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1" r:id="rId2"/>
    <p:sldId id="303" r:id="rId3"/>
    <p:sldId id="331" r:id="rId4"/>
    <p:sldId id="325" r:id="rId5"/>
    <p:sldId id="308" r:id="rId6"/>
    <p:sldId id="309" r:id="rId7"/>
    <p:sldId id="314" r:id="rId8"/>
    <p:sldId id="338" r:id="rId9"/>
    <p:sldId id="335" r:id="rId10"/>
    <p:sldId id="312" r:id="rId11"/>
    <p:sldId id="334" r:id="rId12"/>
    <p:sldId id="316" r:id="rId13"/>
    <p:sldId id="333" r:id="rId14"/>
    <p:sldId id="332" r:id="rId15"/>
    <p:sldId id="318" r:id="rId16"/>
    <p:sldId id="326" r:id="rId17"/>
    <p:sldId id="328" r:id="rId18"/>
    <p:sldId id="329" r:id="rId19"/>
    <p:sldId id="327" r:id="rId20"/>
    <p:sldId id="307" r:id="rId21"/>
    <p:sldId id="336" r:id="rId22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FF"/>
    <a:srgbClr val="3399FF"/>
    <a:srgbClr val="FF0066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8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72D15-C2AE-4635-A230-D19459459E26}" type="doc">
      <dgm:prSet loTypeId="urn:microsoft.com/office/officeart/2011/layout/ConvergingText#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7BE76A3-8A71-4C10-BC41-EF074E962E41}">
      <dgm:prSet custT="1"/>
      <dgm:spPr/>
      <dgm:t>
        <a:bodyPr/>
        <a:lstStyle/>
        <a:p>
          <a:pPr rtl="0"/>
          <a:r>
            <a:rPr lang="en-US" sz="1400" b="1" dirty="0" smtClean="0"/>
            <a:t>Hang</a:t>
          </a:r>
        </a:p>
        <a:p>
          <a:pPr rtl="0"/>
          <a:r>
            <a:rPr lang="en-US" sz="1400" b="1" dirty="0" smtClean="0"/>
            <a:t>Zhou</a:t>
          </a:r>
          <a:endParaRPr lang="en-US" sz="1400" b="1" dirty="0"/>
        </a:p>
      </dgm:t>
    </dgm:pt>
    <dgm:pt modelId="{818E0FAE-8485-4B4A-A770-910D9BE980E0}" type="parTrans" cxnId="{3380FDD5-ABAD-4019-8306-42430157EC47}">
      <dgm:prSet/>
      <dgm:spPr/>
      <dgm:t>
        <a:bodyPr/>
        <a:lstStyle/>
        <a:p>
          <a:endParaRPr lang="en-US" sz="4000" b="1"/>
        </a:p>
      </dgm:t>
    </dgm:pt>
    <dgm:pt modelId="{514BBD7C-8A5C-42CA-AD23-03F38407DFA0}" type="sibTrans" cxnId="{3380FDD5-ABAD-4019-8306-42430157EC47}">
      <dgm:prSet/>
      <dgm:spPr/>
      <dgm:t>
        <a:bodyPr/>
        <a:lstStyle/>
        <a:p>
          <a:endParaRPr lang="en-US" sz="4000" b="1"/>
        </a:p>
      </dgm:t>
    </dgm:pt>
    <dgm:pt modelId="{DA0D74A9-0BF7-4A9A-9D31-A681A381B9E9}">
      <dgm:prSet custT="1"/>
      <dgm:spPr/>
      <dgm:t>
        <a:bodyPr/>
        <a:lstStyle/>
        <a:p>
          <a:pPr rtl="0"/>
          <a:r>
            <a:rPr lang="en-US" sz="1400" b="1" dirty="0" err="1" smtClean="0"/>
            <a:t>Bei</a:t>
          </a:r>
          <a:r>
            <a:rPr lang="en-US" sz="1400" b="1" dirty="0" smtClean="0"/>
            <a:t> Jing </a:t>
          </a:r>
          <a:endParaRPr lang="en-US" sz="1400" b="1" dirty="0"/>
        </a:p>
      </dgm:t>
    </dgm:pt>
    <dgm:pt modelId="{5C85A9BC-5D7D-469F-BF3E-3E7DCA8010AA}" type="parTrans" cxnId="{F5768F84-EE86-4E14-A8BB-3074E655E9EB}">
      <dgm:prSet/>
      <dgm:spPr/>
      <dgm:t>
        <a:bodyPr/>
        <a:lstStyle/>
        <a:p>
          <a:endParaRPr lang="en-US" sz="4000" b="1"/>
        </a:p>
      </dgm:t>
    </dgm:pt>
    <dgm:pt modelId="{E5E34543-8D7A-44AF-BCEA-AD7FDF41BB80}" type="sibTrans" cxnId="{F5768F84-EE86-4E14-A8BB-3074E655E9EB}">
      <dgm:prSet/>
      <dgm:spPr/>
      <dgm:t>
        <a:bodyPr/>
        <a:lstStyle/>
        <a:p>
          <a:endParaRPr lang="en-US" sz="4000" b="1"/>
        </a:p>
      </dgm:t>
    </dgm:pt>
    <dgm:pt modelId="{10EFEAD5-BECD-4F33-BB2A-3DF11AC8544E}">
      <dgm:prSet custT="1"/>
      <dgm:spPr/>
      <dgm:t>
        <a:bodyPr/>
        <a:lstStyle/>
        <a:p>
          <a:pPr rtl="0"/>
          <a:r>
            <a:rPr lang="en-US" sz="1400" b="1" dirty="0" smtClean="0"/>
            <a:t>18 more cities</a:t>
          </a:r>
          <a:endParaRPr lang="en-US" sz="1400" b="1" dirty="0"/>
        </a:p>
      </dgm:t>
    </dgm:pt>
    <dgm:pt modelId="{CFB31C2C-CD0B-4534-AF61-D92E27D8D446}" type="parTrans" cxnId="{3A1459B8-8AC8-4194-9FE0-3EF95F3D5A9E}">
      <dgm:prSet/>
      <dgm:spPr/>
      <dgm:t>
        <a:bodyPr/>
        <a:lstStyle/>
        <a:p>
          <a:endParaRPr lang="en-US" sz="4000" b="1"/>
        </a:p>
      </dgm:t>
    </dgm:pt>
    <dgm:pt modelId="{09ABFEDE-2818-4273-832E-FC4CEBCB2BFB}" type="sibTrans" cxnId="{3A1459B8-8AC8-4194-9FE0-3EF95F3D5A9E}">
      <dgm:prSet/>
      <dgm:spPr/>
      <dgm:t>
        <a:bodyPr/>
        <a:lstStyle/>
        <a:p>
          <a:endParaRPr lang="en-US" sz="4000" b="1"/>
        </a:p>
      </dgm:t>
    </dgm:pt>
    <dgm:pt modelId="{B9E6CD60-EA99-4D97-834E-C695FE6F7DB4}">
      <dgm:prSet custT="1"/>
      <dgm:spPr/>
      <dgm:t>
        <a:bodyPr/>
        <a:lstStyle/>
        <a:p>
          <a:pPr rtl="0"/>
          <a:r>
            <a:rPr lang="en-US" sz="1400" b="1" dirty="0" smtClean="0"/>
            <a:t>21 more cities</a:t>
          </a:r>
          <a:endParaRPr lang="en-US" sz="1400" b="1" dirty="0"/>
        </a:p>
      </dgm:t>
    </dgm:pt>
    <dgm:pt modelId="{ED8FFBA8-D337-4806-B6C2-E19ED9070BA5}" type="parTrans" cxnId="{92F6B79A-62C2-44F7-BF96-49D9E2F0E95F}">
      <dgm:prSet/>
      <dgm:spPr/>
      <dgm:t>
        <a:bodyPr/>
        <a:lstStyle/>
        <a:p>
          <a:endParaRPr lang="zh-CN" altLang="en-US" sz="4000" b="1"/>
        </a:p>
      </dgm:t>
    </dgm:pt>
    <dgm:pt modelId="{7C4BE27D-B6C8-4721-89FA-5587B54FD9CC}" type="sibTrans" cxnId="{92F6B79A-62C2-44F7-BF96-49D9E2F0E95F}">
      <dgm:prSet/>
      <dgm:spPr/>
      <dgm:t>
        <a:bodyPr/>
        <a:lstStyle/>
        <a:p>
          <a:endParaRPr lang="zh-CN" altLang="en-US" sz="4000" b="1"/>
        </a:p>
      </dgm:t>
    </dgm:pt>
    <dgm:pt modelId="{7A011931-C2CF-450B-BD05-B5071C4EB57E}">
      <dgm:prSet custT="1"/>
      <dgm:spPr/>
      <dgm:t>
        <a:bodyPr/>
        <a:lstStyle/>
        <a:p>
          <a:pPr rtl="0"/>
          <a:r>
            <a:rPr lang="en-US" sz="1400" b="1" dirty="0" smtClean="0"/>
            <a:t>104 more cities</a:t>
          </a:r>
          <a:endParaRPr lang="en-US" sz="1400" b="1" dirty="0"/>
        </a:p>
      </dgm:t>
    </dgm:pt>
    <dgm:pt modelId="{BCEBAC1F-38F1-4117-87DF-D1A234AE3138}" type="parTrans" cxnId="{6764A844-9946-45C2-BA0D-8C51DFA0D06F}">
      <dgm:prSet/>
      <dgm:spPr/>
      <dgm:t>
        <a:bodyPr/>
        <a:lstStyle/>
        <a:p>
          <a:endParaRPr lang="zh-CN" altLang="en-US" sz="4000" b="1"/>
        </a:p>
      </dgm:t>
    </dgm:pt>
    <dgm:pt modelId="{3F37EAC9-F52D-4E72-AB11-3AFA48D894C8}" type="sibTrans" cxnId="{6764A844-9946-45C2-BA0D-8C51DFA0D06F}">
      <dgm:prSet/>
      <dgm:spPr/>
      <dgm:t>
        <a:bodyPr/>
        <a:lstStyle/>
        <a:p>
          <a:endParaRPr lang="zh-CN" altLang="en-US" sz="4000" b="1"/>
        </a:p>
      </dgm:t>
    </dgm:pt>
    <dgm:pt modelId="{241DF5DD-62DA-4419-ADA4-0B2278F8691C}" type="pres">
      <dgm:prSet presAssocID="{A6772D15-C2AE-4635-A230-D19459459E26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6DA2AC-5BBF-436D-BF18-7CEDBCCE4D30}" type="pres">
      <dgm:prSet presAssocID="{17BE76A3-8A71-4C10-BC41-EF074E962E41}" presName="composite" presStyleCnt="0"/>
      <dgm:spPr/>
    </dgm:pt>
    <dgm:pt modelId="{ACCA073A-2A12-4926-855B-9B381112DA14}" type="pres">
      <dgm:prSet presAssocID="{17BE76A3-8A71-4C10-BC41-EF074E962E41}" presName="ParentAccent1" presStyleLbl="alignNode1" presStyleIdx="0" presStyleCnt="55"/>
      <dgm:spPr/>
    </dgm:pt>
    <dgm:pt modelId="{307466B9-79E6-48B3-9AB4-9A0BC598DE81}" type="pres">
      <dgm:prSet presAssocID="{17BE76A3-8A71-4C10-BC41-EF074E962E41}" presName="ParentAccent2" presStyleLbl="alignNode1" presStyleIdx="1" presStyleCnt="55"/>
      <dgm:spPr/>
    </dgm:pt>
    <dgm:pt modelId="{E7C8A4AA-1679-4B13-A26C-337E8FB9F7D8}" type="pres">
      <dgm:prSet presAssocID="{17BE76A3-8A71-4C10-BC41-EF074E962E41}" presName="ParentAccent3" presStyleLbl="alignNode1" presStyleIdx="2" presStyleCnt="55"/>
      <dgm:spPr/>
    </dgm:pt>
    <dgm:pt modelId="{CB34F1D9-ADD1-4D30-A496-AA57999537DE}" type="pres">
      <dgm:prSet presAssocID="{17BE76A3-8A71-4C10-BC41-EF074E962E41}" presName="ParentAccent4" presStyleLbl="alignNode1" presStyleIdx="3" presStyleCnt="55"/>
      <dgm:spPr/>
    </dgm:pt>
    <dgm:pt modelId="{010881F5-FBE4-41A4-953E-D91826691650}" type="pres">
      <dgm:prSet presAssocID="{17BE76A3-8A71-4C10-BC41-EF074E962E41}" presName="ParentAccent5" presStyleLbl="alignNode1" presStyleIdx="4" presStyleCnt="55"/>
      <dgm:spPr/>
    </dgm:pt>
    <dgm:pt modelId="{95484D72-A291-4EAF-950C-0FB5411ACA11}" type="pres">
      <dgm:prSet presAssocID="{17BE76A3-8A71-4C10-BC41-EF074E962E41}" presName="ParentAccent6" presStyleLbl="alignNode1" presStyleIdx="5" presStyleCnt="55"/>
      <dgm:spPr/>
    </dgm:pt>
    <dgm:pt modelId="{597017DE-5D89-4B57-A6F7-995DBEF716F7}" type="pres">
      <dgm:prSet presAssocID="{17BE76A3-8A71-4C10-BC41-EF074E962E41}" presName="ParentAccent7" presStyleLbl="alignNode1" presStyleIdx="6" presStyleCnt="55"/>
      <dgm:spPr/>
    </dgm:pt>
    <dgm:pt modelId="{F519A646-48D3-49DC-BDBD-06572FD22868}" type="pres">
      <dgm:prSet presAssocID="{17BE76A3-8A71-4C10-BC41-EF074E962E41}" presName="ParentAccent8" presStyleLbl="alignNode1" presStyleIdx="7" presStyleCnt="55"/>
      <dgm:spPr/>
    </dgm:pt>
    <dgm:pt modelId="{F635CF97-75F1-4681-917C-3A5CF281539C}" type="pres">
      <dgm:prSet presAssocID="{17BE76A3-8A71-4C10-BC41-EF074E962E41}" presName="ParentAccent9" presStyleLbl="alignNode1" presStyleIdx="8" presStyleCnt="55"/>
      <dgm:spPr/>
    </dgm:pt>
    <dgm:pt modelId="{76D6B5F8-D9C0-472D-9AE1-E2FD166CC0B3}" type="pres">
      <dgm:prSet presAssocID="{17BE76A3-8A71-4C10-BC41-EF074E962E41}" presName="ParentAccent10" presStyleLbl="alignNode1" presStyleIdx="9" presStyleCnt="55"/>
      <dgm:spPr/>
    </dgm:pt>
    <dgm:pt modelId="{CF0F19CE-8FF2-4E2B-BF7D-DA08549EF854}" type="pres">
      <dgm:prSet presAssocID="{17BE76A3-8A71-4C10-BC41-EF074E962E41}" presName="Parent" presStyleLbl="alignNode1" presStyleIdx="10" presStyleCnt="55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66397-95E6-4542-B00B-004B099436C0}" type="pres">
      <dgm:prSet presAssocID="{514BBD7C-8A5C-42CA-AD23-03F38407DFA0}" presName="sibTrans" presStyleCnt="0"/>
      <dgm:spPr/>
    </dgm:pt>
    <dgm:pt modelId="{F78D466A-AC8B-44DB-A952-860C25849570}" type="pres">
      <dgm:prSet presAssocID="{DA0D74A9-0BF7-4A9A-9D31-A681A381B9E9}" presName="composite" presStyleCnt="0"/>
      <dgm:spPr/>
    </dgm:pt>
    <dgm:pt modelId="{9E3B18F1-653C-4403-B220-5FEE073A2B7F}" type="pres">
      <dgm:prSet presAssocID="{DA0D74A9-0BF7-4A9A-9D31-A681A381B9E9}" presName="ParentAccent1" presStyleLbl="alignNode1" presStyleIdx="11" presStyleCnt="55"/>
      <dgm:spPr/>
    </dgm:pt>
    <dgm:pt modelId="{CA020D55-58AF-4C7F-8239-C3FC9470C46E}" type="pres">
      <dgm:prSet presAssocID="{DA0D74A9-0BF7-4A9A-9D31-A681A381B9E9}" presName="ParentAccent2" presStyleLbl="alignNode1" presStyleIdx="12" presStyleCnt="55"/>
      <dgm:spPr/>
    </dgm:pt>
    <dgm:pt modelId="{0E760B04-2DA3-405C-97E0-7E4068BD5602}" type="pres">
      <dgm:prSet presAssocID="{DA0D74A9-0BF7-4A9A-9D31-A681A381B9E9}" presName="ParentAccent3" presStyleLbl="alignNode1" presStyleIdx="13" presStyleCnt="55"/>
      <dgm:spPr/>
    </dgm:pt>
    <dgm:pt modelId="{6348A0F2-0ED4-4A2C-8D98-8E8C9723B78D}" type="pres">
      <dgm:prSet presAssocID="{DA0D74A9-0BF7-4A9A-9D31-A681A381B9E9}" presName="ParentAccent4" presStyleLbl="alignNode1" presStyleIdx="14" presStyleCnt="55"/>
      <dgm:spPr/>
    </dgm:pt>
    <dgm:pt modelId="{25DDE775-0653-4605-95A1-1FE0F50D53CE}" type="pres">
      <dgm:prSet presAssocID="{DA0D74A9-0BF7-4A9A-9D31-A681A381B9E9}" presName="ParentAccent5" presStyleLbl="alignNode1" presStyleIdx="15" presStyleCnt="55"/>
      <dgm:spPr/>
    </dgm:pt>
    <dgm:pt modelId="{040CBE75-201F-4772-8767-24E0D5C79678}" type="pres">
      <dgm:prSet presAssocID="{DA0D74A9-0BF7-4A9A-9D31-A681A381B9E9}" presName="ParentAccent6" presStyleLbl="alignNode1" presStyleIdx="16" presStyleCnt="55"/>
      <dgm:spPr/>
    </dgm:pt>
    <dgm:pt modelId="{D547B462-A24B-41E5-8339-22B6869DB758}" type="pres">
      <dgm:prSet presAssocID="{DA0D74A9-0BF7-4A9A-9D31-A681A381B9E9}" presName="ParentAccent7" presStyleLbl="alignNode1" presStyleIdx="17" presStyleCnt="55"/>
      <dgm:spPr/>
    </dgm:pt>
    <dgm:pt modelId="{A74557CB-8D75-4A72-AA7E-AB89902DE29D}" type="pres">
      <dgm:prSet presAssocID="{DA0D74A9-0BF7-4A9A-9D31-A681A381B9E9}" presName="ParentAccent8" presStyleLbl="alignNode1" presStyleIdx="18" presStyleCnt="55"/>
      <dgm:spPr/>
    </dgm:pt>
    <dgm:pt modelId="{571CB195-C8A6-4786-B501-BB3D467EA4E0}" type="pres">
      <dgm:prSet presAssocID="{DA0D74A9-0BF7-4A9A-9D31-A681A381B9E9}" presName="ParentAccent9" presStyleLbl="alignNode1" presStyleIdx="19" presStyleCnt="55"/>
      <dgm:spPr/>
    </dgm:pt>
    <dgm:pt modelId="{556A0A92-4B8E-463D-87F3-B80E845F2C1E}" type="pres">
      <dgm:prSet presAssocID="{DA0D74A9-0BF7-4A9A-9D31-A681A381B9E9}" presName="ParentAccent10" presStyleLbl="alignNode1" presStyleIdx="20" presStyleCnt="55"/>
      <dgm:spPr/>
    </dgm:pt>
    <dgm:pt modelId="{AFB107FF-C659-4DB1-B9BE-8188A37D8DC8}" type="pres">
      <dgm:prSet presAssocID="{DA0D74A9-0BF7-4A9A-9D31-A681A381B9E9}" presName="Parent" presStyleLbl="alignNode1" presStyleIdx="21" presStyleCnt="55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529B2-447C-420F-9317-7F9C4951A463}" type="pres">
      <dgm:prSet presAssocID="{E5E34543-8D7A-44AF-BCEA-AD7FDF41BB80}" presName="sibTrans" presStyleCnt="0"/>
      <dgm:spPr/>
    </dgm:pt>
    <dgm:pt modelId="{2B78224E-7C4F-4F71-9F0E-14E993C44DA3}" type="pres">
      <dgm:prSet presAssocID="{10EFEAD5-BECD-4F33-BB2A-3DF11AC8544E}" presName="composite" presStyleCnt="0"/>
      <dgm:spPr/>
    </dgm:pt>
    <dgm:pt modelId="{E6E01311-2A35-4B4B-9F9A-4C78CF52097D}" type="pres">
      <dgm:prSet presAssocID="{10EFEAD5-BECD-4F33-BB2A-3DF11AC8544E}" presName="ParentAccent1" presStyleLbl="alignNode1" presStyleIdx="22" presStyleCnt="55"/>
      <dgm:spPr/>
    </dgm:pt>
    <dgm:pt modelId="{5FA82CC9-BA7D-402C-BE20-EE113DB59379}" type="pres">
      <dgm:prSet presAssocID="{10EFEAD5-BECD-4F33-BB2A-3DF11AC8544E}" presName="ParentAccent2" presStyleLbl="alignNode1" presStyleIdx="23" presStyleCnt="55"/>
      <dgm:spPr/>
    </dgm:pt>
    <dgm:pt modelId="{391FACF4-CD9B-4F28-B45D-C85FB2FF71C4}" type="pres">
      <dgm:prSet presAssocID="{10EFEAD5-BECD-4F33-BB2A-3DF11AC8544E}" presName="ParentAccent3" presStyleLbl="alignNode1" presStyleIdx="24" presStyleCnt="55"/>
      <dgm:spPr/>
    </dgm:pt>
    <dgm:pt modelId="{A18CA391-211E-4580-9030-F77EC3BA52D1}" type="pres">
      <dgm:prSet presAssocID="{10EFEAD5-BECD-4F33-BB2A-3DF11AC8544E}" presName="ParentAccent4" presStyleLbl="alignNode1" presStyleIdx="25" presStyleCnt="55"/>
      <dgm:spPr/>
    </dgm:pt>
    <dgm:pt modelId="{C0FD9EE2-4ABB-4B77-9206-1CC9D53685E5}" type="pres">
      <dgm:prSet presAssocID="{10EFEAD5-BECD-4F33-BB2A-3DF11AC8544E}" presName="ParentAccent5" presStyleLbl="alignNode1" presStyleIdx="26" presStyleCnt="55"/>
      <dgm:spPr/>
    </dgm:pt>
    <dgm:pt modelId="{192FA2CE-C451-4FDA-9819-6A2ACB23B580}" type="pres">
      <dgm:prSet presAssocID="{10EFEAD5-BECD-4F33-BB2A-3DF11AC8544E}" presName="ParentAccent6" presStyleLbl="alignNode1" presStyleIdx="27" presStyleCnt="55"/>
      <dgm:spPr/>
    </dgm:pt>
    <dgm:pt modelId="{8AF38A89-1BB1-4CAD-90F3-2C80BAA8E081}" type="pres">
      <dgm:prSet presAssocID="{10EFEAD5-BECD-4F33-BB2A-3DF11AC8544E}" presName="ParentAccent7" presStyleLbl="alignNode1" presStyleIdx="28" presStyleCnt="55"/>
      <dgm:spPr/>
    </dgm:pt>
    <dgm:pt modelId="{ECD38488-D128-4AAF-8585-4FFC9C1B27BE}" type="pres">
      <dgm:prSet presAssocID="{10EFEAD5-BECD-4F33-BB2A-3DF11AC8544E}" presName="ParentAccent8" presStyleLbl="alignNode1" presStyleIdx="29" presStyleCnt="55"/>
      <dgm:spPr/>
    </dgm:pt>
    <dgm:pt modelId="{E10A6F66-50DB-4D50-937C-C19FCCFA12F1}" type="pres">
      <dgm:prSet presAssocID="{10EFEAD5-BECD-4F33-BB2A-3DF11AC8544E}" presName="ParentAccent9" presStyleLbl="alignNode1" presStyleIdx="30" presStyleCnt="55"/>
      <dgm:spPr/>
    </dgm:pt>
    <dgm:pt modelId="{C9206137-918F-4CB5-8162-9BB1A4CD0392}" type="pres">
      <dgm:prSet presAssocID="{10EFEAD5-BECD-4F33-BB2A-3DF11AC8544E}" presName="ParentAccent10" presStyleLbl="alignNode1" presStyleIdx="31" presStyleCnt="55"/>
      <dgm:spPr/>
    </dgm:pt>
    <dgm:pt modelId="{DE138595-1446-4B0F-A621-B247549003D3}" type="pres">
      <dgm:prSet presAssocID="{10EFEAD5-BECD-4F33-BB2A-3DF11AC8544E}" presName="Parent" presStyleLbl="alignNode1" presStyleIdx="32" presStyleCnt="55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43DFE-1F76-430C-8A59-8BCBA82E84F4}" type="pres">
      <dgm:prSet presAssocID="{09ABFEDE-2818-4273-832E-FC4CEBCB2BFB}" presName="sibTrans" presStyleCnt="0"/>
      <dgm:spPr/>
    </dgm:pt>
    <dgm:pt modelId="{5EA5922D-5CDE-41F1-8A87-29B649616000}" type="pres">
      <dgm:prSet presAssocID="{B9E6CD60-EA99-4D97-834E-C695FE6F7DB4}" presName="composite" presStyleCnt="0"/>
      <dgm:spPr/>
    </dgm:pt>
    <dgm:pt modelId="{9F38E524-C4DC-46BA-9656-A3140026792D}" type="pres">
      <dgm:prSet presAssocID="{B9E6CD60-EA99-4D97-834E-C695FE6F7DB4}" presName="ParentAccent1" presStyleLbl="alignNode1" presStyleIdx="33" presStyleCnt="55"/>
      <dgm:spPr/>
    </dgm:pt>
    <dgm:pt modelId="{BF323BA1-4255-47DF-95C0-5377EF8EB3FE}" type="pres">
      <dgm:prSet presAssocID="{B9E6CD60-EA99-4D97-834E-C695FE6F7DB4}" presName="ParentAccent2" presStyleLbl="alignNode1" presStyleIdx="34" presStyleCnt="55"/>
      <dgm:spPr/>
    </dgm:pt>
    <dgm:pt modelId="{CA479116-7621-4AE1-BF2D-DCBABF823E22}" type="pres">
      <dgm:prSet presAssocID="{B9E6CD60-EA99-4D97-834E-C695FE6F7DB4}" presName="ParentAccent3" presStyleLbl="alignNode1" presStyleIdx="35" presStyleCnt="55"/>
      <dgm:spPr/>
    </dgm:pt>
    <dgm:pt modelId="{892BA4D4-CB5D-4CA1-B4E2-0A73A870979C}" type="pres">
      <dgm:prSet presAssocID="{B9E6CD60-EA99-4D97-834E-C695FE6F7DB4}" presName="ParentAccent4" presStyleLbl="alignNode1" presStyleIdx="36" presStyleCnt="55"/>
      <dgm:spPr/>
    </dgm:pt>
    <dgm:pt modelId="{4DBCAE75-A7C6-4231-B305-B6A52E672F01}" type="pres">
      <dgm:prSet presAssocID="{B9E6CD60-EA99-4D97-834E-C695FE6F7DB4}" presName="ParentAccent5" presStyleLbl="alignNode1" presStyleIdx="37" presStyleCnt="55"/>
      <dgm:spPr/>
    </dgm:pt>
    <dgm:pt modelId="{53B954A4-F504-47BA-A964-0211B382598F}" type="pres">
      <dgm:prSet presAssocID="{B9E6CD60-EA99-4D97-834E-C695FE6F7DB4}" presName="ParentAccent6" presStyleLbl="alignNode1" presStyleIdx="38" presStyleCnt="55"/>
      <dgm:spPr/>
    </dgm:pt>
    <dgm:pt modelId="{5DFB1EDA-45A3-42B5-942F-231DC614E0B5}" type="pres">
      <dgm:prSet presAssocID="{B9E6CD60-EA99-4D97-834E-C695FE6F7DB4}" presName="ParentAccent7" presStyleLbl="alignNode1" presStyleIdx="39" presStyleCnt="55"/>
      <dgm:spPr/>
    </dgm:pt>
    <dgm:pt modelId="{FABAB1C8-7319-4F2B-81FB-EFA87FA14117}" type="pres">
      <dgm:prSet presAssocID="{B9E6CD60-EA99-4D97-834E-C695FE6F7DB4}" presName="ParentAccent8" presStyleLbl="alignNode1" presStyleIdx="40" presStyleCnt="55"/>
      <dgm:spPr/>
    </dgm:pt>
    <dgm:pt modelId="{E678F3AE-3794-4AB5-9C05-40A5DF68AFA1}" type="pres">
      <dgm:prSet presAssocID="{B9E6CD60-EA99-4D97-834E-C695FE6F7DB4}" presName="ParentAccent9" presStyleLbl="alignNode1" presStyleIdx="41" presStyleCnt="55"/>
      <dgm:spPr/>
    </dgm:pt>
    <dgm:pt modelId="{00598149-026A-4CA9-97CF-CF994D912FFA}" type="pres">
      <dgm:prSet presAssocID="{B9E6CD60-EA99-4D97-834E-C695FE6F7DB4}" presName="ParentAccent10" presStyleLbl="alignNode1" presStyleIdx="42" presStyleCnt="55"/>
      <dgm:spPr/>
    </dgm:pt>
    <dgm:pt modelId="{3F136F88-8F78-4355-B42C-090766BEFA93}" type="pres">
      <dgm:prSet presAssocID="{B9E6CD60-EA99-4D97-834E-C695FE6F7DB4}" presName="Parent" presStyleLbl="alignNode1" presStyleIdx="43" presStyleCnt="55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66A0FB-2083-475A-BEF7-20DB0C79EB89}" type="pres">
      <dgm:prSet presAssocID="{7C4BE27D-B6C8-4721-89FA-5587B54FD9CC}" presName="sibTrans" presStyleCnt="0"/>
      <dgm:spPr/>
    </dgm:pt>
    <dgm:pt modelId="{E413E327-5769-4937-9C75-1362749FEF50}" type="pres">
      <dgm:prSet presAssocID="{7A011931-C2CF-450B-BD05-B5071C4EB57E}" presName="composite" presStyleCnt="0"/>
      <dgm:spPr/>
    </dgm:pt>
    <dgm:pt modelId="{44159D3C-83CB-4D56-B519-09F6F69EF897}" type="pres">
      <dgm:prSet presAssocID="{7A011931-C2CF-450B-BD05-B5071C4EB57E}" presName="ParentAccent1" presStyleLbl="alignNode1" presStyleIdx="44" presStyleCnt="55"/>
      <dgm:spPr/>
    </dgm:pt>
    <dgm:pt modelId="{7273F510-8E10-470C-90E6-99E030B18861}" type="pres">
      <dgm:prSet presAssocID="{7A011931-C2CF-450B-BD05-B5071C4EB57E}" presName="ParentAccent2" presStyleLbl="alignNode1" presStyleIdx="45" presStyleCnt="55"/>
      <dgm:spPr/>
    </dgm:pt>
    <dgm:pt modelId="{1303AE58-0C31-4DBA-BE40-CFA55AFD824A}" type="pres">
      <dgm:prSet presAssocID="{7A011931-C2CF-450B-BD05-B5071C4EB57E}" presName="ParentAccent3" presStyleLbl="alignNode1" presStyleIdx="46" presStyleCnt="55"/>
      <dgm:spPr/>
    </dgm:pt>
    <dgm:pt modelId="{3E0EA713-D7FB-4A44-8915-5DEAEC13DEE4}" type="pres">
      <dgm:prSet presAssocID="{7A011931-C2CF-450B-BD05-B5071C4EB57E}" presName="ParentAccent4" presStyleLbl="alignNode1" presStyleIdx="47" presStyleCnt="55"/>
      <dgm:spPr/>
    </dgm:pt>
    <dgm:pt modelId="{A82E6375-E12C-4BA7-AEF6-7F4C3F2A843C}" type="pres">
      <dgm:prSet presAssocID="{7A011931-C2CF-450B-BD05-B5071C4EB57E}" presName="ParentAccent5" presStyleLbl="alignNode1" presStyleIdx="48" presStyleCnt="55"/>
      <dgm:spPr/>
    </dgm:pt>
    <dgm:pt modelId="{CEB91459-C402-4799-921E-C4F23A2B5408}" type="pres">
      <dgm:prSet presAssocID="{7A011931-C2CF-450B-BD05-B5071C4EB57E}" presName="ParentAccent6" presStyleLbl="alignNode1" presStyleIdx="49" presStyleCnt="55"/>
      <dgm:spPr/>
    </dgm:pt>
    <dgm:pt modelId="{AC230AB6-8B5A-4EF3-9CD7-61DFA9026531}" type="pres">
      <dgm:prSet presAssocID="{7A011931-C2CF-450B-BD05-B5071C4EB57E}" presName="ParentAccent7" presStyleLbl="alignNode1" presStyleIdx="50" presStyleCnt="55"/>
      <dgm:spPr/>
    </dgm:pt>
    <dgm:pt modelId="{81F6B183-2751-4DF9-8124-82358AB7BAE1}" type="pres">
      <dgm:prSet presAssocID="{7A011931-C2CF-450B-BD05-B5071C4EB57E}" presName="ParentAccent8" presStyleLbl="alignNode1" presStyleIdx="51" presStyleCnt="55"/>
      <dgm:spPr/>
    </dgm:pt>
    <dgm:pt modelId="{A7A47038-31D2-4487-B4FB-8AD2215701A4}" type="pres">
      <dgm:prSet presAssocID="{7A011931-C2CF-450B-BD05-B5071C4EB57E}" presName="ParentAccent9" presStyleLbl="alignNode1" presStyleIdx="52" presStyleCnt="55"/>
      <dgm:spPr/>
    </dgm:pt>
    <dgm:pt modelId="{F88D05D6-49B9-4F02-B115-49C7529E5DF5}" type="pres">
      <dgm:prSet presAssocID="{7A011931-C2CF-450B-BD05-B5071C4EB57E}" presName="ParentAccent10" presStyleLbl="alignNode1" presStyleIdx="53" presStyleCnt="55"/>
      <dgm:spPr/>
    </dgm:pt>
    <dgm:pt modelId="{28C42A20-34A7-41DA-9F0D-47AEB1B50EB0}" type="pres">
      <dgm:prSet presAssocID="{7A011931-C2CF-450B-BD05-B5071C4EB57E}" presName="Parent" presStyleLbl="alignNode1" presStyleIdx="54" presStyleCnt="55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ACBD46A-62F9-4823-BC7D-C08D07C3AC41}" type="presOf" srcId="{B9E6CD60-EA99-4D97-834E-C695FE6F7DB4}" destId="{3F136F88-8F78-4355-B42C-090766BEFA93}" srcOrd="0" destOrd="0" presId="urn:microsoft.com/office/officeart/2011/layout/ConvergingText#1"/>
    <dgm:cxn modelId="{37FDAB2F-FF9B-487F-8E29-CD3B8F5ACA74}" type="presOf" srcId="{A6772D15-C2AE-4635-A230-D19459459E26}" destId="{241DF5DD-62DA-4419-ADA4-0B2278F8691C}" srcOrd="0" destOrd="0" presId="urn:microsoft.com/office/officeart/2011/layout/ConvergingText#1"/>
    <dgm:cxn modelId="{796D8669-AB0B-4563-B13B-BCEE1DF9E25D}" type="presOf" srcId="{10EFEAD5-BECD-4F33-BB2A-3DF11AC8544E}" destId="{DE138595-1446-4B0F-A621-B247549003D3}" srcOrd="0" destOrd="0" presId="urn:microsoft.com/office/officeart/2011/layout/ConvergingText#1"/>
    <dgm:cxn modelId="{92F6B79A-62C2-44F7-BF96-49D9E2F0E95F}" srcId="{A6772D15-C2AE-4635-A230-D19459459E26}" destId="{B9E6CD60-EA99-4D97-834E-C695FE6F7DB4}" srcOrd="3" destOrd="0" parTransId="{ED8FFBA8-D337-4806-B6C2-E19ED9070BA5}" sibTransId="{7C4BE27D-B6C8-4721-89FA-5587B54FD9CC}"/>
    <dgm:cxn modelId="{3380FDD5-ABAD-4019-8306-42430157EC47}" srcId="{A6772D15-C2AE-4635-A230-D19459459E26}" destId="{17BE76A3-8A71-4C10-BC41-EF074E962E41}" srcOrd="0" destOrd="0" parTransId="{818E0FAE-8485-4B4A-A770-910D9BE980E0}" sibTransId="{514BBD7C-8A5C-42CA-AD23-03F38407DFA0}"/>
    <dgm:cxn modelId="{63C86553-B2C9-4F4F-8B73-D37B60BCAEA8}" type="presOf" srcId="{DA0D74A9-0BF7-4A9A-9D31-A681A381B9E9}" destId="{AFB107FF-C659-4DB1-B9BE-8188A37D8DC8}" srcOrd="0" destOrd="0" presId="urn:microsoft.com/office/officeart/2011/layout/ConvergingText#1"/>
    <dgm:cxn modelId="{ABB818C3-708F-44A9-9500-A07B5C2023E7}" type="presOf" srcId="{7A011931-C2CF-450B-BD05-B5071C4EB57E}" destId="{28C42A20-34A7-41DA-9F0D-47AEB1B50EB0}" srcOrd="0" destOrd="0" presId="urn:microsoft.com/office/officeart/2011/layout/ConvergingText#1"/>
    <dgm:cxn modelId="{A1F6C228-D82C-4B36-82FD-88AE215E5923}" type="presOf" srcId="{17BE76A3-8A71-4C10-BC41-EF074E962E41}" destId="{CF0F19CE-8FF2-4E2B-BF7D-DA08549EF854}" srcOrd="0" destOrd="0" presId="urn:microsoft.com/office/officeart/2011/layout/ConvergingText#1"/>
    <dgm:cxn modelId="{3A1459B8-8AC8-4194-9FE0-3EF95F3D5A9E}" srcId="{A6772D15-C2AE-4635-A230-D19459459E26}" destId="{10EFEAD5-BECD-4F33-BB2A-3DF11AC8544E}" srcOrd="2" destOrd="0" parTransId="{CFB31C2C-CD0B-4534-AF61-D92E27D8D446}" sibTransId="{09ABFEDE-2818-4273-832E-FC4CEBCB2BFB}"/>
    <dgm:cxn modelId="{F5768F84-EE86-4E14-A8BB-3074E655E9EB}" srcId="{A6772D15-C2AE-4635-A230-D19459459E26}" destId="{DA0D74A9-0BF7-4A9A-9D31-A681A381B9E9}" srcOrd="1" destOrd="0" parTransId="{5C85A9BC-5D7D-469F-BF3E-3E7DCA8010AA}" sibTransId="{E5E34543-8D7A-44AF-BCEA-AD7FDF41BB80}"/>
    <dgm:cxn modelId="{6764A844-9946-45C2-BA0D-8C51DFA0D06F}" srcId="{A6772D15-C2AE-4635-A230-D19459459E26}" destId="{7A011931-C2CF-450B-BD05-B5071C4EB57E}" srcOrd="4" destOrd="0" parTransId="{BCEBAC1F-38F1-4117-87DF-D1A234AE3138}" sibTransId="{3F37EAC9-F52D-4E72-AB11-3AFA48D894C8}"/>
    <dgm:cxn modelId="{F475A4DA-958D-4AFC-B34F-5D0D2A7D594E}" type="presParOf" srcId="{241DF5DD-62DA-4419-ADA4-0B2278F8691C}" destId="{176DA2AC-5BBF-436D-BF18-7CEDBCCE4D30}" srcOrd="0" destOrd="0" presId="urn:microsoft.com/office/officeart/2011/layout/ConvergingText#1"/>
    <dgm:cxn modelId="{2664EA05-510B-4FA1-AF89-2B76542A523E}" type="presParOf" srcId="{176DA2AC-5BBF-436D-BF18-7CEDBCCE4D30}" destId="{ACCA073A-2A12-4926-855B-9B381112DA14}" srcOrd="0" destOrd="0" presId="urn:microsoft.com/office/officeart/2011/layout/ConvergingText#1"/>
    <dgm:cxn modelId="{E0E83EE9-3A0B-490B-97A2-B9A122D76BA9}" type="presParOf" srcId="{176DA2AC-5BBF-436D-BF18-7CEDBCCE4D30}" destId="{307466B9-79E6-48B3-9AB4-9A0BC598DE81}" srcOrd="1" destOrd="0" presId="urn:microsoft.com/office/officeart/2011/layout/ConvergingText#1"/>
    <dgm:cxn modelId="{701C2BFC-513E-4F3C-A5A4-E2F5BB9FF11B}" type="presParOf" srcId="{176DA2AC-5BBF-436D-BF18-7CEDBCCE4D30}" destId="{E7C8A4AA-1679-4B13-A26C-337E8FB9F7D8}" srcOrd="2" destOrd="0" presId="urn:microsoft.com/office/officeart/2011/layout/ConvergingText#1"/>
    <dgm:cxn modelId="{12CF125F-DF58-42D3-8790-E65424ADA469}" type="presParOf" srcId="{176DA2AC-5BBF-436D-BF18-7CEDBCCE4D30}" destId="{CB34F1D9-ADD1-4D30-A496-AA57999537DE}" srcOrd="3" destOrd="0" presId="urn:microsoft.com/office/officeart/2011/layout/ConvergingText#1"/>
    <dgm:cxn modelId="{AA6F9050-7AFB-4DCA-BF7B-A637D0655F2D}" type="presParOf" srcId="{176DA2AC-5BBF-436D-BF18-7CEDBCCE4D30}" destId="{010881F5-FBE4-41A4-953E-D91826691650}" srcOrd="4" destOrd="0" presId="urn:microsoft.com/office/officeart/2011/layout/ConvergingText#1"/>
    <dgm:cxn modelId="{A9DB393E-0E4F-4B13-9B38-E52C5B24BA9F}" type="presParOf" srcId="{176DA2AC-5BBF-436D-BF18-7CEDBCCE4D30}" destId="{95484D72-A291-4EAF-950C-0FB5411ACA11}" srcOrd="5" destOrd="0" presId="urn:microsoft.com/office/officeart/2011/layout/ConvergingText#1"/>
    <dgm:cxn modelId="{BECBB379-D06E-4A57-A37D-1127A3F81E4A}" type="presParOf" srcId="{176DA2AC-5BBF-436D-BF18-7CEDBCCE4D30}" destId="{597017DE-5D89-4B57-A6F7-995DBEF716F7}" srcOrd="6" destOrd="0" presId="urn:microsoft.com/office/officeart/2011/layout/ConvergingText#1"/>
    <dgm:cxn modelId="{0DA79CA4-84E0-4D65-A427-F1785653C741}" type="presParOf" srcId="{176DA2AC-5BBF-436D-BF18-7CEDBCCE4D30}" destId="{F519A646-48D3-49DC-BDBD-06572FD22868}" srcOrd="7" destOrd="0" presId="urn:microsoft.com/office/officeart/2011/layout/ConvergingText#1"/>
    <dgm:cxn modelId="{9DBA9A1D-C64A-4176-8983-3447BDB1674C}" type="presParOf" srcId="{176DA2AC-5BBF-436D-BF18-7CEDBCCE4D30}" destId="{F635CF97-75F1-4681-917C-3A5CF281539C}" srcOrd="8" destOrd="0" presId="urn:microsoft.com/office/officeart/2011/layout/ConvergingText#1"/>
    <dgm:cxn modelId="{60BB6BF2-7CE5-4BAE-B687-57A5DC75F02A}" type="presParOf" srcId="{176DA2AC-5BBF-436D-BF18-7CEDBCCE4D30}" destId="{76D6B5F8-D9C0-472D-9AE1-E2FD166CC0B3}" srcOrd="9" destOrd="0" presId="urn:microsoft.com/office/officeart/2011/layout/ConvergingText#1"/>
    <dgm:cxn modelId="{5527A4EB-5CD2-4DDC-9883-4D6128AB8114}" type="presParOf" srcId="{176DA2AC-5BBF-436D-BF18-7CEDBCCE4D30}" destId="{CF0F19CE-8FF2-4E2B-BF7D-DA08549EF854}" srcOrd="10" destOrd="0" presId="urn:microsoft.com/office/officeart/2011/layout/ConvergingText#1"/>
    <dgm:cxn modelId="{13D0265C-CBFD-489C-B278-DD3A2711D117}" type="presParOf" srcId="{241DF5DD-62DA-4419-ADA4-0B2278F8691C}" destId="{E6366397-95E6-4542-B00B-004B099436C0}" srcOrd="1" destOrd="0" presId="urn:microsoft.com/office/officeart/2011/layout/ConvergingText#1"/>
    <dgm:cxn modelId="{5A7A4C9F-794A-4E38-B53B-F81968C830E4}" type="presParOf" srcId="{241DF5DD-62DA-4419-ADA4-0B2278F8691C}" destId="{F78D466A-AC8B-44DB-A952-860C25849570}" srcOrd="2" destOrd="0" presId="urn:microsoft.com/office/officeart/2011/layout/ConvergingText#1"/>
    <dgm:cxn modelId="{B68006A1-1BFF-4648-B2EF-29669A0F2680}" type="presParOf" srcId="{F78D466A-AC8B-44DB-A952-860C25849570}" destId="{9E3B18F1-653C-4403-B220-5FEE073A2B7F}" srcOrd="0" destOrd="0" presId="urn:microsoft.com/office/officeart/2011/layout/ConvergingText#1"/>
    <dgm:cxn modelId="{184081E3-9FB1-4DE6-A65D-4BF19C63BC88}" type="presParOf" srcId="{F78D466A-AC8B-44DB-A952-860C25849570}" destId="{CA020D55-58AF-4C7F-8239-C3FC9470C46E}" srcOrd="1" destOrd="0" presId="urn:microsoft.com/office/officeart/2011/layout/ConvergingText#1"/>
    <dgm:cxn modelId="{9EA2859D-A629-4F1E-83F5-9E0E7DD46313}" type="presParOf" srcId="{F78D466A-AC8B-44DB-A952-860C25849570}" destId="{0E760B04-2DA3-405C-97E0-7E4068BD5602}" srcOrd="2" destOrd="0" presId="urn:microsoft.com/office/officeart/2011/layout/ConvergingText#1"/>
    <dgm:cxn modelId="{26960DCF-7B79-4005-8A11-F404D2A0DEB2}" type="presParOf" srcId="{F78D466A-AC8B-44DB-A952-860C25849570}" destId="{6348A0F2-0ED4-4A2C-8D98-8E8C9723B78D}" srcOrd="3" destOrd="0" presId="urn:microsoft.com/office/officeart/2011/layout/ConvergingText#1"/>
    <dgm:cxn modelId="{B96DC3EC-F5E1-4DD1-9BA1-B9FF52827A26}" type="presParOf" srcId="{F78D466A-AC8B-44DB-A952-860C25849570}" destId="{25DDE775-0653-4605-95A1-1FE0F50D53CE}" srcOrd="4" destOrd="0" presId="urn:microsoft.com/office/officeart/2011/layout/ConvergingText#1"/>
    <dgm:cxn modelId="{DBDF438F-05EE-404F-9C6E-B26884082EE4}" type="presParOf" srcId="{F78D466A-AC8B-44DB-A952-860C25849570}" destId="{040CBE75-201F-4772-8767-24E0D5C79678}" srcOrd="5" destOrd="0" presId="urn:microsoft.com/office/officeart/2011/layout/ConvergingText#1"/>
    <dgm:cxn modelId="{1936F9B8-7587-49B4-AC49-305E74E277C0}" type="presParOf" srcId="{F78D466A-AC8B-44DB-A952-860C25849570}" destId="{D547B462-A24B-41E5-8339-22B6869DB758}" srcOrd="6" destOrd="0" presId="urn:microsoft.com/office/officeart/2011/layout/ConvergingText#1"/>
    <dgm:cxn modelId="{E85D0BE9-AF23-4CB0-A7B8-E9ACF667E7C5}" type="presParOf" srcId="{F78D466A-AC8B-44DB-A952-860C25849570}" destId="{A74557CB-8D75-4A72-AA7E-AB89902DE29D}" srcOrd="7" destOrd="0" presId="urn:microsoft.com/office/officeart/2011/layout/ConvergingText#1"/>
    <dgm:cxn modelId="{69C869EB-5CCF-42DE-A2D8-B499A6318302}" type="presParOf" srcId="{F78D466A-AC8B-44DB-A952-860C25849570}" destId="{571CB195-C8A6-4786-B501-BB3D467EA4E0}" srcOrd="8" destOrd="0" presId="urn:microsoft.com/office/officeart/2011/layout/ConvergingText#1"/>
    <dgm:cxn modelId="{9EA44CE8-0F0A-4FF1-9494-444F83E09786}" type="presParOf" srcId="{F78D466A-AC8B-44DB-A952-860C25849570}" destId="{556A0A92-4B8E-463D-87F3-B80E845F2C1E}" srcOrd="9" destOrd="0" presId="urn:microsoft.com/office/officeart/2011/layout/ConvergingText#1"/>
    <dgm:cxn modelId="{BE12F79F-8022-40B1-808B-53BFF449825D}" type="presParOf" srcId="{F78D466A-AC8B-44DB-A952-860C25849570}" destId="{AFB107FF-C659-4DB1-B9BE-8188A37D8DC8}" srcOrd="10" destOrd="0" presId="urn:microsoft.com/office/officeart/2011/layout/ConvergingText#1"/>
    <dgm:cxn modelId="{31FE8038-4A81-49FC-9247-2EA09AE2604E}" type="presParOf" srcId="{241DF5DD-62DA-4419-ADA4-0B2278F8691C}" destId="{030529B2-447C-420F-9317-7F9C4951A463}" srcOrd="3" destOrd="0" presId="urn:microsoft.com/office/officeart/2011/layout/ConvergingText#1"/>
    <dgm:cxn modelId="{85C1C7A1-1D69-4BF4-AFAC-9F70979E8957}" type="presParOf" srcId="{241DF5DD-62DA-4419-ADA4-0B2278F8691C}" destId="{2B78224E-7C4F-4F71-9F0E-14E993C44DA3}" srcOrd="4" destOrd="0" presId="urn:microsoft.com/office/officeart/2011/layout/ConvergingText#1"/>
    <dgm:cxn modelId="{5468382A-2424-4121-9C96-4A1C45A7B708}" type="presParOf" srcId="{2B78224E-7C4F-4F71-9F0E-14E993C44DA3}" destId="{E6E01311-2A35-4B4B-9F9A-4C78CF52097D}" srcOrd="0" destOrd="0" presId="urn:microsoft.com/office/officeart/2011/layout/ConvergingText#1"/>
    <dgm:cxn modelId="{D37420E1-E14A-4934-8D21-4B4485557362}" type="presParOf" srcId="{2B78224E-7C4F-4F71-9F0E-14E993C44DA3}" destId="{5FA82CC9-BA7D-402C-BE20-EE113DB59379}" srcOrd="1" destOrd="0" presId="urn:microsoft.com/office/officeart/2011/layout/ConvergingText#1"/>
    <dgm:cxn modelId="{8968FD41-7275-46F4-8112-90143B870278}" type="presParOf" srcId="{2B78224E-7C4F-4F71-9F0E-14E993C44DA3}" destId="{391FACF4-CD9B-4F28-B45D-C85FB2FF71C4}" srcOrd="2" destOrd="0" presId="urn:microsoft.com/office/officeart/2011/layout/ConvergingText#1"/>
    <dgm:cxn modelId="{7EDAC98A-0E30-4143-ACCA-B69307BE5BFF}" type="presParOf" srcId="{2B78224E-7C4F-4F71-9F0E-14E993C44DA3}" destId="{A18CA391-211E-4580-9030-F77EC3BA52D1}" srcOrd="3" destOrd="0" presId="urn:microsoft.com/office/officeart/2011/layout/ConvergingText#1"/>
    <dgm:cxn modelId="{0D7A735A-2A76-442C-9AC8-3A4B4FF1421A}" type="presParOf" srcId="{2B78224E-7C4F-4F71-9F0E-14E993C44DA3}" destId="{C0FD9EE2-4ABB-4B77-9206-1CC9D53685E5}" srcOrd="4" destOrd="0" presId="urn:microsoft.com/office/officeart/2011/layout/ConvergingText#1"/>
    <dgm:cxn modelId="{E5C7736D-D577-4E27-A225-502E578BC4D7}" type="presParOf" srcId="{2B78224E-7C4F-4F71-9F0E-14E993C44DA3}" destId="{192FA2CE-C451-4FDA-9819-6A2ACB23B580}" srcOrd="5" destOrd="0" presId="urn:microsoft.com/office/officeart/2011/layout/ConvergingText#1"/>
    <dgm:cxn modelId="{02DDE2E7-FCB5-4ED5-AA7C-E37AAB982FBD}" type="presParOf" srcId="{2B78224E-7C4F-4F71-9F0E-14E993C44DA3}" destId="{8AF38A89-1BB1-4CAD-90F3-2C80BAA8E081}" srcOrd="6" destOrd="0" presId="urn:microsoft.com/office/officeart/2011/layout/ConvergingText#1"/>
    <dgm:cxn modelId="{E7F63B7C-3494-4702-8E8F-CE20FF594E0E}" type="presParOf" srcId="{2B78224E-7C4F-4F71-9F0E-14E993C44DA3}" destId="{ECD38488-D128-4AAF-8585-4FFC9C1B27BE}" srcOrd="7" destOrd="0" presId="urn:microsoft.com/office/officeart/2011/layout/ConvergingText#1"/>
    <dgm:cxn modelId="{65BE77D8-3958-4348-94DB-0A875C83F88A}" type="presParOf" srcId="{2B78224E-7C4F-4F71-9F0E-14E993C44DA3}" destId="{E10A6F66-50DB-4D50-937C-C19FCCFA12F1}" srcOrd="8" destOrd="0" presId="urn:microsoft.com/office/officeart/2011/layout/ConvergingText#1"/>
    <dgm:cxn modelId="{6E6348DB-932B-4A17-A0D0-A9EDEC5F270B}" type="presParOf" srcId="{2B78224E-7C4F-4F71-9F0E-14E993C44DA3}" destId="{C9206137-918F-4CB5-8162-9BB1A4CD0392}" srcOrd="9" destOrd="0" presId="urn:microsoft.com/office/officeart/2011/layout/ConvergingText#1"/>
    <dgm:cxn modelId="{4A5325C2-7447-4452-9F81-3A60A05BCBB2}" type="presParOf" srcId="{2B78224E-7C4F-4F71-9F0E-14E993C44DA3}" destId="{DE138595-1446-4B0F-A621-B247549003D3}" srcOrd="10" destOrd="0" presId="urn:microsoft.com/office/officeart/2011/layout/ConvergingText#1"/>
    <dgm:cxn modelId="{5BDDBED3-42A5-4060-A2E5-9B1B10DEBE37}" type="presParOf" srcId="{241DF5DD-62DA-4419-ADA4-0B2278F8691C}" destId="{C9043DFE-1F76-430C-8A59-8BCBA82E84F4}" srcOrd="5" destOrd="0" presId="urn:microsoft.com/office/officeart/2011/layout/ConvergingText#1"/>
    <dgm:cxn modelId="{8517FEBE-5EFA-47A3-A205-F8C09A7B9A7B}" type="presParOf" srcId="{241DF5DD-62DA-4419-ADA4-0B2278F8691C}" destId="{5EA5922D-5CDE-41F1-8A87-29B649616000}" srcOrd="6" destOrd="0" presId="urn:microsoft.com/office/officeart/2011/layout/ConvergingText#1"/>
    <dgm:cxn modelId="{810728EB-D8F7-4D52-AB8A-895248D04190}" type="presParOf" srcId="{5EA5922D-5CDE-41F1-8A87-29B649616000}" destId="{9F38E524-C4DC-46BA-9656-A3140026792D}" srcOrd="0" destOrd="0" presId="urn:microsoft.com/office/officeart/2011/layout/ConvergingText#1"/>
    <dgm:cxn modelId="{97DF609F-B738-45E0-8082-55F23FC1C8D3}" type="presParOf" srcId="{5EA5922D-5CDE-41F1-8A87-29B649616000}" destId="{BF323BA1-4255-47DF-95C0-5377EF8EB3FE}" srcOrd="1" destOrd="0" presId="urn:microsoft.com/office/officeart/2011/layout/ConvergingText#1"/>
    <dgm:cxn modelId="{4F719FFC-7DD9-4B16-A3CB-75D0429F9568}" type="presParOf" srcId="{5EA5922D-5CDE-41F1-8A87-29B649616000}" destId="{CA479116-7621-4AE1-BF2D-DCBABF823E22}" srcOrd="2" destOrd="0" presId="urn:microsoft.com/office/officeart/2011/layout/ConvergingText#1"/>
    <dgm:cxn modelId="{805823C5-159C-46B2-9F2E-3AD9B9643D70}" type="presParOf" srcId="{5EA5922D-5CDE-41F1-8A87-29B649616000}" destId="{892BA4D4-CB5D-4CA1-B4E2-0A73A870979C}" srcOrd="3" destOrd="0" presId="urn:microsoft.com/office/officeart/2011/layout/ConvergingText#1"/>
    <dgm:cxn modelId="{4E7BA250-65D9-4A8F-B855-5CD30AB0C4F1}" type="presParOf" srcId="{5EA5922D-5CDE-41F1-8A87-29B649616000}" destId="{4DBCAE75-A7C6-4231-B305-B6A52E672F01}" srcOrd="4" destOrd="0" presId="urn:microsoft.com/office/officeart/2011/layout/ConvergingText#1"/>
    <dgm:cxn modelId="{33DAF4F2-3B20-42E9-92DA-130F507DEC65}" type="presParOf" srcId="{5EA5922D-5CDE-41F1-8A87-29B649616000}" destId="{53B954A4-F504-47BA-A964-0211B382598F}" srcOrd="5" destOrd="0" presId="urn:microsoft.com/office/officeart/2011/layout/ConvergingText#1"/>
    <dgm:cxn modelId="{D2D5EA40-DB2E-41E2-BABA-C37E2F1EBD4B}" type="presParOf" srcId="{5EA5922D-5CDE-41F1-8A87-29B649616000}" destId="{5DFB1EDA-45A3-42B5-942F-231DC614E0B5}" srcOrd="6" destOrd="0" presId="urn:microsoft.com/office/officeart/2011/layout/ConvergingText#1"/>
    <dgm:cxn modelId="{19A100AB-A35F-426A-B171-9660A2AEB7C1}" type="presParOf" srcId="{5EA5922D-5CDE-41F1-8A87-29B649616000}" destId="{FABAB1C8-7319-4F2B-81FB-EFA87FA14117}" srcOrd="7" destOrd="0" presId="urn:microsoft.com/office/officeart/2011/layout/ConvergingText#1"/>
    <dgm:cxn modelId="{1E7FECA8-D982-4BB3-8B67-5574D07355CE}" type="presParOf" srcId="{5EA5922D-5CDE-41F1-8A87-29B649616000}" destId="{E678F3AE-3794-4AB5-9C05-40A5DF68AFA1}" srcOrd="8" destOrd="0" presId="urn:microsoft.com/office/officeart/2011/layout/ConvergingText#1"/>
    <dgm:cxn modelId="{F0688959-ABD6-401C-89AF-1E5E1366B220}" type="presParOf" srcId="{5EA5922D-5CDE-41F1-8A87-29B649616000}" destId="{00598149-026A-4CA9-97CF-CF994D912FFA}" srcOrd="9" destOrd="0" presId="urn:microsoft.com/office/officeart/2011/layout/ConvergingText#1"/>
    <dgm:cxn modelId="{BD075F7B-F01C-4CC5-A356-7B5946176EBD}" type="presParOf" srcId="{5EA5922D-5CDE-41F1-8A87-29B649616000}" destId="{3F136F88-8F78-4355-B42C-090766BEFA93}" srcOrd="10" destOrd="0" presId="urn:microsoft.com/office/officeart/2011/layout/ConvergingText#1"/>
    <dgm:cxn modelId="{B55AEE20-0366-4DEA-AB0E-4412E7E7360C}" type="presParOf" srcId="{241DF5DD-62DA-4419-ADA4-0B2278F8691C}" destId="{C866A0FB-2083-475A-BEF7-20DB0C79EB89}" srcOrd="7" destOrd="0" presId="urn:microsoft.com/office/officeart/2011/layout/ConvergingText#1"/>
    <dgm:cxn modelId="{34AA9054-A77F-4633-B94C-FB5856D3FF72}" type="presParOf" srcId="{241DF5DD-62DA-4419-ADA4-0B2278F8691C}" destId="{E413E327-5769-4937-9C75-1362749FEF50}" srcOrd="8" destOrd="0" presId="urn:microsoft.com/office/officeart/2011/layout/ConvergingText#1"/>
    <dgm:cxn modelId="{EA587AEE-6732-4918-950B-76C44E3FACFB}" type="presParOf" srcId="{E413E327-5769-4937-9C75-1362749FEF50}" destId="{44159D3C-83CB-4D56-B519-09F6F69EF897}" srcOrd="0" destOrd="0" presId="urn:microsoft.com/office/officeart/2011/layout/ConvergingText#1"/>
    <dgm:cxn modelId="{636DF297-FDE9-42C6-B429-BFC08ADBA2CC}" type="presParOf" srcId="{E413E327-5769-4937-9C75-1362749FEF50}" destId="{7273F510-8E10-470C-90E6-99E030B18861}" srcOrd="1" destOrd="0" presId="urn:microsoft.com/office/officeart/2011/layout/ConvergingText#1"/>
    <dgm:cxn modelId="{546EFBA1-1206-4262-9259-387439373D90}" type="presParOf" srcId="{E413E327-5769-4937-9C75-1362749FEF50}" destId="{1303AE58-0C31-4DBA-BE40-CFA55AFD824A}" srcOrd="2" destOrd="0" presId="urn:microsoft.com/office/officeart/2011/layout/ConvergingText#1"/>
    <dgm:cxn modelId="{7C3BA63C-69AF-475D-AA0D-4A2C9A65E62A}" type="presParOf" srcId="{E413E327-5769-4937-9C75-1362749FEF50}" destId="{3E0EA713-D7FB-4A44-8915-5DEAEC13DEE4}" srcOrd="3" destOrd="0" presId="urn:microsoft.com/office/officeart/2011/layout/ConvergingText#1"/>
    <dgm:cxn modelId="{F6E82242-A0D8-4C55-AAC0-C9FA50FCB9B0}" type="presParOf" srcId="{E413E327-5769-4937-9C75-1362749FEF50}" destId="{A82E6375-E12C-4BA7-AEF6-7F4C3F2A843C}" srcOrd="4" destOrd="0" presId="urn:microsoft.com/office/officeart/2011/layout/ConvergingText#1"/>
    <dgm:cxn modelId="{3D123DD8-EA87-490B-AE50-A4BE95F0D9CB}" type="presParOf" srcId="{E413E327-5769-4937-9C75-1362749FEF50}" destId="{CEB91459-C402-4799-921E-C4F23A2B5408}" srcOrd="5" destOrd="0" presId="urn:microsoft.com/office/officeart/2011/layout/ConvergingText#1"/>
    <dgm:cxn modelId="{DFA0817D-5F44-4748-814F-30BD75484978}" type="presParOf" srcId="{E413E327-5769-4937-9C75-1362749FEF50}" destId="{AC230AB6-8B5A-4EF3-9CD7-61DFA9026531}" srcOrd="6" destOrd="0" presId="urn:microsoft.com/office/officeart/2011/layout/ConvergingText#1"/>
    <dgm:cxn modelId="{2FE59869-6E3D-4E28-8078-A07F5DA7D89A}" type="presParOf" srcId="{E413E327-5769-4937-9C75-1362749FEF50}" destId="{81F6B183-2751-4DF9-8124-82358AB7BAE1}" srcOrd="7" destOrd="0" presId="urn:microsoft.com/office/officeart/2011/layout/ConvergingText#1"/>
    <dgm:cxn modelId="{DCC1B22B-34E0-4968-8F81-F336B37FD312}" type="presParOf" srcId="{E413E327-5769-4937-9C75-1362749FEF50}" destId="{A7A47038-31D2-4487-B4FB-8AD2215701A4}" srcOrd="8" destOrd="0" presId="urn:microsoft.com/office/officeart/2011/layout/ConvergingText#1"/>
    <dgm:cxn modelId="{65C071F8-ABC3-4FD6-89B5-627646B0A944}" type="presParOf" srcId="{E413E327-5769-4937-9C75-1362749FEF50}" destId="{F88D05D6-49B9-4F02-B115-49C7529E5DF5}" srcOrd="9" destOrd="0" presId="urn:microsoft.com/office/officeart/2011/layout/ConvergingText#1"/>
    <dgm:cxn modelId="{3CE44E18-538D-4F4B-8498-FB6B81F87F6A}" type="presParOf" srcId="{E413E327-5769-4937-9C75-1362749FEF50}" destId="{28C42A20-34A7-41DA-9F0D-47AEB1B50EB0}" srcOrd="10" destOrd="0" presId="urn:microsoft.com/office/officeart/2011/layout/ConvergingTex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CA073A-2A12-4926-855B-9B381112DA14}">
      <dsp:nvSpPr>
        <dsp:cNvPr id="0" name=""/>
        <dsp:cNvSpPr/>
      </dsp:nvSpPr>
      <dsp:spPr>
        <a:xfrm>
          <a:off x="1501361" y="1660349"/>
          <a:ext cx="73747" cy="737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466B9-79E6-48B3-9AB4-9A0BC598DE81}">
      <dsp:nvSpPr>
        <dsp:cNvPr id="0" name=""/>
        <dsp:cNvSpPr/>
      </dsp:nvSpPr>
      <dsp:spPr>
        <a:xfrm>
          <a:off x="1376037" y="1660349"/>
          <a:ext cx="73747" cy="737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8A4AA-1679-4B13-A26C-337E8FB9F7D8}">
      <dsp:nvSpPr>
        <dsp:cNvPr id="0" name=""/>
        <dsp:cNvSpPr/>
      </dsp:nvSpPr>
      <dsp:spPr>
        <a:xfrm>
          <a:off x="1250713" y="1660349"/>
          <a:ext cx="73747" cy="737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4F1D9-ADD1-4D30-A496-AA57999537DE}">
      <dsp:nvSpPr>
        <dsp:cNvPr id="0" name=""/>
        <dsp:cNvSpPr/>
      </dsp:nvSpPr>
      <dsp:spPr>
        <a:xfrm>
          <a:off x="1125390" y="1660349"/>
          <a:ext cx="73747" cy="73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881F5-FBE4-41A4-953E-D91826691650}">
      <dsp:nvSpPr>
        <dsp:cNvPr id="0" name=""/>
        <dsp:cNvSpPr/>
      </dsp:nvSpPr>
      <dsp:spPr>
        <a:xfrm>
          <a:off x="1000066" y="1660349"/>
          <a:ext cx="73747" cy="737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84D72-A291-4EAF-950C-0FB5411ACA11}">
      <dsp:nvSpPr>
        <dsp:cNvPr id="0" name=""/>
        <dsp:cNvSpPr/>
      </dsp:nvSpPr>
      <dsp:spPr>
        <a:xfrm>
          <a:off x="800838" y="1623463"/>
          <a:ext cx="147652" cy="1475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017DE-5D89-4B57-A6F7-995DBEF716F7}">
      <dsp:nvSpPr>
        <dsp:cNvPr id="0" name=""/>
        <dsp:cNvSpPr/>
      </dsp:nvSpPr>
      <dsp:spPr>
        <a:xfrm>
          <a:off x="1381069" y="1507951"/>
          <a:ext cx="73747" cy="737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9A646-48D3-49DC-BDBD-06572FD22868}">
      <dsp:nvSpPr>
        <dsp:cNvPr id="0" name=""/>
        <dsp:cNvSpPr/>
      </dsp:nvSpPr>
      <dsp:spPr>
        <a:xfrm>
          <a:off x="1381069" y="1813868"/>
          <a:ext cx="73747" cy="737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5CF97-75F1-4681-917C-3A5CF281539C}">
      <dsp:nvSpPr>
        <dsp:cNvPr id="0" name=""/>
        <dsp:cNvSpPr/>
      </dsp:nvSpPr>
      <dsp:spPr>
        <a:xfrm>
          <a:off x="1446954" y="1574257"/>
          <a:ext cx="73747" cy="73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6B5F8-D9C0-472D-9AE1-E2FD166CC0B3}">
      <dsp:nvSpPr>
        <dsp:cNvPr id="0" name=""/>
        <dsp:cNvSpPr/>
      </dsp:nvSpPr>
      <dsp:spPr>
        <a:xfrm>
          <a:off x="1451357" y="1747935"/>
          <a:ext cx="73747" cy="737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F19CE-8FF2-4E2B-BF7D-DA08549EF854}">
      <dsp:nvSpPr>
        <dsp:cNvPr id="0" name=""/>
        <dsp:cNvSpPr/>
      </dsp:nvSpPr>
      <dsp:spPr>
        <a:xfrm>
          <a:off x="2666" y="1323893"/>
          <a:ext cx="746753" cy="7466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Hang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Zhou</a:t>
          </a:r>
          <a:endParaRPr lang="en-US" sz="1400" b="1" kern="1200" dirty="0"/>
        </a:p>
      </dsp:txBody>
      <dsp:txXfrm>
        <a:off x="2666" y="1323893"/>
        <a:ext cx="746753" cy="746684"/>
      </dsp:txXfrm>
    </dsp:sp>
    <dsp:sp modelId="{9E3B18F1-653C-4403-B220-5FEE073A2B7F}">
      <dsp:nvSpPr>
        <dsp:cNvPr id="0" name=""/>
        <dsp:cNvSpPr/>
      </dsp:nvSpPr>
      <dsp:spPr>
        <a:xfrm>
          <a:off x="3164317" y="1660349"/>
          <a:ext cx="73747" cy="737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20D55-58AF-4C7F-8239-C3FC9470C46E}">
      <dsp:nvSpPr>
        <dsp:cNvPr id="0" name=""/>
        <dsp:cNvSpPr/>
      </dsp:nvSpPr>
      <dsp:spPr>
        <a:xfrm>
          <a:off x="3038993" y="1660349"/>
          <a:ext cx="73747" cy="737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60B04-2DA3-405C-97E0-7E4068BD5602}">
      <dsp:nvSpPr>
        <dsp:cNvPr id="0" name=""/>
        <dsp:cNvSpPr/>
      </dsp:nvSpPr>
      <dsp:spPr>
        <a:xfrm>
          <a:off x="2913670" y="1660349"/>
          <a:ext cx="73747" cy="73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8A0F2-0ED4-4A2C-8D98-8E8C9723B78D}">
      <dsp:nvSpPr>
        <dsp:cNvPr id="0" name=""/>
        <dsp:cNvSpPr/>
      </dsp:nvSpPr>
      <dsp:spPr>
        <a:xfrm>
          <a:off x="2788346" y="1660349"/>
          <a:ext cx="73747" cy="737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DE775-0653-4605-95A1-1FE0F50D53CE}">
      <dsp:nvSpPr>
        <dsp:cNvPr id="0" name=""/>
        <dsp:cNvSpPr/>
      </dsp:nvSpPr>
      <dsp:spPr>
        <a:xfrm>
          <a:off x="2663022" y="1660349"/>
          <a:ext cx="73747" cy="737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CBE75-201F-4772-8767-24E0D5C79678}">
      <dsp:nvSpPr>
        <dsp:cNvPr id="0" name=""/>
        <dsp:cNvSpPr/>
      </dsp:nvSpPr>
      <dsp:spPr>
        <a:xfrm>
          <a:off x="2463794" y="1623463"/>
          <a:ext cx="147652" cy="1475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7B462-A24B-41E5-8339-22B6869DB758}">
      <dsp:nvSpPr>
        <dsp:cNvPr id="0" name=""/>
        <dsp:cNvSpPr/>
      </dsp:nvSpPr>
      <dsp:spPr>
        <a:xfrm>
          <a:off x="3044025" y="1507951"/>
          <a:ext cx="73747" cy="737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557CB-8D75-4A72-AA7E-AB89902DE29D}">
      <dsp:nvSpPr>
        <dsp:cNvPr id="0" name=""/>
        <dsp:cNvSpPr/>
      </dsp:nvSpPr>
      <dsp:spPr>
        <a:xfrm>
          <a:off x="3044025" y="1813868"/>
          <a:ext cx="73747" cy="73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CB195-C8A6-4786-B501-BB3D467EA4E0}">
      <dsp:nvSpPr>
        <dsp:cNvPr id="0" name=""/>
        <dsp:cNvSpPr/>
      </dsp:nvSpPr>
      <dsp:spPr>
        <a:xfrm>
          <a:off x="3109911" y="1574257"/>
          <a:ext cx="73747" cy="737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A0A92-4B8E-463D-87F3-B80E845F2C1E}">
      <dsp:nvSpPr>
        <dsp:cNvPr id="0" name=""/>
        <dsp:cNvSpPr/>
      </dsp:nvSpPr>
      <dsp:spPr>
        <a:xfrm>
          <a:off x="3114313" y="1747935"/>
          <a:ext cx="73747" cy="737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107FF-C659-4DB1-B9BE-8188A37D8DC8}">
      <dsp:nvSpPr>
        <dsp:cNvPr id="0" name=""/>
        <dsp:cNvSpPr/>
      </dsp:nvSpPr>
      <dsp:spPr>
        <a:xfrm>
          <a:off x="1665622" y="1323893"/>
          <a:ext cx="746753" cy="7466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Bei</a:t>
          </a:r>
          <a:r>
            <a:rPr lang="en-US" sz="1400" b="1" kern="1200" dirty="0" smtClean="0"/>
            <a:t> Jing </a:t>
          </a:r>
          <a:endParaRPr lang="en-US" sz="1400" b="1" kern="1200" dirty="0"/>
        </a:p>
      </dsp:txBody>
      <dsp:txXfrm>
        <a:off x="1665622" y="1323893"/>
        <a:ext cx="746753" cy="746684"/>
      </dsp:txXfrm>
    </dsp:sp>
    <dsp:sp modelId="{E6E01311-2A35-4B4B-9F9A-4C78CF52097D}">
      <dsp:nvSpPr>
        <dsp:cNvPr id="0" name=""/>
        <dsp:cNvSpPr/>
      </dsp:nvSpPr>
      <dsp:spPr>
        <a:xfrm>
          <a:off x="4827273" y="1660349"/>
          <a:ext cx="73747" cy="737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82CC9-BA7D-402C-BE20-EE113DB59379}">
      <dsp:nvSpPr>
        <dsp:cNvPr id="0" name=""/>
        <dsp:cNvSpPr/>
      </dsp:nvSpPr>
      <dsp:spPr>
        <a:xfrm>
          <a:off x="4701950" y="1660349"/>
          <a:ext cx="73747" cy="73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FACF4-CD9B-4F28-B45D-C85FB2FF71C4}">
      <dsp:nvSpPr>
        <dsp:cNvPr id="0" name=""/>
        <dsp:cNvSpPr/>
      </dsp:nvSpPr>
      <dsp:spPr>
        <a:xfrm>
          <a:off x="4576626" y="1660349"/>
          <a:ext cx="73747" cy="737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CA391-211E-4580-9030-F77EC3BA52D1}">
      <dsp:nvSpPr>
        <dsp:cNvPr id="0" name=""/>
        <dsp:cNvSpPr/>
      </dsp:nvSpPr>
      <dsp:spPr>
        <a:xfrm>
          <a:off x="4451302" y="1660349"/>
          <a:ext cx="73747" cy="737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D9EE2-4ABB-4B77-9206-1CC9D53685E5}">
      <dsp:nvSpPr>
        <dsp:cNvPr id="0" name=""/>
        <dsp:cNvSpPr/>
      </dsp:nvSpPr>
      <dsp:spPr>
        <a:xfrm>
          <a:off x="4325979" y="1660349"/>
          <a:ext cx="73747" cy="737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FA2CE-C451-4FDA-9819-6A2ACB23B580}">
      <dsp:nvSpPr>
        <dsp:cNvPr id="0" name=""/>
        <dsp:cNvSpPr/>
      </dsp:nvSpPr>
      <dsp:spPr>
        <a:xfrm>
          <a:off x="4126750" y="1623463"/>
          <a:ext cx="147652" cy="1475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38A89-1BB1-4CAD-90F3-2C80BAA8E081}">
      <dsp:nvSpPr>
        <dsp:cNvPr id="0" name=""/>
        <dsp:cNvSpPr/>
      </dsp:nvSpPr>
      <dsp:spPr>
        <a:xfrm>
          <a:off x="4706981" y="1507951"/>
          <a:ext cx="73747" cy="73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38488-D128-4AAF-8585-4FFC9C1B27BE}">
      <dsp:nvSpPr>
        <dsp:cNvPr id="0" name=""/>
        <dsp:cNvSpPr/>
      </dsp:nvSpPr>
      <dsp:spPr>
        <a:xfrm>
          <a:off x="4706981" y="1813868"/>
          <a:ext cx="73747" cy="737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A6F66-50DB-4D50-937C-C19FCCFA12F1}">
      <dsp:nvSpPr>
        <dsp:cNvPr id="0" name=""/>
        <dsp:cNvSpPr/>
      </dsp:nvSpPr>
      <dsp:spPr>
        <a:xfrm>
          <a:off x="4772867" y="1574257"/>
          <a:ext cx="73747" cy="737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06137-918F-4CB5-8162-9BB1A4CD0392}">
      <dsp:nvSpPr>
        <dsp:cNvPr id="0" name=""/>
        <dsp:cNvSpPr/>
      </dsp:nvSpPr>
      <dsp:spPr>
        <a:xfrm>
          <a:off x="4777270" y="1747935"/>
          <a:ext cx="73747" cy="737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8595-1446-4B0F-A621-B247549003D3}">
      <dsp:nvSpPr>
        <dsp:cNvPr id="0" name=""/>
        <dsp:cNvSpPr/>
      </dsp:nvSpPr>
      <dsp:spPr>
        <a:xfrm>
          <a:off x="3328578" y="1323893"/>
          <a:ext cx="746753" cy="7466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18 more cities</a:t>
          </a:r>
          <a:endParaRPr lang="en-US" sz="1400" b="1" kern="1200" dirty="0"/>
        </a:p>
      </dsp:txBody>
      <dsp:txXfrm>
        <a:off x="3328578" y="1323893"/>
        <a:ext cx="746753" cy="746684"/>
      </dsp:txXfrm>
    </dsp:sp>
    <dsp:sp modelId="{9F38E524-C4DC-46BA-9656-A3140026792D}">
      <dsp:nvSpPr>
        <dsp:cNvPr id="0" name=""/>
        <dsp:cNvSpPr/>
      </dsp:nvSpPr>
      <dsp:spPr>
        <a:xfrm>
          <a:off x="6490229" y="1660349"/>
          <a:ext cx="73747" cy="73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23BA1-4255-47DF-95C0-5377EF8EB3FE}">
      <dsp:nvSpPr>
        <dsp:cNvPr id="0" name=""/>
        <dsp:cNvSpPr/>
      </dsp:nvSpPr>
      <dsp:spPr>
        <a:xfrm>
          <a:off x="6364906" y="1660349"/>
          <a:ext cx="73747" cy="737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79116-7621-4AE1-BF2D-DCBABF823E22}">
      <dsp:nvSpPr>
        <dsp:cNvPr id="0" name=""/>
        <dsp:cNvSpPr/>
      </dsp:nvSpPr>
      <dsp:spPr>
        <a:xfrm>
          <a:off x="6239582" y="1660349"/>
          <a:ext cx="73747" cy="737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BA4D4-CB5D-4CA1-B4E2-0A73A870979C}">
      <dsp:nvSpPr>
        <dsp:cNvPr id="0" name=""/>
        <dsp:cNvSpPr/>
      </dsp:nvSpPr>
      <dsp:spPr>
        <a:xfrm>
          <a:off x="6114258" y="1660349"/>
          <a:ext cx="73747" cy="737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CAE75-A7C6-4231-B305-B6A52E672F01}">
      <dsp:nvSpPr>
        <dsp:cNvPr id="0" name=""/>
        <dsp:cNvSpPr/>
      </dsp:nvSpPr>
      <dsp:spPr>
        <a:xfrm>
          <a:off x="5988935" y="1660349"/>
          <a:ext cx="73747" cy="737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954A4-F504-47BA-A964-0211B382598F}">
      <dsp:nvSpPr>
        <dsp:cNvPr id="0" name=""/>
        <dsp:cNvSpPr/>
      </dsp:nvSpPr>
      <dsp:spPr>
        <a:xfrm>
          <a:off x="5789706" y="1623463"/>
          <a:ext cx="147652" cy="1475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B1EDA-45A3-42B5-942F-231DC614E0B5}">
      <dsp:nvSpPr>
        <dsp:cNvPr id="0" name=""/>
        <dsp:cNvSpPr/>
      </dsp:nvSpPr>
      <dsp:spPr>
        <a:xfrm>
          <a:off x="6369938" y="1507951"/>
          <a:ext cx="73747" cy="737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AB1C8-7319-4F2B-81FB-EFA87FA14117}">
      <dsp:nvSpPr>
        <dsp:cNvPr id="0" name=""/>
        <dsp:cNvSpPr/>
      </dsp:nvSpPr>
      <dsp:spPr>
        <a:xfrm>
          <a:off x="6369938" y="1813868"/>
          <a:ext cx="73747" cy="737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8F3AE-3794-4AB5-9C05-40A5DF68AFA1}">
      <dsp:nvSpPr>
        <dsp:cNvPr id="0" name=""/>
        <dsp:cNvSpPr/>
      </dsp:nvSpPr>
      <dsp:spPr>
        <a:xfrm>
          <a:off x="6435823" y="1574257"/>
          <a:ext cx="73747" cy="737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98149-026A-4CA9-97CF-CF994D912FFA}">
      <dsp:nvSpPr>
        <dsp:cNvPr id="0" name=""/>
        <dsp:cNvSpPr/>
      </dsp:nvSpPr>
      <dsp:spPr>
        <a:xfrm>
          <a:off x="6440226" y="1747935"/>
          <a:ext cx="73747" cy="737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36F88-8F78-4355-B42C-090766BEFA93}">
      <dsp:nvSpPr>
        <dsp:cNvPr id="0" name=""/>
        <dsp:cNvSpPr/>
      </dsp:nvSpPr>
      <dsp:spPr>
        <a:xfrm>
          <a:off x="4991534" y="1323893"/>
          <a:ext cx="746753" cy="7466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21 more cities</a:t>
          </a:r>
          <a:endParaRPr lang="en-US" sz="1400" b="1" kern="1200" dirty="0"/>
        </a:p>
      </dsp:txBody>
      <dsp:txXfrm>
        <a:off x="4991534" y="1323893"/>
        <a:ext cx="746753" cy="746684"/>
      </dsp:txXfrm>
    </dsp:sp>
    <dsp:sp modelId="{44159D3C-83CB-4D56-B519-09F6F69EF897}">
      <dsp:nvSpPr>
        <dsp:cNvPr id="0" name=""/>
        <dsp:cNvSpPr/>
      </dsp:nvSpPr>
      <dsp:spPr>
        <a:xfrm>
          <a:off x="8153186" y="1660349"/>
          <a:ext cx="73747" cy="737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3F510-8E10-470C-90E6-99E030B18861}">
      <dsp:nvSpPr>
        <dsp:cNvPr id="0" name=""/>
        <dsp:cNvSpPr/>
      </dsp:nvSpPr>
      <dsp:spPr>
        <a:xfrm>
          <a:off x="8027862" y="1660349"/>
          <a:ext cx="73747" cy="737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AE58-0C31-4DBA-BE40-CFA55AFD824A}">
      <dsp:nvSpPr>
        <dsp:cNvPr id="0" name=""/>
        <dsp:cNvSpPr/>
      </dsp:nvSpPr>
      <dsp:spPr>
        <a:xfrm>
          <a:off x="7902538" y="1660349"/>
          <a:ext cx="73747" cy="737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EA713-D7FB-4A44-8915-5DEAEC13DEE4}">
      <dsp:nvSpPr>
        <dsp:cNvPr id="0" name=""/>
        <dsp:cNvSpPr/>
      </dsp:nvSpPr>
      <dsp:spPr>
        <a:xfrm>
          <a:off x="7777215" y="1660349"/>
          <a:ext cx="73747" cy="737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E6375-E12C-4BA7-AEF6-7F4C3F2A843C}">
      <dsp:nvSpPr>
        <dsp:cNvPr id="0" name=""/>
        <dsp:cNvSpPr/>
      </dsp:nvSpPr>
      <dsp:spPr>
        <a:xfrm>
          <a:off x="7651891" y="1660349"/>
          <a:ext cx="73747" cy="73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91459-C402-4799-921E-C4F23A2B5408}">
      <dsp:nvSpPr>
        <dsp:cNvPr id="0" name=""/>
        <dsp:cNvSpPr/>
      </dsp:nvSpPr>
      <dsp:spPr>
        <a:xfrm>
          <a:off x="7452662" y="1623463"/>
          <a:ext cx="147652" cy="1475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30AB6-8B5A-4EF3-9CD7-61DFA9026531}">
      <dsp:nvSpPr>
        <dsp:cNvPr id="0" name=""/>
        <dsp:cNvSpPr/>
      </dsp:nvSpPr>
      <dsp:spPr>
        <a:xfrm>
          <a:off x="8032894" y="1507951"/>
          <a:ext cx="73747" cy="737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6B183-2751-4DF9-8124-82358AB7BAE1}">
      <dsp:nvSpPr>
        <dsp:cNvPr id="0" name=""/>
        <dsp:cNvSpPr/>
      </dsp:nvSpPr>
      <dsp:spPr>
        <a:xfrm>
          <a:off x="8032894" y="1813868"/>
          <a:ext cx="73747" cy="737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47038-31D2-4487-B4FB-8AD2215701A4}">
      <dsp:nvSpPr>
        <dsp:cNvPr id="0" name=""/>
        <dsp:cNvSpPr/>
      </dsp:nvSpPr>
      <dsp:spPr>
        <a:xfrm>
          <a:off x="8098779" y="1574257"/>
          <a:ext cx="73747" cy="737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D05D6-49B9-4F02-B115-49C7529E5DF5}">
      <dsp:nvSpPr>
        <dsp:cNvPr id="0" name=""/>
        <dsp:cNvSpPr/>
      </dsp:nvSpPr>
      <dsp:spPr>
        <a:xfrm>
          <a:off x="8103182" y="1747935"/>
          <a:ext cx="73747" cy="73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42A20-34A7-41DA-9F0D-47AEB1B50EB0}">
      <dsp:nvSpPr>
        <dsp:cNvPr id="0" name=""/>
        <dsp:cNvSpPr/>
      </dsp:nvSpPr>
      <dsp:spPr>
        <a:xfrm>
          <a:off x="6654491" y="1323893"/>
          <a:ext cx="746753" cy="7466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104 more cities</a:t>
          </a:r>
          <a:endParaRPr lang="en-US" sz="1400" b="1" kern="1200" dirty="0"/>
        </a:p>
      </dsp:txBody>
      <dsp:txXfrm>
        <a:off x="6654491" y="1323893"/>
        <a:ext cx="746753" cy="746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#1">
  <dgm:title val="Converging Text"/>
  <dgm:desc val="Use to show multiple steps or parts that merge into a whole. Works best with a small number of Level 1 shapes. Unused text does not appear, but remains available if you switch layout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94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34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823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34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47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62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543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54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ITU Workshop on “Voice and Video over LTE”</a:t>
            </a:r>
            <a:br>
              <a:rPr lang="en-US" sz="2800" dirty="0" smtClean="0"/>
            </a:br>
            <a:r>
              <a:rPr lang="en-US" sz="2800" dirty="0" smtClean="0"/>
              <a:t>Geneva, Switzerland, 1 December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2451886"/>
            <a:ext cx="8675914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000" b="1" dirty="0" smtClean="0"/>
              <a:t>China Mobile </a:t>
            </a:r>
            <a:r>
              <a:rPr lang="en-US" sz="12000" b="1" dirty="0" err="1" smtClean="0"/>
              <a:t>VoTLE</a:t>
            </a:r>
            <a:r>
              <a:rPr lang="en-US" sz="12000" b="1" dirty="0" smtClean="0"/>
              <a:t> Status and Further Consideration</a:t>
            </a:r>
          </a:p>
          <a:p>
            <a:pPr marL="0" indent="0" algn="ctr">
              <a:buNone/>
            </a:pPr>
            <a:endParaRPr lang="en-US" sz="16000" b="1" dirty="0" smtClean="0"/>
          </a:p>
          <a:p>
            <a:pPr marL="0" indent="0" algn="ctr">
              <a:buNone/>
            </a:pPr>
            <a:r>
              <a:rPr lang="en-US" altLang="zh-CN" sz="11200" b="1" dirty="0" err="1" smtClean="0">
                <a:solidFill>
                  <a:srgbClr val="FF0000"/>
                </a:solidFill>
              </a:rPr>
              <a:t>Yachen</a:t>
            </a:r>
            <a:r>
              <a:rPr lang="en-US" altLang="zh-CN" sz="11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1200" b="1" dirty="0" smtClean="0">
                <a:solidFill>
                  <a:srgbClr val="FF0000"/>
                </a:solidFill>
              </a:rPr>
              <a:t>Wang</a:t>
            </a:r>
          </a:p>
          <a:p>
            <a:pPr marL="0" indent="0" algn="ctr">
              <a:buNone/>
            </a:pPr>
            <a:r>
              <a:rPr lang="en-US" altLang="zh-CN" sz="11200" b="1" dirty="0" smtClean="0"/>
              <a:t>Senior Manager of Network Technology Dept</a:t>
            </a:r>
          </a:p>
          <a:p>
            <a:pPr marL="0" indent="0" algn="ctr">
              <a:buNone/>
            </a:pPr>
            <a:r>
              <a:rPr lang="en-US" altLang="zh-CN" sz="11200" b="1" dirty="0" smtClean="0"/>
              <a:t> China Mobile</a:t>
            </a:r>
          </a:p>
          <a:p>
            <a:pPr marL="0" indent="0" algn="ctr">
              <a:buNone/>
            </a:pPr>
            <a:r>
              <a:rPr lang="en-US" sz="11200" b="1" i="1" dirty="0" smtClean="0"/>
              <a:t>wangyachen@chinamobile.com</a:t>
            </a:r>
            <a:endParaRPr lang="en-US" sz="144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TD-LTE </a:t>
            </a:r>
            <a:r>
              <a:rPr lang="en-US" altLang="zh-CN" dirty="0" err="1" smtClean="0"/>
              <a:t>VoLTE</a:t>
            </a:r>
            <a:r>
              <a:rPr lang="en-US" altLang="zh-CN" dirty="0" smtClean="0"/>
              <a:t> </a:t>
            </a:r>
            <a:r>
              <a:rPr lang="en-US" altLang="zh-CN" dirty="0" smtClean="0"/>
              <a:t>Terminals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4 </a:t>
            </a:r>
            <a:r>
              <a:rPr lang="en-US" altLang="zh-CN" sz="2800" dirty="0">
                <a:solidFill>
                  <a:schemeClr val="tx1"/>
                </a:solidFill>
              </a:rPr>
              <a:t>types of TD-LTE commercial terminals are provided for </a:t>
            </a:r>
            <a:r>
              <a:rPr lang="en-US" altLang="zh-CN" sz="2800" dirty="0" err="1">
                <a:solidFill>
                  <a:schemeClr val="tx1"/>
                </a:solidFill>
              </a:rPr>
              <a:t>VoLTE</a:t>
            </a:r>
            <a:r>
              <a:rPr lang="en-US" altLang="zh-CN" sz="2800" dirty="0">
                <a:solidFill>
                  <a:schemeClr val="tx1"/>
                </a:solidFill>
              </a:rPr>
              <a:t> by Sep. 2015</a:t>
            </a:r>
            <a:r>
              <a:rPr lang="en-US" altLang="zh-CN" sz="28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zh-CN" sz="2800" dirty="0" smtClean="0">
              <a:solidFill>
                <a:schemeClr val="tx1"/>
              </a:solidFill>
            </a:endParaRPr>
          </a:p>
          <a:p>
            <a:endParaRPr lang="en-US" altLang="zh-CN" sz="2800" dirty="0">
              <a:solidFill>
                <a:schemeClr val="tx1"/>
              </a:solidFill>
            </a:endParaRPr>
          </a:p>
          <a:p>
            <a:endParaRPr lang="en-US" altLang="zh-CN" sz="2800" dirty="0" smtClean="0">
              <a:solidFill>
                <a:schemeClr val="tx1"/>
              </a:solidFill>
            </a:endParaRPr>
          </a:p>
          <a:p>
            <a:endParaRPr lang="en-US" altLang="zh-CN" sz="2800" dirty="0">
              <a:solidFill>
                <a:schemeClr val="tx1"/>
              </a:solidFill>
            </a:endParaRPr>
          </a:p>
          <a:p>
            <a:endParaRPr lang="zh-CN" altLang="en-US" sz="2800" dirty="0">
              <a:solidFill>
                <a:schemeClr val="tx1"/>
              </a:solidFill>
            </a:endParaRPr>
          </a:p>
          <a:p>
            <a:r>
              <a:rPr lang="en-US" altLang="zh-CN" sz="2800" dirty="0">
                <a:solidFill>
                  <a:schemeClr val="tx1"/>
                </a:solidFill>
              </a:rPr>
              <a:t>Around </a:t>
            </a:r>
            <a:r>
              <a:rPr lang="en-US" altLang="zh-CN" sz="2800" dirty="0" smtClean="0">
                <a:solidFill>
                  <a:schemeClr val="tx1"/>
                </a:solidFill>
              </a:rPr>
              <a:t>20</a:t>
            </a:r>
            <a:r>
              <a:rPr lang="en-US" altLang="zh-CN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types of TD-LTE terminals are proposed for </a:t>
            </a:r>
            <a:r>
              <a:rPr lang="en-US" altLang="zh-CN" sz="2800" dirty="0" err="1">
                <a:solidFill>
                  <a:schemeClr val="tx1"/>
                </a:solidFill>
              </a:rPr>
              <a:t>VoLTE</a:t>
            </a:r>
            <a:r>
              <a:rPr lang="en-US" altLang="zh-CN" sz="2800" dirty="0">
                <a:solidFill>
                  <a:schemeClr val="tx1"/>
                </a:solidFill>
              </a:rPr>
              <a:t> launch by the end of 2015</a:t>
            </a:r>
            <a:r>
              <a:rPr lang="en-US" altLang="zh-CN" sz="2800" dirty="0" smtClean="0">
                <a:solidFill>
                  <a:schemeClr val="tx1"/>
                </a:solidFill>
              </a:rPr>
              <a:t>.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365" y="2891494"/>
            <a:ext cx="7156759" cy="19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99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283771" y="2069537"/>
            <a:ext cx="2688030" cy="35946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3255571" y="2069537"/>
            <a:ext cx="2688030" cy="35946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6217730" y="2069537"/>
            <a:ext cx="2688030" cy="35946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674" y="36447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Suggestions in </a:t>
            </a:r>
            <a:r>
              <a:rPr lang="en-US" altLang="zh-CN" dirty="0" err="1" smtClean="0"/>
              <a:t>VoLTE</a:t>
            </a:r>
            <a:r>
              <a:rPr lang="en-US" altLang="zh-CN" dirty="0" smtClean="0"/>
              <a:t> Deployment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6710" y="1421867"/>
            <a:ext cx="2946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</a:rPr>
              <a:t>Services Migration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9010" y="1409167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</a:rPr>
              <a:t>User Experience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8910" y="1396467"/>
            <a:ext cx="244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</a:rPr>
              <a:t>Charging Policy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9661" y="2144653"/>
            <a:ext cx="28173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Various Services Exist:</a:t>
            </a:r>
          </a:p>
          <a:p>
            <a:pPr marL="438150" lvl="1" indent="-285750">
              <a:lnSpc>
                <a:spcPts val="2200"/>
              </a:lnSpc>
              <a:buFont typeface="Calibri" pitchFamily="34" charset="0"/>
              <a:buChar char="‐"/>
            </a:pPr>
            <a:r>
              <a:rPr lang="en-US" altLang="zh-CN" sz="1600" dirty="0" smtClean="0"/>
              <a:t>Supplementary Services</a:t>
            </a:r>
          </a:p>
          <a:p>
            <a:pPr marL="438150" lvl="1" indent="-285750">
              <a:lnSpc>
                <a:spcPts val="2200"/>
              </a:lnSpc>
              <a:buFont typeface="Calibri" pitchFamily="34" charset="0"/>
              <a:buChar char="‐"/>
            </a:pPr>
            <a:r>
              <a:rPr lang="en-US" altLang="zh-CN" sz="1600" dirty="0" smtClean="0"/>
              <a:t>Value-added Services</a:t>
            </a:r>
          </a:p>
          <a:p>
            <a:pPr marL="438150" lvl="1" indent="-285750">
              <a:lnSpc>
                <a:spcPts val="2200"/>
              </a:lnSpc>
              <a:buFont typeface="Calibri" pitchFamily="34" charset="0"/>
              <a:buChar char="‐"/>
            </a:pPr>
            <a:r>
              <a:rPr lang="en-US" altLang="zh-CN" sz="1600" dirty="0" smtClean="0"/>
              <a:t>IN Services</a:t>
            </a:r>
          </a:p>
          <a:p>
            <a:pPr marL="285750" lvl="0" indent="-1968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prstClr val="black"/>
                </a:solidFill>
              </a:rPr>
              <a:t>No unified Solution for Service Migration</a:t>
            </a:r>
            <a:endParaRPr lang="en-US" altLang="zh-CN" sz="1600" b="1" dirty="0"/>
          </a:p>
          <a:p>
            <a:pPr marL="285750" indent="-1968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0070C0"/>
                </a:solidFill>
              </a:rPr>
              <a:t>Operators need to carefully develop Service Migration Solution, according to their own service situations</a:t>
            </a:r>
          </a:p>
        </p:txBody>
      </p:sp>
      <p:sp>
        <p:nvSpPr>
          <p:cNvPr id="22" name="矩形 21"/>
          <p:cNvSpPr/>
          <p:nvPr/>
        </p:nvSpPr>
        <p:spPr>
          <a:xfrm>
            <a:off x="3184521" y="2144653"/>
            <a:ext cx="2817309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#1  Introduce New Features:</a:t>
            </a:r>
          </a:p>
          <a:p>
            <a:pPr marL="438150" lvl="1" indent="-285750">
              <a:lnSpc>
                <a:spcPts val="2200"/>
              </a:lnSpc>
              <a:buFont typeface="Calibri" pitchFamily="34" charset="0"/>
              <a:buChar char="‐"/>
            </a:pPr>
            <a:r>
              <a:rPr lang="en-US" altLang="zh-CN" sz="1600" dirty="0" err="1" smtClean="0"/>
              <a:t>eSRVCC</a:t>
            </a:r>
            <a:endParaRPr lang="en-US" altLang="zh-CN" sz="1600" dirty="0" smtClean="0"/>
          </a:p>
          <a:p>
            <a:pPr marL="438150" lvl="1" indent="-285750">
              <a:lnSpc>
                <a:spcPts val="2200"/>
              </a:lnSpc>
              <a:buFont typeface="Calibri" pitchFamily="34" charset="0"/>
              <a:buChar char="‐"/>
            </a:pPr>
            <a:r>
              <a:rPr lang="en-US" altLang="zh-CN" sz="1600" dirty="0" err="1" smtClean="0"/>
              <a:t>aSRVCC</a:t>
            </a:r>
            <a:endParaRPr lang="en-US" altLang="zh-CN" sz="1600" dirty="0" smtClean="0"/>
          </a:p>
          <a:p>
            <a:pPr marL="438150" lvl="1" indent="-285750">
              <a:lnSpc>
                <a:spcPts val="2200"/>
              </a:lnSpc>
              <a:buFont typeface="Calibri" pitchFamily="34" charset="0"/>
              <a:buChar char="‐"/>
            </a:pPr>
            <a:r>
              <a:rPr lang="en-US" altLang="zh-CN" sz="1600" dirty="0" err="1" smtClean="0"/>
              <a:t>bSRVCC</a:t>
            </a:r>
            <a:endParaRPr lang="en-US" altLang="zh-CN" sz="1600" dirty="0" smtClean="0"/>
          </a:p>
          <a:p>
            <a:pPr marL="438150" lvl="1" indent="-285750">
              <a:lnSpc>
                <a:spcPts val="2200"/>
              </a:lnSpc>
              <a:buFont typeface="Calibri" pitchFamily="34" charset="0"/>
              <a:buChar char="‐"/>
            </a:pPr>
            <a:r>
              <a:rPr lang="en-US" altLang="zh-CN" sz="1600" dirty="0" smtClean="0"/>
              <a:t>Mid-call SRVCC</a:t>
            </a:r>
          </a:p>
          <a:p>
            <a:pPr marL="285750" lvl="0" indent="-1968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prstClr val="black"/>
                </a:solidFill>
              </a:rPr>
              <a:t>#2  Extend LTE Coverage</a:t>
            </a:r>
            <a:endParaRPr lang="en-US" altLang="zh-CN" sz="1600" b="1" dirty="0"/>
          </a:p>
          <a:p>
            <a:pPr marL="285750" indent="-1968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0070C0"/>
                </a:solidFill>
              </a:rPr>
              <a:t>Operators need to balance between #1 and #2</a:t>
            </a:r>
          </a:p>
        </p:txBody>
      </p:sp>
      <p:sp>
        <p:nvSpPr>
          <p:cNvPr id="23" name="矩形 22"/>
          <p:cNvSpPr/>
          <p:nvPr/>
        </p:nvSpPr>
        <p:spPr>
          <a:xfrm>
            <a:off x="6161591" y="2144653"/>
            <a:ext cx="2817309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Minutes Based Charging</a:t>
            </a:r>
            <a:br>
              <a:rPr lang="en-US" altLang="zh-CN" b="1" dirty="0" smtClean="0"/>
            </a:br>
            <a:r>
              <a:rPr lang="en-US" altLang="zh-CN" b="1" dirty="0" smtClean="0"/>
              <a:t>                 vs.</a:t>
            </a:r>
            <a:br>
              <a:rPr lang="en-US" altLang="zh-CN" b="1" dirty="0" smtClean="0"/>
            </a:br>
            <a:r>
              <a:rPr lang="en-US" altLang="zh-CN" b="1" dirty="0" smtClean="0"/>
              <a:t>Volume Based Charging</a:t>
            </a:r>
          </a:p>
          <a:p>
            <a:pPr marL="285750" indent="-1968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More things to think about on VBC</a:t>
            </a:r>
          </a:p>
          <a:p>
            <a:pPr marL="438150" lvl="1" indent="-285750">
              <a:lnSpc>
                <a:spcPts val="2200"/>
              </a:lnSpc>
              <a:buFont typeface="Calibri" pitchFamily="34" charset="0"/>
              <a:buChar char="‐"/>
            </a:pPr>
            <a:r>
              <a:rPr lang="en-US" altLang="zh-CN" sz="1600" dirty="0" smtClean="0">
                <a:solidFill>
                  <a:prstClr val="black"/>
                </a:solidFill>
              </a:rPr>
              <a:t>CDR correlation</a:t>
            </a:r>
          </a:p>
          <a:p>
            <a:pPr marL="438150" lvl="1" indent="-285750">
              <a:lnSpc>
                <a:spcPts val="2200"/>
              </a:lnSpc>
              <a:buFont typeface="Calibri" pitchFamily="34" charset="0"/>
              <a:buChar char="‐"/>
            </a:pPr>
            <a:r>
              <a:rPr lang="en-US" altLang="zh-CN" sz="1600" dirty="0" smtClean="0">
                <a:solidFill>
                  <a:prstClr val="black"/>
                </a:solidFill>
              </a:rPr>
              <a:t>Content charging</a:t>
            </a:r>
          </a:p>
          <a:p>
            <a:pPr marL="438150" lvl="1" indent="-285750">
              <a:lnSpc>
                <a:spcPts val="2200"/>
              </a:lnSpc>
              <a:buFont typeface="Calibri" pitchFamily="34" charset="0"/>
              <a:buChar char="‐"/>
            </a:pPr>
            <a:r>
              <a:rPr lang="en-US" altLang="zh-CN" sz="1600" dirty="0" smtClean="0">
                <a:solidFill>
                  <a:prstClr val="black"/>
                </a:solidFill>
              </a:rPr>
              <a:t>Roaming charging</a:t>
            </a:r>
            <a:endParaRPr lang="en-US" altLang="zh-CN" sz="1600" dirty="0" smtClean="0"/>
          </a:p>
          <a:p>
            <a:pPr marL="285750" indent="-1968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0070C0"/>
                </a:solidFill>
              </a:rPr>
              <a:t>Operators need to pay more attention to charging policy</a:t>
            </a:r>
          </a:p>
        </p:txBody>
      </p:sp>
    </p:spTree>
    <p:extLst>
      <p:ext uri="{BB962C8B-B14F-4D97-AF65-F5344CB8AC3E}">
        <p14:creationId xmlns:p14="http://schemas.microsoft.com/office/powerpoint/2010/main" xmlns="" val="42664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Why </a:t>
            </a:r>
            <a:r>
              <a:rPr lang="en-US" altLang="en-US" dirty="0" err="1"/>
              <a:t>VoLTE</a:t>
            </a:r>
            <a:r>
              <a:rPr lang="en-US" altLang="en-US" dirty="0"/>
              <a:t>?</a:t>
            </a:r>
          </a:p>
          <a:p>
            <a:r>
              <a:rPr lang="en-US" altLang="en-US" dirty="0"/>
              <a:t>China Mobile </a:t>
            </a:r>
            <a:r>
              <a:rPr lang="en-US" altLang="en-US" dirty="0" err="1"/>
              <a:t>VoLTE</a:t>
            </a:r>
            <a:r>
              <a:rPr lang="en-US" altLang="en-US" dirty="0"/>
              <a:t> status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China Mobile </a:t>
            </a:r>
            <a:r>
              <a:rPr lang="en-US" altLang="en-US" dirty="0" err="1" smtClean="0">
                <a:solidFill>
                  <a:srgbClr val="FF0000"/>
                </a:solidFill>
              </a:rPr>
              <a:t>VoLTE</a:t>
            </a:r>
            <a:r>
              <a:rPr lang="en-US" altLang="en-US" dirty="0" smtClean="0">
                <a:solidFill>
                  <a:srgbClr val="FF0000"/>
                </a:solidFill>
              </a:rPr>
              <a:t> further </a:t>
            </a:r>
            <a:r>
              <a:rPr lang="en-US" altLang="en-US" dirty="0" smtClean="0">
                <a:solidFill>
                  <a:srgbClr val="FF0000"/>
                </a:solidFill>
              </a:rPr>
              <a:t>consideration</a:t>
            </a:r>
          </a:p>
          <a:p>
            <a:pPr lvl="1"/>
            <a:r>
              <a:rPr lang="en-US" altLang="en-US" sz="2000" dirty="0" smtClean="0">
                <a:solidFill>
                  <a:srgbClr val="FF0000"/>
                </a:solidFill>
              </a:rPr>
              <a:t> International </a:t>
            </a:r>
            <a:r>
              <a:rPr lang="en-US" altLang="en-US" sz="2000" dirty="0" smtClean="0">
                <a:solidFill>
                  <a:srgbClr val="FF0000"/>
                </a:solidFill>
              </a:rPr>
              <a:t>Roaming</a:t>
            </a:r>
          </a:p>
          <a:p>
            <a:pPr lvl="1"/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VoLTE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Interoperability</a:t>
            </a:r>
          </a:p>
          <a:p>
            <a:pPr lvl="1"/>
            <a:r>
              <a:rPr lang="en-US" altLang="en-US" sz="2000" dirty="0" smtClean="0">
                <a:solidFill>
                  <a:srgbClr val="FF0000"/>
                </a:solidFill>
              </a:rPr>
              <a:t>“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VoLTE</a:t>
            </a:r>
            <a:r>
              <a:rPr lang="en-US" altLang="en-US" sz="2000" dirty="0" smtClean="0">
                <a:solidFill>
                  <a:srgbClr val="FF0000"/>
                </a:solidFill>
              </a:rPr>
              <a:t>+” Project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International Roaming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0964" y="1454704"/>
            <a:ext cx="8809949" cy="715618"/>
          </a:xfrm>
        </p:spPr>
        <p:txBody>
          <a:bodyPr>
            <a:no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GSMA’s endorsement of two roaming architectures that can’t interworking with each other</a:t>
            </a:r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is leading to market fragmentation between operators.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The main </a:t>
            </a:r>
            <a:r>
              <a:rPr lang="en-US" altLang="zh-CN" sz="1800" dirty="0" smtClean="0">
                <a:solidFill>
                  <a:schemeClr val="tx1"/>
                </a:solidFill>
              </a:rPr>
              <a:t>contradiction is whether access IMS  in Visited network or in Home network.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0" y="2308243"/>
            <a:ext cx="7833125" cy="3708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0338" y="2445084"/>
            <a:ext cx="8003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RAVEL: Roaming Architecture for Voice over IMS with Local Breakout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3042" y="4339002"/>
            <a:ext cx="675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S8HR: S8 Home Routed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5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International Roaming Trials</a:t>
            </a:r>
            <a:endParaRPr lang="zh-CN" altLang="en-US" dirty="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48" y="1378428"/>
            <a:ext cx="8061652" cy="4364618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762000" y="4523498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ea typeface="微软雅黑" pitchFamily="34" charset="-122"/>
              </a:rPr>
              <a:t>China Mobile drives </a:t>
            </a:r>
            <a:r>
              <a:rPr lang="en-US" altLang="zh-CN" dirty="0" err="1">
                <a:latin typeface="Calibri" panose="020F0502020204030204" pitchFamily="34" charset="0"/>
                <a:ea typeface="微软雅黑" pitchFamily="34" charset="-122"/>
              </a:rPr>
              <a:t>VoLTE</a:t>
            </a:r>
            <a:r>
              <a:rPr lang="en-US" altLang="zh-CN" dirty="0">
                <a:latin typeface="Calibri" panose="020F0502020204030204" pitchFamily="34" charset="0"/>
                <a:ea typeface="微软雅黑" pitchFamily="34" charset="-122"/>
              </a:rPr>
              <a:t> International Roaming Trial </a:t>
            </a:r>
            <a:r>
              <a:rPr lang="en-US" altLang="zh-CN" dirty="0" smtClean="0">
                <a:latin typeface="Calibri" panose="020F050202020403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微软雅黑" pitchFamily="34" charset="-122"/>
              </a:rPr>
              <a:t>in GSMA, and release “</a:t>
            </a:r>
            <a:r>
              <a:rPr lang="en-US" altLang="zh-CN" dirty="0" err="1">
                <a:latin typeface="Calibri" panose="020F0502020204030204" pitchFamily="34" charset="0"/>
                <a:ea typeface="微软雅黑" pitchFamily="34" charset="-122"/>
              </a:rPr>
              <a:t>VoLTE</a:t>
            </a:r>
            <a:r>
              <a:rPr lang="en-US" altLang="zh-CN" dirty="0">
                <a:latin typeface="Calibri" panose="020F0502020204030204" pitchFamily="34" charset="0"/>
                <a:ea typeface="微软雅黑" pitchFamily="34" charset="-122"/>
              </a:rPr>
              <a:t> International Roaming Trial Guidance”. </a:t>
            </a:r>
            <a:endParaRPr lang="zh-CN" altLang="en-US" dirty="0">
              <a:latin typeface="Calibri" panose="020F0502020204030204" pitchFamily="34" charset="0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8154" y="5087355"/>
            <a:ext cx="1200150" cy="800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9121" y="5087355"/>
            <a:ext cx="1201351" cy="800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967" y="5203689"/>
            <a:ext cx="853473" cy="6638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5082181"/>
            <a:ext cx="1211032" cy="9904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059755"/>
            <a:ext cx="1368152" cy="769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7864" y="5324932"/>
            <a:ext cx="1275855" cy="5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VoLTE</a:t>
            </a:r>
            <a:r>
              <a:rPr lang="en-US" altLang="zh-CN" dirty="0" smtClean="0"/>
              <a:t> Interoperability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57200" y="1713972"/>
            <a:ext cx="8229600" cy="38311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>
                <a:solidFill>
                  <a:schemeClr val="tx1"/>
                </a:solidFill>
              </a:rPr>
              <a:t>VoLTE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Interoperability issue (UNI &amp; NNI) </a:t>
            </a:r>
            <a:r>
              <a:rPr lang="en-US" altLang="zh-CN" dirty="0" smtClean="0">
                <a:solidFill>
                  <a:schemeClr val="tx1"/>
                </a:solidFill>
              </a:rPr>
              <a:t>delayed </a:t>
            </a:r>
            <a:r>
              <a:rPr lang="en-US" altLang="zh-CN" dirty="0" err="1" smtClean="0">
                <a:solidFill>
                  <a:schemeClr val="tx1"/>
                </a:solidFill>
              </a:rPr>
              <a:t>VoLTE</a:t>
            </a:r>
            <a:r>
              <a:rPr lang="en-US" altLang="zh-CN" dirty="0" smtClean="0">
                <a:solidFill>
                  <a:schemeClr val="tx1"/>
                </a:solidFill>
              </a:rPr>
              <a:t> deployment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Significantly increased support burden and cost for OEMs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Operators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must complete complex integration and IOT test</a:t>
            </a:r>
          </a:p>
          <a:p>
            <a:pPr lvl="1"/>
            <a:endParaRPr lang="en-US" altLang="zh-CN" sz="1500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GSMA launches </a:t>
            </a:r>
            <a:r>
              <a:rPr lang="en-US" altLang="zh-CN" b="1" dirty="0" smtClean="0">
                <a:solidFill>
                  <a:srgbClr val="FF0000"/>
                </a:solidFill>
              </a:rPr>
              <a:t>“</a:t>
            </a:r>
            <a:r>
              <a:rPr lang="en-US" altLang="zh-CN" b="1" dirty="0" err="1" smtClean="0">
                <a:solidFill>
                  <a:srgbClr val="FF0000"/>
                </a:solidFill>
              </a:rPr>
              <a:t>VoLTE</a:t>
            </a:r>
            <a:r>
              <a:rPr lang="en-US" altLang="zh-CN" b="1" dirty="0" smtClean="0">
                <a:solidFill>
                  <a:srgbClr val="FF0000"/>
                </a:solidFill>
              </a:rPr>
              <a:t> Interoperability Initiatives”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VIRTUE:  improvement to GSMA Specs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China Task Force </a:t>
            </a:r>
            <a:r>
              <a:rPr lang="en-US" altLang="zh-CN" b="1" dirty="0" smtClean="0">
                <a:solidFill>
                  <a:srgbClr val="FF0000"/>
                </a:solidFill>
              </a:rPr>
              <a:t>Light House project</a:t>
            </a:r>
            <a:r>
              <a:rPr lang="en-US" altLang="zh-CN" dirty="0" smtClean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altLang="zh-CN" dirty="0" smtClean="0">
                <a:solidFill>
                  <a:schemeClr val="tx1"/>
                </a:solidFill>
              </a:rPr>
              <a:t>Lead by China Mobile, along with other China operators and Huawei, ZTE, Qualcomm, MTK etc.</a:t>
            </a:r>
          </a:p>
          <a:p>
            <a:pPr lvl="2"/>
            <a:r>
              <a:rPr lang="en-US" altLang="zh-CN" dirty="0" smtClean="0">
                <a:solidFill>
                  <a:schemeClr val="tx1"/>
                </a:solidFill>
              </a:rPr>
              <a:t>Define detailed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VoLTE</a:t>
            </a:r>
            <a:r>
              <a:rPr lang="en-US" altLang="zh-CN" b="1" dirty="0" smtClean="0">
                <a:solidFill>
                  <a:srgbClr val="FF0000"/>
                </a:solidFill>
              </a:rPr>
              <a:t> UNI profile </a:t>
            </a:r>
            <a:r>
              <a:rPr lang="en-US" altLang="zh-CN" dirty="0" smtClean="0">
                <a:solidFill>
                  <a:schemeClr val="tx1"/>
                </a:solidFill>
              </a:rPr>
              <a:t>to eliminate IOT issue </a:t>
            </a:r>
          </a:p>
          <a:p>
            <a:pPr lvl="2"/>
            <a:r>
              <a:rPr lang="en-US" altLang="zh-CN" dirty="0" smtClean="0">
                <a:solidFill>
                  <a:schemeClr val="tx1"/>
                </a:solidFill>
              </a:rPr>
              <a:t>Conformance test</a:t>
            </a:r>
          </a:p>
          <a:p>
            <a:pPr lvl="2"/>
            <a:r>
              <a:rPr lang="en-US" altLang="zh-CN" dirty="0" smtClean="0">
                <a:solidFill>
                  <a:schemeClr val="tx1"/>
                </a:solidFill>
              </a:rPr>
              <a:t>Support </a:t>
            </a:r>
            <a:r>
              <a:rPr lang="en-US" altLang="zh-CN" dirty="0" err="1" smtClean="0">
                <a:solidFill>
                  <a:schemeClr val="tx1"/>
                </a:solidFill>
              </a:rPr>
              <a:t>VoLTE</a:t>
            </a:r>
            <a:r>
              <a:rPr lang="en-US" altLang="zh-CN" dirty="0" smtClean="0">
                <a:solidFill>
                  <a:schemeClr val="tx1"/>
                </a:solidFill>
              </a:rPr>
              <a:t> Open Market Device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5" y="4499728"/>
            <a:ext cx="26479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4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324302" y="1620436"/>
            <a:ext cx="6711156" cy="61932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2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China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“</a:t>
            </a:r>
            <a:r>
              <a:rPr lang="en-US" altLang="zh-CN" dirty="0" err="1" smtClean="0"/>
              <a:t>VoLTE</a:t>
            </a:r>
            <a:r>
              <a:rPr lang="en-US" altLang="zh-CN" dirty="0" smtClean="0"/>
              <a:t>+</a:t>
            </a:r>
            <a:r>
              <a:rPr lang="en-US" altLang="zh-CN" dirty="0" smtClean="0"/>
              <a:t>” Project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834530" y="1457246"/>
            <a:ext cx="5246074" cy="923330"/>
            <a:chOff x="825506" y="1725268"/>
            <a:chExt cx="5246074" cy="923330"/>
          </a:xfrm>
        </p:grpSpPr>
        <p:sp>
          <p:nvSpPr>
            <p:cNvPr id="4" name="矩形 3"/>
            <p:cNvSpPr/>
            <p:nvPr/>
          </p:nvSpPr>
          <p:spPr>
            <a:xfrm>
              <a:off x="825506" y="1725268"/>
              <a:ext cx="9541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Gill Sans Ultra Bold" pitchFamily="34" charset="0"/>
                </a:rPr>
                <a:t>+ </a:t>
              </a:r>
              <a:endParaRPr lang="zh-CN" altLang="en-US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472179" y="1967288"/>
              <a:ext cx="45994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Improvement of user experience</a:t>
              </a:r>
              <a:endParaRPr lang="zh-C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717" y="2318591"/>
            <a:ext cx="3000388" cy="349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线形标注 2(带强调线) 10"/>
          <p:cNvSpPr/>
          <p:nvPr/>
        </p:nvSpPr>
        <p:spPr>
          <a:xfrm>
            <a:off x="5419105" y="2885096"/>
            <a:ext cx="1371600" cy="504497"/>
          </a:xfrm>
          <a:prstGeom prst="accentCallout2">
            <a:avLst>
              <a:gd name="adj1" fmla="val 21875"/>
              <a:gd name="adj2" fmla="val -10632"/>
              <a:gd name="adj3" fmla="val -78125"/>
              <a:gd name="adj4" fmla="val -61493"/>
              <a:gd name="adj5" fmla="val -78125"/>
              <a:gd name="adj6" fmla="val -17310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419105" y="3683902"/>
            <a:ext cx="303666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+</a:t>
            </a:r>
            <a:r>
              <a:rPr lang="en-US" altLang="zh-CN" dirty="0" smtClean="0">
                <a:solidFill>
                  <a:srgbClr val="002060"/>
                </a:solidFill>
              </a:rPr>
              <a:t>  </a:t>
            </a:r>
            <a:r>
              <a:rPr lang="en-US" altLang="zh-CN" b="1" dirty="0" smtClean="0">
                <a:solidFill>
                  <a:srgbClr val="002060"/>
                </a:solidFill>
              </a:rPr>
              <a:t>new services/features</a:t>
            </a:r>
          </a:p>
          <a:p>
            <a:r>
              <a:rPr lang="en-US" altLang="zh-CN" b="1" dirty="0">
                <a:solidFill>
                  <a:srgbClr val="002060"/>
                </a:solidFill>
              </a:rPr>
              <a:t>	</a:t>
            </a:r>
            <a:r>
              <a:rPr lang="en-US" altLang="zh-CN" b="1" dirty="0" smtClean="0">
                <a:solidFill>
                  <a:srgbClr val="002060"/>
                </a:solidFill>
              </a:rPr>
              <a:t>(multi-party Video call…)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6" name="线形标注 2(带强调线) 15"/>
          <p:cNvSpPr/>
          <p:nvPr/>
        </p:nvSpPr>
        <p:spPr>
          <a:xfrm>
            <a:off x="5413845" y="3683902"/>
            <a:ext cx="1371600" cy="504497"/>
          </a:xfrm>
          <a:prstGeom prst="accentCallout2">
            <a:avLst>
              <a:gd name="adj1" fmla="val 21875"/>
              <a:gd name="adj2" fmla="val -10632"/>
              <a:gd name="adj3" fmla="val 21875"/>
              <a:gd name="adj4" fmla="val -41953"/>
              <a:gd name="adj5" fmla="val 203125"/>
              <a:gd name="adj6" fmla="val -8230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435881" y="2786940"/>
            <a:ext cx="216963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+</a:t>
            </a:r>
            <a:r>
              <a:rPr lang="en-US" altLang="zh-CN" dirty="0" smtClean="0">
                <a:solidFill>
                  <a:srgbClr val="002060"/>
                </a:solidFill>
              </a:rPr>
              <a:t>  </a:t>
            </a:r>
            <a:r>
              <a:rPr lang="en-US" altLang="zh-CN" b="1" dirty="0" smtClean="0">
                <a:solidFill>
                  <a:srgbClr val="002060"/>
                </a:solidFill>
              </a:rPr>
              <a:t>new access types</a:t>
            </a:r>
          </a:p>
          <a:p>
            <a:r>
              <a:rPr lang="en-US" altLang="zh-CN" b="1" dirty="0">
                <a:solidFill>
                  <a:srgbClr val="002060"/>
                </a:solidFill>
              </a:rPr>
              <a:t>	</a:t>
            </a:r>
            <a:r>
              <a:rPr lang="en-US" altLang="zh-CN" b="1" dirty="0" smtClean="0">
                <a:solidFill>
                  <a:srgbClr val="002060"/>
                </a:solidFill>
              </a:rPr>
              <a:t>(</a:t>
            </a:r>
            <a:r>
              <a:rPr lang="en-US" altLang="zh-CN" b="1" dirty="0" err="1" smtClean="0">
                <a:solidFill>
                  <a:srgbClr val="002060"/>
                </a:solidFill>
              </a:rPr>
              <a:t>VoWiFi</a:t>
            </a:r>
            <a:r>
              <a:rPr lang="en-US" altLang="zh-CN" b="1" dirty="0" smtClean="0">
                <a:solidFill>
                  <a:srgbClr val="002060"/>
                </a:solidFill>
              </a:rPr>
              <a:t>… )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8" name="线形标注 2(带强调线) 17"/>
          <p:cNvSpPr/>
          <p:nvPr/>
        </p:nvSpPr>
        <p:spPr>
          <a:xfrm>
            <a:off x="5408585" y="4530006"/>
            <a:ext cx="1371600" cy="504497"/>
          </a:xfrm>
          <a:prstGeom prst="accentCallout2">
            <a:avLst>
              <a:gd name="adj1" fmla="val 21875"/>
              <a:gd name="adj2" fmla="val -10632"/>
              <a:gd name="adj3" fmla="val 178125"/>
              <a:gd name="adj4" fmla="val -51148"/>
              <a:gd name="adj5" fmla="val 175000"/>
              <a:gd name="adj6" fmla="val -9954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408585" y="4597588"/>
            <a:ext cx="26268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+</a:t>
            </a:r>
            <a:r>
              <a:rPr lang="en-US" altLang="zh-CN" dirty="0" smtClean="0">
                <a:solidFill>
                  <a:srgbClr val="002060"/>
                </a:solidFill>
              </a:rPr>
              <a:t>  </a:t>
            </a:r>
            <a:r>
              <a:rPr lang="en-US" altLang="zh-CN" b="1" dirty="0" smtClean="0">
                <a:solidFill>
                  <a:srgbClr val="002060"/>
                </a:solidFill>
              </a:rPr>
              <a:t>new type of terminals</a:t>
            </a:r>
          </a:p>
          <a:p>
            <a:r>
              <a:rPr lang="en-US" altLang="zh-CN" b="1" dirty="0">
                <a:solidFill>
                  <a:srgbClr val="002060"/>
                </a:solidFill>
              </a:rPr>
              <a:t>	</a:t>
            </a:r>
            <a:r>
              <a:rPr lang="en-US" altLang="zh-CN" b="1" dirty="0" smtClean="0">
                <a:solidFill>
                  <a:srgbClr val="002060"/>
                </a:solidFill>
              </a:rPr>
              <a:t>(</a:t>
            </a:r>
            <a:r>
              <a:rPr lang="en-US" altLang="zh-CN" b="1" dirty="0" err="1" smtClean="0">
                <a:solidFill>
                  <a:srgbClr val="002060"/>
                </a:solidFill>
              </a:rPr>
              <a:t>WebRTC</a:t>
            </a:r>
            <a:r>
              <a:rPr lang="en-US" altLang="zh-CN" b="1" dirty="0" smtClean="0">
                <a:solidFill>
                  <a:srgbClr val="002060"/>
                </a:solidFill>
              </a:rPr>
              <a:t> terminal…)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32544" y="2459406"/>
            <a:ext cx="966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VoLTE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VoWiFi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VoLTE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Wifi</a:t>
            </a:r>
            <a:r>
              <a:rPr lang="en-US" altLang="zh-CN" dirty="0" smtClean="0"/>
              <a:t> offload)</a:t>
            </a:r>
            <a:endParaRPr lang="zh-CN" altLang="en-US" dirty="0"/>
          </a:p>
        </p:txBody>
      </p:sp>
      <p:grpSp>
        <p:nvGrpSpPr>
          <p:cNvPr id="4" name="组合 47"/>
          <p:cNvGrpSpPr/>
          <p:nvPr/>
        </p:nvGrpSpPr>
        <p:grpSpPr>
          <a:xfrm>
            <a:off x="1351902" y="1893537"/>
            <a:ext cx="6006256" cy="2382958"/>
            <a:chOff x="1558460" y="1844824"/>
            <a:chExt cx="5461812" cy="2029147"/>
          </a:xfrm>
        </p:grpSpPr>
        <p:cxnSp>
          <p:nvCxnSpPr>
            <p:cNvPr id="5" name="Straight Connector 121"/>
            <p:cNvCxnSpPr/>
            <p:nvPr/>
          </p:nvCxnSpPr>
          <p:spPr>
            <a:xfrm>
              <a:off x="3648380" y="3306501"/>
              <a:ext cx="1556258" cy="0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11"/>
            <p:cNvCxnSpPr/>
            <p:nvPr/>
          </p:nvCxnSpPr>
          <p:spPr>
            <a:xfrm flipV="1">
              <a:off x="5636932" y="2234604"/>
              <a:ext cx="0" cy="877006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1"/>
            <p:cNvCxnSpPr/>
            <p:nvPr/>
          </p:nvCxnSpPr>
          <p:spPr>
            <a:xfrm>
              <a:off x="3648380" y="2137159"/>
              <a:ext cx="1123964" cy="0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8"/>
            <p:cNvCxnSpPr/>
            <p:nvPr/>
          </p:nvCxnSpPr>
          <p:spPr>
            <a:xfrm flipV="1">
              <a:off x="3648380" y="2239643"/>
              <a:ext cx="2265810" cy="871968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2956709" y="2137159"/>
              <a:ext cx="259376" cy="936043"/>
            </a:xfrm>
            <a:custGeom>
              <a:avLst/>
              <a:gdLst/>
              <a:ahLst/>
              <a:cxnLst>
                <a:cxn ang="0">
                  <a:pos x="113" y="295"/>
                </a:cxn>
                <a:cxn ang="0">
                  <a:pos x="0" y="159"/>
                </a:cxn>
                <a:cxn ang="0">
                  <a:pos x="113" y="0"/>
                </a:cxn>
              </a:cxnLst>
              <a:rect l="0" t="0" r="r" b="b"/>
              <a:pathLst>
                <a:path w="113" h="295">
                  <a:moveTo>
                    <a:pt x="113" y="295"/>
                  </a:moveTo>
                  <a:cubicBezTo>
                    <a:pt x="56" y="251"/>
                    <a:pt x="0" y="208"/>
                    <a:pt x="0" y="159"/>
                  </a:cubicBezTo>
                  <a:cubicBezTo>
                    <a:pt x="0" y="110"/>
                    <a:pt x="56" y="55"/>
                    <a:pt x="113" y="0"/>
                  </a:cubicBezTo>
                </a:path>
              </a:pathLst>
            </a:custGeom>
            <a:noFill/>
            <a:ln w="47625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90488" tIns="44450" rIns="90488" bIns="44450" anchor="ctr">
              <a:no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36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0" name="Picture 81" descr="ipho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4416" y="2819275"/>
              <a:ext cx="320910" cy="48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2" descr="D:\Stefan\Temp\Image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19204" y="2916720"/>
              <a:ext cx="443046" cy="29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3" descr="ipad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05" t="4810" r="54330" b="10726"/>
            <a:stretch>
              <a:fillRect/>
            </a:stretch>
          </p:blipFill>
          <p:spPr bwMode="auto">
            <a:xfrm>
              <a:off x="2178580" y="1844824"/>
              <a:ext cx="535534" cy="740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3" name="Round Single Corner Rectangle 87"/>
            <p:cNvSpPr/>
            <p:nvPr/>
          </p:nvSpPr>
          <p:spPr>
            <a:xfrm>
              <a:off x="4512967" y="1844824"/>
              <a:ext cx="2507305" cy="584671"/>
            </a:xfrm>
            <a:prstGeom prst="round1Rect">
              <a:avLst>
                <a:gd name="adj" fmla="val 1781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56655" tIns="11333" rIns="57562" bIns="28782" anchor="ctr" anchorCtr="0"/>
            <a:lstStyle/>
            <a:p>
              <a:pPr indent="109930" defTabSz="57563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chemeClr val="accent1">
                    <a:lumMod val="75000"/>
                  </a:schemeClr>
                </a:solidFill>
                <a:cs typeface="Arial" charset="0"/>
              </a:endParaRPr>
            </a:p>
          </p:txBody>
        </p:sp>
        <p:sp>
          <p:nvSpPr>
            <p:cNvPr id="14" name="Text Box 18"/>
            <p:cNvSpPr txBox="1">
              <a:spLocks noChangeAspect="1" noChangeArrowheads="1"/>
            </p:cNvSpPr>
            <p:nvPr/>
          </p:nvSpPr>
          <p:spPr bwMode="auto">
            <a:xfrm>
              <a:off x="4639913" y="1894576"/>
              <a:ext cx="2215232" cy="165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n-US" altLang="zh-CN" sz="1400" b="1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Core Network and Services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5" name="Picture 19" descr="D:\userdata\dspence1\Projects\60. Company Rebrand\Design Workstream\Brand Center\02. Brand Elements\Network Elements\NSN-network_graphics-complete-130925\png\yellow-gray\Gateway,Flexi_N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33859" y="2093475"/>
              <a:ext cx="259376" cy="292335"/>
            </a:xfrm>
            <a:prstGeom prst="rect">
              <a:avLst/>
            </a:prstGeom>
            <a:noFill/>
          </p:spPr>
        </p:pic>
        <p:pic>
          <p:nvPicPr>
            <p:cNvPr id="16" name="Picture 38" descr="D:\userdata\dspence1\Projects\60. Company Rebrand\Design Workstream\Brand Center\02. Brand Elements\Network Elements\NSN-network_graphics-complete-130925\png\yellow-gray\Softswitch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2093475"/>
              <a:ext cx="259376" cy="292335"/>
            </a:xfrm>
            <a:prstGeom prst="rect">
              <a:avLst/>
            </a:prstGeom>
            <a:noFill/>
          </p:spPr>
        </p:pic>
        <p:pic>
          <p:nvPicPr>
            <p:cNvPr id="17" name="Picture 11" descr="D:\userdata\dspence1\Projects\60. Company Rebrand\Design Workstream\Brand Center\02. Brand Elements\Network Elements\NSN-network_graphics-complete-130925\png\yellow-gray\Databas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79694" y="2093475"/>
              <a:ext cx="259376" cy="292335"/>
            </a:xfrm>
            <a:prstGeom prst="rect">
              <a:avLst/>
            </a:prstGeom>
            <a:noFill/>
          </p:spPr>
        </p:pic>
        <p:sp>
          <p:nvSpPr>
            <p:cNvPr id="18" name="Round Single Corner Rectangle 95"/>
            <p:cNvSpPr/>
            <p:nvPr/>
          </p:nvSpPr>
          <p:spPr>
            <a:xfrm>
              <a:off x="5031720" y="2916720"/>
              <a:ext cx="1988552" cy="584671"/>
            </a:xfrm>
            <a:prstGeom prst="round1Rect">
              <a:avLst>
                <a:gd name="adj" fmla="val 1781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56655" tIns="11333" rIns="57562" bIns="28782" anchor="ctr" anchorCtr="0"/>
            <a:lstStyle/>
            <a:p>
              <a:pPr indent="109930" defTabSz="57563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chemeClr val="accent1">
                    <a:lumMod val="75000"/>
                  </a:schemeClr>
                </a:solidFill>
                <a:cs typeface="Arial" charset="0"/>
              </a:endParaRPr>
            </a:p>
          </p:txBody>
        </p:sp>
        <p:pic>
          <p:nvPicPr>
            <p:cNvPr id="19" name="Picture 13" descr="D:\userdata\dspence1\Projects\60. Company Rebrand\Design Workstream\Brand Center\02. Brand Elements\Network Elements\NSN-network_graphics-complete-130925\png\yellow-gray\DSL_modem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89003" y="2916720"/>
              <a:ext cx="518753" cy="584671"/>
            </a:xfrm>
            <a:prstGeom prst="rect">
              <a:avLst/>
            </a:prstGeom>
            <a:noFill/>
          </p:spPr>
        </p:pic>
        <p:pic>
          <p:nvPicPr>
            <p:cNvPr id="20" name="Picture 4" descr="http://upload.wikimedia.org/wikipedia/en/thumb/3/32/Wi-Fi_Logo.svg/304px-Wi-Fi_Logo.svg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3129627" y="3264133"/>
              <a:ext cx="597594" cy="4321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" name="Group 145"/>
            <p:cNvGrpSpPr>
              <a:grpSpLocks/>
            </p:cNvGrpSpPr>
            <p:nvPr/>
          </p:nvGrpSpPr>
          <p:grpSpPr bwMode="auto">
            <a:xfrm>
              <a:off x="6501519" y="3014165"/>
              <a:ext cx="345835" cy="389780"/>
              <a:chOff x="5340" y="2745"/>
              <a:chExt cx="268" cy="26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5343" y="2749"/>
                <a:ext cx="261" cy="261"/>
              </a:xfrm>
              <a:custGeom>
                <a:avLst/>
                <a:gdLst/>
                <a:ahLst/>
                <a:cxnLst>
                  <a:cxn ang="0">
                    <a:pos x="554" y="491"/>
                  </a:cxn>
                  <a:cxn ang="0">
                    <a:pos x="492" y="554"/>
                  </a:cxn>
                  <a:cxn ang="0">
                    <a:pos x="63" y="554"/>
                  </a:cxn>
                  <a:cxn ang="0">
                    <a:pos x="0" y="491"/>
                  </a:cxn>
                  <a:cxn ang="0">
                    <a:pos x="0" y="62"/>
                  </a:cxn>
                  <a:cxn ang="0">
                    <a:pos x="63" y="0"/>
                  </a:cxn>
                  <a:cxn ang="0">
                    <a:pos x="492" y="0"/>
                  </a:cxn>
                  <a:cxn ang="0">
                    <a:pos x="554" y="62"/>
                  </a:cxn>
                  <a:cxn ang="0">
                    <a:pos x="554" y="491"/>
                  </a:cxn>
                </a:cxnLst>
                <a:rect l="0" t="0" r="r" b="b"/>
                <a:pathLst>
                  <a:path w="554" h="554">
                    <a:moveTo>
                      <a:pt x="554" y="491"/>
                    </a:moveTo>
                    <a:cubicBezTo>
                      <a:pt x="554" y="526"/>
                      <a:pt x="526" y="554"/>
                      <a:pt x="492" y="554"/>
                    </a:cubicBezTo>
                    <a:cubicBezTo>
                      <a:pt x="63" y="554"/>
                      <a:pt x="63" y="554"/>
                      <a:pt x="63" y="554"/>
                    </a:cubicBezTo>
                    <a:cubicBezTo>
                      <a:pt x="28" y="554"/>
                      <a:pt x="0" y="526"/>
                      <a:pt x="0" y="49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492" y="0"/>
                      <a:pt x="492" y="0"/>
                      <a:pt x="492" y="0"/>
                    </a:cubicBezTo>
                    <a:cubicBezTo>
                      <a:pt x="526" y="0"/>
                      <a:pt x="554" y="28"/>
                      <a:pt x="554" y="62"/>
                    </a:cubicBezTo>
                    <a:lnTo>
                      <a:pt x="554" y="49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F10A2">
                      <a:gamma/>
                      <a:tint val="50980"/>
                      <a:invGamma/>
                    </a:srgbClr>
                  </a:gs>
                  <a:gs pos="100000">
                    <a:srgbClr val="7F10A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20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" name="Freeform 76"/>
              <p:cNvSpPr>
                <a:spLocks noEditPoints="1"/>
              </p:cNvSpPr>
              <p:nvPr/>
            </p:nvSpPr>
            <p:spPr bwMode="auto">
              <a:xfrm>
                <a:off x="5340" y="2745"/>
                <a:ext cx="268" cy="268"/>
              </a:xfrm>
              <a:custGeom>
                <a:avLst/>
                <a:gdLst/>
                <a:ahLst/>
                <a:cxnLst>
                  <a:cxn ang="0">
                    <a:pos x="69" y="567"/>
                  </a:cxn>
                  <a:cxn ang="0">
                    <a:pos x="0" y="498"/>
                  </a:cxn>
                  <a:cxn ang="0">
                    <a:pos x="0" y="69"/>
                  </a:cxn>
                  <a:cxn ang="0">
                    <a:pos x="69" y="0"/>
                  </a:cxn>
                  <a:cxn ang="0">
                    <a:pos x="498" y="0"/>
                  </a:cxn>
                  <a:cxn ang="0">
                    <a:pos x="567" y="68"/>
                  </a:cxn>
                  <a:cxn ang="0">
                    <a:pos x="567" y="68"/>
                  </a:cxn>
                  <a:cxn ang="0">
                    <a:pos x="567" y="498"/>
                  </a:cxn>
                  <a:cxn ang="0">
                    <a:pos x="560" y="498"/>
                  </a:cxn>
                  <a:cxn ang="0">
                    <a:pos x="567" y="498"/>
                  </a:cxn>
                  <a:cxn ang="0">
                    <a:pos x="498" y="567"/>
                  </a:cxn>
                  <a:cxn ang="0">
                    <a:pos x="69" y="567"/>
                  </a:cxn>
                  <a:cxn ang="0">
                    <a:pos x="13" y="69"/>
                  </a:cxn>
                  <a:cxn ang="0">
                    <a:pos x="13" y="498"/>
                  </a:cxn>
                  <a:cxn ang="0">
                    <a:pos x="69" y="554"/>
                  </a:cxn>
                  <a:cxn ang="0">
                    <a:pos x="498" y="554"/>
                  </a:cxn>
                  <a:cxn ang="0">
                    <a:pos x="554" y="498"/>
                  </a:cxn>
                  <a:cxn ang="0">
                    <a:pos x="554" y="70"/>
                  </a:cxn>
                  <a:cxn ang="0">
                    <a:pos x="554" y="69"/>
                  </a:cxn>
                  <a:cxn ang="0">
                    <a:pos x="498" y="13"/>
                  </a:cxn>
                  <a:cxn ang="0">
                    <a:pos x="69" y="13"/>
                  </a:cxn>
                  <a:cxn ang="0">
                    <a:pos x="13" y="69"/>
                  </a:cxn>
                  <a:cxn ang="0">
                    <a:pos x="567" y="69"/>
                  </a:cxn>
                  <a:cxn ang="0">
                    <a:pos x="567" y="69"/>
                  </a:cxn>
                </a:cxnLst>
                <a:rect l="0" t="0" r="r" b="b"/>
                <a:pathLst>
                  <a:path w="567" h="567">
                    <a:moveTo>
                      <a:pt x="69" y="567"/>
                    </a:moveTo>
                    <a:cubicBezTo>
                      <a:pt x="31" y="567"/>
                      <a:pt x="0" y="536"/>
                      <a:pt x="0" y="49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498" y="0"/>
                      <a:pt x="498" y="0"/>
                      <a:pt x="498" y="0"/>
                    </a:cubicBezTo>
                    <a:cubicBezTo>
                      <a:pt x="535" y="0"/>
                      <a:pt x="566" y="31"/>
                      <a:pt x="567" y="68"/>
                    </a:cubicBezTo>
                    <a:cubicBezTo>
                      <a:pt x="567" y="68"/>
                      <a:pt x="567" y="68"/>
                      <a:pt x="567" y="68"/>
                    </a:cubicBezTo>
                    <a:cubicBezTo>
                      <a:pt x="567" y="498"/>
                      <a:pt x="567" y="498"/>
                      <a:pt x="567" y="498"/>
                    </a:cubicBezTo>
                    <a:cubicBezTo>
                      <a:pt x="560" y="498"/>
                      <a:pt x="560" y="498"/>
                      <a:pt x="560" y="498"/>
                    </a:cubicBezTo>
                    <a:cubicBezTo>
                      <a:pt x="567" y="498"/>
                      <a:pt x="567" y="498"/>
                      <a:pt x="567" y="498"/>
                    </a:cubicBezTo>
                    <a:cubicBezTo>
                      <a:pt x="567" y="536"/>
                      <a:pt x="536" y="567"/>
                      <a:pt x="498" y="567"/>
                    </a:cubicBezTo>
                    <a:lnTo>
                      <a:pt x="69" y="567"/>
                    </a:lnTo>
                    <a:close/>
                    <a:moveTo>
                      <a:pt x="13" y="69"/>
                    </a:moveTo>
                    <a:cubicBezTo>
                      <a:pt x="13" y="498"/>
                      <a:pt x="13" y="498"/>
                      <a:pt x="13" y="498"/>
                    </a:cubicBezTo>
                    <a:cubicBezTo>
                      <a:pt x="13" y="529"/>
                      <a:pt x="38" y="554"/>
                      <a:pt x="69" y="554"/>
                    </a:cubicBezTo>
                    <a:cubicBezTo>
                      <a:pt x="498" y="554"/>
                      <a:pt x="498" y="554"/>
                      <a:pt x="498" y="554"/>
                    </a:cubicBezTo>
                    <a:cubicBezTo>
                      <a:pt x="529" y="554"/>
                      <a:pt x="554" y="529"/>
                      <a:pt x="554" y="498"/>
                    </a:cubicBezTo>
                    <a:cubicBezTo>
                      <a:pt x="554" y="70"/>
                      <a:pt x="554" y="70"/>
                      <a:pt x="554" y="70"/>
                    </a:cubicBezTo>
                    <a:cubicBezTo>
                      <a:pt x="554" y="69"/>
                      <a:pt x="554" y="69"/>
                      <a:pt x="554" y="69"/>
                    </a:cubicBezTo>
                    <a:cubicBezTo>
                      <a:pt x="554" y="38"/>
                      <a:pt x="528" y="13"/>
                      <a:pt x="498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38" y="13"/>
                      <a:pt x="13" y="39"/>
                      <a:pt x="13" y="69"/>
                    </a:cubicBezTo>
                    <a:close/>
                    <a:moveTo>
                      <a:pt x="567" y="69"/>
                    </a:moveTo>
                    <a:cubicBezTo>
                      <a:pt x="567" y="69"/>
                      <a:pt x="567" y="69"/>
                      <a:pt x="567" y="69"/>
                    </a:cubicBezTo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20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Freeform 77"/>
              <p:cNvSpPr>
                <a:spLocks noEditPoints="1"/>
              </p:cNvSpPr>
              <p:nvPr/>
            </p:nvSpPr>
            <p:spPr bwMode="auto">
              <a:xfrm>
                <a:off x="5370" y="2775"/>
                <a:ext cx="209" cy="209"/>
              </a:xfrm>
              <a:custGeom>
                <a:avLst/>
                <a:gdLst/>
                <a:ahLst/>
                <a:cxnLst>
                  <a:cxn ang="0">
                    <a:pos x="222" y="11"/>
                  </a:cxn>
                  <a:cxn ang="0">
                    <a:pos x="433" y="222"/>
                  </a:cxn>
                  <a:cxn ang="0">
                    <a:pos x="222" y="433"/>
                  </a:cxn>
                  <a:cxn ang="0">
                    <a:pos x="12" y="222"/>
                  </a:cxn>
                  <a:cxn ang="0">
                    <a:pos x="222" y="11"/>
                  </a:cxn>
                  <a:cxn ang="0">
                    <a:pos x="222" y="0"/>
                  </a:cxn>
                  <a:cxn ang="0">
                    <a:pos x="222" y="0"/>
                  </a:cxn>
                  <a:cxn ang="0">
                    <a:pos x="222" y="0"/>
                  </a:cxn>
                  <a:cxn ang="0">
                    <a:pos x="0" y="222"/>
                  </a:cxn>
                  <a:cxn ang="0">
                    <a:pos x="222" y="444"/>
                  </a:cxn>
                  <a:cxn ang="0">
                    <a:pos x="444" y="222"/>
                  </a:cxn>
                  <a:cxn ang="0">
                    <a:pos x="222" y="0"/>
                  </a:cxn>
                </a:cxnLst>
                <a:rect l="0" t="0" r="r" b="b"/>
                <a:pathLst>
                  <a:path w="444" h="444">
                    <a:moveTo>
                      <a:pt x="222" y="11"/>
                    </a:moveTo>
                    <a:cubicBezTo>
                      <a:pt x="338" y="12"/>
                      <a:pt x="432" y="106"/>
                      <a:pt x="433" y="222"/>
                    </a:cubicBezTo>
                    <a:cubicBezTo>
                      <a:pt x="432" y="338"/>
                      <a:pt x="338" y="432"/>
                      <a:pt x="222" y="433"/>
                    </a:cubicBezTo>
                    <a:cubicBezTo>
                      <a:pt x="106" y="432"/>
                      <a:pt x="12" y="338"/>
                      <a:pt x="12" y="222"/>
                    </a:cubicBezTo>
                    <a:cubicBezTo>
                      <a:pt x="12" y="106"/>
                      <a:pt x="106" y="12"/>
                      <a:pt x="222" y="11"/>
                    </a:cubicBezTo>
                    <a:moveTo>
                      <a:pt x="222" y="0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00" y="0"/>
                      <a:pt x="0" y="100"/>
                      <a:pt x="0" y="222"/>
                    </a:cubicBezTo>
                    <a:cubicBezTo>
                      <a:pt x="0" y="344"/>
                      <a:pt x="100" y="444"/>
                      <a:pt x="222" y="444"/>
                    </a:cubicBezTo>
                    <a:cubicBezTo>
                      <a:pt x="344" y="444"/>
                      <a:pt x="444" y="344"/>
                      <a:pt x="444" y="222"/>
                    </a:cubicBezTo>
                    <a:cubicBezTo>
                      <a:pt x="444" y="100"/>
                      <a:pt x="344" y="0"/>
                      <a:pt x="222" y="0"/>
                    </a:cubicBez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20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Freeform 78"/>
              <p:cNvSpPr>
                <a:spLocks noEditPoints="1"/>
              </p:cNvSpPr>
              <p:nvPr/>
            </p:nvSpPr>
            <p:spPr bwMode="auto">
              <a:xfrm>
                <a:off x="5374" y="2780"/>
                <a:ext cx="200" cy="200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423" y="211"/>
                  </a:cxn>
                  <a:cxn ang="0">
                    <a:pos x="15" y="272"/>
                  </a:cxn>
                  <a:cxn ang="0">
                    <a:pos x="36" y="320"/>
                  </a:cxn>
                  <a:cxn ang="0">
                    <a:pos x="8" y="235"/>
                  </a:cxn>
                  <a:cxn ang="0">
                    <a:pos x="94" y="381"/>
                  </a:cxn>
                  <a:cxn ang="0">
                    <a:pos x="140" y="329"/>
                  </a:cxn>
                  <a:cxn ang="0">
                    <a:pos x="114" y="219"/>
                  </a:cxn>
                  <a:cxn ang="0">
                    <a:pos x="46" y="175"/>
                  </a:cxn>
                  <a:cxn ang="0">
                    <a:pos x="46" y="148"/>
                  </a:cxn>
                  <a:cxn ang="0">
                    <a:pos x="68" y="161"/>
                  </a:cxn>
                  <a:cxn ang="0">
                    <a:pos x="81" y="150"/>
                  </a:cxn>
                  <a:cxn ang="0">
                    <a:pos x="139" y="52"/>
                  </a:cxn>
                  <a:cxn ang="0">
                    <a:pos x="98" y="84"/>
                  </a:cxn>
                  <a:cxn ang="0">
                    <a:pos x="83" y="51"/>
                  </a:cxn>
                  <a:cxn ang="0">
                    <a:pos x="212" y="4"/>
                  </a:cxn>
                  <a:cxn ang="0">
                    <a:pos x="281" y="18"/>
                  </a:cxn>
                  <a:cxn ang="0">
                    <a:pos x="251" y="44"/>
                  </a:cxn>
                  <a:cxn ang="0">
                    <a:pos x="243" y="69"/>
                  </a:cxn>
                  <a:cxn ang="0">
                    <a:pos x="263" y="67"/>
                  </a:cxn>
                  <a:cxn ang="0">
                    <a:pos x="271" y="52"/>
                  </a:cxn>
                  <a:cxn ang="0">
                    <a:pos x="241" y="84"/>
                  </a:cxn>
                  <a:cxn ang="0">
                    <a:pos x="225" y="106"/>
                  </a:cxn>
                  <a:cxn ang="0">
                    <a:pos x="209" y="115"/>
                  </a:cxn>
                  <a:cxn ang="0">
                    <a:pos x="225" y="127"/>
                  </a:cxn>
                  <a:cxn ang="0">
                    <a:pos x="260" y="115"/>
                  </a:cxn>
                  <a:cxn ang="0">
                    <a:pos x="291" y="143"/>
                  </a:cxn>
                  <a:cxn ang="0">
                    <a:pos x="228" y="132"/>
                  </a:cxn>
                  <a:cxn ang="0">
                    <a:pos x="161" y="182"/>
                  </a:cxn>
                  <a:cxn ang="0">
                    <a:pos x="188" y="280"/>
                  </a:cxn>
                  <a:cxn ang="0">
                    <a:pos x="266" y="379"/>
                  </a:cxn>
                  <a:cxn ang="0">
                    <a:pos x="271" y="409"/>
                  </a:cxn>
                  <a:cxn ang="0">
                    <a:pos x="94" y="381"/>
                  </a:cxn>
                  <a:cxn ang="0">
                    <a:pos x="330" y="375"/>
                  </a:cxn>
                  <a:cxn ang="0">
                    <a:pos x="354" y="272"/>
                  </a:cxn>
                  <a:cxn ang="0">
                    <a:pos x="362" y="237"/>
                  </a:cxn>
                  <a:cxn ang="0">
                    <a:pos x="308" y="153"/>
                  </a:cxn>
                  <a:cxn ang="0">
                    <a:pos x="310" y="145"/>
                  </a:cxn>
                  <a:cxn ang="0">
                    <a:pos x="387" y="202"/>
                  </a:cxn>
                  <a:cxn ang="0">
                    <a:pos x="402" y="195"/>
                  </a:cxn>
                  <a:cxn ang="0">
                    <a:pos x="419" y="211"/>
                  </a:cxn>
                </a:cxnLst>
                <a:rect l="0" t="0" r="r" b="b"/>
                <a:pathLst>
                  <a:path w="423" h="422">
                    <a:moveTo>
                      <a:pt x="212" y="0"/>
                    </a:moveTo>
                    <a:cubicBezTo>
                      <a:pt x="95" y="0"/>
                      <a:pt x="0" y="94"/>
                      <a:pt x="0" y="211"/>
                    </a:cubicBezTo>
                    <a:cubicBezTo>
                      <a:pt x="0" y="328"/>
                      <a:pt x="95" y="422"/>
                      <a:pt x="212" y="422"/>
                    </a:cubicBezTo>
                    <a:cubicBezTo>
                      <a:pt x="329" y="422"/>
                      <a:pt x="423" y="328"/>
                      <a:pt x="423" y="211"/>
                    </a:cubicBezTo>
                    <a:cubicBezTo>
                      <a:pt x="423" y="94"/>
                      <a:pt x="329" y="0"/>
                      <a:pt x="212" y="0"/>
                    </a:cubicBezTo>
                    <a:close/>
                    <a:moveTo>
                      <a:pt x="15" y="272"/>
                    </a:moveTo>
                    <a:cubicBezTo>
                      <a:pt x="32" y="304"/>
                      <a:pt x="32" y="304"/>
                      <a:pt x="32" y="304"/>
                    </a:cubicBezTo>
                    <a:cubicBezTo>
                      <a:pt x="36" y="320"/>
                      <a:pt x="36" y="320"/>
                      <a:pt x="36" y="320"/>
                    </a:cubicBezTo>
                    <a:cubicBezTo>
                      <a:pt x="19" y="292"/>
                      <a:pt x="8" y="261"/>
                      <a:pt x="5" y="227"/>
                    </a:cubicBezTo>
                    <a:cubicBezTo>
                      <a:pt x="8" y="235"/>
                      <a:pt x="8" y="235"/>
                      <a:pt x="8" y="235"/>
                    </a:cubicBezTo>
                    <a:lnTo>
                      <a:pt x="15" y="272"/>
                    </a:lnTo>
                    <a:close/>
                    <a:moveTo>
                      <a:pt x="94" y="381"/>
                    </a:moveTo>
                    <a:cubicBezTo>
                      <a:pt x="98" y="361"/>
                      <a:pt x="98" y="361"/>
                      <a:pt x="98" y="361"/>
                    </a:cubicBezTo>
                    <a:cubicBezTo>
                      <a:pt x="140" y="329"/>
                      <a:pt x="140" y="329"/>
                      <a:pt x="140" y="329"/>
                    </a:cubicBezTo>
                    <a:cubicBezTo>
                      <a:pt x="156" y="271"/>
                      <a:pt x="156" y="271"/>
                      <a:pt x="156" y="271"/>
                    </a:cubicBezTo>
                    <a:cubicBezTo>
                      <a:pt x="114" y="219"/>
                      <a:pt x="114" y="219"/>
                      <a:pt x="114" y="219"/>
                    </a:cubicBezTo>
                    <a:cubicBezTo>
                      <a:pt x="42" y="215"/>
                      <a:pt x="42" y="215"/>
                      <a:pt x="42" y="215"/>
                    </a:cubicBezTo>
                    <a:cubicBezTo>
                      <a:pt x="46" y="175"/>
                      <a:pt x="46" y="175"/>
                      <a:pt x="46" y="175"/>
                    </a:cubicBezTo>
                    <a:cubicBezTo>
                      <a:pt x="31" y="172"/>
                      <a:pt x="31" y="172"/>
                      <a:pt x="31" y="172"/>
                    </a:cubicBezTo>
                    <a:cubicBezTo>
                      <a:pt x="31" y="172"/>
                      <a:pt x="30" y="150"/>
                      <a:pt x="46" y="148"/>
                    </a:cubicBezTo>
                    <a:cubicBezTo>
                      <a:pt x="50" y="148"/>
                      <a:pt x="66" y="145"/>
                      <a:pt x="66" y="145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71" y="160"/>
                      <a:pt x="71" y="160"/>
                      <a:pt x="71" y="160"/>
                    </a:cubicBezTo>
                    <a:cubicBezTo>
                      <a:pt x="81" y="150"/>
                      <a:pt x="81" y="150"/>
                      <a:pt x="81" y="150"/>
                    </a:cubicBezTo>
                    <a:cubicBezTo>
                      <a:pt x="128" y="91"/>
                      <a:pt x="128" y="91"/>
                      <a:pt x="128" y="91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33" y="16"/>
                      <a:pt x="171" y="4"/>
                      <a:pt x="212" y="4"/>
                    </a:cubicBezTo>
                    <a:cubicBezTo>
                      <a:pt x="243" y="4"/>
                      <a:pt x="272" y="11"/>
                      <a:pt x="298" y="23"/>
                    </a:cubicBezTo>
                    <a:cubicBezTo>
                      <a:pt x="281" y="18"/>
                      <a:pt x="281" y="18"/>
                      <a:pt x="281" y="18"/>
                    </a:cubicBezTo>
                    <a:cubicBezTo>
                      <a:pt x="268" y="32"/>
                      <a:pt x="268" y="32"/>
                      <a:pt x="268" y="32"/>
                    </a:cubicBezTo>
                    <a:cubicBezTo>
                      <a:pt x="251" y="44"/>
                      <a:pt x="251" y="44"/>
                      <a:pt x="251" y="44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3" y="69"/>
                      <a:pt x="243" y="69"/>
                      <a:pt x="243" y="69"/>
                    </a:cubicBezTo>
                    <a:cubicBezTo>
                      <a:pt x="262" y="75"/>
                      <a:pt x="262" y="75"/>
                      <a:pt x="262" y="75"/>
                    </a:cubicBezTo>
                    <a:cubicBezTo>
                      <a:pt x="263" y="67"/>
                      <a:pt x="263" y="67"/>
                      <a:pt x="263" y="67"/>
                    </a:cubicBezTo>
                    <a:cubicBezTo>
                      <a:pt x="265" y="58"/>
                      <a:pt x="265" y="58"/>
                      <a:pt x="265" y="58"/>
                    </a:cubicBezTo>
                    <a:cubicBezTo>
                      <a:pt x="271" y="52"/>
                      <a:pt x="271" y="52"/>
                      <a:pt x="271" y="52"/>
                    </a:cubicBezTo>
                    <a:cubicBezTo>
                      <a:pt x="273" y="77"/>
                      <a:pt x="273" y="77"/>
                      <a:pt x="273" y="77"/>
                    </a:cubicBezTo>
                    <a:cubicBezTo>
                      <a:pt x="241" y="84"/>
                      <a:pt x="241" y="84"/>
                      <a:pt x="241" y="84"/>
                    </a:cubicBezTo>
                    <a:cubicBezTo>
                      <a:pt x="226" y="101"/>
                      <a:pt x="226" y="101"/>
                      <a:pt x="226" y="101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14" y="104"/>
                      <a:pt x="214" y="104"/>
                      <a:pt x="214" y="104"/>
                    </a:cubicBezTo>
                    <a:cubicBezTo>
                      <a:pt x="209" y="115"/>
                      <a:pt x="209" y="115"/>
                      <a:pt x="209" y="115"/>
                    </a:cubicBezTo>
                    <a:cubicBezTo>
                      <a:pt x="214" y="126"/>
                      <a:pt x="214" y="126"/>
                      <a:pt x="214" y="126"/>
                    </a:cubicBezTo>
                    <a:cubicBezTo>
                      <a:pt x="225" y="127"/>
                      <a:pt x="225" y="127"/>
                      <a:pt x="225" y="127"/>
                    </a:cubicBezTo>
                    <a:cubicBezTo>
                      <a:pt x="234" y="120"/>
                      <a:pt x="234" y="120"/>
                      <a:pt x="234" y="120"/>
                    </a:cubicBezTo>
                    <a:cubicBezTo>
                      <a:pt x="260" y="115"/>
                      <a:pt x="260" y="115"/>
                      <a:pt x="260" y="115"/>
                    </a:cubicBezTo>
                    <a:cubicBezTo>
                      <a:pt x="293" y="132"/>
                      <a:pt x="293" y="132"/>
                      <a:pt x="293" y="132"/>
                    </a:cubicBezTo>
                    <a:cubicBezTo>
                      <a:pt x="291" y="143"/>
                      <a:pt x="291" y="143"/>
                      <a:pt x="291" y="143"/>
                    </a:cubicBezTo>
                    <a:cubicBezTo>
                      <a:pt x="251" y="143"/>
                      <a:pt x="251" y="143"/>
                      <a:pt x="251" y="143"/>
                    </a:cubicBezTo>
                    <a:cubicBezTo>
                      <a:pt x="228" y="132"/>
                      <a:pt x="228" y="132"/>
                      <a:pt x="228" y="132"/>
                    </a:cubicBezTo>
                    <a:cubicBezTo>
                      <a:pt x="201" y="148"/>
                      <a:pt x="201" y="148"/>
                      <a:pt x="201" y="148"/>
                    </a:cubicBezTo>
                    <a:cubicBezTo>
                      <a:pt x="161" y="182"/>
                      <a:pt x="161" y="182"/>
                      <a:pt x="161" y="182"/>
                    </a:cubicBezTo>
                    <a:cubicBezTo>
                      <a:pt x="152" y="220"/>
                      <a:pt x="152" y="220"/>
                      <a:pt x="152" y="220"/>
                    </a:cubicBezTo>
                    <a:cubicBezTo>
                      <a:pt x="188" y="280"/>
                      <a:pt x="188" y="280"/>
                      <a:pt x="188" y="280"/>
                    </a:cubicBezTo>
                    <a:cubicBezTo>
                      <a:pt x="252" y="294"/>
                      <a:pt x="252" y="294"/>
                      <a:pt x="252" y="294"/>
                    </a:cubicBezTo>
                    <a:cubicBezTo>
                      <a:pt x="266" y="379"/>
                      <a:pt x="266" y="379"/>
                      <a:pt x="266" y="379"/>
                    </a:cubicBezTo>
                    <a:cubicBezTo>
                      <a:pt x="261" y="397"/>
                      <a:pt x="261" y="397"/>
                      <a:pt x="261" y="397"/>
                    </a:cubicBezTo>
                    <a:cubicBezTo>
                      <a:pt x="271" y="409"/>
                      <a:pt x="271" y="409"/>
                      <a:pt x="271" y="409"/>
                    </a:cubicBezTo>
                    <a:cubicBezTo>
                      <a:pt x="252" y="415"/>
                      <a:pt x="232" y="418"/>
                      <a:pt x="212" y="418"/>
                    </a:cubicBezTo>
                    <a:cubicBezTo>
                      <a:pt x="168" y="418"/>
                      <a:pt x="128" y="404"/>
                      <a:pt x="94" y="381"/>
                    </a:cubicBezTo>
                    <a:close/>
                    <a:moveTo>
                      <a:pt x="327" y="383"/>
                    </a:moveTo>
                    <a:cubicBezTo>
                      <a:pt x="330" y="375"/>
                      <a:pt x="330" y="375"/>
                      <a:pt x="330" y="375"/>
                    </a:cubicBezTo>
                    <a:cubicBezTo>
                      <a:pt x="348" y="361"/>
                      <a:pt x="348" y="361"/>
                      <a:pt x="348" y="361"/>
                    </a:cubicBezTo>
                    <a:cubicBezTo>
                      <a:pt x="354" y="272"/>
                      <a:pt x="354" y="272"/>
                      <a:pt x="354" y="272"/>
                    </a:cubicBezTo>
                    <a:cubicBezTo>
                      <a:pt x="388" y="237"/>
                      <a:pt x="388" y="237"/>
                      <a:pt x="388" y="237"/>
                    </a:cubicBezTo>
                    <a:cubicBezTo>
                      <a:pt x="362" y="237"/>
                      <a:pt x="362" y="237"/>
                      <a:pt x="362" y="237"/>
                    </a:cubicBezTo>
                    <a:cubicBezTo>
                      <a:pt x="350" y="221"/>
                      <a:pt x="350" y="221"/>
                      <a:pt x="350" y="221"/>
                    </a:cubicBezTo>
                    <a:cubicBezTo>
                      <a:pt x="308" y="153"/>
                      <a:pt x="308" y="153"/>
                      <a:pt x="308" y="153"/>
                    </a:cubicBezTo>
                    <a:cubicBezTo>
                      <a:pt x="297" y="144"/>
                      <a:pt x="297" y="144"/>
                      <a:pt x="297" y="144"/>
                    </a:cubicBezTo>
                    <a:cubicBezTo>
                      <a:pt x="310" y="145"/>
                      <a:pt x="310" y="145"/>
                      <a:pt x="310" y="145"/>
                    </a:cubicBezTo>
                    <a:cubicBezTo>
                      <a:pt x="374" y="215"/>
                      <a:pt x="374" y="215"/>
                      <a:pt x="374" y="215"/>
                    </a:cubicBezTo>
                    <a:cubicBezTo>
                      <a:pt x="387" y="202"/>
                      <a:pt x="387" y="202"/>
                      <a:pt x="387" y="202"/>
                    </a:cubicBezTo>
                    <a:cubicBezTo>
                      <a:pt x="385" y="189"/>
                      <a:pt x="385" y="189"/>
                      <a:pt x="385" y="189"/>
                    </a:cubicBezTo>
                    <a:cubicBezTo>
                      <a:pt x="402" y="195"/>
                      <a:pt x="402" y="195"/>
                      <a:pt x="402" y="195"/>
                    </a:cubicBezTo>
                    <a:cubicBezTo>
                      <a:pt x="418" y="198"/>
                      <a:pt x="418" y="198"/>
                      <a:pt x="418" y="198"/>
                    </a:cubicBezTo>
                    <a:cubicBezTo>
                      <a:pt x="419" y="202"/>
                      <a:pt x="419" y="207"/>
                      <a:pt x="419" y="211"/>
                    </a:cubicBezTo>
                    <a:cubicBezTo>
                      <a:pt x="419" y="283"/>
                      <a:pt x="382" y="346"/>
                      <a:pt x="327" y="3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20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2" name="Text Box 18"/>
            <p:cNvSpPr txBox="1">
              <a:spLocks noChangeAspect="1" noChangeArrowheads="1"/>
            </p:cNvSpPr>
            <p:nvPr/>
          </p:nvSpPr>
          <p:spPr bwMode="auto">
            <a:xfrm>
              <a:off x="5064056" y="3039740"/>
              <a:ext cx="1378399" cy="330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zh-CN" sz="1400" b="1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Internet and </a:t>
              </a:r>
            </a:p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Internet Services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3" name="Picture 37" descr="D:\userdata\dspence1\Projects\60. Company Rebrand\Design Workstream\Brand Center\02. Brand Elements\Network Elements\NSN-network_graphics-complete-130925\png\yellow-gray\Server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25529" y="2096839"/>
              <a:ext cx="259376" cy="292335"/>
            </a:xfrm>
            <a:prstGeom prst="rect">
              <a:avLst/>
            </a:prstGeom>
            <a:noFill/>
          </p:spPr>
        </p:pic>
        <p:sp>
          <p:nvSpPr>
            <p:cNvPr id="24" name="Rectangle 119"/>
            <p:cNvSpPr/>
            <p:nvPr/>
          </p:nvSpPr>
          <p:spPr>
            <a:xfrm>
              <a:off x="1691681" y="3350713"/>
              <a:ext cx="1256054" cy="177689"/>
            </a:xfrm>
            <a:prstGeom prst="rect">
              <a:avLst/>
            </a:prstGeom>
          </p:spPr>
          <p:txBody>
            <a:bodyPr wrap="square" lIns="72545" tIns="36271" rIns="72545" bIns="36271">
              <a:spAutoFit/>
            </a:bodyPr>
            <a:lstStyle/>
            <a:p>
              <a:pPr algn="ctr" defTabSz="604534" eaLnBrk="0" fontAlgn="base" hangingPunct="0">
                <a:lnSpc>
                  <a:spcPct val="8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r>
                <a:rPr lang="en-US" sz="1100" b="1" noProof="1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cs typeface="メイリオ" pitchFamily="50" charset="-128"/>
                </a:rPr>
                <a:t>User Equipment</a:t>
              </a:r>
              <a:r>
                <a:rPr lang="en-GB" sz="1100" b="1" noProof="1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cs typeface="メイリオ" pitchFamily="50" charset="-128"/>
                </a:rPr>
                <a:t> </a:t>
              </a:r>
              <a:endParaRPr lang="en-GB" sz="1100" b="1" noProof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メイリオ" pitchFamily="50" charset="-128"/>
              </a:endParaRPr>
            </a:p>
          </p:txBody>
        </p:sp>
        <p:sp>
          <p:nvSpPr>
            <p:cNvPr id="25" name="Rectangle 122"/>
            <p:cNvSpPr/>
            <p:nvPr/>
          </p:nvSpPr>
          <p:spPr>
            <a:xfrm>
              <a:off x="2790067" y="3696282"/>
              <a:ext cx="1716624" cy="177689"/>
            </a:xfrm>
            <a:prstGeom prst="rect">
              <a:avLst/>
            </a:prstGeom>
          </p:spPr>
          <p:txBody>
            <a:bodyPr wrap="square" lIns="72545" tIns="36271" rIns="72545" bIns="36271">
              <a:spAutoFit/>
            </a:bodyPr>
            <a:lstStyle/>
            <a:p>
              <a:pPr algn="ctr" defTabSz="604534" eaLnBrk="0" fontAlgn="base" hangingPunct="0">
                <a:lnSpc>
                  <a:spcPct val="8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r>
                <a:rPr lang="en-US" altLang="zh-CN" sz="1100" b="1" noProof="1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メイリオ" pitchFamily="50" charset="-128"/>
                </a:rPr>
                <a:t>WiFi Access Point</a:t>
              </a:r>
              <a:endParaRPr lang="en-GB" sz="1100" b="1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メイリオ" pitchFamily="50" charset="-128"/>
              </a:endParaRPr>
            </a:p>
          </p:txBody>
        </p:sp>
        <p:pic>
          <p:nvPicPr>
            <p:cNvPr id="26" name="Picture 19" descr="Nphone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1558460" y="2315246"/>
              <a:ext cx="511900" cy="459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0" dist="12700" dir="2700000" algn="ctr" rotWithShape="0">
                <a:srgbClr val="000000">
                  <a:alpha val="52000"/>
                </a:srgbClr>
              </a:outerShdw>
            </a:effectLst>
          </p:spPr>
        </p:pic>
        <p:pic>
          <p:nvPicPr>
            <p:cNvPr id="27" name="Picture 115" descr="D:\userdata\dspence1\Projects\60. Company Rebrand\Design Workstream\Brand Center\02. Brand Elements\Network Elements\NSN-network_graphics-complete-130925\png\gray-yellow\Radio_cells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89003" y="1844824"/>
              <a:ext cx="518753" cy="584671"/>
            </a:xfrm>
            <a:prstGeom prst="rect">
              <a:avLst/>
            </a:prstGeom>
            <a:noFill/>
          </p:spPr>
        </p:pic>
        <p:sp>
          <p:nvSpPr>
            <p:cNvPr id="28" name="Rectangle 122"/>
            <p:cNvSpPr/>
            <p:nvPr/>
          </p:nvSpPr>
          <p:spPr>
            <a:xfrm>
              <a:off x="2999392" y="2429496"/>
              <a:ext cx="1411438" cy="177689"/>
            </a:xfrm>
            <a:prstGeom prst="rect">
              <a:avLst/>
            </a:prstGeom>
          </p:spPr>
          <p:txBody>
            <a:bodyPr wrap="square" lIns="72545" tIns="36271" rIns="72545" bIns="36271">
              <a:spAutoFit/>
            </a:bodyPr>
            <a:lstStyle/>
            <a:p>
              <a:pPr algn="ctr" defTabSz="604534" eaLnBrk="0" fontAlgn="base" hangingPunct="0">
                <a:lnSpc>
                  <a:spcPct val="8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r>
                <a:rPr lang="en-US" altLang="zh-CN" sz="1100" b="1" noProof="1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cs typeface="メイリオ" pitchFamily="50" charset="-128"/>
                </a:rPr>
                <a:t>2G/3G/LTE</a:t>
              </a:r>
              <a:endParaRPr lang="en-GB" sz="1100" b="1" noProof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メイリオ" pitchFamily="50" charset="-128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72353" y="4594072"/>
            <a:ext cx="8323729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ts val="1600"/>
              </a:lnSpc>
              <a:spcBef>
                <a:spcPct val="20000"/>
              </a:spcBef>
              <a:spcAft>
                <a:spcPts val="800"/>
              </a:spcAft>
              <a:buClr>
                <a:schemeClr val="tx2">
                  <a:lumMod val="75000"/>
                </a:schemeClr>
              </a:buClr>
              <a:buSzPct val="110000"/>
              <a:buFont typeface="Wingdings" pitchFamily="2" charset="2"/>
              <a:buChar char="n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Voice continuity between LTE and </a:t>
            </a:r>
            <a:r>
              <a:rPr lang="en-US" altLang="zh-CN" sz="2000" b="1" dirty="0" err="1" smtClean="0">
                <a:solidFill>
                  <a:srgbClr val="002060"/>
                </a:solidFill>
              </a:rPr>
              <a:t>Wifi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pPr marL="342900" indent="-342900" fontAlgn="base">
              <a:lnSpc>
                <a:spcPts val="1600"/>
              </a:lnSpc>
              <a:spcBef>
                <a:spcPct val="20000"/>
              </a:spcBef>
              <a:spcAft>
                <a:spcPts val="800"/>
              </a:spcAft>
              <a:buClr>
                <a:schemeClr val="tx2">
                  <a:lumMod val="75000"/>
                </a:schemeClr>
              </a:buClr>
              <a:buSzPct val="110000"/>
              <a:buFont typeface="Wingdings" pitchFamily="2" charset="2"/>
              <a:buChar char="n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Better </a:t>
            </a:r>
            <a:r>
              <a:rPr lang="en-US" altLang="zh-CN" sz="2000" b="1" dirty="0">
                <a:solidFill>
                  <a:srgbClr val="002060"/>
                </a:solidFill>
              </a:rPr>
              <a:t>indoor coverage when higher LTE frequency bands are used.  </a:t>
            </a:r>
          </a:p>
          <a:p>
            <a:pPr marL="342900" indent="-342900" fontAlgn="base">
              <a:lnSpc>
                <a:spcPts val="1600"/>
              </a:lnSpc>
              <a:spcBef>
                <a:spcPct val="20000"/>
              </a:spcBef>
              <a:spcAft>
                <a:spcPts val="800"/>
              </a:spcAft>
              <a:buClr>
                <a:schemeClr val="tx2">
                  <a:lumMod val="75000"/>
                </a:schemeClr>
              </a:buClr>
              <a:buSzPct val="110000"/>
              <a:buFont typeface="Wingdings" pitchFamily="2" charset="2"/>
              <a:buChar char="n"/>
            </a:pPr>
            <a:r>
              <a:rPr lang="en-US" altLang="zh-CN" sz="2000" b="1" dirty="0">
                <a:solidFill>
                  <a:srgbClr val="002060"/>
                </a:solidFill>
              </a:rPr>
              <a:t>Widely available and supported by 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UEs/handsets</a:t>
            </a:r>
            <a:r>
              <a:rPr lang="en-US" altLang="zh-CN" sz="2000" b="1" dirty="0">
                <a:solidFill>
                  <a:srgbClr val="002060"/>
                </a:solidFill>
              </a:rPr>
              <a:t>, tablets, laptops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fontAlgn="base">
              <a:lnSpc>
                <a:spcPts val="1600"/>
              </a:lnSpc>
              <a:spcBef>
                <a:spcPct val="20000"/>
              </a:spcBef>
              <a:spcAft>
                <a:spcPts val="800"/>
              </a:spcAft>
              <a:buClr>
                <a:schemeClr val="tx2">
                  <a:lumMod val="75000"/>
                </a:schemeClr>
              </a:buClr>
              <a:buSzPct val="110000"/>
              <a:buFont typeface="Wingdings" pitchFamily="2" charset="2"/>
              <a:buChar char="n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Lower charging strategy especially when roaming.</a:t>
            </a:r>
            <a:endParaRPr lang="en-US" altLang="zh-C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Multi-party </a:t>
            </a:r>
            <a:r>
              <a:rPr lang="en-US" altLang="zh-CN" dirty="0" smtClean="0"/>
              <a:t>video call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92173" y="319835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EPC</a:t>
            </a:r>
            <a:endParaRPr lang="zh-CN" altLang="en-US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5367695" y="2816435"/>
            <a:ext cx="3184634" cy="18006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Expansion </a:t>
            </a:r>
            <a:r>
              <a:rPr lang="en-US" altLang="zh-CN" sz="2000" b="1" dirty="0">
                <a:solidFill>
                  <a:srgbClr val="002060"/>
                </a:solidFill>
              </a:rPr>
              <a:t>of </a:t>
            </a:r>
            <a:r>
              <a:rPr lang="en-US" altLang="zh-CN" sz="2000" b="1" dirty="0" err="1">
                <a:solidFill>
                  <a:srgbClr val="002060"/>
                </a:solidFill>
              </a:rPr>
              <a:t>VoLTE</a:t>
            </a:r>
            <a:r>
              <a:rPr lang="en-US" altLang="zh-CN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services </a:t>
            </a:r>
          </a:p>
          <a:p>
            <a:pPr>
              <a:buFont typeface="Wingdings" pitchFamily="2" charset="2"/>
              <a:buChar char="n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HD multiparty video call compared with OTT</a:t>
            </a:r>
          </a:p>
          <a:p>
            <a:pPr>
              <a:buFont typeface="Wingdings" pitchFamily="2" charset="2"/>
              <a:buChar char="n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Without installing APP</a:t>
            </a:r>
            <a:endParaRPr lang="en-US" altLang="zh-CN" sz="2000" b="1" dirty="0">
              <a:solidFill>
                <a:srgbClr val="002060"/>
              </a:solidFill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923" y="4149080"/>
            <a:ext cx="201361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41" y="4149080"/>
            <a:ext cx="660614" cy="93610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623" y="4149080"/>
            <a:ext cx="7920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"/>
          <p:cNvSpPr>
            <a:spLocks noChangeAspect="1"/>
          </p:cNvSpPr>
          <p:nvPr/>
        </p:nvSpPr>
        <p:spPr bwMode="auto">
          <a:xfrm>
            <a:off x="1853342" y="2858626"/>
            <a:ext cx="1574800" cy="815975"/>
          </a:xfrm>
          <a:custGeom>
            <a:avLst/>
            <a:gdLst>
              <a:gd name="T0" fmla="*/ 2147483647 w 474"/>
              <a:gd name="T1" fmla="*/ 2147483647 h 295"/>
              <a:gd name="T2" fmla="*/ 2147483647 w 474"/>
              <a:gd name="T3" fmla="*/ 2147483647 h 295"/>
              <a:gd name="T4" fmla="*/ 2147483647 w 474"/>
              <a:gd name="T5" fmla="*/ 2147483647 h 295"/>
              <a:gd name="T6" fmla="*/ 2147483647 w 474"/>
              <a:gd name="T7" fmla="*/ 2147483647 h 295"/>
              <a:gd name="T8" fmla="*/ 2147483647 w 474"/>
              <a:gd name="T9" fmla="*/ 2147483647 h 295"/>
              <a:gd name="T10" fmla="*/ 2147483647 w 474"/>
              <a:gd name="T11" fmla="*/ 2147483647 h 295"/>
              <a:gd name="T12" fmla="*/ 2147483647 w 474"/>
              <a:gd name="T13" fmla="*/ 2147483647 h 295"/>
              <a:gd name="T14" fmla="*/ 2147483647 w 474"/>
              <a:gd name="T15" fmla="*/ 2147483647 h 295"/>
              <a:gd name="T16" fmla="*/ 2147483647 w 474"/>
              <a:gd name="T17" fmla="*/ 2147483647 h 295"/>
              <a:gd name="T18" fmla="*/ 2147483647 w 474"/>
              <a:gd name="T19" fmla="*/ 2147483647 h 295"/>
              <a:gd name="T20" fmla="*/ 2147483647 w 474"/>
              <a:gd name="T21" fmla="*/ 2147483647 h 295"/>
              <a:gd name="T22" fmla="*/ 2147483647 w 474"/>
              <a:gd name="T23" fmla="*/ 2147483647 h 295"/>
              <a:gd name="T24" fmla="*/ 2147483647 w 474"/>
              <a:gd name="T25" fmla="*/ 2147483647 h 295"/>
              <a:gd name="T26" fmla="*/ 2147483647 w 474"/>
              <a:gd name="T27" fmla="*/ 2147483647 h 295"/>
              <a:gd name="T28" fmla="*/ 2147483647 w 474"/>
              <a:gd name="T29" fmla="*/ 2147483647 h 295"/>
              <a:gd name="T30" fmla="*/ 2147483647 w 474"/>
              <a:gd name="T31" fmla="*/ 2147483647 h 295"/>
              <a:gd name="T32" fmla="*/ 2147483647 w 474"/>
              <a:gd name="T33" fmla="*/ 2147483647 h 295"/>
              <a:gd name="T34" fmla="*/ 2147483647 w 474"/>
              <a:gd name="T35" fmla="*/ 2147483647 h 295"/>
              <a:gd name="T36" fmla="*/ 2147483647 w 474"/>
              <a:gd name="T37" fmla="*/ 2147483647 h 295"/>
              <a:gd name="T38" fmla="*/ 2147483647 w 474"/>
              <a:gd name="T39" fmla="*/ 2147483647 h 295"/>
              <a:gd name="T40" fmla="*/ 2147483647 w 474"/>
              <a:gd name="T41" fmla="*/ 2147483647 h 295"/>
              <a:gd name="T42" fmla="*/ 2147483647 w 474"/>
              <a:gd name="T43" fmla="*/ 2147483647 h 295"/>
              <a:gd name="T44" fmla="*/ 2147483647 w 474"/>
              <a:gd name="T45" fmla="*/ 2147483647 h 295"/>
              <a:gd name="T46" fmla="*/ 2147483647 w 474"/>
              <a:gd name="T47" fmla="*/ 2147483647 h 295"/>
              <a:gd name="T48" fmla="*/ 2147483647 w 474"/>
              <a:gd name="T49" fmla="*/ 2147483647 h 295"/>
              <a:gd name="T50" fmla="*/ 2147483647 w 474"/>
              <a:gd name="T51" fmla="*/ 2147483647 h 295"/>
              <a:gd name="T52" fmla="*/ 2147483647 w 474"/>
              <a:gd name="T53" fmla="*/ 2147483647 h 295"/>
              <a:gd name="T54" fmla="*/ 2147483647 w 474"/>
              <a:gd name="T55" fmla="*/ 2147483647 h 295"/>
              <a:gd name="T56" fmla="*/ 2147483647 w 474"/>
              <a:gd name="T57" fmla="*/ 2147483647 h 295"/>
              <a:gd name="T58" fmla="*/ 2147483647 w 474"/>
              <a:gd name="T59" fmla="*/ 2147483647 h 295"/>
              <a:gd name="T60" fmla="*/ 2147483647 w 474"/>
              <a:gd name="T61" fmla="*/ 2147483647 h 295"/>
              <a:gd name="T62" fmla="*/ 2147483647 w 474"/>
              <a:gd name="T63" fmla="*/ 2147483647 h 295"/>
              <a:gd name="T64" fmla="*/ 2147483647 w 474"/>
              <a:gd name="T65" fmla="*/ 2147483647 h 295"/>
              <a:gd name="T66" fmla="*/ 2147483647 w 474"/>
              <a:gd name="T67" fmla="*/ 2147483647 h 295"/>
              <a:gd name="T68" fmla="*/ 2147483647 w 474"/>
              <a:gd name="T69" fmla="*/ 2147483647 h 295"/>
              <a:gd name="T70" fmla="*/ 2147483647 w 474"/>
              <a:gd name="T71" fmla="*/ 2147483647 h 295"/>
              <a:gd name="T72" fmla="*/ 2147483647 w 474"/>
              <a:gd name="T73" fmla="*/ 2147483647 h 295"/>
              <a:gd name="T74" fmla="*/ 2147483647 w 474"/>
              <a:gd name="T75" fmla="*/ 2147483647 h 295"/>
              <a:gd name="T76" fmla="*/ 2147483647 w 474"/>
              <a:gd name="T77" fmla="*/ 2147483647 h 295"/>
              <a:gd name="T78" fmla="*/ 2147483647 w 474"/>
              <a:gd name="T79" fmla="*/ 2147483647 h 295"/>
              <a:gd name="T80" fmla="*/ 0 w 474"/>
              <a:gd name="T81" fmla="*/ 2147483647 h 295"/>
              <a:gd name="T82" fmla="*/ 0 w 474"/>
              <a:gd name="T83" fmla="*/ 2147483647 h 295"/>
              <a:gd name="T84" fmla="*/ 2147483647 w 474"/>
              <a:gd name="T85" fmla="*/ 2147483647 h 295"/>
              <a:gd name="T86" fmla="*/ 2147483647 w 474"/>
              <a:gd name="T87" fmla="*/ 2147483647 h 295"/>
              <a:gd name="T88" fmla="*/ 2147483647 w 474"/>
              <a:gd name="T89" fmla="*/ 0 h 295"/>
              <a:gd name="T90" fmla="*/ 2147483647 w 474"/>
              <a:gd name="T91" fmla="*/ 0 h 295"/>
              <a:gd name="T92" fmla="*/ 2147483647 w 474"/>
              <a:gd name="T93" fmla="*/ 2147483647 h 295"/>
              <a:gd name="T94" fmla="*/ 2147483647 w 474"/>
              <a:gd name="T95" fmla="*/ 2147483647 h 295"/>
              <a:gd name="T96" fmla="*/ 2147483647 w 474"/>
              <a:gd name="T97" fmla="*/ 2147483647 h 295"/>
              <a:gd name="T98" fmla="*/ 2147483647 w 474"/>
              <a:gd name="T99" fmla="*/ 2147483647 h 295"/>
              <a:gd name="T100" fmla="*/ 2147483647 w 474"/>
              <a:gd name="T101" fmla="*/ 2147483647 h 295"/>
              <a:gd name="T102" fmla="*/ 2147483647 w 474"/>
              <a:gd name="T103" fmla="*/ 2147483647 h 295"/>
              <a:gd name="T104" fmla="*/ 2147483647 w 474"/>
              <a:gd name="T105" fmla="*/ 2147483647 h 295"/>
              <a:gd name="T106" fmla="*/ 2147483647 w 474"/>
              <a:gd name="T107" fmla="*/ 2147483647 h 295"/>
              <a:gd name="T108" fmla="*/ 2147483647 w 474"/>
              <a:gd name="T109" fmla="*/ 2147483647 h 295"/>
              <a:gd name="T110" fmla="*/ 2147483647 w 474"/>
              <a:gd name="T111" fmla="*/ 2147483647 h 295"/>
              <a:gd name="T112" fmla="*/ 2147483647 w 474"/>
              <a:gd name="T113" fmla="*/ 2147483647 h 295"/>
              <a:gd name="T114" fmla="*/ 2147483647 w 474"/>
              <a:gd name="T115" fmla="*/ 2147483647 h 295"/>
              <a:gd name="T116" fmla="*/ 2147483647 w 474"/>
              <a:gd name="T117" fmla="*/ 2147483647 h 295"/>
              <a:gd name="T118" fmla="*/ 2147483647 w 474"/>
              <a:gd name="T119" fmla="*/ 2147483647 h 295"/>
              <a:gd name="T120" fmla="*/ 2147483647 w 474"/>
              <a:gd name="T121" fmla="*/ 2147483647 h 295"/>
              <a:gd name="T122" fmla="*/ 2147483647 w 474"/>
              <a:gd name="T123" fmla="*/ 2147483647 h 295"/>
              <a:gd name="T124" fmla="*/ 2147483647 w 474"/>
              <a:gd name="T125" fmla="*/ 2147483647 h 2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74"/>
              <a:gd name="T190" fmla="*/ 0 h 295"/>
              <a:gd name="T191" fmla="*/ 474 w 474"/>
              <a:gd name="T192" fmla="*/ 295 h 2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74" h="295">
                <a:moveTo>
                  <a:pt x="375" y="287"/>
                </a:moveTo>
                <a:cubicBezTo>
                  <a:pt x="375" y="282"/>
                  <a:pt x="378" y="279"/>
                  <a:pt x="383" y="279"/>
                </a:cubicBezTo>
                <a:cubicBezTo>
                  <a:pt x="383" y="279"/>
                  <a:pt x="383" y="279"/>
                  <a:pt x="383" y="279"/>
                </a:cubicBezTo>
                <a:cubicBezTo>
                  <a:pt x="410" y="279"/>
                  <a:pt x="410" y="279"/>
                  <a:pt x="410" y="279"/>
                </a:cubicBezTo>
                <a:cubicBezTo>
                  <a:pt x="425" y="279"/>
                  <a:pt x="437" y="272"/>
                  <a:pt x="445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54" y="252"/>
                  <a:pt x="458" y="239"/>
                  <a:pt x="458" y="230"/>
                </a:cubicBezTo>
                <a:cubicBezTo>
                  <a:pt x="458" y="230"/>
                  <a:pt x="458" y="230"/>
                  <a:pt x="458" y="230"/>
                </a:cubicBezTo>
                <a:cubicBezTo>
                  <a:pt x="458" y="213"/>
                  <a:pt x="451" y="199"/>
                  <a:pt x="439" y="189"/>
                </a:cubicBezTo>
                <a:cubicBezTo>
                  <a:pt x="439" y="189"/>
                  <a:pt x="439" y="189"/>
                  <a:pt x="439" y="189"/>
                </a:cubicBezTo>
                <a:cubicBezTo>
                  <a:pt x="436" y="186"/>
                  <a:pt x="436" y="182"/>
                  <a:pt x="438" y="179"/>
                </a:cubicBezTo>
                <a:cubicBezTo>
                  <a:pt x="438" y="179"/>
                  <a:pt x="438" y="179"/>
                  <a:pt x="438" y="179"/>
                </a:cubicBezTo>
                <a:cubicBezTo>
                  <a:pt x="445" y="166"/>
                  <a:pt x="450" y="152"/>
                  <a:pt x="450" y="136"/>
                </a:cubicBezTo>
                <a:cubicBezTo>
                  <a:pt x="450" y="136"/>
                  <a:pt x="450" y="136"/>
                  <a:pt x="450" y="136"/>
                </a:cubicBezTo>
                <a:cubicBezTo>
                  <a:pt x="450" y="89"/>
                  <a:pt x="412" y="52"/>
                  <a:pt x="366" y="52"/>
                </a:cubicBezTo>
                <a:cubicBezTo>
                  <a:pt x="366" y="52"/>
                  <a:pt x="366" y="52"/>
                  <a:pt x="366" y="52"/>
                </a:cubicBezTo>
                <a:cubicBezTo>
                  <a:pt x="347" y="52"/>
                  <a:pt x="330" y="57"/>
                  <a:pt x="317" y="67"/>
                </a:cubicBezTo>
                <a:cubicBezTo>
                  <a:pt x="317" y="67"/>
                  <a:pt x="317" y="67"/>
                  <a:pt x="317" y="67"/>
                </a:cubicBezTo>
                <a:cubicBezTo>
                  <a:pt x="313" y="70"/>
                  <a:pt x="308" y="69"/>
                  <a:pt x="305" y="66"/>
                </a:cubicBezTo>
                <a:cubicBezTo>
                  <a:pt x="305" y="66"/>
                  <a:pt x="305" y="66"/>
                  <a:pt x="305" y="66"/>
                </a:cubicBezTo>
                <a:cubicBezTo>
                  <a:pt x="283" y="35"/>
                  <a:pt x="247" y="16"/>
                  <a:pt x="207" y="16"/>
                </a:cubicBezTo>
                <a:cubicBezTo>
                  <a:pt x="207" y="16"/>
                  <a:pt x="207" y="16"/>
                  <a:pt x="207" y="16"/>
                </a:cubicBezTo>
                <a:cubicBezTo>
                  <a:pt x="143" y="16"/>
                  <a:pt x="90" y="64"/>
                  <a:pt x="84" y="127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4" y="130"/>
                  <a:pt x="81" y="133"/>
                  <a:pt x="78" y="134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43" y="141"/>
                  <a:pt x="16" y="172"/>
                  <a:pt x="16" y="209"/>
                </a:cubicBezTo>
                <a:cubicBezTo>
                  <a:pt x="16" y="209"/>
                  <a:pt x="16" y="209"/>
                  <a:pt x="16" y="209"/>
                </a:cubicBezTo>
                <a:cubicBezTo>
                  <a:pt x="16" y="224"/>
                  <a:pt x="23" y="242"/>
                  <a:pt x="33" y="256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44" y="270"/>
                  <a:pt x="59" y="279"/>
                  <a:pt x="75" y="279"/>
                </a:cubicBezTo>
                <a:cubicBezTo>
                  <a:pt x="75" y="279"/>
                  <a:pt x="75" y="279"/>
                  <a:pt x="75" y="279"/>
                </a:cubicBezTo>
                <a:cubicBezTo>
                  <a:pt x="351" y="279"/>
                  <a:pt x="351" y="279"/>
                  <a:pt x="351" y="279"/>
                </a:cubicBezTo>
                <a:cubicBezTo>
                  <a:pt x="355" y="279"/>
                  <a:pt x="359" y="282"/>
                  <a:pt x="359" y="287"/>
                </a:cubicBezTo>
                <a:cubicBezTo>
                  <a:pt x="359" y="287"/>
                  <a:pt x="359" y="287"/>
                  <a:pt x="359" y="287"/>
                </a:cubicBezTo>
                <a:cubicBezTo>
                  <a:pt x="359" y="291"/>
                  <a:pt x="355" y="295"/>
                  <a:pt x="351" y="295"/>
                </a:cubicBezTo>
                <a:cubicBezTo>
                  <a:pt x="351" y="295"/>
                  <a:pt x="351" y="295"/>
                  <a:pt x="351" y="295"/>
                </a:cubicBezTo>
                <a:cubicBezTo>
                  <a:pt x="75" y="295"/>
                  <a:pt x="75" y="295"/>
                  <a:pt x="75" y="295"/>
                </a:cubicBezTo>
                <a:cubicBezTo>
                  <a:pt x="52" y="295"/>
                  <a:pt x="34" y="282"/>
                  <a:pt x="21" y="266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8" y="249"/>
                  <a:pt x="0" y="228"/>
                  <a:pt x="0" y="20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166"/>
                  <a:pt x="29" y="130"/>
                  <a:pt x="69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78" y="52"/>
                  <a:pt x="136" y="0"/>
                  <a:pt x="207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250" y="0"/>
                  <a:pt x="288" y="19"/>
                  <a:pt x="314" y="50"/>
                </a:cubicBezTo>
                <a:cubicBezTo>
                  <a:pt x="314" y="50"/>
                  <a:pt x="314" y="50"/>
                  <a:pt x="314" y="50"/>
                </a:cubicBezTo>
                <a:cubicBezTo>
                  <a:pt x="329" y="41"/>
                  <a:pt x="346" y="36"/>
                  <a:pt x="366" y="36"/>
                </a:cubicBezTo>
                <a:cubicBezTo>
                  <a:pt x="366" y="36"/>
                  <a:pt x="366" y="36"/>
                  <a:pt x="366" y="36"/>
                </a:cubicBezTo>
                <a:cubicBezTo>
                  <a:pt x="421" y="36"/>
                  <a:pt x="466" y="80"/>
                  <a:pt x="466" y="136"/>
                </a:cubicBezTo>
                <a:cubicBezTo>
                  <a:pt x="466" y="136"/>
                  <a:pt x="466" y="136"/>
                  <a:pt x="466" y="136"/>
                </a:cubicBezTo>
                <a:cubicBezTo>
                  <a:pt x="466" y="153"/>
                  <a:pt x="462" y="168"/>
                  <a:pt x="455" y="182"/>
                </a:cubicBezTo>
                <a:cubicBezTo>
                  <a:pt x="455" y="182"/>
                  <a:pt x="455" y="182"/>
                  <a:pt x="455" y="182"/>
                </a:cubicBezTo>
                <a:cubicBezTo>
                  <a:pt x="466" y="194"/>
                  <a:pt x="474" y="211"/>
                  <a:pt x="474" y="230"/>
                </a:cubicBezTo>
                <a:cubicBezTo>
                  <a:pt x="474" y="230"/>
                  <a:pt x="474" y="230"/>
                  <a:pt x="474" y="230"/>
                </a:cubicBezTo>
                <a:cubicBezTo>
                  <a:pt x="474" y="244"/>
                  <a:pt x="468" y="260"/>
                  <a:pt x="457" y="273"/>
                </a:cubicBezTo>
                <a:cubicBezTo>
                  <a:pt x="457" y="273"/>
                  <a:pt x="457" y="273"/>
                  <a:pt x="457" y="273"/>
                </a:cubicBezTo>
                <a:cubicBezTo>
                  <a:pt x="446" y="285"/>
                  <a:pt x="430" y="295"/>
                  <a:pt x="410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383" y="295"/>
                  <a:pt x="383" y="295"/>
                  <a:pt x="383" y="295"/>
                </a:cubicBezTo>
                <a:cubicBezTo>
                  <a:pt x="383" y="295"/>
                  <a:pt x="383" y="295"/>
                  <a:pt x="383" y="295"/>
                </a:cubicBezTo>
                <a:cubicBezTo>
                  <a:pt x="378" y="295"/>
                  <a:pt x="375" y="291"/>
                  <a:pt x="375" y="287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rgbClr val="89BA1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3"/>
          <p:cNvSpPr>
            <a:spLocks noChangeAspect="1"/>
          </p:cNvSpPr>
          <p:nvPr/>
        </p:nvSpPr>
        <p:spPr bwMode="auto">
          <a:xfrm>
            <a:off x="1620113" y="1713972"/>
            <a:ext cx="1884363" cy="752475"/>
          </a:xfrm>
          <a:custGeom>
            <a:avLst/>
            <a:gdLst>
              <a:gd name="T0" fmla="*/ 2147483647 w 474"/>
              <a:gd name="T1" fmla="*/ 2147483647 h 295"/>
              <a:gd name="T2" fmla="*/ 2147483647 w 474"/>
              <a:gd name="T3" fmla="*/ 2147483647 h 295"/>
              <a:gd name="T4" fmla="*/ 2147483647 w 474"/>
              <a:gd name="T5" fmla="*/ 2147483647 h 295"/>
              <a:gd name="T6" fmla="*/ 2147483647 w 474"/>
              <a:gd name="T7" fmla="*/ 2147483647 h 295"/>
              <a:gd name="T8" fmla="*/ 2147483647 w 474"/>
              <a:gd name="T9" fmla="*/ 2147483647 h 295"/>
              <a:gd name="T10" fmla="*/ 2147483647 w 474"/>
              <a:gd name="T11" fmla="*/ 2147483647 h 295"/>
              <a:gd name="T12" fmla="*/ 2147483647 w 474"/>
              <a:gd name="T13" fmla="*/ 2147483647 h 295"/>
              <a:gd name="T14" fmla="*/ 2147483647 w 474"/>
              <a:gd name="T15" fmla="*/ 2147483647 h 295"/>
              <a:gd name="T16" fmla="*/ 2147483647 w 474"/>
              <a:gd name="T17" fmla="*/ 2147483647 h 295"/>
              <a:gd name="T18" fmla="*/ 2147483647 w 474"/>
              <a:gd name="T19" fmla="*/ 2147483647 h 295"/>
              <a:gd name="T20" fmla="*/ 2147483647 w 474"/>
              <a:gd name="T21" fmla="*/ 2147483647 h 295"/>
              <a:gd name="T22" fmla="*/ 2147483647 w 474"/>
              <a:gd name="T23" fmla="*/ 2147483647 h 295"/>
              <a:gd name="T24" fmla="*/ 2147483647 w 474"/>
              <a:gd name="T25" fmla="*/ 2147483647 h 295"/>
              <a:gd name="T26" fmla="*/ 2147483647 w 474"/>
              <a:gd name="T27" fmla="*/ 2147483647 h 295"/>
              <a:gd name="T28" fmla="*/ 2147483647 w 474"/>
              <a:gd name="T29" fmla="*/ 2147483647 h 295"/>
              <a:gd name="T30" fmla="*/ 2147483647 w 474"/>
              <a:gd name="T31" fmla="*/ 2147483647 h 295"/>
              <a:gd name="T32" fmla="*/ 2147483647 w 474"/>
              <a:gd name="T33" fmla="*/ 2147483647 h 295"/>
              <a:gd name="T34" fmla="*/ 2147483647 w 474"/>
              <a:gd name="T35" fmla="*/ 2147483647 h 295"/>
              <a:gd name="T36" fmla="*/ 2147483647 w 474"/>
              <a:gd name="T37" fmla="*/ 2147483647 h 295"/>
              <a:gd name="T38" fmla="*/ 2147483647 w 474"/>
              <a:gd name="T39" fmla="*/ 2147483647 h 295"/>
              <a:gd name="T40" fmla="*/ 2147483647 w 474"/>
              <a:gd name="T41" fmla="*/ 2147483647 h 295"/>
              <a:gd name="T42" fmla="*/ 2147483647 w 474"/>
              <a:gd name="T43" fmla="*/ 2147483647 h 295"/>
              <a:gd name="T44" fmla="*/ 2147483647 w 474"/>
              <a:gd name="T45" fmla="*/ 2147483647 h 295"/>
              <a:gd name="T46" fmla="*/ 2147483647 w 474"/>
              <a:gd name="T47" fmla="*/ 2147483647 h 295"/>
              <a:gd name="T48" fmla="*/ 2147483647 w 474"/>
              <a:gd name="T49" fmla="*/ 2147483647 h 295"/>
              <a:gd name="T50" fmla="*/ 2147483647 w 474"/>
              <a:gd name="T51" fmla="*/ 2147483647 h 295"/>
              <a:gd name="T52" fmla="*/ 2147483647 w 474"/>
              <a:gd name="T53" fmla="*/ 2147483647 h 295"/>
              <a:gd name="T54" fmla="*/ 2147483647 w 474"/>
              <a:gd name="T55" fmla="*/ 2147483647 h 295"/>
              <a:gd name="T56" fmla="*/ 2147483647 w 474"/>
              <a:gd name="T57" fmla="*/ 2147483647 h 295"/>
              <a:gd name="T58" fmla="*/ 2147483647 w 474"/>
              <a:gd name="T59" fmla="*/ 2147483647 h 295"/>
              <a:gd name="T60" fmla="*/ 2147483647 w 474"/>
              <a:gd name="T61" fmla="*/ 2147483647 h 295"/>
              <a:gd name="T62" fmla="*/ 2147483647 w 474"/>
              <a:gd name="T63" fmla="*/ 2147483647 h 295"/>
              <a:gd name="T64" fmla="*/ 2147483647 w 474"/>
              <a:gd name="T65" fmla="*/ 2147483647 h 295"/>
              <a:gd name="T66" fmla="*/ 2147483647 w 474"/>
              <a:gd name="T67" fmla="*/ 2147483647 h 295"/>
              <a:gd name="T68" fmla="*/ 2147483647 w 474"/>
              <a:gd name="T69" fmla="*/ 2147483647 h 295"/>
              <a:gd name="T70" fmla="*/ 2147483647 w 474"/>
              <a:gd name="T71" fmla="*/ 2147483647 h 295"/>
              <a:gd name="T72" fmla="*/ 2147483647 w 474"/>
              <a:gd name="T73" fmla="*/ 2147483647 h 295"/>
              <a:gd name="T74" fmla="*/ 2147483647 w 474"/>
              <a:gd name="T75" fmla="*/ 2147483647 h 295"/>
              <a:gd name="T76" fmla="*/ 2147483647 w 474"/>
              <a:gd name="T77" fmla="*/ 2147483647 h 295"/>
              <a:gd name="T78" fmla="*/ 2147483647 w 474"/>
              <a:gd name="T79" fmla="*/ 2147483647 h 295"/>
              <a:gd name="T80" fmla="*/ 0 w 474"/>
              <a:gd name="T81" fmla="*/ 2147483647 h 295"/>
              <a:gd name="T82" fmla="*/ 0 w 474"/>
              <a:gd name="T83" fmla="*/ 2147483647 h 295"/>
              <a:gd name="T84" fmla="*/ 2147483647 w 474"/>
              <a:gd name="T85" fmla="*/ 2147483647 h 295"/>
              <a:gd name="T86" fmla="*/ 2147483647 w 474"/>
              <a:gd name="T87" fmla="*/ 2147483647 h 295"/>
              <a:gd name="T88" fmla="*/ 2147483647 w 474"/>
              <a:gd name="T89" fmla="*/ 0 h 295"/>
              <a:gd name="T90" fmla="*/ 2147483647 w 474"/>
              <a:gd name="T91" fmla="*/ 0 h 295"/>
              <a:gd name="T92" fmla="*/ 2147483647 w 474"/>
              <a:gd name="T93" fmla="*/ 2147483647 h 295"/>
              <a:gd name="T94" fmla="*/ 2147483647 w 474"/>
              <a:gd name="T95" fmla="*/ 2147483647 h 295"/>
              <a:gd name="T96" fmla="*/ 2147483647 w 474"/>
              <a:gd name="T97" fmla="*/ 2147483647 h 295"/>
              <a:gd name="T98" fmla="*/ 2147483647 w 474"/>
              <a:gd name="T99" fmla="*/ 2147483647 h 295"/>
              <a:gd name="T100" fmla="*/ 2147483647 w 474"/>
              <a:gd name="T101" fmla="*/ 2147483647 h 295"/>
              <a:gd name="T102" fmla="*/ 2147483647 w 474"/>
              <a:gd name="T103" fmla="*/ 2147483647 h 295"/>
              <a:gd name="T104" fmla="*/ 2147483647 w 474"/>
              <a:gd name="T105" fmla="*/ 2147483647 h 295"/>
              <a:gd name="T106" fmla="*/ 2147483647 w 474"/>
              <a:gd name="T107" fmla="*/ 2147483647 h 295"/>
              <a:gd name="T108" fmla="*/ 2147483647 w 474"/>
              <a:gd name="T109" fmla="*/ 2147483647 h 295"/>
              <a:gd name="T110" fmla="*/ 2147483647 w 474"/>
              <a:gd name="T111" fmla="*/ 2147483647 h 295"/>
              <a:gd name="T112" fmla="*/ 2147483647 w 474"/>
              <a:gd name="T113" fmla="*/ 2147483647 h 295"/>
              <a:gd name="T114" fmla="*/ 2147483647 w 474"/>
              <a:gd name="T115" fmla="*/ 2147483647 h 295"/>
              <a:gd name="T116" fmla="*/ 2147483647 w 474"/>
              <a:gd name="T117" fmla="*/ 2147483647 h 295"/>
              <a:gd name="T118" fmla="*/ 2147483647 w 474"/>
              <a:gd name="T119" fmla="*/ 2147483647 h 295"/>
              <a:gd name="T120" fmla="*/ 2147483647 w 474"/>
              <a:gd name="T121" fmla="*/ 2147483647 h 295"/>
              <a:gd name="T122" fmla="*/ 2147483647 w 474"/>
              <a:gd name="T123" fmla="*/ 2147483647 h 295"/>
              <a:gd name="T124" fmla="*/ 2147483647 w 474"/>
              <a:gd name="T125" fmla="*/ 2147483647 h 2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74"/>
              <a:gd name="T190" fmla="*/ 0 h 295"/>
              <a:gd name="T191" fmla="*/ 474 w 474"/>
              <a:gd name="T192" fmla="*/ 295 h 2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74" h="295">
                <a:moveTo>
                  <a:pt x="375" y="287"/>
                </a:moveTo>
                <a:cubicBezTo>
                  <a:pt x="375" y="282"/>
                  <a:pt x="378" y="279"/>
                  <a:pt x="383" y="279"/>
                </a:cubicBezTo>
                <a:cubicBezTo>
                  <a:pt x="383" y="279"/>
                  <a:pt x="383" y="279"/>
                  <a:pt x="383" y="279"/>
                </a:cubicBezTo>
                <a:cubicBezTo>
                  <a:pt x="410" y="279"/>
                  <a:pt x="410" y="279"/>
                  <a:pt x="410" y="279"/>
                </a:cubicBezTo>
                <a:cubicBezTo>
                  <a:pt x="425" y="279"/>
                  <a:pt x="437" y="272"/>
                  <a:pt x="445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54" y="252"/>
                  <a:pt x="458" y="239"/>
                  <a:pt x="458" y="230"/>
                </a:cubicBezTo>
                <a:cubicBezTo>
                  <a:pt x="458" y="230"/>
                  <a:pt x="458" y="230"/>
                  <a:pt x="458" y="230"/>
                </a:cubicBezTo>
                <a:cubicBezTo>
                  <a:pt x="458" y="213"/>
                  <a:pt x="451" y="199"/>
                  <a:pt x="439" y="189"/>
                </a:cubicBezTo>
                <a:cubicBezTo>
                  <a:pt x="439" y="189"/>
                  <a:pt x="439" y="189"/>
                  <a:pt x="439" y="189"/>
                </a:cubicBezTo>
                <a:cubicBezTo>
                  <a:pt x="436" y="186"/>
                  <a:pt x="436" y="182"/>
                  <a:pt x="438" y="179"/>
                </a:cubicBezTo>
                <a:cubicBezTo>
                  <a:pt x="438" y="179"/>
                  <a:pt x="438" y="179"/>
                  <a:pt x="438" y="179"/>
                </a:cubicBezTo>
                <a:cubicBezTo>
                  <a:pt x="445" y="166"/>
                  <a:pt x="450" y="152"/>
                  <a:pt x="450" y="136"/>
                </a:cubicBezTo>
                <a:cubicBezTo>
                  <a:pt x="450" y="136"/>
                  <a:pt x="450" y="136"/>
                  <a:pt x="450" y="136"/>
                </a:cubicBezTo>
                <a:cubicBezTo>
                  <a:pt x="450" y="89"/>
                  <a:pt x="412" y="52"/>
                  <a:pt x="366" y="52"/>
                </a:cubicBezTo>
                <a:cubicBezTo>
                  <a:pt x="366" y="52"/>
                  <a:pt x="366" y="52"/>
                  <a:pt x="366" y="52"/>
                </a:cubicBezTo>
                <a:cubicBezTo>
                  <a:pt x="347" y="52"/>
                  <a:pt x="330" y="57"/>
                  <a:pt x="317" y="67"/>
                </a:cubicBezTo>
                <a:cubicBezTo>
                  <a:pt x="317" y="67"/>
                  <a:pt x="317" y="67"/>
                  <a:pt x="317" y="67"/>
                </a:cubicBezTo>
                <a:cubicBezTo>
                  <a:pt x="313" y="70"/>
                  <a:pt x="308" y="69"/>
                  <a:pt x="305" y="66"/>
                </a:cubicBezTo>
                <a:cubicBezTo>
                  <a:pt x="305" y="66"/>
                  <a:pt x="305" y="66"/>
                  <a:pt x="305" y="66"/>
                </a:cubicBezTo>
                <a:cubicBezTo>
                  <a:pt x="283" y="35"/>
                  <a:pt x="247" y="16"/>
                  <a:pt x="207" y="16"/>
                </a:cubicBezTo>
                <a:cubicBezTo>
                  <a:pt x="207" y="16"/>
                  <a:pt x="207" y="16"/>
                  <a:pt x="207" y="16"/>
                </a:cubicBezTo>
                <a:cubicBezTo>
                  <a:pt x="143" y="16"/>
                  <a:pt x="90" y="64"/>
                  <a:pt x="84" y="127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4" y="130"/>
                  <a:pt x="81" y="133"/>
                  <a:pt x="78" y="134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43" y="141"/>
                  <a:pt x="16" y="172"/>
                  <a:pt x="16" y="209"/>
                </a:cubicBezTo>
                <a:cubicBezTo>
                  <a:pt x="16" y="209"/>
                  <a:pt x="16" y="209"/>
                  <a:pt x="16" y="209"/>
                </a:cubicBezTo>
                <a:cubicBezTo>
                  <a:pt x="16" y="224"/>
                  <a:pt x="23" y="242"/>
                  <a:pt x="33" y="256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44" y="270"/>
                  <a:pt x="59" y="279"/>
                  <a:pt x="75" y="279"/>
                </a:cubicBezTo>
                <a:cubicBezTo>
                  <a:pt x="75" y="279"/>
                  <a:pt x="75" y="279"/>
                  <a:pt x="75" y="279"/>
                </a:cubicBezTo>
                <a:cubicBezTo>
                  <a:pt x="351" y="279"/>
                  <a:pt x="351" y="279"/>
                  <a:pt x="351" y="279"/>
                </a:cubicBezTo>
                <a:cubicBezTo>
                  <a:pt x="355" y="279"/>
                  <a:pt x="359" y="282"/>
                  <a:pt x="359" y="287"/>
                </a:cubicBezTo>
                <a:cubicBezTo>
                  <a:pt x="359" y="287"/>
                  <a:pt x="359" y="287"/>
                  <a:pt x="359" y="287"/>
                </a:cubicBezTo>
                <a:cubicBezTo>
                  <a:pt x="359" y="291"/>
                  <a:pt x="355" y="295"/>
                  <a:pt x="351" y="295"/>
                </a:cubicBezTo>
                <a:cubicBezTo>
                  <a:pt x="351" y="295"/>
                  <a:pt x="351" y="295"/>
                  <a:pt x="351" y="295"/>
                </a:cubicBezTo>
                <a:cubicBezTo>
                  <a:pt x="75" y="295"/>
                  <a:pt x="75" y="295"/>
                  <a:pt x="75" y="295"/>
                </a:cubicBezTo>
                <a:cubicBezTo>
                  <a:pt x="52" y="295"/>
                  <a:pt x="34" y="282"/>
                  <a:pt x="21" y="266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8" y="249"/>
                  <a:pt x="0" y="228"/>
                  <a:pt x="0" y="20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166"/>
                  <a:pt x="29" y="130"/>
                  <a:pt x="69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78" y="52"/>
                  <a:pt x="136" y="0"/>
                  <a:pt x="207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250" y="0"/>
                  <a:pt x="288" y="19"/>
                  <a:pt x="314" y="50"/>
                </a:cubicBezTo>
                <a:cubicBezTo>
                  <a:pt x="314" y="50"/>
                  <a:pt x="314" y="50"/>
                  <a:pt x="314" y="50"/>
                </a:cubicBezTo>
                <a:cubicBezTo>
                  <a:pt x="329" y="41"/>
                  <a:pt x="346" y="36"/>
                  <a:pt x="366" y="36"/>
                </a:cubicBezTo>
                <a:cubicBezTo>
                  <a:pt x="366" y="36"/>
                  <a:pt x="366" y="36"/>
                  <a:pt x="366" y="36"/>
                </a:cubicBezTo>
                <a:cubicBezTo>
                  <a:pt x="421" y="36"/>
                  <a:pt x="466" y="80"/>
                  <a:pt x="466" y="136"/>
                </a:cubicBezTo>
                <a:cubicBezTo>
                  <a:pt x="466" y="136"/>
                  <a:pt x="466" y="136"/>
                  <a:pt x="466" y="136"/>
                </a:cubicBezTo>
                <a:cubicBezTo>
                  <a:pt x="466" y="153"/>
                  <a:pt x="462" y="168"/>
                  <a:pt x="455" y="182"/>
                </a:cubicBezTo>
                <a:cubicBezTo>
                  <a:pt x="455" y="182"/>
                  <a:pt x="455" y="182"/>
                  <a:pt x="455" y="182"/>
                </a:cubicBezTo>
                <a:cubicBezTo>
                  <a:pt x="466" y="194"/>
                  <a:pt x="474" y="211"/>
                  <a:pt x="474" y="230"/>
                </a:cubicBezTo>
                <a:cubicBezTo>
                  <a:pt x="474" y="230"/>
                  <a:pt x="474" y="230"/>
                  <a:pt x="474" y="230"/>
                </a:cubicBezTo>
                <a:cubicBezTo>
                  <a:pt x="474" y="244"/>
                  <a:pt x="468" y="260"/>
                  <a:pt x="457" y="273"/>
                </a:cubicBezTo>
                <a:cubicBezTo>
                  <a:pt x="457" y="273"/>
                  <a:pt x="457" y="273"/>
                  <a:pt x="457" y="273"/>
                </a:cubicBezTo>
                <a:cubicBezTo>
                  <a:pt x="446" y="285"/>
                  <a:pt x="430" y="295"/>
                  <a:pt x="410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383" y="295"/>
                  <a:pt x="383" y="295"/>
                  <a:pt x="383" y="295"/>
                </a:cubicBezTo>
                <a:cubicBezTo>
                  <a:pt x="383" y="295"/>
                  <a:pt x="383" y="295"/>
                  <a:pt x="383" y="295"/>
                </a:cubicBezTo>
                <a:cubicBezTo>
                  <a:pt x="378" y="295"/>
                  <a:pt x="375" y="291"/>
                  <a:pt x="375" y="287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 cap="flat" cmpd="sng">
            <a:solidFill>
              <a:srgbClr val="89BA17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7"/>
          <p:cNvSpPr txBox="1"/>
          <p:nvPr/>
        </p:nvSpPr>
        <p:spPr>
          <a:xfrm>
            <a:off x="2416795" y="196539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IMS</a:t>
            </a:r>
            <a:endParaRPr lang="zh-CN" altLang="en-US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Picture 11" descr="D:\userdata\dspence1\Projects\60. Company Rebrand\Design Workstream\Brand Center\02. Brand Elements\Network Elements\NSN-network_graphics-complete-130925\png\yellow-gray\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4937" y="2016797"/>
            <a:ext cx="373583" cy="449650"/>
          </a:xfrm>
          <a:prstGeom prst="rect">
            <a:avLst/>
          </a:prstGeom>
          <a:noFill/>
        </p:spPr>
      </p:pic>
      <p:sp>
        <p:nvSpPr>
          <p:cNvPr id="7" name="虚尾箭头 6"/>
          <p:cNvSpPr/>
          <p:nvPr/>
        </p:nvSpPr>
        <p:spPr>
          <a:xfrm>
            <a:off x="1728197" y="4462491"/>
            <a:ext cx="342642" cy="309282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17"/>
          <p:cNvSpPr txBox="1"/>
          <p:nvPr/>
        </p:nvSpPr>
        <p:spPr>
          <a:xfrm>
            <a:off x="3688520" y="2056956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AS+</a:t>
            </a:r>
            <a:endParaRPr lang="zh-CN" altLang="en-US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98552" y="512303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HD Video</a:t>
            </a:r>
            <a:endParaRPr lang="zh-CN" altLang="en-US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2344874" y="5127217"/>
            <a:ext cx="252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Multiparty Video Call</a:t>
            </a:r>
            <a:endParaRPr lang="zh-CN" altLang="en-US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568388" y="2466447"/>
            <a:ext cx="13447" cy="392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133"/>
          <p:cNvGrpSpPr>
            <a:grpSpLocks/>
          </p:cNvGrpSpPr>
          <p:nvPr/>
        </p:nvGrpSpPr>
        <p:grpSpPr bwMode="auto">
          <a:xfrm rot="-934758">
            <a:off x="1892898" y="3868184"/>
            <a:ext cx="1276350" cy="87312"/>
            <a:chOff x="407987" y="1464469"/>
            <a:chExt cx="518608" cy="137319"/>
          </a:xfrm>
        </p:grpSpPr>
        <p:cxnSp>
          <p:nvCxnSpPr>
            <p:cNvPr id="31" name="Straight Connector 134"/>
            <p:cNvCxnSpPr>
              <a:cxnSpLocks noChangeShapeType="1"/>
            </p:cNvCxnSpPr>
            <p:nvPr/>
          </p:nvCxnSpPr>
          <p:spPr bwMode="auto">
            <a:xfrm>
              <a:off x="407987" y="1464469"/>
              <a:ext cx="383593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Straight Connector 135"/>
            <p:cNvCxnSpPr>
              <a:cxnSpLocks noChangeShapeType="1"/>
            </p:cNvCxnSpPr>
            <p:nvPr/>
          </p:nvCxnSpPr>
          <p:spPr bwMode="auto">
            <a:xfrm>
              <a:off x="613357" y="1601788"/>
              <a:ext cx="31323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Straight Connector 136"/>
            <p:cNvCxnSpPr>
              <a:cxnSpLocks noChangeShapeType="1"/>
            </p:cNvCxnSpPr>
            <p:nvPr/>
          </p:nvCxnSpPr>
          <p:spPr bwMode="auto">
            <a:xfrm flipH="1">
              <a:off x="613357" y="1464469"/>
              <a:ext cx="178223" cy="13731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9803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48" y="366252"/>
            <a:ext cx="9014346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WebRTC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VoLTE</a:t>
            </a:r>
            <a:r>
              <a:rPr lang="en-US" altLang="zh-CN" dirty="0" smtClean="0"/>
              <a:t> capability exposure</a:t>
            </a:r>
            <a:endParaRPr lang="zh-CN" altLang="en-US" dirty="0"/>
          </a:p>
        </p:txBody>
      </p:sp>
      <p:grpSp>
        <p:nvGrpSpPr>
          <p:cNvPr id="4" name="组合 27"/>
          <p:cNvGrpSpPr/>
          <p:nvPr/>
        </p:nvGrpSpPr>
        <p:grpSpPr>
          <a:xfrm>
            <a:off x="1351850" y="1714498"/>
            <a:ext cx="3071280" cy="1428750"/>
            <a:chOff x="2846387" y="3457353"/>
            <a:chExt cx="3071813" cy="1428750"/>
          </a:xfrm>
        </p:grpSpPr>
        <p:pic>
          <p:nvPicPr>
            <p:cNvPr id="5" name="Picture 12" descr="grosnu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387" y="3457353"/>
              <a:ext cx="3071813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27876" y="3829779"/>
              <a:ext cx="947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VoLTE</a:t>
              </a:r>
              <a:endParaRPr lang="zh-CN" altLang="en-US" sz="2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7" name="Picture 12" descr="grosnuage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440" y="2552096"/>
            <a:ext cx="4736157" cy="133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 bwMode="auto">
          <a:xfrm>
            <a:off x="3070223" y="3824390"/>
            <a:ext cx="2241935" cy="1925064"/>
          </a:xfrm>
          <a:prstGeom prst="roundRect">
            <a:avLst/>
          </a:prstGeom>
          <a:solidFill>
            <a:schemeClr val="bg2">
              <a:alpha val="22000"/>
            </a:schemeClr>
          </a:solidFill>
          <a:ln w="952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9" name="组合 34"/>
          <p:cNvGrpSpPr/>
          <p:nvPr/>
        </p:nvGrpSpPr>
        <p:grpSpPr>
          <a:xfrm>
            <a:off x="3350533" y="4538264"/>
            <a:ext cx="1160691" cy="926448"/>
            <a:chOff x="2195544" y="4972142"/>
            <a:chExt cx="1160893" cy="926448"/>
          </a:xfrm>
        </p:grpSpPr>
        <p:pic>
          <p:nvPicPr>
            <p:cNvPr id="10" name="Picture 6" descr="3f9a237a-e16b-11dc-b3b5-02bf453b928c_w1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44" y="5082337"/>
              <a:ext cx="1160893" cy="81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http://www.aiimg.com/pic/png/200901/png_576/Aiimg_com_576_liulanqi0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665" y="4972142"/>
              <a:ext cx="361005" cy="36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37"/>
          <p:cNvGrpSpPr/>
          <p:nvPr/>
        </p:nvGrpSpPr>
        <p:grpSpPr>
          <a:xfrm>
            <a:off x="3372241" y="3906604"/>
            <a:ext cx="882497" cy="645168"/>
            <a:chOff x="3966369" y="5613246"/>
            <a:chExt cx="882650" cy="645168"/>
          </a:xfrm>
        </p:grpSpPr>
        <p:pic>
          <p:nvPicPr>
            <p:cNvPr id="13" name="Picture 2" descr="http://img2.pconline.com.cn/pconline/1003/30/2083933_ipad_thumb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369" y="5690089"/>
              <a:ext cx="88265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http://www.aiimg.com/pic/png/200901/png_576/Aiimg_com_576_liulanqi0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652" y="5613246"/>
              <a:ext cx="361005" cy="36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40"/>
          <p:cNvGrpSpPr/>
          <p:nvPr/>
        </p:nvGrpSpPr>
        <p:grpSpPr>
          <a:xfrm>
            <a:off x="4423129" y="4585563"/>
            <a:ext cx="704072" cy="818087"/>
            <a:chOff x="5412828" y="4901834"/>
            <a:chExt cx="704194" cy="818087"/>
          </a:xfrm>
        </p:grpSpPr>
        <p:pic>
          <p:nvPicPr>
            <p:cNvPr id="16" name="Picture 2" descr="E:\图标库\图标\手机图片\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828" y="5015727"/>
              <a:ext cx="704194" cy="70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www.aiimg.com/pic/png/200901/png_576/Aiimg_com_576_liulanqi0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4507" y="4901834"/>
              <a:ext cx="361005" cy="36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2115936" y="2958582"/>
            <a:ext cx="17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WLAN/3G/LTE</a:t>
            </a:r>
            <a:endParaRPr lang="zh-CN" altLang="en-US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44"/>
          <p:cNvGrpSpPr/>
          <p:nvPr/>
        </p:nvGrpSpPr>
        <p:grpSpPr>
          <a:xfrm>
            <a:off x="4313020" y="3944275"/>
            <a:ext cx="749170" cy="748956"/>
            <a:chOff x="4707530" y="5479324"/>
            <a:chExt cx="749300" cy="748956"/>
          </a:xfrm>
        </p:grpSpPr>
        <p:pic>
          <p:nvPicPr>
            <p:cNvPr id="20" name="Picture 14" descr="0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530" y="5626618"/>
              <a:ext cx="749300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http://www.aiimg.com/pic/png/200901/png_576/Aiimg_com_576_liulanqi09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750" y="5479324"/>
              <a:ext cx="361005" cy="36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3131994" y="5412844"/>
            <a:ext cx="209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WebRTC</a:t>
            </a:r>
            <a:r>
              <a:rPr lang="zh-CN" altLang="en-US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terminal</a:t>
            </a:r>
            <a:endParaRPr lang="zh-CN" altLang="en-US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756583" y="3825044"/>
            <a:ext cx="2241935" cy="1925064"/>
          </a:xfrm>
          <a:prstGeom prst="roundRect">
            <a:avLst/>
          </a:prstGeom>
          <a:solidFill>
            <a:schemeClr val="bg2">
              <a:alpha val="22000"/>
            </a:schemeClr>
          </a:solidFill>
          <a:ln w="952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9229" y="5397934"/>
            <a:ext cx="181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VoLTE</a:t>
            </a:r>
            <a:r>
              <a: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terminal</a:t>
            </a:r>
            <a:endParaRPr lang="zh-CN" altLang="en-US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弧形 26"/>
          <p:cNvSpPr/>
          <p:nvPr/>
        </p:nvSpPr>
        <p:spPr>
          <a:xfrm>
            <a:off x="1979712" y="2564904"/>
            <a:ext cx="2304256" cy="2520280"/>
          </a:xfrm>
          <a:prstGeom prst="arc">
            <a:avLst>
              <a:gd name="adj1" fmla="val 16274273"/>
              <a:gd name="adj2" fmla="val 21525634"/>
            </a:avLst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弧形 27"/>
          <p:cNvSpPr/>
          <p:nvPr/>
        </p:nvSpPr>
        <p:spPr>
          <a:xfrm rot="16200000">
            <a:off x="1475656" y="2852936"/>
            <a:ext cx="2808311" cy="2232247"/>
          </a:xfrm>
          <a:prstGeom prst="arc">
            <a:avLst>
              <a:gd name="adj1" fmla="val 16274273"/>
              <a:gd name="adj2" fmla="val 0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内容占位符 2"/>
          <p:cNvSpPr>
            <a:spLocks noGrp="1"/>
          </p:cNvSpPr>
          <p:nvPr>
            <p:ph idx="1"/>
          </p:nvPr>
        </p:nvSpPr>
        <p:spPr>
          <a:xfrm>
            <a:off x="5502166" y="1873904"/>
            <a:ext cx="3184634" cy="3831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 smtClean="0">
                <a:solidFill>
                  <a:srgbClr val="002060"/>
                </a:solidFill>
              </a:rPr>
              <a:t>Expansion of telecom capability </a:t>
            </a:r>
            <a:endParaRPr lang="en-US" altLang="zh-CN" sz="20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sz="2000" dirty="0">
                <a:solidFill>
                  <a:srgbClr val="002060"/>
                </a:solidFill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</a:rPr>
              <a:t>New type of terminals access to IMS</a:t>
            </a:r>
          </a:p>
          <a:p>
            <a:pPr>
              <a:buFont typeface="Wingdings" pitchFamily="2" charset="2"/>
              <a:buChar char="n"/>
            </a:pPr>
            <a:r>
              <a:rPr lang="en-US" altLang="zh-CN" sz="2000" dirty="0">
                <a:solidFill>
                  <a:srgbClr val="002060"/>
                </a:solidFill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</a:rPr>
              <a:t>New experience for browser users</a:t>
            </a:r>
          </a:p>
          <a:p>
            <a:pPr>
              <a:buFont typeface="Wingdings" pitchFamily="2" charset="2"/>
              <a:buChar char="n"/>
            </a:pPr>
            <a:r>
              <a:rPr lang="en-US" altLang="zh-CN" sz="2000" dirty="0">
                <a:solidFill>
                  <a:srgbClr val="002060"/>
                </a:solidFill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</a:rPr>
              <a:t>New mode for service capability exposure</a:t>
            </a:r>
          </a:p>
          <a:p>
            <a:pPr>
              <a:buFont typeface="Wingdings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New features introduced from OTT service</a:t>
            </a:r>
            <a:endParaRPr lang="en-US" altLang="zh-CN" sz="2400" dirty="0" smtClean="0">
              <a:solidFill>
                <a:srgbClr val="002060"/>
              </a:solidFill>
            </a:endParaRPr>
          </a:p>
        </p:txBody>
      </p:sp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08" y="3998581"/>
            <a:ext cx="1912484" cy="14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628" y="4045946"/>
            <a:ext cx="1822149" cy="136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85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Why </a:t>
            </a:r>
            <a:r>
              <a:rPr lang="en-US" altLang="en-US" dirty="0" err="1" smtClean="0">
                <a:solidFill>
                  <a:srgbClr val="FF0000"/>
                </a:solidFill>
              </a:rPr>
              <a:t>VoLTE</a:t>
            </a:r>
            <a:r>
              <a:rPr lang="en-US" alt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altLang="en-US" dirty="0" smtClean="0"/>
              <a:t>China Mobile </a:t>
            </a:r>
            <a:r>
              <a:rPr lang="en-US" altLang="en-US" dirty="0" err="1" smtClean="0"/>
              <a:t>VoLTE</a:t>
            </a:r>
            <a:r>
              <a:rPr lang="en-US" altLang="en-US" dirty="0" smtClean="0"/>
              <a:t> status</a:t>
            </a:r>
          </a:p>
          <a:p>
            <a:r>
              <a:rPr lang="en-US" altLang="en-US" dirty="0" smtClean="0"/>
              <a:t>China Mobile </a:t>
            </a:r>
            <a:r>
              <a:rPr lang="en-US" altLang="en-US" dirty="0" err="1" smtClean="0"/>
              <a:t>VoLTE</a:t>
            </a:r>
            <a:r>
              <a:rPr lang="en-US" altLang="en-US" dirty="0" smtClean="0"/>
              <a:t> further consideration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3831167"/>
          </a:xfrm>
        </p:spPr>
        <p:txBody>
          <a:bodyPr>
            <a:normAutofit fontScale="85000" lnSpcReduction="20000"/>
          </a:bodyPr>
          <a:lstStyle/>
          <a:p>
            <a:endParaRPr lang="en-US" altLang="zh-CN" sz="1700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Collaborations are </a:t>
            </a:r>
            <a:r>
              <a:rPr lang="en-US" altLang="zh-CN" dirty="0" smtClean="0">
                <a:solidFill>
                  <a:schemeClr val="tx1"/>
                </a:solidFill>
              </a:rPr>
              <a:t>important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on </a:t>
            </a:r>
            <a:r>
              <a:rPr lang="en-US" altLang="zh-CN" dirty="0" err="1" smtClean="0">
                <a:solidFill>
                  <a:schemeClr val="tx1"/>
                </a:solidFill>
              </a:rPr>
              <a:t>VoLTE</a:t>
            </a:r>
            <a:r>
              <a:rPr lang="en-US" altLang="zh-CN" dirty="0" smtClean="0">
                <a:solidFill>
                  <a:schemeClr val="tx1"/>
                </a:solidFill>
              </a:rPr>
              <a:t> international roaming through standardization and tests for its commercial use.</a:t>
            </a:r>
          </a:p>
          <a:p>
            <a:endParaRPr lang="en-US" altLang="zh-CN" sz="1700" dirty="0" smtClean="0">
              <a:solidFill>
                <a:schemeClr val="tx1"/>
              </a:solidFill>
            </a:endParaRPr>
          </a:p>
          <a:p>
            <a:r>
              <a:rPr lang="en-US" altLang="zh-CN" dirty="0" err="1" smtClean="0">
                <a:solidFill>
                  <a:schemeClr val="tx1"/>
                </a:solidFill>
              </a:rPr>
              <a:t>VoLTE</a:t>
            </a:r>
            <a:r>
              <a:rPr lang="en-US" altLang="zh-CN" dirty="0" smtClean="0">
                <a:solidFill>
                  <a:schemeClr val="tx1"/>
                </a:solidFill>
              </a:rPr>
              <a:t> UNI </a:t>
            </a:r>
            <a:r>
              <a:rPr lang="en-US" altLang="zh-CN" dirty="0" smtClean="0">
                <a:solidFill>
                  <a:schemeClr val="tx1"/>
                </a:solidFill>
              </a:rPr>
              <a:t>profile could </a:t>
            </a:r>
            <a:r>
              <a:rPr lang="en-US" altLang="zh-CN" dirty="0" smtClean="0">
                <a:solidFill>
                  <a:schemeClr val="tx1"/>
                </a:solidFill>
              </a:rPr>
              <a:t>advance the fast development of </a:t>
            </a:r>
            <a:r>
              <a:rPr lang="en-US" altLang="zh-CN" dirty="0" err="1" smtClean="0">
                <a:solidFill>
                  <a:schemeClr val="tx1"/>
                </a:solidFill>
              </a:rPr>
              <a:t>VoLTE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gloably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ITU Standardization on </a:t>
            </a:r>
            <a:r>
              <a:rPr lang="en-US" altLang="zh-CN" dirty="0" smtClean="0">
                <a:solidFill>
                  <a:schemeClr val="tx1"/>
                </a:solidFill>
              </a:rPr>
              <a:t>“</a:t>
            </a:r>
            <a:r>
              <a:rPr lang="en-US" altLang="zh-CN" dirty="0" err="1" smtClean="0">
                <a:solidFill>
                  <a:schemeClr val="tx1"/>
                </a:solidFill>
              </a:rPr>
              <a:t>VoLTE</a:t>
            </a:r>
            <a:r>
              <a:rPr lang="en-US" altLang="zh-CN" dirty="0" smtClean="0">
                <a:solidFill>
                  <a:schemeClr val="tx1"/>
                </a:solidFill>
              </a:rPr>
              <a:t> +” </a:t>
            </a:r>
            <a:r>
              <a:rPr lang="en-US" altLang="zh-CN" dirty="0" smtClean="0">
                <a:solidFill>
                  <a:schemeClr val="tx1"/>
                </a:solidFill>
              </a:rPr>
              <a:t>would be beneficial for operators to find a way for </a:t>
            </a:r>
            <a:r>
              <a:rPr lang="en-US" altLang="zh-CN" dirty="0" smtClean="0">
                <a:solidFill>
                  <a:schemeClr val="tx1"/>
                </a:solidFill>
              </a:rPr>
              <a:t>the next step of  </a:t>
            </a:r>
            <a:r>
              <a:rPr lang="en-US" altLang="zh-CN" dirty="0" smtClean="0">
                <a:solidFill>
                  <a:schemeClr val="tx1"/>
                </a:solidFill>
              </a:rPr>
              <a:t>network and service evolution. </a:t>
            </a: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1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6130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8800" dirty="0" smtClean="0"/>
              <a:t>Thanks!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12141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53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Alternative </a:t>
            </a:r>
            <a:r>
              <a:rPr lang="en-US" altLang="zh-CN" dirty="0"/>
              <a:t>LTE Voice </a:t>
            </a:r>
            <a:r>
              <a:rPr lang="en-US" altLang="zh-CN" dirty="0" smtClean="0"/>
              <a:t>Solutions </a:t>
            </a:r>
            <a:endParaRPr lang="zh-CN" altLang="en-US" dirty="0"/>
          </a:p>
        </p:txBody>
      </p:sp>
      <p:sp>
        <p:nvSpPr>
          <p:cNvPr id="77" name="圆角矩形 76"/>
          <p:cNvSpPr/>
          <p:nvPr/>
        </p:nvSpPr>
        <p:spPr bwMode="auto">
          <a:xfrm>
            <a:off x="987246" y="2264688"/>
            <a:ext cx="1998327" cy="571548"/>
          </a:xfrm>
          <a:prstGeom prst="roundRect">
            <a:avLst/>
          </a:prstGeom>
          <a:ln w="25400">
            <a:solidFill>
              <a:srgbClr val="0070C0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smtClean="0"/>
              <a:t>TD-LTE </a:t>
            </a:r>
            <a:r>
              <a:rPr lang="en-US" altLang="zh-CN" sz="1400" b="1" dirty="0"/>
              <a:t>Multi-mode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smtClean="0">
                <a:solidFill>
                  <a:srgbClr val="FF0000"/>
                </a:solidFill>
              </a:rPr>
              <a:t>Dual</a:t>
            </a:r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400" b="1" dirty="0" smtClean="0"/>
              <a:t>Standby</a:t>
            </a:r>
            <a:endParaRPr lang="zh-CN" altLang="en-US" sz="1400" b="1" dirty="0"/>
          </a:p>
        </p:txBody>
      </p:sp>
      <p:sp>
        <p:nvSpPr>
          <p:cNvPr id="78" name="圆角矩形 77"/>
          <p:cNvSpPr/>
          <p:nvPr/>
        </p:nvSpPr>
        <p:spPr bwMode="auto">
          <a:xfrm>
            <a:off x="4961577" y="2240213"/>
            <a:ext cx="2067188" cy="571548"/>
          </a:xfrm>
          <a:prstGeom prst="roundRect">
            <a:avLst/>
          </a:prstGeom>
          <a:ln w="25400">
            <a:solidFill>
              <a:srgbClr val="0070C0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lang="en-US" altLang="zh-CN" sz="1400" b="1" dirty="0"/>
              <a:t>TD-LTE Multi-mode</a:t>
            </a:r>
          </a:p>
          <a:p>
            <a:pPr algn="ctr"/>
            <a:r>
              <a:rPr lang="en-US" altLang="zh-CN" sz="1400" b="1" dirty="0">
                <a:solidFill>
                  <a:srgbClr val="00B050"/>
                </a:solidFill>
              </a:rPr>
              <a:t>Single</a:t>
            </a:r>
            <a:r>
              <a:rPr lang="en-US" altLang="zh-CN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400" b="1" dirty="0"/>
              <a:t>Standby</a:t>
            </a:r>
            <a:endParaRPr lang="zh-CN" altLang="en-US" sz="1400" b="1" dirty="0"/>
          </a:p>
        </p:txBody>
      </p:sp>
      <p:cxnSp>
        <p:nvCxnSpPr>
          <p:cNvPr id="80" name="肘形连接符 79"/>
          <p:cNvCxnSpPr>
            <a:stCxn id="78" idx="2"/>
            <a:endCxn id="91" idx="0"/>
          </p:cNvCxnSpPr>
          <p:nvPr/>
        </p:nvCxnSpPr>
        <p:spPr>
          <a:xfrm rot="16200000" flipH="1">
            <a:off x="6478536" y="2328395"/>
            <a:ext cx="344533" cy="131126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圆角矩形 83"/>
          <p:cNvSpPr/>
          <p:nvPr/>
        </p:nvSpPr>
        <p:spPr bwMode="auto">
          <a:xfrm>
            <a:off x="7080692" y="2585941"/>
            <a:ext cx="1292392" cy="510778"/>
          </a:xfrm>
          <a:prstGeom prst="roundRect">
            <a:avLst/>
          </a:prstGeom>
          <a:noFill/>
          <a:ln w="25400">
            <a:noFill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200" dirty="0"/>
              <a:t>LTE support voice&amp; data</a:t>
            </a:r>
          </a:p>
        </p:txBody>
      </p:sp>
      <p:sp>
        <p:nvSpPr>
          <p:cNvPr id="90" name="圆角矩形 89"/>
          <p:cNvSpPr/>
          <p:nvPr/>
        </p:nvSpPr>
        <p:spPr bwMode="auto">
          <a:xfrm>
            <a:off x="3557863" y="2572618"/>
            <a:ext cx="1254791" cy="510778"/>
          </a:xfrm>
          <a:prstGeom prst="roundRect">
            <a:avLst/>
          </a:prstGeom>
          <a:noFill/>
          <a:ln w="25400">
            <a:noFill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200" dirty="0"/>
              <a:t>LTE support data only</a:t>
            </a:r>
          </a:p>
        </p:txBody>
      </p:sp>
      <p:sp>
        <p:nvSpPr>
          <p:cNvPr id="91" name="圆角矩形 90"/>
          <p:cNvSpPr/>
          <p:nvPr/>
        </p:nvSpPr>
        <p:spPr bwMode="auto">
          <a:xfrm>
            <a:off x="6136485" y="3156294"/>
            <a:ext cx="2339897" cy="1021556"/>
          </a:xfrm>
          <a:prstGeom prst="roundRect">
            <a:avLst/>
          </a:prstGeom>
          <a:noFill/>
          <a:ln w="25400">
            <a:noFill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b="1" dirty="0" err="1"/>
              <a:t>VoLTE</a:t>
            </a:r>
            <a:r>
              <a:rPr lang="en-US" altLang="zh-CN" b="1" dirty="0"/>
              <a:t>/</a:t>
            </a:r>
            <a:r>
              <a:rPr lang="en-US" altLang="zh-CN" b="1" dirty="0">
                <a:solidFill>
                  <a:srgbClr val="FF0000"/>
                </a:solidFill>
              </a:rPr>
              <a:t>SRVCC</a:t>
            </a:r>
          </a:p>
          <a:p>
            <a:r>
              <a:rPr lang="en-US" altLang="zh-CN" sz="1200" dirty="0"/>
              <a:t>In LTE coverage, provide IMS voice,  support SRVCC to provide voice continuity.</a:t>
            </a:r>
          </a:p>
        </p:txBody>
      </p:sp>
      <p:sp>
        <p:nvSpPr>
          <p:cNvPr id="92" name="圆角矩形 91"/>
          <p:cNvSpPr/>
          <p:nvPr/>
        </p:nvSpPr>
        <p:spPr bwMode="auto">
          <a:xfrm>
            <a:off x="3328566" y="3156294"/>
            <a:ext cx="2535319" cy="1021556"/>
          </a:xfrm>
          <a:prstGeom prst="roundRect">
            <a:avLst/>
          </a:prstGeom>
          <a:noFill/>
          <a:ln w="25400">
            <a:noFill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b="1" dirty="0"/>
              <a:t>CSFB</a:t>
            </a:r>
          </a:p>
          <a:p>
            <a:r>
              <a:rPr lang="en-US" altLang="zh-CN" sz="1200" dirty="0"/>
              <a:t>Terminal prefer LTE residence</a:t>
            </a:r>
            <a:r>
              <a:rPr lang="zh-CN" altLang="en-US" sz="1200" dirty="0"/>
              <a:t> ，</a:t>
            </a:r>
            <a:r>
              <a:rPr lang="en-US" altLang="zh-CN" sz="1200" dirty="0"/>
              <a:t>Fallback to 2/3G when using voice </a:t>
            </a:r>
            <a:r>
              <a:rPr lang="en-US" altLang="zh-CN" sz="1200" dirty="0" smtClean="0"/>
              <a:t>service.</a:t>
            </a:r>
            <a:endParaRPr lang="en-US" altLang="zh-CN" sz="1200" dirty="0"/>
          </a:p>
        </p:txBody>
      </p:sp>
      <p:sp>
        <p:nvSpPr>
          <p:cNvPr id="224" name="Freeform 44"/>
          <p:cNvSpPr>
            <a:spLocks noChangeAspect="1"/>
          </p:cNvSpPr>
          <p:nvPr/>
        </p:nvSpPr>
        <p:spPr bwMode="auto">
          <a:xfrm>
            <a:off x="6248466" y="4364227"/>
            <a:ext cx="2227916" cy="1438275"/>
          </a:xfrm>
          <a:custGeom>
            <a:avLst/>
            <a:gdLst>
              <a:gd name="T0" fmla="*/ 30 w 732"/>
              <a:gd name="T1" fmla="*/ 684 h 684"/>
              <a:gd name="T2" fmla="*/ 0 w 732"/>
              <a:gd name="T3" fmla="*/ 653 h 684"/>
              <a:gd name="T4" fmla="*/ 0 w 732"/>
              <a:gd name="T5" fmla="*/ 653 h 684"/>
              <a:gd name="T6" fmla="*/ 0 w 732"/>
              <a:gd name="T7" fmla="*/ 31 h 684"/>
              <a:gd name="T8" fmla="*/ 30 w 732"/>
              <a:gd name="T9" fmla="*/ 0 h 684"/>
              <a:gd name="T10" fmla="*/ 30 w 732"/>
              <a:gd name="T11" fmla="*/ 0 h 684"/>
              <a:gd name="T12" fmla="*/ 702 w 732"/>
              <a:gd name="T13" fmla="*/ 0 h 684"/>
              <a:gd name="T14" fmla="*/ 732 w 732"/>
              <a:gd name="T15" fmla="*/ 31 h 684"/>
              <a:gd name="T16" fmla="*/ 732 w 732"/>
              <a:gd name="T17" fmla="*/ 31 h 684"/>
              <a:gd name="T18" fmla="*/ 732 w 732"/>
              <a:gd name="T19" fmla="*/ 53 h 684"/>
              <a:gd name="T20" fmla="*/ 724 w 732"/>
              <a:gd name="T21" fmla="*/ 61 h 684"/>
              <a:gd name="T22" fmla="*/ 724 w 732"/>
              <a:gd name="T23" fmla="*/ 61 h 684"/>
              <a:gd name="T24" fmla="*/ 716 w 732"/>
              <a:gd name="T25" fmla="*/ 53 h 684"/>
              <a:gd name="T26" fmla="*/ 716 w 732"/>
              <a:gd name="T27" fmla="*/ 53 h 684"/>
              <a:gd name="T28" fmla="*/ 716 w 732"/>
              <a:gd name="T29" fmla="*/ 31 h 684"/>
              <a:gd name="T30" fmla="*/ 702 w 732"/>
              <a:gd name="T31" fmla="*/ 16 h 684"/>
              <a:gd name="T32" fmla="*/ 702 w 732"/>
              <a:gd name="T33" fmla="*/ 16 h 684"/>
              <a:gd name="T34" fmla="*/ 30 w 732"/>
              <a:gd name="T35" fmla="*/ 16 h 684"/>
              <a:gd name="T36" fmla="*/ 16 w 732"/>
              <a:gd name="T37" fmla="*/ 31 h 684"/>
              <a:gd name="T38" fmla="*/ 16 w 732"/>
              <a:gd name="T39" fmla="*/ 31 h 684"/>
              <a:gd name="T40" fmla="*/ 16 w 732"/>
              <a:gd name="T41" fmla="*/ 653 h 684"/>
              <a:gd name="T42" fmla="*/ 30 w 732"/>
              <a:gd name="T43" fmla="*/ 668 h 684"/>
              <a:gd name="T44" fmla="*/ 30 w 732"/>
              <a:gd name="T45" fmla="*/ 668 h 684"/>
              <a:gd name="T46" fmla="*/ 702 w 732"/>
              <a:gd name="T47" fmla="*/ 668 h 684"/>
              <a:gd name="T48" fmla="*/ 716 w 732"/>
              <a:gd name="T49" fmla="*/ 653 h 684"/>
              <a:gd name="T50" fmla="*/ 716 w 732"/>
              <a:gd name="T51" fmla="*/ 653 h 684"/>
              <a:gd name="T52" fmla="*/ 716 w 732"/>
              <a:gd name="T53" fmla="*/ 83 h 684"/>
              <a:gd name="T54" fmla="*/ 724 w 732"/>
              <a:gd name="T55" fmla="*/ 75 h 684"/>
              <a:gd name="T56" fmla="*/ 724 w 732"/>
              <a:gd name="T57" fmla="*/ 75 h 684"/>
              <a:gd name="T58" fmla="*/ 732 w 732"/>
              <a:gd name="T59" fmla="*/ 83 h 684"/>
              <a:gd name="T60" fmla="*/ 732 w 732"/>
              <a:gd name="T61" fmla="*/ 83 h 684"/>
              <a:gd name="T62" fmla="*/ 732 w 732"/>
              <a:gd name="T63" fmla="*/ 653 h 684"/>
              <a:gd name="T64" fmla="*/ 702 w 732"/>
              <a:gd name="T65" fmla="*/ 684 h 684"/>
              <a:gd name="T66" fmla="*/ 702 w 732"/>
              <a:gd name="T67" fmla="*/ 684 h 684"/>
              <a:gd name="T68" fmla="*/ 30 w 732"/>
              <a:gd name="T69" fmla="*/ 684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32" h="684">
                <a:moveTo>
                  <a:pt x="30" y="684"/>
                </a:moveTo>
                <a:cubicBezTo>
                  <a:pt x="13" y="684"/>
                  <a:pt x="0" y="670"/>
                  <a:pt x="0" y="653"/>
                </a:cubicBezTo>
                <a:cubicBezTo>
                  <a:pt x="0" y="653"/>
                  <a:pt x="0" y="653"/>
                  <a:pt x="0" y="653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702" y="0"/>
                  <a:pt x="702" y="0"/>
                  <a:pt x="702" y="0"/>
                </a:cubicBezTo>
                <a:cubicBezTo>
                  <a:pt x="719" y="0"/>
                  <a:pt x="732" y="14"/>
                  <a:pt x="732" y="31"/>
                </a:cubicBezTo>
                <a:cubicBezTo>
                  <a:pt x="732" y="31"/>
                  <a:pt x="732" y="31"/>
                  <a:pt x="732" y="31"/>
                </a:cubicBezTo>
                <a:cubicBezTo>
                  <a:pt x="732" y="53"/>
                  <a:pt x="732" y="53"/>
                  <a:pt x="732" y="53"/>
                </a:cubicBezTo>
                <a:cubicBezTo>
                  <a:pt x="732" y="57"/>
                  <a:pt x="729" y="61"/>
                  <a:pt x="724" y="61"/>
                </a:cubicBezTo>
                <a:cubicBezTo>
                  <a:pt x="724" y="61"/>
                  <a:pt x="724" y="61"/>
                  <a:pt x="724" y="61"/>
                </a:cubicBezTo>
                <a:cubicBezTo>
                  <a:pt x="720" y="61"/>
                  <a:pt x="716" y="57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31"/>
                  <a:pt x="716" y="31"/>
                  <a:pt x="716" y="31"/>
                </a:cubicBezTo>
                <a:cubicBezTo>
                  <a:pt x="716" y="23"/>
                  <a:pt x="710" y="16"/>
                  <a:pt x="702" y="16"/>
                </a:cubicBezTo>
                <a:cubicBezTo>
                  <a:pt x="702" y="16"/>
                  <a:pt x="702" y="16"/>
                  <a:pt x="702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2" y="16"/>
                  <a:pt x="16" y="23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653"/>
                  <a:pt x="16" y="653"/>
                  <a:pt x="16" y="653"/>
                </a:cubicBezTo>
                <a:cubicBezTo>
                  <a:pt x="16" y="661"/>
                  <a:pt x="22" y="668"/>
                  <a:pt x="30" y="668"/>
                </a:cubicBezTo>
                <a:cubicBezTo>
                  <a:pt x="30" y="668"/>
                  <a:pt x="30" y="668"/>
                  <a:pt x="30" y="668"/>
                </a:cubicBezTo>
                <a:cubicBezTo>
                  <a:pt x="702" y="668"/>
                  <a:pt x="702" y="668"/>
                  <a:pt x="702" y="668"/>
                </a:cubicBezTo>
                <a:cubicBezTo>
                  <a:pt x="710" y="668"/>
                  <a:pt x="716" y="661"/>
                  <a:pt x="716" y="653"/>
                </a:cubicBezTo>
                <a:cubicBezTo>
                  <a:pt x="716" y="653"/>
                  <a:pt x="716" y="653"/>
                  <a:pt x="716" y="653"/>
                </a:cubicBezTo>
                <a:cubicBezTo>
                  <a:pt x="716" y="83"/>
                  <a:pt x="716" y="83"/>
                  <a:pt x="716" y="83"/>
                </a:cubicBezTo>
                <a:cubicBezTo>
                  <a:pt x="716" y="78"/>
                  <a:pt x="720" y="75"/>
                  <a:pt x="724" y="75"/>
                </a:cubicBezTo>
                <a:cubicBezTo>
                  <a:pt x="724" y="75"/>
                  <a:pt x="724" y="75"/>
                  <a:pt x="724" y="75"/>
                </a:cubicBezTo>
                <a:cubicBezTo>
                  <a:pt x="729" y="75"/>
                  <a:pt x="732" y="78"/>
                  <a:pt x="732" y="83"/>
                </a:cubicBezTo>
                <a:cubicBezTo>
                  <a:pt x="732" y="83"/>
                  <a:pt x="732" y="83"/>
                  <a:pt x="732" y="83"/>
                </a:cubicBezTo>
                <a:cubicBezTo>
                  <a:pt x="732" y="653"/>
                  <a:pt x="732" y="653"/>
                  <a:pt x="732" y="653"/>
                </a:cubicBezTo>
                <a:cubicBezTo>
                  <a:pt x="732" y="670"/>
                  <a:pt x="719" y="684"/>
                  <a:pt x="702" y="684"/>
                </a:cubicBezTo>
                <a:cubicBezTo>
                  <a:pt x="702" y="684"/>
                  <a:pt x="702" y="684"/>
                  <a:pt x="702" y="684"/>
                </a:cubicBezTo>
                <a:cubicBezTo>
                  <a:pt x="30" y="684"/>
                  <a:pt x="30" y="684"/>
                  <a:pt x="30" y="684"/>
                </a:cubicBezTo>
                <a:close/>
              </a:path>
            </a:pathLst>
          </a:custGeom>
          <a:solidFill>
            <a:srgbClr val="00A9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" name="圆角矩形 228"/>
          <p:cNvSpPr/>
          <p:nvPr/>
        </p:nvSpPr>
        <p:spPr bwMode="auto">
          <a:xfrm rot="19748258">
            <a:off x="7736566" y="5069236"/>
            <a:ext cx="1107808" cy="54565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/>
          <a:ex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Wingdings" panose="05000000000000000000" pitchFamily="2" charset="2"/>
              </a:rPr>
              <a:t>TARGET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Wingdings" panose="05000000000000000000" pitchFamily="2" charset="2"/>
              </a:rPr>
              <a:t> SOLUTION</a:t>
            </a:r>
            <a:endParaRPr lang="zh-CN" altLang="en-US" sz="12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" name="Freeform 57"/>
          <p:cNvSpPr>
            <a:spLocks noChangeAspect="1"/>
          </p:cNvSpPr>
          <p:nvPr/>
        </p:nvSpPr>
        <p:spPr bwMode="auto">
          <a:xfrm>
            <a:off x="3518262" y="4343589"/>
            <a:ext cx="2336509" cy="1438275"/>
          </a:xfrm>
          <a:custGeom>
            <a:avLst/>
            <a:gdLst>
              <a:gd name="T0" fmla="*/ 30 w 732"/>
              <a:gd name="T1" fmla="*/ 684 h 684"/>
              <a:gd name="T2" fmla="*/ 0 w 732"/>
              <a:gd name="T3" fmla="*/ 653 h 684"/>
              <a:gd name="T4" fmla="*/ 0 w 732"/>
              <a:gd name="T5" fmla="*/ 653 h 684"/>
              <a:gd name="T6" fmla="*/ 0 w 732"/>
              <a:gd name="T7" fmla="*/ 31 h 684"/>
              <a:gd name="T8" fmla="*/ 30 w 732"/>
              <a:gd name="T9" fmla="*/ 0 h 684"/>
              <a:gd name="T10" fmla="*/ 30 w 732"/>
              <a:gd name="T11" fmla="*/ 0 h 684"/>
              <a:gd name="T12" fmla="*/ 702 w 732"/>
              <a:gd name="T13" fmla="*/ 0 h 684"/>
              <a:gd name="T14" fmla="*/ 732 w 732"/>
              <a:gd name="T15" fmla="*/ 31 h 684"/>
              <a:gd name="T16" fmla="*/ 732 w 732"/>
              <a:gd name="T17" fmla="*/ 31 h 684"/>
              <a:gd name="T18" fmla="*/ 732 w 732"/>
              <a:gd name="T19" fmla="*/ 53 h 684"/>
              <a:gd name="T20" fmla="*/ 724 w 732"/>
              <a:gd name="T21" fmla="*/ 61 h 684"/>
              <a:gd name="T22" fmla="*/ 724 w 732"/>
              <a:gd name="T23" fmla="*/ 61 h 684"/>
              <a:gd name="T24" fmla="*/ 716 w 732"/>
              <a:gd name="T25" fmla="*/ 53 h 684"/>
              <a:gd name="T26" fmla="*/ 716 w 732"/>
              <a:gd name="T27" fmla="*/ 53 h 684"/>
              <a:gd name="T28" fmla="*/ 716 w 732"/>
              <a:gd name="T29" fmla="*/ 31 h 684"/>
              <a:gd name="T30" fmla="*/ 702 w 732"/>
              <a:gd name="T31" fmla="*/ 16 h 684"/>
              <a:gd name="T32" fmla="*/ 702 w 732"/>
              <a:gd name="T33" fmla="*/ 16 h 684"/>
              <a:gd name="T34" fmla="*/ 30 w 732"/>
              <a:gd name="T35" fmla="*/ 16 h 684"/>
              <a:gd name="T36" fmla="*/ 16 w 732"/>
              <a:gd name="T37" fmla="*/ 31 h 684"/>
              <a:gd name="T38" fmla="*/ 16 w 732"/>
              <a:gd name="T39" fmla="*/ 31 h 684"/>
              <a:gd name="T40" fmla="*/ 16 w 732"/>
              <a:gd name="T41" fmla="*/ 653 h 684"/>
              <a:gd name="T42" fmla="*/ 30 w 732"/>
              <a:gd name="T43" fmla="*/ 668 h 684"/>
              <a:gd name="T44" fmla="*/ 30 w 732"/>
              <a:gd name="T45" fmla="*/ 668 h 684"/>
              <a:gd name="T46" fmla="*/ 702 w 732"/>
              <a:gd name="T47" fmla="*/ 668 h 684"/>
              <a:gd name="T48" fmla="*/ 716 w 732"/>
              <a:gd name="T49" fmla="*/ 653 h 684"/>
              <a:gd name="T50" fmla="*/ 716 w 732"/>
              <a:gd name="T51" fmla="*/ 653 h 684"/>
              <a:gd name="T52" fmla="*/ 716 w 732"/>
              <a:gd name="T53" fmla="*/ 83 h 684"/>
              <a:gd name="T54" fmla="*/ 724 w 732"/>
              <a:gd name="T55" fmla="*/ 75 h 684"/>
              <a:gd name="T56" fmla="*/ 724 w 732"/>
              <a:gd name="T57" fmla="*/ 75 h 684"/>
              <a:gd name="T58" fmla="*/ 732 w 732"/>
              <a:gd name="T59" fmla="*/ 83 h 684"/>
              <a:gd name="T60" fmla="*/ 732 w 732"/>
              <a:gd name="T61" fmla="*/ 83 h 684"/>
              <a:gd name="T62" fmla="*/ 732 w 732"/>
              <a:gd name="T63" fmla="*/ 653 h 684"/>
              <a:gd name="T64" fmla="*/ 702 w 732"/>
              <a:gd name="T65" fmla="*/ 684 h 684"/>
              <a:gd name="T66" fmla="*/ 702 w 732"/>
              <a:gd name="T67" fmla="*/ 684 h 684"/>
              <a:gd name="T68" fmla="*/ 30 w 732"/>
              <a:gd name="T69" fmla="*/ 684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32" h="684">
                <a:moveTo>
                  <a:pt x="30" y="684"/>
                </a:moveTo>
                <a:cubicBezTo>
                  <a:pt x="13" y="684"/>
                  <a:pt x="0" y="670"/>
                  <a:pt x="0" y="653"/>
                </a:cubicBezTo>
                <a:cubicBezTo>
                  <a:pt x="0" y="653"/>
                  <a:pt x="0" y="653"/>
                  <a:pt x="0" y="653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702" y="0"/>
                  <a:pt x="702" y="0"/>
                  <a:pt x="702" y="0"/>
                </a:cubicBezTo>
                <a:cubicBezTo>
                  <a:pt x="719" y="0"/>
                  <a:pt x="732" y="14"/>
                  <a:pt x="732" y="31"/>
                </a:cubicBezTo>
                <a:cubicBezTo>
                  <a:pt x="732" y="31"/>
                  <a:pt x="732" y="31"/>
                  <a:pt x="732" y="31"/>
                </a:cubicBezTo>
                <a:cubicBezTo>
                  <a:pt x="732" y="53"/>
                  <a:pt x="732" y="53"/>
                  <a:pt x="732" y="53"/>
                </a:cubicBezTo>
                <a:cubicBezTo>
                  <a:pt x="732" y="57"/>
                  <a:pt x="729" y="61"/>
                  <a:pt x="724" y="61"/>
                </a:cubicBezTo>
                <a:cubicBezTo>
                  <a:pt x="724" y="61"/>
                  <a:pt x="724" y="61"/>
                  <a:pt x="724" y="61"/>
                </a:cubicBezTo>
                <a:cubicBezTo>
                  <a:pt x="720" y="61"/>
                  <a:pt x="716" y="57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31"/>
                  <a:pt x="716" y="31"/>
                  <a:pt x="716" y="31"/>
                </a:cubicBezTo>
                <a:cubicBezTo>
                  <a:pt x="716" y="23"/>
                  <a:pt x="710" y="16"/>
                  <a:pt x="702" y="16"/>
                </a:cubicBezTo>
                <a:cubicBezTo>
                  <a:pt x="702" y="16"/>
                  <a:pt x="702" y="16"/>
                  <a:pt x="702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2" y="16"/>
                  <a:pt x="16" y="23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653"/>
                  <a:pt x="16" y="653"/>
                  <a:pt x="16" y="653"/>
                </a:cubicBezTo>
                <a:cubicBezTo>
                  <a:pt x="16" y="661"/>
                  <a:pt x="22" y="668"/>
                  <a:pt x="30" y="668"/>
                </a:cubicBezTo>
                <a:cubicBezTo>
                  <a:pt x="30" y="668"/>
                  <a:pt x="30" y="668"/>
                  <a:pt x="30" y="668"/>
                </a:cubicBezTo>
                <a:cubicBezTo>
                  <a:pt x="702" y="668"/>
                  <a:pt x="702" y="668"/>
                  <a:pt x="702" y="668"/>
                </a:cubicBezTo>
                <a:cubicBezTo>
                  <a:pt x="710" y="668"/>
                  <a:pt x="716" y="661"/>
                  <a:pt x="716" y="653"/>
                </a:cubicBezTo>
                <a:cubicBezTo>
                  <a:pt x="716" y="653"/>
                  <a:pt x="716" y="653"/>
                  <a:pt x="716" y="653"/>
                </a:cubicBezTo>
                <a:cubicBezTo>
                  <a:pt x="716" y="83"/>
                  <a:pt x="716" y="83"/>
                  <a:pt x="716" y="83"/>
                </a:cubicBezTo>
                <a:cubicBezTo>
                  <a:pt x="716" y="78"/>
                  <a:pt x="720" y="75"/>
                  <a:pt x="724" y="75"/>
                </a:cubicBezTo>
                <a:cubicBezTo>
                  <a:pt x="724" y="75"/>
                  <a:pt x="724" y="75"/>
                  <a:pt x="724" y="75"/>
                </a:cubicBezTo>
                <a:cubicBezTo>
                  <a:pt x="729" y="75"/>
                  <a:pt x="732" y="78"/>
                  <a:pt x="732" y="83"/>
                </a:cubicBezTo>
                <a:cubicBezTo>
                  <a:pt x="732" y="83"/>
                  <a:pt x="732" y="83"/>
                  <a:pt x="732" y="83"/>
                </a:cubicBezTo>
                <a:cubicBezTo>
                  <a:pt x="732" y="653"/>
                  <a:pt x="732" y="653"/>
                  <a:pt x="732" y="653"/>
                </a:cubicBezTo>
                <a:cubicBezTo>
                  <a:pt x="732" y="670"/>
                  <a:pt x="719" y="684"/>
                  <a:pt x="702" y="684"/>
                </a:cubicBezTo>
                <a:cubicBezTo>
                  <a:pt x="702" y="684"/>
                  <a:pt x="702" y="684"/>
                  <a:pt x="702" y="684"/>
                </a:cubicBezTo>
                <a:cubicBezTo>
                  <a:pt x="30" y="684"/>
                  <a:pt x="30" y="684"/>
                  <a:pt x="30" y="684"/>
                </a:cubicBezTo>
                <a:close/>
              </a:path>
            </a:pathLst>
          </a:custGeom>
          <a:solidFill>
            <a:srgbClr val="00A9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" name="Text Box 58"/>
          <p:cNvSpPr txBox="1">
            <a:spLocks noChangeArrowheads="1"/>
          </p:cNvSpPr>
          <p:nvPr/>
        </p:nvSpPr>
        <p:spPr bwMode="auto">
          <a:xfrm>
            <a:off x="3634618" y="4424552"/>
            <a:ext cx="12906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endParaRPr lang="en-US" altLang="zh-CN" sz="8000" b="1" i="1" dirty="0">
              <a:solidFill>
                <a:srgbClr val="BADEEE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9" name="AutoShape 4"/>
          <p:cNvSpPr>
            <a:spLocks noChangeArrowheads="1"/>
          </p:cNvSpPr>
          <p:nvPr/>
        </p:nvSpPr>
        <p:spPr bwMode="auto">
          <a:xfrm>
            <a:off x="4706536" y="5418010"/>
            <a:ext cx="306387" cy="150813"/>
          </a:xfrm>
          <a:prstGeom prst="hexagon">
            <a:avLst>
              <a:gd name="adj" fmla="val 50789"/>
              <a:gd name="vf" fmla="val 115470"/>
            </a:avLst>
          </a:prstGeom>
          <a:solidFill>
            <a:srgbClr val="DFCDDD"/>
          </a:solidFill>
          <a:ln w="9525">
            <a:solidFill>
              <a:srgbClr val="8F3F7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 altLang="zh-CN" sz="700" i="1" dirty="0">
                <a:solidFill>
                  <a:srgbClr val="8F3F7B"/>
                </a:solidFill>
              </a:rPr>
              <a:t>LTE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80" name="Text Box 24"/>
          <p:cNvSpPr txBox="1">
            <a:spLocks noChangeArrowheads="1"/>
          </p:cNvSpPr>
          <p:nvPr/>
        </p:nvSpPr>
        <p:spPr bwMode="auto">
          <a:xfrm>
            <a:off x="3693908" y="5597954"/>
            <a:ext cx="55624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B78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900" b="1" i="1" dirty="0">
                <a:solidFill>
                  <a:schemeClr val="hlink"/>
                </a:solidFill>
                <a:cs typeface="Arial" panose="020B0604020202020204" pitchFamily="34" charset="0"/>
              </a:rPr>
              <a:t>CSFB phone</a:t>
            </a:r>
          </a:p>
        </p:txBody>
      </p:sp>
      <p:sp>
        <p:nvSpPr>
          <p:cNvPr id="282" name="圆角矩形 281"/>
          <p:cNvSpPr/>
          <p:nvPr/>
        </p:nvSpPr>
        <p:spPr bwMode="auto">
          <a:xfrm>
            <a:off x="614362" y="3156294"/>
            <a:ext cx="2735424" cy="1021556"/>
          </a:xfrm>
          <a:prstGeom prst="roundRect">
            <a:avLst/>
          </a:prstGeom>
          <a:noFill/>
          <a:ln w="25400">
            <a:noFill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/>
              <a:t>Multi-mode </a:t>
            </a:r>
            <a:r>
              <a:rPr lang="en-US" altLang="zh-CN" b="1" dirty="0">
                <a:solidFill>
                  <a:srgbClr val="FF0000"/>
                </a:solidFill>
              </a:rPr>
              <a:t>dual</a:t>
            </a:r>
            <a:r>
              <a:rPr lang="en-US" altLang="zh-CN" b="1" dirty="0"/>
              <a:t> standby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/>
              <a:t>Terminal resident in LTE and CS</a:t>
            </a:r>
            <a:r>
              <a:rPr lang="zh-CN" altLang="en-US" sz="1200" dirty="0"/>
              <a:t> ，</a:t>
            </a:r>
            <a:r>
              <a:rPr lang="en-US" altLang="zh-CN" sz="1200" dirty="0"/>
              <a:t>voice service provided by CS and data service provided by </a:t>
            </a:r>
            <a:r>
              <a:rPr lang="en-US" altLang="zh-CN" sz="1200" dirty="0" smtClean="0"/>
              <a:t>LTE. </a:t>
            </a:r>
            <a:endParaRPr lang="en-US" altLang="zh-CN" sz="1200" dirty="0"/>
          </a:p>
        </p:txBody>
      </p:sp>
      <p:sp>
        <p:nvSpPr>
          <p:cNvPr id="283" name="圆角矩形 282"/>
          <p:cNvSpPr/>
          <p:nvPr/>
        </p:nvSpPr>
        <p:spPr bwMode="auto">
          <a:xfrm rot="20041660">
            <a:off x="5006350" y="5182075"/>
            <a:ext cx="1140810" cy="5286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Wingdings" panose="05000000000000000000" pitchFamily="2" charset="2"/>
              </a:rPr>
              <a:t>TRANSITION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Wingdings" panose="05000000000000000000" pitchFamily="2" charset="2"/>
              </a:rPr>
              <a:t>SOLUTION</a:t>
            </a:r>
            <a:endParaRPr lang="zh-CN" altLang="en-US" sz="12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4" name="图片 2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6495" y="4626851"/>
            <a:ext cx="361772" cy="361772"/>
          </a:xfrm>
          <a:prstGeom prst="rect">
            <a:avLst/>
          </a:prstGeom>
        </p:spPr>
      </p:pic>
      <p:pic>
        <p:nvPicPr>
          <p:cNvPr id="285" name="图片 2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932" y="4662282"/>
            <a:ext cx="392202" cy="392202"/>
          </a:xfrm>
          <a:prstGeom prst="rect">
            <a:avLst/>
          </a:prstGeom>
        </p:spPr>
      </p:pic>
      <p:sp>
        <p:nvSpPr>
          <p:cNvPr id="286" name="Freeform 57"/>
          <p:cNvSpPr>
            <a:spLocks noChangeAspect="1"/>
          </p:cNvSpPr>
          <p:nvPr/>
        </p:nvSpPr>
        <p:spPr bwMode="auto">
          <a:xfrm>
            <a:off x="725824" y="4330734"/>
            <a:ext cx="2458072" cy="1438275"/>
          </a:xfrm>
          <a:custGeom>
            <a:avLst/>
            <a:gdLst>
              <a:gd name="T0" fmla="*/ 30 w 732"/>
              <a:gd name="T1" fmla="*/ 684 h 684"/>
              <a:gd name="T2" fmla="*/ 0 w 732"/>
              <a:gd name="T3" fmla="*/ 653 h 684"/>
              <a:gd name="T4" fmla="*/ 0 w 732"/>
              <a:gd name="T5" fmla="*/ 653 h 684"/>
              <a:gd name="T6" fmla="*/ 0 w 732"/>
              <a:gd name="T7" fmla="*/ 31 h 684"/>
              <a:gd name="T8" fmla="*/ 30 w 732"/>
              <a:gd name="T9" fmla="*/ 0 h 684"/>
              <a:gd name="T10" fmla="*/ 30 w 732"/>
              <a:gd name="T11" fmla="*/ 0 h 684"/>
              <a:gd name="T12" fmla="*/ 702 w 732"/>
              <a:gd name="T13" fmla="*/ 0 h 684"/>
              <a:gd name="T14" fmla="*/ 732 w 732"/>
              <a:gd name="T15" fmla="*/ 31 h 684"/>
              <a:gd name="T16" fmla="*/ 732 w 732"/>
              <a:gd name="T17" fmla="*/ 31 h 684"/>
              <a:gd name="T18" fmla="*/ 732 w 732"/>
              <a:gd name="T19" fmla="*/ 53 h 684"/>
              <a:gd name="T20" fmla="*/ 724 w 732"/>
              <a:gd name="T21" fmla="*/ 61 h 684"/>
              <a:gd name="T22" fmla="*/ 724 w 732"/>
              <a:gd name="T23" fmla="*/ 61 h 684"/>
              <a:gd name="T24" fmla="*/ 716 w 732"/>
              <a:gd name="T25" fmla="*/ 53 h 684"/>
              <a:gd name="T26" fmla="*/ 716 w 732"/>
              <a:gd name="T27" fmla="*/ 53 h 684"/>
              <a:gd name="T28" fmla="*/ 716 w 732"/>
              <a:gd name="T29" fmla="*/ 31 h 684"/>
              <a:gd name="T30" fmla="*/ 702 w 732"/>
              <a:gd name="T31" fmla="*/ 16 h 684"/>
              <a:gd name="T32" fmla="*/ 702 w 732"/>
              <a:gd name="T33" fmla="*/ 16 h 684"/>
              <a:gd name="T34" fmla="*/ 30 w 732"/>
              <a:gd name="T35" fmla="*/ 16 h 684"/>
              <a:gd name="T36" fmla="*/ 16 w 732"/>
              <a:gd name="T37" fmla="*/ 31 h 684"/>
              <a:gd name="T38" fmla="*/ 16 w 732"/>
              <a:gd name="T39" fmla="*/ 31 h 684"/>
              <a:gd name="T40" fmla="*/ 16 w 732"/>
              <a:gd name="T41" fmla="*/ 653 h 684"/>
              <a:gd name="T42" fmla="*/ 30 w 732"/>
              <a:gd name="T43" fmla="*/ 668 h 684"/>
              <a:gd name="T44" fmla="*/ 30 w 732"/>
              <a:gd name="T45" fmla="*/ 668 h 684"/>
              <a:gd name="T46" fmla="*/ 702 w 732"/>
              <a:gd name="T47" fmla="*/ 668 h 684"/>
              <a:gd name="T48" fmla="*/ 716 w 732"/>
              <a:gd name="T49" fmla="*/ 653 h 684"/>
              <a:gd name="T50" fmla="*/ 716 w 732"/>
              <a:gd name="T51" fmla="*/ 653 h 684"/>
              <a:gd name="T52" fmla="*/ 716 w 732"/>
              <a:gd name="T53" fmla="*/ 83 h 684"/>
              <a:gd name="T54" fmla="*/ 724 w 732"/>
              <a:gd name="T55" fmla="*/ 75 h 684"/>
              <a:gd name="T56" fmla="*/ 724 w 732"/>
              <a:gd name="T57" fmla="*/ 75 h 684"/>
              <a:gd name="T58" fmla="*/ 732 w 732"/>
              <a:gd name="T59" fmla="*/ 83 h 684"/>
              <a:gd name="T60" fmla="*/ 732 w 732"/>
              <a:gd name="T61" fmla="*/ 83 h 684"/>
              <a:gd name="T62" fmla="*/ 732 w 732"/>
              <a:gd name="T63" fmla="*/ 653 h 684"/>
              <a:gd name="T64" fmla="*/ 702 w 732"/>
              <a:gd name="T65" fmla="*/ 684 h 684"/>
              <a:gd name="T66" fmla="*/ 702 w 732"/>
              <a:gd name="T67" fmla="*/ 684 h 684"/>
              <a:gd name="T68" fmla="*/ 30 w 732"/>
              <a:gd name="T69" fmla="*/ 684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32" h="684">
                <a:moveTo>
                  <a:pt x="30" y="684"/>
                </a:moveTo>
                <a:cubicBezTo>
                  <a:pt x="13" y="684"/>
                  <a:pt x="0" y="670"/>
                  <a:pt x="0" y="653"/>
                </a:cubicBezTo>
                <a:cubicBezTo>
                  <a:pt x="0" y="653"/>
                  <a:pt x="0" y="653"/>
                  <a:pt x="0" y="653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702" y="0"/>
                  <a:pt x="702" y="0"/>
                  <a:pt x="702" y="0"/>
                </a:cubicBezTo>
                <a:cubicBezTo>
                  <a:pt x="719" y="0"/>
                  <a:pt x="732" y="14"/>
                  <a:pt x="732" y="31"/>
                </a:cubicBezTo>
                <a:cubicBezTo>
                  <a:pt x="732" y="31"/>
                  <a:pt x="732" y="31"/>
                  <a:pt x="732" y="31"/>
                </a:cubicBezTo>
                <a:cubicBezTo>
                  <a:pt x="732" y="53"/>
                  <a:pt x="732" y="53"/>
                  <a:pt x="732" y="53"/>
                </a:cubicBezTo>
                <a:cubicBezTo>
                  <a:pt x="732" y="57"/>
                  <a:pt x="729" y="61"/>
                  <a:pt x="724" y="61"/>
                </a:cubicBezTo>
                <a:cubicBezTo>
                  <a:pt x="724" y="61"/>
                  <a:pt x="724" y="61"/>
                  <a:pt x="724" y="61"/>
                </a:cubicBezTo>
                <a:cubicBezTo>
                  <a:pt x="720" y="61"/>
                  <a:pt x="716" y="57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31"/>
                  <a:pt x="716" y="31"/>
                  <a:pt x="716" y="31"/>
                </a:cubicBezTo>
                <a:cubicBezTo>
                  <a:pt x="716" y="23"/>
                  <a:pt x="710" y="16"/>
                  <a:pt x="702" y="16"/>
                </a:cubicBezTo>
                <a:cubicBezTo>
                  <a:pt x="702" y="16"/>
                  <a:pt x="702" y="16"/>
                  <a:pt x="702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2" y="16"/>
                  <a:pt x="16" y="23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653"/>
                  <a:pt x="16" y="653"/>
                  <a:pt x="16" y="653"/>
                </a:cubicBezTo>
                <a:cubicBezTo>
                  <a:pt x="16" y="661"/>
                  <a:pt x="22" y="668"/>
                  <a:pt x="30" y="668"/>
                </a:cubicBezTo>
                <a:cubicBezTo>
                  <a:pt x="30" y="668"/>
                  <a:pt x="30" y="668"/>
                  <a:pt x="30" y="668"/>
                </a:cubicBezTo>
                <a:cubicBezTo>
                  <a:pt x="702" y="668"/>
                  <a:pt x="702" y="668"/>
                  <a:pt x="702" y="668"/>
                </a:cubicBezTo>
                <a:cubicBezTo>
                  <a:pt x="710" y="668"/>
                  <a:pt x="716" y="661"/>
                  <a:pt x="716" y="653"/>
                </a:cubicBezTo>
                <a:cubicBezTo>
                  <a:pt x="716" y="653"/>
                  <a:pt x="716" y="653"/>
                  <a:pt x="716" y="653"/>
                </a:cubicBezTo>
                <a:cubicBezTo>
                  <a:pt x="716" y="83"/>
                  <a:pt x="716" y="83"/>
                  <a:pt x="716" y="83"/>
                </a:cubicBezTo>
                <a:cubicBezTo>
                  <a:pt x="716" y="78"/>
                  <a:pt x="720" y="75"/>
                  <a:pt x="724" y="75"/>
                </a:cubicBezTo>
                <a:cubicBezTo>
                  <a:pt x="724" y="75"/>
                  <a:pt x="724" y="75"/>
                  <a:pt x="724" y="75"/>
                </a:cubicBezTo>
                <a:cubicBezTo>
                  <a:pt x="729" y="75"/>
                  <a:pt x="732" y="78"/>
                  <a:pt x="732" y="83"/>
                </a:cubicBezTo>
                <a:cubicBezTo>
                  <a:pt x="732" y="83"/>
                  <a:pt x="732" y="83"/>
                  <a:pt x="732" y="83"/>
                </a:cubicBezTo>
                <a:cubicBezTo>
                  <a:pt x="732" y="653"/>
                  <a:pt x="732" y="653"/>
                  <a:pt x="732" y="653"/>
                </a:cubicBezTo>
                <a:cubicBezTo>
                  <a:pt x="732" y="670"/>
                  <a:pt x="719" y="684"/>
                  <a:pt x="702" y="684"/>
                </a:cubicBezTo>
                <a:cubicBezTo>
                  <a:pt x="702" y="684"/>
                  <a:pt x="702" y="684"/>
                  <a:pt x="702" y="684"/>
                </a:cubicBezTo>
                <a:cubicBezTo>
                  <a:pt x="30" y="684"/>
                  <a:pt x="30" y="684"/>
                  <a:pt x="30" y="684"/>
                </a:cubicBezTo>
                <a:close/>
              </a:path>
            </a:pathLst>
          </a:custGeom>
          <a:solidFill>
            <a:srgbClr val="00A9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" name="Text Box 58"/>
          <p:cNvSpPr txBox="1">
            <a:spLocks noChangeArrowheads="1"/>
          </p:cNvSpPr>
          <p:nvPr/>
        </p:nvSpPr>
        <p:spPr bwMode="auto">
          <a:xfrm>
            <a:off x="995734" y="4307866"/>
            <a:ext cx="12906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0"/>
              </a:spcBef>
            </a:pPr>
            <a:endParaRPr lang="en-US" altLang="zh-CN" sz="8000" b="1" i="1" dirty="0">
              <a:solidFill>
                <a:srgbClr val="BADEEE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9" name="AutoShape 4"/>
          <p:cNvSpPr>
            <a:spLocks noChangeArrowheads="1"/>
          </p:cNvSpPr>
          <p:nvPr/>
        </p:nvSpPr>
        <p:spPr bwMode="auto">
          <a:xfrm>
            <a:off x="2002120" y="5459899"/>
            <a:ext cx="306387" cy="150812"/>
          </a:xfrm>
          <a:prstGeom prst="hexagon">
            <a:avLst>
              <a:gd name="adj" fmla="val 50790"/>
              <a:gd name="vf" fmla="val 115470"/>
            </a:avLst>
          </a:prstGeom>
          <a:solidFill>
            <a:srgbClr val="DFCDDD"/>
          </a:solidFill>
          <a:ln w="9525">
            <a:solidFill>
              <a:srgbClr val="8F3F7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 altLang="zh-CN" sz="700" i="1">
                <a:solidFill>
                  <a:srgbClr val="8F3F7B"/>
                </a:solidFill>
              </a:rPr>
              <a:t>LTE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99" name="AutoShape 4"/>
          <p:cNvSpPr>
            <a:spLocks noChangeArrowheads="1"/>
          </p:cNvSpPr>
          <p:nvPr/>
        </p:nvSpPr>
        <p:spPr bwMode="auto">
          <a:xfrm>
            <a:off x="2020592" y="4489639"/>
            <a:ext cx="306387" cy="150813"/>
          </a:xfrm>
          <a:prstGeom prst="hexagon">
            <a:avLst>
              <a:gd name="adj" fmla="val 50789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sv-SE" altLang="zh-CN" sz="700" i="1" dirty="0" smtClean="0">
                <a:solidFill>
                  <a:srgbClr val="0070C0"/>
                </a:solidFill>
              </a:rPr>
              <a:t>CS</a:t>
            </a:r>
            <a:endParaRPr lang="en-US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  <p:sp>
        <p:nvSpPr>
          <p:cNvPr id="307" name="Text Box 24"/>
          <p:cNvSpPr txBox="1">
            <a:spLocks noChangeArrowheads="1"/>
          </p:cNvSpPr>
          <p:nvPr/>
        </p:nvSpPr>
        <p:spPr bwMode="auto">
          <a:xfrm>
            <a:off x="1400373" y="4812767"/>
            <a:ext cx="29335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B78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625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Voice</a:t>
            </a:r>
            <a:endParaRPr lang="en-US" altLang="zh-CN" sz="1000" b="1" dirty="0">
              <a:solidFill>
                <a:srgbClr val="00625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9" name="圆角矩形 308"/>
          <p:cNvSpPr/>
          <p:nvPr/>
        </p:nvSpPr>
        <p:spPr bwMode="auto">
          <a:xfrm rot="20041660">
            <a:off x="2282283" y="5117063"/>
            <a:ext cx="1140810" cy="5286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Wingdings" panose="05000000000000000000" pitchFamily="2" charset="2"/>
              </a:rPr>
              <a:t>TRANSITION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Wingdings" panose="05000000000000000000" pitchFamily="2" charset="2"/>
              </a:rPr>
              <a:t>SOLUTION</a:t>
            </a:r>
            <a:endParaRPr lang="zh-CN" altLang="en-US" sz="12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0" name="图片 3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806" y="4647755"/>
            <a:ext cx="392202" cy="392202"/>
          </a:xfrm>
          <a:prstGeom prst="rect">
            <a:avLst/>
          </a:prstGeom>
        </p:spPr>
      </p:pic>
      <p:cxnSp>
        <p:nvCxnSpPr>
          <p:cNvPr id="330" name="肘形连接符 329"/>
          <p:cNvCxnSpPr>
            <a:stCxn id="78" idx="2"/>
            <a:endCxn id="92" idx="0"/>
          </p:cNvCxnSpPr>
          <p:nvPr/>
        </p:nvCxnSpPr>
        <p:spPr>
          <a:xfrm rot="5400000">
            <a:off x="5123433" y="2284555"/>
            <a:ext cx="344533" cy="139894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4" name="直接连接符 333"/>
          <p:cNvCxnSpPr>
            <a:stCxn id="77" idx="2"/>
            <a:endCxn id="282" idx="0"/>
          </p:cNvCxnSpPr>
          <p:nvPr/>
        </p:nvCxnSpPr>
        <p:spPr>
          <a:xfrm flipH="1">
            <a:off x="1982074" y="2836236"/>
            <a:ext cx="4336" cy="320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9" name="组合 338"/>
          <p:cNvGrpSpPr/>
          <p:nvPr/>
        </p:nvGrpSpPr>
        <p:grpSpPr>
          <a:xfrm>
            <a:off x="4806659" y="2975871"/>
            <a:ext cx="839446" cy="662049"/>
            <a:chOff x="4503090" y="2267450"/>
            <a:chExt cx="1431809" cy="1273269"/>
          </a:xfrm>
        </p:grpSpPr>
        <p:pic>
          <p:nvPicPr>
            <p:cNvPr id="337" name="图片 3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03090" y="2267450"/>
              <a:ext cx="1431809" cy="1273269"/>
            </a:xfrm>
            <a:prstGeom prst="rect">
              <a:avLst/>
            </a:prstGeom>
          </p:spPr>
        </p:pic>
        <p:pic>
          <p:nvPicPr>
            <p:cNvPr id="338" name="图片 3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99539" y="2652093"/>
              <a:ext cx="534575" cy="300241"/>
            </a:xfrm>
            <a:prstGeom prst="rect">
              <a:avLst/>
            </a:prstGeom>
          </p:spPr>
        </p:pic>
      </p:grpSp>
      <p:grpSp>
        <p:nvGrpSpPr>
          <p:cNvPr id="340" name="组合 339"/>
          <p:cNvGrpSpPr/>
          <p:nvPr/>
        </p:nvGrpSpPr>
        <p:grpSpPr>
          <a:xfrm>
            <a:off x="7875947" y="3052639"/>
            <a:ext cx="905275" cy="699530"/>
            <a:chOff x="4503090" y="2267450"/>
            <a:chExt cx="1431809" cy="1273269"/>
          </a:xfrm>
        </p:grpSpPr>
        <p:pic>
          <p:nvPicPr>
            <p:cNvPr id="341" name="图片 3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03090" y="2267450"/>
              <a:ext cx="1431809" cy="1273269"/>
            </a:xfrm>
            <a:prstGeom prst="rect">
              <a:avLst/>
            </a:prstGeom>
          </p:spPr>
        </p:pic>
        <p:pic>
          <p:nvPicPr>
            <p:cNvPr id="342" name="图片 3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99539" y="2652093"/>
              <a:ext cx="534575" cy="300241"/>
            </a:xfrm>
            <a:prstGeom prst="rect">
              <a:avLst/>
            </a:prstGeom>
          </p:spPr>
        </p:pic>
      </p:grpSp>
      <p:sp>
        <p:nvSpPr>
          <p:cNvPr id="343" name="Text Box 24"/>
          <p:cNvSpPr txBox="1">
            <a:spLocks noChangeArrowheads="1"/>
          </p:cNvSpPr>
          <p:nvPr/>
        </p:nvSpPr>
        <p:spPr bwMode="auto">
          <a:xfrm>
            <a:off x="1396186" y="5142634"/>
            <a:ext cx="25006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B78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625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Data</a:t>
            </a:r>
            <a:endParaRPr lang="en-US" altLang="zh-CN" sz="1000" b="1" dirty="0">
              <a:solidFill>
                <a:srgbClr val="00625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45" name="直接箭头连接符 344"/>
          <p:cNvCxnSpPr>
            <a:endCxn id="299" idx="3"/>
          </p:cNvCxnSpPr>
          <p:nvPr/>
        </p:nvCxnSpPr>
        <p:spPr>
          <a:xfrm flipV="1">
            <a:off x="1188928" y="4565046"/>
            <a:ext cx="831664" cy="3045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0" name="内容占位符 2"/>
          <p:cNvSpPr>
            <a:spLocks noGrp="1"/>
          </p:cNvSpPr>
          <p:nvPr>
            <p:ph idx="1"/>
          </p:nvPr>
        </p:nvSpPr>
        <p:spPr>
          <a:xfrm>
            <a:off x="489781" y="1384625"/>
            <a:ext cx="8229600" cy="797514"/>
          </a:xfrm>
        </p:spPr>
        <p:txBody>
          <a:bodyPr>
            <a:normAutofit lnSpcReduction="10000"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There are two kinds of LTE terminals: LTE multi-mode </a:t>
            </a:r>
            <a:r>
              <a:rPr lang="en-US" altLang="zh-CN" sz="1400" dirty="0" smtClean="0">
                <a:solidFill>
                  <a:srgbClr val="FF0000"/>
                </a:solidFill>
              </a:rPr>
              <a:t>dual</a:t>
            </a:r>
            <a:r>
              <a:rPr lang="en-US" altLang="zh-CN" sz="1400" dirty="0" smtClean="0"/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standby and LTE multi-mode </a:t>
            </a:r>
            <a:r>
              <a:rPr lang="en-US" altLang="zh-CN" sz="1400" dirty="0" smtClean="0">
                <a:solidFill>
                  <a:srgbClr val="00B050"/>
                </a:solidFill>
              </a:rPr>
              <a:t>single</a:t>
            </a:r>
            <a:r>
              <a:rPr lang="en-US" altLang="zh-CN" sz="1400" dirty="0" smtClean="0"/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standby.</a:t>
            </a:r>
          </a:p>
          <a:p>
            <a:r>
              <a:rPr lang="en-US" altLang="zh-CN" sz="1400" dirty="0">
                <a:solidFill>
                  <a:schemeClr val="tx1"/>
                </a:solidFill>
              </a:rPr>
              <a:t>Voice service of LTE multi-mode </a:t>
            </a:r>
            <a:r>
              <a:rPr lang="en-US" altLang="zh-CN" sz="1400" dirty="0">
                <a:solidFill>
                  <a:srgbClr val="FF0000"/>
                </a:solidFill>
              </a:rPr>
              <a:t>dual</a:t>
            </a:r>
            <a:r>
              <a:rPr lang="en-US" altLang="zh-CN" sz="1400" dirty="0">
                <a:solidFill>
                  <a:schemeClr val="tx1"/>
                </a:solidFill>
              </a:rPr>
              <a:t> standby terminals is provided by CS network.</a:t>
            </a:r>
          </a:p>
          <a:p>
            <a:r>
              <a:rPr lang="en-US" altLang="zh-CN" sz="1400" dirty="0" smtClean="0">
                <a:solidFill>
                  <a:schemeClr val="tx1"/>
                </a:solidFill>
              </a:rPr>
              <a:t>Voice service of LTE multi-mode </a:t>
            </a:r>
            <a:r>
              <a:rPr lang="en-US" altLang="zh-CN" sz="1400" dirty="0" smtClean="0">
                <a:solidFill>
                  <a:srgbClr val="00B050"/>
                </a:solidFill>
              </a:rPr>
              <a:t>single </a:t>
            </a:r>
            <a:r>
              <a:rPr lang="en-US" altLang="zh-CN" sz="1400" dirty="0" smtClean="0">
                <a:solidFill>
                  <a:schemeClr val="tx1"/>
                </a:solidFill>
              </a:rPr>
              <a:t>standby terminals is provided by LTE(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VoLTE</a:t>
            </a:r>
            <a:r>
              <a:rPr lang="en-US" altLang="zh-CN" sz="1400" dirty="0" smtClean="0">
                <a:solidFill>
                  <a:schemeClr val="tx1"/>
                </a:solidFill>
              </a:rPr>
              <a:t>) or CS(CSFB)network.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28806" y="4884215"/>
            <a:ext cx="209930" cy="315037"/>
            <a:chOff x="371475" y="2828007"/>
            <a:chExt cx="345069" cy="503976"/>
          </a:xfrm>
        </p:grpSpPr>
        <p:sp>
          <p:nvSpPr>
            <p:cNvPr id="3" name="圆角矩形 2"/>
            <p:cNvSpPr/>
            <p:nvPr/>
          </p:nvSpPr>
          <p:spPr>
            <a:xfrm>
              <a:off x="371475" y="2828007"/>
              <a:ext cx="345069" cy="50397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联系 4"/>
            <p:cNvSpPr/>
            <p:nvPr/>
          </p:nvSpPr>
          <p:spPr>
            <a:xfrm>
              <a:off x="489782" y="3258221"/>
              <a:ext cx="76784" cy="5459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2313" y="2914087"/>
              <a:ext cx="218349" cy="2944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8" name="Text Box 43"/>
          <p:cNvSpPr txBox="1">
            <a:spLocks noChangeArrowheads="1"/>
          </p:cNvSpPr>
          <p:nvPr/>
        </p:nvSpPr>
        <p:spPr bwMode="auto">
          <a:xfrm>
            <a:off x="852027" y="5213540"/>
            <a:ext cx="63671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2CCE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v-SE" altLang="zh-CN" sz="900" b="1" i="1" dirty="0" smtClean="0">
                <a:solidFill>
                  <a:schemeClr val="hlink"/>
                </a:solidFill>
                <a:cs typeface="Arial" panose="020B0604020202020204" pitchFamily="34" charset="0"/>
              </a:rPr>
              <a:t>DS </a:t>
            </a:r>
            <a:r>
              <a:rPr lang="sv-SE" altLang="zh-CN" sz="900" b="1" i="1" dirty="0">
                <a:solidFill>
                  <a:schemeClr val="hlin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</a:t>
            </a:r>
            <a:r>
              <a:rPr lang="sv-SE" altLang="zh-CN" sz="900" b="1" i="1" dirty="0" smtClean="0">
                <a:solidFill>
                  <a:schemeClr val="hlin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hone</a:t>
            </a:r>
            <a:endParaRPr lang="en-US" altLang="zh-CN" sz="900" b="1" i="1" dirty="0">
              <a:solidFill>
                <a:schemeClr val="hlink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39" name="直接箭头连接符 138"/>
          <p:cNvCxnSpPr>
            <a:stCxn id="308" idx="0"/>
            <a:endCxn id="289" idx="3"/>
          </p:cNvCxnSpPr>
          <p:nvPr/>
        </p:nvCxnSpPr>
        <p:spPr>
          <a:xfrm>
            <a:off x="1170384" y="5213540"/>
            <a:ext cx="831736" cy="321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AutoShape 4"/>
          <p:cNvSpPr>
            <a:spLocks noChangeArrowheads="1"/>
          </p:cNvSpPr>
          <p:nvPr/>
        </p:nvSpPr>
        <p:spPr bwMode="auto">
          <a:xfrm>
            <a:off x="4706574" y="4561505"/>
            <a:ext cx="306387" cy="150813"/>
          </a:xfrm>
          <a:prstGeom prst="hexagon">
            <a:avLst>
              <a:gd name="adj" fmla="val 50789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sv-SE" altLang="zh-CN" sz="700" i="1" dirty="0" smtClean="0">
                <a:solidFill>
                  <a:srgbClr val="0070C0"/>
                </a:solidFill>
              </a:rPr>
              <a:t>CS</a:t>
            </a:r>
            <a:endParaRPr lang="en-US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3790444" y="5274136"/>
            <a:ext cx="209930" cy="315037"/>
            <a:chOff x="371475" y="2828007"/>
            <a:chExt cx="345069" cy="503976"/>
          </a:xfrm>
        </p:grpSpPr>
        <p:sp>
          <p:nvSpPr>
            <p:cNvPr id="163" name="圆角矩形 162"/>
            <p:cNvSpPr/>
            <p:nvPr/>
          </p:nvSpPr>
          <p:spPr>
            <a:xfrm>
              <a:off x="371475" y="2828007"/>
              <a:ext cx="345069" cy="50397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流程图: 联系 163"/>
            <p:cNvSpPr/>
            <p:nvPr/>
          </p:nvSpPr>
          <p:spPr>
            <a:xfrm>
              <a:off x="489782" y="3258221"/>
              <a:ext cx="76784" cy="5459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矩形 164"/>
            <p:cNvSpPr/>
            <p:nvPr/>
          </p:nvSpPr>
          <p:spPr>
            <a:xfrm>
              <a:off x="432313" y="2914087"/>
              <a:ext cx="218349" cy="2944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3769926" y="4504684"/>
            <a:ext cx="209930" cy="315037"/>
            <a:chOff x="371475" y="2828007"/>
            <a:chExt cx="345069" cy="503976"/>
          </a:xfrm>
        </p:grpSpPr>
        <p:sp>
          <p:nvSpPr>
            <p:cNvPr id="167" name="圆角矩形 166"/>
            <p:cNvSpPr/>
            <p:nvPr/>
          </p:nvSpPr>
          <p:spPr>
            <a:xfrm>
              <a:off x="371475" y="2828007"/>
              <a:ext cx="345069" cy="50397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流程图: 联系 167"/>
            <p:cNvSpPr/>
            <p:nvPr/>
          </p:nvSpPr>
          <p:spPr>
            <a:xfrm>
              <a:off x="489782" y="3258221"/>
              <a:ext cx="76784" cy="5459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矩形 168"/>
            <p:cNvSpPr/>
            <p:nvPr/>
          </p:nvSpPr>
          <p:spPr>
            <a:xfrm>
              <a:off x="432313" y="2914087"/>
              <a:ext cx="218349" cy="2944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右箭头 19"/>
          <p:cNvSpPr/>
          <p:nvPr/>
        </p:nvSpPr>
        <p:spPr>
          <a:xfrm rot="16200000">
            <a:off x="3732637" y="4946124"/>
            <a:ext cx="280384" cy="176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Text Box 24"/>
          <p:cNvSpPr txBox="1">
            <a:spLocks noChangeArrowheads="1"/>
          </p:cNvSpPr>
          <p:nvPr/>
        </p:nvSpPr>
        <p:spPr bwMode="auto">
          <a:xfrm>
            <a:off x="3962444" y="5041922"/>
            <a:ext cx="43120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B78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625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Fallback</a:t>
            </a:r>
            <a:endParaRPr lang="en-US" altLang="zh-CN" sz="1000" b="1" dirty="0">
              <a:solidFill>
                <a:srgbClr val="00625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3" name="直接箭头连接符 22"/>
          <p:cNvCxnSpPr>
            <a:endCxn id="161" idx="3"/>
          </p:cNvCxnSpPr>
          <p:nvPr/>
        </p:nvCxnSpPr>
        <p:spPr>
          <a:xfrm>
            <a:off x="4030167" y="4631390"/>
            <a:ext cx="676407" cy="5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161" idx="0"/>
          </p:cNvCxnSpPr>
          <p:nvPr/>
        </p:nvCxnSpPr>
        <p:spPr>
          <a:xfrm flipH="1" flipV="1">
            <a:off x="5012961" y="4636912"/>
            <a:ext cx="196101" cy="1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4857705" y="4789677"/>
            <a:ext cx="0" cy="5824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69" idx="3"/>
          </p:cNvCxnSpPr>
          <p:nvPr/>
        </p:nvCxnSpPr>
        <p:spPr>
          <a:xfrm flipH="1" flipV="1">
            <a:off x="4023310" y="5484128"/>
            <a:ext cx="683226" cy="9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943520" y="4611773"/>
            <a:ext cx="238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i="1" dirty="0"/>
              <a:t>①</a:t>
            </a:r>
          </a:p>
        </p:txBody>
      </p:sp>
      <p:sp>
        <p:nvSpPr>
          <p:cNvPr id="231" name="文本框 230"/>
          <p:cNvSpPr txBox="1"/>
          <p:nvPr/>
        </p:nvSpPr>
        <p:spPr>
          <a:xfrm>
            <a:off x="4829879" y="5113607"/>
            <a:ext cx="238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i="1" dirty="0" smtClean="0"/>
              <a:t>②</a:t>
            </a:r>
            <a:endParaRPr lang="zh-CN" altLang="en-US" sz="1100" i="1" dirty="0"/>
          </a:p>
        </p:txBody>
      </p:sp>
      <p:sp>
        <p:nvSpPr>
          <p:cNvPr id="232" name="文本框 231"/>
          <p:cNvSpPr txBox="1"/>
          <p:nvPr/>
        </p:nvSpPr>
        <p:spPr>
          <a:xfrm>
            <a:off x="4263203" y="5493417"/>
            <a:ext cx="238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i="1" dirty="0" smtClean="0"/>
              <a:t>③</a:t>
            </a:r>
            <a:endParaRPr lang="zh-CN" altLang="en-US" sz="1100" i="1" dirty="0"/>
          </a:p>
        </p:txBody>
      </p:sp>
      <p:sp>
        <p:nvSpPr>
          <p:cNvPr id="233" name="文本框 232"/>
          <p:cNvSpPr txBox="1"/>
          <p:nvPr/>
        </p:nvSpPr>
        <p:spPr>
          <a:xfrm>
            <a:off x="4277059" y="4396690"/>
            <a:ext cx="238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i="1" dirty="0" smtClean="0"/>
              <a:t>④</a:t>
            </a:r>
            <a:endParaRPr lang="zh-CN" altLang="en-US" sz="1100" i="1" dirty="0"/>
          </a:p>
        </p:txBody>
      </p:sp>
      <p:sp>
        <p:nvSpPr>
          <p:cNvPr id="234" name="Text Box 24"/>
          <p:cNvSpPr txBox="1">
            <a:spLocks noChangeArrowheads="1"/>
          </p:cNvSpPr>
          <p:nvPr/>
        </p:nvSpPr>
        <p:spPr bwMode="auto">
          <a:xfrm>
            <a:off x="4917885" y="4995265"/>
            <a:ext cx="19396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B78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625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SGs</a:t>
            </a:r>
            <a:endParaRPr lang="en-US" altLang="zh-CN" sz="1000" b="1" dirty="0">
              <a:solidFill>
                <a:srgbClr val="00625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5" name="AutoShape 4"/>
          <p:cNvSpPr>
            <a:spLocks noChangeArrowheads="1"/>
          </p:cNvSpPr>
          <p:nvPr/>
        </p:nvSpPr>
        <p:spPr bwMode="auto">
          <a:xfrm>
            <a:off x="7440081" y="5418010"/>
            <a:ext cx="306387" cy="150813"/>
          </a:xfrm>
          <a:prstGeom prst="hexagon">
            <a:avLst>
              <a:gd name="adj" fmla="val 50789"/>
              <a:gd name="vf" fmla="val 115470"/>
            </a:avLst>
          </a:prstGeom>
          <a:solidFill>
            <a:srgbClr val="DFCDDD"/>
          </a:solidFill>
          <a:ln w="9525">
            <a:solidFill>
              <a:srgbClr val="8F3F7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 altLang="zh-CN" sz="700" i="1" dirty="0">
                <a:solidFill>
                  <a:srgbClr val="8F3F7B"/>
                </a:solidFill>
              </a:rPr>
              <a:t>LTE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36" name="AutoShape 4"/>
          <p:cNvSpPr>
            <a:spLocks noChangeArrowheads="1"/>
          </p:cNvSpPr>
          <p:nvPr/>
        </p:nvSpPr>
        <p:spPr bwMode="auto">
          <a:xfrm>
            <a:off x="7440119" y="4561505"/>
            <a:ext cx="306387" cy="150813"/>
          </a:xfrm>
          <a:prstGeom prst="hexagon">
            <a:avLst>
              <a:gd name="adj" fmla="val 50789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sv-SE" altLang="zh-CN" sz="700" i="1" dirty="0" smtClean="0">
                <a:solidFill>
                  <a:srgbClr val="0070C0"/>
                </a:solidFill>
              </a:rPr>
              <a:t>CS</a:t>
            </a:r>
            <a:endParaRPr lang="en-US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  <p:grpSp>
        <p:nvGrpSpPr>
          <p:cNvPr id="237" name="组合 236"/>
          <p:cNvGrpSpPr/>
          <p:nvPr/>
        </p:nvGrpSpPr>
        <p:grpSpPr>
          <a:xfrm>
            <a:off x="6524119" y="5302711"/>
            <a:ext cx="209930" cy="315037"/>
            <a:chOff x="371475" y="2828007"/>
            <a:chExt cx="345069" cy="503976"/>
          </a:xfrm>
        </p:grpSpPr>
        <p:sp>
          <p:nvSpPr>
            <p:cNvPr id="238" name="圆角矩形 237"/>
            <p:cNvSpPr/>
            <p:nvPr/>
          </p:nvSpPr>
          <p:spPr>
            <a:xfrm>
              <a:off x="371475" y="2828007"/>
              <a:ext cx="345069" cy="50397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流程图: 联系 238"/>
            <p:cNvSpPr/>
            <p:nvPr/>
          </p:nvSpPr>
          <p:spPr>
            <a:xfrm>
              <a:off x="489782" y="3258221"/>
              <a:ext cx="76784" cy="5459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矩形 239"/>
            <p:cNvSpPr/>
            <p:nvPr/>
          </p:nvSpPr>
          <p:spPr>
            <a:xfrm>
              <a:off x="432313" y="2914087"/>
              <a:ext cx="218349" cy="2944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6503601" y="4533259"/>
            <a:ext cx="209930" cy="315037"/>
            <a:chOff x="371475" y="2828007"/>
            <a:chExt cx="345069" cy="503976"/>
          </a:xfrm>
        </p:grpSpPr>
        <p:sp>
          <p:nvSpPr>
            <p:cNvPr id="242" name="圆角矩形 241"/>
            <p:cNvSpPr/>
            <p:nvPr/>
          </p:nvSpPr>
          <p:spPr>
            <a:xfrm>
              <a:off x="371475" y="2828007"/>
              <a:ext cx="345069" cy="50397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流程图: 联系 242"/>
            <p:cNvSpPr/>
            <p:nvPr/>
          </p:nvSpPr>
          <p:spPr>
            <a:xfrm>
              <a:off x="489782" y="3258221"/>
              <a:ext cx="76784" cy="5459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矩形 243"/>
            <p:cNvSpPr/>
            <p:nvPr/>
          </p:nvSpPr>
          <p:spPr>
            <a:xfrm>
              <a:off x="432313" y="2914087"/>
              <a:ext cx="218349" cy="2944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5" name="右箭头 244"/>
          <p:cNvSpPr/>
          <p:nvPr/>
        </p:nvSpPr>
        <p:spPr>
          <a:xfrm rot="16200000">
            <a:off x="6475837" y="4965174"/>
            <a:ext cx="280384" cy="176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Text Box 24"/>
          <p:cNvSpPr txBox="1">
            <a:spLocks noChangeArrowheads="1"/>
          </p:cNvSpPr>
          <p:nvPr/>
        </p:nvSpPr>
        <p:spPr bwMode="auto">
          <a:xfrm>
            <a:off x="6711120" y="4957613"/>
            <a:ext cx="3430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B78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625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SRVCC</a:t>
            </a:r>
          </a:p>
          <a:p>
            <a:pPr algn="ctr"/>
            <a:r>
              <a:rPr lang="en-US" altLang="zh-CN" sz="1000" b="1" dirty="0" smtClean="0">
                <a:solidFill>
                  <a:srgbClr val="00625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HO</a:t>
            </a:r>
            <a:endParaRPr lang="en-US" altLang="zh-CN" sz="1000" b="1" dirty="0">
              <a:solidFill>
                <a:srgbClr val="00625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7" name="Text Box 24"/>
          <p:cNvSpPr txBox="1">
            <a:spLocks noChangeArrowheads="1"/>
          </p:cNvSpPr>
          <p:nvPr/>
        </p:nvSpPr>
        <p:spPr bwMode="auto">
          <a:xfrm>
            <a:off x="6379958" y="5636054"/>
            <a:ext cx="61715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B78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900" b="1" i="1" dirty="0" err="1" smtClean="0">
                <a:solidFill>
                  <a:schemeClr val="hlink"/>
                </a:solidFill>
                <a:cs typeface="Arial" panose="020B0604020202020204" pitchFamily="34" charset="0"/>
              </a:rPr>
              <a:t>VoLTE</a:t>
            </a:r>
            <a:r>
              <a:rPr lang="en-US" altLang="zh-CN" sz="900" b="1" i="1" dirty="0" smtClean="0">
                <a:solidFill>
                  <a:schemeClr val="hlink"/>
                </a:solidFill>
                <a:cs typeface="Arial" panose="020B0604020202020204" pitchFamily="34" charset="0"/>
              </a:rPr>
              <a:t> phone</a:t>
            </a:r>
            <a:endParaRPr lang="en-US" altLang="zh-CN" sz="900" b="1" i="1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sp>
        <p:nvSpPr>
          <p:cNvPr id="248" name="Text Box 24"/>
          <p:cNvSpPr txBox="1">
            <a:spLocks noChangeArrowheads="1"/>
          </p:cNvSpPr>
          <p:nvPr/>
        </p:nvSpPr>
        <p:spPr bwMode="auto">
          <a:xfrm>
            <a:off x="6919444" y="5327945"/>
            <a:ext cx="24686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B78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625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VoIP</a:t>
            </a:r>
            <a:endParaRPr lang="en-US" altLang="zh-CN" sz="1000" b="1" dirty="0">
              <a:solidFill>
                <a:srgbClr val="00625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9" name="Text Box 24"/>
          <p:cNvSpPr txBox="1">
            <a:spLocks noChangeArrowheads="1"/>
          </p:cNvSpPr>
          <p:nvPr/>
        </p:nvSpPr>
        <p:spPr bwMode="auto">
          <a:xfrm>
            <a:off x="6902133" y="4481056"/>
            <a:ext cx="27251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B78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 b="1" dirty="0" err="1" smtClean="0">
                <a:solidFill>
                  <a:srgbClr val="00625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VoCS</a:t>
            </a:r>
            <a:endParaRPr lang="en-US" altLang="zh-CN" sz="1000" b="1" dirty="0">
              <a:solidFill>
                <a:srgbClr val="00625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0" name="Text Box 24"/>
          <p:cNvSpPr txBox="1">
            <a:spLocks noChangeArrowheads="1"/>
          </p:cNvSpPr>
          <p:nvPr/>
        </p:nvSpPr>
        <p:spPr bwMode="auto">
          <a:xfrm>
            <a:off x="6955657" y="5536419"/>
            <a:ext cx="25006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B78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625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Data</a:t>
            </a:r>
            <a:endParaRPr lang="en-US" altLang="zh-CN" sz="1000" b="1" dirty="0">
              <a:solidFill>
                <a:srgbClr val="00625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51" name="直接箭头连接符 250"/>
          <p:cNvCxnSpPr/>
          <p:nvPr/>
        </p:nvCxnSpPr>
        <p:spPr>
          <a:xfrm>
            <a:off x="6791199" y="5537163"/>
            <a:ext cx="620880" cy="8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直接箭头连接符 251"/>
          <p:cNvCxnSpPr/>
          <p:nvPr/>
        </p:nvCxnSpPr>
        <p:spPr>
          <a:xfrm>
            <a:off x="6791199" y="5460963"/>
            <a:ext cx="620880" cy="8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直接箭头连接符 252"/>
          <p:cNvCxnSpPr/>
          <p:nvPr/>
        </p:nvCxnSpPr>
        <p:spPr>
          <a:xfrm flipV="1">
            <a:off x="7593274" y="4780769"/>
            <a:ext cx="0" cy="547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4" name="Text Box 24"/>
          <p:cNvSpPr txBox="1">
            <a:spLocks noChangeArrowheads="1"/>
          </p:cNvSpPr>
          <p:nvPr/>
        </p:nvSpPr>
        <p:spPr bwMode="auto">
          <a:xfrm>
            <a:off x="7664520" y="4938024"/>
            <a:ext cx="12182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7B78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 b="1" dirty="0" err="1" smtClean="0">
                <a:solidFill>
                  <a:srgbClr val="00625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Sv</a:t>
            </a:r>
            <a:endParaRPr lang="en-US" altLang="zh-CN" sz="1000" b="1" dirty="0">
              <a:solidFill>
                <a:srgbClr val="00625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72" name="直接箭头连接符 271"/>
          <p:cNvCxnSpPr/>
          <p:nvPr/>
        </p:nvCxnSpPr>
        <p:spPr>
          <a:xfrm>
            <a:off x="6791199" y="4679913"/>
            <a:ext cx="620880" cy="8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06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>
                <a:latin typeface="+mj-lt"/>
              </a:rPr>
              <a:t>VoLTE</a:t>
            </a:r>
            <a:r>
              <a:rPr lang="en-US" altLang="zh-CN" dirty="0">
                <a:latin typeface="+mj-lt"/>
              </a:rPr>
              <a:t> Overview and Basic Features</a:t>
            </a:r>
            <a:endParaRPr lang="zh-CN" altLang="en-US" dirty="0">
              <a:latin typeface="+mj-lt"/>
            </a:endParaRPr>
          </a:p>
        </p:txBody>
      </p:sp>
      <p:sp>
        <p:nvSpPr>
          <p:cNvPr id="4" name="Rectangle 7"/>
          <p:cNvSpPr/>
          <p:nvPr/>
        </p:nvSpPr>
        <p:spPr bwMode="auto">
          <a:xfrm>
            <a:off x="452275" y="2533399"/>
            <a:ext cx="2880045" cy="87081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37"/>
            <a:r>
              <a:rPr lang="en-US" altLang="zh-CN" sz="160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FEATURE1</a:t>
            </a:r>
            <a:r>
              <a:rPr lang="zh-CN" altLang="en-US" sz="1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：</a:t>
            </a:r>
            <a:endParaRPr lang="en-US" sz="1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Segoe UI" pitchFamily="34" charset="0"/>
            </a:endParaRPr>
          </a:p>
          <a:p>
            <a:pPr algn="ctr"/>
            <a:r>
              <a:rPr lang="en-US" altLang="zh-CN" sz="1600" b="1" dirty="0" err="1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VoLTE</a:t>
            </a:r>
            <a:r>
              <a:rPr lang="en-US" altLang="zh-CN" sz="160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 call control &amp; service trigger based on IMS</a:t>
            </a:r>
          </a:p>
        </p:txBody>
      </p:sp>
      <p:sp>
        <p:nvSpPr>
          <p:cNvPr id="5" name="Rectangle 8"/>
          <p:cNvSpPr/>
          <p:nvPr/>
        </p:nvSpPr>
        <p:spPr bwMode="auto">
          <a:xfrm>
            <a:off x="3425735" y="2516594"/>
            <a:ext cx="2512356" cy="887618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37"/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FEATURE2</a:t>
            </a:r>
            <a:r>
              <a:rPr lang="zh-CN" altLang="en-US" sz="1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：</a:t>
            </a:r>
            <a:endParaRPr lang="en-US" sz="1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Segoe UI" pitchFamily="34" charset="0"/>
            </a:endParaRPr>
          </a:p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EPC provide </a:t>
            </a:r>
            <a:r>
              <a:rPr lang="en-US" altLang="zh-CN" sz="160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Guaranteed </a:t>
            </a:r>
            <a:r>
              <a:rPr lang="en-US" altLang="zh-CN" sz="1600" b="1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QoS</a:t>
            </a: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 for 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VoLTE</a:t>
            </a:r>
            <a:endParaRPr lang="en-US" altLang="zh-CN" sz="1600" b="1" dirty="0" smtClean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Segoe UI" pitchFamily="34" charset="0"/>
            </a:endParaRPr>
          </a:p>
        </p:txBody>
      </p:sp>
      <p:sp>
        <p:nvSpPr>
          <p:cNvPr id="6" name="Rectangle 9"/>
          <p:cNvSpPr/>
          <p:nvPr/>
        </p:nvSpPr>
        <p:spPr bwMode="auto">
          <a:xfrm>
            <a:off x="6059278" y="2516593"/>
            <a:ext cx="2869896" cy="887619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FEATURE3</a:t>
            </a:r>
            <a:r>
              <a:rPr lang="zh-CN" altLang="en-US" sz="1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：</a:t>
            </a:r>
            <a:endParaRPr lang="en-US" sz="1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Segoe UI" pitchFamily="34" charset="0"/>
            </a:endParaRP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Before full coverage, 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eSRVCC</a:t>
            </a:r>
            <a:r>
              <a:rPr lang="zh-CN" altLang="en-US" sz="160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Segoe UI" pitchFamily="34" charset="0"/>
              </a:rPr>
              <a:t>can provide voice call continuity</a:t>
            </a:r>
            <a:endParaRPr lang="en-US" altLang="zh-CN" sz="1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Segoe UI" pitchFamily="34" charset="0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1746434" y="5596831"/>
            <a:ext cx="1800200" cy="37446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400" dirty="0" smtClean="0">
                <a:latin typeface="+mj-lt"/>
                <a:ea typeface="微软雅黑" pitchFamily="34" charset="-122"/>
              </a:rPr>
              <a:t>X</a:t>
            </a:r>
            <a:r>
              <a:rPr lang="en-US" altLang="zh-CN" sz="2400" b="1" dirty="0" smtClean="0">
                <a:latin typeface="+mj-lt"/>
                <a:ea typeface="微软雅黑" pitchFamily="34" charset="-122"/>
              </a:rPr>
              <a:t>2</a:t>
            </a:r>
            <a:endParaRPr lang="zh-CN" altLang="en-US" sz="2400" b="1" dirty="0">
              <a:latin typeface="+mj-lt"/>
              <a:ea typeface="微软雅黑" pitchFamily="34" charset="-122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7441128" y="5509627"/>
            <a:ext cx="1728192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2400" dirty="0" smtClean="0">
                <a:latin typeface="+mj-lt"/>
                <a:ea typeface="微软雅黑" pitchFamily="34" charset="-122"/>
              </a:rPr>
              <a:t>X</a:t>
            </a:r>
            <a:r>
              <a:rPr lang="en-US" altLang="zh-CN" sz="2400" b="1" dirty="0" smtClean="0">
                <a:latin typeface="+mj-lt"/>
                <a:ea typeface="微软雅黑" pitchFamily="34" charset="-122"/>
              </a:rPr>
              <a:t>N</a:t>
            </a:r>
            <a:endParaRPr lang="zh-CN" altLang="en-US" sz="2400" b="1" dirty="0">
              <a:latin typeface="+mj-lt"/>
              <a:ea typeface="微软雅黑" pitchFamily="34" charset="-122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3388080" y="5596831"/>
            <a:ext cx="2088232" cy="37446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400" dirty="0" smtClean="0">
                <a:latin typeface="+mj-lt"/>
                <a:ea typeface="微软雅黑" pitchFamily="34" charset="-122"/>
              </a:rPr>
              <a:t>X</a:t>
            </a:r>
            <a:r>
              <a:rPr lang="en-US" altLang="zh-CN" sz="2400" b="1" dirty="0" smtClean="0">
                <a:latin typeface="+mj-lt"/>
                <a:ea typeface="微软雅黑" pitchFamily="34" charset="-122"/>
              </a:rPr>
              <a:t>2.5</a:t>
            </a:r>
            <a:endParaRPr lang="zh-CN" altLang="en-US" sz="2400" b="1" dirty="0">
              <a:latin typeface="+mj-lt"/>
              <a:ea typeface="微软雅黑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0860" y="3899968"/>
            <a:ext cx="1495425" cy="1349923"/>
            <a:chOff x="727636" y="1854347"/>
            <a:chExt cx="1495425" cy="1349923"/>
          </a:xfrm>
        </p:grpSpPr>
        <p:sp>
          <p:nvSpPr>
            <p:cNvPr id="16" name="Line 58"/>
            <p:cNvSpPr>
              <a:spLocks noChangeShapeType="1"/>
            </p:cNvSpPr>
            <p:nvPr/>
          </p:nvSpPr>
          <p:spPr bwMode="gray">
            <a:xfrm>
              <a:off x="1475348" y="2787774"/>
              <a:ext cx="0" cy="40697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" name="Line 59"/>
            <p:cNvSpPr>
              <a:spLocks noChangeShapeType="1"/>
            </p:cNvSpPr>
            <p:nvPr/>
          </p:nvSpPr>
          <p:spPr bwMode="gray">
            <a:xfrm flipH="1">
              <a:off x="727636" y="3204270"/>
              <a:ext cx="1495425" cy="0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" name="缺角矩形 17"/>
            <p:cNvSpPr/>
            <p:nvPr/>
          </p:nvSpPr>
          <p:spPr>
            <a:xfrm>
              <a:off x="969229" y="1854347"/>
              <a:ext cx="1000800" cy="1000132"/>
            </a:xfrm>
            <a:prstGeom prst="plaqu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zh-CN" altLang="en-US" sz="14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12176" y="2062025"/>
              <a:ext cx="9263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ea typeface="微软雅黑" pitchFamily="34" charset="-122"/>
                </a:rPr>
                <a:t>All IP</a:t>
              </a:r>
            </a:p>
            <a:p>
              <a:pPr algn="ctr"/>
              <a:r>
                <a: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ea typeface="微软雅黑" pitchFamily="34" charset="-122"/>
                </a:rPr>
                <a:t>Low cost</a:t>
              </a:r>
              <a:endPara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36895" y="3899968"/>
            <a:ext cx="1495425" cy="1349923"/>
            <a:chOff x="2762313" y="1854347"/>
            <a:chExt cx="1495425" cy="1349923"/>
          </a:xfrm>
        </p:grpSpPr>
        <p:sp>
          <p:nvSpPr>
            <p:cNvPr id="21" name="Line 58"/>
            <p:cNvSpPr>
              <a:spLocks noChangeShapeType="1"/>
            </p:cNvSpPr>
            <p:nvPr/>
          </p:nvSpPr>
          <p:spPr bwMode="gray">
            <a:xfrm>
              <a:off x="3575315" y="2715766"/>
              <a:ext cx="0" cy="47897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2" name="流程图: 多文档 21"/>
            <p:cNvSpPr/>
            <p:nvPr/>
          </p:nvSpPr>
          <p:spPr>
            <a:xfrm>
              <a:off x="3069131" y="1854347"/>
              <a:ext cx="1000800" cy="1000132"/>
            </a:xfrm>
            <a:prstGeom prst="flowChartMultidocumen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zh-CN" altLang="en-US" sz="14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23" name="Line 59"/>
            <p:cNvSpPr>
              <a:spLocks noChangeShapeType="1"/>
            </p:cNvSpPr>
            <p:nvPr/>
          </p:nvSpPr>
          <p:spPr bwMode="gray">
            <a:xfrm flipH="1">
              <a:off x="2762313" y="3204270"/>
              <a:ext cx="1495425" cy="0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049594" y="2130991"/>
              <a:ext cx="9361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ea typeface="微软雅黑" pitchFamily="34" charset="-122"/>
                </a:rPr>
                <a:t>HD voice</a:t>
              </a:r>
            </a:p>
            <a:p>
              <a:pPr algn="ctr"/>
              <a:r>
                <a: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ea typeface="微软雅黑" pitchFamily="34" charset="-122"/>
                </a:rPr>
                <a:t>&amp; video</a:t>
              </a:r>
              <a:endPara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603278" y="3899968"/>
            <a:ext cx="1587500" cy="1349923"/>
            <a:chOff x="4870223" y="1854347"/>
            <a:chExt cx="1587500" cy="1349923"/>
          </a:xfrm>
        </p:grpSpPr>
        <p:sp>
          <p:nvSpPr>
            <p:cNvPr id="26" name="Line 71"/>
            <p:cNvSpPr>
              <a:spLocks noChangeShapeType="1"/>
            </p:cNvSpPr>
            <p:nvPr/>
          </p:nvSpPr>
          <p:spPr bwMode="gray">
            <a:xfrm>
              <a:off x="5675282" y="2643758"/>
              <a:ext cx="0" cy="55098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7" name="流程图: 延期 26"/>
            <p:cNvSpPr/>
            <p:nvPr/>
          </p:nvSpPr>
          <p:spPr>
            <a:xfrm>
              <a:off x="5169033" y="1854347"/>
              <a:ext cx="1000800" cy="1000132"/>
            </a:xfrm>
            <a:prstGeom prst="flowChartDelay">
              <a:avLst/>
            </a:prstGeom>
            <a:solidFill>
              <a:srgbClr val="FF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 anchorCtr="1"/>
            <a:lstStyle/>
            <a:p>
              <a:pPr algn="ctr"/>
              <a:endParaRPr lang="en-US" altLang="zh-CN" sz="1400" b="1" dirty="0" smtClean="0">
                <a:latin typeface="+mj-lt"/>
                <a:ea typeface="微软雅黑" pitchFamily="34" charset="-122"/>
              </a:endParaRPr>
            </a:p>
          </p:txBody>
        </p:sp>
        <p:sp>
          <p:nvSpPr>
            <p:cNvPr id="28" name="Line 72"/>
            <p:cNvSpPr>
              <a:spLocks noChangeShapeType="1"/>
            </p:cNvSpPr>
            <p:nvPr/>
          </p:nvSpPr>
          <p:spPr bwMode="gray">
            <a:xfrm flipH="1">
              <a:off x="4870223" y="3204270"/>
              <a:ext cx="1587500" cy="0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056492" y="2052701"/>
              <a:ext cx="12375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ea typeface="微软雅黑" pitchFamily="34" charset="-122"/>
                </a:rPr>
                <a:t>Capacity</a:t>
              </a:r>
            </a:p>
            <a:p>
              <a:pPr lvl="0" algn="ctr"/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微软雅黑" pitchFamily="34" charset="-122"/>
                </a:rPr>
                <a:t>improved</a:t>
              </a:r>
              <a:endParaRPr lang="en-US" altLang="zh-CN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70816" y="3899968"/>
            <a:ext cx="1587500" cy="1349923"/>
            <a:chOff x="6953020" y="1854347"/>
            <a:chExt cx="1587500" cy="1349923"/>
          </a:xfrm>
        </p:grpSpPr>
        <p:sp>
          <p:nvSpPr>
            <p:cNvPr id="31" name="Line 71"/>
            <p:cNvSpPr>
              <a:spLocks noChangeShapeType="1"/>
            </p:cNvSpPr>
            <p:nvPr/>
          </p:nvSpPr>
          <p:spPr bwMode="gray">
            <a:xfrm>
              <a:off x="7775249" y="2715766"/>
              <a:ext cx="0" cy="47897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2" name="Line 72"/>
            <p:cNvSpPr>
              <a:spLocks noChangeShapeType="1"/>
            </p:cNvSpPr>
            <p:nvPr/>
          </p:nvSpPr>
          <p:spPr bwMode="gray">
            <a:xfrm flipH="1">
              <a:off x="6953020" y="3204270"/>
              <a:ext cx="1587500" cy="0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3" name="泪滴形 32"/>
            <p:cNvSpPr/>
            <p:nvPr/>
          </p:nvSpPr>
          <p:spPr>
            <a:xfrm>
              <a:off x="7268935" y="1854347"/>
              <a:ext cx="1000800" cy="1000132"/>
            </a:xfrm>
            <a:prstGeom prst="teardrop">
              <a:avLst/>
            </a:prstGeom>
            <a:solidFill>
              <a:srgbClr val="78B8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zh-CN" altLang="en-US" sz="14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253181" y="2052698"/>
              <a:ext cx="10534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ea typeface="微软雅黑" pitchFamily="34" charset="-122"/>
                </a:rPr>
                <a:t>Service </a:t>
              </a:r>
            </a:p>
            <a:p>
              <a:pPr algn="ctr"/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微软雅黑" pitchFamily="34" charset="-122"/>
                </a:rPr>
                <a:t>expansion</a:t>
              </a:r>
              <a:endPara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35" name="TextBox 31"/>
          <p:cNvSpPr txBox="1"/>
          <p:nvPr/>
        </p:nvSpPr>
        <p:spPr>
          <a:xfrm>
            <a:off x="-39540" y="5509627"/>
            <a:ext cx="2016224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2400" dirty="0">
                <a:latin typeface="+mj-lt"/>
                <a:ea typeface="微软雅黑" pitchFamily="34" charset="-122"/>
              </a:rPr>
              <a:t>↓</a:t>
            </a:r>
            <a:r>
              <a:rPr lang="en-US" altLang="zh-CN" sz="2400" b="1" dirty="0">
                <a:latin typeface="+mj-lt"/>
                <a:ea typeface="微软雅黑" pitchFamily="34" charset="-122"/>
              </a:rPr>
              <a:t>70%</a:t>
            </a:r>
            <a:endParaRPr lang="zh-CN" altLang="en-US" sz="2400" b="1" dirty="0">
              <a:latin typeface="+mj-lt"/>
              <a:ea typeface="微软雅黑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541025" y="3899968"/>
            <a:ext cx="1587500" cy="1362611"/>
            <a:chOff x="5541025" y="2897437"/>
            <a:chExt cx="1587500" cy="1362611"/>
          </a:xfrm>
        </p:grpSpPr>
        <p:sp>
          <p:nvSpPr>
            <p:cNvPr id="37" name="Line 71"/>
            <p:cNvSpPr>
              <a:spLocks noChangeShapeType="1"/>
            </p:cNvSpPr>
            <p:nvPr/>
          </p:nvSpPr>
          <p:spPr bwMode="gray">
            <a:xfrm>
              <a:off x="6363254" y="3771544"/>
              <a:ext cx="0" cy="47897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8" name="Line 72"/>
            <p:cNvSpPr>
              <a:spLocks noChangeShapeType="1"/>
            </p:cNvSpPr>
            <p:nvPr/>
          </p:nvSpPr>
          <p:spPr bwMode="gray">
            <a:xfrm flipH="1">
              <a:off x="5541025" y="4260048"/>
              <a:ext cx="1587500" cy="0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9" name="燕尾形箭头 38"/>
            <p:cNvSpPr/>
            <p:nvPr/>
          </p:nvSpPr>
          <p:spPr>
            <a:xfrm>
              <a:off x="5638214" y="2897437"/>
              <a:ext cx="1319398" cy="1234395"/>
            </a:xfrm>
            <a:prstGeom prst="notch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zh-CN" altLang="en-US" sz="1400" b="1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600909" y="3095906"/>
              <a:ext cx="15276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ea typeface="微软雅黑" pitchFamily="34" charset="-122"/>
                </a:rPr>
                <a:t>Call</a:t>
              </a:r>
            </a:p>
            <a:p>
              <a:pPr lvl="0" algn="ctr"/>
              <a:r>
                <a: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ea typeface="微软雅黑" pitchFamily="34" charset="-122"/>
                </a:rPr>
                <a:t>Setup time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5956732" y="5509627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微软雅黑" pitchFamily="34" charset="-122"/>
              </a:rPr>
              <a:t>↓</a:t>
            </a:r>
            <a:r>
              <a:rPr lang="en-US" altLang="zh-CN" sz="2400" b="1" dirty="0">
                <a:latin typeface="+mj-lt"/>
                <a:ea typeface="微软雅黑" pitchFamily="34" charset="-122"/>
              </a:rPr>
              <a:t>50%</a:t>
            </a:r>
            <a:endParaRPr lang="zh-CN" altLang="en-US" sz="2400" b="1" dirty="0">
              <a:latin typeface="+mj-lt"/>
              <a:ea typeface="微软雅黑" pitchFamily="34" charset="-122"/>
            </a:endParaRPr>
          </a:p>
        </p:txBody>
      </p:sp>
      <p:sp>
        <p:nvSpPr>
          <p:cNvPr id="42" name="内容占位符 2"/>
          <p:cNvSpPr>
            <a:spLocks noGrp="1"/>
          </p:cNvSpPr>
          <p:nvPr>
            <p:ph idx="1"/>
          </p:nvPr>
        </p:nvSpPr>
        <p:spPr>
          <a:xfrm>
            <a:off x="421787" y="1600527"/>
            <a:ext cx="8229600" cy="542174"/>
          </a:xfrm>
        </p:spPr>
        <p:txBody>
          <a:bodyPr>
            <a:normAutofit/>
          </a:bodyPr>
          <a:lstStyle/>
          <a:p>
            <a:r>
              <a:rPr lang="en-US" altLang="zh-CN" sz="1800" dirty="0" err="1" smtClean="0">
                <a:solidFill>
                  <a:schemeClr val="tx1"/>
                </a:solidFill>
                <a:latin typeface="+mj-lt"/>
              </a:rPr>
              <a:t>VoLTE</a:t>
            </a:r>
            <a:r>
              <a:rPr lang="en-US" altLang="zh-CN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+mj-lt"/>
              </a:rPr>
              <a:t>supports </a:t>
            </a:r>
            <a:r>
              <a:rPr lang="en-US" altLang="zh-CN" sz="1800" dirty="0">
                <a:solidFill>
                  <a:schemeClr val="tx1"/>
                </a:solidFill>
                <a:latin typeface="+mj-lt"/>
              </a:rPr>
              <a:t>HD voice and Video in the mean </a:t>
            </a:r>
            <a:r>
              <a:rPr lang="en-US" altLang="zh-CN" sz="1800" dirty="0" smtClean="0">
                <a:solidFill>
                  <a:schemeClr val="tx1"/>
                </a:solidFill>
                <a:latin typeface="+mj-lt"/>
              </a:rPr>
              <a:t>time, </a:t>
            </a:r>
            <a:r>
              <a:rPr lang="en-US" altLang="zh-CN" sz="1800" dirty="0">
                <a:solidFill>
                  <a:schemeClr val="tx1"/>
                </a:solidFill>
                <a:latin typeface="+mj-lt"/>
              </a:rPr>
              <a:t>interworks with CS </a:t>
            </a:r>
            <a:r>
              <a:rPr lang="en-US" altLang="zh-CN" sz="1800" dirty="0" smtClean="0">
                <a:solidFill>
                  <a:schemeClr val="tx1"/>
                </a:solidFill>
                <a:latin typeface="+mj-lt"/>
              </a:rPr>
              <a:t>voice</a:t>
            </a:r>
            <a:r>
              <a:rPr lang="en-US" altLang="zh-CN" sz="1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252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5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Why </a:t>
            </a:r>
            <a:r>
              <a:rPr lang="en-US" altLang="en-US" dirty="0" err="1"/>
              <a:t>VoLTE</a:t>
            </a:r>
            <a:r>
              <a:rPr lang="en-US" altLang="en-US" dirty="0"/>
              <a:t>?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China Mobile </a:t>
            </a:r>
            <a:r>
              <a:rPr lang="en-US" altLang="en-US" dirty="0" err="1" smtClean="0">
                <a:solidFill>
                  <a:srgbClr val="FF0000"/>
                </a:solidFill>
              </a:rPr>
              <a:t>VoLTE</a:t>
            </a:r>
            <a:r>
              <a:rPr lang="en-US" altLang="en-US" dirty="0" smtClean="0">
                <a:solidFill>
                  <a:srgbClr val="FF0000"/>
                </a:solidFill>
              </a:rPr>
              <a:t> status</a:t>
            </a:r>
          </a:p>
          <a:p>
            <a:r>
              <a:rPr lang="en-US" altLang="en-US" dirty="0" smtClean="0"/>
              <a:t>China Mobile </a:t>
            </a:r>
            <a:r>
              <a:rPr lang="en-US" altLang="en-US" dirty="0" err="1" smtClean="0"/>
              <a:t>VoLTE</a:t>
            </a:r>
            <a:r>
              <a:rPr lang="en-US" altLang="en-US" dirty="0" smtClean="0"/>
              <a:t> further consideration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527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China Mobile at a glance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193" y="1550998"/>
            <a:ext cx="8472351" cy="647325"/>
          </a:xfrm>
        </p:spPr>
        <p:txBody>
          <a:bodyPr>
            <a:noAutofit/>
          </a:bodyPr>
          <a:lstStyle/>
          <a:p>
            <a:r>
              <a:rPr lang="en-US" altLang="zh-CN" sz="1800" dirty="0" err="1" smtClean="0">
                <a:solidFill>
                  <a:schemeClr val="tx1"/>
                </a:solidFill>
              </a:rPr>
              <a:t>VoLTE</a:t>
            </a:r>
            <a:r>
              <a:rPr lang="en-US" altLang="zh-CN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deployment will migrate 820 million CMCC voice  service users from CS to IMS</a:t>
            </a:r>
            <a:r>
              <a:rPr lang="en-US" altLang="zh-CN" sz="1800" dirty="0">
                <a:solidFill>
                  <a:schemeClr val="tx1"/>
                </a:solidFill>
              </a:rPr>
              <a:t>.</a:t>
            </a:r>
            <a:r>
              <a:rPr lang="en-US" altLang="zh-CN" sz="1800" dirty="0" smtClean="0">
                <a:solidFill>
                  <a:schemeClr val="tx1"/>
                </a:solidFill>
              </a:rPr>
              <a:t> 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55622" y="2897432"/>
            <a:ext cx="2754207" cy="3047122"/>
            <a:chOff x="827584" y="2098596"/>
            <a:chExt cx="2754207" cy="3047122"/>
          </a:xfrm>
        </p:grpSpPr>
        <p:grpSp>
          <p:nvGrpSpPr>
            <p:cNvPr id="5" name="组合 4"/>
            <p:cNvGrpSpPr/>
            <p:nvPr/>
          </p:nvGrpSpPr>
          <p:grpSpPr>
            <a:xfrm>
              <a:off x="827584" y="2098596"/>
              <a:ext cx="2754207" cy="3047122"/>
              <a:chOff x="827584" y="2098596"/>
              <a:chExt cx="2754207" cy="3047122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827584" y="3003800"/>
                <a:ext cx="1814643" cy="2141918"/>
                <a:chOff x="827584" y="2672176"/>
                <a:chExt cx="1814643" cy="2141918"/>
              </a:xfrm>
            </p:grpSpPr>
            <p:sp>
              <p:nvSpPr>
                <p:cNvPr id="10" name="Rectangle 8"/>
                <p:cNvSpPr>
                  <a:spLocks noChangeArrowheads="1"/>
                </p:cNvSpPr>
                <p:nvPr/>
              </p:nvSpPr>
              <p:spPr bwMode="auto">
                <a:xfrm rot="16200000">
                  <a:off x="1727106" y="3043990"/>
                  <a:ext cx="1286936" cy="543307"/>
                </a:xfrm>
                <a:prstGeom prst="rect">
                  <a:avLst/>
                </a:prstGeom>
                <a:solidFill>
                  <a:srgbClr val="78B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" name="Rectangle 9"/>
                <p:cNvSpPr>
                  <a:spLocks noChangeArrowheads="1"/>
                </p:cNvSpPr>
                <p:nvPr/>
              </p:nvSpPr>
              <p:spPr bwMode="auto">
                <a:xfrm rot="16200000">
                  <a:off x="1307414" y="3479282"/>
                  <a:ext cx="854982" cy="1814642"/>
                </a:xfrm>
                <a:custGeom>
                  <a:avLst/>
                  <a:gdLst>
                    <a:gd name="T0" fmla="*/ 2 w 954069"/>
                    <a:gd name="T1" fmla="*/ 0 h 1814477"/>
                    <a:gd name="T2" fmla="*/ 954069 w 954069"/>
                    <a:gd name="T3" fmla="*/ 1264019 h 1814477"/>
                    <a:gd name="T4" fmla="*/ 954069 w 954069"/>
                    <a:gd name="T5" fmla="*/ 1814477 h 1814477"/>
                    <a:gd name="T6" fmla="*/ 0 w 954069"/>
                    <a:gd name="T7" fmla="*/ 1155577 h 1814477"/>
                    <a:gd name="T8" fmla="*/ 2 w 954069"/>
                    <a:gd name="T9" fmla="*/ 0 h 18144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54069" h="1814477">
                      <a:moveTo>
                        <a:pt x="2" y="0"/>
                      </a:moveTo>
                      <a:lnTo>
                        <a:pt x="954069" y="1264019"/>
                      </a:lnTo>
                      <a:lnTo>
                        <a:pt x="954069" y="1814477"/>
                      </a:lnTo>
                      <a:lnTo>
                        <a:pt x="0" y="1155577"/>
                      </a:lnTo>
                      <a:cubicBezTo>
                        <a:pt x="1" y="851066"/>
                        <a:pt x="1" y="304511"/>
                        <a:pt x="2" y="0"/>
                      </a:cubicBezTo>
                      <a:close/>
                    </a:path>
                  </a:pathLst>
                </a:custGeom>
                <a:solidFill>
                  <a:srgbClr val="78B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" name="矩形 7"/>
              <p:cNvSpPr/>
              <p:nvPr/>
            </p:nvSpPr>
            <p:spPr>
              <a:xfrm>
                <a:off x="1580665" y="2542606"/>
                <a:ext cx="1924116" cy="454356"/>
              </a:xfrm>
              <a:prstGeom prst="rect">
                <a:avLst/>
              </a:prstGeom>
            </p:spPr>
            <p:txBody>
              <a:bodyPr wrap="square" lIns="145161" tIns="72581" rIns="145161" bIns="7258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TD-LTE stations</a:t>
                </a:r>
                <a:endParaRPr lang="en-US" altLang="zh-CN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929162" y="2098596"/>
                <a:ext cx="265262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92D050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1 Million+</a:t>
                </a:r>
                <a:endParaRPr lang="en-US" altLang="zh-CN" sz="3200" b="1" dirty="0" smtClean="0">
                  <a:solidFill>
                    <a:srgbClr val="92D05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pic>
          <p:nvPicPr>
            <p:cNvPr id="6" name="Picture 5" descr="D:\扁平PNG\交通工具\radiotow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150" y="3090447"/>
              <a:ext cx="384848" cy="38484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2426929" y="2218458"/>
            <a:ext cx="2625557" cy="3726095"/>
            <a:chOff x="2303980" y="1419622"/>
            <a:chExt cx="2625557" cy="3726095"/>
          </a:xfrm>
        </p:grpSpPr>
        <p:grpSp>
          <p:nvGrpSpPr>
            <p:cNvPr id="13" name="组合 12"/>
            <p:cNvGrpSpPr/>
            <p:nvPr/>
          </p:nvGrpSpPr>
          <p:grpSpPr>
            <a:xfrm>
              <a:off x="2303980" y="1419622"/>
              <a:ext cx="2625557" cy="3726095"/>
              <a:chOff x="2303980" y="1419622"/>
              <a:chExt cx="2625557" cy="372609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2670376" y="2275007"/>
                <a:ext cx="1155680" cy="2870710"/>
                <a:chOff x="2083611" y="1943383"/>
                <a:chExt cx="1155680" cy="2870710"/>
              </a:xfrm>
              <a:solidFill>
                <a:srgbClr val="00B0F0"/>
              </a:solidFill>
            </p:grpSpPr>
            <p:sp>
              <p:nvSpPr>
                <p:cNvPr id="20" name="Rectangle 9"/>
                <p:cNvSpPr>
                  <a:spLocks noChangeArrowheads="1"/>
                </p:cNvSpPr>
                <p:nvPr/>
              </p:nvSpPr>
              <p:spPr bwMode="auto">
                <a:xfrm rot="16200000">
                  <a:off x="1956173" y="2675995"/>
                  <a:ext cx="2015730" cy="550506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Rectangle 9"/>
                <p:cNvSpPr>
                  <a:spLocks noChangeArrowheads="1"/>
                </p:cNvSpPr>
                <p:nvPr/>
              </p:nvSpPr>
              <p:spPr bwMode="auto">
                <a:xfrm rot="16200000">
                  <a:off x="2233960" y="3808762"/>
                  <a:ext cx="854982" cy="1155679"/>
                </a:xfrm>
                <a:custGeom>
                  <a:avLst/>
                  <a:gdLst>
                    <a:gd name="T0" fmla="*/ 0 w 927174"/>
                    <a:gd name="T1" fmla="*/ 0 h 1155574"/>
                    <a:gd name="T2" fmla="*/ 927174 w 927174"/>
                    <a:gd name="T3" fmla="*/ 605116 h 1155574"/>
                    <a:gd name="T4" fmla="*/ 927174 w 927174"/>
                    <a:gd name="T5" fmla="*/ 1155574 h 1155574"/>
                    <a:gd name="T6" fmla="*/ 1 w 927174"/>
                    <a:gd name="T7" fmla="*/ 900081 h 1155574"/>
                    <a:gd name="T8" fmla="*/ 0 w 927174"/>
                    <a:gd name="T9" fmla="*/ 0 h 11555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27174" h="1155574">
                      <a:moveTo>
                        <a:pt x="0" y="0"/>
                      </a:moveTo>
                      <a:lnTo>
                        <a:pt x="927174" y="605116"/>
                      </a:lnTo>
                      <a:lnTo>
                        <a:pt x="927174" y="1155574"/>
                      </a:lnTo>
                      <a:lnTo>
                        <a:pt x="1" y="900081"/>
                      </a:lnTo>
                      <a:cubicBezTo>
                        <a:pt x="1" y="568678"/>
                        <a:pt x="0" y="33140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8" name="矩形 17"/>
              <p:cNvSpPr/>
              <p:nvPr/>
            </p:nvSpPr>
            <p:spPr>
              <a:xfrm>
                <a:off x="2606835" y="1871418"/>
                <a:ext cx="2322701" cy="454356"/>
              </a:xfrm>
              <a:prstGeom prst="rect">
                <a:avLst/>
              </a:prstGeom>
            </p:spPr>
            <p:txBody>
              <a:bodyPr wrap="square" lIns="145161" tIns="72581" rIns="145161" bIns="72581">
                <a:spAutoFit/>
              </a:bodyPr>
              <a:lstStyle/>
              <a:p>
                <a:pPr algn="ctr" defTabSz="914400">
                  <a:defRPr/>
                </a:pPr>
                <a:r>
                  <a:rPr lang="en-US" altLang="zh-CN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2G/3GSubscribers</a:t>
                </a:r>
                <a:endParaRPr lang="en-US" altLang="zh-CN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2303980" y="1419622"/>
                <a:ext cx="262555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b="1" dirty="0" smtClean="0">
                    <a:solidFill>
                      <a:srgbClr val="00B0F0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820</a:t>
                </a:r>
                <a:r>
                  <a:rPr lang="zh-CN" altLang="en-US" sz="3200" b="1" dirty="0" smtClean="0">
                    <a:solidFill>
                      <a:srgbClr val="00B0F0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 </a:t>
                </a:r>
                <a:r>
                  <a:rPr lang="en-US" altLang="zh-CN" sz="3200" b="1" dirty="0" smtClean="0">
                    <a:solidFill>
                      <a:srgbClr val="00B0F0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million</a:t>
                </a:r>
                <a:endParaRPr lang="en-US" sz="32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304695" y="2341219"/>
              <a:ext cx="461062" cy="461062"/>
              <a:chOff x="1248881" y="3295259"/>
              <a:chExt cx="650651" cy="65065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椭圆 14"/>
              <p:cNvSpPr/>
              <p:nvPr/>
            </p:nvSpPr>
            <p:spPr>
              <a:xfrm>
                <a:off x="1248881" y="3295259"/>
                <a:ext cx="650651" cy="65065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Picture 4" descr="D:\扁平PNG\扁平头像\1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1615" y="3328675"/>
                <a:ext cx="525182" cy="552217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</p:grpSp>
      </p:grpSp>
      <p:grpSp>
        <p:nvGrpSpPr>
          <p:cNvPr id="22" name="组合 21"/>
          <p:cNvGrpSpPr/>
          <p:nvPr/>
        </p:nvGrpSpPr>
        <p:grpSpPr>
          <a:xfrm>
            <a:off x="3366930" y="3969046"/>
            <a:ext cx="2395417" cy="1981821"/>
            <a:chOff x="3285042" y="3969046"/>
            <a:chExt cx="2395417" cy="1981821"/>
          </a:xfrm>
        </p:grpSpPr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285042" y="3969046"/>
              <a:ext cx="23954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    268</a:t>
              </a:r>
              <a:r>
                <a:rPr lang="zh-CN" altLang="en-US" sz="24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million</a:t>
              </a:r>
              <a:endParaRPr lang="en-US" sz="2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555359" y="4184396"/>
              <a:ext cx="2125100" cy="423579"/>
            </a:xfrm>
            <a:prstGeom prst="rect">
              <a:avLst/>
            </a:prstGeom>
          </p:spPr>
          <p:txBody>
            <a:bodyPr wrap="square" lIns="145161" tIns="72581" rIns="145161" bIns="72581">
              <a:spAutoFit/>
            </a:bodyPr>
            <a:lstStyle/>
            <a:p>
              <a:pPr algn="ctr" defTabSz="914400">
                <a:defRPr/>
              </a:pPr>
              <a:r>
                <a:rPr lang="en-US" altLang="zh-CN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 4G</a:t>
              </a:r>
              <a:r>
                <a:rPr lang="zh-CN" alt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altLang="zh-CN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Subscribers</a:t>
              </a:r>
              <a:endPara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289761" y="4515640"/>
              <a:ext cx="1088090" cy="1435227"/>
              <a:chOff x="3316078" y="4515640"/>
              <a:chExt cx="1088090" cy="1435227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3316078" y="4515640"/>
                <a:ext cx="1088090" cy="1435227"/>
                <a:chOff x="3346938" y="3722209"/>
                <a:chExt cx="1317770" cy="3099352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38" name="Rectangle 9"/>
                <p:cNvSpPr>
                  <a:spLocks noChangeArrowheads="1"/>
                </p:cNvSpPr>
                <p:nvPr/>
              </p:nvSpPr>
              <p:spPr bwMode="auto">
                <a:xfrm rot="16200000">
                  <a:off x="3644549" y="4118101"/>
                  <a:ext cx="1416052" cy="624267"/>
                </a:xfrm>
                <a:prstGeom prst="rect">
                  <a:avLst/>
                </a:prstGeom>
                <a:solidFill>
                  <a:srgbClr val="66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Rectangle 9"/>
                <p:cNvSpPr>
                  <a:spLocks noChangeArrowheads="1"/>
                </p:cNvSpPr>
                <p:nvPr/>
              </p:nvSpPr>
              <p:spPr bwMode="auto">
                <a:xfrm rot="16200000">
                  <a:off x="3164174" y="5321030"/>
                  <a:ext cx="1683295" cy="1317767"/>
                </a:xfrm>
                <a:custGeom>
                  <a:avLst/>
                  <a:gdLst>
                    <a:gd name="T0" fmla="*/ 0 w 927174"/>
                    <a:gd name="T1" fmla="*/ 0 h 1155574"/>
                    <a:gd name="T2" fmla="*/ 927174 w 927174"/>
                    <a:gd name="T3" fmla="*/ 605116 h 1155574"/>
                    <a:gd name="T4" fmla="*/ 927174 w 927174"/>
                    <a:gd name="T5" fmla="*/ 1155574 h 1155574"/>
                    <a:gd name="T6" fmla="*/ 1 w 927174"/>
                    <a:gd name="T7" fmla="*/ 900081 h 1155574"/>
                    <a:gd name="T8" fmla="*/ 0 w 927174"/>
                    <a:gd name="T9" fmla="*/ 0 h 11555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27174" h="1155574">
                      <a:moveTo>
                        <a:pt x="0" y="0"/>
                      </a:moveTo>
                      <a:lnTo>
                        <a:pt x="927174" y="605116"/>
                      </a:lnTo>
                      <a:lnTo>
                        <a:pt x="927174" y="1155574"/>
                      </a:lnTo>
                      <a:lnTo>
                        <a:pt x="1" y="900081"/>
                      </a:lnTo>
                      <a:cubicBezTo>
                        <a:pt x="1" y="568678"/>
                        <a:pt x="0" y="33140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3" name="椭圆 42"/>
              <p:cNvSpPr/>
              <p:nvPr/>
            </p:nvSpPr>
            <p:spPr>
              <a:xfrm>
                <a:off x="3956770" y="4631461"/>
                <a:ext cx="392558" cy="35419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4" name="Picture 4" descr="D:\扁平PNG\扁平头像\1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9820" y="4617170"/>
                <a:ext cx="278679" cy="293024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</p:grpSp>
      </p:grpSp>
      <p:grpSp>
        <p:nvGrpSpPr>
          <p:cNvPr id="24" name="组合 23"/>
          <p:cNvGrpSpPr/>
          <p:nvPr/>
        </p:nvGrpSpPr>
        <p:grpSpPr>
          <a:xfrm>
            <a:off x="6917228" y="2479351"/>
            <a:ext cx="2226772" cy="3462984"/>
            <a:chOff x="6917228" y="2479351"/>
            <a:chExt cx="2226772" cy="3462984"/>
          </a:xfrm>
        </p:grpSpPr>
        <p:grpSp>
          <p:nvGrpSpPr>
            <p:cNvPr id="31" name="组合 30"/>
            <p:cNvGrpSpPr/>
            <p:nvPr/>
          </p:nvGrpSpPr>
          <p:grpSpPr>
            <a:xfrm>
              <a:off x="6917228" y="2479351"/>
              <a:ext cx="2226772" cy="3462984"/>
              <a:chOff x="4943444" y="1680515"/>
              <a:chExt cx="2226772" cy="3462984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5576561" y="2536617"/>
                <a:ext cx="1155679" cy="2606882"/>
                <a:chOff x="3875712" y="2204993"/>
                <a:chExt cx="1155679" cy="2606882"/>
              </a:xfrm>
              <a:solidFill>
                <a:srgbClr val="FFCC00"/>
              </a:solidFill>
            </p:grpSpPr>
            <p:sp>
              <p:nvSpPr>
                <p:cNvPr id="36" name="Rectangle 11"/>
                <p:cNvSpPr>
                  <a:spLocks noChangeArrowheads="1"/>
                </p:cNvSpPr>
                <p:nvPr/>
              </p:nvSpPr>
              <p:spPr bwMode="auto">
                <a:xfrm rot="16200000">
                  <a:off x="3272107" y="2808598"/>
                  <a:ext cx="1754120" cy="546910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Rectangl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027169" y="3807653"/>
                  <a:ext cx="852765" cy="1155679"/>
                </a:xfrm>
                <a:custGeom>
                  <a:avLst/>
                  <a:gdLst>
                    <a:gd name="T0" fmla="*/ 0 w 927174"/>
                    <a:gd name="T1" fmla="*/ 0 h 1155574"/>
                    <a:gd name="T2" fmla="*/ 927174 w 927174"/>
                    <a:gd name="T3" fmla="*/ 605116 h 1155574"/>
                    <a:gd name="T4" fmla="*/ 927174 w 927174"/>
                    <a:gd name="T5" fmla="*/ 1155574 h 1155574"/>
                    <a:gd name="T6" fmla="*/ 1 w 927174"/>
                    <a:gd name="T7" fmla="*/ 900081 h 1155574"/>
                    <a:gd name="T8" fmla="*/ 0 w 927174"/>
                    <a:gd name="T9" fmla="*/ 0 h 11555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27174" h="1155574">
                      <a:moveTo>
                        <a:pt x="0" y="0"/>
                      </a:moveTo>
                      <a:lnTo>
                        <a:pt x="927174" y="605116"/>
                      </a:lnTo>
                      <a:lnTo>
                        <a:pt x="927174" y="1155574"/>
                      </a:lnTo>
                      <a:lnTo>
                        <a:pt x="1" y="900081"/>
                      </a:lnTo>
                      <a:cubicBezTo>
                        <a:pt x="1" y="568678"/>
                        <a:pt x="0" y="33140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>
                <a:off x="4943444" y="2104770"/>
                <a:ext cx="2226772" cy="454356"/>
              </a:xfrm>
              <a:prstGeom prst="rect">
                <a:avLst/>
              </a:prstGeom>
            </p:spPr>
            <p:txBody>
              <a:bodyPr wrap="square" lIns="145161" tIns="72581" rIns="145161" bIns="7258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Roaming Partners</a:t>
                </a:r>
                <a:endParaRPr lang="en-US" altLang="zh-CN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5" name="Text Box 9"/>
              <p:cNvSpPr txBox="1">
                <a:spLocks noChangeArrowheads="1"/>
              </p:cNvSpPr>
              <p:nvPr/>
            </p:nvSpPr>
            <p:spPr bwMode="auto">
              <a:xfrm>
                <a:off x="5317716" y="1680515"/>
                <a:ext cx="129026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FFCC00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500</a:t>
                </a:r>
                <a:r>
                  <a:rPr lang="en-US" altLang="zh-CN" sz="3200" dirty="0" smtClean="0">
                    <a:solidFill>
                      <a:srgbClr val="FFCC00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+</a:t>
                </a:r>
                <a:endParaRPr lang="en-US" sz="3200" dirty="0">
                  <a:solidFill>
                    <a:srgbClr val="FFCC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pic>
          <p:nvPicPr>
            <p:cNvPr id="47" name="Picture 2" descr="D:\扁平PNG\交通工具\globa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024" y="3401363"/>
              <a:ext cx="409877" cy="40987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组合 49"/>
          <p:cNvGrpSpPr/>
          <p:nvPr/>
        </p:nvGrpSpPr>
        <p:grpSpPr>
          <a:xfrm>
            <a:off x="5153315" y="2722514"/>
            <a:ext cx="1915839" cy="3222038"/>
            <a:chOff x="5087213" y="2722514"/>
            <a:chExt cx="1915839" cy="3222038"/>
          </a:xfrm>
        </p:grpSpPr>
        <p:grpSp>
          <p:nvGrpSpPr>
            <p:cNvPr id="23" name="组合 22"/>
            <p:cNvGrpSpPr/>
            <p:nvPr/>
          </p:nvGrpSpPr>
          <p:grpSpPr>
            <a:xfrm>
              <a:off x="5087213" y="2722514"/>
              <a:ext cx="1915839" cy="3222038"/>
              <a:chOff x="3664273" y="1923678"/>
              <a:chExt cx="1915839" cy="322203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4131542" y="2843933"/>
                <a:ext cx="1034650" cy="2301783"/>
                <a:chOff x="3043776" y="2512309"/>
                <a:chExt cx="1034650" cy="2301783"/>
              </a:xfrm>
              <a:solidFill>
                <a:srgbClr val="FF0066"/>
              </a:solidFill>
            </p:grpSpPr>
            <p:sp>
              <p:nvSpPr>
                <p:cNvPr id="28" name="Rectangle 10"/>
                <p:cNvSpPr>
                  <a:spLocks noChangeArrowheads="1"/>
                </p:cNvSpPr>
                <p:nvPr/>
              </p:nvSpPr>
              <p:spPr bwMode="auto">
                <a:xfrm rot="16200000">
                  <a:off x="2834100" y="2964057"/>
                  <a:ext cx="1446803" cy="543307"/>
                </a:xfrm>
                <a:prstGeom prst="rect">
                  <a:avLst/>
                </a:prstGeom>
                <a:solidFill>
                  <a:srgbClr val="FF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 rot="16200000">
                  <a:off x="3133610" y="3869277"/>
                  <a:ext cx="854981" cy="1034650"/>
                </a:xfrm>
                <a:custGeom>
                  <a:avLst/>
                  <a:gdLst>
                    <a:gd name="T0" fmla="*/ 0 w 954068"/>
                    <a:gd name="T1" fmla="*/ 0 h 1034556"/>
                    <a:gd name="T2" fmla="*/ 954068 w 954068"/>
                    <a:gd name="T3" fmla="*/ 242046 h 1034556"/>
                    <a:gd name="T4" fmla="*/ 954068 w 954068"/>
                    <a:gd name="T5" fmla="*/ 792504 h 1034556"/>
                    <a:gd name="T6" fmla="*/ 13447 w 954068"/>
                    <a:gd name="T7" fmla="*/ 1034556 h 1034556"/>
                    <a:gd name="T8" fmla="*/ 0 w 954068"/>
                    <a:gd name="T9" fmla="*/ 0 h 10345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54068" h="1034556">
                      <a:moveTo>
                        <a:pt x="0" y="0"/>
                      </a:moveTo>
                      <a:lnTo>
                        <a:pt x="954068" y="242046"/>
                      </a:lnTo>
                      <a:lnTo>
                        <a:pt x="954068" y="792504"/>
                      </a:lnTo>
                      <a:lnTo>
                        <a:pt x="13447" y="1034556"/>
                      </a:lnTo>
                      <a:cubicBezTo>
                        <a:pt x="13447" y="747977"/>
                        <a:pt x="0" y="28657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6" name="矩形 25"/>
              <p:cNvSpPr/>
              <p:nvPr/>
            </p:nvSpPr>
            <p:spPr>
              <a:xfrm>
                <a:off x="3664273" y="2420354"/>
                <a:ext cx="1915839" cy="454356"/>
              </a:xfrm>
              <a:prstGeom prst="rect">
                <a:avLst/>
              </a:prstGeom>
            </p:spPr>
            <p:txBody>
              <a:bodyPr wrap="square" lIns="145161" tIns="72581" rIns="145161" bIns="7258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IMS </a:t>
                </a:r>
                <a:r>
                  <a:rPr lang="en-US" altLang="zh-CN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Domains</a:t>
                </a:r>
                <a:endParaRPr lang="en-US" altLang="zh-CN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>
                <a:off x="3837235" y="1923678"/>
                <a:ext cx="167086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FF0066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31</a:t>
                </a:r>
                <a:endParaRPr lang="en-US" sz="3200" b="1" dirty="0">
                  <a:solidFill>
                    <a:srgbClr val="FF0066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36781" y="3708145"/>
              <a:ext cx="475168" cy="475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815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970" y="364472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VoLTE</a:t>
            </a:r>
            <a:r>
              <a:rPr lang="en-US" altLang="zh-CN" dirty="0" smtClean="0"/>
              <a:t> Commercial </a:t>
            </a:r>
            <a:r>
              <a:rPr lang="en-US" altLang="zh-CN" dirty="0"/>
              <a:t>L</a:t>
            </a:r>
            <a:r>
              <a:rPr lang="en-US" altLang="zh-CN" dirty="0" smtClean="0"/>
              <a:t>aunch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3640" y="1530508"/>
            <a:ext cx="846749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China Mobile </a:t>
            </a:r>
            <a:r>
              <a:rPr lang="en-US" altLang="zh-CN" dirty="0" smtClean="0"/>
              <a:t>starts </a:t>
            </a:r>
            <a:r>
              <a:rPr lang="en-US" altLang="zh-CN" dirty="0"/>
              <a:t>commercial launch from </a:t>
            </a:r>
            <a:r>
              <a:rPr lang="en-US" altLang="zh-CN" sz="2800" dirty="0">
                <a:solidFill>
                  <a:srgbClr val="FF0000"/>
                </a:solidFill>
              </a:rPr>
              <a:t>July 2015</a:t>
            </a:r>
            <a:r>
              <a:rPr lang="en-US" altLang="zh-CN" sz="2800" dirty="0"/>
              <a:t>. </a:t>
            </a:r>
            <a:endParaRPr lang="en-US" altLang="zh-CN" sz="2800" dirty="0" smtClean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By </a:t>
            </a:r>
            <a:r>
              <a:rPr lang="en-US" altLang="zh-CN" dirty="0"/>
              <a:t>Sept, Hangzhou and Beijing became the first two commercial </a:t>
            </a:r>
            <a:r>
              <a:rPr lang="en-US" altLang="zh-CN" dirty="0" smtClean="0"/>
              <a:t>cities with 4081 subscribers. 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China Mobile </a:t>
            </a:r>
            <a:r>
              <a:rPr lang="en-US" altLang="zh-CN" dirty="0"/>
              <a:t>is planning to roll out </a:t>
            </a:r>
            <a:r>
              <a:rPr lang="en-US" altLang="zh-CN" dirty="0" err="1" smtClean="0"/>
              <a:t>VoLTE</a:t>
            </a:r>
            <a:r>
              <a:rPr lang="en-US" altLang="zh-CN" dirty="0" smtClean="0"/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in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145 cities </a:t>
            </a:r>
            <a:r>
              <a:rPr lang="en-US" altLang="zh-CN" dirty="0"/>
              <a:t>by the end of 2015.</a:t>
            </a:r>
            <a:endParaRPr lang="zh-CN" altLang="en-US" dirty="0"/>
          </a:p>
        </p:txBody>
      </p:sp>
      <p:graphicFrame>
        <p:nvGraphicFramePr>
          <p:cNvPr id="4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5074208"/>
              </p:ext>
            </p:extLst>
          </p:nvPr>
        </p:nvGraphicFramePr>
        <p:xfrm>
          <a:off x="493640" y="2827332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493640" y="5024287"/>
            <a:ext cx="838200" cy="3785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1400" b="1" dirty="0" smtClean="0">
                <a:solidFill>
                  <a:schemeClr val="tx1">
                    <a:alpha val="99000"/>
                  </a:schemeClr>
                </a:solidFill>
              </a:rPr>
              <a:t>2015.08</a:t>
            </a:r>
            <a:endParaRPr lang="zh-CN" altLang="en-US" sz="1400" b="1" dirty="0" err="1" smtClean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143416" y="5050259"/>
            <a:ext cx="838200" cy="3785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1400" b="1" dirty="0" smtClean="0">
                <a:solidFill>
                  <a:schemeClr val="tx1">
                    <a:alpha val="99000"/>
                  </a:schemeClr>
                </a:solidFill>
              </a:rPr>
              <a:t>2015.09</a:t>
            </a:r>
            <a:endParaRPr lang="zh-CN" altLang="en-US" sz="1400" b="1" dirty="0" err="1" smtClean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884540" y="5050259"/>
            <a:ext cx="838200" cy="3785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1400" b="1" dirty="0" smtClean="0">
                <a:solidFill>
                  <a:schemeClr val="tx1">
                    <a:alpha val="99000"/>
                  </a:schemeClr>
                </a:solidFill>
              </a:rPr>
              <a:t>2015.10</a:t>
            </a:r>
            <a:endParaRPr lang="zh-CN" altLang="en-US" sz="1400" b="1" dirty="0" err="1" smtClean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522840" y="5024286"/>
            <a:ext cx="838200" cy="3785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1400" b="1" dirty="0" smtClean="0">
                <a:solidFill>
                  <a:schemeClr val="tx1">
                    <a:alpha val="99000"/>
                  </a:schemeClr>
                </a:solidFill>
              </a:rPr>
              <a:t>2015.11</a:t>
            </a:r>
            <a:endParaRPr lang="zh-CN" altLang="en-US" sz="1400" b="1" dirty="0" err="1" smtClean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123040" y="5008618"/>
            <a:ext cx="838200" cy="3785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1400" b="1" dirty="0" smtClean="0">
                <a:solidFill>
                  <a:schemeClr val="tx1">
                    <a:alpha val="99000"/>
                  </a:schemeClr>
                </a:solidFill>
              </a:rPr>
              <a:t>2015.12</a:t>
            </a:r>
            <a:endParaRPr lang="zh-CN" altLang="en-US" sz="1400" b="1" dirty="0" err="1" smtClean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04768" y="3439141"/>
            <a:ext cx="466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VoLTE</a:t>
            </a:r>
            <a:r>
              <a:rPr lang="en-US" altLang="zh-CN" sz="2400" dirty="0" smtClean="0"/>
              <a:t> commercial launch plan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664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26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High level functional </a:t>
            </a:r>
            <a:r>
              <a:rPr lang="en-US" altLang="zh-CN" dirty="0" smtClean="0"/>
              <a:t>architecture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1458075" y="5208866"/>
            <a:ext cx="8785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 err="1" smtClean="0">
                <a:latin typeface="+mj-lt"/>
              </a:rPr>
              <a:t>VoLTE</a:t>
            </a:r>
            <a:r>
              <a:rPr lang="en-US" altLang="zh-CN" sz="1600" dirty="0" smtClean="0">
                <a:latin typeface="+mj-lt"/>
              </a:rPr>
              <a:t> major functionalities have been </a:t>
            </a:r>
            <a:r>
              <a:rPr lang="en-US" altLang="zh-CN" sz="1600" dirty="0" smtClean="0">
                <a:latin typeface="+mj-lt"/>
              </a:rPr>
              <a:t>developed</a:t>
            </a:r>
            <a:r>
              <a:rPr lang="en-US" altLang="zh-CN" sz="1600" dirty="0" smtClean="0">
                <a:latin typeface="+mj-lt"/>
              </a:rPr>
              <a:t>:</a:t>
            </a:r>
            <a:endParaRPr lang="en-US" altLang="zh-CN" sz="1600" dirty="0" smtClean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+mj-lt"/>
              </a:rPr>
              <a:t>Network attach, IMS registration, HD voice &amp; video call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+mj-lt"/>
              </a:rPr>
              <a:t>Mobility management, including </a:t>
            </a:r>
            <a:r>
              <a:rPr lang="en-US" altLang="zh-CN" sz="1600" dirty="0" err="1" smtClean="0">
                <a:latin typeface="+mj-lt"/>
              </a:rPr>
              <a:t>eSRVCC</a:t>
            </a:r>
            <a:r>
              <a:rPr lang="en-US" altLang="zh-CN" sz="1600" dirty="0" smtClean="0">
                <a:latin typeface="+mj-lt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+mj-lt"/>
              </a:rPr>
              <a:t>IPv6 supported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+mj-lt"/>
              </a:rPr>
              <a:t>Policy Charging Control…</a:t>
            </a:r>
          </a:p>
        </p:txBody>
      </p:sp>
      <p:grpSp>
        <p:nvGrpSpPr>
          <p:cNvPr id="4" name="组合 29"/>
          <p:cNvGrpSpPr/>
          <p:nvPr/>
        </p:nvGrpSpPr>
        <p:grpSpPr>
          <a:xfrm>
            <a:off x="121318" y="1491901"/>
            <a:ext cx="8636142" cy="3798853"/>
            <a:chOff x="250676" y="764704"/>
            <a:chExt cx="8636142" cy="3329074"/>
          </a:xfrm>
        </p:grpSpPr>
        <p:sp>
          <p:nvSpPr>
            <p:cNvPr id="5" name="圆角矩形 4"/>
            <p:cNvSpPr/>
            <p:nvPr/>
          </p:nvSpPr>
          <p:spPr>
            <a:xfrm>
              <a:off x="320032" y="2343275"/>
              <a:ext cx="7630682" cy="545917"/>
            </a:xfrm>
            <a:prstGeom prst="roundRect">
              <a:avLst>
                <a:gd name="adj" fmla="val 1328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">
              <a:noFill/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 bwMode="auto">
            <a:xfrm>
              <a:off x="8022722" y="764704"/>
              <a:ext cx="864096" cy="3329074"/>
            </a:xfrm>
            <a:prstGeom prst="roundRect">
              <a:avLst>
                <a:gd name="adj" fmla="val 7917"/>
              </a:avLst>
            </a:prstGeom>
            <a:solidFill>
              <a:srgbClr val="B6DF89">
                <a:tint val="66000"/>
                <a:satMod val="160000"/>
                <a:alpha val="70000"/>
              </a:srgbClr>
            </a:solidFill>
            <a:ln>
              <a:noFill/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23888">
                <a:spcBef>
                  <a:spcPts val="600"/>
                </a:spcBef>
              </a:pPr>
              <a:endParaRPr lang="zh-CN" altLang="en-US" sz="2400" dirty="0" smtClean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 bwMode="auto">
            <a:xfrm>
              <a:off x="320032" y="3519445"/>
              <a:ext cx="7630682" cy="517508"/>
            </a:xfrm>
            <a:prstGeom prst="roundRect">
              <a:avLst>
                <a:gd name="adj" fmla="val 7917"/>
              </a:avLst>
            </a:prstGeom>
            <a:solidFill>
              <a:schemeClr val="bg1">
                <a:alpha val="60000"/>
              </a:schemeClr>
            </a:solidFill>
            <a:ln w="6350">
              <a:solidFill>
                <a:schemeClr val="accent1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23888">
                <a:spcBef>
                  <a:spcPts val="600"/>
                </a:spcBef>
              </a:pPr>
              <a:endParaRPr lang="zh-CN" altLang="en-US" sz="2400" b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pic>
          <p:nvPicPr>
            <p:cNvPr id="8" name="Picture 18" descr="图片79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2160" y="3046268"/>
              <a:ext cx="2308534" cy="358842"/>
            </a:xfrm>
            <a:prstGeom prst="rect">
              <a:avLst/>
            </a:prstGeom>
            <a:noFill/>
          </p:spPr>
        </p:pic>
        <p:sp>
          <p:nvSpPr>
            <p:cNvPr id="9" name="圆角矩形 8"/>
            <p:cNvSpPr/>
            <p:nvPr/>
          </p:nvSpPr>
          <p:spPr bwMode="auto">
            <a:xfrm>
              <a:off x="320710" y="1271334"/>
              <a:ext cx="7640781" cy="1022243"/>
            </a:xfrm>
            <a:prstGeom prst="roundRect">
              <a:avLst>
                <a:gd name="adj" fmla="val 7828"/>
              </a:avLst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23888">
                <a:spcBef>
                  <a:spcPts val="600"/>
                </a:spcBef>
              </a:pPr>
              <a:endParaRPr lang="zh-CN" altLang="en-US" sz="2400" b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8081950" y="1357354"/>
              <a:ext cx="756406" cy="373185"/>
            </a:xfrm>
            <a:prstGeom prst="roundRec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1343" tIns="45671" rIns="91343" bIns="45671" rtlCol="0" anchor="ctr"/>
            <a:lstStyle/>
            <a:p>
              <a:pPr marL="92075" indent="-92075" algn="ctr">
                <a:spcBef>
                  <a:spcPct val="20000"/>
                </a:spcBef>
              </a:pPr>
              <a:r>
                <a:rPr lang="en-US" altLang="zh-CN" sz="1400" b="1" dirty="0" smtClean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Times New Roman" pitchFamily="18" charset="0"/>
                </a:rPr>
                <a:t>BOSS</a:t>
              </a:r>
              <a:endParaRPr lang="zh-CN" altLang="en-US" sz="1400" b="1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8081950" y="2185526"/>
              <a:ext cx="756406" cy="373185"/>
            </a:xfrm>
            <a:prstGeom prst="roundRec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1343" tIns="45671" rIns="91343" bIns="45671" rtlCol="0" anchor="ctr"/>
            <a:lstStyle/>
            <a:p>
              <a:pPr marL="92075" indent="-92075" algn="ctr">
                <a:spcBef>
                  <a:spcPct val="20000"/>
                </a:spcBef>
              </a:pPr>
              <a:r>
                <a:rPr lang="en-US" altLang="zh-CN" sz="1400" b="1" dirty="0" smtClean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Times New Roman" pitchFamily="18" charset="0"/>
                </a:rPr>
                <a:t>NMS</a:t>
              </a:r>
              <a:endParaRPr lang="zh-CN" altLang="en-US" sz="1400" b="1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8076567" y="3112615"/>
              <a:ext cx="756406" cy="373185"/>
            </a:xfrm>
            <a:prstGeom prst="roundRec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91343" tIns="45671" rIns="91343" bIns="45671" rtlCol="0" anchor="ctr"/>
            <a:lstStyle/>
            <a:p>
              <a:pPr marL="92075" indent="-92075" algn="ctr">
                <a:spcBef>
                  <a:spcPct val="20000"/>
                </a:spcBef>
              </a:pPr>
              <a:r>
                <a:rPr lang="en-US" altLang="zh-CN" sz="1400" b="1" dirty="0" smtClean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Times New Roman" pitchFamily="18" charset="0"/>
                </a:rPr>
                <a:t>OMC</a:t>
              </a:r>
              <a:endParaRPr lang="zh-CN" altLang="en-US" sz="1400" b="1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20032" y="2939883"/>
              <a:ext cx="7630682" cy="545917"/>
            </a:xfrm>
            <a:prstGeom prst="roundRect">
              <a:avLst>
                <a:gd name="adj" fmla="val 1049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6350">
              <a:noFill/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j-lt"/>
                <a:ea typeface="微软雅黑" panose="020B0503020204020204" pitchFamily="34" charset="-122"/>
              </a:endParaRPr>
            </a:p>
          </p:txBody>
        </p:sp>
        <p:pic>
          <p:nvPicPr>
            <p:cNvPr id="14" name="Picture 18" descr="图片8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8544" y="3076074"/>
              <a:ext cx="2309281" cy="299230"/>
            </a:xfrm>
            <a:prstGeom prst="rect">
              <a:avLst/>
            </a:prstGeom>
            <a:noFill/>
          </p:spPr>
        </p:pic>
        <p:sp>
          <p:nvSpPr>
            <p:cNvPr id="15" name="圆角矩形 14"/>
            <p:cNvSpPr/>
            <p:nvPr/>
          </p:nvSpPr>
          <p:spPr bwMode="auto">
            <a:xfrm>
              <a:off x="320710" y="775816"/>
              <a:ext cx="7640781" cy="455703"/>
            </a:xfrm>
            <a:prstGeom prst="roundRect">
              <a:avLst>
                <a:gd name="adj" fmla="val 14606"/>
              </a:avLst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23888">
                <a:spcBef>
                  <a:spcPts val="600"/>
                </a:spcBef>
              </a:pPr>
              <a:endParaRPr lang="zh-CN" altLang="en-US" sz="2400" dirty="0" smtClean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6" name="Text Box 736"/>
            <p:cNvSpPr txBox="1">
              <a:spLocks noChangeArrowheads="1"/>
            </p:cNvSpPr>
            <p:nvPr/>
          </p:nvSpPr>
          <p:spPr bwMode="auto">
            <a:xfrm>
              <a:off x="8021865" y="853417"/>
              <a:ext cx="836707" cy="3077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1387" tIns="45693" rIns="91387" bIns="45693">
              <a:spAutoFit/>
            </a:bodyPr>
            <a:lstStyle/>
            <a:p>
              <a:pPr algn="ctr"/>
              <a:r>
                <a:rPr lang="en-US" altLang="zh-CN" sz="1400" b="1" dirty="0" smtClean="0">
                  <a:latin typeface="+mj-lt"/>
                  <a:ea typeface="微软雅黑" pitchFamily="34" charset="-122"/>
                </a:rPr>
                <a:t>BOSS</a:t>
              </a:r>
              <a:endParaRPr lang="en-US" altLang="zh-CN" sz="1400" b="1" dirty="0">
                <a:latin typeface="+mj-lt"/>
                <a:ea typeface="微软雅黑" pitchFamily="34" charset="-122"/>
              </a:endParaRPr>
            </a:p>
          </p:txBody>
        </p:sp>
        <p:sp>
          <p:nvSpPr>
            <p:cNvPr id="17" name="Text Box 736"/>
            <p:cNvSpPr txBox="1">
              <a:spLocks noChangeArrowheads="1"/>
            </p:cNvSpPr>
            <p:nvPr/>
          </p:nvSpPr>
          <p:spPr bwMode="auto">
            <a:xfrm>
              <a:off x="250676" y="811970"/>
              <a:ext cx="2065885" cy="3236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1387" tIns="45693" rIns="91387" bIns="45693">
              <a:spAutoFit/>
            </a:bodyPr>
            <a:lstStyle/>
            <a:p>
              <a:pPr algn="ctr"/>
              <a:r>
                <a:rPr lang="en-US" altLang="zh-CN" b="1" dirty="0" smtClean="0">
                  <a:latin typeface="+mj-lt"/>
                  <a:ea typeface="微软雅黑" pitchFamily="34" charset="-122"/>
                </a:rPr>
                <a:t>Application </a:t>
              </a:r>
              <a:r>
                <a:rPr lang="en-US" altLang="zh-CN" b="1" dirty="0" smtClean="0">
                  <a:latin typeface="+mj-lt"/>
                  <a:ea typeface="微软雅黑" pitchFamily="34" charset="-122"/>
                </a:rPr>
                <a:t>Layer</a:t>
              </a:r>
              <a:endParaRPr lang="en-US" altLang="zh-CN" b="1" dirty="0">
                <a:latin typeface="+mj-lt"/>
                <a:ea typeface="微软雅黑" pitchFamily="34" charset="-122"/>
              </a:endParaRPr>
            </a:p>
          </p:txBody>
        </p:sp>
        <p:sp>
          <p:nvSpPr>
            <p:cNvPr id="18" name="Text Box 736"/>
            <p:cNvSpPr txBox="1">
              <a:spLocks noChangeArrowheads="1"/>
            </p:cNvSpPr>
            <p:nvPr/>
          </p:nvSpPr>
          <p:spPr bwMode="auto">
            <a:xfrm>
              <a:off x="323528" y="1578142"/>
              <a:ext cx="1497450" cy="3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1387" tIns="45693" rIns="91387" bIns="45693">
              <a:spAutoFit/>
            </a:bodyPr>
            <a:lstStyle/>
            <a:p>
              <a:pPr algn="ctr"/>
              <a:r>
                <a:rPr lang="en-US" altLang="zh-CN" b="1" dirty="0" smtClean="0">
                  <a:latin typeface="+mj-lt"/>
                  <a:ea typeface="微软雅黑" pitchFamily="34" charset="-122"/>
                </a:rPr>
                <a:t>Core Network</a:t>
              </a:r>
              <a:endParaRPr lang="en-US" altLang="zh-CN" b="1" dirty="0">
                <a:latin typeface="+mj-lt"/>
                <a:ea typeface="微软雅黑" pitchFamily="34" charset="-122"/>
              </a:endParaRPr>
            </a:p>
          </p:txBody>
        </p:sp>
        <p:grpSp>
          <p:nvGrpSpPr>
            <p:cNvPr id="19" name="组合 54"/>
            <p:cNvGrpSpPr/>
            <p:nvPr/>
          </p:nvGrpSpPr>
          <p:grpSpPr>
            <a:xfrm>
              <a:off x="4772145" y="1414134"/>
              <a:ext cx="921129" cy="760875"/>
              <a:chOff x="3512451" y="1740711"/>
              <a:chExt cx="921129" cy="760875"/>
            </a:xfrm>
          </p:grpSpPr>
          <p:sp>
            <p:nvSpPr>
              <p:cNvPr id="46" name="圆角矩形 14"/>
              <p:cNvSpPr/>
              <p:nvPr/>
            </p:nvSpPr>
            <p:spPr>
              <a:xfrm>
                <a:off x="3512451" y="1740711"/>
                <a:ext cx="921129" cy="760875"/>
              </a:xfrm>
              <a:prstGeom prst="roundRect">
                <a:avLst>
                  <a:gd name="adj" fmla="val 740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Text Box 736"/>
              <p:cNvSpPr txBox="1">
                <a:spLocks noChangeArrowheads="1"/>
              </p:cNvSpPr>
              <p:nvPr/>
            </p:nvSpPr>
            <p:spPr bwMode="auto">
              <a:xfrm>
                <a:off x="3574814" y="1994218"/>
                <a:ext cx="796402" cy="3077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1387" tIns="45693" rIns="91387" bIns="45693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latin typeface="+mj-lt"/>
                    <a:ea typeface="微软雅黑" pitchFamily="34" charset="-122"/>
                  </a:rPr>
                  <a:t>IMS</a:t>
                </a:r>
                <a:endParaRPr lang="en-US" altLang="zh-CN" sz="1600" b="1" dirty="0">
                  <a:latin typeface="+mj-lt"/>
                  <a:ea typeface="微软雅黑" pitchFamily="34" charset="-122"/>
                </a:endParaRPr>
              </a:p>
            </p:txBody>
          </p:sp>
        </p:grpSp>
        <p:grpSp>
          <p:nvGrpSpPr>
            <p:cNvPr id="20" name="组合 55"/>
            <p:cNvGrpSpPr/>
            <p:nvPr/>
          </p:nvGrpSpPr>
          <p:grpSpPr>
            <a:xfrm>
              <a:off x="3807764" y="1414134"/>
              <a:ext cx="921129" cy="760875"/>
              <a:chOff x="2548070" y="1740711"/>
              <a:chExt cx="921129" cy="760875"/>
            </a:xfrm>
          </p:grpSpPr>
          <p:sp>
            <p:nvSpPr>
              <p:cNvPr id="44" name="圆角矩形 15"/>
              <p:cNvSpPr/>
              <p:nvPr/>
            </p:nvSpPr>
            <p:spPr>
              <a:xfrm>
                <a:off x="2548070" y="1740711"/>
                <a:ext cx="921129" cy="760875"/>
              </a:xfrm>
              <a:prstGeom prst="roundRect">
                <a:avLst>
                  <a:gd name="adj" fmla="val 8569"/>
                </a:avLst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Text Box 736"/>
              <p:cNvSpPr txBox="1">
                <a:spLocks noChangeArrowheads="1"/>
              </p:cNvSpPr>
              <p:nvPr/>
            </p:nvSpPr>
            <p:spPr bwMode="auto">
              <a:xfrm>
                <a:off x="2610433" y="1994218"/>
                <a:ext cx="796402" cy="3077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1387" tIns="45693" rIns="91387" bIns="45693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latin typeface="+mj-lt"/>
                    <a:ea typeface="微软雅黑" pitchFamily="34" charset="-122"/>
                  </a:rPr>
                  <a:t>EPC</a:t>
                </a:r>
                <a:endParaRPr lang="en-US" altLang="zh-CN" sz="1600" b="1" dirty="0">
                  <a:latin typeface="+mj-lt"/>
                  <a:ea typeface="微软雅黑" pitchFamily="34" charset="-122"/>
                </a:endParaRPr>
              </a:p>
            </p:txBody>
          </p:sp>
        </p:grpSp>
        <p:grpSp>
          <p:nvGrpSpPr>
            <p:cNvPr id="21" name="组合 56"/>
            <p:cNvGrpSpPr/>
            <p:nvPr/>
          </p:nvGrpSpPr>
          <p:grpSpPr>
            <a:xfrm>
              <a:off x="2841304" y="1414134"/>
              <a:ext cx="920645" cy="754521"/>
              <a:chOff x="1583931" y="1740713"/>
              <a:chExt cx="920645" cy="754521"/>
            </a:xfrm>
          </p:grpSpPr>
          <p:sp>
            <p:nvSpPr>
              <p:cNvPr id="42" name="圆角矩形 17"/>
              <p:cNvSpPr/>
              <p:nvPr/>
            </p:nvSpPr>
            <p:spPr>
              <a:xfrm>
                <a:off x="1583931" y="1740713"/>
                <a:ext cx="920645" cy="754521"/>
              </a:xfrm>
              <a:prstGeom prst="roundRect">
                <a:avLst>
                  <a:gd name="adj" fmla="val 8057"/>
                </a:avLst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Text Box 736"/>
              <p:cNvSpPr txBox="1">
                <a:spLocks noChangeArrowheads="1"/>
              </p:cNvSpPr>
              <p:nvPr/>
            </p:nvSpPr>
            <p:spPr bwMode="auto">
              <a:xfrm>
                <a:off x="1646052" y="1991043"/>
                <a:ext cx="796402" cy="3077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1387" tIns="45693" rIns="91387" bIns="45693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latin typeface="+mj-lt"/>
                    <a:ea typeface="微软雅黑" panose="020B0503020204020204" pitchFamily="34" charset="-122"/>
                  </a:rPr>
                  <a:t>PCC</a:t>
                </a:r>
                <a:endParaRPr lang="en-US" altLang="zh-CN" sz="1600" b="1" dirty="0">
                  <a:latin typeface="+mj-lt"/>
                  <a:ea typeface="微软雅黑" pitchFamily="34" charset="-122"/>
                </a:endParaRPr>
              </a:p>
            </p:txBody>
          </p:sp>
        </p:grpSp>
        <p:grpSp>
          <p:nvGrpSpPr>
            <p:cNvPr id="22" name="组合 53"/>
            <p:cNvGrpSpPr/>
            <p:nvPr/>
          </p:nvGrpSpPr>
          <p:grpSpPr>
            <a:xfrm>
              <a:off x="6704566" y="1414918"/>
              <a:ext cx="944225" cy="760875"/>
              <a:chOff x="5544547" y="1740711"/>
              <a:chExt cx="944225" cy="760875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5555564" y="1740711"/>
                <a:ext cx="922190" cy="760875"/>
              </a:xfrm>
              <a:prstGeom prst="roundRect">
                <a:avLst>
                  <a:gd name="adj" fmla="val 737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Text Box 736"/>
              <p:cNvSpPr txBox="1">
                <a:spLocks noChangeArrowheads="1"/>
              </p:cNvSpPr>
              <p:nvPr/>
            </p:nvSpPr>
            <p:spPr bwMode="auto">
              <a:xfrm>
                <a:off x="5544547" y="1874615"/>
                <a:ext cx="944225" cy="5124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1387" tIns="45693" rIns="91387" bIns="45693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latin typeface="+mj-lt"/>
                    <a:ea typeface="微软雅黑" pitchFamily="34" charset="-122"/>
                  </a:rPr>
                  <a:t>2G/3G</a:t>
                </a:r>
              </a:p>
              <a:p>
                <a:pPr algn="ctr"/>
                <a:r>
                  <a:rPr lang="en-US" altLang="zh-CN" sz="1600" b="1" dirty="0" smtClean="0">
                    <a:latin typeface="+mj-lt"/>
                    <a:ea typeface="微软雅黑" pitchFamily="34" charset="-122"/>
                  </a:rPr>
                  <a:t>MSC</a:t>
                </a:r>
                <a:endParaRPr lang="en-US" altLang="zh-CN" sz="1600" b="1" dirty="0"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23" name="圆角矩形 22"/>
            <p:cNvSpPr/>
            <p:nvPr/>
          </p:nvSpPr>
          <p:spPr>
            <a:xfrm>
              <a:off x="5523910" y="3010119"/>
              <a:ext cx="995574" cy="269571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FFC000"/>
                  </a:solidFill>
                  <a:latin typeface="+mj-lt"/>
                  <a:ea typeface="微软雅黑" panose="020B0503020204020204" pitchFamily="34" charset="-122"/>
                </a:rPr>
                <a:t>BTS/BSC</a:t>
              </a:r>
              <a:endParaRPr lang="zh-CN" altLang="en-US" sz="1400" b="1" dirty="0">
                <a:solidFill>
                  <a:srgbClr val="FFC00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4" name="Text Box 736"/>
            <p:cNvSpPr txBox="1">
              <a:spLocks noChangeArrowheads="1"/>
            </p:cNvSpPr>
            <p:nvPr/>
          </p:nvSpPr>
          <p:spPr bwMode="auto">
            <a:xfrm>
              <a:off x="355865" y="3058980"/>
              <a:ext cx="831654" cy="3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1387" tIns="45693" rIns="91387" bIns="45693">
              <a:spAutoFit/>
            </a:bodyPr>
            <a:lstStyle/>
            <a:p>
              <a:pPr algn="ctr"/>
              <a:r>
                <a:rPr lang="en-US" altLang="zh-CN" b="1" dirty="0">
                  <a:latin typeface="+mj-lt"/>
                  <a:ea typeface="微软雅黑" pitchFamily="34" charset="-122"/>
                </a:rPr>
                <a:t>Access</a:t>
              </a:r>
            </a:p>
          </p:txBody>
        </p:sp>
        <p:sp>
          <p:nvSpPr>
            <p:cNvPr id="25" name="TextBox 90"/>
            <p:cNvSpPr txBox="1"/>
            <p:nvPr/>
          </p:nvSpPr>
          <p:spPr>
            <a:xfrm>
              <a:off x="6735543" y="3144162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 smtClean="0">
                  <a:latin typeface="+mj-lt"/>
                  <a:ea typeface="微软雅黑" panose="020B0503020204020204" pitchFamily="34" charset="-122"/>
                </a:rPr>
                <a:t>2G</a:t>
              </a:r>
              <a:endParaRPr lang="zh-CN" altLang="en-US" sz="1400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6" name="Text Box 736"/>
            <p:cNvSpPr txBox="1">
              <a:spLocks noChangeArrowheads="1"/>
            </p:cNvSpPr>
            <p:nvPr/>
          </p:nvSpPr>
          <p:spPr bwMode="auto">
            <a:xfrm>
              <a:off x="303961" y="3690323"/>
              <a:ext cx="1027679" cy="3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1387" tIns="45693" rIns="91387" bIns="45693">
              <a:spAutoFit/>
            </a:bodyPr>
            <a:lstStyle/>
            <a:p>
              <a:pPr algn="ctr"/>
              <a:r>
                <a:rPr lang="en-US" altLang="zh-CN" b="1" dirty="0" smtClean="0">
                  <a:latin typeface="+mj-lt"/>
                  <a:ea typeface="微软雅黑" pitchFamily="34" charset="-122"/>
                </a:rPr>
                <a:t>Terminal</a:t>
              </a:r>
              <a:endParaRPr lang="en-US" altLang="zh-CN" b="1" dirty="0">
                <a:latin typeface="+mj-lt"/>
                <a:ea typeface="微软雅黑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638639" y="3690323"/>
              <a:ext cx="1514334" cy="28652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err="1" smtClean="0">
                  <a:latin typeface="+mj-lt"/>
                  <a:ea typeface="微软雅黑" panose="020B0503020204020204" pitchFamily="34" charset="-122"/>
                </a:rPr>
                <a:t>VoLTE</a:t>
              </a:r>
              <a:r>
                <a:rPr lang="en-US" altLang="zh-CN" sz="1600" dirty="0" smtClean="0">
                  <a:latin typeface="+mj-lt"/>
                  <a:ea typeface="微软雅黑" panose="020B0503020204020204" pitchFamily="34" charset="-122"/>
                </a:rPr>
                <a:t> UE</a:t>
              </a:r>
            </a:p>
          </p:txBody>
        </p:sp>
        <p:grpSp>
          <p:nvGrpSpPr>
            <p:cNvPr id="28" name="组合 57"/>
            <p:cNvGrpSpPr/>
            <p:nvPr/>
          </p:nvGrpSpPr>
          <p:grpSpPr>
            <a:xfrm>
              <a:off x="1846846" y="1414134"/>
              <a:ext cx="939429" cy="757939"/>
              <a:chOff x="587153" y="1731260"/>
              <a:chExt cx="939429" cy="757939"/>
            </a:xfrm>
          </p:grpSpPr>
          <p:sp>
            <p:nvSpPr>
              <p:cNvPr id="38" name="圆角矩形 30"/>
              <p:cNvSpPr/>
              <p:nvPr/>
            </p:nvSpPr>
            <p:spPr>
              <a:xfrm>
                <a:off x="587153" y="1731260"/>
                <a:ext cx="939429" cy="757939"/>
              </a:xfrm>
              <a:prstGeom prst="roundRect">
                <a:avLst>
                  <a:gd name="adj" fmla="val 805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Text Box 736"/>
              <p:cNvSpPr txBox="1">
                <a:spLocks noChangeArrowheads="1"/>
              </p:cNvSpPr>
              <p:nvPr/>
            </p:nvSpPr>
            <p:spPr bwMode="auto">
              <a:xfrm>
                <a:off x="658666" y="1983299"/>
                <a:ext cx="796402" cy="3077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1387" tIns="45693" rIns="91387" bIns="45693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latin typeface="+mj-lt"/>
                    <a:ea typeface="微软雅黑" pitchFamily="34" charset="-122"/>
                  </a:rPr>
                  <a:t>DRA</a:t>
                </a:r>
                <a:endParaRPr lang="en-US" altLang="zh-CN" sz="1600" b="1" dirty="0">
                  <a:latin typeface="+mj-lt"/>
                  <a:ea typeface="微软雅黑" pitchFamily="34" charset="-122"/>
                </a:endParaRPr>
              </a:p>
            </p:txBody>
          </p:sp>
        </p:grpSp>
        <p:grpSp>
          <p:nvGrpSpPr>
            <p:cNvPr id="29" name="组合 52"/>
            <p:cNvGrpSpPr/>
            <p:nvPr/>
          </p:nvGrpSpPr>
          <p:grpSpPr>
            <a:xfrm>
              <a:off x="5702918" y="1414134"/>
              <a:ext cx="1002313" cy="760875"/>
              <a:chOff x="4436619" y="1740772"/>
              <a:chExt cx="1002313" cy="760875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4476832" y="1740772"/>
                <a:ext cx="921887" cy="760875"/>
              </a:xfrm>
              <a:prstGeom prst="roundRect">
                <a:avLst>
                  <a:gd name="adj" fmla="val 765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Text Box 736"/>
              <p:cNvSpPr txBox="1">
                <a:spLocks noChangeArrowheads="1"/>
              </p:cNvSpPr>
              <p:nvPr/>
            </p:nvSpPr>
            <p:spPr bwMode="auto">
              <a:xfrm>
                <a:off x="4436619" y="1767034"/>
                <a:ext cx="1002313" cy="5124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1387" tIns="45693" rIns="91387" bIns="45693">
                <a:spAutoFit/>
              </a:bodyPr>
              <a:lstStyle/>
              <a:p>
                <a:pPr algn="ctr"/>
                <a:endParaRPr lang="en-US" altLang="zh-CN" sz="1600" b="1" dirty="0" smtClean="0">
                  <a:latin typeface="+mj-lt"/>
                  <a:ea typeface="微软雅黑" pitchFamily="34" charset="-122"/>
                </a:endParaRPr>
              </a:p>
              <a:p>
                <a:pPr algn="ctr"/>
                <a:r>
                  <a:rPr lang="en-US" altLang="zh-CN" sz="1600" b="1" dirty="0" smtClean="0">
                    <a:latin typeface="+mj-lt"/>
                    <a:ea typeface="微软雅黑" pitchFamily="34" charset="-122"/>
                  </a:rPr>
                  <a:t>HSS</a:t>
                </a:r>
                <a:endParaRPr lang="en-US" altLang="zh-CN" sz="1600" b="1" dirty="0"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30" name="Text Box 736"/>
            <p:cNvSpPr txBox="1">
              <a:spLocks noChangeArrowheads="1"/>
            </p:cNvSpPr>
            <p:nvPr/>
          </p:nvSpPr>
          <p:spPr bwMode="auto">
            <a:xfrm>
              <a:off x="3454308" y="2433175"/>
              <a:ext cx="1536026" cy="3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1387" tIns="45693" rIns="91387" bIns="45693">
              <a:spAutoFit/>
            </a:bodyPr>
            <a:lstStyle/>
            <a:p>
              <a:pPr algn="ctr"/>
              <a:r>
                <a:rPr lang="en-US" altLang="zh-CN" b="1" dirty="0" smtClean="0">
                  <a:latin typeface="+mj-lt"/>
                  <a:ea typeface="微软雅黑" pitchFamily="34" charset="-122"/>
                </a:rPr>
                <a:t>IP bearer</a:t>
              </a:r>
              <a:endParaRPr lang="en-US" altLang="zh-CN" b="1" dirty="0">
                <a:latin typeface="+mj-lt"/>
                <a:ea typeface="微软雅黑" pitchFamily="34" charset="-122"/>
              </a:endParaRPr>
            </a:p>
          </p:txBody>
        </p:sp>
        <p:sp>
          <p:nvSpPr>
            <p:cNvPr id="31" name="云形 30"/>
            <p:cNvSpPr/>
            <p:nvPr/>
          </p:nvSpPr>
          <p:spPr>
            <a:xfrm>
              <a:off x="1408021" y="2409296"/>
              <a:ext cx="5296545" cy="443196"/>
            </a:xfrm>
            <a:prstGeom prst="cloud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j-lt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714761" y="789890"/>
              <a:ext cx="1152523" cy="34569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err="1" smtClean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</a:rPr>
                <a:t>VoLTE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</a:rPr>
                <a:t> AS</a:t>
              </a:r>
              <a:endParaRPr lang="zh-CN" altLang="en-US" sz="1600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3" name="云形 32"/>
            <p:cNvSpPr/>
            <p:nvPr/>
          </p:nvSpPr>
          <p:spPr>
            <a:xfrm>
              <a:off x="1506130" y="3118066"/>
              <a:ext cx="2021658" cy="310191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j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118066" y="3011891"/>
              <a:ext cx="995574" cy="26957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70C0"/>
                  </a:solidFill>
                  <a:latin typeface="+mj-lt"/>
                  <a:ea typeface="微软雅黑" panose="020B0503020204020204" pitchFamily="34" charset="-122"/>
                </a:rPr>
                <a:t>eNodeB</a:t>
              </a:r>
              <a:endParaRPr lang="zh-CN" altLang="en-US" sz="1400" b="1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90"/>
            <p:cNvSpPr txBox="1"/>
            <p:nvPr/>
          </p:nvSpPr>
          <p:spPr>
            <a:xfrm>
              <a:off x="1670373" y="3104916"/>
              <a:ext cx="463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 smtClean="0">
                  <a:latin typeface="+mj-lt"/>
                  <a:ea typeface="微软雅黑" panose="020B0503020204020204" pitchFamily="34" charset="-122"/>
                </a:rPr>
                <a:t>LTE</a:t>
              </a:r>
              <a:r>
                <a:rPr lang="zh-CN" altLang="en-US" sz="1400" dirty="0">
                  <a:latin typeface="+mj-lt"/>
                  <a:ea typeface="微软雅黑" panose="020B0503020204020204" pitchFamily="34" charset="-122"/>
                </a:rPr>
                <a:t> </a:t>
              </a:r>
            </a:p>
          </p:txBody>
        </p:sp>
      </p:grpSp>
      <p:sp>
        <p:nvSpPr>
          <p:cNvPr id="48" name="圆角矩形 47"/>
          <p:cNvSpPr/>
          <p:nvPr/>
        </p:nvSpPr>
        <p:spPr>
          <a:xfrm>
            <a:off x="3897883" y="1536561"/>
            <a:ext cx="1152523" cy="3944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prstClr val="white"/>
                </a:solidFill>
                <a:latin typeface="+mj-lt"/>
                <a:ea typeface="微软雅黑" panose="020B0503020204020204" pitchFamily="34" charset="-122"/>
              </a:rPr>
              <a:t>SCP AS</a:t>
            </a:r>
            <a:endParaRPr lang="zh-CN" altLang="en-US" sz="160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5142123" y="1538833"/>
            <a:ext cx="1668110" cy="3944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prstClr val="white"/>
                </a:solidFill>
                <a:latin typeface="+mj-lt"/>
                <a:ea typeface="微软雅黑" panose="020B0503020204020204" pitchFamily="34" charset="-122"/>
              </a:rPr>
              <a:t>Value added </a:t>
            </a:r>
            <a:r>
              <a:rPr lang="en-US" altLang="zh-CN" sz="1600" dirty="0" smtClean="0">
                <a:solidFill>
                  <a:prstClr val="white"/>
                </a:solidFill>
                <a:latin typeface="+mj-lt"/>
                <a:ea typeface="微软雅黑" panose="020B0503020204020204" pitchFamily="34" charset="-122"/>
              </a:rPr>
              <a:t>AS</a:t>
            </a:r>
            <a:endParaRPr lang="zh-CN" altLang="en-US" sz="1600" dirty="0"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/>
          <p:nvPr/>
        </p:nvSpPr>
        <p:spPr bwMode="auto">
          <a:xfrm>
            <a:off x="5660404" y="4497496"/>
            <a:ext cx="1668443" cy="1329482"/>
          </a:xfrm>
          <a:prstGeom prst="rect">
            <a:avLst/>
          </a:prstGeom>
          <a:solidFill>
            <a:srgbClr val="00AEE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b" anchorCtr="0" compatLnSpc="1">
            <a:prstTxWarp prst="textNoShape">
              <a:avLst/>
            </a:prstTxWarp>
          </a:bodyPr>
          <a:lstStyle/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International Roaming </a:t>
            </a:r>
          </a:p>
        </p:txBody>
      </p:sp>
      <p:sp>
        <p:nvSpPr>
          <p:cNvPr id="12" name="Rectangle 25"/>
          <p:cNvSpPr/>
          <p:nvPr/>
        </p:nvSpPr>
        <p:spPr bwMode="auto">
          <a:xfrm>
            <a:off x="4159125" y="3111595"/>
            <a:ext cx="1422788" cy="13294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b" anchorCtr="0" compatLnSpc="1">
            <a:prstTxWarp prst="textNoShape">
              <a:avLst/>
            </a:prstTxWarp>
          </a:bodyPr>
          <a:lstStyle/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HD Voice</a:t>
            </a:r>
          </a:p>
        </p:txBody>
      </p:sp>
      <p:sp>
        <p:nvSpPr>
          <p:cNvPr id="15" name="Rectangle 28"/>
          <p:cNvSpPr/>
          <p:nvPr/>
        </p:nvSpPr>
        <p:spPr bwMode="auto">
          <a:xfrm>
            <a:off x="4159125" y="1727659"/>
            <a:ext cx="1422788" cy="13294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b" anchorCtr="0" compatLnSpc="1">
            <a:prstTxWarp prst="textNoShape">
              <a:avLst/>
            </a:prstTxWarp>
          </a:bodyPr>
          <a:lstStyle/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Intelligent network service</a:t>
            </a:r>
          </a:p>
        </p:txBody>
      </p:sp>
      <p:sp>
        <p:nvSpPr>
          <p:cNvPr id="18" name="Rectangle 10"/>
          <p:cNvSpPr/>
          <p:nvPr/>
        </p:nvSpPr>
        <p:spPr bwMode="auto">
          <a:xfrm>
            <a:off x="4159125" y="4497496"/>
            <a:ext cx="1422788" cy="1329482"/>
          </a:xfrm>
          <a:prstGeom prst="rect">
            <a:avLst/>
          </a:prstGeom>
          <a:solidFill>
            <a:srgbClr val="00AEE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b" anchorCtr="0" compatLnSpc="1">
            <a:prstTxWarp prst="textNoShape">
              <a:avLst/>
            </a:prstTxWarp>
          </a:bodyPr>
          <a:lstStyle/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IMS</a:t>
            </a:r>
          </a:p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Emergency call</a:t>
            </a:r>
          </a:p>
        </p:txBody>
      </p:sp>
      <p:sp>
        <p:nvSpPr>
          <p:cNvPr id="21" name="Rectangle 22"/>
          <p:cNvSpPr/>
          <p:nvPr/>
        </p:nvSpPr>
        <p:spPr bwMode="auto">
          <a:xfrm>
            <a:off x="7125700" y="3111595"/>
            <a:ext cx="1422788" cy="13294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b" anchorCtr="0" compatLnSpc="1">
            <a:prstTxWarp prst="textNoShape">
              <a:avLst/>
            </a:prstTxWarp>
          </a:bodyPr>
          <a:lstStyle/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eSRVCC</a:t>
            </a:r>
            <a:endParaRPr lang="en-US" b="1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Rectangle 13"/>
          <p:cNvSpPr/>
          <p:nvPr/>
        </p:nvSpPr>
        <p:spPr bwMode="auto">
          <a:xfrm>
            <a:off x="2682628" y="1727659"/>
            <a:ext cx="1422788" cy="13294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b" anchorCtr="0" compatLnSpc="1">
            <a:prstTxWarp prst="textNoShape">
              <a:avLst/>
            </a:prstTxWarp>
          </a:bodyPr>
          <a:lstStyle/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Supplementary service</a:t>
            </a:r>
          </a:p>
        </p:txBody>
      </p:sp>
      <p:sp>
        <p:nvSpPr>
          <p:cNvPr id="27" name="Rectangle 19"/>
          <p:cNvSpPr/>
          <p:nvPr/>
        </p:nvSpPr>
        <p:spPr bwMode="auto">
          <a:xfrm>
            <a:off x="5642413" y="3110323"/>
            <a:ext cx="1422788" cy="13294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b" anchorCtr="0" compatLnSpc="1">
            <a:prstTxWarp prst="textNoShape">
              <a:avLst/>
            </a:prstTxWarp>
          </a:bodyPr>
          <a:lstStyle/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HD Video</a:t>
            </a:r>
          </a:p>
        </p:txBody>
      </p:sp>
      <p:sp>
        <p:nvSpPr>
          <p:cNvPr id="33" name="Rectangle 30"/>
          <p:cNvSpPr/>
          <p:nvPr/>
        </p:nvSpPr>
        <p:spPr bwMode="auto">
          <a:xfrm>
            <a:off x="5648548" y="1727659"/>
            <a:ext cx="1422788" cy="13294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b" anchorCtr="0" compatLnSpc="1">
            <a:prstTxWarp prst="textNoShape">
              <a:avLst/>
            </a:prstTxWarp>
          </a:bodyPr>
          <a:lstStyle/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Value added service</a:t>
            </a:r>
          </a:p>
        </p:txBody>
      </p:sp>
      <p:pic>
        <p:nvPicPr>
          <p:cNvPr id="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82" y="3208458"/>
            <a:ext cx="3037506" cy="114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标题 1"/>
          <p:cNvSpPr txBox="1">
            <a:spLocks/>
          </p:cNvSpPr>
          <p:nvPr/>
        </p:nvSpPr>
        <p:spPr>
          <a:xfrm>
            <a:off x="461501" y="5053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altLang="zh-CN" dirty="0" err="1" smtClean="0"/>
              <a:t>VoLTE</a:t>
            </a:r>
            <a:r>
              <a:rPr lang="en-US" altLang="zh-CN" dirty="0" smtClean="0"/>
              <a:t> Service</a:t>
            </a:r>
            <a:endParaRPr lang="zh-CN" altLang="en-US" dirty="0"/>
          </a:p>
        </p:txBody>
      </p:sp>
      <p:sp>
        <p:nvSpPr>
          <p:cNvPr id="13" name="Rectangle 13"/>
          <p:cNvSpPr/>
          <p:nvPr/>
        </p:nvSpPr>
        <p:spPr bwMode="auto">
          <a:xfrm>
            <a:off x="461501" y="5199798"/>
            <a:ext cx="998809" cy="2076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b" anchorCtr="0" compatLnSpc="1">
            <a:prstTxWarp prst="textNoShape">
              <a:avLst/>
            </a:prstTxWarp>
          </a:bodyPr>
          <a:lstStyle/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4" name="Rectangle 10"/>
          <p:cNvSpPr/>
          <p:nvPr/>
        </p:nvSpPr>
        <p:spPr bwMode="auto">
          <a:xfrm>
            <a:off x="461501" y="5624602"/>
            <a:ext cx="998809" cy="202376"/>
          </a:xfrm>
          <a:prstGeom prst="rect">
            <a:avLst/>
          </a:prstGeom>
          <a:solidFill>
            <a:srgbClr val="00AEE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880" tIns="91440" rIns="91436" bIns="182880" numCol="1" rtlCol="0" anchor="b" anchorCtr="0" compatLnSpc="1">
            <a:prstTxWarp prst="textNoShape">
              <a:avLst/>
            </a:prstTxWarp>
          </a:bodyPr>
          <a:lstStyle/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28016" y="5117910"/>
            <a:ext cx="11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/>
              <a:t>Supported</a:t>
            </a:r>
            <a:endParaRPr lang="en-US" altLang="zh-CN" b="1" dirty="0" smtClean="0"/>
          </a:p>
        </p:txBody>
      </p:sp>
      <p:sp>
        <p:nvSpPr>
          <p:cNvPr id="17" name="矩形 16"/>
          <p:cNvSpPr/>
          <p:nvPr/>
        </p:nvSpPr>
        <p:spPr>
          <a:xfrm>
            <a:off x="1535596" y="5529622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49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/>
              <a:t>TBD</a:t>
            </a:r>
            <a:endParaRPr lang="en-US" altLang="zh-CN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5118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A34F68A26FD249B063763E656D146D" ma:contentTypeVersion="1" ma:contentTypeDescription="Create a new document." ma:contentTypeScope="" ma:versionID="baf80c9ff089c4a104f4f852890efe7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5E0D0A-2963-4FEF-B517-6BF30AA9F834}"/>
</file>

<file path=customXml/itemProps2.xml><?xml version="1.0" encoding="utf-8"?>
<ds:datastoreItem xmlns:ds="http://schemas.openxmlformats.org/officeDocument/2006/customXml" ds:itemID="{3483D3FD-9D81-462B-A81F-AE5F44BA2915}"/>
</file>

<file path=customXml/itemProps3.xml><?xml version="1.0" encoding="utf-8"?>
<ds:datastoreItem xmlns:ds="http://schemas.openxmlformats.org/officeDocument/2006/customXml" ds:itemID="{D923B64C-75A4-4269-8B2F-CFD270CC88FA}"/>
</file>

<file path=docProps/app.xml><?xml version="1.0" encoding="utf-8"?>
<Properties xmlns="http://schemas.openxmlformats.org/officeDocument/2006/extended-properties" xmlns:vt="http://schemas.openxmlformats.org/officeDocument/2006/docPropsVTypes">
  <TotalTime>7173</TotalTime>
  <Words>966</Words>
  <Application>Microsoft Office PowerPoint</Application>
  <PresentationFormat>全屏显示(4:3)</PresentationFormat>
  <Paragraphs>269</Paragraphs>
  <Slides>21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Theme</vt:lpstr>
      <vt:lpstr>ITU Workshop on “Voice and Video over LTE” Geneva, Switzerland, 1 December 2015</vt:lpstr>
      <vt:lpstr>Agenda </vt:lpstr>
      <vt:lpstr>Alternative LTE Voice Solutions </vt:lpstr>
      <vt:lpstr>VoLTE Overview and Basic Features</vt:lpstr>
      <vt:lpstr>Agenda </vt:lpstr>
      <vt:lpstr>China Mobile at a glance</vt:lpstr>
      <vt:lpstr>VoLTE Commercial Launch</vt:lpstr>
      <vt:lpstr>High level functional architecture</vt:lpstr>
      <vt:lpstr>幻灯片 9</vt:lpstr>
      <vt:lpstr>TD-LTE VoLTE Terminals </vt:lpstr>
      <vt:lpstr>Suggestions in VoLTE Deployment</vt:lpstr>
      <vt:lpstr>Agenda </vt:lpstr>
      <vt:lpstr>International Roaming </vt:lpstr>
      <vt:lpstr>International Roaming Trials</vt:lpstr>
      <vt:lpstr>VoLTE Interoperability</vt:lpstr>
      <vt:lpstr>China Mobile“VoLTE+” Project</vt:lpstr>
      <vt:lpstr>1、VoWiFi (VoLTE Wifi offload)</vt:lpstr>
      <vt:lpstr>2、Multi-party video call</vt:lpstr>
      <vt:lpstr>3、WebRTC &amp; VoLTE capability exposure</vt:lpstr>
      <vt:lpstr>Summary</vt:lpstr>
      <vt:lpstr>Thanks!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李继</cp:lastModifiedBy>
  <cp:revision>175</cp:revision>
  <cp:lastPrinted>2015-01-19T16:17:40Z</cp:lastPrinted>
  <dcterms:created xsi:type="dcterms:W3CDTF">2014-09-01T15:38:30Z</dcterms:created>
  <dcterms:modified xsi:type="dcterms:W3CDTF">2015-11-27T05:56:10Z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0x0101002CA34F68A26FD249B063763E656D146D</vt:lpwstr>
  </property>
</Properties>
</file>