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94660"/>
  </p:normalViewPr>
  <p:slideViewPr>
    <p:cSldViewPr>
      <p:cViewPr>
        <p:scale>
          <a:sx n="75" d="100"/>
          <a:sy n="75" d="100"/>
        </p:scale>
        <p:origin x="-3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C8D7-48AE-4FAB-9E65-3D3EC9FE115F}" type="datetimeFigureOut">
              <a:rPr lang="en-US" smtClean="0"/>
              <a:t>27/11/2013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A17D-F861-436F-9A62-BC65AB999C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C8D7-48AE-4FAB-9E65-3D3EC9FE115F}" type="datetimeFigureOut">
              <a:rPr lang="en-US" smtClean="0"/>
              <a:t>27/11/2013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A17D-F861-436F-9A62-BC65AB999C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C8D7-48AE-4FAB-9E65-3D3EC9FE115F}" type="datetimeFigureOut">
              <a:rPr lang="en-US" smtClean="0"/>
              <a:t>27/11/2013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A17D-F861-436F-9A62-BC65AB999C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C8D7-48AE-4FAB-9E65-3D3EC9FE115F}" type="datetimeFigureOut">
              <a:rPr lang="en-US" smtClean="0"/>
              <a:t>27/11/2013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A17D-F861-436F-9A62-BC65AB999C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C8D7-48AE-4FAB-9E65-3D3EC9FE115F}" type="datetimeFigureOut">
              <a:rPr lang="en-US" smtClean="0"/>
              <a:t>27/11/2013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A17D-F861-436F-9A62-BC65AB999C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C8D7-48AE-4FAB-9E65-3D3EC9FE115F}" type="datetimeFigureOut">
              <a:rPr lang="en-US" smtClean="0"/>
              <a:t>27/11/2013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A17D-F861-436F-9A62-BC65AB999C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C8D7-48AE-4FAB-9E65-3D3EC9FE115F}" type="datetimeFigureOut">
              <a:rPr lang="en-US" smtClean="0"/>
              <a:t>27/11/2013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A17D-F861-436F-9A62-BC65AB999C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C8D7-48AE-4FAB-9E65-3D3EC9FE115F}" type="datetimeFigureOut">
              <a:rPr lang="en-US" smtClean="0"/>
              <a:t>27/11/2013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A17D-F861-436F-9A62-BC65AB999C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C8D7-48AE-4FAB-9E65-3D3EC9FE115F}" type="datetimeFigureOut">
              <a:rPr lang="en-US" smtClean="0"/>
              <a:t>27/11/2013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A17D-F861-436F-9A62-BC65AB999C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C8D7-48AE-4FAB-9E65-3D3EC9FE115F}" type="datetimeFigureOut">
              <a:rPr lang="en-US" smtClean="0"/>
              <a:t>27/11/2013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A17D-F861-436F-9A62-BC65AB999C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6C8D7-48AE-4FAB-9E65-3D3EC9FE115F}" type="datetimeFigureOut">
              <a:rPr lang="en-US" smtClean="0"/>
              <a:t>27/11/2013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A17D-F861-436F-9A62-BC65AB999C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6C8D7-48AE-4FAB-9E65-3D3EC9FE115F}" type="datetimeFigureOut">
              <a:rPr lang="en-US" smtClean="0"/>
              <a:t>27/11/2013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7A17D-F861-436F-9A62-BC65AB999CA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81000" y="122872"/>
            <a:ext cx="85344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u="sng" dirty="0" smtClean="0">
                <a:solidFill>
                  <a:srgbClr val="002060"/>
                </a:solidFill>
              </a:rPr>
              <a:t>PRIORITIES ACTIONS: LOCALLY AND UNIDO-ITU INTERVENTION</a:t>
            </a:r>
          </a:p>
          <a:p>
            <a:endParaRPr lang="en-US" b="1" i="1" dirty="0" smtClean="0">
              <a:solidFill>
                <a:srgbClr val="002060"/>
              </a:solidFill>
            </a:endParaRPr>
          </a:p>
          <a:p>
            <a:r>
              <a:rPr lang="en-US" b="1" i="1" dirty="0" smtClean="0">
                <a:solidFill>
                  <a:srgbClr val="002060"/>
                </a:solidFill>
              </a:rPr>
              <a:t>Time Frame:	For the next 5 years</a:t>
            </a:r>
          </a:p>
          <a:p>
            <a:r>
              <a:rPr lang="en-US" b="1" i="1" dirty="0" smtClean="0">
                <a:solidFill>
                  <a:srgbClr val="002060"/>
                </a:solidFill>
              </a:rPr>
              <a:t>Budget:  		5 millions</a:t>
            </a:r>
          </a:p>
          <a:p>
            <a:endParaRPr lang="en-US" b="1" dirty="0" smtClean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FOCUS AREAS:</a:t>
            </a:r>
          </a:p>
          <a:p>
            <a:endParaRPr lang="en-US" b="1" dirty="0" smtClean="0">
              <a:solidFill>
                <a:srgbClr val="002060"/>
              </a:solidFill>
            </a:endParaRPr>
          </a:p>
          <a:p>
            <a:pPr marL="342900" indent="-342900"/>
            <a:r>
              <a:rPr lang="en-US" b="1" dirty="0" smtClean="0">
                <a:solidFill>
                  <a:srgbClr val="002060"/>
                </a:solidFill>
              </a:rPr>
              <a:t>1. Conformity Assessment;</a:t>
            </a:r>
          </a:p>
          <a:p>
            <a:pPr marL="342900" indent="-342900"/>
            <a:r>
              <a:rPr lang="en-US" b="1" dirty="0" smtClean="0">
                <a:solidFill>
                  <a:srgbClr val="002060"/>
                </a:solidFill>
              </a:rPr>
              <a:t>2. Interoperability;</a:t>
            </a:r>
          </a:p>
          <a:p>
            <a:pPr marL="342900" indent="-342900"/>
            <a:r>
              <a:rPr lang="en-US" b="1" dirty="0" smtClean="0">
                <a:solidFill>
                  <a:srgbClr val="002060"/>
                </a:solidFill>
              </a:rPr>
              <a:t>3. Capacity Building;</a:t>
            </a:r>
          </a:p>
          <a:p>
            <a:pPr marL="342900" indent="-342900"/>
            <a:r>
              <a:rPr lang="en-US" b="1" dirty="0" smtClean="0">
                <a:solidFill>
                  <a:srgbClr val="002060"/>
                </a:solidFill>
              </a:rPr>
              <a:t>4. Assistance for creation of Test Centers;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600" y="3506212"/>
            <a:ext cx="8763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C00000"/>
                </a:solidFill>
              </a:rPr>
              <a:t>Strategies/Actions/Assistance</a:t>
            </a:r>
            <a:r>
              <a:rPr lang="en-US" sz="2400" b="1" i="1" baseline="0" dirty="0" smtClean="0">
                <a:solidFill>
                  <a:srgbClr val="C00000"/>
                </a:solidFill>
              </a:rPr>
              <a:t> required from UNIDO-ITU</a:t>
            </a:r>
            <a:endParaRPr lang="en-US" sz="2400" b="1" i="1" baseline="0" dirty="0">
              <a:solidFill>
                <a:srgbClr val="C00000"/>
              </a:solidFill>
            </a:endParaRPr>
          </a:p>
          <a:p>
            <a:endParaRPr lang="en-US" sz="2400" b="1" dirty="0">
              <a:solidFill>
                <a:srgbClr val="002060"/>
              </a:solidFill>
            </a:endParaRPr>
          </a:p>
          <a:p>
            <a:pPr marL="457200" indent="-457200"/>
            <a:r>
              <a:rPr lang="en-US" sz="2400" b="1" dirty="0" smtClean="0">
                <a:solidFill>
                  <a:srgbClr val="002060"/>
                </a:solidFill>
              </a:rPr>
              <a:t>1.    Establishment of small scale Test Lab.  based on market needs – focus on mobile phones, BTS;</a:t>
            </a:r>
          </a:p>
          <a:p>
            <a:pPr marL="457200" indent="-457200"/>
            <a:r>
              <a:rPr lang="en-US" sz="2400" b="1" dirty="0" smtClean="0">
                <a:solidFill>
                  <a:srgbClr val="002060"/>
                </a:solidFill>
              </a:rPr>
              <a:t>2.   Capacity building more efficiently to </a:t>
            </a:r>
            <a:r>
              <a:rPr lang="en-US" sz="2400" b="1" dirty="0" err="1" smtClean="0">
                <a:solidFill>
                  <a:srgbClr val="002060"/>
                </a:solidFill>
              </a:rPr>
              <a:t>operationilize</a:t>
            </a:r>
            <a:r>
              <a:rPr lang="en-US" sz="2400" b="1" dirty="0" smtClean="0">
                <a:solidFill>
                  <a:srgbClr val="002060"/>
                </a:solidFill>
              </a:rPr>
              <a:t> the test lab.</a:t>
            </a:r>
          </a:p>
          <a:p>
            <a:pPr marL="457200" indent="-457200"/>
            <a:r>
              <a:rPr lang="en-US" sz="2400" b="1" dirty="0" smtClean="0">
                <a:solidFill>
                  <a:srgbClr val="002060"/>
                </a:solidFill>
              </a:rPr>
              <a:t>       / Up-gradation and improvement of Test Lab. For existing Labs.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marL="457200" indent="-457200">
              <a:buAutoNum type="arabicPeriod" startAt="3"/>
            </a:pPr>
            <a:r>
              <a:rPr lang="en-US" sz="2400" b="1" dirty="0" smtClean="0">
                <a:solidFill>
                  <a:srgbClr val="002060"/>
                </a:solidFill>
              </a:rPr>
              <a:t>Technical </a:t>
            </a:r>
            <a:r>
              <a:rPr lang="en-US" sz="2400" b="1" dirty="0" smtClean="0">
                <a:solidFill>
                  <a:srgbClr val="002060"/>
                </a:solidFill>
              </a:rPr>
              <a:t>Assistance – database, test labs.</a:t>
            </a:r>
            <a:endParaRPr lang="en-US" sz="2400" b="1" baseline="0" dirty="0">
              <a:solidFill>
                <a:srgbClr val="002060"/>
              </a:solidFill>
            </a:endParaRPr>
          </a:p>
          <a:p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endParaRPr lang="en-US" sz="2400" b="1" baseline="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457200"/>
            <a:ext cx="8382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Strategies/Actions</a:t>
            </a:r>
            <a:r>
              <a:rPr lang="en-US" sz="3200" b="1" baseline="0" dirty="0" smtClean="0">
                <a:solidFill>
                  <a:srgbClr val="002060"/>
                </a:solidFill>
              </a:rPr>
              <a:t> – Locally</a:t>
            </a:r>
          </a:p>
          <a:p>
            <a:endParaRPr lang="en-US" sz="2800" b="1" dirty="0"/>
          </a:p>
          <a:p>
            <a:pPr marL="514350" indent="-514350">
              <a:buAutoNum type="arabicPeriod"/>
            </a:pPr>
            <a:r>
              <a:rPr lang="en-US" sz="2800" b="1" dirty="0" smtClean="0"/>
              <a:t>Adopt ITU recommendations;</a:t>
            </a:r>
          </a:p>
          <a:p>
            <a:pPr marL="514350" indent="-514350">
              <a:buAutoNum type="arabicPeriod"/>
            </a:pPr>
            <a:endParaRPr lang="en-US" sz="2800" b="1" dirty="0" smtClean="0"/>
          </a:p>
          <a:p>
            <a:pPr marL="514350" indent="-514350">
              <a:buAutoNum type="arabicPeriod"/>
            </a:pPr>
            <a:r>
              <a:rPr lang="en-US" sz="2800" b="1" dirty="0" smtClean="0"/>
              <a:t>Develop/adopt Technical Regulations;</a:t>
            </a:r>
          </a:p>
          <a:p>
            <a:pPr marL="514350" indent="-514350"/>
            <a:endParaRPr lang="en-US" sz="2800" b="1" dirty="0" smtClean="0"/>
          </a:p>
          <a:p>
            <a:pPr marL="514350" indent="-514350">
              <a:buAutoNum type="arabicPeriod" startAt="3"/>
            </a:pPr>
            <a:r>
              <a:rPr lang="en-US" sz="2800" b="1" dirty="0" smtClean="0"/>
              <a:t>Market study/assessment on the service needs;</a:t>
            </a:r>
          </a:p>
          <a:p>
            <a:pPr marL="514350" indent="-514350">
              <a:buAutoNum type="arabicPeriod" startAt="3"/>
            </a:pPr>
            <a:endParaRPr lang="en-US" sz="2800" b="1" dirty="0" smtClean="0"/>
          </a:p>
          <a:p>
            <a:pPr marL="514350" indent="-514350">
              <a:buAutoNum type="arabicPeriod" startAt="3"/>
            </a:pPr>
            <a:r>
              <a:rPr lang="en-US" sz="2800" b="1" dirty="0" smtClean="0"/>
              <a:t>Enhance cooperation and coordination between relevant stakeholders;</a:t>
            </a:r>
            <a:endParaRPr lang="en-US" sz="2800" b="1" dirty="0"/>
          </a:p>
          <a:p>
            <a:pPr marL="514350" indent="-514350">
              <a:buAutoNum type="arabicPeriod" startAt="3"/>
            </a:pPr>
            <a:endParaRPr lang="en-US" sz="2800" b="1" dirty="0" smtClean="0"/>
          </a:p>
          <a:p>
            <a:pPr marL="514350" indent="-514350">
              <a:buAutoNum type="arabicPeriod"/>
            </a:pPr>
            <a:endParaRPr lang="en-US" sz="2800" b="1" dirty="0" smtClean="0"/>
          </a:p>
          <a:p>
            <a:pPr marL="514350" indent="-514350">
              <a:buAutoNum type="arabicPeriod"/>
            </a:pPr>
            <a:endParaRPr lang="en-US" sz="2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75D5C35C5DB94AAB48ADABE5733461" ma:contentTypeVersion="4" ma:contentTypeDescription="Create a new document." ma:contentTypeScope="" ma:versionID="1e336c0bef3338d4c349938ea52ba48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0a370456390dc8c2763c4626a714d79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C38D983-B82B-4A50-A016-20CFC22E4AE3}"/>
</file>

<file path=customXml/itemProps2.xml><?xml version="1.0" encoding="utf-8"?>
<ds:datastoreItem xmlns:ds="http://schemas.openxmlformats.org/officeDocument/2006/customXml" ds:itemID="{A4277838-4026-45E1-94E2-AC82BF4023B2}"/>
</file>

<file path=customXml/itemProps3.xml><?xml version="1.0" encoding="utf-8"?>
<ds:datastoreItem xmlns:ds="http://schemas.openxmlformats.org/officeDocument/2006/customXml" ds:itemID="{EAD4C6D6-A4C9-4AAA-9E2A-BE891D1245CA}"/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95</Words>
  <Application>Microsoft Office PowerPoint</Application>
  <PresentationFormat>On-screen Show (4:3)</PresentationFormat>
  <Paragraphs>28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Tashi Wangchuk</dc:creator>
  <cp:lastModifiedBy>Yang, Xiaoya</cp:lastModifiedBy>
  <cp:revision>2</cp:revision>
  <dcterms:created xsi:type="dcterms:W3CDTF">2013-11-27T02:40:57Z</dcterms:created>
  <dcterms:modified xsi:type="dcterms:W3CDTF">2013-11-27T03:57:21Z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0x010100BF75D5C35C5DB94AAB48ADABE5733461</vt:lpwstr>
  </property>
</Properties>
</file>