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2.xml" ContentType="application/vnd.ms-office.drawingml.diagramDrawing+xml"/>
  <Override PartName="/ppt/theme/theme4.xml" ContentType="application/vnd.openxmlformats-officedocument.theme+xml"/>
  <Override PartName="/ppt/theme/theme1.xml" ContentType="application/vnd.openxmlformats-officedocument.theme+xml"/>
  <Override PartName="/ppt/diagrams/layout3.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diagrams/drawing3.xml" ContentType="application/vnd.ms-office.drawingml.diagramDrawing+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390" r:id="rId2"/>
  </p:sldMasterIdLst>
  <p:notesMasterIdLst>
    <p:notesMasterId r:id="rId27"/>
  </p:notesMasterIdLst>
  <p:handoutMasterIdLst>
    <p:handoutMasterId r:id="rId28"/>
  </p:handoutMasterIdLst>
  <p:sldIdLst>
    <p:sldId id="608" r:id="rId3"/>
    <p:sldId id="688" r:id="rId4"/>
    <p:sldId id="655" r:id="rId5"/>
    <p:sldId id="689" r:id="rId6"/>
    <p:sldId id="711" r:id="rId7"/>
    <p:sldId id="660" r:id="rId8"/>
    <p:sldId id="485" r:id="rId9"/>
    <p:sldId id="570" r:id="rId10"/>
    <p:sldId id="686" r:id="rId11"/>
    <p:sldId id="704" r:id="rId12"/>
    <p:sldId id="712" r:id="rId13"/>
    <p:sldId id="710" r:id="rId14"/>
    <p:sldId id="676" r:id="rId15"/>
    <p:sldId id="669" r:id="rId16"/>
    <p:sldId id="694" r:id="rId17"/>
    <p:sldId id="705" r:id="rId18"/>
    <p:sldId id="713" r:id="rId19"/>
    <p:sldId id="678" r:id="rId20"/>
    <p:sldId id="670" r:id="rId21"/>
    <p:sldId id="714" r:id="rId22"/>
    <p:sldId id="715" r:id="rId23"/>
    <p:sldId id="706" r:id="rId24"/>
    <p:sldId id="702" r:id="rId25"/>
    <p:sldId id="707" r:id="rId26"/>
  </p:sldIdLst>
  <p:sldSz cx="9144000" cy="6858000" type="screen4x3"/>
  <p:notesSz cx="9931400" cy="67945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Default Section" id="{16E36BBF-23C6-4A4E-AE46-4C2B83FCC100}">
          <p14:sldIdLst>
            <p14:sldId id="608"/>
            <p14:sldId id="688"/>
            <p14:sldId id="655"/>
            <p14:sldId id="689"/>
            <p14:sldId id="711"/>
            <p14:sldId id="660"/>
            <p14:sldId id="485"/>
            <p14:sldId id="570"/>
            <p14:sldId id="686"/>
            <p14:sldId id="704"/>
            <p14:sldId id="712"/>
            <p14:sldId id="710"/>
            <p14:sldId id="676"/>
            <p14:sldId id="669"/>
          </p14:sldIdLst>
        </p14:section>
        <p14:section name="Untitled Section" id="{7AF60206-4F6E-4C84-996F-1FF7FBE3D3A9}">
          <p14:sldIdLst>
            <p14:sldId id="694"/>
            <p14:sldId id="705"/>
            <p14:sldId id="713"/>
            <p14:sldId id="678"/>
            <p14:sldId id="670"/>
            <p14:sldId id="714"/>
            <p14:sldId id="715"/>
            <p14:sldId id="706"/>
            <p14:sldId id="702"/>
            <p14:sldId id="7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0A"/>
    <a:srgbClr val="FF6126"/>
    <a:srgbClr val="E74F89"/>
    <a:srgbClr val="3399FF"/>
    <a:srgbClr val="CCECFF"/>
    <a:srgbClr val="FFFF66"/>
    <a:srgbClr val="1B5BA2"/>
    <a:srgbClr val="003399"/>
    <a:srgbClr val="0099FF"/>
    <a:srgbClr val="9F1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4" autoAdjust="0"/>
    <p:restoredTop sz="85822" autoAdjust="0"/>
  </p:normalViewPr>
  <p:slideViewPr>
    <p:cSldViewPr>
      <p:cViewPr>
        <p:scale>
          <a:sx n="50" d="100"/>
          <a:sy n="50" d="100"/>
        </p:scale>
        <p:origin x="-1800" y="-282"/>
      </p:cViewPr>
      <p:guideLst>
        <p:guide orient="horz" pos="2160"/>
        <p:guide pos="2880"/>
      </p:guideLst>
    </p:cSldViewPr>
  </p:slideViewPr>
  <p:outlineViewPr>
    <p:cViewPr>
      <p:scale>
        <a:sx n="33" d="100"/>
        <a:sy n="33" d="100"/>
      </p:scale>
      <p:origin x="0" y="9032"/>
    </p:cViewPr>
  </p:outlineViewPr>
  <p:notesTextViewPr>
    <p:cViewPr>
      <p:scale>
        <a:sx n="100" d="100"/>
        <a:sy n="100" d="100"/>
      </p:scale>
      <p:origin x="0" y="0"/>
    </p:cViewPr>
  </p:notesTextViewPr>
  <p:sorterViewPr>
    <p:cViewPr>
      <p:scale>
        <a:sx n="100" d="100"/>
        <a:sy n="100" d="100"/>
      </p:scale>
      <p:origin x="0" y="5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r>
            <a:rPr lang="en-US" dirty="0" smtClean="0"/>
            <a:t>1  Conformance Assessment</a:t>
          </a:r>
          <a:endParaRPr lang="en-US" dirty="0"/>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dgm:spPr>
      <dgm:t>
        <a:bodyPr/>
        <a:lstStyle/>
        <a:p>
          <a:r>
            <a:rPr lang="en-US" dirty="0" smtClean="0"/>
            <a:t>4           Testing Centers (Labs/MRAs)</a:t>
          </a:r>
          <a:endParaRPr lang="en-US" dirty="0"/>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2 Interoperability</a:t>
          </a:r>
          <a:endParaRPr lang="en-US" dirty="0"/>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dgm:spPr>
      <dgm:t>
        <a:bodyPr/>
        <a:lstStyle/>
        <a:p>
          <a:r>
            <a:rPr lang="en-US" dirty="0" smtClean="0"/>
            <a:t>3          Capacity Building</a:t>
          </a:r>
          <a:endParaRPr lang="en-US" dirty="0"/>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8F218A5D-CEB3-49A1-84EF-913F1B62D5CD}" srcId="{49662AE6-68E5-4628-A17B-0A4E45AA412B}" destId="{48046104-1890-4291-823C-B2E5CC433D79}" srcOrd="2" destOrd="0" parTransId="{6C22CE85-8864-4531-8CF4-2A64836EA138}" sibTransId="{6099B9A3-3F7D-4893-AC17-D7AB53702839}"/>
    <dgm:cxn modelId="{212B0CD4-BA74-4B6D-BC89-F1F0DE257C63}" type="presOf" srcId="{48046104-1890-4291-823C-B2E5CC433D79}" destId="{27606CB9-C8C7-47AA-9645-2680231A5561}" srcOrd="1" destOrd="0" presId="urn:microsoft.com/office/officeart/2005/8/layout/matrix1"/>
    <dgm:cxn modelId="{70960D20-E233-4295-9A63-BC1AC0322C2B}" srcId="{49662AE6-68E5-4628-A17B-0A4E45AA412B}" destId="{980B1970-7B6B-4A9E-87BE-C0EC940F3602}" srcOrd="1" destOrd="0" parTransId="{D5DCEC7C-6A11-49CA-8221-2E48C2FFC8FE}" sibTransId="{188C6930-6564-4F7F-A669-D005FD02C806}"/>
    <dgm:cxn modelId="{06688E3C-3133-49CA-A720-C696FF3679E9}" srcId="{13108186-8875-49F0-BEF7-DCBB3BA78360}" destId="{49662AE6-68E5-4628-A17B-0A4E45AA412B}" srcOrd="0" destOrd="0" parTransId="{969C7A70-3603-4B20-8B31-277D2A6178A3}" sibTransId="{1F8D6196-3809-45F3-A7BC-120649788EA4}"/>
    <dgm:cxn modelId="{2F0B142D-4473-4F04-9ED4-D86F3B5954D5}" type="presOf" srcId="{13108186-8875-49F0-BEF7-DCBB3BA78360}" destId="{295A8491-16CE-4ACA-8CA4-637B6B2299B9}" srcOrd="0" destOrd="0" presId="urn:microsoft.com/office/officeart/2005/8/layout/matrix1"/>
    <dgm:cxn modelId="{6DADAF20-09A0-4622-A0AA-D7AD58073992}" type="presOf" srcId="{49662AE6-68E5-4628-A17B-0A4E45AA412B}" destId="{8B3A5DC7-61E4-4656-BD65-65A377AD5347}" srcOrd="0" destOrd="0" presId="urn:microsoft.com/office/officeart/2005/8/layout/matrix1"/>
    <dgm:cxn modelId="{5694BD17-C47E-46A0-AFAA-87BE09740FA3}" type="presOf" srcId="{75141E06-2236-4368-8880-354C4B5A599E}" destId="{F3D05419-02D5-4E05-802B-56819E15B0F7}" srcOrd="0" destOrd="0" presId="urn:microsoft.com/office/officeart/2005/8/layout/matrix1"/>
    <dgm:cxn modelId="{4E99D87A-73A5-41CE-8134-B94EAF6FC6BC}" type="presOf" srcId="{B1BAC015-E1A3-457F-875C-772CA79E25CC}" destId="{C46A1041-0648-42C1-855E-E4C955464D52}" srcOrd="1" destOrd="0" presId="urn:microsoft.com/office/officeart/2005/8/layout/matrix1"/>
    <dgm:cxn modelId="{CC187E5B-FC6D-4506-9B91-C0B59BF43975}" type="presOf" srcId="{B1BAC015-E1A3-457F-875C-772CA79E25CC}" destId="{D6A4F6DA-11F5-4DEF-ACFD-184488894B00}" srcOrd="0"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17AE81FA-85AF-4FCD-A92C-7D92AC58A029}" type="presOf" srcId="{980B1970-7B6B-4A9E-87BE-C0EC940F3602}" destId="{FE4AD0F1-E319-4ADD-8A59-924AB8316502}" srcOrd="0" destOrd="0" presId="urn:microsoft.com/office/officeart/2005/8/layout/matrix1"/>
    <dgm:cxn modelId="{71871CEC-51B2-4247-A154-2F62A5E46DF4}" type="presOf" srcId="{48046104-1890-4291-823C-B2E5CC433D79}" destId="{D4B202FF-EAFE-414C-A78E-204DB49AD503}" srcOrd="0" destOrd="0" presId="urn:microsoft.com/office/officeart/2005/8/layout/matrix1"/>
    <dgm:cxn modelId="{1ECA936C-5CD5-4874-8DB1-863E22058B69}" type="presOf" srcId="{75141E06-2236-4368-8880-354C4B5A599E}" destId="{CDB4452D-6190-43F8-8D65-D9CE9AB50682}" srcOrd="1"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5DA68933-314F-47F5-B7E7-0E0AEA2FD829}" type="presOf" srcId="{980B1970-7B6B-4A9E-87BE-C0EC940F3602}" destId="{517CB1FE-A6C5-4F65-B192-22F6AFBC7134}" srcOrd="1" destOrd="0" presId="urn:microsoft.com/office/officeart/2005/8/layout/matrix1"/>
    <dgm:cxn modelId="{D9B7D225-36DB-4DD4-9E0D-45C90ACA7852}" type="presParOf" srcId="{295A8491-16CE-4ACA-8CA4-637B6B2299B9}" destId="{26511AA4-AB34-4DB1-82CD-0D0C2AA1CEF3}" srcOrd="0" destOrd="0" presId="urn:microsoft.com/office/officeart/2005/8/layout/matrix1"/>
    <dgm:cxn modelId="{09CD38BA-5915-4C56-B15E-D51F8FF24A07}" type="presParOf" srcId="{26511AA4-AB34-4DB1-82CD-0D0C2AA1CEF3}" destId="{D6A4F6DA-11F5-4DEF-ACFD-184488894B00}" srcOrd="0" destOrd="0" presId="urn:microsoft.com/office/officeart/2005/8/layout/matrix1"/>
    <dgm:cxn modelId="{7A0D3999-7F5F-40A1-8A61-24D60DC3406A}" type="presParOf" srcId="{26511AA4-AB34-4DB1-82CD-0D0C2AA1CEF3}" destId="{C46A1041-0648-42C1-855E-E4C955464D52}" srcOrd="1" destOrd="0" presId="urn:microsoft.com/office/officeart/2005/8/layout/matrix1"/>
    <dgm:cxn modelId="{EE5FEDC4-41C6-4E22-AB4C-FC7E16229839}" type="presParOf" srcId="{26511AA4-AB34-4DB1-82CD-0D0C2AA1CEF3}" destId="{FE4AD0F1-E319-4ADD-8A59-924AB8316502}" srcOrd="2" destOrd="0" presId="urn:microsoft.com/office/officeart/2005/8/layout/matrix1"/>
    <dgm:cxn modelId="{E722A1C8-AB11-4F02-816E-1C88C7B19FCB}" type="presParOf" srcId="{26511AA4-AB34-4DB1-82CD-0D0C2AA1CEF3}" destId="{517CB1FE-A6C5-4F65-B192-22F6AFBC7134}" srcOrd="3" destOrd="0" presId="urn:microsoft.com/office/officeart/2005/8/layout/matrix1"/>
    <dgm:cxn modelId="{87DA7A82-7D14-439B-B54F-A03A08B9D4F2}" type="presParOf" srcId="{26511AA4-AB34-4DB1-82CD-0D0C2AA1CEF3}" destId="{D4B202FF-EAFE-414C-A78E-204DB49AD503}" srcOrd="4" destOrd="0" presId="urn:microsoft.com/office/officeart/2005/8/layout/matrix1"/>
    <dgm:cxn modelId="{36B4BE17-EA1D-43BE-8ACA-0439E430D02F}" type="presParOf" srcId="{26511AA4-AB34-4DB1-82CD-0D0C2AA1CEF3}" destId="{27606CB9-C8C7-47AA-9645-2680231A5561}" srcOrd="5" destOrd="0" presId="urn:microsoft.com/office/officeart/2005/8/layout/matrix1"/>
    <dgm:cxn modelId="{65A03395-AAFA-4F98-81A3-7A5FDB6ED7C6}" type="presParOf" srcId="{26511AA4-AB34-4DB1-82CD-0D0C2AA1CEF3}" destId="{F3D05419-02D5-4E05-802B-56819E15B0F7}" srcOrd="6" destOrd="0" presId="urn:microsoft.com/office/officeart/2005/8/layout/matrix1"/>
    <dgm:cxn modelId="{00774820-3CEE-4804-A5A7-4420BD7648C2}" type="presParOf" srcId="{26511AA4-AB34-4DB1-82CD-0D0C2AA1CEF3}" destId="{CDB4452D-6190-43F8-8D65-D9CE9AB50682}" srcOrd="7" destOrd="0" presId="urn:microsoft.com/office/officeart/2005/8/layout/matrix1"/>
    <dgm:cxn modelId="{8027EF12-B343-48A6-A8E2-7D8304581379}"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1  Conformance Assessment</a:t>
          </a:r>
          <a:endParaRPr lang="en-US" dirty="0">
            <a:solidFill>
              <a:schemeClr val="tx1">
                <a:lumMod val="40000"/>
                <a:lumOff val="60000"/>
              </a:schemeClr>
            </a:solidFill>
          </a:endParaRPr>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4           Testing Centers (Labs/MRAs)</a:t>
          </a:r>
          <a:endParaRPr lang="en-US" dirty="0"/>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en-US" dirty="0" smtClean="0">
              <a:solidFill>
                <a:schemeClr val="tx1">
                  <a:lumMod val="40000"/>
                  <a:lumOff val="60000"/>
                </a:schemeClr>
              </a:solidFill>
            </a:rPr>
            <a:t>2 Interoperability</a:t>
          </a:r>
          <a:endParaRPr lang="en-US" dirty="0">
            <a:solidFill>
              <a:schemeClr val="tx1">
                <a:lumMod val="40000"/>
                <a:lumOff val="60000"/>
              </a:schemeClr>
            </a:solidFill>
          </a:endParaRPr>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dgm:spPr>
      <dgm:t>
        <a:bodyPr/>
        <a:lstStyle/>
        <a:p>
          <a:r>
            <a:rPr lang="en-US" dirty="0" smtClean="0">
              <a:solidFill>
                <a:srgbClr val="0A0A0A"/>
              </a:solidFill>
            </a:rPr>
            <a:t>3          Capacity Building</a:t>
          </a:r>
          <a:endParaRPr lang="en-US" dirty="0">
            <a:solidFill>
              <a:srgbClr val="0A0A0A"/>
            </a:solidFill>
          </a:endParaRPr>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6ACB934A-B735-4AE4-A532-EC31324346E3}" type="presOf" srcId="{49662AE6-68E5-4628-A17B-0A4E45AA412B}" destId="{8B3A5DC7-61E4-4656-BD65-65A377AD5347}" srcOrd="0" destOrd="0" presId="urn:microsoft.com/office/officeart/2005/8/layout/matrix1"/>
    <dgm:cxn modelId="{23831591-BF78-4483-AB1E-B3D23E6E1573}" type="presOf" srcId="{B1BAC015-E1A3-457F-875C-772CA79E25CC}" destId="{D6A4F6DA-11F5-4DEF-ACFD-184488894B00}" srcOrd="0" destOrd="0" presId="urn:microsoft.com/office/officeart/2005/8/layout/matrix1"/>
    <dgm:cxn modelId="{36A062A6-AE6E-43FE-B36A-B331ED5D6B9E}" type="presOf" srcId="{980B1970-7B6B-4A9E-87BE-C0EC940F3602}" destId="{FE4AD0F1-E319-4ADD-8A59-924AB8316502}" srcOrd="0" destOrd="0" presId="urn:microsoft.com/office/officeart/2005/8/layout/matrix1"/>
    <dgm:cxn modelId="{8AA954D9-E976-4709-A342-077E27277901}" type="presOf" srcId="{48046104-1890-4291-823C-B2E5CC433D79}" destId="{D4B202FF-EAFE-414C-A78E-204DB49AD503}" srcOrd="0" destOrd="0" presId="urn:microsoft.com/office/officeart/2005/8/layout/matrix1"/>
    <dgm:cxn modelId="{8F218A5D-CEB3-49A1-84EF-913F1B62D5CD}" srcId="{49662AE6-68E5-4628-A17B-0A4E45AA412B}" destId="{48046104-1890-4291-823C-B2E5CC433D79}" srcOrd="2" destOrd="0" parTransId="{6C22CE85-8864-4531-8CF4-2A64836EA138}" sibTransId="{6099B9A3-3F7D-4893-AC17-D7AB53702839}"/>
    <dgm:cxn modelId="{70960D20-E233-4295-9A63-BC1AC0322C2B}" srcId="{49662AE6-68E5-4628-A17B-0A4E45AA412B}" destId="{980B1970-7B6B-4A9E-87BE-C0EC940F3602}" srcOrd="1" destOrd="0" parTransId="{D5DCEC7C-6A11-49CA-8221-2E48C2FFC8FE}" sibTransId="{188C6930-6564-4F7F-A669-D005FD02C806}"/>
    <dgm:cxn modelId="{06688E3C-3133-49CA-A720-C696FF3679E9}" srcId="{13108186-8875-49F0-BEF7-DCBB3BA78360}" destId="{49662AE6-68E5-4628-A17B-0A4E45AA412B}" srcOrd="0" destOrd="0" parTransId="{969C7A70-3603-4B20-8B31-277D2A6178A3}" sibTransId="{1F8D6196-3809-45F3-A7BC-120649788EA4}"/>
    <dgm:cxn modelId="{BC4E4669-E391-46FB-893D-A77571934D01}" type="presOf" srcId="{980B1970-7B6B-4A9E-87BE-C0EC940F3602}" destId="{517CB1FE-A6C5-4F65-B192-22F6AFBC7134}" srcOrd="1" destOrd="0" presId="urn:microsoft.com/office/officeart/2005/8/layout/matrix1"/>
    <dgm:cxn modelId="{804A30CE-EB56-4BB1-A65D-B5C6ACE23065}" type="presOf" srcId="{75141E06-2236-4368-8880-354C4B5A599E}" destId="{CDB4452D-6190-43F8-8D65-D9CE9AB50682}" srcOrd="1"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E4BF436C-51C2-4816-8CBD-A8CDAEE149EE}" type="presOf" srcId="{13108186-8875-49F0-BEF7-DCBB3BA78360}" destId="{295A8491-16CE-4ACA-8CA4-637B6B2299B9}" srcOrd="0" destOrd="0" presId="urn:microsoft.com/office/officeart/2005/8/layout/matrix1"/>
    <dgm:cxn modelId="{F8D97763-B826-4199-9BAF-58BFB1164E2F}" type="presOf" srcId="{48046104-1890-4291-823C-B2E5CC433D79}" destId="{27606CB9-C8C7-47AA-9645-2680231A5561}" srcOrd="1" destOrd="0" presId="urn:microsoft.com/office/officeart/2005/8/layout/matrix1"/>
    <dgm:cxn modelId="{10C4668F-33A5-4B3D-AF3C-EA98D4DCE95F}" type="presOf" srcId="{B1BAC015-E1A3-457F-875C-772CA79E25CC}" destId="{C46A1041-0648-42C1-855E-E4C955464D52}" srcOrd="1"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E9FB34E7-9276-4023-BA40-E166E8521B2C}" type="presOf" srcId="{75141E06-2236-4368-8880-354C4B5A599E}" destId="{F3D05419-02D5-4E05-802B-56819E15B0F7}" srcOrd="0" destOrd="0" presId="urn:microsoft.com/office/officeart/2005/8/layout/matrix1"/>
    <dgm:cxn modelId="{2810E02D-8200-4663-9DC6-355E86ACF29B}" type="presParOf" srcId="{295A8491-16CE-4ACA-8CA4-637B6B2299B9}" destId="{26511AA4-AB34-4DB1-82CD-0D0C2AA1CEF3}" srcOrd="0" destOrd="0" presId="urn:microsoft.com/office/officeart/2005/8/layout/matrix1"/>
    <dgm:cxn modelId="{04EA29F4-793D-4A01-9561-0B33C76CE963}" type="presParOf" srcId="{26511AA4-AB34-4DB1-82CD-0D0C2AA1CEF3}" destId="{D6A4F6DA-11F5-4DEF-ACFD-184488894B00}" srcOrd="0" destOrd="0" presId="urn:microsoft.com/office/officeart/2005/8/layout/matrix1"/>
    <dgm:cxn modelId="{219CCF8D-1AF3-4B0C-AEF6-03A8FF1BAA30}" type="presParOf" srcId="{26511AA4-AB34-4DB1-82CD-0D0C2AA1CEF3}" destId="{C46A1041-0648-42C1-855E-E4C955464D52}" srcOrd="1" destOrd="0" presId="urn:microsoft.com/office/officeart/2005/8/layout/matrix1"/>
    <dgm:cxn modelId="{07E21B90-E497-4172-95FA-49BAAB057271}" type="presParOf" srcId="{26511AA4-AB34-4DB1-82CD-0D0C2AA1CEF3}" destId="{FE4AD0F1-E319-4ADD-8A59-924AB8316502}" srcOrd="2" destOrd="0" presId="urn:microsoft.com/office/officeart/2005/8/layout/matrix1"/>
    <dgm:cxn modelId="{DD340A7C-2153-4B32-954A-644A4575D425}" type="presParOf" srcId="{26511AA4-AB34-4DB1-82CD-0D0C2AA1CEF3}" destId="{517CB1FE-A6C5-4F65-B192-22F6AFBC7134}" srcOrd="3" destOrd="0" presId="urn:microsoft.com/office/officeart/2005/8/layout/matrix1"/>
    <dgm:cxn modelId="{65D72FD0-6570-466C-99CE-37169CE055AF}" type="presParOf" srcId="{26511AA4-AB34-4DB1-82CD-0D0C2AA1CEF3}" destId="{D4B202FF-EAFE-414C-A78E-204DB49AD503}" srcOrd="4" destOrd="0" presId="urn:microsoft.com/office/officeart/2005/8/layout/matrix1"/>
    <dgm:cxn modelId="{54988C77-232B-4C3A-A069-C67A508DACD0}" type="presParOf" srcId="{26511AA4-AB34-4DB1-82CD-0D0C2AA1CEF3}" destId="{27606CB9-C8C7-47AA-9645-2680231A5561}" srcOrd="5" destOrd="0" presId="urn:microsoft.com/office/officeart/2005/8/layout/matrix1"/>
    <dgm:cxn modelId="{40296FE4-40DD-46F1-BC0C-8302661F9887}" type="presParOf" srcId="{26511AA4-AB34-4DB1-82CD-0D0C2AA1CEF3}" destId="{F3D05419-02D5-4E05-802B-56819E15B0F7}" srcOrd="6" destOrd="0" presId="urn:microsoft.com/office/officeart/2005/8/layout/matrix1"/>
    <dgm:cxn modelId="{A483A643-0FFA-4C7D-953C-9B70A611BC44}" type="presParOf" srcId="{26511AA4-AB34-4DB1-82CD-0D0C2AA1CEF3}" destId="{CDB4452D-6190-43F8-8D65-D9CE9AB50682}" srcOrd="7" destOrd="0" presId="urn:microsoft.com/office/officeart/2005/8/layout/matrix1"/>
    <dgm:cxn modelId="{C39AD608-1616-4006-AACB-8DD7226FA15B}"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08186-8875-49F0-BEF7-DCBB3BA783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9662AE6-68E5-4628-A17B-0A4E45AA412B}">
      <dgm:prSet phldrT="[Text]">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r>
            <a:rPr lang="en-US" dirty="0" smtClean="0"/>
            <a:t>C&amp;I</a:t>
          </a:r>
          <a:endParaRPr lang="en-US" dirty="0"/>
        </a:p>
      </dgm:t>
    </dgm:pt>
    <dgm:pt modelId="{969C7A70-3603-4B20-8B31-277D2A6178A3}" type="parTrans" cxnId="{06688E3C-3133-49CA-A720-C696FF3679E9}">
      <dgm:prSet/>
      <dgm:spPr/>
      <dgm:t>
        <a:bodyPr/>
        <a:lstStyle/>
        <a:p>
          <a:endParaRPr lang="en-US"/>
        </a:p>
      </dgm:t>
    </dgm:pt>
    <dgm:pt modelId="{1F8D6196-3809-45F3-A7BC-120649788EA4}" type="sibTrans" cxnId="{06688E3C-3133-49CA-A720-C696FF3679E9}">
      <dgm:prSet/>
      <dgm:spPr/>
      <dgm:t>
        <a:bodyPr/>
        <a:lstStyle/>
        <a:p>
          <a:endParaRPr lang="en-US"/>
        </a:p>
      </dgm:t>
    </dgm:pt>
    <dgm:pt modelId="{B1BAC015-E1A3-457F-875C-772CA79E25CC}">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1  Conformance Assessment</a:t>
          </a:r>
          <a:endParaRPr lang="en-US" dirty="0">
            <a:solidFill>
              <a:schemeClr val="tx1">
                <a:lumMod val="40000"/>
                <a:lumOff val="60000"/>
              </a:schemeClr>
            </a:solidFill>
          </a:endParaRPr>
        </a:p>
      </dgm:t>
    </dgm:pt>
    <dgm:pt modelId="{24416934-32B4-43D6-AF0D-1A94C9662E32}" type="parTrans" cxnId="{8960F4CE-E63F-483A-BF72-564CC57FC3E1}">
      <dgm:prSet/>
      <dgm:spPr/>
      <dgm:t>
        <a:bodyPr/>
        <a:lstStyle/>
        <a:p>
          <a:endParaRPr lang="en-US"/>
        </a:p>
      </dgm:t>
    </dgm:pt>
    <dgm:pt modelId="{3A678DF4-A514-4FFC-B210-FEA88E721000}" type="sibTrans" cxnId="{8960F4CE-E63F-483A-BF72-564CC57FC3E1}">
      <dgm:prSet/>
      <dgm:spPr/>
      <dgm:t>
        <a:bodyPr/>
        <a:lstStyle/>
        <a:p>
          <a:endParaRPr lang="en-US"/>
        </a:p>
      </dgm:t>
    </dgm:pt>
    <dgm:pt modelId="{75141E06-2236-4368-8880-354C4B5A599E}">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dgm:spPr>
      <dgm:t>
        <a:bodyPr/>
        <a:lstStyle/>
        <a:p>
          <a:r>
            <a:rPr lang="en-US" dirty="0" smtClean="0">
              <a:solidFill>
                <a:srgbClr val="0A0A0A"/>
              </a:solidFill>
            </a:rPr>
            <a:t>4           Testing Centers (Labs/MRAs)</a:t>
          </a:r>
          <a:endParaRPr lang="en-US" dirty="0">
            <a:solidFill>
              <a:srgbClr val="0A0A0A"/>
            </a:solidFill>
          </a:endParaRPr>
        </a:p>
      </dgm:t>
    </dgm:pt>
    <dgm:pt modelId="{BDCEA520-7F56-495B-B30E-F6F5D204F6D8}" type="parTrans" cxnId="{4A90FFD4-C7EC-49A1-8112-F018EE2DB31F}">
      <dgm:prSet/>
      <dgm:spPr/>
      <dgm:t>
        <a:bodyPr/>
        <a:lstStyle/>
        <a:p>
          <a:endParaRPr lang="en-US"/>
        </a:p>
      </dgm:t>
    </dgm:pt>
    <dgm:pt modelId="{FBA5BAB1-2AB1-4C3D-B8E1-E1D4873E62DD}" type="sibTrans" cxnId="{4A90FFD4-C7EC-49A1-8112-F018EE2DB31F}">
      <dgm:prSet/>
      <dgm:spPr/>
      <dgm:t>
        <a:bodyPr/>
        <a:lstStyle/>
        <a:p>
          <a:endParaRPr lang="en-US"/>
        </a:p>
      </dgm:t>
    </dgm:pt>
    <dgm:pt modelId="{980B1970-7B6B-4A9E-87BE-C0EC940F3602}">
      <dgm:prSet phldrT="[Text]">
        <dgm:style>
          <a:lnRef idx="1">
            <a:schemeClr val="accent2"/>
          </a:lnRef>
          <a:fillRef idx="2">
            <a:schemeClr val="accent2"/>
          </a:fillRef>
          <a:effectRef idx="1">
            <a:schemeClr val="accent2"/>
          </a:effectRef>
          <a:fontRef idx="minor">
            <a:schemeClr val="dk1"/>
          </a:fontRef>
        </dgm:style>
      </dgm:prSet>
      <dgm:spPr>
        <a:scene3d>
          <a:camera prst="orthographicFront"/>
          <a:lightRig rig="threePt" dir="t"/>
        </a:scene3d>
        <a:sp3d>
          <a:bevelT/>
        </a:sp3d>
      </dgm:spPr>
      <dgm:t>
        <a:bodyPr/>
        <a:lstStyle/>
        <a:p>
          <a:r>
            <a:rPr lang="en-US" dirty="0" smtClean="0">
              <a:solidFill>
                <a:schemeClr val="tx1">
                  <a:lumMod val="40000"/>
                  <a:lumOff val="60000"/>
                </a:schemeClr>
              </a:solidFill>
            </a:rPr>
            <a:t>2 Interoperability</a:t>
          </a:r>
          <a:endParaRPr lang="en-US" dirty="0">
            <a:solidFill>
              <a:schemeClr val="tx1">
                <a:lumMod val="40000"/>
                <a:lumOff val="60000"/>
              </a:schemeClr>
            </a:solidFill>
          </a:endParaRPr>
        </a:p>
      </dgm:t>
    </dgm:pt>
    <dgm:pt modelId="{D5DCEC7C-6A11-49CA-8221-2E48C2FFC8FE}" type="parTrans" cxnId="{70960D20-E233-4295-9A63-BC1AC0322C2B}">
      <dgm:prSet/>
      <dgm:spPr/>
      <dgm:t>
        <a:bodyPr/>
        <a:lstStyle/>
        <a:p>
          <a:endParaRPr lang="en-US"/>
        </a:p>
      </dgm:t>
    </dgm:pt>
    <dgm:pt modelId="{188C6930-6564-4F7F-A669-D005FD02C806}" type="sibTrans" cxnId="{70960D20-E233-4295-9A63-BC1AC0322C2B}">
      <dgm:prSet/>
      <dgm:spPr/>
      <dgm:t>
        <a:bodyPr/>
        <a:lstStyle/>
        <a:p>
          <a:endParaRPr lang="en-US"/>
        </a:p>
      </dgm:t>
    </dgm:pt>
    <dgm:pt modelId="{48046104-1890-4291-823C-B2E5CC433D79}">
      <dgm:prSet phldrT="[Text]">
        <dgm:style>
          <a:lnRef idx="1">
            <a:schemeClr val="accent2"/>
          </a:lnRef>
          <a:fillRef idx="2">
            <a:schemeClr val="accent2"/>
          </a:fillRef>
          <a:effectRef idx="1">
            <a:schemeClr val="accent2"/>
          </a:effectRef>
          <a:fontRef idx="minor">
            <a:schemeClr val="dk1"/>
          </a:fontRef>
        </dgm:style>
      </dgm:prSet>
      <dgm:spPr>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scene3d>
          <a:camera prst="orthographicFront"/>
          <a:lightRig rig="threePt" dir="t"/>
        </a:scene3d>
        <a:sp3d>
          <a:bevelT/>
        </a:sp3d>
      </dgm:spPr>
      <dgm:t>
        <a:bodyPr/>
        <a:lstStyle/>
        <a:p>
          <a:r>
            <a:rPr lang="en-US" dirty="0" smtClean="0">
              <a:solidFill>
                <a:schemeClr val="tx1">
                  <a:lumMod val="40000"/>
                  <a:lumOff val="60000"/>
                </a:schemeClr>
              </a:solidFill>
            </a:rPr>
            <a:t>3          Capacity Building</a:t>
          </a:r>
          <a:endParaRPr lang="en-US" dirty="0">
            <a:solidFill>
              <a:schemeClr val="tx1">
                <a:lumMod val="40000"/>
                <a:lumOff val="60000"/>
              </a:schemeClr>
            </a:solidFill>
          </a:endParaRPr>
        </a:p>
      </dgm:t>
    </dgm:pt>
    <dgm:pt modelId="{6C22CE85-8864-4531-8CF4-2A64836EA138}" type="parTrans" cxnId="{8F218A5D-CEB3-49A1-84EF-913F1B62D5CD}">
      <dgm:prSet/>
      <dgm:spPr/>
      <dgm:t>
        <a:bodyPr/>
        <a:lstStyle/>
        <a:p>
          <a:endParaRPr lang="en-US"/>
        </a:p>
      </dgm:t>
    </dgm:pt>
    <dgm:pt modelId="{6099B9A3-3F7D-4893-AC17-D7AB53702839}" type="sibTrans" cxnId="{8F218A5D-CEB3-49A1-84EF-913F1B62D5CD}">
      <dgm:prSet/>
      <dgm:spPr/>
      <dgm:t>
        <a:bodyPr/>
        <a:lstStyle/>
        <a:p>
          <a:endParaRPr lang="en-US"/>
        </a:p>
      </dgm:t>
    </dgm:pt>
    <dgm:pt modelId="{295A8491-16CE-4ACA-8CA4-637B6B2299B9}" type="pres">
      <dgm:prSet presAssocID="{13108186-8875-49F0-BEF7-DCBB3BA78360}" presName="diagram" presStyleCnt="0">
        <dgm:presLayoutVars>
          <dgm:chMax val="1"/>
          <dgm:dir/>
          <dgm:animLvl val="ctr"/>
          <dgm:resizeHandles val="exact"/>
        </dgm:presLayoutVars>
      </dgm:prSet>
      <dgm:spPr/>
      <dgm:t>
        <a:bodyPr/>
        <a:lstStyle/>
        <a:p>
          <a:endParaRPr lang="en-US"/>
        </a:p>
      </dgm:t>
    </dgm:pt>
    <dgm:pt modelId="{26511AA4-AB34-4DB1-82CD-0D0C2AA1CEF3}" type="pres">
      <dgm:prSet presAssocID="{13108186-8875-49F0-BEF7-DCBB3BA78360}" presName="matrix" presStyleCnt="0"/>
      <dgm:spPr/>
    </dgm:pt>
    <dgm:pt modelId="{D6A4F6DA-11F5-4DEF-ACFD-184488894B00}" type="pres">
      <dgm:prSet presAssocID="{13108186-8875-49F0-BEF7-DCBB3BA78360}" presName="tile1" presStyleLbl="node1" presStyleIdx="0" presStyleCnt="4"/>
      <dgm:spPr/>
      <dgm:t>
        <a:bodyPr/>
        <a:lstStyle/>
        <a:p>
          <a:endParaRPr lang="en-US"/>
        </a:p>
      </dgm:t>
    </dgm:pt>
    <dgm:pt modelId="{C46A1041-0648-42C1-855E-E4C955464D52}" type="pres">
      <dgm:prSet presAssocID="{13108186-8875-49F0-BEF7-DCBB3BA78360}" presName="tile1text" presStyleLbl="node1" presStyleIdx="0" presStyleCnt="4">
        <dgm:presLayoutVars>
          <dgm:chMax val="0"/>
          <dgm:chPref val="0"/>
          <dgm:bulletEnabled val="1"/>
        </dgm:presLayoutVars>
      </dgm:prSet>
      <dgm:spPr/>
      <dgm:t>
        <a:bodyPr/>
        <a:lstStyle/>
        <a:p>
          <a:endParaRPr lang="en-US"/>
        </a:p>
      </dgm:t>
    </dgm:pt>
    <dgm:pt modelId="{FE4AD0F1-E319-4ADD-8A59-924AB8316502}" type="pres">
      <dgm:prSet presAssocID="{13108186-8875-49F0-BEF7-DCBB3BA78360}" presName="tile2" presStyleLbl="node1" presStyleIdx="1" presStyleCnt="4" custLinFactX="22848" custLinFactNeighborX="100000" custLinFactNeighborY="-60243"/>
      <dgm:spPr/>
      <dgm:t>
        <a:bodyPr/>
        <a:lstStyle/>
        <a:p>
          <a:endParaRPr lang="en-US"/>
        </a:p>
      </dgm:t>
    </dgm:pt>
    <dgm:pt modelId="{517CB1FE-A6C5-4F65-B192-22F6AFBC7134}" type="pres">
      <dgm:prSet presAssocID="{13108186-8875-49F0-BEF7-DCBB3BA78360}" presName="tile2text" presStyleLbl="node1" presStyleIdx="1" presStyleCnt="4">
        <dgm:presLayoutVars>
          <dgm:chMax val="0"/>
          <dgm:chPref val="0"/>
          <dgm:bulletEnabled val="1"/>
        </dgm:presLayoutVars>
      </dgm:prSet>
      <dgm:spPr/>
      <dgm:t>
        <a:bodyPr/>
        <a:lstStyle/>
        <a:p>
          <a:endParaRPr lang="en-US"/>
        </a:p>
      </dgm:t>
    </dgm:pt>
    <dgm:pt modelId="{D4B202FF-EAFE-414C-A78E-204DB49AD503}" type="pres">
      <dgm:prSet presAssocID="{13108186-8875-49F0-BEF7-DCBB3BA78360}" presName="tile3" presStyleLbl="node1" presStyleIdx="2" presStyleCnt="4"/>
      <dgm:spPr/>
      <dgm:t>
        <a:bodyPr/>
        <a:lstStyle/>
        <a:p>
          <a:endParaRPr lang="en-US"/>
        </a:p>
      </dgm:t>
    </dgm:pt>
    <dgm:pt modelId="{27606CB9-C8C7-47AA-9645-2680231A5561}" type="pres">
      <dgm:prSet presAssocID="{13108186-8875-49F0-BEF7-DCBB3BA78360}" presName="tile3text" presStyleLbl="node1" presStyleIdx="2" presStyleCnt="4">
        <dgm:presLayoutVars>
          <dgm:chMax val="0"/>
          <dgm:chPref val="0"/>
          <dgm:bulletEnabled val="1"/>
        </dgm:presLayoutVars>
      </dgm:prSet>
      <dgm:spPr/>
      <dgm:t>
        <a:bodyPr/>
        <a:lstStyle/>
        <a:p>
          <a:endParaRPr lang="en-US"/>
        </a:p>
      </dgm:t>
    </dgm:pt>
    <dgm:pt modelId="{F3D05419-02D5-4E05-802B-56819E15B0F7}" type="pres">
      <dgm:prSet presAssocID="{13108186-8875-49F0-BEF7-DCBB3BA78360}" presName="tile4" presStyleLbl="node1" presStyleIdx="3" presStyleCnt="4"/>
      <dgm:spPr/>
      <dgm:t>
        <a:bodyPr/>
        <a:lstStyle/>
        <a:p>
          <a:endParaRPr lang="en-US"/>
        </a:p>
      </dgm:t>
    </dgm:pt>
    <dgm:pt modelId="{CDB4452D-6190-43F8-8D65-D9CE9AB50682}" type="pres">
      <dgm:prSet presAssocID="{13108186-8875-49F0-BEF7-DCBB3BA78360}" presName="tile4text" presStyleLbl="node1" presStyleIdx="3" presStyleCnt="4">
        <dgm:presLayoutVars>
          <dgm:chMax val="0"/>
          <dgm:chPref val="0"/>
          <dgm:bulletEnabled val="1"/>
        </dgm:presLayoutVars>
      </dgm:prSet>
      <dgm:spPr/>
      <dgm:t>
        <a:bodyPr/>
        <a:lstStyle/>
        <a:p>
          <a:endParaRPr lang="en-US"/>
        </a:p>
      </dgm:t>
    </dgm:pt>
    <dgm:pt modelId="{8B3A5DC7-61E4-4656-BD65-65A377AD5347}" type="pres">
      <dgm:prSet presAssocID="{13108186-8875-49F0-BEF7-DCBB3BA78360}" presName="centerTile" presStyleLbl="fgShp" presStyleIdx="0" presStyleCnt="1">
        <dgm:presLayoutVars>
          <dgm:chMax val="0"/>
          <dgm:chPref val="0"/>
        </dgm:presLayoutVars>
      </dgm:prSet>
      <dgm:spPr/>
      <dgm:t>
        <a:bodyPr/>
        <a:lstStyle/>
        <a:p>
          <a:endParaRPr lang="en-US"/>
        </a:p>
      </dgm:t>
    </dgm:pt>
  </dgm:ptLst>
  <dgm:cxnLst>
    <dgm:cxn modelId="{9938E987-B39A-4079-864D-482662FDF954}" type="presOf" srcId="{48046104-1890-4291-823C-B2E5CC433D79}" destId="{D4B202FF-EAFE-414C-A78E-204DB49AD503}" srcOrd="0" destOrd="0" presId="urn:microsoft.com/office/officeart/2005/8/layout/matrix1"/>
    <dgm:cxn modelId="{8F218A5D-CEB3-49A1-84EF-913F1B62D5CD}" srcId="{49662AE6-68E5-4628-A17B-0A4E45AA412B}" destId="{48046104-1890-4291-823C-B2E5CC433D79}" srcOrd="2" destOrd="0" parTransId="{6C22CE85-8864-4531-8CF4-2A64836EA138}" sibTransId="{6099B9A3-3F7D-4893-AC17-D7AB53702839}"/>
    <dgm:cxn modelId="{70960D20-E233-4295-9A63-BC1AC0322C2B}" srcId="{49662AE6-68E5-4628-A17B-0A4E45AA412B}" destId="{980B1970-7B6B-4A9E-87BE-C0EC940F3602}" srcOrd="1" destOrd="0" parTransId="{D5DCEC7C-6A11-49CA-8221-2E48C2FFC8FE}" sibTransId="{188C6930-6564-4F7F-A669-D005FD02C806}"/>
    <dgm:cxn modelId="{D3FDDF3E-4A66-4571-A62C-0F2CC5A43B92}" type="presOf" srcId="{980B1970-7B6B-4A9E-87BE-C0EC940F3602}" destId="{FE4AD0F1-E319-4ADD-8A59-924AB8316502}" srcOrd="0" destOrd="0" presId="urn:microsoft.com/office/officeart/2005/8/layout/matrix1"/>
    <dgm:cxn modelId="{06688E3C-3133-49CA-A720-C696FF3679E9}" srcId="{13108186-8875-49F0-BEF7-DCBB3BA78360}" destId="{49662AE6-68E5-4628-A17B-0A4E45AA412B}" srcOrd="0" destOrd="0" parTransId="{969C7A70-3603-4B20-8B31-277D2A6178A3}" sibTransId="{1F8D6196-3809-45F3-A7BC-120649788EA4}"/>
    <dgm:cxn modelId="{E38042F8-44F7-497A-B95A-A03B6B428FC4}" type="presOf" srcId="{49662AE6-68E5-4628-A17B-0A4E45AA412B}" destId="{8B3A5DC7-61E4-4656-BD65-65A377AD5347}" srcOrd="0" destOrd="0" presId="urn:microsoft.com/office/officeart/2005/8/layout/matrix1"/>
    <dgm:cxn modelId="{19F163E6-D298-4775-A839-FC78320B1423}" type="presOf" srcId="{B1BAC015-E1A3-457F-875C-772CA79E25CC}" destId="{D6A4F6DA-11F5-4DEF-ACFD-184488894B00}" srcOrd="0" destOrd="0" presId="urn:microsoft.com/office/officeart/2005/8/layout/matrix1"/>
    <dgm:cxn modelId="{1C80F664-BAAC-44DD-AA15-0E87E15A5DB3}" type="presOf" srcId="{13108186-8875-49F0-BEF7-DCBB3BA78360}" destId="{295A8491-16CE-4ACA-8CA4-637B6B2299B9}" srcOrd="0" destOrd="0" presId="urn:microsoft.com/office/officeart/2005/8/layout/matrix1"/>
    <dgm:cxn modelId="{903D3E1A-0BD3-425A-B028-3CE93ECBFD56}" type="presOf" srcId="{B1BAC015-E1A3-457F-875C-772CA79E25CC}" destId="{C46A1041-0648-42C1-855E-E4C955464D52}" srcOrd="1" destOrd="0" presId="urn:microsoft.com/office/officeart/2005/8/layout/matrix1"/>
    <dgm:cxn modelId="{98AA67A8-CCAF-44C6-8057-F4A83D597027}" type="presOf" srcId="{75141E06-2236-4368-8880-354C4B5A599E}" destId="{F3D05419-02D5-4E05-802B-56819E15B0F7}" srcOrd="0" destOrd="0" presId="urn:microsoft.com/office/officeart/2005/8/layout/matrix1"/>
    <dgm:cxn modelId="{08278CD8-6B58-4591-9895-B6C5967ECAFC}" type="presOf" srcId="{980B1970-7B6B-4A9E-87BE-C0EC940F3602}" destId="{517CB1FE-A6C5-4F65-B192-22F6AFBC7134}" srcOrd="1" destOrd="0" presId="urn:microsoft.com/office/officeart/2005/8/layout/matrix1"/>
    <dgm:cxn modelId="{4A90FFD4-C7EC-49A1-8112-F018EE2DB31F}" srcId="{49662AE6-68E5-4628-A17B-0A4E45AA412B}" destId="{75141E06-2236-4368-8880-354C4B5A599E}" srcOrd="3" destOrd="0" parTransId="{BDCEA520-7F56-495B-B30E-F6F5D204F6D8}" sibTransId="{FBA5BAB1-2AB1-4C3D-B8E1-E1D4873E62DD}"/>
    <dgm:cxn modelId="{F257FD18-FC0C-4155-B342-1CB51A7704D5}" type="presOf" srcId="{48046104-1890-4291-823C-B2E5CC433D79}" destId="{27606CB9-C8C7-47AA-9645-2680231A5561}" srcOrd="1" destOrd="0" presId="urn:microsoft.com/office/officeart/2005/8/layout/matrix1"/>
    <dgm:cxn modelId="{8960F4CE-E63F-483A-BF72-564CC57FC3E1}" srcId="{49662AE6-68E5-4628-A17B-0A4E45AA412B}" destId="{B1BAC015-E1A3-457F-875C-772CA79E25CC}" srcOrd="0" destOrd="0" parTransId="{24416934-32B4-43D6-AF0D-1A94C9662E32}" sibTransId="{3A678DF4-A514-4FFC-B210-FEA88E721000}"/>
    <dgm:cxn modelId="{7CD6A825-5FC4-4E08-AC99-6BA4B0BC76D0}" type="presOf" srcId="{75141E06-2236-4368-8880-354C4B5A599E}" destId="{CDB4452D-6190-43F8-8D65-D9CE9AB50682}" srcOrd="1" destOrd="0" presId="urn:microsoft.com/office/officeart/2005/8/layout/matrix1"/>
    <dgm:cxn modelId="{E17E4F73-F37C-412D-8192-DE6B50A88667}" type="presParOf" srcId="{295A8491-16CE-4ACA-8CA4-637B6B2299B9}" destId="{26511AA4-AB34-4DB1-82CD-0D0C2AA1CEF3}" srcOrd="0" destOrd="0" presId="urn:microsoft.com/office/officeart/2005/8/layout/matrix1"/>
    <dgm:cxn modelId="{9FBD73A6-D007-4AED-831C-294B3ED0C215}" type="presParOf" srcId="{26511AA4-AB34-4DB1-82CD-0D0C2AA1CEF3}" destId="{D6A4F6DA-11F5-4DEF-ACFD-184488894B00}" srcOrd="0" destOrd="0" presId="urn:microsoft.com/office/officeart/2005/8/layout/matrix1"/>
    <dgm:cxn modelId="{5594DECA-CA48-4BAB-8705-BAF1985F685A}" type="presParOf" srcId="{26511AA4-AB34-4DB1-82CD-0D0C2AA1CEF3}" destId="{C46A1041-0648-42C1-855E-E4C955464D52}" srcOrd="1" destOrd="0" presId="urn:microsoft.com/office/officeart/2005/8/layout/matrix1"/>
    <dgm:cxn modelId="{D9470A98-B677-4670-BDD9-F758722705CF}" type="presParOf" srcId="{26511AA4-AB34-4DB1-82CD-0D0C2AA1CEF3}" destId="{FE4AD0F1-E319-4ADD-8A59-924AB8316502}" srcOrd="2" destOrd="0" presId="urn:microsoft.com/office/officeart/2005/8/layout/matrix1"/>
    <dgm:cxn modelId="{EEE965CF-DA84-4FFB-BE8E-F907FF4ABA24}" type="presParOf" srcId="{26511AA4-AB34-4DB1-82CD-0D0C2AA1CEF3}" destId="{517CB1FE-A6C5-4F65-B192-22F6AFBC7134}" srcOrd="3" destOrd="0" presId="urn:microsoft.com/office/officeart/2005/8/layout/matrix1"/>
    <dgm:cxn modelId="{6A545464-A3C6-41AD-B6A4-833C636B09B9}" type="presParOf" srcId="{26511AA4-AB34-4DB1-82CD-0D0C2AA1CEF3}" destId="{D4B202FF-EAFE-414C-A78E-204DB49AD503}" srcOrd="4" destOrd="0" presId="urn:microsoft.com/office/officeart/2005/8/layout/matrix1"/>
    <dgm:cxn modelId="{45D84104-2BDC-4BCB-BBFD-81AA4D954DD1}" type="presParOf" srcId="{26511AA4-AB34-4DB1-82CD-0D0C2AA1CEF3}" destId="{27606CB9-C8C7-47AA-9645-2680231A5561}" srcOrd="5" destOrd="0" presId="urn:microsoft.com/office/officeart/2005/8/layout/matrix1"/>
    <dgm:cxn modelId="{146AA88D-AD0E-47F0-8D8C-81FDC8D4615F}" type="presParOf" srcId="{26511AA4-AB34-4DB1-82CD-0D0C2AA1CEF3}" destId="{F3D05419-02D5-4E05-802B-56819E15B0F7}" srcOrd="6" destOrd="0" presId="urn:microsoft.com/office/officeart/2005/8/layout/matrix1"/>
    <dgm:cxn modelId="{FDD90DF0-8BD7-4F95-A364-0917E22CF068}" type="presParOf" srcId="{26511AA4-AB34-4DB1-82CD-0D0C2AA1CEF3}" destId="{CDB4452D-6190-43F8-8D65-D9CE9AB50682}" srcOrd="7" destOrd="0" presId="urn:microsoft.com/office/officeart/2005/8/layout/matrix1"/>
    <dgm:cxn modelId="{C2D0D440-E51B-4765-A248-708BAAC8A657}" type="presParOf" srcId="{295A8491-16CE-4ACA-8CA4-637B6B2299B9}" destId="{8B3A5DC7-61E4-4656-BD65-65A377AD534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4F6DA-11F5-4DEF-ACFD-184488894B00}">
      <dsp:nvSpPr>
        <dsp:cNvPr id="0" name=""/>
        <dsp:cNvSpPr/>
      </dsp:nvSpPr>
      <dsp:spPr>
        <a:xfrm rot="16200000">
          <a:off x="508000" y="-508000"/>
          <a:ext cx="2032000" cy="3048000"/>
        </a:xfrm>
        <a:prstGeom prst="round1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1  Conformance Assessment</a:t>
          </a:r>
          <a:endParaRPr lang="en-US" sz="2700" kern="1200" dirty="0"/>
        </a:p>
      </dsp:txBody>
      <dsp:txXfrm rot="5400000">
        <a:off x="0" y="0"/>
        <a:ext cx="3048000" cy="1524000"/>
      </dsp:txXfrm>
    </dsp:sp>
    <dsp:sp modelId="{FE4AD0F1-E319-4ADD-8A59-924AB8316502}">
      <dsp:nvSpPr>
        <dsp:cNvPr id="0" name=""/>
        <dsp:cNvSpPr/>
      </dsp:nvSpPr>
      <dsp:spPr>
        <a:xfrm>
          <a:off x="3048000" y="0"/>
          <a:ext cx="3048000" cy="2032000"/>
        </a:xfrm>
        <a:prstGeom prst="round1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2 Interoperability</a:t>
          </a:r>
          <a:endParaRPr lang="en-US" sz="2700" kern="1200" dirty="0"/>
        </a:p>
      </dsp:txBody>
      <dsp:txXfrm>
        <a:off x="3048000" y="0"/>
        <a:ext cx="3048000" cy="1524000"/>
      </dsp:txXfrm>
    </dsp:sp>
    <dsp:sp modelId="{D4B202FF-EAFE-414C-A78E-204DB49AD503}">
      <dsp:nvSpPr>
        <dsp:cNvPr id="0" name=""/>
        <dsp:cNvSpPr/>
      </dsp:nvSpPr>
      <dsp:spPr>
        <a:xfrm rot="10800000">
          <a:off x="0" y="2032000"/>
          <a:ext cx="3048000" cy="2032000"/>
        </a:xfrm>
        <a:prstGeom prst="round1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3          Capacity Building</a:t>
          </a:r>
          <a:endParaRPr lang="en-US" sz="2700" kern="1200" dirty="0"/>
        </a:p>
      </dsp:txBody>
      <dsp:txXfrm rot="10800000">
        <a:off x="0" y="2539999"/>
        <a:ext cx="3048000" cy="1524000"/>
      </dsp:txXfrm>
    </dsp:sp>
    <dsp:sp modelId="{F3D05419-02D5-4E05-802B-56819E15B0F7}">
      <dsp:nvSpPr>
        <dsp:cNvPr id="0" name=""/>
        <dsp:cNvSpPr/>
      </dsp:nvSpPr>
      <dsp:spPr>
        <a:xfrm rot="5400000">
          <a:off x="3556000" y="1523999"/>
          <a:ext cx="2032000" cy="3048000"/>
        </a:xfrm>
        <a:prstGeom prst="round1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4           Testing Centers (Labs/MRAs)</a:t>
          </a:r>
          <a:endParaRPr lang="en-US" sz="2700" kern="1200" dirty="0"/>
        </a:p>
      </dsp:txBody>
      <dsp:txXfrm rot="-5400000">
        <a:off x="3048000" y="2539999"/>
        <a:ext cx="3048000" cy="1524000"/>
      </dsp:txXfrm>
    </dsp:sp>
    <dsp:sp modelId="{8B3A5DC7-61E4-4656-BD65-65A377AD5347}">
      <dsp:nvSpPr>
        <dsp:cNvPr id="0" name=""/>
        <dsp:cNvSpPr/>
      </dsp:nvSpPr>
      <dsp:spPr>
        <a:xfrm>
          <a:off x="2133600" y="1523999"/>
          <a:ext cx="1828800" cy="1016000"/>
        </a:xfrm>
        <a:prstGeom prst="roundRect">
          <a:avLst/>
        </a:prstGeom>
        <a:blipFill rotWithShape="0">
          <a:blip xmlns:r="http://schemas.openxmlformats.org/officeDocument/2006/relationships" r:embed="rId1"/>
          <a:tile tx="0" ty="0" sx="100000" sy="100000" flip="none" algn="tl"/>
        </a:blip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C&amp;I</a:t>
          </a:r>
          <a:endParaRPr lang="en-US" sz="2700" kern="1200" dirty="0"/>
        </a:p>
      </dsp:txBody>
      <dsp:txXfrm>
        <a:off x="2183197" y="1573596"/>
        <a:ext cx="1729606" cy="916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4F6DA-11F5-4DEF-ACFD-184488894B00}">
      <dsp:nvSpPr>
        <dsp:cNvPr id="0" name=""/>
        <dsp:cNvSpPr/>
      </dsp:nvSpPr>
      <dsp:spPr>
        <a:xfrm rot="16200000">
          <a:off x="508000" y="-508000"/>
          <a:ext cx="2032000" cy="3048000"/>
        </a:xfrm>
        <a:prstGeom prst="round1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40000"/>
                  <a:lumOff val="60000"/>
                </a:schemeClr>
              </a:solidFill>
            </a:rPr>
            <a:t>1  Conformance Assessment</a:t>
          </a:r>
          <a:endParaRPr lang="en-US" sz="2700" kern="1200" dirty="0">
            <a:solidFill>
              <a:schemeClr val="tx1">
                <a:lumMod val="40000"/>
                <a:lumOff val="60000"/>
              </a:schemeClr>
            </a:solidFill>
          </a:endParaRPr>
        </a:p>
      </dsp:txBody>
      <dsp:txXfrm rot="5400000">
        <a:off x="0" y="0"/>
        <a:ext cx="3048000" cy="1524000"/>
      </dsp:txXfrm>
    </dsp:sp>
    <dsp:sp modelId="{FE4AD0F1-E319-4ADD-8A59-924AB8316502}">
      <dsp:nvSpPr>
        <dsp:cNvPr id="0" name=""/>
        <dsp:cNvSpPr/>
      </dsp:nvSpPr>
      <dsp:spPr>
        <a:xfrm>
          <a:off x="3048000" y="0"/>
          <a:ext cx="3048000" cy="2032000"/>
        </a:xfrm>
        <a:prstGeom prst="round1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lumMod val="40000"/>
                  <a:lumOff val="60000"/>
                </a:schemeClr>
              </a:solidFill>
            </a:rPr>
            <a:t>2 Interoperability</a:t>
          </a:r>
          <a:endParaRPr lang="en-US" sz="2700" kern="1200" dirty="0">
            <a:solidFill>
              <a:schemeClr val="tx1">
                <a:lumMod val="40000"/>
                <a:lumOff val="60000"/>
              </a:schemeClr>
            </a:solidFill>
          </a:endParaRPr>
        </a:p>
      </dsp:txBody>
      <dsp:txXfrm>
        <a:off x="3048000" y="0"/>
        <a:ext cx="3048000" cy="1524000"/>
      </dsp:txXfrm>
    </dsp:sp>
    <dsp:sp modelId="{D4B202FF-EAFE-414C-A78E-204DB49AD503}">
      <dsp:nvSpPr>
        <dsp:cNvPr id="0" name=""/>
        <dsp:cNvSpPr/>
      </dsp:nvSpPr>
      <dsp:spPr>
        <a:xfrm rot="10800000">
          <a:off x="0" y="2032000"/>
          <a:ext cx="3048000" cy="2032000"/>
        </a:xfrm>
        <a:prstGeom prst="round1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solidFill>
                <a:srgbClr val="0A0A0A"/>
              </a:solidFill>
            </a:rPr>
            <a:t>3          Capacity Building</a:t>
          </a:r>
          <a:endParaRPr lang="en-US" sz="2700" kern="1200" dirty="0">
            <a:solidFill>
              <a:srgbClr val="0A0A0A"/>
            </a:solidFill>
          </a:endParaRPr>
        </a:p>
      </dsp:txBody>
      <dsp:txXfrm rot="10800000">
        <a:off x="0" y="2539999"/>
        <a:ext cx="3048000" cy="1524000"/>
      </dsp:txXfrm>
    </dsp:sp>
    <dsp:sp modelId="{F3D05419-02D5-4E05-802B-56819E15B0F7}">
      <dsp:nvSpPr>
        <dsp:cNvPr id="0" name=""/>
        <dsp:cNvSpPr/>
      </dsp:nvSpPr>
      <dsp:spPr>
        <a:xfrm rot="5400000">
          <a:off x="3556000" y="1523999"/>
          <a:ext cx="2032000" cy="3048000"/>
        </a:xfrm>
        <a:prstGeom prst="round1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4           Testing Centers (Labs/MRAs)</a:t>
          </a:r>
          <a:endParaRPr lang="en-US" sz="2700" kern="1200" dirty="0"/>
        </a:p>
      </dsp:txBody>
      <dsp:txXfrm rot="-5400000">
        <a:off x="3048000" y="2539999"/>
        <a:ext cx="3048000" cy="1524000"/>
      </dsp:txXfrm>
    </dsp:sp>
    <dsp:sp modelId="{8B3A5DC7-61E4-4656-BD65-65A377AD5347}">
      <dsp:nvSpPr>
        <dsp:cNvPr id="0" name=""/>
        <dsp:cNvSpPr/>
      </dsp:nvSpPr>
      <dsp:spPr>
        <a:xfrm>
          <a:off x="2133600" y="1523999"/>
          <a:ext cx="1828800" cy="1016000"/>
        </a:xfrm>
        <a:prstGeom prst="roundRect">
          <a:avLst/>
        </a:prstGeom>
        <a:blipFill rotWithShape="0">
          <a:blip xmlns:r="http://schemas.openxmlformats.org/officeDocument/2006/relationships" r:embed="rId1"/>
          <a:tile tx="0" ty="0" sx="100000" sy="100000" flip="none" algn="tl"/>
        </a:blip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C&amp;I</a:t>
          </a:r>
          <a:endParaRPr lang="en-US" sz="2700" kern="1200" dirty="0"/>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4F6DA-11F5-4DEF-ACFD-184488894B00}">
      <dsp:nvSpPr>
        <dsp:cNvPr id="0" name=""/>
        <dsp:cNvSpPr/>
      </dsp:nvSpPr>
      <dsp:spPr>
        <a:xfrm rot="16200000">
          <a:off x="836110" y="-836110"/>
          <a:ext cx="2216212" cy="3888432"/>
        </a:xfrm>
        <a:prstGeom prst="round1Rect">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lumMod val="40000"/>
                  <a:lumOff val="60000"/>
                </a:schemeClr>
              </a:solidFill>
            </a:rPr>
            <a:t>1  Conformance Assessment</a:t>
          </a:r>
          <a:endParaRPr lang="en-US" sz="2900" kern="1200" dirty="0">
            <a:solidFill>
              <a:schemeClr val="tx1">
                <a:lumMod val="40000"/>
                <a:lumOff val="60000"/>
              </a:schemeClr>
            </a:solidFill>
          </a:endParaRPr>
        </a:p>
      </dsp:txBody>
      <dsp:txXfrm rot="5400000">
        <a:off x="0" y="0"/>
        <a:ext cx="3888432" cy="1662159"/>
      </dsp:txXfrm>
    </dsp:sp>
    <dsp:sp modelId="{FE4AD0F1-E319-4ADD-8A59-924AB8316502}">
      <dsp:nvSpPr>
        <dsp:cNvPr id="0" name=""/>
        <dsp:cNvSpPr/>
      </dsp:nvSpPr>
      <dsp:spPr>
        <a:xfrm>
          <a:off x="3888432" y="0"/>
          <a:ext cx="3888432" cy="2216212"/>
        </a:xfrm>
        <a:prstGeom prst="round1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lumMod val="40000"/>
                  <a:lumOff val="60000"/>
                </a:schemeClr>
              </a:solidFill>
            </a:rPr>
            <a:t>2 Interoperability</a:t>
          </a:r>
          <a:endParaRPr lang="en-US" sz="2900" kern="1200" dirty="0">
            <a:solidFill>
              <a:schemeClr val="tx1">
                <a:lumMod val="40000"/>
                <a:lumOff val="60000"/>
              </a:schemeClr>
            </a:solidFill>
          </a:endParaRPr>
        </a:p>
      </dsp:txBody>
      <dsp:txXfrm>
        <a:off x="3888432" y="0"/>
        <a:ext cx="3888432" cy="1662159"/>
      </dsp:txXfrm>
    </dsp:sp>
    <dsp:sp modelId="{D4B202FF-EAFE-414C-A78E-204DB49AD503}">
      <dsp:nvSpPr>
        <dsp:cNvPr id="0" name=""/>
        <dsp:cNvSpPr/>
      </dsp:nvSpPr>
      <dsp:spPr>
        <a:xfrm rot="10800000">
          <a:off x="0" y="2216212"/>
          <a:ext cx="3888432" cy="2216212"/>
        </a:xfrm>
        <a:prstGeom prst="round1Rect">
          <a:avLst/>
        </a:prstGeom>
        <a:gradFill flip="none" rotWithShape="0">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threePt" dir="t"/>
        </a:scene3d>
        <a:sp3d>
          <a:bevelT/>
        </a:sp3d>
      </dsp:spPr>
      <dsp:style>
        <a:lnRef idx="1">
          <a:schemeClr val="accent2"/>
        </a:lnRef>
        <a:fillRef idx="2">
          <a:schemeClr val="accent2"/>
        </a:fillRef>
        <a:effectRef idx="1">
          <a:schemeClr val="accent2"/>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tx1">
                  <a:lumMod val="40000"/>
                  <a:lumOff val="60000"/>
                </a:schemeClr>
              </a:solidFill>
            </a:rPr>
            <a:t>3          Capacity Building</a:t>
          </a:r>
          <a:endParaRPr lang="en-US" sz="2900" kern="1200" dirty="0">
            <a:solidFill>
              <a:schemeClr val="tx1">
                <a:lumMod val="40000"/>
                <a:lumOff val="60000"/>
              </a:schemeClr>
            </a:solidFill>
          </a:endParaRPr>
        </a:p>
      </dsp:txBody>
      <dsp:txXfrm rot="10800000">
        <a:off x="0" y="2770265"/>
        <a:ext cx="3888432" cy="1662159"/>
      </dsp:txXfrm>
    </dsp:sp>
    <dsp:sp modelId="{F3D05419-02D5-4E05-802B-56819E15B0F7}">
      <dsp:nvSpPr>
        <dsp:cNvPr id="0" name=""/>
        <dsp:cNvSpPr/>
      </dsp:nvSpPr>
      <dsp:spPr>
        <a:xfrm rot="5400000">
          <a:off x="4724541" y="1380102"/>
          <a:ext cx="2216212" cy="3888432"/>
        </a:xfrm>
        <a:prstGeom prst="round1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b="100000"/>
          </a:path>
          <a:tileRect t="-100000" r="-100000"/>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solidFill>
                <a:srgbClr val="0A0A0A"/>
              </a:solidFill>
            </a:rPr>
            <a:t>4           Testing Centers (Labs/MRAs)</a:t>
          </a:r>
          <a:endParaRPr lang="en-US" sz="2900" kern="1200" dirty="0">
            <a:solidFill>
              <a:srgbClr val="0A0A0A"/>
            </a:solidFill>
          </a:endParaRPr>
        </a:p>
      </dsp:txBody>
      <dsp:txXfrm rot="-5400000">
        <a:off x="3888432" y="2770264"/>
        <a:ext cx="3888432" cy="1662159"/>
      </dsp:txXfrm>
    </dsp:sp>
    <dsp:sp modelId="{8B3A5DC7-61E4-4656-BD65-65A377AD5347}">
      <dsp:nvSpPr>
        <dsp:cNvPr id="0" name=""/>
        <dsp:cNvSpPr/>
      </dsp:nvSpPr>
      <dsp:spPr>
        <a:xfrm>
          <a:off x="2721902" y="1662159"/>
          <a:ext cx="2333059" cy="1108106"/>
        </a:xfrm>
        <a:prstGeom prst="roundRect">
          <a:avLst/>
        </a:prstGeom>
        <a:blipFill rotWithShape="0">
          <a:blip xmlns:r="http://schemas.openxmlformats.org/officeDocument/2006/relationships" r:embed="rId1"/>
          <a:tile tx="0" ty="0" sx="100000" sy="100000" flip="none" algn="tl"/>
        </a:blip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C&amp;I</a:t>
          </a:r>
          <a:endParaRPr lang="en-US" sz="2900" kern="1200" dirty="0"/>
        </a:p>
      </dsp:txBody>
      <dsp:txXfrm>
        <a:off x="2775995" y="1716252"/>
        <a:ext cx="2224873" cy="99992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3903" cy="339357"/>
          </a:xfrm>
          <a:prstGeom prst="rect">
            <a:avLst/>
          </a:prstGeom>
        </p:spPr>
        <p:txBody>
          <a:bodyPr vert="horz" lIns="88230" tIns="44115" rIns="88230" bIns="44115" rtlCol="0"/>
          <a:lstStyle>
            <a:lvl1pPr algn="l">
              <a:defRPr sz="1200"/>
            </a:lvl1pPr>
          </a:lstStyle>
          <a:p>
            <a:endParaRPr lang="en-US" dirty="0"/>
          </a:p>
        </p:txBody>
      </p:sp>
      <p:sp>
        <p:nvSpPr>
          <p:cNvPr id="3" name="Date Placeholder 2"/>
          <p:cNvSpPr>
            <a:spLocks noGrp="1"/>
          </p:cNvSpPr>
          <p:nvPr>
            <p:ph type="dt" sz="quarter" idx="1"/>
          </p:nvPr>
        </p:nvSpPr>
        <p:spPr>
          <a:xfrm>
            <a:off x="5625278" y="0"/>
            <a:ext cx="4303903" cy="339357"/>
          </a:xfrm>
          <a:prstGeom prst="rect">
            <a:avLst/>
          </a:prstGeom>
        </p:spPr>
        <p:txBody>
          <a:bodyPr vert="horz" lIns="88230" tIns="44115" rIns="88230" bIns="44115" rtlCol="0"/>
          <a:lstStyle>
            <a:lvl1pPr algn="r">
              <a:defRPr sz="1200"/>
            </a:lvl1pPr>
          </a:lstStyle>
          <a:p>
            <a:fld id="{22D9D3BE-5D8B-4533-A902-34AB45E76870}" type="datetimeFigureOut">
              <a:rPr lang="en-US" smtClean="0"/>
              <a:t>24/11/2013</a:t>
            </a:fld>
            <a:endParaRPr lang="en-US" dirty="0"/>
          </a:p>
        </p:txBody>
      </p:sp>
      <p:sp>
        <p:nvSpPr>
          <p:cNvPr id="4" name="Footer Placeholder 3"/>
          <p:cNvSpPr>
            <a:spLocks noGrp="1"/>
          </p:cNvSpPr>
          <p:nvPr>
            <p:ph type="ftr" sz="quarter" idx="2"/>
          </p:nvPr>
        </p:nvSpPr>
        <p:spPr>
          <a:xfrm>
            <a:off x="1" y="6454090"/>
            <a:ext cx="4303903" cy="339357"/>
          </a:xfrm>
          <a:prstGeom prst="rect">
            <a:avLst/>
          </a:prstGeom>
        </p:spPr>
        <p:txBody>
          <a:bodyPr vert="horz" lIns="88230" tIns="44115" rIns="88230" bIns="44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25278" y="6454090"/>
            <a:ext cx="4303903" cy="339357"/>
          </a:xfrm>
          <a:prstGeom prst="rect">
            <a:avLst/>
          </a:prstGeom>
        </p:spPr>
        <p:txBody>
          <a:bodyPr vert="horz" lIns="88230" tIns="44115" rIns="88230" bIns="44115" rtlCol="0" anchor="b"/>
          <a:lstStyle>
            <a:lvl1pPr algn="r">
              <a:defRPr sz="1200"/>
            </a:lvl1pPr>
          </a:lstStyle>
          <a:p>
            <a:fld id="{6B2CD160-CEA1-4D2E-A52D-CA05A5CAC242}" type="slidenum">
              <a:rPr lang="en-US" smtClean="0"/>
              <a:t>‹#›</a:t>
            </a:fld>
            <a:endParaRPr lang="en-US" dirty="0"/>
          </a:p>
        </p:txBody>
      </p:sp>
    </p:spTree>
    <p:extLst>
      <p:ext uri="{BB962C8B-B14F-4D97-AF65-F5344CB8AC3E}">
        <p14:creationId xmlns:p14="http://schemas.microsoft.com/office/powerpoint/2010/main" val="1422252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582" cy="340051"/>
          </a:xfrm>
          <a:prstGeom prst="rect">
            <a:avLst/>
          </a:prstGeom>
        </p:spPr>
        <p:txBody>
          <a:bodyPr vert="horz" wrap="square" lIns="88230" tIns="44115" rIns="88230" bIns="44115" numCol="1" anchor="t" anchorCtr="0" compatLnSpc="1">
            <a:prstTxWarp prst="textNoShape">
              <a:avLst/>
            </a:prstTxWarp>
          </a:bodyPr>
          <a:lstStyle>
            <a:lvl1pPr>
              <a:defRPr sz="1200">
                <a:latin typeface="Calibri" pitchFamily="34" charset="0"/>
              </a:defRPr>
            </a:lvl1pPr>
          </a:lstStyle>
          <a:p>
            <a:pPr>
              <a:defRPr/>
            </a:pPr>
            <a:endParaRPr lang="en-CA" dirty="0"/>
          </a:p>
        </p:txBody>
      </p:sp>
      <p:sp>
        <p:nvSpPr>
          <p:cNvPr id="3" name="Date Placeholder 2"/>
          <p:cNvSpPr>
            <a:spLocks noGrp="1"/>
          </p:cNvSpPr>
          <p:nvPr>
            <p:ph type="dt" idx="1"/>
          </p:nvPr>
        </p:nvSpPr>
        <p:spPr>
          <a:xfrm>
            <a:off x="5626455" y="1"/>
            <a:ext cx="4302582" cy="340051"/>
          </a:xfrm>
          <a:prstGeom prst="rect">
            <a:avLst/>
          </a:prstGeom>
        </p:spPr>
        <p:txBody>
          <a:bodyPr vert="horz" wrap="square" lIns="88230" tIns="44115" rIns="88230" bIns="44115" numCol="1" anchor="t" anchorCtr="0" compatLnSpc="1">
            <a:prstTxWarp prst="textNoShape">
              <a:avLst/>
            </a:prstTxWarp>
          </a:bodyPr>
          <a:lstStyle>
            <a:lvl1pPr algn="r">
              <a:defRPr sz="1200">
                <a:latin typeface="Calibri" pitchFamily="34" charset="0"/>
              </a:defRPr>
            </a:lvl1pPr>
          </a:lstStyle>
          <a:p>
            <a:pPr>
              <a:defRPr/>
            </a:pPr>
            <a:fld id="{F42A893C-60B5-48C7-9522-A7DD22FC3865}" type="datetimeFigureOut">
              <a:rPr lang="en-CA"/>
              <a:pPr>
                <a:defRPr/>
              </a:pPr>
              <a:t>24/11/2013</a:t>
            </a:fld>
            <a:endParaRPr lang="en-CA" dirty="0"/>
          </a:p>
        </p:txBody>
      </p:sp>
      <p:sp>
        <p:nvSpPr>
          <p:cNvPr id="4" name="Slide Image Placeholder 3"/>
          <p:cNvSpPr>
            <a:spLocks noGrp="1" noRot="1" noChangeAspect="1"/>
          </p:cNvSpPr>
          <p:nvPr>
            <p:ph type="sldImg" idx="2"/>
          </p:nvPr>
        </p:nvSpPr>
        <p:spPr>
          <a:xfrm>
            <a:off x="3268663" y="511175"/>
            <a:ext cx="3394075" cy="2546350"/>
          </a:xfrm>
          <a:prstGeom prst="rect">
            <a:avLst/>
          </a:prstGeom>
          <a:noFill/>
          <a:ln w="12700">
            <a:solidFill>
              <a:prstClr val="black"/>
            </a:solidFill>
          </a:ln>
        </p:spPr>
        <p:txBody>
          <a:bodyPr vert="horz" lIns="88230" tIns="44115" rIns="88230" bIns="44115" rtlCol="0" anchor="ctr"/>
          <a:lstStyle/>
          <a:p>
            <a:pPr lvl="0"/>
            <a:endParaRPr lang="en-CA" noProof="0" dirty="0" smtClean="0"/>
          </a:p>
        </p:txBody>
      </p:sp>
      <p:sp>
        <p:nvSpPr>
          <p:cNvPr id="5" name="Notes Placeholder 4"/>
          <p:cNvSpPr>
            <a:spLocks noGrp="1"/>
          </p:cNvSpPr>
          <p:nvPr>
            <p:ph type="body" sz="quarter" idx="3"/>
          </p:nvPr>
        </p:nvSpPr>
        <p:spPr>
          <a:xfrm>
            <a:off x="992904" y="3227769"/>
            <a:ext cx="7945593" cy="3057199"/>
          </a:xfrm>
          <a:prstGeom prst="rect">
            <a:avLst/>
          </a:prstGeom>
        </p:spPr>
        <p:txBody>
          <a:bodyPr vert="horz" wrap="square" lIns="88230" tIns="44115" rIns="88230" bIns="441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1" y="6453363"/>
            <a:ext cx="4302582" cy="340051"/>
          </a:xfrm>
          <a:prstGeom prst="rect">
            <a:avLst/>
          </a:prstGeom>
        </p:spPr>
        <p:txBody>
          <a:bodyPr vert="horz" wrap="square" lIns="88230" tIns="44115" rIns="88230" bIns="44115" numCol="1" anchor="b" anchorCtr="0" compatLnSpc="1">
            <a:prstTxWarp prst="textNoShape">
              <a:avLst/>
            </a:prstTxWarp>
          </a:bodyPr>
          <a:lstStyle>
            <a:lvl1pPr>
              <a:defRPr sz="1200">
                <a:latin typeface="Calibri" pitchFamily="34" charset="0"/>
              </a:defRPr>
            </a:lvl1pPr>
          </a:lstStyle>
          <a:p>
            <a:pPr>
              <a:defRPr/>
            </a:pPr>
            <a:endParaRPr lang="en-CA" dirty="0"/>
          </a:p>
        </p:txBody>
      </p:sp>
      <p:sp>
        <p:nvSpPr>
          <p:cNvPr id="7" name="Slide Number Placeholder 6"/>
          <p:cNvSpPr>
            <a:spLocks noGrp="1"/>
          </p:cNvSpPr>
          <p:nvPr>
            <p:ph type="sldNum" sz="quarter" idx="5"/>
          </p:nvPr>
        </p:nvSpPr>
        <p:spPr>
          <a:xfrm>
            <a:off x="5626455" y="6453363"/>
            <a:ext cx="4302582" cy="340051"/>
          </a:xfrm>
          <a:prstGeom prst="rect">
            <a:avLst/>
          </a:prstGeom>
        </p:spPr>
        <p:txBody>
          <a:bodyPr vert="horz" wrap="square" lIns="88230" tIns="44115" rIns="88230" bIns="44115" numCol="1" anchor="b" anchorCtr="0" compatLnSpc="1">
            <a:prstTxWarp prst="textNoShape">
              <a:avLst/>
            </a:prstTxWarp>
          </a:bodyPr>
          <a:lstStyle>
            <a:lvl1pPr algn="r">
              <a:defRPr sz="1200">
                <a:latin typeface="Calibri" pitchFamily="34" charset="0"/>
              </a:defRPr>
            </a:lvl1pPr>
          </a:lstStyle>
          <a:p>
            <a:pPr>
              <a:defRPr/>
            </a:pPr>
            <a:fld id="{97DB0F9F-64F4-4FE1-9A07-15C3EA21B977}" type="slidenum">
              <a:rPr lang="en-CA"/>
              <a:pPr>
                <a:defRPr/>
              </a:pPr>
              <a:t>‹#›</a:t>
            </a:fld>
            <a:endParaRPr lang="en-CA" dirty="0"/>
          </a:p>
        </p:txBody>
      </p:sp>
    </p:spTree>
    <p:extLst>
      <p:ext uri="{BB962C8B-B14F-4D97-AF65-F5344CB8AC3E}">
        <p14:creationId xmlns:p14="http://schemas.microsoft.com/office/powerpoint/2010/main" val="2268571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tu.int/ITU-D/tech/events/2012/CI_ARB_AFR_Tunis_November12/CI_Training_Tunis_2012_ProvisionalProgramm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a:lstStyle/>
          <a:p>
            <a:fld id="{B4D7B6E4-D52A-4D90-833E-F3A7A0D6C2BE}" type="slidenum">
              <a:rPr lang="en-US" smtClean="0"/>
              <a:pPr/>
              <a:t>1</a:t>
            </a:fld>
            <a:endParaRPr lang="en-US" dirty="0"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a:lstStyle/>
          <a:p>
            <a:pPr eaLnBrk="1" hangingPunct="1">
              <a:spcBef>
                <a:spcPct val="0"/>
              </a:spcBef>
            </a:pPr>
            <a:endParaRPr lang="en-US" dirty="0"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Institutions:</a:t>
            </a:r>
            <a:r>
              <a:rPr lang="en-US" baseline="0" dirty="0" smtClean="0"/>
              <a:t> </a:t>
            </a:r>
            <a:r>
              <a:rPr lang="en-US" baseline="0" dirty="0" err="1" smtClean="0"/>
              <a:t>Accredita</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22</a:t>
            </a:fld>
            <a:endParaRPr lang="en-CA" dirty="0"/>
          </a:p>
        </p:txBody>
      </p:sp>
    </p:spTree>
    <p:extLst>
      <p:ext uri="{BB962C8B-B14F-4D97-AF65-F5344CB8AC3E}">
        <p14:creationId xmlns:p14="http://schemas.microsoft.com/office/powerpoint/2010/main" val="2388524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Information and Communication Technologies (ICTs) and their related services are widely recognized as key drivers for socio-economic and cultural development, as well as for regional integration. </a:t>
            </a:r>
          </a:p>
          <a:p>
            <a:r>
              <a:rPr lang="en-US" dirty="0" smtClean="0"/>
              <a:t> </a:t>
            </a:r>
          </a:p>
          <a:p>
            <a:r>
              <a:rPr lang="en-US" dirty="0" smtClean="0"/>
              <a:t>In a global economy characterized by rapid technological change, a variety of ICT solutions and by the convergence of telecommunication networks and services, ICT users – public entities, businesses and consumers - , have understandably certain expectations regarding interoperability, quality and safety, as well as environmental sustainability of products and services.</a:t>
            </a:r>
          </a:p>
          <a:p>
            <a:r>
              <a:rPr lang="en-US" dirty="0" smtClean="0"/>
              <a:t> </a:t>
            </a:r>
          </a:p>
          <a:p>
            <a:r>
              <a:rPr lang="en-US" dirty="0" smtClean="0"/>
              <a:t>In this regard, to facilitate a safe usage of products and services anywhere in the world, regardless of who is the manufacturer or the service provider, it is crucial that products and services be developed in accordance with relevant international standards, regulations and other specifications, and that their compliance be tested. </a:t>
            </a:r>
          </a:p>
          <a:p>
            <a:r>
              <a:rPr lang="en-US" dirty="0" smtClean="0"/>
              <a:t> </a:t>
            </a:r>
          </a:p>
          <a:p>
            <a:r>
              <a:rPr lang="en-US" dirty="0" smtClean="0"/>
              <a:t>Conformance assessment is assured by performing the special testing procedures in recognized laboratories capable of verifying that concerned ICT equipment are build according to international standards.</a:t>
            </a:r>
          </a:p>
          <a:p>
            <a:endParaRPr lang="en-US" dirty="0" smtClean="0"/>
          </a:p>
          <a:p>
            <a:r>
              <a:rPr lang="en-US" dirty="0" smtClean="0"/>
              <a:t>Conformity assessment increases the probability of interoperability, e.g. equipment built by different manufacturers are capable of communicating successfully. In addition it helps ensuring that products and services are delivered according to expectations. Defining more interfaces where interoperability can be tested increases competition and reduces the chances of being locked into a single product/proprietary solution. </a:t>
            </a:r>
          </a:p>
          <a:p>
            <a:endParaRPr lang="en-US" dirty="0" smtClean="0"/>
          </a:p>
          <a:p>
            <a:r>
              <a:rPr lang="en-US" dirty="0" smtClean="0"/>
              <a:t>Availability of high quality performing products will accelerate widespread deployment of the infrastructure, technologies and associated services allowing people to access to the Information Society regardless of their location or chosen device and contributing to attaining the Millennium Development Goals Between products in a multi-vendor, multi-network and multi-service environment.</a:t>
            </a:r>
          </a:p>
          <a:p>
            <a:r>
              <a:rPr lang="en-US" dirty="0" smtClean="0"/>
              <a:t>Such as ETSI, 3GPP, ITU, etc.</a:t>
            </a: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2</a:t>
            </a:fld>
            <a:endParaRPr lang="en-CA" dirty="0"/>
          </a:p>
        </p:txBody>
      </p:sp>
    </p:spTree>
    <p:extLst>
      <p:ext uri="{BB962C8B-B14F-4D97-AF65-F5344CB8AC3E}">
        <p14:creationId xmlns:p14="http://schemas.microsoft.com/office/powerpoint/2010/main" val="1980008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Problems</a:t>
            </a:r>
            <a:r>
              <a:rPr lang="en-US" baseline="0" dirty="0" smtClean="0"/>
              <a:t> faced – this summary was based on the inputs that lead to the Approval of the C&amp;I Resolution.</a:t>
            </a:r>
          </a:p>
          <a:p>
            <a:r>
              <a:rPr lang="en-US" baseline="0" dirty="0" smtClean="0"/>
              <a:t>Also were based on the Questionnaire</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3</a:t>
            </a:fld>
            <a:endParaRPr lang="en-CA" dirty="0"/>
          </a:p>
        </p:txBody>
      </p:sp>
    </p:spTree>
    <p:extLst>
      <p:ext uri="{BB962C8B-B14F-4D97-AF65-F5344CB8AC3E}">
        <p14:creationId xmlns:p14="http://schemas.microsoft.com/office/powerpoint/2010/main" val="44868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PROBLEM</a:t>
            </a:r>
            <a:r>
              <a:rPr lang="en-US" baseline="0" dirty="0" smtClean="0"/>
              <a:t> STATEMENT</a:t>
            </a:r>
          </a:p>
          <a:p>
            <a:endParaRPr lang="en-US" baseline="0" dirty="0" smtClean="0"/>
          </a:p>
          <a:p>
            <a:r>
              <a:rPr lang="en-US" dirty="0" smtClean="0"/>
              <a:t>Conformity assessment builds consumers’ trust and confidence in tested products and consequently strengthens business environment and, thanks to interoperability, the economy benefits from business stability, scalability and cost reduction of systems, equipment and tariffs.</a:t>
            </a:r>
          </a:p>
          <a:p>
            <a:r>
              <a:rPr lang="en-US" dirty="0" smtClean="0"/>
              <a:t> </a:t>
            </a:r>
          </a:p>
          <a:p>
            <a:r>
              <a:rPr lang="en-US" dirty="0" smtClean="0"/>
              <a:t>While economically Conformance and Interoperability (C&amp;I) increase market opportunities, encourage trade and technology transfer and contribute to the removal of technical barriers, they socially help spreading ICT services availability and affordability to all people at a good level of quality.</a:t>
            </a:r>
          </a:p>
          <a:p>
            <a:r>
              <a:rPr lang="en-US" dirty="0" smtClean="0"/>
              <a:t> </a:t>
            </a:r>
          </a:p>
          <a:p>
            <a:r>
              <a:rPr lang="en-US" dirty="0" smtClean="0"/>
              <a:t>To increase the benefits of C&amp;I, many countries have adopted harmonized C&amp;I regimes both at national and bi- or multi-lateral level. However, some developing countries, such as Southern African countries, have not yet done so because of a number of major challenges, such as the lack of appropriate/adequate regulatory frameworks, human capacity and infrastructure, to be in a position to test or to recognize tested ICT equipment (laboratories and related infrastructure). </a:t>
            </a:r>
          </a:p>
          <a:p>
            <a:r>
              <a:rPr lang="en-US" dirty="0" smtClean="0"/>
              <a:t>World Telecommunication Standardization Assembly 2012 (WTSA-12), Dubai, Resolution 76.</a:t>
            </a: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4</a:t>
            </a:fld>
            <a:endParaRPr lang="en-CA" dirty="0"/>
          </a:p>
        </p:txBody>
      </p:sp>
    </p:spTree>
    <p:extLst>
      <p:ext uri="{BB962C8B-B14F-4D97-AF65-F5344CB8AC3E}">
        <p14:creationId xmlns:p14="http://schemas.microsoft.com/office/powerpoint/2010/main" val="107424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PROBLEM</a:t>
            </a:r>
            <a:r>
              <a:rPr lang="en-US" baseline="0" dirty="0" smtClean="0"/>
              <a:t> STATEMENT</a:t>
            </a:r>
          </a:p>
          <a:p>
            <a:endParaRPr lang="en-US" baseline="0" dirty="0" smtClean="0"/>
          </a:p>
          <a:p>
            <a:r>
              <a:rPr lang="en-US" dirty="0" smtClean="0"/>
              <a:t>Conformity assessment builds consumers’ trust and confidence in tested products and consequently strengthens business environment and, thanks to interoperability, the economy benefits from business stability, scalability and cost reduction of systems, equipment and tariffs.</a:t>
            </a:r>
          </a:p>
          <a:p>
            <a:r>
              <a:rPr lang="en-US" dirty="0" smtClean="0"/>
              <a:t> </a:t>
            </a:r>
          </a:p>
          <a:p>
            <a:r>
              <a:rPr lang="en-US" dirty="0" smtClean="0"/>
              <a:t>While economically Conformance and Interoperability (C&amp;I) increase market opportunities, encourage trade and technology transfer and contribute to the removal of technical barriers, they socially help spreading ICT services availability and affordability to all people at a good level of quality.</a:t>
            </a:r>
          </a:p>
          <a:p>
            <a:r>
              <a:rPr lang="en-US" dirty="0" smtClean="0"/>
              <a:t> </a:t>
            </a:r>
          </a:p>
          <a:p>
            <a:r>
              <a:rPr lang="en-US" dirty="0" smtClean="0"/>
              <a:t>To increase the benefits of C&amp;I, many countries have adopted harmonized C&amp;I regimes both at national and bi- or multi-lateral level. However, some developing countries, such as Southern African countries, have not yet done so because of a number of major challenges, such as the lack of appropriate/adequate regulatory frameworks, human capacity and infrastructure, to be in a position to test or to recognize tested ICT equipment (laboratories and related infrastructure). </a:t>
            </a:r>
          </a:p>
          <a:p>
            <a:r>
              <a:rPr lang="en-US" dirty="0" smtClean="0"/>
              <a:t>World Telecommunication Standardization Assembly 2012 (WTSA-12), Dubai, Resolution 76.</a:t>
            </a: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5</a:t>
            </a:fld>
            <a:endParaRPr lang="en-CA" dirty="0"/>
          </a:p>
        </p:txBody>
      </p:sp>
    </p:spTree>
    <p:extLst>
      <p:ext uri="{BB962C8B-B14F-4D97-AF65-F5344CB8AC3E}">
        <p14:creationId xmlns:p14="http://schemas.microsoft.com/office/powerpoint/2010/main" val="107424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C&amp;I Task</a:t>
            </a:r>
            <a:r>
              <a:rPr lang="en-US" baseline="0" dirty="0" smtClean="0"/>
              <a:t> Force evolving all Sectors</a:t>
            </a:r>
          </a:p>
          <a:p>
            <a:r>
              <a:rPr lang="en-US" baseline="0" dirty="0" smtClean="0"/>
              <a:t>C&amp;I Action Plan</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6</a:t>
            </a:fld>
            <a:endParaRPr lang="en-CA" dirty="0"/>
          </a:p>
        </p:txBody>
      </p:sp>
    </p:spTree>
    <p:extLst>
      <p:ext uri="{BB962C8B-B14F-4D97-AF65-F5344CB8AC3E}">
        <p14:creationId xmlns:p14="http://schemas.microsoft.com/office/powerpoint/2010/main" val="14199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description</a:t>
            </a:r>
            <a:r>
              <a:rPr lang="en-US" baseline="0" dirty="0" smtClean="0"/>
              <a:t> and Action Plan Status</a:t>
            </a:r>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8</a:t>
            </a:fld>
            <a:endParaRPr lang="en-CA" dirty="0"/>
          </a:p>
        </p:txBody>
      </p:sp>
    </p:spTree>
    <p:extLst>
      <p:ext uri="{BB962C8B-B14F-4D97-AF65-F5344CB8AC3E}">
        <p14:creationId xmlns:p14="http://schemas.microsoft.com/office/powerpoint/2010/main" val="3949443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This year the trainings focused on Theory and practical EMC and Radio training</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t>
            </a:r>
            <a:r>
              <a:rPr lang="en-GB" sz="1200" u="sng" kern="1200" dirty="0" smtClean="0">
                <a:solidFill>
                  <a:schemeClr val="tx1"/>
                </a:solidFill>
                <a:effectLst/>
                <a:latin typeface="+mn-lt"/>
                <a:ea typeface="+mn-ea"/>
                <a:cs typeface="+mn-cs"/>
                <a:hlinkClick r:id="rId3"/>
              </a:rPr>
              <a:t>agenda</a:t>
            </a:r>
            <a:r>
              <a:rPr lang="en-GB" sz="1200" kern="1200" dirty="0" smtClean="0">
                <a:solidFill>
                  <a:schemeClr val="tx1"/>
                </a:solidFill>
                <a:effectLst/>
                <a:latin typeface="+mn-lt"/>
                <a:ea typeface="+mn-ea"/>
                <a:cs typeface="+mn-cs"/>
              </a:rPr>
              <a:t>): an overview of the test equipment and test setup; new approach directives; EMC fundamentals, International Standards; case study of ITU K.43 and K.48; ITU Recommendations; Immunity to electrical fast; Practical measurements in laboratory;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13</a:t>
            </a:fld>
            <a:endParaRPr lang="en-CA" dirty="0"/>
          </a:p>
        </p:txBody>
      </p:sp>
    </p:spTree>
    <p:extLst>
      <p:ext uri="{BB962C8B-B14F-4D97-AF65-F5344CB8AC3E}">
        <p14:creationId xmlns:p14="http://schemas.microsoft.com/office/powerpoint/2010/main" val="344491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rPr>
              <a:t>.- Guidelines for developing countries on Establishing Conformity assessment Test Labs in Different Regions (2012). These guidelines include: the process required for building testing labs; a site analysis (e.g. existing testing labs, knowhow); collaboration mechanisms; best practices; reference standards and ITU Recommendations.</a:t>
            </a:r>
          </a:p>
          <a:p>
            <a:r>
              <a:rPr lang="en-US" sz="1200" kern="1200" dirty="0" smtClean="0">
                <a:solidFill>
                  <a:schemeClr val="tx1"/>
                </a:solidFill>
              </a:rPr>
              <a:t>-  Guidelines for the development, implementation and management of mutual recognition arrangements/agreements (MRAs) on conformity assessment (2013). These guidelines aim at promoting the understanding and establishment of MRA, known as efficient tools to promote regional integration.  Through the share and efficient use of Conformance and Interoperability (C&amp;I) infrastructures – as laboratories, accreditation bodies and regulatory practices – technical requirements can be harmonized and the transit of ICT goods and services can be facilitated, increasing trade and regional development. The terms of reference are available on line.</a:t>
            </a:r>
          </a:p>
          <a:p>
            <a:r>
              <a:rPr lang="en-US" sz="1200" kern="1200" dirty="0" smtClean="0">
                <a:solidFill>
                  <a:schemeClr val="tx1"/>
                </a:solidFill>
              </a:rPr>
              <a:t>- Feasibility Study for the establishment of a Conformance Testing Centre (2013). This feasibility study describes environments, procedures and methodologies to be adopted to establish, manage and maintain a testing center covering different kind of conformance and interoperability testing areas. Different Type Approval Testing domains (e.g. electromagnetics, safety, fixed and mobile networks, broadcast) will be considered. The feasibility study will address all necessary aspects: i) Implementation; ii) Functional Model of Type Approval Institution; iii) Sustainability of operations; iv) Pricing policies; v) Proposal of the Organization Scheme; vi) Technical requirements for Type Approval Laboratories; vii) Staff requirements; viii) Project Implementation Recommendations; and ix) Investment costs estimation (summary).</a:t>
            </a:r>
          </a:p>
          <a:p>
            <a:r>
              <a:rPr lang="en-US" sz="1200" kern="1200" dirty="0" smtClean="0">
                <a:solidFill>
                  <a:schemeClr val="tx1"/>
                </a:solidFill>
              </a:rPr>
              <a:t>- Guidelines for establishing and Defining Conformance and Interoperability Regimes for Developing Countries (2014). They will be made available soon through the ITU web (summary) and will be made available during the concerned ITU events on C&amp;I.</a:t>
            </a:r>
            <a:endParaRPr lang="en-US" sz="1200" kern="1200" dirty="0">
              <a:solidFill>
                <a:schemeClr val="tx1"/>
              </a:solidFill>
            </a:endParaRPr>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pPr>
                <a:defRPr/>
              </a:pPr>
              <a:t>14</a:t>
            </a:fld>
            <a:endParaRPr lang="en-CA" dirty="0"/>
          </a:p>
        </p:txBody>
      </p:sp>
    </p:spTree>
    <p:extLst>
      <p:ext uri="{BB962C8B-B14F-4D97-AF65-F5344CB8AC3E}">
        <p14:creationId xmlns:p14="http://schemas.microsoft.com/office/powerpoint/2010/main" val="302975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hangingPunct="0">
              <a:lnSpc>
                <a:spcPct val="90000"/>
              </a:lnSpc>
              <a:defRPr/>
            </a:pPr>
            <a:r>
              <a:rPr lang="en-US" sz="1000" dirty="0">
                <a:solidFill>
                  <a:schemeClr val="bg1"/>
                </a:solidFill>
                <a:latin typeface="Univers" pitchFamily="34" charset="0"/>
              </a:rPr>
              <a:t>International</a:t>
            </a:r>
            <a:br>
              <a:rPr lang="en-US" sz="1000" dirty="0">
                <a:solidFill>
                  <a:schemeClr val="bg1"/>
                </a:solidFill>
                <a:latin typeface="Univers" pitchFamily="34" charset="0"/>
              </a:rPr>
            </a:br>
            <a:r>
              <a:rPr lang="en-US" sz="1000" dirty="0">
                <a:solidFill>
                  <a:schemeClr val="bg1"/>
                </a:solidFill>
                <a:latin typeface="Univers" pitchFamily="34" charset="0"/>
              </a:rPr>
              <a:t>Telecommunication</a:t>
            </a:r>
            <a:br>
              <a:rPr lang="en-US" sz="1000" dirty="0">
                <a:solidFill>
                  <a:schemeClr val="bg1"/>
                </a:solidFill>
                <a:latin typeface="Univers" pitchFamily="34" charset="0"/>
              </a:rPr>
            </a:br>
            <a:r>
              <a:rPr lang="en-US" sz="1000" dirty="0">
                <a:solidFill>
                  <a:schemeClr val="bg1"/>
                </a:solidFill>
                <a:latin typeface="Univers" pitchFamily="34" charset="0"/>
              </a:rPr>
              <a:t>Union</a:t>
            </a:r>
          </a:p>
        </p:txBody>
      </p:sp>
      <p:sp>
        <p:nvSpPr>
          <p:cNvPr id="5" name="Rectangle 5"/>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latin typeface="Verdana" pitchFamily="34" charset="0"/>
            </a:endParaRPr>
          </a:p>
        </p:txBody>
      </p:sp>
      <p:sp>
        <p:nvSpPr>
          <p:cNvPr id="6" name="Rectangle 6"/>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latin typeface="Verdana" pitchFamily="34" charset="0"/>
            </a:endParaRPr>
          </a:p>
        </p:txBody>
      </p:sp>
      <p:sp>
        <p:nvSpPr>
          <p:cNvPr id="7" name="Rectangle 7"/>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lang="en-US" sz="1000" dirty="0">
                <a:solidFill>
                  <a:srgbClr val="000000"/>
                </a:solidFill>
                <a:latin typeface="Verdana" pitchFamily="34" charset="0"/>
              </a:rPr>
              <a:t> </a:t>
            </a:r>
            <a:endParaRPr lang="en-US" sz="2400" dirty="0">
              <a:latin typeface="Verdana" pitchFamily="34" charset="0"/>
            </a:endParaRPr>
          </a:p>
        </p:txBody>
      </p:sp>
      <p:sp>
        <p:nvSpPr>
          <p:cNvPr id="411650" name="Rectangle 2"/>
          <p:cNvSpPr>
            <a:spLocks noGrp="1" noChangeArrowheads="1"/>
          </p:cNvSpPr>
          <p:nvPr>
            <p:ph type="ctrTitle"/>
          </p:nvPr>
        </p:nvSpPr>
        <p:spPr>
          <a:xfrm>
            <a:off x="1187450" y="1916113"/>
            <a:ext cx="7054850" cy="1152525"/>
          </a:xfrm>
        </p:spPr>
        <p:txBody>
          <a:bodyPr/>
          <a:lstStyle>
            <a:lvl1pPr>
              <a:defRPr sz="4000"/>
            </a:lvl1pPr>
          </a:lstStyle>
          <a:p>
            <a:r>
              <a:rPr lang="en-US" smtClean="0"/>
              <a:t>Click to edit Master title style</a:t>
            </a:r>
            <a:endParaRPr lang="en-US"/>
          </a:p>
        </p:txBody>
      </p:sp>
      <p:sp>
        <p:nvSpPr>
          <p:cNvPr id="411651" name="Rectangle 3"/>
          <p:cNvSpPr>
            <a:spLocks noGrp="1" noChangeArrowheads="1"/>
          </p:cNvSpPr>
          <p:nvPr>
            <p:ph type="subTitle" idx="1"/>
          </p:nvPr>
        </p:nvSpPr>
        <p:spPr>
          <a:xfrm>
            <a:off x="1547813" y="3429000"/>
            <a:ext cx="6337300" cy="1584325"/>
          </a:xfrm>
        </p:spPr>
        <p:txBody>
          <a:bodyPr/>
          <a:lstStyle>
            <a:lvl1pPr marL="0" indent="0" algn="ctr">
              <a:buFont typeface="Wingdings" pitchFamily="2" charset="2"/>
              <a:buNone/>
              <a:defRPr sz="2400"/>
            </a:lvl1pPr>
          </a:lstStyle>
          <a:p>
            <a:r>
              <a:rPr lang="en-US" smtClean="0"/>
              <a:t>Click to edit Master subtitle style</a:t>
            </a:r>
            <a:endParaRPr lang="en-US"/>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F667E87A-5C75-48B5-8304-B7EDC1758935}" type="slidenum">
              <a:rPr lang="en-CA"/>
              <a:pPr>
                <a:defRPr/>
              </a:pPr>
              <a:t>‹#›</a:t>
            </a:fld>
            <a:endParaRPr lang="en-CA"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ACBFF00E-AB5F-4945-8390-1D2F030D0176}" type="slidenum">
              <a:rPr lang="en-CA"/>
              <a:pPr>
                <a:defRPr/>
              </a:pPr>
              <a:t>‹#›</a:t>
            </a:fld>
            <a:endParaRPr lang="en-CA"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765175"/>
            <a:ext cx="7772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9A385C0D-8A2B-4A6D-9B06-46AC28A3198D}" type="slidenum">
              <a:rPr lang="en-CA"/>
              <a:pPr>
                <a:defRPr/>
              </a:pPr>
              <a:t>‹#›</a:t>
            </a:fld>
            <a:endParaRPr lang="en-CA" dirty="0"/>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28775"/>
            <a:ext cx="3810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804275" y="5943600"/>
            <a:ext cx="339725" cy="244475"/>
          </a:xfrm>
          <a:prstGeom prst="rect">
            <a:avLst/>
          </a:prstGeom>
        </p:spPr>
        <p:txBody>
          <a:bodyPr/>
          <a:lstStyle>
            <a:lvl1pPr>
              <a:defRPr/>
            </a:lvl1pPr>
          </a:lstStyle>
          <a:p>
            <a:pPr>
              <a:defRPr/>
            </a:pPr>
            <a:fld id="{F85FDACF-BF87-4C27-974F-800AA411D5EB}" type="slidenum">
              <a:rPr lang="en-CA"/>
              <a:pPr>
                <a:defRPr/>
              </a:pPr>
              <a:t>‹#›</a:t>
            </a:fld>
            <a:endParaRPr lang="en-CA" dirty="0"/>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28775"/>
            <a:ext cx="7772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613150"/>
            <a:ext cx="7772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493F3812-C523-45FB-9C96-B6B250FA0CF9}" type="slidenum">
              <a:rPr lang="en-CA"/>
              <a:pPr>
                <a:defRPr/>
              </a:pPr>
              <a:t>‹#›</a:t>
            </a:fld>
            <a:endParaRPr lang="en-CA" dirty="0"/>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hangingPunct="0">
              <a:lnSpc>
                <a:spcPct val="90000"/>
              </a:lnSpc>
              <a:defRPr/>
            </a:pPr>
            <a:r>
              <a:rPr lang="en-US" sz="1000" dirty="0">
                <a:solidFill>
                  <a:srgbClr val="FFFFFF"/>
                </a:solidFill>
                <a:latin typeface="Univers" pitchFamily="34" charset="0"/>
              </a:rPr>
              <a:t>International</a:t>
            </a:r>
            <a:br>
              <a:rPr lang="en-US" sz="1000" dirty="0">
                <a:solidFill>
                  <a:srgbClr val="FFFFFF"/>
                </a:solidFill>
                <a:latin typeface="Univers" pitchFamily="34" charset="0"/>
              </a:rPr>
            </a:br>
            <a:r>
              <a:rPr lang="en-US" sz="1000" dirty="0">
                <a:solidFill>
                  <a:srgbClr val="FFFFFF"/>
                </a:solidFill>
                <a:latin typeface="Univers" pitchFamily="34" charset="0"/>
              </a:rPr>
              <a:t>Telecommunication</a:t>
            </a:r>
            <a:br>
              <a:rPr lang="en-US" sz="1000" dirty="0">
                <a:solidFill>
                  <a:srgbClr val="FFFFFF"/>
                </a:solidFill>
                <a:latin typeface="Univers" pitchFamily="34" charset="0"/>
              </a:rPr>
            </a:br>
            <a:r>
              <a:rPr lang="en-US" sz="1000" dirty="0">
                <a:solidFill>
                  <a:srgbClr val="FFFFFF"/>
                </a:solidFill>
                <a:latin typeface="Univers" pitchFamily="34" charset="0"/>
              </a:rPr>
              <a:t>Union</a:t>
            </a:r>
          </a:p>
        </p:txBody>
      </p:sp>
      <p:sp>
        <p:nvSpPr>
          <p:cNvPr id="5" name="Rectangle 5"/>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solidFill>
                <a:srgbClr val="5C5C5C"/>
              </a:solidFill>
              <a:latin typeface="Verdana" pitchFamily="34" charset="0"/>
            </a:endParaRPr>
          </a:p>
        </p:txBody>
      </p:sp>
      <p:sp>
        <p:nvSpPr>
          <p:cNvPr id="6" name="Rectangle 6"/>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Verdana" pitchFamily="34" charset="0"/>
              </a:rPr>
              <a:t> </a:t>
            </a:r>
            <a:endParaRPr lang="en-US" sz="2400" dirty="0">
              <a:solidFill>
                <a:srgbClr val="5C5C5C"/>
              </a:solidFill>
              <a:latin typeface="Verdana" pitchFamily="34" charset="0"/>
            </a:endParaRPr>
          </a:p>
        </p:txBody>
      </p:sp>
      <p:sp>
        <p:nvSpPr>
          <p:cNvPr id="7" name="Rectangle 7"/>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lang="en-US" sz="1000" dirty="0">
                <a:solidFill>
                  <a:srgbClr val="000000"/>
                </a:solidFill>
                <a:latin typeface="Verdana" pitchFamily="34" charset="0"/>
              </a:rPr>
              <a:t> </a:t>
            </a:r>
            <a:endParaRPr lang="en-US" sz="2400" dirty="0">
              <a:solidFill>
                <a:srgbClr val="5C5C5C"/>
              </a:solidFill>
              <a:latin typeface="Verdana" pitchFamily="34" charset="0"/>
            </a:endParaRPr>
          </a:p>
        </p:txBody>
      </p:sp>
      <p:pic>
        <p:nvPicPr>
          <p:cNvPr id="8" name="Picture 1" descr="C:\Documents and Settings\tarif\Local Settings\Temporary Internet Files\Content.Outlook\CEAXITGN\Interop_logo (2).gif"/>
          <p:cNvPicPr>
            <a:picLocks noChangeAspect="1" noChangeArrowheads="1"/>
          </p:cNvPicPr>
          <p:nvPr/>
        </p:nvPicPr>
        <p:blipFill>
          <a:blip r:embed="rId2" cstate="print"/>
          <a:srcRect b="17868"/>
          <a:stretch>
            <a:fillRect/>
          </a:stretch>
        </p:blipFill>
        <p:spPr bwMode="auto">
          <a:xfrm>
            <a:off x="8286750" y="6143625"/>
            <a:ext cx="647700" cy="557213"/>
          </a:xfrm>
          <a:prstGeom prst="rect">
            <a:avLst/>
          </a:prstGeom>
          <a:noFill/>
          <a:ln w="9525">
            <a:noFill/>
            <a:miter lim="800000"/>
            <a:headEnd/>
            <a:tailEnd/>
          </a:ln>
        </p:spPr>
      </p:pic>
      <p:pic>
        <p:nvPicPr>
          <p:cNvPr id="9" name="Picture 11" descr="itu"/>
          <p:cNvPicPr>
            <a:picLocks noChangeAspect="1" noChangeArrowheads="1"/>
          </p:cNvPicPr>
          <p:nvPr/>
        </p:nvPicPr>
        <p:blipFill>
          <a:blip r:embed="rId3" cstate="print"/>
          <a:srcRect/>
          <a:stretch>
            <a:fillRect/>
          </a:stretch>
        </p:blipFill>
        <p:spPr bwMode="auto">
          <a:xfrm>
            <a:off x="7896225" y="0"/>
            <a:ext cx="1247775" cy="962025"/>
          </a:xfrm>
          <a:prstGeom prst="rect">
            <a:avLst/>
          </a:prstGeom>
          <a:noFill/>
          <a:ln w="9525">
            <a:noFill/>
            <a:miter lim="800000"/>
            <a:headEnd/>
            <a:tailEnd/>
          </a:ln>
        </p:spPr>
      </p:pic>
      <p:sp>
        <p:nvSpPr>
          <p:cNvPr id="411650" name="Rectangle 2"/>
          <p:cNvSpPr>
            <a:spLocks noGrp="1" noChangeArrowheads="1"/>
          </p:cNvSpPr>
          <p:nvPr>
            <p:ph type="ctrTitle"/>
          </p:nvPr>
        </p:nvSpPr>
        <p:spPr>
          <a:xfrm>
            <a:off x="1187450" y="1916113"/>
            <a:ext cx="7054850" cy="1152525"/>
          </a:xfrm>
        </p:spPr>
        <p:txBody>
          <a:bodyPr/>
          <a:lstStyle>
            <a:lvl1pPr>
              <a:defRPr sz="4000"/>
            </a:lvl1pPr>
          </a:lstStyle>
          <a:p>
            <a:r>
              <a:rPr lang="en-US" smtClean="0"/>
              <a:t>Click to edit Master title style</a:t>
            </a:r>
            <a:endParaRPr lang="en-US"/>
          </a:p>
        </p:txBody>
      </p:sp>
      <p:sp>
        <p:nvSpPr>
          <p:cNvPr id="411651" name="Rectangle 3"/>
          <p:cNvSpPr>
            <a:spLocks noGrp="1" noChangeArrowheads="1"/>
          </p:cNvSpPr>
          <p:nvPr>
            <p:ph type="subTitle" idx="1"/>
          </p:nvPr>
        </p:nvSpPr>
        <p:spPr>
          <a:xfrm>
            <a:off x="1547813" y="3429000"/>
            <a:ext cx="6337300" cy="1584325"/>
          </a:xfrm>
        </p:spPr>
        <p:txBody>
          <a:bodyPr/>
          <a:lstStyle>
            <a:lvl1pPr marL="0" indent="0" algn="ctr">
              <a:buFont typeface="Wingdings" pitchFamily="2" charset="2"/>
              <a:buNone/>
              <a:defRPr sz="2400"/>
            </a:lvl1pPr>
          </a:lstStyle>
          <a:p>
            <a:r>
              <a:rPr lang="en-US" smtClean="0"/>
              <a:t>Click to edit Master subtitle style</a:t>
            </a:r>
            <a:endParaRPr lang="en-US"/>
          </a:p>
        </p:txBody>
      </p:sp>
    </p:spTree>
    <p:extLst>
      <p:ext uri="{BB962C8B-B14F-4D97-AF65-F5344CB8AC3E}">
        <p14:creationId xmlns:p14="http://schemas.microsoft.com/office/powerpoint/2010/main" val="1488156474"/>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805186"/>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489122"/>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804275" y="6003925"/>
            <a:ext cx="339725" cy="244475"/>
          </a:xfrm>
        </p:spPr>
        <p:txBody>
          <a:bodyPr/>
          <a:lstStyle>
            <a:lvl1pPr>
              <a:defRPr/>
            </a:lvl1pPr>
          </a:lstStyle>
          <a:p>
            <a:pPr>
              <a:defRPr/>
            </a:pPr>
            <a:fld id="{66F82A31-59B9-41A7-B09E-DB18E9450072}" type="slidenum">
              <a:rPr lang="en-CA"/>
              <a:pPr>
                <a:defRPr/>
              </a:pPr>
              <a:t>‹#›</a:t>
            </a:fld>
            <a:endParaRPr lang="en-CA" dirty="0"/>
          </a:p>
        </p:txBody>
      </p:sp>
    </p:spTree>
    <p:extLst>
      <p:ext uri="{BB962C8B-B14F-4D97-AF65-F5344CB8AC3E}">
        <p14:creationId xmlns:p14="http://schemas.microsoft.com/office/powerpoint/2010/main" val="276059439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C8D09EAB-14A6-4321-85C0-9A819BCE4913}" type="slidenum">
              <a:rPr lang="en-CA"/>
              <a:pPr>
                <a:defRPr/>
              </a:pPr>
              <a:t>‹#›</a:t>
            </a:fld>
            <a:endParaRPr lang="en-CA" dirty="0"/>
          </a:p>
        </p:txBody>
      </p:sp>
    </p:spTree>
    <p:extLst>
      <p:ext uri="{BB962C8B-B14F-4D97-AF65-F5344CB8AC3E}">
        <p14:creationId xmlns:p14="http://schemas.microsoft.com/office/powerpoint/2010/main" val="20730678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2"/>
          <p:cNvSpPr>
            <a:spLocks noGrp="1" noChangeArrowheads="1"/>
          </p:cNvSpPr>
          <p:nvPr>
            <p:ph type="sldNum" sz="quarter" idx="10"/>
          </p:nvPr>
        </p:nvSpPr>
        <p:spPr>
          <a:xfrm>
            <a:off x="8172450" y="6381750"/>
            <a:ext cx="360363" cy="476250"/>
          </a:xfrm>
        </p:spPr>
        <p:txBody>
          <a:bodyPr/>
          <a:lstStyle>
            <a:lvl1pPr>
              <a:defRPr/>
            </a:lvl1pPr>
          </a:lstStyle>
          <a:p>
            <a:pPr>
              <a:defRPr/>
            </a:pPr>
            <a:fld id="{444451E9-9692-4A64-A559-231A227A2C1B}" type="slidenum">
              <a:rPr lang="en-CA"/>
              <a:pPr>
                <a:defRPr/>
              </a:pPr>
              <a:t>‹#›</a:t>
            </a:fld>
            <a:endParaRPr lang="en-CA" dirty="0"/>
          </a:p>
        </p:txBody>
      </p:sp>
    </p:spTree>
    <p:extLst>
      <p:ext uri="{BB962C8B-B14F-4D97-AF65-F5344CB8AC3E}">
        <p14:creationId xmlns:p14="http://schemas.microsoft.com/office/powerpoint/2010/main" val="420663209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539552" y="6419850"/>
            <a:ext cx="339725" cy="438150"/>
          </a:xfrm>
        </p:spPr>
        <p:txBody>
          <a:bodyPr/>
          <a:lstStyle>
            <a:lvl1pPr>
              <a:defRPr/>
            </a:lvl1pPr>
          </a:lstStyle>
          <a:p>
            <a:pPr>
              <a:defRPr/>
            </a:pPr>
            <a:fld id="{21EB8188-FB64-4FDC-8EC0-6C5577A16DBF}" type="slidenum">
              <a:rPr lang="en-CA"/>
              <a:pPr>
                <a:defRPr/>
              </a:pPr>
              <a:t>‹#›</a:t>
            </a:fld>
            <a:endParaRPr lang="en-CA" dirty="0"/>
          </a:p>
        </p:txBody>
      </p:sp>
    </p:spTree>
    <p:extLst>
      <p:ext uri="{BB962C8B-B14F-4D97-AF65-F5344CB8AC3E}">
        <p14:creationId xmlns:p14="http://schemas.microsoft.com/office/powerpoint/2010/main" val="208308763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41B4C01-64E1-4FDC-B7D6-AF679D531EB3}" type="slidenum">
              <a:rPr lang="en-CA"/>
              <a:pPr>
                <a:defRPr/>
              </a:pPr>
              <a:t>‹#›</a:t>
            </a:fld>
            <a:endParaRPr lang="en-CA" dirty="0"/>
          </a:p>
        </p:txBody>
      </p:sp>
    </p:spTree>
    <p:extLst>
      <p:ext uri="{BB962C8B-B14F-4D97-AF65-F5344CB8AC3E}">
        <p14:creationId xmlns:p14="http://schemas.microsoft.com/office/powerpoint/2010/main" val="116363152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FD61818-846A-4B31-826C-A5375F949E07}" type="slidenum">
              <a:rPr lang="en-CA"/>
              <a:pPr>
                <a:defRPr/>
              </a:pPr>
              <a:t>‹#›</a:t>
            </a:fld>
            <a:endParaRPr lang="en-CA" dirty="0"/>
          </a:p>
        </p:txBody>
      </p:sp>
    </p:spTree>
    <p:extLst>
      <p:ext uri="{BB962C8B-B14F-4D97-AF65-F5344CB8AC3E}">
        <p14:creationId xmlns:p14="http://schemas.microsoft.com/office/powerpoint/2010/main" val="45022648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667E87A-5C75-48B5-8304-B7EDC1758935}" type="slidenum">
              <a:rPr lang="en-CA"/>
              <a:pPr>
                <a:defRPr/>
              </a:pPr>
              <a:t>‹#›</a:t>
            </a:fld>
            <a:endParaRPr lang="en-CA" dirty="0"/>
          </a:p>
        </p:txBody>
      </p:sp>
    </p:spTree>
    <p:extLst>
      <p:ext uri="{BB962C8B-B14F-4D97-AF65-F5344CB8AC3E}">
        <p14:creationId xmlns:p14="http://schemas.microsoft.com/office/powerpoint/2010/main" val="410189229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765175"/>
            <a:ext cx="1943100" cy="4679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765175"/>
            <a:ext cx="56769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CBFF00E-AB5F-4945-8390-1D2F030D0176}" type="slidenum">
              <a:rPr lang="en-CA"/>
              <a:pPr>
                <a:defRPr/>
              </a:pPr>
              <a:t>‹#›</a:t>
            </a:fld>
            <a:endParaRPr lang="en-CA" dirty="0"/>
          </a:p>
        </p:txBody>
      </p:sp>
    </p:spTree>
    <p:extLst>
      <p:ext uri="{BB962C8B-B14F-4D97-AF65-F5344CB8AC3E}">
        <p14:creationId xmlns:p14="http://schemas.microsoft.com/office/powerpoint/2010/main" val="116931617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765175"/>
            <a:ext cx="7772400"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9A385C0D-8A2B-4A6D-9B06-46AC28A3198D}" type="slidenum">
              <a:rPr lang="en-CA"/>
              <a:pPr>
                <a:defRPr/>
              </a:pPr>
              <a:t>‹#›</a:t>
            </a:fld>
            <a:endParaRPr lang="en-CA" dirty="0"/>
          </a:p>
        </p:txBody>
      </p:sp>
    </p:spTree>
    <p:extLst>
      <p:ext uri="{BB962C8B-B14F-4D97-AF65-F5344CB8AC3E}">
        <p14:creationId xmlns:p14="http://schemas.microsoft.com/office/powerpoint/2010/main" val="148506256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28775"/>
            <a:ext cx="3810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804275" y="5943600"/>
            <a:ext cx="339725" cy="244475"/>
          </a:xfrm>
        </p:spPr>
        <p:txBody>
          <a:bodyPr/>
          <a:lstStyle>
            <a:lvl1pPr>
              <a:defRPr/>
            </a:lvl1pPr>
          </a:lstStyle>
          <a:p>
            <a:pPr>
              <a:defRPr/>
            </a:pPr>
            <a:fld id="{F85FDACF-BF87-4C27-974F-800AA411D5EB}" type="slidenum">
              <a:rPr lang="en-CA"/>
              <a:pPr>
                <a:defRPr/>
              </a:pPr>
              <a:t>‹#›</a:t>
            </a:fld>
            <a:endParaRPr lang="en-CA" dirty="0"/>
          </a:p>
        </p:txBody>
      </p:sp>
    </p:spTree>
    <p:extLst>
      <p:ext uri="{BB962C8B-B14F-4D97-AF65-F5344CB8AC3E}">
        <p14:creationId xmlns:p14="http://schemas.microsoft.com/office/powerpoint/2010/main" val="277974301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77724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628775"/>
            <a:ext cx="7772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213" y="3613150"/>
            <a:ext cx="7772400"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93F3812-C523-45FB-9C96-B6B250FA0CF9}" type="slidenum">
              <a:rPr lang="en-CA"/>
              <a:pPr>
                <a:defRPr/>
              </a:pPr>
              <a:t>‹#›</a:t>
            </a:fld>
            <a:endParaRPr lang="en-CA" dirty="0"/>
          </a:p>
        </p:txBody>
      </p:sp>
    </p:spTree>
    <p:extLst>
      <p:ext uri="{BB962C8B-B14F-4D97-AF65-F5344CB8AC3E}">
        <p14:creationId xmlns:p14="http://schemas.microsoft.com/office/powerpoint/2010/main" val="193339700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FF231797-5EB1-4CC4-B2C7-3047F14CD535}" type="slidenum">
              <a:rPr lang="en-CA"/>
              <a:pPr>
                <a:defRPr/>
              </a:pPr>
              <a:t>‹#›</a:t>
            </a:fld>
            <a:endParaRPr lang="en-CA"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28775"/>
            <a:ext cx="38100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804275" y="6003925"/>
            <a:ext cx="339725" cy="244475"/>
          </a:xfrm>
          <a:prstGeom prst="rect">
            <a:avLst/>
          </a:prstGeom>
        </p:spPr>
        <p:txBody>
          <a:bodyPr/>
          <a:lstStyle>
            <a:lvl1pPr>
              <a:defRPr/>
            </a:lvl1pPr>
          </a:lstStyle>
          <a:p>
            <a:pPr>
              <a:defRPr/>
            </a:pPr>
            <a:fld id="{66F82A31-59B9-41A7-B09E-DB18E9450072}" type="slidenum">
              <a:rPr lang="en-CA"/>
              <a:pPr>
                <a:defRPr/>
              </a:pPr>
              <a:t>‹#›</a:t>
            </a:fld>
            <a:endParaRPr lang="en-CA"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C8D09EAB-14A6-4321-85C0-9A819BCE4913}" type="slidenum">
              <a:rPr lang="en-CA"/>
              <a:pPr>
                <a:defRPr/>
              </a:pPr>
              <a:t>‹#›</a:t>
            </a:fld>
            <a:endParaRPr lang="en-CA"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noChangeArrowheads="1"/>
          </p:cNvSpPr>
          <p:nvPr>
            <p:ph type="sldNum" sz="quarter" idx="10"/>
          </p:nvPr>
        </p:nvSpPr>
        <p:spPr>
          <a:xfrm>
            <a:off x="8172450" y="6381750"/>
            <a:ext cx="360363" cy="476250"/>
          </a:xfrm>
          <a:prstGeom prst="rect">
            <a:avLst/>
          </a:prstGeom>
        </p:spPr>
        <p:txBody>
          <a:bodyPr/>
          <a:lstStyle>
            <a:lvl1pPr>
              <a:defRPr/>
            </a:lvl1pPr>
          </a:lstStyle>
          <a:p>
            <a:pPr>
              <a:defRPr/>
            </a:pPr>
            <a:fld id="{444451E9-9692-4A64-A559-231A227A2C1B}" type="slidenum">
              <a:rPr lang="en-CA"/>
              <a:pPr>
                <a:defRPr/>
              </a:pPr>
              <a:t>‹#›</a:t>
            </a:fld>
            <a:endParaRPr lang="en-CA"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388350" y="6381750"/>
            <a:ext cx="339725" cy="244475"/>
          </a:xfrm>
          <a:prstGeom prst="rect">
            <a:avLst/>
          </a:prstGeom>
          <a:ln/>
        </p:spPr>
        <p:txBody>
          <a:bodyPr/>
          <a:lstStyle>
            <a:lvl1pPr>
              <a:defRPr/>
            </a:lvl1pPr>
          </a:lstStyle>
          <a:p>
            <a:pPr>
              <a:defRPr/>
            </a:pPr>
            <a:fld id="{6FD61818-846A-4B31-826C-A5375F949E07}" type="slidenum">
              <a:rPr lang="en-CA"/>
              <a:pPr>
                <a:defRPr/>
              </a:pPr>
              <a:t>‹#›</a:t>
            </a:fld>
            <a:endParaRPr lang="en-CA"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0" name="Picture 11" descr="itu"/>
          <p:cNvPicPr>
            <a:picLocks noChangeAspect="1" noChangeArrowheads="1"/>
          </p:cNvPicPr>
          <p:nvPr/>
        </p:nvPicPr>
        <p:blipFill>
          <a:blip r:embed="rId16" cstate="print"/>
          <a:srcRect/>
          <a:stretch>
            <a:fillRect/>
          </a:stretch>
        </p:blipFill>
        <p:spPr bwMode="auto">
          <a:xfrm>
            <a:off x="7852239" y="43728"/>
            <a:ext cx="1134341" cy="874568"/>
          </a:xfrm>
          <a:prstGeom prst="rect">
            <a:avLst/>
          </a:prstGeom>
          <a:noFill/>
          <a:ln w="9525">
            <a:noFill/>
            <a:miter lim="800000"/>
            <a:headEnd/>
            <a:tailEnd/>
          </a:ln>
        </p:spPr>
      </p:pic>
      <p:sp>
        <p:nvSpPr>
          <p:cNvPr id="1026" name="Rectangle 3"/>
          <p:cNvSpPr>
            <a:spLocks noGrp="1" noChangeArrowheads="1"/>
          </p:cNvSpPr>
          <p:nvPr>
            <p:ph type="title"/>
          </p:nvPr>
        </p:nvSpPr>
        <p:spPr bwMode="auto">
          <a:xfrm>
            <a:off x="572270" y="361861"/>
            <a:ext cx="7024066" cy="12003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684213" y="1628775"/>
            <a:ext cx="77724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 descr="C:\Documents and Settings\tarif\Local Settings\Temporary Internet Files\Content.Outlook\CEAXITGN\Interop_logo (2).gif"/>
          <p:cNvPicPr>
            <a:picLocks noChangeAspect="1" noChangeArrowheads="1"/>
          </p:cNvPicPr>
          <p:nvPr/>
        </p:nvPicPr>
        <p:blipFill>
          <a:blip r:embed="rId17" cstate="print"/>
          <a:srcRect b="17868"/>
          <a:stretch>
            <a:fillRect/>
          </a:stretch>
        </p:blipFill>
        <p:spPr bwMode="auto">
          <a:xfrm>
            <a:off x="8687208" y="583044"/>
            <a:ext cx="440524" cy="37898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3" r:id="rId1"/>
    <p:sldLayoutId id="2147484384" r:id="rId2"/>
    <p:sldLayoutId id="2147484375" r:id="rId3"/>
    <p:sldLayoutId id="2147484385" r:id="rId4"/>
    <p:sldLayoutId id="2147484376" r:id="rId5"/>
    <p:sldLayoutId id="2147484386" r:id="rId6"/>
    <p:sldLayoutId id="2147484387" r:id="rId7"/>
    <p:sldLayoutId id="2147484377" r:id="rId8"/>
    <p:sldLayoutId id="2147484378" r:id="rId9"/>
    <p:sldLayoutId id="2147484379" r:id="rId10"/>
    <p:sldLayoutId id="2147484380" r:id="rId11"/>
    <p:sldLayoutId id="2147484381" r:id="rId12"/>
    <p:sldLayoutId id="2147484388" r:id="rId13"/>
    <p:sldLayoutId id="2147484382" r:id="rId14"/>
  </p:sldLayoutIdLst>
  <p:transition spd="slow">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cs typeface="+mn-cs"/>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4213" y="765175"/>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4"/>
          <p:cNvSpPr>
            <a:spLocks noGrp="1" noChangeArrowheads="1"/>
          </p:cNvSpPr>
          <p:nvPr>
            <p:ph type="body" idx="1"/>
          </p:nvPr>
        </p:nvSpPr>
        <p:spPr bwMode="auto">
          <a:xfrm>
            <a:off x="684213" y="1628775"/>
            <a:ext cx="7772400"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630" name="Rectangle 6"/>
          <p:cNvSpPr>
            <a:spLocks noGrp="1" noChangeArrowheads="1"/>
          </p:cNvSpPr>
          <p:nvPr>
            <p:ph type="sldNum" sz="quarter" idx="4"/>
          </p:nvPr>
        </p:nvSpPr>
        <p:spPr bwMode="auto">
          <a:xfrm>
            <a:off x="611560" y="6237312"/>
            <a:ext cx="339725" cy="24622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1E2281B2-AA13-4130-93A5-D756FE91E44A}" type="slidenum">
              <a:rPr lang="en-CA"/>
              <a:pPr>
                <a:defRPr/>
              </a:pPr>
              <a:t>‹#›</a:t>
            </a:fld>
            <a:endParaRPr lang="en-CA" dirty="0"/>
          </a:p>
        </p:txBody>
      </p:sp>
      <p:pic>
        <p:nvPicPr>
          <p:cNvPr id="1029" name="Picture 1" descr="C:\Documents and Settings\tarif\Local Settings\Temporary Internet Files\Content.Outlook\CEAXITGN\Interop_logo (2).gif"/>
          <p:cNvPicPr>
            <a:picLocks noChangeAspect="1" noChangeArrowheads="1"/>
          </p:cNvPicPr>
          <p:nvPr/>
        </p:nvPicPr>
        <p:blipFill>
          <a:blip r:embed="rId16" cstate="print"/>
          <a:srcRect b="17868"/>
          <a:stretch>
            <a:fillRect/>
          </a:stretch>
        </p:blipFill>
        <p:spPr bwMode="auto">
          <a:xfrm>
            <a:off x="8382000" y="5943600"/>
            <a:ext cx="647700" cy="557213"/>
          </a:xfrm>
          <a:prstGeom prst="rect">
            <a:avLst/>
          </a:prstGeom>
          <a:noFill/>
          <a:ln w="9525">
            <a:noFill/>
            <a:miter lim="800000"/>
            <a:headEnd/>
            <a:tailEnd/>
          </a:ln>
        </p:spPr>
      </p:pic>
      <p:pic>
        <p:nvPicPr>
          <p:cNvPr id="1030" name="Picture 11" descr="itu"/>
          <p:cNvPicPr>
            <a:picLocks noChangeAspect="1" noChangeArrowheads="1"/>
          </p:cNvPicPr>
          <p:nvPr/>
        </p:nvPicPr>
        <p:blipFill>
          <a:blip r:embed="rId17" cstate="print"/>
          <a:srcRect/>
          <a:stretch>
            <a:fillRect/>
          </a:stretch>
        </p:blipFill>
        <p:spPr bwMode="auto">
          <a:xfrm>
            <a:off x="7896225" y="0"/>
            <a:ext cx="1247775" cy="962025"/>
          </a:xfrm>
          <a:prstGeom prst="rect">
            <a:avLst/>
          </a:prstGeom>
          <a:noFill/>
          <a:ln w="9525">
            <a:noFill/>
            <a:miter lim="800000"/>
            <a:headEnd/>
            <a:tailEnd/>
          </a:ln>
        </p:spPr>
      </p:pic>
    </p:spTree>
    <p:extLst>
      <p:ext uri="{BB962C8B-B14F-4D97-AF65-F5344CB8AC3E}">
        <p14:creationId xmlns:p14="http://schemas.microsoft.com/office/powerpoint/2010/main" val="1283151352"/>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Lst>
  <p:transition spd="slow">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200" algn="ctr" rtl="0" eaLnBrk="1" fontAlgn="base" hangingPunct="1">
        <a:spcBef>
          <a:spcPct val="0"/>
        </a:spcBef>
        <a:spcAft>
          <a:spcPct val="0"/>
        </a:spcAft>
        <a:defRPr sz="3600" b="1">
          <a:solidFill>
            <a:srgbClr val="1B5BA2"/>
          </a:solidFill>
          <a:latin typeface="Verdana" pitchFamily="34" charset="0"/>
          <a:cs typeface="Arial" pitchFamily="34" charset="0"/>
        </a:defRPr>
      </a:lvl6pPr>
      <a:lvl7pPr marL="914400" algn="ctr" rtl="0" eaLnBrk="1" fontAlgn="base" hangingPunct="1">
        <a:spcBef>
          <a:spcPct val="0"/>
        </a:spcBef>
        <a:spcAft>
          <a:spcPct val="0"/>
        </a:spcAft>
        <a:defRPr sz="3600" b="1">
          <a:solidFill>
            <a:srgbClr val="1B5BA2"/>
          </a:solidFill>
          <a:latin typeface="Verdana" pitchFamily="34" charset="0"/>
          <a:cs typeface="Arial" pitchFamily="34" charset="0"/>
        </a:defRPr>
      </a:lvl7pPr>
      <a:lvl8pPr marL="1371600" algn="ctr" rtl="0" eaLnBrk="1" fontAlgn="base" hangingPunct="1">
        <a:spcBef>
          <a:spcPct val="0"/>
        </a:spcBef>
        <a:spcAft>
          <a:spcPct val="0"/>
        </a:spcAft>
        <a:defRPr sz="3600" b="1">
          <a:solidFill>
            <a:srgbClr val="1B5BA2"/>
          </a:solidFill>
          <a:latin typeface="Verdana" pitchFamily="34" charset="0"/>
          <a:cs typeface="Arial" pitchFamily="34" charset="0"/>
        </a:defRPr>
      </a:lvl8pPr>
      <a:lvl9pPr marL="1828800" algn="ctr" rtl="0" eaLnBrk="1" fontAlgn="base" hangingPunct="1">
        <a:spcBef>
          <a:spcPct val="0"/>
        </a:spcBef>
        <a:spcAft>
          <a:spcPct val="0"/>
        </a:spcAft>
        <a:defRPr sz="3600" b="1">
          <a:solidFill>
            <a:srgbClr val="1B5BA2"/>
          </a:solidFill>
          <a:latin typeface="Verdana" pitchFamily="34" charset="0"/>
          <a:cs typeface="Arial"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cs typeface="+mn-cs"/>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cs typeface="+mn-cs"/>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cs typeface="+mn-cs"/>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cs typeface="+mn-cs"/>
        </a:defRPr>
      </a:lvl5pPr>
      <a:lvl6pPr marL="25146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6pPr>
      <a:lvl7pPr marL="29718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7pPr>
      <a:lvl8pPr marL="34290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8pPr>
      <a:lvl9pPr marL="3886200" indent="-228600" algn="l" rtl="0" eaLnBrk="1" fontAlgn="base" hangingPunct="1">
        <a:spcBef>
          <a:spcPct val="20000"/>
        </a:spcBef>
        <a:spcAft>
          <a:spcPct val="0"/>
        </a:spcAft>
        <a:buFont typeface="Verdana" pitchFamily="34" charset="0"/>
        <a:buChar char="–"/>
        <a:defRPr sz="2000">
          <a:solidFill>
            <a:srgbClr val="5C5C5C"/>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hyperlink" Target="mailto:sameer.sharma@itu.i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cid:image001.jpg@01CE7CE1.9A362A9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academy.itu.int/moodle/course/view.php?id=61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tu.int/en/ITU-D/Technology/Pages/Event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OneNote%20Notebooks/Personal/C_I%20Portal.on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itu.int/en/ITU-D/Projects"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tarif\Local Settings\Temporary Internet Files\Content.Outlook\CEAXITGN\Interop_logo (2).gif"/>
          <p:cNvPicPr>
            <a:picLocks noChangeAspect="1" noChangeArrowheads="1"/>
          </p:cNvPicPr>
          <p:nvPr/>
        </p:nvPicPr>
        <p:blipFill>
          <a:blip r:embed="rId3" cstate="print">
            <a:clrChange>
              <a:clrFrom>
                <a:srgbClr val="000000">
                  <a:alpha val="0"/>
                </a:srgbClr>
              </a:clrFrom>
              <a:clrTo>
                <a:srgbClr val="000000">
                  <a:alpha val="0"/>
                </a:srgbClr>
              </a:clrTo>
            </a:clrChange>
          </a:blip>
          <a:srcRect b="17868"/>
          <a:stretch>
            <a:fillRect/>
          </a:stretch>
        </p:blipFill>
        <p:spPr bwMode="auto">
          <a:xfrm>
            <a:off x="0" y="3382171"/>
            <a:ext cx="2100601" cy="1807136"/>
          </a:xfrm>
          <a:prstGeom prst="rect">
            <a:avLst/>
          </a:prstGeom>
          <a:noFill/>
          <a:ln w="9525">
            <a:noFill/>
            <a:miter lim="800000"/>
            <a:headEnd/>
            <a:tailEnd/>
          </a:ln>
          <a:effectLst>
            <a:outerShdw blurRad="50800" dist="50800" dir="5400000" algn="ctr" rotWithShape="0">
              <a:srgbClr val="000000"/>
            </a:outerShdw>
          </a:effectLst>
        </p:spPr>
      </p:pic>
      <p:sp>
        <p:nvSpPr>
          <p:cNvPr id="2" name="Subtitle 1"/>
          <p:cNvSpPr>
            <a:spLocks noGrp="1"/>
          </p:cNvSpPr>
          <p:nvPr>
            <p:ph type="subTitle" idx="1"/>
          </p:nvPr>
        </p:nvSpPr>
        <p:spPr>
          <a:xfrm>
            <a:off x="1815479" y="2737629"/>
            <a:ext cx="7200800" cy="1289084"/>
          </a:xfrm>
        </p:spPr>
        <p:txBody>
          <a:bodyPr/>
          <a:lstStyle/>
          <a:p>
            <a:r>
              <a:rPr lang="en-GB" sz="3200" b="1" kern="1200" dirty="0">
                <a:solidFill>
                  <a:schemeClr val="accent2"/>
                </a:solidFill>
                <a:latin typeface="+mj-lt"/>
                <a:ea typeface="+mj-ea"/>
                <a:cs typeface="+mj-cs"/>
              </a:rPr>
              <a:t>The ITU Conformity &amp; Interoperability Programme</a:t>
            </a:r>
          </a:p>
        </p:txBody>
      </p:sp>
      <p:sp>
        <p:nvSpPr>
          <p:cNvPr id="4" name="Rectangle 3"/>
          <p:cNvSpPr/>
          <p:nvPr/>
        </p:nvSpPr>
        <p:spPr>
          <a:xfrm>
            <a:off x="2775519" y="3882174"/>
            <a:ext cx="4176464" cy="584775"/>
          </a:xfrm>
          <a:prstGeom prst="rect">
            <a:avLst/>
          </a:prstGeom>
        </p:spPr>
        <p:txBody>
          <a:bodyPr wrap="square">
            <a:spAutoFit/>
          </a:bodyPr>
          <a:lstStyle/>
          <a:p>
            <a:pPr algn="ctr" eaLnBrk="0" hangingPunct="0"/>
            <a:r>
              <a:rPr lang="en-GB" sz="3200" b="1" dirty="0">
                <a:solidFill>
                  <a:schemeClr val="accent2"/>
                </a:solidFill>
                <a:latin typeface="+mj-lt"/>
                <a:ea typeface="+mj-ea"/>
                <a:cs typeface="+mj-cs"/>
              </a:rPr>
              <a:t>Pillars 3 and 4</a:t>
            </a:r>
            <a:endParaRPr lang="en-US" sz="3200" b="1" dirty="0">
              <a:solidFill>
                <a:schemeClr val="accent2"/>
              </a:solidFill>
              <a:latin typeface="+mj-lt"/>
              <a:ea typeface="+mj-ea"/>
              <a:cs typeface="+mj-cs"/>
            </a:endParaRP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6102350"/>
            <a:ext cx="7207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050301" y="4782126"/>
            <a:ext cx="762615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Blip>
                <a:blip r:embed="rId5"/>
              </a:buBlip>
              <a:defRPr sz="3200">
                <a:solidFill>
                  <a:schemeClr val="bg2"/>
                </a:solidFill>
                <a:latin typeface="Verdana" pitchFamily="34" charset="0"/>
              </a:defRPr>
            </a:lvl1pPr>
            <a:lvl2pPr marL="742950" indent="-285750">
              <a:spcBef>
                <a:spcPct val="20000"/>
              </a:spcBef>
              <a:buSzPct val="70000"/>
              <a:buFont typeface="ZapfDingbats BT" pitchFamily="18" charset="2"/>
              <a:buBlip>
                <a:blip r:embed="rId6"/>
              </a:buBlip>
              <a:defRPr sz="2800">
                <a:solidFill>
                  <a:schemeClr val="bg2"/>
                </a:solidFill>
                <a:latin typeface="Verdana" pitchFamily="34" charset="0"/>
              </a:defRPr>
            </a:lvl2pPr>
            <a:lvl3pPr marL="1143000" indent="-228600">
              <a:spcBef>
                <a:spcPct val="20000"/>
              </a:spcBef>
              <a:buSzPct val="60000"/>
              <a:buBlip>
                <a:blip r:embed="rId5"/>
              </a:buBlip>
              <a:defRPr sz="2400">
                <a:solidFill>
                  <a:schemeClr val="bg2"/>
                </a:solidFill>
                <a:latin typeface="Verdana" pitchFamily="34" charset="0"/>
              </a:defRPr>
            </a:lvl3pPr>
            <a:lvl4pPr marL="1600200" indent="-228600">
              <a:spcBef>
                <a:spcPct val="20000"/>
              </a:spcBef>
              <a:buSzPct val="70000"/>
              <a:buFont typeface="ZapfDingbats BT" pitchFamily="18" charset="2"/>
              <a:buBlip>
                <a:blip r:embed="rId6"/>
              </a:buBlip>
              <a:defRPr sz="2000">
                <a:solidFill>
                  <a:schemeClr val="bg2"/>
                </a:solidFill>
                <a:latin typeface="Verdana" pitchFamily="34" charset="0"/>
              </a:defRPr>
            </a:lvl4pPr>
            <a:lvl5pPr marL="2057400" indent="-228600">
              <a:spcBef>
                <a:spcPct val="20000"/>
              </a:spcBef>
              <a:buSzPct val="60000"/>
              <a:buBlip>
                <a:blip r:embed="rId5"/>
              </a:buBlip>
              <a:defRPr sz="2000">
                <a:solidFill>
                  <a:schemeClr val="bg2"/>
                </a:solidFill>
                <a:latin typeface="Verdana" pitchFamily="34" charset="0"/>
              </a:defRPr>
            </a:lvl5pPr>
            <a:lvl6pPr marL="2514600" indent="-228600" eaLnBrk="0" fontAlgn="base" hangingPunct="0">
              <a:spcBef>
                <a:spcPct val="20000"/>
              </a:spcBef>
              <a:spcAft>
                <a:spcPct val="0"/>
              </a:spcAft>
              <a:buSzPct val="60000"/>
              <a:buBlip>
                <a:blip r:embed="rId5"/>
              </a:buBlip>
              <a:defRPr sz="2000">
                <a:solidFill>
                  <a:schemeClr val="bg2"/>
                </a:solidFill>
                <a:latin typeface="Verdana" pitchFamily="34" charset="0"/>
              </a:defRPr>
            </a:lvl6pPr>
            <a:lvl7pPr marL="2971800" indent="-228600" eaLnBrk="0" fontAlgn="base" hangingPunct="0">
              <a:spcBef>
                <a:spcPct val="20000"/>
              </a:spcBef>
              <a:spcAft>
                <a:spcPct val="0"/>
              </a:spcAft>
              <a:buSzPct val="60000"/>
              <a:buBlip>
                <a:blip r:embed="rId5"/>
              </a:buBlip>
              <a:defRPr sz="2000">
                <a:solidFill>
                  <a:schemeClr val="bg2"/>
                </a:solidFill>
                <a:latin typeface="Verdana" pitchFamily="34" charset="0"/>
              </a:defRPr>
            </a:lvl7pPr>
            <a:lvl8pPr marL="3429000" indent="-228600" eaLnBrk="0" fontAlgn="base" hangingPunct="0">
              <a:spcBef>
                <a:spcPct val="20000"/>
              </a:spcBef>
              <a:spcAft>
                <a:spcPct val="0"/>
              </a:spcAft>
              <a:buSzPct val="60000"/>
              <a:buBlip>
                <a:blip r:embed="rId5"/>
              </a:buBlip>
              <a:defRPr sz="2000">
                <a:solidFill>
                  <a:schemeClr val="bg2"/>
                </a:solidFill>
                <a:latin typeface="Verdana" pitchFamily="34" charset="0"/>
              </a:defRPr>
            </a:lvl8pPr>
            <a:lvl9pPr marL="3886200" indent="-228600" eaLnBrk="0" fontAlgn="base" hangingPunct="0">
              <a:spcBef>
                <a:spcPct val="20000"/>
              </a:spcBef>
              <a:spcAft>
                <a:spcPct val="0"/>
              </a:spcAft>
              <a:buSzPct val="60000"/>
              <a:buBlip>
                <a:blip r:embed="rId5"/>
              </a:buBlip>
              <a:defRPr sz="2000">
                <a:solidFill>
                  <a:schemeClr val="bg2"/>
                </a:solidFill>
                <a:latin typeface="Verdana" pitchFamily="34" charset="0"/>
              </a:defRPr>
            </a:lvl9pPr>
          </a:lstStyle>
          <a:p>
            <a:pPr algn="ctr">
              <a:spcBef>
                <a:spcPct val="0"/>
              </a:spcBef>
              <a:buSzTx/>
              <a:buNone/>
            </a:pPr>
            <a:r>
              <a:rPr lang="en-US" altLang="en-US" sz="2400" b="1" dirty="0" smtClean="0">
                <a:solidFill>
                  <a:schemeClr val="accent2"/>
                </a:solidFill>
                <a:latin typeface="+mn-lt"/>
                <a:cs typeface="+mn-cs"/>
              </a:rPr>
              <a:t>Sameer </a:t>
            </a:r>
            <a:r>
              <a:rPr lang="en-US" altLang="en-US" sz="2400" b="1" dirty="0">
                <a:solidFill>
                  <a:schemeClr val="accent2"/>
                </a:solidFill>
                <a:latin typeface="+mn-lt"/>
                <a:cs typeface="+mn-cs"/>
              </a:rPr>
              <a:t>Sharma</a:t>
            </a:r>
          </a:p>
          <a:p>
            <a:pPr algn="ctr">
              <a:spcBef>
                <a:spcPct val="0"/>
              </a:spcBef>
              <a:buSzTx/>
              <a:buNone/>
            </a:pPr>
            <a:r>
              <a:rPr lang="en-US" altLang="en-US" sz="2400" b="1" dirty="0" smtClean="0">
                <a:solidFill>
                  <a:schemeClr val="accent2"/>
                </a:solidFill>
                <a:latin typeface="+mn-lt"/>
                <a:cs typeface="+mn-cs"/>
              </a:rPr>
              <a:t>Senior Advisor ITU </a:t>
            </a:r>
          </a:p>
          <a:p>
            <a:pPr algn="ctr">
              <a:spcBef>
                <a:spcPct val="0"/>
              </a:spcBef>
              <a:buSzTx/>
              <a:buNone/>
            </a:pPr>
            <a:r>
              <a:rPr lang="en-US" altLang="en-US" sz="2400" b="1" dirty="0" smtClean="0">
                <a:solidFill>
                  <a:schemeClr val="accent2"/>
                </a:solidFill>
                <a:latin typeface="+mn-lt"/>
                <a:cs typeface="+mn-cs"/>
              </a:rPr>
              <a:t> </a:t>
            </a:r>
            <a:r>
              <a:rPr lang="en-US" altLang="en-US" sz="2400" b="1" dirty="0">
                <a:solidFill>
                  <a:schemeClr val="accent2"/>
                </a:solidFill>
                <a:latin typeface="+mn-lt"/>
                <a:cs typeface="+mn-cs"/>
              </a:rPr>
              <a:t>Regional </a:t>
            </a:r>
            <a:r>
              <a:rPr lang="en-US" altLang="en-US" sz="2400" b="1" dirty="0" smtClean="0">
                <a:solidFill>
                  <a:schemeClr val="accent2"/>
                </a:solidFill>
                <a:latin typeface="+mn-lt"/>
                <a:cs typeface="+mn-cs"/>
              </a:rPr>
              <a:t>Office for Asia-Pacific</a:t>
            </a:r>
            <a:endParaRPr lang="en-US" altLang="en-US" sz="2400" b="1" dirty="0">
              <a:solidFill>
                <a:schemeClr val="accent2"/>
              </a:solidFill>
              <a:latin typeface="+mn-lt"/>
              <a:cs typeface="+mn-cs"/>
            </a:endParaRPr>
          </a:p>
          <a:p>
            <a:pPr algn="ctr">
              <a:spcBef>
                <a:spcPct val="0"/>
              </a:spcBef>
              <a:buSzTx/>
              <a:buFontTx/>
              <a:buNone/>
            </a:pPr>
            <a:r>
              <a:rPr lang="en-US" altLang="en-US" sz="2400" dirty="0" smtClean="0">
                <a:solidFill>
                  <a:srgbClr val="22228B"/>
                </a:solidFill>
                <a:ea typeface="Verdana" pitchFamily="34" charset="0"/>
                <a:cs typeface="Verdana" pitchFamily="34" charset="0"/>
                <a:hlinkClick r:id="rId7"/>
              </a:rPr>
              <a:t>sameer.sharma@itu.int</a:t>
            </a:r>
            <a:endParaRPr lang="en-US" altLang="en-US" sz="2400" dirty="0" smtClean="0">
              <a:solidFill>
                <a:srgbClr val="22228B"/>
              </a:solidFill>
              <a:ea typeface="Verdana" pitchFamily="34" charset="0"/>
              <a:cs typeface="Verdana" pitchFamily="34" charset="0"/>
            </a:endParaRPr>
          </a:p>
          <a:p>
            <a:pPr algn="ctr">
              <a:spcBef>
                <a:spcPct val="0"/>
              </a:spcBef>
              <a:buSzTx/>
              <a:buFontTx/>
              <a:buNone/>
            </a:pPr>
            <a:endParaRPr lang="en-US" altLang="en-US" sz="2000" dirty="0">
              <a:solidFill>
                <a:srgbClr val="22228B"/>
              </a:solidFill>
              <a:ea typeface="Verdana" pitchFamily="34" charset="0"/>
              <a:cs typeface="Verdana" pitchFamily="34" charset="0"/>
            </a:endParaRPr>
          </a:p>
        </p:txBody>
      </p:sp>
      <p:pic>
        <p:nvPicPr>
          <p:cNvPr id="10" name="Picture 16" descr="ITUseries"/>
          <p:cNvPicPr>
            <a:picLocks noChangeAspect="1" noChangeArrowheads="1"/>
          </p:cNvPicPr>
          <p:nvPr/>
        </p:nvPicPr>
        <p:blipFill>
          <a:blip r:embed="rId8">
            <a:extLst>
              <a:ext uri="{28A0092B-C50C-407E-A947-70E740481C1C}">
                <a14:useLocalDpi xmlns:a14="http://schemas.microsoft.com/office/drawing/2010/main" val="0"/>
              </a:ext>
            </a:extLst>
          </a:blip>
          <a:srcRect t="17264" b="69327"/>
          <a:stretch>
            <a:fillRect/>
          </a:stretch>
        </p:blipFill>
        <p:spPr bwMode="auto">
          <a:xfrm>
            <a:off x="7308850" y="6038850"/>
            <a:ext cx="16383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3"/>
          <p:cNvSpPr>
            <a:spLocks noChangeArrowheads="1"/>
          </p:cNvSpPr>
          <p:nvPr/>
        </p:nvSpPr>
        <p:spPr bwMode="auto">
          <a:xfrm>
            <a:off x="291379" y="476672"/>
            <a:ext cx="9144000" cy="1944687"/>
          </a:xfrm>
          <a:prstGeom prst="rect">
            <a:avLst/>
          </a:prstGeom>
          <a:noFill/>
          <a:ln w="9525">
            <a:noFill/>
            <a:miter lim="800000"/>
            <a:headEnd/>
            <a:tailEnd/>
          </a:ln>
        </p:spPr>
        <p:txBody>
          <a:bodyPr anchor="ctr"/>
          <a:lstStyle/>
          <a:p>
            <a:pPr algn="ctr">
              <a:lnSpc>
                <a:spcPct val="80000"/>
              </a:lnSpc>
              <a:defRPr/>
            </a:pPr>
            <a:r>
              <a:rPr lang="en-US" sz="2400" b="1" dirty="0">
                <a:solidFill>
                  <a:schemeClr val="accent2"/>
                </a:solidFill>
              </a:rPr>
              <a:t>Joint ITU-UNIDO Forum on </a:t>
            </a:r>
            <a:br>
              <a:rPr lang="en-US" sz="2400" b="1" dirty="0">
                <a:solidFill>
                  <a:schemeClr val="accent2"/>
                </a:solidFill>
              </a:rPr>
            </a:br>
            <a:r>
              <a:rPr lang="en-US" sz="2400" b="1" dirty="0">
                <a:solidFill>
                  <a:schemeClr val="accent2"/>
                </a:solidFill>
              </a:rPr>
              <a:t>Sustainable Conformity Assessment</a:t>
            </a:r>
            <a:br>
              <a:rPr lang="en-US" sz="2400" b="1" dirty="0">
                <a:solidFill>
                  <a:schemeClr val="accent2"/>
                </a:solidFill>
              </a:rPr>
            </a:br>
            <a:r>
              <a:rPr lang="en-US" sz="2400" b="1" dirty="0">
                <a:solidFill>
                  <a:schemeClr val="accent2"/>
                </a:solidFill>
              </a:rPr>
              <a:t>for Asia-Pacific Region</a:t>
            </a:r>
          </a:p>
          <a:p>
            <a:pPr algn="ctr">
              <a:lnSpc>
                <a:spcPct val="80000"/>
              </a:lnSpc>
              <a:defRPr/>
            </a:pPr>
            <a:endParaRPr lang="en-US" sz="2400" b="1" dirty="0">
              <a:solidFill>
                <a:schemeClr val="accent2"/>
              </a:solidFill>
            </a:endParaRPr>
          </a:p>
          <a:p>
            <a:pPr algn="ctr">
              <a:lnSpc>
                <a:spcPct val="80000"/>
              </a:lnSpc>
              <a:defRPr/>
            </a:pPr>
            <a:r>
              <a:rPr lang="en-US" sz="2400" b="1" dirty="0">
                <a:solidFill>
                  <a:schemeClr val="accent2"/>
                </a:solidFill>
              </a:rPr>
              <a:t>(Yangon City, Republic of Union of Myanmar</a:t>
            </a:r>
            <a:br>
              <a:rPr lang="en-US" sz="2400" b="1" dirty="0">
                <a:solidFill>
                  <a:schemeClr val="accent2"/>
                </a:solidFill>
              </a:rPr>
            </a:br>
            <a:r>
              <a:rPr lang="en-US" sz="2400" b="1" dirty="0">
                <a:solidFill>
                  <a:schemeClr val="accent2"/>
                </a:solidFill>
              </a:rPr>
              <a:t>25-27 November 2013)</a:t>
            </a:r>
            <a:endParaRPr lang="en-US" sz="2400" b="1" dirty="0">
              <a:solidFill>
                <a:schemeClr val="accent2"/>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04200"/>
            <a:ext cx="7024066" cy="584775"/>
          </a:xfrm>
        </p:spPr>
        <p:txBody>
          <a:bodyPr/>
          <a:lstStyle/>
          <a:p>
            <a:r>
              <a:rPr lang="en-US" sz="3200" dirty="0" smtClean="0">
                <a:solidFill>
                  <a:schemeClr val="accent2"/>
                </a:solidFill>
              </a:rPr>
              <a:t>Training Goals</a:t>
            </a:r>
            <a:endParaRPr lang="en-US" sz="3200" dirty="0">
              <a:solidFill>
                <a:schemeClr val="accent2"/>
              </a:solidFill>
            </a:endParaRPr>
          </a:p>
        </p:txBody>
      </p:sp>
      <p:sp>
        <p:nvSpPr>
          <p:cNvPr id="3" name="Content Placeholder 2"/>
          <p:cNvSpPr>
            <a:spLocks noGrp="1"/>
          </p:cNvSpPr>
          <p:nvPr>
            <p:ph idx="1"/>
          </p:nvPr>
        </p:nvSpPr>
        <p:spPr>
          <a:xfrm>
            <a:off x="323527" y="980728"/>
            <a:ext cx="8424937" cy="4893126"/>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a:buSzPct val="75000"/>
              <a:buBlip>
                <a:blip r:embed="rId2"/>
              </a:buBlip>
            </a:pPr>
            <a:r>
              <a:rPr lang="en-US" dirty="0">
                <a:solidFill>
                  <a:schemeClr val="accent6"/>
                </a:solidFill>
              </a:rPr>
              <a:t>The </a:t>
            </a:r>
            <a:r>
              <a:rPr lang="en-US" dirty="0">
                <a:solidFill>
                  <a:schemeClr val="accent6"/>
                </a:solidFill>
              </a:rPr>
              <a:t>ITU Training on C&amp;I </a:t>
            </a:r>
            <a:r>
              <a:rPr lang="en-US" dirty="0">
                <a:solidFill>
                  <a:schemeClr val="accent6"/>
                </a:solidFill>
              </a:rPr>
              <a:t>– is </a:t>
            </a:r>
            <a:r>
              <a:rPr lang="en-US" dirty="0">
                <a:solidFill>
                  <a:schemeClr val="accent6"/>
                </a:solidFill>
              </a:rPr>
              <a:t>a capacity event in the </a:t>
            </a:r>
            <a:r>
              <a:rPr lang="en-US" dirty="0">
                <a:solidFill>
                  <a:schemeClr val="accent6"/>
                </a:solidFill>
              </a:rPr>
              <a:t>framework </a:t>
            </a:r>
            <a:r>
              <a:rPr lang="en-US" dirty="0">
                <a:solidFill>
                  <a:schemeClr val="accent6"/>
                </a:solidFill>
              </a:rPr>
              <a:t>of the Conformity and Interoperability Programme that </a:t>
            </a:r>
            <a:r>
              <a:rPr lang="en-US" dirty="0">
                <a:solidFill>
                  <a:schemeClr val="accent6"/>
                </a:solidFill>
              </a:rPr>
              <a:t>has as objective:</a:t>
            </a:r>
          </a:p>
          <a:p>
            <a:pPr lvl="1">
              <a:buSzPct val="70000"/>
              <a:buBlip>
                <a:blip r:embed="rId3"/>
              </a:buBlip>
            </a:pPr>
            <a:r>
              <a:rPr lang="en-US" dirty="0">
                <a:solidFill>
                  <a:schemeClr val="accent6"/>
                </a:solidFill>
              </a:rPr>
              <a:t>Improve knowledge of participants through the presentation of up-to-date information/technologies</a:t>
            </a:r>
          </a:p>
          <a:p>
            <a:pPr lvl="1">
              <a:buSzPct val="70000"/>
              <a:buBlip>
                <a:blip r:embed="rId3"/>
              </a:buBlip>
            </a:pPr>
            <a:r>
              <a:rPr lang="en-US" dirty="0">
                <a:solidFill>
                  <a:schemeClr val="accent6"/>
                </a:solidFill>
              </a:rPr>
              <a:t>Contribute </a:t>
            </a:r>
            <a:r>
              <a:rPr lang="en-US" dirty="0">
                <a:solidFill>
                  <a:schemeClr val="accent6"/>
                </a:solidFill>
              </a:rPr>
              <a:t>to increase awareness on the relevance of C&amp;I </a:t>
            </a:r>
            <a:r>
              <a:rPr lang="en-US" dirty="0" smtClean="0">
                <a:solidFill>
                  <a:schemeClr val="accent6"/>
                </a:solidFill>
              </a:rPr>
              <a:t>testing</a:t>
            </a:r>
            <a:endParaRPr lang="en-US" dirty="0">
              <a:solidFill>
                <a:schemeClr val="accent6"/>
              </a:solidFill>
            </a:endParaRPr>
          </a:p>
        </p:txBody>
      </p:sp>
    </p:spTree>
    <p:extLst>
      <p:ext uri="{BB962C8B-B14F-4D97-AF65-F5344CB8AC3E}">
        <p14:creationId xmlns:p14="http://schemas.microsoft.com/office/powerpoint/2010/main" val="44181452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04200"/>
            <a:ext cx="7024066" cy="584775"/>
          </a:xfrm>
        </p:spPr>
        <p:txBody>
          <a:bodyPr/>
          <a:lstStyle/>
          <a:p>
            <a:r>
              <a:rPr lang="en-US" sz="3200" dirty="0" smtClean="0">
                <a:solidFill>
                  <a:schemeClr val="accent2"/>
                </a:solidFill>
              </a:rPr>
              <a:t>Training Goals</a:t>
            </a:r>
            <a:endParaRPr lang="en-US" sz="3200" dirty="0">
              <a:solidFill>
                <a:schemeClr val="accent2"/>
              </a:solidFill>
            </a:endParaRPr>
          </a:p>
        </p:txBody>
      </p:sp>
      <p:sp>
        <p:nvSpPr>
          <p:cNvPr id="3" name="Content Placeholder 2"/>
          <p:cNvSpPr>
            <a:spLocks noGrp="1"/>
          </p:cNvSpPr>
          <p:nvPr>
            <p:ph idx="1"/>
          </p:nvPr>
        </p:nvSpPr>
        <p:spPr>
          <a:xfrm>
            <a:off x="179513" y="980728"/>
            <a:ext cx="8712968" cy="4893126"/>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lvl="1">
              <a:buSzPct val="70000"/>
              <a:buBlip>
                <a:blip r:embed="rId2"/>
              </a:buBlip>
            </a:pPr>
            <a:r>
              <a:rPr lang="en-US" dirty="0" smtClean="0">
                <a:solidFill>
                  <a:schemeClr val="accent6"/>
                </a:solidFill>
              </a:rPr>
              <a:t>Provide </a:t>
            </a:r>
            <a:r>
              <a:rPr lang="en-US" dirty="0">
                <a:solidFill>
                  <a:schemeClr val="accent6"/>
                </a:solidFill>
              </a:rPr>
              <a:t>the necessary tools for participants to replicate knowledge in their country, taking into consideration national specificities</a:t>
            </a:r>
          </a:p>
          <a:p>
            <a:pPr lvl="1">
              <a:buSzPct val="70000"/>
              <a:buBlip>
                <a:blip r:embed="rId2"/>
              </a:buBlip>
            </a:pPr>
            <a:r>
              <a:rPr lang="en-US" dirty="0">
                <a:solidFill>
                  <a:schemeClr val="accent6"/>
                </a:solidFill>
              </a:rPr>
              <a:t>Promote experience-sharing on Certification/Homologation process, Lab. Accreditation and testing among the participants from different countries in Conformance and Interoperability field</a:t>
            </a:r>
          </a:p>
          <a:p>
            <a:pPr lvl="1">
              <a:buSzPct val="70000"/>
              <a:buBlip>
                <a:blip r:embed="rId2"/>
              </a:buBlip>
            </a:pPr>
            <a:r>
              <a:rPr lang="en-US" dirty="0">
                <a:solidFill>
                  <a:schemeClr val="accent6"/>
                </a:solidFill>
              </a:rPr>
              <a:t>Present a practical learning on standards, regulations, real Lab experience and  accreditation procedures.</a:t>
            </a:r>
          </a:p>
        </p:txBody>
      </p:sp>
    </p:spTree>
    <p:extLst>
      <p:ext uri="{BB962C8B-B14F-4D97-AF65-F5344CB8AC3E}">
        <p14:creationId xmlns:p14="http://schemas.microsoft.com/office/powerpoint/2010/main" val="147206951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24409"/>
            <a:ext cx="7024066" cy="584775"/>
          </a:xfrm>
        </p:spPr>
        <p:txBody>
          <a:bodyPr/>
          <a:lstStyle/>
          <a:p>
            <a:r>
              <a:rPr lang="en-US" sz="3200" dirty="0" smtClean="0">
                <a:solidFill>
                  <a:schemeClr val="accent2"/>
                </a:solidFill>
              </a:rPr>
              <a:t>Training on C&amp;I</a:t>
            </a:r>
            <a:endParaRPr lang="en-US" sz="3200" dirty="0">
              <a:solidFill>
                <a:schemeClr val="accent2"/>
              </a:solidFill>
            </a:endParaRPr>
          </a:p>
        </p:txBody>
      </p:sp>
      <p:pic>
        <p:nvPicPr>
          <p:cNvPr id="6" name="Picture 5" descr="https://lh3.googleusercontent.com/-W1RTqMfIKGA/Ucs2OnNIWUI/AAAAAAAAAmY/UutVoRkWKxM/w1277-h852-no/Imagem+019.jpg"/>
          <p:cNvPicPr/>
          <p:nvPr/>
        </p:nvPicPr>
        <p:blipFill rotWithShape="1">
          <a:blip r:embed="rId2" cstate="print">
            <a:extLst>
              <a:ext uri="{28A0092B-C50C-407E-A947-70E740481C1C}">
                <a14:useLocalDpi xmlns:a14="http://schemas.microsoft.com/office/drawing/2010/main" val="0"/>
              </a:ext>
            </a:extLst>
          </a:blip>
          <a:srcRect l="5248" t="25760" r="4338" b="12503"/>
          <a:stretch/>
        </p:blipFill>
        <p:spPr bwMode="auto">
          <a:xfrm>
            <a:off x="4860032" y="1307325"/>
            <a:ext cx="3889109" cy="1784113"/>
          </a:xfrm>
          <a:prstGeom prst="rect">
            <a:avLst/>
          </a:prstGeom>
          <a:noFill/>
          <a:ln w="349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descr="https://lh4.googleusercontent.com/-PrTD8ORjymU/UcybOWn5FvI/AAAAAAAAAqM/-2qj5Fi7fqc/w1073-h481-no/DSCN1003.JPG"/>
          <p:cNvPicPr/>
          <p:nvPr/>
        </p:nvPicPr>
        <p:blipFill rotWithShape="1">
          <a:blip r:embed="rId3" r:link="rId4">
            <a:extLst>
              <a:ext uri="{28A0092B-C50C-407E-A947-70E740481C1C}">
                <a14:useLocalDpi xmlns:a14="http://schemas.microsoft.com/office/drawing/2010/main" val="0"/>
              </a:ext>
            </a:extLst>
          </a:blip>
          <a:srcRect l="2475" r="9477"/>
          <a:stretch/>
        </p:blipFill>
        <p:spPr bwMode="auto">
          <a:xfrm>
            <a:off x="629818" y="4027542"/>
            <a:ext cx="4108752" cy="2268760"/>
          </a:xfrm>
          <a:prstGeom prst="rect">
            <a:avLst/>
          </a:prstGeom>
          <a:noFill/>
          <a:ln w="349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3" y="3379470"/>
            <a:ext cx="3889109" cy="2916832"/>
          </a:xfrm>
          <a:prstGeom prst="rect">
            <a:avLst/>
          </a:prstGeom>
          <a:ln w="349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20809"/>
          <a:stretch/>
        </p:blipFill>
        <p:spPr>
          <a:xfrm>
            <a:off x="645308" y="1291237"/>
            <a:ext cx="4093262" cy="2431131"/>
          </a:xfrm>
          <a:prstGeom prst="rect">
            <a:avLst/>
          </a:prstGeom>
          <a:ln w="349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64443089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061" y="614591"/>
            <a:ext cx="7772400" cy="584775"/>
          </a:xfrm>
        </p:spPr>
        <p:txBody>
          <a:bodyPr/>
          <a:lstStyle/>
          <a:p>
            <a:r>
              <a:rPr lang="en-US" sz="3200" dirty="0" smtClean="0">
                <a:solidFill>
                  <a:schemeClr val="accent2"/>
                </a:solidFill>
              </a:rPr>
              <a:t>Capacity Building Events (2013)</a:t>
            </a:r>
            <a:endParaRPr lang="en-US" sz="3200" dirty="0">
              <a:solidFill>
                <a:schemeClr val="accent2"/>
              </a:solidFill>
            </a:endParaRPr>
          </a:p>
        </p:txBody>
      </p:sp>
      <p:sp>
        <p:nvSpPr>
          <p:cNvPr id="6" name="Rectangle 1"/>
          <p:cNvSpPr>
            <a:spLocks noChangeArrowheads="1"/>
          </p:cNvSpPr>
          <p:nvPr/>
        </p:nvSpPr>
        <p:spPr bwMode="auto">
          <a:xfrm>
            <a:off x="1885950" y="2079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504825" algn="l"/>
                <a:tab pos="755650" algn="l"/>
                <a:tab pos="1008063" algn="l"/>
                <a:tab pos="12604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79512" y="1538002"/>
            <a:ext cx="8964488" cy="5301207"/>
          </a:xfrm>
          <a:prstGeom prst="rect">
            <a:avLst/>
          </a:prstGeom>
        </p:spPr>
        <p:txBody>
          <a:bodyPr wrap="square">
            <a:normAutofit fontScale="85000" lnSpcReduction="20000"/>
          </a:bodyPr>
          <a:lstStyle/>
          <a:p>
            <a:pPr marL="536575" indent="-514350" fontAlgn="auto">
              <a:spcBef>
                <a:spcPts val="0"/>
              </a:spcBef>
              <a:spcAft>
                <a:spcPts val="1000"/>
              </a:spcAft>
              <a:buFont typeface="+mj-lt"/>
              <a:buAutoNum type="arabicPeriod"/>
              <a:tabLst>
                <a:tab pos="504190" algn="l"/>
                <a:tab pos="756285" algn="l"/>
                <a:tab pos="1008380" algn="l"/>
                <a:tab pos="1260475" algn="l"/>
                <a:tab pos="457200" algn="l"/>
              </a:tabLst>
            </a:pPr>
            <a:r>
              <a:rPr lang="en-US" sz="3200" dirty="0" smtClean="0">
                <a:solidFill>
                  <a:schemeClr val="accent2"/>
                </a:solidFill>
                <a:latin typeface="Calibri"/>
                <a:ea typeface="Times New Roman"/>
                <a:cs typeface="Times New Roman"/>
              </a:rPr>
              <a:t>Training </a:t>
            </a:r>
            <a:r>
              <a:rPr lang="en-US" sz="3200" dirty="0">
                <a:solidFill>
                  <a:schemeClr val="accent2"/>
                </a:solidFill>
                <a:latin typeface="Calibri"/>
                <a:ea typeface="Times New Roman"/>
                <a:cs typeface="Times New Roman"/>
              </a:rPr>
              <a:t>on Conformance and Interoperability for Arab </a:t>
            </a:r>
            <a:r>
              <a:rPr lang="en-US" sz="3200" dirty="0" smtClean="0">
                <a:solidFill>
                  <a:schemeClr val="accent2"/>
                </a:solidFill>
                <a:latin typeface="Calibri"/>
                <a:ea typeface="Times New Roman"/>
                <a:cs typeface="Times New Roman"/>
              </a:rPr>
              <a:t>Region  (Tunis</a:t>
            </a:r>
            <a:r>
              <a:rPr lang="en-US" sz="3200" dirty="0">
                <a:solidFill>
                  <a:schemeClr val="accent2"/>
                </a:solidFill>
                <a:latin typeface="Calibri"/>
                <a:ea typeface="Times New Roman"/>
                <a:cs typeface="Times New Roman"/>
              </a:rPr>
              <a:t>, 2-6 April </a:t>
            </a:r>
            <a:r>
              <a:rPr lang="en-US" sz="3200" dirty="0" smtClean="0">
                <a:solidFill>
                  <a:schemeClr val="accent2"/>
                </a:solidFill>
                <a:latin typeface="Calibri"/>
                <a:ea typeface="Times New Roman"/>
                <a:cs typeface="Times New Roman"/>
              </a:rPr>
              <a:t>2013)</a:t>
            </a:r>
            <a:endParaRPr lang="en-US" sz="3200" dirty="0">
              <a:solidFill>
                <a:schemeClr val="accent2"/>
              </a:solidFill>
              <a:latin typeface="Calibri"/>
              <a:ea typeface="Times New Roman"/>
              <a:cs typeface="Times New Roman"/>
            </a:endParaRPr>
          </a:p>
          <a:p>
            <a:pPr marL="536575" indent="-514350" fontAlgn="auto">
              <a:spcBef>
                <a:spcPts val="0"/>
              </a:spcBef>
              <a:spcAft>
                <a:spcPts val="1000"/>
              </a:spcAft>
              <a:buFont typeface="+mj-lt"/>
              <a:buAutoNum type="arabicPeriod"/>
              <a:tabLst>
                <a:tab pos="504190" algn="l"/>
                <a:tab pos="756285" algn="l"/>
                <a:tab pos="1008380" algn="l"/>
                <a:tab pos="1260475" algn="l"/>
                <a:tab pos="457200" algn="l"/>
              </a:tabLst>
            </a:pPr>
            <a:r>
              <a:rPr lang="en-US" sz="3200" dirty="0">
                <a:solidFill>
                  <a:schemeClr val="accent2"/>
                </a:solidFill>
                <a:latin typeface="Calibri"/>
                <a:ea typeface="Times New Roman"/>
                <a:cs typeface="Times New Roman"/>
              </a:rPr>
              <a:t>Training on Conformance and Interoperability for Americas Region (Campinas, 24-28 June 2013)</a:t>
            </a:r>
          </a:p>
          <a:p>
            <a:pPr marL="536575" indent="-514350" fontAlgn="auto">
              <a:spcBef>
                <a:spcPts val="0"/>
              </a:spcBef>
              <a:spcAft>
                <a:spcPts val="1000"/>
              </a:spcAft>
              <a:buFont typeface="+mj-lt"/>
              <a:buAutoNum type="arabicPeriod"/>
              <a:tabLst>
                <a:tab pos="504190" algn="l"/>
                <a:tab pos="756285" algn="l"/>
                <a:tab pos="1008380" algn="l"/>
                <a:tab pos="1260475" algn="l"/>
                <a:tab pos="457200" algn="l"/>
              </a:tabLst>
            </a:pPr>
            <a:r>
              <a:rPr lang="en-US" sz="3200" dirty="0" smtClean="0">
                <a:solidFill>
                  <a:srgbClr val="FF0000"/>
                </a:solidFill>
                <a:latin typeface="Calibri"/>
                <a:ea typeface="Times New Roman"/>
                <a:cs typeface="Times New Roman"/>
              </a:rPr>
              <a:t>Forum </a:t>
            </a:r>
            <a:r>
              <a:rPr lang="en-US" sz="3200" dirty="0">
                <a:solidFill>
                  <a:srgbClr val="FF0000"/>
                </a:solidFill>
                <a:latin typeface="Calibri"/>
                <a:ea typeface="Times New Roman"/>
                <a:cs typeface="Times New Roman"/>
              </a:rPr>
              <a:t>on Conformance and Interoperability for </a:t>
            </a:r>
            <a:r>
              <a:rPr lang="en-US" sz="3200" dirty="0" smtClean="0">
                <a:solidFill>
                  <a:srgbClr val="FF0000"/>
                </a:solidFill>
                <a:latin typeface="Calibri"/>
                <a:ea typeface="Times New Roman"/>
                <a:cs typeface="Times New Roman"/>
              </a:rPr>
              <a:t>Asia-Pacific Region (Myanmar</a:t>
            </a:r>
            <a:r>
              <a:rPr lang="en-US" sz="3200" dirty="0">
                <a:solidFill>
                  <a:srgbClr val="FF0000"/>
                </a:solidFill>
                <a:latin typeface="Calibri"/>
                <a:ea typeface="Times New Roman"/>
                <a:cs typeface="Times New Roman"/>
              </a:rPr>
              <a:t>, </a:t>
            </a:r>
            <a:r>
              <a:rPr lang="en-US" sz="3200" dirty="0" smtClean="0">
                <a:solidFill>
                  <a:srgbClr val="FF0000"/>
                </a:solidFill>
                <a:latin typeface="Calibri"/>
                <a:ea typeface="Times New Roman"/>
                <a:cs typeface="Times New Roman"/>
              </a:rPr>
              <a:t>25-27 November 2013)</a:t>
            </a:r>
            <a:endParaRPr lang="en-US" sz="3200" dirty="0">
              <a:solidFill>
                <a:srgbClr val="FF0000"/>
              </a:solidFill>
              <a:latin typeface="Calibri"/>
              <a:ea typeface="Times New Roman"/>
              <a:cs typeface="Times New Roman"/>
            </a:endParaRPr>
          </a:p>
          <a:p>
            <a:pPr marL="536575" indent="-514350" fontAlgn="auto">
              <a:spcBef>
                <a:spcPts val="0"/>
              </a:spcBef>
              <a:spcAft>
                <a:spcPts val="1000"/>
              </a:spcAft>
              <a:buFont typeface="+mj-lt"/>
              <a:buAutoNum type="arabicPeriod"/>
              <a:tabLst>
                <a:tab pos="504190" algn="l"/>
                <a:tab pos="756285" algn="l"/>
                <a:tab pos="1008380" algn="l"/>
                <a:tab pos="1260475" algn="l"/>
                <a:tab pos="457200" algn="l"/>
              </a:tabLst>
            </a:pPr>
            <a:r>
              <a:rPr lang="en-US" sz="3200" dirty="0" smtClean="0">
                <a:solidFill>
                  <a:schemeClr val="accent2"/>
                </a:solidFill>
                <a:latin typeface="Calibri"/>
                <a:ea typeface="Times New Roman"/>
                <a:cs typeface="Times New Roman"/>
              </a:rPr>
              <a:t>Training </a:t>
            </a:r>
            <a:r>
              <a:rPr lang="en-US" sz="3200" dirty="0">
                <a:solidFill>
                  <a:schemeClr val="accent2"/>
                </a:solidFill>
                <a:latin typeface="Calibri"/>
                <a:ea typeface="Times New Roman"/>
                <a:cs typeface="Times New Roman"/>
              </a:rPr>
              <a:t>on Conformance and Interoperability for Africa Region (Tunis, </a:t>
            </a:r>
            <a:r>
              <a:rPr lang="en-US" sz="3200" dirty="0" smtClean="0">
                <a:solidFill>
                  <a:schemeClr val="accent2"/>
                </a:solidFill>
                <a:latin typeface="Calibri"/>
                <a:ea typeface="Times New Roman"/>
                <a:cs typeface="Times New Roman"/>
              </a:rPr>
              <a:t>28 October - 1</a:t>
            </a:r>
            <a:r>
              <a:rPr lang="en-US" sz="3200" baseline="30000" dirty="0" smtClean="0">
                <a:solidFill>
                  <a:schemeClr val="accent2"/>
                </a:solidFill>
                <a:latin typeface="Calibri"/>
                <a:ea typeface="Times New Roman"/>
                <a:cs typeface="Times New Roman"/>
              </a:rPr>
              <a:t>st</a:t>
            </a:r>
            <a:r>
              <a:rPr lang="en-US" sz="3200" dirty="0" smtClean="0">
                <a:solidFill>
                  <a:schemeClr val="accent2"/>
                </a:solidFill>
                <a:latin typeface="Calibri"/>
                <a:ea typeface="Times New Roman"/>
                <a:cs typeface="Times New Roman"/>
              </a:rPr>
              <a:t> November2013)</a:t>
            </a:r>
            <a:endParaRPr lang="en-US" sz="3200" dirty="0">
              <a:solidFill>
                <a:schemeClr val="accent2"/>
              </a:solidFill>
              <a:latin typeface="Calibri"/>
              <a:ea typeface="Times New Roman"/>
              <a:cs typeface="Times New Roman"/>
            </a:endParaRPr>
          </a:p>
          <a:p>
            <a:pPr marL="536575" indent="-514350" fontAlgn="auto">
              <a:spcBef>
                <a:spcPts val="0"/>
              </a:spcBef>
              <a:spcAft>
                <a:spcPts val="1000"/>
              </a:spcAft>
              <a:buFont typeface="+mj-lt"/>
              <a:buAutoNum type="arabicPeriod"/>
              <a:tabLst>
                <a:tab pos="504190" algn="l"/>
                <a:tab pos="756285" algn="l"/>
                <a:tab pos="1008380" algn="l"/>
                <a:tab pos="1260475" algn="l"/>
                <a:tab pos="457200" algn="l"/>
              </a:tabLst>
            </a:pPr>
            <a:r>
              <a:rPr lang="en-US" sz="3200" dirty="0" smtClean="0">
                <a:solidFill>
                  <a:schemeClr val="accent2"/>
                </a:solidFill>
                <a:latin typeface="Calibri"/>
                <a:ea typeface="Times New Roman"/>
                <a:cs typeface="Times New Roman"/>
              </a:rPr>
              <a:t>Subregional </a:t>
            </a:r>
            <a:r>
              <a:rPr lang="en-US" sz="3200" dirty="0">
                <a:solidFill>
                  <a:schemeClr val="accent2"/>
                </a:solidFill>
                <a:latin typeface="Calibri"/>
                <a:ea typeface="Times New Roman"/>
                <a:cs typeface="Times New Roman"/>
              </a:rPr>
              <a:t>Workshop for SADC (Southern African Development Community)  </a:t>
            </a:r>
            <a:r>
              <a:rPr lang="en-US" sz="3200" dirty="0" smtClean="0">
                <a:solidFill>
                  <a:schemeClr val="accent2"/>
                </a:solidFill>
                <a:latin typeface="Calibri"/>
                <a:ea typeface="Times New Roman"/>
                <a:cs typeface="Times New Roman"/>
              </a:rPr>
              <a:t>- Harmonized </a:t>
            </a:r>
            <a:r>
              <a:rPr lang="en-US" sz="3200" dirty="0">
                <a:solidFill>
                  <a:schemeClr val="accent2"/>
                </a:solidFill>
                <a:latin typeface="Calibri"/>
                <a:ea typeface="Times New Roman"/>
                <a:cs typeface="Times New Roman"/>
              </a:rPr>
              <a:t>C&amp;I </a:t>
            </a:r>
            <a:r>
              <a:rPr lang="en-US" sz="3200" dirty="0" smtClean="0">
                <a:solidFill>
                  <a:schemeClr val="accent2"/>
                </a:solidFill>
                <a:latin typeface="Calibri"/>
                <a:ea typeface="Times New Roman"/>
                <a:cs typeface="Times New Roman"/>
              </a:rPr>
              <a:t>programmes</a:t>
            </a:r>
            <a:r>
              <a:rPr lang="en-US" sz="3200" dirty="0">
                <a:solidFill>
                  <a:schemeClr val="accent2"/>
                </a:solidFill>
                <a:latin typeface="Calibri"/>
                <a:ea typeface="Times New Roman"/>
                <a:cs typeface="Times New Roman"/>
              </a:rPr>
              <a:t> </a:t>
            </a:r>
            <a:r>
              <a:rPr lang="en-US" sz="3200" dirty="0" smtClean="0">
                <a:solidFill>
                  <a:schemeClr val="accent2"/>
                </a:solidFill>
                <a:latin typeface="Calibri"/>
                <a:ea typeface="Times New Roman"/>
                <a:cs typeface="Times New Roman"/>
              </a:rPr>
              <a:t>(16-20 December 2013)</a:t>
            </a:r>
          </a:p>
          <a:p>
            <a:pPr marL="536575" indent="-514350" fontAlgn="auto">
              <a:spcBef>
                <a:spcPts val="0"/>
              </a:spcBef>
              <a:spcAft>
                <a:spcPts val="1000"/>
              </a:spcAft>
              <a:buFont typeface="+mj-lt"/>
              <a:buAutoNum type="arabicPeriod"/>
              <a:tabLst>
                <a:tab pos="504190" algn="l"/>
                <a:tab pos="756285" algn="l"/>
                <a:tab pos="1008380" algn="l"/>
                <a:tab pos="1260475" algn="l"/>
                <a:tab pos="457200" algn="l"/>
              </a:tabLst>
            </a:pPr>
            <a:r>
              <a:rPr lang="en-US" sz="3200" dirty="0" smtClean="0">
                <a:solidFill>
                  <a:schemeClr val="accent2"/>
                </a:solidFill>
                <a:latin typeface="Calibri"/>
                <a:ea typeface="Times New Roman"/>
                <a:cs typeface="Times New Roman"/>
              </a:rPr>
              <a:t>ITU Academy – </a:t>
            </a:r>
            <a:r>
              <a:rPr lang="en-US" sz="3200" dirty="0" smtClean="0">
                <a:solidFill>
                  <a:schemeClr val="accent2"/>
                </a:solidFill>
                <a:latin typeface="Calibri"/>
                <a:ea typeface="Times New Roman"/>
                <a:cs typeface="Times New Roman"/>
                <a:hlinkClick r:id="rId3"/>
              </a:rPr>
              <a:t>C&amp;I training</a:t>
            </a:r>
            <a:endParaRPr lang="en-US" sz="3200" dirty="0">
              <a:solidFill>
                <a:schemeClr val="accent2"/>
              </a:solidFill>
              <a:latin typeface="Calibri"/>
              <a:ea typeface="Times New Roman"/>
              <a:cs typeface="Times New Roman"/>
            </a:endParaRPr>
          </a:p>
          <a:p>
            <a:pPr marL="457200" lvl="0" algn="r" fontAlgn="auto">
              <a:spcBef>
                <a:spcPts val="0"/>
              </a:spcBef>
              <a:spcAft>
                <a:spcPts val="1000"/>
              </a:spcAft>
              <a:tabLst>
                <a:tab pos="504190" algn="l"/>
                <a:tab pos="756285" algn="l"/>
                <a:tab pos="1008380" algn="l"/>
                <a:tab pos="1260475" algn="l"/>
                <a:tab pos="457200" algn="l"/>
              </a:tabLst>
            </a:pPr>
            <a:r>
              <a:rPr lang="en-GB" sz="2300" i="1" dirty="0" smtClean="0">
                <a:solidFill>
                  <a:schemeClr val="accent2"/>
                </a:solidFill>
              </a:rPr>
              <a:t> </a:t>
            </a:r>
            <a:r>
              <a:rPr lang="en-GB" sz="2100" i="1" dirty="0" smtClean="0">
                <a:solidFill>
                  <a:schemeClr val="accent2"/>
                </a:solidFill>
                <a:latin typeface="+mn-lt"/>
              </a:rPr>
              <a:t>Link: </a:t>
            </a:r>
            <a:r>
              <a:rPr lang="en-GB" sz="2100" i="1" u="sng" dirty="0" smtClean="0">
                <a:solidFill>
                  <a:schemeClr val="accent2"/>
                </a:solidFill>
              </a:rPr>
              <a:t>Training </a:t>
            </a:r>
            <a:r>
              <a:rPr lang="en-GB" sz="2100" i="1" u="sng" dirty="0">
                <a:solidFill>
                  <a:schemeClr val="accent2"/>
                </a:solidFill>
                <a:hlinkClick r:id="rId4"/>
              </a:rPr>
              <a:t>details </a:t>
            </a:r>
            <a:r>
              <a:rPr lang="en-GB" sz="2100" i="1" dirty="0" smtClean="0">
                <a:solidFill>
                  <a:schemeClr val="accent2"/>
                </a:solidFill>
                <a:hlinkClick r:id="rId4"/>
              </a:rPr>
              <a:t>and </a:t>
            </a:r>
            <a:r>
              <a:rPr lang="en-GB" sz="2100" i="1" u="sng" dirty="0" smtClean="0">
                <a:solidFill>
                  <a:schemeClr val="accent2"/>
                </a:solidFill>
                <a:hlinkClick r:id="rId4"/>
              </a:rPr>
              <a:t>previous events</a:t>
            </a:r>
            <a:endParaRPr lang="en-GB" sz="900" i="1" dirty="0">
              <a:solidFill>
                <a:schemeClr val="accent2"/>
              </a:solidFill>
              <a:latin typeface="Calibri"/>
              <a:ea typeface="Times New Roman"/>
              <a:cs typeface="Times New Roman"/>
            </a:endParaRPr>
          </a:p>
        </p:txBody>
      </p:sp>
    </p:spTree>
    <p:extLst>
      <p:ext uri="{BB962C8B-B14F-4D97-AF65-F5344CB8AC3E}">
        <p14:creationId xmlns:p14="http://schemas.microsoft.com/office/powerpoint/2010/main" val="185558610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4213" y="156558"/>
            <a:ext cx="7772400" cy="1569660"/>
          </a:xfrm>
        </p:spPr>
        <p:txBody>
          <a:bodyPr/>
          <a:lstStyle/>
          <a:p>
            <a:r>
              <a:rPr lang="en-CA" sz="3200" dirty="0" smtClean="0">
                <a:latin typeface="Arial" pitchFamily="34" charset="0"/>
                <a:cs typeface="Arial" pitchFamily="34" charset="0"/>
              </a:rPr>
              <a:t/>
            </a:r>
            <a:br>
              <a:rPr lang="en-CA" sz="3200" dirty="0" smtClean="0">
                <a:latin typeface="Arial" pitchFamily="34" charset="0"/>
                <a:cs typeface="Arial" pitchFamily="34" charset="0"/>
              </a:rPr>
            </a:br>
            <a:r>
              <a:rPr lang="en-CA" sz="3200" dirty="0" smtClean="0">
                <a:latin typeface="Arial" pitchFamily="34" charset="0"/>
                <a:cs typeface="Arial" pitchFamily="34" charset="0"/>
              </a:rPr>
              <a:t/>
            </a:r>
            <a:br>
              <a:rPr lang="en-CA" sz="3200" dirty="0" smtClean="0">
                <a:latin typeface="Arial" pitchFamily="34" charset="0"/>
                <a:cs typeface="Arial" pitchFamily="34" charset="0"/>
              </a:rPr>
            </a:br>
            <a:endParaRPr lang="en-CA" sz="3200" dirty="0" smtClean="0">
              <a:latin typeface="Arial" pitchFamily="34" charset="0"/>
              <a:cs typeface="Arial" pitchFamily="34" charset="0"/>
            </a:endParaRPr>
          </a:p>
        </p:txBody>
      </p:sp>
      <p:sp>
        <p:nvSpPr>
          <p:cNvPr id="9219" name="Content Placeholder 2"/>
          <p:cNvSpPr>
            <a:spLocks noGrp="1"/>
          </p:cNvSpPr>
          <p:nvPr>
            <p:ph idx="1"/>
          </p:nvPr>
        </p:nvSpPr>
        <p:spPr>
          <a:xfrm>
            <a:off x="107504" y="980728"/>
            <a:ext cx="8928992" cy="5544616"/>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a:buSzPct val="75000"/>
              <a:buBlip>
                <a:blip r:embed="rId3"/>
              </a:buBlip>
            </a:pPr>
            <a:r>
              <a:rPr lang="en-US" dirty="0">
                <a:solidFill>
                  <a:schemeClr val="accent6"/>
                </a:solidFill>
              </a:rPr>
              <a:t>Guidelines </a:t>
            </a:r>
            <a:r>
              <a:rPr lang="en-US" dirty="0">
                <a:solidFill>
                  <a:schemeClr val="accent6"/>
                </a:solidFill>
              </a:rPr>
              <a:t>for developing countries on Establishing Conformity assessment Test Labs in Different Regions (</a:t>
            </a:r>
            <a:r>
              <a:rPr lang="en-US" dirty="0">
                <a:solidFill>
                  <a:schemeClr val="accent6"/>
                </a:solidFill>
              </a:rPr>
              <a:t>2012)</a:t>
            </a:r>
          </a:p>
          <a:p>
            <a:pPr>
              <a:buSzPct val="75000"/>
              <a:buBlip>
                <a:blip r:embed="rId3"/>
              </a:buBlip>
            </a:pPr>
            <a:r>
              <a:rPr lang="en-US" dirty="0">
                <a:solidFill>
                  <a:schemeClr val="accent6"/>
                </a:solidFill>
              </a:rPr>
              <a:t>Guidelines </a:t>
            </a:r>
            <a:r>
              <a:rPr lang="en-US" dirty="0">
                <a:solidFill>
                  <a:schemeClr val="accent6"/>
                </a:solidFill>
              </a:rPr>
              <a:t>for the development, implementation and management of </a:t>
            </a:r>
            <a:r>
              <a:rPr lang="en-US" dirty="0" smtClean="0">
                <a:solidFill>
                  <a:schemeClr val="accent6"/>
                </a:solidFill>
              </a:rPr>
              <a:t>MRAs </a:t>
            </a:r>
            <a:r>
              <a:rPr lang="en-US" dirty="0">
                <a:solidFill>
                  <a:schemeClr val="accent6"/>
                </a:solidFill>
              </a:rPr>
              <a:t>on conformity assessment (</a:t>
            </a:r>
            <a:r>
              <a:rPr lang="en-US" dirty="0">
                <a:solidFill>
                  <a:schemeClr val="accent6"/>
                </a:solidFill>
              </a:rPr>
              <a:t>2013)</a:t>
            </a:r>
          </a:p>
          <a:p>
            <a:pPr>
              <a:buSzPct val="75000"/>
              <a:buBlip>
                <a:blip r:embed="rId3"/>
              </a:buBlip>
            </a:pPr>
            <a:r>
              <a:rPr lang="en-US" dirty="0">
                <a:solidFill>
                  <a:schemeClr val="accent6"/>
                </a:solidFill>
              </a:rPr>
              <a:t>Feasibility Study for the establishment of a Conformance Testing </a:t>
            </a:r>
            <a:r>
              <a:rPr lang="en-US" dirty="0" smtClean="0">
                <a:solidFill>
                  <a:schemeClr val="accent6"/>
                </a:solidFill>
              </a:rPr>
              <a:t>Centre (2013</a:t>
            </a:r>
            <a:r>
              <a:rPr lang="en-US" dirty="0">
                <a:solidFill>
                  <a:schemeClr val="accent6"/>
                </a:solidFill>
              </a:rPr>
              <a:t>)</a:t>
            </a:r>
          </a:p>
          <a:p>
            <a:pPr>
              <a:buSzPct val="75000"/>
              <a:buBlip>
                <a:blip r:embed="rId3"/>
              </a:buBlip>
            </a:pPr>
            <a:r>
              <a:rPr lang="en-US" dirty="0">
                <a:solidFill>
                  <a:schemeClr val="accent6"/>
                </a:solidFill>
              </a:rPr>
              <a:t>Guidelines </a:t>
            </a:r>
            <a:r>
              <a:rPr lang="en-US" dirty="0">
                <a:solidFill>
                  <a:schemeClr val="accent6"/>
                </a:solidFill>
              </a:rPr>
              <a:t>for establishing and Defining Conformance </a:t>
            </a:r>
            <a:r>
              <a:rPr lang="en-US" dirty="0">
                <a:solidFill>
                  <a:schemeClr val="accent6"/>
                </a:solidFill>
              </a:rPr>
              <a:t>&amp;</a:t>
            </a:r>
            <a:r>
              <a:rPr lang="en-US" dirty="0" smtClean="0">
                <a:solidFill>
                  <a:schemeClr val="accent6"/>
                </a:solidFill>
              </a:rPr>
              <a:t> </a:t>
            </a:r>
            <a:r>
              <a:rPr lang="en-US" dirty="0">
                <a:solidFill>
                  <a:schemeClr val="accent6"/>
                </a:solidFill>
              </a:rPr>
              <a:t>Interoperability Regimes for Developing Countries (2014</a:t>
            </a:r>
            <a:r>
              <a:rPr lang="en-US" dirty="0">
                <a:solidFill>
                  <a:schemeClr val="accent6"/>
                </a:solidFill>
              </a:rPr>
              <a:t>) </a:t>
            </a:r>
          </a:p>
        </p:txBody>
      </p:sp>
      <p:sp>
        <p:nvSpPr>
          <p:cNvPr id="5" name="Rectangle 2"/>
          <p:cNvSpPr txBox="1">
            <a:spLocks noChangeArrowheads="1"/>
          </p:cNvSpPr>
          <p:nvPr/>
        </p:nvSpPr>
        <p:spPr bwMode="auto">
          <a:xfrm>
            <a:off x="0" y="260648"/>
            <a:ext cx="9144000" cy="584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lgn="ctr">
              <a:defRPr/>
            </a:pPr>
            <a:r>
              <a:rPr lang="en-CA" sz="3200" b="1" kern="0" dirty="0" smtClean="0">
                <a:solidFill>
                  <a:schemeClr val="accent2"/>
                </a:solidFill>
                <a:latin typeface="Verdana"/>
                <a:cs typeface="Arial"/>
              </a:rPr>
              <a:t>C&amp;I Guidelines</a:t>
            </a:r>
            <a:endParaRPr lang="en-US" sz="1200" b="1" kern="0" dirty="0" smtClean="0">
              <a:solidFill>
                <a:schemeClr val="accent2"/>
              </a:solidFill>
              <a:latin typeface="Verdana"/>
              <a:cs typeface="Arial"/>
            </a:endParaRPr>
          </a:p>
        </p:txBody>
      </p:sp>
    </p:spTree>
    <p:extLst>
      <p:ext uri="{BB962C8B-B14F-4D97-AF65-F5344CB8AC3E}">
        <p14:creationId xmlns:p14="http://schemas.microsoft.com/office/powerpoint/2010/main" val="13733330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94211"/>
            <a:ext cx="7024066" cy="1077218"/>
          </a:xfrm>
        </p:spPr>
        <p:txBody>
          <a:bodyPr/>
          <a:lstStyle/>
          <a:p>
            <a:r>
              <a:rPr lang="en-US" sz="3200" dirty="0" smtClean="0">
                <a:solidFill>
                  <a:schemeClr val="accent2"/>
                </a:solidFill>
              </a:rPr>
              <a:t>Pillar 4</a:t>
            </a:r>
            <a:br>
              <a:rPr lang="en-US" sz="3200" dirty="0" smtClean="0">
                <a:solidFill>
                  <a:schemeClr val="accent2"/>
                </a:solidFill>
              </a:rPr>
            </a:br>
            <a:endParaRPr lang="en-US" sz="3200" dirty="0">
              <a:solidFill>
                <a:schemeClr val="accent2"/>
              </a:solidFill>
            </a:endParaRPr>
          </a:p>
        </p:txBody>
      </p:sp>
      <p:graphicFrame>
        <p:nvGraphicFramePr>
          <p:cNvPr id="4" name="Diagram 3"/>
          <p:cNvGraphicFramePr/>
          <p:nvPr>
            <p:extLst>
              <p:ext uri="{D42A27DB-BD31-4B8C-83A1-F6EECF244321}">
                <p14:modId xmlns:p14="http://schemas.microsoft.com/office/powerpoint/2010/main" val="1494922293"/>
              </p:ext>
            </p:extLst>
          </p:nvPr>
        </p:nvGraphicFramePr>
        <p:xfrm>
          <a:off x="611560" y="1268760"/>
          <a:ext cx="7776864" cy="4432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137563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024066" cy="584775"/>
          </a:xfrm>
        </p:spPr>
        <p:txBody>
          <a:bodyPr/>
          <a:lstStyle/>
          <a:p>
            <a:r>
              <a:rPr lang="en-US" sz="3200" dirty="0" smtClean="0">
                <a:solidFill>
                  <a:schemeClr val="accent2"/>
                </a:solidFill>
              </a:rPr>
              <a:t>Assessment Studies</a:t>
            </a:r>
            <a:endParaRPr lang="en-US" sz="3200" dirty="0">
              <a:solidFill>
                <a:schemeClr val="accent2"/>
              </a:solidFill>
            </a:endParaRPr>
          </a:p>
        </p:txBody>
      </p:sp>
      <p:sp>
        <p:nvSpPr>
          <p:cNvPr id="3" name="Content Placeholder 2"/>
          <p:cNvSpPr>
            <a:spLocks noGrp="1"/>
          </p:cNvSpPr>
          <p:nvPr>
            <p:ph idx="1"/>
          </p:nvPr>
        </p:nvSpPr>
        <p:spPr>
          <a:xfrm>
            <a:off x="179512" y="1124744"/>
            <a:ext cx="8784975" cy="5112568"/>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a:buSzPct val="75000"/>
              <a:buBlip>
                <a:blip r:embed="rId2"/>
              </a:buBlip>
            </a:pPr>
            <a:r>
              <a:rPr lang="en-US" dirty="0">
                <a:solidFill>
                  <a:schemeClr val="accent6"/>
                </a:solidFill>
              </a:rPr>
              <a:t>The Assessment Studies looks for promoting the establishment of  Harmonized </a:t>
            </a:r>
            <a:r>
              <a:rPr lang="en-US" dirty="0">
                <a:solidFill>
                  <a:schemeClr val="accent6"/>
                </a:solidFill>
              </a:rPr>
              <a:t>C&amp;I </a:t>
            </a:r>
            <a:r>
              <a:rPr lang="en-US" dirty="0">
                <a:solidFill>
                  <a:schemeClr val="accent6"/>
                </a:solidFill>
              </a:rPr>
              <a:t>Programmes, when possible.</a:t>
            </a:r>
          </a:p>
          <a:p>
            <a:pPr>
              <a:buSzPct val="75000"/>
              <a:buBlip>
                <a:blip r:embed="rId2"/>
              </a:buBlip>
            </a:pPr>
            <a:r>
              <a:rPr lang="en-US" dirty="0">
                <a:solidFill>
                  <a:schemeClr val="accent6"/>
                </a:solidFill>
              </a:rPr>
              <a:t>It will collaborate to improve regional </a:t>
            </a:r>
            <a:r>
              <a:rPr lang="en-US" dirty="0">
                <a:solidFill>
                  <a:schemeClr val="accent6"/>
                </a:solidFill>
              </a:rPr>
              <a:t>integration </a:t>
            </a:r>
            <a:r>
              <a:rPr lang="en-US" dirty="0">
                <a:solidFill>
                  <a:schemeClr val="accent6"/>
                </a:solidFill>
              </a:rPr>
              <a:t>and  foster </a:t>
            </a:r>
            <a:r>
              <a:rPr lang="en-US" dirty="0">
                <a:solidFill>
                  <a:schemeClr val="accent6"/>
                </a:solidFill>
              </a:rPr>
              <a:t>the availability of highly qualified institutions </a:t>
            </a:r>
            <a:r>
              <a:rPr lang="en-US" dirty="0">
                <a:solidFill>
                  <a:schemeClr val="accent6"/>
                </a:solidFill>
              </a:rPr>
              <a:t>(as Laboratories</a:t>
            </a:r>
            <a:r>
              <a:rPr lang="en-US" dirty="0">
                <a:solidFill>
                  <a:schemeClr val="accent6"/>
                </a:solidFill>
              </a:rPr>
              <a:t>, Certification and Accreditation Bodies) </a:t>
            </a:r>
            <a:endParaRPr lang="en-US" dirty="0">
              <a:solidFill>
                <a:schemeClr val="accent6"/>
              </a:solidFill>
            </a:endParaRPr>
          </a:p>
        </p:txBody>
      </p:sp>
    </p:spTree>
    <p:extLst>
      <p:ext uri="{BB962C8B-B14F-4D97-AF65-F5344CB8AC3E}">
        <p14:creationId xmlns:p14="http://schemas.microsoft.com/office/powerpoint/2010/main" val="289840956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04664"/>
            <a:ext cx="7024066" cy="584775"/>
          </a:xfrm>
        </p:spPr>
        <p:txBody>
          <a:bodyPr/>
          <a:lstStyle/>
          <a:p>
            <a:r>
              <a:rPr lang="en-US" sz="3200" dirty="0" smtClean="0">
                <a:solidFill>
                  <a:schemeClr val="accent2"/>
                </a:solidFill>
              </a:rPr>
              <a:t>Assessment Studies</a:t>
            </a:r>
            <a:endParaRPr lang="en-US" sz="3200" dirty="0">
              <a:solidFill>
                <a:schemeClr val="accent2"/>
              </a:solidFill>
            </a:endParaRPr>
          </a:p>
        </p:txBody>
      </p:sp>
      <p:sp>
        <p:nvSpPr>
          <p:cNvPr id="3" name="Content Placeholder 2"/>
          <p:cNvSpPr>
            <a:spLocks noGrp="1"/>
          </p:cNvSpPr>
          <p:nvPr>
            <p:ph idx="1"/>
          </p:nvPr>
        </p:nvSpPr>
        <p:spPr>
          <a:xfrm>
            <a:off x="179512" y="1124744"/>
            <a:ext cx="8784975" cy="4896569"/>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a:buSzPct val="75000"/>
              <a:buBlip>
                <a:blip r:embed="rId2"/>
              </a:buBlip>
            </a:pPr>
            <a:r>
              <a:rPr lang="en-US" dirty="0" smtClean="0">
                <a:solidFill>
                  <a:schemeClr val="accent6"/>
                </a:solidFill>
              </a:rPr>
              <a:t>In </a:t>
            </a:r>
            <a:r>
              <a:rPr lang="en-US" dirty="0">
                <a:solidFill>
                  <a:schemeClr val="accent6"/>
                </a:solidFill>
              </a:rPr>
              <a:t>an overall analysis, the Assessment Studies contributes to</a:t>
            </a:r>
            <a:r>
              <a:rPr lang="en-US" dirty="0" smtClean="0">
                <a:solidFill>
                  <a:schemeClr val="accent6"/>
                </a:solidFill>
              </a:rPr>
              <a:t>:</a:t>
            </a:r>
          </a:p>
          <a:p>
            <a:pPr marL="0" indent="0">
              <a:buSzPct val="75000"/>
              <a:buNone/>
            </a:pPr>
            <a:endParaRPr lang="en-US" dirty="0">
              <a:solidFill>
                <a:schemeClr val="accent6"/>
              </a:solidFill>
            </a:endParaRPr>
          </a:p>
          <a:p>
            <a:pPr lvl="1">
              <a:buSzPct val="70000"/>
              <a:buBlip>
                <a:blip r:embed="rId3"/>
              </a:buBlip>
            </a:pPr>
            <a:r>
              <a:rPr lang="en-US" dirty="0">
                <a:solidFill>
                  <a:schemeClr val="accent6"/>
                </a:solidFill>
              </a:rPr>
              <a:t>Bridging the Standardization Gap,</a:t>
            </a:r>
          </a:p>
          <a:p>
            <a:pPr lvl="1">
              <a:buSzPct val="70000"/>
              <a:buBlip>
                <a:blip r:embed="rId3"/>
              </a:buBlip>
            </a:pPr>
            <a:r>
              <a:rPr lang="en-US" dirty="0">
                <a:solidFill>
                  <a:schemeClr val="accent6"/>
                </a:solidFill>
              </a:rPr>
              <a:t>Reducing the Digital Divide, and</a:t>
            </a:r>
          </a:p>
          <a:p>
            <a:pPr lvl="1">
              <a:buSzPct val="70000"/>
              <a:buBlip>
                <a:blip r:embed="rId3"/>
              </a:buBlip>
            </a:pPr>
            <a:r>
              <a:rPr lang="en-US" dirty="0">
                <a:solidFill>
                  <a:schemeClr val="accent6"/>
                </a:solidFill>
              </a:rPr>
              <a:t>As is inherent to ICT technologies development, strengthens business environment for global players.</a:t>
            </a:r>
          </a:p>
        </p:txBody>
      </p:sp>
    </p:spTree>
    <p:extLst>
      <p:ext uri="{BB962C8B-B14F-4D97-AF65-F5344CB8AC3E}">
        <p14:creationId xmlns:p14="http://schemas.microsoft.com/office/powerpoint/2010/main" val="39413828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147248" cy="593685"/>
          </a:xfrm>
        </p:spPr>
        <p:txBody>
          <a:bodyPr>
            <a:normAutofit fontScale="90000"/>
          </a:bodyPr>
          <a:lstStyle/>
          <a:p>
            <a:r>
              <a:rPr lang="pt-BR" dirty="0" smtClean="0">
                <a:solidFill>
                  <a:schemeClr val="accent2"/>
                </a:solidFill>
                <a:latin typeface="Verdana" pitchFamily="34" charset="0"/>
              </a:rPr>
              <a:t>Assessement Studies</a:t>
            </a:r>
            <a:endParaRPr lang="pt-BR" sz="3600" b="1" dirty="0">
              <a:solidFill>
                <a:schemeClr val="accent2"/>
              </a:solidFill>
              <a:latin typeface="Verdana" pitchFamily="34" charset="0"/>
            </a:endParaRPr>
          </a:p>
        </p:txBody>
      </p:sp>
      <p:sp>
        <p:nvSpPr>
          <p:cNvPr id="3" name="Espaço Reservado para Conteúdo 2"/>
          <p:cNvSpPr>
            <a:spLocks noGrp="1"/>
          </p:cNvSpPr>
          <p:nvPr>
            <p:ph idx="1"/>
          </p:nvPr>
        </p:nvSpPr>
        <p:spPr>
          <a:xfrm>
            <a:off x="107504" y="980728"/>
            <a:ext cx="8892480" cy="4824536"/>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a:buSzPct val="75000"/>
              <a:buBlip>
                <a:blip r:embed="rId2"/>
              </a:buBlip>
            </a:pPr>
            <a:r>
              <a:rPr lang="pt-BR" dirty="0">
                <a:solidFill>
                  <a:schemeClr val="accent6"/>
                </a:solidFill>
              </a:rPr>
              <a:t>C&amp;I infrastructure in regions/sub-regions/countries are being assessed</a:t>
            </a:r>
          </a:p>
          <a:p>
            <a:pPr>
              <a:buSzPct val="75000"/>
              <a:buBlip>
                <a:blip r:embed="rId2"/>
              </a:buBlip>
            </a:pPr>
            <a:r>
              <a:rPr lang="pt-BR" dirty="0">
                <a:solidFill>
                  <a:schemeClr val="accent6"/>
                </a:solidFill>
              </a:rPr>
              <a:t>Analysis of </a:t>
            </a:r>
            <a:r>
              <a:rPr lang="pt-BR" dirty="0" smtClean="0">
                <a:solidFill>
                  <a:schemeClr val="accent6"/>
                </a:solidFill>
              </a:rPr>
              <a:t>status </a:t>
            </a:r>
            <a:r>
              <a:rPr lang="pt-BR" dirty="0">
                <a:solidFill>
                  <a:schemeClr val="accent6"/>
                </a:solidFill>
              </a:rPr>
              <a:t>in </a:t>
            </a:r>
            <a:r>
              <a:rPr lang="pt-BR" dirty="0" smtClean="0">
                <a:solidFill>
                  <a:schemeClr val="accent6"/>
                </a:solidFill>
              </a:rPr>
              <a:t>regions conducted</a:t>
            </a:r>
            <a:endParaRPr lang="pt-BR" dirty="0">
              <a:solidFill>
                <a:schemeClr val="accent6"/>
              </a:solidFill>
            </a:endParaRPr>
          </a:p>
          <a:p>
            <a:pPr>
              <a:buSzPct val="75000"/>
              <a:buBlip>
                <a:blip r:embed="rId2"/>
              </a:buBlip>
            </a:pPr>
            <a:r>
              <a:rPr lang="pt-BR" dirty="0" smtClean="0">
                <a:solidFill>
                  <a:schemeClr val="accent6"/>
                </a:solidFill>
              </a:rPr>
              <a:t>Promoting </a:t>
            </a:r>
            <a:r>
              <a:rPr lang="pt-BR" dirty="0">
                <a:solidFill>
                  <a:schemeClr val="accent6"/>
                </a:solidFill>
              </a:rPr>
              <a:t>regional agreements about </a:t>
            </a:r>
            <a:r>
              <a:rPr lang="pt-BR" dirty="0">
                <a:solidFill>
                  <a:schemeClr val="accent6"/>
                </a:solidFill>
              </a:rPr>
              <a:t>possible locations for </a:t>
            </a:r>
            <a:r>
              <a:rPr lang="pt-BR" dirty="0">
                <a:solidFill>
                  <a:schemeClr val="accent6"/>
                </a:solidFill>
              </a:rPr>
              <a:t>resources (Labs), agreements  </a:t>
            </a:r>
            <a:r>
              <a:rPr lang="pt-BR" dirty="0">
                <a:solidFill>
                  <a:schemeClr val="accent6"/>
                </a:solidFill>
              </a:rPr>
              <a:t>and testing </a:t>
            </a:r>
            <a:r>
              <a:rPr lang="pt-BR" dirty="0">
                <a:solidFill>
                  <a:schemeClr val="accent6"/>
                </a:solidFill>
              </a:rPr>
              <a:t>capabilities</a:t>
            </a:r>
            <a:endParaRPr lang="pt-BR" dirty="0">
              <a:solidFill>
                <a:schemeClr val="accent6"/>
              </a:solidFill>
            </a:endParaRPr>
          </a:p>
          <a:p>
            <a:pPr>
              <a:buSzPct val="75000"/>
              <a:buBlip>
                <a:blip r:embed="rId2"/>
              </a:buBlip>
            </a:pPr>
            <a:r>
              <a:rPr lang="pt-BR" dirty="0">
                <a:solidFill>
                  <a:schemeClr val="accent6"/>
                </a:solidFill>
              </a:rPr>
              <a:t>Close collaboration with regional experts </a:t>
            </a:r>
            <a:r>
              <a:rPr lang="pt-BR" dirty="0" smtClean="0">
                <a:solidFill>
                  <a:schemeClr val="accent6"/>
                </a:solidFill>
              </a:rPr>
              <a:t>for capacity </a:t>
            </a:r>
            <a:r>
              <a:rPr lang="pt-BR" dirty="0">
                <a:solidFill>
                  <a:schemeClr val="accent6"/>
                </a:solidFill>
              </a:rPr>
              <a:t>b</a:t>
            </a:r>
            <a:r>
              <a:rPr lang="pt-BR" dirty="0">
                <a:solidFill>
                  <a:schemeClr val="accent6"/>
                </a:solidFill>
              </a:rPr>
              <a:t>uilding </a:t>
            </a:r>
            <a:r>
              <a:rPr lang="pt-BR" dirty="0" smtClean="0">
                <a:solidFill>
                  <a:schemeClr val="accent6"/>
                </a:solidFill>
              </a:rPr>
              <a:t>, </a:t>
            </a:r>
            <a:r>
              <a:rPr lang="pt-BR" dirty="0">
                <a:solidFill>
                  <a:schemeClr val="accent6"/>
                </a:solidFill>
              </a:rPr>
              <a:t>accreditation and </a:t>
            </a:r>
            <a:r>
              <a:rPr lang="pt-BR" dirty="0">
                <a:solidFill>
                  <a:schemeClr val="accent6"/>
                </a:solidFill>
              </a:rPr>
              <a:t>type approval testing</a:t>
            </a:r>
            <a:endParaRPr lang="pt-BR" dirty="0">
              <a:solidFill>
                <a:schemeClr val="accent6"/>
              </a:solidFill>
            </a:endParaRPr>
          </a:p>
          <a:p>
            <a:pPr>
              <a:buSzPct val="75000"/>
              <a:buBlip>
                <a:blip r:embed="rId2"/>
              </a:buBlip>
            </a:pPr>
            <a:r>
              <a:rPr lang="pt-BR" dirty="0">
                <a:solidFill>
                  <a:schemeClr val="accent6"/>
                </a:solidFill>
              </a:rPr>
              <a:t>Moving forward to establishing regional </a:t>
            </a:r>
            <a:r>
              <a:rPr lang="pt-BR" dirty="0">
                <a:solidFill>
                  <a:schemeClr val="accent6"/>
                </a:solidFill>
              </a:rPr>
              <a:t>test </a:t>
            </a:r>
            <a:r>
              <a:rPr lang="pt-BR" dirty="0">
                <a:solidFill>
                  <a:schemeClr val="accent6"/>
                </a:solidFill>
              </a:rPr>
              <a:t>centers</a:t>
            </a:r>
          </a:p>
          <a:p>
            <a:pPr>
              <a:buSzPct val="75000"/>
              <a:buBlip>
                <a:blip r:embed="rId2"/>
              </a:buBlip>
            </a:pPr>
            <a:endParaRPr lang="pt-BR" dirty="0">
              <a:solidFill>
                <a:schemeClr val="accent6"/>
              </a:solidFill>
            </a:endParaRPr>
          </a:p>
        </p:txBody>
      </p:sp>
    </p:spTree>
    <p:extLst>
      <p:ext uri="{BB962C8B-B14F-4D97-AF65-F5344CB8AC3E}">
        <p14:creationId xmlns:p14="http://schemas.microsoft.com/office/powerpoint/2010/main" val="36704116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8520" y="173252"/>
            <a:ext cx="8456613" cy="584775"/>
          </a:xfrm>
        </p:spPr>
        <p:txBody>
          <a:bodyPr/>
          <a:lstStyle/>
          <a:p>
            <a:r>
              <a:rPr lang="en-CA" sz="3200" dirty="0" smtClean="0">
                <a:solidFill>
                  <a:schemeClr val="accent2"/>
                </a:solidFill>
                <a:latin typeface="Arial" pitchFamily="34" charset="0"/>
                <a:cs typeface="Arial" pitchFamily="34" charset="0"/>
              </a:rPr>
              <a:t>Assessment Studies</a:t>
            </a:r>
          </a:p>
        </p:txBody>
      </p:sp>
      <p:sp>
        <p:nvSpPr>
          <p:cNvPr id="10243" name="Content Placeholder 2"/>
          <p:cNvSpPr>
            <a:spLocks noGrp="1"/>
          </p:cNvSpPr>
          <p:nvPr>
            <p:ph idx="1"/>
          </p:nvPr>
        </p:nvSpPr>
        <p:spPr>
          <a:xfrm>
            <a:off x="179512" y="908720"/>
            <a:ext cx="8640960" cy="5688632"/>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marL="0" indent="0">
              <a:buSzPct val="75000"/>
              <a:buNone/>
            </a:pPr>
            <a:r>
              <a:rPr lang="en-CA" dirty="0">
                <a:solidFill>
                  <a:schemeClr val="accent6"/>
                </a:solidFill>
              </a:rPr>
              <a:t>Roadmap</a:t>
            </a:r>
          </a:p>
          <a:p>
            <a:pPr>
              <a:buSzPct val="75000"/>
              <a:buBlip>
                <a:blip r:embed="rId2"/>
              </a:buBlip>
            </a:pPr>
            <a:r>
              <a:rPr lang="en-CA" dirty="0">
                <a:solidFill>
                  <a:schemeClr val="accent6"/>
                </a:solidFill>
              </a:rPr>
              <a:t>Conformity Assessment Bodies will contribute with an orderly telecom apparatus market place </a:t>
            </a:r>
            <a:endParaRPr lang="en-CA" dirty="0" smtClean="0">
              <a:solidFill>
                <a:schemeClr val="accent6"/>
              </a:solidFill>
            </a:endParaRPr>
          </a:p>
          <a:p>
            <a:pPr>
              <a:buSzPct val="75000"/>
              <a:buBlip>
                <a:blip r:embed="rId2"/>
              </a:buBlip>
            </a:pPr>
            <a:r>
              <a:rPr lang="en-CA" dirty="0" smtClean="0">
                <a:solidFill>
                  <a:schemeClr val="accent6"/>
                </a:solidFill>
              </a:rPr>
              <a:t>Once </a:t>
            </a:r>
            <a:r>
              <a:rPr lang="en-CA" dirty="0">
                <a:solidFill>
                  <a:schemeClr val="accent6"/>
                </a:solidFill>
              </a:rPr>
              <a:t>standards and test suites are in place, test labs can check equipment for </a:t>
            </a:r>
            <a:r>
              <a:rPr lang="en-CA" dirty="0" smtClean="0">
                <a:solidFill>
                  <a:schemeClr val="accent6"/>
                </a:solidFill>
              </a:rPr>
              <a:t>compliance</a:t>
            </a:r>
          </a:p>
          <a:p>
            <a:pPr>
              <a:buSzPct val="75000"/>
              <a:buBlip>
                <a:blip r:embed="rId2"/>
              </a:buBlip>
            </a:pPr>
            <a:r>
              <a:rPr lang="en-CA" dirty="0" smtClean="0">
                <a:solidFill>
                  <a:schemeClr val="accent6"/>
                </a:solidFill>
              </a:rPr>
              <a:t>Sharing </a:t>
            </a:r>
            <a:r>
              <a:rPr lang="en-CA" dirty="0">
                <a:solidFill>
                  <a:schemeClr val="accent6"/>
                </a:solidFill>
              </a:rPr>
              <a:t>test labs resources amongst countries and regions lowers overall costs while continues addressing regional priorities </a:t>
            </a:r>
            <a:endParaRPr lang="en-CA" dirty="0" smtClean="0">
              <a:solidFill>
                <a:schemeClr val="accent6"/>
              </a:solidFill>
            </a:endParaRPr>
          </a:p>
          <a:p>
            <a:pPr>
              <a:buSzPct val="75000"/>
              <a:buBlip>
                <a:blip r:embed="rId2"/>
              </a:buBlip>
            </a:pPr>
            <a:r>
              <a:rPr lang="en-CA" dirty="0" smtClean="0">
                <a:solidFill>
                  <a:schemeClr val="accent6"/>
                </a:solidFill>
              </a:rPr>
              <a:t>Setup </a:t>
            </a:r>
            <a:r>
              <a:rPr lang="en-CA" dirty="0">
                <a:solidFill>
                  <a:schemeClr val="accent6"/>
                </a:solidFill>
              </a:rPr>
              <a:t>of a robust framework (base on international procedures – ITU, ISO, IAF, ILAC, etc.) needed for trust and confidence in test results and among test labs </a:t>
            </a:r>
          </a:p>
          <a:p>
            <a:pPr>
              <a:buSzPct val="75000"/>
              <a:buBlip>
                <a:blip r:embed="rId2"/>
              </a:buBlip>
            </a:pPr>
            <a:endParaRPr lang="en-CA" dirty="0">
              <a:solidFill>
                <a:schemeClr val="accent6"/>
              </a:solidFill>
            </a:endParaRPr>
          </a:p>
        </p:txBody>
      </p:sp>
    </p:spTree>
    <p:extLst>
      <p:ext uri="{BB962C8B-B14F-4D97-AF65-F5344CB8AC3E}">
        <p14:creationId xmlns:p14="http://schemas.microsoft.com/office/powerpoint/2010/main" val="206146577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35442"/>
            <a:ext cx="7024066" cy="584775"/>
          </a:xfrm>
        </p:spPr>
        <p:txBody>
          <a:bodyPr/>
          <a:lstStyle/>
          <a:p>
            <a:r>
              <a:rPr lang="en-US" sz="3200" dirty="0">
                <a:solidFill>
                  <a:schemeClr val="accent6"/>
                </a:solidFill>
              </a:rPr>
              <a:t>Background and Context</a:t>
            </a:r>
            <a:endParaRPr lang="en-US" sz="3200" dirty="0">
              <a:solidFill>
                <a:schemeClr val="accent6"/>
              </a:solidFill>
            </a:endParaRPr>
          </a:p>
        </p:txBody>
      </p:sp>
      <p:sp>
        <p:nvSpPr>
          <p:cNvPr id="3" name="Content Placeholder 2"/>
          <p:cNvSpPr>
            <a:spLocks noGrp="1"/>
          </p:cNvSpPr>
          <p:nvPr>
            <p:ph idx="1"/>
          </p:nvPr>
        </p:nvSpPr>
        <p:spPr>
          <a:xfrm>
            <a:off x="251520" y="1628774"/>
            <a:ext cx="8784975" cy="4896569"/>
          </a:xfrm>
        </p:spPr>
        <p:txBody>
          <a:bodyPr>
            <a:normAutofit fontScale="62500" lnSpcReduction="20000"/>
          </a:bodyPr>
          <a:lstStyle/>
          <a:p>
            <a:pPr>
              <a:buSzPct val="75000"/>
              <a:buBlip>
                <a:blip r:embed="rId3"/>
              </a:buBlip>
            </a:pPr>
            <a:r>
              <a:rPr lang="en-US" sz="5100" dirty="0">
                <a:solidFill>
                  <a:schemeClr val="accent6"/>
                </a:solidFill>
              </a:rPr>
              <a:t>ICT - Key driver for socio-economic development and regional integration</a:t>
            </a:r>
          </a:p>
          <a:p>
            <a:pPr>
              <a:buSzPct val="75000"/>
              <a:buBlip>
                <a:blip r:embed="rId3"/>
              </a:buBlip>
            </a:pPr>
            <a:r>
              <a:rPr lang="en-US" sz="5100" dirty="0">
                <a:solidFill>
                  <a:schemeClr val="accent6"/>
                </a:solidFill>
              </a:rPr>
              <a:t>ICT users have certain expectations regarding interoperability of products and services (regardless of who is the manufacturer or service provider)</a:t>
            </a:r>
          </a:p>
          <a:p>
            <a:pPr>
              <a:buSzPct val="75000"/>
              <a:buBlip>
                <a:blip r:embed="rId3"/>
              </a:buBlip>
            </a:pPr>
            <a:r>
              <a:rPr lang="en-US" sz="5100" dirty="0">
                <a:solidFill>
                  <a:schemeClr val="accent6"/>
                </a:solidFill>
              </a:rPr>
              <a:t>International Standards, national regulation and compliance</a:t>
            </a:r>
          </a:p>
          <a:p>
            <a:pPr>
              <a:buSzPct val="75000"/>
              <a:buBlip>
                <a:blip r:embed="rId3"/>
              </a:buBlip>
            </a:pPr>
            <a:r>
              <a:rPr lang="en-US" sz="5100" dirty="0">
                <a:solidFill>
                  <a:schemeClr val="accent6"/>
                </a:solidFill>
              </a:rPr>
              <a:t>Conformance assessment increases the probability of interoperability</a:t>
            </a:r>
            <a:endParaRPr lang="en-US" sz="5100" dirty="0">
              <a:solidFill>
                <a:schemeClr val="accent6"/>
              </a:solidFill>
            </a:endParaRPr>
          </a:p>
          <a:p>
            <a:pPr marL="0" indent="0">
              <a:buNone/>
            </a:pPr>
            <a:endParaRPr lang="en-US" dirty="0">
              <a:solidFill>
                <a:schemeClr val="accent2"/>
              </a:solidFill>
            </a:endParaRPr>
          </a:p>
        </p:txBody>
      </p:sp>
    </p:spTree>
    <p:extLst>
      <p:ext uri="{BB962C8B-B14F-4D97-AF65-F5344CB8AC3E}">
        <p14:creationId xmlns:p14="http://schemas.microsoft.com/office/powerpoint/2010/main" val="424419070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8520" y="173252"/>
            <a:ext cx="8456613" cy="584775"/>
          </a:xfrm>
        </p:spPr>
        <p:txBody>
          <a:bodyPr/>
          <a:lstStyle/>
          <a:p>
            <a:r>
              <a:rPr lang="en-CA" sz="3200" dirty="0" smtClean="0">
                <a:solidFill>
                  <a:schemeClr val="accent2"/>
                </a:solidFill>
                <a:latin typeface="Arial" pitchFamily="34" charset="0"/>
                <a:cs typeface="Arial" pitchFamily="34" charset="0"/>
              </a:rPr>
              <a:t>Assessment Studies</a:t>
            </a:r>
          </a:p>
        </p:txBody>
      </p:sp>
      <p:sp>
        <p:nvSpPr>
          <p:cNvPr id="10243" name="Content Placeholder 2"/>
          <p:cNvSpPr>
            <a:spLocks noGrp="1"/>
          </p:cNvSpPr>
          <p:nvPr>
            <p:ph idx="1"/>
          </p:nvPr>
        </p:nvSpPr>
        <p:spPr>
          <a:xfrm>
            <a:off x="179512" y="908720"/>
            <a:ext cx="8640960" cy="5832648"/>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marL="0" indent="0">
              <a:buSzPct val="75000"/>
              <a:buNone/>
            </a:pPr>
            <a:r>
              <a:rPr lang="en-CA" dirty="0">
                <a:solidFill>
                  <a:schemeClr val="accent6"/>
                </a:solidFill>
              </a:rPr>
              <a:t>Roadmap</a:t>
            </a:r>
          </a:p>
          <a:p>
            <a:pPr>
              <a:buSzPct val="75000"/>
              <a:buBlip>
                <a:blip r:embed="rId2"/>
              </a:buBlip>
            </a:pPr>
            <a:r>
              <a:rPr lang="en-CA" dirty="0">
                <a:solidFill>
                  <a:schemeClr val="accent6"/>
                </a:solidFill>
              </a:rPr>
              <a:t>Conformity Assessment Bodies will contribute with an orderly telecom apparatus market place </a:t>
            </a:r>
            <a:endParaRPr lang="en-CA" dirty="0" smtClean="0">
              <a:solidFill>
                <a:schemeClr val="accent6"/>
              </a:solidFill>
            </a:endParaRPr>
          </a:p>
          <a:p>
            <a:pPr>
              <a:buSzPct val="75000"/>
              <a:buBlip>
                <a:blip r:embed="rId2"/>
              </a:buBlip>
            </a:pPr>
            <a:r>
              <a:rPr lang="en-CA" dirty="0" smtClean="0">
                <a:solidFill>
                  <a:schemeClr val="accent6"/>
                </a:solidFill>
              </a:rPr>
              <a:t>Once </a:t>
            </a:r>
            <a:r>
              <a:rPr lang="en-CA" dirty="0">
                <a:solidFill>
                  <a:schemeClr val="accent6"/>
                </a:solidFill>
              </a:rPr>
              <a:t>standards and test suites are in place, test labs can check equipment for </a:t>
            </a:r>
            <a:r>
              <a:rPr lang="en-CA" dirty="0" smtClean="0">
                <a:solidFill>
                  <a:schemeClr val="accent6"/>
                </a:solidFill>
              </a:rPr>
              <a:t>compliance</a:t>
            </a:r>
          </a:p>
          <a:p>
            <a:pPr>
              <a:buSzPct val="75000"/>
              <a:buBlip>
                <a:blip r:embed="rId2"/>
              </a:buBlip>
            </a:pPr>
            <a:r>
              <a:rPr lang="en-CA" dirty="0" smtClean="0">
                <a:solidFill>
                  <a:schemeClr val="accent6"/>
                </a:solidFill>
              </a:rPr>
              <a:t>Sharing </a:t>
            </a:r>
            <a:r>
              <a:rPr lang="en-CA" dirty="0">
                <a:solidFill>
                  <a:schemeClr val="accent6"/>
                </a:solidFill>
              </a:rPr>
              <a:t>test labs resources amongst countries and regions lowers overall costs while continues addressing regional priorities </a:t>
            </a:r>
            <a:endParaRPr lang="en-CA" dirty="0" smtClean="0">
              <a:solidFill>
                <a:schemeClr val="accent6"/>
              </a:solidFill>
            </a:endParaRPr>
          </a:p>
        </p:txBody>
      </p:sp>
    </p:spTree>
    <p:extLst>
      <p:ext uri="{BB962C8B-B14F-4D97-AF65-F5344CB8AC3E}">
        <p14:creationId xmlns:p14="http://schemas.microsoft.com/office/powerpoint/2010/main" val="372556327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8520" y="173252"/>
            <a:ext cx="8456613" cy="584775"/>
          </a:xfrm>
        </p:spPr>
        <p:txBody>
          <a:bodyPr/>
          <a:lstStyle/>
          <a:p>
            <a:r>
              <a:rPr lang="en-CA" sz="3200" dirty="0" smtClean="0">
                <a:solidFill>
                  <a:schemeClr val="accent2"/>
                </a:solidFill>
                <a:latin typeface="Arial" pitchFamily="34" charset="0"/>
                <a:cs typeface="Arial" pitchFamily="34" charset="0"/>
              </a:rPr>
              <a:t>Assessment Studies</a:t>
            </a:r>
          </a:p>
        </p:txBody>
      </p:sp>
      <p:sp>
        <p:nvSpPr>
          <p:cNvPr id="10243" name="Content Placeholder 2"/>
          <p:cNvSpPr>
            <a:spLocks noGrp="1"/>
          </p:cNvSpPr>
          <p:nvPr>
            <p:ph idx="1"/>
          </p:nvPr>
        </p:nvSpPr>
        <p:spPr>
          <a:xfrm>
            <a:off x="179512" y="908720"/>
            <a:ext cx="8640960" cy="5328592"/>
          </a:xfrm>
          <a:noFill/>
          <a:ln w="9525">
            <a:noFill/>
            <a:miter lim="800000"/>
            <a:headEnd/>
            <a:tailEnd/>
          </a:ln>
          <a:scene3d>
            <a:camera prst="orthographicFront"/>
            <a:lightRig rig="threePt" dir="t"/>
          </a:scene3d>
          <a:sp3d>
            <a:bevelT w="165100" prst="coolSlant"/>
          </a:sp3d>
        </p:spPr>
        <p:txBody>
          <a:bodyPr vert="horz" wrap="square" lIns="91440" tIns="45720" rIns="91440" bIns="45720" numCol="1" anchor="t" anchorCtr="0" compatLnSpc="1">
            <a:prstTxWarp prst="textNoShape">
              <a:avLst/>
            </a:prstTxWarp>
            <a:noAutofit/>
          </a:bodyPr>
          <a:lstStyle/>
          <a:p>
            <a:pPr marL="0" indent="0">
              <a:buSzPct val="75000"/>
              <a:buNone/>
            </a:pPr>
            <a:r>
              <a:rPr lang="en-CA" dirty="0" smtClean="0">
                <a:solidFill>
                  <a:schemeClr val="accent6"/>
                </a:solidFill>
              </a:rPr>
              <a:t>Roadmap</a:t>
            </a:r>
          </a:p>
          <a:p>
            <a:pPr marL="0" indent="0">
              <a:buSzPct val="75000"/>
              <a:buNone/>
            </a:pPr>
            <a:endParaRPr lang="en-CA" dirty="0">
              <a:solidFill>
                <a:schemeClr val="accent6"/>
              </a:solidFill>
            </a:endParaRPr>
          </a:p>
          <a:p>
            <a:pPr>
              <a:buSzPct val="75000"/>
              <a:buBlip>
                <a:blip r:embed="rId2"/>
              </a:buBlip>
            </a:pPr>
            <a:r>
              <a:rPr lang="en-CA" dirty="0" smtClean="0">
                <a:solidFill>
                  <a:schemeClr val="accent6"/>
                </a:solidFill>
              </a:rPr>
              <a:t>Setup of a robust framework (base on international procedures – ITU, ISO, IAF, ILAC, etc.) needed for trust and confidence in test results and among test labs </a:t>
            </a:r>
          </a:p>
          <a:p>
            <a:pPr>
              <a:buSzPct val="75000"/>
              <a:buBlip>
                <a:blip r:embed="rId2"/>
              </a:buBlip>
            </a:pPr>
            <a:endParaRPr lang="en-CA" dirty="0">
              <a:solidFill>
                <a:schemeClr val="accent6"/>
              </a:solidFill>
            </a:endParaRPr>
          </a:p>
        </p:txBody>
      </p:sp>
    </p:spTree>
    <p:extLst>
      <p:ext uri="{BB962C8B-B14F-4D97-AF65-F5344CB8AC3E}">
        <p14:creationId xmlns:p14="http://schemas.microsoft.com/office/powerpoint/2010/main" val="138722613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60648"/>
            <a:ext cx="7772400" cy="584775"/>
          </a:xfrm>
        </p:spPr>
        <p:txBody>
          <a:bodyPr/>
          <a:lstStyle/>
          <a:p>
            <a:r>
              <a:rPr lang="en-CA" sz="3200" dirty="0" smtClean="0">
                <a:solidFill>
                  <a:schemeClr val="accent2"/>
                </a:solidFill>
                <a:latin typeface="+mn-lt"/>
                <a:cs typeface="Arial" pitchFamily="34" charset="0"/>
              </a:rPr>
              <a:t>Direct Assistance</a:t>
            </a:r>
          </a:p>
        </p:txBody>
      </p:sp>
      <p:sp>
        <p:nvSpPr>
          <p:cNvPr id="17411" name="Content Placeholder 2"/>
          <p:cNvSpPr>
            <a:spLocks noGrp="1"/>
          </p:cNvSpPr>
          <p:nvPr>
            <p:ph idx="1"/>
          </p:nvPr>
        </p:nvSpPr>
        <p:spPr>
          <a:xfrm>
            <a:off x="467544" y="1268760"/>
            <a:ext cx="8064251" cy="5256584"/>
          </a:xfrm>
        </p:spPr>
        <p:txBody>
          <a:bodyPr>
            <a:normAutofit fontScale="70000" lnSpcReduction="20000"/>
          </a:bodyPr>
          <a:lstStyle/>
          <a:p>
            <a:pPr>
              <a:buSzPct val="75000"/>
              <a:buBlip>
                <a:blip r:embed="rId3"/>
              </a:buBlip>
            </a:pPr>
            <a:r>
              <a:rPr lang="en-US" sz="3500" dirty="0">
                <a:solidFill>
                  <a:schemeClr val="accent6"/>
                </a:solidFill>
              </a:rPr>
              <a:t>A number of countries have expressed strong interest and requested direct assistance (e.g. </a:t>
            </a:r>
            <a:r>
              <a:rPr lang="en-US" sz="3500" dirty="0">
                <a:solidFill>
                  <a:schemeClr val="accent6"/>
                </a:solidFill>
              </a:rPr>
              <a:t>Sri-Lanka, Nepal,  </a:t>
            </a:r>
            <a:r>
              <a:rPr lang="en-US" sz="3500" dirty="0">
                <a:solidFill>
                  <a:schemeClr val="accent6"/>
                </a:solidFill>
              </a:rPr>
              <a:t>Kiribati and Mongolia) in establishing C&amp;I </a:t>
            </a:r>
            <a:r>
              <a:rPr lang="en-US" sz="3500" dirty="0">
                <a:solidFill>
                  <a:schemeClr val="accent6"/>
                </a:solidFill>
              </a:rPr>
              <a:t>infrastructure.</a:t>
            </a:r>
          </a:p>
          <a:p>
            <a:pPr>
              <a:buSzPct val="75000"/>
              <a:buBlip>
                <a:blip r:embed="rId3"/>
              </a:buBlip>
            </a:pPr>
            <a:r>
              <a:rPr lang="en-US" sz="3500" dirty="0">
                <a:solidFill>
                  <a:schemeClr val="accent6"/>
                </a:solidFill>
              </a:rPr>
              <a:t>The Direct Assistance provided through the Regional Offices will provide support taken into consideration all C&amp;I aspects, as:  </a:t>
            </a:r>
          </a:p>
          <a:p>
            <a:pPr lvl="1">
              <a:buSzPct val="70000"/>
              <a:buBlip>
                <a:blip r:embed="rId4"/>
              </a:buBlip>
            </a:pPr>
            <a:r>
              <a:rPr lang="en-US" sz="3600" dirty="0">
                <a:solidFill>
                  <a:schemeClr val="accent6"/>
                </a:solidFill>
              </a:rPr>
              <a:t>Regulatory framework</a:t>
            </a:r>
          </a:p>
          <a:p>
            <a:pPr lvl="1">
              <a:buSzPct val="70000"/>
              <a:buBlip>
                <a:blip r:embed="rId4"/>
              </a:buBlip>
            </a:pPr>
            <a:r>
              <a:rPr lang="en-US" sz="3600" dirty="0">
                <a:solidFill>
                  <a:schemeClr val="accent6"/>
                </a:solidFill>
              </a:rPr>
              <a:t>Institutions roles and typical procedures </a:t>
            </a:r>
          </a:p>
          <a:p>
            <a:pPr lvl="1">
              <a:buSzPct val="70000"/>
              <a:buBlip>
                <a:blip r:embed="rId4"/>
              </a:buBlip>
            </a:pPr>
            <a:r>
              <a:rPr lang="en-US" sz="3600" dirty="0">
                <a:solidFill>
                  <a:schemeClr val="accent6"/>
                </a:solidFill>
              </a:rPr>
              <a:t>Mutual </a:t>
            </a:r>
            <a:r>
              <a:rPr lang="en-US" sz="3600" dirty="0">
                <a:solidFill>
                  <a:schemeClr val="accent6"/>
                </a:solidFill>
              </a:rPr>
              <a:t>Recognition </a:t>
            </a:r>
            <a:r>
              <a:rPr lang="en-US" sz="3600" dirty="0">
                <a:solidFill>
                  <a:schemeClr val="accent6"/>
                </a:solidFill>
              </a:rPr>
              <a:t>Agreements</a:t>
            </a:r>
          </a:p>
          <a:p>
            <a:pPr lvl="1">
              <a:buSzPct val="70000"/>
              <a:buBlip>
                <a:blip r:embed="rId4"/>
              </a:buBlip>
            </a:pPr>
            <a:r>
              <a:rPr lang="en-US" sz="3600" dirty="0">
                <a:solidFill>
                  <a:schemeClr val="accent6"/>
                </a:solidFill>
              </a:rPr>
              <a:t>Funding </a:t>
            </a:r>
          </a:p>
          <a:p>
            <a:pPr lvl="1">
              <a:buSzPct val="70000"/>
              <a:buBlip>
                <a:blip r:embed="rId4"/>
              </a:buBlip>
            </a:pPr>
            <a:r>
              <a:rPr lang="en-US" sz="3600" dirty="0">
                <a:solidFill>
                  <a:schemeClr val="accent6"/>
                </a:solidFill>
              </a:rPr>
              <a:t>R</a:t>
            </a:r>
            <a:r>
              <a:rPr lang="en-US" sz="3600" dirty="0">
                <a:solidFill>
                  <a:schemeClr val="accent6"/>
                </a:solidFill>
              </a:rPr>
              <a:t>egional </a:t>
            </a:r>
            <a:r>
              <a:rPr lang="en-US" sz="3600" dirty="0">
                <a:solidFill>
                  <a:schemeClr val="accent6"/>
                </a:solidFill>
              </a:rPr>
              <a:t>test centres and harmonized C&amp;I programmes. </a:t>
            </a:r>
            <a:endParaRPr lang="en-US" sz="3600" dirty="0">
              <a:solidFill>
                <a:schemeClr val="accent6"/>
              </a:solidFill>
            </a:endParaRPr>
          </a:p>
        </p:txBody>
      </p:sp>
    </p:spTree>
    <p:extLst>
      <p:ext uri="{BB962C8B-B14F-4D97-AF65-F5344CB8AC3E}">
        <p14:creationId xmlns:p14="http://schemas.microsoft.com/office/powerpoint/2010/main" val="148842253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256292"/>
            <a:ext cx="7772400" cy="584775"/>
          </a:xfrm>
        </p:spPr>
        <p:txBody>
          <a:bodyPr/>
          <a:lstStyle/>
          <a:p>
            <a:r>
              <a:rPr lang="en-CA" sz="3200" dirty="0" smtClean="0">
                <a:solidFill>
                  <a:schemeClr val="accent2"/>
                </a:solidFill>
                <a:latin typeface="+mn-lt"/>
                <a:cs typeface="Arial" pitchFamily="34" charset="0"/>
              </a:rPr>
              <a:t>Partnership and Collaboration</a:t>
            </a:r>
          </a:p>
        </p:txBody>
      </p:sp>
      <p:sp>
        <p:nvSpPr>
          <p:cNvPr id="17411" name="Content Placeholder 2"/>
          <p:cNvSpPr>
            <a:spLocks noGrp="1"/>
          </p:cNvSpPr>
          <p:nvPr>
            <p:ph idx="1"/>
          </p:nvPr>
        </p:nvSpPr>
        <p:spPr>
          <a:xfrm>
            <a:off x="395536" y="1124744"/>
            <a:ext cx="8496299" cy="5184576"/>
          </a:xfrm>
        </p:spPr>
        <p:txBody>
          <a:bodyPr>
            <a:normAutofit fontScale="92500" lnSpcReduction="20000"/>
          </a:bodyPr>
          <a:lstStyle/>
          <a:p>
            <a:pPr marL="0" indent="0">
              <a:spcAft>
                <a:spcPts val="1200"/>
              </a:spcAft>
              <a:buNone/>
            </a:pPr>
            <a:r>
              <a:rPr lang="en-US" sz="2200" dirty="0">
                <a:solidFill>
                  <a:schemeClr val="accent2"/>
                </a:solidFill>
              </a:rPr>
              <a:t>The ITU Secretariat signed MoUs </a:t>
            </a:r>
            <a:r>
              <a:rPr lang="en-US" sz="2200" dirty="0" smtClean="0">
                <a:solidFill>
                  <a:schemeClr val="accent2"/>
                </a:solidFill>
              </a:rPr>
              <a:t>with: </a:t>
            </a:r>
          </a:p>
          <a:p>
            <a:pPr marL="904875">
              <a:spcAft>
                <a:spcPts val="1200"/>
              </a:spcAft>
            </a:pPr>
            <a:r>
              <a:rPr lang="en-US" sz="2200" dirty="0" smtClean="0">
                <a:solidFill>
                  <a:schemeClr val="accent2"/>
                </a:solidFill>
              </a:rPr>
              <a:t>CERT </a:t>
            </a:r>
            <a:r>
              <a:rPr lang="en-US" sz="2200" dirty="0">
                <a:solidFill>
                  <a:schemeClr val="accent2"/>
                </a:solidFill>
              </a:rPr>
              <a:t>(Research and Studies Telecommunication Center, Tunisia</a:t>
            </a:r>
            <a:r>
              <a:rPr lang="en-US" sz="2200" dirty="0" smtClean="0">
                <a:solidFill>
                  <a:schemeClr val="accent2"/>
                </a:solidFill>
              </a:rPr>
              <a:t>)</a:t>
            </a:r>
          </a:p>
          <a:p>
            <a:pPr marL="904875">
              <a:spcAft>
                <a:spcPts val="1200"/>
              </a:spcAft>
            </a:pPr>
            <a:r>
              <a:rPr lang="en-US" sz="2200" dirty="0" smtClean="0">
                <a:solidFill>
                  <a:schemeClr val="accent2"/>
                </a:solidFill>
              </a:rPr>
              <a:t>CPqD </a:t>
            </a:r>
            <a:r>
              <a:rPr lang="en-US" sz="2200" dirty="0">
                <a:solidFill>
                  <a:schemeClr val="accent2"/>
                </a:solidFill>
              </a:rPr>
              <a:t>(Brazil</a:t>
            </a:r>
            <a:r>
              <a:rPr lang="en-US" sz="2200" dirty="0" smtClean="0">
                <a:solidFill>
                  <a:schemeClr val="accent2"/>
                </a:solidFill>
              </a:rPr>
              <a:t>)</a:t>
            </a:r>
          </a:p>
          <a:p>
            <a:pPr marL="904875">
              <a:spcAft>
                <a:spcPts val="1200"/>
              </a:spcAft>
            </a:pPr>
            <a:r>
              <a:rPr lang="en-US" sz="2200" dirty="0" smtClean="0">
                <a:solidFill>
                  <a:schemeClr val="accent2"/>
                </a:solidFill>
              </a:rPr>
              <a:t>Sintesio </a:t>
            </a:r>
            <a:r>
              <a:rPr lang="en-US" sz="2200" dirty="0">
                <a:solidFill>
                  <a:schemeClr val="accent2"/>
                </a:solidFill>
              </a:rPr>
              <a:t>(Slovenia</a:t>
            </a:r>
            <a:r>
              <a:rPr lang="en-US" sz="2200" dirty="0" smtClean="0">
                <a:solidFill>
                  <a:schemeClr val="accent2"/>
                </a:solidFill>
              </a:rPr>
              <a:t>)</a:t>
            </a:r>
          </a:p>
          <a:p>
            <a:pPr marL="904875">
              <a:spcAft>
                <a:spcPts val="1200"/>
              </a:spcAft>
            </a:pPr>
            <a:r>
              <a:rPr lang="en-US" sz="2200" dirty="0" smtClean="0">
                <a:solidFill>
                  <a:schemeClr val="accent2"/>
                </a:solidFill>
              </a:rPr>
              <a:t>Tilab </a:t>
            </a:r>
            <a:r>
              <a:rPr lang="en-US" sz="2200" dirty="0">
                <a:solidFill>
                  <a:schemeClr val="accent2"/>
                </a:solidFill>
              </a:rPr>
              <a:t>(Telecom Italia</a:t>
            </a:r>
            <a:r>
              <a:rPr lang="en-US" sz="2200" dirty="0" smtClean="0">
                <a:solidFill>
                  <a:schemeClr val="accent2"/>
                </a:solidFill>
              </a:rPr>
              <a:t>) </a:t>
            </a:r>
          </a:p>
          <a:p>
            <a:pPr marL="904875">
              <a:spcAft>
                <a:spcPts val="1200"/>
              </a:spcAft>
            </a:pPr>
            <a:r>
              <a:rPr lang="en-US" sz="2200" dirty="0" smtClean="0">
                <a:solidFill>
                  <a:schemeClr val="accent2"/>
                </a:solidFill>
              </a:rPr>
              <a:t>ZNIIS </a:t>
            </a:r>
            <a:r>
              <a:rPr lang="en-US" sz="2200" dirty="0">
                <a:solidFill>
                  <a:schemeClr val="accent2"/>
                </a:solidFill>
              </a:rPr>
              <a:t>(Russia</a:t>
            </a:r>
            <a:r>
              <a:rPr lang="en-US" sz="2200" dirty="0" smtClean="0">
                <a:solidFill>
                  <a:schemeClr val="accent2"/>
                </a:solidFill>
              </a:rPr>
              <a:t>)</a:t>
            </a:r>
            <a:endParaRPr lang="en-US" sz="2200" dirty="0">
              <a:solidFill>
                <a:schemeClr val="accent2"/>
              </a:solidFill>
            </a:endParaRPr>
          </a:p>
          <a:p>
            <a:pPr marL="904875">
              <a:spcAft>
                <a:spcPts val="1200"/>
              </a:spcAft>
            </a:pPr>
            <a:r>
              <a:rPr lang="en-US" sz="2200" dirty="0">
                <a:solidFill>
                  <a:schemeClr val="accent2"/>
                </a:solidFill>
              </a:rPr>
              <a:t>International Accreditation Forum (IAF) and </a:t>
            </a:r>
          </a:p>
          <a:p>
            <a:pPr marL="904875">
              <a:spcAft>
                <a:spcPts val="1200"/>
              </a:spcAft>
            </a:pPr>
            <a:r>
              <a:rPr lang="en-US" sz="2200" dirty="0">
                <a:solidFill>
                  <a:schemeClr val="accent2"/>
                </a:solidFill>
              </a:rPr>
              <a:t>International Laboratory Accreditation Cooperation (ILAC</a:t>
            </a:r>
            <a:r>
              <a:rPr lang="en-US" sz="2200" dirty="0" smtClean="0">
                <a:solidFill>
                  <a:schemeClr val="accent2"/>
                </a:solidFill>
              </a:rPr>
              <a:t>)</a:t>
            </a:r>
          </a:p>
          <a:p>
            <a:pPr marL="904875">
              <a:spcAft>
                <a:spcPts val="1200"/>
              </a:spcAft>
            </a:pPr>
            <a:r>
              <a:rPr lang="en-US" sz="2200" dirty="0" smtClean="0">
                <a:solidFill>
                  <a:schemeClr val="accent2"/>
                </a:solidFill>
              </a:rPr>
              <a:t>International Standardization Organization (ISO)</a:t>
            </a:r>
          </a:p>
          <a:p>
            <a:pPr marL="904875">
              <a:spcAft>
                <a:spcPts val="1200"/>
              </a:spcAft>
            </a:pPr>
            <a:r>
              <a:rPr lang="en-US" sz="2200" dirty="0" smtClean="0">
                <a:solidFill>
                  <a:schemeClr val="accent2"/>
                </a:solidFill>
              </a:rPr>
              <a:t>UNIDO</a:t>
            </a:r>
            <a:endParaRPr lang="en-US" sz="2200" dirty="0">
              <a:solidFill>
                <a:schemeClr val="accent2"/>
              </a:solidFill>
            </a:endParaRPr>
          </a:p>
        </p:txBody>
      </p:sp>
    </p:spTree>
    <p:extLst>
      <p:ext uri="{BB962C8B-B14F-4D97-AF65-F5344CB8AC3E}">
        <p14:creationId xmlns:p14="http://schemas.microsoft.com/office/powerpoint/2010/main" val="3685078610"/>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36616" y="1268760"/>
            <a:ext cx="7054850" cy="1938992"/>
          </a:xfrm>
        </p:spPr>
        <p:txBody>
          <a:bodyPr/>
          <a:lstStyle/>
          <a:p>
            <a:r>
              <a:rPr lang="en-US" dirty="0" smtClean="0">
                <a:solidFill>
                  <a:schemeClr val="accent2"/>
                </a:solidFill>
              </a:rPr>
              <a:t>Special </a:t>
            </a:r>
            <a:r>
              <a:rPr lang="en-US" dirty="0">
                <a:solidFill>
                  <a:schemeClr val="accent2"/>
                </a:solidFill>
              </a:rPr>
              <a:t>Thanks to </a:t>
            </a:r>
            <a:br>
              <a:rPr lang="en-US" dirty="0">
                <a:solidFill>
                  <a:schemeClr val="accent2"/>
                </a:solidFill>
              </a:rPr>
            </a:br>
            <a:r>
              <a:rPr lang="en-US" dirty="0">
                <a:solidFill>
                  <a:schemeClr val="accent2"/>
                </a:solidFill>
              </a:rPr>
              <a:t>Riccardo Passerini</a:t>
            </a:r>
            <a:br>
              <a:rPr lang="en-US" dirty="0">
                <a:solidFill>
                  <a:schemeClr val="accent2"/>
                </a:solidFill>
              </a:rPr>
            </a:br>
            <a:endParaRPr lang="en-US" dirty="0">
              <a:solidFill>
                <a:schemeClr val="accent2"/>
              </a:solidFill>
            </a:endParaRPr>
          </a:p>
        </p:txBody>
      </p:sp>
      <p:sp>
        <p:nvSpPr>
          <p:cNvPr id="6" name="TextBox 5"/>
          <p:cNvSpPr txBox="1"/>
          <p:nvPr/>
        </p:nvSpPr>
        <p:spPr>
          <a:xfrm>
            <a:off x="4045923" y="5517232"/>
            <a:ext cx="1236236" cy="369332"/>
          </a:xfrm>
          <a:prstGeom prst="rect">
            <a:avLst/>
          </a:prstGeom>
          <a:noFill/>
        </p:spPr>
        <p:txBody>
          <a:bodyPr wrap="none" rtlCol="0">
            <a:spAutoFit/>
          </a:bodyPr>
          <a:lstStyle/>
          <a:p>
            <a:r>
              <a:rPr lang="en-US" dirty="0" smtClean="0">
                <a:hlinkClick r:id="rId2" action="ppaction://hlinkfile"/>
              </a:rPr>
              <a:t>C&amp;I Portal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332" y="2996952"/>
            <a:ext cx="1866900" cy="1847850"/>
          </a:xfrm>
          <a:prstGeom prst="rect">
            <a:avLst/>
          </a:prstGeom>
        </p:spPr>
      </p:pic>
    </p:spTree>
    <p:extLst>
      <p:ext uri="{BB962C8B-B14F-4D97-AF65-F5344CB8AC3E}">
        <p14:creationId xmlns:p14="http://schemas.microsoft.com/office/powerpoint/2010/main" val="299369362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51520" y="216927"/>
            <a:ext cx="7772400" cy="584775"/>
          </a:xfrm>
        </p:spPr>
        <p:txBody>
          <a:bodyPr/>
          <a:lstStyle/>
          <a:p>
            <a:r>
              <a:rPr lang="en-US" sz="3200" dirty="0">
                <a:solidFill>
                  <a:schemeClr val="accent6"/>
                </a:solidFill>
              </a:rPr>
              <a:t>Problems </a:t>
            </a:r>
            <a:r>
              <a:rPr lang="en-US" sz="3200" dirty="0" smtClean="0">
                <a:solidFill>
                  <a:schemeClr val="accent6"/>
                </a:solidFill>
              </a:rPr>
              <a:t>Faced</a:t>
            </a:r>
            <a:endParaRPr lang="en-US" sz="3200" dirty="0">
              <a:solidFill>
                <a:schemeClr val="accent6"/>
              </a:solidFill>
            </a:endParaRPr>
          </a:p>
        </p:txBody>
      </p:sp>
      <p:sp>
        <p:nvSpPr>
          <p:cNvPr id="198659" name="Rectangle 3"/>
          <p:cNvSpPr>
            <a:spLocks noGrp="1" noChangeArrowheads="1"/>
          </p:cNvSpPr>
          <p:nvPr>
            <p:ph type="body" idx="1"/>
          </p:nvPr>
        </p:nvSpPr>
        <p:spPr>
          <a:xfrm>
            <a:off x="251520" y="908720"/>
            <a:ext cx="8568951" cy="5400005"/>
          </a:xfrm>
        </p:spPr>
        <p:txBody>
          <a:bodyPr>
            <a:noAutofit/>
          </a:bodyPr>
          <a:lstStyle/>
          <a:p>
            <a:pPr>
              <a:buSzPct val="75000"/>
              <a:buBlip>
                <a:blip r:embed="rId3"/>
              </a:buBlip>
            </a:pPr>
            <a:r>
              <a:rPr lang="en-US" dirty="0">
                <a:solidFill>
                  <a:schemeClr val="accent6"/>
                </a:solidFill>
              </a:rPr>
              <a:t>Lack of performance and of compliance to conformity and interoperability requirements</a:t>
            </a:r>
          </a:p>
          <a:p>
            <a:pPr>
              <a:buSzPct val="75000"/>
              <a:buBlip>
                <a:blip r:embed="rId3"/>
              </a:buBlip>
            </a:pPr>
            <a:r>
              <a:rPr lang="en-US" dirty="0" smtClean="0">
                <a:solidFill>
                  <a:schemeClr val="accent6"/>
                </a:solidFill>
              </a:rPr>
              <a:t>Market </a:t>
            </a:r>
            <a:r>
              <a:rPr lang="en-US" dirty="0">
                <a:solidFill>
                  <a:schemeClr val="accent6"/>
                </a:solidFill>
              </a:rPr>
              <a:t>with large percentage of counterfeit </a:t>
            </a:r>
            <a:r>
              <a:rPr lang="en-US" dirty="0">
                <a:solidFill>
                  <a:schemeClr val="accent6"/>
                </a:solidFill>
              </a:rPr>
              <a:t>products</a:t>
            </a:r>
          </a:p>
          <a:p>
            <a:pPr>
              <a:buSzPct val="75000"/>
              <a:buBlip>
                <a:blip r:embed="rId3"/>
              </a:buBlip>
            </a:pPr>
            <a:r>
              <a:rPr lang="en-US" dirty="0" smtClean="0">
                <a:solidFill>
                  <a:schemeClr val="accent6"/>
                </a:solidFill>
              </a:rPr>
              <a:t>Legacy</a:t>
            </a:r>
            <a:r>
              <a:rPr lang="en-US" dirty="0">
                <a:solidFill>
                  <a:schemeClr val="accent6"/>
                </a:solidFill>
              </a:rPr>
              <a:t>, regulatory, contractual and legal issues</a:t>
            </a:r>
          </a:p>
          <a:p>
            <a:pPr>
              <a:buSzPct val="75000"/>
              <a:buBlip>
                <a:blip r:embed="rId3"/>
              </a:buBlip>
            </a:pPr>
            <a:r>
              <a:rPr lang="en-US" dirty="0" smtClean="0">
                <a:solidFill>
                  <a:schemeClr val="accent6"/>
                </a:solidFill>
              </a:rPr>
              <a:t>Developing </a:t>
            </a:r>
            <a:r>
              <a:rPr lang="en-US" dirty="0">
                <a:solidFill>
                  <a:schemeClr val="accent6"/>
                </a:solidFill>
              </a:rPr>
              <a:t>Countries linked to one </a:t>
            </a:r>
            <a:r>
              <a:rPr lang="en-US" dirty="0">
                <a:solidFill>
                  <a:schemeClr val="accent6"/>
                </a:solidFill>
              </a:rPr>
              <a:t>vendor; </a:t>
            </a:r>
            <a:r>
              <a:rPr lang="en-US" dirty="0">
                <a:solidFill>
                  <a:schemeClr val="accent6"/>
                </a:solidFill>
              </a:rPr>
              <a:t>poor market competition </a:t>
            </a:r>
            <a:r>
              <a:rPr lang="en-US" dirty="0">
                <a:solidFill>
                  <a:schemeClr val="accent6"/>
                </a:solidFill>
              </a:rPr>
              <a:t>and </a:t>
            </a:r>
            <a:r>
              <a:rPr lang="en-US" dirty="0">
                <a:solidFill>
                  <a:schemeClr val="accent6"/>
                </a:solidFill>
              </a:rPr>
              <a:t>lack of technology neutrality</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423416"/>
            <a:ext cx="8104186" cy="1077218"/>
          </a:xfrm>
        </p:spPr>
        <p:txBody>
          <a:bodyPr/>
          <a:lstStyle/>
          <a:p>
            <a:r>
              <a:rPr lang="en-US" sz="3200" dirty="0" smtClean="0">
                <a:solidFill>
                  <a:schemeClr val="accent2"/>
                </a:solidFill>
              </a:rPr>
              <a:t>Conformity Assessment </a:t>
            </a:r>
            <a:r>
              <a:rPr lang="en-US" sz="3200" dirty="0" smtClean="0">
                <a:solidFill>
                  <a:schemeClr val="accent2"/>
                </a:solidFill>
              </a:rPr>
              <a:t>Benefits</a:t>
            </a:r>
            <a:endParaRPr lang="en-US" sz="3200" dirty="0">
              <a:solidFill>
                <a:schemeClr val="accent2"/>
              </a:solidFill>
            </a:endParaRPr>
          </a:p>
        </p:txBody>
      </p:sp>
      <p:sp>
        <p:nvSpPr>
          <p:cNvPr id="3" name="Content Placeholder 2"/>
          <p:cNvSpPr>
            <a:spLocks noGrp="1"/>
          </p:cNvSpPr>
          <p:nvPr>
            <p:ph idx="1"/>
          </p:nvPr>
        </p:nvSpPr>
        <p:spPr>
          <a:xfrm>
            <a:off x="323528" y="1628774"/>
            <a:ext cx="8568952" cy="4896569"/>
          </a:xfrm>
          <a:noFill/>
          <a:ln w="9525">
            <a:noFill/>
            <a:miter lim="800000"/>
            <a:headEnd/>
            <a:tailEnd/>
          </a:ln>
        </p:spPr>
        <p:txBody>
          <a:bodyPr vert="horz" wrap="square" lIns="91440" tIns="45720" rIns="91440" bIns="45720" numCol="1" anchor="t" anchorCtr="0" compatLnSpc="1">
            <a:prstTxWarp prst="textNoShape">
              <a:avLst/>
            </a:prstTxWarp>
            <a:noAutofit/>
          </a:bodyPr>
          <a:lstStyle/>
          <a:p>
            <a:pPr>
              <a:buSzPct val="75000"/>
              <a:buBlip>
                <a:blip r:embed="rId3"/>
              </a:buBlip>
            </a:pPr>
            <a:r>
              <a:rPr lang="en-US" dirty="0">
                <a:solidFill>
                  <a:schemeClr val="accent6"/>
                </a:solidFill>
              </a:rPr>
              <a:t>Conformity assessment builds consumers’ trust and confidence in tested products and consequently strengthens business environment and, thanks to interoperability, the economy benefits from business stability, scalability and cost reduction of systems, equipment and tariffs.</a:t>
            </a:r>
          </a:p>
          <a:p>
            <a:pPr>
              <a:buSzPct val="75000"/>
              <a:buBlip>
                <a:blip r:embed="rId3"/>
              </a:buBlip>
            </a:pPr>
            <a:endParaRPr lang="en-US" dirty="0">
              <a:solidFill>
                <a:schemeClr val="accent6"/>
              </a:solidFill>
            </a:endParaRPr>
          </a:p>
          <a:p>
            <a:pPr marL="0" indent="0">
              <a:buSzPct val="75000"/>
              <a:buNone/>
            </a:pPr>
            <a:endParaRPr lang="en-US" dirty="0">
              <a:solidFill>
                <a:schemeClr val="accent6"/>
              </a:solidFill>
            </a:endParaRPr>
          </a:p>
        </p:txBody>
      </p:sp>
    </p:spTree>
    <p:extLst>
      <p:ext uri="{BB962C8B-B14F-4D97-AF65-F5344CB8AC3E}">
        <p14:creationId xmlns:p14="http://schemas.microsoft.com/office/powerpoint/2010/main" val="25451380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423416"/>
            <a:ext cx="8104186" cy="1077218"/>
          </a:xfrm>
        </p:spPr>
        <p:txBody>
          <a:bodyPr/>
          <a:lstStyle/>
          <a:p>
            <a:r>
              <a:rPr lang="en-US" sz="3200" dirty="0" smtClean="0">
                <a:solidFill>
                  <a:schemeClr val="accent2"/>
                </a:solidFill>
              </a:rPr>
              <a:t>Conformity Assessment </a:t>
            </a:r>
            <a:r>
              <a:rPr lang="en-US" sz="3200" dirty="0" smtClean="0">
                <a:solidFill>
                  <a:schemeClr val="accent2"/>
                </a:solidFill>
              </a:rPr>
              <a:t>Benefits</a:t>
            </a:r>
            <a:endParaRPr lang="en-US" sz="3200" dirty="0">
              <a:solidFill>
                <a:schemeClr val="accent2"/>
              </a:solidFill>
            </a:endParaRPr>
          </a:p>
        </p:txBody>
      </p:sp>
      <p:sp>
        <p:nvSpPr>
          <p:cNvPr id="3" name="Content Placeholder 2"/>
          <p:cNvSpPr>
            <a:spLocks noGrp="1"/>
          </p:cNvSpPr>
          <p:nvPr>
            <p:ph idx="1"/>
          </p:nvPr>
        </p:nvSpPr>
        <p:spPr>
          <a:xfrm>
            <a:off x="323528" y="1628774"/>
            <a:ext cx="8568952" cy="4896569"/>
          </a:xfrm>
          <a:noFill/>
          <a:ln w="9525">
            <a:noFill/>
            <a:miter lim="800000"/>
            <a:headEnd/>
            <a:tailEnd/>
          </a:ln>
        </p:spPr>
        <p:txBody>
          <a:bodyPr vert="horz" wrap="square" lIns="91440" tIns="45720" rIns="91440" bIns="45720" numCol="1" anchor="t" anchorCtr="0" compatLnSpc="1">
            <a:prstTxWarp prst="textNoShape">
              <a:avLst/>
            </a:prstTxWarp>
            <a:noAutofit/>
          </a:bodyPr>
          <a:lstStyle/>
          <a:p>
            <a:pPr>
              <a:buSzPct val="75000"/>
              <a:buBlip>
                <a:blip r:embed="rId3"/>
              </a:buBlip>
            </a:pPr>
            <a:r>
              <a:rPr lang="en-US" dirty="0" smtClean="0">
                <a:solidFill>
                  <a:schemeClr val="accent6"/>
                </a:solidFill>
              </a:rPr>
              <a:t>While </a:t>
            </a:r>
            <a:r>
              <a:rPr lang="en-US" dirty="0">
                <a:solidFill>
                  <a:schemeClr val="accent6"/>
                </a:solidFill>
              </a:rPr>
              <a:t>economically Conformance and Interoperability (C&amp;I) increase market opportunities, encourage trade and technology transfer and contribute to the removal of technical barriers, they socially help spreading ICT services availability and affordability to all people at a good level of quality</a:t>
            </a:r>
            <a:r>
              <a:rPr lang="en-US" dirty="0">
                <a:solidFill>
                  <a:schemeClr val="accent6"/>
                </a:solidFill>
              </a:rPr>
              <a:t>.</a:t>
            </a:r>
            <a:endParaRPr lang="en-US" dirty="0">
              <a:solidFill>
                <a:schemeClr val="accent6"/>
              </a:solidFill>
            </a:endParaRPr>
          </a:p>
        </p:txBody>
      </p:sp>
    </p:spTree>
    <p:extLst>
      <p:ext uri="{BB962C8B-B14F-4D97-AF65-F5344CB8AC3E}">
        <p14:creationId xmlns:p14="http://schemas.microsoft.com/office/powerpoint/2010/main" val="1974499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70" y="669638"/>
            <a:ext cx="7024066" cy="584775"/>
          </a:xfrm>
        </p:spPr>
        <p:txBody>
          <a:bodyPr/>
          <a:lstStyle/>
          <a:p>
            <a:r>
              <a:rPr lang="en-US" sz="3200" dirty="0" smtClean="0">
                <a:solidFill>
                  <a:schemeClr val="accent2"/>
                </a:solidFill>
              </a:rPr>
              <a:t>C&amp;I Programme</a:t>
            </a:r>
            <a:endParaRPr lang="en-US" sz="3200" dirty="0">
              <a:solidFill>
                <a:schemeClr val="accent2"/>
              </a:solidFill>
            </a:endParaRPr>
          </a:p>
        </p:txBody>
      </p:sp>
      <p:sp>
        <p:nvSpPr>
          <p:cNvPr id="3" name="Content Placeholder 2"/>
          <p:cNvSpPr>
            <a:spLocks noGrp="1"/>
          </p:cNvSpPr>
          <p:nvPr>
            <p:ph idx="1"/>
          </p:nvPr>
        </p:nvSpPr>
        <p:spPr>
          <a:xfrm>
            <a:off x="251520" y="1628775"/>
            <a:ext cx="8640959" cy="3816350"/>
          </a:xfrm>
          <a:noFill/>
          <a:ln w="9525">
            <a:noFill/>
            <a:miter lim="800000"/>
            <a:headEnd/>
            <a:tailEnd/>
          </a:ln>
        </p:spPr>
        <p:txBody>
          <a:bodyPr vert="horz" wrap="square" lIns="91440" tIns="45720" rIns="91440" bIns="45720" numCol="1" anchor="t" anchorCtr="0" compatLnSpc="1">
            <a:prstTxWarp prst="textNoShape">
              <a:avLst/>
            </a:prstTxWarp>
            <a:noAutofit/>
          </a:bodyPr>
          <a:lstStyle/>
          <a:p>
            <a:pPr>
              <a:buSzPct val="75000"/>
              <a:buBlip>
                <a:blip r:embed="rId3"/>
              </a:buBlip>
            </a:pPr>
            <a:r>
              <a:rPr lang="en-US" dirty="0">
                <a:solidFill>
                  <a:schemeClr val="accent6"/>
                </a:solidFill>
              </a:rPr>
              <a:t>To tackle different obstacles to the achievement of conformity and interoperability, expressed by member states in ITU`s Decisions.</a:t>
            </a:r>
            <a:endParaRPr lang="en-US" dirty="0">
              <a:solidFill>
                <a:schemeClr val="accent6"/>
              </a:solidFill>
            </a:endParaRPr>
          </a:p>
        </p:txBody>
      </p:sp>
      <p:pic>
        <p:nvPicPr>
          <p:cNvPr id="4" name="Picture 1" descr="C:\Documents and Settings\tarif\Local Settings\Temporary Internet Files\Content.Outlook\CEAXITGN\Interop_logo (2).gif"/>
          <p:cNvPicPr>
            <a:picLocks noChangeAspect="1" noChangeArrowheads="1"/>
          </p:cNvPicPr>
          <p:nvPr/>
        </p:nvPicPr>
        <p:blipFill>
          <a:blip r:embed="rId4" cstate="print">
            <a:clrChange>
              <a:clrFrom>
                <a:srgbClr val="000000">
                  <a:alpha val="0"/>
                </a:srgbClr>
              </a:clrFrom>
              <a:clrTo>
                <a:srgbClr val="000000">
                  <a:alpha val="0"/>
                </a:srgbClr>
              </a:clrTo>
            </a:clrChange>
          </a:blip>
          <a:srcRect b="17868"/>
          <a:stretch>
            <a:fillRect/>
          </a:stretch>
        </p:blipFill>
        <p:spPr bwMode="auto">
          <a:xfrm>
            <a:off x="3644244" y="3954024"/>
            <a:ext cx="2255022" cy="1939984"/>
          </a:xfrm>
          <a:prstGeom prst="rect">
            <a:avLst/>
          </a:prstGeom>
          <a:noFill/>
          <a:ln w="9525">
            <a:noFill/>
            <a:miter lim="800000"/>
            <a:headEnd/>
            <a:tailEnd/>
          </a:ln>
          <a:effectLst>
            <a:outerShdw blurRad="50800" dist="50800" dir="5400000" algn="ctr" rotWithShape="0">
              <a:srgbClr val="000000"/>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4488152"/>
            <a:ext cx="2113699" cy="1405856"/>
          </a:xfrm>
          <a:prstGeom prst="rect">
            <a:avLst/>
          </a:prstGeom>
          <a:effectLst>
            <a:innerShdw blurRad="63500" dist="50800" dir="2700000">
              <a:prstClr val="black">
                <a:alpha val="50000"/>
              </a:prstClr>
            </a:innerShdw>
          </a:effectLst>
        </p:spPr>
      </p:pic>
      <p:sp>
        <p:nvSpPr>
          <p:cNvPr id="8" name="TextBox 7"/>
          <p:cNvSpPr txBox="1"/>
          <p:nvPr/>
        </p:nvSpPr>
        <p:spPr>
          <a:xfrm>
            <a:off x="6157990" y="5976406"/>
            <a:ext cx="1822037" cy="369332"/>
          </a:xfrm>
          <a:prstGeom prst="rect">
            <a:avLst/>
          </a:prstGeom>
          <a:noFill/>
        </p:spPr>
        <p:txBody>
          <a:bodyPr wrap="none" rtlCol="0">
            <a:spAutoFit/>
          </a:bodyPr>
          <a:lstStyle/>
          <a:p>
            <a:r>
              <a:rPr lang="en-US" dirty="0" smtClean="0"/>
              <a:t>C&amp;I Task Force </a:t>
            </a:r>
            <a:endParaRPr lang="en-US" dirty="0"/>
          </a:p>
        </p:txBody>
      </p:sp>
      <p:pic>
        <p:nvPicPr>
          <p:cNvPr id="1026" name="Picture 2" descr="http://www.itu.int/en/ITU-D/Projects/PublishingImages/projects_opportunities.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6915" y="4572203"/>
            <a:ext cx="2378981" cy="15859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79446" y="6343375"/>
            <a:ext cx="2133918" cy="369332"/>
          </a:xfrm>
          <a:prstGeom prst="rect">
            <a:avLst/>
          </a:prstGeom>
          <a:noFill/>
        </p:spPr>
        <p:txBody>
          <a:bodyPr wrap="none" rtlCol="0">
            <a:spAutoFit/>
          </a:bodyPr>
          <a:lstStyle/>
          <a:p>
            <a:r>
              <a:rPr lang="en-US" dirty="0" smtClean="0"/>
              <a:t>Regional Presence</a:t>
            </a:r>
            <a:endParaRPr lang="en-US" dirty="0"/>
          </a:p>
        </p:txBody>
      </p:sp>
    </p:spTree>
    <p:extLst>
      <p:ext uri="{BB962C8B-B14F-4D97-AF65-F5344CB8AC3E}">
        <p14:creationId xmlns:p14="http://schemas.microsoft.com/office/powerpoint/2010/main" val="1901926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6552" y="44624"/>
            <a:ext cx="8927976" cy="1143000"/>
          </a:xfrm>
        </p:spPr>
        <p:txBody>
          <a:bodyPr>
            <a:noAutofit/>
          </a:bodyPr>
          <a:lstStyle/>
          <a:p>
            <a:r>
              <a:rPr lang="en-US" sz="3200" b="1" dirty="0" smtClean="0">
                <a:solidFill>
                  <a:schemeClr val="accent2"/>
                </a:solidFill>
                <a:latin typeface="Verdana" pitchFamily="34" charset="0"/>
              </a:rPr>
              <a:t>ITU’s Decisions – C&amp;I Action Plan</a:t>
            </a:r>
            <a:endParaRPr lang="en-CA" sz="3200" b="1" dirty="0" smtClean="0">
              <a:solidFill>
                <a:schemeClr val="accent2"/>
              </a:solidFill>
              <a:latin typeface="Verdana" pitchFamily="34" charset="0"/>
            </a:endParaRPr>
          </a:p>
        </p:txBody>
      </p:sp>
      <p:sp>
        <p:nvSpPr>
          <p:cNvPr id="12291" name="Content Placeholder 2"/>
          <p:cNvSpPr>
            <a:spLocks noGrp="1"/>
          </p:cNvSpPr>
          <p:nvPr>
            <p:ph idx="1"/>
          </p:nvPr>
        </p:nvSpPr>
        <p:spPr>
          <a:xfrm>
            <a:off x="251520" y="1484784"/>
            <a:ext cx="8712968" cy="5688632"/>
          </a:xfrm>
          <a:noFill/>
          <a:ln>
            <a:noFill/>
          </a:ln>
          <a:scene3d>
            <a:camera prst="orthographicFront"/>
            <a:lightRig rig="threePt" dir="t"/>
          </a:scene3d>
          <a:sp3d>
            <a:bevelT w="165100" prst="coolSlant"/>
          </a:sp3d>
        </p:spPr>
        <p:txBody>
          <a:bodyPr>
            <a:noAutofit/>
          </a:bodyPr>
          <a:lstStyle/>
          <a:p>
            <a:pPr>
              <a:buSzPct val="75000"/>
              <a:buBlip>
                <a:blip r:embed="rId2"/>
              </a:buBlip>
            </a:pPr>
            <a:r>
              <a:rPr lang="en-US" dirty="0">
                <a:solidFill>
                  <a:schemeClr val="accent6"/>
                </a:solidFill>
              </a:rPr>
              <a:t>Resolution 177 ITU Plenipotentiary Conference </a:t>
            </a:r>
            <a:r>
              <a:rPr lang="en-US" dirty="0" smtClean="0">
                <a:solidFill>
                  <a:schemeClr val="accent6"/>
                </a:solidFill>
              </a:rPr>
              <a:t>(PP-10)</a:t>
            </a:r>
          </a:p>
          <a:p>
            <a:pPr>
              <a:buSzPct val="75000"/>
              <a:buBlip>
                <a:blip r:embed="rId2"/>
              </a:buBlip>
            </a:pPr>
            <a:r>
              <a:rPr lang="en-US" dirty="0" smtClean="0">
                <a:solidFill>
                  <a:schemeClr val="accent6"/>
                </a:solidFill>
              </a:rPr>
              <a:t>Resolution </a:t>
            </a:r>
            <a:r>
              <a:rPr lang="en-US" dirty="0">
                <a:solidFill>
                  <a:schemeClr val="accent6"/>
                </a:solidFill>
              </a:rPr>
              <a:t>47 ITU </a:t>
            </a:r>
            <a:r>
              <a:rPr lang="en-US" dirty="0" smtClean="0">
                <a:solidFill>
                  <a:schemeClr val="accent6"/>
                </a:solidFill>
              </a:rPr>
              <a:t>(WTDC-10)</a:t>
            </a:r>
          </a:p>
          <a:p>
            <a:pPr>
              <a:buSzPct val="75000"/>
              <a:buBlip>
                <a:blip r:embed="rId2"/>
              </a:buBlip>
            </a:pPr>
            <a:r>
              <a:rPr lang="en-US" dirty="0" smtClean="0">
                <a:solidFill>
                  <a:schemeClr val="accent6"/>
                </a:solidFill>
              </a:rPr>
              <a:t>Resolution </a:t>
            </a:r>
            <a:r>
              <a:rPr lang="en-US" dirty="0">
                <a:solidFill>
                  <a:schemeClr val="accent6"/>
                </a:solidFill>
              </a:rPr>
              <a:t>76 </a:t>
            </a:r>
            <a:r>
              <a:rPr lang="en-US" dirty="0">
                <a:solidFill>
                  <a:schemeClr val="accent6"/>
                </a:solidFill>
              </a:rPr>
              <a:t>ITU World Telecommunication Standardization Assembly (</a:t>
            </a:r>
            <a:r>
              <a:rPr lang="en-US" dirty="0" smtClean="0">
                <a:solidFill>
                  <a:schemeClr val="accent6"/>
                </a:solidFill>
              </a:rPr>
              <a:t>WTSA-12)</a:t>
            </a:r>
          </a:p>
          <a:p>
            <a:pPr>
              <a:buSzPct val="75000"/>
              <a:buBlip>
                <a:blip r:embed="rId2"/>
              </a:buBlip>
            </a:pPr>
            <a:r>
              <a:rPr lang="en-US" dirty="0" smtClean="0">
                <a:solidFill>
                  <a:schemeClr val="accent6"/>
                </a:solidFill>
              </a:rPr>
              <a:t>Resolution </a:t>
            </a:r>
            <a:r>
              <a:rPr lang="en-US" dirty="0">
                <a:solidFill>
                  <a:schemeClr val="accent6"/>
                </a:solidFill>
              </a:rPr>
              <a:t>62 </a:t>
            </a:r>
            <a:r>
              <a:rPr lang="en-US" dirty="0">
                <a:solidFill>
                  <a:schemeClr val="accent6"/>
                </a:solidFill>
              </a:rPr>
              <a:t>Radiocommunication Assembly </a:t>
            </a:r>
            <a:r>
              <a:rPr lang="en-US" dirty="0">
                <a:solidFill>
                  <a:schemeClr val="accent6"/>
                </a:solidFill>
              </a:rPr>
              <a:t>(</a:t>
            </a:r>
            <a:r>
              <a:rPr lang="en-US" dirty="0" smtClean="0">
                <a:solidFill>
                  <a:schemeClr val="accent6"/>
                </a:solidFill>
              </a:rPr>
              <a:t>RA-2012)</a:t>
            </a:r>
            <a:endParaRPr lang="en-US" dirty="0">
              <a:solidFill>
                <a:schemeClr val="accent6"/>
              </a:solidFill>
            </a:endParaRPr>
          </a:p>
          <a:p>
            <a:pPr>
              <a:buSzPct val="75000"/>
              <a:buBlip>
                <a:blip r:embed="rId2"/>
              </a:buBlip>
            </a:pPr>
            <a:r>
              <a:rPr lang="en-US" dirty="0" smtClean="0">
                <a:solidFill>
                  <a:schemeClr val="accent6"/>
                </a:solidFill>
              </a:rPr>
              <a:t>ITU </a:t>
            </a:r>
            <a:r>
              <a:rPr lang="en-US" dirty="0">
                <a:solidFill>
                  <a:schemeClr val="accent6"/>
                </a:solidFill>
              </a:rPr>
              <a:t>Council Decisions  </a:t>
            </a:r>
            <a:r>
              <a:rPr lang="en-US" dirty="0">
                <a:solidFill>
                  <a:schemeClr val="accent6"/>
                </a:solidFill>
              </a:rPr>
              <a:t>(2009, 2010, </a:t>
            </a:r>
            <a:r>
              <a:rPr lang="en-US" dirty="0">
                <a:solidFill>
                  <a:schemeClr val="accent6"/>
                </a:solidFill>
              </a:rPr>
              <a:t>2011,2012</a:t>
            </a:r>
            <a:r>
              <a:rPr lang="en-US" dirty="0">
                <a:solidFill>
                  <a:schemeClr val="accent6"/>
                </a:solidFill>
              </a:rPr>
              <a:t>, 2013)</a:t>
            </a:r>
            <a:endParaRPr lang="en-CA" dirty="0">
              <a:solidFill>
                <a:schemeClr val="accent6"/>
              </a:solidFill>
            </a:endParaRPr>
          </a:p>
        </p:txBody>
      </p:sp>
    </p:spTree>
    <p:extLst>
      <p:ext uri="{BB962C8B-B14F-4D97-AF65-F5344CB8AC3E}">
        <p14:creationId xmlns:p14="http://schemas.microsoft.com/office/powerpoint/2010/main" val="117553462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79512" y="242261"/>
            <a:ext cx="8132763" cy="584775"/>
          </a:xfrm>
        </p:spPr>
        <p:txBody>
          <a:bodyPr/>
          <a:lstStyle/>
          <a:p>
            <a:pPr eaLnBrk="1" hangingPunct="1"/>
            <a:r>
              <a:rPr lang="en-US" sz="3200" dirty="0" smtClean="0">
                <a:solidFill>
                  <a:schemeClr val="accent2"/>
                </a:solidFill>
              </a:rPr>
              <a:t>“The four Pillars”</a:t>
            </a:r>
            <a:endParaRPr lang="en-CA" sz="3200" dirty="0" smtClean="0">
              <a:solidFill>
                <a:schemeClr val="accent2"/>
              </a:solidFill>
              <a:latin typeface="Arial" pitchFamily="34" charset="0"/>
            </a:endParaRPr>
          </a:p>
        </p:txBody>
      </p:sp>
      <p:graphicFrame>
        <p:nvGraphicFramePr>
          <p:cNvPr id="2" name="Diagram 1"/>
          <p:cNvGraphicFramePr/>
          <p:nvPr>
            <p:extLst>
              <p:ext uri="{D42A27DB-BD31-4B8C-83A1-F6EECF244321}">
                <p14:modId xmlns:p14="http://schemas.microsoft.com/office/powerpoint/2010/main" val="2784108068"/>
              </p:ext>
            </p:extLst>
          </p:nvPr>
        </p:nvGraphicFramePr>
        <p:xfrm>
          <a:off x="1403648" y="14847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609655"/>
            <a:ext cx="7024066" cy="646331"/>
          </a:xfrm>
        </p:spPr>
        <p:txBody>
          <a:bodyPr/>
          <a:lstStyle/>
          <a:p>
            <a:r>
              <a:rPr lang="en-US" dirty="0" smtClean="0">
                <a:solidFill>
                  <a:schemeClr val="accent2"/>
                </a:solidFill>
              </a:rPr>
              <a:t>Pillar 3</a:t>
            </a:r>
            <a:endParaRPr lang="en-US" dirty="0">
              <a:solidFill>
                <a:schemeClr val="accent2"/>
              </a:solidFill>
            </a:endParaRPr>
          </a:p>
        </p:txBody>
      </p:sp>
      <p:graphicFrame>
        <p:nvGraphicFramePr>
          <p:cNvPr id="5" name="Diagram 4"/>
          <p:cNvGraphicFramePr/>
          <p:nvPr>
            <p:extLst>
              <p:ext uri="{D42A27DB-BD31-4B8C-83A1-F6EECF244321}">
                <p14:modId xmlns:p14="http://schemas.microsoft.com/office/powerpoint/2010/main" val="904263484"/>
              </p:ext>
            </p:extLst>
          </p:nvPr>
        </p:nvGraphicFramePr>
        <p:xfrm>
          <a:off x="1403648" y="14847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98926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Presentation Format">
  <a:themeElements>
    <a:clrScheme name="Presentation Format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resentation Forma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Format">
  <a:themeElements>
    <a:clrScheme name="Presentation Format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Presentation Forma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tion Format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75D5C35C5DB94AAB48ADABE5733461" ma:contentTypeVersion="4" ma:contentTypeDescription="Create a new document." ma:contentTypeScope="" ma:versionID="1e336c0bef3338d4c349938ea52ba48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0a370456390dc8c2763c4626a714d79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9BBFDF-0075-4E1F-A1FD-81BC81D667A5}"/>
</file>

<file path=customXml/itemProps2.xml><?xml version="1.0" encoding="utf-8"?>
<ds:datastoreItem xmlns:ds="http://schemas.openxmlformats.org/officeDocument/2006/customXml" ds:itemID="{12E3FA3B-42E7-408C-A0FA-2ABC6BCBBB95}"/>
</file>

<file path=customXml/itemProps3.xml><?xml version="1.0" encoding="utf-8"?>
<ds:datastoreItem xmlns:ds="http://schemas.openxmlformats.org/officeDocument/2006/customXml" ds:itemID="{D634B954-FA8E-4690-B6F2-65924F11CF15}"/>
</file>

<file path=docProps/app.xml><?xml version="1.0" encoding="utf-8"?>
<Properties xmlns="http://schemas.openxmlformats.org/officeDocument/2006/extended-properties" xmlns:vt="http://schemas.openxmlformats.org/officeDocument/2006/docPropsVTypes">
  <Template/>
  <TotalTime>6580</TotalTime>
  <Words>1591</Words>
  <Application>Microsoft Office PowerPoint</Application>
  <PresentationFormat>On-screen Show (4:3)</PresentationFormat>
  <Paragraphs>174</Paragraphs>
  <Slides>24</Slides>
  <Notes>10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Presentation Format</vt:lpstr>
      <vt:lpstr>1_Presentation Format</vt:lpstr>
      <vt:lpstr>PowerPoint Presentation</vt:lpstr>
      <vt:lpstr>Background and Context</vt:lpstr>
      <vt:lpstr>Problems Faced</vt:lpstr>
      <vt:lpstr>Conformity Assessment Benefits</vt:lpstr>
      <vt:lpstr>Conformity Assessment Benefits</vt:lpstr>
      <vt:lpstr>C&amp;I Programme</vt:lpstr>
      <vt:lpstr>ITU’s Decisions – C&amp;I Action Plan</vt:lpstr>
      <vt:lpstr>“The four Pillars”</vt:lpstr>
      <vt:lpstr>Pillar 3</vt:lpstr>
      <vt:lpstr>Training Goals</vt:lpstr>
      <vt:lpstr>Training Goals</vt:lpstr>
      <vt:lpstr>Training on C&amp;I</vt:lpstr>
      <vt:lpstr>Capacity Building Events (2013)</vt:lpstr>
      <vt:lpstr>  </vt:lpstr>
      <vt:lpstr>Pillar 4 </vt:lpstr>
      <vt:lpstr>Assessment Studies</vt:lpstr>
      <vt:lpstr>Assessment Studies</vt:lpstr>
      <vt:lpstr>Assessement Studies</vt:lpstr>
      <vt:lpstr>Assessment Studies</vt:lpstr>
      <vt:lpstr>Assessment Studies</vt:lpstr>
      <vt:lpstr>Assessment Studies</vt:lpstr>
      <vt:lpstr>Direct Assistance</vt:lpstr>
      <vt:lpstr>Partnership and Collaboration</vt:lpstr>
      <vt:lpstr>Special Thanks to  Riccardo Passerini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billmccrum</dc:creator>
  <cp:lastModifiedBy>Sharma, Sameer</cp:lastModifiedBy>
  <cp:revision>662</cp:revision>
  <cp:lastPrinted>2013-06-21T12:57:36Z</cp:lastPrinted>
  <dcterms:created xsi:type="dcterms:W3CDTF">2011-02-18T18:05:40Z</dcterms:created>
  <dcterms:modified xsi:type="dcterms:W3CDTF">2013-11-24T11:21:26Z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0x010100BF75D5C35C5DB94AAB48ADABE5733461</vt:lpwstr>
  </property>
</Properties>
</file>