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1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33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87" r:id="rId3"/>
  </p:sldMasterIdLst>
  <p:notesMasterIdLst>
    <p:notesMasterId r:id="rId43"/>
  </p:notesMasterIdLst>
  <p:handoutMasterIdLst>
    <p:handoutMasterId r:id="rId44"/>
  </p:handoutMasterIdLst>
  <p:sldIdLst>
    <p:sldId id="633" r:id="rId4"/>
    <p:sldId id="386" r:id="rId5"/>
    <p:sldId id="373" r:id="rId6"/>
    <p:sldId id="562" r:id="rId7"/>
    <p:sldId id="383" r:id="rId8"/>
    <p:sldId id="382" r:id="rId9"/>
    <p:sldId id="567" r:id="rId10"/>
    <p:sldId id="563" r:id="rId11"/>
    <p:sldId id="565" r:id="rId12"/>
    <p:sldId id="591" r:id="rId13"/>
    <p:sldId id="592" r:id="rId14"/>
    <p:sldId id="593" r:id="rId15"/>
    <p:sldId id="594" r:id="rId16"/>
    <p:sldId id="621" r:id="rId17"/>
    <p:sldId id="595" r:id="rId18"/>
    <p:sldId id="622" r:id="rId19"/>
    <p:sldId id="601" r:id="rId20"/>
    <p:sldId id="603" r:id="rId21"/>
    <p:sldId id="605" r:id="rId22"/>
    <p:sldId id="608" r:id="rId23"/>
    <p:sldId id="609" r:id="rId24"/>
    <p:sldId id="610" r:id="rId25"/>
    <p:sldId id="611" r:id="rId26"/>
    <p:sldId id="612" r:id="rId27"/>
    <p:sldId id="630" r:id="rId28"/>
    <p:sldId id="631" r:id="rId29"/>
    <p:sldId id="623" r:id="rId30"/>
    <p:sldId id="624" r:id="rId31"/>
    <p:sldId id="626" r:id="rId32"/>
    <p:sldId id="628" r:id="rId33"/>
    <p:sldId id="627" r:id="rId34"/>
    <p:sldId id="629" r:id="rId35"/>
    <p:sldId id="613" r:id="rId36"/>
    <p:sldId id="614" r:id="rId37"/>
    <p:sldId id="615" r:id="rId38"/>
    <p:sldId id="617" r:id="rId39"/>
    <p:sldId id="618" r:id="rId40"/>
    <p:sldId id="619" r:id="rId41"/>
    <p:sldId id="620" r:id="rId4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235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9" autoAdjust="0"/>
    <p:restoredTop sz="86333" autoAdjust="0"/>
  </p:normalViewPr>
  <p:slideViewPr>
    <p:cSldViewPr>
      <p:cViewPr>
        <p:scale>
          <a:sx n="64" d="100"/>
          <a:sy n="64" d="100"/>
        </p:scale>
        <p:origin x="-2166" y="-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4406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customXml" Target="../customXml/item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7178338-4672-4EFF-ADE5-E814ACBBF6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973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63152E-0E4A-4ACC-8EB4-5E6CD3E6E9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843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D92D42A-0A4C-445B-982D-6C0C534A6AFA}" type="slidenum">
              <a:rPr lang="en-US" altLang="en-US" sz="1200">
                <a:solidFill>
                  <a:prstClr val="black"/>
                </a:solidFill>
              </a:rPr>
              <a:pPr/>
              <a:t>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30E528-6A14-4CC3-B9A7-54EB14C6123A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986CE6-118E-4CF7-B635-827FA13C035D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9406FF4-FCAD-4DE2-8B99-2BE7AB1D03DA}" type="slidenum">
              <a:rPr lang="en-GB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images.google.com.br/imgres?imgurl=http://fourstarters.com/wp-content/uploads/2007/09/iso_logo.gif&amp;imgrefurl=http://fourstarters.com/2007/09/&amp;usg=__zQ2S_NQLXY5eLxDKvoMJcUnM4-c=&amp;h=205&amp;w=223&amp;sz=5&amp;hl=pt-BR&amp;start=1&amp;tbnid=xAcsF2kvNuq21M:&amp;tbnh=98&amp;tbnw=107&amp;prev=/images?q=iso,+logo&amp;gbv=2&amp;hl=pt-BR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images.google.com.br/imgres?imgurl=http://fourstarters.com/wp-content/uploads/2007/09/iso_logo.gif&amp;imgrefurl=http://fourstarters.com/2007/09/&amp;usg=__zQ2S_NQLXY5eLxDKvoMJcUnM4-c=&amp;h=205&amp;w=223&amp;sz=5&amp;hl=pt-BR&amp;start=1&amp;tbnid=xAcsF2kvNuq21M:&amp;tbnh=98&amp;tbnw=107&amp;prev=/images?q=iso,+logo&amp;gbv=2&amp;hl=pt-BR" TargetMode="Externa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images.google.com.br/imgres?imgurl=http://fourstarters.com/wp-content/uploads/2007/09/iso_logo.gif&amp;imgrefurl=http://fourstarters.com/2007/09/&amp;usg=__zQ2S_NQLXY5eLxDKvoMJcUnM4-c=&amp;h=205&amp;w=223&amp;sz=5&amp;hl=pt-BR&amp;start=1&amp;tbnid=xAcsF2kvNuq21M:&amp;tbnh=98&amp;tbnw=107&amp;prev=/images?q=iso,+logo&amp;gbv=2&amp;hl=pt-BR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images.google.com.br/imgres?imgurl=http://fourstarters.com/wp-content/uploads/2007/09/iso_logo.gif&amp;imgrefurl=http://fourstarters.com/2007/09/&amp;usg=__zQ2S_NQLXY5eLxDKvoMJcUnM4-c=&amp;h=205&amp;w=223&amp;sz=5&amp;hl=pt-BR&amp;start=1&amp;tbnid=xAcsF2kvNuq21M:&amp;tbnh=98&amp;tbnw=107&amp;prev=/images?q=iso,+logo&amp;gbv=2&amp;hl=pt-BR" TargetMode="Externa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nner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footer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475413"/>
            <a:ext cx="914400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iso_logo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731822" y="425450"/>
            <a:ext cx="5127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IAF Seal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244584" y="428625"/>
            <a:ext cx="7635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0"/>
          <p:cNvSpPr txBox="1"/>
          <p:nvPr userDrawn="1"/>
        </p:nvSpPr>
        <p:spPr>
          <a:xfrm>
            <a:off x="4724400" y="571500"/>
            <a:ext cx="165735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9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IN COLLABORATION WITH</a:t>
            </a:r>
            <a:endParaRPr lang="en-GB" sz="9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9" name="Picture 21" descr="Norad_logo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008172" y="428625"/>
            <a:ext cx="1143000" cy="4778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Nov 2013</a:t>
            </a:r>
            <a:endParaRPr lang="en-GB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01738-5988-4B0E-8A56-95A96CA647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 2013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10A4F-B626-477D-8F28-78AA062B23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765175"/>
            <a:ext cx="2105025" cy="5616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765175"/>
            <a:ext cx="6167438" cy="5616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 2013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6EC09-06F4-455C-9B1A-FBF52FFC60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nner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foot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5413"/>
            <a:ext cx="91440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iso_logo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25450"/>
            <a:ext cx="51276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IAF Seal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428625"/>
            <a:ext cx="76358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0"/>
          <p:cNvSpPr txBox="1">
            <a:spLocks noChangeArrowheads="1"/>
          </p:cNvSpPr>
          <p:nvPr userDrawn="1"/>
        </p:nvSpPr>
        <p:spPr bwMode="auto">
          <a:xfrm>
            <a:off x="4724400" y="571500"/>
            <a:ext cx="1657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900" b="1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IN COLLABORATION WITH</a:t>
            </a:r>
            <a:endParaRPr lang="en-GB" sz="900" b="1" smtClean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Picture 21" descr="Norad_log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938" y="428625"/>
            <a:ext cx="1143000" cy="477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Nov 2013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A7DC2-3AD2-47E8-A211-160452A9002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61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nner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foot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5413"/>
            <a:ext cx="91440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iso_logo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428625"/>
            <a:ext cx="51276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IAF Seal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428625"/>
            <a:ext cx="76358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0"/>
          <p:cNvSpPr txBox="1">
            <a:spLocks noChangeArrowheads="1"/>
          </p:cNvSpPr>
          <p:nvPr userDrawn="1"/>
        </p:nvSpPr>
        <p:spPr bwMode="auto">
          <a:xfrm>
            <a:off x="4724400" y="571500"/>
            <a:ext cx="1657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900" b="1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IN COLLABORATION WITH</a:t>
            </a:r>
            <a:endParaRPr lang="en-GB" sz="900" b="1" smtClean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Picture 21" descr="Norad_log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763" y="428625"/>
            <a:ext cx="1143000" cy="477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Nov 2013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36A18-29EE-4094-B88F-7C41AF0F4CC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86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Nov 2013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9BF34-0F70-44E2-9891-2B5CE8C43B3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043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989138"/>
            <a:ext cx="4135438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989138"/>
            <a:ext cx="4137025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Nov 2013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3DF4B-012F-4800-9FFA-DF3D9673458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938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Nov 2013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2E572-5D15-4D34-8895-2594E523458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945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Nov 2013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F2B4F-6D55-4E58-BE74-CCC376E596F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366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Nov 2013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31086-7D2E-440D-B4E8-E390FFAE6FD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608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Nov 2013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EB5D9-824F-4064-B5CD-4BA42CB24B4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79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nner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footer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475413"/>
            <a:ext cx="914400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iso_logo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577013" y="428625"/>
            <a:ext cx="5127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IAF Seal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099300" y="428625"/>
            <a:ext cx="7635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0"/>
          <p:cNvSpPr txBox="1"/>
          <p:nvPr userDrawn="1"/>
        </p:nvSpPr>
        <p:spPr>
          <a:xfrm>
            <a:off x="4724400" y="571500"/>
            <a:ext cx="165735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9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IN COLLABORATION WITH</a:t>
            </a:r>
            <a:endParaRPr lang="en-GB" sz="9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9" name="Picture 21" descr="Norad_logo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878763" y="428625"/>
            <a:ext cx="1143000" cy="4778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Nov 2013</a:t>
            </a:r>
            <a:endParaRPr lang="en-GB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4CC70-41BF-4146-BC54-3F5BBC0B8A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Nov 2013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CC034-E9A6-43BA-8142-835294C3C6E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120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Nov 2013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F7A7C-3167-401B-B366-4C2B61AFFFD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866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765175"/>
            <a:ext cx="2105025" cy="5616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765175"/>
            <a:ext cx="6167438" cy="5616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Nov 2013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939A7-CF5B-43CB-A14E-99C2D9671DC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899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-58738" y="765175"/>
            <a:ext cx="6467476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027988" y="6237288"/>
            <a:ext cx="184150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lnSpc>
                <a:spcPct val="90000"/>
              </a:lnSpc>
              <a:defRPr/>
            </a:pPr>
            <a:r>
              <a:rPr lang="en-US" altLang="en-US" sz="1000" smtClean="0">
                <a:solidFill>
                  <a:srgbClr val="FFFFFF"/>
                </a:solidFill>
                <a:latin typeface="Univers" pitchFamily="34" charset="0"/>
              </a:rPr>
              <a:t/>
            </a:r>
            <a:br>
              <a:rPr lang="en-US" altLang="en-US" sz="1000" smtClean="0">
                <a:solidFill>
                  <a:srgbClr val="FFFFFF"/>
                </a:solidFill>
                <a:latin typeface="Univers" pitchFamily="34" charset="0"/>
              </a:rPr>
            </a:br>
            <a:endParaRPr lang="en-US" altLang="en-US" sz="1000" smtClean="0">
              <a:solidFill>
                <a:srgbClr val="FFFFFF"/>
              </a:solidFill>
              <a:latin typeface="Univers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en-US" sz="1200" b="1" smtClean="0">
                <a:solidFill>
                  <a:srgbClr val="0C4B84"/>
                </a:solidFill>
              </a:rPr>
              <a:t> </a:t>
            </a:r>
            <a:endParaRPr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en-US" sz="1200" b="1" smtClean="0">
                <a:solidFill>
                  <a:srgbClr val="0C4B84"/>
                </a:solidFill>
              </a:rPr>
              <a:t> </a:t>
            </a:r>
            <a:endParaRPr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en-US" sz="1000" smtClean="0">
                <a:solidFill>
                  <a:srgbClr val="000000"/>
                </a:solidFill>
              </a:rPr>
              <a:t> </a:t>
            </a:r>
            <a:endParaRPr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9" name="AutoShape 18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defRPr/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0" name="AutoShape 20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defRPr/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1" name="AutoShape 23" descr="image002"/>
          <p:cNvSpPr>
            <a:spLocks noChangeAspect="1" noChangeArrowheads="1"/>
          </p:cNvSpPr>
          <p:nvPr userDrawn="1"/>
        </p:nvSpPr>
        <p:spPr bwMode="auto">
          <a:xfrm>
            <a:off x="200025" y="46038"/>
            <a:ext cx="1428750" cy="1000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defRPr/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2" name="AutoShape 25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defRPr/>
            </a:pPr>
            <a:endParaRPr lang="en-GB" altLang="en-US" smtClean="0">
              <a:solidFill>
                <a:srgbClr val="000000"/>
              </a:solidFill>
            </a:endParaRPr>
          </a:p>
        </p:txBody>
      </p:sp>
      <p:pic>
        <p:nvPicPr>
          <p:cNvPr id="13" name="Picture 26" descr="Picture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3132138"/>
            <a:ext cx="89693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28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3281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Yangon City, Myanmar, 25 November 2013</a:t>
            </a:r>
          </a:p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3210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608F1-E96B-4F56-9E6F-FFFB57AADAF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Yangon City, Myanmar, 25 November 2013</a:t>
            </a:r>
          </a:p>
        </p:txBody>
      </p:sp>
    </p:spTree>
    <p:extLst>
      <p:ext uri="{BB962C8B-B14F-4D97-AF65-F5344CB8AC3E}">
        <p14:creationId xmlns:p14="http://schemas.microsoft.com/office/powerpoint/2010/main" val="12464293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FE448-C3AE-440B-8FF8-5355C75C8F5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Yangon City, Myanmar, 25 November 2013</a:t>
            </a:r>
          </a:p>
        </p:txBody>
      </p:sp>
    </p:spTree>
    <p:extLst>
      <p:ext uri="{BB962C8B-B14F-4D97-AF65-F5344CB8AC3E}">
        <p14:creationId xmlns:p14="http://schemas.microsoft.com/office/powerpoint/2010/main" val="4089685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7D7CE-C366-43BC-AF31-B6C51C43C5F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Yangon City, Myanmar, 25 November 2013</a:t>
            </a:r>
          </a:p>
        </p:txBody>
      </p:sp>
    </p:spTree>
    <p:extLst>
      <p:ext uri="{BB962C8B-B14F-4D97-AF65-F5344CB8AC3E}">
        <p14:creationId xmlns:p14="http://schemas.microsoft.com/office/powerpoint/2010/main" val="2419545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16FB1-EC68-46C3-B5C4-B3471484F48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Yangon City, Myanmar, 25 November 2013</a:t>
            </a:r>
          </a:p>
        </p:txBody>
      </p:sp>
    </p:spTree>
    <p:extLst>
      <p:ext uri="{BB962C8B-B14F-4D97-AF65-F5344CB8AC3E}">
        <p14:creationId xmlns:p14="http://schemas.microsoft.com/office/powerpoint/2010/main" val="2879261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BB6AA-85B6-47F9-8324-DBA39FAA0E6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Yangon City, Myanmar, 25 November 2013</a:t>
            </a:r>
          </a:p>
        </p:txBody>
      </p:sp>
    </p:spTree>
    <p:extLst>
      <p:ext uri="{BB962C8B-B14F-4D97-AF65-F5344CB8AC3E}">
        <p14:creationId xmlns:p14="http://schemas.microsoft.com/office/powerpoint/2010/main" val="20869691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F3738-A4FE-4791-BFFC-8583A5CA674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Yangon City, Myanmar, 25 November 2013</a:t>
            </a:r>
          </a:p>
        </p:txBody>
      </p:sp>
    </p:spTree>
    <p:extLst>
      <p:ext uri="{BB962C8B-B14F-4D97-AF65-F5344CB8AC3E}">
        <p14:creationId xmlns:p14="http://schemas.microsoft.com/office/powerpoint/2010/main" val="2868434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 2013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DF161-3C21-4A99-ADCB-FF68D9417B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37120-7546-4CDA-AF4B-771391AEF0D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Yangon City, Myanmar, 25 November 2013</a:t>
            </a:r>
          </a:p>
        </p:txBody>
      </p:sp>
    </p:spTree>
    <p:extLst>
      <p:ext uri="{BB962C8B-B14F-4D97-AF65-F5344CB8AC3E}">
        <p14:creationId xmlns:p14="http://schemas.microsoft.com/office/powerpoint/2010/main" val="5339997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6B75F-5CF7-47A2-BB0F-ACE30F1E29A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Yangon City, Myanmar, 25 November 2013</a:t>
            </a:r>
          </a:p>
        </p:txBody>
      </p:sp>
    </p:spTree>
    <p:extLst>
      <p:ext uri="{BB962C8B-B14F-4D97-AF65-F5344CB8AC3E}">
        <p14:creationId xmlns:p14="http://schemas.microsoft.com/office/powerpoint/2010/main" val="13185193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2DF5C-81ED-4000-809B-17569AB2E5B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Yangon City, Myanmar, 25 November 2013</a:t>
            </a:r>
          </a:p>
        </p:txBody>
      </p:sp>
    </p:spTree>
    <p:extLst>
      <p:ext uri="{BB962C8B-B14F-4D97-AF65-F5344CB8AC3E}">
        <p14:creationId xmlns:p14="http://schemas.microsoft.com/office/powerpoint/2010/main" val="12880691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BD7C2-0588-4929-A081-4F628C85D26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Yangon City, Myanmar, 25 November 2013</a:t>
            </a:r>
          </a:p>
        </p:txBody>
      </p:sp>
    </p:spTree>
    <p:extLst>
      <p:ext uri="{BB962C8B-B14F-4D97-AF65-F5344CB8AC3E}">
        <p14:creationId xmlns:p14="http://schemas.microsoft.com/office/powerpoint/2010/main" val="14967201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47000" y="6453188"/>
            <a:ext cx="1366838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B7A90-AEFA-43A8-94BE-C2BE3BD43F1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Univers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Yangon City, Myanmar, 25 November 2013</a:t>
            </a:r>
          </a:p>
        </p:txBody>
      </p:sp>
    </p:spTree>
    <p:extLst>
      <p:ext uri="{BB962C8B-B14F-4D97-AF65-F5344CB8AC3E}">
        <p14:creationId xmlns:p14="http://schemas.microsoft.com/office/powerpoint/2010/main" val="1565694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989138"/>
            <a:ext cx="4135438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989138"/>
            <a:ext cx="4137025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 2013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F0166-A1F2-40D6-A554-C22201EE61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 2013</a:t>
            </a: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1C409-6B26-4F80-9339-B65103F7EC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 2013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21F63-60C2-42D5-B75A-250AB33B51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 2013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FD80D-8354-48F3-B670-9730A6EF0B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 2013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C2C54-BE13-4828-B873-B1E9A607D1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 2013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1E079-5D25-4C9B-AFF3-37910EA9A7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images.google.com.br/imgres?imgurl=http://fourstarters.com/wp-content/uploads/2007/09/iso_logo.gif&amp;imgrefurl=http://fourstarters.com/2007/09/&amp;usg=__zQ2S_NQLXY5eLxDKvoMJcUnM4-c=&amp;h=205&amp;w=223&amp;sz=5&amp;hl=pt-BR&amp;start=1&amp;tbnid=xAcsF2kvNuq21M:&amp;tbnh=98&amp;tbnw=107&amp;prev=/images?q=iso,+logo&amp;gbv=2&amp;hl=pt-BR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://images.google.com.br/imgres?imgurl=http://fourstarters.com/wp-content/uploads/2007/09/iso_logo.gif&amp;imgrefurl=http://fourstarters.com/2007/09/&amp;usg=__zQ2S_NQLXY5eLxDKvoMJcUnM4-c=&amp;h=205&amp;w=223&amp;sz=5&amp;hl=pt-BR&amp;start=1&amp;tbnid=xAcsF2kvNuq21M:&amp;tbnh=98&amp;tbnw=107&amp;prev=/images?q=iso,+logo&amp;gbv=2&amp;hl=pt-BR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7" descr="banner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8" descr="footer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6475413"/>
            <a:ext cx="914400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765175"/>
            <a:ext cx="84248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989138"/>
            <a:ext cx="8424863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53200"/>
            <a:ext cx="22780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mtClean="0">
                <a:solidFill>
                  <a:schemeClr val="bg1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Nov 2013</a:t>
            </a: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53200"/>
            <a:ext cx="22320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fld id="{5E0DB103-0E5E-4EBE-B30F-36E5902A95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2" name="Picture 14" descr="iso_logo">
            <a:hlinkClick r:id="rId15"/>
          </p:cNvPr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6731794" y="423862"/>
            <a:ext cx="5127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4" descr="IAF Seal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7237412" y="423862"/>
            <a:ext cx="763588" cy="471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 userDrawn="1"/>
        </p:nvSpPr>
        <p:spPr>
          <a:xfrm>
            <a:off x="4724400" y="571500"/>
            <a:ext cx="165735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9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IN COLLABORATION WITH</a:t>
            </a:r>
            <a:endParaRPr lang="en-GB" sz="9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1037" name="Picture 13" descr="Norad_logo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8001000" y="417512"/>
            <a:ext cx="1143000" cy="4778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3537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35373"/>
          </a:solidFill>
          <a:latin typeface="MetaBold-Roman" pitchFamily="50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35373"/>
          </a:solidFill>
          <a:latin typeface="MetaBold-Roman" pitchFamily="50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35373"/>
          </a:solidFill>
          <a:latin typeface="MetaBold-Roman" pitchFamily="50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35373"/>
          </a:solidFill>
          <a:latin typeface="MetaBold-Roman" pitchFamily="50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235373"/>
          </a:solidFill>
          <a:latin typeface="MetaBold-Roman" pitchFamily="50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235373"/>
          </a:solidFill>
          <a:latin typeface="MetaBold-Roman" pitchFamily="50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235373"/>
          </a:solidFill>
          <a:latin typeface="MetaBold-Roman" pitchFamily="50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235373"/>
          </a:solidFill>
          <a:latin typeface="MetaBold-Roman" pitchFamily="50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anner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foote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5413"/>
            <a:ext cx="91440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765175"/>
            <a:ext cx="84248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989138"/>
            <a:ext cx="8424863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53200"/>
            <a:ext cx="22780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Nov 2013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53200"/>
            <a:ext cx="22320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fld id="{D7A76DC3-9D46-4516-AA43-A2516CEF122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1032" name="Picture 14" descr="iso_logo">
            <a:hlinkClick r:id="rId15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23863"/>
            <a:ext cx="5111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4" descr="IAF Seal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7237413" y="423863"/>
            <a:ext cx="763587" cy="471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34" name="TextBox 10"/>
          <p:cNvSpPr txBox="1">
            <a:spLocks noChangeArrowheads="1"/>
          </p:cNvSpPr>
          <p:nvPr userDrawn="1"/>
        </p:nvSpPr>
        <p:spPr bwMode="auto">
          <a:xfrm>
            <a:off x="4724400" y="571500"/>
            <a:ext cx="1657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900" b="1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IN COLLABORATION WITH</a:t>
            </a:r>
            <a:endParaRPr lang="en-GB" sz="900" b="1" smtClean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35" name="Picture 13" descr="Norad_logo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17513"/>
            <a:ext cx="1143000" cy="4778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46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3537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35373"/>
          </a:solidFill>
          <a:latin typeface="MetaBold-Roman" pitchFamily="50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35373"/>
          </a:solidFill>
          <a:latin typeface="MetaBold-Roman" pitchFamily="50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35373"/>
          </a:solidFill>
          <a:latin typeface="MetaBold-Roman" pitchFamily="50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35373"/>
          </a:solidFill>
          <a:latin typeface="MetaBold-Roman" pitchFamily="50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235373"/>
          </a:solidFill>
          <a:latin typeface="MetaBold-Roman" pitchFamily="50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235373"/>
          </a:solidFill>
          <a:latin typeface="MetaBold-Roman" pitchFamily="50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235373"/>
          </a:solidFill>
          <a:latin typeface="MetaBold-Roman" pitchFamily="50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235373"/>
          </a:solidFill>
          <a:latin typeface="MetaBold-Roman" pitchFamily="50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Watermar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765175"/>
            <a:ext cx="6443663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1763" y="6453188"/>
            <a:ext cx="1366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eaLnBrk="0" hangingPunct="0">
              <a:defRPr/>
            </a:pPr>
            <a:fld id="{70DC2DFB-4247-4E52-8D9B-858EBDFC93C0}" type="slidenum">
              <a:rPr lang="en-US" altLang="en-US">
                <a:solidFill>
                  <a:srgbClr val="000000"/>
                </a:solidFill>
                <a:latin typeface="Verdana" pitchFamily="34" charset="0"/>
              </a:rPr>
              <a:pPr eaLnBrk="0" hangingPunct="0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29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250825" y="6381750"/>
            <a:ext cx="3827463" cy="268288"/>
          </a:xfrm>
          <a:prstGeom prst="rect">
            <a:avLst/>
          </a:prstGeom>
          <a:noFill/>
          <a:ln/>
          <a:ex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Univers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en-US">
                <a:solidFill>
                  <a:srgbClr val="000000"/>
                </a:solidFill>
              </a:rPr>
              <a:t>Yangon City, Myanmar, 25 November 2013</a:t>
            </a:r>
          </a:p>
        </p:txBody>
      </p:sp>
    </p:spTree>
    <p:extLst>
      <p:ext uri="{BB962C8B-B14F-4D97-AF65-F5344CB8AC3E}">
        <p14:creationId xmlns:p14="http://schemas.microsoft.com/office/powerpoint/2010/main" val="258436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6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6"/>
        </a:buBlip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2819400" y="6349206"/>
            <a:ext cx="3827463" cy="268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Univers" pitchFamily="34" charset="0"/>
              </a:rPr>
              <a:t>Yangon City, Myanmar, 25 November 2013</a:t>
            </a:r>
          </a:p>
        </p:txBody>
      </p:sp>
      <p:sp>
        <p:nvSpPr>
          <p:cNvPr id="410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-42863" y="2478088"/>
            <a:ext cx="9144001" cy="1470025"/>
          </a:xfrm>
        </p:spPr>
        <p:txBody>
          <a:bodyPr/>
          <a:lstStyle/>
          <a:p>
            <a:r>
              <a:rPr lang="en-GB" altLang="en-US" dirty="0"/>
              <a:t>ISO 9001 Management System: A survey on its relevance and impact in Asian Developing Economies</a:t>
            </a:r>
            <a:endParaRPr lang="en-US" altLang="en-US" dirty="0" smtClean="0"/>
          </a:p>
        </p:txBody>
      </p:sp>
      <p:sp>
        <p:nvSpPr>
          <p:cNvPr id="410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37063"/>
            <a:ext cx="6400800" cy="1489075"/>
          </a:xfrm>
        </p:spPr>
        <p:txBody>
          <a:bodyPr/>
          <a:lstStyle/>
          <a:p>
            <a:r>
              <a:rPr lang="en-GB" altLang="en-US" b="1" dirty="0" smtClean="0"/>
              <a:t>Dr Nigel H Croft</a:t>
            </a:r>
          </a:p>
          <a:p>
            <a:r>
              <a:rPr lang="en-GB" altLang="en-US" b="1" dirty="0" smtClean="0"/>
              <a:t>Senior Consultant, UNIDO</a:t>
            </a:r>
          </a:p>
          <a:p>
            <a:r>
              <a:rPr lang="en-GB" altLang="en-US" b="1" dirty="0" smtClean="0"/>
              <a:t>nhc@tcaglobal.org</a:t>
            </a:r>
            <a:endParaRPr lang="en-US" altLang="en-US" b="1" dirty="0" smtClean="0"/>
          </a:p>
        </p:txBody>
      </p:sp>
      <p:sp>
        <p:nvSpPr>
          <p:cNvPr id="4102" name="Rectangle 13"/>
          <p:cNvSpPr>
            <a:spLocks noChangeArrowheads="1"/>
          </p:cNvSpPr>
          <p:nvPr/>
        </p:nvSpPr>
        <p:spPr bwMode="auto">
          <a:xfrm>
            <a:off x="0" y="404813"/>
            <a:ext cx="91440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ctr" eaLnBrk="0" hangingPunct="0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 b="1" smtClean="0">
                <a:solidFill>
                  <a:srgbClr val="000099"/>
                </a:solidFill>
              </a:rPr>
              <a:t>Joint ITU-UNIDO Forum on </a:t>
            </a:r>
            <a:br>
              <a:rPr lang="en-US" altLang="en-US" sz="2400" b="1" smtClean="0">
                <a:solidFill>
                  <a:srgbClr val="000099"/>
                </a:solidFill>
              </a:rPr>
            </a:br>
            <a:r>
              <a:rPr lang="en-US" altLang="en-US" sz="2400" b="1" smtClean="0">
                <a:solidFill>
                  <a:srgbClr val="000099"/>
                </a:solidFill>
              </a:rPr>
              <a:t>Sustainable Conformity Assessment</a:t>
            </a:r>
            <a:br>
              <a:rPr lang="en-US" altLang="en-US" sz="2400" b="1" smtClean="0">
                <a:solidFill>
                  <a:srgbClr val="000099"/>
                </a:solidFill>
              </a:rPr>
            </a:br>
            <a:r>
              <a:rPr lang="en-US" altLang="en-US" sz="2400" b="1" smtClean="0">
                <a:solidFill>
                  <a:srgbClr val="000099"/>
                </a:solidFill>
              </a:rPr>
              <a:t>for Asia-Pacific Region</a:t>
            </a:r>
            <a:endParaRPr lang="en-US" altLang="en-US" sz="2400" b="1" smtClean="0">
              <a:solidFill>
                <a:srgbClr val="22228B"/>
              </a:solidFill>
            </a:endParaRPr>
          </a:p>
          <a:p>
            <a:pPr algn="ctr" eaLnBrk="0" hangingPunct="0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2400" b="1" smtClean="0">
              <a:solidFill>
                <a:srgbClr val="22228B"/>
              </a:solidFill>
            </a:endParaRPr>
          </a:p>
          <a:p>
            <a:pPr algn="ctr" eaLnBrk="0" hangingPunct="0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 b="1" smtClean="0">
                <a:solidFill>
                  <a:srgbClr val="22228B"/>
                </a:solidFill>
              </a:rPr>
              <a:t>(Yangon City, Republic of Union of Myanmar</a:t>
            </a:r>
            <a:br>
              <a:rPr lang="en-US" altLang="en-US" sz="1800" b="1" smtClean="0">
                <a:solidFill>
                  <a:srgbClr val="22228B"/>
                </a:solidFill>
              </a:rPr>
            </a:br>
            <a:r>
              <a:rPr lang="en-US" altLang="en-US" sz="1800" b="1" smtClean="0">
                <a:solidFill>
                  <a:srgbClr val="22228B"/>
                </a:solidFill>
              </a:rPr>
              <a:t>25-27 November 2013)</a:t>
            </a:r>
            <a:endParaRPr lang="en-US" altLang="en-US" sz="1800" b="1" smtClean="0">
              <a:solidFill>
                <a:srgbClr val="000099"/>
              </a:solidFill>
            </a:endParaRPr>
          </a:p>
        </p:txBody>
      </p:sp>
      <p:sp>
        <p:nvSpPr>
          <p:cNvPr id="4103" name="AutoShape 18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4104" name="AutoShape 20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4105" name="AutoShape 22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4106" name="AutoShape 24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4107" name="Rectangle 26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endParaRPr lang="en-GB" altLang="en-US" smtClean="0">
              <a:solidFill>
                <a:srgbClr val="000000"/>
              </a:solidFill>
            </a:endParaRPr>
          </a:p>
        </p:txBody>
      </p:sp>
      <p:pic>
        <p:nvPicPr>
          <p:cNvPr id="4108" name="Picture 16" descr="ITUser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4" b="69327"/>
          <a:stretch>
            <a:fillRect/>
          </a:stretch>
        </p:blipFill>
        <p:spPr bwMode="auto">
          <a:xfrm>
            <a:off x="7308850" y="6038850"/>
            <a:ext cx="16383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02350"/>
            <a:ext cx="72072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10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Summary of results and recommendations</a:t>
            </a:r>
            <a:endParaRPr lang="en-GB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9AF235-4420-494C-AF14-FF97071008C4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144388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4810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Important to emphasize………. </a:t>
            </a:r>
          </a:p>
        </p:txBody>
      </p:sp>
      <p:sp>
        <p:nvSpPr>
          <p:cNvPr id="145410" name="Content Placeholder 2"/>
          <p:cNvSpPr>
            <a:spLocks noGrp="1"/>
          </p:cNvSpPr>
          <p:nvPr>
            <p:ph idx="1"/>
          </p:nvPr>
        </p:nvSpPr>
        <p:spPr>
          <a:xfrm>
            <a:off x="323850" y="1773238"/>
            <a:ext cx="8424863" cy="4392612"/>
          </a:xfrm>
        </p:spPr>
        <p:txBody>
          <a:bodyPr/>
          <a:lstStyle/>
          <a:p>
            <a:r>
              <a:rPr lang="en-GB" smtClean="0"/>
              <a:t>Project was limited to</a:t>
            </a:r>
          </a:p>
          <a:p>
            <a:pPr lvl="1"/>
            <a:r>
              <a:rPr lang="en-GB" smtClean="0"/>
              <a:t>manufacturing and construction-based industries</a:t>
            </a:r>
          </a:p>
          <a:p>
            <a:pPr lvl="1"/>
            <a:r>
              <a:rPr lang="en-GB" smtClean="0"/>
              <a:t>“business-to-business” transactions</a:t>
            </a:r>
          </a:p>
          <a:p>
            <a:r>
              <a:rPr lang="en-GB" smtClean="0"/>
              <a:t>Participation was voluntary</a:t>
            </a:r>
          </a:p>
          <a:p>
            <a:pPr lvl="1"/>
            <a:r>
              <a:rPr lang="en-GB" smtClean="0"/>
              <a:t>organizations could not be required to take part. </a:t>
            </a:r>
          </a:p>
          <a:p>
            <a:pPr lvl="1"/>
            <a:r>
              <a:rPr lang="en-GB" smtClean="0"/>
              <a:t>results were necessarily skewed towards a “favourable” outcome</a:t>
            </a:r>
          </a:p>
          <a:p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99DDC1-4452-4432-894E-F3549240D10D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35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impacts</a:t>
            </a:r>
            <a:endParaRPr lang="en-GB" dirty="0" smtClean="0"/>
          </a:p>
        </p:txBody>
      </p:sp>
      <p:sp>
        <p:nvSpPr>
          <p:cNvPr id="146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Empirical evidence of positive impact</a:t>
            </a:r>
          </a:p>
          <a:p>
            <a:pPr lvl="1"/>
            <a:r>
              <a:rPr lang="en-GB" dirty="0" smtClean="0"/>
              <a:t>benefits derived by </a:t>
            </a:r>
            <a:r>
              <a:rPr lang="en-GB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purchasers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smtClean="0"/>
              <a:t>who use ISO 9001 certification as a basis for supplier selection and evaluation</a:t>
            </a:r>
          </a:p>
          <a:p>
            <a:pPr lvl="1"/>
            <a:r>
              <a:rPr lang="en-GB" dirty="0" smtClean="0"/>
              <a:t>benefits experienced by </a:t>
            </a:r>
            <a:r>
              <a:rPr lang="en-GB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certified organizations </a:t>
            </a:r>
            <a:r>
              <a:rPr lang="en-GB" dirty="0" smtClean="0"/>
              <a:t>in terms of improved performance, reductions in rework and waste, and overall operational effectiveness.</a:t>
            </a:r>
          </a:p>
          <a:p>
            <a:pPr lvl="1"/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CD0B64-4885-4FA2-A5A4-37DE35EEA270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27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Institutional purchasers</a:t>
            </a:r>
            <a:endParaRPr lang="en-GB" dirty="0" smtClean="0"/>
          </a:p>
        </p:txBody>
      </p:sp>
      <p:sp>
        <p:nvSpPr>
          <p:cNvPr id="147458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91550" cy="4392612"/>
          </a:xfrm>
        </p:spPr>
        <p:txBody>
          <a:bodyPr/>
          <a:lstStyle/>
          <a:p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82%</a:t>
            </a:r>
            <a:r>
              <a:rPr lang="en-GB" sz="2400" dirty="0" smtClean="0"/>
              <a:t> either “rely heavily” on ISO 9001 or “use it frequently”</a:t>
            </a:r>
          </a:p>
          <a:p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79%</a:t>
            </a:r>
            <a:r>
              <a:rPr lang="en-GB" sz="2400" dirty="0" smtClean="0"/>
              <a:t> use ISO 9001 as a basis for their supplier evaluations</a:t>
            </a:r>
          </a:p>
          <a:p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Satisfaction</a:t>
            </a:r>
            <a:r>
              <a:rPr lang="en-GB" sz="2400" dirty="0" smtClean="0"/>
              <a:t> with a number of parameters related to ISO 9001-certified suppliers is 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generally good</a:t>
            </a:r>
          </a:p>
          <a:p>
            <a:r>
              <a:rPr lang="en-GB" sz="2400" dirty="0" smtClean="0"/>
              <a:t>Significant majority of certified suppliers perform 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“better” </a:t>
            </a:r>
            <a:r>
              <a:rPr lang="en-GB" sz="2400" dirty="0" smtClean="0"/>
              <a:t>or 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“much better” </a:t>
            </a:r>
            <a:r>
              <a:rPr lang="en-GB" sz="2400" dirty="0" smtClean="0"/>
              <a:t>than non-certified suppliers. </a:t>
            </a:r>
          </a:p>
          <a:p>
            <a:r>
              <a:rPr lang="en-US" sz="2400" dirty="0" smtClean="0"/>
              <a:t>One criticism from purchasers is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 complaints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handling</a:t>
            </a:r>
          </a:p>
          <a:p>
            <a:pPr lvl="1"/>
            <a:r>
              <a:rPr lang="en-US" sz="2000" dirty="0">
                <a:ea typeface="+mn-ea"/>
              </a:rPr>
              <a:t>Need for greater promotion of ISO 10002 “Guidance for complaints handling in organizations</a:t>
            </a:r>
            <a:r>
              <a:rPr lang="en-US" sz="2000" dirty="0" smtClean="0">
                <a:ea typeface="+mn-ea"/>
              </a:rPr>
              <a:t>”</a:t>
            </a:r>
          </a:p>
          <a:p>
            <a:pPr lvl="1"/>
            <a:r>
              <a:rPr lang="en-US" sz="2000" dirty="0" smtClean="0">
                <a:ea typeface="+mn-ea"/>
              </a:rPr>
              <a:t>“Good practice” guidance being developed for CB auditors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70EBFE-A213-45FA-BC78-7964411427D2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8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367553" y="1861869"/>
            <a:ext cx="8316415" cy="477049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429 Institutional Purchasers</a:t>
            </a:r>
            <a:endParaRPr lang="en-GB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DD3E21-70C2-4EAE-9B31-D11F9F20D4F7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2" name="Rectangle 1"/>
          <p:cNvSpPr/>
          <p:nvPr/>
        </p:nvSpPr>
        <p:spPr bwMode="auto">
          <a:xfrm>
            <a:off x="489518" y="1981200"/>
            <a:ext cx="8316415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Overall opinion about the credibility of accredited certification to </a:t>
            </a:r>
            <a:r>
              <a:rPr lang="en-US" b="1" dirty="0"/>
              <a:t>ISO 9001)</a:t>
            </a:r>
            <a:endParaRPr lang="en-GB" b="1" dirty="0"/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06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Certified organizations</a:t>
            </a:r>
            <a:endParaRPr lang="en-GB" smtClean="0"/>
          </a:p>
        </p:txBody>
      </p:sp>
      <p:sp>
        <p:nvSpPr>
          <p:cNvPr id="150530" name="Content Placeholder 5"/>
          <p:cNvSpPr>
            <a:spLocks noGrp="1"/>
          </p:cNvSpPr>
          <p:nvPr>
            <p:ph idx="1"/>
          </p:nvPr>
        </p:nvSpPr>
        <p:spPr>
          <a:xfrm>
            <a:off x="381000" y="1600200"/>
            <a:ext cx="8424863" cy="4392612"/>
          </a:xfrm>
        </p:spPr>
        <p:txBody>
          <a:bodyPr/>
          <a:lstStyle/>
          <a:p>
            <a:r>
              <a:rPr lang="en-US" sz="2400" dirty="0"/>
              <a:t>Main reasons for seeking certification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54% </a:t>
            </a:r>
            <a:r>
              <a:rPr lang="en-US" sz="2000" dirty="0" smtClean="0"/>
              <a:t>internally-motivated</a:t>
            </a:r>
          </a:p>
          <a:p>
            <a:pPr lvl="2"/>
            <a:r>
              <a:rPr lang="en-GB" sz="1800" dirty="0" smtClean="0"/>
              <a:t>seeking internal improvement or responding to corporate or top management initiatives</a:t>
            </a:r>
          </a:p>
          <a:p>
            <a:pPr lvl="1"/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39%</a:t>
            </a:r>
            <a:r>
              <a:rPr lang="en-GB" sz="2000" dirty="0" smtClean="0"/>
              <a:t> externally-motivated</a:t>
            </a:r>
          </a:p>
          <a:p>
            <a:pPr lvl="2"/>
            <a:r>
              <a:rPr lang="en-GB" sz="1800" dirty="0" smtClean="0"/>
              <a:t>seeking to access international markets or responding to customer pressures </a:t>
            </a:r>
          </a:p>
          <a:p>
            <a:r>
              <a:rPr lang="en-GB" sz="2400" dirty="0" smtClean="0"/>
              <a:t>Some benefits mentioned:</a:t>
            </a:r>
            <a:endParaRPr lang="en-GB" sz="2400" dirty="0"/>
          </a:p>
          <a:p>
            <a:pPr lvl="1"/>
            <a:r>
              <a:rPr lang="en-GB" sz="1800" dirty="0"/>
              <a:t>“We have derived significant benefit from implementing ISO </a:t>
            </a:r>
            <a:r>
              <a:rPr lang="en-GB" sz="1800" dirty="0" smtClean="0"/>
              <a:t>9001”</a:t>
            </a:r>
            <a:endParaRPr lang="en-GB" sz="1800" dirty="0"/>
          </a:p>
          <a:p>
            <a:pPr lvl="1"/>
            <a:r>
              <a:rPr lang="en-GB" sz="1800" dirty="0"/>
              <a:t>“ISO 9001 certification has helped improve the way we work”</a:t>
            </a:r>
          </a:p>
          <a:p>
            <a:pPr lvl="1"/>
            <a:r>
              <a:rPr lang="en-GB" sz="1800" dirty="0"/>
              <a:t>“Our customers give us credit for our ISO 9001 certification when they choose their suppliers”</a:t>
            </a:r>
          </a:p>
          <a:p>
            <a:pPr lvl="1"/>
            <a:r>
              <a:rPr lang="en-GB" sz="1800" dirty="0"/>
              <a:t>“ISO 9001 has helped us to focus on continually reducing internal re-work and waste”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658C1B-4258-447D-96CD-7E78E0E3D4A4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8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609600" y="1700808"/>
            <a:ext cx="7991534" cy="480377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87042" name="Title 1"/>
          <p:cNvSpPr>
            <a:spLocks noGrp="1"/>
          </p:cNvSpPr>
          <p:nvPr>
            <p:ph type="title"/>
          </p:nvPr>
        </p:nvSpPr>
        <p:spPr>
          <a:xfrm>
            <a:off x="430213" y="836613"/>
            <a:ext cx="8424862" cy="1143000"/>
          </a:xfrm>
        </p:spPr>
        <p:txBody>
          <a:bodyPr/>
          <a:lstStyle/>
          <a:p>
            <a:r>
              <a:rPr lang="en-US" sz="4000" dirty="0" smtClean="0"/>
              <a:t>604 Certified Organizations</a:t>
            </a:r>
            <a:endParaRPr lang="en-GB" sz="40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2920AD4-5C62-4553-8DEE-0F6B2EE45593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2" name="Rectangle 1"/>
          <p:cNvSpPr/>
          <p:nvPr/>
        </p:nvSpPr>
        <p:spPr bwMode="auto">
          <a:xfrm>
            <a:off x="381000" y="1828800"/>
            <a:ext cx="8305800" cy="685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Regardless of how much you spent, do you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consider the implementation of ISO 9001 and certification to have been a good investment?</a:t>
            </a:r>
            <a:endParaRPr kumimoji="0" lang="en-GB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59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 of consultants</a:t>
            </a:r>
            <a:endParaRPr lang="en-GB" smtClean="0"/>
          </a:p>
        </p:txBody>
      </p:sp>
      <p:sp>
        <p:nvSpPr>
          <p:cNvPr id="156674" name="Content Placeholder 2"/>
          <p:cNvSpPr>
            <a:spLocks noGrp="1"/>
          </p:cNvSpPr>
          <p:nvPr>
            <p:ph idx="1"/>
          </p:nvPr>
        </p:nvSpPr>
        <p:spPr>
          <a:xfrm>
            <a:off x="323850" y="1773238"/>
            <a:ext cx="8424863" cy="4392612"/>
          </a:xfrm>
        </p:spPr>
        <p:txBody>
          <a:bodyPr/>
          <a:lstStyle/>
          <a:p>
            <a:r>
              <a:rPr lang="en-GB" sz="2800" dirty="0" smtClean="0"/>
              <a:t>Over 80% of certified organizations surveyed had used a consultant</a:t>
            </a:r>
          </a:p>
          <a:p>
            <a:pPr lvl="1"/>
            <a:r>
              <a:rPr lang="en-GB" sz="2400" dirty="0" smtClean="0"/>
              <a:t>More pronounced for micro, small and medium organizations</a:t>
            </a:r>
          </a:p>
          <a:p>
            <a:r>
              <a:rPr lang="en-GB" sz="2800" dirty="0" smtClean="0"/>
              <a:t>Consultants not always used properly </a:t>
            </a:r>
          </a:p>
          <a:p>
            <a:r>
              <a:rPr lang="en-GB" sz="2800" dirty="0" smtClean="0"/>
              <a:t>Need to promote awareness of ISO 10019:2005 </a:t>
            </a:r>
            <a:r>
              <a:rPr lang="en-GB" sz="2800" i="1" dirty="0" smtClean="0"/>
              <a:t>“Guidelines for the selection of quality management system consultants and use of their services”.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862BCE-7207-4476-9B36-5605842DF4CE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55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424862" cy="1143000"/>
          </a:xfrm>
        </p:spPr>
        <p:txBody>
          <a:bodyPr/>
          <a:lstStyle/>
          <a:p>
            <a:r>
              <a:rPr lang="en-US" sz="4000" dirty="0" smtClean="0"/>
              <a:t>Poor recognition of “accreditation”</a:t>
            </a:r>
            <a:endParaRPr lang="en-GB" sz="4000" dirty="0" smtClean="0"/>
          </a:p>
        </p:txBody>
      </p:sp>
      <p:sp>
        <p:nvSpPr>
          <p:cNvPr id="158722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392613"/>
          </a:xfrm>
        </p:spPr>
        <p:txBody>
          <a:bodyPr/>
          <a:lstStyle/>
          <a:p>
            <a:r>
              <a:rPr lang="en-GB" sz="2000" dirty="0"/>
              <a:t>Only around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1/3</a:t>
            </a:r>
            <a:r>
              <a:rPr lang="en-GB" sz="2000" dirty="0"/>
              <a:t> of purchasers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could name the national AB or any foreign AB</a:t>
            </a:r>
          </a:p>
          <a:p>
            <a:r>
              <a:rPr lang="en-GB" sz="2000" dirty="0"/>
              <a:t>Only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1/3</a:t>
            </a:r>
            <a:r>
              <a:rPr lang="en-GB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/>
              <a:t>of purchasers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knew about the IAF and what it </a:t>
            </a: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</a:t>
            </a:r>
            <a:endParaRPr lang="en-GB" sz="2000" dirty="0"/>
          </a:p>
          <a:p>
            <a:r>
              <a:rPr lang="en-GB" sz="2000" dirty="0" smtClean="0"/>
              <a:t>Many purchasers not aware of the concept of unaccredited certification. </a:t>
            </a:r>
          </a:p>
          <a:p>
            <a:pPr lvl="1"/>
            <a:r>
              <a:rPr lang="en-GB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 than ½ </a:t>
            </a:r>
            <a:r>
              <a:rPr lang="en-GB" sz="1800" dirty="0" smtClean="0"/>
              <a:t>of the purchasers </a:t>
            </a:r>
            <a:r>
              <a:rPr lang="en-GB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 copies of their suppliers’ ISO 9001 certificate</a:t>
            </a:r>
          </a:p>
          <a:p>
            <a:pPr lvl="1"/>
            <a:r>
              <a:rPr lang="en-GB" sz="1800" dirty="0" smtClean="0"/>
              <a:t>Less than 1/3 actually check the certificate has an accreditation mark</a:t>
            </a:r>
          </a:p>
          <a:p>
            <a:r>
              <a:rPr lang="en-GB" sz="2000" dirty="0"/>
              <a:t>Need for a significant </a:t>
            </a:r>
            <a:r>
              <a:rPr lang="en-GB" sz="2000" dirty="0" smtClean="0"/>
              <a:t>awareness-building </a:t>
            </a:r>
            <a:r>
              <a:rPr lang="en-GB" sz="2000" dirty="0"/>
              <a:t>campaign to:</a:t>
            </a:r>
          </a:p>
          <a:p>
            <a:pPr lvl="1"/>
            <a:r>
              <a:rPr lang="en-GB" sz="1800" dirty="0"/>
              <a:t>raise the profile of accredited certification,</a:t>
            </a:r>
          </a:p>
          <a:p>
            <a:pPr lvl="1"/>
            <a:r>
              <a:rPr lang="en-GB" sz="1800" dirty="0"/>
              <a:t>explain potential perils of unaccredited certification</a:t>
            </a:r>
          </a:p>
          <a:p>
            <a:pPr lvl="1"/>
            <a:r>
              <a:rPr lang="en-GB" sz="1800" dirty="0"/>
              <a:t>c</a:t>
            </a:r>
            <a:r>
              <a:rPr lang="en-GB" sz="1800" dirty="0" smtClean="0"/>
              <a:t>larify role </a:t>
            </a:r>
            <a:r>
              <a:rPr lang="en-GB" sz="1800" dirty="0"/>
              <a:t>of the </a:t>
            </a:r>
            <a:r>
              <a:rPr lang="en-GB" sz="1800" dirty="0" smtClean="0"/>
              <a:t>IAF and ISO</a:t>
            </a:r>
            <a:endParaRPr lang="en-GB" sz="1800" dirty="0"/>
          </a:p>
          <a:p>
            <a:pPr marL="0" indent="0">
              <a:buNone/>
            </a:pPr>
            <a:r>
              <a:rPr lang="en-GB" sz="2000" dirty="0" smtClean="0"/>
              <a:t>(</a:t>
            </a:r>
            <a:r>
              <a:rPr lang="en-GB" sz="2000" dirty="0"/>
              <a:t>Important if developing countries are to use the IAF mark for trade capacity building purposes). </a:t>
            </a:r>
          </a:p>
          <a:p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2897466-EFAF-43A9-A924-C38EEC887200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83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Title 1"/>
          <p:cNvSpPr>
            <a:spLocks noGrp="1"/>
          </p:cNvSpPr>
          <p:nvPr>
            <p:ph type="title"/>
          </p:nvPr>
        </p:nvSpPr>
        <p:spPr>
          <a:xfrm>
            <a:off x="7938" y="908050"/>
            <a:ext cx="9144000" cy="1143000"/>
          </a:xfrm>
        </p:spPr>
        <p:txBody>
          <a:bodyPr/>
          <a:lstStyle/>
          <a:p>
            <a:r>
              <a:rPr lang="en-US" sz="4000" dirty="0" smtClean="0"/>
              <a:t>Lack of transparency / “Openness” of some CB’s and AB’s </a:t>
            </a:r>
            <a:endParaRPr lang="en-GB" sz="4000" dirty="0" smtClean="0"/>
          </a:p>
        </p:txBody>
      </p:sp>
      <p:sp>
        <p:nvSpPr>
          <p:cNvPr id="160770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424863" cy="4392612"/>
          </a:xfrm>
        </p:spPr>
        <p:txBody>
          <a:bodyPr/>
          <a:lstStyle/>
          <a:p>
            <a:r>
              <a:rPr lang="en-GB" sz="2800" dirty="0"/>
              <a:t>L</a:t>
            </a:r>
            <a:r>
              <a:rPr lang="en-GB" sz="2800" dirty="0" smtClean="0"/>
              <a:t>ack of transparency by some CB’s regarding information about certified clients</a:t>
            </a:r>
          </a:p>
          <a:p>
            <a:r>
              <a:rPr lang="en-GB" sz="2800" dirty="0" smtClean="0"/>
              <a:t>Big variation in the way AB’s are enforcing requirements in ISO/IEC 17021:2006  for CB’s to have “publicly-accessible directory of certified clients”</a:t>
            </a:r>
          </a:p>
          <a:p>
            <a:pPr lvl="1"/>
            <a:r>
              <a:rPr lang="en-US" sz="2400" dirty="0" smtClean="0"/>
              <a:t>Recently reinforced by IAF Technical Committee decision (March 2011)</a:t>
            </a:r>
          </a:p>
          <a:p>
            <a:pPr lvl="1"/>
            <a:r>
              <a:rPr lang="en-US" sz="2400" dirty="0" smtClean="0"/>
              <a:t>Single, international database of certified organizations under discussion within ISO</a:t>
            </a:r>
            <a:endParaRPr lang="en-GB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B0AD30-B5A2-4364-8E4B-3428B7BA3305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24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214313" y="642938"/>
            <a:ext cx="8424862" cy="1143000"/>
          </a:xfrm>
        </p:spPr>
        <p:txBody>
          <a:bodyPr/>
          <a:lstStyle/>
          <a:p>
            <a:r>
              <a:rPr lang="en-US" smtClean="0"/>
              <a:t>Project Partners</a:t>
            </a:r>
            <a:endParaRPr lang="en-GB" smtClean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247650" y="1628775"/>
            <a:ext cx="8891588" cy="4392613"/>
          </a:xfrm>
        </p:spPr>
        <p:txBody>
          <a:bodyPr/>
          <a:lstStyle/>
          <a:p>
            <a:r>
              <a:rPr lang="en-US" sz="2000" smtClean="0"/>
              <a:t>Overall international coordination:</a:t>
            </a:r>
          </a:p>
          <a:p>
            <a:pPr lvl="1"/>
            <a:r>
              <a:rPr lang="en-US" sz="1800" smtClean="0"/>
              <a:t>UNIDO Trade Capacity Building Branch</a:t>
            </a:r>
          </a:p>
          <a:p>
            <a:pPr lvl="2"/>
            <a:r>
              <a:rPr lang="en-US" sz="1600" smtClean="0"/>
              <a:t>Ouseph Padickakudi (Project Manager) / Nigel Croft (Lead Consultant)</a:t>
            </a:r>
          </a:p>
          <a:p>
            <a:r>
              <a:rPr lang="en-US" sz="2000" smtClean="0"/>
              <a:t>Financing</a:t>
            </a:r>
          </a:p>
          <a:p>
            <a:pPr lvl="1"/>
            <a:r>
              <a:rPr lang="en-GB" sz="1800" smtClean="0"/>
              <a:t>NORAD (Norwegian </a:t>
            </a:r>
            <a:r>
              <a:rPr lang="en-US" sz="1800" smtClean="0"/>
              <a:t>Agency for Development Cooperation)</a:t>
            </a:r>
            <a:r>
              <a:rPr lang="en-GB" sz="1800" smtClean="0"/>
              <a:t>, </a:t>
            </a:r>
            <a:endParaRPr lang="en-US" sz="1800" smtClean="0"/>
          </a:p>
          <a:p>
            <a:r>
              <a:rPr lang="en-US" sz="2000" smtClean="0"/>
              <a:t>Technical collaboration on survey methodologies</a:t>
            </a:r>
          </a:p>
          <a:p>
            <a:pPr lvl="1"/>
            <a:r>
              <a:rPr lang="en-US" sz="1800" smtClean="0"/>
              <a:t>ISO (International Organization for Standardization)</a:t>
            </a:r>
          </a:p>
          <a:p>
            <a:pPr lvl="2"/>
            <a:r>
              <a:rPr lang="en-US" sz="1600" smtClean="0"/>
              <a:t>Sean MacCurtain (Head of Conformity Assessment)</a:t>
            </a:r>
          </a:p>
          <a:p>
            <a:pPr lvl="1"/>
            <a:r>
              <a:rPr lang="en-US" sz="1800" smtClean="0"/>
              <a:t>IAF (International Accreditation Forum)</a:t>
            </a:r>
          </a:p>
          <a:p>
            <a:pPr lvl="2"/>
            <a:r>
              <a:rPr lang="en-GB" sz="1600" smtClean="0"/>
              <a:t>B.Venkataraman (Co-chair; IAF/ILAC Development Support Committee) </a:t>
            </a:r>
          </a:p>
          <a:p>
            <a:r>
              <a:rPr lang="en-US" sz="2000" smtClean="0"/>
              <a:t>Statistical Analysis of Project results</a:t>
            </a:r>
          </a:p>
          <a:p>
            <a:pPr lvl="1"/>
            <a:r>
              <a:rPr lang="en-GB" sz="1800" smtClean="0"/>
              <a:t>Institute of Applied Statistics &amp; Quality Management, (Lucknow, India) </a:t>
            </a:r>
          </a:p>
          <a:p>
            <a:r>
              <a:rPr lang="en-US" sz="2000" smtClean="0"/>
              <a:t>Local coordination</a:t>
            </a:r>
          </a:p>
          <a:p>
            <a:pPr lvl="1"/>
            <a:r>
              <a:rPr lang="en-US" sz="1800" smtClean="0"/>
              <a:t>National Standards Body, Local Accreditation Body &amp; Local UNIDO Offices</a:t>
            </a:r>
            <a:endParaRPr lang="en-GB" sz="180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48887E-59F4-4929-81B6-E32B87B51A48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Title 1"/>
          <p:cNvSpPr>
            <a:spLocks noGrp="1"/>
          </p:cNvSpPr>
          <p:nvPr>
            <p:ph type="title"/>
          </p:nvPr>
        </p:nvSpPr>
        <p:spPr>
          <a:xfrm>
            <a:off x="395288" y="836613"/>
            <a:ext cx="8424862" cy="1143000"/>
          </a:xfrm>
        </p:spPr>
        <p:txBody>
          <a:bodyPr/>
          <a:lstStyle/>
          <a:p>
            <a:r>
              <a:rPr lang="en-US" smtClean="0"/>
              <a:t>Performance of certified organizations</a:t>
            </a:r>
            <a:endParaRPr lang="en-GB" smtClean="0"/>
          </a:p>
        </p:txBody>
      </p:sp>
      <p:sp>
        <p:nvSpPr>
          <p:cNvPr id="163842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424863" cy="4392612"/>
          </a:xfrm>
        </p:spPr>
        <p:txBody>
          <a:bodyPr/>
          <a:lstStyle/>
          <a:p>
            <a:r>
              <a:rPr lang="en-GB" dirty="0" smtClean="0"/>
              <a:t>Based on 561 one-day visits, overall level of confidence was good: 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6%</a:t>
            </a:r>
            <a:r>
              <a:rPr lang="en-GB" dirty="0" smtClean="0"/>
              <a:t> “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can be proud </a:t>
            </a:r>
            <a:r>
              <a:rPr lang="en-GB" dirty="0" smtClean="0"/>
              <a:t>to use this organization as a benchmark”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43% “Clear evidence </a:t>
            </a:r>
            <a:r>
              <a:rPr lang="en-GB" dirty="0" smtClean="0"/>
              <a:t>that the intent of ISO 9001 is being met”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43%  “OK - No reason to doubt </a:t>
            </a:r>
            <a:r>
              <a:rPr lang="en-GB" dirty="0" smtClean="0"/>
              <a:t>that this is being addressed correctly”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EA5C46-5BFB-4A9F-A9A5-B851D4B08E6A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65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BUT………..</a:t>
            </a:r>
            <a:endParaRPr lang="en-GB" smtClean="0"/>
          </a:p>
        </p:txBody>
      </p:sp>
      <p:sp>
        <p:nvSpPr>
          <p:cNvPr id="164866" name="Content Placeholder 2"/>
          <p:cNvSpPr>
            <a:spLocks noGrp="1"/>
          </p:cNvSpPr>
          <p:nvPr>
            <p:ph idx="1"/>
          </p:nvPr>
        </p:nvSpPr>
        <p:spPr>
          <a:xfrm>
            <a:off x="395288" y="1844675"/>
            <a:ext cx="8424862" cy="4392613"/>
          </a:xfrm>
        </p:spPr>
        <p:txBody>
          <a:bodyPr/>
          <a:lstStyle/>
          <a:p>
            <a:r>
              <a:rPr lang="en-GB" dirty="0" smtClean="0"/>
              <a:t>8% of the organizations visited fell into the categories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“Little or no confidence” (1%)</a:t>
            </a:r>
          </a:p>
          <a:p>
            <a:pPr lvl="1"/>
            <a:r>
              <a:rPr lang="en-GB" dirty="0" smtClean="0"/>
              <a:t>“Some evidence presented, but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at all convincing” (7%)</a:t>
            </a:r>
          </a:p>
          <a:p>
            <a:r>
              <a:rPr lang="en-GB" dirty="0" smtClean="0"/>
              <a:t>Percentages are small, but they represent a significant number (over 5000 certificates in the region).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6FDD03-99C1-425E-A6FC-D6E9428AF609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70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Audit durations</a:t>
            </a:r>
            <a:endParaRPr lang="en-GB" smtClean="0"/>
          </a:p>
        </p:txBody>
      </p:sp>
      <p:sp>
        <p:nvSpPr>
          <p:cNvPr id="165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spite of previous anecdotal evidence, results showed that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CB’s are, in general, respecting</a:t>
            </a:r>
            <a:r>
              <a:rPr lang="en-GB" dirty="0" smtClean="0"/>
              <a:t> audit durations prescribed by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IAF MD5.</a:t>
            </a:r>
          </a:p>
          <a:p>
            <a:r>
              <a:rPr lang="en-GB" dirty="0" smtClean="0"/>
              <a:t>In particular, audit durations for micro, small and medium enterprises tend to exceed the recommendations of IAF MD5.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60790D-6BA7-415D-BFF7-4EC60D528A8D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28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Areas of weakness</a:t>
            </a:r>
            <a:endParaRPr lang="en-GB" smtClean="0"/>
          </a:p>
        </p:txBody>
      </p:sp>
      <p:sp>
        <p:nvSpPr>
          <p:cNvPr id="166914" name="Content Placeholder 2"/>
          <p:cNvSpPr>
            <a:spLocks noGrp="1"/>
          </p:cNvSpPr>
          <p:nvPr>
            <p:ph idx="1"/>
          </p:nvPr>
        </p:nvSpPr>
        <p:spPr>
          <a:xfrm>
            <a:off x="250825" y="1773238"/>
            <a:ext cx="8424863" cy="4392612"/>
          </a:xfrm>
        </p:spPr>
        <p:txBody>
          <a:bodyPr/>
          <a:lstStyle/>
          <a:p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Weakest areas </a:t>
            </a:r>
            <a:r>
              <a:rPr lang="en-GB" sz="2800" dirty="0" smtClean="0"/>
              <a:t>identified during visits were: </a:t>
            </a:r>
          </a:p>
          <a:p>
            <a:pPr lvl="1"/>
            <a:r>
              <a:rPr lang="en-GB" sz="2400" dirty="0" smtClean="0"/>
              <a:t>Poor use of the “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approach</a:t>
            </a:r>
            <a:r>
              <a:rPr lang="en-GB" sz="2400" dirty="0" smtClean="0"/>
              <a:t>” throughout the organization</a:t>
            </a:r>
          </a:p>
          <a:p>
            <a:pPr lvl="1"/>
            <a:r>
              <a:rPr lang="en-GB" sz="2400" dirty="0" smtClean="0"/>
              <a:t>Organizations not managing QMS processes using a “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Plan-Do-Check-Act</a:t>
            </a:r>
            <a:r>
              <a:rPr lang="en-GB" sz="2400" dirty="0" smtClean="0"/>
              <a:t>” – type approach</a:t>
            </a:r>
          </a:p>
          <a:p>
            <a:pPr lvl="1"/>
            <a:r>
              <a:rPr lang="en-GB" sz="2400" dirty="0" smtClean="0"/>
              <a:t>Little focus on identifying the 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 </a:t>
            </a:r>
            <a:r>
              <a:rPr lang="en-GB" sz="2400" dirty="0" smtClean="0"/>
              <a:t>of process, product and system nonconformities, and on implementing 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 corrective action</a:t>
            </a:r>
          </a:p>
          <a:p>
            <a:pPr lvl="1"/>
            <a:r>
              <a:rPr lang="en-GB" sz="2400" dirty="0" smtClean="0"/>
              <a:t>Poor focus on 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PREVENTING</a:t>
            </a:r>
            <a:r>
              <a:rPr lang="en-GB" sz="2400" dirty="0" smtClean="0"/>
              <a:t> nonconformities</a:t>
            </a:r>
          </a:p>
          <a:p>
            <a:pPr lvl="1"/>
            <a:r>
              <a:rPr lang="en-GB" sz="2400" dirty="0" smtClean="0"/>
              <a:t>Weak culture of 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continual improvement </a:t>
            </a:r>
            <a:r>
              <a:rPr lang="en-GB" sz="2400" dirty="0" smtClean="0"/>
              <a:t>of the effectiveness of the QMS</a:t>
            </a:r>
          </a:p>
          <a:p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4C05ED-EE41-4A07-ACCB-8DB2713C89E7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14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Title 1"/>
          <p:cNvSpPr>
            <a:spLocks noGrp="1"/>
          </p:cNvSpPr>
          <p:nvPr>
            <p:ph type="title"/>
          </p:nvPr>
        </p:nvSpPr>
        <p:spPr>
          <a:xfrm>
            <a:off x="323850" y="981075"/>
            <a:ext cx="8424863" cy="1143000"/>
          </a:xfrm>
        </p:spPr>
        <p:txBody>
          <a:bodyPr/>
          <a:lstStyle/>
          <a:p>
            <a:r>
              <a:rPr lang="en-GB" smtClean="0"/>
              <a:t>Best practices and policy guidelines </a:t>
            </a:r>
          </a:p>
        </p:txBody>
      </p:sp>
      <p:sp>
        <p:nvSpPr>
          <p:cNvPr id="167938" name="Content Placeholder 2"/>
          <p:cNvSpPr>
            <a:spLocks noGrp="1"/>
          </p:cNvSpPr>
          <p:nvPr>
            <p:ph idx="1"/>
          </p:nvPr>
        </p:nvSpPr>
        <p:spPr>
          <a:xfrm>
            <a:off x="323850" y="2133600"/>
            <a:ext cx="8424863" cy="4392613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Excellent correlation </a:t>
            </a:r>
            <a:r>
              <a:rPr lang="en-GB" dirty="0" smtClean="0"/>
              <a:t>between results of one-day visits and suppliers’ performance as perceived by customers. </a:t>
            </a:r>
          </a:p>
          <a:p>
            <a:pPr lvl="1"/>
            <a:r>
              <a:rPr lang="en-GB" dirty="0" smtClean="0"/>
              <a:t>This now forms basis for a new market surveillance approach by IAF and others</a:t>
            </a:r>
          </a:p>
          <a:p>
            <a:pPr lvl="1"/>
            <a:r>
              <a:rPr lang="en-GB" dirty="0" smtClean="0"/>
              <a:t>In line with ISO/IAF Strategic Imperative that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“Output matters!”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4B240C-19F1-454B-95D3-CA1C182B9F26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8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2013</a:t>
            </a:r>
            <a:endParaRPr lang="en-US" altLang="en-US"/>
          </a:p>
        </p:txBody>
      </p:sp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future………</a:t>
            </a:r>
            <a:endParaRPr lang="en-US" dirty="0"/>
          </a:p>
        </p:txBody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676400"/>
            <a:ext cx="8435975" cy="4411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Why not a “</a:t>
            </a:r>
            <a:r>
              <a:rPr lang="en-US" sz="2800" b="1" dirty="0" smtClean="0">
                <a:solidFill>
                  <a:srgbClr val="FF0000"/>
                </a:solidFill>
              </a:rPr>
              <a:t>PBCA</a:t>
            </a:r>
            <a:r>
              <a:rPr lang="en-US" sz="2800" dirty="0"/>
              <a:t>” </a:t>
            </a:r>
            <a:r>
              <a:rPr lang="en-US" sz="2800" dirty="0" smtClean="0"/>
              <a:t>approach??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“</a:t>
            </a:r>
            <a:r>
              <a:rPr lang="en-US" sz="2400" b="1" i="1" dirty="0">
                <a:solidFill>
                  <a:srgbClr val="FF0000"/>
                </a:solidFill>
              </a:rPr>
              <a:t>Performance Based Conformity Assessment</a:t>
            </a:r>
            <a:r>
              <a:rPr lang="en-US" sz="2400" dirty="0"/>
              <a:t>”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Relate </a:t>
            </a:r>
            <a:r>
              <a:rPr lang="en-US" sz="2400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intensity</a:t>
            </a:r>
            <a:r>
              <a:rPr lang="en-US" sz="2400" dirty="0"/>
              <a:t> of auditing to </a:t>
            </a:r>
            <a:r>
              <a:rPr lang="en-US" sz="2400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demonstrated </a:t>
            </a:r>
            <a:r>
              <a:rPr lang="en-US" sz="2400" b="1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performance </a:t>
            </a:r>
            <a:r>
              <a:rPr lang="en-US" sz="2400" dirty="0"/>
              <a:t>of the CB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Can </a:t>
            </a:r>
            <a:r>
              <a:rPr lang="en-US" sz="2400" dirty="0"/>
              <a:t>be a cost-effective </a:t>
            </a:r>
            <a:r>
              <a:rPr lang="en-US" sz="2400" dirty="0" smtClean="0"/>
              <a:t>solution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Ongoing project in China (UNIDO/IAF/CNCA) is piloting this philosophy.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Initial results are very promising (highlighting some “underperforming” CB’s where extra AB oversight may be necessary!)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34CC70-41BF-4146-BC54-3F5BBC0B8A3D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3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7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/>
          <p:cNvSpPr/>
          <p:nvPr/>
        </p:nvSpPr>
        <p:spPr>
          <a:xfrm>
            <a:off x="0" y="214313"/>
            <a:ext cx="9144000" cy="634365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42875" y="1714500"/>
            <a:ext cx="4857750" cy="38576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0188" y="2000250"/>
            <a:ext cx="842962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2"/>
                </a:solidFill>
              </a:rPr>
              <a:t>IAF</a:t>
            </a:r>
          </a:p>
        </p:txBody>
      </p:sp>
      <p:sp>
        <p:nvSpPr>
          <p:cNvPr id="7" name="Rectangle 6"/>
          <p:cNvSpPr/>
          <p:nvPr/>
        </p:nvSpPr>
        <p:spPr>
          <a:xfrm>
            <a:off x="1500188" y="2786063"/>
            <a:ext cx="842962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2"/>
                </a:solidFill>
              </a:rPr>
              <a:t>AB</a:t>
            </a:r>
          </a:p>
        </p:txBody>
      </p:sp>
      <p:sp>
        <p:nvSpPr>
          <p:cNvPr id="8" name="Rectangle 7"/>
          <p:cNvSpPr/>
          <p:nvPr/>
        </p:nvSpPr>
        <p:spPr>
          <a:xfrm>
            <a:off x="1500188" y="3571875"/>
            <a:ext cx="842962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2"/>
                </a:solidFill>
              </a:rPr>
              <a:t>CAB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4438" y="4357688"/>
            <a:ext cx="1500187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2"/>
                </a:solidFill>
              </a:rPr>
              <a:t>Organization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1857375" y="2428875"/>
            <a:ext cx="127000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2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1857375" y="3214688"/>
            <a:ext cx="127000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2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1857375" y="4000500"/>
            <a:ext cx="127000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2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 rot="16200000">
            <a:off x="2964656" y="4250532"/>
            <a:ext cx="142875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2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357563" y="4286250"/>
            <a:ext cx="1500187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2"/>
                </a:solidFill>
              </a:rPr>
              <a:t>Products (Services)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00188" y="214313"/>
            <a:ext cx="17716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2"/>
                </a:solidFill>
              </a:rPr>
              <a:t>Conformity Assessment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2"/>
                </a:solidFill>
              </a:rPr>
              <a:t>(CA)</a:t>
            </a:r>
          </a:p>
        </p:txBody>
      </p:sp>
      <p:grpSp>
        <p:nvGrpSpPr>
          <p:cNvPr id="2072" name="Group 58"/>
          <p:cNvGrpSpPr>
            <a:grpSpLocks/>
          </p:cNvGrpSpPr>
          <p:nvPr/>
        </p:nvGrpSpPr>
        <p:grpSpPr bwMode="auto">
          <a:xfrm>
            <a:off x="2714625" y="1214438"/>
            <a:ext cx="1114425" cy="1038225"/>
            <a:chOff x="6286512" y="5072074"/>
            <a:chExt cx="1114406" cy="1038242"/>
          </a:xfrm>
        </p:grpSpPr>
        <p:grpSp>
          <p:nvGrpSpPr>
            <p:cNvPr id="2090" name="Group 14"/>
            <p:cNvGrpSpPr>
              <a:grpSpLocks/>
            </p:cNvGrpSpPr>
            <p:nvPr/>
          </p:nvGrpSpPr>
          <p:grpSpPr bwMode="auto">
            <a:xfrm>
              <a:off x="6286512" y="5072074"/>
              <a:ext cx="1114406" cy="1038242"/>
              <a:chOff x="768" y="528"/>
              <a:chExt cx="1728" cy="1584"/>
            </a:xfrm>
          </p:grpSpPr>
          <p:sp>
            <p:nvSpPr>
              <p:cNvPr id="2092" name="Oval 15"/>
              <p:cNvSpPr>
                <a:spLocks noChangeArrowheads="1"/>
              </p:cNvSpPr>
              <p:nvPr/>
            </p:nvSpPr>
            <p:spPr bwMode="auto">
              <a:xfrm>
                <a:off x="768" y="528"/>
                <a:ext cx="1728" cy="1584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chemeClr val="tx2"/>
                  </a:solidFill>
                  <a:latin typeface="Calibri" pitchFamily="34" charset="0"/>
                  <a:cs typeface="Arial" charset="0"/>
                </a:endParaRPr>
              </a:p>
            </p:txBody>
          </p:sp>
          <p:cxnSp>
            <p:nvCxnSpPr>
              <p:cNvPr id="2093" name="AutoShape 16"/>
              <p:cNvCxnSpPr>
                <a:cxnSpLocks noChangeShapeType="1"/>
                <a:stCxn id="2092" idx="4"/>
                <a:endCxn id="2092" idx="0"/>
              </p:cNvCxnSpPr>
              <p:nvPr/>
            </p:nvCxnSpPr>
            <p:spPr bwMode="auto">
              <a:xfrm flipV="1">
                <a:off x="1632" y="528"/>
                <a:ext cx="0" cy="158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94" name="AutoShape 17"/>
              <p:cNvCxnSpPr>
                <a:cxnSpLocks noChangeShapeType="1"/>
                <a:stCxn id="2092" idx="6"/>
                <a:endCxn id="2092" idx="2"/>
              </p:cNvCxnSpPr>
              <p:nvPr/>
            </p:nvCxnSpPr>
            <p:spPr bwMode="auto">
              <a:xfrm flipH="1">
                <a:off x="768" y="1320"/>
                <a:ext cx="1728" cy="0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95" name="Rectangle 18"/>
              <p:cNvSpPr>
                <a:spLocks noChangeArrowheads="1"/>
              </p:cNvSpPr>
              <p:nvPr/>
            </p:nvSpPr>
            <p:spPr bwMode="auto">
              <a:xfrm>
                <a:off x="1824" y="86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pt-BR">
                    <a:solidFill>
                      <a:schemeClr val="tx2"/>
                    </a:solidFill>
                    <a:latin typeface="Calibri" pitchFamily="34" charset="0"/>
                    <a:cs typeface="Arial" charset="0"/>
                  </a:rPr>
                  <a:t>P</a:t>
                </a:r>
              </a:p>
            </p:txBody>
          </p:sp>
          <p:sp>
            <p:nvSpPr>
              <p:cNvPr id="2096" name="Rectangle 19"/>
              <p:cNvSpPr>
                <a:spLocks noChangeArrowheads="1"/>
              </p:cNvSpPr>
              <p:nvPr/>
            </p:nvSpPr>
            <p:spPr bwMode="auto">
              <a:xfrm>
                <a:off x="1824" y="1488"/>
                <a:ext cx="288" cy="3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pt-BR">
                    <a:solidFill>
                      <a:schemeClr val="tx2"/>
                    </a:solidFill>
                    <a:latin typeface="Calibri" pitchFamily="34" charset="0"/>
                    <a:cs typeface="Arial" charset="0"/>
                  </a:rPr>
                  <a:t>D</a:t>
                </a:r>
              </a:p>
            </p:txBody>
          </p:sp>
          <p:sp>
            <p:nvSpPr>
              <p:cNvPr id="2097" name="Rectangle 20"/>
              <p:cNvSpPr>
                <a:spLocks noChangeArrowheads="1"/>
              </p:cNvSpPr>
              <p:nvPr/>
            </p:nvSpPr>
            <p:spPr bwMode="auto">
              <a:xfrm>
                <a:off x="1104" y="1488"/>
                <a:ext cx="288" cy="3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pt-BR">
                    <a:solidFill>
                      <a:schemeClr val="tx2"/>
                    </a:solidFill>
                    <a:latin typeface="Calibri" pitchFamily="34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2098" name="Rectangle 21"/>
              <p:cNvSpPr>
                <a:spLocks noChangeArrowheads="1"/>
              </p:cNvSpPr>
              <p:nvPr/>
            </p:nvSpPr>
            <p:spPr bwMode="auto">
              <a:xfrm>
                <a:off x="1152" y="86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pt-BR">
                    <a:solidFill>
                      <a:schemeClr val="tx2"/>
                    </a:solidFill>
                    <a:latin typeface="Calibri" pitchFamily="34" charset="0"/>
                    <a:cs typeface="Arial" charset="0"/>
                  </a:rPr>
                  <a:t>A</a:t>
                </a:r>
              </a:p>
            </p:txBody>
          </p:sp>
        </p:grpSp>
        <p:sp>
          <p:nvSpPr>
            <p:cNvPr id="2091" name="AutoShape 41" descr="Small checker board"/>
            <p:cNvSpPr>
              <a:spLocks noChangeArrowheads="1"/>
            </p:cNvSpPr>
            <p:nvPr/>
          </p:nvSpPr>
          <p:spPr bwMode="auto">
            <a:xfrm rot="5400000">
              <a:off x="6715845" y="5499997"/>
              <a:ext cx="234890" cy="236301"/>
            </a:xfrm>
            <a:custGeom>
              <a:avLst/>
              <a:gdLst>
                <a:gd name="T0" fmla="*/ 2400467 w 21600"/>
                <a:gd name="T1" fmla="*/ 677516 h 21600"/>
                <a:gd name="T2" fmla="*/ 416495 w 21600"/>
                <a:gd name="T3" fmla="*/ 1292555 h 21600"/>
                <a:gd name="T4" fmla="*/ 1667643 w 21600"/>
                <a:gd name="T5" fmla="*/ 1078681 h 21600"/>
                <a:gd name="T6" fmla="*/ 403489 w 21600"/>
                <a:gd name="T7" fmla="*/ 2644821 h 21600"/>
                <a:gd name="T8" fmla="*/ 190272 w 21600"/>
                <a:gd name="T9" fmla="*/ 1614013 h 21600"/>
                <a:gd name="T10" fmla="*/ 1208813 w 21600"/>
                <a:gd name="T11" fmla="*/ 1398223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8745" y="13942"/>
                  </a:moveTo>
                  <a:cubicBezTo>
                    <a:pt x="9356" y="14342"/>
                    <a:pt x="10070" y="14555"/>
                    <a:pt x="10800" y="14555"/>
                  </a:cubicBezTo>
                  <a:cubicBezTo>
                    <a:pt x="12873" y="14555"/>
                    <a:pt x="14555" y="12873"/>
                    <a:pt x="14555" y="10800"/>
                  </a:cubicBezTo>
                  <a:cubicBezTo>
                    <a:pt x="14555" y="8726"/>
                    <a:pt x="12873" y="7045"/>
                    <a:pt x="10800" y="7045"/>
                  </a:cubicBezTo>
                  <a:cubicBezTo>
                    <a:pt x="8726" y="7045"/>
                    <a:pt x="7045" y="8726"/>
                    <a:pt x="7045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8700" y="21600"/>
                    <a:pt x="6646" y="20988"/>
                    <a:pt x="4889" y="19839"/>
                  </a:cubicBezTo>
                  <a:lnTo>
                    <a:pt x="3412" y="22099"/>
                  </a:lnTo>
                  <a:lnTo>
                    <a:pt x="1609" y="13486"/>
                  </a:lnTo>
                  <a:lnTo>
                    <a:pt x="10222" y="11683"/>
                  </a:lnTo>
                  <a:lnTo>
                    <a:pt x="8745" y="13942"/>
                  </a:lnTo>
                  <a:close/>
                </a:path>
              </a:pathLst>
            </a:custGeom>
            <a:pattFill prst="smCheck">
              <a:fgClr>
                <a:srgbClr val="33CCCC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073" name="TextBox 68"/>
          <p:cNvSpPr txBox="1">
            <a:spLocks noChangeArrowheads="1"/>
          </p:cNvSpPr>
          <p:nvPr/>
        </p:nvSpPr>
        <p:spPr bwMode="auto">
          <a:xfrm>
            <a:off x="2571750" y="2357438"/>
            <a:ext cx="119856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1400" b="1">
                <a:solidFill>
                  <a:schemeClr val="tx2"/>
                </a:solidFill>
                <a:latin typeface="Calibri" pitchFamily="34" charset="0"/>
              </a:rPr>
              <a:t>CA</a:t>
            </a:r>
          </a:p>
          <a:p>
            <a:pPr algn="ctr" eaLnBrk="1" hangingPunct="1"/>
            <a:r>
              <a:rPr lang="en-GB" sz="1400" b="1">
                <a:solidFill>
                  <a:schemeClr val="tx2"/>
                </a:solidFill>
                <a:latin typeface="Calibri" pitchFamily="34" charset="0"/>
              </a:rPr>
              <a:t>Improvement</a:t>
            </a:r>
          </a:p>
          <a:p>
            <a:pPr algn="ctr" eaLnBrk="1" hangingPunct="1"/>
            <a:r>
              <a:rPr lang="en-GB" sz="1400" b="1">
                <a:solidFill>
                  <a:schemeClr val="tx2"/>
                </a:solidFill>
                <a:latin typeface="Calibri" pitchFamily="34" charset="0"/>
              </a:rPr>
              <a:t>Cycle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357563" y="214313"/>
            <a:ext cx="2803525" cy="1160462"/>
            <a:chOff x="3357563" y="214313"/>
            <a:chExt cx="2803525" cy="1160462"/>
          </a:xfrm>
        </p:grpSpPr>
        <p:sp>
          <p:nvSpPr>
            <p:cNvPr id="73" name="Curved Right Arrow 72"/>
            <p:cNvSpPr/>
            <p:nvPr/>
          </p:nvSpPr>
          <p:spPr>
            <a:xfrm rot="5400000">
              <a:off x="4134644" y="151607"/>
              <a:ext cx="731837" cy="1714500"/>
            </a:xfrm>
            <a:prstGeom prst="curved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2076" name="TextBox 73"/>
            <p:cNvSpPr txBox="1">
              <a:spLocks noChangeArrowheads="1"/>
            </p:cNvSpPr>
            <p:nvPr/>
          </p:nvSpPr>
          <p:spPr bwMode="auto">
            <a:xfrm>
              <a:off x="3357563" y="214313"/>
              <a:ext cx="280352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2400" b="1" dirty="0">
                  <a:solidFill>
                    <a:schemeClr val="tx2"/>
                  </a:solidFill>
                  <a:latin typeface="Calibri" pitchFamily="34" charset="0"/>
                </a:rPr>
                <a:t>“THE MISSING LINK”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071938" y="4857750"/>
            <a:ext cx="3127375" cy="1643063"/>
            <a:chOff x="4071938" y="4857750"/>
            <a:chExt cx="3127375" cy="1643063"/>
          </a:xfrm>
        </p:grpSpPr>
        <p:grpSp>
          <p:nvGrpSpPr>
            <p:cNvPr id="2077" name="Group 75"/>
            <p:cNvGrpSpPr>
              <a:grpSpLocks/>
            </p:cNvGrpSpPr>
            <p:nvPr/>
          </p:nvGrpSpPr>
          <p:grpSpPr bwMode="auto">
            <a:xfrm>
              <a:off x="4071938" y="4857750"/>
              <a:ext cx="1928812" cy="1643063"/>
              <a:chOff x="6286512" y="5072074"/>
              <a:chExt cx="1114406" cy="1038242"/>
            </a:xfrm>
          </p:grpSpPr>
          <p:grpSp>
            <p:nvGrpSpPr>
              <p:cNvPr id="2081" name="Group 14"/>
              <p:cNvGrpSpPr>
                <a:grpSpLocks/>
              </p:cNvGrpSpPr>
              <p:nvPr/>
            </p:nvGrpSpPr>
            <p:grpSpPr bwMode="auto">
              <a:xfrm>
                <a:off x="6286512" y="5072074"/>
                <a:ext cx="1114406" cy="1038242"/>
                <a:chOff x="768" y="528"/>
                <a:chExt cx="1728" cy="1584"/>
              </a:xfrm>
            </p:grpSpPr>
            <p:sp>
              <p:nvSpPr>
                <p:cNvPr id="2083" name="Oval 15"/>
                <p:cNvSpPr>
                  <a:spLocks noChangeArrowheads="1"/>
                </p:cNvSpPr>
                <p:nvPr/>
              </p:nvSpPr>
              <p:spPr bwMode="auto">
                <a:xfrm>
                  <a:off x="768" y="528"/>
                  <a:ext cx="1728" cy="158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solidFill>
                      <a:schemeClr val="tx2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cxnSp>
              <p:nvCxnSpPr>
                <p:cNvPr id="2084" name="AutoShape 16"/>
                <p:cNvCxnSpPr>
                  <a:cxnSpLocks noChangeShapeType="1"/>
                  <a:stCxn id="2083" idx="4"/>
                  <a:endCxn id="2083" idx="0"/>
                </p:cNvCxnSpPr>
                <p:nvPr/>
              </p:nvCxnSpPr>
              <p:spPr bwMode="auto">
                <a:xfrm flipV="1">
                  <a:off x="1632" y="528"/>
                  <a:ext cx="0" cy="1584"/>
                </a:xfrm>
                <a:prstGeom prst="straightConnector1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85" name="AutoShape 17"/>
                <p:cNvCxnSpPr>
                  <a:cxnSpLocks noChangeShapeType="1"/>
                  <a:stCxn id="2083" idx="6"/>
                  <a:endCxn id="2083" idx="2"/>
                </p:cNvCxnSpPr>
                <p:nvPr/>
              </p:nvCxnSpPr>
              <p:spPr bwMode="auto">
                <a:xfrm flipH="1">
                  <a:off x="768" y="1320"/>
                  <a:ext cx="1728" cy="0"/>
                </a:xfrm>
                <a:prstGeom prst="straightConnector1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086" name="Rectangle 18"/>
                <p:cNvSpPr>
                  <a:spLocks noChangeArrowheads="1"/>
                </p:cNvSpPr>
                <p:nvPr/>
              </p:nvSpPr>
              <p:spPr bwMode="auto">
                <a:xfrm>
                  <a:off x="1824" y="864"/>
                  <a:ext cx="288" cy="28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pt-BR">
                      <a:solidFill>
                        <a:schemeClr val="tx2"/>
                      </a:solidFill>
                      <a:latin typeface="Calibri" pitchFamily="34" charset="0"/>
                      <a:cs typeface="Arial" charset="0"/>
                    </a:rPr>
                    <a:t>P</a:t>
                  </a:r>
                </a:p>
              </p:txBody>
            </p:sp>
            <p:sp>
              <p:nvSpPr>
                <p:cNvPr id="2087" name="Rectangle 19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288" cy="33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pt-BR">
                      <a:solidFill>
                        <a:schemeClr val="tx2"/>
                      </a:solidFill>
                      <a:latin typeface="Calibri" pitchFamily="34" charset="0"/>
                      <a:cs typeface="Arial" charset="0"/>
                    </a:rPr>
                    <a:t>D</a:t>
                  </a:r>
                </a:p>
              </p:txBody>
            </p:sp>
            <p:sp>
              <p:nvSpPr>
                <p:cNvPr id="2088" name="Rectangle 20"/>
                <p:cNvSpPr>
                  <a:spLocks noChangeArrowheads="1"/>
                </p:cNvSpPr>
                <p:nvPr/>
              </p:nvSpPr>
              <p:spPr bwMode="auto">
                <a:xfrm>
                  <a:off x="1104" y="1488"/>
                  <a:ext cx="288" cy="33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pt-BR">
                      <a:solidFill>
                        <a:schemeClr val="tx2"/>
                      </a:solidFill>
                      <a:latin typeface="Calibri" pitchFamily="34" charset="0"/>
                      <a:cs typeface="Arial" charset="0"/>
                    </a:rPr>
                    <a:t>C</a:t>
                  </a:r>
                </a:p>
              </p:txBody>
            </p:sp>
            <p:sp>
              <p:nvSpPr>
                <p:cNvPr id="2089" name="Rectangle 21"/>
                <p:cNvSpPr>
                  <a:spLocks noChangeArrowheads="1"/>
                </p:cNvSpPr>
                <p:nvPr/>
              </p:nvSpPr>
              <p:spPr bwMode="auto">
                <a:xfrm>
                  <a:off x="1152" y="864"/>
                  <a:ext cx="288" cy="28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pt-BR">
                      <a:solidFill>
                        <a:schemeClr val="tx2"/>
                      </a:solidFill>
                      <a:latin typeface="Calibri" pitchFamily="34" charset="0"/>
                      <a:cs typeface="Arial" charset="0"/>
                    </a:rPr>
                    <a:t>A</a:t>
                  </a:r>
                </a:p>
              </p:txBody>
            </p:sp>
          </p:grpSp>
          <p:sp>
            <p:nvSpPr>
              <p:cNvPr id="2082" name="AutoShape 41" descr="Small checker board"/>
              <p:cNvSpPr>
                <a:spLocks noChangeArrowheads="1"/>
              </p:cNvSpPr>
              <p:nvPr/>
            </p:nvSpPr>
            <p:spPr bwMode="auto">
              <a:xfrm rot="5400000">
                <a:off x="6715845" y="5499997"/>
                <a:ext cx="234890" cy="236301"/>
              </a:xfrm>
              <a:custGeom>
                <a:avLst/>
                <a:gdLst>
                  <a:gd name="T0" fmla="*/ 2400467 w 21600"/>
                  <a:gd name="T1" fmla="*/ 677516 h 21600"/>
                  <a:gd name="T2" fmla="*/ 416495 w 21600"/>
                  <a:gd name="T3" fmla="*/ 1292555 h 21600"/>
                  <a:gd name="T4" fmla="*/ 1667643 w 21600"/>
                  <a:gd name="T5" fmla="*/ 1078681 h 21600"/>
                  <a:gd name="T6" fmla="*/ 403489 w 21600"/>
                  <a:gd name="T7" fmla="*/ 2644821 h 21600"/>
                  <a:gd name="T8" fmla="*/ 190272 w 21600"/>
                  <a:gd name="T9" fmla="*/ 1614013 h 21600"/>
                  <a:gd name="T10" fmla="*/ 1208813 w 21600"/>
                  <a:gd name="T11" fmla="*/ 1398223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63 w 21600"/>
                  <a:gd name="T19" fmla="*/ 3163 h 21600"/>
                  <a:gd name="T20" fmla="*/ 18437 w 21600"/>
                  <a:gd name="T21" fmla="*/ 18437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8745" y="13942"/>
                    </a:moveTo>
                    <a:cubicBezTo>
                      <a:pt x="9356" y="14342"/>
                      <a:pt x="10070" y="14555"/>
                      <a:pt x="10800" y="14555"/>
                    </a:cubicBezTo>
                    <a:cubicBezTo>
                      <a:pt x="12873" y="14555"/>
                      <a:pt x="14555" y="12873"/>
                      <a:pt x="14555" y="10800"/>
                    </a:cubicBezTo>
                    <a:cubicBezTo>
                      <a:pt x="14555" y="8726"/>
                      <a:pt x="12873" y="7045"/>
                      <a:pt x="10800" y="7045"/>
                    </a:cubicBezTo>
                    <a:cubicBezTo>
                      <a:pt x="8726" y="7045"/>
                      <a:pt x="7045" y="8726"/>
                      <a:pt x="7045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6764"/>
                      <a:pt x="16764" y="21600"/>
                      <a:pt x="10800" y="21600"/>
                    </a:cubicBezTo>
                    <a:cubicBezTo>
                      <a:pt x="8700" y="21600"/>
                      <a:pt x="6646" y="20988"/>
                      <a:pt x="4889" y="19839"/>
                    </a:cubicBezTo>
                    <a:lnTo>
                      <a:pt x="3412" y="22099"/>
                    </a:lnTo>
                    <a:lnTo>
                      <a:pt x="1609" y="13486"/>
                    </a:lnTo>
                    <a:lnTo>
                      <a:pt x="10222" y="11683"/>
                    </a:lnTo>
                    <a:lnTo>
                      <a:pt x="8745" y="13942"/>
                    </a:lnTo>
                    <a:close/>
                  </a:path>
                </a:pathLst>
              </a:custGeom>
              <a:pattFill prst="smCheck">
                <a:fgClr>
                  <a:srgbClr val="33CCCC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chemeClr val="tx2"/>
                  </a:solidFill>
                  <a:latin typeface="Calibri" pitchFamily="34" charset="0"/>
                  <a:cs typeface="Arial" charset="0"/>
                </a:endParaRPr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6000750" y="5286375"/>
              <a:ext cx="1198563" cy="7381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1" i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Arial" charset="0"/>
                </a:rPr>
                <a:t>Overall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1" dirty="0">
                  <a:solidFill>
                    <a:schemeClr val="tx2"/>
                  </a:solidFill>
                  <a:latin typeface="Calibri"/>
                  <a:cs typeface="Arial" charset="0"/>
                </a:rPr>
                <a:t>Improvement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1" dirty="0">
                  <a:solidFill>
                    <a:schemeClr val="tx2"/>
                  </a:solidFill>
                  <a:latin typeface="Calibri"/>
                  <a:cs typeface="Arial" charset="0"/>
                </a:rPr>
                <a:t>Cycle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786313" y="285750"/>
            <a:ext cx="4357687" cy="4643438"/>
            <a:chOff x="4786313" y="285750"/>
            <a:chExt cx="4357687" cy="4643438"/>
          </a:xfrm>
        </p:grpSpPr>
        <p:sp>
          <p:nvSpPr>
            <p:cNvPr id="5" name="Oval 4"/>
            <p:cNvSpPr/>
            <p:nvPr/>
          </p:nvSpPr>
          <p:spPr>
            <a:xfrm>
              <a:off x="4929188" y="1571625"/>
              <a:ext cx="4214812" cy="335756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917407" y="4058949"/>
              <a:ext cx="2460836" cy="6429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2"/>
                  </a:solidFill>
                </a:rPr>
                <a:t>Market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 smtClean="0">
                  <a:solidFill>
                    <a:schemeClr val="tx2"/>
                  </a:solidFill>
                </a:rPr>
                <a:t>(Customer/Consumer)</a:t>
              </a:r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357813" y="3000375"/>
              <a:ext cx="1271587" cy="3571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2"/>
                  </a:solidFill>
                </a:rPr>
                <a:t>Regulator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3750" y="3000375"/>
              <a:ext cx="1820738" cy="3571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2"/>
                  </a:solidFill>
                </a:rPr>
                <a:t>Consumer orgs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72188" y="2214563"/>
              <a:ext cx="1843087" cy="571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2"/>
                  </a:solidFill>
                </a:rPr>
                <a:t>Peer  or competitor</a:t>
              </a:r>
            </a:p>
          </p:txBody>
        </p:sp>
        <p:sp>
          <p:nvSpPr>
            <p:cNvPr id="23" name="Down Arrow 22"/>
            <p:cNvSpPr/>
            <p:nvPr/>
          </p:nvSpPr>
          <p:spPr>
            <a:xfrm>
              <a:off x="6929438" y="3786188"/>
              <a:ext cx="127000" cy="2857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24" name="Left Brace 23"/>
            <p:cNvSpPr/>
            <p:nvPr/>
          </p:nvSpPr>
          <p:spPr>
            <a:xfrm rot="16200000">
              <a:off x="6851651" y="1863725"/>
              <a:ext cx="227012" cy="3500437"/>
            </a:xfrm>
            <a:prstGeom prst="lef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26" name="Down Arrow 25"/>
            <p:cNvSpPr/>
            <p:nvPr/>
          </p:nvSpPr>
          <p:spPr>
            <a:xfrm rot="16200000">
              <a:off x="5322094" y="4036219"/>
              <a:ext cx="214313" cy="10001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143625" y="285750"/>
              <a:ext cx="177165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2"/>
                  </a:solidFill>
                </a:rPr>
                <a:t>Market Surveillance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2"/>
                  </a:solidFill>
                </a:rPr>
                <a:t>(MS)</a:t>
              </a:r>
            </a:p>
          </p:txBody>
        </p:sp>
        <p:grpSp>
          <p:nvGrpSpPr>
            <p:cNvPr id="2071" name="Group 57"/>
            <p:cNvGrpSpPr>
              <a:grpSpLocks/>
            </p:cNvGrpSpPr>
            <p:nvPr/>
          </p:nvGrpSpPr>
          <p:grpSpPr bwMode="auto">
            <a:xfrm>
              <a:off x="5143500" y="1214438"/>
              <a:ext cx="1114425" cy="1038225"/>
              <a:chOff x="6286512" y="5072074"/>
              <a:chExt cx="1114406" cy="1038242"/>
            </a:xfrm>
          </p:grpSpPr>
          <p:grpSp>
            <p:nvGrpSpPr>
              <p:cNvPr id="2099" name="Group 14"/>
              <p:cNvGrpSpPr>
                <a:grpSpLocks/>
              </p:cNvGrpSpPr>
              <p:nvPr/>
            </p:nvGrpSpPr>
            <p:grpSpPr bwMode="auto">
              <a:xfrm>
                <a:off x="6286512" y="5072074"/>
                <a:ext cx="1114406" cy="1038242"/>
                <a:chOff x="768" y="528"/>
                <a:chExt cx="1728" cy="1584"/>
              </a:xfrm>
            </p:grpSpPr>
            <p:sp>
              <p:nvSpPr>
                <p:cNvPr id="2101" name="Oval 15"/>
                <p:cNvSpPr>
                  <a:spLocks noChangeArrowheads="1"/>
                </p:cNvSpPr>
                <p:nvPr/>
              </p:nvSpPr>
              <p:spPr bwMode="auto">
                <a:xfrm>
                  <a:off x="768" y="528"/>
                  <a:ext cx="1728" cy="158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solidFill>
                      <a:schemeClr val="tx2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cxnSp>
              <p:nvCxnSpPr>
                <p:cNvPr id="2102" name="AutoShape 16"/>
                <p:cNvCxnSpPr>
                  <a:cxnSpLocks noChangeShapeType="1"/>
                  <a:stCxn id="2101" idx="4"/>
                  <a:endCxn id="2101" idx="0"/>
                </p:cNvCxnSpPr>
                <p:nvPr/>
              </p:nvCxnSpPr>
              <p:spPr bwMode="auto">
                <a:xfrm flipV="1">
                  <a:off x="1632" y="528"/>
                  <a:ext cx="0" cy="1584"/>
                </a:xfrm>
                <a:prstGeom prst="straightConnector1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03" name="AutoShape 17"/>
                <p:cNvCxnSpPr>
                  <a:cxnSpLocks noChangeShapeType="1"/>
                  <a:stCxn id="2101" idx="6"/>
                  <a:endCxn id="2101" idx="2"/>
                </p:cNvCxnSpPr>
                <p:nvPr/>
              </p:nvCxnSpPr>
              <p:spPr bwMode="auto">
                <a:xfrm flipH="1">
                  <a:off x="768" y="1320"/>
                  <a:ext cx="1728" cy="0"/>
                </a:xfrm>
                <a:prstGeom prst="straightConnector1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104" name="Rectangle 18"/>
                <p:cNvSpPr>
                  <a:spLocks noChangeArrowheads="1"/>
                </p:cNvSpPr>
                <p:nvPr/>
              </p:nvSpPr>
              <p:spPr bwMode="auto">
                <a:xfrm>
                  <a:off x="1824" y="864"/>
                  <a:ext cx="288" cy="28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pt-BR">
                      <a:solidFill>
                        <a:schemeClr val="tx2"/>
                      </a:solidFill>
                      <a:latin typeface="Calibri" pitchFamily="34" charset="0"/>
                      <a:cs typeface="Arial" charset="0"/>
                    </a:rPr>
                    <a:t>P</a:t>
                  </a:r>
                </a:p>
              </p:txBody>
            </p:sp>
            <p:sp>
              <p:nvSpPr>
                <p:cNvPr id="2105" name="Rectangle 19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288" cy="33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pt-BR">
                      <a:solidFill>
                        <a:schemeClr val="tx2"/>
                      </a:solidFill>
                      <a:latin typeface="Calibri" pitchFamily="34" charset="0"/>
                      <a:cs typeface="Arial" charset="0"/>
                    </a:rPr>
                    <a:t>D</a:t>
                  </a:r>
                </a:p>
              </p:txBody>
            </p:sp>
            <p:sp>
              <p:nvSpPr>
                <p:cNvPr id="2106" name="Rectangle 20"/>
                <p:cNvSpPr>
                  <a:spLocks noChangeArrowheads="1"/>
                </p:cNvSpPr>
                <p:nvPr/>
              </p:nvSpPr>
              <p:spPr bwMode="auto">
                <a:xfrm>
                  <a:off x="1104" y="1488"/>
                  <a:ext cx="288" cy="33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pt-BR">
                      <a:solidFill>
                        <a:schemeClr val="tx2"/>
                      </a:solidFill>
                      <a:latin typeface="Calibri" pitchFamily="34" charset="0"/>
                      <a:cs typeface="Arial" charset="0"/>
                    </a:rPr>
                    <a:t>C</a:t>
                  </a:r>
                </a:p>
              </p:txBody>
            </p:sp>
            <p:sp>
              <p:nvSpPr>
                <p:cNvPr id="2107" name="Rectangle 21"/>
                <p:cNvSpPr>
                  <a:spLocks noChangeArrowheads="1"/>
                </p:cNvSpPr>
                <p:nvPr/>
              </p:nvSpPr>
              <p:spPr bwMode="auto">
                <a:xfrm>
                  <a:off x="1152" y="864"/>
                  <a:ext cx="288" cy="28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pt-BR">
                      <a:solidFill>
                        <a:schemeClr val="tx2"/>
                      </a:solidFill>
                      <a:latin typeface="Calibri" pitchFamily="34" charset="0"/>
                      <a:cs typeface="Arial" charset="0"/>
                    </a:rPr>
                    <a:t>A</a:t>
                  </a:r>
                </a:p>
              </p:txBody>
            </p:sp>
          </p:grpSp>
          <p:sp>
            <p:nvSpPr>
              <p:cNvPr id="2100" name="AutoShape 41" descr="Small checker board"/>
              <p:cNvSpPr>
                <a:spLocks noChangeArrowheads="1"/>
              </p:cNvSpPr>
              <p:nvPr/>
            </p:nvSpPr>
            <p:spPr bwMode="auto">
              <a:xfrm rot="5400000">
                <a:off x="6715845" y="5499997"/>
                <a:ext cx="234890" cy="236301"/>
              </a:xfrm>
              <a:custGeom>
                <a:avLst/>
                <a:gdLst>
                  <a:gd name="T0" fmla="*/ 2400467 w 21600"/>
                  <a:gd name="T1" fmla="*/ 677516 h 21600"/>
                  <a:gd name="T2" fmla="*/ 416495 w 21600"/>
                  <a:gd name="T3" fmla="*/ 1292555 h 21600"/>
                  <a:gd name="T4" fmla="*/ 1667643 w 21600"/>
                  <a:gd name="T5" fmla="*/ 1078681 h 21600"/>
                  <a:gd name="T6" fmla="*/ 403489 w 21600"/>
                  <a:gd name="T7" fmla="*/ 2644821 h 21600"/>
                  <a:gd name="T8" fmla="*/ 190272 w 21600"/>
                  <a:gd name="T9" fmla="*/ 1614013 h 21600"/>
                  <a:gd name="T10" fmla="*/ 1208813 w 21600"/>
                  <a:gd name="T11" fmla="*/ 1398223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63 w 21600"/>
                  <a:gd name="T19" fmla="*/ 3163 h 21600"/>
                  <a:gd name="T20" fmla="*/ 18437 w 21600"/>
                  <a:gd name="T21" fmla="*/ 18437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8745" y="13942"/>
                    </a:moveTo>
                    <a:cubicBezTo>
                      <a:pt x="9356" y="14342"/>
                      <a:pt x="10070" y="14555"/>
                      <a:pt x="10800" y="14555"/>
                    </a:cubicBezTo>
                    <a:cubicBezTo>
                      <a:pt x="12873" y="14555"/>
                      <a:pt x="14555" y="12873"/>
                      <a:pt x="14555" y="10800"/>
                    </a:cubicBezTo>
                    <a:cubicBezTo>
                      <a:pt x="14555" y="8726"/>
                      <a:pt x="12873" y="7045"/>
                      <a:pt x="10800" y="7045"/>
                    </a:cubicBezTo>
                    <a:cubicBezTo>
                      <a:pt x="8726" y="7045"/>
                      <a:pt x="7045" y="8726"/>
                      <a:pt x="7045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6764"/>
                      <a:pt x="16764" y="21600"/>
                      <a:pt x="10800" y="21600"/>
                    </a:cubicBezTo>
                    <a:cubicBezTo>
                      <a:pt x="8700" y="21600"/>
                      <a:pt x="6646" y="20988"/>
                      <a:pt x="4889" y="19839"/>
                    </a:cubicBezTo>
                    <a:lnTo>
                      <a:pt x="3412" y="22099"/>
                    </a:lnTo>
                    <a:lnTo>
                      <a:pt x="1609" y="13486"/>
                    </a:lnTo>
                    <a:lnTo>
                      <a:pt x="10222" y="11683"/>
                    </a:lnTo>
                    <a:lnTo>
                      <a:pt x="8745" y="13942"/>
                    </a:lnTo>
                    <a:close/>
                  </a:path>
                </a:pathLst>
              </a:custGeom>
              <a:pattFill prst="smCheck">
                <a:fgClr>
                  <a:srgbClr val="33CCCC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chemeClr val="tx2"/>
                  </a:solidFill>
                  <a:latin typeface="Calibri" pitchFamily="34" charset="0"/>
                  <a:cs typeface="Arial" charset="0"/>
                </a:endParaRPr>
              </a:p>
            </p:txBody>
          </p:sp>
        </p:grpSp>
        <p:sp>
          <p:nvSpPr>
            <p:cNvPr id="2074" name="TextBox 69"/>
            <p:cNvSpPr txBox="1">
              <a:spLocks noChangeArrowheads="1"/>
            </p:cNvSpPr>
            <p:nvPr/>
          </p:nvSpPr>
          <p:spPr bwMode="auto">
            <a:xfrm>
              <a:off x="4786313" y="2286000"/>
              <a:ext cx="1198562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sz="1400" b="1">
                  <a:solidFill>
                    <a:schemeClr val="tx2"/>
                  </a:solidFill>
                  <a:latin typeface="Calibri" pitchFamily="34" charset="0"/>
                </a:rPr>
                <a:t>MS</a:t>
              </a:r>
            </a:p>
            <a:p>
              <a:pPr algn="ctr" eaLnBrk="1" hangingPunct="1"/>
              <a:r>
                <a:rPr lang="en-GB" sz="1400" b="1">
                  <a:solidFill>
                    <a:schemeClr val="tx2"/>
                  </a:solidFill>
                  <a:latin typeface="Calibri" pitchFamily="34" charset="0"/>
                </a:rPr>
                <a:t>Improvement</a:t>
              </a:r>
            </a:p>
            <a:p>
              <a:pPr algn="ctr" eaLnBrk="1" hangingPunct="1"/>
              <a:r>
                <a:rPr lang="en-GB" sz="1400" b="1">
                  <a:solidFill>
                    <a:schemeClr val="tx2"/>
                  </a:solidFill>
                  <a:latin typeface="Calibri" pitchFamily="34" charset="0"/>
                </a:rPr>
                <a:t>Cycle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8072438" y="2286000"/>
              <a:ext cx="566737" cy="419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2"/>
                  </a:solidFill>
                </a:rPr>
                <a:t>Etc</a:t>
              </a:r>
            </a:p>
          </p:txBody>
        </p:sp>
      </p:grpSp>
      <p:sp>
        <p:nvSpPr>
          <p:cNvPr id="90" name="Down Arrow 89"/>
          <p:cNvSpPr/>
          <p:nvPr/>
        </p:nvSpPr>
        <p:spPr>
          <a:xfrm rot="-3900000">
            <a:off x="2767807" y="3585369"/>
            <a:ext cx="158750" cy="9096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2"/>
                </a:solidFill>
              </a:rPr>
              <a:t>Nov 2013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CFD80D-8354-48F3-B670-9730A6EF0BCB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61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interesting correlations: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34CC70-41BF-4146-BC54-3F5BBC0B8A3D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4" y="2209800"/>
            <a:ext cx="7307357" cy="424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2848" y="1849993"/>
            <a:ext cx="757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Longer-certified organizations demonstrated a higher level of confidence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537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interesting correlations (2):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34CC70-41BF-4146-BC54-3F5BBC0B8A3D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8200" y="1667470"/>
            <a:ext cx="6814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Organizations going for “quick implementation” performed worse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48992"/>
            <a:ext cx="5638799" cy="432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97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interesting correlations (3):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34CC70-41BF-4146-BC54-3F5BBC0B8A3D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62000" y="1715869"/>
            <a:ext cx="771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 organizations* performed better than small* or micro*-organizations</a:t>
            </a:r>
          </a:p>
          <a:p>
            <a:r>
              <a:rPr lang="en-US" dirty="0" smtClean="0"/>
              <a:t>(* as per </a:t>
            </a:r>
            <a:r>
              <a:rPr lang="en-GB" dirty="0" smtClean="0"/>
              <a:t>European </a:t>
            </a:r>
            <a:r>
              <a:rPr lang="en-GB" dirty="0"/>
              <a:t>Commission </a:t>
            </a:r>
            <a:r>
              <a:rPr lang="en-GB" dirty="0" smtClean="0"/>
              <a:t>2003/361/EC) 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1"/>
            <a:ext cx="7620000" cy="409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97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357188" y="928688"/>
            <a:ext cx="8424862" cy="1143000"/>
          </a:xfrm>
        </p:spPr>
        <p:txBody>
          <a:bodyPr/>
          <a:lstStyle/>
          <a:p>
            <a:r>
              <a:rPr lang="en-GB" dirty="0" smtClean="0"/>
              <a:t>Key questions to be answered….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2000" b="1" dirty="0" smtClean="0"/>
              <a:t>(Taken from original project proposal)</a:t>
            </a:r>
          </a:p>
          <a:p>
            <a:r>
              <a:rPr lang="en-GB" dirty="0" smtClean="0"/>
              <a:t>Are organizations in Asian developing countries deriving tangible benefits through ISO 9001 certification?</a:t>
            </a:r>
          </a:p>
          <a:p>
            <a:r>
              <a:rPr lang="en-GB" dirty="0" smtClean="0"/>
              <a:t>Are certification bodies carrying out the certification process effectively?</a:t>
            </a:r>
          </a:p>
          <a:p>
            <a:r>
              <a:rPr lang="en-GB" dirty="0" smtClean="0"/>
              <a:t>Are the various expectations of different stakeholders being met?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CB4ED5-7EB7-449B-88E2-9E8206FC633D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interesting correlations (4):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34CC70-41BF-4146-BC54-3F5BBC0B8A3D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03798" y="1764268"/>
            <a:ext cx="799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Variations in performance from one AB to another. (AB’s have been informed)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6970713" cy="436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64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interesting correlations (5):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34CC70-41BF-4146-BC54-3F5BBC0B8A3D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922988" y="1852136"/>
            <a:ext cx="7298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Variations in performance of different CB’s (CB’s have been informed)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3176"/>
            <a:ext cx="4572000" cy="293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43176"/>
            <a:ext cx="4572000" cy="294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2817" y="5629275"/>
            <a:ext cx="8431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Some CB’s have over 15% “questionable” results (Grades 1 or 2)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Very poor performance of “others” (60 CB’s with less than 5 certified clients visited each)</a:t>
            </a:r>
            <a:endParaRPr lang="en-GB" sz="1600" dirty="0"/>
          </a:p>
        </p:txBody>
      </p:sp>
      <p:sp>
        <p:nvSpPr>
          <p:cNvPr id="7" name="Right Arrow 6"/>
          <p:cNvSpPr/>
          <p:nvPr/>
        </p:nvSpPr>
        <p:spPr bwMode="auto">
          <a:xfrm rot="18520317">
            <a:off x="7473592" y="5584383"/>
            <a:ext cx="1048190" cy="32379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467" y="4419600"/>
            <a:ext cx="385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20008" y="4121289"/>
            <a:ext cx="385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66875" y="4121289"/>
            <a:ext cx="385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2958" y="4276725"/>
            <a:ext cx="385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46126" y="4246632"/>
            <a:ext cx="385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476365"/>
            <a:ext cx="738257" cy="96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64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interesting correlations (6):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34CC70-41BF-4146-BC54-3F5BBC0B8A3D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52400" y="1761172"/>
            <a:ext cx="878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Concentration of “poor” results in CB franchisee operations (IAF Action Plan initiated)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09800"/>
            <a:ext cx="6135688" cy="424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 bwMode="auto">
          <a:xfrm rot="9072996">
            <a:off x="3798758" y="5006212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83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Conclusions and recommendations</a:t>
            </a:r>
          </a:p>
        </p:txBody>
      </p:sp>
      <p:sp>
        <p:nvSpPr>
          <p:cNvPr id="171010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FFFBBA-FD9B-45BB-9098-734C00F6072B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91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Conclusions (1)</a:t>
            </a:r>
          </a:p>
        </p:txBody>
      </p:sp>
      <p:sp>
        <p:nvSpPr>
          <p:cNvPr id="172034" name="Content Placeholder 2"/>
          <p:cNvSpPr>
            <a:spLocks noGrp="1"/>
          </p:cNvSpPr>
          <p:nvPr>
            <p:ph idx="1"/>
          </p:nvPr>
        </p:nvSpPr>
        <p:spPr>
          <a:xfrm>
            <a:off x="250825" y="1700213"/>
            <a:ext cx="8424863" cy="4392612"/>
          </a:xfrm>
        </p:spPr>
        <p:txBody>
          <a:bodyPr/>
          <a:lstStyle/>
          <a:p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 economic benefits </a:t>
            </a:r>
            <a:r>
              <a:rPr lang="en-GB" sz="2800" dirty="0" smtClean="0"/>
              <a:t>to be derived from ISO 9001 implementation and certification</a:t>
            </a:r>
          </a:p>
          <a:p>
            <a:r>
              <a:rPr lang="en-GB" sz="2800" dirty="0" smtClean="0"/>
              <a:t>Overall, 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perceptions of accredited certification to ISO 9001 are good, though role of accreditation is not well understood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Purchasers were generally satisfied </a:t>
            </a:r>
            <a:r>
              <a:rPr lang="en-GB" sz="2800" dirty="0" smtClean="0"/>
              <a:t>with the performance of their ISO 9001-certified suppliers</a:t>
            </a:r>
          </a:p>
          <a:p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Needs for greater harmonization </a:t>
            </a:r>
            <a:r>
              <a:rPr lang="en-GB" sz="2800" dirty="0" smtClean="0"/>
              <a:t>among CB’s and AB’s regarding ways in which information about certified organizations is made available.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FE763E-9D5D-43B0-8080-05864F8E11B8}" type="slidenum">
              <a:rPr lang="en-GB" smtClean="0"/>
              <a:pPr>
                <a:defRPr/>
              </a:pPr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593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 (2)</a:t>
            </a:r>
            <a:endParaRPr lang="en-GB" smtClean="0"/>
          </a:p>
        </p:txBody>
      </p:sp>
      <p:sp>
        <p:nvSpPr>
          <p:cNvPr id="173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“market surveillance” methodology involving short (one-day) visits to certified organizations is effective </a:t>
            </a:r>
            <a:r>
              <a:rPr lang="en-GB" sz="2400" dirty="0" smtClean="0"/>
              <a:t>in distinguishing between superior and unsatisfactory performance (as perceived by customers)</a:t>
            </a:r>
          </a:p>
          <a:p>
            <a:r>
              <a:rPr lang="en-GB" sz="2400" dirty="0" smtClean="0"/>
              <a:t>Overall, 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 of the certified organizations was good</a:t>
            </a:r>
            <a:r>
              <a:rPr lang="en-GB" sz="2400" dirty="0" smtClean="0"/>
              <a:t>, and demonstrated the 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effectiveness of the accredited certification process</a:t>
            </a:r>
            <a:r>
              <a:rPr lang="en-GB" sz="2400" dirty="0" smtClean="0"/>
              <a:t>. </a:t>
            </a:r>
          </a:p>
          <a:p>
            <a:r>
              <a:rPr lang="en-GB" sz="2400" dirty="0" smtClean="0"/>
              <a:t>Small % of organizations (but large number) demonstrated unsatisfactory results. </a:t>
            </a:r>
          </a:p>
          <a:p>
            <a:pPr lvl="1"/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to avoid complacency </a:t>
            </a:r>
            <a:r>
              <a:rPr lang="en-GB" sz="2000" dirty="0" smtClean="0"/>
              <a:t>and to drive further improvements in the accredited certification process.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BB207E-2A31-4AD8-93DF-902D3CFCD737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87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Recommendations (1) </a:t>
            </a:r>
          </a:p>
        </p:txBody>
      </p:sp>
      <p:sp>
        <p:nvSpPr>
          <p:cNvPr id="175106" name="Content Placeholder 2"/>
          <p:cNvSpPr>
            <a:spLocks noGrp="1"/>
          </p:cNvSpPr>
          <p:nvPr>
            <p:ph idx="1"/>
          </p:nvPr>
        </p:nvSpPr>
        <p:spPr>
          <a:xfrm>
            <a:off x="395288" y="2060575"/>
            <a:ext cx="8424862" cy="4392613"/>
          </a:xfrm>
        </p:spPr>
        <p:txBody>
          <a:bodyPr/>
          <a:lstStyle/>
          <a:p>
            <a:r>
              <a:rPr lang="en-GB" sz="2400" dirty="0"/>
              <a:t>P</a:t>
            </a:r>
            <a:r>
              <a:rPr lang="en-GB" sz="2400" dirty="0" smtClean="0"/>
              <a:t>roject </a:t>
            </a:r>
            <a:r>
              <a:rPr lang="en-GB" sz="2400" dirty="0"/>
              <a:t>should be amply communicated </a:t>
            </a:r>
            <a:r>
              <a:rPr lang="en-GB" sz="2400" dirty="0" smtClean="0"/>
              <a:t>(developed and developing </a:t>
            </a:r>
            <a:r>
              <a:rPr lang="en-GB" sz="2400" dirty="0"/>
              <a:t>countries), to demonstrate the benefits that accredited certification to ISO 9001 can bring.</a:t>
            </a:r>
          </a:p>
          <a:p>
            <a:r>
              <a:rPr lang="en-GB" sz="2400" dirty="0" smtClean="0"/>
              <a:t>For accredited certification to achieve its full potential, resources need to be made available for:</a:t>
            </a:r>
          </a:p>
          <a:p>
            <a:pPr lvl="1"/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Campaign to increase awareness </a:t>
            </a:r>
            <a:r>
              <a:rPr lang="en-GB" sz="2000" dirty="0" smtClean="0"/>
              <a:t>among purchasers </a:t>
            </a:r>
          </a:p>
          <a:p>
            <a:pPr lvl="1"/>
            <a:r>
              <a:rPr lang="en-GB" sz="2000" dirty="0" smtClean="0"/>
              <a:t>Implementation of an </a:t>
            </a: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 market surveillance programme</a:t>
            </a:r>
          </a:p>
          <a:p>
            <a:pPr lvl="1"/>
            <a:r>
              <a:rPr lang="en-GB" sz="2000" dirty="0" smtClean="0"/>
              <a:t>Development of a </a:t>
            </a: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single, international directory </a:t>
            </a:r>
            <a:r>
              <a:rPr lang="en-GB" sz="2000" dirty="0" smtClean="0"/>
              <a:t>of accredited certificates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390B4E-891B-487A-BDF9-3050F575D155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82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(2)</a:t>
            </a:r>
            <a:endParaRPr lang="en-GB" dirty="0" smtClean="0"/>
          </a:p>
        </p:txBody>
      </p:sp>
      <p:sp>
        <p:nvSpPr>
          <p:cNvPr id="176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ISO and NSB’s need to promote greater awareness of:</a:t>
            </a:r>
          </a:p>
          <a:p>
            <a:pPr lvl="1"/>
            <a:r>
              <a:rPr lang="en-GB" sz="2400" dirty="0"/>
              <a:t>ISO 10002:2004 “Quality management — Customer satisfaction — Guidelines for complaints handling in organizations”</a:t>
            </a:r>
          </a:p>
          <a:p>
            <a:pPr lvl="1"/>
            <a:r>
              <a:rPr lang="en-GB" sz="2400" dirty="0" smtClean="0"/>
              <a:t>ISO 10019:2005 “Guidelines for the selection of quality management system consultants and use of their services”</a:t>
            </a:r>
          </a:p>
          <a:p>
            <a:pPr lvl="1"/>
            <a:r>
              <a:rPr lang="en-GB" sz="2400" dirty="0" smtClean="0"/>
              <a:t>ISO 9004:2009 “Managing for the sustained success of an organization — A quality management approach</a:t>
            </a:r>
            <a:r>
              <a:rPr lang="en-GB" sz="2400" dirty="0"/>
              <a:t>” </a:t>
            </a:r>
            <a:endParaRPr lang="en-GB" sz="2400" dirty="0" smtClean="0"/>
          </a:p>
          <a:p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270AA2-6644-46BA-A61B-404E14F9D123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63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(3)</a:t>
            </a:r>
            <a:endParaRPr lang="en-GB" dirty="0" smtClean="0"/>
          </a:p>
        </p:txBody>
      </p:sp>
      <p:sp>
        <p:nvSpPr>
          <p:cNvPr id="177154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24863" cy="4392612"/>
          </a:xfrm>
        </p:spPr>
        <p:txBody>
          <a:bodyPr/>
          <a:lstStyle/>
          <a:p>
            <a:r>
              <a:rPr lang="en-GB" sz="2800" dirty="0" smtClean="0"/>
              <a:t>Methodologies developed during this project could be used as a basis for similar studies (by ISO, IAF, UNIDO and/or others). Examples:</a:t>
            </a:r>
          </a:p>
          <a:p>
            <a:pPr lvl="1"/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Studies in other geographical regions </a:t>
            </a:r>
            <a:r>
              <a:rPr lang="en-GB" sz="2400" dirty="0" smtClean="0"/>
              <a:t>(developing AND developed economies) to identify any trends</a:t>
            </a:r>
          </a:p>
          <a:p>
            <a:pPr lvl="1"/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 focused on service sector </a:t>
            </a:r>
            <a:r>
              <a:rPr lang="en-GB" sz="2400" dirty="0" smtClean="0"/>
              <a:t>and/or organizations with a 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business-to-consumer</a:t>
            </a:r>
            <a:r>
              <a:rPr lang="en-GB" sz="2400" dirty="0" smtClean="0"/>
              <a:t> market </a:t>
            </a:r>
          </a:p>
          <a:p>
            <a:pPr lvl="1"/>
            <a:r>
              <a:rPr lang="en-GB" sz="2400" dirty="0" smtClean="0"/>
              <a:t>Projects specifically aimed at studying the effectiveness of ISO 9001 in 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SME’s</a:t>
            </a:r>
          </a:p>
          <a:p>
            <a:pPr lvl="1"/>
            <a:r>
              <a:rPr lang="en-GB" sz="2400" dirty="0" smtClean="0"/>
              <a:t>Similar projects adapting the methodology for 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management systems, and/or laboratory accreditation</a:t>
            </a:r>
          </a:p>
          <a:p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C245CD-9F4A-487C-9A94-61936B5449BD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77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17CA41-5FA9-45C9-AFA9-C5CBE1EA8D55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  <p:sp>
        <p:nvSpPr>
          <p:cNvPr id="178177" name="Title 5"/>
          <p:cNvSpPr>
            <a:spLocks noGrp="1"/>
          </p:cNvSpPr>
          <p:nvPr>
            <p:ph type="ctrTitle" idx="4294967295"/>
          </p:nvPr>
        </p:nvSpPr>
        <p:spPr>
          <a:xfrm>
            <a:off x="3886200" y="2053652"/>
            <a:ext cx="4495800" cy="857249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en-GB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\Documents\CROFT\Nigel Photos\NigelCroft_005__MG_0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5" y="2057400"/>
            <a:ext cx="2919520" cy="438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00600" y="3789660"/>
            <a:ext cx="2961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nhc@tcaglobal.org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69535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>
          <a:xfrm>
            <a:off x="285750" y="642938"/>
            <a:ext cx="8424863" cy="1143000"/>
          </a:xfrm>
        </p:spPr>
        <p:txBody>
          <a:bodyPr/>
          <a:lstStyle/>
          <a:p>
            <a:r>
              <a:rPr lang="en-US" sz="2800" dirty="0" smtClean="0"/>
              <a:t>Number of certificates in the countries involved…….</a:t>
            </a:r>
            <a:endParaRPr lang="en-GB" sz="2800" dirty="0" smtClean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14313" y="1500188"/>
          <a:ext cx="8572501" cy="4571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2921"/>
                <a:gridCol w="2483622"/>
                <a:gridCol w="3014395"/>
                <a:gridCol w="1071563"/>
              </a:tblGrid>
              <a:tr h="378418">
                <a:tc>
                  <a:txBody>
                    <a:bodyPr/>
                    <a:lstStyle/>
                    <a:p>
                      <a:pPr algn="just" fontAlgn="t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Country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Standards Body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Accreditation</a:t>
                      </a:r>
                      <a:r>
                        <a:rPr lang="en-GB" sz="18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Body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b="1" i="0" u="none" strike="noStrike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Dec-09*</a:t>
                      </a:r>
                      <a:endParaRPr lang="en-GB" sz="1800" b="1" i="0" u="none" strike="noStrike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49465">
                <a:tc>
                  <a:txBody>
                    <a:bodyPr/>
                    <a:lstStyle/>
                    <a:p>
                      <a:pPr algn="just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Bangladesh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BSTI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BAB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852</a:t>
                      </a:r>
                      <a:endParaRPr lang="en-GB" sz="1800" b="1" i="0" u="none" strike="noStrike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4946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Bhutan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SQCA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800" b="1" i="0" u="none" strike="noStrike" kern="1200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7</a:t>
                      </a:r>
                      <a:endParaRPr lang="en-GB" sz="1800" b="1" i="0" u="none" strike="noStrike" kern="1200" dirty="0" smtClean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349465">
                <a:tc>
                  <a:txBody>
                    <a:bodyPr/>
                    <a:lstStyle/>
                    <a:p>
                      <a:pPr algn="just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India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BIS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NABCB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GB" sz="1800" b="1" i="0" u="none" strike="noStrike" kern="1200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37,493</a:t>
                      </a:r>
                    </a:p>
                  </a:txBody>
                  <a:tcPr marL="9525" marR="9525" marT="9525" marB="0"/>
                </a:tc>
              </a:tr>
              <a:tr h="349465">
                <a:tc>
                  <a:txBody>
                    <a:bodyPr/>
                    <a:lstStyle/>
                    <a:p>
                      <a:pPr algn="just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Nepal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NBSM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55</a:t>
                      </a:r>
                      <a:endParaRPr lang="en-GB" sz="1800" b="1" i="0" u="none" strike="noStrike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49465">
                <a:tc>
                  <a:txBody>
                    <a:bodyPr/>
                    <a:lstStyle/>
                    <a:p>
                      <a:pPr algn="just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Indonesia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BSN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KAN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5,476</a:t>
                      </a:r>
                      <a:endParaRPr lang="en-GB" sz="1800" b="1" i="0" u="none" strike="noStrike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49465">
                <a:tc>
                  <a:txBody>
                    <a:bodyPr/>
                    <a:lstStyle/>
                    <a:p>
                      <a:pPr algn="just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Malaysia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Standards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Malaysia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Standards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Malaysia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6,463</a:t>
                      </a:r>
                      <a:endParaRPr lang="en-GB" sz="1800" b="1" i="0" u="none" strike="noStrike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4946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Maldives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MSMU/ MED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5</a:t>
                      </a:r>
                      <a:endParaRPr lang="en-GB" sz="1800" b="1" i="0" u="none" strike="noStrike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49465">
                <a:tc>
                  <a:txBody>
                    <a:bodyPr/>
                    <a:lstStyle/>
                    <a:p>
                      <a:pPr algn="just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Pakistan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PSQCA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PNAC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2,112</a:t>
                      </a:r>
                      <a:endParaRPr lang="en-GB" sz="1800" b="1" i="0" u="none" strike="noStrike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49465">
                <a:tc>
                  <a:txBody>
                    <a:bodyPr/>
                    <a:lstStyle/>
                    <a:p>
                      <a:pPr algn="just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Philippines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BPS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1,992</a:t>
                      </a:r>
                      <a:endParaRPr lang="en-GB" sz="1800" b="1" i="0" u="none" strike="noStrike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49465">
                <a:tc>
                  <a:txBody>
                    <a:bodyPr/>
                    <a:lstStyle/>
                    <a:p>
                      <a:pPr algn="just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Sri Lanka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SLSI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SLAB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678</a:t>
                      </a:r>
                      <a:endParaRPr lang="en-GB" sz="1800" b="1" i="0" u="none" strike="noStrike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49465">
                <a:tc>
                  <a:txBody>
                    <a:bodyPr/>
                    <a:lstStyle/>
                    <a:p>
                      <a:pPr algn="just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Thailand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NAC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6,097</a:t>
                      </a:r>
                      <a:endParaRPr lang="en-GB" sz="1800" b="1" i="0" u="none" strike="noStrike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49465">
                <a:tc>
                  <a:txBody>
                    <a:bodyPr/>
                    <a:lstStyle/>
                    <a:p>
                      <a:pPr algn="just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Vietnam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STAMEQ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BOA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7,333</a:t>
                      </a:r>
                      <a:endParaRPr lang="en-GB" sz="1800" b="1" i="0" u="none" strike="noStrike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Nov 2013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02130D-445B-4D57-8C5A-2C80C1E0AFB5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538" y="6072188"/>
            <a:ext cx="812323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* Numbers relate to the TOTAL number of certificates, including those issued under overseas accreditations.</a:t>
            </a:r>
          </a:p>
          <a:p>
            <a:pPr>
              <a:defRPr/>
            </a:pPr>
            <a:r>
              <a:rPr lang="en-US" sz="1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(Data from ISO Survey)</a:t>
            </a:r>
            <a:endParaRPr lang="en-GB" sz="1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03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noFill/>
        </p:spPr>
        <p:txBody>
          <a:bodyPr/>
          <a:lstStyle/>
          <a:p>
            <a:fld id="{2AF8318F-5FB4-4355-BACE-4146BEC29D0D}" type="slidenum">
              <a:rPr lang="en-US" altLang="en-US" smtClean="0">
                <a:latin typeface="Arial" charset="0"/>
              </a:rPr>
              <a:pPr/>
              <a:t>5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b="1" smtClean="0"/>
              <a:t>What is the aim of certification?</a:t>
            </a:r>
          </a:p>
        </p:txBody>
      </p:sp>
      <p:sp>
        <p:nvSpPr>
          <p:cNvPr id="108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dirty="0" smtClean="0"/>
              <a:t> TO PROVIDE CONFIDENCE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dirty="0" smtClean="0"/>
              <a:t>By demonstrating that the organization </a:t>
            </a: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</a:t>
            </a:r>
            <a:r>
              <a:rPr lang="en-GB" dirty="0" smtClean="0"/>
              <a:t> have a management system conforming to the requirements of ISO 9001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dirty="0" smtClean="0"/>
              <a:t>By showing that the system is </a:t>
            </a:r>
            <a:r>
              <a:rPr lang="en-GB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in achieving the desired outputs……..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GB" b="1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“Consistent conforming products”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b="1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“Enhanced customer satisfaction”</a:t>
            </a:r>
            <a:endParaRPr lang="en-GB" b="1" i="1" dirty="0" smtClean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US" altLang="en-US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83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83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83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83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3395" grpId="0" build="p" bldLvl="3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43" name="Rectangle 3"/>
          <p:cNvSpPr>
            <a:spLocks noChangeArrowheads="1"/>
          </p:cNvSpPr>
          <p:nvPr/>
        </p:nvSpPr>
        <p:spPr bwMode="auto">
          <a:xfrm>
            <a:off x="3257550" y="2633663"/>
            <a:ext cx="3911600" cy="431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pt-BR" sz="2400" b="1"/>
              <a:t>Accreditation Body</a:t>
            </a:r>
          </a:p>
        </p:txBody>
      </p:sp>
      <p:sp>
        <p:nvSpPr>
          <p:cNvPr id="1085444" name="Rectangle 4"/>
          <p:cNvSpPr>
            <a:spLocks noChangeArrowheads="1"/>
          </p:cNvSpPr>
          <p:nvPr/>
        </p:nvSpPr>
        <p:spPr bwMode="auto">
          <a:xfrm>
            <a:off x="3565525" y="1417638"/>
            <a:ext cx="3189288" cy="7842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pt-BR" sz="2400" b="1"/>
              <a:t>IAF  Multi-lateral Agreement</a:t>
            </a:r>
            <a:endParaRPr lang="pt-BR" sz="3200" b="1"/>
          </a:p>
        </p:txBody>
      </p:sp>
      <p:sp>
        <p:nvSpPr>
          <p:cNvPr id="1085445" name="Rectangle 5"/>
          <p:cNvSpPr>
            <a:spLocks noChangeArrowheads="1"/>
          </p:cNvSpPr>
          <p:nvPr/>
        </p:nvSpPr>
        <p:spPr bwMode="auto">
          <a:xfrm>
            <a:off x="4006850" y="4826000"/>
            <a:ext cx="2413000" cy="4064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pt-BR" sz="2400" b="1"/>
              <a:t>Organization</a:t>
            </a:r>
          </a:p>
        </p:txBody>
      </p:sp>
      <p:sp>
        <p:nvSpPr>
          <p:cNvPr id="1085446" name="Rectangle 6"/>
          <p:cNvSpPr>
            <a:spLocks noChangeArrowheads="1"/>
          </p:cNvSpPr>
          <p:nvPr/>
        </p:nvSpPr>
        <p:spPr bwMode="auto">
          <a:xfrm>
            <a:off x="3686175" y="3849688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pt-BR" sz="2400" b="1"/>
              <a:t>Certification Body</a:t>
            </a:r>
          </a:p>
        </p:txBody>
      </p:sp>
      <p:sp>
        <p:nvSpPr>
          <p:cNvPr id="1085447" name="Rectangle 7"/>
          <p:cNvSpPr>
            <a:spLocks noChangeArrowheads="1"/>
          </p:cNvSpPr>
          <p:nvPr/>
        </p:nvSpPr>
        <p:spPr bwMode="auto">
          <a:xfrm>
            <a:off x="3948113" y="5870575"/>
            <a:ext cx="2522537" cy="4254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pt-BR" sz="2400" b="1"/>
              <a:t>Customers</a:t>
            </a:r>
            <a:endParaRPr lang="pt-BR" sz="3600" b="1"/>
          </a:p>
        </p:txBody>
      </p:sp>
      <p:sp>
        <p:nvSpPr>
          <p:cNvPr id="1085448" name="AutoShape 8"/>
          <p:cNvSpPr>
            <a:spLocks/>
          </p:cNvSpPr>
          <p:nvPr/>
        </p:nvSpPr>
        <p:spPr bwMode="auto">
          <a:xfrm>
            <a:off x="6632575" y="4173538"/>
            <a:ext cx="312738" cy="723900"/>
          </a:xfrm>
          <a:prstGeom prst="rightBrace">
            <a:avLst>
              <a:gd name="adj1" fmla="val 19289"/>
              <a:gd name="adj2" fmla="val 51407"/>
            </a:avLst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449" name="AutoShape 9"/>
          <p:cNvSpPr>
            <a:spLocks/>
          </p:cNvSpPr>
          <p:nvPr/>
        </p:nvSpPr>
        <p:spPr bwMode="auto">
          <a:xfrm>
            <a:off x="6624638" y="3163888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sz="3600"/>
          </a:p>
        </p:txBody>
      </p:sp>
      <p:cxnSp>
        <p:nvCxnSpPr>
          <p:cNvPr id="1085450" name="AutoShape 10"/>
          <p:cNvCxnSpPr>
            <a:cxnSpLocks noChangeShapeType="1"/>
            <a:stCxn id="1085444" idx="2"/>
          </p:cNvCxnSpPr>
          <p:nvPr/>
        </p:nvCxnSpPr>
        <p:spPr bwMode="auto">
          <a:xfrm flipH="1">
            <a:off x="5156200" y="2201863"/>
            <a:ext cx="3175" cy="574675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triangle" w="sm" len="sm"/>
          </a:ln>
        </p:spPr>
      </p:cxnSp>
      <p:cxnSp>
        <p:nvCxnSpPr>
          <p:cNvPr id="1085451" name="AutoShape 11"/>
          <p:cNvCxnSpPr>
            <a:cxnSpLocks noChangeShapeType="1"/>
          </p:cNvCxnSpPr>
          <p:nvPr/>
        </p:nvCxnSpPr>
        <p:spPr bwMode="auto">
          <a:xfrm>
            <a:off x="5170488" y="3190875"/>
            <a:ext cx="0" cy="658813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triangle" w="sm" len="sm"/>
          </a:ln>
        </p:spPr>
      </p:cxnSp>
      <p:cxnSp>
        <p:nvCxnSpPr>
          <p:cNvPr id="1085452" name="AutoShape 12"/>
          <p:cNvCxnSpPr>
            <a:cxnSpLocks noChangeShapeType="1"/>
            <a:stCxn id="1085446" idx="2"/>
            <a:endCxn id="1085445" idx="0"/>
          </p:cNvCxnSpPr>
          <p:nvPr/>
        </p:nvCxnSpPr>
        <p:spPr bwMode="auto">
          <a:xfrm>
            <a:off x="5210175" y="4306888"/>
            <a:ext cx="3175" cy="519112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triangle" w="sm" len="sm"/>
          </a:ln>
        </p:spPr>
      </p:cxnSp>
      <p:cxnSp>
        <p:nvCxnSpPr>
          <p:cNvPr id="1085453" name="AutoShape 13"/>
          <p:cNvCxnSpPr>
            <a:cxnSpLocks noChangeShapeType="1"/>
            <a:stCxn id="1085447" idx="0"/>
            <a:endCxn id="1085445" idx="2"/>
          </p:cNvCxnSpPr>
          <p:nvPr/>
        </p:nvCxnSpPr>
        <p:spPr bwMode="auto">
          <a:xfrm flipV="1">
            <a:off x="5210175" y="5232400"/>
            <a:ext cx="3175" cy="63817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sm" len="sm"/>
            <a:tailEnd type="triangle" w="sm" len="sm"/>
          </a:ln>
        </p:spPr>
      </p:cxnSp>
      <p:sp>
        <p:nvSpPr>
          <p:cNvPr id="1085454" name="AutoShape 14"/>
          <p:cNvSpPr>
            <a:spLocks/>
          </p:cNvSpPr>
          <p:nvPr/>
        </p:nvSpPr>
        <p:spPr bwMode="auto">
          <a:xfrm>
            <a:off x="6629400" y="4953000"/>
            <a:ext cx="312738" cy="723900"/>
          </a:xfrm>
          <a:prstGeom prst="rightBrace">
            <a:avLst>
              <a:gd name="adj1" fmla="val 19289"/>
              <a:gd name="adj2" fmla="val 51407"/>
            </a:avLst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455" name="AutoShape 15"/>
          <p:cNvSpPr>
            <a:spLocks/>
          </p:cNvSpPr>
          <p:nvPr/>
        </p:nvSpPr>
        <p:spPr bwMode="auto">
          <a:xfrm>
            <a:off x="6700838" y="1885950"/>
            <a:ext cx="312737" cy="914400"/>
          </a:xfrm>
          <a:prstGeom prst="rightBrace">
            <a:avLst>
              <a:gd name="adj1" fmla="val 24366"/>
              <a:gd name="adj2" fmla="val 51407"/>
            </a:avLst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7204075" y="1935163"/>
            <a:ext cx="1238250" cy="609600"/>
            <a:chOff x="4752" y="1344"/>
            <a:chExt cx="780" cy="384"/>
          </a:xfrm>
        </p:grpSpPr>
        <p:sp>
          <p:nvSpPr>
            <p:cNvPr id="1085457" name="Cloud"/>
            <p:cNvSpPr>
              <a:spLocks noChangeAspect="1" noEditPoints="1" noChangeArrowheads="1"/>
            </p:cNvSpPr>
            <p:nvPr/>
          </p:nvSpPr>
          <p:spPr bwMode="auto">
            <a:xfrm>
              <a:off x="4752" y="1344"/>
              <a:ext cx="768" cy="38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70" name="Text Box 18"/>
            <p:cNvSpPr txBox="1">
              <a:spLocks noChangeArrowheads="1"/>
            </p:cNvSpPr>
            <p:nvPr/>
          </p:nvSpPr>
          <p:spPr bwMode="auto">
            <a:xfrm>
              <a:off x="4752" y="1392"/>
              <a:ext cx="7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000">
                  <a:latin typeface="Arial Narrow" pitchFamily="34" charset="0"/>
                </a:rPr>
                <a:t>Confidence</a:t>
              </a:r>
            </a:p>
          </p:txBody>
        </p:sp>
      </p:grpSp>
      <p:sp>
        <p:nvSpPr>
          <p:cNvPr id="1085459" name="AutoShape 19"/>
          <p:cNvSpPr>
            <a:spLocks/>
          </p:cNvSpPr>
          <p:nvPr/>
        </p:nvSpPr>
        <p:spPr bwMode="auto">
          <a:xfrm rot="10621811">
            <a:off x="3733800" y="4876800"/>
            <a:ext cx="312738" cy="723900"/>
          </a:xfrm>
          <a:prstGeom prst="rightBrace">
            <a:avLst>
              <a:gd name="adj1" fmla="val 19289"/>
              <a:gd name="adj2" fmla="val 51407"/>
            </a:avLst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Rectangle 21"/>
          <p:cNvSpPr>
            <a:spLocks noChangeArrowheads="1"/>
          </p:cNvSpPr>
          <p:nvPr/>
        </p:nvSpPr>
        <p:spPr bwMode="auto">
          <a:xfrm>
            <a:off x="650875" y="4572000"/>
            <a:ext cx="2347913" cy="1616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Text Box 22"/>
          <p:cNvSpPr txBox="1">
            <a:spLocks noChangeArrowheads="1"/>
          </p:cNvSpPr>
          <p:nvPr/>
        </p:nvSpPr>
        <p:spPr bwMode="auto">
          <a:xfrm>
            <a:off x="1047750" y="4876800"/>
            <a:ext cx="18827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latin typeface="Arial Narrow" pitchFamily="34" charset="0"/>
              </a:rPr>
              <a:t>ISO 9001:2008</a:t>
            </a:r>
          </a:p>
        </p:txBody>
      </p:sp>
      <p:sp>
        <p:nvSpPr>
          <p:cNvPr id="26642" name="Text Box 23"/>
          <p:cNvSpPr txBox="1">
            <a:spLocks noChangeArrowheads="1"/>
          </p:cNvSpPr>
          <p:nvPr/>
        </p:nvSpPr>
        <p:spPr bwMode="auto">
          <a:xfrm>
            <a:off x="1077913" y="4518025"/>
            <a:ext cx="201136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ISO/TC176</a:t>
            </a:r>
          </a:p>
        </p:txBody>
      </p:sp>
      <p:grpSp>
        <p:nvGrpSpPr>
          <p:cNvPr id="26643" name="Group 24"/>
          <p:cNvGrpSpPr>
            <a:grpSpLocks/>
          </p:cNvGrpSpPr>
          <p:nvPr/>
        </p:nvGrpSpPr>
        <p:grpSpPr bwMode="auto">
          <a:xfrm>
            <a:off x="763588" y="5470525"/>
            <a:ext cx="2339975" cy="744538"/>
            <a:chOff x="729" y="3285"/>
            <a:chExt cx="1251" cy="484"/>
          </a:xfrm>
        </p:grpSpPr>
        <p:sp>
          <p:nvSpPr>
            <p:cNvPr id="26667" name="Text Box 25"/>
            <p:cNvSpPr txBox="1">
              <a:spLocks noChangeArrowheads="1"/>
            </p:cNvSpPr>
            <p:nvPr/>
          </p:nvSpPr>
          <p:spPr bwMode="auto">
            <a:xfrm>
              <a:off x="729" y="3509"/>
              <a:ext cx="1251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000">
                  <a:latin typeface="Arial Narrow" pitchFamily="34" charset="0"/>
                </a:rPr>
                <a:t>(Translation if needed) </a:t>
              </a:r>
            </a:p>
          </p:txBody>
        </p:sp>
        <p:sp>
          <p:nvSpPr>
            <p:cNvPr id="26668" name="Text Box 26"/>
            <p:cNvSpPr txBox="1">
              <a:spLocks noChangeArrowheads="1"/>
            </p:cNvSpPr>
            <p:nvPr/>
          </p:nvSpPr>
          <p:spPr bwMode="auto">
            <a:xfrm>
              <a:off x="758" y="3285"/>
              <a:ext cx="1067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400" b="1"/>
                <a:t>National Body</a:t>
              </a:r>
            </a:p>
          </p:txBody>
        </p:sp>
      </p:grpSp>
      <p:cxnSp>
        <p:nvCxnSpPr>
          <p:cNvPr id="26644" name="AutoShape 27"/>
          <p:cNvCxnSpPr>
            <a:cxnSpLocks noChangeShapeType="1"/>
          </p:cNvCxnSpPr>
          <p:nvPr/>
        </p:nvCxnSpPr>
        <p:spPr bwMode="auto">
          <a:xfrm>
            <a:off x="2079625" y="5257800"/>
            <a:ext cx="0" cy="217488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triangle" w="sm" len="sm"/>
          </a:ln>
        </p:spPr>
      </p:cxnSp>
      <p:sp>
        <p:nvSpPr>
          <p:cNvPr id="26645" name="Line 28"/>
          <p:cNvSpPr>
            <a:spLocks noChangeShapeType="1"/>
          </p:cNvSpPr>
          <p:nvPr/>
        </p:nvSpPr>
        <p:spPr bwMode="auto">
          <a:xfrm rot="-715756">
            <a:off x="2952750" y="5302250"/>
            <a:ext cx="628650" cy="1588"/>
          </a:xfrm>
          <a:prstGeom prst="line">
            <a:avLst/>
          </a:prstGeom>
          <a:noFill/>
          <a:ln w="38100">
            <a:solidFill>
              <a:schemeClr val="folHlink"/>
            </a:solidFill>
            <a:miter lim="800000"/>
            <a:headEnd/>
            <a:tailEnd type="stealth" w="med" len="sm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6907213" y="3240088"/>
            <a:ext cx="1238250" cy="609600"/>
            <a:chOff x="4752" y="1344"/>
            <a:chExt cx="780" cy="384"/>
          </a:xfrm>
        </p:grpSpPr>
        <p:sp>
          <p:nvSpPr>
            <p:cNvPr id="1085470" name="Cloud"/>
            <p:cNvSpPr>
              <a:spLocks noChangeAspect="1" noEditPoints="1" noChangeArrowheads="1"/>
            </p:cNvSpPr>
            <p:nvPr/>
          </p:nvSpPr>
          <p:spPr bwMode="auto">
            <a:xfrm>
              <a:off x="4752" y="1344"/>
              <a:ext cx="768" cy="38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66" name="Text Box 31"/>
            <p:cNvSpPr txBox="1">
              <a:spLocks noChangeArrowheads="1"/>
            </p:cNvSpPr>
            <p:nvPr/>
          </p:nvSpPr>
          <p:spPr bwMode="auto">
            <a:xfrm>
              <a:off x="4752" y="1392"/>
              <a:ext cx="7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000">
                  <a:latin typeface="Arial Narrow" pitchFamily="34" charset="0"/>
                </a:rPr>
                <a:t>Confidence</a:t>
              </a:r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7086600" y="4267200"/>
            <a:ext cx="1238250" cy="609600"/>
            <a:chOff x="4752" y="1344"/>
            <a:chExt cx="780" cy="384"/>
          </a:xfrm>
        </p:grpSpPr>
        <p:sp>
          <p:nvSpPr>
            <p:cNvPr id="1085473" name="Cloud"/>
            <p:cNvSpPr>
              <a:spLocks noChangeAspect="1" noEditPoints="1" noChangeArrowheads="1"/>
            </p:cNvSpPr>
            <p:nvPr/>
          </p:nvSpPr>
          <p:spPr bwMode="auto">
            <a:xfrm>
              <a:off x="4752" y="1344"/>
              <a:ext cx="768" cy="38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64" name="Text Box 34"/>
            <p:cNvSpPr txBox="1">
              <a:spLocks noChangeArrowheads="1"/>
            </p:cNvSpPr>
            <p:nvPr/>
          </p:nvSpPr>
          <p:spPr bwMode="auto">
            <a:xfrm>
              <a:off x="4752" y="1392"/>
              <a:ext cx="7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000">
                  <a:latin typeface="Arial Narrow" pitchFamily="34" charset="0"/>
                </a:rPr>
                <a:t>Confidence</a:t>
              </a: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7086600" y="5029200"/>
            <a:ext cx="1238250" cy="609600"/>
            <a:chOff x="4752" y="1344"/>
            <a:chExt cx="780" cy="384"/>
          </a:xfrm>
        </p:grpSpPr>
        <p:sp>
          <p:nvSpPr>
            <p:cNvPr id="1085476" name="Cloud"/>
            <p:cNvSpPr>
              <a:spLocks noChangeAspect="1" noEditPoints="1" noChangeArrowheads="1"/>
            </p:cNvSpPr>
            <p:nvPr/>
          </p:nvSpPr>
          <p:spPr bwMode="auto">
            <a:xfrm>
              <a:off x="4752" y="1344"/>
              <a:ext cx="768" cy="38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62" name="Text Box 37"/>
            <p:cNvSpPr txBox="1">
              <a:spLocks noChangeArrowheads="1"/>
            </p:cNvSpPr>
            <p:nvPr/>
          </p:nvSpPr>
          <p:spPr bwMode="auto">
            <a:xfrm>
              <a:off x="4752" y="1392"/>
              <a:ext cx="7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000">
                  <a:latin typeface="Arial Narrow" pitchFamily="34" charset="0"/>
                </a:rPr>
                <a:t>Confidence</a:t>
              </a:r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-25400" y="5029200"/>
            <a:ext cx="1249363" cy="609600"/>
            <a:chOff x="4752" y="1344"/>
            <a:chExt cx="787" cy="384"/>
          </a:xfrm>
        </p:grpSpPr>
        <p:sp>
          <p:nvSpPr>
            <p:cNvPr id="1085479" name="Cloud"/>
            <p:cNvSpPr>
              <a:spLocks noChangeAspect="1" noEditPoints="1" noChangeArrowheads="1"/>
            </p:cNvSpPr>
            <p:nvPr/>
          </p:nvSpPr>
          <p:spPr bwMode="auto">
            <a:xfrm>
              <a:off x="4752" y="1344"/>
              <a:ext cx="768" cy="38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60" name="Text Box 40"/>
            <p:cNvSpPr txBox="1">
              <a:spLocks noChangeArrowheads="1"/>
            </p:cNvSpPr>
            <p:nvPr/>
          </p:nvSpPr>
          <p:spPr bwMode="auto">
            <a:xfrm>
              <a:off x="4752" y="1392"/>
              <a:ext cx="78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000">
                  <a:latin typeface="Arial Narrow" pitchFamily="34" charset="0"/>
                </a:rPr>
                <a:t>Confidence</a:t>
              </a:r>
            </a:p>
          </p:txBody>
        </p:sp>
      </p:grpSp>
      <p:sp>
        <p:nvSpPr>
          <p:cNvPr id="26650" name="Text Box 41"/>
          <p:cNvSpPr txBox="1">
            <a:spLocks noChangeArrowheads="1"/>
          </p:cNvSpPr>
          <p:nvPr/>
        </p:nvSpPr>
        <p:spPr bwMode="auto">
          <a:xfrm>
            <a:off x="1800225" y="914400"/>
            <a:ext cx="6223000" cy="53181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>
                <a:latin typeface="Arial Narrow" pitchFamily="34" charset="0"/>
              </a:rPr>
              <a:t>“Chain” of confidence-promoting activities</a:t>
            </a:r>
          </a:p>
        </p:txBody>
      </p:sp>
      <p:sp>
        <p:nvSpPr>
          <p:cNvPr id="26651" name="Rectangle 43"/>
          <p:cNvSpPr>
            <a:spLocks noChangeArrowheads="1"/>
          </p:cNvSpPr>
          <p:nvPr/>
        </p:nvSpPr>
        <p:spPr bwMode="auto">
          <a:xfrm>
            <a:off x="733425" y="2900363"/>
            <a:ext cx="2224088" cy="1228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2000" b="1">
                <a:latin typeface="Arial Narrow" pitchFamily="34" charset="0"/>
              </a:rPr>
              <a:t>(ISO/CASCO)</a:t>
            </a:r>
          </a:p>
          <a:p>
            <a:r>
              <a:rPr lang="en-GB">
                <a:latin typeface="Arial Narrow" pitchFamily="34" charset="0"/>
              </a:rPr>
              <a:t>ISO/IEC 17021</a:t>
            </a:r>
          </a:p>
          <a:p>
            <a:r>
              <a:rPr lang="en-GB">
                <a:latin typeface="Arial Narrow" pitchFamily="34" charset="0"/>
              </a:rPr>
              <a:t>+ IAF mandatory and </a:t>
            </a:r>
          </a:p>
          <a:p>
            <a:r>
              <a:rPr lang="en-GB">
                <a:latin typeface="Arial Narrow" pitchFamily="34" charset="0"/>
              </a:rPr>
              <a:t>guidance documents</a:t>
            </a:r>
          </a:p>
        </p:txBody>
      </p:sp>
      <p:sp>
        <p:nvSpPr>
          <p:cNvPr id="26652" name="Line 45"/>
          <p:cNvSpPr>
            <a:spLocks noChangeShapeType="1"/>
          </p:cNvSpPr>
          <p:nvPr/>
        </p:nvSpPr>
        <p:spPr bwMode="auto">
          <a:xfrm rot="969799">
            <a:off x="2843213" y="3573463"/>
            <a:ext cx="533400" cy="1587"/>
          </a:xfrm>
          <a:prstGeom prst="line">
            <a:avLst/>
          </a:prstGeom>
          <a:noFill/>
          <a:ln w="38100">
            <a:solidFill>
              <a:schemeClr val="folHlink"/>
            </a:solidFill>
            <a:miter lim="800000"/>
            <a:headEnd/>
            <a:tailEnd type="stealth" w="med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53" name="AutoShape 49"/>
          <p:cNvSpPr>
            <a:spLocks/>
          </p:cNvSpPr>
          <p:nvPr/>
        </p:nvSpPr>
        <p:spPr bwMode="auto">
          <a:xfrm rot="10621811">
            <a:off x="3419475" y="3284538"/>
            <a:ext cx="312738" cy="723900"/>
          </a:xfrm>
          <a:prstGeom prst="rightBrace">
            <a:avLst>
              <a:gd name="adj1" fmla="val 19289"/>
              <a:gd name="adj2" fmla="val 51407"/>
            </a:avLst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4" name="Rectangle 43"/>
          <p:cNvSpPr>
            <a:spLocks noChangeArrowheads="1"/>
          </p:cNvSpPr>
          <p:nvPr/>
        </p:nvSpPr>
        <p:spPr bwMode="auto">
          <a:xfrm>
            <a:off x="665163" y="1489075"/>
            <a:ext cx="2214562" cy="1176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2000" b="1">
                <a:latin typeface="Arial Narrow" pitchFamily="34" charset="0"/>
              </a:rPr>
              <a:t>(ISO/CASCO)</a:t>
            </a:r>
          </a:p>
          <a:p>
            <a:r>
              <a:rPr lang="en-GB">
                <a:latin typeface="Arial Narrow" pitchFamily="34" charset="0"/>
              </a:rPr>
              <a:t>ISO/IEC 17011</a:t>
            </a:r>
          </a:p>
          <a:p>
            <a:r>
              <a:rPr lang="en-GB">
                <a:latin typeface="Arial Narrow" pitchFamily="34" charset="0"/>
              </a:rPr>
              <a:t>+ IAF mandatory and </a:t>
            </a:r>
          </a:p>
          <a:p>
            <a:r>
              <a:rPr lang="en-GB">
                <a:latin typeface="Arial Narrow" pitchFamily="34" charset="0"/>
              </a:rPr>
              <a:t>guidance documents</a:t>
            </a:r>
          </a:p>
        </p:txBody>
      </p:sp>
      <p:sp>
        <p:nvSpPr>
          <p:cNvPr id="26655" name="Line 45"/>
          <p:cNvSpPr>
            <a:spLocks noChangeShapeType="1"/>
          </p:cNvSpPr>
          <p:nvPr/>
        </p:nvSpPr>
        <p:spPr bwMode="auto">
          <a:xfrm rot="969799">
            <a:off x="2884488" y="2284413"/>
            <a:ext cx="533400" cy="1587"/>
          </a:xfrm>
          <a:prstGeom prst="line">
            <a:avLst/>
          </a:prstGeom>
          <a:noFill/>
          <a:ln w="38100">
            <a:solidFill>
              <a:schemeClr val="folHlink"/>
            </a:solidFill>
            <a:miter lim="800000"/>
            <a:headEnd/>
            <a:tailEnd type="stealth" w="med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56" name="AutoShape 49"/>
          <p:cNvSpPr>
            <a:spLocks/>
          </p:cNvSpPr>
          <p:nvPr/>
        </p:nvSpPr>
        <p:spPr bwMode="auto">
          <a:xfrm rot="10621811">
            <a:off x="3454400" y="2046288"/>
            <a:ext cx="312738" cy="723900"/>
          </a:xfrm>
          <a:prstGeom prst="rightBrace">
            <a:avLst>
              <a:gd name="adj1" fmla="val 19289"/>
              <a:gd name="adj2" fmla="val 51407"/>
            </a:avLst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761698-D5AF-4632-8A30-0C7E68F225C6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391400" cy="5425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Nov 2013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02130D-445B-4D57-8C5A-2C80C1E0AFB5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14506"/>
            <a:ext cx="310356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1307">
            <a:off x="4381500" y="2206625"/>
            <a:ext cx="91440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68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Project Timeline</a:t>
            </a:r>
            <a:endParaRPr lang="en-GB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24862" cy="43926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Late 2009 / early 2010</a:t>
            </a:r>
          </a:p>
          <a:p>
            <a:pPr lvl="1" eaLnBrk="1" hangingPunct="1">
              <a:defRPr/>
            </a:pPr>
            <a:r>
              <a:rPr lang="en-US" sz="2000" dirty="0" smtClean="0"/>
              <a:t>Survey of 429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customers’ </a:t>
            </a:r>
            <a:r>
              <a:rPr lang="en-US" sz="2000" dirty="0" smtClean="0"/>
              <a:t>perspectives about the effectiveness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/>
              <a:t>of ISO 9001 certification</a:t>
            </a:r>
            <a:endParaRPr lang="en-US" sz="2000" i="1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sz="2400" dirty="0" smtClean="0"/>
              <a:t>Mid-2010</a:t>
            </a:r>
          </a:p>
          <a:p>
            <a:pPr lvl="1" eaLnBrk="1" hangingPunct="1">
              <a:defRPr/>
            </a:pPr>
            <a:r>
              <a:rPr lang="en-US" sz="2000" dirty="0" smtClean="0"/>
              <a:t>Survey of 604 certified organizations to obtain their perspectives about ISO 9001 and the certification process</a:t>
            </a:r>
          </a:p>
          <a:p>
            <a:pPr lvl="1" eaLnBrk="1" hangingPunct="1">
              <a:defRPr/>
            </a:pPr>
            <a:r>
              <a:rPr lang="en-US" sz="2000" dirty="0" smtClean="0"/>
              <a:t>One-day “Market Surveillance” visits to 561 organizations to evaluate the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effectiveness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/>
              <a:t>of the ISO 9001 </a:t>
            </a:r>
            <a:r>
              <a:rPr lang="en-US" sz="2000" dirty="0"/>
              <a:t>certification </a:t>
            </a:r>
            <a:r>
              <a:rPr lang="en-US" sz="2000" dirty="0" smtClean="0"/>
              <a:t>process</a:t>
            </a:r>
          </a:p>
          <a:p>
            <a:pPr lvl="2" eaLnBrk="1" hangingPunct="1">
              <a:defRPr/>
            </a:pPr>
            <a:r>
              <a:rPr lang="en-US" sz="1600" dirty="0" smtClean="0"/>
              <a:t>Not “repeat audits”!</a:t>
            </a:r>
          </a:p>
          <a:p>
            <a:pPr lvl="2" eaLnBrk="1" hangingPunct="1">
              <a:defRPr/>
            </a:pPr>
            <a:r>
              <a:rPr lang="en-US" sz="1600" dirty="0" smtClean="0"/>
              <a:t>Aimed at assessing “confidence level” rather than “conformity/nonconformity”</a:t>
            </a:r>
            <a:endParaRPr lang="en-US" sz="1600" dirty="0"/>
          </a:p>
          <a:p>
            <a:pPr eaLnBrk="1" hangingPunct="1">
              <a:defRPr/>
            </a:pPr>
            <a:r>
              <a:rPr lang="en-US" sz="2400" dirty="0"/>
              <a:t>L</a:t>
            </a:r>
            <a:r>
              <a:rPr lang="en-US" sz="2400" dirty="0" smtClean="0"/>
              <a:t>ate 2010 / early 2011</a:t>
            </a:r>
          </a:p>
          <a:p>
            <a:pPr lvl="1" eaLnBrk="1" hangingPunct="1">
              <a:defRPr/>
            </a:pPr>
            <a:r>
              <a:rPr lang="en-US" sz="2000" dirty="0" smtClean="0"/>
              <a:t>International and local workshops (Oct 2010 – March 2011)</a:t>
            </a:r>
          </a:p>
          <a:p>
            <a:pPr lvl="1" eaLnBrk="1" hangingPunct="1">
              <a:defRPr/>
            </a:pPr>
            <a:r>
              <a:rPr lang="en-US" sz="2000" dirty="0" smtClean="0"/>
              <a:t>Formal report (scheduled for publication May 2011)</a:t>
            </a:r>
            <a:endParaRPr lang="en-GB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A43D61-6B03-415E-A188-DFC966363F08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15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424863" cy="1143000"/>
          </a:xfrm>
        </p:spPr>
        <p:txBody>
          <a:bodyPr/>
          <a:lstStyle/>
          <a:p>
            <a:r>
              <a:rPr lang="en-US" sz="3600" dirty="0" smtClean="0"/>
              <a:t>Confidence levels for visits to certified organizations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424863" cy="4392612"/>
          </a:xfrm>
        </p:spPr>
        <p:txBody>
          <a:bodyPr/>
          <a:lstStyle/>
          <a:p>
            <a:r>
              <a:rPr lang="en-US" sz="2400" dirty="0" smtClean="0"/>
              <a:t>Grade 5</a:t>
            </a:r>
          </a:p>
          <a:p>
            <a:pPr lvl="1"/>
            <a:r>
              <a:rPr lang="en-US" sz="2000" dirty="0" smtClean="0"/>
              <a:t>“Benchmark” – Excellent – “We can be proud”</a:t>
            </a:r>
          </a:p>
          <a:p>
            <a:r>
              <a:rPr lang="en-US" sz="2400" dirty="0" smtClean="0"/>
              <a:t>Grade 4</a:t>
            </a:r>
          </a:p>
          <a:p>
            <a:pPr lvl="1"/>
            <a:r>
              <a:rPr lang="en-US" sz="2000" dirty="0" smtClean="0"/>
              <a:t>“Clear evidence of conformity”</a:t>
            </a:r>
          </a:p>
          <a:p>
            <a:r>
              <a:rPr lang="en-US" sz="2400" dirty="0" smtClean="0"/>
              <a:t>Grade 3 </a:t>
            </a:r>
          </a:p>
          <a:p>
            <a:pPr lvl="1"/>
            <a:r>
              <a:rPr lang="en-US" sz="2000" dirty="0" smtClean="0"/>
              <a:t>“No reason to doubt</a:t>
            </a:r>
            <a:r>
              <a:rPr lang="en-GB" sz="2000" dirty="0" smtClean="0"/>
              <a:t>”</a:t>
            </a:r>
          </a:p>
          <a:p>
            <a:r>
              <a:rPr lang="en-US" sz="2400" dirty="0" smtClean="0"/>
              <a:t>Grade 2</a:t>
            </a:r>
          </a:p>
          <a:p>
            <a:pPr lvl="1"/>
            <a:r>
              <a:rPr lang="en-US" sz="2000" dirty="0" smtClean="0"/>
              <a:t>“Not convinced”</a:t>
            </a:r>
          </a:p>
          <a:p>
            <a:r>
              <a:rPr lang="en-US" sz="2400" dirty="0" smtClean="0"/>
              <a:t>Grade 1</a:t>
            </a:r>
          </a:p>
          <a:p>
            <a:pPr lvl="1"/>
            <a:r>
              <a:rPr lang="en-US" sz="2000" dirty="0" smtClean="0"/>
              <a:t>“Little or no confidence - something seriously wrong”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E36A18-29EE-4094-B88F-7C41AF0F4CC1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57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MetaBold-Roman"/>
        <a:ea typeface=""/>
        <a:cs typeface="Arial"/>
      </a:majorFont>
      <a:minorFont>
        <a:latin typeface="MetaBook-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MetaBold-Roman"/>
        <a:ea typeface=""/>
        <a:cs typeface="Arial"/>
      </a:majorFont>
      <a:minorFont>
        <a:latin typeface="MetaBook-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ITU-e">
  <a:themeElements>
    <a:clrScheme name="ITU-e 3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FFCC00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E2AA"/>
      </a:accent5>
      <a:accent6>
        <a:srgbClr val="2D2DB9"/>
      </a:accent6>
      <a:hlink>
        <a:srgbClr val="3399FF"/>
      </a:hlink>
      <a:folHlink>
        <a:srgbClr val="5F5F5F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000000"/>
        </a:dk1>
        <a:lt1>
          <a:srgbClr val="FFFFFF"/>
        </a:lt1>
        <a:dk2>
          <a:srgbClr val="000000"/>
        </a:dk2>
        <a:lt2>
          <a:srgbClr val="0000FF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99FF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000000"/>
        </a:dk1>
        <a:lt1>
          <a:srgbClr val="FFFFFF"/>
        </a:lt1>
        <a:dk2>
          <a:srgbClr val="000000"/>
        </a:dk2>
        <a:lt2>
          <a:srgbClr val="000099"/>
        </a:lt2>
        <a:accent1>
          <a:srgbClr val="FF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2DB9"/>
        </a:accent6>
        <a:hlink>
          <a:srgbClr val="3399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75D5C35C5DB94AAB48ADABE5733461" ma:contentTypeVersion="4" ma:contentTypeDescription="Create a new document." ma:contentTypeScope="" ma:versionID="1e336c0bef3338d4c349938ea52ba48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0a370456390dc8c2763c4626a714d79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13BFDE-5E4E-483A-9DB9-4CE4E3BB640B}"/>
</file>

<file path=customXml/itemProps2.xml><?xml version="1.0" encoding="utf-8"?>
<ds:datastoreItem xmlns:ds="http://schemas.openxmlformats.org/officeDocument/2006/customXml" ds:itemID="{F8DF61E9-7870-4C72-9938-F57D257C8A7C}"/>
</file>

<file path=customXml/itemProps3.xml><?xml version="1.0" encoding="utf-8"?>
<ds:datastoreItem xmlns:ds="http://schemas.openxmlformats.org/officeDocument/2006/customXml" ds:itemID="{FEC98A39-6E7F-4B2C-BCEE-F661479EF0B7}"/>
</file>

<file path=docProps/app.xml><?xml version="1.0" encoding="utf-8"?>
<Properties xmlns="http://schemas.openxmlformats.org/officeDocument/2006/extended-properties" xmlns:vt="http://schemas.openxmlformats.org/officeDocument/2006/docPropsVTypes">
  <TotalTime>6373</TotalTime>
  <Words>2126</Words>
  <Application>Microsoft Office PowerPoint</Application>
  <PresentationFormat>On-screen Show (4:3)</PresentationFormat>
  <Paragraphs>390</Paragraphs>
  <Slides>39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Default Design</vt:lpstr>
      <vt:lpstr>1_Default Design</vt:lpstr>
      <vt:lpstr>1_ITU-e</vt:lpstr>
      <vt:lpstr>ISO 9001 Management System: A survey on its relevance and impact in Asian Developing Economies</vt:lpstr>
      <vt:lpstr>Project Partners</vt:lpstr>
      <vt:lpstr>Key questions to be answered….</vt:lpstr>
      <vt:lpstr>Number of certificates in the countries involved…….</vt:lpstr>
      <vt:lpstr>What is the aim of certification?</vt:lpstr>
      <vt:lpstr>PowerPoint Presentation</vt:lpstr>
      <vt:lpstr>PowerPoint Presentation</vt:lpstr>
      <vt:lpstr>Project Timeline</vt:lpstr>
      <vt:lpstr>Confidence levels for visits to certified organizations</vt:lpstr>
      <vt:lpstr>Summary of results and recommendations</vt:lpstr>
      <vt:lpstr>Important to emphasize………. </vt:lpstr>
      <vt:lpstr>Economic impacts</vt:lpstr>
      <vt:lpstr>Institutional purchasers</vt:lpstr>
      <vt:lpstr>429 Institutional Purchasers</vt:lpstr>
      <vt:lpstr>Certified organizations</vt:lpstr>
      <vt:lpstr>604 Certified Organizations</vt:lpstr>
      <vt:lpstr>Use of consultants</vt:lpstr>
      <vt:lpstr>Poor recognition of “accreditation”</vt:lpstr>
      <vt:lpstr>Lack of transparency / “Openness” of some CB’s and AB’s </vt:lpstr>
      <vt:lpstr>Performance of certified organizations</vt:lpstr>
      <vt:lpstr>BUT………..</vt:lpstr>
      <vt:lpstr>Audit durations</vt:lpstr>
      <vt:lpstr>Areas of weakness</vt:lpstr>
      <vt:lpstr>Best practices and policy guidelines </vt:lpstr>
      <vt:lpstr>The future………</vt:lpstr>
      <vt:lpstr>PowerPoint Presentation</vt:lpstr>
      <vt:lpstr>Some interesting correlations:</vt:lpstr>
      <vt:lpstr>Some interesting correlations (2):</vt:lpstr>
      <vt:lpstr>Some interesting correlations (3):</vt:lpstr>
      <vt:lpstr>Some interesting correlations (4):</vt:lpstr>
      <vt:lpstr>Some interesting correlations (5):</vt:lpstr>
      <vt:lpstr>Some interesting correlations (6):</vt:lpstr>
      <vt:lpstr>Conclusions and recommendations</vt:lpstr>
      <vt:lpstr>Conclusions (1)</vt:lpstr>
      <vt:lpstr>Conclusions (2)</vt:lpstr>
      <vt:lpstr>Recommendations (1) </vt:lpstr>
      <vt:lpstr>Recommendations (2)</vt:lpstr>
      <vt:lpstr>Recommendations (3)</vt:lpstr>
      <vt:lpstr>THANK YOU!</vt:lpstr>
    </vt:vector>
  </TitlesOfParts>
  <Company>UNOV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segui</dc:creator>
  <cp:lastModifiedBy>User</cp:lastModifiedBy>
  <cp:revision>256</cp:revision>
  <cp:lastPrinted>2010-11-13T21:10:38Z</cp:lastPrinted>
  <dcterms:created xsi:type="dcterms:W3CDTF">2008-01-28T10:27:53Z</dcterms:created>
  <dcterms:modified xsi:type="dcterms:W3CDTF">2013-11-21T14:04:07Z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0x010100BF75D5C35C5DB94AAB48ADABE5733461</vt:lpwstr>
  </property>
</Properties>
</file>