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56" y="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508AF-9C9D-4FDC-B39E-FCB196F5385A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6B7FE9-5E11-4C40-A802-E008E33470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875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DAAFED8-40BD-4180-9FCE-5CDB52BBCBF8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4F2A71E-E64C-4418-8BFD-AC097FB28F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FED8-40BD-4180-9FCE-5CDB52BBCBF8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2A71E-E64C-4418-8BFD-AC097FB28F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FED8-40BD-4180-9FCE-5CDB52BBCBF8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2A71E-E64C-4418-8BFD-AC097FB28F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DAAFED8-40BD-4180-9FCE-5CDB52BBCBF8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4F2A71E-E64C-4418-8BFD-AC097FB28F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DAAFED8-40BD-4180-9FCE-5CDB52BBCBF8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4F2A71E-E64C-4418-8BFD-AC097FB28F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FED8-40BD-4180-9FCE-5CDB52BBCBF8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2A71E-E64C-4418-8BFD-AC097FB28F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FED8-40BD-4180-9FCE-5CDB52BBCBF8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2A71E-E64C-4418-8BFD-AC097FB28F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DAAFED8-40BD-4180-9FCE-5CDB52BBCBF8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4F2A71E-E64C-4418-8BFD-AC097FB28F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FED8-40BD-4180-9FCE-5CDB52BBCBF8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2A71E-E64C-4418-8BFD-AC097FB28F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DAAFED8-40BD-4180-9FCE-5CDB52BBCBF8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4F2A71E-E64C-4418-8BFD-AC097FB28F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DAAFED8-40BD-4180-9FCE-5CDB52BBCBF8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4F2A71E-E64C-4418-8BFD-AC097FB28F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DAAFED8-40BD-4180-9FCE-5CDB52BBCBF8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4F2A71E-E64C-4418-8BFD-AC097FB28F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bsm.gov.np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447800"/>
            <a:ext cx="6400800" cy="1470025"/>
          </a:xfrm>
        </p:spPr>
        <p:txBody>
          <a:bodyPr/>
          <a:lstStyle/>
          <a:p>
            <a:r>
              <a:rPr lang="en-US" dirty="0" smtClean="0"/>
              <a:t>Conformity Assessment Infrastructure in Nepal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58196" y="3746339"/>
            <a:ext cx="6629400" cy="2971800"/>
          </a:xfr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sz="2000" dirty="0" smtClean="0">
              <a:solidFill>
                <a:schemeClr val="tx1"/>
              </a:solidFill>
            </a:endParaRPr>
          </a:p>
          <a:p>
            <a:endParaRPr lang="en-US" sz="2000" b="1" dirty="0" smtClean="0">
              <a:solidFill>
                <a:srgbClr val="00B050"/>
              </a:solidFill>
            </a:endParaRPr>
          </a:p>
          <a:p>
            <a:endParaRPr lang="en-US" sz="2000" dirty="0">
              <a:solidFill>
                <a:srgbClr val="00B050"/>
              </a:solidFill>
            </a:endParaRPr>
          </a:p>
          <a:p>
            <a:r>
              <a:rPr lang="en-US" sz="2000" dirty="0" err="1" smtClean="0">
                <a:solidFill>
                  <a:srgbClr val="00B050"/>
                </a:solidFill>
              </a:rPr>
              <a:t>Mr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Shambhu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Jha</a:t>
            </a:r>
            <a:endParaRPr lang="en-US" sz="2000" b="1" dirty="0" smtClean="0">
              <a:solidFill>
                <a:srgbClr val="00B050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Electrical Engineer</a:t>
            </a:r>
          </a:p>
          <a:p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Nepal Bureau of Standards and </a:t>
            </a:r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Metrology</a:t>
            </a:r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Nepal republic of</a:t>
            </a:r>
            <a:endParaRPr lang="en-US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8610600" y="6400800"/>
            <a:ext cx="381000" cy="304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Legal Metrology</a:t>
            </a:r>
          </a:p>
          <a:p>
            <a:r>
              <a:rPr lang="en-US" sz="2400" dirty="0" smtClean="0"/>
              <a:t>Industrial Metrology – mass, temperature, Pressure</a:t>
            </a:r>
          </a:p>
          <a:p>
            <a:r>
              <a:rPr lang="en-US" sz="2400" dirty="0" smtClean="0"/>
              <a:t>Scientific Metrology</a:t>
            </a:r>
          </a:p>
          <a:p>
            <a:endParaRPr lang="en-US" sz="2400" dirty="0"/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8229600" y="5867400"/>
            <a:ext cx="381000" cy="304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previousslide" highlightClick="1"/>
          </p:cNvPr>
          <p:cNvSpPr/>
          <p:nvPr/>
        </p:nvSpPr>
        <p:spPr>
          <a:xfrm>
            <a:off x="7848600" y="5867400"/>
            <a:ext cx="381000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Weak </a:t>
            </a:r>
            <a:r>
              <a:rPr lang="en-US" dirty="0" smtClean="0"/>
              <a:t>coordination and cooperation</a:t>
            </a:r>
            <a:r>
              <a:rPr lang="en-US" sz="2400" dirty="0" smtClean="0"/>
              <a:t> among different institutions</a:t>
            </a:r>
          </a:p>
          <a:p>
            <a:r>
              <a:rPr lang="en-US" sz="2400" dirty="0" smtClean="0"/>
              <a:t>Non recognition of certification &amp; testing</a:t>
            </a:r>
          </a:p>
          <a:p>
            <a:r>
              <a:rPr lang="en-US" sz="2400" dirty="0" smtClean="0"/>
              <a:t>Lack of testing and calibration facilities</a:t>
            </a:r>
          </a:p>
          <a:p>
            <a:r>
              <a:rPr lang="en-US" dirty="0" smtClean="0"/>
              <a:t>Cost of conformity assessment- high</a:t>
            </a:r>
            <a:endParaRPr lang="en-US" sz="2400" dirty="0" smtClean="0"/>
          </a:p>
          <a:p>
            <a:r>
              <a:rPr lang="en-US" dirty="0" smtClean="0"/>
              <a:t>Industries- loosing export market</a:t>
            </a:r>
          </a:p>
          <a:p>
            <a:r>
              <a:rPr lang="en-US" sz="2400" dirty="0" smtClean="0"/>
              <a:t>Regulator- Insufficient mechanism to ensure public safety ( electrical products)</a:t>
            </a:r>
          </a:p>
          <a:p>
            <a:r>
              <a:rPr lang="en-US" dirty="0" smtClean="0"/>
              <a:t>Dependence on test certificate for </a:t>
            </a:r>
            <a:r>
              <a:rPr lang="en-US" dirty="0" err="1" smtClean="0"/>
              <a:t>interoperatability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8229600" y="5867400"/>
            <a:ext cx="381000" cy="304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previousslide" highlightClick="1"/>
          </p:cNvPr>
          <p:cNvSpPr/>
          <p:nvPr/>
        </p:nvSpPr>
        <p:spPr>
          <a:xfrm>
            <a:off x="7848600" y="5867400"/>
            <a:ext cx="381000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629400" cy="182880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numCol="1" anchor="ctr"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8800" cap="none" dirty="0" smtClean="0">
                <a:ln/>
                <a:solidFill>
                  <a:schemeClr val="accent3"/>
                </a:solidFill>
              </a:rPr>
              <a:t>Thank you</a:t>
            </a:r>
            <a:endParaRPr lang="en-US" sz="8800" cap="none" dirty="0">
              <a:ln/>
              <a:solidFill>
                <a:schemeClr val="accent3"/>
              </a:solidFill>
            </a:endParaRPr>
          </a:p>
        </p:txBody>
      </p:sp>
      <p:sp>
        <p:nvSpPr>
          <p:cNvPr id="7" name="Action Button: Beginning 6">
            <a:hlinkClick r:id="" action="ppaction://hlinkshowjump?jump=firstslide" highlightClick="1"/>
          </p:cNvPr>
          <p:cNvSpPr/>
          <p:nvPr/>
        </p:nvSpPr>
        <p:spPr>
          <a:xfrm>
            <a:off x="1447800" y="5029200"/>
            <a:ext cx="381000" cy="3048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Nepal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3"/>
            <a:r>
              <a:rPr lang="en-US" sz="2400" dirty="0" smtClean="0"/>
              <a:t> A multi-cultural, multi-linguistic, multi-religious democratic republic country.</a:t>
            </a:r>
          </a:p>
          <a:p>
            <a:pPr lvl="3"/>
            <a:r>
              <a:rPr lang="en-US" altLang="zh-CN" sz="2400" dirty="0" smtClean="0">
                <a:latin typeface="Times New Roman" pitchFamily="18" charset="0"/>
              </a:rPr>
              <a:t>Area:147,181 km</a:t>
            </a:r>
            <a:r>
              <a:rPr lang="en-US" altLang="zh-CN" sz="2400" baseline="30000" dirty="0" smtClean="0">
                <a:latin typeface="Times New Roman" pitchFamily="18" charset="0"/>
              </a:rPr>
              <a:t>2</a:t>
            </a:r>
            <a:endParaRPr lang="en-US" sz="2400" dirty="0" smtClean="0"/>
          </a:p>
          <a:p>
            <a:pPr lvl="3"/>
            <a:r>
              <a:rPr lang="en-US" sz="2400" dirty="0" smtClean="0"/>
              <a:t>Population  </a:t>
            </a:r>
            <a:r>
              <a:rPr lang="en-US" altLang="zh-CN" sz="2400" dirty="0" smtClean="0">
                <a:latin typeface="Times New Roman" pitchFamily="18" charset="0"/>
              </a:rPr>
              <a:t>29.5 million estimated (July 2008) </a:t>
            </a:r>
            <a:r>
              <a:rPr lang="en-US" sz="2400" dirty="0" smtClean="0"/>
              <a:t> </a:t>
            </a:r>
          </a:p>
          <a:p>
            <a:pPr lvl="3"/>
            <a:r>
              <a:rPr lang="en-US" sz="2400" dirty="0" smtClean="0"/>
              <a:t>Per capita Income 900 US $</a:t>
            </a:r>
          </a:p>
          <a:p>
            <a:pPr lvl="3"/>
            <a:r>
              <a:rPr lang="en-US" altLang="zh-CN" sz="2400" dirty="0" smtClean="0">
                <a:latin typeface="Times New Roman" pitchFamily="18" charset="0"/>
              </a:rPr>
              <a:t>Literacy: 69%</a:t>
            </a:r>
          </a:p>
          <a:p>
            <a:pPr lvl="3"/>
            <a:r>
              <a:rPr lang="en-US" altLang="zh-CN" sz="2400" dirty="0" smtClean="0">
                <a:latin typeface="Times New Roman" pitchFamily="18" charset="0"/>
              </a:rPr>
              <a:t>Religion: Hindu(80.6%), Buddhist (10.7%), Muslim(4.2%), </a:t>
            </a:r>
            <a:r>
              <a:rPr lang="en-US" altLang="zh-CN" sz="2400" dirty="0" err="1" smtClean="0">
                <a:latin typeface="Times New Roman" pitchFamily="18" charset="0"/>
              </a:rPr>
              <a:t>Kirant</a:t>
            </a:r>
            <a:r>
              <a:rPr lang="en-US" altLang="zh-CN" sz="2400" dirty="0" smtClean="0">
                <a:latin typeface="Times New Roman" pitchFamily="18" charset="0"/>
              </a:rPr>
              <a:t>(3.6%) and others(0.9%)</a:t>
            </a:r>
          </a:p>
          <a:p>
            <a:pPr lvl="3"/>
            <a:endParaRPr lang="en-US" altLang="zh-CN" sz="2400" dirty="0" smtClean="0">
              <a:latin typeface="Times New Roman" pitchFamily="18" charset="0"/>
            </a:endParaRPr>
          </a:p>
          <a:p>
            <a:pPr lvl="3"/>
            <a:endParaRPr lang="en-US" sz="2400" dirty="0" smtClean="0"/>
          </a:p>
          <a:p>
            <a:pPr lvl="3"/>
            <a:endParaRPr lang="en-US" sz="2400" dirty="0"/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8229600" y="5867400"/>
            <a:ext cx="381000" cy="304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previousslide" highlightClick="1"/>
          </p:cNvPr>
          <p:cNvSpPr/>
          <p:nvPr/>
        </p:nvSpPr>
        <p:spPr>
          <a:xfrm>
            <a:off x="7848600" y="5867400"/>
            <a:ext cx="381000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Legal Frame Work for CA in Nepal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functions of NBSM ( Nepal Bureau of Standards and Metrology) is guided by two acts-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Nepal Standards (certification mark) Act 1980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Standards Weights and Measures Act 1969</a:t>
            </a:r>
          </a:p>
          <a:p>
            <a:r>
              <a:rPr lang="en-US" sz="2400" dirty="0" smtClean="0"/>
              <a:t>Nepal Standards Act is in the process of revision</a:t>
            </a:r>
          </a:p>
          <a:p>
            <a:r>
              <a:rPr lang="en-US" sz="2400" dirty="0" smtClean="0"/>
              <a:t>A new bill – Accreditation Act is also in </a:t>
            </a:r>
            <a:r>
              <a:rPr lang="en-US" sz="2400" smtClean="0"/>
              <a:t>the draft stage 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dirty="0" smtClean="0"/>
              <a:t>Nepal Electricity act</a:t>
            </a:r>
          </a:p>
          <a:p>
            <a:r>
              <a:rPr lang="en-US" sz="2400" dirty="0" smtClean="0"/>
              <a:t>Nepal telecom act </a:t>
            </a:r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8229600" y="5867400"/>
            <a:ext cx="381000" cy="304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previousslide" highlightClick="1"/>
          </p:cNvPr>
          <p:cNvSpPr/>
          <p:nvPr/>
        </p:nvSpPr>
        <p:spPr>
          <a:xfrm>
            <a:off x="7848600" y="5867400"/>
            <a:ext cx="381000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of NBSM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Formulation of national standards</a:t>
            </a:r>
          </a:p>
          <a:p>
            <a:r>
              <a:rPr lang="en-US" sz="2400" dirty="0" smtClean="0"/>
              <a:t> Provides services to NCS, Nepal Council for Standards</a:t>
            </a:r>
          </a:p>
          <a:p>
            <a:r>
              <a:rPr lang="en-US" sz="2400" dirty="0" smtClean="0"/>
              <a:t>Inspection </a:t>
            </a:r>
          </a:p>
          <a:p>
            <a:r>
              <a:rPr lang="en-US" sz="2400" dirty="0" smtClean="0"/>
              <a:t>Certification</a:t>
            </a:r>
          </a:p>
          <a:p>
            <a:r>
              <a:rPr lang="en-US" sz="2400" dirty="0" smtClean="0"/>
              <a:t>Testing and calibration services</a:t>
            </a:r>
          </a:p>
          <a:p>
            <a:r>
              <a:rPr lang="en-US" sz="2400" dirty="0" smtClean="0"/>
              <a:t>Training and Trade facilitation</a:t>
            </a:r>
          </a:p>
          <a:p>
            <a:r>
              <a:rPr lang="en-US" sz="2400" dirty="0" smtClean="0"/>
              <a:t>Coordinates for Laboratory Accreditation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8229600" y="5867400"/>
            <a:ext cx="381000" cy="304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previousslide" highlightClick="1"/>
          </p:cNvPr>
          <p:cNvSpPr/>
          <p:nvPr/>
        </p:nvSpPr>
        <p:spPr>
          <a:xfrm>
            <a:off x="7848600" y="5867400"/>
            <a:ext cx="381000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Formulation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NBSM carries out the tasks like formulation, cancellation and review of standards and presents it to NCS for approval.</a:t>
            </a:r>
          </a:p>
          <a:p>
            <a:r>
              <a:rPr lang="en-US" sz="2400" dirty="0" smtClean="0"/>
              <a:t>There are 900 Nepal standards developed so far.</a:t>
            </a:r>
          </a:p>
          <a:p>
            <a:r>
              <a:rPr lang="en-US" sz="2400" dirty="0" smtClean="0"/>
              <a:t>More than 80% of Nepal Standards are harmonized with international standards.</a:t>
            </a:r>
          </a:p>
          <a:p>
            <a:r>
              <a:rPr lang="en-US" sz="2400" dirty="0" smtClean="0"/>
              <a:t>We are in the process of adopting code of good practice of TBT Agreement.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8229600" y="5867400"/>
            <a:ext cx="381000" cy="304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previousslide" highlightClick="1"/>
          </p:cNvPr>
          <p:cNvSpPr/>
          <p:nvPr/>
        </p:nvSpPr>
        <p:spPr>
          <a:xfrm>
            <a:off x="7848600" y="5867400"/>
            <a:ext cx="381000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Certification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NBSM offers product certification services to Nepalese industries</a:t>
            </a:r>
          </a:p>
          <a:p>
            <a:r>
              <a:rPr lang="en-US" sz="2400" dirty="0" smtClean="0"/>
              <a:t>140 industries ( no of licenses 200 ) have been granted  licenses to use NS-mark in 59 products </a:t>
            </a:r>
          </a:p>
          <a:p>
            <a:r>
              <a:rPr lang="en-US" sz="2400" dirty="0" smtClean="0"/>
              <a:t>We are in the process to implement ISO Guide 65 for international recognition</a:t>
            </a:r>
          </a:p>
          <a:p>
            <a:endParaRPr lang="en-US" sz="2400" dirty="0"/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8229600" y="5867400"/>
            <a:ext cx="381000" cy="304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Back or Previous 5">
            <a:hlinkClick r:id="" action="ppaction://hlinkshowjump?jump=previousslide" highlightClick="1"/>
          </p:cNvPr>
          <p:cNvSpPr/>
          <p:nvPr/>
        </p:nvSpPr>
        <p:spPr>
          <a:xfrm>
            <a:off x="7848600" y="5867400"/>
            <a:ext cx="381000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Certification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NBSM has just started system certification services.</a:t>
            </a:r>
          </a:p>
          <a:p>
            <a:r>
              <a:rPr lang="en-US" sz="2400" dirty="0" smtClean="0"/>
              <a:t>The system has been </a:t>
            </a:r>
            <a:r>
              <a:rPr lang="en-US" sz="2400" dirty="0" err="1" smtClean="0"/>
              <a:t>accreditated</a:t>
            </a:r>
            <a:r>
              <a:rPr lang="en-US" sz="2400" dirty="0" smtClean="0"/>
              <a:t> from NABCB, India</a:t>
            </a:r>
          </a:p>
          <a:p>
            <a:r>
              <a:rPr lang="en-US" sz="2400" dirty="0" smtClean="0"/>
              <a:t>More than 300 organizations in Nepal are certified in different management  systems (QMS, EMS, FSMS) by foreign certification bodies, mostly from India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dirty="0"/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8229600" y="5867400"/>
            <a:ext cx="381000" cy="304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previousslide" highlightClick="1"/>
          </p:cNvPr>
          <p:cNvSpPr/>
          <p:nvPr/>
        </p:nvSpPr>
        <p:spPr>
          <a:xfrm>
            <a:off x="7848600" y="5867400"/>
            <a:ext cx="381000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Inspection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NBSM carries out inspection for the purpose of  technical regulation fulfillment (mandatory Products), </a:t>
            </a:r>
          </a:p>
          <a:p>
            <a:r>
              <a:rPr lang="en-US" sz="2600" dirty="0" smtClean="0"/>
              <a:t>To verify the requirements of contractual agreement (Lot certification) </a:t>
            </a:r>
          </a:p>
          <a:p>
            <a:r>
              <a:rPr lang="en-US" sz="2600" dirty="0" smtClean="0"/>
              <a:t>monitoring of product in the market and </a:t>
            </a:r>
          </a:p>
          <a:p>
            <a:r>
              <a:rPr lang="en-US" sz="2600" dirty="0" smtClean="0"/>
              <a:t>Against the consumer complaints </a:t>
            </a:r>
          </a:p>
          <a:p>
            <a:r>
              <a:rPr lang="en-US" sz="2600" dirty="0" smtClean="0"/>
              <a:t>Pre-shipment inspection</a:t>
            </a:r>
          </a:p>
          <a:p>
            <a:r>
              <a:rPr lang="en-US" sz="2600" dirty="0" smtClean="0"/>
              <a:t>Post surveillance of NS certified products </a:t>
            </a:r>
          </a:p>
          <a:p>
            <a:endParaRPr lang="en-US" sz="2600" dirty="0" smtClean="0"/>
          </a:p>
          <a:p>
            <a:endParaRPr lang="en-US" sz="2400" dirty="0"/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8229600" y="5867400"/>
            <a:ext cx="381000" cy="304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previousslide" highlightClick="1"/>
          </p:cNvPr>
          <p:cNvSpPr/>
          <p:nvPr/>
        </p:nvSpPr>
        <p:spPr>
          <a:xfrm>
            <a:off x="7848600" y="5867400"/>
            <a:ext cx="381000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Accreditation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No organization in Nepal for providing accreditations</a:t>
            </a:r>
          </a:p>
          <a:p>
            <a:r>
              <a:rPr lang="en-US" sz="2400" dirty="0" smtClean="0"/>
              <a:t>NBSM involved in private laboratory accreditation under the NEPLAS (Nepal Laboratory Accreditation Scheme)program</a:t>
            </a:r>
          </a:p>
          <a:p>
            <a:r>
              <a:rPr lang="en-US" sz="2400" dirty="0" smtClean="0"/>
              <a:t>NEPLAS  international y not recognition</a:t>
            </a:r>
          </a:p>
          <a:p>
            <a:r>
              <a:rPr lang="en-US" sz="2400" dirty="0" smtClean="0"/>
              <a:t>A great need for establishing an umbrella organization in the country for providing accreditation felt</a:t>
            </a:r>
          </a:p>
          <a:p>
            <a:r>
              <a:rPr lang="en-US" sz="2400" dirty="0" smtClean="0"/>
              <a:t>At present, we are going to establish a national accreditation focal point</a:t>
            </a:r>
          </a:p>
          <a:p>
            <a:r>
              <a:rPr lang="en-US" sz="2400" dirty="0" smtClean="0"/>
              <a:t>Nepal Accreditation Act yet to be approved from parliament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8229600" y="5867400"/>
            <a:ext cx="381000" cy="304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previousslide" highlightClick="1"/>
          </p:cNvPr>
          <p:cNvSpPr/>
          <p:nvPr/>
        </p:nvSpPr>
        <p:spPr>
          <a:xfrm>
            <a:off x="7848600" y="5867400"/>
            <a:ext cx="381000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stom 1">
      <a:majorFont>
        <a:latin typeface="Century Schoolbook"/>
        <a:ea typeface=""/>
        <a:cs typeface=""/>
      </a:majorFont>
      <a:minorFont>
        <a:latin typeface="Century Schoolbook"/>
        <a:ea typeface=""/>
        <a:cs typeface="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75D5C35C5DB94AAB48ADABE5733461" ma:contentTypeVersion="4" ma:contentTypeDescription="Create a new document." ma:contentTypeScope="" ma:versionID="1e336c0bef3338d4c349938ea52ba48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0a370456390dc8c2763c4626a714d79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DAB3DB0-2AB4-4F15-9E8E-314BC9FC8AD2}"/>
</file>

<file path=customXml/itemProps2.xml><?xml version="1.0" encoding="utf-8"?>
<ds:datastoreItem xmlns:ds="http://schemas.openxmlformats.org/officeDocument/2006/customXml" ds:itemID="{9CED98DF-3429-48F8-AED8-67011289F461}"/>
</file>

<file path=customXml/itemProps3.xml><?xml version="1.0" encoding="utf-8"?>
<ds:datastoreItem xmlns:ds="http://schemas.openxmlformats.org/officeDocument/2006/customXml" ds:itemID="{72526A02-4862-4DAA-86D4-4A0B040853A0}"/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913</TotalTime>
  <Words>481</Words>
  <Application>Microsoft Office PowerPoint</Application>
  <PresentationFormat>On-screen Show (4:3)</PresentationFormat>
  <Paragraphs>83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Oriel</vt:lpstr>
      <vt:lpstr>Conformity Assessment Infrastructure in Nepal</vt:lpstr>
      <vt:lpstr>Nepal</vt:lpstr>
      <vt:lpstr>Legal Frame Work for CA in Nepal  </vt:lpstr>
      <vt:lpstr>Functions of NBSM</vt:lpstr>
      <vt:lpstr>Standards Formulation</vt:lpstr>
      <vt:lpstr>Product Certification</vt:lpstr>
      <vt:lpstr>System Certification</vt:lpstr>
      <vt:lpstr>Inspection</vt:lpstr>
      <vt:lpstr>Accreditation</vt:lpstr>
      <vt:lpstr>Metrology</vt:lpstr>
      <vt:lpstr>Problems</vt:lpstr>
      <vt:lpstr>Thank you</vt:lpstr>
    </vt:vector>
  </TitlesOfParts>
  <Company>NBSM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Prakash Mani Adhikari</dc:creator>
  <cp:lastModifiedBy>ENLIGHT</cp:lastModifiedBy>
  <cp:revision>105</cp:revision>
  <dcterms:created xsi:type="dcterms:W3CDTF">2010-10-07T07:31:18Z</dcterms:created>
  <dcterms:modified xsi:type="dcterms:W3CDTF">2013-11-23T05:49:39Z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0x010100BF75D5C35C5DB94AAB48ADABE5733461</vt:lpwstr>
  </property>
</Properties>
</file>