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877" r:id="rId2"/>
    <p:sldId id="912" r:id="rId3"/>
    <p:sldId id="979" r:id="rId4"/>
    <p:sldId id="981" r:id="rId5"/>
    <p:sldId id="966" r:id="rId6"/>
    <p:sldId id="967" r:id="rId7"/>
    <p:sldId id="970" r:id="rId8"/>
    <p:sldId id="972" r:id="rId9"/>
    <p:sldId id="973" r:id="rId10"/>
    <p:sldId id="974" r:id="rId11"/>
    <p:sldId id="975" r:id="rId12"/>
    <p:sldId id="978" r:id="rId13"/>
    <p:sldId id="666" r:id="rId14"/>
  </p:sldIdLst>
  <p:sldSz cx="9144000" cy="6858000" type="screen4x3"/>
  <p:notesSz cx="7315200" cy="9601200"/>
  <p:defaultTextStyle>
    <a:defPPr>
      <a:defRPr lang="en-US"/>
    </a:defPPr>
    <a:lvl1pPr algn="r" rtl="0" fontAlgn="base">
      <a:lnSpc>
        <a:spcPct val="110000"/>
      </a:lnSpc>
      <a:spcBef>
        <a:spcPct val="0"/>
      </a:spcBef>
      <a:spcAft>
        <a:spcPct val="0"/>
      </a:spcAft>
      <a:defRPr sz="1600" b="1" kern="1200">
        <a:solidFill>
          <a:srgbClr val="000000"/>
        </a:solidFill>
        <a:latin typeface="Impact" pitchFamily="34" charset="0"/>
        <a:ea typeface="+mn-ea"/>
        <a:cs typeface="+mn-cs"/>
      </a:defRPr>
    </a:lvl1pPr>
    <a:lvl2pPr marL="457200" algn="r" rtl="0" fontAlgn="base">
      <a:lnSpc>
        <a:spcPct val="110000"/>
      </a:lnSpc>
      <a:spcBef>
        <a:spcPct val="0"/>
      </a:spcBef>
      <a:spcAft>
        <a:spcPct val="0"/>
      </a:spcAft>
      <a:defRPr sz="1600" b="1" kern="1200">
        <a:solidFill>
          <a:srgbClr val="000000"/>
        </a:solidFill>
        <a:latin typeface="Impact" pitchFamily="34" charset="0"/>
        <a:ea typeface="+mn-ea"/>
        <a:cs typeface="+mn-cs"/>
      </a:defRPr>
    </a:lvl2pPr>
    <a:lvl3pPr marL="914400" algn="r" rtl="0" fontAlgn="base">
      <a:lnSpc>
        <a:spcPct val="110000"/>
      </a:lnSpc>
      <a:spcBef>
        <a:spcPct val="0"/>
      </a:spcBef>
      <a:spcAft>
        <a:spcPct val="0"/>
      </a:spcAft>
      <a:defRPr sz="1600" b="1" kern="1200">
        <a:solidFill>
          <a:srgbClr val="000000"/>
        </a:solidFill>
        <a:latin typeface="Impact" pitchFamily="34" charset="0"/>
        <a:ea typeface="+mn-ea"/>
        <a:cs typeface="+mn-cs"/>
      </a:defRPr>
    </a:lvl3pPr>
    <a:lvl4pPr marL="1371600" algn="r" rtl="0" fontAlgn="base">
      <a:lnSpc>
        <a:spcPct val="110000"/>
      </a:lnSpc>
      <a:spcBef>
        <a:spcPct val="0"/>
      </a:spcBef>
      <a:spcAft>
        <a:spcPct val="0"/>
      </a:spcAft>
      <a:defRPr sz="1600" b="1" kern="1200">
        <a:solidFill>
          <a:srgbClr val="000000"/>
        </a:solidFill>
        <a:latin typeface="Impact" pitchFamily="34" charset="0"/>
        <a:ea typeface="+mn-ea"/>
        <a:cs typeface="+mn-cs"/>
      </a:defRPr>
    </a:lvl4pPr>
    <a:lvl5pPr marL="1828800" algn="r" rtl="0" fontAlgn="base">
      <a:lnSpc>
        <a:spcPct val="110000"/>
      </a:lnSpc>
      <a:spcBef>
        <a:spcPct val="0"/>
      </a:spcBef>
      <a:spcAft>
        <a:spcPct val="0"/>
      </a:spcAft>
      <a:defRPr sz="1600" b="1" kern="1200">
        <a:solidFill>
          <a:srgbClr val="000000"/>
        </a:solidFill>
        <a:latin typeface="Impact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000000"/>
        </a:solidFill>
        <a:latin typeface="Impact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000000"/>
        </a:solidFill>
        <a:latin typeface="Impact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000000"/>
        </a:solidFill>
        <a:latin typeface="Impact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000000"/>
        </a:solidFill>
        <a:latin typeface="Impac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CC00"/>
    <a:srgbClr val="FF3300"/>
    <a:srgbClr val="006600"/>
    <a:srgbClr val="5F5F5F"/>
    <a:srgbClr val="CC0000"/>
    <a:srgbClr val="003399"/>
    <a:srgbClr val="0000CC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1429" autoAdjust="0"/>
    <p:restoredTop sz="91262" autoAdjust="0"/>
  </p:normalViewPr>
  <p:slideViewPr>
    <p:cSldViewPr>
      <p:cViewPr varScale="1">
        <p:scale>
          <a:sx n="74" d="100"/>
          <a:sy n="74" d="100"/>
        </p:scale>
        <p:origin x="-2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490" cy="480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2" tIns="46141" rIns="92282" bIns="46141" numCol="1" anchor="t" anchorCtr="0" compatLnSpc="1">
            <a:prstTxWarp prst="textNoShape">
              <a:avLst/>
            </a:prstTxWarp>
          </a:bodyPr>
          <a:lstStyle>
            <a:lvl1pPr algn="l" defTabSz="917575" eaLnBrk="0" hangingPunct="0">
              <a:lnSpc>
                <a:spcPct val="100000"/>
              </a:lnSpc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711" y="0"/>
            <a:ext cx="3170489" cy="480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2" tIns="46141" rIns="92282" bIns="46141" numCol="1" anchor="t" anchorCtr="0" compatLnSpc="1">
            <a:prstTxWarp prst="textNoShape">
              <a:avLst/>
            </a:prstTxWarp>
          </a:bodyPr>
          <a:lstStyle>
            <a:lvl1pPr defTabSz="917575" eaLnBrk="0" hangingPunct="0">
              <a:lnSpc>
                <a:spcPct val="100000"/>
              </a:lnSpc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834"/>
            <a:ext cx="3170490" cy="480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2" tIns="46141" rIns="92282" bIns="46141" numCol="1" anchor="b" anchorCtr="0" compatLnSpc="1">
            <a:prstTxWarp prst="textNoShape">
              <a:avLst/>
            </a:prstTxWarp>
          </a:bodyPr>
          <a:lstStyle>
            <a:lvl1pPr algn="l" defTabSz="917575" eaLnBrk="0" hangingPunct="0">
              <a:lnSpc>
                <a:spcPct val="100000"/>
              </a:lnSpc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711" y="9120834"/>
            <a:ext cx="3170489" cy="480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2" tIns="46141" rIns="92282" bIns="46141" numCol="1" anchor="b" anchorCtr="0" compatLnSpc="1">
            <a:prstTxWarp prst="textNoShape">
              <a:avLst/>
            </a:prstTxWarp>
          </a:bodyPr>
          <a:lstStyle>
            <a:lvl1pPr defTabSz="917575" eaLnBrk="0" hangingPunct="0">
              <a:lnSpc>
                <a:spcPct val="100000"/>
              </a:lnSpc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fld id="{2280EFAB-79B8-4089-A80D-8E4C50EAA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490" cy="480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2" tIns="46141" rIns="92282" bIns="46141" numCol="1" anchor="t" anchorCtr="0" compatLnSpc="1">
            <a:prstTxWarp prst="textNoShape">
              <a:avLst/>
            </a:prstTxWarp>
          </a:bodyPr>
          <a:lstStyle>
            <a:lvl1pPr algn="l" defTabSz="917575">
              <a:lnSpc>
                <a:spcPct val="100000"/>
              </a:lnSpc>
              <a:defRPr sz="12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711" y="0"/>
            <a:ext cx="3170489" cy="480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2" tIns="46141" rIns="92282" bIns="46141" numCol="1" anchor="t" anchorCtr="0" compatLnSpc="1">
            <a:prstTxWarp prst="textNoShape">
              <a:avLst/>
            </a:prstTxWarp>
          </a:bodyPr>
          <a:lstStyle>
            <a:lvl1pPr defTabSz="917575">
              <a:lnSpc>
                <a:spcPct val="100000"/>
              </a:lnSpc>
              <a:defRPr sz="12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931" y="4561184"/>
            <a:ext cx="5363341" cy="4320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2" tIns="46141" rIns="92282" bIns="461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834"/>
            <a:ext cx="3170490" cy="480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2" tIns="46141" rIns="92282" bIns="46141" numCol="1" anchor="b" anchorCtr="0" compatLnSpc="1">
            <a:prstTxWarp prst="textNoShape">
              <a:avLst/>
            </a:prstTxWarp>
          </a:bodyPr>
          <a:lstStyle>
            <a:lvl1pPr algn="l" defTabSz="917575">
              <a:lnSpc>
                <a:spcPct val="100000"/>
              </a:lnSpc>
              <a:defRPr sz="12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711" y="9120834"/>
            <a:ext cx="3170489" cy="480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2" tIns="46141" rIns="92282" bIns="46141" numCol="1" anchor="b" anchorCtr="0" compatLnSpc="1">
            <a:prstTxWarp prst="textNoShape">
              <a:avLst/>
            </a:prstTxWarp>
          </a:bodyPr>
          <a:lstStyle>
            <a:lvl1pPr defTabSz="917575">
              <a:lnSpc>
                <a:spcPct val="100000"/>
              </a:lnSpc>
              <a:defRPr sz="12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Tahoma" pitchFamily="34" charset="0"/>
              </a:defRPr>
            </a:lvl1pPr>
          </a:lstStyle>
          <a:p>
            <a:pPr>
              <a:defRPr/>
            </a:pPr>
            <a:fld id="{A6EA408F-68D9-485D-8F6F-FF11801A5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957983-8010-4171-8972-60DC0918834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931" y="4559650"/>
            <a:ext cx="5363341" cy="432176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2A0C37-1F4A-4D44-A600-ACED52C7715C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Rectangle 64"/>
          <p:cNvSpPr>
            <a:spLocks noChangeArrowheads="1"/>
          </p:cNvSpPr>
          <p:nvPr userDrawn="1"/>
        </p:nvSpPr>
        <p:spPr bwMode="auto">
          <a:xfrm>
            <a:off x="7239000" y="6634163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sz="1000" b="0">
                <a:solidFill>
                  <a:schemeClr val="bg1"/>
                </a:solidFill>
                <a:latin typeface="Arial" charset="0"/>
              </a:rPr>
              <a:t>No.</a:t>
            </a:r>
            <a:fld id="{7C9BBE78-6857-4D15-BC82-5F467AA5E678}" type="slidenum">
              <a:rPr lang="en-US" sz="1000" b="0">
                <a:solidFill>
                  <a:schemeClr val="bg1"/>
                </a:solidFill>
                <a:latin typeface="Arial" charset="0"/>
              </a:rPr>
              <a:pPr>
                <a:lnSpc>
                  <a:spcPct val="100000"/>
                </a:lnSpc>
                <a:defRPr/>
              </a:pPr>
              <a:t>‹#›</a:t>
            </a:fld>
            <a:endParaRPr lang="en-US" sz="1000" b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4099" name="Picture 66" descr="banner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7" descr="footer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475413"/>
            <a:ext cx="914400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.Padickakudi@unido.org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8136" name="Rectangle 8"/>
          <p:cNvSpPr>
            <a:spLocks noChangeArrowheads="1"/>
          </p:cNvSpPr>
          <p:nvPr/>
        </p:nvSpPr>
        <p:spPr bwMode="auto">
          <a:xfrm>
            <a:off x="0" y="3048000"/>
            <a:ext cx="9144000" cy="1524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altLang="ja-JP" sz="20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ＭＳ Ｐゴシック" charset="-128"/>
            </a:endParaRPr>
          </a:p>
          <a:p>
            <a:pPr algn="ctr">
              <a:defRPr/>
            </a:pPr>
            <a:endParaRPr lang="en-US" altLang="ja-JP" sz="20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ＭＳ Ｐゴシック" charset="-128"/>
            </a:endParaRPr>
          </a:p>
          <a:p>
            <a:pPr algn="ctr">
              <a:defRPr/>
            </a:pPr>
            <a:r>
              <a:rPr lang="en-US" altLang="ja-JP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ＭＳ Ｐゴシック" charset="-128"/>
              </a:rPr>
              <a:t>Maldives experience: Strengthening  Institutional Capacity on Conformity Assessment </a:t>
            </a:r>
            <a:endParaRPr lang="en-GB" altLang="ja-JP" sz="20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ＭＳ Ｐゴシック" charset="-128"/>
            </a:endParaRPr>
          </a:p>
          <a:p>
            <a:pPr algn="ctr">
              <a:lnSpc>
                <a:spcPct val="100000"/>
              </a:lnSpc>
              <a:defRPr/>
            </a:pPr>
            <a:endParaRPr lang="en-US" sz="1800" i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>
              <a:lnSpc>
                <a:spcPct val="100000"/>
              </a:lnSpc>
              <a:defRPr/>
            </a:pPr>
            <a:endParaRPr lang="en-US" sz="1800" i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>
              <a:lnSpc>
                <a:spcPct val="100000"/>
              </a:lnSpc>
              <a:defRPr/>
            </a:pPr>
            <a:endParaRPr lang="en-US" sz="1800" i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17415" name="Text Box 12"/>
          <p:cNvSpPr txBox="1">
            <a:spLocks noChangeArrowheads="1"/>
          </p:cNvSpPr>
          <p:nvPr/>
        </p:nvSpPr>
        <p:spPr bwMode="auto">
          <a:xfrm>
            <a:off x="1371600" y="4648200"/>
            <a:ext cx="6654800" cy="1790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endParaRPr lang="en-US" sz="1800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Ouseph </a:t>
            </a:r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Padickakudi</a:t>
            </a:r>
          </a:p>
          <a:p>
            <a:pPr algn="ctr">
              <a:lnSpc>
                <a:spcPts val="1000"/>
              </a:lnSpc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Senior Programme Manager</a:t>
            </a:r>
            <a:endParaRPr lang="en-US" b="0" dirty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algn="ctr">
              <a:lnSpc>
                <a:spcPts val="1000"/>
              </a:lnSpc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  <a:latin typeface="Calibri" pitchFamily="34" charset="0"/>
                <a:cs typeface="Arial" charset="0"/>
                <a:hlinkClick r:id="rId3"/>
              </a:rPr>
              <a:t>O.Padickakudi@unido.org</a:t>
            </a:r>
            <a:endParaRPr lang="en-US" b="0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algn="ctr">
              <a:lnSpc>
                <a:spcPts val="1000"/>
              </a:lnSpc>
              <a:spcBef>
                <a:spcPct val="50000"/>
              </a:spcBef>
            </a:pPr>
            <a:endParaRPr lang="en-US" b="0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algn="ctr">
              <a:lnSpc>
                <a:spcPts val="1000"/>
              </a:lnSpc>
              <a:spcBef>
                <a:spcPct val="50000"/>
              </a:spcBef>
            </a:pPr>
            <a:endParaRPr lang="en-US" b="0" dirty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17418" name="Picture 16" descr="banner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Picture 17" descr="foot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475413"/>
            <a:ext cx="914400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457200" y="1174518"/>
            <a:ext cx="8305800" cy="654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 smtClean="0">
                <a:solidFill>
                  <a:srgbClr val="000066"/>
                </a:solidFill>
                <a:latin typeface="Calibri" pitchFamily="34" charset="0"/>
              </a:rPr>
              <a:t> ITU-UNIDO Forum on Sustainable Conformity Assessment for Asia-Pacific Region</a:t>
            </a:r>
            <a:br>
              <a:rPr lang="en-US" sz="1800" dirty="0" smtClean="0">
                <a:solidFill>
                  <a:srgbClr val="000066"/>
                </a:solidFill>
                <a:latin typeface="Calibri" pitchFamily="34" charset="0"/>
              </a:rPr>
            </a:br>
            <a:r>
              <a:rPr lang="en-US" dirty="0" smtClean="0">
                <a:solidFill>
                  <a:srgbClr val="000066"/>
                </a:solidFill>
                <a:latin typeface="Calibri" pitchFamily="34" charset="0"/>
              </a:rPr>
              <a:t> Yangon City, Republic of Union of Myanmar, 25-27 November 2013</a:t>
            </a:r>
            <a:endParaRPr lang="en-US" dirty="0">
              <a:solidFill>
                <a:srgbClr val="000066"/>
              </a:solidFill>
              <a:latin typeface="Calibri" pitchFamily="34" charset="0"/>
            </a:endParaRPr>
          </a:p>
        </p:txBody>
      </p:sp>
      <p:pic>
        <p:nvPicPr>
          <p:cNvPr id="12" name="Picture 16" descr="ITUseries"/>
          <p:cNvPicPr>
            <a:picLocks noChangeAspect="1" noChangeArrowheads="1"/>
          </p:cNvPicPr>
          <p:nvPr/>
        </p:nvPicPr>
        <p:blipFill>
          <a:blip r:embed="rId6" cstate="print"/>
          <a:srcRect t="17264" b="69327"/>
          <a:stretch>
            <a:fillRect/>
          </a:stretch>
        </p:blipFill>
        <p:spPr bwMode="auto">
          <a:xfrm>
            <a:off x="4343400" y="2057400"/>
            <a:ext cx="1638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9000" y="2050736"/>
            <a:ext cx="700211" cy="669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362200" y="4648200"/>
            <a:ext cx="4495800" cy="471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On behalf of  Mr. </a:t>
            </a:r>
            <a:r>
              <a:rPr lang="en-US" b="0" dirty="0" err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Nasih</a:t>
            </a:r>
            <a:r>
              <a:rPr lang="en-US" b="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b="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Jamaal, Maldives </a:t>
            </a:r>
            <a:endParaRPr lang="en-US" b="0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algn="ctr">
              <a:lnSpc>
                <a:spcPts val="1000"/>
              </a:lnSpc>
              <a:spcBef>
                <a:spcPct val="50000"/>
              </a:spcBef>
            </a:pPr>
            <a:r>
              <a:rPr lang="en-US" b="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Polytechnic</a:t>
            </a:r>
            <a:endParaRPr lang="en-US" b="0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1600" kern="1200" dirty="0" smtClean="0">
                <a:latin typeface="Calibri" pitchFamily="34" charset="0"/>
              </a:rPr>
              <a:t>Recruitment of Part-time Technical Advisor (CTA), who will provide guidance on technical matters, especially in systems for laboratory and certification body accreditation</a:t>
            </a:r>
          </a:p>
          <a:p>
            <a:pPr>
              <a:buFont typeface="Wingdings" pitchFamily="2" charset="2"/>
              <a:buChar char="§"/>
            </a:pPr>
            <a:r>
              <a:rPr lang="en-US" sz="1600" kern="1200" dirty="0" smtClean="0">
                <a:latin typeface="Calibri" pitchFamily="34" charset="0"/>
              </a:rPr>
              <a:t>Recruitment of international and/or national experts and consultants required for the project</a:t>
            </a:r>
          </a:p>
          <a:p>
            <a:pPr>
              <a:buFont typeface="Wingdings" pitchFamily="2" charset="2"/>
              <a:buChar char="§"/>
            </a:pPr>
            <a:r>
              <a:rPr lang="en-US" sz="1600" kern="1200" dirty="0" smtClean="0">
                <a:latin typeface="Calibri" pitchFamily="34" charset="0"/>
              </a:rPr>
              <a:t>Procurement of all the equipment</a:t>
            </a:r>
          </a:p>
          <a:p>
            <a:pPr>
              <a:buFont typeface="Wingdings" pitchFamily="2" charset="2"/>
              <a:buChar char="§"/>
            </a:pPr>
            <a:r>
              <a:rPr lang="en-US" sz="1600" kern="1200" dirty="0" smtClean="0">
                <a:latin typeface="Calibri" pitchFamily="34" charset="0"/>
              </a:rPr>
              <a:t>Remuneration of the CTA and the experts and consultants recruited by UNIDO</a:t>
            </a:r>
          </a:p>
          <a:p>
            <a:pPr>
              <a:buFont typeface="Wingdings" pitchFamily="2" charset="2"/>
              <a:buChar char="§"/>
            </a:pPr>
            <a:r>
              <a:rPr lang="en-US" sz="1600" kern="1200" dirty="0" smtClean="0">
                <a:latin typeface="Calibri" pitchFamily="34" charset="0"/>
              </a:rPr>
              <a:t>Remuneration of the experts appointed for the evaluation of the project</a:t>
            </a:r>
          </a:p>
          <a:p>
            <a:pPr>
              <a:buFont typeface="Wingdings" pitchFamily="2" charset="2"/>
              <a:buChar char="§"/>
            </a:pPr>
            <a:r>
              <a:rPr lang="en-US" sz="1600" kern="1200" dirty="0" smtClean="0">
                <a:latin typeface="Calibri" pitchFamily="34" charset="0"/>
              </a:rPr>
              <a:t>Arrangement of all attachments and training outside of country and correspondent payment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09600"/>
          </a:xfrm>
        </p:spPr>
        <p:txBody>
          <a:bodyPr/>
          <a:lstStyle/>
          <a:p>
            <a: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n-ea"/>
                <a:cs typeface="+mn-cs"/>
              </a:rPr>
              <a:t>UNIDO inputs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/>
          <a:lstStyle/>
          <a:p>
            <a: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n-ea"/>
                <a:cs typeface="+mn-cs"/>
              </a:rPr>
              <a:t>Counterpart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n-ea"/>
                <a:cs typeface="+mn-cs"/>
              </a:rPr>
              <a:t>inputs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Each NSB will provide an office with secretarial support and IT connectivity for the CTA, the National Coordinator and international experts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Availability of limited transport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Each country will designate and provide a National Project Coordinator working in close cooperation with the CTA and national organizations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All involved organizations will identify and release the trainees, i.e. quality auditors, metrologists, inspection staff, laboratory technicians and managers. Such staff will be remunerated by their organizations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The government of Maldives will provide the means to renovate/move the metrology laboratories and install appropriate environment control equipment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The government of Maldives will be involved in finalizing laws, determining policy respecting certification to MSS and relating to personnel retention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Private sector bodies previously certified will provide their experience with the implementation of MSS</a:t>
            </a:r>
          </a:p>
          <a:p>
            <a:pPr>
              <a:buFont typeface="Wingdings" pitchFamily="2" charset="2"/>
              <a:buChar char="§"/>
            </a:pPr>
            <a:endParaRPr lang="en-US" sz="1600" dirty="0" smtClean="0">
              <a:latin typeface="Calibri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1600" dirty="0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09600"/>
          </a:xfrm>
        </p:spPr>
        <p:txBody>
          <a:bodyPr/>
          <a:lstStyle/>
          <a:p>
            <a: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n-ea"/>
                <a:cs typeface="+mn-cs"/>
              </a:rPr>
              <a:t>Logical framework </a:t>
            </a:r>
            <a: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(Maldives only)</a:t>
            </a:r>
            <a:endParaRPr lang="en-US" sz="3000" b="1" kern="1200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705" y="1600200"/>
            <a:ext cx="8733286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4572000" y="4648200"/>
            <a:ext cx="0" cy="1066800"/>
          </a:xfrm>
          <a:prstGeom prst="line">
            <a:avLst/>
          </a:prstGeom>
          <a:noFill/>
          <a:ln w="28575">
            <a:noFill/>
            <a:round/>
            <a:headEnd type="triangle" w="med" len="med"/>
            <a:tailEnd type="triangle" w="med" len="med"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3555" name="Line 10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6" name="Text Box 15"/>
          <p:cNvSpPr txBox="1">
            <a:spLocks noChangeArrowheads="1"/>
          </p:cNvSpPr>
          <p:nvPr/>
        </p:nvSpPr>
        <p:spPr bwMode="auto">
          <a:xfrm>
            <a:off x="0" y="1143000"/>
            <a:ext cx="9144000" cy="457200"/>
          </a:xfrm>
          <a:prstGeom prst="rect">
            <a:avLst/>
          </a:prstGeom>
          <a:solidFill>
            <a:srgbClr val="FFFFFF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endParaRPr lang="en-GB" sz="240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859153" name="Text Box 17"/>
          <p:cNvSpPr txBox="1">
            <a:spLocks noChangeArrowheads="1"/>
          </p:cNvSpPr>
          <p:nvPr/>
        </p:nvSpPr>
        <p:spPr bwMode="auto">
          <a:xfrm>
            <a:off x="533400" y="2819400"/>
            <a:ext cx="80772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50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Thank You</a:t>
            </a:r>
          </a:p>
          <a:p>
            <a:pPr algn="ctr">
              <a:lnSpc>
                <a:spcPct val="100000"/>
              </a:lnSpc>
              <a:defRPr/>
            </a:pPr>
            <a:r>
              <a:rPr lang="en-US" sz="50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for your </a:t>
            </a:r>
            <a:r>
              <a:rPr lang="en-US" sz="50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attention</a:t>
            </a:r>
            <a:endParaRPr lang="en-US" sz="50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lnSpc>
                <a:spcPct val="100000"/>
              </a:lnSpc>
              <a:defRPr/>
            </a:pPr>
            <a:r>
              <a:rPr lang="en-GB" sz="30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General Overview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1222375"/>
            <a:ext cx="89154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43200" lvl="1" indent="-2286000" algn="l"/>
            <a:endParaRPr lang="en-US" u="sng" dirty="0" smtClean="0">
              <a:solidFill>
                <a:srgbClr val="000066"/>
              </a:solidFill>
              <a:latin typeface="Calibri" pitchFamily="34" charset="0"/>
            </a:endParaRPr>
          </a:p>
          <a:p>
            <a:pPr marL="2743200" lvl="1" indent="-2286000" algn="l"/>
            <a:r>
              <a:rPr lang="en-US" u="sng" dirty="0" smtClean="0">
                <a:solidFill>
                  <a:srgbClr val="000066"/>
                </a:solidFill>
                <a:latin typeface="Calibri" pitchFamily="34" charset="0"/>
              </a:rPr>
              <a:t>Project </a:t>
            </a:r>
            <a:r>
              <a:rPr lang="en-US" u="sng" dirty="0">
                <a:solidFill>
                  <a:srgbClr val="000066"/>
                </a:solidFill>
                <a:latin typeface="Calibri" pitchFamily="34" charset="0"/>
              </a:rPr>
              <a:t>Objective</a:t>
            </a:r>
            <a:r>
              <a:rPr lang="en-US" u="sng" dirty="0" smtClean="0">
                <a:solidFill>
                  <a:srgbClr val="000066"/>
                </a:solidFill>
                <a:latin typeface="Calibri" pitchFamily="34" charset="0"/>
              </a:rPr>
              <a:t>:</a:t>
            </a:r>
            <a:r>
              <a:rPr lang="en-US" dirty="0" smtClean="0">
                <a:solidFill>
                  <a:srgbClr val="000066"/>
                </a:solidFill>
                <a:latin typeface="Calibri" pitchFamily="34" charset="0"/>
              </a:rPr>
              <a:t> </a:t>
            </a:r>
            <a:r>
              <a:rPr lang="en-GB" b="0" dirty="0" smtClean="0">
                <a:solidFill>
                  <a:srgbClr val="000066"/>
                </a:solidFill>
                <a:latin typeface="Calibri" pitchFamily="34" charset="0"/>
              </a:rPr>
              <a:t>	</a:t>
            </a:r>
            <a:r>
              <a:rPr lang="en-GB" sz="1400" b="0" dirty="0" smtClean="0">
                <a:solidFill>
                  <a:srgbClr val="000066"/>
                </a:solidFill>
                <a:latin typeface="Calibri" pitchFamily="34" charset="0"/>
              </a:rPr>
              <a:t>Improve Standards, Metrology, Testing, and Quality (SMTQ) through implementation of internationally accepted:</a:t>
            </a:r>
          </a:p>
          <a:p>
            <a:pPr marL="2743200" lvl="1" algn="l"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000066"/>
                </a:solidFill>
                <a:latin typeface="Calibri" pitchFamily="34" charset="0"/>
              </a:rPr>
              <a:t> metrology institutes (both legal and commercial)</a:t>
            </a:r>
          </a:p>
          <a:p>
            <a:pPr marL="2743200" lvl="1" algn="l"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000066"/>
                </a:solidFill>
                <a:latin typeface="Calibri" pitchFamily="34" charset="0"/>
              </a:rPr>
              <a:t> standards development institutes</a:t>
            </a:r>
          </a:p>
          <a:p>
            <a:pPr marL="2743200" lvl="1" algn="l"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000066"/>
                </a:solidFill>
                <a:latin typeface="Calibri" pitchFamily="34" charset="0"/>
              </a:rPr>
              <a:t> food safety testing facilities</a:t>
            </a:r>
          </a:p>
          <a:p>
            <a:pPr marL="2743200" lvl="1" algn="l"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000066"/>
                </a:solidFill>
                <a:latin typeface="Calibri" pitchFamily="34" charset="0"/>
              </a:rPr>
              <a:t> product certification – primarily to assist exports</a:t>
            </a:r>
          </a:p>
          <a:p>
            <a:pPr marL="2743200" lvl="1" algn="l">
              <a:buFont typeface="Wingdings" pitchFamily="2" charset="2"/>
              <a:buChar char="§"/>
            </a:pPr>
            <a:r>
              <a:rPr lang="en-GB" sz="1400" b="0" dirty="0" smtClean="0">
                <a:solidFill>
                  <a:srgbClr val="000066"/>
                </a:solidFill>
                <a:latin typeface="Calibri" pitchFamily="34" charset="0"/>
              </a:rPr>
              <a:t> certification to Management System Standards (MSS)</a:t>
            </a:r>
            <a:endParaRPr lang="en-GB" sz="1400" b="0" dirty="0">
              <a:solidFill>
                <a:srgbClr val="000066"/>
              </a:solidFill>
              <a:latin typeface="Calibri" pitchFamily="34" charset="0"/>
            </a:endParaRPr>
          </a:p>
          <a:p>
            <a:pPr marL="2743200" lvl="1" indent="-2286000" algn="l"/>
            <a:r>
              <a:rPr lang="en-US" dirty="0">
                <a:solidFill>
                  <a:srgbClr val="000066"/>
                </a:solidFill>
                <a:latin typeface="Calibri" pitchFamily="34" charset="0"/>
              </a:rPr>
              <a:t>Starting date: 	</a:t>
            </a:r>
            <a:r>
              <a:rPr lang="en-US" sz="1400" b="0" dirty="0" smtClean="0">
                <a:solidFill>
                  <a:srgbClr val="000066"/>
                </a:solidFill>
                <a:latin typeface="Calibri" pitchFamily="34" charset="0"/>
              </a:rPr>
              <a:t>July 2013</a:t>
            </a:r>
            <a:endParaRPr lang="en-US" sz="1400" b="0" dirty="0">
              <a:solidFill>
                <a:srgbClr val="000066"/>
              </a:solidFill>
              <a:latin typeface="Calibri" pitchFamily="34" charset="0"/>
            </a:endParaRPr>
          </a:p>
          <a:p>
            <a:pPr lvl="1" algn="l"/>
            <a:r>
              <a:rPr lang="en-US" dirty="0">
                <a:solidFill>
                  <a:srgbClr val="000066"/>
                </a:solidFill>
                <a:latin typeface="Calibri" pitchFamily="34" charset="0"/>
              </a:rPr>
              <a:t>Duration: 		</a:t>
            </a:r>
            <a:r>
              <a:rPr lang="en-US" sz="1400" b="0" dirty="0">
                <a:solidFill>
                  <a:srgbClr val="000066"/>
                </a:solidFill>
                <a:latin typeface="Calibri" pitchFamily="34" charset="0"/>
              </a:rPr>
              <a:t>Three years </a:t>
            </a:r>
          </a:p>
          <a:p>
            <a:pPr marL="2743200" lvl="1" indent="-2286000" algn="l">
              <a:tabLst>
                <a:tab pos="3429000" algn="l"/>
              </a:tabLst>
            </a:pPr>
            <a:r>
              <a:rPr lang="en-US" dirty="0">
                <a:solidFill>
                  <a:srgbClr val="000066"/>
                </a:solidFill>
                <a:latin typeface="Calibri" pitchFamily="34" charset="0"/>
              </a:rPr>
              <a:t>Budget: 	</a:t>
            </a:r>
            <a:r>
              <a:rPr lang="en-US" sz="1400" dirty="0" smtClean="0">
                <a:solidFill>
                  <a:srgbClr val="000066"/>
                </a:solidFill>
                <a:latin typeface="Calibri" pitchFamily="34" charset="0"/>
              </a:rPr>
              <a:t>€ 944,680 </a:t>
            </a:r>
            <a:r>
              <a:rPr lang="en-US" sz="1400" b="0" dirty="0" smtClean="0">
                <a:solidFill>
                  <a:srgbClr val="000066"/>
                </a:solidFill>
                <a:latin typeface="Calibri" pitchFamily="34" charset="0"/>
              </a:rPr>
              <a:t>from Norwegian Agency for Development (NORAD)</a:t>
            </a:r>
            <a:endParaRPr lang="en-US" sz="1400" b="0" dirty="0">
              <a:solidFill>
                <a:srgbClr val="000066"/>
              </a:solidFill>
              <a:latin typeface="Calibri" pitchFamily="34" charset="0"/>
            </a:endParaRPr>
          </a:p>
          <a:p>
            <a:pPr lvl="1" algn="l"/>
            <a:r>
              <a:rPr lang="en-US" dirty="0">
                <a:solidFill>
                  <a:srgbClr val="000066"/>
                </a:solidFill>
                <a:latin typeface="Calibri" pitchFamily="34" charset="0"/>
              </a:rPr>
              <a:t>Counterparts</a:t>
            </a:r>
            <a:r>
              <a:rPr lang="en-US" dirty="0" smtClean="0">
                <a:solidFill>
                  <a:srgbClr val="000066"/>
                </a:solidFill>
                <a:latin typeface="Calibri" pitchFamily="34" charset="0"/>
              </a:rPr>
              <a:t>:</a:t>
            </a:r>
          </a:p>
          <a:p>
            <a:pPr lvl="1" algn="l"/>
            <a:r>
              <a:rPr lang="en-GB" b="0" dirty="0">
                <a:solidFill>
                  <a:srgbClr val="000066"/>
                </a:solidFill>
                <a:latin typeface="Calibri" pitchFamily="34" charset="0"/>
              </a:rPr>
              <a:t>	 </a:t>
            </a:r>
            <a:endParaRPr lang="en-GB" sz="1400" b="0" dirty="0">
              <a:solidFill>
                <a:srgbClr val="000066"/>
              </a:solidFill>
              <a:latin typeface="Calibri" pitchFamily="34" charset="0"/>
            </a:endParaRPr>
          </a:p>
          <a:p>
            <a:pPr lvl="2" algn="l"/>
            <a:r>
              <a:rPr lang="en-GB" dirty="0">
                <a:solidFill>
                  <a:srgbClr val="000066"/>
                </a:solidFill>
                <a:latin typeface="Calibri" pitchFamily="34" charset="0"/>
              </a:rPr>
              <a:t>         Maldives:</a:t>
            </a:r>
            <a:r>
              <a:rPr lang="en-GB" b="0" dirty="0">
                <a:solidFill>
                  <a:srgbClr val="000066"/>
                </a:solidFill>
                <a:latin typeface="Calibri" pitchFamily="34" charset="0"/>
              </a:rPr>
              <a:t>	 </a:t>
            </a:r>
            <a:r>
              <a:rPr lang="en-GB" sz="1400" b="0" dirty="0">
                <a:solidFill>
                  <a:srgbClr val="000066"/>
                </a:solidFill>
                <a:latin typeface="Calibri" pitchFamily="34" charset="0"/>
              </a:rPr>
              <a:t>Maldives Standards and Metrology </a:t>
            </a:r>
            <a:r>
              <a:rPr lang="en-GB" sz="1400" b="0" dirty="0" smtClean="0">
                <a:solidFill>
                  <a:srgbClr val="000066"/>
                </a:solidFill>
                <a:latin typeface="Calibri" pitchFamily="34" charset="0"/>
              </a:rPr>
              <a:t>Centre (MSMC)</a:t>
            </a:r>
            <a:endParaRPr lang="en-GB" sz="1400" b="0" dirty="0">
              <a:solidFill>
                <a:srgbClr val="000066"/>
              </a:solidFill>
              <a:latin typeface="Calibri" pitchFamily="34" charset="0"/>
            </a:endParaRPr>
          </a:p>
          <a:p>
            <a:pPr lvl="2" algn="l"/>
            <a:r>
              <a:rPr lang="en-GB" sz="1400" b="0" dirty="0">
                <a:solidFill>
                  <a:srgbClr val="000066"/>
                </a:solidFill>
                <a:latin typeface="Calibri" pitchFamily="34" charset="0"/>
              </a:rPr>
              <a:t>		 Maldives Food and Drug Authority (MFDA</a:t>
            </a:r>
            <a:r>
              <a:rPr lang="en-GB" sz="1400" b="0" dirty="0" smtClean="0">
                <a:solidFill>
                  <a:srgbClr val="000066"/>
                </a:solidFill>
                <a:latin typeface="Calibri" pitchFamily="34" charset="0"/>
              </a:rPr>
              <a:t>)</a:t>
            </a:r>
          </a:p>
          <a:p>
            <a:pPr marL="1371600" lvl="2" algn="l"/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 </a:t>
            </a:r>
            <a:endParaRPr lang="en-US" sz="1400" b="0" dirty="0">
              <a:solidFill>
                <a:srgbClr val="000066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85800"/>
          </a:xfrm>
        </p:spPr>
        <p:txBody>
          <a:bodyPr/>
          <a:lstStyle/>
          <a:p>
            <a: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</a:t>
            </a:r>
            <a: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chievements </a:t>
            </a:r>
            <a: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in </a:t>
            </a:r>
            <a: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Maldives (to date)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1600" kern="1200" dirty="0" smtClean="0">
                <a:latin typeface="Calibri" pitchFamily="34" charset="0"/>
              </a:rPr>
              <a:t>Capability built in the standards cell for adoption of standards and WO TBT Inquiry Point/Standards Information Centre strengthened</a:t>
            </a:r>
          </a:p>
          <a:p>
            <a:pPr>
              <a:buFont typeface="Wingdings" pitchFamily="2" charset="2"/>
              <a:buChar char="§"/>
            </a:pPr>
            <a:r>
              <a:rPr lang="en-US" sz="1600" kern="1200" dirty="0" smtClean="0">
                <a:latin typeface="Calibri" pitchFamily="34" charset="0"/>
              </a:rPr>
              <a:t>Detailed plan to control substandard and hazardous imported products developed and submitted</a:t>
            </a:r>
          </a:p>
          <a:p>
            <a:pPr>
              <a:buFont typeface="Wingdings" pitchFamily="2" charset="2"/>
              <a:buChar char="§"/>
            </a:pPr>
            <a:r>
              <a:rPr lang="en-US" sz="1600" kern="1200" dirty="0" smtClean="0">
                <a:latin typeface="Calibri" pitchFamily="34" charset="0"/>
              </a:rPr>
              <a:t>Legal and industrial metrology laboratory established, but not yet operational </a:t>
            </a:r>
            <a:r>
              <a:rPr lang="en-US" sz="1600" u="sng" kern="1200" dirty="0" smtClean="0">
                <a:solidFill>
                  <a:srgbClr val="FF0000"/>
                </a:solidFill>
                <a:latin typeface="Calibri" pitchFamily="34" charset="0"/>
              </a:rPr>
              <a:t>due to staff shortage in Maldives</a:t>
            </a:r>
          </a:p>
          <a:p>
            <a:pPr>
              <a:buFont typeface="Wingdings" pitchFamily="2" charset="2"/>
              <a:buChar char="§"/>
            </a:pPr>
            <a:r>
              <a:rPr lang="en-US" sz="1600" kern="1200" dirty="0" smtClean="0">
                <a:latin typeface="Calibri" pitchFamily="34" charset="0"/>
              </a:rPr>
              <a:t>National food testing laboratory of MFDA strengthened and accredited</a:t>
            </a:r>
          </a:p>
          <a:p>
            <a:pPr>
              <a:buFont typeface="Wingdings" pitchFamily="2" charset="2"/>
              <a:buChar char="§"/>
            </a:pPr>
            <a:r>
              <a:rPr lang="en-US" sz="1600" kern="1200" dirty="0" smtClean="0">
                <a:latin typeface="Calibri" pitchFamily="34" charset="0"/>
              </a:rPr>
              <a:t>Awareness created among personnel involved in fish harvesting about Good Hygiene Practices (GHP), and quality of fish products improved in the supply chain</a:t>
            </a:r>
          </a:p>
          <a:p>
            <a:pPr>
              <a:buFont typeface="Wingdings" pitchFamily="2" charset="2"/>
              <a:buChar char="§"/>
            </a:pPr>
            <a:r>
              <a:rPr lang="en-US" sz="1600" kern="1200" dirty="0" smtClean="0">
                <a:latin typeface="Calibri" pitchFamily="34" charset="0"/>
              </a:rPr>
              <a:t>Fifteen auditors trained on ISO 22000 and capacity built for certification and six fish processing units certified</a:t>
            </a:r>
          </a:p>
          <a:p>
            <a:pPr>
              <a:buFont typeface="Wingdings" pitchFamily="2" charset="2"/>
              <a:buChar char="§"/>
            </a:pPr>
            <a:r>
              <a:rPr lang="en-US" sz="1600" kern="1200" dirty="0" smtClean="0">
                <a:latin typeface="Calibri" pitchFamily="34" charset="0"/>
              </a:rPr>
              <a:t>Awareness created about OHSAS 18000 standard in Fish and Hospitality industry</a:t>
            </a:r>
          </a:p>
          <a:p>
            <a:pPr>
              <a:buFont typeface="Wingdings" pitchFamily="2" charset="2"/>
              <a:buChar char="§"/>
            </a:pPr>
            <a:r>
              <a:rPr lang="en-US" sz="1600" kern="1200" dirty="0" smtClean="0">
                <a:latin typeface="Calibri" pitchFamily="34" charset="0"/>
              </a:rPr>
              <a:t>Male fish handling facility of the airport certified for HACCP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87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81000" y="1066800"/>
            <a:ext cx="8763000" cy="1143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Work in Progress:</a:t>
            </a:r>
            <a:b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</a:br>
            <a: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Accreditation </a:t>
            </a:r>
            <a: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of Metrology Laboratories in Maldives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57200" y="2133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l">
              <a:lnSpc>
                <a:spcPct val="100000"/>
              </a:lnSpc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  <a:latin typeface="Calibri" pitchFamily="34" charset="0"/>
            </a:endParaRPr>
          </a:p>
          <a:p>
            <a:pPr marL="609600" indent="-609600" algn="just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lang="en-GB" b="0" dirty="0" smtClean="0">
                <a:solidFill>
                  <a:srgbClr val="006600"/>
                </a:solidFill>
                <a:latin typeface="Calibri" pitchFamily="34" charset="0"/>
                <a:cs typeface="Arial" pitchFamily="34" charset="0"/>
              </a:rPr>
              <a:t>MOU </a:t>
            </a:r>
            <a:r>
              <a:rPr lang="en-GB" b="0" dirty="0">
                <a:latin typeface="Calibri" pitchFamily="34" charset="0"/>
                <a:cs typeface="Arial" pitchFamily="34" charset="0"/>
              </a:rPr>
              <a:t>between </a:t>
            </a:r>
            <a:r>
              <a:rPr lang="en-GB" b="0" dirty="0">
                <a:solidFill>
                  <a:srgbClr val="006600"/>
                </a:solidFill>
                <a:latin typeface="Calibri" pitchFamily="34" charset="0"/>
                <a:cs typeface="Arial" pitchFamily="34" charset="0"/>
              </a:rPr>
              <a:t>Polytechnic and MED</a:t>
            </a:r>
            <a:r>
              <a:rPr lang="en-GB" b="0" dirty="0">
                <a:latin typeface="Calibri" pitchFamily="34" charset="0"/>
                <a:cs typeface="Arial" pitchFamily="34" charset="0"/>
              </a:rPr>
              <a:t> was signed on 29th July 2012 </a:t>
            </a:r>
            <a:endParaRPr lang="en-US" b="0" dirty="0">
              <a:solidFill>
                <a:srgbClr val="0000CC"/>
              </a:solidFill>
              <a:latin typeface="Calibri" pitchFamily="34" charset="0"/>
              <a:cs typeface="Arial" pitchFamily="34" charset="0"/>
            </a:endParaRPr>
          </a:p>
          <a:p>
            <a:pPr marL="609600" indent="-609600" algn="just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lang="en-US" b="0" u="sng" dirty="0">
                <a:latin typeface="Calibri" pitchFamily="34" charset="0"/>
                <a:cs typeface="Arial" pitchFamily="34" charset="0"/>
              </a:rPr>
              <a:t>February – </a:t>
            </a:r>
            <a:r>
              <a:rPr lang="en-US" b="0" u="sng" dirty="0" smtClean="0">
                <a:latin typeface="Calibri" pitchFamily="34" charset="0"/>
                <a:cs typeface="Arial" pitchFamily="34" charset="0"/>
              </a:rPr>
              <a:t>June </a:t>
            </a:r>
            <a:r>
              <a:rPr lang="en-US" b="0" u="sng" dirty="0">
                <a:latin typeface="Calibri" pitchFamily="34" charset="0"/>
                <a:cs typeface="Arial" pitchFamily="34" charset="0"/>
              </a:rPr>
              <a:t>2013</a:t>
            </a:r>
            <a:r>
              <a:rPr lang="en-US" b="0" dirty="0">
                <a:latin typeface="Calibri" pitchFamily="34" charset="0"/>
                <a:cs typeface="Arial" pitchFamily="34" charset="0"/>
              </a:rPr>
              <a:t> : </a:t>
            </a:r>
            <a:r>
              <a:rPr lang="de-DE" b="0" dirty="0">
                <a:solidFill>
                  <a:srgbClr val="006600"/>
                </a:solidFill>
                <a:latin typeface="Calibri" pitchFamily="34" charset="0"/>
                <a:cs typeface="Arial" pitchFamily="34" charset="0"/>
              </a:rPr>
              <a:t>Expert in Legal Metrology &amp; Lab accreditation</a:t>
            </a:r>
            <a:r>
              <a:rPr lang="de-DE" b="0" dirty="0">
                <a:latin typeface="Calibri" pitchFamily="34" charset="0"/>
                <a:cs typeface="Arial" pitchFamily="34" charset="0"/>
              </a:rPr>
              <a:t> fielded  to monitor overall progress and to develop procedures required  for </a:t>
            </a:r>
            <a:r>
              <a:rPr lang="en-US" b="0" dirty="0">
                <a:latin typeface="Calibri" pitchFamily="34" charset="0"/>
                <a:cs typeface="Arial" pitchFamily="34" charset="0"/>
              </a:rPr>
              <a:t>the </a:t>
            </a:r>
            <a:r>
              <a:rPr lang="en-US" b="0" dirty="0">
                <a:solidFill>
                  <a:srgbClr val="006600"/>
                </a:solidFill>
                <a:latin typeface="Calibri" pitchFamily="34" charset="0"/>
                <a:cs typeface="Arial" pitchFamily="34" charset="0"/>
              </a:rPr>
              <a:t>compliance to ISO/IEC 17025</a:t>
            </a:r>
            <a:r>
              <a:rPr lang="en-US" b="0" dirty="0">
                <a:latin typeface="Calibri" pitchFamily="34" charset="0"/>
                <a:cs typeface="Arial" pitchFamily="34" charset="0"/>
              </a:rPr>
              <a:t>, for its </a:t>
            </a:r>
            <a:r>
              <a:rPr lang="en-US" b="0" dirty="0">
                <a:solidFill>
                  <a:srgbClr val="006600"/>
                </a:solidFill>
                <a:latin typeface="Calibri" pitchFamily="34" charset="0"/>
                <a:cs typeface="Arial" pitchFamily="34" charset="0"/>
              </a:rPr>
              <a:t>management requirement </a:t>
            </a:r>
            <a:r>
              <a:rPr lang="en-US" b="0" dirty="0">
                <a:latin typeface="Calibri" pitchFamily="34" charset="0"/>
                <a:cs typeface="Arial" pitchFamily="34" charset="0"/>
              </a:rPr>
              <a:t>chapter and </a:t>
            </a:r>
            <a:r>
              <a:rPr lang="en-US" b="0" dirty="0">
                <a:solidFill>
                  <a:srgbClr val="006600"/>
                </a:solidFill>
                <a:latin typeface="Calibri" pitchFamily="34" charset="0"/>
                <a:cs typeface="Arial" pitchFamily="34" charset="0"/>
              </a:rPr>
              <a:t>technical procedures </a:t>
            </a:r>
            <a:r>
              <a:rPr lang="en-US" b="0" dirty="0">
                <a:latin typeface="Calibri" pitchFamily="34" charset="0"/>
                <a:cs typeface="Arial" pitchFamily="34" charset="0"/>
              </a:rPr>
              <a:t>that are required for </a:t>
            </a:r>
            <a:r>
              <a:rPr lang="en-US" b="0" dirty="0">
                <a:solidFill>
                  <a:srgbClr val="006600"/>
                </a:solidFill>
                <a:latin typeface="Calibri" pitchFamily="34" charset="0"/>
                <a:cs typeface="Arial" pitchFamily="34" charset="0"/>
              </a:rPr>
              <a:t>technical requirement of ISO/IEC 17025</a:t>
            </a:r>
            <a:endParaRPr lang="de-DE" b="0" dirty="0">
              <a:solidFill>
                <a:srgbClr val="006600"/>
              </a:solidFill>
              <a:latin typeface="Calibri" pitchFamily="34" charset="0"/>
              <a:cs typeface="Arial" pitchFamily="34" charset="0"/>
            </a:endParaRPr>
          </a:p>
          <a:p>
            <a:pPr marL="609600" indent="-609600" algn="just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lang="en-US" b="0" dirty="0">
                <a:latin typeface="Calibri" pitchFamily="34" charset="0"/>
                <a:cs typeface="Arial" pitchFamily="34" charset="0"/>
              </a:rPr>
              <a:t>Experts’ </a:t>
            </a:r>
            <a:r>
              <a:rPr lang="en-US" b="0" dirty="0" smtClean="0">
                <a:latin typeface="Calibri" pitchFamily="34" charset="0"/>
                <a:cs typeface="Arial" pitchFamily="34" charset="0"/>
              </a:rPr>
              <a:t>technical advise </a:t>
            </a:r>
            <a:r>
              <a:rPr lang="en-US" b="0" dirty="0" smtClean="0">
                <a:solidFill>
                  <a:srgbClr val="006600"/>
                </a:solidFill>
                <a:latin typeface="Calibri" pitchFamily="34" charset="0"/>
                <a:cs typeface="Arial" pitchFamily="34" charset="0"/>
              </a:rPr>
              <a:t>has not yet resulted in </a:t>
            </a:r>
            <a:r>
              <a:rPr lang="en-US" b="0" dirty="0">
                <a:solidFill>
                  <a:srgbClr val="006600"/>
                </a:solidFill>
                <a:latin typeface="Calibri" pitchFamily="34" charset="0"/>
                <a:cs typeface="Arial" pitchFamily="34" charset="0"/>
              </a:rPr>
              <a:t>application to accreditation body </a:t>
            </a:r>
          </a:p>
          <a:p>
            <a:pPr marL="609600" indent="-609600" algn="l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endParaRPr lang="en-US" b="0" dirty="0">
              <a:solidFill>
                <a:srgbClr val="0000CC"/>
              </a:solidFill>
              <a:latin typeface="Calibri" pitchFamily="34" charset="0"/>
            </a:endParaRPr>
          </a:p>
        </p:txBody>
      </p:sp>
      <p:pic>
        <p:nvPicPr>
          <p:cNvPr id="21508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6172200"/>
            <a:ext cx="5867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2590800"/>
            <a:ext cx="332422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/>
          <a:lstStyle/>
          <a:p>
            <a: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n-ea"/>
                <a:cs typeface="+mn-cs"/>
              </a:rPr>
              <a:t>Expected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>
              <a:buNone/>
            </a:pPr>
            <a:r>
              <a:rPr lang="en-US" sz="1600" kern="1200" dirty="0" smtClean="0">
                <a:latin typeface="Calibri" pitchFamily="34" charset="0"/>
              </a:rPr>
              <a:t>For each of the countries involved in phase III the outcomes are similar:</a:t>
            </a:r>
          </a:p>
          <a:p>
            <a:pPr>
              <a:buFont typeface="Wingdings" pitchFamily="2" charset="2"/>
              <a:buChar char="§"/>
            </a:pPr>
            <a:r>
              <a:rPr lang="en-US" sz="1600" b="1" u="sng" kern="1200" dirty="0" smtClean="0">
                <a:latin typeface="Calibri" pitchFamily="34" charset="0"/>
              </a:rPr>
              <a:t>The Maldives </a:t>
            </a:r>
            <a:r>
              <a:rPr lang="en-US" sz="1600" kern="1200" dirty="0" smtClean="0">
                <a:latin typeface="Calibri" pitchFamily="34" charset="0"/>
              </a:rPr>
              <a:t>will have:</a:t>
            </a:r>
          </a:p>
          <a:p>
            <a:pPr indent="0">
              <a:buFont typeface="Wingdings" pitchFamily="2" charset="2"/>
              <a:buChar char="§"/>
            </a:pPr>
            <a:r>
              <a:rPr lang="en-US" sz="1400" kern="1200" dirty="0" smtClean="0">
                <a:latin typeface="Calibri" pitchFamily="34" charset="0"/>
              </a:rPr>
              <a:t> Food assessment facilities capable of identifying unsafe and unwanted foods</a:t>
            </a:r>
          </a:p>
          <a:p>
            <a:pPr indent="0">
              <a:buFont typeface="Wingdings" pitchFamily="2" charset="2"/>
              <a:buChar char="§"/>
            </a:pPr>
            <a:r>
              <a:rPr lang="en-US" sz="1400" kern="1200" dirty="0" smtClean="0">
                <a:latin typeface="Calibri" pitchFamily="34" charset="0"/>
              </a:rPr>
              <a:t> Quantity statements acceptable to all purchasers</a:t>
            </a:r>
          </a:p>
          <a:p>
            <a:pPr indent="0">
              <a:buFont typeface="Wingdings" pitchFamily="2" charset="2"/>
              <a:buChar char="§"/>
            </a:pPr>
            <a:r>
              <a:rPr lang="en-US" sz="1400" kern="1200" dirty="0" smtClean="0">
                <a:latin typeface="Calibri" pitchFamily="34" charset="0"/>
              </a:rPr>
              <a:t> A strategy to improve exports of fish through use of Management System Standards</a:t>
            </a:r>
          </a:p>
          <a:p>
            <a:pPr>
              <a:buFont typeface="Wingdings" pitchFamily="2" charset="2"/>
              <a:buChar char="§"/>
            </a:pPr>
            <a:r>
              <a:rPr lang="en-US" sz="1600" b="1" u="sng" dirty="0" smtClean="0">
                <a:latin typeface="Calibri" pitchFamily="34" charset="0"/>
                <a:cs typeface="Arial" pitchFamily="34" charset="0"/>
              </a:rPr>
              <a:t>Bhutan</a:t>
            </a:r>
            <a:r>
              <a:rPr lang="en-US" sz="16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sz="1600" kern="1200" dirty="0" smtClean="0">
                <a:latin typeface="Calibri" pitchFamily="34" charset="0"/>
              </a:rPr>
              <a:t>will have:</a:t>
            </a:r>
          </a:p>
          <a:p>
            <a:pPr indent="0">
              <a:buFont typeface="Wingdings" pitchFamily="2" charset="2"/>
              <a:buChar char="§"/>
            </a:pPr>
            <a:r>
              <a:rPr lang="en-US" sz="1600" kern="1200" dirty="0" smtClean="0">
                <a:latin typeface="Calibri" pitchFamily="34" charset="0"/>
              </a:rPr>
              <a:t> </a:t>
            </a:r>
            <a:r>
              <a:rPr lang="en-US" sz="1400" kern="1200" dirty="0" smtClean="0">
                <a:latin typeface="Calibri" pitchFamily="34" charset="0"/>
              </a:rPr>
              <a:t>food assessment facilities capable of identifying unsafe and unwanted foods</a:t>
            </a:r>
          </a:p>
          <a:p>
            <a:pPr indent="0">
              <a:buFont typeface="Wingdings" pitchFamily="2" charset="2"/>
              <a:buChar char="§"/>
            </a:pPr>
            <a:r>
              <a:rPr lang="en-US" sz="1400" kern="1200" dirty="0" smtClean="0">
                <a:latin typeface="Calibri" pitchFamily="34" charset="0"/>
              </a:rPr>
              <a:t> quantity statements acceptable to all purchasers</a:t>
            </a:r>
          </a:p>
          <a:p>
            <a:pPr indent="0">
              <a:buFont typeface="Wingdings" pitchFamily="2" charset="2"/>
              <a:buChar char="§"/>
            </a:pPr>
            <a:r>
              <a:rPr lang="en-US" sz="1400" kern="1200" dirty="0" smtClean="0">
                <a:latin typeface="Calibri" pitchFamily="34" charset="0"/>
              </a:rPr>
              <a:t> certified products freely traded</a:t>
            </a:r>
          </a:p>
          <a:p>
            <a:pPr indent="0">
              <a:buFont typeface="Wingdings" pitchFamily="2" charset="2"/>
              <a:buChar char="§"/>
            </a:pPr>
            <a:r>
              <a:rPr lang="en-US" sz="1400" kern="1200" dirty="0" smtClean="0">
                <a:latin typeface="Calibri" pitchFamily="34" charset="0"/>
              </a:rPr>
              <a:t> a strategy to improve business and government through use of Management System Standards</a:t>
            </a:r>
          </a:p>
          <a:p>
            <a:pPr>
              <a:buFont typeface="Wingdings" pitchFamily="2" charset="2"/>
              <a:buChar char="§"/>
            </a:pPr>
            <a:r>
              <a:rPr lang="en-US" sz="1600" b="1" u="sng" dirty="0" smtClean="0">
                <a:latin typeface="Calibri" pitchFamily="34" charset="0"/>
                <a:cs typeface="Arial" pitchFamily="34" charset="0"/>
              </a:rPr>
              <a:t>Nepal</a:t>
            </a:r>
            <a:r>
              <a:rPr lang="en-US" sz="1600" b="1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will have:</a:t>
            </a:r>
          </a:p>
          <a:p>
            <a:pPr indent="0">
              <a:buFont typeface="Wingdings" pitchFamily="2" charset="2"/>
              <a:buChar char="§"/>
            </a:pPr>
            <a:r>
              <a:rPr lang="en-US" sz="1400" kern="1200" dirty="0" smtClean="0">
                <a:latin typeface="Calibri" pitchFamily="34" charset="0"/>
              </a:rPr>
              <a:t> food assessment facilities capable of identifying unsafe and unwanted foods</a:t>
            </a:r>
          </a:p>
          <a:p>
            <a:pPr indent="0">
              <a:buFont typeface="Wingdings" pitchFamily="2" charset="2"/>
              <a:buChar char="§"/>
            </a:pPr>
            <a:r>
              <a:rPr lang="en-US" sz="1400" kern="1200" dirty="0" smtClean="0">
                <a:latin typeface="Calibri" pitchFamily="34" charset="0"/>
              </a:rPr>
              <a:t> products supported by test certificates</a:t>
            </a:r>
          </a:p>
          <a:p>
            <a:pPr indent="0">
              <a:buFont typeface="Wingdings" pitchFamily="2" charset="2"/>
              <a:buChar char="§"/>
            </a:pPr>
            <a:r>
              <a:rPr lang="en-US" sz="1400" kern="1200" dirty="0" smtClean="0">
                <a:latin typeface="Calibri" pitchFamily="34" charset="0"/>
              </a:rPr>
              <a:t> certified products freely traded</a:t>
            </a:r>
          </a:p>
          <a:p>
            <a:pPr indent="0">
              <a:buFont typeface="Wingdings" pitchFamily="2" charset="2"/>
              <a:buChar char="§"/>
            </a:pPr>
            <a:r>
              <a:rPr lang="en-US" sz="1400" kern="1200" dirty="0" smtClean="0">
                <a:latin typeface="Calibri" pitchFamily="34" charset="0"/>
              </a:rPr>
              <a:t> training and certification capacity to improve business through use of Management System Standards</a:t>
            </a:r>
            <a:endParaRPr lang="en-US" sz="1600" b="1" u="sng" dirty="0" smtClean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/>
          <a:lstStyle/>
          <a:p>
            <a: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n-ea"/>
                <a:cs typeface="+mn-cs"/>
              </a:rPr>
              <a:t>Maldives outputs activities and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38199"/>
          </a:xfrm>
        </p:spPr>
        <p:txBody>
          <a:bodyPr/>
          <a:lstStyle/>
          <a:p>
            <a:pPr marL="1714500" indent="-1714500">
              <a:buNone/>
            </a:pPr>
            <a:r>
              <a:rPr lang="en-US" sz="1600" b="1" kern="1200" dirty="0" smtClean="0">
                <a:latin typeface="Calibri" pitchFamily="34" charset="0"/>
              </a:rPr>
              <a:t>Output 1 (MFDA): published laws and regulations along with accredited testing capacity to detect residues, additives, pesticides and contaminants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2438399"/>
          <a:ext cx="8686800" cy="402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0603"/>
                <a:gridCol w="1658389"/>
                <a:gridCol w="3237808"/>
              </a:tblGrid>
              <a:tr h="329436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Timeline</a:t>
                      </a:r>
                    </a:p>
                  </a:txBody>
                  <a:tcPr/>
                </a:tc>
              </a:tr>
              <a:tr h="1138052">
                <a:tc>
                  <a:txBody>
                    <a:bodyPr/>
                    <a:lstStyle/>
                    <a:p>
                      <a:pPr algn="just"/>
                      <a:r>
                        <a:rPr lang="en-US" sz="1400" b="1" dirty="0" smtClean="0">
                          <a:latin typeface="Calibri" pitchFamily="34" charset="0"/>
                          <a:cs typeface="Arial" pitchFamily="34" charset="0"/>
                        </a:rPr>
                        <a:t>1.1 </a:t>
                      </a:r>
                      <a:r>
                        <a:rPr lang="en-US" sz="1400" dirty="0" smtClean="0">
                          <a:latin typeface="Calibri" pitchFamily="34" charset="0"/>
                          <a:cs typeface="Arial" pitchFamily="34" charset="0"/>
                        </a:rPr>
                        <a:t>Finalize and publish a </a:t>
                      </a:r>
                      <a:r>
                        <a:rPr lang="en-US" sz="1400" u="sng" dirty="0" smtClean="0">
                          <a:latin typeface="Calibri" pitchFamily="34" charset="0"/>
                          <a:cs typeface="Arial" pitchFamily="34" charset="0"/>
                        </a:rPr>
                        <a:t>Food Safety Law</a:t>
                      </a:r>
                      <a:r>
                        <a:rPr lang="en-US" sz="1400" u="none" dirty="0" smtClean="0">
                          <a:latin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Calibri" pitchFamily="34" charset="0"/>
                          <a:cs typeface="Arial" pitchFamily="34" charset="0"/>
                        </a:rPr>
                        <a:t>for food produced, processed, or prepared</a:t>
                      </a:r>
                      <a:r>
                        <a:rPr lang="en-US" sz="1400" baseline="0" dirty="0" smtClean="0">
                          <a:latin typeface="Calibri" pitchFamily="34" charset="0"/>
                          <a:cs typeface="Arial" pitchFamily="34" charset="0"/>
                        </a:rPr>
                        <a:t> in the Maldives, as well as food imported, according to the Codes Alimentarius Commission requirements</a:t>
                      </a:r>
                      <a:endParaRPr lang="en-US" sz="14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Ministry of Health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UNIDO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st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Year, Q2 Q3 Q4</a:t>
                      </a:r>
                    </a:p>
                  </a:txBody>
                  <a:tcPr/>
                </a:tc>
              </a:tr>
              <a:tr h="1347693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alibri" pitchFamily="34" charset="0"/>
                          <a:cs typeface="Arial" pitchFamily="34" charset="0"/>
                        </a:rPr>
                        <a:t>1.2 </a:t>
                      </a:r>
                      <a:r>
                        <a:rPr lang="en-US" sz="1400" dirty="0" smtClean="0">
                          <a:latin typeface="Calibri" pitchFamily="34" charset="0"/>
                          <a:cs typeface="Arial" pitchFamily="34" charset="0"/>
                        </a:rPr>
                        <a:t>Prepare and publish</a:t>
                      </a:r>
                      <a:r>
                        <a:rPr lang="en-US" sz="1400" baseline="0" dirty="0" smtClean="0">
                          <a:latin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u="sng" baseline="0" dirty="0" smtClean="0">
                          <a:latin typeface="Calibri" pitchFamily="34" charset="0"/>
                          <a:cs typeface="Arial" pitchFamily="34" charset="0"/>
                        </a:rPr>
                        <a:t>regulations</a:t>
                      </a:r>
                      <a:r>
                        <a:rPr lang="en-US" sz="1400" u="none" baseline="0" dirty="0" smtClean="0">
                          <a:latin typeface="Calibri" pitchFamily="34" charset="0"/>
                          <a:cs typeface="Arial" pitchFamily="34" charset="0"/>
                        </a:rPr>
                        <a:t> based on CAC standards covering activities involved in producing, processing, preparing food for domestic use and export, as well as for food importers. Regulations concerning residues, additives, pesticides and contaminants.</a:t>
                      </a:r>
                      <a:endParaRPr lang="en-US" sz="1400" u="non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MFDA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UNIDO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st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Year, Q4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nd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Year, Q1 Q2 Q3</a:t>
                      </a:r>
                    </a:p>
                  </a:txBody>
                  <a:tcPr/>
                </a:tc>
              </a:tr>
              <a:tr h="718770">
                <a:tc>
                  <a:txBody>
                    <a:bodyPr/>
                    <a:lstStyle/>
                    <a:p>
                      <a:r>
                        <a:rPr lang="en-US" sz="1400" b="1" u="non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1.3</a:t>
                      </a:r>
                      <a:r>
                        <a:rPr lang="en-US" sz="1400" u="non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Enhance food testing capability of MFDA through procurement of equipment / providing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MFDA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UNIDO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nd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Year Q2 Q3 Q4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rd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Year Q1 Q2</a:t>
                      </a:r>
                    </a:p>
                  </a:txBody>
                  <a:tcPr/>
                </a:tc>
              </a:tr>
              <a:tr h="428450">
                <a:tc>
                  <a:txBody>
                    <a:bodyPr/>
                    <a:lstStyle/>
                    <a:p>
                      <a:r>
                        <a:rPr lang="en-US" sz="1400" b="1" u="non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1.4 </a:t>
                      </a:r>
                      <a:r>
                        <a:rPr lang="en-US" sz="1400" u="non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Achieve re-accreditation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MFDA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rd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Year Q1 Q2 Q3 Q4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/>
          <a:lstStyle/>
          <a:p>
            <a: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n-ea"/>
                <a:cs typeface="+mn-cs"/>
              </a:rPr>
              <a:t>Maldives outputs activities and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90599"/>
          </a:xfrm>
        </p:spPr>
        <p:txBody>
          <a:bodyPr/>
          <a:lstStyle/>
          <a:p>
            <a:pPr marL="2971800" indent="-2971800">
              <a:buNone/>
            </a:pPr>
            <a:r>
              <a:rPr lang="en-US" sz="1600" b="1" kern="1200" dirty="0" smtClean="0">
                <a:latin typeface="Calibri" pitchFamily="34" charset="0"/>
              </a:rPr>
              <a:t>Output 2 (Polytechnic and MSMA): Measuring Instruments used in the Maldives calibrated with international acceptance of calibration certificates and support for Management Systems in support of trade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2667000"/>
          <a:ext cx="8686800" cy="3734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0603"/>
                <a:gridCol w="1658389"/>
                <a:gridCol w="3237808"/>
              </a:tblGrid>
              <a:tr h="327102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Timeline</a:t>
                      </a:r>
                    </a:p>
                  </a:txBody>
                  <a:tcPr/>
                </a:tc>
              </a:tr>
              <a:tr h="564996">
                <a:tc>
                  <a:txBody>
                    <a:bodyPr/>
                    <a:lstStyle/>
                    <a:p>
                      <a:pPr algn="l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2.1 </a:t>
                      </a:r>
                      <a:r>
                        <a:rPr lang="en-US" sz="1400" dirty="0" smtClean="0">
                          <a:latin typeface="Calibri" pitchFamily="34" charset="0"/>
                          <a:cs typeface="Arial" pitchFamily="34" charset="0"/>
                        </a:rPr>
                        <a:t>Complete</a:t>
                      </a:r>
                      <a:r>
                        <a:rPr lang="en-US" sz="1400" baseline="0" dirty="0" smtClean="0">
                          <a:latin typeface="Calibri" pitchFamily="34" charset="0"/>
                          <a:cs typeface="Arial" pitchFamily="34" charset="0"/>
                        </a:rPr>
                        <a:t> update of Polytechnic metrology lab facilities</a:t>
                      </a:r>
                      <a:endParaRPr lang="en-US" sz="14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Polytechnic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UNIDO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st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Year, Q4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nd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Year Q1 Q2 Q3</a:t>
                      </a:r>
                    </a:p>
                  </a:txBody>
                  <a:tcPr/>
                </a:tc>
              </a:tr>
              <a:tr h="505522">
                <a:tc>
                  <a:txBody>
                    <a:bodyPr/>
                    <a:lstStyle/>
                    <a:p>
                      <a:r>
                        <a:rPr lang="en-US" sz="1400" b="1" u="none" dirty="0" smtClean="0">
                          <a:latin typeface="Calibri" pitchFamily="34" charset="0"/>
                          <a:cs typeface="Arial" pitchFamily="34" charset="0"/>
                        </a:rPr>
                        <a:t>2.2 </a:t>
                      </a:r>
                      <a:r>
                        <a:rPr lang="en-US" sz="1400" u="none" dirty="0" smtClean="0">
                          <a:latin typeface="Calibri" pitchFamily="34" charset="0"/>
                          <a:cs typeface="Arial" pitchFamily="34" charset="0"/>
                        </a:rPr>
                        <a:t>Develop</a:t>
                      </a:r>
                      <a:r>
                        <a:rPr lang="en-US" sz="1400" u="none" baseline="0" dirty="0" smtClean="0">
                          <a:latin typeface="Calibri" pitchFamily="34" charset="0"/>
                          <a:cs typeface="Arial" pitchFamily="34" charset="0"/>
                        </a:rPr>
                        <a:t> and make available training course for calibration inspectors</a:t>
                      </a:r>
                      <a:endParaRPr lang="en-US" sz="1400" u="non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Polytechnic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UNIDO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nd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Year, Q2 Q3 Q4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rd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Year Q1 Q2 Q3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338146">
                <a:tc>
                  <a:txBody>
                    <a:bodyPr/>
                    <a:lstStyle/>
                    <a:p>
                      <a:r>
                        <a:rPr lang="en-US" sz="1400" b="1" u="non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2.3</a:t>
                      </a:r>
                      <a:r>
                        <a:rPr lang="en-US" sz="1400" u="non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Policy Decision to ensure continuous availability of trained calibration inspectors in each Atoll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Ministry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of Economic Development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Ministry of Home Affairs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MSMC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st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Year Q2 Q3 Q4</a:t>
                      </a:r>
                    </a:p>
                  </a:txBody>
                  <a:tcPr/>
                </a:tc>
              </a:tr>
              <a:tr h="791365">
                <a:tc>
                  <a:txBody>
                    <a:bodyPr/>
                    <a:lstStyle/>
                    <a:p>
                      <a:r>
                        <a:rPr lang="en-US" sz="1400" b="1" u="non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2.4</a:t>
                      </a:r>
                      <a:r>
                        <a:rPr lang="en-US" sz="1400" u="non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Publish Standards 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Ministry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of Economic Development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MSMC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st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Year Q2 Q3 Q4</a:t>
                      </a:r>
                    </a:p>
                    <a:p>
                      <a:endParaRPr lang="en-US" sz="14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752597"/>
          <a:ext cx="8686800" cy="2895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0603"/>
                <a:gridCol w="1658389"/>
                <a:gridCol w="3237808"/>
              </a:tblGrid>
              <a:tr h="480255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Timeline</a:t>
                      </a:r>
                    </a:p>
                  </a:txBody>
                  <a:tcPr/>
                </a:tc>
              </a:tr>
              <a:tr h="742213">
                <a:tc>
                  <a:txBody>
                    <a:bodyPr/>
                    <a:lstStyle/>
                    <a:p>
                      <a:pPr algn="l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2.5</a:t>
                      </a:r>
                      <a:r>
                        <a:rPr lang="en-US" sz="14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Assess the market potential for MSS Certification as well as MSS Training</a:t>
                      </a:r>
                      <a:endParaRPr lang="en-US" sz="1400" b="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MSMC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UNIDO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st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Year, Q2 Q3 Q4</a:t>
                      </a:r>
                    </a:p>
                    <a:p>
                      <a:endParaRPr lang="en-US" sz="14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047830">
                <a:tc>
                  <a:txBody>
                    <a:bodyPr/>
                    <a:lstStyle/>
                    <a:p>
                      <a:r>
                        <a:rPr lang="en-US" sz="1400" b="1" u="none" dirty="0" smtClean="0">
                          <a:latin typeface="Calibri" pitchFamily="34" charset="0"/>
                          <a:cs typeface="Arial" pitchFamily="34" charset="0"/>
                        </a:rPr>
                        <a:t>2.6</a:t>
                      </a:r>
                      <a:r>
                        <a:rPr lang="en-US" sz="1400" b="1" u="none" baseline="0" dirty="0" smtClean="0">
                          <a:latin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0" u="none" baseline="0" dirty="0" smtClean="0">
                          <a:latin typeface="Calibri" pitchFamily="34" charset="0"/>
                          <a:cs typeface="Arial" pitchFamily="34" charset="0"/>
                        </a:rPr>
                        <a:t>Policy decision to support MSS awareness/certification through a national CB, contract with a foreign CB, or no action</a:t>
                      </a:r>
                      <a:endParaRPr lang="en-US" sz="1400" u="none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Ministry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of Economic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st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Year, Q2 Q3 Q4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nd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Year, Q3 Q4</a:t>
                      </a:r>
                    </a:p>
                  </a:txBody>
                  <a:tcPr/>
                </a:tc>
              </a:tr>
              <a:tr h="625305">
                <a:tc>
                  <a:txBody>
                    <a:bodyPr/>
                    <a:lstStyle/>
                    <a:p>
                      <a:r>
                        <a:rPr lang="en-US" sz="1400" b="1" u="none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2.7 </a:t>
                      </a:r>
                      <a:r>
                        <a:rPr lang="en-US" sz="1400" b="0" u="none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Establish a national CB accredited to ISO/IEC 17021 or contract with a foreign CB</a:t>
                      </a:r>
                      <a:endParaRPr lang="en-US" sz="1400" b="1" u="none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MSMC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UNIDO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st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Year Q2 Q3 Q4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rd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Year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Q1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Q2 Q3 Q4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85800"/>
          </a:xfrm>
        </p:spPr>
        <p:txBody>
          <a:bodyPr/>
          <a:lstStyle/>
          <a:p>
            <a: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n-ea"/>
                <a:cs typeface="+mn-cs"/>
              </a:rPr>
              <a:t>Maldives outputs activities and timeline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/>
          <a:lstStyle/>
          <a:p>
            <a:r>
              <a:rPr lang="en-US" sz="3000" b="1" kern="1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n-ea"/>
                <a:cs typeface="+mn-cs"/>
              </a:rPr>
              <a:t>Budget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752600"/>
          <a:ext cx="7924801" cy="4267197"/>
        </p:xfrm>
        <a:graphic>
          <a:graphicData uri="http://schemas.openxmlformats.org/drawingml/2006/table">
            <a:tbl>
              <a:tblPr/>
              <a:tblGrid>
                <a:gridCol w="3446252"/>
                <a:gridCol w="857614"/>
                <a:gridCol w="856685"/>
                <a:gridCol w="856685"/>
                <a:gridCol w="856685"/>
                <a:gridCol w="1050880"/>
              </a:tblGrid>
              <a:tr h="371764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Outputs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NORAD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Co-funding (In-kind)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717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Govt.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Para-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statal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Private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3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                                                                                                                                                     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Euros (Thousands) 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Output </a:t>
                      </a:r>
                      <a:r>
                        <a:rPr lang="en-GB" sz="1000" baseline="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1 </a:t>
                      </a:r>
                      <a:r>
                        <a:rPr lang="en-GB" sz="100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Bhutan</a:t>
                      </a:r>
                      <a:r>
                        <a:rPr lang="en-GB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: </a:t>
                      </a:r>
                      <a:r>
                        <a:rPr lang="en-GB" sz="100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BAFRA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85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50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145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1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Output </a:t>
                      </a:r>
                      <a:r>
                        <a:rPr lang="en-GB" sz="1000" baseline="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2 </a:t>
                      </a:r>
                      <a:r>
                        <a:rPr lang="en-GB" sz="100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Bhutan</a:t>
                      </a:r>
                      <a:r>
                        <a:rPr lang="en-GB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: </a:t>
                      </a:r>
                      <a:r>
                        <a:rPr lang="en-GB" sz="100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BSB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138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45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150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343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1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Output </a:t>
                      </a:r>
                      <a:r>
                        <a:rPr lang="en-GB" sz="1000" baseline="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 </a:t>
                      </a:r>
                      <a:r>
                        <a:rPr lang="en-GB" sz="1000" b="1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Maldives</a:t>
                      </a:r>
                      <a:r>
                        <a:rPr lang="en-GB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: </a:t>
                      </a:r>
                      <a:r>
                        <a:rPr lang="en-GB" sz="100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MFDA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155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9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Output </a:t>
                      </a:r>
                      <a:r>
                        <a:rPr lang="en-GB" sz="1000" baseline="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2 </a:t>
                      </a:r>
                      <a:r>
                        <a:rPr lang="en-GB" sz="1000" b="1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Maldives</a:t>
                      </a:r>
                      <a:r>
                        <a:rPr lang="en-GB" sz="100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: Polytech </a:t>
                      </a:r>
                      <a:r>
                        <a:rPr lang="en-GB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&amp; </a:t>
                      </a:r>
                      <a:r>
                        <a:rPr lang="en-GB" sz="100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MSMA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9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Output </a:t>
                      </a:r>
                      <a:r>
                        <a:rPr lang="en-GB" sz="1000" baseline="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1 </a:t>
                      </a:r>
                      <a:r>
                        <a:rPr lang="en-GB" sz="100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Nepal</a:t>
                      </a:r>
                      <a:r>
                        <a:rPr lang="en-GB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: </a:t>
                      </a:r>
                      <a:r>
                        <a:rPr lang="en-GB" sz="100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DFTQC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145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1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Output </a:t>
                      </a:r>
                      <a:r>
                        <a:rPr lang="en-GB" sz="1000" baseline="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2 </a:t>
                      </a:r>
                      <a:r>
                        <a:rPr lang="en-GB" sz="100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Nepal</a:t>
                      </a:r>
                      <a:r>
                        <a:rPr lang="en-GB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: </a:t>
                      </a:r>
                      <a:r>
                        <a:rPr lang="en-GB" sz="1000" dirty="0" smtClean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NBSM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1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4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SUBTOTAL TECHNICAL ASSISTANCE</a:t>
                      </a: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516</a:t>
                      </a: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135</a:t>
                      </a: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440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30</a:t>
                      </a: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1121</a:t>
                      </a: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</a:tr>
              <a:tr h="3475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Project management</a:t>
                      </a: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320</a:t>
                      </a: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15</a:t>
                      </a: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132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467</a:t>
                      </a: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7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PROJECT TOTAL BUDGET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836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150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572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30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1588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32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Support costs</a:t>
                      </a: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108.68</a:t>
                      </a: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GRAND TOTAL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944.68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150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572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30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1696.68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683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Percentage</a:t>
                      </a: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55.7</a:t>
                      </a: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8.8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33.7</a:t>
                      </a:r>
                      <a:endParaRPr lang="en-US" sz="100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1.8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100.0</a:t>
                      </a:r>
                      <a:endParaRPr lang="en-US" sz="1000" dirty="0"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Impac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Impact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75D5C35C5DB94AAB48ADABE5733461" ma:contentTypeVersion="4" ma:contentTypeDescription="Create a new document." ma:contentTypeScope="" ma:versionID="1e336c0bef3338d4c349938ea52ba48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0a370456390dc8c2763c4626a714d79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9918D6-DE6D-4C46-9062-085BFF00770F}"/>
</file>

<file path=customXml/itemProps2.xml><?xml version="1.0" encoding="utf-8"?>
<ds:datastoreItem xmlns:ds="http://schemas.openxmlformats.org/officeDocument/2006/customXml" ds:itemID="{4213C56A-BD0C-4BBE-A24D-F21A0A3719D8}"/>
</file>

<file path=customXml/itemProps3.xml><?xml version="1.0" encoding="utf-8"?>
<ds:datastoreItem xmlns:ds="http://schemas.openxmlformats.org/officeDocument/2006/customXml" ds:itemID="{BDC9E28B-76E0-4F9B-AB7C-15D015ABBFB8}"/>
</file>

<file path=docProps/app.xml><?xml version="1.0" encoding="utf-8"?>
<Properties xmlns="http://schemas.openxmlformats.org/officeDocument/2006/extended-properties" xmlns:vt="http://schemas.openxmlformats.org/officeDocument/2006/docPropsVTypes">
  <TotalTime>17272</TotalTime>
  <Words>1098</Words>
  <Application>Microsoft Office PowerPoint</Application>
  <PresentationFormat>On-screen Show (4:3)</PresentationFormat>
  <Paragraphs>218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Slide 1</vt:lpstr>
      <vt:lpstr>Slide 2</vt:lpstr>
      <vt:lpstr>Achievements in Maldives (to date)</vt:lpstr>
      <vt:lpstr>Work in Progress: Accreditation of Metrology Laboratories in Maldives</vt:lpstr>
      <vt:lpstr>Expected outcomes</vt:lpstr>
      <vt:lpstr>Maldives outputs activities and timeline</vt:lpstr>
      <vt:lpstr>Maldives outputs activities and timeline</vt:lpstr>
      <vt:lpstr>Maldives outputs activities and timeline</vt:lpstr>
      <vt:lpstr>Budget</vt:lpstr>
      <vt:lpstr>UNIDO inputs</vt:lpstr>
      <vt:lpstr>Counterpart inputs</vt:lpstr>
      <vt:lpstr>Logical framework (Maldives only)</vt:lpstr>
      <vt:lpstr>Slide 13</vt:lpstr>
    </vt:vector>
  </TitlesOfParts>
  <Company>UNIDO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 CAPACITY BUILDING</dc:title>
  <dc:creator>icmtest</dc:creator>
  <cp:lastModifiedBy>PadickaO</cp:lastModifiedBy>
  <cp:revision>947</cp:revision>
  <dcterms:created xsi:type="dcterms:W3CDTF">2006-03-19T15:14:53Z</dcterms:created>
  <dcterms:modified xsi:type="dcterms:W3CDTF">2014-01-25T08:22:53Z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0x010100BF75D5C35C5DB94AAB48ADABE5733461</vt:lpwstr>
  </property>
</Properties>
</file>