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diagrams/data1.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19.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3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27.xml" ContentType="application/vnd.openxmlformats-officedocument.presentationml.notesSlide+xml"/>
  <Override PartName="/ppt/notesSlides/notesSlide33.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25.xml" ContentType="application/vnd.openxmlformats-officedocument.presentationml.notesSlide+xml"/>
  <Override PartName="/ppt/notesSlides/notesSlide32.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charts/chart2.xml" ContentType="application/vnd.openxmlformats-officedocument.drawingml.chart+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5"/>
  </p:notesMasterIdLst>
  <p:handoutMasterIdLst>
    <p:handoutMasterId r:id="rId46"/>
  </p:handoutMasterIdLst>
  <p:sldIdLst>
    <p:sldId id="350" r:id="rId2"/>
    <p:sldId id="336" r:id="rId3"/>
    <p:sldId id="309" r:id="rId4"/>
    <p:sldId id="351" r:id="rId5"/>
    <p:sldId id="339" r:id="rId6"/>
    <p:sldId id="335" r:id="rId7"/>
    <p:sldId id="295" r:id="rId8"/>
    <p:sldId id="325" r:id="rId9"/>
    <p:sldId id="355" r:id="rId10"/>
    <p:sldId id="327" r:id="rId11"/>
    <p:sldId id="299" r:id="rId12"/>
    <p:sldId id="306" r:id="rId13"/>
    <p:sldId id="332" r:id="rId14"/>
    <p:sldId id="301" r:id="rId15"/>
    <p:sldId id="340" r:id="rId16"/>
    <p:sldId id="329" r:id="rId17"/>
    <p:sldId id="304" r:id="rId18"/>
    <p:sldId id="315" r:id="rId19"/>
    <p:sldId id="307" r:id="rId20"/>
    <p:sldId id="305" r:id="rId21"/>
    <p:sldId id="324" r:id="rId22"/>
    <p:sldId id="316" r:id="rId23"/>
    <p:sldId id="330" r:id="rId24"/>
    <p:sldId id="310" r:id="rId25"/>
    <p:sldId id="333" r:id="rId26"/>
    <p:sldId id="356" r:id="rId27"/>
    <p:sldId id="311" r:id="rId28"/>
    <p:sldId id="341" r:id="rId29"/>
    <p:sldId id="326" r:id="rId30"/>
    <p:sldId id="331" r:id="rId31"/>
    <p:sldId id="357" r:id="rId32"/>
    <p:sldId id="312" r:id="rId33"/>
    <p:sldId id="317" r:id="rId34"/>
    <p:sldId id="318" r:id="rId35"/>
    <p:sldId id="319" r:id="rId36"/>
    <p:sldId id="323" r:id="rId37"/>
    <p:sldId id="320" r:id="rId38"/>
    <p:sldId id="346" r:id="rId39"/>
    <p:sldId id="338" r:id="rId40"/>
    <p:sldId id="354" r:id="rId41"/>
    <p:sldId id="337" r:id="rId42"/>
    <p:sldId id="345" r:id="rId43"/>
    <p:sldId id="349" r:id="rId44"/>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FF6600"/>
    <a:srgbClr val="008080"/>
    <a:srgbClr val="FF9933"/>
    <a:srgbClr val="339966"/>
    <a:srgbClr val="E65D00"/>
    <a:srgbClr val="FF3300"/>
  </p:clrMru>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72" autoAdjust="0"/>
    <p:restoredTop sz="94660"/>
  </p:normalViewPr>
  <p:slideViewPr>
    <p:cSldViewPr>
      <p:cViewPr>
        <p:scale>
          <a:sx n="60" d="100"/>
          <a:sy n="60" d="100"/>
        </p:scale>
        <p:origin x="-984" y="-2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customXml" Target="../customXml/item3.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mair\Desktop\Book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Umair\Desktop\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42"/>
  <c:chart>
    <c:title>
      <c:tx>
        <c:rich>
          <a:bodyPr/>
          <a:lstStyle/>
          <a:p>
            <a:pPr>
              <a:defRPr/>
            </a:pPr>
            <a:r>
              <a:rPr lang="en-US"/>
              <a:t>FLL &amp; WLL Teledensity (%)</a:t>
            </a:r>
          </a:p>
        </c:rich>
      </c:tx>
      <c:layout/>
    </c:title>
    <c:plotArea>
      <c:layout/>
      <c:lineChart>
        <c:grouping val="standard"/>
        <c:ser>
          <c:idx val="2"/>
          <c:order val="0"/>
          <c:tx>
            <c:strRef>
              <c:f>Sheet1!$A$4</c:f>
              <c:strCache>
                <c:ptCount val="1"/>
                <c:pt idx="0">
                  <c:v>Fixed Local Loop Teledensity (%)</c:v>
                </c:pt>
              </c:strCache>
            </c:strRef>
          </c:tx>
          <c:spPr>
            <a:ln>
              <a:solidFill>
                <a:schemeClr val="accent5">
                  <a:lumMod val="75000"/>
                </a:schemeClr>
              </a:solidFill>
            </a:ln>
          </c:spPr>
          <c:marker>
            <c:spPr>
              <a:solidFill>
                <a:schemeClr val="tx2">
                  <a:lumMod val="50000"/>
                </a:schemeClr>
              </a:solidFill>
              <a:ln>
                <a:solidFill>
                  <a:schemeClr val="accent5">
                    <a:lumMod val="75000"/>
                  </a:schemeClr>
                </a:solidFill>
              </a:ln>
            </c:spPr>
          </c:marker>
          <c:dLbls>
            <c:dLbl>
              <c:idx val="0"/>
              <c:layout>
                <c:manualLayout>
                  <c:x val="-5.3786258357711572E-2"/>
                  <c:y val="-4.0404054686516894E-2"/>
                </c:manualLayout>
              </c:layout>
              <c:showVal val="1"/>
            </c:dLbl>
            <c:dLbl>
              <c:idx val="1"/>
              <c:delete val="1"/>
            </c:dLbl>
            <c:dLbl>
              <c:idx val="2"/>
              <c:delete val="1"/>
            </c:dLbl>
            <c:dLbl>
              <c:idx val="3"/>
              <c:delete val="1"/>
            </c:dLbl>
            <c:dLbl>
              <c:idx val="4"/>
              <c:layout>
                <c:manualLayout>
                  <c:x val="-7.3602248278973478E-2"/>
                  <c:y val="8.5297448782647195E-2"/>
                </c:manualLayout>
              </c:layout>
              <c:showVal val="1"/>
            </c:dLbl>
            <c:showVal val="1"/>
          </c:dLbls>
          <c:cat>
            <c:numRef>
              <c:f>Sheet1!$B$1:$F$1</c:f>
              <c:numCache>
                <c:formatCode>General</c:formatCode>
                <c:ptCount val="5"/>
                <c:pt idx="0">
                  <c:v>2009</c:v>
                </c:pt>
                <c:pt idx="1">
                  <c:v>2010</c:v>
                </c:pt>
                <c:pt idx="2">
                  <c:v>2011</c:v>
                </c:pt>
                <c:pt idx="3">
                  <c:v>2012</c:v>
                </c:pt>
                <c:pt idx="4">
                  <c:v>2013</c:v>
                </c:pt>
              </c:numCache>
            </c:numRef>
          </c:cat>
          <c:val>
            <c:numRef>
              <c:f>Sheet1!$B$4:$F$4</c:f>
              <c:numCache>
                <c:formatCode>0.00%</c:formatCode>
                <c:ptCount val="5"/>
                <c:pt idx="0">
                  <c:v>2.2000000000000026E-2</c:v>
                </c:pt>
                <c:pt idx="1">
                  <c:v>2.1600000000000025E-2</c:v>
                </c:pt>
                <c:pt idx="2">
                  <c:v>1.900000000000002E-2</c:v>
                </c:pt>
                <c:pt idx="3">
                  <c:v>1.7000000000000029E-2</c:v>
                </c:pt>
                <c:pt idx="4">
                  <c:v>1.6651225111371803E-2</c:v>
                </c:pt>
              </c:numCache>
            </c:numRef>
          </c:val>
        </c:ser>
        <c:ser>
          <c:idx val="3"/>
          <c:order val="1"/>
          <c:tx>
            <c:strRef>
              <c:f>Sheet1!$A$5</c:f>
              <c:strCache>
                <c:ptCount val="1"/>
                <c:pt idx="0">
                  <c:v>Wireless Local Loop Teledensity (%) </c:v>
                </c:pt>
              </c:strCache>
            </c:strRef>
          </c:tx>
          <c:spPr>
            <a:ln>
              <a:solidFill>
                <a:schemeClr val="accent5">
                  <a:lumMod val="60000"/>
                  <a:lumOff val="40000"/>
                </a:schemeClr>
              </a:solidFill>
            </a:ln>
          </c:spPr>
          <c:marker>
            <c:spPr>
              <a:noFill/>
              <a:ln>
                <a:solidFill>
                  <a:schemeClr val="accent5">
                    <a:lumMod val="60000"/>
                    <a:lumOff val="40000"/>
                  </a:schemeClr>
                </a:solidFill>
              </a:ln>
            </c:spPr>
          </c:marker>
          <c:dLbls>
            <c:dLbl>
              <c:idx val="0"/>
              <c:layout>
                <c:manualLayout>
                  <c:x val="-5.6617114060748888E-2"/>
                  <c:y val="8.0808109373033857E-2"/>
                </c:manualLayout>
              </c:layout>
              <c:showVal val="1"/>
            </c:dLbl>
            <c:dLbl>
              <c:idx val="1"/>
              <c:delete val="1"/>
            </c:dLbl>
            <c:dLbl>
              <c:idx val="2"/>
              <c:delete val="1"/>
            </c:dLbl>
            <c:dLbl>
              <c:idx val="3"/>
              <c:delete val="1"/>
            </c:dLbl>
            <c:dLbl>
              <c:idx val="4"/>
              <c:layout>
                <c:manualLayout>
                  <c:x val="-6.7940536872898721E-2"/>
                  <c:y val="-7.6318769963420838E-2"/>
                </c:manualLayout>
              </c:layout>
              <c:showVal val="1"/>
            </c:dLbl>
            <c:showVal val="1"/>
          </c:dLbls>
          <c:cat>
            <c:numRef>
              <c:f>Sheet1!$B$1:$F$1</c:f>
              <c:numCache>
                <c:formatCode>General</c:formatCode>
                <c:ptCount val="5"/>
                <c:pt idx="0">
                  <c:v>2009</c:v>
                </c:pt>
                <c:pt idx="1">
                  <c:v>2010</c:v>
                </c:pt>
                <c:pt idx="2">
                  <c:v>2011</c:v>
                </c:pt>
                <c:pt idx="3">
                  <c:v>2012</c:v>
                </c:pt>
                <c:pt idx="4">
                  <c:v>2013</c:v>
                </c:pt>
              </c:numCache>
            </c:numRef>
          </c:cat>
          <c:val>
            <c:numRef>
              <c:f>Sheet1!$B$5:$F$5</c:f>
              <c:numCache>
                <c:formatCode>0.00%</c:formatCode>
                <c:ptCount val="5"/>
                <c:pt idx="0">
                  <c:v>1.6000000000000021E-2</c:v>
                </c:pt>
                <c:pt idx="1">
                  <c:v>1.6000000000000021E-2</c:v>
                </c:pt>
                <c:pt idx="2">
                  <c:v>1.7000000000000029E-2</c:v>
                </c:pt>
                <c:pt idx="3">
                  <c:v>1.8000000000000019E-2</c:v>
                </c:pt>
                <c:pt idx="4">
                  <c:v>1.8664224210883869E-2</c:v>
                </c:pt>
              </c:numCache>
            </c:numRef>
          </c:val>
        </c:ser>
        <c:marker val="1"/>
        <c:axId val="86147072"/>
        <c:axId val="86148608"/>
      </c:lineChart>
      <c:catAx>
        <c:axId val="86147072"/>
        <c:scaling>
          <c:orientation val="minMax"/>
        </c:scaling>
        <c:axPos val="b"/>
        <c:numFmt formatCode="General" sourceLinked="1"/>
        <c:majorTickMark val="none"/>
        <c:tickLblPos val="nextTo"/>
        <c:crossAx val="86148608"/>
        <c:crosses val="autoZero"/>
        <c:auto val="1"/>
        <c:lblAlgn val="ctr"/>
        <c:lblOffset val="100"/>
      </c:catAx>
      <c:valAx>
        <c:axId val="86148608"/>
        <c:scaling>
          <c:orientation val="minMax"/>
          <c:min val="1.0000000000000019E-2"/>
        </c:scaling>
        <c:axPos val="l"/>
        <c:majorGridlines/>
        <c:numFmt formatCode="0.00%" sourceLinked="1"/>
        <c:majorTickMark val="none"/>
        <c:tickLblPos val="nextTo"/>
        <c:spPr>
          <a:ln w="9525">
            <a:noFill/>
          </a:ln>
        </c:spPr>
        <c:crossAx val="86147072"/>
        <c:crosses val="autoZero"/>
        <c:crossBetween val="between"/>
      </c:valAx>
      <c:spPr>
        <a:solidFill>
          <a:schemeClr val="tx1">
            <a:lumMod val="75000"/>
            <a:lumOff val="25000"/>
          </a:schemeClr>
        </a:solidFill>
      </c:spPr>
    </c:plotArea>
    <c:legend>
      <c:legendPos val="b"/>
      <c:layout/>
      <c:spPr>
        <a:solidFill>
          <a:schemeClr val="tx1">
            <a:lumMod val="95000"/>
            <a:lumOff val="5000"/>
          </a:schemeClr>
        </a:solidFill>
      </c:spPr>
    </c:legend>
    <c:plotVisOnly val="1"/>
  </c:chart>
  <c:spPr>
    <a:solidFill>
      <a:srgbClr val="006666"/>
    </a:solidFill>
  </c:spPr>
  <c:txPr>
    <a:bodyPr/>
    <a:lstStyle/>
    <a:p>
      <a:pPr>
        <a:defRPr sz="1800">
          <a:solidFill>
            <a:schemeClr val="bg1"/>
          </a:solidFill>
          <a:effectLst>
            <a:glow rad="63500">
              <a:schemeClr val="accent1">
                <a:lumMod val="75000"/>
                <a:alpha val="40000"/>
              </a:schemeClr>
            </a:glow>
          </a:effectLst>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42"/>
  <c:chart>
    <c:title>
      <c:tx>
        <c:rich>
          <a:bodyPr/>
          <a:lstStyle/>
          <a:p>
            <a:pPr>
              <a:defRPr/>
            </a:pPr>
            <a:r>
              <a:rPr lang="en-US"/>
              <a:t>Cellular Mobile &amp; Total Density (%)</a:t>
            </a:r>
          </a:p>
        </c:rich>
      </c:tx>
      <c:layout/>
    </c:title>
    <c:plotArea>
      <c:layout/>
      <c:lineChart>
        <c:grouping val="standard"/>
        <c:ser>
          <c:idx val="2"/>
          <c:order val="0"/>
          <c:tx>
            <c:strRef>
              <c:f>Sheet1!$A$3</c:f>
              <c:strCache>
                <c:ptCount val="1"/>
                <c:pt idx="0">
                  <c:v>Cellular Mobile Teledensity (%)</c:v>
                </c:pt>
              </c:strCache>
            </c:strRef>
          </c:tx>
          <c:dLbls>
            <c:dLbl>
              <c:idx val="0"/>
              <c:layout>
                <c:manualLayout>
                  <c:x val="-1.5478164731896079E-2"/>
                  <c:y val="4.5845272206303717E-2"/>
                </c:manualLayout>
              </c:layout>
              <c:showVal val="1"/>
            </c:dLbl>
            <c:dLbl>
              <c:idx val="1"/>
              <c:delete val="1"/>
            </c:dLbl>
            <c:dLbl>
              <c:idx val="2"/>
              <c:delete val="1"/>
            </c:dLbl>
            <c:dLbl>
              <c:idx val="3"/>
              <c:delete val="1"/>
            </c:dLbl>
            <c:dLbl>
              <c:idx val="4"/>
              <c:layout>
                <c:manualLayout>
                  <c:x val="-4.4223327805417434E-2"/>
                  <c:y val="5.730659025787984E-2"/>
                </c:manualLayout>
              </c:layout>
              <c:showVal val="1"/>
            </c:dLbl>
            <c:showVal val="1"/>
          </c:dLbls>
          <c:cat>
            <c:numRef>
              <c:f>Sheet1!$B$1:$F$1</c:f>
              <c:numCache>
                <c:formatCode>General</c:formatCode>
                <c:ptCount val="5"/>
                <c:pt idx="0">
                  <c:v>2009</c:v>
                </c:pt>
                <c:pt idx="1">
                  <c:v>2010</c:v>
                </c:pt>
                <c:pt idx="2">
                  <c:v>2011</c:v>
                </c:pt>
                <c:pt idx="3">
                  <c:v>2012</c:v>
                </c:pt>
                <c:pt idx="4">
                  <c:v>2013</c:v>
                </c:pt>
              </c:numCache>
            </c:numRef>
          </c:cat>
          <c:val>
            <c:numRef>
              <c:f>Sheet1!$B$3:$F$3</c:f>
              <c:numCache>
                <c:formatCode>0.00%</c:formatCode>
                <c:ptCount val="5"/>
                <c:pt idx="0">
                  <c:v>0.58199999999999996</c:v>
                </c:pt>
                <c:pt idx="1">
                  <c:v>0.60400000000000065</c:v>
                </c:pt>
                <c:pt idx="2">
                  <c:v>0.6480000000000008</c:v>
                </c:pt>
                <c:pt idx="3">
                  <c:v>0.68500000000000005</c:v>
                </c:pt>
                <c:pt idx="4">
                  <c:v>0.7227000000000009</c:v>
                </c:pt>
              </c:numCache>
            </c:numRef>
          </c:val>
        </c:ser>
        <c:ser>
          <c:idx val="0"/>
          <c:order val="1"/>
          <c:tx>
            <c:strRef>
              <c:f>Sheet1!$A$6</c:f>
              <c:strCache>
                <c:ptCount val="1"/>
                <c:pt idx="0">
                  <c:v>Total Teledensity (%)</c:v>
                </c:pt>
              </c:strCache>
            </c:strRef>
          </c:tx>
          <c:dLbls>
            <c:dLbl>
              <c:idx val="0"/>
              <c:layout>
                <c:manualLayout>
                  <c:x val="-6.4123825317855168E-2"/>
                  <c:y val="-6.8767908309455589E-2"/>
                </c:manualLayout>
              </c:layout>
              <c:showVal val="1"/>
            </c:dLbl>
            <c:dLbl>
              <c:idx val="1"/>
              <c:delete val="1"/>
            </c:dLbl>
            <c:dLbl>
              <c:idx val="2"/>
              <c:delete val="1"/>
            </c:dLbl>
            <c:dLbl>
              <c:idx val="3"/>
              <c:delete val="1"/>
            </c:dLbl>
            <c:dLbl>
              <c:idx val="4"/>
              <c:layout>
                <c:manualLayout>
                  <c:x val="-6.6334991708126206E-2"/>
                  <c:y val="-4.5845272206303717E-2"/>
                </c:manualLayout>
              </c:layout>
              <c:showVal val="1"/>
            </c:dLbl>
            <c:showVal val="1"/>
          </c:dLbls>
          <c:cat>
            <c:numRef>
              <c:f>Sheet1!$B$1:$F$1</c:f>
              <c:numCache>
                <c:formatCode>General</c:formatCode>
                <c:ptCount val="5"/>
                <c:pt idx="0">
                  <c:v>2009</c:v>
                </c:pt>
                <c:pt idx="1">
                  <c:v>2010</c:v>
                </c:pt>
                <c:pt idx="2">
                  <c:v>2011</c:v>
                </c:pt>
                <c:pt idx="3">
                  <c:v>2012</c:v>
                </c:pt>
                <c:pt idx="4">
                  <c:v>2013</c:v>
                </c:pt>
              </c:numCache>
            </c:numRef>
          </c:cat>
          <c:val>
            <c:numRef>
              <c:f>Sheet1!$B$6:$F$6</c:f>
              <c:numCache>
                <c:formatCode>0.00%</c:formatCode>
                <c:ptCount val="5"/>
                <c:pt idx="0">
                  <c:v>0.62000000000000066</c:v>
                </c:pt>
                <c:pt idx="1">
                  <c:v>0.64100000000000079</c:v>
                </c:pt>
                <c:pt idx="2">
                  <c:v>0.68400000000000005</c:v>
                </c:pt>
                <c:pt idx="3">
                  <c:v>0.72000000000000064</c:v>
                </c:pt>
                <c:pt idx="4">
                  <c:v>0.75770000000000093</c:v>
                </c:pt>
              </c:numCache>
            </c:numRef>
          </c:val>
        </c:ser>
        <c:marker val="1"/>
        <c:axId val="86221184"/>
        <c:axId val="86222720"/>
      </c:lineChart>
      <c:catAx>
        <c:axId val="86221184"/>
        <c:scaling>
          <c:orientation val="minMax"/>
        </c:scaling>
        <c:axPos val="b"/>
        <c:numFmt formatCode="General" sourceLinked="1"/>
        <c:majorTickMark val="none"/>
        <c:tickLblPos val="nextTo"/>
        <c:crossAx val="86222720"/>
        <c:crosses val="autoZero"/>
        <c:auto val="1"/>
        <c:lblAlgn val="ctr"/>
        <c:lblOffset val="100"/>
      </c:catAx>
      <c:valAx>
        <c:axId val="86222720"/>
        <c:scaling>
          <c:orientation val="minMax"/>
          <c:max val="0.8"/>
          <c:min val="0.5"/>
        </c:scaling>
        <c:axPos val="l"/>
        <c:majorGridlines/>
        <c:numFmt formatCode="0.00%" sourceLinked="1"/>
        <c:majorTickMark val="none"/>
        <c:tickLblPos val="nextTo"/>
        <c:spPr>
          <a:ln w="9525">
            <a:noFill/>
          </a:ln>
        </c:spPr>
        <c:crossAx val="86221184"/>
        <c:crosses val="autoZero"/>
        <c:crossBetween val="between"/>
      </c:valAx>
    </c:plotArea>
    <c:legend>
      <c:legendPos val="b"/>
      <c:layout/>
      <c:spPr>
        <a:solidFill>
          <a:schemeClr val="tx1">
            <a:lumMod val="95000"/>
            <a:lumOff val="5000"/>
          </a:schemeClr>
        </a:solidFill>
      </c:spPr>
    </c:legend>
    <c:plotVisOnly val="1"/>
  </c:chart>
  <c:spPr>
    <a:solidFill>
      <a:schemeClr val="tx2">
        <a:lumMod val="50000"/>
      </a:schemeClr>
    </a:solidFill>
  </c:spPr>
  <c:txPr>
    <a:bodyPr/>
    <a:lstStyle/>
    <a:p>
      <a:pPr>
        <a:defRPr sz="1800">
          <a:effectLst/>
        </a:defRPr>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BA1498-9E16-4F65-9383-33C0528857F0}" type="doc">
      <dgm:prSet loTypeId="urn:microsoft.com/office/officeart/2005/8/layout/hierarchy4" loCatId="hierarchy" qsTypeId="urn:microsoft.com/office/officeart/2005/8/quickstyle/3d4" qsCatId="3D" csTypeId="urn:microsoft.com/office/officeart/2005/8/colors/accent1_2" csCatId="accent1" phldr="1"/>
      <dgm:spPr/>
      <dgm:t>
        <a:bodyPr/>
        <a:lstStyle/>
        <a:p>
          <a:endParaRPr lang="en-US"/>
        </a:p>
      </dgm:t>
    </dgm:pt>
    <dgm:pt modelId="{F0BC3B5E-6C05-4175-B06C-0487B14EA915}">
      <dgm:prSet phldrT="[Text]"/>
      <dgm:spPr>
        <a:solidFill>
          <a:srgbClr val="FF6600"/>
        </a:solidFill>
      </dgm:spPr>
      <dgm:t>
        <a:bodyPr/>
        <a:lstStyle/>
        <a:p>
          <a:r>
            <a:rPr lang="en-US" b="1" dirty="0" smtClean="0">
              <a:solidFill>
                <a:schemeClr val="tx1"/>
              </a:solidFill>
            </a:rPr>
            <a:t>Licenses</a:t>
          </a:r>
          <a:endParaRPr lang="en-US" b="1" dirty="0">
            <a:solidFill>
              <a:schemeClr val="tx1"/>
            </a:solidFill>
          </a:endParaRPr>
        </a:p>
      </dgm:t>
    </dgm:pt>
    <dgm:pt modelId="{439FD732-1DA1-468F-BAEB-A753B77431D6}" type="parTrans" cxnId="{E871CF48-AEDB-461E-98F2-2EAF242574BE}">
      <dgm:prSet/>
      <dgm:spPr/>
      <dgm:t>
        <a:bodyPr/>
        <a:lstStyle/>
        <a:p>
          <a:endParaRPr lang="en-US">
            <a:solidFill>
              <a:schemeClr val="tx1"/>
            </a:solidFill>
          </a:endParaRPr>
        </a:p>
      </dgm:t>
    </dgm:pt>
    <dgm:pt modelId="{B08487B2-C72E-4F61-9A28-EBB5037F1C9B}" type="sibTrans" cxnId="{E871CF48-AEDB-461E-98F2-2EAF242574BE}">
      <dgm:prSet/>
      <dgm:spPr/>
      <dgm:t>
        <a:bodyPr/>
        <a:lstStyle/>
        <a:p>
          <a:endParaRPr lang="en-US">
            <a:solidFill>
              <a:schemeClr val="tx1"/>
            </a:solidFill>
          </a:endParaRPr>
        </a:p>
      </dgm:t>
    </dgm:pt>
    <dgm:pt modelId="{F57C4275-7A63-499C-8673-260B62E88F15}">
      <dgm:prSet phldrT="[Text]"/>
      <dgm:spPr>
        <a:solidFill>
          <a:srgbClr val="008080"/>
        </a:solidFill>
      </dgm:spPr>
      <dgm:t>
        <a:bodyPr/>
        <a:lstStyle/>
        <a:p>
          <a:r>
            <a:rPr lang="en-US" b="1" dirty="0" smtClean="0">
              <a:solidFill>
                <a:schemeClr val="tx1"/>
              </a:solidFill>
            </a:rPr>
            <a:t>(2)</a:t>
          </a:r>
        </a:p>
        <a:p>
          <a:r>
            <a:rPr lang="en-US" dirty="0" smtClean="0">
              <a:solidFill>
                <a:schemeClr val="tx1"/>
              </a:solidFill>
            </a:rPr>
            <a:t/>
          </a:r>
          <a:br>
            <a:rPr lang="en-US" dirty="0" smtClean="0">
              <a:solidFill>
                <a:schemeClr val="tx1"/>
              </a:solidFill>
            </a:rPr>
          </a:br>
          <a:r>
            <a:rPr lang="en-US" dirty="0" smtClean="0">
              <a:solidFill>
                <a:schemeClr val="tx1"/>
              </a:solidFill>
            </a:rPr>
            <a:t> Cellular Mobile</a:t>
          </a:r>
          <a:endParaRPr lang="en-US" dirty="0">
            <a:solidFill>
              <a:schemeClr val="tx1"/>
            </a:solidFill>
          </a:endParaRPr>
        </a:p>
      </dgm:t>
    </dgm:pt>
    <dgm:pt modelId="{380C9C79-3FE9-4281-A4CD-FBED7C950B1B}" type="parTrans" cxnId="{E19E9D5B-FCD9-45D4-936C-5D37949FA962}">
      <dgm:prSet/>
      <dgm:spPr>
        <a:solidFill>
          <a:srgbClr val="008080"/>
        </a:solidFill>
      </dgm:spPr>
      <dgm:t>
        <a:bodyPr/>
        <a:lstStyle/>
        <a:p>
          <a:endParaRPr lang="en-US">
            <a:solidFill>
              <a:schemeClr val="tx1"/>
            </a:solidFill>
          </a:endParaRPr>
        </a:p>
      </dgm:t>
    </dgm:pt>
    <dgm:pt modelId="{6182D768-A680-4F59-B940-DEF3B0B530F9}" type="sibTrans" cxnId="{E19E9D5B-FCD9-45D4-936C-5D37949FA962}">
      <dgm:prSet/>
      <dgm:spPr/>
      <dgm:t>
        <a:bodyPr/>
        <a:lstStyle/>
        <a:p>
          <a:endParaRPr lang="en-US">
            <a:solidFill>
              <a:schemeClr val="tx1"/>
            </a:solidFill>
          </a:endParaRPr>
        </a:p>
      </dgm:t>
    </dgm:pt>
    <dgm:pt modelId="{0AEF770F-16E3-495C-9804-E128C87F7AEC}">
      <dgm:prSet phldrT="[Text]"/>
      <dgm:spPr>
        <a:solidFill>
          <a:srgbClr val="008080"/>
        </a:solidFill>
      </dgm:spPr>
      <dgm:t>
        <a:bodyPr/>
        <a:lstStyle/>
        <a:p>
          <a:r>
            <a:rPr lang="en-US" b="1" dirty="0" smtClean="0">
              <a:solidFill>
                <a:schemeClr val="tx1"/>
              </a:solidFill>
            </a:rPr>
            <a:t>(7) </a:t>
          </a:r>
        </a:p>
        <a:p>
          <a:r>
            <a:rPr lang="en-US" dirty="0" smtClean="0">
              <a:solidFill>
                <a:schemeClr val="tx1"/>
              </a:solidFill>
            </a:rPr>
            <a:t/>
          </a:r>
          <a:br>
            <a:rPr lang="en-US" dirty="0" smtClean="0">
              <a:solidFill>
                <a:schemeClr val="tx1"/>
              </a:solidFill>
            </a:rPr>
          </a:br>
          <a:r>
            <a:rPr lang="en-US" dirty="0" smtClean="0">
              <a:solidFill>
                <a:schemeClr val="tx1"/>
              </a:solidFill>
            </a:rPr>
            <a:t>Class VAS</a:t>
          </a:r>
          <a:endParaRPr lang="en-US" dirty="0">
            <a:solidFill>
              <a:schemeClr val="tx1"/>
            </a:solidFill>
          </a:endParaRPr>
        </a:p>
      </dgm:t>
    </dgm:pt>
    <dgm:pt modelId="{DA90096D-5E7B-4E94-9F9B-B5C81C574E08}" type="parTrans" cxnId="{233CDAEE-7490-4807-80AB-7BE6FD0E9F11}">
      <dgm:prSet/>
      <dgm:spPr>
        <a:solidFill>
          <a:srgbClr val="008080"/>
        </a:solidFill>
      </dgm:spPr>
      <dgm:t>
        <a:bodyPr/>
        <a:lstStyle/>
        <a:p>
          <a:endParaRPr lang="en-US">
            <a:solidFill>
              <a:schemeClr val="tx1"/>
            </a:solidFill>
          </a:endParaRPr>
        </a:p>
      </dgm:t>
    </dgm:pt>
    <dgm:pt modelId="{4F7E6AC3-924B-4371-94F1-582FBF72D78C}" type="sibTrans" cxnId="{233CDAEE-7490-4807-80AB-7BE6FD0E9F11}">
      <dgm:prSet/>
      <dgm:spPr/>
      <dgm:t>
        <a:bodyPr/>
        <a:lstStyle/>
        <a:p>
          <a:endParaRPr lang="en-US">
            <a:solidFill>
              <a:schemeClr val="tx1"/>
            </a:solidFill>
          </a:endParaRPr>
        </a:p>
      </dgm:t>
    </dgm:pt>
    <dgm:pt modelId="{DEFB9269-D080-4567-8A6D-FD4F198CFBBF}">
      <dgm:prSet/>
      <dgm:spPr>
        <a:solidFill>
          <a:srgbClr val="008080"/>
        </a:solidFill>
      </dgm:spPr>
      <dgm:t>
        <a:bodyPr/>
        <a:lstStyle/>
        <a:p>
          <a:r>
            <a:rPr lang="en-US" b="1" dirty="0" smtClean="0">
              <a:solidFill>
                <a:schemeClr val="tx1"/>
              </a:solidFill>
            </a:rPr>
            <a:t>(1)</a:t>
          </a:r>
        </a:p>
        <a:p>
          <a:r>
            <a:rPr lang="en-US" dirty="0" smtClean="0">
              <a:solidFill>
                <a:schemeClr val="tx1"/>
              </a:solidFill>
            </a:rPr>
            <a:t/>
          </a:r>
          <a:br>
            <a:rPr lang="en-US" dirty="0" smtClean="0">
              <a:solidFill>
                <a:schemeClr val="tx1"/>
              </a:solidFill>
            </a:rPr>
          </a:br>
          <a:r>
            <a:rPr lang="en-US" dirty="0" smtClean="0">
              <a:solidFill>
                <a:schemeClr val="tx1"/>
              </a:solidFill>
            </a:rPr>
            <a:t> Long Distance International (LDI)</a:t>
          </a:r>
          <a:endParaRPr lang="en-US" dirty="0">
            <a:solidFill>
              <a:schemeClr val="tx1"/>
            </a:solidFill>
          </a:endParaRPr>
        </a:p>
      </dgm:t>
    </dgm:pt>
    <dgm:pt modelId="{87053144-56C8-4792-B20A-54808FFF0067}" type="parTrans" cxnId="{44663AAE-A567-4D48-823B-C53BE49CC489}">
      <dgm:prSet/>
      <dgm:spPr>
        <a:solidFill>
          <a:srgbClr val="008080"/>
        </a:solidFill>
      </dgm:spPr>
      <dgm:t>
        <a:bodyPr/>
        <a:lstStyle/>
        <a:p>
          <a:endParaRPr lang="en-US">
            <a:solidFill>
              <a:schemeClr val="tx1"/>
            </a:solidFill>
          </a:endParaRPr>
        </a:p>
      </dgm:t>
    </dgm:pt>
    <dgm:pt modelId="{318B5221-F3DF-4BAE-97D8-8468042191AC}" type="sibTrans" cxnId="{44663AAE-A567-4D48-823B-C53BE49CC489}">
      <dgm:prSet/>
      <dgm:spPr/>
      <dgm:t>
        <a:bodyPr/>
        <a:lstStyle/>
        <a:p>
          <a:endParaRPr lang="en-US">
            <a:solidFill>
              <a:schemeClr val="tx1"/>
            </a:solidFill>
          </a:endParaRPr>
        </a:p>
      </dgm:t>
    </dgm:pt>
    <dgm:pt modelId="{E57F8D81-42F1-4F05-B9FA-B8622BED981B}">
      <dgm:prSet/>
      <dgm:spPr>
        <a:solidFill>
          <a:srgbClr val="FF6600"/>
        </a:solidFill>
      </dgm:spPr>
      <dgm:t>
        <a:bodyPr/>
        <a:lstStyle/>
        <a:p>
          <a:r>
            <a:rPr lang="en-US" dirty="0" smtClean="0">
              <a:solidFill>
                <a:schemeClr val="tx1"/>
              </a:solidFill>
            </a:rPr>
            <a:t>Local Loop (LL)</a:t>
          </a:r>
          <a:endParaRPr lang="en-US" dirty="0">
            <a:solidFill>
              <a:schemeClr val="tx1"/>
            </a:solidFill>
          </a:endParaRPr>
        </a:p>
      </dgm:t>
    </dgm:pt>
    <dgm:pt modelId="{D608FD49-116F-4F4A-804F-41BCF1C6CE90}" type="parTrans" cxnId="{AEBA39F7-3285-49CF-8ADF-5757799354B7}">
      <dgm:prSet/>
      <dgm:spPr>
        <a:solidFill>
          <a:srgbClr val="008080"/>
        </a:solidFill>
      </dgm:spPr>
      <dgm:t>
        <a:bodyPr/>
        <a:lstStyle/>
        <a:p>
          <a:endParaRPr lang="en-US">
            <a:solidFill>
              <a:schemeClr val="tx1"/>
            </a:solidFill>
          </a:endParaRPr>
        </a:p>
      </dgm:t>
    </dgm:pt>
    <dgm:pt modelId="{AFAEDF2F-B43B-4F83-B50D-11FF3348A96D}" type="sibTrans" cxnId="{AEBA39F7-3285-49CF-8ADF-5757799354B7}">
      <dgm:prSet/>
      <dgm:spPr/>
      <dgm:t>
        <a:bodyPr/>
        <a:lstStyle/>
        <a:p>
          <a:endParaRPr lang="en-US"/>
        </a:p>
      </dgm:t>
    </dgm:pt>
    <dgm:pt modelId="{3C476E9F-2EE4-4138-94DD-2CFEB61A09F0}">
      <dgm:prSet/>
      <dgm:spPr>
        <a:solidFill>
          <a:srgbClr val="008080"/>
        </a:solidFill>
      </dgm:spPr>
      <dgm:t>
        <a:bodyPr/>
        <a:lstStyle/>
        <a:p>
          <a:r>
            <a:rPr lang="en-US" b="1" dirty="0" smtClean="0">
              <a:solidFill>
                <a:schemeClr val="tx1"/>
              </a:solidFill>
            </a:rPr>
            <a:t>(3)</a:t>
          </a:r>
        </a:p>
        <a:p>
          <a:endParaRPr lang="en-US" b="1" dirty="0" smtClean="0">
            <a:solidFill>
              <a:schemeClr val="tx1"/>
            </a:solidFill>
          </a:endParaRPr>
        </a:p>
        <a:p>
          <a:r>
            <a:rPr lang="en-US" b="1" dirty="0" smtClean="0">
              <a:solidFill>
                <a:schemeClr val="tx1"/>
              </a:solidFill>
            </a:rPr>
            <a:t> </a:t>
          </a:r>
          <a:r>
            <a:rPr lang="en-US" dirty="0" smtClean="0">
              <a:solidFill>
                <a:schemeClr val="tx1"/>
              </a:solidFill>
            </a:rPr>
            <a:t>Fixed </a:t>
          </a:r>
          <a:br>
            <a:rPr lang="en-US" dirty="0" smtClean="0">
              <a:solidFill>
                <a:schemeClr val="tx1"/>
              </a:solidFill>
            </a:rPr>
          </a:br>
          <a:r>
            <a:rPr lang="en-US" dirty="0" smtClean="0">
              <a:solidFill>
                <a:schemeClr val="tx1"/>
              </a:solidFill>
            </a:rPr>
            <a:t>Local Loop (FLL)</a:t>
          </a:r>
          <a:endParaRPr lang="en-US" dirty="0">
            <a:solidFill>
              <a:schemeClr val="tx1"/>
            </a:solidFill>
          </a:endParaRPr>
        </a:p>
      </dgm:t>
    </dgm:pt>
    <dgm:pt modelId="{923414F4-A78F-439E-B4C2-F09EB60C6289}" type="parTrans" cxnId="{5CA4B367-286A-4C19-A94A-1CBF1177C220}">
      <dgm:prSet/>
      <dgm:spPr>
        <a:solidFill>
          <a:srgbClr val="008080"/>
        </a:solidFill>
      </dgm:spPr>
      <dgm:t>
        <a:bodyPr/>
        <a:lstStyle/>
        <a:p>
          <a:endParaRPr lang="en-US">
            <a:solidFill>
              <a:schemeClr val="tx1"/>
            </a:solidFill>
          </a:endParaRPr>
        </a:p>
      </dgm:t>
    </dgm:pt>
    <dgm:pt modelId="{84B28F48-C710-4488-8FD8-BE8B38017F09}" type="sibTrans" cxnId="{5CA4B367-286A-4C19-A94A-1CBF1177C220}">
      <dgm:prSet/>
      <dgm:spPr/>
      <dgm:t>
        <a:bodyPr/>
        <a:lstStyle/>
        <a:p>
          <a:endParaRPr lang="en-US"/>
        </a:p>
      </dgm:t>
    </dgm:pt>
    <dgm:pt modelId="{557E5DC6-F47C-45AC-B856-6B5DDD22430E}">
      <dgm:prSet/>
      <dgm:spPr>
        <a:solidFill>
          <a:srgbClr val="008080"/>
        </a:solidFill>
      </dgm:spPr>
      <dgm:t>
        <a:bodyPr/>
        <a:lstStyle/>
        <a:p>
          <a:r>
            <a:rPr lang="en-US" b="1" dirty="0" smtClean="0">
              <a:solidFill>
                <a:schemeClr val="tx1"/>
              </a:solidFill>
            </a:rPr>
            <a:t>(4) </a:t>
          </a:r>
        </a:p>
        <a:p>
          <a:endParaRPr lang="en-US" b="1" dirty="0" smtClean="0">
            <a:solidFill>
              <a:schemeClr val="tx1"/>
            </a:solidFill>
          </a:endParaRPr>
        </a:p>
        <a:p>
          <a:r>
            <a:rPr lang="en-US" dirty="0" smtClean="0">
              <a:solidFill>
                <a:schemeClr val="tx1"/>
              </a:solidFill>
            </a:rPr>
            <a:t>Wireless Local Loop (WLL)</a:t>
          </a:r>
          <a:endParaRPr lang="en-US" dirty="0">
            <a:solidFill>
              <a:schemeClr val="tx1"/>
            </a:solidFill>
          </a:endParaRPr>
        </a:p>
      </dgm:t>
    </dgm:pt>
    <dgm:pt modelId="{7623A786-3CE7-44D2-8416-BA4E6A378801}" type="parTrans" cxnId="{A9736E38-DEB6-4460-B71B-E9250A9F2509}">
      <dgm:prSet/>
      <dgm:spPr>
        <a:solidFill>
          <a:srgbClr val="008080"/>
        </a:solidFill>
      </dgm:spPr>
      <dgm:t>
        <a:bodyPr/>
        <a:lstStyle/>
        <a:p>
          <a:endParaRPr lang="en-US">
            <a:solidFill>
              <a:schemeClr val="tx1"/>
            </a:solidFill>
          </a:endParaRPr>
        </a:p>
      </dgm:t>
    </dgm:pt>
    <dgm:pt modelId="{CD71EA45-2113-4009-BD43-C905AD5A3B46}" type="sibTrans" cxnId="{A9736E38-DEB6-4460-B71B-E9250A9F2509}">
      <dgm:prSet/>
      <dgm:spPr/>
      <dgm:t>
        <a:bodyPr/>
        <a:lstStyle/>
        <a:p>
          <a:endParaRPr lang="en-US"/>
        </a:p>
      </dgm:t>
    </dgm:pt>
    <dgm:pt modelId="{E01EEF3C-229D-4921-9962-F916A3504EDA}">
      <dgm:prSet/>
      <dgm:spPr>
        <a:solidFill>
          <a:srgbClr val="FF6600"/>
        </a:solidFill>
      </dgm:spPr>
      <dgm:t>
        <a:bodyPr/>
        <a:lstStyle/>
        <a:p>
          <a:r>
            <a:rPr lang="en-US" dirty="0" smtClean="0">
              <a:solidFill>
                <a:schemeClr val="tx1"/>
              </a:solidFill>
            </a:rPr>
            <a:t>Infrastructure</a:t>
          </a:r>
          <a:endParaRPr lang="en-US" dirty="0">
            <a:solidFill>
              <a:schemeClr val="tx1"/>
            </a:solidFill>
          </a:endParaRPr>
        </a:p>
      </dgm:t>
    </dgm:pt>
    <dgm:pt modelId="{C715EFC4-892A-45DB-8AD4-4DEB0C98DAE4}" type="parTrans" cxnId="{3EC22940-F7EB-49FC-8EAB-1A460F25A9DE}">
      <dgm:prSet/>
      <dgm:spPr>
        <a:solidFill>
          <a:srgbClr val="008080"/>
        </a:solidFill>
      </dgm:spPr>
      <dgm:t>
        <a:bodyPr/>
        <a:lstStyle/>
        <a:p>
          <a:endParaRPr lang="en-US">
            <a:solidFill>
              <a:schemeClr val="tx1"/>
            </a:solidFill>
          </a:endParaRPr>
        </a:p>
      </dgm:t>
    </dgm:pt>
    <dgm:pt modelId="{5B0635FA-82AE-4FE8-AA20-BB98410DFC18}" type="sibTrans" cxnId="{3EC22940-F7EB-49FC-8EAB-1A460F25A9DE}">
      <dgm:prSet/>
      <dgm:spPr/>
      <dgm:t>
        <a:bodyPr/>
        <a:lstStyle/>
        <a:p>
          <a:endParaRPr lang="en-US"/>
        </a:p>
      </dgm:t>
    </dgm:pt>
    <dgm:pt modelId="{78C6E5F3-B273-45F0-99DF-AF19E44F79B3}">
      <dgm:prSet/>
      <dgm:spPr>
        <a:solidFill>
          <a:srgbClr val="008080"/>
        </a:solidFill>
      </dgm:spPr>
      <dgm:t>
        <a:bodyPr/>
        <a:lstStyle/>
        <a:p>
          <a:r>
            <a:rPr lang="en-US" b="1" dirty="0" smtClean="0">
              <a:solidFill>
                <a:schemeClr val="tx1"/>
              </a:solidFill>
            </a:rPr>
            <a:t>(5) </a:t>
          </a:r>
        </a:p>
        <a:p>
          <a:endParaRPr lang="en-US" b="1" dirty="0" smtClean="0">
            <a:solidFill>
              <a:schemeClr val="tx1"/>
            </a:solidFill>
          </a:endParaRPr>
        </a:p>
        <a:p>
          <a:r>
            <a:rPr lang="en-US" dirty="0" smtClean="0">
              <a:solidFill>
                <a:schemeClr val="tx1"/>
              </a:solidFill>
            </a:rPr>
            <a:t>Infrastructure License</a:t>
          </a:r>
          <a:endParaRPr lang="en-US" dirty="0">
            <a:solidFill>
              <a:schemeClr val="tx1"/>
            </a:solidFill>
          </a:endParaRPr>
        </a:p>
      </dgm:t>
    </dgm:pt>
    <dgm:pt modelId="{B4D78768-D87D-4C1A-8DA2-0E28823F3A10}" type="parTrans" cxnId="{D0494CE9-3CED-4EBD-BE16-05022C4CEC1A}">
      <dgm:prSet/>
      <dgm:spPr>
        <a:solidFill>
          <a:srgbClr val="008080"/>
        </a:solidFill>
      </dgm:spPr>
      <dgm:t>
        <a:bodyPr/>
        <a:lstStyle/>
        <a:p>
          <a:endParaRPr lang="en-US">
            <a:solidFill>
              <a:schemeClr val="tx1"/>
            </a:solidFill>
          </a:endParaRPr>
        </a:p>
      </dgm:t>
    </dgm:pt>
    <dgm:pt modelId="{4B346906-11EE-4B51-B08A-211E0DC49DB2}" type="sibTrans" cxnId="{D0494CE9-3CED-4EBD-BE16-05022C4CEC1A}">
      <dgm:prSet/>
      <dgm:spPr/>
      <dgm:t>
        <a:bodyPr/>
        <a:lstStyle/>
        <a:p>
          <a:endParaRPr lang="en-US"/>
        </a:p>
      </dgm:t>
    </dgm:pt>
    <dgm:pt modelId="{0C064612-A790-4C38-BE9D-142FF77AED29}">
      <dgm:prSet/>
      <dgm:spPr>
        <a:solidFill>
          <a:srgbClr val="008080"/>
        </a:solidFill>
      </dgm:spPr>
      <dgm:t>
        <a:bodyPr/>
        <a:lstStyle/>
        <a:p>
          <a:r>
            <a:rPr lang="en-US" b="1" dirty="0" smtClean="0">
              <a:solidFill>
                <a:schemeClr val="tx1"/>
              </a:solidFill>
            </a:rPr>
            <a:t>(6) </a:t>
          </a:r>
        </a:p>
        <a:p>
          <a:endParaRPr lang="en-US" b="1" dirty="0" smtClean="0">
            <a:solidFill>
              <a:schemeClr val="tx1"/>
            </a:solidFill>
          </a:endParaRPr>
        </a:p>
        <a:p>
          <a:r>
            <a:rPr lang="en-US" dirty="0" smtClean="0">
              <a:solidFill>
                <a:schemeClr val="tx1"/>
              </a:solidFill>
            </a:rPr>
            <a:t>Tower </a:t>
          </a:r>
          <a:br>
            <a:rPr lang="en-US" dirty="0" smtClean="0">
              <a:solidFill>
                <a:schemeClr val="tx1"/>
              </a:solidFill>
            </a:rPr>
          </a:br>
          <a:r>
            <a:rPr lang="en-US" dirty="0" smtClean="0">
              <a:solidFill>
                <a:schemeClr val="tx1"/>
              </a:solidFill>
            </a:rPr>
            <a:t>License</a:t>
          </a:r>
          <a:endParaRPr lang="en-US" dirty="0">
            <a:solidFill>
              <a:schemeClr val="tx1"/>
            </a:solidFill>
          </a:endParaRPr>
        </a:p>
      </dgm:t>
    </dgm:pt>
    <dgm:pt modelId="{60AD54A3-BB08-4200-872A-5DBC1F24997A}" type="parTrans" cxnId="{F317D767-54F6-4CB9-A0AD-36CB2DD9FE1B}">
      <dgm:prSet/>
      <dgm:spPr>
        <a:solidFill>
          <a:srgbClr val="008080"/>
        </a:solidFill>
      </dgm:spPr>
      <dgm:t>
        <a:bodyPr/>
        <a:lstStyle/>
        <a:p>
          <a:endParaRPr lang="en-US">
            <a:solidFill>
              <a:schemeClr val="tx1"/>
            </a:solidFill>
          </a:endParaRPr>
        </a:p>
      </dgm:t>
    </dgm:pt>
    <dgm:pt modelId="{31022D22-EB0A-435E-8EED-59814969C3D0}" type="sibTrans" cxnId="{F317D767-54F6-4CB9-A0AD-36CB2DD9FE1B}">
      <dgm:prSet/>
      <dgm:spPr/>
      <dgm:t>
        <a:bodyPr/>
        <a:lstStyle/>
        <a:p>
          <a:endParaRPr lang="en-US"/>
        </a:p>
      </dgm:t>
    </dgm:pt>
    <dgm:pt modelId="{F9ACF356-B2C0-4A3C-9F9A-0233546215CD}" type="pres">
      <dgm:prSet presAssocID="{61BA1498-9E16-4F65-9383-33C0528857F0}" presName="Name0" presStyleCnt="0">
        <dgm:presLayoutVars>
          <dgm:chPref val="1"/>
          <dgm:dir/>
          <dgm:animOne val="branch"/>
          <dgm:animLvl val="lvl"/>
          <dgm:resizeHandles/>
        </dgm:presLayoutVars>
      </dgm:prSet>
      <dgm:spPr/>
      <dgm:t>
        <a:bodyPr/>
        <a:lstStyle/>
        <a:p>
          <a:endParaRPr lang="en-US"/>
        </a:p>
      </dgm:t>
    </dgm:pt>
    <dgm:pt modelId="{FBEBA413-7CCE-49F5-827C-246609444FD7}" type="pres">
      <dgm:prSet presAssocID="{F0BC3B5E-6C05-4175-B06C-0487B14EA915}" presName="vertOne" presStyleCnt="0"/>
      <dgm:spPr/>
      <dgm:t>
        <a:bodyPr/>
        <a:lstStyle/>
        <a:p>
          <a:endParaRPr lang="en-US"/>
        </a:p>
      </dgm:t>
    </dgm:pt>
    <dgm:pt modelId="{8B322021-864F-4528-9844-B9DAE68E9C2E}" type="pres">
      <dgm:prSet presAssocID="{F0BC3B5E-6C05-4175-B06C-0487B14EA915}" presName="txOne" presStyleLbl="node0" presStyleIdx="0" presStyleCnt="1">
        <dgm:presLayoutVars>
          <dgm:chPref val="3"/>
        </dgm:presLayoutVars>
      </dgm:prSet>
      <dgm:spPr/>
      <dgm:t>
        <a:bodyPr/>
        <a:lstStyle/>
        <a:p>
          <a:endParaRPr lang="en-US"/>
        </a:p>
      </dgm:t>
    </dgm:pt>
    <dgm:pt modelId="{3B0748A2-0FF1-4C3F-B7CF-4200B26B990C}" type="pres">
      <dgm:prSet presAssocID="{F0BC3B5E-6C05-4175-B06C-0487B14EA915}" presName="parTransOne" presStyleCnt="0"/>
      <dgm:spPr/>
      <dgm:t>
        <a:bodyPr/>
        <a:lstStyle/>
        <a:p>
          <a:endParaRPr lang="en-US"/>
        </a:p>
      </dgm:t>
    </dgm:pt>
    <dgm:pt modelId="{F6FD462C-0F02-42AE-AA36-8144905325AB}" type="pres">
      <dgm:prSet presAssocID="{F0BC3B5E-6C05-4175-B06C-0487B14EA915}" presName="horzOne" presStyleCnt="0"/>
      <dgm:spPr/>
      <dgm:t>
        <a:bodyPr/>
        <a:lstStyle/>
        <a:p>
          <a:endParaRPr lang="en-US"/>
        </a:p>
      </dgm:t>
    </dgm:pt>
    <dgm:pt modelId="{94A5CCF3-90BB-4C2C-A0F2-D44397BDDAEF}" type="pres">
      <dgm:prSet presAssocID="{DEFB9269-D080-4567-8A6D-FD4F198CFBBF}" presName="vertTwo" presStyleCnt="0"/>
      <dgm:spPr/>
      <dgm:t>
        <a:bodyPr/>
        <a:lstStyle/>
        <a:p>
          <a:endParaRPr lang="en-US"/>
        </a:p>
      </dgm:t>
    </dgm:pt>
    <dgm:pt modelId="{CFF515EE-F69A-4EB3-8FD3-A9FA8E3BC7AD}" type="pres">
      <dgm:prSet presAssocID="{DEFB9269-D080-4567-8A6D-FD4F198CFBBF}" presName="txTwo" presStyleLbl="node2" presStyleIdx="0" presStyleCnt="5">
        <dgm:presLayoutVars>
          <dgm:chPref val="3"/>
        </dgm:presLayoutVars>
      </dgm:prSet>
      <dgm:spPr/>
      <dgm:t>
        <a:bodyPr/>
        <a:lstStyle/>
        <a:p>
          <a:endParaRPr lang="en-US"/>
        </a:p>
      </dgm:t>
    </dgm:pt>
    <dgm:pt modelId="{D5F7974C-FEB4-48BC-8673-9C146174A304}" type="pres">
      <dgm:prSet presAssocID="{DEFB9269-D080-4567-8A6D-FD4F198CFBBF}" presName="horzTwo" presStyleCnt="0"/>
      <dgm:spPr/>
      <dgm:t>
        <a:bodyPr/>
        <a:lstStyle/>
        <a:p>
          <a:endParaRPr lang="en-US"/>
        </a:p>
      </dgm:t>
    </dgm:pt>
    <dgm:pt modelId="{5277116B-2A13-48E2-8D6E-A7DCD70D81D4}" type="pres">
      <dgm:prSet presAssocID="{318B5221-F3DF-4BAE-97D8-8468042191AC}" presName="sibSpaceTwo" presStyleCnt="0"/>
      <dgm:spPr/>
      <dgm:t>
        <a:bodyPr/>
        <a:lstStyle/>
        <a:p>
          <a:endParaRPr lang="en-US"/>
        </a:p>
      </dgm:t>
    </dgm:pt>
    <dgm:pt modelId="{CE089E1A-BFE4-4C6F-B071-D6C7B24E0B82}" type="pres">
      <dgm:prSet presAssocID="{F57C4275-7A63-499C-8673-260B62E88F15}" presName="vertTwo" presStyleCnt="0"/>
      <dgm:spPr/>
      <dgm:t>
        <a:bodyPr/>
        <a:lstStyle/>
        <a:p>
          <a:endParaRPr lang="en-US"/>
        </a:p>
      </dgm:t>
    </dgm:pt>
    <dgm:pt modelId="{0E45B316-E6C6-43AC-B0A6-67B9F74F524C}" type="pres">
      <dgm:prSet presAssocID="{F57C4275-7A63-499C-8673-260B62E88F15}" presName="txTwo" presStyleLbl="node2" presStyleIdx="1" presStyleCnt="5">
        <dgm:presLayoutVars>
          <dgm:chPref val="3"/>
        </dgm:presLayoutVars>
      </dgm:prSet>
      <dgm:spPr/>
      <dgm:t>
        <a:bodyPr/>
        <a:lstStyle/>
        <a:p>
          <a:endParaRPr lang="en-US"/>
        </a:p>
      </dgm:t>
    </dgm:pt>
    <dgm:pt modelId="{C7E69297-4E4E-4328-8E28-13C0DA1FEDB1}" type="pres">
      <dgm:prSet presAssocID="{F57C4275-7A63-499C-8673-260B62E88F15}" presName="horzTwo" presStyleCnt="0"/>
      <dgm:spPr/>
      <dgm:t>
        <a:bodyPr/>
        <a:lstStyle/>
        <a:p>
          <a:endParaRPr lang="en-US"/>
        </a:p>
      </dgm:t>
    </dgm:pt>
    <dgm:pt modelId="{7390EE95-C40B-4043-9723-E7C565A58FF8}" type="pres">
      <dgm:prSet presAssocID="{6182D768-A680-4F59-B940-DEF3B0B530F9}" presName="sibSpaceTwo" presStyleCnt="0"/>
      <dgm:spPr/>
      <dgm:t>
        <a:bodyPr/>
        <a:lstStyle/>
        <a:p>
          <a:endParaRPr lang="en-US"/>
        </a:p>
      </dgm:t>
    </dgm:pt>
    <dgm:pt modelId="{5382F1CC-384C-434D-A280-6C807E432975}" type="pres">
      <dgm:prSet presAssocID="{E57F8D81-42F1-4F05-B9FA-B8622BED981B}" presName="vertTwo" presStyleCnt="0"/>
      <dgm:spPr/>
      <dgm:t>
        <a:bodyPr/>
        <a:lstStyle/>
        <a:p>
          <a:endParaRPr lang="en-US"/>
        </a:p>
      </dgm:t>
    </dgm:pt>
    <dgm:pt modelId="{86A6090C-77F9-413F-9D20-32CAE4BAEAD5}" type="pres">
      <dgm:prSet presAssocID="{E57F8D81-42F1-4F05-B9FA-B8622BED981B}" presName="txTwo" presStyleLbl="node2" presStyleIdx="2" presStyleCnt="5">
        <dgm:presLayoutVars>
          <dgm:chPref val="3"/>
        </dgm:presLayoutVars>
      </dgm:prSet>
      <dgm:spPr/>
      <dgm:t>
        <a:bodyPr/>
        <a:lstStyle/>
        <a:p>
          <a:endParaRPr lang="en-US"/>
        </a:p>
      </dgm:t>
    </dgm:pt>
    <dgm:pt modelId="{A0E7908C-2772-4D7E-AF97-3D347FE7219B}" type="pres">
      <dgm:prSet presAssocID="{E57F8D81-42F1-4F05-B9FA-B8622BED981B}" presName="parTransTwo" presStyleCnt="0"/>
      <dgm:spPr/>
      <dgm:t>
        <a:bodyPr/>
        <a:lstStyle/>
        <a:p>
          <a:endParaRPr lang="en-US"/>
        </a:p>
      </dgm:t>
    </dgm:pt>
    <dgm:pt modelId="{9B7FD603-292E-4F0A-B3C9-90626E9F2060}" type="pres">
      <dgm:prSet presAssocID="{E57F8D81-42F1-4F05-B9FA-B8622BED981B}" presName="horzTwo" presStyleCnt="0"/>
      <dgm:spPr/>
      <dgm:t>
        <a:bodyPr/>
        <a:lstStyle/>
        <a:p>
          <a:endParaRPr lang="en-US"/>
        </a:p>
      </dgm:t>
    </dgm:pt>
    <dgm:pt modelId="{E8A12689-9841-4337-9898-82D8A41D94DE}" type="pres">
      <dgm:prSet presAssocID="{3C476E9F-2EE4-4138-94DD-2CFEB61A09F0}" presName="vertThree" presStyleCnt="0"/>
      <dgm:spPr/>
      <dgm:t>
        <a:bodyPr/>
        <a:lstStyle/>
        <a:p>
          <a:endParaRPr lang="en-US"/>
        </a:p>
      </dgm:t>
    </dgm:pt>
    <dgm:pt modelId="{742F36EE-8BC2-436D-9141-7F1637C46BE2}" type="pres">
      <dgm:prSet presAssocID="{3C476E9F-2EE4-4138-94DD-2CFEB61A09F0}" presName="txThree" presStyleLbl="node3" presStyleIdx="0" presStyleCnt="4">
        <dgm:presLayoutVars>
          <dgm:chPref val="3"/>
        </dgm:presLayoutVars>
      </dgm:prSet>
      <dgm:spPr/>
      <dgm:t>
        <a:bodyPr/>
        <a:lstStyle/>
        <a:p>
          <a:endParaRPr lang="en-US"/>
        </a:p>
      </dgm:t>
    </dgm:pt>
    <dgm:pt modelId="{FC22072A-3B9C-4EC5-9F85-2C179AB568A1}" type="pres">
      <dgm:prSet presAssocID="{3C476E9F-2EE4-4138-94DD-2CFEB61A09F0}" presName="horzThree" presStyleCnt="0"/>
      <dgm:spPr/>
      <dgm:t>
        <a:bodyPr/>
        <a:lstStyle/>
        <a:p>
          <a:endParaRPr lang="en-US"/>
        </a:p>
      </dgm:t>
    </dgm:pt>
    <dgm:pt modelId="{498833C4-A677-42C4-9406-31BF6F56AC32}" type="pres">
      <dgm:prSet presAssocID="{84B28F48-C710-4488-8FD8-BE8B38017F09}" presName="sibSpaceThree" presStyleCnt="0"/>
      <dgm:spPr/>
      <dgm:t>
        <a:bodyPr/>
        <a:lstStyle/>
        <a:p>
          <a:endParaRPr lang="en-US"/>
        </a:p>
      </dgm:t>
    </dgm:pt>
    <dgm:pt modelId="{55636F55-2DAD-4259-9B6A-BE9231DBC8A3}" type="pres">
      <dgm:prSet presAssocID="{557E5DC6-F47C-45AC-B856-6B5DDD22430E}" presName="vertThree" presStyleCnt="0"/>
      <dgm:spPr/>
      <dgm:t>
        <a:bodyPr/>
        <a:lstStyle/>
        <a:p>
          <a:endParaRPr lang="en-US"/>
        </a:p>
      </dgm:t>
    </dgm:pt>
    <dgm:pt modelId="{94E4333F-8F11-4DB3-B6D8-E8930B4E86CE}" type="pres">
      <dgm:prSet presAssocID="{557E5DC6-F47C-45AC-B856-6B5DDD22430E}" presName="txThree" presStyleLbl="node3" presStyleIdx="1" presStyleCnt="4">
        <dgm:presLayoutVars>
          <dgm:chPref val="3"/>
        </dgm:presLayoutVars>
      </dgm:prSet>
      <dgm:spPr/>
      <dgm:t>
        <a:bodyPr/>
        <a:lstStyle/>
        <a:p>
          <a:endParaRPr lang="en-US"/>
        </a:p>
      </dgm:t>
    </dgm:pt>
    <dgm:pt modelId="{03432DBD-AFE5-4F4E-AD2E-DE4B19F0B23B}" type="pres">
      <dgm:prSet presAssocID="{557E5DC6-F47C-45AC-B856-6B5DDD22430E}" presName="horzThree" presStyleCnt="0"/>
      <dgm:spPr/>
      <dgm:t>
        <a:bodyPr/>
        <a:lstStyle/>
        <a:p>
          <a:endParaRPr lang="en-US"/>
        </a:p>
      </dgm:t>
    </dgm:pt>
    <dgm:pt modelId="{3767E077-7D77-4D13-B060-CA728EDB33BB}" type="pres">
      <dgm:prSet presAssocID="{AFAEDF2F-B43B-4F83-B50D-11FF3348A96D}" presName="sibSpaceTwo" presStyleCnt="0"/>
      <dgm:spPr/>
      <dgm:t>
        <a:bodyPr/>
        <a:lstStyle/>
        <a:p>
          <a:endParaRPr lang="en-US"/>
        </a:p>
      </dgm:t>
    </dgm:pt>
    <dgm:pt modelId="{902B03A7-D109-4704-A1B3-4BEE125E1886}" type="pres">
      <dgm:prSet presAssocID="{E01EEF3C-229D-4921-9962-F916A3504EDA}" presName="vertTwo" presStyleCnt="0"/>
      <dgm:spPr/>
      <dgm:t>
        <a:bodyPr/>
        <a:lstStyle/>
        <a:p>
          <a:endParaRPr lang="en-US"/>
        </a:p>
      </dgm:t>
    </dgm:pt>
    <dgm:pt modelId="{0E13C4A7-147C-4A19-8F87-1F33DEA0BFF6}" type="pres">
      <dgm:prSet presAssocID="{E01EEF3C-229D-4921-9962-F916A3504EDA}" presName="txTwo" presStyleLbl="node2" presStyleIdx="3" presStyleCnt="5">
        <dgm:presLayoutVars>
          <dgm:chPref val="3"/>
        </dgm:presLayoutVars>
      </dgm:prSet>
      <dgm:spPr/>
      <dgm:t>
        <a:bodyPr/>
        <a:lstStyle/>
        <a:p>
          <a:endParaRPr lang="en-US"/>
        </a:p>
      </dgm:t>
    </dgm:pt>
    <dgm:pt modelId="{08840382-BB14-4A24-BAC1-28A3EBCEA0D4}" type="pres">
      <dgm:prSet presAssocID="{E01EEF3C-229D-4921-9962-F916A3504EDA}" presName="parTransTwo" presStyleCnt="0"/>
      <dgm:spPr/>
      <dgm:t>
        <a:bodyPr/>
        <a:lstStyle/>
        <a:p>
          <a:endParaRPr lang="en-US"/>
        </a:p>
      </dgm:t>
    </dgm:pt>
    <dgm:pt modelId="{F3E877A1-9598-4AA3-BC00-21BEB5AEECEF}" type="pres">
      <dgm:prSet presAssocID="{E01EEF3C-229D-4921-9962-F916A3504EDA}" presName="horzTwo" presStyleCnt="0"/>
      <dgm:spPr/>
      <dgm:t>
        <a:bodyPr/>
        <a:lstStyle/>
        <a:p>
          <a:endParaRPr lang="en-US"/>
        </a:p>
      </dgm:t>
    </dgm:pt>
    <dgm:pt modelId="{5B156A88-51C3-4B59-A8F6-E126F2197772}" type="pres">
      <dgm:prSet presAssocID="{78C6E5F3-B273-45F0-99DF-AF19E44F79B3}" presName="vertThree" presStyleCnt="0"/>
      <dgm:spPr/>
      <dgm:t>
        <a:bodyPr/>
        <a:lstStyle/>
        <a:p>
          <a:endParaRPr lang="en-US"/>
        </a:p>
      </dgm:t>
    </dgm:pt>
    <dgm:pt modelId="{F73350D0-768E-434B-B4C3-410D28EB64F4}" type="pres">
      <dgm:prSet presAssocID="{78C6E5F3-B273-45F0-99DF-AF19E44F79B3}" presName="txThree" presStyleLbl="node3" presStyleIdx="2" presStyleCnt="4">
        <dgm:presLayoutVars>
          <dgm:chPref val="3"/>
        </dgm:presLayoutVars>
      </dgm:prSet>
      <dgm:spPr/>
      <dgm:t>
        <a:bodyPr/>
        <a:lstStyle/>
        <a:p>
          <a:endParaRPr lang="en-US"/>
        </a:p>
      </dgm:t>
    </dgm:pt>
    <dgm:pt modelId="{79C7C851-B880-4EF9-BA37-31C3CCD16981}" type="pres">
      <dgm:prSet presAssocID="{78C6E5F3-B273-45F0-99DF-AF19E44F79B3}" presName="horzThree" presStyleCnt="0"/>
      <dgm:spPr/>
      <dgm:t>
        <a:bodyPr/>
        <a:lstStyle/>
        <a:p>
          <a:endParaRPr lang="en-US"/>
        </a:p>
      </dgm:t>
    </dgm:pt>
    <dgm:pt modelId="{897F871F-1B1F-4B77-B836-04D5466CA59A}" type="pres">
      <dgm:prSet presAssocID="{4B346906-11EE-4B51-B08A-211E0DC49DB2}" presName="sibSpaceThree" presStyleCnt="0"/>
      <dgm:spPr/>
      <dgm:t>
        <a:bodyPr/>
        <a:lstStyle/>
        <a:p>
          <a:endParaRPr lang="en-US"/>
        </a:p>
      </dgm:t>
    </dgm:pt>
    <dgm:pt modelId="{D5919784-60DC-4B44-BD66-8FAB1DF0E23E}" type="pres">
      <dgm:prSet presAssocID="{0C064612-A790-4C38-BE9D-142FF77AED29}" presName="vertThree" presStyleCnt="0"/>
      <dgm:spPr/>
      <dgm:t>
        <a:bodyPr/>
        <a:lstStyle/>
        <a:p>
          <a:endParaRPr lang="en-US"/>
        </a:p>
      </dgm:t>
    </dgm:pt>
    <dgm:pt modelId="{82CF6A63-0945-4DE3-8A84-D489569A4B99}" type="pres">
      <dgm:prSet presAssocID="{0C064612-A790-4C38-BE9D-142FF77AED29}" presName="txThree" presStyleLbl="node3" presStyleIdx="3" presStyleCnt="4">
        <dgm:presLayoutVars>
          <dgm:chPref val="3"/>
        </dgm:presLayoutVars>
      </dgm:prSet>
      <dgm:spPr/>
      <dgm:t>
        <a:bodyPr/>
        <a:lstStyle/>
        <a:p>
          <a:endParaRPr lang="en-US"/>
        </a:p>
      </dgm:t>
    </dgm:pt>
    <dgm:pt modelId="{11D351CE-F24B-4170-9D1B-33F02B1FD513}" type="pres">
      <dgm:prSet presAssocID="{0C064612-A790-4C38-BE9D-142FF77AED29}" presName="horzThree" presStyleCnt="0"/>
      <dgm:spPr/>
      <dgm:t>
        <a:bodyPr/>
        <a:lstStyle/>
        <a:p>
          <a:endParaRPr lang="en-US"/>
        </a:p>
      </dgm:t>
    </dgm:pt>
    <dgm:pt modelId="{01023D40-0AC1-4786-813F-A3FF2A8013AE}" type="pres">
      <dgm:prSet presAssocID="{5B0635FA-82AE-4FE8-AA20-BB98410DFC18}" presName="sibSpaceTwo" presStyleCnt="0"/>
      <dgm:spPr/>
      <dgm:t>
        <a:bodyPr/>
        <a:lstStyle/>
        <a:p>
          <a:endParaRPr lang="en-US"/>
        </a:p>
      </dgm:t>
    </dgm:pt>
    <dgm:pt modelId="{9F23314D-B414-4D4B-B7F8-64D3E68449A4}" type="pres">
      <dgm:prSet presAssocID="{0AEF770F-16E3-495C-9804-E128C87F7AEC}" presName="vertTwo" presStyleCnt="0"/>
      <dgm:spPr/>
      <dgm:t>
        <a:bodyPr/>
        <a:lstStyle/>
        <a:p>
          <a:endParaRPr lang="en-US"/>
        </a:p>
      </dgm:t>
    </dgm:pt>
    <dgm:pt modelId="{17C4C91F-287A-4554-8ED7-E4CB82BAC28A}" type="pres">
      <dgm:prSet presAssocID="{0AEF770F-16E3-495C-9804-E128C87F7AEC}" presName="txTwo" presStyleLbl="node2" presStyleIdx="4" presStyleCnt="5">
        <dgm:presLayoutVars>
          <dgm:chPref val="3"/>
        </dgm:presLayoutVars>
      </dgm:prSet>
      <dgm:spPr/>
      <dgm:t>
        <a:bodyPr/>
        <a:lstStyle/>
        <a:p>
          <a:endParaRPr lang="en-US"/>
        </a:p>
      </dgm:t>
    </dgm:pt>
    <dgm:pt modelId="{12EB477B-0027-4DBD-A29A-BDAEEBC13120}" type="pres">
      <dgm:prSet presAssocID="{0AEF770F-16E3-495C-9804-E128C87F7AEC}" presName="horzTwo" presStyleCnt="0"/>
      <dgm:spPr/>
      <dgm:t>
        <a:bodyPr/>
        <a:lstStyle/>
        <a:p>
          <a:endParaRPr lang="en-US"/>
        </a:p>
      </dgm:t>
    </dgm:pt>
  </dgm:ptLst>
  <dgm:cxnLst>
    <dgm:cxn modelId="{D0494CE9-3CED-4EBD-BE16-05022C4CEC1A}" srcId="{E01EEF3C-229D-4921-9962-F916A3504EDA}" destId="{78C6E5F3-B273-45F0-99DF-AF19E44F79B3}" srcOrd="0" destOrd="0" parTransId="{B4D78768-D87D-4C1A-8DA2-0E28823F3A10}" sibTransId="{4B346906-11EE-4B51-B08A-211E0DC49DB2}"/>
    <dgm:cxn modelId="{3EC22940-F7EB-49FC-8EAB-1A460F25A9DE}" srcId="{F0BC3B5E-6C05-4175-B06C-0487B14EA915}" destId="{E01EEF3C-229D-4921-9962-F916A3504EDA}" srcOrd="3" destOrd="0" parTransId="{C715EFC4-892A-45DB-8AD4-4DEB0C98DAE4}" sibTransId="{5B0635FA-82AE-4FE8-AA20-BB98410DFC18}"/>
    <dgm:cxn modelId="{3CB8D234-2FA4-4199-9179-E1BCD1E26B1E}" type="presOf" srcId="{557E5DC6-F47C-45AC-B856-6B5DDD22430E}" destId="{94E4333F-8F11-4DB3-B6D8-E8930B4E86CE}" srcOrd="0" destOrd="0" presId="urn:microsoft.com/office/officeart/2005/8/layout/hierarchy4"/>
    <dgm:cxn modelId="{E871CF48-AEDB-461E-98F2-2EAF242574BE}" srcId="{61BA1498-9E16-4F65-9383-33C0528857F0}" destId="{F0BC3B5E-6C05-4175-B06C-0487B14EA915}" srcOrd="0" destOrd="0" parTransId="{439FD732-1DA1-468F-BAEB-A753B77431D6}" sibTransId="{B08487B2-C72E-4F61-9A28-EBB5037F1C9B}"/>
    <dgm:cxn modelId="{69180FB4-9D17-4A05-8F39-E3B8356D70F0}" type="presOf" srcId="{DEFB9269-D080-4567-8A6D-FD4F198CFBBF}" destId="{CFF515EE-F69A-4EB3-8FD3-A9FA8E3BC7AD}" srcOrd="0" destOrd="0" presId="urn:microsoft.com/office/officeart/2005/8/layout/hierarchy4"/>
    <dgm:cxn modelId="{A9736E38-DEB6-4460-B71B-E9250A9F2509}" srcId="{E57F8D81-42F1-4F05-B9FA-B8622BED981B}" destId="{557E5DC6-F47C-45AC-B856-6B5DDD22430E}" srcOrd="1" destOrd="0" parTransId="{7623A786-3CE7-44D2-8416-BA4E6A378801}" sibTransId="{CD71EA45-2113-4009-BD43-C905AD5A3B46}"/>
    <dgm:cxn modelId="{D841C101-A108-4719-8BDD-D110E69C84B9}" type="presOf" srcId="{0C064612-A790-4C38-BE9D-142FF77AED29}" destId="{82CF6A63-0945-4DE3-8A84-D489569A4B99}" srcOrd="0" destOrd="0" presId="urn:microsoft.com/office/officeart/2005/8/layout/hierarchy4"/>
    <dgm:cxn modelId="{E1466D86-7F5E-4BBE-A1F2-9940254F3648}" type="presOf" srcId="{3C476E9F-2EE4-4138-94DD-2CFEB61A09F0}" destId="{742F36EE-8BC2-436D-9141-7F1637C46BE2}" srcOrd="0" destOrd="0" presId="urn:microsoft.com/office/officeart/2005/8/layout/hierarchy4"/>
    <dgm:cxn modelId="{E19E9D5B-FCD9-45D4-936C-5D37949FA962}" srcId="{F0BC3B5E-6C05-4175-B06C-0487B14EA915}" destId="{F57C4275-7A63-499C-8673-260B62E88F15}" srcOrd="1" destOrd="0" parTransId="{380C9C79-3FE9-4281-A4CD-FBED7C950B1B}" sibTransId="{6182D768-A680-4F59-B940-DEF3B0B530F9}"/>
    <dgm:cxn modelId="{385CDF71-BBEC-46F3-A621-774056E50160}" type="presOf" srcId="{F0BC3B5E-6C05-4175-B06C-0487B14EA915}" destId="{8B322021-864F-4528-9844-B9DAE68E9C2E}" srcOrd="0" destOrd="0" presId="urn:microsoft.com/office/officeart/2005/8/layout/hierarchy4"/>
    <dgm:cxn modelId="{44663AAE-A567-4D48-823B-C53BE49CC489}" srcId="{F0BC3B5E-6C05-4175-B06C-0487B14EA915}" destId="{DEFB9269-D080-4567-8A6D-FD4F198CFBBF}" srcOrd="0" destOrd="0" parTransId="{87053144-56C8-4792-B20A-54808FFF0067}" sibTransId="{318B5221-F3DF-4BAE-97D8-8468042191AC}"/>
    <dgm:cxn modelId="{233CDAEE-7490-4807-80AB-7BE6FD0E9F11}" srcId="{F0BC3B5E-6C05-4175-B06C-0487B14EA915}" destId="{0AEF770F-16E3-495C-9804-E128C87F7AEC}" srcOrd="4" destOrd="0" parTransId="{DA90096D-5E7B-4E94-9F9B-B5C81C574E08}" sibTransId="{4F7E6AC3-924B-4371-94F1-582FBF72D78C}"/>
    <dgm:cxn modelId="{5C20E591-77C5-454E-9BA1-4F0409F544A3}" type="presOf" srcId="{78C6E5F3-B273-45F0-99DF-AF19E44F79B3}" destId="{F73350D0-768E-434B-B4C3-410D28EB64F4}" srcOrd="0" destOrd="0" presId="urn:microsoft.com/office/officeart/2005/8/layout/hierarchy4"/>
    <dgm:cxn modelId="{309FB9CD-02F2-4B43-BC6D-17F598B38A8D}" type="presOf" srcId="{0AEF770F-16E3-495C-9804-E128C87F7AEC}" destId="{17C4C91F-287A-4554-8ED7-E4CB82BAC28A}" srcOrd="0" destOrd="0" presId="urn:microsoft.com/office/officeart/2005/8/layout/hierarchy4"/>
    <dgm:cxn modelId="{D8560693-B4CD-4DFC-8CEA-4DC2E38C5169}" type="presOf" srcId="{61BA1498-9E16-4F65-9383-33C0528857F0}" destId="{F9ACF356-B2C0-4A3C-9F9A-0233546215CD}" srcOrd="0" destOrd="0" presId="urn:microsoft.com/office/officeart/2005/8/layout/hierarchy4"/>
    <dgm:cxn modelId="{F317D767-54F6-4CB9-A0AD-36CB2DD9FE1B}" srcId="{E01EEF3C-229D-4921-9962-F916A3504EDA}" destId="{0C064612-A790-4C38-BE9D-142FF77AED29}" srcOrd="1" destOrd="0" parTransId="{60AD54A3-BB08-4200-872A-5DBC1F24997A}" sibTransId="{31022D22-EB0A-435E-8EED-59814969C3D0}"/>
    <dgm:cxn modelId="{058F7F82-429C-468F-833A-A5BD42F2A3D3}" type="presOf" srcId="{F57C4275-7A63-499C-8673-260B62E88F15}" destId="{0E45B316-E6C6-43AC-B0A6-67B9F74F524C}" srcOrd="0" destOrd="0" presId="urn:microsoft.com/office/officeart/2005/8/layout/hierarchy4"/>
    <dgm:cxn modelId="{AEBA39F7-3285-49CF-8ADF-5757799354B7}" srcId="{F0BC3B5E-6C05-4175-B06C-0487B14EA915}" destId="{E57F8D81-42F1-4F05-B9FA-B8622BED981B}" srcOrd="2" destOrd="0" parTransId="{D608FD49-116F-4F4A-804F-41BCF1C6CE90}" sibTransId="{AFAEDF2F-B43B-4F83-B50D-11FF3348A96D}"/>
    <dgm:cxn modelId="{5CA4B367-286A-4C19-A94A-1CBF1177C220}" srcId="{E57F8D81-42F1-4F05-B9FA-B8622BED981B}" destId="{3C476E9F-2EE4-4138-94DD-2CFEB61A09F0}" srcOrd="0" destOrd="0" parTransId="{923414F4-A78F-439E-B4C2-F09EB60C6289}" sibTransId="{84B28F48-C710-4488-8FD8-BE8B38017F09}"/>
    <dgm:cxn modelId="{71E57F84-295B-47EC-9362-FF28D3B6D15D}" type="presOf" srcId="{E01EEF3C-229D-4921-9962-F916A3504EDA}" destId="{0E13C4A7-147C-4A19-8F87-1F33DEA0BFF6}" srcOrd="0" destOrd="0" presId="urn:microsoft.com/office/officeart/2005/8/layout/hierarchy4"/>
    <dgm:cxn modelId="{A2C00292-53D7-413D-A7E2-E7B1D124F949}" type="presOf" srcId="{E57F8D81-42F1-4F05-B9FA-B8622BED981B}" destId="{86A6090C-77F9-413F-9D20-32CAE4BAEAD5}" srcOrd="0" destOrd="0" presId="urn:microsoft.com/office/officeart/2005/8/layout/hierarchy4"/>
    <dgm:cxn modelId="{79DCE090-30EC-4C2B-BD53-1E8FF47F4FF8}" type="presParOf" srcId="{F9ACF356-B2C0-4A3C-9F9A-0233546215CD}" destId="{FBEBA413-7CCE-49F5-827C-246609444FD7}" srcOrd="0" destOrd="0" presId="urn:microsoft.com/office/officeart/2005/8/layout/hierarchy4"/>
    <dgm:cxn modelId="{AE61E273-3C4F-46FD-9332-F7BF79B99D42}" type="presParOf" srcId="{FBEBA413-7CCE-49F5-827C-246609444FD7}" destId="{8B322021-864F-4528-9844-B9DAE68E9C2E}" srcOrd="0" destOrd="0" presId="urn:microsoft.com/office/officeart/2005/8/layout/hierarchy4"/>
    <dgm:cxn modelId="{BE2DFE39-B613-48F0-A82D-DDF8EDEAC0F4}" type="presParOf" srcId="{FBEBA413-7CCE-49F5-827C-246609444FD7}" destId="{3B0748A2-0FF1-4C3F-B7CF-4200B26B990C}" srcOrd="1" destOrd="0" presId="urn:microsoft.com/office/officeart/2005/8/layout/hierarchy4"/>
    <dgm:cxn modelId="{D7536511-1604-4CBA-BFBB-A7592E50D753}" type="presParOf" srcId="{FBEBA413-7CCE-49F5-827C-246609444FD7}" destId="{F6FD462C-0F02-42AE-AA36-8144905325AB}" srcOrd="2" destOrd="0" presId="urn:microsoft.com/office/officeart/2005/8/layout/hierarchy4"/>
    <dgm:cxn modelId="{65A219C6-3DC6-4460-ACDD-A388BE67C09F}" type="presParOf" srcId="{F6FD462C-0F02-42AE-AA36-8144905325AB}" destId="{94A5CCF3-90BB-4C2C-A0F2-D44397BDDAEF}" srcOrd="0" destOrd="0" presId="urn:microsoft.com/office/officeart/2005/8/layout/hierarchy4"/>
    <dgm:cxn modelId="{6F5842B6-1CAC-4F82-80BF-567F889EBA0C}" type="presParOf" srcId="{94A5CCF3-90BB-4C2C-A0F2-D44397BDDAEF}" destId="{CFF515EE-F69A-4EB3-8FD3-A9FA8E3BC7AD}" srcOrd="0" destOrd="0" presId="urn:microsoft.com/office/officeart/2005/8/layout/hierarchy4"/>
    <dgm:cxn modelId="{A8353698-55DC-4AF7-8F72-E7DA84BC46D8}" type="presParOf" srcId="{94A5CCF3-90BB-4C2C-A0F2-D44397BDDAEF}" destId="{D5F7974C-FEB4-48BC-8673-9C146174A304}" srcOrd="1" destOrd="0" presId="urn:microsoft.com/office/officeart/2005/8/layout/hierarchy4"/>
    <dgm:cxn modelId="{CE760882-C4A2-4DC5-993A-726103B0418E}" type="presParOf" srcId="{F6FD462C-0F02-42AE-AA36-8144905325AB}" destId="{5277116B-2A13-48E2-8D6E-A7DCD70D81D4}" srcOrd="1" destOrd="0" presId="urn:microsoft.com/office/officeart/2005/8/layout/hierarchy4"/>
    <dgm:cxn modelId="{7209FEC2-FDC6-4608-9E21-F32EDF569634}" type="presParOf" srcId="{F6FD462C-0F02-42AE-AA36-8144905325AB}" destId="{CE089E1A-BFE4-4C6F-B071-D6C7B24E0B82}" srcOrd="2" destOrd="0" presId="urn:microsoft.com/office/officeart/2005/8/layout/hierarchy4"/>
    <dgm:cxn modelId="{28D257BE-C6B5-4C7C-8E1D-8279909D86DA}" type="presParOf" srcId="{CE089E1A-BFE4-4C6F-B071-D6C7B24E0B82}" destId="{0E45B316-E6C6-43AC-B0A6-67B9F74F524C}" srcOrd="0" destOrd="0" presId="urn:microsoft.com/office/officeart/2005/8/layout/hierarchy4"/>
    <dgm:cxn modelId="{6363A645-0DC8-4F2E-8914-6D15E29C9EC5}" type="presParOf" srcId="{CE089E1A-BFE4-4C6F-B071-D6C7B24E0B82}" destId="{C7E69297-4E4E-4328-8E28-13C0DA1FEDB1}" srcOrd="1" destOrd="0" presId="urn:microsoft.com/office/officeart/2005/8/layout/hierarchy4"/>
    <dgm:cxn modelId="{50D10E2E-1266-4DEB-9213-2E0D6BEDC46B}" type="presParOf" srcId="{F6FD462C-0F02-42AE-AA36-8144905325AB}" destId="{7390EE95-C40B-4043-9723-E7C565A58FF8}" srcOrd="3" destOrd="0" presId="urn:microsoft.com/office/officeart/2005/8/layout/hierarchy4"/>
    <dgm:cxn modelId="{058F853A-E39B-44BC-B31C-BE0ED79F3FFA}" type="presParOf" srcId="{F6FD462C-0F02-42AE-AA36-8144905325AB}" destId="{5382F1CC-384C-434D-A280-6C807E432975}" srcOrd="4" destOrd="0" presId="urn:microsoft.com/office/officeart/2005/8/layout/hierarchy4"/>
    <dgm:cxn modelId="{F2788181-451D-43F1-BF46-F373E14F5316}" type="presParOf" srcId="{5382F1CC-384C-434D-A280-6C807E432975}" destId="{86A6090C-77F9-413F-9D20-32CAE4BAEAD5}" srcOrd="0" destOrd="0" presId="urn:microsoft.com/office/officeart/2005/8/layout/hierarchy4"/>
    <dgm:cxn modelId="{8F448CA3-0F73-4F93-933F-F3AAA1280E51}" type="presParOf" srcId="{5382F1CC-384C-434D-A280-6C807E432975}" destId="{A0E7908C-2772-4D7E-AF97-3D347FE7219B}" srcOrd="1" destOrd="0" presId="urn:microsoft.com/office/officeart/2005/8/layout/hierarchy4"/>
    <dgm:cxn modelId="{C44A759A-7418-4680-AAEA-C327AB546ABD}" type="presParOf" srcId="{5382F1CC-384C-434D-A280-6C807E432975}" destId="{9B7FD603-292E-4F0A-B3C9-90626E9F2060}" srcOrd="2" destOrd="0" presId="urn:microsoft.com/office/officeart/2005/8/layout/hierarchy4"/>
    <dgm:cxn modelId="{23126073-E1B7-442E-964C-83EE9E08D962}" type="presParOf" srcId="{9B7FD603-292E-4F0A-B3C9-90626E9F2060}" destId="{E8A12689-9841-4337-9898-82D8A41D94DE}" srcOrd="0" destOrd="0" presId="urn:microsoft.com/office/officeart/2005/8/layout/hierarchy4"/>
    <dgm:cxn modelId="{25B82D61-3B80-4CA6-ACA5-82808AF82C56}" type="presParOf" srcId="{E8A12689-9841-4337-9898-82D8A41D94DE}" destId="{742F36EE-8BC2-436D-9141-7F1637C46BE2}" srcOrd="0" destOrd="0" presId="urn:microsoft.com/office/officeart/2005/8/layout/hierarchy4"/>
    <dgm:cxn modelId="{64B740B6-6FC2-4650-9D49-2C28E80F412D}" type="presParOf" srcId="{E8A12689-9841-4337-9898-82D8A41D94DE}" destId="{FC22072A-3B9C-4EC5-9F85-2C179AB568A1}" srcOrd="1" destOrd="0" presId="urn:microsoft.com/office/officeart/2005/8/layout/hierarchy4"/>
    <dgm:cxn modelId="{A8FB4E30-5D83-42C2-AE96-8207538A23B6}" type="presParOf" srcId="{9B7FD603-292E-4F0A-B3C9-90626E9F2060}" destId="{498833C4-A677-42C4-9406-31BF6F56AC32}" srcOrd="1" destOrd="0" presId="urn:microsoft.com/office/officeart/2005/8/layout/hierarchy4"/>
    <dgm:cxn modelId="{F70B80AC-4DAA-499C-AC2B-95CE6F9AFB2E}" type="presParOf" srcId="{9B7FD603-292E-4F0A-B3C9-90626E9F2060}" destId="{55636F55-2DAD-4259-9B6A-BE9231DBC8A3}" srcOrd="2" destOrd="0" presId="urn:microsoft.com/office/officeart/2005/8/layout/hierarchy4"/>
    <dgm:cxn modelId="{D83040CC-39A2-4953-8318-750DA377A259}" type="presParOf" srcId="{55636F55-2DAD-4259-9B6A-BE9231DBC8A3}" destId="{94E4333F-8F11-4DB3-B6D8-E8930B4E86CE}" srcOrd="0" destOrd="0" presId="urn:microsoft.com/office/officeart/2005/8/layout/hierarchy4"/>
    <dgm:cxn modelId="{EF999247-455C-4B4B-A645-62B403B71511}" type="presParOf" srcId="{55636F55-2DAD-4259-9B6A-BE9231DBC8A3}" destId="{03432DBD-AFE5-4F4E-AD2E-DE4B19F0B23B}" srcOrd="1" destOrd="0" presId="urn:microsoft.com/office/officeart/2005/8/layout/hierarchy4"/>
    <dgm:cxn modelId="{3F6F1438-E827-4FD8-BFCB-75E85C7898DD}" type="presParOf" srcId="{F6FD462C-0F02-42AE-AA36-8144905325AB}" destId="{3767E077-7D77-4D13-B060-CA728EDB33BB}" srcOrd="5" destOrd="0" presId="urn:microsoft.com/office/officeart/2005/8/layout/hierarchy4"/>
    <dgm:cxn modelId="{A5A7D4DB-4208-4D94-BCE5-09D00ADC95E1}" type="presParOf" srcId="{F6FD462C-0F02-42AE-AA36-8144905325AB}" destId="{902B03A7-D109-4704-A1B3-4BEE125E1886}" srcOrd="6" destOrd="0" presId="urn:microsoft.com/office/officeart/2005/8/layout/hierarchy4"/>
    <dgm:cxn modelId="{FDA00CAD-43B3-4FE5-A2BD-5D80E88E9BA7}" type="presParOf" srcId="{902B03A7-D109-4704-A1B3-4BEE125E1886}" destId="{0E13C4A7-147C-4A19-8F87-1F33DEA0BFF6}" srcOrd="0" destOrd="0" presId="urn:microsoft.com/office/officeart/2005/8/layout/hierarchy4"/>
    <dgm:cxn modelId="{450BC040-9F94-4E6A-8256-0896E1EE00E9}" type="presParOf" srcId="{902B03A7-D109-4704-A1B3-4BEE125E1886}" destId="{08840382-BB14-4A24-BAC1-28A3EBCEA0D4}" srcOrd="1" destOrd="0" presId="urn:microsoft.com/office/officeart/2005/8/layout/hierarchy4"/>
    <dgm:cxn modelId="{368BE10C-ABA7-4211-A22B-172FA4F18AAE}" type="presParOf" srcId="{902B03A7-D109-4704-A1B3-4BEE125E1886}" destId="{F3E877A1-9598-4AA3-BC00-21BEB5AEECEF}" srcOrd="2" destOrd="0" presId="urn:microsoft.com/office/officeart/2005/8/layout/hierarchy4"/>
    <dgm:cxn modelId="{7F54817C-8B29-4B3F-80E0-7FC49C72DCEF}" type="presParOf" srcId="{F3E877A1-9598-4AA3-BC00-21BEB5AEECEF}" destId="{5B156A88-51C3-4B59-A8F6-E126F2197772}" srcOrd="0" destOrd="0" presId="urn:microsoft.com/office/officeart/2005/8/layout/hierarchy4"/>
    <dgm:cxn modelId="{AF7314F7-43A3-4134-AA5D-D486F8F60D2A}" type="presParOf" srcId="{5B156A88-51C3-4B59-A8F6-E126F2197772}" destId="{F73350D0-768E-434B-B4C3-410D28EB64F4}" srcOrd="0" destOrd="0" presId="urn:microsoft.com/office/officeart/2005/8/layout/hierarchy4"/>
    <dgm:cxn modelId="{C29A44A6-B0EC-463F-A655-64755C0CA333}" type="presParOf" srcId="{5B156A88-51C3-4B59-A8F6-E126F2197772}" destId="{79C7C851-B880-4EF9-BA37-31C3CCD16981}" srcOrd="1" destOrd="0" presId="urn:microsoft.com/office/officeart/2005/8/layout/hierarchy4"/>
    <dgm:cxn modelId="{37D33DBA-FEE6-46BE-B765-185FDF65B7EC}" type="presParOf" srcId="{F3E877A1-9598-4AA3-BC00-21BEB5AEECEF}" destId="{897F871F-1B1F-4B77-B836-04D5466CA59A}" srcOrd="1" destOrd="0" presId="urn:microsoft.com/office/officeart/2005/8/layout/hierarchy4"/>
    <dgm:cxn modelId="{8BBFEC5D-DDA2-4A03-880E-C632BA327F1D}" type="presParOf" srcId="{F3E877A1-9598-4AA3-BC00-21BEB5AEECEF}" destId="{D5919784-60DC-4B44-BD66-8FAB1DF0E23E}" srcOrd="2" destOrd="0" presId="urn:microsoft.com/office/officeart/2005/8/layout/hierarchy4"/>
    <dgm:cxn modelId="{0D012803-B4C9-45D7-9BA6-1885B2905C87}" type="presParOf" srcId="{D5919784-60DC-4B44-BD66-8FAB1DF0E23E}" destId="{82CF6A63-0945-4DE3-8A84-D489569A4B99}" srcOrd="0" destOrd="0" presId="urn:microsoft.com/office/officeart/2005/8/layout/hierarchy4"/>
    <dgm:cxn modelId="{E6385974-28F9-4CC8-8C8F-82979E37AAAA}" type="presParOf" srcId="{D5919784-60DC-4B44-BD66-8FAB1DF0E23E}" destId="{11D351CE-F24B-4170-9D1B-33F02B1FD513}" srcOrd="1" destOrd="0" presId="urn:microsoft.com/office/officeart/2005/8/layout/hierarchy4"/>
    <dgm:cxn modelId="{C43A660F-0AC1-4443-A2EC-0DE22A8E4838}" type="presParOf" srcId="{F6FD462C-0F02-42AE-AA36-8144905325AB}" destId="{01023D40-0AC1-4786-813F-A3FF2A8013AE}" srcOrd="7" destOrd="0" presId="urn:microsoft.com/office/officeart/2005/8/layout/hierarchy4"/>
    <dgm:cxn modelId="{B18ADAB9-BA5E-48DD-B15B-37E811B867DC}" type="presParOf" srcId="{F6FD462C-0F02-42AE-AA36-8144905325AB}" destId="{9F23314D-B414-4D4B-B7F8-64D3E68449A4}" srcOrd="8" destOrd="0" presId="urn:microsoft.com/office/officeart/2005/8/layout/hierarchy4"/>
    <dgm:cxn modelId="{C472190E-315D-418E-A9B7-9C3B8E399C8B}" type="presParOf" srcId="{9F23314D-B414-4D4B-B7F8-64D3E68449A4}" destId="{17C4C91F-287A-4554-8ED7-E4CB82BAC28A}" srcOrd="0" destOrd="0" presId="urn:microsoft.com/office/officeart/2005/8/layout/hierarchy4"/>
    <dgm:cxn modelId="{2128B922-D87C-47AC-A7DD-E24286800092}" type="presParOf" srcId="{9F23314D-B414-4D4B-B7F8-64D3E68449A4}" destId="{12EB477B-0027-4DBD-A29A-BDAEEBC13120}" srcOrd="1" destOrd="0" presId="urn:microsoft.com/office/officeart/2005/8/layout/hierarchy4"/>
  </dgm:cxnLst>
  <dgm:bg>
    <a:noFill/>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B322021-864F-4528-9844-B9DAE68E9C2E}">
      <dsp:nvSpPr>
        <dsp:cNvPr id="0" name=""/>
        <dsp:cNvSpPr/>
      </dsp:nvSpPr>
      <dsp:spPr>
        <a:xfrm>
          <a:off x="172" y="1435"/>
          <a:ext cx="8838854" cy="1648197"/>
        </a:xfrm>
        <a:prstGeom prst="roundRect">
          <a:avLst>
            <a:gd name="adj" fmla="val 10000"/>
          </a:avLst>
        </a:prstGeom>
        <a:solidFill>
          <a:srgbClr val="FF66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b="1" kern="1200" dirty="0" smtClean="0">
              <a:solidFill>
                <a:schemeClr val="tx1"/>
              </a:solidFill>
            </a:rPr>
            <a:t>Licenses</a:t>
          </a:r>
          <a:endParaRPr lang="en-US" sz="6500" b="1" kern="1200" dirty="0">
            <a:solidFill>
              <a:schemeClr val="tx1"/>
            </a:solidFill>
          </a:endParaRPr>
        </a:p>
      </dsp:txBody>
      <dsp:txXfrm>
        <a:off x="172" y="1435"/>
        <a:ext cx="8838854" cy="1648197"/>
      </dsp:txXfrm>
    </dsp:sp>
    <dsp:sp modelId="{CFF515EE-F69A-4EB3-8FD3-A9FA8E3BC7AD}">
      <dsp:nvSpPr>
        <dsp:cNvPr id="0" name=""/>
        <dsp:cNvSpPr/>
      </dsp:nvSpPr>
      <dsp:spPr>
        <a:xfrm>
          <a:off x="172" y="1804801"/>
          <a:ext cx="1191220" cy="1648197"/>
        </a:xfrm>
        <a:prstGeom prst="roundRect">
          <a:avLst>
            <a:gd name="adj" fmla="val 10000"/>
          </a:avLst>
        </a:prstGeom>
        <a:solidFill>
          <a:srgbClr val="00808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tx1"/>
              </a:solidFill>
            </a:rPr>
            <a:t>(1)</a:t>
          </a:r>
        </a:p>
        <a:p>
          <a:pPr lvl="0" algn="ctr" defTabSz="666750">
            <a:lnSpc>
              <a:spcPct val="90000"/>
            </a:lnSpc>
            <a:spcBef>
              <a:spcPct val="0"/>
            </a:spcBef>
            <a:spcAft>
              <a:spcPct val="35000"/>
            </a:spcAft>
          </a:pPr>
          <a:r>
            <a:rPr lang="en-US" sz="1500" kern="1200" dirty="0" smtClean="0">
              <a:solidFill>
                <a:schemeClr val="tx1"/>
              </a:solidFill>
            </a:rPr>
            <a:t/>
          </a:r>
          <a:br>
            <a:rPr lang="en-US" sz="1500" kern="1200" dirty="0" smtClean="0">
              <a:solidFill>
                <a:schemeClr val="tx1"/>
              </a:solidFill>
            </a:rPr>
          </a:br>
          <a:r>
            <a:rPr lang="en-US" sz="1500" kern="1200" dirty="0" smtClean="0">
              <a:solidFill>
                <a:schemeClr val="tx1"/>
              </a:solidFill>
            </a:rPr>
            <a:t> Long Distance International (LDI)</a:t>
          </a:r>
          <a:endParaRPr lang="en-US" sz="1500" kern="1200" dirty="0">
            <a:solidFill>
              <a:schemeClr val="tx1"/>
            </a:solidFill>
          </a:endParaRPr>
        </a:p>
      </dsp:txBody>
      <dsp:txXfrm>
        <a:off x="172" y="1804801"/>
        <a:ext cx="1191220" cy="1648197"/>
      </dsp:txXfrm>
    </dsp:sp>
    <dsp:sp modelId="{0E45B316-E6C6-43AC-B0A6-67B9F74F524C}">
      <dsp:nvSpPr>
        <dsp:cNvPr id="0" name=""/>
        <dsp:cNvSpPr/>
      </dsp:nvSpPr>
      <dsp:spPr>
        <a:xfrm>
          <a:off x="1291455" y="1804801"/>
          <a:ext cx="1191220" cy="1648197"/>
        </a:xfrm>
        <a:prstGeom prst="roundRect">
          <a:avLst>
            <a:gd name="adj" fmla="val 10000"/>
          </a:avLst>
        </a:prstGeom>
        <a:solidFill>
          <a:srgbClr val="00808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tx1"/>
              </a:solidFill>
            </a:rPr>
            <a:t>(2)</a:t>
          </a:r>
        </a:p>
        <a:p>
          <a:pPr lvl="0" algn="ctr" defTabSz="666750">
            <a:lnSpc>
              <a:spcPct val="90000"/>
            </a:lnSpc>
            <a:spcBef>
              <a:spcPct val="0"/>
            </a:spcBef>
            <a:spcAft>
              <a:spcPct val="35000"/>
            </a:spcAft>
          </a:pPr>
          <a:r>
            <a:rPr lang="en-US" sz="1500" kern="1200" dirty="0" smtClean="0">
              <a:solidFill>
                <a:schemeClr val="tx1"/>
              </a:solidFill>
            </a:rPr>
            <a:t/>
          </a:r>
          <a:br>
            <a:rPr lang="en-US" sz="1500" kern="1200" dirty="0" smtClean="0">
              <a:solidFill>
                <a:schemeClr val="tx1"/>
              </a:solidFill>
            </a:rPr>
          </a:br>
          <a:r>
            <a:rPr lang="en-US" sz="1500" kern="1200" dirty="0" smtClean="0">
              <a:solidFill>
                <a:schemeClr val="tx1"/>
              </a:solidFill>
            </a:rPr>
            <a:t> Cellular Mobile</a:t>
          </a:r>
          <a:endParaRPr lang="en-US" sz="1500" kern="1200" dirty="0">
            <a:solidFill>
              <a:schemeClr val="tx1"/>
            </a:solidFill>
          </a:endParaRPr>
        </a:p>
      </dsp:txBody>
      <dsp:txXfrm>
        <a:off x="1291455" y="1804801"/>
        <a:ext cx="1191220" cy="1648197"/>
      </dsp:txXfrm>
    </dsp:sp>
    <dsp:sp modelId="{86A6090C-77F9-413F-9D20-32CAE4BAEAD5}">
      <dsp:nvSpPr>
        <dsp:cNvPr id="0" name=""/>
        <dsp:cNvSpPr/>
      </dsp:nvSpPr>
      <dsp:spPr>
        <a:xfrm>
          <a:off x="2582738" y="1804801"/>
          <a:ext cx="2432471" cy="1648197"/>
        </a:xfrm>
        <a:prstGeom prst="roundRect">
          <a:avLst>
            <a:gd name="adj" fmla="val 10000"/>
          </a:avLst>
        </a:prstGeom>
        <a:solidFill>
          <a:srgbClr val="FF66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Local Loop (LL)</a:t>
          </a:r>
          <a:endParaRPr lang="en-US" sz="1500" kern="1200" dirty="0">
            <a:solidFill>
              <a:schemeClr val="tx1"/>
            </a:solidFill>
          </a:endParaRPr>
        </a:p>
      </dsp:txBody>
      <dsp:txXfrm>
        <a:off x="2582738" y="1804801"/>
        <a:ext cx="2432471" cy="1648197"/>
      </dsp:txXfrm>
    </dsp:sp>
    <dsp:sp modelId="{742F36EE-8BC2-436D-9141-7F1637C46BE2}">
      <dsp:nvSpPr>
        <dsp:cNvPr id="0" name=""/>
        <dsp:cNvSpPr/>
      </dsp:nvSpPr>
      <dsp:spPr>
        <a:xfrm>
          <a:off x="2582738" y="3608167"/>
          <a:ext cx="1191220" cy="1648197"/>
        </a:xfrm>
        <a:prstGeom prst="roundRect">
          <a:avLst>
            <a:gd name="adj" fmla="val 10000"/>
          </a:avLst>
        </a:prstGeom>
        <a:solidFill>
          <a:srgbClr val="00808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(3)</a:t>
          </a:r>
        </a:p>
        <a:p>
          <a:pPr lvl="0" algn="ctr" defTabSz="622300">
            <a:lnSpc>
              <a:spcPct val="90000"/>
            </a:lnSpc>
            <a:spcBef>
              <a:spcPct val="0"/>
            </a:spcBef>
            <a:spcAft>
              <a:spcPct val="35000"/>
            </a:spcAft>
          </a:pPr>
          <a:endParaRPr lang="en-US" sz="1400" b="1" kern="1200" dirty="0" smtClean="0">
            <a:solidFill>
              <a:schemeClr val="tx1"/>
            </a:solidFill>
          </a:endParaRPr>
        </a:p>
        <a:p>
          <a:pPr lvl="0" algn="ctr" defTabSz="622300">
            <a:lnSpc>
              <a:spcPct val="90000"/>
            </a:lnSpc>
            <a:spcBef>
              <a:spcPct val="0"/>
            </a:spcBef>
            <a:spcAft>
              <a:spcPct val="35000"/>
            </a:spcAft>
          </a:pPr>
          <a:r>
            <a:rPr lang="en-US" sz="1400" b="1" kern="1200" dirty="0" smtClean="0">
              <a:solidFill>
                <a:schemeClr val="tx1"/>
              </a:solidFill>
            </a:rPr>
            <a:t> </a:t>
          </a:r>
          <a:r>
            <a:rPr lang="en-US" sz="1400" kern="1200" dirty="0" smtClean="0">
              <a:solidFill>
                <a:schemeClr val="tx1"/>
              </a:solidFill>
            </a:rPr>
            <a:t>Fixed </a:t>
          </a:r>
          <a:br>
            <a:rPr lang="en-US" sz="1400" kern="1200" dirty="0" smtClean="0">
              <a:solidFill>
                <a:schemeClr val="tx1"/>
              </a:solidFill>
            </a:rPr>
          </a:br>
          <a:r>
            <a:rPr lang="en-US" sz="1400" kern="1200" dirty="0" smtClean="0">
              <a:solidFill>
                <a:schemeClr val="tx1"/>
              </a:solidFill>
            </a:rPr>
            <a:t>Local Loop (FLL)</a:t>
          </a:r>
          <a:endParaRPr lang="en-US" sz="1400" kern="1200" dirty="0">
            <a:solidFill>
              <a:schemeClr val="tx1"/>
            </a:solidFill>
          </a:endParaRPr>
        </a:p>
      </dsp:txBody>
      <dsp:txXfrm>
        <a:off x="2582738" y="3608167"/>
        <a:ext cx="1191220" cy="1648197"/>
      </dsp:txXfrm>
    </dsp:sp>
    <dsp:sp modelId="{94E4333F-8F11-4DB3-B6D8-E8930B4E86CE}">
      <dsp:nvSpPr>
        <dsp:cNvPr id="0" name=""/>
        <dsp:cNvSpPr/>
      </dsp:nvSpPr>
      <dsp:spPr>
        <a:xfrm>
          <a:off x="3823989" y="3608167"/>
          <a:ext cx="1191220" cy="1648197"/>
        </a:xfrm>
        <a:prstGeom prst="roundRect">
          <a:avLst>
            <a:gd name="adj" fmla="val 10000"/>
          </a:avLst>
        </a:prstGeom>
        <a:solidFill>
          <a:srgbClr val="00808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(4) </a:t>
          </a:r>
        </a:p>
        <a:p>
          <a:pPr lvl="0" algn="ctr" defTabSz="622300">
            <a:lnSpc>
              <a:spcPct val="90000"/>
            </a:lnSpc>
            <a:spcBef>
              <a:spcPct val="0"/>
            </a:spcBef>
            <a:spcAft>
              <a:spcPct val="35000"/>
            </a:spcAft>
          </a:pPr>
          <a:endParaRPr lang="en-US" sz="1400" b="1" kern="1200" dirty="0" smtClean="0">
            <a:solidFill>
              <a:schemeClr val="tx1"/>
            </a:solidFill>
          </a:endParaRPr>
        </a:p>
        <a:p>
          <a:pPr lvl="0" algn="ctr" defTabSz="622300">
            <a:lnSpc>
              <a:spcPct val="90000"/>
            </a:lnSpc>
            <a:spcBef>
              <a:spcPct val="0"/>
            </a:spcBef>
            <a:spcAft>
              <a:spcPct val="35000"/>
            </a:spcAft>
          </a:pPr>
          <a:r>
            <a:rPr lang="en-US" sz="1400" kern="1200" dirty="0" smtClean="0">
              <a:solidFill>
                <a:schemeClr val="tx1"/>
              </a:solidFill>
            </a:rPr>
            <a:t>Wireless Local Loop (WLL)</a:t>
          </a:r>
          <a:endParaRPr lang="en-US" sz="1400" kern="1200" dirty="0">
            <a:solidFill>
              <a:schemeClr val="tx1"/>
            </a:solidFill>
          </a:endParaRPr>
        </a:p>
      </dsp:txBody>
      <dsp:txXfrm>
        <a:off x="3823989" y="3608167"/>
        <a:ext cx="1191220" cy="1648197"/>
      </dsp:txXfrm>
    </dsp:sp>
    <dsp:sp modelId="{0E13C4A7-147C-4A19-8F87-1F33DEA0BFF6}">
      <dsp:nvSpPr>
        <dsp:cNvPr id="0" name=""/>
        <dsp:cNvSpPr/>
      </dsp:nvSpPr>
      <dsp:spPr>
        <a:xfrm>
          <a:off x="5115272" y="1804801"/>
          <a:ext cx="2432471" cy="1648197"/>
        </a:xfrm>
        <a:prstGeom prst="roundRect">
          <a:avLst>
            <a:gd name="adj" fmla="val 10000"/>
          </a:avLst>
        </a:prstGeom>
        <a:solidFill>
          <a:srgbClr val="FF66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Infrastructure</a:t>
          </a:r>
          <a:endParaRPr lang="en-US" sz="1500" kern="1200" dirty="0">
            <a:solidFill>
              <a:schemeClr val="tx1"/>
            </a:solidFill>
          </a:endParaRPr>
        </a:p>
      </dsp:txBody>
      <dsp:txXfrm>
        <a:off x="5115272" y="1804801"/>
        <a:ext cx="2432471" cy="1648197"/>
      </dsp:txXfrm>
    </dsp:sp>
    <dsp:sp modelId="{F73350D0-768E-434B-B4C3-410D28EB64F4}">
      <dsp:nvSpPr>
        <dsp:cNvPr id="0" name=""/>
        <dsp:cNvSpPr/>
      </dsp:nvSpPr>
      <dsp:spPr>
        <a:xfrm>
          <a:off x="5115272" y="3608167"/>
          <a:ext cx="1191220" cy="1648197"/>
        </a:xfrm>
        <a:prstGeom prst="roundRect">
          <a:avLst>
            <a:gd name="adj" fmla="val 10000"/>
          </a:avLst>
        </a:prstGeom>
        <a:solidFill>
          <a:srgbClr val="00808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(5) </a:t>
          </a:r>
        </a:p>
        <a:p>
          <a:pPr lvl="0" algn="ctr" defTabSz="622300">
            <a:lnSpc>
              <a:spcPct val="90000"/>
            </a:lnSpc>
            <a:spcBef>
              <a:spcPct val="0"/>
            </a:spcBef>
            <a:spcAft>
              <a:spcPct val="35000"/>
            </a:spcAft>
          </a:pPr>
          <a:endParaRPr lang="en-US" sz="1400" b="1" kern="1200" dirty="0" smtClean="0">
            <a:solidFill>
              <a:schemeClr val="tx1"/>
            </a:solidFill>
          </a:endParaRPr>
        </a:p>
        <a:p>
          <a:pPr lvl="0" algn="ctr" defTabSz="622300">
            <a:lnSpc>
              <a:spcPct val="90000"/>
            </a:lnSpc>
            <a:spcBef>
              <a:spcPct val="0"/>
            </a:spcBef>
            <a:spcAft>
              <a:spcPct val="35000"/>
            </a:spcAft>
          </a:pPr>
          <a:r>
            <a:rPr lang="en-US" sz="1400" kern="1200" dirty="0" smtClean="0">
              <a:solidFill>
                <a:schemeClr val="tx1"/>
              </a:solidFill>
            </a:rPr>
            <a:t>Infrastructure License</a:t>
          </a:r>
          <a:endParaRPr lang="en-US" sz="1400" kern="1200" dirty="0">
            <a:solidFill>
              <a:schemeClr val="tx1"/>
            </a:solidFill>
          </a:endParaRPr>
        </a:p>
      </dsp:txBody>
      <dsp:txXfrm>
        <a:off x="5115272" y="3608167"/>
        <a:ext cx="1191220" cy="1648197"/>
      </dsp:txXfrm>
    </dsp:sp>
    <dsp:sp modelId="{82CF6A63-0945-4DE3-8A84-D489569A4B99}">
      <dsp:nvSpPr>
        <dsp:cNvPr id="0" name=""/>
        <dsp:cNvSpPr/>
      </dsp:nvSpPr>
      <dsp:spPr>
        <a:xfrm>
          <a:off x="6356524" y="3608167"/>
          <a:ext cx="1191220" cy="1648197"/>
        </a:xfrm>
        <a:prstGeom prst="roundRect">
          <a:avLst>
            <a:gd name="adj" fmla="val 10000"/>
          </a:avLst>
        </a:prstGeom>
        <a:solidFill>
          <a:srgbClr val="00808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(6) </a:t>
          </a:r>
        </a:p>
        <a:p>
          <a:pPr lvl="0" algn="ctr" defTabSz="622300">
            <a:lnSpc>
              <a:spcPct val="90000"/>
            </a:lnSpc>
            <a:spcBef>
              <a:spcPct val="0"/>
            </a:spcBef>
            <a:spcAft>
              <a:spcPct val="35000"/>
            </a:spcAft>
          </a:pPr>
          <a:endParaRPr lang="en-US" sz="1400" b="1" kern="1200" dirty="0" smtClean="0">
            <a:solidFill>
              <a:schemeClr val="tx1"/>
            </a:solidFill>
          </a:endParaRPr>
        </a:p>
        <a:p>
          <a:pPr lvl="0" algn="ctr" defTabSz="622300">
            <a:lnSpc>
              <a:spcPct val="90000"/>
            </a:lnSpc>
            <a:spcBef>
              <a:spcPct val="0"/>
            </a:spcBef>
            <a:spcAft>
              <a:spcPct val="35000"/>
            </a:spcAft>
          </a:pPr>
          <a:r>
            <a:rPr lang="en-US" sz="1400" kern="1200" dirty="0" smtClean="0">
              <a:solidFill>
                <a:schemeClr val="tx1"/>
              </a:solidFill>
            </a:rPr>
            <a:t>Tower </a:t>
          </a:r>
          <a:br>
            <a:rPr lang="en-US" sz="1400" kern="1200" dirty="0" smtClean="0">
              <a:solidFill>
                <a:schemeClr val="tx1"/>
              </a:solidFill>
            </a:rPr>
          </a:br>
          <a:r>
            <a:rPr lang="en-US" sz="1400" kern="1200" dirty="0" smtClean="0">
              <a:solidFill>
                <a:schemeClr val="tx1"/>
              </a:solidFill>
            </a:rPr>
            <a:t>License</a:t>
          </a:r>
          <a:endParaRPr lang="en-US" sz="1400" kern="1200" dirty="0">
            <a:solidFill>
              <a:schemeClr val="tx1"/>
            </a:solidFill>
          </a:endParaRPr>
        </a:p>
      </dsp:txBody>
      <dsp:txXfrm>
        <a:off x="6356524" y="3608167"/>
        <a:ext cx="1191220" cy="1648197"/>
      </dsp:txXfrm>
    </dsp:sp>
    <dsp:sp modelId="{17C4C91F-287A-4554-8ED7-E4CB82BAC28A}">
      <dsp:nvSpPr>
        <dsp:cNvPr id="0" name=""/>
        <dsp:cNvSpPr/>
      </dsp:nvSpPr>
      <dsp:spPr>
        <a:xfrm>
          <a:off x="7647807" y="1804801"/>
          <a:ext cx="1191220" cy="1648197"/>
        </a:xfrm>
        <a:prstGeom prst="roundRect">
          <a:avLst>
            <a:gd name="adj" fmla="val 10000"/>
          </a:avLst>
        </a:prstGeom>
        <a:solidFill>
          <a:srgbClr val="00808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tx1"/>
              </a:solidFill>
            </a:rPr>
            <a:t>(7) </a:t>
          </a:r>
        </a:p>
        <a:p>
          <a:pPr lvl="0" algn="ctr" defTabSz="666750">
            <a:lnSpc>
              <a:spcPct val="90000"/>
            </a:lnSpc>
            <a:spcBef>
              <a:spcPct val="0"/>
            </a:spcBef>
            <a:spcAft>
              <a:spcPct val="35000"/>
            </a:spcAft>
          </a:pPr>
          <a:r>
            <a:rPr lang="en-US" sz="1500" kern="1200" dirty="0" smtClean="0">
              <a:solidFill>
                <a:schemeClr val="tx1"/>
              </a:solidFill>
            </a:rPr>
            <a:t/>
          </a:r>
          <a:br>
            <a:rPr lang="en-US" sz="1500" kern="1200" dirty="0" smtClean="0">
              <a:solidFill>
                <a:schemeClr val="tx1"/>
              </a:solidFill>
            </a:rPr>
          </a:br>
          <a:r>
            <a:rPr lang="en-US" sz="1500" kern="1200" dirty="0" smtClean="0">
              <a:solidFill>
                <a:schemeClr val="tx1"/>
              </a:solidFill>
            </a:rPr>
            <a:t>Class VAS</a:t>
          </a:r>
          <a:endParaRPr lang="en-US" sz="1500" kern="1200" dirty="0">
            <a:solidFill>
              <a:schemeClr val="tx1"/>
            </a:solidFill>
          </a:endParaRPr>
        </a:p>
      </dsp:txBody>
      <dsp:txXfrm>
        <a:off x="7647807" y="1804801"/>
        <a:ext cx="1191220" cy="164819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2F67962E-772C-490F-8B8D-63AC45C286A0}" type="datetimeFigureOut">
              <a:rPr lang="en-US" smtClean="0"/>
              <a:pPr/>
              <a:t>11/25/2013</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C9DD8E55-7828-41FB-A7C8-FB0CA43DE415}"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12F8B7AE-3246-4C1A-9A28-2AE8B8DC9A01}" type="datetimeFigureOut">
              <a:rPr lang="en-US" smtClean="0"/>
              <a:pPr/>
              <a:t>11/25/2013</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B460EFE2-490F-437C-BF0D-5866836F8023}"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0EFE2-490F-437C-BF0D-5866836F8023}"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0EFE2-490F-437C-BF0D-5866836F8023}" type="slidenum">
              <a:rPr lang="en-US" smtClean="0"/>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0EFE2-490F-437C-BF0D-5866836F8023}" type="slidenum">
              <a:rPr lang="en-US" smtClean="0"/>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0EFE2-490F-437C-BF0D-5866836F8023}" type="slidenum">
              <a:rPr lang="en-US" smtClean="0"/>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0EFE2-490F-437C-BF0D-5866836F8023}" type="slidenum">
              <a:rPr lang="en-US" smtClean="0"/>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0EFE2-490F-437C-BF0D-5866836F8023}" type="slidenum">
              <a:rPr lang="en-US" smtClean="0"/>
              <a:pPr/>
              <a:t>17</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0EFE2-490F-437C-BF0D-5866836F8023}" type="slidenum">
              <a:rPr lang="en-US" smtClean="0"/>
              <a:pPr/>
              <a:t>18</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0EFE2-490F-437C-BF0D-5866836F8023}" type="slidenum">
              <a:rPr lang="en-US" smtClean="0"/>
              <a:pPr/>
              <a:t>19</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0EFE2-490F-437C-BF0D-5866836F8023}" type="slidenum">
              <a:rPr lang="en-US" smtClean="0"/>
              <a:pPr/>
              <a:t>20</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0EFE2-490F-437C-BF0D-5866836F8023}" type="slidenum">
              <a:rPr lang="en-US" smtClean="0"/>
              <a:pPr/>
              <a:t>21</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0EFE2-490F-437C-BF0D-5866836F8023}" type="slidenum">
              <a:rPr lang="en-US" smtClean="0"/>
              <a:pPr/>
              <a:t>22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0EFE2-490F-437C-BF0D-5866836F8023}" type="slidenum">
              <a:rPr lang="en-US" smtClean="0"/>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0EFE2-490F-437C-BF0D-5866836F8023}" type="slidenum">
              <a:rPr lang="en-US" smtClean="0"/>
              <a:pPr/>
              <a:t>24</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0EFE2-490F-437C-BF0D-5866836F8023}" type="slidenum">
              <a:rPr lang="en-US" smtClean="0"/>
              <a:pPr/>
              <a:t>25</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0EFE2-490F-437C-BF0D-5866836F8023}" type="slidenum">
              <a:rPr lang="en-US" smtClean="0"/>
              <a:pPr/>
              <a:t>26</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0EFE2-490F-437C-BF0D-5866836F8023}" type="slidenum">
              <a:rPr lang="en-US" smtClean="0"/>
              <a:pPr/>
              <a:t>27</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0EFE2-490F-437C-BF0D-5866836F8023}" type="slidenum">
              <a:rPr lang="en-US" smtClean="0"/>
              <a:pPr/>
              <a:t>28</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0EFE2-490F-437C-BF0D-5866836F8023}" type="slidenum">
              <a:rPr lang="en-US" smtClean="0"/>
              <a:pPr/>
              <a:t>29</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0EFE2-490F-437C-BF0D-5866836F8023}" type="slidenum">
              <a:rPr lang="en-US" smtClean="0"/>
              <a:pPr/>
              <a:t>31</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0EFE2-490F-437C-BF0D-5866836F8023}" type="slidenum">
              <a:rPr lang="en-US" smtClean="0"/>
              <a:pPr/>
              <a:t>32</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0EFE2-490F-437C-BF0D-5866836F8023}" type="slidenum">
              <a:rPr lang="en-US" smtClean="0"/>
              <a:pPr/>
              <a:t>33</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0EFE2-490F-437C-BF0D-5866836F8023}" type="slidenum">
              <a:rPr lang="en-US" smtClean="0"/>
              <a:pPr/>
              <a:t>34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0EFE2-490F-437C-BF0D-5866836F8023}" type="slidenum">
              <a:rPr lang="en-US" smtClean="0"/>
              <a:pPr/>
              <a:t>4</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0EFE2-490F-437C-BF0D-5866836F8023}" type="slidenum">
              <a:rPr lang="en-US" smtClean="0"/>
              <a:pPr/>
              <a:t>35</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0EFE2-490F-437C-BF0D-5866836F8023}" type="slidenum">
              <a:rPr lang="en-US" smtClean="0"/>
              <a:pPr/>
              <a:t>36</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0EFE2-490F-437C-BF0D-5866836F8023}" type="slidenum">
              <a:rPr lang="en-US" smtClean="0"/>
              <a:pPr/>
              <a:t>37</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0EFE2-490F-437C-BF0D-5866836F8023}" type="slidenum">
              <a:rPr lang="en-US" smtClean="0"/>
              <a:pPr/>
              <a:t>38</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0EFE2-490F-437C-BF0D-5866836F8023}" type="slidenum">
              <a:rPr lang="en-US" smtClean="0"/>
              <a:pPr/>
              <a:t>40</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0EFE2-490F-437C-BF0D-5866836F8023}" type="slidenum">
              <a:rPr lang="en-US" smtClean="0"/>
              <a:pPr/>
              <a:t>41</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0EFE2-490F-437C-BF0D-5866836F8023}" type="slidenum">
              <a:rPr lang="en-US" smtClean="0"/>
              <a:pPr/>
              <a:t>42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0EFE2-490F-437C-BF0D-5866836F8023}"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0EFE2-490F-437C-BF0D-5866836F8023}"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0EFE2-490F-437C-BF0D-5866836F8023}"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0EFE2-490F-437C-BF0D-5866836F8023}"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0EFE2-490F-437C-BF0D-5866836F8023}"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0EFE2-490F-437C-BF0D-5866836F8023}"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E3246E-ED9B-4AF0-9697-4842FBCEC079}" type="datetime1">
              <a:rPr lang="en-US" smtClean="0"/>
              <a:pPr/>
              <a:t>11/25/2013</a:t>
            </a:fld>
            <a:endParaRPr lang="en-US" dirty="0"/>
          </a:p>
        </p:txBody>
      </p:sp>
      <p:sp>
        <p:nvSpPr>
          <p:cNvPr id="5" name="Footer Placeholder 4"/>
          <p:cNvSpPr>
            <a:spLocks noGrp="1"/>
          </p:cNvSpPr>
          <p:nvPr>
            <p:ph type="ftr" sz="quarter" idx="11"/>
          </p:nvPr>
        </p:nvSpPr>
        <p:spPr/>
        <p:txBody>
          <a:bodyPr/>
          <a:lstStyle/>
          <a:p>
            <a:r>
              <a:rPr lang="en-US" dirty="0" smtClean="0"/>
              <a:t>Fast, Secure, Reliable  Business Solutions</a:t>
            </a:r>
            <a:endParaRPr lang="en-US" dirty="0"/>
          </a:p>
        </p:txBody>
      </p:sp>
      <p:sp>
        <p:nvSpPr>
          <p:cNvPr id="6" name="Slide Number Placeholder 5"/>
          <p:cNvSpPr>
            <a:spLocks noGrp="1"/>
          </p:cNvSpPr>
          <p:nvPr>
            <p:ph type="sldNum" sz="quarter" idx="12"/>
          </p:nvPr>
        </p:nvSpPr>
        <p:spPr/>
        <p:txBody>
          <a:bodyPr/>
          <a:lstStyle/>
          <a:p>
            <a:fld id="{D80240DD-6B97-4CE9-A933-82BF6589AF24}" type="slidenum">
              <a:rPr lang="en-US" smtClean="0"/>
              <a:pPr/>
              <a:t>‹#›</a:t>
            </a:fld>
            <a:endParaRPr lang="en-US" dirty="0"/>
          </a:p>
        </p:txBody>
      </p:sp>
    </p:spTree>
  </p:cSld>
  <p:clrMapOvr>
    <a:masterClrMapping/>
  </p:clrMapOvr>
  <p:transition>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8CCA31-B7E9-450A-B705-BABF6EF6441A}" type="datetime1">
              <a:rPr lang="en-US" smtClean="0"/>
              <a:pPr/>
              <a:t>11/25/2013</a:t>
            </a:fld>
            <a:endParaRPr lang="en-US" dirty="0"/>
          </a:p>
        </p:txBody>
      </p:sp>
      <p:sp>
        <p:nvSpPr>
          <p:cNvPr id="5" name="Footer Placeholder 4"/>
          <p:cNvSpPr>
            <a:spLocks noGrp="1"/>
          </p:cNvSpPr>
          <p:nvPr>
            <p:ph type="ftr" sz="quarter" idx="11"/>
          </p:nvPr>
        </p:nvSpPr>
        <p:spPr/>
        <p:txBody>
          <a:bodyPr/>
          <a:lstStyle/>
          <a:p>
            <a:r>
              <a:rPr lang="en-US" dirty="0" smtClean="0"/>
              <a:t>Fast, Secure, Reliable  Business Solutions</a:t>
            </a:r>
            <a:endParaRPr lang="en-US" dirty="0"/>
          </a:p>
        </p:txBody>
      </p:sp>
      <p:sp>
        <p:nvSpPr>
          <p:cNvPr id="6" name="Slide Number Placeholder 5"/>
          <p:cNvSpPr>
            <a:spLocks noGrp="1"/>
          </p:cNvSpPr>
          <p:nvPr>
            <p:ph type="sldNum" sz="quarter" idx="12"/>
          </p:nvPr>
        </p:nvSpPr>
        <p:spPr/>
        <p:txBody>
          <a:bodyPr/>
          <a:lstStyle/>
          <a:p>
            <a:fld id="{D80240DD-6B97-4CE9-A933-82BF6589AF24}" type="slidenum">
              <a:rPr lang="en-US" smtClean="0"/>
              <a:pPr/>
              <a:t>‹#›</a:t>
            </a:fld>
            <a:endParaRPr lang="en-US" dirty="0"/>
          </a:p>
        </p:txBody>
      </p:sp>
    </p:spTree>
  </p:cSld>
  <p:clrMapOvr>
    <a:masterClrMapping/>
  </p:clrMapOvr>
  <p:transition>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3AA242-E941-46B9-BEB7-4AA7D6E494E6}" type="datetime1">
              <a:rPr lang="en-US" smtClean="0"/>
              <a:pPr/>
              <a:t>11/25/2013</a:t>
            </a:fld>
            <a:endParaRPr lang="en-US" dirty="0"/>
          </a:p>
        </p:txBody>
      </p:sp>
      <p:sp>
        <p:nvSpPr>
          <p:cNvPr id="5" name="Footer Placeholder 4"/>
          <p:cNvSpPr>
            <a:spLocks noGrp="1"/>
          </p:cNvSpPr>
          <p:nvPr>
            <p:ph type="ftr" sz="quarter" idx="11"/>
          </p:nvPr>
        </p:nvSpPr>
        <p:spPr/>
        <p:txBody>
          <a:bodyPr/>
          <a:lstStyle/>
          <a:p>
            <a:r>
              <a:rPr lang="en-US" dirty="0" smtClean="0"/>
              <a:t>Fast, Secure, Reliable  Business Solutions</a:t>
            </a:r>
            <a:endParaRPr lang="en-US" dirty="0"/>
          </a:p>
        </p:txBody>
      </p:sp>
      <p:sp>
        <p:nvSpPr>
          <p:cNvPr id="6" name="Slide Number Placeholder 5"/>
          <p:cNvSpPr>
            <a:spLocks noGrp="1"/>
          </p:cNvSpPr>
          <p:nvPr>
            <p:ph type="sldNum" sz="quarter" idx="12"/>
          </p:nvPr>
        </p:nvSpPr>
        <p:spPr/>
        <p:txBody>
          <a:bodyPr/>
          <a:lstStyle/>
          <a:p>
            <a:fld id="{D80240DD-6B97-4CE9-A933-82BF6589AF24}" type="slidenum">
              <a:rPr lang="en-US" smtClean="0"/>
              <a:pPr/>
              <a:t>‹#›</a:t>
            </a:fld>
            <a:endParaRPr lang="en-US" dirty="0"/>
          </a:p>
        </p:txBody>
      </p:sp>
    </p:spTree>
  </p:cSld>
  <p:clrMapOvr>
    <a:masterClrMapping/>
  </p:clrMapOvr>
  <p:transition>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81000" y="6324601"/>
            <a:ext cx="4267200" cy="228599"/>
          </a:xfrm>
        </p:spPr>
        <p:txBody>
          <a:bodyPr/>
          <a:lstStyle>
            <a:lvl1pPr>
              <a:defRPr sz="1400" b="1">
                <a:latin typeface="Eras Demi ITC" pitchFamily="34" charset="0"/>
              </a:defRPr>
            </a:lvl1pPr>
          </a:lstStyle>
          <a:p>
            <a:r>
              <a:rPr lang="en-US" dirty="0" smtClean="0"/>
              <a:t>Fast, Secure, Reliable  Business Solutions</a:t>
            </a:r>
            <a:endParaRPr lang="en-US" dirty="0"/>
          </a:p>
        </p:txBody>
      </p:sp>
      <p:sp>
        <p:nvSpPr>
          <p:cNvPr id="6" name="Slide Number Placeholder 5"/>
          <p:cNvSpPr>
            <a:spLocks noGrp="1"/>
          </p:cNvSpPr>
          <p:nvPr>
            <p:ph type="sldNum" sz="quarter" idx="12"/>
          </p:nvPr>
        </p:nvSpPr>
        <p:spPr/>
        <p:txBody>
          <a:bodyPr/>
          <a:lstStyle/>
          <a:p>
            <a:fld id="{D80240DD-6B97-4CE9-A933-82BF6589AF24}" type="slidenum">
              <a:rPr lang="en-US" smtClean="0"/>
              <a:pPr/>
              <a:t>‹#›</a:t>
            </a:fld>
            <a:endParaRPr lang="en-US" dirty="0"/>
          </a:p>
        </p:txBody>
      </p:sp>
    </p:spTree>
  </p:cSld>
  <p:clrMapOvr>
    <a:masterClrMapping/>
  </p:clrMapOvr>
  <p:transition>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D69BD8-50C0-47AB-9136-0CE9063E117E}" type="datetime1">
              <a:rPr lang="en-US" smtClean="0"/>
              <a:pPr/>
              <a:t>11/25/2013</a:t>
            </a:fld>
            <a:endParaRPr lang="en-US" dirty="0"/>
          </a:p>
        </p:txBody>
      </p:sp>
      <p:sp>
        <p:nvSpPr>
          <p:cNvPr id="5" name="Footer Placeholder 4"/>
          <p:cNvSpPr>
            <a:spLocks noGrp="1"/>
          </p:cNvSpPr>
          <p:nvPr>
            <p:ph type="ftr" sz="quarter" idx="11"/>
          </p:nvPr>
        </p:nvSpPr>
        <p:spPr/>
        <p:txBody>
          <a:bodyPr/>
          <a:lstStyle/>
          <a:p>
            <a:r>
              <a:rPr lang="en-US" dirty="0" smtClean="0"/>
              <a:t>Fast, Secure, Reliable  Business Solutions</a:t>
            </a:r>
            <a:endParaRPr lang="en-US" dirty="0"/>
          </a:p>
        </p:txBody>
      </p:sp>
      <p:sp>
        <p:nvSpPr>
          <p:cNvPr id="6" name="Slide Number Placeholder 5"/>
          <p:cNvSpPr>
            <a:spLocks noGrp="1"/>
          </p:cNvSpPr>
          <p:nvPr>
            <p:ph type="sldNum" sz="quarter" idx="12"/>
          </p:nvPr>
        </p:nvSpPr>
        <p:spPr/>
        <p:txBody>
          <a:bodyPr/>
          <a:lstStyle/>
          <a:p>
            <a:fld id="{D80240DD-6B97-4CE9-A933-82BF6589AF24}" type="slidenum">
              <a:rPr lang="en-US" smtClean="0"/>
              <a:pPr/>
              <a:t>‹#›</a:t>
            </a:fld>
            <a:endParaRPr lang="en-US" dirty="0"/>
          </a:p>
        </p:txBody>
      </p:sp>
    </p:spTree>
  </p:cSld>
  <p:clrMapOvr>
    <a:masterClrMapping/>
  </p:clrMapOvr>
  <p:transition>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BE9B76-4E2E-4FBE-AE3C-412579F4BD09}" type="datetime1">
              <a:rPr lang="en-US" smtClean="0"/>
              <a:pPr/>
              <a:t>11/25/2013</a:t>
            </a:fld>
            <a:endParaRPr lang="en-US" dirty="0"/>
          </a:p>
        </p:txBody>
      </p:sp>
      <p:sp>
        <p:nvSpPr>
          <p:cNvPr id="6" name="Footer Placeholder 5"/>
          <p:cNvSpPr>
            <a:spLocks noGrp="1"/>
          </p:cNvSpPr>
          <p:nvPr>
            <p:ph type="ftr" sz="quarter" idx="11"/>
          </p:nvPr>
        </p:nvSpPr>
        <p:spPr/>
        <p:txBody>
          <a:bodyPr/>
          <a:lstStyle/>
          <a:p>
            <a:r>
              <a:rPr lang="en-US" dirty="0" smtClean="0"/>
              <a:t>Fast, Secure, Reliable  Business Solutions</a:t>
            </a:r>
            <a:endParaRPr lang="en-US" dirty="0"/>
          </a:p>
        </p:txBody>
      </p:sp>
      <p:sp>
        <p:nvSpPr>
          <p:cNvPr id="7" name="Slide Number Placeholder 6"/>
          <p:cNvSpPr>
            <a:spLocks noGrp="1"/>
          </p:cNvSpPr>
          <p:nvPr>
            <p:ph type="sldNum" sz="quarter" idx="12"/>
          </p:nvPr>
        </p:nvSpPr>
        <p:spPr/>
        <p:txBody>
          <a:bodyPr/>
          <a:lstStyle/>
          <a:p>
            <a:fld id="{D80240DD-6B97-4CE9-A933-82BF6589AF24}" type="slidenum">
              <a:rPr lang="en-US" smtClean="0"/>
              <a:pPr/>
              <a:t>‹#›</a:t>
            </a:fld>
            <a:endParaRPr lang="en-US" dirty="0"/>
          </a:p>
        </p:txBody>
      </p:sp>
    </p:spTree>
  </p:cSld>
  <p:clrMapOvr>
    <a:masterClrMapping/>
  </p:clrMapOvr>
  <p:transition>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C6181E-D5CA-49B2-B884-8EA5ADD4A654}" type="datetime1">
              <a:rPr lang="en-US" smtClean="0"/>
              <a:pPr/>
              <a:t>11/25/2013</a:t>
            </a:fld>
            <a:endParaRPr lang="en-US" dirty="0"/>
          </a:p>
        </p:txBody>
      </p:sp>
      <p:sp>
        <p:nvSpPr>
          <p:cNvPr id="8" name="Footer Placeholder 7"/>
          <p:cNvSpPr>
            <a:spLocks noGrp="1"/>
          </p:cNvSpPr>
          <p:nvPr>
            <p:ph type="ftr" sz="quarter" idx="11"/>
          </p:nvPr>
        </p:nvSpPr>
        <p:spPr/>
        <p:txBody>
          <a:bodyPr/>
          <a:lstStyle/>
          <a:p>
            <a:r>
              <a:rPr lang="en-US" dirty="0" smtClean="0"/>
              <a:t>Fast, Secure, Reliable  Business Solutions</a:t>
            </a:r>
            <a:endParaRPr lang="en-US" dirty="0"/>
          </a:p>
        </p:txBody>
      </p:sp>
      <p:sp>
        <p:nvSpPr>
          <p:cNvPr id="9" name="Slide Number Placeholder 8"/>
          <p:cNvSpPr>
            <a:spLocks noGrp="1"/>
          </p:cNvSpPr>
          <p:nvPr>
            <p:ph type="sldNum" sz="quarter" idx="12"/>
          </p:nvPr>
        </p:nvSpPr>
        <p:spPr/>
        <p:txBody>
          <a:bodyPr/>
          <a:lstStyle/>
          <a:p>
            <a:fld id="{D80240DD-6B97-4CE9-A933-82BF6589AF24}" type="slidenum">
              <a:rPr lang="en-US" smtClean="0"/>
              <a:pPr/>
              <a:t>‹#›</a:t>
            </a:fld>
            <a:endParaRPr lang="en-US" dirty="0"/>
          </a:p>
        </p:txBody>
      </p:sp>
    </p:spTree>
  </p:cSld>
  <p:clrMapOvr>
    <a:masterClrMapping/>
  </p:clrMapOvr>
  <p:transition>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4F13D1-C192-4677-9943-585C218A93E8}" type="datetime1">
              <a:rPr lang="en-US" smtClean="0"/>
              <a:pPr/>
              <a:t>11/25/2013</a:t>
            </a:fld>
            <a:endParaRPr lang="en-US" dirty="0"/>
          </a:p>
        </p:txBody>
      </p:sp>
      <p:sp>
        <p:nvSpPr>
          <p:cNvPr id="4" name="Footer Placeholder 3"/>
          <p:cNvSpPr>
            <a:spLocks noGrp="1"/>
          </p:cNvSpPr>
          <p:nvPr>
            <p:ph type="ftr" sz="quarter" idx="11"/>
          </p:nvPr>
        </p:nvSpPr>
        <p:spPr/>
        <p:txBody>
          <a:bodyPr/>
          <a:lstStyle/>
          <a:p>
            <a:r>
              <a:rPr lang="en-US" dirty="0" smtClean="0"/>
              <a:t>Fast, Secure, Reliable  Business Solutions</a:t>
            </a:r>
            <a:endParaRPr lang="en-US" dirty="0"/>
          </a:p>
        </p:txBody>
      </p:sp>
      <p:sp>
        <p:nvSpPr>
          <p:cNvPr id="5" name="Slide Number Placeholder 4"/>
          <p:cNvSpPr>
            <a:spLocks noGrp="1"/>
          </p:cNvSpPr>
          <p:nvPr>
            <p:ph type="sldNum" sz="quarter" idx="12"/>
          </p:nvPr>
        </p:nvSpPr>
        <p:spPr/>
        <p:txBody>
          <a:bodyPr/>
          <a:lstStyle/>
          <a:p>
            <a:fld id="{D80240DD-6B97-4CE9-A933-82BF6589AF24}" type="slidenum">
              <a:rPr lang="en-US" smtClean="0"/>
              <a:pPr/>
              <a:t>‹#›</a:t>
            </a:fld>
            <a:endParaRPr lang="en-US" dirty="0"/>
          </a:p>
        </p:txBody>
      </p:sp>
    </p:spTree>
  </p:cSld>
  <p:clrMapOvr>
    <a:masterClrMapping/>
  </p:clrMapOvr>
  <p:transition>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5E1AA7-EE34-4FA6-8E43-AD6FF2D1EFF3}" type="datetime1">
              <a:rPr lang="en-US" smtClean="0"/>
              <a:pPr/>
              <a:t>11/25/2013</a:t>
            </a:fld>
            <a:endParaRPr lang="en-US" dirty="0"/>
          </a:p>
        </p:txBody>
      </p:sp>
      <p:sp>
        <p:nvSpPr>
          <p:cNvPr id="3" name="Footer Placeholder 2"/>
          <p:cNvSpPr>
            <a:spLocks noGrp="1"/>
          </p:cNvSpPr>
          <p:nvPr>
            <p:ph type="ftr" sz="quarter" idx="11"/>
          </p:nvPr>
        </p:nvSpPr>
        <p:spPr/>
        <p:txBody>
          <a:bodyPr/>
          <a:lstStyle/>
          <a:p>
            <a:r>
              <a:rPr lang="en-US" dirty="0" smtClean="0"/>
              <a:t>Fast, Secure, Reliable  Business Solutions</a:t>
            </a:r>
            <a:endParaRPr lang="en-US" dirty="0"/>
          </a:p>
        </p:txBody>
      </p:sp>
      <p:sp>
        <p:nvSpPr>
          <p:cNvPr id="4" name="Slide Number Placeholder 3"/>
          <p:cNvSpPr>
            <a:spLocks noGrp="1"/>
          </p:cNvSpPr>
          <p:nvPr>
            <p:ph type="sldNum" sz="quarter" idx="12"/>
          </p:nvPr>
        </p:nvSpPr>
        <p:spPr/>
        <p:txBody>
          <a:bodyPr/>
          <a:lstStyle/>
          <a:p>
            <a:fld id="{D80240DD-6B97-4CE9-A933-82BF6589AF24}" type="slidenum">
              <a:rPr lang="en-US" smtClean="0"/>
              <a:pPr/>
              <a:t>‹#›</a:t>
            </a:fld>
            <a:endParaRPr lang="en-US" dirty="0"/>
          </a:p>
        </p:txBody>
      </p:sp>
    </p:spTree>
  </p:cSld>
  <p:clrMapOvr>
    <a:masterClrMapping/>
  </p:clrMapOvr>
  <p:transition>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E0C2C9-A890-4854-875A-2DAB88F427E2}" type="datetime1">
              <a:rPr lang="en-US" smtClean="0"/>
              <a:pPr/>
              <a:t>11/25/2013</a:t>
            </a:fld>
            <a:endParaRPr lang="en-US" dirty="0"/>
          </a:p>
        </p:txBody>
      </p:sp>
      <p:sp>
        <p:nvSpPr>
          <p:cNvPr id="6" name="Footer Placeholder 5"/>
          <p:cNvSpPr>
            <a:spLocks noGrp="1"/>
          </p:cNvSpPr>
          <p:nvPr>
            <p:ph type="ftr" sz="quarter" idx="11"/>
          </p:nvPr>
        </p:nvSpPr>
        <p:spPr/>
        <p:txBody>
          <a:bodyPr/>
          <a:lstStyle/>
          <a:p>
            <a:r>
              <a:rPr lang="en-US" dirty="0" smtClean="0"/>
              <a:t>Fast, Secure, Reliable  Business Solutions</a:t>
            </a:r>
            <a:endParaRPr lang="en-US" dirty="0"/>
          </a:p>
        </p:txBody>
      </p:sp>
      <p:sp>
        <p:nvSpPr>
          <p:cNvPr id="7" name="Slide Number Placeholder 6"/>
          <p:cNvSpPr>
            <a:spLocks noGrp="1"/>
          </p:cNvSpPr>
          <p:nvPr>
            <p:ph type="sldNum" sz="quarter" idx="12"/>
          </p:nvPr>
        </p:nvSpPr>
        <p:spPr/>
        <p:txBody>
          <a:bodyPr/>
          <a:lstStyle/>
          <a:p>
            <a:fld id="{D80240DD-6B97-4CE9-A933-82BF6589AF24}" type="slidenum">
              <a:rPr lang="en-US" smtClean="0"/>
              <a:pPr/>
              <a:t>‹#›</a:t>
            </a:fld>
            <a:endParaRPr lang="en-US" dirty="0"/>
          </a:p>
        </p:txBody>
      </p:sp>
    </p:spTree>
  </p:cSld>
  <p:clrMapOvr>
    <a:masterClrMapping/>
  </p:clrMapOvr>
  <p:transition>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0D92CB-F0F3-4503-AEA0-A012F12722BF}" type="datetime1">
              <a:rPr lang="en-US" smtClean="0"/>
              <a:pPr/>
              <a:t>11/25/2013</a:t>
            </a:fld>
            <a:endParaRPr lang="en-US" dirty="0"/>
          </a:p>
        </p:txBody>
      </p:sp>
      <p:sp>
        <p:nvSpPr>
          <p:cNvPr id="6" name="Footer Placeholder 5"/>
          <p:cNvSpPr>
            <a:spLocks noGrp="1"/>
          </p:cNvSpPr>
          <p:nvPr>
            <p:ph type="ftr" sz="quarter" idx="11"/>
          </p:nvPr>
        </p:nvSpPr>
        <p:spPr/>
        <p:txBody>
          <a:bodyPr/>
          <a:lstStyle/>
          <a:p>
            <a:r>
              <a:rPr lang="en-US" dirty="0" smtClean="0"/>
              <a:t>Fast, Secure, Reliable  Business Solutions</a:t>
            </a:r>
            <a:endParaRPr lang="en-US" dirty="0"/>
          </a:p>
        </p:txBody>
      </p:sp>
      <p:sp>
        <p:nvSpPr>
          <p:cNvPr id="7" name="Slide Number Placeholder 6"/>
          <p:cNvSpPr>
            <a:spLocks noGrp="1"/>
          </p:cNvSpPr>
          <p:nvPr>
            <p:ph type="sldNum" sz="quarter" idx="12"/>
          </p:nvPr>
        </p:nvSpPr>
        <p:spPr/>
        <p:txBody>
          <a:bodyPr/>
          <a:lstStyle/>
          <a:p>
            <a:fld id="{D80240DD-6B97-4CE9-A933-82BF6589AF24}" type="slidenum">
              <a:rPr lang="en-US" smtClean="0"/>
              <a:pPr/>
              <a:t>‹#›</a:t>
            </a:fld>
            <a:endParaRPr lang="en-US" dirty="0"/>
          </a:p>
        </p:txBody>
      </p:sp>
    </p:spTree>
  </p:cSld>
  <p:clrMapOvr>
    <a:masterClrMapping/>
  </p:clrMapOvr>
  <p:transition>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23D6BB-0FE8-4165-994E-4F8BB8E7DDBB}" type="datetime1">
              <a:rPr lang="en-US" smtClean="0"/>
              <a:pPr/>
              <a:t>11/25/2013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Fast, Secure, Reliable  Business Solutions</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0240DD-6B97-4CE9-A933-82BF6589AF2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push/>
  </p:transition>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umair.afzal@multinet.com.pk" TargetMode="External"/><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jpe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jpe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jpeg"/><Relationship Id="rId7" Type="http://schemas.openxmlformats.org/officeDocument/2006/relationships/diagramLayout" Target="../diagrams/layout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6.png"/><Relationship Id="rId10" Type="http://schemas.microsoft.com/office/2007/relationships/diagramDrawing" Target="../diagrams/drawing1.xml"/><Relationship Id="rId4" Type="http://schemas.openxmlformats.org/officeDocument/2006/relationships/image" Target="../media/image2.png"/><Relationship Id="rId9" Type="http://schemas.openxmlformats.org/officeDocument/2006/relationships/diagramColors" Target="../diagrams/colors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6.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8" Type="http://schemas.openxmlformats.org/officeDocument/2006/relationships/hyperlink" Target="http://propakistani.pk/2013/11/11/pta-blocks-200000-ips-thousands-of-sims-and-devices-to-control-grey-traffic/" TargetMode="External"/><Relationship Id="rId3" Type="http://schemas.openxmlformats.org/officeDocument/2006/relationships/image" Target="../media/image1.jpeg"/><Relationship Id="rId7" Type="http://schemas.openxmlformats.org/officeDocument/2006/relationships/hyperlink" Target="http://propakistani.pk/2013/11/12/legal-international-traffic-increased-by-8-during-last-month-anusha-rehman/"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propakistani.pk/2013/11/18/telcos-asked-to-start-rolling-out-biometric-system-for-sim-verification/" TargetMode="External"/><Relationship Id="rId5"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hyperlink" Target="http://propakistani.pk/2013/10/28/pta-officers-visit-telco-to-confirm-blocking-of-un-verified-sim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6.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image" Target="../media/image6.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0" cy="3581400"/>
          </a:xfrm>
          <a:prstGeom prst="rect">
            <a:avLst/>
          </a:prstGeom>
          <a:noFill/>
          <a:ln w="9525">
            <a:noFill/>
            <a:miter lim="800000"/>
            <a:headEnd/>
            <a:tailEnd/>
          </a:ln>
          <a:effectLst/>
        </p:spPr>
      </p:pic>
      <p:sp>
        <p:nvSpPr>
          <p:cNvPr id="3" name="Rectangle 2"/>
          <p:cNvSpPr/>
          <p:nvPr/>
        </p:nvSpPr>
        <p:spPr>
          <a:xfrm>
            <a:off x="533400" y="4191000"/>
            <a:ext cx="7239000" cy="1508105"/>
          </a:xfrm>
          <a:prstGeom prst="rect">
            <a:avLst/>
          </a:prstGeom>
        </p:spPr>
        <p:txBody>
          <a:bodyPr wrap="square">
            <a:spAutoFit/>
          </a:bodyPr>
          <a:lstStyle/>
          <a:p>
            <a:r>
              <a:rPr lang="en-US" b="1" dirty="0" smtClean="0">
                <a:latin typeface="Arial" pitchFamily="34" charset="0"/>
                <a:ea typeface="Tahoma" pitchFamily="34" charset="0"/>
                <a:cs typeface="Arial" pitchFamily="34" charset="0"/>
              </a:rPr>
              <a:t>Presented By: Umair Afzal </a:t>
            </a:r>
          </a:p>
          <a:p>
            <a:r>
              <a:rPr lang="en-US" b="1" dirty="0" smtClean="0">
                <a:latin typeface="Arial" pitchFamily="34" charset="0"/>
                <a:ea typeface="Tahoma" pitchFamily="34" charset="0"/>
                <a:cs typeface="Arial" pitchFamily="34" charset="0"/>
              </a:rPr>
              <a:t>Senior Executive Strategy</a:t>
            </a:r>
          </a:p>
          <a:p>
            <a:r>
              <a:rPr lang="en-US" dirty="0" smtClean="0">
                <a:latin typeface="Arial" pitchFamily="34" charset="0"/>
                <a:ea typeface="Tahoma" pitchFamily="34" charset="0"/>
                <a:cs typeface="Arial" pitchFamily="34" charset="0"/>
                <a:hlinkClick r:id="rId3"/>
              </a:rPr>
              <a:t>umair.afzal@multinet.com.pk</a:t>
            </a:r>
            <a:endParaRPr lang="en-US" dirty="0" smtClean="0">
              <a:latin typeface="Arial" pitchFamily="34" charset="0"/>
              <a:ea typeface="Tahoma" pitchFamily="34" charset="0"/>
              <a:cs typeface="Arial" pitchFamily="34" charset="0"/>
            </a:endParaRPr>
          </a:p>
          <a:p>
            <a:endParaRPr lang="en-US" b="1" dirty="0" smtClean="0">
              <a:latin typeface="Arial" pitchFamily="34" charset="0"/>
              <a:ea typeface="Tahoma" pitchFamily="34" charset="0"/>
              <a:cs typeface="Arial" pitchFamily="34" charset="0"/>
            </a:endParaRPr>
          </a:p>
          <a:p>
            <a:r>
              <a:rPr lang="en-US" sz="2000" b="1" dirty="0" smtClean="0">
                <a:latin typeface="Arial" pitchFamily="34" charset="0"/>
                <a:ea typeface="Tahoma" pitchFamily="34" charset="0"/>
                <a:cs typeface="Arial" pitchFamily="34" charset="0"/>
              </a:rPr>
              <a:t>Multinet Pakistan Private </a:t>
            </a:r>
            <a:r>
              <a:rPr lang="en-US" sz="2000" b="1" dirty="0" smtClean="0">
                <a:latin typeface="Arial" pitchFamily="34" charset="0"/>
                <a:ea typeface="Tahoma" pitchFamily="34" charset="0"/>
                <a:cs typeface="Arial" pitchFamily="34" charset="0"/>
              </a:rPr>
              <a:t>Limited</a:t>
            </a:r>
            <a:endParaRPr lang="en-US" sz="2000" b="1" dirty="0" smtClean="0">
              <a:latin typeface="Arial" pitchFamily="34" charset="0"/>
              <a:ea typeface="Tahoma" pitchFamily="34" charset="0"/>
              <a:cs typeface="Arial" pitchFamily="34" charset="0"/>
            </a:endParaRPr>
          </a:p>
        </p:txBody>
      </p:sp>
      <p:sp>
        <p:nvSpPr>
          <p:cNvPr id="5" name="Rectangle 4"/>
          <p:cNvSpPr/>
          <p:nvPr/>
        </p:nvSpPr>
        <p:spPr>
          <a:xfrm>
            <a:off x="3581400" y="1600200"/>
            <a:ext cx="5562600" cy="2062103"/>
          </a:xfrm>
          <a:prstGeom prst="rect">
            <a:avLst/>
          </a:prstGeom>
        </p:spPr>
        <p:txBody>
          <a:bodyPr wrap="square">
            <a:spAutoFit/>
          </a:bodyPr>
          <a:lstStyle/>
          <a:p>
            <a:pPr algn="ctr"/>
            <a:r>
              <a:rPr lang="en-US" sz="3200" b="1" dirty="0" smtClean="0">
                <a:solidFill>
                  <a:schemeClr val="bg1"/>
                </a:solidFill>
                <a:latin typeface="DokChampa" pitchFamily="34" charset="-34"/>
                <a:cs typeface="DokChampa" pitchFamily="34" charset="-34"/>
              </a:rPr>
              <a:t>Telecom Regulations, Policies &amp; Conformity Assessment</a:t>
            </a:r>
          </a:p>
          <a:p>
            <a:pPr algn="ctr"/>
            <a:r>
              <a:rPr lang="en-US" sz="3200" b="1" dirty="0" smtClean="0">
                <a:solidFill>
                  <a:schemeClr val="bg1"/>
                </a:solidFill>
                <a:latin typeface="DokChampa" pitchFamily="34" charset="-34"/>
                <a:cs typeface="DokChampa" pitchFamily="34" charset="-34"/>
              </a:rPr>
              <a:t>PAKISTAN</a:t>
            </a:r>
          </a:p>
        </p:txBody>
      </p:sp>
      <p:pic>
        <p:nvPicPr>
          <p:cNvPr id="6" name="Picture 3"/>
          <p:cNvPicPr>
            <a:picLocks noChangeAspect="1" noChangeArrowheads="1"/>
          </p:cNvPicPr>
          <p:nvPr/>
        </p:nvPicPr>
        <p:blipFill>
          <a:blip r:embed="rId4" cstate="print"/>
          <a:srcRect/>
          <a:stretch>
            <a:fillRect/>
          </a:stretch>
        </p:blipFill>
        <p:spPr bwMode="auto">
          <a:xfrm>
            <a:off x="5715000" y="6019800"/>
            <a:ext cx="3028122" cy="457200"/>
          </a:xfrm>
          <a:prstGeom prst="rect">
            <a:avLst/>
          </a:prstGeom>
          <a:noFill/>
          <a:ln w="9525">
            <a:noFill/>
            <a:miter lim="800000"/>
            <a:headEnd/>
            <a:tailEnd/>
          </a:ln>
          <a:effectLst/>
        </p:spPr>
      </p:pic>
      <p:sp>
        <p:nvSpPr>
          <p:cNvPr id="7" name="Rectangle 13"/>
          <p:cNvSpPr>
            <a:spLocks noChangeArrowheads="1"/>
          </p:cNvSpPr>
          <p:nvPr/>
        </p:nvSpPr>
        <p:spPr bwMode="auto">
          <a:xfrm>
            <a:off x="3886200" y="1"/>
            <a:ext cx="5257800" cy="1371599"/>
          </a:xfrm>
          <a:prstGeom prst="rect">
            <a:avLst/>
          </a:prstGeom>
          <a:noFill/>
          <a:ln w="9525">
            <a:noFill/>
            <a:miter lim="800000"/>
            <a:headEnd/>
            <a:tailEnd/>
          </a:ln>
        </p:spPr>
        <p:txBody>
          <a:bodyPr anchor="ctr"/>
          <a:lstStyle/>
          <a:p>
            <a:pPr algn="ctr">
              <a:lnSpc>
                <a:spcPct val="80000"/>
              </a:lnSpc>
            </a:pPr>
            <a:r>
              <a:rPr lang="en-US" sz="2400" b="1" dirty="0">
                <a:solidFill>
                  <a:schemeClr val="bg2"/>
                </a:solidFill>
              </a:rPr>
              <a:t>Joint ITU-UNIDO Forum on </a:t>
            </a:r>
            <a:br>
              <a:rPr lang="en-US" sz="2400" b="1" dirty="0">
                <a:solidFill>
                  <a:schemeClr val="bg2"/>
                </a:solidFill>
              </a:rPr>
            </a:br>
            <a:r>
              <a:rPr lang="en-US" sz="2400" b="1" dirty="0">
                <a:solidFill>
                  <a:schemeClr val="bg2"/>
                </a:solidFill>
              </a:rPr>
              <a:t>Sustainable Conformity Assessment</a:t>
            </a:r>
            <a:br>
              <a:rPr lang="en-US" sz="2400" b="1" dirty="0">
                <a:solidFill>
                  <a:schemeClr val="bg2"/>
                </a:solidFill>
              </a:rPr>
            </a:br>
            <a:r>
              <a:rPr lang="en-US" sz="2400" b="1" dirty="0">
                <a:solidFill>
                  <a:schemeClr val="bg2"/>
                </a:solidFill>
              </a:rPr>
              <a:t>for Asia-Pacific </a:t>
            </a:r>
            <a:r>
              <a:rPr lang="en-US" sz="2400" b="1" dirty="0" smtClean="0">
                <a:solidFill>
                  <a:schemeClr val="bg2"/>
                </a:solidFill>
              </a:rPr>
              <a:t>Region</a:t>
            </a:r>
            <a:endParaRPr lang="en-US" sz="2400" b="1" dirty="0">
              <a:solidFill>
                <a:srgbClr val="22228B"/>
              </a:solidFill>
            </a:endParaRPr>
          </a:p>
        </p:txBody>
      </p:sp>
      <p:sp>
        <p:nvSpPr>
          <p:cNvPr id="8" name="Rectangle 7"/>
          <p:cNvSpPr/>
          <p:nvPr/>
        </p:nvSpPr>
        <p:spPr>
          <a:xfrm>
            <a:off x="4419600" y="3733800"/>
            <a:ext cx="4572000" cy="830997"/>
          </a:xfrm>
          <a:prstGeom prst="rect">
            <a:avLst/>
          </a:prstGeom>
        </p:spPr>
        <p:txBody>
          <a:bodyPr>
            <a:spAutoFit/>
          </a:bodyPr>
          <a:lstStyle/>
          <a:p>
            <a:pPr algn="ctr">
              <a:lnSpc>
                <a:spcPct val="80000"/>
              </a:lnSpc>
            </a:pPr>
            <a:endParaRPr lang="en-US" sz="2400" b="1" dirty="0" smtClean="0">
              <a:solidFill>
                <a:srgbClr val="FF3300"/>
              </a:solidFill>
            </a:endParaRPr>
          </a:p>
          <a:p>
            <a:pPr algn="ctr">
              <a:lnSpc>
                <a:spcPct val="80000"/>
              </a:lnSpc>
            </a:pPr>
            <a:r>
              <a:rPr lang="en-US" b="1" dirty="0" smtClean="0">
                <a:solidFill>
                  <a:srgbClr val="FF3300"/>
                </a:solidFill>
              </a:rPr>
              <a:t>(Yangon City, Republic of Union of Myanmar</a:t>
            </a:r>
            <a:br>
              <a:rPr lang="en-US" b="1" dirty="0" smtClean="0">
                <a:solidFill>
                  <a:srgbClr val="FF3300"/>
                </a:solidFill>
              </a:rPr>
            </a:br>
            <a:r>
              <a:rPr lang="en-US" b="1" dirty="0" smtClean="0">
                <a:solidFill>
                  <a:srgbClr val="FF3300"/>
                </a:solidFill>
              </a:rPr>
              <a:t>25-27 November 2013)</a:t>
            </a:r>
            <a:endParaRPr lang="en-US" b="1" dirty="0">
              <a:solidFill>
                <a:srgbClr val="FF3300"/>
              </a:solidFill>
            </a:endParaRPr>
          </a:p>
        </p:txBody>
      </p:sp>
      <p:pic>
        <p:nvPicPr>
          <p:cNvPr id="9" name="Picture 3" descr="C:\Users\Umair\Desktop\pakistan-flag.gif"/>
          <p:cNvPicPr>
            <a:picLocks noChangeAspect="1" noChangeArrowheads="1"/>
          </p:cNvPicPr>
          <p:nvPr/>
        </p:nvPicPr>
        <p:blipFill>
          <a:blip r:embed="rId5" cstate="print"/>
          <a:srcRect/>
          <a:stretch>
            <a:fillRect/>
          </a:stretch>
        </p:blipFill>
        <p:spPr bwMode="auto">
          <a:xfrm>
            <a:off x="0" y="0"/>
            <a:ext cx="2642380" cy="1795463"/>
          </a:xfrm>
          <a:prstGeom prst="rect">
            <a:avLst/>
          </a:prstGeom>
          <a:noFill/>
        </p:spPr>
      </p:pic>
      <p:sp>
        <p:nvSpPr>
          <p:cNvPr id="10" name="Rectangle 4"/>
          <p:cNvSpPr>
            <a:spLocks noGrp="1" noChangeArrowheads="1"/>
          </p:cNvSpPr>
          <p:nvPr>
            <p:ph type="dt" sz="quarter" idx="10"/>
          </p:nvPr>
        </p:nvSpPr>
        <p:spPr bwMode="auto">
          <a:xfrm>
            <a:off x="0" y="6553200"/>
            <a:ext cx="4665662" cy="268288"/>
          </a:xfrm>
          <a:prstGeom prst="rect">
            <a:avLst/>
          </a:prstGeom>
          <a:noFill/>
          <a:ln>
            <a:miter lim="800000"/>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dirty="0" smtClean="0">
                <a:ln>
                  <a:noFill/>
                </a:ln>
                <a:solidFill>
                  <a:sysClr val="windowText" lastClr="000000"/>
                </a:solidFill>
                <a:effectLst/>
                <a:uLnTx/>
                <a:uFillTx/>
              </a:rPr>
              <a:t>Yangon City, Myanmar, </a:t>
            </a:r>
            <a:r>
              <a:rPr kumimoji="0" lang="en-US" altLang="en-US" sz="1800" b="0" i="0" u="none" strike="noStrike" kern="0" cap="none" spc="0" normalizeH="0" baseline="0" noProof="0" dirty="0" smtClean="0">
                <a:ln>
                  <a:noFill/>
                </a:ln>
                <a:solidFill>
                  <a:sysClr val="windowText" lastClr="000000"/>
                </a:solidFill>
                <a:effectLst/>
                <a:uLnTx/>
                <a:uFillTx/>
              </a:rPr>
              <a:t>26 </a:t>
            </a:r>
            <a:r>
              <a:rPr kumimoji="0" lang="en-US" altLang="en-US" sz="1800" b="0" i="0" u="none" strike="noStrike" kern="0" cap="none" spc="0" normalizeH="0" baseline="0" noProof="0" dirty="0" smtClean="0">
                <a:ln>
                  <a:noFill/>
                </a:ln>
                <a:solidFill>
                  <a:sysClr val="windowText" lastClr="000000"/>
                </a:solidFill>
                <a:effectLst/>
                <a:uLnTx/>
                <a:uFillTx/>
              </a:rPr>
              <a:t>November 2013</a:t>
            </a:r>
          </a:p>
        </p:txBody>
      </p:sp>
      <p:pic>
        <p:nvPicPr>
          <p:cNvPr id="11" name="Picture 16" descr="ITUseries"/>
          <p:cNvPicPr>
            <a:picLocks noChangeAspect="1" noChangeArrowheads="1"/>
          </p:cNvPicPr>
          <p:nvPr/>
        </p:nvPicPr>
        <p:blipFill>
          <a:blip r:embed="rId6" cstate="print"/>
          <a:srcRect t="17264" b="69327"/>
          <a:stretch>
            <a:fillRect/>
          </a:stretch>
        </p:blipFill>
        <p:spPr bwMode="auto">
          <a:xfrm>
            <a:off x="5410200" y="5018087"/>
            <a:ext cx="2241663" cy="849313"/>
          </a:xfrm>
          <a:prstGeom prst="rect">
            <a:avLst/>
          </a:prstGeom>
          <a:noFill/>
          <a:ln w="9525">
            <a:noFill/>
            <a:miter lim="800000"/>
            <a:headEnd/>
            <a:tailEnd/>
          </a:ln>
        </p:spPr>
      </p:pic>
      <p:pic>
        <p:nvPicPr>
          <p:cNvPr id="12" name="Picture 1"/>
          <p:cNvPicPr>
            <a:picLocks noChangeAspect="1"/>
          </p:cNvPicPr>
          <p:nvPr/>
        </p:nvPicPr>
        <p:blipFill>
          <a:blip r:embed="rId7" cstate="print"/>
          <a:srcRect/>
          <a:stretch>
            <a:fillRect/>
          </a:stretch>
        </p:blipFill>
        <p:spPr bwMode="auto">
          <a:xfrm>
            <a:off x="7772400" y="4888212"/>
            <a:ext cx="1219200" cy="1055388"/>
          </a:xfrm>
          <a:prstGeom prst="rect">
            <a:avLst/>
          </a:prstGeom>
          <a:noFill/>
          <a:ln w="9525">
            <a:noFill/>
            <a:miter lim="800000"/>
            <a:headEnd/>
            <a:tailEnd/>
          </a:ln>
        </p:spPr>
      </p:pic>
      <p:sp>
        <p:nvSpPr>
          <p:cNvPr id="13" name="Rectangle 12"/>
          <p:cNvSpPr/>
          <p:nvPr/>
        </p:nvSpPr>
        <p:spPr>
          <a:xfrm>
            <a:off x="4913162" y="6488668"/>
            <a:ext cx="4230838" cy="369332"/>
          </a:xfrm>
          <a:prstGeom prst="rect">
            <a:avLst/>
          </a:prstGeom>
        </p:spPr>
        <p:txBody>
          <a:bodyPr wrap="none">
            <a:spAutoFit/>
          </a:bodyPr>
          <a:lstStyle/>
          <a:p>
            <a:pPr>
              <a:tabLst>
                <a:tab pos="0" algn="l"/>
              </a:tabLst>
            </a:pPr>
            <a:r>
              <a:rPr lang="en-US" i="1" dirty="0" smtClean="0">
                <a:ea typeface="Tahoma" pitchFamily="34" charset="0"/>
                <a:cs typeface="Tahoma" pitchFamily="34" charset="0"/>
              </a:rPr>
              <a:t>Connecting You to Pakistan and beyond…….</a:t>
            </a:r>
            <a:endParaRPr lang="en-US" i="1" dirty="0" smtClean="0">
              <a:ea typeface="Tahoma" pitchFamily="34" charset="0"/>
              <a:cs typeface="Tahoma" pitchFamily="34" charset="0"/>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000"/>
                                        <p:tgtEl>
                                          <p:spTgt spid="3"/>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2000"/>
                                        <p:tgtEl>
                                          <p:spTgt spid="8"/>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200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a:effectLst/>
        </p:spPr>
      </p:pic>
      <p:pic>
        <p:nvPicPr>
          <p:cNvPr id="63490" name="Picture 2" descr="C:\Users\Umair\Desktop\Evolution.jpg"/>
          <p:cNvPicPr>
            <a:picLocks noChangeAspect="1" noChangeArrowheads="1"/>
          </p:cNvPicPr>
          <p:nvPr/>
        </p:nvPicPr>
        <p:blipFill>
          <a:blip r:embed="rId3" cstate="print">
            <a:duotone>
              <a:schemeClr val="bg2">
                <a:shade val="45000"/>
                <a:satMod val="135000"/>
              </a:schemeClr>
              <a:prstClr val="white"/>
            </a:duotone>
          </a:blip>
          <a:stretch>
            <a:fillRect/>
          </a:stretch>
        </p:blipFill>
        <p:spPr bwMode="auto">
          <a:xfrm>
            <a:off x="3657601" y="3276600"/>
            <a:ext cx="5486399" cy="1965960"/>
          </a:xfrm>
          <a:prstGeom prst="rect">
            <a:avLst/>
          </a:prstGeom>
          <a:noFill/>
          <a:effectLst>
            <a:outerShdw blurRad="50800" dist="50800" dir="5400000" algn="ctr" rotWithShape="0">
              <a:schemeClr val="bg1"/>
            </a:outerShdw>
          </a:effectLst>
        </p:spPr>
      </p:pic>
      <p:pic>
        <p:nvPicPr>
          <p:cNvPr id="6" name="Picture 3"/>
          <p:cNvPicPr>
            <a:picLocks noChangeAspect="1" noChangeArrowheads="1"/>
          </p:cNvPicPr>
          <p:nvPr/>
        </p:nvPicPr>
        <p:blipFill>
          <a:blip r:embed="rId4" cstate="print"/>
          <a:srcRect/>
          <a:stretch>
            <a:fillRect/>
          </a:stretch>
        </p:blipFill>
        <p:spPr bwMode="auto">
          <a:xfrm>
            <a:off x="6019800" y="6324600"/>
            <a:ext cx="3028122" cy="457200"/>
          </a:xfrm>
          <a:prstGeom prst="rect">
            <a:avLst/>
          </a:prstGeom>
          <a:noFill/>
          <a:ln w="9525">
            <a:noFill/>
            <a:miter lim="800000"/>
            <a:headEnd/>
            <a:tailEnd/>
          </a:ln>
          <a:effectLst/>
        </p:spPr>
      </p:pic>
      <p:sp>
        <p:nvSpPr>
          <p:cNvPr id="5" name="Rectangle 4"/>
          <p:cNvSpPr/>
          <p:nvPr/>
        </p:nvSpPr>
        <p:spPr>
          <a:xfrm>
            <a:off x="3581400" y="1828800"/>
            <a:ext cx="5562600" cy="1077218"/>
          </a:xfrm>
          <a:prstGeom prst="rect">
            <a:avLst/>
          </a:prstGeom>
        </p:spPr>
        <p:txBody>
          <a:bodyPr wrap="square">
            <a:spAutoFit/>
          </a:bodyPr>
          <a:lstStyle/>
          <a:p>
            <a:pPr algn="ctr"/>
            <a:r>
              <a:rPr lang="en-US" sz="3200" b="1" dirty="0" smtClean="0">
                <a:solidFill>
                  <a:schemeClr val="bg1"/>
                </a:solidFill>
                <a:latin typeface="DokChampa" pitchFamily="34" charset="-34"/>
                <a:cs typeface="DokChampa" pitchFamily="34" charset="-34"/>
              </a:rPr>
              <a:t>Evolution of Telecom Sector in Pakistan</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wipe(left)">
                                      <p:cBhvr>
                                        <p:cTn id="7" dur="1000"/>
                                        <p:tgtEl>
                                          <p:spTgt spid="63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0" y="6553199"/>
            <a:ext cx="9144000" cy="304801"/>
          </a:xfrm>
          <a:prstGeom prst="rect">
            <a:avLst/>
          </a:prstGeom>
          <a:noFill/>
          <a:ln w="9525">
            <a:noFill/>
            <a:miter lim="800000"/>
            <a:headEnd/>
            <a:tailEnd/>
          </a:ln>
          <a:effectLst/>
        </p:spPr>
      </p:pic>
      <p:sp>
        <p:nvSpPr>
          <p:cNvPr id="4" name="Footer Placeholder 3"/>
          <p:cNvSpPr>
            <a:spLocks noGrp="1"/>
          </p:cNvSpPr>
          <p:nvPr>
            <p:ph type="ftr" sz="quarter" idx="11"/>
          </p:nvPr>
        </p:nvSpPr>
        <p:spPr>
          <a:xfrm>
            <a:off x="4876800" y="6629401"/>
            <a:ext cx="4267200" cy="228599"/>
          </a:xfrm>
        </p:spPr>
        <p:txBody>
          <a:bodyPr/>
          <a:lstStyle/>
          <a:p>
            <a:r>
              <a:rPr lang="en-US" dirty="0" smtClean="0">
                <a:solidFill>
                  <a:schemeClr val="bg1"/>
                </a:solidFill>
                <a:latin typeface="Verdana" pitchFamily="34" charset="0"/>
                <a:ea typeface="Verdana" pitchFamily="34" charset="0"/>
                <a:cs typeface="Verdana" pitchFamily="34" charset="0"/>
              </a:rPr>
              <a:t>             Fast, Secure, Reliable  Business Solutions</a:t>
            </a:r>
            <a:endParaRPr lang="en-US" dirty="0">
              <a:solidFill>
                <a:schemeClr val="bg1"/>
              </a:solidFill>
              <a:latin typeface="Verdana" pitchFamily="34" charset="0"/>
              <a:ea typeface="Verdana" pitchFamily="34" charset="0"/>
              <a:cs typeface="Verdana" pitchFamily="34" charset="0"/>
            </a:endParaRPr>
          </a:p>
        </p:txBody>
      </p:sp>
      <p:pic>
        <p:nvPicPr>
          <p:cNvPr id="6" name="Picture 3"/>
          <p:cNvPicPr>
            <a:picLocks noChangeAspect="1" noChangeArrowheads="1"/>
          </p:cNvPicPr>
          <p:nvPr/>
        </p:nvPicPr>
        <p:blipFill>
          <a:blip r:embed="rId4" cstate="print"/>
          <a:srcRect/>
          <a:stretch>
            <a:fillRect/>
          </a:stretch>
        </p:blipFill>
        <p:spPr bwMode="auto">
          <a:xfrm>
            <a:off x="7264400" y="6324600"/>
            <a:ext cx="1879600" cy="228600"/>
          </a:xfrm>
          <a:prstGeom prst="rect">
            <a:avLst/>
          </a:prstGeom>
          <a:noFill/>
          <a:ln w="9525">
            <a:noFill/>
            <a:miter lim="800000"/>
            <a:headEnd/>
            <a:tailEnd/>
          </a:ln>
          <a:effectLst/>
        </p:spPr>
      </p:pic>
      <p:sp>
        <p:nvSpPr>
          <p:cNvPr id="7" name="TextBox 6"/>
          <p:cNvSpPr txBox="1"/>
          <p:nvPr/>
        </p:nvSpPr>
        <p:spPr>
          <a:xfrm>
            <a:off x="914400" y="228600"/>
            <a:ext cx="7162800" cy="523220"/>
          </a:xfrm>
          <a:prstGeom prst="rect">
            <a:avLst/>
          </a:prstGeom>
          <a:noFill/>
        </p:spPr>
        <p:txBody>
          <a:bodyPr wrap="square" rtlCol="0">
            <a:spAutoFit/>
          </a:bodyPr>
          <a:lstStyle/>
          <a:p>
            <a:pPr algn="ctr"/>
            <a:r>
              <a:rPr lang="en-US" sz="2800" dirty="0" smtClean="0">
                <a:latin typeface="Verdana" pitchFamily="34" charset="0"/>
                <a:ea typeface="Verdana" pitchFamily="34" charset="0"/>
                <a:cs typeface="Verdana" pitchFamily="34" charset="0"/>
              </a:rPr>
              <a:t>Multinet &amp; Axiata Group</a:t>
            </a:r>
            <a:endParaRPr lang="en-US" sz="2800" dirty="0">
              <a:latin typeface="Verdana" pitchFamily="34" charset="0"/>
              <a:ea typeface="Verdana" pitchFamily="34" charset="0"/>
              <a:cs typeface="Verdana" pitchFamily="34" charset="0"/>
            </a:endParaRPr>
          </a:p>
        </p:txBody>
      </p:sp>
      <p:pic>
        <p:nvPicPr>
          <p:cNvPr id="11" name="Picture 2"/>
          <p:cNvPicPr>
            <a:picLocks noChangeAspect="1" noChangeArrowheads="1"/>
          </p:cNvPicPr>
          <p:nvPr/>
        </p:nvPicPr>
        <p:blipFill>
          <a:blip r:embed="rId5" cstate="print">
            <a:grayscl/>
          </a:blip>
          <a:srcRect/>
          <a:stretch>
            <a:fillRect/>
          </a:stretch>
        </p:blipFill>
        <p:spPr bwMode="auto">
          <a:xfrm>
            <a:off x="0" y="0"/>
            <a:ext cx="9144000" cy="838199"/>
          </a:xfrm>
          <a:prstGeom prst="rect">
            <a:avLst/>
          </a:prstGeom>
          <a:noFill/>
          <a:ln w="9525">
            <a:noFill/>
            <a:miter lim="800000"/>
            <a:headEnd/>
            <a:tailEnd/>
          </a:ln>
        </p:spPr>
      </p:pic>
      <p:sp>
        <p:nvSpPr>
          <p:cNvPr id="9" name="Slide Number Placeholder 9"/>
          <p:cNvSpPr>
            <a:spLocks noGrp="1"/>
          </p:cNvSpPr>
          <p:nvPr>
            <p:ph type="sldNum" sz="quarter" idx="12"/>
          </p:nvPr>
        </p:nvSpPr>
        <p:spPr>
          <a:xfrm>
            <a:off x="2667000" y="6248400"/>
            <a:ext cx="2133600" cy="365125"/>
          </a:xfrm>
        </p:spPr>
        <p:txBody>
          <a:bodyPr/>
          <a:lstStyle/>
          <a:p>
            <a:pPr>
              <a:defRPr/>
            </a:pPr>
            <a:r>
              <a:rPr lang="en-US" dirty="0" smtClean="0">
                <a:solidFill>
                  <a:schemeClr val="bg1"/>
                </a:solidFill>
                <a:latin typeface="Verdana" pitchFamily="34" charset="0"/>
                <a:ea typeface="Verdana" pitchFamily="34" charset="0"/>
                <a:cs typeface="Verdana" pitchFamily="34" charset="0"/>
              </a:rPr>
              <a:t>Page: </a:t>
            </a:r>
            <a:fld id="{C7C406FB-F60F-4112-874E-A5EFE2BC9A99}" type="slidenum">
              <a:rPr lang="en-US" smtClean="0">
                <a:solidFill>
                  <a:schemeClr val="bg1"/>
                </a:solidFill>
                <a:latin typeface="Verdana" pitchFamily="34" charset="0"/>
                <a:ea typeface="Verdana" pitchFamily="34" charset="0"/>
                <a:cs typeface="Verdana" pitchFamily="34" charset="0"/>
              </a:rPr>
              <a:pPr>
                <a:defRPr/>
              </a:pPr>
              <a:t>11</a:t>
            </a:fld>
            <a:endParaRPr lang="en-US" dirty="0">
              <a:solidFill>
                <a:schemeClr val="bg1"/>
              </a:solidFill>
              <a:latin typeface="Verdana" pitchFamily="34" charset="0"/>
              <a:ea typeface="Verdana" pitchFamily="34" charset="0"/>
              <a:cs typeface="Verdana" pitchFamily="34" charset="0"/>
            </a:endParaRPr>
          </a:p>
        </p:txBody>
      </p:sp>
      <p:sp>
        <p:nvSpPr>
          <p:cNvPr id="8" name="TextBox 7"/>
          <p:cNvSpPr txBox="1"/>
          <p:nvPr/>
        </p:nvSpPr>
        <p:spPr>
          <a:xfrm>
            <a:off x="304800" y="152400"/>
            <a:ext cx="8610600" cy="584775"/>
          </a:xfrm>
          <a:prstGeom prst="rect">
            <a:avLst/>
          </a:prstGeom>
          <a:noFill/>
        </p:spPr>
        <p:txBody>
          <a:bodyPr wrap="square" rtlCol="0">
            <a:spAutoFit/>
          </a:bodyPr>
          <a:lstStyle/>
          <a:p>
            <a:pPr algn="ctr"/>
            <a:r>
              <a:rPr lang="en-US" sz="3200" b="1" dirty="0" smtClean="0">
                <a:solidFill>
                  <a:schemeClr val="bg1"/>
                </a:solidFill>
                <a:latin typeface="+mj-lt"/>
                <a:ea typeface="Verdana" pitchFamily="34" charset="0"/>
                <a:cs typeface="Verdana" pitchFamily="34" charset="0"/>
              </a:rPr>
              <a:t>Evolution of Telecom Sector in Pakistan</a:t>
            </a:r>
          </a:p>
        </p:txBody>
      </p:sp>
      <p:sp>
        <p:nvSpPr>
          <p:cNvPr id="13" name="Freeform 12"/>
          <p:cNvSpPr/>
          <p:nvPr/>
        </p:nvSpPr>
        <p:spPr>
          <a:xfrm>
            <a:off x="228600" y="1444662"/>
            <a:ext cx="535597" cy="765138"/>
          </a:xfrm>
          <a:custGeom>
            <a:avLst/>
            <a:gdLst>
              <a:gd name="connsiteX0" fmla="*/ 0 w 765137"/>
              <a:gd name="connsiteY0" fmla="*/ 0 h 535596"/>
              <a:gd name="connsiteX1" fmla="*/ 497339 w 765137"/>
              <a:gd name="connsiteY1" fmla="*/ 0 h 535596"/>
              <a:gd name="connsiteX2" fmla="*/ 765137 w 765137"/>
              <a:gd name="connsiteY2" fmla="*/ 267798 h 535596"/>
              <a:gd name="connsiteX3" fmla="*/ 497339 w 765137"/>
              <a:gd name="connsiteY3" fmla="*/ 535596 h 535596"/>
              <a:gd name="connsiteX4" fmla="*/ 0 w 765137"/>
              <a:gd name="connsiteY4" fmla="*/ 535596 h 535596"/>
              <a:gd name="connsiteX5" fmla="*/ 267798 w 765137"/>
              <a:gd name="connsiteY5" fmla="*/ 267798 h 535596"/>
              <a:gd name="connsiteX6" fmla="*/ 0 w 765137"/>
              <a:gd name="connsiteY6" fmla="*/ 0 h 53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5137" h="535596">
                <a:moveTo>
                  <a:pt x="765136" y="0"/>
                </a:moveTo>
                <a:lnTo>
                  <a:pt x="765136" y="348137"/>
                </a:lnTo>
                <a:lnTo>
                  <a:pt x="382569" y="535596"/>
                </a:lnTo>
                <a:lnTo>
                  <a:pt x="1" y="348137"/>
                </a:lnTo>
                <a:lnTo>
                  <a:pt x="1" y="0"/>
                </a:lnTo>
                <a:lnTo>
                  <a:pt x="382569" y="187459"/>
                </a:lnTo>
                <a:lnTo>
                  <a:pt x="765136" y="0"/>
                </a:lnTo>
                <a:close/>
              </a:path>
            </a:pathLst>
          </a:custGeom>
          <a:solidFill>
            <a:srgbClr val="E65D0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891" tIns="276688" rIns="8890" bIns="276689" numCol="1" spcCol="1270" anchor="ctr" anchorCtr="0">
            <a:noAutofit/>
          </a:bodyPr>
          <a:lstStyle/>
          <a:p>
            <a:pPr lvl="0" algn="ctr" defTabSz="622300">
              <a:lnSpc>
                <a:spcPct val="90000"/>
              </a:lnSpc>
              <a:spcBef>
                <a:spcPct val="0"/>
              </a:spcBef>
              <a:spcAft>
                <a:spcPct val="35000"/>
              </a:spcAft>
            </a:pPr>
            <a:r>
              <a:rPr lang="en-US" sz="1400" kern="1200" dirty="0" smtClean="0">
                <a:latin typeface="Verdana" pitchFamily="34" charset="0"/>
                <a:ea typeface="Verdana" pitchFamily="34" charset="0"/>
                <a:cs typeface="Verdana" pitchFamily="34" charset="0"/>
              </a:rPr>
              <a:t>1947</a:t>
            </a:r>
            <a:endParaRPr lang="en-US" sz="1400" kern="1200" dirty="0">
              <a:latin typeface="Verdana" pitchFamily="34" charset="0"/>
              <a:ea typeface="Verdana" pitchFamily="34" charset="0"/>
              <a:cs typeface="Verdana" pitchFamily="34" charset="0"/>
            </a:endParaRPr>
          </a:p>
        </p:txBody>
      </p:sp>
      <p:sp>
        <p:nvSpPr>
          <p:cNvPr id="14" name="Freeform 13"/>
          <p:cNvSpPr/>
          <p:nvPr/>
        </p:nvSpPr>
        <p:spPr>
          <a:xfrm>
            <a:off x="764196" y="1483861"/>
            <a:ext cx="8151203" cy="497339"/>
          </a:xfrm>
          <a:custGeom>
            <a:avLst/>
            <a:gdLst>
              <a:gd name="connsiteX0" fmla="*/ 82892 w 497339"/>
              <a:gd name="connsiteY0" fmla="*/ 0 h 8151203"/>
              <a:gd name="connsiteX1" fmla="*/ 414447 w 497339"/>
              <a:gd name="connsiteY1" fmla="*/ 0 h 8151203"/>
              <a:gd name="connsiteX2" fmla="*/ 473060 w 497339"/>
              <a:gd name="connsiteY2" fmla="*/ 24279 h 8151203"/>
              <a:gd name="connsiteX3" fmla="*/ 497338 w 497339"/>
              <a:gd name="connsiteY3" fmla="*/ 82893 h 8151203"/>
              <a:gd name="connsiteX4" fmla="*/ 497339 w 497339"/>
              <a:gd name="connsiteY4" fmla="*/ 8151203 h 8151203"/>
              <a:gd name="connsiteX5" fmla="*/ 497339 w 497339"/>
              <a:gd name="connsiteY5" fmla="*/ 8151203 h 8151203"/>
              <a:gd name="connsiteX6" fmla="*/ 497339 w 497339"/>
              <a:gd name="connsiteY6" fmla="*/ 8151203 h 8151203"/>
              <a:gd name="connsiteX7" fmla="*/ 0 w 497339"/>
              <a:gd name="connsiteY7" fmla="*/ 8151203 h 8151203"/>
              <a:gd name="connsiteX8" fmla="*/ 0 w 497339"/>
              <a:gd name="connsiteY8" fmla="*/ 8151203 h 8151203"/>
              <a:gd name="connsiteX9" fmla="*/ 0 w 497339"/>
              <a:gd name="connsiteY9" fmla="*/ 8151203 h 8151203"/>
              <a:gd name="connsiteX10" fmla="*/ 0 w 497339"/>
              <a:gd name="connsiteY10" fmla="*/ 82892 h 8151203"/>
              <a:gd name="connsiteX11" fmla="*/ 24279 w 497339"/>
              <a:gd name="connsiteY11" fmla="*/ 24279 h 8151203"/>
              <a:gd name="connsiteX12" fmla="*/ 82893 w 497339"/>
              <a:gd name="connsiteY12" fmla="*/ 1 h 8151203"/>
              <a:gd name="connsiteX13" fmla="*/ 82892 w 497339"/>
              <a:gd name="connsiteY13" fmla="*/ 0 h 81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7339" h="8151203">
                <a:moveTo>
                  <a:pt x="497339" y="1358575"/>
                </a:moveTo>
                <a:lnTo>
                  <a:pt x="497339" y="6792628"/>
                </a:lnTo>
                <a:cubicBezTo>
                  <a:pt x="497339" y="7152937"/>
                  <a:pt x="496806" y="7498495"/>
                  <a:pt x="495858" y="7753272"/>
                </a:cubicBezTo>
                <a:cubicBezTo>
                  <a:pt x="494909" y="8008048"/>
                  <a:pt x="493623" y="8151178"/>
                  <a:pt x="492281" y="8151178"/>
                </a:cubicBezTo>
                <a:cubicBezTo>
                  <a:pt x="328188" y="8151178"/>
                  <a:pt x="164094" y="8151195"/>
                  <a:pt x="0" y="8151195"/>
                </a:cubicBezTo>
                <a:lnTo>
                  <a:pt x="0" y="8151195"/>
                </a:lnTo>
                <a:lnTo>
                  <a:pt x="0" y="8151195"/>
                </a:lnTo>
                <a:lnTo>
                  <a:pt x="0" y="8"/>
                </a:lnTo>
                <a:lnTo>
                  <a:pt x="0" y="8"/>
                </a:lnTo>
                <a:lnTo>
                  <a:pt x="0" y="8"/>
                </a:lnTo>
                <a:lnTo>
                  <a:pt x="492281" y="8"/>
                </a:lnTo>
                <a:cubicBezTo>
                  <a:pt x="493623" y="8"/>
                  <a:pt x="494909" y="143139"/>
                  <a:pt x="495858" y="397931"/>
                </a:cubicBezTo>
                <a:cubicBezTo>
                  <a:pt x="496806" y="652708"/>
                  <a:pt x="497339" y="998266"/>
                  <a:pt x="497339" y="1358591"/>
                </a:cubicBezTo>
                <a:lnTo>
                  <a:pt x="497339" y="1358575"/>
                </a:lnTo>
                <a:close/>
              </a:path>
            </a:pathLst>
          </a:custGeom>
          <a:solidFill>
            <a:srgbClr val="008080"/>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6" tIns="35708" rIns="35708" bIns="35708"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latin typeface="Verdana" pitchFamily="34" charset="0"/>
                <a:ea typeface="Verdana" pitchFamily="34" charset="0"/>
                <a:cs typeface="Verdana" pitchFamily="34" charset="0"/>
              </a:rPr>
              <a:t>Pakistan Posts &amp; Telegraph Dept. </a:t>
            </a:r>
            <a:endParaRPr lang="en-US" sz="1800" kern="1200" dirty="0">
              <a:latin typeface="Verdana" pitchFamily="34" charset="0"/>
              <a:ea typeface="Verdana" pitchFamily="34" charset="0"/>
              <a:cs typeface="Verdana" pitchFamily="34" charset="0"/>
            </a:endParaRPr>
          </a:p>
        </p:txBody>
      </p:sp>
      <p:sp>
        <p:nvSpPr>
          <p:cNvPr id="15" name="Freeform 14"/>
          <p:cNvSpPr/>
          <p:nvPr/>
        </p:nvSpPr>
        <p:spPr>
          <a:xfrm>
            <a:off x="228600" y="2054262"/>
            <a:ext cx="535597" cy="765138"/>
          </a:xfrm>
          <a:custGeom>
            <a:avLst/>
            <a:gdLst>
              <a:gd name="connsiteX0" fmla="*/ 0 w 765137"/>
              <a:gd name="connsiteY0" fmla="*/ 0 h 535596"/>
              <a:gd name="connsiteX1" fmla="*/ 497339 w 765137"/>
              <a:gd name="connsiteY1" fmla="*/ 0 h 535596"/>
              <a:gd name="connsiteX2" fmla="*/ 765137 w 765137"/>
              <a:gd name="connsiteY2" fmla="*/ 267798 h 535596"/>
              <a:gd name="connsiteX3" fmla="*/ 497339 w 765137"/>
              <a:gd name="connsiteY3" fmla="*/ 535596 h 535596"/>
              <a:gd name="connsiteX4" fmla="*/ 0 w 765137"/>
              <a:gd name="connsiteY4" fmla="*/ 535596 h 535596"/>
              <a:gd name="connsiteX5" fmla="*/ 267798 w 765137"/>
              <a:gd name="connsiteY5" fmla="*/ 267798 h 535596"/>
              <a:gd name="connsiteX6" fmla="*/ 0 w 765137"/>
              <a:gd name="connsiteY6" fmla="*/ 0 h 53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5137" h="535596">
                <a:moveTo>
                  <a:pt x="765136" y="0"/>
                </a:moveTo>
                <a:lnTo>
                  <a:pt x="765136" y="348137"/>
                </a:lnTo>
                <a:lnTo>
                  <a:pt x="382569" y="535596"/>
                </a:lnTo>
                <a:lnTo>
                  <a:pt x="1" y="348137"/>
                </a:lnTo>
                <a:lnTo>
                  <a:pt x="1" y="0"/>
                </a:lnTo>
                <a:lnTo>
                  <a:pt x="382569" y="187459"/>
                </a:lnTo>
                <a:lnTo>
                  <a:pt x="765136" y="0"/>
                </a:lnTo>
                <a:close/>
              </a:path>
            </a:pathLst>
          </a:custGeom>
          <a:solidFill>
            <a:srgbClr val="E65D0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891" tIns="276688" rIns="8890" bIns="276689" numCol="1" spcCol="1270" anchor="ctr" anchorCtr="0">
            <a:noAutofit/>
          </a:bodyPr>
          <a:lstStyle/>
          <a:p>
            <a:pPr lvl="0" algn="ctr" defTabSz="622300">
              <a:lnSpc>
                <a:spcPct val="90000"/>
              </a:lnSpc>
              <a:spcBef>
                <a:spcPct val="0"/>
              </a:spcBef>
              <a:spcAft>
                <a:spcPct val="35000"/>
              </a:spcAft>
            </a:pPr>
            <a:r>
              <a:rPr lang="en-US" sz="1400" kern="1200" dirty="0" smtClean="0">
                <a:latin typeface="Verdana" pitchFamily="34" charset="0"/>
                <a:ea typeface="Verdana" pitchFamily="34" charset="0"/>
                <a:cs typeface="Verdana" pitchFamily="34" charset="0"/>
              </a:rPr>
              <a:t>1962</a:t>
            </a:r>
            <a:endParaRPr lang="en-US" sz="1400" kern="1200" dirty="0">
              <a:latin typeface="Verdana" pitchFamily="34" charset="0"/>
              <a:ea typeface="Verdana" pitchFamily="34" charset="0"/>
              <a:cs typeface="Verdana" pitchFamily="34" charset="0"/>
            </a:endParaRPr>
          </a:p>
        </p:txBody>
      </p:sp>
      <p:sp>
        <p:nvSpPr>
          <p:cNvPr id="16" name="Freeform 15"/>
          <p:cNvSpPr/>
          <p:nvPr/>
        </p:nvSpPr>
        <p:spPr>
          <a:xfrm>
            <a:off x="764196" y="2093461"/>
            <a:ext cx="8151203" cy="497339"/>
          </a:xfrm>
          <a:custGeom>
            <a:avLst/>
            <a:gdLst>
              <a:gd name="connsiteX0" fmla="*/ 82892 w 497339"/>
              <a:gd name="connsiteY0" fmla="*/ 0 h 8151203"/>
              <a:gd name="connsiteX1" fmla="*/ 414447 w 497339"/>
              <a:gd name="connsiteY1" fmla="*/ 0 h 8151203"/>
              <a:gd name="connsiteX2" fmla="*/ 473060 w 497339"/>
              <a:gd name="connsiteY2" fmla="*/ 24279 h 8151203"/>
              <a:gd name="connsiteX3" fmla="*/ 497338 w 497339"/>
              <a:gd name="connsiteY3" fmla="*/ 82893 h 8151203"/>
              <a:gd name="connsiteX4" fmla="*/ 497339 w 497339"/>
              <a:gd name="connsiteY4" fmla="*/ 8151203 h 8151203"/>
              <a:gd name="connsiteX5" fmla="*/ 497339 w 497339"/>
              <a:gd name="connsiteY5" fmla="*/ 8151203 h 8151203"/>
              <a:gd name="connsiteX6" fmla="*/ 497339 w 497339"/>
              <a:gd name="connsiteY6" fmla="*/ 8151203 h 8151203"/>
              <a:gd name="connsiteX7" fmla="*/ 0 w 497339"/>
              <a:gd name="connsiteY7" fmla="*/ 8151203 h 8151203"/>
              <a:gd name="connsiteX8" fmla="*/ 0 w 497339"/>
              <a:gd name="connsiteY8" fmla="*/ 8151203 h 8151203"/>
              <a:gd name="connsiteX9" fmla="*/ 0 w 497339"/>
              <a:gd name="connsiteY9" fmla="*/ 8151203 h 8151203"/>
              <a:gd name="connsiteX10" fmla="*/ 0 w 497339"/>
              <a:gd name="connsiteY10" fmla="*/ 82892 h 8151203"/>
              <a:gd name="connsiteX11" fmla="*/ 24279 w 497339"/>
              <a:gd name="connsiteY11" fmla="*/ 24279 h 8151203"/>
              <a:gd name="connsiteX12" fmla="*/ 82893 w 497339"/>
              <a:gd name="connsiteY12" fmla="*/ 1 h 8151203"/>
              <a:gd name="connsiteX13" fmla="*/ 82892 w 497339"/>
              <a:gd name="connsiteY13" fmla="*/ 0 h 81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7339" h="8151203">
                <a:moveTo>
                  <a:pt x="497339" y="1358575"/>
                </a:moveTo>
                <a:lnTo>
                  <a:pt x="497339" y="6792628"/>
                </a:lnTo>
                <a:cubicBezTo>
                  <a:pt x="497339" y="7152937"/>
                  <a:pt x="496806" y="7498495"/>
                  <a:pt x="495858" y="7753272"/>
                </a:cubicBezTo>
                <a:cubicBezTo>
                  <a:pt x="494909" y="8008048"/>
                  <a:pt x="493623" y="8151178"/>
                  <a:pt x="492281" y="8151178"/>
                </a:cubicBezTo>
                <a:cubicBezTo>
                  <a:pt x="328188" y="8151178"/>
                  <a:pt x="164094" y="8151195"/>
                  <a:pt x="0" y="8151195"/>
                </a:cubicBezTo>
                <a:lnTo>
                  <a:pt x="0" y="8151195"/>
                </a:lnTo>
                <a:lnTo>
                  <a:pt x="0" y="8151195"/>
                </a:lnTo>
                <a:lnTo>
                  <a:pt x="0" y="8"/>
                </a:lnTo>
                <a:lnTo>
                  <a:pt x="0" y="8"/>
                </a:lnTo>
                <a:lnTo>
                  <a:pt x="0" y="8"/>
                </a:lnTo>
                <a:lnTo>
                  <a:pt x="492281" y="8"/>
                </a:lnTo>
                <a:cubicBezTo>
                  <a:pt x="493623" y="8"/>
                  <a:pt x="494909" y="143139"/>
                  <a:pt x="495858" y="397931"/>
                </a:cubicBezTo>
                <a:cubicBezTo>
                  <a:pt x="496806" y="652708"/>
                  <a:pt x="497339" y="998266"/>
                  <a:pt x="497339" y="1358591"/>
                </a:cubicBezTo>
                <a:lnTo>
                  <a:pt x="497339" y="1358575"/>
                </a:lnTo>
                <a:close/>
              </a:path>
            </a:pathLst>
          </a:custGeom>
          <a:solidFill>
            <a:srgbClr val="008080"/>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6" tIns="35708" rIns="35708" bIns="35708"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latin typeface="Verdana" pitchFamily="34" charset="0"/>
                <a:ea typeface="Verdana" pitchFamily="34" charset="0"/>
                <a:cs typeface="Verdana" pitchFamily="34" charset="0"/>
              </a:rPr>
              <a:t>Pakistan Telegraph &amp; Telephone Dept</a:t>
            </a:r>
            <a:endParaRPr lang="en-US" sz="1800" kern="1200" dirty="0">
              <a:latin typeface="Verdana" pitchFamily="34" charset="0"/>
              <a:ea typeface="Verdana" pitchFamily="34" charset="0"/>
              <a:cs typeface="Verdana" pitchFamily="34" charset="0"/>
            </a:endParaRPr>
          </a:p>
        </p:txBody>
      </p:sp>
      <p:sp>
        <p:nvSpPr>
          <p:cNvPr id="17" name="Freeform 16"/>
          <p:cNvSpPr/>
          <p:nvPr/>
        </p:nvSpPr>
        <p:spPr>
          <a:xfrm>
            <a:off x="228600" y="3273462"/>
            <a:ext cx="535597" cy="765138"/>
          </a:xfrm>
          <a:custGeom>
            <a:avLst/>
            <a:gdLst>
              <a:gd name="connsiteX0" fmla="*/ 0 w 765137"/>
              <a:gd name="connsiteY0" fmla="*/ 0 h 535596"/>
              <a:gd name="connsiteX1" fmla="*/ 497339 w 765137"/>
              <a:gd name="connsiteY1" fmla="*/ 0 h 535596"/>
              <a:gd name="connsiteX2" fmla="*/ 765137 w 765137"/>
              <a:gd name="connsiteY2" fmla="*/ 267798 h 535596"/>
              <a:gd name="connsiteX3" fmla="*/ 497339 w 765137"/>
              <a:gd name="connsiteY3" fmla="*/ 535596 h 535596"/>
              <a:gd name="connsiteX4" fmla="*/ 0 w 765137"/>
              <a:gd name="connsiteY4" fmla="*/ 535596 h 535596"/>
              <a:gd name="connsiteX5" fmla="*/ 267798 w 765137"/>
              <a:gd name="connsiteY5" fmla="*/ 267798 h 535596"/>
              <a:gd name="connsiteX6" fmla="*/ 0 w 765137"/>
              <a:gd name="connsiteY6" fmla="*/ 0 h 53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5137" h="535596">
                <a:moveTo>
                  <a:pt x="765136" y="0"/>
                </a:moveTo>
                <a:lnTo>
                  <a:pt x="765136" y="348137"/>
                </a:lnTo>
                <a:lnTo>
                  <a:pt x="382569" y="535596"/>
                </a:lnTo>
                <a:lnTo>
                  <a:pt x="1" y="348137"/>
                </a:lnTo>
                <a:lnTo>
                  <a:pt x="1" y="0"/>
                </a:lnTo>
                <a:lnTo>
                  <a:pt x="382569" y="187459"/>
                </a:lnTo>
                <a:lnTo>
                  <a:pt x="765136" y="0"/>
                </a:lnTo>
                <a:close/>
              </a:path>
            </a:pathLst>
          </a:custGeom>
          <a:solidFill>
            <a:srgbClr val="E65D0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526" tIns="277323" rIns="9525" bIns="277324" numCol="1" spcCol="1270" anchor="ctr" anchorCtr="0">
            <a:noAutofit/>
          </a:bodyPr>
          <a:lstStyle/>
          <a:p>
            <a:pPr lvl="0" algn="ctr" defTabSz="666750">
              <a:lnSpc>
                <a:spcPct val="90000"/>
              </a:lnSpc>
              <a:spcBef>
                <a:spcPct val="0"/>
              </a:spcBef>
              <a:spcAft>
                <a:spcPct val="35000"/>
              </a:spcAft>
            </a:pPr>
            <a:r>
              <a:rPr lang="en-US" sz="1500" kern="1200" dirty="0" smtClean="0">
                <a:latin typeface="Verdana" pitchFamily="34" charset="0"/>
                <a:ea typeface="Verdana" pitchFamily="34" charset="0"/>
                <a:cs typeface="Verdana" pitchFamily="34" charset="0"/>
              </a:rPr>
              <a:t>1994</a:t>
            </a:r>
            <a:endParaRPr lang="en-US" sz="1500" kern="1200" dirty="0">
              <a:latin typeface="Verdana" pitchFamily="34" charset="0"/>
              <a:ea typeface="Verdana" pitchFamily="34" charset="0"/>
              <a:cs typeface="Verdana" pitchFamily="34" charset="0"/>
            </a:endParaRPr>
          </a:p>
        </p:txBody>
      </p:sp>
      <p:sp>
        <p:nvSpPr>
          <p:cNvPr id="18" name="Freeform 17"/>
          <p:cNvSpPr/>
          <p:nvPr/>
        </p:nvSpPr>
        <p:spPr>
          <a:xfrm>
            <a:off x="764196" y="3312661"/>
            <a:ext cx="8151203" cy="497339"/>
          </a:xfrm>
          <a:custGeom>
            <a:avLst/>
            <a:gdLst>
              <a:gd name="connsiteX0" fmla="*/ 82892 w 497339"/>
              <a:gd name="connsiteY0" fmla="*/ 0 h 8151203"/>
              <a:gd name="connsiteX1" fmla="*/ 414447 w 497339"/>
              <a:gd name="connsiteY1" fmla="*/ 0 h 8151203"/>
              <a:gd name="connsiteX2" fmla="*/ 473060 w 497339"/>
              <a:gd name="connsiteY2" fmla="*/ 24279 h 8151203"/>
              <a:gd name="connsiteX3" fmla="*/ 497338 w 497339"/>
              <a:gd name="connsiteY3" fmla="*/ 82893 h 8151203"/>
              <a:gd name="connsiteX4" fmla="*/ 497339 w 497339"/>
              <a:gd name="connsiteY4" fmla="*/ 8151203 h 8151203"/>
              <a:gd name="connsiteX5" fmla="*/ 497339 w 497339"/>
              <a:gd name="connsiteY5" fmla="*/ 8151203 h 8151203"/>
              <a:gd name="connsiteX6" fmla="*/ 497339 w 497339"/>
              <a:gd name="connsiteY6" fmla="*/ 8151203 h 8151203"/>
              <a:gd name="connsiteX7" fmla="*/ 0 w 497339"/>
              <a:gd name="connsiteY7" fmla="*/ 8151203 h 8151203"/>
              <a:gd name="connsiteX8" fmla="*/ 0 w 497339"/>
              <a:gd name="connsiteY8" fmla="*/ 8151203 h 8151203"/>
              <a:gd name="connsiteX9" fmla="*/ 0 w 497339"/>
              <a:gd name="connsiteY9" fmla="*/ 8151203 h 8151203"/>
              <a:gd name="connsiteX10" fmla="*/ 0 w 497339"/>
              <a:gd name="connsiteY10" fmla="*/ 82892 h 8151203"/>
              <a:gd name="connsiteX11" fmla="*/ 24279 w 497339"/>
              <a:gd name="connsiteY11" fmla="*/ 24279 h 8151203"/>
              <a:gd name="connsiteX12" fmla="*/ 82893 w 497339"/>
              <a:gd name="connsiteY12" fmla="*/ 1 h 8151203"/>
              <a:gd name="connsiteX13" fmla="*/ 82892 w 497339"/>
              <a:gd name="connsiteY13" fmla="*/ 0 h 81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7339" h="8151203">
                <a:moveTo>
                  <a:pt x="497339" y="1358575"/>
                </a:moveTo>
                <a:lnTo>
                  <a:pt x="497339" y="6792628"/>
                </a:lnTo>
                <a:cubicBezTo>
                  <a:pt x="497339" y="7152937"/>
                  <a:pt x="496806" y="7498495"/>
                  <a:pt x="495858" y="7753272"/>
                </a:cubicBezTo>
                <a:cubicBezTo>
                  <a:pt x="494909" y="8008048"/>
                  <a:pt x="493623" y="8151178"/>
                  <a:pt x="492281" y="8151178"/>
                </a:cubicBezTo>
                <a:cubicBezTo>
                  <a:pt x="328188" y="8151178"/>
                  <a:pt x="164094" y="8151195"/>
                  <a:pt x="0" y="8151195"/>
                </a:cubicBezTo>
                <a:lnTo>
                  <a:pt x="0" y="8151195"/>
                </a:lnTo>
                <a:lnTo>
                  <a:pt x="0" y="8151195"/>
                </a:lnTo>
                <a:lnTo>
                  <a:pt x="0" y="8"/>
                </a:lnTo>
                <a:lnTo>
                  <a:pt x="0" y="8"/>
                </a:lnTo>
                <a:lnTo>
                  <a:pt x="0" y="8"/>
                </a:lnTo>
                <a:lnTo>
                  <a:pt x="492281" y="8"/>
                </a:lnTo>
                <a:cubicBezTo>
                  <a:pt x="493623" y="8"/>
                  <a:pt x="494909" y="143139"/>
                  <a:pt x="495858" y="397931"/>
                </a:cubicBezTo>
                <a:cubicBezTo>
                  <a:pt x="496806" y="652708"/>
                  <a:pt x="497339" y="998266"/>
                  <a:pt x="497339" y="1358591"/>
                </a:cubicBezTo>
                <a:lnTo>
                  <a:pt x="497339" y="1358575"/>
                </a:lnTo>
                <a:close/>
              </a:path>
            </a:pathLst>
          </a:custGeom>
          <a:solidFill>
            <a:srgbClr val="008080"/>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6" tIns="35708" rIns="35708" bIns="35708"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latin typeface="Verdana" pitchFamily="34" charset="0"/>
                <a:ea typeface="Verdana" pitchFamily="34" charset="0"/>
                <a:cs typeface="Verdana" pitchFamily="34" charset="0"/>
              </a:rPr>
              <a:t>The</a:t>
            </a:r>
            <a:r>
              <a:rPr lang="en-US" sz="2900" b="0" i="0" kern="1200" dirty="0" smtClean="0">
                <a:latin typeface="Verdana" pitchFamily="34" charset="0"/>
                <a:ea typeface="Verdana" pitchFamily="34" charset="0"/>
                <a:cs typeface="Verdana" pitchFamily="34" charset="0"/>
              </a:rPr>
              <a:t> </a:t>
            </a:r>
            <a:r>
              <a:rPr lang="en-US" sz="1800" kern="1200" dirty="0" smtClean="0">
                <a:latin typeface="Verdana" pitchFamily="34" charset="0"/>
                <a:ea typeface="Verdana" pitchFamily="34" charset="0"/>
                <a:cs typeface="Verdana" pitchFamily="34" charset="0"/>
              </a:rPr>
              <a:t>Pakistan Telecommunication Ordinance </a:t>
            </a:r>
          </a:p>
        </p:txBody>
      </p:sp>
      <p:sp>
        <p:nvSpPr>
          <p:cNvPr id="19" name="Freeform 18"/>
          <p:cNvSpPr/>
          <p:nvPr/>
        </p:nvSpPr>
        <p:spPr>
          <a:xfrm>
            <a:off x="228600" y="3883062"/>
            <a:ext cx="535597" cy="765138"/>
          </a:xfrm>
          <a:custGeom>
            <a:avLst/>
            <a:gdLst>
              <a:gd name="connsiteX0" fmla="*/ 0 w 765137"/>
              <a:gd name="connsiteY0" fmla="*/ 0 h 535596"/>
              <a:gd name="connsiteX1" fmla="*/ 497339 w 765137"/>
              <a:gd name="connsiteY1" fmla="*/ 0 h 535596"/>
              <a:gd name="connsiteX2" fmla="*/ 765137 w 765137"/>
              <a:gd name="connsiteY2" fmla="*/ 267798 h 535596"/>
              <a:gd name="connsiteX3" fmla="*/ 497339 w 765137"/>
              <a:gd name="connsiteY3" fmla="*/ 535596 h 535596"/>
              <a:gd name="connsiteX4" fmla="*/ 0 w 765137"/>
              <a:gd name="connsiteY4" fmla="*/ 535596 h 535596"/>
              <a:gd name="connsiteX5" fmla="*/ 267798 w 765137"/>
              <a:gd name="connsiteY5" fmla="*/ 267798 h 535596"/>
              <a:gd name="connsiteX6" fmla="*/ 0 w 765137"/>
              <a:gd name="connsiteY6" fmla="*/ 0 h 53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5137" h="535596">
                <a:moveTo>
                  <a:pt x="765136" y="0"/>
                </a:moveTo>
                <a:lnTo>
                  <a:pt x="765136" y="348137"/>
                </a:lnTo>
                <a:lnTo>
                  <a:pt x="382569" y="535596"/>
                </a:lnTo>
                <a:lnTo>
                  <a:pt x="1" y="348137"/>
                </a:lnTo>
                <a:lnTo>
                  <a:pt x="1" y="0"/>
                </a:lnTo>
                <a:lnTo>
                  <a:pt x="382569" y="187459"/>
                </a:lnTo>
                <a:lnTo>
                  <a:pt x="765136" y="0"/>
                </a:lnTo>
                <a:close/>
              </a:path>
            </a:pathLst>
          </a:custGeom>
          <a:solidFill>
            <a:srgbClr val="E65D0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891" tIns="276688" rIns="8890" bIns="276689" numCol="1" spcCol="1270" anchor="ctr" anchorCtr="0">
            <a:noAutofit/>
          </a:bodyPr>
          <a:lstStyle/>
          <a:p>
            <a:pPr lvl="0" algn="ctr" defTabSz="622300">
              <a:lnSpc>
                <a:spcPct val="90000"/>
              </a:lnSpc>
              <a:spcBef>
                <a:spcPct val="0"/>
              </a:spcBef>
              <a:spcAft>
                <a:spcPct val="35000"/>
              </a:spcAft>
            </a:pPr>
            <a:r>
              <a:rPr lang="en-US" sz="1400" kern="1200" dirty="0" smtClean="0">
                <a:latin typeface="Verdana" pitchFamily="34" charset="0"/>
                <a:ea typeface="Verdana" pitchFamily="34" charset="0"/>
                <a:cs typeface="Verdana" pitchFamily="34" charset="0"/>
              </a:rPr>
              <a:t>1996</a:t>
            </a:r>
            <a:endParaRPr lang="en-US" sz="1400" kern="1200" dirty="0">
              <a:latin typeface="Verdana" pitchFamily="34" charset="0"/>
              <a:ea typeface="Verdana" pitchFamily="34" charset="0"/>
              <a:cs typeface="Verdana" pitchFamily="34" charset="0"/>
            </a:endParaRPr>
          </a:p>
        </p:txBody>
      </p:sp>
      <p:sp>
        <p:nvSpPr>
          <p:cNvPr id="20" name="Freeform 19"/>
          <p:cNvSpPr/>
          <p:nvPr/>
        </p:nvSpPr>
        <p:spPr>
          <a:xfrm>
            <a:off x="764196" y="3922261"/>
            <a:ext cx="8151203" cy="497339"/>
          </a:xfrm>
          <a:custGeom>
            <a:avLst/>
            <a:gdLst>
              <a:gd name="connsiteX0" fmla="*/ 82892 w 497339"/>
              <a:gd name="connsiteY0" fmla="*/ 0 h 8151203"/>
              <a:gd name="connsiteX1" fmla="*/ 414447 w 497339"/>
              <a:gd name="connsiteY1" fmla="*/ 0 h 8151203"/>
              <a:gd name="connsiteX2" fmla="*/ 473060 w 497339"/>
              <a:gd name="connsiteY2" fmla="*/ 24279 h 8151203"/>
              <a:gd name="connsiteX3" fmla="*/ 497338 w 497339"/>
              <a:gd name="connsiteY3" fmla="*/ 82893 h 8151203"/>
              <a:gd name="connsiteX4" fmla="*/ 497339 w 497339"/>
              <a:gd name="connsiteY4" fmla="*/ 8151203 h 8151203"/>
              <a:gd name="connsiteX5" fmla="*/ 497339 w 497339"/>
              <a:gd name="connsiteY5" fmla="*/ 8151203 h 8151203"/>
              <a:gd name="connsiteX6" fmla="*/ 497339 w 497339"/>
              <a:gd name="connsiteY6" fmla="*/ 8151203 h 8151203"/>
              <a:gd name="connsiteX7" fmla="*/ 0 w 497339"/>
              <a:gd name="connsiteY7" fmla="*/ 8151203 h 8151203"/>
              <a:gd name="connsiteX8" fmla="*/ 0 w 497339"/>
              <a:gd name="connsiteY8" fmla="*/ 8151203 h 8151203"/>
              <a:gd name="connsiteX9" fmla="*/ 0 w 497339"/>
              <a:gd name="connsiteY9" fmla="*/ 8151203 h 8151203"/>
              <a:gd name="connsiteX10" fmla="*/ 0 w 497339"/>
              <a:gd name="connsiteY10" fmla="*/ 82892 h 8151203"/>
              <a:gd name="connsiteX11" fmla="*/ 24279 w 497339"/>
              <a:gd name="connsiteY11" fmla="*/ 24279 h 8151203"/>
              <a:gd name="connsiteX12" fmla="*/ 82893 w 497339"/>
              <a:gd name="connsiteY12" fmla="*/ 1 h 8151203"/>
              <a:gd name="connsiteX13" fmla="*/ 82892 w 497339"/>
              <a:gd name="connsiteY13" fmla="*/ 0 h 81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7339" h="8151203">
                <a:moveTo>
                  <a:pt x="497339" y="1358575"/>
                </a:moveTo>
                <a:lnTo>
                  <a:pt x="497339" y="6792628"/>
                </a:lnTo>
                <a:cubicBezTo>
                  <a:pt x="497339" y="7152937"/>
                  <a:pt x="496806" y="7498495"/>
                  <a:pt x="495858" y="7753272"/>
                </a:cubicBezTo>
                <a:cubicBezTo>
                  <a:pt x="494909" y="8008048"/>
                  <a:pt x="493623" y="8151178"/>
                  <a:pt x="492281" y="8151178"/>
                </a:cubicBezTo>
                <a:cubicBezTo>
                  <a:pt x="328188" y="8151178"/>
                  <a:pt x="164094" y="8151195"/>
                  <a:pt x="0" y="8151195"/>
                </a:cubicBezTo>
                <a:lnTo>
                  <a:pt x="0" y="8151195"/>
                </a:lnTo>
                <a:lnTo>
                  <a:pt x="0" y="8151195"/>
                </a:lnTo>
                <a:lnTo>
                  <a:pt x="0" y="8"/>
                </a:lnTo>
                <a:lnTo>
                  <a:pt x="0" y="8"/>
                </a:lnTo>
                <a:lnTo>
                  <a:pt x="0" y="8"/>
                </a:lnTo>
                <a:lnTo>
                  <a:pt x="492281" y="8"/>
                </a:lnTo>
                <a:cubicBezTo>
                  <a:pt x="493623" y="8"/>
                  <a:pt x="494909" y="143139"/>
                  <a:pt x="495858" y="397931"/>
                </a:cubicBezTo>
                <a:cubicBezTo>
                  <a:pt x="496806" y="652708"/>
                  <a:pt x="497339" y="998266"/>
                  <a:pt x="497339" y="1358591"/>
                </a:cubicBezTo>
                <a:lnTo>
                  <a:pt x="497339" y="1358575"/>
                </a:lnTo>
                <a:close/>
              </a:path>
            </a:pathLst>
          </a:custGeom>
          <a:solidFill>
            <a:srgbClr val="008080"/>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6" tIns="35708" rIns="35708" bIns="35708"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smtClean="0">
                <a:latin typeface="Verdana" pitchFamily="34" charset="0"/>
                <a:ea typeface="Verdana" pitchFamily="34" charset="0"/>
                <a:cs typeface="Verdana" pitchFamily="34" charset="0"/>
              </a:rPr>
              <a:t>Telecom Reorganization Act  (PTA, PTCL, NTC, FAB)</a:t>
            </a:r>
            <a:endParaRPr lang="en-US" sz="1800" b="1" kern="1200" dirty="0">
              <a:latin typeface="Verdana" pitchFamily="34" charset="0"/>
              <a:ea typeface="Verdana" pitchFamily="34" charset="0"/>
              <a:cs typeface="Verdana" pitchFamily="34" charset="0"/>
            </a:endParaRPr>
          </a:p>
        </p:txBody>
      </p:sp>
      <p:sp>
        <p:nvSpPr>
          <p:cNvPr id="21" name="Freeform 20"/>
          <p:cNvSpPr/>
          <p:nvPr/>
        </p:nvSpPr>
        <p:spPr>
          <a:xfrm>
            <a:off x="228600" y="4492662"/>
            <a:ext cx="535597" cy="765138"/>
          </a:xfrm>
          <a:custGeom>
            <a:avLst/>
            <a:gdLst>
              <a:gd name="connsiteX0" fmla="*/ 0 w 765137"/>
              <a:gd name="connsiteY0" fmla="*/ 0 h 535596"/>
              <a:gd name="connsiteX1" fmla="*/ 497339 w 765137"/>
              <a:gd name="connsiteY1" fmla="*/ 0 h 535596"/>
              <a:gd name="connsiteX2" fmla="*/ 765137 w 765137"/>
              <a:gd name="connsiteY2" fmla="*/ 267798 h 535596"/>
              <a:gd name="connsiteX3" fmla="*/ 497339 w 765137"/>
              <a:gd name="connsiteY3" fmla="*/ 535596 h 535596"/>
              <a:gd name="connsiteX4" fmla="*/ 0 w 765137"/>
              <a:gd name="connsiteY4" fmla="*/ 535596 h 535596"/>
              <a:gd name="connsiteX5" fmla="*/ 267798 w 765137"/>
              <a:gd name="connsiteY5" fmla="*/ 267798 h 535596"/>
              <a:gd name="connsiteX6" fmla="*/ 0 w 765137"/>
              <a:gd name="connsiteY6" fmla="*/ 0 h 53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5137" h="535596">
                <a:moveTo>
                  <a:pt x="765136" y="0"/>
                </a:moveTo>
                <a:lnTo>
                  <a:pt x="765136" y="348137"/>
                </a:lnTo>
                <a:lnTo>
                  <a:pt x="382569" y="535596"/>
                </a:lnTo>
                <a:lnTo>
                  <a:pt x="1" y="348137"/>
                </a:lnTo>
                <a:lnTo>
                  <a:pt x="1" y="0"/>
                </a:lnTo>
                <a:lnTo>
                  <a:pt x="382569" y="187459"/>
                </a:lnTo>
                <a:lnTo>
                  <a:pt x="765136" y="0"/>
                </a:lnTo>
                <a:close/>
              </a:path>
            </a:pathLst>
          </a:custGeom>
          <a:solidFill>
            <a:srgbClr val="E65D0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891" tIns="276688" rIns="8890" bIns="276689" numCol="1" spcCol="1270" anchor="ctr" anchorCtr="0">
            <a:noAutofit/>
          </a:bodyPr>
          <a:lstStyle/>
          <a:p>
            <a:pPr lvl="0" algn="ctr" defTabSz="622300">
              <a:lnSpc>
                <a:spcPct val="90000"/>
              </a:lnSpc>
              <a:spcBef>
                <a:spcPct val="0"/>
              </a:spcBef>
              <a:spcAft>
                <a:spcPct val="35000"/>
              </a:spcAft>
            </a:pPr>
            <a:r>
              <a:rPr lang="en-US" sz="1400" kern="1200" dirty="0" smtClean="0">
                <a:latin typeface="Verdana" pitchFamily="34" charset="0"/>
                <a:ea typeface="Verdana" pitchFamily="34" charset="0"/>
                <a:cs typeface="Verdana" pitchFamily="34" charset="0"/>
              </a:rPr>
              <a:t>1998</a:t>
            </a:r>
            <a:endParaRPr lang="en-US" sz="1400" kern="1200" dirty="0">
              <a:latin typeface="Verdana" pitchFamily="34" charset="0"/>
              <a:ea typeface="Verdana" pitchFamily="34" charset="0"/>
              <a:cs typeface="Verdana" pitchFamily="34" charset="0"/>
            </a:endParaRPr>
          </a:p>
        </p:txBody>
      </p:sp>
      <p:sp>
        <p:nvSpPr>
          <p:cNvPr id="22" name="Freeform 21"/>
          <p:cNvSpPr/>
          <p:nvPr/>
        </p:nvSpPr>
        <p:spPr>
          <a:xfrm>
            <a:off x="764196" y="4531861"/>
            <a:ext cx="8151203" cy="497339"/>
          </a:xfrm>
          <a:custGeom>
            <a:avLst/>
            <a:gdLst>
              <a:gd name="connsiteX0" fmla="*/ 82892 w 497339"/>
              <a:gd name="connsiteY0" fmla="*/ 0 h 8151203"/>
              <a:gd name="connsiteX1" fmla="*/ 414447 w 497339"/>
              <a:gd name="connsiteY1" fmla="*/ 0 h 8151203"/>
              <a:gd name="connsiteX2" fmla="*/ 473060 w 497339"/>
              <a:gd name="connsiteY2" fmla="*/ 24279 h 8151203"/>
              <a:gd name="connsiteX3" fmla="*/ 497338 w 497339"/>
              <a:gd name="connsiteY3" fmla="*/ 82893 h 8151203"/>
              <a:gd name="connsiteX4" fmla="*/ 497339 w 497339"/>
              <a:gd name="connsiteY4" fmla="*/ 8151203 h 8151203"/>
              <a:gd name="connsiteX5" fmla="*/ 497339 w 497339"/>
              <a:gd name="connsiteY5" fmla="*/ 8151203 h 8151203"/>
              <a:gd name="connsiteX6" fmla="*/ 497339 w 497339"/>
              <a:gd name="connsiteY6" fmla="*/ 8151203 h 8151203"/>
              <a:gd name="connsiteX7" fmla="*/ 0 w 497339"/>
              <a:gd name="connsiteY7" fmla="*/ 8151203 h 8151203"/>
              <a:gd name="connsiteX8" fmla="*/ 0 w 497339"/>
              <a:gd name="connsiteY8" fmla="*/ 8151203 h 8151203"/>
              <a:gd name="connsiteX9" fmla="*/ 0 w 497339"/>
              <a:gd name="connsiteY9" fmla="*/ 8151203 h 8151203"/>
              <a:gd name="connsiteX10" fmla="*/ 0 w 497339"/>
              <a:gd name="connsiteY10" fmla="*/ 82892 h 8151203"/>
              <a:gd name="connsiteX11" fmla="*/ 24279 w 497339"/>
              <a:gd name="connsiteY11" fmla="*/ 24279 h 8151203"/>
              <a:gd name="connsiteX12" fmla="*/ 82893 w 497339"/>
              <a:gd name="connsiteY12" fmla="*/ 1 h 8151203"/>
              <a:gd name="connsiteX13" fmla="*/ 82892 w 497339"/>
              <a:gd name="connsiteY13" fmla="*/ 0 h 81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7339" h="8151203">
                <a:moveTo>
                  <a:pt x="497339" y="1358575"/>
                </a:moveTo>
                <a:lnTo>
                  <a:pt x="497339" y="6792628"/>
                </a:lnTo>
                <a:cubicBezTo>
                  <a:pt x="497339" y="7152937"/>
                  <a:pt x="496806" y="7498495"/>
                  <a:pt x="495858" y="7753272"/>
                </a:cubicBezTo>
                <a:cubicBezTo>
                  <a:pt x="494909" y="8008048"/>
                  <a:pt x="493623" y="8151178"/>
                  <a:pt x="492281" y="8151178"/>
                </a:cubicBezTo>
                <a:cubicBezTo>
                  <a:pt x="328188" y="8151178"/>
                  <a:pt x="164094" y="8151195"/>
                  <a:pt x="0" y="8151195"/>
                </a:cubicBezTo>
                <a:lnTo>
                  <a:pt x="0" y="8151195"/>
                </a:lnTo>
                <a:lnTo>
                  <a:pt x="0" y="8151195"/>
                </a:lnTo>
                <a:lnTo>
                  <a:pt x="0" y="8"/>
                </a:lnTo>
                <a:lnTo>
                  <a:pt x="0" y="8"/>
                </a:lnTo>
                <a:lnTo>
                  <a:pt x="0" y="8"/>
                </a:lnTo>
                <a:lnTo>
                  <a:pt x="492281" y="8"/>
                </a:lnTo>
                <a:cubicBezTo>
                  <a:pt x="493623" y="8"/>
                  <a:pt x="494909" y="143139"/>
                  <a:pt x="495858" y="397931"/>
                </a:cubicBezTo>
                <a:cubicBezTo>
                  <a:pt x="496806" y="652708"/>
                  <a:pt x="497339" y="998266"/>
                  <a:pt x="497339" y="1358591"/>
                </a:cubicBezTo>
                <a:lnTo>
                  <a:pt x="497339" y="1358575"/>
                </a:lnTo>
                <a:close/>
              </a:path>
            </a:pathLst>
          </a:custGeom>
          <a:solidFill>
            <a:srgbClr val="008080"/>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6" tIns="35708" rIns="35708" bIns="35708"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latin typeface="Verdana" pitchFamily="34" charset="0"/>
                <a:ea typeface="Verdana" pitchFamily="34" charset="0"/>
                <a:cs typeface="Verdana" pitchFamily="34" charset="0"/>
              </a:rPr>
              <a:t>Mobile &amp; Internet subsidiaries established</a:t>
            </a:r>
            <a:endParaRPr lang="en-US" sz="1800" kern="1200" dirty="0">
              <a:latin typeface="Verdana" pitchFamily="34" charset="0"/>
              <a:ea typeface="Verdana" pitchFamily="34" charset="0"/>
              <a:cs typeface="Verdana" pitchFamily="34" charset="0"/>
            </a:endParaRPr>
          </a:p>
        </p:txBody>
      </p:sp>
      <p:sp>
        <p:nvSpPr>
          <p:cNvPr id="23" name="Freeform 22"/>
          <p:cNvSpPr/>
          <p:nvPr/>
        </p:nvSpPr>
        <p:spPr>
          <a:xfrm>
            <a:off x="228600" y="5102262"/>
            <a:ext cx="535597" cy="765138"/>
          </a:xfrm>
          <a:custGeom>
            <a:avLst/>
            <a:gdLst>
              <a:gd name="connsiteX0" fmla="*/ 0 w 765137"/>
              <a:gd name="connsiteY0" fmla="*/ 0 h 535596"/>
              <a:gd name="connsiteX1" fmla="*/ 497339 w 765137"/>
              <a:gd name="connsiteY1" fmla="*/ 0 h 535596"/>
              <a:gd name="connsiteX2" fmla="*/ 765137 w 765137"/>
              <a:gd name="connsiteY2" fmla="*/ 267798 h 535596"/>
              <a:gd name="connsiteX3" fmla="*/ 497339 w 765137"/>
              <a:gd name="connsiteY3" fmla="*/ 535596 h 535596"/>
              <a:gd name="connsiteX4" fmla="*/ 0 w 765137"/>
              <a:gd name="connsiteY4" fmla="*/ 535596 h 535596"/>
              <a:gd name="connsiteX5" fmla="*/ 267798 w 765137"/>
              <a:gd name="connsiteY5" fmla="*/ 267798 h 535596"/>
              <a:gd name="connsiteX6" fmla="*/ 0 w 765137"/>
              <a:gd name="connsiteY6" fmla="*/ 0 h 53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5137" h="535596">
                <a:moveTo>
                  <a:pt x="765136" y="0"/>
                </a:moveTo>
                <a:lnTo>
                  <a:pt x="765136" y="348137"/>
                </a:lnTo>
                <a:lnTo>
                  <a:pt x="382569" y="535596"/>
                </a:lnTo>
                <a:lnTo>
                  <a:pt x="1" y="348137"/>
                </a:lnTo>
                <a:lnTo>
                  <a:pt x="1" y="0"/>
                </a:lnTo>
                <a:lnTo>
                  <a:pt x="382569" y="187459"/>
                </a:lnTo>
                <a:lnTo>
                  <a:pt x="765136" y="0"/>
                </a:lnTo>
                <a:close/>
              </a:path>
            </a:pathLst>
          </a:custGeom>
          <a:solidFill>
            <a:srgbClr val="E65D0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891" tIns="276688" rIns="8890" bIns="276689" numCol="1" spcCol="1270" anchor="ctr" anchorCtr="0">
            <a:noAutofit/>
          </a:bodyPr>
          <a:lstStyle/>
          <a:p>
            <a:pPr lvl="0" algn="ctr" defTabSz="622300">
              <a:lnSpc>
                <a:spcPct val="90000"/>
              </a:lnSpc>
              <a:spcBef>
                <a:spcPct val="0"/>
              </a:spcBef>
              <a:spcAft>
                <a:spcPct val="35000"/>
              </a:spcAft>
            </a:pPr>
            <a:r>
              <a:rPr lang="en-US" sz="1400" kern="1200" dirty="0" smtClean="0">
                <a:latin typeface="Verdana" pitchFamily="34" charset="0"/>
                <a:ea typeface="Verdana" pitchFamily="34" charset="0"/>
                <a:cs typeface="Verdana" pitchFamily="34" charset="0"/>
              </a:rPr>
              <a:t>2000</a:t>
            </a:r>
            <a:endParaRPr lang="en-US" sz="1400" kern="1200" dirty="0">
              <a:latin typeface="Verdana" pitchFamily="34" charset="0"/>
              <a:ea typeface="Verdana" pitchFamily="34" charset="0"/>
              <a:cs typeface="Verdana" pitchFamily="34" charset="0"/>
            </a:endParaRPr>
          </a:p>
        </p:txBody>
      </p:sp>
      <p:sp>
        <p:nvSpPr>
          <p:cNvPr id="24" name="Freeform 23"/>
          <p:cNvSpPr/>
          <p:nvPr/>
        </p:nvSpPr>
        <p:spPr>
          <a:xfrm>
            <a:off x="764196" y="5141460"/>
            <a:ext cx="8151203" cy="497340"/>
          </a:xfrm>
          <a:custGeom>
            <a:avLst/>
            <a:gdLst>
              <a:gd name="connsiteX0" fmla="*/ 82892 w 497339"/>
              <a:gd name="connsiteY0" fmla="*/ 0 h 8151203"/>
              <a:gd name="connsiteX1" fmla="*/ 414447 w 497339"/>
              <a:gd name="connsiteY1" fmla="*/ 0 h 8151203"/>
              <a:gd name="connsiteX2" fmla="*/ 473060 w 497339"/>
              <a:gd name="connsiteY2" fmla="*/ 24279 h 8151203"/>
              <a:gd name="connsiteX3" fmla="*/ 497338 w 497339"/>
              <a:gd name="connsiteY3" fmla="*/ 82893 h 8151203"/>
              <a:gd name="connsiteX4" fmla="*/ 497339 w 497339"/>
              <a:gd name="connsiteY4" fmla="*/ 8151203 h 8151203"/>
              <a:gd name="connsiteX5" fmla="*/ 497339 w 497339"/>
              <a:gd name="connsiteY5" fmla="*/ 8151203 h 8151203"/>
              <a:gd name="connsiteX6" fmla="*/ 497339 w 497339"/>
              <a:gd name="connsiteY6" fmla="*/ 8151203 h 8151203"/>
              <a:gd name="connsiteX7" fmla="*/ 0 w 497339"/>
              <a:gd name="connsiteY7" fmla="*/ 8151203 h 8151203"/>
              <a:gd name="connsiteX8" fmla="*/ 0 w 497339"/>
              <a:gd name="connsiteY8" fmla="*/ 8151203 h 8151203"/>
              <a:gd name="connsiteX9" fmla="*/ 0 w 497339"/>
              <a:gd name="connsiteY9" fmla="*/ 8151203 h 8151203"/>
              <a:gd name="connsiteX10" fmla="*/ 0 w 497339"/>
              <a:gd name="connsiteY10" fmla="*/ 82892 h 8151203"/>
              <a:gd name="connsiteX11" fmla="*/ 24279 w 497339"/>
              <a:gd name="connsiteY11" fmla="*/ 24279 h 8151203"/>
              <a:gd name="connsiteX12" fmla="*/ 82893 w 497339"/>
              <a:gd name="connsiteY12" fmla="*/ 1 h 8151203"/>
              <a:gd name="connsiteX13" fmla="*/ 82892 w 497339"/>
              <a:gd name="connsiteY13" fmla="*/ 0 h 81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7339" h="8151203">
                <a:moveTo>
                  <a:pt x="497339" y="1358575"/>
                </a:moveTo>
                <a:lnTo>
                  <a:pt x="497339" y="6792628"/>
                </a:lnTo>
                <a:cubicBezTo>
                  <a:pt x="497339" y="7152937"/>
                  <a:pt x="496806" y="7498495"/>
                  <a:pt x="495858" y="7753272"/>
                </a:cubicBezTo>
                <a:cubicBezTo>
                  <a:pt x="494909" y="8008048"/>
                  <a:pt x="493623" y="8151178"/>
                  <a:pt x="492281" y="8151178"/>
                </a:cubicBezTo>
                <a:cubicBezTo>
                  <a:pt x="328188" y="8151178"/>
                  <a:pt x="164094" y="8151195"/>
                  <a:pt x="0" y="8151195"/>
                </a:cubicBezTo>
                <a:lnTo>
                  <a:pt x="0" y="8151195"/>
                </a:lnTo>
                <a:lnTo>
                  <a:pt x="0" y="8151195"/>
                </a:lnTo>
                <a:lnTo>
                  <a:pt x="0" y="8"/>
                </a:lnTo>
                <a:lnTo>
                  <a:pt x="0" y="8"/>
                </a:lnTo>
                <a:lnTo>
                  <a:pt x="0" y="8"/>
                </a:lnTo>
                <a:lnTo>
                  <a:pt x="492281" y="8"/>
                </a:lnTo>
                <a:cubicBezTo>
                  <a:pt x="493623" y="8"/>
                  <a:pt x="494909" y="143139"/>
                  <a:pt x="495858" y="397931"/>
                </a:cubicBezTo>
                <a:cubicBezTo>
                  <a:pt x="496806" y="652708"/>
                  <a:pt x="497339" y="998266"/>
                  <a:pt x="497339" y="1358591"/>
                </a:cubicBezTo>
                <a:lnTo>
                  <a:pt x="497339" y="1358575"/>
                </a:lnTo>
                <a:close/>
              </a:path>
            </a:pathLst>
          </a:custGeom>
          <a:solidFill>
            <a:srgbClr val="008080"/>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6" tIns="35708" rIns="35708" bIns="35709"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latin typeface="Verdana" pitchFamily="34" charset="0"/>
                <a:ea typeface="Verdana" pitchFamily="34" charset="0"/>
                <a:cs typeface="Verdana" pitchFamily="34" charset="0"/>
              </a:rPr>
              <a:t>Telecom Policy Finalized </a:t>
            </a:r>
            <a:endParaRPr lang="en-US" sz="1800" kern="1200" dirty="0">
              <a:latin typeface="Verdana" pitchFamily="34" charset="0"/>
              <a:ea typeface="Verdana" pitchFamily="34" charset="0"/>
              <a:cs typeface="Verdana" pitchFamily="34" charset="0"/>
            </a:endParaRPr>
          </a:p>
        </p:txBody>
      </p:sp>
      <p:sp>
        <p:nvSpPr>
          <p:cNvPr id="25" name="Freeform 24"/>
          <p:cNvSpPr/>
          <p:nvPr/>
        </p:nvSpPr>
        <p:spPr>
          <a:xfrm>
            <a:off x="228600" y="5715000"/>
            <a:ext cx="535597" cy="765138"/>
          </a:xfrm>
          <a:custGeom>
            <a:avLst/>
            <a:gdLst>
              <a:gd name="connsiteX0" fmla="*/ 0 w 765137"/>
              <a:gd name="connsiteY0" fmla="*/ 0 h 535596"/>
              <a:gd name="connsiteX1" fmla="*/ 497339 w 765137"/>
              <a:gd name="connsiteY1" fmla="*/ 0 h 535596"/>
              <a:gd name="connsiteX2" fmla="*/ 765137 w 765137"/>
              <a:gd name="connsiteY2" fmla="*/ 267798 h 535596"/>
              <a:gd name="connsiteX3" fmla="*/ 497339 w 765137"/>
              <a:gd name="connsiteY3" fmla="*/ 535596 h 535596"/>
              <a:gd name="connsiteX4" fmla="*/ 0 w 765137"/>
              <a:gd name="connsiteY4" fmla="*/ 535596 h 535596"/>
              <a:gd name="connsiteX5" fmla="*/ 267798 w 765137"/>
              <a:gd name="connsiteY5" fmla="*/ 267798 h 535596"/>
              <a:gd name="connsiteX6" fmla="*/ 0 w 765137"/>
              <a:gd name="connsiteY6" fmla="*/ 0 h 53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5137" h="535596">
                <a:moveTo>
                  <a:pt x="765136" y="0"/>
                </a:moveTo>
                <a:lnTo>
                  <a:pt x="765136" y="348137"/>
                </a:lnTo>
                <a:lnTo>
                  <a:pt x="382569" y="535596"/>
                </a:lnTo>
                <a:lnTo>
                  <a:pt x="1" y="348137"/>
                </a:lnTo>
                <a:lnTo>
                  <a:pt x="1" y="0"/>
                </a:lnTo>
                <a:lnTo>
                  <a:pt x="382569" y="187459"/>
                </a:lnTo>
                <a:lnTo>
                  <a:pt x="765136" y="0"/>
                </a:lnTo>
                <a:close/>
              </a:path>
            </a:pathLst>
          </a:custGeom>
          <a:solidFill>
            <a:srgbClr val="E65D0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891" tIns="276688" rIns="8890" bIns="276689" numCol="1" spcCol="1270" anchor="ctr" anchorCtr="0">
            <a:noAutofit/>
          </a:bodyPr>
          <a:lstStyle/>
          <a:p>
            <a:pPr lvl="0" algn="ctr" defTabSz="622300">
              <a:lnSpc>
                <a:spcPct val="90000"/>
              </a:lnSpc>
              <a:spcBef>
                <a:spcPct val="0"/>
              </a:spcBef>
              <a:spcAft>
                <a:spcPct val="35000"/>
              </a:spcAft>
            </a:pPr>
            <a:r>
              <a:rPr lang="en-US" sz="1400" kern="1200" dirty="0" smtClean="0">
                <a:latin typeface="Verdana" pitchFamily="34" charset="0"/>
                <a:ea typeface="Verdana" pitchFamily="34" charset="0"/>
                <a:cs typeface="Verdana" pitchFamily="34" charset="0"/>
              </a:rPr>
              <a:t>2003</a:t>
            </a:r>
            <a:endParaRPr lang="en-US" sz="1400" kern="1200" dirty="0">
              <a:latin typeface="Verdana" pitchFamily="34" charset="0"/>
              <a:ea typeface="Verdana" pitchFamily="34" charset="0"/>
              <a:cs typeface="Verdana" pitchFamily="34" charset="0"/>
            </a:endParaRPr>
          </a:p>
        </p:txBody>
      </p:sp>
      <p:sp>
        <p:nvSpPr>
          <p:cNvPr id="26" name="Freeform 25"/>
          <p:cNvSpPr/>
          <p:nvPr/>
        </p:nvSpPr>
        <p:spPr>
          <a:xfrm>
            <a:off x="764196" y="5751060"/>
            <a:ext cx="8151203" cy="497340"/>
          </a:xfrm>
          <a:custGeom>
            <a:avLst/>
            <a:gdLst>
              <a:gd name="connsiteX0" fmla="*/ 82892 w 497339"/>
              <a:gd name="connsiteY0" fmla="*/ 0 h 8151203"/>
              <a:gd name="connsiteX1" fmla="*/ 414447 w 497339"/>
              <a:gd name="connsiteY1" fmla="*/ 0 h 8151203"/>
              <a:gd name="connsiteX2" fmla="*/ 473060 w 497339"/>
              <a:gd name="connsiteY2" fmla="*/ 24279 h 8151203"/>
              <a:gd name="connsiteX3" fmla="*/ 497338 w 497339"/>
              <a:gd name="connsiteY3" fmla="*/ 82893 h 8151203"/>
              <a:gd name="connsiteX4" fmla="*/ 497339 w 497339"/>
              <a:gd name="connsiteY4" fmla="*/ 8151203 h 8151203"/>
              <a:gd name="connsiteX5" fmla="*/ 497339 w 497339"/>
              <a:gd name="connsiteY5" fmla="*/ 8151203 h 8151203"/>
              <a:gd name="connsiteX6" fmla="*/ 497339 w 497339"/>
              <a:gd name="connsiteY6" fmla="*/ 8151203 h 8151203"/>
              <a:gd name="connsiteX7" fmla="*/ 0 w 497339"/>
              <a:gd name="connsiteY7" fmla="*/ 8151203 h 8151203"/>
              <a:gd name="connsiteX8" fmla="*/ 0 w 497339"/>
              <a:gd name="connsiteY8" fmla="*/ 8151203 h 8151203"/>
              <a:gd name="connsiteX9" fmla="*/ 0 w 497339"/>
              <a:gd name="connsiteY9" fmla="*/ 8151203 h 8151203"/>
              <a:gd name="connsiteX10" fmla="*/ 0 w 497339"/>
              <a:gd name="connsiteY10" fmla="*/ 82892 h 8151203"/>
              <a:gd name="connsiteX11" fmla="*/ 24279 w 497339"/>
              <a:gd name="connsiteY11" fmla="*/ 24279 h 8151203"/>
              <a:gd name="connsiteX12" fmla="*/ 82893 w 497339"/>
              <a:gd name="connsiteY12" fmla="*/ 1 h 8151203"/>
              <a:gd name="connsiteX13" fmla="*/ 82892 w 497339"/>
              <a:gd name="connsiteY13" fmla="*/ 0 h 81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7339" h="8151203">
                <a:moveTo>
                  <a:pt x="497339" y="1358575"/>
                </a:moveTo>
                <a:lnTo>
                  <a:pt x="497339" y="6792628"/>
                </a:lnTo>
                <a:cubicBezTo>
                  <a:pt x="497339" y="7152937"/>
                  <a:pt x="496806" y="7498495"/>
                  <a:pt x="495858" y="7753272"/>
                </a:cubicBezTo>
                <a:cubicBezTo>
                  <a:pt x="494909" y="8008048"/>
                  <a:pt x="493623" y="8151178"/>
                  <a:pt x="492281" y="8151178"/>
                </a:cubicBezTo>
                <a:cubicBezTo>
                  <a:pt x="328188" y="8151178"/>
                  <a:pt x="164094" y="8151195"/>
                  <a:pt x="0" y="8151195"/>
                </a:cubicBezTo>
                <a:lnTo>
                  <a:pt x="0" y="8151195"/>
                </a:lnTo>
                <a:lnTo>
                  <a:pt x="0" y="8151195"/>
                </a:lnTo>
                <a:lnTo>
                  <a:pt x="0" y="8"/>
                </a:lnTo>
                <a:lnTo>
                  <a:pt x="0" y="8"/>
                </a:lnTo>
                <a:lnTo>
                  <a:pt x="0" y="8"/>
                </a:lnTo>
                <a:lnTo>
                  <a:pt x="492281" y="8"/>
                </a:lnTo>
                <a:cubicBezTo>
                  <a:pt x="493623" y="8"/>
                  <a:pt x="494909" y="143139"/>
                  <a:pt x="495858" y="397931"/>
                </a:cubicBezTo>
                <a:cubicBezTo>
                  <a:pt x="496806" y="652708"/>
                  <a:pt x="497339" y="998266"/>
                  <a:pt x="497339" y="1358591"/>
                </a:cubicBezTo>
                <a:lnTo>
                  <a:pt x="497339" y="1358575"/>
                </a:lnTo>
                <a:close/>
              </a:path>
            </a:pathLst>
          </a:custGeom>
          <a:solidFill>
            <a:srgbClr val="008080"/>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6" tIns="35708" rIns="35708" bIns="35709"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smtClean="0">
                <a:latin typeface="Verdana" pitchFamily="34" charset="0"/>
                <a:ea typeface="Verdana" pitchFamily="34" charset="0"/>
                <a:cs typeface="Verdana" pitchFamily="34" charset="0"/>
              </a:rPr>
              <a:t>Telecom Deregulation Policy</a:t>
            </a:r>
            <a:endParaRPr lang="en-US" sz="1800" b="1" kern="1200" dirty="0">
              <a:latin typeface="Verdana" pitchFamily="34" charset="0"/>
              <a:ea typeface="Verdana" pitchFamily="34" charset="0"/>
              <a:cs typeface="Verdana" pitchFamily="34" charset="0"/>
            </a:endParaRPr>
          </a:p>
        </p:txBody>
      </p:sp>
      <p:sp>
        <p:nvSpPr>
          <p:cNvPr id="27" name="Freeform 26"/>
          <p:cNvSpPr/>
          <p:nvPr/>
        </p:nvSpPr>
        <p:spPr>
          <a:xfrm>
            <a:off x="226404" y="2663862"/>
            <a:ext cx="535597" cy="765138"/>
          </a:xfrm>
          <a:custGeom>
            <a:avLst/>
            <a:gdLst>
              <a:gd name="connsiteX0" fmla="*/ 0 w 765137"/>
              <a:gd name="connsiteY0" fmla="*/ 0 h 535596"/>
              <a:gd name="connsiteX1" fmla="*/ 497339 w 765137"/>
              <a:gd name="connsiteY1" fmla="*/ 0 h 535596"/>
              <a:gd name="connsiteX2" fmla="*/ 765137 w 765137"/>
              <a:gd name="connsiteY2" fmla="*/ 267798 h 535596"/>
              <a:gd name="connsiteX3" fmla="*/ 497339 w 765137"/>
              <a:gd name="connsiteY3" fmla="*/ 535596 h 535596"/>
              <a:gd name="connsiteX4" fmla="*/ 0 w 765137"/>
              <a:gd name="connsiteY4" fmla="*/ 535596 h 535596"/>
              <a:gd name="connsiteX5" fmla="*/ 267798 w 765137"/>
              <a:gd name="connsiteY5" fmla="*/ 267798 h 535596"/>
              <a:gd name="connsiteX6" fmla="*/ 0 w 765137"/>
              <a:gd name="connsiteY6" fmla="*/ 0 h 53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5137" h="535596">
                <a:moveTo>
                  <a:pt x="765136" y="0"/>
                </a:moveTo>
                <a:lnTo>
                  <a:pt x="765136" y="348137"/>
                </a:lnTo>
                <a:lnTo>
                  <a:pt x="382569" y="535596"/>
                </a:lnTo>
                <a:lnTo>
                  <a:pt x="1" y="348137"/>
                </a:lnTo>
                <a:lnTo>
                  <a:pt x="1" y="0"/>
                </a:lnTo>
                <a:lnTo>
                  <a:pt x="382569" y="187459"/>
                </a:lnTo>
                <a:lnTo>
                  <a:pt x="765136" y="0"/>
                </a:lnTo>
                <a:close/>
              </a:path>
            </a:pathLst>
          </a:custGeom>
          <a:solidFill>
            <a:srgbClr val="E65D0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526" tIns="277323" rIns="9525" bIns="277324" numCol="1" spcCol="1270" anchor="ctr" anchorCtr="0">
            <a:noAutofit/>
          </a:bodyPr>
          <a:lstStyle/>
          <a:p>
            <a:pPr lvl="0" algn="ctr" defTabSz="666750">
              <a:lnSpc>
                <a:spcPct val="90000"/>
              </a:lnSpc>
              <a:spcBef>
                <a:spcPct val="0"/>
              </a:spcBef>
              <a:spcAft>
                <a:spcPct val="35000"/>
              </a:spcAft>
            </a:pPr>
            <a:r>
              <a:rPr lang="en-US" sz="1500" kern="1200" dirty="0" smtClean="0">
                <a:latin typeface="Verdana" pitchFamily="34" charset="0"/>
                <a:ea typeface="Verdana" pitchFamily="34" charset="0"/>
                <a:cs typeface="Verdana" pitchFamily="34" charset="0"/>
              </a:rPr>
              <a:t>1991</a:t>
            </a:r>
            <a:endParaRPr lang="en-US" sz="1500" kern="1200" dirty="0">
              <a:latin typeface="Verdana" pitchFamily="34" charset="0"/>
              <a:ea typeface="Verdana" pitchFamily="34" charset="0"/>
              <a:cs typeface="Verdana" pitchFamily="34" charset="0"/>
            </a:endParaRPr>
          </a:p>
        </p:txBody>
      </p:sp>
      <p:sp>
        <p:nvSpPr>
          <p:cNvPr id="28" name="Freeform 27"/>
          <p:cNvSpPr/>
          <p:nvPr/>
        </p:nvSpPr>
        <p:spPr>
          <a:xfrm>
            <a:off x="762000" y="2703061"/>
            <a:ext cx="8151203" cy="497339"/>
          </a:xfrm>
          <a:custGeom>
            <a:avLst/>
            <a:gdLst>
              <a:gd name="connsiteX0" fmla="*/ 82892 w 497339"/>
              <a:gd name="connsiteY0" fmla="*/ 0 h 8151203"/>
              <a:gd name="connsiteX1" fmla="*/ 414447 w 497339"/>
              <a:gd name="connsiteY1" fmla="*/ 0 h 8151203"/>
              <a:gd name="connsiteX2" fmla="*/ 473060 w 497339"/>
              <a:gd name="connsiteY2" fmla="*/ 24279 h 8151203"/>
              <a:gd name="connsiteX3" fmla="*/ 497338 w 497339"/>
              <a:gd name="connsiteY3" fmla="*/ 82893 h 8151203"/>
              <a:gd name="connsiteX4" fmla="*/ 497339 w 497339"/>
              <a:gd name="connsiteY4" fmla="*/ 8151203 h 8151203"/>
              <a:gd name="connsiteX5" fmla="*/ 497339 w 497339"/>
              <a:gd name="connsiteY5" fmla="*/ 8151203 h 8151203"/>
              <a:gd name="connsiteX6" fmla="*/ 497339 w 497339"/>
              <a:gd name="connsiteY6" fmla="*/ 8151203 h 8151203"/>
              <a:gd name="connsiteX7" fmla="*/ 0 w 497339"/>
              <a:gd name="connsiteY7" fmla="*/ 8151203 h 8151203"/>
              <a:gd name="connsiteX8" fmla="*/ 0 w 497339"/>
              <a:gd name="connsiteY8" fmla="*/ 8151203 h 8151203"/>
              <a:gd name="connsiteX9" fmla="*/ 0 w 497339"/>
              <a:gd name="connsiteY9" fmla="*/ 8151203 h 8151203"/>
              <a:gd name="connsiteX10" fmla="*/ 0 w 497339"/>
              <a:gd name="connsiteY10" fmla="*/ 82892 h 8151203"/>
              <a:gd name="connsiteX11" fmla="*/ 24279 w 497339"/>
              <a:gd name="connsiteY11" fmla="*/ 24279 h 8151203"/>
              <a:gd name="connsiteX12" fmla="*/ 82893 w 497339"/>
              <a:gd name="connsiteY12" fmla="*/ 1 h 8151203"/>
              <a:gd name="connsiteX13" fmla="*/ 82892 w 497339"/>
              <a:gd name="connsiteY13" fmla="*/ 0 h 81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7339" h="8151203">
                <a:moveTo>
                  <a:pt x="497339" y="1358575"/>
                </a:moveTo>
                <a:lnTo>
                  <a:pt x="497339" y="6792628"/>
                </a:lnTo>
                <a:cubicBezTo>
                  <a:pt x="497339" y="7152937"/>
                  <a:pt x="496806" y="7498495"/>
                  <a:pt x="495858" y="7753272"/>
                </a:cubicBezTo>
                <a:cubicBezTo>
                  <a:pt x="494909" y="8008048"/>
                  <a:pt x="493623" y="8151178"/>
                  <a:pt x="492281" y="8151178"/>
                </a:cubicBezTo>
                <a:cubicBezTo>
                  <a:pt x="328188" y="8151178"/>
                  <a:pt x="164094" y="8151195"/>
                  <a:pt x="0" y="8151195"/>
                </a:cubicBezTo>
                <a:lnTo>
                  <a:pt x="0" y="8151195"/>
                </a:lnTo>
                <a:lnTo>
                  <a:pt x="0" y="8151195"/>
                </a:lnTo>
                <a:lnTo>
                  <a:pt x="0" y="8"/>
                </a:lnTo>
                <a:lnTo>
                  <a:pt x="0" y="8"/>
                </a:lnTo>
                <a:lnTo>
                  <a:pt x="0" y="8"/>
                </a:lnTo>
                <a:lnTo>
                  <a:pt x="492281" y="8"/>
                </a:lnTo>
                <a:cubicBezTo>
                  <a:pt x="493623" y="8"/>
                  <a:pt x="494909" y="143139"/>
                  <a:pt x="495858" y="397931"/>
                </a:cubicBezTo>
                <a:cubicBezTo>
                  <a:pt x="496806" y="652708"/>
                  <a:pt x="497339" y="998266"/>
                  <a:pt x="497339" y="1358591"/>
                </a:cubicBezTo>
                <a:lnTo>
                  <a:pt x="497339" y="1358575"/>
                </a:lnTo>
                <a:close/>
              </a:path>
            </a:pathLst>
          </a:custGeom>
          <a:solidFill>
            <a:srgbClr val="008080"/>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6" tIns="35708" rIns="35708" bIns="35708"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latin typeface="Verdana" pitchFamily="34" charset="0"/>
                <a:ea typeface="Verdana" pitchFamily="34" charset="0"/>
                <a:cs typeface="Verdana" pitchFamily="34" charset="0"/>
              </a:rPr>
              <a:t>Pakistan Telecommunication  Corporation Act </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par>
                          <p:cTn id="46" fill="hold">
                            <p:stCondLst>
                              <p:cond delay="3000"/>
                            </p:stCondLst>
                            <p:childTnLst>
                              <p:par>
                                <p:cTn id="47" presetID="10"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par>
                          <p:cTn id="53" fill="hold">
                            <p:stCondLst>
                              <p:cond delay="3500"/>
                            </p:stCondLst>
                            <p:childTnLst>
                              <p:par>
                                <p:cTn id="54" presetID="10" presetClass="entr" presetSubtype="0"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0" y="6553199"/>
            <a:ext cx="9144000" cy="304801"/>
          </a:xfrm>
          <a:prstGeom prst="rect">
            <a:avLst/>
          </a:prstGeom>
          <a:noFill/>
          <a:ln w="9525">
            <a:noFill/>
            <a:miter lim="800000"/>
            <a:headEnd/>
            <a:tailEnd/>
          </a:ln>
          <a:effectLst/>
        </p:spPr>
      </p:pic>
      <p:sp>
        <p:nvSpPr>
          <p:cNvPr id="4" name="Footer Placeholder 3"/>
          <p:cNvSpPr>
            <a:spLocks noGrp="1"/>
          </p:cNvSpPr>
          <p:nvPr>
            <p:ph type="ftr" sz="quarter" idx="11"/>
          </p:nvPr>
        </p:nvSpPr>
        <p:spPr>
          <a:xfrm>
            <a:off x="4876800" y="6629401"/>
            <a:ext cx="4267200" cy="228599"/>
          </a:xfrm>
        </p:spPr>
        <p:txBody>
          <a:bodyPr/>
          <a:lstStyle/>
          <a:p>
            <a:r>
              <a:rPr lang="en-US" dirty="0" smtClean="0">
                <a:solidFill>
                  <a:schemeClr val="bg1"/>
                </a:solidFill>
                <a:latin typeface="+mn-lt"/>
              </a:rPr>
              <a:t>             Fast, Secure, Reliable  Business Solutions</a:t>
            </a:r>
            <a:endParaRPr lang="en-US" dirty="0">
              <a:solidFill>
                <a:schemeClr val="bg1"/>
              </a:solidFill>
              <a:latin typeface="+mn-lt"/>
            </a:endParaRPr>
          </a:p>
        </p:txBody>
      </p:sp>
      <p:pic>
        <p:nvPicPr>
          <p:cNvPr id="6" name="Picture 3"/>
          <p:cNvPicPr>
            <a:picLocks noChangeAspect="1" noChangeArrowheads="1"/>
          </p:cNvPicPr>
          <p:nvPr/>
        </p:nvPicPr>
        <p:blipFill>
          <a:blip r:embed="rId4" cstate="print"/>
          <a:srcRect/>
          <a:stretch>
            <a:fillRect/>
          </a:stretch>
        </p:blipFill>
        <p:spPr bwMode="auto">
          <a:xfrm>
            <a:off x="7264400" y="6324600"/>
            <a:ext cx="1879600" cy="228600"/>
          </a:xfrm>
          <a:prstGeom prst="rect">
            <a:avLst/>
          </a:prstGeom>
          <a:noFill/>
          <a:ln w="9525">
            <a:noFill/>
            <a:miter lim="800000"/>
            <a:headEnd/>
            <a:tailEnd/>
          </a:ln>
          <a:effectLst/>
        </p:spPr>
      </p:pic>
      <p:sp>
        <p:nvSpPr>
          <p:cNvPr id="7" name="TextBox 6"/>
          <p:cNvSpPr txBox="1"/>
          <p:nvPr/>
        </p:nvSpPr>
        <p:spPr>
          <a:xfrm>
            <a:off x="914400" y="228600"/>
            <a:ext cx="7162800" cy="523220"/>
          </a:xfrm>
          <a:prstGeom prst="rect">
            <a:avLst/>
          </a:prstGeom>
          <a:noFill/>
        </p:spPr>
        <p:txBody>
          <a:bodyPr wrap="square" rtlCol="0">
            <a:spAutoFit/>
          </a:bodyPr>
          <a:lstStyle/>
          <a:p>
            <a:pPr algn="ctr"/>
            <a:r>
              <a:rPr lang="en-US" sz="2800" dirty="0" smtClean="0">
                <a:cs typeface="Arial" pitchFamily="34" charset="0"/>
              </a:rPr>
              <a:t>Multinet &amp; Axiata Group</a:t>
            </a:r>
            <a:endParaRPr lang="en-US" sz="2800" dirty="0">
              <a:cs typeface="Arial" pitchFamily="34" charset="0"/>
            </a:endParaRPr>
          </a:p>
        </p:txBody>
      </p:sp>
      <p:pic>
        <p:nvPicPr>
          <p:cNvPr id="11" name="Picture 2"/>
          <p:cNvPicPr>
            <a:picLocks noChangeAspect="1" noChangeArrowheads="1"/>
          </p:cNvPicPr>
          <p:nvPr/>
        </p:nvPicPr>
        <p:blipFill>
          <a:blip r:embed="rId5" cstate="print">
            <a:grayscl/>
          </a:blip>
          <a:srcRect/>
          <a:stretch>
            <a:fillRect/>
          </a:stretch>
        </p:blipFill>
        <p:spPr bwMode="auto">
          <a:xfrm>
            <a:off x="0" y="0"/>
            <a:ext cx="9144000" cy="838199"/>
          </a:xfrm>
          <a:prstGeom prst="rect">
            <a:avLst/>
          </a:prstGeom>
          <a:noFill/>
          <a:ln w="9525">
            <a:noFill/>
            <a:miter lim="800000"/>
            <a:headEnd/>
            <a:tailEnd/>
          </a:ln>
        </p:spPr>
      </p:pic>
      <p:sp>
        <p:nvSpPr>
          <p:cNvPr id="9" name="Slide Number Placeholder 9"/>
          <p:cNvSpPr>
            <a:spLocks noGrp="1"/>
          </p:cNvSpPr>
          <p:nvPr>
            <p:ph type="sldNum" sz="quarter" idx="12"/>
          </p:nvPr>
        </p:nvSpPr>
        <p:spPr>
          <a:xfrm>
            <a:off x="2667000" y="6248400"/>
            <a:ext cx="2133600" cy="365125"/>
          </a:xfrm>
        </p:spPr>
        <p:txBody>
          <a:bodyPr/>
          <a:lstStyle/>
          <a:p>
            <a:pPr>
              <a:defRPr/>
            </a:pPr>
            <a:r>
              <a:rPr lang="en-US" dirty="0" smtClean="0">
                <a:solidFill>
                  <a:schemeClr val="bg1"/>
                </a:solidFill>
              </a:rPr>
              <a:t>Page: </a:t>
            </a:r>
            <a:fld id="{C7C406FB-F60F-4112-874E-A5EFE2BC9A99}" type="slidenum">
              <a:rPr lang="en-US" smtClean="0">
                <a:solidFill>
                  <a:schemeClr val="bg1"/>
                </a:solidFill>
              </a:rPr>
              <a:pPr>
                <a:defRPr/>
              </a:pPr>
              <a:t>12</a:t>
            </a:fld>
            <a:endParaRPr lang="en-US" dirty="0">
              <a:solidFill>
                <a:schemeClr val="bg1"/>
              </a:solidFill>
            </a:endParaRPr>
          </a:p>
        </p:txBody>
      </p:sp>
      <p:sp>
        <p:nvSpPr>
          <p:cNvPr id="8" name="TextBox 7"/>
          <p:cNvSpPr txBox="1"/>
          <p:nvPr/>
        </p:nvSpPr>
        <p:spPr>
          <a:xfrm>
            <a:off x="304800" y="152400"/>
            <a:ext cx="8610600" cy="584775"/>
          </a:xfrm>
          <a:prstGeom prst="rect">
            <a:avLst/>
          </a:prstGeom>
          <a:noFill/>
        </p:spPr>
        <p:txBody>
          <a:bodyPr wrap="square" rtlCol="0">
            <a:spAutoFit/>
          </a:bodyPr>
          <a:lstStyle/>
          <a:p>
            <a:pPr algn="ctr"/>
            <a:r>
              <a:rPr lang="en-US" sz="3200" b="1" dirty="0" smtClean="0">
                <a:solidFill>
                  <a:schemeClr val="bg1"/>
                </a:solidFill>
              </a:rPr>
              <a:t>Telecommunication Reorganization Act 1996</a:t>
            </a:r>
          </a:p>
        </p:txBody>
      </p:sp>
      <p:sp>
        <p:nvSpPr>
          <p:cNvPr id="15" name="Freeform 14"/>
          <p:cNvSpPr/>
          <p:nvPr/>
        </p:nvSpPr>
        <p:spPr>
          <a:xfrm>
            <a:off x="6934199" y="3048001"/>
            <a:ext cx="214933" cy="1861484"/>
          </a:xfrm>
          <a:custGeom>
            <a:avLst/>
            <a:gdLst/>
            <a:ahLst/>
            <a:cxnLst/>
            <a:rect l="0" t="0" r="0" b="0"/>
            <a:pathLst>
              <a:path>
                <a:moveTo>
                  <a:pt x="0" y="0"/>
                </a:moveTo>
                <a:lnTo>
                  <a:pt x="0" y="1632991"/>
                </a:lnTo>
                <a:lnTo>
                  <a:pt x="264482" y="1632991"/>
                </a:lnTo>
              </a:path>
            </a:pathLst>
          </a:custGeom>
          <a:noFill/>
          <a:ln>
            <a:solidFill>
              <a:schemeClr val="tx2">
                <a:lumMod val="5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Freeform 15"/>
          <p:cNvSpPr/>
          <p:nvPr/>
        </p:nvSpPr>
        <p:spPr>
          <a:xfrm>
            <a:off x="4389697" y="1839525"/>
            <a:ext cx="3200240" cy="370275"/>
          </a:xfrm>
          <a:custGeom>
            <a:avLst/>
            <a:gdLst/>
            <a:ahLst/>
            <a:cxnLst/>
            <a:rect l="0" t="0" r="0" b="0"/>
            <a:pathLst>
              <a:path>
                <a:moveTo>
                  <a:pt x="0" y="0"/>
                </a:moveTo>
                <a:lnTo>
                  <a:pt x="0" y="185137"/>
                </a:lnTo>
                <a:lnTo>
                  <a:pt x="3200240" y="185137"/>
                </a:lnTo>
                <a:lnTo>
                  <a:pt x="3200240" y="370275"/>
                </a:lnTo>
              </a:path>
            </a:pathLst>
          </a:custGeom>
          <a:noFill/>
          <a:ln>
            <a:solidFill>
              <a:schemeClr val="tx2">
                <a:lumMod val="5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Freeform 16"/>
          <p:cNvSpPr/>
          <p:nvPr/>
        </p:nvSpPr>
        <p:spPr>
          <a:xfrm>
            <a:off x="4800599" y="3048001"/>
            <a:ext cx="215039" cy="1861484"/>
          </a:xfrm>
          <a:custGeom>
            <a:avLst/>
            <a:gdLst/>
            <a:ahLst/>
            <a:cxnLst/>
            <a:rect l="0" t="0" r="0" b="0"/>
            <a:pathLst>
              <a:path>
                <a:moveTo>
                  <a:pt x="0" y="0"/>
                </a:moveTo>
                <a:lnTo>
                  <a:pt x="0" y="1632991"/>
                </a:lnTo>
                <a:lnTo>
                  <a:pt x="264482" y="1632991"/>
                </a:lnTo>
              </a:path>
            </a:pathLst>
          </a:custGeom>
          <a:noFill/>
          <a:ln>
            <a:solidFill>
              <a:schemeClr val="tx2">
                <a:lumMod val="5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Freeform 17"/>
          <p:cNvSpPr/>
          <p:nvPr/>
        </p:nvSpPr>
        <p:spPr>
          <a:xfrm>
            <a:off x="4389697" y="1839525"/>
            <a:ext cx="1066746" cy="370275"/>
          </a:xfrm>
          <a:custGeom>
            <a:avLst/>
            <a:gdLst/>
            <a:ahLst/>
            <a:cxnLst/>
            <a:rect l="0" t="0" r="0" b="0"/>
            <a:pathLst>
              <a:path>
                <a:moveTo>
                  <a:pt x="0" y="0"/>
                </a:moveTo>
                <a:lnTo>
                  <a:pt x="0" y="185137"/>
                </a:lnTo>
                <a:lnTo>
                  <a:pt x="1066746" y="185137"/>
                </a:lnTo>
                <a:lnTo>
                  <a:pt x="1066746" y="370275"/>
                </a:lnTo>
              </a:path>
            </a:pathLst>
          </a:custGeom>
          <a:noFill/>
          <a:ln>
            <a:solidFill>
              <a:schemeClr val="tx2">
                <a:lumMod val="5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9" name="Freeform 18"/>
          <p:cNvSpPr/>
          <p:nvPr/>
        </p:nvSpPr>
        <p:spPr>
          <a:xfrm>
            <a:off x="2666999" y="3048001"/>
            <a:ext cx="215145" cy="1861484"/>
          </a:xfrm>
          <a:custGeom>
            <a:avLst/>
            <a:gdLst/>
            <a:ahLst/>
            <a:cxnLst/>
            <a:rect l="0" t="0" r="0" b="0"/>
            <a:pathLst>
              <a:path>
                <a:moveTo>
                  <a:pt x="0" y="0"/>
                </a:moveTo>
                <a:lnTo>
                  <a:pt x="0" y="1632991"/>
                </a:lnTo>
                <a:lnTo>
                  <a:pt x="264482" y="1632991"/>
                </a:lnTo>
              </a:path>
            </a:pathLst>
          </a:custGeom>
          <a:noFill/>
          <a:ln>
            <a:solidFill>
              <a:schemeClr val="tx2">
                <a:lumMod val="5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0" name="Freeform 19"/>
          <p:cNvSpPr/>
          <p:nvPr/>
        </p:nvSpPr>
        <p:spPr>
          <a:xfrm>
            <a:off x="3322950" y="1839525"/>
            <a:ext cx="1066746" cy="370275"/>
          </a:xfrm>
          <a:custGeom>
            <a:avLst/>
            <a:gdLst/>
            <a:ahLst/>
            <a:cxnLst/>
            <a:rect l="0" t="0" r="0" b="0"/>
            <a:pathLst>
              <a:path>
                <a:moveTo>
                  <a:pt x="1066746" y="0"/>
                </a:moveTo>
                <a:lnTo>
                  <a:pt x="1066746" y="185137"/>
                </a:lnTo>
                <a:lnTo>
                  <a:pt x="0" y="185137"/>
                </a:lnTo>
                <a:lnTo>
                  <a:pt x="0" y="370275"/>
                </a:lnTo>
              </a:path>
            </a:pathLst>
          </a:custGeom>
          <a:noFill/>
          <a:ln>
            <a:solidFill>
              <a:schemeClr val="tx2">
                <a:lumMod val="5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1" name="Freeform 20"/>
          <p:cNvSpPr/>
          <p:nvPr/>
        </p:nvSpPr>
        <p:spPr>
          <a:xfrm>
            <a:off x="381000" y="3048001"/>
            <a:ext cx="367651" cy="1861484"/>
          </a:xfrm>
          <a:custGeom>
            <a:avLst/>
            <a:gdLst/>
            <a:ahLst/>
            <a:cxnLst/>
            <a:rect l="0" t="0" r="0" b="0"/>
            <a:pathLst>
              <a:path>
                <a:moveTo>
                  <a:pt x="0" y="0"/>
                </a:moveTo>
                <a:lnTo>
                  <a:pt x="0" y="1632991"/>
                </a:lnTo>
                <a:lnTo>
                  <a:pt x="264482" y="1632991"/>
                </a:lnTo>
              </a:path>
            </a:pathLst>
          </a:custGeom>
          <a:noFill/>
          <a:ln>
            <a:solidFill>
              <a:schemeClr val="tx2">
                <a:lumMod val="5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2" name="Freeform 21"/>
          <p:cNvSpPr/>
          <p:nvPr/>
        </p:nvSpPr>
        <p:spPr>
          <a:xfrm>
            <a:off x="1189457" y="1839525"/>
            <a:ext cx="3200240" cy="370275"/>
          </a:xfrm>
          <a:custGeom>
            <a:avLst/>
            <a:gdLst/>
            <a:ahLst/>
            <a:cxnLst/>
            <a:rect l="0" t="0" r="0" b="0"/>
            <a:pathLst>
              <a:path>
                <a:moveTo>
                  <a:pt x="3200240" y="0"/>
                </a:moveTo>
                <a:lnTo>
                  <a:pt x="3200240" y="185137"/>
                </a:lnTo>
                <a:lnTo>
                  <a:pt x="0" y="185137"/>
                </a:lnTo>
                <a:lnTo>
                  <a:pt x="0" y="370275"/>
                </a:lnTo>
              </a:path>
            </a:pathLst>
          </a:custGeom>
          <a:noFill/>
          <a:ln>
            <a:solidFill>
              <a:schemeClr val="tx2">
                <a:lumMod val="5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3" name="Freeform 22"/>
          <p:cNvSpPr/>
          <p:nvPr/>
        </p:nvSpPr>
        <p:spPr>
          <a:xfrm>
            <a:off x="2835791" y="947192"/>
            <a:ext cx="3107812" cy="881608"/>
          </a:xfrm>
          <a:custGeom>
            <a:avLst/>
            <a:gdLst>
              <a:gd name="connsiteX0" fmla="*/ 0 w 3107812"/>
              <a:gd name="connsiteY0" fmla="*/ 0 h 881608"/>
              <a:gd name="connsiteX1" fmla="*/ 3107812 w 3107812"/>
              <a:gd name="connsiteY1" fmla="*/ 0 h 881608"/>
              <a:gd name="connsiteX2" fmla="*/ 3107812 w 3107812"/>
              <a:gd name="connsiteY2" fmla="*/ 881608 h 881608"/>
              <a:gd name="connsiteX3" fmla="*/ 0 w 3107812"/>
              <a:gd name="connsiteY3" fmla="*/ 881608 h 881608"/>
              <a:gd name="connsiteX4" fmla="*/ 0 w 3107812"/>
              <a:gd name="connsiteY4" fmla="*/ 0 h 881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7812" h="881608">
                <a:moveTo>
                  <a:pt x="0" y="0"/>
                </a:moveTo>
                <a:lnTo>
                  <a:pt x="3107812" y="0"/>
                </a:lnTo>
                <a:lnTo>
                  <a:pt x="3107812" y="881608"/>
                </a:lnTo>
                <a:lnTo>
                  <a:pt x="0" y="881608"/>
                </a:lnTo>
                <a:lnTo>
                  <a:pt x="0" y="0"/>
                </a:lnTo>
                <a:close/>
              </a:path>
            </a:pathLst>
          </a:custGeom>
        </p:spPr>
        <p:style>
          <a:lnRef idx="1">
            <a:schemeClr val="accent6"/>
          </a:lnRef>
          <a:fillRef idx="3">
            <a:schemeClr val="accent6"/>
          </a:fillRef>
          <a:effectRef idx="2">
            <a:schemeClr val="accent6"/>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Telecom Reorganization Act 1996</a:t>
            </a:r>
            <a:endParaRPr lang="en-US" sz="1800" b="1" kern="1200" dirty="0">
              <a:solidFill>
                <a:schemeClr val="tx1"/>
              </a:solidFill>
            </a:endParaRPr>
          </a:p>
        </p:txBody>
      </p:sp>
      <p:sp>
        <p:nvSpPr>
          <p:cNvPr id="24" name="Freeform 23"/>
          <p:cNvSpPr/>
          <p:nvPr/>
        </p:nvSpPr>
        <p:spPr>
          <a:xfrm>
            <a:off x="307848" y="2209800"/>
            <a:ext cx="1763217" cy="881608"/>
          </a:xfrm>
          <a:custGeom>
            <a:avLst/>
            <a:gdLst>
              <a:gd name="connsiteX0" fmla="*/ 0 w 1763217"/>
              <a:gd name="connsiteY0" fmla="*/ 0 h 881608"/>
              <a:gd name="connsiteX1" fmla="*/ 1763217 w 1763217"/>
              <a:gd name="connsiteY1" fmla="*/ 0 h 881608"/>
              <a:gd name="connsiteX2" fmla="*/ 1763217 w 1763217"/>
              <a:gd name="connsiteY2" fmla="*/ 881608 h 881608"/>
              <a:gd name="connsiteX3" fmla="*/ 0 w 1763217"/>
              <a:gd name="connsiteY3" fmla="*/ 881608 h 881608"/>
              <a:gd name="connsiteX4" fmla="*/ 0 w 1763217"/>
              <a:gd name="connsiteY4" fmla="*/ 0 h 881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3217" h="881608">
                <a:moveTo>
                  <a:pt x="0" y="0"/>
                </a:moveTo>
                <a:lnTo>
                  <a:pt x="1763217" y="0"/>
                </a:lnTo>
                <a:lnTo>
                  <a:pt x="1763217" y="881608"/>
                </a:lnTo>
                <a:lnTo>
                  <a:pt x="0" y="881608"/>
                </a:lnTo>
                <a:lnTo>
                  <a:pt x="0" y="0"/>
                </a:lnTo>
                <a:close/>
              </a:path>
            </a:pathLst>
          </a:custGeom>
        </p:spPr>
        <p:style>
          <a:lnRef idx="1">
            <a:schemeClr val="accent6"/>
          </a:lnRef>
          <a:fillRef idx="3">
            <a:schemeClr val="accent6"/>
          </a:fillRef>
          <a:effectRef idx="2">
            <a:schemeClr val="accent6"/>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Pakistan Telecommunication Limited Company (</a:t>
            </a:r>
            <a:r>
              <a:rPr lang="en-US" sz="1600" b="1" kern="1200" dirty="0" smtClean="0">
                <a:solidFill>
                  <a:schemeClr val="tx1"/>
                </a:solidFill>
              </a:rPr>
              <a:t>PTCL</a:t>
            </a:r>
            <a:r>
              <a:rPr lang="en-US" sz="1600" kern="1200" dirty="0" smtClean="0">
                <a:solidFill>
                  <a:schemeClr val="tx1"/>
                </a:solidFill>
              </a:rPr>
              <a:t>)</a:t>
            </a:r>
            <a:endParaRPr lang="en-US" sz="1600" kern="1200" dirty="0">
              <a:solidFill>
                <a:schemeClr val="tx1"/>
              </a:solidFill>
            </a:endParaRPr>
          </a:p>
        </p:txBody>
      </p:sp>
      <p:sp>
        <p:nvSpPr>
          <p:cNvPr id="25" name="Freeform 24"/>
          <p:cNvSpPr/>
          <p:nvPr/>
        </p:nvSpPr>
        <p:spPr>
          <a:xfrm>
            <a:off x="748652" y="3276600"/>
            <a:ext cx="1765948" cy="2971800"/>
          </a:xfrm>
          <a:custGeom>
            <a:avLst/>
            <a:gdLst>
              <a:gd name="connsiteX0" fmla="*/ 0 w 1763217"/>
              <a:gd name="connsiteY0" fmla="*/ 0 h 2525430"/>
              <a:gd name="connsiteX1" fmla="*/ 1763217 w 1763217"/>
              <a:gd name="connsiteY1" fmla="*/ 0 h 2525430"/>
              <a:gd name="connsiteX2" fmla="*/ 1763217 w 1763217"/>
              <a:gd name="connsiteY2" fmla="*/ 2525430 h 2525430"/>
              <a:gd name="connsiteX3" fmla="*/ 0 w 1763217"/>
              <a:gd name="connsiteY3" fmla="*/ 2525430 h 2525430"/>
              <a:gd name="connsiteX4" fmla="*/ 0 w 1763217"/>
              <a:gd name="connsiteY4" fmla="*/ 0 h 2525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3217" h="2525430">
                <a:moveTo>
                  <a:pt x="0" y="0"/>
                </a:moveTo>
                <a:lnTo>
                  <a:pt x="1763217" y="0"/>
                </a:lnTo>
                <a:lnTo>
                  <a:pt x="1763217" y="2525430"/>
                </a:lnTo>
                <a:lnTo>
                  <a:pt x="0" y="2525430"/>
                </a:lnTo>
                <a:lnTo>
                  <a:pt x="0" y="0"/>
                </a:lnTo>
                <a:close/>
              </a:path>
            </a:pathLst>
          </a:custGeom>
          <a:gradFill flip="none" rotWithShape="1">
            <a:gsLst>
              <a:gs pos="0">
                <a:srgbClr val="008080">
                  <a:shade val="30000"/>
                  <a:satMod val="115000"/>
                </a:srgbClr>
              </a:gs>
              <a:gs pos="50000">
                <a:srgbClr val="008080">
                  <a:shade val="67500"/>
                  <a:satMod val="115000"/>
                </a:srgbClr>
              </a:gs>
              <a:gs pos="100000">
                <a:srgbClr val="008080">
                  <a:shade val="100000"/>
                  <a:satMod val="115000"/>
                </a:srgbClr>
              </a:gs>
            </a:gsLst>
            <a:path path="circle">
              <a:fillToRect l="100000" b="100000"/>
            </a:path>
            <a:tileRect t="-100000" r="-100000"/>
          </a:gradFill>
        </p:spPr>
        <p:style>
          <a:lnRef idx="0">
            <a:schemeClr val="accent3"/>
          </a:lnRef>
          <a:fillRef idx="3">
            <a:schemeClr val="accent3"/>
          </a:fillRef>
          <a:effectRef idx="3">
            <a:schemeClr val="accent3"/>
          </a:effectRef>
          <a:fontRef idx="minor">
            <a:schemeClr val="lt1"/>
          </a:fontRef>
        </p:style>
        <p:txBody>
          <a:bodyPr spcFirstLastPara="0" vert="horz" wrap="square" lIns="8890" tIns="8890" rIns="8890" bIns="91440" numCol="1" spcCol="1270" anchor="t" anchorCtr="0">
            <a:noAutofit/>
          </a:bodyPr>
          <a:lstStyle/>
          <a:p>
            <a:pPr lvl="0" algn="ctr" defTabSz="622300">
              <a:lnSpc>
                <a:spcPct val="90000"/>
              </a:lnSpc>
              <a:spcBef>
                <a:spcPct val="0"/>
              </a:spcBef>
              <a:spcAft>
                <a:spcPct val="35000"/>
              </a:spcAft>
            </a:pPr>
            <a:endParaRPr lang="en-US" sz="1400" b="1" kern="1200" dirty="0" smtClean="0">
              <a:solidFill>
                <a:schemeClr val="tx1"/>
              </a:solidFill>
            </a:endParaRPr>
          </a:p>
          <a:p>
            <a:pPr lvl="0" algn="ctr" defTabSz="622300">
              <a:lnSpc>
                <a:spcPct val="90000"/>
              </a:lnSpc>
              <a:spcBef>
                <a:spcPct val="0"/>
              </a:spcBef>
              <a:spcAft>
                <a:spcPct val="35000"/>
              </a:spcAft>
            </a:pPr>
            <a:r>
              <a:rPr lang="en-US" sz="1400" b="1" kern="1200" dirty="0" smtClean="0">
                <a:solidFill>
                  <a:schemeClr val="tx1"/>
                </a:solidFill>
              </a:rPr>
              <a:t>Incumbent Telecom Service provider</a:t>
            </a:r>
          </a:p>
          <a:p>
            <a:pPr marL="63500" lvl="0" indent="0" algn="l" defTabSz="622300">
              <a:lnSpc>
                <a:spcPct val="90000"/>
              </a:lnSpc>
              <a:spcBef>
                <a:spcPct val="0"/>
              </a:spcBef>
              <a:spcAft>
                <a:spcPct val="35000"/>
              </a:spcAft>
            </a:pPr>
            <a:r>
              <a:rPr lang="en-US" sz="1400" kern="1200" dirty="0" smtClean="0">
                <a:solidFill>
                  <a:schemeClr val="tx1"/>
                </a:solidFill>
              </a:rPr>
              <a:t>- Carriers Carrier</a:t>
            </a:r>
          </a:p>
          <a:p>
            <a:pPr marL="63500" lvl="0" indent="0" algn="l" defTabSz="622300">
              <a:lnSpc>
                <a:spcPct val="90000"/>
              </a:lnSpc>
              <a:spcBef>
                <a:spcPct val="0"/>
              </a:spcBef>
              <a:spcAft>
                <a:spcPct val="35000"/>
              </a:spcAft>
            </a:pPr>
            <a:r>
              <a:rPr lang="en-US" sz="1400" kern="1200" dirty="0" smtClean="0">
                <a:solidFill>
                  <a:schemeClr val="tx1"/>
                </a:solidFill>
              </a:rPr>
              <a:t>- White Label Services</a:t>
            </a:r>
          </a:p>
          <a:p>
            <a:pPr marL="111125" lvl="0" indent="-47625" algn="l" defTabSz="622300">
              <a:lnSpc>
                <a:spcPct val="90000"/>
              </a:lnSpc>
              <a:spcBef>
                <a:spcPct val="0"/>
              </a:spcBef>
              <a:spcAft>
                <a:spcPct val="35000"/>
              </a:spcAft>
            </a:pPr>
            <a:r>
              <a:rPr lang="en-US" sz="1400" kern="1200" dirty="0" smtClean="0">
                <a:solidFill>
                  <a:schemeClr val="tx1"/>
                </a:solidFill>
              </a:rPr>
              <a:t>- Landline</a:t>
            </a:r>
          </a:p>
          <a:p>
            <a:pPr marL="63500" lvl="0" indent="0" algn="l" defTabSz="622300">
              <a:lnSpc>
                <a:spcPct val="90000"/>
              </a:lnSpc>
              <a:spcBef>
                <a:spcPct val="0"/>
              </a:spcBef>
              <a:spcAft>
                <a:spcPct val="35000"/>
              </a:spcAft>
            </a:pPr>
            <a:r>
              <a:rPr lang="en-US" sz="1400" kern="1200" dirty="0" smtClean="0">
                <a:solidFill>
                  <a:schemeClr val="tx1"/>
                </a:solidFill>
              </a:rPr>
              <a:t>- Wireless Broadband</a:t>
            </a:r>
          </a:p>
          <a:p>
            <a:pPr marL="63500" lvl="0" indent="0" algn="l" defTabSz="622300">
              <a:lnSpc>
                <a:spcPct val="90000"/>
              </a:lnSpc>
              <a:spcBef>
                <a:spcPct val="0"/>
              </a:spcBef>
              <a:spcAft>
                <a:spcPct val="35000"/>
              </a:spcAft>
            </a:pPr>
            <a:r>
              <a:rPr lang="en-US" sz="1400" kern="1200" dirty="0" smtClean="0">
                <a:solidFill>
                  <a:schemeClr val="tx1"/>
                </a:solidFill>
              </a:rPr>
              <a:t>- Broadband</a:t>
            </a:r>
          </a:p>
          <a:p>
            <a:pPr marL="63500" lvl="0" indent="0" algn="l" defTabSz="622300">
              <a:lnSpc>
                <a:spcPct val="90000"/>
              </a:lnSpc>
              <a:spcBef>
                <a:spcPct val="0"/>
              </a:spcBef>
              <a:spcAft>
                <a:spcPct val="35000"/>
              </a:spcAft>
            </a:pPr>
            <a:r>
              <a:rPr lang="en-US" sz="1400" kern="1200" dirty="0" smtClean="0">
                <a:solidFill>
                  <a:schemeClr val="tx1"/>
                </a:solidFill>
              </a:rPr>
              <a:t>- IPTV Smart TV</a:t>
            </a:r>
          </a:p>
          <a:p>
            <a:pPr marL="111125" lvl="0" indent="-47625" algn="l" defTabSz="622300">
              <a:lnSpc>
                <a:spcPct val="90000"/>
              </a:lnSpc>
              <a:spcBef>
                <a:spcPct val="0"/>
              </a:spcBef>
              <a:spcAft>
                <a:spcPct val="35000"/>
              </a:spcAft>
            </a:pPr>
            <a:r>
              <a:rPr lang="en-US" sz="1400" kern="1200" dirty="0" smtClean="0">
                <a:solidFill>
                  <a:schemeClr val="tx1"/>
                </a:solidFill>
              </a:rPr>
              <a:t>- Submarine Cable Landing s</a:t>
            </a:r>
            <a:endParaRPr lang="en-US" sz="1400" kern="1200" dirty="0">
              <a:solidFill>
                <a:schemeClr val="tx1"/>
              </a:solidFill>
            </a:endParaRPr>
          </a:p>
        </p:txBody>
      </p:sp>
      <p:sp>
        <p:nvSpPr>
          <p:cNvPr id="26" name="Freeform 25"/>
          <p:cNvSpPr/>
          <p:nvPr/>
        </p:nvSpPr>
        <p:spPr>
          <a:xfrm>
            <a:off x="2441341" y="2166392"/>
            <a:ext cx="1763217" cy="881608"/>
          </a:xfrm>
          <a:custGeom>
            <a:avLst/>
            <a:gdLst>
              <a:gd name="connsiteX0" fmla="*/ 0 w 1763217"/>
              <a:gd name="connsiteY0" fmla="*/ 0 h 881608"/>
              <a:gd name="connsiteX1" fmla="*/ 1763217 w 1763217"/>
              <a:gd name="connsiteY1" fmla="*/ 0 h 881608"/>
              <a:gd name="connsiteX2" fmla="*/ 1763217 w 1763217"/>
              <a:gd name="connsiteY2" fmla="*/ 881608 h 881608"/>
              <a:gd name="connsiteX3" fmla="*/ 0 w 1763217"/>
              <a:gd name="connsiteY3" fmla="*/ 881608 h 881608"/>
              <a:gd name="connsiteX4" fmla="*/ 0 w 1763217"/>
              <a:gd name="connsiteY4" fmla="*/ 0 h 881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3217" h="881608">
                <a:moveTo>
                  <a:pt x="0" y="0"/>
                </a:moveTo>
                <a:lnTo>
                  <a:pt x="1763217" y="0"/>
                </a:lnTo>
                <a:lnTo>
                  <a:pt x="1763217" y="881608"/>
                </a:lnTo>
                <a:lnTo>
                  <a:pt x="0" y="881608"/>
                </a:lnTo>
                <a:lnTo>
                  <a:pt x="0" y="0"/>
                </a:lnTo>
                <a:close/>
              </a:path>
            </a:pathLst>
          </a:custGeom>
        </p:spPr>
        <p:style>
          <a:lnRef idx="1">
            <a:schemeClr val="accent6"/>
          </a:lnRef>
          <a:fillRef idx="3">
            <a:schemeClr val="accent6"/>
          </a:fillRef>
          <a:effectRef idx="2">
            <a:schemeClr val="accent6"/>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Pakistan Telecommunication Authority </a:t>
            </a:r>
            <a:br>
              <a:rPr lang="en-US" sz="1600" kern="1200" dirty="0" smtClean="0">
                <a:solidFill>
                  <a:schemeClr val="tx1"/>
                </a:solidFill>
              </a:rPr>
            </a:br>
            <a:r>
              <a:rPr lang="en-US" sz="1600" kern="1200" dirty="0" smtClean="0">
                <a:solidFill>
                  <a:schemeClr val="tx1"/>
                </a:solidFill>
              </a:rPr>
              <a:t>(</a:t>
            </a:r>
            <a:r>
              <a:rPr lang="en-US" sz="1600" b="1" kern="1200" dirty="0" smtClean="0">
                <a:solidFill>
                  <a:schemeClr val="tx1"/>
                </a:solidFill>
              </a:rPr>
              <a:t>PTA</a:t>
            </a:r>
            <a:r>
              <a:rPr lang="en-US" sz="1600" kern="1200" dirty="0" smtClean="0">
                <a:solidFill>
                  <a:schemeClr val="tx1"/>
                </a:solidFill>
              </a:rPr>
              <a:t>)</a:t>
            </a:r>
            <a:endParaRPr lang="en-US" sz="1600" kern="1200" dirty="0">
              <a:solidFill>
                <a:schemeClr val="tx1"/>
              </a:solidFill>
            </a:endParaRPr>
          </a:p>
        </p:txBody>
      </p:sp>
      <p:sp>
        <p:nvSpPr>
          <p:cNvPr id="27" name="Freeform 26"/>
          <p:cNvSpPr/>
          <p:nvPr/>
        </p:nvSpPr>
        <p:spPr>
          <a:xfrm>
            <a:off x="2882147" y="3276600"/>
            <a:ext cx="1689854" cy="2971800"/>
          </a:xfrm>
          <a:custGeom>
            <a:avLst/>
            <a:gdLst>
              <a:gd name="connsiteX0" fmla="*/ 0 w 1763217"/>
              <a:gd name="connsiteY0" fmla="*/ 0 h 2525430"/>
              <a:gd name="connsiteX1" fmla="*/ 1763217 w 1763217"/>
              <a:gd name="connsiteY1" fmla="*/ 0 h 2525430"/>
              <a:gd name="connsiteX2" fmla="*/ 1763217 w 1763217"/>
              <a:gd name="connsiteY2" fmla="*/ 2525430 h 2525430"/>
              <a:gd name="connsiteX3" fmla="*/ 0 w 1763217"/>
              <a:gd name="connsiteY3" fmla="*/ 2525430 h 2525430"/>
              <a:gd name="connsiteX4" fmla="*/ 0 w 1763217"/>
              <a:gd name="connsiteY4" fmla="*/ 0 h 2525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3217" h="2525430">
                <a:moveTo>
                  <a:pt x="0" y="0"/>
                </a:moveTo>
                <a:lnTo>
                  <a:pt x="1763217" y="0"/>
                </a:lnTo>
                <a:lnTo>
                  <a:pt x="1763217" y="2525430"/>
                </a:lnTo>
                <a:lnTo>
                  <a:pt x="0" y="2525430"/>
                </a:lnTo>
                <a:lnTo>
                  <a:pt x="0" y="0"/>
                </a:lnTo>
                <a:close/>
              </a:path>
            </a:pathLst>
          </a:custGeom>
          <a:gradFill flip="none" rotWithShape="1">
            <a:gsLst>
              <a:gs pos="0">
                <a:srgbClr val="008080">
                  <a:shade val="30000"/>
                  <a:satMod val="115000"/>
                </a:srgbClr>
              </a:gs>
              <a:gs pos="50000">
                <a:srgbClr val="008080">
                  <a:shade val="67500"/>
                  <a:satMod val="115000"/>
                </a:srgbClr>
              </a:gs>
              <a:gs pos="100000">
                <a:srgbClr val="008080">
                  <a:shade val="100000"/>
                  <a:satMod val="115000"/>
                </a:srgbClr>
              </a:gs>
            </a:gsLst>
            <a:path path="circle">
              <a:fillToRect l="100000" b="100000"/>
            </a:path>
            <a:tileRect t="-100000" r="-100000"/>
          </a:gradFill>
        </p:spPr>
        <p:style>
          <a:lnRef idx="0">
            <a:schemeClr val="accent3"/>
          </a:lnRef>
          <a:fillRef idx="3">
            <a:schemeClr val="accent3"/>
          </a:fillRef>
          <a:effectRef idx="3">
            <a:schemeClr val="accent3"/>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US" sz="1400" b="1" kern="1200" dirty="0" smtClean="0">
              <a:solidFill>
                <a:srgbClr val="008080"/>
              </a:solidFill>
            </a:endParaRPr>
          </a:p>
          <a:p>
            <a:pPr lvl="0" algn="ctr" defTabSz="622300">
              <a:lnSpc>
                <a:spcPct val="90000"/>
              </a:lnSpc>
              <a:spcBef>
                <a:spcPct val="0"/>
              </a:spcBef>
              <a:spcAft>
                <a:spcPct val="35000"/>
              </a:spcAft>
            </a:pPr>
            <a:r>
              <a:rPr lang="en-US" sz="1400" b="1" kern="1200" dirty="0" smtClean="0">
                <a:solidFill>
                  <a:schemeClr val="tx1"/>
                </a:solidFill>
              </a:rPr>
              <a:t>Pakistan Telecommunication Regulatory Authority</a:t>
            </a:r>
          </a:p>
          <a:p>
            <a:pPr lvl="0" algn="ctr" defTabSz="622300">
              <a:lnSpc>
                <a:spcPct val="90000"/>
              </a:lnSpc>
              <a:spcBef>
                <a:spcPct val="0"/>
              </a:spcBef>
              <a:spcAft>
                <a:spcPct val="35000"/>
              </a:spcAft>
            </a:pPr>
            <a:endParaRPr lang="en-US" sz="1400" kern="1200" dirty="0"/>
          </a:p>
        </p:txBody>
      </p:sp>
      <p:sp>
        <p:nvSpPr>
          <p:cNvPr id="28" name="Freeform 27"/>
          <p:cNvSpPr/>
          <p:nvPr/>
        </p:nvSpPr>
        <p:spPr>
          <a:xfrm>
            <a:off x="4574835" y="2166392"/>
            <a:ext cx="1763217" cy="881608"/>
          </a:xfrm>
          <a:custGeom>
            <a:avLst/>
            <a:gdLst>
              <a:gd name="connsiteX0" fmla="*/ 0 w 1763217"/>
              <a:gd name="connsiteY0" fmla="*/ 0 h 881608"/>
              <a:gd name="connsiteX1" fmla="*/ 1763217 w 1763217"/>
              <a:gd name="connsiteY1" fmla="*/ 0 h 881608"/>
              <a:gd name="connsiteX2" fmla="*/ 1763217 w 1763217"/>
              <a:gd name="connsiteY2" fmla="*/ 881608 h 881608"/>
              <a:gd name="connsiteX3" fmla="*/ 0 w 1763217"/>
              <a:gd name="connsiteY3" fmla="*/ 881608 h 881608"/>
              <a:gd name="connsiteX4" fmla="*/ 0 w 1763217"/>
              <a:gd name="connsiteY4" fmla="*/ 0 h 881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3217" h="881608">
                <a:moveTo>
                  <a:pt x="0" y="0"/>
                </a:moveTo>
                <a:lnTo>
                  <a:pt x="1763217" y="0"/>
                </a:lnTo>
                <a:lnTo>
                  <a:pt x="1763217" y="881608"/>
                </a:lnTo>
                <a:lnTo>
                  <a:pt x="0" y="881608"/>
                </a:lnTo>
                <a:lnTo>
                  <a:pt x="0" y="0"/>
                </a:lnTo>
                <a:close/>
              </a:path>
            </a:pathLst>
          </a:custGeom>
        </p:spPr>
        <p:style>
          <a:lnRef idx="1">
            <a:schemeClr val="accent6"/>
          </a:lnRef>
          <a:fillRef idx="3">
            <a:schemeClr val="accent6"/>
          </a:fillRef>
          <a:effectRef idx="2">
            <a:schemeClr val="accent6"/>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National Telecommunication Corporation </a:t>
            </a:r>
            <a:br>
              <a:rPr lang="en-US" sz="1600" kern="1200" dirty="0" smtClean="0">
                <a:solidFill>
                  <a:schemeClr val="tx1"/>
                </a:solidFill>
              </a:rPr>
            </a:br>
            <a:r>
              <a:rPr lang="en-US" sz="1600" kern="1200" dirty="0" smtClean="0">
                <a:solidFill>
                  <a:schemeClr val="tx1"/>
                </a:solidFill>
              </a:rPr>
              <a:t>(</a:t>
            </a:r>
            <a:r>
              <a:rPr lang="en-US" sz="1600" b="1" kern="1200" dirty="0" smtClean="0">
                <a:solidFill>
                  <a:schemeClr val="tx1"/>
                </a:solidFill>
              </a:rPr>
              <a:t>NTC</a:t>
            </a:r>
            <a:r>
              <a:rPr lang="en-US" sz="1600" kern="1200" dirty="0" smtClean="0">
                <a:solidFill>
                  <a:schemeClr val="tx1"/>
                </a:solidFill>
              </a:rPr>
              <a:t>)</a:t>
            </a:r>
            <a:endParaRPr lang="en-US" sz="1600" kern="1200" dirty="0">
              <a:solidFill>
                <a:schemeClr val="tx1"/>
              </a:solidFill>
            </a:endParaRPr>
          </a:p>
        </p:txBody>
      </p:sp>
      <p:sp>
        <p:nvSpPr>
          <p:cNvPr id="29" name="Freeform 28"/>
          <p:cNvSpPr/>
          <p:nvPr/>
        </p:nvSpPr>
        <p:spPr>
          <a:xfrm>
            <a:off x="5015640" y="3276600"/>
            <a:ext cx="1766160" cy="2971800"/>
          </a:xfrm>
          <a:custGeom>
            <a:avLst/>
            <a:gdLst>
              <a:gd name="connsiteX0" fmla="*/ 0 w 1763217"/>
              <a:gd name="connsiteY0" fmla="*/ 0 h 2525430"/>
              <a:gd name="connsiteX1" fmla="*/ 1763217 w 1763217"/>
              <a:gd name="connsiteY1" fmla="*/ 0 h 2525430"/>
              <a:gd name="connsiteX2" fmla="*/ 1763217 w 1763217"/>
              <a:gd name="connsiteY2" fmla="*/ 2525430 h 2525430"/>
              <a:gd name="connsiteX3" fmla="*/ 0 w 1763217"/>
              <a:gd name="connsiteY3" fmla="*/ 2525430 h 2525430"/>
              <a:gd name="connsiteX4" fmla="*/ 0 w 1763217"/>
              <a:gd name="connsiteY4" fmla="*/ 0 h 2525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3217" h="2525430">
                <a:moveTo>
                  <a:pt x="0" y="0"/>
                </a:moveTo>
                <a:lnTo>
                  <a:pt x="1763217" y="0"/>
                </a:lnTo>
                <a:lnTo>
                  <a:pt x="1763217" y="2525430"/>
                </a:lnTo>
                <a:lnTo>
                  <a:pt x="0" y="2525430"/>
                </a:lnTo>
                <a:lnTo>
                  <a:pt x="0" y="0"/>
                </a:lnTo>
                <a:close/>
              </a:path>
            </a:pathLst>
          </a:custGeom>
          <a:gradFill flip="none" rotWithShape="1">
            <a:gsLst>
              <a:gs pos="0">
                <a:srgbClr val="008080">
                  <a:shade val="30000"/>
                  <a:satMod val="115000"/>
                </a:srgbClr>
              </a:gs>
              <a:gs pos="50000">
                <a:srgbClr val="008080">
                  <a:shade val="67500"/>
                  <a:satMod val="115000"/>
                </a:srgbClr>
              </a:gs>
              <a:gs pos="100000">
                <a:srgbClr val="008080">
                  <a:shade val="100000"/>
                  <a:satMod val="115000"/>
                </a:srgbClr>
              </a:gs>
            </a:gsLst>
            <a:path path="circle">
              <a:fillToRect l="100000" b="100000"/>
            </a:path>
            <a:tileRect t="-100000" r="-100000"/>
          </a:gradFill>
        </p:spPr>
        <p:style>
          <a:lnRef idx="0">
            <a:schemeClr val="accent3"/>
          </a:lnRef>
          <a:fillRef idx="3">
            <a:schemeClr val="accent3"/>
          </a:fillRef>
          <a:effectRef idx="3">
            <a:schemeClr val="accent3"/>
          </a:effectRef>
          <a:fontRef idx="minor">
            <a:schemeClr val="lt1"/>
          </a:fontRef>
        </p:style>
        <p:txBody>
          <a:bodyPr spcFirstLastPara="0" vert="horz" wrap="square" lIns="8890" tIns="8890" rIns="8890" bIns="91440" numCol="1" spcCol="1270" anchor="t" anchorCtr="0">
            <a:noAutofit/>
          </a:bodyPr>
          <a:lstStyle/>
          <a:p>
            <a:pPr lvl="0" algn="ctr" defTabSz="622300">
              <a:lnSpc>
                <a:spcPct val="90000"/>
              </a:lnSpc>
              <a:spcBef>
                <a:spcPct val="0"/>
              </a:spcBef>
              <a:spcAft>
                <a:spcPct val="35000"/>
              </a:spcAft>
            </a:pPr>
            <a:endParaRPr lang="en-US" sz="1400" b="1" i="0" kern="1200" dirty="0" smtClean="0">
              <a:solidFill>
                <a:schemeClr val="tx1"/>
              </a:solidFill>
            </a:endParaRPr>
          </a:p>
          <a:p>
            <a:pPr lvl="0" algn="ctr" defTabSz="622300">
              <a:lnSpc>
                <a:spcPct val="90000"/>
              </a:lnSpc>
              <a:spcBef>
                <a:spcPct val="0"/>
              </a:spcBef>
              <a:spcAft>
                <a:spcPct val="35000"/>
              </a:spcAft>
            </a:pPr>
            <a:endParaRPr lang="en-US" sz="1400" b="1" dirty="0" smtClean="0">
              <a:solidFill>
                <a:schemeClr val="tx1"/>
              </a:solidFill>
            </a:endParaRPr>
          </a:p>
          <a:p>
            <a:pPr lvl="0" algn="ctr" defTabSz="622300">
              <a:lnSpc>
                <a:spcPct val="90000"/>
              </a:lnSpc>
              <a:spcBef>
                <a:spcPct val="0"/>
              </a:spcBef>
              <a:spcAft>
                <a:spcPct val="35000"/>
              </a:spcAft>
            </a:pPr>
            <a:r>
              <a:rPr lang="en-US" sz="1400" b="1" i="0" kern="1200" dirty="0" smtClean="0">
                <a:solidFill>
                  <a:schemeClr val="tx1"/>
                </a:solidFill>
              </a:rPr>
              <a:t>Provider of ICT service to </a:t>
            </a:r>
          </a:p>
          <a:p>
            <a:pPr lvl="0" algn="l" defTabSz="622300">
              <a:lnSpc>
                <a:spcPct val="90000"/>
              </a:lnSpc>
              <a:spcBef>
                <a:spcPct val="0"/>
              </a:spcBef>
              <a:spcAft>
                <a:spcPct val="35000"/>
              </a:spcAft>
            </a:pPr>
            <a:r>
              <a:rPr lang="en-US" sz="1400" b="0" i="0" kern="1200" dirty="0" smtClean="0">
                <a:solidFill>
                  <a:schemeClr val="tx1"/>
                </a:solidFill>
              </a:rPr>
              <a:t> - Federal Government,</a:t>
            </a:r>
          </a:p>
          <a:p>
            <a:pPr lvl="0" algn="l" defTabSz="622300">
              <a:lnSpc>
                <a:spcPct val="90000"/>
              </a:lnSpc>
              <a:spcBef>
                <a:spcPct val="0"/>
              </a:spcBef>
              <a:spcAft>
                <a:spcPct val="35000"/>
              </a:spcAft>
            </a:pPr>
            <a:r>
              <a:rPr lang="en-US" sz="1400" b="0" i="0" kern="1200" dirty="0" smtClean="0">
                <a:solidFill>
                  <a:schemeClr val="tx1"/>
                </a:solidFill>
              </a:rPr>
              <a:t> - Armed Forces</a:t>
            </a:r>
          </a:p>
          <a:p>
            <a:pPr lvl="0" algn="l" defTabSz="622300">
              <a:lnSpc>
                <a:spcPct val="90000"/>
              </a:lnSpc>
              <a:spcBef>
                <a:spcPct val="0"/>
              </a:spcBef>
              <a:spcAft>
                <a:spcPct val="35000"/>
              </a:spcAft>
            </a:pPr>
            <a:r>
              <a:rPr lang="en-US" sz="1400" b="0" i="0" kern="1200" dirty="0" smtClean="0">
                <a:solidFill>
                  <a:schemeClr val="tx1"/>
                </a:solidFill>
              </a:rPr>
              <a:t> - Defense Projects</a:t>
            </a:r>
          </a:p>
          <a:p>
            <a:pPr lvl="0" algn="l" defTabSz="622300">
              <a:lnSpc>
                <a:spcPct val="90000"/>
              </a:lnSpc>
              <a:spcBef>
                <a:spcPct val="0"/>
              </a:spcBef>
              <a:spcAft>
                <a:spcPct val="35000"/>
              </a:spcAft>
            </a:pPr>
            <a:r>
              <a:rPr lang="en-US" sz="1400" b="0" i="0" kern="1200" dirty="0" smtClean="0">
                <a:solidFill>
                  <a:schemeClr val="tx1"/>
                </a:solidFill>
              </a:rPr>
              <a:t> - Provincial Govt.</a:t>
            </a:r>
          </a:p>
          <a:p>
            <a:pPr lvl="0" algn="l" defTabSz="622300">
              <a:lnSpc>
                <a:spcPct val="90000"/>
              </a:lnSpc>
              <a:spcBef>
                <a:spcPct val="0"/>
              </a:spcBef>
              <a:spcAft>
                <a:spcPct val="35000"/>
              </a:spcAft>
            </a:pPr>
            <a:r>
              <a:rPr lang="en-US" sz="1400" b="0" i="0" kern="1200" dirty="0" smtClean="0">
                <a:solidFill>
                  <a:schemeClr val="tx1"/>
                </a:solidFill>
              </a:rPr>
              <a:t> - Govt. Institutions </a:t>
            </a:r>
            <a:endParaRPr lang="en-US" sz="1400" kern="1200" dirty="0">
              <a:solidFill>
                <a:schemeClr val="tx1"/>
              </a:solidFill>
            </a:endParaRPr>
          </a:p>
        </p:txBody>
      </p:sp>
      <p:sp>
        <p:nvSpPr>
          <p:cNvPr id="30" name="Freeform 29"/>
          <p:cNvSpPr/>
          <p:nvPr/>
        </p:nvSpPr>
        <p:spPr>
          <a:xfrm>
            <a:off x="6708329" y="2166392"/>
            <a:ext cx="1763217" cy="881608"/>
          </a:xfrm>
          <a:custGeom>
            <a:avLst/>
            <a:gdLst>
              <a:gd name="connsiteX0" fmla="*/ 0 w 1763217"/>
              <a:gd name="connsiteY0" fmla="*/ 0 h 881608"/>
              <a:gd name="connsiteX1" fmla="*/ 1763217 w 1763217"/>
              <a:gd name="connsiteY1" fmla="*/ 0 h 881608"/>
              <a:gd name="connsiteX2" fmla="*/ 1763217 w 1763217"/>
              <a:gd name="connsiteY2" fmla="*/ 881608 h 881608"/>
              <a:gd name="connsiteX3" fmla="*/ 0 w 1763217"/>
              <a:gd name="connsiteY3" fmla="*/ 881608 h 881608"/>
              <a:gd name="connsiteX4" fmla="*/ 0 w 1763217"/>
              <a:gd name="connsiteY4" fmla="*/ 0 h 881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3217" h="881608">
                <a:moveTo>
                  <a:pt x="0" y="0"/>
                </a:moveTo>
                <a:lnTo>
                  <a:pt x="1763217" y="0"/>
                </a:lnTo>
                <a:lnTo>
                  <a:pt x="1763217" y="881608"/>
                </a:lnTo>
                <a:lnTo>
                  <a:pt x="0" y="881608"/>
                </a:lnTo>
                <a:lnTo>
                  <a:pt x="0" y="0"/>
                </a:lnTo>
                <a:close/>
              </a:path>
            </a:pathLst>
          </a:custGeom>
        </p:spPr>
        <p:style>
          <a:lnRef idx="1">
            <a:schemeClr val="accent6"/>
          </a:lnRef>
          <a:fillRef idx="3">
            <a:schemeClr val="accent6"/>
          </a:fillRef>
          <a:effectRef idx="2">
            <a:schemeClr val="accent6"/>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Frequency </a:t>
            </a:r>
            <a:br>
              <a:rPr lang="en-US" sz="1600" kern="1200" dirty="0" smtClean="0">
                <a:solidFill>
                  <a:schemeClr val="tx1"/>
                </a:solidFill>
              </a:rPr>
            </a:br>
            <a:r>
              <a:rPr lang="en-US" sz="1600" kern="1200" dirty="0" smtClean="0">
                <a:solidFill>
                  <a:schemeClr val="tx1"/>
                </a:solidFill>
              </a:rPr>
              <a:t>Allocation </a:t>
            </a:r>
            <a:br>
              <a:rPr lang="en-US" sz="1600" kern="1200" dirty="0" smtClean="0">
                <a:solidFill>
                  <a:schemeClr val="tx1"/>
                </a:solidFill>
              </a:rPr>
            </a:br>
            <a:r>
              <a:rPr lang="en-US" sz="1600" kern="1200" dirty="0" smtClean="0">
                <a:solidFill>
                  <a:schemeClr val="tx1"/>
                </a:solidFill>
              </a:rPr>
              <a:t>Board </a:t>
            </a:r>
            <a:br>
              <a:rPr lang="en-US" sz="1600" kern="1200" dirty="0" smtClean="0">
                <a:solidFill>
                  <a:schemeClr val="tx1"/>
                </a:solidFill>
              </a:rPr>
            </a:br>
            <a:r>
              <a:rPr lang="en-US" sz="1600" kern="1200" dirty="0" smtClean="0">
                <a:solidFill>
                  <a:schemeClr val="tx1"/>
                </a:solidFill>
              </a:rPr>
              <a:t>(</a:t>
            </a:r>
            <a:r>
              <a:rPr lang="en-US" sz="1600" b="1" kern="1200" dirty="0" smtClean="0">
                <a:solidFill>
                  <a:schemeClr val="tx1"/>
                </a:solidFill>
              </a:rPr>
              <a:t>FAB</a:t>
            </a:r>
            <a:r>
              <a:rPr lang="en-US" sz="1600" kern="1200" dirty="0" smtClean="0">
                <a:solidFill>
                  <a:schemeClr val="tx1"/>
                </a:solidFill>
              </a:rPr>
              <a:t>)</a:t>
            </a:r>
            <a:endParaRPr lang="en-US" sz="1600" kern="1200" dirty="0">
              <a:solidFill>
                <a:schemeClr val="tx1"/>
              </a:solidFill>
            </a:endParaRPr>
          </a:p>
        </p:txBody>
      </p:sp>
      <p:sp>
        <p:nvSpPr>
          <p:cNvPr id="31" name="Freeform 30"/>
          <p:cNvSpPr/>
          <p:nvPr/>
        </p:nvSpPr>
        <p:spPr>
          <a:xfrm>
            <a:off x="7149133" y="3276600"/>
            <a:ext cx="1690067" cy="2971800"/>
          </a:xfrm>
          <a:custGeom>
            <a:avLst/>
            <a:gdLst>
              <a:gd name="connsiteX0" fmla="*/ 0 w 1763217"/>
              <a:gd name="connsiteY0" fmla="*/ 0 h 2525430"/>
              <a:gd name="connsiteX1" fmla="*/ 1763217 w 1763217"/>
              <a:gd name="connsiteY1" fmla="*/ 0 h 2525430"/>
              <a:gd name="connsiteX2" fmla="*/ 1763217 w 1763217"/>
              <a:gd name="connsiteY2" fmla="*/ 2525430 h 2525430"/>
              <a:gd name="connsiteX3" fmla="*/ 0 w 1763217"/>
              <a:gd name="connsiteY3" fmla="*/ 2525430 h 2525430"/>
              <a:gd name="connsiteX4" fmla="*/ 0 w 1763217"/>
              <a:gd name="connsiteY4" fmla="*/ 0 h 2525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3217" h="2525430">
                <a:moveTo>
                  <a:pt x="0" y="0"/>
                </a:moveTo>
                <a:lnTo>
                  <a:pt x="1763217" y="0"/>
                </a:lnTo>
                <a:lnTo>
                  <a:pt x="1763217" y="2525430"/>
                </a:lnTo>
                <a:lnTo>
                  <a:pt x="0" y="2525430"/>
                </a:lnTo>
                <a:lnTo>
                  <a:pt x="0" y="0"/>
                </a:lnTo>
                <a:close/>
              </a:path>
            </a:pathLst>
          </a:custGeom>
          <a:gradFill flip="none" rotWithShape="1">
            <a:gsLst>
              <a:gs pos="0">
                <a:srgbClr val="008080">
                  <a:shade val="30000"/>
                  <a:satMod val="115000"/>
                </a:srgbClr>
              </a:gs>
              <a:gs pos="50000">
                <a:srgbClr val="008080">
                  <a:shade val="67500"/>
                  <a:satMod val="115000"/>
                </a:srgbClr>
              </a:gs>
              <a:gs pos="100000">
                <a:srgbClr val="008080">
                  <a:shade val="100000"/>
                  <a:satMod val="115000"/>
                </a:srgbClr>
              </a:gs>
            </a:gsLst>
            <a:path path="circle">
              <a:fillToRect l="100000" b="100000"/>
            </a:path>
            <a:tileRect t="-100000" r="-100000"/>
          </a:gradFill>
        </p:spPr>
        <p:style>
          <a:lnRef idx="0">
            <a:schemeClr val="accent3"/>
          </a:lnRef>
          <a:fillRef idx="3">
            <a:schemeClr val="accent3"/>
          </a:fillRef>
          <a:effectRef idx="3">
            <a:schemeClr val="accent3"/>
          </a:effectRef>
          <a:fontRef idx="minor">
            <a:schemeClr val="lt1"/>
          </a:fontRef>
        </p:style>
        <p:txBody>
          <a:bodyPr spcFirstLastPara="0" vert="horz" wrap="square" lIns="8890" tIns="8890" rIns="8890" bIns="91440" numCol="1" spcCol="1270" anchor="t" anchorCtr="0">
            <a:noAutofit/>
          </a:bodyPr>
          <a:lstStyle/>
          <a:p>
            <a:pPr marL="63500" lvl="0" indent="0" algn="l" defTabSz="622300">
              <a:lnSpc>
                <a:spcPct val="90000"/>
              </a:lnSpc>
              <a:spcBef>
                <a:spcPct val="0"/>
              </a:spcBef>
              <a:spcAft>
                <a:spcPct val="35000"/>
              </a:spcAft>
            </a:pPr>
            <a:endParaRPr lang="en-US" sz="1400" b="1" i="0" kern="1200" dirty="0" smtClean="0">
              <a:solidFill>
                <a:schemeClr val="tx1"/>
              </a:solidFill>
            </a:endParaRPr>
          </a:p>
          <a:p>
            <a:pPr marL="63500" lvl="0" indent="0" algn="l" defTabSz="622300">
              <a:lnSpc>
                <a:spcPct val="90000"/>
              </a:lnSpc>
              <a:spcBef>
                <a:spcPct val="0"/>
              </a:spcBef>
              <a:spcAft>
                <a:spcPct val="35000"/>
              </a:spcAft>
            </a:pPr>
            <a:r>
              <a:rPr lang="en-US" sz="1400" b="1" i="0" kern="1200" dirty="0" smtClean="0">
                <a:solidFill>
                  <a:schemeClr val="tx1"/>
                </a:solidFill>
              </a:rPr>
              <a:t>Allocation of</a:t>
            </a:r>
            <a:r>
              <a:rPr lang="en-US" sz="1400" b="0" i="0" kern="1200" dirty="0" smtClean="0">
                <a:solidFill>
                  <a:schemeClr val="tx1"/>
                </a:solidFill>
              </a:rPr>
              <a:t> </a:t>
            </a:r>
            <a:r>
              <a:rPr lang="en-US" sz="1400" b="1" i="0" kern="1200" dirty="0" smtClean="0">
                <a:solidFill>
                  <a:schemeClr val="tx1"/>
                </a:solidFill>
              </a:rPr>
              <a:t>radio frequency spectrum </a:t>
            </a:r>
          </a:p>
          <a:p>
            <a:pPr marL="63500" lvl="0" indent="0" algn="l" defTabSz="622300">
              <a:lnSpc>
                <a:spcPct val="90000"/>
              </a:lnSpc>
              <a:spcBef>
                <a:spcPct val="0"/>
              </a:spcBef>
              <a:spcAft>
                <a:spcPct val="35000"/>
              </a:spcAft>
            </a:pPr>
            <a:r>
              <a:rPr lang="en-US" sz="1400" b="0" i="0" kern="1200" dirty="0" smtClean="0">
                <a:solidFill>
                  <a:schemeClr val="tx1"/>
                </a:solidFill>
              </a:rPr>
              <a:t> - to the Government</a:t>
            </a:r>
          </a:p>
          <a:p>
            <a:pPr marL="173038" lvl="0" indent="-109538" algn="l" defTabSz="622300">
              <a:lnSpc>
                <a:spcPct val="90000"/>
              </a:lnSpc>
              <a:spcBef>
                <a:spcPct val="0"/>
              </a:spcBef>
              <a:spcAft>
                <a:spcPct val="35000"/>
              </a:spcAft>
            </a:pPr>
            <a:r>
              <a:rPr lang="en-US" sz="1400" b="0" i="0" kern="1200" dirty="0" smtClean="0">
                <a:solidFill>
                  <a:schemeClr val="tx1"/>
                </a:solidFill>
              </a:rPr>
              <a:t> - providers of telecom services </a:t>
            </a:r>
            <a:r>
              <a:rPr lang="en-US" sz="1400" dirty="0" smtClean="0">
                <a:solidFill>
                  <a:schemeClr val="tx1"/>
                </a:solidFill>
              </a:rPr>
              <a:t> &amp; Systems</a:t>
            </a:r>
            <a:endParaRPr lang="en-US" sz="1400" b="0" i="0" kern="1200" dirty="0" smtClean="0">
              <a:solidFill>
                <a:schemeClr val="tx1"/>
              </a:solidFill>
            </a:endParaRPr>
          </a:p>
          <a:p>
            <a:pPr marL="173038" lvl="0" indent="-109538" algn="l" defTabSz="622300">
              <a:lnSpc>
                <a:spcPct val="90000"/>
              </a:lnSpc>
              <a:spcBef>
                <a:spcPct val="0"/>
              </a:spcBef>
              <a:spcAft>
                <a:spcPct val="35000"/>
              </a:spcAft>
            </a:pPr>
            <a:r>
              <a:rPr lang="en-US" sz="1400" b="0" i="0" kern="1200" dirty="0" smtClean="0">
                <a:solidFill>
                  <a:schemeClr val="tx1"/>
                </a:solidFill>
              </a:rPr>
              <a:t> - Radio and Television broadcasting operations,</a:t>
            </a:r>
          </a:p>
          <a:p>
            <a:pPr marL="173038" lvl="0" indent="-109538" algn="l" defTabSz="622300">
              <a:lnSpc>
                <a:spcPct val="90000"/>
              </a:lnSpc>
              <a:spcBef>
                <a:spcPct val="0"/>
              </a:spcBef>
              <a:spcAft>
                <a:spcPct val="35000"/>
              </a:spcAft>
            </a:pPr>
            <a:r>
              <a:rPr lang="en-US" sz="1400" b="0" i="0" kern="1200" dirty="0" smtClean="0">
                <a:solidFill>
                  <a:schemeClr val="tx1"/>
                </a:solidFill>
              </a:rPr>
              <a:t> - Public and private wireless operators </a:t>
            </a:r>
          </a:p>
          <a:p>
            <a:pPr marL="63500" lvl="0" indent="0" algn="l" defTabSz="622300">
              <a:lnSpc>
                <a:spcPct val="90000"/>
              </a:lnSpc>
              <a:spcBef>
                <a:spcPct val="0"/>
              </a:spcBef>
              <a:spcAft>
                <a:spcPct val="35000"/>
              </a:spcAft>
            </a:pPr>
            <a:r>
              <a:rPr lang="en-US" sz="1400" b="0" i="0" kern="1200" dirty="0" smtClean="0">
                <a:solidFill>
                  <a:schemeClr val="tx1"/>
                </a:solidFill>
              </a:rPr>
              <a:t> - others.</a:t>
            </a:r>
            <a:endParaRPr lang="en-US" sz="1400" kern="1200" dirty="0">
              <a:solidFill>
                <a:schemeClr val="tx1"/>
              </a:solidFill>
            </a:endParaRPr>
          </a:p>
        </p:txBody>
      </p:sp>
      <p:pic>
        <p:nvPicPr>
          <p:cNvPr id="1027" name="Picture 3"/>
          <p:cNvPicPr>
            <a:picLocks noChangeAspect="1" noChangeArrowheads="1"/>
          </p:cNvPicPr>
          <p:nvPr/>
        </p:nvPicPr>
        <p:blipFill>
          <a:blip r:embed="rId6" cstate="print"/>
          <a:srcRect/>
          <a:stretch>
            <a:fillRect/>
          </a:stretch>
        </p:blipFill>
        <p:spPr bwMode="auto">
          <a:xfrm>
            <a:off x="685800" y="3124200"/>
            <a:ext cx="1066800" cy="533400"/>
          </a:xfrm>
          <a:prstGeom prst="rect">
            <a:avLst/>
          </a:prstGeom>
          <a:ln>
            <a:noFill/>
          </a:ln>
          <a:effectLst>
            <a:outerShdw blurRad="292100" dist="139700" dir="2700000" algn="tl" rotWithShape="0">
              <a:srgbClr val="333333">
                <a:alpha val="65000"/>
              </a:srgbClr>
            </a:outerShdw>
            <a:softEdge rad="12700"/>
          </a:effectLst>
        </p:spPr>
      </p:pic>
      <p:pic>
        <p:nvPicPr>
          <p:cNvPr id="1026" name="Picture 2"/>
          <p:cNvPicPr>
            <a:picLocks noChangeAspect="1" noChangeArrowheads="1"/>
          </p:cNvPicPr>
          <p:nvPr/>
        </p:nvPicPr>
        <p:blipFill>
          <a:blip r:embed="rId7" cstate="print"/>
          <a:srcRect/>
          <a:stretch>
            <a:fillRect/>
          </a:stretch>
        </p:blipFill>
        <p:spPr bwMode="auto">
          <a:xfrm>
            <a:off x="2819400" y="3124200"/>
            <a:ext cx="990600" cy="533400"/>
          </a:xfrm>
          <a:prstGeom prst="rect">
            <a:avLst/>
          </a:prstGeom>
          <a:ln>
            <a:noFill/>
          </a:ln>
          <a:effectLst>
            <a:outerShdw blurRad="292100" dist="139700" dir="2700000" algn="tl" rotWithShape="0">
              <a:srgbClr val="333333">
                <a:alpha val="65000"/>
              </a:srgbClr>
            </a:outerShdw>
            <a:softEdge rad="12700"/>
          </a:effectLst>
        </p:spPr>
      </p:pic>
      <p:pic>
        <p:nvPicPr>
          <p:cNvPr id="1028" name="Picture 4"/>
          <p:cNvPicPr>
            <a:picLocks noChangeAspect="1" noChangeArrowheads="1"/>
          </p:cNvPicPr>
          <p:nvPr/>
        </p:nvPicPr>
        <p:blipFill>
          <a:blip r:embed="rId8" cstate="print"/>
          <a:srcRect/>
          <a:stretch>
            <a:fillRect/>
          </a:stretch>
        </p:blipFill>
        <p:spPr bwMode="auto">
          <a:xfrm>
            <a:off x="5029200" y="3163556"/>
            <a:ext cx="838200" cy="875044"/>
          </a:xfrm>
          <a:prstGeom prst="rect">
            <a:avLst/>
          </a:prstGeom>
          <a:ln>
            <a:noFill/>
          </a:ln>
          <a:effectLst>
            <a:outerShdw blurRad="292100" dist="139700" dir="2700000" algn="tl" rotWithShape="0">
              <a:srgbClr val="333333">
                <a:alpha val="65000"/>
              </a:srgbClr>
            </a:outerShdw>
            <a:softEdge rad="12700"/>
          </a:effectLst>
        </p:spPr>
      </p:pic>
      <p:pic>
        <p:nvPicPr>
          <p:cNvPr id="1029" name="Picture 5"/>
          <p:cNvPicPr>
            <a:picLocks noChangeAspect="1" noChangeArrowheads="1"/>
          </p:cNvPicPr>
          <p:nvPr/>
        </p:nvPicPr>
        <p:blipFill>
          <a:blip r:embed="rId9" cstate="print"/>
          <a:srcRect/>
          <a:stretch>
            <a:fillRect/>
          </a:stretch>
        </p:blipFill>
        <p:spPr bwMode="auto">
          <a:xfrm>
            <a:off x="7315200" y="3157611"/>
            <a:ext cx="685800" cy="880989"/>
          </a:xfrm>
          <a:prstGeom prst="rect">
            <a:avLst/>
          </a:prstGeom>
          <a:ln>
            <a:noFill/>
          </a:ln>
          <a:effectLst>
            <a:outerShdw blurRad="292100" dist="139700" dir="2700000" algn="tl" rotWithShape="0">
              <a:srgbClr val="333333">
                <a:alpha val="65000"/>
              </a:srgbClr>
            </a:outerShdw>
            <a:softEdge rad="12700"/>
          </a:effectLst>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childTnLst>
                                </p:cTn>
                              </p:par>
                            </p:childTnLst>
                          </p:cTn>
                        </p:par>
                        <p:par>
                          <p:cTn id="8" fill="hold">
                            <p:stCondLst>
                              <p:cond delay="2000"/>
                            </p:stCondLst>
                            <p:childTnLst>
                              <p:par>
                                <p:cTn id="9" presetID="22" presetClass="entr" presetSubtype="1"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up)">
                                      <p:cBhvr>
                                        <p:cTn id="11" dur="500"/>
                                        <p:tgtEl>
                                          <p:spTgt spid="22"/>
                                        </p:tgtEl>
                                      </p:cBhvr>
                                    </p:animEffect>
                                  </p:childTnLst>
                                </p:cTn>
                              </p:par>
                              <p:par>
                                <p:cTn id="12" presetID="22" presetClass="entr" presetSubtype="1"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par>
                                <p:cTn id="15" presetID="22" presetClass="entr" presetSubtype="1"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up)">
                                      <p:cBhvr>
                                        <p:cTn id="17" dur="500"/>
                                        <p:tgtEl>
                                          <p:spTgt spid="18"/>
                                        </p:tgtEl>
                                      </p:cBhvr>
                                    </p:animEffect>
                                  </p:childTnLst>
                                </p:cTn>
                              </p:par>
                              <p:par>
                                <p:cTn id="18" presetID="22" presetClass="entr" presetSubtype="1"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500"/>
                                        <p:tgtEl>
                                          <p:spTgt spid="16"/>
                                        </p:tgtEl>
                                      </p:cBhvr>
                                    </p:animEffect>
                                  </p:childTnLst>
                                </p:cTn>
                              </p:par>
                            </p:childTnLst>
                          </p:cTn>
                        </p:par>
                        <p:par>
                          <p:cTn id="21" fill="hold">
                            <p:stCondLst>
                              <p:cond delay="2500"/>
                            </p:stCondLst>
                            <p:childTnLst>
                              <p:par>
                                <p:cTn id="22" presetID="10" presetClass="entr" presetSubtype="0"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childTnLst>
                                </p:cTn>
                              </p:par>
                              <p:par>
                                <p:cTn id="25" presetID="10" presetClass="entr" presetSubtype="0" fill="hold" nodeType="withEffect">
                                  <p:stCondLst>
                                    <p:cond delay="0"/>
                                  </p:stCondLst>
                                  <p:childTnLst>
                                    <p:set>
                                      <p:cBhvr>
                                        <p:cTn id="26" dur="1" fill="hold">
                                          <p:stCondLst>
                                            <p:cond delay="0"/>
                                          </p:stCondLst>
                                        </p:cTn>
                                        <p:tgtEl>
                                          <p:spTgt spid="1027"/>
                                        </p:tgtEl>
                                        <p:attrNameLst>
                                          <p:attrName>style.visibility</p:attrName>
                                        </p:attrNameLst>
                                      </p:cBhvr>
                                      <p:to>
                                        <p:strVal val="visible"/>
                                      </p:to>
                                    </p:set>
                                    <p:animEffect transition="in" filter="fade">
                                      <p:cBhvr>
                                        <p:cTn id="27" dur="1000"/>
                                        <p:tgtEl>
                                          <p:spTgt spid="1027"/>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childTnLst>
                                </p:cTn>
                              </p:par>
                              <p:par>
                                <p:cTn id="32" presetID="10" presetClass="entr" presetSubtype="0" fill="hold" nodeType="withEffect">
                                  <p:stCondLst>
                                    <p:cond delay="0"/>
                                  </p:stCondLst>
                                  <p:childTnLst>
                                    <p:set>
                                      <p:cBhvr>
                                        <p:cTn id="33" dur="1" fill="hold">
                                          <p:stCondLst>
                                            <p:cond delay="0"/>
                                          </p:stCondLst>
                                        </p:cTn>
                                        <p:tgtEl>
                                          <p:spTgt spid="1026"/>
                                        </p:tgtEl>
                                        <p:attrNameLst>
                                          <p:attrName>style.visibility</p:attrName>
                                        </p:attrNameLst>
                                      </p:cBhvr>
                                      <p:to>
                                        <p:strVal val="visible"/>
                                      </p:to>
                                    </p:set>
                                    <p:animEffect transition="in" filter="fade">
                                      <p:cBhvr>
                                        <p:cTn id="34" dur="1000"/>
                                        <p:tgtEl>
                                          <p:spTgt spid="1026"/>
                                        </p:tgtEl>
                                      </p:cBhvr>
                                    </p:animEffect>
                                  </p:childTnLst>
                                </p:cTn>
                              </p:par>
                            </p:childTnLst>
                          </p:cTn>
                        </p:par>
                        <p:par>
                          <p:cTn id="35" fill="hold">
                            <p:stCondLst>
                              <p:cond delay="4500"/>
                            </p:stCondLst>
                            <p:childTnLst>
                              <p:par>
                                <p:cTn id="36" presetID="10" presetClass="entr" presetSubtype="0"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1000"/>
                                        <p:tgtEl>
                                          <p:spTgt spid="28"/>
                                        </p:tgtEl>
                                      </p:cBhvr>
                                    </p:animEffect>
                                  </p:childTnLst>
                                </p:cTn>
                              </p:par>
                              <p:par>
                                <p:cTn id="39" presetID="10" presetClass="entr" presetSubtype="0" fill="hold" nodeType="withEffect">
                                  <p:stCondLst>
                                    <p:cond delay="0"/>
                                  </p:stCondLst>
                                  <p:childTnLst>
                                    <p:set>
                                      <p:cBhvr>
                                        <p:cTn id="40" dur="1" fill="hold">
                                          <p:stCondLst>
                                            <p:cond delay="0"/>
                                          </p:stCondLst>
                                        </p:cTn>
                                        <p:tgtEl>
                                          <p:spTgt spid="1028"/>
                                        </p:tgtEl>
                                        <p:attrNameLst>
                                          <p:attrName>style.visibility</p:attrName>
                                        </p:attrNameLst>
                                      </p:cBhvr>
                                      <p:to>
                                        <p:strVal val="visible"/>
                                      </p:to>
                                    </p:set>
                                    <p:animEffect transition="in" filter="fade">
                                      <p:cBhvr>
                                        <p:cTn id="41" dur="1000"/>
                                        <p:tgtEl>
                                          <p:spTgt spid="1028"/>
                                        </p:tgtEl>
                                      </p:cBhvr>
                                    </p:animEffect>
                                  </p:childTnLst>
                                </p:cTn>
                              </p:par>
                            </p:childTnLst>
                          </p:cTn>
                        </p:par>
                        <p:par>
                          <p:cTn id="42" fill="hold">
                            <p:stCondLst>
                              <p:cond delay="5500"/>
                            </p:stCondLst>
                            <p:childTnLst>
                              <p:par>
                                <p:cTn id="43" presetID="10"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childTnLst>
                                </p:cTn>
                              </p:par>
                              <p:par>
                                <p:cTn id="46" presetID="10" presetClass="entr" presetSubtype="0" fill="hold" nodeType="withEffect">
                                  <p:stCondLst>
                                    <p:cond delay="0"/>
                                  </p:stCondLst>
                                  <p:childTnLst>
                                    <p:set>
                                      <p:cBhvr>
                                        <p:cTn id="47" dur="1" fill="hold">
                                          <p:stCondLst>
                                            <p:cond delay="0"/>
                                          </p:stCondLst>
                                        </p:cTn>
                                        <p:tgtEl>
                                          <p:spTgt spid="1029"/>
                                        </p:tgtEl>
                                        <p:attrNameLst>
                                          <p:attrName>style.visibility</p:attrName>
                                        </p:attrNameLst>
                                      </p:cBhvr>
                                      <p:to>
                                        <p:strVal val="visible"/>
                                      </p:to>
                                    </p:set>
                                    <p:animEffect transition="in" filter="fade">
                                      <p:cBhvr>
                                        <p:cTn id="48" dur="1000"/>
                                        <p:tgtEl>
                                          <p:spTgt spid="1029"/>
                                        </p:tgtEl>
                                      </p:cBhvr>
                                    </p:animEffect>
                                  </p:childTnLst>
                                </p:cTn>
                              </p:par>
                            </p:childTnLst>
                          </p:cTn>
                        </p:par>
                      </p:childTnLst>
                    </p:cTn>
                  </p:par>
                  <p:par>
                    <p:cTn id="49" fill="hold">
                      <p:stCondLst>
                        <p:cond delay="indefinite"/>
                      </p:stCondLst>
                      <p:childTnLst>
                        <p:par>
                          <p:cTn id="50" fill="hold">
                            <p:stCondLst>
                              <p:cond delay="0"/>
                            </p:stCondLst>
                            <p:childTnLst>
                              <p:par>
                                <p:cTn id="51" presetID="64" presetClass="path" presetSubtype="0" accel="50000" decel="50000" fill="hold" nodeType="clickEffect">
                                  <p:stCondLst>
                                    <p:cond delay="0"/>
                                  </p:stCondLst>
                                  <p:childTnLst>
                                    <p:animMotion origin="layout" path="M -3.33333E-6 -4.44444E-6 L -0.05 -0.29444 " pathEditMode="relative" rAng="0" ptsTypes="AA">
                                      <p:cBhvr>
                                        <p:cTn id="52" dur="2000" fill="hold"/>
                                        <p:tgtEl>
                                          <p:spTgt spid="1027"/>
                                        </p:tgtEl>
                                        <p:attrNameLst>
                                          <p:attrName>ppt_x</p:attrName>
                                          <p:attrName>ppt_y</p:attrName>
                                        </p:attrNameLst>
                                      </p:cBhvr>
                                      <p:rCtr x="-25" y="-147"/>
                                    </p:animMotion>
                                  </p:childTnLst>
                                </p:cTn>
                              </p:par>
                              <p:par>
                                <p:cTn id="53" presetID="64" presetClass="path" presetSubtype="0" accel="50000" decel="50000" fill="hold" nodeType="withEffect">
                                  <p:stCondLst>
                                    <p:cond delay="0"/>
                                  </p:stCondLst>
                                  <p:childTnLst>
                                    <p:animMotion origin="layout" path="M 5.55112E-17 -4.44444E-6 L -0.12083 -0.29444 " pathEditMode="relative" rAng="0" ptsTypes="AA">
                                      <p:cBhvr>
                                        <p:cTn id="54" dur="2000" fill="hold"/>
                                        <p:tgtEl>
                                          <p:spTgt spid="1026"/>
                                        </p:tgtEl>
                                        <p:attrNameLst>
                                          <p:attrName>ppt_x</p:attrName>
                                          <p:attrName>ppt_y</p:attrName>
                                        </p:attrNameLst>
                                      </p:cBhvr>
                                      <p:rCtr x="-60" y="-147"/>
                                    </p:animMotion>
                                  </p:childTnLst>
                                </p:cTn>
                              </p:par>
                              <p:par>
                                <p:cTn id="55" presetID="64" presetClass="path" presetSubtype="0" accel="50000" decel="50000" fill="hold" nodeType="withEffect">
                                  <p:stCondLst>
                                    <p:cond delay="0"/>
                                  </p:stCondLst>
                                  <p:childTnLst>
                                    <p:animMotion origin="layout" path="M -3.33333E-6 0 L 0.14584 -0.31389 " pathEditMode="relative" rAng="0" ptsTypes="AA">
                                      <p:cBhvr>
                                        <p:cTn id="56" dur="2000" fill="hold"/>
                                        <p:tgtEl>
                                          <p:spTgt spid="1028"/>
                                        </p:tgtEl>
                                        <p:attrNameLst>
                                          <p:attrName>ppt_x</p:attrName>
                                          <p:attrName>ppt_y</p:attrName>
                                        </p:attrNameLst>
                                      </p:cBhvr>
                                      <p:rCtr x="73" y="-157"/>
                                    </p:animMotion>
                                  </p:childTnLst>
                                </p:cTn>
                              </p:par>
                              <p:par>
                                <p:cTn id="57" presetID="64" presetClass="path" presetSubtype="0" accel="50000" decel="50000" fill="hold" nodeType="withEffect">
                                  <p:stCondLst>
                                    <p:cond delay="0"/>
                                  </p:stCondLst>
                                  <p:childTnLst>
                                    <p:animMotion origin="layout" path="M 0 2.96296E-6 L 0.0375 -0.31343 " pathEditMode="relative" rAng="0" ptsTypes="AA">
                                      <p:cBhvr>
                                        <p:cTn id="58" dur="2000" fill="hold"/>
                                        <p:tgtEl>
                                          <p:spTgt spid="1029"/>
                                        </p:tgtEl>
                                        <p:attrNameLst>
                                          <p:attrName>ppt_x</p:attrName>
                                          <p:attrName>ppt_y</p:attrName>
                                        </p:attrNameLst>
                                      </p:cBhvr>
                                      <p:rCtr x="19" y="-157"/>
                                    </p:animMotion>
                                  </p:childTnLst>
                                </p:cTn>
                              </p:par>
                            </p:childTnLst>
                          </p:cTn>
                        </p:par>
                        <p:par>
                          <p:cTn id="59" fill="hold">
                            <p:stCondLst>
                              <p:cond delay="2000"/>
                            </p:stCondLst>
                            <p:childTnLst>
                              <p:par>
                                <p:cTn id="60" presetID="22" presetClass="entr" presetSubtype="1"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up)">
                                      <p:cBhvr>
                                        <p:cTn id="62" dur="500"/>
                                        <p:tgtEl>
                                          <p:spTgt spid="21"/>
                                        </p:tgtEl>
                                      </p:cBhvr>
                                    </p:animEffect>
                                  </p:childTnLst>
                                </p:cTn>
                              </p:par>
                            </p:childTnLst>
                          </p:cTn>
                        </p:par>
                        <p:par>
                          <p:cTn id="63" fill="hold">
                            <p:stCondLst>
                              <p:cond delay="2500"/>
                            </p:stCondLst>
                            <p:childTnLst>
                              <p:par>
                                <p:cTn id="64" presetID="10" presetClass="entr" presetSubtype="0"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1000"/>
                                        <p:tgtEl>
                                          <p:spTgt spid="25"/>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nodeType="click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par>
                          <p:cTn id="72" fill="hold">
                            <p:stCondLst>
                              <p:cond delay="500"/>
                            </p:stCondLst>
                            <p:childTnLst>
                              <p:par>
                                <p:cTn id="73" presetID="10" presetClass="entr" presetSubtype="0"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1000"/>
                                        <p:tgtEl>
                                          <p:spTgt spid="27"/>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1" fill="hold" nodeType="click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wipe(up)">
                                      <p:cBhvr>
                                        <p:cTn id="80" dur="500"/>
                                        <p:tgtEl>
                                          <p:spTgt spid="17"/>
                                        </p:tgtEl>
                                      </p:cBhvr>
                                    </p:animEffect>
                                  </p:childTnLst>
                                </p:cTn>
                              </p:par>
                            </p:childTnLst>
                          </p:cTn>
                        </p:par>
                        <p:par>
                          <p:cTn id="81" fill="hold">
                            <p:stCondLst>
                              <p:cond delay="500"/>
                            </p:stCondLst>
                            <p:childTnLst>
                              <p:par>
                                <p:cTn id="82" presetID="10" presetClass="entr" presetSubtype="0"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fade">
                                      <p:cBhvr>
                                        <p:cTn id="84" dur="1000"/>
                                        <p:tgtEl>
                                          <p:spTgt spid="29"/>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1" fill="hold" nodeType="click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wipe(up)">
                                      <p:cBhvr>
                                        <p:cTn id="89" dur="500"/>
                                        <p:tgtEl>
                                          <p:spTgt spid="15"/>
                                        </p:tgtEl>
                                      </p:cBhvr>
                                    </p:animEffect>
                                  </p:childTnLst>
                                </p:cTn>
                              </p:par>
                            </p:childTnLst>
                          </p:cTn>
                        </p:par>
                        <p:par>
                          <p:cTn id="90" fill="hold">
                            <p:stCondLst>
                              <p:cond delay="500"/>
                            </p:stCondLst>
                            <p:childTnLst>
                              <p:par>
                                <p:cTn id="91" presetID="10" presetClass="entr" presetSubtype="0" fill="hold" grpId="0" nodeType="after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fade">
                                      <p:cBhvr>
                                        <p:cTn id="9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0" y="6553199"/>
            <a:ext cx="9144000" cy="304801"/>
          </a:xfrm>
          <a:prstGeom prst="rect">
            <a:avLst/>
          </a:prstGeom>
          <a:noFill/>
          <a:ln w="9525">
            <a:noFill/>
            <a:miter lim="800000"/>
            <a:headEnd/>
            <a:tailEnd/>
          </a:ln>
          <a:effectLst/>
        </p:spPr>
      </p:pic>
      <p:sp>
        <p:nvSpPr>
          <p:cNvPr id="4" name="Footer Placeholder 3"/>
          <p:cNvSpPr>
            <a:spLocks noGrp="1"/>
          </p:cNvSpPr>
          <p:nvPr>
            <p:ph type="ftr" sz="quarter" idx="11"/>
          </p:nvPr>
        </p:nvSpPr>
        <p:spPr>
          <a:xfrm>
            <a:off x="4876800" y="6629401"/>
            <a:ext cx="4267200" cy="228599"/>
          </a:xfrm>
        </p:spPr>
        <p:txBody>
          <a:bodyPr/>
          <a:lstStyle/>
          <a:p>
            <a:r>
              <a:rPr lang="en-US" dirty="0" smtClean="0">
                <a:solidFill>
                  <a:schemeClr val="bg1"/>
                </a:solidFill>
                <a:latin typeface="+mn-lt"/>
              </a:rPr>
              <a:t>             Fast, Secure, Reliable  Business Solutions</a:t>
            </a:r>
            <a:endParaRPr lang="en-US" dirty="0">
              <a:solidFill>
                <a:schemeClr val="bg1"/>
              </a:solidFill>
              <a:latin typeface="+mn-lt"/>
            </a:endParaRPr>
          </a:p>
        </p:txBody>
      </p:sp>
      <p:pic>
        <p:nvPicPr>
          <p:cNvPr id="6" name="Picture 3"/>
          <p:cNvPicPr>
            <a:picLocks noChangeAspect="1" noChangeArrowheads="1"/>
          </p:cNvPicPr>
          <p:nvPr/>
        </p:nvPicPr>
        <p:blipFill>
          <a:blip r:embed="rId4" cstate="print"/>
          <a:srcRect/>
          <a:stretch>
            <a:fillRect/>
          </a:stretch>
        </p:blipFill>
        <p:spPr bwMode="auto">
          <a:xfrm>
            <a:off x="7264400" y="6324600"/>
            <a:ext cx="1879600" cy="228600"/>
          </a:xfrm>
          <a:prstGeom prst="rect">
            <a:avLst/>
          </a:prstGeom>
          <a:noFill/>
          <a:ln w="9525">
            <a:noFill/>
            <a:miter lim="800000"/>
            <a:headEnd/>
            <a:tailEnd/>
          </a:ln>
          <a:effectLst/>
        </p:spPr>
      </p:pic>
      <p:sp>
        <p:nvSpPr>
          <p:cNvPr id="7" name="TextBox 6"/>
          <p:cNvSpPr txBox="1"/>
          <p:nvPr/>
        </p:nvSpPr>
        <p:spPr>
          <a:xfrm>
            <a:off x="914400" y="228600"/>
            <a:ext cx="7162800" cy="523220"/>
          </a:xfrm>
          <a:prstGeom prst="rect">
            <a:avLst/>
          </a:prstGeom>
          <a:noFill/>
        </p:spPr>
        <p:txBody>
          <a:bodyPr wrap="square" rtlCol="0">
            <a:spAutoFit/>
          </a:bodyPr>
          <a:lstStyle/>
          <a:p>
            <a:pPr algn="ctr"/>
            <a:r>
              <a:rPr lang="en-US" sz="2800" dirty="0" smtClean="0">
                <a:cs typeface="Arial" pitchFamily="34" charset="0"/>
              </a:rPr>
              <a:t>Multinet &amp; Axiata Group</a:t>
            </a:r>
            <a:endParaRPr lang="en-US" sz="2800" dirty="0">
              <a:cs typeface="Arial" pitchFamily="34" charset="0"/>
            </a:endParaRPr>
          </a:p>
        </p:txBody>
      </p:sp>
      <p:pic>
        <p:nvPicPr>
          <p:cNvPr id="11" name="Picture 2"/>
          <p:cNvPicPr>
            <a:picLocks noChangeAspect="1" noChangeArrowheads="1"/>
          </p:cNvPicPr>
          <p:nvPr/>
        </p:nvPicPr>
        <p:blipFill>
          <a:blip r:embed="rId5" cstate="print">
            <a:grayscl/>
          </a:blip>
          <a:srcRect/>
          <a:stretch>
            <a:fillRect/>
          </a:stretch>
        </p:blipFill>
        <p:spPr bwMode="auto">
          <a:xfrm>
            <a:off x="0" y="0"/>
            <a:ext cx="9144000" cy="838199"/>
          </a:xfrm>
          <a:prstGeom prst="rect">
            <a:avLst/>
          </a:prstGeom>
          <a:noFill/>
          <a:ln w="9525">
            <a:noFill/>
            <a:miter lim="800000"/>
            <a:headEnd/>
            <a:tailEnd/>
          </a:ln>
        </p:spPr>
      </p:pic>
      <p:sp>
        <p:nvSpPr>
          <p:cNvPr id="9" name="Slide Number Placeholder 9"/>
          <p:cNvSpPr>
            <a:spLocks noGrp="1"/>
          </p:cNvSpPr>
          <p:nvPr>
            <p:ph type="sldNum" sz="quarter" idx="12"/>
          </p:nvPr>
        </p:nvSpPr>
        <p:spPr>
          <a:xfrm>
            <a:off x="2667000" y="6248400"/>
            <a:ext cx="2133600" cy="365125"/>
          </a:xfrm>
        </p:spPr>
        <p:txBody>
          <a:bodyPr/>
          <a:lstStyle/>
          <a:p>
            <a:pPr>
              <a:defRPr/>
            </a:pPr>
            <a:r>
              <a:rPr lang="en-US" dirty="0" smtClean="0">
                <a:solidFill>
                  <a:schemeClr val="bg1"/>
                </a:solidFill>
              </a:rPr>
              <a:t>Page: </a:t>
            </a:r>
            <a:fld id="{C7C406FB-F60F-4112-874E-A5EFE2BC9A99}" type="slidenum">
              <a:rPr lang="en-US" smtClean="0">
                <a:solidFill>
                  <a:schemeClr val="bg1"/>
                </a:solidFill>
              </a:rPr>
              <a:pPr>
                <a:defRPr/>
              </a:pPr>
              <a:t>13</a:t>
            </a:fld>
            <a:endParaRPr lang="en-US" dirty="0">
              <a:solidFill>
                <a:schemeClr val="bg1"/>
              </a:solidFill>
            </a:endParaRPr>
          </a:p>
        </p:txBody>
      </p:sp>
      <p:sp>
        <p:nvSpPr>
          <p:cNvPr id="8" name="TextBox 7"/>
          <p:cNvSpPr txBox="1"/>
          <p:nvPr/>
        </p:nvSpPr>
        <p:spPr>
          <a:xfrm>
            <a:off x="304800" y="152400"/>
            <a:ext cx="8610600" cy="584775"/>
          </a:xfrm>
          <a:prstGeom prst="rect">
            <a:avLst/>
          </a:prstGeom>
          <a:noFill/>
        </p:spPr>
        <p:txBody>
          <a:bodyPr wrap="square" rtlCol="0">
            <a:spAutoFit/>
          </a:bodyPr>
          <a:lstStyle/>
          <a:p>
            <a:pPr algn="ctr"/>
            <a:r>
              <a:rPr lang="en-US" sz="3200" b="1" dirty="0" smtClean="0">
                <a:solidFill>
                  <a:schemeClr val="bg1"/>
                </a:solidFill>
              </a:rPr>
              <a:t>Telecommunication Reorganization Act 1996</a:t>
            </a:r>
          </a:p>
        </p:txBody>
      </p:sp>
      <p:sp>
        <p:nvSpPr>
          <p:cNvPr id="15" name="Freeform 14"/>
          <p:cNvSpPr/>
          <p:nvPr/>
        </p:nvSpPr>
        <p:spPr>
          <a:xfrm>
            <a:off x="6934199" y="3048001"/>
            <a:ext cx="214933" cy="1861484"/>
          </a:xfrm>
          <a:custGeom>
            <a:avLst/>
            <a:gdLst/>
            <a:ahLst/>
            <a:cxnLst/>
            <a:rect l="0" t="0" r="0" b="0"/>
            <a:pathLst>
              <a:path>
                <a:moveTo>
                  <a:pt x="0" y="0"/>
                </a:moveTo>
                <a:lnTo>
                  <a:pt x="0" y="1632991"/>
                </a:lnTo>
                <a:lnTo>
                  <a:pt x="264482" y="1632991"/>
                </a:lnTo>
              </a:path>
            </a:pathLst>
          </a:custGeom>
          <a:noFill/>
          <a:ln>
            <a:solidFill>
              <a:schemeClr val="tx2">
                <a:lumMod val="5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Freeform 15"/>
          <p:cNvSpPr/>
          <p:nvPr/>
        </p:nvSpPr>
        <p:spPr>
          <a:xfrm>
            <a:off x="4389697" y="1839525"/>
            <a:ext cx="3200240" cy="370275"/>
          </a:xfrm>
          <a:custGeom>
            <a:avLst/>
            <a:gdLst/>
            <a:ahLst/>
            <a:cxnLst/>
            <a:rect l="0" t="0" r="0" b="0"/>
            <a:pathLst>
              <a:path>
                <a:moveTo>
                  <a:pt x="0" y="0"/>
                </a:moveTo>
                <a:lnTo>
                  <a:pt x="0" y="185137"/>
                </a:lnTo>
                <a:lnTo>
                  <a:pt x="3200240" y="185137"/>
                </a:lnTo>
                <a:lnTo>
                  <a:pt x="3200240" y="370275"/>
                </a:lnTo>
              </a:path>
            </a:pathLst>
          </a:custGeom>
          <a:noFill/>
          <a:ln>
            <a:solidFill>
              <a:schemeClr val="tx2">
                <a:lumMod val="5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Freeform 16"/>
          <p:cNvSpPr/>
          <p:nvPr/>
        </p:nvSpPr>
        <p:spPr>
          <a:xfrm>
            <a:off x="4800599" y="3048001"/>
            <a:ext cx="215039" cy="1861484"/>
          </a:xfrm>
          <a:custGeom>
            <a:avLst/>
            <a:gdLst/>
            <a:ahLst/>
            <a:cxnLst/>
            <a:rect l="0" t="0" r="0" b="0"/>
            <a:pathLst>
              <a:path>
                <a:moveTo>
                  <a:pt x="0" y="0"/>
                </a:moveTo>
                <a:lnTo>
                  <a:pt x="0" y="1632991"/>
                </a:lnTo>
                <a:lnTo>
                  <a:pt x="264482" y="1632991"/>
                </a:lnTo>
              </a:path>
            </a:pathLst>
          </a:custGeom>
          <a:noFill/>
          <a:ln>
            <a:solidFill>
              <a:schemeClr val="tx2">
                <a:lumMod val="5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Freeform 17"/>
          <p:cNvSpPr/>
          <p:nvPr/>
        </p:nvSpPr>
        <p:spPr>
          <a:xfrm>
            <a:off x="4389697" y="1839525"/>
            <a:ext cx="1066746" cy="370275"/>
          </a:xfrm>
          <a:custGeom>
            <a:avLst/>
            <a:gdLst/>
            <a:ahLst/>
            <a:cxnLst/>
            <a:rect l="0" t="0" r="0" b="0"/>
            <a:pathLst>
              <a:path>
                <a:moveTo>
                  <a:pt x="0" y="0"/>
                </a:moveTo>
                <a:lnTo>
                  <a:pt x="0" y="185137"/>
                </a:lnTo>
                <a:lnTo>
                  <a:pt x="1066746" y="185137"/>
                </a:lnTo>
                <a:lnTo>
                  <a:pt x="1066746" y="370275"/>
                </a:lnTo>
              </a:path>
            </a:pathLst>
          </a:custGeom>
          <a:noFill/>
          <a:ln>
            <a:solidFill>
              <a:schemeClr val="tx2">
                <a:lumMod val="5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9" name="Freeform 18"/>
          <p:cNvSpPr/>
          <p:nvPr/>
        </p:nvSpPr>
        <p:spPr>
          <a:xfrm>
            <a:off x="2666999" y="3048001"/>
            <a:ext cx="215145" cy="1861484"/>
          </a:xfrm>
          <a:custGeom>
            <a:avLst/>
            <a:gdLst/>
            <a:ahLst/>
            <a:cxnLst/>
            <a:rect l="0" t="0" r="0" b="0"/>
            <a:pathLst>
              <a:path>
                <a:moveTo>
                  <a:pt x="0" y="0"/>
                </a:moveTo>
                <a:lnTo>
                  <a:pt x="0" y="1632991"/>
                </a:lnTo>
                <a:lnTo>
                  <a:pt x="264482" y="1632991"/>
                </a:lnTo>
              </a:path>
            </a:pathLst>
          </a:custGeom>
          <a:noFill/>
          <a:ln>
            <a:solidFill>
              <a:schemeClr val="tx2">
                <a:lumMod val="5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0" name="Freeform 19"/>
          <p:cNvSpPr/>
          <p:nvPr/>
        </p:nvSpPr>
        <p:spPr>
          <a:xfrm>
            <a:off x="3322950" y="1839525"/>
            <a:ext cx="1066746" cy="370275"/>
          </a:xfrm>
          <a:custGeom>
            <a:avLst/>
            <a:gdLst/>
            <a:ahLst/>
            <a:cxnLst/>
            <a:rect l="0" t="0" r="0" b="0"/>
            <a:pathLst>
              <a:path>
                <a:moveTo>
                  <a:pt x="1066746" y="0"/>
                </a:moveTo>
                <a:lnTo>
                  <a:pt x="1066746" y="185137"/>
                </a:lnTo>
                <a:lnTo>
                  <a:pt x="0" y="185137"/>
                </a:lnTo>
                <a:lnTo>
                  <a:pt x="0" y="370275"/>
                </a:lnTo>
              </a:path>
            </a:pathLst>
          </a:custGeom>
          <a:noFill/>
          <a:ln>
            <a:solidFill>
              <a:schemeClr val="tx2">
                <a:lumMod val="5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1" name="Freeform 20"/>
          <p:cNvSpPr/>
          <p:nvPr/>
        </p:nvSpPr>
        <p:spPr>
          <a:xfrm>
            <a:off x="381000" y="3048001"/>
            <a:ext cx="367651" cy="1861484"/>
          </a:xfrm>
          <a:custGeom>
            <a:avLst/>
            <a:gdLst/>
            <a:ahLst/>
            <a:cxnLst/>
            <a:rect l="0" t="0" r="0" b="0"/>
            <a:pathLst>
              <a:path>
                <a:moveTo>
                  <a:pt x="0" y="0"/>
                </a:moveTo>
                <a:lnTo>
                  <a:pt x="0" y="1632991"/>
                </a:lnTo>
                <a:lnTo>
                  <a:pt x="264482" y="1632991"/>
                </a:lnTo>
              </a:path>
            </a:pathLst>
          </a:custGeom>
          <a:noFill/>
          <a:ln>
            <a:solidFill>
              <a:schemeClr val="tx2">
                <a:lumMod val="5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2" name="Freeform 21"/>
          <p:cNvSpPr/>
          <p:nvPr/>
        </p:nvSpPr>
        <p:spPr>
          <a:xfrm>
            <a:off x="1189457" y="1839525"/>
            <a:ext cx="3200240" cy="370275"/>
          </a:xfrm>
          <a:custGeom>
            <a:avLst/>
            <a:gdLst/>
            <a:ahLst/>
            <a:cxnLst/>
            <a:rect l="0" t="0" r="0" b="0"/>
            <a:pathLst>
              <a:path>
                <a:moveTo>
                  <a:pt x="3200240" y="0"/>
                </a:moveTo>
                <a:lnTo>
                  <a:pt x="3200240" y="185137"/>
                </a:lnTo>
                <a:lnTo>
                  <a:pt x="0" y="185137"/>
                </a:lnTo>
                <a:lnTo>
                  <a:pt x="0" y="370275"/>
                </a:lnTo>
              </a:path>
            </a:pathLst>
          </a:custGeom>
          <a:noFill/>
          <a:ln>
            <a:solidFill>
              <a:schemeClr val="tx2">
                <a:lumMod val="5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3" name="Freeform 22"/>
          <p:cNvSpPr/>
          <p:nvPr/>
        </p:nvSpPr>
        <p:spPr>
          <a:xfrm>
            <a:off x="2835791" y="947192"/>
            <a:ext cx="3107812" cy="881608"/>
          </a:xfrm>
          <a:custGeom>
            <a:avLst/>
            <a:gdLst>
              <a:gd name="connsiteX0" fmla="*/ 0 w 3107812"/>
              <a:gd name="connsiteY0" fmla="*/ 0 h 881608"/>
              <a:gd name="connsiteX1" fmla="*/ 3107812 w 3107812"/>
              <a:gd name="connsiteY1" fmla="*/ 0 h 881608"/>
              <a:gd name="connsiteX2" fmla="*/ 3107812 w 3107812"/>
              <a:gd name="connsiteY2" fmla="*/ 881608 h 881608"/>
              <a:gd name="connsiteX3" fmla="*/ 0 w 3107812"/>
              <a:gd name="connsiteY3" fmla="*/ 881608 h 881608"/>
              <a:gd name="connsiteX4" fmla="*/ 0 w 3107812"/>
              <a:gd name="connsiteY4" fmla="*/ 0 h 881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7812" h="881608">
                <a:moveTo>
                  <a:pt x="0" y="0"/>
                </a:moveTo>
                <a:lnTo>
                  <a:pt x="3107812" y="0"/>
                </a:lnTo>
                <a:lnTo>
                  <a:pt x="3107812" y="881608"/>
                </a:lnTo>
                <a:lnTo>
                  <a:pt x="0" y="881608"/>
                </a:lnTo>
                <a:lnTo>
                  <a:pt x="0" y="0"/>
                </a:lnTo>
                <a:close/>
              </a:path>
            </a:pathLst>
          </a:custGeom>
        </p:spPr>
        <p:style>
          <a:lnRef idx="1">
            <a:schemeClr val="accent6"/>
          </a:lnRef>
          <a:fillRef idx="3">
            <a:schemeClr val="accent6"/>
          </a:fillRef>
          <a:effectRef idx="2">
            <a:schemeClr val="accent6"/>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Telecom Reorganization Act 1996</a:t>
            </a:r>
            <a:endParaRPr lang="en-US" sz="1800" b="1" kern="1200" dirty="0">
              <a:solidFill>
                <a:schemeClr val="tx1"/>
              </a:solidFill>
            </a:endParaRPr>
          </a:p>
        </p:txBody>
      </p:sp>
      <p:sp>
        <p:nvSpPr>
          <p:cNvPr id="24" name="Freeform 23"/>
          <p:cNvSpPr/>
          <p:nvPr/>
        </p:nvSpPr>
        <p:spPr>
          <a:xfrm>
            <a:off x="307848" y="2209800"/>
            <a:ext cx="1763217" cy="881608"/>
          </a:xfrm>
          <a:custGeom>
            <a:avLst/>
            <a:gdLst>
              <a:gd name="connsiteX0" fmla="*/ 0 w 1763217"/>
              <a:gd name="connsiteY0" fmla="*/ 0 h 881608"/>
              <a:gd name="connsiteX1" fmla="*/ 1763217 w 1763217"/>
              <a:gd name="connsiteY1" fmla="*/ 0 h 881608"/>
              <a:gd name="connsiteX2" fmla="*/ 1763217 w 1763217"/>
              <a:gd name="connsiteY2" fmla="*/ 881608 h 881608"/>
              <a:gd name="connsiteX3" fmla="*/ 0 w 1763217"/>
              <a:gd name="connsiteY3" fmla="*/ 881608 h 881608"/>
              <a:gd name="connsiteX4" fmla="*/ 0 w 1763217"/>
              <a:gd name="connsiteY4" fmla="*/ 0 h 881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3217" h="881608">
                <a:moveTo>
                  <a:pt x="0" y="0"/>
                </a:moveTo>
                <a:lnTo>
                  <a:pt x="1763217" y="0"/>
                </a:lnTo>
                <a:lnTo>
                  <a:pt x="1763217" y="881608"/>
                </a:lnTo>
                <a:lnTo>
                  <a:pt x="0" y="881608"/>
                </a:lnTo>
                <a:lnTo>
                  <a:pt x="0" y="0"/>
                </a:lnTo>
                <a:close/>
              </a:path>
            </a:pathLst>
          </a:custGeom>
        </p:spPr>
        <p:style>
          <a:lnRef idx="1">
            <a:schemeClr val="accent6"/>
          </a:lnRef>
          <a:fillRef idx="3">
            <a:schemeClr val="accent6"/>
          </a:fillRef>
          <a:effectRef idx="2">
            <a:schemeClr val="accent6"/>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Pakistan Telecommunication Limited Company (</a:t>
            </a:r>
            <a:r>
              <a:rPr lang="en-US" sz="1600" b="1" kern="1200" dirty="0" smtClean="0">
                <a:solidFill>
                  <a:schemeClr val="tx1"/>
                </a:solidFill>
              </a:rPr>
              <a:t>PTCL</a:t>
            </a:r>
            <a:r>
              <a:rPr lang="en-US" sz="1600" kern="1200" dirty="0" smtClean="0">
                <a:solidFill>
                  <a:schemeClr val="tx1"/>
                </a:solidFill>
              </a:rPr>
              <a:t>)</a:t>
            </a:r>
            <a:endParaRPr lang="en-US" sz="1600" kern="1200" dirty="0">
              <a:solidFill>
                <a:schemeClr val="tx1"/>
              </a:solidFill>
            </a:endParaRPr>
          </a:p>
        </p:txBody>
      </p:sp>
      <p:sp>
        <p:nvSpPr>
          <p:cNvPr id="25" name="Freeform 24"/>
          <p:cNvSpPr/>
          <p:nvPr/>
        </p:nvSpPr>
        <p:spPr>
          <a:xfrm>
            <a:off x="748652" y="3276600"/>
            <a:ext cx="1765948" cy="2971800"/>
          </a:xfrm>
          <a:custGeom>
            <a:avLst/>
            <a:gdLst>
              <a:gd name="connsiteX0" fmla="*/ 0 w 1763217"/>
              <a:gd name="connsiteY0" fmla="*/ 0 h 2525430"/>
              <a:gd name="connsiteX1" fmla="*/ 1763217 w 1763217"/>
              <a:gd name="connsiteY1" fmla="*/ 0 h 2525430"/>
              <a:gd name="connsiteX2" fmla="*/ 1763217 w 1763217"/>
              <a:gd name="connsiteY2" fmla="*/ 2525430 h 2525430"/>
              <a:gd name="connsiteX3" fmla="*/ 0 w 1763217"/>
              <a:gd name="connsiteY3" fmla="*/ 2525430 h 2525430"/>
              <a:gd name="connsiteX4" fmla="*/ 0 w 1763217"/>
              <a:gd name="connsiteY4" fmla="*/ 0 h 2525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3217" h="2525430">
                <a:moveTo>
                  <a:pt x="0" y="0"/>
                </a:moveTo>
                <a:lnTo>
                  <a:pt x="1763217" y="0"/>
                </a:lnTo>
                <a:lnTo>
                  <a:pt x="1763217" y="2525430"/>
                </a:lnTo>
                <a:lnTo>
                  <a:pt x="0" y="2525430"/>
                </a:lnTo>
                <a:lnTo>
                  <a:pt x="0" y="0"/>
                </a:lnTo>
                <a:close/>
              </a:path>
            </a:pathLst>
          </a:custGeom>
          <a:gradFill flip="none" rotWithShape="1">
            <a:gsLst>
              <a:gs pos="0">
                <a:srgbClr val="008080">
                  <a:shade val="30000"/>
                  <a:satMod val="115000"/>
                </a:srgbClr>
              </a:gs>
              <a:gs pos="50000">
                <a:srgbClr val="008080">
                  <a:shade val="67500"/>
                  <a:satMod val="115000"/>
                </a:srgbClr>
              </a:gs>
              <a:gs pos="100000">
                <a:srgbClr val="008080">
                  <a:shade val="100000"/>
                  <a:satMod val="115000"/>
                </a:srgbClr>
              </a:gs>
            </a:gsLst>
            <a:path path="circle">
              <a:fillToRect l="100000" b="100000"/>
            </a:path>
            <a:tileRect t="-100000" r="-100000"/>
          </a:gradFill>
        </p:spPr>
        <p:style>
          <a:lnRef idx="0">
            <a:schemeClr val="accent3"/>
          </a:lnRef>
          <a:fillRef idx="3">
            <a:schemeClr val="accent3"/>
          </a:fillRef>
          <a:effectRef idx="3">
            <a:schemeClr val="accent3"/>
          </a:effectRef>
          <a:fontRef idx="minor">
            <a:schemeClr val="lt1"/>
          </a:fontRef>
        </p:style>
        <p:txBody>
          <a:bodyPr spcFirstLastPara="0" vert="horz" wrap="square" lIns="8890" tIns="8890" rIns="8890" bIns="91440" numCol="1" spcCol="1270" anchor="t" anchorCtr="0">
            <a:noAutofit/>
          </a:bodyPr>
          <a:lstStyle/>
          <a:p>
            <a:pPr lvl="0" algn="ctr" defTabSz="622300">
              <a:lnSpc>
                <a:spcPct val="90000"/>
              </a:lnSpc>
              <a:spcBef>
                <a:spcPct val="0"/>
              </a:spcBef>
              <a:spcAft>
                <a:spcPct val="35000"/>
              </a:spcAft>
            </a:pPr>
            <a:endParaRPr lang="en-US" sz="1400" b="1" kern="1200" dirty="0" smtClean="0">
              <a:solidFill>
                <a:schemeClr val="tx1"/>
              </a:solidFill>
            </a:endParaRPr>
          </a:p>
          <a:p>
            <a:pPr lvl="0" algn="ctr" defTabSz="622300">
              <a:lnSpc>
                <a:spcPct val="90000"/>
              </a:lnSpc>
              <a:spcBef>
                <a:spcPct val="0"/>
              </a:spcBef>
              <a:spcAft>
                <a:spcPct val="35000"/>
              </a:spcAft>
            </a:pPr>
            <a:r>
              <a:rPr lang="en-US" sz="1400" b="1" kern="1200" dirty="0" smtClean="0">
                <a:solidFill>
                  <a:schemeClr val="tx1"/>
                </a:solidFill>
              </a:rPr>
              <a:t>Incumbent Telecom Service provider</a:t>
            </a:r>
          </a:p>
          <a:p>
            <a:pPr marL="63500" lvl="0" indent="0" algn="l" defTabSz="622300">
              <a:lnSpc>
                <a:spcPct val="90000"/>
              </a:lnSpc>
              <a:spcBef>
                <a:spcPct val="0"/>
              </a:spcBef>
              <a:spcAft>
                <a:spcPct val="35000"/>
              </a:spcAft>
            </a:pPr>
            <a:r>
              <a:rPr lang="en-US" sz="1400" kern="1200" dirty="0" smtClean="0">
                <a:solidFill>
                  <a:schemeClr val="tx1"/>
                </a:solidFill>
              </a:rPr>
              <a:t>- Carriers Carrier</a:t>
            </a:r>
          </a:p>
          <a:p>
            <a:pPr marL="63500" lvl="0" indent="0" algn="l" defTabSz="622300">
              <a:lnSpc>
                <a:spcPct val="90000"/>
              </a:lnSpc>
              <a:spcBef>
                <a:spcPct val="0"/>
              </a:spcBef>
              <a:spcAft>
                <a:spcPct val="35000"/>
              </a:spcAft>
            </a:pPr>
            <a:r>
              <a:rPr lang="en-US" sz="1400" kern="1200" dirty="0" smtClean="0">
                <a:solidFill>
                  <a:schemeClr val="tx1"/>
                </a:solidFill>
              </a:rPr>
              <a:t>- White Label Services</a:t>
            </a:r>
          </a:p>
          <a:p>
            <a:pPr marL="111125" lvl="0" indent="-47625" algn="l" defTabSz="622300">
              <a:lnSpc>
                <a:spcPct val="90000"/>
              </a:lnSpc>
              <a:spcBef>
                <a:spcPct val="0"/>
              </a:spcBef>
              <a:spcAft>
                <a:spcPct val="35000"/>
              </a:spcAft>
            </a:pPr>
            <a:r>
              <a:rPr lang="en-US" sz="1400" kern="1200" dirty="0" smtClean="0">
                <a:solidFill>
                  <a:schemeClr val="tx1"/>
                </a:solidFill>
              </a:rPr>
              <a:t>- Landline</a:t>
            </a:r>
          </a:p>
          <a:p>
            <a:pPr marL="63500" lvl="0" indent="0" algn="l" defTabSz="622300">
              <a:lnSpc>
                <a:spcPct val="90000"/>
              </a:lnSpc>
              <a:spcBef>
                <a:spcPct val="0"/>
              </a:spcBef>
              <a:spcAft>
                <a:spcPct val="35000"/>
              </a:spcAft>
            </a:pPr>
            <a:r>
              <a:rPr lang="en-US" sz="1400" kern="1200" dirty="0" smtClean="0">
                <a:solidFill>
                  <a:schemeClr val="tx1"/>
                </a:solidFill>
              </a:rPr>
              <a:t>- Wireless Broadband</a:t>
            </a:r>
          </a:p>
          <a:p>
            <a:pPr marL="63500" lvl="0" indent="0" algn="l" defTabSz="622300">
              <a:lnSpc>
                <a:spcPct val="90000"/>
              </a:lnSpc>
              <a:spcBef>
                <a:spcPct val="0"/>
              </a:spcBef>
              <a:spcAft>
                <a:spcPct val="35000"/>
              </a:spcAft>
            </a:pPr>
            <a:r>
              <a:rPr lang="en-US" sz="1400" kern="1200" dirty="0" smtClean="0">
                <a:solidFill>
                  <a:schemeClr val="tx1"/>
                </a:solidFill>
              </a:rPr>
              <a:t>- Broadband</a:t>
            </a:r>
          </a:p>
          <a:p>
            <a:pPr marL="63500" lvl="0" indent="0" algn="l" defTabSz="622300">
              <a:lnSpc>
                <a:spcPct val="90000"/>
              </a:lnSpc>
              <a:spcBef>
                <a:spcPct val="0"/>
              </a:spcBef>
              <a:spcAft>
                <a:spcPct val="35000"/>
              </a:spcAft>
            </a:pPr>
            <a:r>
              <a:rPr lang="en-US" sz="1400" kern="1200" dirty="0" smtClean="0">
                <a:solidFill>
                  <a:schemeClr val="tx1"/>
                </a:solidFill>
              </a:rPr>
              <a:t>- IPTV Smart TV</a:t>
            </a:r>
          </a:p>
          <a:p>
            <a:pPr marL="111125" lvl="0" indent="-47625" algn="l" defTabSz="622300">
              <a:lnSpc>
                <a:spcPct val="90000"/>
              </a:lnSpc>
              <a:spcBef>
                <a:spcPct val="0"/>
              </a:spcBef>
              <a:spcAft>
                <a:spcPct val="35000"/>
              </a:spcAft>
            </a:pPr>
            <a:r>
              <a:rPr lang="en-US" sz="1400" kern="1200" dirty="0" smtClean="0">
                <a:solidFill>
                  <a:schemeClr val="tx1"/>
                </a:solidFill>
              </a:rPr>
              <a:t>- Submarine Cable Landing s</a:t>
            </a:r>
            <a:endParaRPr lang="en-US" sz="1400" kern="1200" dirty="0">
              <a:solidFill>
                <a:schemeClr val="tx1"/>
              </a:solidFill>
            </a:endParaRPr>
          </a:p>
        </p:txBody>
      </p:sp>
      <p:sp>
        <p:nvSpPr>
          <p:cNvPr id="26" name="Freeform 25"/>
          <p:cNvSpPr/>
          <p:nvPr/>
        </p:nvSpPr>
        <p:spPr>
          <a:xfrm>
            <a:off x="2441341" y="2166392"/>
            <a:ext cx="1763217" cy="881608"/>
          </a:xfrm>
          <a:custGeom>
            <a:avLst/>
            <a:gdLst>
              <a:gd name="connsiteX0" fmla="*/ 0 w 1763217"/>
              <a:gd name="connsiteY0" fmla="*/ 0 h 881608"/>
              <a:gd name="connsiteX1" fmla="*/ 1763217 w 1763217"/>
              <a:gd name="connsiteY1" fmla="*/ 0 h 881608"/>
              <a:gd name="connsiteX2" fmla="*/ 1763217 w 1763217"/>
              <a:gd name="connsiteY2" fmla="*/ 881608 h 881608"/>
              <a:gd name="connsiteX3" fmla="*/ 0 w 1763217"/>
              <a:gd name="connsiteY3" fmla="*/ 881608 h 881608"/>
              <a:gd name="connsiteX4" fmla="*/ 0 w 1763217"/>
              <a:gd name="connsiteY4" fmla="*/ 0 h 881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3217" h="881608">
                <a:moveTo>
                  <a:pt x="0" y="0"/>
                </a:moveTo>
                <a:lnTo>
                  <a:pt x="1763217" y="0"/>
                </a:lnTo>
                <a:lnTo>
                  <a:pt x="1763217" y="881608"/>
                </a:lnTo>
                <a:lnTo>
                  <a:pt x="0" y="881608"/>
                </a:lnTo>
                <a:lnTo>
                  <a:pt x="0" y="0"/>
                </a:lnTo>
                <a:close/>
              </a:path>
            </a:pathLst>
          </a:custGeom>
        </p:spPr>
        <p:style>
          <a:lnRef idx="1">
            <a:schemeClr val="accent6"/>
          </a:lnRef>
          <a:fillRef idx="3">
            <a:schemeClr val="accent6"/>
          </a:fillRef>
          <a:effectRef idx="2">
            <a:schemeClr val="accent6"/>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Pakistan Telecommunication Authority </a:t>
            </a:r>
            <a:br>
              <a:rPr lang="en-US" sz="1600" kern="1200" dirty="0" smtClean="0">
                <a:solidFill>
                  <a:schemeClr val="tx1"/>
                </a:solidFill>
              </a:rPr>
            </a:br>
            <a:r>
              <a:rPr lang="en-US" sz="1600" kern="1200" dirty="0" smtClean="0">
                <a:solidFill>
                  <a:schemeClr val="tx1"/>
                </a:solidFill>
              </a:rPr>
              <a:t>(</a:t>
            </a:r>
            <a:r>
              <a:rPr lang="en-US" sz="1600" b="1" kern="1200" dirty="0" smtClean="0">
                <a:solidFill>
                  <a:schemeClr val="tx1"/>
                </a:solidFill>
              </a:rPr>
              <a:t>PTA</a:t>
            </a:r>
            <a:r>
              <a:rPr lang="en-US" sz="1600" kern="1200" dirty="0" smtClean="0">
                <a:solidFill>
                  <a:schemeClr val="tx1"/>
                </a:solidFill>
              </a:rPr>
              <a:t>)</a:t>
            </a:r>
            <a:endParaRPr lang="en-US" sz="1600" kern="1200" dirty="0">
              <a:solidFill>
                <a:schemeClr val="tx1"/>
              </a:solidFill>
            </a:endParaRPr>
          </a:p>
        </p:txBody>
      </p:sp>
      <p:sp>
        <p:nvSpPr>
          <p:cNvPr id="27" name="Freeform 26"/>
          <p:cNvSpPr/>
          <p:nvPr/>
        </p:nvSpPr>
        <p:spPr>
          <a:xfrm>
            <a:off x="2882147" y="3276600"/>
            <a:ext cx="1689854" cy="2971800"/>
          </a:xfrm>
          <a:custGeom>
            <a:avLst/>
            <a:gdLst>
              <a:gd name="connsiteX0" fmla="*/ 0 w 1763217"/>
              <a:gd name="connsiteY0" fmla="*/ 0 h 2525430"/>
              <a:gd name="connsiteX1" fmla="*/ 1763217 w 1763217"/>
              <a:gd name="connsiteY1" fmla="*/ 0 h 2525430"/>
              <a:gd name="connsiteX2" fmla="*/ 1763217 w 1763217"/>
              <a:gd name="connsiteY2" fmla="*/ 2525430 h 2525430"/>
              <a:gd name="connsiteX3" fmla="*/ 0 w 1763217"/>
              <a:gd name="connsiteY3" fmla="*/ 2525430 h 2525430"/>
              <a:gd name="connsiteX4" fmla="*/ 0 w 1763217"/>
              <a:gd name="connsiteY4" fmla="*/ 0 h 2525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3217" h="2525430">
                <a:moveTo>
                  <a:pt x="0" y="0"/>
                </a:moveTo>
                <a:lnTo>
                  <a:pt x="1763217" y="0"/>
                </a:lnTo>
                <a:lnTo>
                  <a:pt x="1763217" y="2525430"/>
                </a:lnTo>
                <a:lnTo>
                  <a:pt x="0" y="2525430"/>
                </a:lnTo>
                <a:lnTo>
                  <a:pt x="0" y="0"/>
                </a:lnTo>
                <a:close/>
              </a:path>
            </a:pathLst>
          </a:custGeom>
          <a:gradFill flip="none" rotWithShape="1">
            <a:gsLst>
              <a:gs pos="0">
                <a:srgbClr val="008080">
                  <a:shade val="30000"/>
                  <a:satMod val="115000"/>
                </a:srgbClr>
              </a:gs>
              <a:gs pos="50000">
                <a:srgbClr val="008080">
                  <a:shade val="67500"/>
                  <a:satMod val="115000"/>
                </a:srgbClr>
              </a:gs>
              <a:gs pos="100000">
                <a:srgbClr val="008080">
                  <a:shade val="100000"/>
                  <a:satMod val="115000"/>
                </a:srgbClr>
              </a:gs>
            </a:gsLst>
            <a:path path="circle">
              <a:fillToRect l="100000" b="100000"/>
            </a:path>
            <a:tileRect t="-100000" r="-100000"/>
          </a:gradFill>
        </p:spPr>
        <p:style>
          <a:lnRef idx="0">
            <a:schemeClr val="accent3"/>
          </a:lnRef>
          <a:fillRef idx="3">
            <a:schemeClr val="accent3"/>
          </a:fillRef>
          <a:effectRef idx="3">
            <a:schemeClr val="accent3"/>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US" sz="1400" b="1" kern="1200" dirty="0" smtClean="0">
              <a:solidFill>
                <a:srgbClr val="008080"/>
              </a:solidFill>
            </a:endParaRPr>
          </a:p>
          <a:p>
            <a:pPr lvl="0" algn="ctr" defTabSz="622300">
              <a:lnSpc>
                <a:spcPct val="90000"/>
              </a:lnSpc>
              <a:spcBef>
                <a:spcPct val="0"/>
              </a:spcBef>
              <a:spcAft>
                <a:spcPct val="35000"/>
              </a:spcAft>
            </a:pPr>
            <a:r>
              <a:rPr lang="en-US" sz="1400" b="1" kern="1200" dirty="0" smtClean="0">
                <a:solidFill>
                  <a:schemeClr val="tx1"/>
                </a:solidFill>
              </a:rPr>
              <a:t>Pakistan Telecommunication Regulatory Authority</a:t>
            </a:r>
          </a:p>
          <a:p>
            <a:pPr lvl="0" algn="ctr" defTabSz="622300">
              <a:lnSpc>
                <a:spcPct val="90000"/>
              </a:lnSpc>
              <a:spcBef>
                <a:spcPct val="0"/>
              </a:spcBef>
              <a:spcAft>
                <a:spcPct val="35000"/>
              </a:spcAft>
            </a:pPr>
            <a:endParaRPr lang="en-US" sz="1400" kern="1200" dirty="0"/>
          </a:p>
        </p:txBody>
      </p:sp>
      <p:sp>
        <p:nvSpPr>
          <p:cNvPr id="28" name="Freeform 27"/>
          <p:cNvSpPr/>
          <p:nvPr/>
        </p:nvSpPr>
        <p:spPr>
          <a:xfrm>
            <a:off x="4574835" y="2166392"/>
            <a:ext cx="1763217" cy="881608"/>
          </a:xfrm>
          <a:custGeom>
            <a:avLst/>
            <a:gdLst>
              <a:gd name="connsiteX0" fmla="*/ 0 w 1763217"/>
              <a:gd name="connsiteY0" fmla="*/ 0 h 881608"/>
              <a:gd name="connsiteX1" fmla="*/ 1763217 w 1763217"/>
              <a:gd name="connsiteY1" fmla="*/ 0 h 881608"/>
              <a:gd name="connsiteX2" fmla="*/ 1763217 w 1763217"/>
              <a:gd name="connsiteY2" fmla="*/ 881608 h 881608"/>
              <a:gd name="connsiteX3" fmla="*/ 0 w 1763217"/>
              <a:gd name="connsiteY3" fmla="*/ 881608 h 881608"/>
              <a:gd name="connsiteX4" fmla="*/ 0 w 1763217"/>
              <a:gd name="connsiteY4" fmla="*/ 0 h 881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3217" h="881608">
                <a:moveTo>
                  <a:pt x="0" y="0"/>
                </a:moveTo>
                <a:lnTo>
                  <a:pt x="1763217" y="0"/>
                </a:lnTo>
                <a:lnTo>
                  <a:pt x="1763217" y="881608"/>
                </a:lnTo>
                <a:lnTo>
                  <a:pt x="0" y="881608"/>
                </a:lnTo>
                <a:lnTo>
                  <a:pt x="0" y="0"/>
                </a:lnTo>
                <a:close/>
              </a:path>
            </a:pathLst>
          </a:custGeom>
        </p:spPr>
        <p:style>
          <a:lnRef idx="1">
            <a:schemeClr val="accent6"/>
          </a:lnRef>
          <a:fillRef idx="3">
            <a:schemeClr val="accent6"/>
          </a:fillRef>
          <a:effectRef idx="2">
            <a:schemeClr val="accent6"/>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National Telecommunication Corporation </a:t>
            </a:r>
            <a:br>
              <a:rPr lang="en-US" sz="1600" kern="1200" dirty="0" smtClean="0">
                <a:solidFill>
                  <a:schemeClr val="tx1"/>
                </a:solidFill>
              </a:rPr>
            </a:br>
            <a:r>
              <a:rPr lang="en-US" sz="1600" kern="1200" dirty="0" smtClean="0">
                <a:solidFill>
                  <a:schemeClr val="tx1"/>
                </a:solidFill>
              </a:rPr>
              <a:t>(</a:t>
            </a:r>
            <a:r>
              <a:rPr lang="en-US" sz="1600" b="1" kern="1200" dirty="0" smtClean="0">
                <a:solidFill>
                  <a:schemeClr val="tx1"/>
                </a:solidFill>
              </a:rPr>
              <a:t>NTC</a:t>
            </a:r>
            <a:r>
              <a:rPr lang="en-US" sz="1600" kern="1200" dirty="0" smtClean="0">
                <a:solidFill>
                  <a:schemeClr val="tx1"/>
                </a:solidFill>
              </a:rPr>
              <a:t>)</a:t>
            </a:r>
            <a:endParaRPr lang="en-US" sz="1600" kern="1200" dirty="0">
              <a:solidFill>
                <a:schemeClr val="tx1"/>
              </a:solidFill>
            </a:endParaRPr>
          </a:p>
        </p:txBody>
      </p:sp>
      <p:sp>
        <p:nvSpPr>
          <p:cNvPr id="29" name="Freeform 28"/>
          <p:cNvSpPr/>
          <p:nvPr/>
        </p:nvSpPr>
        <p:spPr>
          <a:xfrm>
            <a:off x="5015640" y="3276600"/>
            <a:ext cx="1766160" cy="2971800"/>
          </a:xfrm>
          <a:custGeom>
            <a:avLst/>
            <a:gdLst>
              <a:gd name="connsiteX0" fmla="*/ 0 w 1763217"/>
              <a:gd name="connsiteY0" fmla="*/ 0 h 2525430"/>
              <a:gd name="connsiteX1" fmla="*/ 1763217 w 1763217"/>
              <a:gd name="connsiteY1" fmla="*/ 0 h 2525430"/>
              <a:gd name="connsiteX2" fmla="*/ 1763217 w 1763217"/>
              <a:gd name="connsiteY2" fmla="*/ 2525430 h 2525430"/>
              <a:gd name="connsiteX3" fmla="*/ 0 w 1763217"/>
              <a:gd name="connsiteY3" fmla="*/ 2525430 h 2525430"/>
              <a:gd name="connsiteX4" fmla="*/ 0 w 1763217"/>
              <a:gd name="connsiteY4" fmla="*/ 0 h 2525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3217" h="2525430">
                <a:moveTo>
                  <a:pt x="0" y="0"/>
                </a:moveTo>
                <a:lnTo>
                  <a:pt x="1763217" y="0"/>
                </a:lnTo>
                <a:lnTo>
                  <a:pt x="1763217" y="2525430"/>
                </a:lnTo>
                <a:lnTo>
                  <a:pt x="0" y="2525430"/>
                </a:lnTo>
                <a:lnTo>
                  <a:pt x="0" y="0"/>
                </a:lnTo>
                <a:close/>
              </a:path>
            </a:pathLst>
          </a:custGeom>
          <a:gradFill flip="none" rotWithShape="1">
            <a:gsLst>
              <a:gs pos="0">
                <a:srgbClr val="008080">
                  <a:shade val="30000"/>
                  <a:satMod val="115000"/>
                </a:srgbClr>
              </a:gs>
              <a:gs pos="50000">
                <a:srgbClr val="008080">
                  <a:shade val="67500"/>
                  <a:satMod val="115000"/>
                </a:srgbClr>
              </a:gs>
              <a:gs pos="100000">
                <a:srgbClr val="008080">
                  <a:shade val="100000"/>
                  <a:satMod val="115000"/>
                </a:srgbClr>
              </a:gs>
            </a:gsLst>
            <a:path path="circle">
              <a:fillToRect l="100000" b="100000"/>
            </a:path>
            <a:tileRect t="-100000" r="-100000"/>
          </a:gradFill>
        </p:spPr>
        <p:style>
          <a:lnRef idx="0">
            <a:schemeClr val="accent3"/>
          </a:lnRef>
          <a:fillRef idx="3">
            <a:schemeClr val="accent3"/>
          </a:fillRef>
          <a:effectRef idx="3">
            <a:schemeClr val="accent3"/>
          </a:effectRef>
          <a:fontRef idx="minor">
            <a:schemeClr val="lt1"/>
          </a:fontRef>
        </p:style>
        <p:txBody>
          <a:bodyPr spcFirstLastPara="0" vert="horz" wrap="square" lIns="8890" tIns="8890" rIns="8890" bIns="91440" numCol="1" spcCol="1270" anchor="t" anchorCtr="0">
            <a:noAutofit/>
          </a:bodyPr>
          <a:lstStyle/>
          <a:p>
            <a:pPr lvl="0" algn="ctr" defTabSz="622300">
              <a:lnSpc>
                <a:spcPct val="90000"/>
              </a:lnSpc>
              <a:spcBef>
                <a:spcPct val="0"/>
              </a:spcBef>
              <a:spcAft>
                <a:spcPct val="35000"/>
              </a:spcAft>
            </a:pPr>
            <a:endParaRPr lang="en-US" sz="1400" b="1" i="0" kern="1200" dirty="0" smtClean="0">
              <a:solidFill>
                <a:schemeClr val="tx1"/>
              </a:solidFill>
            </a:endParaRPr>
          </a:p>
          <a:p>
            <a:pPr lvl="0" algn="ctr" defTabSz="622300">
              <a:lnSpc>
                <a:spcPct val="90000"/>
              </a:lnSpc>
              <a:spcBef>
                <a:spcPct val="0"/>
              </a:spcBef>
              <a:spcAft>
                <a:spcPct val="35000"/>
              </a:spcAft>
            </a:pPr>
            <a:endParaRPr lang="en-US" sz="1400" b="1" dirty="0" smtClean="0">
              <a:solidFill>
                <a:schemeClr val="tx1"/>
              </a:solidFill>
            </a:endParaRPr>
          </a:p>
          <a:p>
            <a:pPr lvl="0" algn="ctr" defTabSz="622300">
              <a:lnSpc>
                <a:spcPct val="90000"/>
              </a:lnSpc>
              <a:spcBef>
                <a:spcPct val="0"/>
              </a:spcBef>
              <a:spcAft>
                <a:spcPct val="35000"/>
              </a:spcAft>
            </a:pPr>
            <a:r>
              <a:rPr lang="en-US" sz="1400" b="1" i="0" kern="1200" dirty="0" smtClean="0">
                <a:solidFill>
                  <a:schemeClr val="tx1"/>
                </a:solidFill>
              </a:rPr>
              <a:t>Provider of ICT service to </a:t>
            </a:r>
          </a:p>
          <a:p>
            <a:pPr lvl="0" algn="l" defTabSz="622300">
              <a:lnSpc>
                <a:spcPct val="90000"/>
              </a:lnSpc>
              <a:spcBef>
                <a:spcPct val="0"/>
              </a:spcBef>
              <a:spcAft>
                <a:spcPct val="35000"/>
              </a:spcAft>
            </a:pPr>
            <a:r>
              <a:rPr lang="en-US" sz="1400" b="0" i="0" kern="1200" dirty="0" smtClean="0">
                <a:solidFill>
                  <a:schemeClr val="tx1"/>
                </a:solidFill>
              </a:rPr>
              <a:t> - Federal Government,</a:t>
            </a:r>
          </a:p>
          <a:p>
            <a:pPr lvl="0" algn="l" defTabSz="622300">
              <a:lnSpc>
                <a:spcPct val="90000"/>
              </a:lnSpc>
              <a:spcBef>
                <a:spcPct val="0"/>
              </a:spcBef>
              <a:spcAft>
                <a:spcPct val="35000"/>
              </a:spcAft>
            </a:pPr>
            <a:r>
              <a:rPr lang="en-US" sz="1400" b="0" i="0" kern="1200" dirty="0" smtClean="0">
                <a:solidFill>
                  <a:schemeClr val="tx1"/>
                </a:solidFill>
              </a:rPr>
              <a:t> - Armed Forces</a:t>
            </a:r>
          </a:p>
          <a:p>
            <a:pPr lvl="0" algn="l" defTabSz="622300">
              <a:lnSpc>
                <a:spcPct val="90000"/>
              </a:lnSpc>
              <a:spcBef>
                <a:spcPct val="0"/>
              </a:spcBef>
              <a:spcAft>
                <a:spcPct val="35000"/>
              </a:spcAft>
            </a:pPr>
            <a:r>
              <a:rPr lang="en-US" sz="1400" b="0" i="0" kern="1200" dirty="0" smtClean="0">
                <a:solidFill>
                  <a:schemeClr val="tx1"/>
                </a:solidFill>
              </a:rPr>
              <a:t> - Defense Projects</a:t>
            </a:r>
          </a:p>
          <a:p>
            <a:pPr lvl="0" algn="l" defTabSz="622300">
              <a:lnSpc>
                <a:spcPct val="90000"/>
              </a:lnSpc>
              <a:spcBef>
                <a:spcPct val="0"/>
              </a:spcBef>
              <a:spcAft>
                <a:spcPct val="35000"/>
              </a:spcAft>
            </a:pPr>
            <a:r>
              <a:rPr lang="en-US" sz="1400" b="0" i="0" kern="1200" dirty="0" smtClean="0">
                <a:solidFill>
                  <a:schemeClr val="tx1"/>
                </a:solidFill>
              </a:rPr>
              <a:t> - Provincial Govt.</a:t>
            </a:r>
          </a:p>
          <a:p>
            <a:pPr lvl="0" algn="l" defTabSz="622300">
              <a:lnSpc>
                <a:spcPct val="90000"/>
              </a:lnSpc>
              <a:spcBef>
                <a:spcPct val="0"/>
              </a:spcBef>
              <a:spcAft>
                <a:spcPct val="35000"/>
              </a:spcAft>
            </a:pPr>
            <a:r>
              <a:rPr lang="en-US" sz="1400" b="0" i="0" kern="1200" dirty="0" smtClean="0">
                <a:solidFill>
                  <a:schemeClr val="tx1"/>
                </a:solidFill>
              </a:rPr>
              <a:t> - Govt. Institutions </a:t>
            </a:r>
            <a:endParaRPr lang="en-US" sz="1400" kern="1200" dirty="0">
              <a:solidFill>
                <a:schemeClr val="tx1"/>
              </a:solidFill>
            </a:endParaRPr>
          </a:p>
        </p:txBody>
      </p:sp>
      <p:sp>
        <p:nvSpPr>
          <p:cNvPr id="30" name="Freeform 29"/>
          <p:cNvSpPr/>
          <p:nvPr/>
        </p:nvSpPr>
        <p:spPr>
          <a:xfrm>
            <a:off x="6708329" y="2166392"/>
            <a:ext cx="1763217" cy="881608"/>
          </a:xfrm>
          <a:custGeom>
            <a:avLst/>
            <a:gdLst>
              <a:gd name="connsiteX0" fmla="*/ 0 w 1763217"/>
              <a:gd name="connsiteY0" fmla="*/ 0 h 881608"/>
              <a:gd name="connsiteX1" fmla="*/ 1763217 w 1763217"/>
              <a:gd name="connsiteY1" fmla="*/ 0 h 881608"/>
              <a:gd name="connsiteX2" fmla="*/ 1763217 w 1763217"/>
              <a:gd name="connsiteY2" fmla="*/ 881608 h 881608"/>
              <a:gd name="connsiteX3" fmla="*/ 0 w 1763217"/>
              <a:gd name="connsiteY3" fmla="*/ 881608 h 881608"/>
              <a:gd name="connsiteX4" fmla="*/ 0 w 1763217"/>
              <a:gd name="connsiteY4" fmla="*/ 0 h 881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3217" h="881608">
                <a:moveTo>
                  <a:pt x="0" y="0"/>
                </a:moveTo>
                <a:lnTo>
                  <a:pt x="1763217" y="0"/>
                </a:lnTo>
                <a:lnTo>
                  <a:pt x="1763217" y="881608"/>
                </a:lnTo>
                <a:lnTo>
                  <a:pt x="0" y="881608"/>
                </a:lnTo>
                <a:lnTo>
                  <a:pt x="0" y="0"/>
                </a:lnTo>
                <a:close/>
              </a:path>
            </a:pathLst>
          </a:custGeom>
        </p:spPr>
        <p:style>
          <a:lnRef idx="1">
            <a:schemeClr val="accent6"/>
          </a:lnRef>
          <a:fillRef idx="3">
            <a:schemeClr val="accent6"/>
          </a:fillRef>
          <a:effectRef idx="2">
            <a:schemeClr val="accent6"/>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Frequency </a:t>
            </a:r>
            <a:br>
              <a:rPr lang="en-US" sz="1600" kern="1200" dirty="0" smtClean="0">
                <a:solidFill>
                  <a:schemeClr val="tx1"/>
                </a:solidFill>
              </a:rPr>
            </a:br>
            <a:r>
              <a:rPr lang="en-US" sz="1600" kern="1200" dirty="0" smtClean="0">
                <a:solidFill>
                  <a:schemeClr val="tx1"/>
                </a:solidFill>
              </a:rPr>
              <a:t>Allocation </a:t>
            </a:r>
            <a:br>
              <a:rPr lang="en-US" sz="1600" kern="1200" dirty="0" smtClean="0">
                <a:solidFill>
                  <a:schemeClr val="tx1"/>
                </a:solidFill>
              </a:rPr>
            </a:br>
            <a:r>
              <a:rPr lang="en-US" sz="1600" kern="1200" dirty="0" smtClean="0">
                <a:solidFill>
                  <a:schemeClr val="tx1"/>
                </a:solidFill>
              </a:rPr>
              <a:t>Board </a:t>
            </a:r>
            <a:br>
              <a:rPr lang="en-US" sz="1600" kern="1200" dirty="0" smtClean="0">
                <a:solidFill>
                  <a:schemeClr val="tx1"/>
                </a:solidFill>
              </a:rPr>
            </a:br>
            <a:r>
              <a:rPr lang="en-US" sz="1600" kern="1200" dirty="0" smtClean="0">
                <a:solidFill>
                  <a:schemeClr val="tx1"/>
                </a:solidFill>
              </a:rPr>
              <a:t>(</a:t>
            </a:r>
            <a:r>
              <a:rPr lang="en-US" sz="1600" b="1" kern="1200" dirty="0" smtClean="0">
                <a:solidFill>
                  <a:schemeClr val="tx1"/>
                </a:solidFill>
              </a:rPr>
              <a:t>FAB</a:t>
            </a:r>
            <a:r>
              <a:rPr lang="en-US" sz="1600" kern="1200" dirty="0" smtClean="0">
                <a:solidFill>
                  <a:schemeClr val="tx1"/>
                </a:solidFill>
              </a:rPr>
              <a:t>)</a:t>
            </a:r>
            <a:endParaRPr lang="en-US" sz="1600" kern="1200" dirty="0">
              <a:solidFill>
                <a:schemeClr val="tx1"/>
              </a:solidFill>
            </a:endParaRPr>
          </a:p>
        </p:txBody>
      </p:sp>
      <p:sp>
        <p:nvSpPr>
          <p:cNvPr id="31" name="Freeform 30"/>
          <p:cNvSpPr/>
          <p:nvPr/>
        </p:nvSpPr>
        <p:spPr>
          <a:xfrm>
            <a:off x="7149133" y="3276600"/>
            <a:ext cx="1690067" cy="2971800"/>
          </a:xfrm>
          <a:custGeom>
            <a:avLst/>
            <a:gdLst>
              <a:gd name="connsiteX0" fmla="*/ 0 w 1763217"/>
              <a:gd name="connsiteY0" fmla="*/ 0 h 2525430"/>
              <a:gd name="connsiteX1" fmla="*/ 1763217 w 1763217"/>
              <a:gd name="connsiteY1" fmla="*/ 0 h 2525430"/>
              <a:gd name="connsiteX2" fmla="*/ 1763217 w 1763217"/>
              <a:gd name="connsiteY2" fmla="*/ 2525430 h 2525430"/>
              <a:gd name="connsiteX3" fmla="*/ 0 w 1763217"/>
              <a:gd name="connsiteY3" fmla="*/ 2525430 h 2525430"/>
              <a:gd name="connsiteX4" fmla="*/ 0 w 1763217"/>
              <a:gd name="connsiteY4" fmla="*/ 0 h 2525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3217" h="2525430">
                <a:moveTo>
                  <a:pt x="0" y="0"/>
                </a:moveTo>
                <a:lnTo>
                  <a:pt x="1763217" y="0"/>
                </a:lnTo>
                <a:lnTo>
                  <a:pt x="1763217" y="2525430"/>
                </a:lnTo>
                <a:lnTo>
                  <a:pt x="0" y="2525430"/>
                </a:lnTo>
                <a:lnTo>
                  <a:pt x="0" y="0"/>
                </a:lnTo>
                <a:close/>
              </a:path>
            </a:pathLst>
          </a:custGeom>
          <a:gradFill flip="none" rotWithShape="1">
            <a:gsLst>
              <a:gs pos="0">
                <a:srgbClr val="008080">
                  <a:shade val="30000"/>
                  <a:satMod val="115000"/>
                </a:srgbClr>
              </a:gs>
              <a:gs pos="50000">
                <a:srgbClr val="008080">
                  <a:shade val="67500"/>
                  <a:satMod val="115000"/>
                </a:srgbClr>
              </a:gs>
              <a:gs pos="100000">
                <a:srgbClr val="008080">
                  <a:shade val="100000"/>
                  <a:satMod val="115000"/>
                </a:srgbClr>
              </a:gs>
            </a:gsLst>
            <a:path path="circle">
              <a:fillToRect l="100000" b="100000"/>
            </a:path>
            <a:tileRect t="-100000" r="-100000"/>
          </a:gradFill>
        </p:spPr>
        <p:style>
          <a:lnRef idx="0">
            <a:schemeClr val="accent3"/>
          </a:lnRef>
          <a:fillRef idx="3">
            <a:schemeClr val="accent3"/>
          </a:fillRef>
          <a:effectRef idx="3">
            <a:schemeClr val="accent3"/>
          </a:effectRef>
          <a:fontRef idx="minor">
            <a:schemeClr val="lt1"/>
          </a:fontRef>
        </p:style>
        <p:txBody>
          <a:bodyPr spcFirstLastPara="0" vert="horz" wrap="square" lIns="8890" tIns="8890" rIns="8890" bIns="91440" numCol="1" spcCol="1270" anchor="t" anchorCtr="0">
            <a:noAutofit/>
          </a:bodyPr>
          <a:lstStyle/>
          <a:p>
            <a:pPr marL="63500" lvl="0" indent="0" algn="l" defTabSz="622300">
              <a:lnSpc>
                <a:spcPct val="90000"/>
              </a:lnSpc>
              <a:spcBef>
                <a:spcPct val="0"/>
              </a:spcBef>
              <a:spcAft>
                <a:spcPct val="35000"/>
              </a:spcAft>
            </a:pPr>
            <a:endParaRPr lang="en-US" sz="1400" b="1" i="0" kern="1200" dirty="0" smtClean="0">
              <a:solidFill>
                <a:schemeClr val="tx1"/>
              </a:solidFill>
            </a:endParaRPr>
          </a:p>
          <a:p>
            <a:pPr marL="63500" lvl="0" indent="0" algn="l" defTabSz="622300">
              <a:lnSpc>
                <a:spcPct val="90000"/>
              </a:lnSpc>
              <a:spcBef>
                <a:spcPct val="0"/>
              </a:spcBef>
              <a:spcAft>
                <a:spcPct val="35000"/>
              </a:spcAft>
            </a:pPr>
            <a:r>
              <a:rPr lang="en-US" sz="1400" b="1" i="0" kern="1200" dirty="0" smtClean="0">
                <a:solidFill>
                  <a:schemeClr val="tx1"/>
                </a:solidFill>
              </a:rPr>
              <a:t>Allocation of</a:t>
            </a:r>
            <a:r>
              <a:rPr lang="en-US" sz="1400" b="0" i="0" kern="1200" dirty="0" smtClean="0">
                <a:solidFill>
                  <a:schemeClr val="tx1"/>
                </a:solidFill>
              </a:rPr>
              <a:t> </a:t>
            </a:r>
            <a:r>
              <a:rPr lang="en-US" sz="1400" b="1" i="0" kern="1200" dirty="0" smtClean="0">
                <a:solidFill>
                  <a:schemeClr val="tx1"/>
                </a:solidFill>
              </a:rPr>
              <a:t>radio frequency spectrum </a:t>
            </a:r>
          </a:p>
          <a:p>
            <a:pPr marL="63500" lvl="0" indent="0" algn="l" defTabSz="622300">
              <a:lnSpc>
                <a:spcPct val="90000"/>
              </a:lnSpc>
              <a:spcBef>
                <a:spcPct val="0"/>
              </a:spcBef>
              <a:spcAft>
                <a:spcPct val="35000"/>
              </a:spcAft>
            </a:pPr>
            <a:r>
              <a:rPr lang="en-US" sz="1400" b="0" i="0" kern="1200" dirty="0" smtClean="0">
                <a:solidFill>
                  <a:schemeClr val="tx1"/>
                </a:solidFill>
              </a:rPr>
              <a:t> - to the Government</a:t>
            </a:r>
          </a:p>
          <a:p>
            <a:pPr marL="173038" lvl="0" indent="-109538" algn="l" defTabSz="622300">
              <a:lnSpc>
                <a:spcPct val="90000"/>
              </a:lnSpc>
              <a:spcBef>
                <a:spcPct val="0"/>
              </a:spcBef>
              <a:spcAft>
                <a:spcPct val="35000"/>
              </a:spcAft>
            </a:pPr>
            <a:r>
              <a:rPr lang="en-US" sz="1400" b="0" i="0" kern="1200" dirty="0" smtClean="0">
                <a:solidFill>
                  <a:schemeClr val="tx1"/>
                </a:solidFill>
              </a:rPr>
              <a:t> - providers of telecom services </a:t>
            </a:r>
            <a:r>
              <a:rPr lang="en-US" sz="1400" dirty="0" smtClean="0">
                <a:solidFill>
                  <a:schemeClr val="tx1"/>
                </a:solidFill>
              </a:rPr>
              <a:t> &amp; Systems</a:t>
            </a:r>
            <a:endParaRPr lang="en-US" sz="1400" b="0" i="0" kern="1200" dirty="0" smtClean="0">
              <a:solidFill>
                <a:schemeClr val="tx1"/>
              </a:solidFill>
            </a:endParaRPr>
          </a:p>
          <a:p>
            <a:pPr marL="173038" lvl="0" indent="-109538" algn="l" defTabSz="622300">
              <a:lnSpc>
                <a:spcPct val="90000"/>
              </a:lnSpc>
              <a:spcBef>
                <a:spcPct val="0"/>
              </a:spcBef>
              <a:spcAft>
                <a:spcPct val="35000"/>
              </a:spcAft>
            </a:pPr>
            <a:r>
              <a:rPr lang="en-US" sz="1400" b="0" i="0" kern="1200" dirty="0" smtClean="0">
                <a:solidFill>
                  <a:schemeClr val="tx1"/>
                </a:solidFill>
              </a:rPr>
              <a:t> - Radio and Television broadcasting operations,</a:t>
            </a:r>
          </a:p>
          <a:p>
            <a:pPr marL="173038" lvl="0" indent="-109538" algn="l" defTabSz="622300">
              <a:lnSpc>
                <a:spcPct val="90000"/>
              </a:lnSpc>
              <a:spcBef>
                <a:spcPct val="0"/>
              </a:spcBef>
              <a:spcAft>
                <a:spcPct val="35000"/>
              </a:spcAft>
            </a:pPr>
            <a:r>
              <a:rPr lang="en-US" sz="1400" b="0" i="0" kern="1200" dirty="0" smtClean="0">
                <a:solidFill>
                  <a:schemeClr val="tx1"/>
                </a:solidFill>
              </a:rPr>
              <a:t> - Public and private wireless operators </a:t>
            </a:r>
          </a:p>
          <a:p>
            <a:pPr marL="63500" lvl="0" indent="0" algn="l" defTabSz="622300">
              <a:lnSpc>
                <a:spcPct val="90000"/>
              </a:lnSpc>
              <a:spcBef>
                <a:spcPct val="0"/>
              </a:spcBef>
              <a:spcAft>
                <a:spcPct val="35000"/>
              </a:spcAft>
            </a:pPr>
            <a:r>
              <a:rPr lang="en-US" sz="1400" b="0" i="0" kern="1200" dirty="0" smtClean="0">
                <a:solidFill>
                  <a:schemeClr val="tx1"/>
                </a:solidFill>
              </a:rPr>
              <a:t> - others.</a:t>
            </a:r>
            <a:endParaRPr lang="en-US" sz="1400" kern="1200" dirty="0">
              <a:solidFill>
                <a:schemeClr val="tx1"/>
              </a:solidFill>
            </a:endParaRPr>
          </a:p>
        </p:txBody>
      </p:sp>
      <p:pic>
        <p:nvPicPr>
          <p:cNvPr id="1027" name="Picture 3"/>
          <p:cNvPicPr>
            <a:picLocks noChangeAspect="1" noChangeArrowheads="1"/>
          </p:cNvPicPr>
          <p:nvPr/>
        </p:nvPicPr>
        <p:blipFill>
          <a:blip r:embed="rId6" cstate="print"/>
          <a:srcRect/>
          <a:stretch>
            <a:fillRect/>
          </a:stretch>
        </p:blipFill>
        <p:spPr bwMode="auto">
          <a:xfrm>
            <a:off x="228600" y="1066800"/>
            <a:ext cx="1066800" cy="533400"/>
          </a:xfrm>
          <a:prstGeom prst="rect">
            <a:avLst/>
          </a:prstGeom>
          <a:ln>
            <a:noFill/>
          </a:ln>
          <a:effectLst>
            <a:outerShdw blurRad="292100" dist="139700" dir="2700000" algn="tl" rotWithShape="0">
              <a:srgbClr val="333333">
                <a:alpha val="65000"/>
              </a:srgbClr>
            </a:outerShdw>
            <a:softEdge rad="12700"/>
          </a:effectLst>
        </p:spPr>
      </p:pic>
      <p:pic>
        <p:nvPicPr>
          <p:cNvPr id="1026" name="Picture 2"/>
          <p:cNvPicPr>
            <a:picLocks noChangeAspect="1" noChangeArrowheads="1"/>
          </p:cNvPicPr>
          <p:nvPr/>
        </p:nvPicPr>
        <p:blipFill>
          <a:blip r:embed="rId7" cstate="print"/>
          <a:srcRect/>
          <a:stretch>
            <a:fillRect/>
          </a:stretch>
        </p:blipFill>
        <p:spPr bwMode="auto">
          <a:xfrm>
            <a:off x="1676400" y="1066800"/>
            <a:ext cx="990600" cy="533400"/>
          </a:xfrm>
          <a:prstGeom prst="rect">
            <a:avLst/>
          </a:prstGeom>
          <a:ln>
            <a:noFill/>
          </a:ln>
          <a:effectLst>
            <a:outerShdw blurRad="292100" dist="139700" dir="2700000" algn="tl" rotWithShape="0">
              <a:srgbClr val="333333">
                <a:alpha val="65000"/>
              </a:srgbClr>
            </a:outerShdw>
            <a:softEdge rad="12700"/>
          </a:effectLst>
        </p:spPr>
      </p:pic>
      <p:pic>
        <p:nvPicPr>
          <p:cNvPr id="1028" name="Picture 4"/>
          <p:cNvPicPr>
            <a:picLocks noChangeAspect="1" noChangeArrowheads="1"/>
          </p:cNvPicPr>
          <p:nvPr/>
        </p:nvPicPr>
        <p:blipFill>
          <a:blip r:embed="rId8" cstate="print"/>
          <a:srcRect/>
          <a:stretch>
            <a:fillRect/>
          </a:stretch>
        </p:blipFill>
        <p:spPr bwMode="auto">
          <a:xfrm>
            <a:off x="6324600" y="990600"/>
            <a:ext cx="838200" cy="875044"/>
          </a:xfrm>
          <a:prstGeom prst="rect">
            <a:avLst/>
          </a:prstGeom>
          <a:ln>
            <a:noFill/>
          </a:ln>
          <a:effectLst>
            <a:outerShdw blurRad="292100" dist="139700" dir="2700000" algn="tl" rotWithShape="0">
              <a:srgbClr val="333333">
                <a:alpha val="65000"/>
              </a:srgbClr>
            </a:outerShdw>
            <a:softEdge rad="12700"/>
          </a:effectLst>
        </p:spPr>
      </p:pic>
      <p:pic>
        <p:nvPicPr>
          <p:cNvPr id="1029" name="Picture 5"/>
          <p:cNvPicPr>
            <a:picLocks noChangeAspect="1" noChangeArrowheads="1"/>
          </p:cNvPicPr>
          <p:nvPr/>
        </p:nvPicPr>
        <p:blipFill>
          <a:blip r:embed="rId9" cstate="print"/>
          <a:srcRect/>
          <a:stretch>
            <a:fillRect/>
          </a:stretch>
        </p:blipFill>
        <p:spPr bwMode="auto">
          <a:xfrm>
            <a:off x="7696200" y="990600"/>
            <a:ext cx="685800" cy="880989"/>
          </a:xfrm>
          <a:prstGeom prst="rect">
            <a:avLst/>
          </a:prstGeom>
          <a:ln>
            <a:noFill/>
          </a:ln>
          <a:effectLst>
            <a:outerShdw blurRad="292100" dist="139700" dir="2700000" algn="tl" rotWithShape="0">
              <a:srgbClr val="333333">
                <a:alpha val="65000"/>
              </a:srgbClr>
            </a:outerShdw>
            <a:softEdge rad="12700"/>
          </a:effectLst>
        </p:spPr>
      </p:pic>
      <p:pic>
        <p:nvPicPr>
          <p:cNvPr id="32" name="Picture 2"/>
          <p:cNvPicPr>
            <a:picLocks noChangeAspect="1" noChangeArrowheads="1"/>
          </p:cNvPicPr>
          <p:nvPr/>
        </p:nvPicPr>
        <p:blipFill>
          <a:blip r:embed="rId3" cstate="print"/>
          <a:srcRect/>
          <a:stretch>
            <a:fillRect/>
          </a:stretch>
        </p:blipFill>
        <p:spPr bwMode="auto">
          <a:xfrm>
            <a:off x="0" y="0"/>
            <a:ext cx="9144000" cy="6857999"/>
          </a:xfrm>
          <a:prstGeom prst="rect">
            <a:avLst/>
          </a:prstGeom>
          <a:noFill/>
          <a:ln w="9525">
            <a:noFill/>
            <a:miter lim="800000"/>
            <a:headEnd/>
            <a:tailEnd/>
          </a:ln>
          <a:effectLst/>
        </p:spPr>
      </p:pic>
      <p:pic>
        <p:nvPicPr>
          <p:cNvPr id="33" name="Picture 3"/>
          <p:cNvPicPr>
            <a:picLocks noChangeAspect="1" noChangeArrowheads="1"/>
          </p:cNvPicPr>
          <p:nvPr/>
        </p:nvPicPr>
        <p:blipFill>
          <a:blip r:embed="rId4" cstate="print"/>
          <a:srcRect/>
          <a:stretch>
            <a:fillRect/>
          </a:stretch>
        </p:blipFill>
        <p:spPr bwMode="auto">
          <a:xfrm>
            <a:off x="6019800" y="6324600"/>
            <a:ext cx="3028122" cy="457200"/>
          </a:xfrm>
          <a:prstGeom prst="rect">
            <a:avLst/>
          </a:prstGeom>
          <a:noFill/>
          <a:ln w="9525">
            <a:noFill/>
            <a:miter lim="800000"/>
            <a:headEnd/>
            <a:tailEnd/>
          </a:ln>
          <a:effectLst/>
        </p:spPr>
      </p:pic>
      <p:sp>
        <p:nvSpPr>
          <p:cNvPr id="34" name="Rectangle 33"/>
          <p:cNvSpPr/>
          <p:nvPr/>
        </p:nvSpPr>
        <p:spPr>
          <a:xfrm>
            <a:off x="3581400" y="2362200"/>
            <a:ext cx="5562600" cy="1077218"/>
          </a:xfrm>
          <a:prstGeom prst="rect">
            <a:avLst/>
          </a:prstGeom>
        </p:spPr>
        <p:txBody>
          <a:bodyPr wrap="square">
            <a:spAutoFit/>
          </a:bodyPr>
          <a:lstStyle/>
          <a:p>
            <a:pPr algn="ctr"/>
            <a:r>
              <a:rPr lang="en-US" sz="3200" b="1" dirty="0" smtClean="0">
                <a:solidFill>
                  <a:schemeClr val="bg1"/>
                </a:solidFill>
                <a:latin typeface="DokChampa" pitchFamily="34" charset="-34"/>
                <a:cs typeface="DokChampa" pitchFamily="34" charset="-34"/>
              </a:rPr>
              <a:t>Pakistan Telecommunication Authority (PTA)</a:t>
            </a:r>
          </a:p>
        </p:txBody>
      </p:sp>
      <p:pic>
        <p:nvPicPr>
          <p:cNvPr id="35" name="Picture 2"/>
          <p:cNvPicPr>
            <a:picLocks noChangeAspect="1" noChangeArrowheads="1"/>
          </p:cNvPicPr>
          <p:nvPr/>
        </p:nvPicPr>
        <p:blipFill>
          <a:blip r:embed="rId7" cstate="print"/>
          <a:srcRect/>
          <a:stretch>
            <a:fillRect/>
          </a:stretch>
        </p:blipFill>
        <p:spPr bwMode="auto">
          <a:xfrm>
            <a:off x="4800600" y="3733800"/>
            <a:ext cx="3113314" cy="1676400"/>
          </a:xfrm>
          <a:prstGeom prst="rect">
            <a:avLst/>
          </a:prstGeom>
          <a:ln>
            <a:noFill/>
          </a:ln>
          <a:effectLst>
            <a:outerShdw blurRad="292100" dist="139700" dir="2700000" algn="tl" rotWithShape="0">
              <a:srgbClr val="333333">
                <a:alpha val="65000"/>
              </a:srgbClr>
            </a:outerShdw>
            <a:softEdge rad="127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fill="hold" grpId="1" nodeType="afterEffect">
                                  <p:stCondLst>
                                    <p:cond delay="0"/>
                                  </p:stCondLst>
                                  <p:childTnLst>
                                    <p:anim calcmode="discrete" valueType="str">
                                      <p:cBhvr>
                                        <p:cTn id="6" dur="1000" fill="hold"/>
                                        <p:tgtEl>
                                          <p:spTgt spid="26"/>
                                        </p:tgtEl>
                                        <p:attrNameLst>
                                          <p:attrName>style.visibility</p:attrName>
                                        </p:attrNameLst>
                                      </p:cBhvr>
                                      <p:tavLst>
                                        <p:tav tm="0">
                                          <p:val>
                                            <p:strVal val="hidden"/>
                                          </p:val>
                                        </p:tav>
                                        <p:tav tm="50000">
                                          <p:val>
                                            <p:strVal val="visible"/>
                                          </p:val>
                                        </p:tav>
                                      </p:tavLst>
                                    </p:anim>
                                  </p:childTnLst>
                                </p:cTn>
                              </p:par>
                              <p:par>
                                <p:cTn id="7" presetID="35" presetClass="emph" presetSubtype="0" fill="hold" nodeType="withEffect">
                                  <p:stCondLst>
                                    <p:cond delay="0"/>
                                  </p:stCondLst>
                                  <p:childTnLst>
                                    <p:anim calcmode="discrete" valueType="str">
                                      <p:cBhvr>
                                        <p:cTn id="8" dur="1000" fill="hold"/>
                                        <p:tgtEl>
                                          <p:spTgt spid="19"/>
                                        </p:tgtEl>
                                        <p:attrNameLst>
                                          <p:attrName>style.visibility</p:attrName>
                                        </p:attrNameLst>
                                      </p:cBhvr>
                                      <p:tavLst>
                                        <p:tav tm="0">
                                          <p:val>
                                            <p:strVal val="hidden"/>
                                          </p:val>
                                        </p:tav>
                                        <p:tav tm="50000">
                                          <p:val>
                                            <p:strVal val="visible"/>
                                          </p:val>
                                        </p:tav>
                                      </p:tavLst>
                                    </p:anim>
                                  </p:childTnLst>
                                </p:cTn>
                              </p:par>
                              <p:par>
                                <p:cTn id="9" presetID="35" presetClass="emph" presetSubtype="0" fill="hold" grpId="1" nodeType="withEffect">
                                  <p:stCondLst>
                                    <p:cond delay="0"/>
                                  </p:stCondLst>
                                  <p:childTnLst>
                                    <p:anim calcmode="discrete" valueType="str">
                                      <p:cBhvr>
                                        <p:cTn id="10" dur="1000" fill="hold"/>
                                        <p:tgtEl>
                                          <p:spTgt spid="27"/>
                                        </p:tgtEl>
                                        <p:attrNameLst>
                                          <p:attrName>style.visibility</p:attrName>
                                        </p:attrNameLst>
                                      </p:cBhvr>
                                      <p:tavLst>
                                        <p:tav tm="0">
                                          <p:val>
                                            <p:strVal val="hidden"/>
                                          </p:val>
                                        </p:tav>
                                        <p:tav tm="50000">
                                          <p:val>
                                            <p:strVal val="visible"/>
                                          </p:val>
                                        </p:tav>
                                      </p:tavLst>
                                    </p:anim>
                                  </p:childTnLst>
                                </p:cTn>
                              </p:par>
                              <p:par>
                                <p:cTn id="11" presetID="35" presetClass="emph" presetSubtype="0" fill="hold" nodeType="withEffect">
                                  <p:stCondLst>
                                    <p:cond delay="0"/>
                                  </p:stCondLst>
                                  <p:childTnLst>
                                    <p:anim calcmode="discrete" valueType="str">
                                      <p:cBhvr>
                                        <p:cTn id="12" dur="1000" fill="hold"/>
                                        <p:tgtEl>
                                          <p:spTgt spid="1026"/>
                                        </p:tgtEl>
                                        <p:attrNameLst>
                                          <p:attrName>style.visibility</p:attrName>
                                        </p:attrNameLst>
                                      </p:cBhvr>
                                      <p:tavLst>
                                        <p:tav tm="0">
                                          <p:val>
                                            <p:strVal val="hidden"/>
                                          </p:val>
                                        </p:tav>
                                        <p:tav tm="50000">
                                          <p:val>
                                            <p:strVal val="visible"/>
                                          </p:val>
                                        </p:tav>
                                      </p:tavLst>
                                    </p:anim>
                                  </p:childTnLst>
                                </p:cTn>
                              </p:par>
                            </p:childTnLst>
                          </p:cTn>
                        </p:par>
                        <p:par>
                          <p:cTn id="13" fill="hold">
                            <p:stCondLst>
                              <p:cond delay="1000"/>
                            </p:stCondLst>
                            <p:childTnLst>
                              <p:par>
                                <p:cTn id="14" presetID="1" presetClass="entr" presetSubtype="0" fill="hold" nodeType="afterEffect">
                                  <p:stCondLst>
                                    <p:cond delay="0"/>
                                  </p:stCondLst>
                                  <p:childTnLst>
                                    <p:set>
                                      <p:cBhvr>
                                        <p:cTn id="15" dur="1" fill="hold">
                                          <p:stCondLst>
                                            <p:cond delay="0"/>
                                          </p:stCondLst>
                                        </p:cTn>
                                        <p:tgtEl>
                                          <p:spTgt spid="32"/>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1" animBg="1"/>
      <p:bldP spid="27" grpId="1" animBg="1"/>
      <p:bldP spid="3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0" y="6553199"/>
            <a:ext cx="9144000" cy="304801"/>
          </a:xfrm>
          <a:prstGeom prst="rect">
            <a:avLst/>
          </a:prstGeom>
          <a:noFill/>
          <a:ln w="9525">
            <a:noFill/>
            <a:miter lim="800000"/>
            <a:headEnd/>
            <a:tailEnd/>
          </a:ln>
          <a:effectLst/>
        </p:spPr>
      </p:pic>
      <p:sp>
        <p:nvSpPr>
          <p:cNvPr id="4" name="Footer Placeholder 3"/>
          <p:cNvSpPr>
            <a:spLocks noGrp="1"/>
          </p:cNvSpPr>
          <p:nvPr>
            <p:ph type="ftr" sz="quarter" idx="11"/>
          </p:nvPr>
        </p:nvSpPr>
        <p:spPr>
          <a:xfrm>
            <a:off x="4876800" y="6629401"/>
            <a:ext cx="4267200" cy="228599"/>
          </a:xfrm>
        </p:spPr>
        <p:txBody>
          <a:bodyPr/>
          <a:lstStyle/>
          <a:p>
            <a:r>
              <a:rPr lang="en-US" dirty="0" smtClean="0">
                <a:solidFill>
                  <a:schemeClr val="bg1"/>
                </a:solidFill>
              </a:rPr>
              <a:t>             Fast, Secure, Reliable  Business Solutions</a:t>
            </a:r>
            <a:endParaRPr lang="en-US" dirty="0">
              <a:solidFill>
                <a:schemeClr val="bg1"/>
              </a:solidFill>
            </a:endParaRPr>
          </a:p>
        </p:txBody>
      </p:sp>
      <p:pic>
        <p:nvPicPr>
          <p:cNvPr id="6" name="Picture 3"/>
          <p:cNvPicPr>
            <a:picLocks noChangeAspect="1" noChangeArrowheads="1"/>
          </p:cNvPicPr>
          <p:nvPr/>
        </p:nvPicPr>
        <p:blipFill>
          <a:blip r:embed="rId4" cstate="print"/>
          <a:srcRect/>
          <a:stretch>
            <a:fillRect/>
          </a:stretch>
        </p:blipFill>
        <p:spPr bwMode="auto">
          <a:xfrm>
            <a:off x="7264400" y="6324600"/>
            <a:ext cx="1879600" cy="228600"/>
          </a:xfrm>
          <a:prstGeom prst="rect">
            <a:avLst/>
          </a:prstGeom>
          <a:noFill/>
          <a:ln w="9525">
            <a:noFill/>
            <a:miter lim="800000"/>
            <a:headEnd/>
            <a:tailEnd/>
          </a:ln>
          <a:effectLst/>
        </p:spPr>
      </p:pic>
      <p:sp>
        <p:nvSpPr>
          <p:cNvPr id="7" name="TextBox 6"/>
          <p:cNvSpPr txBox="1"/>
          <p:nvPr/>
        </p:nvSpPr>
        <p:spPr>
          <a:xfrm>
            <a:off x="914400" y="228600"/>
            <a:ext cx="7162800" cy="523220"/>
          </a:xfrm>
          <a:prstGeom prst="rect">
            <a:avLst/>
          </a:prstGeom>
          <a:noFill/>
        </p:spPr>
        <p:txBody>
          <a:bodyPr wrap="square" rtlCol="0">
            <a:spAutoFit/>
          </a:bodyPr>
          <a:lstStyle/>
          <a:p>
            <a:pPr algn="ctr"/>
            <a:r>
              <a:rPr lang="en-US" sz="2800" dirty="0" smtClean="0">
                <a:latin typeface="Arial" pitchFamily="34" charset="0"/>
                <a:cs typeface="Arial" pitchFamily="34" charset="0"/>
              </a:rPr>
              <a:t>Multinet &amp; Axiata Group</a:t>
            </a:r>
            <a:endParaRPr lang="en-US" sz="2800" dirty="0">
              <a:latin typeface="Arial" pitchFamily="34" charset="0"/>
              <a:cs typeface="Arial" pitchFamily="34" charset="0"/>
            </a:endParaRPr>
          </a:p>
        </p:txBody>
      </p:sp>
      <p:pic>
        <p:nvPicPr>
          <p:cNvPr id="11" name="Picture 2"/>
          <p:cNvPicPr>
            <a:picLocks noChangeAspect="1" noChangeArrowheads="1"/>
          </p:cNvPicPr>
          <p:nvPr/>
        </p:nvPicPr>
        <p:blipFill>
          <a:blip r:embed="rId5" cstate="print">
            <a:grayscl/>
          </a:blip>
          <a:srcRect/>
          <a:stretch>
            <a:fillRect/>
          </a:stretch>
        </p:blipFill>
        <p:spPr bwMode="auto">
          <a:xfrm>
            <a:off x="0" y="0"/>
            <a:ext cx="9144000" cy="838199"/>
          </a:xfrm>
          <a:prstGeom prst="rect">
            <a:avLst/>
          </a:prstGeom>
          <a:noFill/>
          <a:ln w="9525">
            <a:noFill/>
            <a:miter lim="800000"/>
            <a:headEnd/>
            <a:tailEnd/>
          </a:ln>
        </p:spPr>
      </p:pic>
      <p:sp>
        <p:nvSpPr>
          <p:cNvPr id="9" name="Slide Number Placeholder 9"/>
          <p:cNvSpPr>
            <a:spLocks noGrp="1"/>
          </p:cNvSpPr>
          <p:nvPr>
            <p:ph type="sldNum" sz="quarter" idx="12"/>
          </p:nvPr>
        </p:nvSpPr>
        <p:spPr>
          <a:xfrm>
            <a:off x="2667000" y="6248400"/>
            <a:ext cx="2133600" cy="365125"/>
          </a:xfrm>
        </p:spPr>
        <p:txBody>
          <a:bodyPr/>
          <a:lstStyle/>
          <a:p>
            <a:pPr>
              <a:defRPr/>
            </a:pPr>
            <a:r>
              <a:rPr lang="en-US" dirty="0" smtClean="0">
                <a:solidFill>
                  <a:schemeClr val="bg1"/>
                </a:solidFill>
                <a:latin typeface="+mj-lt"/>
              </a:rPr>
              <a:t>Page: </a:t>
            </a:r>
            <a:fld id="{C7C406FB-F60F-4112-874E-A5EFE2BC9A99}" type="slidenum">
              <a:rPr lang="en-US" smtClean="0">
                <a:solidFill>
                  <a:schemeClr val="bg1"/>
                </a:solidFill>
                <a:latin typeface="+mj-lt"/>
              </a:rPr>
              <a:pPr>
                <a:defRPr/>
              </a:pPr>
              <a:t>14</a:t>
            </a:fld>
            <a:endParaRPr lang="en-US" dirty="0">
              <a:solidFill>
                <a:schemeClr val="bg1"/>
              </a:solidFill>
              <a:latin typeface="+mj-lt"/>
            </a:endParaRPr>
          </a:p>
        </p:txBody>
      </p:sp>
      <p:sp>
        <p:nvSpPr>
          <p:cNvPr id="8" name="TextBox 7"/>
          <p:cNvSpPr txBox="1"/>
          <p:nvPr/>
        </p:nvSpPr>
        <p:spPr>
          <a:xfrm>
            <a:off x="304800" y="152400"/>
            <a:ext cx="8610600" cy="584775"/>
          </a:xfrm>
          <a:prstGeom prst="rect">
            <a:avLst/>
          </a:prstGeom>
          <a:noFill/>
        </p:spPr>
        <p:txBody>
          <a:bodyPr wrap="square" rtlCol="0">
            <a:spAutoFit/>
          </a:bodyPr>
          <a:lstStyle/>
          <a:p>
            <a:pPr algn="ctr"/>
            <a:r>
              <a:rPr lang="en-US" sz="3200" b="1" dirty="0" smtClean="0">
                <a:solidFill>
                  <a:schemeClr val="bg1"/>
                </a:solidFill>
              </a:rPr>
              <a:t>Functions of Regulator - PTA</a:t>
            </a:r>
          </a:p>
        </p:txBody>
      </p:sp>
      <p:sp>
        <p:nvSpPr>
          <p:cNvPr id="12" name="TextBox 11"/>
          <p:cNvSpPr txBox="1"/>
          <p:nvPr/>
        </p:nvSpPr>
        <p:spPr>
          <a:xfrm>
            <a:off x="228600" y="838200"/>
            <a:ext cx="8686800" cy="5262979"/>
          </a:xfrm>
          <a:prstGeom prst="rect">
            <a:avLst/>
          </a:prstGeom>
          <a:noFill/>
          <a:ln>
            <a:noFill/>
          </a:ln>
        </p:spPr>
        <p:txBody>
          <a:bodyPr wrap="square" rtlCol="0">
            <a:spAutoFit/>
          </a:bodyPr>
          <a:lstStyle/>
          <a:p>
            <a:pPr marL="457200" indent="-457200">
              <a:tabLst>
                <a:tab pos="457200" algn="l"/>
              </a:tabLst>
            </a:pPr>
            <a:endParaRPr lang="en-US" sz="2400" b="1" dirty="0" smtClean="0">
              <a:latin typeface="Verdana" pitchFamily="34" charset="0"/>
              <a:ea typeface="Verdana" pitchFamily="34" charset="0"/>
              <a:cs typeface="Verdana" pitchFamily="34" charset="0"/>
            </a:endParaRPr>
          </a:p>
          <a:p>
            <a:pPr marL="457200" lvl="0" indent="-457200">
              <a:buFont typeface="Wingdings" pitchFamily="2" charset="2"/>
              <a:buChar char="Ø"/>
              <a:tabLst>
                <a:tab pos="457200" algn="l"/>
              </a:tabLst>
            </a:pPr>
            <a:r>
              <a:rPr lang="en-US" sz="2400" dirty="0" smtClean="0">
                <a:ea typeface="Verdana" pitchFamily="34" charset="0"/>
                <a:cs typeface="Verdana" pitchFamily="34" charset="0"/>
              </a:rPr>
              <a:t>To regulate the establishment, operation and maintenance of telecommunication systems and provision of telecommunication services in Pakistan.</a:t>
            </a:r>
          </a:p>
          <a:p>
            <a:pPr marL="457200" lvl="0" indent="-457200">
              <a:buFont typeface="Wingdings" pitchFamily="2" charset="2"/>
              <a:buChar char="Ø"/>
              <a:tabLst>
                <a:tab pos="457200" algn="l"/>
              </a:tabLst>
            </a:pPr>
            <a:endParaRPr lang="en-US" sz="2400" dirty="0" smtClean="0">
              <a:ea typeface="Verdana" pitchFamily="34" charset="0"/>
              <a:cs typeface="Verdana" pitchFamily="34" charset="0"/>
            </a:endParaRPr>
          </a:p>
          <a:p>
            <a:pPr marL="457200" lvl="0" indent="-457200">
              <a:buFont typeface="Wingdings" pitchFamily="2" charset="2"/>
              <a:buChar char="Ø"/>
              <a:tabLst>
                <a:tab pos="457200" algn="l"/>
              </a:tabLst>
            </a:pPr>
            <a:r>
              <a:rPr lang="en-US" sz="2400" dirty="0" smtClean="0">
                <a:ea typeface="Verdana" pitchFamily="34" charset="0"/>
                <a:cs typeface="Verdana" pitchFamily="34" charset="0"/>
              </a:rPr>
              <a:t>To promote and protect the interests of users of telecommunication services in Pakistan</a:t>
            </a:r>
          </a:p>
          <a:p>
            <a:pPr marL="457200" lvl="0" indent="-457200">
              <a:buFont typeface="Wingdings" pitchFamily="2" charset="2"/>
              <a:buChar char="Ø"/>
              <a:tabLst>
                <a:tab pos="457200" algn="l"/>
              </a:tabLst>
            </a:pPr>
            <a:endParaRPr lang="en-US" sz="2400" dirty="0" smtClean="0">
              <a:ea typeface="Verdana" pitchFamily="34" charset="0"/>
              <a:cs typeface="Verdana" pitchFamily="34" charset="0"/>
            </a:endParaRPr>
          </a:p>
          <a:p>
            <a:pPr marL="457200" lvl="0" indent="-457200">
              <a:buFont typeface="Wingdings" pitchFamily="2" charset="2"/>
              <a:buChar char="Ø"/>
              <a:tabLst>
                <a:tab pos="457200" algn="l"/>
              </a:tabLst>
            </a:pPr>
            <a:r>
              <a:rPr lang="en-US" sz="2400" dirty="0" smtClean="0">
                <a:ea typeface="Verdana" pitchFamily="34" charset="0"/>
                <a:cs typeface="Verdana" pitchFamily="34" charset="0"/>
              </a:rPr>
              <a:t>To promote the availability of a wide range of high quality, efficient, cost effective and competitive telecommunication services throughout Pakistan.</a:t>
            </a:r>
          </a:p>
          <a:p>
            <a:pPr marL="457200" lvl="0" indent="-457200">
              <a:buFont typeface="Wingdings" pitchFamily="2" charset="2"/>
              <a:buChar char="Ø"/>
              <a:tabLst>
                <a:tab pos="457200" algn="l"/>
              </a:tabLst>
            </a:pPr>
            <a:endParaRPr lang="en-US" sz="2400" dirty="0" smtClean="0">
              <a:ea typeface="Verdana" pitchFamily="34" charset="0"/>
              <a:cs typeface="Verdana" pitchFamily="34" charset="0"/>
            </a:endParaRPr>
          </a:p>
          <a:p>
            <a:pPr marL="457200" lvl="0" indent="-457200">
              <a:buFont typeface="Wingdings" pitchFamily="2" charset="2"/>
              <a:buChar char="Ø"/>
              <a:tabLst>
                <a:tab pos="457200" algn="l"/>
              </a:tabLst>
            </a:pPr>
            <a:r>
              <a:rPr lang="en-US" sz="2400" dirty="0" smtClean="0">
                <a:ea typeface="Verdana" pitchFamily="34" charset="0"/>
                <a:cs typeface="Verdana" pitchFamily="34" charset="0"/>
              </a:rPr>
              <a:t>To promote rapid modernization of telecommunication systems and telecommunication services.</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xEl>
                                              <p:pRg st="3" end="3"/>
                                            </p:txEl>
                                          </p:spTgt>
                                        </p:tgtEl>
                                        <p:attrNameLst>
                                          <p:attrName>style.visibility</p:attrName>
                                        </p:attrNameLst>
                                      </p:cBhvr>
                                      <p:to>
                                        <p:strVal val="visible"/>
                                      </p:to>
                                    </p:set>
                                    <p:animEffect transition="in" filter="fade">
                                      <p:cBhvr>
                                        <p:cTn id="11" dur="500"/>
                                        <p:tgtEl>
                                          <p:spTgt spid="12">
                                            <p:txEl>
                                              <p:pRg st="3" end="3"/>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xEl>
                                              <p:pRg st="5" end="5"/>
                                            </p:txEl>
                                          </p:spTgt>
                                        </p:tgtEl>
                                        <p:attrNameLst>
                                          <p:attrName>style.visibility</p:attrName>
                                        </p:attrNameLst>
                                      </p:cBhvr>
                                      <p:to>
                                        <p:strVal val="visible"/>
                                      </p:to>
                                    </p:set>
                                    <p:animEffect transition="in" filter="fade">
                                      <p:cBhvr>
                                        <p:cTn id="15" dur="500"/>
                                        <p:tgtEl>
                                          <p:spTgt spid="12">
                                            <p:txEl>
                                              <p:pRg st="5" end="5"/>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xEl>
                                              <p:pRg st="7" end="7"/>
                                            </p:txEl>
                                          </p:spTgt>
                                        </p:tgtEl>
                                        <p:attrNameLst>
                                          <p:attrName>style.visibility</p:attrName>
                                        </p:attrNameLst>
                                      </p:cBhvr>
                                      <p:to>
                                        <p:strVal val="visible"/>
                                      </p:to>
                                    </p:set>
                                    <p:animEffect transition="in" filter="fade">
                                      <p:cBhvr>
                                        <p:cTn id="19"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0" y="6553199"/>
            <a:ext cx="9144000" cy="304801"/>
          </a:xfrm>
          <a:prstGeom prst="rect">
            <a:avLst/>
          </a:prstGeom>
          <a:noFill/>
          <a:ln w="9525">
            <a:noFill/>
            <a:miter lim="800000"/>
            <a:headEnd/>
            <a:tailEnd/>
          </a:ln>
          <a:effectLst/>
        </p:spPr>
      </p:pic>
      <p:sp>
        <p:nvSpPr>
          <p:cNvPr id="4" name="Footer Placeholder 3"/>
          <p:cNvSpPr>
            <a:spLocks noGrp="1"/>
          </p:cNvSpPr>
          <p:nvPr>
            <p:ph type="ftr" sz="quarter" idx="11"/>
          </p:nvPr>
        </p:nvSpPr>
        <p:spPr>
          <a:xfrm>
            <a:off x="4876800" y="6629401"/>
            <a:ext cx="4267200" cy="228599"/>
          </a:xfrm>
        </p:spPr>
        <p:txBody>
          <a:bodyPr/>
          <a:lstStyle/>
          <a:p>
            <a:r>
              <a:rPr lang="en-US" dirty="0" smtClean="0">
                <a:solidFill>
                  <a:schemeClr val="bg1"/>
                </a:solidFill>
              </a:rPr>
              <a:t>             Fast, Secure, Reliable  Business Solutions</a:t>
            </a:r>
            <a:endParaRPr lang="en-US" dirty="0">
              <a:solidFill>
                <a:schemeClr val="bg1"/>
              </a:solidFill>
            </a:endParaRPr>
          </a:p>
        </p:txBody>
      </p:sp>
      <p:pic>
        <p:nvPicPr>
          <p:cNvPr id="6" name="Picture 3"/>
          <p:cNvPicPr>
            <a:picLocks noChangeAspect="1" noChangeArrowheads="1"/>
          </p:cNvPicPr>
          <p:nvPr/>
        </p:nvPicPr>
        <p:blipFill>
          <a:blip r:embed="rId4" cstate="print"/>
          <a:srcRect/>
          <a:stretch>
            <a:fillRect/>
          </a:stretch>
        </p:blipFill>
        <p:spPr bwMode="auto">
          <a:xfrm>
            <a:off x="7264400" y="6324600"/>
            <a:ext cx="1879600" cy="228600"/>
          </a:xfrm>
          <a:prstGeom prst="rect">
            <a:avLst/>
          </a:prstGeom>
          <a:noFill/>
          <a:ln w="9525">
            <a:noFill/>
            <a:miter lim="800000"/>
            <a:headEnd/>
            <a:tailEnd/>
          </a:ln>
          <a:effectLst/>
        </p:spPr>
      </p:pic>
      <p:sp>
        <p:nvSpPr>
          <p:cNvPr id="7" name="TextBox 6"/>
          <p:cNvSpPr txBox="1"/>
          <p:nvPr/>
        </p:nvSpPr>
        <p:spPr>
          <a:xfrm>
            <a:off x="914400" y="228600"/>
            <a:ext cx="7162800" cy="523220"/>
          </a:xfrm>
          <a:prstGeom prst="rect">
            <a:avLst/>
          </a:prstGeom>
          <a:noFill/>
        </p:spPr>
        <p:txBody>
          <a:bodyPr wrap="square" rtlCol="0">
            <a:spAutoFit/>
          </a:bodyPr>
          <a:lstStyle/>
          <a:p>
            <a:pPr algn="ctr"/>
            <a:r>
              <a:rPr lang="en-US" sz="2800" dirty="0" smtClean="0">
                <a:latin typeface="Arial" pitchFamily="34" charset="0"/>
                <a:cs typeface="Arial" pitchFamily="34" charset="0"/>
              </a:rPr>
              <a:t>Multinet &amp; Axiata Group</a:t>
            </a:r>
            <a:endParaRPr lang="en-US" sz="2800" dirty="0">
              <a:latin typeface="Arial" pitchFamily="34" charset="0"/>
              <a:cs typeface="Arial" pitchFamily="34" charset="0"/>
            </a:endParaRPr>
          </a:p>
        </p:txBody>
      </p:sp>
      <p:pic>
        <p:nvPicPr>
          <p:cNvPr id="11" name="Picture 2"/>
          <p:cNvPicPr>
            <a:picLocks noChangeAspect="1" noChangeArrowheads="1"/>
          </p:cNvPicPr>
          <p:nvPr/>
        </p:nvPicPr>
        <p:blipFill>
          <a:blip r:embed="rId5" cstate="print">
            <a:grayscl/>
          </a:blip>
          <a:srcRect/>
          <a:stretch>
            <a:fillRect/>
          </a:stretch>
        </p:blipFill>
        <p:spPr bwMode="auto">
          <a:xfrm>
            <a:off x="0" y="0"/>
            <a:ext cx="9144000" cy="838199"/>
          </a:xfrm>
          <a:prstGeom prst="rect">
            <a:avLst/>
          </a:prstGeom>
          <a:noFill/>
          <a:ln w="9525">
            <a:noFill/>
            <a:miter lim="800000"/>
            <a:headEnd/>
            <a:tailEnd/>
          </a:ln>
        </p:spPr>
      </p:pic>
      <p:sp>
        <p:nvSpPr>
          <p:cNvPr id="9" name="Slide Number Placeholder 9"/>
          <p:cNvSpPr>
            <a:spLocks noGrp="1"/>
          </p:cNvSpPr>
          <p:nvPr>
            <p:ph type="sldNum" sz="quarter" idx="12"/>
          </p:nvPr>
        </p:nvSpPr>
        <p:spPr>
          <a:xfrm>
            <a:off x="2667000" y="6248400"/>
            <a:ext cx="2133600" cy="365125"/>
          </a:xfrm>
        </p:spPr>
        <p:txBody>
          <a:bodyPr/>
          <a:lstStyle/>
          <a:p>
            <a:pPr>
              <a:defRPr/>
            </a:pPr>
            <a:r>
              <a:rPr lang="en-US" dirty="0" smtClean="0">
                <a:solidFill>
                  <a:schemeClr val="bg1"/>
                </a:solidFill>
                <a:latin typeface="+mj-lt"/>
              </a:rPr>
              <a:t>Page: </a:t>
            </a:r>
            <a:fld id="{C7C406FB-F60F-4112-874E-A5EFE2BC9A99}" type="slidenum">
              <a:rPr lang="en-US" smtClean="0">
                <a:solidFill>
                  <a:schemeClr val="bg1"/>
                </a:solidFill>
                <a:latin typeface="+mj-lt"/>
              </a:rPr>
              <a:pPr>
                <a:defRPr/>
              </a:pPr>
              <a:t>15</a:t>
            </a:fld>
            <a:endParaRPr lang="en-US" dirty="0">
              <a:solidFill>
                <a:schemeClr val="bg1"/>
              </a:solidFill>
              <a:latin typeface="+mj-lt"/>
            </a:endParaRPr>
          </a:p>
        </p:txBody>
      </p:sp>
      <p:sp>
        <p:nvSpPr>
          <p:cNvPr id="8" name="TextBox 7"/>
          <p:cNvSpPr txBox="1"/>
          <p:nvPr/>
        </p:nvSpPr>
        <p:spPr>
          <a:xfrm>
            <a:off x="304800" y="152400"/>
            <a:ext cx="8610600" cy="584775"/>
          </a:xfrm>
          <a:prstGeom prst="rect">
            <a:avLst/>
          </a:prstGeom>
          <a:noFill/>
        </p:spPr>
        <p:txBody>
          <a:bodyPr wrap="square" rtlCol="0">
            <a:spAutoFit/>
          </a:bodyPr>
          <a:lstStyle/>
          <a:p>
            <a:pPr algn="ctr"/>
            <a:r>
              <a:rPr lang="en-US" sz="3200" b="1" dirty="0" smtClean="0">
                <a:solidFill>
                  <a:schemeClr val="bg1"/>
                </a:solidFill>
              </a:rPr>
              <a:t>Functions of Regulator - PTA</a:t>
            </a:r>
          </a:p>
        </p:txBody>
      </p:sp>
      <p:sp>
        <p:nvSpPr>
          <p:cNvPr id="12" name="TextBox 11"/>
          <p:cNvSpPr txBox="1"/>
          <p:nvPr/>
        </p:nvSpPr>
        <p:spPr>
          <a:xfrm>
            <a:off x="228600" y="838200"/>
            <a:ext cx="8686800" cy="3416320"/>
          </a:xfrm>
          <a:prstGeom prst="rect">
            <a:avLst/>
          </a:prstGeom>
          <a:noFill/>
          <a:ln>
            <a:noFill/>
          </a:ln>
        </p:spPr>
        <p:txBody>
          <a:bodyPr wrap="square" rtlCol="0">
            <a:spAutoFit/>
          </a:bodyPr>
          <a:lstStyle/>
          <a:p>
            <a:pPr marL="457200" indent="-457200">
              <a:tabLst>
                <a:tab pos="457200" algn="l"/>
              </a:tabLst>
            </a:pPr>
            <a:endParaRPr lang="en-US" sz="2400" b="1" dirty="0" smtClean="0">
              <a:latin typeface="Verdana" pitchFamily="34" charset="0"/>
              <a:ea typeface="Verdana" pitchFamily="34" charset="0"/>
              <a:cs typeface="Verdana" pitchFamily="34" charset="0"/>
            </a:endParaRPr>
          </a:p>
          <a:p>
            <a:pPr marL="457200" lvl="0" indent="-457200">
              <a:lnSpc>
                <a:spcPct val="150000"/>
              </a:lnSpc>
              <a:buFont typeface="Wingdings" pitchFamily="2" charset="2"/>
              <a:buChar char="Ø"/>
              <a:tabLst>
                <a:tab pos="457200" algn="l"/>
              </a:tabLst>
            </a:pPr>
            <a:endParaRPr lang="en-US" sz="2400" dirty="0" smtClean="0">
              <a:latin typeface="Verdana" pitchFamily="34" charset="0"/>
              <a:ea typeface="Verdana" pitchFamily="34" charset="0"/>
              <a:cs typeface="Verdana" pitchFamily="34" charset="0"/>
            </a:endParaRPr>
          </a:p>
          <a:p>
            <a:pPr marL="457200" lvl="0" indent="-457200">
              <a:lnSpc>
                <a:spcPct val="150000"/>
              </a:lnSpc>
              <a:buFont typeface="Wingdings" pitchFamily="2" charset="2"/>
              <a:buChar char="Ø"/>
              <a:tabLst>
                <a:tab pos="457200" algn="l"/>
              </a:tabLst>
            </a:pPr>
            <a:r>
              <a:rPr lang="en-US" sz="2400" dirty="0" smtClean="0">
                <a:ea typeface="Verdana" pitchFamily="34" charset="0"/>
                <a:cs typeface="Verdana" pitchFamily="34" charset="0"/>
              </a:rPr>
              <a:t>To investigate and adjudicate on complaints and claims made against licensees</a:t>
            </a:r>
          </a:p>
          <a:p>
            <a:pPr marL="457200" indent="-457200">
              <a:lnSpc>
                <a:spcPct val="150000"/>
              </a:lnSpc>
              <a:buFont typeface="Wingdings" pitchFamily="2" charset="2"/>
              <a:buChar char="Ø"/>
              <a:tabLst>
                <a:tab pos="457200" algn="l"/>
              </a:tabLst>
            </a:pPr>
            <a:endParaRPr lang="en-US" sz="2400" dirty="0" smtClean="0">
              <a:ea typeface="Verdana" pitchFamily="34" charset="0"/>
              <a:cs typeface="Verdana" pitchFamily="34" charset="0"/>
            </a:endParaRPr>
          </a:p>
          <a:p>
            <a:pPr marL="457200" indent="-457200">
              <a:buFont typeface="Wingdings" pitchFamily="2" charset="2"/>
              <a:buChar char="Ø"/>
              <a:tabLst>
                <a:tab pos="457200" algn="l"/>
              </a:tabLst>
            </a:pPr>
            <a:r>
              <a:rPr lang="en-US" sz="2400" dirty="0" smtClean="0">
                <a:ea typeface="Verdana" pitchFamily="34" charset="0"/>
                <a:cs typeface="Verdana" pitchFamily="34" charset="0"/>
              </a:rPr>
              <a:t>To make recommendations to the Federal Government on policies with respect to international telecommunications</a:t>
            </a:r>
            <a:endParaRPr lang="en-US" sz="2400" dirty="0">
              <a:ea typeface="Verdana" pitchFamily="34" charset="0"/>
              <a:cs typeface="Verdana" pitchFamily="34" charset="0"/>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fade">
                                      <p:cBhvr>
                                        <p:cTn id="7" dur="500"/>
                                        <p:tgtEl>
                                          <p:spTgt spid="12">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xEl>
                                              <p:pRg st="4" end="4"/>
                                            </p:txEl>
                                          </p:spTgt>
                                        </p:tgtEl>
                                        <p:attrNameLst>
                                          <p:attrName>style.visibility</p:attrName>
                                        </p:attrNameLst>
                                      </p:cBhvr>
                                      <p:to>
                                        <p:strVal val="visible"/>
                                      </p:to>
                                    </p:set>
                                    <p:animEffect transition="in" filter="fade">
                                      <p:cBhvr>
                                        <p:cTn id="11"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a:effectLst/>
        </p:spPr>
      </p:pic>
      <p:pic>
        <p:nvPicPr>
          <p:cNvPr id="6" name="Picture 3"/>
          <p:cNvPicPr>
            <a:picLocks noChangeAspect="1" noChangeArrowheads="1"/>
          </p:cNvPicPr>
          <p:nvPr/>
        </p:nvPicPr>
        <p:blipFill>
          <a:blip r:embed="rId3" cstate="print"/>
          <a:srcRect/>
          <a:stretch>
            <a:fillRect/>
          </a:stretch>
        </p:blipFill>
        <p:spPr bwMode="auto">
          <a:xfrm>
            <a:off x="6115878" y="6400800"/>
            <a:ext cx="3028122" cy="457200"/>
          </a:xfrm>
          <a:prstGeom prst="rect">
            <a:avLst/>
          </a:prstGeom>
          <a:noFill/>
          <a:ln w="9525">
            <a:noFill/>
            <a:miter lim="800000"/>
            <a:headEnd/>
            <a:tailEnd/>
          </a:ln>
          <a:effectLst/>
        </p:spPr>
      </p:pic>
      <p:sp>
        <p:nvSpPr>
          <p:cNvPr id="5" name="Rectangle 4"/>
          <p:cNvSpPr/>
          <p:nvPr/>
        </p:nvSpPr>
        <p:spPr>
          <a:xfrm>
            <a:off x="3581400" y="2362200"/>
            <a:ext cx="5562600" cy="1077218"/>
          </a:xfrm>
          <a:prstGeom prst="rect">
            <a:avLst/>
          </a:prstGeom>
        </p:spPr>
        <p:txBody>
          <a:bodyPr wrap="square">
            <a:spAutoFit/>
          </a:bodyPr>
          <a:lstStyle/>
          <a:p>
            <a:pPr algn="ctr"/>
            <a:r>
              <a:rPr lang="en-US" sz="3200" b="1" dirty="0" smtClean="0">
                <a:solidFill>
                  <a:schemeClr val="bg1"/>
                </a:solidFill>
                <a:latin typeface="DokChampa" pitchFamily="34" charset="-34"/>
                <a:cs typeface="DokChampa" pitchFamily="34" charset="-34"/>
              </a:rPr>
              <a:t>Telecom Licenses Issued by the Regulator</a:t>
            </a:r>
          </a:p>
        </p:txBody>
      </p:sp>
      <p:pic>
        <p:nvPicPr>
          <p:cNvPr id="1026" name="Picture 2" descr="C:\Users\Umair\Desktop\business-licenses2-paperwork-2.s600x600.jpg"/>
          <p:cNvPicPr>
            <a:picLocks noChangeAspect="1" noChangeArrowheads="1"/>
          </p:cNvPicPr>
          <p:nvPr/>
        </p:nvPicPr>
        <p:blipFill>
          <a:blip r:embed="rId4" cstate="print"/>
          <a:srcRect/>
          <a:stretch>
            <a:fillRect/>
          </a:stretch>
        </p:blipFill>
        <p:spPr bwMode="auto">
          <a:xfrm>
            <a:off x="4724400" y="3657600"/>
            <a:ext cx="3276600" cy="2167041"/>
          </a:xfrm>
          <a:prstGeom prst="rect">
            <a:avLst/>
          </a:prstGeom>
          <a:noFill/>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0" y="6553199"/>
            <a:ext cx="9144000" cy="304801"/>
          </a:xfrm>
          <a:prstGeom prst="rect">
            <a:avLst/>
          </a:prstGeom>
          <a:noFill/>
          <a:ln w="9525">
            <a:noFill/>
            <a:miter lim="800000"/>
            <a:headEnd/>
            <a:tailEnd/>
          </a:ln>
          <a:effectLst/>
        </p:spPr>
      </p:pic>
      <p:sp>
        <p:nvSpPr>
          <p:cNvPr id="4" name="Footer Placeholder 3"/>
          <p:cNvSpPr>
            <a:spLocks noGrp="1"/>
          </p:cNvSpPr>
          <p:nvPr>
            <p:ph type="ftr" sz="quarter" idx="11"/>
          </p:nvPr>
        </p:nvSpPr>
        <p:spPr>
          <a:xfrm>
            <a:off x="4876800" y="6629401"/>
            <a:ext cx="4267200" cy="228599"/>
          </a:xfrm>
        </p:spPr>
        <p:txBody>
          <a:bodyPr/>
          <a:lstStyle/>
          <a:p>
            <a:r>
              <a:rPr lang="en-US" dirty="0" smtClean="0">
                <a:solidFill>
                  <a:schemeClr val="bg1"/>
                </a:solidFill>
              </a:rPr>
              <a:t>             Fast, Secure, Reliable  Business Solutions</a:t>
            </a:r>
            <a:endParaRPr lang="en-US" dirty="0">
              <a:solidFill>
                <a:schemeClr val="bg1"/>
              </a:solidFill>
            </a:endParaRPr>
          </a:p>
        </p:txBody>
      </p:sp>
      <p:pic>
        <p:nvPicPr>
          <p:cNvPr id="6" name="Picture 3"/>
          <p:cNvPicPr>
            <a:picLocks noChangeAspect="1" noChangeArrowheads="1"/>
          </p:cNvPicPr>
          <p:nvPr/>
        </p:nvPicPr>
        <p:blipFill>
          <a:blip r:embed="rId4" cstate="print"/>
          <a:srcRect/>
          <a:stretch>
            <a:fillRect/>
          </a:stretch>
        </p:blipFill>
        <p:spPr bwMode="auto">
          <a:xfrm>
            <a:off x="7264400" y="6324600"/>
            <a:ext cx="1879600" cy="228600"/>
          </a:xfrm>
          <a:prstGeom prst="rect">
            <a:avLst/>
          </a:prstGeom>
          <a:noFill/>
          <a:ln w="9525">
            <a:noFill/>
            <a:miter lim="800000"/>
            <a:headEnd/>
            <a:tailEnd/>
          </a:ln>
          <a:effectLst/>
        </p:spPr>
      </p:pic>
      <p:sp>
        <p:nvSpPr>
          <p:cNvPr id="7" name="TextBox 6"/>
          <p:cNvSpPr txBox="1"/>
          <p:nvPr/>
        </p:nvSpPr>
        <p:spPr>
          <a:xfrm>
            <a:off x="914400" y="228600"/>
            <a:ext cx="7162800" cy="523220"/>
          </a:xfrm>
          <a:prstGeom prst="rect">
            <a:avLst/>
          </a:prstGeom>
          <a:noFill/>
        </p:spPr>
        <p:txBody>
          <a:bodyPr wrap="square" rtlCol="0">
            <a:spAutoFit/>
          </a:bodyPr>
          <a:lstStyle/>
          <a:p>
            <a:pPr algn="ctr"/>
            <a:r>
              <a:rPr lang="en-US" sz="2800" dirty="0" smtClean="0">
                <a:latin typeface="Arial" pitchFamily="34" charset="0"/>
                <a:cs typeface="Arial" pitchFamily="34" charset="0"/>
              </a:rPr>
              <a:t>Multinet &amp; Axiata Group</a:t>
            </a:r>
            <a:endParaRPr lang="en-US" sz="2800" dirty="0">
              <a:latin typeface="Arial" pitchFamily="34" charset="0"/>
              <a:cs typeface="Arial" pitchFamily="34" charset="0"/>
            </a:endParaRPr>
          </a:p>
        </p:txBody>
      </p:sp>
      <p:pic>
        <p:nvPicPr>
          <p:cNvPr id="11" name="Picture 2"/>
          <p:cNvPicPr>
            <a:picLocks noChangeAspect="1" noChangeArrowheads="1"/>
          </p:cNvPicPr>
          <p:nvPr/>
        </p:nvPicPr>
        <p:blipFill>
          <a:blip r:embed="rId5" cstate="print">
            <a:grayscl/>
          </a:blip>
          <a:srcRect/>
          <a:stretch>
            <a:fillRect/>
          </a:stretch>
        </p:blipFill>
        <p:spPr bwMode="auto">
          <a:xfrm>
            <a:off x="0" y="0"/>
            <a:ext cx="9144000" cy="838199"/>
          </a:xfrm>
          <a:prstGeom prst="rect">
            <a:avLst/>
          </a:prstGeom>
          <a:noFill/>
          <a:ln w="9525">
            <a:noFill/>
            <a:miter lim="800000"/>
            <a:headEnd/>
            <a:tailEnd/>
          </a:ln>
        </p:spPr>
      </p:pic>
      <p:sp>
        <p:nvSpPr>
          <p:cNvPr id="9" name="Slide Number Placeholder 9"/>
          <p:cNvSpPr>
            <a:spLocks noGrp="1"/>
          </p:cNvSpPr>
          <p:nvPr>
            <p:ph type="sldNum" sz="quarter" idx="12"/>
          </p:nvPr>
        </p:nvSpPr>
        <p:spPr>
          <a:xfrm>
            <a:off x="2667000" y="6248400"/>
            <a:ext cx="2133600" cy="365125"/>
          </a:xfrm>
        </p:spPr>
        <p:txBody>
          <a:bodyPr/>
          <a:lstStyle/>
          <a:p>
            <a:pPr>
              <a:defRPr/>
            </a:pPr>
            <a:r>
              <a:rPr lang="en-US" dirty="0" smtClean="0">
                <a:solidFill>
                  <a:schemeClr val="bg1"/>
                </a:solidFill>
                <a:latin typeface="+mj-lt"/>
              </a:rPr>
              <a:t>Page: </a:t>
            </a:r>
            <a:fld id="{C7C406FB-F60F-4112-874E-A5EFE2BC9A99}" type="slidenum">
              <a:rPr lang="en-US" smtClean="0">
                <a:solidFill>
                  <a:schemeClr val="bg1"/>
                </a:solidFill>
                <a:latin typeface="+mj-lt"/>
              </a:rPr>
              <a:pPr>
                <a:defRPr/>
              </a:pPr>
              <a:t>17</a:t>
            </a:fld>
            <a:endParaRPr lang="en-US" dirty="0">
              <a:solidFill>
                <a:schemeClr val="bg1"/>
              </a:solidFill>
              <a:latin typeface="+mj-lt"/>
            </a:endParaRPr>
          </a:p>
        </p:txBody>
      </p:sp>
      <p:sp>
        <p:nvSpPr>
          <p:cNvPr id="8" name="TextBox 7"/>
          <p:cNvSpPr txBox="1"/>
          <p:nvPr/>
        </p:nvSpPr>
        <p:spPr>
          <a:xfrm>
            <a:off x="304800" y="152400"/>
            <a:ext cx="8610600" cy="584775"/>
          </a:xfrm>
          <a:prstGeom prst="rect">
            <a:avLst/>
          </a:prstGeom>
          <a:noFill/>
        </p:spPr>
        <p:txBody>
          <a:bodyPr wrap="square" rtlCol="0">
            <a:spAutoFit/>
          </a:bodyPr>
          <a:lstStyle/>
          <a:p>
            <a:pPr algn="ctr"/>
            <a:r>
              <a:rPr lang="en-US" sz="3200" b="1" dirty="0" smtClean="0">
                <a:solidFill>
                  <a:schemeClr val="bg1"/>
                </a:solidFill>
              </a:rPr>
              <a:t>Telecom Licenses </a:t>
            </a:r>
          </a:p>
        </p:txBody>
      </p:sp>
      <p:sp>
        <p:nvSpPr>
          <p:cNvPr id="12" name="TextBox 11"/>
          <p:cNvSpPr txBox="1"/>
          <p:nvPr/>
        </p:nvSpPr>
        <p:spPr>
          <a:xfrm>
            <a:off x="457200" y="1066801"/>
            <a:ext cx="8229600" cy="1477328"/>
          </a:xfrm>
          <a:prstGeom prst="rect">
            <a:avLst/>
          </a:prstGeom>
          <a:noFill/>
        </p:spPr>
        <p:txBody>
          <a:bodyPr wrap="square" rtlCol="0">
            <a:spAutoFit/>
          </a:bodyPr>
          <a:lstStyle/>
          <a:p>
            <a:pPr marL="1150938" lvl="2" indent="220663"/>
            <a:endParaRPr lang="en-US" b="1" dirty="0" smtClean="0"/>
          </a:p>
          <a:p>
            <a:endParaRPr lang="en-US" dirty="0" smtClean="0"/>
          </a:p>
          <a:p>
            <a:pPr marL="457200" indent="-220663">
              <a:buFont typeface="Arial" pitchFamily="34" charset="0"/>
              <a:buChar char="•"/>
            </a:pPr>
            <a:endParaRPr lang="en-US" dirty="0" smtClean="0"/>
          </a:p>
          <a:p>
            <a:pPr marL="457200" indent="-220663"/>
            <a:endParaRPr lang="en-US" dirty="0" smtClean="0"/>
          </a:p>
          <a:p>
            <a:endParaRPr lang="en-US" dirty="0"/>
          </a:p>
        </p:txBody>
      </p:sp>
      <p:graphicFrame>
        <p:nvGraphicFramePr>
          <p:cNvPr id="10" name="Diagram 9"/>
          <p:cNvGraphicFramePr/>
          <p:nvPr/>
        </p:nvGraphicFramePr>
        <p:xfrm>
          <a:off x="152400" y="990600"/>
          <a:ext cx="8839200" cy="52578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0" y="6553199"/>
            <a:ext cx="9144000" cy="304801"/>
          </a:xfrm>
          <a:prstGeom prst="rect">
            <a:avLst/>
          </a:prstGeom>
          <a:noFill/>
          <a:ln w="9525">
            <a:noFill/>
            <a:miter lim="800000"/>
            <a:headEnd/>
            <a:tailEnd/>
          </a:ln>
          <a:effectLst/>
        </p:spPr>
      </p:pic>
      <p:sp>
        <p:nvSpPr>
          <p:cNvPr id="4" name="Footer Placeholder 3"/>
          <p:cNvSpPr>
            <a:spLocks noGrp="1"/>
          </p:cNvSpPr>
          <p:nvPr>
            <p:ph type="ftr" sz="quarter" idx="11"/>
          </p:nvPr>
        </p:nvSpPr>
        <p:spPr>
          <a:xfrm>
            <a:off x="4876800" y="6629401"/>
            <a:ext cx="4267200" cy="228599"/>
          </a:xfrm>
        </p:spPr>
        <p:txBody>
          <a:bodyPr/>
          <a:lstStyle/>
          <a:p>
            <a:r>
              <a:rPr lang="en-US" dirty="0" smtClean="0">
                <a:solidFill>
                  <a:schemeClr val="bg1"/>
                </a:solidFill>
              </a:rPr>
              <a:t>             Fast, Secure, Reliable  Business Solutions</a:t>
            </a:r>
            <a:endParaRPr lang="en-US" dirty="0">
              <a:solidFill>
                <a:schemeClr val="bg1"/>
              </a:solidFill>
            </a:endParaRPr>
          </a:p>
        </p:txBody>
      </p:sp>
      <p:pic>
        <p:nvPicPr>
          <p:cNvPr id="6" name="Picture 3"/>
          <p:cNvPicPr>
            <a:picLocks noChangeAspect="1" noChangeArrowheads="1"/>
          </p:cNvPicPr>
          <p:nvPr/>
        </p:nvPicPr>
        <p:blipFill>
          <a:blip r:embed="rId4" cstate="print"/>
          <a:srcRect/>
          <a:stretch>
            <a:fillRect/>
          </a:stretch>
        </p:blipFill>
        <p:spPr bwMode="auto">
          <a:xfrm>
            <a:off x="7264400" y="6324600"/>
            <a:ext cx="1879600" cy="228600"/>
          </a:xfrm>
          <a:prstGeom prst="rect">
            <a:avLst/>
          </a:prstGeom>
          <a:noFill/>
          <a:ln w="9525">
            <a:noFill/>
            <a:miter lim="800000"/>
            <a:headEnd/>
            <a:tailEnd/>
          </a:ln>
          <a:effectLst/>
        </p:spPr>
      </p:pic>
      <p:sp>
        <p:nvSpPr>
          <p:cNvPr id="7" name="TextBox 6"/>
          <p:cNvSpPr txBox="1"/>
          <p:nvPr/>
        </p:nvSpPr>
        <p:spPr>
          <a:xfrm>
            <a:off x="914400" y="228600"/>
            <a:ext cx="7162800" cy="523220"/>
          </a:xfrm>
          <a:prstGeom prst="rect">
            <a:avLst/>
          </a:prstGeom>
          <a:noFill/>
        </p:spPr>
        <p:txBody>
          <a:bodyPr wrap="square" rtlCol="0">
            <a:spAutoFit/>
          </a:bodyPr>
          <a:lstStyle/>
          <a:p>
            <a:pPr algn="ctr"/>
            <a:r>
              <a:rPr lang="en-US" sz="2800" dirty="0" smtClean="0">
                <a:latin typeface="Arial" pitchFamily="34" charset="0"/>
                <a:cs typeface="Arial" pitchFamily="34" charset="0"/>
              </a:rPr>
              <a:t>Multinet &amp; Axiata Group</a:t>
            </a:r>
            <a:endParaRPr lang="en-US" sz="2800" dirty="0">
              <a:latin typeface="Arial" pitchFamily="34" charset="0"/>
              <a:cs typeface="Arial" pitchFamily="34" charset="0"/>
            </a:endParaRPr>
          </a:p>
        </p:txBody>
      </p:sp>
      <p:pic>
        <p:nvPicPr>
          <p:cNvPr id="11" name="Picture 2"/>
          <p:cNvPicPr>
            <a:picLocks noChangeAspect="1" noChangeArrowheads="1"/>
          </p:cNvPicPr>
          <p:nvPr/>
        </p:nvPicPr>
        <p:blipFill>
          <a:blip r:embed="rId5" cstate="print">
            <a:grayscl/>
          </a:blip>
          <a:srcRect/>
          <a:stretch>
            <a:fillRect/>
          </a:stretch>
        </p:blipFill>
        <p:spPr bwMode="auto">
          <a:xfrm>
            <a:off x="0" y="0"/>
            <a:ext cx="9144000" cy="838199"/>
          </a:xfrm>
          <a:prstGeom prst="rect">
            <a:avLst/>
          </a:prstGeom>
          <a:noFill/>
          <a:ln w="9525">
            <a:noFill/>
            <a:miter lim="800000"/>
            <a:headEnd/>
            <a:tailEnd/>
          </a:ln>
        </p:spPr>
      </p:pic>
      <p:sp>
        <p:nvSpPr>
          <p:cNvPr id="9" name="Slide Number Placeholder 9"/>
          <p:cNvSpPr>
            <a:spLocks noGrp="1"/>
          </p:cNvSpPr>
          <p:nvPr>
            <p:ph type="sldNum" sz="quarter" idx="12"/>
          </p:nvPr>
        </p:nvSpPr>
        <p:spPr>
          <a:xfrm>
            <a:off x="2667000" y="6248400"/>
            <a:ext cx="2133600" cy="365125"/>
          </a:xfrm>
        </p:spPr>
        <p:txBody>
          <a:bodyPr/>
          <a:lstStyle/>
          <a:p>
            <a:pPr>
              <a:defRPr/>
            </a:pPr>
            <a:r>
              <a:rPr lang="en-US" dirty="0" smtClean="0">
                <a:solidFill>
                  <a:schemeClr val="bg1"/>
                </a:solidFill>
                <a:latin typeface="+mj-lt"/>
              </a:rPr>
              <a:t>Page: </a:t>
            </a:r>
            <a:fld id="{C7C406FB-F60F-4112-874E-A5EFE2BC9A99}" type="slidenum">
              <a:rPr lang="en-US" smtClean="0">
                <a:solidFill>
                  <a:schemeClr val="bg1"/>
                </a:solidFill>
                <a:latin typeface="+mj-lt"/>
              </a:rPr>
              <a:pPr>
                <a:defRPr/>
              </a:pPr>
              <a:t>18</a:t>
            </a:fld>
            <a:endParaRPr lang="en-US" dirty="0">
              <a:solidFill>
                <a:schemeClr val="bg1"/>
              </a:solidFill>
              <a:latin typeface="+mj-lt"/>
            </a:endParaRPr>
          </a:p>
        </p:txBody>
      </p:sp>
      <p:sp>
        <p:nvSpPr>
          <p:cNvPr id="8" name="TextBox 7"/>
          <p:cNvSpPr txBox="1"/>
          <p:nvPr/>
        </p:nvSpPr>
        <p:spPr>
          <a:xfrm>
            <a:off x="304800" y="152400"/>
            <a:ext cx="8610600" cy="584775"/>
          </a:xfrm>
          <a:prstGeom prst="rect">
            <a:avLst/>
          </a:prstGeom>
          <a:noFill/>
        </p:spPr>
        <p:txBody>
          <a:bodyPr wrap="square" rtlCol="0">
            <a:spAutoFit/>
          </a:bodyPr>
          <a:lstStyle/>
          <a:p>
            <a:pPr algn="ctr"/>
            <a:r>
              <a:rPr lang="en-US" sz="3200" b="1" dirty="0" smtClean="0">
                <a:solidFill>
                  <a:schemeClr val="bg1"/>
                </a:solidFill>
              </a:rPr>
              <a:t>Licenses Issued under PTA</a:t>
            </a:r>
          </a:p>
        </p:txBody>
      </p:sp>
      <p:sp>
        <p:nvSpPr>
          <p:cNvPr id="12" name="TextBox 11"/>
          <p:cNvSpPr txBox="1"/>
          <p:nvPr/>
        </p:nvSpPr>
        <p:spPr>
          <a:xfrm>
            <a:off x="228600" y="838200"/>
            <a:ext cx="8458200" cy="6940361"/>
          </a:xfrm>
          <a:prstGeom prst="rect">
            <a:avLst/>
          </a:prstGeom>
          <a:noFill/>
        </p:spPr>
        <p:txBody>
          <a:bodyPr wrap="square" rtlCol="0">
            <a:spAutoFit/>
          </a:bodyPr>
          <a:lstStyle/>
          <a:p>
            <a:pPr marL="236538" indent="-236538"/>
            <a:endParaRPr lang="en-US" sz="2400" dirty="0" smtClean="0">
              <a:ea typeface="Verdana" pitchFamily="34" charset="0"/>
              <a:cs typeface="Verdana" pitchFamily="34" charset="0"/>
            </a:endParaRPr>
          </a:p>
          <a:p>
            <a:pPr marL="236538" lvl="1" indent="-236538">
              <a:buAutoNum type="arabicPeriod"/>
            </a:pPr>
            <a:r>
              <a:rPr lang="en-US" sz="2400" b="1" dirty="0" smtClean="0">
                <a:ea typeface="Verdana" pitchFamily="34" charset="0"/>
                <a:cs typeface="Verdana" pitchFamily="34" charset="0"/>
              </a:rPr>
              <a:t>Long Distance International (LDI) </a:t>
            </a:r>
          </a:p>
          <a:p>
            <a:pPr marL="236538" lvl="1" indent="-236538"/>
            <a:r>
              <a:rPr lang="en-US" sz="2400" dirty="0" smtClean="0">
                <a:ea typeface="Verdana" pitchFamily="34" charset="0"/>
                <a:cs typeface="Verdana" pitchFamily="34" charset="0"/>
              </a:rPr>
              <a:t>	License issued for the provision of end to end communication between points that are located in Pakistan with points that are located outside of Pakistan</a:t>
            </a:r>
          </a:p>
          <a:p>
            <a:pPr marL="236538" indent="-236538">
              <a:buAutoNum type="arabicPeriod"/>
            </a:pPr>
            <a:endParaRPr lang="en-US" sz="2400" dirty="0" smtClean="0">
              <a:ea typeface="Verdana" pitchFamily="34" charset="0"/>
              <a:cs typeface="Verdana" pitchFamily="34" charset="0"/>
            </a:endParaRPr>
          </a:p>
          <a:p>
            <a:pPr marL="236538" lvl="1" indent="-236538">
              <a:buAutoNum type="arabicPeriod" startAt="2"/>
            </a:pPr>
            <a:r>
              <a:rPr lang="en-US" sz="2400" b="1" dirty="0" smtClean="0">
                <a:ea typeface="Verdana" pitchFamily="34" charset="0"/>
                <a:cs typeface="Verdana" pitchFamily="34" charset="0"/>
              </a:rPr>
              <a:t>Fixed Local Loop (FLL</a:t>
            </a:r>
            <a:r>
              <a:rPr lang="en-US" sz="2400" dirty="0" smtClean="0">
                <a:ea typeface="Verdana" pitchFamily="34" charset="0"/>
                <a:cs typeface="Verdana" pitchFamily="34" charset="0"/>
              </a:rPr>
              <a:t>) </a:t>
            </a:r>
          </a:p>
          <a:p>
            <a:pPr marL="236538" lvl="1" indent="-236538"/>
            <a:r>
              <a:rPr lang="en-US" sz="2400" dirty="0" smtClean="0">
                <a:ea typeface="Verdana" pitchFamily="34" charset="0"/>
                <a:cs typeface="Verdana" pitchFamily="34" charset="0"/>
              </a:rPr>
              <a:t>	License issue for the provision of fixed line telecommunication services within a Telecom Region using medium excluding wireless.</a:t>
            </a:r>
          </a:p>
          <a:p>
            <a:pPr marL="236538" lvl="1" indent="-236538">
              <a:buAutoNum type="arabicPeriod" startAt="2"/>
            </a:pPr>
            <a:endParaRPr lang="en-US" sz="2400" dirty="0" smtClean="0">
              <a:ea typeface="Verdana" pitchFamily="34" charset="0"/>
              <a:cs typeface="Verdana" pitchFamily="34" charset="0"/>
            </a:endParaRPr>
          </a:p>
          <a:p>
            <a:pPr marL="236538" lvl="1" indent="-236538">
              <a:buAutoNum type="arabicPeriod" startAt="2"/>
            </a:pPr>
            <a:r>
              <a:rPr lang="en-US" sz="2400" b="1" dirty="0" smtClean="0">
                <a:ea typeface="Verdana" pitchFamily="34" charset="0"/>
                <a:cs typeface="Verdana" pitchFamily="34" charset="0"/>
              </a:rPr>
              <a:t>Wireless Local Loop (WLL) </a:t>
            </a:r>
          </a:p>
          <a:p>
            <a:pPr marL="236538" lvl="1" indent="-236538"/>
            <a:r>
              <a:rPr lang="en-US" sz="2400" dirty="0" smtClean="0">
                <a:ea typeface="Verdana" pitchFamily="34" charset="0"/>
                <a:cs typeface="Verdana" pitchFamily="34" charset="0"/>
              </a:rPr>
              <a:t>	License issue for the provision of fixed line telecommunication services within a Telecom Region using mediums including wireless, with limited mobility.</a:t>
            </a:r>
          </a:p>
          <a:p>
            <a:pPr marL="236538" lvl="2" indent="-236538">
              <a:buFont typeface="Arial" pitchFamily="34" charset="0"/>
              <a:buChar char="•"/>
            </a:pPr>
            <a:endParaRPr lang="en-US" sz="1700" b="1" dirty="0" smtClean="0">
              <a:latin typeface="Verdana" pitchFamily="34" charset="0"/>
              <a:ea typeface="Verdana" pitchFamily="34" charset="0"/>
              <a:cs typeface="Verdana" pitchFamily="34" charset="0"/>
            </a:endParaRPr>
          </a:p>
          <a:p>
            <a:pPr marL="236538" indent="-236538"/>
            <a:endParaRPr lang="en-US" sz="1700" dirty="0" smtClean="0">
              <a:latin typeface="Verdana" pitchFamily="34" charset="0"/>
              <a:ea typeface="Verdana" pitchFamily="34" charset="0"/>
              <a:cs typeface="Verdana" pitchFamily="34" charset="0"/>
            </a:endParaRPr>
          </a:p>
          <a:p>
            <a:pPr marL="236538" indent="-236538">
              <a:buFont typeface="Arial" pitchFamily="34" charset="0"/>
              <a:buChar char="•"/>
            </a:pPr>
            <a:endParaRPr lang="en-US" sz="1700" dirty="0" smtClean="0">
              <a:latin typeface="Verdana" pitchFamily="34" charset="0"/>
              <a:ea typeface="Verdana" pitchFamily="34" charset="0"/>
              <a:cs typeface="Verdana" pitchFamily="34" charset="0"/>
            </a:endParaRPr>
          </a:p>
          <a:p>
            <a:pPr marL="236538" indent="-236538"/>
            <a:endParaRPr lang="en-US" sz="1700" dirty="0" smtClean="0">
              <a:latin typeface="Verdana" pitchFamily="34" charset="0"/>
              <a:ea typeface="Verdana" pitchFamily="34" charset="0"/>
              <a:cs typeface="Verdana" pitchFamily="34" charset="0"/>
            </a:endParaRPr>
          </a:p>
          <a:p>
            <a:pPr marL="236538" indent="-236538"/>
            <a:endParaRPr lang="en-US" sz="1700" dirty="0">
              <a:latin typeface="Verdana" pitchFamily="34" charset="0"/>
              <a:ea typeface="Verdana" pitchFamily="34" charset="0"/>
              <a:cs typeface="Verdana" pitchFamily="34" charset="0"/>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animEffect transition="in" filter="fade">
                                      <p:cBhvr>
                                        <p:cTn id="11" dur="500"/>
                                        <p:tgtEl>
                                          <p:spTgt spid="12">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animEffect transition="in" filter="fade">
                                      <p:cBhvr>
                                        <p:cTn id="15" dur="500"/>
                                        <p:tgtEl>
                                          <p:spTgt spid="12">
                                            <p:txEl>
                                              <p:pRg st="4" end="4"/>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xEl>
                                              <p:pRg st="5" end="5"/>
                                            </p:txEl>
                                          </p:spTgt>
                                        </p:tgtEl>
                                        <p:attrNameLst>
                                          <p:attrName>style.visibility</p:attrName>
                                        </p:attrNameLst>
                                      </p:cBhvr>
                                      <p:to>
                                        <p:strVal val="visible"/>
                                      </p:to>
                                    </p:set>
                                    <p:animEffect transition="in" filter="fade">
                                      <p:cBhvr>
                                        <p:cTn id="19" dur="500"/>
                                        <p:tgtEl>
                                          <p:spTgt spid="12">
                                            <p:txEl>
                                              <p:pRg st="5" end="5"/>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xEl>
                                              <p:pRg st="7" end="7"/>
                                            </p:txEl>
                                          </p:spTgt>
                                        </p:tgtEl>
                                        <p:attrNameLst>
                                          <p:attrName>style.visibility</p:attrName>
                                        </p:attrNameLst>
                                      </p:cBhvr>
                                      <p:to>
                                        <p:strVal val="visible"/>
                                      </p:to>
                                    </p:set>
                                    <p:animEffect transition="in" filter="fade">
                                      <p:cBhvr>
                                        <p:cTn id="23" dur="500"/>
                                        <p:tgtEl>
                                          <p:spTgt spid="12">
                                            <p:txEl>
                                              <p:pRg st="7" end="7"/>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animEffect transition="in" filter="fade">
                                      <p:cBhvr>
                                        <p:cTn id="27" dur="500"/>
                                        <p:tgtEl>
                                          <p:spTgt spid="1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0" y="6553199"/>
            <a:ext cx="9144000" cy="304801"/>
          </a:xfrm>
          <a:prstGeom prst="rect">
            <a:avLst/>
          </a:prstGeom>
          <a:noFill/>
          <a:ln w="9525">
            <a:noFill/>
            <a:miter lim="800000"/>
            <a:headEnd/>
            <a:tailEnd/>
          </a:ln>
          <a:effectLst/>
        </p:spPr>
      </p:pic>
      <p:sp>
        <p:nvSpPr>
          <p:cNvPr id="4" name="Footer Placeholder 3"/>
          <p:cNvSpPr>
            <a:spLocks noGrp="1"/>
          </p:cNvSpPr>
          <p:nvPr>
            <p:ph type="ftr" sz="quarter" idx="11"/>
          </p:nvPr>
        </p:nvSpPr>
        <p:spPr>
          <a:xfrm>
            <a:off x="4876800" y="6629401"/>
            <a:ext cx="4267200" cy="228599"/>
          </a:xfrm>
        </p:spPr>
        <p:txBody>
          <a:bodyPr/>
          <a:lstStyle/>
          <a:p>
            <a:r>
              <a:rPr lang="en-US" dirty="0" smtClean="0">
                <a:solidFill>
                  <a:schemeClr val="bg1"/>
                </a:solidFill>
              </a:rPr>
              <a:t>             Fast, Secure, Reliable  Business Solutions</a:t>
            </a:r>
            <a:endParaRPr lang="en-US" dirty="0">
              <a:solidFill>
                <a:schemeClr val="bg1"/>
              </a:solidFill>
            </a:endParaRPr>
          </a:p>
        </p:txBody>
      </p:sp>
      <p:pic>
        <p:nvPicPr>
          <p:cNvPr id="6" name="Picture 3"/>
          <p:cNvPicPr>
            <a:picLocks noChangeAspect="1" noChangeArrowheads="1"/>
          </p:cNvPicPr>
          <p:nvPr/>
        </p:nvPicPr>
        <p:blipFill>
          <a:blip r:embed="rId4" cstate="print"/>
          <a:srcRect/>
          <a:stretch>
            <a:fillRect/>
          </a:stretch>
        </p:blipFill>
        <p:spPr bwMode="auto">
          <a:xfrm>
            <a:off x="7264400" y="6324600"/>
            <a:ext cx="1879600" cy="228600"/>
          </a:xfrm>
          <a:prstGeom prst="rect">
            <a:avLst/>
          </a:prstGeom>
          <a:noFill/>
          <a:ln w="9525">
            <a:noFill/>
            <a:miter lim="800000"/>
            <a:headEnd/>
            <a:tailEnd/>
          </a:ln>
          <a:effectLst/>
        </p:spPr>
      </p:pic>
      <p:sp>
        <p:nvSpPr>
          <p:cNvPr id="7" name="TextBox 6"/>
          <p:cNvSpPr txBox="1"/>
          <p:nvPr/>
        </p:nvSpPr>
        <p:spPr>
          <a:xfrm>
            <a:off x="914400" y="228600"/>
            <a:ext cx="7162800" cy="523220"/>
          </a:xfrm>
          <a:prstGeom prst="rect">
            <a:avLst/>
          </a:prstGeom>
          <a:noFill/>
        </p:spPr>
        <p:txBody>
          <a:bodyPr wrap="square" rtlCol="0">
            <a:spAutoFit/>
          </a:bodyPr>
          <a:lstStyle/>
          <a:p>
            <a:pPr algn="ctr"/>
            <a:r>
              <a:rPr lang="en-US" sz="2800" dirty="0" smtClean="0">
                <a:latin typeface="Arial" pitchFamily="34" charset="0"/>
                <a:cs typeface="Arial" pitchFamily="34" charset="0"/>
              </a:rPr>
              <a:t>Multinet &amp; Axiata Group</a:t>
            </a:r>
            <a:endParaRPr lang="en-US" sz="2800" dirty="0">
              <a:latin typeface="Arial" pitchFamily="34" charset="0"/>
              <a:cs typeface="Arial" pitchFamily="34" charset="0"/>
            </a:endParaRPr>
          </a:p>
        </p:txBody>
      </p:sp>
      <p:pic>
        <p:nvPicPr>
          <p:cNvPr id="11" name="Picture 2"/>
          <p:cNvPicPr>
            <a:picLocks noChangeAspect="1" noChangeArrowheads="1"/>
          </p:cNvPicPr>
          <p:nvPr/>
        </p:nvPicPr>
        <p:blipFill>
          <a:blip r:embed="rId5" cstate="print">
            <a:grayscl/>
          </a:blip>
          <a:srcRect/>
          <a:stretch>
            <a:fillRect/>
          </a:stretch>
        </p:blipFill>
        <p:spPr bwMode="auto">
          <a:xfrm>
            <a:off x="0" y="0"/>
            <a:ext cx="9144000" cy="838199"/>
          </a:xfrm>
          <a:prstGeom prst="rect">
            <a:avLst/>
          </a:prstGeom>
          <a:noFill/>
          <a:ln w="9525">
            <a:noFill/>
            <a:miter lim="800000"/>
            <a:headEnd/>
            <a:tailEnd/>
          </a:ln>
        </p:spPr>
      </p:pic>
      <p:sp>
        <p:nvSpPr>
          <p:cNvPr id="9" name="Slide Number Placeholder 9"/>
          <p:cNvSpPr>
            <a:spLocks noGrp="1"/>
          </p:cNvSpPr>
          <p:nvPr>
            <p:ph type="sldNum" sz="quarter" idx="12"/>
          </p:nvPr>
        </p:nvSpPr>
        <p:spPr>
          <a:xfrm>
            <a:off x="2667000" y="6248400"/>
            <a:ext cx="2133600" cy="365125"/>
          </a:xfrm>
        </p:spPr>
        <p:txBody>
          <a:bodyPr/>
          <a:lstStyle/>
          <a:p>
            <a:pPr>
              <a:defRPr/>
            </a:pPr>
            <a:r>
              <a:rPr lang="en-US" dirty="0" smtClean="0">
                <a:solidFill>
                  <a:schemeClr val="bg1"/>
                </a:solidFill>
                <a:latin typeface="+mj-lt"/>
              </a:rPr>
              <a:t>Page: </a:t>
            </a:r>
            <a:fld id="{C7C406FB-F60F-4112-874E-A5EFE2BC9A99}" type="slidenum">
              <a:rPr lang="en-US" smtClean="0">
                <a:solidFill>
                  <a:schemeClr val="bg1"/>
                </a:solidFill>
                <a:latin typeface="+mj-lt"/>
              </a:rPr>
              <a:pPr>
                <a:defRPr/>
              </a:pPr>
              <a:t>19</a:t>
            </a:fld>
            <a:endParaRPr lang="en-US" dirty="0">
              <a:solidFill>
                <a:schemeClr val="bg1"/>
              </a:solidFill>
              <a:latin typeface="+mj-lt"/>
            </a:endParaRPr>
          </a:p>
        </p:txBody>
      </p:sp>
      <p:sp>
        <p:nvSpPr>
          <p:cNvPr id="8" name="TextBox 7"/>
          <p:cNvSpPr txBox="1"/>
          <p:nvPr/>
        </p:nvSpPr>
        <p:spPr>
          <a:xfrm>
            <a:off x="304800" y="152400"/>
            <a:ext cx="8610600" cy="584775"/>
          </a:xfrm>
          <a:prstGeom prst="rect">
            <a:avLst/>
          </a:prstGeom>
          <a:noFill/>
        </p:spPr>
        <p:txBody>
          <a:bodyPr wrap="square" rtlCol="0">
            <a:spAutoFit/>
          </a:bodyPr>
          <a:lstStyle/>
          <a:p>
            <a:pPr algn="ctr"/>
            <a:r>
              <a:rPr lang="en-US" sz="3200" b="1" dirty="0" smtClean="0">
                <a:solidFill>
                  <a:schemeClr val="bg1"/>
                </a:solidFill>
              </a:rPr>
              <a:t>14 Telecom Regions of Pakistan</a:t>
            </a:r>
          </a:p>
        </p:txBody>
      </p:sp>
      <p:pic>
        <p:nvPicPr>
          <p:cNvPr id="17409" name="Picture 1" descr="C:\Users\Umair\Dropbox\Myanmar Fellowship\Presentation\Presentation\14 Telecom Regions.jpg"/>
          <p:cNvPicPr>
            <a:picLocks noChangeAspect="1" noChangeArrowheads="1"/>
          </p:cNvPicPr>
          <p:nvPr/>
        </p:nvPicPr>
        <p:blipFill>
          <a:blip r:embed="rId6" cstate="print">
            <a:lum/>
          </a:blip>
          <a:srcRect/>
          <a:stretch>
            <a:fillRect/>
          </a:stretch>
        </p:blipFill>
        <p:spPr bwMode="auto">
          <a:xfrm>
            <a:off x="838200" y="972820"/>
            <a:ext cx="7315200" cy="5291328"/>
          </a:xfrm>
          <a:prstGeom prst="rect">
            <a:avLst/>
          </a:prstGeom>
          <a:noFill/>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7409"/>
                                        </p:tgtEl>
                                        <p:attrNameLst>
                                          <p:attrName>style.visibility</p:attrName>
                                        </p:attrNameLst>
                                      </p:cBhvr>
                                      <p:to>
                                        <p:strVal val="visible"/>
                                      </p:to>
                                    </p:set>
                                    <p:anim calcmode="lin" valueType="num">
                                      <p:cBhvr>
                                        <p:cTn id="7" dur="500" fill="hold"/>
                                        <p:tgtEl>
                                          <p:spTgt spid="17409"/>
                                        </p:tgtEl>
                                        <p:attrNameLst>
                                          <p:attrName>ppt_w</p:attrName>
                                        </p:attrNameLst>
                                      </p:cBhvr>
                                      <p:tavLst>
                                        <p:tav tm="0">
                                          <p:val>
                                            <p:fltVal val="0"/>
                                          </p:val>
                                        </p:tav>
                                        <p:tav tm="100000">
                                          <p:val>
                                            <p:strVal val="#ppt_w"/>
                                          </p:val>
                                        </p:tav>
                                      </p:tavLst>
                                    </p:anim>
                                    <p:anim calcmode="lin" valueType="num">
                                      <p:cBhvr>
                                        <p:cTn id="8" dur="500" fill="hold"/>
                                        <p:tgtEl>
                                          <p:spTgt spid="17409"/>
                                        </p:tgtEl>
                                        <p:attrNameLst>
                                          <p:attrName>ppt_h</p:attrName>
                                        </p:attrNameLst>
                                      </p:cBhvr>
                                      <p:tavLst>
                                        <p:tav tm="0">
                                          <p:val>
                                            <p:fltVal val="0"/>
                                          </p:val>
                                        </p:tav>
                                        <p:tav tm="100000">
                                          <p:val>
                                            <p:strVal val="#ppt_h"/>
                                          </p:val>
                                        </p:tav>
                                      </p:tavLst>
                                    </p:anim>
                                    <p:animEffect transition="in" filter="fade">
                                      <p:cBhvr>
                                        <p:cTn id="9" dur="500"/>
                                        <p:tgtEl>
                                          <p:spTgt spid="17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0" y="6553199"/>
            <a:ext cx="9144000" cy="304801"/>
          </a:xfrm>
          <a:prstGeom prst="rect">
            <a:avLst/>
          </a:prstGeom>
          <a:noFill/>
          <a:ln w="9525">
            <a:noFill/>
            <a:miter lim="800000"/>
            <a:headEnd/>
            <a:tailEnd/>
          </a:ln>
          <a:effectLst/>
        </p:spPr>
      </p:pic>
      <p:sp>
        <p:nvSpPr>
          <p:cNvPr id="4" name="Footer Placeholder 3"/>
          <p:cNvSpPr>
            <a:spLocks noGrp="1"/>
          </p:cNvSpPr>
          <p:nvPr>
            <p:ph type="ftr" sz="quarter" idx="11"/>
          </p:nvPr>
        </p:nvSpPr>
        <p:spPr>
          <a:xfrm>
            <a:off x="4876800" y="6629401"/>
            <a:ext cx="4267200" cy="228599"/>
          </a:xfrm>
        </p:spPr>
        <p:txBody>
          <a:bodyPr/>
          <a:lstStyle/>
          <a:p>
            <a:r>
              <a:rPr lang="en-US" dirty="0" smtClean="0">
                <a:solidFill>
                  <a:schemeClr val="bg1"/>
                </a:solidFill>
              </a:rPr>
              <a:t>             Fast, Secure, Reliable  Business Solutions</a:t>
            </a:r>
            <a:endParaRPr lang="en-US" dirty="0">
              <a:solidFill>
                <a:schemeClr val="bg1"/>
              </a:solidFill>
            </a:endParaRPr>
          </a:p>
        </p:txBody>
      </p:sp>
      <p:pic>
        <p:nvPicPr>
          <p:cNvPr id="6" name="Picture 3"/>
          <p:cNvPicPr>
            <a:picLocks noChangeAspect="1" noChangeArrowheads="1"/>
          </p:cNvPicPr>
          <p:nvPr/>
        </p:nvPicPr>
        <p:blipFill>
          <a:blip r:embed="rId4" cstate="print"/>
          <a:srcRect/>
          <a:stretch>
            <a:fillRect/>
          </a:stretch>
        </p:blipFill>
        <p:spPr bwMode="auto">
          <a:xfrm>
            <a:off x="7264400" y="6324600"/>
            <a:ext cx="1879600" cy="228600"/>
          </a:xfrm>
          <a:prstGeom prst="rect">
            <a:avLst/>
          </a:prstGeom>
          <a:noFill/>
          <a:ln w="9525">
            <a:noFill/>
            <a:miter lim="800000"/>
            <a:headEnd/>
            <a:tailEnd/>
          </a:ln>
          <a:effectLst/>
        </p:spPr>
      </p:pic>
      <p:sp>
        <p:nvSpPr>
          <p:cNvPr id="7" name="TextBox 6"/>
          <p:cNvSpPr txBox="1"/>
          <p:nvPr/>
        </p:nvSpPr>
        <p:spPr>
          <a:xfrm>
            <a:off x="914400" y="228600"/>
            <a:ext cx="7162800" cy="523220"/>
          </a:xfrm>
          <a:prstGeom prst="rect">
            <a:avLst/>
          </a:prstGeom>
          <a:noFill/>
        </p:spPr>
        <p:txBody>
          <a:bodyPr wrap="square" rtlCol="0">
            <a:spAutoFit/>
          </a:bodyPr>
          <a:lstStyle/>
          <a:p>
            <a:pPr algn="ctr"/>
            <a:r>
              <a:rPr lang="en-US" sz="2800" dirty="0" smtClean="0">
                <a:latin typeface="Arial" pitchFamily="34" charset="0"/>
                <a:cs typeface="Arial" pitchFamily="34" charset="0"/>
              </a:rPr>
              <a:t>Multinet &amp; Axiata Group</a:t>
            </a:r>
            <a:endParaRPr lang="en-US" sz="2800" dirty="0">
              <a:latin typeface="Arial" pitchFamily="34" charset="0"/>
              <a:cs typeface="Arial" pitchFamily="34" charset="0"/>
            </a:endParaRPr>
          </a:p>
        </p:txBody>
      </p:sp>
      <p:pic>
        <p:nvPicPr>
          <p:cNvPr id="11" name="Picture 2"/>
          <p:cNvPicPr>
            <a:picLocks noChangeAspect="1" noChangeArrowheads="1"/>
          </p:cNvPicPr>
          <p:nvPr/>
        </p:nvPicPr>
        <p:blipFill>
          <a:blip r:embed="rId5" cstate="print">
            <a:grayscl/>
          </a:blip>
          <a:srcRect/>
          <a:stretch>
            <a:fillRect/>
          </a:stretch>
        </p:blipFill>
        <p:spPr bwMode="auto">
          <a:xfrm>
            <a:off x="0" y="0"/>
            <a:ext cx="9144000" cy="838199"/>
          </a:xfrm>
          <a:prstGeom prst="rect">
            <a:avLst/>
          </a:prstGeom>
          <a:noFill/>
          <a:ln w="9525">
            <a:noFill/>
            <a:miter lim="800000"/>
            <a:headEnd/>
            <a:tailEnd/>
          </a:ln>
        </p:spPr>
      </p:pic>
      <p:sp>
        <p:nvSpPr>
          <p:cNvPr id="9" name="Slide Number Placeholder 9"/>
          <p:cNvSpPr>
            <a:spLocks noGrp="1"/>
          </p:cNvSpPr>
          <p:nvPr>
            <p:ph type="sldNum" sz="quarter" idx="12"/>
          </p:nvPr>
        </p:nvSpPr>
        <p:spPr>
          <a:xfrm>
            <a:off x="2667000" y="6248400"/>
            <a:ext cx="2133600" cy="365125"/>
          </a:xfrm>
        </p:spPr>
        <p:txBody>
          <a:bodyPr/>
          <a:lstStyle/>
          <a:p>
            <a:pPr>
              <a:defRPr/>
            </a:pPr>
            <a:r>
              <a:rPr lang="en-US" dirty="0" smtClean="0">
                <a:solidFill>
                  <a:schemeClr val="bg1"/>
                </a:solidFill>
                <a:latin typeface="+mj-lt"/>
              </a:rPr>
              <a:t>Page: </a:t>
            </a:r>
            <a:fld id="{C7C406FB-F60F-4112-874E-A5EFE2BC9A99}" type="slidenum">
              <a:rPr lang="en-US" smtClean="0">
                <a:solidFill>
                  <a:schemeClr val="bg1"/>
                </a:solidFill>
                <a:latin typeface="+mj-lt"/>
              </a:rPr>
              <a:pPr>
                <a:defRPr/>
              </a:pPr>
              <a:t>2</a:t>
            </a:fld>
            <a:endParaRPr lang="en-US" dirty="0">
              <a:solidFill>
                <a:schemeClr val="bg1"/>
              </a:solidFill>
              <a:latin typeface="+mj-lt"/>
            </a:endParaRPr>
          </a:p>
        </p:txBody>
      </p:sp>
      <p:sp>
        <p:nvSpPr>
          <p:cNvPr id="8" name="TextBox 7"/>
          <p:cNvSpPr txBox="1"/>
          <p:nvPr/>
        </p:nvSpPr>
        <p:spPr>
          <a:xfrm>
            <a:off x="304800" y="152400"/>
            <a:ext cx="8610600" cy="584775"/>
          </a:xfrm>
          <a:prstGeom prst="rect">
            <a:avLst/>
          </a:prstGeom>
          <a:noFill/>
        </p:spPr>
        <p:txBody>
          <a:bodyPr wrap="square" rtlCol="0">
            <a:spAutoFit/>
          </a:bodyPr>
          <a:lstStyle/>
          <a:p>
            <a:pPr algn="ctr"/>
            <a:r>
              <a:rPr lang="en-US" sz="3200" b="1" dirty="0" smtClean="0">
                <a:solidFill>
                  <a:schemeClr val="bg1"/>
                </a:solidFill>
              </a:rPr>
              <a:t>Contents of presentation</a:t>
            </a:r>
          </a:p>
        </p:txBody>
      </p:sp>
      <p:sp>
        <p:nvSpPr>
          <p:cNvPr id="13" name="TextBox 12"/>
          <p:cNvSpPr txBox="1"/>
          <p:nvPr/>
        </p:nvSpPr>
        <p:spPr>
          <a:xfrm>
            <a:off x="228600" y="838200"/>
            <a:ext cx="8610600" cy="5816977"/>
          </a:xfrm>
          <a:prstGeom prst="rect">
            <a:avLst/>
          </a:prstGeom>
          <a:noFill/>
        </p:spPr>
        <p:txBody>
          <a:bodyPr wrap="square" rtlCol="0">
            <a:spAutoFit/>
          </a:bodyPr>
          <a:lstStyle/>
          <a:p>
            <a:pPr marL="520700" indent="-520700">
              <a:lnSpc>
                <a:spcPct val="150000"/>
              </a:lnSpc>
            </a:pPr>
            <a:r>
              <a:rPr lang="en-US" sz="3200" u="sng" dirty="0" smtClean="0">
                <a:latin typeface="+mj-lt"/>
                <a:ea typeface="Verdana" pitchFamily="34" charset="0"/>
                <a:cs typeface="Verdana" pitchFamily="34" charset="0"/>
              </a:rPr>
              <a:t>Contents</a:t>
            </a:r>
          </a:p>
          <a:p>
            <a:pPr marL="520700" indent="-520700">
              <a:lnSpc>
                <a:spcPct val="150000"/>
              </a:lnSpc>
              <a:buFont typeface="Wingdings" pitchFamily="2" charset="2"/>
              <a:buChar char="q"/>
            </a:pPr>
            <a:r>
              <a:rPr lang="en-US" sz="2400" dirty="0" smtClean="0">
                <a:latin typeface="+mj-lt"/>
                <a:ea typeface="Verdana" pitchFamily="34" charset="0"/>
                <a:cs typeface="Verdana" pitchFamily="34" charset="0"/>
              </a:rPr>
              <a:t>Telecom Landscape of Pakistan</a:t>
            </a:r>
          </a:p>
          <a:p>
            <a:pPr marL="520700" indent="-520700">
              <a:lnSpc>
                <a:spcPct val="150000"/>
              </a:lnSpc>
              <a:buFont typeface="Wingdings" pitchFamily="2" charset="2"/>
              <a:buChar char="q"/>
            </a:pPr>
            <a:r>
              <a:rPr lang="en-US" sz="2400" dirty="0" smtClean="0">
                <a:latin typeface="+mj-lt"/>
                <a:ea typeface="Verdana" pitchFamily="34" charset="0"/>
                <a:cs typeface="Verdana" pitchFamily="34" charset="0"/>
              </a:rPr>
              <a:t>Evolution </a:t>
            </a:r>
            <a:r>
              <a:rPr lang="en-US" sz="2400" dirty="0" smtClean="0">
                <a:latin typeface="+mj-lt"/>
                <a:ea typeface="Verdana" pitchFamily="34" charset="0"/>
                <a:cs typeface="Verdana" pitchFamily="34" charset="0"/>
              </a:rPr>
              <a:t>of Telecom Sector</a:t>
            </a:r>
          </a:p>
          <a:p>
            <a:pPr marL="520700" indent="-520700">
              <a:lnSpc>
                <a:spcPct val="150000"/>
              </a:lnSpc>
              <a:buFont typeface="Wingdings" pitchFamily="2" charset="2"/>
              <a:buChar char="q"/>
            </a:pPr>
            <a:r>
              <a:rPr lang="en-US" sz="2400" dirty="0" smtClean="0">
                <a:latin typeface="+mj-lt"/>
                <a:ea typeface="Verdana" pitchFamily="34" charset="0"/>
                <a:cs typeface="Verdana" pitchFamily="34" charset="0"/>
              </a:rPr>
              <a:t>The Regulatory Body and Its Functions</a:t>
            </a:r>
          </a:p>
          <a:p>
            <a:pPr marL="520700" indent="-520700">
              <a:lnSpc>
                <a:spcPct val="150000"/>
              </a:lnSpc>
              <a:buFont typeface="Wingdings" pitchFamily="2" charset="2"/>
              <a:buChar char="q"/>
            </a:pPr>
            <a:r>
              <a:rPr lang="en-US" sz="2400" dirty="0" smtClean="0">
                <a:latin typeface="+mj-lt"/>
                <a:ea typeface="Verdana" pitchFamily="34" charset="0"/>
                <a:cs typeface="Verdana" pitchFamily="34" charset="0"/>
              </a:rPr>
              <a:t>Telecom Licenses Issued by the Regulator</a:t>
            </a:r>
          </a:p>
          <a:p>
            <a:pPr marL="520700" indent="-520700">
              <a:lnSpc>
                <a:spcPct val="150000"/>
              </a:lnSpc>
              <a:buFont typeface="Wingdings" pitchFamily="2" charset="2"/>
              <a:buChar char="q"/>
            </a:pPr>
            <a:r>
              <a:rPr lang="en-US" sz="2400" dirty="0" smtClean="0">
                <a:latin typeface="+mj-lt"/>
                <a:ea typeface="Verdana" pitchFamily="34" charset="0"/>
                <a:cs typeface="Verdana" pitchFamily="34" charset="0"/>
              </a:rPr>
              <a:t>Powers of the Regulator, Telecom Standards and Conformity</a:t>
            </a:r>
          </a:p>
          <a:p>
            <a:pPr marL="520700" indent="-520700">
              <a:lnSpc>
                <a:spcPct val="150000"/>
              </a:lnSpc>
              <a:buFont typeface="Wingdings" pitchFamily="2" charset="2"/>
              <a:buChar char="q"/>
            </a:pPr>
            <a:r>
              <a:rPr lang="en-US" sz="2400" dirty="0" smtClean="0">
                <a:latin typeface="+mj-lt"/>
                <a:ea typeface="Verdana" pitchFamily="34" charset="0"/>
                <a:cs typeface="Verdana" pitchFamily="34" charset="0"/>
              </a:rPr>
              <a:t>Type Approval, Testing &amp; 3rd Party Technical Agencies</a:t>
            </a:r>
          </a:p>
          <a:p>
            <a:pPr marL="1435100" lvl="3" indent="-520700">
              <a:buFont typeface="Wingdings" pitchFamily="2" charset="2"/>
              <a:buChar char="q"/>
            </a:pPr>
            <a:r>
              <a:rPr lang="en-US" sz="2400" dirty="0" smtClean="0">
                <a:latin typeface="+mj-lt"/>
                <a:ea typeface="Verdana" pitchFamily="34" charset="0"/>
                <a:cs typeface="Verdana" pitchFamily="34" charset="0"/>
              </a:rPr>
              <a:t>Type Approval Equipment Category</a:t>
            </a:r>
          </a:p>
          <a:p>
            <a:pPr marL="1435100" lvl="3" indent="-520700">
              <a:buFont typeface="Wingdings" pitchFamily="2" charset="2"/>
              <a:buChar char="q"/>
            </a:pPr>
            <a:r>
              <a:rPr lang="en-US" sz="2400" dirty="0" smtClean="0">
                <a:latin typeface="+mj-lt"/>
                <a:ea typeface="Verdana" pitchFamily="34" charset="0"/>
                <a:cs typeface="Verdana" pitchFamily="34" charset="0"/>
              </a:rPr>
              <a:t>Type Approval Procedure</a:t>
            </a:r>
          </a:p>
          <a:p>
            <a:pPr marL="1435100" lvl="3" indent="-520700">
              <a:buFont typeface="Wingdings" pitchFamily="2" charset="2"/>
              <a:buChar char="q"/>
            </a:pPr>
            <a:r>
              <a:rPr lang="en-US" sz="2400" dirty="0" smtClean="0">
                <a:latin typeface="+mj-lt"/>
                <a:ea typeface="Verdana" pitchFamily="34" charset="0"/>
                <a:cs typeface="Verdana" pitchFamily="34" charset="0"/>
              </a:rPr>
              <a:t>Registered Consultants</a:t>
            </a:r>
          </a:p>
          <a:p>
            <a:pPr marL="520700" indent="-520700">
              <a:lnSpc>
                <a:spcPct val="150000"/>
              </a:lnSpc>
              <a:buFont typeface="Wingdings" pitchFamily="2" charset="2"/>
              <a:buChar char="q"/>
            </a:pPr>
            <a:r>
              <a:rPr lang="en-US" sz="2400" dirty="0" smtClean="0">
                <a:latin typeface="+mj-lt"/>
                <a:ea typeface="Verdana" pitchFamily="34" charset="0"/>
                <a:cs typeface="Verdana" pitchFamily="34" charset="0"/>
              </a:rPr>
              <a:t>Conclusions and Recommendations</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Effect transition="in" filter="fade">
                                      <p:cBhvr>
                                        <p:cTn id="11" dur="500"/>
                                        <p:tgtEl>
                                          <p:spTgt spid="1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animEffect transition="in" filter="fade">
                                      <p:cBhvr>
                                        <p:cTn id="15" dur="500"/>
                                        <p:tgtEl>
                                          <p:spTgt spid="1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animEffect transition="in" filter="fade">
                                      <p:cBhvr>
                                        <p:cTn id="19" dur="500"/>
                                        <p:tgtEl>
                                          <p:spTgt spid="1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animEffect transition="in" filter="fade">
                                      <p:cBhvr>
                                        <p:cTn id="23" dur="500"/>
                                        <p:tgtEl>
                                          <p:spTgt spid="1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3">
                                            <p:txEl>
                                              <p:pRg st="5" end="5"/>
                                            </p:txEl>
                                          </p:spTgt>
                                        </p:tgtEl>
                                        <p:attrNameLst>
                                          <p:attrName>style.visibility</p:attrName>
                                        </p:attrNameLst>
                                      </p:cBhvr>
                                      <p:to>
                                        <p:strVal val="visible"/>
                                      </p:to>
                                    </p:set>
                                    <p:animEffect transition="in" filter="fade">
                                      <p:cBhvr>
                                        <p:cTn id="27" dur="500"/>
                                        <p:tgtEl>
                                          <p:spTgt spid="13">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3">
                                            <p:txEl>
                                              <p:pRg st="6" end="6"/>
                                            </p:txEl>
                                          </p:spTgt>
                                        </p:tgtEl>
                                        <p:attrNameLst>
                                          <p:attrName>style.visibility</p:attrName>
                                        </p:attrNameLst>
                                      </p:cBhvr>
                                      <p:to>
                                        <p:strVal val="visible"/>
                                      </p:to>
                                    </p:set>
                                    <p:animEffect transition="in" filter="fade">
                                      <p:cBhvr>
                                        <p:cTn id="31" dur="500"/>
                                        <p:tgtEl>
                                          <p:spTgt spid="13">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3">
                                            <p:txEl>
                                              <p:pRg st="7" end="7"/>
                                            </p:txEl>
                                          </p:spTgt>
                                        </p:tgtEl>
                                        <p:attrNameLst>
                                          <p:attrName>style.visibility</p:attrName>
                                        </p:attrNameLst>
                                      </p:cBhvr>
                                      <p:to>
                                        <p:strVal val="visible"/>
                                      </p:to>
                                    </p:set>
                                    <p:animEffect transition="in" filter="fade">
                                      <p:cBhvr>
                                        <p:cTn id="35" dur="500"/>
                                        <p:tgtEl>
                                          <p:spTgt spid="13">
                                            <p:txEl>
                                              <p:pRg st="7" end="7"/>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3">
                                            <p:txEl>
                                              <p:pRg st="8" end="8"/>
                                            </p:txEl>
                                          </p:spTgt>
                                        </p:tgtEl>
                                        <p:attrNameLst>
                                          <p:attrName>style.visibility</p:attrName>
                                        </p:attrNameLst>
                                      </p:cBhvr>
                                      <p:to>
                                        <p:strVal val="visible"/>
                                      </p:to>
                                    </p:set>
                                    <p:animEffect transition="in" filter="fade">
                                      <p:cBhvr>
                                        <p:cTn id="39" dur="500"/>
                                        <p:tgtEl>
                                          <p:spTgt spid="13">
                                            <p:txEl>
                                              <p:pRg st="8" end="8"/>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3">
                                            <p:txEl>
                                              <p:pRg st="9" end="9"/>
                                            </p:txEl>
                                          </p:spTgt>
                                        </p:tgtEl>
                                        <p:attrNameLst>
                                          <p:attrName>style.visibility</p:attrName>
                                        </p:attrNameLst>
                                      </p:cBhvr>
                                      <p:to>
                                        <p:strVal val="visible"/>
                                      </p:to>
                                    </p:set>
                                    <p:animEffect transition="in" filter="fade">
                                      <p:cBhvr>
                                        <p:cTn id="43" dur="500"/>
                                        <p:tgtEl>
                                          <p:spTgt spid="13">
                                            <p:txEl>
                                              <p:pRg st="9" end="9"/>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3">
                                            <p:txEl>
                                              <p:pRg st="10" end="10"/>
                                            </p:txEl>
                                          </p:spTgt>
                                        </p:tgtEl>
                                        <p:attrNameLst>
                                          <p:attrName>style.visibility</p:attrName>
                                        </p:attrNameLst>
                                      </p:cBhvr>
                                      <p:to>
                                        <p:strVal val="visible"/>
                                      </p:to>
                                    </p:set>
                                    <p:animEffect transition="in" filter="fade">
                                      <p:cBhvr>
                                        <p:cTn id="47" dur="500"/>
                                        <p:tgtEl>
                                          <p:spTgt spid="1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0" y="6553199"/>
            <a:ext cx="9144000" cy="304801"/>
          </a:xfrm>
          <a:prstGeom prst="rect">
            <a:avLst/>
          </a:prstGeom>
          <a:noFill/>
          <a:ln w="9525">
            <a:noFill/>
            <a:miter lim="800000"/>
            <a:headEnd/>
            <a:tailEnd/>
          </a:ln>
          <a:effectLst/>
        </p:spPr>
      </p:pic>
      <p:sp>
        <p:nvSpPr>
          <p:cNvPr id="4" name="Footer Placeholder 3"/>
          <p:cNvSpPr>
            <a:spLocks noGrp="1"/>
          </p:cNvSpPr>
          <p:nvPr>
            <p:ph type="ftr" sz="quarter" idx="11"/>
          </p:nvPr>
        </p:nvSpPr>
        <p:spPr>
          <a:xfrm>
            <a:off x="4876800" y="6629401"/>
            <a:ext cx="4267200" cy="228599"/>
          </a:xfrm>
        </p:spPr>
        <p:txBody>
          <a:bodyPr/>
          <a:lstStyle/>
          <a:p>
            <a:r>
              <a:rPr lang="en-US" dirty="0" smtClean="0">
                <a:solidFill>
                  <a:schemeClr val="bg1"/>
                </a:solidFill>
              </a:rPr>
              <a:t>             Fast, Secure, Reliable  Business Solutions</a:t>
            </a:r>
            <a:endParaRPr lang="en-US" dirty="0">
              <a:solidFill>
                <a:schemeClr val="bg1"/>
              </a:solidFill>
            </a:endParaRPr>
          </a:p>
        </p:txBody>
      </p:sp>
      <p:pic>
        <p:nvPicPr>
          <p:cNvPr id="6" name="Picture 3"/>
          <p:cNvPicPr>
            <a:picLocks noChangeAspect="1" noChangeArrowheads="1"/>
          </p:cNvPicPr>
          <p:nvPr/>
        </p:nvPicPr>
        <p:blipFill>
          <a:blip r:embed="rId4" cstate="print"/>
          <a:srcRect/>
          <a:stretch>
            <a:fillRect/>
          </a:stretch>
        </p:blipFill>
        <p:spPr bwMode="auto">
          <a:xfrm>
            <a:off x="7264400" y="6324600"/>
            <a:ext cx="1879600" cy="228600"/>
          </a:xfrm>
          <a:prstGeom prst="rect">
            <a:avLst/>
          </a:prstGeom>
          <a:noFill/>
          <a:ln w="9525">
            <a:noFill/>
            <a:miter lim="800000"/>
            <a:headEnd/>
            <a:tailEnd/>
          </a:ln>
          <a:effectLst/>
        </p:spPr>
      </p:pic>
      <p:sp>
        <p:nvSpPr>
          <p:cNvPr id="7" name="TextBox 6"/>
          <p:cNvSpPr txBox="1"/>
          <p:nvPr/>
        </p:nvSpPr>
        <p:spPr>
          <a:xfrm>
            <a:off x="914400" y="228600"/>
            <a:ext cx="7162800" cy="523220"/>
          </a:xfrm>
          <a:prstGeom prst="rect">
            <a:avLst/>
          </a:prstGeom>
          <a:noFill/>
        </p:spPr>
        <p:txBody>
          <a:bodyPr wrap="square" rtlCol="0">
            <a:spAutoFit/>
          </a:bodyPr>
          <a:lstStyle/>
          <a:p>
            <a:pPr algn="ctr"/>
            <a:r>
              <a:rPr lang="en-US" sz="2800" dirty="0" smtClean="0">
                <a:latin typeface="Arial" pitchFamily="34" charset="0"/>
                <a:cs typeface="Arial" pitchFamily="34" charset="0"/>
              </a:rPr>
              <a:t>Multinet &amp; Axiata Group</a:t>
            </a:r>
            <a:endParaRPr lang="en-US" sz="2800" dirty="0">
              <a:latin typeface="Arial" pitchFamily="34" charset="0"/>
              <a:cs typeface="Arial" pitchFamily="34" charset="0"/>
            </a:endParaRPr>
          </a:p>
        </p:txBody>
      </p:sp>
      <p:pic>
        <p:nvPicPr>
          <p:cNvPr id="11" name="Picture 2"/>
          <p:cNvPicPr>
            <a:picLocks noChangeAspect="1" noChangeArrowheads="1"/>
          </p:cNvPicPr>
          <p:nvPr/>
        </p:nvPicPr>
        <p:blipFill>
          <a:blip r:embed="rId5" cstate="print">
            <a:grayscl/>
          </a:blip>
          <a:srcRect/>
          <a:stretch>
            <a:fillRect/>
          </a:stretch>
        </p:blipFill>
        <p:spPr bwMode="auto">
          <a:xfrm>
            <a:off x="0" y="0"/>
            <a:ext cx="9144000" cy="838199"/>
          </a:xfrm>
          <a:prstGeom prst="rect">
            <a:avLst/>
          </a:prstGeom>
          <a:noFill/>
          <a:ln w="9525">
            <a:noFill/>
            <a:miter lim="800000"/>
            <a:headEnd/>
            <a:tailEnd/>
          </a:ln>
        </p:spPr>
      </p:pic>
      <p:sp>
        <p:nvSpPr>
          <p:cNvPr id="9" name="Slide Number Placeholder 9"/>
          <p:cNvSpPr>
            <a:spLocks noGrp="1"/>
          </p:cNvSpPr>
          <p:nvPr>
            <p:ph type="sldNum" sz="quarter" idx="12"/>
          </p:nvPr>
        </p:nvSpPr>
        <p:spPr>
          <a:xfrm>
            <a:off x="2667000" y="6248400"/>
            <a:ext cx="2133600" cy="365125"/>
          </a:xfrm>
        </p:spPr>
        <p:txBody>
          <a:bodyPr/>
          <a:lstStyle/>
          <a:p>
            <a:pPr>
              <a:defRPr/>
            </a:pPr>
            <a:r>
              <a:rPr lang="en-US" dirty="0" smtClean="0">
                <a:solidFill>
                  <a:schemeClr val="bg1"/>
                </a:solidFill>
                <a:latin typeface="+mj-lt"/>
              </a:rPr>
              <a:t>Page: </a:t>
            </a:r>
            <a:fld id="{C7C406FB-F60F-4112-874E-A5EFE2BC9A99}" type="slidenum">
              <a:rPr lang="en-US" smtClean="0">
                <a:solidFill>
                  <a:schemeClr val="bg1"/>
                </a:solidFill>
                <a:latin typeface="+mj-lt"/>
              </a:rPr>
              <a:pPr>
                <a:defRPr/>
              </a:pPr>
              <a:t>20</a:t>
            </a:fld>
            <a:endParaRPr lang="en-US" dirty="0">
              <a:solidFill>
                <a:schemeClr val="bg1"/>
              </a:solidFill>
              <a:latin typeface="+mj-lt"/>
            </a:endParaRPr>
          </a:p>
        </p:txBody>
      </p:sp>
      <p:sp>
        <p:nvSpPr>
          <p:cNvPr id="8" name="TextBox 7"/>
          <p:cNvSpPr txBox="1"/>
          <p:nvPr/>
        </p:nvSpPr>
        <p:spPr>
          <a:xfrm>
            <a:off x="304800" y="152400"/>
            <a:ext cx="8610600" cy="584775"/>
          </a:xfrm>
          <a:prstGeom prst="rect">
            <a:avLst/>
          </a:prstGeom>
          <a:noFill/>
        </p:spPr>
        <p:txBody>
          <a:bodyPr wrap="square" rtlCol="0">
            <a:spAutoFit/>
          </a:bodyPr>
          <a:lstStyle/>
          <a:p>
            <a:pPr algn="ctr"/>
            <a:r>
              <a:rPr lang="en-US" sz="3200" b="1" dirty="0" smtClean="0">
                <a:solidFill>
                  <a:schemeClr val="bg1"/>
                </a:solidFill>
              </a:rPr>
              <a:t>Licenses Issued under PTA</a:t>
            </a:r>
          </a:p>
        </p:txBody>
      </p:sp>
      <p:sp>
        <p:nvSpPr>
          <p:cNvPr id="12" name="TextBox 11"/>
          <p:cNvSpPr txBox="1"/>
          <p:nvPr/>
        </p:nvSpPr>
        <p:spPr>
          <a:xfrm>
            <a:off x="228600" y="914400"/>
            <a:ext cx="8458200" cy="5509200"/>
          </a:xfrm>
          <a:prstGeom prst="rect">
            <a:avLst/>
          </a:prstGeom>
          <a:noFill/>
        </p:spPr>
        <p:txBody>
          <a:bodyPr wrap="square" rtlCol="0">
            <a:spAutoFit/>
          </a:bodyPr>
          <a:lstStyle/>
          <a:p>
            <a:pPr marL="0" lvl="1"/>
            <a:endParaRPr lang="en-US" sz="2400" b="1" i="1" dirty="0" smtClean="0">
              <a:latin typeface="Verdana" pitchFamily="34" charset="0"/>
              <a:ea typeface="Verdana" pitchFamily="34" charset="0"/>
              <a:cs typeface="Verdana" pitchFamily="34" charset="0"/>
            </a:endParaRPr>
          </a:p>
          <a:p>
            <a:pPr marL="457200" lvl="2" indent="-457200">
              <a:buAutoNum type="arabicPeriod" startAt="4"/>
            </a:pPr>
            <a:r>
              <a:rPr lang="en-US" sz="2400" b="1" i="1" dirty="0" smtClean="0">
                <a:ea typeface="Verdana" pitchFamily="34" charset="0"/>
                <a:cs typeface="Verdana" pitchFamily="34" charset="0"/>
              </a:rPr>
              <a:t>Infrastructure License </a:t>
            </a:r>
          </a:p>
          <a:p>
            <a:pPr marL="520700" lvl="1" indent="-284163"/>
            <a:r>
              <a:rPr lang="en-US" sz="2400" dirty="0" smtClean="0">
                <a:latin typeface="Verdana" pitchFamily="34" charset="0"/>
                <a:ea typeface="Verdana" pitchFamily="34" charset="0"/>
                <a:cs typeface="Verdana" pitchFamily="34" charset="0"/>
              </a:rPr>
              <a:t>	</a:t>
            </a:r>
            <a:r>
              <a:rPr lang="en-US" sz="2400" dirty="0" smtClean="0">
                <a:ea typeface="Verdana" pitchFamily="34" charset="0"/>
                <a:cs typeface="Verdana" pitchFamily="34" charset="0"/>
              </a:rPr>
              <a:t>This License authorizes the licensee to establish and maintain the following Telecom  Infrastructure Facilities to lease, rent out or sell end to end links to Telecom Operators licensed by Authority on mutually agreed terms strictly keeping in view their license </a:t>
            </a:r>
          </a:p>
          <a:p>
            <a:pPr marL="1150938" lvl="1" indent="-409575" defTabSz="284163">
              <a:tabLst>
                <a:tab pos="1482725" algn="l"/>
              </a:tabLst>
            </a:pPr>
            <a:r>
              <a:rPr lang="en-US" sz="2000" dirty="0" smtClean="0">
                <a:ea typeface="Verdana" pitchFamily="34" charset="0"/>
                <a:cs typeface="Verdana" pitchFamily="34" charset="0"/>
              </a:rPr>
              <a:t>(a)	Earth stations &amp; Satellite Hub; </a:t>
            </a:r>
          </a:p>
          <a:p>
            <a:pPr marL="1150938" lvl="1" indent="-409575" defTabSz="284163">
              <a:tabLst>
                <a:tab pos="1482725" algn="l"/>
              </a:tabLst>
            </a:pPr>
            <a:r>
              <a:rPr lang="en-US" sz="2000" dirty="0" smtClean="0">
                <a:ea typeface="Verdana" pitchFamily="34" charset="0"/>
                <a:cs typeface="Verdana" pitchFamily="34" charset="0"/>
              </a:rPr>
              <a:t>(b)	Optic fiber cables; </a:t>
            </a:r>
          </a:p>
          <a:p>
            <a:pPr marL="1150938" lvl="1" indent="-409575" defTabSz="284163">
              <a:tabLst>
                <a:tab pos="1482725" algn="l"/>
              </a:tabLst>
            </a:pPr>
            <a:r>
              <a:rPr lang="en-US" sz="2000" dirty="0" smtClean="0">
                <a:ea typeface="Verdana" pitchFamily="34" charset="0"/>
                <a:cs typeface="Verdana" pitchFamily="34" charset="0"/>
              </a:rPr>
              <a:t>(c) 	Radio communications links; </a:t>
            </a:r>
          </a:p>
          <a:p>
            <a:pPr marL="1150938" lvl="1" indent="-409575" defTabSz="284163">
              <a:tabLst>
                <a:tab pos="1482725" algn="l"/>
              </a:tabLst>
            </a:pPr>
            <a:r>
              <a:rPr lang="en-US" sz="2000" dirty="0" smtClean="0">
                <a:ea typeface="Verdana" pitchFamily="34" charset="0"/>
                <a:cs typeface="Verdana" pitchFamily="34" charset="0"/>
              </a:rPr>
              <a:t>(d) 	Submarine cable landing centre</a:t>
            </a:r>
          </a:p>
          <a:p>
            <a:pPr marL="1150938" lvl="1" indent="-409575" defTabSz="284163">
              <a:tabLst>
                <a:tab pos="1482725" algn="l"/>
              </a:tabLst>
            </a:pPr>
            <a:r>
              <a:rPr lang="en-US" sz="2000" dirty="0" smtClean="0">
                <a:ea typeface="Verdana" pitchFamily="34" charset="0"/>
                <a:cs typeface="Verdana" pitchFamily="34" charset="0"/>
              </a:rPr>
              <a:t>(e) 	Towers, poles, ducts and pits used in conjunction with other infrastructure </a:t>
            </a:r>
            <a:r>
              <a:rPr lang="en-US" sz="2000" dirty="0" smtClean="0">
                <a:ea typeface="Verdana" pitchFamily="34" charset="0"/>
                <a:cs typeface="Verdana" pitchFamily="34" charset="0"/>
              </a:rPr>
              <a:t>facilities</a:t>
            </a:r>
            <a:endParaRPr lang="en-US" sz="2000" dirty="0" smtClean="0">
              <a:ea typeface="Verdana" pitchFamily="34" charset="0"/>
              <a:cs typeface="Verdana" pitchFamily="34" charset="0"/>
            </a:endParaRPr>
          </a:p>
          <a:p>
            <a:pPr marL="1150938" lvl="1" indent="-409575" defTabSz="284163">
              <a:tabLst>
                <a:tab pos="1482725" algn="l"/>
              </a:tabLst>
            </a:pPr>
            <a:r>
              <a:rPr lang="en-US" sz="2000" dirty="0" smtClean="0">
                <a:ea typeface="Verdana" pitchFamily="34" charset="0"/>
                <a:cs typeface="Verdana" pitchFamily="34" charset="0"/>
              </a:rPr>
              <a:t>(f) 	Such other Telecommunication infrastructure as the Authority may, by Regulation, 	require. </a:t>
            </a:r>
          </a:p>
          <a:p>
            <a:pPr marL="342900" lvl="1" indent="350838"/>
            <a:endParaRPr lang="en-US" sz="2400" dirty="0" smtClean="0">
              <a:ea typeface="Verdana" pitchFamily="34" charset="0"/>
              <a:cs typeface="Verdana" pitchFamily="34" charset="0"/>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animEffect transition="in" filter="fade">
                                      <p:cBhvr>
                                        <p:cTn id="11" dur="500"/>
                                        <p:tgtEl>
                                          <p:spTgt spid="12">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animEffect transition="in" filter="fade">
                                      <p:cBhvr>
                                        <p:cTn id="15" dur="500"/>
                                        <p:tgtEl>
                                          <p:spTgt spid="12">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animEffect transition="in" filter="fade">
                                      <p:cBhvr>
                                        <p:cTn id="19" dur="500"/>
                                        <p:tgtEl>
                                          <p:spTgt spid="12">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xEl>
                                              <p:pRg st="5" end="5"/>
                                            </p:txEl>
                                          </p:spTgt>
                                        </p:tgtEl>
                                        <p:attrNameLst>
                                          <p:attrName>style.visibility</p:attrName>
                                        </p:attrNameLst>
                                      </p:cBhvr>
                                      <p:to>
                                        <p:strVal val="visible"/>
                                      </p:to>
                                    </p:set>
                                    <p:animEffect transition="in" filter="fade">
                                      <p:cBhvr>
                                        <p:cTn id="23" dur="500"/>
                                        <p:tgtEl>
                                          <p:spTgt spid="12">
                                            <p:txEl>
                                              <p:pRg st="5" end="5"/>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animEffect transition="in" filter="fade">
                                      <p:cBhvr>
                                        <p:cTn id="27" dur="500"/>
                                        <p:tgtEl>
                                          <p:spTgt spid="12">
                                            <p:txEl>
                                              <p:pRg st="6" end="6"/>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2">
                                            <p:txEl>
                                              <p:pRg st="7" end="7"/>
                                            </p:txEl>
                                          </p:spTgt>
                                        </p:tgtEl>
                                        <p:attrNameLst>
                                          <p:attrName>style.visibility</p:attrName>
                                        </p:attrNameLst>
                                      </p:cBhvr>
                                      <p:to>
                                        <p:strVal val="visible"/>
                                      </p:to>
                                    </p:set>
                                    <p:animEffect transition="in" filter="fade">
                                      <p:cBhvr>
                                        <p:cTn id="31" dur="500"/>
                                        <p:tgtEl>
                                          <p:spTgt spid="12">
                                            <p:txEl>
                                              <p:pRg st="7" end="7"/>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2">
                                            <p:txEl>
                                              <p:pRg st="8" end="8"/>
                                            </p:txEl>
                                          </p:spTgt>
                                        </p:tgtEl>
                                        <p:attrNameLst>
                                          <p:attrName>style.visibility</p:attrName>
                                        </p:attrNameLst>
                                      </p:cBhvr>
                                      <p:to>
                                        <p:strVal val="visible"/>
                                      </p:to>
                                    </p:set>
                                    <p:animEffect transition="in" filter="fade">
                                      <p:cBhvr>
                                        <p:cTn id="35" dur="500"/>
                                        <p:tgtEl>
                                          <p:spTgt spid="1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0" y="6553199"/>
            <a:ext cx="9144000" cy="304801"/>
          </a:xfrm>
          <a:prstGeom prst="rect">
            <a:avLst/>
          </a:prstGeom>
          <a:noFill/>
          <a:ln w="9525">
            <a:noFill/>
            <a:miter lim="800000"/>
            <a:headEnd/>
            <a:tailEnd/>
          </a:ln>
          <a:effectLst/>
        </p:spPr>
      </p:pic>
      <p:sp>
        <p:nvSpPr>
          <p:cNvPr id="4" name="Footer Placeholder 3"/>
          <p:cNvSpPr>
            <a:spLocks noGrp="1"/>
          </p:cNvSpPr>
          <p:nvPr>
            <p:ph type="ftr" sz="quarter" idx="11"/>
          </p:nvPr>
        </p:nvSpPr>
        <p:spPr>
          <a:xfrm>
            <a:off x="4876800" y="6629401"/>
            <a:ext cx="4267200" cy="228599"/>
          </a:xfrm>
        </p:spPr>
        <p:txBody>
          <a:bodyPr/>
          <a:lstStyle/>
          <a:p>
            <a:r>
              <a:rPr lang="en-US" dirty="0" smtClean="0">
                <a:solidFill>
                  <a:schemeClr val="bg1"/>
                </a:solidFill>
              </a:rPr>
              <a:t>             Fast, Secure, Reliable  Business Solutions</a:t>
            </a:r>
            <a:endParaRPr lang="en-US" dirty="0">
              <a:solidFill>
                <a:schemeClr val="bg1"/>
              </a:solidFill>
            </a:endParaRPr>
          </a:p>
        </p:txBody>
      </p:sp>
      <p:pic>
        <p:nvPicPr>
          <p:cNvPr id="6" name="Picture 3"/>
          <p:cNvPicPr>
            <a:picLocks noChangeAspect="1" noChangeArrowheads="1"/>
          </p:cNvPicPr>
          <p:nvPr/>
        </p:nvPicPr>
        <p:blipFill>
          <a:blip r:embed="rId4" cstate="print"/>
          <a:srcRect/>
          <a:stretch>
            <a:fillRect/>
          </a:stretch>
        </p:blipFill>
        <p:spPr bwMode="auto">
          <a:xfrm>
            <a:off x="7264400" y="6324600"/>
            <a:ext cx="1879600" cy="228600"/>
          </a:xfrm>
          <a:prstGeom prst="rect">
            <a:avLst/>
          </a:prstGeom>
          <a:noFill/>
          <a:ln w="9525">
            <a:noFill/>
            <a:miter lim="800000"/>
            <a:headEnd/>
            <a:tailEnd/>
          </a:ln>
          <a:effectLst/>
        </p:spPr>
      </p:pic>
      <p:sp>
        <p:nvSpPr>
          <p:cNvPr id="7" name="TextBox 6"/>
          <p:cNvSpPr txBox="1"/>
          <p:nvPr/>
        </p:nvSpPr>
        <p:spPr>
          <a:xfrm>
            <a:off x="914400" y="228600"/>
            <a:ext cx="7162800" cy="523220"/>
          </a:xfrm>
          <a:prstGeom prst="rect">
            <a:avLst/>
          </a:prstGeom>
          <a:noFill/>
        </p:spPr>
        <p:txBody>
          <a:bodyPr wrap="square" rtlCol="0">
            <a:spAutoFit/>
          </a:bodyPr>
          <a:lstStyle/>
          <a:p>
            <a:pPr algn="ctr"/>
            <a:r>
              <a:rPr lang="en-US" sz="2800" dirty="0" smtClean="0">
                <a:latin typeface="Arial" pitchFamily="34" charset="0"/>
                <a:cs typeface="Arial" pitchFamily="34" charset="0"/>
              </a:rPr>
              <a:t>Multinet &amp; Axiata Group</a:t>
            </a:r>
            <a:endParaRPr lang="en-US" sz="2800" dirty="0">
              <a:latin typeface="Arial" pitchFamily="34" charset="0"/>
              <a:cs typeface="Arial" pitchFamily="34" charset="0"/>
            </a:endParaRPr>
          </a:p>
        </p:txBody>
      </p:sp>
      <p:pic>
        <p:nvPicPr>
          <p:cNvPr id="11" name="Picture 2"/>
          <p:cNvPicPr>
            <a:picLocks noChangeAspect="1" noChangeArrowheads="1"/>
          </p:cNvPicPr>
          <p:nvPr/>
        </p:nvPicPr>
        <p:blipFill>
          <a:blip r:embed="rId5" cstate="print">
            <a:grayscl/>
          </a:blip>
          <a:srcRect/>
          <a:stretch>
            <a:fillRect/>
          </a:stretch>
        </p:blipFill>
        <p:spPr bwMode="auto">
          <a:xfrm>
            <a:off x="0" y="0"/>
            <a:ext cx="9144000" cy="838199"/>
          </a:xfrm>
          <a:prstGeom prst="rect">
            <a:avLst/>
          </a:prstGeom>
          <a:noFill/>
          <a:ln w="9525">
            <a:noFill/>
            <a:miter lim="800000"/>
            <a:headEnd/>
            <a:tailEnd/>
          </a:ln>
        </p:spPr>
      </p:pic>
      <p:sp>
        <p:nvSpPr>
          <p:cNvPr id="9" name="Slide Number Placeholder 9"/>
          <p:cNvSpPr>
            <a:spLocks noGrp="1"/>
          </p:cNvSpPr>
          <p:nvPr>
            <p:ph type="sldNum" sz="quarter" idx="12"/>
          </p:nvPr>
        </p:nvSpPr>
        <p:spPr>
          <a:xfrm>
            <a:off x="2667000" y="6248400"/>
            <a:ext cx="2133600" cy="365125"/>
          </a:xfrm>
        </p:spPr>
        <p:txBody>
          <a:bodyPr/>
          <a:lstStyle/>
          <a:p>
            <a:pPr>
              <a:defRPr/>
            </a:pPr>
            <a:r>
              <a:rPr lang="en-US" dirty="0" smtClean="0">
                <a:solidFill>
                  <a:schemeClr val="bg1"/>
                </a:solidFill>
                <a:latin typeface="+mj-lt"/>
              </a:rPr>
              <a:t>Page: </a:t>
            </a:r>
            <a:fld id="{C7C406FB-F60F-4112-874E-A5EFE2BC9A99}" type="slidenum">
              <a:rPr lang="en-US" smtClean="0">
                <a:solidFill>
                  <a:schemeClr val="bg1"/>
                </a:solidFill>
                <a:latin typeface="+mj-lt"/>
              </a:rPr>
              <a:pPr>
                <a:defRPr/>
              </a:pPr>
              <a:t>21</a:t>
            </a:fld>
            <a:endParaRPr lang="en-US" dirty="0">
              <a:solidFill>
                <a:schemeClr val="bg1"/>
              </a:solidFill>
              <a:latin typeface="+mj-lt"/>
            </a:endParaRPr>
          </a:p>
        </p:txBody>
      </p:sp>
      <p:sp>
        <p:nvSpPr>
          <p:cNvPr id="8" name="TextBox 7"/>
          <p:cNvSpPr txBox="1"/>
          <p:nvPr/>
        </p:nvSpPr>
        <p:spPr>
          <a:xfrm>
            <a:off x="304800" y="152400"/>
            <a:ext cx="8610600" cy="584775"/>
          </a:xfrm>
          <a:prstGeom prst="rect">
            <a:avLst/>
          </a:prstGeom>
          <a:noFill/>
        </p:spPr>
        <p:txBody>
          <a:bodyPr wrap="square" rtlCol="0">
            <a:spAutoFit/>
          </a:bodyPr>
          <a:lstStyle/>
          <a:p>
            <a:pPr algn="ctr"/>
            <a:r>
              <a:rPr lang="en-US" sz="3200" b="1" dirty="0" smtClean="0">
                <a:solidFill>
                  <a:schemeClr val="bg1"/>
                </a:solidFill>
              </a:rPr>
              <a:t>Licenses Issued under PTA</a:t>
            </a:r>
          </a:p>
        </p:txBody>
      </p:sp>
      <p:sp>
        <p:nvSpPr>
          <p:cNvPr id="12" name="TextBox 11"/>
          <p:cNvSpPr txBox="1"/>
          <p:nvPr/>
        </p:nvSpPr>
        <p:spPr>
          <a:xfrm>
            <a:off x="228600" y="914400"/>
            <a:ext cx="8458200" cy="6001643"/>
          </a:xfrm>
          <a:prstGeom prst="rect">
            <a:avLst/>
          </a:prstGeom>
          <a:noFill/>
        </p:spPr>
        <p:txBody>
          <a:bodyPr wrap="square" rtlCol="0">
            <a:spAutoFit/>
          </a:bodyPr>
          <a:lstStyle/>
          <a:p>
            <a:pPr lvl="1" indent="-457200"/>
            <a:r>
              <a:rPr lang="en-US" sz="2400" b="1" i="1" dirty="0" smtClean="0">
                <a:ea typeface="Verdana" pitchFamily="34" charset="0"/>
                <a:cs typeface="Verdana" pitchFamily="34" charset="0"/>
              </a:rPr>
              <a:t>5.	Tower License </a:t>
            </a:r>
          </a:p>
          <a:p>
            <a:pPr lvl="1" indent="-457200"/>
            <a:r>
              <a:rPr lang="en-US" sz="2400" dirty="0" smtClean="0">
                <a:ea typeface="Verdana" pitchFamily="34" charset="0"/>
                <a:cs typeface="Verdana" pitchFamily="34" charset="0"/>
              </a:rPr>
              <a:t>	</a:t>
            </a:r>
            <a:r>
              <a:rPr lang="en-US" sz="2400" dirty="0" smtClean="0">
                <a:ea typeface="Verdana" pitchFamily="34" charset="0"/>
                <a:cs typeface="Verdana" pitchFamily="34" charset="0"/>
              </a:rPr>
              <a:t>This license authorizes a firm/ person to establish and maintain the following Telecom Infrastructure Facilities to lease, rent out or sell to Telecom Operators licensed/ registered by the Authority on mutually agreed terms strictly keeping in view their license/ license conditions</a:t>
            </a:r>
          </a:p>
          <a:p>
            <a:pPr lvl="1" indent="-457200"/>
            <a:endParaRPr lang="en-US" sz="2400" dirty="0" smtClean="0">
              <a:ea typeface="Verdana" pitchFamily="34" charset="0"/>
              <a:cs typeface="Verdana" pitchFamily="34" charset="0"/>
            </a:endParaRPr>
          </a:p>
          <a:p>
            <a:pPr lvl="1" indent="-457200" defTabSz="346075">
              <a:buAutoNum type="arabicPeriod" startAt="6"/>
              <a:tabLst>
                <a:tab pos="346075" algn="l"/>
              </a:tabLst>
            </a:pPr>
            <a:r>
              <a:rPr lang="en-US" sz="2400" b="1" dirty="0" smtClean="0">
                <a:ea typeface="Verdana" pitchFamily="34" charset="0"/>
                <a:cs typeface="Verdana" pitchFamily="34" charset="0"/>
              </a:rPr>
              <a:t>Cellular </a:t>
            </a:r>
            <a:r>
              <a:rPr lang="en-US" sz="2400" b="1" dirty="0" smtClean="0">
                <a:ea typeface="Verdana" pitchFamily="34" charset="0"/>
                <a:cs typeface="Verdana" pitchFamily="34" charset="0"/>
              </a:rPr>
              <a:t>Mobile</a:t>
            </a:r>
          </a:p>
          <a:p>
            <a:pPr lvl="1" indent="-457200" defTabSz="346075">
              <a:buAutoNum type="arabicPeriod" startAt="6"/>
              <a:tabLst>
                <a:tab pos="346075" algn="l"/>
              </a:tabLst>
            </a:pPr>
            <a:endParaRPr lang="en-US" sz="2400" b="1" dirty="0" smtClean="0">
              <a:ea typeface="Verdana" pitchFamily="34" charset="0"/>
              <a:cs typeface="Verdana" pitchFamily="34" charset="0"/>
            </a:endParaRPr>
          </a:p>
          <a:p>
            <a:pPr lvl="1" indent="-457200" defTabSz="346075">
              <a:buAutoNum type="arabicPeriod" startAt="6"/>
            </a:pPr>
            <a:r>
              <a:rPr lang="en-US" sz="2400" b="1" dirty="0" smtClean="0">
                <a:ea typeface="Verdana" pitchFamily="34" charset="0"/>
                <a:cs typeface="Verdana" pitchFamily="34" charset="0"/>
              </a:rPr>
              <a:t>Class VAS Licenses :</a:t>
            </a:r>
          </a:p>
          <a:p>
            <a:pPr lvl="1" indent="-457200" defTabSz="346075"/>
            <a:r>
              <a:rPr lang="en-US" sz="2400" b="1" dirty="0" smtClean="0">
                <a:ea typeface="Verdana" pitchFamily="34" charset="0"/>
                <a:cs typeface="Verdana" pitchFamily="34" charset="0"/>
              </a:rPr>
              <a:t> 	</a:t>
            </a:r>
            <a:r>
              <a:rPr lang="en-US" sz="2400" dirty="0" smtClean="0">
                <a:ea typeface="Verdana" pitchFamily="34" charset="0"/>
                <a:cs typeface="Verdana" pitchFamily="34" charset="0"/>
              </a:rPr>
              <a:t>All class value added licensed and registered services can only be provided through mutual interconnects and marketing agreements with Local Loop Operators, Long Distance and International Operators, Infrastructure operators and Cellular Operators, with PTCL included. </a:t>
            </a:r>
          </a:p>
          <a:p>
            <a:pPr lvl="1" indent="-457200" defTabSz="346075">
              <a:buAutoNum type="arabicPeriod" startAt="6"/>
            </a:pPr>
            <a:endParaRPr lang="en-US" sz="2400" b="1" dirty="0" smtClean="0">
              <a:ea typeface="Verdana" pitchFamily="34" charset="0"/>
              <a:cs typeface="Verdana" pitchFamily="34" charset="0"/>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fade">
                                      <p:cBhvr>
                                        <p:cTn id="11" dur="500"/>
                                        <p:tgtEl>
                                          <p:spTgt spid="12">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animEffect transition="in" filter="fade">
                                      <p:cBhvr>
                                        <p:cTn id="15" dur="500"/>
                                        <p:tgtEl>
                                          <p:spTgt spid="12">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xEl>
                                              <p:pRg st="5" end="5"/>
                                            </p:txEl>
                                          </p:spTgt>
                                        </p:tgtEl>
                                        <p:attrNameLst>
                                          <p:attrName>style.visibility</p:attrName>
                                        </p:attrNameLst>
                                      </p:cBhvr>
                                      <p:to>
                                        <p:strVal val="visible"/>
                                      </p:to>
                                    </p:set>
                                    <p:animEffect transition="in" filter="fade">
                                      <p:cBhvr>
                                        <p:cTn id="19" dur="500"/>
                                        <p:tgtEl>
                                          <p:spTgt spid="12">
                                            <p:txEl>
                                              <p:pRg st="5" end="5"/>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animEffect transition="in" filter="fade">
                                      <p:cBhvr>
                                        <p:cTn id="23"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0" y="6553199"/>
            <a:ext cx="9144000" cy="304801"/>
          </a:xfrm>
          <a:prstGeom prst="rect">
            <a:avLst/>
          </a:prstGeom>
          <a:noFill/>
          <a:ln w="9525">
            <a:noFill/>
            <a:miter lim="800000"/>
            <a:headEnd/>
            <a:tailEnd/>
          </a:ln>
          <a:effectLst/>
        </p:spPr>
      </p:pic>
      <p:sp>
        <p:nvSpPr>
          <p:cNvPr id="4" name="Footer Placeholder 3"/>
          <p:cNvSpPr>
            <a:spLocks noGrp="1"/>
          </p:cNvSpPr>
          <p:nvPr>
            <p:ph type="ftr" sz="quarter" idx="11"/>
          </p:nvPr>
        </p:nvSpPr>
        <p:spPr>
          <a:xfrm>
            <a:off x="4876800" y="6629401"/>
            <a:ext cx="4267200" cy="228599"/>
          </a:xfrm>
        </p:spPr>
        <p:txBody>
          <a:bodyPr/>
          <a:lstStyle/>
          <a:p>
            <a:r>
              <a:rPr lang="en-US" dirty="0" smtClean="0">
                <a:solidFill>
                  <a:schemeClr val="bg1"/>
                </a:solidFill>
              </a:rPr>
              <a:t>             Fast, Secure, Reliable  Business Solutions</a:t>
            </a:r>
            <a:endParaRPr lang="en-US" dirty="0">
              <a:solidFill>
                <a:schemeClr val="bg1"/>
              </a:solidFill>
            </a:endParaRPr>
          </a:p>
        </p:txBody>
      </p:sp>
      <p:pic>
        <p:nvPicPr>
          <p:cNvPr id="6" name="Picture 3"/>
          <p:cNvPicPr>
            <a:picLocks noChangeAspect="1" noChangeArrowheads="1"/>
          </p:cNvPicPr>
          <p:nvPr/>
        </p:nvPicPr>
        <p:blipFill>
          <a:blip r:embed="rId4" cstate="print"/>
          <a:srcRect/>
          <a:stretch>
            <a:fillRect/>
          </a:stretch>
        </p:blipFill>
        <p:spPr bwMode="auto">
          <a:xfrm>
            <a:off x="7264400" y="6324600"/>
            <a:ext cx="1879600" cy="228600"/>
          </a:xfrm>
          <a:prstGeom prst="rect">
            <a:avLst/>
          </a:prstGeom>
          <a:noFill/>
          <a:ln w="9525">
            <a:noFill/>
            <a:miter lim="800000"/>
            <a:headEnd/>
            <a:tailEnd/>
          </a:ln>
          <a:effectLst/>
        </p:spPr>
      </p:pic>
      <p:sp>
        <p:nvSpPr>
          <p:cNvPr id="7" name="TextBox 6"/>
          <p:cNvSpPr txBox="1"/>
          <p:nvPr/>
        </p:nvSpPr>
        <p:spPr>
          <a:xfrm>
            <a:off x="914400" y="228600"/>
            <a:ext cx="7162800" cy="523220"/>
          </a:xfrm>
          <a:prstGeom prst="rect">
            <a:avLst/>
          </a:prstGeom>
          <a:noFill/>
        </p:spPr>
        <p:txBody>
          <a:bodyPr wrap="square" rtlCol="0">
            <a:spAutoFit/>
          </a:bodyPr>
          <a:lstStyle/>
          <a:p>
            <a:pPr algn="ctr"/>
            <a:r>
              <a:rPr lang="en-US" sz="2800" dirty="0" smtClean="0">
                <a:latin typeface="Arial" pitchFamily="34" charset="0"/>
                <a:cs typeface="Arial" pitchFamily="34" charset="0"/>
              </a:rPr>
              <a:t>Multinet &amp; Axiata Group</a:t>
            </a:r>
            <a:endParaRPr lang="en-US" sz="2800" dirty="0">
              <a:latin typeface="Arial" pitchFamily="34" charset="0"/>
              <a:cs typeface="Arial" pitchFamily="34" charset="0"/>
            </a:endParaRPr>
          </a:p>
        </p:txBody>
      </p:sp>
      <p:pic>
        <p:nvPicPr>
          <p:cNvPr id="11" name="Picture 2"/>
          <p:cNvPicPr>
            <a:picLocks noChangeAspect="1" noChangeArrowheads="1"/>
          </p:cNvPicPr>
          <p:nvPr/>
        </p:nvPicPr>
        <p:blipFill>
          <a:blip r:embed="rId5" cstate="print">
            <a:grayscl/>
          </a:blip>
          <a:srcRect/>
          <a:stretch>
            <a:fillRect/>
          </a:stretch>
        </p:blipFill>
        <p:spPr bwMode="auto">
          <a:xfrm>
            <a:off x="0" y="0"/>
            <a:ext cx="9144000" cy="838199"/>
          </a:xfrm>
          <a:prstGeom prst="rect">
            <a:avLst/>
          </a:prstGeom>
          <a:noFill/>
          <a:ln w="9525">
            <a:noFill/>
            <a:miter lim="800000"/>
            <a:headEnd/>
            <a:tailEnd/>
          </a:ln>
        </p:spPr>
      </p:pic>
      <p:sp>
        <p:nvSpPr>
          <p:cNvPr id="9" name="Slide Number Placeholder 9"/>
          <p:cNvSpPr>
            <a:spLocks noGrp="1"/>
          </p:cNvSpPr>
          <p:nvPr>
            <p:ph type="sldNum" sz="quarter" idx="12"/>
          </p:nvPr>
        </p:nvSpPr>
        <p:spPr>
          <a:xfrm>
            <a:off x="2667000" y="6248400"/>
            <a:ext cx="2133600" cy="365125"/>
          </a:xfrm>
        </p:spPr>
        <p:txBody>
          <a:bodyPr/>
          <a:lstStyle/>
          <a:p>
            <a:pPr>
              <a:defRPr/>
            </a:pPr>
            <a:r>
              <a:rPr lang="en-US" dirty="0" smtClean="0">
                <a:solidFill>
                  <a:schemeClr val="bg1"/>
                </a:solidFill>
                <a:latin typeface="+mj-lt"/>
              </a:rPr>
              <a:t>Page: </a:t>
            </a:r>
            <a:fld id="{C7C406FB-F60F-4112-874E-A5EFE2BC9A99}" type="slidenum">
              <a:rPr lang="en-US" smtClean="0">
                <a:solidFill>
                  <a:schemeClr val="bg1"/>
                </a:solidFill>
                <a:latin typeface="+mj-lt"/>
              </a:rPr>
              <a:pPr>
                <a:defRPr/>
              </a:pPr>
              <a:t>22</a:t>
            </a:fld>
            <a:endParaRPr lang="en-US" dirty="0">
              <a:solidFill>
                <a:schemeClr val="bg1"/>
              </a:solidFill>
              <a:latin typeface="+mj-lt"/>
            </a:endParaRPr>
          </a:p>
        </p:txBody>
      </p:sp>
      <p:sp>
        <p:nvSpPr>
          <p:cNvPr id="8" name="TextBox 7"/>
          <p:cNvSpPr txBox="1"/>
          <p:nvPr/>
        </p:nvSpPr>
        <p:spPr>
          <a:xfrm>
            <a:off x="304800" y="152400"/>
            <a:ext cx="8610600" cy="584775"/>
          </a:xfrm>
          <a:prstGeom prst="rect">
            <a:avLst/>
          </a:prstGeom>
          <a:noFill/>
        </p:spPr>
        <p:txBody>
          <a:bodyPr wrap="square" rtlCol="0">
            <a:spAutoFit/>
          </a:bodyPr>
          <a:lstStyle/>
          <a:p>
            <a:pPr algn="ctr"/>
            <a:r>
              <a:rPr lang="en-US" sz="3200" b="1" dirty="0" smtClean="0">
                <a:solidFill>
                  <a:schemeClr val="bg1"/>
                </a:solidFill>
              </a:rPr>
              <a:t>Number of Operators under PTA</a:t>
            </a:r>
          </a:p>
        </p:txBody>
      </p:sp>
      <p:sp>
        <p:nvSpPr>
          <p:cNvPr id="12" name="TextBox 11"/>
          <p:cNvSpPr txBox="1"/>
          <p:nvPr/>
        </p:nvSpPr>
        <p:spPr>
          <a:xfrm>
            <a:off x="457200" y="2819400"/>
            <a:ext cx="8229600" cy="1477328"/>
          </a:xfrm>
          <a:prstGeom prst="rect">
            <a:avLst/>
          </a:prstGeom>
          <a:noFill/>
        </p:spPr>
        <p:txBody>
          <a:bodyPr wrap="square" rtlCol="0">
            <a:spAutoFit/>
          </a:bodyPr>
          <a:lstStyle/>
          <a:p>
            <a:pPr marL="1150938" lvl="2" indent="220663"/>
            <a:endParaRPr lang="en-US" b="1" dirty="0" smtClean="0"/>
          </a:p>
          <a:p>
            <a:endParaRPr lang="en-US" dirty="0" smtClean="0"/>
          </a:p>
          <a:p>
            <a:pPr marL="457200" indent="-220663">
              <a:buFont typeface="Arial" pitchFamily="34" charset="0"/>
              <a:buChar char="•"/>
            </a:pPr>
            <a:endParaRPr lang="en-US" dirty="0" smtClean="0"/>
          </a:p>
          <a:p>
            <a:pPr marL="457200" indent="-220663"/>
            <a:endParaRPr lang="en-US" dirty="0" smtClean="0"/>
          </a:p>
          <a:p>
            <a:endParaRPr lang="en-US" dirty="0"/>
          </a:p>
        </p:txBody>
      </p:sp>
      <p:graphicFrame>
        <p:nvGraphicFramePr>
          <p:cNvPr id="10" name="Table 9"/>
          <p:cNvGraphicFramePr>
            <a:graphicFrameLocks noGrp="1"/>
          </p:cNvGraphicFramePr>
          <p:nvPr/>
        </p:nvGraphicFramePr>
        <p:xfrm>
          <a:off x="609600" y="1143000"/>
          <a:ext cx="7772400" cy="4495800"/>
        </p:xfrm>
        <a:graphic>
          <a:graphicData uri="http://schemas.openxmlformats.org/drawingml/2006/table">
            <a:tbl>
              <a:tblPr firstRow="1" firstCol="1">
                <a:tableStyleId>{5C22544A-7EE6-4342-B048-85BDC9FD1C3A}</a:tableStyleId>
              </a:tblPr>
              <a:tblGrid>
                <a:gridCol w="5462770"/>
                <a:gridCol w="2309630"/>
              </a:tblGrid>
              <a:tr h="899160">
                <a:tc>
                  <a:txBody>
                    <a:bodyPr/>
                    <a:lstStyle/>
                    <a:p>
                      <a:pPr algn="l" fontAlgn="ctr"/>
                      <a:r>
                        <a:rPr lang="en-US" sz="2400" u="none" strike="noStrike" dirty="0" smtClean="0">
                          <a:latin typeface="+mn-lt"/>
                        </a:rPr>
                        <a:t>Total Operational </a:t>
                      </a:r>
                      <a:r>
                        <a:rPr lang="en-US" sz="2400" u="none" strike="noStrike" dirty="0">
                          <a:latin typeface="+mn-lt"/>
                        </a:rPr>
                        <a:t>Licenses</a:t>
                      </a:r>
                      <a:endParaRPr lang="en-US" sz="2400" b="1" i="0" u="none" strike="noStrike" dirty="0">
                        <a:solidFill>
                          <a:srgbClr val="000000"/>
                        </a:solidFill>
                        <a:latin typeface="+mn-lt"/>
                      </a:endParaRPr>
                    </a:p>
                  </a:txBody>
                  <a:tcPr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009999"/>
                    </a:solidFill>
                  </a:tcPr>
                </a:tc>
                <a:tc>
                  <a:txBody>
                    <a:bodyPr/>
                    <a:lstStyle/>
                    <a:p>
                      <a:pPr algn="ctr" fontAlgn="ctr"/>
                      <a:r>
                        <a:rPr lang="en-US" sz="2400" u="none" strike="noStrike" dirty="0">
                          <a:latin typeface="+mn-lt"/>
                        </a:rPr>
                        <a:t>Number of Licenses Issued</a:t>
                      </a:r>
                      <a:endParaRPr lang="en-US" sz="2400" b="1" i="0" u="none" strike="noStrike" dirty="0">
                        <a:solidFill>
                          <a:srgbClr val="000000"/>
                        </a:solidFill>
                        <a:latin typeface="+mn-lt"/>
                      </a:endParaRPr>
                    </a:p>
                  </a:txBody>
                  <a:tcPr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9999"/>
                    </a:solidFill>
                  </a:tcPr>
                </a:tc>
              </a:tr>
              <a:tr h="449580">
                <a:tc>
                  <a:txBody>
                    <a:bodyPr/>
                    <a:lstStyle/>
                    <a:p>
                      <a:pPr algn="l" fontAlgn="ctr"/>
                      <a:r>
                        <a:rPr lang="en-US" sz="2400" u="none" strike="noStrike" dirty="0">
                          <a:latin typeface="+mn-lt"/>
                        </a:rPr>
                        <a:t>LDI Licenses</a:t>
                      </a:r>
                      <a:endParaRPr lang="en-US" sz="2400" b="0" i="0" u="none" strike="noStrike" dirty="0">
                        <a:solidFill>
                          <a:srgbClr val="000000"/>
                        </a:solidFill>
                        <a:latin typeface="+mn-lt"/>
                      </a:endParaRPr>
                    </a:p>
                  </a:txBody>
                  <a:tcPr marT="9525" marB="0" anchor="ctr">
                    <a:lnL w="12700" cap="flat" cmpd="sng" algn="ctr">
                      <a:solidFill>
                        <a:schemeClr val="tx1"/>
                      </a:solidFill>
                      <a:prstDash val="solid"/>
                      <a:round/>
                      <a:headEnd type="none" w="med" len="med"/>
                      <a:tailEnd type="none" w="med" len="med"/>
                    </a:lnL>
                    <a:solidFill>
                      <a:srgbClr val="009999"/>
                    </a:solidFill>
                  </a:tcPr>
                </a:tc>
                <a:tc>
                  <a:txBody>
                    <a:bodyPr/>
                    <a:lstStyle/>
                    <a:p>
                      <a:pPr algn="ctr" fontAlgn="ctr"/>
                      <a:r>
                        <a:rPr lang="en-US" sz="2400" u="none" strike="noStrike" dirty="0">
                          <a:latin typeface="+mn-lt"/>
                        </a:rPr>
                        <a:t>14</a:t>
                      </a:r>
                      <a:endParaRPr lang="en-US" sz="2400" b="0" i="0" u="none" strike="noStrike" dirty="0">
                        <a:solidFill>
                          <a:srgbClr val="000000"/>
                        </a:solidFill>
                        <a:latin typeface="+mn-lt"/>
                      </a:endParaRPr>
                    </a:p>
                  </a:txBody>
                  <a:tcPr marT="9525" marB="0" anchor="ctr">
                    <a:lnR w="12700" cap="flat" cmpd="sng" algn="ctr">
                      <a:solidFill>
                        <a:schemeClr val="tx1"/>
                      </a:solidFill>
                      <a:prstDash val="solid"/>
                      <a:round/>
                      <a:headEnd type="none" w="med" len="med"/>
                      <a:tailEnd type="none" w="med" len="med"/>
                    </a:lnR>
                    <a:solidFill>
                      <a:srgbClr val="FF9933"/>
                    </a:solidFill>
                  </a:tcPr>
                </a:tc>
              </a:tr>
              <a:tr h="449580">
                <a:tc>
                  <a:txBody>
                    <a:bodyPr/>
                    <a:lstStyle/>
                    <a:p>
                      <a:pPr algn="l" fontAlgn="ctr"/>
                      <a:r>
                        <a:rPr lang="en-US" sz="2400" u="none" strike="noStrike" dirty="0">
                          <a:latin typeface="+mn-lt"/>
                        </a:rPr>
                        <a:t>FLL Licenses</a:t>
                      </a:r>
                      <a:endParaRPr lang="en-US" sz="2400" b="0" i="0" u="none" strike="noStrike" dirty="0">
                        <a:solidFill>
                          <a:srgbClr val="000000"/>
                        </a:solidFill>
                        <a:latin typeface="+mn-lt"/>
                      </a:endParaRPr>
                    </a:p>
                  </a:txBody>
                  <a:tcPr marT="9525" marB="0" anchor="ctr">
                    <a:lnL w="12700" cap="flat" cmpd="sng" algn="ctr">
                      <a:solidFill>
                        <a:schemeClr val="tx1"/>
                      </a:solidFill>
                      <a:prstDash val="solid"/>
                      <a:round/>
                      <a:headEnd type="none" w="med" len="med"/>
                      <a:tailEnd type="none" w="med" len="med"/>
                    </a:lnL>
                    <a:solidFill>
                      <a:srgbClr val="009999"/>
                    </a:solidFill>
                  </a:tcPr>
                </a:tc>
                <a:tc>
                  <a:txBody>
                    <a:bodyPr/>
                    <a:lstStyle/>
                    <a:p>
                      <a:pPr algn="ctr" fontAlgn="ctr"/>
                      <a:r>
                        <a:rPr lang="en-US" sz="2400" u="none" strike="noStrike" dirty="0">
                          <a:latin typeface="+mn-lt"/>
                        </a:rPr>
                        <a:t>17</a:t>
                      </a:r>
                      <a:endParaRPr lang="en-US" sz="2400" b="0" i="0" u="none" strike="noStrike" dirty="0">
                        <a:solidFill>
                          <a:srgbClr val="000000"/>
                        </a:solidFill>
                        <a:latin typeface="+mn-lt"/>
                      </a:endParaRPr>
                    </a:p>
                  </a:txBody>
                  <a:tcPr marT="9525" marB="0" anchor="ctr">
                    <a:lnR w="12700" cap="flat" cmpd="sng" algn="ctr">
                      <a:solidFill>
                        <a:schemeClr val="tx1"/>
                      </a:solidFill>
                      <a:prstDash val="solid"/>
                      <a:round/>
                      <a:headEnd type="none" w="med" len="med"/>
                      <a:tailEnd type="none" w="med" len="med"/>
                    </a:lnR>
                    <a:solidFill>
                      <a:srgbClr val="FF9933"/>
                    </a:solidFill>
                  </a:tcPr>
                </a:tc>
              </a:tr>
              <a:tr h="449580">
                <a:tc>
                  <a:txBody>
                    <a:bodyPr/>
                    <a:lstStyle/>
                    <a:p>
                      <a:pPr algn="l" fontAlgn="ctr"/>
                      <a:r>
                        <a:rPr lang="en-US" sz="2400" u="none" strike="noStrike" dirty="0">
                          <a:latin typeface="+mn-lt"/>
                        </a:rPr>
                        <a:t>WLL Licenses</a:t>
                      </a:r>
                      <a:endParaRPr lang="en-US" sz="2400" b="0" i="0" u="none" strike="noStrike" dirty="0">
                        <a:solidFill>
                          <a:srgbClr val="000000"/>
                        </a:solidFill>
                        <a:latin typeface="+mn-lt"/>
                      </a:endParaRPr>
                    </a:p>
                  </a:txBody>
                  <a:tcPr marT="9525" marB="0" anchor="ctr">
                    <a:lnL w="12700" cap="flat" cmpd="sng" algn="ctr">
                      <a:solidFill>
                        <a:schemeClr val="tx1"/>
                      </a:solidFill>
                      <a:prstDash val="solid"/>
                      <a:round/>
                      <a:headEnd type="none" w="med" len="med"/>
                      <a:tailEnd type="none" w="med" len="med"/>
                    </a:lnL>
                    <a:solidFill>
                      <a:srgbClr val="009999"/>
                    </a:solidFill>
                  </a:tcPr>
                </a:tc>
                <a:tc>
                  <a:txBody>
                    <a:bodyPr/>
                    <a:lstStyle/>
                    <a:p>
                      <a:pPr algn="ctr" fontAlgn="ctr"/>
                      <a:r>
                        <a:rPr lang="en-US" sz="2400" u="none" strike="noStrike" dirty="0">
                          <a:latin typeface="+mn-lt"/>
                        </a:rPr>
                        <a:t>11</a:t>
                      </a:r>
                      <a:endParaRPr lang="en-US" sz="2400" b="0" i="0" u="none" strike="noStrike" dirty="0">
                        <a:solidFill>
                          <a:srgbClr val="000000"/>
                        </a:solidFill>
                        <a:latin typeface="+mn-lt"/>
                      </a:endParaRPr>
                    </a:p>
                  </a:txBody>
                  <a:tcPr marT="9525" marB="0" anchor="ctr">
                    <a:lnR w="12700" cap="flat" cmpd="sng" algn="ctr">
                      <a:solidFill>
                        <a:schemeClr val="tx1"/>
                      </a:solidFill>
                      <a:prstDash val="solid"/>
                      <a:round/>
                      <a:headEnd type="none" w="med" len="med"/>
                      <a:tailEnd type="none" w="med" len="med"/>
                    </a:lnR>
                    <a:solidFill>
                      <a:srgbClr val="FF9933"/>
                    </a:solidFill>
                  </a:tcPr>
                </a:tc>
              </a:tr>
              <a:tr h="449580">
                <a:tc>
                  <a:txBody>
                    <a:bodyPr/>
                    <a:lstStyle/>
                    <a:p>
                      <a:pPr algn="l" fontAlgn="ctr"/>
                      <a:r>
                        <a:rPr lang="en-US" sz="2400" u="none" strike="noStrike" dirty="0">
                          <a:latin typeface="+mn-lt"/>
                        </a:rPr>
                        <a:t>Infrastructure Licenses</a:t>
                      </a:r>
                      <a:endParaRPr lang="en-US" sz="2400" b="0" i="0" u="none" strike="noStrike" dirty="0">
                        <a:solidFill>
                          <a:srgbClr val="000000"/>
                        </a:solidFill>
                        <a:latin typeface="+mn-lt"/>
                      </a:endParaRPr>
                    </a:p>
                  </a:txBody>
                  <a:tcPr marT="9525" marB="0" anchor="ctr">
                    <a:lnL w="12700" cap="flat" cmpd="sng" algn="ctr">
                      <a:solidFill>
                        <a:schemeClr val="tx1"/>
                      </a:solidFill>
                      <a:prstDash val="solid"/>
                      <a:round/>
                      <a:headEnd type="none" w="med" len="med"/>
                      <a:tailEnd type="none" w="med" len="med"/>
                    </a:lnL>
                    <a:solidFill>
                      <a:srgbClr val="009999"/>
                    </a:solidFill>
                  </a:tcPr>
                </a:tc>
                <a:tc>
                  <a:txBody>
                    <a:bodyPr/>
                    <a:lstStyle/>
                    <a:p>
                      <a:pPr algn="ctr" fontAlgn="ctr"/>
                      <a:r>
                        <a:rPr lang="en-US" sz="2400" u="none" strike="noStrike" dirty="0">
                          <a:latin typeface="+mn-lt"/>
                        </a:rPr>
                        <a:t>5</a:t>
                      </a:r>
                      <a:endParaRPr lang="en-US" sz="2400" b="0" i="0" u="none" strike="noStrike" dirty="0">
                        <a:solidFill>
                          <a:srgbClr val="000000"/>
                        </a:solidFill>
                        <a:latin typeface="+mn-lt"/>
                      </a:endParaRPr>
                    </a:p>
                  </a:txBody>
                  <a:tcPr marT="9525" marB="0" anchor="ctr">
                    <a:lnR w="12700" cap="flat" cmpd="sng" algn="ctr">
                      <a:solidFill>
                        <a:schemeClr val="tx1"/>
                      </a:solidFill>
                      <a:prstDash val="solid"/>
                      <a:round/>
                      <a:headEnd type="none" w="med" len="med"/>
                      <a:tailEnd type="none" w="med" len="med"/>
                    </a:lnR>
                    <a:solidFill>
                      <a:srgbClr val="FF9933"/>
                    </a:solidFill>
                  </a:tcPr>
                </a:tc>
              </a:tr>
              <a:tr h="449580">
                <a:tc>
                  <a:txBody>
                    <a:bodyPr/>
                    <a:lstStyle/>
                    <a:p>
                      <a:pPr algn="l" fontAlgn="ctr"/>
                      <a:r>
                        <a:rPr lang="en-US" sz="2400" u="none" strike="noStrike" dirty="0">
                          <a:latin typeface="+mn-lt"/>
                        </a:rPr>
                        <a:t>Infrastructure Tower Licenses</a:t>
                      </a:r>
                      <a:endParaRPr lang="en-US" sz="2400" b="0" i="0" u="none" strike="noStrike" dirty="0">
                        <a:solidFill>
                          <a:srgbClr val="000000"/>
                        </a:solidFill>
                        <a:latin typeface="+mn-lt"/>
                      </a:endParaRPr>
                    </a:p>
                  </a:txBody>
                  <a:tcPr marT="9525" marB="0" anchor="ctr">
                    <a:lnL w="12700" cap="flat" cmpd="sng" algn="ctr">
                      <a:solidFill>
                        <a:schemeClr val="tx1"/>
                      </a:solidFill>
                      <a:prstDash val="solid"/>
                      <a:round/>
                      <a:headEnd type="none" w="med" len="med"/>
                      <a:tailEnd type="none" w="med" len="med"/>
                    </a:lnL>
                    <a:solidFill>
                      <a:srgbClr val="009999"/>
                    </a:solidFill>
                  </a:tcPr>
                </a:tc>
                <a:tc>
                  <a:txBody>
                    <a:bodyPr/>
                    <a:lstStyle/>
                    <a:p>
                      <a:pPr algn="ctr" fontAlgn="ctr"/>
                      <a:r>
                        <a:rPr lang="en-US" sz="2400" u="none" strike="noStrike" dirty="0">
                          <a:latin typeface="+mn-lt"/>
                        </a:rPr>
                        <a:t>8</a:t>
                      </a:r>
                      <a:endParaRPr lang="en-US" sz="2400" b="0" i="0" u="none" strike="noStrike" dirty="0">
                        <a:solidFill>
                          <a:srgbClr val="000000"/>
                        </a:solidFill>
                        <a:latin typeface="+mn-lt"/>
                      </a:endParaRPr>
                    </a:p>
                  </a:txBody>
                  <a:tcPr marT="9525" marB="0" anchor="ctr">
                    <a:lnR w="12700" cap="flat" cmpd="sng" algn="ctr">
                      <a:solidFill>
                        <a:schemeClr val="tx1"/>
                      </a:solidFill>
                      <a:prstDash val="solid"/>
                      <a:round/>
                      <a:headEnd type="none" w="med" len="med"/>
                      <a:tailEnd type="none" w="med" len="med"/>
                    </a:lnR>
                    <a:solidFill>
                      <a:srgbClr val="FF9933"/>
                    </a:solidFill>
                  </a:tcPr>
                </a:tc>
              </a:tr>
              <a:tr h="449580">
                <a:tc>
                  <a:txBody>
                    <a:bodyPr/>
                    <a:lstStyle/>
                    <a:p>
                      <a:pPr algn="l" fontAlgn="ctr"/>
                      <a:r>
                        <a:rPr lang="en-US" sz="2400" u="none" strike="noStrike" dirty="0">
                          <a:latin typeface="+mn-lt"/>
                        </a:rPr>
                        <a:t>International Landing </a:t>
                      </a:r>
                      <a:r>
                        <a:rPr lang="en-US" sz="2400" u="none" strike="noStrike" dirty="0" smtClean="0">
                          <a:latin typeface="+mn-lt"/>
                        </a:rPr>
                        <a:t>Station</a:t>
                      </a:r>
                      <a:endParaRPr lang="en-US" sz="2400" b="0" i="0" u="none" strike="noStrike" dirty="0">
                        <a:solidFill>
                          <a:srgbClr val="000000"/>
                        </a:solidFill>
                        <a:latin typeface="+mn-lt"/>
                      </a:endParaRPr>
                    </a:p>
                  </a:txBody>
                  <a:tcPr marT="9525" marB="0" anchor="ctr">
                    <a:lnL w="12700" cap="flat" cmpd="sng" algn="ctr">
                      <a:solidFill>
                        <a:schemeClr val="tx1"/>
                      </a:solidFill>
                      <a:prstDash val="solid"/>
                      <a:round/>
                      <a:headEnd type="none" w="med" len="med"/>
                      <a:tailEnd type="none" w="med" len="med"/>
                    </a:lnL>
                    <a:solidFill>
                      <a:srgbClr val="009999"/>
                    </a:solidFill>
                  </a:tcPr>
                </a:tc>
                <a:tc>
                  <a:txBody>
                    <a:bodyPr/>
                    <a:lstStyle/>
                    <a:p>
                      <a:pPr algn="ctr" fontAlgn="ctr"/>
                      <a:r>
                        <a:rPr lang="en-US" sz="2400" u="none" strike="noStrike" dirty="0">
                          <a:latin typeface="+mn-lt"/>
                        </a:rPr>
                        <a:t>2</a:t>
                      </a:r>
                      <a:endParaRPr lang="en-US" sz="2400" b="0" i="0" u="none" strike="noStrike" dirty="0">
                        <a:solidFill>
                          <a:srgbClr val="000000"/>
                        </a:solidFill>
                        <a:latin typeface="+mn-lt"/>
                      </a:endParaRPr>
                    </a:p>
                  </a:txBody>
                  <a:tcPr marT="9525" marB="0" anchor="ctr">
                    <a:lnR w="12700" cap="flat" cmpd="sng" algn="ctr">
                      <a:solidFill>
                        <a:schemeClr val="tx1"/>
                      </a:solidFill>
                      <a:prstDash val="solid"/>
                      <a:round/>
                      <a:headEnd type="none" w="med" len="med"/>
                      <a:tailEnd type="none" w="med" len="med"/>
                    </a:lnR>
                    <a:solidFill>
                      <a:srgbClr val="FF9933"/>
                    </a:solidFill>
                  </a:tcPr>
                </a:tc>
              </a:tr>
              <a:tr h="449580">
                <a:tc>
                  <a:txBody>
                    <a:bodyPr/>
                    <a:lstStyle/>
                    <a:p>
                      <a:pPr algn="l" fontAlgn="ctr"/>
                      <a:r>
                        <a:rPr lang="en-US" sz="2400" u="none" strike="noStrike" dirty="0">
                          <a:latin typeface="+mn-lt"/>
                        </a:rPr>
                        <a:t>Mobile Operators Licenses</a:t>
                      </a:r>
                      <a:endParaRPr lang="en-US" sz="2400" b="0" i="0" u="none" strike="noStrike" dirty="0">
                        <a:solidFill>
                          <a:srgbClr val="000000"/>
                        </a:solidFill>
                        <a:latin typeface="+mn-lt"/>
                      </a:endParaRPr>
                    </a:p>
                  </a:txBody>
                  <a:tcPr marT="9525" marB="0" anchor="ctr">
                    <a:lnL w="12700" cap="flat" cmpd="sng" algn="ctr">
                      <a:solidFill>
                        <a:schemeClr val="tx1"/>
                      </a:solidFill>
                      <a:prstDash val="solid"/>
                      <a:round/>
                      <a:headEnd type="none" w="med" len="med"/>
                      <a:tailEnd type="none" w="med" len="med"/>
                    </a:lnL>
                    <a:solidFill>
                      <a:srgbClr val="009999"/>
                    </a:solidFill>
                  </a:tcPr>
                </a:tc>
                <a:tc>
                  <a:txBody>
                    <a:bodyPr/>
                    <a:lstStyle/>
                    <a:p>
                      <a:pPr algn="ctr" fontAlgn="ctr"/>
                      <a:r>
                        <a:rPr lang="en-US" sz="2400" u="none" strike="noStrike" dirty="0">
                          <a:latin typeface="+mn-lt"/>
                        </a:rPr>
                        <a:t>5</a:t>
                      </a:r>
                      <a:endParaRPr lang="en-US" sz="2400" b="0" i="0" u="none" strike="noStrike" dirty="0">
                        <a:solidFill>
                          <a:srgbClr val="000000"/>
                        </a:solidFill>
                        <a:latin typeface="+mn-lt"/>
                      </a:endParaRPr>
                    </a:p>
                  </a:txBody>
                  <a:tcPr marT="9525" marB="0" anchor="ctr">
                    <a:lnR w="12700" cap="flat" cmpd="sng" algn="ctr">
                      <a:solidFill>
                        <a:schemeClr val="tx1"/>
                      </a:solidFill>
                      <a:prstDash val="solid"/>
                      <a:round/>
                      <a:headEnd type="none" w="med" len="med"/>
                      <a:tailEnd type="none" w="med" len="med"/>
                    </a:lnR>
                    <a:solidFill>
                      <a:srgbClr val="FF9933"/>
                    </a:solidFill>
                  </a:tcPr>
                </a:tc>
              </a:tr>
              <a:tr h="449580">
                <a:tc>
                  <a:txBody>
                    <a:bodyPr/>
                    <a:lstStyle/>
                    <a:p>
                      <a:pPr algn="l" fontAlgn="ctr"/>
                      <a:r>
                        <a:rPr lang="en-US" sz="2400" u="none" strike="noStrike" dirty="0">
                          <a:latin typeface="+mn-lt"/>
                        </a:rPr>
                        <a:t>Integrated Licenses</a:t>
                      </a:r>
                      <a:endParaRPr lang="en-US" sz="2400" b="0" i="0" u="none" strike="noStrike" dirty="0">
                        <a:solidFill>
                          <a:srgbClr val="000000"/>
                        </a:solidFill>
                        <a:latin typeface="+mn-lt"/>
                      </a:endParaRPr>
                    </a:p>
                  </a:txBody>
                  <a:tcPr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009999"/>
                    </a:solidFill>
                  </a:tcPr>
                </a:tc>
                <a:tc>
                  <a:txBody>
                    <a:bodyPr/>
                    <a:lstStyle/>
                    <a:p>
                      <a:pPr algn="ctr" fontAlgn="ctr"/>
                      <a:r>
                        <a:rPr lang="en-US" sz="2400" u="none" strike="noStrike" dirty="0">
                          <a:latin typeface="+mn-lt"/>
                        </a:rPr>
                        <a:t>3</a:t>
                      </a:r>
                      <a:endParaRPr lang="en-US" sz="2400" b="0" i="0" u="none" strike="noStrike" dirty="0">
                        <a:solidFill>
                          <a:srgbClr val="000000"/>
                        </a:solidFill>
                        <a:latin typeface="+mn-lt"/>
                      </a:endParaRPr>
                    </a:p>
                  </a:txBody>
                  <a:tcPr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9933"/>
                    </a:solidFill>
                  </a:tcPr>
                </a:tc>
              </a:tr>
            </a:tbl>
          </a:graphicData>
        </a:graphic>
      </p:graphicFrame>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a:effectLst/>
        </p:spPr>
      </p:pic>
      <p:pic>
        <p:nvPicPr>
          <p:cNvPr id="6" name="Picture 3"/>
          <p:cNvPicPr>
            <a:picLocks noChangeAspect="1" noChangeArrowheads="1"/>
          </p:cNvPicPr>
          <p:nvPr/>
        </p:nvPicPr>
        <p:blipFill>
          <a:blip r:embed="rId3" cstate="print"/>
          <a:srcRect/>
          <a:stretch>
            <a:fillRect/>
          </a:stretch>
        </p:blipFill>
        <p:spPr bwMode="auto">
          <a:xfrm>
            <a:off x="6115878" y="6400800"/>
            <a:ext cx="3028122" cy="457200"/>
          </a:xfrm>
          <a:prstGeom prst="rect">
            <a:avLst/>
          </a:prstGeom>
          <a:noFill/>
          <a:ln w="9525">
            <a:noFill/>
            <a:miter lim="800000"/>
            <a:headEnd/>
            <a:tailEnd/>
          </a:ln>
          <a:effectLst/>
        </p:spPr>
      </p:pic>
      <p:sp>
        <p:nvSpPr>
          <p:cNvPr id="5" name="Rectangle 4"/>
          <p:cNvSpPr/>
          <p:nvPr/>
        </p:nvSpPr>
        <p:spPr>
          <a:xfrm>
            <a:off x="3276600" y="2362200"/>
            <a:ext cx="5638800" cy="1077218"/>
          </a:xfrm>
          <a:prstGeom prst="rect">
            <a:avLst/>
          </a:prstGeom>
        </p:spPr>
        <p:txBody>
          <a:bodyPr wrap="square">
            <a:spAutoFit/>
          </a:bodyPr>
          <a:lstStyle/>
          <a:p>
            <a:pPr algn="ctr"/>
            <a:r>
              <a:rPr lang="en-US" sz="3200" b="1" dirty="0" smtClean="0">
                <a:solidFill>
                  <a:schemeClr val="bg1"/>
                </a:solidFill>
                <a:latin typeface="DokChampa" pitchFamily="34" charset="-34"/>
                <a:cs typeface="DokChampa" pitchFamily="34" charset="-34"/>
              </a:rPr>
              <a:t>Powers of Regulator, Telecom Standards &amp; Conformity</a:t>
            </a:r>
          </a:p>
        </p:txBody>
      </p:sp>
      <p:pic>
        <p:nvPicPr>
          <p:cNvPr id="2050" name="Picture 2" descr="C:\Users\Umair\Desktop\poa.jpg"/>
          <p:cNvPicPr>
            <a:picLocks noChangeAspect="1" noChangeArrowheads="1"/>
          </p:cNvPicPr>
          <p:nvPr/>
        </p:nvPicPr>
        <p:blipFill>
          <a:blip r:embed="rId4" cstate="print"/>
          <a:srcRect/>
          <a:stretch>
            <a:fillRect/>
          </a:stretch>
        </p:blipFill>
        <p:spPr bwMode="auto">
          <a:xfrm>
            <a:off x="4495800" y="3657600"/>
            <a:ext cx="3200400" cy="2265283"/>
          </a:xfrm>
          <a:prstGeom prst="rect">
            <a:avLst/>
          </a:prstGeom>
          <a:noFill/>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0" y="6553199"/>
            <a:ext cx="9144000" cy="304801"/>
          </a:xfrm>
          <a:prstGeom prst="rect">
            <a:avLst/>
          </a:prstGeom>
          <a:noFill/>
          <a:ln w="9525">
            <a:noFill/>
            <a:miter lim="800000"/>
            <a:headEnd/>
            <a:tailEnd/>
          </a:ln>
          <a:effectLst/>
        </p:spPr>
      </p:pic>
      <p:sp>
        <p:nvSpPr>
          <p:cNvPr id="4" name="Footer Placeholder 3"/>
          <p:cNvSpPr>
            <a:spLocks noGrp="1"/>
          </p:cNvSpPr>
          <p:nvPr>
            <p:ph type="ftr" sz="quarter" idx="11"/>
          </p:nvPr>
        </p:nvSpPr>
        <p:spPr>
          <a:xfrm>
            <a:off x="4876800" y="6629401"/>
            <a:ext cx="4267200" cy="228599"/>
          </a:xfrm>
        </p:spPr>
        <p:txBody>
          <a:bodyPr/>
          <a:lstStyle/>
          <a:p>
            <a:r>
              <a:rPr lang="en-US" dirty="0" smtClean="0">
                <a:solidFill>
                  <a:schemeClr val="bg1"/>
                </a:solidFill>
              </a:rPr>
              <a:t>             Fast, Secure, Reliable  Business Solutions</a:t>
            </a:r>
            <a:endParaRPr lang="en-US" dirty="0">
              <a:solidFill>
                <a:schemeClr val="bg1"/>
              </a:solidFill>
            </a:endParaRPr>
          </a:p>
        </p:txBody>
      </p:sp>
      <p:pic>
        <p:nvPicPr>
          <p:cNvPr id="6" name="Picture 3"/>
          <p:cNvPicPr>
            <a:picLocks noChangeAspect="1" noChangeArrowheads="1"/>
          </p:cNvPicPr>
          <p:nvPr/>
        </p:nvPicPr>
        <p:blipFill>
          <a:blip r:embed="rId4" cstate="print"/>
          <a:srcRect/>
          <a:stretch>
            <a:fillRect/>
          </a:stretch>
        </p:blipFill>
        <p:spPr bwMode="auto">
          <a:xfrm>
            <a:off x="7264400" y="6324600"/>
            <a:ext cx="1879600" cy="228600"/>
          </a:xfrm>
          <a:prstGeom prst="rect">
            <a:avLst/>
          </a:prstGeom>
          <a:noFill/>
          <a:ln w="9525">
            <a:noFill/>
            <a:miter lim="800000"/>
            <a:headEnd/>
            <a:tailEnd/>
          </a:ln>
          <a:effectLst/>
        </p:spPr>
      </p:pic>
      <p:sp>
        <p:nvSpPr>
          <p:cNvPr id="7" name="TextBox 6"/>
          <p:cNvSpPr txBox="1"/>
          <p:nvPr/>
        </p:nvSpPr>
        <p:spPr>
          <a:xfrm>
            <a:off x="914400" y="228600"/>
            <a:ext cx="7162800" cy="523220"/>
          </a:xfrm>
          <a:prstGeom prst="rect">
            <a:avLst/>
          </a:prstGeom>
          <a:noFill/>
        </p:spPr>
        <p:txBody>
          <a:bodyPr wrap="square" rtlCol="0">
            <a:spAutoFit/>
          </a:bodyPr>
          <a:lstStyle/>
          <a:p>
            <a:pPr algn="ctr"/>
            <a:r>
              <a:rPr lang="en-US" sz="2800" dirty="0" smtClean="0">
                <a:latin typeface="Arial" pitchFamily="34" charset="0"/>
                <a:cs typeface="Arial" pitchFamily="34" charset="0"/>
              </a:rPr>
              <a:t>Multinet &amp; Axiata Group</a:t>
            </a:r>
            <a:endParaRPr lang="en-US" sz="2800" dirty="0">
              <a:latin typeface="Arial" pitchFamily="34" charset="0"/>
              <a:cs typeface="Arial" pitchFamily="34" charset="0"/>
            </a:endParaRPr>
          </a:p>
        </p:txBody>
      </p:sp>
      <p:pic>
        <p:nvPicPr>
          <p:cNvPr id="11" name="Picture 2"/>
          <p:cNvPicPr>
            <a:picLocks noChangeAspect="1" noChangeArrowheads="1"/>
          </p:cNvPicPr>
          <p:nvPr/>
        </p:nvPicPr>
        <p:blipFill>
          <a:blip r:embed="rId5" cstate="print">
            <a:grayscl/>
          </a:blip>
          <a:srcRect/>
          <a:stretch>
            <a:fillRect/>
          </a:stretch>
        </p:blipFill>
        <p:spPr bwMode="auto">
          <a:xfrm>
            <a:off x="0" y="0"/>
            <a:ext cx="9144000" cy="838199"/>
          </a:xfrm>
          <a:prstGeom prst="rect">
            <a:avLst/>
          </a:prstGeom>
          <a:noFill/>
          <a:ln w="9525">
            <a:noFill/>
            <a:miter lim="800000"/>
            <a:headEnd/>
            <a:tailEnd/>
          </a:ln>
        </p:spPr>
      </p:pic>
      <p:sp>
        <p:nvSpPr>
          <p:cNvPr id="9" name="Slide Number Placeholder 9"/>
          <p:cNvSpPr>
            <a:spLocks noGrp="1"/>
          </p:cNvSpPr>
          <p:nvPr>
            <p:ph type="sldNum" sz="quarter" idx="12"/>
          </p:nvPr>
        </p:nvSpPr>
        <p:spPr>
          <a:xfrm>
            <a:off x="2667000" y="6248400"/>
            <a:ext cx="2133600" cy="365125"/>
          </a:xfrm>
        </p:spPr>
        <p:txBody>
          <a:bodyPr/>
          <a:lstStyle/>
          <a:p>
            <a:pPr>
              <a:defRPr/>
            </a:pPr>
            <a:r>
              <a:rPr lang="en-US" dirty="0" smtClean="0">
                <a:solidFill>
                  <a:schemeClr val="bg1"/>
                </a:solidFill>
                <a:latin typeface="+mj-lt"/>
              </a:rPr>
              <a:t>Page: </a:t>
            </a:r>
            <a:fld id="{C7C406FB-F60F-4112-874E-A5EFE2BC9A99}" type="slidenum">
              <a:rPr lang="en-US" smtClean="0">
                <a:solidFill>
                  <a:schemeClr val="bg1"/>
                </a:solidFill>
                <a:latin typeface="+mj-lt"/>
              </a:rPr>
              <a:pPr>
                <a:defRPr/>
              </a:pPr>
              <a:t>24</a:t>
            </a:fld>
            <a:endParaRPr lang="en-US" dirty="0">
              <a:solidFill>
                <a:schemeClr val="bg1"/>
              </a:solidFill>
              <a:latin typeface="+mj-lt"/>
            </a:endParaRPr>
          </a:p>
        </p:txBody>
      </p:sp>
      <p:sp>
        <p:nvSpPr>
          <p:cNvPr id="8" name="TextBox 7"/>
          <p:cNvSpPr txBox="1"/>
          <p:nvPr/>
        </p:nvSpPr>
        <p:spPr>
          <a:xfrm>
            <a:off x="304800" y="152400"/>
            <a:ext cx="8610600" cy="584775"/>
          </a:xfrm>
          <a:prstGeom prst="rect">
            <a:avLst/>
          </a:prstGeom>
          <a:noFill/>
        </p:spPr>
        <p:txBody>
          <a:bodyPr wrap="square" rtlCol="0">
            <a:spAutoFit/>
          </a:bodyPr>
          <a:lstStyle/>
          <a:p>
            <a:pPr algn="ctr"/>
            <a:r>
              <a:rPr lang="en-US" sz="3200" b="1" dirty="0" smtClean="0">
                <a:solidFill>
                  <a:schemeClr val="bg1"/>
                </a:solidFill>
              </a:rPr>
              <a:t>Powers of Authority</a:t>
            </a:r>
          </a:p>
        </p:txBody>
      </p:sp>
      <p:sp>
        <p:nvSpPr>
          <p:cNvPr id="10" name="TextBox 9"/>
          <p:cNvSpPr txBox="1"/>
          <p:nvPr/>
        </p:nvSpPr>
        <p:spPr>
          <a:xfrm>
            <a:off x="152401" y="838200"/>
            <a:ext cx="8534400" cy="5078313"/>
          </a:xfrm>
          <a:prstGeom prst="rect">
            <a:avLst/>
          </a:prstGeom>
          <a:noFill/>
        </p:spPr>
        <p:txBody>
          <a:bodyPr wrap="square" rtlCol="0">
            <a:spAutoFit/>
          </a:bodyPr>
          <a:lstStyle/>
          <a:p>
            <a:pPr marL="914400" indent="-457200"/>
            <a:r>
              <a:rPr lang="en-US" sz="2400" b="1" dirty="0" smtClean="0">
                <a:ea typeface="Verdana" pitchFamily="34" charset="0"/>
                <a:cs typeface="Verdana" pitchFamily="34" charset="0"/>
              </a:rPr>
              <a:t>“Powers of Authority”</a:t>
            </a:r>
          </a:p>
          <a:p>
            <a:pPr marL="850900"/>
            <a:r>
              <a:rPr lang="en-US" sz="2000" dirty="0" smtClean="0">
                <a:ea typeface="Verdana" pitchFamily="34" charset="0"/>
                <a:cs typeface="Verdana" pitchFamily="34" charset="0"/>
              </a:rPr>
              <a:t> </a:t>
            </a:r>
            <a:r>
              <a:rPr lang="en-US" sz="2000" i="1" dirty="0" smtClean="0">
                <a:ea typeface="Verdana" pitchFamily="34" charset="0"/>
                <a:cs typeface="Verdana" pitchFamily="34" charset="0"/>
              </a:rPr>
              <a:t>Chapter II </a:t>
            </a:r>
            <a:r>
              <a:rPr lang="en-US" sz="2000" dirty="0" smtClean="0">
                <a:ea typeface="Verdana" pitchFamily="34" charset="0"/>
                <a:cs typeface="Verdana" pitchFamily="34" charset="0"/>
              </a:rPr>
              <a:t>of the </a:t>
            </a:r>
            <a:r>
              <a:rPr lang="en-US" sz="2000" i="1" dirty="0" smtClean="0">
                <a:ea typeface="Verdana" pitchFamily="34" charset="0"/>
                <a:cs typeface="Verdana" pitchFamily="34" charset="0"/>
              </a:rPr>
              <a:t>Telecommunication Act of 1996</a:t>
            </a:r>
            <a:r>
              <a:rPr lang="en-US" sz="2000" dirty="0" smtClean="0">
                <a:ea typeface="Verdana" pitchFamily="34" charset="0"/>
                <a:cs typeface="Verdana" pitchFamily="34" charset="0"/>
              </a:rPr>
              <a:t> states PTA has the authority to</a:t>
            </a:r>
          </a:p>
          <a:p>
            <a:pPr marL="914400" indent="-457200"/>
            <a:endParaRPr lang="en-US" sz="2000" dirty="0" smtClean="0">
              <a:ea typeface="Verdana" pitchFamily="34" charset="0"/>
              <a:cs typeface="Verdana" pitchFamily="34" charset="0"/>
            </a:endParaRPr>
          </a:p>
          <a:p>
            <a:pPr marL="914400" indent="-457200">
              <a:buAutoNum type="alphaLcParenBoth" startAt="7"/>
            </a:pPr>
            <a:r>
              <a:rPr lang="en-US" sz="2000" dirty="0" smtClean="0">
                <a:ea typeface="Verdana" pitchFamily="34" charset="0"/>
                <a:cs typeface="Verdana" pitchFamily="34" charset="0"/>
              </a:rPr>
              <a:t>Prescribe standards for telecommunication equipment and terminal equipment,</a:t>
            </a:r>
          </a:p>
          <a:p>
            <a:pPr marL="914400" indent="-457200"/>
            <a:r>
              <a:rPr lang="en-US" sz="2000" dirty="0" smtClean="0">
                <a:ea typeface="Verdana" pitchFamily="34" charset="0"/>
                <a:cs typeface="Verdana" pitchFamily="34" charset="0"/>
              </a:rPr>
              <a:t>	 - certify compliance of such equipment with prescribed standards, and </a:t>
            </a:r>
          </a:p>
          <a:p>
            <a:pPr marL="914400" indent="-457200"/>
            <a:r>
              <a:rPr lang="en-US" sz="2000" dirty="0" smtClean="0">
                <a:ea typeface="Verdana" pitchFamily="34" charset="0"/>
                <a:cs typeface="Verdana" pitchFamily="34" charset="0"/>
              </a:rPr>
              <a:t>	 - issue </a:t>
            </a:r>
            <a:r>
              <a:rPr lang="en-US" sz="2000" b="1" dirty="0" smtClean="0">
                <a:ea typeface="Verdana" pitchFamily="34" charset="0"/>
                <a:cs typeface="Verdana" pitchFamily="34" charset="0"/>
              </a:rPr>
              <a:t>approvals of terminal equipment </a:t>
            </a:r>
            <a:r>
              <a:rPr lang="en-US" sz="2000" dirty="0" smtClean="0">
                <a:ea typeface="Verdana" pitchFamily="34" charset="0"/>
                <a:cs typeface="Verdana" pitchFamily="34" charset="0"/>
              </a:rPr>
              <a:t>and of approved installers under </a:t>
            </a:r>
            <a:r>
              <a:rPr lang="en-US" sz="2000" b="1" dirty="0" smtClean="0">
                <a:ea typeface="Verdana" pitchFamily="34" charset="0"/>
                <a:cs typeface="Verdana" pitchFamily="34" charset="0"/>
              </a:rPr>
              <a:t>section 29</a:t>
            </a:r>
          </a:p>
          <a:p>
            <a:pPr marL="914400" indent="-457200"/>
            <a:endParaRPr lang="en-US" sz="2000" dirty="0" smtClean="0">
              <a:ea typeface="Verdana" pitchFamily="34" charset="0"/>
              <a:cs typeface="Verdana" pitchFamily="34" charset="0"/>
            </a:endParaRPr>
          </a:p>
          <a:p>
            <a:pPr marL="914400" indent="-457200"/>
            <a:r>
              <a:rPr lang="en-US" sz="2000" dirty="0" smtClean="0">
                <a:ea typeface="Verdana" pitchFamily="34" charset="0"/>
                <a:cs typeface="Verdana" pitchFamily="34" charset="0"/>
              </a:rPr>
              <a:t>(h) </a:t>
            </a:r>
            <a:r>
              <a:rPr lang="en-US" sz="2000" dirty="0" smtClean="0">
                <a:ea typeface="Verdana" pitchFamily="34" charset="0"/>
                <a:cs typeface="Verdana" pitchFamily="34" charset="0"/>
              </a:rPr>
              <a:t>  Provide </a:t>
            </a:r>
            <a:r>
              <a:rPr lang="en-US" sz="2000" dirty="0" smtClean="0">
                <a:ea typeface="Verdana" pitchFamily="34" charset="0"/>
                <a:cs typeface="Verdana" pitchFamily="34" charset="0"/>
              </a:rPr>
              <a:t>guidelines for, and determine, the terms of interconnection arrangements between licensees </a:t>
            </a:r>
            <a:r>
              <a:rPr lang="en-US" sz="2000" i="1" dirty="0" smtClean="0">
                <a:ea typeface="Verdana" pitchFamily="34" charset="0"/>
                <a:cs typeface="Verdana" pitchFamily="34" charset="0"/>
              </a:rPr>
              <a:t>– </a:t>
            </a:r>
            <a:r>
              <a:rPr lang="en-US" sz="2000" b="1" i="1" dirty="0" smtClean="0">
                <a:ea typeface="Verdana" pitchFamily="34" charset="0"/>
                <a:cs typeface="Verdana" pitchFamily="34" charset="0"/>
              </a:rPr>
              <a:t>Reference Interconnect Offer (RIO)</a:t>
            </a:r>
          </a:p>
          <a:p>
            <a:pPr marL="914400" indent="-457200"/>
            <a:endParaRPr lang="en-US" sz="2000" dirty="0" smtClean="0">
              <a:ea typeface="Verdana" pitchFamily="34" charset="0"/>
              <a:cs typeface="Verdana" pitchFamily="34" charset="0"/>
            </a:endParaRPr>
          </a:p>
          <a:p>
            <a:pPr marL="914400" indent="-457200"/>
            <a:r>
              <a:rPr lang="en-US" sz="2000" dirty="0" smtClean="0">
                <a:ea typeface="Verdana" pitchFamily="34" charset="0"/>
                <a:cs typeface="Verdana" pitchFamily="34" charset="0"/>
              </a:rPr>
              <a:t>(i) </a:t>
            </a:r>
            <a:r>
              <a:rPr lang="en-US" sz="2000" b="1" dirty="0" smtClean="0">
                <a:ea typeface="Verdana" pitchFamily="34" charset="0"/>
                <a:cs typeface="Verdana" pitchFamily="34" charset="0"/>
              </a:rPr>
              <a:t>	</a:t>
            </a:r>
            <a:r>
              <a:rPr lang="en-US" sz="2000" dirty="0" smtClean="0">
                <a:ea typeface="Verdana" pitchFamily="34" charset="0"/>
                <a:cs typeface="Verdana" pitchFamily="34" charset="0"/>
              </a:rPr>
              <a:t>Carry out inspections of telecommunication equipment and any premises owned or occupied by the licensees and summon any person for investigation and an enquiry</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1000"/>
                                        <p:tgtEl>
                                          <p:spTgt spid="10">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animEffect transition="in" filter="fade">
                                      <p:cBhvr>
                                        <p:cTn id="15" dur="1000"/>
                                        <p:tgtEl>
                                          <p:spTgt spid="10">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xEl>
                                              <p:pRg st="4" end="4"/>
                                            </p:txEl>
                                          </p:spTgt>
                                        </p:tgtEl>
                                        <p:attrNameLst>
                                          <p:attrName>style.visibility</p:attrName>
                                        </p:attrNameLst>
                                      </p:cBhvr>
                                      <p:to>
                                        <p:strVal val="visible"/>
                                      </p:to>
                                    </p:set>
                                    <p:animEffect transition="in" filter="fade">
                                      <p:cBhvr>
                                        <p:cTn id="18" dur="1000"/>
                                        <p:tgtEl>
                                          <p:spTgt spid="10">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xEl>
                                              <p:pRg st="5" end="5"/>
                                            </p:txEl>
                                          </p:spTgt>
                                        </p:tgtEl>
                                        <p:attrNameLst>
                                          <p:attrName>style.visibility</p:attrName>
                                        </p:attrNameLst>
                                      </p:cBhvr>
                                      <p:to>
                                        <p:strVal val="visible"/>
                                      </p:to>
                                    </p:set>
                                    <p:animEffect transition="in" filter="fade">
                                      <p:cBhvr>
                                        <p:cTn id="21" dur="1000"/>
                                        <p:tgtEl>
                                          <p:spTgt spid="10">
                                            <p:txEl>
                                              <p:pRg st="5" end="5"/>
                                            </p:txEl>
                                          </p:spTgt>
                                        </p:tgtEl>
                                      </p:cBhvr>
                                    </p:animEffect>
                                  </p:childTnLst>
                                </p:cTn>
                              </p:par>
                            </p:childTnLst>
                          </p:cTn>
                        </p:par>
                        <p:par>
                          <p:cTn id="22" fill="hold">
                            <p:stCondLst>
                              <p:cond delay="3000"/>
                            </p:stCondLst>
                            <p:childTnLst>
                              <p:par>
                                <p:cTn id="23" presetID="10" presetClass="entr" presetSubtype="0" fill="hold" nodeType="afterEffect">
                                  <p:stCondLst>
                                    <p:cond delay="0"/>
                                  </p:stCondLst>
                                  <p:childTnLst>
                                    <p:set>
                                      <p:cBhvr>
                                        <p:cTn id="24" dur="1" fill="hold">
                                          <p:stCondLst>
                                            <p:cond delay="0"/>
                                          </p:stCondLst>
                                        </p:cTn>
                                        <p:tgtEl>
                                          <p:spTgt spid="10">
                                            <p:txEl>
                                              <p:pRg st="7" end="7"/>
                                            </p:txEl>
                                          </p:spTgt>
                                        </p:tgtEl>
                                        <p:attrNameLst>
                                          <p:attrName>style.visibility</p:attrName>
                                        </p:attrNameLst>
                                      </p:cBhvr>
                                      <p:to>
                                        <p:strVal val="visible"/>
                                      </p:to>
                                    </p:set>
                                    <p:animEffect transition="in" filter="fade">
                                      <p:cBhvr>
                                        <p:cTn id="25" dur="1000"/>
                                        <p:tgtEl>
                                          <p:spTgt spid="10">
                                            <p:txEl>
                                              <p:pRg st="7" end="7"/>
                                            </p:txEl>
                                          </p:spTgt>
                                        </p:tgtEl>
                                      </p:cBhvr>
                                    </p:animEffect>
                                  </p:childTnLst>
                                </p:cTn>
                              </p:par>
                            </p:childTnLst>
                          </p:cTn>
                        </p:par>
                        <p:par>
                          <p:cTn id="26" fill="hold">
                            <p:stCondLst>
                              <p:cond delay="4000"/>
                            </p:stCondLst>
                            <p:childTnLst>
                              <p:par>
                                <p:cTn id="27" presetID="10" presetClass="entr" presetSubtype="0" fill="hold" nodeType="afterEffect">
                                  <p:stCondLst>
                                    <p:cond delay="0"/>
                                  </p:stCondLst>
                                  <p:childTnLst>
                                    <p:set>
                                      <p:cBhvr>
                                        <p:cTn id="28" dur="1" fill="hold">
                                          <p:stCondLst>
                                            <p:cond delay="0"/>
                                          </p:stCondLst>
                                        </p:cTn>
                                        <p:tgtEl>
                                          <p:spTgt spid="10">
                                            <p:txEl>
                                              <p:pRg st="9" end="9"/>
                                            </p:txEl>
                                          </p:spTgt>
                                        </p:tgtEl>
                                        <p:attrNameLst>
                                          <p:attrName>style.visibility</p:attrName>
                                        </p:attrNameLst>
                                      </p:cBhvr>
                                      <p:to>
                                        <p:strVal val="visible"/>
                                      </p:to>
                                    </p:set>
                                    <p:animEffect transition="in" filter="fade">
                                      <p:cBhvr>
                                        <p:cTn id="29" dur="1000"/>
                                        <p:tgtEl>
                                          <p:spTgt spid="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0" y="6553199"/>
            <a:ext cx="9144000" cy="304801"/>
          </a:xfrm>
          <a:prstGeom prst="rect">
            <a:avLst/>
          </a:prstGeom>
          <a:noFill/>
          <a:ln w="9525">
            <a:noFill/>
            <a:miter lim="800000"/>
            <a:headEnd/>
            <a:tailEnd/>
          </a:ln>
          <a:effectLst/>
        </p:spPr>
      </p:pic>
      <p:sp>
        <p:nvSpPr>
          <p:cNvPr id="4" name="Footer Placeholder 3"/>
          <p:cNvSpPr>
            <a:spLocks noGrp="1"/>
          </p:cNvSpPr>
          <p:nvPr>
            <p:ph type="ftr" sz="quarter" idx="11"/>
          </p:nvPr>
        </p:nvSpPr>
        <p:spPr>
          <a:xfrm>
            <a:off x="4876800" y="6629401"/>
            <a:ext cx="4267200" cy="228599"/>
          </a:xfrm>
        </p:spPr>
        <p:txBody>
          <a:bodyPr/>
          <a:lstStyle/>
          <a:p>
            <a:r>
              <a:rPr lang="en-US" dirty="0" smtClean="0">
                <a:solidFill>
                  <a:schemeClr val="bg1"/>
                </a:solidFill>
              </a:rPr>
              <a:t>             Fast, Secure, Reliable  Business Solutions</a:t>
            </a:r>
            <a:endParaRPr lang="en-US" dirty="0">
              <a:solidFill>
                <a:schemeClr val="bg1"/>
              </a:solidFill>
            </a:endParaRPr>
          </a:p>
        </p:txBody>
      </p:sp>
      <p:pic>
        <p:nvPicPr>
          <p:cNvPr id="6" name="Picture 3"/>
          <p:cNvPicPr>
            <a:picLocks noChangeAspect="1" noChangeArrowheads="1"/>
          </p:cNvPicPr>
          <p:nvPr/>
        </p:nvPicPr>
        <p:blipFill>
          <a:blip r:embed="rId4" cstate="print"/>
          <a:srcRect/>
          <a:stretch>
            <a:fillRect/>
          </a:stretch>
        </p:blipFill>
        <p:spPr bwMode="auto">
          <a:xfrm>
            <a:off x="7264400" y="6324600"/>
            <a:ext cx="1879600" cy="228600"/>
          </a:xfrm>
          <a:prstGeom prst="rect">
            <a:avLst/>
          </a:prstGeom>
          <a:noFill/>
          <a:ln w="9525">
            <a:noFill/>
            <a:miter lim="800000"/>
            <a:headEnd/>
            <a:tailEnd/>
          </a:ln>
          <a:effectLst/>
        </p:spPr>
      </p:pic>
      <p:sp>
        <p:nvSpPr>
          <p:cNvPr id="7" name="TextBox 6"/>
          <p:cNvSpPr txBox="1"/>
          <p:nvPr/>
        </p:nvSpPr>
        <p:spPr>
          <a:xfrm>
            <a:off x="914400" y="228600"/>
            <a:ext cx="7162800" cy="523220"/>
          </a:xfrm>
          <a:prstGeom prst="rect">
            <a:avLst/>
          </a:prstGeom>
          <a:noFill/>
        </p:spPr>
        <p:txBody>
          <a:bodyPr wrap="square" rtlCol="0">
            <a:spAutoFit/>
          </a:bodyPr>
          <a:lstStyle/>
          <a:p>
            <a:pPr algn="ctr"/>
            <a:r>
              <a:rPr lang="en-US" sz="2800" dirty="0" smtClean="0">
                <a:latin typeface="Arial" pitchFamily="34" charset="0"/>
                <a:cs typeface="Arial" pitchFamily="34" charset="0"/>
              </a:rPr>
              <a:t>Multinet &amp; Axiata Group</a:t>
            </a:r>
            <a:endParaRPr lang="en-US" sz="2800" dirty="0">
              <a:latin typeface="Arial" pitchFamily="34" charset="0"/>
              <a:cs typeface="Arial" pitchFamily="34" charset="0"/>
            </a:endParaRPr>
          </a:p>
        </p:txBody>
      </p:sp>
      <p:pic>
        <p:nvPicPr>
          <p:cNvPr id="11" name="Picture 2"/>
          <p:cNvPicPr>
            <a:picLocks noChangeAspect="1" noChangeArrowheads="1"/>
          </p:cNvPicPr>
          <p:nvPr/>
        </p:nvPicPr>
        <p:blipFill>
          <a:blip r:embed="rId5" cstate="print">
            <a:grayscl/>
          </a:blip>
          <a:srcRect/>
          <a:stretch>
            <a:fillRect/>
          </a:stretch>
        </p:blipFill>
        <p:spPr bwMode="auto">
          <a:xfrm>
            <a:off x="0" y="0"/>
            <a:ext cx="9144000" cy="838199"/>
          </a:xfrm>
          <a:prstGeom prst="rect">
            <a:avLst/>
          </a:prstGeom>
          <a:noFill/>
          <a:ln w="9525">
            <a:noFill/>
            <a:miter lim="800000"/>
            <a:headEnd/>
            <a:tailEnd/>
          </a:ln>
        </p:spPr>
      </p:pic>
      <p:sp>
        <p:nvSpPr>
          <p:cNvPr id="9" name="Slide Number Placeholder 9"/>
          <p:cNvSpPr>
            <a:spLocks noGrp="1"/>
          </p:cNvSpPr>
          <p:nvPr>
            <p:ph type="sldNum" sz="quarter" idx="12"/>
          </p:nvPr>
        </p:nvSpPr>
        <p:spPr>
          <a:xfrm>
            <a:off x="2667000" y="6248400"/>
            <a:ext cx="2133600" cy="365125"/>
          </a:xfrm>
        </p:spPr>
        <p:txBody>
          <a:bodyPr/>
          <a:lstStyle/>
          <a:p>
            <a:pPr>
              <a:defRPr/>
            </a:pPr>
            <a:r>
              <a:rPr lang="en-US" dirty="0" smtClean="0">
                <a:solidFill>
                  <a:schemeClr val="bg1"/>
                </a:solidFill>
                <a:latin typeface="+mj-lt"/>
              </a:rPr>
              <a:t>Page: </a:t>
            </a:r>
            <a:fld id="{C7C406FB-F60F-4112-874E-A5EFE2BC9A99}" type="slidenum">
              <a:rPr lang="en-US" smtClean="0">
                <a:solidFill>
                  <a:schemeClr val="bg1"/>
                </a:solidFill>
                <a:latin typeface="+mj-lt"/>
              </a:rPr>
              <a:pPr>
                <a:defRPr/>
              </a:pPr>
              <a:t>25</a:t>
            </a:fld>
            <a:endParaRPr lang="en-US" dirty="0">
              <a:solidFill>
                <a:schemeClr val="bg1"/>
              </a:solidFill>
              <a:latin typeface="+mj-lt"/>
            </a:endParaRPr>
          </a:p>
        </p:txBody>
      </p:sp>
      <p:sp>
        <p:nvSpPr>
          <p:cNvPr id="8" name="TextBox 7"/>
          <p:cNvSpPr txBox="1"/>
          <p:nvPr/>
        </p:nvSpPr>
        <p:spPr>
          <a:xfrm>
            <a:off x="838200" y="152400"/>
            <a:ext cx="8077200" cy="584775"/>
          </a:xfrm>
          <a:prstGeom prst="rect">
            <a:avLst/>
          </a:prstGeom>
          <a:noFill/>
        </p:spPr>
        <p:txBody>
          <a:bodyPr wrap="square" rtlCol="0">
            <a:spAutoFit/>
          </a:bodyPr>
          <a:lstStyle/>
          <a:p>
            <a:pPr algn="ctr"/>
            <a:r>
              <a:rPr lang="en-US" sz="3200" b="1" dirty="0" smtClean="0">
                <a:solidFill>
                  <a:schemeClr val="bg1"/>
                </a:solidFill>
              </a:rPr>
              <a:t>Reference Interconnect Offer - RIO</a:t>
            </a:r>
          </a:p>
        </p:txBody>
      </p:sp>
      <p:sp>
        <p:nvSpPr>
          <p:cNvPr id="12" name="TextBox 11"/>
          <p:cNvSpPr txBox="1"/>
          <p:nvPr/>
        </p:nvSpPr>
        <p:spPr>
          <a:xfrm>
            <a:off x="0" y="838200"/>
            <a:ext cx="8610600" cy="5632311"/>
          </a:xfrm>
          <a:prstGeom prst="rect">
            <a:avLst/>
          </a:prstGeom>
          <a:noFill/>
        </p:spPr>
        <p:txBody>
          <a:bodyPr wrap="square" rtlCol="0">
            <a:spAutoFit/>
          </a:bodyPr>
          <a:lstStyle/>
          <a:p>
            <a:pPr marL="914400" indent="-457200" algn="just">
              <a:buFont typeface="Wingdings" pitchFamily="2" charset="2"/>
              <a:buChar char="Ø"/>
            </a:pPr>
            <a:endParaRPr lang="en-US" sz="2400" dirty="0" smtClean="0"/>
          </a:p>
          <a:p>
            <a:pPr marL="741363" indent="-504825" algn="just">
              <a:buFont typeface="Wingdings" pitchFamily="2" charset="2"/>
              <a:buChar char="Ø"/>
            </a:pPr>
            <a:r>
              <a:rPr lang="en-US" sz="2400" dirty="0" smtClean="0"/>
              <a:t>PTA has devised interconnection guidelines for each service to avoid anti-competitive practices by incumbents and Significant market powers(SMP’s)</a:t>
            </a:r>
          </a:p>
          <a:p>
            <a:pPr marL="741363" indent="-504825" algn="just">
              <a:buFont typeface="Wingdings" pitchFamily="2" charset="2"/>
              <a:buChar char="Ø"/>
            </a:pPr>
            <a:endParaRPr lang="en-US" sz="2400" dirty="0" smtClean="0"/>
          </a:p>
          <a:p>
            <a:pPr marL="741363" indent="-504825" algn="just">
              <a:buFont typeface="Wingdings" pitchFamily="2" charset="2"/>
              <a:buChar char="Ø"/>
            </a:pPr>
            <a:r>
              <a:rPr lang="en-US" sz="2400" dirty="0" smtClean="0"/>
              <a:t>Interconnection to domestic network is guaranteed so as to promote “fair” competition between incumbents and new operators (PTA Interconnection Guidelines, 2004)</a:t>
            </a:r>
          </a:p>
          <a:p>
            <a:pPr marL="741363" indent="-504825" algn="just">
              <a:buFont typeface="Wingdings" pitchFamily="2" charset="2"/>
              <a:buChar char="Ø"/>
            </a:pPr>
            <a:endParaRPr lang="en-US" sz="2400" dirty="0" smtClean="0"/>
          </a:p>
          <a:p>
            <a:pPr marL="741363" indent="-504825" algn="just">
              <a:buFont typeface="Wingdings" pitchFamily="2" charset="2"/>
              <a:buChar char="Ø"/>
            </a:pPr>
            <a:r>
              <a:rPr lang="en-US" sz="2400" dirty="0" smtClean="0"/>
              <a:t>SMP </a:t>
            </a:r>
            <a:r>
              <a:rPr lang="en-US" sz="2400" dirty="0" smtClean="0"/>
              <a:t>operators must submit to the PTA their Reference Interconnect Offer (RIO) within one month of gaining such status</a:t>
            </a:r>
          </a:p>
          <a:p>
            <a:pPr marL="741363" indent="-504825" algn="just">
              <a:buFont typeface="Wingdings" pitchFamily="2" charset="2"/>
              <a:buChar char="Ø"/>
            </a:pPr>
            <a:endParaRPr lang="en-US" sz="2400" dirty="0" smtClean="0"/>
          </a:p>
          <a:p>
            <a:pPr marL="741363" indent="-504825" algn="just">
              <a:buFont typeface="Wingdings" pitchFamily="2" charset="2"/>
              <a:buChar char="Ø"/>
            </a:pPr>
            <a:r>
              <a:rPr lang="en-US" sz="2400" dirty="0" smtClean="0"/>
              <a:t>Interconnection Terms are to be public unless determined confidential by the </a:t>
            </a:r>
            <a:r>
              <a:rPr lang="en-US" sz="2400" dirty="0" smtClean="0"/>
              <a:t>PTA</a:t>
            </a:r>
            <a:endParaRPr lang="en-US" dirty="0" smtClean="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xEl>
                                              <p:pRg st="3" end="3"/>
                                            </p:txEl>
                                          </p:spTgt>
                                        </p:tgtEl>
                                        <p:attrNameLst>
                                          <p:attrName>style.visibility</p:attrName>
                                        </p:attrNameLst>
                                      </p:cBhvr>
                                      <p:to>
                                        <p:strVal val="visible"/>
                                      </p:to>
                                    </p:set>
                                    <p:animEffect transition="in" filter="fade">
                                      <p:cBhvr>
                                        <p:cTn id="11" dur="500"/>
                                        <p:tgtEl>
                                          <p:spTgt spid="12">
                                            <p:txEl>
                                              <p:pRg st="3" end="3"/>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xEl>
                                              <p:pRg st="5" end="5"/>
                                            </p:txEl>
                                          </p:spTgt>
                                        </p:tgtEl>
                                        <p:attrNameLst>
                                          <p:attrName>style.visibility</p:attrName>
                                        </p:attrNameLst>
                                      </p:cBhvr>
                                      <p:to>
                                        <p:strVal val="visible"/>
                                      </p:to>
                                    </p:set>
                                    <p:animEffect transition="in" filter="fade">
                                      <p:cBhvr>
                                        <p:cTn id="15" dur="500"/>
                                        <p:tgtEl>
                                          <p:spTgt spid="12">
                                            <p:txEl>
                                              <p:pRg st="5" end="5"/>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xEl>
                                              <p:pRg st="7" end="7"/>
                                            </p:txEl>
                                          </p:spTgt>
                                        </p:tgtEl>
                                        <p:attrNameLst>
                                          <p:attrName>style.visibility</p:attrName>
                                        </p:attrNameLst>
                                      </p:cBhvr>
                                      <p:to>
                                        <p:strVal val="visible"/>
                                      </p:to>
                                    </p:set>
                                    <p:animEffect transition="in" filter="fade">
                                      <p:cBhvr>
                                        <p:cTn id="19"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0" y="6553199"/>
            <a:ext cx="9144000" cy="304801"/>
          </a:xfrm>
          <a:prstGeom prst="rect">
            <a:avLst/>
          </a:prstGeom>
          <a:noFill/>
          <a:ln w="9525">
            <a:noFill/>
            <a:miter lim="800000"/>
            <a:headEnd/>
            <a:tailEnd/>
          </a:ln>
          <a:effectLst/>
        </p:spPr>
      </p:pic>
      <p:sp>
        <p:nvSpPr>
          <p:cNvPr id="4" name="Footer Placeholder 3"/>
          <p:cNvSpPr>
            <a:spLocks noGrp="1"/>
          </p:cNvSpPr>
          <p:nvPr>
            <p:ph type="ftr" sz="quarter" idx="11"/>
          </p:nvPr>
        </p:nvSpPr>
        <p:spPr>
          <a:xfrm>
            <a:off x="4876800" y="6629401"/>
            <a:ext cx="4267200" cy="228599"/>
          </a:xfrm>
        </p:spPr>
        <p:txBody>
          <a:bodyPr/>
          <a:lstStyle/>
          <a:p>
            <a:r>
              <a:rPr lang="en-US" dirty="0" smtClean="0">
                <a:solidFill>
                  <a:schemeClr val="bg1"/>
                </a:solidFill>
              </a:rPr>
              <a:t>             Fast, Secure, Reliable  Business Solutions</a:t>
            </a:r>
            <a:endParaRPr lang="en-US" dirty="0">
              <a:solidFill>
                <a:schemeClr val="bg1"/>
              </a:solidFill>
            </a:endParaRPr>
          </a:p>
        </p:txBody>
      </p:sp>
      <p:pic>
        <p:nvPicPr>
          <p:cNvPr id="6" name="Picture 3"/>
          <p:cNvPicPr>
            <a:picLocks noChangeAspect="1" noChangeArrowheads="1"/>
          </p:cNvPicPr>
          <p:nvPr/>
        </p:nvPicPr>
        <p:blipFill>
          <a:blip r:embed="rId4" cstate="print"/>
          <a:srcRect/>
          <a:stretch>
            <a:fillRect/>
          </a:stretch>
        </p:blipFill>
        <p:spPr bwMode="auto">
          <a:xfrm>
            <a:off x="7264400" y="6324600"/>
            <a:ext cx="1879600" cy="228600"/>
          </a:xfrm>
          <a:prstGeom prst="rect">
            <a:avLst/>
          </a:prstGeom>
          <a:noFill/>
          <a:ln w="9525">
            <a:noFill/>
            <a:miter lim="800000"/>
            <a:headEnd/>
            <a:tailEnd/>
          </a:ln>
          <a:effectLst/>
        </p:spPr>
      </p:pic>
      <p:sp>
        <p:nvSpPr>
          <p:cNvPr id="7" name="TextBox 6"/>
          <p:cNvSpPr txBox="1"/>
          <p:nvPr/>
        </p:nvSpPr>
        <p:spPr>
          <a:xfrm>
            <a:off x="914400" y="228600"/>
            <a:ext cx="7162800" cy="523220"/>
          </a:xfrm>
          <a:prstGeom prst="rect">
            <a:avLst/>
          </a:prstGeom>
          <a:noFill/>
        </p:spPr>
        <p:txBody>
          <a:bodyPr wrap="square" rtlCol="0">
            <a:spAutoFit/>
          </a:bodyPr>
          <a:lstStyle/>
          <a:p>
            <a:pPr algn="ctr"/>
            <a:r>
              <a:rPr lang="en-US" sz="2800" dirty="0" smtClean="0">
                <a:latin typeface="Arial" pitchFamily="34" charset="0"/>
                <a:cs typeface="Arial" pitchFamily="34" charset="0"/>
              </a:rPr>
              <a:t>Multinet &amp; Axiata Group</a:t>
            </a:r>
            <a:endParaRPr lang="en-US" sz="2800" dirty="0">
              <a:latin typeface="Arial" pitchFamily="34" charset="0"/>
              <a:cs typeface="Arial" pitchFamily="34" charset="0"/>
            </a:endParaRPr>
          </a:p>
        </p:txBody>
      </p:sp>
      <p:pic>
        <p:nvPicPr>
          <p:cNvPr id="11" name="Picture 2"/>
          <p:cNvPicPr>
            <a:picLocks noChangeAspect="1" noChangeArrowheads="1"/>
          </p:cNvPicPr>
          <p:nvPr/>
        </p:nvPicPr>
        <p:blipFill>
          <a:blip r:embed="rId5" cstate="print">
            <a:grayscl/>
          </a:blip>
          <a:srcRect/>
          <a:stretch>
            <a:fillRect/>
          </a:stretch>
        </p:blipFill>
        <p:spPr bwMode="auto">
          <a:xfrm>
            <a:off x="0" y="0"/>
            <a:ext cx="9144000" cy="838199"/>
          </a:xfrm>
          <a:prstGeom prst="rect">
            <a:avLst/>
          </a:prstGeom>
          <a:noFill/>
          <a:ln w="9525">
            <a:noFill/>
            <a:miter lim="800000"/>
            <a:headEnd/>
            <a:tailEnd/>
          </a:ln>
        </p:spPr>
      </p:pic>
      <p:sp>
        <p:nvSpPr>
          <p:cNvPr id="9" name="Slide Number Placeholder 9"/>
          <p:cNvSpPr>
            <a:spLocks noGrp="1"/>
          </p:cNvSpPr>
          <p:nvPr>
            <p:ph type="sldNum" sz="quarter" idx="12"/>
          </p:nvPr>
        </p:nvSpPr>
        <p:spPr>
          <a:xfrm>
            <a:off x="2667000" y="6248400"/>
            <a:ext cx="2133600" cy="365125"/>
          </a:xfrm>
        </p:spPr>
        <p:txBody>
          <a:bodyPr/>
          <a:lstStyle/>
          <a:p>
            <a:pPr>
              <a:defRPr/>
            </a:pPr>
            <a:r>
              <a:rPr lang="en-US" dirty="0" smtClean="0">
                <a:solidFill>
                  <a:schemeClr val="bg1"/>
                </a:solidFill>
                <a:latin typeface="+mj-lt"/>
              </a:rPr>
              <a:t>Page: </a:t>
            </a:r>
            <a:fld id="{C7C406FB-F60F-4112-874E-A5EFE2BC9A99}" type="slidenum">
              <a:rPr lang="en-US" smtClean="0">
                <a:solidFill>
                  <a:schemeClr val="bg1"/>
                </a:solidFill>
                <a:latin typeface="+mj-lt"/>
              </a:rPr>
              <a:pPr>
                <a:defRPr/>
              </a:pPr>
              <a:t>26</a:t>
            </a:fld>
            <a:endParaRPr lang="en-US" dirty="0">
              <a:solidFill>
                <a:schemeClr val="bg1"/>
              </a:solidFill>
              <a:latin typeface="+mj-lt"/>
            </a:endParaRPr>
          </a:p>
        </p:txBody>
      </p:sp>
      <p:sp>
        <p:nvSpPr>
          <p:cNvPr id="8" name="TextBox 7"/>
          <p:cNvSpPr txBox="1"/>
          <p:nvPr/>
        </p:nvSpPr>
        <p:spPr>
          <a:xfrm>
            <a:off x="838200" y="152400"/>
            <a:ext cx="8077200" cy="584775"/>
          </a:xfrm>
          <a:prstGeom prst="rect">
            <a:avLst/>
          </a:prstGeom>
          <a:noFill/>
        </p:spPr>
        <p:txBody>
          <a:bodyPr wrap="square" rtlCol="0">
            <a:spAutoFit/>
          </a:bodyPr>
          <a:lstStyle/>
          <a:p>
            <a:pPr algn="ctr"/>
            <a:r>
              <a:rPr lang="en-US" sz="3200" b="1" dirty="0" smtClean="0">
                <a:solidFill>
                  <a:schemeClr val="bg1"/>
                </a:solidFill>
              </a:rPr>
              <a:t>Reference Interconnect Offer - RIO</a:t>
            </a:r>
          </a:p>
        </p:txBody>
      </p:sp>
      <p:sp>
        <p:nvSpPr>
          <p:cNvPr id="10" name="TextBox 9"/>
          <p:cNvSpPr txBox="1"/>
          <p:nvPr/>
        </p:nvSpPr>
        <p:spPr>
          <a:xfrm>
            <a:off x="228600" y="1371600"/>
            <a:ext cx="8382000" cy="4093428"/>
          </a:xfrm>
          <a:prstGeom prst="rect">
            <a:avLst/>
          </a:prstGeom>
          <a:noFill/>
        </p:spPr>
        <p:txBody>
          <a:bodyPr wrap="square" rtlCol="0">
            <a:spAutoFit/>
          </a:bodyPr>
          <a:lstStyle/>
          <a:p>
            <a:pPr marL="914400" indent="-457200" algn="just">
              <a:buFont typeface="Wingdings" pitchFamily="2" charset="2"/>
              <a:buChar char="Ø"/>
            </a:pPr>
            <a:endParaRPr lang="en-US" sz="2400" dirty="0" smtClean="0"/>
          </a:p>
          <a:p>
            <a:pPr marL="914400" indent="-457200" algn="just">
              <a:buFont typeface="Wingdings" pitchFamily="2" charset="2"/>
              <a:buChar char="Ø"/>
            </a:pPr>
            <a:r>
              <a:rPr lang="en-US" sz="2400" dirty="0" smtClean="0"/>
              <a:t>PTCL, the only fixed-line SMP, submitted its RIO in October 2003 (approved in May 2005).</a:t>
            </a:r>
          </a:p>
          <a:p>
            <a:pPr marL="914400" indent="-457200" algn="just">
              <a:buFont typeface="Wingdings" pitchFamily="2" charset="2"/>
              <a:buChar char="Ø"/>
            </a:pPr>
            <a:endParaRPr lang="en-US" sz="2400" dirty="0" smtClean="0"/>
          </a:p>
          <a:p>
            <a:pPr marL="914400" indent="-457200" algn="just">
              <a:buFont typeface="Wingdings" pitchFamily="2" charset="2"/>
              <a:buChar char="Ø"/>
            </a:pPr>
            <a:r>
              <a:rPr lang="en-US" sz="2400" dirty="0" smtClean="0"/>
              <a:t>Interconnect parties may adopt RIO as the default interconnection offer or negotiate alternative charges</a:t>
            </a:r>
          </a:p>
          <a:p>
            <a:pPr marL="914400" indent="-457200" algn="just">
              <a:buFont typeface="Wingdings" pitchFamily="2" charset="2"/>
              <a:buChar char="Ø"/>
            </a:pPr>
            <a:endParaRPr lang="en-US" sz="2400" dirty="0" smtClean="0"/>
          </a:p>
          <a:p>
            <a:pPr marL="914400" indent="-457200" algn="just">
              <a:buFont typeface="Wingdings" pitchFamily="2" charset="2"/>
              <a:buChar char="Ø"/>
            </a:pPr>
            <a:r>
              <a:rPr lang="en-US" sz="2400" dirty="0" smtClean="0"/>
              <a:t>Interconnection disputes are referred to the PTA for resolution under (Interconnection Dispute Resolution Regulations, September 2004)</a:t>
            </a:r>
          </a:p>
          <a:p>
            <a:pPr marL="914400" indent="-457200" algn="just">
              <a:buFont typeface="Wingdings" pitchFamily="2" charset="2"/>
              <a:buChar char="Ø"/>
            </a:pPr>
            <a:endParaRPr lang="en-US" sz="2000" dirty="0" smtClean="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animEffect transition="in" filter="fade">
                                      <p:cBhvr>
                                        <p:cTn id="11" dur="500"/>
                                        <p:tgtEl>
                                          <p:spTgt spid="10">
                                            <p:txEl>
                                              <p:pRg st="3" end="3"/>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animEffect transition="in" filter="fade">
                                      <p:cBhvr>
                                        <p:cTn id="15"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0" y="6553199"/>
            <a:ext cx="9144000" cy="304801"/>
          </a:xfrm>
          <a:prstGeom prst="rect">
            <a:avLst/>
          </a:prstGeom>
          <a:noFill/>
          <a:ln w="9525">
            <a:noFill/>
            <a:miter lim="800000"/>
            <a:headEnd/>
            <a:tailEnd/>
          </a:ln>
          <a:effectLst/>
        </p:spPr>
      </p:pic>
      <p:sp>
        <p:nvSpPr>
          <p:cNvPr id="4" name="Footer Placeholder 3"/>
          <p:cNvSpPr>
            <a:spLocks noGrp="1"/>
          </p:cNvSpPr>
          <p:nvPr>
            <p:ph type="ftr" sz="quarter" idx="11"/>
          </p:nvPr>
        </p:nvSpPr>
        <p:spPr>
          <a:xfrm>
            <a:off x="4876800" y="6629401"/>
            <a:ext cx="4267200" cy="228599"/>
          </a:xfrm>
        </p:spPr>
        <p:txBody>
          <a:bodyPr/>
          <a:lstStyle/>
          <a:p>
            <a:r>
              <a:rPr lang="en-US" dirty="0" smtClean="0">
                <a:solidFill>
                  <a:schemeClr val="bg1"/>
                </a:solidFill>
              </a:rPr>
              <a:t>             Fast, Secure, Reliable  Business Solutions</a:t>
            </a:r>
            <a:endParaRPr lang="en-US" dirty="0">
              <a:solidFill>
                <a:schemeClr val="bg1"/>
              </a:solidFill>
            </a:endParaRPr>
          </a:p>
        </p:txBody>
      </p:sp>
      <p:pic>
        <p:nvPicPr>
          <p:cNvPr id="6" name="Picture 3"/>
          <p:cNvPicPr>
            <a:picLocks noChangeAspect="1" noChangeArrowheads="1"/>
          </p:cNvPicPr>
          <p:nvPr/>
        </p:nvPicPr>
        <p:blipFill>
          <a:blip r:embed="rId4" cstate="print"/>
          <a:srcRect/>
          <a:stretch>
            <a:fillRect/>
          </a:stretch>
        </p:blipFill>
        <p:spPr bwMode="auto">
          <a:xfrm>
            <a:off x="7264400" y="6324600"/>
            <a:ext cx="1879600" cy="228600"/>
          </a:xfrm>
          <a:prstGeom prst="rect">
            <a:avLst/>
          </a:prstGeom>
          <a:noFill/>
          <a:ln w="9525">
            <a:noFill/>
            <a:miter lim="800000"/>
            <a:headEnd/>
            <a:tailEnd/>
          </a:ln>
          <a:effectLst/>
        </p:spPr>
      </p:pic>
      <p:sp>
        <p:nvSpPr>
          <p:cNvPr id="7" name="TextBox 6"/>
          <p:cNvSpPr txBox="1"/>
          <p:nvPr/>
        </p:nvSpPr>
        <p:spPr>
          <a:xfrm>
            <a:off x="914400" y="228600"/>
            <a:ext cx="7162800" cy="523220"/>
          </a:xfrm>
          <a:prstGeom prst="rect">
            <a:avLst/>
          </a:prstGeom>
          <a:noFill/>
        </p:spPr>
        <p:txBody>
          <a:bodyPr wrap="square" rtlCol="0">
            <a:spAutoFit/>
          </a:bodyPr>
          <a:lstStyle/>
          <a:p>
            <a:pPr algn="ctr"/>
            <a:r>
              <a:rPr lang="en-US" sz="2800" dirty="0" smtClean="0">
                <a:latin typeface="Arial" pitchFamily="34" charset="0"/>
                <a:cs typeface="Arial" pitchFamily="34" charset="0"/>
              </a:rPr>
              <a:t>Multinet &amp; Axiata Group</a:t>
            </a:r>
            <a:endParaRPr lang="en-US" sz="2800" dirty="0">
              <a:latin typeface="Arial" pitchFamily="34" charset="0"/>
              <a:cs typeface="Arial" pitchFamily="34" charset="0"/>
            </a:endParaRPr>
          </a:p>
        </p:txBody>
      </p:sp>
      <p:pic>
        <p:nvPicPr>
          <p:cNvPr id="11" name="Picture 2"/>
          <p:cNvPicPr>
            <a:picLocks noChangeAspect="1" noChangeArrowheads="1"/>
          </p:cNvPicPr>
          <p:nvPr/>
        </p:nvPicPr>
        <p:blipFill>
          <a:blip r:embed="rId5" cstate="print">
            <a:grayscl/>
          </a:blip>
          <a:srcRect/>
          <a:stretch>
            <a:fillRect/>
          </a:stretch>
        </p:blipFill>
        <p:spPr bwMode="auto">
          <a:xfrm>
            <a:off x="0" y="0"/>
            <a:ext cx="9144000" cy="838199"/>
          </a:xfrm>
          <a:prstGeom prst="rect">
            <a:avLst/>
          </a:prstGeom>
          <a:noFill/>
          <a:ln w="9525">
            <a:noFill/>
            <a:miter lim="800000"/>
            <a:headEnd/>
            <a:tailEnd/>
          </a:ln>
        </p:spPr>
      </p:pic>
      <p:sp>
        <p:nvSpPr>
          <p:cNvPr id="9" name="Slide Number Placeholder 9"/>
          <p:cNvSpPr>
            <a:spLocks noGrp="1"/>
          </p:cNvSpPr>
          <p:nvPr>
            <p:ph type="sldNum" sz="quarter" idx="12"/>
          </p:nvPr>
        </p:nvSpPr>
        <p:spPr>
          <a:xfrm>
            <a:off x="2667000" y="6248400"/>
            <a:ext cx="2133600" cy="365125"/>
          </a:xfrm>
        </p:spPr>
        <p:txBody>
          <a:bodyPr/>
          <a:lstStyle/>
          <a:p>
            <a:pPr>
              <a:defRPr/>
            </a:pPr>
            <a:r>
              <a:rPr lang="en-US" dirty="0" smtClean="0">
                <a:solidFill>
                  <a:schemeClr val="bg1"/>
                </a:solidFill>
                <a:latin typeface="+mj-lt"/>
              </a:rPr>
              <a:t>Page: </a:t>
            </a:r>
            <a:fld id="{C7C406FB-F60F-4112-874E-A5EFE2BC9A99}" type="slidenum">
              <a:rPr lang="en-US" smtClean="0">
                <a:solidFill>
                  <a:schemeClr val="bg1"/>
                </a:solidFill>
                <a:latin typeface="+mj-lt"/>
              </a:rPr>
              <a:pPr>
                <a:defRPr/>
              </a:pPr>
              <a:t>27</a:t>
            </a:fld>
            <a:endParaRPr lang="en-US" dirty="0">
              <a:solidFill>
                <a:schemeClr val="bg1"/>
              </a:solidFill>
              <a:latin typeface="+mj-lt"/>
            </a:endParaRPr>
          </a:p>
        </p:txBody>
      </p:sp>
      <p:sp>
        <p:nvSpPr>
          <p:cNvPr id="8" name="TextBox 7"/>
          <p:cNvSpPr txBox="1"/>
          <p:nvPr/>
        </p:nvSpPr>
        <p:spPr>
          <a:xfrm>
            <a:off x="838200" y="152400"/>
            <a:ext cx="8077200" cy="584775"/>
          </a:xfrm>
          <a:prstGeom prst="rect">
            <a:avLst/>
          </a:prstGeom>
          <a:noFill/>
        </p:spPr>
        <p:txBody>
          <a:bodyPr wrap="square" rtlCol="0">
            <a:spAutoFit/>
          </a:bodyPr>
          <a:lstStyle/>
          <a:p>
            <a:pPr algn="ctr"/>
            <a:r>
              <a:rPr lang="en-US" sz="3200" b="1" dirty="0" smtClean="0">
                <a:solidFill>
                  <a:schemeClr val="bg1"/>
                </a:solidFill>
              </a:rPr>
              <a:t>Telecom Standards and Conformity </a:t>
            </a:r>
          </a:p>
        </p:txBody>
      </p:sp>
      <p:sp>
        <p:nvSpPr>
          <p:cNvPr id="10" name="TextBox 9"/>
          <p:cNvSpPr txBox="1"/>
          <p:nvPr/>
        </p:nvSpPr>
        <p:spPr>
          <a:xfrm>
            <a:off x="228600" y="990600"/>
            <a:ext cx="8382000" cy="5324535"/>
          </a:xfrm>
          <a:prstGeom prst="rect">
            <a:avLst/>
          </a:prstGeom>
          <a:noFill/>
        </p:spPr>
        <p:txBody>
          <a:bodyPr wrap="square" rtlCol="0">
            <a:spAutoFit/>
          </a:bodyPr>
          <a:lstStyle/>
          <a:p>
            <a:pPr marL="284163" indent="-284163" algn="just"/>
            <a:r>
              <a:rPr lang="en-US" sz="2000" b="1" dirty="0" smtClean="0"/>
              <a:t>Section 29, Telecom Act 1996 </a:t>
            </a:r>
          </a:p>
          <a:p>
            <a:pPr marL="284163" indent="-284163" algn="just"/>
            <a:endParaRPr lang="en-US" sz="2000" b="1" dirty="0" smtClean="0"/>
          </a:p>
          <a:p>
            <a:pPr marL="284163" indent="-284163" algn="just"/>
            <a:r>
              <a:rPr lang="en-US" sz="2000" b="1" dirty="0" smtClean="0"/>
              <a:t>Terminal equipment and approved installers.</a:t>
            </a:r>
          </a:p>
          <a:p>
            <a:pPr marL="284163" indent="-284163" algn="just"/>
            <a:endParaRPr lang="en-US" sz="2000" dirty="0" smtClean="0"/>
          </a:p>
          <a:p>
            <a:pPr marL="457200" indent="-457200" algn="just" defTabSz="284163"/>
            <a:r>
              <a:rPr lang="en-US" sz="2000" dirty="0" smtClean="0"/>
              <a:t>(1)	“No terminal equipment shall directly or indirectly be connected to a public switched network unless it has been approved by the Authority or an agency appointed by the Authority…”</a:t>
            </a:r>
          </a:p>
          <a:p>
            <a:pPr marL="457200" indent="-457200" algn="just"/>
            <a:endParaRPr lang="en-US" sz="2000" dirty="0" smtClean="0"/>
          </a:p>
          <a:p>
            <a:pPr marL="457200" indent="-457200" algn="just" defTabSz="346075"/>
            <a:r>
              <a:rPr lang="en-US" sz="2000" dirty="0" smtClean="0"/>
              <a:t>(2) 	“The Authority may, by regulations, specify technical standards for terminal equipment and procedure for approving test equipment and for testing any terminal equipment and to certify that it complies with the relevant technical standards.”</a:t>
            </a:r>
          </a:p>
          <a:p>
            <a:pPr marL="457200" indent="-457200" algn="just"/>
            <a:endParaRPr lang="en-US" sz="2000" dirty="0" smtClean="0"/>
          </a:p>
          <a:p>
            <a:pPr marL="457200" indent="-457200" algn="just">
              <a:buAutoNum type="arabicParenBoth" startAt="3"/>
            </a:pPr>
            <a:r>
              <a:rPr lang="en-US" sz="2000" dirty="0" smtClean="0"/>
              <a:t>“No person may install any telecommunication equipment as part of, or connect terminal equipment (other than by a plug-into-socket connection) to any public switched network except in accordance with regulations made by the Authority.”</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animEffect transition="in" filter="fade">
                                      <p:cBhvr>
                                        <p:cTn id="11" dur="500"/>
                                        <p:tgtEl>
                                          <p:spTgt spid="10">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animEffect transition="in" filter="fade">
                                      <p:cBhvr>
                                        <p:cTn id="15" dur="500"/>
                                        <p:tgtEl>
                                          <p:spTgt spid="10">
                                            <p:txEl>
                                              <p:pRg st="4" end="4"/>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animEffect transition="in" filter="fade">
                                      <p:cBhvr>
                                        <p:cTn id="19" dur="500"/>
                                        <p:tgtEl>
                                          <p:spTgt spid="10">
                                            <p:txEl>
                                              <p:pRg st="6" end="6"/>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
                                            <p:txEl>
                                              <p:pRg st="8" end="8"/>
                                            </p:txEl>
                                          </p:spTgt>
                                        </p:tgtEl>
                                        <p:attrNameLst>
                                          <p:attrName>style.visibility</p:attrName>
                                        </p:attrNameLst>
                                      </p:cBhvr>
                                      <p:to>
                                        <p:strVal val="visible"/>
                                      </p:to>
                                    </p:set>
                                    <p:animEffect transition="in" filter="fade">
                                      <p:cBhvr>
                                        <p:cTn id="23" dur="5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0" y="6553199"/>
            <a:ext cx="9144000" cy="304801"/>
          </a:xfrm>
          <a:prstGeom prst="rect">
            <a:avLst/>
          </a:prstGeom>
          <a:noFill/>
          <a:ln w="9525">
            <a:noFill/>
            <a:miter lim="800000"/>
            <a:headEnd/>
            <a:tailEnd/>
          </a:ln>
          <a:effectLst/>
        </p:spPr>
      </p:pic>
      <p:sp>
        <p:nvSpPr>
          <p:cNvPr id="4" name="Footer Placeholder 3"/>
          <p:cNvSpPr>
            <a:spLocks noGrp="1"/>
          </p:cNvSpPr>
          <p:nvPr>
            <p:ph type="ftr" sz="quarter" idx="11"/>
          </p:nvPr>
        </p:nvSpPr>
        <p:spPr>
          <a:xfrm>
            <a:off x="4876800" y="6629401"/>
            <a:ext cx="4267200" cy="228599"/>
          </a:xfrm>
        </p:spPr>
        <p:txBody>
          <a:bodyPr/>
          <a:lstStyle/>
          <a:p>
            <a:r>
              <a:rPr lang="en-US" dirty="0" smtClean="0">
                <a:solidFill>
                  <a:schemeClr val="bg1"/>
                </a:solidFill>
              </a:rPr>
              <a:t>             Fast, Secure, Reliable  Business Solutions</a:t>
            </a:r>
            <a:endParaRPr lang="en-US" dirty="0">
              <a:solidFill>
                <a:schemeClr val="bg1"/>
              </a:solidFill>
            </a:endParaRPr>
          </a:p>
        </p:txBody>
      </p:sp>
      <p:pic>
        <p:nvPicPr>
          <p:cNvPr id="6" name="Picture 3"/>
          <p:cNvPicPr>
            <a:picLocks noChangeAspect="1" noChangeArrowheads="1"/>
          </p:cNvPicPr>
          <p:nvPr/>
        </p:nvPicPr>
        <p:blipFill>
          <a:blip r:embed="rId4" cstate="print"/>
          <a:srcRect/>
          <a:stretch>
            <a:fillRect/>
          </a:stretch>
        </p:blipFill>
        <p:spPr bwMode="auto">
          <a:xfrm>
            <a:off x="7264400" y="6324600"/>
            <a:ext cx="1879600" cy="228600"/>
          </a:xfrm>
          <a:prstGeom prst="rect">
            <a:avLst/>
          </a:prstGeom>
          <a:noFill/>
          <a:ln w="9525">
            <a:noFill/>
            <a:miter lim="800000"/>
            <a:headEnd/>
            <a:tailEnd/>
          </a:ln>
          <a:effectLst/>
        </p:spPr>
      </p:pic>
      <p:sp>
        <p:nvSpPr>
          <p:cNvPr id="7" name="TextBox 6"/>
          <p:cNvSpPr txBox="1"/>
          <p:nvPr/>
        </p:nvSpPr>
        <p:spPr>
          <a:xfrm>
            <a:off x="914400" y="228600"/>
            <a:ext cx="7162800" cy="523220"/>
          </a:xfrm>
          <a:prstGeom prst="rect">
            <a:avLst/>
          </a:prstGeom>
          <a:noFill/>
        </p:spPr>
        <p:txBody>
          <a:bodyPr wrap="square" rtlCol="0">
            <a:spAutoFit/>
          </a:bodyPr>
          <a:lstStyle/>
          <a:p>
            <a:pPr algn="ctr"/>
            <a:r>
              <a:rPr lang="en-US" sz="2800" dirty="0" smtClean="0">
                <a:latin typeface="Arial" pitchFamily="34" charset="0"/>
                <a:cs typeface="Arial" pitchFamily="34" charset="0"/>
              </a:rPr>
              <a:t>Multinet &amp; Axiata Group</a:t>
            </a:r>
            <a:endParaRPr lang="en-US" sz="2800" dirty="0">
              <a:latin typeface="Arial" pitchFamily="34" charset="0"/>
              <a:cs typeface="Arial" pitchFamily="34" charset="0"/>
            </a:endParaRPr>
          </a:p>
        </p:txBody>
      </p:sp>
      <p:pic>
        <p:nvPicPr>
          <p:cNvPr id="11" name="Picture 2"/>
          <p:cNvPicPr>
            <a:picLocks noChangeAspect="1" noChangeArrowheads="1"/>
          </p:cNvPicPr>
          <p:nvPr/>
        </p:nvPicPr>
        <p:blipFill>
          <a:blip r:embed="rId5" cstate="print">
            <a:grayscl/>
          </a:blip>
          <a:srcRect/>
          <a:stretch>
            <a:fillRect/>
          </a:stretch>
        </p:blipFill>
        <p:spPr bwMode="auto">
          <a:xfrm>
            <a:off x="0" y="0"/>
            <a:ext cx="9144000" cy="838199"/>
          </a:xfrm>
          <a:prstGeom prst="rect">
            <a:avLst/>
          </a:prstGeom>
          <a:noFill/>
          <a:ln w="9525">
            <a:noFill/>
            <a:miter lim="800000"/>
            <a:headEnd/>
            <a:tailEnd/>
          </a:ln>
        </p:spPr>
      </p:pic>
      <p:sp>
        <p:nvSpPr>
          <p:cNvPr id="9" name="Slide Number Placeholder 9"/>
          <p:cNvSpPr>
            <a:spLocks noGrp="1"/>
          </p:cNvSpPr>
          <p:nvPr>
            <p:ph type="sldNum" sz="quarter" idx="12"/>
          </p:nvPr>
        </p:nvSpPr>
        <p:spPr>
          <a:xfrm>
            <a:off x="2667000" y="6248400"/>
            <a:ext cx="2133600" cy="365125"/>
          </a:xfrm>
        </p:spPr>
        <p:txBody>
          <a:bodyPr/>
          <a:lstStyle/>
          <a:p>
            <a:pPr>
              <a:defRPr/>
            </a:pPr>
            <a:r>
              <a:rPr lang="en-US" dirty="0" smtClean="0">
                <a:solidFill>
                  <a:schemeClr val="bg1"/>
                </a:solidFill>
                <a:latin typeface="+mj-lt"/>
              </a:rPr>
              <a:t>Page: </a:t>
            </a:r>
            <a:fld id="{C7C406FB-F60F-4112-874E-A5EFE2BC9A99}" type="slidenum">
              <a:rPr lang="en-US" smtClean="0">
                <a:solidFill>
                  <a:schemeClr val="bg1"/>
                </a:solidFill>
                <a:latin typeface="+mj-lt"/>
              </a:rPr>
              <a:pPr>
                <a:defRPr/>
              </a:pPr>
              <a:t>28</a:t>
            </a:fld>
            <a:endParaRPr lang="en-US" dirty="0">
              <a:solidFill>
                <a:schemeClr val="bg1"/>
              </a:solidFill>
              <a:latin typeface="+mj-lt"/>
            </a:endParaRPr>
          </a:p>
        </p:txBody>
      </p:sp>
      <p:sp>
        <p:nvSpPr>
          <p:cNvPr id="8" name="TextBox 7"/>
          <p:cNvSpPr txBox="1"/>
          <p:nvPr/>
        </p:nvSpPr>
        <p:spPr>
          <a:xfrm>
            <a:off x="838200" y="152400"/>
            <a:ext cx="8077200" cy="584775"/>
          </a:xfrm>
          <a:prstGeom prst="rect">
            <a:avLst/>
          </a:prstGeom>
          <a:noFill/>
        </p:spPr>
        <p:txBody>
          <a:bodyPr wrap="square" rtlCol="0">
            <a:spAutoFit/>
          </a:bodyPr>
          <a:lstStyle/>
          <a:p>
            <a:pPr algn="ctr"/>
            <a:r>
              <a:rPr lang="en-US" sz="3200" b="1" dirty="0" smtClean="0">
                <a:solidFill>
                  <a:schemeClr val="bg1"/>
                </a:solidFill>
              </a:rPr>
              <a:t>Telecom Standards and Conformity </a:t>
            </a:r>
          </a:p>
        </p:txBody>
      </p:sp>
      <p:sp>
        <p:nvSpPr>
          <p:cNvPr id="10" name="TextBox 9"/>
          <p:cNvSpPr txBox="1"/>
          <p:nvPr/>
        </p:nvSpPr>
        <p:spPr>
          <a:xfrm>
            <a:off x="228600" y="990600"/>
            <a:ext cx="8382000" cy="1631216"/>
          </a:xfrm>
          <a:prstGeom prst="rect">
            <a:avLst/>
          </a:prstGeom>
          <a:noFill/>
        </p:spPr>
        <p:txBody>
          <a:bodyPr wrap="square" rtlCol="0">
            <a:spAutoFit/>
          </a:bodyPr>
          <a:lstStyle/>
          <a:p>
            <a:pPr marL="284163" indent="-284163" algn="just"/>
            <a:r>
              <a:rPr lang="en-US" sz="2000" b="1" dirty="0" smtClean="0"/>
              <a:t>Section 29, Telecom Act 1996 </a:t>
            </a:r>
          </a:p>
          <a:p>
            <a:pPr marL="457200" indent="-457200" algn="just" defTabSz="284163"/>
            <a:endParaRPr lang="en-US" sz="2000" dirty="0" smtClean="0"/>
          </a:p>
          <a:p>
            <a:pPr marL="457200" indent="-457200" algn="just"/>
            <a:r>
              <a:rPr lang="en-US" sz="2000" dirty="0" smtClean="0"/>
              <a:t>(4)	“The Authority shall maintain a register of all terminal equipment and installers thereof approved under this section and shall be open to public inspection.”</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0" y="6553199"/>
            <a:ext cx="9144000" cy="304801"/>
          </a:xfrm>
          <a:prstGeom prst="rect">
            <a:avLst/>
          </a:prstGeom>
          <a:noFill/>
          <a:ln w="9525">
            <a:noFill/>
            <a:miter lim="800000"/>
            <a:headEnd/>
            <a:tailEnd/>
          </a:ln>
          <a:effectLst/>
        </p:spPr>
      </p:pic>
      <p:sp>
        <p:nvSpPr>
          <p:cNvPr id="4" name="Footer Placeholder 3"/>
          <p:cNvSpPr>
            <a:spLocks noGrp="1"/>
          </p:cNvSpPr>
          <p:nvPr>
            <p:ph type="ftr" sz="quarter" idx="11"/>
          </p:nvPr>
        </p:nvSpPr>
        <p:spPr>
          <a:xfrm>
            <a:off x="4876800" y="6629401"/>
            <a:ext cx="4267200" cy="228599"/>
          </a:xfrm>
        </p:spPr>
        <p:txBody>
          <a:bodyPr/>
          <a:lstStyle/>
          <a:p>
            <a:r>
              <a:rPr lang="en-US" dirty="0" smtClean="0">
                <a:solidFill>
                  <a:schemeClr val="bg1"/>
                </a:solidFill>
              </a:rPr>
              <a:t>             Fast, Secure, Reliable  Business Solutions</a:t>
            </a:r>
            <a:endParaRPr lang="en-US" dirty="0">
              <a:solidFill>
                <a:schemeClr val="bg1"/>
              </a:solidFill>
            </a:endParaRPr>
          </a:p>
        </p:txBody>
      </p:sp>
      <p:pic>
        <p:nvPicPr>
          <p:cNvPr id="6" name="Picture 3"/>
          <p:cNvPicPr>
            <a:picLocks noChangeAspect="1" noChangeArrowheads="1"/>
          </p:cNvPicPr>
          <p:nvPr/>
        </p:nvPicPr>
        <p:blipFill>
          <a:blip r:embed="rId4" cstate="print"/>
          <a:srcRect/>
          <a:stretch>
            <a:fillRect/>
          </a:stretch>
        </p:blipFill>
        <p:spPr bwMode="auto">
          <a:xfrm>
            <a:off x="7264400" y="6324600"/>
            <a:ext cx="1879600" cy="228600"/>
          </a:xfrm>
          <a:prstGeom prst="rect">
            <a:avLst/>
          </a:prstGeom>
          <a:noFill/>
          <a:ln w="9525">
            <a:noFill/>
            <a:miter lim="800000"/>
            <a:headEnd/>
            <a:tailEnd/>
          </a:ln>
          <a:effectLst/>
        </p:spPr>
      </p:pic>
      <p:sp>
        <p:nvSpPr>
          <p:cNvPr id="7" name="TextBox 6"/>
          <p:cNvSpPr txBox="1"/>
          <p:nvPr/>
        </p:nvSpPr>
        <p:spPr>
          <a:xfrm>
            <a:off x="914400" y="228600"/>
            <a:ext cx="7162800" cy="523220"/>
          </a:xfrm>
          <a:prstGeom prst="rect">
            <a:avLst/>
          </a:prstGeom>
          <a:noFill/>
        </p:spPr>
        <p:txBody>
          <a:bodyPr wrap="square" rtlCol="0">
            <a:spAutoFit/>
          </a:bodyPr>
          <a:lstStyle/>
          <a:p>
            <a:pPr algn="ctr"/>
            <a:r>
              <a:rPr lang="en-US" sz="2800" dirty="0" smtClean="0">
                <a:latin typeface="Arial" pitchFamily="34" charset="0"/>
                <a:cs typeface="Arial" pitchFamily="34" charset="0"/>
              </a:rPr>
              <a:t>Multinet &amp; Axiata Group</a:t>
            </a:r>
            <a:endParaRPr lang="en-US" sz="2800" dirty="0">
              <a:latin typeface="Arial" pitchFamily="34" charset="0"/>
              <a:cs typeface="Arial" pitchFamily="34" charset="0"/>
            </a:endParaRPr>
          </a:p>
        </p:txBody>
      </p:sp>
      <p:pic>
        <p:nvPicPr>
          <p:cNvPr id="11" name="Picture 2"/>
          <p:cNvPicPr>
            <a:picLocks noChangeAspect="1" noChangeArrowheads="1"/>
          </p:cNvPicPr>
          <p:nvPr/>
        </p:nvPicPr>
        <p:blipFill>
          <a:blip r:embed="rId5" cstate="print">
            <a:grayscl/>
          </a:blip>
          <a:srcRect/>
          <a:stretch>
            <a:fillRect/>
          </a:stretch>
        </p:blipFill>
        <p:spPr bwMode="auto">
          <a:xfrm>
            <a:off x="0" y="0"/>
            <a:ext cx="9144000" cy="838199"/>
          </a:xfrm>
          <a:prstGeom prst="rect">
            <a:avLst/>
          </a:prstGeom>
          <a:noFill/>
          <a:ln w="9525">
            <a:noFill/>
            <a:miter lim="800000"/>
            <a:headEnd/>
            <a:tailEnd/>
          </a:ln>
        </p:spPr>
      </p:pic>
      <p:sp>
        <p:nvSpPr>
          <p:cNvPr id="9" name="Slide Number Placeholder 9"/>
          <p:cNvSpPr>
            <a:spLocks noGrp="1"/>
          </p:cNvSpPr>
          <p:nvPr>
            <p:ph type="sldNum" sz="quarter" idx="12"/>
          </p:nvPr>
        </p:nvSpPr>
        <p:spPr>
          <a:xfrm>
            <a:off x="2667000" y="6248400"/>
            <a:ext cx="2133600" cy="365125"/>
          </a:xfrm>
        </p:spPr>
        <p:txBody>
          <a:bodyPr/>
          <a:lstStyle/>
          <a:p>
            <a:pPr>
              <a:defRPr/>
            </a:pPr>
            <a:r>
              <a:rPr lang="en-US" dirty="0" smtClean="0">
                <a:solidFill>
                  <a:schemeClr val="bg1"/>
                </a:solidFill>
                <a:latin typeface="+mj-lt"/>
              </a:rPr>
              <a:t>Page: </a:t>
            </a:r>
            <a:fld id="{C7C406FB-F60F-4112-874E-A5EFE2BC9A99}" type="slidenum">
              <a:rPr lang="en-US" smtClean="0">
                <a:solidFill>
                  <a:schemeClr val="bg1"/>
                </a:solidFill>
                <a:latin typeface="+mj-lt"/>
              </a:rPr>
              <a:pPr>
                <a:defRPr/>
              </a:pPr>
              <a:t>29</a:t>
            </a:fld>
            <a:endParaRPr lang="en-US" dirty="0">
              <a:solidFill>
                <a:schemeClr val="bg1"/>
              </a:solidFill>
              <a:latin typeface="+mj-lt"/>
            </a:endParaRPr>
          </a:p>
        </p:txBody>
      </p:sp>
      <p:sp>
        <p:nvSpPr>
          <p:cNvPr id="8" name="TextBox 7"/>
          <p:cNvSpPr txBox="1"/>
          <p:nvPr/>
        </p:nvSpPr>
        <p:spPr>
          <a:xfrm>
            <a:off x="304800" y="152400"/>
            <a:ext cx="8610600" cy="584775"/>
          </a:xfrm>
          <a:prstGeom prst="rect">
            <a:avLst/>
          </a:prstGeom>
          <a:noFill/>
        </p:spPr>
        <p:txBody>
          <a:bodyPr wrap="square" rtlCol="0">
            <a:spAutoFit/>
          </a:bodyPr>
          <a:lstStyle/>
          <a:p>
            <a:pPr algn="ctr"/>
            <a:r>
              <a:rPr lang="en-US" sz="3200" b="1" dirty="0" smtClean="0">
                <a:solidFill>
                  <a:schemeClr val="bg1"/>
                </a:solidFill>
              </a:rPr>
              <a:t>Recent Measure Taken by PTA</a:t>
            </a:r>
          </a:p>
        </p:txBody>
      </p:sp>
      <p:sp>
        <p:nvSpPr>
          <p:cNvPr id="12" name="TextBox 11"/>
          <p:cNvSpPr txBox="1"/>
          <p:nvPr/>
        </p:nvSpPr>
        <p:spPr>
          <a:xfrm>
            <a:off x="304800" y="914400"/>
            <a:ext cx="8534400" cy="5663089"/>
          </a:xfrm>
          <a:prstGeom prst="rect">
            <a:avLst/>
          </a:prstGeom>
          <a:noFill/>
        </p:spPr>
        <p:txBody>
          <a:bodyPr wrap="square" rtlCol="0">
            <a:spAutoFit/>
          </a:bodyPr>
          <a:lstStyle/>
          <a:p>
            <a:pPr marL="457200" lvl="0" indent="-220663">
              <a:buFont typeface="Arial" pitchFamily="34" charset="0"/>
              <a:buChar char="•"/>
            </a:pPr>
            <a:r>
              <a:rPr lang="en-US" sz="2400" b="1" dirty="0" smtClean="0"/>
              <a:t>Telco's Asked to Start Rolling Out Biometric System for SIM Verification </a:t>
            </a:r>
          </a:p>
          <a:p>
            <a:pPr marL="457200"/>
            <a:r>
              <a:rPr lang="en-US" sz="1600" dirty="0" smtClean="0">
                <a:hlinkClick r:id="rId6"/>
              </a:rPr>
              <a:t>http://propakistani.pk/2013/11/18/telcos-asked-to-start-rolling-out-biometric-system-for-sim-verification/</a:t>
            </a:r>
            <a:r>
              <a:rPr lang="en-US" sz="1600" dirty="0" smtClean="0"/>
              <a:t> (ProPakistani Blog - 18, Nov 2013)</a:t>
            </a:r>
            <a:endParaRPr lang="en-US" sz="2000" dirty="0" smtClean="0"/>
          </a:p>
          <a:p>
            <a:pPr marL="457200" lvl="0" indent="-220663"/>
            <a:endParaRPr lang="en-US" sz="2400" dirty="0" smtClean="0"/>
          </a:p>
          <a:p>
            <a:pPr marL="457200" indent="-220663">
              <a:buFont typeface="Arial" pitchFamily="34" charset="0"/>
              <a:buChar char="•"/>
            </a:pPr>
            <a:r>
              <a:rPr lang="en-US" sz="2400" b="1" dirty="0" smtClean="0"/>
              <a:t>Legal International Traffic Increased by 8% During Last Month  </a:t>
            </a:r>
          </a:p>
          <a:p>
            <a:pPr marL="457200"/>
            <a:r>
              <a:rPr lang="en-US" sz="1600" dirty="0" smtClean="0">
                <a:hlinkClick r:id="rId7"/>
              </a:rPr>
              <a:t>http://propakistani.pk/2013/11/12/legal-international-traffic-increased-by-8-during-last-month-anusha-rehman/</a:t>
            </a:r>
            <a:r>
              <a:rPr lang="en-US" sz="1600" dirty="0" smtClean="0"/>
              <a:t> (ProPakistani Blog - 12, Nov 2013)</a:t>
            </a:r>
            <a:endParaRPr lang="en-US" sz="2000" dirty="0" smtClean="0"/>
          </a:p>
          <a:p>
            <a:pPr marL="457200" lvl="0" indent="-220663"/>
            <a:endParaRPr lang="en-US" sz="2400" dirty="0" smtClean="0"/>
          </a:p>
          <a:p>
            <a:pPr marL="457200" indent="-220663">
              <a:buFont typeface="Arial" pitchFamily="34" charset="0"/>
              <a:buChar char="•"/>
            </a:pPr>
            <a:r>
              <a:rPr lang="en-US" sz="2400" b="1" dirty="0" smtClean="0"/>
              <a:t>PTA Blocks 200,000 IPs, Thousands of SIMs and Devices, to Control Grey Traffic</a:t>
            </a:r>
          </a:p>
          <a:p>
            <a:pPr marL="457200"/>
            <a:r>
              <a:rPr lang="en-US" sz="1600" dirty="0" smtClean="0">
                <a:hlinkClick r:id="rId8"/>
              </a:rPr>
              <a:t>http://propakistani.pk/2013/11/11/pta-blocks-200000-ips-thousands-of-sims-and-devices-to-control-grey-traffic/</a:t>
            </a:r>
            <a:r>
              <a:rPr lang="en-US" sz="1600" dirty="0" smtClean="0"/>
              <a:t> (ProPakistani Blog - 11, Nov 2013)</a:t>
            </a:r>
          </a:p>
          <a:p>
            <a:pPr marL="457200" lvl="0" indent="-220663"/>
            <a:endParaRPr lang="en-US" dirty="0" smtClean="0"/>
          </a:p>
          <a:p>
            <a:pPr marL="457200" indent="-220663">
              <a:buFont typeface="Arial" pitchFamily="34" charset="0"/>
              <a:buChar char="•"/>
            </a:pPr>
            <a:r>
              <a:rPr lang="en-US" sz="2400" b="1" dirty="0" smtClean="0"/>
              <a:t>PTA Officers Visit Telco's to Confirm Blocking of Un-Verified SIMs</a:t>
            </a:r>
          </a:p>
          <a:p>
            <a:pPr marL="457200" lvl="0"/>
            <a:r>
              <a:rPr lang="en-US" sz="1600" dirty="0" smtClean="0">
                <a:hlinkClick r:id="rId9"/>
              </a:rPr>
              <a:t>http://propakistani.pk/2013/10/28/pta-officers-visit-telco-to-confirm-blocking-of-un-verified-sims/</a:t>
            </a:r>
            <a:r>
              <a:rPr lang="en-US" sz="1600" dirty="0" smtClean="0"/>
              <a:t> (ProPakistani Blog - 28, Oct 2013)</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fade">
                                      <p:cBhvr>
                                        <p:cTn id="10" dur="500"/>
                                        <p:tgtEl>
                                          <p:spTgt spid="12">
                                            <p:txEl>
                                              <p:pRg st="1" end="1"/>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2">
                                            <p:txEl>
                                              <p:pRg st="3" end="3"/>
                                            </p:txEl>
                                          </p:spTgt>
                                        </p:tgtEl>
                                        <p:attrNameLst>
                                          <p:attrName>style.visibility</p:attrName>
                                        </p:attrNameLst>
                                      </p:cBhvr>
                                      <p:to>
                                        <p:strVal val="visible"/>
                                      </p:to>
                                    </p:set>
                                    <p:animEffect transition="in" filter="fade">
                                      <p:cBhvr>
                                        <p:cTn id="14" dur="500"/>
                                        <p:tgtEl>
                                          <p:spTgt spid="12">
                                            <p:txEl>
                                              <p:pRg st="3" end="3"/>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fade">
                                      <p:cBhvr>
                                        <p:cTn id="17" dur="500"/>
                                        <p:tgtEl>
                                          <p:spTgt spid="12">
                                            <p:txEl>
                                              <p:pRg st="4" end="4"/>
                                            </p:txEl>
                                          </p:spTgt>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2">
                                            <p:txEl>
                                              <p:pRg st="6" end="6"/>
                                            </p:txEl>
                                          </p:spTgt>
                                        </p:tgtEl>
                                        <p:attrNameLst>
                                          <p:attrName>style.visibility</p:attrName>
                                        </p:attrNameLst>
                                      </p:cBhvr>
                                      <p:to>
                                        <p:strVal val="visible"/>
                                      </p:to>
                                    </p:set>
                                    <p:animEffect transition="in" filter="fade">
                                      <p:cBhvr>
                                        <p:cTn id="21" dur="500"/>
                                        <p:tgtEl>
                                          <p:spTgt spid="12">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xEl>
                                              <p:pRg st="7" end="7"/>
                                            </p:txEl>
                                          </p:spTgt>
                                        </p:tgtEl>
                                        <p:attrNameLst>
                                          <p:attrName>style.visibility</p:attrName>
                                        </p:attrNameLst>
                                      </p:cBhvr>
                                      <p:to>
                                        <p:strVal val="visible"/>
                                      </p:to>
                                    </p:set>
                                    <p:animEffect transition="in" filter="fade">
                                      <p:cBhvr>
                                        <p:cTn id="24" dur="500"/>
                                        <p:tgtEl>
                                          <p:spTgt spid="12">
                                            <p:txEl>
                                              <p:pRg st="7" end="7"/>
                                            </p:txEl>
                                          </p:spTgt>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12">
                                            <p:txEl>
                                              <p:pRg st="9" end="9"/>
                                            </p:txEl>
                                          </p:spTgt>
                                        </p:tgtEl>
                                        <p:attrNameLst>
                                          <p:attrName>style.visibility</p:attrName>
                                        </p:attrNameLst>
                                      </p:cBhvr>
                                      <p:to>
                                        <p:strVal val="visible"/>
                                      </p:to>
                                    </p:set>
                                    <p:animEffect transition="in" filter="fade">
                                      <p:cBhvr>
                                        <p:cTn id="28" dur="500"/>
                                        <p:tgtEl>
                                          <p:spTgt spid="12">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xEl>
                                              <p:pRg st="10" end="10"/>
                                            </p:txEl>
                                          </p:spTgt>
                                        </p:tgtEl>
                                        <p:attrNameLst>
                                          <p:attrName>style.visibility</p:attrName>
                                        </p:attrNameLst>
                                      </p:cBhvr>
                                      <p:to>
                                        <p:strVal val="visible"/>
                                      </p:to>
                                    </p:set>
                                    <p:animEffect transition="in" filter="fade">
                                      <p:cBhvr>
                                        <p:cTn id="31" dur="500"/>
                                        <p:tgtEl>
                                          <p:spTgt spid="1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0" y="6553199"/>
            <a:ext cx="9144000" cy="304801"/>
          </a:xfrm>
          <a:prstGeom prst="rect">
            <a:avLst/>
          </a:prstGeom>
          <a:noFill/>
          <a:ln w="9525">
            <a:noFill/>
            <a:miter lim="800000"/>
            <a:headEnd/>
            <a:tailEnd/>
          </a:ln>
          <a:effectLst/>
        </p:spPr>
      </p:pic>
      <p:sp>
        <p:nvSpPr>
          <p:cNvPr id="4" name="Footer Placeholder 3"/>
          <p:cNvSpPr>
            <a:spLocks noGrp="1"/>
          </p:cNvSpPr>
          <p:nvPr>
            <p:ph type="ftr" sz="quarter" idx="11"/>
          </p:nvPr>
        </p:nvSpPr>
        <p:spPr>
          <a:xfrm>
            <a:off x="4876800" y="6629401"/>
            <a:ext cx="4267200" cy="228599"/>
          </a:xfrm>
        </p:spPr>
        <p:txBody>
          <a:bodyPr/>
          <a:lstStyle/>
          <a:p>
            <a:r>
              <a:rPr lang="en-US" dirty="0" smtClean="0">
                <a:solidFill>
                  <a:schemeClr val="bg1"/>
                </a:solidFill>
              </a:rPr>
              <a:t>             Fast, Secure, Reliable  Business Solutions</a:t>
            </a:r>
            <a:endParaRPr lang="en-US" dirty="0">
              <a:solidFill>
                <a:schemeClr val="bg1"/>
              </a:solidFill>
            </a:endParaRPr>
          </a:p>
        </p:txBody>
      </p:sp>
      <p:pic>
        <p:nvPicPr>
          <p:cNvPr id="6" name="Picture 3"/>
          <p:cNvPicPr>
            <a:picLocks noChangeAspect="1" noChangeArrowheads="1"/>
          </p:cNvPicPr>
          <p:nvPr/>
        </p:nvPicPr>
        <p:blipFill>
          <a:blip r:embed="rId4" cstate="print"/>
          <a:srcRect/>
          <a:stretch>
            <a:fillRect/>
          </a:stretch>
        </p:blipFill>
        <p:spPr bwMode="auto">
          <a:xfrm>
            <a:off x="7264400" y="6324600"/>
            <a:ext cx="1879600" cy="228600"/>
          </a:xfrm>
          <a:prstGeom prst="rect">
            <a:avLst/>
          </a:prstGeom>
          <a:noFill/>
          <a:ln w="9525">
            <a:noFill/>
            <a:miter lim="800000"/>
            <a:headEnd/>
            <a:tailEnd/>
          </a:ln>
          <a:effectLst/>
        </p:spPr>
      </p:pic>
      <p:sp>
        <p:nvSpPr>
          <p:cNvPr id="7" name="TextBox 6"/>
          <p:cNvSpPr txBox="1"/>
          <p:nvPr/>
        </p:nvSpPr>
        <p:spPr>
          <a:xfrm>
            <a:off x="914400" y="228600"/>
            <a:ext cx="7162800" cy="523220"/>
          </a:xfrm>
          <a:prstGeom prst="rect">
            <a:avLst/>
          </a:prstGeom>
          <a:noFill/>
        </p:spPr>
        <p:txBody>
          <a:bodyPr wrap="square" rtlCol="0">
            <a:spAutoFit/>
          </a:bodyPr>
          <a:lstStyle/>
          <a:p>
            <a:pPr algn="ctr"/>
            <a:r>
              <a:rPr lang="en-US" sz="2800" dirty="0" smtClean="0">
                <a:latin typeface="Arial" pitchFamily="34" charset="0"/>
                <a:cs typeface="Arial" pitchFamily="34" charset="0"/>
              </a:rPr>
              <a:t>Multinet &amp; Axiata Group</a:t>
            </a:r>
            <a:endParaRPr lang="en-US" sz="2800" dirty="0">
              <a:latin typeface="Arial" pitchFamily="34" charset="0"/>
              <a:cs typeface="Arial" pitchFamily="34" charset="0"/>
            </a:endParaRPr>
          </a:p>
        </p:txBody>
      </p:sp>
      <p:pic>
        <p:nvPicPr>
          <p:cNvPr id="11" name="Picture 2"/>
          <p:cNvPicPr>
            <a:picLocks noChangeAspect="1" noChangeArrowheads="1"/>
          </p:cNvPicPr>
          <p:nvPr/>
        </p:nvPicPr>
        <p:blipFill>
          <a:blip r:embed="rId5" cstate="print">
            <a:grayscl/>
          </a:blip>
          <a:srcRect/>
          <a:stretch>
            <a:fillRect/>
          </a:stretch>
        </p:blipFill>
        <p:spPr bwMode="auto">
          <a:xfrm>
            <a:off x="0" y="0"/>
            <a:ext cx="9144000" cy="838199"/>
          </a:xfrm>
          <a:prstGeom prst="rect">
            <a:avLst/>
          </a:prstGeom>
          <a:noFill/>
          <a:ln w="9525">
            <a:noFill/>
            <a:miter lim="800000"/>
            <a:headEnd/>
            <a:tailEnd/>
          </a:ln>
        </p:spPr>
      </p:pic>
      <p:sp>
        <p:nvSpPr>
          <p:cNvPr id="9" name="Slide Number Placeholder 9"/>
          <p:cNvSpPr>
            <a:spLocks noGrp="1"/>
          </p:cNvSpPr>
          <p:nvPr>
            <p:ph type="sldNum" sz="quarter" idx="12"/>
          </p:nvPr>
        </p:nvSpPr>
        <p:spPr>
          <a:xfrm>
            <a:off x="2667000" y="6248400"/>
            <a:ext cx="2133600" cy="365125"/>
          </a:xfrm>
        </p:spPr>
        <p:txBody>
          <a:bodyPr/>
          <a:lstStyle/>
          <a:p>
            <a:pPr>
              <a:defRPr/>
            </a:pPr>
            <a:r>
              <a:rPr lang="en-US" dirty="0" smtClean="0">
                <a:solidFill>
                  <a:schemeClr val="bg1"/>
                </a:solidFill>
                <a:latin typeface="+mj-lt"/>
              </a:rPr>
              <a:t>Page: </a:t>
            </a:r>
            <a:fld id="{C7C406FB-F60F-4112-874E-A5EFE2BC9A99}" type="slidenum">
              <a:rPr lang="en-US" smtClean="0">
                <a:solidFill>
                  <a:schemeClr val="bg1"/>
                </a:solidFill>
                <a:latin typeface="+mj-lt"/>
              </a:rPr>
              <a:pPr>
                <a:defRPr/>
              </a:pPr>
              <a:t>3</a:t>
            </a:fld>
            <a:endParaRPr lang="en-US" dirty="0">
              <a:solidFill>
                <a:schemeClr val="bg1"/>
              </a:solidFill>
              <a:latin typeface="+mj-lt"/>
            </a:endParaRPr>
          </a:p>
        </p:txBody>
      </p:sp>
      <p:sp>
        <p:nvSpPr>
          <p:cNvPr id="8" name="TextBox 7"/>
          <p:cNvSpPr txBox="1"/>
          <p:nvPr/>
        </p:nvSpPr>
        <p:spPr>
          <a:xfrm>
            <a:off x="304800" y="152400"/>
            <a:ext cx="8610600" cy="584775"/>
          </a:xfrm>
          <a:prstGeom prst="rect">
            <a:avLst/>
          </a:prstGeom>
          <a:noFill/>
        </p:spPr>
        <p:txBody>
          <a:bodyPr wrap="square" rtlCol="0">
            <a:spAutoFit/>
          </a:bodyPr>
          <a:lstStyle/>
          <a:p>
            <a:pPr algn="ctr"/>
            <a:r>
              <a:rPr lang="en-US" sz="3200" b="1" dirty="0" smtClean="0">
                <a:solidFill>
                  <a:schemeClr val="bg1"/>
                </a:solidFill>
              </a:rPr>
              <a:t>Geographical Location</a:t>
            </a:r>
            <a:endParaRPr lang="en-US" sz="3200" b="1" dirty="0" smtClean="0">
              <a:solidFill>
                <a:schemeClr val="bg1"/>
              </a:solidFill>
            </a:endParaRPr>
          </a:p>
        </p:txBody>
      </p:sp>
      <p:pic>
        <p:nvPicPr>
          <p:cNvPr id="1026" name="Picture 2" descr="C:\Users\Umair\Desktop\images.jpg"/>
          <p:cNvPicPr>
            <a:picLocks noChangeAspect="1" noChangeArrowheads="1"/>
          </p:cNvPicPr>
          <p:nvPr/>
        </p:nvPicPr>
        <p:blipFill>
          <a:blip r:embed="rId6" cstate="print"/>
          <a:srcRect/>
          <a:stretch>
            <a:fillRect/>
          </a:stretch>
        </p:blipFill>
        <p:spPr bwMode="auto">
          <a:xfrm>
            <a:off x="1524000" y="908840"/>
            <a:ext cx="5867400" cy="5439307"/>
          </a:xfrm>
          <a:prstGeom prst="rect">
            <a:avLst/>
          </a:prstGeom>
          <a:noFill/>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a:effectLst/>
        </p:spPr>
      </p:pic>
      <p:pic>
        <p:nvPicPr>
          <p:cNvPr id="6" name="Picture 3"/>
          <p:cNvPicPr>
            <a:picLocks noChangeAspect="1" noChangeArrowheads="1"/>
          </p:cNvPicPr>
          <p:nvPr/>
        </p:nvPicPr>
        <p:blipFill>
          <a:blip r:embed="rId3" cstate="print"/>
          <a:srcRect/>
          <a:stretch>
            <a:fillRect/>
          </a:stretch>
        </p:blipFill>
        <p:spPr bwMode="auto">
          <a:xfrm>
            <a:off x="6115878" y="6400800"/>
            <a:ext cx="3028122" cy="457200"/>
          </a:xfrm>
          <a:prstGeom prst="rect">
            <a:avLst/>
          </a:prstGeom>
          <a:noFill/>
          <a:ln w="9525">
            <a:noFill/>
            <a:miter lim="800000"/>
            <a:headEnd/>
            <a:tailEnd/>
          </a:ln>
          <a:effectLst/>
        </p:spPr>
      </p:pic>
      <p:sp>
        <p:nvSpPr>
          <p:cNvPr id="5" name="Rectangle 4"/>
          <p:cNvSpPr/>
          <p:nvPr/>
        </p:nvSpPr>
        <p:spPr>
          <a:xfrm>
            <a:off x="3505200" y="2120205"/>
            <a:ext cx="5638800" cy="1384995"/>
          </a:xfrm>
          <a:prstGeom prst="rect">
            <a:avLst/>
          </a:prstGeom>
        </p:spPr>
        <p:txBody>
          <a:bodyPr wrap="square">
            <a:spAutoFit/>
          </a:bodyPr>
          <a:lstStyle/>
          <a:p>
            <a:pPr algn="ctr"/>
            <a:r>
              <a:rPr lang="en-US" sz="3200" b="1" dirty="0" smtClean="0">
                <a:solidFill>
                  <a:schemeClr val="bg1"/>
                </a:solidFill>
                <a:latin typeface="DokChampa" pitchFamily="34" charset="-34"/>
                <a:cs typeface="DokChampa" pitchFamily="34" charset="-34"/>
              </a:rPr>
              <a:t>Type Approval, Testing &amp; 3</a:t>
            </a:r>
            <a:r>
              <a:rPr lang="en-US" sz="3200" b="1" baseline="30000" dirty="0" smtClean="0">
                <a:solidFill>
                  <a:schemeClr val="bg1"/>
                </a:solidFill>
                <a:latin typeface="DokChampa" pitchFamily="34" charset="-34"/>
                <a:cs typeface="DokChampa" pitchFamily="34" charset="-34"/>
              </a:rPr>
              <a:t>rd</a:t>
            </a:r>
            <a:r>
              <a:rPr lang="en-US" sz="3200" b="1" dirty="0" smtClean="0">
                <a:solidFill>
                  <a:schemeClr val="bg1"/>
                </a:solidFill>
                <a:latin typeface="DokChampa" pitchFamily="34" charset="-34"/>
                <a:cs typeface="DokChampa" pitchFamily="34" charset="-34"/>
              </a:rPr>
              <a:t> Party Technical Agencies</a:t>
            </a:r>
          </a:p>
          <a:p>
            <a:pPr algn="ctr"/>
            <a:r>
              <a:rPr lang="en-US" dirty="0" smtClean="0">
                <a:solidFill>
                  <a:schemeClr val="bg1"/>
                </a:solidFill>
              </a:rPr>
              <a:t>Type Approval Regulations, September 2004</a:t>
            </a:r>
            <a:endParaRPr lang="en-US" b="1" dirty="0" smtClean="0">
              <a:solidFill>
                <a:schemeClr val="bg1"/>
              </a:solidFill>
              <a:latin typeface="DokChampa" pitchFamily="34" charset="-34"/>
              <a:cs typeface="DokChampa" pitchFamily="34" charset="-34"/>
            </a:endParaRPr>
          </a:p>
        </p:txBody>
      </p:sp>
      <p:pic>
        <p:nvPicPr>
          <p:cNvPr id="3074" name="Picture 2" descr="C:\Users\Umair\Desktop\Soho-IP-PBX-Pabx.jpg"/>
          <p:cNvPicPr>
            <a:picLocks noChangeAspect="1" noChangeArrowheads="1"/>
          </p:cNvPicPr>
          <p:nvPr/>
        </p:nvPicPr>
        <p:blipFill>
          <a:blip r:embed="rId4" cstate="print"/>
          <a:srcRect/>
          <a:stretch>
            <a:fillRect/>
          </a:stretch>
        </p:blipFill>
        <p:spPr bwMode="auto">
          <a:xfrm>
            <a:off x="4038600" y="3733800"/>
            <a:ext cx="4114800" cy="1543050"/>
          </a:xfrm>
          <a:prstGeom prst="rect">
            <a:avLst/>
          </a:prstGeom>
          <a:noFill/>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0" y="6553199"/>
            <a:ext cx="9144000" cy="304801"/>
          </a:xfrm>
          <a:prstGeom prst="rect">
            <a:avLst/>
          </a:prstGeom>
          <a:noFill/>
          <a:ln w="9525">
            <a:noFill/>
            <a:miter lim="800000"/>
            <a:headEnd/>
            <a:tailEnd/>
          </a:ln>
          <a:effectLst/>
        </p:spPr>
      </p:pic>
      <p:sp>
        <p:nvSpPr>
          <p:cNvPr id="4" name="Footer Placeholder 3"/>
          <p:cNvSpPr>
            <a:spLocks noGrp="1"/>
          </p:cNvSpPr>
          <p:nvPr>
            <p:ph type="ftr" sz="quarter" idx="11"/>
          </p:nvPr>
        </p:nvSpPr>
        <p:spPr>
          <a:xfrm>
            <a:off x="4876800" y="6629401"/>
            <a:ext cx="4267200" cy="228599"/>
          </a:xfrm>
        </p:spPr>
        <p:txBody>
          <a:bodyPr/>
          <a:lstStyle/>
          <a:p>
            <a:r>
              <a:rPr lang="en-US" dirty="0" smtClean="0">
                <a:solidFill>
                  <a:schemeClr val="bg1"/>
                </a:solidFill>
                <a:latin typeface="+mn-lt"/>
              </a:rPr>
              <a:t>             Fast, Secure, Reliable  Business Solutions</a:t>
            </a:r>
            <a:endParaRPr lang="en-US" dirty="0">
              <a:solidFill>
                <a:schemeClr val="bg1"/>
              </a:solidFill>
              <a:latin typeface="+mn-lt"/>
            </a:endParaRPr>
          </a:p>
        </p:txBody>
      </p:sp>
      <p:pic>
        <p:nvPicPr>
          <p:cNvPr id="6" name="Picture 3"/>
          <p:cNvPicPr>
            <a:picLocks noChangeAspect="1" noChangeArrowheads="1"/>
          </p:cNvPicPr>
          <p:nvPr/>
        </p:nvPicPr>
        <p:blipFill>
          <a:blip r:embed="rId4" cstate="print"/>
          <a:srcRect/>
          <a:stretch>
            <a:fillRect/>
          </a:stretch>
        </p:blipFill>
        <p:spPr bwMode="auto">
          <a:xfrm>
            <a:off x="7264400" y="6324600"/>
            <a:ext cx="1879600" cy="228600"/>
          </a:xfrm>
          <a:prstGeom prst="rect">
            <a:avLst/>
          </a:prstGeom>
          <a:noFill/>
          <a:ln w="9525">
            <a:noFill/>
            <a:miter lim="800000"/>
            <a:headEnd/>
            <a:tailEnd/>
          </a:ln>
          <a:effectLst/>
        </p:spPr>
      </p:pic>
      <p:sp>
        <p:nvSpPr>
          <p:cNvPr id="7" name="TextBox 6"/>
          <p:cNvSpPr txBox="1"/>
          <p:nvPr/>
        </p:nvSpPr>
        <p:spPr>
          <a:xfrm>
            <a:off x="914400" y="228600"/>
            <a:ext cx="7162800" cy="523220"/>
          </a:xfrm>
          <a:prstGeom prst="rect">
            <a:avLst/>
          </a:prstGeom>
          <a:noFill/>
        </p:spPr>
        <p:txBody>
          <a:bodyPr wrap="square" rtlCol="0">
            <a:spAutoFit/>
          </a:bodyPr>
          <a:lstStyle/>
          <a:p>
            <a:pPr algn="ctr"/>
            <a:r>
              <a:rPr lang="en-US" sz="2800" dirty="0" smtClean="0">
                <a:cs typeface="Arial" pitchFamily="34" charset="0"/>
              </a:rPr>
              <a:t>Multinet &amp; Axiata Group</a:t>
            </a:r>
            <a:endParaRPr lang="en-US" sz="2800" dirty="0">
              <a:cs typeface="Arial" pitchFamily="34" charset="0"/>
            </a:endParaRPr>
          </a:p>
        </p:txBody>
      </p:sp>
      <p:pic>
        <p:nvPicPr>
          <p:cNvPr id="11" name="Picture 2"/>
          <p:cNvPicPr>
            <a:picLocks noChangeAspect="1" noChangeArrowheads="1"/>
          </p:cNvPicPr>
          <p:nvPr/>
        </p:nvPicPr>
        <p:blipFill>
          <a:blip r:embed="rId5" cstate="print">
            <a:grayscl/>
          </a:blip>
          <a:srcRect/>
          <a:stretch>
            <a:fillRect/>
          </a:stretch>
        </p:blipFill>
        <p:spPr bwMode="auto">
          <a:xfrm>
            <a:off x="0" y="0"/>
            <a:ext cx="9144000" cy="838199"/>
          </a:xfrm>
          <a:prstGeom prst="rect">
            <a:avLst/>
          </a:prstGeom>
          <a:noFill/>
          <a:ln w="9525">
            <a:noFill/>
            <a:miter lim="800000"/>
            <a:headEnd/>
            <a:tailEnd/>
          </a:ln>
        </p:spPr>
      </p:pic>
      <p:sp>
        <p:nvSpPr>
          <p:cNvPr id="9" name="Slide Number Placeholder 9"/>
          <p:cNvSpPr>
            <a:spLocks noGrp="1"/>
          </p:cNvSpPr>
          <p:nvPr>
            <p:ph type="sldNum" sz="quarter" idx="12"/>
          </p:nvPr>
        </p:nvSpPr>
        <p:spPr>
          <a:xfrm>
            <a:off x="2667000" y="6248400"/>
            <a:ext cx="2133600" cy="365125"/>
          </a:xfrm>
        </p:spPr>
        <p:txBody>
          <a:bodyPr/>
          <a:lstStyle/>
          <a:p>
            <a:pPr>
              <a:defRPr/>
            </a:pPr>
            <a:r>
              <a:rPr lang="en-US" dirty="0" smtClean="0">
                <a:solidFill>
                  <a:schemeClr val="bg1"/>
                </a:solidFill>
              </a:rPr>
              <a:t>Page: </a:t>
            </a:r>
            <a:fld id="{C7C406FB-F60F-4112-874E-A5EFE2BC9A99}" type="slidenum">
              <a:rPr lang="en-US" smtClean="0">
                <a:solidFill>
                  <a:schemeClr val="bg1"/>
                </a:solidFill>
              </a:rPr>
              <a:pPr>
                <a:defRPr/>
              </a:pPr>
              <a:t>31</a:t>
            </a:fld>
            <a:endParaRPr lang="en-US" dirty="0">
              <a:solidFill>
                <a:schemeClr val="bg1"/>
              </a:solidFill>
            </a:endParaRPr>
          </a:p>
        </p:txBody>
      </p:sp>
      <p:sp>
        <p:nvSpPr>
          <p:cNvPr id="8" name="TextBox 7"/>
          <p:cNvSpPr txBox="1"/>
          <p:nvPr/>
        </p:nvSpPr>
        <p:spPr>
          <a:xfrm>
            <a:off x="304800" y="152400"/>
            <a:ext cx="8610600" cy="584775"/>
          </a:xfrm>
          <a:prstGeom prst="rect">
            <a:avLst/>
          </a:prstGeom>
          <a:noFill/>
        </p:spPr>
        <p:txBody>
          <a:bodyPr wrap="square" rtlCol="0">
            <a:spAutoFit/>
          </a:bodyPr>
          <a:lstStyle/>
          <a:p>
            <a:pPr algn="ctr"/>
            <a:r>
              <a:rPr lang="en-US" sz="3200" b="1" dirty="0" smtClean="0">
                <a:solidFill>
                  <a:schemeClr val="bg1"/>
                </a:solidFill>
              </a:rPr>
              <a:t>Type Approval - Equipment Category</a:t>
            </a:r>
          </a:p>
        </p:txBody>
      </p:sp>
      <p:sp>
        <p:nvSpPr>
          <p:cNvPr id="10" name="TextBox 9"/>
          <p:cNvSpPr txBox="1"/>
          <p:nvPr/>
        </p:nvSpPr>
        <p:spPr>
          <a:xfrm>
            <a:off x="76200" y="914400"/>
            <a:ext cx="8610600" cy="3416320"/>
          </a:xfrm>
          <a:prstGeom prst="rect">
            <a:avLst/>
          </a:prstGeom>
          <a:noFill/>
        </p:spPr>
        <p:txBody>
          <a:bodyPr wrap="square" rtlCol="0">
            <a:spAutoFit/>
          </a:bodyPr>
          <a:lstStyle/>
          <a:p>
            <a:pPr marL="914400" indent="-457200" algn="just">
              <a:buFont typeface="Wingdings" pitchFamily="2" charset="2"/>
              <a:buChar char="Ø"/>
            </a:pPr>
            <a:r>
              <a:rPr lang="en-US" sz="2400" dirty="0" smtClean="0"/>
              <a:t>PTA accepts international telecom equipment standards and applies them equally to domestic and imported products</a:t>
            </a:r>
          </a:p>
          <a:p>
            <a:pPr marL="914400" indent="-457200" algn="just">
              <a:buFont typeface="Wingdings" pitchFamily="2" charset="2"/>
              <a:buChar char="Ø"/>
            </a:pPr>
            <a:endParaRPr lang="en-US" sz="2400" dirty="0" smtClean="0"/>
          </a:p>
          <a:p>
            <a:pPr marL="914400" indent="-457200" algn="just">
              <a:buFont typeface="Wingdings" pitchFamily="2" charset="2"/>
              <a:buChar char="Ø"/>
            </a:pPr>
            <a:r>
              <a:rPr lang="en-US" sz="2400" dirty="0" smtClean="0"/>
              <a:t>Type </a:t>
            </a:r>
            <a:r>
              <a:rPr lang="en-US" sz="2400" dirty="0" smtClean="0"/>
              <a:t>approval is required for specified equipment</a:t>
            </a:r>
          </a:p>
          <a:p>
            <a:pPr marL="914400" indent="-457200" algn="just">
              <a:buFont typeface="Wingdings" pitchFamily="2" charset="2"/>
              <a:buChar char="Ø"/>
            </a:pPr>
            <a:endParaRPr lang="en-US" sz="2400" dirty="0" smtClean="0"/>
          </a:p>
          <a:p>
            <a:pPr marL="914400" indent="-457200" algn="just">
              <a:buFont typeface="Wingdings" pitchFamily="2" charset="2"/>
              <a:buChar char="Ø"/>
            </a:pPr>
            <a:r>
              <a:rPr lang="en-US" sz="2400" dirty="0" smtClean="0"/>
              <a:t>Tests </a:t>
            </a:r>
            <a:r>
              <a:rPr lang="en-US" sz="2400" dirty="0" smtClean="0"/>
              <a:t>conducted by internationally accredited laboratories are accepted</a:t>
            </a:r>
          </a:p>
          <a:p>
            <a:pPr marL="914400" indent="-457200" algn="just">
              <a:buFont typeface="Wingdings" pitchFamily="2" charset="2"/>
              <a:buChar char="Ø"/>
            </a:pPr>
            <a:endParaRPr lang="en-US" sz="2400" dirty="0" smtClean="0"/>
          </a:p>
          <a:p>
            <a:pPr marL="914400" indent="-457200" algn="just">
              <a:buFont typeface="Wingdings" pitchFamily="2" charset="2"/>
              <a:buChar char="Ø"/>
            </a:pPr>
            <a:r>
              <a:rPr lang="en-US" sz="2400" dirty="0" smtClean="0"/>
              <a:t>Self-certified </a:t>
            </a:r>
            <a:r>
              <a:rPr lang="en-US" sz="2400" dirty="0" smtClean="0"/>
              <a:t>test results are </a:t>
            </a:r>
            <a:r>
              <a:rPr lang="en-US" sz="2400" dirty="0" smtClean="0"/>
              <a:t>unacceptable</a:t>
            </a:r>
            <a:endParaRPr lang="en-US" sz="2400" dirty="0" smtClean="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animEffect transition="in" filter="fade">
                                      <p:cBhvr>
                                        <p:cTn id="11" dur="500"/>
                                        <p:tgtEl>
                                          <p:spTgt spid="10">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animEffect transition="in" filter="fade">
                                      <p:cBhvr>
                                        <p:cTn id="15" dur="500"/>
                                        <p:tgtEl>
                                          <p:spTgt spid="10">
                                            <p:txEl>
                                              <p:pRg st="4" end="4"/>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animEffect transition="in" filter="fade">
                                      <p:cBhvr>
                                        <p:cTn id="19"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0" y="6553199"/>
            <a:ext cx="9144000" cy="304801"/>
          </a:xfrm>
          <a:prstGeom prst="rect">
            <a:avLst/>
          </a:prstGeom>
          <a:noFill/>
          <a:ln w="9525">
            <a:noFill/>
            <a:miter lim="800000"/>
            <a:headEnd/>
            <a:tailEnd/>
          </a:ln>
          <a:effectLst/>
        </p:spPr>
      </p:pic>
      <p:sp>
        <p:nvSpPr>
          <p:cNvPr id="4" name="Footer Placeholder 3"/>
          <p:cNvSpPr>
            <a:spLocks noGrp="1"/>
          </p:cNvSpPr>
          <p:nvPr>
            <p:ph type="ftr" sz="quarter" idx="11"/>
          </p:nvPr>
        </p:nvSpPr>
        <p:spPr>
          <a:xfrm>
            <a:off x="4876800" y="6629401"/>
            <a:ext cx="4267200" cy="228599"/>
          </a:xfrm>
        </p:spPr>
        <p:txBody>
          <a:bodyPr/>
          <a:lstStyle/>
          <a:p>
            <a:r>
              <a:rPr lang="en-US" dirty="0" smtClean="0">
                <a:solidFill>
                  <a:schemeClr val="bg1"/>
                </a:solidFill>
                <a:latin typeface="+mn-lt"/>
              </a:rPr>
              <a:t>             Fast, Secure, Reliable  Business Solutions</a:t>
            </a:r>
            <a:endParaRPr lang="en-US" dirty="0">
              <a:solidFill>
                <a:schemeClr val="bg1"/>
              </a:solidFill>
              <a:latin typeface="+mn-lt"/>
            </a:endParaRPr>
          </a:p>
        </p:txBody>
      </p:sp>
      <p:pic>
        <p:nvPicPr>
          <p:cNvPr id="6" name="Picture 3"/>
          <p:cNvPicPr>
            <a:picLocks noChangeAspect="1" noChangeArrowheads="1"/>
          </p:cNvPicPr>
          <p:nvPr/>
        </p:nvPicPr>
        <p:blipFill>
          <a:blip r:embed="rId4" cstate="print"/>
          <a:srcRect/>
          <a:stretch>
            <a:fillRect/>
          </a:stretch>
        </p:blipFill>
        <p:spPr bwMode="auto">
          <a:xfrm>
            <a:off x="7264400" y="6324600"/>
            <a:ext cx="1879600" cy="228600"/>
          </a:xfrm>
          <a:prstGeom prst="rect">
            <a:avLst/>
          </a:prstGeom>
          <a:noFill/>
          <a:ln w="9525">
            <a:noFill/>
            <a:miter lim="800000"/>
            <a:headEnd/>
            <a:tailEnd/>
          </a:ln>
          <a:effectLst/>
        </p:spPr>
      </p:pic>
      <p:sp>
        <p:nvSpPr>
          <p:cNvPr id="7" name="TextBox 6"/>
          <p:cNvSpPr txBox="1"/>
          <p:nvPr/>
        </p:nvSpPr>
        <p:spPr>
          <a:xfrm>
            <a:off x="914400" y="228600"/>
            <a:ext cx="7162800" cy="523220"/>
          </a:xfrm>
          <a:prstGeom prst="rect">
            <a:avLst/>
          </a:prstGeom>
          <a:noFill/>
        </p:spPr>
        <p:txBody>
          <a:bodyPr wrap="square" rtlCol="0">
            <a:spAutoFit/>
          </a:bodyPr>
          <a:lstStyle/>
          <a:p>
            <a:pPr algn="ctr"/>
            <a:r>
              <a:rPr lang="en-US" sz="2800" dirty="0" smtClean="0">
                <a:cs typeface="Arial" pitchFamily="34" charset="0"/>
              </a:rPr>
              <a:t>Multinet &amp; Axiata Group</a:t>
            </a:r>
            <a:endParaRPr lang="en-US" sz="2800" dirty="0">
              <a:cs typeface="Arial" pitchFamily="34" charset="0"/>
            </a:endParaRPr>
          </a:p>
        </p:txBody>
      </p:sp>
      <p:pic>
        <p:nvPicPr>
          <p:cNvPr id="11" name="Picture 2"/>
          <p:cNvPicPr>
            <a:picLocks noChangeAspect="1" noChangeArrowheads="1"/>
          </p:cNvPicPr>
          <p:nvPr/>
        </p:nvPicPr>
        <p:blipFill>
          <a:blip r:embed="rId5" cstate="print">
            <a:grayscl/>
          </a:blip>
          <a:srcRect/>
          <a:stretch>
            <a:fillRect/>
          </a:stretch>
        </p:blipFill>
        <p:spPr bwMode="auto">
          <a:xfrm>
            <a:off x="0" y="0"/>
            <a:ext cx="9144000" cy="838199"/>
          </a:xfrm>
          <a:prstGeom prst="rect">
            <a:avLst/>
          </a:prstGeom>
          <a:noFill/>
          <a:ln w="9525">
            <a:noFill/>
            <a:miter lim="800000"/>
            <a:headEnd/>
            <a:tailEnd/>
          </a:ln>
        </p:spPr>
      </p:pic>
      <p:sp>
        <p:nvSpPr>
          <p:cNvPr id="9" name="Slide Number Placeholder 9"/>
          <p:cNvSpPr>
            <a:spLocks noGrp="1"/>
          </p:cNvSpPr>
          <p:nvPr>
            <p:ph type="sldNum" sz="quarter" idx="12"/>
          </p:nvPr>
        </p:nvSpPr>
        <p:spPr>
          <a:xfrm>
            <a:off x="2667000" y="6248400"/>
            <a:ext cx="2133600" cy="365125"/>
          </a:xfrm>
        </p:spPr>
        <p:txBody>
          <a:bodyPr/>
          <a:lstStyle/>
          <a:p>
            <a:pPr>
              <a:defRPr/>
            </a:pPr>
            <a:r>
              <a:rPr lang="en-US" dirty="0" smtClean="0">
                <a:solidFill>
                  <a:schemeClr val="bg1"/>
                </a:solidFill>
              </a:rPr>
              <a:t>Page: </a:t>
            </a:r>
            <a:fld id="{C7C406FB-F60F-4112-874E-A5EFE2BC9A99}" type="slidenum">
              <a:rPr lang="en-US" smtClean="0">
                <a:solidFill>
                  <a:schemeClr val="bg1"/>
                </a:solidFill>
              </a:rPr>
              <a:pPr>
                <a:defRPr/>
              </a:pPr>
              <a:t>32</a:t>
            </a:fld>
            <a:endParaRPr lang="en-US" dirty="0">
              <a:solidFill>
                <a:schemeClr val="bg1"/>
              </a:solidFill>
            </a:endParaRPr>
          </a:p>
        </p:txBody>
      </p:sp>
      <p:sp>
        <p:nvSpPr>
          <p:cNvPr id="8" name="TextBox 7"/>
          <p:cNvSpPr txBox="1"/>
          <p:nvPr/>
        </p:nvSpPr>
        <p:spPr>
          <a:xfrm>
            <a:off x="304800" y="152400"/>
            <a:ext cx="8610600" cy="584775"/>
          </a:xfrm>
          <a:prstGeom prst="rect">
            <a:avLst/>
          </a:prstGeom>
          <a:noFill/>
        </p:spPr>
        <p:txBody>
          <a:bodyPr wrap="square" rtlCol="0">
            <a:spAutoFit/>
          </a:bodyPr>
          <a:lstStyle/>
          <a:p>
            <a:pPr algn="ctr"/>
            <a:r>
              <a:rPr lang="en-US" sz="3200" b="1" dirty="0" smtClean="0">
                <a:solidFill>
                  <a:schemeClr val="bg1"/>
                </a:solidFill>
              </a:rPr>
              <a:t>Type Approval - Equipment Category</a:t>
            </a:r>
          </a:p>
        </p:txBody>
      </p:sp>
      <p:graphicFrame>
        <p:nvGraphicFramePr>
          <p:cNvPr id="12" name="Table 11"/>
          <p:cNvGraphicFramePr>
            <a:graphicFrameLocks noGrp="1"/>
          </p:cNvGraphicFramePr>
          <p:nvPr/>
        </p:nvGraphicFramePr>
        <p:xfrm>
          <a:off x="381000" y="1219200"/>
          <a:ext cx="8458200" cy="4876798"/>
        </p:xfrm>
        <a:graphic>
          <a:graphicData uri="http://schemas.openxmlformats.org/drawingml/2006/table">
            <a:tbl>
              <a:tblPr firstRow="1" firstCol="1">
                <a:tableStyleId>{5C22544A-7EE6-4342-B048-85BDC9FD1C3A}</a:tableStyleId>
              </a:tblPr>
              <a:tblGrid>
                <a:gridCol w="829236"/>
                <a:gridCol w="7628964"/>
              </a:tblGrid>
              <a:tr h="764782">
                <a:tc>
                  <a:txBody>
                    <a:bodyPr/>
                    <a:lstStyle/>
                    <a:p>
                      <a:pPr algn="l" fontAlgn="ctr"/>
                      <a:r>
                        <a:rPr lang="en-US" sz="2400" u="none" strike="noStrike" dirty="0">
                          <a:solidFill>
                            <a:schemeClr val="tx1"/>
                          </a:solidFill>
                        </a:rPr>
                        <a:t>Sr. No</a:t>
                      </a:r>
                      <a:endParaRPr lang="en-US" sz="2400" b="1" i="0" u="none" strike="noStrike" dirty="0">
                        <a:solidFill>
                          <a:schemeClr val="tx1"/>
                        </a:solidFill>
                        <a:latin typeface="Calibri"/>
                      </a:endParaRPr>
                    </a:p>
                  </a:txBody>
                  <a:tcPr marR="9525" marT="9525" marB="0" anchor="ctr">
                    <a:solidFill>
                      <a:srgbClr val="FF9933"/>
                    </a:solidFill>
                  </a:tcPr>
                </a:tc>
                <a:tc>
                  <a:txBody>
                    <a:bodyPr/>
                    <a:lstStyle/>
                    <a:p>
                      <a:pPr algn="l" fontAlgn="ctr"/>
                      <a:r>
                        <a:rPr lang="en-US" sz="2400" u="none" strike="noStrike" dirty="0">
                          <a:solidFill>
                            <a:schemeClr val="tx1"/>
                          </a:solidFill>
                        </a:rPr>
                        <a:t>Type Approval Equipment Category</a:t>
                      </a:r>
                      <a:endParaRPr lang="en-US" sz="2400" b="1" i="0" u="none" strike="noStrike" dirty="0">
                        <a:solidFill>
                          <a:schemeClr val="tx1"/>
                        </a:solidFill>
                        <a:latin typeface="Calibri"/>
                      </a:endParaRPr>
                    </a:p>
                  </a:txBody>
                  <a:tcPr marT="9525" marB="0" anchor="ctr">
                    <a:solidFill>
                      <a:srgbClr val="FF9933"/>
                    </a:solidFill>
                  </a:tcPr>
                </a:tc>
              </a:tr>
              <a:tr h="489004">
                <a:tc>
                  <a:txBody>
                    <a:bodyPr/>
                    <a:lstStyle/>
                    <a:p>
                      <a:pPr algn="ctr" fontAlgn="ctr"/>
                      <a:r>
                        <a:rPr lang="en-US" sz="2400" u="none" strike="noStrike" dirty="0">
                          <a:solidFill>
                            <a:schemeClr val="tx1"/>
                          </a:solidFill>
                        </a:rPr>
                        <a:t>1</a:t>
                      </a:r>
                      <a:endParaRPr lang="en-US" sz="2400" b="0" i="0" u="none" strike="noStrike" dirty="0">
                        <a:solidFill>
                          <a:schemeClr val="tx1"/>
                        </a:solidFill>
                        <a:latin typeface="Calibri"/>
                      </a:endParaRPr>
                    </a:p>
                  </a:txBody>
                  <a:tcPr marR="9525" marT="9525" marB="0" anchor="ctr">
                    <a:solidFill>
                      <a:srgbClr val="FF9933"/>
                    </a:solidFill>
                  </a:tcPr>
                </a:tc>
                <a:tc>
                  <a:txBody>
                    <a:bodyPr/>
                    <a:lstStyle/>
                    <a:p>
                      <a:pPr algn="l" fontAlgn="ctr"/>
                      <a:r>
                        <a:rPr lang="en-US" sz="2400" u="none" strike="noStrike" dirty="0"/>
                        <a:t>Wireless Module</a:t>
                      </a:r>
                      <a:endParaRPr lang="en-US" sz="2400" b="0" i="0" u="none" strike="noStrike" dirty="0">
                        <a:solidFill>
                          <a:srgbClr val="000000"/>
                        </a:solidFill>
                        <a:latin typeface="Calibri"/>
                      </a:endParaRPr>
                    </a:p>
                  </a:txBody>
                  <a:tcPr marT="9525" marB="0" anchor="ctr">
                    <a:solidFill>
                      <a:srgbClr val="009999"/>
                    </a:solidFill>
                  </a:tcPr>
                </a:tc>
              </a:tr>
              <a:tr h="489004">
                <a:tc>
                  <a:txBody>
                    <a:bodyPr/>
                    <a:lstStyle/>
                    <a:p>
                      <a:pPr algn="ctr" fontAlgn="ctr"/>
                      <a:r>
                        <a:rPr lang="en-US" sz="2400" u="none" strike="noStrike" dirty="0">
                          <a:solidFill>
                            <a:schemeClr val="tx1"/>
                          </a:solidFill>
                        </a:rPr>
                        <a:t>2</a:t>
                      </a:r>
                      <a:endParaRPr lang="en-US" sz="2400" b="0" i="0" u="none" strike="noStrike" dirty="0">
                        <a:solidFill>
                          <a:schemeClr val="tx1"/>
                        </a:solidFill>
                        <a:latin typeface="Calibri"/>
                      </a:endParaRPr>
                    </a:p>
                  </a:txBody>
                  <a:tcPr marR="9525" marT="9525" marB="0" anchor="ctr">
                    <a:solidFill>
                      <a:srgbClr val="FF9933"/>
                    </a:solidFill>
                  </a:tcPr>
                </a:tc>
                <a:tc>
                  <a:txBody>
                    <a:bodyPr/>
                    <a:lstStyle/>
                    <a:p>
                      <a:pPr algn="l" fontAlgn="ctr"/>
                      <a:r>
                        <a:rPr lang="en-US" sz="2400" u="none" strike="noStrike" dirty="0"/>
                        <a:t>VoIP Terminal Equipment</a:t>
                      </a:r>
                      <a:endParaRPr lang="en-US" sz="2400" b="0" i="0" u="none" strike="noStrike" dirty="0">
                        <a:solidFill>
                          <a:srgbClr val="000000"/>
                        </a:solidFill>
                        <a:latin typeface="Calibri"/>
                      </a:endParaRPr>
                    </a:p>
                  </a:txBody>
                  <a:tcPr marT="9525" marB="0" anchor="ctr">
                    <a:solidFill>
                      <a:srgbClr val="009999"/>
                    </a:solidFill>
                  </a:tcPr>
                </a:tc>
              </a:tr>
              <a:tr h="489004">
                <a:tc>
                  <a:txBody>
                    <a:bodyPr/>
                    <a:lstStyle/>
                    <a:p>
                      <a:pPr algn="ctr" fontAlgn="ctr"/>
                      <a:r>
                        <a:rPr lang="en-US" sz="2400" u="none" strike="noStrike" dirty="0">
                          <a:solidFill>
                            <a:schemeClr val="tx1"/>
                          </a:solidFill>
                        </a:rPr>
                        <a:t>3</a:t>
                      </a:r>
                      <a:endParaRPr lang="en-US" sz="2400" b="0" i="0" u="none" strike="noStrike" dirty="0">
                        <a:solidFill>
                          <a:schemeClr val="tx1"/>
                        </a:solidFill>
                        <a:latin typeface="Calibri"/>
                      </a:endParaRPr>
                    </a:p>
                  </a:txBody>
                  <a:tcPr marR="9525" marT="9525" marB="0" anchor="ctr">
                    <a:solidFill>
                      <a:srgbClr val="FF9933"/>
                    </a:solidFill>
                  </a:tcPr>
                </a:tc>
                <a:tc>
                  <a:txBody>
                    <a:bodyPr/>
                    <a:lstStyle/>
                    <a:p>
                      <a:pPr algn="l" fontAlgn="ctr"/>
                      <a:r>
                        <a:rPr lang="en-US" sz="2400" u="none" strike="noStrike" dirty="0"/>
                        <a:t>Vehicle Security Devices</a:t>
                      </a:r>
                      <a:endParaRPr lang="en-US" sz="2400" b="0" i="0" u="none" strike="noStrike" dirty="0">
                        <a:solidFill>
                          <a:srgbClr val="000000"/>
                        </a:solidFill>
                        <a:latin typeface="Calibri"/>
                      </a:endParaRPr>
                    </a:p>
                  </a:txBody>
                  <a:tcPr marT="9525" marB="0" anchor="ctr">
                    <a:solidFill>
                      <a:srgbClr val="009999"/>
                    </a:solidFill>
                  </a:tcPr>
                </a:tc>
              </a:tr>
              <a:tr h="489004">
                <a:tc>
                  <a:txBody>
                    <a:bodyPr/>
                    <a:lstStyle/>
                    <a:p>
                      <a:pPr algn="ctr" fontAlgn="ctr"/>
                      <a:r>
                        <a:rPr lang="en-US" sz="2400" u="none" strike="noStrike" dirty="0">
                          <a:solidFill>
                            <a:schemeClr val="tx1"/>
                          </a:solidFill>
                        </a:rPr>
                        <a:t>4</a:t>
                      </a:r>
                      <a:endParaRPr lang="en-US" sz="2400" b="0" i="0" u="none" strike="noStrike" dirty="0">
                        <a:solidFill>
                          <a:schemeClr val="tx1"/>
                        </a:solidFill>
                        <a:latin typeface="Calibri"/>
                      </a:endParaRPr>
                    </a:p>
                  </a:txBody>
                  <a:tcPr marR="9525" marT="9525" marB="0" anchor="ctr">
                    <a:solidFill>
                      <a:srgbClr val="FF9933"/>
                    </a:solidFill>
                  </a:tcPr>
                </a:tc>
                <a:tc>
                  <a:txBody>
                    <a:bodyPr/>
                    <a:lstStyle/>
                    <a:p>
                      <a:pPr algn="l" fontAlgn="ctr"/>
                      <a:r>
                        <a:rPr lang="en-US" sz="2400" u="none" strike="noStrike" dirty="0"/>
                        <a:t>Broadband Terminal Equipment</a:t>
                      </a:r>
                      <a:endParaRPr lang="en-US" sz="2400" b="0" i="0" u="none" strike="noStrike" dirty="0">
                        <a:solidFill>
                          <a:srgbClr val="000000"/>
                        </a:solidFill>
                        <a:latin typeface="Calibri"/>
                      </a:endParaRPr>
                    </a:p>
                  </a:txBody>
                  <a:tcPr marT="9525" marB="0" anchor="ctr">
                    <a:solidFill>
                      <a:srgbClr val="009999"/>
                    </a:solidFill>
                  </a:tcPr>
                </a:tc>
              </a:tr>
              <a:tr h="489004">
                <a:tc>
                  <a:txBody>
                    <a:bodyPr/>
                    <a:lstStyle/>
                    <a:p>
                      <a:pPr algn="ctr" fontAlgn="ctr"/>
                      <a:r>
                        <a:rPr lang="en-US" sz="2400" u="none" strike="noStrike" dirty="0">
                          <a:solidFill>
                            <a:schemeClr val="tx1"/>
                          </a:solidFill>
                        </a:rPr>
                        <a:t>5</a:t>
                      </a:r>
                      <a:endParaRPr lang="en-US" sz="2400" b="0" i="0" u="none" strike="noStrike" dirty="0">
                        <a:solidFill>
                          <a:schemeClr val="tx1"/>
                        </a:solidFill>
                        <a:latin typeface="Calibri"/>
                      </a:endParaRPr>
                    </a:p>
                  </a:txBody>
                  <a:tcPr marR="9525" marT="9525" marB="0" anchor="ctr">
                    <a:solidFill>
                      <a:srgbClr val="FF9933"/>
                    </a:solidFill>
                  </a:tcPr>
                </a:tc>
                <a:tc>
                  <a:txBody>
                    <a:bodyPr/>
                    <a:lstStyle/>
                    <a:p>
                      <a:pPr algn="l" fontAlgn="ctr"/>
                      <a:r>
                        <a:rPr lang="en-US" sz="2400" u="none" strike="noStrike" dirty="0"/>
                        <a:t>PABX/IP-PBX  </a:t>
                      </a:r>
                      <a:endParaRPr lang="en-US" sz="2400" b="0" i="0" u="none" strike="noStrike" dirty="0">
                        <a:solidFill>
                          <a:srgbClr val="000000"/>
                        </a:solidFill>
                        <a:latin typeface="Calibri"/>
                      </a:endParaRPr>
                    </a:p>
                  </a:txBody>
                  <a:tcPr marT="9525" marB="0" anchor="ctr">
                    <a:solidFill>
                      <a:srgbClr val="009999"/>
                    </a:solidFill>
                  </a:tcPr>
                </a:tc>
              </a:tr>
              <a:tr h="489004">
                <a:tc>
                  <a:txBody>
                    <a:bodyPr/>
                    <a:lstStyle/>
                    <a:p>
                      <a:pPr algn="ctr" fontAlgn="ctr"/>
                      <a:r>
                        <a:rPr lang="en-US" sz="2400" u="none" strike="noStrike" dirty="0">
                          <a:solidFill>
                            <a:schemeClr val="tx1"/>
                          </a:solidFill>
                        </a:rPr>
                        <a:t>6</a:t>
                      </a:r>
                      <a:endParaRPr lang="en-US" sz="2400" b="0" i="0" u="none" strike="noStrike" dirty="0">
                        <a:solidFill>
                          <a:schemeClr val="tx1"/>
                        </a:solidFill>
                        <a:latin typeface="Calibri"/>
                      </a:endParaRPr>
                    </a:p>
                  </a:txBody>
                  <a:tcPr marR="9525" marT="9525" marB="0" anchor="ctr">
                    <a:solidFill>
                      <a:srgbClr val="FF9933"/>
                    </a:solidFill>
                  </a:tcPr>
                </a:tc>
                <a:tc>
                  <a:txBody>
                    <a:bodyPr/>
                    <a:lstStyle/>
                    <a:p>
                      <a:pPr algn="l" fontAlgn="ctr"/>
                      <a:r>
                        <a:rPr lang="en-US" sz="2400" u="none" strike="noStrike" dirty="0"/>
                        <a:t>Wireless Radio Trans/Receive</a:t>
                      </a:r>
                      <a:endParaRPr lang="en-US" sz="2400" b="0" i="0" u="none" strike="noStrike" dirty="0">
                        <a:solidFill>
                          <a:srgbClr val="000000"/>
                        </a:solidFill>
                        <a:latin typeface="Calibri"/>
                      </a:endParaRPr>
                    </a:p>
                  </a:txBody>
                  <a:tcPr marT="9525" marB="0" anchor="ctr">
                    <a:solidFill>
                      <a:srgbClr val="009999"/>
                    </a:solidFill>
                  </a:tcPr>
                </a:tc>
              </a:tr>
              <a:tr h="764782">
                <a:tc>
                  <a:txBody>
                    <a:bodyPr/>
                    <a:lstStyle/>
                    <a:p>
                      <a:pPr algn="ctr" fontAlgn="ctr"/>
                      <a:r>
                        <a:rPr lang="en-US" sz="2400" u="none" strike="noStrike" dirty="0">
                          <a:solidFill>
                            <a:schemeClr val="tx1"/>
                          </a:solidFill>
                        </a:rPr>
                        <a:t>7</a:t>
                      </a:r>
                      <a:endParaRPr lang="en-US" sz="2400" b="0" i="0" u="none" strike="noStrike" dirty="0">
                        <a:solidFill>
                          <a:schemeClr val="tx1"/>
                        </a:solidFill>
                        <a:latin typeface="Calibri"/>
                      </a:endParaRPr>
                    </a:p>
                  </a:txBody>
                  <a:tcPr marR="9525" marT="9525" marB="0" anchor="ctr">
                    <a:solidFill>
                      <a:srgbClr val="FF9933"/>
                    </a:solidFill>
                  </a:tcPr>
                </a:tc>
                <a:tc>
                  <a:txBody>
                    <a:bodyPr/>
                    <a:lstStyle/>
                    <a:p>
                      <a:pPr algn="l" fontAlgn="ctr"/>
                      <a:r>
                        <a:rPr lang="en-US" sz="2400" u="none" strike="noStrike" dirty="0"/>
                        <a:t>Fixed Wireless Terminal Equipment (GSM Gateway, WLL sets, etc)</a:t>
                      </a:r>
                      <a:endParaRPr lang="en-US" sz="2400" b="0" i="0" u="none" strike="noStrike" dirty="0">
                        <a:solidFill>
                          <a:srgbClr val="000000"/>
                        </a:solidFill>
                        <a:latin typeface="Calibri"/>
                      </a:endParaRPr>
                    </a:p>
                  </a:txBody>
                  <a:tcPr marT="9525" marB="0" anchor="ctr">
                    <a:solidFill>
                      <a:srgbClr val="009999"/>
                    </a:solidFill>
                  </a:tcPr>
                </a:tc>
              </a:tr>
              <a:tr h="413210">
                <a:tc>
                  <a:txBody>
                    <a:bodyPr/>
                    <a:lstStyle/>
                    <a:p>
                      <a:pPr algn="ctr" fontAlgn="ctr"/>
                      <a:r>
                        <a:rPr lang="en-US" sz="2400" u="none" strike="noStrike" dirty="0">
                          <a:solidFill>
                            <a:schemeClr val="tx1"/>
                          </a:solidFill>
                        </a:rPr>
                        <a:t>8</a:t>
                      </a:r>
                      <a:endParaRPr lang="en-US" sz="2400" b="0" i="0" u="none" strike="noStrike" dirty="0">
                        <a:solidFill>
                          <a:schemeClr val="tx1"/>
                        </a:solidFill>
                        <a:latin typeface="Calibri"/>
                      </a:endParaRPr>
                    </a:p>
                  </a:txBody>
                  <a:tcPr marR="9525" marT="9525" marB="0" anchor="ctr">
                    <a:solidFill>
                      <a:srgbClr val="FF9933"/>
                    </a:solidFill>
                  </a:tcPr>
                </a:tc>
                <a:tc>
                  <a:txBody>
                    <a:bodyPr/>
                    <a:lstStyle/>
                    <a:p>
                      <a:pPr algn="l" fontAlgn="ctr"/>
                      <a:r>
                        <a:rPr lang="en-US" sz="2400" u="none" strike="noStrike" dirty="0"/>
                        <a:t>RFID Equipment</a:t>
                      </a:r>
                      <a:endParaRPr lang="en-US" sz="2400" b="0" i="0" u="none" strike="noStrike" dirty="0">
                        <a:solidFill>
                          <a:srgbClr val="000000"/>
                        </a:solidFill>
                        <a:latin typeface="Calibri"/>
                      </a:endParaRPr>
                    </a:p>
                  </a:txBody>
                  <a:tcPr marT="9525" marB="0" anchor="ctr">
                    <a:solidFill>
                      <a:srgbClr val="009999"/>
                    </a:solidFill>
                  </a:tcPr>
                </a:tc>
              </a:tr>
            </a:tbl>
          </a:graphicData>
        </a:graphic>
      </p:graphicFrame>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0" y="6553199"/>
            <a:ext cx="9144000" cy="304801"/>
          </a:xfrm>
          <a:prstGeom prst="rect">
            <a:avLst/>
          </a:prstGeom>
          <a:noFill/>
          <a:ln w="9525">
            <a:noFill/>
            <a:miter lim="800000"/>
            <a:headEnd/>
            <a:tailEnd/>
          </a:ln>
          <a:effectLst/>
        </p:spPr>
      </p:pic>
      <p:sp>
        <p:nvSpPr>
          <p:cNvPr id="4" name="Footer Placeholder 3"/>
          <p:cNvSpPr>
            <a:spLocks noGrp="1"/>
          </p:cNvSpPr>
          <p:nvPr>
            <p:ph type="ftr" sz="quarter" idx="11"/>
          </p:nvPr>
        </p:nvSpPr>
        <p:spPr>
          <a:xfrm>
            <a:off x="4876800" y="6629401"/>
            <a:ext cx="4267200" cy="228599"/>
          </a:xfrm>
        </p:spPr>
        <p:txBody>
          <a:bodyPr/>
          <a:lstStyle/>
          <a:p>
            <a:r>
              <a:rPr lang="en-US" dirty="0" smtClean="0">
                <a:solidFill>
                  <a:schemeClr val="bg1"/>
                </a:solidFill>
              </a:rPr>
              <a:t>             Fast, Secure, Reliable  Business Solutions</a:t>
            </a:r>
            <a:endParaRPr lang="en-US" dirty="0">
              <a:solidFill>
                <a:schemeClr val="bg1"/>
              </a:solidFill>
            </a:endParaRPr>
          </a:p>
        </p:txBody>
      </p:sp>
      <p:pic>
        <p:nvPicPr>
          <p:cNvPr id="6" name="Picture 3"/>
          <p:cNvPicPr>
            <a:picLocks noChangeAspect="1" noChangeArrowheads="1"/>
          </p:cNvPicPr>
          <p:nvPr/>
        </p:nvPicPr>
        <p:blipFill>
          <a:blip r:embed="rId4" cstate="print"/>
          <a:srcRect/>
          <a:stretch>
            <a:fillRect/>
          </a:stretch>
        </p:blipFill>
        <p:spPr bwMode="auto">
          <a:xfrm>
            <a:off x="7264400" y="6324600"/>
            <a:ext cx="1879600" cy="228600"/>
          </a:xfrm>
          <a:prstGeom prst="rect">
            <a:avLst/>
          </a:prstGeom>
          <a:noFill/>
          <a:ln w="9525">
            <a:noFill/>
            <a:miter lim="800000"/>
            <a:headEnd/>
            <a:tailEnd/>
          </a:ln>
          <a:effectLst/>
        </p:spPr>
      </p:pic>
      <p:sp>
        <p:nvSpPr>
          <p:cNvPr id="7" name="TextBox 6"/>
          <p:cNvSpPr txBox="1"/>
          <p:nvPr/>
        </p:nvSpPr>
        <p:spPr>
          <a:xfrm>
            <a:off x="914400" y="228600"/>
            <a:ext cx="7162800" cy="523220"/>
          </a:xfrm>
          <a:prstGeom prst="rect">
            <a:avLst/>
          </a:prstGeom>
          <a:noFill/>
        </p:spPr>
        <p:txBody>
          <a:bodyPr wrap="square" rtlCol="0">
            <a:spAutoFit/>
          </a:bodyPr>
          <a:lstStyle/>
          <a:p>
            <a:pPr algn="ctr"/>
            <a:r>
              <a:rPr lang="en-US" sz="2800" dirty="0" smtClean="0">
                <a:latin typeface="Arial" pitchFamily="34" charset="0"/>
                <a:cs typeface="Arial" pitchFamily="34" charset="0"/>
              </a:rPr>
              <a:t>Multinet &amp; Axiata Group</a:t>
            </a:r>
            <a:endParaRPr lang="en-US" sz="2800" dirty="0">
              <a:latin typeface="Arial" pitchFamily="34" charset="0"/>
              <a:cs typeface="Arial" pitchFamily="34" charset="0"/>
            </a:endParaRPr>
          </a:p>
        </p:txBody>
      </p:sp>
      <p:pic>
        <p:nvPicPr>
          <p:cNvPr id="11" name="Picture 2"/>
          <p:cNvPicPr>
            <a:picLocks noChangeAspect="1" noChangeArrowheads="1"/>
          </p:cNvPicPr>
          <p:nvPr/>
        </p:nvPicPr>
        <p:blipFill>
          <a:blip r:embed="rId5" cstate="print">
            <a:grayscl/>
          </a:blip>
          <a:srcRect/>
          <a:stretch>
            <a:fillRect/>
          </a:stretch>
        </p:blipFill>
        <p:spPr bwMode="auto">
          <a:xfrm>
            <a:off x="0" y="0"/>
            <a:ext cx="9144000" cy="838199"/>
          </a:xfrm>
          <a:prstGeom prst="rect">
            <a:avLst/>
          </a:prstGeom>
          <a:noFill/>
          <a:ln w="9525">
            <a:noFill/>
            <a:miter lim="800000"/>
            <a:headEnd/>
            <a:tailEnd/>
          </a:ln>
        </p:spPr>
      </p:pic>
      <p:sp>
        <p:nvSpPr>
          <p:cNvPr id="9" name="Slide Number Placeholder 9"/>
          <p:cNvSpPr>
            <a:spLocks noGrp="1"/>
          </p:cNvSpPr>
          <p:nvPr>
            <p:ph type="sldNum" sz="quarter" idx="12"/>
          </p:nvPr>
        </p:nvSpPr>
        <p:spPr>
          <a:xfrm>
            <a:off x="2667000" y="6248400"/>
            <a:ext cx="2133600" cy="365125"/>
          </a:xfrm>
        </p:spPr>
        <p:txBody>
          <a:bodyPr/>
          <a:lstStyle/>
          <a:p>
            <a:pPr>
              <a:defRPr/>
            </a:pPr>
            <a:r>
              <a:rPr lang="en-US" dirty="0" smtClean="0">
                <a:solidFill>
                  <a:schemeClr val="bg1"/>
                </a:solidFill>
                <a:latin typeface="+mj-lt"/>
              </a:rPr>
              <a:t>Page: </a:t>
            </a:r>
            <a:fld id="{C7C406FB-F60F-4112-874E-A5EFE2BC9A99}" type="slidenum">
              <a:rPr lang="en-US" smtClean="0">
                <a:solidFill>
                  <a:schemeClr val="bg1"/>
                </a:solidFill>
                <a:latin typeface="+mj-lt"/>
              </a:rPr>
              <a:pPr>
                <a:defRPr/>
              </a:pPr>
              <a:t>33</a:t>
            </a:fld>
            <a:endParaRPr lang="en-US" dirty="0">
              <a:solidFill>
                <a:schemeClr val="bg1"/>
              </a:solidFill>
              <a:latin typeface="+mj-lt"/>
            </a:endParaRPr>
          </a:p>
        </p:txBody>
      </p:sp>
      <p:sp>
        <p:nvSpPr>
          <p:cNvPr id="8" name="TextBox 7"/>
          <p:cNvSpPr txBox="1"/>
          <p:nvPr/>
        </p:nvSpPr>
        <p:spPr>
          <a:xfrm>
            <a:off x="304800" y="152400"/>
            <a:ext cx="8610600" cy="584775"/>
          </a:xfrm>
          <a:prstGeom prst="rect">
            <a:avLst/>
          </a:prstGeom>
          <a:noFill/>
        </p:spPr>
        <p:txBody>
          <a:bodyPr wrap="square" rtlCol="0">
            <a:spAutoFit/>
          </a:bodyPr>
          <a:lstStyle/>
          <a:p>
            <a:pPr algn="ctr"/>
            <a:r>
              <a:rPr lang="en-US" sz="3200" b="1" dirty="0" smtClean="0">
                <a:solidFill>
                  <a:schemeClr val="bg1"/>
                </a:solidFill>
              </a:rPr>
              <a:t>Type Approval - Procedure</a:t>
            </a:r>
          </a:p>
        </p:txBody>
      </p:sp>
      <p:sp>
        <p:nvSpPr>
          <p:cNvPr id="10" name="TextBox 9"/>
          <p:cNvSpPr txBox="1"/>
          <p:nvPr/>
        </p:nvSpPr>
        <p:spPr>
          <a:xfrm>
            <a:off x="228600" y="990600"/>
            <a:ext cx="8534400" cy="1938992"/>
          </a:xfrm>
          <a:prstGeom prst="rect">
            <a:avLst/>
          </a:prstGeom>
          <a:noFill/>
        </p:spPr>
        <p:txBody>
          <a:bodyPr wrap="square" rtlCol="0">
            <a:spAutoFit/>
          </a:bodyPr>
          <a:lstStyle/>
          <a:p>
            <a:r>
              <a:rPr lang="en-US" sz="2000" b="1" dirty="0" smtClean="0"/>
              <a:t>1. Type Approval Procedure </a:t>
            </a:r>
            <a:endParaRPr lang="en-US" dirty="0" smtClean="0"/>
          </a:p>
          <a:p>
            <a:pPr marL="914400" indent="-457200">
              <a:buFont typeface="Wingdings" pitchFamily="2" charset="2"/>
              <a:buChar char="Ø"/>
            </a:pPr>
            <a:r>
              <a:rPr lang="en-US" sz="2000" dirty="0" smtClean="0"/>
              <a:t>Type Approval request are to be made for particular model of the equipment with complete documents. </a:t>
            </a:r>
          </a:p>
          <a:p>
            <a:pPr marL="914400" indent="-457200">
              <a:buFont typeface="Wingdings" pitchFamily="2" charset="2"/>
              <a:buChar char="Ø"/>
            </a:pPr>
            <a:r>
              <a:rPr lang="en-US" sz="2000" dirty="0" smtClean="0"/>
              <a:t>Demonstration of equipment, after completing all the requirements at PTA H/Qs Islamabad. </a:t>
            </a:r>
          </a:p>
          <a:p>
            <a:pPr marL="914400" indent="-457200">
              <a:buFont typeface="Wingdings" pitchFamily="2" charset="2"/>
              <a:buChar char="Ø"/>
            </a:pPr>
            <a:r>
              <a:rPr lang="en-US" sz="2000" dirty="0" smtClean="0"/>
              <a:t>The applicant shall provide the following essential information: </a:t>
            </a:r>
          </a:p>
        </p:txBody>
      </p:sp>
      <p:graphicFrame>
        <p:nvGraphicFramePr>
          <p:cNvPr id="12" name="Table 11"/>
          <p:cNvGraphicFramePr>
            <a:graphicFrameLocks noGrp="1"/>
          </p:cNvGraphicFramePr>
          <p:nvPr/>
        </p:nvGraphicFramePr>
        <p:xfrm>
          <a:off x="152400" y="2971801"/>
          <a:ext cx="8762999" cy="3505200"/>
        </p:xfrm>
        <a:graphic>
          <a:graphicData uri="http://schemas.openxmlformats.org/drawingml/2006/table">
            <a:tbl>
              <a:tblPr bandCol="1">
                <a:tableStyleId>{5C22544A-7EE6-4342-B048-85BDC9FD1C3A}</a:tableStyleId>
              </a:tblPr>
              <a:tblGrid>
                <a:gridCol w="330679"/>
                <a:gridCol w="3224123"/>
                <a:gridCol w="496018"/>
                <a:gridCol w="4712179"/>
              </a:tblGrid>
              <a:tr h="390580">
                <a:tc gridSpan="4">
                  <a:txBody>
                    <a:bodyPr/>
                    <a:lstStyle/>
                    <a:p>
                      <a:pPr algn="ctr" fontAlgn="b"/>
                      <a:r>
                        <a:rPr lang="en-US" sz="2000" b="1" i="0" u="none" strike="noStrike" dirty="0" smtClean="0">
                          <a:solidFill>
                            <a:srgbClr val="000000"/>
                          </a:solidFill>
                          <a:latin typeface="Calibri"/>
                        </a:rPr>
                        <a:t>List of</a:t>
                      </a:r>
                      <a:r>
                        <a:rPr lang="en-US" sz="2000" b="1" i="0" u="none" strike="noStrike" baseline="0" dirty="0" smtClean="0">
                          <a:solidFill>
                            <a:srgbClr val="000000"/>
                          </a:solidFill>
                          <a:latin typeface="Calibri"/>
                        </a:rPr>
                        <a:t> Information Required For Type Approval</a:t>
                      </a:r>
                      <a:endParaRPr lang="en-US" sz="2000" b="1" i="0" u="none" strike="noStrike" dirty="0">
                        <a:solidFill>
                          <a:srgbClr val="000000"/>
                        </a:solidFill>
                        <a:latin typeface="Calibri"/>
                      </a:endParaRPr>
                    </a:p>
                  </a:txBody>
                  <a:tcPr marT="0" marB="0" anchor="ctr">
                    <a:solidFill>
                      <a:srgbClr val="FF9933"/>
                    </a:solidFill>
                  </a:tcPr>
                </a:tc>
                <a:tc hMerge="1">
                  <a:txBody>
                    <a:bodyPr/>
                    <a:lstStyle/>
                    <a:p>
                      <a:pPr algn="l" rtl="0" fontAlgn="ctr"/>
                      <a:endParaRPr lang="en-US" sz="1600" b="0" i="0" u="none" strike="noStrike" dirty="0">
                        <a:solidFill>
                          <a:srgbClr val="000000"/>
                        </a:solidFill>
                        <a:latin typeface="Calibri"/>
                      </a:endParaRPr>
                    </a:p>
                  </a:txBody>
                  <a:tcPr marT="0" marB="0" anchor="ctr">
                    <a:solidFill>
                      <a:srgbClr val="009999"/>
                    </a:solidFill>
                  </a:tcPr>
                </a:tc>
                <a:tc hMerge="1">
                  <a:txBody>
                    <a:bodyPr/>
                    <a:lstStyle/>
                    <a:p>
                      <a:pPr algn="ctr" rtl="0" fontAlgn="ctr"/>
                      <a:endParaRPr lang="en-US" sz="1600" b="1" i="0" u="none" strike="noStrike" dirty="0">
                        <a:solidFill>
                          <a:srgbClr val="000000"/>
                        </a:solidFill>
                        <a:latin typeface="Calibri"/>
                      </a:endParaRPr>
                    </a:p>
                  </a:txBody>
                  <a:tcPr marT="0" marB="0" anchor="ctr">
                    <a:solidFill>
                      <a:srgbClr val="FF9933"/>
                    </a:solidFill>
                  </a:tcPr>
                </a:tc>
                <a:tc hMerge="1">
                  <a:txBody>
                    <a:bodyPr/>
                    <a:lstStyle/>
                    <a:p>
                      <a:pPr algn="l" rtl="0" fontAlgn="ctr"/>
                      <a:endParaRPr lang="en-US" sz="1600" b="0" i="0" u="none" strike="noStrike" dirty="0">
                        <a:solidFill>
                          <a:srgbClr val="000000"/>
                        </a:solidFill>
                        <a:latin typeface="Calibri"/>
                      </a:endParaRPr>
                    </a:p>
                  </a:txBody>
                  <a:tcPr marT="0" marB="0" anchor="ctr">
                    <a:solidFill>
                      <a:srgbClr val="009999"/>
                    </a:solidFill>
                  </a:tcPr>
                </a:tc>
              </a:tr>
              <a:tr h="390580">
                <a:tc>
                  <a:txBody>
                    <a:bodyPr/>
                    <a:lstStyle/>
                    <a:p>
                      <a:pPr algn="ctr" fontAlgn="b"/>
                      <a:r>
                        <a:rPr lang="en-US" sz="1600" b="1" u="none" strike="noStrike" dirty="0"/>
                        <a:t>1</a:t>
                      </a:r>
                      <a:endParaRPr lang="en-US" sz="1600" b="1" i="0" u="none" strike="noStrike" dirty="0">
                        <a:solidFill>
                          <a:srgbClr val="000000"/>
                        </a:solidFill>
                        <a:latin typeface="Calibri"/>
                      </a:endParaRPr>
                    </a:p>
                  </a:txBody>
                  <a:tcPr marT="0" marB="0" anchor="ctr">
                    <a:solidFill>
                      <a:srgbClr val="FF9933"/>
                    </a:solidFill>
                  </a:tcPr>
                </a:tc>
                <a:tc>
                  <a:txBody>
                    <a:bodyPr/>
                    <a:lstStyle/>
                    <a:p>
                      <a:pPr algn="l" rtl="0" fontAlgn="ctr"/>
                      <a:r>
                        <a:rPr lang="en-US" sz="1600" b="1" u="none" strike="noStrike" dirty="0"/>
                        <a:t>Applicants Undertaking </a:t>
                      </a:r>
                      <a:endParaRPr lang="en-US" sz="1600" b="1" i="0" u="none" strike="noStrike" dirty="0">
                        <a:solidFill>
                          <a:srgbClr val="000000"/>
                        </a:solidFill>
                        <a:latin typeface="Calibri"/>
                      </a:endParaRPr>
                    </a:p>
                  </a:txBody>
                  <a:tcPr marT="0" marB="0" anchor="ctr">
                    <a:solidFill>
                      <a:srgbClr val="009999"/>
                    </a:solidFill>
                  </a:tcPr>
                </a:tc>
                <a:tc>
                  <a:txBody>
                    <a:bodyPr/>
                    <a:lstStyle/>
                    <a:p>
                      <a:pPr algn="ctr" rtl="0" fontAlgn="ctr"/>
                      <a:r>
                        <a:rPr lang="en-US" sz="1600" b="1" u="none" strike="noStrike" dirty="0"/>
                        <a:t>7</a:t>
                      </a:r>
                      <a:endParaRPr lang="en-US" sz="1600" b="1" i="0" u="none" strike="noStrike" dirty="0">
                        <a:solidFill>
                          <a:srgbClr val="000000"/>
                        </a:solidFill>
                        <a:latin typeface="Calibri"/>
                      </a:endParaRPr>
                    </a:p>
                  </a:txBody>
                  <a:tcPr marT="0" marB="0" anchor="ctr">
                    <a:solidFill>
                      <a:srgbClr val="FF9933"/>
                    </a:solidFill>
                  </a:tcPr>
                </a:tc>
                <a:tc>
                  <a:txBody>
                    <a:bodyPr/>
                    <a:lstStyle/>
                    <a:p>
                      <a:pPr algn="l" rtl="0" fontAlgn="ctr"/>
                      <a:r>
                        <a:rPr lang="en-US" sz="1600" b="1" u="none" strike="noStrike" dirty="0"/>
                        <a:t>User Guide/Manual </a:t>
                      </a:r>
                      <a:endParaRPr lang="en-US" sz="1600" b="1" i="0" u="none" strike="noStrike" dirty="0">
                        <a:solidFill>
                          <a:srgbClr val="000000"/>
                        </a:solidFill>
                        <a:latin typeface="Calibri"/>
                      </a:endParaRPr>
                    </a:p>
                  </a:txBody>
                  <a:tcPr marT="0" marB="0" anchor="ctr">
                    <a:solidFill>
                      <a:srgbClr val="009999"/>
                    </a:solidFill>
                  </a:tcPr>
                </a:tc>
              </a:tr>
              <a:tr h="577933">
                <a:tc>
                  <a:txBody>
                    <a:bodyPr/>
                    <a:lstStyle/>
                    <a:p>
                      <a:pPr algn="ctr" fontAlgn="b"/>
                      <a:r>
                        <a:rPr lang="en-US" sz="1600" b="1" u="none" strike="noStrike" dirty="0"/>
                        <a:t>2</a:t>
                      </a:r>
                      <a:endParaRPr lang="en-US" sz="1600" b="1" i="0" u="none" strike="noStrike" dirty="0">
                        <a:solidFill>
                          <a:srgbClr val="000000"/>
                        </a:solidFill>
                        <a:latin typeface="Calibri"/>
                      </a:endParaRPr>
                    </a:p>
                  </a:txBody>
                  <a:tcPr marT="0" marB="0" anchor="ctr">
                    <a:solidFill>
                      <a:srgbClr val="FF9933"/>
                    </a:solidFill>
                  </a:tcPr>
                </a:tc>
                <a:tc>
                  <a:txBody>
                    <a:bodyPr/>
                    <a:lstStyle/>
                    <a:p>
                      <a:pPr algn="l" rtl="0" fontAlgn="ctr"/>
                      <a:r>
                        <a:rPr lang="en-US" sz="1600" b="1" u="none" strike="noStrike" dirty="0"/>
                        <a:t>Photographs of the Equipment </a:t>
                      </a:r>
                      <a:endParaRPr lang="en-US" sz="1600" b="1" i="0" u="none" strike="noStrike" dirty="0">
                        <a:solidFill>
                          <a:srgbClr val="000000"/>
                        </a:solidFill>
                        <a:latin typeface="Calibri"/>
                      </a:endParaRPr>
                    </a:p>
                  </a:txBody>
                  <a:tcPr marT="0" marB="0" anchor="ctr">
                    <a:solidFill>
                      <a:srgbClr val="009999"/>
                    </a:solidFill>
                  </a:tcPr>
                </a:tc>
                <a:tc>
                  <a:txBody>
                    <a:bodyPr/>
                    <a:lstStyle/>
                    <a:p>
                      <a:pPr algn="ctr" rtl="0" fontAlgn="ctr"/>
                      <a:r>
                        <a:rPr lang="en-US" sz="1600" b="1" u="none" strike="noStrike" dirty="0"/>
                        <a:t>8</a:t>
                      </a:r>
                      <a:endParaRPr lang="en-US" sz="1600" b="1" i="0" u="none" strike="noStrike" dirty="0">
                        <a:solidFill>
                          <a:srgbClr val="000000"/>
                        </a:solidFill>
                        <a:latin typeface="Calibri"/>
                      </a:endParaRPr>
                    </a:p>
                  </a:txBody>
                  <a:tcPr marT="0" marB="0" anchor="ctr">
                    <a:solidFill>
                      <a:srgbClr val="FF9933"/>
                    </a:solidFill>
                  </a:tcPr>
                </a:tc>
                <a:tc>
                  <a:txBody>
                    <a:bodyPr/>
                    <a:lstStyle/>
                    <a:p>
                      <a:pPr algn="l" rtl="0" fontAlgn="ctr"/>
                      <a:r>
                        <a:rPr lang="en-US" sz="1600" b="1" u="none" strike="noStrike" dirty="0"/>
                        <a:t>Set of Circuit Schematic and Functional Block Diagrams </a:t>
                      </a:r>
                      <a:endParaRPr lang="en-US" sz="1600" b="1" i="0" u="none" strike="noStrike" dirty="0">
                        <a:solidFill>
                          <a:srgbClr val="000000"/>
                        </a:solidFill>
                        <a:latin typeface="Calibri"/>
                      </a:endParaRPr>
                    </a:p>
                  </a:txBody>
                  <a:tcPr marT="0" marB="0" anchor="ctr">
                    <a:solidFill>
                      <a:srgbClr val="009999"/>
                    </a:solidFill>
                  </a:tcPr>
                </a:tc>
              </a:tr>
              <a:tr h="575767">
                <a:tc>
                  <a:txBody>
                    <a:bodyPr/>
                    <a:lstStyle/>
                    <a:p>
                      <a:pPr algn="ctr" fontAlgn="b"/>
                      <a:r>
                        <a:rPr lang="en-US" sz="1600" b="1" u="none" strike="noStrike" dirty="0"/>
                        <a:t>3</a:t>
                      </a:r>
                      <a:endParaRPr lang="en-US" sz="1600" b="1" i="0" u="none" strike="noStrike" dirty="0">
                        <a:solidFill>
                          <a:srgbClr val="000000"/>
                        </a:solidFill>
                        <a:latin typeface="Calibri"/>
                      </a:endParaRPr>
                    </a:p>
                  </a:txBody>
                  <a:tcPr marT="0" marB="0" anchor="ctr">
                    <a:solidFill>
                      <a:srgbClr val="FF9933"/>
                    </a:solidFill>
                  </a:tcPr>
                </a:tc>
                <a:tc>
                  <a:txBody>
                    <a:bodyPr/>
                    <a:lstStyle/>
                    <a:p>
                      <a:pPr algn="l" rtl="0" fontAlgn="ctr"/>
                      <a:r>
                        <a:rPr lang="en-US" sz="1600" b="1" u="none" strike="noStrike" dirty="0"/>
                        <a:t>System Description </a:t>
                      </a:r>
                      <a:endParaRPr lang="en-US" sz="1600" b="1" i="0" u="none" strike="noStrike" dirty="0">
                        <a:solidFill>
                          <a:srgbClr val="000000"/>
                        </a:solidFill>
                        <a:latin typeface="Calibri"/>
                      </a:endParaRPr>
                    </a:p>
                  </a:txBody>
                  <a:tcPr marT="0" marB="0" anchor="ctr">
                    <a:solidFill>
                      <a:srgbClr val="009999"/>
                    </a:solidFill>
                  </a:tcPr>
                </a:tc>
                <a:tc>
                  <a:txBody>
                    <a:bodyPr/>
                    <a:lstStyle/>
                    <a:p>
                      <a:pPr algn="ctr" rtl="0" fontAlgn="ctr"/>
                      <a:r>
                        <a:rPr lang="en-US" sz="1600" b="1" u="none" strike="noStrike" dirty="0"/>
                        <a:t>9</a:t>
                      </a:r>
                      <a:endParaRPr lang="en-US" sz="1600" b="1" i="0" u="none" strike="noStrike" dirty="0">
                        <a:solidFill>
                          <a:srgbClr val="000000"/>
                        </a:solidFill>
                        <a:latin typeface="Calibri"/>
                      </a:endParaRPr>
                    </a:p>
                  </a:txBody>
                  <a:tcPr marT="0" marB="0" anchor="ctr">
                    <a:solidFill>
                      <a:srgbClr val="FF9933"/>
                    </a:solidFill>
                  </a:tcPr>
                </a:tc>
                <a:tc>
                  <a:txBody>
                    <a:bodyPr/>
                    <a:lstStyle/>
                    <a:p>
                      <a:pPr algn="l" rtl="0" fontAlgn="ctr"/>
                      <a:r>
                        <a:rPr lang="en-US" sz="1600" b="1" u="none" strike="noStrike" dirty="0"/>
                        <a:t>Authorization letter (If T.A required on his own name) </a:t>
                      </a:r>
                      <a:endParaRPr lang="en-US" sz="1600" b="1" i="0" u="none" strike="noStrike" dirty="0">
                        <a:solidFill>
                          <a:srgbClr val="000000"/>
                        </a:solidFill>
                        <a:latin typeface="Calibri"/>
                      </a:endParaRPr>
                    </a:p>
                  </a:txBody>
                  <a:tcPr marT="0" marB="0" anchor="ctr">
                    <a:solidFill>
                      <a:srgbClr val="009999"/>
                    </a:solidFill>
                  </a:tcPr>
                </a:tc>
              </a:tr>
              <a:tr h="577933">
                <a:tc>
                  <a:txBody>
                    <a:bodyPr/>
                    <a:lstStyle/>
                    <a:p>
                      <a:pPr algn="ctr" fontAlgn="b"/>
                      <a:r>
                        <a:rPr lang="en-US" sz="1600" b="1" u="none" strike="noStrike" dirty="0"/>
                        <a:t>4</a:t>
                      </a:r>
                      <a:endParaRPr lang="en-US" sz="1600" b="1" i="0" u="none" strike="noStrike" dirty="0">
                        <a:solidFill>
                          <a:srgbClr val="000000"/>
                        </a:solidFill>
                        <a:latin typeface="Calibri"/>
                      </a:endParaRPr>
                    </a:p>
                  </a:txBody>
                  <a:tcPr marT="0" marB="0" anchor="ctr">
                    <a:solidFill>
                      <a:srgbClr val="FF9933"/>
                    </a:solidFill>
                  </a:tcPr>
                </a:tc>
                <a:tc>
                  <a:txBody>
                    <a:bodyPr/>
                    <a:lstStyle/>
                    <a:p>
                      <a:pPr algn="l" rtl="0" fontAlgn="ctr"/>
                      <a:r>
                        <a:rPr lang="en-US" sz="1600" b="1" u="none" strike="noStrike" dirty="0"/>
                        <a:t>Functional / Safety Test reports </a:t>
                      </a:r>
                      <a:endParaRPr lang="en-US" sz="1600" b="1" i="0" u="none" strike="noStrike" dirty="0">
                        <a:solidFill>
                          <a:srgbClr val="000000"/>
                        </a:solidFill>
                        <a:latin typeface="Calibri"/>
                      </a:endParaRPr>
                    </a:p>
                  </a:txBody>
                  <a:tcPr marT="0" marB="0" anchor="ctr">
                    <a:solidFill>
                      <a:srgbClr val="009999"/>
                    </a:solidFill>
                  </a:tcPr>
                </a:tc>
                <a:tc>
                  <a:txBody>
                    <a:bodyPr/>
                    <a:lstStyle/>
                    <a:p>
                      <a:pPr algn="ctr" rtl="0" fontAlgn="ctr"/>
                      <a:r>
                        <a:rPr lang="en-US" sz="1600" b="1" u="none" strike="noStrike" dirty="0"/>
                        <a:t>10</a:t>
                      </a:r>
                      <a:endParaRPr lang="en-US" sz="1600" b="1" i="0" u="none" strike="noStrike" dirty="0">
                        <a:solidFill>
                          <a:srgbClr val="000000"/>
                        </a:solidFill>
                        <a:latin typeface="Calibri"/>
                      </a:endParaRPr>
                    </a:p>
                  </a:txBody>
                  <a:tcPr marT="0" marB="0" anchor="ctr">
                    <a:solidFill>
                      <a:srgbClr val="FF9933"/>
                    </a:solidFill>
                  </a:tcPr>
                </a:tc>
                <a:tc>
                  <a:txBody>
                    <a:bodyPr/>
                    <a:lstStyle/>
                    <a:p>
                      <a:pPr algn="l" rtl="0" fontAlgn="ctr"/>
                      <a:r>
                        <a:rPr lang="en-US" sz="1600" b="1" u="none" strike="noStrike" dirty="0"/>
                        <a:t>Processing fee in Pak Rupees equivalent to amount US $ 100. </a:t>
                      </a:r>
                      <a:endParaRPr lang="en-US" sz="1600" b="1" i="0" u="none" strike="noStrike" dirty="0">
                        <a:solidFill>
                          <a:srgbClr val="000000"/>
                        </a:solidFill>
                        <a:latin typeface="Calibri"/>
                      </a:endParaRPr>
                    </a:p>
                  </a:txBody>
                  <a:tcPr marT="0" marB="0" anchor="ctr">
                    <a:solidFill>
                      <a:srgbClr val="009999"/>
                    </a:solidFill>
                  </a:tcPr>
                </a:tc>
              </a:tr>
              <a:tr h="433449">
                <a:tc>
                  <a:txBody>
                    <a:bodyPr/>
                    <a:lstStyle/>
                    <a:p>
                      <a:pPr algn="ctr" fontAlgn="b"/>
                      <a:r>
                        <a:rPr lang="en-US" sz="1600" b="1" u="none" strike="noStrike" dirty="0"/>
                        <a:t>5</a:t>
                      </a:r>
                      <a:endParaRPr lang="en-US" sz="1600" b="1" i="0" u="none" strike="noStrike" dirty="0">
                        <a:solidFill>
                          <a:srgbClr val="000000"/>
                        </a:solidFill>
                        <a:latin typeface="Calibri"/>
                      </a:endParaRPr>
                    </a:p>
                  </a:txBody>
                  <a:tcPr marT="0" marB="0" anchor="ctr">
                    <a:solidFill>
                      <a:srgbClr val="FF9933"/>
                    </a:solidFill>
                  </a:tcPr>
                </a:tc>
                <a:tc>
                  <a:txBody>
                    <a:bodyPr/>
                    <a:lstStyle/>
                    <a:p>
                      <a:pPr algn="l" rtl="0" fontAlgn="ctr"/>
                      <a:r>
                        <a:rPr lang="en-US" sz="1600" b="1" u="none" strike="noStrike" dirty="0"/>
                        <a:t>Technical Data and Specifications </a:t>
                      </a:r>
                      <a:endParaRPr lang="en-US" sz="1600" b="1" i="0" u="none" strike="noStrike" dirty="0">
                        <a:solidFill>
                          <a:srgbClr val="000000"/>
                        </a:solidFill>
                        <a:latin typeface="Calibri"/>
                      </a:endParaRPr>
                    </a:p>
                  </a:txBody>
                  <a:tcPr marT="0" marB="0" anchor="ctr">
                    <a:solidFill>
                      <a:srgbClr val="009999"/>
                    </a:solidFill>
                  </a:tcPr>
                </a:tc>
                <a:tc>
                  <a:txBody>
                    <a:bodyPr/>
                    <a:lstStyle/>
                    <a:p>
                      <a:pPr algn="ctr" rtl="0" fontAlgn="ctr"/>
                      <a:r>
                        <a:rPr lang="en-US" sz="1600" b="1" u="none" strike="noStrike" dirty="0"/>
                        <a:t>11</a:t>
                      </a:r>
                      <a:endParaRPr lang="en-US" sz="1600" b="1" i="0" u="none" strike="noStrike" dirty="0">
                        <a:solidFill>
                          <a:srgbClr val="000000"/>
                        </a:solidFill>
                        <a:latin typeface="Calibri"/>
                      </a:endParaRPr>
                    </a:p>
                  </a:txBody>
                  <a:tcPr marT="0" marB="0" anchor="ctr">
                    <a:solidFill>
                      <a:srgbClr val="FF9933"/>
                    </a:solidFill>
                  </a:tcPr>
                </a:tc>
                <a:tc>
                  <a:txBody>
                    <a:bodyPr/>
                    <a:lstStyle/>
                    <a:p>
                      <a:pPr algn="l" rtl="0" fontAlgn="ctr"/>
                      <a:r>
                        <a:rPr lang="en-US" sz="1600" b="1" u="none" strike="noStrike" dirty="0"/>
                        <a:t>Sample(s) of the equipment </a:t>
                      </a:r>
                      <a:endParaRPr lang="en-US" sz="1600" b="1" i="0" u="none" strike="noStrike" dirty="0">
                        <a:solidFill>
                          <a:srgbClr val="000000"/>
                        </a:solidFill>
                        <a:latin typeface="Calibri"/>
                      </a:endParaRPr>
                    </a:p>
                  </a:txBody>
                  <a:tcPr marT="0" marB="0" anchor="ctr">
                    <a:solidFill>
                      <a:srgbClr val="009999"/>
                    </a:solidFill>
                  </a:tcPr>
                </a:tc>
              </a:tr>
              <a:tr h="558958">
                <a:tc>
                  <a:txBody>
                    <a:bodyPr/>
                    <a:lstStyle/>
                    <a:p>
                      <a:pPr algn="ctr" fontAlgn="b"/>
                      <a:r>
                        <a:rPr lang="en-US" sz="1600" b="1" u="none" strike="noStrike" dirty="0"/>
                        <a:t>6</a:t>
                      </a:r>
                      <a:endParaRPr lang="en-US" sz="1600" b="1" i="0" u="none" strike="noStrike" dirty="0">
                        <a:solidFill>
                          <a:srgbClr val="000000"/>
                        </a:solidFill>
                        <a:latin typeface="Calibri"/>
                      </a:endParaRPr>
                    </a:p>
                  </a:txBody>
                  <a:tcPr marT="0" marB="0" anchor="ctr">
                    <a:solidFill>
                      <a:srgbClr val="FF9933"/>
                    </a:solidFill>
                  </a:tcPr>
                </a:tc>
                <a:tc>
                  <a:txBody>
                    <a:bodyPr/>
                    <a:lstStyle/>
                    <a:p>
                      <a:pPr algn="l" rtl="0" fontAlgn="ctr"/>
                      <a:r>
                        <a:rPr lang="en-US" sz="1600" b="1" u="none" strike="noStrike" dirty="0"/>
                        <a:t>EMC, EMI, Radio Test Reports </a:t>
                      </a:r>
                      <a:endParaRPr lang="en-US" sz="1600" b="1" i="0" u="none" strike="noStrike" dirty="0">
                        <a:solidFill>
                          <a:srgbClr val="000000"/>
                        </a:solidFill>
                        <a:latin typeface="Calibri"/>
                      </a:endParaRPr>
                    </a:p>
                  </a:txBody>
                  <a:tcPr marT="0" marB="0" anchor="ctr">
                    <a:solidFill>
                      <a:srgbClr val="009999"/>
                    </a:solidFill>
                  </a:tcPr>
                </a:tc>
                <a:tc>
                  <a:txBody>
                    <a:bodyPr/>
                    <a:lstStyle/>
                    <a:p>
                      <a:pPr algn="ctr" rtl="0" fontAlgn="ctr"/>
                      <a:r>
                        <a:rPr lang="en-US" sz="1600" b="1" u="none" strike="noStrike" dirty="0"/>
                        <a:t>12</a:t>
                      </a:r>
                      <a:endParaRPr lang="en-US" sz="1600" b="1" i="0" u="none" strike="noStrike" dirty="0">
                        <a:solidFill>
                          <a:srgbClr val="000000"/>
                        </a:solidFill>
                        <a:latin typeface="Calibri"/>
                      </a:endParaRPr>
                    </a:p>
                  </a:txBody>
                  <a:tcPr marT="0" marB="0" anchor="ctr">
                    <a:solidFill>
                      <a:srgbClr val="FF9933"/>
                    </a:solidFill>
                  </a:tcPr>
                </a:tc>
                <a:tc>
                  <a:txBody>
                    <a:bodyPr/>
                    <a:lstStyle/>
                    <a:p>
                      <a:pPr algn="l" rtl="0" fontAlgn="ctr"/>
                      <a:r>
                        <a:rPr lang="en-US" sz="1600" b="1" u="none" strike="noStrike" dirty="0"/>
                        <a:t>Cost of the equipment as per the quotation/invoice</a:t>
                      </a:r>
                      <a:endParaRPr lang="en-US" sz="1600" b="1" i="0" u="none" strike="noStrike" dirty="0">
                        <a:solidFill>
                          <a:srgbClr val="000000"/>
                        </a:solidFill>
                        <a:latin typeface="Calibri"/>
                      </a:endParaRPr>
                    </a:p>
                  </a:txBody>
                  <a:tcPr marT="0" marB="0" anchor="ctr">
                    <a:solidFill>
                      <a:srgbClr val="009999"/>
                    </a:solidFill>
                  </a:tcPr>
                </a:tc>
              </a:tr>
            </a:tbl>
          </a:graphicData>
        </a:graphic>
      </p:graphicFrame>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500"/>
                                        <p:tgtEl>
                                          <p:spTgt spid="10">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500"/>
                                        <p:tgtEl>
                                          <p:spTgt spid="10">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fade">
                                      <p:cBhvr>
                                        <p:cTn id="19" dur="500"/>
                                        <p:tgtEl>
                                          <p:spTgt spid="10">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0" y="6553199"/>
            <a:ext cx="9144000" cy="304801"/>
          </a:xfrm>
          <a:prstGeom prst="rect">
            <a:avLst/>
          </a:prstGeom>
          <a:noFill/>
          <a:ln w="9525">
            <a:noFill/>
            <a:miter lim="800000"/>
            <a:headEnd/>
            <a:tailEnd/>
          </a:ln>
          <a:effectLst/>
        </p:spPr>
      </p:pic>
      <p:sp>
        <p:nvSpPr>
          <p:cNvPr id="4" name="Footer Placeholder 3"/>
          <p:cNvSpPr>
            <a:spLocks noGrp="1"/>
          </p:cNvSpPr>
          <p:nvPr>
            <p:ph type="ftr" sz="quarter" idx="11"/>
          </p:nvPr>
        </p:nvSpPr>
        <p:spPr>
          <a:xfrm>
            <a:off x="4876800" y="6629401"/>
            <a:ext cx="4267200" cy="228599"/>
          </a:xfrm>
        </p:spPr>
        <p:txBody>
          <a:bodyPr/>
          <a:lstStyle/>
          <a:p>
            <a:r>
              <a:rPr lang="en-US" dirty="0" smtClean="0">
                <a:solidFill>
                  <a:schemeClr val="bg1"/>
                </a:solidFill>
              </a:rPr>
              <a:t>             Fast, Secure, Reliable  Business Solutions</a:t>
            </a:r>
            <a:endParaRPr lang="en-US" dirty="0">
              <a:solidFill>
                <a:schemeClr val="bg1"/>
              </a:solidFill>
            </a:endParaRPr>
          </a:p>
        </p:txBody>
      </p:sp>
      <p:pic>
        <p:nvPicPr>
          <p:cNvPr id="6" name="Picture 3"/>
          <p:cNvPicPr>
            <a:picLocks noChangeAspect="1" noChangeArrowheads="1"/>
          </p:cNvPicPr>
          <p:nvPr/>
        </p:nvPicPr>
        <p:blipFill>
          <a:blip r:embed="rId4" cstate="print"/>
          <a:srcRect/>
          <a:stretch>
            <a:fillRect/>
          </a:stretch>
        </p:blipFill>
        <p:spPr bwMode="auto">
          <a:xfrm>
            <a:off x="7264400" y="6324600"/>
            <a:ext cx="1879600" cy="228600"/>
          </a:xfrm>
          <a:prstGeom prst="rect">
            <a:avLst/>
          </a:prstGeom>
          <a:noFill/>
          <a:ln w="9525">
            <a:noFill/>
            <a:miter lim="800000"/>
            <a:headEnd/>
            <a:tailEnd/>
          </a:ln>
          <a:effectLst/>
        </p:spPr>
      </p:pic>
      <p:sp>
        <p:nvSpPr>
          <p:cNvPr id="7" name="TextBox 6"/>
          <p:cNvSpPr txBox="1"/>
          <p:nvPr/>
        </p:nvSpPr>
        <p:spPr>
          <a:xfrm>
            <a:off x="914400" y="228600"/>
            <a:ext cx="7162800" cy="523220"/>
          </a:xfrm>
          <a:prstGeom prst="rect">
            <a:avLst/>
          </a:prstGeom>
          <a:noFill/>
        </p:spPr>
        <p:txBody>
          <a:bodyPr wrap="square" rtlCol="0">
            <a:spAutoFit/>
          </a:bodyPr>
          <a:lstStyle/>
          <a:p>
            <a:pPr algn="ctr"/>
            <a:r>
              <a:rPr lang="en-US" sz="2800" dirty="0" smtClean="0">
                <a:latin typeface="Arial" pitchFamily="34" charset="0"/>
                <a:cs typeface="Arial" pitchFamily="34" charset="0"/>
              </a:rPr>
              <a:t>Multinet &amp; Axiata Group</a:t>
            </a:r>
            <a:endParaRPr lang="en-US" sz="2800" dirty="0">
              <a:latin typeface="Arial" pitchFamily="34" charset="0"/>
              <a:cs typeface="Arial" pitchFamily="34" charset="0"/>
            </a:endParaRPr>
          </a:p>
        </p:txBody>
      </p:sp>
      <p:pic>
        <p:nvPicPr>
          <p:cNvPr id="11" name="Picture 2"/>
          <p:cNvPicPr>
            <a:picLocks noChangeAspect="1" noChangeArrowheads="1"/>
          </p:cNvPicPr>
          <p:nvPr/>
        </p:nvPicPr>
        <p:blipFill>
          <a:blip r:embed="rId5" cstate="print">
            <a:grayscl/>
          </a:blip>
          <a:srcRect/>
          <a:stretch>
            <a:fillRect/>
          </a:stretch>
        </p:blipFill>
        <p:spPr bwMode="auto">
          <a:xfrm>
            <a:off x="0" y="0"/>
            <a:ext cx="9144000" cy="838199"/>
          </a:xfrm>
          <a:prstGeom prst="rect">
            <a:avLst/>
          </a:prstGeom>
          <a:noFill/>
          <a:ln w="9525">
            <a:noFill/>
            <a:miter lim="800000"/>
            <a:headEnd/>
            <a:tailEnd/>
          </a:ln>
        </p:spPr>
      </p:pic>
      <p:sp>
        <p:nvSpPr>
          <p:cNvPr id="9" name="Slide Number Placeholder 9"/>
          <p:cNvSpPr>
            <a:spLocks noGrp="1"/>
          </p:cNvSpPr>
          <p:nvPr>
            <p:ph type="sldNum" sz="quarter" idx="12"/>
          </p:nvPr>
        </p:nvSpPr>
        <p:spPr>
          <a:xfrm>
            <a:off x="2667000" y="6248400"/>
            <a:ext cx="2133600" cy="365125"/>
          </a:xfrm>
        </p:spPr>
        <p:txBody>
          <a:bodyPr/>
          <a:lstStyle/>
          <a:p>
            <a:pPr>
              <a:defRPr/>
            </a:pPr>
            <a:r>
              <a:rPr lang="en-US" dirty="0" smtClean="0">
                <a:solidFill>
                  <a:schemeClr val="bg1"/>
                </a:solidFill>
                <a:latin typeface="+mj-lt"/>
              </a:rPr>
              <a:t>Page: </a:t>
            </a:r>
            <a:fld id="{C7C406FB-F60F-4112-874E-A5EFE2BC9A99}" type="slidenum">
              <a:rPr lang="en-US" smtClean="0">
                <a:solidFill>
                  <a:schemeClr val="bg1"/>
                </a:solidFill>
                <a:latin typeface="+mj-lt"/>
              </a:rPr>
              <a:pPr>
                <a:defRPr/>
              </a:pPr>
              <a:t>34</a:t>
            </a:fld>
            <a:endParaRPr lang="en-US" dirty="0">
              <a:solidFill>
                <a:schemeClr val="bg1"/>
              </a:solidFill>
              <a:latin typeface="+mj-lt"/>
            </a:endParaRPr>
          </a:p>
        </p:txBody>
      </p:sp>
      <p:sp>
        <p:nvSpPr>
          <p:cNvPr id="8" name="TextBox 7"/>
          <p:cNvSpPr txBox="1"/>
          <p:nvPr/>
        </p:nvSpPr>
        <p:spPr>
          <a:xfrm>
            <a:off x="304800" y="152400"/>
            <a:ext cx="8610600" cy="584775"/>
          </a:xfrm>
          <a:prstGeom prst="rect">
            <a:avLst/>
          </a:prstGeom>
          <a:noFill/>
        </p:spPr>
        <p:txBody>
          <a:bodyPr wrap="square" rtlCol="0">
            <a:spAutoFit/>
          </a:bodyPr>
          <a:lstStyle/>
          <a:p>
            <a:pPr algn="ctr"/>
            <a:r>
              <a:rPr lang="en-US" sz="3200" b="1" dirty="0" smtClean="0">
                <a:solidFill>
                  <a:schemeClr val="bg1"/>
                </a:solidFill>
              </a:rPr>
              <a:t>Type Approval - Procedure</a:t>
            </a:r>
          </a:p>
        </p:txBody>
      </p:sp>
      <p:sp>
        <p:nvSpPr>
          <p:cNvPr id="10" name="TextBox 9"/>
          <p:cNvSpPr txBox="1"/>
          <p:nvPr/>
        </p:nvSpPr>
        <p:spPr>
          <a:xfrm>
            <a:off x="304800" y="990600"/>
            <a:ext cx="8534400" cy="2800767"/>
          </a:xfrm>
          <a:prstGeom prst="rect">
            <a:avLst/>
          </a:prstGeom>
          <a:noFill/>
        </p:spPr>
        <p:txBody>
          <a:bodyPr wrap="square" rtlCol="0">
            <a:spAutoFit/>
          </a:bodyPr>
          <a:lstStyle/>
          <a:p>
            <a:r>
              <a:rPr lang="en-US" sz="2000" b="1" dirty="0" smtClean="0"/>
              <a:t>2. No Objection Certificate (NOC) for Import of Telecom Equipments - Procedure </a:t>
            </a:r>
          </a:p>
          <a:p>
            <a:endParaRPr lang="en-US" sz="2000" dirty="0" smtClean="0"/>
          </a:p>
          <a:p>
            <a:pPr marL="914400" indent="-457200">
              <a:buFont typeface="Wingdings" pitchFamily="2" charset="2"/>
              <a:buChar char="Ø"/>
            </a:pPr>
            <a:r>
              <a:rPr lang="en-US" sz="2000" dirty="0" smtClean="0"/>
              <a:t>PTA issues NOC for the import of Telecommunication equipment imported for Research &amp; Development or Demonstration purposes.  </a:t>
            </a:r>
          </a:p>
          <a:p>
            <a:pPr marL="914400" indent="-457200">
              <a:buFont typeface="Wingdings" pitchFamily="2" charset="2"/>
              <a:buChar char="Ø"/>
            </a:pPr>
            <a:endParaRPr lang="en-US" sz="2000" dirty="0" smtClean="0"/>
          </a:p>
          <a:p>
            <a:pPr marL="914400" indent="-457200">
              <a:buFont typeface="Wingdings" pitchFamily="2" charset="2"/>
              <a:buChar char="Ø"/>
            </a:pPr>
            <a:r>
              <a:rPr lang="en-US" sz="2000" dirty="0" smtClean="0"/>
              <a:t>Following documents are required in this regard:- </a:t>
            </a:r>
          </a:p>
          <a:p>
            <a:r>
              <a:rPr lang="en-US" dirty="0" smtClean="0"/>
              <a:t> </a:t>
            </a:r>
          </a:p>
          <a:p>
            <a:r>
              <a:rPr lang="en-US" dirty="0" smtClean="0"/>
              <a:t> </a:t>
            </a:r>
          </a:p>
        </p:txBody>
      </p:sp>
      <p:graphicFrame>
        <p:nvGraphicFramePr>
          <p:cNvPr id="12" name="Table 11"/>
          <p:cNvGraphicFramePr>
            <a:graphicFrameLocks noGrp="1"/>
          </p:cNvGraphicFramePr>
          <p:nvPr/>
        </p:nvGraphicFramePr>
        <p:xfrm>
          <a:off x="457200" y="3581400"/>
          <a:ext cx="8077200" cy="2676902"/>
        </p:xfrm>
        <a:graphic>
          <a:graphicData uri="http://schemas.openxmlformats.org/drawingml/2006/table">
            <a:tbl>
              <a:tblPr bandCol="1">
                <a:tableStyleId>{2D5ABB26-0587-4C30-8999-92F81FD0307C}</a:tableStyleId>
              </a:tblPr>
              <a:tblGrid>
                <a:gridCol w="457200"/>
                <a:gridCol w="7620000"/>
              </a:tblGrid>
              <a:tr h="341250">
                <a:tc gridSpan="2">
                  <a:txBody>
                    <a:bodyPr/>
                    <a:lstStyle/>
                    <a:p>
                      <a:pPr algn="ctr" fontAlgn="b"/>
                      <a:r>
                        <a:rPr lang="en-US" sz="1800" b="1" i="0" u="none" strike="noStrike" dirty="0" smtClean="0">
                          <a:solidFill>
                            <a:srgbClr val="000000"/>
                          </a:solidFill>
                          <a:latin typeface="Calibri"/>
                        </a:rPr>
                        <a:t>Documents</a:t>
                      </a:r>
                      <a:r>
                        <a:rPr lang="en-US" sz="1800" b="1" i="0" u="none" strike="noStrike" baseline="0" dirty="0" smtClean="0">
                          <a:solidFill>
                            <a:srgbClr val="000000"/>
                          </a:solidFill>
                          <a:latin typeface="Calibri"/>
                        </a:rPr>
                        <a:t> required for  NOC to import of Telecom equipment</a:t>
                      </a:r>
                      <a:endParaRPr lang="en-US" sz="1800" b="1" i="0" u="none" strike="noStrike" dirty="0">
                        <a:solidFill>
                          <a:srgbClr val="000000"/>
                        </a:solidFill>
                        <a:latin typeface="Calibri"/>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33"/>
                    </a:solidFill>
                  </a:tcPr>
                </a:tc>
                <a:tc hMerge="1">
                  <a:txBody>
                    <a:bodyPr/>
                    <a:lstStyle/>
                    <a:p>
                      <a:pPr algn="l" rtl="0" fontAlgn="ctr"/>
                      <a:endParaRPr lang="en-US" sz="2000" b="0" i="0" u="none" strike="noStrike" dirty="0">
                        <a:solidFill>
                          <a:srgbClr val="000000"/>
                        </a:solidFill>
                        <a:latin typeface="Calibri"/>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999"/>
                    </a:solidFill>
                  </a:tcPr>
                </a:tc>
              </a:tr>
              <a:tr h="341250">
                <a:tc>
                  <a:txBody>
                    <a:bodyPr/>
                    <a:lstStyle/>
                    <a:p>
                      <a:pPr algn="ctr" fontAlgn="b"/>
                      <a:r>
                        <a:rPr lang="en-US" sz="1800" u="none" strike="noStrike" dirty="0"/>
                        <a:t>1</a:t>
                      </a:r>
                      <a:endParaRPr lang="en-US" sz="1800" b="1" i="0" u="none" strike="noStrike" dirty="0">
                        <a:solidFill>
                          <a:srgbClr val="000000"/>
                        </a:solidFill>
                        <a:latin typeface="Calibri"/>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33"/>
                    </a:solidFill>
                  </a:tcPr>
                </a:tc>
                <a:tc>
                  <a:txBody>
                    <a:bodyPr/>
                    <a:lstStyle/>
                    <a:p>
                      <a:pPr algn="l" rtl="0" fontAlgn="ctr"/>
                      <a:r>
                        <a:rPr lang="en-US" sz="2000" dirty="0" smtClean="0"/>
                        <a:t>Purposes/Justification of the import of equipment </a:t>
                      </a:r>
                      <a:endParaRPr lang="en-US" sz="2000" b="0" i="0" u="none" strike="noStrike" dirty="0">
                        <a:solidFill>
                          <a:srgbClr val="000000"/>
                        </a:solidFill>
                        <a:latin typeface="Calibri"/>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999"/>
                    </a:solidFill>
                  </a:tcPr>
                </a:tc>
              </a:tr>
              <a:tr h="503048">
                <a:tc>
                  <a:txBody>
                    <a:bodyPr/>
                    <a:lstStyle/>
                    <a:p>
                      <a:pPr algn="ctr" fontAlgn="b"/>
                      <a:r>
                        <a:rPr lang="en-US" sz="1800" u="none" strike="noStrike" dirty="0"/>
                        <a:t>2</a:t>
                      </a:r>
                      <a:endParaRPr lang="en-US" sz="1800" b="1" i="0" u="none" strike="noStrike" dirty="0">
                        <a:solidFill>
                          <a:srgbClr val="000000"/>
                        </a:solidFill>
                        <a:latin typeface="Calibri"/>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33"/>
                    </a:solidFill>
                  </a:tcPr>
                </a:tc>
                <a:tc>
                  <a:txBody>
                    <a:bodyPr/>
                    <a:lstStyle/>
                    <a:p>
                      <a:pPr algn="l" rtl="0" fontAlgn="ctr"/>
                      <a:r>
                        <a:rPr lang="en-US" sz="2000" dirty="0" smtClean="0"/>
                        <a:t>Shipment documents. (AWB No, Commercial Invoice etc) </a:t>
                      </a:r>
                      <a:endParaRPr lang="en-US" sz="2000" b="0" i="0" u="none" strike="noStrike" dirty="0">
                        <a:solidFill>
                          <a:srgbClr val="000000"/>
                        </a:solidFill>
                        <a:latin typeface="Calibri"/>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999"/>
                    </a:solidFill>
                  </a:tcPr>
                </a:tc>
              </a:tr>
              <a:tr h="503048">
                <a:tc>
                  <a:txBody>
                    <a:bodyPr/>
                    <a:lstStyle/>
                    <a:p>
                      <a:pPr algn="ctr" fontAlgn="b"/>
                      <a:r>
                        <a:rPr lang="en-US" sz="1800" u="none" strike="noStrike" dirty="0"/>
                        <a:t>3</a:t>
                      </a:r>
                      <a:endParaRPr lang="en-US" sz="1800" b="1" i="0" u="none" strike="noStrike" dirty="0">
                        <a:solidFill>
                          <a:srgbClr val="000000"/>
                        </a:solidFill>
                        <a:latin typeface="Calibri"/>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33"/>
                    </a:solidFill>
                  </a:tcPr>
                </a:tc>
                <a:tc>
                  <a:txBody>
                    <a:bodyPr/>
                    <a:lstStyle/>
                    <a:p>
                      <a:pPr algn="l" rtl="0" fontAlgn="ctr"/>
                      <a:r>
                        <a:rPr lang="en-US" sz="2000" dirty="0" smtClean="0"/>
                        <a:t>Technical Literature of the equipment </a:t>
                      </a:r>
                      <a:endParaRPr lang="en-US" sz="2000" b="0" i="0" u="none" strike="noStrike" dirty="0">
                        <a:solidFill>
                          <a:srgbClr val="000000"/>
                        </a:solidFill>
                        <a:latin typeface="Calibri"/>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999"/>
                    </a:solidFill>
                  </a:tcPr>
                </a:tc>
              </a:tr>
              <a:tr h="503048">
                <a:tc>
                  <a:txBody>
                    <a:bodyPr/>
                    <a:lstStyle/>
                    <a:p>
                      <a:pPr algn="ctr" fontAlgn="b"/>
                      <a:r>
                        <a:rPr lang="en-US" sz="1800" u="none" strike="noStrike" dirty="0"/>
                        <a:t>4</a:t>
                      </a:r>
                      <a:endParaRPr lang="en-US" sz="1800" b="1" i="0" u="none" strike="noStrike" dirty="0">
                        <a:solidFill>
                          <a:srgbClr val="000000"/>
                        </a:solidFill>
                        <a:latin typeface="Calibri"/>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33"/>
                    </a:solidFill>
                  </a:tcPr>
                </a:tc>
                <a:tc>
                  <a:txBody>
                    <a:bodyPr/>
                    <a:lstStyle/>
                    <a:p>
                      <a:pPr algn="l" rtl="0" fontAlgn="ctr"/>
                      <a:r>
                        <a:rPr lang="en-US" sz="2000" dirty="0" smtClean="0"/>
                        <a:t>Authorization letter from company for whom the consignment being imported </a:t>
                      </a:r>
                      <a:endParaRPr lang="en-US" sz="2000" b="0" i="0" u="none" strike="noStrike" dirty="0">
                        <a:solidFill>
                          <a:srgbClr val="000000"/>
                        </a:solidFill>
                        <a:latin typeface="Calibri"/>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999"/>
                    </a:solidFill>
                  </a:tcPr>
                </a:tc>
              </a:tr>
              <a:tr h="378706">
                <a:tc>
                  <a:txBody>
                    <a:bodyPr/>
                    <a:lstStyle/>
                    <a:p>
                      <a:pPr algn="ctr" fontAlgn="b"/>
                      <a:r>
                        <a:rPr lang="en-US" sz="1800" u="none" strike="noStrike" dirty="0"/>
                        <a:t>5</a:t>
                      </a:r>
                      <a:endParaRPr lang="en-US" sz="1800" b="1" i="0" u="none" strike="noStrike" dirty="0">
                        <a:solidFill>
                          <a:srgbClr val="000000"/>
                        </a:solidFill>
                        <a:latin typeface="Calibri"/>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33"/>
                    </a:solidFill>
                  </a:tcPr>
                </a:tc>
                <a:tc>
                  <a:txBody>
                    <a:bodyPr/>
                    <a:lstStyle/>
                    <a:p>
                      <a:pPr algn="l" rtl="0" fontAlgn="ctr"/>
                      <a:r>
                        <a:rPr lang="en-US" sz="2000" dirty="0" smtClean="0"/>
                        <a:t>Any other relevant document required </a:t>
                      </a:r>
                      <a:endParaRPr lang="en-US" sz="2000" b="0" i="0" u="none" strike="noStrike" dirty="0">
                        <a:solidFill>
                          <a:srgbClr val="000000"/>
                        </a:solidFill>
                        <a:latin typeface="Calibri"/>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999"/>
                    </a:solidFill>
                  </a:tcPr>
                </a:tc>
              </a:tr>
            </a:tbl>
          </a:graphicData>
        </a:graphic>
      </p:graphicFrame>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animEffect transition="in" filter="fade">
                                      <p:cBhvr>
                                        <p:cTn id="11" dur="500"/>
                                        <p:tgtEl>
                                          <p:spTgt spid="10">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animEffect transition="in" filter="fade">
                                      <p:cBhvr>
                                        <p:cTn id="15" dur="500"/>
                                        <p:tgtEl>
                                          <p:spTgt spid="10">
                                            <p:txEl>
                                              <p:pRg st="4" end="4"/>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0" y="6553199"/>
            <a:ext cx="9144000" cy="304801"/>
          </a:xfrm>
          <a:prstGeom prst="rect">
            <a:avLst/>
          </a:prstGeom>
          <a:noFill/>
          <a:ln w="9525">
            <a:noFill/>
            <a:miter lim="800000"/>
            <a:headEnd/>
            <a:tailEnd/>
          </a:ln>
          <a:effectLst/>
        </p:spPr>
      </p:pic>
      <p:sp>
        <p:nvSpPr>
          <p:cNvPr id="4" name="Footer Placeholder 3"/>
          <p:cNvSpPr>
            <a:spLocks noGrp="1"/>
          </p:cNvSpPr>
          <p:nvPr>
            <p:ph type="ftr" sz="quarter" idx="11"/>
          </p:nvPr>
        </p:nvSpPr>
        <p:spPr>
          <a:xfrm>
            <a:off x="4876800" y="6629401"/>
            <a:ext cx="4267200" cy="228599"/>
          </a:xfrm>
        </p:spPr>
        <p:txBody>
          <a:bodyPr/>
          <a:lstStyle/>
          <a:p>
            <a:r>
              <a:rPr lang="en-US" dirty="0" smtClean="0">
                <a:solidFill>
                  <a:schemeClr val="bg1"/>
                </a:solidFill>
              </a:rPr>
              <a:t>             Fast, Secure, Reliable  Business Solutions</a:t>
            </a:r>
            <a:endParaRPr lang="en-US" dirty="0">
              <a:solidFill>
                <a:schemeClr val="bg1"/>
              </a:solidFill>
            </a:endParaRPr>
          </a:p>
        </p:txBody>
      </p:sp>
      <p:pic>
        <p:nvPicPr>
          <p:cNvPr id="6" name="Picture 3"/>
          <p:cNvPicPr>
            <a:picLocks noChangeAspect="1" noChangeArrowheads="1"/>
          </p:cNvPicPr>
          <p:nvPr/>
        </p:nvPicPr>
        <p:blipFill>
          <a:blip r:embed="rId4" cstate="print"/>
          <a:srcRect/>
          <a:stretch>
            <a:fillRect/>
          </a:stretch>
        </p:blipFill>
        <p:spPr bwMode="auto">
          <a:xfrm>
            <a:off x="7264400" y="6324600"/>
            <a:ext cx="1879600" cy="228600"/>
          </a:xfrm>
          <a:prstGeom prst="rect">
            <a:avLst/>
          </a:prstGeom>
          <a:noFill/>
          <a:ln w="9525">
            <a:noFill/>
            <a:miter lim="800000"/>
            <a:headEnd/>
            <a:tailEnd/>
          </a:ln>
          <a:effectLst/>
        </p:spPr>
      </p:pic>
      <p:sp>
        <p:nvSpPr>
          <p:cNvPr id="7" name="TextBox 6"/>
          <p:cNvSpPr txBox="1"/>
          <p:nvPr/>
        </p:nvSpPr>
        <p:spPr>
          <a:xfrm>
            <a:off x="914400" y="228600"/>
            <a:ext cx="7162800" cy="523220"/>
          </a:xfrm>
          <a:prstGeom prst="rect">
            <a:avLst/>
          </a:prstGeom>
          <a:noFill/>
        </p:spPr>
        <p:txBody>
          <a:bodyPr wrap="square" rtlCol="0">
            <a:spAutoFit/>
          </a:bodyPr>
          <a:lstStyle/>
          <a:p>
            <a:pPr algn="ctr"/>
            <a:r>
              <a:rPr lang="en-US" sz="2800" dirty="0" smtClean="0">
                <a:latin typeface="Arial" pitchFamily="34" charset="0"/>
                <a:cs typeface="Arial" pitchFamily="34" charset="0"/>
              </a:rPr>
              <a:t>Multinet &amp; Axiata Group</a:t>
            </a:r>
            <a:endParaRPr lang="en-US" sz="2800" dirty="0">
              <a:latin typeface="Arial" pitchFamily="34" charset="0"/>
              <a:cs typeface="Arial" pitchFamily="34" charset="0"/>
            </a:endParaRPr>
          </a:p>
        </p:txBody>
      </p:sp>
      <p:pic>
        <p:nvPicPr>
          <p:cNvPr id="11" name="Picture 2"/>
          <p:cNvPicPr>
            <a:picLocks noChangeAspect="1" noChangeArrowheads="1"/>
          </p:cNvPicPr>
          <p:nvPr/>
        </p:nvPicPr>
        <p:blipFill>
          <a:blip r:embed="rId5" cstate="print">
            <a:grayscl/>
          </a:blip>
          <a:srcRect/>
          <a:stretch>
            <a:fillRect/>
          </a:stretch>
        </p:blipFill>
        <p:spPr bwMode="auto">
          <a:xfrm>
            <a:off x="0" y="0"/>
            <a:ext cx="9144000" cy="838199"/>
          </a:xfrm>
          <a:prstGeom prst="rect">
            <a:avLst/>
          </a:prstGeom>
          <a:noFill/>
          <a:ln w="9525">
            <a:noFill/>
            <a:miter lim="800000"/>
            <a:headEnd/>
            <a:tailEnd/>
          </a:ln>
        </p:spPr>
      </p:pic>
      <p:sp>
        <p:nvSpPr>
          <p:cNvPr id="9" name="Slide Number Placeholder 9"/>
          <p:cNvSpPr>
            <a:spLocks noGrp="1"/>
          </p:cNvSpPr>
          <p:nvPr>
            <p:ph type="sldNum" sz="quarter" idx="12"/>
          </p:nvPr>
        </p:nvSpPr>
        <p:spPr>
          <a:xfrm>
            <a:off x="2667000" y="6248400"/>
            <a:ext cx="2133600" cy="365125"/>
          </a:xfrm>
        </p:spPr>
        <p:txBody>
          <a:bodyPr/>
          <a:lstStyle/>
          <a:p>
            <a:pPr>
              <a:defRPr/>
            </a:pPr>
            <a:r>
              <a:rPr lang="en-US" dirty="0" smtClean="0">
                <a:solidFill>
                  <a:schemeClr val="bg1"/>
                </a:solidFill>
                <a:latin typeface="+mj-lt"/>
              </a:rPr>
              <a:t>Page: </a:t>
            </a:r>
            <a:fld id="{C7C406FB-F60F-4112-874E-A5EFE2BC9A99}" type="slidenum">
              <a:rPr lang="en-US" smtClean="0">
                <a:solidFill>
                  <a:schemeClr val="bg1"/>
                </a:solidFill>
                <a:latin typeface="+mj-lt"/>
              </a:rPr>
              <a:pPr>
                <a:defRPr/>
              </a:pPr>
              <a:t>35</a:t>
            </a:fld>
            <a:endParaRPr lang="en-US" dirty="0">
              <a:solidFill>
                <a:schemeClr val="bg1"/>
              </a:solidFill>
              <a:latin typeface="+mj-lt"/>
            </a:endParaRPr>
          </a:p>
        </p:txBody>
      </p:sp>
      <p:sp>
        <p:nvSpPr>
          <p:cNvPr id="8" name="TextBox 7"/>
          <p:cNvSpPr txBox="1"/>
          <p:nvPr/>
        </p:nvSpPr>
        <p:spPr>
          <a:xfrm>
            <a:off x="304800" y="152400"/>
            <a:ext cx="8610600" cy="584775"/>
          </a:xfrm>
          <a:prstGeom prst="rect">
            <a:avLst/>
          </a:prstGeom>
          <a:noFill/>
        </p:spPr>
        <p:txBody>
          <a:bodyPr wrap="square" rtlCol="0">
            <a:spAutoFit/>
          </a:bodyPr>
          <a:lstStyle/>
          <a:p>
            <a:pPr algn="ctr"/>
            <a:r>
              <a:rPr lang="en-US" sz="3200" b="1" dirty="0" smtClean="0">
                <a:solidFill>
                  <a:schemeClr val="bg1"/>
                </a:solidFill>
              </a:rPr>
              <a:t>NOC Criteria for Foreign Missions</a:t>
            </a:r>
          </a:p>
        </p:txBody>
      </p:sp>
      <p:sp>
        <p:nvSpPr>
          <p:cNvPr id="10" name="TextBox 9"/>
          <p:cNvSpPr txBox="1"/>
          <p:nvPr/>
        </p:nvSpPr>
        <p:spPr>
          <a:xfrm>
            <a:off x="228600" y="990600"/>
            <a:ext cx="8458200" cy="5632311"/>
          </a:xfrm>
          <a:prstGeom prst="rect">
            <a:avLst/>
          </a:prstGeom>
          <a:noFill/>
        </p:spPr>
        <p:txBody>
          <a:bodyPr wrap="square" rtlCol="0">
            <a:spAutoFit/>
          </a:bodyPr>
          <a:lstStyle/>
          <a:p>
            <a:r>
              <a:rPr lang="en-US" sz="2400" b="1" dirty="0" smtClean="0"/>
              <a:t>NOC Issuance Criteria for Foreign Missions: </a:t>
            </a:r>
          </a:p>
          <a:p>
            <a:r>
              <a:rPr lang="en-US" dirty="0" smtClean="0"/>
              <a:t> </a:t>
            </a:r>
          </a:p>
          <a:p>
            <a:pPr marL="914400" indent="-457200">
              <a:buFont typeface="Wingdings" pitchFamily="2" charset="2"/>
              <a:buChar char="Ø"/>
            </a:pPr>
            <a:r>
              <a:rPr lang="en-US" sz="2000" dirty="0" smtClean="0"/>
              <a:t>No foreign mission based in  Pakistan is authorized to file its request directly to PTA and all such cases be forwarded through  Ministry of the Foreign Affairs, GoP. </a:t>
            </a:r>
          </a:p>
          <a:p>
            <a:pPr marL="914400" indent="-457200">
              <a:buFont typeface="Wingdings" pitchFamily="2" charset="2"/>
              <a:buChar char="Ø"/>
            </a:pPr>
            <a:endParaRPr lang="en-US" sz="2000" dirty="0" smtClean="0"/>
          </a:p>
          <a:p>
            <a:pPr marL="914400" indent="-457200">
              <a:buFont typeface="Wingdings" pitchFamily="2" charset="2"/>
              <a:buChar char="Ø"/>
            </a:pPr>
            <a:r>
              <a:rPr lang="en-US" sz="2000" dirty="0" smtClean="0"/>
              <a:t>Classified equipment being imported by different Foreign Missions including High Commissions and Embassies for Armed Forces/Law Enforcement Agencies, will be cleared by concerned organization/agency for whom the equipments are being imported under intimation to PTA. </a:t>
            </a:r>
          </a:p>
          <a:p>
            <a:pPr marL="914400" indent="-457200">
              <a:buFont typeface="Wingdings" pitchFamily="2" charset="2"/>
              <a:buChar char="Ø"/>
            </a:pPr>
            <a:endParaRPr lang="en-US" sz="2000" dirty="0" smtClean="0"/>
          </a:p>
          <a:p>
            <a:pPr marL="914400" indent="-457200">
              <a:buFont typeface="Wingdings" pitchFamily="2" charset="2"/>
              <a:buChar char="Ø"/>
            </a:pPr>
            <a:r>
              <a:rPr lang="en-US" sz="2000" dirty="0" smtClean="0"/>
              <a:t>If the equipment is wireless equipment than the equipment shall only be released after getting valid frequency allocation from PTA/FAB. </a:t>
            </a:r>
          </a:p>
          <a:p>
            <a:pPr marL="914400" indent="-457200">
              <a:buFont typeface="Wingdings" pitchFamily="2" charset="2"/>
              <a:buChar char="Ø"/>
            </a:pPr>
            <a:endParaRPr lang="en-US" sz="2000" dirty="0" smtClean="0"/>
          </a:p>
          <a:p>
            <a:pPr marL="914400" indent="-457200">
              <a:buFont typeface="Wingdings" pitchFamily="2" charset="2"/>
              <a:buChar char="Ø"/>
            </a:pPr>
            <a:r>
              <a:rPr lang="en-US" sz="2000" dirty="0" smtClean="0"/>
              <a:t>Total time lead for Type Approval application and Issuance of NOC is two weeks after completion of all requirements. </a:t>
            </a:r>
          </a:p>
          <a:p>
            <a:r>
              <a:rPr lang="en-US" dirty="0" smtClean="0"/>
              <a:t> </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500"/>
                                        <p:tgtEl>
                                          <p:spTgt spid="10">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500"/>
                                        <p:tgtEl>
                                          <p:spTgt spid="10">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fade">
                                      <p:cBhvr>
                                        <p:cTn id="19" dur="500"/>
                                        <p:tgtEl>
                                          <p:spTgt spid="10">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animEffect transition="in" filter="fade">
                                      <p:cBhvr>
                                        <p:cTn id="23" dur="500"/>
                                        <p:tgtEl>
                                          <p:spTgt spid="10">
                                            <p:txEl>
                                              <p:pRg st="6" end="6"/>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
                                            <p:txEl>
                                              <p:pRg st="8" end="8"/>
                                            </p:txEl>
                                          </p:spTgt>
                                        </p:tgtEl>
                                        <p:attrNameLst>
                                          <p:attrName>style.visibility</p:attrName>
                                        </p:attrNameLst>
                                      </p:cBhvr>
                                      <p:to>
                                        <p:strVal val="visible"/>
                                      </p:to>
                                    </p:set>
                                    <p:animEffect transition="in" filter="fade">
                                      <p:cBhvr>
                                        <p:cTn id="27" dur="500"/>
                                        <p:tgtEl>
                                          <p:spTgt spid="10">
                                            <p:txEl>
                                              <p:pRg st="8" end="8"/>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0">
                                            <p:txEl>
                                              <p:pRg st="9" end="9"/>
                                            </p:txEl>
                                          </p:spTgt>
                                        </p:tgtEl>
                                        <p:attrNameLst>
                                          <p:attrName>style.visibility</p:attrName>
                                        </p:attrNameLst>
                                      </p:cBhvr>
                                      <p:to>
                                        <p:strVal val="visible"/>
                                      </p:to>
                                    </p:set>
                                    <p:animEffect transition="in" filter="fade">
                                      <p:cBhvr>
                                        <p:cTn id="31" dur="500"/>
                                        <p:tgtEl>
                                          <p:spTgt spid="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0" y="6553199"/>
            <a:ext cx="9144000" cy="304801"/>
          </a:xfrm>
          <a:prstGeom prst="rect">
            <a:avLst/>
          </a:prstGeom>
          <a:noFill/>
          <a:ln w="9525">
            <a:noFill/>
            <a:miter lim="800000"/>
            <a:headEnd/>
            <a:tailEnd/>
          </a:ln>
          <a:effectLst/>
        </p:spPr>
      </p:pic>
      <p:sp>
        <p:nvSpPr>
          <p:cNvPr id="4" name="Footer Placeholder 3"/>
          <p:cNvSpPr>
            <a:spLocks noGrp="1"/>
          </p:cNvSpPr>
          <p:nvPr>
            <p:ph type="ftr" sz="quarter" idx="11"/>
          </p:nvPr>
        </p:nvSpPr>
        <p:spPr>
          <a:xfrm>
            <a:off x="4876800" y="6629401"/>
            <a:ext cx="4267200" cy="228599"/>
          </a:xfrm>
        </p:spPr>
        <p:txBody>
          <a:bodyPr/>
          <a:lstStyle/>
          <a:p>
            <a:r>
              <a:rPr lang="en-US" dirty="0" smtClean="0">
                <a:solidFill>
                  <a:schemeClr val="bg1"/>
                </a:solidFill>
              </a:rPr>
              <a:t>             Fast, Secure, Reliable  Business Solutions</a:t>
            </a:r>
            <a:endParaRPr lang="en-US" dirty="0">
              <a:solidFill>
                <a:schemeClr val="bg1"/>
              </a:solidFill>
            </a:endParaRPr>
          </a:p>
        </p:txBody>
      </p:sp>
      <p:pic>
        <p:nvPicPr>
          <p:cNvPr id="6" name="Picture 3"/>
          <p:cNvPicPr>
            <a:picLocks noChangeAspect="1" noChangeArrowheads="1"/>
          </p:cNvPicPr>
          <p:nvPr/>
        </p:nvPicPr>
        <p:blipFill>
          <a:blip r:embed="rId4" cstate="print"/>
          <a:srcRect/>
          <a:stretch>
            <a:fillRect/>
          </a:stretch>
        </p:blipFill>
        <p:spPr bwMode="auto">
          <a:xfrm>
            <a:off x="7264400" y="6324600"/>
            <a:ext cx="1879600" cy="228600"/>
          </a:xfrm>
          <a:prstGeom prst="rect">
            <a:avLst/>
          </a:prstGeom>
          <a:noFill/>
          <a:ln w="9525">
            <a:noFill/>
            <a:miter lim="800000"/>
            <a:headEnd/>
            <a:tailEnd/>
          </a:ln>
          <a:effectLst/>
        </p:spPr>
      </p:pic>
      <p:sp>
        <p:nvSpPr>
          <p:cNvPr id="7" name="TextBox 6"/>
          <p:cNvSpPr txBox="1"/>
          <p:nvPr/>
        </p:nvSpPr>
        <p:spPr>
          <a:xfrm>
            <a:off x="914400" y="228600"/>
            <a:ext cx="7162800" cy="523220"/>
          </a:xfrm>
          <a:prstGeom prst="rect">
            <a:avLst/>
          </a:prstGeom>
          <a:noFill/>
        </p:spPr>
        <p:txBody>
          <a:bodyPr wrap="square" rtlCol="0">
            <a:spAutoFit/>
          </a:bodyPr>
          <a:lstStyle/>
          <a:p>
            <a:pPr algn="ctr"/>
            <a:r>
              <a:rPr lang="en-US" sz="2800" dirty="0" smtClean="0">
                <a:latin typeface="Arial" pitchFamily="34" charset="0"/>
                <a:cs typeface="Arial" pitchFamily="34" charset="0"/>
              </a:rPr>
              <a:t>Multinet &amp; Axiata Group</a:t>
            </a:r>
            <a:endParaRPr lang="en-US" sz="2800" dirty="0">
              <a:latin typeface="Arial" pitchFamily="34" charset="0"/>
              <a:cs typeface="Arial" pitchFamily="34" charset="0"/>
            </a:endParaRPr>
          </a:p>
        </p:txBody>
      </p:sp>
      <p:pic>
        <p:nvPicPr>
          <p:cNvPr id="11" name="Picture 2"/>
          <p:cNvPicPr>
            <a:picLocks noChangeAspect="1" noChangeArrowheads="1"/>
          </p:cNvPicPr>
          <p:nvPr/>
        </p:nvPicPr>
        <p:blipFill>
          <a:blip r:embed="rId5" cstate="print">
            <a:grayscl/>
          </a:blip>
          <a:srcRect/>
          <a:stretch>
            <a:fillRect/>
          </a:stretch>
        </p:blipFill>
        <p:spPr bwMode="auto">
          <a:xfrm>
            <a:off x="0" y="0"/>
            <a:ext cx="9144000" cy="838199"/>
          </a:xfrm>
          <a:prstGeom prst="rect">
            <a:avLst/>
          </a:prstGeom>
          <a:noFill/>
          <a:ln w="9525">
            <a:noFill/>
            <a:miter lim="800000"/>
            <a:headEnd/>
            <a:tailEnd/>
          </a:ln>
        </p:spPr>
      </p:pic>
      <p:sp>
        <p:nvSpPr>
          <p:cNvPr id="9" name="Slide Number Placeholder 9"/>
          <p:cNvSpPr>
            <a:spLocks noGrp="1"/>
          </p:cNvSpPr>
          <p:nvPr>
            <p:ph type="sldNum" sz="quarter" idx="12"/>
          </p:nvPr>
        </p:nvSpPr>
        <p:spPr>
          <a:xfrm>
            <a:off x="2667000" y="6248400"/>
            <a:ext cx="2133600" cy="365125"/>
          </a:xfrm>
        </p:spPr>
        <p:txBody>
          <a:bodyPr/>
          <a:lstStyle/>
          <a:p>
            <a:pPr>
              <a:defRPr/>
            </a:pPr>
            <a:r>
              <a:rPr lang="en-US" dirty="0" smtClean="0">
                <a:solidFill>
                  <a:schemeClr val="bg1"/>
                </a:solidFill>
                <a:latin typeface="+mj-lt"/>
              </a:rPr>
              <a:t>Page: </a:t>
            </a:r>
            <a:fld id="{C7C406FB-F60F-4112-874E-A5EFE2BC9A99}" type="slidenum">
              <a:rPr lang="en-US" smtClean="0">
                <a:solidFill>
                  <a:schemeClr val="bg1"/>
                </a:solidFill>
                <a:latin typeface="+mj-lt"/>
              </a:rPr>
              <a:pPr>
                <a:defRPr/>
              </a:pPr>
              <a:t>36</a:t>
            </a:fld>
            <a:endParaRPr lang="en-US" dirty="0">
              <a:solidFill>
                <a:schemeClr val="bg1"/>
              </a:solidFill>
              <a:latin typeface="+mj-lt"/>
            </a:endParaRPr>
          </a:p>
        </p:txBody>
      </p:sp>
      <p:sp>
        <p:nvSpPr>
          <p:cNvPr id="8" name="TextBox 7"/>
          <p:cNvSpPr txBox="1"/>
          <p:nvPr/>
        </p:nvSpPr>
        <p:spPr>
          <a:xfrm>
            <a:off x="304800" y="152400"/>
            <a:ext cx="8610600" cy="584775"/>
          </a:xfrm>
          <a:prstGeom prst="rect">
            <a:avLst/>
          </a:prstGeom>
          <a:noFill/>
        </p:spPr>
        <p:txBody>
          <a:bodyPr wrap="square" rtlCol="0">
            <a:spAutoFit/>
          </a:bodyPr>
          <a:lstStyle/>
          <a:p>
            <a:pPr algn="ctr"/>
            <a:r>
              <a:rPr lang="en-US" sz="3200" b="1" dirty="0" smtClean="0">
                <a:solidFill>
                  <a:schemeClr val="bg1"/>
                </a:solidFill>
              </a:rPr>
              <a:t>PTA Approved 3</a:t>
            </a:r>
            <a:r>
              <a:rPr lang="en-US" sz="3200" b="1" baseline="30000" dirty="0" smtClean="0">
                <a:solidFill>
                  <a:schemeClr val="bg1"/>
                </a:solidFill>
              </a:rPr>
              <a:t>rd</a:t>
            </a:r>
            <a:r>
              <a:rPr lang="en-US" sz="3200" b="1" dirty="0" smtClean="0">
                <a:solidFill>
                  <a:schemeClr val="bg1"/>
                </a:solidFill>
              </a:rPr>
              <a:t> Party Technical Agencies</a:t>
            </a:r>
          </a:p>
        </p:txBody>
      </p:sp>
      <p:sp>
        <p:nvSpPr>
          <p:cNvPr id="10" name="TextBox 9"/>
          <p:cNvSpPr txBox="1"/>
          <p:nvPr/>
        </p:nvSpPr>
        <p:spPr>
          <a:xfrm>
            <a:off x="304800" y="990600"/>
            <a:ext cx="8229600" cy="5201424"/>
          </a:xfrm>
          <a:prstGeom prst="rect">
            <a:avLst/>
          </a:prstGeom>
          <a:noFill/>
        </p:spPr>
        <p:txBody>
          <a:bodyPr wrap="square" rtlCol="0">
            <a:spAutoFit/>
          </a:bodyPr>
          <a:lstStyle/>
          <a:p>
            <a:endParaRPr lang="en-US" sz="2000" b="1" dirty="0" smtClean="0"/>
          </a:p>
          <a:p>
            <a:r>
              <a:rPr lang="en-US" sz="2400" b="1" dirty="0" smtClean="0"/>
              <a:t>PTA Accredited Test Laboratories</a:t>
            </a:r>
          </a:p>
          <a:p>
            <a:endParaRPr lang="en-US" sz="2400" dirty="0" smtClean="0"/>
          </a:p>
          <a:p>
            <a:pPr marL="457200" indent="-457200">
              <a:buFont typeface="Wingdings" pitchFamily="2" charset="2"/>
              <a:buChar char="Ø"/>
            </a:pPr>
            <a:r>
              <a:rPr lang="en-US" sz="2400" dirty="0" smtClean="0"/>
              <a:t>The Authority accept EMC/EMI, safety and functional Test Reports issued by a world renowned Laboratories. </a:t>
            </a:r>
          </a:p>
          <a:p>
            <a:pPr marL="457200" indent="-457200">
              <a:buFont typeface="Wingdings" pitchFamily="2" charset="2"/>
              <a:buChar char="Ø"/>
            </a:pPr>
            <a:endParaRPr lang="en-US" sz="2400" dirty="0" smtClean="0"/>
          </a:p>
          <a:p>
            <a:pPr marL="457200" indent="-457200">
              <a:buFont typeface="Wingdings" pitchFamily="2" charset="2"/>
              <a:buChar char="Ø"/>
            </a:pPr>
            <a:r>
              <a:rPr lang="en-US" sz="2400" dirty="0" smtClean="0"/>
              <a:t>The tests conducted by the international accredited laboratories are accepted for type approval. </a:t>
            </a:r>
          </a:p>
          <a:p>
            <a:pPr marL="457200" indent="-457200">
              <a:buFont typeface="Wingdings" pitchFamily="2" charset="2"/>
              <a:buChar char="Ø"/>
            </a:pPr>
            <a:endParaRPr lang="en-US" sz="2400" dirty="0" smtClean="0"/>
          </a:p>
          <a:p>
            <a:pPr marL="457200" indent="-457200">
              <a:buFont typeface="Wingdings" pitchFamily="2" charset="2"/>
              <a:buChar char="Ø"/>
            </a:pPr>
            <a:r>
              <a:rPr lang="en-US" sz="2400" dirty="0" smtClean="0"/>
              <a:t>PTA reserves the right to get any product retested if required. </a:t>
            </a:r>
          </a:p>
          <a:p>
            <a:pPr marL="457200" indent="-457200">
              <a:buFont typeface="Wingdings" pitchFamily="2" charset="2"/>
              <a:buChar char="Ø"/>
            </a:pPr>
            <a:endParaRPr lang="en-US" sz="2400" dirty="0" smtClean="0"/>
          </a:p>
          <a:p>
            <a:pPr marL="457200" indent="-457200">
              <a:buFont typeface="Wingdings" pitchFamily="2" charset="2"/>
              <a:buChar char="Ø"/>
            </a:pPr>
            <a:r>
              <a:rPr lang="en-US" sz="2400" dirty="0" smtClean="0"/>
              <a:t>Local manufacturers are recommended to get their equipment tested from Air-Weapon Complex (AWC) laboratories.</a:t>
            </a:r>
            <a:endParaRPr lang="en-US" sz="2400"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animEffect transition="in" filter="fade">
                                      <p:cBhvr>
                                        <p:cTn id="11" dur="500"/>
                                        <p:tgtEl>
                                          <p:spTgt spid="10">
                                            <p:txEl>
                                              <p:pRg st="3" end="3"/>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animEffect transition="in" filter="fade">
                                      <p:cBhvr>
                                        <p:cTn id="15" dur="500"/>
                                        <p:tgtEl>
                                          <p:spTgt spid="10">
                                            <p:txEl>
                                              <p:pRg st="5" end="5"/>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xEl>
                                              <p:pRg st="7" end="7"/>
                                            </p:txEl>
                                          </p:spTgt>
                                        </p:tgtEl>
                                        <p:attrNameLst>
                                          <p:attrName>style.visibility</p:attrName>
                                        </p:attrNameLst>
                                      </p:cBhvr>
                                      <p:to>
                                        <p:strVal val="visible"/>
                                      </p:to>
                                    </p:set>
                                    <p:animEffect transition="in" filter="fade">
                                      <p:cBhvr>
                                        <p:cTn id="19" dur="500"/>
                                        <p:tgtEl>
                                          <p:spTgt spid="10">
                                            <p:txEl>
                                              <p:pRg st="7" end="7"/>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
                                            <p:txEl>
                                              <p:pRg st="9" end="9"/>
                                            </p:txEl>
                                          </p:spTgt>
                                        </p:tgtEl>
                                        <p:attrNameLst>
                                          <p:attrName>style.visibility</p:attrName>
                                        </p:attrNameLst>
                                      </p:cBhvr>
                                      <p:to>
                                        <p:strVal val="visible"/>
                                      </p:to>
                                    </p:set>
                                    <p:animEffect transition="in" filter="fade">
                                      <p:cBhvr>
                                        <p:cTn id="23" dur="500"/>
                                        <p:tgtEl>
                                          <p:spTgt spid="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0" y="6553199"/>
            <a:ext cx="9144000" cy="304801"/>
          </a:xfrm>
          <a:prstGeom prst="rect">
            <a:avLst/>
          </a:prstGeom>
          <a:noFill/>
          <a:ln w="9525">
            <a:noFill/>
            <a:miter lim="800000"/>
            <a:headEnd/>
            <a:tailEnd/>
          </a:ln>
          <a:effectLst/>
        </p:spPr>
      </p:pic>
      <p:sp>
        <p:nvSpPr>
          <p:cNvPr id="4" name="Footer Placeholder 3"/>
          <p:cNvSpPr>
            <a:spLocks noGrp="1"/>
          </p:cNvSpPr>
          <p:nvPr>
            <p:ph type="ftr" sz="quarter" idx="11"/>
          </p:nvPr>
        </p:nvSpPr>
        <p:spPr>
          <a:xfrm>
            <a:off x="4876800" y="6629401"/>
            <a:ext cx="4267200" cy="228599"/>
          </a:xfrm>
        </p:spPr>
        <p:txBody>
          <a:bodyPr/>
          <a:lstStyle/>
          <a:p>
            <a:r>
              <a:rPr lang="en-US" dirty="0" smtClean="0">
                <a:solidFill>
                  <a:schemeClr val="bg1"/>
                </a:solidFill>
              </a:rPr>
              <a:t>             Fast, Secure, Reliable  Business Solutions</a:t>
            </a:r>
            <a:endParaRPr lang="en-US" dirty="0">
              <a:solidFill>
                <a:schemeClr val="bg1"/>
              </a:solidFill>
            </a:endParaRPr>
          </a:p>
        </p:txBody>
      </p:sp>
      <p:sp>
        <p:nvSpPr>
          <p:cNvPr id="7" name="TextBox 6"/>
          <p:cNvSpPr txBox="1"/>
          <p:nvPr/>
        </p:nvSpPr>
        <p:spPr>
          <a:xfrm>
            <a:off x="914400" y="228600"/>
            <a:ext cx="7162800" cy="523220"/>
          </a:xfrm>
          <a:prstGeom prst="rect">
            <a:avLst/>
          </a:prstGeom>
          <a:noFill/>
        </p:spPr>
        <p:txBody>
          <a:bodyPr wrap="square" rtlCol="0">
            <a:spAutoFit/>
          </a:bodyPr>
          <a:lstStyle/>
          <a:p>
            <a:pPr algn="ctr"/>
            <a:r>
              <a:rPr lang="en-US" sz="2800" dirty="0" smtClean="0">
                <a:latin typeface="Arial" pitchFamily="34" charset="0"/>
                <a:cs typeface="Arial" pitchFamily="34" charset="0"/>
              </a:rPr>
              <a:t>Multinet &amp; Axiata Group</a:t>
            </a:r>
            <a:endParaRPr lang="en-US" sz="2800" dirty="0">
              <a:latin typeface="Arial" pitchFamily="34" charset="0"/>
              <a:cs typeface="Arial" pitchFamily="34" charset="0"/>
            </a:endParaRPr>
          </a:p>
        </p:txBody>
      </p:sp>
      <p:pic>
        <p:nvPicPr>
          <p:cNvPr id="11" name="Picture 2"/>
          <p:cNvPicPr>
            <a:picLocks noChangeAspect="1" noChangeArrowheads="1"/>
          </p:cNvPicPr>
          <p:nvPr/>
        </p:nvPicPr>
        <p:blipFill>
          <a:blip r:embed="rId4" cstate="print">
            <a:grayscl/>
          </a:blip>
          <a:srcRect/>
          <a:stretch>
            <a:fillRect/>
          </a:stretch>
        </p:blipFill>
        <p:spPr bwMode="auto">
          <a:xfrm>
            <a:off x="0" y="0"/>
            <a:ext cx="9144000" cy="838199"/>
          </a:xfrm>
          <a:prstGeom prst="rect">
            <a:avLst/>
          </a:prstGeom>
          <a:noFill/>
          <a:ln w="9525">
            <a:noFill/>
            <a:miter lim="800000"/>
            <a:headEnd/>
            <a:tailEnd/>
          </a:ln>
        </p:spPr>
      </p:pic>
      <p:sp>
        <p:nvSpPr>
          <p:cNvPr id="9" name="Slide Number Placeholder 9"/>
          <p:cNvSpPr>
            <a:spLocks noGrp="1"/>
          </p:cNvSpPr>
          <p:nvPr>
            <p:ph type="sldNum" sz="quarter" idx="12"/>
          </p:nvPr>
        </p:nvSpPr>
        <p:spPr>
          <a:xfrm>
            <a:off x="2667000" y="6248400"/>
            <a:ext cx="2133600" cy="365125"/>
          </a:xfrm>
        </p:spPr>
        <p:txBody>
          <a:bodyPr/>
          <a:lstStyle/>
          <a:p>
            <a:pPr>
              <a:defRPr/>
            </a:pPr>
            <a:r>
              <a:rPr lang="en-US" dirty="0" smtClean="0">
                <a:solidFill>
                  <a:schemeClr val="bg1"/>
                </a:solidFill>
                <a:latin typeface="+mj-lt"/>
              </a:rPr>
              <a:t>Page: </a:t>
            </a:r>
            <a:fld id="{C7C406FB-F60F-4112-874E-A5EFE2BC9A99}" type="slidenum">
              <a:rPr lang="en-US" smtClean="0">
                <a:solidFill>
                  <a:schemeClr val="bg1"/>
                </a:solidFill>
                <a:latin typeface="+mj-lt"/>
              </a:rPr>
              <a:pPr>
                <a:defRPr/>
              </a:pPr>
              <a:t>37</a:t>
            </a:fld>
            <a:endParaRPr lang="en-US" dirty="0">
              <a:solidFill>
                <a:schemeClr val="bg1"/>
              </a:solidFill>
              <a:latin typeface="+mj-lt"/>
            </a:endParaRPr>
          </a:p>
        </p:txBody>
      </p:sp>
      <p:sp>
        <p:nvSpPr>
          <p:cNvPr id="8" name="TextBox 7"/>
          <p:cNvSpPr txBox="1"/>
          <p:nvPr/>
        </p:nvSpPr>
        <p:spPr>
          <a:xfrm>
            <a:off x="304800" y="152400"/>
            <a:ext cx="8610600" cy="584775"/>
          </a:xfrm>
          <a:prstGeom prst="rect">
            <a:avLst/>
          </a:prstGeom>
          <a:noFill/>
        </p:spPr>
        <p:txBody>
          <a:bodyPr wrap="square" rtlCol="0">
            <a:spAutoFit/>
          </a:bodyPr>
          <a:lstStyle/>
          <a:p>
            <a:pPr algn="ctr"/>
            <a:r>
              <a:rPr lang="en-US" sz="3200" b="1" dirty="0" smtClean="0">
                <a:solidFill>
                  <a:schemeClr val="bg1"/>
                </a:solidFill>
              </a:rPr>
              <a:t>List of Registered Consultants</a:t>
            </a:r>
          </a:p>
        </p:txBody>
      </p:sp>
      <p:pic>
        <p:nvPicPr>
          <p:cNvPr id="17" name="Picture 3"/>
          <p:cNvPicPr>
            <a:picLocks noChangeAspect="1" noChangeArrowheads="1"/>
          </p:cNvPicPr>
          <p:nvPr/>
        </p:nvPicPr>
        <p:blipFill>
          <a:blip r:embed="rId5" cstate="print"/>
          <a:srcRect/>
          <a:stretch>
            <a:fillRect/>
          </a:stretch>
        </p:blipFill>
        <p:spPr bwMode="auto">
          <a:xfrm>
            <a:off x="7264400" y="6324600"/>
            <a:ext cx="1879600" cy="228600"/>
          </a:xfrm>
          <a:prstGeom prst="rect">
            <a:avLst/>
          </a:prstGeom>
          <a:noFill/>
          <a:ln w="9525">
            <a:noFill/>
            <a:miter lim="800000"/>
            <a:headEnd/>
            <a:tailEnd/>
          </a:ln>
          <a:effectLst/>
        </p:spPr>
      </p:pic>
      <p:graphicFrame>
        <p:nvGraphicFramePr>
          <p:cNvPr id="16" name="Table 15"/>
          <p:cNvGraphicFramePr>
            <a:graphicFrameLocks noGrp="1"/>
          </p:cNvGraphicFramePr>
          <p:nvPr/>
        </p:nvGraphicFramePr>
        <p:xfrm>
          <a:off x="152400" y="914399"/>
          <a:ext cx="8839200" cy="4994560"/>
        </p:xfrm>
        <a:graphic>
          <a:graphicData uri="http://schemas.openxmlformats.org/drawingml/2006/table">
            <a:tbl>
              <a:tblPr firstRow="1">
                <a:tableStyleId>{69012ECD-51FC-41F1-AA8D-1B2483CD663E}</a:tableStyleId>
              </a:tblPr>
              <a:tblGrid>
                <a:gridCol w="342944"/>
                <a:gridCol w="1282182"/>
                <a:gridCol w="1756828"/>
                <a:gridCol w="1037646"/>
                <a:gridCol w="4419600"/>
              </a:tblGrid>
              <a:tr h="280880">
                <a:tc>
                  <a:txBody>
                    <a:bodyPr/>
                    <a:lstStyle/>
                    <a:p>
                      <a:pPr algn="ctr" fontAlgn="ctr"/>
                      <a:r>
                        <a:rPr lang="en-US" sz="1800" u="none" strike="noStrike" dirty="0"/>
                        <a:t>S#</a:t>
                      </a:r>
                      <a:endParaRPr lang="en-US" sz="1800" b="1" i="0" u="none" strike="noStrike" dirty="0">
                        <a:solidFill>
                          <a:srgbClr val="000000"/>
                        </a:solidFill>
                        <a:latin typeface="+mn-lt"/>
                      </a:endParaRPr>
                    </a:p>
                  </a:txBody>
                  <a:tcPr marR="6280" marT="6280" marB="0" anchor="ctr"/>
                </a:tc>
                <a:tc>
                  <a:txBody>
                    <a:bodyPr/>
                    <a:lstStyle/>
                    <a:p>
                      <a:pPr algn="l" fontAlgn="ctr"/>
                      <a:r>
                        <a:rPr lang="en-US" sz="1800" u="none" strike="noStrike" dirty="0"/>
                        <a:t>Name</a:t>
                      </a:r>
                      <a:endParaRPr lang="en-US" sz="1800" b="1" i="0" u="none" strike="noStrike" dirty="0">
                        <a:solidFill>
                          <a:srgbClr val="000000"/>
                        </a:solidFill>
                        <a:latin typeface="+mn-lt"/>
                      </a:endParaRPr>
                    </a:p>
                  </a:txBody>
                  <a:tcPr marR="6280" marT="6280" marB="0" anchor="ctr"/>
                </a:tc>
                <a:tc>
                  <a:txBody>
                    <a:bodyPr/>
                    <a:lstStyle/>
                    <a:p>
                      <a:pPr algn="l" fontAlgn="ctr"/>
                      <a:r>
                        <a:rPr lang="en-US" sz="1800" u="none" strike="noStrike" dirty="0"/>
                        <a:t>Company Name</a:t>
                      </a:r>
                      <a:endParaRPr lang="en-US" sz="1800" b="1" i="0" u="none" strike="noStrike" dirty="0">
                        <a:solidFill>
                          <a:srgbClr val="000000"/>
                        </a:solidFill>
                        <a:latin typeface="+mn-lt"/>
                      </a:endParaRPr>
                    </a:p>
                  </a:txBody>
                  <a:tcPr marR="6280" marT="6280" marB="0" anchor="ctr"/>
                </a:tc>
                <a:tc>
                  <a:txBody>
                    <a:bodyPr/>
                    <a:lstStyle/>
                    <a:p>
                      <a:pPr algn="l" fontAlgn="ctr"/>
                      <a:r>
                        <a:rPr lang="en-US" sz="1800" u="none" strike="noStrike" dirty="0"/>
                        <a:t>Country</a:t>
                      </a:r>
                      <a:endParaRPr lang="en-US" sz="1800" b="1" i="0" u="none" strike="noStrike" dirty="0">
                        <a:solidFill>
                          <a:srgbClr val="000000"/>
                        </a:solidFill>
                        <a:latin typeface="+mn-lt"/>
                      </a:endParaRPr>
                    </a:p>
                  </a:txBody>
                  <a:tcPr marR="6280" marT="6280" marB="0" anchor="ctr"/>
                </a:tc>
                <a:tc>
                  <a:txBody>
                    <a:bodyPr/>
                    <a:lstStyle/>
                    <a:p>
                      <a:pPr algn="l" fontAlgn="ctr"/>
                      <a:r>
                        <a:rPr lang="en-US" sz="1800" u="none" strike="noStrike" dirty="0"/>
                        <a:t>Expertise</a:t>
                      </a:r>
                      <a:endParaRPr lang="en-US" sz="1800" b="1" i="0" u="none" strike="noStrike" dirty="0">
                        <a:solidFill>
                          <a:srgbClr val="000000"/>
                        </a:solidFill>
                        <a:latin typeface="+mn-lt"/>
                      </a:endParaRPr>
                    </a:p>
                  </a:txBody>
                  <a:tcPr marR="6280" marT="6280" marB="0" anchor="ctr"/>
                </a:tc>
              </a:tr>
              <a:tr h="449412">
                <a:tc>
                  <a:txBody>
                    <a:bodyPr/>
                    <a:lstStyle/>
                    <a:p>
                      <a:pPr algn="ctr" fontAlgn="ctr"/>
                      <a:r>
                        <a:rPr lang="en-US" sz="1800" u="none" strike="noStrike" dirty="0"/>
                        <a:t>1</a:t>
                      </a:r>
                      <a:endParaRPr lang="en-US" sz="1800" b="0" i="0" u="none" strike="noStrike" dirty="0">
                        <a:solidFill>
                          <a:srgbClr val="000000"/>
                        </a:solidFill>
                        <a:latin typeface="+mn-lt"/>
                      </a:endParaRPr>
                    </a:p>
                  </a:txBody>
                  <a:tcPr marR="6280" marT="6280" marB="0" anchor="ctr"/>
                </a:tc>
                <a:tc>
                  <a:txBody>
                    <a:bodyPr/>
                    <a:lstStyle/>
                    <a:p>
                      <a:pPr algn="l" fontAlgn="ctr"/>
                      <a:r>
                        <a:rPr lang="en-US" sz="1800" u="none" strike="noStrike" dirty="0"/>
                        <a:t>Robert Milne</a:t>
                      </a:r>
                      <a:endParaRPr lang="en-US" sz="1800" b="0" i="0" u="none" strike="noStrike" dirty="0">
                        <a:solidFill>
                          <a:srgbClr val="000000"/>
                        </a:solidFill>
                        <a:latin typeface="+mn-lt"/>
                      </a:endParaRPr>
                    </a:p>
                  </a:txBody>
                  <a:tcPr marR="6280" marT="6280" marB="0" anchor="ctr"/>
                </a:tc>
                <a:tc>
                  <a:txBody>
                    <a:bodyPr/>
                    <a:lstStyle/>
                    <a:p>
                      <a:pPr algn="l" fontAlgn="ctr"/>
                      <a:r>
                        <a:rPr lang="en-US" sz="1800" u="none" strike="noStrike" dirty="0"/>
                        <a:t>Antelope Consulting International</a:t>
                      </a:r>
                      <a:endParaRPr lang="en-US" sz="1800" b="0" i="0" u="none" strike="noStrike" dirty="0">
                        <a:solidFill>
                          <a:srgbClr val="000000"/>
                        </a:solidFill>
                        <a:latin typeface="+mn-lt"/>
                      </a:endParaRPr>
                    </a:p>
                  </a:txBody>
                  <a:tcPr marR="6280" marT="6280" marB="0" anchor="ctr"/>
                </a:tc>
                <a:tc>
                  <a:txBody>
                    <a:bodyPr/>
                    <a:lstStyle/>
                    <a:p>
                      <a:pPr algn="l" fontAlgn="ctr"/>
                      <a:r>
                        <a:rPr lang="en-US" sz="1800" u="none" strike="noStrike" dirty="0" smtClean="0"/>
                        <a:t>UK</a:t>
                      </a:r>
                      <a:endParaRPr lang="en-US" sz="1800" b="0" i="0" u="none" strike="noStrike" dirty="0">
                        <a:solidFill>
                          <a:srgbClr val="000000"/>
                        </a:solidFill>
                        <a:latin typeface="+mn-lt"/>
                      </a:endParaRPr>
                    </a:p>
                  </a:txBody>
                  <a:tcPr marR="6280" marT="6280" marB="0" anchor="ctr"/>
                </a:tc>
                <a:tc>
                  <a:txBody>
                    <a:bodyPr/>
                    <a:lstStyle/>
                    <a:p>
                      <a:pPr algn="l" fontAlgn="ctr"/>
                      <a:r>
                        <a:rPr lang="en-US" sz="1800" u="none" strike="noStrike" dirty="0"/>
                        <a:t>Numbering and </a:t>
                      </a:r>
                      <a:r>
                        <a:rPr lang="en-US" sz="1800" u="none" strike="noStrike" dirty="0" err="1"/>
                        <a:t>QoS</a:t>
                      </a:r>
                      <a:r>
                        <a:rPr lang="en-US" sz="1800" u="none" strike="noStrike" dirty="0"/>
                        <a:t> of NGNs</a:t>
                      </a:r>
                      <a:endParaRPr lang="en-US" sz="1800" b="0" i="0" u="none" strike="noStrike" dirty="0">
                        <a:solidFill>
                          <a:srgbClr val="000000"/>
                        </a:solidFill>
                        <a:latin typeface="+mn-lt"/>
                      </a:endParaRPr>
                    </a:p>
                  </a:txBody>
                  <a:tcPr marR="6280" marT="6280" marB="0" anchor="ctr"/>
                </a:tc>
              </a:tr>
              <a:tr h="366892">
                <a:tc>
                  <a:txBody>
                    <a:bodyPr/>
                    <a:lstStyle/>
                    <a:p>
                      <a:pPr algn="ctr" fontAlgn="ctr"/>
                      <a:r>
                        <a:rPr lang="en-US" sz="1800" u="none" strike="noStrike"/>
                        <a:t>2</a:t>
                      </a:r>
                      <a:endParaRPr lang="en-US" sz="1800" b="0" i="0" u="none" strike="noStrike">
                        <a:solidFill>
                          <a:srgbClr val="000000"/>
                        </a:solidFill>
                        <a:latin typeface="+mn-lt"/>
                      </a:endParaRPr>
                    </a:p>
                  </a:txBody>
                  <a:tcPr marR="6280" marT="6280" marB="0" anchor="ctr"/>
                </a:tc>
                <a:tc>
                  <a:txBody>
                    <a:bodyPr/>
                    <a:lstStyle/>
                    <a:p>
                      <a:pPr algn="l" fontAlgn="ctr"/>
                      <a:r>
                        <a:rPr lang="en-US" sz="1800" u="none" strike="noStrike" dirty="0"/>
                        <a:t>Julian Ding</a:t>
                      </a:r>
                      <a:endParaRPr lang="en-US" sz="1800" b="0" i="0" u="none" strike="noStrike" dirty="0">
                        <a:solidFill>
                          <a:srgbClr val="000000"/>
                        </a:solidFill>
                        <a:latin typeface="+mn-lt"/>
                      </a:endParaRPr>
                    </a:p>
                  </a:txBody>
                  <a:tcPr marR="6280" marT="6280" marB="0" anchor="ctr"/>
                </a:tc>
                <a:tc>
                  <a:txBody>
                    <a:bodyPr/>
                    <a:lstStyle/>
                    <a:p>
                      <a:pPr algn="l" fontAlgn="ctr"/>
                      <a:r>
                        <a:rPr lang="en-US" sz="1800" u="none" strike="noStrike" dirty="0"/>
                        <a:t>First Principles Consultancy</a:t>
                      </a:r>
                      <a:endParaRPr lang="en-US" sz="1800" b="0" i="0" u="none" strike="noStrike" dirty="0">
                        <a:solidFill>
                          <a:srgbClr val="000000"/>
                        </a:solidFill>
                        <a:latin typeface="+mn-lt"/>
                      </a:endParaRPr>
                    </a:p>
                  </a:txBody>
                  <a:tcPr marR="6280" marT="6280" marB="0" anchor="ctr"/>
                </a:tc>
                <a:tc>
                  <a:txBody>
                    <a:bodyPr/>
                    <a:lstStyle/>
                    <a:p>
                      <a:pPr algn="l" fontAlgn="ctr"/>
                      <a:r>
                        <a:rPr lang="en-US" sz="1800" u="none" strike="noStrike"/>
                        <a:t>Malaysia</a:t>
                      </a:r>
                      <a:endParaRPr lang="en-US" sz="1800" b="0" i="0" u="none" strike="noStrike">
                        <a:solidFill>
                          <a:srgbClr val="000000"/>
                        </a:solidFill>
                        <a:latin typeface="+mn-lt"/>
                      </a:endParaRPr>
                    </a:p>
                  </a:txBody>
                  <a:tcPr marR="6280" marT="6280" marB="0" anchor="ctr"/>
                </a:tc>
                <a:tc>
                  <a:txBody>
                    <a:bodyPr/>
                    <a:lstStyle/>
                    <a:p>
                      <a:pPr algn="l" fontAlgn="ctr"/>
                      <a:r>
                        <a:rPr lang="en-US" sz="1800" u="none" strike="noStrike" dirty="0"/>
                        <a:t>Competition Policy, convergence effects</a:t>
                      </a:r>
                      <a:endParaRPr lang="en-US" sz="1800" b="0" i="0" u="none" strike="noStrike" dirty="0">
                        <a:solidFill>
                          <a:srgbClr val="000000"/>
                        </a:solidFill>
                        <a:latin typeface="+mn-lt"/>
                      </a:endParaRPr>
                    </a:p>
                  </a:txBody>
                  <a:tcPr marR="6280" marT="6280" marB="0" anchor="ctr"/>
                </a:tc>
              </a:tr>
              <a:tr h="280880">
                <a:tc>
                  <a:txBody>
                    <a:bodyPr/>
                    <a:lstStyle/>
                    <a:p>
                      <a:pPr algn="ctr" fontAlgn="ctr"/>
                      <a:r>
                        <a:rPr lang="en-US" sz="1800" u="none" strike="noStrike"/>
                        <a:t>3</a:t>
                      </a:r>
                      <a:endParaRPr lang="en-US" sz="1800" b="0" i="0" u="none" strike="noStrike">
                        <a:solidFill>
                          <a:srgbClr val="000000"/>
                        </a:solidFill>
                        <a:latin typeface="+mn-lt"/>
                      </a:endParaRPr>
                    </a:p>
                  </a:txBody>
                  <a:tcPr marR="6280" marT="6280" marB="0" anchor="ctr"/>
                </a:tc>
                <a:tc>
                  <a:txBody>
                    <a:bodyPr/>
                    <a:lstStyle/>
                    <a:p>
                      <a:pPr algn="l" fontAlgn="ctr"/>
                      <a:r>
                        <a:rPr lang="en-US" sz="1800" u="none" strike="noStrike"/>
                        <a:t>Adeel Najam</a:t>
                      </a:r>
                      <a:endParaRPr lang="en-US" sz="1800" b="0" i="0" u="none" strike="noStrike">
                        <a:solidFill>
                          <a:srgbClr val="000000"/>
                        </a:solidFill>
                        <a:latin typeface="+mn-lt"/>
                      </a:endParaRPr>
                    </a:p>
                  </a:txBody>
                  <a:tcPr marR="6280" marT="6280" marB="0" anchor="ctr"/>
                </a:tc>
                <a:tc>
                  <a:txBody>
                    <a:bodyPr/>
                    <a:lstStyle/>
                    <a:p>
                      <a:pPr algn="l" fontAlgn="ctr"/>
                      <a:r>
                        <a:rPr lang="en-US" sz="1800" u="none" strike="noStrike"/>
                        <a:t>Frost and Sullivan</a:t>
                      </a:r>
                      <a:endParaRPr lang="en-US" sz="1800" b="0" i="0" u="none" strike="noStrike">
                        <a:solidFill>
                          <a:srgbClr val="000000"/>
                        </a:solidFill>
                        <a:latin typeface="+mn-lt"/>
                      </a:endParaRPr>
                    </a:p>
                  </a:txBody>
                  <a:tcPr marR="6280" marT="6280" marB="0" anchor="ctr"/>
                </a:tc>
                <a:tc>
                  <a:txBody>
                    <a:bodyPr/>
                    <a:lstStyle/>
                    <a:p>
                      <a:pPr algn="l" fontAlgn="ctr"/>
                      <a:r>
                        <a:rPr lang="en-US" sz="1800" u="none" strike="noStrike"/>
                        <a:t>Singapore</a:t>
                      </a:r>
                      <a:endParaRPr lang="en-US" sz="1800" b="0" i="0" u="none" strike="noStrike">
                        <a:solidFill>
                          <a:srgbClr val="000000"/>
                        </a:solidFill>
                        <a:latin typeface="+mn-lt"/>
                      </a:endParaRPr>
                    </a:p>
                  </a:txBody>
                  <a:tcPr marR="6280" marT="6280" marB="0" anchor="ctr"/>
                </a:tc>
                <a:tc>
                  <a:txBody>
                    <a:bodyPr/>
                    <a:lstStyle/>
                    <a:p>
                      <a:pPr algn="l" fontAlgn="ctr"/>
                      <a:r>
                        <a:rPr lang="en-US" sz="1800" u="none" strike="noStrike"/>
                        <a:t>Core Networks, Regulatory Issues</a:t>
                      </a:r>
                      <a:endParaRPr lang="en-US" sz="1800" b="0" i="0" u="none" strike="noStrike">
                        <a:solidFill>
                          <a:srgbClr val="000000"/>
                        </a:solidFill>
                        <a:latin typeface="+mn-lt"/>
                      </a:endParaRPr>
                    </a:p>
                  </a:txBody>
                  <a:tcPr marR="6280" marT="6280" marB="0" anchor="ctr"/>
                </a:tc>
              </a:tr>
              <a:tr h="280880">
                <a:tc>
                  <a:txBody>
                    <a:bodyPr/>
                    <a:lstStyle/>
                    <a:p>
                      <a:pPr algn="ctr" fontAlgn="ctr"/>
                      <a:r>
                        <a:rPr lang="en-US" sz="1800" u="none" strike="noStrike"/>
                        <a:t>4</a:t>
                      </a:r>
                      <a:endParaRPr lang="en-US" sz="1800" b="0" i="0" u="none" strike="noStrike">
                        <a:solidFill>
                          <a:srgbClr val="000000"/>
                        </a:solidFill>
                        <a:latin typeface="+mn-lt"/>
                      </a:endParaRPr>
                    </a:p>
                  </a:txBody>
                  <a:tcPr marR="6280" marT="6280" marB="0" anchor="ctr"/>
                </a:tc>
                <a:tc>
                  <a:txBody>
                    <a:bodyPr/>
                    <a:lstStyle/>
                    <a:p>
                      <a:pPr algn="l" fontAlgn="ctr"/>
                      <a:r>
                        <a:rPr lang="en-US" sz="1800" u="none" strike="noStrike" dirty="0"/>
                        <a:t>Zeeshan Ahmed</a:t>
                      </a:r>
                      <a:endParaRPr lang="en-US" sz="1800" b="0" i="0" u="none" strike="noStrike" dirty="0">
                        <a:solidFill>
                          <a:srgbClr val="000000"/>
                        </a:solidFill>
                        <a:latin typeface="+mn-lt"/>
                      </a:endParaRPr>
                    </a:p>
                  </a:txBody>
                  <a:tcPr marR="6280" marT="6280" marB="0" anchor="ctr"/>
                </a:tc>
                <a:tc>
                  <a:txBody>
                    <a:bodyPr/>
                    <a:lstStyle/>
                    <a:p>
                      <a:pPr algn="l" fontAlgn="ctr"/>
                      <a:r>
                        <a:rPr lang="en-US" sz="1800" u="none" strike="noStrike" dirty="0"/>
                        <a:t>Independent Consultant</a:t>
                      </a:r>
                      <a:endParaRPr lang="en-US" sz="1800" b="0" i="0" u="none" strike="noStrike" dirty="0">
                        <a:solidFill>
                          <a:srgbClr val="000000"/>
                        </a:solidFill>
                        <a:latin typeface="+mn-lt"/>
                      </a:endParaRPr>
                    </a:p>
                  </a:txBody>
                  <a:tcPr marR="6280" marT="6280" marB="0" anchor="ctr"/>
                </a:tc>
                <a:tc>
                  <a:txBody>
                    <a:bodyPr/>
                    <a:lstStyle/>
                    <a:p>
                      <a:pPr algn="l" fontAlgn="ctr"/>
                      <a:r>
                        <a:rPr lang="en-US" sz="1800" u="none" strike="noStrike"/>
                        <a:t>Pakistan</a:t>
                      </a:r>
                      <a:endParaRPr lang="en-US" sz="1800" b="0" i="0" u="none" strike="noStrike">
                        <a:solidFill>
                          <a:srgbClr val="000000"/>
                        </a:solidFill>
                        <a:latin typeface="+mn-lt"/>
                      </a:endParaRPr>
                    </a:p>
                  </a:txBody>
                  <a:tcPr marR="6280" marT="6280" marB="0" anchor="ctr"/>
                </a:tc>
                <a:tc>
                  <a:txBody>
                    <a:bodyPr/>
                    <a:lstStyle/>
                    <a:p>
                      <a:pPr algn="l" fontAlgn="ctr"/>
                      <a:r>
                        <a:rPr lang="en-US" sz="1800" u="none" strike="noStrike"/>
                        <a:t>Telecom Managed Services, NOC Development &amp; Operations</a:t>
                      </a:r>
                      <a:endParaRPr lang="en-US" sz="1800" b="0" i="0" u="none" strike="noStrike">
                        <a:solidFill>
                          <a:srgbClr val="000000"/>
                        </a:solidFill>
                        <a:latin typeface="+mn-lt"/>
                      </a:endParaRPr>
                    </a:p>
                  </a:txBody>
                  <a:tcPr marR="6280" marT="6280" marB="0" anchor="ctr"/>
                </a:tc>
              </a:tr>
              <a:tr h="378928">
                <a:tc>
                  <a:txBody>
                    <a:bodyPr/>
                    <a:lstStyle/>
                    <a:p>
                      <a:pPr algn="ctr" fontAlgn="ctr"/>
                      <a:r>
                        <a:rPr lang="en-US" sz="1800" u="none" strike="noStrike"/>
                        <a:t>5</a:t>
                      </a:r>
                      <a:endParaRPr lang="en-US" sz="1800" b="0" i="0" u="none" strike="noStrike">
                        <a:solidFill>
                          <a:srgbClr val="000000"/>
                        </a:solidFill>
                        <a:latin typeface="+mn-lt"/>
                      </a:endParaRPr>
                    </a:p>
                  </a:txBody>
                  <a:tcPr marR="6280" marT="6280" marB="0" anchor="ctr"/>
                </a:tc>
                <a:tc>
                  <a:txBody>
                    <a:bodyPr/>
                    <a:lstStyle/>
                    <a:p>
                      <a:pPr algn="l" fontAlgn="ctr"/>
                      <a:r>
                        <a:rPr lang="en-US" sz="1800" u="none" strike="noStrike"/>
                        <a:t>Sajjad Ahmad</a:t>
                      </a:r>
                      <a:endParaRPr lang="en-US" sz="1800" b="0" i="0" u="none" strike="noStrike">
                        <a:solidFill>
                          <a:srgbClr val="000000"/>
                        </a:solidFill>
                        <a:latin typeface="+mn-lt"/>
                      </a:endParaRPr>
                    </a:p>
                  </a:txBody>
                  <a:tcPr marR="6280" marT="6280" marB="0" anchor="ctr"/>
                </a:tc>
                <a:tc>
                  <a:txBody>
                    <a:bodyPr/>
                    <a:lstStyle/>
                    <a:p>
                      <a:pPr algn="l" fontAlgn="ctr"/>
                      <a:r>
                        <a:rPr lang="en-US" sz="1800" u="none" strike="noStrike" dirty="0"/>
                        <a:t>MAXIM TELECOM (Pvt.) Ltd</a:t>
                      </a:r>
                      <a:endParaRPr lang="en-US" sz="1800" b="0" i="0" u="none" strike="noStrike" dirty="0">
                        <a:solidFill>
                          <a:srgbClr val="000000"/>
                        </a:solidFill>
                        <a:latin typeface="+mn-lt"/>
                      </a:endParaRPr>
                    </a:p>
                  </a:txBody>
                  <a:tcPr marR="6280" marT="6280" marB="0" anchor="ctr"/>
                </a:tc>
                <a:tc>
                  <a:txBody>
                    <a:bodyPr/>
                    <a:lstStyle/>
                    <a:p>
                      <a:pPr algn="l" fontAlgn="ctr"/>
                      <a:r>
                        <a:rPr lang="en-US" sz="1800" u="none" strike="noStrike"/>
                        <a:t>USA</a:t>
                      </a:r>
                      <a:endParaRPr lang="en-US" sz="1800" b="0" i="0" u="none" strike="noStrike">
                        <a:solidFill>
                          <a:srgbClr val="000000"/>
                        </a:solidFill>
                        <a:latin typeface="+mn-lt"/>
                      </a:endParaRPr>
                    </a:p>
                  </a:txBody>
                  <a:tcPr marR="6280" marT="6280" marB="0" anchor="ctr"/>
                </a:tc>
                <a:tc>
                  <a:txBody>
                    <a:bodyPr/>
                    <a:lstStyle/>
                    <a:p>
                      <a:pPr algn="l" fontAlgn="ctr"/>
                      <a:r>
                        <a:rPr lang="en-US" sz="1800" u="none" strike="noStrike"/>
                        <a:t>MPLS, NGN, GEPON, HFC, TRIPLE PLAY, Rural Telephony, VSAT, WIRELESS</a:t>
                      </a:r>
                      <a:endParaRPr lang="en-US" sz="1800" b="0" i="0" u="none" strike="noStrike">
                        <a:solidFill>
                          <a:srgbClr val="000000"/>
                        </a:solidFill>
                        <a:latin typeface="+mn-lt"/>
                      </a:endParaRPr>
                    </a:p>
                  </a:txBody>
                  <a:tcPr marR="6280" marT="6280" marB="0" anchor="ctr"/>
                </a:tc>
              </a:tr>
              <a:tr h="381197">
                <a:tc>
                  <a:txBody>
                    <a:bodyPr/>
                    <a:lstStyle/>
                    <a:p>
                      <a:pPr algn="ctr" fontAlgn="ctr"/>
                      <a:r>
                        <a:rPr lang="en-US" sz="1800" u="none" strike="noStrike"/>
                        <a:t>6</a:t>
                      </a:r>
                      <a:endParaRPr lang="en-US" sz="1800" b="0" i="0" u="none" strike="noStrike">
                        <a:solidFill>
                          <a:srgbClr val="000000"/>
                        </a:solidFill>
                        <a:latin typeface="+mn-lt"/>
                      </a:endParaRPr>
                    </a:p>
                  </a:txBody>
                  <a:tcPr marR="6280" marT="6280" marB="0" anchor="ctr"/>
                </a:tc>
                <a:tc>
                  <a:txBody>
                    <a:bodyPr/>
                    <a:lstStyle/>
                    <a:p>
                      <a:pPr algn="l" fontAlgn="ctr"/>
                      <a:r>
                        <a:rPr lang="en-US" sz="1800" u="none" strike="noStrike" dirty="0"/>
                        <a:t>Malcolm Webb</a:t>
                      </a:r>
                      <a:endParaRPr lang="en-US" sz="1800" b="0" i="0" u="none" strike="noStrike" dirty="0">
                        <a:solidFill>
                          <a:srgbClr val="000000"/>
                        </a:solidFill>
                        <a:latin typeface="+mn-lt"/>
                      </a:endParaRPr>
                    </a:p>
                  </a:txBody>
                  <a:tcPr marR="6280" marT="6280" marB="0" anchor="ctr"/>
                </a:tc>
                <a:tc>
                  <a:txBody>
                    <a:bodyPr/>
                    <a:lstStyle/>
                    <a:p>
                      <a:pPr algn="l" fontAlgn="ctr"/>
                      <a:r>
                        <a:rPr lang="en-US" sz="1800" u="none" strike="noStrike"/>
                        <a:t>MGF Webb</a:t>
                      </a:r>
                      <a:endParaRPr lang="en-US" sz="1800" b="0" i="0" u="none" strike="noStrike">
                        <a:solidFill>
                          <a:srgbClr val="000000"/>
                        </a:solidFill>
                        <a:latin typeface="+mn-lt"/>
                      </a:endParaRPr>
                    </a:p>
                  </a:txBody>
                  <a:tcPr marR="6280" marT="6280" marB="0" anchor="ctr"/>
                </a:tc>
                <a:tc>
                  <a:txBody>
                    <a:bodyPr/>
                    <a:lstStyle/>
                    <a:p>
                      <a:pPr algn="l" fontAlgn="ctr"/>
                      <a:r>
                        <a:rPr lang="en-US" sz="1800" u="none" strike="noStrike"/>
                        <a:t>New Zealand</a:t>
                      </a:r>
                      <a:endParaRPr lang="en-US" sz="1800" b="0" i="0" u="none" strike="noStrike">
                        <a:solidFill>
                          <a:srgbClr val="000000"/>
                        </a:solidFill>
                        <a:latin typeface="+mn-lt"/>
                      </a:endParaRPr>
                    </a:p>
                  </a:txBody>
                  <a:tcPr marR="6280" marT="6280" marB="0" anchor="ctr"/>
                </a:tc>
                <a:tc>
                  <a:txBody>
                    <a:bodyPr/>
                    <a:lstStyle/>
                    <a:p>
                      <a:pPr algn="l" fontAlgn="ctr"/>
                      <a:r>
                        <a:rPr lang="en-US" sz="1800" u="none" strike="noStrike"/>
                        <a:t>Telecommunications regulatory strategy and related commercial expertise</a:t>
                      </a:r>
                      <a:endParaRPr lang="en-US" sz="1800" b="0" i="0" u="none" strike="noStrike">
                        <a:solidFill>
                          <a:srgbClr val="000000"/>
                        </a:solidFill>
                        <a:latin typeface="+mn-lt"/>
                      </a:endParaRPr>
                    </a:p>
                  </a:txBody>
                  <a:tcPr marR="6280" marT="6280" marB="0" anchor="ctr"/>
                </a:tc>
              </a:tr>
              <a:tr h="369414">
                <a:tc>
                  <a:txBody>
                    <a:bodyPr/>
                    <a:lstStyle/>
                    <a:p>
                      <a:pPr algn="ctr" fontAlgn="ctr"/>
                      <a:r>
                        <a:rPr lang="en-US" sz="1800" u="none" strike="noStrike"/>
                        <a:t>7</a:t>
                      </a:r>
                      <a:endParaRPr lang="en-US" sz="1800" b="0" i="0" u="none" strike="noStrike">
                        <a:solidFill>
                          <a:srgbClr val="000000"/>
                        </a:solidFill>
                        <a:latin typeface="+mn-lt"/>
                      </a:endParaRPr>
                    </a:p>
                  </a:txBody>
                  <a:tcPr marR="6280" marT="6280" marB="0" anchor="ctr"/>
                </a:tc>
                <a:tc>
                  <a:txBody>
                    <a:bodyPr/>
                    <a:lstStyle/>
                    <a:p>
                      <a:pPr algn="l" fontAlgn="ctr"/>
                      <a:r>
                        <a:rPr lang="en-US" sz="1800" u="none" strike="noStrike" dirty="0"/>
                        <a:t>Arturo </a:t>
                      </a:r>
                      <a:r>
                        <a:rPr lang="en-US" sz="1800" u="none" strike="noStrike" dirty="0" err="1"/>
                        <a:t>Briceno</a:t>
                      </a:r>
                      <a:endParaRPr lang="en-US" sz="1800" b="0" i="0" u="none" strike="noStrike" dirty="0">
                        <a:solidFill>
                          <a:srgbClr val="000000"/>
                        </a:solidFill>
                        <a:latin typeface="+mn-lt"/>
                      </a:endParaRPr>
                    </a:p>
                  </a:txBody>
                  <a:tcPr marR="6280" marT="6280" marB="0" anchor="ctr"/>
                </a:tc>
                <a:tc>
                  <a:txBody>
                    <a:bodyPr/>
                    <a:lstStyle/>
                    <a:p>
                      <a:pPr algn="l" fontAlgn="ctr"/>
                      <a:r>
                        <a:rPr lang="en-US" sz="1800" u="none" strike="noStrike" dirty="0"/>
                        <a:t>NERA </a:t>
                      </a:r>
                      <a:r>
                        <a:rPr lang="en-US" sz="1800" u="none" strike="noStrike" dirty="0" smtClean="0"/>
                        <a:t>Economic</a:t>
                      </a:r>
                      <a:r>
                        <a:rPr lang="en-US" sz="1800" u="none" strike="noStrike" baseline="0" dirty="0" smtClean="0"/>
                        <a:t> Consulting</a:t>
                      </a:r>
                      <a:endParaRPr lang="en-US" sz="1800" b="0" i="0" u="none" strike="noStrike" dirty="0">
                        <a:solidFill>
                          <a:srgbClr val="000000"/>
                        </a:solidFill>
                        <a:latin typeface="+mn-lt"/>
                      </a:endParaRPr>
                    </a:p>
                  </a:txBody>
                  <a:tcPr marR="6280" marT="6280" marB="0" anchor="ctr"/>
                </a:tc>
                <a:tc>
                  <a:txBody>
                    <a:bodyPr/>
                    <a:lstStyle/>
                    <a:p>
                      <a:pPr algn="l" fontAlgn="ctr"/>
                      <a:r>
                        <a:rPr lang="en-US" sz="1800" u="none" strike="noStrike"/>
                        <a:t>USA</a:t>
                      </a:r>
                      <a:endParaRPr lang="en-US" sz="1800" b="0" i="0" u="none" strike="noStrike">
                        <a:solidFill>
                          <a:srgbClr val="000000"/>
                        </a:solidFill>
                        <a:latin typeface="+mn-lt"/>
                      </a:endParaRPr>
                    </a:p>
                  </a:txBody>
                  <a:tcPr marR="6280" marT="6280" marB="0" anchor="ctr"/>
                </a:tc>
                <a:tc>
                  <a:txBody>
                    <a:bodyPr/>
                    <a:lstStyle/>
                    <a:p>
                      <a:pPr algn="l" fontAlgn="ctr"/>
                      <a:r>
                        <a:rPr lang="en-US" sz="1800" u="none" strike="noStrike" dirty="0"/>
                        <a:t>Universal service, costing telecom services</a:t>
                      </a:r>
                      <a:endParaRPr lang="en-US" sz="1800" b="0" i="0" u="none" strike="noStrike" dirty="0">
                        <a:solidFill>
                          <a:srgbClr val="000000"/>
                        </a:solidFill>
                        <a:latin typeface="+mn-lt"/>
                      </a:endParaRPr>
                    </a:p>
                  </a:txBody>
                  <a:tcPr marR="6280" marT="6280" marB="0" anchor="ctr"/>
                </a:tc>
              </a:tr>
              <a:tr h="369414">
                <a:tc>
                  <a:txBody>
                    <a:bodyPr/>
                    <a:lstStyle/>
                    <a:p>
                      <a:pPr algn="ctr" fontAlgn="ctr"/>
                      <a:r>
                        <a:rPr lang="en-US" sz="1800" u="none" strike="noStrike" dirty="0"/>
                        <a:t>8</a:t>
                      </a:r>
                      <a:endParaRPr lang="en-US" sz="1800" b="0" i="0" u="none" strike="noStrike" dirty="0">
                        <a:solidFill>
                          <a:srgbClr val="000000"/>
                        </a:solidFill>
                        <a:latin typeface="+mn-lt"/>
                      </a:endParaRPr>
                    </a:p>
                  </a:txBody>
                  <a:tcPr marR="6280" marT="6280" marB="0" anchor="ctr"/>
                </a:tc>
                <a:tc>
                  <a:txBody>
                    <a:bodyPr/>
                    <a:lstStyle/>
                    <a:p>
                      <a:pPr algn="l" fontAlgn="ctr"/>
                      <a:r>
                        <a:rPr lang="en-US" sz="1800" u="none" strike="noStrike" dirty="0"/>
                        <a:t>Syed </a:t>
                      </a:r>
                      <a:r>
                        <a:rPr lang="en-US" sz="1800" u="none" strike="noStrike" dirty="0" err="1"/>
                        <a:t>Abid</a:t>
                      </a:r>
                      <a:r>
                        <a:rPr lang="en-US" sz="1800" u="none" strike="noStrike" dirty="0"/>
                        <a:t> Ali</a:t>
                      </a:r>
                      <a:endParaRPr lang="en-US" sz="1800" b="0" i="0" u="none" strike="noStrike" dirty="0">
                        <a:solidFill>
                          <a:srgbClr val="000000"/>
                        </a:solidFill>
                        <a:latin typeface="+mn-lt"/>
                      </a:endParaRPr>
                    </a:p>
                  </a:txBody>
                  <a:tcPr marR="6280" marT="6280" marB="0" anchor="ctr"/>
                </a:tc>
                <a:tc>
                  <a:txBody>
                    <a:bodyPr/>
                    <a:lstStyle/>
                    <a:p>
                      <a:pPr algn="l" fontAlgn="ctr"/>
                      <a:r>
                        <a:rPr lang="en-US" sz="1800" u="none" strike="noStrike" dirty="0" err="1"/>
                        <a:t>Netsol</a:t>
                      </a:r>
                      <a:r>
                        <a:rPr lang="en-US" sz="1800" u="none" strike="noStrike" dirty="0"/>
                        <a:t> </a:t>
                      </a:r>
                      <a:r>
                        <a:rPr lang="en-US" sz="1800" u="none" strike="noStrike" dirty="0" smtClean="0"/>
                        <a:t>Technologies</a:t>
                      </a:r>
                      <a:endParaRPr lang="en-US" sz="1800" b="0" i="0" u="none" strike="noStrike" dirty="0">
                        <a:solidFill>
                          <a:srgbClr val="000000"/>
                        </a:solidFill>
                        <a:latin typeface="+mn-lt"/>
                      </a:endParaRPr>
                    </a:p>
                  </a:txBody>
                  <a:tcPr marR="6280" marT="6280" marB="0" anchor="ctr"/>
                </a:tc>
                <a:tc>
                  <a:txBody>
                    <a:bodyPr/>
                    <a:lstStyle/>
                    <a:p>
                      <a:pPr algn="l" fontAlgn="ctr"/>
                      <a:r>
                        <a:rPr lang="en-US" sz="1800" u="none" strike="noStrike" dirty="0"/>
                        <a:t>Pakistan</a:t>
                      </a:r>
                      <a:endParaRPr lang="en-US" sz="1800" b="0" i="0" u="none" strike="noStrike" dirty="0">
                        <a:solidFill>
                          <a:srgbClr val="000000"/>
                        </a:solidFill>
                        <a:latin typeface="+mn-lt"/>
                      </a:endParaRPr>
                    </a:p>
                  </a:txBody>
                  <a:tcPr marR="6280" marT="6280" marB="0" anchor="ctr"/>
                </a:tc>
                <a:tc>
                  <a:txBody>
                    <a:bodyPr/>
                    <a:lstStyle/>
                    <a:p>
                      <a:pPr algn="l" fontAlgn="ctr"/>
                      <a:r>
                        <a:rPr lang="en-US" sz="1800" u="none" strike="noStrike" dirty="0"/>
                        <a:t>Six Sigma, Process Improvement, Quality of Service</a:t>
                      </a:r>
                      <a:endParaRPr lang="en-US" sz="1800" b="0" i="0" u="none" strike="noStrike" dirty="0">
                        <a:solidFill>
                          <a:srgbClr val="000000"/>
                        </a:solidFill>
                        <a:latin typeface="+mn-lt"/>
                      </a:endParaRPr>
                    </a:p>
                  </a:txBody>
                  <a:tcPr marR="6280" marT="6280" marB="0" anchor="ctr"/>
                </a:tc>
              </a:tr>
            </a:tbl>
          </a:graphicData>
        </a:graphic>
      </p:graphicFrame>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0" y="6553199"/>
            <a:ext cx="9144000" cy="304801"/>
          </a:xfrm>
          <a:prstGeom prst="rect">
            <a:avLst/>
          </a:prstGeom>
          <a:noFill/>
          <a:ln w="9525">
            <a:noFill/>
            <a:miter lim="800000"/>
            <a:headEnd/>
            <a:tailEnd/>
          </a:ln>
          <a:effectLst/>
        </p:spPr>
      </p:pic>
      <p:sp>
        <p:nvSpPr>
          <p:cNvPr id="4" name="Footer Placeholder 3"/>
          <p:cNvSpPr>
            <a:spLocks noGrp="1"/>
          </p:cNvSpPr>
          <p:nvPr>
            <p:ph type="ftr" sz="quarter" idx="11"/>
          </p:nvPr>
        </p:nvSpPr>
        <p:spPr>
          <a:xfrm>
            <a:off x="4876800" y="6629401"/>
            <a:ext cx="4267200" cy="228599"/>
          </a:xfrm>
        </p:spPr>
        <p:txBody>
          <a:bodyPr/>
          <a:lstStyle/>
          <a:p>
            <a:r>
              <a:rPr lang="en-US" dirty="0" smtClean="0">
                <a:solidFill>
                  <a:schemeClr val="bg1"/>
                </a:solidFill>
              </a:rPr>
              <a:t>             Fast, Secure, Reliable  Business Solutions</a:t>
            </a:r>
            <a:endParaRPr lang="en-US" dirty="0">
              <a:solidFill>
                <a:schemeClr val="bg1"/>
              </a:solidFill>
            </a:endParaRPr>
          </a:p>
        </p:txBody>
      </p:sp>
      <p:sp>
        <p:nvSpPr>
          <p:cNvPr id="7" name="TextBox 6"/>
          <p:cNvSpPr txBox="1"/>
          <p:nvPr/>
        </p:nvSpPr>
        <p:spPr>
          <a:xfrm>
            <a:off x="914400" y="228600"/>
            <a:ext cx="7162800" cy="523220"/>
          </a:xfrm>
          <a:prstGeom prst="rect">
            <a:avLst/>
          </a:prstGeom>
          <a:noFill/>
        </p:spPr>
        <p:txBody>
          <a:bodyPr wrap="square" rtlCol="0">
            <a:spAutoFit/>
          </a:bodyPr>
          <a:lstStyle/>
          <a:p>
            <a:pPr algn="ctr"/>
            <a:r>
              <a:rPr lang="en-US" sz="2800" dirty="0" smtClean="0">
                <a:latin typeface="Arial" pitchFamily="34" charset="0"/>
                <a:cs typeface="Arial" pitchFamily="34" charset="0"/>
              </a:rPr>
              <a:t>Multinet &amp; Axiata Group</a:t>
            </a:r>
            <a:endParaRPr lang="en-US" sz="2800" dirty="0">
              <a:latin typeface="Arial" pitchFamily="34" charset="0"/>
              <a:cs typeface="Arial" pitchFamily="34" charset="0"/>
            </a:endParaRPr>
          </a:p>
        </p:txBody>
      </p:sp>
      <p:pic>
        <p:nvPicPr>
          <p:cNvPr id="11" name="Picture 2"/>
          <p:cNvPicPr>
            <a:picLocks noChangeAspect="1" noChangeArrowheads="1"/>
          </p:cNvPicPr>
          <p:nvPr/>
        </p:nvPicPr>
        <p:blipFill>
          <a:blip r:embed="rId4" cstate="print">
            <a:grayscl/>
          </a:blip>
          <a:srcRect/>
          <a:stretch>
            <a:fillRect/>
          </a:stretch>
        </p:blipFill>
        <p:spPr bwMode="auto">
          <a:xfrm>
            <a:off x="0" y="0"/>
            <a:ext cx="9144000" cy="838199"/>
          </a:xfrm>
          <a:prstGeom prst="rect">
            <a:avLst/>
          </a:prstGeom>
          <a:noFill/>
          <a:ln w="9525">
            <a:noFill/>
            <a:miter lim="800000"/>
            <a:headEnd/>
            <a:tailEnd/>
          </a:ln>
        </p:spPr>
      </p:pic>
      <p:sp>
        <p:nvSpPr>
          <p:cNvPr id="9" name="Slide Number Placeholder 9"/>
          <p:cNvSpPr>
            <a:spLocks noGrp="1"/>
          </p:cNvSpPr>
          <p:nvPr>
            <p:ph type="sldNum" sz="quarter" idx="12"/>
          </p:nvPr>
        </p:nvSpPr>
        <p:spPr>
          <a:xfrm>
            <a:off x="2667000" y="6248400"/>
            <a:ext cx="2133600" cy="365125"/>
          </a:xfrm>
        </p:spPr>
        <p:txBody>
          <a:bodyPr/>
          <a:lstStyle/>
          <a:p>
            <a:pPr>
              <a:defRPr/>
            </a:pPr>
            <a:r>
              <a:rPr lang="en-US" dirty="0" smtClean="0">
                <a:solidFill>
                  <a:schemeClr val="bg1"/>
                </a:solidFill>
                <a:latin typeface="+mj-lt"/>
              </a:rPr>
              <a:t>Page: </a:t>
            </a:r>
            <a:fld id="{C7C406FB-F60F-4112-874E-A5EFE2BC9A99}" type="slidenum">
              <a:rPr lang="en-US" smtClean="0">
                <a:solidFill>
                  <a:schemeClr val="bg1"/>
                </a:solidFill>
                <a:latin typeface="+mj-lt"/>
              </a:rPr>
              <a:pPr>
                <a:defRPr/>
              </a:pPr>
              <a:t>38</a:t>
            </a:fld>
            <a:endParaRPr lang="en-US" dirty="0">
              <a:solidFill>
                <a:schemeClr val="bg1"/>
              </a:solidFill>
              <a:latin typeface="+mj-lt"/>
            </a:endParaRPr>
          </a:p>
        </p:txBody>
      </p:sp>
      <p:sp>
        <p:nvSpPr>
          <p:cNvPr id="8" name="TextBox 7"/>
          <p:cNvSpPr txBox="1"/>
          <p:nvPr/>
        </p:nvSpPr>
        <p:spPr>
          <a:xfrm>
            <a:off x="304800" y="152400"/>
            <a:ext cx="8610600" cy="584775"/>
          </a:xfrm>
          <a:prstGeom prst="rect">
            <a:avLst/>
          </a:prstGeom>
          <a:noFill/>
        </p:spPr>
        <p:txBody>
          <a:bodyPr wrap="square" rtlCol="0">
            <a:spAutoFit/>
          </a:bodyPr>
          <a:lstStyle/>
          <a:p>
            <a:pPr algn="ctr"/>
            <a:r>
              <a:rPr lang="en-US" sz="3200" b="1" dirty="0" smtClean="0">
                <a:solidFill>
                  <a:schemeClr val="bg1"/>
                </a:solidFill>
              </a:rPr>
              <a:t>List of Registered Consultants</a:t>
            </a:r>
          </a:p>
        </p:txBody>
      </p:sp>
      <p:pic>
        <p:nvPicPr>
          <p:cNvPr id="17" name="Picture 3"/>
          <p:cNvPicPr>
            <a:picLocks noChangeAspect="1" noChangeArrowheads="1"/>
          </p:cNvPicPr>
          <p:nvPr/>
        </p:nvPicPr>
        <p:blipFill>
          <a:blip r:embed="rId5" cstate="print"/>
          <a:srcRect/>
          <a:stretch>
            <a:fillRect/>
          </a:stretch>
        </p:blipFill>
        <p:spPr bwMode="auto">
          <a:xfrm>
            <a:off x="7264400" y="6324600"/>
            <a:ext cx="1879600" cy="228600"/>
          </a:xfrm>
          <a:prstGeom prst="rect">
            <a:avLst/>
          </a:prstGeom>
          <a:noFill/>
          <a:ln w="9525">
            <a:noFill/>
            <a:miter lim="800000"/>
            <a:headEnd/>
            <a:tailEnd/>
          </a:ln>
          <a:effectLst/>
        </p:spPr>
      </p:pic>
      <p:graphicFrame>
        <p:nvGraphicFramePr>
          <p:cNvPr id="10" name="Table 9"/>
          <p:cNvGraphicFramePr>
            <a:graphicFrameLocks noGrp="1"/>
          </p:cNvGraphicFramePr>
          <p:nvPr/>
        </p:nvGraphicFramePr>
        <p:xfrm>
          <a:off x="152400" y="984058"/>
          <a:ext cx="8839200" cy="5264342"/>
        </p:xfrm>
        <a:graphic>
          <a:graphicData uri="http://schemas.openxmlformats.org/drawingml/2006/table">
            <a:tbl>
              <a:tblPr firstRow="1">
                <a:tableStyleId>{69012ECD-51FC-41F1-AA8D-1B2483CD663E}</a:tableStyleId>
              </a:tblPr>
              <a:tblGrid>
                <a:gridCol w="342944"/>
                <a:gridCol w="1282182"/>
                <a:gridCol w="1756828"/>
                <a:gridCol w="1037646"/>
                <a:gridCol w="4419600"/>
              </a:tblGrid>
              <a:tr h="282622">
                <a:tc>
                  <a:txBody>
                    <a:bodyPr/>
                    <a:lstStyle/>
                    <a:p>
                      <a:pPr algn="ctr" fontAlgn="ctr"/>
                      <a:r>
                        <a:rPr lang="en-US" sz="1800" u="none" strike="noStrike" dirty="0"/>
                        <a:t>S#</a:t>
                      </a:r>
                      <a:endParaRPr lang="en-US" sz="1800" b="1" i="0" u="none" strike="noStrike" dirty="0">
                        <a:solidFill>
                          <a:srgbClr val="000000"/>
                        </a:solidFill>
                        <a:latin typeface="+mn-lt"/>
                      </a:endParaRPr>
                    </a:p>
                  </a:txBody>
                  <a:tcPr marR="6280" marT="6280" marB="0" anchor="ctr"/>
                </a:tc>
                <a:tc>
                  <a:txBody>
                    <a:bodyPr/>
                    <a:lstStyle/>
                    <a:p>
                      <a:pPr algn="l" fontAlgn="ctr"/>
                      <a:r>
                        <a:rPr lang="en-US" sz="1800" u="none" strike="noStrike" dirty="0"/>
                        <a:t>Name</a:t>
                      </a:r>
                      <a:endParaRPr lang="en-US" sz="1800" b="1" i="0" u="none" strike="noStrike" dirty="0">
                        <a:solidFill>
                          <a:srgbClr val="000000"/>
                        </a:solidFill>
                        <a:latin typeface="+mn-lt"/>
                      </a:endParaRPr>
                    </a:p>
                  </a:txBody>
                  <a:tcPr marR="6280" marT="6280" marB="0" anchor="ctr"/>
                </a:tc>
                <a:tc>
                  <a:txBody>
                    <a:bodyPr/>
                    <a:lstStyle/>
                    <a:p>
                      <a:pPr algn="l" fontAlgn="ctr"/>
                      <a:r>
                        <a:rPr lang="en-US" sz="1800" u="none" strike="noStrike" dirty="0"/>
                        <a:t>Company Name</a:t>
                      </a:r>
                      <a:endParaRPr lang="en-US" sz="1800" b="1" i="0" u="none" strike="noStrike" dirty="0">
                        <a:solidFill>
                          <a:srgbClr val="000000"/>
                        </a:solidFill>
                        <a:latin typeface="+mn-lt"/>
                      </a:endParaRPr>
                    </a:p>
                  </a:txBody>
                  <a:tcPr marR="6280" marT="6280" marB="0" anchor="ctr"/>
                </a:tc>
                <a:tc>
                  <a:txBody>
                    <a:bodyPr/>
                    <a:lstStyle/>
                    <a:p>
                      <a:pPr algn="l" fontAlgn="ctr"/>
                      <a:r>
                        <a:rPr lang="en-US" sz="1800" u="none" strike="noStrike" dirty="0"/>
                        <a:t>Country</a:t>
                      </a:r>
                      <a:endParaRPr lang="en-US" sz="1800" b="1" i="0" u="none" strike="noStrike" dirty="0">
                        <a:solidFill>
                          <a:srgbClr val="000000"/>
                        </a:solidFill>
                        <a:latin typeface="+mn-lt"/>
                      </a:endParaRPr>
                    </a:p>
                  </a:txBody>
                  <a:tcPr marR="6280" marT="6280" marB="0" anchor="ctr"/>
                </a:tc>
                <a:tc>
                  <a:txBody>
                    <a:bodyPr/>
                    <a:lstStyle/>
                    <a:p>
                      <a:pPr algn="l" fontAlgn="ctr"/>
                      <a:r>
                        <a:rPr lang="en-US" sz="1800" u="none" strike="noStrike" dirty="0"/>
                        <a:t>Expertise</a:t>
                      </a:r>
                      <a:endParaRPr lang="en-US" sz="1800" b="1" i="0" u="none" strike="noStrike" dirty="0">
                        <a:solidFill>
                          <a:srgbClr val="000000"/>
                        </a:solidFill>
                        <a:latin typeface="+mn-lt"/>
                      </a:endParaRPr>
                    </a:p>
                  </a:txBody>
                  <a:tcPr marR="6280" marT="6280" marB="0" anchor="ctr"/>
                </a:tc>
              </a:tr>
              <a:tr h="280880">
                <a:tc>
                  <a:txBody>
                    <a:bodyPr/>
                    <a:lstStyle/>
                    <a:p>
                      <a:pPr algn="ctr" fontAlgn="ctr"/>
                      <a:r>
                        <a:rPr lang="en-US" sz="1800" u="none" strike="noStrike" dirty="0"/>
                        <a:t>9</a:t>
                      </a:r>
                      <a:endParaRPr lang="en-US" sz="1800" b="0" i="0" u="none" strike="noStrike" dirty="0">
                        <a:solidFill>
                          <a:srgbClr val="000000"/>
                        </a:solidFill>
                        <a:latin typeface="+mn-lt"/>
                      </a:endParaRPr>
                    </a:p>
                  </a:txBody>
                  <a:tcPr marR="6280" marT="6280" marB="0" anchor="ctr"/>
                </a:tc>
                <a:tc>
                  <a:txBody>
                    <a:bodyPr/>
                    <a:lstStyle/>
                    <a:p>
                      <a:pPr algn="l" fontAlgn="ctr"/>
                      <a:r>
                        <a:rPr lang="en-US" sz="1800" u="none" strike="noStrike"/>
                        <a:t>Avais Kamal</a:t>
                      </a:r>
                      <a:endParaRPr lang="en-US" sz="1800" b="0" i="0" u="none" strike="noStrike">
                        <a:solidFill>
                          <a:srgbClr val="000000"/>
                        </a:solidFill>
                        <a:latin typeface="+mn-lt"/>
                      </a:endParaRPr>
                    </a:p>
                  </a:txBody>
                  <a:tcPr marR="6280" marT="6280" marB="0" anchor="ctr"/>
                </a:tc>
                <a:tc>
                  <a:txBody>
                    <a:bodyPr/>
                    <a:lstStyle/>
                    <a:p>
                      <a:pPr algn="l" fontAlgn="ctr"/>
                      <a:r>
                        <a:rPr lang="en-US" sz="1800" u="none" strike="noStrike"/>
                        <a:t>Optiwave Technologies</a:t>
                      </a:r>
                      <a:endParaRPr lang="en-US" sz="1800" b="0" i="0" u="none" strike="noStrike">
                        <a:solidFill>
                          <a:srgbClr val="000000"/>
                        </a:solidFill>
                        <a:latin typeface="+mn-lt"/>
                      </a:endParaRPr>
                    </a:p>
                  </a:txBody>
                  <a:tcPr marR="6280" marT="6280" marB="0" anchor="ctr"/>
                </a:tc>
                <a:tc>
                  <a:txBody>
                    <a:bodyPr/>
                    <a:lstStyle/>
                    <a:p>
                      <a:pPr algn="l" fontAlgn="ctr"/>
                      <a:r>
                        <a:rPr lang="en-US" sz="1800" u="none" strike="noStrike"/>
                        <a:t>Pakistan</a:t>
                      </a:r>
                      <a:endParaRPr lang="en-US" sz="1800" b="0" i="0" u="none" strike="noStrike">
                        <a:solidFill>
                          <a:srgbClr val="000000"/>
                        </a:solidFill>
                        <a:latin typeface="+mn-lt"/>
                      </a:endParaRPr>
                    </a:p>
                  </a:txBody>
                  <a:tcPr marR="6280" marT="6280" marB="0" anchor="ctr"/>
                </a:tc>
                <a:tc>
                  <a:txBody>
                    <a:bodyPr/>
                    <a:lstStyle/>
                    <a:p>
                      <a:pPr algn="l" fontAlgn="ctr"/>
                      <a:r>
                        <a:rPr lang="en-US" sz="1800" u="none" strike="noStrike" dirty="0" err="1"/>
                        <a:t>Optiwave</a:t>
                      </a:r>
                      <a:r>
                        <a:rPr lang="en-US" sz="1800" u="none" strike="noStrike" dirty="0"/>
                        <a:t> Technologies</a:t>
                      </a:r>
                      <a:endParaRPr lang="en-US" sz="1800" b="0" i="0" u="none" strike="noStrike" dirty="0">
                        <a:solidFill>
                          <a:srgbClr val="000000"/>
                        </a:solidFill>
                        <a:latin typeface="+mn-lt"/>
                      </a:endParaRPr>
                    </a:p>
                  </a:txBody>
                  <a:tcPr marR="6280" marT="6280" marB="0" anchor="ctr"/>
                </a:tc>
              </a:tr>
              <a:tr h="353006">
                <a:tc>
                  <a:txBody>
                    <a:bodyPr/>
                    <a:lstStyle/>
                    <a:p>
                      <a:pPr algn="ctr" fontAlgn="ctr"/>
                      <a:r>
                        <a:rPr lang="en-US" sz="1800" u="none" strike="noStrike" dirty="0"/>
                        <a:t>10</a:t>
                      </a:r>
                      <a:endParaRPr lang="en-US" sz="1800" b="0" i="0" u="none" strike="noStrike" dirty="0">
                        <a:solidFill>
                          <a:srgbClr val="000000"/>
                        </a:solidFill>
                        <a:latin typeface="+mn-lt"/>
                      </a:endParaRPr>
                    </a:p>
                  </a:txBody>
                  <a:tcPr marR="6280" marT="6280" marB="0" anchor="ctr"/>
                </a:tc>
                <a:tc>
                  <a:txBody>
                    <a:bodyPr/>
                    <a:lstStyle/>
                    <a:p>
                      <a:pPr algn="l" fontAlgn="ctr"/>
                      <a:r>
                        <a:rPr lang="en-US" sz="1800" u="none" strike="noStrike" dirty="0"/>
                        <a:t>Dr. </a:t>
                      </a:r>
                      <a:r>
                        <a:rPr lang="en-US" sz="1800" u="none" strike="noStrike" dirty="0" smtClean="0"/>
                        <a:t>Jeffrey</a:t>
                      </a:r>
                      <a:endParaRPr lang="en-US" sz="1800" b="0" i="0" u="none" strike="noStrike" dirty="0">
                        <a:solidFill>
                          <a:srgbClr val="000000"/>
                        </a:solidFill>
                        <a:latin typeface="+mn-lt"/>
                      </a:endParaRPr>
                    </a:p>
                  </a:txBody>
                  <a:tcPr marR="6280" marT="6280" marB="0" anchor="ctr"/>
                </a:tc>
                <a:tc>
                  <a:txBody>
                    <a:bodyPr/>
                    <a:lstStyle/>
                    <a:p>
                      <a:pPr algn="l" fontAlgn="ctr"/>
                      <a:r>
                        <a:rPr lang="en-US" sz="1800" u="none" strike="noStrike"/>
                        <a:t>Orbitage Consultancy</a:t>
                      </a:r>
                      <a:endParaRPr lang="en-US" sz="1800" b="0" i="0" u="none" strike="noStrike">
                        <a:solidFill>
                          <a:srgbClr val="000000"/>
                        </a:solidFill>
                        <a:latin typeface="+mn-lt"/>
                      </a:endParaRPr>
                    </a:p>
                  </a:txBody>
                  <a:tcPr marR="6280" marT="6280" marB="0" anchor="ctr"/>
                </a:tc>
                <a:tc>
                  <a:txBody>
                    <a:bodyPr/>
                    <a:lstStyle/>
                    <a:p>
                      <a:pPr algn="l" fontAlgn="ctr"/>
                      <a:r>
                        <a:rPr lang="en-US" sz="1800" u="none" strike="noStrike"/>
                        <a:t>Malaysia</a:t>
                      </a:r>
                      <a:endParaRPr lang="en-US" sz="1800" b="0" i="0" u="none" strike="noStrike">
                        <a:solidFill>
                          <a:srgbClr val="000000"/>
                        </a:solidFill>
                        <a:latin typeface="+mn-lt"/>
                      </a:endParaRPr>
                    </a:p>
                  </a:txBody>
                  <a:tcPr marR="6280" marT="6280" marB="0" anchor="ctr"/>
                </a:tc>
                <a:tc>
                  <a:txBody>
                    <a:bodyPr/>
                    <a:lstStyle/>
                    <a:p>
                      <a:pPr algn="l" fontAlgn="ctr"/>
                      <a:r>
                        <a:rPr lang="en-US" sz="1800" u="none" strike="noStrike"/>
                        <a:t>3G/UMTS, GPRS, HSDPA</a:t>
                      </a:r>
                      <a:endParaRPr lang="en-US" sz="1800" b="0" i="0" u="none" strike="noStrike">
                        <a:solidFill>
                          <a:srgbClr val="000000"/>
                        </a:solidFill>
                        <a:latin typeface="+mn-lt"/>
                      </a:endParaRPr>
                    </a:p>
                  </a:txBody>
                  <a:tcPr marR="6280" marT="6280" marB="0" anchor="ctr"/>
                </a:tc>
              </a:tr>
              <a:tr h="449412">
                <a:tc>
                  <a:txBody>
                    <a:bodyPr/>
                    <a:lstStyle/>
                    <a:p>
                      <a:pPr algn="ctr" fontAlgn="ctr"/>
                      <a:r>
                        <a:rPr lang="en-US" sz="1800" u="none" strike="noStrike" dirty="0"/>
                        <a:t>11</a:t>
                      </a:r>
                      <a:endParaRPr lang="en-US" sz="1800" b="0" i="0" u="none" strike="noStrike" dirty="0">
                        <a:solidFill>
                          <a:srgbClr val="000000"/>
                        </a:solidFill>
                        <a:latin typeface="+mn-lt"/>
                      </a:endParaRPr>
                    </a:p>
                  </a:txBody>
                  <a:tcPr marR="6280" marT="6280" marB="0" anchor="ctr"/>
                </a:tc>
                <a:tc>
                  <a:txBody>
                    <a:bodyPr/>
                    <a:lstStyle/>
                    <a:p>
                      <a:pPr algn="l" fontAlgn="ctr"/>
                      <a:r>
                        <a:rPr lang="en-US" sz="1800" u="none" strike="noStrike"/>
                        <a:t>Imran Maqsood</a:t>
                      </a:r>
                      <a:endParaRPr lang="en-US" sz="1800" b="0" i="0" u="none" strike="noStrike">
                        <a:solidFill>
                          <a:srgbClr val="000000"/>
                        </a:solidFill>
                        <a:latin typeface="+mn-lt"/>
                      </a:endParaRPr>
                    </a:p>
                  </a:txBody>
                  <a:tcPr marR="6280" marT="6280" marB="0" anchor="ctr"/>
                </a:tc>
                <a:tc>
                  <a:txBody>
                    <a:bodyPr/>
                    <a:lstStyle/>
                    <a:p>
                      <a:pPr algn="l" fontAlgn="ctr"/>
                      <a:r>
                        <a:rPr lang="en-US" sz="1800" u="none" strike="noStrike"/>
                        <a:t>Pak Datacom Ltd</a:t>
                      </a:r>
                      <a:endParaRPr lang="en-US" sz="1800" b="0" i="0" u="none" strike="noStrike">
                        <a:solidFill>
                          <a:srgbClr val="000000"/>
                        </a:solidFill>
                        <a:latin typeface="+mn-lt"/>
                      </a:endParaRPr>
                    </a:p>
                  </a:txBody>
                  <a:tcPr marR="6280" marT="6280" marB="0" anchor="ctr"/>
                </a:tc>
                <a:tc>
                  <a:txBody>
                    <a:bodyPr/>
                    <a:lstStyle/>
                    <a:p>
                      <a:pPr algn="l" fontAlgn="ctr"/>
                      <a:r>
                        <a:rPr lang="en-US" sz="1800" u="none" strike="noStrike"/>
                        <a:t>Pakistan</a:t>
                      </a:r>
                      <a:endParaRPr lang="en-US" sz="1800" b="0" i="0" u="none" strike="noStrike">
                        <a:solidFill>
                          <a:srgbClr val="000000"/>
                        </a:solidFill>
                        <a:latin typeface="+mn-lt"/>
                      </a:endParaRPr>
                    </a:p>
                  </a:txBody>
                  <a:tcPr marR="6280" marT="6280" marB="0" anchor="ctr"/>
                </a:tc>
                <a:tc>
                  <a:txBody>
                    <a:bodyPr/>
                    <a:lstStyle/>
                    <a:p>
                      <a:pPr algn="l" fontAlgn="ctr"/>
                      <a:r>
                        <a:rPr lang="en-US" sz="1800" u="none" strike="noStrike" dirty="0"/>
                        <a:t>Satellite Communication, VSAT Planning/Management, Frequency/Bandwidth Management and Co-ordination</a:t>
                      </a:r>
                      <a:endParaRPr lang="en-US" sz="1800" b="0" i="0" u="none" strike="noStrike" dirty="0">
                        <a:solidFill>
                          <a:srgbClr val="000000"/>
                        </a:solidFill>
                        <a:latin typeface="+mn-lt"/>
                      </a:endParaRPr>
                    </a:p>
                  </a:txBody>
                  <a:tcPr marR="6280" marT="6280" marB="0" anchor="ctr"/>
                </a:tc>
              </a:tr>
              <a:tr h="366892">
                <a:tc>
                  <a:txBody>
                    <a:bodyPr/>
                    <a:lstStyle/>
                    <a:p>
                      <a:pPr algn="ctr" fontAlgn="ctr"/>
                      <a:r>
                        <a:rPr lang="en-US" sz="1800" u="none" strike="noStrike" dirty="0"/>
                        <a:t>12</a:t>
                      </a:r>
                      <a:endParaRPr lang="en-US" sz="1800" b="0" i="0" u="none" strike="noStrike" dirty="0">
                        <a:solidFill>
                          <a:srgbClr val="000000"/>
                        </a:solidFill>
                        <a:latin typeface="+mn-lt"/>
                      </a:endParaRPr>
                    </a:p>
                  </a:txBody>
                  <a:tcPr marR="6280" marT="6280" marB="0" anchor="ctr"/>
                </a:tc>
                <a:tc>
                  <a:txBody>
                    <a:bodyPr/>
                    <a:lstStyle/>
                    <a:p>
                      <a:pPr algn="l" fontAlgn="ctr"/>
                      <a:r>
                        <a:rPr lang="en-US" sz="1800" u="none" strike="noStrike"/>
                        <a:t>Mr. Salman Ansari</a:t>
                      </a:r>
                      <a:endParaRPr lang="en-US" sz="1800" b="0" i="0" u="none" strike="noStrike">
                        <a:solidFill>
                          <a:srgbClr val="000000"/>
                        </a:solidFill>
                        <a:latin typeface="+mn-lt"/>
                      </a:endParaRPr>
                    </a:p>
                  </a:txBody>
                  <a:tcPr marR="6280" marT="6280" marB="0" anchor="ctr"/>
                </a:tc>
                <a:tc>
                  <a:txBody>
                    <a:bodyPr/>
                    <a:lstStyle/>
                    <a:p>
                      <a:pPr algn="l" fontAlgn="ctr"/>
                      <a:r>
                        <a:rPr lang="en-US" sz="1800" u="none" strike="noStrike"/>
                        <a:t>SATC</a:t>
                      </a:r>
                      <a:endParaRPr lang="en-US" sz="1800" b="0" i="0" u="none" strike="noStrike">
                        <a:solidFill>
                          <a:srgbClr val="000000"/>
                        </a:solidFill>
                        <a:latin typeface="+mn-lt"/>
                      </a:endParaRPr>
                    </a:p>
                  </a:txBody>
                  <a:tcPr marR="6280" marT="6280" marB="0" anchor="ctr"/>
                </a:tc>
                <a:tc>
                  <a:txBody>
                    <a:bodyPr/>
                    <a:lstStyle/>
                    <a:p>
                      <a:pPr algn="l" fontAlgn="ctr"/>
                      <a:r>
                        <a:rPr lang="en-US" sz="1800" u="none" strike="noStrike"/>
                        <a:t>Pakistan</a:t>
                      </a:r>
                      <a:endParaRPr lang="en-US" sz="1800" b="0" i="0" u="none" strike="noStrike">
                        <a:solidFill>
                          <a:srgbClr val="000000"/>
                        </a:solidFill>
                        <a:latin typeface="+mn-lt"/>
                      </a:endParaRPr>
                    </a:p>
                  </a:txBody>
                  <a:tcPr marR="6280" marT="6280" marB="0" anchor="ctr"/>
                </a:tc>
                <a:tc>
                  <a:txBody>
                    <a:bodyPr/>
                    <a:lstStyle/>
                    <a:p>
                      <a:pPr algn="l" fontAlgn="ctr"/>
                      <a:r>
                        <a:rPr lang="en-US" sz="1800" u="none" strike="noStrike"/>
                        <a:t>IMS, IP base Technologies, Rural communications, E-Government Services</a:t>
                      </a:r>
                      <a:endParaRPr lang="en-US" sz="1800" b="0" i="0" u="none" strike="noStrike">
                        <a:solidFill>
                          <a:srgbClr val="000000"/>
                        </a:solidFill>
                        <a:latin typeface="+mn-lt"/>
                      </a:endParaRPr>
                    </a:p>
                  </a:txBody>
                  <a:tcPr marR="6280" marT="6280" marB="0" anchor="ctr"/>
                </a:tc>
              </a:tr>
              <a:tr h="441539">
                <a:tc>
                  <a:txBody>
                    <a:bodyPr/>
                    <a:lstStyle/>
                    <a:p>
                      <a:pPr algn="ctr" fontAlgn="ctr"/>
                      <a:r>
                        <a:rPr lang="en-US" sz="1800" u="none" strike="noStrike" dirty="0"/>
                        <a:t>13</a:t>
                      </a:r>
                      <a:endParaRPr lang="en-US" sz="1800" b="0" i="0" u="none" strike="noStrike" dirty="0">
                        <a:solidFill>
                          <a:srgbClr val="000000"/>
                        </a:solidFill>
                        <a:latin typeface="+mn-lt"/>
                      </a:endParaRPr>
                    </a:p>
                  </a:txBody>
                  <a:tcPr marR="6280" marT="6280" marB="0" anchor="ctr"/>
                </a:tc>
                <a:tc>
                  <a:txBody>
                    <a:bodyPr/>
                    <a:lstStyle/>
                    <a:p>
                      <a:pPr algn="l" fontAlgn="ctr"/>
                      <a:r>
                        <a:rPr lang="en-US" sz="1800" u="none" strike="noStrike"/>
                        <a:t>Shaukat Javed</a:t>
                      </a:r>
                      <a:endParaRPr lang="en-US" sz="1800" b="0" i="0" u="none" strike="noStrike">
                        <a:solidFill>
                          <a:srgbClr val="000000"/>
                        </a:solidFill>
                        <a:latin typeface="+mn-lt"/>
                      </a:endParaRPr>
                    </a:p>
                  </a:txBody>
                  <a:tcPr marR="6280" marT="6280" marB="0" anchor="ctr"/>
                </a:tc>
                <a:tc>
                  <a:txBody>
                    <a:bodyPr/>
                    <a:lstStyle/>
                    <a:p>
                      <a:pPr algn="l" fontAlgn="ctr"/>
                      <a:r>
                        <a:rPr lang="en-US" sz="1800" u="none" strike="noStrike" dirty="0" err="1"/>
                        <a:t>Shaukat</a:t>
                      </a:r>
                      <a:r>
                        <a:rPr lang="en-US" sz="1800" u="none" strike="noStrike" dirty="0"/>
                        <a:t> Hayat Javed</a:t>
                      </a:r>
                      <a:endParaRPr lang="en-US" sz="1800" b="0" i="0" u="none" strike="noStrike" dirty="0">
                        <a:solidFill>
                          <a:srgbClr val="000000"/>
                        </a:solidFill>
                        <a:latin typeface="+mn-lt"/>
                      </a:endParaRPr>
                    </a:p>
                  </a:txBody>
                  <a:tcPr marR="6280" marT="6280" marB="0" anchor="ctr"/>
                </a:tc>
                <a:tc>
                  <a:txBody>
                    <a:bodyPr/>
                    <a:lstStyle/>
                    <a:p>
                      <a:pPr algn="l" fontAlgn="ctr"/>
                      <a:r>
                        <a:rPr lang="en-US" sz="1800" u="none" strike="noStrike"/>
                        <a:t>Pakistan</a:t>
                      </a:r>
                      <a:endParaRPr lang="en-US" sz="1800" b="0" i="0" u="none" strike="noStrike">
                        <a:solidFill>
                          <a:srgbClr val="000000"/>
                        </a:solidFill>
                        <a:latin typeface="+mn-lt"/>
                      </a:endParaRPr>
                    </a:p>
                  </a:txBody>
                  <a:tcPr marR="6280" marT="6280" marB="0" anchor="ctr"/>
                </a:tc>
                <a:tc>
                  <a:txBody>
                    <a:bodyPr/>
                    <a:lstStyle/>
                    <a:p>
                      <a:pPr algn="l" fontAlgn="ctr"/>
                      <a:r>
                        <a:rPr lang="en-US" sz="1800" u="none" strike="noStrike" dirty="0"/>
                        <a:t>Fiber Optic Transmission </a:t>
                      </a:r>
                      <a:r>
                        <a:rPr lang="en-US" sz="1800" u="none" strike="noStrike" dirty="0" smtClean="0"/>
                        <a:t>Networks,</a:t>
                      </a:r>
                      <a:r>
                        <a:rPr lang="en-US" sz="1800" u="none" strike="noStrike" baseline="0" dirty="0" smtClean="0"/>
                        <a:t> &amp; </a:t>
                      </a:r>
                      <a:r>
                        <a:rPr lang="en-US" sz="1800" u="none" strike="noStrike" dirty="0" smtClean="0"/>
                        <a:t>Access </a:t>
                      </a:r>
                      <a:r>
                        <a:rPr lang="en-US" sz="1800" u="none" strike="noStrike" dirty="0"/>
                        <a:t>Networks, Broadband Services, Rural Telephony, Integrated Solutions, Quality of Service</a:t>
                      </a:r>
                      <a:endParaRPr lang="en-US" sz="1800" b="0" i="0" u="none" strike="noStrike" dirty="0">
                        <a:solidFill>
                          <a:srgbClr val="000000"/>
                        </a:solidFill>
                        <a:latin typeface="+mn-lt"/>
                      </a:endParaRPr>
                    </a:p>
                  </a:txBody>
                  <a:tcPr marR="6280" marT="6280" marB="0" anchor="ctr"/>
                </a:tc>
              </a:tr>
              <a:tr h="280880">
                <a:tc>
                  <a:txBody>
                    <a:bodyPr/>
                    <a:lstStyle/>
                    <a:p>
                      <a:pPr algn="ctr" fontAlgn="ctr"/>
                      <a:r>
                        <a:rPr lang="en-US" sz="1800" u="none" strike="noStrike" dirty="0"/>
                        <a:t>14</a:t>
                      </a:r>
                      <a:endParaRPr lang="en-US" sz="1800" b="0" i="0" u="none" strike="noStrike" dirty="0">
                        <a:solidFill>
                          <a:srgbClr val="000000"/>
                        </a:solidFill>
                        <a:latin typeface="+mn-lt"/>
                      </a:endParaRPr>
                    </a:p>
                  </a:txBody>
                  <a:tcPr marR="6280" marT="6280" marB="0" anchor="ctr"/>
                </a:tc>
                <a:tc>
                  <a:txBody>
                    <a:bodyPr/>
                    <a:lstStyle/>
                    <a:p>
                      <a:pPr algn="l" fontAlgn="ctr"/>
                      <a:r>
                        <a:rPr lang="en-US" sz="1800" u="none" strike="noStrike"/>
                        <a:t>Mr. Farman Ali</a:t>
                      </a:r>
                      <a:endParaRPr lang="en-US" sz="1800" b="0" i="0" u="none" strike="noStrike">
                        <a:solidFill>
                          <a:srgbClr val="000000"/>
                        </a:solidFill>
                        <a:latin typeface="+mn-lt"/>
                      </a:endParaRPr>
                    </a:p>
                  </a:txBody>
                  <a:tcPr marR="6280" marT="6280" marB="0" anchor="ctr"/>
                </a:tc>
                <a:tc>
                  <a:txBody>
                    <a:bodyPr/>
                    <a:lstStyle/>
                    <a:p>
                      <a:pPr algn="l" fontAlgn="ctr"/>
                      <a:r>
                        <a:rPr lang="en-US" sz="1800" u="none" strike="noStrike"/>
                        <a:t>TEACH</a:t>
                      </a:r>
                      <a:endParaRPr lang="en-US" sz="1800" b="0" i="0" u="none" strike="noStrike">
                        <a:solidFill>
                          <a:srgbClr val="000000"/>
                        </a:solidFill>
                        <a:latin typeface="+mn-lt"/>
                      </a:endParaRPr>
                    </a:p>
                  </a:txBody>
                  <a:tcPr marR="6280" marT="6280" marB="0" anchor="ctr"/>
                </a:tc>
                <a:tc>
                  <a:txBody>
                    <a:bodyPr/>
                    <a:lstStyle/>
                    <a:p>
                      <a:pPr algn="l" fontAlgn="ctr"/>
                      <a:r>
                        <a:rPr lang="en-US" sz="1800" u="none" strike="noStrike"/>
                        <a:t>Pakistan</a:t>
                      </a:r>
                      <a:endParaRPr lang="en-US" sz="1800" b="0" i="0" u="none" strike="noStrike">
                        <a:solidFill>
                          <a:srgbClr val="000000"/>
                        </a:solidFill>
                        <a:latin typeface="+mn-lt"/>
                      </a:endParaRPr>
                    </a:p>
                  </a:txBody>
                  <a:tcPr marR="6280" marT="6280" marB="0" anchor="ctr"/>
                </a:tc>
                <a:tc>
                  <a:txBody>
                    <a:bodyPr/>
                    <a:lstStyle/>
                    <a:p>
                      <a:pPr algn="l" fontAlgn="ctr"/>
                      <a:r>
                        <a:rPr lang="en-US" sz="1800" u="none" strike="noStrike"/>
                        <a:t> </a:t>
                      </a:r>
                      <a:endParaRPr lang="en-US" sz="1800" b="0" i="0" u="none" strike="noStrike">
                        <a:solidFill>
                          <a:srgbClr val="000000"/>
                        </a:solidFill>
                        <a:latin typeface="+mn-lt"/>
                      </a:endParaRPr>
                    </a:p>
                  </a:txBody>
                  <a:tcPr marR="6280" marT="6280" marB="0" anchor="ctr"/>
                </a:tc>
              </a:tr>
              <a:tr h="382165">
                <a:tc>
                  <a:txBody>
                    <a:bodyPr/>
                    <a:lstStyle/>
                    <a:p>
                      <a:pPr algn="ctr" fontAlgn="ctr"/>
                      <a:r>
                        <a:rPr lang="en-US" sz="1800" u="none" strike="noStrike" dirty="0"/>
                        <a:t>15</a:t>
                      </a:r>
                      <a:endParaRPr lang="en-US" sz="1800" b="0" i="0" u="none" strike="noStrike" dirty="0">
                        <a:solidFill>
                          <a:srgbClr val="000000"/>
                        </a:solidFill>
                        <a:latin typeface="+mn-lt"/>
                      </a:endParaRPr>
                    </a:p>
                  </a:txBody>
                  <a:tcPr marR="6280" marT="6280" marB="0" anchor="ctr"/>
                </a:tc>
                <a:tc>
                  <a:txBody>
                    <a:bodyPr/>
                    <a:lstStyle/>
                    <a:p>
                      <a:pPr algn="l" fontAlgn="ctr"/>
                      <a:r>
                        <a:rPr lang="en-US" sz="1800" u="none" strike="noStrike" dirty="0" err="1"/>
                        <a:t>Maurie</a:t>
                      </a:r>
                      <a:r>
                        <a:rPr lang="en-US" sz="1800" u="none" strike="noStrike" dirty="0"/>
                        <a:t> Dobbin</a:t>
                      </a:r>
                      <a:endParaRPr lang="en-US" sz="1800" b="0" i="0" u="none" strike="noStrike" dirty="0">
                        <a:solidFill>
                          <a:srgbClr val="000000"/>
                        </a:solidFill>
                        <a:latin typeface="+mn-lt"/>
                      </a:endParaRPr>
                    </a:p>
                  </a:txBody>
                  <a:tcPr marR="6280" marT="6280" marB="0" anchor="ctr"/>
                </a:tc>
                <a:tc>
                  <a:txBody>
                    <a:bodyPr/>
                    <a:lstStyle/>
                    <a:p>
                      <a:pPr algn="l" fontAlgn="ctr"/>
                      <a:r>
                        <a:rPr lang="en-US" sz="1800" u="none" strike="noStrike" dirty="0"/>
                        <a:t>Tele Resources</a:t>
                      </a:r>
                      <a:endParaRPr lang="en-US" sz="1800" b="0" i="0" u="none" strike="noStrike" dirty="0">
                        <a:solidFill>
                          <a:srgbClr val="000000"/>
                        </a:solidFill>
                        <a:latin typeface="+mn-lt"/>
                      </a:endParaRPr>
                    </a:p>
                  </a:txBody>
                  <a:tcPr marR="6280" marT="6280" marB="0" anchor="ctr"/>
                </a:tc>
                <a:tc>
                  <a:txBody>
                    <a:bodyPr/>
                    <a:lstStyle/>
                    <a:p>
                      <a:pPr algn="l" fontAlgn="ctr"/>
                      <a:r>
                        <a:rPr lang="en-US" sz="1800" u="none" strike="noStrike" dirty="0"/>
                        <a:t>Australia</a:t>
                      </a:r>
                      <a:endParaRPr lang="en-US" sz="1800" b="0" i="0" u="none" strike="noStrike" dirty="0">
                        <a:solidFill>
                          <a:srgbClr val="000000"/>
                        </a:solidFill>
                        <a:latin typeface="+mn-lt"/>
                      </a:endParaRPr>
                    </a:p>
                  </a:txBody>
                  <a:tcPr marR="6280" marT="6280" marB="0" anchor="ctr"/>
                </a:tc>
                <a:tc>
                  <a:txBody>
                    <a:bodyPr/>
                    <a:lstStyle/>
                    <a:p>
                      <a:pPr algn="l" fontAlgn="ctr"/>
                      <a:r>
                        <a:rPr lang="en-US" sz="1800" u="none" strike="noStrike" dirty="0"/>
                        <a:t>Advisor on policy making</a:t>
                      </a:r>
                      <a:endParaRPr lang="en-US" sz="1800" b="0" i="0" u="none" strike="noStrike" dirty="0">
                        <a:solidFill>
                          <a:srgbClr val="000000"/>
                        </a:solidFill>
                        <a:latin typeface="+mn-lt"/>
                      </a:endParaRPr>
                    </a:p>
                  </a:txBody>
                  <a:tcPr marR="6280" marT="6280" marB="0" anchor="ctr"/>
                </a:tc>
              </a:tr>
            </a:tbl>
          </a:graphicData>
        </a:graphic>
      </p:graphicFrame>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a:effectLst/>
        </p:spPr>
      </p:pic>
      <p:pic>
        <p:nvPicPr>
          <p:cNvPr id="6" name="Picture 3"/>
          <p:cNvPicPr>
            <a:picLocks noChangeAspect="1" noChangeArrowheads="1"/>
          </p:cNvPicPr>
          <p:nvPr/>
        </p:nvPicPr>
        <p:blipFill>
          <a:blip r:embed="rId3" cstate="print"/>
          <a:srcRect/>
          <a:stretch>
            <a:fillRect/>
          </a:stretch>
        </p:blipFill>
        <p:spPr bwMode="auto">
          <a:xfrm>
            <a:off x="6115878" y="6400800"/>
            <a:ext cx="3028122" cy="457200"/>
          </a:xfrm>
          <a:prstGeom prst="rect">
            <a:avLst/>
          </a:prstGeom>
          <a:noFill/>
          <a:ln w="9525">
            <a:noFill/>
            <a:miter lim="800000"/>
            <a:headEnd/>
            <a:tailEnd/>
          </a:ln>
          <a:effectLst/>
        </p:spPr>
      </p:pic>
      <p:sp>
        <p:nvSpPr>
          <p:cNvPr id="5" name="Rectangle 4"/>
          <p:cNvSpPr/>
          <p:nvPr/>
        </p:nvSpPr>
        <p:spPr>
          <a:xfrm>
            <a:off x="3505200" y="2120205"/>
            <a:ext cx="5638800" cy="1015663"/>
          </a:xfrm>
          <a:prstGeom prst="rect">
            <a:avLst/>
          </a:prstGeom>
        </p:spPr>
        <p:txBody>
          <a:bodyPr wrap="square">
            <a:spAutoFit/>
          </a:bodyPr>
          <a:lstStyle/>
          <a:p>
            <a:pPr algn="ctr"/>
            <a:r>
              <a:rPr lang="en-US" sz="6000" b="1" dirty="0" smtClean="0">
                <a:solidFill>
                  <a:schemeClr val="bg1"/>
                </a:solidFill>
                <a:latin typeface="DokChampa" pitchFamily="34" charset="-34"/>
                <a:cs typeface="DokChampa" pitchFamily="34" charset="-34"/>
              </a:rPr>
              <a:t>Conclusion</a:t>
            </a:r>
            <a:endParaRPr lang="en-US" b="1" dirty="0" smtClean="0">
              <a:solidFill>
                <a:schemeClr val="bg1"/>
              </a:solidFill>
              <a:latin typeface="DokChampa" pitchFamily="34" charset="-34"/>
              <a:cs typeface="DokChampa" pitchFamily="34" charset="-34"/>
            </a:endParaRPr>
          </a:p>
        </p:txBody>
      </p:sp>
    </p:spTree>
  </p:cSld>
  <p:clrMapOvr>
    <a:masterClrMapping/>
  </p:clrMapOvr>
  <p:transition>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0" y="6553199"/>
            <a:ext cx="9144000" cy="304801"/>
          </a:xfrm>
          <a:prstGeom prst="rect">
            <a:avLst/>
          </a:prstGeom>
          <a:noFill/>
          <a:ln w="9525">
            <a:noFill/>
            <a:miter lim="800000"/>
            <a:headEnd/>
            <a:tailEnd/>
          </a:ln>
          <a:effectLst/>
        </p:spPr>
      </p:pic>
      <p:sp>
        <p:nvSpPr>
          <p:cNvPr id="4" name="Footer Placeholder 3"/>
          <p:cNvSpPr>
            <a:spLocks noGrp="1"/>
          </p:cNvSpPr>
          <p:nvPr>
            <p:ph type="ftr" sz="quarter" idx="11"/>
          </p:nvPr>
        </p:nvSpPr>
        <p:spPr>
          <a:xfrm>
            <a:off x="4876800" y="6629401"/>
            <a:ext cx="4267200" cy="228599"/>
          </a:xfrm>
        </p:spPr>
        <p:txBody>
          <a:bodyPr/>
          <a:lstStyle/>
          <a:p>
            <a:r>
              <a:rPr lang="en-US" dirty="0" smtClean="0">
                <a:solidFill>
                  <a:schemeClr val="bg1"/>
                </a:solidFill>
              </a:rPr>
              <a:t>             Fast, Secure, Reliable  Business Solutions</a:t>
            </a:r>
            <a:endParaRPr lang="en-US" dirty="0">
              <a:solidFill>
                <a:schemeClr val="bg1"/>
              </a:solidFill>
            </a:endParaRPr>
          </a:p>
        </p:txBody>
      </p:sp>
      <p:pic>
        <p:nvPicPr>
          <p:cNvPr id="6" name="Picture 3"/>
          <p:cNvPicPr>
            <a:picLocks noChangeAspect="1" noChangeArrowheads="1"/>
          </p:cNvPicPr>
          <p:nvPr/>
        </p:nvPicPr>
        <p:blipFill>
          <a:blip r:embed="rId4" cstate="print"/>
          <a:srcRect/>
          <a:stretch>
            <a:fillRect/>
          </a:stretch>
        </p:blipFill>
        <p:spPr bwMode="auto">
          <a:xfrm>
            <a:off x="7264400" y="6324600"/>
            <a:ext cx="1879600" cy="228600"/>
          </a:xfrm>
          <a:prstGeom prst="rect">
            <a:avLst/>
          </a:prstGeom>
          <a:noFill/>
          <a:ln w="9525">
            <a:noFill/>
            <a:miter lim="800000"/>
            <a:headEnd/>
            <a:tailEnd/>
          </a:ln>
          <a:effectLst/>
        </p:spPr>
      </p:pic>
      <p:sp>
        <p:nvSpPr>
          <p:cNvPr id="7" name="TextBox 6"/>
          <p:cNvSpPr txBox="1"/>
          <p:nvPr/>
        </p:nvSpPr>
        <p:spPr>
          <a:xfrm>
            <a:off x="914400" y="228600"/>
            <a:ext cx="7162800" cy="523220"/>
          </a:xfrm>
          <a:prstGeom prst="rect">
            <a:avLst/>
          </a:prstGeom>
          <a:noFill/>
        </p:spPr>
        <p:txBody>
          <a:bodyPr wrap="square" rtlCol="0">
            <a:spAutoFit/>
          </a:bodyPr>
          <a:lstStyle/>
          <a:p>
            <a:pPr algn="ctr"/>
            <a:r>
              <a:rPr lang="en-US" sz="2800" dirty="0" smtClean="0">
                <a:latin typeface="Arial" pitchFamily="34" charset="0"/>
                <a:cs typeface="Arial" pitchFamily="34" charset="0"/>
              </a:rPr>
              <a:t>Multinet &amp; Axiata Group</a:t>
            </a:r>
            <a:endParaRPr lang="en-US" sz="2800" dirty="0">
              <a:latin typeface="Arial" pitchFamily="34" charset="0"/>
              <a:cs typeface="Arial" pitchFamily="34" charset="0"/>
            </a:endParaRPr>
          </a:p>
        </p:txBody>
      </p:sp>
      <p:pic>
        <p:nvPicPr>
          <p:cNvPr id="11" name="Picture 2"/>
          <p:cNvPicPr>
            <a:picLocks noChangeAspect="1" noChangeArrowheads="1"/>
          </p:cNvPicPr>
          <p:nvPr/>
        </p:nvPicPr>
        <p:blipFill>
          <a:blip r:embed="rId5" cstate="print">
            <a:grayscl/>
          </a:blip>
          <a:srcRect/>
          <a:stretch>
            <a:fillRect/>
          </a:stretch>
        </p:blipFill>
        <p:spPr bwMode="auto">
          <a:xfrm>
            <a:off x="0" y="0"/>
            <a:ext cx="9144000" cy="838199"/>
          </a:xfrm>
          <a:prstGeom prst="rect">
            <a:avLst/>
          </a:prstGeom>
          <a:noFill/>
          <a:ln w="9525">
            <a:noFill/>
            <a:miter lim="800000"/>
            <a:headEnd/>
            <a:tailEnd/>
          </a:ln>
        </p:spPr>
      </p:pic>
      <p:sp>
        <p:nvSpPr>
          <p:cNvPr id="9" name="Slide Number Placeholder 9"/>
          <p:cNvSpPr>
            <a:spLocks noGrp="1"/>
          </p:cNvSpPr>
          <p:nvPr>
            <p:ph type="sldNum" sz="quarter" idx="12"/>
          </p:nvPr>
        </p:nvSpPr>
        <p:spPr>
          <a:xfrm>
            <a:off x="2667000" y="6248400"/>
            <a:ext cx="2133600" cy="365125"/>
          </a:xfrm>
        </p:spPr>
        <p:txBody>
          <a:bodyPr/>
          <a:lstStyle/>
          <a:p>
            <a:pPr>
              <a:defRPr/>
            </a:pPr>
            <a:r>
              <a:rPr lang="en-US" dirty="0" smtClean="0">
                <a:solidFill>
                  <a:schemeClr val="bg1"/>
                </a:solidFill>
                <a:latin typeface="+mj-lt"/>
              </a:rPr>
              <a:t>Page: </a:t>
            </a:r>
            <a:fld id="{C7C406FB-F60F-4112-874E-A5EFE2BC9A99}" type="slidenum">
              <a:rPr lang="en-US" smtClean="0">
                <a:solidFill>
                  <a:schemeClr val="bg1"/>
                </a:solidFill>
                <a:latin typeface="+mj-lt"/>
              </a:rPr>
              <a:pPr>
                <a:defRPr/>
              </a:pPr>
              <a:t>4</a:t>
            </a:fld>
            <a:endParaRPr lang="en-US" dirty="0">
              <a:solidFill>
                <a:schemeClr val="bg1"/>
              </a:solidFill>
              <a:latin typeface="+mj-lt"/>
            </a:endParaRPr>
          </a:p>
        </p:txBody>
      </p:sp>
      <p:sp>
        <p:nvSpPr>
          <p:cNvPr id="8" name="TextBox 7"/>
          <p:cNvSpPr txBox="1"/>
          <p:nvPr/>
        </p:nvSpPr>
        <p:spPr>
          <a:xfrm>
            <a:off x="304800" y="152400"/>
            <a:ext cx="8610600" cy="584775"/>
          </a:xfrm>
          <a:prstGeom prst="rect">
            <a:avLst/>
          </a:prstGeom>
          <a:noFill/>
        </p:spPr>
        <p:txBody>
          <a:bodyPr wrap="square" rtlCol="0">
            <a:spAutoFit/>
          </a:bodyPr>
          <a:lstStyle/>
          <a:p>
            <a:pPr algn="ctr"/>
            <a:r>
              <a:rPr lang="en-US" sz="3200" b="1" dirty="0" smtClean="0">
                <a:solidFill>
                  <a:schemeClr val="bg1"/>
                </a:solidFill>
              </a:rPr>
              <a:t>Telecom Landscape of Pakistan</a:t>
            </a:r>
          </a:p>
        </p:txBody>
      </p:sp>
      <p:sp>
        <p:nvSpPr>
          <p:cNvPr id="13" name="TextBox 12"/>
          <p:cNvSpPr txBox="1"/>
          <p:nvPr/>
        </p:nvSpPr>
        <p:spPr>
          <a:xfrm>
            <a:off x="0" y="985421"/>
            <a:ext cx="8915400" cy="5262979"/>
          </a:xfrm>
          <a:prstGeom prst="rect">
            <a:avLst/>
          </a:prstGeom>
          <a:noFill/>
        </p:spPr>
        <p:txBody>
          <a:bodyPr wrap="square" rtlCol="0">
            <a:spAutoFit/>
          </a:bodyPr>
          <a:lstStyle/>
          <a:p>
            <a:pPr marL="914400" indent="-457200" algn="just">
              <a:buFont typeface="Wingdings" pitchFamily="2" charset="2"/>
              <a:buChar char="Ø"/>
            </a:pPr>
            <a:r>
              <a:rPr lang="en-US" sz="2400" dirty="0" smtClean="0">
                <a:ea typeface="Verdana" pitchFamily="34" charset="0"/>
                <a:cs typeface="Verdana" pitchFamily="34" charset="0"/>
              </a:rPr>
              <a:t>Total Population: 184.5 Million </a:t>
            </a:r>
            <a:r>
              <a:rPr lang="en-US" sz="2000" dirty="0" smtClean="0">
                <a:ea typeface="Verdana" pitchFamily="34" charset="0"/>
                <a:cs typeface="Verdana" pitchFamily="34" charset="0"/>
              </a:rPr>
              <a:t>(Economic Survey of Pakistan 2013)</a:t>
            </a:r>
            <a:endParaRPr lang="en-US" sz="2400" dirty="0" smtClean="0">
              <a:ea typeface="Verdana" pitchFamily="34" charset="0"/>
              <a:cs typeface="Verdana" pitchFamily="34" charset="0"/>
            </a:endParaRPr>
          </a:p>
          <a:p>
            <a:pPr marL="914400" indent="-457200" algn="just">
              <a:buFont typeface="Wingdings" pitchFamily="2" charset="2"/>
              <a:buChar char="Ø"/>
            </a:pPr>
            <a:endParaRPr lang="en-US" sz="2400" dirty="0" smtClean="0">
              <a:ea typeface="Verdana" pitchFamily="34" charset="0"/>
              <a:cs typeface="Verdana" pitchFamily="34" charset="0"/>
            </a:endParaRPr>
          </a:p>
          <a:p>
            <a:pPr marL="914400" indent="-457200" algn="just">
              <a:buFont typeface="Wingdings" pitchFamily="2" charset="2"/>
              <a:buChar char="Ø"/>
            </a:pPr>
            <a:r>
              <a:rPr lang="en-US" sz="2400" dirty="0" smtClean="0">
                <a:ea typeface="Verdana" pitchFamily="34" charset="0"/>
                <a:cs typeface="Verdana" pitchFamily="34" charset="0"/>
              </a:rPr>
              <a:t>Revenues </a:t>
            </a:r>
            <a:r>
              <a:rPr lang="en-US" sz="2400" dirty="0" smtClean="0">
                <a:ea typeface="Verdana" pitchFamily="34" charset="0"/>
                <a:cs typeface="Verdana" pitchFamily="34" charset="0"/>
              </a:rPr>
              <a:t>of the telecom sector during 2012 stood at USD 4 billion registering a growth of 13 percent over the same period last year.</a:t>
            </a:r>
          </a:p>
          <a:p>
            <a:pPr marL="914400" indent="-457200" algn="just">
              <a:buFont typeface="Wingdings" pitchFamily="2" charset="2"/>
              <a:buChar char="Ø"/>
            </a:pPr>
            <a:endParaRPr lang="en-US" sz="2400" dirty="0" smtClean="0">
              <a:latin typeface="+mj-lt"/>
              <a:ea typeface="Verdana" pitchFamily="34" charset="0"/>
              <a:cs typeface="Verdana" pitchFamily="34" charset="0"/>
            </a:endParaRPr>
          </a:p>
          <a:p>
            <a:pPr marL="914400" indent="-457200" algn="just">
              <a:buFont typeface="Wingdings" pitchFamily="2" charset="2"/>
              <a:buChar char="Ø"/>
            </a:pPr>
            <a:r>
              <a:rPr lang="en-US" sz="2400" dirty="0" smtClean="0">
                <a:latin typeface="+mj-lt"/>
                <a:ea typeface="Verdana" pitchFamily="34" charset="0"/>
                <a:cs typeface="Verdana" pitchFamily="34" charset="0"/>
              </a:rPr>
              <a:t>Telecom sector contributes upto 2 percent of National GDP (2010-2011)</a:t>
            </a:r>
          </a:p>
          <a:p>
            <a:pPr marL="914400" indent="-457200" algn="just">
              <a:buFont typeface="Wingdings" pitchFamily="2" charset="2"/>
              <a:buChar char="Ø"/>
            </a:pPr>
            <a:endParaRPr lang="en-US" sz="2400" dirty="0" smtClean="0">
              <a:latin typeface="+mj-lt"/>
              <a:ea typeface="Verdana" pitchFamily="34" charset="0"/>
              <a:cs typeface="Verdana" pitchFamily="34" charset="0"/>
            </a:endParaRPr>
          </a:p>
          <a:p>
            <a:pPr marL="914400" indent="-457200" algn="just">
              <a:buFont typeface="Wingdings" pitchFamily="2" charset="2"/>
              <a:buChar char="Ø"/>
            </a:pPr>
            <a:r>
              <a:rPr lang="en-US" sz="2400" dirty="0" smtClean="0">
                <a:latin typeface="+mj-lt"/>
                <a:ea typeface="Verdana" pitchFamily="34" charset="0"/>
                <a:cs typeface="Verdana" pitchFamily="34" charset="0"/>
              </a:rPr>
              <a:t>Pakistan is Connected with 4 Submarine Cables, SeaMeWe-3, SeaMeWe -4, IMEWE and TW-1 and 2 Landing stations</a:t>
            </a:r>
          </a:p>
          <a:p>
            <a:pPr marL="914400" indent="-457200" algn="just">
              <a:buFont typeface="Wingdings" pitchFamily="2" charset="2"/>
              <a:buChar char="Ø"/>
            </a:pPr>
            <a:endParaRPr lang="en-US" sz="2400" dirty="0" smtClean="0">
              <a:latin typeface="+mj-lt"/>
              <a:ea typeface="Verdana" pitchFamily="34" charset="0"/>
              <a:cs typeface="Verdana" pitchFamily="34" charset="0"/>
            </a:endParaRPr>
          </a:p>
          <a:p>
            <a:pPr marL="914400" indent="-457200" algn="just">
              <a:buFont typeface="Wingdings" pitchFamily="2" charset="2"/>
              <a:buChar char="Ø"/>
            </a:pPr>
            <a:r>
              <a:rPr lang="en-US" sz="2400" dirty="0" smtClean="0">
                <a:latin typeface="+mj-lt"/>
                <a:ea typeface="Verdana" pitchFamily="34" charset="0"/>
                <a:cs typeface="Verdana" pitchFamily="34" charset="0"/>
              </a:rPr>
              <a:t>Pakistan telecom sector has emerged as the fastest growing sector across Asia in the recent years</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animEffect transition="in" filter="fade">
                                      <p:cBhvr>
                                        <p:cTn id="11" dur="500"/>
                                        <p:tgtEl>
                                          <p:spTgt spid="13">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animEffect transition="in" filter="fade">
                                      <p:cBhvr>
                                        <p:cTn id="15" dur="500"/>
                                        <p:tgtEl>
                                          <p:spTgt spid="13">
                                            <p:txEl>
                                              <p:pRg st="4" end="4"/>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3">
                                            <p:txEl>
                                              <p:pRg st="6" end="6"/>
                                            </p:txEl>
                                          </p:spTgt>
                                        </p:tgtEl>
                                        <p:attrNameLst>
                                          <p:attrName>style.visibility</p:attrName>
                                        </p:attrNameLst>
                                      </p:cBhvr>
                                      <p:to>
                                        <p:strVal val="visible"/>
                                      </p:to>
                                    </p:set>
                                    <p:animEffect transition="in" filter="fade">
                                      <p:cBhvr>
                                        <p:cTn id="19" dur="500"/>
                                        <p:tgtEl>
                                          <p:spTgt spid="13">
                                            <p:txEl>
                                              <p:pRg st="6" end="6"/>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3">
                                            <p:txEl>
                                              <p:pRg st="8" end="8"/>
                                            </p:txEl>
                                          </p:spTgt>
                                        </p:tgtEl>
                                        <p:attrNameLst>
                                          <p:attrName>style.visibility</p:attrName>
                                        </p:attrNameLst>
                                      </p:cBhvr>
                                      <p:to>
                                        <p:strVal val="visible"/>
                                      </p:to>
                                    </p:set>
                                    <p:animEffect transition="in" filter="fade">
                                      <p:cBhvr>
                                        <p:cTn id="23" dur="500"/>
                                        <p:tgtEl>
                                          <p:spTgt spid="1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0" y="6553199"/>
            <a:ext cx="9144000" cy="304801"/>
          </a:xfrm>
          <a:prstGeom prst="rect">
            <a:avLst/>
          </a:prstGeom>
          <a:noFill/>
          <a:ln w="9525">
            <a:noFill/>
            <a:miter lim="800000"/>
            <a:headEnd/>
            <a:tailEnd/>
          </a:ln>
          <a:effectLst/>
        </p:spPr>
      </p:pic>
      <p:sp>
        <p:nvSpPr>
          <p:cNvPr id="4" name="Footer Placeholder 3"/>
          <p:cNvSpPr>
            <a:spLocks noGrp="1"/>
          </p:cNvSpPr>
          <p:nvPr>
            <p:ph type="ftr" sz="quarter" idx="11"/>
          </p:nvPr>
        </p:nvSpPr>
        <p:spPr>
          <a:xfrm>
            <a:off x="4876800" y="6629401"/>
            <a:ext cx="4267200" cy="228599"/>
          </a:xfrm>
        </p:spPr>
        <p:txBody>
          <a:bodyPr/>
          <a:lstStyle/>
          <a:p>
            <a:r>
              <a:rPr lang="en-US" dirty="0" smtClean="0">
                <a:solidFill>
                  <a:schemeClr val="bg1"/>
                </a:solidFill>
              </a:rPr>
              <a:t>             Fast, Secure, Reliable  Business Solutions</a:t>
            </a:r>
            <a:endParaRPr lang="en-US" dirty="0">
              <a:solidFill>
                <a:schemeClr val="bg1"/>
              </a:solidFill>
            </a:endParaRPr>
          </a:p>
        </p:txBody>
      </p:sp>
      <p:sp>
        <p:nvSpPr>
          <p:cNvPr id="7" name="TextBox 6"/>
          <p:cNvSpPr txBox="1"/>
          <p:nvPr/>
        </p:nvSpPr>
        <p:spPr>
          <a:xfrm>
            <a:off x="914400" y="228600"/>
            <a:ext cx="7162800" cy="523220"/>
          </a:xfrm>
          <a:prstGeom prst="rect">
            <a:avLst/>
          </a:prstGeom>
          <a:noFill/>
        </p:spPr>
        <p:txBody>
          <a:bodyPr wrap="square" rtlCol="0">
            <a:spAutoFit/>
          </a:bodyPr>
          <a:lstStyle/>
          <a:p>
            <a:pPr algn="ctr"/>
            <a:r>
              <a:rPr lang="en-US" sz="2800" dirty="0" smtClean="0">
                <a:latin typeface="Arial" pitchFamily="34" charset="0"/>
                <a:cs typeface="Arial" pitchFamily="34" charset="0"/>
              </a:rPr>
              <a:t>Multinet &amp; Axiata Group</a:t>
            </a:r>
            <a:endParaRPr lang="en-US" sz="2800" dirty="0">
              <a:latin typeface="Arial" pitchFamily="34" charset="0"/>
              <a:cs typeface="Arial" pitchFamily="34" charset="0"/>
            </a:endParaRPr>
          </a:p>
        </p:txBody>
      </p:sp>
      <p:pic>
        <p:nvPicPr>
          <p:cNvPr id="11" name="Picture 2"/>
          <p:cNvPicPr>
            <a:picLocks noChangeAspect="1" noChangeArrowheads="1"/>
          </p:cNvPicPr>
          <p:nvPr/>
        </p:nvPicPr>
        <p:blipFill>
          <a:blip r:embed="rId4" cstate="print">
            <a:grayscl/>
          </a:blip>
          <a:srcRect/>
          <a:stretch>
            <a:fillRect/>
          </a:stretch>
        </p:blipFill>
        <p:spPr bwMode="auto">
          <a:xfrm>
            <a:off x="0" y="0"/>
            <a:ext cx="9144000" cy="838199"/>
          </a:xfrm>
          <a:prstGeom prst="rect">
            <a:avLst/>
          </a:prstGeom>
          <a:noFill/>
          <a:ln w="9525">
            <a:noFill/>
            <a:miter lim="800000"/>
            <a:headEnd/>
            <a:tailEnd/>
          </a:ln>
        </p:spPr>
      </p:pic>
      <p:sp>
        <p:nvSpPr>
          <p:cNvPr id="9" name="Slide Number Placeholder 9"/>
          <p:cNvSpPr>
            <a:spLocks noGrp="1"/>
          </p:cNvSpPr>
          <p:nvPr>
            <p:ph type="sldNum" sz="quarter" idx="12"/>
          </p:nvPr>
        </p:nvSpPr>
        <p:spPr>
          <a:xfrm>
            <a:off x="2667000" y="6248400"/>
            <a:ext cx="2133600" cy="365125"/>
          </a:xfrm>
        </p:spPr>
        <p:txBody>
          <a:bodyPr/>
          <a:lstStyle/>
          <a:p>
            <a:pPr>
              <a:defRPr/>
            </a:pPr>
            <a:r>
              <a:rPr lang="en-US" dirty="0" smtClean="0">
                <a:solidFill>
                  <a:schemeClr val="bg1"/>
                </a:solidFill>
                <a:latin typeface="+mj-lt"/>
              </a:rPr>
              <a:t>Page: </a:t>
            </a:r>
            <a:fld id="{C7C406FB-F60F-4112-874E-A5EFE2BC9A99}" type="slidenum">
              <a:rPr lang="en-US" smtClean="0">
                <a:solidFill>
                  <a:schemeClr val="bg1"/>
                </a:solidFill>
                <a:latin typeface="+mj-lt"/>
              </a:rPr>
              <a:pPr>
                <a:defRPr/>
              </a:pPr>
              <a:t>40</a:t>
            </a:fld>
            <a:endParaRPr lang="en-US" dirty="0">
              <a:solidFill>
                <a:schemeClr val="bg1"/>
              </a:solidFill>
              <a:latin typeface="+mj-lt"/>
            </a:endParaRPr>
          </a:p>
        </p:txBody>
      </p:sp>
      <p:sp>
        <p:nvSpPr>
          <p:cNvPr id="8" name="TextBox 7"/>
          <p:cNvSpPr txBox="1"/>
          <p:nvPr/>
        </p:nvSpPr>
        <p:spPr>
          <a:xfrm>
            <a:off x="304800" y="152400"/>
            <a:ext cx="8610600" cy="584775"/>
          </a:xfrm>
          <a:prstGeom prst="rect">
            <a:avLst/>
          </a:prstGeom>
          <a:noFill/>
        </p:spPr>
        <p:txBody>
          <a:bodyPr wrap="square" rtlCol="0">
            <a:spAutoFit/>
          </a:bodyPr>
          <a:lstStyle/>
          <a:p>
            <a:pPr algn="ctr"/>
            <a:r>
              <a:rPr lang="en-US" sz="3200" b="1" dirty="0" smtClean="0">
                <a:solidFill>
                  <a:schemeClr val="bg1"/>
                </a:solidFill>
              </a:rPr>
              <a:t>Conclusion</a:t>
            </a:r>
          </a:p>
        </p:txBody>
      </p:sp>
      <p:pic>
        <p:nvPicPr>
          <p:cNvPr id="17" name="Picture 3"/>
          <p:cNvPicPr>
            <a:picLocks noChangeAspect="1" noChangeArrowheads="1"/>
          </p:cNvPicPr>
          <p:nvPr/>
        </p:nvPicPr>
        <p:blipFill>
          <a:blip r:embed="rId5" cstate="print"/>
          <a:srcRect/>
          <a:stretch>
            <a:fillRect/>
          </a:stretch>
        </p:blipFill>
        <p:spPr bwMode="auto">
          <a:xfrm>
            <a:off x="7264400" y="6324600"/>
            <a:ext cx="1879600" cy="228600"/>
          </a:xfrm>
          <a:prstGeom prst="rect">
            <a:avLst/>
          </a:prstGeom>
          <a:noFill/>
          <a:ln w="9525">
            <a:noFill/>
            <a:miter lim="800000"/>
            <a:headEnd/>
            <a:tailEnd/>
          </a:ln>
          <a:effectLst/>
        </p:spPr>
      </p:pic>
      <p:sp>
        <p:nvSpPr>
          <p:cNvPr id="12" name="Rectangle 11"/>
          <p:cNvSpPr/>
          <p:nvPr/>
        </p:nvSpPr>
        <p:spPr>
          <a:xfrm>
            <a:off x="228600" y="914400"/>
            <a:ext cx="8915400" cy="5016758"/>
          </a:xfrm>
          <a:prstGeom prst="rect">
            <a:avLst/>
          </a:prstGeom>
        </p:spPr>
        <p:txBody>
          <a:bodyPr wrap="square">
            <a:spAutoFit/>
          </a:bodyPr>
          <a:lstStyle/>
          <a:p>
            <a:pPr marL="457200" indent="-457200">
              <a:buFont typeface="Wingdings" pitchFamily="2" charset="2"/>
              <a:buChar char="Ø"/>
            </a:pPr>
            <a:r>
              <a:rPr lang="en-US" sz="2000" dirty="0" smtClean="0">
                <a:latin typeface="Verdana" pitchFamily="34" charset="0"/>
                <a:ea typeface="Verdana" pitchFamily="34" charset="0"/>
                <a:cs typeface="Verdana" pitchFamily="34" charset="0"/>
              </a:rPr>
              <a:t>For </a:t>
            </a:r>
            <a:r>
              <a:rPr lang="en-US" sz="2000" dirty="0" smtClean="0">
                <a:latin typeface="Verdana" pitchFamily="34" charset="0"/>
                <a:ea typeface="Verdana" pitchFamily="34" charset="0"/>
                <a:cs typeface="Verdana" pitchFamily="34" charset="0"/>
              </a:rPr>
              <a:t>the telecom sector, it can rightly be said that deregulation has proved fruitful</a:t>
            </a:r>
          </a:p>
          <a:p>
            <a:pPr marL="457200" indent="-457200">
              <a:buFont typeface="Wingdings" pitchFamily="2" charset="2"/>
              <a:buChar char="Ø"/>
            </a:pPr>
            <a:endParaRPr lang="en-US" sz="2000" dirty="0" smtClean="0">
              <a:latin typeface="Verdana" pitchFamily="34" charset="0"/>
              <a:ea typeface="Verdana" pitchFamily="34" charset="0"/>
              <a:cs typeface="Verdana" pitchFamily="34" charset="0"/>
            </a:endParaRPr>
          </a:p>
          <a:p>
            <a:pPr marL="457200" indent="-457200">
              <a:buFont typeface="Wingdings" pitchFamily="2" charset="2"/>
              <a:buChar char="Ø"/>
            </a:pPr>
            <a:r>
              <a:rPr lang="en-US" sz="2000" dirty="0" smtClean="0">
                <a:latin typeface="Verdana" pitchFamily="34" charset="0"/>
                <a:ea typeface="Verdana" pitchFamily="34" charset="0"/>
                <a:cs typeface="Verdana" pitchFamily="34" charset="0"/>
              </a:rPr>
              <a:t>The technology is changing rapidly and its transfer to local markets is fast.</a:t>
            </a:r>
          </a:p>
          <a:p>
            <a:pPr marL="457200" indent="-457200">
              <a:buFont typeface="Wingdings" pitchFamily="2" charset="2"/>
              <a:buChar char="Ø"/>
            </a:pPr>
            <a:endParaRPr lang="en-US" sz="2000" dirty="0" smtClean="0">
              <a:latin typeface="Verdana" pitchFamily="34" charset="0"/>
              <a:ea typeface="Verdana" pitchFamily="34" charset="0"/>
              <a:cs typeface="Verdana" pitchFamily="34" charset="0"/>
            </a:endParaRPr>
          </a:p>
          <a:p>
            <a:pPr marL="457200" indent="-457200">
              <a:buFont typeface="Wingdings" pitchFamily="2" charset="2"/>
              <a:buChar char="Ø"/>
            </a:pPr>
            <a:r>
              <a:rPr lang="en-US" sz="2000" dirty="0" smtClean="0">
                <a:latin typeface="Verdana" pitchFamily="34" charset="0"/>
                <a:ea typeface="Verdana" pitchFamily="34" charset="0"/>
                <a:cs typeface="Verdana" pitchFamily="34" charset="0"/>
              </a:rPr>
              <a:t>Consumers have wide variety of telecommunication services to choose from</a:t>
            </a:r>
          </a:p>
          <a:p>
            <a:pPr marL="457200" indent="-457200">
              <a:buFont typeface="Wingdings" pitchFamily="2" charset="2"/>
              <a:buChar char="Ø"/>
            </a:pPr>
            <a:endParaRPr lang="en-US" sz="2000" dirty="0" smtClean="0">
              <a:latin typeface="Verdana" pitchFamily="34" charset="0"/>
              <a:ea typeface="Verdana" pitchFamily="34" charset="0"/>
              <a:cs typeface="Verdana" pitchFamily="34" charset="0"/>
            </a:endParaRPr>
          </a:p>
          <a:p>
            <a:pPr marL="457200" indent="-457200">
              <a:buFont typeface="Wingdings" pitchFamily="2" charset="2"/>
              <a:buChar char="Ø"/>
            </a:pPr>
            <a:r>
              <a:rPr lang="en-US" sz="2000" dirty="0" smtClean="0">
                <a:latin typeface="Verdana" pitchFamily="34" charset="0"/>
                <a:ea typeface="Verdana" pitchFamily="34" charset="0"/>
                <a:cs typeface="Verdana" pitchFamily="34" charset="0"/>
              </a:rPr>
              <a:t>Telecom rates have been greatly reduced and communication has become much easier for people using the latest technology at affordable prices</a:t>
            </a:r>
          </a:p>
          <a:p>
            <a:pPr marL="457200" indent="-457200">
              <a:buFont typeface="Wingdings" pitchFamily="2" charset="2"/>
              <a:buChar char="Ø"/>
            </a:pPr>
            <a:endParaRPr lang="en-US" sz="2000" dirty="0" smtClean="0">
              <a:latin typeface="Verdana" pitchFamily="34" charset="0"/>
              <a:ea typeface="Verdana" pitchFamily="34" charset="0"/>
              <a:cs typeface="Verdana" pitchFamily="34" charset="0"/>
            </a:endParaRPr>
          </a:p>
          <a:p>
            <a:pPr marL="457200" indent="-457200">
              <a:buFont typeface="Wingdings" pitchFamily="2" charset="2"/>
              <a:buChar char="Ø"/>
            </a:pPr>
            <a:r>
              <a:rPr lang="en-US" sz="2000" dirty="0" smtClean="0">
                <a:latin typeface="Verdana" pitchFamily="34" charset="0"/>
                <a:ea typeface="Verdana" pitchFamily="34" charset="0"/>
                <a:cs typeface="Verdana" pitchFamily="34" charset="0"/>
              </a:rPr>
              <a:t>Liberalization of the telecom sector in Pakistan has attracted foreign direct investment, facilitated technological changes and generated employment opportunities</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animEffect transition="in" filter="fade">
                                      <p:cBhvr>
                                        <p:cTn id="11" dur="500"/>
                                        <p:tgtEl>
                                          <p:spTgt spid="12">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animEffect transition="in" filter="fade">
                                      <p:cBhvr>
                                        <p:cTn id="15" dur="500"/>
                                        <p:tgtEl>
                                          <p:spTgt spid="12">
                                            <p:txEl>
                                              <p:pRg st="4" end="4"/>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xEl>
                                              <p:pRg st="6" end="6"/>
                                            </p:txEl>
                                          </p:spTgt>
                                        </p:tgtEl>
                                        <p:attrNameLst>
                                          <p:attrName>style.visibility</p:attrName>
                                        </p:attrNameLst>
                                      </p:cBhvr>
                                      <p:to>
                                        <p:strVal val="visible"/>
                                      </p:to>
                                    </p:set>
                                    <p:animEffect transition="in" filter="fade">
                                      <p:cBhvr>
                                        <p:cTn id="19" dur="500"/>
                                        <p:tgtEl>
                                          <p:spTgt spid="12">
                                            <p:txEl>
                                              <p:pRg st="6" end="6"/>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xEl>
                                              <p:pRg st="8" end="8"/>
                                            </p:txEl>
                                          </p:spTgt>
                                        </p:tgtEl>
                                        <p:attrNameLst>
                                          <p:attrName>style.visibility</p:attrName>
                                        </p:attrNameLst>
                                      </p:cBhvr>
                                      <p:to>
                                        <p:strVal val="visible"/>
                                      </p:to>
                                    </p:set>
                                    <p:animEffect transition="in" filter="fade">
                                      <p:cBhvr>
                                        <p:cTn id="23" dur="500"/>
                                        <p:tgtEl>
                                          <p:spTgt spid="1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0" y="6553199"/>
            <a:ext cx="9144000" cy="304801"/>
          </a:xfrm>
          <a:prstGeom prst="rect">
            <a:avLst/>
          </a:prstGeom>
          <a:noFill/>
          <a:ln w="9525">
            <a:noFill/>
            <a:miter lim="800000"/>
            <a:headEnd/>
            <a:tailEnd/>
          </a:ln>
          <a:effectLst/>
        </p:spPr>
      </p:pic>
      <p:sp>
        <p:nvSpPr>
          <p:cNvPr id="4" name="Footer Placeholder 3"/>
          <p:cNvSpPr>
            <a:spLocks noGrp="1"/>
          </p:cNvSpPr>
          <p:nvPr>
            <p:ph type="ftr" sz="quarter" idx="11"/>
          </p:nvPr>
        </p:nvSpPr>
        <p:spPr>
          <a:xfrm>
            <a:off x="4876800" y="6629401"/>
            <a:ext cx="4267200" cy="228599"/>
          </a:xfrm>
        </p:spPr>
        <p:txBody>
          <a:bodyPr/>
          <a:lstStyle/>
          <a:p>
            <a:r>
              <a:rPr lang="en-US" dirty="0" smtClean="0">
                <a:solidFill>
                  <a:schemeClr val="bg1"/>
                </a:solidFill>
              </a:rPr>
              <a:t>             Fast, Secure, Reliable  Business Solutions</a:t>
            </a:r>
            <a:endParaRPr lang="en-US" dirty="0">
              <a:solidFill>
                <a:schemeClr val="bg1"/>
              </a:solidFill>
            </a:endParaRPr>
          </a:p>
        </p:txBody>
      </p:sp>
      <p:sp>
        <p:nvSpPr>
          <p:cNvPr id="7" name="TextBox 6"/>
          <p:cNvSpPr txBox="1"/>
          <p:nvPr/>
        </p:nvSpPr>
        <p:spPr>
          <a:xfrm>
            <a:off x="914400" y="228600"/>
            <a:ext cx="7162800" cy="523220"/>
          </a:xfrm>
          <a:prstGeom prst="rect">
            <a:avLst/>
          </a:prstGeom>
          <a:noFill/>
        </p:spPr>
        <p:txBody>
          <a:bodyPr wrap="square" rtlCol="0">
            <a:spAutoFit/>
          </a:bodyPr>
          <a:lstStyle/>
          <a:p>
            <a:pPr algn="ctr"/>
            <a:r>
              <a:rPr lang="en-US" sz="2800" dirty="0" smtClean="0">
                <a:latin typeface="Arial" pitchFamily="34" charset="0"/>
                <a:cs typeface="Arial" pitchFamily="34" charset="0"/>
              </a:rPr>
              <a:t>Multinet &amp; Axiata Group</a:t>
            </a:r>
            <a:endParaRPr lang="en-US" sz="2800" dirty="0">
              <a:latin typeface="Arial" pitchFamily="34" charset="0"/>
              <a:cs typeface="Arial" pitchFamily="34" charset="0"/>
            </a:endParaRPr>
          </a:p>
        </p:txBody>
      </p:sp>
      <p:pic>
        <p:nvPicPr>
          <p:cNvPr id="11" name="Picture 2"/>
          <p:cNvPicPr>
            <a:picLocks noChangeAspect="1" noChangeArrowheads="1"/>
          </p:cNvPicPr>
          <p:nvPr/>
        </p:nvPicPr>
        <p:blipFill>
          <a:blip r:embed="rId4" cstate="print">
            <a:grayscl/>
          </a:blip>
          <a:srcRect/>
          <a:stretch>
            <a:fillRect/>
          </a:stretch>
        </p:blipFill>
        <p:spPr bwMode="auto">
          <a:xfrm>
            <a:off x="0" y="0"/>
            <a:ext cx="9144000" cy="838199"/>
          </a:xfrm>
          <a:prstGeom prst="rect">
            <a:avLst/>
          </a:prstGeom>
          <a:noFill/>
          <a:ln w="9525">
            <a:noFill/>
            <a:miter lim="800000"/>
            <a:headEnd/>
            <a:tailEnd/>
          </a:ln>
        </p:spPr>
      </p:pic>
      <p:sp>
        <p:nvSpPr>
          <p:cNvPr id="9" name="Slide Number Placeholder 9"/>
          <p:cNvSpPr>
            <a:spLocks noGrp="1"/>
          </p:cNvSpPr>
          <p:nvPr>
            <p:ph type="sldNum" sz="quarter" idx="12"/>
          </p:nvPr>
        </p:nvSpPr>
        <p:spPr>
          <a:xfrm>
            <a:off x="2667000" y="6248400"/>
            <a:ext cx="2133600" cy="365125"/>
          </a:xfrm>
        </p:spPr>
        <p:txBody>
          <a:bodyPr/>
          <a:lstStyle/>
          <a:p>
            <a:pPr>
              <a:defRPr/>
            </a:pPr>
            <a:r>
              <a:rPr lang="en-US" dirty="0" smtClean="0">
                <a:solidFill>
                  <a:schemeClr val="bg1"/>
                </a:solidFill>
                <a:latin typeface="+mj-lt"/>
              </a:rPr>
              <a:t>Page: </a:t>
            </a:r>
            <a:fld id="{C7C406FB-F60F-4112-874E-A5EFE2BC9A99}" type="slidenum">
              <a:rPr lang="en-US" smtClean="0">
                <a:solidFill>
                  <a:schemeClr val="bg1"/>
                </a:solidFill>
                <a:latin typeface="+mj-lt"/>
              </a:rPr>
              <a:pPr>
                <a:defRPr/>
              </a:pPr>
              <a:t>41</a:t>
            </a:fld>
            <a:endParaRPr lang="en-US" dirty="0">
              <a:solidFill>
                <a:schemeClr val="bg1"/>
              </a:solidFill>
              <a:latin typeface="+mj-lt"/>
            </a:endParaRPr>
          </a:p>
        </p:txBody>
      </p:sp>
      <p:sp>
        <p:nvSpPr>
          <p:cNvPr id="8" name="TextBox 7"/>
          <p:cNvSpPr txBox="1"/>
          <p:nvPr/>
        </p:nvSpPr>
        <p:spPr>
          <a:xfrm>
            <a:off x="304800" y="152400"/>
            <a:ext cx="8610600" cy="584775"/>
          </a:xfrm>
          <a:prstGeom prst="rect">
            <a:avLst/>
          </a:prstGeom>
          <a:noFill/>
        </p:spPr>
        <p:txBody>
          <a:bodyPr wrap="square" rtlCol="0">
            <a:spAutoFit/>
          </a:bodyPr>
          <a:lstStyle/>
          <a:p>
            <a:pPr algn="ctr"/>
            <a:r>
              <a:rPr lang="en-US" sz="3200" b="1" dirty="0" smtClean="0">
                <a:solidFill>
                  <a:schemeClr val="bg1"/>
                </a:solidFill>
              </a:rPr>
              <a:t>Barriers faced by Telecom sector - Ranking</a:t>
            </a:r>
          </a:p>
        </p:txBody>
      </p:sp>
      <p:pic>
        <p:nvPicPr>
          <p:cNvPr id="17" name="Picture 3"/>
          <p:cNvPicPr>
            <a:picLocks noChangeAspect="1" noChangeArrowheads="1"/>
          </p:cNvPicPr>
          <p:nvPr/>
        </p:nvPicPr>
        <p:blipFill>
          <a:blip r:embed="rId5" cstate="print"/>
          <a:srcRect/>
          <a:stretch>
            <a:fillRect/>
          </a:stretch>
        </p:blipFill>
        <p:spPr bwMode="auto">
          <a:xfrm>
            <a:off x="7264400" y="6324600"/>
            <a:ext cx="1879600" cy="228600"/>
          </a:xfrm>
          <a:prstGeom prst="rect">
            <a:avLst/>
          </a:prstGeom>
          <a:noFill/>
          <a:ln w="9525">
            <a:noFill/>
            <a:miter lim="800000"/>
            <a:headEnd/>
            <a:tailEnd/>
          </a:ln>
          <a:effectLst/>
        </p:spPr>
      </p:pic>
      <p:graphicFrame>
        <p:nvGraphicFramePr>
          <p:cNvPr id="10" name="Table 9"/>
          <p:cNvGraphicFramePr>
            <a:graphicFrameLocks noGrp="1"/>
          </p:cNvGraphicFramePr>
          <p:nvPr/>
        </p:nvGraphicFramePr>
        <p:xfrm>
          <a:off x="228600" y="990601"/>
          <a:ext cx="8762999" cy="5233626"/>
        </p:xfrm>
        <a:graphic>
          <a:graphicData uri="http://schemas.openxmlformats.org/drawingml/2006/table">
            <a:tbl>
              <a:tblPr/>
              <a:tblGrid>
                <a:gridCol w="3743624"/>
                <a:gridCol w="1003875"/>
                <a:gridCol w="1003875"/>
                <a:gridCol w="1003875"/>
                <a:gridCol w="1003875"/>
                <a:gridCol w="1003875"/>
              </a:tblGrid>
              <a:tr h="158677">
                <a:tc>
                  <a:txBody>
                    <a:bodyPr/>
                    <a:lstStyle/>
                    <a:p>
                      <a:pPr algn="l" fontAlgn="ctr"/>
                      <a:r>
                        <a:rPr lang="en-US" sz="1600" b="0" i="1" u="none" strike="noStrike" dirty="0">
                          <a:solidFill>
                            <a:srgbClr val="000000"/>
                          </a:solidFill>
                          <a:latin typeface="Calibri"/>
                        </a:rPr>
                        <a:t>Index of trade restrictions</a:t>
                      </a:r>
                    </a:p>
                  </a:txBody>
                  <a:tcPr marL="6277" marR="6277" marT="6277"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latin typeface="Calibri"/>
                        </a:rPr>
                        <a:t> </a:t>
                      </a:r>
                    </a:p>
                  </a:txBody>
                  <a:tcPr marL="6277" marR="6277" marT="6277"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latin typeface="Calibri"/>
                        </a:rPr>
                        <a:t> </a:t>
                      </a:r>
                    </a:p>
                  </a:txBody>
                  <a:tcPr marL="6277" marR="6277" marT="6277"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latin typeface="Calibri"/>
                        </a:rPr>
                        <a:t> </a:t>
                      </a:r>
                    </a:p>
                  </a:txBody>
                  <a:tcPr marL="6277" marR="6277" marT="6277"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latin typeface="Calibri"/>
                        </a:rPr>
                        <a:t> </a:t>
                      </a:r>
                    </a:p>
                  </a:txBody>
                  <a:tcPr marL="6277" marR="6277" marT="6277"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latin typeface="Calibri"/>
                        </a:rPr>
                        <a:t> </a:t>
                      </a:r>
                    </a:p>
                  </a:txBody>
                  <a:tcPr marL="6277" marR="6277" marT="6277" marB="0" anchor="ctr">
                    <a:lnL>
                      <a:noFill/>
                    </a:lnL>
                    <a:lnR>
                      <a:noFill/>
                    </a:lnR>
                    <a:lnT>
                      <a:noFill/>
                    </a:lnT>
                    <a:lnB w="12700" cap="flat" cmpd="sng" algn="ctr">
                      <a:solidFill>
                        <a:srgbClr val="000000"/>
                      </a:solidFill>
                      <a:prstDash val="solid"/>
                      <a:round/>
                      <a:headEnd type="none" w="med" len="med"/>
                      <a:tailEnd type="none" w="med" len="med"/>
                    </a:lnB>
                  </a:tcPr>
                </a:tc>
              </a:tr>
              <a:tr h="158677">
                <a:tc>
                  <a:txBody>
                    <a:bodyPr/>
                    <a:lstStyle/>
                    <a:p>
                      <a:pPr algn="l" fontAlgn="ctr"/>
                      <a:r>
                        <a:rPr lang="en-US" sz="1600" b="1" i="0" u="none" strike="noStrike">
                          <a:solidFill>
                            <a:srgbClr val="000000"/>
                          </a:solidFill>
                          <a:latin typeface="Calibri"/>
                        </a:rPr>
                        <a:t>Score</a:t>
                      </a:r>
                    </a:p>
                  </a:txBody>
                  <a:tcPr marL="6277" marR="6277" marT="627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en-US" sz="1600" b="1" i="0" u="none" strike="noStrike">
                          <a:solidFill>
                            <a:srgbClr val="000000"/>
                          </a:solidFill>
                          <a:latin typeface="Calibri"/>
                        </a:rPr>
                        <a:t>Extent of restrictiveness</a:t>
                      </a:r>
                    </a:p>
                  </a:txBody>
                  <a:tcPr marL="6277" marR="6277" marT="627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ctr"/>
                      <a:r>
                        <a:rPr lang="en-US" sz="1600" b="0" i="0" u="none" strike="noStrike">
                          <a:solidFill>
                            <a:srgbClr val="000000"/>
                          </a:solidFill>
                          <a:latin typeface="Calibri"/>
                        </a:rPr>
                        <a:t> </a:t>
                      </a:r>
                    </a:p>
                  </a:txBody>
                  <a:tcPr marL="6277" marR="6277" marT="627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latin typeface="Calibri"/>
                        </a:rPr>
                        <a:t> </a:t>
                      </a:r>
                    </a:p>
                  </a:txBody>
                  <a:tcPr marL="6277" marR="6277" marT="627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677">
                <a:tc>
                  <a:txBody>
                    <a:bodyPr/>
                    <a:lstStyle/>
                    <a:p>
                      <a:pPr algn="l" fontAlgn="ctr"/>
                      <a:r>
                        <a:rPr lang="en-US" sz="1600" b="0" i="0" u="none" strike="noStrike">
                          <a:solidFill>
                            <a:srgbClr val="000000"/>
                          </a:solidFill>
                          <a:latin typeface="Calibri"/>
                        </a:rPr>
                        <a:t>0.00</a:t>
                      </a:r>
                    </a:p>
                  </a:txBody>
                  <a:tcPr marL="6277" marR="6277" marT="6277" marB="0" anchor="ctr">
                    <a:lnL>
                      <a:noFill/>
                    </a:lnL>
                    <a:lnR>
                      <a:noFill/>
                    </a:lnR>
                    <a:lnT w="6350" cap="flat" cmpd="sng" algn="ctr">
                      <a:solidFill>
                        <a:srgbClr val="000000"/>
                      </a:solidFill>
                      <a:prstDash val="solid"/>
                      <a:round/>
                      <a:headEnd type="none" w="med" len="med"/>
                      <a:tailEnd type="none" w="med" len="med"/>
                    </a:lnT>
                    <a:lnB>
                      <a:noFill/>
                    </a:lnB>
                  </a:tcPr>
                </a:tc>
                <a:tc gridSpan="3">
                  <a:txBody>
                    <a:bodyPr/>
                    <a:lstStyle/>
                    <a:p>
                      <a:pPr algn="l" fontAlgn="ctr"/>
                      <a:r>
                        <a:rPr lang="en-US" sz="1600" b="0" i="0" u="none" strike="noStrike">
                          <a:solidFill>
                            <a:srgbClr val="000000"/>
                          </a:solidFill>
                          <a:latin typeface="Calibri"/>
                        </a:rPr>
                        <a:t>Does not restrict at all</a:t>
                      </a:r>
                    </a:p>
                  </a:txBody>
                  <a:tcPr marL="6277" marR="6277" marT="6277"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gn="l" fontAlgn="ctr"/>
                      <a:endParaRPr lang="en-US" sz="1600" b="0" i="0" u="none" strike="noStrike">
                        <a:solidFill>
                          <a:srgbClr val="000000"/>
                        </a:solidFill>
                        <a:latin typeface="Calibri"/>
                      </a:endParaRPr>
                    </a:p>
                  </a:txBody>
                  <a:tcPr marL="6277" marR="6277" marT="627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600" b="0" i="0" u="none" strike="noStrike">
                        <a:solidFill>
                          <a:srgbClr val="000000"/>
                        </a:solidFill>
                        <a:latin typeface="Calibri"/>
                      </a:endParaRPr>
                    </a:p>
                  </a:txBody>
                  <a:tcPr marL="6277" marR="6277" marT="6277" marB="0" anchor="ctr">
                    <a:lnL>
                      <a:noFill/>
                    </a:lnL>
                    <a:lnR>
                      <a:noFill/>
                    </a:lnR>
                    <a:lnT w="6350" cap="flat" cmpd="sng" algn="ctr">
                      <a:solidFill>
                        <a:srgbClr val="000000"/>
                      </a:solidFill>
                      <a:prstDash val="solid"/>
                      <a:round/>
                      <a:headEnd type="none" w="med" len="med"/>
                      <a:tailEnd type="none" w="med" len="med"/>
                    </a:lnT>
                    <a:lnB>
                      <a:noFill/>
                    </a:lnB>
                  </a:tcPr>
                </a:tc>
              </a:tr>
              <a:tr h="158677">
                <a:tc>
                  <a:txBody>
                    <a:bodyPr/>
                    <a:lstStyle/>
                    <a:p>
                      <a:pPr algn="l" fontAlgn="ctr"/>
                      <a:r>
                        <a:rPr lang="en-US" sz="1600" b="0" i="0" u="none" strike="noStrike">
                          <a:solidFill>
                            <a:srgbClr val="000000"/>
                          </a:solidFill>
                          <a:latin typeface="Calibri"/>
                        </a:rPr>
                        <a:t>0.25</a:t>
                      </a:r>
                    </a:p>
                  </a:txBody>
                  <a:tcPr marL="6277" marR="6277" marT="6277" marB="0" anchor="ctr">
                    <a:lnL>
                      <a:noFill/>
                    </a:lnL>
                    <a:lnR>
                      <a:noFill/>
                    </a:lnR>
                    <a:lnT>
                      <a:noFill/>
                    </a:lnT>
                    <a:lnB>
                      <a:noFill/>
                    </a:lnB>
                  </a:tcPr>
                </a:tc>
                <a:tc gridSpan="3">
                  <a:txBody>
                    <a:bodyPr/>
                    <a:lstStyle/>
                    <a:p>
                      <a:pPr algn="l" fontAlgn="ctr"/>
                      <a:r>
                        <a:rPr lang="en-US" sz="1600" b="0" i="0" u="none" strike="noStrike" dirty="0">
                          <a:solidFill>
                            <a:srgbClr val="000000"/>
                          </a:solidFill>
                          <a:latin typeface="Calibri"/>
                        </a:rPr>
                        <a:t>Somewhat restrictive</a:t>
                      </a:r>
                    </a:p>
                  </a:txBody>
                  <a:tcPr marL="6277" marR="6277" marT="6277"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ctr"/>
                      <a:endParaRPr lang="en-US" sz="1600" b="0" i="0" u="none" strike="noStrike">
                        <a:solidFill>
                          <a:srgbClr val="000000"/>
                        </a:solidFill>
                        <a:latin typeface="Calibri"/>
                      </a:endParaRPr>
                    </a:p>
                  </a:txBody>
                  <a:tcPr marL="6277" marR="6277" marT="6277" marB="0" anchor="ctr">
                    <a:lnL>
                      <a:noFill/>
                    </a:lnL>
                    <a:lnR>
                      <a:noFill/>
                    </a:lnR>
                    <a:lnT>
                      <a:noFill/>
                    </a:lnT>
                    <a:lnB>
                      <a:noFill/>
                    </a:lnB>
                  </a:tcPr>
                </a:tc>
                <a:tc>
                  <a:txBody>
                    <a:bodyPr/>
                    <a:lstStyle/>
                    <a:p>
                      <a:pPr algn="l" fontAlgn="ctr"/>
                      <a:endParaRPr lang="en-US" sz="1600" b="0" i="0" u="none" strike="noStrike">
                        <a:solidFill>
                          <a:srgbClr val="000000"/>
                        </a:solidFill>
                        <a:latin typeface="Calibri"/>
                      </a:endParaRPr>
                    </a:p>
                  </a:txBody>
                  <a:tcPr marL="6277" marR="6277" marT="6277" marB="0" anchor="ctr">
                    <a:lnL>
                      <a:noFill/>
                    </a:lnL>
                    <a:lnR>
                      <a:noFill/>
                    </a:lnR>
                    <a:lnT>
                      <a:noFill/>
                    </a:lnT>
                    <a:lnB>
                      <a:noFill/>
                    </a:lnB>
                  </a:tcPr>
                </a:tc>
              </a:tr>
              <a:tr h="158677">
                <a:tc>
                  <a:txBody>
                    <a:bodyPr/>
                    <a:lstStyle/>
                    <a:p>
                      <a:pPr algn="l" fontAlgn="ctr"/>
                      <a:r>
                        <a:rPr lang="en-US" sz="1600" b="0" i="0" u="none" strike="noStrike">
                          <a:solidFill>
                            <a:srgbClr val="000000"/>
                          </a:solidFill>
                          <a:latin typeface="Calibri"/>
                        </a:rPr>
                        <a:t>0.50</a:t>
                      </a:r>
                    </a:p>
                  </a:txBody>
                  <a:tcPr marL="6277" marR="6277" marT="6277" marB="0" anchor="ctr">
                    <a:lnL>
                      <a:noFill/>
                    </a:lnL>
                    <a:lnR>
                      <a:noFill/>
                    </a:lnR>
                    <a:lnT>
                      <a:noFill/>
                    </a:lnT>
                    <a:lnB>
                      <a:noFill/>
                    </a:lnB>
                  </a:tcPr>
                </a:tc>
                <a:tc gridSpan="3">
                  <a:txBody>
                    <a:bodyPr/>
                    <a:lstStyle/>
                    <a:p>
                      <a:pPr algn="l" fontAlgn="ctr"/>
                      <a:r>
                        <a:rPr lang="en-US" sz="1600" b="0" i="0" u="none" strike="noStrike">
                          <a:solidFill>
                            <a:srgbClr val="000000"/>
                          </a:solidFill>
                          <a:latin typeface="Calibri"/>
                        </a:rPr>
                        <a:t>Fairly restrictive</a:t>
                      </a:r>
                    </a:p>
                  </a:txBody>
                  <a:tcPr marL="6277" marR="6277" marT="6277"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ctr"/>
                      <a:endParaRPr lang="en-US" sz="1600" b="0" i="0" u="none" strike="noStrike">
                        <a:solidFill>
                          <a:srgbClr val="000000"/>
                        </a:solidFill>
                        <a:latin typeface="Calibri"/>
                      </a:endParaRPr>
                    </a:p>
                  </a:txBody>
                  <a:tcPr marL="6277" marR="6277" marT="6277" marB="0" anchor="ctr">
                    <a:lnL>
                      <a:noFill/>
                    </a:lnL>
                    <a:lnR>
                      <a:noFill/>
                    </a:lnR>
                    <a:lnT>
                      <a:noFill/>
                    </a:lnT>
                    <a:lnB>
                      <a:noFill/>
                    </a:lnB>
                  </a:tcPr>
                </a:tc>
                <a:tc>
                  <a:txBody>
                    <a:bodyPr/>
                    <a:lstStyle/>
                    <a:p>
                      <a:pPr algn="l" fontAlgn="ctr"/>
                      <a:endParaRPr lang="en-US" sz="1600" b="0" i="0" u="none" strike="noStrike">
                        <a:solidFill>
                          <a:srgbClr val="000000"/>
                        </a:solidFill>
                        <a:latin typeface="Calibri"/>
                      </a:endParaRPr>
                    </a:p>
                  </a:txBody>
                  <a:tcPr marL="6277" marR="6277" marT="6277" marB="0" anchor="ctr">
                    <a:lnL>
                      <a:noFill/>
                    </a:lnL>
                    <a:lnR>
                      <a:noFill/>
                    </a:lnR>
                    <a:lnT>
                      <a:noFill/>
                    </a:lnT>
                    <a:lnB>
                      <a:noFill/>
                    </a:lnB>
                  </a:tcPr>
                </a:tc>
              </a:tr>
              <a:tr h="158677">
                <a:tc>
                  <a:txBody>
                    <a:bodyPr/>
                    <a:lstStyle/>
                    <a:p>
                      <a:pPr algn="l" fontAlgn="ctr"/>
                      <a:r>
                        <a:rPr lang="en-US" sz="1600" b="0" i="0" u="none" strike="noStrike">
                          <a:solidFill>
                            <a:srgbClr val="000000"/>
                          </a:solidFill>
                          <a:latin typeface="Calibri"/>
                        </a:rPr>
                        <a:t>0.75</a:t>
                      </a:r>
                    </a:p>
                  </a:txBody>
                  <a:tcPr marL="6277" marR="6277" marT="6277" marB="0" anchor="ctr">
                    <a:lnL>
                      <a:noFill/>
                    </a:lnL>
                    <a:lnR>
                      <a:noFill/>
                    </a:lnR>
                    <a:lnT>
                      <a:noFill/>
                    </a:lnT>
                    <a:lnB>
                      <a:noFill/>
                    </a:lnB>
                  </a:tcPr>
                </a:tc>
                <a:tc gridSpan="3">
                  <a:txBody>
                    <a:bodyPr/>
                    <a:lstStyle/>
                    <a:p>
                      <a:pPr algn="l" fontAlgn="ctr"/>
                      <a:r>
                        <a:rPr lang="en-US" sz="1600" b="0" i="0" u="none" strike="noStrike">
                          <a:solidFill>
                            <a:srgbClr val="000000"/>
                          </a:solidFill>
                          <a:latin typeface="Calibri"/>
                        </a:rPr>
                        <a:t>Moderately restrictive</a:t>
                      </a:r>
                    </a:p>
                  </a:txBody>
                  <a:tcPr marL="6277" marR="6277" marT="6277"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ctr"/>
                      <a:endParaRPr lang="en-US" sz="1600" b="0" i="0" u="none" strike="noStrike">
                        <a:solidFill>
                          <a:srgbClr val="000000"/>
                        </a:solidFill>
                        <a:latin typeface="Calibri"/>
                      </a:endParaRPr>
                    </a:p>
                  </a:txBody>
                  <a:tcPr marL="6277" marR="6277" marT="6277" marB="0" anchor="ctr">
                    <a:lnL>
                      <a:noFill/>
                    </a:lnL>
                    <a:lnR>
                      <a:noFill/>
                    </a:lnR>
                    <a:lnT>
                      <a:noFill/>
                    </a:lnT>
                    <a:lnB>
                      <a:noFill/>
                    </a:lnB>
                  </a:tcPr>
                </a:tc>
                <a:tc>
                  <a:txBody>
                    <a:bodyPr/>
                    <a:lstStyle/>
                    <a:p>
                      <a:pPr algn="l" fontAlgn="ctr"/>
                      <a:endParaRPr lang="en-US" sz="1600" b="0" i="0" u="none" strike="noStrike">
                        <a:solidFill>
                          <a:srgbClr val="000000"/>
                        </a:solidFill>
                        <a:latin typeface="Calibri"/>
                      </a:endParaRPr>
                    </a:p>
                  </a:txBody>
                  <a:tcPr marL="6277" marR="6277" marT="6277" marB="0" anchor="ctr">
                    <a:lnL>
                      <a:noFill/>
                    </a:lnL>
                    <a:lnR>
                      <a:noFill/>
                    </a:lnR>
                    <a:lnT>
                      <a:noFill/>
                    </a:lnT>
                    <a:lnB>
                      <a:noFill/>
                    </a:lnB>
                  </a:tcPr>
                </a:tc>
              </a:tr>
              <a:tr h="158677">
                <a:tc>
                  <a:txBody>
                    <a:bodyPr/>
                    <a:lstStyle/>
                    <a:p>
                      <a:pPr algn="l" fontAlgn="ctr"/>
                      <a:r>
                        <a:rPr lang="en-US" sz="1600" b="0" i="0" u="none" strike="noStrike">
                          <a:solidFill>
                            <a:srgbClr val="000000"/>
                          </a:solidFill>
                          <a:latin typeface="Calibri"/>
                        </a:rPr>
                        <a:t>1</a:t>
                      </a:r>
                    </a:p>
                  </a:txBody>
                  <a:tcPr marL="6277" marR="6277" marT="6277" marB="0" anchor="ctr">
                    <a:lnL>
                      <a:noFill/>
                    </a:lnL>
                    <a:lnR>
                      <a:noFill/>
                    </a:lnR>
                    <a:lnT>
                      <a:noFill/>
                    </a:lnT>
                    <a:lnB>
                      <a:noFill/>
                    </a:lnB>
                  </a:tcPr>
                </a:tc>
                <a:tc gridSpan="3">
                  <a:txBody>
                    <a:bodyPr/>
                    <a:lstStyle/>
                    <a:p>
                      <a:pPr algn="l" fontAlgn="ctr"/>
                      <a:r>
                        <a:rPr lang="en-US" sz="1600" b="0" i="0" u="none" strike="noStrike" dirty="0">
                          <a:solidFill>
                            <a:srgbClr val="000000"/>
                          </a:solidFill>
                          <a:latin typeface="Calibri"/>
                        </a:rPr>
                        <a:t>Completely restrictive</a:t>
                      </a:r>
                    </a:p>
                  </a:txBody>
                  <a:tcPr marL="6277" marR="6277" marT="6277"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ctr"/>
                      <a:endParaRPr lang="en-US" sz="1600" b="0" i="0" u="none" strike="noStrike">
                        <a:solidFill>
                          <a:srgbClr val="000000"/>
                        </a:solidFill>
                        <a:latin typeface="Calibri"/>
                      </a:endParaRPr>
                    </a:p>
                  </a:txBody>
                  <a:tcPr marL="6277" marR="6277" marT="6277" marB="0" anchor="ctr">
                    <a:lnL>
                      <a:noFill/>
                    </a:lnL>
                    <a:lnR>
                      <a:noFill/>
                    </a:lnR>
                    <a:lnT>
                      <a:noFill/>
                    </a:lnT>
                    <a:lnB>
                      <a:noFill/>
                    </a:lnB>
                  </a:tcPr>
                </a:tc>
                <a:tc>
                  <a:txBody>
                    <a:bodyPr/>
                    <a:lstStyle/>
                    <a:p>
                      <a:pPr algn="l" fontAlgn="ctr"/>
                      <a:endParaRPr lang="en-US" sz="1600" b="0" i="0" u="none" strike="noStrike">
                        <a:solidFill>
                          <a:srgbClr val="000000"/>
                        </a:solidFill>
                        <a:latin typeface="Calibri"/>
                      </a:endParaRPr>
                    </a:p>
                  </a:txBody>
                  <a:tcPr marL="6277" marR="6277" marT="6277" marB="0" anchor="ctr">
                    <a:lnL>
                      <a:noFill/>
                    </a:lnL>
                    <a:lnR>
                      <a:noFill/>
                    </a:lnR>
                    <a:lnT>
                      <a:noFill/>
                    </a:lnT>
                    <a:lnB>
                      <a:noFill/>
                    </a:lnB>
                  </a:tcPr>
                </a:tc>
              </a:tr>
              <a:tr h="158677">
                <a:tc>
                  <a:txBody>
                    <a:bodyPr/>
                    <a:lstStyle/>
                    <a:p>
                      <a:pPr algn="l" fontAlgn="ctr"/>
                      <a:endParaRPr lang="en-US" sz="1600" b="0" i="0" u="none" strike="noStrike">
                        <a:solidFill>
                          <a:srgbClr val="000000"/>
                        </a:solidFill>
                        <a:latin typeface="Calibri"/>
                      </a:endParaRPr>
                    </a:p>
                  </a:txBody>
                  <a:tcPr marL="6277" marR="6277" marT="62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1600" b="0" i="0" u="none" strike="noStrike">
                        <a:solidFill>
                          <a:srgbClr val="000000"/>
                        </a:solidFill>
                        <a:latin typeface="Calibri"/>
                      </a:endParaRPr>
                    </a:p>
                  </a:txBody>
                  <a:tcPr marL="6277" marR="6277" marT="62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1600" b="0" i="0" u="none" strike="noStrike" dirty="0">
                        <a:solidFill>
                          <a:srgbClr val="000000"/>
                        </a:solidFill>
                        <a:latin typeface="Calibri"/>
                      </a:endParaRPr>
                    </a:p>
                  </a:txBody>
                  <a:tcPr marL="6277" marR="6277" marT="62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1600" b="0" i="0" u="none" strike="noStrike">
                        <a:solidFill>
                          <a:srgbClr val="000000"/>
                        </a:solidFill>
                        <a:latin typeface="Calibri"/>
                      </a:endParaRPr>
                    </a:p>
                  </a:txBody>
                  <a:tcPr marL="6277" marR="6277" marT="62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1600" b="0" i="0" u="none" strike="noStrike">
                        <a:solidFill>
                          <a:srgbClr val="000000"/>
                        </a:solidFill>
                        <a:latin typeface="Calibri"/>
                      </a:endParaRPr>
                    </a:p>
                  </a:txBody>
                  <a:tcPr marL="6277" marR="6277" marT="62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US" sz="1600" b="0" i="0" u="none" strike="noStrike">
                        <a:solidFill>
                          <a:srgbClr val="000000"/>
                        </a:solidFill>
                        <a:latin typeface="Calibri"/>
                      </a:endParaRPr>
                    </a:p>
                  </a:txBody>
                  <a:tcPr marL="6277" marR="6277" marT="6277" marB="0" anchor="ctr">
                    <a:lnL>
                      <a:noFill/>
                    </a:lnL>
                    <a:lnR>
                      <a:noFill/>
                    </a:lnR>
                    <a:lnT>
                      <a:noFill/>
                    </a:lnT>
                    <a:lnB w="6350" cap="flat" cmpd="sng" algn="ctr">
                      <a:solidFill>
                        <a:srgbClr val="000000"/>
                      </a:solidFill>
                      <a:prstDash val="solid"/>
                      <a:round/>
                      <a:headEnd type="none" w="med" len="med"/>
                      <a:tailEnd type="none" w="med" len="med"/>
                    </a:lnB>
                  </a:tcPr>
                </a:tc>
              </a:tr>
              <a:tr h="189157">
                <a:tc>
                  <a:txBody>
                    <a:bodyPr/>
                    <a:lstStyle/>
                    <a:p>
                      <a:pPr algn="l" fontAlgn="ctr"/>
                      <a:r>
                        <a:rPr lang="en-US" sz="2400" b="1" i="0" u="none" strike="noStrike">
                          <a:solidFill>
                            <a:srgbClr val="000000"/>
                          </a:solidFill>
                          <a:latin typeface="Calibri"/>
                        </a:rPr>
                        <a:t>Barriers</a:t>
                      </a:r>
                    </a:p>
                  </a:txBody>
                  <a:tcPr marL="6277" marR="6277" marT="6277" marB="0" anchor="ctr">
                    <a:lnL>
                      <a:noFill/>
                    </a:lnL>
                    <a:lnR>
                      <a:noFill/>
                    </a:lnR>
                    <a:lnT w="6350" cap="flat" cmpd="sng" algn="ctr">
                      <a:solidFill>
                        <a:srgbClr val="000000"/>
                      </a:solidFill>
                      <a:prstDash val="solid"/>
                      <a:round/>
                      <a:headEnd type="none" w="med" len="med"/>
                      <a:tailEnd type="none" w="med" len="med"/>
                    </a:lnT>
                    <a:lnB>
                      <a:noFill/>
                    </a:lnB>
                  </a:tcPr>
                </a:tc>
                <a:tc gridSpan="5">
                  <a:txBody>
                    <a:bodyPr/>
                    <a:lstStyle/>
                    <a:p>
                      <a:pPr algn="ctr" fontAlgn="ctr"/>
                      <a:r>
                        <a:rPr lang="en-US" sz="2400" b="1" i="0" u="none" strike="noStrike" dirty="0">
                          <a:solidFill>
                            <a:srgbClr val="000000"/>
                          </a:solidFill>
                          <a:latin typeface="Calibri"/>
                        </a:rPr>
                        <a:t>Ranks</a:t>
                      </a:r>
                    </a:p>
                  </a:txBody>
                  <a:tcPr marL="6277" marR="6277" marT="62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9157">
                <a:tc>
                  <a:txBody>
                    <a:bodyPr/>
                    <a:lstStyle/>
                    <a:p>
                      <a:pPr algn="l" fontAlgn="ctr"/>
                      <a:r>
                        <a:rPr lang="en-US" sz="2400" b="0" i="0" u="none" strike="noStrike">
                          <a:solidFill>
                            <a:srgbClr val="000000"/>
                          </a:solidFill>
                          <a:latin typeface="Calibri"/>
                        </a:rPr>
                        <a:t> </a:t>
                      </a:r>
                    </a:p>
                  </a:txBody>
                  <a:tcPr marL="6277" marR="6277" marT="62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latin typeface="Calibri"/>
                        </a:rPr>
                        <a:t>0.00</a:t>
                      </a:r>
                    </a:p>
                  </a:txBody>
                  <a:tcPr marL="6277" marR="6277" marT="62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latin typeface="Calibri"/>
                        </a:rPr>
                        <a:t>0.25</a:t>
                      </a:r>
                    </a:p>
                  </a:txBody>
                  <a:tcPr marL="6277" marR="6277" marT="62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latin typeface="Calibri"/>
                        </a:rPr>
                        <a:t>0.50</a:t>
                      </a:r>
                    </a:p>
                  </a:txBody>
                  <a:tcPr marL="6277" marR="6277" marT="62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latin typeface="Calibri"/>
                        </a:rPr>
                        <a:t>0.75</a:t>
                      </a:r>
                    </a:p>
                  </a:txBody>
                  <a:tcPr marL="6277" marR="6277" marT="62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latin typeface="Calibri"/>
                        </a:rPr>
                        <a:t>1.00</a:t>
                      </a:r>
                    </a:p>
                  </a:txBody>
                  <a:tcPr marL="6277" marR="6277" marT="62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917">
                <a:tc>
                  <a:txBody>
                    <a:bodyPr/>
                    <a:lstStyle/>
                    <a:p>
                      <a:pPr algn="l" fontAlgn="ctr"/>
                      <a:r>
                        <a:rPr lang="en-US" sz="2000" b="0" i="0" u="none" strike="noStrike" dirty="0">
                          <a:solidFill>
                            <a:srgbClr val="000000"/>
                          </a:solidFill>
                          <a:latin typeface="Calibri"/>
                        </a:rPr>
                        <a:t>Licensing Procedure</a:t>
                      </a:r>
                    </a:p>
                  </a:txBody>
                  <a:tcPr marL="6277" marR="6277" marT="62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 </a:t>
                      </a:r>
                    </a:p>
                  </a:txBody>
                  <a:tcPr marL="6277" marR="6277" marT="6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 </a:t>
                      </a:r>
                    </a:p>
                  </a:txBody>
                  <a:tcPr marL="6277" marR="6277" marT="6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a:t>
                      </a:r>
                    </a:p>
                  </a:txBody>
                  <a:tcPr marL="6277" marR="6277" marT="6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 </a:t>
                      </a:r>
                    </a:p>
                  </a:txBody>
                  <a:tcPr marL="6277" marR="6277" marT="6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 </a:t>
                      </a:r>
                    </a:p>
                  </a:txBody>
                  <a:tcPr marL="6277" marR="6277" marT="627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917">
                <a:tc>
                  <a:txBody>
                    <a:bodyPr/>
                    <a:lstStyle/>
                    <a:p>
                      <a:pPr algn="l" fontAlgn="ctr"/>
                      <a:r>
                        <a:rPr lang="en-US" sz="2000" b="0" i="0" u="none" strike="noStrike" dirty="0">
                          <a:solidFill>
                            <a:srgbClr val="000000"/>
                          </a:solidFill>
                          <a:latin typeface="Calibri"/>
                        </a:rPr>
                        <a:t>Licensing Cost</a:t>
                      </a:r>
                    </a:p>
                  </a:txBody>
                  <a:tcPr marL="6277" marR="6277" marT="62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 </a:t>
                      </a:r>
                    </a:p>
                  </a:txBody>
                  <a:tcPr marL="6277" marR="6277" marT="6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 </a:t>
                      </a:r>
                    </a:p>
                  </a:txBody>
                  <a:tcPr marL="6277" marR="6277" marT="6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a:t>
                      </a:r>
                    </a:p>
                  </a:txBody>
                  <a:tcPr marL="6277" marR="6277" marT="6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 </a:t>
                      </a:r>
                    </a:p>
                  </a:txBody>
                  <a:tcPr marL="6277" marR="6277" marT="6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 </a:t>
                      </a:r>
                    </a:p>
                  </a:txBody>
                  <a:tcPr marL="6277" marR="6277" marT="627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917">
                <a:tc>
                  <a:txBody>
                    <a:bodyPr/>
                    <a:lstStyle/>
                    <a:p>
                      <a:pPr algn="l" fontAlgn="ctr"/>
                      <a:r>
                        <a:rPr lang="en-US" sz="2000" b="0" i="0" u="none" strike="noStrike" dirty="0">
                          <a:solidFill>
                            <a:srgbClr val="000000"/>
                          </a:solidFill>
                          <a:latin typeface="Calibri"/>
                        </a:rPr>
                        <a:t>Transparency in licensing procedure</a:t>
                      </a:r>
                    </a:p>
                  </a:txBody>
                  <a:tcPr marL="6277" marR="6277" marT="62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a:t>
                      </a:r>
                    </a:p>
                  </a:txBody>
                  <a:tcPr marL="6277" marR="6277" marT="6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 </a:t>
                      </a:r>
                    </a:p>
                  </a:txBody>
                  <a:tcPr marL="6277" marR="6277" marT="6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 </a:t>
                      </a:r>
                    </a:p>
                  </a:txBody>
                  <a:tcPr marL="6277" marR="6277" marT="6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 </a:t>
                      </a:r>
                    </a:p>
                  </a:txBody>
                  <a:tcPr marL="6277" marR="6277" marT="6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 </a:t>
                      </a:r>
                    </a:p>
                  </a:txBody>
                  <a:tcPr marL="6277" marR="6277" marT="627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917">
                <a:tc>
                  <a:txBody>
                    <a:bodyPr/>
                    <a:lstStyle/>
                    <a:p>
                      <a:pPr algn="l" fontAlgn="ctr"/>
                      <a:r>
                        <a:rPr lang="en-US" sz="2000" b="0" i="0" u="none" strike="noStrike" dirty="0">
                          <a:solidFill>
                            <a:srgbClr val="000000"/>
                          </a:solidFill>
                          <a:latin typeface="Calibri"/>
                        </a:rPr>
                        <a:t>Inter-</a:t>
                      </a:r>
                      <a:r>
                        <a:rPr lang="en-US" sz="2000" b="0" i="0" u="none" strike="noStrike" dirty="0" err="1">
                          <a:solidFill>
                            <a:srgbClr val="000000"/>
                          </a:solidFill>
                          <a:latin typeface="Calibri"/>
                        </a:rPr>
                        <a:t>connction</a:t>
                      </a:r>
                      <a:r>
                        <a:rPr lang="en-US" sz="2000" b="0" i="0" u="none" strike="noStrike" dirty="0">
                          <a:solidFill>
                            <a:srgbClr val="000000"/>
                          </a:solidFill>
                          <a:latin typeface="Calibri"/>
                        </a:rPr>
                        <a:t> agreements</a:t>
                      </a:r>
                    </a:p>
                  </a:txBody>
                  <a:tcPr marL="6277" marR="6277" marT="62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 </a:t>
                      </a:r>
                    </a:p>
                  </a:txBody>
                  <a:tcPr marL="6277" marR="6277" marT="6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a:t>
                      </a:r>
                    </a:p>
                  </a:txBody>
                  <a:tcPr marL="6277" marR="6277" marT="6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 </a:t>
                      </a:r>
                    </a:p>
                  </a:txBody>
                  <a:tcPr marL="6277" marR="6277" marT="6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 </a:t>
                      </a:r>
                    </a:p>
                  </a:txBody>
                  <a:tcPr marL="6277" marR="6277" marT="6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 </a:t>
                      </a:r>
                    </a:p>
                  </a:txBody>
                  <a:tcPr marL="6277" marR="6277" marT="627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917">
                <a:tc>
                  <a:txBody>
                    <a:bodyPr/>
                    <a:lstStyle/>
                    <a:p>
                      <a:pPr algn="l" fontAlgn="ctr"/>
                      <a:r>
                        <a:rPr lang="en-US" sz="2000" b="0" i="0" u="none" strike="noStrike" dirty="0" err="1">
                          <a:solidFill>
                            <a:srgbClr val="000000"/>
                          </a:solidFill>
                          <a:latin typeface="Calibri"/>
                        </a:rPr>
                        <a:t>Tarrif</a:t>
                      </a:r>
                      <a:r>
                        <a:rPr lang="en-US" sz="2000" b="0" i="0" u="none" strike="noStrike" dirty="0">
                          <a:solidFill>
                            <a:srgbClr val="000000"/>
                          </a:solidFill>
                          <a:latin typeface="Calibri"/>
                        </a:rPr>
                        <a:t> regulations</a:t>
                      </a:r>
                    </a:p>
                  </a:txBody>
                  <a:tcPr marL="6277" marR="6277" marT="62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 </a:t>
                      </a:r>
                    </a:p>
                  </a:txBody>
                  <a:tcPr marL="6277" marR="6277" marT="6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 </a:t>
                      </a:r>
                    </a:p>
                  </a:txBody>
                  <a:tcPr marL="6277" marR="6277" marT="6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 </a:t>
                      </a:r>
                    </a:p>
                  </a:txBody>
                  <a:tcPr marL="6277" marR="6277" marT="6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 </a:t>
                      </a:r>
                    </a:p>
                  </a:txBody>
                  <a:tcPr marL="6277" marR="6277" marT="6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a:t>
                      </a:r>
                    </a:p>
                  </a:txBody>
                  <a:tcPr marL="6277" marR="6277" marT="627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917">
                <a:tc>
                  <a:txBody>
                    <a:bodyPr/>
                    <a:lstStyle/>
                    <a:p>
                      <a:pPr algn="l" fontAlgn="ctr"/>
                      <a:r>
                        <a:rPr lang="en-US" sz="2000" b="0" i="0" u="none" strike="noStrike" dirty="0">
                          <a:solidFill>
                            <a:srgbClr val="000000"/>
                          </a:solidFill>
                          <a:latin typeface="Calibri"/>
                        </a:rPr>
                        <a:t>Anti-competitive rules</a:t>
                      </a:r>
                    </a:p>
                  </a:txBody>
                  <a:tcPr marL="6277" marR="6277" marT="62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a:t>
                      </a:r>
                    </a:p>
                  </a:txBody>
                  <a:tcPr marL="6277" marR="6277" marT="6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 </a:t>
                      </a:r>
                    </a:p>
                  </a:txBody>
                  <a:tcPr marL="6277" marR="6277" marT="6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 </a:t>
                      </a:r>
                    </a:p>
                  </a:txBody>
                  <a:tcPr marL="6277" marR="6277" marT="6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 </a:t>
                      </a:r>
                    </a:p>
                  </a:txBody>
                  <a:tcPr marL="6277" marR="6277" marT="6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 </a:t>
                      </a:r>
                    </a:p>
                  </a:txBody>
                  <a:tcPr marL="6277" marR="6277" marT="627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917">
                <a:tc>
                  <a:txBody>
                    <a:bodyPr/>
                    <a:lstStyle/>
                    <a:p>
                      <a:pPr algn="l" fontAlgn="ctr"/>
                      <a:r>
                        <a:rPr lang="en-US" sz="2000" b="0" i="0" u="none" strike="noStrike" dirty="0">
                          <a:solidFill>
                            <a:srgbClr val="000000"/>
                          </a:solidFill>
                          <a:latin typeface="Calibri"/>
                        </a:rPr>
                        <a:t>Equipment standards requirements</a:t>
                      </a:r>
                    </a:p>
                  </a:txBody>
                  <a:tcPr marL="6277" marR="6277" marT="62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 </a:t>
                      </a:r>
                    </a:p>
                  </a:txBody>
                  <a:tcPr marL="6277" marR="6277" marT="6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 </a:t>
                      </a:r>
                    </a:p>
                  </a:txBody>
                  <a:tcPr marL="6277" marR="6277" marT="6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a:t>
                      </a:r>
                    </a:p>
                  </a:txBody>
                  <a:tcPr marL="6277" marR="6277" marT="6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 </a:t>
                      </a:r>
                    </a:p>
                  </a:txBody>
                  <a:tcPr marL="6277" marR="6277" marT="6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 </a:t>
                      </a:r>
                    </a:p>
                  </a:txBody>
                  <a:tcPr marL="6277" marR="6277" marT="627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917">
                <a:tc>
                  <a:txBody>
                    <a:bodyPr/>
                    <a:lstStyle/>
                    <a:p>
                      <a:pPr algn="l" fontAlgn="ctr"/>
                      <a:r>
                        <a:rPr lang="en-US" sz="2000" b="0" i="0" u="none" strike="noStrike" dirty="0">
                          <a:solidFill>
                            <a:srgbClr val="000000"/>
                          </a:solidFill>
                          <a:latin typeface="Calibri"/>
                        </a:rPr>
                        <a:t>Pricing </a:t>
                      </a:r>
                      <a:r>
                        <a:rPr lang="en-US" sz="2000" b="0" i="0" u="none" strike="noStrike" dirty="0" smtClean="0">
                          <a:solidFill>
                            <a:srgbClr val="000000"/>
                          </a:solidFill>
                          <a:latin typeface="Calibri"/>
                        </a:rPr>
                        <a:t>policy</a:t>
                      </a:r>
                      <a:endParaRPr lang="en-US" sz="2000" b="0" i="0" u="none" strike="noStrike" dirty="0">
                        <a:solidFill>
                          <a:srgbClr val="000000"/>
                        </a:solidFill>
                        <a:latin typeface="Calibri"/>
                      </a:endParaRPr>
                    </a:p>
                  </a:txBody>
                  <a:tcPr marL="6277" marR="6277" marT="62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a:t>
                      </a:r>
                    </a:p>
                  </a:txBody>
                  <a:tcPr marL="6277" marR="6277" marT="6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 </a:t>
                      </a:r>
                    </a:p>
                  </a:txBody>
                  <a:tcPr marL="6277" marR="6277" marT="6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 </a:t>
                      </a:r>
                    </a:p>
                  </a:txBody>
                  <a:tcPr marL="6277" marR="6277" marT="6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 </a:t>
                      </a:r>
                    </a:p>
                  </a:txBody>
                  <a:tcPr marL="6277" marR="6277" marT="6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 </a:t>
                      </a:r>
                    </a:p>
                  </a:txBody>
                  <a:tcPr marL="6277" marR="6277" marT="627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0" y="6553199"/>
            <a:ext cx="9144000" cy="304801"/>
          </a:xfrm>
          <a:prstGeom prst="rect">
            <a:avLst/>
          </a:prstGeom>
          <a:noFill/>
          <a:ln w="9525">
            <a:noFill/>
            <a:miter lim="800000"/>
            <a:headEnd/>
            <a:tailEnd/>
          </a:ln>
          <a:effectLst/>
        </p:spPr>
      </p:pic>
      <p:sp>
        <p:nvSpPr>
          <p:cNvPr id="4" name="Footer Placeholder 3"/>
          <p:cNvSpPr>
            <a:spLocks noGrp="1"/>
          </p:cNvSpPr>
          <p:nvPr>
            <p:ph type="ftr" sz="quarter" idx="11"/>
          </p:nvPr>
        </p:nvSpPr>
        <p:spPr>
          <a:xfrm>
            <a:off x="4876800" y="6629401"/>
            <a:ext cx="4267200" cy="228599"/>
          </a:xfrm>
        </p:spPr>
        <p:txBody>
          <a:bodyPr/>
          <a:lstStyle/>
          <a:p>
            <a:r>
              <a:rPr lang="en-US" dirty="0" smtClean="0">
                <a:solidFill>
                  <a:schemeClr val="bg1"/>
                </a:solidFill>
              </a:rPr>
              <a:t>             Fast, Secure, Reliable  Business Solutions</a:t>
            </a:r>
            <a:endParaRPr lang="en-US" dirty="0">
              <a:solidFill>
                <a:schemeClr val="bg1"/>
              </a:solidFill>
            </a:endParaRPr>
          </a:p>
        </p:txBody>
      </p:sp>
      <p:sp>
        <p:nvSpPr>
          <p:cNvPr id="7" name="TextBox 6"/>
          <p:cNvSpPr txBox="1"/>
          <p:nvPr/>
        </p:nvSpPr>
        <p:spPr>
          <a:xfrm>
            <a:off x="914400" y="228600"/>
            <a:ext cx="7162800" cy="523220"/>
          </a:xfrm>
          <a:prstGeom prst="rect">
            <a:avLst/>
          </a:prstGeom>
          <a:noFill/>
        </p:spPr>
        <p:txBody>
          <a:bodyPr wrap="square" rtlCol="0">
            <a:spAutoFit/>
          </a:bodyPr>
          <a:lstStyle/>
          <a:p>
            <a:pPr algn="ctr"/>
            <a:r>
              <a:rPr lang="en-US" sz="2800" dirty="0" smtClean="0">
                <a:latin typeface="Arial" pitchFamily="34" charset="0"/>
                <a:cs typeface="Arial" pitchFamily="34" charset="0"/>
              </a:rPr>
              <a:t>Multinet &amp; Axiata Group</a:t>
            </a:r>
            <a:endParaRPr lang="en-US" sz="2800" dirty="0">
              <a:latin typeface="Arial" pitchFamily="34" charset="0"/>
              <a:cs typeface="Arial" pitchFamily="34" charset="0"/>
            </a:endParaRPr>
          </a:p>
        </p:txBody>
      </p:sp>
      <p:pic>
        <p:nvPicPr>
          <p:cNvPr id="11" name="Picture 2"/>
          <p:cNvPicPr>
            <a:picLocks noChangeAspect="1" noChangeArrowheads="1"/>
          </p:cNvPicPr>
          <p:nvPr/>
        </p:nvPicPr>
        <p:blipFill>
          <a:blip r:embed="rId4" cstate="print">
            <a:grayscl/>
          </a:blip>
          <a:srcRect/>
          <a:stretch>
            <a:fillRect/>
          </a:stretch>
        </p:blipFill>
        <p:spPr bwMode="auto">
          <a:xfrm>
            <a:off x="0" y="0"/>
            <a:ext cx="9144000" cy="838199"/>
          </a:xfrm>
          <a:prstGeom prst="rect">
            <a:avLst/>
          </a:prstGeom>
          <a:noFill/>
          <a:ln w="9525">
            <a:noFill/>
            <a:miter lim="800000"/>
            <a:headEnd/>
            <a:tailEnd/>
          </a:ln>
        </p:spPr>
      </p:pic>
      <p:sp>
        <p:nvSpPr>
          <p:cNvPr id="9" name="Slide Number Placeholder 9"/>
          <p:cNvSpPr>
            <a:spLocks noGrp="1"/>
          </p:cNvSpPr>
          <p:nvPr>
            <p:ph type="sldNum" sz="quarter" idx="12"/>
          </p:nvPr>
        </p:nvSpPr>
        <p:spPr>
          <a:xfrm>
            <a:off x="2667000" y="6248400"/>
            <a:ext cx="2133600" cy="365125"/>
          </a:xfrm>
        </p:spPr>
        <p:txBody>
          <a:bodyPr/>
          <a:lstStyle/>
          <a:p>
            <a:pPr>
              <a:defRPr/>
            </a:pPr>
            <a:r>
              <a:rPr lang="en-US" dirty="0" smtClean="0">
                <a:solidFill>
                  <a:schemeClr val="bg1"/>
                </a:solidFill>
                <a:latin typeface="+mj-lt"/>
              </a:rPr>
              <a:t>Page: </a:t>
            </a:r>
            <a:fld id="{C7C406FB-F60F-4112-874E-A5EFE2BC9A99}" type="slidenum">
              <a:rPr lang="en-US" smtClean="0">
                <a:solidFill>
                  <a:schemeClr val="bg1"/>
                </a:solidFill>
                <a:latin typeface="+mj-lt"/>
              </a:rPr>
              <a:pPr>
                <a:defRPr/>
              </a:pPr>
              <a:t>42</a:t>
            </a:fld>
            <a:endParaRPr lang="en-US" dirty="0">
              <a:solidFill>
                <a:schemeClr val="bg1"/>
              </a:solidFill>
              <a:latin typeface="+mj-lt"/>
            </a:endParaRPr>
          </a:p>
        </p:txBody>
      </p:sp>
      <p:sp>
        <p:nvSpPr>
          <p:cNvPr id="8" name="TextBox 7"/>
          <p:cNvSpPr txBox="1"/>
          <p:nvPr/>
        </p:nvSpPr>
        <p:spPr>
          <a:xfrm>
            <a:off x="304800" y="152400"/>
            <a:ext cx="8610600" cy="584775"/>
          </a:xfrm>
          <a:prstGeom prst="rect">
            <a:avLst/>
          </a:prstGeom>
          <a:noFill/>
        </p:spPr>
        <p:txBody>
          <a:bodyPr wrap="square" rtlCol="0">
            <a:spAutoFit/>
          </a:bodyPr>
          <a:lstStyle/>
          <a:p>
            <a:pPr algn="ctr"/>
            <a:r>
              <a:rPr lang="en-US" sz="3200" b="1" dirty="0" smtClean="0">
                <a:solidFill>
                  <a:schemeClr val="bg1"/>
                </a:solidFill>
              </a:rPr>
              <a:t>Barriers faced by Telecom sector - Ranking</a:t>
            </a:r>
          </a:p>
        </p:txBody>
      </p:sp>
      <p:pic>
        <p:nvPicPr>
          <p:cNvPr id="17" name="Picture 3"/>
          <p:cNvPicPr>
            <a:picLocks noChangeAspect="1" noChangeArrowheads="1"/>
          </p:cNvPicPr>
          <p:nvPr/>
        </p:nvPicPr>
        <p:blipFill>
          <a:blip r:embed="rId5" cstate="print"/>
          <a:srcRect/>
          <a:stretch>
            <a:fillRect/>
          </a:stretch>
        </p:blipFill>
        <p:spPr bwMode="auto">
          <a:xfrm>
            <a:off x="7264400" y="6324600"/>
            <a:ext cx="1879600" cy="228600"/>
          </a:xfrm>
          <a:prstGeom prst="rect">
            <a:avLst/>
          </a:prstGeom>
          <a:noFill/>
          <a:ln w="9525">
            <a:noFill/>
            <a:miter lim="800000"/>
            <a:headEnd/>
            <a:tailEnd/>
          </a:ln>
          <a:effectLst/>
        </p:spPr>
      </p:pic>
      <p:graphicFrame>
        <p:nvGraphicFramePr>
          <p:cNvPr id="12" name="Table 11"/>
          <p:cNvGraphicFramePr>
            <a:graphicFrameLocks noGrp="1"/>
          </p:cNvGraphicFramePr>
          <p:nvPr/>
        </p:nvGraphicFramePr>
        <p:xfrm>
          <a:off x="228601" y="1219200"/>
          <a:ext cx="8762999" cy="4031447"/>
        </p:xfrm>
        <a:graphic>
          <a:graphicData uri="http://schemas.openxmlformats.org/drawingml/2006/table">
            <a:tbl>
              <a:tblPr/>
              <a:tblGrid>
                <a:gridCol w="3743624"/>
                <a:gridCol w="1003875"/>
                <a:gridCol w="1003875"/>
                <a:gridCol w="1003875"/>
                <a:gridCol w="1003875"/>
                <a:gridCol w="1003875"/>
              </a:tblGrid>
              <a:tr h="173917">
                <a:tc>
                  <a:txBody>
                    <a:bodyPr/>
                    <a:lstStyle/>
                    <a:p>
                      <a:pPr algn="l" fontAlgn="ctr"/>
                      <a:r>
                        <a:rPr lang="en-US" sz="2000" b="0" i="0" u="none" strike="noStrike" dirty="0">
                          <a:solidFill>
                            <a:srgbClr val="000000"/>
                          </a:solidFill>
                          <a:latin typeface="Calibri"/>
                        </a:rPr>
                        <a:t>Government policy instability</a:t>
                      </a:r>
                    </a:p>
                  </a:txBody>
                  <a:tcPr marL="6277" marR="6277" marT="62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 </a:t>
                      </a:r>
                    </a:p>
                  </a:txBody>
                  <a:tcPr marL="6277" marR="6277" marT="6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 </a:t>
                      </a:r>
                    </a:p>
                  </a:txBody>
                  <a:tcPr marL="6277" marR="6277" marT="6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 </a:t>
                      </a:r>
                    </a:p>
                  </a:txBody>
                  <a:tcPr marL="6277" marR="6277" marT="6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 </a:t>
                      </a:r>
                    </a:p>
                  </a:txBody>
                  <a:tcPr marL="6277" marR="6277" marT="6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a:t>
                      </a:r>
                    </a:p>
                  </a:txBody>
                  <a:tcPr marL="6277" marR="6277" marT="627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917">
                <a:tc>
                  <a:txBody>
                    <a:bodyPr/>
                    <a:lstStyle/>
                    <a:p>
                      <a:pPr algn="l" fontAlgn="ctr"/>
                      <a:r>
                        <a:rPr lang="en-US" sz="2000" b="0" i="0" u="none" strike="noStrike" dirty="0">
                          <a:solidFill>
                            <a:srgbClr val="000000"/>
                          </a:solidFill>
                          <a:latin typeface="Calibri"/>
                        </a:rPr>
                        <a:t>Security situation of country</a:t>
                      </a:r>
                    </a:p>
                  </a:txBody>
                  <a:tcPr marL="6277" marR="6277" marT="62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 </a:t>
                      </a:r>
                    </a:p>
                  </a:txBody>
                  <a:tcPr marL="6277" marR="6277" marT="6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 </a:t>
                      </a:r>
                    </a:p>
                  </a:txBody>
                  <a:tcPr marL="6277" marR="6277" marT="6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 </a:t>
                      </a:r>
                    </a:p>
                  </a:txBody>
                  <a:tcPr marL="6277" marR="6277" marT="6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a:t>
                      </a:r>
                    </a:p>
                  </a:txBody>
                  <a:tcPr marL="6277" marR="6277" marT="6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 </a:t>
                      </a:r>
                    </a:p>
                  </a:txBody>
                  <a:tcPr marL="6277" marR="6277" marT="627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917">
                <a:tc>
                  <a:txBody>
                    <a:bodyPr/>
                    <a:lstStyle/>
                    <a:p>
                      <a:pPr algn="l" fontAlgn="ctr"/>
                      <a:r>
                        <a:rPr lang="en-US" sz="2000" b="0" i="0" u="none" strike="noStrike">
                          <a:solidFill>
                            <a:srgbClr val="000000"/>
                          </a:solidFill>
                          <a:latin typeface="Calibri"/>
                        </a:rPr>
                        <a:t>Corruption at govt level</a:t>
                      </a:r>
                    </a:p>
                  </a:txBody>
                  <a:tcPr marL="6277" marR="6277" marT="62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 </a:t>
                      </a:r>
                    </a:p>
                  </a:txBody>
                  <a:tcPr marL="6277" marR="6277" marT="6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a:t>
                      </a:r>
                    </a:p>
                  </a:txBody>
                  <a:tcPr marL="6277" marR="6277" marT="6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 </a:t>
                      </a:r>
                    </a:p>
                  </a:txBody>
                  <a:tcPr marL="6277" marR="6277" marT="6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 </a:t>
                      </a:r>
                    </a:p>
                  </a:txBody>
                  <a:tcPr marL="6277" marR="6277" marT="6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 </a:t>
                      </a:r>
                    </a:p>
                  </a:txBody>
                  <a:tcPr marL="6277" marR="6277" marT="627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917">
                <a:tc>
                  <a:txBody>
                    <a:bodyPr/>
                    <a:lstStyle/>
                    <a:p>
                      <a:pPr algn="l" fontAlgn="ctr"/>
                      <a:r>
                        <a:rPr lang="en-US" sz="2000" b="0" i="0" u="none" strike="noStrike" dirty="0">
                          <a:solidFill>
                            <a:srgbClr val="000000"/>
                          </a:solidFill>
                          <a:latin typeface="Calibri"/>
                        </a:rPr>
                        <a:t>Other regulatory constraints by </a:t>
                      </a:r>
                      <a:r>
                        <a:rPr lang="en-US" sz="2000" b="0" i="0" u="none" strike="noStrike" dirty="0" err="1">
                          <a:solidFill>
                            <a:srgbClr val="000000"/>
                          </a:solidFill>
                          <a:latin typeface="Calibri"/>
                        </a:rPr>
                        <a:t>govt</a:t>
                      </a:r>
                      <a:endParaRPr lang="en-US" sz="2000" b="0" i="0" u="none" strike="noStrike" dirty="0">
                        <a:solidFill>
                          <a:srgbClr val="000000"/>
                        </a:solidFill>
                        <a:latin typeface="Calibri"/>
                      </a:endParaRPr>
                    </a:p>
                  </a:txBody>
                  <a:tcPr marL="6277" marR="6277" marT="62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 </a:t>
                      </a:r>
                    </a:p>
                  </a:txBody>
                  <a:tcPr marL="6277" marR="6277" marT="6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 </a:t>
                      </a:r>
                    </a:p>
                  </a:txBody>
                  <a:tcPr marL="6277" marR="6277" marT="6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 </a:t>
                      </a:r>
                    </a:p>
                  </a:txBody>
                  <a:tcPr marL="6277" marR="6277" marT="6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a:t>
                      </a:r>
                    </a:p>
                  </a:txBody>
                  <a:tcPr marL="6277" marR="6277" marT="6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 </a:t>
                      </a:r>
                    </a:p>
                  </a:txBody>
                  <a:tcPr marL="6277" marR="6277" marT="627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917">
                <a:tc>
                  <a:txBody>
                    <a:bodyPr/>
                    <a:lstStyle/>
                    <a:p>
                      <a:pPr algn="l" fontAlgn="ctr"/>
                      <a:r>
                        <a:rPr lang="en-US" sz="2000" b="0" i="0" u="none" strike="noStrike">
                          <a:solidFill>
                            <a:srgbClr val="000000"/>
                          </a:solidFill>
                          <a:latin typeface="Calibri"/>
                        </a:rPr>
                        <a:t>Difficultiy in finding reliable and </a:t>
                      </a:r>
                    </a:p>
                  </a:txBody>
                  <a:tcPr marL="6277" marR="6277" marT="62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a:t>
                      </a:r>
                    </a:p>
                  </a:txBody>
                  <a:tcPr marL="6277" marR="6277" marT="6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 </a:t>
                      </a:r>
                    </a:p>
                  </a:txBody>
                  <a:tcPr marL="6277" marR="6277" marT="6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 </a:t>
                      </a:r>
                    </a:p>
                  </a:txBody>
                  <a:tcPr marL="6277" marR="6277" marT="6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 </a:t>
                      </a:r>
                    </a:p>
                  </a:txBody>
                  <a:tcPr marL="6277" marR="6277" marT="6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 </a:t>
                      </a:r>
                    </a:p>
                  </a:txBody>
                  <a:tcPr marL="6277" marR="6277" marT="627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917">
                <a:tc>
                  <a:txBody>
                    <a:bodyPr/>
                    <a:lstStyle/>
                    <a:p>
                      <a:pPr algn="l" fontAlgn="ctr"/>
                      <a:r>
                        <a:rPr lang="en-US" sz="2000" b="0" i="0" u="none" strike="noStrike" dirty="0">
                          <a:solidFill>
                            <a:srgbClr val="000000"/>
                          </a:solidFill>
                          <a:latin typeface="Calibri"/>
                        </a:rPr>
                        <a:t>competent business partner</a:t>
                      </a:r>
                    </a:p>
                  </a:txBody>
                  <a:tcPr marL="6277" marR="6277" marT="62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 </a:t>
                      </a:r>
                    </a:p>
                  </a:txBody>
                  <a:tcPr marL="6277" marR="6277" marT="6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 </a:t>
                      </a:r>
                    </a:p>
                  </a:txBody>
                  <a:tcPr marL="6277" marR="6277" marT="6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 </a:t>
                      </a:r>
                    </a:p>
                  </a:txBody>
                  <a:tcPr marL="6277" marR="6277" marT="6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 </a:t>
                      </a:r>
                    </a:p>
                  </a:txBody>
                  <a:tcPr marL="6277" marR="6277" marT="6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 </a:t>
                      </a:r>
                    </a:p>
                  </a:txBody>
                  <a:tcPr marL="6277" marR="6277" marT="627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917">
                <a:tc>
                  <a:txBody>
                    <a:bodyPr/>
                    <a:lstStyle/>
                    <a:p>
                      <a:pPr algn="l" fontAlgn="ctr"/>
                      <a:r>
                        <a:rPr lang="en-US" sz="2000" b="0" i="0" u="none" strike="noStrike" dirty="0">
                          <a:solidFill>
                            <a:srgbClr val="000000"/>
                          </a:solidFill>
                          <a:latin typeface="Calibri"/>
                        </a:rPr>
                        <a:t>Bureaucratic red tape</a:t>
                      </a:r>
                    </a:p>
                  </a:txBody>
                  <a:tcPr marL="6277" marR="6277" marT="62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 </a:t>
                      </a:r>
                    </a:p>
                  </a:txBody>
                  <a:tcPr marL="6277" marR="6277" marT="6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 </a:t>
                      </a:r>
                    </a:p>
                  </a:txBody>
                  <a:tcPr marL="6277" marR="6277" marT="6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a:t>
                      </a:r>
                    </a:p>
                  </a:txBody>
                  <a:tcPr marL="6277" marR="6277" marT="6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 </a:t>
                      </a:r>
                    </a:p>
                  </a:txBody>
                  <a:tcPr marL="6277" marR="6277" marT="6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 </a:t>
                      </a:r>
                    </a:p>
                  </a:txBody>
                  <a:tcPr marL="6277" marR="6277" marT="627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917">
                <a:tc>
                  <a:txBody>
                    <a:bodyPr/>
                    <a:lstStyle/>
                    <a:p>
                      <a:pPr algn="l" fontAlgn="ctr"/>
                      <a:r>
                        <a:rPr lang="en-US" sz="2000" b="0" i="0" u="none" strike="noStrike" dirty="0">
                          <a:solidFill>
                            <a:srgbClr val="000000"/>
                          </a:solidFill>
                          <a:latin typeface="Calibri"/>
                        </a:rPr>
                        <a:t>Culture &amp; language</a:t>
                      </a:r>
                    </a:p>
                  </a:txBody>
                  <a:tcPr marL="6277" marR="6277" marT="62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a:t>
                      </a:r>
                    </a:p>
                  </a:txBody>
                  <a:tcPr marL="6277" marR="6277" marT="6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 </a:t>
                      </a:r>
                    </a:p>
                  </a:txBody>
                  <a:tcPr marL="6277" marR="6277" marT="6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 </a:t>
                      </a:r>
                    </a:p>
                  </a:txBody>
                  <a:tcPr marL="6277" marR="6277" marT="6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 </a:t>
                      </a:r>
                    </a:p>
                  </a:txBody>
                  <a:tcPr marL="6277" marR="6277" marT="6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 </a:t>
                      </a:r>
                    </a:p>
                  </a:txBody>
                  <a:tcPr marL="6277" marR="6277" marT="627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917">
                <a:tc>
                  <a:txBody>
                    <a:bodyPr/>
                    <a:lstStyle/>
                    <a:p>
                      <a:pPr algn="l" fontAlgn="ctr"/>
                      <a:r>
                        <a:rPr lang="en-US" sz="2000" b="0" i="0" u="none" strike="noStrike" dirty="0">
                          <a:solidFill>
                            <a:srgbClr val="000000"/>
                          </a:solidFill>
                          <a:latin typeface="Calibri"/>
                        </a:rPr>
                        <a:t>Lack of competent work force</a:t>
                      </a:r>
                    </a:p>
                  </a:txBody>
                  <a:tcPr marL="6277" marR="6277" marT="62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a:t>
                      </a:r>
                    </a:p>
                  </a:txBody>
                  <a:tcPr marL="6277" marR="6277" marT="6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 </a:t>
                      </a:r>
                    </a:p>
                  </a:txBody>
                  <a:tcPr marL="6277" marR="6277" marT="6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 </a:t>
                      </a:r>
                    </a:p>
                  </a:txBody>
                  <a:tcPr marL="6277" marR="6277" marT="6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 </a:t>
                      </a:r>
                    </a:p>
                  </a:txBody>
                  <a:tcPr marL="6277" marR="6277" marT="62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 </a:t>
                      </a:r>
                    </a:p>
                  </a:txBody>
                  <a:tcPr marL="6277" marR="6277" marT="627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677">
                <a:tc>
                  <a:txBody>
                    <a:bodyPr/>
                    <a:lstStyle/>
                    <a:p>
                      <a:pPr algn="l" fontAlgn="ctr"/>
                      <a:endParaRPr lang="en-US" sz="1600" b="0" i="0" u="none" strike="noStrike">
                        <a:solidFill>
                          <a:srgbClr val="000000"/>
                        </a:solidFill>
                        <a:latin typeface="Calibri"/>
                      </a:endParaRPr>
                    </a:p>
                  </a:txBody>
                  <a:tcPr marL="6277" marR="6277" marT="627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600" b="0" i="0" u="none" strike="noStrike">
                        <a:solidFill>
                          <a:srgbClr val="000000"/>
                        </a:solidFill>
                        <a:latin typeface="Calibri"/>
                      </a:endParaRPr>
                    </a:p>
                  </a:txBody>
                  <a:tcPr marL="6277" marR="6277" marT="627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600" b="0" i="0" u="none" strike="noStrike">
                        <a:solidFill>
                          <a:srgbClr val="000000"/>
                        </a:solidFill>
                        <a:latin typeface="Calibri"/>
                      </a:endParaRPr>
                    </a:p>
                  </a:txBody>
                  <a:tcPr marL="6277" marR="6277" marT="627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600" b="0" i="0" u="none" strike="noStrike">
                        <a:solidFill>
                          <a:srgbClr val="000000"/>
                        </a:solidFill>
                        <a:latin typeface="Calibri"/>
                      </a:endParaRPr>
                    </a:p>
                  </a:txBody>
                  <a:tcPr marL="6277" marR="6277" marT="627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600" b="0" i="0" u="none" strike="noStrike">
                        <a:solidFill>
                          <a:srgbClr val="000000"/>
                        </a:solidFill>
                        <a:latin typeface="Calibri"/>
                      </a:endParaRPr>
                    </a:p>
                  </a:txBody>
                  <a:tcPr marL="6277" marR="6277" marT="627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600" b="0" i="0" u="none" strike="noStrike" dirty="0">
                        <a:solidFill>
                          <a:srgbClr val="000000"/>
                        </a:solidFill>
                        <a:latin typeface="Calibri"/>
                      </a:endParaRPr>
                    </a:p>
                  </a:txBody>
                  <a:tcPr marL="6277" marR="6277" marT="6277" marB="0" anchor="ctr">
                    <a:lnL>
                      <a:noFill/>
                    </a:lnL>
                    <a:lnR>
                      <a:noFill/>
                    </a:lnR>
                    <a:lnT w="6350" cap="flat" cmpd="sng" algn="ctr">
                      <a:solidFill>
                        <a:srgbClr val="000000"/>
                      </a:solidFill>
                      <a:prstDash val="solid"/>
                      <a:round/>
                      <a:headEnd type="none" w="med" len="med"/>
                      <a:tailEnd type="none" w="med" len="med"/>
                    </a:lnT>
                    <a:lnB>
                      <a:noFill/>
                    </a:lnB>
                  </a:tcPr>
                </a:tc>
              </a:tr>
              <a:tr h="708676">
                <a:tc gridSpan="6">
                  <a:txBody>
                    <a:bodyPr/>
                    <a:lstStyle/>
                    <a:p>
                      <a:pPr algn="l" fontAlgn="ctr"/>
                      <a:r>
                        <a:rPr lang="en-US" sz="1600" b="0" i="0" u="none" strike="noStrike" dirty="0">
                          <a:solidFill>
                            <a:srgbClr val="000000"/>
                          </a:solidFill>
                          <a:latin typeface="Calibri"/>
                        </a:rPr>
                        <a:t>Source: </a:t>
                      </a:r>
                      <a:r>
                        <a:rPr lang="en-US" sz="1600" b="0" i="0" u="none" strike="noStrike" dirty="0" err="1">
                          <a:solidFill>
                            <a:srgbClr val="000000"/>
                          </a:solidFill>
                          <a:latin typeface="Calibri"/>
                        </a:rPr>
                        <a:t>Rahman</a:t>
                      </a:r>
                      <a:r>
                        <a:rPr lang="en-US" sz="1600" b="0" i="0" u="none" strike="noStrike" dirty="0">
                          <a:solidFill>
                            <a:srgbClr val="000000"/>
                          </a:solidFill>
                          <a:latin typeface="Calibri"/>
                        </a:rPr>
                        <a:t>, S. H., </a:t>
                      </a:r>
                      <a:r>
                        <a:rPr lang="en-US" sz="1600" b="0" i="0" u="none" strike="noStrike" dirty="0" err="1">
                          <a:solidFill>
                            <a:srgbClr val="000000"/>
                          </a:solidFill>
                          <a:latin typeface="Calibri"/>
                        </a:rPr>
                        <a:t>Khatri</a:t>
                      </a:r>
                      <a:r>
                        <a:rPr lang="en-US" sz="1600" b="0" i="0" u="none" strike="noStrike" dirty="0">
                          <a:solidFill>
                            <a:srgbClr val="000000"/>
                          </a:solidFill>
                          <a:latin typeface="Calibri"/>
                        </a:rPr>
                        <a:t>, S., &amp; Brunner, H. P. (2012). Regional Integration and Economic Development in South Asia. Northampton: Edward Elgar.</a:t>
                      </a:r>
                      <a:br>
                        <a:rPr lang="en-US" sz="1600" b="0" i="0" u="none" strike="noStrike" dirty="0">
                          <a:solidFill>
                            <a:srgbClr val="000000"/>
                          </a:solidFill>
                          <a:latin typeface="Calibri"/>
                        </a:rPr>
                      </a:br>
                      <a:r>
                        <a:rPr lang="en-US" sz="1600" b="0" i="0" u="none" strike="noStrike" dirty="0">
                          <a:solidFill>
                            <a:srgbClr val="000000"/>
                          </a:solidFill>
                          <a:latin typeface="Calibri"/>
                        </a:rPr>
                        <a:t/>
                      </a:r>
                      <a:br>
                        <a:rPr lang="en-US" sz="1600" b="0" i="0" u="none" strike="noStrike" dirty="0">
                          <a:solidFill>
                            <a:srgbClr val="000000"/>
                          </a:solidFill>
                          <a:latin typeface="Calibri"/>
                        </a:rPr>
                      </a:br>
                      <a:endParaRPr lang="en-US" sz="1600" b="0" i="0" u="none" strike="noStrike" dirty="0">
                        <a:solidFill>
                          <a:srgbClr val="000000"/>
                        </a:solidFill>
                        <a:latin typeface="Calibri"/>
                      </a:endParaRPr>
                    </a:p>
                  </a:txBody>
                  <a:tcPr marL="6277" marR="6277" marT="6277"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a:effectLst/>
        </p:spPr>
      </p:pic>
      <p:pic>
        <p:nvPicPr>
          <p:cNvPr id="6" name="Picture 3"/>
          <p:cNvPicPr>
            <a:picLocks noChangeAspect="1" noChangeArrowheads="1"/>
          </p:cNvPicPr>
          <p:nvPr/>
        </p:nvPicPr>
        <p:blipFill>
          <a:blip r:embed="rId3" cstate="print"/>
          <a:srcRect/>
          <a:stretch>
            <a:fillRect/>
          </a:stretch>
        </p:blipFill>
        <p:spPr bwMode="auto">
          <a:xfrm>
            <a:off x="4058478" y="6090164"/>
            <a:ext cx="5085522" cy="767836"/>
          </a:xfrm>
          <a:prstGeom prst="rect">
            <a:avLst/>
          </a:prstGeom>
          <a:noFill/>
          <a:ln w="9525">
            <a:noFill/>
            <a:miter lim="800000"/>
            <a:headEnd/>
            <a:tailEnd/>
          </a:ln>
          <a:effectLst/>
        </p:spPr>
      </p:pic>
      <p:sp>
        <p:nvSpPr>
          <p:cNvPr id="5" name="Rectangle 4"/>
          <p:cNvSpPr/>
          <p:nvPr/>
        </p:nvSpPr>
        <p:spPr>
          <a:xfrm>
            <a:off x="2438400" y="1447800"/>
            <a:ext cx="6705600" cy="1938992"/>
          </a:xfrm>
          <a:prstGeom prst="rect">
            <a:avLst/>
          </a:prstGeom>
        </p:spPr>
        <p:txBody>
          <a:bodyPr wrap="square">
            <a:spAutoFit/>
          </a:bodyPr>
          <a:lstStyle/>
          <a:p>
            <a:pPr algn="ctr"/>
            <a:r>
              <a:rPr lang="en-US" sz="6000" b="1" dirty="0" smtClean="0">
                <a:solidFill>
                  <a:schemeClr val="bg1"/>
                </a:solidFill>
                <a:latin typeface="DokChampa" pitchFamily="34" charset="-34"/>
                <a:cs typeface="DokChampa" pitchFamily="34" charset="-34"/>
              </a:rPr>
              <a:t>Thank you for your patience</a:t>
            </a:r>
            <a:endParaRPr lang="en-US" sz="6000" b="1" dirty="0" smtClean="0">
              <a:solidFill>
                <a:schemeClr val="bg1"/>
              </a:solidFill>
              <a:latin typeface="DokChampa" pitchFamily="34" charset="-34"/>
              <a:cs typeface="DokChampa" pitchFamily="34" charset="-34"/>
            </a:endParaRPr>
          </a:p>
        </p:txBody>
      </p:sp>
      <p:pic>
        <p:nvPicPr>
          <p:cNvPr id="7" name="Picture 16" descr="ITUseries"/>
          <p:cNvPicPr>
            <a:picLocks noChangeAspect="1" noChangeArrowheads="1"/>
          </p:cNvPicPr>
          <p:nvPr/>
        </p:nvPicPr>
        <p:blipFill>
          <a:blip r:embed="rId4" cstate="print"/>
          <a:srcRect t="17264" b="69327"/>
          <a:stretch>
            <a:fillRect/>
          </a:stretch>
        </p:blipFill>
        <p:spPr bwMode="auto">
          <a:xfrm>
            <a:off x="4038600" y="4572000"/>
            <a:ext cx="3419058" cy="1295400"/>
          </a:xfrm>
          <a:prstGeom prst="rect">
            <a:avLst/>
          </a:prstGeom>
          <a:noFill/>
          <a:ln w="9525">
            <a:noFill/>
            <a:miter lim="800000"/>
            <a:headEnd/>
            <a:tailEnd/>
          </a:ln>
        </p:spPr>
      </p:pic>
      <p:pic>
        <p:nvPicPr>
          <p:cNvPr id="8" name="Picture 1"/>
          <p:cNvPicPr>
            <a:picLocks noChangeAspect="1"/>
          </p:cNvPicPr>
          <p:nvPr/>
        </p:nvPicPr>
        <p:blipFill>
          <a:blip r:embed="rId5" cstate="print"/>
          <a:srcRect/>
          <a:stretch>
            <a:fillRect/>
          </a:stretch>
        </p:blipFill>
        <p:spPr bwMode="auto">
          <a:xfrm>
            <a:off x="7559506" y="4572000"/>
            <a:ext cx="1584494" cy="1371600"/>
          </a:xfrm>
          <a:prstGeom prst="rect">
            <a:avLst/>
          </a:prstGeom>
          <a:noFill/>
          <a:ln w="9525">
            <a:noFill/>
            <a:miter lim="800000"/>
            <a:headEnd/>
            <a:tailEnd/>
          </a:ln>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0" y="6553199"/>
            <a:ext cx="9144000" cy="304801"/>
          </a:xfrm>
          <a:prstGeom prst="rect">
            <a:avLst/>
          </a:prstGeom>
          <a:noFill/>
          <a:ln w="9525">
            <a:noFill/>
            <a:miter lim="800000"/>
            <a:headEnd/>
            <a:tailEnd/>
          </a:ln>
          <a:effectLst/>
        </p:spPr>
      </p:pic>
      <p:sp>
        <p:nvSpPr>
          <p:cNvPr id="4" name="Footer Placeholder 3"/>
          <p:cNvSpPr>
            <a:spLocks noGrp="1"/>
          </p:cNvSpPr>
          <p:nvPr>
            <p:ph type="ftr" sz="quarter" idx="11"/>
          </p:nvPr>
        </p:nvSpPr>
        <p:spPr>
          <a:xfrm>
            <a:off x="4876800" y="6629401"/>
            <a:ext cx="4267200" cy="228599"/>
          </a:xfrm>
        </p:spPr>
        <p:txBody>
          <a:bodyPr/>
          <a:lstStyle/>
          <a:p>
            <a:r>
              <a:rPr lang="en-US" dirty="0" smtClean="0">
                <a:solidFill>
                  <a:schemeClr val="bg1"/>
                </a:solidFill>
              </a:rPr>
              <a:t>             Fast, Secure, Reliable  Business Solutions</a:t>
            </a:r>
            <a:endParaRPr lang="en-US" dirty="0">
              <a:solidFill>
                <a:schemeClr val="bg1"/>
              </a:solidFill>
            </a:endParaRPr>
          </a:p>
        </p:txBody>
      </p:sp>
      <p:pic>
        <p:nvPicPr>
          <p:cNvPr id="6" name="Picture 3"/>
          <p:cNvPicPr>
            <a:picLocks noChangeAspect="1" noChangeArrowheads="1"/>
          </p:cNvPicPr>
          <p:nvPr/>
        </p:nvPicPr>
        <p:blipFill>
          <a:blip r:embed="rId4" cstate="print"/>
          <a:srcRect/>
          <a:stretch>
            <a:fillRect/>
          </a:stretch>
        </p:blipFill>
        <p:spPr bwMode="auto">
          <a:xfrm>
            <a:off x="7264400" y="6324600"/>
            <a:ext cx="1879600" cy="228600"/>
          </a:xfrm>
          <a:prstGeom prst="rect">
            <a:avLst/>
          </a:prstGeom>
          <a:noFill/>
          <a:ln w="9525">
            <a:noFill/>
            <a:miter lim="800000"/>
            <a:headEnd/>
            <a:tailEnd/>
          </a:ln>
          <a:effectLst/>
        </p:spPr>
      </p:pic>
      <p:sp>
        <p:nvSpPr>
          <p:cNvPr id="7" name="TextBox 6"/>
          <p:cNvSpPr txBox="1"/>
          <p:nvPr/>
        </p:nvSpPr>
        <p:spPr>
          <a:xfrm>
            <a:off x="914400" y="228600"/>
            <a:ext cx="7162800" cy="523220"/>
          </a:xfrm>
          <a:prstGeom prst="rect">
            <a:avLst/>
          </a:prstGeom>
          <a:noFill/>
        </p:spPr>
        <p:txBody>
          <a:bodyPr wrap="square" rtlCol="0">
            <a:spAutoFit/>
          </a:bodyPr>
          <a:lstStyle/>
          <a:p>
            <a:pPr algn="ctr"/>
            <a:r>
              <a:rPr lang="en-US" sz="2800" dirty="0" smtClean="0">
                <a:latin typeface="Arial" pitchFamily="34" charset="0"/>
                <a:cs typeface="Arial" pitchFamily="34" charset="0"/>
              </a:rPr>
              <a:t>Multinet &amp; Axiata Group</a:t>
            </a:r>
            <a:endParaRPr lang="en-US" sz="2800" dirty="0">
              <a:latin typeface="Arial" pitchFamily="34" charset="0"/>
              <a:cs typeface="Arial" pitchFamily="34" charset="0"/>
            </a:endParaRPr>
          </a:p>
        </p:txBody>
      </p:sp>
      <p:pic>
        <p:nvPicPr>
          <p:cNvPr id="11" name="Picture 2"/>
          <p:cNvPicPr>
            <a:picLocks noChangeAspect="1" noChangeArrowheads="1"/>
          </p:cNvPicPr>
          <p:nvPr/>
        </p:nvPicPr>
        <p:blipFill>
          <a:blip r:embed="rId5" cstate="print">
            <a:grayscl/>
          </a:blip>
          <a:srcRect/>
          <a:stretch>
            <a:fillRect/>
          </a:stretch>
        </p:blipFill>
        <p:spPr bwMode="auto">
          <a:xfrm>
            <a:off x="0" y="0"/>
            <a:ext cx="9144000" cy="838199"/>
          </a:xfrm>
          <a:prstGeom prst="rect">
            <a:avLst/>
          </a:prstGeom>
          <a:noFill/>
          <a:ln w="9525">
            <a:noFill/>
            <a:miter lim="800000"/>
            <a:headEnd/>
            <a:tailEnd/>
          </a:ln>
        </p:spPr>
      </p:pic>
      <p:sp>
        <p:nvSpPr>
          <p:cNvPr id="9" name="Slide Number Placeholder 9"/>
          <p:cNvSpPr>
            <a:spLocks noGrp="1"/>
          </p:cNvSpPr>
          <p:nvPr>
            <p:ph type="sldNum" sz="quarter" idx="12"/>
          </p:nvPr>
        </p:nvSpPr>
        <p:spPr>
          <a:xfrm>
            <a:off x="2667000" y="6248400"/>
            <a:ext cx="2133600" cy="365125"/>
          </a:xfrm>
        </p:spPr>
        <p:txBody>
          <a:bodyPr/>
          <a:lstStyle/>
          <a:p>
            <a:pPr>
              <a:defRPr/>
            </a:pPr>
            <a:r>
              <a:rPr lang="en-US" dirty="0" smtClean="0">
                <a:solidFill>
                  <a:schemeClr val="bg1"/>
                </a:solidFill>
                <a:latin typeface="+mj-lt"/>
              </a:rPr>
              <a:t>Page: </a:t>
            </a:r>
            <a:fld id="{C7C406FB-F60F-4112-874E-A5EFE2BC9A99}" type="slidenum">
              <a:rPr lang="en-US" smtClean="0">
                <a:solidFill>
                  <a:schemeClr val="bg1"/>
                </a:solidFill>
                <a:latin typeface="+mj-lt"/>
              </a:rPr>
              <a:pPr>
                <a:defRPr/>
              </a:pPr>
              <a:t>5</a:t>
            </a:fld>
            <a:endParaRPr lang="en-US" dirty="0">
              <a:solidFill>
                <a:schemeClr val="bg1"/>
              </a:solidFill>
              <a:latin typeface="+mj-lt"/>
            </a:endParaRPr>
          </a:p>
        </p:txBody>
      </p:sp>
      <p:sp>
        <p:nvSpPr>
          <p:cNvPr id="8" name="TextBox 7"/>
          <p:cNvSpPr txBox="1"/>
          <p:nvPr/>
        </p:nvSpPr>
        <p:spPr>
          <a:xfrm>
            <a:off x="304800" y="152400"/>
            <a:ext cx="8610600" cy="584775"/>
          </a:xfrm>
          <a:prstGeom prst="rect">
            <a:avLst/>
          </a:prstGeom>
          <a:noFill/>
        </p:spPr>
        <p:txBody>
          <a:bodyPr wrap="square" rtlCol="0">
            <a:spAutoFit/>
          </a:bodyPr>
          <a:lstStyle/>
          <a:p>
            <a:pPr algn="ctr"/>
            <a:r>
              <a:rPr lang="en-US" sz="3200" b="1" dirty="0" smtClean="0">
                <a:solidFill>
                  <a:schemeClr val="bg1"/>
                </a:solidFill>
              </a:rPr>
              <a:t>Telecom Landscape of Pakistan</a:t>
            </a:r>
          </a:p>
        </p:txBody>
      </p:sp>
      <p:sp>
        <p:nvSpPr>
          <p:cNvPr id="13" name="TextBox 12"/>
          <p:cNvSpPr txBox="1"/>
          <p:nvPr/>
        </p:nvSpPr>
        <p:spPr>
          <a:xfrm>
            <a:off x="0" y="903744"/>
            <a:ext cx="8915400" cy="2677656"/>
          </a:xfrm>
          <a:prstGeom prst="rect">
            <a:avLst/>
          </a:prstGeom>
          <a:noFill/>
        </p:spPr>
        <p:txBody>
          <a:bodyPr wrap="square" rtlCol="0">
            <a:spAutoFit/>
          </a:bodyPr>
          <a:lstStyle/>
          <a:p>
            <a:pPr marL="914400" indent="-457200">
              <a:buFont typeface="Wingdings" pitchFamily="2" charset="2"/>
              <a:buChar char="Ø"/>
            </a:pPr>
            <a:endParaRPr lang="en-US" sz="2400" dirty="0" smtClean="0">
              <a:latin typeface="Verdana" pitchFamily="34" charset="0"/>
              <a:ea typeface="Verdana" pitchFamily="34" charset="0"/>
              <a:cs typeface="Verdana" pitchFamily="34" charset="0"/>
            </a:endParaRPr>
          </a:p>
          <a:p>
            <a:pPr marL="914400" indent="-457200">
              <a:buFont typeface="Wingdings" pitchFamily="2" charset="2"/>
              <a:buChar char="Ø"/>
            </a:pPr>
            <a:r>
              <a:rPr lang="en-US" sz="2400" dirty="0" smtClean="0">
                <a:ea typeface="Verdana" pitchFamily="34" charset="0"/>
                <a:cs typeface="Verdana" pitchFamily="34" charset="0"/>
              </a:rPr>
              <a:t>Pakistan has moved from the monopolized structure to a deregulated one.</a:t>
            </a:r>
          </a:p>
          <a:p>
            <a:pPr marL="914400" indent="-457200">
              <a:buFont typeface="Wingdings" pitchFamily="2" charset="2"/>
              <a:buChar char="Ø"/>
            </a:pPr>
            <a:endParaRPr lang="en-US" sz="2400" dirty="0" smtClean="0">
              <a:ea typeface="Verdana" pitchFamily="34" charset="0"/>
              <a:cs typeface="Verdana" pitchFamily="34" charset="0"/>
            </a:endParaRPr>
          </a:p>
          <a:p>
            <a:pPr marL="914400" indent="-457200" algn="just">
              <a:buFont typeface="Wingdings" pitchFamily="2" charset="2"/>
              <a:buChar char="Ø"/>
            </a:pPr>
            <a:r>
              <a:rPr lang="en-US" sz="2400" dirty="0" smtClean="0">
                <a:ea typeface="Verdana" pitchFamily="34" charset="0"/>
                <a:cs typeface="Verdana" pitchFamily="34" charset="0"/>
              </a:rPr>
              <a:t>Monopoly of PTCL on basic telephony has been abolished and new operators emerged on the telecom scene of Pakistan where competition has been introduced</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fade">
                                      <p:cBhvr>
                                        <p:cTn id="7" dur="500"/>
                                        <p:tgtEl>
                                          <p:spTgt spid="1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xEl>
                                              <p:pRg st="3" end="3"/>
                                            </p:txEl>
                                          </p:spTgt>
                                        </p:tgtEl>
                                        <p:attrNameLst>
                                          <p:attrName>style.visibility</p:attrName>
                                        </p:attrNameLst>
                                      </p:cBhvr>
                                      <p:to>
                                        <p:strVal val="visible"/>
                                      </p:to>
                                    </p:set>
                                    <p:animEffect transition="in" filter="fade">
                                      <p:cBhvr>
                                        <p:cTn id="11"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0" y="6553199"/>
            <a:ext cx="9144000" cy="304801"/>
          </a:xfrm>
          <a:prstGeom prst="rect">
            <a:avLst/>
          </a:prstGeom>
          <a:noFill/>
          <a:ln w="9525">
            <a:noFill/>
            <a:miter lim="800000"/>
            <a:headEnd/>
            <a:tailEnd/>
          </a:ln>
          <a:effectLst/>
        </p:spPr>
      </p:pic>
      <p:sp>
        <p:nvSpPr>
          <p:cNvPr id="4" name="Footer Placeholder 3"/>
          <p:cNvSpPr>
            <a:spLocks noGrp="1"/>
          </p:cNvSpPr>
          <p:nvPr>
            <p:ph type="ftr" sz="quarter" idx="11"/>
          </p:nvPr>
        </p:nvSpPr>
        <p:spPr>
          <a:xfrm>
            <a:off x="4876800" y="6629401"/>
            <a:ext cx="4267200" cy="228599"/>
          </a:xfrm>
        </p:spPr>
        <p:txBody>
          <a:bodyPr/>
          <a:lstStyle/>
          <a:p>
            <a:r>
              <a:rPr lang="en-US" dirty="0" smtClean="0">
                <a:solidFill>
                  <a:schemeClr val="bg1"/>
                </a:solidFill>
              </a:rPr>
              <a:t>             Fast, Secure, Reliable  Business Solutions</a:t>
            </a:r>
            <a:endParaRPr lang="en-US" dirty="0">
              <a:solidFill>
                <a:schemeClr val="bg1"/>
              </a:solidFill>
            </a:endParaRPr>
          </a:p>
        </p:txBody>
      </p:sp>
      <p:pic>
        <p:nvPicPr>
          <p:cNvPr id="6" name="Picture 3"/>
          <p:cNvPicPr>
            <a:picLocks noChangeAspect="1" noChangeArrowheads="1"/>
          </p:cNvPicPr>
          <p:nvPr/>
        </p:nvPicPr>
        <p:blipFill>
          <a:blip r:embed="rId4" cstate="print"/>
          <a:srcRect/>
          <a:stretch>
            <a:fillRect/>
          </a:stretch>
        </p:blipFill>
        <p:spPr bwMode="auto">
          <a:xfrm>
            <a:off x="7264400" y="6324600"/>
            <a:ext cx="1879600" cy="228600"/>
          </a:xfrm>
          <a:prstGeom prst="rect">
            <a:avLst/>
          </a:prstGeom>
          <a:noFill/>
          <a:ln w="9525">
            <a:noFill/>
            <a:miter lim="800000"/>
            <a:headEnd/>
            <a:tailEnd/>
          </a:ln>
          <a:effectLst/>
        </p:spPr>
      </p:pic>
      <p:sp>
        <p:nvSpPr>
          <p:cNvPr id="7" name="TextBox 6"/>
          <p:cNvSpPr txBox="1"/>
          <p:nvPr/>
        </p:nvSpPr>
        <p:spPr>
          <a:xfrm>
            <a:off x="914400" y="228600"/>
            <a:ext cx="7162800" cy="523220"/>
          </a:xfrm>
          <a:prstGeom prst="rect">
            <a:avLst/>
          </a:prstGeom>
          <a:noFill/>
        </p:spPr>
        <p:txBody>
          <a:bodyPr wrap="square" rtlCol="0">
            <a:spAutoFit/>
          </a:bodyPr>
          <a:lstStyle/>
          <a:p>
            <a:pPr algn="ctr"/>
            <a:r>
              <a:rPr lang="en-US" sz="2800" dirty="0" smtClean="0">
                <a:latin typeface="Arial" pitchFamily="34" charset="0"/>
                <a:cs typeface="Arial" pitchFamily="34" charset="0"/>
              </a:rPr>
              <a:t>Multinet &amp; Axiata Group</a:t>
            </a:r>
            <a:endParaRPr lang="en-US" sz="2800" dirty="0">
              <a:latin typeface="Arial" pitchFamily="34" charset="0"/>
              <a:cs typeface="Arial" pitchFamily="34" charset="0"/>
            </a:endParaRPr>
          </a:p>
        </p:txBody>
      </p:sp>
      <p:pic>
        <p:nvPicPr>
          <p:cNvPr id="11" name="Picture 2"/>
          <p:cNvPicPr>
            <a:picLocks noChangeAspect="1" noChangeArrowheads="1"/>
          </p:cNvPicPr>
          <p:nvPr/>
        </p:nvPicPr>
        <p:blipFill>
          <a:blip r:embed="rId5" cstate="print">
            <a:grayscl/>
          </a:blip>
          <a:srcRect/>
          <a:stretch>
            <a:fillRect/>
          </a:stretch>
        </p:blipFill>
        <p:spPr bwMode="auto">
          <a:xfrm>
            <a:off x="0" y="0"/>
            <a:ext cx="9144000" cy="838199"/>
          </a:xfrm>
          <a:prstGeom prst="rect">
            <a:avLst/>
          </a:prstGeom>
          <a:noFill/>
          <a:ln w="9525">
            <a:noFill/>
            <a:miter lim="800000"/>
            <a:headEnd/>
            <a:tailEnd/>
          </a:ln>
        </p:spPr>
      </p:pic>
      <p:sp>
        <p:nvSpPr>
          <p:cNvPr id="9" name="Slide Number Placeholder 9"/>
          <p:cNvSpPr>
            <a:spLocks noGrp="1"/>
          </p:cNvSpPr>
          <p:nvPr>
            <p:ph type="sldNum" sz="quarter" idx="12"/>
          </p:nvPr>
        </p:nvSpPr>
        <p:spPr>
          <a:xfrm>
            <a:off x="2667000" y="6248400"/>
            <a:ext cx="2133600" cy="365125"/>
          </a:xfrm>
        </p:spPr>
        <p:txBody>
          <a:bodyPr/>
          <a:lstStyle/>
          <a:p>
            <a:pPr>
              <a:defRPr/>
            </a:pPr>
            <a:r>
              <a:rPr lang="en-US" dirty="0" smtClean="0">
                <a:solidFill>
                  <a:schemeClr val="bg1"/>
                </a:solidFill>
                <a:latin typeface="+mj-lt"/>
              </a:rPr>
              <a:t>Page: </a:t>
            </a:r>
            <a:fld id="{C7C406FB-F60F-4112-874E-A5EFE2BC9A99}" type="slidenum">
              <a:rPr lang="en-US" smtClean="0">
                <a:solidFill>
                  <a:schemeClr val="bg1"/>
                </a:solidFill>
                <a:latin typeface="+mj-lt"/>
              </a:rPr>
              <a:pPr>
                <a:defRPr/>
              </a:pPr>
              <a:t>6</a:t>
            </a:fld>
            <a:endParaRPr lang="en-US" dirty="0">
              <a:solidFill>
                <a:schemeClr val="bg1"/>
              </a:solidFill>
              <a:latin typeface="+mj-lt"/>
            </a:endParaRPr>
          </a:p>
        </p:txBody>
      </p:sp>
      <p:sp>
        <p:nvSpPr>
          <p:cNvPr id="8" name="TextBox 7"/>
          <p:cNvSpPr txBox="1"/>
          <p:nvPr/>
        </p:nvSpPr>
        <p:spPr>
          <a:xfrm>
            <a:off x="304800" y="152400"/>
            <a:ext cx="8610600" cy="584775"/>
          </a:xfrm>
          <a:prstGeom prst="rect">
            <a:avLst/>
          </a:prstGeom>
          <a:noFill/>
        </p:spPr>
        <p:txBody>
          <a:bodyPr wrap="square" rtlCol="0">
            <a:spAutoFit/>
          </a:bodyPr>
          <a:lstStyle/>
          <a:p>
            <a:pPr algn="ctr"/>
            <a:r>
              <a:rPr lang="en-US" sz="3200" b="1" dirty="0" smtClean="0">
                <a:solidFill>
                  <a:schemeClr val="bg1"/>
                </a:solidFill>
              </a:rPr>
              <a:t>Telecom Landscape of Pakistan</a:t>
            </a:r>
          </a:p>
        </p:txBody>
      </p:sp>
      <p:graphicFrame>
        <p:nvGraphicFramePr>
          <p:cNvPr id="15" name="Table 14"/>
          <p:cNvGraphicFramePr>
            <a:graphicFrameLocks noGrp="1"/>
          </p:cNvGraphicFramePr>
          <p:nvPr/>
        </p:nvGraphicFramePr>
        <p:xfrm>
          <a:off x="685800" y="1775879"/>
          <a:ext cx="7772400" cy="2354161"/>
        </p:xfrm>
        <a:graphic>
          <a:graphicData uri="http://schemas.openxmlformats.org/drawingml/2006/table">
            <a:tbl>
              <a:tblPr firstRow="1" firstCol="1">
                <a:tableStyleId>{5C22544A-7EE6-4342-B048-85BDC9FD1C3A}</a:tableStyleId>
              </a:tblPr>
              <a:tblGrid>
                <a:gridCol w="4423025"/>
                <a:gridCol w="1726059"/>
                <a:gridCol w="1623316"/>
              </a:tblGrid>
              <a:tr h="703363">
                <a:tc>
                  <a:txBody>
                    <a:bodyPr/>
                    <a:lstStyle/>
                    <a:p>
                      <a:pPr algn="ctr" fontAlgn="ctr"/>
                      <a:r>
                        <a:rPr lang="en-US" sz="2400" u="none" strike="noStrike" dirty="0" smtClean="0"/>
                        <a:t>Teledensity</a:t>
                      </a:r>
                      <a:r>
                        <a:rPr lang="en-US" sz="2400" u="none" strike="noStrike" baseline="0" dirty="0" smtClean="0"/>
                        <a:t> Breakup</a:t>
                      </a:r>
                      <a:endParaRPr lang="en-US" sz="2400" b="1" i="0" u="none" strike="noStrike" dirty="0">
                        <a:solidFill>
                          <a:srgbClr val="000000"/>
                        </a:solidFill>
                        <a:latin typeface="Calibri"/>
                      </a:endParaRPr>
                    </a:p>
                  </a:txBody>
                  <a:tcPr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ctr"/>
                      <a:r>
                        <a:rPr lang="en-US" sz="2000" u="none" strike="noStrike" dirty="0"/>
                        <a:t>No. of </a:t>
                      </a:r>
                      <a:r>
                        <a:rPr lang="en-US" sz="2000" u="none" strike="noStrike" dirty="0" smtClean="0"/>
                        <a:t>Subscribers</a:t>
                      </a:r>
                      <a:br>
                        <a:rPr lang="en-US" sz="2000" u="none" strike="noStrike" dirty="0" smtClean="0"/>
                      </a:br>
                      <a:r>
                        <a:rPr lang="en-US" sz="2000" u="none" strike="noStrike" dirty="0" smtClean="0"/>
                        <a:t>(millions)</a:t>
                      </a:r>
                      <a:endParaRPr lang="en-US" sz="2000" b="1" i="0" u="none" strike="noStrike" dirty="0">
                        <a:solidFill>
                          <a:srgbClr val="000000"/>
                        </a:solidFill>
                        <a:latin typeface="Calibri"/>
                      </a:endParaRPr>
                    </a:p>
                  </a:txBody>
                  <a:tcPr marT="9525" marB="0" anchor="ctr">
                    <a:lnT w="12700" cap="flat" cmpd="sng" algn="ctr">
                      <a:solidFill>
                        <a:schemeClr val="tx1"/>
                      </a:solidFill>
                      <a:prstDash val="solid"/>
                      <a:round/>
                      <a:headEnd type="none" w="med" len="med"/>
                      <a:tailEnd type="none" w="med" len="med"/>
                    </a:lnT>
                  </a:tcPr>
                </a:tc>
                <a:tc>
                  <a:txBody>
                    <a:bodyPr/>
                    <a:lstStyle/>
                    <a:p>
                      <a:pPr algn="ctr" fontAlgn="ctr"/>
                      <a:r>
                        <a:rPr lang="en-US" sz="2000" u="none" strike="noStrike" dirty="0"/>
                        <a:t>Teledensity </a:t>
                      </a:r>
                      <a:r>
                        <a:rPr lang="en-US" sz="2000" u="none" strike="noStrike" dirty="0" smtClean="0"/>
                        <a:t/>
                      </a:r>
                      <a:br>
                        <a:rPr lang="en-US" sz="2000" u="none" strike="noStrike" dirty="0" smtClean="0"/>
                      </a:br>
                      <a:r>
                        <a:rPr lang="en-US" sz="2000" u="none" strike="noStrike" dirty="0" smtClean="0"/>
                        <a:t>(%)</a:t>
                      </a:r>
                      <a:endParaRPr lang="en-US" sz="2000" b="1" i="0" u="none" strike="noStrike" dirty="0">
                        <a:solidFill>
                          <a:srgbClr val="000000"/>
                        </a:solidFill>
                        <a:latin typeface="Calibri"/>
                      </a:endParaRPr>
                    </a:p>
                  </a:txBody>
                  <a:tcPr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65931">
                <a:tc>
                  <a:txBody>
                    <a:bodyPr/>
                    <a:lstStyle/>
                    <a:p>
                      <a:pPr algn="l" fontAlgn="ctr"/>
                      <a:r>
                        <a:rPr lang="en-US" sz="2000" u="none" strike="noStrike" dirty="0"/>
                        <a:t>Annual Cellular Mobile </a:t>
                      </a:r>
                      <a:r>
                        <a:rPr lang="en-US" sz="2000" u="none" strike="noStrike" dirty="0" smtClean="0"/>
                        <a:t>Teledensity</a:t>
                      </a:r>
                      <a:endParaRPr lang="en-US" sz="2000" b="1" i="0" u="none" strike="noStrike" dirty="0">
                        <a:solidFill>
                          <a:srgbClr val="000000"/>
                        </a:solidFill>
                        <a:latin typeface="Calibri"/>
                      </a:endParaRPr>
                    </a:p>
                  </a:txBody>
                  <a:tcPr marT="9525" marB="0" anchor="ctr">
                    <a:lnL w="12700" cap="flat" cmpd="sng" algn="ctr">
                      <a:solidFill>
                        <a:schemeClr val="tx1"/>
                      </a:solidFill>
                      <a:prstDash val="solid"/>
                      <a:round/>
                      <a:headEnd type="none" w="med" len="med"/>
                      <a:tailEnd type="none" w="med" len="med"/>
                    </a:lnL>
                  </a:tcPr>
                </a:tc>
                <a:tc>
                  <a:txBody>
                    <a:bodyPr/>
                    <a:lstStyle/>
                    <a:p>
                      <a:pPr algn="r" fontAlgn="ctr"/>
                      <a:r>
                        <a:rPr lang="en-US" sz="1800" u="none" strike="noStrike" dirty="0" smtClean="0"/>
                        <a:t>129.6</a:t>
                      </a:r>
                      <a:r>
                        <a:rPr lang="en-US" sz="1800" u="none" strike="noStrike" baseline="0" dirty="0" smtClean="0"/>
                        <a:t> </a:t>
                      </a:r>
                      <a:endParaRPr lang="en-US" sz="1800" b="0" i="0" u="none" strike="noStrike" dirty="0">
                        <a:solidFill>
                          <a:srgbClr val="000000"/>
                        </a:solidFill>
                        <a:latin typeface="Arial"/>
                      </a:endParaRPr>
                    </a:p>
                  </a:txBody>
                  <a:tcPr marT="9525" marB="0" anchor="ctr"/>
                </a:tc>
                <a:tc>
                  <a:txBody>
                    <a:bodyPr/>
                    <a:lstStyle/>
                    <a:p>
                      <a:pPr algn="r" fontAlgn="ctr"/>
                      <a:r>
                        <a:rPr lang="en-US" sz="1800" u="none" strike="noStrike" dirty="0"/>
                        <a:t>72.27%</a:t>
                      </a:r>
                      <a:endParaRPr lang="en-US" sz="1800" b="0" i="0" u="none" strike="noStrike" dirty="0">
                        <a:solidFill>
                          <a:srgbClr val="000000"/>
                        </a:solidFill>
                        <a:latin typeface="Calibri"/>
                      </a:endParaRPr>
                    </a:p>
                  </a:txBody>
                  <a:tcPr marT="9525" marB="0" anchor="ctr">
                    <a:lnR w="12700" cap="flat" cmpd="sng" algn="ctr">
                      <a:solidFill>
                        <a:schemeClr val="tx1"/>
                      </a:solidFill>
                      <a:prstDash val="solid"/>
                      <a:round/>
                      <a:headEnd type="none" w="med" len="med"/>
                      <a:tailEnd type="none" w="med" len="med"/>
                    </a:lnR>
                  </a:tcPr>
                </a:tc>
              </a:tr>
              <a:tr h="330336">
                <a:tc>
                  <a:txBody>
                    <a:bodyPr/>
                    <a:lstStyle/>
                    <a:p>
                      <a:pPr algn="l" fontAlgn="ctr"/>
                      <a:r>
                        <a:rPr lang="en-US" sz="2000" u="none" strike="noStrike" dirty="0"/>
                        <a:t>Annual Fixed Local Loop </a:t>
                      </a:r>
                      <a:r>
                        <a:rPr lang="en-US" sz="2000" u="none" strike="noStrike" dirty="0" smtClean="0"/>
                        <a:t>Teledensity</a:t>
                      </a:r>
                      <a:endParaRPr lang="en-US" sz="2000" b="1" i="0" u="none" strike="noStrike" dirty="0">
                        <a:solidFill>
                          <a:srgbClr val="000000"/>
                        </a:solidFill>
                        <a:latin typeface="Calibri"/>
                      </a:endParaRPr>
                    </a:p>
                  </a:txBody>
                  <a:tcPr marT="9525" marB="0" anchor="ctr">
                    <a:lnL w="12700" cap="flat" cmpd="sng" algn="ctr">
                      <a:solidFill>
                        <a:schemeClr val="tx1"/>
                      </a:solidFill>
                      <a:prstDash val="solid"/>
                      <a:round/>
                      <a:headEnd type="none" w="med" len="med"/>
                      <a:tailEnd type="none" w="med" len="med"/>
                    </a:lnL>
                  </a:tcPr>
                </a:tc>
                <a:tc>
                  <a:txBody>
                    <a:bodyPr/>
                    <a:lstStyle/>
                    <a:p>
                      <a:pPr algn="r" fontAlgn="ctr"/>
                      <a:r>
                        <a:rPr lang="en-US" sz="1800" u="none" strike="noStrike" dirty="0" smtClean="0"/>
                        <a:t>2.98</a:t>
                      </a:r>
                      <a:endParaRPr lang="en-US" sz="1800" b="0" i="0" u="none" strike="noStrike" dirty="0">
                        <a:solidFill>
                          <a:srgbClr val="000000"/>
                        </a:solidFill>
                        <a:latin typeface="Arial"/>
                      </a:endParaRPr>
                    </a:p>
                  </a:txBody>
                  <a:tcPr marT="9525" marB="0" anchor="ctr"/>
                </a:tc>
                <a:tc>
                  <a:txBody>
                    <a:bodyPr/>
                    <a:lstStyle/>
                    <a:p>
                      <a:pPr algn="r" fontAlgn="ctr"/>
                      <a:r>
                        <a:rPr lang="en-US" sz="1800" u="none" strike="noStrike" dirty="0"/>
                        <a:t>1.67%</a:t>
                      </a:r>
                      <a:endParaRPr lang="en-US" sz="1800" b="0" i="0" u="none" strike="noStrike" dirty="0">
                        <a:solidFill>
                          <a:srgbClr val="000000"/>
                        </a:solidFill>
                        <a:latin typeface="Calibri"/>
                      </a:endParaRPr>
                    </a:p>
                  </a:txBody>
                  <a:tcPr marT="9525" marB="0" anchor="ctr">
                    <a:lnR w="12700" cap="flat" cmpd="sng" algn="ctr">
                      <a:solidFill>
                        <a:schemeClr val="tx1"/>
                      </a:solidFill>
                      <a:prstDash val="solid"/>
                      <a:round/>
                      <a:headEnd type="none" w="med" len="med"/>
                      <a:tailEnd type="none" w="med" len="med"/>
                    </a:lnR>
                  </a:tcPr>
                </a:tc>
              </a:tr>
              <a:tr h="368038">
                <a:tc>
                  <a:txBody>
                    <a:bodyPr/>
                    <a:lstStyle/>
                    <a:p>
                      <a:pPr algn="l" fontAlgn="ctr"/>
                      <a:r>
                        <a:rPr lang="en-US" sz="2000" u="none" strike="noStrike" dirty="0"/>
                        <a:t>Annual Wireless Local Loop </a:t>
                      </a:r>
                      <a:r>
                        <a:rPr lang="en-US" sz="2000" u="none" strike="noStrike" dirty="0" smtClean="0"/>
                        <a:t>Teledensity</a:t>
                      </a:r>
                      <a:r>
                        <a:rPr lang="en-US" sz="2000" u="none" strike="noStrike" dirty="0"/>
                        <a:t> </a:t>
                      </a:r>
                      <a:endParaRPr lang="en-US" sz="2000" b="1" i="0" u="none" strike="noStrike" dirty="0">
                        <a:solidFill>
                          <a:srgbClr val="000000"/>
                        </a:solidFill>
                        <a:latin typeface="Calibri"/>
                      </a:endParaRPr>
                    </a:p>
                  </a:txBody>
                  <a:tcPr marT="9525" marB="0" anchor="ctr">
                    <a:lnL w="12700" cap="flat" cmpd="sng" algn="ctr">
                      <a:solidFill>
                        <a:schemeClr val="tx1"/>
                      </a:solidFill>
                      <a:prstDash val="solid"/>
                      <a:round/>
                      <a:headEnd type="none" w="med" len="med"/>
                      <a:tailEnd type="none" w="med" len="med"/>
                    </a:lnL>
                  </a:tcPr>
                </a:tc>
                <a:tc>
                  <a:txBody>
                    <a:bodyPr/>
                    <a:lstStyle/>
                    <a:p>
                      <a:pPr algn="r" fontAlgn="ctr"/>
                      <a:r>
                        <a:rPr lang="en-US" sz="1800" u="none" strike="noStrike" dirty="0" smtClean="0"/>
                        <a:t>3.34</a:t>
                      </a:r>
                      <a:endParaRPr lang="en-US" sz="1800" b="0" i="0" u="none" strike="noStrike" dirty="0">
                        <a:solidFill>
                          <a:srgbClr val="000000"/>
                        </a:solidFill>
                        <a:latin typeface="Arial"/>
                      </a:endParaRPr>
                    </a:p>
                  </a:txBody>
                  <a:tcPr marT="9525" marB="0" anchor="ctr"/>
                </a:tc>
                <a:tc>
                  <a:txBody>
                    <a:bodyPr/>
                    <a:lstStyle/>
                    <a:p>
                      <a:pPr algn="r" fontAlgn="ctr"/>
                      <a:r>
                        <a:rPr lang="en-US" sz="1800" u="none" strike="noStrike" dirty="0"/>
                        <a:t>1.87%</a:t>
                      </a:r>
                      <a:endParaRPr lang="en-US" sz="1800" b="0" i="0" u="none" strike="noStrike" dirty="0">
                        <a:solidFill>
                          <a:srgbClr val="000000"/>
                        </a:solidFill>
                        <a:latin typeface="Calibri"/>
                      </a:endParaRPr>
                    </a:p>
                  </a:txBody>
                  <a:tcPr marT="9525" marB="0" anchor="ctr">
                    <a:lnR w="12700" cap="flat" cmpd="sng" algn="ctr">
                      <a:solidFill>
                        <a:schemeClr val="tx1"/>
                      </a:solidFill>
                      <a:prstDash val="solid"/>
                      <a:round/>
                      <a:headEnd type="none" w="med" len="med"/>
                      <a:tailEnd type="none" w="med" len="med"/>
                    </a:lnR>
                  </a:tcPr>
                </a:tc>
              </a:tr>
              <a:tr h="365931">
                <a:tc>
                  <a:txBody>
                    <a:bodyPr/>
                    <a:lstStyle/>
                    <a:p>
                      <a:pPr algn="l" fontAlgn="ctr"/>
                      <a:r>
                        <a:rPr lang="en-US" sz="2000" u="none" strike="noStrike" dirty="0"/>
                        <a:t>Total Teledensity (%)</a:t>
                      </a:r>
                      <a:endParaRPr lang="en-US" sz="2000" b="1" i="0" u="none" strike="noStrike" dirty="0">
                        <a:solidFill>
                          <a:srgbClr val="000000"/>
                        </a:solidFill>
                        <a:latin typeface="Calibri"/>
                      </a:endParaRPr>
                    </a:p>
                  </a:txBody>
                  <a:tcPr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fontAlgn="ctr"/>
                      <a:endParaRPr lang="en-US" sz="1800" b="1" i="0" u="none" strike="noStrike" dirty="0">
                        <a:solidFill>
                          <a:srgbClr val="000000"/>
                        </a:solidFill>
                        <a:latin typeface="Calibri"/>
                      </a:endParaRPr>
                    </a:p>
                  </a:txBody>
                  <a:tcPr marT="9525" marB="0" anchor="ctr">
                    <a:lnB w="12700" cap="flat" cmpd="sng" algn="ctr">
                      <a:solidFill>
                        <a:schemeClr val="tx1"/>
                      </a:solidFill>
                      <a:prstDash val="solid"/>
                      <a:round/>
                      <a:headEnd type="none" w="med" len="med"/>
                      <a:tailEnd type="none" w="med" len="med"/>
                    </a:lnB>
                  </a:tcPr>
                </a:tc>
                <a:tc>
                  <a:txBody>
                    <a:bodyPr/>
                    <a:lstStyle/>
                    <a:p>
                      <a:pPr algn="r" fontAlgn="ctr"/>
                      <a:r>
                        <a:rPr lang="en-US" sz="1800" b="1" u="none" strike="noStrike" dirty="0" smtClean="0"/>
                        <a:t>75.77 %</a:t>
                      </a:r>
                      <a:endParaRPr lang="en-US" sz="1800" b="1" i="0" u="none" strike="noStrike" dirty="0">
                        <a:solidFill>
                          <a:srgbClr val="000000"/>
                        </a:solidFill>
                        <a:latin typeface="Arial"/>
                      </a:endParaRPr>
                    </a:p>
                  </a:txBody>
                  <a:tcPr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12" name="TextBox 11"/>
          <p:cNvSpPr txBox="1"/>
          <p:nvPr/>
        </p:nvSpPr>
        <p:spPr>
          <a:xfrm>
            <a:off x="304800" y="990600"/>
            <a:ext cx="8534400" cy="1569660"/>
          </a:xfrm>
          <a:prstGeom prst="rect">
            <a:avLst/>
          </a:prstGeom>
          <a:noFill/>
        </p:spPr>
        <p:txBody>
          <a:bodyPr wrap="square" rtlCol="0">
            <a:spAutoFit/>
          </a:bodyPr>
          <a:lstStyle/>
          <a:p>
            <a:pPr marL="914400" indent="-457200">
              <a:buFont typeface="Wingdings" pitchFamily="2" charset="2"/>
              <a:buChar char="Ø"/>
            </a:pPr>
            <a:endParaRPr lang="en-US" sz="1600" dirty="0" smtClean="0"/>
          </a:p>
          <a:p>
            <a:pPr marL="914400" indent="-457200">
              <a:buFont typeface="Wingdings" pitchFamily="2" charset="2"/>
              <a:buChar char="Ø"/>
            </a:pPr>
            <a:endParaRPr lang="en-US" sz="1600" dirty="0" smtClean="0"/>
          </a:p>
          <a:p>
            <a:pPr marL="914400" indent="-457200">
              <a:buFont typeface="Wingdings" pitchFamily="2" charset="2"/>
              <a:buChar char="Ø"/>
            </a:pPr>
            <a:endParaRPr lang="en-US" sz="1600" dirty="0" smtClean="0"/>
          </a:p>
          <a:p>
            <a:pPr marL="914400" indent="-457200">
              <a:buFont typeface="Wingdings" pitchFamily="2" charset="2"/>
              <a:buChar char="Ø"/>
            </a:pPr>
            <a:endParaRPr lang="en-US" sz="1600" dirty="0" smtClean="0"/>
          </a:p>
          <a:p>
            <a:pPr marL="914400" indent="-457200">
              <a:buFont typeface="Wingdings" pitchFamily="2" charset="2"/>
              <a:buChar char="Ø"/>
            </a:pPr>
            <a:endParaRPr lang="en-US" sz="1600" dirty="0" smtClean="0"/>
          </a:p>
          <a:p>
            <a:pPr marL="914400" indent="-457200">
              <a:buFont typeface="Wingdings" pitchFamily="2" charset="2"/>
              <a:buChar char="Ø"/>
            </a:pPr>
            <a:endParaRPr lang="en-US" sz="1600" dirty="0" smtClean="0"/>
          </a:p>
        </p:txBody>
      </p:sp>
      <p:sp>
        <p:nvSpPr>
          <p:cNvPr id="14" name="Rectangle 13"/>
          <p:cNvSpPr/>
          <p:nvPr/>
        </p:nvSpPr>
        <p:spPr>
          <a:xfrm>
            <a:off x="228600" y="914400"/>
            <a:ext cx="8458200" cy="830997"/>
          </a:xfrm>
          <a:prstGeom prst="rect">
            <a:avLst/>
          </a:prstGeom>
        </p:spPr>
        <p:txBody>
          <a:bodyPr wrap="square">
            <a:spAutoFit/>
          </a:bodyPr>
          <a:lstStyle/>
          <a:p>
            <a:pPr marL="914400" indent="-457200">
              <a:buFont typeface="Wingdings" pitchFamily="2" charset="2"/>
              <a:buChar char="Ø"/>
            </a:pPr>
            <a:r>
              <a:rPr lang="en-US" sz="2400" dirty="0" smtClean="0">
                <a:ea typeface="Verdana" pitchFamily="34" charset="0"/>
                <a:cs typeface="Verdana" pitchFamily="34" charset="0"/>
              </a:rPr>
              <a:t>With a population of 179 million, Pakistan presents remarkable stats in the telecom sector</a:t>
            </a:r>
          </a:p>
        </p:txBody>
      </p:sp>
      <p:graphicFrame>
        <p:nvGraphicFramePr>
          <p:cNvPr id="16" name="Table 15"/>
          <p:cNvGraphicFramePr>
            <a:graphicFrameLocks noGrp="1"/>
          </p:cNvGraphicFramePr>
          <p:nvPr/>
        </p:nvGraphicFramePr>
        <p:xfrm>
          <a:off x="685799" y="4267200"/>
          <a:ext cx="7772401" cy="1981323"/>
        </p:xfrm>
        <a:graphic>
          <a:graphicData uri="http://schemas.openxmlformats.org/drawingml/2006/table">
            <a:tbl>
              <a:tblPr firstRow="1" firstCol="1">
                <a:tableStyleId>{5C22544A-7EE6-4342-B048-85BDC9FD1C3A}</a:tableStyleId>
              </a:tblPr>
              <a:tblGrid>
                <a:gridCol w="4409343"/>
                <a:gridCol w="1793631"/>
                <a:gridCol w="1569427"/>
              </a:tblGrid>
              <a:tr h="771400">
                <a:tc>
                  <a:txBody>
                    <a:bodyPr/>
                    <a:lstStyle/>
                    <a:p>
                      <a:pPr algn="ctr" fontAlgn="ctr"/>
                      <a:r>
                        <a:rPr lang="en-US" sz="2400" b="1" u="none" strike="noStrike" kern="1200" dirty="0" smtClean="0">
                          <a:solidFill>
                            <a:schemeClr val="lt1"/>
                          </a:solidFill>
                          <a:latin typeface="+mn-lt"/>
                          <a:ea typeface="+mn-ea"/>
                          <a:cs typeface="+mn-cs"/>
                        </a:rPr>
                        <a:t>Internet Penetration</a:t>
                      </a:r>
                      <a:endParaRPr lang="en-US" sz="2400" b="1" u="none" strike="noStrike" kern="1200" dirty="0">
                        <a:solidFill>
                          <a:schemeClr val="lt1"/>
                        </a:solidFill>
                        <a:latin typeface="+mn-lt"/>
                        <a:ea typeface="+mn-ea"/>
                        <a:cs typeface="+mn-cs"/>
                      </a:endParaRPr>
                    </a:p>
                  </a:txBody>
                  <a:tcPr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ctr"/>
                      <a:r>
                        <a:rPr lang="en-US" sz="2000" b="1" i="0" u="none" strike="noStrike" dirty="0" smtClean="0">
                          <a:solidFill>
                            <a:schemeClr val="bg1"/>
                          </a:solidFill>
                          <a:latin typeface="Calibri"/>
                        </a:rPr>
                        <a:t>No. of Subscribers</a:t>
                      </a:r>
                      <a:br>
                        <a:rPr lang="en-US" sz="2000" b="1" i="0" u="none" strike="noStrike" dirty="0" smtClean="0">
                          <a:solidFill>
                            <a:schemeClr val="bg1"/>
                          </a:solidFill>
                          <a:latin typeface="Calibri"/>
                        </a:rPr>
                      </a:br>
                      <a:r>
                        <a:rPr lang="en-US" sz="2000" b="1" i="0" u="none" strike="noStrike" dirty="0" smtClean="0">
                          <a:solidFill>
                            <a:schemeClr val="bg1"/>
                          </a:solidFill>
                          <a:latin typeface="Calibri"/>
                        </a:rPr>
                        <a:t>(millions)</a:t>
                      </a:r>
                      <a:endParaRPr lang="en-US" sz="2000" b="1" i="0" u="none" strike="noStrike" dirty="0">
                        <a:solidFill>
                          <a:schemeClr val="bg1"/>
                        </a:solidFill>
                        <a:latin typeface="Calibri"/>
                      </a:endParaRPr>
                    </a:p>
                  </a:txBody>
                  <a:tcPr marT="9525" marB="0" anchor="ctr">
                    <a:lnT w="12700" cap="flat" cmpd="sng" algn="ctr">
                      <a:solidFill>
                        <a:schemeClr val="tx1"/>
                      </a:solidFill>
                      <a:prstDash val="solid"/>
                      <a:round/>
                      <a:headEnd type="none" w="med" len="med"/>
                      <a:tailEnd type="none" w="med" len="med"/>
                    </a:lnT>
                  </a:tcPr>
                </a:tc>
                <a:tc>
                  <a:txBody>
                    <a:bodyPr/>
                    <a:lstStyle/>
                    <a:p>
                      <a:pPr algn="ctr" fontAlgn="ctr"/>
                      <a:r>
                        <a:rPr lang="en-US" sz="2000" b="1" i="0" u="none" strike="noStrike" dirty="0" smtClean="0">
                          <a:solidFill>
                            <a:schemeClr val="bg1"/>
                          </a:solidFill>
                          <a:latin typeface="Calibri"/>
                        </a:rPr>
                        <a:t>Penetration</a:t>
                      </a:r>
                      <a:br>
                        <a:rPr lang="en-US" sz="2000" b="1" i="0" u="none" strike="noStrike" dirty="0" smtClean="0">
                          <a:solidFill>
                            <a:schemeClr val="bg1"/>
                          </a:solidFill>
                          <a:latin typeface="Calibri"/>
                        </a:rPr>
                      </a:br>
                      <a:r>
                        <a:rPr lang="en-US" sz="2000" b="1" i="0" u="none" strike="noStrike" dirty="0" smtClean="0">
                          <a:solidFill>
                            <a:schemeClr val="bg1"/>
                          </a:solidFill>
                          <a:latin typeface="Calibri"/>
                        </a:rPr>
                        <a:t>(%) </a:t>
                      </a:r>
                      <a:endParaRPr lang="en-US" sz="2000" b="1" i="0" u="none" strike="noStrike" dirty="0">
                        <a:solidFill>
                          <a:schemeClr val="bg1"/>
                        </a:solidFill>
                        <a:latin typeface="Calibri"/>
                      </a:endParaRPr>
                    </a:p>
                  </a:txBody>
                  <a:tcPr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48713">
                <a:tc>
                  <a:txBody>
                    <a:bodyPr/>
                    <a:lstStyle/>
                    <a:p>
                      <a:pPr algn="l" fontAlgn="ctr"/>
                      <a:r>
                        <a:rPr lang="en-US" sz="2000" b="1" i="0" u="none" strike="noStrike" dirty="0" smtClean="0">
                          <a:solidFill>
                            <a:schemeClr val="bg1"/>
                          </a:solidFill>
                          <a:latin typeface="Calibri"/>
                        </a:rPr>
                        <a:t>Internet Users</a:t>
                      </a:r>
                      <a:endParaRPr lang="en-US" sz="2000" b="1" i="0" u="none" strike="noStrike" dirty="0">
                        <a:solidFill>
                          <a:schemeClr val="bg1"/>
                        </a:solidFill>
                        <a:latin typeface="Calibri"/>
                      </a:endParaRPr>
                    </a:p>
                  </a:txBody>
                  <a:tcPr marT="9525" marB="0" anchor="ctr">
                    <a:lnL w="12700" cap="flat" cmpd="sng" algn="ctr">
                      <a:solidFill>
                        <a:schemeClr val="tx1"/>
                      </a:solidFill>
                      <a:prstDash val="solid"/>
                      <a:round/>
                      <a:headEnd type="none" w="med" len="med"/>
                      <a:tailEnd type="none" w="med" len="med"/>
                    </a:lnL>
                  </a:tcPr>
                </a:tc>
                <a:tc>
                  <a:txBody>
                    <a:bodyPr/>
                    <a:lstStyle/>
                    <a:p>
                      <a:pPr algn="r" fontAlgn="ctr"/>
                      <a:r>
                        <a:rPr lang="en-US" sz="1800" b="0" i="0" u="none" strike="noStrike" dirty="0" smtClean="0">
                          <a:solidFill>
                            <a:srgbClr val="000000"/>
                          </a:solidFill>
                          <a:latin typeface="Calibri"/>
                        </a:rPr>
                        <a:t>19.8</a:t>
                      </a:r>
                      <a:endParaRPr lang="en-US" sz="1800" b="0" i="0" u="none" strike="noStrike" dirty="0">
                        <a:solidFill>
                          <a:srgbClr val="000000"/>
                        </a:solidFill>
                        <a:latin typeface="Calibri"/>
                      </a:endParaRPr>
                    </a:p>
                  </a:txBody>
                  <a:tcPr marT="9525" marB="0" anchor="ctr"/>
                </a:tc>
                <a:tc>
                  <a:txBody>
                    <a:bodyPr/>
                    <a:lstStyle/>
                    <a:p>
                      <a:pPr algn="r" fontAlgn="ctr"/>
                      <a:r>
                        <a:rPr lang="en-US" sz="1800" b="0" i="0" u="none" strike="noStrike" dirty="0" smtClean="0">
                          <a:solidFill>
                            <a:srgbClr val="000000"/>
                          </a:solidFill>
                          <a:latin typeface="Calibri"/>
                        </a:rPr>
                        <a:t>15.27%</a:t>
                      </a:r>
                      <a:endParaRPr lang="en-US" sz="1800" b="0" i="0" u="none" strike="noStrike" dirty="0">
                        <a:solidFill>
                          <a:srgbClr val="000000"/>
                        </a:solidFill>
                        <a:latin typeface="Calibri"/>
                      </a:endParaRPr>
                    </a:p>
                  </a:txBody>
                  <a:tcPr marT="9525" marB="0" anchor="ctr">
                    <a:lnR w="12700" cap="flat" cmpd="sng" algn="ctr">
                      <a:solidFill>
                        <a:schemeClr val="tx1"/>
                      </a:solidFill>
                      <a:prstDash val="solid"/>
                      <a:round/>
                      <a:headEnd type="none" w="med" len="med"/>
                      <a:tailEnd type="none" w="med" len="med"/>
                    </a:lnR>
                  </a:tcPr>
                </a:tc>
              </a:tr>
              <a:tr h="344407">
                <a:tc>
                  <a:txBody>
                    <a:bodyPr/>
                    <a:lstStyle/>
                    <a:p>
                      <a:pPr algn="l" fontAlgn="ctr"/>
                      <a:r>
                        <a:rPr lang="en-US" sz="2000" b="1" i="0" u="none" strike="noStrike" dirty="0" smtClean="0">
                          <a:solidFill>
                            <a:schemeClr val="bg1"/>
                          </a:solidFill>
                          <a:latin typeface="Calibri"/>
                        </a:rPr>
                        <a:t>Mobile Internet Users</a:t>
                      </a:r>
                      <a:endParaRPr lang="en-US" sz="2000" b="1" i="0" u="none" strike="noStrike" dirty="0">
                        <a:solidFill>
                          <a:schemeClr val="bg1"/>
                        </a:solidFill>
                        <a:latin typeface="Calibri"/>
                      </a:endParaRPr>
                    </a:p>
                  </a:txBody>
                  <a:tcPr marT="9525" marB="0" anchor="ctr">
                    <a:lnL w="12700" cap="flat" cmpd="sng" algn="ctr">
                      <a:solidFill>
                        <a:schemeClr val="tx1"/>
                      </a:solidFill>
                      <a:prstDash val="solid"/>
                      <a:round/>
                      <a:headEnd type="none" w="med" len="med"/>
                      <a:tailEnd type="none" w="med" len="med"/>
                    </a:lnL>
                  </a:tcPr>
                </a:tc>
                <a:tc>
                  <a:txBody>
                    <a:bodyPr/>
                    <a:lstStyle/>
                    <a:p>
                      <a:pPr algn="r" fontAlgn="ctr"/>
                      <a:r>
                        <a:rPr lang="en-US" sz="1800" b="0" i="0" u="none" strike="noStrike" dirty="0" smtClean="0">
                          <a:solidFill>
                            <a:srgbClr val="000000"/>
                          </a:solidFill>
                          <a:latin typeface="Calibri"/>
                        </a:rPr>
                        <a:t>15.7</a:t>
                      </a:r>
                      <a:endParaRPr lang="en-US" sz="1800" b="0" i="0" u="none" strike="noStrike" dirty="0">
                        <a:solidFill>
                          <a:srgbClr val="000000"/>
                        </a:solidFill>
                        <a:latin typeface="Calibri"/>
                      </a:endParaRPr>
                    </a:p>
                  </a:txBody>
                  <a:tcPr marT="9525" marB="0" anchor="ctr"/>
                </a:tc>
                <a:tc>
                  <a:txBody>
                    <a:bodyPr/>
                    <a:lstStyle/>
                    <a:p>
                      <a:pPr algn="r" fontAlgn="ctr"/>
                      <a:r>
                        <a:rPr lang="en-US" sz="1800" b="0" i="0" u="none" strike="noStrike" dirty="0" smtClean="0">
                          <a:solidFill>
                            <a:srgbClr val="000000"/>
                          </a:solidFill>
                          <a:latin typeface="Calibri"/>
                        </a:rPr>
                        <a:t>12.11%</a:t>
                      </a:r>
                    </a:p>
                  </a:txBody>
                  <a:tcPr marT="9525" marB="0" anchor="ctr">
                    <a:lnR w="12700" cap="flat" cmpd="sng" algn="ctr">
                      <a:solidFill>
                        <a:schemeClr val="tx1"/>
                      </a:solidFill>
                      <a:prstDash val="solid"/>
                      <a:round/>
                      <a:headEnd type="none" w="med" len="med"/>
                      <a:tailEnd type="none" w="med" len="med"/>
                    </a:lnR>
                  </a:tcPr>
                </a:tc>
              </a:tr>
              <a:tr h="364278">
                <a:tc>
                  <a:txBody>
                    <a:bodyPr/>
                    <a:lstStyle/>
                    <a:p>
                      <a:pPr algn="l" fontAlgn="ctr"/>
                      <a:r>
                        <a:rPr lang="en-US" sz="2000" b="1" i="0" u="none" strike="noStrike" dirty="0" smtClean="0">
                          <a:solidFill>
                            <a:schemeClr val="bg1"/>
                          </a:solidFill>
                          <a:latin typeface="Calibri"/>
                        </a:rPr>
                        <a:t>Broadband</a:t>
                      </a:r>
                      <a:r>
                        <a:rPr lang="en-US" sz="2000" b="1" i="0" u="none" strike="noStrike" baseline="0" dirty="0" smtClean="0">
                          <a:solidFill>
                            <a:schemeClr val="bg1"/>
                          </a:solidFill>
                          <a:latin typeface="Calibri"/>
                        </a:rPr>
                        <a:t> Subscribers</a:t>
                      </a:r>
                      <a:endParaRPr lang="en-US" sz="2000" b="1" i="0" u="none" strike="noStrike" dirty="0">
                        <a:solidFill>
                          <a:schemeClr val="bg1"/>
                        </a:solidFill>
                        <a:latin typeface="Calibri"/>
                      </a:endParaRPr>
                    </a:p>
                  </a:txBody>
                  <a:tcPr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fontAlgn="ctr"/>
                      <a:r>
                        <a:rPr lang="en-US" sz="1800" b="0" i="0" u="none" strike="noStrike" dirty="0" smtClean="0">
                          <a:solidFill>
                            <a:srgbClr val="000000"/>
                          </a:solidFill>
                          <a:latin typeface="Calibri"/>
                        </a:rPr>
                        <a:t>2.8</a:t>
                      </a:r>
                      <a:endParaRPr lang="en-US" sz="1800" b="0" i="0" u="none" strike="noStrike" dirty="0">
                        <a:solidFill>
                          <a:srgbClr val="000000"/>
                        </a:solidFill>
                        <a:latin typeface="Calibri"/>
                      </a:endParaRPr>
                    </a:p>
                  </a:txBody>
                  <a:tcPr marT="9525" marB="0" anchor="ctr">
                    <a:lnB w="12700" cap="flat" cmpd="sng" algn="ctr">
                      <a:solidFill>
                        <a:schemeClr val="tx1"/>
                      </a:solidFill>
                      <a:prstDash val="solid"/>
                      <a:round/>
                      <a:headEnd type="none" w="med" len="med"/>
                      <a:tailEnd type="none" w="med" len="med"/>
                    </a:lnB>
                  </a:tcPr>
                </a:tc>
                <a:tc>
                  <a:txBody>
                    <a:bodyPr/>
                    <a:lstStyle/>
                    <a:p>
                      <a:pPr algn="r" fontAlgn="ctr"/>
                      <a:r>
                        <a:rPr lang="en-US" sz="1800" b="0" i="0" u="none" strike="noStrike" dirty="0" smtClean="0">
                          <a:solidFill>
                            <a:srgbClr val="000000"/>
                          </a:solidFill>
                          <a:latin typeface="Calibri"/>
                        </a:rPr>
                        <a:t>2.16%</a:t>
                      </a:r>
                      <a:endParaRPr lang="en-US" sz="1800" b="0" i="0" u="none" strike="noStrike" dirty="0">
                        <a:solidFill>
                          <a:srgbClr val="000000"/>
                        </a:solidFill>
                        <a:latin typeface="Calibri"/>
                      </a:endParaRPr>
                    </a:p>
                  </a:txBody>
                  <a:tcPr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0" y="6553199"/>
            <a:ext cx="9144000" cy="304801"/>
          </a:xfrm>
          <a:prstGeom prst="rect">
            <a:avLst/>
          </a:prstGeom>
          <a:noFill/>
          <a:ln w="9525">
            <a:noFill/>
            <a:miter lim="800000"/>
            <a:headEnd/>
            <a:tailEnd/>
          </a:ln>
          <a:effectLst/>
        </p:spPr>
      </p:pic>
      <p:sp>
        <p:nvSpPr>
          <p:cNvPr id="4" name="Footer Placeholder 3"/>
          <p:cNvSpPr>
            <a:spLocks noGrp="1"/>
          </p:cNvSpPr>
          <p:nvPr>
            <p:ph type="ftr" sz="quarter" idx="11"/>
          </p:nvPr>
        </p:nvSpPr>
        <p:spPr>
          <a:xfrm>
            <a:off x="4876800" y="6629401"/>
            <a:ext cx="4267200" cy="228599"/>
          </a:xfrm>
        </p:spPr>
        <p:txBody>
          <a:bodyPr/>
          <a:lstStyle/>
          <a:p>
            <a:r>
              <a:rPr lang="en-US" dirty="0" smtClean="0">
                <a:solidFill>
                  <a:schemeClr val="bg1"/>
                </a:solidFill>
              </a:rPr>
              <a:t>             Fast, Secure, Reliable  Business Solutions</a:t>
            </a:r>
            <a:endParaRPr lang="en-US" dirty="0">
              <a:solidFill>
                <a:schemeClr val="bg1"/>
              </a:solidFill>
            </a:endParaRPr>
          </a:p>
        </p:txBody>
      </p:sp>
      <p:pic>
        <p:nvPicPr>
          <p:cNvPr id="6" name="Picture 3"/>
          <p:cNvPicPr>
            <a:picLocks noChangeAspect="1" noChangeArrowheads="1"/>
          </p:cNvPicPr>
          <p:nvPr/>
        </p:nvPicPr>
        <p:blipFill>
          <a:blip r:embed="rId4" cstate="print"/>
          <a:srcRect/>
          <a:stretch>
            <a:fillRect/>
          </a:stretch>
        </p:blipFill>
        <p:spPr bwMode="auto">
          <a:xfrm>
            <a:off x="7264400" y="6324600"/>
            <a:ext cx="1879600" cy="228600"/>
          </a:xfrm>
          <a:prstGeom prst="rect">
            <a:avLst/>
          </a:prstGeom>
          <a:noFill/>
          <a:ln w="9525">
            <a:noFill/>
            <a:miter lim="800000"/>
            <a:headEnd/>
            <a:tailEnd/>
          </a:ln>
          <a:effectLst/>
        </p:spPr>
      </p:pic>
      <p:sp>
        <p:nvSpPr>
          <p:cNvPr id="7" name="TextBox 6"/>
          <p:cNvSpPr txBox="1"/>
          <p:nvPr/>
        </p:nvSpPr>
        <p:spPr>
          <a:xfrm>
            <a:off x="914400" y="228600"/>
            <a:ext cx="7162800" cy="523220"/>
          </a:xfrm>
          <a:prstGeom prst="rect">
            <a:avLst/>
          </a:prstGeom>
          <a:noFill/>
        </p:spPr>
        <p:txBody>
          <a:bodyPr wrap="square" rtlCol="0">
            <a:spAutoFit/>
          </a:bodyPr>
          <a:lstStyle/>
          <a:p>
            <a:pPr algn="ctr"/>
            <a:r>
              <a:rPr lang="en-US" sz="2800" dirty="0" smtClean="0">
                <a:latin typeface="Arial" pitchFamily="34" charset="0"/>
                <a:cs typeface="Arial" pitchFamily="34" charset="0"/>
              </a:rPr>
              <a:t>Multinet &amp; Axiata Group</a:t>
            </a:r>
            <a:endParaRPr lang="en-US" sz="2800" dirty="0">
              <a:latin typeface="Arial" pitchFamily="34" charset="0"/>
              <a:cs typeface="Arial" pitchFamily="34" charset="0"/>
            </a:endParaRPr>
          </a:p>
        </p:txBody>
      </p:sp>
      <p:pic>
        <p:nvPicPr>
          <p:cNvPr id="11" name="Picture 2"/>
          <p:cNvPicPr>
            <a:picLocks noChangeAspect="1" noChangeArrowheads="1"/>
          </p:cNvPicPr>
          <p:nvPr/>
        </p:nvPicPr>
        <p:blipFill>
          <a:blip r:embed="rId5" cstate="print">
            <a:grayscl/>
          </a:blip>
          <a:srcRect/>
          <a:stretch>
            <a:fillRect/>
          </a:stretch>
        </p:blipFill>
        <p:spPr bwMode="auto">
          <a:xfrm>
            <a:off x="0" y="0"/>
            <a:ext cx="9144000" cy="838199"/>
          </a:xfrm>
          <a:prstGeom prst="rect">
            <a:avLst/>
          </a:prstGeom>
          <a:noFill/>
          <a:ln w="9525">
            <a:noFill/>
            <a:miter lim="800000"/>
            <a:headEnd/>
            <a:tailEnd/>
          </a:ln>
        </p:spPr>
      </p:pic>
      <p:sp>
        <p:nvSpPr>
          <p:cNvPr id="9" name="Slide Number Placeholder 9"/>
          <p:cNvSpPr>
            <a:spLocks noGrp="1"/>
          </p:cNvSpPr>
          <p:nvPr>
            <p:ph type="sldNum" sz="quarter" idx="12"/>
          </p:nvPr>
        </p:nvSpPr>
        <p:spPr>
          <a:xfrm>
            <a:off x="2667000" y="6248400"/>
            <a:ext cx="2133600" cy="365125"/>
          </a:xfrm>
        </p:spPr>
        <p:txBody>
          <a:bodyPr/>
          <a:lstStyle/>
          <a:p>
            <a:pPr>
              <a:defRPr/>
            </a:pPr>
            <a:r>
              <a:rPr lang="en-US" dirty="0" smtClean="0">
                <a:solidFill>
                  <a:schemeClr val="bg1"/>
                </a:solidFill>
                <a:latin typeface="+mj-lt"/>
              </a:rPr>
              <a:t>Page: </a:t>
            </a:r>
            <a:fld id="{C7C406FB-F60F-4112-874E-A5EFE2BC9A99}" type="slidenum">
              <a:rPr lang="en-US" smtClean="0">
                <a:solidFill>
                  <a:schemeClr val="bg1"/>
                </a:solidFill>
                <a:latin typeface="+mj-lt"/>
              </a:rPr>
              <a:pPr>
                <a:defRPr/>
              </a:pPr>
              <a:t>7</a:t>
            </a:fld>
            <a:endParaRPr lang="en-US" dirty="0">
              <a:solidFill>
                <a:schemeClr val="bg1"/>
              </a:solidFill>
              <a:latin typeface="+mj-lt"/>
            </a:endParaRPr>
          </a:p>
        </p:txBody>
      </p:sp>
      <p:sp>
        <p:nvSpPr>
          <p:cNvPr id="8" name="TextBox 7"/>
          <p:cNvSpPr txBox="1"/>
          <p:nvPr/>
        </p:nvSpPr>
        <p:spPr>
          <a:xfrm>
            <a:off x="304800" y="152400"/>
            <a:ext cx="8610600" cy="584775"/>
          </a:xfrm>
          <a:prstGeom prst="rect">
            <a:avLst/>
          </a:prstGeom>
          <a:noFill/>
        </p:spPr>
        <p:txBody>
          <a:bodyPr wrap="square" rtlCol="0">
            <a:spAutoFit/>
          </a:bodyPr>
          <a:lstStyle/>
          <a:p>
            <a:pPr algn="ctr"/>
            <a:r>
              <a:rPr lang="en-US" sz="3200" b="1" dirty="0" smtClean="0">
                <a:solidFill>
                  <a:schemeClr val="bg1"/>
                </a:solidFill>
              </a:rPr>
              <a:t>Teledensity (FLL &amp; WLL)</a:t>
            </a:r>
          </a:p>
        </p:txBody>
      </p:sp>
      <p:graphicFrame>
        <p:nvGraphicFramePr>
          <p:cNvPr id="22" name="Chart 21"/>
          <p:cNvGraphicFramePr/>
          <p:nvPr/>
        </p:nvGraphicFramePr>
        <p:xfrm>
          <a:off x="381000" y="990600"/>
          <a:ext cx="8534400" cy="5181600"/>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0" y="6553199"/>
            <a:ext cx="9144000" cy="304801"/>
          </a:xfrm>
          <a:prstGeom prst="rect">
            <a:avLst/>
          </a:prstGeom>
          <a:noFill/>
          <a:ln w="9525">
            <a:noFill/>
            <a:miter lim="800000"/>
            <a:headEnd/>
            <a:tailEnd/>
          </a:ln>
          <a:effectLst/>
        </p:spPr>
      </p:pic>
      <p:sp>
        <p:nvSpPr>
          <p:cNvPr id="4" name="Footer Placeholder 3"/>
          <p:cNvSpPr>
            <a:spLocks noGrp="1"/>
          </p:cNvSpPr>
          <p:nvPr>
            <p:ph type="ftr" sz="quarter" idx="11"/>
          </p:nvPr>
        </p:nvSpPr>
        <p:spPr>
          <a:xfrm>
            <a:off x="4876800" y="6629401"/>
            <a:ext cx="4267200" cy="228599"/>
          </a:xfrm>
        </p:spPr>
        <p:txBody>
          <a:bodyPr/>
          <a:lstStyle/>
          <a:p>
            <a:r>
              <a:rPr lang="en-US" dirty="0" smtClean="0">
                <a:solidFill>
                  <a:schemeClr val="bg1"/>
                </a:solidFill>
              </a:rPr>
              <a:t>             Fast, Secure, Reliable  Business Solutions</a:t>
            </a:r>
            <a:endParaRPr lang="en-US" dirty="0">
              <a:solidFill>
                <a:schemeClr val="bg1"/>
              </a:solidFill>
            </a:endParaRPr>
          </a:p>
        </p:txBody>
      </p:sp>
      <p:pic>
        <p:nvPicPr>
          <p:cNvPr id="6" name="Picture 3"/>
          <p:cNvPicPr>
            <a:picLocks noChangeAspect="1" noChangeArrowheads="1"/>
          </p:cNvPicPr>
          <p:nvPr/>
        </p:nvPicPr>
        <p:blipFill>
          <a:blip r:embed="rId4" cstate="print"/>
          <a:srcRect/>
          <a:stretch>
            <a:fillRect/>
          </a:stretch>
        </p:blipFill>
        <p:spPr bwMode="auto">
          <a:xfrm>
            <a:off x="7264400" y="6324600"/>
            <a:ext cx="1879600" cy="228600"/>
          </a:xfrm>
          <a:prstGeom prst="rect">
            <a:avLst/>
          </a:prstGeom>
          <a:noFill/>
          <a:ln w="9525">
            <a:noFill/>
            <a:miter lim="800000"/>
            <a:headEnd/>
            <a:tailEnd/>
          </a:ln>
          <a:effectLst/>
        </p:spPr>
      </p:pic>
      <p:sp>
        <p:nvSpPr>
          <p:cNvPr id="7" name="TextBox 6"/>
          <p:cNvSpPr txBox="1"/>
          <p:nvPr/>
        </p:nvSpPr>
        <p:spPr>
          <a:xfrm>
            <a:off x="914400" y="228600"/>
            <a:ext cx="7162800" cy="523220"/>
          </a:xfrm>
          <a:prstGeom prst="rect">
            <a:avLst/>
          </a:prstGeom>
          <a:noFill/>
        </p:spPr>
        <p:txBody>
          <a:bodyPr wrap="square" rtlCol="0">
            <a:spAutoFit/>
          </a:bodyPr>
          <a:lstStyle/>
          <a:p>
            <a:pPr algn="ctr"/>
            <a:r>
              <a:rPr lang="en-US" sz="2800" dirty="0" smtClean="0">
                <a:latin typeface="Arial" pitchFamily="34" charset="0"/>
                <a:cs typeface="Arial" pitchFamily="34" charset="0"/>
              </a:rPr>
              <a:t>Multinet &amp; Axiata Group</a:t>
            </a:r>
            <a:endParaRPr lang="en-US" sz="2800" dirty="0">
              <a:latin typeface="Arial" pitchFamily="34" charset="0"/>
              <a:cs typeface="Arial" pitchFamily="34" charset="0"/>
            </a:endParaRPr>
          </a:p>
        </p:txBody>
      </p:sp>
      <p:pic>
        <p:nvPicPr>
          <p:cNvPr id="11" name="Picture 2"/>
          <p:cNvPicPr>
            <a:picLocks noChangeAspect="1" noChangeArrowheads="1"/>
          </p:cNvPicPr>
          <p:nvPr/>
        </p:nvPicPr>
        <p:blipFill>
          <a:blip r:embed="rId5" cstate="print">
            <a:grayscl/>
          </a:blip>
          <a:srcRect/>
          <a:stretch>
            <a:fillRect/>
          </a:stretch>
        </p:blipFill>
        <p:spPr bwMode="auto">
          <a:xfrm>
            <a:off x="0" y="0"/>
            <a:ext cx="9144000" cy="838199"/>
          </a:xfrm>
          <a:prstGeom prst="rect">
            <a:avLst/>
          </a:prstGeom>
          <a:noFill/>
          <a:ln w="9525">
            <a:noFill/>
            <a:miter lim="800000"/>
            <a:headEnd/>
            <a:tailEnd/>
          </a:ln>
        </p:spPr>
      </p:pic>
      <p:sp>
        <p:nvSpPr>
          <p:cNvPr id="9" name="Slide Number Placeholder 9"/>
          <p:cNvSpPr>
            <a:spLocks noGrp="1"/>
          </p:cNvSpPr>
          <p:nvPr>
            <p:ph type="sldNum" sz="quarter" idx="12"/>
          </p:nvPr>
        </p:nvSpPr>
        <p:spPr>
          <a:xfrm>
            <a:off x="2667000" y="6248400"/>
            <a:ext cx="2133600" cy="365125"/>
          </a:xfrm>
        </p:spPr>
        <p:txBody>
          <a:bodyPr/>
          <a:lstStyle/>
          <a:p>
            <a:pPr>
              <a:defRPr/>
            </a:pPr>
            <a:r>
              <a:rPr lang="en-US" dirty="0" smtClean="0">
                <a:solidFill>
                  <a:schemeClr val="bg1"/>
                </a:solidFill>
                <a:latin typeface="+mj-lt"/>
              </a:rPr>
              <a:t>Page: </a:t>
            </a:r>
            <a:fld id="{C7C406FB-F60F-4112-874E-A5EFE2BC9A99}" type="slidenum">
              <a:rPr lang="en-US" smtClean="0">
                <a:solidFill>
                  <a:schemeClr val="bg1"/>
                </a:solidFill>
                <a:latin typeface="+mj-lt"/>
              </a:rPr>
              <a:pPr>
                <a:defRPr/>
              </a:pPr>
              <a:t>8</a:t>
            </a:fld>
            <a:endParaRPr lang="en-US" dirty="0">
              <a:solidFill>
                <a:schemeClr val="bg1"/>
              </a:solidFill>
              <a:latin typeface="+mj-lt"/>
            </a:endParaRPr>
          </a:p>
        </p:txBody>
      </p:sp>
      <p:sp>
        <p:nvSpPr>
          <p:cNvPr id="8" name="TextBox 7"/>
          <p:cNvSpPr txBox="1"/>
          <p:nvPr/>
        </p:nvSpPr>
        <p:spPr>
          <a:xfrm>
            <a:off x="304800" y="152400"/>
            <a:ext cx="8610600" cy="584775"/>
          </a:xfrm>
          <a:prstGeom prst="rect">
            <a:avLst/>
          </a:prstGeom>
          <a:noFill/>
        </p:spPr>
        <p:txBody>
          <a:bodyPr wrap="square" rtlCol="0">
            <a:spAutoFit/>
          </a:bodyPr>
          <a:lstStyle/>
          <a:p>
            <a:pPr algn="ctr"/>
            <a:r>
              <a:rPr lang="en-US" sz="3200" b="1" dirty="0" smtClean="0">
                <a:solidFill>
                  <a:schemeClr val="bg1"/>
                </a:solidFill>
              </a:rPr>
              <a:t>Teledensity (Cellular &amp; Total)</a:t>
            </a:r>
          </a:p>
        </p:txBody>
      </p:sp>
      <p:graphicFrame>
        <p:nvGraphicFramePr>
          <p:cNvPr id="13" name="Chart 12"/>
          <p:cNvGraphicFramePr/>
          <p:nvPr/>
        </p:nvGraphicFramePr>
        <p:xfrm>
          <a:off x="152400" y="914400"/>
          <a:ext cx="8763000" cy="5334000"/>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0" y="6553199"/>
            <a:ext cx="9144000" cy="304801"/>
          </a:xfrm>
          <a:prstGeom prst="rect">
            <a:avLst/>
          </a:prstGeom>
          <a:noFill/>
          <a:ln w="9525">
            <a:noFill/>
            <a:miter lim="800000"/>
            <a:headEnd/>
            <a:tailEnd/>
          </a:ln>
          <a:effectLst/>
        </p:spPr>
      </p:pic>
      <p:sp>
        <p:nvSpPr>
          <p:cNvPr id="4" name="Footer Placeholder 3"/>
          <p:cNvSpPr>
            <a:spLocks noGrp="1"/>
          </p:cNvSpPr>
          <p:nvPr>
            <p:ph type="ftr" sz="quarter" idx="11"/>
          </p:nvPr>
        </p:nvSpPr>
        <p:spPr>
          <a:xfrm>
            <a:off x="4876800" y="6629401"/>
            <a:ext cx="4267200" cy="228599"/>
          </a:xfrm>
        </p:spPr>
        <p:txBody>
          <a:bodyPr/>
          <a:lstStyle/>
          <a:p>
            <a:r>
              <a:rPr lang="en-US" dirty="0" smtClean="0">
                <a:solidFill>
                  <a:schemeClr val="bg1"/>
                </a:solidFill>
              </a:rPr>
              <a:t>             Fast, Secure, Reliable  Business Solutions</a:t>
            </a:r>
            <a:endParaRPr lang="en-US" dirty="0">
              <a:solidFill>
                <a:schemeClr val="bg1"/>
              </a:solidFill>
            </a:endParaRPr>
          </a:p>
        </p:txBody>
      </p:sp>
      <p:sp>
        <p:nvSpPr>
          <p:cNvPr id="9" name="Slide Number Placeholder 9"/>
          <p:cNvSpPr>
            <a:spLocks noGrp="1"/>
          </p:cNvSpPr>
          <p:nvPr>
            <p:ph type="sldNum" sz="quarter" idx="12"/>
          </p:nvPr>
        </p:nvSpPr>
        <p:spPr>
          <a:xfrm>
            <a:off x="2667000" y="6248400"/>
            <a:ext cx="2133600" cy="365125"/>
          </a:xfrm>
        </p:spPr>
        <p:txBody>
          <a:bodyPr/>
          <a:lstStyle/>
          <a:p>
            <a:pPr>
              <a:defRPr/>
            </a:pPr>
            <a:r>
              <a:rPr lang="en-US" dirty="0" smtClean="0">
                <a:solidFill>
                  <a:schemeClr val="bg1"/>
                </a:solidFill>
                <a:latin typeface="+mj-lt"/>
              </a:rPr>
              <a:t>Page: </a:t>
            </a:r>
            <a:fld id="{C7C406FB-F60F-4112-874E-A5EFE2BC9A99}" type="slidenum">
              <a:rPr lang="en-US" smtClean="0">
                <a:solidFill>
                  <a:schemeClr val="bg1"/>
                </a:solidFill>
                <a:latin typeface="+mj-lt"/>
              </a:rPr>
              <a:pPr>
                <a:defRPr/>
              </a:pPr>
              <a:t>9</a:t>
            </a:fld>
            <a:endParaRPr lang="en-US" dirty="0">
              <a:solidFill>
                <a:schemeClr val="bg1"/>
              </a:solidFill>
              <a:latin typeface="+mj-lt"/>
            </a:endParaRPr>
          </a:p>
        </p:txBody>
      </p:sp>
      <p:pic>
        <p:nvPicPr>
          <p:cNvPr id="2055" name="Picture 7"/>
          <p:cNvPicPr>
            <a:picLocks noChangeAspect="1" noChangeArrowheads="1"/>
          </p:cNvPicPr>
          <p:nvPr/>
        </p:nvPicPr>
        <p:blipFill>
          <a:blip r:embed="rId4" cstate="print"/>
          <a:srcRect/>
          <a:stretch>
            <a:fillRect/>
          </a:stretch>
        </p:blipFill>
        <p:spPr bwMode="auto">
          <a:xfrm>
            <a:off x="152400" y="76200"/>
            <a:ext cx="4410075" cy="3190875"/>
          </a:xfrm>
          <a:prstGeom prst="rect">
            <a:avLst/>
          </a:prstGeom>
          <a:noFill/>
          <a:ln w="9525">
            <a:noFill/>
            <a:miter lim="800000"/>
            <a:headEnd/>
            <a:tailEnd/>
          </a:ln>
        </p:spPr>
      </p:pic>
      <p:pic>
        <p:nvPicPr>
          <p:cNvPr id="2056" name="Picture 8"/>
          <p:cNvPicPr>
            <a:picLocks noChangeAspect="1" noChangeArrowheads="1"/>
          </p:cNvPicPr>
          <p:nvPr/>
        </p:nvPicPr>
        <p:blipFill>
          <a:blip r:embed="rId5" cstate="print"/>
          <a:srcRect/>
          <a:stretch>
            <a:fillRect/>
          </a:stretch>
        </p:blipFill>
        <p:spPr bwMode="auto">
          <a:xfrm>
            <a:off x="4724400" y="104775"/>
            <a:ext cx="4248150" cy="3171825"/>
          </a:xfrm>
          <a:prstGeom prst="rect">
            <a:avLst/>
          </a:prstGeom>
          <a:noFill/>
          <a:ln w="9525">
            <a:noFill/>
            <a:miter lim="800000"/>
            <a:headEnd/>
            <a:tailEnd/>
          </a:ln>
        </p:spPr>
      </p:pic>
      <p:pic>
        <p:nvPicPr>
          <p:cNvPr id="2058" name="Picture 10"/>
          <p:cNvPicPr>
            <a:picLocks noChangeAspect="1" noChangeArrowheads="1"/>
          </p:cNvPicPr>
          <p:nvPr/>
        </p:nvPicPr>
        <p:blipFill>
          <a:blip r:embed="rId6" cstate="print"/>
          <a:srcRect/>
          <a:stretch>
            <a:fillRect/>
          </a:stretch>
        </p:blipFill>
        <p:spPr bwMode="auto">
          <a:xfrm>
            <a:off x="142875" y="3352800"/>
            <a:ext cx="4429125" cy="3152775"/>
          </a:xfrm>
          <a:prstGeom prst="rect">
            <a:avLst/>
          </a:prstGeom>
          <a:noFill/>
          <a:ln w="9525">
            <a:noFill/>
            <a:miter lim="800000"/>
            <a:headEnd/>
            <a:tailEnd/>
          </a:ln>
        </p:spPr>
      </p:pic>
      <p:pic>
        <p:nvPicPr>
          <p:cNvPr id="2060" name="Picture 12"/>
          <p:cNvPicPr>
            <a:picLocks noChangeAspect="1" noChangeArrowheads="1"/>
          </p:cNvPicPr>
          <p:nvPr/>
        </p:nvPicPr>
        <p:blipFill>
          <a:blip r:embed="rId7" cstate="print"/>
          <a:srcRect/>
          <a:stretch>
            <a:fillRect/>
          </a:stretch>
        </p:blipFill>
        <p:spPr bwMode="auto">
          <a:xfrm>
            <a:off x="4724400" y="3381375"/>
            <a:ext cx="4229100" cy="3095625"/>
          </a:xfrm>
          <a:prstGeom prst="rect">
            <a:avLst/>
          </a:prstGeom>
          <a:noFill/>
          <a:ln w="9525">
            <a:noFill/>
            <a:miter lim="800000"/>
            <a:headEnd/>
            <a:tailEnd/>
          </a:ln>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5"/>
                                        </p:tgtEl>
                                        <p:attrNameLst>
                                          <p:attrName>style.visibility</p:attrName>
                                        </p:attrNameLst>
                                      </p:cBhvr>
                                      <p:to>
                                        <p:strVal val="visible"/>
                                      </p:to>
                                    </p:set>
                                    <p:animEffect transition="in" filter="fade">
                                      <p:cBhvr>
                                        <p:cTn id="7" dur="500"/>
                                        <p:tgtEl>
                                          <p:spTgt spid="205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56"/>
                                        </p:tgtEl>
                                        <p:attrNameLst>
                                          <p:attrName>style.visibility</p:attrName>
                                        </p:attrNameLst>
                                      </p:cBhvr>
                                      <p:to>
                                        <p:strVal val="visible"/>
                                      </p:to>
                                    </p:set>
                                    <p:animEffect transition="in" filter="fade">
                                      <p:cBhvr>
                                        <p:cTn id="11" dur="500"/>
                                        <p:tgtEl>
                                          <p:spTgt spid="205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058"/>
                                        </p:tgtEl>
                                        <p:attrNameLst>
                                          <p:attrName>style.visibility</p:attrName>
                                        </p:attrNameLst>
                                      </p:cBhvr>
                                      <p:to>
                                        <p:strVal val="visible"/>
                                      </p:to>
                                    </p:set>
                                    <p:animEffect transition="in" filter="fade">
                                      <p:cBhvr>
                                        <p:cTn id="15" dur="500"/>
                                        <p:tgtEl>
                                          <p:spTgt spid="205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060"/>
                                        </p:tgtEl>
                                        <p:attrNameLst>
                                          <p:attrName>style.visibility</p:attrName>
                                        </p:attrNameLst>
                                      </p:cBhvr>
                                      <p:to>
                                        <p:strVal val="visible"/>
                                      </p:to>
                                    </p:set>
                                    <p:animEffect transition="in" filter="fade">
                                      <p:cBhvr>
                                        <p:cTn id="19" dur="500"/>
                                        <p:tgtEl>
                                          <p:spTgt spid="2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75D5C35C5DB94AAB48ADABE5733461" ma:contentTypeVersion="4" ma:contentTypeDescription="Create a new document." ma:contentTypeScope="" ma:versionID="1e336c0bef3338d4c349938ea52ba48b">
  <xsd:schema xmlns:xsd="http://www.w3.org/2001/XMLSchema" xmlns:xs="http://www.w3.org/2001/XMLSchema" xmlns:p="http://schemas.microsoft.com/office/2006/metadata/properties" xmlns:ns1="http://schemas.microsoft.com/sharepoint/v3" xmlns:ns2="1aaea1ea-72e4-4374-b05e-72e2f16fb7ae" targetNamespace="http://schemas.microsoft.com/office/2006/metadata/properties" ma:root="true" ma:fieldsID="0a370456390dc8c2763c4626a714d79b" ns1:_="" ns2:_="">
    <xsd:import namespace="http://schemas.microsoft.com/sharepoint/v3"/>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DFA10CD-1BEC-4733-A830-A358E1DCDC3E}"/>
</file>

<file path=customXml/itemProps2.xml><?xml version="1.0" encoding="utf-8"?>
<ds:datastoreItem xmlns:ds="http://schemas.openxmlformats.org/officeDocument/2006/customXml" ds:itemID="{FB7892E9-132D-478D-9BD7-A632D07483F4}"/>
</file>

<file path=customXml/itemProps3.xml><?xml version="1.0" encoding="utf-8"?>
<ds:datastoreItem xmlns:ds="http://schemas.openxmlformats.org/officeDocument/2006/customXml" ds:itemID="{11E5791E-30DD-41A9-9C75-5FE927F3AFFF}"/>
</file>

<file path=docProps/app.xml><?xml version="1.0" encoding="utf-8"?>
<Properties xmlns="http://schemas.openxmlformats.org/officeDocument/2006/extended-properties" xmlns:vt="http://schemas.openxmlformats.org/officeDocument/2006/docPropsVTypes">
  <Template>Trek</Template>
  <TotalTime>9135</TotalTime>
  <Words>2705</Words>
  <Application>Microsoft Office PowerPoint</Application>
  <PresentationFormat>On-screen Show (4:3)</PresentationFormat>
  <Paragraphs>791</Paragraphs>
  <Slides>43</Slides>
  <Notes>36</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HOME</dc:creator>
  <cp:lastModifiedBy>Umair</cp:lastModifiedBy>
  <cp:revision>824</cp:revision>
  <dcterms:created xsi:type="dcterms:W3CDTF">2011-09-27T09:24:09Z</dcterms:created>
  <dcterms:modified xsi:type="dcterms:W3CDTF">2013-11-25T19:34:06Z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0x010100BF75D5C35C5DB94AAB48ADABE5733461</vt:lpwstr>
  </property>
</Properties>
</file>