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drawing3.xml" ContentType="application/vnd.ms-office.drawingml.diagramDrawing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handoutMasters/handoutMaster1.xml" ContentType="application/vnd.openxmlformats-officedocument.presentationml.handoutMaster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colors2.xml" ContentType="application/vnd.openxmlformats-officedocument.drawingml.diagramColors+xml"/>
  <Override PartName="/ppt/diagrams/layout4.xml" ContentType="application/vnd.openxmlformats-officedocument.drawingml.diagramLayout+xml"/>
  <Override PartName="/ppt/diagrams/colors3.xml" ContentType="application/vnd.openxmlformats-officedocument.drawingml.diagramColors+xml"/>
  <Override PartName="/ppt/commentAuthors.xml" ContentType="application/vnd.openxmlformats-officedocument.presentationml.commentAuth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811" r:id="rId3"/>
    <p:sldId id="810" r:id="rId4"/>
    <p:sldId id="529" r:id="rId5"/>
    <p:sldId id="532" r:id="rId6"/>
    <p:sldId id="829" r:id="rId7"/>
    <p:sldId id="800" r:id="rId8"/>
    <p:sldId id="801" r:id="rId9"/>
    <p:sldId id="815" r:id="rId10"/>
    <p:sldId id="538" r:id="rId11"/>
    <p:sldId id="831" r:id="rId12"/>
    <p:sldId id="816" r:id="rId13"/>
  </p:sldIdLst>
  <p:sldSz cx="9144000" cy="6858000" type="screen4x3"/>
  <p:notesSz cx="6797675" cy="9926638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ent CHARLET" initials="LC" lastIdx="5" clrIdx="0"/>
  <p:cmAuthor id="1" name="Anna KOROLEVA" initials="AK" lastIdx="19" clrIdx="1"/>
  <p:cmAuthor id="2" name="Sean MACCURTAIN" initials="SM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46A"/>
    <a:srgbClr val="66FF33"/>
    <a:srgbClr val="868789"/>
    <a:srgbClr val="3D3D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8548" autoAdjust="0"/>
  </p:normalViewPr>
  <p:slideViewPr>
    <p:cSldViewPr snapToGrid="0" snapToObjects="1">
      <p:cViewPr>
        <p:scale>
          <a:sx n="70" d="100"/>
          <a:sy n="70" d="100"/>
        </p:scale>
        <p:origin x="-446" y="-2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1A3FF9-8C24-45E4-A71E-20388D3F32C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A5717C-4ED2-4170-BECE-9E019CD16486}">
      <dgm:prSet/>
      <dgm:spPr/>
      <dgm:t>
        <a:bodyPr/>
        <a:lstStyle/>
        <a:p>
          <a:pPr rtl="0"/>
          <a:r>
            <a:rPr lang="en-US" dirty="0" smtClean="0"/>
            <a:t>Focused on the technical  relationship between ISO/CASCO and ISO/TCs to ensure:</a:t>
          </a:r>
          <a:br>
            <a:rPr lang="en-US" dirty="0" smtClean="0"/>
          </a:br>
          <a:endParaRPr lang="en-US" dirty="0"/>
        </a:p>
      </dgm:t>
    </dgm:pt>
    <dgm:pt modelId="{ABE6CE49-4497-4D38-8C15-3E094DF88B66}" type="parTrans" cxnId="{3F23CB89-30A6-4A21-B4A0-4EEE11D40485}">
      <dgm:prSet/>
      <dgm:spPr/>
      <dgm:t>
        <a:bodyPr/>
        <a:lstStyle/>
        <a:p>
          <a:endParaRPr lang="en-US"/>
        </a:p>
      </dgm:t>
    </dgm:pt>
    <dgm:pt modelId="{ABCBB2BD-C358-4252-9AFA-5128A0106F27}" type="sibTrans" cxnId="{3F23CB89-30A6-4A21-B4A0-4EEE11D40485}">
      <dgm:prSet/>
      <dgm:spPr/>
      <dgm:t>
        <a:bodyPr/>
        <a:lstStyle/>
        <a:p>
          <a:endParaRPr lang="en-US"/>
        </a:p>
      </dgm:t>
    </dgm:pt>
    <dgm:pt modelId="{841F02F7-2AD6-46C9-8E38-6A61733E3596}">
      <dgm:prSet/>
      <dgm:spPr/>
      <dgm:t>
        <a:bodyPr/>
        <a:lstStyle/>
        <a:p>
          <a:pPr rtl="0"/>
          <a:r>
            <a:rPr lang="en-US" dirty="0" smtClean="0"/>
            <a:t>A harmonized approach by all TCs to conformity assessment;</a:t>
          </a:r>
          <a:endParaRPr lang="en-US" dirty="0"/>
        </a:p>
      </dgm:t>
    </dgm:pt>
    <dgm:pt modelId="{33116A5C-3D20-4832-88BB-144DFFA6C77B}" type="parTrans" cxnId="{0AEC6E74-7A17-486F-A737-8C8E5D473ABE}">
      <dgm:prSet/>
      <dgm:spPr/>
      <dgm:t>
        <a:bodyPr/>
        <a:lstStyle/>
        <a:p>
          <a:endParaRPr lang="en-US"/>
        </a:p>
      </dgm:t>
    </dgm:pt>
    <dgm:pt modelId="{BB1FD427-E94A-4CD4-8143-B7963564E97D}" type="sibTrans" cxnId="{0AEC6E74-7A17-486F-A737-8C8E5D473ABE}">
      <dgm:prSet/>
      <dgm:spPr/>
      <dgm:t>
        <a:bodyPr/>
        <a:lstStyle/>
        <a:p>
          <a:endParaRPr lang="en-US"/>
        </a:p>
      </dgm:t>
    </dgm:pt>
    <dgm:pt modelId="{CA9D2FBB-F630-4151-A011-8E950091B473}">
      <dgm:prSet/>
      <dgm:spPr/>
      <dgm:t>
        <a:bodyPr/>
        <a:lstStyle/>
        <a:p>
          <a:pPr rtl="0"/>
          <a:r>
            <a:rPr lang="en-US" dirty="0" smtClean="0"/>
            <a:t>ISO/CASCO conformity assessment policies are understood and adhered to where relevant;</a:t>
          </a:r>
          <a:endParaRPr lang="en-US" dirty="0"/>
        </a:p>
      </dgm:t>
    </dgm:pt>
    <dgm:pt modelId="{E237DD2A-ED96-46D4-A2D4-80C923876612}" type="parTrans" cxnId="{341FF414-25B5-495D-B67B-4249CE3FE3B1}">
      <dgm:prSet/>
      <dgm:spPr/>
      <dgm:t>
        <a:bodyPr/>
        <a:lstStyle/>
        <a:p>
          <a:endParaRPr lang="en-US"/>
        </a:p>
      </dgm:t>
    </dgm:pt>
    <dgm:pt modelId="{425D3947-65C6-40B7-B2D8-55960B4ED6CF}" type="sibTrans" cxnId="{341FF414-25B5-495D-B67B-4249CE3FE3B1}">
      <dgm:prSet/>
      <dgm:spPr/>
      <dgm:t>
        <a:bodyPr/>
        <a:lstStyle/>
        <a:p>
          <a:endParaRPr lang="en-US"/>
        </a:p>
      </dgm:t>
    </dgm:pt>
    <dgm:pt modelId="{91971F3D-6B84-4F86-9F44-751EE46FBF75}">
      <dgm:prSet/>
      <dgm:spPr/>
      <dgm:t>
        <a:bodyPr/>
        <a:lstStyle/>
        <a:p>
          <a:pPr rtl="0"/>
          <a:r>
            <a:rPr lang="en-US" dirty="0" smtClean="0"/>
            <a:t>The provision of advice internally in ISO on conformity assessment;</a:t>
          </a:r>
          <a:endParaRPr lang="en-US" dirty="0"/>
        </a:p>
      </dgm:t>
    </dgm:pt>
    <dgm:pt modelId="{89721CD5-1732-45DB-9EE2-0B5609649ECB}" type="parTrans" cxnId="{754D041A-07A4-45E4-8DC4-C577DEC690E5}">
      <dgm:prSet/>
      <dgm:spPr/>
      <dgm:t>
        <a:bodyPr/>
        <a:lstStyle/>
        <a:p>
          <a:endParaRPr lang="en-US"/>
        </a:p>
      </dgm:t>
    </dgm:pt>
    <dgm:pt modelId="{27B5D596-7CF3-4D7D-A643-036E353B5F3D}" type="sibTrans" cxnId="{754D041A-07A4-45E4-8DC4-C577DEC690E5}">
      <dgm:prSet/>
      <dgm:spPr/>
      <dgm:t>
        <a:bodyPr/>
        <a:lstStyle/>
        <a:p>
          <a:endParaRPr lang="en-US"/>
        </a:p>
      </dgm:t>
    </dgm:pt>
    <dgm:pt modelId="{D0F1EC31-F410-40E3-822D-ECA2C5F158F0}">
      <dgm:prSet/>
      <dgm:spPr/>
      <dgm:t>
        <a:bodyPr/>
        <a:lstStyle/>
        <a:p>
          <a:pPr rtl="0"/>
          <a:r>
            <a:rPr lang="en-US" dirty="0" smtClean="0"/>
            <a:t>The provision of advice to ISO/TCs on the design and development of sector specific schemes where justified.</a:t>
          </a:r>
          <a:endParaRPr lang="en-US" dirty="0"/>
        </a:p>
      </dgm:t>
    </dgm:pt>
    <dgm:pt modelId="{E31226FD-E0DF-4834-B5FD-2C657963A492}" type="parTrans" cxnId="{08D40B7F-7062-457A-839F-3DA76D7B43AA}">
      <dgm:prSet/>
      <dgm:spPr/>
      <dgm:t>
        <a:bodyPr/>
        <a:lstStyle/>
        <a:p>
          <a:endParaRPr lang="en-US"/>
        </a:p>
      </dgm:t>
    </dgm:pt>
    <dgm:pt modelId="{67D15AFA-9F78-4CC7-8AD3-C14B5E8A433C}" type="sibTrans" cxnId="{08D40B7F-7062-457A-839F-3DA76D7B43AA}">
      <dgm:prSet/>
      <dgm:spPr/>
      <dgm:t>
        <a:bodyPr/>
        <a:lstStyle/>
        <a:p>
          <a:endParaRPr lang="en-US"/>
        </a:p>
      </dgm:t>
    </dgm:pt>
    <dgm:pt modelId="{8D39597F-D7FD-49EE-BF90-32AF43512FEB}" type="pres">
      <dgm:prSet presAssocID="{461A3FF9-8C24-45E4-A71E-20388D3F32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C3297F-F096-4C41-A40E-2D147542C3ED}" type="pres">
      <dgm:prSet presAssocID="{AAA5717C-4ED2-4170-BECE-9E019CD16486}" presName="linNode" presStyleCnt="0"/>
      <dgm:spPr/>
    </dgm:pt>
    <dgm:pt modelId="{0C6F14F2-2A38-4172-A489-C285419AA9CE}" type="pres">
      <dgm:prSet presAssocID="{AAA5717C-4ED2-4170-BECE-9E019CD16486}" presName="parentText" presStyleLbl="node1" presStyleIdx="0" presStyleCnt="1" custScaleX="77884" custLinFactNeighborX="-62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471D5-500E-4E13-B1D5-83152AF5E491}" type="pres">
      <dgm:prSet presAssocID="{AAA5717C-4ED2-4170-BECE-9E019CD16486}" presName="descendantText" presStyleLbl="alignAccFollowNode1" presStyleIdx="0" presStyleCnt="1" custScaleX="113514" custScaleY="110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D479AC-F8B0-443B-B7BA-AFAD9C2D5C9A}" type="presOf" srcId="{461A3FF9-8C24-45E4-A71E-20388D3F32C7}" destId="{8D39597F-D7FD-49EE-BF90-32AF43512FEB}" srcOrd="0" destOrd="0" presId="urn:microsoft.com/office/officeart/2005/8/layout/vList5"/>
    <dgm:cxn modelId="{3F5F5563-AFC2-4501-BD17-5797E2DE9AC7}" type="presOf" srcId="{841F02F7-2AD6-46C9-8E38-6A61733E3596}" destId="{C5D471D5-500E-4E13-B1D5-83152AF5E491}" srcOrd="0" destOrd="0" presId="urn:microsoft.com/office/officeart/2005/8/layout/vList5"/>
    <dgm:cxn modelId="{341FF414-25B5-495D-B67B-4249CE3FE3B1}" srcId="{AAA5717C-4ED2-4170-BECE-9E019CD16486}" destId="{CA9D2FBB-F630-4151-A011-8E950091B473}" srcOrd="1" destOrd="0" parTransId="{E237DD2A-ED96-46D4-A2D4-80C923876612}" sibTransId="{425D3947-65C6-40B7-B2D8-55960B4ED6CF}"/>
    <dgm:cxn modelId="{BCAD6261-72AC-4EEA-8306-4A7767357F62}" type="presOf" srcId="{AAA5717C-4ED2-4170-BECE-9E019CD16486}" destId="{0C6F14F2-2A38-4172-A489-C285419AA9CE}" srcOrd="0" destOrd="0" presId="urn:microsoft.com/office/officeart/2005/8/layout/vList5"/>
    <dgm:cxn modelId="{754D041A-07A4-45E4-8DC4-C577DEC690E5}" srcId="{AAA5717C-4ED2-4170-BECE-9E019CD16486}" destId="{91971F3D-6B84-4F86-9F44-751EE46FBF75}" srcOrd="2" destOrd="0" parTransId="{89721CD5-1732-45DB-9EE2-0B5609649ECB}" sibTransId="{27B5D596-7CF3-4D7D-A643-036E353B5F3D}"/>
    <dgm:cxn modelId="{3F23CB89-30A6-4A21-B4A0-4EEE11D40485}" srcId="{461A3FF9-8C24-45E4-A71E-20388D3F32C7}" destId="{AAA5717C-4ED2-4170-BECE-9E019CD16486}" srcOrd="0" destOrd="0" parTransId="{ABE6CE49-4497-4D38-8C15-3E094DF88B66}" sibTransId="{ABCBB2BD-C358-4252-9AFA-5128A0106F27}"/>
    <dgm:cxn modelId="{0AEC6E74-7A17-486F-A737-8C8E5D473ABE}" srcId="{AAA5717C-4ED2-4170-BECE-9E019CD16486}" destId="{841F02F7-2AD6-46C9-8E38-6A61733E3596}" srcOrd="0" destOrd="0" parTransId="{33116A5C-3D20-4832-88BB-144DFFA6C77B}" sibTransId="{BB1FD427-E94A-4CD4-8143-B7963564E97D}"/>
    <dgm:cxn modelId="{24A3F992-D9BC-4989-B696-228A1A425BDA}" type="presOf" srcId="{D0F1EC31-F410-40E3-822D-ECA2C5F158F0}" destId="{C5D471D5-500E-4E13-B1D5-83152AF5E491}" srcOrd="0" destOrd="3" presId="urn:microsoft.com/office/officeart/2005/8/layout/vList5"/>
    <dgm:cxn modelId="{A0EF548B-405F-4ECF-9B7B-A01140D9610D}" type="presOf" srcId="{91971F3D-6B84-4F86-9F44-751EE46FBF75}" destId="{C5D471D5-500E-4E13-B1D5-83152AF5E491}" srcOrd="0" destOrd="2" presId="urn:microsoft.com/office/officeart/2005/8/layout/vList5"/>
    <dgm:cxn modelId="{08D40B7F-7062-457A-839F-3DA76D7B43AA}" srcId="{AAA5717C-4ED2-4170-BECE-9E019CD16486}" destId="{D0F1EC31-F410-40E3-822D-ECA2C5F158F0}" srcOrd="3" destOrd="0" parTransId="{E31226FD-E0DF-4834-B5FD-2C657963A492}" sibTransId="{67D15AFA-9F78-4CC7-8AD3-C14B5E8A433C}"/>
    <dgm:cxn modelId="{144C6695-CFD6-4605-BE02-DC9B327EA7C2}" type="presOf" srcId="{CA9D2FBB-F630-4151-A011-8E950091B473}" destId="{C5D471D5-500E-4E13-B1D5-83152AF5E491}" srcOrd="0" destOrd="1" presId="urn:microsoft.com/office/officeart/2005/8/layout/vList5"/>
    <dgm:cxn modelId="{28CA7871-5DC4-410C-B449-7ABC2A00DF95}" type="presParOf" srcId="{8D39597F-D7FD-49EE-BF90-32AF43512FEB}" destId="{EDC3297F-F096-4C41-A40E-2D147542C3ED}" srcOrd="0" destOrd="0" presId="urn:microsoft.com/office/officeart/2005/8/layout/vList5"/>
    <dgm:cxn modelId="{42C5E24A-5176-4561-8C64-05DA179FD2F2}" type="presParOf" srcId="{EDC3297F-F096-4C41-A40E-2D147542C3ED}" destId="{0C6F14F2-2A38-4172-A489-C285419AA9CE}" srcOrd="0" destOrd="0" presId="urn:microsoft.com/office/officeart/2005/8/layout/vList5"/>
    <dgm:cxn modelId="{C86A9227-C794-4EB1-8719-D96F7FA856A1}" type="presParOf" srcId="{EDC3297F-F096-4C41-A40E-2D147542C3ED}" destId="{C5D471D5-500E-4E13-B1D5-83152AF5E49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98D7F1-F256-4D37-9183-F76B3B13577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92D8D5-F054-46D4-9041-661F4E7ACAEA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400" b="0" dirty="0" smtClean="0"/>
            <a:t>ISO/CASCO has </a:t>
          </a:r>
          <a:r>
            <a:rPr lang="en-US" sz="2400" b="0" dirty="0" smtClean="0">
              <a:solidFill>
                <a:schemeClr val="bg1"/>
              </a:solidFill>
            </a:rPr>
            <a:t>developed a </a:t>
          </a:r>
          <a:r>
            <a:rPr lang="en-US" sz="2400" b="1" u="sng" dirty="0" smtClean="0">
              <a:solidFill>
                <a:schemeClr val="bg1"/>
              </a:solidFill>
            </a:rPr>
            <a:t>series of standards </a:t>
          </a:r>
          <a:r>
            <a:rPr lang="en-US" sz="2400" b="0" dirty="0" smtClean="0">
              <a:solidFill>
                <a:schemeClr val="bg1"/>
              </a:solidFill>
            </a:rPr>
            <a:t>for the operation of </a:t>
          </a:r>
          <a:r>
            <a:rPr lang="en-US" sz="2400" b="0" u="none" dirty="0" smtClean="0">
              <a:solidFill>
                <a:schemeClr val="bg1"/>
              </a:solidFill>
            </a:rPr>
            <a:t>each of the </a:t>
          </a:r>
          <a:r>
            <a:rPr lang="en-US" sz="2400" b="1" u="sng" dirty="0" smtClean="0">
              <a:solidFill>
                <a:schemeClr val="bg1"/>
              </a:solidFill>
            </a:rPr>
            <a:t>conformity assessment bodies (CABs)</a:t>
          </a:r>
          <a:r>
            <a:rPr lang="en-US" sz="2400" b="1" u="none" dirty="0" smtClean="0">
              <a:solidFill>
                <a:schemeClr val="bg1"/>
              </a:solidFill>
            </a:rPr>
            <a:t> </a:t>
          </a:r>
          <a:r>
            <a:rPr lang="en-US" sz="2400" b="0" dirty="0" smtClean="0">
              <a:solidFill>
                <a:schemeClr val="bg1"/>
              </a:solidFill>
            </a:rPr>
            <a:t>and for the operation of </a:t>
          </a:r>
          <a:r>
            <a:rPr lang="en-US" sz="2400" b="1" dirty="0" smtClean="0">
              <a:solidFill>
                <a:schemeClr val="bg1"/>
              </a:solidFill>
            </a:rPr>
            <a:t>accreditation bodies </a:t>
          </a:r>
          <a:r>
            <a:rPr lang="en-US" sz="2400" b="0" dirty="0" smtClean="0">
              <a:solidFill>
                <a:schemeClr val="bg1"/>
              </a:solidFill>
            </a:rPr>
            <a:t>(</a:t>
          </a:r>
          <a:r>
            <a:rPr lang="en-US" sz="2400" b="1" u="sng" dirty="0" smtClean="0">
              <a:solidFill>
                <a:schemeClr val="bg1"/>
              </a:solidFill>
            </a:rPr>
            <a:t>ABs)</a:t>
          </a:r>
          <a:r>
            <a:rPr lang="en-US" sz="2400" b="0" dirty="0" smtClean="0">
              <a:solidFill>
                <a:schemeClr val="bg1"/>
              </a:solidFill>
            </a:rPr>
            <a:t>, as well as for </a:t>
          </a:r>
          <a:r>
            <a:rPr lang="en-US" sz="2400" b="1" u="sng" dirty="0" smtClean="0">
              <a:solidFill>
                <a:schemeClr val="bg1"/>
              </a:solidFill>
            </a:rPr>
            <a:t>peer evaluation</a:t>
          </a:r>
          <a:r>
            <a:rPr lang="en-US" sz="2400" b="1" u="none" dirty="0" smtClean="0">
              <a:solidFill>
                <a:schemeClr val="bg1"/>
              </a:solidFill>
            </a:rPr>
            <a:t> </a:t>
          </a:r>
          <a:r>
            <a:rPr lang="en-US" sz="2400" b="0" dirty="0" smtClean="0">
              <a:solidFill>
                <a:schemeClr val="bg1"/>
              </a:solidFill>
            </a:rPr>
            <a:t>and other associated activities</a:t>
          </a:r>
          <a:r>
            <a:rPr lang="en-US" sz="2000" b="0" dirty="0" smtClean="0"/>
            <a:t>. </a:t>
          </a:r>
          <a:r>
            <a:rPr lang="en-US" sz="2400" b="0" dirty="0" smtClean="0"/>
            <a:t>These standards  are referred to as the </a:t>
          </a:r>
          <a:r>
            <a:rPr lang="en-US" sz="2400" b="1" u="sng" dirty="0" smtClean="0"/>
            <a:t>ISO/CASCO Toolbox.</a:t>
          </a:r>
          <a:endParaRPr lang="en-US" sz="2400" b="1" u="sng" dirty="0"/>
        </a:p>
      </dgm:t>
    </dgm:pt>
    <dgm:pt modelId="{7BAA3FC5-E831-4E90-8C12-8F721DD589C0}" type="parTrans" cxnId="{9DCE69C5-5A62-472F-AC86-5C30813C618A}">
      <dgm:prSet/>
      <dgm:spPr/>
      <dgm:t>
        <a:bodyPr/>
        <a:lstStyle/>
        <a:p>
          <a:endParaRPr lang="en-US"/>
        </a:p>
      </dgm:t>
    </dgm:pt>
    <dgm:pt modelId="{A673308A-E3DE-47D8-B875-2D7AB09F8000}" type="sibTrans" cxnId="{9DCE69C5-5A62-472F-AC86-5C30813C618A}">
      <dgm:prSet/>
      <dgm:spPr/>
      <dgm:t>
        <a:bodyPr/>
        <a:lstStyle/>
        <a:p>
          <a:endParaRPr lang="en-US"/>
        </a:p>
      </dgm:t>
    </dgm:pt>
    <dgm:pt modelId="{9573DFEF-9CAA-4221-89BE-4CFFA0BBD83D}" type="pres">
      <dgm:prSet presAssocID="{0598D7F1-F256-4D37-9183-F76B3B1357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47D509-9ABC-4B5A-86E7-A272850161CB}" type="pres">
      <dgm:prSet presAssocID="{9592D8D5-F054-46D4-9041-661F4E7ACAEA}" presName="linNode" presStyleCnt="0"/>
      <dgm:spPr/>
    </dgm:pt>
    <dgm:pt modelId="{054E6C0E-5198-43D0-94CA-974B6D72BC4F}" type="pres">
      <dgm:prSet presAssocID="{9592D8D5-F054-46D4-9041-661F4E7ACAEA}" presName="parentText" presStyleLbl="node1" presStyleIdx="0" presStyleCnt="1" custScaleX="253231" custLinFactNeighborX="-398" custLinFactNeighborY="-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BDAFCA-F88B-4E7A-8A05-0B4902C2030C}" type="presOf" srcId="{0598D7F1-F256-4D37-9183-F76B3B13577A}" destId="{9573DFEF-9CAA-4221-89BE-4CFFA0BBD83D}" srcOrd="0" destOrd="0" presId="urn:microsoft.com/office/officeart/2005/8/layout/vList5"/>
    <dgm:cxn modelId="{9DCE69C5-5A62-472F-AC86-5C30813C618A}" srcId="{0598D7F1-F256-4D37-9183-F76B3B13577A}" destId="{9592D8D5-F054-46D4-9041-661F4E7ACAEA}" srcOrd="0" destOrd="0" parTransId="{7BAA3FC5-E831-4E90-8C12-8F721DD589C0}" sibTransId="{A673308A-E3DE-47D8-B875-2D7AB09F8000}"/>
    <dgm:cxn modelId="{A7F6EDF4-8A01-47AC-ACF4-A536B34DE617}" type="presOf" srcId="{9592D8D5-F054-46D4-9041-661F4E7ACAEA}" destId="{054E6C0E-5198-43D0-94CA-974B6D72BC4F}" srcOrd="0" destOrd="0" presId="urn:microsoft.com/office/officeart/2005/8/layout/vList5"/>
    <dgm:cxn modelId="{5A74554A-7E88-4E6A-8D90-03FBD4A955C1}" type="presParOf" srcId="{9573DFEF-9CAA-4221-89BE-4CFFA0BBD83D}" destId="{9747D509-9ABC-4B5A-86E7-A272850161CB}" srcOrd="0" destOrd="0" presId="urn:microsoft.com/office/officeart/2005/8/layout/vList5"/>
    <dgm:cxn modelId="{AE30F3A0-4CB0-4864-9B2C-549E99357957}" type="presParOf" srcId="{9747D509-9ABC-4B5A-86E7-A272850161CB}" destId="{054E6C0E-5198-43D0-94CA-974B6D72BC4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F116EE-20AE-460F-9C4C-6E7C2530CF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A719FE-1A4D-4795-8A4C-1EC3807AF162}">
      <dgm:prSet/>
      <dgm:spPr/>
      <dgm:t>
        <a:bodyPr/>
        <a:lstStyle/>
        <a:p>
          <a:pPr rtl="0"/>
          <a:r>
            <a:rPr lang="fr-CH" b="1" dirty="0" smtClean="0">
              <a:solidFill>
                <a:schemeClr val="bg1"/>
              </a:solidFill>
            </a:rPr>
            <a:t>ISO/IEC TS 17027 </a:t>
          </a:r>
          <a:r>
            <a:rPr lang="fr-CH" dirty="0" smtClean="0">
              <a:solidFill>
                <a:schemeClr val="bg1"/>
              </a:solidFill>
            </a:rPr>
            <a:t>(CASCO WG 30) </a:t>
          </a:r>
          <a:r>
            <a:rPr lang="en-US" b="0" i="1" dirty="0" smtClean="0"/>
            <a:t>Terminology related to competence of persons for certification of persons </a:t>
          </a:r>
          <a:r>
            <a:rPr lang="en-US" b="0" i="0" dirty="0" smtClean="0"/>
            <a:t>(</a:t>
          </a:r>
          <a:r>
            <a:rPr lang="en-GB" b="0" dirty="0" smtClean="0">
              <a:solidFill>
                <a:schemeClr val="bg1"/>
              </a:solidFill>
            </a:rPr>
            <a:t>New TS, </a:t>
          </a:r>
          <a:r>
            <a:rPr lang="en-US" b="0" i="0" dirty="0" smtClean="0"/>
            <a:t>DTS)</a:t>
          </a:r>
          <a:endParaRPr lang="en-US" b="0" i="0" dirty="0">
            <a:solidFill>
              <a:schemeClr val="bg1"/>
            </a:solidFill>
          </a:endParaRPr>
        </a:p>
      </dgm:t>
    </dgm:pt>
    <dgm:pt modelId="{B8283457-E98E-44A1-8626-24CCF667D9A4}" type="parTrans" cxnId="{533301CA-C19A-4B61-BDBA-25A2AEF2F14D}">
      <dgm:prSet/>
      <dgm:spPr/>
      <dgm:t>
        <a:bodyPr/>
        <a:lstStyle/>
        <a:p>
          <a:endParaRPr lang="en-US"/>
        </a:p>
      </dgm:t>
    </dgm:pt>
    <dgm:pt modelId="{1B8492FC-6922-405C-ADA6-4A965C1CDBA8}" type="sibTrans" cxnId="{533301CA-C19A-4B61-BDBA-25A2AEF2F14D}">
      <dgm:prSet/>
      <dgm:spPr/>
      <dgm:t>
        <a:bodyPr/>
        <a:lstStyle/>
        <a:p>
          <a:endParaRPr lang="en-US"/>
        </a:p>
      </dgm:t>
    </dgm:pt>
    <dgm:pt modelId="{DEFF8642-A537-4903-88EF-DC34087CFBBB}">
      <dgm:prSet/>
      <dgm:spPr/>
      <dgm:t>
        <a:bodyPr/>
        <a:lstStyle/>
        <a:p>
          <a:pPr rtl="0"/>
          <a:r>
            <a:rPr lang="fr-CH" b="1" dirty="0" smtClean="0">
              <a:solidFill>
                <a:schemeClr val="bg1"/>
              </a:solidFill>
            </a:rPr>
            <a:t>ISO/TS 22003 </a:t>
          </a:r>
          <a:r>
            <a:rPr lang="fr-CH" dirty="0" smtClean="0">
              <a:solidFill>
                <a:schemeClr val="bg1"/>
              </a:solidFill>
            </a:rPr>
            <a:t>(CASCO JWG 36) </a:t>
          </a:r>
          <a:r>
            <a:rPr lang="fr-CH" i="1" dirty="0" smtClean="0">
              <a:solidFill>
                <a:schemeClr val="bg1"/>
              </a:solidFill>
            </a:rPr>
            <a:t>Food </a:t>
          </a:r>
          <a:r>
            <a:rPr lang="fr-CH" i="1" dirty="0" err="1" smtClean="0">
              <a:solidFill>
                <a:schemeClr val="bg1"/>
              </a:solidFill>
            </a:rPr>
            <a:t>safety</a:t>
          </a:r>
          <a:r>
            <a:rPr lang="fr-CH" i="1" dirty="0" smtClean="0">
              <a:solidFill>
                <a:schemeClr val="bg1"/>
              </a:solidFill>
            </a:rPr>
            <a:t> management </a:t>
          </a:r>
          <a:r>
            <a:rPr lang="fr-CH" i="1" dirty="0" err="1" smtClean="0">
              <a:solidFill>
                <a:schemeClr val="bg1"/>
              </a:solidFill>
            </a:rPr>
            <a:t>systems</a:t>
          </a:r>
          <a:r>
            <a:rPr lang="fr-CH" i="1" dirty="0" smtClean="0">
              <a:solidFill>
                <a:schemeClr val="bg1"/>
              </a:solidFill>
            </a:rPr>
            <a:t> </a:t>
          </a:r>
          <a:r>
            <a:rPr lang="fr-CH" dirty="0" smtClean="0">
              <a:solidFill>
                <a:schemeClr val="bg1"/>
              </a:solidFill>
            </a:rPr>
            <a:t>(Audit and certification of FSMS) </a:t>
          </a:r>
          <a:r>
            <a:rPr lang="fr-CH" b="0" dirty="0" smtClean="0">
              <a:solidFill>
                <a:schemeClr val="bg1"/>
              </a:solidFill>
            </a:rPr>
            <a:t>(</a:t>
          </a:r>
          <a:r>
            <a:rPr lang="fr-CH" b="0" dirty="0" err="1" smtClean="0">
              <a:solidFill>
                <a:schemeClr val="bg1"/>
              </a:solidFill>
            </a:rPr>
            <a:t>Revision</a:t>
          </a:r>
          <a:r>
            <a:rPr lang="fr-CH" b="0" dirty="0" smtClean="0">
              <a:solidFill>
                <a:schemeClr val="bg1"/>
              </a:solidFill>
            </a:rPr>
            <a:t>, DTS ).</a:t>
          </a:r>
          <a:endParaRPr lang="en-US" b="0" dirty="0">
            <a:solidFill>
              <a:schemeClr val="bg1"/>
            </a:solidFill>
          </a:endParaRPr>
        </a:p>
      </dgm:t>
    </dgm:pt>
    <dgm:pt modelId="{36473871-2EEE-419E-95C7-45E5AAC1C760}" type="parTrans" cxnId="{1E887AA9-BB01-4BE7-B7B7-8EA7606A208D}">
      <dgm:prSet/>
      <dgm:spPr/>
      <dgm:t>
        <a:bodyPr/>
        <a:lstStyle/>
        <a:p>
          <a:endParaRPr lang="en-US"/>
        </a:p>
      </dgm:t>
    </dgm:pt>
    <dgm:pt modelId="{DC97B597-96AD-43B2-96C1-C6CF771C4EB1}" type="sibTrans" cxnId="{1E887AA9-BB01-4BE7-B7B7-8EA7606A208D}">
      <dgm:prSet/>
      <dgm:spPr/>
      <dgm:t>
        <a:bodyPr/>
        <a:lstStyle/>
        <a:p>
          <a:endParaRPr lang="en-US"/>
        </a:p>
      </dgm:t>
    </dgm:pt>
    <dgm:pt modelId="{018618F4-D5C7-4CB9-8A0C-51539A7642AD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ISO/IEC 17021 </a:t>
          </a:r>
          <a:r>
            <a:rPr lang="en-US" b="0" dirty="0" smtClean="0">
              <a:solidFill>
                <a:schemeClr val="bg1"/>
              </a:solidFill>
            </a:rPr>
            <a:t>(CASCO WG 21) </a:t>
          </a:r>
          <a:r>
            <a:rPr lang="en-US" b="0" i="1" dirty="0" smtClean="0">
              <a:solidFill>
                <a:schemeClr val="bg1"/>
              </a:solidFill>
            </a:rPr>
            <a:t>R</a:t>
          </a:r>
          <a:r>
            <a:rPr lang="en-US" i="1" dirty="0" smtClean="0">
              <a:solidFill>
                <a:schemeClr val="bg1"/>
              </a:solidFill>
            </a:rPr>
            <a:t>equirements for bodies providing audit and certification of management systems </a:t>
          </a:r>
          <a:r>
            <a:rPr lang="en-US" dirty="0" smtClean="0">
              <a:solidFill>
                <a:schemeClr val="bg1"/>
              </a:solidFill>
            </a:rPr>
            <a:t>(Revision, WD).</a:t>
          </a:r>
          <a:endParaRPr lang="en-US" dirty="0">
            <a:solidFill>
              <a:schemeClr val="bg1"/>
            </a:solidFill>
          </a:endParaRPr>
        </a:p>
      </dgm:t>
    </dgm:pt>
    <dgm:pt modelId="{20B14012-ADD8-49BF-ACE0-7DF3EC6E46DA}" type="parTrans" cxnId="{8DF64A53-DB0F-4096-87E3-BC536691A739}">
      <dgm:prSet/>
      <dgm:spPr/>
      <dgm:t>
        <a:bodyPr/>
        <a:lstStyle/>
        <a:p>
          <a:endParaRPr lang="en-US"/>
        </a:p>
      </dgm:t>
    </dgm:pt>
    <dgm:pt modelId="{47851C26-2ECA-4A2A-964F-1D757F12C296}" type="sibTrans" cxnId="{8DF64A53-DB0F-4096-87E3-BC536691A739}">
      <dgm:prSet/>
      <dgm:spPr/>
      <dgm:t>
        <a:bodyPr/>
        <a:lstStyle/>
        <a:p>
          <a:endParaRPr lang="en-US"/>
        </a:p>
      </dgm:t>
    </dgm:pt>
    <dgm:pt modelId="{BAEE6868-824E-4DA0-A76F-923EAC11E501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ISO/IEC 17026 </a:t>
          </a:r>
          <a:r>
            <a:rPr lang="en-US" dirty="0" smtClean="0">
              <a:solidFill>
                <a:schemeClr val="bg1"/>
              </a:solidFill>
            </a:rPr>
            <a:t>(CASCO WG 32) </a:t>
          </a:r>
          <a:r>
            <a:rPr lang="en-US" i="1" dirty="0" smtClean="0">
              <a:solidFill>
                <a:schemeClr val="bg1"/>
              </a:solidFill>
            </a:rPr>
            <a:t>Model scheme for certification of manufactured products </a:t>
          </a:r>
          <a:r>
            <a:rPr lang="en-US" dirty="0" smtClean="0">
              <a:solidFill>
                <a:schemeClr val="bg1"/>
              </a:solidFill>
            </a:rPr>
            <a:t>(Revision </a:t>
          </a:r>
          <a:r>
            <a:rPr lang="en-GB" dirty="0" smtClean="0">
              <a:solidFill>
                <a:schemeClr val="bg1"/>
              </a:solidFill>
            </a:rPr>
            <a:t>Guides 28 and 53, </a:t>
          </a:r>
          <a:r>
            <a:rPr lang="en-US" dirty="0" smtClean="0">
              <a:solidFill>
                <a:schemeClr val="bg1"/>
              </a:solidFill>
            </a:rPr>
            <a:t>WD).</a:t>
          </a:r>
          <a:endParaRPr lang="en-US" dirty="0">
            <a:solidFill>
              <a:schemeClr val="bg1"/>
            </a:solidFill>
          </a:endParaRPr>
        </a:p>
      </dgm:t>
    </dgm:pt>
    <dgm:pt modelId="{794DE5FA-6600-4A90-B267-85E8CEAD5133}" type="parTrans" cxnId="{91F80EAC-181E-483B-8B51-69429BAAAA43}">
      <dgm:prSet/>
      <dgm:spPr/>
      <dgm:t>
        <a:bodyPr/>
        <a:lstStyle/>
        <a:p>
          <a:endParaRPr lang="en-US"/>
        </a:p>
      </dgm:t>
    </dgm:pt>
    <dgm:pt modelId="{3016883C-1C26-4B75-B0FD-854013244CF3}" type="sibTrans" cxnId="{91F80EAC-181E-483B-8B51-69429BAAAA43}">
      <dgm:prSet/>
      <dgm:spPr/>
      <dgm:t>
        <a:bodyPr/>
        <a:lstStyle/>
        <a:p>
          <a:endParaRPr lang="en-US"/>
        </a:p>
      </dgm:t>
    </dgm:pt>
    <dgm:pt modelId="{7B1D11F5-A720-4B96-A5C4-B0491819D3EF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ISO/IEC TS 17021-5  </a:t>
          </a:r>
          <a:r>
            <a:rPr lang="en-US" dirty="0" smtClean="0">
              <a:solidFill>
                <a:schemeClr val="bg1"/>
              </a:solidFill>
            </a:rPr>
            <a:t>(CASCO WG 39) </a:t>
          </a:r>
          <a:r>
            <a:rPr lang="en-GB" b="0" dirty="0" smtClean="0">
              <a:solidFill>
                <a:schemeClr val="bg1"/>
              </a:solidFill>
            </a:rPr>
            <a:t>Competence requirements for the certification of asset management systems (New TS, DTS).</a:t>
          </a:r>
          <a:endParaRPr lang="en-US" b="0" dirty="0">
            <a:solidFill>
              <a:schemeClr val="bg1"/>
            </a:solidFill>
          </a:endParaRPr>
        </a:p>
      </dgm:t>
    </dgm:pt>
    <dgm:pt modelId="{03DC9B95-6FB4-4E82-80B2-5C23A8B3A8E4}" type="parTrans" cxnId="{B44EF04A-B48B-4113-BBF4-D4B9D2C19205}">
      <dgm:prSet/>
      <dgm:spPr/>
      <dgm:t>
        <a:bodyPr/>
        <a:lstStyle/>
        <a:p>
          <a:endParaRPr lang="ru-RU"/>
        </a:p>
      </dgm:t>
    </dgm:pt>
    <dgm:pt modelId="{261C3C7F-D14A-4654-84D3-6BDBF9405763}" type="sibTrans" cxnId="{B44EF04A-B48B-4113-BBF4-D4B9D2C19205}">
      <dgm:prSet/>
      <dgm:spPr/>
      <dgm:t>
        <a:bodyPr/>
        <a:lstStyle/>
        <a:p>
          <a:endParaRPr lang="ru-RU"/>
        </a:p>
      </dgm:t>
    </dgm:pt>
    <dgm:pt modelId="{FE98C75D-2C4E-4B22-AB85-69B6ECC74BF9}" type="pres">
      <dgm:prSet presAssocID="{44F116EE-20AE-460F-9C4C-6E7C2530CF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D93734-AF9C-48DE-AB61-5A1B6BCDFE3B}" type="pres">
      <dgm:prSet presAssocID="{018618F4-D5C7-4CB9-8A0C-51539A7642A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A2BA3-320B-4333-9D3B-D832F4226EFF}" type="pres">
      <dgm:prSet presAssocID="{47851C26-2ECA-4A2A-964F-1D757F12C296}" presName="spacer" presStyleCnt="0"/>
      <dgm:spPr/>
    </dgm:pt>
    <dgm:pt modelId="{91719CFF-CFD4-4BE3-81B3-D150CCE0D42B}" type="pres">
      <dgm:prSet presAssocID="{8DA719FE-1A4D-4795-8A4C-1EC3807AF16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7F50F-180B-4845-83D4-2B63F9555F07}" type="pres">
      <dgm:prSet presAssocID="{1B8492FC-6922-405C-ADA6-4A965C1CDBA8}" presName="spacer" presStyleCnt="0"/>
      <dgm:spPr/>
    </dgm:pt>
    <dgm:pt modelId="{2A088E03-E0AD-430C-9E32-818506BFDF50}" type="pres">
      <dgm:prSet presAssocID="{DEFF8642-A537-4903-88EF-DC34087CFBBB}" presName="parentText" presStyleLbl="node1" presStyleIdx="2" presStyleCnt="5" custLinFactNeighborX="301" custLinFactNeighborY="14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AB4A3-6B5C-44F9-99B0-C791591D5CFC}" type="pres">
      <dgm:prSet presAssocID="{DC97B597-96AD-43B2-96C1-C6CF771C4EB1}" presName="spacer" presStyleCnt="0"/>
      <dgm:spPr/>
    </dgm:pt>
    <dgm:pt modelId="{DC89E0BA-6FF6-430A-AF68-D8BB7A6DDBA4}" type="pres">
      <dgm:prSet presAssocID="{BAEE6868-824E-4DA0-A76F-923EAC11E501}" presName="parentText" presStyleLbl="node1" presStyleIdx="3" presStyleCnt="5" custLinFactNeighborY="46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2DD67F-BA21-402D-B537-E27BB01D79F9}" type="pres">
      <dgm:prSet presAssocID="{3016883C-1C26-4B75-B0FD-854013244CF3}" presName="spacer" presStyleCnt="0"/>
      <dgm:spPr/>
    </dgm:pt>
    <dgm:pt modelId="{6EDD0617-18BC-470E-8B9F-E342478C208B}" type="pres">
      <dgm:prSet presAssocID="{7B1D11F5-A720-4B96-A5C4-B0491819D3E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3301CA-C19A-4B61-BDBA-25A2AEF2F14D}" srcId="{44F116EE-20AE-460F-9C4C-6E7C2530CFB0}" destId="{8DA719FE-1A4D-4795-8A4C-1EC3807AF162}" srcOrd="1" destOrd="0" parTransId="{B8283457-E98E-44A1-8626-24CCF667D9A4}" sibTransId="{1B8492FC-6922-405C-ADA6-4A965C1CDBA8}"/>
    <dgm:cxn modelId="{C5FFE6ED-B358-4F62-BC35-BF88BC91B7AB}" type="presOf" srcId="{44F116EE-20AE-460F-9C4C-6E7C2530CFB0}" destId="{FE98C75D-2C4E-4B22-AB85-69B6ECC74BF9}" srcOrd="0" destOrd="0" presId="urn:microsoft.com/office/officeart/2005/8/layout/vList2"/>
    <dgm:cxn modelId="{32D27B37-C13C-4168-95FE-8BD40FC2B929}" type="presOf" srcId="{8DA719FE-1A4D-4795-8A4C-1EC3807AF162}" destId="{91719CFF-CFD4-4BE3-81B3-D150CCE0D42B}" srcOrd="0" destOrd="0" presId="urn:microsoft.com/office/officeart/2005/8/layout/vList2"/>
    <dgm:cxn modelId="{CD629D64-2C98-4A29-8308-69EA2FE3FCBA}" type="presOf" srcId="{BAEE6868-824E-4DA0-A76F-923EAC11E501}" destId="{DC89E0BA-6FF6-430A-AF68-D8BB7A6DDBA4}" srcOrd="0" destOrd="0" presId="urn:microsoft.com/office/officeart/2005/8/layout/vList2"/>
    <dgm:cxn modelId="{91F80EAC-181E-483B-8B51-69429BAAAA43}" srcId="{44F116EE-20AE-460F-9C4C-6E7C2530CFB0}" destId="{BAEE6868-824E-4DA0-A76F-923EAC11E501}" srcOrd="3" destOrd="0" parTransId="{794DE5FA-6600-4A90-B267-85E8CEAD5133}" sibTransId="{3016883C-1C26-4B75-B0FD-854013244CF3}"/>
    <dgm:cxn modelId="{8DF64A53-DB0F-4096-87E3-BC536691A739}" srcId="{44F116EE-20AE-460F-9C4C-6E7C2530CFB0}" destId="{018618F4-D5C7-4CB9-8A0C-51539A7642AD}" srcOrd="0" destOrd="0" parTransId="{20B14012-ADD8-49BF-ACE0-7DF3EC6E46DA}" sibTransId="{47851C26-2ECA-4A2A-964F-1D757F12C296}"/>
    <dgm:cxn modelId="{B1AAE648-3F9C-46B9-A647-692FCE0EC9EC}" type="presOf" srcId="{018618F4-D5C7-4CB9-8A0C-51539A7642AD}" destId="{FED93734-AF9C-48DE-AB61-5A1B6BCDFE3B}" srcOrd="0" destOrd="0" presId="urn:microsoft.com/office/officeart/2005/8/layout/vList2"/>
    <dgm:cxn modelId="{B44EF04A-B48B-4113-BBF4-D4B9D2C19205}" srcId="{44F116EE-20AE-460F-9C4C-6E7C2530CFB0}" destId="{7B1D11F5-A720-4B96-A5C4-B0491819D3EF}" srcOrd="4" destOrd="0" parTransId="{03DC9B95-6FB4-4E82-80B2-5C23A8B3A8E4}" sibTransId="{261C3C7F-D14A-4654-84D3-6BDBF9405763}"/>
    <dgm:cxn modelId="{1E887AA9-BB01-4BE7-B7B7-8EA7606A208D}" srcId="{44F116EE-20AE-460F-9C4C-6E7C2530CFB0}" destId="{DEFF8642-A537-4903-88EF-DC34087CFBBB}" srcOrd="2" destOrd="0" parTransId="{36473871-2EEE-419E-95C7-45E5AAC1C760}" sibTransId="{DC97B597-96AD-43B2-96C1-C6CF771C4EB1}"/>
    <dgm:cxn modelId="{84A6E455-C8B3-45DF-B5BA-C772F28EF562}" type="presOf" srcId="{DEFF8642-A537-4903-88EF-DC34087CFBBB}" destId="{2A088E03-E0AD-430C-9E32-818506BFDF50}" srcOrd="0" destOrd="0" presId="urn:microsoft.com/office/officeart/2005/8/layout/vList2"/>
    <dgm:cxn modelId="{1DBEE378-401C-48C6-BA01-09BF1CB747B3}" type="presOf" srcId="{7B1D11F5-A720-4B96-A5C4-B0491819D3EF}" destId="{6EDD0617-18BC-470E-8B9F-E342478C208B}" srcOrd="0" destOrd="0" presId="urn:microsoft.com/office/officeart/2005/8/layout/vList2"/>
    <dgm:cxn modelId="{E087CA75-3908-4FEA-AD1D-4824AF56AE0C}" type="presParOf" srcId="{FE98C75D-2C4E-4B22-AB85-69B6ECC74BF9}" destId="{FED93734-AF9C-48DE-AB61-5A1B6BCDFE3B}" srcOrd="0" destOrd="0" presId="urn:microsoft.com/office/officeart/2005/8/layout/vList2"/>
    <dgm:cxn modelId="{6F4620DF-EC52-4E6F-AB27-ECFAD3806E24}" type="presParOf" srcId="{FE98C75D-2C4E-4B22-AB85-69B6ECC74BF9}" destId="{5B0A2BA3-320B-4333-9D3B-D832F4226EFF}" srcOrd="1" destOrd="0" presId="urn:microsoft.com/office/officeart/2005/8/layout/vList2"/>
    <dgm:cxn modelId="{0C4DA783-B9A9-42FD-8E67-4954B2CE541A}" type="presParOf" srcId="{FE98C75D-2C4E-4B22-AB85-69B6ECC74BF9}" destId="{91719CFF-CFD4-4BE3-81B3-D150CCE0D42B}" srcOrd="2" destOrd="0" presId="urn:microsoft.com/office/officeart/2005/8/layout/vList2"/>
    <dgm:cxn modelId="{38F67B15-1E02-4803-B419-291B89B0164C}" type="presParOf" srcId="{FE98C75D-2C4E-4B22-AB85-69B6ECC74BF9}" destId="{CC47F50F-180B-4845-83D4-2B63F9555F07}" srcOrd="3" destOrd="0" presId="urn:microsoft.com/office/officeart/2005/8/layout/vList2"/>
    <dgm:cxn modelId="{C675ED08-5931-44EF-AB73-E3FC3D50D8B8}" type="presParOf" srcId="{FE98C75D-2C4E-4B22-AB85-69B6ECC74BF9}" destId="{2A088E03-E0AD-430C-9E32-818506BFDF50}" srcOrd="4" destOrd="0" presId="urn:microsoft.com/office/officeart/2005/8/layout/vList2"/>
    <dgm:cxn modelId="{2FE0377B-6307-4280-BB5E-43154573E37B}" type="presParOf" srcId="{FE98C75D-2C4E-4B22-AB85-69B6ECC74BF9}" destId="{E01AB4A3-6B5C-44F9-99B0-C791591D5CFC}" srcOrd="5" destOrd="0" presId="urn:microsoft.com/office/officeart/2005/8/layout/vList2"/>
    <dgm:cxn modelId="{EE4525C5-B22C-40A1-B018-962AECA4869A}" type="presParOf" srcId="{FE98C75D-2C4E-4B22-AB85-69B6ECC74BF9}" destId="{DC89E0BA-6FF6-430A-AF68-D8BB7A6DDBA4}" srcOrd="6" destOrd="0" presId="urn:microsoft.com/office/officeart/2005/8/layout/vList2"/>
    <dgm:cxn modelId="{9FB220D3-22E5-4066-8603-DBF5C67480E1}" type="presParOf" srcId="{FE98C75D-2C4E-4B22-AB85-69B6ECC74BF9}" destId="{602DD67F-BA21-402D-B537-E27BB01D79F9}" srcOrd="7" destOrd="0" presId="urn:microsoft.com/office/officeart/2005/8/layout/vList2"/>
    <dgm:cxn modelId="{74ABEC9D-35DA-4C6E-A0D5-98616A18A390}" type="presParOf" srcId="{FE98C75D-2C4E-4B22-AB85-69B6ECC74BF9}" destId="{6EDD0617-18BC-470E-8B9F-E342478C208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B34ABB-2DD9-47B0-8C4E-716787ACAD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E1512B6-31CB-4DE8-B6BE-563DBB00CC8C}">
      <dgm:prSet/>
      <dgm:spPr/>
      <dgm:t>
        <a:bodyPr/>
        <a:lstStyle/>
        <a:p>
          <a:pPr rtl="0"/>
          <a:r>
            <a:rPr lang="en-US" smtClean="0"/>
            <a:t>Develop a brochure  for use by ISO member body to promote the benefits of the ISO/CASCO toolbox to national regulators.</a:t>
          </a:r>
          <a:endParaRPr lang="en-US"/>
        </a:p>
      </dgm:t>
    </dgm:pt>
    <dgm:pt modelId="{D020C572-F8DE-4342-BD1F-BD07A169FF9C}" type="parTrans" cxnId="{8DE398E8-335D-42A9-8917-E49D79C2219E}">
      <dgm:prSet/>
      <dgm:spPr/>
      <dgm:t>
        <a:bodyPr/>
        <a:lstStyle/>
        <a:p>
          <a:endParaRPr lang="en-US"/>
        </a:p>
      </dgm:t>
    </dgm:pt>
    <dgm:pt modelId="{E35F603F-620E-4984-893D-21DBBF48DC1A}" type="sibTrans" cxnId="{8DE398E8-335D-42A9-8917-E49D79C2219E}">
      <dgm:prSet/>
      <dgm:spPr/>
      <dgm:t>
        <a:bodyPr/>
        <a:lstStyle/>
        <a:p>
          <a:endParaRPr lang="en-US"/>
        </a:p>
      </dgm:t>
    </dgm:pt>
    <dgm:pt modelId="{2866E6E4-8FF6-47A0-9237-B6511ED9A6AB}">
      <dgm:prSet/>
      <dgm:spPr/>
      <dgm:t>
        <a:bodyPr/>
        <a:lstStyle/>
        <a:p>
          <a:pPr rtl="0"/>
          <a:r>
            <a:rPr lang="en-US" smtClean="0"/>
            <a:t>Discussed the systematic review of ISO/IEC 17030  and ISO/IEC 17040</a:t>
          </a:r>
          <a:endParaRPr lang="en-US"/>
        </a:p>
      </dgm:t>
    </dgm:pt>
    <dgm:pt modelId="{734D65A8-4673-4950-B13D-73F81F5CDFA1}" type="parTrans" cxnId="{80E3FD28-84D0-4112-A1CF-8BCFF2486863}">
      <dgm:prSet/>
      <dgm:spPr/>
      <dgm:t>
        <a:bodyPr/>
        <a:lstStyle/>
        <a:p>
          <a:endParaRPr lang="en-US"/>
        </a:p>
      </dgm:t>
    </dgm:pt>
    <dgm:pt modelId="{7148E035-5556-46AA-A32E-0EF92D81198F}" type="sibTrans" cxnId="{80E3FD28-84D0-4112-A1CF-8BCFF2486863}">
      <dgm:prSet/>
      <dgm:spPr/>
      <dgm:t>
        <a:bodyPr/>
        <a:lstStyle/>
        <a:p>
          <a:endParaRPr lang="en-US"/>
        </a:p>
      </dgm:t>
    </dgm:pt>
    <dgm:pt modelId="{8EC63B90-C4A7-4DE2-9CB0-823DBCC797DE}">
      <dgm:prSet/>
      <dgm:spPr/>
      <dgm:t>
        <a:bodyPr/>
        <a:lstStyle/>
        <a:p>
          <a:pPr rtl="0"/>
          <a:r>
            <a:rPr lang="en-US" smtClean="0"/>
            <a:t>Revision of the MOU with IAF and ILAC</a:t>
          </a:r>
          <a:endParaRPr lang="en-US"/>
        </a:p>
      </dgm:t>
    </dgm:pt>
    <dgm:pt modelId="{A6460DD4-2136-4ABB-B70D-066B8398BDC0}" type="parTrans" cxnId="{64942C81-5843-4ECD-8B34-17CDD43B19A8}">
      <dgm:prSet/>
      <dgm:spPr/>
      <dgm:t>
        <a:bodyPr/>
        <a:lstStyle/>
        <a:p>
          <a:endParaRPr lang="en-US"/>
        </a:p>
      </dgm:t>
    </dgm:pt>
    <dgm:pt modelId="{D3E9F6FB-5FE1-41AB-924B-5C64E123FC0D}" type="sibTrans" cxnId="{64942C81-5843-4ECD-8B34-17CDD43B19A8}">
      <dgm:prSet/>
      <dgm:spPr/>
      <dgm:t>
        <a:bodyPr/>
        <a:lstStyle/>
        <a:p>
          <a:endParaRPr lang="en-US"/>
        </a:p>
      </dgm:t>
    </dgm:pt>
    <dgm:pt modelId="{C7F4B79D-7C43-44EC-8897-D6D2D3EB648A}">
      <dgm:prSet/>
      <dgm:spPr/>
      <dgm:t>
        <a:bodyPr/>
        <a:lstStyle/>
        <a:p>
          <a:pPr rtl="0"/>
          <a:r>
            <a:rPr lang="en-US" smtClean="0"/>
            <a:t>Results of the systematic review of ISO/IEC 17011, ISO/IEC 17000, ISO/IEC 17050-1 and 2</a:t>
          </a:r>
          <a:endParaRPr lang="en-US"/>
        </a:p>
      </dgm:t>
    </dgm:pt>
    <dgm:pt modelId="{507FE6B0-B2D3-41CE-B786-53FFB50DF8ED}" type="parTrans" cxnId="{2ABFE37D-8025-4515-BA24-29FCC439D9D7}">
      <dgm:prSet/>
      <dgm:spPr/>
      <dgm:t>
        <a:bodyPr/>
        <a:lstStyle/>
        <a:p>
          <a:endParaRPr lang="en-US"/>
        </a:p>
      </dgm:t>
    </dgm:pt>
    <dgm:pt modelId="{26C52FA3-E851-4330-8EAD-903CD53A1E05}" type="sibTrans" cxnId="{2ABFE37D-8025-4515-BA24-29FCC439D9D7}">
      <dgm:prSet/>
      <dgm:spPr/>
      <dgm:t>
        <a:bodyPr/>
        <a:lstStyle/>
        <a:p>
          <a:endParaRPr lang="en-US"/>
        </a:p>
      </dgm:t>
    </dgm:pt>
    <dgm:pt modelId="{D88C41EC-B670-45D8-AB27-13CF166CA386}">
      <dgm:prSet/>
      <dgm:spPr/>
      <dgm:t>
        <a:bodyPr/>
        <a:lstStyle/>
        <a:p>
          <a:pPr rtl="0"/>
          <a:r>
            <a:rPr lang="en-US" smtClean="0"/>
            <a:t>Approved the clarification process for all standards</a:t>
          </a:r>
          <a:endParaRPr lang="en-US"/>
        </a:p>
      </dgm:t>
    </dgm:pt>
    <dgm:pt modelId="{797C7E8F-9730-4BAD-A587-58D61F28D6FC}" type="parTrans" cxnId="{D222DD55-0EBB-4162-A4D3-9FD8CB0255D1}">
      <dgm:prSet/>
      <dgm:spPr/>
      <dgm:t>
        <a:bodyPr/>
        <a:lstStyle/>
        <a:p>
          <a:endParaRPr lang="en-US"/>
        </a:p>
      </dgm:t>
    </dgm:pt>
    <dgm:pt modelId="{DB602324-27CF-4B5F-97F3-28988D3BD4E8}" type="sibTrans" cxnId="{D222DD55-0EBB-4162-A4D3-9FD8CB0255D1}">
      <dgm:prSet/>
      <dgm:spPr/>
      <dgm:t>
        <a:bodyPr/>
        <a:lstStyle/>
        <a:p>
          <a:endParaRPr lang="en-US"/>
        </a:p>
      </dgm:t>
    </dgm:pt>
    <dgm:pt modelId="{785A0505-2A38-4C1D-A931-507525857A73}" type="pres">
      <dgm:prSet presAssocID="{27B34ABB-2DD9-47B0-8C4E-716787ACAD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721271-A9E5-4FC5-9205-05DB90AF8C2C}" type="pres">
      <dgm:prSet presAssocID="{3E1512B6-31CB-4DE8-B6BE-563DBB00CC8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28BAA-A92F-4D77-AE29-4D967F9F3A80}" type="pres">
      <dgm:prSet presAssocID="{E35F603F-620E-4984-893D-21DBBF48DC1A}" presName="spacer" presStyleCnt="0"/>
      <dgm:spPr/>
    </dgm:pt>
    <dgm:pt modelId="{81B681D6-11CB-4537-89C1-4EB026B00E67}" type="pres">
      <dgm:prSet presAssocID="{2866E6E4-8FF6-47A0-9237-B6511ED9A6A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D68F61-14C2-4524-AF37-923A5AB408C4}" type="pres">
      <dgm:prSet presAssocID="{7148E035-5556-46AA-A32E-0EF92D81198F}" presName="spacer" presStyleCnt="0"/>
      <dgm:spPr/>
    </dgm:pt>
    <dgm:pt modelId="{7BCAB109-0CC3-4495-80D1-815C447FB70C}" type="pres">
      <dgm:prSet presAssocID="{8EC63B90-C4A7-4DE2-9CB0-823DBCC797D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4B100-1D49-4C98-9019-71B74F886410}" type="pres">
      <dgm:prSet presAssocID="{D3E9F6FB-5FE1-41AB-924B-5C64E123FC0D}" presName="spacer" presStyleCnt="0"/>
      <dgm:spPr/>
    </dgm:pt>
    <dgm:pt modelId="{915A30CA-732F-4307-9C1F-6325657FA9D0}" type="pres">
      <dgm:prSet presAssocID="{C7F4B79D-7C43-44EC-8897-D6D2D3EB648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2EC3A-934E-425B-85F8-EE76F6726D9D}" type="pres">
      <dgm:prSet presAssocID="{26C52FA3-E851-4330-8EAD-903CD53A1E05}" presName="spacer" presStyleCnt="0"/>
      <dgm:spPr/>
    </dgm:pt>
    <dgm:pt modelId="{039EC0A8-0F24-48C5-A679-834496686E71}" type="pres">
      <dgm:prSet presAssocID="{D88C41EC-B670-45D8-AB27-13CF166CA38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450BDB-DD91-4F6E-B899-4AC1A7073D73}" type="presOf" srcId="{27B34ABB-2DD9-47B0-8C4E-716787ACADCE}" destId="{785A0505-2A38-4C1D-A931-507525857A73}" srcOrd="0" destOrd="0" presId="urn:microsoft.com/office/officeart/2005/8/layout/vList2"/>
    <dgm:cxn modelId="{64942C81-5843-4ECD-8B34-17CDD43B19A8}" srcId="{27B34ABB-2DD9-47B0-8C4E-716787ACADCE}" destId="{8EC63B90-C4A7-4DE2-9CB0-823DBCC797DE}" srcOrd="2" destOrd="0" parTransId="{A6460DD4-2136-4ABB-B70D-066B8398BDC0}" sibTransId="{D3E9F6FB-5FE1-41AB-924B-5C64E123FC0D}"/>
    <dgm:cxn modelId="{9396BD10-97CC-412D-84C0-C84BB611443C}" type="presOf" srcId="{C7F4B79D-7C43-44EC-8897-D6D2D3EB648A}" destId="{915A30CA-732F-4307-9C1F-6325657FA9D0}" srcOrd="0" destOrd="0" presId="urn:microsoft.com/office/officeart/2005/8/layout/vList2"/>
    <dgm:cxn modelId="{8DE398E8-335D-42A9-8917-E49D79C2219E}" srcId="{27B34ABB-2DD9-47B0-8C4E-716787ACADCE}" destId="{3E1512B6-31CB-4DE8-B6BE-563DBB00CC8C}" srcOrd="0" destOrd="0" parTransId="{D020C572-F8DE-4342-BD1F-BD07A169FF9C}" sibTransId="{E35F603F-620E-4984-893D-21DBBF48DC1A}"/>
    <dgm:cxn modelId="{9A9E6B09-8BF7-4AE5-A1DE-754A5207948D}" type="presOf" srcId="{2866E6E4-8FF6-47A0-9237-B6511ED9A6AB}" destId="{81B681D6-11CB-4537-89C1-4EB026B00E67}" srcOrd="0" destOrd="0" presId="urn:microsoft.com/office/officeart/2005/8/layout/vList2"/>
    <dgm:cxn modelId="{2ABFE37D-8025-4515-BA24-29FCC439D9D7}" srcId="{27B34ABB-2DD9-47B0-8C4E-716787ACADCE}" destId="{C7F4B79D-7C43-44EC-8897-D6D2D3EB648A}" srcOrd="3" destOrd="0" parTransId="{507FE6B0-B2D3-41CE-B786-53FFB50DF8ED}" sibTransId="{26C52FA3-E851-4330-8EAD-903CD53A1E05}"/>
    <dgm:cxn modelId="{80E3FD28-84D0-4112-A1CF-8BCFF2486863}" srcId="{27B34ABB-2DD9-47B0-8C4E-716787ACADCE}" destId="{2866E6E4-8FF6-47A0-9237-B6511ED9A6AB}" srcOrd="1" destOrd="0" parTransId="{734D65A8-4673-4950-B13D-73F81F5CDFA1}" sibTransId="{7148E035-5556-46AA-A32E-0EF92D81198F}"/>
    <dgm:cxn modelId="{2019DAB8-A0BF-4154-84C5-17E3F1EBDD1F}" type="presOf" srcId="{3E1512B6-31CB-4DE8-B6BE-563DBB00CC8C}" destId="{A0721271-A9E5-4FC5-9205-05DB90AF8C2C}" srcOrd="0" destOrd="0" presId="urn:microsoft.com/office/officeart/2005/8/layout/vList2"/>
    <dgm:cxn modelId="{D222DD55-0EBB-4162-A4D3-9FD8CB0255D1}" srcId="{27B34ABB-2DD9-47B0-8C4E-716787ACADCE}" destId="{D88C41EC-B670-45D8-AB27-13CF166CA386}" srcOrd="4" destOrd="0" parTransId="{797C7E8F-9730-4BAD-A587-58D61F28D6FC}" sibTransId="{DB602324-27CF-4B5F-97F3-28988D3BD4E8}"/>
    <dgm:cxn modelId="{4FD0B7F4-0B25-4875-8123-60E011A5E57A}" type="presOf" srcId="{D88C41EC-B670-45D8-AB27-13CF166CA386}" destId="{039EC0A8-0F24-48C5-A679-834496686E71}" srcOrd="0" destOrd="0" presId="urn:microsoft.com/office/officeart/2005/8/layout/vList2"/>
    <dgm:cxn modelId="{19881F0F-9467-483B-A405-9685EB59FC81}" type="presOf" srcId="{8EC63B90-C4A7-4DE2-9CB0-823DBCC797DE}" destId="{7BCAB109-0CC3-4495-80D1-815C447FB70C}" srcOrd="0" destOrd="0" presId="urn:microsoft.com/office/officeart/2005/8/layout/vList2"/>
    <dgm:cxn modelId="{7A8B2053-1606-4FB4-8783-574F852316FB}" type="presParOf" srcId="{785A0505-2A38-4C1D-A931-507525857A73}" destId="{A0721271-A9E5-4FC5-9205-05DB90AF8C2C}" srcOrd="0" destOrd="0" presId="urn:microsoft.com/office/officeart/2005/8/layout/vList2"/>
    <dgm:cxn modelId="{DFD6639F-6189-47DC-9405-0D83FE7C5218}" type="presParOf" srcId="{785A0505-2A38-4C1D-A931-507525857A73}" destId="{41028BAA-A92F-4D77-AE29-4D967F9F3A80}" srcOrd="1" destOrd="0" presId="urn:microsoft.com/office/officeart/2005/8/layout/vList2"/>
    <dgm:cxn modelId="{6B40C19A-8522-4042-9C17-5FD25D28F61A}" type="presParOf" srcId="{785A0505-2A38-4C1D-A931-507525857A73}" destId="{81B681D6-11CB-4537-89C1-4EB026B00E67}" srcOrd="2" destOrd="0" presId="urn:microsoft.com/office/officeart/2005/8/layout/vList2"/>
    <dgm:cxn modelId="{719DAA9F-EAD7-4560-98E3-997219F2F63F}" type="presParOf" srcId="{785A0505-2A38-4C1D-A931-507525857A73}" destId="{6DD68F61-14C2-4524-AF37-923A5AB408C4}" srcOrd="3" destOrd="0" presId="urn:microsoft.com/office/officeart/2005/8/layout/vList2"/>
    <dgm:cxn modelId="{222876ED-9BC8-4029-BD79-7DDD8EE1C6F3}" type="presParOf" srcId="{785A0505-2A38-4C1D-A931-507525857A73}" destId="{7BCAB109-0CC3-4495-80D1-815C447FB70C}" srcOrd="4" destOrd="0" presId="urn:microsoft.com/office/officeart/2005/8/layout/vList2"/>
    <dgm:cxn modelId="{711E97BC-21BB-4E2F-B55A-5830B5296F52}" type="presParOf" srcId="{785A0505-2A38-4C1D-A931-507525857A73}" destId="{A144B100-1D49-4C98-9019-71B74F886410}" srcOrd="5" destOrd="0" presId="urn:microsoft.com/office/officeart/2005/8/layout/vList2"/>
    <dgm:cxn modelId="{EC56A5F2-1DD9-4E25-B043-1A33E6EF6870}" type="presParOf" srcId="{785A0505-2A38-4C1D-A931-507525857A73}" destId="{915A30CA-732F-4307-9C1F-6325657FA9D0}" srcOrd="6" destOrd="0" presId="urn:microsoft.com/office/officeart/2005/8/layout/vList2"/>
    <dgm:cxn modelId="{29F077F2-285F-47D0-9643-6626D0EFCB02}" type="presParOf" srcId="{785A0505-2A38-4C1D-A931-507525857A73}" destId="{FD42EC3A-934E-425B-85F8-EE76F6726D9D}" srcOrd="7" destOrd="0" presId="urn:microsoft.com/office/officeart/2005/8/layout/vList2"/>
    <dgm:cxn modelId="{1ADC3BB2-B60D-4F13-8FE7-B4BFE758E7AB}" type="presParOf" srcId="{785A0505-2A38-4C1D-A931-507525857A73}" destId="{039EC0A8-0F24-48C5-A679-834496686E7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471D5-500E-4E13-B1D5-83152AF5E491}">
      <dsp:nvSpPr>
        <dsp:cNvPr id="0" name=""/>
        <dsp:cNvSpPr/>
      </dsp:nvSpPr>
      <dsp:spPr>
        <a:xfrm rot="5400000">
          <a:off x="3143777" y="-555370"/>
          <a:ext cx="4296438" cy="59732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 harmonized approach by all TCs to conformity assessment;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ISO/CASCO conformity assessment policies are understood and adhered to where relevant;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The provision of advice internally in ISO on conformity assessment;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The provision of advice to ISO/TCs on the design and development of sector specific schemes where justified.</a:t>
          </a:r>
          <a:endParaRPr lang="en-US" sz="2400" kern="1200" dirty="0"/>
        </a:p>
      </dsp:txBody>
      <dsp:txXfrm rot="-5400000">
        <a:off x="2305370" y="492772"/>
        <a:ext cx="5763518" cy="3876968"/>
      </dsp:txXfrm>
    </dsp:sp>
    <dsp:sp modelId="{0C6F14F2-2A38-4172-A489-C285419AA9CE}">
      <dsp:nvSpPr>
        <dsp:cNvPr id="0" name=""/>
        <dsp:cNvSpPr/>
      </dsp:nvSpPr>
      <dsp:spPr>
        <a:xfrm>
          <a:off x="0" y="0"/>
          <a:ext cx="2305325" cy="48625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Focused on the technical  relationship between ISO/CASCO and ISO/TCs to ensure:</a:t>
          </a:r>
          <a:br>
            <a:rPr lang="en-US" sz="3000" kern="1200" dirty="0" smtClean="0"/>
          </a:br>
          <a:endParaRPr lang="en-US" sz="3000" kern="1200" dirty="0"/>
        </a:p>
      </dsp:txBody>
      <dsp:txXfrm>
        <a:off x="112537" y="112537"/>
        <a:ext cx="2080251" cy="4637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4E6C0E-5198-43D0-94CA-974B6D72BC4F}">
      <dsp:nvSpPr>
        <dsp:cNvPr id="0" name=""/>
        <dsp:cNvSpPr/>
      </dsp:nvSpPr>
      <dsp:spPr>
        <a:xfrm>
          <a:off x="353924" y="2227"/>
          <a:ext cx="7547096" cy="47511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ISO/CASCO has </a:t>
          </a:r>
          <a:r>
            <a:rPr lang="en-US" sz="2400" b="0" kern="1200" dirty="0" smtClean="0">
              <a:solidFill>
                <a:schemeClr val="bg1"/>
              </a:solidFill>
            </a:rPr>
            <a:t>developed a </a:t>
          </a:r>
          <a:r>
            <a:rPr lang="en-US" sz="2400" b="1" u="sng" kern="1200" dirty="0" smtClean="0">
              <a:solidFill>
                <a:schemeClr val="bg1"/>
              </a:solidFill>
            </a:rPr>
            <a:t>series of standards </a:t>
          </a:r>
          <a:r>
            <a:rPr lang="en-US" sz="2400" b="0" kern="1200" dirty="0" smtClean="0">
              <a:solidFill>
                <a:schemeClr val="bg1"/>
              </a:solidFill>
            </a:rPr>
            <a:t>for the operation of </a:t>
          </a:r>
          <a:r>
            <a:rPr lang="en-US" sz="2400" b="0" u="none" kern="1200" dirty="0" smtClean="0">
              <a:solidFill>
                <a:schemeClr val="bg1"/>
              </a:solidFill>
            </a:rPr>
            <a:t>each of the </a:t>
          </a:r>
          <a:r>
            <a:rPr lang="en-US" sz="2400" b="1" u="sng" kern="1200" dirty="0" smtClean="0">
              <a:solidFill>
                <a:schemeClr val="bg1"/>
              </a:solidFill>
            </a:rPr>
            <a:t>conformity assessment bodies (CABs)</a:t>
          </a:r>
          <a:r>
            <a:rPr lang="en-US" sz="2400" b="1" u="none" kern="1200" dirty="0" smtClean="0">
              <a:solidFill>
                <a:schemeClr val="bg1"/>
              </a:solidFill>
            </a:rPr>
            <a:t> </a:t>
          </a:r>
          <a:r>
            <a:rPr lang="en-US" sz="2400" b="0" kern="1200" dirty="0" smtClean="0">
              <a:solidFill>
                <a:schemeClr val="bg1"/>
              </a:solidFill>
            </a:rPr>
            <a:t>and for the operation of </a:t>
          </a:r>
          <a:r>
            <a:rPr lang="en-US" sz="2400" b="1" kern="1200" dirty="0" smtClean="0">
              <a:solidFill>
                <a:schemeClr val="bg1"/>
              </a:solidFill>
            </a:rPr>
            <a:t>accreditation bodies </a:t>
          </a:r>
          <a:r>
            <a:rPr lang="en-US" sz="2400" b="0" kern="1200" dirty="0" smtClean="0">
              <a:solidFill>
                <a:schemeClr val="bg1"/>
              </a:solidFill>
            </a:rPr>
            <a:t>(</a:t>
          </a:r>
          <a:r>
            <a:rPr lang="en-US" sz="2400" b="1" u="sng" kern="1200" dirty="0" smtClean="0">
              <a:solidFill>
                <a:schemeClr val="bg1"/>
              </a:solidFill>
            </a:rPr>
            <a:t>ABs)</a:t>
          </a:r>
          <a:r>
            <a:rPr lang="en-US" sz="2400" b="0" kern="1200" dirty="0" smtClean="0">
              <a:solidFill>
                <a:schemeClr val="bg1"/>
              </a:solidFill>
            </a:rPr>
            <a:t>, as well as for </a:t>
          </a:r>
          <a:r>
            <a:rPr lang="en-US" sz="2400" b="1" u="sng" kern="1200" dirty="0" smtClean="0">
              <a:solidFill>
                <a:schemeClr val="bg1"/>
              </a:solidFill>
            </a:rPr>
            <a:t>peer evaluation</a:t>
          </a:r>
          <a:r>
            <a:rPr lang="en-US" sz="2400" b="1" u="none" kern="1200" dirty="0" smtClean="0">
              <a:solidFill>
                <a:schemeClr val="bg1"/>
              </a:solidFill>
            </a:rPr>
            <a:t> </a:t>
          </a:r>
          <a:r>
            <a:rPr lang="en-US" sz="2400" b="0" kern="1200" dirty="0" smtClean="0">
              <a:solidFill>
                <a:schemeClr val="bg1"/>
              </a:solidFill>
            </a:rPr>
            <a:t>and other associated activities</a:t>
          </a:r>
          <a:r>
            <a:rPr lang="en-US" sz="2000" b="0" kern="1200" dirty="0" smtClean="0"/>
            <a:t>. </a:t>
          </a:r>
          <a:r>
            <a:rPr lang="en-US" sz="2400" b="0" kern="1200" dirty="0" smtClean="0"/>
            <a:t>These standards  are referred to as the </a:t>
          </a:r>
          <a:r>
            <a:rPr lang="en-US" sz="2400" b="1" u="sng" kern="1200" dirty="0" smtClean="0"/>
            <a:t>ISO/CASCO Toolbox.</a:t>
          </a:r>
          <a:endParaRPr lang="en-US" sz="2400" b="1" u="sng" kern="1200" dirty="0"/>
        </a:p>
      </dsp:txBody>
      <dsp:txXfrm>
        <a:off x="585857" y="234160"/>
        <a:ext cx="7083230" cy="42873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93734-AF9C-48DE-AB61-5A1B6BCDFE3B}">
      <dsp:nvSpPr>
        <dsp:cNvPr id="0" name=""/>
        <dsp:cNvSpPr/>
      </dsp:nvSpPr>
      <dsp:spPr>
        <a:xfrm>
          <a:off x="0" y="76789"/>
          <a:ext cx="8442325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bg1"/>
              </a:solidFill>
            </a:rPr>
            <a:t>ISO/IEC 17021 </a:t>
          </a:r>
          <a:r>
            <a:rPr lang="en-US" sz="2300" b="0" kern="1200" dirty="0" smtClean="0">
              <a:solidFill>
                <a:schemeClr val="bg1"/>
              </a:solidFill>
            </a:rPr>
            <a:t>(CASCO WG 21) </a:t>
          </a:r>
          <a:r>
            <a:rPr lang="en-US" sz="2300" b="0" i="1" kern="1200" dirty="0" smtClean="0">
              <a:solidFill>
                <a:schemeClr val="bg1"/>
              </a:solidFill>
            </a:rPr>
            <a:t>R</a:t>
          </a:r>
          <a:r>
            <a:rPr lang="en-US" sz="2300" i="1" kern="1200" dirty="0" smtClean="0">
              <a:solidFill>
                <a:schemeClr val="bg1"/>
              </a:solidFill>
            </a:rPr>
            <a:t>equirements for bodies providing audit and certification of management systems </a:t>
          </a:r>
          <a:r>
            <a:rPr lang="en-US" sz="2300" kern="1200" dirty="0" smtClean="0">
              <a:solidFill>
                <a:schemeClr val="bg1"/>
              </a:solidFill>
            </a:rPr>
            <a:t>(Revision, WD).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44664" y="121453"/>
        <a:ext cx="8352997" cy="825612"/>
      </dsp:txXfrm>
    </dsp:sp>
    <dsp:sp modelId="{91719CFF-CFD4-4BE3-81B3-D150CCE0D42B}">
      <dsp:nvSpPr>
        <dsp:cNvPr id="0" name=""/>
        <dsp:cNvSpPr/>
      </dsp:nvSpPr>
      <dsp:spPr>
        <a:xfrm>
          <a:off x="0" y="1057969"/>
          <a:ext cx="8442325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300" b="1" kern="1200" dirty="0" smtClean="0">
              <a:solidFill>
                <a:schemeClr val="bg1"/>
              </a:solidFill>
            </a:rPr>
            <a:t>ISO/IEC TS 17027 </a:t>
          </a:r>
          <a:r>
            <a:rPr lang="fr-CH" sz="2300" kern="1200" dirty="0" smtClean="0">
              <a:solidFill>
                <a:schemeClr val="bg1"/>
              </a:solidFill>
            </a:rPr>
            <a:t>(CASCO WG 30) </a:t>
          </a:r>
          <a:r>
            <a:rPr lang="en-US" sz="2300" b="0" i="1" kern="1200" dirty="0" smtClean="0"/>
            <a:t>Terminology related to competence of persons for certification of persons </a:t>
          </a:r>
          <a:r>
            <a:rPr lang="en-US" sz="2300" b="0" i="0" kern="1200" dirty="0" smtClean="0"/>
            <a:t>(</a:t>
          </a:r>
          <a:r>
            <a:rPr lang="en-GB" sz="2300" b="0" kern="1200" dirty="0" smtClean="0">
              <a:solidFill>
                <a:schemeClr val="bg1"/>
              </a:solidFill>
            </a:rPr>
            <a:t>New TS, </a:t>
          </a:r>
          <a:r>
            <a:rPr lang="en-US" sz="2300" b="0" i="0" kern="1200" dirty="0" smtClean="0"/>
            <a:t>DTS)</a:t>
          </a:r>
          <a:endParaRPr lang="en-US" sz="2300" b="0" i="0" kern="1200" dirty="0">
            <a:solidFill>
              <a:schemeClr val="bg1"/>
            </a:solidFill>
          </a:endParaRPr>
        </a:p>
      </dsp:txBody>
      <dsp:txXfrm>
        <a:off x="44664" y="1102633"/>
        <a:ext cx="8352997" cy="825612"/>
      </dsp:txXfrm>
    </dsp:sp>
    <dsp:sp modelId="{2A088E03-E0AD-430C-9E32-818506BFDF50}">
      <dsp:nvSpPr>
        <dsp:cNvPr id="0" name=""/>
        <dsp:cNvSpPr/>
      </dsp:nvSpPr>
      <dsp:spPr>
        <a:xfrm>
          <a:off x="0" y="2040107"/>
          <a:ext cx="8442325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300" b="1" kern="1200" dirty="0" smtClean="0">
              <a:solidFill>
                <a:schemeClr val="bg1"/>
              </a:solidFill>
            </a:rPr>
            <a:t>ISO/TS 22003 </a:t>
          </a:r>
          <a:r>
            <a:rPr lang="fr-CH" sz="2300" kern="1200" dirty="0" smtClean="0">
              <a:solidFill>
                <a:schemeClr val="bg1"/>
              </a:solidFill>
            </a:rPr>
            <a:t>(CASCO JWG 36) </a:t>
          </a:r>
          <a:r>
            <a:rPr lang="fr-CH" sz="2300" i="1" kern="1200" dirty="0" smtClean="0">
              <a:solidFill>
                <a:schemeClr val="bg1"/>
              </a:solidFill>
            </a:rPr>
            <a:t>Food </a:t>
          </a:r>
          <a:r>
            <a:rPr lang="fr-CH" sz="2300" i="1" kern="1200" dirty="0" err="1" smtClean="0">
              <a:solidFill>
                <a:schemeClr val="bg1"/>
              </a:solidFill>
            </a:rPr>
            <a:t>safety</a:t>
          </a:r>
          <a:r>
            <a:rPr lang="fr-CH" sz="2300" i="1" kern="1200" dirty="0" smtClean="0">
              <a:solidFill>
                <a:schemeClr val="bg1"/>
              </a:solidFill>
            </a:rPr>
            <a:t> management </a:t>
          </a:r>
          <a:r>
            <a:rPr lang="fr-CH" sz="2300" i="1" kern="1200" dirty="0" err="1" smtClean="0">
              <a:solidFill>
                <a:schemeClr val="bg1"/>
              </a:solidFill>
            </a:rPr>
            <a:t>systems</a:t>
          </a:r>
          <a:r>
            <a:rPr lang="fr-CH" sz="2300" i="1" kern="1200" dirty="0" smtClean="0">
              <a:solidFill>
                <a:schemeClr val="bg1"/>
              </a:solidFill>
            </a:rPr>
            <a:t> </a:t>
          </a:r>
          <a:r>
            <a:rPr lang="fr-CH" sz="2300" kern="1200" dirty="0" smtClean="0">
              <a:solidFill>
                <a:schemeClr val="bg1"/>
              </a:solidFill>
            </a:rPr>
            <a:t>(Audit and certification of FSMS) </a:t>
          </a:r>
          <a:r>
            <a:rPr lang="fr-CH" sz="2300" b="0" kern="1200" dirty="0" smtClean="0">
              <a:solidFill>
                <a:schemeClr val="bg1"/>
              </a:solidFill>
            </a:rPr>
            <a:t>(</a:t>
          </a:r>
          <a:r>
            <a:rPr lang="fr-CH" sz="2300" b="0" kern="1200" dirty="0" err="1" smtClean="0">
              <a:solidFill>
                <a:schemeClr val="bg1"/>
              </a:solidFill>
            </a:rPr>
            <a:t>Revision</a:t>
          </a:r>
          <a:r>
            <a:rPr lang="fr-CH" sz="2300" b="0" kern="1200" dirty="0" smtClean="0">
              <a:solidFill>
                <a:schemeClr val="bg1"/>
              </a:solidFill>
            </a:rPr>
            <a:t>, DTS ).</a:t>
          </a:r>
          <a:endParaRPr lang="en-US" sz="2300" b="0" kern="1200" dirty="0">
            <a:solidFill>
              <a:schemeClr val="bg1"/>
            </a:solidFill>
          </a:endParaRPr>
        </a:p>
      </dsp:txBody>
      <dsp:txXfrm>
        <a:off x="44664" y="2084771"/>
        <a:ext cx="8352997" cy="825612"/>
      </dsp:txXfrm>
    </dsp:sp>
    <dsp:sp modelId="{DC89E0BA-6FF6-430A-AF68-D8BB7A6DDBA4}">
      <dsp:nvSpPr>
        <dsp:cNvPr id="0" name=""/>
        <dsp:cNvSpPr/>
      </dsp:nvSpPr>
      <dsp:spPr>
        <a:xfrm>
          <a:off x="0" y="3023437"/>
          <a:ext cx="8442325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bg1"/>
              </a:solidFill>
            </a:rPr>
            <a:t>ISO/IEC 17026 </a:t>
          </a:r>
          <a:r>
            <a:rPr lang="en-US" sz="2300" kern="1200" dirty="0" smtClean="0">
              <a:solidFill>
                <a:schemeClr val="bg1"/>
              </a:solidFill>
            </a:rPr>
            <a:t>(CASCO WG 32) </a:t>
          </a:r>
          <a:r>
            <a:rPr lang="en-US" sz="2300" i="1" kern="1200" dirty="0" smtClean="0">
              <a:solidFill>
                <a:schemeClr val="bg1"/>
              </a:solidFill>
            </a:rPr>
            <a:t>Model scheme for certification of manufactured products </a:t>
          </a:r>
          <a:r>
            <a:rPr lang="en-US" sz="2300" kern="1200" dirty="0" smtClean="0">
              <a:solidFill>
                <a:schemeClr val="bg1"/>
              </a:solidFill>
            </a:rPr>
            <a:t>(Revision </a:t>
          </a:r>
          <a:r>
            <a:rPr lang="en-GB" sz="2300" kern="1200" dirty="0" smtClean="0">
              <a:solidFill>
                <a:schemeClr val="bg1"/>
              </a:solidFill>
            </a:rPr>
            <a:t>Guides 28 and 53, </a:t>
          </a:r>
          <a:r>
            <a:rPr lang="en-US" sz="2300" kern="1200" dirty="0" smtClean="0">
              <a:solidFill>
                <a:schemeClr val="bg1"/>
              </a:solidFill>
            </a:rPr>
            <a:t>WD).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44664" y="3068101"/>
        <a:ext cx="8352997" cy="825612"/>
      </dsp:txXfrm>
    </dsp:sp>
    <dsp:sp modelId="{6EDD0617-18BC-470E-8B9F-E342478C208B}">
      <dsp:nvSpPr>
        <dsp:cNvPr id="0" name=""/>
        <dsp:cNvSpPr/>
      </dsp:nvSpPr>
      <dsp:spPr>
        <a:xfrm>
          <a:off x="0" y="4001510"/>
          <a:ext cx="8442325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bg1"/>
              </a:solidFill>
            </a:rPr>
            <a:t>ISO/IEC TS 17021-5  </a:t>
          </a:r>
          <a:r>
            <a:rPr lang="en-US" sz="2300" kern="1200" dirty="0" smtClean="0">
              <a:solidFill>
                <a:schemeClr val="bg1"/>
              </a:solidFill>
            </a:rPr>
            <a:t>(CASCO WG 39) </a:t>
          </a:r>
          <a:r>
            <a:rPr lang="en-GB" sz="2300" b="0" kern="1200" dirty="0" smtClean="0">
              <a:solidFill>
                <a:schemeClr val="bg1"/>
              </a:solidFill>
            </a:rPr>
            <a:t>Competence requirements for the certification of asset management systems (New TS, DTS).</a:t>
          </a:r>
          <a:endParaRPr lang="en-US" sz="2300" b="0" kern="1200" dirty="0">
            <a:solidFill>
              <a:schemeClr val="bg1"/>
            </a:solidFill>
          </a:endParaRPr>
        </a:p>
      </dsp:txBody>
      <dsp:txXfrm>
        <a:off x="44664" y="4046174"/>
        <a:ext cx="8352997" cy="8256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21271-A9E5-4FC5-9205-05DB90AF8C2C}">
      <dsp:nvSpPr>
        <dsp:cNvPr id="0" name=""/>
        <dsp:cNvSpPr/>
      </dsp:nvSpPr>
      <dsp:spPr>
        <a:xfrm>
          <a:off x="0" y="10028"/>
          <a:ext cx="8278669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Develop a brochure  for use by ISO member body to promote the benefits of the ISO/CASCO toolbox to national regulators.</a:t>
          </a:r>
          <a:endParaRPr lang="en-US" sz="2100" kern="1200"/>
        </a:p>
      </dsp:txBody>
      <dsp:txXfrm>
        <a:off x="40780" y="50808"/>
        <a:ext cx="8197109" cy="753819"/>
      </dsp:txXfrm>
    </dsp:sp>
    <dsp:sp modelId="{81B681D6-11CB-4537-89C1-4EB026B00E67}">
      <dsp:nvSpPr>
        <dsp:cNvPr id="0" name=""/>
        <dsp:cNvSpPr/>
      </dsp:nvSpPr>
      <dsp:spPr>
        <a:xfrm>
          <a:off x="0" y="905888"/>
          <a:ext cx="8278669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Discussed the systematic review of ISO/IEC 17030  and ISO/IEC 17040</a:t>
          </a:r>
          <a:endParaRPr lang="en-US" sz="2100" kern="1200"/>
        </a:p>
      </dsp:txBody>
      <dsp:txXfrm>
        <a:off x="40780" y="946668"/>
        <a:ext cx="8197109" cy="753819"/>
      </dsp:txXfrm>
    </dsp:sp>
    <dsp:sp modelId="{7BCAB109-0CC3-4495-80D1-815C447FB70C}">
      <dsp:nvSpPr>
        <dsp:cNvPr id="0" name=""/>
        <dsp:cNvSpPr/>
      </dsp:nvSpPr>
      <dsp:spPr>
        <a:xfrm>
          <a:off x="0" y="1801748"/>
          <a:ext cx="8278669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Revision of the MOU with IAF and ILAC</a:t>
          </a:r>
          <a:endParaRPr lang="en-US" sz="2100" kern="1200"/>
        </a:p>
      </dsp:txBody>
      <dsp:txXfrm>
        <a:off x="40780" y="1842528"/>
        <a:ext cx="8197109" cy="753819"/>
      </dsp:txXfrm>
    </dsp:sp>
    <dsp:sp modelId="{915A30CA-732F-4307-9C1F-6325657FA9D0}">
      <dsp:nvSpPr>
        <dsp:cNvPr id="0" name=""/>
        <dsp:cNvSpPr/>
      </dsp:nvSpPr>
      <dsp:spPr>
        <a:xfrm>
          <a:off x="0" y="2697609"/>
          <a:ext cx="8278669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Results of the systematic review of ISO/IEC 17011, ISO/IEC 17000, ISO/IEC 17050-1 and 2</a:t>
          </a:r>
          <a:endParaRPr lang="en-US" sz="2100" kern="1200"/>
        </a:p>
      </dsp:txBody>
      <dsp:txXfrm>
        <a:off x="40780" y="2738389"/>
        <a:ext cx="8197109" cy="753819"/>
      </dsp:txXfrm>
    </dsp:sp>
    <dsp:sp modelId="{039EC0A8-0F24-48C5-A679-834496686E71}">
      <dsp:nvSpPr>
        <dsp:cNvPr id="0" name=""/>
        <dsp:cNvSpPr/>
      </dsp:nvSpPr>
      <dsp:spPr>
        <a:xfrm>
          <a:off x="0" y="3593469"/>
          <a:ext cx="8278669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Approved the clarification process for all standards</a:t>
          </a:r>
          <a:endParaRPr lang="en-US" sz="2100" kern="1200"/>
        </a:p>
      </dsp:txBody>
      <dsp:txXfrm>
        <a:off x="40780" y="3634249"/>
        <a:ext cx="8197109" cy="753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9253F0-91A8-4C86-8726-94921AFA0E32}" type="datetimeFigureOut">
              <a:rPr lang="fr-FR"/>
              <a:pPr/>
              <a:t>12/11/2013</a:t>
            </a:fld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C6F987-0560-4F7B-9ADD-866C72C72F5D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463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7780F0-390B-49C8-8801-071BD60AC46B}" type="datetimeFigureOut">
              <a:rPr lang="fr-FR"/>
              <a:pPr/>
              <a:t>12/11/2013</a:t>
            </a:fld>
            <a:endParaRPr lang="en-GB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GB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C3BA3D-3056-4CC3-8772-0231196D38F7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677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3BA3D-3056-4CC3-8772-0231196D38F7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277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3BA3D-3056-4CC3-8772-0231196D38F7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304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E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CF5F4748-34E6-4E3A-B9BD-1B3C70F5443D}" type="slidenum">
              <a:rPr lang="fr-FR" smtClean="0">
                <a:latin typeface="Calibri" pitchFamily="34" charset="0"/>
              </a:rPr>
              <a:pPr eaLnBrk="1" hangingPunct="1"/>
              <a:t>5</a:t>
            </a:fld>
            <a:endParaRPr lang="fr-FR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3BA3D-3056-4CC3-8772-0231196D38F7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498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3BA3D-3056-4CC3-8772-0231196D38F7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81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617211BC-945E-4A81-996A-E90857CAC3EE}" type="slidenum">
              <a:rPr lang="fr-FR" smtClean="0">
                <a:latin typeface="Calibri" pitchFamily="34" charset="0"/>
              </a:rPr>
              <a:pPr eaLnBrk="1" hangingPunct="1"/>
              <a:t>10</a:t>
            </a:fld>
            <a:endParaRPr lang="fr-FR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back_iso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6"/>
          <p:cNvSpPr txBox="1">
            <a:spLocks/>
          </p:cNvSpPr>
          <p:nvPr/>
        </p:nvSpPr>
        <p:spPr>
          <a:xfrm>
            <a:off x="407988" y="6323013"/>
            <a:ext cx="21336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GB" sz="1100" dirty="0">
                <a:solidFill>
                  <a:schemeClr val="bg1"/>
                </a:solidFill>
                <a:latin typeface="Helvetica" pitchFamily="-84" charset="0"/>
              </a:rPr>
              <a:t>Page </a:t>
            </a:r>
            <a:fld id="{EAEF1BCF-BBCD-41CB-8682-429FAD4148D5}" type="slidenum">
              <a:rPr lang="en-GB" sz="1100">
                <a:solidFill>
                  <a:schemeClr val="bg1"/>
                </a:solidFill>
                <a:latin typeface="Helvetica" pitchFamily="-84" charset="0"/>
              </a:rPr>
              <a:pPr/>
              <a:t>‹#›</a:t>
            </a:fld>
            <a:endParaRPr lang="en-GB" sz="1100" dirty="0">
              <a:solidFill>
                <a:schemeClr val="bg1"/>
              </a:solidFill>
              <a:latin typeface="Helvetica" pitchFamily="-84" charset="0"/>
            </a:endParaRPr>
          </a:p>
        </p:txBody>
      </p:sp>
      <p:pic>
        <p:nvPicPr>
          <p:cNvPr id="6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6146800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2714" y="3757835"/>
            <a:ext cx="8284085" cy="100404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6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08131" y="4678575"/>
            <a:ext cx="8278668" cy="11970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1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r-CH" dirty="0" smtClean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100" baseline="0" dirty="0">
                <a:solidFill>
                  <a:schemeClr val="bg1"/>
                </a:solidFill>
                <a:latin typeface="Helvetica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89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lang="fr-CH" sz="3600" b="1" i="0" kern="1200" smtClean="0">
                <a:solidFill>
                  <a:srgbClr val="09346A"/>
                </a:solidFill>
                <a:latin typeface="Helvetica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 sz="1800">
                <a:solidFill>
                  <a:srgbClr val="3D3D3F"/>
                </a:solidFill>
                <a:latin typeface="Helvetica"/>
                <a:cs typeface="Helvetica"/>
              </a:defRPr>
            </a:lvl1pPr>
            <a:lvl2pPr>
              <a:defRPr sz="1800">
                <a:solidFill>
                  <a:srgbClr val="3D3D3F"/>
                </a:solidFill>
                <a:latin typeface="Helvetica"/>
                <a:cs typeface="Helvetica"/>
              </a:defRPr>
            </a:lvl2pPr>
            <a:lvl3pPr>
              <a:defRPr sz="1800">
                <a:solidFill>
                  <a:srgbClr val="3D3D3F"/>
                </a:solidFill>
                <a:latin typeface="Helvetica"/>
                <a:cs typeface="Helvetica"/>
              </a:defRPr>
            </a:lvl3pPr>
            <a:lvl4pPr>
              <a:defRPr sz="1800">
                <a:solidFill>
                  <a:srgbClr val="3D3D3F"/>
                </a:solidFill>
                <a:latin typeface="Helvetica"/>
                <a:cs typeface="Helvetica"/>
              </a:defRPr>
            </a:lvl4pPr>
            <a:lvl5pPr>
              <a:defRPr sz="1800">
                <a:solidFill>
                  <a:srgbClr val="3D3D3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 b="0" i="0" baseline="0" dirty="0">
                <a:solidFill>
                  <a:srgbClr val="868789"/>
                </a:solidFill>
                <a:latin typeface="Helvetic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100" baseline="0" dirty="0">
                <a:solidFill>
                  <a:srgbClr val="868789"/>
                </a:solidFill>
                <a:latin typeface="Helvetica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63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 lang="en-GB" sz="3600" b="1" i="0" kern="1200" dirty="0">
                <a:solidFill>
                  <a:srgbClr val="09346A"/>
                </a:solidFill>
                <a:latin typeface="Helvetica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 sz="1800">
                <a:solidFill>
                  <a:srgbClr val="3D3D3F"/>
                </a:solidFill>
                <a:latin typeface="Helvetica"/>
                <a:cs typeface="Helvetica"/>
              </a:defRPr>
            </a:lvl1pPr>
            <a:lvl2pPr>
              <a:defRPr sz="1800">
                <a:solidFill>
                  <a:srgbClr val="3D3D3F"/>
                </a:solidFill>
                <a:latin typeface="Helvetica"/>
                <a:cs typeface="Helvetica"/>
              </a:defRPr>
            </a:lvl2pPr>
            <a:lvl3pPr>
              <a:defRPr sz="1800">
                <a:solidFill>
                  <a:srgbClr val="3D3D3F"/>
                </a:solidFill>
                <a:latin typeface="Helvetica"/>
                <a:cs typeface="Helvetica"/>
              </a:defRPr>
            </a:lvl3pPr>
            <a:lvl4pPr>
              <a:defRPr sz="1800">
                <a:solidFill>
                  <a:srgbClr val="3D3D3F"/>
                </a:solidFill>
                <a:latin typeface="Helvetica"/>
                <a:cs typeface="Helvetica"/>
              </a:defRPr>
            </a:lvl4pPr>
            <a:lvl5pPr>
              <a:defRPr sz="1800">
                <a:solidFill>
                  <a:srgbClr val="3D3D3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 b="0" i="0" baseline="0" dirty="0">
                <a:solidFill>
                  <a:srgbClr val="868789"/>
                </a:solidFill>
                <a:latin typeface="Helvetic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100" baseline="0" dirty="0">
                <a:solidFill>
                  <a:srgbClr val="868789"/>
                </a:solidFill>
                <a:latin typeface="Helvetica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700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SO San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3058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600" b="1" i="0">
                <a:solidFill>
                  <a:srgbClr val="18619E"/>
                </a:solidFill>
                <a:latin typeface="Agency FB" pitchFamily="34" charset="0"/>
                <a:cs typeface="Arial"/>
              </a:defRPr>
            </a:lvl1pPr>
          </a:lstStyle>
          <a:p>
            <a:pPr lvl="0"/>
            <a:r>
              <a:rPr lang="fr-FR" noProof="0" dirty="0" smtClean="0"/>
              <a:t>Cliquez et modifiez le titre</a:t>
            </a:r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55613" y="1298575"/>
            <a:ext cx="8307387" cy="4568825"/>
          </a:xfrm>
          <a:prstGeom prst="rect">
            <a:avLst/>
          </a:prstGeom>
        </p:spPr>
        <p:txBody>
          <a:bodyPr/>
          <a:lstStyle>
            <a:lvl1pPr marL="0" marR="0" indent="28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 sz="2200">
                <a:solidFill>
                  <a:srgbClr val="3C3C3C"/>
                </a:solidFill>
                <a:latin typeface="Agency FB" pitchFamily="34" charset="0"/>
                <a:cs typeface="Arial"/>
              </a:defRPr>
            </a:lvl1pPr>
            <a:lvl2pPr marL="360000" marR="0" indent="288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Lucida Grande"/>
              <a:buChar char="–"/>
              <a:tabLst/>
              <a:defRPr sz="2200">
                <a:solidFill>
                  <a:srgbClr val="3C3C3C"/>
                </a:solidFill>
                <a:latin typeface="Agency FB" pitchFamily="34" charset="0"/>
                <a:cs typeface="Arial"/>
              </a:defRPr>
            </a:lvl2pPr>
            <a:lvl3pPr marL="648000" marR="0" indent="288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Lucida Grande"/>
              <a:buChar char="–"/>
              <a:tabLst/>
              <a:defRPr sz="2200">
                <a:solidFill>
                  <a:srgbClr val="3C3C3C"/>
                </a:solidFill>
                <a:latin typeface="Agency FB" pitchFamily="34" charset="0"/>
                <a:cs typeface="Arial"/>
              </a:defRPr>
            </a:lvl3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7938"/>
            <a:ext cx="320675" cy="182562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730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SO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3058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600" b="1" i="0">
                <a:solidFill>
                  <a:srgbClr val="18619E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fr-FR" noProof="0" dirty="0" smtClean="0"/>
              <a:t>Cliquez et modifiez le titre</a:t>
            </a:r>
            <a:endParaRPr lang="fr-FR" dirty="0"/>
          </a:p>
        </p:txBody>
      </p:sp>
      <p:sp>
        <p:nvSpPr>
          <p:cNvPr id="20" name="Espace réservé du graphique 4"/>
          <p:cNvSpPr>
            <a:spLocks noGrp="1"/>
          </p:cNvSpPr>
          <p:nvPr>
            <p:ph type="chart" sz="quarter" idx="10"/>
          </p:nvPr>
        </p:nvSpPr>
        <p:spPr>
          <a:xfrm>
            <a:off x="4259483" y="1892277"/>
            <a:ext cx="4180723" cy="4035448"/>
          </a:xfrm>
          <a:prstGeom prst="rect">
            <a:avLst/>
          </a:prstGeom>
        </p:spPr>
        <p:txBody>
          <a:bodyPr/>
          <a:lstStyle>
            <a:lvl1pPr marL="0" indent="180000">
              <a:spcAft>
                <a:spcPts val="700"/>
              </a:spcAft>
              <a:buFont typeface="Wingdings" charset="2"/>
              <a:buChar char="§"/>
              <a:defRPr sz="1400">
                <a:solidFill>
                  <a:srgbClr val="3C3C3C"/>
                </a:solidFill>
                <a:latin typeface="+mn-lt"/>
                <a:cs typeface="Arial"/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457200" y="1892300"/>
            <a:ext cx="3302000" cy="4035425"/>
          </a:xfrm>
          <a:prstGeom prst="rect">
            <a:avLst/>
          </a:prstGeom>
        </p:spPr>
        <p:txBody>
          <a:bodyPr/>
          <a:lstStyle>
            <a:lvl1pPr marL="180000" marR="0" indent="-18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n-lt"/>
                <a:cs typeface="Arial"/>
              </a:defRPr>
            </a:lvl1pPr>
            <a:lvl2pPr marL="180000" marR="0" indent="1800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Lucida Grande"/>
              <a:buChar char="–"/>
              <a:tabLst/>
              <a:defRPr sz="1400">
                <a:latin typeface="+mn-lt"/>
                <a:cs typeface="Arial"/>
              </a:defRPr>
            </a:lvl2pPr>
            <a:lvl3pPr marL="360000" marR="0" indent="1800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Lucida Grande"/>
              <a:buChar char="–"/>
              <a:tabLst/>
              <a:defRPr sz="1400">
                <a:latin typeface="+mn-lt"/>
                <a:cs typeface="Arial"/>
              </a:defRPr>
            </a:lvl3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SMA - 2010-04-24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Workshop for TPM's and TO's – 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8023225" y="6357938"/>
            <a:ext cx="185738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1782CD-9924-4935-B324-D67FF9A0D55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45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5418138"/>
            <a:ext cx="5283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8131" y="274638"/>
            <a:ext cx="8278669" cy="1143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3400"/>
              </a:lnSpc>
              <a:defRPr sz="3600" b="1" i="0">
                <a:solidFill>
                  <a:srgbClr val="09346A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8131" y="1600200"/>
            <a:ext cx="8278669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800">
                <a:solidFill>
                  <a:srgbClr val="3D3D3F"/>
                </a:solidFill>
                <a:latin typeface="Helvetica"/>
              </a:defRPr>
            </a:lvl1pPr>
            <a:lvl2pPr>
              <a:defRPr sz="1800">
                <a:solidFill>
                  <a:srgbClr val="3D3D3F"/>
                </a:solidFill>
                <a:latin typeface="Helvetica"/>
              </a:defRPr>
            </a:lvl2pPr>
            <a:lvl3pPr>
              <a:defRPr sz="1800">
                <a:solidFill>
                  <a:srgbClr val="3D3D3F"/>
                </a:solidFill>
                <a:latin typeface="Helvetica"/>
              </a:defRPr>
            </a:lvl3pPr>
            <a:lvl4pPr>
              <a:defRPr sz="1800">
                <a:solidFill>
                  <a:srgbClr val="3D3D3F"/>
                </a:solidFill>
                <a:latin typeface="Helvetica"/>
              </a:defRPr>
            </a:lvl4pPr>
            <a:lvl5pPr>
              <a:defRPr sz="1800">
                <a:solidFill>
                  <a:srgbClr val="3D3D3F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 b="0" i="0" baseline="0" dirty="0">
                <a:solidFill>
                  <a:srgbClr val="868789"/>
                </a:solidFill>
                <a:latin typeface="Helvetic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100" baseline="0" dirty="0">
                <a:solidFill>
                  <a:srgbClr val="868789"/>
                </a:solidFill>
                <a:latin typeface="Helvetica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24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8131" y="4406900"/>
            <a:ext cx="8086582" cy="136207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600" b="1" cap="none"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08131" y="2906713"/>
            <a:ext cx="8086582" cy="150018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 b="0" i="0" baseline="0" dirty="0">
                <a:solidFill>
                  <a:srgbClr val="868789"/>
                </a:solidFill>
                <a:latin typeface="Helvetic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100" baseline="0" dirty="0">
                <a:solidFill>
                  <a:srgbClr val="868789"/>
                </a:solidFill>
                <a:latin typeface="Helvetica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0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5418138"/>
            <a:ext cx="5283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02713" y="1600200"/>
            <a:ext cx="4038600" cy="4525963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aseline="0">
                <a:solidFill>
                  <a:srgbClr val="3D3D3F"/>
                </a:solidFill>
                <a:latin typeface="Helvetica"/>
              </a:defRPr>
            </a:lvl1pPr>
            <a:lvl2pPr>
              <a:defRPr sz="1800" baseline="0">
                <a:solidFill>
                  <a:srgbClr val="3D3D3F"/>
                </a:solidFill>
                <a:latin typeface="Helvetica"/>
              </a:defRPr>
            </a:lvl2pPr>
            <a:lvl3pPr>
              <a:defRPr sz="1800" baseline="0">
                <a:solidFill>
                  <a:srgbClr val="3D3D3F"/>
                </a:solidFill>
                <a:latin typeface="Helvetica"/>
              </a:defRPr>
            </a:lvl3pPr>
            <a:lvl4pPr>
              <a:defRPr sz="1800" baseline="0">
                <a:solidFill>
                  <a:srgbClr val="3D3D3F"/>
                </a:solidFill>
                <a:latin typeface="Helvetica"/>
              </a:defRPr>
            </a:lvl4pPr>
            <a:lvl5pPr>
              <a:defRPr sz="1800" baseline="0">
                <a:solidFill>
                  <a:srgbClr val="3D3D3F"/>
                </a:solidFill>
                <a:latin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aseline="0">
                <a:solidFill>
                  <a:srgbClr val="3D3D3F"/>
                </a:solidFill>
                <a:latin typeface="Helvetica"/>
              </a:defRPr>
            </a:lvl1pPr>
            <a:lvl2pPr>
              <a:defRPr sz="1800" baseline="0">
                <a:solidFill>
                  <a:srgbClr val="3D3D3F"/>
                </a:solidFill>
                <a:latin typeface="Helvetica"/>
              </a:defRPr>
            </a:lvl2pPr>
            <a:lvl3pPr>
              <a:defRPr sz="1800" baseline="0">
                <a:solidFill>
                  <a:srgbClr val="3D3D3F"/>
                </a:solidFill>
                <a:latin typeface="Helvetica"/>
              </a:defRPr>
            </a:lvl3pPr>
            <a:lvl4pPr>
              <a:defRPr sz="1800" baseline="0">
                <a:solidFill>
                  <a:srgbClr val="3D3D3F"/>
                </a:solidFill>
                <a:latin typeface="Helvetica"/>
              </a:defRPr>
            </a:lvl4pPr>
            <a:lvl5pPr>
              <a:defRPr sz="1800" baseline="0">
                <a:solidFill>
                  <a:srgbClr val="3D3D3F"/>
                </a:solidFill>
                <a:latin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08131" y="274638"/>
            <a:ext cx="8278669" cy="1143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3400"/>
              </a:lnSpc>
              <a:defRPr sz="3600" b="1" i="0">
                <a:solidFill>
                  <a:srgbClr val="09346A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 b="0" i="0" baseline="0" dirty="0">
                <a:solidFill>
                  <a:srgbClr val="868789"/>
                </a:solidFill>
                <a:latin typeface="Helvetic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100" baseline="0" dirty="0">
                <a:solidFill>
                  <a:srgbClr val="868789"/>
                </a:solidFill>
                <a:latin typeface="Helvetica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19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lang="fr-CH" sz="3600" b="1" i="0" kern="1200" smtClean="0">
                <a:solidFill>
                  <a:srgbClr val="09346A"/>
                </a:solidFill>
                <a:latin typeface="Helvetica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3D3D3F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lang="fr-CH" sz="1800" kern="1200" baseline="0" smtClean="0">
                <a:solidFill>
                  <a:srgbClr val="3D3D3F"/>
                </a:solidFill>
                <a:latin typeface="Helvetica"/>
                <a:ea typeface="+mn-ea"/>
                <a:cs typeface="Helvetica"/>
              </a:defRPr>
            </a:lvl1pPr>
            <a:lvl2pPr>
              <a:defRPr sz="1800">
                <a:solidFill>
                  <a:srgbClr val="3D3D3F"/>
                </a:solidFill>
                <a:cs typeface="Helvetica"/>
              </a:defRPr>
            </a:lvl2pPr>
            <a:lvl3pPr>
              <a:defRPr sz="1800">
                <a:solidFill>
                  <a:srgbClr val="3D3D3F"/>
                </a:solidFill>
                <a:cs typeface="Helvetica"/>
              </a:defRPr>
            </a:lvl3pPr>
            <a:lvl4pPr>
              <a:defRPr sz="1800">
                <a:solidFill>
                  <a:srgbClr val="3D3D3F"/>
                </a:solidFill>
                <a:cs typeface="Helvetica"/>
              </a:defRPr>
            </a:lvl4pPr>
            <a:lvl5pPr>
              <a:defRPr sz="1800">
                <a:solidFill>
                  <a:srgbClr val="3D3D3F"/>
                </a:solidFill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3D3D3F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lang="fr-CH" sz="1800" kern="1200" baseline="0" dirty="0" smtClean="0">
                <a:solidFill>
                  <a:srgbClr val="3D3D3F"/>
                </a:solidFill>
                <a:latin typeface="Helvetica"/>
                <a:ea typeface="+mn-ea"/>
                <a:cs typeface="Helvetica"/>
              </a:defRPr>
            </a:lvl1pPr>
            <a:lvl2pPr>
              <a:defRPr sz="1800">
                <a:solidFill>
                  <a:srgbClr val="3D3D3F"/>
                </a:solidFill>
                <a:cs typeface="Helvetica"/>
              </a:defRPr>
            </a:lvl2pPr>
            <a:lvl3pPr>
              <a:defRPr sz="1800">
                <a:solidFill>
                  <a:srgbClr val="3D3D3F"/>
                </a:solidFill>
                <a:cs typeface="Helvetica"/>
              </a:defRPr>
            </a:lvl3pPr>
            <a:lvl4pPr>
              <a:defRPr sz="1800">
                <a:solidFill>
                  <a:srgbClr val="3D3D3F"/>
                </a:solidFill>
                <a:cs typeface="Helvetica"/>
              </a:defRPr>
            </a:lvl4pPr>
            <a:lvl5pPr>
              <a:defRPr sz="1800">
                <a:solidFill>
                  <a:srgbClr val="3D3D3F"/>
                </a:solidFill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 b="0" i="0" baseline="0" dirty="0">
                <a:solidFill>
                  <a:srgbClr val="868789"/>
                </a:solidFill>
                <a:latin typeface="Helvetic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100" baseline="0" dirty="0">
                <a:solidFill>
                  <a:srgbClr val="868789"/>
                </a:solidFill>
                <a:latin typeface="Helvetica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149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6146800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3400"/>
              </a:lnSpc>
              <a:defRPr sz="3600" b="1" i="0">
                <a:solidFill>
                  <a:srgbClr val="FFFFFF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 b="0" i="0" baseline="0" dirty="0">
                <a:solidFill>
                  <a:srgbClr val="868789"/>
                </a:solidFill>
                <a:latin typeface="Helvetic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100" baseline="0" dirty="0">
                <a:solidFill>
                  <a:srgbClr val="868789"/>
                </a:solidFill>
                <a:latin typeface="Helvetica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18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back_iso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6146800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571500" y="2978150"/>
            <a:ext cx="3636963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3600" b="1" dirty="0">
                <a:solidFill>
                  <a:schemeClr val="bg1"/>
                </a:solidFill>
                <a:latin typeface="Helvetica" pitchFamily="-84" charset="0"/>
              </a:rPr>
              <a:t>Thank you</a:t>
            </a:r>
          </a:p>
          <a:p>
            <a:pPr>
              <a:lnSpc>
                <a:spcPts val="3000"/>
              </a:lnSpc>
            </a:pPr>
            <a:r>
              <a:rPr lang="en-GB" sz="2100" dirty="0">
                <a:solidFill>
                  <a:schemeClr val="bg1"/>
                </a:solidFill>
                <a:latin typeface="Helvetica Light" pitchFamily="-84" charset="0"/>
              </a:rPr>
              <a:t>Confidence has a nickname…</a:t>
            </a: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7880350" y="3429000"/>
            <a:ext cx="704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Helvetica Light" pitchFamily="-84" charset="0"/>
              </a:rPr>
              <a:t>iso.org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61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rgbClr val="3D3D3F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3D3D3F"/>
                </a:solidFill>
                <a:latin typeface="Helvetica"/>
                <a:cs typeface="Helvetica"/>
              </a:defRPr>
            </a:lvl1pPr>
            <a:lvl2pPr>
              <a:defRPr sz="1800">
                <a:solidFill>
                  <a:srgbClr val="3D3D3F"/>
                </a:solidFill>
                <a:latin typeface="Helvetica"/>
                <a:cs typeface="Helvetica"/>
              </a:defRPr>
            </a:lvl2pPr>
            <a:lvl3pPr>
              <a:defRPr sz="1800">
                <a:solidFill>
                  <a:srgbClr val="3D3D3F"/>
                </a:solidFill>
                <a:latin typeface="Helvetica"/>
                <a:cs typeface="Helvetica"/>
              </a:defRPr>
            </a:lvl3pPr>
            <a:lvl4pPr>
              <a:defRPr sz="1800">
                <a:solidFill>
                  <a:srgbClr val="3D3D3F"/>
                </a:solidFill>
                <a:latin typeface="Helvetica"/>
                <a:cs typeface="Helvetica"/>
              </a:defRPr>
            </a:lvl4pPr>
            <a:lvl5pPr>
              <a:defRPr sz="1800">
                <a:solidFill>
                  <a:srgbClr val="3D3D3F"/>
                </a:solidFill>
                <a:latin typeface="Helvetica"/>
                <a:cs typeface="Helvetic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3D3D3F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 b="0" i="0" baseline="0" dirty="0">
                <a:solidFill>
                  <a:srgbClr val="868789"/>
                </a:solidFill>
                <a:latin typeface="Helvetic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100" baseline="0" dirty="0">
                <a:solidFill>
                  <a:srgbClr val="868789"/>
                </a:solidFill>
                <a:latin typeface="Helvetica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31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 b="0" i="0" baseline="0" dirty="0">
                <a:solidFill>
                  <a:srgbClr val="868789"/>
                </a:solidFill>
                <a:latin typeface="Helvetic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100" baseline="0" dirty="0">
                <a:solidFill>
                  <a:srgbClr val="868789"/>
                </a:solidFill>
                <a:latin typeface="Helvetica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73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5418138"/>
            <a:ext cx="5283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6146800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03225" y="6508750"/>
            <a:ext cx="5624513" cy="331788"/>
          </a:xfrm>
          <a:prstGeom prst="rect">
            <a:avLst/>
          </a:prstGeom>
        </p:spPr>
        <p:txBody>
          <a:bodyPr lIns="0" tIns="0" rIns="0" bIns="0" anchor="t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100" b="0" i="0" baseline="0" smtClean="0">
                <a:solidFill>
                  <a:srgbClr val="868789"/>
                </a:solidFill>
                <a:latin typeface="Helvetica"/>
                <a:ea typeface="+mn-ea"/>
              </a:defRPr>
            </a:lvl1pPr>
          </a:lstStyle>
          <a:p>
            <a:pPr>
              <a:defRPr/>
            </a:pPr>
            <a:r>
              <a:rPr lang="fr-CH" dirty="0"/>
              <a:t>May, 2012</a:t>
            </a:r>
            <a:endParaRPr lang="en-GB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225" y="6157913"/>
            <a:ext cx="7864475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 dirty="0">
                <a:solidFill>
                  <a:srgbClr val="868789"/>
                </a:solidFill>
                <a:latin typeface="Helvetica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Espace réservé du numéro de diapositive 6"/>
          <p:cNvSpPr txBox="1">
            <a:spLocks/>
          </p:cNvSpPr>
          <p:nvPr/>
        </p:nvSpPr>
        <p:spPr>
          <a:xfrm>
            <a:off x="407988" y="6326188"/>
            <a:ext cx="21336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GB" sz="1100" dirty="0">
                <a:solidFill>
                  <a:srgbClr val="868789"/>
                </a:solidFill>
                <a:latin typeface="Helvetica" pitchFamily="-84" charset="0"/>
              </a:rPr>
              <a:t>Page </a:t>
            </a:r>
            <a:fld id="{A8409807-0E12-4B48-BA36-2EEF3601B506}" type="slidenum">
              <a:rPr lang="en-GB" sz="1100">
                <a:solidFill>
                  <a:srgbClr val="868789"/>
                </a:solidFill>
                <a:latin typeface="Helvetica" pitchFamily="-84" charset="0"/>
              </a:rPr>
              <a:pPr/>
              <a:t>‹#›</a:t>
            </a:fld>
            <a:endParaRPr lang="en-GB" sz="1100" dirty="0">
              <a:solidFill>
                <a:srgbClr val="868789"/>
              </a:solidFill>
              <a:latin typeface="Helvetica" pitchFamily="-8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Helvetica" pitchFamily="-84" charset="0"/>
              </a:rPr>
              <a:t>ISO Committee on conformity assessment</a:t>
            </a:r>
          </a:p>
        </p:txBody>
      </p:sp>
      <p:sp>
        <p:nvSpPr>
          <p:cNvPr id="13314" name="Sous-titre 2"/>
          <p:cNvSpPr>
            <a:spLocks noGrp="1"/>
          </p:cNvSpPr>
          <p:nvPr>
            <p:ph type="subTitle" idx="1"/>
          </p:nvPr>
        </p:nvSpPr>
        <p:spPr bwMode="auto">
          <a:xfrm>
            <a:off x="402714" y="4678575"/>
            <a:ext cx="8278668" cy="1197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>
              <a:latin typeface="Helvetica Light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794750" y="6578600"/>
            <a:ext cx="328613" cy="17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 sz="1200" dirty="0">
                <a:solidFill>
                  <a:srgbClr val="000000"/>
                </a:solidFill>
                <a:latin typeface="Agency FB" pitchFamily="34" charset="0"/>
              </a:rPr>
              <a:t> 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17513" y="6497638"/>
            <a:ext cx="2887662" cy="14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5000"/>
              </a:lnSpc>
            </a:pPr>
            <a:endParaRPr lang="en-GB" sz="1000" dirty="0">
              <a:solidFill>
                <a:srgbClr val="000000"/>
              </a:solidFill>
              <a:latin typeface="Agency FB" pitchFamily="34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60350" y="328862"/>
            <a:ext cx="8083550" cy="760413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ts val="3400"/>
              </a:lnSpc>
            </a:pPr>
            <a:r>
              <a:rPr lang="en-US" sz="3600" b="1" dirty="0" smtClean="0">
                <a:solidFill>
                  <a:srgbClr val="09346A"/>
                </a:solidFill>
                <a:latin typeface="Helvetica"/>
              </a:rPr>
              <a:t>ISO/CASCO standards </a:t>
            </a:r>
            <a:r>
              <a:rPr lang="en-US" sz="3600" b="1" dirty="0">
                <a:solidFill>
                  <a:srgbClr val="09346A"/>
                </a:solidFill>
                <a:latin typeface="Helvetica"/>
              </a:rPr>
              <a:t>in p</a:t>
            </a:r>
            <a:r>
              <a:rPr lang="en-US" sz="3600" b="1" dirty="0" smtClean="0">
                <a:solidFill>
                  <a:srgbClr val="09346A"/>
                </a:solidFill>
                <a:latin typeface="Helvetica"/>
              </a:rPr>
              <a:t>rogress</a:t>
            </a:r>
            <a:endParaRPr lang="en-US" sz="3600" b="1" dirty="0">
              <a:solidFill>
                <a:srgbClr val="09346A"/>
              </a:solidFill>
              <a:latin typeface="Helvetica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09959819"/>
              </p:ext>
            </p:extLst>
          </p:nvPr>
        </p:nvGraphicFramePr>
        <p:xfrm>
          <a:off x="327025" y="1089275"/>
          <a:ext cx="8442325" cy="4993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979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274638"/>
            <a:ext cx="8278669" cy="7812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CASCO plenary week Beijing October 2013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220544"/>
              </p:ext>
            </p:extLst>
          </p:nvPr>
        </p:nvGraphicFramePr>
        <p:xfrm>
          <a:off x="250825" y="1317172"/>
          <a:ext cx="8278669" cy="4438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9566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64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ISO at a Glance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http://www.iso.org/iso/2012-annual-report-at-a-glance.pdf - Windows Internet Explorer provided by ISO Central Secretaria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" t="14203" r="2576"/>
          <a:stretch/>
        </p:blipFill>
        <p:spPr>
          <a:xfrm>
            <a:off x="206829" y="1066800"/>
            <a:ext cx="8556171" cy="5181600"/>
          </a:xfrm>
        </p:spPr>
      </p:pic>
    </p:spTree>
    <p:extLst>
      <p:ext uri="{BB962C8B-B14F-4D97-AF65-F5344CB8AC3E}">
        <p14:creationId xmlns:p14="http://schemas.microsoft.com/office/powerpoint/2010/main" val="351761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72" y="173831"/>
            <a:ext cx="8305800" cy="719138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ISO at a Glance (continued)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Content Placeholder 6" descr="http://www.iso.org/iso/2012-annual-report-at-a-glance.pdf - Windows Internet Explorer provided by ISO Central Secretaria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14039" r="2304"/>
          <a:stretch/>
        </p:blipFill>
        <p:spPr>
          <a:xfrm>
            <a:off x="163287" y="892969"/>
            <a:ext cx="8773884" cy="5725886"/>
          </a:xfrm>
        </p:spPr>
      </p:pic>
    </p:spTree>
    <p:extLst>
      <p:ext uri="{BB962C8B-B14F-4D97-AF65-F5344CB8AC3E}">
        <p14:creationId xmlns:p14="http://schemas.microsoft.com/office/powerpoint/2010/main" val="423069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794750" y="6578600"/>
            <a:ext cx="328613" cy="17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2232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 sz="1200" dirty="0">
                <a:solidFill>
                  <a:srgbClr val="000000"/>
                </a:solidFill>
                <a:latin typeface="Agency FB" pitchFamily="34" charset="0"/>
              </a:rPr>
              <a:t> 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17513" y="6497638"/>
            <a:ext cx="2887662" cy="14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2232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5000"/>
              </a:lnSpc>
            </a:pPr>
            <a:endParaRPr lang="en-GB" sz="1000" dirty="0">
              <a:solidFill>
                <a:srgbClr val="000000"/>
              </a:solidFill>
              <a:latin typeface="Agency FB" pitchFamily="34" charset="0"/>
            </a:endParaRPr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1385888" y="984250"/>
            <a:ext cx="5586412" cy="5086350"/>
            <a:chOff x="873" y="787"/>
            <a:chExt cx="3519" cy="3204"/>
          </a:xfrm>
        </p:grpSpPr>
        <p:pic>
          <p:nvPicPr>
            <p:cNvPr id="1946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8" t="28435" r="25906"/>
            <a:stretch>
              <a:fillRect/>
            </a:stretch>
          </p:blipFill>
          <p:spPr bwMode="auto">
            <a:xfrm>
              <a:off x="873" y="787"/>
              <a:ext cx="3519" cy="2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3" name="Text Box 6"/>
            <p:cNvSpPr txBox="1">
              <a:spLocks noChangeArrowheads="1"/>
            </p:cNvSpPr>
            <p:nvPr/>
          </p:nvSpPr>
          <p:spPr bwMode="auto">
            <a:xfrm>
              <a:off x="2023" y="1967"/>
              <a:ext cx="1493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defTabSz="914400" eaLnBrk="1" hangingPunct="1">
                <a:lnSpc>
                  <a:spcPct val="95000"/>
                </a:lnSpc>
              </a:pPr>
              <a:r>
                <a:rPr lang="en-US" sz="2600" b="1" dirty="0">
                  <a:solidFill>
                    <a:srgbClr val="18619E"/>
                  </a:solidFill>
                  <a:latin typeface="Agency FB" pitchFamily="34" charset="0"/>
                </a:rPr>
                <a:t>Accepted everywhere</a:t>
              </a:r>
            </a:p>
          </p:txBody>
        </p:sp>
        <p:sp>
          <p:nvSpPr>
            <p:cNvPr id="19464" name="Text Box 7"/>
            <p:cNvSpPr txBox="1">
              <a:spLocks noChangeArrowheads="1"/>
            </p:cNvSpPr>
            <p:nvPr/>
          </p:nvSpPr>
          <p:spPr bwMode="auto">
            <a:xfrm>
              <a:off x="3474" y="1684"/>
              <a:ext cx="776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defTabSz="914400" eaLnBrk="1" hangingPunct="1">
                <a:lnSpc>
                  <a:spcPct val="95000"/>
                </a:lnSpc>
              </a:pPr>
              <a:r>
                <a:rPr lang="en-US" sz="2600" b="1" dirty="0">
                  <a:solidFill>
                    <a:srgbClr val="000000"/>
                  </a:solidFill>
                  <a:latin typeface="Agency FB" pitchFamily="34" charset="0"/>
                </a:rPr>
                <a:t>1 </a:t>
              </a:r>
              <a:endParaRPr lang="en-US" sz="2600" dirty="0">
                <a:latin typeface="Times New Roman" pitchFamily="18" charset="0"/>
              </a:endParaRPr>
            </a:p>
            <a:p>
              <a:pPr algn="ctr" defTabSz="914400" eaLnBrk="1" hangingPunct="1">
                <a:lnSpc>
                  <a:spcPct val="95000"/>
                </a:lnSpc>
              </a:pPr>
              <a:r>
                <a:rPr lang="en-US" sz="2600" b="1" dirty="0">
                  <a:solidFill>
                    <a:srgbClr val="000000"/>
                  </a:solidFill>
                  <a:latin typeface="Agency FB" pitchFamily="34" charset="0"/>
                </a:rPr>
                <a:t>Test</a:t>
              </a:r>
            </a:p>
          </p:txBody>
        </p:sp>
        <p:sp>
          <p:nvSpPr>
            <p:cNvPr id="19465" name="Text Box 8"/>
            <p:cNvSpPr txBox="1">
              <a:spLocks noChangeArrowheads="1"/>
            </p:cNvSpPr>
            <p:nvPr/>
          </p:nvSpPr>
          <p:spPr bwMode="auto">
            <a:xfrm>
              <a:off x="2023" y="3277"/>
              <a:ext cx="1451" cy="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defTabSz="914400" eaLnBrk="1" hangingPunct="1">
                <a:lnSpc>
                  <a:spcPct val="95000"/>
                </a:lnSpc>
              </a:pPr>
              <a:r>
                <a:rPr lang="en-US" sz="2600" b="1" dirty="0">
                  <a:solidFill>
                    <a:srgbClr val="000000"/>
                  </a:solidFill>
                  <a:latin typeface="Agency FB" pitchFamily="34" charset="0"/>
                </a:rPr>
                <a:t>1 </a:t>
              </a:r>
              <a:endParaRPr lang="en-US" sz="2600" dirty="0">
                <a:latin typeface="Times New Roman" pitchFamily="18" charset="0"/>
              </a:endParaRPr>
            </a:p>
            <a:p>
              <a:pPr algn="ctr" defTabSz="914400" eaLnBrk="1" hangingPunct="1">
                <a:lnSpc>
                  <a:spcPct val="95000"/>
                </a:lnSpc>
              </a:pPr>
              <a:r>
                <a:rPr lang="en-US" sz="2600" b="1" dirty="0">
                  <a:solidFill>
                    <a:srgbClr val="000000"/>
                  </a:solidFill>
                  <a:latin typeface="Agency FB" pitchFamily="34" charset="0"/>
                </a:rPr>
                <a:t>Conformity </a:t>
              </a:r>
              <a:endParaRPr lang="en-US" sz="2600" dirty="0">
                <a:latin typeface="Times New Roman" pitchFamily="18" charset="0"/>
              </a:endParaRPr>
            </a:p>
            <a:p>
              <a:pPr algn="ctr" defTabSz="914400" eaLnBrk="1" hangingPunct="1">
                <a:lnSpc>
                  <a:spcPct val="95000"/>
                </a:lnSpc>
              </a:pPr>
              <a:r>
                <a:rPr lang="en-US" sz="2600" b="1" dirty="0">
                  <a:solidFill>
                    <a:srgbClr val="000000"/>
                  </a:solidFill>
                  <a:latin typeface="Agency FB" pitchFamily="34" charset="0"/>
                </a:rPr>
                <a:t>Assessment</a:t>
              </a:r>
            </a:p>
          </p:txBody>
        </p:sp>
        <p:sp>
          <p:nvSpPr>
            <p:cNvPr id="19466" name="Text Box 9"/>
            <p:cNvSpPr txBox="1">
              <a:spLocks noChangeArrowheads="1"/>
            </p:cNvSpPr>
            <p:nvPr/>
          </p:nvSpPr>
          <p:spPr bwMode="auto">
            <a:xfrm>
              <a:off x="1143" y="1667"/>
              <a:ext cx="998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defTabSz="914400" eaLnBrk="1" hangingPunct="1">
                <a:lnSpc>
                  <a:spcPct val="95000"/>
                </a:lnSpc>
              </a:pPr>
              <a:r>
                <a:rPr lang="en-US" sz="2600" b="1" dirty="0">
                  <a:solidFill>
                    <a:srgbClr val="000000"/>
                  </a:solidFill>
                  <a:latin typeface="Agency FB" pitchFamily="34" charset="0"/>
                </a:rPr>
                <a:t>1</a:t>
              </a:r>
              <a:endParaRPr lang="en-US" sz="2600" dirty="0">
                <a:latin typeface="Times New Roman" pitchFamily="18" charset="0"/>
              </a:endParaRPr>
            </a:p>
            <a:p>
              <a:pPr algn="ctr" defTabSz="914400" eaLnBrk="1" hangingPunct="1">
                <a:lnSpc>
                  <a:spcPct val="95000"/>
                </a:lnSpc>
              </a:pPr>
              <a:r>
                <a:rPr lang="en-US" sz="2600" b="1" dirty="0">
                  <a:solidFill>
                    <a:srgbClr val="000000"/>
                  </a:solidFill>
                  <a:latin typeface="Agency FB" pitchFamily="34" charset="0"/>
                </a:rPr>
                <a:t>Standard</a:t>
              </a:r>
            </a:p>
          </p:txBody>
        </p:sp>
      </p:grp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636587" y="265111"/>
            <a:ext cx="708501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600" b="1" dirty="0">
                <a:solidFill>
                  <a:srgbClr val="09346A"/>
                </a:solidFill>
                <a:latin typeface="Helvetica"/>
                <a:cs typeface="+mj-cs"/>
              </a:rPr>
              <a:t>The 1-1-1 dream of </a:t>
            </a:r>
            <a:r>
              <a:rPr lang="en-US" sz="3600" b="1" dirty="0" smtClean="0">
                <a:solidFill>
                  <a:srgbClr val="09346A"/>
                </a:solidFill>
                <a:latin typeface="Helvetica"/>
                <a:cs typeface="+mj-cs"/>
              </a:rPr>
              <a:t>conformity </a:t>
            </a:r>
            <a:r>
              <a:rPr lang="en-US" sz="3600" b="1" dirty="0">
                <a:solidFill>
                  <a:srgbClr val="09346A"/>
                </a:solidFill>
                <a:latin typeface="Helvetica"/>
                <a:cs typeface="+mj-cs"/>
              </a:rPr>
              <a:t>a</a:t>
            </a:r>
            <a:r>
              <a:rPr lang="en-US" sz="3600" b="1" dirty="0" smtClean="0">
                <a:solidFill>
                  <a:srgbClr val="09346A"/>
                </a:solidFill>
                <a:latin typeface="Helvetica"/>
                <a:cs typeface="+mj-cs"/>
              </a:rPr>
              <a:t>ssessment</a:t>
            </a:r>
            <a:endParaRPr lang="en-US" sz="3600" b="1" dirty="0">
              <a:solidFill>
                <a:srgbClr val="09346A"/>
              </a:solidFill>
              <a:latin typeface="Helvetic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9509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52400" y="147637"/>
            <a:ext cx="7048500" cy="719138"/>
          </a:xfrm>
          <a:ln/>
        </p:spPr>
        <p:txBody>
          <a:bodyPr/>
          <a:lstStyle/>
          <a:p>
            <a:pPr algn="l"/>
            <a:r>
              <a:rPr lang="fr-CH" sz="3600" dirty="0">
                <a:solidFill>
                  <a:srgbClr val="09346A"/>
                </a:solidFill>
                <a:latin typeface="Helvetica"/>
                <a:cs typeface="+mn-cs"/>
              </a:rPr>
              <a:t>Structure of </a:t>
            </a:r>
            <a:r>
              <a:rPr lang="fr-CH" sz="3600" dirty="0" smtClean="0">
                <a:solidFill>
                  <a:srgbClr val="09346A"/>
                </a:solidFill>
                <a:latin typeface="Helvetica"/>
                <a:cs typeface="+mn-cs"/>
              </a:rPr>
              <a:t>ISO/CASCO</a:t>
            </a:r>
            <a:endParaRPr lang="en-US" sz="3600" dirty="0">
              <a:solidFill>
                <a:srgbClr val="09346A"/>
              </a:solidFill>
              <a:latin typeface="Helvetica"/>
              <a:cs typeface="+mn-cs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87338">
              <a:buFont typeface="Wingdings" pitchFamily="2" charset="2"/>
              <a:buChar char="§"/>
            </a:pPr>
            <a:endParaRPr lang="en-US" dirty="0" smtClean="0">
              <a:cs typeface="Arial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066800"/>
            <a:ext cx="8839200" cy="51054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96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131" y="274638"/>
            <a:ext cx="8278669" cy="672419"/>
          </a:xfrm>
        </p:spPr>
        <p:txBody>
          <a:bodyPr>
            <a:normAutofit/>
          </a:bodyPr>
          <a:lstStyle/>
          <a:p>
            <a:r>
              <a:rPr lang="en-US" dirty="0"/>
              <a:t>TIG – Technical </a:t>
            </a:r>
            <a:r>
              <a:rPr lang="en-US" dirty="0" smtClean="0"/>
              <a:t>interface group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834112"/>
              </p:ext>
            </p:extLst>
          </p:nvPr>
        </p:nvGraphicFramePr>
        <p:xfrm>
          <a:off x="408131" y="1153886"/>
          <a:ext cx="8278669" cy="4862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002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131" y="414338"/>
            <a:ext cx="8278669" cy="585333"/>
          </a:xfrm>
        </p:spPr>
        <p:txBody>
          <a:bodyPr>
            <a:no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onformity assessment standards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121096"/>
              </p:ext>
            </p:extLst>
          </p:nvPr>
        </p:nvGraphicFramePr>
        <p:xfrm>
          <a:off x="403225" y="1413163"/>
          <a:ext cx="8278669" cy="4755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819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26" y="269834"/>
            <a:ext cx="7772796" cy="6047840"/>
          </a:xfrm>
        </p:spPr>
      </p:pic>
    </p:spTree>
    <p:extLst>
      <p:ext uri="{BB962C8B-B14F-4D97-AF65-F5344CB8AC3E}">
        <p14:creationId xmlns:p14="http://schemas.microsoft.com/office/powerpoint/2010/main" val="255983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9346A"/>
                </a:solidFill>
              </a:rPr>
              <a:t>ISO/CASCO recently published </a:t>
            </a:r>
            <a:r>
              <a:rPr lang="en-US" dirty="0">
                <a:solidFill>
                  <a:srgbClr val="09346A"/>
                </a:solidFill>
              </a:rPr>
              <a:t>standards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3469" y="2472491"/>
            <a:ext cx="8460000" cy="900000"/>
            <a:chOff x="0" y="1754660"/>
            <a:chExt cx="8442325" cy="716040"/>
          </a:xfrm>
        </p:grpSpPr>
        <p:sp>
          <p:nvSpPr>
            <p:cNvPr id="6" name="Rounded Rectangle 5"/>
            <p:cNvSpPr/>
            <p:nvPr/>
          </p:nvSpPr>
          <p:spPr>
            <a:xfrm>
              <a:off x="0" y="1754660"/>
              <a:ext cx="8442325" cy="716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4954" y="1789613"/>
              <a:ext cx="8372417" cy="6461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kern="1200" dirty="0" smtClean="0">
                  <a:solidFill>
                    <a:schemeClr val="bg1"/>
                  </a:solidFill>
                </a:rPr>
                <a:t>ISO/IEC 17067 </a:t>
              </a:r>
              <a:r>
                <a:rPr lang="en-US" sz="1900" dirty="0">
                  <a:solidFill>
                    <a:schemeClr val="bg1"/>
                  </a:solidFill>
                </a:rPr>
                <a:t> </a:t>
              </a:r>
              <a:r>
                <a:rPr lang="en-US" sz="1900" i="1" kern="1200" dirty="0" smtClean="0">
                  <a:solidFill>
                    <a:schemeClr val="bg1"/>
                  </a:solidFill>
                </a:rPr>
                <a:t>Conformity assessment – Fundamentals of product certification and guidelines for product certification schemes  </a:t>
              </a:r>
              <a:endParaRPr lang="en-US" sz="1900" b="0" i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9740" y="1365547"/>
            <a:ext cx="8460000" cy="900000"/>
            <a:chOff x="-64167" y="2003413"/>
            <a:chExt cx="8442325" cy="755820"/>
          </a:xfrm>
        </p:grpSpPr>
        <p:sp>
          <p:nvSpPr>
            <p:cNvPr id="9" name="Rounded Rectangle 8"/>
            <p:cNvSpPr/>
            <p:nvPr/>
          </p:nvSpPr>
          <p:spPr>
            <a:xfrm>
              <a:off x="-64167" y="2003413"/>
              <a:ext cx="8442325" cy="7558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-64167" y="2040309"/>
              <a:ext cx="8368533" cy="682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defTabSz="844550">
                <a:lnSpc>
                  <a:spcPct val="90000"/>
                </a:lnSpc>
                <a:spcAft>
                  <a:spcPct val="35000"/>
                </a:spcAft>
              </a:pPr>
              <a:r>
                <a:rPr lang="fr-CH" sz="1900" b="1" kern="1200" dirty="0" smtClean="0">
                  <a:solidFill>
                    <a:schemeClr val="bg1"/>
                  </a:solidFill>
                </a:rPr>
                <a:t>ISO/IEC  TS 17021-3  </a:t>
              </a:r>
              <a:r>
                <a:rPr lang="en-US" sz="1900" i="1" dirty="0">
                  <a:solidFill>
                    <a:schemeClr val="bg1"/>
                  </a:solidFill>
                </a:rPr>
                <a:t>Conformity assessment - Requirements for bodies providing audit and certification of management systems Part 3: Competence requirements for auditing and certification of quality management systems</a:t>
              </a:r>
              <a:endParaRPr lang="en-US" sz="1900" i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3469" y="3648438"/>
            <a:ext cx="8460000" cy="900000"/>
            <a:chOff x="0" y="1754660"/>
            <a:chExt cx="8442325" cy="716040"/>
          </a:xfrm>
        </p:grpSpPr>
        <p:sp>
          <p:nvSpPr>
            <p:cNvPr id="21" name="Rounded Rectangle 20"/>
            <p:cNvSpPr/>
            <p:nvPr/>
          </p:nvSpPr>
          <p:spPr>
            <a:xfrm>
              <a:off x="0" y="1754660"/>
              <a:ext cx="8442325" cy="716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34954" y="1789614"/>
              <a:ext cx="8372417" cy="6461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kern="1200" dirty="0" smtClean="0">
                  <a:solidFill>
                    <a:schemeClr val="bg1"/>
                  </a:solidFill>
                </a:rPr>
                <a:t>ISO/IEC  TS 17023 </a:t>
              </a:r>
              <a:r>
                <a:rPr lang="en-US" sz="1900" dirty="0" smtClean="0">
                  <a:solidFill>
                    <a:schemeClr val="bg1"/>
                  </a:solidFill>
                </a:rPr>
                <a:t> </a:t>
              </a:r>
              <a:r>
                <a:rPr lang="en-US" sz="1900" i="1" kern="1200" dirty="0" smtClean="0">
                  <a:solidFill>
                    <a:schemeClr val="bg1"/>
                  </a:solidFill>
                </a:rPr>
                <a:t>Conformity assessment – Guidelines for determining the duration of management system certification audits  </a:t>
              </a:r>
              <a:endParaRPr lang="en-US" sz="1900" b="0" i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353469" y="4715876"/>
            <a:ext cx="8442325" cy="97524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ISO/IEC  </a:t>
            </a:r>
            <a:r>
              <a:rPr lang="en-US" b="1" dirty="0"/>
              <a:t>TS </a:t>
            </a:r>
            <a:r>
              <a:rPr lang="en-US" b="1" dirty="0" smtClean="0"/>
              <a:t>17021-4  </a:t>
            </a:r>
            <a:r>
              <a:rPr lang="en-US" i="1" dirty="0"/>
              <a:t>Conformity assessment - Requirements for bodies providing audit and certification of management systems Part </a:t>
            </a:r>
            <a:r>
              <a:rPr lang="en-US" i="1" dirty="0" smtClean="0"/>
              <a:t>4: </a:t>
            </a:r>
            <a:r>
              <a:rPr lang="en-US" i="1" dirty="0"/>
              <a:t>Competence requirements for auditing and certification of </a:t>
            </a:r>
            <a:r>
              <a:rPr lang="en-US" i="1" dirty="0" smtClean="0"/>
              <a:t>event </a:t>
            </a:r>
            <a:r>
              <a:rPr lang="en-US" i="1" dirty="0"/>
              <a:t>sustainability management </a:t>
            </a:r>
            <a:r>
              <a:rPr lang="en-US" i="1" dirty="0" smtClean="0"/>
              <a:t>systems </a:t>
            </a:r>
            <a:r>
              <a:rPr lang="en-US" dirty="0" smtClean="0"/>
              <a:t>(To be published soon)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37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O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75D5C35C5DB94AAB48ADABE5733461" ma:contentTypeVersion="4" ma:contentTypeDescription="Create a new document." ma:contentTypeScope="" ma:versionID="1e336c0bef3338d4c349938ea52ba48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0a370456390dc8c2763c4626a714d79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1D7E77-D0C2-4BFE-BC86-5F10E720576D}"/>
</file>

<file path=customXml/itemProps2.xml><?xml version="1.0" encoding="utf-8"?>
<ds:datastoreItem xmlns:ds="http://schemas.openxmlformats.org/officeDocument/2006/customXml" ds:itemID="{65611C21-9D48-4E2C-8EAA-DFDFD03BA6D6}"/>
</file>

<file path=customXml/itemProps3.xml><?xml version="1.0" encoding="utf-8"?>
<ds:datastoreItem xmlns:ds="http://schemas.openxmlformats.org/officeDocument/2006/customXml" ds:itemID="{D539E4B8-961D-4269-BB27-016ED216F48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8213</TotalTime>
  <Words>452</Words>
  <Application>Microsoft Office PowerPoint</Application>
  <PresentationFormat>On-screen Show (4:3)</PresentationFormat>
  <Paragraphs>46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ISO Template</vt:lpstr>
      <vt:lpstr>ISO Committee on conformity assessment</vt:lpstr>
      <vt:lpstr>ISO at a Glance</vt:lpstr>
      <vt:lpstr>ISO at a Glance (continued)</vt:lpstr>
      <vt:lpstr>PowerPoint Presentation</vt:lpstr>
      <vt:lpstr>Structure of ISO/CASCO</vt:lpstr>
      <vt:lpstr>TIG – Technical interface group</vt:lpstr>
      <vt:lpstr>Conformity assessment standards</vt:lpstr>
      <vt:lpstr>PowerPoint Presentation</vt:lpstr>
      <vt:lpstr>ISO/CASCO recently published standards</vt:lpstr>
      <vt:lpstr>ISO/CASCO standards in progress</vt:lpstr>
      <vt:lpstr>The CASCO plenary week Beijing October 2013</vt:lpstr>
      <vt:lpstr>PowerPoint Presentation</vt:lpstr>
    </vt:vector>
  </TitlesOfParts>
  <Company>ISO Central Secretariat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CONFORMITY ASSESSMENT</dc:title>
  <dc:creator>Sean MACCURTAIN</dc:creator>
  <cp:lastModifiedBy>Sean MACCURTAIN</cp:lastModifiedBy>
  <cp:revision>651</cp:revision>
  <cp:lastPrinted>2013-05-28T14:10:57Z</cp:lastPrinted>
  <dcterms:created xsi:type="dcterms:W3CDTF">2012-09-11T09:27:00Z</dcterms:created>
  <dcterms:modified xsi:type="dcterms:W3CDTF">2013-11-12T08:48:40Z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0x010100BF75D5C35C5DB94AAB48ADABE5733461</vt:lpwstr>
  </property>
</Properties>
</file>