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6" r:id="rId2"/>
    <p:sldMasterId id="2147483839" r:id="rId3"/>
    <p:sldMasterId id="2147483846" r:id="rId4"/>
  </p:sldMasterIdLst>
  <p:notesMasterIdLst>
    <p:notesMasterId r:id="rId16"/>
  </p:notesMasterIdLst>
  <p:handoutMasterIdLst>
    <p:handoutMasterId r:id="rId17"/>
  </p:handoutMasterIdLst>
  <p:sldIdLst>
    <p:sldId id="555" r:id="rId5"/>
    <p:sldId id="547" r:id="rId6"/>
    <p:sldId id="546" r:id="rId7"/>
    <p:sldId id="550" r:id="rId8"/>
    <p:sldId id="549" r:id="rId9"/>
    <p:sldId id="548" r:id="rId10"/>
    <p:sldId id="551" r:id="rId11"/>
    <p:sldId id="552" r:id="rId12"/>
    <p:sldId id="553" r:id="rId13"/>
    <p:sldId id="554" r:id="rId14"/>
    <p:sldId id="530" r:id="rId15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989"/>
    <a:srgbClr val="66CCFF"/>
    <a:srgbClr val="EA163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4887" autoAdjust="0"/>
  </p:normalViewPr>
  <p:slideViewPr>
    <p:cSldViewPr>
      <p:cViewPr varScale="1">
        <p:scale>
          <a:sx n="56" d="100"/>
          <a:sy n="56" d="100"/>
        </p:scale>
        <p:origin x="18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07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53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10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7638" y="8818563"/>
            <a:ext cx="3027362" cy="465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C823F5-3763-41BF-8575-04539DF5BD7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9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4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63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39" indent="-171639">
              <a:buFontTx/>
              <a:buChar char="-"/>
            </a:pPr>
            <a:endParaRPr lang="en-US" b="1" dirty="0">
              <a:solidFill>
                <a:srgbClr val="193989"/>
              </a:solidFill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87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This is an overview of the work we did in the past and are doing.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Our early papers from 2009 are still widely downloaded and quoted.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They basically give an overview of the main risks and benefits when moving to the cloud.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Let me go over some of them quickly.  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Put in about  “ENISA’s work on Cloud Computing, but concentrating on how we have helped industry secure a developing business model (work with CSA, support for the EU Cloud strategy). Here we can stress the fact that we look for security solutions that are economically viable and provide a reasonable trade-off between opportunity and risk. This is ENISA supporting economic growth.”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All </a:t>
            </a:r>
            <a:r>
              <a:rPr lang="en-GB" dirty="0" err="1" smtClean="0"/>
              <a:t>SecureCloud</a:t>
            </a:r>
            <a:r>
              <a:rPr lang="en-GB" dirty="0" smtClean="0"/>
              <a:t> events are </a:t>
            </a:r>
            <a:r>
              <a:rPr lang="en-GB" dirty="0" err="1" smtClean="0"/>
              <a:t>coorganized</a:t>
            </a:r>
            <a:r>
              <a:rPr lang="en-GB" dirty="0" smtClean="0"/>
              <a:t> with CSA</a:t>
            </a:r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86D7C6-44D7-4DFF-B4B4-2A7E3D74B4C1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1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ENISA working group setup in 2013, we bring together the private and public sector stakeholders,</a:t>
            </a:r>
            <a:r>
              <a:rPr lang="en-GB" baseline="0" dirty="0" smtClean="0"/>
              <a:t> they provide expertise and feedback in all our Cloud Security studies</a:t>
            </a:r>
            <a:r>
              <a:rPr lang="en-GB" baseline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51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Quote by </a:t>
            </a:r>
            <a:r>
              <a:rPr lang="en-GB" dirty="0" err="1" smtClean="0"/>
              <a:t>Kroes</a:t>
            </a:r>
            <a:r>
              <a:rPr lang="en-GB" dirty="0" smtClean="0"/>
              <a:t> – EU launched</a:t>
            </a:r>
            <a:r>
              <a:rPr lang="en-GB" baseline="0" dirty="0" smtClean="0"/>
              <a:t> the strategy in 2012. ENISA had been pushing for cloud already since 2009.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ENISA supports the strategy because we believe that cloud computing can be more secure. </a:t>
            </a:r>
          </a:p>
          <a:p>
            <a:endParaRPr lang="en-GB" baseline="0" dirty="0" smtClean="0"/>
          </a:p>
          <a:p>
            <a:pPr eaLnBrk="1" hangingPunct="1"/>
            <a:r>
              <a:rPr lang="en-US" dirty="0" err="1" smtClean="0"/>
              <a:t>Kroes</a:t>
            </a:r>
            <a:r>
              <a:rPr lang="en-US" dirty="0" smtClean="0"/>
              <a:t>: “EU should not only be cloud-friendly, but also cloud–active”</a:t>
            </a:r>
          </a:p>
          <a:p>
            <a:pPr eaLnBrk="1" hangingPunct="1"/>
            <a:r>
              <a:rPr lang="en-US" dirty="0" smtClean="0"/>
              <a:t>Three key actions</a:t>
            </a:r>
          </a:p>
          <a:p>
            <a:pPr lvl="1" eaLnBrk="1" hangingPunct="1"/>
            <a:r>
              <a:rPr lang="en-US" sz="1800" dirty="0" smtClean="0"/>
              <a:t>Cutting down the jungle of standards</a:t>
            </a:r>
          </a:p>
          <a:p>
            <a:pPr lvl="1" eaLnBrk="1" hangingPunct="1"/>
            <a:r>
              <a:rPr lang="en-US" sz="1800" dirty="0" smtClean="0"/>
              <a:t>Development of model 'safe and fair' contract terms and conditions</a:t>
            </a:r>
          </a:p>
          <a:p>
            <a:pPr lvl="1" eaLnBrk="1" hangingPunct="1"/>
            <a:r>
              <a:rPr lang="en-US" sz="1800" dirty="0" smtClean="0"/>
              <a:t>Establishing a European Cloud Partnership</a:t>
            </a:r>
          </a:p>
          <a:p>
            <a:pPr eaLnBrk="1" hangingPunct="1"/>
            <a:r>
              <a:rPr lang="en-US" dirty="0" smtClean="0"/>
              <a:t>EU Cloud partnership</a:t>
            </a:r>
          </a:p>
          <a:p>
            <a:pPr lvl="1" eaLnBrk="1" hangingPunct="1"/>
            <a:r>
              <a:rPr lang="en-US" sz="1800" dirty="0" smtClean="0"/>
              <a:t>Leverage public sector procurement to create better cloud solutions</a:t>
            </a:r>
          </a:p>
          <a:p>
            <a:pPr lvl="1" eaLnBrk="1" hangingPunct="1"/>
            <a:r>
              <a:rPr lang="en-US" sz="1800" dirty="0" smtClean="0"/>
              <a:t>Based on common requirements (also security requirements)</a:t>
            </a:r>
          </a:p>
          <a:p>
            <a:pPr lvl="1" eaLnBrk="1" hangingPunct="1"/>
            <a:r>
              <a:rPr lang="en-US" sz="1800" dirty="0" smtClean="0"/>
              <a:t>Should set an example for the private sector also</a:t>
            </a:r>
          </a:p>
          <a:p>
            <a:pPr eaLnBrk="1" hangingPunct="1"/>
            <a:r>
              <a:rPr lang="en-US" dirty="0" smtClean="0"/>
              <a:t>International collaboration</a:t>
            </a:r>
          </a:p>
          <a:p>
            <a:pPr lvl="1" eaLnBrk="1" hangingPunct="1"/>
            <a:r>
              <a:rPr lang="en-US" sz="1800" dirty="0" smtClean="0"/>
              <a:t>Many issues are global, not EU only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86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5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altLang="en-US" sz="1000">
                <a:solidFill>
                  <a:schemeClr val="bg1"/>
                </a:solidFill>
                <a:latin typeface="Univers" pitchFamily="34" charset="0"/>
              </a:rPr>
            </a:br>
            <a:endParaRPr lang="en-US" altLang="en-US" sz="100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  <a:prstGeom prst="rect">
            <a:avLst/>
          </a:prstGeo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altLang="en-US"/>
              <a:t>Geneva, Switzerland,14 November 2014</a:t>
            </a:r>
          </a:p>
        </p:txBody>
      </p:sp>
    </p:spTree>
    <p:extLst>
      <p:ext uri="{BB962C8B-B14F-4D97-AF65-F5344CB8AC3E}">
        <p14:creationId xmlns:p14="http://schemas.microsoft.com/office/powerpoint/2010/main" val="121304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2903" y="260350"/>
            <a:ext cx="7417569" cy="685800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940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350"/>
            <a:ext cx="7704856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91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6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84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ag_eu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60086" y="6093296"/>
            <a:ext cx="732394" cy="5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5796136" y="6164968"/>
            <a:ext cx="223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</a:rPr>
              <a:t>www.enisa.europa.eu</a:t>
            </a:r>
          </a:p>
        </p:txBody>
      </p:sp>
    </p:spTree>
    <p:extLst>
      <p:ext uri="{BB962C8B-B14F-4D97-AF65-F5344CB8AC3E}">
        <p14:creationId xmlns:p14="http://schemas.microsoft.com/office/powerpoint/2010/main" val="333891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message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419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message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85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age 16" descr="bandeau_grand_europe7_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5088"/>
            <a:ext cx="914400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6104" y="141194"/>
            <a:ext cx="6830392" cy="12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59832" y="1628800"/>
            <a:ext cx="5929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95536" y="6477000"/>
            <a:ext cx="297021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100" b="1" dirty="0">
                <a:solidFill>
                  <a:schemeClr val="bg1"/>
                </a:solidFill>
                <a:latin typeface="Verdana" pitchFamily="34" charset="0"/>
                <a:ea typeface="ＭＳ Ｐゴシック" pitchFamily="16" charset="-128"/>
              </a:rPr>
              <a:t>www.enisa.europa.eu</a:t>
            </a:r>
          </a:p>
        </p:txBody>
      </p:sp>
      <p:pic>
        <p:nvPicPr>
          <p:cNvPr id="1032" name="flag_eu.png" descr="\\Osxserver\travaux\En_cours\ENISA\23569_ENISA_brand_design_layout\LINKS_23569\flag_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5984875"/>
            <a:ext cx="6064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enisa_logo_gra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4624"/>
            <a:ext cx="1793155" cy="163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4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rgbClr val="D31145"/>
          </a:solidFill>
          <a:latin typeface="+mj-lt"/>
          <a:ea typeface="+mj-ea"/>
          <a:cs typeface="ＭＳ Ｐゴシック" pitchFamily="-7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193989"/>
          </a:solidFill>
          <a:latin typeface="+mn-lt"/>
          <a:ea typeface="+mn-ea"/>
          <a:cs typeface="ＭＳ Ｐゴシック" pitchFamily="-7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andeau_gradient.png" descr="\\Osxserver\travaux\En_cours\ENISA\23569_ENISA_brand_design_layout\LINKS_23569\bandeau_gradien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41939" r="1405" b="48003"/>
          <a:stretch>
            <a:fillRect/>
          </a:stretch>
        </p:blipFill>
        <p:spPr bwMode="auto">
          <a:xfrm>
            <a:off x="0" y="6480572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260350"/>
            <a:ext cx="770485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268760"/>
            <a:ext cx="792162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057672" y="6588968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100" b="1" dirty="0">
                <a:solidFill>
                  <a:schemeClr val="bg1"/>
                </a:solidFill>
                <a:latin typeface="Verdana" pitchFamily="34" charset="0"/>
                <a:ea typeface="ＭＳ Ｐゴシック" pitchFamily="16" charset="-128"/>
              </a:rPr>
              <a:t>www.enisa.europa.eu</a:t>
            </a:r>
          </a:p>
        </p:txBody>
      </p:sp>
      <p:pic>
        <p:nvPicPr>
          <p:cNvPr id="3078" name="enisa_logo_entet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5" y="260350"/>
            <a:ext cx="811671" cy="7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flag_eu.png" descr="\\Osxserver\travaux\En_cours\ENISA\23569_ENISA_brand_design_layout\LINKS_23569\flag_eu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525344"/>
            <a:ext cx="48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651500" y="6551438"/>
            <a:ext cx="3168650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CB2C6B5-E597-46B9-8DFB-278DE8424B93}" type="slidenum">
              <a:rPr lang="en-GB" sz="1100" b="1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8" r:id="rId2"/>
    <p:sldLayoutId id="2147483829" r:id="rId3"/>
    <p:sldLayoutId id="2147483830" r:id="rId4"/>
    <p:sldLayoutId id="214748383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+mj-lt"/>
          <a:ea typeface="+mj-ea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93989"/>
          </a:solidFill>
          <a:latin typeface="+mn-lt"/>
          <a:ea typeface="+mn-ea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fr-FR" sz="1800" dirty="0" smtClean="0">
          <a:solidFill>
            <a:srgbClr val="19398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fr-FR" sz="1800" dirty="0" smtClean="0">
          <a:solidFill>
            <a:srgbClr val="19398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fr-FR" sz="1800" dirty="0" smtClean="0">
          <a:solidFill>
            <a:srgbClr val="19398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fr-FR" sz="1800" dirty="0" smtClean="0">
          <a:solidFill>
            <a:srgbClr val="19398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andeau_gradient.png" descr="\\Osxserver\travaux\En_cours\ENISA\23569_ENISA_brand_design_layout\LINKS_23569\bandeau_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41939" r="1405" b="48003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6439" y="1700808"/>
            <a:ext cx="79248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message, Contact </a:t>
            </a:r>
            <a:r>
              <a:rPr lang="fr-FR" dirty="0" err="1" smtClean="0"/>
              <a:t>details</a:t>
            </a:r>
            <a:endParaRPr lang="fr-FR" dirty="0" smtClean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749008" y="6171698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100" b="1" dirty="0">
                <a:solidFill>
                  <a:srgbClr val="FFFFFF"/>
                </a:solidFill>
                <a:ea typeface="ＭＳ Ｐゴシック" pitchFamily="16" charset="-128"/>
                <a:cs typeface="Arial" panose="020B0604020202020204" pitchFamily="34" charset="0"/>
              </a:rPr>
              <a:t>www.enisa.europa.eu</a:t>
            </a:r>
            <a:endParaRPr lang="fr-FR" sz="1000" b="1" dirty="0">
              <a:solidFill>
                <a:srgbClr val="FFFFFF"/>
              </a:solidFill>
              <a:ea typeface="ＭＳ Ｐゴシック" pitchFamily="16" charset="-128"/>
              <a:cs typeface="Arial" panose="020B0604020202020204" pitchFamily="34" charset="0"/>
            </a:endParaRPr>
          </a:p>
        </p:txBody>
      </p:sp>
      <p:pic>
        <p:nvPicPr>
          <p:cNvPr id="2054" name="flag_eu.png" descr="\\Osxserver\travaux\En_cours\ENISA\23569_ENISA_brand_design_layout\LINKS_23569\flag_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48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enisa_logo_ente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51" y="260350"/>
            <a:ext cx="658336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125532"/>
            <a:ext cx="4473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</a:rPr>
              <a:t>European Union Agency for Network and Information Security</a:t>
            </a:r>
            <a:endParaRPr lang="en-GB" sz="1100" b="1" dirty="0">
              <a:solidFill>
                <a:srgbClr val="FFFFFF"/>
              </a:solidFill>
            </a:endParaRPr>
          </a:p>
        </p:txBody>
      </p:sp>
      <p:pic>
        <p:nvPicPr>
          <p:cNvPr id="14" name="Picture 2" descr="C:\Users\kampoio\Downloads\SocialMediaBookmarkIcon\SocialMediaBookmarkIcon\32\yout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kampoio\Downloads\SocialMediaBookmarkIcon\SocialMediaBookmarkIcon\32\faceboo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68" y="501317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kampoio\Downloads\SocialMediaBookmarkIcon\SocialMediaBookmarkIcon\32\linkedi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5013175"/>
            <a:ext cx="293523" cy="2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kampoio\Downloads\SocialMediaBookmarkIcon\SocialMediaBookmarkIcon\32\rs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013176"/>
            <a:ext cx="293522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kampoio\Downloads\SocialMediaBookmarkIcon\SocialMediaBookmarkIcon\32\twitt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0" y="4965521"/>
            <a:ext cx="1872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Follow ENISA: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21" name="Picture 20" descr="C:\Users\kampoio\Desktop\slideshar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1317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ampoio\Desktop\Pinterest-Logo-Vector-by-Jon-Bennallick-0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2" y="5013175"/>
            <a:ext cx="288030" cy="28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D3114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93989"/>
          </a:solidFill>
          <a:latin typeface="+mn-lt"/>
          <a:ea typeface="+mn-ea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andeau_gradient.png" descr="\\Osxserver\travaux\En_cours\ENISA\23569_ENISA_brand_design_layout\LINKS_23569\bandeau_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41939" r="1405" b="48003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6439" y="1700808"/>
            <a:ext cx="79248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message, Contact </a:t>
            </a:r>
            <a:r>
              <a:rPr lang="fr-FR" dirty="0" err="1" smtClean="0"/>
              <a:t>details</a:t>
            </a:r>
            <a:endParaRPr lang="fr-FR" dirty="0" smtClean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749008" y="6171698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100" b="1" dirty="0">
                <a:solidFill>
                  <a:srgbClr val="FFFFFF"/>
                </a:solidFill>
                <a:ea typeface="ＭＳ Ｐゴシック" pitchFamily="16" charset="-128"/>
                <a:cs typeface="Arial" panose="020B0604020202020204" pitchFamily="34" charset="0"/>
              </a:rPr>
              <a:t>www.enisa.europa.eu</a:t>
            </a:r>
            <a:endParaRPr lang="fr-FR" sz="1000" b="1" dirty="0">
              <a:solidFill>
                <a:srgbClr val="FFFFFF"/>
              </a:solidFill>
              <a:ea typeface="ＭＳ Ｐゴシック" pitchFamily="16" charset="-128"/>
              <a:cs typeface="Arial" panose="020B0604020202020204" pitchFamily="34" charset="0"/>
            </a:endParaRPr>
          </a:p>
        </p:txBody>
      </p:sp>
      <p:pic>
        <p:nvPicPr>
          <p:cNvPr id="2054" name="flag_eu.png" descr="\\Osxserver\travaux\En_cours\ENISA\23569_ENISA_brand_design_layout\LINKS_23569\flag_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482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enisa_logo_ente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51" y="260350"/>
            <a:ext cx="658336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125532"/>
            <a:ext cx="4473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</a:rPr>
              <a:t>European Union Agency for Network and Information Security</a:t>
            </a:r>
            <a:endParaRPr lang="en-GB" sz="1100" b="1" dirty="0">
              <a:solidFill>
                <a:srgbClr val="FFFFFF"/>
              </a:solidFill>
            </a:endParaRPr>
          </a:p>
        </p:txBody>
      </p:sp>
      <p:pic>
        <p:nvPicPr>
          <p:cNvPr id="14" name="Picture 2" descr="C:\Users\kampoio\Downloads\SocialMediaBookmarkIcon\SocialMediaBookmarkIcon\32\yout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kampoio\Downloads\SocialMediaBookmarkIcon\SocialMediaBookmarkIcon\32\faceboo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68" y="501317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kampoio\Downloads\SocialMediaBookmarkIcon\SocialMediaBookmarkIcon\32\linkedi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5013175"/>
            <a:ext cx="293523" cy="2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kampoio\Downloads\SocialMediaBookmarkIcon\SocialMediaBookmarkIcon\32\rs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013176"/>
            <a:ext cx="293522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kampoio\Downloads\SocialMediaBookmarkIcon\SocialMediaBookmarkIcon\32\twitt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0" y="4965521"/>
            <a:ext cx="1872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Follow ENISA: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21" name="Picture 20" descr="C:\Users\kampoio\Desktop\slideshar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1317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ampoio\Desktop\Pinterest-Logo-Vector-by-Jon-Bennallick-0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2" y="5013175"/>
            <a:ext cx="288030" cy="28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0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D3114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145"/>
          </a:solidFill>
          <a:latin typeface="Verdana" pitchFamily="-32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93989"/>
          </a:solidFill>
          <a:latin typeface="+mn-lt"/>
          <a:ea typeface="+mn-ea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Visio_Drawing1.vs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isa.europa.eu/" TargetMode="External"/><Relationship Id="rId2" Type="http://schemas.openxmlformats.org/officeDocument/2006/relationships/hyperlink" Target="mailto:Dimitra.liveri@enisa.Europa.eu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isa.europa.eu/activities/Resilience-and-CIIP/cloud-comput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Univers" pitchFamily="34" charset="0"/>
              </a:rPr>
              <a:t>Geneva, Switzerland, 14 November 2014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r>
              <a:rPr lang="en-US" sz="3200" dirty="0"/>
              <a:t>ENISA and Cloud Certification</a:t>
            </a:r>
            <a:endParaRPr lang="en-US" altLang="en-US" sz="3200" dirty="0" smtClean="0"/>
          </a:p>
        </p:txBody>
      </p:sp>
      <p:sp>
        <p:nvSpPr>
          <p:cNvPr id="8196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655762"/>
          </a:xfrm>
        </p:spPr>
        <p:txBody>
          <a:bodyPr/>
          <a:lstStyle/>
          <a:p>
            <a:r>
              <a:rPr lang="en-GB" altLang="en-US" b="1" dirty="0" smtClean="0"/>
              <a:t>Dimitra Liveri</a:t>
            </a:r>
            <a:endParaRPr lang="en-GB" altLang="en-US" b="1" dirty="0" smtClean="0"/>
          </a:p>
          <a:p>
            <a:r>
              <a:rPr lang="en-US" b="1" dirty="0"/>
              <a:t>Security </a:t>
            </a:r>
            <a:r>
              <a:rPr lang="en-US" b="1" dirty="0"/>
              <a:t>and Resilience of Communication Networks Officer</a:t>
            </a:r>
            <a:endParaRPr lang="en-GB" b="1" dirty="0"/>
          </a:p>
          <a:p>
            <a:r>
              <a:rPr lang="en-GB" altLang="en-US" b="1" dirty="0" smtClean="0"/>
              <a:t>ENISA</a:t>
            </a:r>
            <a:endParaRPr lang="en-US" altLang="en-US" b="1" dirty="0" smtClean="0"/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/>
              <a:t>ITU Workshop on “Cloud Computing Standards – Today and the Future”</a:t>
            </a:r>
            <a:endParaRPr lang="en-US" alt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22228B"/>
                </a:solidFill>
              </a:rPr>
              <a:t>(Geneva, Switzerland 14 November 2014)</a:t>
            </a:r>
            <a:endParaRPr lang="en-US" altLang="en-US" sz="1800" b="1"/>
          </a:p>
        </p:txBody>
      </p:sp>
      <p:sp>
        <p:nvSpPr>
          <p:cNvPr id="8198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199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00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01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02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8203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4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CCSM view in a diagram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001006"/>
              </p:ext>
            </p:extLst>
          </p:nvPr>
        </p:nvGraphicFramePr>
        <p:xfrm>
          <a:off x="755576" y="1206499"/>
          <a:ext cx="7272808" cy="4978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4" imgW="7534320" imgH="5533908" progId="Visio.Drawing.15">
                  <p:embed/>
                </p:oleObj>
              </mc:Choice>
              <mc:Fallback>
                <p:oleObj name="Visio" r:id="rId4" imgW="7534320" imgH="553390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06499"/>
                        <a:ext cx="7272808" cy="4978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88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7924800" cy="2232248"/>
          </a:xfrm>
        </p:spPr>
        <p:txBody>
          <a:bodyPr/>
          <a:lstStyle/>
          <a:p>
            <a:pPr marL="0" indent="0"/>
            <a:r>
              <a:rPr lang="en-US" dirty="0"/>
              <a:t>Thank you for your attention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chemeClr val="accent6"/>
                </a:solidFill>
              </a:rPr>
              <a:t>Dimitra Liveri: </a:t>
            </a:r>
            <a:r>
              <a:rPr lang="en-US" sz="2400" dirty="0" smtClean="0">
                <a:hlinkClick r:id="rId2"/>
              </a:rPr>
              <a:t>Dimitra.liveri@enisa.europa.eu</a:t>
            </a:r>
            <a:r>
              <a:rPr lang="en-US" sz="24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For </a:t>
            </a:r>
            <a:r>
              <a:rPr lang="en-US" sz="2400" dirty="0">
                <a:solidFill>
                  <a:schemeClr val="accent6"/>
                </a:solidFill>
              </a:rPr>
              <a:t>more information visit: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://www.enisa.europa.eu</a:t>
            </a:r>
            <a:r>
              <a:rPr lang="en-GB" sz="2400" b="0" dirty="0" smtClean="0">
                <a:solidFill>
                  <a:srgbClr val="193989"/>
                </a:solidFill>
                <a:ea typeface="+mn-ea"/>
              </a:rPr>
              <a:t/>
            </a:r>
            <a:br>
              <a:rPr lang="en-GB" sz="2400" b="0" dirty="0" smtClean="0">
                <a:solidFill>
                  <a:srgbClr val="193989"/>
                </a:solidFill>
                <a:ea typeface="+mn-ea"/>
              </a:rPr>
            </a:br>
            <a:r>
              <a:rPr lang="en-GB" sz="2400" b="0" dirty="0" smtClean="0">
                <a:solidFill>
                  <a:srgbClr val="193989"/>
                </a:solidFill>
                <a:ea typeface="+mn-ea"/>
              </a:rPr>
              <a:t> </a:t>
            </a:r>
            <a:r>
              <a:rPr lang="en-GB" sz="2400" b="0" dirty="0"/>
              <a:t/>
            </a:r>
            <a:br>
              <a:rPr lang="en-GB" sz="2400" b="0" dirty="0"/>
            </a:b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1850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Securing Europe’s Information Society</a:t>
            </a:r>
            <a:endParaRPr lang="en-GB" dirty="0"/>
          </a:p>
        </p:txBody>
      </p:sp>
      <p:pic>
        <p:nvPicPr>
          <p:cNvPr id="4" name="Picture 4" descr="C:\Users\kampoio\Desktop\shutterstock_1607184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t="2768" r="20820" b="6749"/>
          <a:stretch/>
        </p:blipFill>
        <p:spPr bwMode="auto">
          <a:xfrm>
            <a:off x="923924" y="1412776"/>
            <a:ext cx="478008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ampoio\Downloads\images\ENISA Building\DSC_00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27682"/>
            <a:ext cx="2562536" cy="17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mpoio\Desktop\athe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562536" cy="17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4355976" y="2348880"/>
            <a:ext cx="1944216" cy="29523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499992" y="4949985"/>
            <a:ext cx="1800200" cy="58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" y="134570"/>
            <a:ext cx="1187574" cy="12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9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Oval 1047"/>
          <p:cNvSpPr/>
          <p:nvPr/>
        </p:nvSpPr>
        <p:spPr bwMode="auto">
          <a:xfrm>
            <a:off x="3178241" y="1916832"/>
            <a:ext cx="2689903" cy="26760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7196" name="Oval 7195"/>
          <p:cNvSpPr/>
          <p:nvPr/>
        </p:nvSpPr>
        <p:spPr bwMode="auto">
          <a:xfrm>
            <a:off x="216074" y="836712"/>
            <a:ext cx="8712968" cy="5607007"/>
          </a:xfrm>
          <a:prstGeom prst="ellipse">
            <a:avLst/>
          </a:prstGeom>
          <a:ln>
            <a:solidFill>
              <a:srgbClr val="193989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pic>
        <p:nvPicPr>
          <p:cNvPr id="1026" name="Picture 2" descr="C:\Users\kampoio\Downloads\shutterstock_86678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4" y="2269531"/>
            <a:ext cx="2102820" cy="28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012817" y="4509120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93989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rPr>
              <a:t>Hands on </a:t>
            </a:r>
            <a:endParaRPr lang="en-US" sz="2000" dirty="0">
              <a:solidFill>
                <a:srgbClr val="193989"/>
              </a:solidFill>
              <a:latin typeface="Calibri" panose="020F0502020204030204" pitchFamily="34" charset="0"/>
              <a:ea typeface="+mn-ea"/>
              <a:cs typeface="ＭＳ Ｐゴシック" pitchFamily="-72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4404" y="1287925"/>
            <a:ext cx="1902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93989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rPr>
              <a:t>Policy </a:t>
            </a:r>
          </a:p>
          <a:p>
            <a:pPr algn="ctr"/>
            <a:r>
              <a:rPr lang="en-US" sz="2000" dirty="0" smtClean="0">
                <a:solidFill>
                  <a:srgbClr val="193989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rPr>
              <a:t>Implementation</a:t>
            </a:r>
            <a:endParaRPr lang="en-US" sz="2000" dirty="0">
              <a:solidFill>
                <a:srgbClr val="193989"/>
              </a:solidFill>
              <a:latin typeface="Calibri" panose="020F0502020204030204" pitchFamily="34" charset="0"/>
              <a:ea typeface="+mn-ea"/>
              <a:cs typeface="ＭＳ Ｐゴシック" pitchFamily="-72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4082" y="4797152"/>
            <a:ext cx="1767400" cy="1526691"/>
            <a:chOff x="5436097" y="3800162"/>
            <a:chExt cx="3024335" cy="2594945"/>
          </a:xfrm>
        </p:grpSpPr>
        <p:pic>
          <p:nvPicPr>
            <p:cNvPr id="10" name="Picture 7" descr="C:\Users\kampoio\Desktop\Cyber_Europe_logo_SCRE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89" y="3800162"/>
              <a:ext cx="132894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:\Users\kampoio\Desktop\f262426d-ed12-4f0d-b8a1-b61b6a1ef601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89" y="5084298"/>
              <a:ext cx="1328943" cy="1305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3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7" y="3934438"/>
              <a:ext cx="1368152" cy="246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1697598" y="1477618"/>
            <a:ext cx="21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93989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rPr>
              <a:t>Recommendations</a:t>
            </a:r>
          </a:p>
        </p:txBody>
      </p:sp>
      <p:grpSp>
        <p:nvGrpSpPr>
          <p:cNvPr id="1036" name="Group 1035"/>
          <p:cNvGrpSpPr/>
          <p:nvPr/>
        </p:nvGrpSpPr>
        <p:grpSpPr>
          <a:xfrm>
            <a:off x="1009316" y="2065400"/>
            <a:ext cx="1906500" cy="2515728"/>
            <a:chOff x="1403648" y="1910735"/>
            <a:chExt cx="1614816" cy="2391866"/>
          </a:xfrm>
        </p:grpSpPr>
        <p:grpSp>
          <p:nvGrpSpPr>
            <p:cNvPr id="18" name="Group 17"/>
            <p:cNvGrpSpPr/>
            <p:nvPr/>
          </p:nvGrpSpPr>
          <p:grpSpPr>
            <a:xfrm>
              <a:off x="1403648" y="1910735"/>
              <a:ext cx="1614816" cy="1132988"/>
              <a:chOff x="107504" y="1484783"/>
              <a:chExt cx="2149713" cy="1590992"/>
            </a:xfrm>
          </p:grpSpPr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1484784"/>
                <a:ext cx="1069593" cy="159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1484783"/>
                <a:ext cx="1034164" cy="1536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412220" y="3192199"/>
              <a:ext cx="1606244" cy="1110402"/>
              <a:chOff x="2267744" y="1477151"/>
              <a:chExt cx="2294014" cy="1656566"/>
            </a:xfrm>
          </p:grpSpPr>
          <p:pic>
            <p:nvPicPr>
              <p:cNvPr id="24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1484785"/>
                <a:ext cx="1119755" cy="1564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477151"/>
                <a:ext cx="1141886" cy="1656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7169" name="Straight Connector 7168"/>
          <p:cNvCxnSpPr/>
          <p:nvPr/>
        </p:nvCxnSpPr>
        <p:spPr bwMode="auto">
          <a:xfrm flipH="1">
            <a:off x="1588216" y="4149080"/>
            <a:ext cx="1831657" cy="1318551"/>
          </a:xfrm>
          <a:prstGeom prst="line">
            <a:avLst/>
          </a:prstGeom>
          <a:ln>
            <a:solidFill>
              <a:srgbClr val="193989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73" name="Straight Connector 7172"/>
          <p:cNvCxnSpPr/>
          <p:nvPr/>
        </p:nvCxnSpPr>
        <p:spPr bwMode="auto">
          <a:xfrm>
            <a:off x="5868144" y="4149080"/>
            <a:ext cx="1800200" cy="1224136"/>
          </a:xfrm>
          <a:prstGeom prst="line">
            <a:avLst/>
          </a:prstGeom>
          <a:ln>
            <a:solidFill>
              <a:srgbClr val="193989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75" name="Straight Connector 7174"/>
          <p:cNvCxnSpPr/>
          <p:nvPr/>
        </p:nvCxnSpPr>
        <p:spPr bwMode="auto">
          <a:xfrm flipV="1">
            <a:off x="4590003" y="1004127"/>
            <a:ext cx="0" cy="707544"/>
          </a:xfrm>
          <a:prstGeom prst="line">
            <a:avLst/>
          </a:prstGeom>
          <a:ln>
            <a:solidFill>
              <a:srgbClr val="193989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181" name="Picture 13" descr="C:\Users\liverdi\Downloads\Cloud images\ECP imag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8" y="2564904"/>
            <a:ext cx="2657552" cy="18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67682" y="2031131"/>
            <a:ext cx="1880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193989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rPr>
              <a:t>Mobilising</a:t>
            </a:r>
            <a:r>
              <a:rPr lang="en-US" b="1" dirty="0" smtClean="0">
                <a:solidFill>
                  <a:srgbClr val="193989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193989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rPr>
              <a:t>Communities</a:t>
            </a:r>
          </a:p>
        </p:txBody>
      </p:sp>
      <p:sp>
        <p:nvSpPr>
          <p:cNvPr id="1049" name="Oval 1048"/>
          <p:cNvSpPr/>
          <p:nvPr/>
        </p:nvSpPr>
        <p:spPr bwMode="auto">
          <a:xfrm>
            <a:off x="3059833" y="1840385"/>
            <a:ext cx="3037418" cy="2740743"/>
          </a:xfrm>
          <a:prstGeom prst="ellipse">
            <a:avLst/>
          </a:prstGeom>
          <a:noFill/>
          <a:ln>
            <a:solidFill>
              <a:srgbClr val="193989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ENISA Activities</a:t>
            </a:r>
            <a:endParaRPr lang="en-GB" dirty="0">
              <a:latin typeface="+mn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" y="134570"/>
            <a:ext cx="1187574" cy="12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ENISA’s Cloud Security work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921625" cy="4118110"/>
          </a:xfrm>
        </p:spPr>
        <p:txBody>
          <a:bodyPr/>
          <a:lstStyle/>
          <a:p>
            <a:pPr>
              <a:defRPr/>
            </a:pPr>
            <a:r>
              <a:rPr lang="en-GB" sz="1800" dirty="0"/>
              <a:t>2009 Cloud computing risk assessment </a:t>
            </a:r>
          </a:p>
          <a:p>
            <a:pPr>
              <a:defRPr/>
            </a:pPr>
            <a:r>
              <a:rPr lang="en-GB" sz="1800" dirty="0"/>
              <a:t>2009 Cloud security </a:t>
            </a:r>
            <a:r>
              <a:rPr lang="en-GB" sz="1800" dirty="0" smtClean="0"/>
              <a:t>Assurance framework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2011 Security and resilience </a:t>
            </a:r>
            <a:r>
              <a:rPr lang="en-GB" sz="1800" dirty="0" smtClean="0"/>
              <a:t>of </a:t>
            </a:r>
            <a:r>
              <a:rPr lang="en-GB" sz="1800" dirty="0" err="1" smtClean="0"/>
              <a:t>GovClouds</a:t>
            </a:r>
            <a:endParaRPr lang="en-GB" sz="1800" dirty="0"/>
          </a:p>
          <a:p>
            <a:pPr>
              <a:defRPr/>
            </a:pPr>
            <a:r>
              <a:rPr lang="en-GB" sz="1800" dirty="0" smtClean="0"/>
              <a:t>2012 </a:t>
            </a:r>
            <a:r>
              <a:rPr lang="en-GB" sz="1800" dirty="0"/>
              <a:t>Procure </a:t>
            </a:r>
            <a:r>
              <a:rPr lang="en-GB" sz="1800" dirty="0" smtClean="0"/>
              <a:t>secure (Security in SLAs)</a:t>
            </a:r>
            <a:endParaRPr lang="en-GB" sz="1800" dirty="0"/>
          </a:p>
          <a:p>
            <a:pPr>
              <a:defRPr/>
            </a:pPr>
            <a:r>
              <a:rPr lang="en-GB" sz="1800" dirty="0"/>
              <a:t>2013 Critical cloud computing </a:t>
            </a:r>
          </a:p>
          <a:p>
            <a:pPr>
              <a:defRPr/>
            </a:pPr>
            <a:r>
              <a:rPr lang="en-GB" sz="1800" dirty="0"/>
              <a:t>2013 Incident reporting for cloud computing</a:t>
            </a:r>
          </a:p>
          <a:p>
            <a:pPr>
              <a:defRPr/>
            </a:pPr>
            <a:r>
              <a:rPr lang="en-GB" sz="1800" dirty="0"/>
              <a:t>2013 Securely deploying </a:t>
            </a:r>
            <a:r>
              <a:rPr lang="en-GB" sz="1800" dirty="0" err="1" smtClean="0"/>
              <a:t>GovClouds</a:t>
            </a:r>
            <a:endParaRPr lang="en-GB" sz="1800" dirty="0" smtClean="0"/>
          </a:p>
          <a:p>
            <a:pPr>
              <a:defRPr/>
            </a:pPr>
            <a:r>
              <a:rPr lang="en-GB" sz="1800" dirty="0" smtClean="0"/>
              <a:t>2013 Support EU Cloud Strategy	</a:t>
            </a:r>
          </a:p>
          <a:p>
            <a:pPr lvl="1">
              <a:defRPr/>
            </a:pPr>
            <a:r>
              <a:rPr lang="en-GB" sz="1600" dirty="0" smtClean="0"/>
              <a:t>Cloud Computing Schemes List (CCSL)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 smtClean="0"/>
              <a:t>2014 </a:t>
            </a:r>
            <a:r>
              <a:rPr lang="en-GB" sz="1800" dirty="0"/>
              <a:t>Cloud Certification Meta-Framework </a:t>
            </a:r>
            <a:r>
              <a:rPr lang="en-GB" sz="1800" dirty="0" smtClean="0"/>
              <a:t>(CCSM)</a:t>
            </a:r>
            <a:endParaRPr lang="en-GB" sz="1800" dirty="0"/>
          </a:p>
          <a:p>
            <a:pPr>
              <a:defRPr/>
            </a:pPr>
            <a:r>
              <a:rPr lang="en-GB" sz="1800" dirty="0" smtClean="0"/>
              <a:t>2014 Security frameworks for </a:t>
            </a:r>
            <a:r>
              <a:rPr lang="en-GB" sz="1800" dirty="0" err="1" smtClean="0"/>
              <a:t>Gov</a:t>
            </a:r>
            <a:r>
              <a:rPr lang="en-GB" sz="1800" dirty="0" smtClean="0"/>
              <a:t> Clouds</a:t>
            </a:r>
          </a:p>
          <a:p>
            <a:pPr>
              <a:defRPr/>
            </a:pPr>
            <a:r>
              <a:rPr lang="en-GB" sz="1800" dirty="0" smtClean="0"/>
              <a:t>2014 Security guide for SMEs</a:t>
            </a:r>
          </a:p>
          <a:p>
            <a:pPr>
              <a:defRPr/>
            </a:pPr>
            <a:r>
              <a:rPr lang="en-GB" sz="1800" dirty="0" smtClean="0"/>
              <a:t>…Ex post analysis for Cloud Incidents</a:t>
            </a:r>
          </a:p>
          <a:p>
            <a:pPr>
              <a:defRPr/>
            </a:pPr>
            <a:endParaRPr lang="en-GB" sz="1800" dirty="0">
              <a:hlinkClick r:id="rId3"/>
            </a:endParaRPr>
          </a:p>
          <a:p>
            <a:pPr marL="0" indent="0">
              <a:buNone/>
              <a:defRPr/>
            </a:pPr>
            <a:r>
              <a:rPr lang="en-GB" sz="1400" dirty="0" smtClean="0">
                <a:hlinkClick r:id="rId3"/>
              </a:rPr>
              <a:t>http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www.enisa.europa.eu/activities/Resilience-and-CIIP/cloud-computing</a:t>
            </a:r>
            <a:r>
              <a:rPr lang="en-GB" sz="1400" dirty="0" smtClean="0"/>
              <a:t> </a:t>
            </a:r>
            <a:endParaRPr lang="en-GB" sz="1400" dirty="0"/>
          </a:p>
          <a:p>
            <a:pPr marL="0" indent="0">
              <a:defRPr/>
            </a:pPr>
            <a:endParaRPr lang="en-GB" sz="1800" dirty="0"/>
          </a:p>
          <a:p>
            <a:pPr marL="0" indent="0">
              <a:defRPr/>
            </a:pPr>
            <a:endParaRPr lang="en-GB" sz="1800" dirty="0"/>
          </a:p>
          <a:p>
            <a:pPr marL="0" indent="0" eaLnBrk="1" hangingPunct="1">
              <a:buFontTx/>
              <a:buNone/>
              <a:defRPr/>
            </a:pPr>
            <a:endParaRPr lang="en-GB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738264" cy="72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2738264" cy="70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68" y="1196752"/>
            <a:ext cx="273419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ENISA </a:t>
            </a:r>
            <a:r>
              <a:rPr lang="en-GB" dirty="0"/>
              <a:t>e</a:t>
            </a:r>
            <a:r>
              <a:rPr lang="en-GB" dirty="0" smtClean="0"/>
              <a:t>ngages the community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088" y="5805265"/>
            <a:ext cx="7921625" cy="5040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Tackling Cloud Security issues together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809010" cy="43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0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EU Cloud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9161" cy="49685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EU should not only be cloud-friendly, but also cloud–active”</a:t>
            </a:r>
          </a:p>
          <a:p>
            <a:endParaRPr lang="en-GB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4649936" y="1772816"/>
            <a:ext cx="4170536" cy="1296144"/>
          </a:xfrm>
          <a:prstGeom prst="roundRect">
            <a:avLst/>
          </a:prstGeom>
          <a:solidFill>
            <a:srgbClr val="FFC000">
              <a:alpha val="92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 smtClean="0"/>
              <a:t>“</a:t>
            </a:r>
            <a:r>
              <a:rPr lang="en-GB" sz="1600" dirty="0"/>
              <a:t>I am pleased that ETSI launched and steered the Cloud Standards </a:t>
            </a:r>
            <a:r>
              <a:rPr lang="en-GB" sz="1600" dirty="0" smtClean="0"/>
              <a:t>Coordination </a:t>
            </a:r>
            <a:r>
              <a:rPr lang="en-GB" sz="1600" dirty="0"/>
              <a:t>(CSC) initiative in a fully transparent and open way for </a:t>
            </a:r>
            <a:r>
              <a:rPr lang="en-GB" sz="1600" dirty="0" smtClean="0"/>
              <a:t>all stakeholders.” </a:t>
            </a:r>
            <a:endParaRPr lang="en-GB" sz="1600" i="1" dirty="0">
              <a:latin typeface="Arial" charset="0"/>
              <a:ea typeface="ＭＳ Ｐゴシック" pitchFamily="-32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49936" y="3212976"/>
            <a:ext cx="4170536" cy="936104"/>
          </a:xfrm>
          <a:prstGeom prst="roundRect">
            <a:avLst/>
          </a:prstGeom>
          <a:solidFill>
            <a:srgbClr val="FFC000">
              <a:alpha val="96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 smtClean="0"/>
              <a:t>“...ensuring technical security </a:t>
            </a:r>
            <a:r>
              <a:rPr lang="en-US" sz="1600" dirty="0" smtClean="0"/>
              <a:t>requirements </a:t>
            </a:r>
            <a:r>
              <a:rPr lang="en-US" sz="1600" dirty="0"/>
              <a:t>are mapped onto </a:t>
            </a:r>
            <a:r>
              <a:rPr lang="en-US" sz="1600" dirty="0" smtClean="0"/>
              <a:t>certification, </a:t>
            </a:r>
            <a:r>
              <a:rPr lang="en-US" sz="1600" dirty="0"/>
              <a:t>as ENISA is </a:t>
            </a:r>
            <a:r>
              <a:rPr lang="en-US" sz="1600" dirty="0" smtClean="0"/>
              <a:t>leading…”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644008" y="4378424"/>
            <a:ext cx="4176464" cy="1925588"/>
          </a:xfrm>
          <a:prstGeom prst="roundRect">
            <a:avLst/>
          </a:prstGeom>
          <a:solidFill>
            <a:srgbClr val="FFC000">
              <a:alpha val="94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/>
              <a:t>“...</a:t>
            </a:r>
            <a:r>
              <a:rPr lang="en-US" sz="1600" dirty="0"/>
              <a:t> we officially launch the platform for public sector cooperation with this "Cloud for Europe" initiative. This is an enormous step forward.…” </a:t>
            </a:r>
            <a:endParaRPr lang="en-US" sz="1600" dirty="0" smtClean="0"/>
          </a:p>
          <a:p>
            <a:r>
              <a:rPr lang="en-US" sz="1600" i="1" dirty="0" err="1" smtClean="0"/>
              <a:t>Neelie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Kroes</a:t>
            </a:r>
            <a:r>
              <a:rPr lang="en-US" sz="1600" i="1" dirty="0" smtClean="0"/>
              <a:t>, </a:t>
            </a:r>
            <a:r>
              <a:rPr lang="en-GB" sz="1600" i="1" dirty="0"/>
              <a:t>European Commissioner for the Digital </a:t>
            </a:r>
            <a:r>
              <a:rPr lang="en-GB" sz="1600" i="1" dirty="0" smtClean="0"/>
              <a:t>Agenda </a:t>
            </a:r>
            <a:r>
              <a:rPr lang="en-US" sz="1600" i="1" dirty="0" smtClean="0"/>
              <a:t>Oct 2013</a:t>
            </a:r>
            <a:endParaRPr lang="en-GB" sz="1600" i="1" dirty="0"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483768" y="1772816"/>
            <a:ext cx="1944216" cy="1152128"/>
          </a:xfrm>
          <a:prstGeom prst="roundRect">
            <a:avLst/>
          </a:prstGeom>
          <a:solidFill>
            <a:srgbClr val="EA1639">
              <a:alpha val="91765"/>
            </a:srgbClr>
          </a:solidFill>
          <a:ln w="9525" cap="flat" cmpd="sng" algn="ctr">
            <a:solidFill>
              <a:srgbClr val="EA163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Cutting through the jungle of technical standards</a:t>
            </a:r>
            <a:endParaRPr lang="en-GB" sz="1600" i="1" dirty="0">
              <a:solidFill>
                <a:schemeClr val="bg1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483768" y="3068960"/>
            <a:ext cx="1944216" cy="1368152"/>
          </a:xfrm>
          <a:prstGeom prst="roundRect">
            <a:avLst/>
          </a:prstGeom>
          <a:solidFill>
            <a:srgbClr val="EA1639">
              <a:alpha val="91765"/>
            </a:srgbClr>
          </a:solidFill>
          <a:ln w="9525" cap="flat" cmpd="sng" algn="ctr">
            <a:solidFill>
              <a:srgbClr val="EA163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Development of model “safe and fair” contract terms and conditions</a:t>
            </a:r>
            <a:endParaRPr lang="en-GB" sz="1600" i="1" dirty="0">
              <a:solidFill>
                <a:schemeClr val="bg1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483768" y="4612754"/>
            <a:ext cx="1944216" cy="1696566"/>
          </a:xfrm>
          <a:prstGeom prst="roundRect">
            <a:avLst/>
          </a:prstGeom>
          <a:solidFill>
            <a:srgbClr val="EA1639">
              <a:alpha val="91765"/>
            </a:srgbClr>
          </a:solidFill>
          <a:ln w="9525" cap="flat" cmpd="sng" algn="ctr">
            <a:solidFill>
              <a:srgbClr val="EA163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 European Cloud Partnership to drive innovation and growth from the public sector</a:t>
            </a:r>
            <a:endParaRPr lang="en-GB" sz="1600" i="1" dirty="0">
              <a:solidFill>
                <a:schemeClr val="bg1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95536" y="1772816"/>
            <a:ext cx="1944216" cy="4510980"/>
          </a:xfrm>
          <a:prstGeom prst="roundRect">
            <a:avLst/>
          </a:prstGeom>
          <a:solidFill>
            <a:srgbClr val="00B0F0">
              <a:alpha val="91765"/>
            </a:srgbClr>
          </a:solidFill>
          <a:ln w="952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The European Commission’s strategy </a:t>
            </a:r>
          </a:p>
          <a:p>
            <a:pPr algn="ctr"/>
            <a:r>
              <a:rPr lang="en-GB" sz="1600" i="1" dirty="0" smtClean="0">
                <a:solidFill>
                  <a:schemeClr val="bg1"/>
                </a:solidFill>
                <a:latin typeface="Arial" charset="0"/>
                <a:ea typeface="ＭＳ Ｐゴシック" pitchFamily="-32" charset="-128"/>
              </a:rPr>
              <a:t>“Unleashing the potential of cloud computing in Europe”</a:t>
            </a:r>
          </a:p>
          <a:p>
            <a:pPr algn="ctr"/>
            <a:endParaRPr lang="en-GB" sz="1600" i="1" dirty="0">
              <a:solidFill>
                <a:schemeClr val="bg1"/>
              </a:solidFill>
              <a:latin typeface="Arial" charset="0"/>
              <a:ea typeface="ＭＳ Ｐゴシック" pitchFamily="-32" charset="-128"/>
            </a:endParaRPr>
          </a:p>
          <a:p>
            <a:pPr algn="ctr"/>
            <a:r>
              <a:rPr lang="en-GB" sz="1600" i="1" dirty="0" smtClean="0">
                <a:solidFill>
                  <a:schemeClr val="bg1"/>
                </a:solidFill>
                <a:latin typeface="Arial" charset="0"/>
                <a:ea typeface="ＭＳ Ｐゴシック" pitchFamily="-32" charset="-128"/>
              </a:rPr>
              <a:t>Adopted on 27 September 2012, it is designed to speed up and increase the use of cloud computing across the economy</a:t>
            </a:r>
          </a:p>
          <a:p>
            <a:endParaRPr lang="en-GB" sz="1600" i="1" dirty="0">
              <a:solidFill>
                <a:schemeClr val="bg1"/>
              </a:solidFill>
              <a:latin typeface="Arial" charset="0"/>
              <a:ea typeface="ＭＳ Ｐゴシック" pitchFamily="-32" charset="-128"/>
            </a:endParaRPr>
          </a:p>
          <a:p>
            <a:endParaRPr lang="en-GB" sz="1600" i="1" dirty="0" smtClean="0">
              <a:solidFill>
                <a:schemeClr val="bg1"/>
              </a:solidFill>
              <a:latin typeface="Arial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7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ENISA and Cloud Certification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46488"/>
            <a:ext cx="2664296" cy="123444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1556792"/>
            <a:ext cx="583264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93989"/>
                </a:solidFill>
                <a:latin typeface="+mn-lt"/>
                <a:ea typeface="+mn-ea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fr-FR" sz="1800">
                <a:solidFill>
                  <a:srgbClr val="19398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fr-FR" sz="1800">
                <a:solidFill>
                  <a:srgbClr val="19398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fr-FR" sz="1800">
                <a:solidFill>
                  <a:srgbClr val="19398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fr-FR" sz="1800">
                <a:solidFill>
                  <a:srgbClr val="19398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/>
              <a:t>Cloud Certification Schemes List (CCSL)</a:t>
            </a:r>
          </a:p>
          <a:p>
            <a:pPr lvl="1"/>
            <a:r>
              <a:rPr lang="en-US" dirty="0"/>
              <a:t>List of existing certification schemes</a:t>
            </a:r>
          </a:p>
          <a:p>
            <a:pPr lvl="2"/>
            <a:r>
              <a:rPr lang="en-US" dirty="0"/>
              <a:t>Relevant for cloud computing customers</a:t>
            </a:r>
          </a:p>
          <a:p>
            <a:pPr lvl="2"/>
            <a:r>
              <a:rPr lang="en-US" dirty="0"/>
              <a:t>to provide potential customers with an objective overview of characteristics per scheme, </a:t>
            </a:r>
            <a:r>
              <a:rPr lang="en-US" dirty="0" smtClean="0"/>
              <a:t>and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help the customers understand how the scheme works and if it is appropriate for their setting</a:t>
            </a:r>
            <a:endParaRPr lang="en-GB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39383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CCSL view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46150"/>
            <a:ext cx="7776864" cy="55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3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Certification Schemes </a:t>
            </a:r>
            <a:r>
              <a:rPr lang="en-GB" dirty="0" err="1" smtClean="0"/>
              <a:t>Metaframework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9" y="1268760"/>
            <a:ext cx="5257080" cy="4968552"/>
          </a:xfrm>
        </p:spPr>
        <p:txBody>
          <a:bodyPr/>
          <a:lstStyle/>
          <a:p>
            <a:pPr algn="just"/>
            <a:r>
              <a:rPr lang="en-US" dirty="0"/>
              <a:t>Cloud Certification Schemes </a:t>
            </a:r>
            <a:r>
              <a:rPr lang="en-US" dirty="0" err="1"/>
              <a:t>Metaframework</a:t>
            </a:r>
            <a:r>
              <a:rPr lang="en-US" dirty="0"/>
              <a:t> (CCSM)  </a:t>
            </a:r>
          </a:p>
          <a:p>
            <a:pPr lvl="1" algn="just"/>
            <a:r>
              <a:rPr lang="en-US" dirty="0" err="1"/>
              <a:t>Metaframework</a:t>
            </a:r>
            <a:r>
              <a:rPr lang="en-US" dirty="0"/>
              <a:t> </a:t>
            </a:r>
            <a:r>
              <a:rPr lang="en-US" dirty="0" smtClean="0"/>
              <a:t>based on  </a:t>
            </a:r>
            <a:r>
              <a:rPr lang="en-US" dirty="0"/>
              <a:t>existing certification schemes</a:t>
            </a:r>
          </a:p>
          <a:p>
            <a:pPr lvl="2" algn="just"/>
            <a:r>
              <a:rPr lang="en-US" dirty="0"/>
              <a:t>Mapping detailed </a:t>
            </a:r>
            <a:r>
              <a:rPr lang="en-US" dirty="0" smtClean="0"/>
              <a:t>ICT security requirements of the public sector in the EU (11 countries but more will come), </a:t>
            </a:r>
          </a:p>
          <a:p>
            <a:pPr lvl="2" algn="just"/>
            <a:r>
              <a:rPr lang="en-US" dirty="0" smtClean="0"/>
              <a:t>Assist MSs map their requirements to the security controls and thus choose certification,</a:t>
            </a:r>
            <a:endParaRPr lang="en-US" dirty="0"/>
          </a:p>
          <a:p>
            <a:pPr lvl="2" algn="just"/>
            <a:r>
              <a:rPr lang="en-US" dirty="0"/>
              <a:t>to provide more transparency to customers and support the use of certification in procurement. </a:t>
            </a:r>
            <a:endParaRPr lang="en-GB" dirty="0"/>
          </a:p>
          <a:p>
            <a:pPr algn="just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89" y="2276872"/>
            <a:ext cx="2874264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56223"/>
      </p:ext>
    </p:extLst>
  </p:cSld>
  <p:clrMapOvr>
    <a:masterClrMapping/>
  </p:clrMapOvr>
</p:sld>
</file>

<file path=ppt/theme/theme1.xml><?xml version="1.0" encoding="utf-8"?>
<a:theme xmlns:a="http://schemas.openxmlformats.org/drawingml/2006/main" name="ENISA PowerPoint Templat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isa_template_ppt.ppt [Compatibility Mode]" id="{CD3326FA-7412-4AEE-AD2D-D910FF862380}" vid="{2F3278B8-987F-4E52-92FD-5CA35C2099E7}"/>
    </a:ext>
  </a:extLst>
</a:theme>
</file>

<file path=ppt/theme/theme2.xml><?xml version="1.0" encoding="utf-8"?>
<a:theme xmlns:a="http://schemas.openxmlformats.org/drawingml/2006/main" name="enisa_txt_slid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isa_template_ppt.ppt [Compatibility Mode]" id="{CD3326FA-7412-4AEE-AD2D-D910FF862380}" vid="{67DB2695-D1A4-4225-B38C-77871828E092}"/>
    </a:ext>
  </a:extLst>
</a:theme>
</file>

<file path=ppt/theme/theme3.xml><?xml version="1.0" encoding="utf-8"?>
<a:theme xmlns:a="http://schemas.openxmlformats.org/drawingml/2006/main" name="1_enisa_brandbar_slid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isa_template_ppt.ppt [Compatibility Mode]" id="{CD3326FA-7412-4AEE-AD2D-D910FF862380}" vid="{5B68A520-ABA4-43DE-BFA1-065131D28D1F}"/>
    </a:ext>
  </a:extLst>
</a:theme>
</file>

<file path=ppt/theme/theme4.xml><?xml version="1.0" encoding="utf-8"?>
<a:theme xmlns:a="http://schemas.openxmlformats.org/drawingml/2006/main" name="2_enisa_brandbar_slid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isa_template_ppt.ppt [Compatibility Mode]" id="{CD3326FA-7412-4AEE-AD2D-D910FF862380}" vid="{5B68A520-ABA4-43DE-BFA1-065131D28D1F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4F94424C1D7A46BCED7D2DECF51B87" ma:contentTypeVersion="1" ma:contentTypeDescription="Create a new document." ma:contentTypeScope="" ma:versionID="d2ac3b2036467a4e593b80e200479f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0942C8-A729-482B-8E34-1270A4AE0F56}"/>
</file>

<file path=customXml/itemProps2.xml><?xml version="1.0" encoding="utf-8"?>
<ds:datastoreItem xmlns:ds="http://schemas.openxmlformats.org/officeDocument/2006/customXml" ds:itemID="{672343A2-F55A-435E-9D5C-C44C511FAEDB}"/>
</file>

<file path=customXml/itemProps3.xml><?xml version="1.0" encoding="utf-8"?>
<ds:datastoreItem xmlns:ds="http://schemas.openxmlformats.org/officeDocument/2006/customXml" ds:itemID="{79FB4A87-1D19-4871-9C87-17BFA948ED85}"/>
</file>

<file path=docProps/app.xml><?xml version="1.0" encoding="utf-8"?>
<Properties xmlns="http://schemas.openxmlformats.org/officeDocument/2006/extended-properties" xmlns:vt="http://schemas.openxmlformats.org/officeDocument/2006/docPropsVTypes">
  <Template>ENISA PowerPoint Template</Template>
  <TotalTime>13029</TotalTime>
  <Words>681</Words>
  <Application>Microsoft Office PowerPoint</Application>
  <PresentationFormat>On-screen Show (4:3)</PresentationFormat>
  <Paragraphs>90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Univers</vt:lpstr>
      <vt:lpstr>Verdana</vt:lpstr>
      <vt:lpstr>ENISA PowerPoint Template</vt:lpstr>
      <vt:lpstr>enisa_txt_slide</vt:lpstr>
      <vt:lpstr>1_enisa_brandbar_slide</vt:lpstr>
      <vt:lpstr>2_enisa_brandbar_slide</vt:lpstr>
      <vt:lpstr>Visio</vt:lpstr>
      <vt:lpstr>ENISA and Cloud Certification</vt:lpstr>
      <vt:lpstr>Securing Europe’s Information Society</vt:lpstr>
      <vt:lpstr>ENISA Activities</vt:lpstr>
      <vt:lpstr>ENISA’s Cloud Security work</vt:lpstr>
      <vt:lpstr>ENISA engages the community</vt:lpstr>
      <vt:lpstr>The EU Cloud Strategy</vt:lpstr>
      <vt:lpstr>ENISA and Cloud Certification</vt:lpstr>
      <vt:lpstr>CCSL view</vt:lpstr>
      <vt:lpstr>Cloud Certification Schemes Metaframework </vt:lpstr>
      <vt:lpstr>CCSM view in a diagram</vt:lpstr>
      <vt:lpstr>Thank you for your attention  Dimitra Liveri: Dimitra.liveri@enisa.europa.eu   For more information visit: http://www.enisa.europa.eu   </vt:lpstr>
    </vt:vector>
  </TitlesOfParts>
  <Company>ENISA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Legislation in the EU_RSA_ADAM</dc:title>
  <dc:creator>Liveri Dimitra</dc:creator>
  <cp:lastModifiedBy>Dimitra Liveri</cp:lastModifiedBy>
  <cp:revision>298</cp:revision>
  <cp:lastPrinted>2014-02-20T09:13:41Z</cp:lastPrinted>
  <dcterms:created xsi:type="dcterms:W3CDTF">2013-05-13T08:36:35Z</dcterms:created>
  <dcterms:modified xsi:type="dcterms:W3CDTF">2014-11-13T11:04:56Z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0x0101003B4F94424C1D7A46BCED7D2DECF51B87</vt:lpwstr>
  </property>
</Properties>
</file>