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0" r:id="rId3"/>
    <p:sldId id="271" r:id="rId4"/>
    <p:sldId id="269" r:id="rId5"/>
    <p:sldId id="264" r:id="rId6"/>
    <p:sldId id="265" r:id="rId7"/>
    <p:sldId id="266" r:id="rId8"/>
    <p:sldId id="267" r:id="rId9"/>
    <p:sldId id="263" r:id="rId10"/>
    <p:sldId id="268" r:id="rId11"/>
    <p:sldId id="262" r:id="rId12"/>
  </p:sldIdLst>
  <p:sldSz cx="9144000" cy="6858000" type="screen4x3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260"/>
            <p14:sldId id="271"/>
            <p14:sldId id="269"/>
            <p14:sldId id="264"/>
            <p14:sldId id="265"/>
            <p14:sldId id="266"/>
            <p14:sldId id="267"/>
            <p14:sldId id="263"/>
            <p14:sldId id="268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636" autoAdjust="0"/>
    <p:restoredTop sz="95320" autoAdjust="0"/>
  </p:normalViewPr>
  <p:slideViewPr>
    <p:cSldViewPr snapToGrid="0" snapToObjects="1">
      <p:cViewPr varScale="1">
        <p:scale>
          <a:sx n="84" d="100"/>
          <a:sy n="84" d="100"/>
        </p:scale>
        <p:origin x="96" y="52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</p:guideLst>
    </p:cSldViewPr>
  </p:slideViewPr>
  <p:outlineViewPr>
    <p:cViewPr>
      <p:scale>
        <a:sx n="33" d="100"/>
        <a:sy n="33" d="100"/>
      </p:scale>
      <p:origin x="0" y="7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 smtClean="0"/>
              <a:t>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 smtClean="0"/>
              <a:t>2011-10-19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 smtClean="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2011-10-19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2011-10-19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353D-F306-481A-B3D0-C36CE0BF956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39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457DEE8-DBC1-45FD-A5B2-AE448FA2D0BA}" type="datetimeFigureOut">
              <a:rPr lang="en-US" smtClean="0"/>
              <a:pPr/>
              <a:t>20/05/2014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F25A2FF-96D9-41D6-B206-1B6AE62F2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00" r:id="rId13"/>
    <p:sldLayoutId id="2147483680" r:id="rId14"/>
    <p:sldLayoutId id="2147483699" r:id="rId15"/>
    <p:sldLayoutId id="2147483696" r:id="rId16"/>
    <p:sldLayoutId id="2147483698" r:id="rId17"/>
    <p:sldLayoutId id="2147483697" r:id="rId18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stir/charter/" TargetMode="External"/><Relationship Id="rId2" Type="http://schemas.openxmlformats.org/officeDocument/2006/relationships/hyperlink" Target="http://www.ietf.org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ietf.org/proceedings/89/stir.html" TargetMode="External"/><Relationship Id="rId4" Type="http://schemas.openxmlformats.org/officeDocument/2006/relationships/hyperlink" Target="https://www.ietf.org/mailman/listinfo/sti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3aawg.org/vta-sig" TargetMode="External"/><Relationship Id="rId2" Type="http://schemas.openxmlformats.org/officeDocument/2006/relationships/hyperlink" Target="http://datatracker.ietf.org/wg/stir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ietf.org/proceedings/89/slides/slides-89-stir-2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wg/stir/charter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doc/draft-ietf-stir-problem-statement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doc/draft-ietf-stir-threats/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ohn@example.com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49216"/>
          </a:xfrm>
        </p:spPr>
        <p:txBody>
          <a:bodyPr/>
          <a:lstStyle/>
          <a:p>
            <a:r>
              <a:rPr lang="en-US" noProof="0" dirty="0" smtClean="0"/>
              <a:t>STIR</a:t>
            </a:r>
            <a:endParaRPr lang="en-US" noProof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Secure Telephone Identity</a:t>
            </a:r>
            <a:endParaRPr lang="en-US" noProof="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IETF</a:t>
            </a:r>
          </a:p>
          <a:p>
            <a:pPr lvl="1"/>
            <a:r>
              <a:rPr lang="en-US" noProof="0" dirty="0" smtClean="0">
                <a:hlinkClick r:id="rId2"/>
              </a:rPr>
              <a:t>www.ietf.org</a:t>
            </a:r>
            <a:endParaRPr lang="en-US" noProof="0" dirty="0" smtClean="0"/>
          </a:p>
          <a:p>
            <a:r>
              <a:rPr lang="en-US" noProof="0" dirty="0" smtClean="0"/>
              <a:t>STIR work</a:t>
            </a:r>
          </a:p>
          <a:p>
            <a:pPr lvl="1"/>
            <a:r>
              <a:rPr lang="en-US" noProof="0" dirty="0">
                <a:hlinkClick r:id="rId3"/>
              </a:rPr>
              <a:t>http://datatracker.ietf.org/wg/stir/charter</a:t>
            </a:r>
            <a:r>
              <a:rPr lang="en-US" noProof="0" dirty="0" smtClean="0">
                <a:hlinkClick r:id="rId3"/>
              </a:rPr>
              <a:t>/</a:t>
            </a:r>
            <a:r>
              <a:rPr lang="en-US" noProof="0" dirty="0" smtClean="0"/>
              <a:t> </a:t>
            </a:r>
          </a:p>
          <a:p>
            <a:pPr lvl="1"/>
            <a:r>
              <a:rPr lang="en-US" noProof="0" dirty="0"/>
              <a:t>Mailing </a:t>
            </a:r>
            <a:r>
              <a:rPr lang="en-US" noProof="0" dirty="0" smtClean="0"/>
              <a:t>List</a:t>
            </a:r>
          </a:p>
          <a:p>
            <a:pPr lvl="2"/>
            <a:r>
              <a:rPr lang="en-US" noProof="0" dirty="0" smtClean="0">
                <a:hlinkClick r:id="rId4"/>
              </a:rPr>
              <a:t>https</a:t>
            </a:r>
            <a:r>
              <a:rPr lang="en-US" noProof="0" dirty="0">
                <a:hlinkClick r:id="rId4"/>
              </a:rPr>
              <a:t>://</a:t>
            </a:r>
            <a:r>
              <a:rPr lang="en-US" noProof="0" dirty="0" smtClean="0">
                <a:hlinkClick r:id="rId4"/>
              </a:rPr>
              <a:t>www.ietf.org/mailman/listinfo/stir</a:t>
            </a:r>
            <a:r>
              <a:rPr lang="en-US" noProof="0" dirty="0" smtClean="0"/>
              <a:t> </a:t>
            </a:r>
          </a:p>
          <a:p>
            <a:r>
              <a:rPr lang="en-US" noProof="0" dirty="0" smtClean="0"/>
              <a:t>Meeting archive from last IETF meeting</a:t>
            </a:r>
          </a:p>
          <a:p>
            <a:pPr lvl="1"/>
            <a:r>
              <a:rPr lang="en-US" noProof="0" dirty="0">
                <a:hlinkClick r:id="rId5"/>
              </a:rPr>
              <a:t>http://</a:t>
            </a:r>
            <a:r>
              <a:rPr lang="en-US" noProof="0" dirty="0" smtClean="0">
                <a:hlinkClick r:id="rId5"/>
              </a:rPr>
              <a:t>www.ietf.org/proceedings/89/stir.html</a:t>
            </a:r>
            <a:r>
              <a:rPr lang="en-US" noProof="0" dirty="0" smtClean="0"/>
              <a:t> </a:t>
            </a:r>
          </a:p>
          <a:p>
            <a:pPr lvl="1"/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Become involved!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1918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STIR Working Group</a:t>
            </a:r>
          </a:p>
          <a:p>
            <a:pPr lvl="1"/>
            <a:r>
              <a:rPr lang="en-US" noProof="0" dirty="0">
                <a:hlinkClick r:id="rId2"/>
              </a:rPr>
              <a:t>http://datatracker.ietf.org/wg/stir</a:t>
            </a:r>
            <a:r>
              <a:rPr lang="en-US" noProof="0" dirty="0" smtClean="0">
                <a:hlinkClick r:id="rId2"/>
              </a:rPr>
              <a:t>/</a:t>
            </a:r>
            <a:r>
              <a:rPr lang="en-US" noProof="0" dirty="0" smtClean="0"/>
              <a:t> </a:t>
            </a:r>
          </a:p>
          <a:p>
            <a:pPr lvl="1"/>
            <a:r>
              <a:rPr lang="en-US" noProof="0" dirty="0" smtClean="0"/>
              <a:t>Charter and latest documents can be found there</a:t>
            </a:r>
          </a:p>
          <a:p>
            <a:r>
              <a:rPr lang="en-US" noProof="0" dirty="0" smtClean="0"/>
              <a:t>M</a:t>
            </a:r>
            <a:r>
              <a:rPr lang="en-US" baseline="30000" noProof="0" dirty="0" smtClean="0"/>
              <a:t>3</a:t>
            </a:r>
            <a:r>
              <a:rPr lang="en-US" noProof="0" dirty="0" smtClean="0"/>
              <a:t>AAWG</a:t>
            </a:r>
          </a:p>
          <a:p>
            <a:pPr lvl="1"/>
            <a:r>
              <a:rPr lang="en-US" noProof="0" dirty="0">
                <a:hlinkClick r:id="rId3"/>
              </a:rPr>
              <a:t>http://www.m3aawg.org/</a:t>
            </a:r>
          </a:p>
          <a:p>
            <a:pPr lvl="1"/>
            <a:r>
              <a:rPr lang="en-US" noProof="0" dirty="0" smtClean="0">
                <a:hlinkClick r:id="rId3"/>
              </a:rPr>
              <a:t>Voice and Telephony Anti-Abuse Workshop</a:t>
            </a:r>
          </a:p>
          <a:p>
            <a:pPr lvl="2"/>
            <a:r>
              <a:rPr lang="en-US" noProof="0" dirty="0" smtClean="0">
                <a:hlinkClick r:id="rId3"/>
              </a:rPr>
              <a:t>http</a:t>
            </a:r>
            <a:r>
              <a:rPr lang="en-US" noProof="0" dirty="0">
                <a:hlinkClick r:id="rId3"/>
              </a:rPr>
              <a:t>://</a:t>
            </a:r>
            <a:r>
              <a:rPr lang="en-US" noProof="0" dirty="0" smtClean="0">
                <a:hlinkClick r:id="rId3"/>
              </a:rPr>
              <a:t>www.m3aawg.org/vta-sig</a:t>
            </a:r>
            <a:r>
              <a:rPr lang="en-US" noProof="0" dirty="0" smtClean="0"/>
              <a:t> </a:t>
            </a:r>
          </a:p>
          <a:p>
            <a:pPr lvl="1"/>
            <a:r>
              <a:rPr lang="en-US" noProof="0" dirty="0" smtClean="0"/>
              <a:t>Presentation given at IETF 89 in March 2014</a:t>
            </a:r>
          </a:p>
          <a:p>
            <a:pPr lvl="2"/>
            <a:r>
              <a:rPr lang="en-US" noProof="0" dirty="0">
                <a:hlinkClick r:id="rId4"/>
              </a:rPr>
              <a:t>http://</a:t>
            </a:r>
            <a:r>
              <a:rPr lang="en-US" noProof="0" dirty="0" smtClean="0">
                <a:hlinkClick r:id="rId4"/>
              </a:rPr>
              <a:t>www.ietf.org/proceedings/89/slides/slides-89-stir-2.pdf</a:t>
            </a:r>
            <a:r>
              <a:rPr lang="en-US" noProof="0" dirty="0" smtClean="0"/>
              <a:t> 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Related work and links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185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Context and drivers</a:t>
            </a:r>
          </a:p>
          <a:p>
            <a:r>
              <a:rPr lang="en-US" noProof="0" dirty="0" smtClean="0"/>
              <a:t>STIR Working Group Charter</a:t>
            </a:r>
          </a:p>
          <a:p>
            <a:r>
              <a:rPr lang="en-US" noProof="0" dirty="0" smtClean="0"/>
              <a:t>Problem Statement</a:t>
            </a:r>
          </a:p>
          <a:p>
            <a:r>
              <a:rPr lang="en-US" noProof="0" dirty="0" smtClean="0"/>
              <a:t>Threats</a:t>
            </a:r>
          </a:p>
          <a:p>
            <a:r>
              <a:rPr lang="en-US" noProof="0" dirty="0" smtClean="0"/>
              <a:t>Status of work</a:t>
            </a:r>
          </a:p>
          <a:p>
            <a:r>
              <a:rPr lang="en-US" noProof="0" dirty="0" smtClean="0"/>
              <a:t>Related work and links</a:t>
            </a:r>
          </a:p>
          <a:p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Introduction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684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78224" y="1800000"/>
            <a:ext cx="8390964" cy="3852000"/>
          </a:xfrm>
        </p:spPr>
        <p:txBody>
          <a:bodyPr>
            <a:normAutofit fontScale="92500" lnSpcReduction="20000"/>
          </a:bodyPr>
          <a:lstStyle/>
          <a:p>
            <a:r>
              <a:rPr lang="en-US" sz="2800" noProof="0" dirty="0" smtClean="0"/>
              <a:t>Calling number used to be considered as trustworthy </a:t>
            </a:r>
          </a:p>
          <a:p>
            <a:pPr lvl="1"/>
            <a:r>
              <a:rPr lang="en-US" sz="2000" noProof="0" dirty="0" smtClean="0"/>
              <a:t>it is marked as such (« network provided » / asserted identity) in the signaling </a:t>
            </a:r>
          </a:p>
          <a:p>
            <a:pPr lvl="1"/>
            <a:r>
              <a:rPr lang="en-US" sz="2000" noProof="0" dirty="0" smtClean="0"/>
              <a:t>it is provided by a third party which is expected to be trustworthy. </a:t>
            </a:r>
          </a:p>
          <a:p>
            <a:endParaRPr lang="en-US" sz="2800" noProof="0" dirty="0" smtClean="0"/>
          </a:p>
          <a:p>
            <a:r>
              <a:rPr lang="en-US" sz="2800" noProof="0" dirty="0" smtClean="0"/>
              <a:t>Problem: in practice it is less and less reliable</a:t>
            </a:r>
          </a:p>
          <a:p>
            <a:pPr lvl="1"/>
            <a:r>
              <a:rPr lang="en-US" sz="2000" noProof="0" dirty="0" smtClean="0"/>
              <a:t>calling party numbers may be flagged by networks as asserted and trustworthy when the upstream source is not. </a:t>
            </a:r>
          </a:p>
          <a:p>
            <a:pPr lvl="1"/>
            <a:r>
              <a:rPr lang="en-US" sz="2000" noProof="0" dirty="0" smtClean="0"/>
              <a:t>there is nothing in the number or the signaling to demonstrate it is being used by an entity (provider/customer) that has ‘authority’ over that number </a:t>
            </a:r>
          </a:p>
          <a:p>
            <a:endParaRPr lang="en-US" sz="2800" noProof="0" dirty="0" smtClean="0"/>
          </a:p>
          <a:p>
            <a:endParaRPr lang="en-US" sz="2800" noProof="0" dirty="0" smtClean="0"/>
          </a:p>
          <a:p>
            <a:endParaRPr lang="en-US" noProof="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3700" y="239713"/>
            <a:ext cx="8355013" cy="1085371"/>
          </a:xfrm>
        </p:spPr>
        <p:txBody>
          <a:bodyPr/>
          <a:lstStyle/>
          <a:p>
            <a:r>
              <a:rPr lang="en-US" noProof="0" dirty="0" smtClean="0"/>
              <a:t>Context – Past and Present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6875" y="1532965"/>
            <a:ext cx="8545419" cy="4119035"/>
          </a:xfrm>
        </p:spPr>
        <p:txBody>
          <a:bodyPr>
            <a:normAutofit fontScale="77500" lnSpcReduction="20000"/>
          </a:bodyPr>
          <a:lstStyle/>
          <a:p>
            <a:r>
              <a:rPr lang="en-US" sz="2800" noProof="0" dirty="0" smtClean="0"/>
              <a:t>Various applications assume a valid calling party number</a:t>
            </a:r>
          </a:p>
          <a:p>
            <a:pPr lvl="1"/>
            <a:r>
              <a:rPr lang="en-US" noProof="0" dirty="0" smtClean="0"/>
              <a:t>calling line number presentation</a:t>
            </a:r>
          </a:p>
          <a:p>
            <a:pPr lvl="1"/>
            <a:r>
              <a:rPr lang="en-US" noProof="0" dirty="0" smtClean="0"/>
              <a:t>Network functions </a:t>
            </a:r>
          </a:p>
          <a:p>
            <a:pPr lvl="2"/>
            <a:r>
              <a:rPr lang="en-US" noProof="0" dirty="0" smtClean="0"/>
              <a:t>Fixed &amp; mobile implicit/partial: voicemail authentication, customer support helpline </a:t>
            </a:r>
          </a:p>
          <a:p>
            <a:pPr lvl="2"/>
            <a:r>
              <a:rPr lang="en-US" noProof="0" dirty="0" smtClean="0"/>
              <a:t>added value service routing, emergency service directory reverse-lookup </a:t>
            </a:r>
          </a:p>
          <a:p>
            <a:pPr lvl="2"/>
            <a:r>
              <a:rPr lang="en-US" noProof="0" dirty="0" smtClean="0"/>
              <a:t>Implicit identification</a:t>
            </a:r>
          </a:p>
          <a:p>
            <a:pPr>
              <a:buNone/>
            </a:pPr>
            <a:endParaRPr lang="en-US" noProof="0" dirty="0" smtClean="0"/>
          </a:p>
          <a:p>
            <a:pPr lvl="1"/>
            <a:r>
              <a:rPr lang="en-US" noProof="0" dirty="0" smtClean="0"/>
              <a:t>User/application-level features </a:t>
            </a:r>
          </a:p>
          <a:p>
            <a:pPr lvl="2"/>
            <a:r>
              <a:rPr lang="en-US" noProof="0" dirty="0" smtClean="0"/>
              <a:t>implicit identification for location based services (landlines). </a:t>
            </a:r>
          </a:p>
          <a:p>
            <a:pPr lvl="2"/>
            <a:r>
              <a:rPr lang="en-US" noProof="0" dirty="0" smtClean="0"/>
              <a:t>implicit authentication: transaction confirmation TEXTs…, </a:t>
            </a:r>
          </a:p>
          <a:p>
            <a:endParaRPr lang="en-US" noProof="0" dirty="0" smtClean="0"/>
          </a:p>
          <a:p>
            <a:r>
              <a:rPr lang="en-US" noProof="0" dirty="0" smtClean="0"/>
              <a:t>Issues raised with number misappropriation/highjack</a:t>
            </a:r>
          </a:p>
          <a:p>
            <a:pPr lvl="1"/>
            <a:r>
              <a:rPr lang="en-US" noProof="0" dirty="0" smtClean="0"/>
              <a:t>voice mail hacking, </a:t>
            </a:r>
          </a:p>
          <a:p>
            <a:pPr lvl="1"/>
            <a:r>
              <a:rPr lang="en-US" noProof="0" dirty="0" err="1" smtClean="0"/>
              <a:t>robotcalling</a:t>
            </a:r>
            <a:r>
              <a:rPr lang="en-US" noProof="0" dirty="0" smtClean="0"/>
              <a:t>, aggressive telemarketing… </a:t>
            </a:r>
          </a:p>
          <a:p>
            <a:pPr lvl="1"/>
            <a:r>
              <a:rPr lang="en-US" noProof="0" dirty="0" smtClean="0"/>
              <a:t>“</a:t>
            </a:r>
            <a:r>
              <a:rPr lang="en-US" noProof="0" dirty="0" err="1" smtClean="0"/>
              <a:t>vishing</a:t>
            </a:r>
            <a:r>
              <a:rPr lang="en-US" noProof="0" dirty="0" smtClean="0"/>
              <a:t>”: voice or VoIP phishing </a:t>
            </a:r>
          </a:p>
          <a:p>
            <a:pPr lvl="1"/>
            <a:r>
              <a:rPr lang="en-US" noProof="0" dirty="0" smtClean="0"/>
              <a:t>uncivil practices known as “swatting” (false report of an incident to emergency services) </a:t>
            </a:r>
          </a:p>
          <a:p>
            <a:endParaRPr lang="en-US" noProof="0" dirty="0" smtClean="0"/>
          </a:p>
          <a:p>
            <a:r>
              <a:rPr lang="en-US" sz="2800" noProof="0" dirty="0" smtClean="0"/>
              <a:t>=&gt; STIR WG</a:t>
            </a:r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Drivers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noProof="0" dirty="0"/>
              <a:t>From:  </a:t>
            </a:r>
            <a:r>
              <a:rPr lang="en-US" noProof="0" dirty="0">
                <a:hlinkClick r:id="rId2"/>
              </a:rPr>
              <a:t>http://datatracker.ietf.org/wg/stir/charter</a:t>
            </a:r>
            <a:r>
              <a:rPr lang="en-US" noProof="0" dirty="0" smtClean="0">
                <a:hlinkClick r:id="rId2"/>
              </a:rPr>
              <a:t>/</a:t>
            </a:r>
            <a:r>
              <a:rPr lang="en-US" noProof="0" dirty="0" smtClean="0"/>
              <a:t> </a:t>
            </a:r>
          </a:p>
          <a:p>
            <a:endParaRPr lang="en-US" noProof="0" dirty="0"/>
          </a:p>
          <a:p>
            <a:r>
              <a:rPr lang="en-US" noProof="0" dirty="0"/>
              <a:t>The STIR working group will specify Internet-based mechanisms that allow </a:t>
            </a:r>
            <a:r>
              <a:rPr lang="en-US" noProof="0" dirty="0" smtClean="0"/>
              <a:t>verification </a:t>
            </a:r>
            <a:r>
              <a:rPr lang="en-US" noProof="0" dirty="0"/>
              <a:t>of the calling party's authorization to use a particular </a:t>
            </a:r>
            <a:r>
              <a:rPr lang="en-US" noProof="0" dirty="0" smtClean="0"/>
              <a:t>telephone </a:t>
            </a:r>
            <a:r>
              <a:rPr lang="en-US" noProof="0" dirty="0"/>
              <a:t>number for an incoming call</a:t>
            </a:r>
            <a:r>
              <a:rPr lang="en-US" noProof="0" dirty="0" smtClean="0"/>
              <a:t>.</a:t>
            </a:r>
          </a:p>
          <a:p>
            <a:r>
              <a:rPr lang="en-US" noProof="0" dirty="0" smtClean="0"/>
              <a:t>Work will produce</a:t>
            </a:r>
          </a:p>
          <a:p>
            <a:pPr lvl="1"/>
            <a:r>
              <a:rPr lang="en-US" noProof="0" dirty="0" smtClean="0"/>
              <a:t>A </a:t>
            </a:r>
            <a:r>
              <a:rPr lang="en-US" noProof="0" dirty="0"/>
              <a:t>problem statement detailing the deployment environment and</a:t>
            </a:r>
            <a:br>
              <a:rPr lang="en-US" noProof="0" dirty="0"/>
            </a:br>
            <a:r>
              <a:rPr lang="en-US" noProof="0" dirty="0"/>
              <a:t>situations that motivate work on secure telephone identity</a:t>
            </a:r>
          </a:p>
          <a:p>
            <a:pPr lvl="1"/>
            <a:r>
              <a:rPr lang="en-US" noProof="0" dirty="0" smtClean="0"/>
              <a:t>A </a:t>
            </a:r>
            <a:r>
              <a:rPr lang="en-US" noProof="0" dirty="0"/>
              <a:t>threat model for the secure telephone identity mechanisms</a:t>
            </a:r>
          </a:p>
          <a:p>
            <a:pPr lvl="1"/>
            <a:r>
              <a:rPr lang="en-US" noProof="0" dirty="0" smtClean="0"/>
              <a:t>A </a:t>
            </a:r>
            <a:r>
              <a:rPr lang="en-US" noProof="0" dirty="0"/>
              <a:t>privacy analysis of the secure telephone identity mechanisms</a:t>
            </a:r>
          </a:p>
          <a:p>
            <a:pPr lvl="1"/>
            <a:r>
              <a:rPr lang="en-US" noProof="0" dirty="0" smtClean="0"/>
              <a:t>A </a:t>
            </a:r>
            <a:r>
              <a:rPr lang="en-US" noProof="0" dirty="0"/>
              <a:t>document describing the SIP in-band mechanism for telephone</a:t>
            </a:r>
            <a:br>
              <a:rPr lang="en-US" noProof="0" dirty="0"/>
            </a:br>
            <a:r>
              <a:rPr lang="en-US" noProof="0" dirty="0"/>
              <a:t>number-based identities during call setup</a:t>
            </a:r>
          </a:p>
          <a:p>
            <a:pPr lvl="1"/>
            <a:r>
              <a:rPr lang="en-US" noProof="0" dirty="0" smtClean="0"/>
              <a:t>A </a:t>
            </a:r>
            <a:r>
              <a:rPr lang="en-US" noProof="0" dirty="0"/>
              <a:t>document describing the credentials required to support</a:t>
            </a:r>
            <a:br>
              <a:rPr lang="en-US" noProof="0" dirty="0"/>
            </a:br>
            <a:r>
              <a:rPr lang="en-US" noProof="0" dirty="0"/>
              <a:t>telephone number identity </a:t>
            </a:r>
            <a:r>
              <a:rPr lang="en-US" noProof="0" dirty="0" smtClean="0"/>
              <a:t>authentication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STIR Charter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846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From:  </a:t>
            </a:r>
            <a:r>
              <a:rPr lang="en-US" noProof="0" dirty="0">
                <a:hlinkClick r:id="rId2"/>
              </a:rPr>
              <a:t>http://datatracker.ietf.org/doc/draft-ietf-stir-problem-statement</a:t>
            </a:r>
            <a:r>
              <a:rPr lang="en-US" noProof="0" dirty="0" smtClean="0">
                <a:hlinkClick r:id="rId2"/>
              </a:rPr>
              <a:t>/</a:t>
            </a:r>
            <a:r>
              <a:rPr lang="en-US" noProof="0" dirty="0" smtClean="0"/>
              <a:t> </a:t>
            </a:r>
          </a:p>
          <a:p>
            <a:endParaRPr lang="en-US" noProof="0" dirty="0"/>
          </a:p>
          <a:p>
            <a:r>
              <a:rPr lang="en-US" noProof="0" dirty="0"/>
              <a:t>In the classical public-switched telephone network, a limited </a:t>
            </a:r>
            <a:r>
              <a:rPr lang="en-US" noProof="0" dirty="0" smtClean="0"/>
              <a:t>number of </a:t>
            </a:r>
            <a:r>
              <a:rPr lang="en-US" noProof="0" dirty="0"/>
              <a:t>carriers trusted each other, without any cryptographic </a:t>
            </a:r>
            <a:r>
              <a:rPr lang="en-US" noProof="0" dirty="0" smtClean="0"/>
              <a:t>validation, to </a:t>
            </a:r>
            <a:r>
              <a:rPr lang="en-US" noProof="0" dirty="0"/>
              <a:t>provide accurate caller origination </a:t>
            </a:r>
            <a:r>
              <a:rPr lang="en-US" noProof="0" dirty="0" smtClean="0"/>
              <a:t>information</a:t>
            </a:r>
          </a:p>
          <a:p>
            <a:r>
              <a:rPr lang="en-US" noProof="0" dirty="0" smtClean="0"/>
              <a:t>VoIP, text messaging, Caller ID spoofing have changed the game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026" y="239713"/>
            <a:ext cx="8756373" cy="1085371"/>
          </a:xfrm>
        </p:spPr>
        <p:txBody>
          <a:bodyPr/>
          <a:lstStyle/>
          <a:p>
            <a:r>
              <a:rPr lang="en-US" noProof="0" dirty="0" smtClean="0"/>
              <a:t>STIR Problem Statement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012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Use Cases Considered</a:t>
            </a:r>
          </a:p>
          <a:p>
            <a:pPr lvl="1"/>
            <a:r>
              <a:rPr lang="en-US" noProof="0" dirty="0" smtClean="0"/>
              <a:t>VoIP-to-VoIP Call</a:t>
            </a:r>
          </a:p>
          <a:p>
            <a:pPr lvl="1"/>
            <a:r>
              <a:rPr lang="en-US" noProof="0" dirty="0" smtClean="0"/>
              <a:t>IP-PSTN-IP Call</a:t>
            </a:r>
          </a:p>
          <a:p>
            <a:pPr lvl="1"/>
            <a:r>
              <a:rPr lang="en-US" noProof="0" dirty="0" smtClean="0"/>
              <a:t>PSTN-to-VoIP Call</a:t>
            </a:r>
          </a:p>
          <a:p>
            <a:pPr lvl="1"/>
            <a:r>
              <a:rPr lang="en-US" noProof="0" dirty="0" smtClean="0"/>
              <a:t>VoIP-to-PSTN Call</a:t>
            </a:r>
          </a:p>
          <a:p>
            <a:pPr lvl="1"/>
            <a:r>
              <a:rPr lang="en-US" noProof="0" dirty="0" smtClean="0"/>
              <a:t>PSTN-VoIP-PSTN Call</a:t>
            </a:r>
          </a:p>
          <a:p>
            <a:pPr lvl="1"/>
            <a:r>
              <a:rPr lang="en-US" noProof="0" dirty="0" smtClean="0"/>
              <a:t>PSTN-to-PSTN Call</a:t>
            </a:r>
          </a:p>
          <a:p>
            <a:r>
              <a:rPr lang="en-US" noProof="0" dirty="0" smtClean="0"/>
              <a:t>Limitations of current solutions</a:t>
            </a:r>
          </a:p>
          <a:p>
            <a:pPr lvl="1"/>
            <a:r>
              <a:rPr lang="en-US" noProof="0" dirty="0" smtClean="0"/>
              <a:t>Identity</a:t>
            </a:r>
          </a:p>
          <a:p>
            <a:pPr lvl="1"/>
            <a:r>
              <a:rPr lang="en-US" noProof="0" dirty="0" smtClean="0"/>
              <a:t>Verification Involving PSTN Reachability</a:t>
            </a:r>
          </a:p>
          <a:p>
            <a:pPr lvl="1"/>
            <a:r>
              <a:rPr lang="en-US" noProof="0" dirty="0" smtClean="0"/>
              <a:t>Credential handling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8904" y="239713"/>
            <a:ext cx="8716617" cy="1085371"/>
          </a:xfrm>
        </p:spPr>
        <p:txBody>
          <a:bodyPr/>
          <a:lstStyle/>
          <a:p>
            <a:r>
              <a:rPr lang="en-US" noProof="0" dirty="0" smtClean="0"/>
              <a:t>STIR Problem Statement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951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dirty="0"/>
              <a:t>From:  </a:t>
            </a:r>
            <a:r>
              <a:rPr lang="en-US" noProof="0" dirty="0">
                <a:hlinkClick r:id="rId2"/>
              </a:rPr>
              <a:t>http://datatracker.ietf.org/doc/draft-ietf-stir-threats</a:t>
            </a:r>
            <a:r>
              <a:rPr lang="en-US" noProof="0" dirty="0" smtClean="0">
                <a:hlinkClick r:id="rId2"/>
              </a:rPr>
              <a:t>/</a:t>
            </a:r>
            <a:r>
              <a:rPr lang="en-US" noProof="0" dirty="0" smtClean="0"/>
              <a:t> </a:t>
            </a:r>
          </a:p>
          <a:p>
            <a:endParaRPr lang="en-US" noProof="0" dirty="0"/>
          </a:p>
          <a:p>
            <a:r>
              <a:rPr lang="en-US" noProof="0" dirty="0" smtClean="0"/>
              <a:t>Impersonation of a calling party number enables</a:t>
            </a:r>
          </a:p>
          <a:p>
            <a:pPr lvl="1"/>
            <a:r>
              <a:rPr lang="en-US" noProof="0" dirty="0" err="1" smtClean="0"/>
              <a:t>Robocalling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Vishing</a:t>
            </a:r>
            <a:endParaRPr lang="en-US" noProof="0" dirty="0" smtClean="0"/>
          </a:p>
          <a:p>
            <a:pPr lvl="1"/>
            <a:r>
              <a:rPr lang="en-US" noProof="0" dirty="0" smtClean="0"/>
              <a:t>Swatting</a:t>
            </a:r>
          </a:p>
          <a:p>
            <a:pPr lvl="1"/>
            <a:r>
              <a:rPr lang="en-US" noProof="0" dirty="0" smtClean="0"/>
              <a:t>Even more…</a:t>
            </a:r>
          </a:p>
          <a:p>
            <a:r>
              <a:rPr lang="en-US" noProof="0" dirty="0" smtClean="0"/>
              <a:t>Attacks</a:t>
            </a:r>
          </a:p>
          <a:p>
            <a:pPr lvl="1"/>
            <a:r>
              <a:rPr lang="en-US" noProof="0" dirty="0" smtClean="0"/>
              <a:t>Voicemail Hacking</a:t>
            </a:r>
          </a:p>
          <a:p>
            <a:pPr lvl="1"/>
            <a:r>
              <a:rPr lang="en-US" noProof="0" dirty="0" smtClean="0"/>
              <a:t>Unsolicited Commercial Calling</a:t>
            </a:r>
          </a:p>
          <a:p>
            <a:pPr lvl="1"/>
            <a:r>
              <a:rPr lang="en-US" noProof="0" dirty="0" smtClean="0"/>
              <a:t>Denial of Service Attacks</a:t>
            </a:r>
          </a:p>
          <a:p>
            <a:r>
              <a:rPr lang="en-US" noProof="0" dirty="0" smtClean="0"/>
              <a:t>The work considers various use cases of how impersonation takes place and the attack vectors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Threats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674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1799999"/>
            <a:ext cx="8351839" cy="4304965"/>
          </a:xfrm>
        </p:spPr>
        <p:txBody>
          <a:bodyPr>
            <a:normAutofit lnSpcReduction="10000"/>
          </a:bodyPr>
          <a:lstStyle/>
          <a:p>
            <a:r>
              <a:rPr lang="en-US" noProof="0" dirty="0" smtClean="0"/>
              <a:t>The Problem Statement document has been submitted for Publication as an Information RFC</a:t>
            </a:r>
          </a:p>
          <a:p>
            <a:r>
              <a:rPr lang="en-US" noProof="0" dirty="0" smtClean="0"/>
              <a:t>The Threats document has another round of updates to go before being progressing to the next step toward RFC</a:t>
            </a:r>
          </a:p>
          <a:p>
            <a:r>
              <a:rPr lang="en-US" noProof="0" dirty="0" smtClean="0"/>
              <a:t>General consensus that the signing mechanism will mimic what already exists for email-like SIP URIs </a:t>
            </a:r>
            <a:r>
              <a:rPr lang="en-US" noProof="0" dirty="0" smtClean="0">
                <a:hlinkClick r:id="rId2"/>
              </a:rPr>
              <a:t>john@example.com</a:t>
            </a:r>
            <a:r>
              <a:rPr lang="en-US" noProof="0" dirty="0" smtClean="0"/>
              <a:t> and adapt it for phone numbers:</a:t>
            </a:r>
          </a:p>
          <a:p>
            <a:pPr lvl="1"/>
            <a:r>
              <a:rPr lang="en-US" noProof="0" dirty="0" smtClean="0"/>
              <a:t>Associate credentials with phone numbers</a:t>
            </a:r>
          </a:p>
          <a:p>
            <a:pPr lvl="1"/>
            <a:r>
              <a:rPr lang="en-US" noProof="0" dirty="0" smtClean="0"/>
              <a:t>Define extensions in SIP to convey a “proof” that the calling ‘party’ (user/network…) has some authority over the number</a:t>
            </a:r>
          </a:p>
          <a:p>
            <a:pPr lvl="1"/>
            <a:r>
              <a:rPr lang="en-US" noProof="0" dirty="0" smtClean="0"/>
              <a:t>Make it possible for the called party (user/network…) to verify this</a:t>
            </a:r>
          </a:p>
          <a:p>
            <a:pPr lvl="1"/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Status of work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3063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7440DF9A056B4F94A5CB0C94245374" ma:contentTypeVersion="1" ma:contentTypeDescription="Create a new document." ma:contentTypeScope="" ma:versionID="e7052fdd5a20b375bc17ced7e8f704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39509D-203A-46F9-A577-F095738F6EDF}"/>
</file>

<file path=customXml/itemProps2.xml><?xml version="1.0" encoding="utf-8"?>
<ds:datastoreItem xmlns:ds="http://schemas.openxmlformats.org/officeDocument/2006/customXml" ds:itemID="{B6ECF4AF-93B9-40F8-9045-29A123E7AD6A}"/>
</file>

<file path=customXml/itemProps3.xml><?xml version="1.0" encoding="utf-8"?>
<ds:datastoreItem xmlns:ds="http://schemas.openxmlformats.org/officeDocument/2006/customXml" ds:itemID="{F728302C-5520-45D3-937C-1E0D6BCD16BE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990</TotalTime>
  <Words>532</Words>
  <Application>Microsoft Office PowerPoint</Application>
  <PresentationFormat>On-screen Show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Palatino Linotype</vt:lpstr>
      <vt:lpstr>Executive</vt:lpstr>
      <vt:lpstr>STIR</vt:lpstr>
      <vt:lpstr>Introduction</vt:lpstr>
      <vt:lpstr>Context – Past and Present</vt:lpstr>
      <vt:lpstr>Drivers</vt:lpstr>
      <vt:lpstr>STIR Charter</vt:lpstr>
      <vt:lpstr>STIR Problem Statement</vt:lpstr>
      <vt:lpstr>STIR Problem Statement</vt:lpstr>
      <vt:lpstr>Threats</vt:lpstr>
      <vt:lpstr>Status of work</vt:lpstr>
      <vt:lpstr>Become involved!</vt:lpstr>
      <vt:lpstr>Related work and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Aloran, Rakan</dc:creator>
  <cp:keywords/>
  <dc:description>Rev PA1</dc:description>
  <cp:lastModifiedBy>Aloran, Rakan</cp:lastModifiedBy>
  <cp:revision>111</cp:revision>
  <dcterms:created xsi:type="dcterms:W3CDTF">2011-05-24T09:22:48Z</dcterms:created>
  <dcterms:modified xsi:type="dcterms:W3CDTF">2014-05-20T13:29:45Z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FooterType">
    <vt:lpwstr>PresTemp</vt:lpwstr>
  </property>
  <property fmtid="{D5CDD505-2E9C-101B-9397-08002B2CF9AE}" pid="7" name="UsedFont">
    <vt:lpwstr>Arial</vt:lpwstr>
  </property>
  <property fmtid="{D5CDD505-2E9C-101B-9397-08002B2CF9AE}" pid="8" name="x">
    <vt:lpwstr>0</vt:lpwstr>
  </property>
  <property fmtid="{D5CDD505-2E9C-101B-9397-08002B2CF9AE}" pid="9" name="White">
    <vt:bool>true</vt:bool>
  </property>
  <property fmtid="{D5CDD505-2E9C-101B-9397-08002B2CF9AE}" pid="10" name="chkMetaData">
    <vt:bool>false</vt:bool>
  </property>
  <property fmtid="{D5CDD505-2E9C-101B-9397-08002B2CF9AE}" pid="11" name="chkTaglines">
    <vt:bool>false</vt:bool>
  </property>
  <property fmtid="{D5CDD505-2E9C-101B-9397-08002B2CF9AE}" pid="12" name="SecurityClass">
    <vt:lpwstr>Ericsson Internal</vt:lpwstr>
  </property>
  <property fmtid="{D5CDD505-2E9C-101B-9397-08002B2CF9AE}" pid="13" name="txtConfLabel">
    <vt:lpwstr>Ericsson Internal</vt:lpwstr>
  </property>
  <property fmtid="{D5CDD505-2E9C-101B-9397-08002B2CF9AE}" pid="14" name="optUseConfClass">
    <vt:bool>true</vt:bool>
  </property>
  <property fmtid="{D5CDD505-2E9C-101B-9397-08002B2CF9AE}" pid="15" name="optUseConfLabel">
    <vt:bool>false</vt:bool>
  </property>
  <property fmtid="{D5CDD505-2E9C-101B-9397-08002B2CF9AE}" pid="16" name="optFooterCVLDocNo">
    <vt:bool>true</vt:bool>
  </property>
  <property fmtid="{D5CDD505-2E9C-101B-9397-08002B2CF9AE}" pid="17" name="optFooterCVLCopyright">
    <vt:bool>false</vt:bool>
  </property>
  <property fmtid="{D5CDD505-2E9C-101B-9397-08002B2CF9AE}" pid="18" name="optEnterText1">
    <vt:bool>false</vt:bool>
  </property>
  <property fmtid="{D5CDD505-2E9C-101B-9397-08002B2CF9AE}" pid="19" name="optFooterCVLConfLabel">
    <vt:bool>true</vt:bool>
  </property>
  <property fmtid="{D5CDD505-2E9C-101B-9397-08002B2CF9AE}" pid="20" name="optEnterText2">
    <vt:bool>false</vt:bool>
  </property>
  <property fmtid="{D5CDD505-2E9C-101B-9397-08002B2CF9AE}" pid="21" name="optFooterCVLTitle">
    <vt:bool>true</vt:bool>
  </property>
  <property fmtid="{D5CDD505-2E9C-101B-9397-08002B2CF9AE}" pid="22" name="optFooterCVLPrep">
    <vt:bool>false</vt:bool>
  </property>
  <property fmtid="{D5CDD505-2E9C-101B-9397-08002B2CF9AE}" pid="23" name="optEnterText3">
    <vt:bool>false</vt:bool>
  </property>
  <property fmtid="{D5CDD505-2E9C-101B-9397-08002B2CF9AE}" pid="24" name="optFooterCVLDate">
    <vt:bool>true</vt:bool>
  </property>
  <property fmtid="{D5CDD505-2E9C-101B-9397-08002B2CF9AE}" pid="25" name="optEnterText4">
    <vt:bool>false</vt:bool>
  </property>
  <property fmtid="{D5CDD505-2E9C-101B-9397-08002B2CF9AE}" pid="26" name="LeftFooterField">
    <vt:lpwstr/>
  </property>
  <property fmtid="{D5CDD505-2E9C-101B-9397-08002B2CF9AE}" pid="27" name="MiddleFooterField">
    <vt:lpwstr>Ericsson Internal</vt:lpwstr>
  </property>
  <property fmtid="{D5CDD505-2E9C-101B-9397-08002B2CF9AE}" pid="28" name="RightFooterField">
    <vt:lpwstr/>
  </property>
  <property fmtid="{D5CDD505-2E9C-101B-9397-08002B2CF9AE}" pid="29" name="RightFooterField2">
    <vt:lpwstr>2014-04-15</vt:lpwstr>
  </property>
  <property fmtid="{D5CDD505-2E9C-101B-9397-08002B2CF9AE}" pid="30" name="TotalNumb">
    <vt:bool>false</vt:bool>
  </property>
  <property fmtid="{D5CDD505-2E9C-101B-9397-08002B2CF9AE}" pid="31" name="Pages">
    <vt:bool>true</vt:bool>
  </property>
  <property fmtid="{D5CDD505-2E9C-101B-9397-08002B2CF9AE}" pid="32" name="DocumentType2">
    <vt:lpwstr>Presentation2011</vt:lpwstr>
  </property>
  <property fmtid="{D5CDD505-2E9C-101B-9397-08002B2CF9AE}" pid="33" name="TemplateName2">
    <vt:lpwstr>CXC 173 2731/1</vt:lpwstr>
  </property>
  <property fmtid="{D5CDD505-2E9C-101B-9397-08002B2CF9AE}" pid="34" name="TemplateVersion2">
    <vt:lpwstr>R1A</vt:lpwstr>
  </property>
  <property fmtid="{D5CDD505-2E9C-101B-9397-08002B2CF9AE}" pid="35" name="PackageNo">
    <vt:lpwstr>LXA 119 603</vt:lpwstr>
  </property>
  <property fmtid="{D5CDD505-2E9C-101B-9397-08002B2CF9AE}" pid="36" name="PackageVersion">
    <vt:lpwstr>R3A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/>
  </property>
  <property fmtid="{D5CDD505-2E9C-101B-9397-08002B2CF9AE}" pid="44" name="Date">
    <vt:lpwstr>2014-04-15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ContentTypeId">
    <vt:lpwstr>0x010100607440DF9A056B4F94A5CB0C94245374</vt:lpwstr>
  </property>
</Properties>
</file>