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slides/slide15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presentation.xml" ContentType="application/vnd.openxmlformats-officedocument.presentationml.presentation.main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13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customXml/itemProps3.xml" ContentType="application/vnd.openxmlformats-officedocument.customXml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  <p:sldMasterId id="2147484138" r:id="rId5"/>
  </p:sldMasterIdLst>
  <p:notesMasterIdLst>
    <p:notesMasterId r:id="rId23"/>
  </p:notesMasterIdLst>
  <p:handoutMasterIdLst>
    <p:handoutMasterId r:id="rId24"/>
  </p:handoutMasterIdLst>
  <p:sldIdLst>
    <p:sldId id="412" r:id="rId6"/>
    <p:sldId id="440" r:id="rId7"/>
    <p:sldId id="427" r:id="rId8"/>
    <p:sldId id="442" r:id="rId9"/>
    <p:sldId id="435" r:id="rId10"/>
    <p:sldId id="430" r:id="rId11"/>
    <p:sldId id="429" r:id="rId12"/>
    <p:sldId id="432" r:id="rId13"/>
    <p:sldId id="439" r:id="rId14"/>
    <p:sldId id="428" r:id="rId15"/>
    <p:sldId id="426" r:id="rId16"/>
    <p:sldId id="436" r:id="rId17"/>
    <p:sldId id="441" r:id="rId18"/>
    <p:sldId id="438" r:id="rId19"/>
    <p:sldId id="424" r:id="rId20"/>
    <p:sldId id="437" r:id="rId21"/>
    <p:sldId id="434" r:id="rId22"/>
  </p:sldIdLst>
  <p:sldSz cx="9144000" cy="6858000" type="screen4x3"/>
  <p:notesSz cx="69850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5">
          <p15:clr>
            <a:srgbClr val="A4A3A4"/>
          </p15:clr>
        </p15:guide>
        <p15:guide id="2" pos="22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E438A"/>
    <a:srgbClr val="000066"/>
    <a:srgbClr val="525152"/>
    <a:srgbClr val="0099CC"/>
    <a:srgbClr val="33CC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42" autoAdjust="0"/>
    <p:restoredTop sz="91181" autoAdjust="0"/>
  </p:normalViewPr>
  <p:slideViewPr>
    <p:cSldViewPr>
      <p:cViewPr varScale="1">
        <p:scale>
          <a:sx n="99" d="100"/>
          <a:sy n="99" d="100"/>
        </p:scale>
        <p:origin x="11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334" y="-96"/>
      </p:cViewPr>
      <p:guideLst>
        <p:guide orient="horz" pos="2925"/>
        <p:guide pos="22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7638" y="0"/>
            <a:ext cx="302736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2736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7638" y="8818563"/>
            <a:ext cx="3027362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D50B6C-77E4-4E16-A24A-59843C0A67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45557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7638" y="0"/>
            <a:ext cx="302736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3163" y="696913"/>
            <a:ext cx="4638675" cy="3479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08488"/>
            <a:ext cx="5121275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2736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7638" y="8818563"/>
            <a:ext cx="3027362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355F645-AC6A-4CEF-AE98-8681FDFF57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86015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62C09FBB-B7E9-4296-BA5C-81B5CFB810B5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7843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177D884E-0450-48C5-9910-3A0EC85394B4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1026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8F7D9B-AFA3-4E68-AEB1-395EB70CEF34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4363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177D884E-0450-48C5-9910-3A0EC85394B4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20742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8F7D9B-AFA3-4E68-AEB1-395EB70CEF34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1691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Watermar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b="12773"/>
          <a:stretch>
            <a:fillRect/>
          </a:stretch>
        </p:blipFill>
        <p:spPr bwMode="auto">
          <a:xfrm>
            <a:off x="0" y="765175"/>
            <a:ext cx="6467475" cy="609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8027988" y="6237288"/>
            <a:ext cx="184150" cy="36512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1000">
                <a:solidFill>
                  <a:schemeClr val="bg1"/>
                </a:solidFill>
                <a:latin typeface="Univers" panose="020B0603020202030204" pitchFamily="34" charset="0"/>
              </a:rPr>
              <a:t/>
            </a:r>
            <a:br>
              <a:rPr lang="en-US" altLang="en-US" sz="1000">
                <a:solidFill>
                  <a:schemeClr val="bg1"/>
                </a:solidFill>
                <a:latin typeface="Univers" panose="020B0603020202030204" pitchFamily="34" charset="0"/>
              </a:rPr>
            </a:br>
            <a:endParaRPr lang="en-US" altLang="en-US" sz="1000">
              <a:solidFill>
                <a:schemeClr val="bg1"/>
              </a:solidFill>
              <a:latin typeface="Univers" panose="020B0603020202030204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6426200" y="4343400"/>
            <a:ext cx="52388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1200" b="1">
                <a:solidFill>
                  <a:srgbClr val="0C4B84"/>
                </a:solidFill>
              </a:rPr>
              <a:t> </a:t>
            </a:r>
            <a:endParaRPr lang="en-US" altLang="en-US" sz="2400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7319963" y="4524375"/>
            <a:ext cx="52387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1200" b="1">
                <a:solidFill>
                  <a:srgbClr val="0C4B84"/>
                </a:solidFill>
              </a:rPr>
              <a:t> </a:t>
            </a:r>
            <a:endParaRPr lang="en-US" altLang="en-US" sz="2400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5280025" y="4802188"/>
            <a:ext cx="444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1000">
                <a:solidFill>
                  <a:srgbClr val="000000"/>
                </a:solidFill>
              </a:rPr>
              <a:t> </a:t>
            </a:r>
            <a:endParaRPr lang="en-US" altLang="en-US" sz="2400"/>
          </a:p>
        </p:txBody>
      </p:sp>
      <p:sp>
        <p:nvSpPr>
          <p:cNvPr id="9" name="AutoShape 18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10" name="AutoShape 20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11" name="AutoShape 23" descr="image002"/>
          <p:cNvSpPr>
            <a:spLocks noChangeAspect="1" noChangeArrowheads="1"/>
          </p:cNvSpPr>
          <p:nvPr userDrawn="1"/>
        </p:nvSpPr>
        <p:spPr bwMode="auto">
          <a:xfrm>
            <a:off x="200025" y="460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12" name="AutoShape 25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GB" altLang="en-US"/>
          </a:p>
        </p:txBody>
      </p:sp>
      <p:pic>
        <p:nvPicPr>
          <p:cNvPr id="13" name="Picture 26" descr="Picture1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2738" y="3132138"/>
            <a:ext cx="896937" cy="59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28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Title of presentation</a:t>
            </a:r>
          </a:p>
        </p:txBody>
      </p:sp>
      <p:sp>
        <p:nvSpPr>
          <p:cNvPr id="332810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79388" y="6453188"/>
            <a:ext cx="3609975" cy="268287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altLang="en-US"/>
              <a:t>Geneva, Switzerland, 2 June 2014</a:t>
            </a:r>
          </a:p>
        </p:txBody>
      </p:sp>
    </p:spTree>
    <p:extLst>
      <p:ext uri="{BB962C8B-B14F-4D97-AF65-F5344CB8AC3E}">
        <p14:creationId xmlns:p14="http://schemas.microsoft.com/office/powerpoint/2010/main" val="4212144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en-US"/>
              <a:t>Geneva, Switzerland, 2 June 2014</a:t>
            </a:r>
          </a:p>
          <a:p>
            <a:endParaRPr lang="en-US" altLang="en-US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F48A3B4-4192-451C-A483-8FEDEDA639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156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Geneva, Switzerland, 2 June 2014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09DAC8-DBCF-4B82-A76A-81067ABFBD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31613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12616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Geneva, Switzerland, 2 June 2014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0E05F6-5062-436B-85C0-8498328B82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39259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Univers" pitchFamily="34" charset="0"/>
              </a:defRPr>
            </a:lvl1pPr>
          </a:lstStyle>
          <a:p>
            <a:pPr>
              <a:defRPr/>
            </a:pPr>
            <a:r>
              <a:rPr lang="en-US" altLang="en-US"/>
              <a:t>Geneva, Switzerland, 2 June 2014</a:t>
            </a:r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747000" y="6453188"/>
            <a:ext cx="1366838" cy="288925"/>
          </a:xfrm>
        </p:spPr>
        <p:txBody>
          <a:bodyPr/>
          <a:lstStyle>
            <a:lvl1pPr>
              <a:defRPr/>
            </a:lvl1pPr>
          </a:lstStyle>
          <a:p>
            <a:fld id="{E635BDF2-56B1-4EC4-9E52-BC4C3F7D24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44395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A3EEF-CC9C-4968-B3C9-A353B6D4C2E5}" type="datetimeFigureOut">
              <a:rPr lang="da-DK" smtClean="0"/>
              <a:t>20-05-2014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FEC32-83E7-41F1-956B-E87F139AE275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045925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A3EEF-CC9C-4968-B3C9-A353B6D4C2E5}" type="datetimeFigureOut">
              <a:rPr lang="da-DK" smtClean="0"/>
              <a:t>20-05-2014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FEC32-83E7-41F1-956B-E87F139AE275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871898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A3EEF-CC9C-4968-B3C9-A353B6D4C2E5}" type="datetimeFigureOut">
              <a:rPr lang="da-DK" smtClean="0"/>
              <a:t>20-05-2014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FEC32-83E7-41F1-956B-E87F139AE275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346691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A3EEF-CC9C-4968-B3C9-A353B6D4C2E5}" type="datetimeFigureOut">
              <a:rPr lang="da-DK" smtClean="0"/>
              <a:t>20-05-2014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FEC32-83E7-41F1-956B-E87F139AE275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280076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A3EEF-CC9C-4968-B3C9-A353B6D4C2E5}" type="datetimeFigureOut">
              <a:rPr lang="da-DK" smtClean="0"/>
              <a:t>20-05-2014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FEC32-83E7-41F1-956B-E87F139AE275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832742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A3EEF-CC9C-4968-B3C9-A353B6D4C2E5}" type="datetimeFigureOut">
              <a:rPr lang="da-DK" smtClean="0"/>
              <a:t>20-05-2014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FEC32-83E7-41F1-956B-E87F139AE275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85453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Geneva, Switzerland, 2 June 2014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A56AB3-EFA3-4AB6-B1DD-4B57217744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24618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A3EEF-CC9C-4968-B3C9-A353B6D4C2E5}" type="datetimeFigureOut">
              <a:rPr lang="da-DK" smtClean="0"/>
              <a:t>20-05-2014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FEC32-83E7-41F1-956B-E87F139AE275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894228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A3EEF-CC9C-4968-B3C9-A353B6D4C2E5}" type="datetimeFigureOut">
              <a:rPr lang="da-DK" smtClean="0"/>
              <a:t>20-05-2014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FEC32-83E7-41F1-956B-E87F139AE275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870210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A3EEF-CC9C-4968-B3C9-A353B6D4C2E5}" type="datetimeFigureOut">
              <a:rPr lang="da-DK" smtClean="0"/>
              <a:t>20-05-2014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FEC32-83E7-41F1-956B-E87F139AE275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255974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A3EEF-CC9C-4968-B3C9-A353B6D4C2E5}" type="datetimeFigureOut">
              <a:rPr lang="da-DK" smtClean="0"/>
              <a:t>20-05-2014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FEC32-83E7-41F1-956B-E87F139AE275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380296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A3EEF-CC9C-4968-B3C9-A353B6D4C2E5}" type="datetimeFigureOut">
              <a:rPr lang="da-DK" smtClean="0"/>
              <a:t>20-05-2014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FEC32-83E7-41F1-956B-E87F139AE275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99544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Geneva, Switzerland, 2 June 2014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4F60A8-9B44-4DD9-B0DE-D0611203D1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9156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250825" y="6453188"/>
            <a:ext cx="4032250" cy="312737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altLang="en-US"/>
              <a:t>Geneva, Switzerland, 2 June 2014</a:t>
            </a:r>
          </a:p>
          <a:p>
            <a:endParaRPr lang="en-US" altLang="en-US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839BCB2-BB75-486B-ADF0-0021A8AE85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37843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Geneva, Switzerland, 2 June 2014</a:t>
            </a:r>
          </a:p>
        </p:txBody>
      </p:sp>
      <p:sp>
        <p:nvSpPr>
          <p:cNvPr id="8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0E2B07-9FF4-41C0-8FCE-917501D869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083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en-US" dirty="0"/>
              <a:t>Geneva, Switzerland, 2 June 2014</a:t>
            </a:r>
          </a:p>
          <a:p>
            <a:endParaRPr lang="en-US" altLang="en-US" dirty="0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318EEB0-32FD-4095-B45F-C3A7D447F7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76162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Geneva, Switzerland, 2 June 2014</a:t>
            </a:r>
            <a:endParaRPr lang="en-US" altLang="en-US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FBDD58-03FF-4463-A089-0CFC32E0A59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7978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Geneva, Switzerland, 2 June 2014</a:t>
            </a:r>
          </a:p>
        </p:txBody>
      </p:sp>
      <p:sp>
        <p:nvSpPr>
          <p:cNvPr id="3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DA3EF2-24CE-4D20-A53B-CD8B64FB68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5975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Geneva, Switzerland, 2 June 2014</a:t>
            </a:r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475AE7-DFC3-45A0-A1D9-9118AEF154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3933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Watermark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b="12773"/>
          <a:stretch>
            <a:fillRect/>
          </a:stretch>
        </p:blipFill>
        <p:spPr bwMode="auto">
          <a:xfrm>
            <a:off x="0" y="765175"/>
            <a:ext cx="6443663" cy="609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79388" y="6453188"/>
            <a:ext cx="403225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Univers" pitchFamily="34" charset="0"/>
              </a:defRPr>
            </a:lvl1pPr>
          </a:lstStyle>
          <a:p>
            <a:pPr>
              <a:defRPr/>
            </a:pPr>
            <a:r>
              <a:rPr lang="en-US" altLang="en-US"/>
              <a:t>Geneva, Switzerland, 2 June 2014</a:t>
            </a:r>
          </a:p>
        </p:txBody>
      </p:sp>
      <p:sp>
        <p:nvSpPr>
          <p:cNvPr id="1060" name="Rectangle 3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51763" y="6453188"/>
            <a:ext cx="136683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FBDD58-03FF-4463-A089-0CFC32E0A59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0" name="Rectangle 3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1" r:id="rId1"/>
    <p:sldLayoutId id="2147484124" r:id="rId2"/>
    <p:sldLayoutId id="2147484125" r:id="rId3"/>
    <p:sldLayoutId id="2147484132" r:id="rId4"/>
    <p:sldLayoutId id="2147484126" r:id="rId5"/>
    <p:sldLayoutId id="2147484133" r:id="rId6"/>
    <p:sldLayoutId id="2147484150" r:id="rId7"/>
    <p:sldLayoutId id="2147484127" r:id="rId8"/>
    <p:sldLayoutId id="2147484128" r:id="rId9"/>
    <p:sldLayoutId id="2147484134" r:id="rId10"/>
    <p:sldLayoutId id="2147484129" r:id="rId11"/>
    <p:sldLayoutId id="2147484130" r:id="rId12"/>
    <p:sldLayoutId id="2147484135" r:id="rId13"/>
  </p:sldLayoutIdLst>
  <p:timing>
    <p:tnLst>
      <p:par>
        <p:cTn id="1" dur="indefinite" restart="never" nodeType="tmRoot"/>
      </p:par>
    </p:tnLst>
  </p:timing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6"/>
        </a:buBlip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0000"/>
        <a:buFont typeface="ZapfDingbats BT" pitchFamily="18" charset="2"/>
        <a:buBlip>
          <a:blip r:embed="rId17"/>
        </a:buBlip>
        <a:defRPr sz="28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6"/>
        </a:buBlip>
        <a:defRPr sz="24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70000"/>
        <a:buFont typeface="ZapfDingbats BT" pitchFamily="18" charset="2"/>
        <a:buBlip>
          <a:blip r:embed="rId17"/>
        </a:buBlip>
        <a:defRPr sz="2000">
          <a:solidFill>
            <a:schemeClr val="bg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6"/>
        </a:buBlip>
        <a:defRPr sz="2000">
          <a:solidFill>
            <a:schemeClr val="bg2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6"/>
        </a:buBlip>
        <a:defRPr sz="2000">
          <a:solidFill>
            <a:schemeClr val="bg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6"/>
        </a:buBlip>
        <a:defRPr sz="2000">
          <a:solidFill>
            <a:schemeClr val="bg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6"/>
        </a:buBlip>
        <a:defRPr sz="2000">
          <a:solidFill>
            <a:schemeClr val="bg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6"/>
        </a:buBlip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A3EEF-CC9C-4968-B3C9-A353B6D4C2E5}" type="datetimeFigureOut">
              <a:rPr lang="da-DK" smtClean="0"/>
              <a:t>20-05-2014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FEC32-83E7-41F1-956B-E87F139AE275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82835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9" r:id="rId1"/>
    <p:sldLayoutId id="2147484140" r:id="rId2"/>
    <p:sldLayoutId id="2147484141" r:id="rId3"/>
    <p:sldLayoutId id="2147484142" r:id="rId4"/>
    <p:sldLayoutId id="2147484143" r:id="rId5"/>
    <p:sldLayoutId id="2147484144" r:id="rId6"/>
    <p:sldLayoutId id="2147484145" r:id="rId7"/>
    <p:sldLayoutId id="2147484146" r:id="rId8"/>
    <p:sldLayoutId id="2147484147" r:id="rId9"/>
    <p:sldLayoutId id="2147484148" r:id="rId10"/>
    <p:sldLayoutId id="214748414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250825" y="6381750"/>
            <a:ext cx="3827463" cy="2682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400" smtClean="0">
                <a:solidFill>
                  <a:schemeClr val="tx1"/>
                </a:solidFill>
                <a:latin typeface="Univers" panose="020B0603020202030204" pitchFamily="34" charset="0"/>
              </a:rPr>
              <a:t>Geneva, Switzerland, 2 June 2014</a:t>
            </a:r>
          </a:p>
        </p:txBody>
      </p:sp>
      <p:sp>
        <p:nvSpPr>
          <p:cNvPr id="7171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0" y="2708275"/>
            <a:ext cx="9144000" cy="1296988"/>
          </a:xfrm>
        </p:spPr>
        <p:txBody>
          <a:bodyPr/>
          <a:lstStyle/>
          <a:p>
            <a:r>
              <a:rPr lang="en-US" altLang="en-US" dirty="0" smtClean="0"/>
              <a:t>Introduction to</a:t>
            </a:r>
            <a:br>
              <a:rPr lang="en-US" altLang="en-US" dirty="0" smtClean="0"/>
            </a:br>
            <a:r>
              <a:rPr lang="en-US" altLang="en-US" dirty="0" smtClean="0"/>
              <a:t>public-key infrastructure (PKI)</a:t>
            </a:r>
          </a:p>
        </p:txBody>
      </p:sp>
      <p:sp>
        <p:nvSpPr>
          <p:cNvPr id="7172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37063"/>
            <a:ext cx="6400800" cy="1655762"/>
          </a:xfrm>
        </p:spPr>
        <p:txBody>
          <a:bodyPr/>
          <a:lstStyle/>
          <a:p>
            <a:r>
              <a:rPr lang="en-GB" altLang="en-US" b="1" dirty="0" smtClean="0"/>
              <a:t>Erik Andersen,</a:t>
            </a:r>
          </a:p>
          <a:p>
            <a:r>
              <a:rPr lang="en-GB" altLang="en-US" b="1" dirty="0" smtClean="0"/>
              <a:t>Q.11 Rapporteur, </a:t>
            </a:r>
            <a:br>
              <a:rPr lang="en-GB" altLang="en-US" b="1" dirty="0" smtClean="0"/>
            </a:br>
            <a:r>
              <a:rPr lang="en-GB" altLang="en-US" b="1" dirty="0" smtClean="0"/>
              <a:t>ITU-T Study Group 17</a:t>
            </a:r>
          </a:p>
          <a:p>
            <a:r>
              <a:rPr lang="en-GB" altLang="en-US" b="1" dirty="0" smtClean="0"/>
              <a:t>era@x500.eu</a:t>
            </a:r>
            <a:endParaRPr lang="en-US" altLang="en-US" b="1" dirty="0" smtClean="0"/>
          </a:p>
        </p:txBody>
      </p:sp>
      <p:sp>
        <p:nvSpPr>
          <p:cNvPr id="5125" name="Rectangle 13"/>
          <p:cNvSpPr>
            <a:spLocks noChangeArrowheads="1"/>
          </p:cNvSpPr>
          <p:nvPr/>
        </p:nvSpPr>
        <p:spPr bwMode="auto">
          <a:xfrm>
            <a:off x="0" y="952500"/>
            <a:ext cx="9144000" cy="161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altLang="en-US" sz="2400" b="1">
                <a:solidFill>
                  <a:schemeClr val="bg2"/>
                </a:solidFill>
              </a:rPr>
              <a:t>ITU Workshop on “Caller ID Spoofing”</a:t>
            </a:r>
          </a:p>
          <a:p>
            <a:pPr algn="ctr">
              <a:lnSpc>
                <a:spcPct val="80000"/>
              </a:lnSpc>
            </a:pPr>
            <a:endParaRPr lang="en-US" altLang="en-US" sz="2400" b="1">
              <a:solidFill>
                <a:srgbClr val="22228B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en-US" altLang="en-US" sz="1800" b="1">
                <a:solidFill>
                  <a:srgbClr val="22228B"/>
                </a:solidFill>
              </a:rPr>
              <a:t>(Geneva, Switzerland, 2 June 2014)</a:t>
            </a:r>
            <a:endParaRPr lang="en-US" altLang="en-US" sz="1800" b="1">
              <a:solidFill>
                <a:schemeClr val="bg2"/>
              </a:solidFill>
            </a:endParaRPr>
          </a:p>
        </p:txBody>
      </p:sp>
      <p:sp>
        <p:nvSpPr>
          <p:cNvPr id="7174" name="AutoShape 18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7175" name="AutoShape 20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7176" name="AutoShape 22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7177" name="AutoShape 24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7178" name="Rectangle 26"/>
          <p:cNvSpPr>
            <a:spLocks noChangeArrowheads="1"/>
          </p:cNvSpPr>
          <p:nvPr/>
        </p:nvSpPr>
        <p:spPr bwMode="auto">
          <a:xfrm>
            <a:off x="0" y="29289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en-GB" altLang="en-US">
              <a:solidFill>
                <a:schemeClr val="tx1"/>
              </a:solidFill>
            </a:endParaRPr>
          </a:p>
        </p:txBody>
      </p:sp>
      <p:pic>
        <p:nvPicPr>
          <p:cNvPr id="7179" name="Picture 16" descr="ITUserie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264" b="69327"/>
          <a:stretch>
            <a:fillRect/>
          </a:stretch>
        </p:blipFill>
        <p:spPr bwMode="auto">
          <a:xfrm>
            <a:off x="6729413" y="188913"/>
            <a:ext cx="1768475" cy="76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Checking the credentials</a:t>
            </a:r>
            <a:endParaRPr lang="da-DK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Geneva, Switzerland, 2 June 2014</a:t>
            </a:r>
          </a:p>
          <a:p>
            <a:endParaRPr lang="en-US" altLang="en-US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18EEB0-32FD-4095-B45F-C3A7D447F775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7" name="Rectangle 16"/>
          <p:cNvSpPr txBox="1">
            <a:spLocks noChangeArrowheads="1"/>
          </p:cNvSpPr>
          <p:nvPr/>
        </p:nvSpPr>
        <p:spPr>
          <a:xfrm>
            <a:off x="179388" y="2001193"/>
            <a:ext cx="4752975" cy="373206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2"/>
              </a:buBlip>
              <a:defRPr sz="3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Font typeface="ZapfDingbats BT" pitchFamily="18" charset="2"/>
              <a:buBlip>
                <a:blip r:embed="rId3"/>
              </a:buBlip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Font typeface="ZapfDingbats BT" pitchFamily="18" charset="2"/>
              <a:buBlip>
                <a:blip r:embed="rId3"/>
              </a:buBlip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r>
              <a:rPr lang="en-GB" sz="2400" kern="0" dirty="0" smtClean="0"/>
              <a:t>A passport is a type of certificate binding a picture to a </a:t>
            </a:r>
            <a:r>
              <a:rPr lang="en-GB" sz="2400" kern="0" dirty="0" smtClean="0">
                <a:solidFill>
                  <a:srgbClr val="FF0000"/>
                </a:solidFill>
              </a:rPr>
              <a:t>subject</a:t>
            </a:r>
            <a:r>
              <a:rPr lang="en-GB" sz="2400" kern="0" dirty="0" smtClean="0"/>
              <a:t> ID</a:t>
            </a:r>
          </a:p>
          <a:p>
            <a:r>
              <a:rPr lang="en-GB" sz="2400" kern="0" dirty="0" smtClean="0"/>
              <a:t>Has to be issued by a trustworthy authority</a:t>
            </a:r>
          </a:p>
          <a:p>
            <a:r>
              <a:rPr lang="en-GB" sz="2400" kern="0" dirty="0" smtClean="0"/>
              <a:t>A passport may be false</a:t>
            </a:r>
          </a:p>
          <a:p>
            <a:r>
              <a:rPr lang="en-GB" sz="2400" kern="0" dirty="0" smtClean="0"/>
              <a:t>It is checked by the validator, also called the </a:t>
            </a:r>
            <a:r>
              <a:rPr lang="en-GB" sz="2400" kern="0" dirty="0" smtClean="0">
                <a:solidFill>
                  <a:srgbClr val="CC0066"/>
                </a:solidFill>
              </a:rPr>
              <a:t>relying party</a:t>
            </a:r>
          </a:p>
        </p:txBody>
      </p:sp>
      <p:pic>
        <p:nvPicPr>
          <p:cNvPr id="8" name="Picture 12" descr="MCj0383460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5003800" y="1518940"/>
            <a:ext cx="3678238" cy="5078412"/>
          </a:xfrm>
          <a:prstGeom prst="rect">
            <a:avLst/>
          </a:prstGeom>
          <a:noFill/>
          <a:ln/>
        </p:spPr>
      </p:pic>
      <p:sp>
        <p:nvSpPr>
          <p:cNvPr id="5" name="Tekstfelt 4"/>
          <p:cNvSpPr txBox="1"/>
          <p:nvPr/>
        </p:nvSpPr>
        <p:spPr>
          <a:xfrm>
            <a:off x="3131840" y="1143000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kern="0" dirty="0" smtClean="0">
                <a:solidFill>
                  <a:srgbClr val="FF0000"/>
                </a:solidFill>
                <a:latin typeface="+mn-lt"/>
              </a:rPr>
              <a:t>Subject</a:t>
            </a:r>
            <a:endParaRPr lang="en-US" sz="2400" kern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9" name="Tekstfelt 8"/>
          <p:cNvSpPr txBox="1"/>
          <p:nvPr/>
        </p:nvSpPr>
        <p:spPr>
          <a:xfrm>
            <a:off x="5328592" y="869305"/>
            <a:ext cx="2663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kern="0" dirty="0" smtClean="0">
                <a:solidFill>
                  <a:srgbClr val="FF0000"/>
                </a:solidFill>
                <a:latin typeface="+mn-lt"/>
              </a:rPr>
              <a:t>Relying party</a:t>
            </a:r>
            <a:endParaRPr lang="en-US" sz="2400" kern="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10" name="Lige pilforbindelse 9"/>
          <p:cNvCxnSpPr/>
          <p:nvPr/>
        </p:nvCxnSpPr>
        <p:spPr bwMode="auto">
          <a:xfrm>
            <a:off x="6948264" y="1330970"/>
            <a:ext cx="288032" cy="27369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1" name="Lige pilforbindelse 10"/>
          <p:cNvCxnSpPr/>
          <p:nvPr/>
        </p:nvCxnSpPr>
        <p:spPr bwMode="auto">
          <a:xfrm>
            <a:off x="4355976" y="1556792"/>
            <a:ext cx="1290562" cy="11318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222194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5400" dirty="0" smtClean="0"/>
              <a:t>Trust</a:t>
            </a:r>
            <a:endParaRPr lang="da-DK" sz="5400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Geneva, Switzerland, 2 June 2014</a:t>
            </a:r>
          </a:p>
          <a:p>
            <a:endParaRPr lang="en-US" altLang="en-US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18EEB0-32FD-4095-B45F-C3A7D447F775}" type="slidenum">
              <a:rPr lang="en-US" altLang="en-US" smtClean="0"/>
              <a:pPr/>
              <a:t>11</a:t>
            </a:fld>
            <a:endParaRPr lang="en-US" altLang="en-US"/>
          </a:p>
        </p:txBody>
      </p:sp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827584" y="908720"/>
            <a:ext cx="2030921" cy="460920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6" name="Tekstfelt 5"/>
          <p:cNvSpPr txBox="1"/>
          <p:nvPr/>
        </p:nvSpPr>
        <p:spPr>
          <a:xfrm>
            <a:off x="3635896" y="1510913"/>
            <a:ext cx="39604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Would you buy a certificate of this man?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ekstfelt 6"/>
          <p:cNvSpPr txBox="1"/>
          <p:nvPr/>
        </p:nvSpPr>
        <p:spPr>
          <a:xfrm>
            <a:off x="3635896" y="3887177"/>
            <a:ext cx="396044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Would you trust  a certificate issued by this man?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Tekstfelt 7"/>
          <p:cNvSpPr txBox="1"/>
          <p:nvPr/>
        </p:nvSpPr>
        <p:spPr>
          <a:xfrm>
            <a:off x="1043608" y="5733256"/>
            <a:ext cx="2001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dirty="0" smtClean="0"/>
              <a:t>Certificates</a:t>
            </a:r>
            <a:endParaRPr lang="da-DK" sz="2400" dirty="0"/>
          </a:p>
        </p:txBody>
      </p:sp>
      <p:cxnSp>
        <p:nvCxnSpPr>
          <p:cNvPr id="10" name="Lige pilforbindelse 9"/>
          <p:cNvCxnSpPr>
            <a:stCxn id="8" idx="0"/>
          </p:cNvCxnSpPr>
          <p:nvPr/>
        </p:nvCxnSpPr>
        <p:spPr bwMode="auto">
          <a:xfrm flipV="1">
            <a:off x="2044372" y="4077072"/>
            <a:ext cx="367388" cy="165618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290376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Hierarchical Structure</a:t>
            </a:r>
            <a:endParaRPr lang="en-GB" sz="3600" dirty="0"/>
          </a:p>
        </p:txBody>
      </p:sp>
      <p:pic>
        <p:nvPicPr>
          <p:cNvPr id="3" name="Picture 4" descr="C:\Users\Erik\AppData\Local\Microsoft\Windows\Temporary Internet Files\Content.IE5\OMZXH9X8\MC90033586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93811" y="1659376"/>
            <a:ext cx="538229" cy="509484"/>
          </a:xfrm>
          <a:prstGeom prst="rect">
            <a:avLst/>
          </a:prstGeom>
          <a:noFill/>
        </p:spPr>
      </p:pic>
      <p:sp>
        <p:nvSpPr>
          <p:cNvPr id="4" name="Tekstboks 3"/>
          <p:cNvSpPr txBox="1"/>
          <p:nvPr/>
        </p:nvSpPr>
        <p:spPr>
          <a:xfrm>
            <a:off x="4896036" y="1717067"/>
            <a:ext cx="2020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/>
              <a:t>Trust anchor</a:t>
            </a:r>
            <a:endParaRPr lang="en-GB" sz="2000" b="1" dirty="0"/>
          </a:p>
        </p:txBody>
      </p:sp>
      <p:sp>
        <p:nvSpPr>
          <p:cNvPr id="6" name="Rektangel 5"/>
          <p:cNvSpPr/>
          <p:nvPr/>
        </p:nvSpPr>
        <p:spPr bwMode="auto">
          <a:xfrm>
            <a:off x="1871348" y="2873670"/>
            <a:ext cx="830206" cy="436951"/>
          </a:xfrm>
          <a:prstGeom prst="rect">
            <a:avLst/>
          </a:prstGeom>
          <a:solidFill>
            <a:srgbClr val="92D050"/>
          </a:solidFill>
          <a:ln w="28575" cap="flat" cmpd="thinThick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285750" marR="0" indent="-28575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1695450" algn="l"/>
              </a:tabLst>
            </a:pP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Tekstboks 6"/>
          <p:cNvSpPr txBox="1"/>
          <p:nvPr/>
        </p:nvSpPr>
        <p:spPr>
          <a:xfrm>
            <a:off x="2088092" y="2953646"/>
            <a:ext cx="396718" cy="30777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2000" b="1" dirty="0" smtClean="0"/>
              <a:t>CA</a:t>
            </a:r>
            <a:endParaRPr lang="en-GB" sz="2000" b="1" dirty="0"/>
          </a:p>
        </p:txBody>
      </p:sp>
      <p:sp>
        <p:nvSpPr>
          <p:cNvPr id="11" name="Rektangel 10"/>
          <p:cNvSpPr/>
          <p:nvPr/>
        </p:nvSpPr>
        <p:spPr bwMode="auto">
          <a:xfrm>
            <a:off x="6478450" y="2873670"/>
            <a:ext cx="830206" cy="436951"/>
          </a:xfrm>
          <a:prstGeom prst="rect">
            <a:avLst/>
          </a:prstGeom>
          <a:solidFill>
            <a:srgbClr val="92D050"/>
          </a:solidFill>
          <a:ln w="28575" cap="flat" cmpd="thinThick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285750" marR="0" indent="-28575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1695450" algn="l"/>
              </a:tabLst>
            </a:pP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Tekstboks 11"/>
          <p:cNvSpPr txBox="1"/>
          <p:nvPr/>
        </p:nvSpPr>
        <p:spPr>
          <a:xfrm>
            <a:off x="6695194" y="2953646"/>
            <a:ext cx="396718" cy="30777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2000" b="1" dirty="0" smtClean="0"/>
              <a:t>CA</a:t>
            </a:r>
            <a:endParaRPr lang="en-GB" sz="2000" b="1" dirty="0"/>
          </a:p>
        </p:txBody>
      </p:sp>
      <p:sp>
        <p:nvSpPr>
          <p:cNvPr id="26" name="Rektangel 25"/>
          <p:cNvSpPr/>
          <p:nvPr/>
        </p:nvSpPr>
        <p:spPr bwMode="auto">
          <a:xfrm>
            <a:off x="143508" y="5157192"/>
            <a:ext cx="830206" cy="4369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thinThick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285750" marR="0" indent="-28575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1695450" algn="l"/>
              </a:tabLst>
            </a:pP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7" name="Tekstboks 26"/>
          <p:cNvSpPr txBox="1"/>
          <p:nvPr/>
        </p:nvSpPr>
        <p:spPr>
          <a:xfrm>
            <a:off x="360252" y="5237168"/>
            <a:ext cx="396718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a-DK" sz="2000" b="1" dirty="0" smtClean="0"/>
              <a:t>EE</a:t>
            </a:r>
            <a:endParaRPr lang="en-GB" sz="2000" b="1" dirty="0"/>
          </a:p>
        </p:txBody>
      </p:sp>
      <p:sp>
        <p:nvSpPr>
          <p:cNvPr id="30" name="Rektangel 29"/>
          <p:cNvSpPr/>
          <p:nvPr/>
        </p:nvSpPr>
        <p:spPr bwMode="auto">
          <a:xfrm>
            <a:off x="1290191" y="5157192"/>
            <a:ext cx="830206" cy="4369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thinThick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285750" marR="0" indent="-28575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1695450" algn="l"/>
              </a:tabLst>
            </a:pP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" name="Tekstboks 30"/>
          <p:cNvSpPr txBox="1"/>
          <p:nvPr/>
        </p:nvSpPr>
        <p:spPr>
          <a:xfrm>
            <a:off x="1506935" y="5237168"/>
            <a:ext cx="396718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a-DK" sz="2000" b="1" dirty="0" smtClean="0"/>
              <a:t>EE</a:t>
            </a:r>
            <a:endParaRPr lang="en-GB" sz="2000" b="1" dirty="0"/>
          </a:p>
        </p:txBody>
      </p:sp>
      <p:sp>
        <p:nvSpPr>
          <p:cNvPr id="33" name="Rektangel 32"/>
          <p:cNvSpPr/>
          <p:nvPr/>
        </p:nvSpPr>
        <p:spPr bwMode="auto">
          <a:xfrm>
            <a:off x="2436874" y="5157192"/>
            <a:ext cx="830206" cy="4369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thinThick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285750" marR="0" indent="-28575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1695450" algn="l"/>
              </a:tabLst>
            </a:pP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" name="Tekstboks 33"/>
          <p:cNvSpPr txBox="1"/>
          <p:nvPr/>
        </p:nvSpPr>
        <p:spPr>
          <a:xfrm>
            <a:off x="2653618" y="5237168"/>
            <a:ext cx="396718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a-DK" sz="2000" b="1" dirty="0" smtClean="0"/>
              <a:t>EE</a:t>
            </a:r>
            <a:endParaRPr lang="en-GB" sz="2000" b="1" dirty="0"/>
          </a:p>
        </p:txBody>
      </p:sp>
      <p:sp>
        <p:nvSpPr>
          <p:cNvPr id="36" name="Rektangel 35"/>
          <p:cNvSpPr/>
          <p:nvPr/>
        </p:nvSpPr>
        <p:spPr bwMode="auto">
          <a:xfrm>
            <a:off x="3583557" y="5157192"/>
            <a:ext cx="830206" cy="4369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thinThick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285750" marR="0" indent="-28575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1695450" algn="l"/>
              </a:tabLst>
            </a:pP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7" name="Tekstboks 36"/>
          <p:cNvSpPr txBox="1"/>
          <p:nvPr/>
        </p:nvSpPr>
        <p:spPr>
          <a:xfrm>
            <a:off x="3800301" y="5237168"/>
            <a:ext cx="396718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a-DK" sz="2000" b="1" dirty="0" smtClean="0"/>
              <a:t>EE</a:t>
            </a:r>
            <a:endParaRPr lang="en-GB" sz="2000" b="1" dirty="0"/>
          </a:p>
        </p:txBody>
      </p:sp>
      <p:sp>
        <p:nvSpPr>
          <p:cNvPr id="39" name="Rektangel 38"/>
          <p:cNvSpPr/>
          <p:nvPr/>
        </p:nvSpPr>
        <p:spPr bwMode="auto">
          <a:xfrm>
            <a:off x="4730240" y="5157192"/>
            <a:ext cx="830206" cy="4369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thinThick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285750" marR="0" indent="-28575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1695450" algn="l"/>
              </a:tabLst>
            </a:pP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0" name="Tekstboks 39"/>
          <p:cNvSpPr txBox="1"/>
          <p:nvPr/>
        </p:nvSpPr>
        <p:spPr>
          <a:xfrm>
            <a:off x="4946984" y="5237168"/>
            <a:ext cx="396718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a-DK" sz="2000" b="1" dirty="0" smtClean="0"/>
              <a:t>EE</a:t>
            </a:r>
            <a:endParaRPr lang="en-GB" sz="2000" b="1" dirty="0"/>
          </a:p>
        </p:txBody>
      </p:sp>
      <p:sp>
        <p:nvSpPr>
          <p:cNvPr id="42" name="Rektangel 41"/>
          <p:cNvSpPr/>
          <p:nvPr/>
        </p:nvSpPr>
        <p:spPr bwMode="auto">
          <a:xfrm>
            <a:off x="5876923" y="5157192"/>
            <a:ext cx="830206" cy="4369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thinThick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285750" marR="0" indent="-28575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1695450" algn="l"/>
              </a:tabLst>
            </a:pP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3" name="Tekstboks 42"/>
          <p:cNvSpPr txBox="1"/>
          <p:nvPr/>
        </p:nvSpPr>
        <p:spPr>
          <a:xfrm>
            <a:off x="6093667" y="5237168"/>
            <a:ext cx="396718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a-DK" sz="2000" b="1" dirty="0" smtClean="0"/>
              <a:t>EE</a:t>
            </a:r>
            <a:endParaRPr lang="en-GB" sz="2000" b="1" dirty="0"/>
          </a:p>
        </p:txBody>
      </p:sp>
      <p:sp>
        <p:nvSpPr>
          <p:cNvPr id="45" name="Rektangel 44"/>
          <p:cNvSpPr/>
          <p:nvPr/>
        </p:nvSpPr>
        <p:spPr bwMode="auto">
          <a:xfrm>
            <a:off x="7023606" y="5157192"/>
            <a:ext cx="830206" cy="4369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thinThick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285750" marR="0" indent="-28575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1695450" algn="l"/>
              </a:tabLst>
            </a:pP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" name="Tekstboks 45"/>
          <p:cNvSpPr txBox="1"/>
          <p:nvPr/>
        </p:nvSpPr>
        <p:spPr>
          <a:xfrm>
            <a:off x="7240350" y="5237168"/>
            <a:ext cx="396718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a-DK" sz="2000" b="1" dirty="0" smtClean="0"/>
              <a:t>EE</a:t>
            </a:r>
            <a:endParaRPr lang="en-GB" sz="2000" b="1" dirty="0"/>
          </a:p>
        </p:txBody>
      </p:sp>
      <p:sp>
        <p:nvSpPr>
          <p:cNvPr id="48" name="Rektangel 47"/>
          <p:cNvSpPr/>
          <p:nvPr/>
        </p:nvSpPr>
        <p:spPr bwMode="auto">
          <a:xfrm>
            <a:off x="8170286" y="5157192"/>
            <a:ext cx="830206" cy="4369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thinThick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285750" marR="0" indent="-28575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1695450" algn="l"/>
              </a:tabLst>
            </a:pP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9" name="Tekstboks 48"/>
          <p:cNvSpPr txBox="1"/>
          <p:nvPr/>
        </p:nvSpPr>
        <p:spPr>
          <a:xfrm>
            <a:off x="8387030" y="5237168"/>
            <a:ext cx="396718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a-DK" sz="2000" b="1" dirty="0" smtClean="0"/>
              <a:t>EE</a:t>
            </a:r>
            <a:endParaRPr lang="en-GB" sz="2000" b="1" dirty="0"/>
          </a:p>
        </p:txBody>
      </p:sp>
      <p:sp>
        <p:nvSpPr>
          <p:cNvPr id="14" name="Rektangel 13"/>
          <p:cNvSpPr/>
          <p:nvPr/>
        </p:nvSpPr>
        <p:spPr bwMode="auto">
          <a:xfrm>
            <a:off x="719572" y="4015431"/>
            <a:ext cx="830206" cy="436951"/>
          </a:xfrm>
          <a:prstGeom prst="rect">
            <a:avLst/>
          </a:prstGeom>
          <a:solidFill>
            <a:srgbClr val="92D050"/>
          </a:solidFill>
          <a:ln w="28575" cap="flat" cmpd="thinThick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285750" marR="0" indent="-28575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1695450" algn="l"/>
              </a:tabLst>
            </a:pP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" name="Tekstboks 14"/>
          <p:cNvSpPr txBox="1"/>
          <p:nvPr/>
        </p:nvSpPr>
        <p:spPr>
          <a:xfrm>
            <a:off x="936316" y="4095407"/>
            <a:ext cx="396718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2000" b="1" dirty="0" smtClean="0"/>
              <a:t>CA</a:t>
            </a:r>
            <a:endParaRPr lang="en-GB" sz="2000" b="1" dirty="0"/>
          </a:p>
        </p:txBody>
      </p:sp>
      <p:sp>
        <p:nvSpPr>
          <p:cNvPr id="20" name="Rektangel 19"/>
          <p:cNvSpPr/>
          <p:nvPr/>
        </p:nvSpPr>
        <p:spPr bwMode="auto">
          <a:xfrm>
            <a:off x="7630226" y="4015431"/>
            <a:ext cx="830206" cy="436951"/>
          </a:xfrm>
          <a:prstGeom prst="rect">
            <a:avLst/>
          </a:prstGeom>
          <a:solidFill>
            <a:srgbClr val="92D050"/>
          </a:solidFill>
          <a:ln w="28575" cap="flat" cmpd="thinThick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285750" marR="0" indent="-28575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1695450" algn="l"/>
              </a:tabLst>
            </a:pP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" name="Tekstboks 20"/>
          <p:cNvSpPr txBox="1"/>
          <p:nvPr/>
        </p:nvSpPr>
        <p:spPr>
          <a:xfrm>
            <a:off x="7846970" y="4095407"/>
            <a:ext cx="396718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2000" b="1" dirty="0" smtClean="0"/>
              <a:t>CA</a:t>
            </a:r>
            <a:endParaRPr lang="en-GB" sz="2000" b="1" dirty="0"/>
          </a:p>
        </p:txBody>
      </p:sp>
      <p:sp>
        <p:nvSpPr>
          <p:cNvPr id="23" name="Rektangel 22"/>
          <p:cNvSpPr/>
          <p:nvPr/>
        </p:nvSpPr>
        <p:spPr bwMode="auto">
          <a:xfrm>
            <a:off x="5326674" y="4015431"/>
            <a:ext cx="830206" cy="436951"/>
          </a:xfrm>
          <a:prstGeom prst="rect">
            <a:avLst/>
          </a:prstGeom>
          <a:solidFill>
            <a:srgbClr val="92D050"/>
          </a:solidFill>
          <a:ln w="28575" cap="flat" cmpd="thinThick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285750" marR="0" indent="-28575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1695450" algn="l"/>
              </a:tabLst>
            </a:pP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" name="Tekstboks 23"/>
          <p:cNvSpPr txBox="1"/>
          <p:nvPr/>
        </p:nvSpPr>
        <p:spPr>
          <a:xfrm>
            <a:off x="5543418" y="4095407"/>
            <a:ext cx="396718" cy="307777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2000" b="1" dirty="0" smtClean="0"/>
              <a:t>CA</a:t>
            </a:r>
            <a:endParaRPr lang="en-GB" sz="2000" b="1" dirty="0"/>
          </a:p>
        </p:txBody>
      </p:sp>
      <p:sp>
        <p:nvSpPr>
          <p:cNvPr id="52" name="Rektangel 51"/>
          <p:cNvSpPr/>
          <p:nvPr/>
        </p:nvSpPr>
        <p:spPr bwMode="auto">
          <a:xfrm>
            <a:off x="3023123" y="4015431"/>
            <a:ext cx="830206" cy="436951"/>
          </a:xfrm>
          <a:prstGeom prst="rect">
            <a:avLst/>
          </a:prstGeom>
          <a:solidFill>
            <a:srgbClr val="92D050"/>
          </a:solidFill>
          <a:ln w="28575" cap="flat" cmpd="thinThick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285750" marR="0" indent="-28575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1695450" algn="l"/>
              </a:tabLst>
            </a:pP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3" name="Tekstboks 52"/>
          <p:cNvSpPr txBox="1"/>
          <p:nvPr/>
        </p:nvSpPr>
        <p:spPr>
          <a:xfrm>
            <a:off x="3239867" y="4095407"/>
            <a:ext cx="396718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2000" b="1" dirty="0" smtClean="0"/>
              <a:t>CA</a:t>
            </a:r>
            <a:endParaRPr lang="en-GB" sz="2000" b="1" dirty="0"/>
          </a:p>
        </p:txBody>
      </p:sp>
      <p:cxnSp>
        <p:nvCxnSpPr>
          <p:cNvPr id="58" name="Lige forbindelse 57"/>
          <p:cNvCxnSpPr/>
          <p:nvPr/>
        </p:nvCxnSpPr>
        <p:spPr bwMode="auto">
          <a:xfrm flipH="1">
            <a:off x="2286451" y="2132856"/>
            <a:ext cx="2105529" cy="740814"/>
          </a:xfrm>
          <a:prstGeom prst="lin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Lige forbindelse 58"/>
          <p:cNvCxnSpPr/>
          <p:nvPr/>
        </p:nvCxnSpPr>
        <p:spPr bwMode="auto">
          <a:xfrm>
            <a:off x="4770727" y="2112122"/>
            <a:ext cx="2105529" cy="740814"/>
          </a:xfrm>
          <a:prstGeom prst="lin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Lige forbindelse 60"/>
          <p:cNvCxnSpPr>
            <a:endCxn id="14" idx="0"/>
          </p:cNvCxnSpPr>
          <p:nvPr/>
        </p:nvCxnSpPr>
        <p:spPr bwMode="auto">
          <a:xfrm flipH="1">
            <a:off x="1134675" y="3320988"/>
            <a:ext cx="953049" cy="694443"/>
          </a:xfrm>
          <a:prstGeom prst="lin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Lige forbindelse 61"/>
          <p:cNvCxnSpPr/>
          <p:nvPr/>
        </p:nvCxnSpPr>
        <p:spPr bwMode="auto">
          <a:xfrm>
            <a:off x="2466823" y="3310621"/>
            <a:ext cx="953049" cy="694443"/>
          </a:xfrm>
          <a:prstGeom prst="lin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Lige forbindelse 62"/>
          <p:cNvCxnSpPr/>
          <p:nvPr/>
        </p:nvCxnSpPr>
        <p:spPr bwMode="auto">
          <a:xfrm flipH="1">
            <a:off x="5760132" y="3310621"/>
            <a:ext cx="953049" cy="694443"/>
          </a:xfrm>
          <a:prstGeom prst="lin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Lige forbindelse 63"/>
          <p:cNvCxnSpPr/>
          <p:nvPr/>
        </p:nvCxnSpPr>
        <p:spPr bwMode="auto">
          <a:xfrm>
            <a:off x="7092280" y="3300254"/>
            <a:ext cx="953049" cy="694443"/>
          </a:xfrm>
          <a:prstGeom prst="lin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Lige forbindelse 65"/>
          <p:cNvCxnSpPr>
            <a:endCxn id="26" idx="0"/>
          </p:cNvCxnSpPr>
          <p:nvPr/>
        </p:nvCxnSpPr>
        <p:spPr bwMode="auto">
          <a:xfrm flipH="1">
            <a:off x="558611" y="4437112"/>
            <a:ext cx="412989" cy="720080"/>
          </a:xfrm>
          <a:prstGeom prst="lin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Lige forbindelse 66"/>
          <p:cNvCxnSpPr/>
          <p:nvPr/>
        </p:nvCxnSpPr>
        <p:spPr bwMode="auto">
          <a:xfrm>
            <a:off x="1295636" y="4437112"/>
            <a:ext cx="396044" cy="720080"/>
          </a:xfrm>
          <a:prstGeom prst="lin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Lige forbindelse 72"/>
          <p:cNvCxnSpPr/>
          <p:nvPr/>
        </p:nvCxnSpPr>
        <p:spPr bwMode="auto">
          <a:xfrm flipH="1">
            <a:off x="2879812" y="4437112"/>
            <a:ext cx="412989" cy="720080"/>
          </a:xfrm>
          <a:prstGeom prst="lin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Lige forbindelse 73"/>
          <p:cNvCxnSpPr/>
          <p:nvPr/>
        </p:nvCxnSpPr>
        <p:spPr bwMode="auto">
          <a:xfrm>
            <a:off x="3616837" y="4437112"/>
            <a:ext cx="396044" cy="720080"/>
          </a:xfrm>
          <a:prstGeom prst="lin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5" name="Lige forbindelse 74"/>
          <p:cNvCxnSpPr/>
          <p:nvPr/>
        </p:nvCxnSpPr>
        <p:spPr bwMode="auto">
          <a:xfrm flipH="1">
            <a:off x="5148064" y="4437112"/>
            <a:ext cx="412989" cy="720080"/>
          </a:xfrm>
          <a:prstGeom prst="lin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Lige forbindelse 75"/>
          <p:cNvCxnSpPr/>
          <p:nvPr/>
        </p:nvCxnSpPr>
        <p:spPr bwMode="auto">
          <a:xfrm>
            <a:off x="5885089" y="4437112"/>
            <a:ext cx="396044" cy="720080"/>
          </a:xfrm>
          <a:prstGeom prst="lin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Lige forbindelse 76"/>
          <p:cNvCxnSpPr/>
          <p:nvPr/>
        </p:nvCxnSpPr>
        <p:spPr bwMode="auto">
          <a:xfrm flipH="1">
            <a:off x="7452320" y="4437112"/>
            <a:ext cx="412989" cy="720080"/>
          </a:xfrm>
          <a:prstGeom prst="lin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Lige forbindelse 77"/>
          <p:cNvCxnSpPr/>
          <p:nvPr/>
        </p:nvCxnSpPr>
        <p:spPr bwMode="auto">
          <a:xfrm>
            <a:off x="8189345" y="4437112"/>
            <a:ext cx="396044" cy="720080"/>
          </a:xfrm>
          <a:prstGeom prst="lin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9" name="Tekstboks 78"/>
          <p:cNvSpPr txBox="1"/>
          <p:nvPr/>
        </p:nvSpPr>
        <p:spPr>
          <a:xfrm>
            <a:off x="503548" y="5949280"/>
            <a:ext cx="48231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55600" algn="l"/>
              </a:tabLst>
            </a:pPr>
            <a:r>
              <a:rPr lang="en-GB" sz="2000" b="1" dirty="0" smtClean="0"/>
              <a:t>CA = Certification authority</a:t>
            </a:r>
          </a:p>
          <a:p>
            <a:pPr>
              <a:tabLst>
                <a:tab pos="355600" algn="l"/>
              </a:tabLst>
            </a:pPr>
            <a:r>
              <a:rPr lang="en-GB" sz="2000" b="1" dirty="0" smtClean="0"/>
              <a:t>EE	 = End entity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3970735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Trust anchor</a:t>
            </a:r>
            <a:endParaRPr lang="en-US" sz="4400" dirty="0"/>
          </a:p>
        </p:txBody>
      </p:sp>
      <p:sp>
        <p:nvSpPr>
          <p:cNvPr id="7" name="Pladsholder til indhold 6"/>
          <p:cNvSpPr>
            <a:spLocks noGrp="1"/>
          </p:cNvSpPr>
          <p:nvPr>
            <p:ph sz="half" idx="2"/>
          </p:nvPr>
        </p:nvSpPr>
        <p:spPr>
          <a:xfrm>
            <a:off x="3563888" y="1700808"/>
            <a:ext cx="5256584" cy="4525963"/>
          </a:xfrm>
        </p:spPr>
        <p:txBody>
          <a:bodyPr/>
          <a:lstStyle/>
          <a:p>
            <a:pPr>
              <a:spcBef>
                <a:spcPts val="2400"/>
              </a:spcBef>
            </a:pPr>
            <a:r>
              <a:rPr lang="en-US" dirty="0" smtClean="0"/>
              <a:t>Trusted by a relying party</a:t>
            </a:r>
          </a:p>
          <a:p>
            <a:pPr>
              <a:spcBef>
                <a:spcPts val="2400"/>
              </a:spcBef>
            </a:pPr>
            <a:r>
              <a:rPr lang="en-US" dirty="0" smtClean="0"/>
              <a:t>Trust anchor information:</a:t>
            </a:r>
          </a:p>
          <a:p>
            <a:pPr lvl="1">
              <a:spcBef>
                <a:spcPts val="2400"/>
              </a:spcBef>
            </a:pPr>
            <a:r>
              <a:rPr lang="en-US" dirty="0" smtClean="0"/>
              <a:t>Configured into relying party</a:t>
            </a:r>
          </a:p>
          <a:p>
            <a:pPr lvl="1">
              <a:spcBef>
                <a:spcPts val="2400"/>
              </a:spcBef>
            </a:pPr>
            <a:r>
              <a:rPr lang="en-US" dirty="0" smtClean="0"/>
              <a:t>Public-key certificate</a:t>
            </a:r>
          </a:p>
          <a:p>
            <a:pPr lvl="1">
              <a:spcBef>
                <a:spcPts val="2400"/>
              </a:spcBef>
            </a:pPr>
            <a:r>
              <a:rPr lang="en-US" dirty="0" smtClean="0"/>
              <a:t>or similar information</a:t>
            </a:r>
            <a:endParaRPr lang="en-US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Geneva, Switzerland, 2 June 2014</a:t>
            </a:r>
          </a:p>
          <a:p>
            <a:endParaRPr lang="en-US" altLang="en-US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18EEB0-32FD-4095-B45F-C3A7D447F775}" type="slidenum">
              <a:rPr lang="en-US" altLang="en-US" smtClean="0"/>
              <a:pPr/>
              <a:t>13</a:t>
            </a:fld>
            <a:endParaRPr lang="en-US" altLang="en-US"/>
          </a:p>
        </p:txBody>
      </p:sp>
      <p:pic>
        <p:nvPicPr>
          <p:cNvPr id="8" name="Picture 4" descr="C:\Users\Erik\AppData\Local\Microsoft\Windows\Temporary Internet Files\Content.IE5\OMZXH9X8\MC90033586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276872"/>
            <a:ext cx="3157607" cy="29889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3769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1692275" y="119286"/>
            <a:ext cx="6686550" cy="933450"/>
          </a:xfrm>
        </p:spPr>
        <p:txBody>
          <a:bodyPr/>
          <a:lstStyle/>
          <a:p>
            <a:r>
              <a:rPr lang="en-GB" sz="3600" dirty="0" smtClean="0"/>
              <a:t>Certificate Revocation List (CRLs)</a:t>
            </a:r>
          </a:p>
        </p:txBody>
      </p:sp>
      <p:sp>
        <p:nvSpPr>
          <p:cNvPr id="129028" name="Rectangle 4"/>
          <p:cNvSpPr>
            <a:spLocks noChangeArrowheads="1"/>
          </p:cNvSpPr>
          <p:nvPr/>
        </p:nvSpPr>
        <p:spPr bwMode="auto">
          <a:xfrm>
            <a:off x="3162300" y="1340768"/>
            <a:ext cx="2781300" cy="4896544"/>
          </a:xfrm>
          <a:prstGeom prst="rect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29042" name="Text Box 7"/>
          <p:cNvSpPr txBox="1">
            <a:spLocks noChangeArrowheads="1"/>
          </p:cNvSpPr>
          <p:nvPr/>
        </p:nvSpPr>
        <p:spPr bwMode="auto">
          <a:xfrm>
            <a:off x="3375025" y="3264411"/>
            <a:ext cx="2374900" cy="307975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0" tIns="25200" rIns="0" bIns="252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/>
              <a:t>Certificate Serial </a:t>
            </a:r>
            <a:r>
              <a:rPr lang="en-GB" sz="1600" dirty="0"/>
              <a:t>Number</a:t>
            </a:r>
          </a:p>
        </p:txBody>
      </p:sp>
      <p:sp>
        <p:nvSpPr>
          <p:cNvPr id="129043" name="Text Box 8"/>
          <p:cNvSpPr txBox="1">
            <a:spLocks noChangeArrowheads="1"/>
          </p:cNvSpPr>
          <p:nvPr/>
        </p:nvSpPr>
        <p:spPr bwMode="auto">
          <a:xfrm>
            <a:off x="3375025" y="3634738"/>
            <a:ext cx="2374900" cy="307975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0" tIns="25200" rIns="0" bIns="252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/>
              <a:t>Revocation Date</a:t>
            </a:r>
            <a:endParaRPr lang="en-GB" sz="1600" dirty="0"/>
          </a:p>
        </p:txBody>
      </p:sp>
      <p:sp>
        <p:nvSpPr>
          <p:cNvPr id="129044" name="Text Box 9"/>
          <p:cNvSpPr txBox="1">
            <a:spLocks noChangeArrowheads="1"/>
          </p:cNvSpPr>
          <p:nvPr/>
        </p:nvSpPr>
        <p:spPr bwMode="auto">
          <a:xfrm>
            <a:off x="3375025" y="1412776"/>
            <a:ext cx="2374900" cy="307975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0" tIns="25200" rIns="0" bIns="252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/>
              <a:t>Version</a:t>
            </a:r>
          </a:p>
        </p:txBody>
      </p:sp>
      <p:sp>
        <p:nvSpPr>
          <p:cNvPr id="129045" name="Text Box 10"/>
          <p:cNvSpPr txBox="1">
            <a:spLocks noChangeArrowheads="1"/>
          </p:cNvSpPr>
          <p:nvPr/>
        </p:nvSpPr>
        <p:spPr bwMode="auto">
          <a:xfrm>
            <a:off x="3375025" y="1783103"/>
            <a:ext cx="2374900" cy="307975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0" tIns="25200" rIns="0" bIns="252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/>
              <a:t>Algorithm</a:t>
            </a:r>
          </a:p>
        </p:txBody>
      </p:sp>
      <p:sp>
        <p:nvSpPr>
          <p:cNvPr id="129046" name="Text Box 11"/>
          <p:cNvSpPr txBox="1">
            <a:spLocks noChangeArrowheads="1"/>
          </p:cNvSpPr>
          <p:nvPr/>
        </p:nvSpPr>
        <p:spPr bwMode="auto">
          <a:xfrm>
            <a:off x="3375025" y="2523757"/>
            <a:ext cx="2374900" cy="307975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0" tIns="25200" rIns="0" bIns="252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/>
              <a:t>Time for this update</a:t>
            </a:r>
            <a:endParaRPr lang="en-GB" sz="1600" dirty="0"/>
          </a:p>
        </p:txBody>
      </p:sp>
      <p:sp>
        <p:nvSpPr>
          <p:cNvPr id="129047" name="Text Box 12"/>
          <p:cNvSpPr txBox="1">
            <a:spLocks noChangeArrowheads="1"/>
          </p:cNvSpPr>
          <p:nvPr/>
        </p:nvSpPr>
        <p:spPr bwMode="auto">
          <a:xfrm>
            <a:off x="3375025" y="2153430"/>
            <a:ext cx="2374900" cy="307975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0" tIns="25200" rIns="0" bIns="252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/>
              <a:t>Issuer</a:t>
            </a:r>
          </a:p>
        </p:txBody>
      </p:sp>
      <p:sp>
        <p:nvSpPr>
          <p:cNvPr id="129050" name="Text Box 15"/>
          <p:cNvSpPr txBox="1">
            <a:spLocks noChangeArrowheads="1"/>
          </p:cNvSpPr>
          <p:nvPr/>
        </p:nvSpPr>
        <p:spPr bwMode="auto">
          <a:xfrm>
            <a:off x="3375025" y="4005064"/>
            <a:ext cx="2374900" cy="307975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0" tIns="25200" rIns="0" bIns="252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/>
              <a:t>Extensions</a:t>
            </a:r>
          </a:p>
        </p:txBody>
      </p:sp>
      <p:sp>
        <p:nvSpPr>
          <p:cNvPr id="129039" name="Rectangle 17"/>
          <p:cNvSpPr>
            <a:spLocks noChangeArrowheads="1"/>
          </p:cNvSpPr>
          <p:nvPr/>
        </p:nvSpPr>
        <p:spPr bwMode="auto">
          <a:xfrm>
            <a:off x="3162300" y="6197364"/>
            <a:ext cx="2781300" cy="435992"/>
          </a:xfrm>
          <a:prstGeom prst="rect">
            <a:avLst/>
          </a:prstGeom>
          <a:solidFill>
            <a:srgbClr val="FF66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29040" name="Text Box 18"/>
          <p:cNvSpPr txBox="1">
            <a:spLocks noChangeArrowheads="1"/>
          </p:cNvSpPr>
          <p:nvPr/>
        </p:nvSpPr>
        <p:spPr bwMode="auto">
          <a:xfrm>
            <a:off x="2974516" y="6258798"/>
            <a:ext cx="3156868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0" r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/>
              <a:t>Digital signature of issuer</a:t>
            </a:r>
          </a:p>
        </p:txBody>
      </p:sp>
      <p:sp>
        <p:nvSpPr>
          <p:cNvPr id="129038" name="Freeform 22"/>
          <p:cNvSpPr>
            <a:spLocks/>
          </p:cNvSpPr>
          <p:nvPr/>
        </p:nvSpPr>
        <p:spPr bwMode="auto">
          <a:xfrm>
            <a:off x="3275013" y="3993629"/>
            <a:ext cx="69850" cy="369888"/>
          </a:xfrm>
          <a:custGeom>
            <a:avLst/>
            <a:gdLst>
              <a:gd name="T0" fmla="*/ 1 w 104"/>
              <a:gd name="T1" fmla="*/ 0 h 208"/>
              <a:gd name="T2" fmla="*/ 0 w 104"/>
              <a:gd name="T3" fmla="*/ 0 h 208"/>
              <a:gd name="T4" fmla="*/ 0 w 104"/>
              <a:gd name="T5" fmla="*/ 366 h 208"/>
              <a:gd name="T6" fmla="*/ 1 w 104"/>
              <a:gd name="T7" fmla="*/ 366 h 208"/>
              <a:gd name="T8" fmla="*/ 0 60000 65536"/>
              <a:gd name="T9" fmla="*/ 0 60000 65536"/>
              <a:gd name="T10" fmla="*/ 0 60000 65536"/>
              <a:gd name="T11" fmla="*/ 0 60000 65536"/>
              <a:gd name="T12" fmla="*/ 0 w 104"/>
              <a:gd name="T13" fmla="*/ 0 h 208"/>
              <a:gd name="T14" fmla="*/ 104 w 104"/>
              <a:gd name="T15" fmla="*/ 208 h 20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4" h="208">
                <a:moveTo>
                  <a:pt x="104" y="0"/>
                </a:moveTo>
                <a:lnTo>
                  <a:pt x="0" y="0"/>
                </a:lnTo>
                <a:lnTo>
                  <a:pt x="0" y="208"/>
                </a:lnTo>
                <a:lnTo>
                  <a:pt x="96" y="208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29035" name="Freeform 26"/>
          <p:cNvSpPr>
            <a:spLocks/>
          </p:cNvSpPr>
          <p:nvPr/>
        </p:nvSpPr>
        <p:spPr bwMode="auto">
          <a:xfrm flipH="1">
            <a:off x="5767388" y="3995216"/>
            <a:ext cx="69850" cy="369888"/>
          </a:xfrm>
          <a:custGeom>
            <a:avLst/>
            <a:gdLst>
              <a:gd name="T0" fmla="*/ 1 w 104"/>
              <a:gd name="T1" fmla="*/ 0 h 208"/>
              <a:gd name="T2" fmla="*/ 0 w 104"/>
              <a:gd name="T3" fmla="*/ 0 h 208"/>
              <a:gd name="T4" fmla="*/ 0 w 104"/>
              <a:gd name="T5" fmla="*/ 366 h 208"/>
              <a:gd name="T6" fmla="*/ 1 w 104"/>
              <a:gd name="T7" fmla="*/ 366 h 208"/>
              <a:gd name="T8" fmla="*/ 0 60000 65536"/>
              <a:gd name="T9" fmla="*/ 0 60000 65536"/>
              <a:gd name="T10" fmla="*/ 0 60000 65536"/>
              <a:gd name="T11" fmla="*/ 0 60000 65536"/>
              <a:gd name="T12" fmla="*/ 0 w 104"/>
              <a:gd name="T13" fmla="*/ 0 h 208"/>
              <a:gd name="T14" fmla="*/ 104 w 104"/>
              <a:gd name="T15" fmla="*/ 208 h 20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4" h="208">
                <a:moveTo>
                  <a:pt x="104" y="0"/>
                </a:moveTo>
                <a:lnTo>
                  <a:pt x="0" y="0"/>
                </a:lnTo>
                <a:lnTo>
                  <a:pt x="0" y="208"/>
                </a:lnTo>
                <a:lnTo>
                  <a:pt x="96" y="208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27" name="Text Box 11"/>
          <p:cNvSpPr txBox="1">
            <a:spLocks noChangeArrowheads="1"/>
          </p:cNvSpPr>
          <p:nvPr/>
        </p:nvSpPr>
        <p:spPr bwMode="auto">
          <a:xfrm>
            <a:off x="3375025" y="2894084"/>
            <a:ext cx="2374900" cy="307975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0" tIns="25200" rIns="0" bIns="252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/>
              <a:t>Time for next update</a:t>
            </a:r>
            <a:endParaRPr lang="en-GB" sz="1600" dirty="0"/>
          </a:p>
        </p:txBody>
      </p:sp>
      <p:sp>
        <p:nvSpPr>
          <p:cNvPr id="30" name="Text Box 15"/>
          <p:cNvSpPr txBox="1">
            <a:spLocks noChangeArrowheads="1"/>
          </p:cNvSpPr>
          <p:nvPr/>
        </p:nvSpPr>
        <p:spPr bwMode="auto">
          <a:xfrm>
            <a:off x="3384550" y="5824176"/>
            <a:ext cx="2374900" cy="307975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0" tIns="25200" rIns="0" bIns="252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/>
              <a:t>CRL Extensions</a:t>
            </a:r>
            <a:endParaRPr lang="en-GB" sz="1600" dirty="0"/>
          </a:p>
        </p:txBody>
      </p:sp>
      <p:sp>
        <p:nvSpPr>
          <p:cNvPr id="31" name="Freeform 22"/>
          <p:cNvSpPr>
            <a:spLocks/>
          </p:cNvSpPr>
          <p:nvPr/>
        </p:nvSpPr>
        <p:spPr bwMode="auto">
          <a:xfrm>
            <a:off x="3284538" y="5793829"/>
            <a:ext cx="69850" cy="369888"/>
          </a:xfrm>
          <a:custGeom>
            <a:avLst/>
            <a:gdLst>
              <a:gd name="T0" fmla="*/ 1 w 104"/>
              <a:gd name="T1" fmla="*/ 0 h 208"/>
              <a:gd name="T2" fmla="*/ 0 w 104"/>
              <a:gd name="T3" fmla="*/ 0 h 208"/>
              <a:gd name="T4" fmla="*/ 0 w 104"/>
              <a:gd name="T5" fmla="*/ 366 h 208"/>
              <a:gd name="T6" fmla="*/ 1 w 104"/>
              <a:gd name="T7" fmla="*/ 366 h 208"/>
              <a:gd name="T8" fmla="*/ 0 60000 65536"/>
              <a:gd name="T9" fmla="*/ 0 60000 65536"/>
              <a:gd name="T10" fmla="*/ 0 60000 65536"/>
              <a:gd name="T11" fmla="*/ 0 60000 65536"/>
              <a:gd name="T12" fmla="*/ 0 w 104"/>
              <a:gd name="T13" fmla="*/ 0 h 208"/>
              <a:gd name="T14" fmla="*/ 104 w 104"/>
              <a:gd name="T15" fmla="*/ 208 h 20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4" h="208">
                <a:moveTo>
                  <a:pt x="104" y="0"/>
                </a:moveTo>
                <a:lnTo>
                  <a:pt x="0" y="0"/>
                </a:lnTo>
                <a:lnTo>
                  <a:pt x="0" y="208"/>
                </a:lnTo>
                <a:lnTo>
                  <a:pt x="96" y="208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32" name="Freeform 26"/>
          <p:cNvSpPr>
            <a:spLocks/>
          </p:cNvSpPr>
          <p:nvPr/>
        </p:nvSpPr>
        <p:spPr bwMode="auto">
          <a:xfrm flipH="1">
            <a:off x="5776913" y="5795416"/>
            <a:ext cx="69850" cy="369888"/>
          </a:xfrm>
          <a:custGeom>
            <a:avLst/>
            <a:gdLst>
              <a:gd name="T0" fmla="*/ 1 w 104"/>
              <a:gd name="T1" fmla="*/ 0 h 208"/>
              <a:gd name="T2" fmla="*/ 0 w 104"/>
              <a:gd name="T3" fmla="*/ 0 h 208"/>
              <a:gd name="T4" fmla="*/ 0 w 104"/>
              <a:gd name="T5" fmla="*/ 366 h 208"/>
              <a:gd name="T6" fmla="*/ 1 w 104"/>
              <a:gd name="T7" fmla="*/ 366 h 208"/>
              <a:gd name="T8" fmla="*/ 0 60000 65536"/>
              <a:gd name="T9" fmla="*/ 0 60000 65536"/>
              <a:gd name="T10" fmla="*/ 0 60000 65536"/>
              <a:gd name="T11" fmla="*/ 0 60000 65536"/>
              <a:gd name="T12" fmla="*/ 0 w 104"/>
              <a:gd name="T13" fmla="*/ 0 h 208"/>
              <a:gd name="T14" fmla="*/ 104 w 104"/>
              <a:gd name="T15" fmla="*/ 208 h 20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4" h="208">
                <a:moveTo>
                  <a:pt x="104" y="0"/>
                </a:moveTo>
                <a:lnTo>
                  <a:pt x="0" y="0"/>
                </a:lnTo>
                <a:lnTo>
                  <a:pt x="0" y="208"/>
                </a:lnTo>
                <a:lnTo>
                  <a:pt x="96" y="208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34" name="Ellipse 33"/>
          <p:cNvSpPr>
            <a:spLocks noChangeAspect="1"/>
          </p:cNvSpPr>
          <p:nvPr/>
        </p:nvSpPr>
        <p:spPr bwMode="auto">
          <a:xfrm>
            <a:off x="4526637" y="4478084"/>
            <a:ext cx="72584" cy="7258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1695450" algn="l"/>
              </a:tabLst>
            </a:pPr>
            <a:endParaRPr kumimoji="0" lang="en-GB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5" name="Ellipse 34"/>
          <p:cNvSpPr>
            <a:spLocks noChangeAspect="1"/>
          </p:cNvSpPr>
          <p:nvPr/>
        </p:nvSpPr>
        <p:spPr bwMode="auto">
          <a:xfrm>
            <a:off x="4526637" y="4591063"/>
            <a:ext cx="72584" cy="7258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1695450" algn="l"/>
              </a:tabLst>
            </a:pPr>
            <a:endParaRPr kumimoji="0" lang="en-GB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6" name="Ellipse 35"/>
          <p:cNvSpPr>
            <a:spLocks noChangeAspect="1"/>
          </p:cNvSpPr>
          <p:nvPr/>
        </p:nvSpPr>
        <p:spPr bwMode="auto">
          <a:xfrm>
            <a:off x="4526637" y="4365104"/>
            <a:ext cx="72584" cy="7258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1695450" algn="l"/>
              </a:tabLst>
            </a:pPr>
            <a:endParaRPr kumimoji="0" lang="en-GB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8" name="Text Box 7"/>
          <p:cNvSpPr txBox="1">
            <a:spLocks noChangeArrowheads="1"/>
          </p:cNvSpPr>
          <p:nvPr/>
        </p:nvSpPr>
        <p:spPr bwMode="auto">
          <a:xfrm>
            <a:off x="3369927" y="4704571"/>
            <a:ext cx="2374900" cy="307975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0" tIns="25200" rIns="0" bIns="252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/>
              <a:t>Certificate Serial </a:t>
            </a:r>
            <a:r>
              <a:rPr lang="en-GB" sz="1600" dirty="0"/>
              <a:t>Number</a:t>
            </a:r>
          </a:p>
        </p:txBody>
      </p:sp>
      <p:sp>
        <p:nvSpPr>
          <p:cNvPr id="39" name="Text Box 8"/>
          <p:cNvSpPr txBox="1">
            <a:spLocks noChangeArrowheads="1"/>
          </p:cNvSpPr>
          <p:nvPr/>
        </p:nvSpPr>
        <p:spPr bwMode="auto">
          <a:xfrm>
            <a:off x="3369927" y="5074898"/>
            <a:ext cx="2374900" cy="307975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0" tIns="25200" rIns="0" bIns="252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/>
              <a:t>Revocation Date</a:t>
            </a:r>
            <a:endParaRPr lang="en-GB" sz="1600" dirty="0"/>
          </a:p>
        </p:txBody>
      </p:sp>
      <p:sp>
        <p:nvSpPr>
          <p:cNvPr id="40" name="Text Box 15"/>
          <p:cNvSpPr txBox="1">
            <a:spLocks noChangeArrowheads="1"/>
          </p:cNvSpPr>
          <p:nvPr/>
        </p:nvSpPr>
        <p:spPr bwMode="auto">
          <a:xfrm>
            <a:off x="3369927" y="5445224"/>
            <a:ext cx="2374900" cy="307975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0" tIns="25200" rIns="0" bIns="252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/>
              <a:t>Extensions</a:t>
            </a:r>
          </a:p>
        </p:txBody>
      </p:sp>
      <p:sp>
        <p:nvSpPr>
          <p:cNvPr id="41" name="Freeform 22"/>
          <p:cNvSpPr>
            <a:spLocks/>
          </p:cNvSpPr>
          <p:nvPr/>
        </p:nvSpPr>
        <p:spPr bwMode="auto">
          <a:xfrm>
            <a:off x="3275856" y="5433789"/>
            <a:ext cx="69850" cy="369888"/>
          </a:xfrm>
          <a:custGeom>
            <a:avLst/>
            <a:gdLst>
              <a:gd name="T0" fmla="*/ 1 w 104"/>
              <a:gd name="T1" fmla="*/ 0 h 208"/>
              <a:gd name="T2" fmla="*/ 0 w 104"/>
              <a:gd name="T3" fmla="*/ 0 h 208"/>
              <a:gd name="T4" fmla="*/ 0 w 104"/>
              <a:gd name="T5" fmla="*/ 366 h 208"/>
              <a:gd name="T6" fmla="*/ 1 w 104"/>
              <a:gd name="T7" fmla="*/ 366 h 208"/>
              <a:gd name="T8" fmla="*/ 0 60000 65536"/>
              <a:gd name="T9" fmla="*/ 0 60000 65536"/>
              <a:gd name="T10" fmla="*/ 0 60000 65536"/>
              <a:gd name="T11" fmla="*/ 0 60000 65536"/>
              <a:gd name="T12" fmla="*/ 0 w 104"/>
              <a:gd name="T13" fmla="*/ 0 h 208"/>
              <a:gd name="T14" fmla="*/ 104 w 104"/>
              <a:gd name="T15" fmla="*/ 208 h 20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4" h="208">
                <a:moveTo>
                  <a:pt x="104" y="0"/>
                </a:moveTo>
                <a:lnTo>
                  <a:pt x="0" y="0"/>
                </a:lnTo>
                <a:lnTo>
                  <a:pt x="0" y="208"/>
                </a:lnTo>
                <a:lnTo>
                  <a:pt x="96" y="208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42" name="Freeform 26"/>
          <p:cNvSpPr>
            <a:spLocks/>
          </p:cNvSpPr>
          <p:nvPr/>
        </p:nvSpPr>
        <p:spPr bwMode="auto">
          <a:xfrm flipH="1">
            <a:off x="5762290" y="5435376"/>
            <a:ext cx="69850" cy="369888"/>
          </a:xfrm>
          <a:custGeom>
            <a:avLst/>
            <a:gdLst>
              <a:gd name="T0" fmla="*/ 1 w 104"/>
              <a:gd name="T1" fmla="*/ 0 h 208"/>
              <a:gd name="T2" fmla="*/ 0 w 104"/>
              <a:gd name="T3" fmla="*/ 0 h 208"/>
              <a:gd name="T4" fmla="*/ 0 w 104"/>
              <a:gd name="T5" fmla="*/ 366 h 208"/>
              <a:gd name="T6" fmla="*/ 1 w 104"/>
              <a:gd name="T7" fmla="*/ 366 h 208"/>
              <a:gd name="T8" fmla="*/ 0 60000 65536"/>
              <a:gd name="T9" fmla="*/ 0 60000 65536"/>
              <a:gd name="T10" fmla="*/ 0 60000 65536"/>
              <a:gd name="T11" fmla="*/ 0 60000 65536"/>
              <a:gd name="T12" fmla="*/ 0 w 104"/>
              <a:gd name="T13" fmla="*/ 0 h 208"/>
              <a:gd name="T14" fmla="*/ 104 w 104"/>
              <a:gd name="T15" fmla="*/ 208 h 20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4" h="208">
                <a:moveTo>
                  <a:pt x="104" y="0"/>
                </a:moveTo>
                <a:lnTo>
                  <a:pt x="0" y="0"/>
                </a:lnTo>
                <a:lnTo>
                  <a:pt x="0" y="208"/>
                </a:lnTo>
                <a:lnTo>
                  <a:pt x="96" y="208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45" name="Højre klammeparentes 44"/>
          <p:cNvSpPr/>
          <p:nvPr/>
        </p:nvSpPr>
        <p:spPr bwMode="auto">
          <a:xfrm>
            <a:off x="6012160" y="3248980"/>
            <a:ext cx="144000" cy="1116124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1695450" algn="l"/>
              </a:tabLst>
            </a:pPr>
            <a:endParaRPr kumimoji="0" lang="en-GB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" name="Text Box 18"/>
          <p:cNvSpPr txBox="1">
            <a:spLocks noChangeArrowheads="1"/>
          </p:cNvSpPr>
          <p:nvPr/>
        </p:nvSpPr>
        <p:spPr bwMode="auto">
          <a:xfrm>
            <a:off x="6131384" y="3630506"/>
            <a:ext cx="1933004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0" r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/>
              <a:t>Revoked Certificate</a:t>
            </a:r>
            <a:endParaRPr lang="en-GB" sz="1600" dirty="0"/>
          </a:p>
        </p:txBody>
      </p:sp>
      <p:sp>
        <p:nvSpPr>
          <p:cNvPr id="47" name="Højre klammeparentes 46"/>
          <p:cNvSpPr/>
          <p:nvPr/>
        </p:nvSpPr>
        <p:spPr bwMode="auto">
          <a:xfrm>
            <a:off x="6012160" y="4689140"/>
            <a:ext cx="144000" cy="1116124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5750" marR="0" indent="-28575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1695450" algn="l"/>
              </a:tabLst>
            </a:pPr>
            <a:endParaRPr kumimoji="0" lang="en-GB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" name="Text Box 18"/>
          <p:cNvSpPr txBox="1">
            <a:spLocks noChangeArrowheads="1"/>
          </p:cNvSpPr>
          <p:nvPr/>
        </p:nvSpPr>
        <p:spPr bwMode="auto">
          <a:xfrm>
            <a:off x="6131384" y="5070666"/>
            <a:ext cx="1933004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0" r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/>
              <a:t>Revoked Certificate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99207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Online Certificate Status Protocol (OCSP)</a:t>
            </a:r>
            <a:endParaRPr lang="da-DK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Geneva, Switzerland, 2 June 2014</a:t>
            </a:r>
          </a:p>
          <a:p>
            <a:endParaRPr lang="en-US" altLang="en-US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18EEB0-32FD-4095-B45F-C3A7D447F775}" type="slidenum">
              <a:rPr lang="en-US" altLang="en-US" smtClean="0"/>
              <a:pPr/>
              <a:t>15</a:t>
            </a:fld>
            <a:endParaRPr lang="en-US" altLang="en-US"/>
          </a:p>
        </p:txBody>
      </p:sp>
      <p:pic>
        <p:nvPicPr>
          <p:cNvPr id="5" name="Picture 5" descr="j041186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500" y="3355975"/>
            <a:ext cx="1577673" cy="158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3012" y="2592388"/>
            <a:ext cx="1677281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2476500" y="3543300"/>
            <a:ext cx="3740144" cy="0"/>
          </a:xfrm>
          <a:prstGeom prst="line">
            <a:avLst/>
          </a:prstGeom>
          <a:noFill/>
          <a:ln w="57150">
            <a:solidFill>
              <a:srgbClr val="BC37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 sz="2000" b="1"/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3314700" y="3153162"/>
            <a:ext cx="2043584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 b="1" dirty="0"/>
              <a:t>OCSP request</a:t>
            </a:r>
          </a:p>
        </p:txBody>
      </p:sp>
      <p:sp>
        <p:nvSpPr>
          <p:cNvPr id="9" name="Line 12"/>
          <p:cNvSpPr>
            <a:spLocks noChangeShapeType="1"/>
          </p:cNvSpPr>
          <p:nvPr/>
        </p:nvSpPr>
        <p:spPr bwMode="auto">
          <a:xfrm flipH="1">
            <a:off x="2476500" y="4267200"/>
            <a:ext cx="3740144" cy="0"/>
          </a:xfrm>
          <a:prstGeom prst="line">
            <a:avLst/>
          </a:prstGeom>
          <a:noFill/>
          <a:ln w="57150">
            <a:solidFill>
              <a:srgbClr val="BC37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 sz="2000" b="1"/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3314700" y="3861048"/>
            <a:ext cx="2043584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 b="1" dirty="0"/>
              <a:t>OCSP response</a:t>
            </a: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6045200" y="1844824"/>
            <a:ext cx="2043584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 b="1" dirty="0"/>
              <a:t>OCSP responder</a:t>
            </a: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584200" y="2882900"/>
            <a:ext cx="2043584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 b="1" dirty="0"/>
              <a:t>OCSP client</a:t>
            </a:r>
          </a:p>
        </p:txBody>
      </p:sp>
    </p:spTree>
    <p:extLst>
      <p:ext uri="{BB962C8B-B14F-4D97-AF65-F5344CB8AC3E}">
        <p14:creationId xmlns:p14="http://schemas.microsoft.com/office/powerpoint/2010/main" val="53156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ktangel 26"/>
          <p:cNvSpPr/>
          <p:nvPr/>
        </p:nvSpPr>
        <p:spPr bwMode="auto">
          <a:xfrm>
            <a:off x="755576" y="3452529"/>
            <a:ext cx="2772308" cy="165181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285750" marR="0" indent="-28575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1695450" algn="l"/>
              </a:tabLst>
            </a:pPr>
            <a:endParaRPr kumimoji="0" lang="en-GB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3" name="Lige forbindelse 12"/>
          <p:cNvCxnSpPr>
            <a:stCxn id="3" idx="2"/>
            <a:endCxn id="7" idx="0"/>
          </p:cNvCxnSpPr>
          <p:nvPr/>
        </p:nvCxnSpPr>
        <p:spPr bwMode="auto">
          <a:xfrm>
            <a:off x="6597223" y="2044008"/>
            <a:ext cx="1224138" cy="3276364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Validation procedure</a:t>
            </a:r>
            <a:endParaRPr lang="en-US" dirty="0"/>
          </a:p>
        </p:txBody>
      </p:sp>
      <p:sp>
        <p:nvSpPr>
          <p:cNvPr id="3" name="Rektangel 2"/>
          <p:cNvSpPr>
            <a:spLocks noChangeAspect="1"/>
          </p:cNvSpPr>
          <p:nvPr/>
        </p:nvSpPr>
        <p:spPr bwMode="auto">
          <a:xfrm>
            <a:off x="6012157" y="1413938"/>
            <a:ext cx="1170131" cy="630070"/>
          </a:xfrm>
          <a:prstGeom prst="rect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285750" marR="0" indent="-28575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1695450" algn="l"/>
              </a:tabLst>
            </a:pPr>
            <a:endParaRPr kumimoji="0" lang="en-GB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6084168" y="1412776"/>
            <a:ext cx="9721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600" b="1" dirty="0" smtClean="0"/>
              <a:t>Trust</a:t>
            </a:r>
            <a:br>
              <a:rPr lang="da-DK" sz="1600" b="1" dirty="0" smtClean="0"/>
            </a:br>
            <a:r>
              <a:rPr lang="da-DK" sz="1600" b="1" dirty="0" smtClean="0"/>
              <a:t>Anchor</a:t>
            </a:r>
            <a:endParaRPr lang="en-GB" sz="1600" b="1" dirty="0"/>
          </a:p>
        </p:txBody>
      </p:sp>
      <p:sp>
        <p:nvSpPr>
          <p:cNvPr id="5" name="Rektangel 4"/>
          <p:cNvSpPr>
            <a:spLocks noChangeAspect="1"/>
          </p:cNvSpPr>
          <p:nvPr/>
        </p:nvSpPr>
        <p:spPr bwMode="auto">
          <a:xfrm>
            <a:off x="6372200" y="2728082"/>
            <a:ext cx="1170131" cy="630070"/>
          </a:xfrm>
          <a:prstGeom prst="rect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285750" marR="0" indent="-28575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1695450" algn="l"/>
              </a:tabLst>
            </a:pPr>
            <a:endParaRPr kumimoji="0" lang="en-GB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Rektangel 5"/>
          <p:cNvSpPr>
            <a:spLocks noChangeAspect="1"/>
          </p:cNvSpPr>
          <p:nvPr/>
        </p:nvSpPr>
        <p:spPr bwMode="auto">
          <a:xfrm>
            <a:off x="6858253" y="4024227"/>
            <a:ext cx="1170131" cy="630070"/>
          </a:xfrm>
          <a:prstGeom prst="rect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285750" marR="0" indent="-28575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1695450" algn="l"/>
              </a:tabLst>
            </a:pPr>
            <a:endParaRPr kumimoji="0" lang="en-GB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Rektangel 6"/>
          <p:cNvSpPr>
            <a:spLocks noChangeAspect="1"/>
          </p:cNvSpPr>
          <p:nvPr/>
        </p:nvSpPr>
        <p:spPr bwMode="auto">
          <a:xfrm>
            <a:off x="6966265" y="5320372"/>
            <a:ext cx="1710191" cy="10969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285750" marR="0" indent="-28575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1695450" algn="l"/>
              </a:tabLst>
            </a:pPr>
            <a:endParaRPr kumimoji="0" lang="en-GB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Tekstboks 7"/>
          <p:cNvSpPr txBox="1"/>
          <p:nvPr/>
        </p:nvSpPr>
        <p:spPr>
          <a:xfrm>
            <a:off x="6984268" y="5301208"/>
            <a:ext cx="16561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600" b="1" dirty="0" err="1" smtClean="0"/>
              <a:t>User</a:t>
            </a:r>
            <a:r>
              <a:rPr lang="da-DK" sz="1600" b="1" dirty="0" smtClean="0"/>
              <a:t> system A</a:t>
            </a:r>
            <a:endParaRPr lang="en-GB" sz="1600" b="1" dirty="0" smtClean="0"/>
          </a:p>
          <a:p>
            <a:pPr algn="ctr"/>
            <a:r>
              <a:rPr lang="en-GB" sz="1600" b="1" dirty="0" smtClean="0"/>
              <a:t>(end entity)</a:t>
            </a:r>
            <a:endParaRPr lang="en-GB" sz="1600" b="1" dirty="0"/>
          </a:p>
        </p:txBody>
      </p:sp>
      <p:sp>
        <p:nvSpPr>
          <p:cNvPr id="10" name="Tekstboks 9"/>
          <p:cNvSpPr txBox="1"/>
          <p:nvPr/>
        </p:nvSpPr>
        <p:spPr>
          <a:xfrm>
            <a:off x="6660232" y="2836096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000" b="1" dirty="0" smtClean="0"/>
              <a:t>CA</a:t>
            </a:r>
            <a:endParaRPr lang="en-GB" sz="2000" b="1" dirty="0"/>
          </a:p>
        </p:txBody>
      </p:sp>
      <p:sp>
        <p:nvSpPr>
          <p:cNvPr id="11" name="Tekstboks 10"/>
          <p:cNvSpPr txBox="1"/>
          <p:nvPr/>
        </p:nvSpPr>
        <p:spPr>
          <a:xfrm>
            <a:off x="7164288" y="4164178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000" b="1" dirty="0" smtClean="0"/>
              <a:t>CA</a:t>
            </a:r>
            <a:endParaRPr lang="en-GB" sz="2000" b="1" dirty="0"/>
          </a:p>
        </p:txBody>
      </p:sp>
      <p:pic>
        <p:nvPicPr>
          <p:cNvPr id="7178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3556176"/>
            <a:ext cx="6286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8" name="Gruppe 27"/>
          <p:cNvGrpSpPr/>
          <p:nvPr/>
        </p:nvGrpSpPr>
        <p:grpSpPr>
          <a:xfrm>
            <a:off x="1079612" y="4753064"/>
            <a:ext cx="1024694" cy="891344"/>
            <a:chOff x="1727684" y="5085184"/>
            <a:chExt cx="1024694" cy="891344"/>
          </a:xfrm>
        </p:grpSpPr>
        <p:pic>
          <p:nvPicPr>
            <p:cNvPr id="7179" name="Picture 1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727684" y="5481228"/>
              <a:ext cx="628650" cy="495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77" name="Picture 9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943708" y="5293010"/>
              <a:ext cx="628650" cy="476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" name="Picture 9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123728" y="5085184"/>
              <a:ext cx="628650" cy="476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9" name="Tekstboks 28"/>
          <p:cNvSpPr txBox="1"/>
          <p:nvPr/>
        </p:nvSpPr>
        <p:spPr>
          <a:xfrm>
            <a:off x="733601" y="3564915"/>
            <a:ext cx="21102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User system B</a:t>
            </a:r>
          </a:p>
          <a:p>
            <a:pPr algn="ctr"/>
            <a:r>
              <a:rPr lang="en-GB" sz="1800" dirty="0" smtClean="0"/>
              <a:t>(Relying Party)</a:t>
            </a:r>
            <a:endParaRPr lang="en-GB" sz="1800" dirty="0"/>
          </a:p>
        </p:txBody>
      </p:sp>
      <p:cxnSp>
        <p:nvCxnSpPr>
          <p:cNvPr id="33" name="Lige pilforbindelse 32"/>
          <p:cNvCxnSpPr>
            <a:stCxn id="3" idx="1"/>
            <a:endCxn id="7178" idx="0"/>
          </p:cNvCxnSpPr>
          <p:nvPr/>
        </p:nvCxnSpPr>
        <p:spPr bwMode="auto">
          <a:xfrm flipH="1">
            <a:off x="3086125" y="1728973"/>
            <a:ext cx="2926032" cy="1827203"/>
          </a:xfrm>
          <a:prstGeom prst="straightConnector1">
            <a:avLst/>
          </a:prstGeom>
          <a:noFill/>
          <a:ln w="38100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35" name="Lige pilforbindelse 34"/>
          <p:cNvCxnSpPr>
            <a:stCxn id="27" idx="3"/>
            <a:endCxn id="6" idx="1"/>
          </p:cNvCxnSpPr>
          <p:nvPr/>
        </p:nvCxnSpPr>
        <p:spPr bwMode="auto">
          <a:xfrm>
            <a:off x="3527884" y="4278439"/>
            <a:ext cx="3330369" cy="60823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36" name="Tekstboks 35"/>
          <p:cNvSpPr txBox="1"/>
          <p:nvPr/>
        </p:nvSpPr>
        <p:spPr>
          <a:xfrm>
            <a:off x="4031940" y="2169440"/>
            <a:ext cx="1476164" cy="73866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600" dirty="0" smtClean="0"/>
              <a:t>Storing of</a:t>
            </a:r>
            <a:br>
              <a:rPr lang="en-GB" sz="1600" dirty="0" smtClean="0"/>
            </a:br>
            <a:r>
              <a:rPr lang="en-GB" sz="1600" dirty="0" smtClean="0"/>
              <a:t>Trust Anchor</a:t>
            </a:r>
            <a:br>
              <a:rPr lang="en-GB" sz="1600" dirty="0" smtClean="0"/>
            </a:br>
            <a:r>
              <a:rPr lang="en-GB" sz="1600" dirty="0" smtClean="0"/>
              <a:t>Information</a:t>
            </a:r>
            <a:endParaRPr lang="en-GB" sz="1600" dirty="0"/>
          </a:p>
        </p:txBody>
      </p:sp>
      <p:sp>
        <p:nvSpPr>
          <p:cNvPr id="38" name="Tekstboks 37"/>
          <p:cNvSpPr txBox="1"/>
          <p:nvPr/>
        </p:nvSpPr>
        <p:spPr>
          <a:xfrm>
            <a:off x="4319972" y="4060232"/>
            <a:ext cx="1188132" cy="49244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600" dirty="0" smtClean="0"/>
              <a:t>Check of</a:t>
            </a:r>
            <a:br>
              <a:rPr lang="en-GB" sz="1600" dirty="0" smtClean="0"/>
            </a:br>
            <a:r>
              <a:rPr lang="en-GB" sz="1600" dirty="0" smtClean="0"/>
              <a:t>revocation</a:t>
            </a:r>
            <a:endParaRPr lang="en-GB" sz="1600" dirty="0"/>
          </a:p>
        </p:txBody>
      </p:sp>
      <p:cxnSp>
        <p:nvCxnSpPr>
          <p:cNvPr id="23" name="Lige pilforbindelse 22"/>
          <p:cNvCxnSpPr>
            <a:stCxn id="7" idx="1"/>
          </p:cNvCxnSpPr>
          <p:nvPr/>
        </p:nvCxnSpPr>
        <p:spPr bwMode="auto">
          <a:xfrm flipH="1" flipV="1">
            <a:off x="3527885" y="5032342"/>
            <a:ext cx="3438380" cy="836510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30" name="Tekstboks 29"/>
          <p:cNvSpPr txBox="1"/>
          <p:nvPr/>
        </p:nvSpPr>
        <p:spPr>
          <a:xfrm>
            <a:off x="4319972" y="5096797"/>
            <a:ext cx="756084" cy="49244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600" dirty="0" smtClean="0"/>
              <a:t>Signed</a:t>
            </a:r>
            <a:br>
              <a:rPr lang="en-GB" sz="1600" dirty="0" smtClean="0"/>
            </a:br>
            <a:r>
              <a:rPr lang="en-GB" sz="1600" dirty="0" smtClean="0"/>
              <a:t>data</a:t>
            </a:r>
            <a:endParaRPr lang="en-GB" sz="1600" dirty="0"/>
          </a:p>
        </p:txBody>
      </p:sp>
      <p:pic>
        <p:nvPicPr>
          <p:cNvPr id="32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825" y="5561992"/>
            <a:ext cx="6286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849" y="5373774"/>
            <a:ext cx="6286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72869" y="5165948"/>
            <a:ext cx="6286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0252" y="6165304"/>
            <a:ext cx="6286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24228" y="4509120"/>
            <a:ext cx="6286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176" y="3154363"/>
            <a:ext cx="6286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1952836"/>
            <a:ext cx="6286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94406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Where to go</a:t>
            </a:r>
            <a:endParaRPr lang="da-DK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Geneva, Switzerland, 2 June 2014</a:t>
            </a:r>
          </a:p>
          <a:p>
            <a:endParaRPr lang="en-US" altLang="en-US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18EEB0-32FD-4095-B45F-C3A7D447F775}" type="slidenum">
              <a:rPr lang="en-US" altLang="en-US" smtClean="0"/>
              <a:pPr/>
              <a:t>17</a:t>
            </a:fld>
            <a:endParaRPr lang="en-US" altLang="en-US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755576" y="2514600"/>
            <a:ext cx="7836048" cy="196977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The central source for information on the</a:t>
            </a:r>
            <a:br>
              <a:rPr lang="en-US" sz="2800" dirty="0"/>
            </a:br>
            <a:r>
              <a:rPr lang="en-US" sz="2800" dirty="0"/>
              <a:t>X.500 Directory </a:t>
            </a:r>
            <a:r>
              <a:rPr lang="en-US" sz="2800" dirty="0" smtClean="0"/>
              <a:t>Standard including X.509.</a:t>
            </a:r>
            <a:endParaRPr lang="en-US" sz="2800" dirty="0"/>
          </a:p>
          <a:p>
            <a:pPr algn="ctr">
              <a:spcBef>
                <a:spcPct val="50000"/>
              </a:spcBef>
            </a:pPr>
            <a:r>
              <a:rPr lang="en-US" sz="4400" dirty="0">
                <a:solidFill>
                  <a:srgbClr val="BC3700"/>
                </a:solidFill>
              </a:rPr>
              <a:t>www.x500standard.com</a:t>
            </a:r>
            <a:endParaRPr lang="en-GB" sz="4400" dirty="0">
              <a:solidFill>
                <a:srgbClr val="BC37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25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400" smtClean="0">
                <a:solidFill>
                  <a:schemeClr val="tx1"/>
                </a:solidFill>
                <a:latin typeface="Univers" panose="020B0603020202030204" pitchFamily="34" charset="0"/>
              </a:rPr>
              <a:t>Geneva, Switzerland, 2 June 2014</a:t>
            </a:r>
          </a:p>
        </p:txBody>
      </p:sp>
      <p:sp>
        <p:nvSpPr>
          <p:cNvPr id="819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C5503113-F52A-4E78-AA59-39CDCD010FAF}" type="slidenum">
              <a:rPr lang="en-US" altLang="en-US" sz="140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2</a:t>
            </a:fld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 smtClean="0"/>
              <a:t>PKI and PMI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448" y="1351309"/>
            <a:ext cx="8363024" cy="4813995"/>
          </a:xfrm>
        </p:spPr>
        <p:txBody>
          <a:bodyPr/>
          <a:lstStyle/>
          <a:p>
            <a:pPr>
              <a:spcBef>
                <a:spcPts val="3000"/>
              </a:spcBef>
            </a:pPr>
            <a:r>
              <a:rPr lang="en-US" altLang="en-US" dirty="0" smtClean="0"/>
              <a:t>Public-key certificates: The basis for public-key infrastructure (</a:t>
            </a:r>
            <a:r>
              <a:rPr lang="en-US" altLang="en-US" b="1" dirty="0" smtClean="0">
                <a:solidFill>
                  <a:srgbClr val="FF0000"/>
                </a:solidFill>
              </a:rPr>
              <a:t>PKI</a:t>
            </a:r>
            <a:r>
              <a:rPr lang="en-US" altLang="en-US" dirty="0" smtClean="0"/>
              <a:t>)</a:t>
            </a:r>
          </a:p>
          <a:p>
            <a:pPr>
              <a:spcBef>
                <a:spcPts val="3000"/>
              </a:spcBef>
            </a:pPr>
            <a:r>
              <a:rPr lang="en-US" altLang="en-US" dirty="0" smtClean="0"/>
              <a:t>Attribute certificates: The basis for privilege management infrastructure (</a:t>
            </a:r>
            <a:r>
              <a:rPr lang="en-US" altLang="en-US" b="1" dirty="0" smtClean="0">
                <a:solidFill>
                  <a:srgbClr val="FF0000"/>
                </a:solidFill>
              </a:rPr>
              <a:t>PMI</a:t>
            </a:r>
            <a:r>
              <a:rPr lang="en-US" altLang="en-US" dirty="0" smtClean="0"/>
              <a:t>)</a:t>
            </a:r>
          </a:p>
          <a:p>
            <a:pPr>
              <a:spcBef>
                <a:spcPts val="3000"/>
              </a:spcBef>
            </a:pPr>
            <a:r>
              <a:rPr lang="en-US" altLang="en-US" dirty="0" smtClean="0"/>
              <a:t>Rec. ITU-T </a:t>
            </a:r>
            <a:r>
              <a:rPr lang="en-US" altLang="en-US" b="1" dirty="0" smtClean="0">
                <a:solidFill>
                  <a:srgbClr val="FF0000"/>
                </a:solidFill>
              </a:rPr>
              <a:t>X.509</a:t>
            </a:r>
            <a:r>
              <a:rPr lang="en-US" altLang="en-US" dirty="0" smtClean="0"/>
              <a:t> | ISO/IEC 9594-8 base specification for both types of infrastructure</a:t>
            </a:r>
          </a:p>
        </p:txBody>
      </p:sp>
    </p:spTree>
    <p:extLst>
      <p:ext uri="{BB962C8B-B14F-4D97-AF65-F5344CB8AC3E}">
        <p14:creationId xmlns:p14="http://schemas.microsoft.com/office/powerpoint/2010/main" val="374735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Facts about X.509</a:t>
            </a:r>
            <a:endParaRPr lang="da-DK" dirty="0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Geneva, Switzerland, 2 June 2014</a:t>
            </a:r>
          </a:p>
          <a:p>
            <a:endParaRPr lang="en-US" alt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39BCB2-BB75-486B-ADF0-0021A8AE8574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8" name="Pladsholder til indhold 5"/>
          <p:cNvSpPr txBox="1">
            <a:spLocks/>
          </p:cNvSpPr>
          <p:nvPr/>
        </p:nvSpPr>
        <p:spPr>
          <a:xfrm>
            <a:off x="3959932" y="1556792"/>
            <a:ext cx="5076564" cy="478853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2"/>
              </a:buBlip>
              <a:defRPr sz="3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Font typeface="ZapfDingbats BT" pitchFamily="18" charset="2"/>
              <a:buBlip>
                <a:blip r:embed="rId3"/>
              </a:buBlip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Font typeface="ZapfDingbats BT" pitchFamily="18" charset="2"/>
              <a:buBlip>
                <a:blip r:embed="rId3"/>
              </a:buBlip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450850" indent="-450850">
              <a:buFontTx/>
              <a:buBlip>
                <a:blip r:embed="rId4"/>
              </a:buBlip>
            </a:pPr>
            <a:r>
              <a:rPr lang="en-GB" sz="2000" kern="0" dirty="0" smtClean="0"/>
              <a:t>Part of the X.500 Series of Recommendations</a:t>
            </a:r>
          </a:p>
          <a:p>
            <a:pPr marL="450850" indent="-450850">
              <a:buFontTx/>
              <a:buBlip>
                <a:blip r:embed="rId4"/>
              </a:buBlip>
            </a:pPr>
            <a:r>
              <a:rPr lang="en-GB" sz="2000" kern="0" dirty="0" smtClean="0"/>
              <a:t>Also issued as ISO/IEC 9594-8</a:t>
            </a:r>
          </a:p>
          <a:p>
            <a:pPr marL="450850" indent="-450850">
              <a:buFontTx/>
              <a:buBlip>
                <a:blip r:embed="rId4"/>
              </a:buBlip>
            </a:pPr>
            <a:r>
              <a:rPr lang="en-GB" sz="2000" kern="0" dirty="0" smtClean="0"/>
              <a:t>Issued in seven editions</a:t>
            </a:r>
          </a:p>
          <a:p>
            <a:pPr marL="450850" indent="-450850">
              <a:buFontTx/>
              <a:buBlip>
                <a:blip r:embed="rId4"/>
              </a:buBlip>
            </a:pPr>
            <a:r>
              <a:rPr lang="en-GB" sz="2000" kern="0" dirty="0" smtClean="0"/>
              <a:t>First edition in 1988</a:t>
            </a:r>
          </a:p>
          <a:p>
            <a:pPr marL="450850" indent="-450850">
              <a:buFontTx/>
              <a:buBlip>
                <a:blip r:embed="rId4"/>
              </a:buBlip>
            </a:pPr>
            <a:r>
              <a:rPr lang="en-GB" sz="2000" kern="0" dirty="0" smtClean="0"/>
              <a:t>Eight edition on its way</a:t>
            </a:r>
          </a:p>
          <a:p>
            <a:pPr marL="450850" indent="-450850">
              <a:buFontTx/>
              <a:buBlip>
                <a:blip r:embed="rId4"/>
              </a:buBlip>
            </a:pPr>
            <a:r>
              <a:rPr lang="en-GB" sz="2000" kern="0" dirty="0" smtClean="0"/>
              <a:t>Number one in downloads</a:t>
            </a:r>
          </a:p>
          <a:p>
            <a:pPr marL="450850" indent="-450850">
              <a:buFontTx/>
              <a:buBlip>
                <a:blip r:embed="rId4"/>
              </a:buBlip>
            </a:pPr>
            <a:r>
              <a:rPr lang="en-GB" sz="2000" kern="0" dirty="0" smtClean="0"/>
              <a:t>Defines:</a:t>
            </a:r>
          </a:p>
          <a:p>
            <a:pPr marL="808038" lvl="1" indent="-357188">
              <a:buFont typeface="ZapfDingbats BT" pitchFamily="18" charset="2"/>
              <a:buBlip>
                <a:blip r:embed="rId5"/>
              </a:buBlip>
            </a:pPr>
            <a:r>
              <a:rPr lang="en-GB" sz="1800" kern="0" dirty="0" smtClean="0"/>
              <a:t>Public key/private key principles</a:t>
            </a:r>
          </a:p>
          <a:p>
            <a:pPr marL="808038" lvl="1" indent="-357188">
              <a:buFont typeface="ZapfDingbats BT" pitchFamily="18" charset="2"/>
              <a:buBlip>
                <a:blip r:embed="rId5"/>
              </a:buBlip>
            </a:pPr>
            <a:r>
              <a:rPr lang="en-GB" sz="1800" kern="0" dirty="0" smtClean="0"/>
              <a:t>Public-key  certificates</a:t>
            </a:r>
          </a:p>
          <a:p>
            <a:pPr marL="808038" lvl="1" indent="-357188">
              <a:buFont typeface="ZapfDingbats BT" pitchFamily="18" charset="2"/>
              <a:buBlip>
                <a:blip r:embed="rId5"/>
              </a:buBlip>
            </a:pPr>
            <a:r>
              <a:rPr lang="en-GB" sz="1800" kern="0" dirty="0" smtClean="0"/>
              <a:t>Public-key infrastructure (PKI)</a:t>
            </a:r>
          </a:p>
          <a:p>
            <a:pPr marL="808038" lvl="1" indent="-357188">
              <a:buFont typeface="ZapfDingbats BT" pitchFamily="18" charset="2"/>
              <a:buBlip>
                <a:blip r:embed="rId5"/>
              </a:buBlip>
            </a:pPr>
            <a:r>
              <a:rPr lang="en-GB" sz="1800" kern="0" dirty="0" smtClean="0"/>
              <a:t>Attribute certificates</a:t>
            </a:r>
          </a:p>
          <a:p>
            <a:pPr marL="808038" lvl="1" indent="-357188">
              <a:buFont typeface="ZapfDingbats BT" pitchFamily="18" charset="2"/>
              <a:buBlip>
                <a:blip r:embed="rId5"/>
              </a:buBlip>
            </a:pPr>
            <a:r>
              <a:rPr lang="en-GB" sz="1800" kern="0" dirty="0" smtClean="0"/>
              <a:t>Privilege management </a:t>
            </a:r>
            <a:r>
              <a:rPr lang="en-GB" sz="1800" kern="0" dirty="0"/>
              <a:t>i</a:t>
            </a:r>
            <a:r>
              <a:rPr lang="en-GB" sz="1800" kern="0" dirty="0" smtClean="0"/>
              <a:t>nfrastructure (PMI)</a:t>
            </a:r>
            <a:endParaRPr lang="en-GB" sz="1800" kern="0" dirty="0"/>
          </a:p>
        </p:txBody>
      </p:sp>
      <p:pic>
        <p:nvPicPr>
          <p:cNvPr id="9" name="Billede 8" descr="SUPERMAN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07504" y="978367"/>
            <a:ext cx="3767709" cy="5402961"/>
          </a:xfrm>
          <a:prstGeom prst="rect">
            <a:avLst/>
          </a:prstGeom>
        </p:spPr>
      </p:pic>
      <p:sp>
        <p:nvSpPr>
          <p:cNvPr id="3" name="Rektangel 2"/>
          <p:cNvSpPr>
            <a:spLocks noChangeAspect="1"/>
          </p:cNvSpPr>
          <p:nvPr/>
        </p:nvSpPr>
        <p:spPr>
          <a:xfrm rot="1328728">
            <a:off x="1457168" y="2376721"/>
            <a:ext cx="102624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a-DK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dist="38100" dir="2640000" algn="bl" rotWithShape="0">
                    <a:schemeClr val="accent1"/>
                  </a:outerShdw>
                </a:effectLst>
              </a:rPr>
              <a:t>PKI</a:t>
            </a:r>
            <a:endParaRPr lang="da-DK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1662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Asymmetric cryptography</a:t>
            </a:r>
            <a:endParaRPr lang="en-US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Geneva, Switzerland, 2 June 2014</a:t>
            </a:r>
          </a:p>
          <a:p>
            <a:endParaRPr lang="en-US" altLang="en-US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18EEB0-32FD-4095-B45F-C3A7D447F775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293813" y="2116336"/>
            <a:ext cx="584200" cy="7588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4400" b="1" u="sng" dirty="0">
                <a:latin typeface="Times New Roman" pitchFamily="18" charset="0"/>
              </a:rPr>
              <a:t>A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7308851" y="2116336"/>
            <a:ext cx="554038" cy="7588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4400" b="1" u="sng">
                <a:latin typeface="Times New Roman" pitchFamily="18" charset="0"/>
              </a:rPr>
              <a:t>B</a:t>
            </a:r>
          </a:p>
        </p:txBody>
      </p:sp>
      <p:grpSp>
        <p:nvGrpSpPr>
          <p:cNvPr id="7" name="Gruppe 6"/>
          <p:cNvGrpSpPr/>
          <p:nvPr/>
        </p:nvGrpSpPr>
        <p:grpSpPr>
          <a:xfrm>
            <a:off x="1145182" y="3333006"/>
            <a:ext cx="1698626" cy="910307"/>
            <a:chOff x="1192213" y="2132856"/>
            <a:chExt cx="1698626" cy="910307"/>
          </a:xfrm>
        </p:grpSpPr>
        <p:sp>
          <p:nvSpPr>
            <p:cNvPr id="8" name="Freeform 38"/>
            <p:cNvSpPr>
              <a:spLocks/>
            </p:cNvSpPr>
            <p:nvPr/>
          </p:nvSpPr>
          <p:spPr bwMode="auto">
            <a:xfrm>
              <a:off x="1192213" y="2177975"/>
              <a:ext cx="1685925" cy="86518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0" y="185"/>
                </a:cxn>
                <a:cxn ang="0">
                  <a:pos x="41" y="216"/>
                </a:cxn>
                <a:cxn ang="0">
                  <a:pos x="41" y="311"/>
                </a:cxn>
                <a:cxn ang="0">
                  <a:pos x="106" y="347"/>
                </a:cxn>
                <a:cxn ang="0">
                  <a:pos x="106" y="183"/>
                </a:cxn>
                <a:cxn ang="0">
                  <a:pos x="41" y="216"/>
                </a:cxn>
                <a:cxn ang="0">
                  <a:pos x="1" y="185"/>
                </a:cxn>
                <a:cxn ang="0">
                  <a:pos x="101" y="127"/>
                </a:cxn>
                <a:cxn ang="0">
                  <a:pos x="102" y="96"/>
                </a:cxn>
                <a:cxn ang="0">
                  <a:pos x="136" y="85"/>
                </a:cxn>
                <a:cxn ang="0">
                  <a:pos x="136" y="36"/>
                </a:cxn>
                <a:cxn ang="0">
                  <a:pos x="160" y="36"/>
                </a:cxn>
                <a:cxn ang="0">
                  <a:pos x="161" y="17"/>
                </a:cxn>
                <a:cxn ang="0">
                  <a:pos x="161" y="0"/>
                </a:cxn>
                <a:cxn ang="0">
                  <a:pos x="310" y="0"/>
                </a:cxn>
                <a:cxn ang="0">
                  <a:pos x="310" y="36"/>
                </a:cxn>
                <a:cxn ang="0">
                  <a:pos x="341" y="37"/>
                </a:cxn>
                <a:cxn ang="0">
                  <a:pos x="341" y="83"/>
                </a:cxn>
                <a:cxn ang="0">
                  <a:pos x="378" y="96"/>
                </a:cxn>
                <a:cxn ang="0">
                  <a:pos x="379" y="122"/>
                </a:cxn>
                <a:cxn ang="0">
                  <a:pos x="454" y="124"/>
                </a:cxn>
                <a:cxn ang="0">
                  <a:pos x="454" y="141"/>
                </a:cxn>
                <a:cxn ang="0">
                  <a:pos x="466" y="147"/>
                </a:cxn>
                <a:cxn ang="0">
                  <a:pos x="540" y="147"/>
                </a:cxn>
                <a:cxn ang="0">
                  <a:pos x="541" y="177"/>
                </a:cxn>
                <a:cxn ang="0">
                  <a:pos x="993" y="175"/>
                </a:cxn>
                <a:cxn ang="0">
                  <a:pos x="1061" y="248"/>
                </a:cxn>
                <a:cxn ang="0">
                  <a:pos x="983" y="340"/>
                </a:cxn>
                <a:cxn ang="0">
                  <a:pos x="960" y="307"/>
                </a:cxn>
                <a:cxn ang="0">
                  <a:pos x="934" y="307"/>
                </a:cxn>
                <a:cxn ang="0">
                  <a:pos x="911" y="340"/>
                </a:cxn>
                <a:cxn ang="0">
                  <a:pos x="890" y="307"/>
                </a:cxn>
                <a:cxn ang="0">
                  <a:pos x="882" y="312"/>
                </a:cxn>
                <a:cxn ang="0">
                  <a:pos x="864" y="340"/>
                </a:cxn>
                <a:cxn ang="0">
                  <a:pos x="805" y="345"/>
                </a:cxn>
                <a:cxn ang="0">
                  <a:pos x="799" y="349"/>
                </a:cxn>
                <a:cxn ang="0">
                  <a:pos x="765" y="306"/>
                </a:cxn>
                <a:cxn ang="0">
                  <a:pos x="736" y="306"/>
                </a:cxn>
                <a:cxn ang="0">
                  <a:pos x="702" y="340"/>
                </a:cxn>
                <a:cxn ang="0">
                  <a:pos x="671" y="307"/>
                </a:cxn>
                <a:cxn ang="0">
                  <a:pos x="641" y="307"/>
                </a:cxn>
                <a:cxn ang="0">
                  <a:pos x="601" y="340"/>
                </a:cxn>
                <a:cxn ang="0">
                  <a:pos x="537" y="346"/>
                </a:cxn>
                <a:cxn ang="0">
                  <a:pos x="537" y="386"/>
                </a:cxn>
                <a:cxn ang="0">
                  <a:pos x="451" y="386"/>
                </a:cxn>
                <a:cxn ang="0">
                  <a:pos x="451" y="410"/>
                </a:cxn>
                <a:cxn ang="0">
                  <a:pos x="375" y="410"/>
                </a:cxn>
                <a:cxn ang="0">
                  <a:pos x="375" y="437"/>
                </a:cxn>
                <a:cxn ang="0">
                  <a:pos x="339" y="449"/>
                </a:cxn>
                <a:cxn ang="0">
                  <a:pos x="339" y="503"/>
                </a:cxn>
                <a:cxn ang="0">
                  <a:pos x="307" y="503"/>
                </a:cxn>
                <a:cxn ang="0">
                  <a:pos x="307" y="544"/>
                </a:cxn>
                <a:cxn ang="0">
                  <a:pos x="157" y="544"/>
                </a:cxn>
                <a:cxn ang="0">
                  <a:pos x="157" y="503"/>
                </a:cxn>
                <a:cxn ang="0">
                  <a:pos x="136" y="503"/>
                </a:cxn>
                <a:cxn ang="0">
                  <a:pos x="136" y="458"/>
                </a:cxn>
                <a:cxn ang="0">
                  <a:pos x="126" y="447"/>
                </a:cxn>
                <a:cxn ang="0">
                  <a:pos x="102" y="436"/>
                </a:cxn>
                <a:cxn ang="0">
                  <a:pos x="102" y="410"/>
                </a:cxn>
                <a:cxn ang="0">
                  <a:pos x="0" y="348"/>
                </a:cxn>
              </a:cxnLst>
              <a:rect l="0" t="0" r="r" b="b"/>
              <a:pathLst>
                <a:path w="1062" h="545">
                  <a:moveTo>
                    <a:pt x="0" y="348"/>
                  </a:moveTo>
                  <a:lnTo>
                    <a:pt x="0" y="185"/>
                  </a:lnTo>
                  <a:lnTo>
                    <a:pt x="41" y="216"/>
                  </a:lnTo>
                  <a:lnTo>
                    <a:pt x="41" y="311"/>
                  </a:lnTo>
                  <a:lnTo>
                    <a:pt x="106" y="347"/>
                  </a:lnTo>
                  <a:lnTo>
                    <a:pt x="106" y="183"/>
                  </a:lnTo>
                  <a:lnTo>
                    <a:pt x="41" y="216"/>
                  </a:lnTo>
                  <a:lnTo>
                    <a:pt x="1" y="185"/>
                  </a:lnTo>
                  <a:lnTo>
                    <a:pt x="101" y="127"/>
                  </a:lnTo>
                  <a:lnTo>
                    <a:pt x="102" y="96"/>
                  </a:lnTo>
                  <a:lnTo>
                    <a:pt x="136" y="85"/>
                  </a:lnTo>
                  <a:lnTo>
                    <a:pt x="136" y="36"/>
                  </a:lnTo>
                  <a:lnTo>
                    <a:pt x="160" y="36"/>
                  </a:lnTo>
                  <a:lnTo>
                    <a:pt x="161" y="17"/>
                  </a:lnTo>
                  <a:lnTo>
                    <a:pt x="161" y="0"/>
                  </a:lnTo>
                  <a:lnTo>
                    <a:pt x="310" y="0"/>
                  </a:lnTo>
                  <a:lnTo>
                    <a:pt x="310" y="36"/>
                  </a:lnTo>
                  <a:lnTo>
                    <a:pt x="341" y="37"/>
                  </a:lnTo>
                  <a:lnTo>
                    <a:pt x="341" y="83"/>
                  </a:lnTo>
                  <a:lnTo>
                    <a:pt x="378" y="96"/>
                  </a:lnTo>
                  <a:lnTo>
                    <a:pt x="379" y="122"/>
                  </a:lnTo>
                  <a:lnTo>
                    <a:pt x="454" y="124"/>
                  </a:lnTo>
                  <a:lnTo>
                    <a:pt x="454" y="141"/>
                  </a:lnTo>
                  <a:lnTo>
                    <a:pt x="466" y="147"/>
                  </a:lnTo>
                  <a:lnTo>
                    <a:pt x="540" y="147"/>
                  </a:lnTo>
                  <a:lnTo>
                    <a:pt x="541" y="177"/>
                  </a:lnTo>
                  <a:lnTo>
                    <a:pt x="993" y="175"/>
                  </a:lnTo>
                  <a:lnTo>
                    <a:pt x="1061" y="248"/>
                  </a:lnTo>
                  <a:lnTo>
                    <a:pt x="983" y="340"/>
                  </a:lnTo>
                  <a:lnTo>
                    <a:pt x="960" y="307"/>
                  </a:lnTo>
                  <a:lnTo>
                    <a:pt x="934" y="307"/>
                  </a:lnTo>
                  <a:lnTo>
                    <a:pt x="911" y="340"/>
                  </a:lnTo>
                  <a:lnTo>
                    <a:pt x="890" y="307"/>
                  </a:lnTo>
                  <a:lnTo>
                    <a:pt x="882" y="312"/>
                  </a:lnTo>
                  <a:lnTo>
                    <a:pt x="864" y="340"/>
                  </a:lnTo>
                  <a:lnTo>
                    <a:pt x="805" y="345"/>
                  </a:lnTo>
                  <a:lnTo>
                    <a:pt x="799" y="349"/>
                  </a:lnTo>
                  <a:lnTo>
                    <a:pt x="765" y="306"/>
                  </a:lnTo>
                  <a:lnTo>
                    <a:pt x="736" y="306"/>
                  </a:lnTo>
                  <a:lnTo>
                    <a:pt x="702" y="340"/>
                  </a:lnTo>
                  <a:lnTo>
                    <a:pt x="671" y="307"/>
                  </a:lnTo>
                  <a:lnTo>
                    <a:pt x="641" y="307"/>
                  </a:lnTo>
                  <a:lnTo>
                    <a:pt x="601" y="340"/>
                  </a:lnTo>
                  <a:lnTo>
                    <a:pt x="537" y="346"/>
                  </a:lnTo>
                  <a:lnTo>
                    <a:pt x="537" y="386"/>
                  </a:lnTo>
                  <a:lnTo>
                    <a:pt x="451" y="386"/>
                  </a:lnTo>
                  <a:lnTo>
                    <a:pt x="451" y="410"/>
                  </a:lnTo>
                  <a:lnTo>
                    <a:pt x="375" y="410"/>
                  </a:lnTo>
                  <a:lnTo>
                    <a:pt x="375" y="437"/>
                  </a:lnTo>
                  <a:lnTo>
                    <a:pt x="339" y="449"/>
                  </a:lnTo>
                  <a:lnTo>
                    <a:pt x="339" y="503"/>
                  </a:lnTo>
                  <a:lnTo>
                    <a:pt x="307" y="503"/>
                  </a:lnTo>
                  <a:lnTo>
                    <a:pt x="307" y="544"/>
                  </a:lnTo>
                  <a:lnTo>
                    <a:pt x="157" y="544"/>
                  </a:lnTo>
                  <a:lnTo>
                    <a:pt x="157" y="503"/>
                  </a:lnTo>
                  <a:lnTo>
                    <a:pt x="136" y="503"/>
                  </a:lnTo>
                  <a:lnTo>
                    <a:pt x="136" y="458"/>
                  </a:lnTo>
                  <a:lnTo>
                    <a:pt x="126" y="447"/>
                  </a:lnTo>
                  <a:lnTo>
                    <a:pt x="102" y="436"/>
                  </a:lnTo>
                  <a:lnTo>
                    <a:pt x="102" y="410"/>
                  </a:lnTo>
                  <a:lnTo>
                    <a:pt x="0" y="348"/>
                  </a:lnTo>
                </a:path>
              </a:pathLst>
            </a:custGeom>
            <a:solidFill>
              <a:schemeClr val="bg2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Freeform 39"/>
            <p:cNvSpPr>
              <a:spLocks/>
            </p:cNvSpPr>
            <p:nvPr/>
          </p:nvSpPr>
          <p:spPr bwMode="auto">
            <a:xfrm>
              <a:off x="1203326" y="2132856"/>
              <a:ext cx="1687513" cy="865188"/>
            </a:xfrm>
            <a:custGeom>
              <a:avLst/>
              <a:gdLst/>
              <a:ahLst/>
              <a:cxnLst>
                <a:cxn ang="0">
                  <a:pos x="0" y="349"/>
                </a:cxn>
                <a:cxn ang="0">
                  <a:pos x="0" y="185"/>
                </a:cxn>
                <a:cxn ang="0">
                  <a:pos x="41" y="216"/>
                </a:cxn>
                <a:cxn ang="0">
                  <a:pos x="41" y="311"/>
                </a:cxn>
                <a:cxn ang="0">
                  <a:pos x="106" y="347"/>
                </a:cxn>
                <a:cxn ang="0">
                  <a:pos x="106" y="183"/>
                </a:cxn>
                <a:cxn ang="0">
                  <a:pos x="41" y="217"/>
                </a:cxn>
                <a:cxn ang="0">
                  <a:pos x="1" y="185"/>
                </a:cxn>
                <a:cxn ang="0">
                  <a:pos x="101" y="127"/>
                </a:cxn>
                <a:cxn ang="0">
                  <a:pos x="102" y="96"/>
                </a:cxn>
                <a:cxn ang="0">
                  <a:pos x="136" y="86"/>
                </a:cxn>
                <a:cxn ang="0">
                  <a:pos x="136" y="37"/>
                </a:cxn>
                <a:cxn ang="0">
                  <a:pos x="161" y="36"/>
                </a:cxn>
                <a:cxn ang="0">
                  <a:pos x="161" y="18"/>
                </a:cxn>
                <a:cxn ang="0">
                  <a:pos x="161" y="0"/>
                </a:cxn>
                <a:cxn ang="0">
                  <a:pos x="310" y="0"/>
                </a:cxn>
                <a:cxn ang="0">
                  <a:pos x="310" y="37"/>
                </a:cxn>
                <a:cxn ang="0">
                  <a:pos x="341" y="37"/>
                </a:cxn>
                <a:cxn ang="0">
                  <a:pos x="341" y="84"/>
                </a:cxn>
                <a:cxn ang="0">
                  <a:pos x="378" y="97"/>
                </a:cxn>
                <a:cxn ang="0">
                  <a:pos x="379" y="122"/>
                </a:cxn>
                <a:cxn ang="0">
                  <a:pos x="454" y="124"/>
                </a:cxn>
                <a:cxn ang="0">
                  <a:pos x="454" y="141"/>
                </a:cxn>
                <a:cxn ang="0">
                  <a:pos x="461" y="146"/>
                </a:cxn>
                <a:cxn ang="0">
                  <a:pos x="541" y="146"/>
                </a:cxn>
                <a:cxn ang="0">
                  <a:pos x="541" y="178"/>
                </a:cxn>
                <a:cxn ang="0">
                  <a:pos x="993" y="176"/>
                </a:cxn>
                <a:cxn ang="0">
                  <a:pos x="1062" y="248"/>
                </a:cxn>
                <a:cxn ang="0">
                  <a:pos x="983" y="340"/>
                </a:cxn>
                <a:cxn ang="0">
                  <a:pos x="961" y="307"/>
                </a:cxn>
                <a:cxn ang="0">
                  <a:pos x="935" y="307"/>
                </a:cxn>
                <a:cxn ang="0">
                  <a:pos x="911" y="340"/>
                </a:cxn>
                <a:cxn ang="0">
                  <a:pos x="891" y="307"/>
                </a:cxn>
                <a:cxn ang="0">
                  <a:pos x="882" y="312"/>
                </a:cxn>
                <a:cxn ang="0">
                  <a:pos x="864" y="340"/>
                </a:cxn>
                <a:cxn ang="0">
                  <a:pos x="805" y="346"/>
                </a:cxn>
                <a:cxn ang="0">
                  <a:pos x="800" y="349"/>
                </a:cxn>
                <a:cxn ang="0">
                  <a:pos x="766" y="306"/>
                </a:cxn>
                <a:cxn ang="0">
                  <a:pos x="736" y="306"/>
                </a:cxn>
                <a:cxn ang="0">
                  <a:pos x="702" y="340"/>
                </a:cxn>
                <a:cxn ang="0">
                  <a:pos x="671" y="307"/>
                </a:cxn>
                <a:cxn ang="0">
                  <a:pos x="641" y="307"/>
                </a:cxn>
                <a:cxn ang="0">
                  <a:pos x="601" y="340"/>
                </a:cxn>
                <a:cxn ang="0">
                  <a:pos x="537" y="346"/>
                </a:cxn>
                <a:cxn ang="0">
                  <a:pos x="537" y="386"/>
                </a:cxn>
                <a:cxn ang="0">
                  <a:pos x="451" y="386"/>
                </a:cxn>
                <a:cxn ang="0">
                  <a:pos x="451" y="410"/>
                </a:cxn>
                <a:cxn ang="0">
                  <a:pos x="375" y="410"/>
                </a:cxn>
                <a:cxn ang="0">
                  <a:pos x="375" y="437"/>
                </a:cxn>
                <a:cxn ang="0">
                  <a:pos x="339" y="449"/>
                </a:cxn>
                <a:cxn ang="0">
                  <a:pos x="339" y="503"/>
                </a:cxn>
                <a:cxn ang="0">
                  <a:pos x="307" y="503"/>
                </a:cxn>
                <a:cxn ang="0">
                  <a:pos x="307" y="544"/>
                </a:cxn>
                <a:cxn ang="0">
                  <a:pos x="157" y="544"/>
                </a:cxn>
                <a:cxn ang="0">
                  <a:pos x="157" y="503"/>
                </a:cxn>
                <a:cxn ang="0">
                  <a:pos x="136" y="503"/>
                </a:cxn>
                <a:cxn ang="0">
                  <a:pos x="136" y="458"/>
                </a:cxn>
                <a:cxn ang="0">
                  <a:pos x="126" y="447"/>
                </a:cxn>
                <a:cxn ang="0">
                  <a:pos x="102" y="436"/>
                </a:cxn>
                <a:cxn ang="0">
                  <a:pos x="102" y="410"/>
                </a:cxn>
                <a:cxn ang="0">
                  <a:pos x="0" y="349"/>
                </a:cxn>
              </a:cxnLst>
              <a:rect l="0" t="0" r="r" b="b"/>
              <a:pathLst>
                <a:path w="1063" h="545">
                  <a:moveTo>
                    <a:pt x="0" y="349"/>
                  </a:moveTo>
                  <a:lnTo>
                    <a:pt x="0" y="185"/>
                  </a:lnTo>
                  <a:lnTo>
                    <a:pt x="41" y="216"/>
                  </a:lnTo>
                  <a:lnTo>
                    <a:pt x="41" y="311"/>
                  </a:lnTo>
                  <a:lnTo>
                    <a:pt x="106" y="347"/>
                  </a:lnTo>
                  <a:lnTo>
                    <a:pt x="106" y="183"/>
                  </a:lnTo>
                  <a:lnTo>
                    <a:pt x="41" y="217"/>
                  </a:lnTo>
                  <a:lnTo>
                    <a:pt x="1" y="185"/>
                  </a:lnTo>
                  <a:lnTo>
                    <a:pt x="101" y="127"/>
                  </a:lnTo>
                  <a:lnTo>
                    <a:pt x="102" y="96"/>
                  </a:lnTo>
                  <a:lnTo>
                    <a:pt x="136" y="86"/>
                  </a:lnTo>
                  <a:lnTo>
                    <a:pt x="136" y="37"/>
                  </a:lnTo>
                  <a:lnTo>
                    <a:pt x="161" y="36"/>
                  </a:lnTo>
                  <a:lnTo>
                    <a:pt x="161" y="18"/>
                  </a:lnTo>
                  <a:lnTo>
                    <a:pt x="161" y="0"/>
                  </a:lnTo>
                  <a:lnTo>
                    <a:pt x="310" y="0"/>
                  </a:lnTo>
                  <a:lnTo>
                    <a:pt x="310" y="37"/>
                  </a:lnTo>
                  <a:lnTo>
                    <a:pt x="341" y="37"/>
                  </a:lnTo>
                  <a:lnTo>
                    <a:pt x="341" y="84"/>
                  </a:lnTo>
                  <a:lnTo>
                    <a:pt x="378" y="97"/>
                  </a:lnTo>
                  <a:lnTo>
                    <a:pt x="379" y="122"/>
                  </a:lnTo>
                  <a:lnTo>
                    <a:pt x="454" y="124"/>
                  </a:lnTo>
                  <a:lnTo>
                    <a:pt x="454" y="141"/>
                  </a:lnTo>
                  <a:lnTo>
                    <a:pt x="461" y="146"/>
                  </a:lnTo>
                  <a:lnTo>
                    <a:pt x="541" y="146"/>
                  </a:lnTo>
                  <a:lnTo>
                    <a:pt x="541" y="178"/>
                  </a:lnTo>
                  <a:lnTo>
                    <a:pt x="993" y="176"/>
                  </a:lnTo>
                  <a:lnTo>
                    <a:pt x="1062" y="248"/>
                  </a:lnTo>
                  <a:lnTo>
                    <a:pt x="983" y="340"/>
                  </a:lnTo>
                  <a:lnTo>
                    <a:pt x="961" y="307"/>
                  </a:lnTo>
                  <a:lnTo>
                    <a:pt x="935" y="307"/>
                  </a:lnTo>
                  <a:lnTo>
                    <a:pt x="911" y="340"/>
                  </a:lnTo>
                  <a:lnTo>
                    <a:pt x="891" y="307"/>
                  </a:lnTo>
                  <a:lnTo>
                    <a:pt x="882" y="312"/>
                  </a:lnTo>
                  <a:lnTo>
                    <a:pt x="864" y="340"/>
                  </a:lnTo>
                  <a:lnTo>
                    <a:pt x="805" y="346"/>
                  </a:lnTo>
                  <a:lnTo>
                    <a:pt x="800" y="349"/>
                  </a:lnTo>
                  <a:lnTo>
                    <a:pt x="766" y="306"/>
                  </a:lnTo>
                  <a:lnTo>
                    <a:pt x="736" y="306"/>
                  </a:lnTo>
                  <a:lnTo>
                    <a:pt x="702" y="340"/>
                  </a:lnTo>
                  <a:lnTo>
                    <a:pt x="671" y="307"/>
                  </a:lnTo>
                  <a:lnTo>
                    <a:pt x="641" y="307"/>
                  </a:lnTo>
                  <a:lnTo>
                    <a:pt x="601" y="340"/>
                  </a:lnTo>
                  <a:lnTo>
                    <a:pt x="537" y="346"/>
                  </a:lnTo>
                  <a:lnTo>
                    <a:pt x="537" y="386"/>
                  </a:lnTo>
                  <a:lnTo>
                    <a:pt x="451" y="386"/>
                  </a:lnTo>
                  <a:lnTo>
                    <a:pt x="451" y="410"/>
                  </a:lnTo>
                  <a:lnTo>
                    <a:pt x="375" y="410"/>
                  </a:lnTo>
                  <a:lnTo>
                    <a:pt x="375" y="437"/>
                  </a:lnTo>
                  <a:lnTo>
                    <a:pt x="339" y="449"/>
                  </a:lnTo>
                  <a:lnTo>
                    <a:pt x="339" y="503"/>
                  </a:lnTo>
                  <a:lnTo>
                    <a:pt x="307" y="503"/>
                  </a:lnTo>
                  <a:lnTo>
                    <a:pt x="307" y="544"/>
                  </a:lnTo>
                  <a:lnTo>
                    <a:pt x="157" y="544"/>
                  </a:lnTo>
                  <a:lnTo>
                    <a:pt x="157" y="503"/>
                  </a:lnTo>
                  <a:lnTo>
                    <a:pt x="136" y="503"/>
                  </a:lnTo>
                  <a:lnTo>
                    <a:pt x="136" y="458"/>
                  </a:lnTo>
                  <a:lnTo>
                    <a:pt x="126" y="447"/>
                  </a:lnTo>
                  <a:lnTo>
                    <a:pt x="102" y="436"/>
                  </a:lnTo>
                  <a:lnTo>
                    <a:pt x="102" y="410"/>
                  </a:lnTo>
                  <a:lnTo>
                    <a:pt x="0" y="349"/>
                  </a:lnTo>
                </a:path>
              </a:pathLst>
            </a:custGeom>
            <a:solidFill>
              <a:srgbClr val="FF33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Freeform 40"/>
            <p:cNvSpPr>
              <a:spLocks/>
            </p:cNvSpPr>
            <p:nvPr/>
          </p:nvSpPr>
          <p:spPr bwMode="auto">
            <a:xfrm>
              <a:off x="1474788" y="2289100"/>
              <a:ext cx="188913" cy="609600"/>
            </a:xfrm>
            <a:custGeom>
              <a:avLst/>
              <a:gdLst/>
              <a:ahLst/>
              <a:cxnLst>
                <a:cxn ang="0">
                  <a:pos x="61" y="383"/>
                </a:cxn>
                <a:cxn ang="0">
                  <a:pos x="0" y="350"/>
                </a:cxn>
                <a:cxn ang="0">
                  <a:pos x="0" y="0"/>
                </a:cxn>
                <a:cxn ang="0">
                  <a:pos x="4" y="3"/>
                </a:cxn>
                <a:cxn ang="0">
                  <a:pos x="4" y="346"/>
                </a:cxn>
                <a:cxn ang="0">
                  <a:pos x="61" y="377"/>
                </a:cxn>
                <a:cxn ang="0">
                  <a:pos x="114" y="346"/>
                </a:cxn>
                <a:cxn ang="0">
                  <a:pos x="118" y="352"/>
                </a:cxn>
                <a:cxn ang="0">
                  <a:pos x="61" y="383"/>
                </a:cxn>
              </a:cxnLst>
              <a:rect l="0" t="0" r="r" b="b"/>
              <a:pathLst>
                <a:path w="119" h="384">
                  <a:moveTo>
                    <a:pt x="61" y="383"/>
                  </a:moveTo>
                  <a:lnTo>
                    <a:pt x="0" y="350"/>
                  </a:lnTo>
                  <a:lnTo>
                    <a:pt x="0" y="0"/>
                  </a:lnTo>
                  <a:lnTo>
                    <a:pt x="4" y="3"/>
                  </a:lnTo>
                  <a:lnTo>
                    <a:pt x="4" y="346"/>
                  </a:lnTo>
                  <a:lnTo>
                    <a:pt x="61" y="377"/>
                  </a:lnTo>
                  <a:lnTo>
                    <a:pt x="114" y="346"/>
                  </a:lnTo>
                  <a:lnTo>
                    <a:pt x="118" y="352"/>
                  </a:lnTo>
                  <a:lnTo>
                    <a:pt x="61" y="383"/>
                  </a:lnTo>
                </a:path>
              </a:pathLst>
            </a:custGeom>
            <a:solidFill>
              <a:srgbClr val="790015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Freeform 41"/>
            <p:cNvSpPr>
              <a:spLocks/>
            </p:cNvSpPr>
            <p:nvPr/>
          </p:nvSpPr>
          <p:spPr bwMode="auto">
            <a:xfrm>
              <a:off x="1474788" y="2239887"/>
              <a:ext cx="187325" cy="609600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117" y="33"/>
                </a:cxn>
                <a:cxn ang="0">
                  <a:pos x="117" y="383"/>
                </a:cxn>
                <a:cxn ang="0">
                  <a:pos x="113" y="380"/>
                </a:cxn>
                <a:cxn ang="0">
                  <a:pos x="113" y="37"/>
                </a:cxn>
                <a:cxn ang="0">
                  <a:pos x="56" y="6"/>
                </a:cxn>
                <a:cxn ang="0">
                  <a:pos x="4" y="37"/>
                </a:cxn>
                <a:cxn ang="0">
                  <a:pos x="0" y="31"/>
                </a:cxn>
                <a:cxn ang="0">
                  <a:pos x="56" y="0"/>
                </a:cxn>
              </a:cxnLst>
              <a:rect l="0" t="0" r="r" b="b"/>
              <a:pathLst>
                <a:path w="118" h="384">
                  <a:moveTo>
                    <a:pt x="56" y="0"/>
                  </a:moveTo>
                  <a:lnTo>
                    <a:pt x="117" y="33"/>
                  </a:lnTo>
                  <a:lnTo>
                    <a:pt x="117" y="383"/>
                  </a:lnTo>
                  <a:lnTo>
                    <a:pt x="113" y="380"/>
                  </a:lnTo>
                  <a:lnTo>
                    <a:pt x="113" y="37"/>
                  </a:lnTo>
                  <a:lnTo>
                    <a:pt x="56" y="6"/>
                  </a:lnTo>
                  <a:lnTo>
                    <a:pt x="4" y="37"/>
                  </a:lnTo>
                  <a:lnTo>
                    <a:pt x="0" y="31"/>
                  </a:lnTo>
                  <a:lnTo>
                    <a:pt x="56" y="0"/>
                  </a:lnTo>
                </a:path>
              </a:pathLst>
            </a:custGeom>
            <a:solidFill>
              <a:schemeClr val="bg2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Rectangle 42"/>
            <p:cNvSpPr>
              <a:spLocks noChangeArrowheads="1"/>
            </p:cNvSpPr>
            <p:nvPr/>
          </p:nvSpPr>
          <p:spPr bwMode="auto">
            <a:xfrm>
              <a:off x="1446213" y="2217662"/>
              <a:ext cx="1588" cy="731838"/>
            </a:xfrm>
            <a:prstGeom prst="rect">
              <a:avLst/>
            </a:prstGeom>
            <a:solidFill>
              <a:srgbClr val="FDA4B5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" name="Rectangle 43"/>
            <p:cNvSpPr>
              <a:spLocks noChangeArrowheads="1"/>
            </p:cNvSpPr>
            <p:nvPr/>
          </p:nvSpPr>
          <p:spPr bwMode="auto">
            <a:xfrm>
              <a:off x="1408113" y="2319262"/>
              <a:ext cx="1588" cy="568325"/>
            </a:xfrm>
            <a:prstGeom prst="rect">
              <a:avLst/>
            </a:prstGeom>
            <a:solidFill>
              <a:srgbClr val="FDA4B5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" name="Freeform 44"/>
            <p:cNvSpPr>
              <a:spLocks/>
            </p:cNvSpPr>
            <p:nvPr/>
          </p:nvSpPr>
          <p:spPr bwMode="auto">
            <a:xfrm>
              <a:off x="1936751" y="2600250"/>
              <a:ext cx="917575" cy="127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7" y="0"/>
                </a:cxn>
                <a:cxn ang="0">
                  <a:pos x="568" y="6"/>
                </a:cxn>
                <a:cxn ang="0">
                  <a:pos x="18" y="7"/>
                </a:cxn>
                <a:cxn ang="0">
                  <a:pos x="0" y="0"/>
                </a:cxn>
              </a:cxnLst>
              <a:rect l="0" t="0" r="r" b="b"/>
              <a:pathLst>
                <a:path w="578" h="8">
                  <a:moveTo>
                    <a:pt x="0" y="0"/>
                  </a:moveTo>
                  <a:lnTo>
                    <a:pt x="577" y="0"/>
                  </a:lnTo>
                  <a:lnTo>
                    <a:pt x="568" y="6"/>
                  </a:lnTo>
                  <a:lnTo>
                    <a:pt x="18" y="7"/>
                  </a:lnTo>
                  <a:lnTo>
                    <a:pt x="0" y="0"/>
                  </a:lnTo>
                </a:path>
              </a:pathLst>
            </a:custGeom>
            <a:solidFill>
              <a:schemeClr val="bg2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Freeform 45"/>
            <p:cNvSpPr>
              <a:spLocks/>
            </p:cNvSpPr>
            <p:nvPr/>
          </p:nvSpPr>
          <p:spPr bwMode="auto">
            <a:xfrm>
              <a:off x="1936751" y="2495475"/>
              <a:ext cx="895350" cy="11113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553" y="0"/>
                </a:cxn>
                <a:cxn ang="0">
                  <a:pos x="563" y="5"/>
                </a:cxn>
                <a:cxn ang="0">
                  <a:pos x="46" y="6"/>
                </a:cxn>
                <a:cxn ang="0">
                  <a:pos x="0" y="1"/>
                </a:cxn>
              </a:cxnLst>
              <a:rect l="0" t="0" r="r" b="b"/>
              <a:pathLst>
                <a:path w="564" h="7">
                  <a:moveTo>
                    <a:pt x="0" y="1"/>
                  </a:moveTo>
                  <a:lnTo>
                    <a:pt x="553" y="0"/>
                  </a:lnTo>
                  <a:lnTo>
                    <a:pt x="563" y="5"/>
                  </a:lnTo>
                  <a:lnTo>
                    <a:pt x="46" y="6"/>
                  </a:lnTo>
                  <a:lnTo>
                    <a:pt x="0" y="1"/>
                  </a:lnTo>
                </a:path>
              </a:pathLst>
            </a:custGeom>
            <a:solidFill>
              <a:schemeClr val="bg2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Rectangle 46"/>
            <p:cNvSpPr>
              <a:spLocks noChangeArrowheads="1"/>
            </p:cNvSpPr>
            <p:nvPr/>
          </p:nvSpPr>
          <p:spPr bwMode="auto">
            <a:xfrm>
              <a:off x="1677988" y="2222425"/>
              <a:ext cx="14288" cy="735013"/>
            </a:xfrm>
            <a:prstGeom prst="rect">
              <a:avLst/>
            </a:prstGeom>
            <a:solidFill>
              <a:srgbClr val="790015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" name="Rectangle 47"/>
            <p:cNvSpPr>
              <a:spLocks noChangeArrowheads="1"/>
            </p:cNvSpPr>
            <p:nvPr/>
          </p:nvSpPr>
          <p:spPr bwMode="auto">
            <a:xfrm>
              <a:off x="1790701" y="2360537"/>
              <a:ext cx="12700" cy="444500"/>
            </a:xfrm>
            <a:prstGeom prst="rect">
              <a:avLst/>
            </a:prstGeom>
            <a:solidFill>
              <a:srgbClr val="790015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" name="Freeform 48"/>
            <p:cNvSpPr>
              <a:spLocks/>
            </p:cNvSpPr>
            <p:nvPr/>
          </p:nvSpPr>
          <p:spPr bwMode="auto">
            <a:xfrm>
              <a:off x="1939926" y="2506587"/>
              <a:ext cx="933450" cy="508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" y="7"/>
                </a:cxn>
                <a:cxn ang="0">
                  <a:pos x="71" y="19"/>
                </a:cxn>
                <a:cxn ang="0">
                  <a:pos x="576" y="19"/>
                </a:cxn>
                <a:cxn ang="0">
                  <a:pos x="587" y="29"/>
                </a:cxn>
                <a:cxn ang="0">
                  <a:pos x="61" y="31"/>
                </a:cxn>
                <a:cxn ang="0">
                  <a:pos x="0" y="0"/>
                </a:cxn>
              </a:cxnLst>
              <a:rect l="0" t="0" r="r" b="b"/>
              <a:pathLst>
                <a:path w="588" h="32">
                  <a:moveTo>
                    <a:pt x="0" y="0"/>
                  </a:moveTo>
                  <a:lnTo>
                    <a:pt x="38" y="7"/>
                  </a:lnTo>
                  <a:lnTo>
                    <a:pt x="71" y="19"/>
                  </a:lnTo>
                  <a:lnTo>
                    <a:pt x="576" y="19"/>
                  </a:lnTo>
                  <a:lnTo>
                    <a:pt x="587" y="29"/>
                  </a:lnTo>
                  <a:lnTo>
                    <a:pt x="61" y="31"/>
                  </a:lnTo>
                  <a:lnTo>
                    <a:pt x="0" y="0"/>
                  </a:lnTo>
                </a:path>
              </a:pathLst>
            </a:custGeom>
            <a:solidFill>
              <a:schemeClr val="bg2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Freeform 49"/>
            <p:cNvSpPr>
              <a:spLocks/>
            </p:cNvSpPr>
            <p:nvPr/>
          </p:nvSpPr>
          <p:spPr bwMode="auto">
            <a:xfrm>
              <a:off x="1906588" y="2385937"/>
              <a:ext cx="133350" cy="388938"/>
            </a:xfrm>
            <a:custGeom>
              <a:avLst/>
              <a:gdLst/>
              <a:ahLst/>
              <a:cxnLst>
                <a:cxn ang="0">
                  <a:pos x="83" y="203"/>
                </a:cxn>
                <a:cxn ang="0">
                  <a:pos x="65" y="219"/>
                </a:cxn>
                <a:cxn ang="0">
                  <a:pos x="10" y="219"/>
                </a:cxn>
                <a:cxn ang="0">
                  <a:pos x="10" y="244"/>
                </a:cxn>
                <a:cxn ang="0">
                  <a:pos x="0" y="244"/>
                </a:cxn>
                <a:cxn ang="0">
                  <a:pos x="0" y="0"/>
                </a:cxn>
                <a:cxn ang="0">
                  <a:pos x="10" y="6"/>
                </a:cxn>
                <a:cxn ang="0">
                  <a:pos x="10" y="138"/>
                </a:cxn>
                <a:cxn ang="0">
                  <a:pos x="25" y="149"/>
                </a:cxn>
                <a:cxn ang="0">
                  <a:pos x="25" y="198"/>
                </a:cxn>
                <a:cxn ang="0">
                  <a:pos x="83" y="203"/>
                </a:cxn>
              </a:cxnLst>
              <a:rect l="0" t="0" r="r" b="b"/>
              <a:pathLst>
                <a:path w="84" h="245">
                  <a:moveTo>
                    <a:pt x="83" y="203"/>
                  </a:moveTo>
                  <a:lnTo>
                    <a:pt x="65" y="219"/>
                  </a:lnTo>
                  <a:lnTo>
                    <a:pt x="10" y="219"/>
                  </a:lnTo>
                  <a:lnTo>
                    <a:pt x="10" y="244"/>
                  </a:lnTo>
                  <a:lnTo>
                    <a:pt x="0" y="244"/>
                  </a:lnTo>
                  <a:lnTo>
                    <a:pt x="0" y="0"/>
                  </a:lnTo>
                  <a:lnTo>
                    <a:pt x="10" y="6"/>
                  </a:lnTo>
                  <a:lnTo>
                    <a:pt x="10" y="138"/>
                  </a:lnTo>
                  <a:lnTo>
                    <a:pt x="25" y="149"/>
                  </a:lnTo>
                  <a:lnTo>
                    <a:pt x="25" y="198"/>
                  </a:lnTo>
                  <a:lnTo>
                    <a:pt x="83" y="203"/>
                  </a:lnTo>
                </a:path>
              </a:pathLst>
            </a:custGeom>
            <a:solidFill>
              <a:srgbClr val="790015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20" name="Freeform 50"/>
            <p:cNvSpPr>
              <a:spLocks/>
            </p:cNvSpPr>
            <p:nvPr/>
          </p:nvSpPr>
          <p:spPr bwMode="auto">
            <a:xfrm>
              <a:off x="1725613" y="2295450"/>
              <a:ext cx="12700" cy="579438"/>
            </a:xfrm>
            <a:custGeom>
              <a:avLst/>
              <a:gdLst/>
              <a:ahLst/>
              <a:cxnLst>
                <a:cxn ang="0">
                  <a:pos x="0" y="364"/>
                </a:cxn>
                <a:cxn ang="0">
                  <a:pos x="0" y="0"/>
                </a:cxn>
                <a:cxn ang="0">
                  <a:pos x="7" y="4"/>
                </a:cxn>
                <a:cxn ang="0">
                  <a:pos x="7" y="361"/>
                </a:cxn>
                <a:cxn ang="0">
                  <a:pos x="0" y="364"/>
                </a:cxn>
              </a:cxnLst>
              <a:rect l="0" t="0" r="r" b="b"/>
              <a:pathLst>
                <a:path w="8" h="365">
                  <a:moveTo>
                    <a:pt x="0" y="364"/>
                  </a:moveTo>
                  <a:lnTo>
                    <a:pt x="0" y="0"/>
                  </a:lnTo>
                  <a:lnTo>
                    <a:pt x="7" y="4"/>
                  </a:lnTo>
                  <a:lnTo>
                    <a:pt x="7" y="361"/>
                  </a:lnTo>
                  <a:lnTo>
                    <a:pt x="0" y="364"/>
                  </a:lnTo>
                </a:path>
              </a:pathLst>
            </a:custGeom>
            <a:solidFill>
              <a:srgbClr val="790015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1" name="Line 71"/>
          <p:cNvSpPr>
            <a:spLocks noChangeShapeType="1"/>
          </p:cNvSpPr>
          <p:nvPr/>
        </p:nvSpPr>
        <p:spPr bwMode="auto">
          <a:xfrm flipH="1">
            <a:off x="1324769" y="6028203"/>
            <a:ext cx="6667500" cy="2183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2" name="Rectangle 72"/>
          <p:cNvSpPr>
            <a:spLocks noChangeArrowheads="1"/>
          </p:cNvSpPr>
          <p:nvPr/>
        </p:nvSpPr>
        <p:spPr bwMode="auto">
          <a:xfrm>
            <a:off x="344488" y="4531345"/>
            <a:ext cx="2339975" cy="8284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000" dirty="0" smtClean="0">
                <a:latin typeface="+mn-lt"/>
              </a:rPr>
              <a:t>Action </a:t>
            </a:r>
            <a:r>
              <a:rPr lang="en-US" sz="2000" dirty="0">
                <a:latin typeface="+mn-lt"/>
              </a:rPr>
              <a:t>using</a:t>
            </a:r>
          </a:p>
          <a:p>
            <a:pPr algn="ctr">
              <a:lnSpc>
                <a:spcPct val="120000"/>
              </a:lnSpc>
            </a:pPr>
            <a:r>
              <a:rPr lang="en-US" sz="2000" dirty="0">
                <a:latin typeface="+mn-lt"/>
              </a:rPr>
              <a:t>private </a:t>
            </a:r>
            <a:r>
              <a:rPr lang="en-US" sz="2000" dirty="0" smtClean="0">
                <a:latin typeface="+mn-lt"/>
              </a:rPr>
              <a:t>key</a:t>
            </a:r>
            <a:endParaRPr lang="en-US" sz="2400" b="1" dirty="0">
              <a:latin typeface="+mn-lt"/>
            </a:endParaRPr>
          </a:p>
        </p:txBody>
      </p:sp>
      <p:sp>
        <p:nvSpPr>
          <p:cNvPr id="23" name="Rectangle 73"/>
          <p:cNvSpPr>
            <a:spLocks noChangeArrowheads="1"/>
          </p:cNvSpPr>
          <p:nvPr/>
        </p:nvSpPr>
        <p:spPr bwMode="auto">
          <a:xfrm>
            <a:off x="6345238" y="4531345"/>
            <a:ext cx="2492375" cy="8284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000" dirty="0" smtClean="0">
                <a:latin typeface="+mn-lt"/>
              </a:rPr>
              <a:t>Resolving </a:t>
            </a:r>
            <a:r>
              <a:rPr lang="en-US" sz="2000" dirty="0">
                <a:latin typeface="+mn-lt"/>
              </a:rPr>
              <a:t>using</a:t>
            </a:r>
          </a:p>
          <a:p>
            <a:pPr algn="ctr">
              <a:lnSpc>
                <a:spcPct val="120000"/>
              </a:lnSpc>
            </a:pPr>
            <a:r>
              <a:rPr lang="en-US" sz="2000" dirty="0">
                <a:latin typeface="+mn-lt"/>
              </a:rPr>
              <a:t>public </a:t>
            </a:r>
            <a:r>
              <a:rPr lang="en-US" sz="2000" dirty="0" smtClean="0">
                <a:latin typeface="+mn-lt"/>
              </a:rPr>
              <a:t>key</a:t>
            </a:r>
            <a:endParaRPr lang="en-US" sz="2400" b="1" dirty="0">
              <a:latin typeface="+mn-lt"/>
            </a:endParaRPr>
          </a:p>
        </p:txBody>
      </p:sp>
      <p:sp>
        <p:nvSpPr>
          <p:cNvPr id="24" name="Rectangle 75"/>
          <p:cNvSpPr>
            <a:spLocks noChangeArrowheads="1"/>
          </p:cNvSpPr>
          <p:nvPr/>
        </p:nvSpPr>
        <p:spPr bwMode="auto">
          <a:xfrm>
            <a:off x="6411913" y="5624904"/>
            <a:ext cx="2359025" cy="8284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000" dirty="0" smtClean="0">
                <a:latin typeface="+mn-lt"/>
              </a:rPr>
              <a:t>Action </a:t>
            </a:r>
            <a:r>
              <a:rPr lang="en-US" sz="2000" dirty="0">
                <a:latin typeface="+mn-lt"/>
              </a:rPr>
              <a:t>using</a:t>
            </a:r>
          </a:p>
          <a:p>
            <a:pPr algn="ctr">
              <a:lnSpc>
                <a:spcPct val="120000"/>
              </a:lnSpc>
            </a:pPr>
            <a:r>
              <a:rPr lang="en-US" sz="2000" dirty="0">
                <a:latin typeface="+mn-lt"/>
              </a:rPr>
              <a:t>public </a:t>
            </a:r>
            <a:r>
              <a:rPr lang="en-US" sz="2000" dirty="0" smtClean="0">
                <a:latin typeface="+mn-lt"/>
              </a:rPr>
              <a:t>key</a:t>
            </a:r>
            <a:endParaRPr lang="en-US" sz="2400" b="1" dirty="0">
              <a:latin typeface="+mn-lt"/>
            </a:endParaRPr>
          </a:p>
        </p:txBody>
      </p:sp>
      <p:sp>
        <p:nvSpPr>
          <p:cNvPr id="25" name="Rectangle 76"/>
          <p:cNvSpPr>
            <a:spLocks noChangeArrowheads="1"/>
          </p:cNvSpPr>
          <p:nvPr/>
        </p:nvSpPr>
        <p:spPr bwMode="auto">
          <a:xfrm>
            <a:off x="243880" y="5624904"/>
            <a:ext cx="2541190" cy="8284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000" dirty="0" smtClean="0">
                <a:latin typeface="+mn-lt"/>
              </a:rPr>
              <a:t>Resolving </a:t>
            </a:r>
            <a:r>
              <a:rPr lang="en-US" sz="2000" dirty="0">
                <a:latin typeface="+mn-lt"/>
              </a:rPr>
              <a:t>using</a:t>
            </a:r>
          </a:p>
          <a:p>
            <a:pPr algn="ctr">
              <a:lnSpc>
                <a:spcPct val="120000"/>
              </a:lnSpc>
            </a:pPr>
            <a:r>
              <a:rPr lang="en-US" sz="2000" dirty="0">
                <a:latin typeface="+mn-lt"/>
              </a:rPr>
              <a:t>private </a:t>
            </a:r>
            <a:r>
              <a:rPr lang="en-US" sz="2000" dirty="0" smtClean="0">
                <a:latin typeface="+mn-lt"/>
              </a:rPr>
              <a:t>key</a:t>
            </a:r>
            <a:endParaRPr lang="en-US" sz="2400" b="1" dirty="0">
              <a:latin typeface="+mn-lt"/>
            </a:endParaRPr>
          </a:p>
        </p:txBody>
      </p:sp>
      <p:grpSp>
        <p:nvGrpSpPr>
          <p:cNvPr id="26" name="Gruppe 25"/>
          <p:cNvGrpSpPr>
            <a:grpSpLocks noChangeAspect="1"/>
          </p:cNvGrpSpPr>
          <p:nvPr/>
        </p:nvGrpSpPr>
        <p:grpSpPr>
          <a:xfrm flipH="1">
            <a:off x="6300192" y="3350096"/>
            <a:ext cx="1674075" cy="876127"/>
            <a:chOff x="2771800" y="4225925"/>
            <a:chExt cx="679450" cy="355600"/>
          </a:xfrm>
        </p:grpSpPr>
        <p:sp>
          <p:nvSpPr>
            <p:cNvPr id="27" name="Freeform 131"/>
            <p:cNvSpPr>
              <a:spLocks noChangeAspect="1"/>
            </p:cNvSpPr>
            <p:nvPr/>
          </p:nvSpPr>
          <p:spPr bwMode="auto">
            <a:xfrm>
              <a:off x="2771800" y="4234831"/>
              <a:ext cx="676266" cy="346694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0" y="185"/>
                </a:cxn>
                <a:cxn ang="0">
                  <a:pos x="41" y="216"/>
                </a:cxn>
                <a:cxn ang="0">
                  <a:pos x="41" y="311"/>
                </a:cxn>
                <a:cxn ang="0">
                  <a:pos x="106" y="347"/>
                </a:cxn>
                <a:cxn ang="0">
                  <a:pos x="106" y="183"/>
                </a:cxn>
                <a:cxn ang="0">
                  <a:pos x="41" y="216"/>
                </a:cxn>
                <a:cxn ang="0">
                  <a:pos x="1" y="185"/>
                </a:cxn>
                <a:cxn ang="0">
                  <a:pos x="101" y="127"/>
                </a:cxn>
                <a:cxn ang="0">
                  <a:pos x="102" y="96"/>
                </a:cxn>
                <a:cxn ang="0">
                  <a:pos x="136" y="85"/>
                </a:cxn>
                <a:cxn ang="0">
                  <a:pos x="136" y="36"/>
                </a:cxn>
                <a:cxn ang="0">
                  <a:pos x="160" y="36"/>
                </a:cxn>
                <a:cxn ang="0">
                  <a:pos x="161" y="17"/>
                </a:cxn>
                <a:cxn ang="0">
                  <a:pos x="161" y="0"/>
                </a:cxn>
                <a:cxn ang="0">
                  <a:pos x="310" y="0"/>
                </a:cxn>
                <a:cxn ang="0">
                  <a:pos x="310" y="36"/>
                </a:cxn>
                <a:cxn ang="0">
                  <a:pos x="341" y="37"/>
                </a:cxn>
                <a:cxn ang="0">
                  <a:pos x="341" y="83"/>
                </a:cxn>
                <a:cxn ang="0">
                  <a:pos x="378" y="96"/>
                </a:cxn>
                <a:cxn ang="0">
                  <a:pos x="379" y="122"/>
                </a:cxn>
                <a:cxn ang="0">
                  <a:pos x="454" y="124"/>
                </a:cxn>
                <a:cxn ang="0">
                  <a:pos x="454" y="141"/>
                </a:cxn>
                <a:cxn ang="0">
                  <a:pos x="466" y="147"/>
                </a:cxn>
                <a:cxn ang="0">
                  <a:pos x="540" y="147"/>
                </a:cxn>
                <a:cxn ang="0">
                  <a:pos x="541" y="177"/>
                </a:cxn>
                <a:cxn ang="0">
                  <a:pos x="993" y="175"/>
                </a:cxn>
                <a:cxn ang="0">
                  <a:pos x="1061" y="248"/>
                </a:cxn>
                <a:cxn ang="0">
                  <a:pos x="983" y="340"/>
                </a:cxn>
                <a:cxn ang="0">
                  <a:pos x="960" y="307"/>
                </a:cxn>
                <a:cxn ang="0">
                  <a:pos x="934" y="307"/>
                </a:cxn>
                <a:cxn ang="0">
                  <a:pos x="911" y="340"/>
                </a:cxn>
                <a:cxn ang="0">
                  <a:pos x="890" y="307"/>
                </a:cxn>
                <a:cxn ang="0">
                  <a:pos x="882" y="312"/>
                </a:cxn>
                <a:cxn ang="0">
                  <a:pos x="864" y="340"/>
                </a:cxn>
                <a:cxn ang="0">
                  <a:pos x="805" y="345"/>
                </a:cxn>
                <a:cxn ang="0">
                  <a:pos x="799" y="349"/>
                </a:cxn>
                <a:cxn ang="0">
                  <a:pos x="765" y="306"/>
                </a:cxn>
                <a:cxn ang="0">
                  <a:pos x="736" y="306"/>
                </a:cxn>
                <a:cxn ang="0">
                  <a:pos x="702" y="340"/>
                </a:cxn>
                <a:cxn ang="0">
                  <a:pos x="671" y="307"/>
                </a:cxn>
                <a:cxn ang="0">
                  <a:pos x="641" y="307"/>
                </a:cxn>
                <a:cxn ang="0">
                  <a:pos x="601" y="340"/>
                </a:cxn>
                <a:cxn ang="0">
                  <a:pos x="537" y="346"/>
                </a:cxn>
                <a:cxn ang="0">
                  <a:pos x="537" y="386"/>
                </a:cxn>
                <a:cxn ang="0">
                  <a:pos x="451" y="386"/>
                </a:cxn>
                <a:cxn ang="0">
                  <a:pos x="451" y="410"/>
                </a:cxn>
                <a:cxn ang="0">
                  <a:pos x="375" y="410"/>
                </a:cxn>
                <a:cxn ang="0">
                  <a:pos x="375" y="437"/>
                </a:cxn>
                <a:cxn ang="0">
                  <a:pos x="339" y="449"/>
                </a:cxn>
                <a:cxn ang="0">
                  <a:pos x="339" y="503"/>
                </a:cxn>
                <a:cxn ang="0">
                  <a:pos x="307" y="503"/>
                </a:cxn>
                <a:cxn ang="0">
                  <a:pos x="307" y="544"/>
                </a:cxn>
                <a:cxn ang="0">
                  <a:pos x="157" y="544"/>
                </a:cxn>
                <a:cxn ang="0">
                  <a:pos x="157" y="503"/>
                </a:cxn>
                <a:cxn ang="0">
                  <a:pos x="136" y="503"/>
                </a:cxn>
                <a:cxn ang="0">
                  <a:pos x="136" y="458"/>
                </a:cxn>
                <a:cxn ang="0">
                  <a:pos x="126" y="447"/>
                </a:cxn>
                <a:cxn ang="0">
                  <a:pos x="102" y="436"/>
                </a:cxn>
                <a:cxn ang="0">
                  <a:pos x="102" y="410"/>
                </a:cxn>
                <a:cxn ang="0">
                  <a:pos x="0" y="348"/>
                </a:cxn>
              </a:cxnLst>
              <a:rect l="0" t="0" r="r" b="b"/>
              <a:pathLst>
                <a:path w="1062" h="545">
                  <a:moveTo>
                    <a:pt x="0" y="348"/>
                  </a:moveTo>
                  <a:lnTo>
                    <a:pt x="0" y="185"/>
                  </a:lnTo>
                  <a:lnTo>
                    <a:pt x="41" y="216"/>
                  </a:lnTo>
                  <a:lnTo>
                    <a:pt x="41" y="311"/>
                  </a:lnTo>
                  <a:lnTo>
                    <a:pt x="106" y="347"/>
                  </a:lnTo>
                  <a:lnTo>
                    <a:pt x="106" y="183"/>
                  </a:lnTo>
                  <a:lnTo>
                    <a:pt x="41" y="216"/>
                  </a:lnTo>
                  <a:lnTo>
                    <a:pt x="1" y="185"/>
                  </a:lnTo>
                  <a:lnTo>
                    <a:pt x="101" y="127"/>
                  </a:lnTo>
                  <a:lnTo>
                    <a:pt x="102" y="96"/>
                  </a:lnTo>
                  <a:lnTo>
                    <a:pt x="136" y="85"/>
                  </a:lnTo>
                  <a:lnTo>
                    <a:pt x="136" y="36"/>
                  </a:lnTo>
                  <a:lnTo>
                    <a:pt x="160" y="36"/>
                  </a:lnTo>
                  <a:lnTo>
                    <a:pt x="161" y="17"/>
                  </a:lnTo>
                  <a:lnTo>
                    <a:pt x="161" y="0"/>
                  </a:lnTo>
                  <a:lnTo>
                    <a:pt x="310" y="0"/>
                  </a:lnTo>
                  <a:lnTo>
                    <a:pt x="310" y="36"/>
                  </a:lnTo>
                  <a:lnTo>
                    <a:pt x="341" y="37"/>
                  </a:lnTo>
                  <a:lnTo>
                    <a:pt x="341" y="83"/>
                  </a:lnTo>
                  <a:lnTo>
                    <a:pt x="378" y="96"/>
                  </a:lnTo>
                  <a:lnTo>
                    <a:pt x="379" y="122"/>
                  </a:lnTo>
                  <a:lnTo>
                    <a:pt x="454" y="124"/>
                  </a:lnTo>
                  <a:lnTo>
                    <a:pt x="454" y="141"/>
                  </a:lnTo>
                  <a:lnTo>
                    <a:pt x="466" y="147"/>
                  </a:lnTo>
                  <a:lnTo>
                    <a:pt x="540" y="147"/>
                  </a:lnTo>
                  <a:lnTo>
                    <a:pt x="541" y="177"/>
                  </a:lnTo>
                  <a:lnTo>
                    <a:pt x="993" y="175"/>
                  </a:lnTo>
                  <a:lnTo>
                    <a:pt x="1061" y="248"/>
                  </a:lnTo>
                  <a:lnTo>
                    <a:pt x="983" y="340"/>
                  </a:lnTo>
                  <a:lnTo>
                    <a:pt x="960" y="307"/>
                  </a:lnTo>
                  <a:lnTo>
                    <a:pt x="934" y="307"/>
                  </a:lnTo>
                  <a:lnTo>
                    <a:pt x="911" y="340"/>
                  </a:lnTo>
                  <a:lnTo>
                    <a:pt x="890" y="307"/>
                  </a:lnTo>
                  <a:lnTo>
                    <a:pt x="882" y="312"/>
                  </a:lnTo>
                  <a:lnTo>
                    <a:pt x="864" y="340"/>
                  </a:lnTo>
                  <a:lnTo>
                    <a:pt x="805" y="345"/>
                  </a:lnTo>
                  <a:lnTo>
                    <a:pt x="799" y="349"/>
                  </a:lnTo>
                  <a:lnTo>
                    <a:pt x="765" y="306"/>
                  </a:lnTo>
                  <a:lnTo>
                    <a:pt x="736" y="306"/>
                  </a:lnTo>
                  <a:lnTo>
                    <a:pt x="702" y="340"/>
                  </a:lnTo>
                  <a:lnTo>
                    <a:pt x="671" y="307"/>
                  </a:lnTo>
                  <a:lnTo>
                    <a:pt x="641" y="307"/>
                  </a:lnTo>
                  <a:lnTo>
                    <a:pt x="601" y="340"/>
                  </a:lnTo>
                  <a:lnTo>
                    <a:pt x="537" y="346"/>
                  </a:lnTo>
                  <a:lnTo>
                    <a:pt x="537" y="386"/>
                  </a:lnTo>
                  <a:lnTo>
                    <a:pt x="451" y="386"/>
                  </a:lnTo>
                  <a:lnTo>
                    <a:pt x="451" y="410"/>
                  </a:lnTo>
                  <a:lnTo>
                    <a:pt x="375" y="410"/>
                  </a:lnTo>
                  <a:lnTo>
                    <a:pt x="375" y="437"/>
                  </a:lnTo>
                  <a:lnTo>
                    <a:pt x="339" y="449"/>
                  </a:lnTo>
                  <a:lnTo>
                    <a:pt x="339" y="503"/>
                  </a:lnTo>
                  <a:lnTo>
                    <a:pt x="307" y="503"/>
                  </a:lnTo>
                  <a:lnTo>
                    <a:pt x="307" y="544"/>
                  </a:lnTo>
                  <a:lnTo>
                    <a:pt x="157" y="544"/>
                  </a:lnTo>
                  <a:lnTo>
                    <a:pt x="157" y="503"/>
                  </a:lnTo>
                  <a:lnTo>
                    <a:pt x="136" y="503"/>
                  </a:lnTo>
                  <a:lnTo>
                    <a:pt x="136" y="458"/>
                  </a:lnTo>
                  <a:lnTo>
                    <a:pt x="126" y="447"/>
                  </a:lnTo>
                  <a:lnTo>
                    <a:pt x="102" y="436"/>
                  </a:lnTo>
                  <a:lnTo>
                    <a:pt x="102" y="410"/>
                  </a:lnTo>
                  <a:lnTo>
                    <a:pt x="0" y="348"/>
                  </a:lnTo>
                </a:path>
              </a:pathLst>
            </a:custGeom>
            <a:solidFill>
              <a:srgbClr val="FF33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28" name="Freeform 132"/>
            <p:cNvSpPr>
              <a:spLocks noChangeAspect="1"/>
            </p:cNvSpPr>
            <p:nvPr/>
          </p:nvSpPr>
          <p:spPr bwMode="auto">
            <a:xfrm>
              <a:off x="2773074" y="4225925"/>
              <a:ext cx="676903" cy="346694"/>
            </a:xfrm>
            <a:custGeom>
              <a:avLst/>
              <a:gdLst/>
              <a:ahLst/>
              <a:cxnLst>
                <a:cxn ang="0">
                  <a:pos x="0" y="349"/>
                </a:cxn>
                <a:cxn ang="0">
                  <a:pos x="0" y="185"/>
                </a:cxn>
                <a:cxn ang="0">
                  <a:pos x="41" y="216"/>
                </a:cxn>
                <a:cxn ang="0">
                  <a:pos x="41" y="311"/>
                </a:cxn>
                <a:cxn ang="0">
                  <a:pos x="106" y="347"/>
                </a:cxn>
                <a:cxn ang="0">
                  <a:pos x="106" y="183"/>
                </a:cxn>
                <a:cxn ang="0">
                  <a:pos x="41" y="217"/>
                </a:cxn>
                <a:cxn ang="0">
                  <a:pos x="1" y="185"/>
                </a:cxn>
                <a:cxn ang="0">
                  <a:pos x="101" y="127"/>
                </a:cxn>
                <a:cxn ang="0">
                  <a:pos x="102" y="96"/>
                </a:cxn>
                <a:cxn ang="0">
                  <a:pos x="136" y="86"/>
                </a:cxn>
                <a:cxn ang="0">
                  <a:pos x="136" y="37"/>
                </a:cxn>
                <a:cxn ang="0">
                  <a:pos x="161" y="36"/>
                </a:cxn>
                <a:cxn ang="0">
                  <a:pos x="161" y="18"/>
                </a:cxn>
                <a:cxn ang="0">
                  <a:pos x="161" y="0"/>
                </a:cxn>
                <a:cxn ang="0">
                  <a:pos x="310" y="0"/>
                </a:cxn>
                <a:cxn ang="0">
                  <a:pos x="310" y="37"/>
                </a:cxn>
                <a:cxn ang="0">
                  <a:pos x="341" y="37"/>
                </a:cxn>
                <a:cxn ang="0">
                  <a:pos x="341" y="84"/>
                </a:cxn>
                <a:cxn ang="0">
                  <a:pos x="378" y="97"/>
                </a:cxn>
                <a:cxn ang="0">
                  <a:pos x="379" y="122"/>
                </a:cxn>
                <a:cxn ang="0">
                  <a:pos x="454" y="124"/>
                </a:cxn>
                <a:cxn ang="0">
                  <a:pos x="454" y="141"/>
                </a:cxn>
                <a:cxn ang="0">
                  <a:pos x="461" y="146"/>
                </a:cxn>
                <a:cxn ang="0">
                  <a:pos x="541" y="146"/>
                </a:cxn>
                <a:cxn ang="0">
                  <a:pos x="541" y="178"/>
                </a:cxn>
                <a:cxn ang="0">
                  <a:pos x="993" y="176"/>
                </a:cxn>
                <a:cxn ang="0">
                  <a:pos x="1062" y="248"/>
                </a:cxn>
                <a:cxn ang="0">
                  <a:pos x="983" y="340"/>
                </a:cxn>
                <a:cxn ang="0">
                  <a:pos x="961" y="307"/>
                </a:cxn>
                <a:cxn ang="0">
                  <a:pos x="935" y="307"/>
                </a:cxn>
                <a:cxn ang="0">
                  <a:pos x="911" y="340"/>
                </a:cxn>
                <a:cxn ang="0">
                  <a:pos x="891" y="307"/>
                </a:cxn>
                <a:cxn ang="0">
                  <a:pos x="882" y="312"/>
                </a:cxn>
                <a:cxn ang="0">
                  <a:pos x="864" y="340"/>
                </a:cxn>
                <a:cxn ang="0">
                  <a:pos x="805" y="346"/>
                </a:cxn>
                <a:cxn ang="0">
                  <a:pos x="800" y="349"/>
                </a:cxn>
                <a:cxn ang="0">
                  <a:pos x="766" y="306"/>
                </a:cxn>
                <a:cxn ang="0">
                  <a:pos x="736" y="306"/>
                </a:cxn>
                <a:cxn ang="0">
                  <a:pos x="702" y="340"/>
                </a:cxn>
                <a:cxn ang="0">
                  <a:pos x="671" y="307"/>
                </a:cxn>
                <a:cxn ang="0">
                  <a:pos x="641" y="307"/>
                </a:cxn>
                <a:cxn ang="0">
                  <a:pos x="601" y="340"/>
                </a:cxn>
                <a:cxn ang="0">
                  <a:pos x="537" y="346"/>
                </a:cxn>
                <a:cxn ang="0">
                  <a:pos x="537" y="386"/>
                </a:cxn>
                <a:cxn ang="0">
                  <a:pos x="451" y="386"/>
                </a:cxn>
                <a:cxn ang="0">
                  <a:pos x="451" y="410"/>
                </a:cxn>
                <a:cxn ang="0">
                  <a:pos x="375" y="410"/>
                </a:cxn>
                <a:cxn ang="0">
                  <a:pos x="375" y="437"/>
                </a:cxn>
                <a:cxn ang="0">
                  <a:pos x="339" y="449"/>
                </a:cxn>
                <a:cxn ang="0">
                  <a:pos x="339" y="503"/>
                </a:cxn>
                <a:cxn ang="0">
                  <a:pos x="307" y="503"/>
                </a:cxn>
                <a:cxn ang="0">
                  <a:pos x="307" y="544"/>
                </a:cxn>
                <a:cxn ang="0">
                  <a:pos x="157" y="544"/>
                </a:cxn>
                <a:cxn ang="0">
                  <a:pos x="157" y="503"/>
                </a:cxn>
                <a:cxn ang="0">
                  <a:pos x="136" y="503"/>
                </a:cxn>
                <a:cxn ang="0">
                  <a:pos x="136" y="458"/>
                </a:cxn>
                <a:cxn ang="0">
                  <a:pos x="126" y="447"/>
                </a:cxn>
                <a:cxn ang="0">
                  <a:pos x="102" y="436"/>
                </a:cxn>
                <a:cxn ang="0">
                  <a:pos x="102" y="410"/>
                </a:cxn>
                <a:cxn ang="0">
                  <a:pos x="0" y="349"/>
                </a:cxn>
              </a:cxnLst>
              <a:rect l="0" t="0" r="r" b="b"/>
              <a:pathLst>
                <a:path w="1063" h="545">
                  <a:moveTo>
                    <a:pt x="0" y="349"/>
                  </a:moveTo>
                  <a:lnTo>
                    <a:pt x="0" y="185"/>
                  </a:lnTo>
                  <a:lnTo>
                    <a:pt x="41" y="216"/>
                  </a:lnTo>
                  <a:lnTo>
                    <a:pt x="41" y="311"/>
                  </a:lnTo>
                  <a:lnTo>
                    <a:pt x="106" y="347"/>
                  </a:lnTo>
                  <a:lnTo>
                    <a:pt x="106" y="183"/>
                  </a:lnTo>
                  <a:lnTo>
                    <a:pt x="41" y="217"/>
                  </a:lnTo>
                  <a:lnTo>
                    <a:pt x="1" y="185"/>
                  </a:lnTo>
                  <a:lnTo>
                    <a:pt x="101" y="127"/>
                  </a:lnTo>
                  <a:lnTo>
                    <a:pt x="102" y="96"/>
                  </a:lnTo>
                  <a:lnTo>
                    <a:pt x="136" y="86"/>
                  </a:lnTo>
                  <a:lnTo>
                    <a:pt x="136" y="37"/>
                  </a:lnTo>
                  <a:lnTo>
                    <a:pt x="161" y="36"/>
                  </a:lnTo>
                  <a:lnTo>
                    <a:pt x="161" y="18"/>
                  </a:lnTo>
                  <a:lnTo>
                    <a:pt x="161" y="0"/>
                  </a:lnTo>
                  <a:lnTo>
                    <a:pt x="310" y="0"/>
                  </a:lnTo>
                  <a:lnTo>
                    <a:pt x="310" y="37"/>
                  </a:lnTo>
                  <a:lnTo>
                    <a:pt x="341" y="37"/>
                  </a:lnTo>
                  <a:lnTo>
                    <a:pt x="341" y="84"/>
                  </a:lnTo>
                  <a:lnTo>
                    <a:pt x="378" y="97"/>
                  </a:lnTo>
                  <a:lnTo>
                    <a:pt x="379" y="122"/>
                  </a:lnTo>
                  <a:lnTo>
                    <a:pt x="454" y="124"/>
                  </a:lnTo>
                  <a:lnTo>
                    <a:pt x="454" y="141"/>
                  </a:lnTo>
                  <a:lnTo>
                    <a:pt x="461" y="146"/>
                  </a:lnTo>
                  <a:lnTo>
                    <a:pt x="541" y="146"/>
                  </a:lnTo>
                  <a:lnTo>
                    <a:pt x="541" y="178"/>
                  </a:lnTo>
                  <a:lnTo>
                    <a:pt x="993" y="176"/>
                  </a:lnTo>
                  <a:lnTo>
                    <a:pt x="1062" y="248"/>
                  </a:lnTo>
                  <a:lnTo>
                    <a:pt x="983" y="340"/>
                  </a:lnTo>
                  <a:lnTo>
                    <a:pt x="961" y="307"/>
                  </a:lnTo>
                  <a:lnTo>
                    <a:pt x="935" y="307"/>
                  </a:lnTo>
                  <a:lnTo>
                    <a:pt x="911" y="340"/>
                  </a:lnTo>
                  <a:lnTo>
                    <a:pt x="891" y="307"/>
                  </a:lnTo>
                  <a:lnTo>
                    <a:pt x="882" y="312"/>
                  </a:lnTo>
                  <a:lnTo>
                    <a:pt x="864" y="340"/>
                  </a:lnTo>
                  <a:lnTo>
                    <a:pt x="805" y="346"/>
                  </a:lnTo>
                  <a:lnTo>
                    <a:pt x="800" y="349"/>
                  </a:lnTo>
                  <a:lnTo>
                    <a:pt x="766" y="306"/>
                  </a:lnTo>
                  <a:lnTo>
                    <a:pt x="736" y="306"/>
                  </a:lnTo>
                  <a:lnTo>
                    <a:pt x="702" y="340"/>
                  </a:lnTo>
                  <a:lnTo>
                    <a:pt x="671" y="307"/>
                  </a:lnTo>
                  <a:lnTo>
                    <a:pt x="641" y="307"/>
                  </a:lnTo>
                  <a:lnTo>
                    <a:pt x="601" y="340"/>
                  </a:lnTo>
                  <a:lnTo>
                    <a:pt x="537" y="346"/>
                  </a:lnTo>
                  <a:lnTo>
                    <a:pt x="537" y="386"/>
                  </a:lnTo>
                  <a:lnTo>
                    <a:pt x="451" y="386"/>
                  </a:lnTo>
                  <a:lnTo>
                    <a:pt x="451" y="410"/>
                  </a:lnTo>
                  <a:lnTo>
                    <a:pt x="375" y="410"/>
                  </a:lnTo>
                  <a:lnTo>
                    <a:pt x="375" y="437"/>
                  </a:lnTo>
                  <a:lnTo>
                    <a:pt x="339" y="449"/>
                  </a:lnTo>
                  <a:lnTo>
                    <a:pt x="339" y="503"/>
                  </a:lnTo>
                  <a:lnTo>
                    <a:pt x="307" y="503"/>
                  </a:lnTo>
                  <a:lnTo>
                    <a:pt x="307" y="544"/>
                  </a:lnTo>
                  <a:lnTo>
                    <a:pt x="157" y="544"/>
                  </a:lnTo>
                  <a:lnTo>
                    <a:pt x="157" y="503"/>
                  </a:lnTo>
                  <a:lnTo>
                    <a:pt x="136" y="503"/>
                  </a:lnTo>
                  <a:lnTo>
                    <a:pt x="136" y="458"/>
                  </a:lnTo>
                  <a:lnTo>
                    <a:pt x="126" y="447"/>
                  </a:lnTo>
                  <a:lnTo>
                    <a:pt x="102" y="436"/>
                  </a:lnTo>
                  <a:lnTo>
                    <a:pt x="102" y="410"/>
                  </a:lnTo>
                  <a:lnTo>
                    <a:pt x="0" y="349"/>
                  </a:lnTo>
                </a:path>
              </a:pathLst>
            </a:custGeom>
            <a:solidFill>
              <a:srgbClr val="92D05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Freeform 133"/>
            <p:cNvSpPr>
              <a:spLocks noChangeAspect="1"/>
            </p:cNvSpPr>
            <p:nvPr/>
          </p:nvSpPr>
          <p:spPr bwMode="auto">
            <a:xfrm>
              <a:off x="2885148" y="4279997"/>
              <a:ext cx="74504" cy="244276"/>
            </a:xfrm>
            <a:custGeom>
              <a:avLst/>
              <a:gdLst/>
              <a:ahLst/>
              <a:cxnLst>
                <a:cxn ang="0">
                  <a:pos x="60" y="383"/>
                </a:cxn>
                <a:cxn ang="0">
                  <a:pos x="0" y="350"/>
                </a:cxn>
                <a:cxn ang="0">
                  <a:pos x="0" y="0"/>
                </a:cxn>
                <a:cxn ang="0">
                  <a:pos x="4" y="3"/>
                </a:cxn>
                <a:cxn ang="0">
                  <a:pos x="4" y="346"/>
                </a:cxn>
                <a:cxn ang="0">
                  <a:pos x="60" y="377"/>
                </a:cxn>
                <a:cxn ang="0">
                  <a:pos x="112" y="346"/>
                </a:cxn>
                <a:cxn ang="0">
                  <a:pos x="116" y="352"/>
                </a:cxn>
                <a:cxn ang="0">
                  <a:pos x="60" y="383"/>
                </a:cxn>
              </a:cxnLst>
              <a:rect l="0" t="0" r="r" b="b"/>
              <a:pathLst>
                <a:path w="117" h="384">
                  <a:moveTo>
                    <a:pt x="60" y="383"/>
                  </a:moveTo>
                  <a:lnTo>
                    <a:pt x="0" y="350"/>
                  </a:lnTo>
                  <a:lnTo>
                    <a:pt x="0" y="0"/>
                  </a:lnTo>
                  <a:lnTo>
                    <a:pt x="4" y="3"/>
                  </a:lnTo>
                  <a:lnTo>
                    <a:pt x="4" y="346"/>
                  </a:lnTo>
                  <a:lnTo>
                    <a:pt x="60" y="377"/>
                  </a:lnTo>
                  <a:lnTo>
                    <a:pt x="112" y="346"/>
                  </a:lnTo>
                  <a:lnTo>
                    <a:pt x="116" y="352"/>
                  </a:lnTo>
                  <a:lnTo>
                    <a:pt x="60" y="383"/>
                  </a:lnTo>
                </a:path>
              </a:pathLst>
            </a:custGeom>
            <a:solidFill>
              <a:srgbClr val="114FFB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30" name="Freeform 134"/>
            <p:cNvSpPr>
              <a:spLocks noChangeAspect="1"/>
            </p:cNvSpPr>
            <p:nvPr/>
          </p:nvSpPr>
          <p:spPr bwMode="auto">
            <a:xfrm>
              <a:off x="2884511" y="4260276"/>
              <a:ext cx="74504" cy="244276"/>
            </a:xfrm>
            <a:custGeom>
              <a:avLst/>
              <a:gdLst/>
              <a:ahLst/>
              <a:cxnLst>
                <a:cxn ang="0">
                  <a:pos x="55" y="0"/>
                </a:cxn>
                <a:cxn ang="0">
                  <a:pos x="116" y="33"/>
                </a:cxn>
                <a:cxn ang="0">
                  <a:pos x="116" y="383"/>
                </a:cxn>
                <a:cxn ang="0">
                  <a:pos x="112" y="380"/>
                </a:cxn>
                <a:cxn ang="0">
                  <a:pos x="112" y="37"/>
                </a:cxn>
                <a:cxn ang="0">
                  <a:pos x="55" y="6"/>
                </a:cxn>
                <a:cxn ang="0">
                  <a:pos x="4" y="37"/>
                </a:cxn>
                <a:cxn ang="0">
                  <a:pos x="0" y="31"/>
                </a:cxn>
                <a:cxn ang="0">
                  <a:pos x="55" y="0"/>
                </a:cxn>
              </a:cxnLst>
              <a:rect l="0" t="0" r="r" b="b"/>
              <a:pathLst>
                <a:path w="117" h="384">
                  <a:moveTo>
                    <a:pt x="55" y="0"/>
                  </a:moveTo>
                  <a:lnTo>
                    <a:pt x="116" y="33"/>
                  </a:lnTo>
                  <a:lnTo>
                    <a:pt x="116" y="383"/>
                  </a:lnTo>
                  <a:lnTo>
                    <a:pt x="112" y="380"/>
                  </a:lnTo>
                  <a:lnTo>
                    <a:pt x="112" y="37"/>
                  </a:lnTo>
                  <a:lnTo>
                    <a:pt x="55" y="6"/>
                  </a:lnTo>
                  <a:lnTo>
                    <a:pt x="4" y="37"/>
                  </a:lnTo>
                  <a:lnTo>
                    <a:pt x="0" y="31"/>
                  </a:lnTo>
                  <a:lnTo>
                    <a:pt x="55" y="0"/>
                  </a:lnTo>
                </a:path>
              </a:pathLst>
            </a:custGeom>
            <a:solidFill>
              <a:srgbClr val="C1CEFF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Rectangle 135"/>
            <p:cNvSpPr>
              <a:spLocks noChangeAspect="1" noChangeArrowheads="1"/>
            </p:cNvSpPr>
            <p:nvPr/>
          </p:nvSpPr>
          <p:spPr bwMode="auto">
            <a:xfrm>
              <a:off x="2872412" y="4251370"/>
              <a:ext cx="637" cy="293259"/>
            </a:xfrm>
            <a:prstGeom prst="rect">
              <a:avLst/>
            </a:prstGeom>
            <a:solidFill>
              <a:srgbClr val="C1CEFF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" name="Rectangle 136"/>
            <p:cNvSpPr>
              <a:spLocks noChangeAspect="1" noChangeArrowheads="1"/>
            </p:cNvSpPr>
            <p:nvPr/>
          </p:nvSpPr>
          <p:spPr bwMode="auto">
            <a:xfrm>
              <a:off x="2857129" y="4286994"/>
              <a:ext cx="1274" cy="228373"/>
            </a:xfrm>
            <a:prstGeom prst="rect">
              <a:avLst/>
            </a:prstGeom>
            <a:solidFill>
              <a:srgbClr val="C1CEFF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3" name="Freeform 137"/>
            <p:cNvSpPr>
              <a:spLocks noChangeAspect="1"/>
            </p:cNvSpPr>
            <p:nvPr/>
          </p:nvSpPr>
          <p:spPr bwMode="auto">
            <a:xfrm>
              <a:off x="3066632" y="4404679"/>
              <a:ext cx="368062" cy="445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7" y="0"/>
                </a:cxn>
                <a:cxn ang="0">
                  <a:pos x="568" y="5"/>
                </a:cxn>
                <a:cxn ang="0">
                  <a:pos x="18" y="6"/>
                </a:cxn>
                <a:cxn ang="0">
                  <a:pos x="0" y="0"/>
                </a:cxn>
              </a:cxnLst>
              <a:rect l="0" t="0" r="r" b="b"/>
              <a:pathLst>
                <a:path w="578" h="7">
                  <a:moveTo>
                    <a:pt x="0" y="0"/>
                  </a:moveTo>
                  <a:lnTo>
                    <a:pt x="577" y="0"/>
                  </a:lnTo>
                  <a:lnTo>
                    <a:pt x="568" y="5"/>
                  </a:lnTo>
                  <a:lnTo>
                    <a:pt x="18" y="6"/>
                  </a:lnTo>
                  <a:lnTo>
                    <a:pt x="0" y="0"/>
                  </a:lnTo>
                </a:path>
              </a:pathLst>
            </a:custGeom>
            <a:solidFill>
              <a:srgbClr val="C1CEFF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Freeform 138"/>
            <p:cNvSpPr>
              <a:spLocks noChangeAspect="1"/>
            </p:cNvSpPr>
            <p:nvPr/>
          </p:nvSpPr>
          <p:spPr bwMode="auto">
            <a:xfrm>
              <a:off x="3076183" y="4362694"/>
              <a:ext cx="359784" cy="4453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554" y="0"/>
                </a:cxn>
                <a:cxn ang="0">
                  <a:pos x="564" y="5"/>
                </a:cxn>
                <a:cxn ang="0">
                  <a:pos x="46" y="6"/>
                </a:cxn>
                <a:cxn ang="0">
                  <a:pos x="0" y="1"/>
                </a:cxn>
              </a:cxnLst>
              <a:rect l="0" t="0" r="r" b="b"/>
              <a:pathLst>
                <a:path w="565" h="7">
                  <a:moveTo>
                    <a:pt x="0" y="1"/>
                  </a:moveTo>
                  <a:lnTo>
                    <a:pt x="554" y="0"/>
                  </a:lnTo>
                  <a:lnTo>
                    <a:pt x="564" y="5"/>
                  </a:lnTo>
                  <a:lnTo>
                    <a:pt x="46" y="6"/>
                  </a:lnTo>
                  <a:lnTo>
                    <a:pt x="0" y="1"/>
                  </a:lnTo>
                </a:path>
              </a:pathLst>
            </a:custGeom>
            <a:solidFill>
              <a:srgbClr val="C1CEFF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35" name="Rectangle 139"/>
            <p:cNvSpPr>
              <a:spLocks noChangeAspect="1" noChangeArrowheads="1"/>
            </p:cNvSpPr>
            <p:nvPr/>
          </p:nvSpPr>
          <p:spPr bwMode="auto">
            <a:xfrm>
              <a:off x="2972387" y="4250098"/>
              <a:ext cx="6368" cy="295167"/>
            </a:xfrm>
            <a:prstGeom prst="rect">
              <a:avLst/>
            </a:prstGeom>
            <a:solidFill>
              <a:srgbClr val="114FFB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" name="Rectangle 140"/>
            <p:cNvSpPr>
              <a:spLocks noChangeAspect="1" noChangeArrowheads="1"/>
            </p:cNvSpPr>
            <p:nvPr/>
          </p:nvSpPr>
          <p:spPr bwMode="auto">
            <a:xfrm>
              <a:off x="3016962" y="4304806"/>
              <a:ext cx="5094" cy="179390"/>
            </a:xfrm>
            <a:prstGeom prst="rect">
              <a:avLst/>
            </a:prstGeom>
            <a:solidFill>
              <a:srgbClr val="114FFB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7" name="Freeform 141"/>
            <p:cNvSpPr>
              <a:spLocks noChangeAspect="1"/>
            </p:cNvSpPr>
            <p:nvPr/>
          </p:nvSpPr>
          <p:spPr bwMode="auto">
            <a:xfrm>
              <a:off x="3077457" y="4363967"/>
              <a:ext cx="373793" cy="2035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" y="7"/>
                </a:cxn>
                <a:cxn ang="0">
                  <a:pos x="70" y="19"/>
                </a:cxn>
                <a:cxn ang="0">
                  <a:pos x="575" y="19"/>
                </a:cxn>
                <a:cxn ang="0">
                  <a:pos x="586" y="29"/>
                </a:cxn>
                <a:cxn ang="0">
                  <a:pos x="61" y="31"/>
                </a:cxn>
                <a:cxn ang="0">
                  <a:pos x="0" y="0"/>
                </a:cxn>
              </a:cxnLst>
              <a:rect l="0" t="0" r="r" b="b"/>
              <a:pathLst>
                <a:path w="587" h="32">
                  <a:moveTo>
                    <a:pt x="0" y="0"/>
                  </a:moveTo>
                  <a:lnTo>
                    <a:pt x="38" y="7"/>
                  </a:lnTo>
                  <a:lnTo>
                    <a:pt x="70" y="19"/>
                  </a:lnTo>
                  <a:lnTo>
                    <a:pt x="575" y="19"/>
                  </a:lnTo>
                  <a:lnTo>
                    <a:pt x="586" y="29"/>
                  </a:lnTo>
                  <a:lnTo>
                    <a:pt x="61" y="31"/>
                  </a:lnTo>
                  <a:lnTo>
                    <a:pt x="0" y="0"/>
                  </a:lnTo>
                </a:path>
              </a:pathLst>
            </a:custGeom>
            <a:solidFill>
              <a:srgbClr val="114FFB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38" name="Freeform 142"/>
            <p:cNvSpPr>
              <a:spLocks noChangeAspect="1"/>
            </p:cNvSpPr>
            <p:nvPr/>
          </p:nvSpPr>
          <p:spPr bwMode="auto">
            <a:xfrm>
              <a:off x="3063448" y="4314984"/>
              <a:ext cx="53490" cy="156489"/>
            </a:xfrm>
            <a:custGeom>
              <a:avLst/>
              <a:gdLst/>
              <a:ahLst/>
              <a:cxnLst>
                <a:cxn ang="0">
                  <a:pos x="83" y="204"/>
                </a:cxn>
                <a:cxn ang="0">
                  <a:pos x="65" y="220"/>
                </a:cxn>
                <a:cxn ang="0">
                  <a:pos x="10" y="220"/>
                </a:cxn>
                <a:cxn ang="0">
                  <a:pos x="10" y="245"/>
                </a:cxn>
                <a:cxn ang="0">
                  <a:pos x="0" y="245"/>
                </a:cxn>
                <a:cxn ang="0">
                  <a:pos x="0" y="0"/>
                </a:cxn>
                <a:cxn ang="0">
                  <a:pos x="10" y="6"/>
                </a:cxn>
                <a:cxn ang="0">
                  <a:pos x="10" y="138"/>
                </a:cxn>
                <a:cxn ang="0">
                  <a:pos x="25" y="150"/>
                </a:cxn>
                <a:cxn ang="0">
                  <a:pos x="25" y="199"/>
                </a:cxn>
                <a:cxn ang="0">
                  <a:pos x="83" y="204"/>
                </a:cxn>
              </a:cxnLst>
              <a:rect l="0" t="0" r="r" b="b"/>
              <a:pathLst>
                <a:path w="84" h="246">
                  <a:moveTo>
                    <a:pt x="83" y="204"/>
                  </a:moveTo>
                  <a:lnTo>
                    <a:pt x="65" y="220"/>
                  </a:lnTo>
                  <a:lnTo>
                    <a:pt x="10" y="220"/>
                  </a:lnTo>
                  <a:lnTo>
                    <a:pt x="10" y="245"/>
                  </a:lnTo>
                  <a:lnTo>
                    <a:pt x="0" y="245"/>
                  </a:lnTo>
                  <a:lnTo>
                    <a:pt x="0" y="0"/>
                  </a:lnTo>
                  <a:lnTo>
                    <a:pt x="10" y="6"/>
                  </a:lnTo>
                  <a:lnTo>
                    <a:pt x="10" y="138"/>
                  </a:lnTo>
                  <a:lnTo>
                    <a:pt x="25" y="150"/>
                  </a:lnTo>
                  <a:lnTo>
                    <a:pt x="25" y="199"/>
                  </a:lnTo>
                  <a:lnTo>
                    <a:pt x="83" y="204"/>
                  </a:lnTo>
                </a:path>
              </a:pathLst>
            </a:custGeom>
            <a:solidFill>
              <a:srgbClr val="114FFB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39" name="Freeform 143"/>
            <p:cNvSpPr>
              <a:spLocks noChangeAspect="1"/>
            </p:cNvSpPr>
            <p:nvPr/>
          </p:nvSpPr>
          <p:spPr bwMode="auto">
            <a:xfrm>
              <a:off x="2991491" y="4278724"/>
              <a:ext cx="5094" cy="232826"/>
            </a:xfrm>
            <a:custGeom>
              <a:avLst/>
              <a:gdLst/>
              <a:ahLst/>
              <a:cxnLst>
                <a:cxn ang="0">
                  <a:pos x="0" y="365"/>
                </a:cxn>
                <a:cxn ang="0">
                  <a:pos x="0" y="0"/>
                </a:cxn>
                <a:cxn ang="0">
                  <a:pos x="7" y="4"/>
                </a:cxn>
                <a:cxn ang="0">
                  <a:pos x="7" y="362"/>
                </a:cxn>
                <a:cxn ang="0">
                  <a:pos x="0" y="365"/>
                </a:cxn>
              </a:cxnLst>
              <a:rect l="0" t="0" r="r" b="b"/>
              <a:pathLst>
                <a:path w="8" h="366">
                  <a:moveTo>
                    <a:pt x="0" y="365"/>
                  </a:moveTo>
                  <a:lnTo>
                    <a:pt x="0" y="0"/>
                  </a:lnTo>
                  <a:lnTo>
                    <a:pt x="7" y="4"/>
                  </a:lnTo>
                  <a:lnTo>
                    <a:pt x="7" y="362"/>
                  </a:lnTo>
                  <a:lnTo>
                    <a:pt x="0" y="365"/>
                  </a:lnTo>
                </a:path>
              </a:pathLst>
            </a:custGeom>
            <a:solidFill>
              <a:srgbClr val="114FFB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0" name="Line 71"/>
          <p:cNvSpPr>
            <a:spLocks noChangeShapeType="1"/>
          </p:cNvSpPr>
          <p:nvPr/>
        </p:nvSpPr>
        <p:spPr bwMode="auto">
          <a:xfrm>
            <a:off x="1324769" y="4934644"/>
            <a:ext cx="6667500" cy="2183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1" name="Tekstfelt 40"/>
          <p:cNvSpPr txBox="1"/>
          <p:nvPr/>
        </p:nvSpPr>
        <p:spPr>
          <a:xfrm>
            <a:off x="683568" y="2860353"/>
            <a:ext cx="1961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Private key</a:t>
            </a:r>
            <a:endParaRPr lang="en-US" sz="2400" dirty="0"/>
          </a:p>
        </p:txBody>
      </p:sp>
      <p:sp>
        <p:nvSpPr>
          <p:cNvPr id="42" name="Tekstfelt 41"/>
          <p:cNvSpPr txBox="1"/>
          <p:nvPr/>
        </p:nvSpPr>
        <p:spPr>
          <a:xfrm>
            <a:off x="6642769" y="2860353"/>
            <a:ext cx="1961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Public key</a:t>
            </a:r>
            <a:endParaRPr lang="en-US" sz="2400" dirty="0"/>
          </a:p>
        </p:txBody>
      </p:sp>
      <p:sp>
        <p:nvSpPr>
          <p:cNvPr id="43" name="Tekstfelt 42"/>
          <p:cNvSpPr txBox="1"/>
          <p:nvPr/>
        </p:nvSpPr>
        <p:spPr>
          <a:xfrm>
            <a:off x="539552" y="1178749"/>
            <a:ext cx="8087370" cy="954107"/>
          </a:xfrm>
          <a:prstGeom prst="rect">
            <a:avLst/>
          </a:prstGeom>
          <a:noFill/>
          <a:ln w="57150" cmpd="dbl">
            <a:solidFill>
              <a:srgbClr val="FF33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Asymmetric cryptography is basic technology behind PKI and PMI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3618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PKI entities</a:t>
            </a:r>
            <a:endParaRPr lang="en-US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Geneva, Switzerland, 2 June 2014</a:t>
            </a:r>
          </a:p>
          <a:p>
            <a:endParaRPr lang="en-US" altLang="en-US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18EEB0-32FD-4095-B45F-C3A7D447F775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5" name="Magnetpladelager 4"/>
          <p:cNvSpPr>
            <a:spLocks/>
          </p:cNvSpPr>
          <p:nvPr/>
        </p:nvSpPr>
        <p:spPr bwMode="auto">
          <a:xfrm>
            <a:off x="881590" y="1844824"/>
            <a:ext cx="1983100" cy="3456000"/>
          </a:xfrm>
          <a:prstGeom prst="flowChartMagneticDisk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285750" marR="0" indent="-28575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1695450" algn="l"/>
              </a:tabLst>
            </a:pPr>
            <a:endParaRPr kumimoji="0" lang="en-GB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6" name="Gruppe 5"/>
          <p:cNvGrpSpPr/>
          <p:nvPr/>
        </p:nvGrpSpPr>
        <p:grpSpPr>
          <a:xfrm>
            <a:off x="4283968" y="4797152"/>
            <a:ext cx="1242138" cy="668920"/>
            <a:chOff x="3797914" y="4797152"/>
            <a:chExt cx="1242138" cy="668920"/>
          </a:xfrm>
        </p:grpSpPr>
        <p:sp>
          <p:nvSpPr>
            <p:cNvPr id="7" name="Rektangel 6"/>
            <p:cNvSpPr/>
            <p:nvPr/>
          </p:nvSpPr>
          <p:spPr bwMode="auto">
            <a:xfrm>
              <a:off x="3797914" y="4797152"/>
              <a:ext cx="1242138" cy="66892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8575" cap="flat" cmpd="thinThick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488" tIns="44450" rIns="90488" bIns="4445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285750" marR="0" indent="-285750" algn="l" defTabSz="914400" rtl="0" eaLnBrk="0" fontAlgn="base" latinLnBrk="0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1695450" algn="l"/>
                </a:tabLst>
              </a:pPr>
              <a:endParaRPr kumimoji="0" lang="en-GB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" name="Tekstboks 20"/>
            <p:cNvSpPr txBox="1"/>
            <p:nvPr/>
          </p:nvSpPr>
          <p:spPr>
            <a:xfrm>
              <a:off x="4022939" y="4839225"/>
              <a:ext cx="792088" cy="58477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da-DK" sz="1600" b="1" dirty="0" smtClean="0"/>
                <a:t>CRL</a:t>
              </a:r>
              <a:endParaRPr lang="en-GB" sz="1600" b="1" dirty="0" smtClean="0"/>
            </a:p>
            <a:p>
              <a:pPr algn="ctr"/>
              <a:r>
                <a:rPr lang="da-DK" sz="1600" b="1" dirty="0" err="1" smtClean="0"/>
                <a:t>Issuer</a:t>
              </a:r>
              <a:endParaRPr lang="en-GB" sz="1600" b="1" dirty="0"/>
            </a:p>
          </p:txBody>
        </p:sp>
      </p:grpSp>
      <p:sp>
        <p:nvSpPr>
          <p:cNvPr id="9" name="Rektangel 8"/>
          <p:cNvSpPr/>
          <p:nvPr/>
        </p:nvSpPr>
        <p:spPr bwMode="auto">
          <a:xfrm>
            <a:off x="6930262" y="4149080"/>
            <a:ext cx="1242138" cy="668920"/>
          </a:xfrm>
          <a:prstGeom prst="rect">
            <a:avLst/>
          </a:prstGeom>
          <a:solidFill>
            <a:srgbClr val="92D050"/>
          </a:solidFill>
          <a:ln w="28575" cap="flat" cmpd="thinThick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285750" marR="0" indent="-28575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1695450" algn="l"/>
              </a:tabLst>
            </a:pPr>
            <a:endParaRPr kumimoji="0" lang="en-GB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Rektangel 9"/>
          <p:cNvSpPr/>
          <p:nvPr/>
        </p:nvSpPr>
        <p:spPr bwMode="auto">
          <a:xfrm>
            <a:off x="6930262" y="5841268"/>
            <a:ext cx="1242138" cy="668920"/>
          </a:xfrm>
          <a:prstGeom prst="rect">
            <a:avLst/>
          </a:prstGeom>
          <a:solidFill>
            <a:srgbClr val="92D050"/>
          </a:solidFill>
          <a:ln w="28575" cap="flat" cmpd="thinThick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285750" marR="0" indent="-28575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1695450" algn="l"/>
              </a:tabLst>
            </a:pPr>
            <a:endParaRPr kumimoji="0" lang="en-GB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Rektangel 10"/>
          <p:cNvSpPr/>
          <p:nvPr/>
        </p:nvSpPr>
        <p:spPr bwMode="auto">
          <a:xfrm>
            <a:off x="5634118" y="1952836"/>
            <a:ext cx="1116124" cy="6689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thinThick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285750" marR="0" indent="-28575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1695450" algn="l"/>
              </a:tabLst>
            </a:pPr>
            <a:endParaRPr kumimoji="0" lang="en-GB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Tekstboks 16"/>
          <p:cNvSpPr txBox="1"/>
          <p:nvPr/>
        </p:nvSpPr>
        <p:spPr>
          <a:xfrm>
            <a:off x="5616116" y="1988840"/>
            <a:ext cx="1152128" cy="58477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da-DK" sz="1600" b="1" smtClean="0"/>
              <a:t>End entity</a:t>
            </a:r>
            <a:endParaRPr lang="en-GB" sz="1600" b="1" dirty="0"/>
          </a:p>
        </p:txBody>
      </p:sp>
      <p:sp>
        <p:nvSpPr>
          <p:cNvPr id="14" name="Rektangel 13"/>
          <p:cNvSpPr/>
          <p:nvPr/>
        </p:nvSpPr>
        <p:spPr bwMode="auto">
          <a:xfrm>
            <a:off x="4028854" y="3480160"/>
            <a:ext cx="1533256" cy="66892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8575" cap="flat" cmpd="thinThick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285750" marR="0" indent="-28575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1695450" algn="l"/>
              </a:tabLst>
            </a:pPr>
            <a:endParaRPr kumimoji="0" lang="en-GB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" name="Tekstboks 8"/>
          <p:cNvSpPr txBox="1"/>
          <p:nvPr/>
        </p:nvSpPr>
        <p:spPr>
          <a:xfrm>
            <a:off x="4067944" y="3492297"/>
            <a:ext cx="1476164" cy="58477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lIns="0" rIns="0" rtlCol="0">
            <a:spAutoFit/>
          </a:bodyPr>
          <a:lstStyle/>
          <a:p>
            <a:pPr algn="ctr"/>
            <a:r>
              <a:rPr lang="en-GB" sz="1600" b="1" dirty="0" smtClean="0"/>
              <a:t>Registration</a:t>
            </a:r>
          </a:p>
          <a:p>
            <a:pPr algn="ctr"/>
            <a:r>
              <a:rPr lang="en-GB" sz="1600" b="1" dirty="0" smtClean="0"/>
              <a:t>Authority</a:t>
            </a:r>
            <a:endParaRPr lang="en-GB" sz="1600" b="1" dirty="0"/>
          </a:p>
        </p:txBody>
      </p:sp>
      <p:sp>
        <p:nvSpPr>
          <p:cNvPr id="16" name="Tekstboks 23"/>
          <p:cNvSpPr txBox="1"/>
          <p:nvPr/>
        </p:nvSpPr>
        <p:spPr>
          <a:xfrm>
            <a:off x="7299303" y="4293096"/>
            <a:ext cx="504056" cy="338554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da-DK" sz="1600" b="1" dirty="0" smtClean="0"/>
              <a:t>CA</a:t>
            </a:r>
            <a:endParaRPr lang="en-GB" sz="1600" b="1" dirty="0"/>
          </a:p>
        </p:txBody>
      </p:sp>
      <p:cxnSp>
        <p:nvCxnSpPr>
          <p:cNvPr id="17" name="Lige pilforbindelse 16"/>
          <p:cNvCxnSpPr/>
          <p:nvPr/>
        </p:nvCxnSpPr>
        <p:spPr bwMode="auto">
          <a:xfrm rot="10800000" flipV="1">
            <a:off x="5022050" y="2636912"/>
            <a:ext cx="918102" cy="807244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8" name="Lige pilforbindelse 17"/>
          <p:cNvCxnSpPr>
            <a:endCxn id="9" idx="0"/>
          </p:cNvCxnSpPr>
          <p:nvPr/>
        </p:nvCxnSpPr>
        <p:spPr bwMode="auto">
          <a:xfrm>
            <a:off x="6516216" y="2600908"/>
            <a:ext cx="1035115" cy="1548172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9" name="Lige pilforbindelse 18"/>
          <p:cNvCxnSpPr/>
          <p:nvPr/>
        </p:nvCxnSpPr>
        <p:spPr bwMode="auto">
          <a:xfrm>
            <a:off x="5598114" y="3778617"/>
            <a:ext cx="1296144" cy="514479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20" name="Lige pilforbindelse 19"/>
          <p:cNvCxnSpPr>
            <a:endCxn id="7" idx="3"/>
          </p:cNvCxnSpPr>
          <p:nvPr/>
        </p:nvCxnSpPr>
        <p:spPr bwMode="auto">
          <a:xfrm flipH="1">
            <a:off x="5526106" y="4617131"/>
            <a:ext cx="1404156" cy="514481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21" name="Lige pilforbindelse 20"/>
          <p:cNvCxnSpPr/>
          <p:nvPr/>
        </p:nvCxnSpPr>
        <p:spPr bwMode="auto">
          <a:xfrm rot="5400000">
            <a:off x="7017906" y="5322999"/>
            <a:ext cx="1066850" cy="1588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triangle" w="lg" len="lg"/>
            <a:tailEnd type="triangle" w="lg" len="lg"/>
          </a:ln>
          <a:effectLst/>
        </p:spPr>
      </p:cxnSp>
      <p:sp>
        <p:nvSpPr>
          <p:cNvPr id="22" name="Tekstboks 49"/>
          <p:cNvSpPr txBox="1"/>
          <p:nvPr/>
        </p:nvSpPr>
        <p:spPr>
          <a:xfrm>
            <a:off x="1081052" y="3053278"/>
            <a:ext cx="1584176" cy="2078334"/>
          </a:xfrm>
          <a:prstGeom prst="rect">
            <a:avLst/>
          </a:prstGeom>
          <a:noFill/>
        </p:spPr>
        <p:txBody>
          <a:bodyPr wrap="square" lIns="0" rIns="0" rtlCol="0">
            <a:noAutofit/>
          </a:bodyPr>
          <a:lstStyle/>
          <a:p>
            <a:pPr algn="ctr"/>
            <a:r>
              <a:rPr lang="en-GB" sz="1600" b="1" dirty="0" smtClean="0"/>
              <a:t>Certificate</a:t>
            </a:r>
          </a:p>
          <a:p>
            <a:pPr algn="ctr"/>
            <a:r>
              <a:rPr lang="da-DK" sz="1600" b="1" dirty="0" smtClean="0"/>
              <a:t>&amp;</a:t>
            </a:r>
            <a:endParaRPr lang="en-GB" sz="1600" b="1" dirty="0" smtClean="0"/>
          </a:p>
          <a:p>
            <a:pPr algn="ctr"/>
            <a:r>
              <a:rPr lang="en-GB" sz="1600" b="1" dirty="0" smtClean="0"/>
              <a:t>CRL</a:t>
            </a:r>
          </a:p>
          <a:p>
            <a:pPr algn="ctr"/>
            <a:r>
              <a:rPr lang="en-GB" sz="1600" b="1" dirty="0" smtClean="0"/>
              <a:t>repository</a:t>
            </a:r>
          </a:p>
          <a:p>
            <a:pPr algn="ctr"/>
            <a:r>
              <a:rPr lang="en-GB" sz="1600" b="1" dirty="0" smtClean="0"/>
              <a:t>(e.g., an LDAP or X.500 directory)</a:t>
            </a:r>
            <a:endParaRPr lang="en-GB" sz="1600" b="1" dirty="0"/>
          </a:p>
        </p:txBody>
      </p:sp>
      <p:cxnSp>
        <p:nvCxnSpPr>
          <p:cNvPr id="23" name="Lige pilforbindelse 22"/>
          <p:cNvCxnSpPr/>
          <p:nvPr/>
        </p:nvCxnSpPr>
        <p:spPr bwMode="auto">
          <a:xfrm flipH="1">
            <a:off x="2753798" y="2287183"/>
            <a:ext cx="2880320" cy="853785"/>
          </a:xfrm>
          <a:prstGeom prst="straightConnector1">
            <a:avLst/>
          </a:prstGeom>
          <a:noFill/>
          <a:ln w="28575" cap="flat" cmpd="sng" algn="ctr">
            <a:solidFill>
              <a:srgbClr val="FF3300"/>
            </a:solidFill>
            <a:prstDash val="dash"/>
            <a:round/>
            <a:headEnd type="none" w="med" len="med"/>
            <a:tailEnd type="triangle" w="lg" len="lg"/>
          </a:ln>
          <a:effectLst/>
        </p:spPr>
      </p:cxnSp>
      <p:cxnSp>
        <p:nvCxnSpPr>
          <p:cNvPr id="24" name="Lige pilforbindelse 23"/>
          <p:cNvCxnSpPr/>
          <p:nvPr/>
        </p:nvCxnSpPr>
        <p:spPr bwMode="auto">
          <a:xfrm rot="10800000">
            <a:off x="2717794" y="4432486"/>
            <a:ext cx="4176464" cy="15335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 w="lg" len="lg"/>
          </a:ln>
          <a:effectLst/>
        </p:spPr>
      </p:cxnSp>
      <p:sp>
        <p:nvSpPr>
          <p:cNvPr id="25" name="Tekstboks 37"/>
          <p:cNvSpPr txBox="1"/>
          <p:nvPr/>
        </p:nvSpPr>
        <p:spPr>
          <a:xfrm>
            <a:off x="7299303" y="5985284"/>
            <a:ext cx="504056" cy="338554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da-DK" sz="1600" b="1" dirty="0" smtClean="0"/>
              <a:t>CA</a:t>
            </a:r>
            <a:endParaRPr lang="en-GB" sz="1600" b="1" dirty="0"/>
          </a:p>
        </p:txBody>
      </p:sp>
    </p:spTree>
    <p:extLst>
      <p:ext uri="{BB962C8B-B14F-4D97-AF65-F5344CB8AC3E}">
        <p14:creationId xmlns:p14="http://schemas.microsoft.com/office/powerpoint/2010/main" val="73023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Certifying the identity using</a:t>
            </a:r>
            <a:br>
              <a:rPr lang="en-GB" dirty="0"/>
            </a:br>
            <a:r>
              <a:rPr lang="en-GB" dirty="0"/>
              <a:t>public-key certificates</a:t>
            </a:r>
            <a:endParaRPr lang="da-DK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Geneva, Switzerland, 2 June 2014</a:t>
            </a:r>
          </a:p>
          <a:p>
            <a:endParaRPr lang="en-US" altLang="en-US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18EEB0-32FD-4095-B45F-C3A7D447F775}" type="slidenum">
              <a:rPr lang="en-US" altLang="en-US" smtClean="0"/>
              <a:pPr/>
              <a:t>6</a:t>
            </a:fld>
            <a:endParaRPr lang="en-US" altLang="en-US"/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1259632" y="1268760"/>
            <a:ext cx="3951321" cy="5221716"/>
            <a:chOff x="1610" y="1257"/>
            <a:chExt cx="2566" cy="2948"/>
          </a:xfrm>
        </p:grpSpPr>
        <p:sp>
          <p:nvSpPr>
            <p:cNvPr id="6" name="AutoShape 5"/>
            <p:cNvSpPr>
              <a:spLocks noChangeAspect="1" noChangeArrowheads="1" noTextEdit="1"/>
            </p:cNvSpPr>
            <p:nvPr/>
          </p:nvSpPr>
          <p:spPr bwMode="auto">
            <a:xfrm>
              <a:off x="1610" y="1257"/>
              <a:ext cx="2566" cy="29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10" y="1407"/>
              <a:ext cx="2566" cy="2502"/>
            </a:xfrm>
            <a:custGeom>
              <a:avLst/>
              <a:gdLst/>
              <a:ahLst/>
              <a:cxnLst>
                <a:cxn ang="0">
                  <a:pos x="2560" y="1379"/>
                </a:cxn>
                <a:cxn ang="0">
                  <a:pos x="2526" y="1564"/>
                </a:cxn>
                <a:cxn ang="0">
                  <a:pos x="2466" y="1738"/>
                </a:cxn>
                <a:cxn ang="0">
                  <a:pos x="2381" y="1899"/>
                </a:cxn>
                <a:cxn ang="0">
                  <a:pos x="2273" y="2046"/>
                </a:cxn>
                <a:cxn ang="0">
                  <a:pos x="2146" y="2177"/>
                </a:cxn>
                <a:cxn ang="0">
                  <a:pos x="2001" y="2288"/>
                </a:cxn>
                <a:cxn ang="0">
                  <a:pos x="1839" y="2378"/>
                </a:cxn>
                <a:cxn ang="0">
                  <a:pos x="1664" y="2445"/>
                </a:cxn>
                <a:cxn ang="0">
                  <a:pos x="1479" y="2487"/>
                </a:cxn>
                <a:cxn ang="0">
                  <a:pos x="1283" y="2502"/>
                </a:cxn>
                <a:cxn ang="0">
                  <a:pos x="1089" y="2487"/>
                </a:cxn>
                <a:cxn ang="0">
                  <a:pos x="902" y="2445"/>
                </a:cxn>
                <a:cxn ang="0">
                  <a:pos x="727" y="2378"/>
                </a:cxn>
                <a:cxn ang="0">
                  <a:pos x="567" y="2288"/>
                </a:cxn>
                <a:cxn ang="0">
                  <a:pos x="420" y="2177"/>
                </a:cxn>
                <a:cxn ang="0">
                  <a:pos x="293" y="2046"/>
                </a:cxn>
                <a:cxn ang="0">
                  <a:pos x="185" y="1899"/>
                </a:cxn>
                <a:cxn ang="0">
                  <a:pos x="102" y="1738"/>
                </a:cxn>
                <a:cxn ang="0">
                  <a:pos x="40" y="1564"/>
                </a:cxn>
                <a:cxn ang="0">
                  <a:pos x="6" y="1379"/>
                </a:cxn>
                <a:cxn ang="0">
                  <a:pos x="1" y="1187"/>
                </a:cxn>
                <a:cxn ang="0">
                  <a:pos x="25" y="999"/>
                </a:cxn>
                <a:cxn ang="0">
                  <a:pos x="78" y="821"/>
                </a:cxn>
                <a:cxn ang="0">
                  <a:pos x="156" y="655"/>
                </a:cxn>
                <a:cxn ang="0">
                  <a:pos x="256" y="502"/>
                </a:cxn>
                <a:cxn ang="0">
                  <a:pos x="377" y="366"/>
                </a:cxn>
                <a:cxn ang="0">
                  <a:pos x="516" y="248"/>
                </a:cxn>
                <a:cxn ang="0">
                  <a:pos x="671" y="151"/>
                </a:cxn>
                <a:cxn ang="0">
                  <a:pos x="842" y="76"/>
                </a:cxn>
                <a:cxn ang="0">
                  <a:pos x="1024" y="25"/>
                </a:cxn>
                <a:cxn ang="0">
                  <a:pos x="1217" y="1"/>
                </a:cxn>
                <a:cxn ang="0">
                  <a:pos x="1415" y="6"/>
                </a:cxn>
                <a:cxn ang="0">
                  <a:pos x="1603" y="38"/>
                </a:cxn>
                <a:cxn ang="0">
                  <a:pos x="1782" y="98"/>
                </a:cxn>
                <a:cxn ang="0">
                  <a:pos x="1948" y="181"/>
                </a:cxn>
                <a:cxn ang="0">
                  <a:pos x="2099" y="285"/>
                </a:cxn>
                <a:cxn ang="0">
                  <a:pos x="2233" y="409"/>
                </a:cxn>
                <a:cxn ang="0">
                  <a:pos x="2348" y="551"/>
                </a:cxn>
                <a:cxn ang="0">
                  <a:pos x="2439" y="709"/>
                </a:cxn>
                <a:cxn ang="0">
                  <a:pos x="2508" y="879"/>
                </a:cxn>
                <a:cxn ang="0">
                  <a:pos x="2551" y="1062"/>
                </a:cxn>
                <a:cxn ang="0">
                  <a:pos x="2566" y="1251"/>
                </a:cxn>
              </a:cxnLst>
              <a:rect l="0" t="0" r="r" b="b"/>
              <a:pathLst>
                <a:path w="2566" h="2502">
                  <a:moveTo>
                    <a:pt x="2566" y="1251"/>
                  </a:moveTo>
                  <a:lnTo>
                    <a:pt x="2565" y="1316"/>
                  </a:lnTo>
                  <a:lnTo>
                    <a:pt x="2560" y="1379"/>
                  </a:lnTo>
                  <a:lnTo>
                    <a:pt x="2551" y="1441"/>
                  </a:lnTo>
                  <a:lnTo>
                    <a:pt x="2541" y="1503"/>
                  </a:lnTo>
                  <a:lnTo>
                    <a:pt x="2526" y="1564"/>
                  </a:lnTo>
                  <a:lnTo>
                    <a:pt x="2508" y="1622"/>
                  </a:lnTo>
                  <a:lnTo>
                    <a:pt x="2488" y="1681"/>
                  </a:lnTo>
                  <a:lnTo>
                    <a:pt x="2466" y="1738"/>
                  </a:lnTo>
                  <a:lnTo>
                    <a:pt x="2439" y="1793"/>
                  </a:lnTo>
                  <a:lnTo>
                    <a:pt x="2410" y="1847"/>
                  </a:lnTo>
                  <a:lnTo>
                    <a:pt x="2381" y="1899"/>
                  </a:lnTo>
                  <a:lnTo>
                    <a:pt x="2348" y="1950"/>
                  </a:lnTo>
                  <a:lnTo>
                    <a:pt x="2312" y="1999"/>
                  </a:lnTo>
                  <a:lnTo>
                    <a:pt x="2273" y="2046"/>
                  </a:lnTo>
                  <a:lnTo>
                    <a:pt x="2233" y="2092"/>
                  </a:lnTo>
                  <a:lnTo>
                    <a:pt x="2191" y="2135"/>
                  </a:lnTo>
                  <a:lnTo>
                    <a:pt x="2146" y="2177"/>
                  </a:lnTo>
                  <a:lnTo>
                    <a:pt x="2099" y="2216"/>
                  </a:lnTo>
                  <a:lnTo>
                    <a:pt x="2050" y="2254"/>
                  </a:lnTo>
                  <a:lnTo>
                    <a:pt x="2001" y="2288"/>
                  </a:lnTo>
                  <a:lnTo>
                    <a:pt x="1948" y="2321"/>
                  </a:lnTo>
                  <a:lnTo>
                    <a:pt x="1895" y="2351"/>
                  </a:lnTo>
                  <a:lnTo>
                    <a:pt x="1839" y="2378"/>
                  </a:lnTo>
                  <a:lnTo>
                    <a:pt x="1782" y="2403"/>
                  </a:lnTo>
                  <a:lnTo>
                    <a:pt x="1724" y="2426"/>
                  </a:lnTo>
                  <a:lnTo>
                    <a:pt x="1664" y="2445"/>
                  </a:lnTo>
                  <a:lnTo>
                    <a:pt x="1603" y="2463"/>
                  </a:lnTo>
                  <a:lnTo>
                    <a:pt x="1542" y="2476"/>
                  </a:lnTo>
                  <a:lnTo>
                    <a:pt x="1479" y="2487"/>
                  </a:lnTo>
                  <a:lnTo>
                    <a:pt x="1415" y="2496"/>
                  </a:lnTo>
                  <a:lnTo>
                    <a:pt x="1349" y="2500"/>
                  </a:lnTo>
                  <a:lnTo>
                    <a:pt x="1283" y="2502"/>
                  </a:lnTo>
                  <a:lnTo>
                    <a:pt x="1217" y="2500"/>
                  </a:lnTo>
                  <a:lnTo>
                    <a:pt x="1151" y="2496"/>
                  </a:lnTo>
                  <a:lnTo>
                    <a:pt x="1089" y="2487"/>
                  </a:lnTo>
                  <a:lnTo>
                    <a:pt x="1024" y="2476"/>
                  </a:lnTo>
                  <a:lnTo>
                    <a:pt x="963" y="2463"/>
                  </a:lnTo>
                  <a:lnTo>
                    <a:pt x="902" y="2445"/>
                  </a:lnTo>
                  <a:lnTo>
                    <a:pt x="842" y="2426"/>
                  </a:lnTo>
                  <a:lnTo>
                    <a:pt x="784" y="2403"/>
                  </a:lnTo>
                  <a:lnTo>
                    <a:pt x="727" y="2378"/>
                  </a:lnTo>
                  <a:lnTo>
                    <a:pt x="671" y="2351"/>
                  </a:lnTo>
                  <a:lnTo>
                    <a:pt x="618" y="2321"/>
                  </a:lnTo>
                  <a:lnTo>
                    <a:pt x="567" y="2288"/>
                  </a:lnTo>
                  <a:lnTo>
                    <a:pt x="516" y="2254"/>
                  </a:lnTo>
                  <a:lnTo>
                    <a:pt x="468" y="2216"/>
                  </a:lnTo>
                  <a:lnTo>
                    <a:pt x="420" y="2177"/>
                  </a:lnTo>
                  <a:lnTo>
                    <a:pt x="377" y="2135"/>
                  </a:lnTo>
                  <a:lnTo>
                    <a:pt x="333" y="2092"/>
                  </a:lnTo>
                  <a:lnTo>
                    <a:pt x="293" y="2046"/>
                  </a:lnTo>
                  <a:lnTo>
                    <a:pt x="256" y="1999"/>
                  </a:lnTo>
                  <a:lnTo>
                    <a:pt x="220" y="1950"/>
                  </a:lnTo>
                  <a:lnTo>
                    <a:pt x="185" y="1899"/>
                  </a:lnTo>
                  <a:lnTo>
                    <a:pt x="156" y="1847"/>
                  </a:lnTo>
                  <a:lnTo>
                    <a:pt x="127" y="1793"/>
                  </a:lnTo>
                  <a:lnTo>
                    <a:pt x="102" y="1738"/>
                  </a:lnTo>
                  <a:lnTo>
                    <a:pt x="78" y="1681"/>
                  </a:lnTo>
                  <a:lnTo>
                    <a:pt x="58" y="1622"/>
                  </a:lnTo>
                  <a:lnTo>
                    <a:pt x="40" y="1564"/>
                  </a:lnTo>
                  <a:lnTo>
                    <a:pt x="25" y="1503"/>
                  </a:lnTo>
                  <a:lnTo>
                    <a:pt x="15" y="1441"/>
                  </a:lnTo>
                  <a:lnTo>
                    <a:pt x="6" y="1379"/>
                  </a:lnTo>
                  <a:lnTo>
                    <a:pt x="1" y="1316"/>
                  </a:lnTo>
                  <a:lnTo>
                    <a:pt x="0" y="1251"/>
                  </a:lnTo>
                  <a:lnTo>
                    <a:pt x="1" y="1187"/>
                  </a:lnTo>
                  <a:lnTo>
                    <a:pt x="6" y="1123"/>
                  </a:lnTo>
                  <a:lnTo>
                    <a:pt x="15" y="1062"/>
                  </a:lnTo>
                  <a:lnTo>
                    <a:pt x="25" y="999"/>
                  </a:lnTo>
                  <a:lnTo>
                    <a:pt x="40" y="939"/>
                  </a:lnTo>
                  <a:lnTo>
                    <a:pt x="58" y="879"/>
                  </a:lnTo>
                  <a:lnTo>
                    <a:pt x="78" y="821"/>
                  </a:lnTo>
                  <a:lnTo>
                    <a:pt x="102" y="764"/>
                  </a:lnTo>
                  <a:lnTo>
                    <a:pt x="127" y="709"/>
                  </a:lnTo>
                  <a:lnTo>
                    <a:pt x="156" y="655"/>
                  </a:lnTo>
                  <a:lnTo>
                    <a:pt x="185" y="602"/>
                  </a:lnTo>
                  <a:lnTo>
                    <a:pt x="220" y="551"/>
                  </a:lnTo>
                  <a:lnTo>
                    <a:pt x="256" y="502"/>
                  </a:lnTo>
                  <a:lnTo>
                    <a:pt x="293" y="456"/>
                  </a:lnTo>
                  <a:lnTo>
                    <a:pt x="333" y="409"/>
                  </a:lnTo>
                  <a:lnTo>
                    <a:pt x="377" y="366"/>
                  </a:lnTo>
                  <a:lnTo>
                    <a:pt x="420" y="326"/>
                  </a:lnTo>
                  <a:lnTo>
                    <a:pt x="468" y="285"/>
                  </a:lnTo>
                  <a:lnTo>
                    <a:pt x="516" y="248"/>
                  </a:lnTo>
                  <a:lnTo>
                    <a:pt x="567" y="213"/>
                  </a:lnTo>
                  <a:lnTo>
                    <a:pt x="618" y="181"/>
                  </a:lnTo>
                  <a:lnTo>
                    <a:pt x="671" y="151"/>
                  </a:lnTo>
                  <a:lnTo>
                    <a:pt x="727" y="124"/>
                  </a:lnTo>
                  <a:lnTo>
                    <a:pt x="784" y="98"/>
                  </a:lnTo>
                  <a:lnTo>
                    <a:pt x="842" y="76"/>
                  </a:lnTo>
                  <a:lnTo>
                    <a:pt x="902" y="56"/>
                  </a:lnTo>
                  <a:lnTo>
                    <a:pt x="963" y="38"/>
                  </a:lnTo>
                  <a:lnTo>
                    <a:pt x="1024" y="25"/>
                  </a:lnTo>
                  <a:lnTo>
                    <a:pt x="1089" y="15"/>
                  </a:lnTo>
                  <a:lnTo>
                    <a:pt x="1151" y="6"/>
                  </a:lnTo>
                  <a:lnTo>
                    <a:pt x="1217" y="1"/>
                  </a:lnTo>
                  <a:lnTo>
                    <a:pt x="1283" y="0"/>
                  </a:lnTo>
                  <a:lnTo>
                    <a:pt x="1349" y="1"/>
                  </a:lnTo>
                  <a:lnTo>
                    <a:pt x="1415" y="6"/>
                  </a:lnTo>
                  <a:lnTo>
                    <a:pt x="1479" y="15"/>
                  </a:lnTo>
                  <a:lnTo>
                    <a:pt x="1542" y="25"/>
                  </a:lnTo>
                  <a:lnTo>
                    <a:pt x="1603" y="38"/>
                  </a:lnTo>
                  <a:lnTo>
                    <a:pt x="1664" y="56"/>
                  </a:lnTo>
                  <a:lnTo>
                    <a:pt x="1724" y="76"/>
                  </a:lnTo>
                  <a:lnTo>
                    <a:pt x="1782" y="98"/>
                  </a:lnTo>
                  <a:lnTo>
                    <a:pt x="1839" y="124"/>
                  </a:lnTo>
                  <a:lnTo>
                    <a:pt x="1895" y="151"/>
                  </a:lnTo>
                  <a:lnTo>
                    <a:pt x="1948" y="181"/>
                  </a:lnTo>
                  <a:lnTo>
                    <a:pt x="2001" y="213"/>
                  </a:lnTo>
                  <a:lnTo>
                    <a:pt x="2050" y="248"/>
                  </a:lnTo>
                  <a:lnTo>
                    <a:pt x="2099" y="285"/>
                  </a:lnTo>
                  <a:lnTo>
                    <a:pt x="2146" y="326"/>
                  </a:lnTo>
                  <a:lnTo>
                    <a:pt x="2191" y="366"/>
                  </a:lnTo>
                  <a:lnTo>
                    <a:pt x="2233" y="409"/>
                  </a:lnTo>
                  <a:lnTo>
                    <a:pt x="2273" y="456"/>
                  </a:lnTo>
                  <a:lnTo>
                    <a:pt x="2312" y="502"/>
                  </a:lnTo>
                  <a:lnTo>
                    <a:pt x="2348" y="551"/>
                  </a:lnTo>
                  <a:lnTo>
                    <a:pt x="2381" y="602"/>
                  </a:lnTo>
                  <a:lnTo>
                    <a:pt x="2410" y="655"/>
                  </a:lnTo>
                  <a:lnTo>
                    <a:pt x="2439" y="709"/>
                  </a:lnTo>
                  <a:lnTo>
                    <a:pt x="2466" y="764"/>
                  </a:lnTo>
                  <a:lnTo>
                    <a:pt x="2488" y="821"/>
                  </a:lnTo>
                  <a:lnTo>
                    <a:pt x="2508" y="879"/>
                  </a:lnTo>
                  <a:lnTo>
                    <a:pt x="2526" y="939"/>
                  </a:lnTo>
                  <a:lnTo>
                    <a:pt x="2541" y="999"/>
                  </a:lnTo>
                  <a:lnTo>
                    <a:pt x="2551" y="1062"/>
                  </a:lnTo>
                  <a:lnTo>
                    <a:pt x="2560" y="1123"/>
                  </a:lnTo>
                  <a:lnTo>
                    <a:pt x="2565" y="1187"/>
                  </a:lnTo>
                  <a:lnTo>
                    <a:pt x="2566" y="1251"/>
                  </a:lnTo>
                  <a:close/>
                </a:path>
              </a:pathLst>
            </a:custGeom>
            <a:solidFill>
              <a:srgbClr val="C6ED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2144" y="3587"/>
              <a:ext cx="1196" cy="605"/>
            </a:xfrm>
            <a:custGeom>
              <a:avLst/>
              <a:gdLst/>
              <a:ahLst/>
              <a:cxnLst>
                <a:cxn ang="0">
                  <a:pos x="149" y="84"/>
                </a:cxn>
                <a:cxn ang="0">
                  <a:pos x="136" y="108"/>
                </a:cxn>
                <a:cxn ang="0">
                  <a:pos x="116" y="150"/>
                </a:cxn>
                <a:cxn ang="0">
                  <a:pos x="93" y="207"/>
                </a:cxn>
                <a:cxn ang="0">
                  <a:pos x="61" y="296"/>
                </a:cxn>
                <a:cxn ang="0">
                  <a:pos x="27" y="418"/>
                </a:cxn>
                <a:cxn ang="0">
                  <a:pos x="4" y="522"/>
                </a:cxn>
                <a:cxn ang="0">
                  <a:pos x="0" y="587"/>
                </a:cxn>
                <a:cxn ang="0">
                  <a:pos x="18" y="596"/>
                </a:cxn>
                <a:cxn ang="0">
                  <a:pos x="43" y="591"/>
                </a:cxn>
                <a:cxn ang="0">
                  <a:pos x="75" y="585"/>
                </a:cxn>
                <a:cxn ang="0">
                  <a:pos x="112" y="578"/>
                </a:cxn>
                <a:cxn ang="0">
                  <a:pos x="151" y="569"/>
                </a:cxn>
                <a:cxn ang="0">
                  <a:pos x="193" y="561"/>
                </a:cxn>
                <a:cxn ang="0">
                  <a:pos x="235" y="555"/>
                </a:cxn>
                <a:cxn ang="0">
                  <a:pos x="275" y="551"/>
                </a:cxn>
                <a:cxn ang="0">
                  <a:pos x="324" y="549"/>
                </a:cxn>
                <a:cxn ang="0">
                  <a:pos x="350" y="545"/>
                </a:cxn>
                <a:cxn ang="0">
                  <a:pos x="365" y="540"/>
                </a:cxn>
                <a:cxn ang="0">
                  <a:pos x="414" y="548"/>
                </a:cxn>
                <a:cxn ang="0">
                  <a:pos x="487" y="563"/>
                </a:cxn>
                <a:cxn ang="0">
                  <a:pos x="528" y="572"/>
                </a:cxn>
                <a:cxn ang="0">
                  <a:pos x="564" y="581"/>
                </a:cxn>
                <a:cxn ang="0">
                  <a:pos x="596" y="588"/>
                </a:cxn>
                <a:cxn ang="0">
                  <a:pos x="628" y="594"/>
                </a:cxn>
                <a:cxn ang="0">
                  <a:pos x="655" y="599"/>
                </a:cxn>
                <a:cxn ang="0">
                  <a:pos x="680" y="603"/>
                </a:cxn>
                <a:cxn ang="0">
                  <a:pos x="706" y="605"/>
                </a:cxn>
                <a:cxn ang="0">
                  <a:pos x="733" y="605"/>
                </a:cxn>
                <a:cxn ang="0">
                  <a:pos x="761" y="603"/>
                </a:cxn>
                <a:cxn ang="0">
                  <a:pos x="791" y="597"/>
                </a:cxn>
                <a:cxn ang="0">
                  <a:pos x="824" y="587"/>
                </a:cxn>
                <a:cxn ang="0">
                  <a:pos x="896" y="560"/>
                </a:cxn>
                <a:cxn ang="0">
                  <a:pos x="975" y="533"/>
                </a:cxn>
                <a:cxn ang="0">
                  <a:pos x="1024" y="521"/>
                </a:cxn>
                <a:cxn ang="0">
                  <a:pos x="1060" y="522"/>
                </a:cxn>
                <a:cxn ang="0">
                  <a:pos x="1094" y="531"/>
                </a:cxn>
                <a:cxn ang="0">
                  <a:pos x="1135" y="537"/>
                </a:cxn>
                <a:cxn ang="0">
                  <a:pos x="1171" y="539"/>
                </a:cxn>
                <a:cxn ang="0">
                  <a:pos x="1193" y="537"/>
                </a:cxn>
                <a:cxn ang="0">
                  <a:pos x="1180" y="253"/>
                </a:cxn>
                <a:cxn ang="0">
                  <a:pos x="202" y="47"/>
                </a:cxn>
              </a:cxnLst>
              <a:rect l="0" t="0" r="r" b="b"/>
              <a:pathLst>
                <a:path w="1196" h="605">
                  <a:moveTo>
                    <a:pt x="151" y="81"/>
                  </a:moveTo>
                  <a:lnTo>
                    <a:pt x="149" y="84"/>
                  </a:lnTo>
                  <a:lnTo>
                    <a:pt x="143" y="93"/>
                  </a:lnTo>
                  <a:lnTo>
                    <a:pt x="136" y="108"/>
                  </a:lnTo>
                  <a:lnTo>
                    <a:pt x="127" y="126"/>
                  </a:lnTo>
                  <a:lnTo>
                    <a:pt x="116" y="150"/>
                  </a:lnTo>
                  <a:lnTo>
                    <a:pt x="105" y="177"/>
                  </a:lnTo>
                  <a:lnTo>
                    <a:pt x="93" y="207"/>
                  </a:lnTo>
                  <a:lnTo>
                    <a:pt x="81" y="238"/>
                  </a:lnTo>
                  <a:lnTo>
                    <a:pt x="61" y="296"/>
                  </a:lnTo>
                  <a:lnTo>
                    <a:pt x="43" y="358"/>
                  </a:lnTo>
                  <a:lnTo>
                    <a:pt x="27" y="418"/>
                  </a:lnTo>
                  <a:lnTo>
                    <a:pt x="13" y="473"/>
                  </a:lnTo>
                  <a:lnTo>
                    <a:pt x="4" y="522"/>
                  </a:lnTo>
                  <a:lnTo>
                    <a:pt x="0" y="561"/>
                  </a:lnTo>
                  <a:lnTo>
                    <a:pt x="0" y="587"/>
                  </a:lnTo>
                  <a:lnTo>
                    <a:pt x="7" y="596"/>
                  </a:lnTo>
                  <a:lnTo>
                    <a:pt x="18" y="596"/>
                  </a:lnTo>
                  <a:lnTo>
                    <a:pt x="30" y="594"/>
                  </a:lnTo>
                  <a:lnTo>
                    <a:pt x="43" y="591"/>
                  </a:lnTo>
                  <a:lnTo>
                    <a:pt x="58" y="588"/>
                  </a:lnTo>
                  <a:lnTo>
                    <a:pt x="75" y="585"/>
                  </a:lnTo>
                  <a:lnTo>
                    <a:pt x="93" y="582"/>
                  </a:lnTo>
                  <a:lnTo>
                    <a:pt x="112" y="578"/>
                  </a:lnTo>
                  <a:lnTo>
                    <a:pt x="131" y="573"/>
                  </a:lnTo>
                  <a:lnTo>
                    <a:pt x="151" y="569"/>
                  </a:lnTo>
                  <a:lnTo>
                    <a:pt x="172" y="564"/>
                  </a:lnTo>
                  <a:lnTo>
                    <a:pt x="193" y="561"/>
                  </a:lnTo>
                  <a:lnTo>
                    <a:pt x="214" y="558"/>
                  </a:lnTo>
                  <a:lnTo>
                    <a:pt x="235" y="555"/>
                  </a:lnTo>
                  <a:lnTo>
                    <a:pt x="256" y="552"/>
                  </a:lnTo>
                  <a:lnTo>
                    <a:pt x="275" y="551"/>
                  </a:lnTo>
                  <a:lnTo>
                    <a:pt x="294" y="551"/>
                  </a:lnTo>
                  <a:lnTo>
                    <a:pt x="324" y="549"/>
                  </a:lnTo>
                  <a:lnTo>
                    <a:pt x="341" y="548"/>
                  </a:lnTo>
                  <a:lnTo>
                    <a:pt x="350" y="545"/>
                  </a:lnTo>
                  <a:lnTo>
                    <a:pt x="356" y="542"/>
                  </a:lnTo>
                  <a:lnTo>
                    <a:pt x="365" y="540"/>
                  </a:lnTo>
                  <a:lnTo>
                    <a:pt x="383" y="543"/>
                  </a:lnTo>
                  <a:lnTo>
                    <a:pt x="414" y="548"/>
                  </a:lnTo>
                  <a:lnTo>
                    <a:pt x="465" y="558"/>
                  </a:lnTo>
                  <a:lnTo>
                    <a:pt x="487" y="563"/>
                  </a:lnTo>
                  <a:lnTo>
                    <a:pt x="508" y="567"/>
                  </a:lnTo>
                  <a:lnTo>
                    <a:pt x="528" y="572"/>
                  </a:lnTo>
                  <a:lnTo>
                    <a:pt x="547" y="576"/>
                  </a:lnTo>
                  <a:lnTo>
                    <a:pt x="564" y="581"/>
                  </a:lnTo>
                  <a:lnTo>
                    <a:pt x="582" y="584"/>
                  </a:lnTo>
                  <a:lnTo>
                    <a:pt x="596" y="588"/>
                  </a:lnTo>
                  <a:lnTo>
                    <a:pt x="613" y="591"/>
                  </a:lnTo>
                  <a:lnTo>
                    <a:pt x="628" y="594"/>
                  </a:lnTo>
                  <a:lnTo>
                    <a:pt x="641" y="597"/>
                  </a:lnTo>
                  <a:lnTo>
                    <a:pt x="655" y="599"/>
                  </a:lnTo>
                  <a:lnTo>
                    <a:pt x="668" y="602"/>
                  </a:lnTo>
                  <a:lnTo>
                    <a:pt x="680" y="603"/>
                  </a:lnTo>
                  <a:lnTo>
                    <a:pt x="694" y="603"/>
                  </a:lnTo>
                  <a:lnTo>
                    <a:pt x="706" y="605"/>
                  </a:lnTo>
                  <a:lnTo>
                    <a:pt x="718" y="605"/>
                  </a:lnTo>
                  <a:lnTo>
                    <a:pt x="733" y="605"/>
                  </a:lnTo>
                  <a:lnTo>
                    <a:pt x="746" y="605"/>
                  </a:lnTo>
                  <a:lnTo>
                    <a:pt x="761" y="603"/>
                  </a:lnTo>
                  <a:lnTo>
                    <a:pt x="776" y="600"/>
                  </a:lnTo>
                  <a:lnTo>
                    <a:pt x="791" y="597"/>
                  </a:lnTo>
                  <a:lnTo>
                    <a:pt x="807" y="593"/>
                  </a:lnTo>
                  <a:lnTo>
                    <a:pt x="824" y="587"/>
                  </a:lnTo>
                  <a:lnTo>
                    <a:pt x="840" y="581"/>
                  </a:lnTo>
                  <a:lnTo>
                    <a:pt x="896" y="560"/>
                  </a:lnTo>
                  <a:lnTo>
                    <a:pt x="939" y="545"/>
                  </a:lnTo>
                  <a:lnTo>
                    <a:pt x="975" y="533"/>
                  </a:lnTo>
                  <a:lnTo>
                    <a:pt x="1002" y="525"/>
                  </a:lnTo>
                  <a:lnTo>
                    <a:pt x="1024" y="521"/>
                  </a:lnTo>
                  <a:lnTo>
                    <a:pt x="1044" y="521"/>
                  </a:lnTo>
                  <a:lnTo>
                    <a:pt x="1060" y="522"/>
                  </a:lnTo>
                  <a:lnTo>
                    <a:pt x="1076" y="527"/>
                  </a:lnTo>
                  <a:lnTo>
                    <a:pt x="1094" y="531"/>
                  </a:lnTo>
                  <a:lnTo>
                    <a:pt x="1115" y="536"/>
                  </a:lnTo>
                  <a:lnTo>
                    <a:pt x="1135" y="537"/>
                  </a:lnTo>
                  <a:lnTo>
                    <a:pt x="1154" y="539"/>
                  </a:lnTo>
                  <a:lnTo>
                    <a:pt x="1171" y="539"/>
                  </a:lnTo>
                  <a:lnTo>
                    <a:pt x="1184" y="537"/>
                  </a:lnTo>
                  <a:lnTo>
                    <a:pt x="1193" y="537"/>
                  </a:lnTo>
                  <a:lnTo>
                    <a:pt x="1196" y="537"/>
                  </a:lnTo>
                  <a:lnTo>
                    <a:pt x="1180" y="253"/>
                  </a:lnTo>
                  <a:lnTo>
                    <a:pt x="1047" y="0"/>
                  </a:lnTo>
                  <a:lnTo>
                    <a:pt x="202" y="47"/>
                  </a:lnTo>
                  <a:lnTo>
                    <a:pt x="151" y="81"/>
                  </a:lnTo>
                  <a:close/>
                </a:path>
              </a:pathLst>
            </a:custGeom>
            <a:solidFill>
              <a:srgbClr val="8CA3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2210" y="2168"/>
              <a:ext cx="1120" cy="208"/>
            </a:xfrm>
            <a:custGeom>
              <a:avLst/>
              <a:gdLst/>
              <a:ahLst/>
              <a:cxnLst>
                <a:cxn ang="0">
                  <a:pos x="330" y="18"/>
                </a:cxn>
                <a:cxn ang="0">
                  <a:pos x="818" y="0"/>
                </a:cxn>
                <a:cxn ang="0">
                  <a:pos x="933" y="100"/>
                </a:cxn>
                <a:cxn ang="0">
                  <a:pos x="1120" y="185"/>
                </a:cxn>
                <a:cxn ang="0">
                  <a:pos x="0" y="208"/>
                </a:cxn>
                <a:cxn ang="0">
                  <a:pos x="43" y="155"/>
                </a:cxn>
                <a:cxn ang="0">
                  <a:pos x="52" y="154"/>
                </a:cxn>
                <a:cxn ang="0">
                  <a:pos x="76" y="151"/>
                </a:cxn>
                <a:cxn ang="0">
                  <a:pos x="109" y="146"/>
                </a:cxn>
                <a:cxn ang="0">
                  <a:pos x="149" y="140"/>
                </a:cxn>
                <a:cxn ang="0">
                  <a:pos x="190" y="131"/>
                </a:cxn>
                <a:cxn ang="0">
                  <a:pos x="228" y="120"/>
                </a:cxn>
                <a:cxn ang="0">
                  <a:pos x="258" y="106"/>
                </a:cxn>
                <a:cxn ang="0">
                  <a:pos x="278" y="90"/>
                </a:cxn>
                <a:cxn ang="0">
                  <a:pos x="290" y="73"/>
                </a:cxn>
                <a:cxn ang="0">
                  <a:pos x="299" y="58"/>
                </a:cxn>
                <a:cxn ang="0">
                  <a:pos x="308" y="46"/>
                </a:cxn>
                <a:cxn ang="0">
                  <a:pos x="315" y="36"/>
                </a:cxn>
                <a:cxn ang="0">
                  <a:pos x="321" y="28"/>
                </a:cxn>
                <a:cxn ang="0">
                  <a:pos x="326" y="22"/>
                </a:cxn>
                <a:cxn ang="0">
                  <a:pos x="329" y="19"/>
                </a:cxn>
                <a:cxn ang="0">
                  <a:pos x="330" y="18"/>
                </a:cxn>
              </a:cxnLst>
              <a:rect l="0" t="0" r="r" b="b"/>
              <a:pathLst>
                <a:path w="1120" h="208">
                  <a:moveTo>
                    <a:pt x="330" y="18"/>
                  </a:moveTo>
                  <a:lnTo>
                    <a:pt x="818" y="0"/>
                  </a:lnTo>
                  <a:lnTo>
                    <a:pt x="933" y="100"/>
                  </a:lnTo>
                  <a:lnTo>
                    <a:pt x="1120" y="185"/>
                  </a:lnTo>
                  <a:lnTo>
                    <a:pt x="0" y="208"/>
                  </a:lnTo>
                  <a:lnTo>
                    <a:pt x="43" y="155"/>
                  </a:lnTo>
                  <a:lnTo>
                    <a:pt x="52" y="154"/>
                  </a:lnTo>
                  <a:lnTo>
                    <a:pt x="76" y="151"/>
                  </a:lnTo>
                  <a:lnTo>
                    <a:pt x="109" y="146"/>
                  </a:lnTo>
                  <a:lnTo>
                    <a:pt x="149" y="140"/>
                  </a:lnTo>
                  <a:lnTo>
                    <a:pt x="190" y="131"/>
                  </a:lnTo>
                  <a:lnTo>
                    <a:pt x="228" y="120"/>
                  </a:lnTo>
                  <a:lnTo>
                    <a:pt x="258" y="106"/>
                  </a:lnTo>
                  <a:lnTo>
                    <a:pt x="278" y="90"/>
                  </a:lnTo>
                  <a:lnTo>
                    <a:pt x="290" y="73"/>
                  </a:lnTo>
                  <a:lnTo>
                    <a:pt x="299" y="58"/>
                  </a:lnTo>
                  <a:lnTo>
                    <a:pt x="308" y="46"/>
                  </a:lnTo>
                  <a:lnTo>
                    <a:pt x="315" y="36"/>
                  </a:lnTo>
                  <a:lnTo>
                    <a:pt x="321" y="28"/>
                  </a:lnTo>
                  <a:lnTo>
                    <a:pt x="326" y="22"/>
                  </a:lnTo>
                  <a:lnTo>
                    <a:pt x="329" y="19"/>
                  </a:lnTo>
                  <a:lnTo>
                    <a:pt x="330" y="18"/>
                  </a:lnTo>
                  <a:close/>
                </a:path>
              </a:pathLst>
            </a:custGeom>
            <a:solidFill>
              <a:srgbClr val="8CA3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2148" y="1270"/>
              <a:ext cx="1315" cy="908"/>
            </a:xfrm>
            <a:custGeom>
              <a:avLst/>
              <a:gdLst/>
              <a:ahLst/>
              <a:cxnLst>
                <a:cxn ang="0">
                  <a:pos x="696" y="14"/>
                </a:cxn>
                <a:cxn ang="0">
                  <a:pos x="663" y="6"/>
                </a:cxn>
                <a:cxn ang="0">
                  <a:pos x="613" y="0"/>
                </a:cxn>
                <a:cxn ang="0">
                  <a:pos x="560" y="2"/>
                </a:cxn>
                <a:cxn ang="0">
                  <a:pos x="525" y="11"/>
                </a:cxn>
                <a:cxn ang="0">
                  <a:pos x="498" y="26"/>
                </a:cxn>
                <a:cxn ang="0">
                  <a:pos x="383" y="89"/>
                </a:cxn>
                <a:cxn ang="0">
                  <a:pos x="322" y="149"/>
                </a:cxn>
                <a:cxn ang="0">
                  <a:pos x="301" y="172"/>
                </a:cxn>
                <a:cxn ang="0">
                  <a:pos x="255" y="228"/>
                </a:cxn>
                <a:cxn ang="0">
                  <a:pos x="180" y="297"/>
                </a:cxn>
                <a:cxn ang="0">
                  <a:pos x="57" y="415"/>
                </a:cxn>
                <a:cxn ang="0">
                  <a:pos x="30" y="521"/>
                </a:cxn>
                <a:cxn ang="0">
                  <a:pos x="42" y="585"/>
                </a:cxn>
                <a:cxn ang="0">
                  <a:pos x="5" y="629"/>
                </a:cxn>
                <a:cxn ang="0">
                  <a:pos x="5" y="765"/>
                </a:cxn>
                <a:cxn ang="0">
                  <a:pos x="24" y="814"/>
                </a:cxn>
                <a:cxn ang="0">
                  <a:pos x="66" y="852"/>
                </a:cxn>
                <a:cxn ang="0">
                  <a:pos x="50" y="863"/>
                </a:cxn>
                <a:cxn ang="0">
                  <a:pos x="17" y="871"/>
                </a:cxn>
                <a:cxn ang="0">
                  <a:pos x="24" y="893"/>
                </a:cxn>
                <a:cxn ang="0">
                  <a:pos x="66" y="908"/>
                </a:cxn>
                <a:cxn ang="0">
                  <a:pos x="120" y="872"/>
                </a:cxn>
                <a:cxn ang="0">
                  <a:pos x="162" y="802"/>
                </a:cxn>
                <a:cxn ang="0">
                  <a:pos x="160" y="691"/>
                </a:cxn>
                <a:cxn ang="0">
                  <a:pos x="153" y="578"/>
                </a:cxn>
                <a:cxn ang="0">
                  <a:pos x="237" y="484"/>
                </a:cxn>
                <a:cxn ang="0">
                  <a:pos x="311" y="403"/>
                </a:cxn>
                <a:cxn ang="0">
                  <a:pos x="395" y="334"/>
                </a:cxn>
                <a:cxn ang="0">
                  <a:pos x="495" y="291"/>
                </a:cxn>
                <a:cxn ang="0">
                  <a:pos x="600" y="274"/>
                </a:cxn>
                <a:cxn ang="0">
                  <a:pos x="675" y="267"/>
                </a:cxn>
                <a:cxn ang="0">
                  <a:pos x="732" y="270"/>
                </a:cxn>
                <a:cxn ang="0">
                  <a:pos x="781" y="280"/>
                </a:cxn>
                <a:cxn ang="0">
                  <a:pos x="848" y="334"/>
                </a:cxn>
                <a:cxn ang="0">
                  <a:pos x="895" y="452"/>
                </a:cxn>
                <a:cxn ang="0">
                  <a:pos x="947" y="536"/>
                </a:cxn>
                <a:cxn ang="0">
                  <a:pos x="1005" y="600"/>
                </a:cxn>
                <a:cxn ang="0">
                  <a:pos x="1052" y="671"/>
                </a:cxn>
                <a:cxn ang="0">
                  <a:pos x="1099" y="723"/>
                </a:cxn>
                <a:cxn ang="0">
                  <a:pos x="1170" y="816"/>
                </a:cxn>
                <a:cxn ang="0">
                  <a:pos x="1221" y="907"/>
                </a:cxn>
                <a:cxn ang="0">
                  <a:pos x="1265" y="895"/>
                </a:cxn>
                <a:cxn ang="0">
                  <a:pos x="1310" y="874"/>
                </a:cxn>
                <a:cxn ang="0">
                  <a:pos x="1292" y="846"/>
                </a:cxn>
                <a:cxn ang="0">
                  <a:pos x="1240" y="805"/>
                </a:cxn>
                <a:cxn ang="0">
                  <a:pos x="1231" y="662"/>
                </a:cxn>
                <a:cxn ang="0">
                  <a:pos x="1201" y="587"/>
                </a:cxn>
                <a:cxn ang="0">
                  <a:pos x="1168" y="505"/>
                </a:cxn>
                <a:cxn ang="0">
                  <a:pos x="1140" y="446"/>
                </a:cxn>
                <a:cxn ang="0">
                  <a:pos x="1102" y="392"/>
                </a:cxn>
                <a:cxn ang="0">
                  <a:pos x="1056" y="340"/>
                </a:cxn>
                <a:cxn ang="0">
                  <a:pos x="972" y="201"/>
                </a:cxn>
                <a:cxn ang="0">
                  <a:pos x="912" y="93"/>
                </a:cxn>
                <a:cxn ang="0">
                  <a:pos x="854" y="56"/>
                </a:cxn>
                <a:cxn ang="0">
                  <a:pos x="812" y="33"/>
                </a:cxn>
              </a:cxnLst>
              <a:rect l="0" t="0" r="r" b="b"/>
              <a:pathLst>
                <a:path w="1315" h="908">
                  <a:moveTo>
                    <a:pt x="703" y="15"/>
                  </a:moveTo>
                  <a:lnTo>
                    <a:pt x="702" y="15"/>
                  </a:lnTo>
                  <a:lnTo>
                    <a:pt x="700" y="14"/>
                  </a:lnTo>
                  <a:lnTo>
                    <a:pt x="696" y="14"/>
                  </a:lnTo>
                  <a:lnTo>
                    <a:pt x="690" y="12"/>
                  </a:lnTo>
                  <a:lnTo>
                    <a:pt x="682" y="11"/>
                  </a:lnTo>
                  <a:lnTo>
                    <a:pt x="673" y="8"/>
                  </a:lnTo>
                  <a:lnTo>
                    <a:pt x="663" y="6"/>
                  </a:lnTo>
                  <a:lnTo>
                    <a:pt x="652" y="5"/>
                  </a:lnTo>
                  <a:lnTo>
                    <a:pt x="640" y="3"/>
                  </a:lnTo>
                  <a:lnTo>
                    <a:pt x="627" y="2"/>
                  </a:lnTo>
                  <a:lnTo>
                    <a:pt x="613" y="0"/>
                  </a:lnTo>
                  <a:lnTo>
                    <a:pt x="600" y="0"/>
                  </a:lnTo>
                  <a:lnTo>
                    <a:pt x="586" y="0"/>
                  </a:lnTo>
                  <a:lnTo>
                    <a:pt x="573" y="0"/>
                  </a:lnTo>
                  <a:lnTo>
                    <a:pt x="560" y="2"/>
                  </a:lnTo>
                  <a:lnTo>
                    <a:pt x="546" y="3"/>
                  </a:lnTo>
                  <a:lnTo>
                    <a:pt x="539" y="5"/>
                  </a:lnTo>
                  <a:lnTo>
                    <a:pt x="531" y="8"/>
                  </a:lnTo>
                  <a:lnTo>
                    <a:pt x="525" y="11"/>
                  </a:lnTo>
                  <a:lnTo>
                    <a:pt x="518" y="15"/>
                  </a:lnTo>
                  <a:lnTo>
                    <a:pt x="512" y="18"/>
                  </a:lnTo>
                  <a:lnTo>
                    <a:pt x="506" y="23"/>
                  </a:lnTo>
                  <a:lnTo>
                    <a:pt x="498" y="26"/>
                  </a:lnTo>
                  <a:lnTo>
                    <a:pt x="492" y="29"/>
                  </a:lnTo>
                  <a:lnTo>
                    <a:pt x="449" y="48"/>
                  </a:lnTo>
                  <a:lnTo>
                    <a:pt x="413" y="69"/>
                  </a:lnTo>
                  <a:lnTo>
                    <a:pt x="383" y="89"/>
                  </a:lnTo>
                  <a:lnTo>
                    <a:pt x="359" y="108"/>
                  </a:lnTo>
                  <a:lnTo>
                    <a:pt x="341" y="126"/>
                  </a:lnTo>
                  <a:lnTo>
                    <a:pt x="329" y="140"/>
                  </a:lnTo>
                  <a:lnTo>
                    <a:pt x="322" y="149"/>
                  </a:lnTo>
                  <a:lnTo>
                    <a:pt x="320" y="152"/>
                  </a:lnTo>
                  <a:lnTo>
                    <a:pt x="317" y="155"/>
                  </a:lnTo>
                  <a:lnTo>
                    <a:pt x="311" y="162"/>
                  </a:lnTo>
                  <a:lnTo>
                    <a:pt x="301" y="172"/>
                  </a:lnTo>
                  <a:lnTo>
                    <a:pt x="290" y="186"/>
                  </a:lnTo>
                  <a:lnTo>
                    <a:pt x="277" y="201"/>
                  </a:lnTo>
                  <a:lnTo>
                    <a:pt x="265" y="214"/>
                  </a:lnTo>
                  <a:lnTo>
                    <a:pt x="255" y="228"/>
                  </a:lnTo>
                  <a:lnTo>
                    <a:pt x="247" y="238"/>
                  </a:lnTo>
                  <a:lnTo>
                    <a:pt x="235" y="252"/>
                  </a:lnTo>
                  <a:lnTo>
                    <a:pt x="211" y="271"/>
                  </a:lnTo>
                  <a:lnTo>
                    <a:pt x="180" y="297"/>
                  </a:lnTo>
                  <a:lnTo>
                    <a:pt x="145" y="327"/>
                  </a:lnTo>
                  <a:lnTo>
                    <a:pt x="111" y="356"/>
                  </a:lnTo>
                  <a:lnTo>
                    <a:pt x="80" y="386"/>
                  </a:lnTo>
                  <a:lnTo>
                    <a:pt x="57" y="415"/>
                  </a:lnTo>
                  <a:lnTo>
                    <a:pt x="44" y="437"/>
                  </a:lnTo>
                  <a:lnTo>
                    <a:pt x="38" y="464"/>
                  </a:lnTo>
                  <a:lnTo>
                    <a:pt x="33" y="493"/>
                  </a:lnTo>
                  <a:lnTo>
                    <a:pt x="30" y="521"/>
                  </a:lnTo>
                  <a:lnTo>
                    <a:pt x="32" y="546"/>
                  </a:lnTo>
                  <a:lnTo>
                    <a:pt x="36" y="560"/>
                  </a:lnTo>
                  <a:lnTo>
                    <a:pt x="41" y="573"/>
                  </a:lnTo>
                  <a:lnTo>
                    <a:pt x="42" y="585"/>
                  </a:lnTo>
                  <a:lnTo>
                    <a:pt x="36" y="596"/>
                  </a:lnTo>
                  <a:lnTo>
                    <a:pt x="29" y="603"/>
                  </a:lnTo>
                  <a:lnTo>
                    <a:pt x="17" y="615"/>
                  </a:lnTo>
                  <a:lnTo>
                    <a:pt x="5" y="629"/>
                  </a:lnTo>
                  <a:lnTo>
                    <a:pt x="0" y="641"/>
                  </a:lnTo>
                  <a:lnTo>
                    <a:pt x="2" y="682"/>
                  </a:lnTo>
                  <a:lnTo>
                    <a:pt x="5" y="727"/>
                  </a:lnTo>
                  <a:lnTo>
                    <a:pt x="5" y="765"/>
                  </a:lnTo>
                  <a:lnTo>
                    <a:pt x="3" y="792"/>
                  </a:lnTo>
                  <a:lnTo>
                    <a:pt x="6" y="796"/>
                  </a:lnTo>
                  <a:lnTo>
                    <a:pt x="14" y="805"/>
                  </a:lnTo>
                  <a:lnTo>
                    <a:pt x="24" y="814"/>
                  </a:lnTo>
                  <a:lnTo>
                    <a:pt x="36" y="825"/>
                  </a:lnTo>
                  <a:lnTo>
                    <a:pt x="48" y="835"/>
                  </a:lnTo>
                  <a:lnTo>
                    <a:pt x="59" y="844"/>
                  </a:lnTo>
                  <a:lnTo>
                    <a:pt x="66" y="852"/>
                  </a:lnTo>
                  <a:lnTo>
                    <a:pt x="68" y="856"/>
                  </a:lnTo>
                  <a:lnTo>
                    <a:pt x="65" y="859"/>
                  </a:lnTo>
                  <a:lnTo>
                    <a:pt x="59" y="860"/>
                  </a:lnTo>
                  <a:lnTo>
                    <a:pt x="50" y="863"/>
                  </a:lnTo>
                  <a:lnTo>
                    <a:pt x="41" y="865"/>
                  </a:lnTo>
                  <a:lnTo>
                    <a:pt x="32" y="866"/>
                  </a:lnTo>
                  <a:lnTo>
                    <a:pt x="23" y="868"/>
                  </a:lnTo>
                  <a:lnTo>
                    <a:pt x="17" y="871"/>
                  </a:lnTo>
                  <a:lnTo>
                    <a:pt x="14" y="874"/>
                  </a:lnTo>
                  <a:lnTo>
                    <a:pt x="14" y="880"/>
                  </a:lnTo>
                  <a:lnTo>
                    <a:pt x="18" y="887"/>
                  </a:lnTo>
                  <a:lnTo>
                    <a:pt x="24" y="893"/>
                  </a:lnTo>
                  <a:lnTo>
                    <a:pt x="33" y="899"/>
                  </a:lnTo>
                  <a:lnTo>
                    <a:pt x="44" y="905"/>
                  </a:lnTo>
                  <a:lnTo>
                    <a:pt x="54" y="908"/>
                  </a:lnTo>
                  <a:lnTo>
                    <a:pt x="66" y="908"/>
                  </a:lnTo>
                  <a:lnTo>
                    <a:pt x="75" y="907"/>
                  </a:lnTo>
                  <a:lnTo>
                    <a:pt x="92" y="898"/>
                  </a:lnTo>
                  <a:lnTo>
                    <a:pt x="106" y="887"/>
                  </a:lnTo>
                  <a:lnTo>
                    <a:pt x="120" y="872"/>
                  </a:lnTo>
                  <a:lnTo>
                    <a:pt x="132" y="857"/>
                  </a:lnTo>
                  <a:lnTo>
                    <a:pt x="144" y="840"/>
                  </a:lnTo>
                  <a:lnTo>
                    <a:pt x="153" y="822"/>
                  </a:lnTo>
                  <a:lnTo>
                    <a:pt x="162" y="802"/>
                  </a:lnTo>
                  <a:lnTo>
                    <a:pt x="169" y="781"/>
                  </a:lnTo>
                  <a:lnTo>
                    <a:pt x="175" y="748"/>
                  </a:lnTo>
                  <a:lnTo>
                    <a:pt x="171" y="718"/>
                  </a:lnTo>
                  <a:lnTo>
                    <a:pt x="160" y="691"/>
                  </a:lnTo>
                  <a:lnTo>
                    <a:pt x="148" y="665"/>
                  </a:lnTo>
                  <a:lnTo>
                    <a:pt x="141" y="638"/>
                  </a:lnTo>
                  <a:lnTo>
                    <a:pt x="141" y="609"/>
                  </a:lnTo>
                  <a:lnTo>
                    <a:pt x="153" y="578"/>
                  </a:lnTo>
                  <a:lnTo>
                    <a:pt x="181" y="542"/>
                  </a:lnTo>
                  <a:lnTo>
                    <a:pt x="199" y="522"/>
                  </a:lnTo>
                  <a:lnTo>
                    <a:pt x="219" y="503"/>
                  </a:lnTo>
                  <a:lnTo>
                    <a:pt x="237" y="484"/>
                  </a:lnTo>
                  <a:lnTo>
                    <a:pt x="255" y="463"/>
                  </a:lnTo>
                  <a:lnTo>
                    <a:pt x="274" y="443"/>
                  </a:lnTo>
                  <a:lnTo>
                    <a:pt x="292" y="422"/>
                  </a:lnTo>
                  <a:lnTo>
                    <a:pt x="311" y="403"/>
                  </a:lnTo>
                  <a:lnTo>
                    <a:pt x="332" y="385"/>
                  </a:lnTo>
                  <a:lnTo>
                    <a:pt x="352" y="367"/>
                  </a:lnTo>
                  <a:lnTo>
                    <a:pt x="374" y="350"/>
                  </a:lnTo>
                  <a:lnTo>
                    <a:pt x="395" y="334"/>
                  </a:lnTo>
                  <a:lnTo>
                    <a:pt x="419" y="321"/>
                  </a:lnTo>
                  <a:lnTo>
                    <a:pt x="443" y="309"/>
                  </a:lnTo>
                  <a:lnTo>
                    <a:pt x="468" y="298"/>
                  </a:lnTo>
                  <a:lnTo>
                    <a:pt x="495" y="291"/>
                  </a:lnTo>
                  <a:lnTo>
                    <a:pt x="524" y="285"/>
                  </a:lnTo>
                  <a:lnTo>
                    <a:pt x="551" y="280"/>
                  </a:lnTo>
                  <a:lnTo>
                    <a:pt x="576" y="277"/>
                  </a:lnTo>
                  <a:lnTo>
                    <a:pt x="600" y="274"/>
                  </a:lnTo>
                  <a:lnTo>
                    <a:pt x="621" y="271"/>
                  </a:lnTo>
                  <a:lnTo>
                    <a:pt x="640" y="270"/>
                  </a:lnTo>
                  <a:lnTo>
                    <a:pt x="658" y="268"/>
                  </a:lnTo>
                  <a:lnTo>
                    <a:pt x="675" y="267"/>
                  </a:lnTo>
                  <a:lnTo>
                    <a:pt x="690" y="267"/>
                  </a:lnTo>
                  <a:lnTo>
                    <a:pt x="705" y="267"/>
                  </a:lnTo>
                  <a:lnTo>
                    <a:pt x="718" y="268"/>
                  </a:lnTo>
                  <a:lnTo>
                    <a:pt x="732" y="270"/>
                  </a:lnTo>
                  <a:lnTo>
                    <a:pt x="744" y="271"/>
                  </a:lnTo>
                  <a:lnTo>
                    <a:pt x="755" y="274"/>
                  </a:lnTo>
                  <a:lnTo>
                    <a:pt x="767" y="277"/>
                  </a:lnTo>
                  <a:lnTo>
                    <a:pt x="781" y="280"/>
                  </a:lnTo>
                  <a:lnTo>
                    <a:pt x="793" y="285"/>
                  </a:lnTo>
                  <a:lnTo>
                    <a:pt x="817" y="297"/>
                  </a:lnTo>
                  <a:lnTo>
                    <a:pt x="835" y="313"/>
                  </a:lnTo>
                  <a:lnTo>
                    <a:pt x="848" y="334"/>
                  </a:lnTo>
                  <a:lnTo>
                    <a:pt x="860" y="359"/>
                  </a:lnTo>
                  <a:lnTo>
                    <a:pt x="871" y="388"/>
                  </a:lnTo>
                  <a:lnTo>
                    <a:pt x="881" y="419"/>
                  </a:lnTo>
                  <a:lnTo>
                    <a:pt x="895" y="452"/>
                  </a:lnTo>
                  <a:lnTo>
                    <a:pt x="909" y="487"/>
                  </a:lnTo>
                  <a:lnTo>
                    <a:pt x="920" y="505"/>
                  </a:lnTo>
                  <a:lnTo>
                    <a:pt x="933" y="521"/>
                  </a:lnTo>
                  <a:lnTo>
                    <a:pt x="947" y="536"/>
                  </a:lnTo>
                  <a:lnTo>
                    <a:pt x="962" y="551"/>
                  </a:lnTo>
                  <a:lnTo>
                    <a:pt x="977" y="566"/>
                  </a:lnTo>
                  <a:lnTo>
                    <a:pt x="990" y="581"/>
                  </a:lnTo>
                  <a:lnTo>
                    <a:pt x="1005" y="600"/>
                  </a:lnTo>
                  <a:lnTo>
                    <a:pt x="1019" y="621"/>
                  </a:lnTo>
                  <a:lnTo>
                    <a:pt x="1029" y="638"/>
                  </a:lnTo>
                  <a:lnTo>
                    <a:pt x="1040" y="654"/>
                  </a:lnTo>
                  <a:lnTo>
                    <a:pt x="1052" y="671"/>
                  </a:lnTo>
                  <a:lnTo>
                    <a:pt x="1064" y="685"/>
                  </a:lnTo>
                  <a:lnTo>
                    <a:pt x="1075" y="699"/>
                  </a:lnTo>
                  <a:lnTo>
                    <a:pt x="1087" y="712"/>
                  </a:lnTo>
                  <a:lnTo>
                    <a:pt x="1099" y="723"/>
                  </a:lnTo>
                  <a:lnTo>
                    <a:pt x="1111" y="732"/>
                  </a:lnTo>
                  <a:lnTo>
                    <a:pt x="1135" y="754"/>
                  </a:lnTo>
                  <a:lnTo>
                    <a:pt x="1155" y="783"/>
                  </a:lnTo>
                  <a:lnTo>
                    <a:pt x="1170" y="816"/>
                  </a:lnTo>
                  <a:lnTo>
                    <a:pt x="1183" y="847"/>
                  </a:lnTo>
                  <a:lnTo>
                    <a:pt x="1195" y="875"/>
                  </a:lnTo>
                  <a:lnTo>
                    <a:pt x="1207" y="896"/>
                  </a:lnTo>
                  <a:lnTo>
                    <a:pt x="1221" y="907"/>
                  </a:lnTo>
                  <a:lnTo>
                    <a:pt x="1237" y="904"/>
                  </a:lnTo>
                  <a:lnTo>
                    <a:pt x="1243" y="901"/>
                  </a:lnTo>
                  <a:lnTo>
                    <a:pt x="1252" y="898"/>
                  </a:lnTo>
                  <a:lnTo>
                    <a:pt x="1265" y="895"/>
                  </a:lnTo>
                  <a:lnTo>
                    <a:pt x="1279" y="890"/>
                  </a:lnTo>
                  <a:lnTo>
                    <a:pt x="1291" y="884"/>
                  </a:lnTo>
                  <a:lnTo>
                    <a:pt x="1303" y="880"/>
                  </a:lnTo>
                  <a:lnTo>
                    <a:pt x="1310" y="874"/>
                  </a:lnTo>
                  <a:lnTo>
                    <a:pt x="1315" y="868"/>
                  </a:lnTo>
                  <a:lnTo>
                    <a:pt x="1313" y="859"/>
                  </a:lnTo>
                  <a:lnTo>
                    <a:pt x="1306" y="852"/>
                  </a:lnTo>
                  <a:lnTo>
                    <a:pt x="1292" y="846"/>
                  </a:lnTo>
                  <a:lnTo>
                    <a:pt x="1279" y="838"/>
                  </a:lnTo>
                  <a:lnTo>
                    <a:pt x="1262" y="831"/>
                  </a:lnTo>
                  <a:lnTo>
                    <a:pt x="1249" y="820"/>
                  </a:lnTo>
                  <a:lnTo>
                    <a:pt x="1240" y="805"/>
                  </a:lnTo>
                  <a:lnTo>
                    <a:pt x="1237" y="786"/>
                  </a:lnTo>
                  <a:lnTo>
                    <a:pt x="1237" y="744"/>
                  </a:lnTo>
                  <a:lnTo>
                    <a:pt x="1235" y="700"/>
                  </a:lnTo>
                  <a:lnTo>
                    <a:pt x="1231" y="662"/>
                  </a:lnTo>
                  <a:lnTo>
                    <a:pt x="1222" y="635"/>
                  </a:lnTo>
                  <a:lnTo>
                    <a:pt x="1216" y="621"/>
                  </a:lnTo>
                  <a:lnTo>
                    <a:pt x="1209" y="605"/>
                  </a:lnTo>
                  <a:lnTo>
                    <a:pt x="1201" y="587"/>
                  </a:lnTo>
                  <a:lnTo>
                    <a:pt x="1195" y="567"/>
                  </a:lnTo>
                  <a:lnTo>
                    <a:pt x="1186" y="546"/>
                  </a:lnTo>
                  <a:lnTo>
                    <a:pt x="1177" y="525"/>
                  </a:lnTo>
                  <a:lnTo>
                    <a:pt x="1168" y="505"/>
                  </a:lnTo>
                  <a:lnTo>
                    <a:pt x="1158" y="484"/>
                  </a:lnTo>
                  <a:lnTo>
                    <a:pt x="1152" y="470"/>
                  </a:lnTo>
                  <a:lnTo>
                    <a:pt x="1146" y="458"/>
                  </a:lnTo>
                  <a:lnTo>
                    <a:pt x="1140" y="446"/>
                  </a:lnTo>
                  <a:lnTo>
                    <a:pt x="1132" y="431"/>
                  </a:lnTo>
                  <a:lnTo>
                    <a:pt x="1123" y="418"/>
                  </a:lnTo>
                  <a:lnTo>
                    <a:pt x="1113" y="406"/>
                  </a:lnTo>
                  <a:lnTo>
                    <a:pt x="1102" y="392"/>
                  </a:lnTo>
                  <a:lnTo>
                    <a:pt x="1090" y="380"/>
                  </a:lnTo>
                  <a:lnTo>
                    <a:pt x="1078" y="367"/>
                  </a:lnTo>
                  <a:lnTo>
                    <a:pt x="1066" y="353"/>
                  </a:lnTo>
                  <a:lnTo>
                    <a:pt x="1056" y="340"/>
                  </a:lnTo>
                  <a:lnTo>
                    <a:pt x="1046" y="327"/>
                  </a:lnTo>
                  <a:lnTo>
                    <a:pt x="1016" y="282"/>
                  </a:lnTo>
                  <a:lnTo>
                    <a:pt x="992" y="238"/>
                  </a:lnTo>
                  <a:lnTo>
                    <a:pt x="972" y="201"/>
                  </a:lnTo>
                  <a:lnTo>
                    <a:pt x="954" y="165"/>
                  </a:lnTo>
                  <a:lnTo>
                    <a:pt x="939" y="137"/>
                  </a:lnTo>
                  <a:lnTo>
                    <a:pt x="926" y="111"/>
                  </a:lnTo>
                  <a:lnTo>
                    <a:pt x="912" y="93"/>
                  </a:lnTo>
                  <a:lnTo>
                    <a:pt x="899" y="81"/>
                  </a:lnTo>
                  <a:lnTo>
                    <a:pt x="884" y="72"/>
                  </a:lnTo>
                  <a:lnTo>
                    <a:pt x="869" y="63"/>
                  </a:lnTo>
                  <a:lnTo>
                    <a:pt x="854" y="56"/>
                  </a:lnTo>
                  <a:lnTo>
                    <a:pt x="841" y="47"/>
                  </a:lnTo>
                  <a:lnTo>
                    <a:pt x="829" y="41"/>
                  </a:lnTo>
                  <a:lnTo>
                    <a:pt x="820" y="36"/>
                  </a:lnTo>
                  <a:lnTo>
                    <a:pt x="812" y="33"/>
                  </a:lnTo>
                  <a:lnTo>
                    <a:pt x="811" y="32"/>
                  </a:lnTo>
                  <a:lnTo>
                    <a:pt x="703" y="15"/>
                  </a:lnTo>
                  <a:close/>
                </a:path>
              </a:pathLst>
            </a:custGeom>
            <a:solidFill>
              <a:srgbClr val="FFFFA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2388" y="1468"/>
              <a:ext cx="794" cy="818"/>
            </a:xfrm>
            <a:custGeom>
              <a:avLst/>
              <a:gdLst/>
              <a:ahLst/>
              <a:cxnLst>
                <a:cxn ang="0">
                  <a:pos x="273" y="787"/>
                </a:cxn>
                <a:cxn ang="0">
                  <a:pos x="339" y="811"/>
                </a:cxn>
                <a:cxn ang="0">
                  <a:pos x="421" y="817"/>
                </a:cxn>
                <a:cxn ang="0">
                  <a:pos x="512" y="799"/>
                </a:cxn>
                <a:cxn ang="0">
                  <a:pos x="571" y="770"/>
                </a:cxn>
                <a:cxn ang="0">
                  <a:pos x="581" y="745"/>
                </a:cxn>
                <a:cxn ang="0">
                  <a:pos x="557" y="706"/>
                </a:cxn>
                <a:cxn ang="0">
                  <a:pos x="539" y="616"/>
                </a:cxn>
                <a:cxn ang="0">
                  <a:pos x="550" y="573"/>
                </a:cxn>
                <a:cxn ang="0">
                  <a:pos x="580" y="558"/>
                </a:cxn>
                <a:cxn ang="0">
                  <a:pos x="616" y="540"/>
                </a:cxn>
                <a:cxn ang="0">
                  <a:pos x="655" y="505"/>
                </a:cxn>
                <a:cxn ang="0">
                  <a:pos x="678" y="477"/>
                </a:cxn>
                <a:cxn ang="0">
                  <a:pos x="684" y="467"/>
                </a:cxn>
                <a:cxn ang="0">
                  <a:pos x="698" y="432"/>
                </a:cxn>
                <a:cxn ang="0">
                  <a:pos x="731" y="377"/>
                </a:cxn>
                <a:cxn ang="0">
                  <a:pos x="780" y="317"/>
                </a:cxn>
                <a:cxn ang="0">
                  <a:pos x="794" y="263"/>
                </a:cxn>
                <a:cxn ang="0">
                  <a:pos x="782" y="208"/>
                </a:cxn>
                <a:cxn ang="0">
                  <a:pos x="755" y="202"/>
                </a:cxn>
                <a:cxn ang="0">
                  <a:pos x="713" y="208"/>
                </a:cxn>
                <a:cxn ang="0">
                  <a:pos x="686" y="155"/>
                </a:cxn>
                <a:cxn ang="0">
                  <a:pos x="665" y="75"/>
                </a:cxn>
                <a:cxn ang="0">
                  <a:pos x="652" y="48"/>
                </a:cxn>
                <a:cxn ang="0">
                  <a:pos x="604" y="6"/>
                </a:cxn>
                <a:cxn ang="0">
                  <a:pos x="514" y="6"/>
                </a:cxn>
                <a:cxn ang="0">
                  <a:pos x="453" y="10"/>
                </a:cxn>
                <a:cxn ang="0">
                  <a:pos x="403" y="10"/>
                </a:cxn>
                <a:cxn ang="0">
                  <a:pos x="355" y="19"/>
                </a:cxn>
                <a:cxn ang="0">
                  <a:pos x="305" y="42"/>
                </a:cxn>
                <a:cxn ang="0">
                  <a:pos x="251" y="58"/>
                </a:cxn>
                <a:cxn ang="0">
                  <a:pos x="201" y="55"/>
                </a:cxn>
                <a:cxn ang="0">
                  <a:pos x="170" y="43"/>
                </a:cxn>
                <a:cxn ang="0">
                  <a:pos x="94" y="63"/>
                </a:cxn>
                <a:cxn ang="0">
                  <a:pos x="79" y="133"/>
                </a:cxn>
                <a:cxn ang="0">
                  <a:pos x="53" y="220"/>
                </a:cxn>
                <a:cxn ang="0">
                  <a:pos x="0" y="284"/>
                </a:cxn>
                <a:cxn ang="0">
                  <a:pos x="19" y="329"/>
                </a:cxn>
                <a:cxn ang="0">
                  <a:pos x="59" y="414"/>
                </a:cxn>
                <a:cxn ang="0">
                  <a:pos x="83" y="468"/>
                </a:cxn>
                <a:cxn ang="0">
                  <a:pos x="109" y="516"/>
                </a:cxn>
                <a:cxn ang="0">
                  <a:pos x="127" y="540"/>
                </a:cxn>
                <a:cxn ang="0">
                  <a:pos x="146" y="559"/>
                </a:cxn>
                <a:cxn ang="0">
                  <a:pos x="164" y="568"/>
                </a:cxn>
                <a:cxn ang="0">
                  <a:pos x="192" y="577"/>
                </a:cxn>
                <a:cxn ang="0">
                  <a:pos x="212" y="583"/>
                </a:cxn>
              </a:cxnLst>
              <a:rect l="0" t="0" r="r" b="b"/>
              <a:pathLst>
                <a:path w="794" h="818">
                  <a:moveTo>
                    <a:pt x="222" y="769"/>
                  </a:moveTo>
                  <a:lnTo>
                    <a:pt x="249" y="778"/>
                  </a:lnTo>
                  <a:lnTo>
                    <a:pt x="273" y="787"/>
                  </a:lnTo>
                  <a:lnTo>
                    <a:pt x="294" y="796"/>
                  </a:lnTo>
                  <a:lnTo>
                    <a:pt x="317" y="805"/>
                  </a:lnTo>
                  <a:lnTo>
                    <a:pt x="339" y="811"/>
                  </a:lnTo>
                  <a:lnTo>
                    <a:pt x="363" y="815"/>
                  </a:lnTo>
                  <a:lnTo>
                    <a:pt x="390" y="818"/>
                  </a:lnTo>
                  <a:lnTo>
                    <a:pt x="421" y="817"/>
                  </a:lnTo>
                  <a:lnTo>
                    <a:pt x="456" y="812"/>
                  </a:lnTo>
                  <a:lnTo>
                    <a:pt x="486" y="806"/>
                  </a:lnTo>
                  <a:lnTo>
                    <a:pt x="512" y="799"/>
                  </a:lnTo>
                  <a:lnTo>
                    <a:pt x="536" y="790"/>
                  </a:lnTo>
                  <a:lnTo>
                    <a:pt x="556" y="781"/>
                  </a:lnTo>
                  <a:lnTo>
                    <a:pt x="571" y="770"/>
                  </a:lnTo>
                  <a:lnTo>
                    <a:pt x="580" y="760"/>
                  </a:lnTo>
                  <a:lnTo>
                    <a:pt x="586" y="751"/>
                  </a:lnTo>
                  <a:lnTo>
                    <a:pt x="581" y="745"/>
                  </a:lnTo>
                  <a:lnTo>
                    <a:pt x="569" y="736"/>
                  </a:lnTo>
                  <a:lnTo>
                    <a:pt x="559" y="722"/>
                  </a:lnTo>
                  <a:lnTo>
                    <a:pt x="557" y="706"/>
                  </a:lnTo>
                  <a:lnTo>
                    <a:pt x="556" y="680"/>
                  </a:lnTo>
                  <a:lnTo>
                    <a:pt x="548" y="649"/>
                  </a:lnTo>
                  <a:lnTo>
                    <a:pt x="539" y="616"/>
                  </a:lnTo>
                  <a:lnTo>
                    <a:pt x="539" y="588"/>
                  </a:lnTo>
                  <a:lnTo>
                    <a:pt x="544" y="579"/>
                  </a:lnTo>
                  <a:lnTo>
                    <a:pt x="550" y="573"/>
                  </a:lnTo>
                  <a:lnTo>
                    <a:pt x="559" y="567"/>
                  </a:lnTo>
                  <a:lnTo>
                    <a:pt x="569" y="562"/>
                  </a:lnTo>
                  <a:lnTo>
                    <a:pt x="580" y="558"/>
                  </a:lnTo>
                  <a:lnTo>
                    <a:pt x="592" y="553"/>
                  </a:lnTo>
                  <a:lnTo>
                    <a:pt x="604" y="547"/>
                  </a:lnTo>
                  <a:lnTo>
                    <a:pt x="616" y="540"/>
                  </a:lnTo>
                  <a:lnTo>
                    <a:pt x="629" y="529"/>
                  </a:lnTo>
                  <a:lnTo>
                    <a:pt x="643" y="517"/>
                  </a:lnTo>
                  <a:lnTo>
                    <a:pt x="655" y="505"/>
                  </a:lnTo>
                  <a:lnTo>
                    <a:pt x="665" y="493"/>
                  </a:lnTo>
                  <a:lnTo>
                    <a:pt x="672" y="484"/>
                  </a:lnTo>
                  <a:lnTo>
                    <a:pt x="678" y="477"/>
                  </a:lnTo>
                  <a:lnTo>
                    <a:pt x="683" y="471"/>
                  </a:lnTo>
                  <a:lnTo>
                    <a:pt x="684" y="470"/>
                  </a:lnTo>
                  <a:lnTo>
                    <a:pt x="684" y="467"/>
                  </a:lnTo>
                  <a:lnTo>
                    <a:pt x="687" y="459"/>
                  </a:lnTo>
                  <a:lnTo>
                    <a:pt x="692" y="447"/>
                  </a:lnTo>
                  <a:lnTo>
                    <a:pt x="698" y="432"/>
                  </a:lnTo>
                  <a:lnTo>
                    <a:pt x="705" y="414"/>
                  </a:lnTo>
                  <a:lnTo>
                    <a:pt x="717" y="396"/>
                  </a:lnTo>
                  <a:lnTo>
                    <a:pt x="731" y="377"/>
                  </a:lnTo>
                  <a:lnTo>
                    <a:pt x="747" y="359"/>
                  </a:lnTo>
                  <a:lnTo>
                    <a:pt x="767" y="336"/>
                  </a:lnTo>
                  <a:lnTo>
                    <a:pt x="780" y="317"/>
                  </a:lnTo>
                  <a:lnTo>
                    <a:pt x="788" y="299"/>
                  </a:lnTo>
                  <a:lnTo>
                    <a:pt x="792" y="281"/>
                  </a:lnTo>
                  <a:lnTo>
                    <a:pt x="794" y="263"/>
                  </a:lnTo>
                  <a:lnTo>
                    <a:pt x="791" y="245"/>
                  </a:lnTo>
                  <a:lnTo>
                    <a:pt x="788" y="227"/>
                  </a:lnTo>
                  <a:lnTo>
                    <a:pt x="782" y="208"/>
                  </a:lnTo>
                  <a:lnTo>
                    <a:pt x="776" y="200"/>
                  </a:lnTo>
                  <a:lnTo>
                    <a:pt x="767" y="199"/>
                  </a:lnTo>
                  <a:lnTo>
                    <a:pt x="755" y="202"/>
                  </a:lnTo>
                  <a:lnTo>
                    <a:pt x="741" y="205"/>
                  </a:lnTo>
                  <a:lnTo>
                    <a:pt x="726" y="208"/>
                  </a:lnTo>
                  <a:lnTo>
                    <a:pt x="713" y="208"/>
                  </a:lnTo>
                  <a:lnTo>
                    <a:pt x="702" y="202"/>
                  </a:lnTo>
                  <a:lnTo>
                    <a:pt x="695" y="188"/>
                  </a:lnTo>
                  <a:lnTo>
                    <a:pt x="686" y="155"/>
                  </a:lnTo>
                  <a:lnTo>
                    <a:pt x="675" y="118"/>
                  </a:lnTo>
                  <a:lnTo>
                    <a:pt x="668" y="87"/>
                  </a:lnTo>
                  <a:lnTo>
                    <a:pt x="665" y="75"/>
                  </a:lnTo>
                  <a:lnTo>
                    <a:pt x="664" y="70"/>
                  </a:lnTo>
                  <a:lnTo>
                    <a:pt x="659" y="61"/>
                  </a:lnTo>
                  <a:lnTo>
                    <a:pt x="652" y="48"/>
                  </a:lnTo>
                  <a:lnTo>
                    <a:pt x="641" y="33"/>
                  </a:lnTo>
                  <a:lnTo>
                    <a:pt x="625" y="18"/>
                  </a:lnTo>
                  <a:lnTo>
                    <a:pt x="604" y="6"/>
                  </a:lnTo>
                  <a:lnTo>
                    <a:pt x="578" y="0"/>
                  </a:lnTo>
                  <a:lnTo>
                    <a:pt x="545" y="1"/>
                  </a:lnTo>
                  <a:lnTo>
                    <a:pt x="514" y="6"/>
                  </a:lnTo>
                  <a:lnTo>
                    <a:pt x="490" y="9"/>
                  </a:lnTo>
                  <a:lnTo>
                    <a:pt x="469" y="10"/>
                  </a:lnTo>
                  <a:lnTo>
                    <a:pt x="453" y="10"/>
                  </a:lnTo>
                  <a:lnTo>
                    <a:pt x="438" y="10"/>
                  </a:lnTo>
                  <a:lnTo>
                    <a:pt x="421" y="10"/>
                  </a:lnTo>
                  <a:lnTo>
                    <a:pt x="403" y="10"/>
                  </a:lnTo>
                  <a:lnTo>
                    <a:pt x="382" y="12"/>
                  </a:lnTo>
                  <a:lnTo>
                    <a:pt x="370" y="13"/>
                  </a:lnTo>
                  <a:lnTo>
                    <a:pt x="355" y="19"/>
                  </a:lnTo>
                  <a:lnTo>
                    <a:pt x="341" y="25"/>
                  </a:lnTo>
                  <a:lnTo>
                    <a:pt x="323" y="33"/>
                  </a:lnTo>
                  <a:lnTo>
                    <a:pt x="305" y="42"/>
                  </a:lnTo>
                  <a:lnTo>
                    <a:pt x="287" y="49"/>
                  </a:lnTo>
                  <a:lnTo>
                    <a:pt x="269" y="55"/>
                  </a:lnTo>
                  <a:lnTo>
                    <a:pt x="251" y="58"/>
                  </a:lnTo>
                  <a:lnTo>
                    <a:pt x="233" y="60"/>
                  </a:lnTo>
                  <a:lnTo>
                    <a:pt x="216" y="58"/>
                  </a:lnTo>
                  <a:lnTo>
                    <a:pt x="201" y="55"/>
                  </a:lnTo>
                  <a:lnTo>
                    <a:pt x="189" y="51"/>
                  </a:lnTo>
                  <a:lnTo>
                    <a:pt x="179" y="48"/>
                  </a:lnTo>
                  <a:lnTo>
                    <a:pt x="170" y="43"/>
                  </a:lnTo>
                  <a:lnTo>
                    <a:pt x="166" y="42"/>
                  </a:lnTo>
                  <a:lnTo>
                    <a:pt x="164" y="40"/>
                  </a:lnTo>
                  <a:lnTo>
                    <a:pt x="94" y="63"/>
                  </a:lnTo>
                  <a:lnTo>
                    <a:pt x="92" y="79"/>
                  </a:lnTo>
                  <a:lnTo>
                    <a:pt x="86" y="103"/>
                  </a:lnTo>
                  <a:lnTo>
                    <a:pt x="79" y="133"/>
                  </a:lnTo>
                  <a:lnTo>
                    <a:pt x="70" y="164"/>
                  </a:lnTo>
                  <a:lnTo>
                    <a:pt x="61" y="194"/>
                  </a:lnTo>
                  <a:lnTo>
                    <a:pt x="53" y="220"/>
                  </a:lnTo>
                  <a:lnTo>
                    <a:pt x="47" y="238"/>
                  </a:lnTo>
                  <a:lnTo>
                    <a:pt x="46" y="244"/>
                  </a:lnTo>
                  <a:lnTo>
                    <a:pt x="0" y="284"/>
                  </a:lnTo>
                  <a:lnTo>
                    <a:pt x="1" y="287"/>
                  </a:lnTo>
                  <a:lnTo>
                    <a:pt x="6" y="301"/>
                  </a:lnTo>
                  <a:lnTo>
                    <a:pt x="19" y="329"/>
                  </a:lnTo>
                  <a:lnTo>
                    <a:pt x="41" y="377"/>
                  </a:lnTo>
                  <a:lnTo>
                    <a:pt x="50" y="395"/>
                  </a:lnTo>
                  <a:lnTo>
                    <a:pt x="59" y="414"/>
                  </a:lnTo>
                  <a:lnTo>
                    <a:pt x="67" y="432"/>
                  </a:lnTo>
                  <a:lnTo>
                    <a:pt x="76" y="450"/>
                  </a:lnTo>
                  <a:lnTo>
                    <a:pt x="83" y="468"/>
                  </a:lnTo>
                  <a:lnTo>
                    <a:pt x="92" y="486"/>
                  </a:lnTo>
                  <a:lnTo>
                    <a:pt x="100" y="501"/>
                  </a:lnTo>
                  <a:lnTo>
                    <a:pt x="109" y="516"/>
                  </a:lnTo>
                  <a:lnTo>
                    <a:pt x="115" y="523"/>
                  </a:lnTo>
                  <a:lnTo>
                    <a:pt x="121" y="531"/>
                  </a:lnTo>
                  <a:lnTo>
                    <a:pt x="127" y="540"/>
                  </a:lnTo>
                  <a:lnTo>
                    <a:pt x="134" y="547"/>
                  </a:lnTo>
                  <a:lnTo>
                    <a:pt x="140" y="553"/>
                  </a:lnTo>
                  <a:lnTo>
                    <a:pt x="146" y="559"/>
                  </a:lnTo>
                  <a:lnTo>
                    <a:pt x="151" y="564"/>
                  </a:lnTo>
                  <a:lnTo>
                    <a:pt x="155" y="565"/>
                  </a:lnTo>
                  <a:lnTo>
                    <a:pt x="164" y="568"/>
                  </a:lnTo>
                  <a:lnTo>
                    <a:pt x="173" y="571"/>
                  </a:lnTo>
                  <a:lnTo>
                    <a:pt x="184" y="574"/>
                  </a:lnTo>
                  <a:lnTo>
                    <a:pt x="192" y="577"/>
                  </a:lnTo>
                  <a:lnTo>
                    <a:pt x="201" y="580"/>
                  </a:lnTo>
                  <a:lnTo>
                    <a:pt x="207" y="582"/>
                  </a:lnTo>
                  <a:lnTo>
                    <a:pt x="212" y="583"/>
                  </a:lnTo>
                  <a:lnTo>
                    <a:pt x="213" y="583"/>
                  </a:lnTo>
                  <a:lnTo>
                    <a:pt x="222" y="769"/>
                  </a:lnTo>
                  <a:close/>
                </a:path>
              </a:pathLst>
            </a:custGeom>
            <a:solidFill>
              <a:srgbClr val="F2BF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2724" y="1894"/>
              <a:ext cx="127" cy="84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40" y="81"/>
                </a:cxn>
                <a:cxn ang="0">
                  <a:pos x="93" y="84"/>
                </a:cxn>
                <a:cxn ang="0">
                  <a:pos x="127" y="0"/>
                </a:cxn>
                <a:cxn ang="0">
                  <a:pos x="0" y="3"/>
                </a:cxn>
              </a:cxnLst>
              <a:rect l="0" t="0" r="r" b="b"/>
              <a:pathLst>
                <a:path w="127" h="84">
                  <a:moveTo>
                    <a:pt x="0" y="3"/>
                  </a:moveTo>
                  <a:lnTo>
                    <a:pt x="40" y="81"/>
                  </a:lnTo>
                  <a:lnTo>
                    <a:pt x="93" y="84"/>
                  </a:lnTo>
                  <a:lnTo>
                    <a:pt x="127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FF8CD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2219" y="1448"/>
              <a:ext cx="239" cy="267"/>
            </a:xfrm>
            <a:custGeom>
              <a:avLst/>
              <a:gdLst/>
              <a:ahLst/>
              <a:cxnLst>
                <a:cxn ang="0">
                  <a:pos x="239" y="177"/>
                </a:cxn>
                <a:cxn ang="0">
                  <a:pos x="149" y="14"/>
                </a:cxn>
                <a:cxn ang="0">
                  <a:pos x="148" y="12"/>
                </a:cxn>
                <a:cxn ang="0">
                  <a:pos x="143" y="9"/>
                </a:cxn>
                <a:cxn ang="0">
                  <a:pos x="136" y="5"/>
                </a:cxn>
                <a:cxn ang="0">
                  <a:pos x="125" y="2"/>
                </a:cxn>
                <a:cxn ang="0">
                  <a:pos x="112" y="0"/>
                </a:cxn>
                <a:cxn ang="0">
                  <a:pos x="97" y="5"/>
                </a:cxn>
                <a:cxn ang="0">
                  <a:pos x="77" y="14"/>
                </a:cxn>
                <a:cxn ang="0">
                  <a:pos x="56" y="29"/>
                </a:cxn>
                <a:cxn ang="0">
                  <a:pos x="33" y="54"/>
                </a:cxn>
                <a:cxn ang="0">
                  <a:pos x="16" y="78"/>
                </a:cxn>
                <a:cxn ang="0">
                  <a:pos x="7" y="101"/>
                </a:cxn>
                <a:cxn ang="0">
                  <a:pos x="1" y="120"/>
                </a:cxn>
                <a:cxn ang="0">
                  <a:pos x="0" y="137"/>
                </a:cxn>
                <a:cxn ang="0">
                  <a:pos x="1" y="150"/>
                </a:cxn>
                <a:cxn ang="0">
                  <a:pos x="1" y="157"/>
                </a:cxn>
                <a:cxn ang="0">
                  <a:pos x="3" y="160"/>
                </a:cxn>
                <a:cxn ang="0">
                  <a:pos x="115" y="181"/>
                </a:cxn>
                <a:cxn ang="0">
                  <a:pos x="225" y="267"/>
                </a:cxn>
                <a:cxn ang="0">
                  <a:pos x="239" y="177"/>
                </a:cxn>
              </a:cxnLst>
              <a:rect l="0" t="0" r="r" b="b"/>
              <a:pathLst>
                <a:path w="239" h="267">
                  <a:moveTo>
                    <a:pt x="239" y="177"/>
                  </a:moveTo>
                  <a:lnTo>
                    <a:pt x="149" y="14"/>
                  </a:lnTo>
                  <a:lnTo>
                    <a:pt x="148" y="12"/>
                  </a:lnTo>
                  <a:lnTo>
                    <a:pt x="143" y="9"/>
                  </a:lnTo>
                  <a:lnTo>
                    <a:pt x="136" y="5"/>
                  </a:lnTo>
                  <a:lnTo>
                    <a:pt x="125" y="2"/>
                  </a:lnTo>
                  <a:lnTo>
                    <a:pt x="112" y="0"/>
                  </a:lnTo>
                  <a:lnTo>
                    <a:pt x="97" y="5"/>
                  </a:lnTo>
                  <a:lnTo>
                    <a:pt x="77" y="14"/>
                  </a:lnTo>
                  <a:lnTo>
                    <a:pt x="56" y="29"/>
                  </a:lnTo>
                  <a:lnTo>
                    <a:pt x="33" y="54"/>
                  </a:lnTo>
                  <a:lnTo>
                    <a:pt x="16" y="78"/>
                  </a:lnTo>
                  <a:lnTo>
                    <a:pt x="7" y="101"/>
                  </a:lnTo>
                  <a:lnTo>
                    <a:pt x="1" y="120"/>
                  </a:lnTo>
                  <a:lnTo>
                    <a:pt x="0" y="137"/>
                  </a:lnTo>
                  <a:lnTo>
                    <a:pt x="1" y="150"/>
                  </a:lnTo>
                  <a:lnTo>
                    <a:pt x="1" y="157"/>
                  </a:lnTo>
                  <a:lnTo>
                    <a:pt x="3" y="160"/>
                  </a:lnTo>
                  <a:lnTo>
                    <a:pt x="115" y="181"/>
                  </a:lnTo>
                  <a:lnTo>
                    <a:pt x="225" y="267"/>
                  </a:lnTo>
                  <a:lnTo>
                    <a:pt x="239" y="177"/>
                  </a:lnTo>
                  <a:close/>
                </a:path>
              </a:pathLst>
            </a:custGeom>
            <a:solidFill>
              <a:srgbClr val="B2FFD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3078" y="1499"/>
              <a:ext cx="214" cy="189"/>
            </a:xfrm>
            <a:custGeom>
              <a:avLst/>
              <a:gdLst/>
              <a:ahLst/>
              <a:cxnLst>
                <a:cxn ang="0">
                  <a:pos x="156" y="0"/>
                </a:cxn>
                <a:cxn ang="0">
                  <a:pos x="11" y="133"/>
                </a:cxn>
                <a:cxn ang="0">
                  <a:pos x="0" y="157"/>
                </a:cxn>
                <a:cxn ang="0">
                  <a:pos x="0" y="159"/>
                </a:cxn>
                <a:cxn ang="0">
                  <a:pos x="2" y="165"/>
                </a:cxn>
                <a:cxn ang="0">
                  <a:pos x="6" y="171"/>
                </a:cxn>
                <a:cxn ang="0">
                  <a:pos x="12" y="178"/>
                </a:cxn>
                <a:cxn ang="0">
                  <a:pos x="21" y="184"/>
                </a:cxn>
                <a:cxn ang="0">
                  <a:pos x="33" y="189"/>
                </a:cxn>
                <a:cxn ang="0">
                  <a:pos x="51" y="189"/>
                </a:cxn>
                <a:cxn ang="0">
                  <a:pos x="74" y="183"/>
                </a:cxn>
                <a:cxn ang="0">
                  <a:pos x="99" y="172"/>
                </a:cxn>
                <a:cxn ang="0">
                  <a:pos x="125" y="159"/>
                </a:cxn>
                <a:cxn ang="0">
                  <a:pos x="148" y="144"/>
                </a:cxn>
                <a:cxn ang="0">
                  <a:pos x="169" y="127"/>
                </a:cxn>
                <a:cxn ang="0">
                  <a:pos x="187" y="114"/>
                </a:cxn>
                <a:cxn ang="0">
                  <a:pos x="202" y="102"/>
                </a:cxn>
                <a:cxn ang="0">
                  <a:pos x="211" y="95"/>
                </a:cxn>
                <a:cxn ang="0">
                  <a:pos x="214" y="92"/>
                </a:cxn>
                <a:cxn ang="0">
                  <a:pos x="156" y="0"/>
                </a:cxn>
              </a:cxnLst>
              <a:rect l="0" t="0" r="r" b="b"/>
              <a:pathLst>
                <a:path w="214" h="189">
                  <a:moveTo>
                    <a:pt x="156" y="0"/>
                  </a:moveTo>
                  <a:lnTo>
                    <a:pt x="11" y="133"/>
                  </a:lnTo>
                  <a:lnTo>
                    <a:pt x="0" y="157"/>
                  </a:lnTo>
                  <a:lnTo>
                    <a:pt x="0" y="159"/>
                  </a:lnTo>
                  <a:lnTo>
                    <a:pt x="2" y="165"/>
                  </a:lnTo>
                  <a:lnTo>
                    <a:pt x="6" y="171"/>
                  </a:lnTo>
                  <a:lnTo>
                    <a:pt x="12" y="178"/>
                  </a:lnTo>
                  <a:lnTo>
                    <a:pt x="21" y="184"/>
                  </a:lnTo>
                  <a:lnTo>
                    <a:pt x="33" y="189"/>
                  </a:lnTo>
                  <a:lnTo>
                    <a:pt x="51" y="189"/>
                  </a:lnTo>
                  <a:lnTo>
                    <a:pt x="74" y="183"/>
                  </a:lnTo>
                  <a:lnTo>
                    <a:pt x="99" y="172"/>
                  </a:lnTo>
                  <a:lnTo>
                    <a:pt x="125" y="159"/>
                  </a:lnTo>
                  <a:lnTo>
                    <a:pt x="148" y="144"/>
                  </a:lnTo>
                  <a:lnTo>
                    <a:pt x="169" y="127"/>
                  </a:lnTo>
                  <a:lnTo>
                    <a:pt x="187" y="114"/>
                  </a:lnTo>
                  <a:lnTo>
                    <a:pt x="202" y="102"/>
                  </a:lnTo>
                  <a:lnTo>
                    <a:pt x="211" y="95"/>
                  </a:lnTo>
                  <a:lnTo>
                    <a:pt x="214" y="92"/>
                  </a:lnTo>
                  <a:lnTo>
                    <a:pt x="156" y="0"/>
                  </a:lnTo>
                  <a:close/>
                </a:path>
              </a:pathLst>
            </a:custGeom>
            <a:solidFill>
              <a:srgbClr val="B2FFD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2180" y="2365"/>
              <a:ext cx="1262" cy="1297"/>
            </a:xfrm>
            <a:custGeom>
              <a:avLst/>
              <a:gdLst/>
              <a:ahLst/>
              <a:cxnLst>
                <a:cxn ang="0">
                  <a:pos x="1262" y="1269"/>
                </a:cxn>
                <a:cxn ang="0">
                  <a:pos x="4" y="1297"/>
                </a:cxn>
                <a:cxn ang="0">
                  <a:pos x="0" y="712"/>
                </a:cxn>
                <a:cxn ang="0">
                  <a:pos x="21" y="0"/>
                </a:cxn>
                <a:cxn ang="0">
                  <a:pos x="1221" y="0"/>
                </a:cxn>
                <a:cxn ang="0">
                  <a:pos x="1262" y="1269"/>
                </a:cxn>
              </a:cxnLst>
              <a:rect l="0" t="0" r="r" b="b"/>
              <a:pathLst>
                <a:path w="1262" h="1297">
                  <a:moveTo>
                    <a:pt x="1262" y="1269"/>
                  </a:moveTo>
                  <a:lnTo>
                    <a:pt x="4" y="1297"/>
                  </a:lnTo>
                  <a:lnTo>
                    <a:pt x="0" y="712"/>
                  </a:lnTo>
                  <a:lnTo>
                    <a:pt x="21" y="0"/>
                  </a:lnTo>
                  <a:lnTo>
                    <a:pt x="1221" y="0"/>
                  </a:lnTo>
                  <a:lnTo>
                    <a:pt x="1262" y="1269"/>
                  </a:lnTo>
                  <a:close/>
                </a:path>
              </a:pathLst>
            </a:custGeom>
            <a:solidFill>
              <a:srgbClr val="DBCC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2275" y="2448"/>
              <a:ext cx="1055" cy="1099"/>
            </a:xfrm>
            <a:custGeom>
              <a:avLst/>
              <a:gdLst/>
              <a:ahLst/>
              <a:cxnLst>
                <a:cxn ang="0">
                  <a:pos x="1055" y="1062"/>
                </a:cxn>
                <a:cxn ang="0">
                  <a:pos x="6" y="1099"/>
                </a:cxn>
                <a:cxn ang="0">
                  <a:pos x="0" y="0"/>
                </a:cxn>
                <a:cxn ang="0">
                  <a:pos x="1055" y="0"/>
                </a:cxn>
                <a:cxn ang="0">
                  <a:pos x="1055" y="1062"/>
                </a:cxn>
              </a:cxnLst>
              <a:rect l="0" t="0" r="r" b="b"/>
              <a:pathLst>
                <a:path w="1055" h="1099">
                  <a:moveTo>
                    <a:pt x="1055" y="1062"/>
                  </a:moveTo>
                  <a:lnTo>
                    <a:pt x="6" y="1099"/>
                  </a:lnTo>
                  <a:lnTo>
                    <a:pt x="0" y="0"/>
                  </a:lnTo>
                  <a:lnTo>
                    <a:pt x="1055" y="0"/>
                  </a:lnTo>
                  <a:lnTo>
                    <a:pt x="1055" y="106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2041" y="2679"/>
              <a:ext cx="296" cy="769"/>
            </a:xfrm>
            <a:custGeom>
              <a:avLst/>
              <a:gdLst/>
              <a:ahLst/>
              <a:cxnLst>
                <a:cxn ang="0">
                  <a:pos x="148" y="341"/>
                </a:cxn>
                <a:cxn ang="0">
                  <a:pos x="172" y="340"/>
                </a:cxn>
                <a:cxn ang="0">
                  <a:pos x="196" y="338"/>
                </a:cxn>
                <a:cxn ang="0">
                  <a:pos x="219" y="335"/>
                </a:cxn>
                <a:cxn ang="0">
                  <a:pos x="240" y="331"/>
                </a:cxn>
                <a:cxn ang="0">
                  <a:pos x="260" y="326"/>
                </a:cxn>
                <a:cxn ang="0">
                  <a:pos x="275" y="320"/>
                </a:cxn>
                <a:cxn ang="0">
                  <a:pos x="284" y="314"/>
                </a:cxn>
                <a:cxn ang="0">
                  <a:pos x="287" y="310"/>
                </a:cxn>
                <a:cxn ang="0">
                  <a:pos x="281" y="304"/>
                </a:cxn>
                <a:cxn ang="0">
                  <a:pos x="269" y="298"/>
                </a:cxn>
                <a:cxn ang="0">
                  <a:pos x="252" y="292"/>
                </a:cxn>
                <a:cxn ang="0">
                  <a:pos x="234" y="285"/>
                </a:cxn>
                <a:cxn ang="0">
                  <a:pos x="215" y="279"/>
                </a:cxn>
                <a:cxn ang="0">
                  <a:pos x="200" y="273"/>
                </a:cxn>
                <a:cxn ang="0">
                  <a:pos x="188" y="270"/>
                </a:cxn>
                <a:cxn ang="0">
                  <a:pos x="184" y="268"/>
                </a:cxn>
                <a:cxn ang="0">
                  <a:pos x="188" y="267"/>
                </a:cxn>
                <a:cxn ang="0">
                  <a:pos x="202" y="261"/>
                </a:cxn>
                <a:cxn ang="0">
                  <a:pos x="221" y="253"/>
                </a:cxn>
                <a:cxn ang="0">
                  <a:pos x="242" y="243"/>
                </a:cxn>
                <a:cxn ang="0">
                  <a:pos x="263" y="234"/>
                </a:cxn>
                <a:cxn ang="0">
                  <a:pos x="281" y="223"/>
                </a:cxn>
                <a:cxn ang="0">
                  <a:pos x="293" y="214"/>
                </a:cxn>
                <a:cxn ang="0">
                  <a:pos x="296" y="208"/>
                </a:cxn>
                <a:cxn ang="0">
                  <a:pos x="290" y="199"/>
                </a:cxn>
                <a:cxn ang="0">
                  <a:pos x="281" y="192"/>
                </a:cxn>
                <a:cxn ang="0">
                  <a:pos x="272" y="186"/>
                </a:cxn>
                <a:cxn ang="0">
                  <a:pos x="269" y="184"/>
                </a:cxn>
                <a:cxn ang="0">
                  <a:pos x="281" y="125"/>
                </a:cxn>
                <a:cxn ang="0">
                  <a:pos x="242" y="78"/>
                </a:cxn>
                <a:cxn ang="0">
                  <a:pos x="167" y="2"/>
                </a:cxn>
                <a:cxn ang="0">
                  <a:pos x="164" y="2"/>
                </a:cxn>
                <a:cxn ang="0">
                  <a:pos x="157" y="0"/>
                </a:cxn>
                <a:cxn ang="0">
                  <a:pos x="146" y="0"/>
                </a:cxn>
                <a:cxn ang="0">
                  <a:pos x="134" y="0"/>
                </a:cxn>
                <a:cxn ang="0">
                  <a:pos x="121" y="0"/>
                </a:cxn>
                <a:cxn ang="0">
                  <a:pos x="107" y="2"/>
                </a:cxn>
                <a:cxn ang="0">
                  <a:pos x="94" y="6"/>
                </a:cxn>
                <a:cxn ang="0">
                  <a:pos x="85" y="12"/>
                </a:cxn>
                <a:cxn ang="0">
                  <a:pos x="71" y="33"/>
                </a:cxn>
                <a:cxn ang="0">
                  <a:pos x="61" y="59"/>
                </a:cxn>
                <a:cxn ang="0">
                  <a:pos x="55" y="81"/>
                </a:cxn>
                <a:cxn ang="0">
                  <a:pos x="53" y="90"/>
                </a:cxn>
                <a:cxn ang="0">
                  <a:pos x="40" y="160"/>
                </a:cxn>
                <a:cxn ang="0">
                  <a:pos x="18" y="219"/>
                </a:cxn>
                <a:cxn ang="0">
                  <a:pos x="15" y="223"/>
                </a:cxn>
                <a:cxn ang="0">
                  <a:pos x="9" y="235"/>
                </a:cxn>
                <a:cxn ang="0">
                  <a:pos x="3" y="252"/>
                </a:cxn>
                <a:cxn ang="0">
                  <a:pos x="0" y="271"/>
                </a:cxn>
                <a:cxn ang="0">
                  <a:pos x="6" y="288"/>
                </a:cxn>
                <a:cxn ang="0">
                  <a:pos x="19" y="301"/>
                </a:cxn>
                <a:cxn ang="0">
                  <a:pos x="31" y="325"/>
                </a:cxn>
                <a:cxn ang="0">
                  <a:pos x="33" y="370"/>
                </a:cxn>
                <a:cxn ang="0">
                  <a:pos x="27" y="433"/>
                </a:cxn>
                <a:cxn ang="0">
                  <a:pos x="19" y="495"/>
                </a:cxn>
                <a:cxn ang="0">
                  <a:pos x="13" y="543"/>
                </a:cxn>
                <a:cxn ang="0">
                  <a:pos x="12" y="563"/>
                </a:cxn>
                <a:cxn ang="0">
                  <a:pos x="86" y="717"/>
                </a:cxn>
                <a:cxn ang="0">
                  <a:pos x="130" y="769"/>
                </a:cxn>
                <a:cxn ang="0">
                  <a:pos x="148" y="341"/>
                </a:cxn>
              </a:cxnLst>
              <a:rect l="0" t="0" r="r" b="b"/>
              <a:pathLst>
                <a:path w="296" h="769">
                  <a:moveTo>
                    <a:pt x="148" y="341"/>
                  </a:moveTo>
                  <a:lnTo>
                    <a:pt x="172" y="340"/>
                  </a:lnTo>
                  <a:lnTo>
                    <a:pt x="196" y="338"/>
                  </a:lnTo>
                  <a:lnTo>
                    <a:pt x="219" y="335"/>
                  </a:lnTo>
                  <a:lnTo>
                    <a:pt x="240" y="331"/>
                  </a:lnTo>
                  <a:lnTo>
                    <a:pt x="260" y="326"/>
                  </a:lnTo>
                  <a:lnTo>
                    <a:pt x="275" y="320"/>
                  </a:lnTo>
                  <a:lnTo>
                    <a:pt x="284" y="314"/>
                  </a:lnTo>
                  <a:lnTo>
                    <a:pt x="287" y="310"/>
                  </a:lnTo>
                  <a:lnTo>
                    <a:pt x="281" y="304"/>
                  </a:lnTo>
                  <a:lnTo>
                    <a:pt x="269" y="298"/>
                  </a:lnTo>
                  <a:lnTo>
                    <a:pt x="252" y="292"/>
                  </a:lnTo>
                  <a:lnTo>
                    <a:pt x="234" y="285"/>
                  </a:lnTo>
                  <a:lnTo>
                    <a:pt x="215" y="279"/>
                  </a:lnTo>
                  <a:lnTo>
                    <a:pt x="200" y="273"/>
                  </a:lnTo>
                  <a:lnTo>
                    <a:pt x="188" y="270"/>
                  </a:lnTo>
                  <a:lnTo>
                    <a:pt x="184" y="268"/>
                  </a:lnTo>
                  <a:lnTo>
                    <a:pt x="188" y="267"/>
                  </a:lnTo>
                  <a:lnTo>
                    <a:pt x="202" y="261"/>
                  </a:lnTo>
                  <a:lnTo>
                    <a:pt x="221" y="253"/>
                  </a:lnTo>
                  <a:lnTo>
                    <a:pt x="242" y="243"/>
                  </a:lnTo>
                  <a:lnTo>
                    <a:pt x="263" y="234"/>
                  </a:lnTo>
                  <a:lnTo>
                    <a:pt x="281" y="223"/>
                  </a:lnTo>
                  <a:lnTo>
                    <a:pt x="293" y="214"/>
                  </a:lnTo>
                  <a:lnTo>
                    <a:pt x="296" y="208"/>
                  </a:lnTo>
                  <a:lnTo>
                    <a:pt x="290" y="199"/>
                  </a:lnTo>
                  <a:lnTo>
                    <a:pt x="281" y="192"/>
                  </a:lnTo>
                  <a:lnTo>
                    <a:pt x="272" y="186"/>
                  </a:lnTo>
                  <a:lnTo>
                    <a:pt x="269" y="184"/>
                  </a:lnTo>
                  <a:lnTo>
                    <a:pt x="281" y="125"/>
                  </a:lnTo>
                  <a:lnTo>
                    <a:pt x="242" y="78"/>
                  </a:lnTo>
                  <a:lnTo>
                    <a:pt x="167" y="2"/>
                  </a:lnTo>
                  <a:lnTo>
                    <a:pt x="164" y="2"/>
                  </a:lnTo>
                  <a:lnTo>
                    <a:pt x="157" y="0"/>
                  </a:lnTo>
                  <a:lnTo>
                    <a:pt x="146" y="0"/>
                  </a:lnTo>
                  <a:lnTo>
                    <a:pt x="134" y="0"/>
                  </a:lnTo>
                  <a:lnTo>
                    <a:pt x="121" y="0"/>
                  </a:lnTo>
                  <a:lnTo>
                    <a:pt x="107" y="2"/>
                  </a:lnTo>
                  <a:lnTo>
                    <a:pt x="94" y="6"/>
                  </a:lnTo>
                  <a:lnTo>
                    <a:pt x="85" y="12"/>
                  </a:lnTo>
                  <a:lnTo>
                    <a:pt x="71" y="33"/>
                  </a:lnTo>
                  <a:lnTo>
                    <a:pt x="61" y="59"/>
                  </a:lnTo>
                  <a:lnTo>
                    <a:pt x="55" y="81"/>
                  </a:lnTo>
                  <a:lnTo>
                    <a:pt x="53" y="90"/>
                  </a:lnTo>
                  <a:lnTo>
                    <a:pt x="40" y="160"/>
                  </a:lnTo>
                  <a:lnTo>
                    <a:pt x="18" y="219"/>
                  </a:lnTo>
                  <a:lnTo>
                    <a:pt x="15" y="223"/>
                  </a:lnTo>
                  <a:lnTo>
                    <a:pt x="9" y="235"/>
                  </a:lnTo>
                  <a:lnTo>
                    <a:pt x="3" y="252"/>
                  </a:lnTo>
                  <a:lnTo>
                    <a:pt x="0" y="271"/>
                  </a:lnTo>
                  <a:lnTo>
                    <a:pt x="6" y="288"/>
                  </a:lnTo>
                  <a:lnTo>
                    <a:pt x="19" y="301"/>
                  </a:lnTo>
                  <a:lnTo>
                    <a:pt x="31" y="325"/>
                  </a:lnTo>
                  <a:lnTo>
                    <a:pt x="33" y="370"/>
                  </a:lnTo>
                  <a:lnTo>
                    <a:pt x="27" y="433"/>
                  </a:lnTo>
                  <a:lnTo>
                    <a:pt x="19" y="495"/>
                  </a:lnTo>
                  <a:lnTo>
                    <a:pt x="13" y="543"/>
                  </a:lnTo>
                  <a:lnTo>
                    <a:pt x="12" y="563"/>
                  </a:lnTo>
                  <a:lnTo>
                    <a:pt x="86" y="717"/>
                  </a:lnTo>
                  <a:lnTo>
                    <a:pt x="130" y="769"/>
                  </a:lnTo>
                  <a:lnTo>
                    <a:pt x="148" y="341"/>
                  </a:lnTo>
                  <a:close/>
                </a:path>
              </a:pathLst>
            </a:custGeom>
            <a:solidFill>
              <a:srgbClr val="F2BF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3300" y="2787"/>
              <a:ext cx="285" cy="661"/>
            </a:xfrm>
            <a:custGeom>
              <a:avLst/>
              <a:gdLst/>
              <a:ahLst/>
              <a:cxnLst>
                <a:cxn ang="0">
                  <a:pos x="127" y="0"/>
                </a:cxn>
                <a:cxn ang="0">
                  <a:pos x="124" y="54"/>
                </a:cxn>
                <a:cxn ang="0">
                  <a:pos x="118" y="99"/>
                </a:cxn>
                <a:cxn ang="0">
                  <a:pos x="110" y="129"/>
                </a:cxn>
                <a:cxn ang="0">
                  <a:pos x="107" y="141"/>
                </a:cxn>
                <a:cxn ang="0">
                  <a:pos x="40" y="166"/>
                </a:cxn>
                <a:cxn ang="0">
                  <a:pos x="37" y="204"/>
                </a:cxn>
                <a:cxn ang="0">
                  <a:pos x="3" y="233"/>
                </a:cxn>
                <a:cxn ang="0">
                  <a:pos x="0" y="251"/>
                </a:cxn>
                <a:cxn ang="0">
                  <a:pos x="46" y="274"/>
                </a:cxn>
                <a:cxn ang="0">
                  <a:pos x="46" y="325"/>
                </a:cxn>
                <a:cxn ang="0">
                  <a:pos x="107" y="334"/>
                </a:cxn>
                <a:cxn ang="0">
                  <a:pos x="74" y="383"/>
                </a:cxn>
                <a:cxn ang="0">
                  <a:pos x="76" y="384"/>
                </a:cxn>
                <a:cxn ang="0">
                  <a:pos x="83" y="390"/>
                </a:cxn>
                <a:cxn ang="0">
                  <a:pos x="94" y="396"/>
                </a:cxn>
                <a:cxn ang="0">
                  <a:pos x="109" y="402"/>
                </a:cxn>
                <a:cxn ang="0">
                  <a:pos x="116" y="405"/>
                </a:cxn>
                <a:cxn ang="0">
                  <a:pos x="119" y="408"/>
                </a:cxn>
                <a:cxn ang="0">
                  <a:pos x="122" y="414"/>
                </a:cxn>
                <a:cxn ang="0">
                  <a:pos x="125" y="425"/>
                </a:cxn>
                <a:cxn ang="0">
                  <a:pos x="134" y="474"/>
                </a:cxn>
                <a:cxn ang="0">
                  <a:pos x="139" y="531"/>
                </a:cxn>
                <a:cxn ang="0">
                  <a:pos x="139" y="579"/>
                </a:cxn>
                <a:cxn ang="0">
                  <a:pos x="139" y="598"/>
                </a:cxn>
                <a:cxn ang="0">
                  <a:pos x="139" y="612"/>
                </a:cxn>
                <a:cxn ang="0">
                  <a:pos x="140" y="639"/>
                </a:cxn>
                <a:cxn ang="0">
                  <a:pos x="151" y="661"/>
                </a:cxn>
                <a:cxn ang="0">
                  <a:pos x="172" y="657"/>
                </a:cxn>
                <a:cxn ang="0">
                  <a:pos x="185" y="642"/>
                </a:cxn>
                <a:cxn ang="0">
                  <a:pos x="196" y="622"/>
                </a:cxn>
                <a:cxn ang="0">
                  <a:pos x="205" y="598"/>
                </a:cxn>
                <a:cxn ang="0">
                  <a:pos x="212" y="573"/>
                </a:cxn>
                <a:cxn ang="0">
                  <a:pos x="218" y="548"/>
                </a:cxn>
                <a:cxn ang="0">
                  <a:pos x="224" y="524"/>
                </a:cxn>
                <a:cxn ang="0">
                  <a:pos x="230" y="503"/>
                </a:cxn>
                <a:cxn ang="0">
                  <a:pos x="236" y="485"/>
                </a:cxn>
                <a:cxn ang="0">
                  <a:pos x="243" y="467"/>
                </a:cxn>
                <a:cxn ang="0">
                  <a:pos x="252" y="444"/>
                </a:cxn>
                <a:cxn ang="0">
                  <a:pos x="260" y="420"/>
                </a:cxn>
                <a:cxn ang="0">
                  <a:pos x="267" y="395"/>
                </a:cxn>
                <a:cxn ang="0">
                  <a:pos x="275" y="371"/>
                </a:cxn>
                <a:cxn ang="0">
                  <a:pos x="279" y="346"/>
                </a:cxn>
                <a:cxn ang="0">
                  <a:pos x="284" y="323"/>
                </a:cxn>
                <a:cxn ang="0">
                  <a:pos x="285" y="302"/>
                </a:cxn>
                <a:cxn ang="0">
                  <a:pos x="285" y="269"/>
                </a:cxn>
                <a:cxn ang="0">
                  <a:pos x="278" y="242"/>
                </a:cxn>
                <a:cxn ang="0">
                  <a:pos x="266" y="220"/>
                </a:cxn>
                <a:cxn ang="0">
                  <a:pos x="246" y="193"/>
                </a:cxn>
                <a:cxn ang="0">
                  <a:pos x="235" y="178"/>
                </a:cxn>
                <a:cxn ang="0">
                  <a:pos x="223" y="163"/>
                </a:cxn>
                <a:cxn ang="0">
                  <a:pos x="211" y="150"/>
                </a:cxn>
                <a:cxn ang="0">
                  <a:pos x="200" y="138"/>
                </a:cxn>
                <a:cxn ang="0">
                  <a:pos x="191" y="127"/>
                </a:cxn>
                <a:cxn ang="0">
                  <a:pos x="184" y="118"/>
                </a:cxn>
                <a:cxn ang="0">
                  <a:pos x="179" y="112"/>
                </a:cxn>
                <a:cxn ang="0">
                  <a:pos x="178" y="111"/>
                </a:cxn>
                <a:cxn ang="0">
                  <a:pos x="127" y="0"/>
                </a:cxn>
              </a:cxnLst>
              <a:rect l="0" t="0" r="r" b="b"/>
              <a:pathLst>
                <a:path w="285" h="661">
                  <a:moveTo>
                    <a:pt x="127" y="0"/>
                  </a:moveTo>
                  <a:lnTo>
                    <a:pt x="124" y="54"/>
                  </a:lnTo>
                  <a:lnTo>
                    <a:pt x="118" y="99"/>
                  </a:lnTo>
                  <a:lnTo>
                    <a:pt x="110" y="129"/>
                  </a:lnTo>
                  <a:lnTo>
                    <a:pt x="107" y="141"/>
                  </a:lnTo>
                  <a:lnTo>
                    <a:pt x="40" y="166"/>
                  </a:lnTo>
                  <a:lnTo>
                    <a:pt x="37" y="204"/>
                  </a:lnTo>
                  <a:lnTo>
                    <a:pt x="3" y="233"/>
                  </a:lnTo>
                  <a:lnTo>
                    <a:pt x="0" y="251"/>
                  </a:lnTo>
                  <a:lnTo>
                    <a:pt x="46" y="274"/>
                  </a:lnTo>
                  <a:lnTo>
                    <a:pt x="46" y="325"/>
                  </a:lnTo>
                  <a:lnTo>
                    <a:pt x="107" y="334"/>
                  </a:lnTo>
                  <a:lnTo>
                    <a:pt x="74" y="383"/>
                  </a:lnTo>
                  <a:lnTo>
                    <a:pt x="76" y="384"/>
                  </a:lnTo>
                  <a:lnTo>
                    <a:pt x="83" y="390"/>
                  </a:lnTo>
                  <a:lnTo>
                    <a:pt x="94" y="396"/>
                  </a:lnTo>
                  <a:lnTo>
                    <a:pt x="109" y="402"/>
                  </a:lnTo>
                  <a:lnTo>
                    <a:pt x="116" y="405"/>
                  </a:lnTo>
                  <a:lnTo>
                    <a:pt x="119" y="408"/>
                  </a:lnTo>
                  <a:lnTo>
                    <a:pt x="122" y="414"/>
                  </a:lnTo>
                  <a:lnTo>
                    <a:pt x="125" y="425"/>
                  </a:lnTo>
                  <a:lnTo>
                    <a:pt x="134" y="474"/>
                  </a:lnTo>
                  <a:lnTo>
                    <a:pt x="139" y="531"/>
                  </a:lnTo>
                  <a:lnTo>
                    <a:pt x="139" y="579"/>
                  </a:lnTo>
                  <a:lnTo>
                    <a:pt x="139" y="598"/>
                  </a:lnTo>
                  <a:lnTo>
                    <a:pt x="139" y="612"/>
                  </a:lnTo>
                  <a:lnTo>
                    <a:pt x="140" y="639"/>
                  </a:lnTo>
                  <a:lnTo>
                    <a:pt x="151" y="661"/>
                  </a:lnTo>
                  <a:lnTo>
                    <a:pt x="172" y="657"/>
                  </a:lnTo>
                  <a:lnTo>
                    <a:pt x="185" y="642"/>
                  </a:lnTo>
                  <a:lnTo>
                    <a:pt x="196" y="622"/>
                  </a:lnTo>
                  <a:lnTo>
                    <a:pt x="205" y="598"/>
                  </a:lnTo>
                  <a:lnTo>
                    <a:pt x="212" y="573"/>
                  </a:lnTo>
                  <a:lnTo>
                    <a:pt x="218" y="548"/>
                  </a:lnTo>
                  <a:lnTo>
                    <a:pt x="224" y="524"/>
                  </a:lnTo>
                  <a:lnTo>
                    <a:pt x="230" y="503"/>
                  </a:lnTo>
                  <a:lnTo>
                    <a:pt x="236" y="485"/>
                  </a:lnTo>
                  <a:lnTo>
                    <a:pt x="243" y="467"/>
                  </a:lnTo>
                  <a:lnTo>
                    <a:pt x="252" y="444"/>
                  </a:lnTo>
                  <a:lnTo>
                    <a:pt x="260" y="420"/>
                  </a:lnTo>
                  <a:lnTo>
                    <a:pt x="267" y="395"/>
                  </a:lnTo>
                  <a:lnTo>
                    <a:pt x="275" y="371"/>
                  </a:lnTo>
                  <a:lnTo>
                    <a:pt x="279" y="346"/>
                  </a:lnTo>
                  <a:lnTo>
                    <a:pt x="284" y="323"/>
                  </a:lnTo>
                  <a:lnTo>
                    <a:pt x="285" y="302"/>
                  </a:lnTo>
                  <a:lnTo>
                    <a:pt x="285" y="269"/>
                  </a:lnTo>
                  <a:lnTo>
                    <a:pt x="278" y="242"/>
                  </a:lnTo>
                  <a:lnTo>
                    <a:pt x="266" y="220"/>
                  </a:lnTo>
                  <a:lnTo>
                    <a:pt x="246" y="193"/>
                  </a:lnTo>
                  <a:lnTo>
                    <a:pt x="235" y="178"/>
                  </a:lnTo>
                  <a:lnTo>
                    <a:pt x="223" y="163"/>
                  </a:lnTo>
                  <a:lnTo>
                    <a:pt x="211" y="150"/>
                  </a:lnTo>
                  <a:lnTo>
                    <a:pt x="200" y="138"/>
                  </a:lnTo>
                  <a:lnTo>
                    <a:pt x="191" y="127"/>
                  </a:lnTo>
                  <a:lnTo>
                    <a:pt x="184" y="118"/>
                  </a:lnTo>
                  <a:lnTo>
                    <a:pt x="179" y="112"/>
                  </a:lnTo>
                  <a:lnTo>
                    <a:pt x="178" y="111"/>
                  </a:lnTo>
                  <a:lnTo>
                    <a:pt x="127" y="0"/>
                  </a:lnTo>
                  <a:close/>
                </a:path>
              </a:pathLst>
            </a:custGeom>
            <a:solidFill>
              <a:srgbClr val="F2BF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2201" y="1435"/>
              <a:ext cx="187" cy="199"/>
            </a:xfrm>
            <a:custGeom>
              <a:avLst/>
              <a:gdLst/>
              <a:ahLst/>
              <a:cxnLst>
                <a:cxn ang="0">
                  <a:pos x="127" y="0"/>
                </a:cxn>
                <a:cxn ang="0">
                  <a:pos x="136" y="1"/>
                </a:cxn>
                <a:cxn ang="0">
                  <a:pos x="143" y="4"/>
                </a:cxn>
                <a:cxn ang="0">
                  <a:pos x="152" y="9"/>
                </a:cxn>
                <a:cxn ang="0">
                  <a:pos x="160" y="13"/>
                </a:cxn>
                <a:cxn ang="0">
                  <a:pos x="167" y="19"/>
                </a:cxn>
                <a:cxn ang="0">
                  <a:pos x="173" y="25"/>
                </a:cxn>
                <a:cxn ang="0">
                  <a:pos x="181" y="31"/>
                </a:cxn>
                <a:cxn ang="0">
                  <a:pos x="187" y="39"/>
                </a:cxn>
                <a:cxn ang="0">
                  <a:pos x="187" y="54"/>
                </a:cxn>
                <a:cxn ang="0">
                  <a:pos x="185" y="72"/>
                </a:cxn>
                <a:cxn ang="0">
                  <a:pos x="181" y="90"/>
                </a:cxn>
                <a:cxn ang="0">
                  <a:pos x="176" y="102"/>
                </a:cxn>
                <a:cxn ang="0">
                  <a:pos x="164" y="91"/>
                </a:cxn>
                <a:cxn ang="0">
                  <a:pos x="163" y="76"/>
                </a:cxn>
                <a:cxn ang="0">
                  <a:pos x="164" y="61"/>
                </a:cxn>
                <a:cxn ang="0">
                  <a:pos x="160" y="46"/>
                </a:cxn>
                <a:cxn ang="0">
                  <a:pos x="151" y="37"/>
                </a:cxn>
                <a:cxn ang="0">
                  <a:pos x="142" y="30"/>
                </a:cxn>
                <a:cxn ang="0">
                  <a:pos x="131" y="25"/>
                </a:cxn>
                <a:cxn ang="0">
                  <a:pos x="121" y="22"/>
                </a:cxn>
                <a:cxn ang="0">
                  <a:pos x="101" y="27"/>
                </a:cxn>
                <a:cxn ang="0">
                  <a:pos x="85" y="36"/>
                </a:cxn>
                <a:cxn ang="0">
                  <a:pos x="70" y="48"/>
                </a:cxn>
                <a:cxn ang="0">
                  <a:pos x="56" y="61"/>
                </a:cxn>
                <a:cxn ang="0">
                  <a:pos x="45" y="78"/>
                </a:cxn>
                <a:cxn ang="0">
                  <a:pos x="34" y="94"/>
                </a:cxn>
                <a:cxn ang="0">
                  <a:pos x="24" y="111"/>
                </a:cxn>
                <a:cxn ang="0">
                  <a:pos x="16" y="127"/>
                </a:cxn>
                <a:cxn ang="0">
                  <a:pos x="18" y="144"/>
                </a:cxn>
                <a:cxn ang="0">
                  <a:pos x="19" y="160"/>
                </a:cxn>
                <a:cxn ang="0">
                  <a:pos x="27" y="175"/>
                </a:cxn>
                <a:cxn ang="0">
                  <a:pos x="45" y="181"/>
                </a:cxn>
                <a:cxn ang="0">
                  <a:pos x="52" y="179"/>
                </a:cxn>
                <a:cxn ang="0">
                  <a:pos x="56" y="182"/>
                </a:cxn>
                <a:cxn ang="0">
                  <a:pos x="62" y="187"/>
                </a:cxn>
                <a:cxn ang="0">
                  <a:pos x="67" y="191"/>
                </a:cxn>
                <a:cxn ang="0">
                  <a:pos x="59" y="199"/>
                </a:cxn>
                <a:cxn ang="0">
                  <a:pos x="51" y="196"/>
                </a:cxn>
                <a:cxn ang="0">
                  <a:pos x="40" y="191"/>
                </a:cxn>
                <a:cxn ang="0">
                  <a:pos x="30" y="190"/>
                </a:cxn>
                <a:cxn ang="0">
                  <a:pos x="19" y="181"/>
                </a:cxn>
                <a:cxn ang="0">
                  <a:pos x="9" y="170"/>
                </a:cxn>
                <a:cxn ang="0">
                  <a:pos x="1" y="157"/>
                </a:cxn>
                <a:cxn ang="0">
                  <a:pos x="0" y="144"/>
                </a:cxn>
                <a:cxn ang="0">
                  <a:pos x="1" y="120"/>
                </a:cxn>
                <a:cxn ang="0">
                  <a:pos x="10" y="97"/>
                </a:cxn>
                <a:cxn ang="0">
                  <a:pos x="24" y="73"/>
                </a:cxn>
                <a:cxn ang="0">
                  <a:pos x="42" y="52"/>
                </a:cxn>
                <a:cxn ang="0">
                  <a:pos x="62" y="33"/>
                </a:cxn>
                <a:cxn ang="0">
                  <a:pos x="85" y="18"/>
                </a:cxn>
                <a:cxn ang="0">
                  <a:pos x="107" y="6"/>
                </a:cxn>
                <a:cxn ang="0">
                  <a:pos x="127" y="0"/>
                </a:cxn>
              </a:cxnLst>
              <a:rect l="0" t="0" r="r" b="b"/>
              <a:pathLst>
                <a:path w="187" h="199">
                  <a:moveTo>
                    <a:pt x="127" y="0"/>
                  </a:moveTo>
                  <a:lnTo>
                    <a:pt x="136" y="1"/>
                  </a:lnTo>
                  <a:lnTo>
                    <a:pt x="143" y="4"/>
                  </a:lnTo>
                  <a:lnTo>
                    <a:pt x="152" y="9"/>
                  </a:lnTo>
                  <a:lnTo>
                    <a:pt x="160" y="13"/>
                  </a:lnTo>
                  <a:lnTo>
                    <a:pt x="167" y="19"/>
                  </a:lnTo>
                  <a:lnTo>
                    <a:pt x="173" y="25"/>
                  </a:lnTo>
                  <a:lnTo>
                    <a:pt x="181" y="31"/>
                  </a:lnTo>
                  <a:lnTo>
                    <a:pt x="187" y="39"/>
                  </a:lnTo>
                  <a:lnTo>
                    <a:pt x="187" y="54"/>
                  </a:lnTo>
                  <a:lnTo>
                    <a:pt x="185" y="72"/>
                  </a:lnTo>
                  <a:lnTo>
                    <a:pt x="181" y="90"/>
                  </a:lnTo>
                  <a:lnTo>
                    <a:pt x="176" y="102"/>
                  </a:lnTo>
                  <a:lnTo>
                    <a:pt x="164" y="91"/>
                  </a:lnTo>
                  <a:lnTo>
                    <a:pt x="163" y="76"/>
                  </a:lnTo>
                  <a:lnTo>
                    <a:pt x="164" y="61"/>
                  </a:lnTo>
                  <a:lnTo>
                    <a:pt x="160" y="46"/>
                  </a:lnTo>
                  <a:lnTo>
                    <a:pt x="151" y="37"/>
                  </a:lnTo>
                  <a:lnTo>
                    <a:pt x="142" y="30"/>
                  </a:lnTo>
                  <a:lnTo>
                    <a:pt x="131" y="25"/>
                  </a:lnTo>
                  <a:lnTo>
                    <a:pt x="121" y="22"/>
                  </a:lnTo>
                  <a:lnTo>
                    <a:pt x="101" y="27"/>
                  </a:lnTo>
                  <a:lnTo>
                    <a:pt x="85" y="36"/>
                  </a:lnTo>
                  <a:lnTo>
                    <a:pt x="70" y="48"/>
                  </a:lnTo>
                  <a:lnTo>
                    <a:pt x="56" y="61"/>
                  </a:lnTo>
                  <a:lnTo>
                    <a:pt x="45" y="78"/>
                  </a:lnTo>
                  <a:lnTo>
                    <a:pt x="34" y="94"/>
                  </a:lnTo>
                  <a:lnTo>
                    <a:pt x="24" y="111"/>
                  </a:lnTo>
                  <a:lnTo>
                    <a:pt x="16" y="127"/>
                  </a:lnTo>
                  <a:lnTo>
                    <a:pt x="18" y="144"/>
                  </a:lnTo>
                  <a:lnTo>
                    <a:pt x="19" y="160"/>
                  </a:lnTo>
                  <a:lnTo>
                    <a:pt x="27" y="175"/>
                  </a:lnTo>
                  <a:lnTo>
                    <a:pt x="45" y="181"/>
                  </a:lnTo>
                  <a:lnTo>
                    <a:pt x="52" y="179"/>
                  </a:lnTo>
                  <a:lnTo>
                    <a:pt x="56" y="182"/>
                  </a:lnTo>
                  <a:lnTo>
                    <a:pt x="62" y="187"/>
                  </a:lnTo>
                  <a:lnTo>
                    <a:pt x="67" y="191"/>
                  </a:lnTo>
                  <a:lnTo>
                    <a:pt x="59" y="199"/>
                  </a:lnTo>
                  <a:lnTo>
                    <a:pt x="51" y="196"/>
                  </a:lnTo>
                  <a:lnTo>
                    <a:pt x="40" y="191"/>
                  </a:lnTo>
                  <a:lnTo>
                    <a:pt x="30" y="190"/>
                  </a:lnTo>
                  <a:lnTo>
                    <a:pt x="19" y="181"/>
                  </a:lnTo>
                  <a:lnTo>
                    <a:pt x="9" y="170"/>
                  </a:lnTo>
                  <a:lnTo>
                    <a:pt x="1" y="157"/>
                  </a:lnTo>
                  <a:lnTo>
                    <a:pt x="0" y="144"/>
                  </a:lnTo>
                  <a:lnTo>
                    <a:pt x="1" y="120"/>
                  </a:lnTo>
                  <a:lnTo>
                    <a:pt x="10" y="97"/>
                  </a:lnTo>
                  <a:lnTo>
                    <a:pt x="24" y="73"/>
                  </a:lnTo>
                  <a:lnTo>
                    <a:pt x="42" y="52"/>
                  </a:lnTo>
                  <a:lnTo>
                    <a:pt x="62" y="33"/>
                  </a:lnTo>
                  <a:lnTo>
                    <a:pt x="85" y="18"/>
                  </a:lnTo>
                  <a:lnTo>
                    <a:pt x="107" y="6"/>
                  </a:lnTo>
                  <a:lnTo>
                    <a:pt x="12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2456" y="1258"/>
              <a:ext cx="654" cy="186"/>
            </a:xfrm>
            <a:custGeom>
              <a:avLst/>
              <a:gdLst/>
              <a:ahLst/>
              <a:cxnLst>
                <a:cxn ang="0">
                  <a:pos x="181" y="23"/>
                </a:cxn>
                <a:cxn ang="0">
                  <a:pos x="196" y="21"/>
                </a:cxn>
                <a:cxn ang="0">
                  <a:pos x="213" y="17"/>
                </a:cxn>
                <a:cxn ang="0">
                  <a:pos x="231" y="12"/>
                </a:cxn>
                <a:cxn ang="0">
                  <a:pos x="247" y="9"/>
                </a:cxn>
                <a:cxn ang="0">
                  <a:pos x="261" y="8"/>
                </a:cxn>
                <a:cxn ang="0">
                  <a:pos x="274" y="5"/>
                </a:cxn>
                <a:cxn ang="0">
                  <a:pos x="287" y="3"/>
                </a:cxn>
                <a:cxn ang="0">
                  <a:pos x="301" y="2"/>
                </a:cxn>
                <a:cxn ang="0">
                  <a:pos x="314" y="0"/>
                </a:cxn>
                <a:cxn ang="0">
                  <a:pos x="328" y="2"/>
                </a:cxn>
                <a:cxn ang="0">
                  <a:pos x="341" y="3"/>
                </a:cxn>
                <a:cxn ang="0">
                  <a:pos x="353" y="6"/>
                </a:cxn>
                <a:cxn ang="0">
                  <a:pos x="367" y="11"/>
                </a:cxn>
                <a:cxn ang="0">
                  <a:pos x="379" y="15"/>
                </a:cxn>
                <a:cxn ang="0">
                  <a:pos x="391" y="23"/>
                </a:cxn>
                <a:cxn ang="0">
                  <a:pos x="409" y="27"/>
                </a:cxn>
                <a:cxn ang="0">
                  <a:pos x="437" y="21"/>
                </a:cxn>
                <a:cxn ang="0">
                  <a:pos x="465" y="20"/>
                </a:cxn>
                <a:cxn ang="0">
                  <a:pos x="491" y="30"/>
                </a:cxn>
                <a:cxn ang="0">
                  <a:pos x="525" y="44"/>
                </a:cxn>
                <a:cxn ang="0">
                  <a:pos x="566" y="63"/>
                </a:cxn>
                <a:cxn ang="0">
                  <a:pos x="600" y="99"/>
                </a:cxn>
                <a:cxn ang="0">
                  <a:pos x="633" y="138"/>
                </a:cxn>
                <a:cxn ang="0">
                  <a:pos x="649" y="162"/>
                </a:cxn>
                <a:cxn ang="0">
                  <a:pos x="654" y="174"/>
                </a:cxn>
                <a:cxn ang="0">
                  <a:pos x="648" y="186"/>
                </a:cxn>
                <a:cxn ang="0">
                  <a:pos x="616" y="143"/>
                </a:cxn>
                <a:cxn ang="0">
                  <a:pos x="584" y="101"/>
                </a:cxn>
                <a:cxn ang="0">
                  <a:pos x="543" y="68"/>
                </a:cxn>
                <a:cxn ang="0">
                  <a:pos x="491" y="56"/>
                </a:cxn>
                <a:cxn ang="0">
                  <a:pos x="459" y="33"/>
                </a:cxn>
                <a:cxn ang="0">
                  <a:pos x="422" y="36"/>
                </a:cxn>
                <a:cxn ang="0">
                  <a:pos x="383" y="42"/>
                </a:cxn>
                <a:cxn ang="0">
                  <a:pos x="344" y="30"/>
                </a:cxn>
                <a:cxn ang="0">
                  <a:pos x="323" y="32"/>
                </a:cxn>
                <a:cxn ang="0">
                  <a:pos x="302" y="33"/>
                </a:cxn>
                <a:cxn ang="0">
                  <a:pos x="281" y="35"/>
                </a:cxn>
                <a:cxn ang="0">
                  <a:pos x="261" y="36"/>
                </a:cxn>
                <a:cxn ang="0">
                  <a:pos x="232" y="41"/>
                </a:cxn>
                <a:cxn ang="0">
                  <a:pos x="205" y="47"/>
                </a:cxn>
                <a:cxn ang="0">
                  <a:pos x="178" y="56"/>
                </a:cxn>
                <a:cxn ang="0">
                  <a:pos x="154" y="71"/>
                </a:cxn>
                <a:cxn ang="0">
                  <a:pos x="108" y="81"/>
                </a:cxn>
                <a:cxn ang="0">
                  <a:pos x="66" y="107"/>
                </a:cxn>
                <a:cxn ang="0">
                  <a:pos x="30" y="143"/>
                </a:cxn>
                <a:cxn ang="0">
                  <a:pos x="0" y="178"/>
                </a:cxn>
                <a:cxn ang="0">
                  <a:pos x="6" y="147"/>
                </a:cxn>
                <a:cxn ang="0">
                  <a:pos x="27" y="120"/>
                </a:cxn>
                <a:cxn ang="0">
                  <a:pos x="56" y="96"/>
                </a:cxn>
                <a:cxn ang="0">
                  <a:pos x="83" y="77"/>
                </a:cxn>
                <a:cxn ang="0">
                  <a:pos x="107" y="65"/>
                </a:cxn>
                <a:cxn ang="0">
                  <a:pos x="130" y="53"/>
                </a:cxn>
                <a:cxn ang="0">
                  <a:pos x="151" y="41"/>
                </a:cxn>
                <a:cxn ang="0">
                  <a:pos x="174" y="24"/>
                </a:cxn>
              </a:cxnLst>
              <a:rect l="0" t="0" r="r" b="b"/>
              <a:pathLst>
                <a:path w="654" h="186">
                  <a:moveTo>
                    <a:pt x="174" y="24"/>
                  </a:moveTo>
                  <a:lnTo>
                    <a:pt x="181" y="23"/>
                  </a:lnTo>
                  <a:lnTo>
                    <a:pt x="189" y="23"/>
                  </a:lnTo>
                  <a:lnTo>
                    <a:pt x="196" y="21"/>
                  </a:lnTo>
                  <a:lnTo>
                    <a:pt x="205" y="20"/>
                  </a:lnTo>
                  <a:lnTo>
                    <a:pt x="213" y="17"/>
                  </a:lnTo>
                  <a:lnTo>
                    <a:pt x="222" y="15"/>
                  </a:lnTo>
                  <a:lnTo>
                    <a:pt x="231" y="12"/>
                  </a:lnTo>
                  <a:lnTo>
                    <a:pt x="240" y="11"/>
                  </a:lnTo>
                  <a:lnTo>
                    <a:pt x="247" y="9"/>
                  </a:lnTo>
                  <a:lnTo>
                    <a:pt x="253" y="8"/>
                  </a:lnTo>
                  <a:lnTo>
                    <a:pt x="261" y="8"/>
                  </a:lnTo>
                  <a:lnTo>
                    <a:pt x="267" y="6"/>
                  </a:lnTo>
                  <a:lnTo>
                    <a:pt x="274" y="5"/>
                  </a:lnTo>
                  <a:lnTo>
                    <a:pt x="280" y="3"/>
                  </a:lnTo>
                  <a:lnTo>
                    <a:pt x="287" y="3"/>
                  </a:lnTo>
                  <a:lnTo>
                    <a:pt x="293" y="2"/>
                  </a:lnTo>
                  <a:lnTo>
                    <a:pt x="301" y="2"/>
                  </a:lnTo>
                  <a:lnTo>
                    <a:pt x="307" y="0"/>
                  </a:lnTo>
                  <a:lnTo>
                    <a:pt x="314" y="0"/>
                  </a:lnTo>
                  <a:lnTo>
                    <a:pt x="320" y="0"/>
                  </a:lnTo>
                  <a:lnTo>
                    <a:pt x="328" y="2"/>
                  </a:lnTo>
                  <a:lnTo>
                    <a:pt x="334" y="2"/>
                  </a:lnTo>
                  <a:lnTo>
                    <a:pt x="341" y="3"/>
                  </a:lnTo>
                  <a:lnTo>
                    <a:pt x="347" y="5"/>
                  </a:lnTo>
                  <a:lnTo>
                    <a:pt x="353" y="6"/>
                  </a:lnTo>
                  <a:lnTo>
                    <a:pt x="361" y="8"/>
                  </a:lnTo>
                  <a:lnTo>
                    <a:pt x="367" y="11"/>
                  </a:lnTo>
                  <a:lnTo>
                    <a:pt x="373" y="12"/>
                  </a:lnTo>
                  <a:lnTo>
                    <a:pt x="379" y="15"/>
                  </a:lnTo>
                  <a:lnTo>
                    <a:pt x="385" y="20"/>
                  </a:lnTo>
                  <a:lnTo>
                    <a:pt x="391" y="23"/>
                  </a:lnTo>
                  <a:lnTo>
                    <a:pt x="395" y="27"/>
                  </a:lnTo>
                  <a:lnTo>
                    <a:pt x="409" y="27"/>
                  </a:lnTo>
                  <a:lnTo>
                    <a:pt x="422" y="24"/>
                  </a:lnTo>
                  <a:lnTo>
                    <a:pt x="437" y="21"/>
                  </a:lnTo>
                  <a:lnTo>
                    <a:pt x="452" y="20"/>
                  </a:lnTo>
                  <a:lnTo>
                    <a:pt x="465" y="20"/>
                  </a:lnTo>
                  <a:lnTo>
                    <a:pt x="479" y="23"/>
                  </a:lnTo>
                  <a:lnTo>
                    <a:pt x="491" y="30"/>
                  </a:lnTo>
                  <a:lnTo>
                    <a:pt x="503" y="44"/>
                  </a:lnTo>
                  <a:lnTo>
                    <a:pt x="525" y="44"/>
                  </a:lnTo>
                  <a:lnTo>
                    <a:pt x="546" y="51"/>
                  </a:lnTo>
                  <a:lnTo>
                    <a:pt x="566" y="63"/>
                  </a:lnTo>
                  <a:lnTo>
                    <a:pt x="584" y="80"/>
                  </a:lnTo>
                  <a:lnTo>
                    <a:pt x="600" y="99"/>
                  </a:lnTo>
                  <a:lnTo>
                    <a:pt x="616" y="119"/>
                  </a:lnTo>
                  <a:lnTo>
                    <a:pt x="633" y="138"/>
                  </a:lnTo>
                  <a:lnTo>
                    <a:pt x="648" y="156"/>
                  </a:lnTo>
                  <a:lnTo>
                    <a:pt x="649" y="162"/>
                  </a:lnTo>
                  <a:lnTo>
                    <a:pt x="652" y="168"/>
                  </a:lnTo>
                  <a:lnTo>
                    <a:pt x="654" y="174"/>
                  </a:lnTo>
                  <a:lnTo>
                    <a:pt x="654" y="180"/>
                  </a:lnTo>
                  <a:lnTo>
                    <a:pt x="648" y="186"/>
                  </a:lnTo>
                  <a:lnTo>
                    <a:pt x="633" y="165"/>
                  </a:lnTo>
                  <a:lnTo>
                    <a:pt x="616" y="143"/>
                  </a:lnTo>
                  <a:lnTo>
                    <a:pt x="600" y="122"/>
                  </a:lnTo>
                  <a:lnTo>
                    <a:pt x="584" y="101"/>
                  </a:lnTo>
                  <a:lnTo>
                    <a:pt x="564" y="83"/>
                  </a:lnTo>
                  <a:lnTo>
                    <a:pt x="543" y="68"/>
                  </a:lnTo>
                  <a:lnTo>
                    <a:pt x="519" y="59"/>
                  </a:lnTo>
                  <a:lnTo>
                    <a:pt x="491" y="56"/>
                  </a:lnTo>
                  <a:lnTo>
                    <a:pt x="476" y="39"/>
                  </a:lnTo>
                  <a:lnTo>
                    <a:pt x="459" y="33"/>
                  </a:lnTo>
                  <a:lnTo>
                    <a:pt x="441" y="33"/>
                  </a:lnTo>
                  <a:lnTo>
                    <a:pt x="422" y="36"/>
                  </a:lnTo>
                  <a:lnTo>
                    <a:pt x="403" y="41"/>
                  </a:lnTo>
                  <a:lnTo>
                    <a:pt x="383" y="42"/>
                  </a:lnTo>
                  <a:lnTo>
                    <a:pt x="364" y="41"/>
                  </a:lnTo>
                  <a:lnTo>
                    <a:pt x="344" y="30"/>
                  </a:lnTo>
                  <a:lnTo>
                    <a:pt x="334" y="32"/>
                  </a:lnTo>
                  <a:lnTo>
                    <a:pt x="323" y="32"/>
                  </a:lnTo>
                  <a:lnTo>
                    <a:pt x="313" y="33"/>
                  </a:lnTo>
                  <a:lnTo>
                    <a:pt x="302" y="33"/>
                  </a:lnTo>
                  <a:lnTo>
                    <a:pt x="292" y="33"/>
                  </a:lnTo>
                  <a:lnTo>
                    <a:pt x="281" y="35"/>
                  </a:lnTo>
                  <a:lnTo>
                    <a:pt x="271" y="35"/>
                  </a:lnTo>
                  <a:lnTo>
                    <a:pt x="261" y="36"/>
                  </a:lnTo>
                  <a:lnTo>
                    <a:pt x="246" y="38"/>
                  </a:lnTo>
                  <a:lnTo>
                    <a:pt x="232" y="41"/>
                  </a:lnTo>
                  <a:lnTo>
                    <a:pt x="219" y="44"/>
                  </a:lnTo>
                  <a:lnTo>
                    <a:pt x="205" y="47"/>
                  </a:lnTo>
                  <a:lnTo>
                    <a:pt x="192" y="51"/>
                  </a:lnTo>
                  <a:lnTo>
                    <a:pt x="178" y="56"/>
                  </a:lnTo>
                  <a:lnTo>
                    <a:pt x="166" y="63"/>
                  </a:lnTo>
                  <a:lnTo>
                    <a:pt x="154" y="71"/>
                  </a:lnTo>
                  <a:lnTo>
                    <a:pt x="130" y="74"/>
                  </a:lnTo>
                  <a:lnTo>
                    <a:pt x="108" y="81"/>
                  </a:lnTo>
                  <a:lnTo>
                    <a:pt x="87" y="93"/>
                  </a:lnTo>
                  <a:lnTo>
                    <a:pt x="66" y="107"/>
                  </a:lnTo>
                  <a:lnTo>
                    <a:pt x="48" y="125"/>
                  </a:lnTo>
                  <a:lnTo>
                    <a:pt x="30" y="143"/>
                  </a:lnTo>
                  <a:lnTo>
                    <a:pt x="14" y="161"/>
                  </a:lnTo>
                  <a:lnTo>
                    <a:pt x="0" y="178"/>
                  </a:lnTo>
                  <a:lnTo>
                    <a:pt x="0" y="162"/>
                  </a:lnTo>
                  <a:lnTo>
                    <a:pt x="6" y="147"/>
                  </a:lnTo>
                  <a:lnTo>
                    <a:pt x="15" y="134"/>
                  </a:lnTo>
                  <a:lnTo>
                    <a:pt x="27" y="120"/>
                  </a:lnTo>
                  <a:lnTo>
                    <a:pt x="41" y="108"/>
                  </a:lnTo>
                  <a:lnTo>
                    <a:pt x="56" y="96"/>
                  </a:lnTo>
                  <a:lnTo>
                    <a:pt x="69" y="86"/>
                  </a:lnTo>
                  <a:lnTo>
                    <a:pt x="83" y="77"/>
                  </a:lnTo>
                  <a:lnTo>
                    <a:pt x="95" y="71"/>
                  </a:lnTo>
                  <a:lnTo>
                    <a:pt x="107" y="65"/>
                  </a:lnTo>
                  <a:lnTo>
                    <a:pt x="118" y="59"/>
                  </a:lnTo>
                  <a:lnTo>
                    <a:pt x="130" y="53"/>
                  </a:lnTo>
                  <a:lnTo>
                    <a:pt x="141" y="48"/>
                  </a:lnTo>
                  <a:lnTo>
                    <a:pt x="151" y="41"/>
                  </a:lnTo>
                  <a:lnTo>
                    <a:pt x="163" y="33"/>
                  </a:lnTo>
                  <a:lnTo>
                    <a:pt x="174" y="2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2130" y="1650"/>
              <a:ext cx="151" cy="439"/>
            </a:xfrm>
            <a:custGeom>
              <a:avLst/>
              <a:gdLst/>
              <a:ahLst/>
              <a:cxnLst>
                <a:cxn ang="0">
                  <a:pos x="150" y="11"/>
                </a:cxn>
                <a:cxn ang="0">
                  <a:pos x="135" y="15"/>
                </a:cxn>
                <a:cxn ang="0">
                  <a:pos x="113" y="23"/>
                </a:cxn>
                <a:cxn ang="0">
                  <a:pos x="90" y="32"/>
                </a:cxn>
                <a:cxn ang="0">
                  <a:pos x="74" y="53"/>
                </a:cxn>
                <a:cxn ang="0">
                  <a:pos x="65" y="92"/>
                </a:cxn>
                <a:cxn ang="0">
                  <a:pos x="75" y="117"/>
                </a:cxn>
                <a:cxn ang="0">
                  <a:pos x="90" y="120"/>
                </a:cxn>
                <a:cxn ang="0">
                  <a:pos x="87" y="130"/>
                </a:cxn>
                <a:cxn ang="0">
                  <a:pos x="74" y="136"/>
                </a:cxn>
                <a:cxn ang="0">
                  <a:pos x="60" y="156"/>
                </a:cxn>
                <a:cxn ang="0">
                  <a:pos x="63" y="207"/>
                </a:cxn>
                <a:cxn ang="0">
                  <a:pos x="53" y="223"/>
                </a:cxn>
                <a:cxn ang="0">
                  <a:pos x="30" y="237"/>
                </a:cxn>
                <a:cxn ang="0">
                  <a:pos x="20" y="262"/>
                </a:cxn>
                <a:cxn ang="0">
                  <a:pos x="20" y="289"/>
                </a:cxn>
                <a:cxn ang="0">
                  <a:pos x="29" y="314"/>
                </a:cxn>
                <a:cxn ang="0">
                  <a:pos x="45" y="337"/>
                </a:cxn>
                <a:cxn ang="0">
                  <a:pos x="41" y="353"/>
                </a:cxn>
                <a:cxn ang="0">
                  <a:pos x="26" y="380"/>
                </a:cxn>
                <a:cxn ang="0">
                  <a:pos x="26" y="409"/>
                </a:cxn>
                <a:cxn ang="0">
                  <a:pos x="44" y="434"/>
                </a:cxn>
                <a:cxn ang="0">
                  <a:pos x="32" y="439"/>
                </a:cxn>
                <a:cxn ang="0">
                  <a:pos x="15" y="436"/>
                </a:cxn>
                <a:cxn ang="0">
                  <a:pos x="3" y="424"/>
                </a:cxn>
                <a:cxn ang="0">
                  <a:pos x="0" y="401"/>
                </a:cxn>
                <a:cxn ang="0">
                  <a:pos x="32" y="349"/>
                </a:cxn>
                <a:cxn ang="0">
                  <a:pos x="6" y="301"/>
                </a:cxn>
                <a:cxn ang="0">
                  <a:pos x="5" y="249"/>
                </a:cxn>
                <a:cxn ang="0">
                  <a:pos x="14" y="229"/>
                </a:cxn>
                <a:cxn ang="0">
                  <a:pos x="30" y="214"/>
                </a:cxn>
                <a:cxn ang="0">
                  <a:pos x="41" y="198"/>
                </a:cxn>
                <a:cxn ang="0">
                  <a:pos x="35" y="175"/>
                </a:cxn>
                <a:cxn ang="0">
                  <a:pos x="35" y="157"/>
                </a:cxn>
                <a:cxn ang="0">
                  <a:pos x="45" y="139"/>
                </a:cxn>
                <a:cxn ang="0">
                  <a:pos x="54" y="122"/>
                </a:cxn>
                <a:cxn ang="0">
                  <a:pos x="45" y="102"/>
                </a:cxn>
                <a:cxn ang="0">
                  <a:pos x="48" y="60"/>
                </a:cxn>
                <a:cxn ang="0">
                  <a:pos x="65" y="26"/>
                </a:cxn>
                <a:cxn ang="0">
                  <a:pos x="86" y="15"/>
                </a:cxn>
                <a:cxn ang="0">
                  <a:pos x="108" y="5"/>
                </a:cxn>
                <a:cxn ang="0">
                  <a:pos x="130" y="0"/>
                </a:cxn>
                <a:cxn ang="0">
                  <a:pos x="151" y="9"/>
                </a:cxn>
              </a:cxnLst>
              <a:rect l="0" t="0" r="r" b="b"/>
              <a:pathLst>
                <a:path w="151" h="439">
                  <a:moveTo>
                    <a:pt x="151" y="9"/>
                  </a:moveTo>
                  <a:lnTo>
                    <a:pt x="150" y="11"/>
                  </a:lnTo>
                  <a:lnTo>
                    <a:pt x="144" y="12"/>
                  </a:lnTo>
                  <a:lnTo>
                    <a:pt x="135" y="15"/>
                  </a:lnTo>
                  <a:lnTo>
                    <a:pt x="124" y="20"/>
                  </a:lnTo>
                  <a:lnTo>
                    <a:pt x="113" y="23"/>
                  </a:lnTo>
                  <a:lnTo>
                    <a:pt x="102" y="27"/>
                  </a:lnTo>
                  <a:lnTo>
                    <a:pt x="90" y="32"/>
                  </a:lnTo>
                  <a:lnTo>
                    <a:pt x="81" y="35"/>
                  </a:lnTo>
                  <a:lnTo>
                    <a:pt x="74" y="53"/>
                  </a:lnTo>
                  <a:lnTo>
                    <a:pt x="68" y="72"/>
                  </a:lnTo>
                  <a:lnTo>
                    <a:pt x="65" y="92"/>
                  </a:lnTo>
                  <a:lnTo>
                    <a:pt x="68" y="113"/>
                  </a:lnTo>
                  <a:lnTo>
                    <a:pt x="75" y="117"/>
                  </a:lnTo>
                  <a:lnTo>
                    <a:pt x="83" y="119"/>
                  </a:lnTo>
                  <a:lnTo>
                    <a:pt x="90" y="120"/>
                  </a:lnTo>
                  <a:lnTo>
                    <a:pt x="95" y="127"/>
                  </a:lnTo>
                  <a:lnTo>
                    <a:pt x="87" y="130"/>
                  </a:lnTo>
                  <a:lnTo>
                    <a:pt x="81" y="135"/>
                  </a:lnTo>
                  <a:lnTo>
                    <a:pt x="74" y="136"/>
                  </a:lnTo>
                  <a:lnTo>
                    <a:pt x="65" y="133"/>
                  </a:lnTo>
                  <a:lnTo>
                    <a:pt x="60" y="156"/>
                  </a:lnTo>
                  <a:lnTo>
                    <a:pt x="60" y="184"/>
                  </a:lnTo>
                  <a:lnTo>
                    <a:pt x="63" y="207"/>
                  </a:lnTo>
                  <a:lnTo>
                    <a:pt x="65" y="217"/>
                  </a:lnTo>
                  <a:lnTo>
                    <a:pt x="53" y="223"/>
                  </a:lnTo>
                  <a:lnTo>
                    <a:pt x="41" y="228"/>
                  </a:lnTo>
                  <a:lnTo>
                    <a:pt x="30" y="237"/>
                  </a:lnTo>
                  <a:lnTo>
                    <a:pt x="23" y="249"/>
                  </a:lnTo>
                  <a:lnTo>
                    <a:pt x="20" y="262"/>
                  </a:lnTo>
                  <a:lnTo>
                    <a:pt x="18" y="276"/>
                  </a:lnTo>
                  <a:lnTo>
                    <a:pt x="20" y="289"/>
                  </a:lnTo>
                  <a:lnTo>
                    <a:pt x="24" y="302"/>
                  </a:lnTo>
                  <a:lnTo>
                    <a:pt x="29" y="314"/>
                  </a:lnTo>
                  <a:lnTo>
                    <a:pt x="36" y="326"/>
                  </a:lnTo>
                  <a:lnTo>
                    <a:pt x="45" y="337"/>
                  </a:lnTo>
                  <a:lnTo>
                    <a:pt x="56" y="347"/>
                  </a:lnTo>
                  <a:lnTo>
                    <a:pt x="41" y="353"/>
                  </a:lnTo>
                  <a:lnTo>
                    <a:pt x="32" y="365"/>
                  </a:lnTo>
                  <a:lnTo>
                    <a:pt x="26" y="380"/>
                  </a:lnTo>
                  <a:lnTo>
                    <a:pt x="21" y="395"/>
                  </a:lnTo>
                  <a:lnTo>
                    <a:pt x="26" y="409"/>
                  </a:lnTo>
                  <a:lnTo>
                    <a:pt x="36" y="424"/>
                  </a:lnTo>
                  <a:lnTo>
                    <a:pt x="44" y="434"/>
                  </a:lnTo>
                  <a:lnTo>
                    <a:pt x="42" y="439"/>
                  </a:lnTo>
                  <a:lnTo>
                    <a:pt x="32" y="439"/>
                  </a:lnTo>
                  <a:lnTo>
                    <a:pt x="23" y="439"/>
                  </a:lnTo>
                  <a:lnTo>
                    <a:pt x="15" y="436"/>
                  </a:lnTo>
                  <a:lnTo>
                    <a:pt x="8" y="430"/>
                  </a:lnTo>
                  <a:lnTo>
                    <a:pt x="3" y="424"/>
                  </a:lnTo>
                  <a:lnTo>
                    <a:pt x="0" y="413"/>
                  </a:lnTo>
                  <a:lnTo>
                    <a:pt x="0" y="401"/>
                  </a:lnTo>
                  <a:lnTo>
                    <a:pt x="5" y="385"/>
                  </a:lnTo>
                  <a:lnTo>
                    <a:pt x="32" y="349"/>
                  </a:lnTo>
                  <a:lnTo>
                    <a:pt x="17" y="326"/>
                  </a:lnTo>
                  <a:lnTo>
                    <a:pt x="6" y="301"/>
                  </a:lnTo>
                  <a:lnTo>
                    <a:pt x="2" y="274"/>
                  </a:lnTo>
                  <a:lnTo>
                    <a:pt x="5" y="249"/>
                  </a:lnTo>
                  <a:lnTo>
                    <a:pt x="8" y="238"/>
                  </a:lnTo>
                  <a:lnTo>
                    <a:pt x="14" y="229"/>
                  </a:lnTo>
                  <a:lnTo>
                    <a:pt x="23" y="222"/>
                  </a:lnTo>
                  <a:lnTo>
                    <a:pt x="30" y="214"/>
                  </a:lnTo>
                  <a:lnTo>
                    <a:pt x="38" y="207"/>
                  </a:lnTo>
                  <a:lnTo>
                    <a:pt x="41" y="198"/>
                  </a:lnTo>
                  <a:lnTo>
                    <a:pt x="41" y="187"/>
                  </a:lnTo>
                  <a:lnTo>
                    <a:pt x="35" y="175"/>
                  </a:lnTo>
                  <a:lnTo>
                    <a:pt x="32" y="166"/>
                  </a:lnTo>
                  <a:lnTo>
                    <a:pt x="35" y="157"/>
                  </a:lnTo>
                  <a:lnTo>
                    <a:pt x="39" y="148"/>
                  </a:lnTo>
                  <a:lnTo>
                    <a:pt x="45" y="139"/>
                  </a:lnTo>
                  <a:lnTo>
                    <a:pt x="51" y="130"/>
                  </a:lnTo>
                  <a:lnTo>
                    <a:pt x="54" y="122"/>
                  </a:lnTo>
                  <a:lnTo>
                    <a:pt x="53" y="113"/>
                  </a:lnTo>
                  <a:lnTo>
                    <a:pt x="45" y="102"/>
                  </a:lnTo>
                  <a:lnTo>
                    <a:pt x="45" y="80"/>
                  </a:lnTo>
                  <a:lnTo>
                    <a:pt x="48" y="60"/>
                  </a:lnTo>
                  <a:lnTo>
                    <a:pt x="54" y="42"/>
                  </a:lnTo>
                  <a:lnTo>
                    <a:pt x="65" y="26"/>
                  </a:lnTo>
                  <a:lnTo>
                    <a:pt x="75" y="21"/>
                  </a:lnTo>
                  <a:lnTo>
                    <a:pt x="86" y="15"/>
                  </a:lnTo>
                  <a:lnTo>
                    <a:pt x="98" y="11"/>
                  </a:lnTo>
                  <a:lnTo>
                    <a:pt x="108" y="5"/>
                  </a:lnTo>
                  <a:lnTo>
                    <a:pt x="119" y="2"/>
                  </a:lnTo>
                  <a:lnTo>
                    <a:pt x="130" y="0"/>
                  </a:lnTo>
                  <a:lnTo>
                    <a:pt x="141" y="3"/>
                  </a:lnTo>
                  <a:lnTo>
                    <a:pt x="151" y="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2335" y="1585"/>
              <a:ext cx="69" cy="73"/>
            </a:xfrm>
            <a:custGeom>
              <a:avLst/>
              <a:gdLst/>
              <a:ahLst/>
              <a:cxnLst>
                <a:cxn ang="0">
                  <a:pos x="69" y="3"/>
                </a:cxn>
                <a:cxn ang="0">
                  <a:pos x="63" y="6"/>
                </a:cxn>
                <a:cxn ang="0">
                  <a:pos x="56" y="9"/>
                </a:cxn>
                <a:cxn ang="0">
                  <a:pos x="50" y="12"/>
                </a:cxn>
                <a:cxn ang="0">
                  <a:pos x="44" y="16"/>
                </a:cxn>
                <a:cxn ang="0">
                  <a:pos x="38" y="20"/>
                </a:cxn>
                <a:cxn ang="0">
                  <a:pos x="32" y="25"/>
                </a:cxn>
                <a:cxn ang="0">
                  <a:pos x="27" y="31"/>
                </a:cxn>
                <a:cxn ang="0">
                  <a:pos x="24" y="38"/>
                </a:cxn>
                <a:cxn ang="0">
                  <a:pos x="27" y="47"/>
                </a:cxn>
                <a:cxn ang="0">
                  <a:pos x="24" y="56"/>
                </a:cxn>
                <a:cxn ang="0">
                  <a:pos x="21" y="65"/>
                </a:cxn>
                <a:cxn ang="0">
                  <a:pos x="20" y="73"/>
                </a:cxn>
                <a:cxn ang="0">
                  <a:pos x="9" y="73"/>
                </a:cxn>
                <a:cxn ang="0">
                  <a:pos x="3" y="65"/>
                </a:cxn>
                <a:cxn ang="0">
                  <a:pos x="2" y="58"/>
                </a:cxn>
                <a:cxn ang="0">
                  <a:pos x="2" y="50"/>
                </a:cxn>
                <a:cxn ang="0">
                  <a:pos x="0" y="40"/>
                </a:cxn>
                <a:cxn ang="0">
                  <a:pos x="2" y="29"/>
                </a:cxn>
                <a:cxn ang="0">
                  <a:pos x="5" y="22"/>
                </a:cxn>
                <a:cxn ang="0">
                  <a:pos x="14" y="15"/>
                </a:cxn>
                <a:cxn ang="0">
                  <a:pos x="21" y="13"/>
                </a:cxn>
                <a:cxn ang="0">
                  <a:pos x="27" y="10"/>
                </a:cxn>
                <a:cxn ang="0">
                  <a:pos x="35" y="7"/>
                </a:cxn>
                <a:cxn ang="0">
                  <a:pos x="42" y="4"/>
                </a:cxn>
                <a:cxn ang="0">
                  <a:pos x="48" y="1"/>
                </a:cxn>
                <a:cxn ang="0">
                  <a:pos x="56" y="0"/>
                </a:cxn>
                <a:cxn ang="0">
                  <a:pos x="62" y="1"/>
                </a:cxn>
                <a:cxn ang="0">
                  <a:pos x="69" y="3"/>
                </a:cxn>
              </a:cxnLst>
              <a:rect l="0" t="0" r="r" b="b"/>
              <a:pathLst>
                <a:path w="69" h="73">
                  <a:moveTo>
                    <a:pt x="69" y="3"/>
                  </a:moveTo>
                  <a:lnTo>
                    <a:pt x="63" y="6"/>
                  </a:lnTo>
                  <a:lnTo>
                    <a:pt x="56" y="9"/>
                  </a:lnTo>
                  <a:lnTo>
                    <a:pt x="50" y="12"/>
                  </a:lnTo>
                  <a:lnTo>
                    <a:pt x="44" y="16"/>
                  </a:lnTo>
                  <a:lnTo>
                    <a:pt x="38" y="20"/>
                  </a:lnTo>
                  <a:lnTo>
                    <a:pt x="32" y="25"/>
                  </a:lnTo>
                  <a:lnTo>
                    <a:pt x="27" y="31"/>
                  </a:lnTo>
                  <a:lnTo>
                    <a:pt x="24" y="38"/>
                  </a:lnTo>
                  <a:lnTo>
                    <a:pt x="27" y="47"/>
                  </a:lnTo>
                  <a:lnTo>
                    <a:pt x="24" y="56"/>
                  </a:lnTo>
                  <a:lnTo>
                    <a:pt x="21" y="65"/>
                  </a:lnTo>
                  <a:lnTo>
                    <a:pt x="20" y="73"/>
                  </a:lnTo>
                  <a:lnTo>
                    <a:pt x="9" y="73"/>
                  </a:lnTo>
                  <a:lnTo>
                    <a:pt x="3" y="65"/>
                  </a:lnTo>
                  <a:lnTo>
                    <a:pt x="2" y="58"/>
                  </a:lnTo>
                  <a:lnTo>
                    <a:pt x="2" y="50"/>
                  </a:lnTo>
                  <a:lnTo>
                    <a:pt x="0" y="40"/>
                  </a:lnTo>
                  <a:lnTo>
                    <a:pt x="2" y="29"/>
                  </a:lnTo>
                  <a:lnTo>
                    <a:pt x="5" y="22"/>
                  </a:lnTo>
                  <a:lnTo>
                    <a:pt x="14" y="15"/>
                  </a:lnTo>
                  <a:lnTo>
                    <a:pt x="21" y="13"/>
                  </a:lnTo>
                  <a:lnTo>
                    <a:pt x="27" y="10"/>
                  </a:lnTo>
                  <a:lnTo>
                    <a:pt x="35" y="7"/>
                  </a:lnTo>
                  <a:lnTo>
                    <a:pt x="42" y="4"/>
                  </a:lnTo>
                  <a:lnTo>
                    <a:pt x="48" y="1"/>
                  </a:lnTo>
                  <a:lnTo>
                    <a:pt x="56" y="0"/>
                  </a:lnTo>
                  <a:lnTo>
                    <a:pt x="62" y="1"/>
                  </a:lnTo>
                  <a:lnTo>
                    <a:pt x="69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auto">
            <a:xfrm>
              <a:off x="2449" y="1501"/>
              <a:ext cx="46" cy="185"/>
            </a:xfrm>
            <a:custGeom>
              <a:avLst/>
              <a:gdLst/>
              <a:ahLst/>
              <a:cxnLst>
                <a:cxn ang="0">
                  <a:pos x="46" y="0"/>
                </a:cxn>
                <a:cxn ang="0">
                  <a:pos x="36" y="30"/>
                </a:cxn>
                <a:cxn ang="0">
                  <a:pos x="30" y="63"/>
                </a:cxn>
                <a:cxn ang="0">
                  <a:pos x="25" y="97"/>
                </a:cxn>
                <a:cxn ang="0">
                  <a:pos x="16" y="130"/>
                </a:cxn>
                <a:cxn ang="0">
                  <a:pos x="16" y="145"/>
                </a:cxn>
                <a:cxn ang="0">
                  <a:pos x="24" y="160"/>
                </a:cxn>
                <a:cxn ang="0">
                  <a:pos x="30" y="172"/>
                </a:cxn>
                <a:cxn ang="0">
                  <a:pos x="25" y="185"/>
                </a:cxn>
                <a:cxn ang="0">
                  <a:pos x="10" y="170"/>
                </a:cxn>
                <a:cxn ang="0">
                  <a:pos x="3" y="154"/>
                </a:cxn>
                <a:cxn ang="0">
                  <a:pos x="0" y="136"/>
                </a:cxn>
                <a:cxn ang="0">
                  <a:pos x="3" y="118"/>
                </a:cxn>
                <a:cxn ang="0">
                  <a:pos x="6" y="99"/>
                </a:cxn>
                <a:cxn ang="0">
                  <a:pos x="10" y="79"/>
                </a:cxn>
                <a:cxn ang="0">
                  <a:pos x="13" y="60"/>
                </a:cxn>
                <a:cxn ang="0">
                  <a:pos x="15" y="40"/>
                </a:cxn>
                <a:cxn ang="0">
                  <a:pos x="21" y="28"/>
                </a:cxn>
                <a:cxn ang="0">
                  <a:pos x="27" y="16"/>
                </a:cxn>
                <a:cxn ang="0">
                  <a:pos x="34" y="6"/>
                </a:cxn>
                <a:cxn ang="0">
                  <a:pos x="46" y="0"/>
                </a:cxn>
              </a:cxnLst>
              <a:rect l="0" t="0" r="r" b="b"/>
              <a:pathLst>
                <a:path w="46" h="185">
                  <a:moveTo>
                    <a:pt x="46" y="0"/>
                  </a:moveTo>
                  <a:lnTo>
                    <a:pt x="36" y="30"/>
                  </a:lnTo>
                  <a:lnTo>
                    <a:pt x="30" y="63"/>
                  </a:lnTo>
                  <a:lnTo>
                    <a:pt x="25" y="97"/>
                  </a:lnTo>
                  <a:lnTo>
                    <a:pt x="16" y="130"/>
                  </a:lnTo>
                  <a:lnTo>
                    <a:pt x="16" y="145"/>
                  </a:lnTo>
                  <a:lnTo>
                    <a:pt x="24" y="160"/>
                  </a:lnTo>
                  <a:lnTo>
                    <a:pt x="30" y="172"/>
                  </a:lnTo>
                  <a:lnTo>
                    <a:pt x="25" y="185"/>
                  </a:lnTo>
                  <a:lnTo>
                    <a:pt x="10" y="170"/>
                  </a:lnTo>
                  <a:lnTo>
                    <a:pt x="3" y="154"/>
                  </a:lnTo>
                  <a:lnTo>
                    <a:pt x="0" y="136"/>
                  </a:lnTo>
                  <a:lnTo>
                    <a:pt x="3" y="118"/>
                  </a:lnTo>
                  <a:lnTo>
                    <a:pt x="6" y="99"/>
                  </a:lnTo>
                  <a:lnTo>
                    <a:pt x="10" y="79"/>
                  </a:lnTo>
                  <a:lnTo>
                    <a:pt x="13" y="60"/>
                  </a:lnTo>
                  <a:lnTo>
                    <a:pt x="15" y="40"/>
                  </a:lnTo>
                  <a:lnTo>
                    <a:pt x="21" y="28"/>
                  </a:lnTo>
                  <a:lnTo>
                    <a:pt x="27" y="16"/>
                  </a:lnTo>
                  <a:lnTo>
                    <a:pt x="34" y="6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4" name="Freeform 23"/>
            <p:cNvSpPr>
              <a:spLocks/>
            </p:cNvSpPr>
            <p:nvPr/>
          </p:nvSpPr>
          <p:spPr bwMode="auto">
            <a:xfrm>
              <a:off x="2552" y="1460"/>
              <a:ext cx="411" cy="77"/>
            </a:xfrm>
            <a:custGeom>
              <a:avLst/>
              <a:gdLst/>
              <a:ahLst/>
              <a:cxnLst>
                <a:cxn ang="0">
                  <a:pos x="91" y="62"/>
                </a:cxn>
                <a:cxn ang="0">
                  <a:pos x="127" y="50"/>
                </a:cxn>
                <a:cxn ang="0">
                  <a:pos x="162" y="29"/>
                </a:cxn>
                <a:cxn ang="0">
                  <a:pos x="197" y="6"/>
                </a:cxn>
                <a:cxn ang="0">
                  <a:pos x="227" y="12"/>
                </a:cxn>
                <a:cxn ang="0">
                  <a:pos x="254" y="18"/>
                </a:cxn>
                <a:cxn ang="0">
                  <a:pos x="281" y="14"/>
                </a:cxn>
                <a:cxn ang="0">
                  <a:pos x="311" y="11"/>
                </a:cxn>
                <a:cxn ang="0">
                  <a:pos x="335" y="14"/>
                </a:cxn>
                <a:cxn ang="0">
                  <a:pos x="357" y="12"/>
                </a:cxn>
                <a:cxn ang="0">
                  <a:pos x="380" y="11"/>
                </a:cxn>
                <a:cxn ang="0">
                  <a:pos x="401" y="12"/>
                </a:cxn>
                <a:cxn ang="0">
                  <a:pos x="401" y="21"/>
                </a:cxn>
                <a:cxn ang="0">
                  <a:pos x="377" y="29"/>
                </a:cxn>
                <a:cxn ang="0">
                  <a:pos x="348" y="29"/>
                </a:cxn>
                <a:cxn ang="0">
                  <a:pos x="320" y="29"/>
                </a:cxn>
                <a:cxn ang="0">
                  <a:pos x="296" y="29"/>
                </a:cxn>
                <a:cxn ang="0">
                  <a:pos x="272" y="32"/>
                </a:cxn>
                <a:cxn ang="0">
                  <a:pos x="248" y="36"/>
                </a:cxn>
                <a:cxn ang="0">
                  <a:pos x="227" y="30"/>
                </a:cxn>
                <a:cxn ang="0">
                  <a:pos x="199" y="29"/>
                </a:cxn>
                <a:cxn ang="0">
                  <a:pos x="160" y="51"/>
                </a:cxn>
                <a:cxn ang="0">
                  <a:pos x="121" y="69"/>
                </a:cxn>
                <a:cxn ang="0">
                  <a:pos x="78" y="77"/>
                </a:cxn>
                <a:cxn ang="0">
                  <a:pos x="49" y="69"/>
                </a:cxn>
                <a:cxn ang="0">
                  <a:pos x="34" y="63"/>
                </a:cxn>
                <a:cxn ang="0">
                  <a:pos x="18" y="59"/>
                </a:cxn>
                <a:cxn ang="0">
                  <a:pos x="5" y="53"/>
                </a:cxn>
                <a:cxn ang="0">
                  <a:pos x="9" y="45"/>
                </a:cxn>
                <a:cxn ang="0">
                  <a:pos x="27" y="47"/>
                </a:cxn>
                <a:cxn ang="0">
                  <a:pos x="45" y="53"/>
                </a:cxn>
                <a:cxn ang="0">
                  <a:pos x="63" y="59"/>
                </a:cxn>
              </a:cxnLst>
              <a:rect l="0" t="0" r="r" b="b"/>
              <a:pathLst>
                <a:path w="411" h="77">
                  <a:moveTo>
                    <a:pt x="70" y="60"/>
                  </a:moveTo>
                  <a:lnTo>
                    <a:pt x="91" y="62"/>
                  </a:lnTo>
                  <a:lnTo>
                    <a:pt x="109" y="59"/>
                  </a:lnTo>
                  <a:lnTo>
                    <a:pt x="127" y="50"/>
                  </a:lnTo>
                  <a:lnTo>
                    <a:pt x="145" y="39"/>
                  </a:lnTo>
                  <a:lnTo>
                    <a:pt x="162" y="29"/>
                  </a:lnTo>
                  <a:lnTo>
                    <a:pt x="180" y="17"/>
                  </a:lnTo>
                  <a:lnTo>
                    <a:pt x="197" y="6"/>
                  </a:lnTo>
                  <a:lnTo>
                    <a:pt x="215" y="0"/>
                  </a:lnTo>
                  <a:lnTo>
                    <a:pt x="227" y="12"/>
                  </a:lnTo>
                  <a:lnTo>
                    <a:pt x="241" y="17"/>
                  </a:lnTo>
                  <a:lnTo>
                    <a:pt x="254" y="18"/>
                  </a:lnTo>
                  <a:lnTo>
                    <a:pt x="268" y="17"/>
                  </a:lnTo>
                  <a:lnTo>
                    <a:pt x="281" y="14"/>
                  </a:lnTo>
                  <a:lnTo>
                    <a:pt x="296" y="11"/>
                  </a:lnTo>
                  <a:lnTo>
                    <a:pt x="311" y="11"/>
                  </a:lnTo>
                  <a:lnTo>
                    <a:pt x="325" y="12"/>
                  </a:lnTo>
                  <a:lnTo>
                    <a:pt x="335" y="14"/>
                  </a:lnTo>
                  <a:lnTo>
                    <a:pt x="347" y="14"/>
                  </a:lnTo>
                  <a:lnTo>
                    <a:pt x="357" y="12"/>
                  </a:lnTo>
                  <a:lnTo>
                    <a:pt x="368" y="12"/>
                  </a:lnTo>
                  <a:lnTo>
                    <a:pt x="380" y="11"/>
                  </a:lnTo>
                  <a:lnTo>
                    <a:pt x="390" y="11"/>
                  </a:lnTo>
                  <a:lnTo>
                    <a:pt x="401" y="12"/>
                  </a:lnTo>
                  <a:lnTo>
                    <a:pt x="411" y="14"/>
                  </a:lnTo>
                  <a:lnTo>
                    <a:pt x="401" y="21"/>
                  </a:lnTo>
                  <a:lnTo>
                    <a:pt x="389" y="26"/>
                  </a:lnTo>
                  <a:lnTo>
                    <a:pt x="377" y="29"/>
                  </a:lnTo>
                  <a:lnTo>
                    <a:pt x="362" y="29"/>
                  </a:lnTo>
                  <a:lnTo>
                    <a:pt x="348" y="29"/>
                  </a:lnTo>
                  <a:lnTo>
                    <a:pt x="334" y="27"/>
                  </a:lnTo>
                  <a:lnTo>
                    <a:pt x="320" y="29"/>
                  </a:lnTo>
                  <a:lnTo>
                    <a:pt x="307" y="30"/>
                  </a:lnTo>
                  <a:lnTo>
                    <a:pt x="296" y="29"/>
                  </a:lnTo>
                  <a:lnTo>
                    <a:pt x="284" y="29"/>
                  </a:lnTo>
                  <a:lnTo>
                    <a:pt x="272" y="32"/>
                  </a:lnTo>
                  <a:lnTo>
                    <a:pt x="260" y="35"/>
                  </a:lnTo>
                  <a:lnTo>
                    <a:pt x="248" y="36"/>
                  </a:lnTo>
                  <a:lnTo>
                    <a:pt x="236" y="35"/>
                  </a:lnTo>
                  <a:lnTo>
                    <a:pt x="227" y="30"/>
                  </a:lnTo>
                  <a:lnTo>
                    <a:pt x="218" y="20"/>
                  </a:lnTo>
                  <a:lnTo>
                    <a:pt x="199" y="29"/>
                  </a:lnTo>
                  <a:lnTo>
                    <a:pt x="180" y="39"/>
                  </a:lnTo>
                  <a:lnTo>
                    <a:pt x="160" y="51"/>
                  </a:lnTo>
                  <a:lnTo>
                    <a:pt x="141" y="62"/>
                  </a:lnTo>
                  <a:lnTo>
                    <a:pt x="121" y="69"/>
                  </a:lnTo>
                  <a:lnTo>
                    <a:pt x="100" y="75"/>
                  </a:lnTo>
                  <a:lnTo>
                    <a:pt x="78" y="77"/>
                  </a:lnTo>
                  <a:lnTo>
                    <a:pt x="55" y="74"/>
                  </a:lnTo>
                  <a:lnTo>
                    <a:pt x="49" y="69"/>
                  </a:lnTo>
                  <a:lnTo>
                    <a:pt x="42" y="66"/>
                  </a:lnTo>
                  <a:lnTo>
                    <a:pt x="34" y="63"/>
                  </a:lnTo>
                  <a:lnTo>
                    <a:pt x="25" y="60"/>
                  </a:lnTo>
                  <a:lnTo>
                    <a:pt x="18" y="59"/>
                  </a:lnTo>
                  <a:lnTo>
                    <a:pt x="12" y="56"/>
                  </a:lnTo>
                  <a:lnTo>
                    <a:pt x="5" y="53"/>
                  </a:lnTo>
                  <a:lnTo>
                    <a:pt x="0" y="48"/>
                  </a:lnTo>
                  <a:lnTo>
                    <a:pt x="9" y="45"/>
                  </a:lnTo>
                  <a:lnTo>
                    <a:pt x="18" y="45"/>
                  </a:lnTo>
                  <a:lnTo>
                    <a:pt x="27" y="47"/>
                  </a:lnTo>
                  <a:lnTo>
                    <a:pt x="36" y="50"/>
                  </a:lnTo>
                  <a:lnTo>
                    <a:pt x="45" y="53"/>
                  </a:lnTo>
                  <a:lnTo>
                    <a:pt x="54" y="56"/>
                  </a:lnTo>
                  <a:lnTo>
                    <a:pt x="63" y="59"/>
                  </a:lnTo>
                  <a:lnTo>
                    <a:pt x="70" y="6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" name="Freeform 24"/>
            <p:cNvSpPr>
              <a:spLocks/>
            </p:cNvSpPr>
            <p:nvPr/>
          </p:nvSpPr>
          <p:spPr bwMode="auto">
            <a:xfrm>
              <a:off x="2388" y="1712"/>
              <a:ext cx="50" cy="128"/>
            </a:xfrm>
            <a:custGeom>
              <a:avLst/>
              <a:gdLst/>
              <a:ahLst/>
              <a:cxnLst>
                <a:cxn ang="0">
                  <a:pos x="46" y="0"/>
                </a:cxn>
                <a:cxn ang="0">
                  <a:pos x="47" y="3"/>
                </a:cxn>
                <a:cxn ang="0">
                  <a:pos x="49" y="6"/>
                </a:cxn>
                <a:cxn ang="0">
                  <a:pos x="50" y="9"/>
                </a:cxn>
                <a:cxn ang="0">
                  <a:pos x="50" y="13"/>
                </a:cxn>
                <a:cxn ang="0">
                  <a:pos x="47" y="9"/>
                </a:cxn>
                <a:cxn ang="0">
                  <a:pos x="43" y="9"/>
                </a:cxn>
                <a:cxn ang="0">
                  <a:pos x="38" y="10"/>
                </a:cxn>
                <a:cxn ang="0">
                  <a:pos x="34" y="12"/>
                </a:cxn>
                <a:cxn ang="0">
                  <a:pos x="16" y="28"/>
                </a:cxn>
                <a:cxn ang="0">
                  <a:pos x="15" y="51"/>
                </a:cxn>
                <a:cxn ang="0">
                  <a:pos x="21" y="73"/>
                </a:cxn>
                <a:cxn ang="0">
                  <a:pos x="25" y="95"/>
                </a:cxn>
                <a:cxn ang="0">
                  <a:pos x="46" y="119"/>
                </a:cxn>
                <a:cxn ang="0">
                  <a:pos x="38" y="128"/>
                </a:cxn>
                <a:cxn ang="0">
                  <a:pos x="19" y="112"/>
                </a:cxn>
                <a:cxn ang="0">
                  <a:pos x="9" y="91"/>
                </a:cxn>
                <a:cxn ang="0">
                  <a:pos x="3" y="65"/>
                </a:cxn>
                <a:cxn ang="0">
                  <a:pos x="0" y="40"/>
                </a:cxn>
                <a:cxn ang="0">
                  <a:pos x="1" y="34"/>
                </a:cxn>
                <a:cxn ang="0">
                  <a:pos x="4" y="27"/>
                </a:cxn>
                <a:cxn ang="0">
                  <a:pos x="10" y="21"/>
                </a:cxn>
                <a:cxn ang="0">
                  <a:pos x="16" y="13"/>
                </a:cxn>
                <a:cxn ang="0">
                  <a:pos x="22" y="9"/>
                </a:cxn>
                <a:cxn ang="0">
                  <a:pos x="29" y="4"/>
                </a:cxn>
                <a:cxn ang="0">
                  <a:pos x="38" y="1"/>
                </a:cxn>
                <a:cxn ang="0">
                  <a:pos x="46" y="0"/>
                </a:cxn>
              </a:cxnLst>
              <a:rect l="0" t="0" r="r" b="b"/>
              <a:pathLst>
                <a:path w="50" h="128">
                  <a:moveTo>
                    <a:pt x="46" y="0"/>
                  </a:moveTo>
                  <a:lnTo>
                    <a:pt x="47" y="3"/>
                  </a:lnTo>
                  <a:lnTo>
                    <a:pt x="49" y="6"/>
                  </a:lnTo>
                  <a:lnTo>
                    <a:pt x="50" y="9"/>
                  </a:lnTo>
                  <a:lnTo>
                    <a:pt x="50" y="13"/>
                  </a:lnTo>
                  <a:lnTo>
                    <a:pt x="47" y="9"/>
                  </a:lnTo>
                  <a:lnTo>
                    <a:pt x="43" y="9"/>
                  </a:lnTo>
                  <a:lnTo>
                    <a:pt x="38" y="10"/>
                  </a:lnTo>
                  <a:lnTo>
                    <a:pt x="34" y="12"/>
                  </a:lnTo>
                  <a:lnTo>
                    <a:pt x="16" y="28"/>
                  </a:lnTo>
                  <a:lnTo>
                    <a:pt x="15" y="51"/>
                  </a:lnTo>
                  <a:lnTo>
                    <a:pt x="21" y="73"/>
                  </a:lnTo>
                  <a:lnTo>
                    <a:pt x="25" y="95"/>
                  </a:lnTo>
                  <a:lnTo>
                    <a:pt x="46" y="119"/>
                  </a:lnTo>
                  <a:lnTo>
                    <a:pt x="38" y="128"/>
                  </a:lnTo>
                  <a:lnTo>
                    <a:pt x="19" y="112"/>
                  </a:lnTo>
                  <a:lnTo>
                    <a:pt x="9" y="91"/>
                  </a:lnTo>
                  <a:lnTo>
                    <a:pt x="3" y="65"/>
                  </a:lnTo>
                  <a:lnTo>
                    <a:pt x="0" y="40"/>
                  </a:lnTo>
                  <a:lnTo>
                    <a:pt x="1" y="34"/>
                  </a:lnTo>
                  <a:lnTo>
                    <a:pt x="4" y="27"/>
                  </a:lnTo>
                  <a:lnTo>
                    <a:pt x="10" y="21"/>
                  </a:lnTo>
                  <a:lnTo>
                    <a:pt x="16" y="13"/>
                  </a:lnTo>
                  <a:lnTo>
                    <a:pt x="22" y="9"/>
                  </a:lnTo>
                  <a:lnTo>
                    <a:pt x="29" y="4"/>
                  </a:lnTo>
                  <a:lnTo>
                    <a:pt x="38" y="1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auto">
            <a:xfrm>
              <a:off x="2269" y="1828"/>
              <a:ext cx="71" cy="252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35" y="6"/>
                </a:cxn>
                <a:cxn ang="0">
                  <a:pos x="41" y="18"/>
                </a:cxn>
                <a:cxn ang="0">
                  <a:pos x="42" y="32"/>
                </a:cxn>
                <a:cxn ang="0">
                  <a:pos x="41" y="45"/>
                </a:cxn>
                <a:cxn ang="0">
                  <a:pos x="29" y="54"/>
                </a:cxn>
                <a:cxn ang="0">
                  <a:pos x="23" y="66"/>
                </a:cxn>
                <a:cxn ang="0">
                  <a:pos x="20" y="80"/>
                </a:cxn>
                <a:cxn ang="0">
                  <a:pos x="17" y="95"/>
                </a:cxn>
                <a:cxn ang="0">
                  <a:pos x="26" y="104"/>
                </a:cxn>
                <a:cxn ang="0">
                  <a:pos x="36" y="113"/>
                </a:cxn>
                <a:cxn ang="0">
                  <a:pos x="47" y="120"/>
                </a:cxn>
                <a:cxn ang="0">
                  <a:pos x="56" y="130"/>
                </a:cxn>
                <a:cxn ang="0">
                  <a:pos x="54" y="138"/>
                </a:cxn>
                <a:cxn ang="0">
                  <a:pos x="54" y="147"/>
                </a:cxn>
                <a:cxn ang="0">
                  <a:pos x="54" y="156"/>
                </a:cxn>
                <a:cxn ang="0">
                  <a:pos x="53" y="166"/>
                </a:cxn>
                <a:cxn ang="0">
                  <a:pos x="71" y="184"/>
                </a:cxn>
                <a:cxn ang="0">
                  <a:pos x="69" y="205"/>
                </a:cxn>
                <a:cxn ang="0">
                  <a:pos x="59" y="226"/>
                </a:cxn>
                <a:cxn ang="0">
                  <a:pos x="53" y="247"/>
                </a:cxn>
                <a:cxn ang="0">
                  <a:pos x="48" y="252"/>
                </a:cxn>
                <a:cxn ang="0">
                  <a:pos x="42" y="243"/>
                </a:cxn>
                <a:cxn ang="0">
                  <a:pos x="42" y="234"/>
                </a:cxn>
                <a:cxn ang="0">
                  <a:pos x="45" y="223"/>
                </a:cxn>
                <a:cxn ang="0">
                  <a:pos x="50" y="211"/>
                </a:cxn>
                <a:cxn ang="0">
                  <a:pos x="54" y="199"/>
                </a:cxn>
                <a:cxn ang="0">
                  <a:pos x="56" y="189"/>
                </a:cxn>
                <a:cxn ang="0">
                  <a:pos x="51" y="177"/>
                </a:cxn>
                <a:cxn ang="0">
                  <a:pos x="41" y="166"/>
                </a:cxn>
                <a:cxn ang="0">
                  <a:pos x="42" y="148"/>
                </a:cxn>
                <a:cxn ang="0">
                  <a:pos x="36" y="132"/>
                </a:cxn>
                <a:cxn ang="0">
                  <a:pos x="26" y="119"/>
                </a:cxn>
                <a:cxn ang="0">
                  <a:pos x="14" y="105"/>
                </a:cxn>
                <a:cxn ang="0">
                  <a:pos x="5" y="92"/>
                </a:cxn>
                <a:cxn ang="0">
                  <a:pos x="0" y="77"/>
                </a:cxn>
                <a:cxn ang="0">
                  <a:pos x="5" y="60"/>
                </a:cxn>
                <a:cxn ang="0">
                  <a:pos x="23" y="42"/>
                </a:cxn>
                <a:cxn ang="0">
                  <a:pos x="26" y="32"/>
                </a:cxn>
                <a:cxn ang="0">
                  <a:pos x="24" y="21"/>
                </a:cxn>
                <a:cxn ang="0">
                  <a:pos x="23" y="9"/>
                </a:cxn>
                <a:cxn ang="0">
                  <a:pos x="23" y="0"/>
                </a:cxn>
              </a:cxnLst>
              <a:rect l="0" t="0" r="r" b="b"/>
              <a:pathLst>
                <a:path w="71" h="252">
                  <a:moveTo>
                    <a:pt x="23" y="0"/>
                  </a:moveTo>
                  <a:lnTo>
                    <a:pt x="35" y="6"/>
                  </a:lnTo>
                  <a:lnTo>
                    <a:pt x="41" y="18"/>
                  </a:lnTo>
                  <a:lnTo>
                    <a:pt x="42" y="32"/>
                  </a:lnTo>
                  <a:lnTo>
                    <a:pt x="41" y="45"/>
                  </a:lnTo>
                  <a:lnTo>
                    <a:pt x="29" y="54"/>
                  </a:lnTo>
                  <a:lnTo>
                    <a:pt x="23" y="66"/>
                  </a:lnTo>
                  <a:lnTo>
                    <a:pt x="20" y="80"/>
                  </a:lnTo>
                  <a:lnTo>
                    <a:pt x="17" y="95"/>
                  </a:lnTo>
                  <a:lnTo>
                    <a:pt x="26" y="104"/>
                  </a:lnTo>
                  <a:lnTo>
                    <a:pt x="36" y="113"/>
                  </a:lnTo>
                  <a:lnTo>
                    <a:pt x="47" y="120"/>
                  </a:lnTo>
                  <a:lnTo>
                    <a:pt x="56" y="130"/>
                  </a:lnTo>
                  <a:lnTo>
                    <a:pt x="54" y="138"/>
                  </a:lnTo>
                  <a:lnTo>
                    <a:pt x="54" y="147"/>
                  </a:lnTo>
                  <a:lnTo>
                    <a:pt x="54" y="156"/>
                  </a:lnTo>
                  <a:lnTo>
                    <a:pt x="53" y="166"/>
                  </a:lnTo>
                  <a:lnTo>
                    <a:pt x="71" y="184"/>
                  </a:lnTo>
                  <a:lnTo>
                    <a:pt x="69" y="205"/>
                  </a:lnTo>
                  <a:lnTo>
                    <a:pt x="59" y="226"/>
                  </a:lnTo>
                  <a:lnTo>
                    <a:pt x="53" y="247"/>
                  </a:lnTo>
                  <a:lnTo>
                    <a:pt x="48" y="252"/>
                  </a:lnTo>
                  <a:lnTo>
                    <a:pt x="42" y="243"/>
                  </a:lnTo>
                  <a:lnTo>
                    <a:pt x="42" y="234"/>
                  </a:lnTo>
                  <a:lnTo>
                    <a:pt x="45" y="223"/>
                  </a:lnTo>
                  <a:lnTo>
                    <a:pt x="50" y="211"/>
                  </a:lnTo>
                  <a:lnTo>
                    <a:pt x="54" y="199"/>
                  </a:lnTo>
                  <a:lnTo>
                    <a:pt x="56" y="189"/>
                  </a:lnTo>
                  <a:lnTo>
                    <a:pt x="51" y="177"/>
                  </a:lnTo>
                  <a:lnTo>
                    <a:pt x="41" y="166"/>
                  </a:lnTo>
                  <a:lnTo>
                    <a:pt x="42" y="148"/>
                  </a:lnTo>
                  <a:lnTo>
                    <a:pt x="36" y="132"/>
                  </a:lnTo>
                  <a:lnTo>
                    <a:pt x="26" y="119"/>
                  </a:lnTo>
                  <a:lnTo>
                    <a:pt x="14" y="105"/>
                  </a:lnTo>
                  <a:lnTo>
                    <a:pt x="5" y="92"/>
                  </a:lnTo>
                  <a:lnTo>
                    <a:pt x="0" y="77"/>
                  </a:lnTo>
                  <a:lnTo>
                    <a:pt x="5" y="60"/>
                  </a:lnTo>
                  <a:lnTo>
                    <a:pt x="23" y="42"/>
                  </a:lnTo>
                  <a:lnTo>
                    <a:pt x="26" y="32"/>
                  </a:lnTo>
                  <a:lnTo>
                    <a:pt x="24" y="21"/>
                  </a:lnTo>
                  <a:lnTo>
                    <a:pt x="23" y="9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7" name="Freeform 26"/>
            <p:cNvSpPr>
              <a:spLocks/>
            </p:cNvSpPr>
            <p:nvPr/>
          </p:nvSpPr>
          <p:spPr bwMode="auto">
            <a:xfrm>
              <a:off x="2145" y="2099"/>
              <a:ext cx="117" cy="84"/>
            </a:xfrm>
            <a:custGeom>
              <a:avLst/>
              <a:gdLst/>
              <a:ahLst/>
              <a:cxnLst>
                <a:cxn ang="0">
                  <a:pos x="30" y="30"/>
                </a:cxn>
                <a:cxn ang="0">
                  <a:pos x="41" y="25"/>
                </a:cxn>
                <a:cxn ang="0">
                  <a:pos x="50" y="23"/>
                </a:cxn>
                <a:cxn ang="0">
                  <a:pos x="60" y="21"/>
                </a:cxn>
                <a:cxn ang="0">
                  <a:pos x="71" y="20"/>
                </a:cxn>
                <a:cxn ang="0">
                  <a:pos x="81" y="17"/>
                </a:cxn>
                <a:cxn ang="0">
                  <a:pos x="92" y="14"/>
                </a:cxn>
                <a:cxn ang="0">
                  <a:pos x="101" y="9"/>
                </a:cxn>
                <a:cxn ang="0">
                  <a:pos x="109" y="0"/>
                </a:cxn>
                <a:cxn ang="0">
                  <a:pos x="117" y="8"/>
                </a:cxn>
                <a:cxn ang="0">
                  <a:pos x="105" y="17"/>
                </a:cxn>
                <a:cxn ang="0">
                  <a:pos x="95" y="23"/>
                </a:cxn>
                <a:cxn ang="0">
                  <a:pos x="83" y="27"/>
                </a:cxn>
                <a:cxn ang="0">
                  <a:pos x="71" y="31"/>
                </a:cxn>
                <a:cxn ang="0">
                  <a:pos x="57" y="34"/>
                </a:cxn>
                <a:cxn ang="0">
                  <a:pos x="45" y="36"/>
                </a:cxn>
                <a:cxn ang="0">
                  <a:pos x="32" y="39"/>
                </a:cxn>
                <a:cxn ang="0">
                  <a:pos x="18" y="42"/>
                </a:cxn>
                <a:cxn ang="0">
                  <a:pos x="24" y="52"/>
                </a:cxn>
                <a:cxn ang="0">
                  <a:pos x="32" y="61"/>
                </a:cxn>
                <a:cxn ang="0">
                  <a:pos x="41" y="66"/>
                </a:cxn>
                <a:cxn ang="0">
                  <a:pos x="51" y="69"/>
                </a:cxn>
                <a:cxn ang="0">
                  <a:pos x="63" y="72"/>
                </a:cxn>
                <a:cxn ang="0">
                  <a:pos x="74" y="72"/>
                </a:cxn>
                <a:cxn ang="0">
                  <a:pos x="86" y="72"/>
                </a:cxn>
                <a:cxn ang="0">
                  <a:pos x="95" y="73"/>
                </a:cxn>
                <a:cxn ang="0">
                  <a:pos x="90" y="79"/>
                </a:cxn>
                <a:cxn ang="0">
                  <a:pos x="86" y="82"/>
                </a:cxn>
                <a:cxn ang="0">
                  <a:pos x="78" y="84"/>
                </a:cxn>
                <a:cxn ang="0">
                  <a:pos x="71" y="84"/>
                </a:cxn>
                <a:cxn ang="0">
                  <a:pos x="63" y="84"/>
                </a:cxn>
                <a:cxn ang="0">
                  <a:pos x="54" y="82"/>
                </a:cxn>
                <a:cxn ang="0">
                  <a:pos x="47" y="82"/>
                </a:cxn>
                <a:cxn ang="0">
                  <a:pos x="39" y="81"/>
                </a:cxn>
                <a:cxn ang="0">
                  <a:pos x="27" y="73"/>
                </a:cxn>
                <a:cxn ang="0">
                  <a:pos x="15" y="63"/>
                </a:cxn>
                <a:cxn ang="0">
                  <a:pos x="5" y="49"/>
                </a:cxn>
                <a:cxn ang="0">
                  <a:pos x="0" y="36"/>
                </a:cxn>
                <a:cxn ang="0">
                  <a:pos x="5" y="28"/>
                </a:cxn>
                <a:cxn ang="0">
                  <a:pos x="14" y="25"/>
                </a:cxn>
                <a:cxn ang="0">
                  <a:pos x="21" y="27"/>
                </a:cxn>
                <a:cxn ang="0">
                  <a:pos x="30" y="30"/>
                </a:cxn>
              </a:cxnLst>
              <a:rect l="0" t="0" r="r" b="b"/>
              <a:pathLst>
                <a:path w="117" h="84">
                  <a:moveTo>
                    <a:pt x="30" y="30"/>
                  </a:moveTo>
                  <a:lnTo>
                    <a:pt x="41" y="25"/>
                  </a:lnTo>
                  <a:lnTo>
                    <a:pt x="50" y="23"/>
                  </a:lnTo>
                  <a:lnTo>
                    <a:pt x="60" y="21"/>
                  </a:lnTo>
                  <a:lnTo>
                    <a:pt x="71" y="20"/>
                  </a:lnTo>
                  <a:lnTo>
                    <a:pt x="81" y="17"/>
                  </a:lnTo>
                  <a:lnTo>
                    <a:pt x="92" y="14"/>
                  </a:lnTo>
                  <a:lnTo>
                    <a:pt x="101" y="9"/>
                  </a:lnTo>
                  <a:lnTo>
                    <a:pt x="109" y="0"/>
                  </a:lnTo>
                  <a:lnTo>
                    <a:pt x="117" y="8"/>
                  </a:lnTo>
                  <a:lnTo>
                    <a:pt x="105" y="17"/>
                  </a:lnTo>
                  <a:lnTo>
                    <a:pt x="95" y="23"/>
                  </a:lnTo>
                  <a:lnTo>
                    <a:pt x="83" y="27"/>
                  </a:lnTo>
                  <a:lnTo>
                    <a:pt x="71" y="31"/>
                  </a:lnTo>
                  <a:lnTo>
                    <a:pt x="57" y="34"/>
                  </a:lnTo>
                  <a:lnTo>
                    <a:pt x="45" y="36"/>
                  </a:lnTo>
                  <a:lnTo>
                    <a:pt x="32" y="39"/>
                  </a:lnTo>
                  <a:lnTo>
                    <a:pt x="18" y="42"/>
                  </a:lnTo>
                  <a:lnTo>
                    <a:pt x="24" y="52"/>
                  </a:lnTo>
                  <a:lnTo>
                    <a:pt x="32" y="61"/>
                  </a:lnTo>
                  <a:lnTo>
                    <a:pt x="41" y="66"/>
                  </a:lnTo>
                  <a:lnTo>
                    <a:pt x="51" y="69"/>
                  </a:lnTo>
                  <a:lnTo>
                    <a:pt x="63" y="72"/>
                  </a:lnTo>
                  <a:lnTo>
                    <a:pt x="74" y="72"/>
                  </a:lnTo>
                  <a:lnTo>
                    <a:pt x="86" y="72"/>
                  </a:lnTo>
                  <a:lnTo>
                    <a:pt x="95" y="73"/>
                  </a:lnTo>
                  <a:lnTo>
                    <a:pt x="90" y="79"/>
                  </a:lnTo>
                  <a:lnTo>
                    <a:pt x="86" y="82"/>
                  </a:lnTo>
                  <a:lnTo>
                    <a:pt x="78" y="84"/>
                  </a:lnTo>
                  <a:lnTo>
                    <a:pt x="71" y="84"/>
                  </a:lnTo>
                  <a:lnTo>
                    <a:pt x="63" y="84"/>
                  </a:lnTo>
                  <a:lnTo>
                    <a:pt x="54" y="82"/>
                  </a:lnTo>
                  <a:lnTo>
                    <a:pt x="47" y="82"/>
                  </a:lnTo>
                  <a:lnTo>
                    <a:pt x="39" y="81"/>
                  </a:lnTo>
                  <a:lnTo>
                    <a:pt x="27" y="73"/>
                  </a:lnTo>
                  <a:lnTo>
                    <a:pt x="15" y="63"/>
                  </a:lnTo>
                  <a:lnTo>
                    <a:pt x="5" y="49"/>
                  </a:lnTo>
                  <a:lnTo>
                    <a:pt x="0" y="36"/>
                  </a:lnTo>
                  <a:lnTo>
                    <a:pt x="5" y="28"/>
                  </a:lnTo>
                  <a:lnTo>
                    <a:pt x="14" y="25"/>
                  </a:lnTo>
                  <a:lnTo>
                    <a:pt x="21" y="27"/>
                  </a:lnTo>
                  <a:lnTo>
                    <a:pt x="30" y="3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8" name="Freeform 27"/>
            <p:cNvSpPr>
              <a:spLocks/>
            </p:cNvSpPr>
            <p:nvPr/>
          </p:nvSpPr>
          <p:spPr bwMode="auto">
            <a:xfrm>
              <a:off x="2444" y="1852"/>
              <a:ext cx="192" cy="21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27"/>
                </a:cxn>
                <a:cxn ang="0">
                  <a:pos x="17" y="53"/>
                </a:cxn>
                <a:cxn ang="0">
                  <a:pos x="30" y="78"/>
                </a:cxn>
                <a:cxn ang="0">
                  <a:pos x="45" y="100"/>
                </a:cxn>
                <a:cxn ang="0">
                  <a:pos x="62" y="123"/>
                </a:cxn>
                <a:cxn ang="0">
                  <a:pos x="80" y="145"/>
                </a:cxn>
                <a:cxn ang="0">
                  <a:pos x="101" y="165"/>
                </a:cxn>
                <a:cxn ang="0">
                  <a:pos x="122" y="184"/>
                </a:cxn>
                <a:cxn ang="0">
                  <a:pos x="130" y="189"/>
                </a:cxn>
                <a:cxn ang="0">
                  <a:pos x="139" y="192"/>
                </a:cxn>
                <a:cxn ang="0">
                  <a:pos x="148" y="192"/>
                </a:cxn>
                <a:cxn ang="0">
                  <a:pos x="159" y="193"/>
                </a:cxn>
                <a:cxn ang="0">
                  <a:pos x="168" y="193"/>
                </a:cxn>
                <a:cxn ang="0">
                  <a:pos x="175" y="196"/>
                </a:cxn>
                <a:cxn ang="0">
                  <a:pos x="184" y="199"/>
                </a:cxn>
                <a:cxn ang="0">
                  <a:pos x="192" y="205"/>
                </a:cxn>
                <a:cxn ang="0">
                  <a:pos x="169" y="211"/>
                </a:cxn>
                <a:cxn ang="0">
                  <a:pos x="148" y="213"/>
                </a:cxn>
                <a:cxn ang="0">
                  <a:pos x="128" y="208"/>
                </a:cxn>
                <a:cxn ang="0">
                  <a:pos x="107" y="201"/>
                </a:cxn>
                <a:cxn ang="0">
                  <a:pos x="89" y="190"/>
                </a:cxn>
                <a:cxn ang="0">
                  <a:pos x="71" y="177"/>
                </a:cxn>
                <a:cxn ang="0">
                  <a:pos x="54" y="159"/>
                </a:cxn>
                <a:cxn ang="0">
                  <a:pos x="39" y="139"/>
                </a:cxn>
                <a:cxn ang="0">
                  <a:pos x="20" y="108"/>
                </a:cxn>
                <a:cxn ang="0">
                  <a:pos x="8" y="72"/>
                </a:cxn>
                <a:cxn ang="0">
                  <a:pos x="2" y="36"/>
                </a:cxn>
                <a:cxn ang="0">
                  <a:pos x="0" y="0"/>
                </a:cxn>
              </a:cxnLst>
              <a:rect l="0" t="0" r="r" b="b"/>
              <a:pathLst>
                <a:path w="192" h="213">
                  <a:moveTo>
                    <a:pt x="0" y="0"/>
                  </a:moveTo>
                  <a:lnTo>
                    <a:pt x="8" y="27"/>
                  </a:lnTo>
                  <a:lnTo>
                    <a:pt x="17" y="53"/>
                  </a:lnTo>
                  <a:lnTo>
                    <a:pt x="30" y="78"/>
                  </a:lnTo>
                  <a:lnTo>
                    <a:pt x="45" y="100"/>
                  </a:lnTo>
                  <a:lnTo>
                    <a:pt x="62" y="123"/>
                  </a:lnTo>
                  <a:lnTo>
                    <a:pt x="80" y="145"/>
                  </a:lnTo>
                  <a:lnTo>
                    <a:pt x="101" y="165"/>
                  </a:lnTo>
                  <a:lnTo>
                    <a:pt x="122" y="184"/>
                  </a:lnTo>
                  <a:lnTo>
                    <a:pt x="130" y="189"/>
                  </a:lnTo>
                  <a:lnTo>
                    <a:pt x="139" y="192"/>
                  </a:lnTo>
                  <a:lnTo>
                    <a:pt x="148" y="192"/>
                  </a:lnTo>
                  <a:lnTo>
                    <a:pt x="159" y="193"/>
                  </a:lnTo>
                  <a:lnTo>
                    <a:pt x="168" y="193"/>
                  </a:lnTo>
                  <a:lnTo>
                    <a:pt x="175" y="196"/>
                  </a:lnTo>
                  <a:lnTo>
                    <a:pt x="184" y="199"/>
                  </a:lnTo>
                  <a:lnTo>
                    <a:pt x="192" y="205"/>
                  </a:lnTo>
                  <a:lnTo>
                    <a:pt x="169" y="211"/>
                  </a:lnTo>
                  <a:lnTo>
                    <a:pt x="148" y="213"/>
                  </a:lnTo>
                  <a:lnTo>
                    <a:pt x="128" y="208"/>
                  </a:lnTo>
                  <a:lnTo>
                    <a:pt x="107" y="201"/>
                  </a:lnTo>
                  <a:lnTo>
                    <a:pt x="89" y="190"/>
                  </a:lnTo>
                  <a:lnTo>
                    <a:pt x="71" y="177"/>
                  </a:lnTo>
                  <a:lnTo>
                    <a:pt x="54" y="159"/>
                  </a:lnTo>
                  <a:lnTo>
                    <a:pt x="39" y="139"/>
                  </a:lnTo>
                  <a:lnTo>
                    <a:pt x="20" y="108"/>
                  </a:lnTo>
                  <a:lnTo>
                    <a:pt x="8" y="72"/>
                  </a:lnTo>
                  <a:lnTo>
                    <a:pt x="2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Freeform 28"/>
            <p:cNvSpPr>
              <a:spLocks/>
            </p:cNvSpPr>
            <p:nvPr/>
          </p:nvSpPr>
          <p:spPr bwMode="auto">
            <a:xfrm>
              <a:off x="2699" y="1777"/>
              <a:ext cx="130" cy="35"/>
            </a:xfrm>
            <a:custGeom>
              <a:avLst/>
              <a:gdLst/>
              <a:ahLst/>
              <a:cxnLst>
                <a:cxn ang="0">
                  <a:pos x="61" y="12"/>
                </a:cxn>
                <a:cxn ang="0">
                  <a:pos x="71" y="14"/>
                </a:cxn>
                <a:cxn ang="0">
                  <a:pos x="80" y="12"/>
                </a:cxn>
                <a:cxn ang="0">
                  <a:pos x="88" y="11"/>
                </a:cxn>
                <a:cxn ang="0">
                  <a:pos x="95" y="8"/>
                </a:cxn>
                <a:cxn ang="0">
                  <a:pos x="103" y="6"/>
                </a:cxn>
                <a:cxn ang="0">
                  <a:pos x="112" y="3"/>
                </a:cxn>
                <a:cxn ang="0">
                  <a:pos x="119" y="2"/>
                </a:cxn>
                <a:cxn ang="0">
                  <a:pos x="130" y="0"/>
                </a:cxn>
                <a:cxn ang="0">
                  <a:pos x="125" y="9"/>
                </a:cxn>
                <a:cxn ang="0">
                  <a:pos x="121" y="17"/>
                </a:cxn>
                <a:cxn ang="0">
                  <a:pos x="113" y="23"/>
                </a:cxn>
                <a:cxn ang="0">
                  <a:pos x="104" y="29"/>
                </a:cxn>
                <a:cxn ang="0">
                  <a:pos x="92" y="33"/>
                </a:cxn>
                <a:cxn ang="0">
                  <a:pos x="80" y="35"/>
                </a:cxn>
                <a:cxn ang="0">
                  <a:pos x="65" y="35"/>
                </a:cxn>
                <a:cxn ang="0">
                  <a:pos x="50" y="32"/>
                </a:cxn>
                <a:cxn ang="0">
                  <a:pos x="0" y="0"/>
                </a:cxn>
                <a:cxn ang="0">
                  <a:pos x="7" y="0"/>
                </a:cxn>
                <a:cxn ang="0">
                  <a:pos x="15" y="2"/>
                </a:cxn>
                <a:cxn ang="0">
                  <a:pos x="22" y="3"/>
                </a:cxn>
                <a:cxn ang="0">
                  <a:pos x="31" y="3"/>
                </a:cxn>
                <a:cxn ang="0">
                  <a:pos x="40" y="6"/>
                </a:cxn>
                <a:cxn ang="0">
                  <a:pos x="47" y="8"/>
                </a:cxn>
                <a:cxn ang="0">
                  <a:pos x="55" y="9"/>
                </a:cxn>
                <a:cxn ang="0">
                  <a:pos x="61" y="12"/>
                </a:cxn>
              </a:cxnLst>
              <a:rect l="0" t="0" r="r" b="b"/>
              <a:pathLst>
                <a:path w="130" h="35">
                  <a:moveTo>
                    <a:pt x="61" y="12"/>
                  </a:moveTo>
                  <a:lnTo>
                    <a:pt x="71" y="14"/>
                  </a:lnTo>
                  <a:lnTo>
                    <a:pt x="80" y="12"/>
                  </a:lnTo>
                  <a:lnTo>
                    <a:pt x="88" y="11"/>
                  </a:lnTo>
                  <a:lnTo>
                    <a:pt x="95" y="8"/>
                  </a:lnTo>
                  <a:lnTo>
                    <a:pt x="103" y="6"/>
                  </a:lnTo>
                  <a:lnTo>
                    <a:pt x="112" y="3"/>
                  </a:lnTo>
                  <a:lnTo>
                    <a:pt x="119" y="2"/>
                  </a:lnTo>
                  <a:lnTo>
                    <a:pt x="130" y="0"/>
                  </a:lnTo>
                  <a:lnTo>
                    <a:pt x="125" y="9"/>
                  </a:lnTo>
                  <a:lnTo>
                    <a:pt x="121" y="17"/>
                  </a:lnTo>
                  <a:lnTo>
                    <a:pt x="113" y="23"/>
                  </a:lnTo>
                  <a:lnTo>
                    <a:pt x="104" y="29"/>
                  </a:lnTo>
                  <a:lnTo>
                    <a:pt x="92" y="33"/>
                  </a:lnTo>
                  <a:lnTo>
                    <a:pt x="80" y="35"/>
                  </a:lnTo>
                  <a:lnTo>
                    <a:pt x="65" y="35"/>
                  </a:lnTo>
                  <a:lnTo>
                    <a:pt x="50" y="32"/>
                  </a:lnTo>
                  <a:lnTo>
                    <a:pt x="0" y="0"/>
                  </a:lnTo>
                  <a:lnTo>
                    <a:pt x="7" y="0"/>
                  </a:lnTo>
                  <a:lnTo>
                    <a:pt x="15" y="2"/>
                  </a:lnTo>
                  <a:lnTo>
                    <a:pt x="22" y="3"/>
                  </a:lnTo>
                  <a:lnTo>
                    <a:pt x="31" y="3"/>
                  </a:lnTo>
                  <a:lnTo>
                    <a:pt x="40" y="6"/>
                  </a:lnTo>
                  <a:lnTo>
                    <a:pt x="47" y="8"/>
                  </a:lnTo>
                  <a:lnTo>
                    <a:pt x="55" y="9"/>
                  </a:lnTo>
                  <a:lnTo>
                    <a:pt x="61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" name="Freeform 29"/>
            <p:cNvSpPr>
              <a:spLocks/>
            </p:cNvSpPr>
            <p:nvPr/>
          </p:nvSpPr>
          <p:spPr bwMode="auto">
            <a:xfrm>
              <a:off x="2186" y="2358"/>
              <a:ext cx="629" cy="27"/>
            </a:xfrm>
            <a:custGeom>
              <a:avLst/>
              <a:gdLst/>
              <a:ahLst/>
              <a:cxnLst>
                <a:cxn ang="0">
                  <a:pos x="629" y="7"/>
                </a:cxn>
                <a:cxn ang="0">
                  <a:pos x="610" y="13"/>
                </a:cxn>
                <a:cxn ang="0">
                  <a:pos x="583" y="18"/>
                </a:cxn>
                <a:cxn ang="0">
                  <a:pos x="551" y="21"/>
                </a:cxn>
                <a:cxn ang="0">
                  <a:pos x="514" y="24"/>
                </a:cxn>
                <a:cxn ang="0">
                  <a:pos x="474" y="25"/>
                </a:cxn>
                <a:cxn ang="0">
                  <a:pos x="429" y="27"/>
                </a:cxn>
                <a:cxn ang="0">
                  <a:pos x="383" y="27"/>
                </a:cxn>
                <a:cxn ang="0">
                  <a:pos x="335" y="27"/>
                </a:cxn>
                <a:cxn ang="0">
                  <a:pos x="287" y="27"/>
                </a:cxn>
                <a:cxn ang="0">
                  <a:pos x="240" y="25"/>
                </a:cxn>
                <a:cxn ang="0">
                  <a:pos x="194" y="24"/>
                </a:cxn>
                <a:cxn ang="0">
                  <a:pos x="151" y="22"/>
                </a:cxn>
                <a:cxn ang="0">
                  <a:pos x="112" y="21"/>
                </a:cxn>
                <a:cxn ang="0">
                  <a:pos x="76" y="21"/>
                </a:cxn>
                <a:cxn ang="0">
                  <a:pos x="48" y="19"/>
                </a:cxn>
                <a:cxn ang="0">
                  <a:pos x="24" y="18"/>
                </a:cxn>
                <a:cxn ang="0">
                  <a:pos x="0" y="7"/>
                </a:cxn>
                <a:cxn ang="0">
                  <a:pos x="18" y="4"/>
                </a:cxn>
                <a:cxn ang="0">
                  <a:pos x="45" y="3"/>
                </a:cxn>
                <a:cxn ang="0">
                  <a:pos x="79" y="1"/>
                </a:cxn>
                <a:cxn ang="0">
                  <a:pos x="119" y="0"/>
                </a:cxn>
                <a:cxn ang="0">
                  <a:pos x="166" y="0"/>
                </a:cxn>
                <a:cxn ang="0">
                  <a:pos x="215" y="0"/>
                </a:cxn>
                <a:cxn ang="0">
                  <a:pos x="266" y="0"/>
                </a:cxn>
                <a:cxn ang="0">
                  <a:pos x="320" y="0"/>
                </a:cxn>
                <a:cxn ang="0">
                  <a:pos x="372" y="0"/>
                </a:cxn>
                <a:cxn ang="0">
                  <a:pos x="424" y="0"/>
                </a:cxn>
                <a:cxn ang="0">
                  <a:pos x="472" y="1"/>
                </a:cxn>
                <a:cxn ang="0">
                  <a:pos x="517" y="3"/>
                </a:cxn>
                <a:cxn ang="0">
                  <a:pos x="556" y="3"/>
                </a:cxn>
                <a:cxn ang="0">
                  <a:pos x="589" y="4"/>
                </a:cxn>
                <a:cxn ang="0">
                  <a:pos x="614" y="6"/>
                </a:cxn>
                <a:cxn ang="0">
                  <a:pos x="629" y="7"/>
                </a:cxn>
              </a:cxnLst>
              <a:rect l="0" t="0" r="r" b="b"/>
              <a:pathLst>
                <a:path w="629" h="27">
                  <a:moveTo>
                    <a:pt x="629" y="7"/>
                  </a:moveTo>
                  <a:lnTo>
                    <a:pt x="610" y="13"/>
                  </a:lnTo>
                  <a:lnTo>
                    <a:pt x="583" y="18"/>
                  </a:lnTo>
                  <a:lnTo>
                    <a:pt x="551" y="21"/>
                  </a:lnTo>
                  <a:lnTo>
                    <a:pt x="514" y="24"/>
                  </a:lnTo>
                  <a:lnTo>
                    <a:pt x="474" y="25"/>
                  </a:lnTo>
                  <a:lnTo>
                    <a:pt x="429" y="27"/>
                  </a:lnTo>
                  <a:lnTo>
                    <a:pt x="383" y="27"/>
                  </a:lnTo>
                  <a:lnTo>
                    <a:pt x="335" y="27"/>
                  </a:lnTo>
                  <a:lnTo>
                    <a:pt x="287" y="27"/>
                  </a:lnTo>
                  <a:lnTo>
                    <a:pt x="240" y="25"/>
                  </a:lnTo>
                  <a:lnTo>
                    <a:pt x="194" y="24"/>
                  </a:lnTo>
                  <a:lnTo>
                    <a:pt x="151" y="22"/>
                  </a:lnTo>
                  <a:lnTo>
                    <a:pt x="112" y="21"/>
                  </a:lnTo>
                  <a:lnTo>
                    <a:pt x="76" y="21"/>
                  </a:lnTo>
                  <a:lnTo>
                    <a:pt x="48" y="19"/>
                  </a:lnTo>
                  <a:lnTo>
                    <a:pt x="24" y="18"/>
                  </a:lnTo>
                  <a:lnTo>
                    <a:pt x="0" y="7"/>
                  </a:lnTo>
                  <a:lnTo>
                    <a:pt x="18" y="4"/>
                  </a:lnTo>
                  <a:lnTo>
                    <a:pt x="45" y="3"/>
                  </a:lnTo>
                  <a:lnTo>
                    <a:pt x="79" y="1"/>
                  </a:lnTo>
                  <a:lnTo>
                    <a:pt x="119" y="0"/>
                  </a:lnTo>
                  <a:lnTo>
                    <a:pt x="166" y="0"/>
                  </a:lnTo>
                  <a:lnTo>
                    <a:pt x="215" y="0"/>
                  </a:lnTo>
                  <a:lnTo>
                    <a:pt x="266" y="0"/>
                  </a:lnTo>
                  <a:lnTo>
                    <a:pt x="320" y="0"/>
                  </a:lnTo>
                  <a:lnTo>
                    <a:pt x="372" y="0"/>
                  </a:lnTo>
                  <a:lnTo>
                    <a:pt x="424" y="0"/>
                  </a:lnTo>
                  <a:lnTo>
                    <a:pt x="472" y="1"/>
                  </a:lnTo>
                  <a:lnTo>
                    <a:pt x="517" y="3"/>
                  </a:lnTo>
                  <a:lnTo>
                    <a:pt x="556" y="3"/>
                  </a:lnTo>
                  <a:lnTo>
                    <a:pt x="589" y="4"/>
                  </a:lnTo>
                  <a:lnTo>
                    <a:pt x="614" y="6"/>
                  </a:lnTo>
                  <a:lnTo>
                    <a:pt x="629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Freeform 30"/>
            <p:cNvSpPr>
              <a:spLocks/>
            </p:cNvSpPr>
            <p:nvPr/>
          </p:nvSpPr>
          <p:spPr bwMode="auto">
            <a:xfrm>
              <a:off x="2237" y="2273"/>
              <a:ext cx="225" cy="64"/>
            </a:xfrm>
            <a:custGeom>
              <a:avLst/>
              <a:gdLst/>
              <a:ahLst/>
              <a:cxnLst>
                <a:cxn ang="0">
                  <a:pos x="133" y="21"/>
                </a:cxn>
                <a:cxn ang="0">
                  <a:pos x="145" y="19"/>
                </a:cxn>
                <a:cxn ang="0">
                  <a:pos x="155" y="16"/>
                </a:cxn>
                <a:cxn ang="0">
                  <a:pos x="167" y="13"/>
                </a:cxn>
                <a:cxn ang="0">
                  <a:pos x="177" y="10"/>
                </a:cxn>
                <a:cxn ang="0">
                  <a:pos x="188" y="6"/>
                </a:cxn>
                <a:cxn ang="0">
                  <a:pos x="198" y="3"/>
                </a:cxn>
                <a:cxn ang="0">
                  <a:pos x="209" y="1"/>
                </a:cxn>
                <a:cxn ang="0">
                  <a:pos x="219" y="0"/>
                </a:cxn>
                <a:cxn ang="0">
                  <a:pos x="225" y="6"/>
                </a:cxn>
                <a:cxn ang="0">
                  <a:pos x="213" y="13"/>
                </a:cxn>
                <a:cxn ang="0">
                  <a:pos x="201" y="19"/>
                </a:cxn>
                <a:cxn ang="0">
                  <a:pos x="189" y="24"/>
                </a:cxn>
                <a:cxn ang="0">
                  <a:pos x="177" y="26"/>
                </a:cxn>
                <a:cxn ang="0">
                  <a:pos x="166" y="29"/>
                </a:cxn>
                <a:cxn ang="0">
                  <a:pos x="152" y="32"/>
                </a:cxn>
                <a:cxn ang="0">
                  <a:pos x="140" y="35"/>
                </a:cxn>
                <a:cxn ang="0">
                  <a:pos x="128" y="40"/>
                </a:cxn>
                <a:cxn ang="0">
                  <a:pos x="113" y="47"/>
                </a:cxn>
                <a:cxn ang="0">
                  <a:pos x="98" y="53"/>
                </a:cxn>
                <a:cxn ang="0">
                  <a:pos x="82" y="56"/>
                </a:cxn>
                <a:cxn ang="0">
                  <a:pos x="67" y="59"/>
                </a:cxn>
                <a:cxn ang="0">
                  <a:pos x="50" y="61"/>
                </a:cxn>
                <a:cxn ang="0">
                  <a:pos x="34" y="61"/>
                </a:cxn>
                <a:cxn ang="0">
                  <a:pos x="16" y="62"/>
                </a:cxn>
                <a:cxn ang="0">
                  <a:pos x="0" y="64"/>
                </a:cxn>
                <a:cxn ang="0">
                  <a:pos x="6" y="53"/>
                </a:cxn>
                <a:cxn ang="0">
                  <a:pos x="15" y="49"/>
                </a:cxn>
                <a:cxn ang="0">
                  <a:pos x="25" y="46"/>
                </a:cxn>
                <a:cxn ang="0">
                  <a:pos x="37" y="46"/>
                </a:cxn>
                <a:cxn ang="0">
                  <a:pos x="47" y="46"/>
                </a:cxn>
                <a:cxn ang="0">
                  <a:pos x="59" y="46"/>
                </a:cxn>
                <a:cxn ang="0">
                  <a:pos x="71" y="44"/>
                </a:cxn>
                <a:cxn ang="0">
                  <a:pos x="82" y="40"/>
                </a:cxn>
                <a:cxn ang="0">
                  <a:pos x="133" y="21"/>
                </a:cxn>
              </a:cxnLst>
              <a:rect l="0" t="0" r="r" b="b"/>
              <a:pathLst>
                <a:path w="225" h="64">
                  <a:moveTo>
                    <a:pt x="133" y="21"/>
                  </a:moveTo>
                  <a:lnTo>
                    <a:pt x="145" y="19"/>
                  </a:lnTo>
                  <a:lnTo>
                    <a:pt x="155" y="16"/>
                  </a:lnTo>
                  <a:lnTo>
                    <a:pt x="167" y="13"/>
                  </a:lnTo>
                  <a:lnTo>
                    <a:pt x="177" y="10"/>
                  </a:lnTo>
                  <a:lnTo>
                    <a:pt x="188" y="6"/>
                  </a:lnTo>
                  <a:lnTo>
                    <a:pt x="198" y="3"/>
                  </a:lnTo>
                  <a:lnTo>
                    <a:pt x="209" y="1"/>
                  </a:lnTo>
                  <a:lnTo>
                    <a:pt x="219" y="0"/>
                  </a:lnTo>
                  <a:lnTo>
                    <a:pt x="225" y="6"/>
                  </a:lnTo>
                  <a:lnTo>
                    <a:pt x="213" y="13"/>
                  </a:lnTo>
                  <a:lnTo>
                    <a:pt x="201" y="19"/>
                  </a:lnTo>
                  <a:lnTo>
                    <a:pt x="189" y="24"/>
                  </a:lnTo>
                  <a:lnTo>
                    <a:pt x="177" y="26"/>
                  </a:lnTo>
                  <a:lnTo>
                    <a:pt x="166" y="29"/>
                  </a:lnTo>
                  <a:lnTo>
                    <a:pt x="152" y="32"/>
                  </a:lnTo>
                  <a:lnTo>
                    <a:pt x="140" y="35"/>
                  </a:lnTo>
                  <a:lnTo>
                    <a:pt x="128" y="40"/>
                  </a:lnTo>
                  <a:lnTo>
                    <a:pt x="113" y="47"/>
                  </a:lnTo>
                  <a:lnTo>
                    <a:pt x="98" y="53"/>
                  </a:lnTo>
                  <a:lnTo>
                    <a:pt x="82" y="56"/>
                  </a:lnTo>
                  <a:lnTo>
                    <a:pt x="67" y="59"/>
                  </a:lnTo>
                  <a:lnTo>
                    <a:pt x="50" y="61"/>
                  </a:lnTo>
                  <a:lnTo>
                    <a:pt x="34" y="61"/>
                  </a:lnTo>
                  <a:lnTo>
                    <a:pt x="16" y="62"/>
                  </a:lnTo>
                  <a:lnTo>
                    <a:pt x="0" y="64"/>
                  </a:lnTo>
                  <a:lnTo>
                    <a:pt x="6" y="53"/>
                  </a:lnTo>
                  <a:lnTo>
                    <a:pt x="15" y="49"/>
                  </a:lnTo>
                  <a:lnTo>
                    <a:pt x="25" y="46"/>
                  </a:lnTo>
                  <a:lnTo>
                    <a:pt x="37" y="46"/>
                  </a:lnTo>
                  <a:lnTo>
                    <a:pt x="47" y="46"/>
                  </a:lnTo>
                  <a:lnTo>
                    <a:pt x="59" y="46"/>
                  </a:lnTo>
                  <a:lnTo>
                    <a:pt x="71" y="44"/>
                  </a:lnTo>
                  <a:lnTo>
                    <a:pt x="82" y="40"/>
                  </a:lnTo>
                  <a:lnTo>
                    <a:pt x="133" y="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" name="Freeform 31"/>
            <p:cNvSpPr>
              <a:spLocks/>
            </p:cNvSpPr>
            <p:nvPr/>
          </p:nvSpPr>
          <p:spPr bwMode="auto">
            <a:xfrm>
              <a:off x="2703" y="1878"/>
              <a:ext cx="168" cy="30"/>
            </a:xfrm>
            <a:custGeom>
              <a:avLst/>
              <a:gdLst/>
              <a:ahLst/>
              <a:cxnLst>
                <a:cxn ang="0">
                  <a:pos x="168" y="4"/>
                </a:cxn>
                <a:cxn ang="0">
                  <a:pos x="132" y="21"/>
                </a:cxn>
                <a:cxn ang="0">
                  <a:pos x="100" y="28"/>
                </a:cxn>
                <a:cxn ang="0">
                  <a:pos x="72" y="30"/>
                </a:cxn>
                <a:cxn ang="0">
                  <a:pos x="46" y="24"/>
                </a:cxn>
                <a:cxn ang="0">
                  <a:pos x="27" y="16"/>
                </a:cxn>
                <a:cxn ang="0">
                  <a:pos x="12" y="9"/>
                </a:cxn>
                <a:cxn ang="0">
                  <a:pos x="3" y="3"/>
                </a:cxn>
                <a:cxn ang="0">
                  <a:pos x="0" y="0"/>
                </a:cxn>
                <a:cxn ang="0">
                  <a:pos x="15" y="1"/>
                </a:cxn>
                <a:cxn ang="0">
                  <a:pos x="36" y="1"/>
                </a:cxn>
                <a:cxn ang="0">
                  <a:pos x="60" y="1"/>
                </a:cxn>
                <a:cxn ang="0">
                  <a:pos x="87" y="1"/>
                </a:cxn>
                <a:cxn ang="0">
                  <a:pos x="112" y="1"/>
                </a:cxn>
                <a:cxn ang="0">
                  <a:pos x="136" y="1"/>
                </a:cxn>
                <a:cxn ang="0">
                  <a:pos x="156" y="3"/>
                </a:cxn>
                <a:cxn ang="0">
                  <a:pos x="168" y="4"/>
                </a:cxn>
              </a:cxnLst>
              <a:rect l="0" t="0" r="r" b="b"/>
              <a:pathLst>
                <a:path w="168" h="30">
                  <a:moveTo>
                    <a:pt x="168" y="4"/>
                  </a:moveTo>
                  <a:lnTo>
                    <a:pt x="132" y="21"/>
                  </a:lnTo>
                  <a:lnTo>
                    <a:pt x="100" y="28"/>
                  </a:lnTo>
                  <a:lnTo>
                    <a:pt x="72" y="30"/>
                  </a:lnTo>
                  <a:lnTo>
                    <a:pt x="46" y="24"/>
                  </a:lnTo>
                  <a:lnTo>
                    <a:pt x="27" y="16"/>
                  </a:lnTo>
                  <a:lnTo>
                    <a:pt x="12" y="9"/>
                  </a:lnTo>
                  <a:lnTo>
                    <a:pt x="3" y="3"/>
                  </a:lnTo>
                  <a:lnTo>
                    <a:pt x="0" y="0"/>
                  </a:lnTo>
                  <a:lnTo>
                    <a:pt x="15" y="1"/>
                  </a:lnTo>
                  <a:lnTo>
                    <a:pt x="36" y="1"/>
                  </a:lnTo>
                  <a:lnTo>
                    <a:pt x="60" y="1"/>
                  </a:lnTo>
                  <a:lnTo>
                    <a:pt x="87" y="1"/>
                  </a:lnTo>
                  <a:lnTo>
                    <a:pt x="112" y="1"/>
                  </a:lnTo>
                  <a:lnTo>
                    <a:pt x="136" y="1"/>
                  </a:lnTo>
                  <a:lnTo>
                    <a:pt x="156" y="3"/>
                  </a:lnTo>
                  <a:lnTo>
                    <a:pt x="168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" name="Freeform 32"/>
            <p:cNvSpPr>
              <a:spLocks/>
            </p:cNvSpPr>
            <p:nvPr/>
          </p:nvSpPr>
          <p:spPr bwMode="auto">
            <a:xfrm>
              <a:off x="3047" y="1528"/>
              <a:ext cx="67" cy="181"/>
            </a:xfrm>
            <a:custGeom>
              <a:avLst/>
              <a:gdLst/>
              <a:ahLst/>
              <a:cxnLst>
                <a:cxn ang="0">
                  <a:pos x="34" y="124"/>
                </a:cxn>
                <a:cxn ang="0">
                  <a:pos x="43" y="137"/>
                </a:cxn>
                <a:cxn ang="0">
                  <a:pos x="49" y="151"/>
                </a:cxn>
                <a:cxn ang="0">
                  <a:pos x="55" y="166"/>
                </a:cxn>
                <a:cxn ang="0">
                  <a:pos x="67" y="176"/>
                </a:cxn>
                <a:cxn ang="0">
                  <a:pos x="64" y="179"/>
                </a:cxn>
                <a:cxn ang="0">
                  <a:pos x="61" y="181"/>
                </a:cxn>
                <a:cxn ang="0">
                  <a:pos x="57" y="181"/>
                </a:cxn>
                <a:cxn ang="0">
                  <a:pos x="52" y="181"/>
                </a:cxn>
                <a:cxn ang="0">
                  <a:pos x="45" y="170"/>
                </a:cxn>
                <a:cxn ang="0">
                  <a:pos x="40" y="155"/>
                </a:cxn>
                <a:cxn ang="0">
                  <a:pos x="36" y="143"/>
                </a:cxn>
                <a:cxn ang="0">
                  <a:pos x="24" y="137"/>
                </a:cxn>
                <a:cxn ang="0">
                  <a:pos x="19" y="104"/>
                </a:cxn>
                <a:cxn ang="0">
                  <a:pos x="16" y="69"/>
                </a:cxn>
                <a:cxn ang="0">
                  <a:pos x="10" y="34"/>
                </a:cxn>
                <a:cxn ang="0">
                  <a:pos x="0" y="0"/>
                </a:cxn>
                <a:cxn ang="0">
                  <a:pos x="24" y="27"/>
                </a:cxn>
                <a:cxn ang="0">
                  <a:pos x="36" y="57"/>
                </a:cxn>
                <a:cxn ang="0">
                  <a:pos x="37" y="89"/>
                </a:cxn>
                <a:cxn ang="0">
                  <a:pos x="34" y="124"/>
                </a:cxn>
              </a:cxnLst>
              <a:rect l="0" t="0" r="r" b="b"/>
              <a:pathLst>
                <a:path w="67" h="181">
                  <a:moveTo>
                    <a:pt x="34" y="124"/>
                  </a:moveTo>
                  <a:lnTo>
                    <a:pt x="43" y="137"/>
                  </a:lnTo>
                  <a:lnTo>
                    <a:pt x="49" y="151"/>
                  </a:lnTo>
                  <a:lnTo>
                    <a:pt x="55" y="166"/>
                  </a:lnTo>
                  <a:lnTo>
                    <a:pt x="67" y="176"/>
                  </a:lnTo>
                  <a:lnTo>
                    <a:pt x="64" y="179"/>
                  </a:lnTo>
                  <a:lnTo>
                    <a:pt x="61" y="181"/>
                  </a:lnTo>
                  <a:lnTo>
                    <a:pt x="57" y="181"/>
                  </a:lnTo>
                  <a:lnTo>
                    <a:pt x="52" y="181"/>
                  </a:lnTo>
                  <a:lnTo>
                    <a:pt x="45" y="170"/>
                  </a:lnTo>
                  <a:lnTo>
                    <a:pt x="40" y="155"/>
                  </a:lnTo>
                  <a:lnTo>
                    <a:pt x="36" y="143"/>
                  </a:lnTo>
                  <a:lnTo>
                    <a:pt x="24" y="137"/>
                  </a:lnTo>
                  <a:lnTo>
                    <a:pt x="19" y="104"/>
                  </a:lnTo>
                  <a:lnTo>
                    <a:pt x="16" y="69"/>
                  </a:lnTo>
                  <a:lnTo>
                    <a:pt x="10" y="34"/>
                  </a:lnTo>
                  <a:lnTo>
                    <a:pt x="0" y="0"/>
                  </a:lnTo>
                  <a:lnTo>
                    <a:pt x="24" y="27"/>
                  </a:lnTo>
                  <a:lnTo>
                    <a:pt x="36" y="57"/>
                  </a:lnTo>
                  <a:lnTo>
                    <a:pt x="37" y="89"/>
                  </a:lnTo>
                  <a:lnTo>
                    <a:pt x="34" y="12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Freeform 33"/>
            <p:cNvSpPr>
              <a:spLocks/>
            </p:cNvSpPr>
            <p:nvPr/>
          </p:nvSpPr>
          <p:spPr bwMode="auto">
            <a:xfrm>
              <a:off x="3123" y="1469"/>
              <a:ext cx="23" cy="53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2" y="11"/>
                </a:cxn>
                <a:cxn ang="0">
                  <a:pos x="18" y="21"/>
                </a:cxn>
                <a:cxn ang="0">
                  <a:pos x="23" y="35"/>
                </a:cxn>
                <a:cxn ang="0">
                  <a:pos x="20" y="48"/>
                </a:cxn>
                <a:cxn ang="0">
                  <a:pos x="15" y="53"/>
                </a:cxn>
                <a:cxn ang="0">
                  <a:pos x="6" y="42"/>
                </a:cxn>
                <a:cxn ang="0">
                  <a:pos x="2" y="29"/>
                </a:cxn>
                <a:cxn ang="0">
                  <a:pos x="0" y="14"/>
                </a:cxn>
                <a:cxn ang="0">
                  <a:pos x="3" y="0"/>
                </a:cxn>
              </a:cxnLst>
              <a:rect l="0" t="0" r="r" b="b"/>
              <a:pathLst>
                <a:path w="23" h="53">
                  <a:moveTo>
                    <a:pt x="3" y="0"/>
                  </a:moveTo>
                  <a:lnTo>
                    <a:pt x="12" y="11"/>
                  </a:lnTo>
                  <a:lnTo>
                    <a:pt x="18" y="21"/>
                  </a:lnTo>
                  <a:lnTo>
                    <a:pt x="23" y="35"/>
                  </a:lnTo>
                  <a:lnTo>
                    <a:pt x="20" y="48"/>
                  </a:lnTo>
                  <a:lnTo>
                    <a:pt x="15" y="53"/>
                  </a:lnTo>
                  <a:lnTo>
                    <a:pt x="6" y="42"/>
                  </a:lnTo>
                  <a:lnTo>
                    <a:pt x="2" y="29"/>
                  </a:lnTo>
                  <a:lnTo>
                    <a:pt x="0" y="14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" name="Freeform 34"/>
            <p:cNvSpPr>
              <a:spLocks/>
            </p:cNvSpPr>
            <p:nvPr/>
          </p:nvSpPr>
          <p:spPr bwMode="auto">
            <a:xfrm>
              <a:off x="2184" y="2437"/>
              <a:ext cx="21" cy="218"/>
            </a:xfrm>
            <a:custGeom>
              <a:avLst/>
              <a:gdLst/>
              <a:ahLst/>
              <a:cxnLst>
                <a:cxn ang="0">
                  <a:pos x="12" y="218"/>
                </a:cxn>
                <a:cxn ang="0">
                  <a:pos x="6" y="180"/>
                </a:cxn>
                <a:cxn ang="0">
                  <a:pos x="2" y="112"/>
                </a:cxn>
                <a:cxn ang="0">
                  <a:pos x="0" y="43"/>
                </a:cxn>
                <a:cxn ang="0">
                  <a:pos x="2" y="0"/>
                </a:cxn>
                <a:cxn ang="0">
                  <a:pos x="11" y="42"/>
                </a:cxn>
                <a:cxn ang="0">
                  <a:pos x="20" y="109"/>
                </a:cxn>
                <a:cxn ang="0">
                  <a:pos x="21" y="177"/>
                </a:cxn>
                <a:cxn ang="0">
                  <a:pos x="12" y="218"/>
                </a:cxn>
              </a:cxnLst>
              <a:rect l="0" t="0" r="r" b="b"/>
              <a:pathLst>
                <a:path w="21" h="218">
                  <a:moveTo>
                    <a:pt x="12" y="218"/>
                  </a:moveTo>
                  <a:lnTo>
                    <a:pt x="6" y="180"/>
                  </a:lnTo>
                  <a:lnTo>
                    <a:pt x="2" y="112"/>
                  </a:lnTo>
                  <a:lnTo>
                    <a:pt x="0" y="43"/>
                  </a:lnTo>
                  <a:lnTo>
                    <a:pt x="2" y="0"/>
                  </a:lnTo>
                  <a:lnTo>
                    <a:pt x="11" y="42"/>
                  </a:lnTo>
                  <a:lnTo>
                    <a:pt x="20" y="109"/>
                  </a:lnTo>
                  <a:lnTo>
                    <a:pt x="21" y="177"/>
                  </a:lnTo>
                  <a:lnTo>
                    <a:pt x="12" y="21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" name="Freeform 35"/>
            <p:cNvSpPr>
              <a:spLocks/>
            </p:cNvSpPr>
            <p:nvPr/>
          </p:nvSpPr>
          <p:spPr bwMode="auto">
            <a:xfrm>
              <a:off x="2592" y="2089"/>
              <a:ext cx="24" cy="106"/>
            </a:xfrm>
            <a:custGeom>
              <a:avLst/>
              <a:gdLst/>
              <a:ahLst/>
              <a:cxnLst>
                <a:cxn ang="0">
                  <a:pos x="24" y="85"/>
                </a:cxn>
                <a:cxn ang="0">
                  <a:pos x="23" y="88"/>
                </a:cxn>
                <a:cxn ang="0">
                  <a:pos x="18" y="95"/>
                </a:cxn>
                <a:cxn ang="0">
                  <a:pos x="12" y="103"/>
                </a:cxn>
                <a:cxn ang="0">
                  <a:pos x="5" y="106"/>
                </a:cxn>
                <a:cxn ang="0">
                  <a:pos x="0" y="79"/>
                </a:cxn>
                <a:cxn ang="0">
                  <a:pos x="6" y="52"/>
                </a:cxn>
                <a:cxn ang="0">
                  <a:pos x="12" y="27"/>
                </a:cxn>
                <a:cxn ang="0">
                  <a:pos x="11" y="0"/>
                </a:cxn>
                <a:cxn ang="0">
                  <a:pos x="20" y="16"/>
                </a:cxn>
                <a:cxn ang="0">
                  <a:pos x="24" y="44"/>
                </a:cxn>
                <a:cxn ang="0">
                  <a:pos x="24" y="71"/>
                </a:cxn>
                <a:cxn ang="0">
                  <a:pos x="24" y="85"/>
                </a:cxn>
              </a:cxnLst>
              <a:rect l="0" t="0" r="r" b="b"/>
              <a:pathLst>
                <a:path w="24" h="106">
                  <a:moveTo>
                    <a:pt x="24" y="85"/>
                  </a:moveTo>
                  <a:lnTo>
                    <a:pt x="23" y="88"/>
                  </a:lnTo>
                  <a:lnTo>
                    <a:pt x="18" y="95"/>
                  </a:lnTo>
                  <a:lnTo>
                    <a:pt x="12" y="103"/>
                  </a:lnTo>
                  <a:lnTo>
                    <a:pt x="5" y="106"/>
                  </a:lnTo>
                  <a:lnTo>
                    <a:pt x="0" y="79"/>
                  </a:lnTo>
                  <a:lnTo>
                    <a:pt x="6" y="52"/>
                  </a:lnTo>
                  <a:lnTo>
                    <a:pt x="12" y="27"/>
                  </a:lnTo>
                  <a:lnTo>
                    <a:pt x="11" y="0"/>
                  </a:lnTo>
                  <a:lnTo>
                    <a:pt x="20" y="16"/>
                  </a:lnTo>
                  <a:lnTo>
                    <a:pt x="24" y="44"/>
                  </a:lnTo>
                  <a:lnTo>
                    <a:pt x="24" y="71"/>
                  </a:lnTo>
                  <a:lnTo>
                    <a:pt x="24" y="8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7" name="Freeform 36"/>
            <p:cNvSpPr>
              <a:spLocks/>
            </p:cNvSpPr>
            <p:nvPr/>
          </p:nvSpPr>
          <p:spPr bwMode="auto">
            <a:xfrm>
              <a:off x="2715" y="1926"/>
              <a:ext cx="139" cy="67"/>
            </a:xfrm>
            <a:custGeom>
              <a:avLst/>
              <a:gdLst/>
              <a:ahLst/>
              <a:cxnLst>
                <a:cxn ang="0">
                  <a:pos x="93" y="38"/>
                </a:cxn>
                <a:cxn ang="0">
                  <a:pos x="108" y="34"/>
                </a:cxn>
                <a:cxn ang="0">
                  <a:pos x="117" y="24"/>
                </a:cxn>
                <a:cxn ang="0">
                  <a:pos x="123" y="12"/>
                </a:cxn>
                <a:cxn ang="0">
                  <a:pos x="132" y="0"/>
                </a:cxn>
                <a:cxn ang="0">
                  <a:pos x="139" y="10"/>
                </a:cxn>
                <a:cxn ang="0">
                  <a:pos x="136" y="22"/>
                </a:cxn>
                <a:cxn ang="0">
                  <a:pos x="129" y="34"/>
                </a:cxn>
                <a:cxn ang="0">
                  <a:pos x="124" y="46"/>
                </a:cxn>
                <a:cxn ang="0">
                  <a:pos x="114" y="55"/>
                </a:cxn>
                <a:cxn ang="0">
                  <a:pos x="103" y="62"/>
                </a:cxn>
                <a:cxn ang="0">
                  <a:pos x="91" y="65"/>
                </a:cxn>
                <a:cxn ang="0">
                  <a:pos x="81" y="67"/>
                </a:cxn>
                <a:cxn ang="0">
                  <a:pos x="70" y="67"/>
                </a:cxn>
                <a:cxn ang="0">
                  <a:pos x="60" y="64"/>
                </a:cxn>
                <a:cxn ang="0">
                  <a:pos x="49" y="59"/>
                </a:cxn>
                <a:cxn ang="0">
                  <a:pos x="39" y="55"/>
                </a:cxn>
                <a:cxn ang="0">
                  <a:pos x="0" y="9"/>
                </a:cxn>
                <a:cxn ang="0">
                  <a:pos x="9" y="12"/>
                </a:cxn>
                <a:cxn ang="0">
                  <a:pos x="21" y="19"/>
                </a:cxn>
                <a:cxn ang="0">
                  <a:pos x="33" y="28"/>
                </a:cxn>
                <a:cxn ang="0">
                  <a:pos x="46" y="37"/>
                </a:cxn>
                <a:cxn ang="0">
                  <a:pos x="60" y="43"/>
                </a:cxn>
                <a:cxn ang="0">
                  <a:pos x="72" y="47"/>
                </a:cxn>
                <a:cxn ang="0">
                  <a:pos x="84" y="46"/>
                </a:cxn>
                <a:cxn ang="0">
                  <a:pos x="93" y="38"/>
                </a:cxn>
              </a:cxnLst>
              <a:rect l="0" t="0" r="r" b="b"/>
              <a:pathLst>
                <a:path w="139" h="67">
                  <a:moveTo>
                    <a:pt x="93" y="38"/>
                  </a:moveTo>
                  <a:lnTo>
                    <a:pt x="108" y="34"/>
                  </a:lnTo>
                  <a:lnTo>
                    <a:pt x="117" y="24"/>
                  </a:lnTo>
                  <a:lnTo>
                    <a:pt x="123" y="12"/>
                  </a:lnTo>
                  <a:lnTo>
                    <a:pt x="132" y="0"/>
                  </a:lnTo>
                  <a:lnTo>
                    <a:pt x="139" y="10"/>
                  </a:lnTo>
                  <a:lnTo>
                    <a:pt x="136" y="22"/>
                  </a:lnTo>
                  <a:lnTo>
                    <a:pt x="129" y="34"/>
                  </a:lnTo>
                  <a:lnTo>
                    <a:pt x="124" y="46"/>
                  </a:lnTo>
                  <a:lnTo>
                    <a:pt x="114" y="55"/>
                  </a:lnTo>
                  <a:lnTo>
                    <a:pt x="103" y="62"/>
                  </a:lnTo>
                  <a:lnTo>
                    <a:pt x="91" y="65"/>
                  </a:lnTo>
                  <a:lnTo>
                    <a:pt x="81" y="67"/>
                  </a:lnTo>
                  <a:lnTo>
                    <a:pt x="70" y="67"/>
                  </a:lnTo>
                  <a:lnTo>
                    <a:pt x="60" y="64"/>
                  </a:lnTo>
                  <a:lnTo>
                    <a:pt x="49" y="59"/>
                  </a:lnTo>
                  <a:lnTo>
                    <a:pt x="39" y="55"/>
                  </a:lnTo>
                  <a:lnTo>
                    <a:pt x="0" y="9"/>
                  </a:lnTo>
                  <a:lnTo>
                    <a:pt x="9" y="12"/>
                  </a:lnTo>
                  <a:lnTo>
                    <a:pt x="21" y="19"/>
                  </a:lnTo>
                  <a:lnTo>
                    <a:pt x="33" y="28"/>
                  </a:lnTo>
                  <a:lnTo>
                    <a:pt x="46" y="37"/>
                  </a:lnTo>
                  <a:lnTo>
                    <a:pt x="60" y="43"/>
                  </a:lnTo>
                  <a:lnTo>
                    <a:pt x="72" y="47"/>
                  </a:lnTo>
                  <a:lnTo>
                    <a:pt x="84" y="46"/>
                  </a:lnTo>
                  <a:lnTo>
                    <a:pt x="93" y="3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" name="Freeform 37"/>
            <p:cNvSpPr>
              <a:spLocks/>
            </p:cNvSpPr>
            <p:nvPr/>
          </p:nvSpPr>
          <p:spPr bwMode="auto">
            <a:xfrm>
              <a:off x="2874" y="1831"/>
              <a:ext cx="50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6"/>
                </a:cxn>
                <a:cxn ang="0">
                  <a:pos x="10" y="12"/>
                </a:cxn>
                <a:cxn ang="0">
                  <a:pos x="16" y="17"/>
                </a:cxn>
                <a:cxn ang="0">
                  <a:pos x="22" y="23"/>
                </a:cxn>
                <a:cxn ang="0">
                  <a:pos x="29" y="27"/>
                </a:cxn>
                <a:cxn ang="0">
                  <a:pos x="35" y="33"/>
                </a:cxn>
                <a:cxn ang="0">
                  <a:pos x="43" y="38"/>
                </a:cxn>
                <a:cxn ang="0">
                  <a:pos x="50" y="41"/>
                </a:cxn>
                <a:cxn ang="0">
                  <a:pos x="40" y="51"/>
                </a:cxn>
                <a:cxn ang="0">
                  <a:pos x="34" y="47"/>
                </a:cxn>
                <a:cxn ang="0">
                  <a:pos x="26" y="41"/>
                </a:cxn>
                <a:cxn ang="0">
                  <a:pos x="19" y="36"/>
                </a:cxn>
                <a:cxn ang="0">
                  <a:pos x="12" y="30"/>
                </a:cxn>
                <a:cxn ang="0">
                  <a:pos x="6" y="23"/>
                </a:cxn>
                <a:cxn ang="0">
                  <a:pos x="1" y="17"/>
                </a:cxn>
                <a:cxn ang="0">
                  <a:pos x="0" y="8"/>
                </a:cxn>
                <a:cxn ang="0">
                  <a:pos x="0" y="0"/>
                </a:cxn>
              </a:cxnLst>
              <a:rect l="0" t="0" r="r" b="b"/>
              <a:pathLst>
                <a:path w="50" h="51">
                  <a:moveTo>
                    <a:pt x="0" y="0"/>
                  </a:moveTo>
                  <a:lnTo>
                    <a:pt x="4" y="6"/>
                  </a:lnTo>
                  <a:lnTo>
                    <a:pt x="10" y="12"/>
                  </a:lnTo>
                  <a:lnTo>
                    <a:pt x="16" y="17"/>
                  </a:lnTo>
                  <a:lnTo>
                    <a:pt x="22" y="23"/>
                  </a:lnTo>
                  <a:lnTo>
                    <a:pt x="29" y="27"/>
                  </a:lnTo>
                  <a:lnTo>
                    <a:pt x="35" y="33"/>
                  </a:lnTo>
                  <a:lnTo>
                    <a:pt x="43" y="38"/>
                  </a:lnTo>
                  <a:lnTo>
                    <a:pt x="50" y="41"/>
                  </a:lnTo>
                  <a:lnTo>
                    <a:pt x="40" y="51"/>
                  </a:lnTo>
                  <a:lnTo>
                    <a:pt x="34" y="47"/>
                  </a:lnTo>
                  <a:lnTo>
                    <a:pt x="26" y="41"/>
                  </a:lnTo>
                  <a:lnTo>
                    <a:pt x="19" y="36"/>
                  </a:lnTo>
                  <a:lnTo>
                    <a:pt x="12" y="30"/>
                  </a:lnTo>
                  <a:lnTo>
                    <a:pt x="6" y="23"/>
                  </a:lnTo>
                  <a:lnTo>
                    <a:pt x="1" y="17"/>
                  </a:lnTo>
                  <a:lnTo>
                    <a:pt x="0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9" name="Freeform 38"/>
            <p:cNvSpPr>
              <a:spLocks/>
            </p:cNvSpPr>
            <p:nvPr/>
          </p:nvSpPr>
          <p:spPr bwMode="auto">
            <a:xfrm>
              <a:off x="2477" y="2181"/>
              <a:ext cx="63" cy="69"/>
            </a:xfrm>
            <a:custGeom>
              <a:avLst/>
              <a:gdLst/>
              <a:ahLst/>
              <a:cxnLst>
                <a:cxn ang="0">
                  <a:pos x="63" y="5"/>
                </a:cxn>
                <a:cxn ang="0">
                  <a:pos x="56" y="12"/>
                </a:cxn>
                <a:cxn ang="0">
                  <a:pos x="48" y="23"/>
                </a:cxn>
                <a:cxn ang="0">
                  <a:pos x="44" y="35"/>
                </a:cxn>
                <a:cxn ang="0">
                  <a:pos x="38" y="45"/>
                </a:cxn>
                <a:cxn ang="0">
                  <a:pos x="33" y="56"/>
                </a:cxn>
                <a:cxn ang="0">
                  <a:pos x="26" y="63"/>
                </a:cxn>
                <a:cxn ang="0">
                  <a:pos x="18" y="69"/>
                </a:cxn>
                <a:cxn ang="0">
                  <a:pos x="8" y="69"/>
                </a:cxn>
                <a:cxn ang="0">
                  <a:pos x="3" y="68"/>
                </a:cxn>
                <a:cxn ang="0">
                  <a:pos x="0" y="65"/>
                </a:cxn>
                <a:cxn ang="0">
                  <a:pos x="0" y="60"/>
                </a:cxn>
                <a:cxn ang="0">
                  <a:pos x="0" y="57"/>
                </a:cxn>
                <a:cxn ang="0">
                  <a:pos x="59" y="0"/>
                </a:cxn>
                <a:cxn ang="0">
                  <a:pos x="63" y="5"/>
                </a:cxn>
              </a:cxnLst>
              <a:rect l="0" t="0" r="r" b="b"/>
              <a:pathLst>
                <a:path w="63" h="69">
                  <a:moveTo>
                    <a:pt x="63" y="5"/>
                  </a:moveTo>
                  <a:lnTo>
                    <a:pt x="56" y="12"/>
                  </a:lnTo>
                  <a:lnTo>
                    <a:pt x="48" y="23"/>
                  </a:lnTo>
                  <a:lnTo>
                    <a:pt x="44" y="35"/>
                  </a:lnTo>
                  <a:lnTo>
                    <a:pt x="38" y="45"/>
                  </a:lnTo>
                  <a:lnTo>
                    <a:pt x="33" y="56"/>
                  </a:lnTo>
                  <a:lnTo>
                    <a:pt x="26" y="63"/>
                  </a:lnTo>
                  <a:lnTo>
                    <a:pt x="18" y="69"/>
                  </a:lnTo>
                  <a:lnTo>
                    <a:pt x="8" y="69"/>
                  </a:lnTo>
                  <a:lnTo>
                    <a:pt x="3" y="68"/>
                  </a:lnTo>
                  <a:lnTo>
                    <a:pt x="0" y="65"/>
                  </a:lnTo>
                  <a:lnTo>
                    <a:pt x="0" y="60"/>
                  </a:lnTo>
                  <a:lnTo>
                    <a:pt x="0" y="57"/>
                  </a:lnTo>
                  <a:lnTo>
                    <a:pt x="59" y="0"/>
                  </a:lnTo>
                  <a:lnTo>
                    <a:pt x="63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Freeform 39"/>
            <p:cNvSpPr>
              <a:spLocks/>
            </p:cNvSpPr>
            <p:nvPr/>
          </p:nvSpPr>
          <p:spPr bwMode="auto">
            <a:xfrm>
              <a:off x="3162" y="1498"/>
              <a:ext cx="138" cy="152"/>
            </a:xfrm>
            <a:custGeom>
              <a:avLst/>
              <a:gdLst/>
              <a:ahLst/>
              <a:cxnLst>
                <a:cxn ang="0">
                  <a:pos x="84" y="0"/>
                </a:cxn>
                <a:cxn ang="0">
                  <a:pos x="91" y="10"/>
                </a:cxn>
                <a:cxn ang="0">
                  <a:pos x="99" y="19"/>
                </a:cxn>
                <a:cxn ang="0">
                  <a:pos x="108" y="28"/>
                </a:cxn>
                <a:cxn ang="0">
                  <a:pos x="115" y="37"/>
                </a:cxn>
                <a:cxn ang="0">
                  <a:pos x="123" y="48"/>
                </a:cxn>
                <a:cxn ang="0">
                  <a:pos x="130" y="57"/>
                </a:cxn>
                <a:cxn ang="0">
                  <a:pos x="135" y="69"/>
                </a:cxn>
                <a:cxn ang="0">
                  <a:pos x="138" y="81"/>
                </a:cxn>
                <a:cxn ang="0">
                  <a:pos x="132" y="90"/>
                </a:cxn>
                <a:cxn ang="0">
                  <a:pos x="127" y="100"/>
                </a:cxn>
                <a:cxn ang="0">
                  <a:pos x="120" y="110"/>
                </a:cxn>
                <a:cxn ang="0">
                  <a:pos x="114" y="119"/>
                </a:cxn>
                <a:cxn ang="0">
                  <a:pos x="106" y="128"/>
                </a:cxn>
                <a:cxn ang="0">
                  <a:pos x="99" y="137"/>
                </a:cxn>
                <a:cxn ang="0">
                  <a:pos x="91" y="145"/>
                </a:cxn>
                <a:cxn ang="0">
                  <a:pos x="82" y="152"/>
                </a:cxn>
                <a:cxn ang="0">
                  <a:pos x="76" y="140"/>
                </a:cxn>
                <a:cxn ang="0">
                  <a:pos x="78" y="130"/>
                </a:cxn>
                <a:cxn ang="0">
                  <a:pos x="84" y="122"/>
                </a:cxn>
                <a:cxn ang="0">
                  <a:pos x="93" y="115"/>
                </a:cxn>
                <a:cxn ang="0">
                  <a:pos x="102" y="107"/>
                </a:cxn>
                <a:cxn ang="0">
                  <a:pos x="111" y="100"/>
                </a:cxn>
                <a:cxn ang="0">
                  <a:pos x="115" y="90"/>
                </a:cxn>
                <a:cxn ang="0">
                  <a:pos x="117" y="76"/>
                </a:cxn>
                <a:cxn ang="0">
                  <a:pos x="112" y="58"/>
                </a:cxn>
                <a:cxn ang="0">
                  <a:pos x="103" y="42"/>
                </a:cxn>
                <a:cxn ang="0">
                  <a:pos x="91" y="27"/>
                </a:cxn>
                <a:cxn ang="0">
                  <a:pos x="78" y="12"/>
                </a:cxn>
                <a:cxn ang="0">
                  <a:pos x="66" y="16"/>
                </a:cxn>
                <a:cxn ang="0">
                  <a:pos x="55" y="22"/>
                </a:cxn>
                <a:cxn ang="0">
                  <a:pos x="45" y="30"/>
                </a:cxn>
                <a:cxn ang="0">
                  <a:pos x="36" y="37"/>
                </a:cxn>
                <a:cxn ang="0">
                  <a:pos x="29" y="46"/>
                </a:cxn>
                <a:cxn ang="0">
                  <a:pos x="21" y="57"/>
                </a:cxn>
                <a:cxn ang="0">
                  <a:pos x="14" y="67"/>
                </a:cxn>
                <a:cxn ang="0">
                  <a:pos x="8" y="78"/>
                </a:cxn>
                <a:cxn ang="0">
                  <a:pos x="0" y="69"/>
                </a:cxn>
                <a:cxn ang="0">
                  <a:pos x="3" y="58"/>
                </a:cxn>
                <a:cxn ang="0">
                  <a:pos x="9" y="49"/>
                </a:cxn>
                <a:cxn ang="0">
                  <a:pos x="11" y="40"/>
                </a:cxn>
                <a:cxn ang="0">
                  <a:pos x="20" y="31"/>
                </a:cxn>
                <a:cxn ang="0">
                  <a:pos x="27" y="22"/>
                </a:cxn>
                <a:cxn ang="0">
                  <a:pos x="36" y="15"/>
                </a:cxn>
                <a:cxn ang="0">
                  <a:pos x="45" y="9"/>
                </a:cxn>
                <a:cxn ang="0">
                  <a:pos x="54" y="4"/>
                </a:cxn>
                <a:cxn ang="0">
                  <a:pos x="63" y="1"/>
                </a:cxn>
                <a:cxn ang="0">
                  <a:pos x="73" y="0"/>
                </a:cxn>
                <a:cxn ang="0">
                  <a:pos x="84" y="0"/>
                </a:cxn>
              </a:cxnLst>
              <a:rect l="0" t="0" r="r" b="b"/>
              <a:pathLst>
                <a:path w="138" h="152">
                  <a:moveTo>
                    <a:pt x="84" y="0"/>
                  </a:moveTo>
                  <a:lnTo>
                    <a:pt x="91" y="10"/>
                  </a:lnTo>
                  <a:lnTo>
                    <a:pt x="99" y="19"/>
                  </a:lnTo>
                  <a:lnTo>
                    <a:pt x="108" y="28"/>
                  </a:lnTo>
                  <a:lnTo>
                    <a:pt x="115" y="37"/>
                  </a:lnTo>
                  <a:lnTo>
                    <a:pt x="123" y="48"/>
                  </a:lnTo>
                  <a:lnTo>
                    <a:pt x="130" y="57"/>
                  </a:lnTo>
                  <a:lnTo>
                    <a:pt x="135" y="69"/>
                  </a:lnTo>
                  <a:lnTo>
                    <a:pt x="138" y="81"/>
                  </a:lnTo>
                  <a:lnTo>
                    <a:pt x="132" y="90"/>
                  </a:lnTo>
                  <a:lnTo>
                    <a:pt x="127" y="100"/>
                  </a:lnTo>
                  <a:lnTo>
                    <a:pt x="120" y="110"/>
                  </a:lnTo>
                  <a:lnTo>
                    <a:pt x="114" y="119"/>
                  </a:lnTo>
                  <a:lnTo>
                    <a:pt x="106" y="128"/>
                  </a:lnTo>
                  <a:lnTo>
                    <a:pt x="99" y="137"/>
                  </a:lnTo>
                  <a:lnTo>
                    <a:pt x="91" y="145"/>
                  </a:lnTo>
                  <a:lnTo>
                    <a:pt x="82" y="152"/>
                  </a:lnTo>
                  <a:lnTo>
                    <a:pt x="76" y="140"/>
                  </a:lnTo>
                  <a:lnTo>
                    <a:pt x="78" y="130"/>
                  </a:lnTo>
                  <a:lnTo>
                    <a:pt x="84" y="122"/>
                  </a:lnTo>
                  <a:lnTo>
                    <a:pt x="93" y="115"/>
                  </a:lnTo>
                  <a:lnTo>
                    <a:pt x="102" y="107"/>
                  </a:lnTo>
                  <a:lnTo>
                    <a:pt x="111" y="100"/>
                  </a:lnTo>
                  <a:lnTo>
                    <a:pt x="115" y="90"/>
                  </a:lnTo>
                  <a:lnTo>
                    <a:pt x="117" y="76"/>
                  </a:lnTo>
                  <a:lnTo>
                    <a:pt x="112" y="58"/>
                  </a:lnTo>
                  <a:lnTo>
                    <a:pt x="103" y="42"/>
                  </a:lnTo>
                  <a:lnTo>
                    <a:pt x="91" y="27"/>
                  </a:lnTo>
                  <a:lnTo>
                    <a:pt x="78" y="12"/>
                  </a:lnTo>
                  <a:lnTo>
                    <a:pt x="66" y="16"/>
                  </a:lnTo>
                  <a:lnTo>
                    <a:pt x="55" y="22"/>
                  </a:lnTo>
                  <a:lnTo>
                    <a:pt x="45" y="30"/>
                  </a:lnTo>
                  <a:lnTo>
                    <a:pt x="36" y="37"/>
                  </a:lnTo>
                  <a:lnTo>
                    <a:pt x="29" y="46"/>
                  </a:lnTo>
                  <a:lnTo>
                    <a:pt x="21" y="57"/>
                  </a:lnTo>
                  <a:lnTo>
                    <a:pt x="14" y="67"/>
                  </a:lnTo>
                  <a:lnTo>
                    <a:pt x="8" y="78"/>
                  </a:lnTo>
                  <a:lnTo>
                    <a:pt x="0" y="69"/>
                  </a:lnTo>
                  <a:lnTo>
                    <a:pt x="3" y="58"/>
                  </a:lnTo>
                  <a:lnTo>
                    <a:pt x="9" y="49"/>
                  </a:lnTo>
                  <a:lnTo>
                    <a:pt x="11" y="40"/>
                  </a:lnTo>
                  <a:lnTo>
                    <a:pt x="20" y="31"/>
                  </a:lnTo>
                  <a:lnTo>
                    <a:pt x="27" y="22"/>
                  </a:lnTo>
                  <a:lnTo>
                    <a:pt x="36" y="15"/>
                  </a:lnTo>
                  <a:lnTo>
                    <a:pt x="45" y="9"/>
                  </a:lnTo>
                  <a:lnTo>
                    <a:pt x="54" y="4"/>
                  </a:lnTo>
                  <a:lnTo>
                    <a:pt x="63" y="1"/>
                  </a:lnTo>
                  <a:lnTo>
                    <a:pt x="73" y="0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" name="Freeform 40"/>
            <p:cNvSpPr>
              <a:spLocks/>
            </p:cNvSpPr>
            <p:nvPr/>
          </p:nvSpPr>
          <p:spPr bwMode="auto">
            <a:xfrm>
              <a:off x="2257" y="2421"/>
              <a:ext cx="1085" cy="40"/>
            </a:xfrm>
            <a:custGeom>
              <a:avLst/>
              <a:gdLst/>
              <a:ahLst/>
              <a:cxnLst>
                <a:cxn ang="0">
                  <a:pos x="1085" y="0"/>
                </a:cxn>
                <a:cxn ang="0">
                  <a:pos x="1083" y="3"/>
                </a:cxn>
                <a:cxn ang="0">
                  <a:pos x="1080" y="9"/>
                </a:cxn>
                <a:cxn ang="0">
                  <a:pos x="1076" y="15"/>
                </a:cxn>
                <a:cxn ang="0">
                  <a:pos x="1070" y="15"/>
                </a:cxn>
                <a:cxn ang="0">
                  <a:pos x="1047" y="18"/>
                </a:cxn>
                <a:cxn ang="0">
                  <a:pos x="1010" y="19"/>
                </a:cxn>
                <a:cxn ang="0">
                  <a:pos x="960" y="22"/>
                </a:cxn>
                <a:cxn ang="0">
                  <a:pos x="901" y="25"/>
                </a:cxn>
                <a:cxn ang="0">
                  <a:pos x="832" y="27"/>
                </a:cxn>
                <a:cxn ang="0">
                  <a:pos x="759" y="30"/>
                </a:cxn>
                <a:cxn ang="0">
                  <a:pos x="681" y="31"/>
                </a:cxn>
                <a:cxn ang="0">
                  <a:pos x="602" y="34"/>
                </a:cxn>
                <a:cxn ang="0">
                  <a:pos x="521" y="36"/>
                </a:cxn>
                <a:cxn ang="0">
                  <a:pos x="445" y="37"/>
                </a:cxn>
                <a:cxn ang="0">
                  <a:pos x="373" y="39"/>
                </a:cxn>
                <a:cxn ang="0">
                  <a:pos x="307" y="39"/>
                </a:cxn>
                <a:cxn ang="0">
                  <a:pos x="250" y="40"/>
                </a:cxn>
                <a:cxn ang="0">
                  <a:pos x="204" y="40"/>
                </a:cxn>
                <a:cxn ang="0">
                  <a:pos x="172" y="40"/>
                </a:cxn>
                <a:cxn ang="0">
                  <a:pos x="155" y="40"/>
                </a:cxn>
                <a:cxn ang="0">
                  <a:pos x="138" y="39"/>
                </a:cxn>
                <a:cxn ang="0">
                  <a:pos x="123" y="37"/>
                </a:cxn>
                <a:cxn ang="0">
                  <a:pos x="107" y="39"/>
                </a:cxn>
                <a:cxn ang="0">
                  <a:pos x="92" y="40"/>
                </a:cxn>
                <a:cxn ang="0">
                  <a:pos x="77" y="40"/>
                </a:cxn>
                <a:cxn ang="0">
                  <a:pos x="62" y="40"/>
                </a:cxn>
                <a:cxn ang="0">
                  <a:pos x="47" y="39"/>
                </a:cxn>
                <a:cxn ang="0">
                  <a:pos x="33" y="36"/>
                </a:cxn>
                <a:cxn ang="0">
                  <a:pos x="0" y="24"/>
                </a:cxn>
                <a:cxn ang="0">
                  <a:pos x="9" y="24"/>
                </a:cxn>
                <a:cxn ang="0">
                  <a:pos x="24" y="24"/>
                </a:cxn>
                <a:cxn ang="0">
                  <a:pos x="42" y="22"/>
                </a:cxn>
                <a:cxn ang="0">
                  <a:pos x="65" y="22"/>
                </a:cxn>
                <a:cxn ang="0">
                  <a:pos x="92" y="22"/>
                </a:cxn>
                <a:cxn ang="0">
                  <a:pos x="122" y="22"/>
                </a:cxn>
                <a:cxn ang="0">
                  <a:pos x="155" y="21"/>
                </a:cxn>
                <a:cxn ang="0">
                  <a:pos x="190" y="21"/>
                </a:cxn>
                <a:cxn ang="0">
                  <a:pos x="229" y="21"/>
                </a:cxn>
                <a:cxn ang="0">
                  <a:pos x="271" y="19"/>
                </a:cxn>
                <a:cxn ang="0">
                  <a:pos x="313" y="19"/>
                </a:cxn>
                <a:cxn ang="0">
                  <a:pos x="358" y="19"/>
                </a:cxn>
                <a:cxn ang="0">
                  <a:pos x="404" y="18"/>
                </a:cxn>
                <a:cxn ang="0">
                  <a:pos x="451" y="18"/>
                </a:cxn>
                <a:cxn ang="0">
                  <a:pos x="498" y="16"/>
                </a:cxn>
                <a:cxn ang="0">
                  <a:pos x="545" y="16"/>
                </a:cxn>
                <a:cxn ang="0">
                  <a:pos x="593" y="16"/>
                </a:cxn>
                <a:cxn ang="0">
                  <a:pos x="640" y="15"/>
                </a:cxn>
                <a:cxn ang="0">
                  <a:pos x="687" y="13"/>
                </a:cxn>
                <a:cxn ang="0">
                  <a:pos x="732" y="13"/>
                </a:cxn>
                <a:cxn ang="0">
                  <a:pos x="777" y="12"/>
                </a:cxn>
                <a:cxn ang="0">
                  <a:pos x="818" y="12"/>
                </a:cxn>
                <a:cxn ang="0">
                  <a:pos x="860" y="10"/>
                </a:cxn>
                <a:cxn ang="0">
                  <a:pos x="898" y="9"/>
                </a:cxn>
                <a:cxn ang="0">
                  <a:pos x="934" y="9"/>
                </a:cxn>
                <a:cxn ang="0">
                  <a:pos x="966" y="7"/>
                </a:cxn>
                <a:cxn ang="0">
                  <a:pos x="996" y="6"/>
                </a:cxn>
                <a:cxn ang="0">
                  <a:pos x="1022" y="4"/>
                </a:cxn>
                <a:cxn ang="0">
                  <a:pos x="1044" y="4"/>
                </a:cxn>
                <a:cxn ang="0">
                  <a:pos x="1062" y="3"/>
                </a:cxn>
                <a:cxn ang="0">
                  <a:pos x="1076" y="1"/>
                </a:cxn>
                <a:cxn ang="0">
                  <a:pos x="1085" y="0"/>
                </a:cxn>
              </a:cxnLst>
              <a:rect l="0" t="0" r="r" b="b"/>
              <a:pathLst>
                <a:path w="1085" h="40">
                  <a:moveTo>
                    <a:pt x="1085" y="0"/>
                  </a:moveTo>
                  <a:lnTo>
                    <a:pt x="1083" y="3"/>
                  </a:lnTo>
                  <a:lnTo>
                    <a:pt x="1080" y="9"/>
                  </a:lnTo>
                  <a:lnTo>
                    <a:pt x="1076" y="15"/>
                  </a:lnTo>
                  <a:lnTo>
                    <a:pt x="1070" y="15"/>
                  </a:lnTo>
                  <a:lnTo>
                    <a:pt x="1047" y="18"/>
                  </a:lnTo>
                  <a:lnTo>
                    <a:pt x="1010" y="19"/>
                  </a:lnTo>
                  <a:lnTo>
                    <a:pt x="960" y="22"/>
                  </a:lnTo>
                  <a:lnTo>
                    <a:pt x="901" y="25"/>
                  </a:lnTo>
                  <a:lnTo>
                    <a:pt x="832" y="27"/>
                  </a:lnTo>
                  <a:lnTo>
                    <a:pt x="759" y="30"/>
                  </a:lnTo>
                  <a:lnTo>
                    <a:pt x="681" y="31"/>
                  </a:lnTo>
                  <a:lnTo>
                    <a:pt x="602" y="34"/>
                  </a:lnTo>
                  <a:lnTo>
                    <a:pt x="521" y="36"/>
                  </a:lnTo>
                  <a:lnTo>
                    <a:pt x="445" y="37"/>
                  </a:lnTo>
                  <a:lnTo>
                    <a:pt x="373" y="39"/>
                  </a:lnTo>
                  <a:lnTo>
                    <a:pt x="307" y="39"/>
                  </a:lnTo>
                  <a:lnTo>
                    <a:pt x="250" y="40"/>
                  </a:lnTo>
                  <a:lnTo>
                    <a:pt x="204" y="40"/>
                  </a:lnTo>
                  <a:lnTo>
                    <a:pt x="172" y="40"/>
                  </a:lnTo>
                  <a:lnTo>
                    <a:pt x="155" y="40"/>
                  </a:lnTo>
                  <a:lnTo>
                    <a:pt x="138" y="39"/>
                  </a:lnTo>
                  <a:lnTo>
                    <a:pt x="123" y="37"/>
                  </a:lnTo>
                  <a:lnTo>
                    <a:pt x="107" y="39"/>
                  </a:lnTo>
                  <a:lnTo>
                    <a:pt x="92" y="40"/>
                  </a:lnTo>
                  <a:lnTo>
                    <a:pt x="77" y="40"/>
                  </a:lnTo>
                  <a:lnTo>
                    <a:pt x="62" y="40"/>
                  </a:lnTo>
                  <a:lnTo>
                    <a:pt x="47" y="39"/>
                  </a:lnTo>
                  <a:lnTo>
                    <a:pt x="33" y="36"/>
                  </a:lnTo>
                  <a:lnTo>
                    <a:pt x="0" y="24"/>
                  </a:lnTo>
                  <a:lnTo>
                    <a:pt x="9" y="24"/>
                  </a:lnTo>
                  <a:lnTo>
                    <a:pt x="24" y="24"/>
                  </a:lnTo>
                  <a:lnTo>
                    <a:pt x="42" y="22"/>
                  </a:lnTo>
                  <a:lnTo>
                    <a:pt x="65" y="22"/>
                  </a:lnTo>
                  <a:lnTo>
                    <a:pt x="92" y="22"/>
                  </a:lnTo>
                  <a:lnTo>
                    <a:pt x="122" y="22"/>
                  </a:lnTo>
                  <a:lnTo>
                    <a:pt x="155" y="21"/>
                  </a:lnTo>
                  <a:lnTo>
                    <a:pt x="190" y="21"/>
                  </a:lnTo>
                  <a:lnTo>
                    <a:pt x="229" y="21"/>
                  </a:lnTo>
                  <a:lnTo>
                    <a:pt x="271" y="19"/>
                  </a:lnTo>
                  <a:lnTo>
                    <a:pt x="313" y="19"/>
                  </a:lnTo>
                  <a:lnTo>
                    <a:pt x="358" y="19"/>
                  </a:lnTo>
                  <a:lnTo>
                    <a:pt x="404" y="18"/>
                  </a:lnTo>
                  <a:lnTo>
                    <a:pt x="451" y="18"/>
                  </a:lnTo>
                  <a:lnTo>
                    <a:pt x="498" y="16"/>
                  </a:lnTo>
                  <a:lnTo>
                    <a:pt x="545" y="16"/>
                  </a:lnTo>
                  <a:lnTo>
                    <a:pt x="593" y="16"/>
                  </a:lnTo>
                  <a:lnTo>
                    <a:pt x="640" y="15"/>
                  </a:lnTo>
                  <a:lnTo>
                    <a:pt x="687" y="13"/>
                  </a:lnTo>
                  <a:lnTo>
                    <a:pt x="732" y="13"/>
                  </a:lnTo>
                  <a:lnTo>
                    <a:pt x="777" y="12"/>
                  </a:lnTo>
                  <a:lnTo>
                    <a:pt x="818" y="12"/>
                  </a:lnTo>
                  <a:lnTo>
                    <a:pt x="860" y="10"/>
                  </a:lnTo>
                  <a:lnTo>
                    <a:pt x="898" y="9"/>
                  </a:lnTo>
                  <a:lnTo>
                    <a:pt x="934" y="9"/>
                  </a:lnTo>
                  <a:lnTo>
                    <a:pt x="966" y="7"/>
                  </a:lnTo>
                  <a:lnTo>
                    <a:pt x="996" y="6"/>
                  </a:lnTo>
                  <a:lnTo>
                    <a:pt x="1022" y="4"/>
                  </a:lnTo>
                  <a:lnTo>
                    <a:pt x="1044" y="4"/>
                  </a:lnTo>
                  <a:lnTo>
                    <a:pt x="1062" y="3"/>
                  </a:lnTo>
                  <a:lnTo>
                    <a:pt x="1076" y="1"/>
                  </a:lnTo>
                  <a:lnTo>
                    <a:pt x="108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2" name="Freeform 41"/>
            <p:cNvSpPr>
              <a:spLocks/>
            </p:cNvSpPr>
            <p:nvPr/>
          </p:nvSpPr>
          <p:spPr bwMode="auto">
            <a:xfrm>
              <a:off x="2557" y="2192"/>
              <a:ext cx="450" cy="102"/>
            </a:xfrm>
            <a:custGeom>
              <a:avLst/>
              <a:gdLst/>
              <a:ahLst/>
              <a:cxnLst>
                <a:cxn ang="0">
                  <a:pos x="175" y="69"/>
                </a:cxn>
                <a:cxn ang="0">
                  <a:pos x="191" y="70"/>
                </a:cxn>
                <a:cxn ang="0">
                  <a:pos x="210" y="72"/>
                </a:cxn>
                <a:cxn ang="0">
                  <a:pos x="228" y="70"/>
                </a:cxn>
                <a:cxn ang="0">
                  <a:pos x="249" y="70"/>
                </a:cxn>
                <a:cxn ang="0">
                  <a:pos x="269" y="67"/>
                </a:cxn>
                <a:cxn ang="0">
                  <a:pos x="290" y="64"/>
                </a:cxn>
                <a:cxn ang="0">
                  <a:pos x="311" y="61"/>
                </a:cxn>
                <a:cxn ang="0">
                  <a:pos x="330" y="57"/>
                </a:cxn>
                <a:cxn ang="0">
                  <a:pos x="349" y="51"/>
                </a:cxn>
                <a:cxn ang="0">
                  <a:pos x="369" y="45"/>
                </a:cxn>
                <a:cxn ang="0">
                  <a:pos x="385" y="39"/>
                </a:cxn>
                <a:cxn ang="0">
                  <a:pos x="402" y="31"/>
                </a:cxn>
                <a:cxn ang="0">
                  <a:pos x="415" y="24"/>
                </a:cxn>
                <a:cxn ang="0">
                  <a:pos x="427" y="16"/>
                </a:cxn>
                <a:cxn ang="0">
                  <a:pos x="436" y="9"/>
                </a:cxn>
                <a:cxn ang="0">
                  <a:pos x="444" y="0"/>
                </a:cxn>
                <a:cxn ang="0">
                  <a:pos x="450" y="6"/>
                </a:cxn>
                <a:cxn ang="0">
                  <a:pos x="448" y="10"/>
                </a:cxn>
                <a:cxn ang="0">
                  <a:pos x="444" y="16"/>
                </a:cxn>
                <a:cxn ang="0">
                  <a:pos x="442" y="22"/>
                </a:cxn>
                <a:cxn ang="0">
                  <a:pos x="427" y="36"/>
                </a:cxn>
                <a:cxn ang="0">
                  <a:pos x="411" y="48"/>
                </a:cxn>
                <a:cxn ang="0">
                  <a:pos x="393" y="57"/>
                </a:cxn>
                <a:cxn ang="0">
                  <a:pos x="375" y="63"/>
                </a:cxn>
                <a:cxn ang="0">
                  <a:pos x="357" y="70"/>
                </a:cxn>
                <a:cxn ang="0">
                  <a:pos x="339" y="76"/>
                </a:cxn>
                <a:cxn ang="0">
                  <a:pos x="321" y="84"/>
                </a:cxn>
                <a:cxn ang="0">
                  <a:pos x="303" y="91"/>
                </a:cxn>
                <a:cxn ang="0">
                  <a:pos x="288" y="93"/>
                </a:cxn>
                <a:cxn ang="0">
                  <a:pos x="275" y="94"/>
                </a:cxn>
                <a:cxn ang="0">
                  <a:pos x="263" y="94"/>
                </a:cxn>
                <a:cxn ang="0">
                  <a:pos x="249" y="94"/>
                </a:cxn>
                <a:cxn ang="0">
                  <a:pos x="236" y="94"/>
                </a:cxn>
                <a:cxn ang="0">
                  <a:pos x="222" y="94"/>
                </a:cxn>
                <a:cxn ang="0">
                  <a:pos x="209" y="94"/>
                </a:cxn>
                <a:cxn ang="0">
                  <a:pos x="192" y="96"/>
                </a:cxn>
                <a:cxn ang="0">
                  <a:pos x="175" y="100"/>
                </a:cxn>
                <a:cxn ang="0">
                  <a:pos x="157" y="102"/>
                </a:cxn>
                <a:cxn ang="0">
                  <a:pos x="139" y="99"/>
                </a:cxn>
                <a:cxn ang="0">
                  <a:pos x="121" y="93"/>
                </a:cxn>
                <a:cxn ang="0">
                  <a:pos x="103" y="85"/>
                </a:cxn>
                <a:cxn ang="0">
                  <a:pos x="86" y="73"/>
                </a:cxn>
                <a:cxn ang="0">
                  <a:pos x="68" y="60"/>
                </a:cxn>
                <a:cxn ang="0">
                  <a:pos x="53" y="45"/>
                </a:cxn>
                <a:cxn ang="0">
                  <a:pos x="46" y="42"/>
                </a:cxn>
                <a:cxn ang="0">
                  <a:pos x="40" y="40"/>
                </a:cxn>
                <a:cxn ang="0">
                  <a:pos x="32" y="37"/>
                </a:cxn>
                <a:cxn ang="0">
                  <a:pos x="26" y="33"/>
                </a:cxn>
                <a:cxn ang="0">
                  <a:pos x="19" y="30"/>
                </a:cxn>
                <a:cxn ang="0">
                  <a:pos x="13" y="25"/>
                </a:cxn>
                <a:cxn ang="0">
                  <a:pos x="6" y="21"/>
                </a:cxn>
                <a:cxn ang="0">
                  <a:pos x="0" y="16"/>
                </a:cxn>
                <a:cxn ang="0">
                  <a:pos x="22" y="19"/>
                </a:cxn>
                <a:cxn ang="0">
                  <a:pos x="44" y="28"/>
                </a:cxn>
                <a:cxn ang="0">
                  <a:pos x="65" y="39"/>
                </a:cxn>
                <a:cxn ang="0">
                  <a:pos x="85" y="51"/>
                </a:cxn>
                <a:cxn ang="0">
                  <a:pos x="106" y="63"/>
                </a:cxn>
                <a:cxn ang="0">
                  <a:pos x="127" y="70"/>
                </a:cxn>
                <a:cxn ang="0">
                  <a:pos x="151" y="73"/>
                </a:cxn>
                <a:cxn ang="0">
                  <a:pos x="175" y="69"/>
                </a:cxn>
              </a:cxnLst>
              <a:rect l="0" t="0" r="r" b="b"/>
              <a:pathLst>
                <a:path w="450" h="102">
                  <a:moveTo>
                    <a:pt x="175" y="69"/>
                  </a:moveTo>
                  <a:lnTo>
                    <a:pt x="191" y="70"/>
                  </a:lnTo>
                  <a:lnTo>
                    <a:pt x="210" y="72"/>
                  </a:lnTo>
                  <a:lnTo>
                    <a:pt x="228" y="70"/>
                  </a:lnTo>
                  <a:lnTo>
                    <a:pt x="249" y="70"/>
                  </a:lnTo>
                  <a:lnTo>
                    <a:pt x="269" y="67"/>
                  </a:lnTo>
                  <a:lnTo>
                    <a:pt x="290" y="64"/>
                  </a:lnTo>
                  <a:lnTo>
                    <a:pt x="311" y="61"/>
                  </a:lnTo>
                  <a:lnTo>
                    <a:pt x="330" y="57"/>
                  </a:lnTo>
                  <a:lnTo>
                    <a:pt x="349" y="51"/>
                  </a:lnTo>
                  <a:lnTo>
                    <a:pt x="369" y="45"/>
                  </a:lnTo>
                  <a:lnTo>
                    <a:pt x="385" y="39"/>
                  </a:lnTo>
                  <a:lnTo>
                    <a:pt x="402" y="31"/>
                  </a:lnTo>
                  <a:lnTo>
                    <a:pt x="415" y="24"/>
                  </a:lnTo>
                  <a:lnTo>
                    <a:pt x="427" y="16"/>
                  </a:lnTo>
                  <a:lnTo>
                    <a:pt x="436" y="9"/>
                  </a:lnTo>
                  <a:lnTo>
                    <a:pt x="444" y="0"/>
                  </a:lnTo>
                  <a:lnTo>
                    <a:pt x="450" y="6"/>
                  </a:lnTo>
                  <a:lnTo>
                    <a:pt x="448" y="10"/>
                  </a:lnTo>
                  <a:lnTo>
                    <a:pt x="444" y="16"/>
                  </a:lnTo>
                  <a:lnTo>
                    <a:pt x="442" y="22"/>
                  </a:lnTo>
                  <a:lnTo>
                    <a:pt x="427" y="36"/>
                  </a:lnTo>
                  <a:lnTo>
                    <a:pt x="411" y="48"/>
                  </a:lnTo>
                  <a:lnTo>
                    <a:pt x="393" y="57"/>
                  </a:lnTo>
                  <a:lnTo>
                    <a:pt x="375" y="63"/>
                  </a:lnTo>
                  <a:lnTo>
                    <a:pt x="357" y="70"/>
                  </a:lnTo>
                  <a:lnTo>
                    <a:pt x="339" y="76"/>
                  </a:lnTo>
                  <a:lnTo>
                    <a:pt x="321" y="84"/>
                  </a:lnTo>
                  <a:lnTo>
                    <a:pt x="303" y="91"/>
                  </a:lnTo>
                  <a:lnTo>
                    <a:pt x="288" y="93"/>
                  </a:lnTo>
                  <a:lnTo>
                    <a:pt x="275" y="94"/>
                  </a:lnTo>
                  <a:lnTo>
                    <a:pt x="263" y="94"/>
                  </a:lnTo>
                  <a:lnTo>
                    <a:pt x="249" y="94"/>
                  </a:lnTo>
                  <a:lnTo>
                    <a:pt x="236" y="94"/>
                  </a:lnTo>
                  <a:lnTo>
                    <a:pt x="222" y="94"/>
                  </a:lnTo>
                  <a:lnTo>
                    <a:pt x="209" y="94"/>
                  </a:lnTo>
                  <a:lnTo>
                    <a:pt x="192" y="96"/>
                  </a:lnTo>
                  <a:lnTo>
                    <a:pt x="175" y="100"/>
                  </a:lnTo>
                  <a:lnTo>
                    <a:pt x="157" y="102"/>
                  </a:lnTo>
                  <a:lnTo>
                    <a:pt x="139" y="99"/>
                  </a:lnTo>
                  <a:lnTo>
                    <a:pt x="121" y="93"/>
                  </a:lnTo>
                  <a:lnTo>
                    <a:pt x="103" y="85"/>
                  </a:lnTo>
                  <a:lnTo>
                    <a:pt x="86" y="73"/>
                  </a:lnTo>
                  <a:lnTo>
                    <a:pt x="68" y="60"/>
                  </a:lnTo>
                  <a:lnTo>
                    <a:pt x="53" y="45"/>
                  </a:lnTo>
                  <a:lnTo>
                    <a:pt x="46" y="42"/>
                  </a:lnTo>
                  <a:lnTo>
                    <a:pt x="40" y="40"/>
                  </a:lnTo>
                  <a:lnTo>
                    <a:pt x="32" y="37"/>
                  </a:lnTo>
                  <a:lnTo>
                    <a:pt x="26" y="33"/>
                  </a:lnTo>
                  <a:lnTo>
                    <a:pt x="19" y="30"/>
                  </a:lnTo>
                  <a:lnTo>
                    <a:pt x="13" y="25"/>
                  </a:lnTo>
                  <a:lnTo>
                    <a:pt x="6" y="21"/>
                  </a:lnTo>
                  <a:lnTo>
                    <a:pt x="0" y="16"/>
                  </a:lnTo>
                  <a:lnTo>
                    <a:pt x="22" y="19"/>
                  </a:lnTo>
                  <a:lnTo>
                    <a:pt x="44" y="28"/>
                  </a:lnTo>
                  <a:lnTo>
                    <a:pt x="65" y="39"/>
                  </a:lnTo>
                  <a:lnTo>
                    <a:pt x="85" y="51"/>
                  </a:lnTo>
                  <a:lnTo>
                    <a:pt x="106" y="63"/>
                  </a:lnTo>
                  <a:lnTo>
                    <a:pt x="127" y="70"/>
                  </a:lnTo>
                  <a:lnTo>
                    <a:pt x="151" y="73"/>
                  </a:lnTo>
                  <a:lnTo>
                    <a:pt x="175" y="6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Freeform 42"/>
            <p:cNvSpPr>
              <a:spLocks/>
            </p:cNvSpPr>
            <p:nvPr/>
          </p:nvSpPr>
          <p:spPr bwMode="auto">
            <a:xfrm>
              <a:off x="2268" y="2503"/>
              <a:ext cx="21" cy="223"/>
            </a:xfrm>
            <a:custGeom>
              <a:avLst/>
              <a:gdLst/>
              <a:ahLst/>
              <a:cxnLst>
                <a:cxn ang="0">
                  <a:pos x="10" y="10"/>
                </a:cxn>
                <a:cxn ang="0">
                  <a:pos x="13" y="51"/>
                </a:cxn>
                <a:cxn ang="0">
                  <a:pos x="18" y="117"/>
                </a:cxn>
                <a:cxn ang="0">
                  <a:pos x="21" y="182"/>
                </a:cxn>
                <a:cxn ang="0">
                  <a:pos x="19" y="223"/>
                </a:cxn>
                <a:cxn ang="0">
                  <a:pos x="6" y="196"/>
                </a:cxn>
                <a:cxn ang="0">
                  <a:pos x="3" y="141"/>
                </a:cxn>
                <a:cxn ang="0">
                  <a:pos x="4" y="84"/>
                </a:cxn>
                <a:cxn ang="0">
                  <a:pos x="3" y="51"/>
                </a:cxn>
                <a:cxn ang="0">
                  <a:pos x="0" y="0"/>
                </a:cxn>
                <a:cxn ang="0">
                  <a:pos x="10" y="10"/>
                </a:cxn>
              </a:cxnLst>
              <a:rect l="0" t="0" r="r" b="b"/>
              <a:pathLst>
                <a:path w="21" h="223">
                  <a:moveTo>
                    <a:pt x="10" y="10"/>
                  </a:moveTo>
                  <a:lnTo>
                    <a:pt x="13" y="51"/>
                  </a:lnTo>
                  <a:lnTo>
                    <a:pt x="18" y="117"/>
                  </a:lnTo>
                  <a:lnTo>
                    <a:pt x="21" y="182"/>
                  </a:lnTo>
                  <a:lnTo>
                    <a:pt x="19" y="223"/>
                  </a:lnTo>
                  <a:lnTo>
                    <a:pt x="6" y="196"/>
                  </a:lnTo>
                  <a:lnTo>
                    <a:pt x="3" y="141"/>
                  </a:lnTo>
                  <a:lnTo>
                    <a:pt x="4" y="84"/>
                  </a:lnTo>
                  <a:lnTo>
                    <a:pt x="3" y="51"/>
                  </a:lnTo>
                  <a:lnTo>
                    <a:pt x="0" y="0"/>
                  </a:lnTo>
                  <a:lnTo>
                    <a:pt x="10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4" name="Freeform 43"/>
            <p:cNvSpPr>
              <a:spLocks/>
            </p:cNvSpPr>
            <p:nvPr/>
          </p:nvSpPr>
          <p:spPr bwMode="auto">
            <a:xfrm>
              <a:off x="3138" y="1613"/>
              <a:ext cx="47" cy="49"/>
            </a:xfrm>
            <a:custGeom>
              <a:avLst/>
              <a:gdLst/>
              <a:ahLst/>
              <a:cxnLst>
                <a:cxn ang="0">
                  <a:pos x="35" y="7"/>
                </a:cxn>
                <a:cxn ang="0">
                  <a:pos x="42" y="15"/>
                </a:cxn>
                <a:cxn ang="0">
                  <a:pos x="47" y="24"/>
                </a:cxn>
                <a:cxn ang="0">
                  <a:pos x="45" y="33"/>
                </a:cxn>
                <a:cxn ang="0">
                  <a:pos x="39" y="43"/>
                </a:cxn>
                <a:cxn ang="0">
                  <a:pos x="38" y="46"/>
                </a:cxn>
                <a:cxn ang="0">
                  <a:pos x="35" y="48"/>
                </a:cxn>
                <a:cxn ang="0">
                  <a:pos x="33" y="49"/>
                </a:cxn>
                <a:cxn ang="0">
                  <a:pos x="30" y="49"/>
                </a:cxn>
                <a:cxn ang="0">
                  <a:pos x="36" y="34"/>
                </a:cxn>
                <a:cxn ang="0">
                  <a:pos x="35" y="25"/>
                </a:cxn>
                <a:cxn ang="0">
                  <a:pos x="26" y="21"/>
                </a:cxn>
                <a:cxn ang="0">
                  <a:pos x="15" y="19"/>
                </a:cxn>
                <a:cxn ang="0">
                  <a:pos x="6" y="18"/>
                </a:cxn>
                <a:cxn ang="0">
                  <a:pos x="0" y="15"/>
                </a:cxn>
                <a:cxn ang="0">
                  <a:pos x="3" y="9"/>
                </a:cxn>
                <a:cxn ang="0">
                  <a:pos x="15" y="0"/>
                </a:cxn>
                <a:cxn ang="0">
                  <a:pos x="35" y="7"/>
                </a:cxn>
              </a:cxnLst>
              <a:rect l="0" t="0" r="r" b="b"/>
              <a:pathLst>
                <a:path w="47" h="49">
                  <a:moveTo>
                    <a:pt x="35" y="7"/>
                  </a:moveTo>
                  <a:lnTo>
                    <a:pt x="42" y="15"/>
                  </a:lnTo>
                  <a:lnTo>
                    <a:pt x="47" y="24"/>
                  </a:lnTo>
                  <a:lnTo>
                    <a:pt x="45" y="33"/>
                  </a:lnTo>
                  <a:lnTo>
                    <a:pt x="39" y="43"/>
                  </a:lnTo>
                  <a:lnTo>
                    <a:pt x="38" y="46"/>
                  </a:lnTo>
                  <a:lnTo>
                    <a:pt x="35" y="48"/>
                  </a:lnTo>
                  <a:lnTo>
                    <a:pt x="33" y="49"/>
                  </a:lnTo>
                  <a:lnTo>
                    <a:pt x="30" y="49"/>
                  </a:lnTo>
                  <a:lnTo>
                    <a:pt x="36" y="34"/>
                  </a:lnTo>
                  <a:lnTo>
                    <a:pt x="35" y="25"/>
                  </a:lnTo>
                  <a:lnTo>
                    <a:pt x="26" y="21"/>
                  </a:lnTo>
                  <a:lnTo>
                    <a:pt x="15" y="19"/>
                  </a:lnTo>
                  <a:lnTo>
                    <a:pt x="6" y="18"/>
                  </a:lnTo>
                  <a:lnTo>
                    <a:pt x="0" y="15"/>
                  </a:lnTo>
                  <a:lnTo>
                    <a:pt x="3" y="9"/>
                  </a:lnTo>
                  <a:lnTo>
                    <a:pt x="15" y="0"/>
                  </a:lnTo>
                  <a:lnTo>
                    <a:pt x="35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5" name="Freeform 44"/>
            <p:cNvSpPr>
              <a:spLocks/>
            </p:cNvSpPr>
            <p:nvPr/>
          </p:nvSpPr>
          <p:spPr bwMode="auto">
            <a:xfrm>
              <a:off x="2724" y="2065"/>
              <a:ext cx="147" cy="40"/>
            </a:xfrm>
            <a:custGeom>
              <a:avLst/>
              <a:gdLst/>
              <a:ahLst/>
              <a:cxnLst>
                <a:cxn ang="0">
                  <a:pos x="43" y="19"/>
                </a:cxn>
                <a:cxn ang="0">
                  <a:pos x="57" y="21"/>
                </a:cxn>
                <a:cxn ang="0">
                  <a:pos x="69" y="22"/>
                </a:cxn>
                <a:cxn ang="0">
                  <a:pos x="82" y="21"/>
                </a:cxn>
                <a:cxn ang="0">
                  <a:pos x="96" y="18"/>
                </a:cxn>
                <a:cxn ang="0">
                  <a:pos x="108" y="15"/>
                </a:cxn>
                <a:cxn ang="0">
                  <a:pos x="120" y="10"/>
                </a:cxn>
                <a:cxn ang="0">
                  <a:pos x="132" y="6"/>
                </a:cxn>
                <a:cxn ang="0">
                  <a:pos x="142" y="0"/>
                </a:cxn>
                <a:cxn ang="0">
                  <a:pos x="147" y="4"/>
                </a:cxn>
                <a:cxn ang="0">
                  <a:pos x="141" y="12"/>
                </a:cxn>
                <a:cxn ang="0">
                  <a:pos x="135" y="18"/>
                </a:cxn>
                <a:cxn ang="0">
                  <a:pos x="127" y="24"/>
                </a:cxn>
                <a:cxn ang="0">
                  <a:pos x="118" y="27"/>
                </a:cxn>
                <a:cxn ang="0">
                  <a:pos x="109" y="30"/>
                </a:cxn>
                <a:cxn ang="0">
                  <a:pos x="100" y="33"/>
                </a:cxn>
                <a:cxn ang="0">
                  <a:pos x="91" y="34"/>
                </a:cxn>
                <a:cxn ang="0">
                  <a:pos x="84" y="37"/>
                </a:cxn>
                <a:cxn ang="0">
                  <a:pos x="67" y="40"/>
                </a:cxn>
                <a:cxn ang="0">
                  <a:pos x="52" y="40"/>
                </a:cxn>
                <a:cxn ang="0">
                  <a:pos x="39" y="39"/>
                </a:cxn>
                <a:cxn ang="0">
                  <a:pos x="28" y="34"/>
                </a:cxn>
                <a:cxn ang="0">
                  <a:pos x="19" y="28"/>
                </a:cxn>
                <a:cxn ang="0">
                  <a:pos x="12" y="21"/>
                </a:cxn>
                <a:cxn ang="0">
                  <a:pos x="5" y="12"/>
                </a:cxn>
                <a:cxn ang="0">
                  <a:pos x="0" y="1"/>
                </a:cxn>
                <a:cxn ang="0">
                  <a:pos x="10" y="6"/>
                </a:cxn>
                <a:cxn ang="0">
                  <a:pos x="21" y="10"/>
                </a:cxn>
                <a:cxn ang="0">
                  <a:pos x="33" y="15"/>
                </a:cxn>
                <a:cxn ang="0">
                  <a:pos x="43" y="19"/>
                </a:cxn>
              </a:cxnLst>
              <a:rect l="0" t="0" r="r" b="b"/>
              <a:pathLst>
                <a:path w="147" h="40">
                  <a:moveTo>
                    <a:pt x="43" y="19"/>
                  </a:moveTo>
                  <a:lnTo>
                    <a:pt x="57" y="21"/>
                  </a:lnTo>
                  <a:lnTo>
                    <a:pt x="69" y="22"/>
                  </a:lnTo>
                  <a:lnTo>
                    <a:pt x="82" y="21"/>
                  </a:lnTo>
                  <a:lnTo>
                    <a:pt x="96" y="18"/>
                  </a:lnTo>
                  <a:lnTo>
                    <a:pt x="108" y="15"/>
                  </a:lnTo>
                  <a:lnTo>
                    <a:pt x="120" y="10"/>
                  </a:lnTo>
                  <a:lnTo>
                    <a:pt x="132" y="6"/>
                  </a:lnTo>
                  <a:lnTo>
                    <a:pt x="142" y="0"/>
                  </a:lnTo>
                  <a:lnTo>
                    <a:pt x="147" y="4"/>
                  </a:lnTo>
                  <a:lnTo>
                    <a:pt x="141" y="12"/>
                  </a:lnTo>
                  <a:lnTo>
                    <a:pt x="135" y="18"/>
                  </a:lnTo>
                  <a:lnTo>
                    <a:pt x="127" y="24"/>
                  </a:lnTo>
                  <a:lnTo>
                    <a:pt x="118" y="27"/>
                  </a:lnTo>
                  <a:lnTo>
                    <a:pt x="109" y="30"/>
                  </a:lnTo>
                  <a:lnTo>
                    <a:pt x="100" y="33"/>
                  </a:lnTo>
                  <a:lnTo>
                    <a:pt x="91" y="34"/>
                  </a:lnTo>
                  <a:lnTo>
                    <a:pt x="84" y="37"/>
                  </a:lnTo>
                  <a:lnTo>
                    <a:pt x="67" y="40"/>
                  </a:lnTo>
                  <a:lnTo>
                    <a:pt x="52" y="40"/>
                  </a:lnTo>
                  <a:lnTo>
                    <a:pt x="39" y="39"/>
                  </a:lnTo>
                  <a:lnTo>
                    <a:pt x="28" y="34"/>
                  </a:lnTo>
                  <a:lnTo>
                    <a:pt x="19" y="28"/>
                  </a:lnTo>
                  <a:lnTo>
                    <a:pt x="12" y="21"/>
                  </a:lnTo>
                  <a:lnTo>
                    <a:pt x="5" y="12"/>
                  </a:lnTo>
                  <a:lnTo>
                    <a:pt x="0" y="1"/>
                  </a:lnTo>
                  <a:lnTo>
                    <a:pt x="10" y="6"/>
                  </a:lnTo>
                  <a:lnTo>
                    <a:pt x="21" y="10"/>
                  </a:lnTo>
                  <a:lnTo>
                    <a:pt x="33" y="15"/>
                  </a:lnTo>
                  <a:lnTo>
                    <a:pt x="43" y="1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6" name="Freeform 45"/>
            <p:cNvSpPr>
              <a:spLocks/>
            </p:cNvSpPr>
            <p:nvPr/>
          </p:nvSpPr>
          <p:spPr bwMode="auto">
            <a:xfrm>
              <a:off x="2083" y="2690"/>
              <a:ext cx="43" cy="91"/>
            </a:xfrm>
            <a:custGeom>
              <a:avLst/>
              <a:gdLst/>
              <a:ahLst/>
              <a:cxnLst>
                <a:cxn ang="0">
                  <a:pos x="43" y="1"/>
                </a:cxn>
                <a:cxn ang="0">
                  <a:pos x="32" y="19"/>
                </a:cxn>
                <a:cxn ang="0">
                  <a:pos x="20" y="37"/>
                </a:cxn>
                <a:cxn ang="0">
                  <a:pos x="13" y="58"/>
                </a:cxn>
                <a:cxn ang="0">
                  <a:pos x="11" y="79"/>
                </a:cxn>
                <a:cxn ang="0">
                  <a:pos x="10" y="82"/>
                </a:cxn>
                <a:cxn ang="0">
                  <a:pos x="7" y="85"/>
                </a:cxn>
                <a:cxn ang="0">
                  <a:pos x="6" y="87"/>
                </a:cxn>
                <a:cxn ang="0">
                  <a:pos x="6" y="91"/>
                </a:cxn>
                <a:cxn ang="0">
                  <a:pos x="0" y="75"/>
                </a:cxn>
                <a:cxn ang="0">
                  <a:pos x="0" y="57"/>
                </a:cxn>
                <a:cxn ang="0">
                  <a:pos x="3" y="39"/>
                </a:cxn>
                <a:cxn ang="0">
                  <a:pos x="10" y="21"/>
                </a:cxn>
                <a:cxn ang="0">
                  <a:pos x="17" y="13"/>
                </a:cxn>
                <a:cxn ang="0">
                  <a:pos x="25" y="4"/>
                </a:cxn>
                <a:cxn ang="0">
                  <a:pos x="32" y="0"/>
                </a:cxn>
                <a:cxn ang="0">
                  <a:pos x="43" y="1"/>
                </a:cxn>
              </a:cxnLst>
              <a:rect l="0" t="0" r="r" b="b"/>
              <a:pathLst>
                <a:path w="43" h="91">
                  <a:moveTo>
                    <a:pt x="43" y="1"/>
                  </a:moveTo>
                  <a:lnTo>
                    <a:pt x="32" y="19"/>
                  </a:lnTo>
                  <a:lnTo>
                    <a:pt x="20" y="37"/>
                  </a:lnTo>
                  <a:lnTo>
                    <a:pt x="13" y="58"/>
                  </a:lnTo>
                  <a:lnTo>
                    <a:pt x="11" y="79"/>
                  </a:lnTo>
                  <a:lnTo>
                    <a:pt x="10" y="82"/>
                  </a:lnTo>
                  <a:lnTo>
                    <a:pt x="7" y="85"/>
                  </a:lnTo>
                  <a:lnTo>
                    <a:pt x="6" y="87"/>
                  </a:lnTo>
                  <a:lnTo>
                    <a:pt x="6" y="91"/>
                  </a:lnTo>
                  <a:lnTo>
                    <a:pt x="0" y="75"/>
                  </a:lnTo>
                  <a:lnTo>
                    <a:pt x="0" y="57"/>
                  </a:lnTo>
                  <a:lnTo>
                    <a:pt x="3" y="39"/>
                  </a:lnTo>
                  <a:lnTo>
                    <a:pt x="10" y="21"/>
                  </a:lnTo>
                  <a:lnTo>
                    <a:pt x="17" y="13"/>
                  </a:lnTo>
                  <a:lnTo>
                    <a:pt x="25" y="4"/>
                  </a:lnTo>
                  <a:lnTo>
                    <a:pt x="32" y="0"/>
                  </a:lnTo>
                  <a:lnTo>
                    <a:pt x="43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7" name="Freeform 46"/>
            <p:cNvSpPr>
              <a:spLocks/>
            </p:cNvSpPr>
            <p:nvPr/>
          </p:nvSpPr>
          <p:spPr bwMode="auto">
            <a:xfrm>
              <a:off x="2138" y="2678"/>
              <a:ext cx="163" cy="100"/>
            </a:xfrm>
            <a:custGeom>
              <a:avLst/>
              <a:gdLst/>
              <a:ahLst/>
              <a:cxnLst>
                <a:cxn ang="0">
                  <a:pos x="70" y="3"/>
                </a:cxn>
                <a:cxn ang="0">
                  <a:pos x="82" y="13"/>
                </a:cxn>
                <a:cxn ang="0">
                  <a:pos x="94" y="25"/>
                </a:cxn>
                <a:cxn ang="0">
                  <a:pos x="105" y="37"/>
                </a:cxn>
                <a:cxn ang="0">
                  <a:pos x="114" y="48"/>
                </a:cxn>
                <a:cxn ang="0">
                  <a:pos x="124" y="60"/>
                </a:cxn>
                <a:cxn ang="0">
                  <a:pos x="134" y="72"/>
                </a:cxn>
                <a:cxn ang="0">
                  <a:pos x="148" y="81"/>
                </a:cxn>
                <a:cxn ang="0">
                  <a:pos x="161" y="90"/>
                </a:cxn>
                <a:cxn ang="0">
                  <a:pos x="163" y="93"/>
                </a:cxn>
                <a:cxn ang="0">
                  <a:pos x="161" y="96"/>
                </a:cxn>
                <a:cxn ang="0">
                  <a:pos x="158" y="99"/>
                </a:cxn>
                <a:cxn ang="0">
                  <a:pos x="155" y="100"/>
                </a:cxn>
                <a:cxn ang="0">
                  <a:pos x="145" y="91"/>
                </a:cxn>
                <a:cxn ang="0">
                  <a:pos x="133" y="82"/>
                </a:cxn>
                <a:cxn ang="0">
                  <a:pos x="121" y="73"/>
                </a:cxn>
                <a:cxn ang="0">
                  <a:pos x="109" y="64"/>
                </a:cxn>
                <a:cxn ang="0">
                  <a:pos x="97" y="55"/>
                </a:cxn>
                <a:cxn ang="0">
                  <a:pos x="88" y="45"/>
                </a:cxn>
                <a:cxn ang="0">
                  <a:pos x="81" y="33"/>
                </a:cxn>
                <a:cxn ang="0">
                  <a:pos x="75" y="19"/>
                </a:cxn>
                <a:cxn ang="0">
                  <a:pos x="69" y="18"/>
                </a:cxn>
                <a:cxn ang="0">
                  <a:pos x="61" y="16"/>
                </a:cxn>
                <a:cxn ang="0">
                  <a:pos x="55" y="15"/>
                </a:cxn>
                <a:cxn ang="0">
                  <a:pos x="49" y="15"/>
                </a:cxn>
                <a:cxn ang="0">
                  <a:pos x="43" y="13"/>
                </a:cxn>
                <a:cxn ang="0">
                  <a:pos x="36" y="13"/>
                </a:cxn>
                <a:cxn ang="0">
                  <a:pos x="28" y="15"/>
                </a:cxn>
                <a:cxn ang="0">
                  <a:pos x="19" y="15"/>
                </a:cxn>
                <a:cxn ang="0">
                  <a:pos x="16" y="19"/>
                </a:cxn>
                <a:cxn ang="0">
                  <a:pos x="10" y="21"/>
                </a:cxn>
                <a:cxn ang="0">
                  <a:pos x="4" y="19"/>
                </a:cxn>
                <a:cxn ang="0">
                  <a:pos x="0" y="16"/>
                </a:cxn>
                <a:cxn ang="0">
                  <a:pos x="7" y="7"/>
                </a:cxn>
                <a:cxn ang="0">
                  <a:pos x="15" y="3"/>
                </a:cxn>
                <a:cxn ang="0">
                  <a:pos x="24" y="0"/>
                </a:cxn>
                <a:cxn ang="0">
                  <a:pos x="33" y="0"/>
                </a:cxn>
                <a:cxn ang="0">
                  <a:pos x="42" y="0"/>
                </a:cxn>
                <a:cxn ang="0">
                  <a:pos x="52" y="1"/>
                </a:cxn>
                <a:cxn ang="0">
                  <a:pos x="61" y="3"/>
                </a:cxn>
                <a:cxn ang="0">
                  <a:pos x="70" y="3"/>
                </a:cxn>
              </a:cxnLst>
              <a:rect l="0" t="0" r="r" b="b"/>
              <a:pathLst>
                <a:path w="163" h="100">
                  <a:moveTo>
                    <a:pt x="70" y="3"/>
                  </a:moveTo>
                  <a:lnTo>
                    <a:pt x="82" y="13"/>
                  </a:lnTo>
                  <a:lnTo>
                    <a:pt x="94" y="25"/>
                  </a:lnTo>
                  <a:lnTo>
                    <a:pt x="105" y="37"/>
                  </a:lnTo>
                  <a:lnTo>
                    <a:pt x="114" y="48"/>
                  </a:lnTo>
                  <a:lnTo>
                    <a:pt x="124" y="60"/>
                  </a:lnTo>
                  <a:lnTo>
                    <a:pt x="134" y="72"/>
                  </a:lnTo>
                  <a:lnTo>
                    <a:pt x="148" y="81"/>
                  </a:lnTo>
                  <a:lnTo>
                    <a:pt x="161" y="90"/>
                  </a:lnTo>
                  <a:lnTo>
                    <a:pt x="163" y="93"/>
                  </a:lnTo>
                  <a:lnTo>
                    <a:pt x="161" y="96"/>
                  </a:lnTo>
                  <a:lnTo>
                    <a:pt x="158" y="99"/>
                  </a:lnTo>
                  <a:lnTo>
                    <a:pt x="155" y="100"/>
                  </a:lnTo>
                  <a:lnTo>
                    <a:pt x="145" y="91"/>
                  </a:lnTo>
                  <a:lnTo>
                    <a:pt x="133" y="82"/>
                  </a:lnTo>
                  <a:lnTo>
                    <a:pt x="121" y="73"/>
                  </a:lnTo>
                  <a:lnTo>
                    <a:pt x="109" y="64"/>
                  </a:lnTo>
                  <a:lnTo>
                    <a:pt x="97" y="55"/>
                  </a:lnTo>
                  <a:lnTo>
                    <a:pt x="88" y="45"/>
                  </a:lnTo>
                  <a:lnTo>
                    <a:pt x="81" y="33"/>
                  </a:lnTo>
                  <a:lnTo>
                    <a:pt x="75" y="19"/>
                  </a:lnTo>
                  <a:lnTo>
                    <a:pt x="69" y="18"/>
                  </a:lnTo>
                  <a:lnTo>
                    <a:pt x="61" y="16"/>
                  </a:lnTo>
                  <a:lnTo>
                    <a:pt x="55" y="15"/>
                  </a:lnTo>
                  <a:lnTo>
                    <a:pt x="49" y="15"/>
                  </a:lnTo>
                  <a:lnTo>
                    <a:pt x="43" y="13"/>
                  </a:lnTo>
                  <a:lnTo>
                    <a:pt x="36" y="13"/>
                  </a:lnTo>
                  <a:lnTo>
                    <a:pt x="28" y="15"/>
                  </a:lnTo>
                  <a:lnTo>
                    <a:pt x="19" y="15"/>
                  </a:lnTo>
                  <a:lnTo>
                    <a:pt x="16" y="19"/>
                  </a:lnTo>
                  <a:lnTo>
                    <a:pt x="10" y="21"/>
                  </a:lnTo>
                  <a:lnTo>
                    <a:pt x="4" y="19"/>
                  </a:lnTo>
                  <a:lnTo>
                    <a:pt x="0" y="16"/>
                  </a:lnTo>
                  <a:lnTo>
                    <a:pt x="7" y="7"/>
                  </a:lnTo>
                  <a:lnTo>
                    <a:pt x="15" y="3"/>
                  </a:lnTo>
                  <a:lnTo>
                    <a:pt x="24" y="0"/>
                  </a:lnTo>
                  <a:lnTo>
                    <a:pt x="33" y="0"/>
                  </a:lnTo>
                  <a:lnTo>
                    <a:pt x="42" y="0"/>
                  </a:lnTo>
                  <a:lnTo>
                    <a:pt x="52" y="1"/>
                  </a:lnTo>
                  <a:lnTo>
                    <a:pt x="61" y="3"/>
                  </a:lnTo>
                  <a:lnTo>
                    <a:pt x="70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Freeform 47"/>
            <p:cNvSpPr>
              <a:spLocks/>
            </p:cNvSpPr>
            <p:nvPr/>
          </p:nvSpPr>
          <p:spPr bwMode="auto">
            <a:xfrm>
              <a:off x="2944" y="1730"/>
              <a:ext cx="185" cy="297"/>
            </a:xfrm>
            <a:custGeom>
              <a:avLst/>
              <a:gdLst/>
              <a:ahLst/>
              <a:cxnLst>
                <a:cxn ang="0">
                  <a:pos x="185" y="86"/>
                </a:cxn>
                <a:cxn ang="0">
                  <a:pos x="182" y="116"/>
                </a:cxn>
                <a:cxn ang="0">
                  <a:pos x="173" y="145"/>
                </a:cxn>
                <a:cxn ang="0">
                  <a:pos x="163" y="172"/>
                </a:cxn>
                <a:cxn ang="0">
                  <a:pos x="149" y="199"/>
                </a:cxn>
                <a:cxn ang="0">
                  <a:pos x="131" y="222"/>
                </a:cxn>
                <a:cxn ang="0">
                  <a:pos x="112" y="245"/>
                </a:cxn>
                <a:cxn ang="0">
                  <a:pos x="91" y="266"/>
                </a:cxn>
                <a:cxn ang="0">
                  <a:pos x="67" y="285"/>
                </a:cxn>
                <a:cxn ang="0">
                  <a:pos x="60" y="290"/>
                </a:cxn>
                <a:cxn ang="0">
                  <a:pos x="51" y="293"/>
                </a:cxn>
                <a:cxn ang="0">
                  <a:pos x="42" y="296"/>
                </a:cxn>
                <a:cxn ang="0">
                  <a:pos x="33" y="297"/>
                </a:cxn>
                <a:cxn ang="0">
                  <a:pos x="24" y="297"/>
                </a:cxn>
                <a:cxn ang="0">
                  <a:pos x="15" y="296"/>
                </a:cxn>
                <a:cxn ang="0">
                  <a:pos x="7" y="294"/>
                </a:cxn>
                <a:cxn ang="0">
                  <a:pos x="0" y="291"/>
                </a:cxn>
                <a:cxn ang="0">
                  <a:pos x="27" y="285"/>
                </a:cxn>
                <a:cxn ang="0">
                  <a:pos x="51" y="275"/>
                </a:cxn>
                <a:cxn ang="0">
                  <a:pos x="72" y="261"/>
                </a:cxn>
                <a:cxn ang="0">
                  <a:pos x="90" y="243"/>
                </a:cxn>
                <a:cxn ang="0">
                  <a:pos x="106" y="222"/>
                </a:cxn>
                <a:cxn ang="0">
                  <a:pos x="121" y="202"/>
                </a:cxn>
                <a:cxn ang="0">
                  <a:pos x="136" y="179"/>
                </a:cxn>
                <a:cxn ang="0">
                  <a:pos x="149" y="157"/>
                </a:cxn>
                <a:cxn ang="0">
                  <a:pos x="152" y="131"/>
                </a:cxn>
                <a:cxn ang="0">
                  <a:pos x="160" y="88"/>
                </a:cxn>
                <a:cxn ang="0">
                  <a:pos x="166" y="40"/>
                </a:cxn>
                <a:cxn ang="0">
                  <a:pos x="169" y="0"/>
                </a:cxn>
                <a:cxn ang="0">
                  <a:pos x="181" y="16"/>
                </a:cxn>
                <a:cxn ang="0">
                  <a:pos x="185" y="45"/>
                </a:cxn>
                <a:cxn ang="0">
                  <a:pos x="185" y="71"/>
                </a:cxn>
                <a:cxn ang="0">
                  <a:pos x="185" y="86"/>
                </a:cxn>
              </a:cxnLst>
              <a:rect l="0" t="0" r="r" b="b"/>
              <a:pathLst>
                <a:path w="185" h="297">
                  <a:moveTo>
                    <a:pt x="185" y="86"/>
                  </a:moveTo>
                  <a:lnTo>
                    <a:pt x="182" y="116"/>
                  </a:lnTo>
                  <a:lnTo>
                    <a:pt x="173" y="145"/>
                  </a:lnTo>
                  <a:lnTo>
                    <a:pt x="163" y="172"/>
                  </a:lnTo>
                  <a:lnTo>
                    <a:pt x="149" y="199"/>
                  </a:lnTo>
                  <a:lnTo>
                    <a:pt x="131" y="222"/>
                  </a:lnTo>
                  <a:lnTo>
                    <a:pt x="112" y="245"/>
                  </a:lnTo>
                  <a:lnTo>
                    <a:pt x="91" y="266"/>
                  </a:lnTo>
                  <a:lnTo>
                    <a:pt x="67" y="285"/>
                  </a:lnTo>
                  <a:lnTo>
                    <a:pt x="60" y="290"/>
                  </a:lnTo>
                  <a:lnTo>
                    <a:pt x="51" y="293"/>
                  </a:lnTo>
                  <a:lnTo>
                    <a:pt x="42" y="296"/>
                  </a:lnTo>
                  <a:lnTo>
                    <a:pt x="33" y="297"/>
                  </a:lnTo>
                  <a:lnTo>
                    <a:pt x="24" y="297"/>
                  </a:lnTo>
                  <a:lnTo>
                    <a:pt x="15" y="296"/>
                  </a:lnTo>
                  <a:lnTo>
                    <a:pt x="7" y="294"/>
                  </a:lnTo>
                  <a:lnTo>
                    <a:pt x="0" y="291"/>
                  </a:lnTo>
                  <a:lnTo>
                    <a:pt x="27" y="285"/>
                  </a:lnTo>
                  <a:lnTo>
                    <a:pt x="51" y="275"/>
                  </a:lnTo>
                  <a:lnTo>
                    <a:pt x="72" y="261"/>
                  </a:lnTo>
                  <a:lnTo>
                    <a:pt x="90" y="243"/>
                  </a:lnTo>
                  <a:lnTo>
                    <a:pt x="106" y="222"/>
                  </a:lnTo>
                  <a:lnTo>
                    <a:pt x="121" y="202"/>
                  </a:lnTo>
                  <a:lnTo>
                    <a:pt x="136" y="179"/>
                  </a:lnTo>
                  <a:lnTo>
                    <a:pt x="149" y="157"/>
                  </a:lnTo>
                  <a:lnTo>
                    <a:pt x="152" y="131"/>
                  </a:lnTo>
                  <a:lnTo>
                    <a:pt x="160" y="88"/>
                  </a:lnTo>
                  <a:lnTo>
                    <a:pt x="166" y="40"/>
                  </a:lnTo>
                  <a:lnTo>
                    <a:pt x="169" y="0"/>
                  </a:lnTo>
                  <a:lnTo>
                    <a:pt x="181" y="16"/>
                  </a:lnTo>
                  <a:lnTo>
                    <a:pt x="185" y="45"/>
                  </a:lnTo>
                  <a:lnTo>
                    <a:pt x="185" y="71"/>
                  </a:lnTo>
                  <a:lnTo>
                    <a:pt x="185" y="8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9" name="Freeform 48"/>
            <p:cNvSpPr>
              <a:spLocks/>
            </p:cNvSpPr>
            <p:nvPr/>
          </p:nvSpPr>
          <p:spPr bwMode="auto">
            <a:xfrm>
              <a:off x="2077" y="2777"/>
              <a:ext cx="251" cy="62"/>
            </a:xfrm>
            <a:custGeom>
              <a:avLst/>
              <a:gdLst/>
              <a:ahLst/>
              <a:cxnLst>
                <a:cxn ang="0">
                  <a:pos x="155" y="6"/>
                </a:cxn>
                <a:cxn ang="0">
                  <a:pos x="167" y="9"/>
                </a:cxn>
                <a:cxn ang="0">
                  <a:pos x="177" y="13"/>
                </a:cxn>
                <a:cxn ang="0">
                  <a:pos x="189" y="16"/>
                </a:cxn>
                <a:cxn ang="0">
                  <a:pos x="200" y="21"/>
                </a:cxn>
                <a:cxn ang="0">
                  <a:pos x="210" y="24"/>
                </a:cxn>
                <a:cxn ang="0">
                  <a:pos x="222" y="25"/>
                </a:cxn>
                <a:cxn ang="0">
                  <a:pos x="233" y="27"/>
                </a:cxn>
                <a:cxn ang="0">
                  <a:pos x="245" y="27"/>
                </a:cxn>
                <a:cxn ang="0">
                  <a:pos x="249" y="30"/>
                </a:cxn>
                <a:cxn ang="0">
                  <a:pos x="251" y="34"/>
                </a:cxn>
                <a:cxn ang="0">
                  <a:pos x="251" y="39"/>
                </a:cxn>
                <a:cxn ang="0">
                  <a:pos x="248" y="44"/>
                </a:cxn>
                <a:cxn ang="0">
                  <a:pos x="236" y="41"/>
                </a:cxn>
                <a:cxn ang="0">
                  <a:pos x="224" y="40"/>
                </a:cxn>
                <a:cxn ang="0">
                  <a:pos x="212" y="37"/>
                </a:cxn>
                <a:cxn ang="0">
                  <a:pos x="200" y="34"/>
                </a:cxn>
                <a:cxn ang="0">
                  <a:pos x="186" y="31"/>
                </a:cxn>
                <a:cxn ang="0">
                  <a:pos x="175" y="28"/>
                </a:cxn>
                <a:cxn ang="0">
                  <a:pos x="163" y="25"/>
                </a:cxn>
                <a:cxn ang="0">
                  <a:pos x="151" y="21"/>
                </a:cxn>
                <a:cxn ang="0">
                  <a:pos x="137" y="28"/>
                </a:cxn>
                <a:cxn ang="0">
                  <a:pos x="124" y="30"/>
                </a:cxn>
                <a:cxn ang="0">
                  <a:pos x="110" y="28"/>
                </a:cxn>
                <a:cxn ang="0">
                  <a:pos x="97" y="25"/>
                </a:cxn>
                <a:cxn ang="0">
                  <a:pos x="82" y="22"/>
                </a:cxn>
                <a:cxn ang="0">
                  <a:pos x="68" y="21"/>
                </a:cxn>
                <a:cxn ang="0">
                  <a:pos x="55" y="21"/>
                </a:cxn>
                <a:cxn ang="0">
                  <a:pos x="43" y="25"/>
                </a:cxn>
                <a:cxn ang="0">
                  <a:pos x="4" y="62"/>
                </a:cxn>
                <a:cxn ang="0">
                  <a:pos x="0" y="52"/>
                </a:cxn>
                <a:cxn ang="0">
                  <a:pos x="4" y="44"/>
                </a:cxn>
                <a:cxn ang="0">
                  <a:pos x="12" y="37"/>
                </a:cxn>
                <a:cxn ang="0">
                  <a:pos x="16" y="30"/>
                </a:cxn>
                <a:cxn ang="0">
                  <a:pos x="31" y="12"/>
                </a:cxn>
                <a:cxn ang="0">
                  <a:pos x="47" y="3"/>
                </a:cxn>
                <a:cxn ang="0">
                  <a:pos x="64" y="0"/>
                </a:cxn>
                <a:cxn ang="0">
                  <a:pos x="80" y="1"/>
                </a:cxn>
                <a:cxn ang="0">
                  <a:pos x="98" y="4"/>
                </a:cxn>
                <a:cxn ang="0">
                  <a:pos x="116" y="9"/>
                </a:cxn>
                <a:cxn ang="0">
                  <a:pos x="136" y="9"/>
                </a:cxn>
                <a:cxn ang="0">
                  <a:pos x="155" y="6"/>
                </a:cxn>
              </a:cxnLst>
              <a:rect l="0" t="0" r="r" b="b"/>
              <a:pathLst>
                <a:path w="251" h="62">
                  <a:moveTo>
                    <a:pt x="155" y="6"/>
                  </a:moveTo>
                  <a:lnTo>
                    <a:pt x="167" y="9"/>
                  </a:lnTo>
                  <a:lnTo>
                    <a:pt x="177" y="13"/>
                  </a:lnTo>
                  <a:lnTo>
                    <a:pt x="189" y="16"/>
                  </a:lnTo>
                  <a:lnTo>
                    <a:pt x="200" y="21"/>
                  </a:lnTo>
                  <a:lnTo>
                    <a:pt x="210" y="24"/>
                  </a:lnTo>
                  <a:lnTo>
                    <a:pt x="222" y="25"/>
                  </a:lnTo>
                  <a:lnTo>
                    <a:pt x="233" y="27"/>
                  </a:lnTo>
                  <a:lnTo>
                    <a:pt x="245" y="27"/>
                  </a:lnTo>
                  <a:lnTo>
                    <a:pt x="249" y="30"/>
                  </a:lnTo>
                  <a:lnTo>
                    <a:pt x="251" y="34"/>
                  </a:lnTo>
                  <a:lnTo>
                    <a:pt x="251" y="39"/>
                  </a:lnTo>
                  <a:lnTo>
                    <a:pt x="248" y="44"/>
                  </a:lnTo>
                  <a:lnTo>
                    <a:pt x="236" y="41"/>
                  </a:lnTo>
                  <a:lnTo>
                    <a:pt x="224" y="40"/>
                  </a:lnTo>
                  <a:lnTo>
                    <a:pt x="212" y="37"/>
                  </a:lnTo>
                  <a:lnTo>
                    <a:pt x="200" y="34"/>
                  </a:lnTo>
                  <a:lnTo>
                    <a:pt x="186" y="31"/>
                  </a:lnTo>
                  <a:lnTo>
                    <a:pt x="175" y="28"/>
                  </a:lnTo>
                  <a:lnTo>
                    <a:pt x="163" y="25"/>
                  </a:lnTo>
                  <a:lnTo>
                    <a:pt x="151" y="21"/>
                  </a:lnTo>
                  <a:lnTo>
                    <a:pt x="137" y="28"/>
                  </a:lnTo>
                  <a:lnTo>
                    <a:pt x="124" y="30"/>
                  </a:lnTo>
                  <a:lnTo>
                    <a:pt x="110" y="28"/>
                  </a:lnTo>
                  <a:lnTo>
                    <a:pt x="97" y="25"/>
                  </a:lnTo>
                  <a:lnTo>
                    <a:pt x="82" y="22"/>
                  </a:lnTo>
                  <a:lnTo>
                    <a:pt x="68" y="21"/>
                  </a:lnTo>
                  <a:lnTo>
                    <a:pt x="55" y="21"/>
                  </a:lnTo>
                  <a:lnTo>
                    <a:pt x="43" y="25"/>
                  </a:lnTo>
                  <a:lnTo>
                    <a:pt x="4" y="62"/>
                  </a:lnTo>
                  <a:lnTo>
                    <a:pt x="0" y="52"/>
                  </a:lnTo>
                  <a:lnTo>
                    <a:pt x="4" y="44"/>
                  </a:lnTo>
                  <a:lnTo>
                    <a:pt x="12" y="37"/>
                  </a:lnTo>
                  <a:lnTo>
                    <a:pt x="16" y="30"/>
                  </a:lnTo>
                  <a:lnTo>
                    <a:pt x="31" y="12"/>
                  </a:lnTo>
                  <a:lnTo>
                    <a:pt x="47" y="3"/>
                  </a:lnTo>
                  <a:lnTo>
                    <a:pt x="64" y="0"/>
                  </a:lnTo>
                  <a:lnTo>
                    <a:pt x="80" y="1"/>
                  </a:lnTo>
                  <a:lnTo>
                    <a:pt x="98" y="4"/>
                  </a:lnTo>
                  <a:lnTo>
                    <a:pt x="116" y="9"/>
                  </a:lnTo>
                  <a:lnTo>
                    <a:pt x="136" y="9"/>
                  </a:lnTo>
                  <a:lnTo>
                    <a:pt x="155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0" name="Freeform 49"/>
            <p:cNvSpPr>
              <a:spLocks/>
            </p:cNvSpPr>
            <p:nvPr/>
          </p:nvSpPr>
          <p:spPr bwMode="auto">
            <a:xfrm>
              <a:off x="3147" y="1697"/>
              <a:ext cx="45" cy="115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44" y="18"/>
                </a:cxn>
                <a:cxn ang="0">
                  <a:pos x="45" y="43"/>
                </a:cxn>
                <a:cxn ang="0">
                  <a:pos x="42" y="70"/>
                </a:cxn>
                <a:cxn ang="0">
                  <a:pos x="36" y="91"/>
                </a:cxn>
                <a:cxn ang="0">
                  <a:pos x="29" y="101"/>
                </a:cxn>
                <a:cxn ang="0">
                  <a:pos x="20" y="109"/>
                </a:cxn>
                <a:cxn ang="0">
                  <a:pos x="11" y="113"/>
                </a:cxn>
                <a:cxn ang="0">
                  <a:pos x="2" y="115"/>
                </a:cxn>
                <a:cxn ang="0">
                  <a:pos x="2" y="113"/>
                </a:cxn>
                <a:cxn ang="0">
                  <a:pos x="2" y="110"/>
                </a:cxn>
                <a:cxn ang="0">
                  <a:pos x="2" y="109"/>
                </a:cxn>
                <a:cxn ang="0">
                  <a:pos x="0" y="107"/>
                </a:cxn>
                <a:cxn ang="0">
                  <a:pos x="18" y="91"/>
                </a:cxn>
                <a:cxn ang="0">
                  <a:pos x="24" y="60"/>
                </a:cxn>
                <a:cxn ang="0">
                  <a:pos x="29" y="27"/>
                </a:cxn>
                <a:cxn ang="0">
                  <a:pos x="35" y="0"/>
                </a:cxn>
              </a:cxnLst>
              <a:rect l="0" t="0" r="r" b="b"/>
              <a:pathLst>
                <a:path w="45" h="115">
                  <a:moveTo>
                    <a:pt x="35" y="0"/>
                  </a:moveTo>
                  <a:lnTo>
                    <a:pt x="44" y="18"/>
                  </a:lnTo>
                  <a:lnTo>
                    <a:pt x="45" y="43"/>
                  </a:lnTo>
                  <a:lnTo>
                    <a:pt x="42" y="70"/>
                  </a:lnTo>
                  <a:lnTo>
                    <a:pt x="36" y="91"/>
                  </a:lnTo>
                  <a:lnTo>
                    <a:pt x="29" y="101"/>
                  </a:lnTo>
                  <a:lnTo>
                    <a:pt x="20" y="109"/>
                  </a:lnTo>
                  <a:lnTo>
                    <a:pt x="11" y="113"/>
                  </a:lnTo>
                  <a:lnTo>
                    <a:pt x="2" y="115"/>
                  </a:lnTo>
                  <a:lnTo>
                    <a:pt x="2" y="113"/>
                  </a:lnTo>
                  <a:lnTo>
                    <a:pt x="2" y="110"/>
                  </a:lnTo>
                  <a:lnTo>
                    <a:pt x="2" y="109"/>
                  </a:lnTo>
                  <a:lnTo>
                    <a:pt x="0" y="107"/>
                  </a:lnTo>
                  <a:lnTo>
                    <a:pt x="18" y="91"/>
                  </a:lnTo>
                  <a:lnTo>
                    <a:pt x="24" y="60"/>
                  </a:lnTo>
                  <a:lnTo>
                    <a:pt x="29" y="27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" name="Freeform 50"/>
            <p:cNvSpPr>
              <a:spLocks/>
            </p:cNvSpPr>
            <p:nvPr/>
          </p:nvSpPr>
          <p:spPr bwMode="auto">
            <a:xfrm>
              <a:off x="2035" y="2866"/>
              <a:ext cx="100" cy="92"/>
            </a:xfrm>
            <a:custGeom>
              <a:avLst/>
              <a:gdLst/>
              <a:ahLst/>
              <a:cxnLst>
                <a:cxn ang="0">
                  <a:pos x="67" y="0"/>
                </a:cxn>
                <a:cxn ang="0">
                  <a:pos x="100" y="6"/>
                </a:cxn>
                <a:cxn ang="0">
                  <a:pos x="89" y="9"/>
                </a:cxn>
                <a:cxn ang="0">
                  <a:pos x="80" y="11"/>
                </a:cxn>
                <a:cxn ang="0">
                  <a:pos x="70" y="15"/>
                </a:cxn>
                <a:cxn ang="0">
                  <a:pos x="61" y="18"/>
                </a:cxn>
                <a:cxn ang="0">
                  <a:pos x="51" y="21"/>
                </a:cxn>
                <a:cxn ang="0">
                  <a:pos x="42" y="24"/>
                </a:cxn>
                <a:cxn ang="0">
                  <a:pos x="33" y="29"/>
                </a:cxn>
                <a:cxn ang="0">
                  <a:pos x="24" y="32"/>
                </a:cxn>
                <a:cxn ang="0">
                  <a:pos x="19" y="45"/>
                </a:cxn>
                <a:cxn ang="0">
                  <a:pos x="15" y="59"/>
                </a:cxn>
                <a:cxn ang="0">
                  <a:pos x="13" y="72"/>
                </a:cxn>
                <a:cxn ang="0">
                  <a:pos x="15" y="87"/>
                </a:cxn>
                <a:cxn ang="0">
                  <a:pos x="10" y="84"/>
                </a:cxn>
                <a:cxn ang="0">
                  <a:pos x="7" y="87"/>
                </a:cxn>
                <a:cxn ang="0">
                  <a:pos x="6" y="90"/>
                </a:cxn>
                <a:cxn ang="0">
                  <a:pos x="3" y="92"/>
                </a:cxn>
                <a:cxn ang="0">
                  <a:pos x="0" y="75"/>
                </a:cxn>
                <a:cxn ang="0">
                  <a:pos x="1" y="57"/>
                </a:cxn>
                <a:cxn ang="0">
                  <a:pos x="3" y="42"/>
                </a:cxn>
                <a:cxn ang="0">
                  <a:pos x="6" y="27"/>
                </a:cxn>
                <a:cxn ang="0">
                  <a:pos x="13" y="23"/>
                </a:cxn>
                <a:cxn ang="0">
                  <a:pos x="21" y="18"/>
                </a:cxn>
                <a:cxn ang="0">
                  <a:pos x="28" y="14"/>
                </a:cxn>
                <a:cxn ang="0">
                  <a:pos x="36" y="11"/>
                </a:cxn>
                <a:cxn ang="0">
                  <a:pos x="43" y="8"/>
                </a:cxn>
                <a:cxn ang="0">
                  <a:pos x="52" y="5"/>
                </a:cxn>
                <a:cxn ang="0">
                  <a:pos x="59" y="3"/>
                </a:cxn>
                <a:cxn ang="0">
                  <a:pos x="67" y="0"/>
                </a:cxn>
              </a:cxnLst>
              <a:rect l="0" t="0" r="r" b="b"/>
              <a:pathLst>
                <a:path w="100" h="92">
                  <a:moveTo>
                    <a:pt x="67" y="0"/>
                  </a:moveTo>
                  <a:lnTo>
                    <a:pt x="100" y="6"/>
                  </a:lnTo>
                  <a:lnTo>
                    <a:pt x="89" y="9"/>
                  </a:lnTo>
                  <a:lnTo>
                    <a:pt x="80" y="11"/>
                  </a:lnTo>
                  <a:lnTo>
                    <a:pt x="70" y="15"/>
                  </a:lnTo>
                  <a:lnTo>
                    <a:pt x="61" y="18"/>
                  </a:lnTo>
                  <a:lnTo>
                    <a:pt x="51" y="21"/>
                  </a:lnTo>
                  <a:lnTo>
                    <a:pt x="42" y="24"/>
                  </a:lnTo>
                  <a:lnTo>
                    <a:pt x="33" y="29"/>
                  </a:lnTo>
                  <a:lnTo>
                    <a:pt x="24" y="32"/>
                  </a:lnTo>
                  <a:lnTo>
                    <a:pt x="19" y="45"/>
                  </a:lnTo>
                  <a:lnTo>
                    <a:pt x="15" y="59"/>
                  </a:lnTo>
                  <a:lnTo>
                    <a:pt x="13" y="72"/>
                  </a:lnTo>
                  <a:lnTo>
                    <a:pt x="15" y="87"/>
                  </a:lnTo>
                  <a:lnTo>
                    <a:pt x="10" y="84"/>
                  </a:lnTo>
                  <a:lnTo>
                    <a:pt x="7" y="87"/>
                  </a:lnTo>
                  <a:lnTo>
                    <a:pt x="6" y="90"/>
                  </a:lnTo>
                  <a:lnTo>
                    <a:pt x="3" y="92"/>
                  </a:lnTo>
                  <a:lnTo>
                    <a:pt x="0" y="75"/>
                  </a:lnTo>
                  <a:lnTo>
                    <a:pt x="1" y="57"/>
                  </a:lnTo>
                  <a:lnTo>
                    <a:pt x="3" y="42"/>
                  </a:lnTo>
                  <a:lnTo>
                    <a:pt x="6" y="27"/>
                  </a:lnTo>
                  <a:lnTo>
                    <a:pt x="13" y="23"/>
                  </a:lnTo>
                  <a:lnTo>
                    <a:pt x="21" y="18"/>
                  </a:lnTo>
                  <a:lnTo>
                    <a:pt x="28" y="14"/>
                  </a:lnTo>
                  <a:lnTo>
                    <a:pt x="36" y="11"/>
                  </a:lnTo>
                  <a:lnTo>
                    <a:pt x="43" y="8"/>
                  </a:lnTo>
                  <a:lnTo>
                    <a:pt x="52" y="5"/>
                  </a:lnTo>
                  <a:lnTo>
                    <a:pt x="59" y="3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Freeform 51"/>
            <p:cNvSpPr>
              <a:spLocks/>
            </p:cNvSpPr>
            <p:nvPr/>
          </p:nvSpPr>
          <p:spPr bwMode="auto">
            <a:xfrm>
              <a:off x="3259" y="1674"/>
              <a:ext cx="151" cy="337"/>
            </a:xfrm>
            <a:custGeom>
              <a:avLst/>
              <a:gdLst/>
              <a:ahLst/>
              <a:cxnLst>
                <a:cxn ang="0">
                  <a:pos x="38" y="44"/>
                </a:cxn>
                <a:cxn ang="0">
                  <a:pos x="45" y="68"/>
                </a:cxn>
                <a:cxn ang="0">
                  <a:pos x="65" y="87"/>
                </a:cxn>
                <a:cxn ang="0">
                  <a:pos x="72" y="108"/>
                </a:cxn>
                <a:cxn ang="0">
                  <a:pos x="69" y="138"/>
                </a:cxn>
                <a:cxn ang="0">
                  <a:pos x="84" y="163"/>
                </a:cxn>
                <a:cxn ang="0">
                  <a:pos x="104" y="187"/>
                </a:cxn>
                <a:cxn ang="0">
                  <a:pos x="113" y="214"/>
                </a:cxn>
                <a:cxn ang="0">
                  <a:pos x="118" y="238"/>
                </a:cxn>
                <a:cxn ang="0">
                  <a:pos x="135" y="252"/>
                </a:cxn>
                <a:cxn ang="0">
                  <a:pos x="148" y="267"/>
                </a:cxn>
                <a:cxn ang="0">
                  <a:pos x="151" y="283"/>
                </a:cxn>
                <a:cxn ang="0">
                  <a:pos x="141" y="296"/>
                </a:cxn>
                <a:cxn ang="0">
                  <a:pos x="129" y="311"/>
                </a:cxn>
                <a:cxn ang="0">
                  <a:pos x="118" y="329"/>
                </a:cxn>
                <a:cxn ang="0">
                  <a:pos x="107" y="337"/>
                </a:cxn>
                <a:cxn ang="0">
                  <a:pos x="99" y="323"/>
                </a:cxn>
                <a:cxn ang="0">
                  <a:pos x="111" y="301"/>
                </a:cxn>
                <a:cxn ang="0">
                  <a:pos x="123" y="280"/>
                </a:cxn>
                <a:cxn ang="0">
                  <a:pos x="120" y="259"/>
                </a:cxn>
                <a:cxn ang="0">
                  <a:pos x="99" y="238"/>
                </a:cxn>
                <a:cxn ang="0">
                  <a:pos x="90" y="213"/>
                </a:cxn>
                <a:cxn ang="0">
                  <a:pos x="84" y="187"/>
                </a:cxn>
                <a:cxn ang="0">
                  <a:pos x="72" y="163"/>
                </a:cxn>
                <a:cxn ang="0">
                  <a:pos x="54" y="142"/>
                </a:cxn>
                <a:cxn ang="0">
                  <a:pos x="51" y="117"/>
                </a:cxn>
                <a:cxn ang="0">
                  <a:pos x="50" y="92"/>
                </a:cxn>
                <a:cxn ang="0">
                  <a:pos x="38" y="74"/>
                </a:cxn>
                <a:cxn ang="0">
                  <a:pos x="23" y="59"/>
                </a:cxn>
                <a:cxn ang="0">
                  <a:pos x="27" y="42"/>
                </a:cxn>
                <a:cxn ang="0">
                  <a:pos x="18" y="27"/>
                </a:cxn>
                <a:cxn ang="0">
                  <a:pos x="0" y="12"/>
                </a:cxn>
                <a:cxn ang="0">
                  <a:pos x="12" y="8"/>
                </a:cxn>
                <a:cxn ang="0">
                  <a:pos x="35" y="21"/>
                </a:cxn>
              </a:cxnLst>
              <a:rect l="0" t="0" r="r" b="b"/>
              <a:pathLst>
                <a:path w="151" h="337">
                  <a:moveTo>
                    <a:pt x="45" y="29"/>
                  </a:moveTo>
                  <a:lnTo>
                    <a:pt x="38" y="44"/>
                  </a:lnTo>
                  <a:lnTo>
                    <a:pt x="38" y="57"/>
                  </a:lnTo>
                  <a:lnTo>
                    <a:pt x="45" y="68"/>
                  </a:lnTo>
                  <a:lnTo>
                    <a:pt x="54" y="77"/>
                  </a:lnTo>
                  <a:lnTo>
                    <a:pt x="65" y="87"/>
                  </a:lnTo>
                  <a:lnTo>
                    <a:pt x="71" y="98"/>
                  </a:lnTo>
                  <a:lnTo>
                    <a:pt x="72" y="108"/>
                  </a:lnTo>
                  <a:lnTo>
                    <a:pt x="66" y="123"/>
                  </a:lnTo>
                  <a:lnTo>
                    <a:pt x="69" y="138"/>
                  </a:lnTo>
                  <a:lnTo>
                    <a:pt x="75" y="151"/>
                  </a:lnTo>
                  <a:lnTo>
                    <a:pt x="84" y="163"/>
                  </a:lnTo>
                  <a:lnTo>
                    <a:pt x="95" y="175"/>
                  </a:lnTo>
                  <a:lnTo>
                    <a:pt x="104" y="187"/>
                  </a:lnTo>
                  <a:lnTo>
                    <a:pt x="110" y="201"/>
                  </a:lnTo>
                  <a:lnTo>
                    <a:pt x="113" y="214"/>
                  </a:lnTo>
                  <a:lnTo>
                    <a:pt x="111" y="231"/>
                  </a:lnTo>
                  <a:lnTo>
                    <a:pt x="118" y="238"/>
                  </a:lnTo>
                  <a:lnTo>
                    <a:pt x="127" y="244"/>
                  </a:lnTo>
                  <a:lnTo>
                    <a:pt x="135" y="252"/>
                  </a:lnTo>
                  <a:lnTo>
                    <a:pt x="142" y="259"/>
                  </a:lnTo>
                  <a:lnTo>
                    <a:pt x="148" y="267"/>
                  </a:lnTo>
                  <a:lnTo>
                    <a:pt x="151" y="276"/>
                  </a:lnTo>
                  <a:lnTo>
                    <a:pt x="151" y="283"/>
                  </a:lnTo>
                  <a:lnTo>
                    <a:pt x="147" y="292"/>
                  </a:lnTo>
                  <a:lnTo>
                    <a:pt x="141" y="296"/>
                  </a:lnTo>
                  <a:lnTo>
                    <a:pt x="135" y="304"/>
                  </a:lnTo>
                  <a:lnTo>
                    <a:pt x="129" y="311"/>
                  </a:lnTo>
                  <a:lnTo>
                    <a:pt x="124" y="320"/>
                  </a:lnTo>
                  <a:lnTo>
                    <a:pt x="118" y="329"/>
                  </a:lnTo>
                  <a:lnTo>
                    <a:pt x="114" y="335"/>
                  </a:lnTo>
                  <a:lnTo>
                    <a:pt x="107" y="337"/>
                  </a:lnTo>
                  <a:lnTo>
                    <a:pt x="98" y="335"/>
                  </a:lnTo>
                  <a:lnTo>
                    <a:pt x="99" y="323"/>
                  </a:lnTo>
                  <a:lnTo>
                    <a:pt x="104" y="311"/>
                  </a:lnTo>
                  <a:lnTo>
                    <a:pt x="111" y="301"/>
                  </a:lnTo>
                  <a:lnTo>
                    <a:pt x="117" y="289"/>
                  </a:lnTo>
                  <a:lnTo>
                    <a:pt x="123" y="280"/>
                  </a:lnTo>
                  <a:lnTo>
                    <a:pt x="123" y="270"/>
                  </a:lnTo>
                  <a:lnTo>
                    <a:pt x="120" y="259"/>
                  </a:lnTo>
                  <a:lnTo>
                    <a:pt x="108" y="249"/>
                  </a:lnTo>
                  <a:lnTo>
                    <a:pt x="99" y="238"/>
                  </a:lnTo>
                  <a:lnTo>
                    <a:pt x="95" y="226"/>
                  </a:lnTo>
                  <a:lnTo>
                    <a:pt x="90" y="213"/>
                  </a:lnTo>
                  <a:lnTo>
                    <a:pt x="87" y="199"/>
                  </a:lnTo>
                  <a:lnTo>
                    <a:pt x="84" y="187"/>
                  </a:lnTo>
                  <a:lnTo>
                    <a:pt x="80" y="174"/>
                  </a:lnTo>
                  <a:lnTo>
                    <a:pt x="72" y="163"/>
                  </a:lnTo>
                  <a:lnTo>
                    <a:pt x="62" y="153"/>
                  </a:lnTo>
                  <a:lnTo>
                    <a:pt x="54" y="142"/>
                  </a:lnTo>
                  <a:lnTo>
                    <a:pt x="51" y="129"/>
                  </a:lnTo>
                  <a:lnTo>
                    <a:pt x="51" y="117"/>
                  </a:lnTo>
                  <a:lnTo>
                    <a:pt x="51" y="103"/>
                  </a:lnTo>
                  <a:lnTo>
                    <a:pt x="50" y="92"/>
                  </a:lnTo>
                  <a:lnTo>
                    <a:pt x="47" y="81"/>
                  </a:lnTo>
                  <a:lnTo>
                    <a:pt x="38" y="74"/>
                  </a:lnTo>
                  <a:lnTo>
                    <a:pt x="23" y="68"/>
                  </a:lnTo>
                  <a:lnTo>
                    <a:pt x="23" y="59"/>
                  </a:lnTo>
                  <a:lnTo>
                    <a:pt x="26" y="50"/>
                  </a:lnTo>
                  <a:lnTo>
                    <a:pt x="27" y="42"/>
                  </a:lnTo>
                  <a:lnTo>
                    <a:pt x="27" y="33"/>
                  </a:lnTo>
                  <a:lnTo>
                    <a:pt x="18" y="27"/>
                  </a:lnTo>
                  <a:lnTo>
                    <a:pt x="8" y="21"/>
                  </a:lnTo>
                  <a:lnTo>
                    <a:pt x="0" y="12"/>
                  </a:lnTo>
                  <a:lnTo>
                    <a:pt x="2" y="0"/>
                  </a:lnTo>
                  <a:lnTo>
                    <a:pt x="12" y="8"/>
                  </a:lnTo>
                  <a:lnTo>
                    <a:pt x="23" y="15"/>
                  </a:lnTo>
                  <a:lnTo>
                    <a:pt x="35" y="21"/>
                  </a:lnTo>
                  <a:lnTo>
                    <a:pt x="45" y="2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3" name="Freeform 52"/>
            <p:cNvSpPr>
              <a:spLocks/>
            </p:cNvSpPr>
            <p:nvPr/>
          </p:nvSpPr>
          <p:spPr bwMode="auto">
            <a:xfrm>
              <a:off x="2921" y="2066"/>
              <a:ext cx="36" cy="118"/>
            </a:xfrm>
            <a:custGeom>
              <a:avLst/>
              <a:gdLst/>
              <a:ahLst/>
              <a:cxnLst>
                <a:cxn ang="0">
                  <a:pos x="8" y="2"/>
                </a:cxn>
                <a:cxn ang="0">
                  <a:pos x="12" y="27"/>
                </a:cxn>
                <a:cxn ang="0">
                  <a:pos x="20" y="54"/>
                </a:cxn>
                <a:cxn ang="0">
                  <a:pos x="27" y="79"/>
                </a:cxn>
                <a:cxn ang="0">
                  <a:pos x="36" y="103"/>
                </a:cxn>
                <a:cxn ang="0">
                  <a:pos x="21" y="118"/>
                </a:cxn>
                <a:cxn ang="0">
                  <a:pos x="8" y="94"/>
                </a:cxn>
                <a:cxn ang="0">
                  <a:pos x="2" y="63"/>
                </a:cxn>
                <a:cxn ang="0">
                  <a:pos x="0" y="29"/>
                </a:cxn>
                <a:cxn ang="0">
                  <a:pos x="3" y="0"/>
                </a:cxn>
                <a:cxn ang="0">
                  <a:pos x="8" y="2"/>
                </a:cxn>
              </a:cxnLst>
              <a:rect l="0" t="0" r="r" b="b"/>
              <a:pathLst>
                <a:path w="36" h="118">
                  <a:moveTo>
                    <a:pt x="8" y="2"/>
                  </a:moveTo>
                  <a:lnTo>
                    <a:pt x="12" y="27"/>
                  </a:lnTo>
                  <a:lnTo>
                    <a:pt x="20" y="54"/>
                  </a:lnTo>
                  <a:lnTo>
                    <a:pt x="27" y="79"/>
                  </a:lnTo>
                  <a:lnTo>
                    <a:pt x="36" y="103"/>
                  </a:lnTo>
                  <a:lnTo>
                    <a:pt x="21" y="118"/>
                  </a:lnTo>
                  <a:lnTo>
                    <a:pt x="8" y="94"/>
                  </a:lnTo>
                  <a:lnTo>
                    <a:pt x="2" y="63"/>
                  </a:lnTo>
                  <a:lnTo>
                    <a:pt x="0" y="29"/>
                  </a:lnTo>
                  <a:lnTo>
                    <a:pt x="3" y="0"/>
                  </a:lnTo>
                  <a:lnTo>
                    <a:pt x="8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4" name="Freeform 53"/>
            <p:cNvSpPr>
              <a:spLocks/>
            </p:cNvSpPr>
            <p:nvPr/>
          </p:nvSpPr>
          <p:spPr bwMode="auto">
            <a:xfrm>
              <a:off x="2406" y="2569"/>
              <a:ext cx="885" cy="25"/>
            </a:xfrm>
            <a:custGeom>
              <a:avLst/>
              <a:gdLst/>
              <a:ahLst/>
              <a:cxnLst>
                <a:cxn ang="0">
                  <a:pos x="803" y="0"/>
                </a:cxn>
                <a:cxn ang="0">
                  <a:pos x="813" y="6"/>
                </a:cxn>
                <a:cxn ang="0">
                  <a:pos x="825" y="9"/>
                </a:cxn>
                <a:cxn ang="0">
                  <a:pos x="837" y="10"/>
                </a:cxn>
                <a:cxn ang="0">
                  <a:pos x="849" y="10"/>
                </a:cxn>
                <a:cxn ang="0">
                  <a:pos x="859" y="12"/>
                </a:cxn>
                <a:cxn ang="0">
                  <a:pos x="870" y="13"/>
                </a:cxn>
                <a:cxn ang="0">
                  <a:pos x="879" y="18"/>
                </a:cxn>
                <a:cxn ang="0">
                  <a:pos x="885" y="25"/>
                </a:cxn>
                <a:cxn ang="0">
                  <a:pos x="856" y="24"/>
                </a:cxn>
                <a:cxn ang="0">
                  <a:pos x="817" y="24"/>
                </a:cxn>
                <a:cxn ang="0">
                  <a:pos x="767" y="24"/>
                </a:cxn>
                <a:cxn ang="0">
                  <a:pos x="708" y="24"/>
                </a:cxn>
                <a:cxn ang="0">
                  <a:pos x="644" y="24"/>
                </a:cxn>
                <a:cxn ang="0">
                  <a:pos x="574" y="24"/>
                </a:cxn>
                <a:cxn ang="0">
                  <a:pos x="502" y="24"/>
                </a:cxn>
                <a:cxn ang="0">
                  <a:pos x="427" y="24"/>
                </a:cxn>
                <a:cxn ang="0">
                  <a:pos x="354" y="24"/>
                </a:cxn>
                <a:cxn ang="0">
                  <a:pos x="284" y="25"/>
                </a:cxn>
                <a:cxn ang="0">
                  <a:pos x="218" y="25"/>
                </a:cxn>
                <a:cxn ang="0">
                  <a:pos x="157" y="24"/>
                </a:cxn>
                <a:cxn ang="0">
                  <a:pos x="104" y="24"/>
                </a:cxn>
                <a:cxn ang="0">
                  <a:pos x="61" y="24"/>
                </a:cxn>
                <a:cxn ang="0">
                  <a:pos x="28" y="22"/>
                </a:cxn>
                <a:cxn ang="0">
                  <a:pos x="10" y="21"/>
                </a:cxn>
                <a:cxn ang="0">
                  <a:pos x="6" y="21"/>
                </a:cxn>
                <a:cxn ang="0">
                  <a:pos x="3" y="19"/>
                </a:cxn>
                <a:cxn ang="0">
                  <a:pos x="1" y="16"/>
                </a:cxn>
                <a:cxn ang="0">
                  <a:pos x="0" y="12"/>
                </a:cxn>
                <a:cxn ang="0">
                  <a:pos x="11" y="9"/>
                </a:cxn>
                <a:cxn ang="0">
                  <a:pos x="37" y="7"/>
                </a:cxn>
                <a:cxn ang="0">
                  <a:pos x="74" y="6"/>
                </a:cxn>
                <a:cxn ang="0">
                  <a:pos x="122" y="4"/>
                </a:cxn>
                <a:cxn ang="0">
                  <a:pos x="177" y="4"/>
                </a:cxn>
                <a:cxn ang="0">
                  <a:pos x="240" y="3"/>
                </a:cxn>
                <a:cxn ang="0">
                  <a:pos x="308" y="3"/>
                </a:cxn>
                <a:cxn ang="0">
                  <a:pos x="378" y="1"/>
                </a:cxn>
                <a:cxn ang="0">
                  <a:pos x="448" y="1"/>
                </a:cxn>
                <a:cxn ang="0">
                  <a:pos x="518" y="1"/>
                </a:cxn>
                <a:cxn ang="0">
                  <a:pos x="584" y="1"/>
                </a:cxn>
                <a:cxn ang="0">
                  <a:pos x="646" y="1"/>
                </a:cxn>
                <a:cxn ang="0">
                  <a:pos x="701" y="1"/>
                </a:cxn>
                <a:cxn ang="0">
                  <a:pos x="746" y="1"/>
                </a:cxn>
                <a:cxn ang="0">
                  <a:pos x="780" y="0"/>
                </a:cxn>
                <a:cxn ang="0">
                  <a:pos x="803" y="0"/>
                </a:cxn>
              </a:cxnLst>
              <a:rect l="0" t="0" r="r" b="b"/>
              <a:pathLst>
                <a:path w="885" h="25">
                  <a:moveTo>
                    <a:pt x="803" y="0"/>
                  </a:moveTo>
                  <a:lnTo>
                    <a:pt x="813" y="6"/>
                  </a:lnTo>
                  <a:lnTo>
                    <a:pt x="825" y="9"/>
                  </a:lnTo>
                  <a:lnTo>
                    <a:pt x="837" y="10"/>
                  </a:lnTo>
                  <a:lnTo>
                    <a:pt x="849" y="10"/>
                  </a:lnTo>
                  <a:lnTo>
                    <a:pt x="859" y="12"/>
                  </a:lnTo>
                  <a:lnTo>
                    <a:pt x="870" y="13"/>
                  </a:lnTo>
                  <a:lnTo>
                    <a:pt x="879" y="18"/>
                  </a:lnTo>
                  <a:lnTo>
                    <a:pt x="885" y="25"/>
                  </a:lnTo>
                  <a:lnTo>
                    <a:pt x="856" y="24"/>
                  </a:lnTo>
                  <a:lnTo>
                    <a:pt x="817" y="24"/>
                  </a:lnTo>
                  <a:lnTo>
                    <a:pt x="767" y="24"/>
                  </a:lnTo>
                  <a:lnTo>
                    <a:pt x="708" y="24"/>
                  </a:lnTo>
                  <a:lnTo>
                    <a:pt x="644" y="24"/>
                  </a:lnTo>
                  <a:lnTo>
                    <a:pt x="574" y="24"/>
                  </a:lnTo>
                  <a:lnTo>
                    <a:pt x="502" y="24"/>
                  </a:lnTo>
                  <a:lnTo>
                    <a:pt x="427" y="24"/>
                  </a:lnTo>
                  <a:lnTo>
                    <a:pt x="354" y="24"/>
                  </a:lnTo>
                  <a:lnTo>
                    <a:pt x="284" y="25"/>
                  </a:lnTo>
                  <a:lnTo>
                    <a:pt x="218" y="25"/>
                  </a:lnTo>
                  <a:lnTo>
                    <a:pt x="157" y="24"/>
                  </a:lnTo>
                  <a:lnTo>
                    <a:pt x="104" y="24"/>
                  </a:lnTo>
                  <a:lnTo>
                    <a:pt x="61" y="24"/>
                  </a:lnTo>
                  <a:lnTo>
                    <a:pt x="28" y="22"/>
                  </a:lnTo>
                  <a:lnTo>
                    <a:pt x="10" y="21"/>
                  </a:lnTo>
                  <a:lnTo>
                    <a:pt x="6" y="21"/>
                  </a:lnTo>
                  <a:lnTo>
                    <a:pt x="3" y="19"/>
                  </a:lnTo>
                  <a:lnTo>
                    <a:pt x="1" y="16"/>
                  </a:lnTo>
                  <a:lnTo>
                    <a:pt x="0" y="12"/>
                  </a:lnTo>
                  <a:lnTo>
                    <a:pt x="11" y="9"/>
                  </a:lnTo>
                  <a:lnTo>
                    <a:pt x="37" y="7"/>
                  </a:lnTo>
                  <a:lnTo>
                    <a:pt x="74" y="6"/>
                  </a:lnTo>
                  <a:lnTo>
                    <a:pt x="122" y="4"/>
                  </a:lnTo>
                  <a:lnTo>
                    <a:pt x="177" y="4"/>
                  </a:lnTo>
                  <a:lnTo>
                    <a:pt x="240" y="3"/>
                  </a:lnTo>
                  <a:lnTo>
                    <a:pt x="308" y="3"/>
                  </a:lnTo>
                  <a:lnTo>
                    <a:pt x="378" y="1"/>
                  </a:lnTo>
                  <a:lnTo>
                    <a:pt x="448" y="1"/>
                  </a:lnTo>
                  <a:lnTo>
                    <a:pt x="518" y="1"/>
                  </a:lnTo>
                  <a:lnTo>
                    <a:pt x="584" y="1"/>
                  </a:lnTo>
                  <a:lnTo>
                    <a:pt x="646" y="1"/>
                  </a:lnTo>
                  <a:lnTo>
                    <a:pt x="701" y="1"/>
                  </a:lnTo>
                  <a:lnTo>
                    <a:pt x="746" y="1"/>
                  </a:lnTo>
                  <a:lnTo>
                    <a:pt x="780" y="0"/>
                  </a:lnTo>
                  <a:lnTo>
                    <a:pt x="80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5" name="Freeform 54"/>
            <p:cNvSpPr>
              <a:spLocks/>
            </p:cNvSpPr>
            <p:nvPr/>
          </p:nvSpPr>
          <p:spPr bwMode="auto">
            <a:xfrm>
              <a:off x="2150" y="2832"/>
              <a:ext cx="196" cy="88"/>
            </a:xfrm>
            <a:custGeom>
              <a:avLst/>
              <a:gdLst/>
              <a:ahLst/>
              <a:cxnLst>
                <a:cxn ang="0">
                  <a:pos x="76" y="30"/>
                </a:cxn>
                <a:cxn ang="0">
                  <a:pos x="87" y="31"/>
                </a:cxn>
                <a:cxn ang="0">
                  <a:pos x="97" y="33"/>
                </a:cxn>
                <a:cxn ang="0">
                  <a:pos x="107" y="33"/>
                </a:cxn>
                <a:cxn ang="0">
                  <a:pos x="118" y="33"/>
                </a:cxn>
                <a:cxn ang="0">
                  <a:pos x="128" y="33"/>
                </a:cxn>
                <a:cxn ang="0">
                  <a:pos x="139" y="31"/>
                </a:cxn>
                <a:cxn ang="0">
                  <a:pos x="149" y="31"/>
                </a:cxn>
                <a:cxn ang="0">
                  <a:pos x="160" y="31"/>
                </a:cxn>
                <a:cxn ang="0">
                  <a:pos x="163" y="31"/>
                </a:cxn>
                <a:cxn ang="0">
                  <a:pos x="167" y="33"/>
                </a:cxn>
                <a:cxn ang="0">
                  <a:pos x="170" y="34"/>
                </a:cxn>
                <a:cxn ang="0">
                  <a:pos x="175" y="33"/>
                </a:cxn>
                <a:cxn ang="0">
                  <a:pos x="169" y="24"/>
                </a:cxn>
                <a:cxn ang="0">
                  <a:pos x="172" y="15"/>
                </a:cxn>
                <a:cxn ang="0">
                  <a:pos x="179" y="7"/>
                </a:cxn>
                <a:cxn ang="0">
                  <a:pos x="187" y="0"/>
                </a:cxn>
                <a:cxn ang="0">
                  <a:pos x="193" y="7"/>
                </a:cxn>
                <a:cxn ang="0">
                  <a:pos x="187" y="15"/>
                </a:cxn>
                <a:cxn ang="0">
                  <a:pos x="179" y="24"/>
                </a:cxn>
                <a:cxn ang="0">
                  <a:pos x="175" y="33"/>
                </a:cxn>
                <a:cxn ang="0">
                  <a:pos x="181" y="34"/>
                </a:cxn>
                <a:cxn ang="0">
                  <a:pos x="187" y="37"/>
                </a:cxn>
                <a:cxn ang="0">
                  <a:pos x="191" y="42"/>
                </a:cxn>
                <a:cxn ang="0">
                  <a:pos x="196" y="46"/>
                </a:cxn>
                <a:cxn ang="0">
                  <a:pos x="191" y="61"/>
                </a:cxn>
                <a:cxn ang="0">
                  <a:pos x="184" y="72"/>
                </a:cxn>
                <a:cxn ang="0">
                  <a:pos x="173" y="81"/>
                </a:cxn>
                <a:cxn ang="0">
                  <a:pos x="160" y="88"/>
                </a:cxn>
                <a:cxn ang="0">
                  <a:pos x="152" y="76"/>
                </a:cxn>
                <a:cxn ang="0">
                  <a:pos x="161" y="70"/>
                </a:cxn>
                <a:cxn ang="0">
                  <a:pos x="167" y="66"/>
                </a:cxn>
                <a:cxn ang="0">
                  <a:pos x="173" y="58"/>
                </a:cxn>
                <a:cxn ang="0">
                  <a:pos x="176" y="49"/>
                </a:cxn>
                <a:cxn ang="0">
                  <a:pos x="160" y="49"/>
                </a:cxn>
                <a:cxn ang="0">
                  <a:pos x="143" y="48"/>
                </a:cxn>
                <a:cxn ang="0">
                  <a:pos x="128" y="46"/>
                </a:cxn>
                <a:cxn ang="0">
                  <a:pos x="112" y="45"/>
                </a:cxn>
                <a:cxn ang="0">
                  <a:pos x="96" y="45"/>
                </a:cxn>
                <a:cxn ang="0">
                  <a:pos x="81" y="45"/>
                </a:cxn>
                <a:cxn ang="0">
                  <a:pos x="64" y="46"/>
                </a:cxn>
                <a:cxn ang="0">
                  <a:pos x="48" y="51"/>
                </a:cxn>
                <a:cxn ang="0">
                  <a:pos x="42" y="48"/>
                </a:cxn>
                <a:cxn ang="0">
                  <a:pos x="36" y="45"/>
                </a:cxn>
                <a:cxn ang="0">
                  <a:pos x="31" y="45"/>
                </a:cxn>
                <a:cxn ang="0">
                  <a:pos x="25" y="43"/>
                </a:cxn>
                <a:cxn ang="0">
                  <a:pos x="19" y="45"/>
                </a:cxn>
                <a:cxn ang="0">
                  <a:pos x="13" y="43"/>
                </a:cxn>
                <a:cxn ang="0">
                  <a:pos x="6" y="43"/>
                </a:cxn>
                <a:cxn ang="0">
                  <a:pos x="0" y="42"/>
                </a:cxn>
                <a:cxn ang="0">
                  <a:pos x="1" y="37"/>
                </a:cxn>
                <a:cxn ang="0">
                  <a:pos x="4" y="33"/>
                </a:cxn>
                <a:cxn ang="0">
                  <a:pos x="7" y="30"/>
                </a:cxn>
                <a:cxn ang="0">
                  <a:pos x="12" y="28"/>
                </a:cxn>
                <a:cxn ang="0">
                  <a:pos x="21" y="30"/>
                </a:cxn>
                <a:cxn ang="0">
                  <a:pos x="28" y="31"/>
                </a:cxn>
                <a:cxn ang="0">
                  <a:pos x="37" y="33"/>
                </a:cxn>
                <a:cxn ang="0">
                  <a:pos x="45" y="34"/>
                </a:cxn>
                <a:cxn ang="0">
                  <a:pos x="52" y="36"/>
                </a:cxn>
                <a:cxn ang="0">
                  <a:pos x="60" y="34"/>
                </a:cxn>
                <a:cxn ang="0">
                  <a:pos x="69" y="33"/>
                </a:cxn>
                <a:cxn ang="0">
                  <a:pos x="76" y="30"/>
                </a:cxn>
              </a:cxnLst>
              <a:rect l="0" t="0" r="r" b="b"/>
              <a:pathLst>
                <a:path w="196" h="88">
                  <a:moveTo>
                    <a:pt x="76" y="30"/>
                  </a:moveTo>
                  <a:lnTo>
                    <a:pt x="87" y="31"/>
                  </a:lnTo>
                  <a:lnTo>
                    <a:pt x="97" y="33"/>
                  </a:lnTo>
                  <a:lnTo>
                    <a:pt x="107" y="33"/>
                  </a:lnTo>
                  <a:lnTo>
                    <a:pt x="118" y="33"/>
                  </a:lnTo>
                  <a:lnTo>
                    <a:pt x="128" y="33"/>
                  </a:lnTo>
                  <a:lnTo>
                    <a:pt x="139" y="31"/>
                  </a:lnTo>
                  <a:lnTo>
                    <a:pt x="149" y="31"/>
                  </a:lnTo>
                  <a:lnTo>
                    <a:pt x="160" y="31"/>
                  </a:lnTo>
                  <a:lnTo>
                    <a:pt x="163" y="31"/>
                  </a:lnTo>
                  <a:lnTo>
                    <a:pt x="167" y="33"/>
                  </a:lnTo>
                  <a:lnTo>
                    <a:pt x="170" y="34"/>
                  </a:lnTo>
                  <a:lnTo>
                    <a:pt x="175" y="33"/>
                  </a:lnTo>
                  <a:lnTo>
                    <a:pt x="169" y="24"/>
                  </a:lnTo>
                  <a:lnTo>
                    <a:pt x="172" y="15"/>
                  </a:lnTo>
                  <a:lnTo>
                    <a:pt x="179" y="7"/>
                  </a:lnTo>
                  <a:lnTo>
                    <a:pt x="187" y="0"/>
                  </a:lnTo>
                  <a:lnTo>
                    <a:pt x="193" y="7"/>
                  </a:lnTo>
                  <a:lnTo>
                    <a:pt x="187" y="15"/>
                  </a:lnTo>
                  <a:lnTo>
                    <a:pt x="179" y="24"/>
                  </a:lnTo>
                  <a:lnTo>
                    <a:pt x="175" y="33"/>
                  </a:lnTo>
                  <a:lnTo>
                    <a:pt x="181" y="34"/>
                  </a:lnTo>
                  <a:lnTo>
                    <a:pt x="187" y="37"/>
                  </a:lnTo>
                  <a:lnTo>
                    <a:pt x="191" y="42"/>
                  </a:lnTo>
                  <a:lnTo>
                    <a:pt x="196" y="46"/>
                  </a:lnTo>
                  <a:lnTo>
                    <a:pt x="191" y="61"/>
                  </a:lnTo>
                  <a:lnTo>
                    <a:pt x="184" y="72"/>
                  </a:lnTo>
                  <a:lnTo>
                    <a:pt x="173" y="81"/>
                  </a:lnTo>
                  <a:lnTo>
                    <a:pt x="160" y="88"/>
                  </a:lnTo>
                  <a:lnTo>
                    <a:pt x="152" y="76"/>
                  </a:lnTo>
                  <a:lnTo>
                    <a:pt x="161" y="70"/>
                  </a:lnTo>
                  <a:lnTo>
                    <a:pt x="167" y="66"/>
                  </a:lnTo>
                  <a:lnTo>
                    <a:pt x="173" y="58"/>
                  </a:lnTo>
                  <a:lnTo>
                    <a:pt x="176" y="49"/>
                  </a:lnTo>
                  <a:lnTo>
                    <a:pt x="160" y="49"/>
                  </a:lnTo>
                  <a:lnTo>
                    <a:pt x="143" y="48"/>
                  </a:lnTo>
                  <a:lnTo>
                    <a:pt x="128" y="46"/>
                  </a:lnTo>
                  <a:lnTo>
                    <a:pt x="112" y="45"/>
                  </a:lnTo>
                  <a:lnTo>
                    <a:pt x="96" y="45"/>
                  </a:lnTo>
                  <a:lnTo>
                    <a:pt x="81" y="45"/>
                  </a:lnTo>
                  <a:lnTo>
                    <a:pt x="64" y="46"/>
                  </a:lnTo>
                  <a:lnTo>
                    <a:pt x="48" y="51"/>
                  </a:lnTo>
                  <a:lnTo>
                    <a:pt x="42" y="48"/>
                  </a:lnTo>
                  <a:lnTo>
                    <a:pt x="36" y="45"/>
                  </a:lnTo>
                  <a:lnTo>
                    <a:pt x="31" y="45"/>
                  </a:lnTo>
                  <a:lnTo>
                    <a:pt x="25" y="43"/>
                  </a:lnTo>
                  <a:lnTo>
                    <a:pt x="19" y="45"/>
                  </a:lnTo>
                  <a:lnTo>
                    <a:pt x="13" y="43"/>
                  </a:lnTo>
                  <a:lnTo>
                    <a:pt x="6" y="43"/>
                  </a:lnTo>
                  <a:lnTo>
                    <a:pt x="0" y="42"/>
                  </a:lnTo>
                  <a:lnTo>
                    <a:pt x="1" y="37"/>
                  </a:lnTo>
                  <a:lnTo>
                    <a:pt x="4" y="33"/>
                  </a:lnTo>
                  <a:lnTo>
                    <a:pt x="7" y="30"/>
                  </a:lnTo>
                  <a:lnTo>
                    <a:pt x="12" y="28"/>
                  </a:lnTo>
                  <a:lnTo>
                    <a:pt x="21" y="30"/>
                  </a:lnTo>
                  <a:lnTo>
                    <a:pt x="28" y="31"/>
                  </a:lnTo>
                  <a:lnTo>
                    <a:pt x="37" y="33"/>
                  </a:lnTo>
                  <a:lnTo>
                    <a:pt x="45" y="34"/>
                  </a:lnTo>
                  <a:lnTo>
                    <a:pt x="52" y="36"/>
                  </a:lnTo>
                  <a:lnTo>
                    <a:pt x="60" y="34"/>
                  </a:lnTo>
                  <a:lnTo>
                    <a:pt x="69" y="33"/>
                  </a:lnTo>
                  <a:lnTo>
                    <a:pt x="76" y="3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6" name="Freeform 55"/>
            <p:cNvSpPr>
              <a:spLocks/>
            </p:cNvSpPr>
            <p:nvPr/>
          </p:nvSpPr>
          <p:spPr bwMode="auto">
            <a:xfrm>
              <a:off x="3170" y="1869"/>
              <a:ext cx="166" cy="184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7" y="9"/>
                </a:cxn>
                <a:cxn ang="0">
                  <a:pos x="10" y="19"/>
                </a:cxn>
                <a:cxn ang="0">
                  <a:pos x="15" y="30"/>
                </a:cxn>
                <a:cxn ang="0">
                  <a:pos x="21" y="40"/>
                </a:cxn>
                <a:cxn ang="0">
                  <a:pos x="28" y="40"/>
                </a:cxn>
                <a:cxn ang="0">
                  <a:pos x="37" y="39"/>
                </a:cxn>
                <a:cxn ang="0">
                  <a:pos x="44" y="39"/>
                </a:cxn>
                <a:cxn ang="0">
                  <a:pos x="52" y="39"/>
                </a:cxn>
                <a:cxn ang="0">
                  <a:pos x="58" y="40"/>
                </a:cxn>
                <a:cxn ang="0">
                  <a:pos x="64" y="45"/>
                </a:cxn>
                <a:cxn ang="0">
                  <a:pos x="68" y="51"/>
                </a:cxn>
                <a:cxn ang="0">
                  <a:pos x="70" y="60"/>
                </a:cxn>
                <a:cxn ang="0">
                  <a:pos x="65" y="76"/>
                </a:cxn>
                <a:cxn ang="0">
                  <a:pos x="68" y="89"/>
                </a:cxn>
                <a:cxn ang="0">
                  <a:pos x="76" y="100"/>
                </a:cxn>
                <a:cxn ang="0">
                  <a:pos x="86" y="109"/>
                </a:cxn>
                <a:cxn ang="0">
                  <a:pos x="98" y="118"/>
                </a:cxn>
                <a:cxn ang="0">
                  <a:pos x="109" y="128"/>
                </a:cxn>
                <a:cxn ang="0">
                  <a:pos x="118" y="140"/>
                </a:cxn>
                <a:cxn ang="0">
                  <a:pos x="121" y="155"/>
                </a:cxn>
                <a:cxn ang="0">
                  <a:pos x="125" y="160"/>
                </a:cxn>
                <a:cxn ang="0">
                  <a:pos x="131" y="163"/>
                </a:cxn>
                <a:cxn ang="0">
                  <a:pos x="137" y="164"/>
                </a:cxn>
                <a:cxn ang="0">
                  <a:pos x="143" y="167"/>
                </a:cxn>
                <a:cxn ang="0">
                  <a:pos x="148" y="167"/>
                </a:cxn>
                <a:cxn ang="0">
                  <a:pos x="154" y="167"/>
                </a:cxn>
                <a:cxn ang="0">
                  <a:pos x="160" y="164"/>
                </a:cxn>
                <a:cxn ang="0">
                  <a:pos x="166" y="161"/>
                </a:cxn>
                <a:cxn ang="0">
                  <a:pos x="164" y="167"/>
                </a:cxn>
                <a:cxn ang="0">
                  <a:pos x="161" y="175"/>
                </a:cxn>
                <a:cxn ang="0">
                  <a:pos x="157" y="181"/>
                </a:cxn>
                <a:cxn ang="0">
                  <a:pos x="149" y="184"/>
                </a:cxn>
                <a:cxn ang="0">
                  <a:pos x="121" y="184"/>
                </a:cxn>
                <a:cxn ang="0">
                  <a:pos x="103" y="178"/>
                </a:cxn>
                <a:cxn ang="0">
                  <a:pos x="91" y="167"/>
                </a:cxn>
                <a:cxn ang="0">
                  <a:pos x="85" y="154"/>
                </a:cxn>
                <a:cxn ang="0">
                  <a:pos x="79" y="139"/>
                </a:cxn>
                <a:cxn ang="0">
                  <a:pos x="74" y="124"/>
                </a:cxn>
                <a:cxn ang="0">
                  <a:pos x="68" y="110"/>
                </a:cxn>
                <a:cxn ang="0">
                  <a:pos x="56" y="101"/>
                </a:cxn>
                <a:cxn ang="0">
                  <a:pos x="55" y="82"/>
                </a:cxn>
                <a:cxn ang="0">
                  <a:pos x="49" y="63"/>
                </a:cxn>
                <a:cxn ang="0">
                  <a:pos x="37" y="52"/>
                </a:cxn>
                <a:cxn ang="0">
                  <a:pos x="15" y="54"/>
                </a:cxn>
                <a:cxn ang="0">
                  <a:pos x="6" y="40"/>
                </a:cxn>
                <a:cxn ang="0">
                  <a:pos x="1" y="27"/>
                </a:cxn>
                <a:cxn ang="0">
                  <a:pos x="0" y="13"/>
                </a:cxn>
                <a:cxn ang="0">
                  <a:pos x="4" y="0"/>
                </a:cxn>
              </a:cxnLst>
              <a:rect l="0" t="0" r="r" b="b"/>
              <a:pathLst>
                <a:path w="166" h="184">
                  <a:moveTo>
                    <a:pt x="4" y="0"/>
                  </a:moveTo>
                  <a:lnTo>
                    <a:pt x="7" y="9"/>
                  </a:lnTo>
                  <a:lnTo>
                    <a:pt x="10" y="19"/>
                  </a:lnTo>
                  <a:lnTo>
                    <a:pt x="15" y="30"/>
                  </a:lnTo>
                  <a:lnTo>
                    <a:pt x="21" y="40"/>
                  </a:lnTo>
                  <a:lnTo>
                    <a:pt x="28" y="40"/>
                  </a:lnTo>
                  <a:lnTo>
                    <a:pt x="37" y="39"/>
                  </a:lnTo>
                  <a:lnTo>
                    <a:pt x="44" y="39"/>
                  </a:lnTo>
                  <a:lnTo>
                    <a:pt x="52" y="39"/>
                  </a:lnTo>
                  <a:lnTo>
                    <a:pt x="58" y="40"/>
                  </a:lnTo>
                  <a:lnTo>
                    <a:pt x="64" y="45"/>
                  </a:lnTo>
                  <a:lnTo>
                    <a:pt x="68" y="51"/>
                  </a:lnTo>
                  <a:lnTo>
                    <a:pt x="70" y="60"/>
                  </a:lnTo>
                  <a:lnTo>
                    <a:pt x="65" y="76"/>
                  </a:lnTo>
                  <a:lnTo>
                    <a:pt x="68" y="89"/>
                  </a:lnTo>
                  <a:lnTo>
                    <a:pt x="76" y="100"/>
                  </a:lnTo>
                  <a:lnTo>
                    <a:pt x="86" y="109"/>
                  </a:lnTo>
                  <a:lnTo>
                    <a:pt x="98" y="118"/>
                  </a:lnTo>
                  <a:lnTo>
                    <a:pt x="109" y="128"/>
                  </a:lnTo>
                  <a:lnTo>
                    <a:pt x="118" y="140"/>
                  </a:lnTo>
                  <a:lnTo>
                    <a:pt x="121" y="155"/>
                  </a:lnTo>
                  <a:lnTo>
                    <a:pt x="125" y="160"/>
                  </a:lnTo>
                  <a:lnTo>
                    <a:pt x="131" y="163"/>
                  </a:lnTo>
                  <a:lnTo>
                    <a:pt x="137" y="164"/>
                  </a:lnTo>
                  <a:lnTo>
                    <a:pt x="143" y="167"/>
                  </a:lnTo>
                  <a:lnTo>
                    <a:pt x="148" y="167"/>
                  </a:lnTo>
                  <a:lnTo>
                    <a:pt x="154" y="167"/>
                  </a:lnTo>
                  <a:lnTo>
                    <a:pt x="160" y="164"/>
                  </a:lnTo>
                  <a:lnTo>
                    <a:pt x="166" y="161"/>
                  </a:lnTo>
                  <a:lnTo>
                    <a:pt x="164" y="167"/>
                  </a:lnTo>
                  <a:lnTo>
                    <a:pt x="161" y="175"/>
                  </a:lnTo>
                  <a:lnTo>
                    <a:pt x="157" y="181"/>
                  </a:lnTo>
                  <a:lnTo>
                    <a:pt x="149" y="184"/>
                  </a:lnTo>
                  <a:lnTo>
                    <a:pt x="121" y="184"/>
                  </a:lnTo>
                  <a:lnTo>
                    <a:pt x="103" y="178"/>
                  </a:lnTo>
                  <a:lnTo>
                    <a:pt x="91" y="167"/>
                  </a:lnTo>
                  <a:lnTo>
                    <a:pt x="85" y="154"/>
                  </a:lnTo>
                  <a:lnTo>
                    <a:pt x="79" y="139"/>
                  </a:lnTo>
                  <a:lnTo>
                    <a:pt x="74" y="124"/>
                  </a:lnTo>
                  <a:lnTo>
                    <a:pt x="68" y="110"/>
                  </a:lnTo>
                  <a:lnTo>
                    <a:pt x="56" y="101"/>
                  </a:lnTo>
                  <a:lnTo>
                    <a:pt x="55" y="82"/>
                  </a:lnTo>
                  <a:lnTo>
                    <a:pt x="49" y="63"/>
                  </a:lnTo>
                  <a:lnTo>
                    <a:pt x="37" y="52"/>
                  </a:lnTo>
                  <a:lnTo>
                    <a:pt x="15" y="54"/>
                  </a:lnTo>
                  <a:lnTo>
                    <a:pt x="6" y="40"/>
                  </a:lnTo>
                  <a:lnTo>
                    <a:pt x="1" y="27"/>
                  </a:lnTo>
                  <a:lnTo>
                    <a:pt x="0" y="13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Freeform 56"/>
            <p:cNvSpPr>
              <a:spLocks/>
            </p:cNvSpPr>
            <p:nvPr/>
          </p:nvSpPr>
          <p:spPr bwMode="auto">
            <a:xfrm>
              <a:off x="2062" y="2986"/>
              <a:ext cx="32" cy="73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9" y="16"/>
                </a:cxn>
                <a:cxn ang="0">
                  <a:pos x="12" y="34"/>
                </a:cxn>
                <a:cxn ang="0">
                  <a:pos x="18" y="51"/>
                </a:cxn>
                <a:cxn ang="0">
                  <a:pos x="32" y="63"/>
                </a:cxn>
                <a:cxn ang="0">
                  <a:pos x="24" y="73"/>
                </a:cxn>
                <a:cxn ang="0">
                  <a:pos x="9" y="58"/>
                </a:cxn>
                <a:cxn ang="0">
                  <a:pos x="1" y="39"/>
                </a:cxn>
                <a:cxn ang="0">
                  <a:pos x="0" y="19"/>
                </a:cxn>
                <a:cxn ang="0">
                  <a:pos x="4" y="0"/>
                </a:cxn>
              </a:cxnLst>
              <a:rect l="0" t="0" r="r" b="b"/>
              <a:pathLst>
                <a:path w="32" h="73">
                  <a:moveTo>
                    <a:pt x="4" y="0"/>
                  </a:moveTo>
                  <a:lnTo>
                    <a:pt x="9" y="16"/>
                  </a:lnTo>
                  <a:lnTo>
                    <a:pt x="12" y="34"/>
                  </a:lnTo>
                  <a:lnTo>
                    <a:pt x="18" y="51"/>
                  </a:lnTo>
                  <a:lnTo>
                    <a:pt x="32" y="63"/>
                  </a:lnTo>
                  <a:lnTo>
                    <a:pt x="24" y="73"/>
                  </a:lnTo>
                  <a:lnTo>
                    <a:pt x="9" y="58"/>
                  </a:lnTo>
                  <a:lnTo>
                    <a:pt x="1" y="39"/>
                  </a:lnTo>
                  <a:lnTo>
                    <a:pt x="0" y="19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8" name="Freeform 57"/>
            <p:cNvSpPr>
              <a:spLocks/>
            </p:cNvSpPr>
            <p:nvPr/>
          </p:nvSpPr>
          <p:spPr bwMode="auto">
            <a:xfrm>
              <a:off x="2108" y="2934"/>
              <a:ext cx="221" cy="55"/>
            </a:xfrm>
            <a:custGeom>
              <a:avLst/>
              <a:gdLst/>
              <a:ahLst/>
              <a:cxnLst>
                <a:cxn ang="0">
                  <a:pos x="75" y="0"/>
                </a:cxn>
                <a:cxn ang="0">
                  <a:pos x="93" y="3"/>
                </a:cxn>
                <a:cxn ang="0">
                  <a:pos x="111" y="7"/>
                </a:cxn>
                <a:cxn ang="0">
                  <a:pos x="127" y="12"/>
                </a:cxn>
                <a:cxn ang="0">
                  <a:pos x="144" y="16"/>
                </a:cxn>
                <a:cxn ang="0">
                  <a:pos x="158" y="21"/>
                </a:cxn>
                <a:cxn ang="0">
                  <a:pos x="176" y="25"/>
                </a:cxn>
                <a:cxn ang="0">
                  <a:pos x="193" y="28"/>
                </a:cxn>
                <a:cxn ang="0">
                  <a:pos x="211" y="31"/>
                </a:cxn>
                <a:cxn ang="0">
                  <a:pos x="218" y="37"/>
                </a:cxn>
                <a:cxn ang="0">
                  <a:pos x="221" y="42"/>
                </a:cxn>
                <a:cxn ang="0">
                  <a:pos x="221" y="48"/>
                </a:cxn>
                <a:cxn ang="0">
                  <a:pos x="220" y="55"/>
                </a:cxn>
                <a:cxn ang="0">
                  <a:pos x="211" y="55"/>
                </a:cxn>
                <a:cxn ang="0">
                  <a:pos x="208" y="51"/>
                </a:cxn>
                <a:cxn ang="0">
                  <a:pos x="205" y="45"/>
                </a:cxn>
                <a:cxn ang="0">
                  <a:pos x="199" y="40"/>
                </a:cxn>
                <a:cxn ang="0">
                  <a:pos x="173" y="42"/>
                </a:cxn>
                <a:cxn ang="0">
                  <a:pos x="149" y="37"/>
                </a:cxn>
                <a:cxn ang="0">
                  <a:pos x="126" y="28"/>
                </a:cxn>
                <a:cxn ang="0">
                  <a:pos x="102" y="21"/>
                </a:cxn>
                <a:cxn ang="0">
                  <a:pos x="78" y="15"/>
                </a:cxn>
                <a:cxn ang="0">
                  <a:pos x="54" y="13"/>
                </a:cxn>
                <a:cxn ang="0">
                  <a:pos x="31" y="18"/>
                </a:cxn>
                <a:cxn ang="0">
                  <a:pos x="7" y="33"/>
                </a:cxn>
                <a:cxn ang="0">
                  <a:pos x="0" y="25"/>
                </a:cxn>
                <a:cxn ang="0">
                  <a:pos x="7" y="18"/>
                </a:cxn>
                <a:cxn ang="0">
                  <a:pos x="16" y="13"/>
                </a:cxn>
                <a:cxn ang="0">
                  <a:pos x="27" y="10"/>
                </a:cxn>
                <a:cxn ang="0">
                  <a:pos x="37" y="7"/>
                </a:cxn>
                <a:cxn ang="0">
                  <a:pos x="46" y="7"/>
                </a:cxn>
                <a:cxn ang="0">
                  <a:pos x="57" y="6"/>
                </a:cxn>
                <a:cxn ang="0">
                  <a:pos x="66" y="3"/>
                </a:cxn>
                <a:cxn ang="0">
                  <a:pos x="75" y="0"/>
                </a:cxn>
              </a:cxnLst>
              <a:rect l="0" t="0" r="r" b="b"/>
              <a:pathLst>
                <a:path w="221" h="55">
                  <a:moveTo>
                    <a:pt x="75" y="0"/>
                  </a:moveTo>
                  <a:lnTo>
                    <a:pt x="93" y="3"/>
                  </a:lnTo>
                  <a:lnTo>
                    <a:pt x="111" y="7"/>
                  </a:lnTo>
                  <a:lnTo>
                    <a:pt x="127" y="12"/>
                  </a:lnTo>
                  <a:lnTo>
                    <a:pt x="144" y="16"/>
                  </a:lnTo>
                  <a:lnTo>
                    <a:pt x="158" y="21"/>
                  </a:lnTo>
                  <a:lnTo>
                    <a:pt x="176" y="25"/>
                  </a:lnTo>
                  <a:lnTo>
                    <a:pt x="193" y="28"/>
                  </a:lnTo>
                  <a:lnTo>
                    <a:pt x="211" y="31"/>
                  </a:lnTo>
                  <a:lnTo>
                    <a:pt x="218" y="37"/>
                  </a:lnTo>
                  <a:lnTo>
                    <a:pt x="221" y="42"/>
                  </a:lnTo>
                  <a:lnTo>
                    <a:pt x="221" y="48"/>
                  </a:lnTo>
                  <a:lnTo>
                    <a:pt x="220" y="55"/>
                  </a:lnTo>
                  <a:lnTo>
                    <a:pt x="211" y="55"/>
                  </a:lnTo>
                  <a:lnTo>
                    <a:pt x="208" y="51"/>
                  </a:lnTo>
                  <a:lnTo>
                    <a:pt x="205" y="45"/>
                  </a:lnTo>
                  <a:lnTo>
                    <a:pt x="199" y="40"/>
                  </a:lnTo>
                  <a:lnTo>
                    <a:pt x="173" y="42"/>
                  </a:lnTo>
                  <a:lnTo>
                    <a:pt x="149" y="37"/>
                  </a:lnTo>
                  <a:lnTo>
                    <a:pt x="126" y="28"/>
                  </a:lnTo>
                  <a:lnTo>
                    <a:pt x="102" y="21"/>
                  </a:lnTo>
                  <a:lnTo>
                    <a:pt x="78" y="15"/>
                  </a:lnTo>
                  <a:lnTo>
                    <a:pt x="54" y="13"/>
                  </a:lnTo>
                  <a:lnTo>
                    <a:pt x="31" y="18"/>
                  </a:lnTo>
                  <a:lnTo>
                    <a:pt x="7" y="33"/>
                  </a:lnTo>
                  <a:lnTo>
                    <a:pt x="0" y="25"/>
                  </a:lnTo>
                  <a:lnTo>
                    <a:pt x="7" y="18"/>
                  </a:lnTo>
                  <a:lnTo>
                    <a:pt x="16" y="13"/>
                  </a:lnTo>
                  <a:lnTo>
                    <a:pt x="27" y="10"/>
                  </a:lnTo>
                  <a:lnTo>
                    <a:pt x="37" y="7"/>
                  </a:lnTo>
                  <a:lnTo>
                    <a:pt x="46" y="7"/>
                  </a:lnTo>
                  <a:lnTo>
                    <a:pt x="57" y="6"/>
                  </a:lnTo>
                  <a:lnTo>
                    <a:pt x="66" y="3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9" name="Freeform 58"/>
            <p:cNvSpPr>
              <a:spLocks/>
            </p:cNvSpPr>
            <p:nvPr/>
          </p:nvSpPr>
          <p:spPr bwMode="auto">
            <a:xfrm>
              <a:off x="2044" y="3068"/>
              <a:ext cx="42" cy="243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19" y="65"/>
                </a:cxn>
                <a:cxn ang="0">
                  <a:pos x="21" y="123"/>
                </a:cxn>
                <a:cxn ang="0">
                  <a:pos x="27" y="180"/>
                </a:cxn>
                <a:cxn ang="0">
                  <a:pos x="42" y="238"/>
                </a:cxn>
                <a:cxn ang="0">
                  <a:pos x="37" y="243"/>
                </a:cxn>
                <a:cxn ang="0">
                  <a:pos x="24" y="220"/>
                </a:cxn>
                <a:cxn ang="0">
                  <a:pos x="13" y="195"/>
                </a:cxn>
                <a:cxn ang="0">
                  <a:pos x="7" y="168"/>
                </a:cxn>
                <a:cxn ang="0">
                  <a:pos x="3" y="141"/>
                </a:cxn>
                <a:cxn ang="0">
                  <a:pos x="0" y="103"/>
                </a:cxn>
                <a:cxn ang="0">
                  <a:pos x="1" y="66"/>
                </a:cxn>
                <a:cxn ang="0">
                  <a:pos x="9" y="30"/>
                </a:cxn>
                <a:cxn ang="0">
                  <a:pos x="21" y="0"/>
                </a:cxn>
              </a:cxnLst>
              <a:rect l="0" t="0" r="r" b="b"/>
              <a:pathLst>
                <a:path w="42" h="243">
                  <a:moveTo>
                    <a:pt x="21" y="0"/>
                  </a:moveTo>
                  <a:lnTo>
                    <a:pt x="19" y="65"/>
                  </a:lnTo>
                  <a:lnTo>
                    <a:pt x="21" y="123"/>
                  </a:lnTo>
                  <a:lnTo>
                    <a:pt x="27" y="180"/>
                  </a:lnTo>
                  <a:lnTo>
                    <a:pt x="42" y="238"/>
                  </a:lnTo>
                  <a:lnTo>
                    <a:pt x="37" y="243"/>
                  </a:lnTo>
                  <a:lnTo>
                    <a:pt x="24" y="220"/>
                  </a:lnTo>
                  <a:lnTo>
                    <a:pt x="13" y="195"/>
                  </a:lnTo>
                  <a:lnTo>
                    <a:pt x="7" y="168"/>
                  </a:lnTo>
                  <a:lnTo>
                    <a:pt x="3" y="141"/>
                  </a:lnTo>
                  <a:lnTo>
                    <a:pt x="0" y="103"/>
                  </a:lnTo>
                  <a:lnTo>
                    <a:pt x="1" y="66"/>
                  </a:lnTo>
                  <a:lnTo>
                    <a:pt x="9" y="3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60" name="Freeform 59"/>
            <p:cNvSpPr>
              <a:spLocks/>
            </p:cNvSpPr>
            <p:nvPr/>
          </p:nvSpPr>
          <p:spPr bwMode="auto">
            <a:xfrm>
              <a:off x="2548" y="2655"/>
              <a:ext cx="148" cy="24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36" y="9"/>
                </a:cxn>
                <a:cxn ang="0">
                  <a:pos x="119" y="17"/>
                </a:cxn>
                <a:cxn ang="0">
                  <a:pos x="101" y="21"/>
                </a:cxn>
                <a:cxn ang="0">
                  <a:pos x="82" y="24"/>
                </a:cxn>
                <a:cxn ang="0">
                  <a:pos x="61" y="24"/>
                </a:cxn>
                <a:cxn ang="0">
                  <a:pos x="41" y="23"/>
                </a:cxn>
                <a:cxn ang="0">
                  <a:pos x="22" y="20"/>
                </a:cxn>
                <a:cxn ang="0">
                  <a:pos x="6" y="14"/>
                </a:cxn>
                <a:cxn ang="0">
                  <a:pos x="0" y="5"/>
                </a:cxn>
                <a:cxn ang="0">
                  <a:pos x="18" y="8"/>
                </a:cxn>
                <a:cxn ang="0">
                  <a:pos x="37" y="9"/>
                </a:cxn>
                <a:cxn ang="0">
                  <a:pos x="55" y="9"/>
                </a:cxn>
                <a:cxn ang="0">
                  <a:pos x="74" y="8"/>
                </a:cxn>
                <a:cxn ang="0">
                  <a:pos x="94" y="6"/>
                </a:cxn>
                <a:cxn ang="0">
                  <a:pos x="112" y="3"/>
                </a:cxn>
                <a:cxn ang="0">
                  <a:pos x="130" y="2"/>
                </a:cxn>
                <a:cxn ang="0">
                  <a:pos x="148" y="0"/>
                </a:cxn>
              </a:cxnLst>
              <a:rect l="0" t="0" r="r" b="b"/>
              <a:pathLst>
                <a:path w="148" h="24">
                  <a:moveTo>
                    <a:pt x="148" y="0"/>
                  </a:moveTo>
                  <a:lnTo>
                    <a:pt x="136" y="9"/>
                  </a:lnTo>
                  <a:lnTo>
                    <a:pt x="119" y="17"/>
                  </a:lnTo>
                  <a:lnTo>
                    <a:pt x="101" y="21"/>
                  </a:lnTo>
                  <a:lnTo>
                    <a:pt x="82" y="24"/>
                  </a:lnTo>
                  <a:lnTo>
                    <a:pt x="61" y="24"/>
                  </a:lnTo>
                  <a:lnTo>
                    <a:pt x="41" y="23"/>
                  </a:lnTo>
                  <a:lnTo>
                    <a:pt x="22" y="20"/>
                  </a:lnTo>
                  <a:lnTo>
                    <a:pt x="6" y="14"/>
                  </a:lnTo>
                  <a:lnTo>
                    <a:pt x="0" y="5"/>
                  </a:lnTo>
                  <a:lnTo>
                    <a:pt x="18" y="8"/>
                  </a:lnTo>
                  <a:lnTo>
                    <a:pt x="37" y="9"/>
                  </a:lnTo>
                  <a:lnTo>
                    <a:pt x="55" y="9"/>
                  </a:lnTo>
                  <a:lnTo>
                    <a:pt x="74" y="8"/>
                  </a:lnTo>
                  <a:lnTo>
                    <a:pt x="94" y="6"/>
                  </a:lnTo>
                  <a:lnTo>
                    <a:pt x="112" y="3"/>
                  </a:lnTo>
                  <a:lnTo>
                    <a:pt x="130" y="2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61" name="Freeform 60"/>
            <p:cNvSpPr>
              <a:spLocks/>
            </p:cNvSpPr>
            <p:nvPr/>
          </p:nvSpPr>
          <p:spPr bwMode="auto">
            <a:xfrm>
              <a:off x="2118" y="3004"/>
              <a:ext cx="169" cy="34"/>
            </a:xfrm>
            <a:custGeom>
              <a:avLst/>
              <a:gdLst/>
              <a:ahLst/>
              <a:cxnLst>
                <a:cxn ang="0">
                  <a:pos x="144" y="3"/>
                </a:cxn>
                <a:cxn ang="0">
                  <a:pos x="169" y="6"/>
                </a:cxn>
                <a:cxn ang="0">
                  <a:pos x="166" y="10"/>
                </a:cxn>
                <a:cxn ang="0">
                  <a:pos x="160" y="15"/>
                </a:cxn>
                <a:cxn ang="0">
                  <a:pos x="154" y="16"/>
                </a:cxn>
                <a:cxn ang="0">
                  <a:pos x="147" y="18"/>
                </a:cxn>
                <a:cxn ang="0">
                  <a:pos x="138" y="19"/>
                </a:cxn>
                <a:cxn ang="0">
                  <a:pos x="131" y="19"/>
                </a:cxn>
                <a:cxn ang="0">
                  <a:pos x="123" y="19"/>
                </a:cxn>
                <a:cxn ang="0">
                  <a:pos x="119" y="19"/>
                </a:cxn>
                <a:cxn ang="0">
                  <a:pos x="107" y="18"/>
                </a:cxn>
                <a:cxn ang="0">
                  <a:pos x="95" y="16"/>
                </a:cxn>
                <a:cxn ang="0">
                  <a:pos x="83" y="16"/>
                </a:cxn>
                <a:cxn ang="0">
                  <a:pos x="71" y="18"/>
                </a:cxn>
                <a:cxn ang="0">
                  <a:pos x="59" y="19"/>
                </a:cxn>
                <a:cxn ang="0">
                  <a:pos x="47" y="19"/>
                </a:cxn>
                <a:cxn ang="0">
                  <a:pos x="33" y="18"/>
                </a:cxn>
                <a:cxn ang="0">
                  <a:pos x="21" y="16"/>
                </a:cxn>
                <a:cxn ang="0">
                  <a:pos x="18" y="21"/>
                </a:cxn>
                <a:cxn ang="0">
                  <a:pos x="17" y="25"/>
                </a:cxn>
                <a:cxn ang="0">
                  <a:pos x="14" y="30"/>
                </a:cxn>
                <a:cxn ang="0">
                  <a:pos x="9" y="34"/>
                </a:cxn>
                <a:cxn ang="0">
                  <a:pos x="0" y="28"/>
                </a:cxn>
                <a:cxn ang="0">
                  <a:pos x="0" y="19"/>
                </a:cxn>
                <a:cxn ang="0">
                  <a:pos x="5" y="9"/>
                </a:cxn>
                <a:cxn ang="0">
                  <a:pos x="11" y="0"/>
                </a:cxn>
                <a:cxn ang="0">
                  <a:pos x="29" y="3"/>
                </a:cxn>
                <a:cxn ang="0">
                  <a:pos x="45" y="6"/>
                </a:cxn>
                <a:cxn ang="0">
                  <a:pos x="63" y="9"/>
                </a:cxn>
                <a:cxn ang="0">
                  <a:pos x="80" y="10"/>
                </a:cxn>
                <a:cxn ang="0">
                  <a:pos x="96" y="12"/>
                </a:cxn>
                <a:cxn ang="0">
                  <a:pos x="113" y="12"/>
                </a:cxn>
                <a:cxn ang="0">
                  <a:pos x="129" y="9"/>
                </a:cxn>
                <a:cxn ang="0">
                  <a:pos x="144" y="3"/>
                </a:cxn>
              </a:cxnLst>
              <a:rect l="0" t="0" r="r" b="b"/>
              <a:pathLst>
                <a:path w="169" h="34">
                  <a:moveTo>
                    <a:pt x="144" y="3"/>
                  </a:moveTo>
                  <a:lnTo>
                    <a:pt x="169" y="6"/>
                  </a:lnTo>
                  <a:lnTo>
                    <a:pt x="166" y="10"/>
                  </a:lnTo>
                  <a:lnTo>
                    <a:pt x="160" y="15"/>
                  </a:lnTo>
                  <a:lnTo>
                    <a:pt x="154" y="16"/>
                  </a:lnTo>
                  <a:lnTo>
                    <a:pt x="147" y="18"/>
                  </a:lnTo>
                  <a:lnTo>
                    <a:pt x="138" y="19"/>
                  </a:lnTo>
                  <a:lnTo>
                    <a:pt x="131" y="19"/>
                  </a:lnTo>
                  <a:lnTo>
                    <a:pt x="123" y="19"/>
                  </a:lnTo>
                  <a:lnTo>
                    <a:pt x="119" y="19"/>
                  </a:lnTo>
                  <a:lnTo>
                    <a:pt x="107" y="18"/>
                  </a:lnTo>
                  <a:lnTo>
                    <a:pt x="95" y="16"/>
                  </a:lnTo>
                  <a:lnTo>
                    <a:pt x="83" y="16"/>
                  </a:lnTo>
                  <a:lnTo>
                    <a:pt x="71" y="18"/>
                  </a:lnTo>
                  <a:lnTo>
                    <a:pt x="59" y="19"/>
                  </a:lnTo>
                  <a:lnTo>
                    <a:pt x="47" y="19"/>
                  </a:lnTo>
                  <a:lnTo>
                    <a:pt x="33" y="18"/>
                  </a:lnTo>
                  <a:lnTo>
                    <a:pt x="21" y="16"/>
                  </a:lnTo>
                  <a:lnTo>
                    <a:pt x="18" y="21"/>
                  </a:lnTo>
                  <a:lnTo>
                    <a:pt x="17" y="25"/>
                  </a:lnTo>
                  <a:lnTo>
                    <a:pt x="14" y="30"/>
                  </a:lnTo>
                  <a:lnTo>
                    <a:pt x="9" y="34"/>
                  </a:lnTo>
                  <a:lnTo>
                    <a:pt x="0" y="28"/>
                  </a:lnTo>
                  <a:lnTo>
                    <a:pt x="0" y="19"/>
                  </a:lnTo>
                  <a:lnTo>
                    <a:pt x="5" y="9"/>
                  </a:lnTo>
                  <a:lnTo>
                    <a:pt x="11" y="0"/>
                  </a:lnTo>
                  <a:lnTo>
                    <a:pt x="29" y="3"/>
                  </a:lnTo>
                  <a:lnTo>
                    <a:pt x="45" y="6"/>
                  </a:lnTo>
                  <a:lnTo>
                    <a:pt x="63" y="9"/>
                  </a:lnTo>
                  <a:lnTo>
                    <a:pt x="80" y="10"/>
                  </a:lnTo>
                  <a:lnTo>
                    <a:pt x="96" y="12"/>
                  </a:lnTo>
                  <a:lnTo>
                    <a:pt x="113" y="12"/>
                  </a:lnTo>
                  <a:lnTo>
                    <a:pt x="129" y="9"/>
                  </a:lnTo>
                  <a:lnTo>
                    <a:pt x="144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62" name="Freeform 61"/>
            <p:cNvSpPr>
              <a:spLocks/>
            </p:cNvSpPr>
            <p:nvPr/>
          </p:nvSpPr>
          <p:spPr bwMode="auto">
            <a:xfrm>
              <a:off x="3046" y="2180"/>
              <a:ext cx="49" cy="37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8" y="6"/>
                </a:cxn>
                <a:cxn ang="0">
                  <a:pos x="14" y="10"/>
                </a:cxn>
                <a:cxn ang="0">
                  <a:pos x="20" y="15"/>
                </a:cxn>
                <a:cxn ang="0">
                  <a:pos x="26" y="19"/>
                </a:cxn>
                <a:cxn ang="0">
                  <a:pos x="31" y="24"/>
                </a:cxn>
                <a:cxn ang="0">
                  <a:pos x="37" y="27"/>
                </a:cxn>
                <a:cxn ang="0">
                  <a:pos x="43" y="31"/>
                </a:cxn>
                <a:cxn ang="0">
                  <a:pos x="49" y="36"/>
                </a:cxn>
                <a:cxn ang="0">
                  <a:pos x="40" y="37"/>
                </a:cxn>
                <a:cxn ang="0">
                  <a:pos x="29" y="34"/>
                </a:cxn>
                <a:cxn ang="0">
                  <a:pos x="17" y="30"/>
                </a:cxn>
                <a:cxn ang="0">
                  <a:pos x="8" y="22"/>
                </a:cxn>
                <a:cxn ang="0">
                  <a:pos x="4" y="18"/>
                </a:cxn>
                <a:cxn ang="0">
                  <a:pos x="0" y="12"/>
                </a:cxn>
                <a:cxn ang="0">
                  <a:pos x="0" y="6"/>
                </a:cxn>
                <a:cxn ang="0">
                  <a:pos x="4" y="0"/>
                </a:cxn>
              </a:cxnLst>
              <a:rect l="0" t="0" r="r" b="b"/>
              <a:pathLst>
                <a:path w="49" h="37">
                  <a:moveTo>
                    <a:pt x="4" y="0"/>
                  </a:moveTo>
                  <a:lnTo>
                    <a:pt x="8" y="6"/>
                  </a:lnTo>
                  <a:lnTo>
                    <a:pt x="14" y="10"/>
                  </a:lnTo>
                  <a:lnTo>
                    <a:pt x="20" y="15"/>
                  </a:lnTo>
                  <a:lnTo>
                    <a:pt x="26" y="19"/>
                  </a:lnTo>
                  <a:lnTo>
                    <a:pt x="31" y="24"/>
                  </a:lnTo>
                  <a:lnTo>
                    <a:pt x="37" y="27"/>
                  </a:lnTo>
                  <a:lnTo>
                    <a:pt x="43" y="31"/>
                  </a:lnTo>
                  <a:lnTo>
                    <a:pt x="49" y="36"/>
                  </a:lnTo>
                  <a:lnTo>
                    <a:pt x="40" y="37"/>
                  </a:lnTo>
                  <a:lnTo>
                    <a:pt x="29" y="34"/>
                  </a:lnTo>
                  <a:lnTo>
                    <a:pt x="17" y="30"/>
                  </a:lnTo>
                  <a:lnTo>
                    <a:pt x="8" y="22"/>
                  </a:lnTo>
                  <a:lnTo>
                    <a:pt x="4" y="18"/>
                  </a:lnTo>
                  <a:lnTo>
                    <a:pt x="0" y="12"/>
                  </a:lnTo>
                  <a:lnTo>
                    <a:pt x="0" y="6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63" name="Freeform 62"/>
            <p:cNvSpPr>
              <a:spLocks/>
            </p:cNvSpPr>
            <p:nvPr/>
          </p:nvSpPr>
          <p:spPr bwMode="auto">
            <a:xfrm>
              <a:off x="2166" y="3044"/>
              <a:ext cx="23" cy="611"/>
            </a:xfrm>
            <a:custGeom>
              <a:avLst/>
              <a:gdLst/>
              <a:ahLst/>
              <a:cxnLst>
                <a:cxn ang="0">
                  <a:pos x="15" y="47"/>
                </a:cxn>
                <a:cxn ang="0">
                  <a:pos x="20" y="193"/>
                </a:cxn>
                <a:cxn ang="0">
                  <a:pos x="20" y="368"/>
                </a:cxn>
                <a:cxn ang="0">
                  <a:pos x="20" y="521"/>
                </a:cxn>
                <a:cxn ang="0">
                  <a:pos x="23" y="599"/>
                </a:cxn>
                <a:cxn ang="0">
                  <a:pos x="11" y="611"/>
                </a:cxn>
                <a:cxn ang="0">
                  <a:pos x="2" y="525"/>
                </a:cxn>
                <a:cxn ang="0">
                  <a:pos x="2" y="344"/>
                </a:cxn>
                <a:cxn ang="0">
                  <a:pos x="3" y="142"/>
                </a:cxn>
                <a:cxn ang="0">
                  <a:pos x="0" y="0"/>
                </a:cxn>
                <a:cxn ang="0">
                  <a:pos x="3" y="5"/>
                </a:cxn>
                <a:cxn ang="0">
                  <a:pos x="8" y="20"/>
                </a:cxn>
                <a:cxn ang="0">
                  <a:pos x="12" y="38"/>
                </a:cxn>
                <a:cxn ang="0">
                  <a:pos x="15" y="47"/>
                </a:cxn>
              </a:cxnLst>
              <a:rect l="0" t="0" r="r" b="b"/>
              <a:pathLst>
                <a:path w="23" h="611">
                  <a:moveTo>
                    <a:pt x="15" y="47"/>
                  </a:moveTo>
                  <a:lnTo>
                    <a:pt x="20" y="193"/>
                  </a:lnTo>
                  <a:lnTo>
                    <a:pt x="20" y="368"/>
                  </a:lnTo>
                  <a:lnTo>
                    <a:pt x="20" y="521"/>
                  </a:lnTo>
                  <a:lnTo>
                    <a:pt x="23" y="599"/>
                  </a:lnTo>
                  <a:lnTo>
                    <a:pt x="11" y="611"/>
                  </a:lnTo>
                  <a:lnTo>
                    <a:pt x="2" y="525"/>
                  </a:lnTo>
                  <a:lnTo>
                    <a:pt x="2" y="344"/>
                  </a:lnTo>
                  <a:lnTo>
                    <a:pt x="3" y="142"/>
                  </a:lnTo>
                  <a:lnTo>
                    <a:pt x="0" y="0"/>
                  </a:lnTo>
                  <a:lnTo>
                    <a:pt x="3" y="5"/>
                  </a:lnTo>
                  <a:lnTo>
                    <a:pt x="8" y="20"/>
                  </a:lnTo>
                  <a:lnTo>
                    <a:pt x="12" y="38"/>
                  </a:lnTo>
                  <a:lnTo>
                    <a:pt x="15" y="4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Freeform 63"/>
            <p:cNvSpPr>
              <a:spLocks/>
            </p:cNvSpPr>
            <p:nvPr/>
          </p:nvSpPr>
          <p:spPr bwMode="auto">
            <a:xfrm>
              <a:off x="2507" y="2714"/>
              <a:ext cx="579" cy="36"/>
            </a:xfrm>
            <a:custGeom>
              <a:avLst/>
              <a:gdLst/>
              <a:ahLst/>
              <a:cxnLst>
                <a:cxn ang="0">
                  <a:pos x="18" y="15"/>
                </a:cxn>
                <a:cxn ang="0">
                  <a:pos x="47" y="19"/>
                </a:cxn>
                <a:cxn ang="0">
                  <a:pos x="75" y="21"/>
                </a:cxn>
                <a:cxn ang="0">
                  <a:pos x="102" y="22"/>
                </a:cxn>
                <a:cxn ang="0">
                  <a:pos x="130" y="22"/>
                </a:cxn>
                <a:cxn ang="0">
                  <a:pos x="159" y="21"/>
                </a:cxn>
                <a:cxn ang="0">
                  <a:pos x="187" y="19"/>
                </a:cxn>
                <a:cxn ang="0">
                  <a:pos x="216" y="18"/>
                </a:cxn>
                <a:cxn ang="0">
                  <a:pos x="242" y="15"/>
                </a:cxn>
                <a:cxn ang="0">
                  <a:pos x="271" y="13"/>
                </a:cxn>
                <a:cxn ang="0">
                  <a:pos x="299" y="10"/>
                </a:cxn>
                <a:cxn ang="0">
                  <a:pos x="326" y="10"/>
                </a:cxn>
                <a:cxn ang="0">
                  <a:pos x="355" y="9"/>
                </a:cxn>
                <a:cxn ang="0">
                  <a:pos x="382" y="10"/>
                </a:cxn>
                <a:cxn ang="0">
                  <a:pos x="408" y="12"/>
                </a:cxn>
                <a:cxn ang="0">
                  <a:pos x="435" y="15"/>
                </a:cxn>
                <a:cxn ang="0">
                  <a:pos x="462" y="21"/>
                </a:cxn>
                <a:cxn ang="0">
                  <a:pos x="477" y="22"/>
                </a:cxn>
                <a:cxn ang="0">
                  <a:pos x="492" y="19"/>
                </a:cxn>
                <a:cxn ang="0">
                  <a:pos x="507" y="15"/>
                </a:cxn>
                <a:cxn ang="0">
                  <a:pos x="521" y="9"/>
                </a:cxn>
                <a:cxn ang="0">
                  <a:pos x="536" y="3"/>
                </a:cxn>
                <a:cxn ang="0">
                  <a:pos x="549" y="0"/>
                </a:cxn>
                <a:cxn ang="0">
                  <a:pos x="562" y="1"/>
                </a:cxn>
                <a:cxn ang="0">
                  <a:pos x="577" y="7"/>
                </a:cxn>
                <a:cxn ang="0">
                  <a:pos x="579" y="16"/>
                </a:cxn>
                <a:cxn ang="0">
                  <a:pos x="564" y="13"/>
                </a:cxn>
                <a:cxn ang="0">
                  <a:pos x="547" y="15"/>
                </a:cxn>
                <a:cxn ang="0">
                  <a:pos x="533" y="18"/>
                </a:cxn>
                <a:cxn ang="0">
                  <a:pos x="519" y="24"/>
                </a:cxn>
                <a:cxn ang="0">
                  <a:pos x="504" y="28"/>
                </a:cxn>
                <a:cxn ang="0">
                  <a:pos x="489" y="33"/>
                </a:cxn>
                <a:cxn ang="0">
                  <a:pos x="473" y="36"/>
                </a:cxn>
                <a:cxn ang="0">
                  <a:pos x="458" y="34"/>
                </a:cxn>
                <a:cxn ang="0">
                  <a:pos x="429" y="30"/>
                </a:cxn>
                <a:cxn ang="0">
                  <a:pos x="402" y="27"/>
                </a:cxn>
                <a:cxn ang="0">
                  <a:pos x="374" y="25"/>
                </a:cxn>
                <a:cxn ang="0">
                  <a:pos x="347" y="25"/>
                </a:cxn>
                <a:cxn ang="0">
                  <a:pos x="320" y="27"/>
                </a:cxn>
                <a:cxn ang="0">
                  <a:pos x="293" y="27"/>
                </a:cxn>
                <a:cxn ang="0">
                  <a:pos x="268" y="28"/>
                </a:cxn>
                <a:cxn ang="0">
                  <a:pos x="241" y="31"/>
                </a:cxn>
                <a:cxn ang="0">
                  <a:pos x="214" y="33"/>
                </a:cxn>
                <a:cxn ang="0">
                  <a:pos x="187" y="34"/>
                </a:cxn>
                <a:cxn ang="0">
                  <a:pos x="160" y="36"/>
                </a:cxn>
                <a:cxn ang="0">
                  <a:pos x="133" y="36"/>
                </a:cxn>
                <a:cxn ang="0">
                  <a:pos x="106" y="36"/>
                </a:cxn>
                <a:cxn ang="0">
                  <a:pos x="79" y="34"/>
                </a:cxn>
                <a:cxn ang="0">
                  <a:pos x="51" y="33"/>
                </a:cxn>
                <a:cxn ang="0">
                  <a:pos x="23" y="28"/>
                </a:cxn>
                <a:cxn ang="0">
                  <a:pos x="6" y="36"/>
                </a:cxn>
                <a:cxn ang="0">
                  <a:pos x="0" y="30"/>
                </a:cxn>
                <a:cxn ang="0">
                  <a:pos x="5" y="22"/>
                </a:cxn>
                <a:cxn ang="0">
                  <a:pos x="12" y="18"/>
                </a:cxn>
                <a:cxn ang="0">
                  <a:pos x="18" y="15"/>
                </a:cxn>
              </a:cxnLst>
              <a:rect l="0" t="0" r="r" b="b"/>
              <a:pathLst>
                <a:path w="579" h="36">
                  <a:moveTo>
                    <a:pt x="18" y="15"/>
                  </a:moveTo>
                  <a:lnTo>
                    <a:pt x="47" y="19"/>
                  </a:lnTo>
                  <a:lnTo>
                    <a:pt x="75" y="21"/>
                  </a:lnTo>
                  <a:lnTo>
                    <a:pt x="102" y="22"/>
                  </a:lnTo>
                  <a:lnTo>
                    <a:pt x="130" y="22"/>
                  </a:lnTo>
                  <a:lnTo>
                    <a:pt x="159" y="21"/>
                  </a:lnTo>
                  <a:lnTo>
                    <a:pt x="187" y="19"/>
                  </a:lnTo>
                  <a:lnTo>
                    <a:pt x="216" y="18"/>
                  </a:lnTo>
                  <a:lnTo>
                    <a:pt x="242" y="15"/>
                  </a:lnTo>
                  <a:lnTo>
                    <a:pt x="271" y="13"/>
                  </a:lnTo>
                  <a:lnTo>
                    <a:pt x="299" y="10"/>
                  </a:lnTo>
                  <a:lnTo>
                    <a:pt x="326" y="10"/>
                  </a:lnTo>
                  <a:lnTo>
                    <a:pt x="355" y="9"/>
                  </a:lnTo>
                  <a:lnTo>
                    <a:pt x="382" y="10"/>
                  </a:lnTo>
                  <a:lnTo>
                    <a:pt x="408" y="12"/>
                  </a:lnTo>
                  <a:lnTo>
                    <a:pt x="435" y="15"/>
                  </a:lnTo>
                  <a:lnTo>
                    <a:pt x="462" y="21"/>
                  </a:lnTo>
                  <a:lnTo>
                    <a:pt x="477" y="22"/>
                  </a:lnTo>
                  <a:lnTo>
                    <a:pt x="492" y="19"/>
                  </a:lnTo>
                  <a:lnTo>
                    <a:pt x="507" y="15"/>
                  </a:lnTo>
                  <a:lnTo>
                    <a:pt x="521" y="9"/>
                  </a:lnTo>
                  <a:lnTo>
                    <a:pt x="536" y="3"/>
                  </a:lnTo>
                  <a:lnTo>
                    <a:pt x="549" y="0"/>
                  </a:lnTo>
                  <a:lnTo>
                    <a:pt x="562" y="1"/>
                  </a:lnTo>
                  <a:lnTo>
                    <a:pt x="577" y="7"/>
                  </a:lnTo>
                  <a:lnTo>
                    <a:pt x="579" y="16"/>
                  </a:lnTo>
                  <a:lnTo>
                    <a:pt x="564" y="13"/>
                  </a:lnTo>
                  <a:lnTo>
                    <a:pt x="547" y="15"/>
                  </a:lnTo>
                  <a:lnTo>
                    <a:pt x="533" y="18"/>
                  </a:lnTo>
                  <a:lnTo>
                    <a:pt x="519" y="24"/>
                  </a:lnTo>
                  <a:lnTo>
                    <a:pt x="504" y="28"/>
                  </a:lnTo>
                  <a:lnTo>
                    <a:pt x="489" y="33"/>
                  </a:lnTo>
                  <a:lnTo>
                    <a:pt x="473" y="36"/>
                  </a:lnTo>
                  <a:lnTo>
                    <a:pt x="458" y="34"/>
                  </a:lnTo>
                  <a:lnTo>
                    <a:pt x="429" y="30"/>
                  </a:lnTo>
                  <a:lnTo>
                    <a:pt x="402" y="27"/>
                  </a:lnTo>
                  <a:lnTo>
                    <a:pt x="374" y="25"/>
                  </a:lnTo>
                  <a:lnTo>
                    <a:pt x="347" y="25"/>
                  </a:lnTo>
                  <a:lnTo>
                    <a:pt x="320" y="27"/>
                  </a:lnTo>
                  <a:lnTo>
                    <a:pt x="293" y="27"/>
                  </a:lnTo>
                  <a:lnTo>
                    <a:pt x="268" y="28"/>
                  </a:lnTo>
                  <a:lnTo>
                    <a:pt x="241" y="31"/>
                  </a:lnTo>
                  <a:lnTo>
                    <a:pt x="214" y="33"/>
                  </a:lnTo>
                  <a:lnTo>
                    <a:pt x="187" y="34"/>
                  </a:lnTo>
                  <a:lnTo>
                    <a:pt x="160" y="36"/>
                  </a:lnTo>
                  <a:lnTo>
                    <a:pt x="133" y="36"/>
                  </a:lnTo>
                  <a:lnTo>
                    <a:pt x="106" y="36"/>
                  </a:lnTo>
                  <a:lnTo>
                    <a:pt x="79" y="34"/>
                  </a:lnTo>
                  <a:lnTo>
                    <a:pt x="51" y="33"/>
                  </a:lnTo>
                  <a:lnTo>
                    <a:pt x="23" y="28"/>
                  </a:lnTo>
                  <a:lnTo>
                    <a:pt x="6" y="36"/>
                  </a:lnTo>
                  <a:lnTo>
                    <a:pt x="0" y="30"/>
                  </a:lnTo>
                  <a:lnTo>
                    <a:pt x="5" y="22"/>
                  </a:lnTo>
                  <a:lnTo>
                    <a:pt x="12" y="18"/>
                  </a:lnTo>
                  <a:lnTo>
                    <a:pt x="18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65" name="Freeform 64"/>
            <p:cNvSpPr>
              <a:spLocks/>
            </p:cNvSpPr>
            <p:nvPr/>
          </p:nvSpPr>
          <p:spPr bwMode="auto">
            <a:xfrm>
              <a:off x="2887" y="2347"/>
              <a:ext cx="510" cy="33"/>
            </a:xfrm>
            <a:custGeom>
              <a:avLst/>
              <a:gdLst/>
              <a:ahLst/>
              <a:cxnLst>
                <a:cxn ang="0">
                  <a:pos x="510" y="2"/>
                </a:cxn>
                <a:cxn ang="0">
                  <a:pos x="502" y="6"/>
                </a:cxn>
                <a:cxn ang="0">
                  <a:pos x="490" y="11"/>
                </a:cxn>
                <a:cxn ang="0">
                  <a:pos x="473" y="14"/>
                </a:cxn>
                <a:cxn ang="0">
                  <a:pos x="450" y="18"/>
                </a:cxn>
                <a:cxn ang="0">
                  <a:pos x="425" y="21"/>
                </a:cxn>
                <a:cxn ang="0">
                  <a:pos x="398" y="24"/>
                </a:cxn>
                <a:cxn ang="0">
                  <a:pos x="366" y="26"/>
                </a:cxn>
                <a:cxn ang="0">
                  <a:pos x="335" y="29"/>
                </a:cxn>
                <a:cxn ang="0">
                  <a:pos x="302" y="30"/>
                </a:cxn>
                <a:cxn ang="0">
                  <a:pos x="268" y="32"/>
                </a:cxn>
                <a:cxn ang="0">
                  <a:pos x="235" y="32"/>
                </a:cxn>
                <a:cxn ang="0">
                  <a:pos x="203" y="33"/>
                </a:cxn>
                <a:cxn ang="0">
                  <a:pos x="173" y="33"/>
                </a:cxn>
                <a:cxn ang="0">
                  <a:pos x="145" y="33"/>
                </a:cxn>
                <a:cxn ang="0">
                  <a:pos x="120" y="33"/>
                </a:cxn>
                <a:cxn ang="0">
                  <a:pos x="99" y="33"/>
                </a:cxn>
                <a:cxn ang="0">
                  <a:pos x="87" y="33"/>
                </a:cxn>
                <a:cxn ang="0">
                  <a:pos x="73" y="33"/>
                </a:cxn>
                <a:cxn ang="0">
                  <a:pos x="60" y="33"/>
                </a:cxn>
                <a:cxn ang="0">
                  <a:pos x="46" y="33"/>
                </a:cxn>
                <a:cxn ang="0">
                  <a:pos x="33" y="32"/>
                </a:cxn>
                <a:cxn ang="0">
                  <a:pos x="21" y="29"/>
                </a:cxn>
                <a:cxn ang="0">
                  <a:pos x="10" y="23"/>
                </a:cxn>
                <a:cxn ang="0">
                  <a:pos x="0" y="15"/>
                </a:cxn>
                <a:cxn ang="0">
                  <a:pos x="10" y="14"/>
                </a:cxn>
                <a:cxn ang="0">
                  <a:pos x="28" y="14"/>
                </a:cxn>
                <a:cxn ang="0">
                  <a:pos x="54" y="12"/>
                </a:cxn>
                <a:cxn ang="0">
                  <a:pos x="87" y="11"/>
                </a:cxn>
                <a:cxn ang="0">
                  <a:pos x="123" y="9"/>
                </a:cxn>
                <a:cxn ang="0">
                  <a:pos x="165" y="8"/>
                </a:cxn>
                <a:cxn ang="0">
                  <a:pos x="208" y="6"/>
                </a:cxn>
                <a:cxn ang="0">
                  <a:pos x="251" y="5"/>
                </a:cxn>
                <a:cxn ang="0">
                  <a:pos x="296" y="3"/>
                </a:cxn>
                <a:cxn ang="0">
                  <a:pos x="339" y="3"/>
                </a:cxn>
                <a:cxn ang="0">
                  <a:pos x="381" y="2"/>
                </a:cxn>
                <a:cxn ang="0">
                  <a:pos x="419" y="2"/>
                </a:cxn>
                <a:cxn ang="0">
                  <a:pos x="452" y="0"/>
                </a:cxn>
                <a:cxn ang="0">
                  <a:pos x="479" y="0"/>
                </a:cxn>
                <a:cxn ang="0">
                  <a:pos x="498" y="2"/>
                </a:cxn>
                <a:cxn ang="0">
                  <a:pos x="510" y="2"/>
                </a:cxn>
              </a:cxnLst>
              <a:rect l="0" t="0" r="r" b="b"/>
              <a:pathLst>
                <a:path w="510" h="33">
                  <a:moveTo>
                    <a:pt x="510" y="2"/>
                  </a:moveTo>
                  <a:lnTo>
                    <a:pt x="502" y="6"/>
                  </a:lnTo>
                  <a:lnTo>
                    <a:pt x="490" y="11"/>
                  </a:lnTo>
                  <a:lnTo>
                    <a:pt x="473" y="14"/>
                  </a:lnTo>
                  <a:lnTo>
                    <a:pt x="450" y="18"/>
                  </a:lnTo>
                  <a:lnTo>
                    <a:pt x="425" y="21"/>
                  </a:lnTo>
                  <a:lnTo>
                    <a:pt x="398" y="24"/>
                  </a:lnTo>
                  <a:lnTo>
                    <a:pt x="366" y="26"/>
                  </a:lnTo>
                  <a:lnTo>
                    <a:pt x="335" y="29"/>
                  </a:lnTo>
                  <a:lnTo>
                    <a:pt x="302" y="30"/>
                  </a:lnTo>
                  <a:lnTo>
                    <a:pt x="268" y="32"/>
                  </a:lnTo>
                  <a:lnTo>
                    <a:pt x="235" y="32"/>
                  </a:lnTo>
                  <a:lnTo>
                    <a:pt x="203" y="33"/>
                  </a:lnTo>
                  <a:lnTo>
                    <a:pt x="173" y="33"/>
                  </a:lnTo>
                  <a:lnTo>
                    <a:pt x="145" y="33"/>
                  </a:lnTo>
                  <a:lnTo>
                    <a:pt x="120" y="33"/>
                  </a:lnTo>
                  <a:lnTo>
                    <a:pt x="99" y="33"/>
                  </a:lnTo>
                  <a:lnTo>
                    <a:pt x="87" y="33"/>
                  </a:lnTo>
                  <a:lnTo>
                    <a:pt x="73" y="33"/>
                  </a:lnTo>
                  <a:lnTo>
                    <a:pt x="60" y="33"/>
                  </a:lnTo>
                  <a:lnTo>
                    <a:pt x="46" y="33"/>
                  </a:lnTo>
                  <a:lnTo>
                    <a:pt x="33" y="32"/>
                  </a:lnTo>
                  <a:lnTo>
                    <a:pt x="21" y="29"/>
                  </a:lnTo>
                  <a:lnTo>
                    <a:pt x="10" y="23"/>
                  </a:lnTo>
                  <a:lnTo>
                    <a:pt x="0" y="15"/>
                  </a:lnTo>
                  <a:lnTo>
                    <a:pt x="10" y="14"/>
                  </a:lnTo>
                  <a:lnTo>
                    <a:pt x="28" y="14"/>
                  </a:lnTo>
                  <a:lnTo>
                    <a:pt x="54" y="12"/>
                  </a:lnTo>
                  <a:lnTo>
                    <a:pt x="87" y="11"/>
                  </a:lnTo>
                  <a:lnTo>
                    <a:pt x="123" y="9"/>
                  </a:lnTo>
                  <a:lnTo>
                    <a:pt x="165" y="8"/>
                  </a:lnTo>
                  <a:lnTo>
                    <a:pt x="208" y="6"/>
                  </a:lnTo>
                  <a:lnTo>
                    <a:pt x="251" y="5"/>
                  </a:lnTo>
                  <a:lnTo>
                    <a:pt x="296" y="3"/>
                  </a:lnTo>
                  <a:lnTo>
                    <a:pt x="339" y="3"/>
                  </a:lnTo>
                  <a:lnTo>
                    <a:pt x="381" y="2"/>
                  </a:lnTo>
                  <a:lnTo>
                    <a:pt x="419" y="2"/>
                  </a:lnTo>
                  <a:lnTo>
                    <a:pt x="452" y="0"/>
                  </a:lnTo>
                  <a:lnTo>
                    <a:pt x="479" y="0"/>
                  </a:lnTo>
                  <a:lnTo>
                    <a:pt x="498" y="2"/>
                  </a:lnTo>
                  <a:lnTo>
                    <a:pt x="510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66" name="Freeform 65"/>
            <p:cNvSpPr>
              <a:spLocks/>
            </p:cNvSpPr>
            <p:nvPr/>
          </p:nvSpPr>
          <p:spPr bwMode="auto">
            <a:xfrm>
              <a:off x="2243" y="3104"/>
              <a:ext cx="20" cy="426"/>
            </a:xfrm>
            <a:custGeom>
              <a:avLst/>
              <a:gdLst/>
              <a:ahLst/>
              <a:cxnLst>
                <a:cxn ang="0">
                  <a:pos x="11" y="2"/>
                </a:cxn>
                <a:cxn ang="0">
                  <a:pos x="20" y="423"/>
                </a:cxn>
                <a:cxn ang="0">
                  <a:pos x="17" y="426"/>
                </a:cxn>
                <a:cxn ang="0">
                  <a:pos x="14" y="426"/>
                </a:cxn>
                <a:cxn ang="0">
                  <a:pos x="11" y="426"/>
                </a:cxn>
                <a:cxn ang="0">
                  <a:pos x="9" y="426"/>
                </a:cxn>
                <a:cxn ang="0">
                  <a:pos x="0" y="349"/>
                </a:cxn>
                <a:cxn ang="0">
                  <a:pos x="0" y="216"/>
                </a:cxn>
                <a:cxn ang="0">
                  <a:pos x="3" y="81"/>
                </a:cxn>
                <a:cxn ang="0">
                  <a:pos x="7" y="0"/>
                </a:cxn>
                <a:cxn ang="0">
                  <a:pos x="11" y="2"/>
                </a:cxn>
              </a:cxnLst>
              <a:rect l="0" t="0" r="r" b="b"/>
              <a:pathLst>
                <a:path w="20" h="426">
                  <a:moveTo>
                    <a:pt x="11" y="2"/>
                  </a:moveTo>
                  <a:lnTo>
                    <a:pt x="20" y="423"/>
                  </a:lnTo>
                  <a:lnTo>
                    <a:pt x="17" y="426"/>
                  </a:lnTo>
                  <a:lnTo>
                    <a:pt x="14" y="426"/>
                  </a:lnTo>
                  <a:lnTo>
                    <a:pt x="11" y="426"/>
                  </a:lnTo>
                  <a:lnTo>
                    <a:pt x="9" y="426"/>
                  </a:lnTo>
                  <a:lnTo>
                    <a:pt x="0" y="349"/>
                  </a:lnTo>
                  <a:lnTo>
                    <a:pt x="0" y="216"/>
                  </a:lnTo>
                  <a:lnTo>
                    <a:pt x="3" y="81"/>
                  </a:lnTo>
                  <a:lnTo>
                    <a:pt x="7" y="0"/>
                  </a:lnTo>
                  <a:lnTo>
                    <a:pt x="11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Freeform 66"/>
            <p:cNvSpPr>
              <a:spLocks/>
            </p:cNvSpPr>
            <p:nvPr/>
          </p:nvSpPr>
          <p:spPr bwMode="auto">
            <a:xfrm>
              <a:off x="2778" y="2645"/>
              <a:ext cx="282" cy="30"/>
            </a:xfrm>
            <a:custGeom>
              <a:avLst/>
              <a:gdLst/>
              <a:ahLst/>
              <a:cxnLst>
                <a:cxn ang="0">
                  <a:pos x="266" y="0"/>
                </a:cxn>
                <a:cxn ang="0">
                  <a:pos x="271" y="0"/>
                </a:cxn>
                <a:cxn ang="0">
                  <a:pos x="275" y="1"/>
                </a:cxn>
                <a:cxn ang="0">
                  <a:pos x="278" y="3"/>
                </a:cxn>
                <a:cxn ang="0">
                  <a:pos x="282" y="1"/>
                </a:cxn>
                <a:cxn ang="0">
                  <a:pos x="271" y="10"/>
                </a:cxn>
                <a:cxn ang="0">
                  <a:pos x="28" y="30"/>
                </a:cxn>
                <a:cxn ang="0">
                  <a:pos x="19" y="25"/>
                </a:cxn>
                <a:cxn ang="0">
                  <a:pos x="9" y="25"/>
                </a:cxn>
                <a:cxn ang="0">
                  <a:pos x="1" y="22"/>
                </a:cxn>
                <a:cxn ang="0">
                  <a:pos x="0" y="10"/>
                </a:cxn>
                <a:cxn ang="0">
                  <a:pos x="30" y="13"/>
                </a:cxn>
                <a:cxn ang="0">
                  <a:pos x="266" y="0"/>
                </a:cxn>
              </a:cxnLst>
              <a:rect l="0" t="0" r="r" b="b"/>
              <a:pathLst>
                <a:path w="282" h="30">
                  <a:moveTo>
                    <a:pt x="266" y="0"/>
                  </a:moveTo>
                  <a:lnTo>
                    <a:pt x="271" y="0"/>
                  </a:lnTo>
                  <a:lnTo>
                    <a:pt x="275" y="1"/>
                  </a:lnTo>
                  <a:lnTo>
                    <a:pt x="278" y="3"/>
                  </a:lnTo>
                  <a:lnTo>
                    <a:pt x="282" y="1"/>
                  </a:lnTo>
                  <a:lnTo>
                    <a:pt x="271" y="10"/>
                  </a:lnTo>
                  <a:lnTo>
                    <a:pt x="28" y="30"/>
                  </a:lnTo>
                  <a:lnTo>
                    <a:pt x="19" y="25"/>
                  </a:lnTo>
                  <a:lnTo>
                    <a:pt x="9" y="25"/>
                  </a:lnTo>
                  <a:lnTo>
                    <a:pt x="1" y="22"/>
                  </a:lnTo>
                  <a:lnTo>
                    <a:pt x="0" y="10"/>
                  </a:lnTo>
                  <a:lnTo>
                    <a:pt x="30" y="13"/>
                  </a:lnTo>
                  <a:lnTo>
                    <a:pt x="26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68" name="Freeform 67"/>
            <p:cNvSpPr>
              <a:spLocks/>
            </p:cNvSpPr>
            <p:nvPr/>
          </p:nvSpPr>
          <p:spPr bwMode="auto">
            <a:xfrm>
              <a:off x="2089" y="3352"/>
              <a:ext cx="46" cy="89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11" y="9"/>
                </a:cxn>
                <a:cxn ang="0">
                  <a:pos x="19" y="20"/>
                </a:cxn>
                <a:cxn ang="0">
                  <a:pos x="26" y="30"/>
                </a:cxn>
                <a:cxn ang="0">
                  <a:pos x="34" y="41"/>
                </a:cxn>
                <a:cxn ang="0">
                  <a:pos x="40" y="53"/>
                </a:cxn>
                <a:cxn ang="0">
                  <a:pos x="44" y="65"/>
                </a:cxn>
                <a:cxn ang="0">
                  <a:pos x="46" y="77"/>
                </a:cxn>
                <a:cxn ang="0">
                  <a:pos x="44" y="89"/>
                </a:cxn>
                <a:cxn ang="0">
                  <a:pos x="31" y="77"/>
                </a:cxn>
                <a:cxn ang="0">
                  <a:pos x="22" y="59"/>
                </a:cxn>
                <a:cxn ang="0">
                  <a:pos x="14" y="38"/>
                </a:cxn>
                <a:cxn ang="0">
                  <a:pos x="5" y="20"/>
                </a:cxn>
                <a:cxn ang="0">
                  <a:pos x="4" y="15"/>
                </a:cxn>
                <a:cxn ang="0">
                  <a:pos x="1" y="9"/>
                </a:cxn>
                <a:cxn ang="0">
                  <a:pos x="0" y="5"/>
                </a:cxn>
                <a:cxn ang="0">
                  <a:pos x="4" y="0"/>
                </a:cxn>
              </a:cxnLst>
              <a:rect l="0" t="0" r="r" b="b"/>
              <a:pathLst>
                <a:path w="46" h="89">
                  <a:moveTo>
                    <a:pt x="4" y="0"/>
                  </a:moveTo>
                  <a:lnTo>
                    <a:pt x="11" y="9"/>
                  </a:lnTo>
                  <a:lnTo>
                    <a:pt x="19" y="20"/>
                  </a:lnTo>
                  <a:lnTo>
                    <a:pt x="26" y="30"/>
                  </a:lnTo>
                  <a:lnTo>
                    <a:pt x="34" y="41"/>
                  </a:lnTo>
                  <a:lnTo>
                    <a:pt x="40" y="53"/>
                  </a:lnTo>
                  <a:lnTo>
                    <a:pt x="44" y="65"/>
                  </a:lnTo>
                  <a:lnTo>
                    <a:pt x="46" y="77"/>
                  </a:lnTo>
                  <a:lnTo>
                    <a:pt x="44" y="89"/>
                  </a:lnTo>
                  <a:lnTo>
                    <a:pt x="31" y="77"/>
                  </a:lnTo>
                  <a:lnTo>
                    <a:pt x="22" y="59"/>
                  </a:lnTo>
                  <a:lnTo>
                    <a:pt x="14" y="38"/>
                  </a:lnTo>
                  <a:lnTo>
                    <a:pt x="5" y="20"/>
                  </a:lnTo>
                  <a:lnTo>
                    <a:pt x="4" y="15"/>
                  </a:lnTo>
                  <a:lnTo>
                    <a:pt x="1" y="9"/>
                  </a:lnTo>
                  <a:lnTo>
                    <a:pt x="0" y="5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69" name="Freeform 68"/>
            <p:cNvSpPr>
              <a:spLocks/>
            </p:cNvSpPr>
            <p:nvPr/>
          </p:nvSpPr>
          <p:spPr bwMode="auto">
            <a:xfrm>
              <a:off x="3092" y="2244"/>
              <a:ext cx="202" cy="79"/>
            </a:xfrm>
            <a:custGeom>
              <a:avLst/>
              <a:gdLst/>
              <a:ahLst/>
              <a:cxnLst>
                <a:cxn ang="0">
                  <a:pos x="122" y="51"/>
                </a:cxn>
                <a:cxn ang="0">
                  <a:pos x="134" y="53"/>
                </a:cxn>
                <a:cxn ang="0">
                  <a:pos x="145" y="54"/>
                </a:cxn>
                <a:cxn ang="0">
                  <a:pos x="155" y="55"/>
                </a:cxn>
                <a:cxn ang="0">
                  <a:pos x="164" y="57"/>
                </a:cxn>
                <a:cxn ang="0">
                  <a:pos x="173" y="60"/>
                </a:cxn>
                <a:cxn ang="0">
                  <a:pos x="184" y="63"/>
                </a:cxn>
                <a:cxn ang="0">
                  <a:pos x="193" y="66"/>
                </a:cxn>
                <a:cxn ang="0">
                  <a:pos x="202" y="72"/>
                </a:cxn>
                <a:cxn ang="0">
                  <a:pos x="194" y="79"/>
                </a:cxn>
                <a:cxn ang="0">
                  <a:pos x="173" y="75"/>
                </a:cxn>
                <a:cxn ang="0">
                  <a:pos x="148" y="70"/>
                </a:cxn>
                <a:cxn ang="0">
                  <a:pos x="121" y="63"/>
                </a:cxn>
                <a:cxn ang="0">
                  <a:pos x="93" y="54"/>
                </a:cxn>
                <a:cxn ang="0">
                  <a:pos x="64" y="44"/>
                </a:cxn>
                <a:cxn ang="0">
                  <a:pos x="39" y="32"/>
                </a:cxn>
                <a:cxn ang="0">
                  <a:pos x="16" y="17"/>
                </a:cxn>
                <a:cxn ang="0">
                  <a:pos x="0" y="0"/>
                </a:cxn>
                <a:cxn ang="0">
                  <a:pos x="10" y="0"/>
                </a:cxn>
                <a:cxn ang="0">
                  <a:pos x="24" y="5"/>
                </a:cxn>
                <a:cxn ang="0">
                  <a:pos x="42" y="12"/>
                </a:cxn>
                <a:cxn ang="0">
                  <a:pos x="60" y="21"/>
                </a:cxn>
                <a:cxn ang="0">
                  <a:pos x="79" y="30"/>
                </a:cxn>
                <a:cxn ang="0">
                  <a:pos x="97" y="39"/>
                </a:cxn>
                <a:cxn ang="0">
                  <a:pos x="112" y="47"/>
                </a:cxn>
                <a:cxn ang="0">
                  <a:pos x="122" y="51"/>
                </a:cxn>
              </a:cxnLst>
              <a:rect l="0" t="0" r="r" b="b"/>
              <a:pathLst>
                <a:path w="202" h="79">
                  <a:moveTo>
                    <a:pt x="122" y="51"/>
                  </a:moveTo>
                  <a:lnTo>
                    <a:pt x="134" y="53"/>
                  </a:lnTo>
                  <a:lnTo>
                    <a:pt x="145" y="54"/>
                  </a:lnTo>
                  <a:lnTo>
                    <a:pt x="155" y="55"/>
                  </a:lnTo>
                  <a:lnTo>
                    <a:pt x="164" y="57"/>
                  </a:lnTo>
                  <a:lnTo>
                    <a:pt x="173" y="60"/>
                  </a:lnTo>
                  <a:lnTo>
                    <a:pt x="184" y="63"/>
                  </a:lnTo>
                  <a:lnTo>
                    <a:pt x="193" y="66"/>
                  </a:lnTo>
                  <a:lnTo>
                    <a:pt x="202" y="72"/>
                  </a:lnTo>
                  <a:lnTo>
                    <a:pt x="194" y="79"/>
                  </a:lnTo>
                  <a:lnTo>
                    <a:pt x="173" y="75"/>
                  </a:lnTo>
                  <a:lnTo>
                    <a:pt x="148" y="70"/>
                  </a:lnTo>
                  <a:lnTo>
                    <a:pt x="121" y="63"/>
                  </a:lnTo>
                  <a:lnTo>
                    <a:pt x="93" y="54"/>
                  </a:lnTo>
                  <a:lnTo>
                    <a:pt x="64" y="44"/>
                  </a:lnTo>
                  <a:lnTo>
                    <a:pt x="39" y="32"/>
                  </a:lnTo>
                  <a:lnTo>
                    <a:pt x="16" y="17"/>
                  </a:lnTo>
                  <a:lnTo>
                    <a:pt x="0" y="0"/>
                  </a:lnTo>
                  <a:lnTo>
                    <a:pt x="10" y="0"/>
                  </a:lnTo>
                  <a:lnTo>
                    <a:pt x="24" y="5"/>
                  </a:lnTo>
                  <a:lnTo>
                    <a:pt x="42" y="12"/>
                  </a:lnTo>
                  <a:lnTo>
                    <a:pt x="60" y="21"/>
                  </a:lnTo>
                  <a:lnTo>
                    <a:pt x="79" y="30"/>
                  </a:lnTo>
                  <a:lnTo>
                    <a:pt x="97" y="39"/>
                  </a:lnTo>
                  <a:lnTo>
                    <a:pt x="112" y="47"/>
                  </a:lnTo>
                  <a:lnTo>
                    <a:pt x="122" y="5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0" name="Freeform 69"/>
            <p:cNvSpPr>
              <a:spLocks/>
            </p:cNvSpPr>
            <p:nvPr/>
          </p:nvSpPr>
          <p:spPr bwMode="auto">
            <a:xfrm>
              <a:off x="3363" y="2045"/>
              <a:ext cx="115" cy="69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41" y="11"/>
                </a:cxn>
                <a:cxn ang="0">
                  <a:pos x="41" y="24"/>
                </a:cxn>
                <a:cxn ang="0">
                  <a:pos x="40" y="39"/>
                </a:cxn>
                <a:cxn ang="0">
                  <a:pos x="49" y="51"/>
                </a:cxn>
                <a:cxn ang="0">
                  <a:pos x="59" y="53"/>
                </a:cxn>
                <a:cxn ang="0">
                  <a:pos x="68" y="51"/>
                </a:cxn>
                <a:cxn ang="0">
                  <a:pos x="77" y="50"/>
                </a:cxn>
                <a:cxn ang="0">
                  <a:pos x="85" y="47"/>
                </a:cxn>
                <a:cxn ang="0">
                  <a:pos x="92" y="42"/>
                </a:cxn>
                <a:cxn ang="0">
                  <a:pos x="100" y="36"/>
                </a:cxn>
                <a:cxn ang="0">
                  <a:pos x="106" y="29"/>
                </a:cxn>
                <a:cxn ang="0">
                  <a:pos x="113" y="21"/>
                </a:cxn>
                <a:cxn ang="0">
                  <a:pos x="115" y="30"/>
                </a:cxn>
                <a:cxn ang="0">
                  <a:pos x="113" y="41"/>
                </a:cxn>
                <a:cxn ang="0">
                  <a:pos x="109" y="50"/>
                </a:cxn>
                <a:cxn ang="0">
                  <a:pos x="103" y="59"/>
                </a:cxn>
                <a:cxn ang="0">
                  <a:pos x="94" y="62"/>
                </a:cxn>
                <a:cxn ang="0">
                  <a:pos x="85" y="65"/>
                </a:cxn>
                <a:cxn ang="0">
                  <a:pos x="74" y="68"/>
                </a:cxn>
                <a:cxn ang="0">
                  <a:pos x="65" y="69"/>
                </a:cxn>
                <a:cxn ang="0">
                  <a:pos x="56" y="69"/>
                </a:cxn>
                <a:cxn ang="0">
                  <a:pos x="47" y="68"/>
                </a:cxn>
                <a:cxn ang="0">
                  <a:pos x="38" y="63"/>
                </a:cxn>
                <a:cxn ang="0">
                  <a:pos x="31" y="57"/>
                </a:cxn>
                <a:cxn ang="0">
                  <a:pos x="22" y="45"/>
                </a:cxn>
                <a:cxn ang="0">
                  <a:pos x="23" y="26"/>
                </a:cxn>
                <a:cxn ang="0">
                  <a:pos x="22" y="14"/>
                </a:cxn>
                <a:cxn ang="0">
                  <a:pos x="6" y="26"/>
                </a:cxn>
                <a:cxn ang="0">
                  <a:pos x="0" y="21"/>
                </a:cxn>
                <a:cxn ang="0">
                  <a:pos x="1" y="17"/>
                </a:cxn>
                <a:cxn ang="0">
                  <a:pos x="4" y="12"/>
                </a:cxn>
                <a:cxn ang="0">
                  <a:pos x="6" y="8"/>
                </a:cxn>
                <a:cxn ang="0">
                  <a:pos x="11" y="6"/>
                </a:cxn>
                <a:cxn ang="0">
                  <a:pos x="16" y="2"/>
                </a:cxn>
                <a:cxn ang="0">
                  <a:pos x="22" y="0"/>
                </a:cxn>
                <a:cxn ang="0">
                  <a:pos x="28" y="0"/>
                </a:cxn>
              </a:cxnLst>
              <a:rect l="0" t="0" r="r" b="b"/>
              <a:pathLst>
                <a:path w="115" h="69">
                  <a:moveTo>
                    <a:pt x="28" y="0"/>
                  </a:moveTo>
                  <a:lnTo>
                    <a:pt x="41" y="11"/>
                  </a:lnTo>
                  <a:lnTo>
                    <a:pt x="41" y="24"/>
                  </a:lnTo>
                  <a:lnTo>
                    <a:pt x="40" y="39"/>
                  </a:lnTo>
                  <a:lnTo>
                    <a:pt x="49" y="51"/>
                  </a:lnTo>
                  <a:lnTo>
                    <a:pt x="59" y="53"/>
                  </a:lnTo>
                  <a:lnTo>
                    <a:pt x="68" y="51"/>
                  </a:lnTo>
                  <a:lnTo>
                    <a:pt x="77" y="50"/>
                  </a:lnTo>
                  <a:lnTo>
                    <a:pt x="85" y="47"/>
                  </a:lnTo>
                  <a:lnTo>
                    <a:pt x="92" y="42"/>
                  </a:lnTo>
                  <a:lnTo>
                    <a:pt x="100" y="36"/>
                  </a:lnTo>
                  <a:lnTo>
                    <a:pt x="106" y="29"/>
                  </a:lnTo>
                  <a:lnTo>
                    <a:pt x="113" y="21"/>
                  </a:lnTo>
                  <a:lnTo>
                    <a:pt x="115" y="30"/>
                  </a:lnTo>
                  <a:lnTo>
                    <a:pt x="113" y="41"/>
                  </a:lnTo>
                  <a:lnTo>
                    <a:pt x="109" y="50"/>
                  </a:lnTo>
                  <a:lnTo>
                    <a:pt x="103" y="59"/>
                  </a:lnTo>
                  <a:lnTo>
                    <a:pt x="94" y="62"/>
                  </a:lnTo>
                  <a:lnTo>
                    <a:pt x="85" y="65"/>
                  </a:lnTo>
                  <a:lnTo>
                    <a:pt x="74" y="68"/>
                  </a:lnTo>
                  <a:lnTo>
                    <a:pt x="65" y="69"/>
                  </a:lnTo>
                  <a:lnTo>
                    <a:pt x="56" y="69"/>
                  </a:lnTo>
                  <a:lnTo>
                    <a:pt x="47" y="68"/>
                  </a:lnTo>
                  <a:lnTo>
                    <a:pt x="38" y="63"/>
                  </a:lnTo>
                  <a:lnTo>
                    <a:pt x="31" y="57"/>
                  </a:lnTo>
                  <a:lnTo>
                    <a:pt x="22" y="45"/>
                  </a:lnTo>
                  <a:lnTo>
                    <a:pt x="23" y="26"/>
                  </a:lnTo>
                  <a:lnTo>
                    <a:pt x="22" y="14"/>
                  </a:lnTo>
                  <a:lnTo>
                    <a:pt x="6" y="26"/>
                  </a:lnTo>
                  <a:lnTo>
                    <a:pt x="0" y="21"/>
                  </a:lnTo>
                  <a:lnTo>
                    <a:pt x="1" y="17"/>
                  </a:lnTo>
                  <a:lnTo>
                    <a:pt x="4" y="12"/>
                  </a:lnTo>
                  <a:lnTo>
                    <a:pt x="6" y="8"/>
                  </a:lnTo>
                  <a:lnTo>
                    <a:pt x="11" y="6"/>
                  </a:lnTo>
                  <a:lnTo>
                    <a:pt x="16" y="2"/>
                  </a:lnTo>
                  <a:lnTo>
                    <a:pt x="22" y="0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" name="Freeform 70"/>
            <p:cNvSpPr>
              <a:spLocks/>
            </p:cNvSpPr>
            <p:nvPr/>
          </p:nvSpPr>
          <p:spPr bwMode="auto">
            <a:xfrm>
              <a:off x="3333" y="2124"/>
              <a:ext cx="73" cy="68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3" y="17"/>
                </a:cxn>
                <a:cxn ang="0">
                  <a:pos x="21" y="32"/>
                </a:cxn>
                <a:cxn ang="0">
                  <a:pos x="31" y="45"/>
                </a:cxn>
                <a:cxn ang="0">
                  <a:pos x="43" y="54"/>
                </a:cxn>
                <a:cxn ang="0">
                  <a:pos x="50" y="50"/>
                </a:cxn>
                <a:cxn ang="0">
                  <a:pos x="59" y="47"/>
                </a:cxn>
                <a:cxn ang="0">
                  <a:pos x="67" y="42"/>
                </a:cxn>
                <a:cxn ang="0">
                  <a:pos x="73" y="36"/>
                </a:cxn>
                <a:cxn ang="0">
                  <a:pos x="70" y="47"/>
                </a:cxn>
                <a:cxn ang="0">
                  <a:pos x="64" y="54"/>
                </a:cxn>
                <a:cxn ang="0">
                  <a:pos x="55" y="62"/>
                </a:cxn>
                <a:cxn ang="0">
                  <a:pos x="46" y="68"/>
                </a:cxn>
                <a:cxn ang="0">
                  <a:pos x="37" y="66"/>
                </a:cxn>
                <a:cxn ang="0">
                  <a:pos x="30" y="63"/>
                </a:cxn>
                <a:cxn ang="0">
                  <a:pos x="22" y="59"/>
                </a:cxn>
                <a:cxn ang="0">
                  <a:pos x="16" y="51"/>
                </a:cxn>
                <a:cxn ang="0">
                  <a:pos x="12" y="44"/>
                </a:cxn>
                <a:cxn ang="0">
                  <a:pos x="7" y="36"/>
                </a:cxn>
                <a:cxn ang="0">
                  <a:pos x="4" y="29"/>
                </a:cxn>
                <a:cxn ang="0">
                  <a:pos x="0" y="21"/>
                </a:cxn>
                <a:cxn ang="0">
                  <a:pos x="0" y="15"/>
                </a:cxn>
                <a:cxn ang="0">
                  <a:pos x="0" y="8"/>
                </a:cxn>
                <a:cxn ang="0">
                  <a:pos x="4" y="2"/>
                </a:cxn>
                <a:cxn ang="0">
                  <a:pos x="12" y="0"/>
                </a:cxn>
              </a:cxnLst>
              <a:rect l="0" t="0" r="r" b="b"/>
              <a:pathLst>
                <a:path w="73" h="68">
                  <a:moveTo>
                    <a:pt x="12" y="0"/>
                  </a:moveTo>
                  <a:lnTo>
                    <a:pt x="13" y="17"/>
                  </a:lnTo>
                  <a:lnTo>
                    <a:pt x="21" y="32"/>
                  </a:lnTo>
                  <a:lnTo>
                    <a:pt x="31" y="45"/>
                  </a:lnTo>
                  <a:lnTo>
                    <a:pt x="43" y="54"/>
                  </a:lnTo>
                  <a:lnTo>
                    <a:pt x="50" y="50"/>
                  </a:lnTo>
                  <a:lnTo>
                    <a:pt x="59" y="47"/>
                  </a:lnTo>
                  <a:lnTo>
                    <a:pt x="67" y="42"/>
                  </a:lnTo>
                  <a:lnTo>
                    <a:pt x="73" y="36"/>
                  </a:lnTo>
                  <a:lnTo>
                    <a:pt x="70" y="47"/>
                  </a:lnTo>
                  <a:lnTo>
                    <a:pt x="64" y="54"/>
                  </a:lnTo>
                  <a:lnTo>
                    <a:pt x="55" y="62"/>
                  </a:lnTo>
                  <a:lnTo>
                    <a:pt x="46" y="68"/>
                  </a:lnTo>
                  <a:lnTo>
                    <a:pt x="37" y="66"/>
                  </a:lnTo>
                  <a:lnTo>
                    <a:pt x="30" y="63"/>
                  </a:lnTo>
                  <a:lnTo>
                    <a:pt x="22" y="59"/>
                  </a:lnTo>
                  <a:lnTo>
                    <a:pt x="16" y="51"/>
                  </a:lnTo>
                  <a:lnTo>
                    <a:pt x="12" y="44"/>
                  </a:lnTo>
                  <a:lnTo>
                    <a:pt x="7" y="36"/>
                  </a:lnTo>
                  <a:lnTo>
                    <a:pt x="4" y="29"/>
                  </a:lnTo>
                  <a:lnTo>
                    <a:pt x="0" y="21"/>
                  </a:lnTo>
                  <a:lnTo>
                    <a:pt x="0" y="15"/>
                  </a:lnTo>
                  <a:lnTo>
                    <a:pt x="0" y="8"/>
                  </a:lnTo>
                  <a:lnTo>
                    <a:pt x="4" y="2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" name="Freeform 71"/>
            <p:cNvSpPr>
              <a:spLocks/>
            </p:cNvSpPr>
            <p:nvPr/>
          </p:nvSpPr>
          <p:spPr bwMode="auto">
            <a:xfrm>
              <a:off x="3433" y="2138"/>
              <a:ext cx="36" cy="15"/>
            </a:xfrm>
            <a:custGeom>
              <a:avLst/>
              <a:gdLst/>
              <a:ahLst/>
              <a:cxnLst>
                <a:cxn ang="0">
                  <a:pos x="33" y="1"/>
                </a:cxn>
                <a:cxn ang="0">
                  <a:pos x="36" y="6"/>
                </a:cxn>
                <a:cxn ang="0">
                  <a:pos x="33" y="10"/>
                </a:cxn>
                <a:cxn ang="0">
                  <a:pos x="28" y="13"/>
                </a:cxn>
                <a:cxn ang="0">
                  <a:pos x="22" y="15"/>
                </a:cxn>
                <a:cxn ang="0">
                  <a:pos x="18" y="12"/>
                </a:cxn>
                <a:cxn ang="0">
                  <a:pos x="12" y="13"/>
                </a:cxn>
                <a:cxn ang="0">
                  <a:pos x="6" y="15"/>
                </a:cxn>
                <a:cxn ang="0">
                  <a:pos x="0" y="12"/>
                </a:cxn>
                <a:cxn ang="0">
                  <a:pos x="0" y="1"/>
                </a:cxn>
                <a:cxn ang="0">
                  <a:pos x="9" y="0"/>
                </a:cxn>
                <a:cxn ang="0">
                  <a:pos x="22" y="1"/>
                </a:cxn>
                <a:cxn ang="0">
                  <a:pos x="33" y="1"/>
                </a:cxn>
              </a:cxnLst>
              <a:rect l="0" t="0" r="r" b="b"/>
              <a:pathLst>
                <a:path w="36" h="15">
                  <a:moveTo>
                    <a:pt x="33" y="1"/>
                  </a:moveTo>
                  <a:lnTo>
                    <a:pt x="36" y="6"/>
                  </a:lnTo>
                  <a:lnTo>
                    <a:pt x="33" y="10"/>
                  </a:lnTo>
                  <a:lnTo>
                    <a:pt x="28" y="13"/>
                  </a:lnTo>
                  <a:lnTo>
                    <a:pt x="22" y="15"/>
                  </a:lnTo>
                  <a:lnTo>
                    <a:pt x="18" y="12"/>
                  </a:lnTo>
                  <a:lnTo>
                    <a:pt x="12" y="13"/>
                  </a:lnTo>
                  <a:lnTo>
                    <a:pt x="6" y="15"/>
                  </a:lnTo>
                  <a:lnTo>
                    <a:pt x="0" y="12"/>
                  </a:lnTo>
                  <a:lnTo>
                    <a:pt x="0" y="1"/>
                  </a:lnTo>
                  <a:lnTo>
                    <a:pt x="9" y="0"/>
                  </a:lnTo>
                  <a:lnTo>
                    <a:pt x="22" y="1"/>
                  </a:lnTo>
                  <a:lnTo>
                    <a:pt x="33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" name="Freeform 72"/>
            <p:cNvSpPr>
              <a:spLocks/>
            </p:cNvSpPr>
            <p:nvPr/>
          </p:nvSpPr>
          <p:spPr bwMode="auto">
            <a:xfrm>
              <a:off x="2730" y="2789"/>
              <a:ext cx="93" cy="22"/>
            </a:xfrm>
            <a:custGeom>
              <a:avLst/>
              <a:gdLst/>
              <a:ahLst/>
              <a:cxnLst>
                <a:cxn ang="0">
                  <a:pos x="93" y="10"/>
                </a:cxn>
                <a:cxn ang="0">
                  <a:pos x="82" y="12"/>
                </a:cxn>
                <a:cxn ang="0">
                  <a:pos x="70" y="15"/>
                </a:cxn>
                <a:cxn ang="0">
                  <a:pos x="57" y="18"/>
                </a:cxn>
                <a:cxn ang="0">
                  <a:pos x="45" y="21"/>
                </a:cxn>
                <a:cxn ang="0">
                  <a:pos x="33" y="22"/>
                </a:cxn>
                <a:cxn ang="0">
                  <a:pos x="21" y="21"/>
                </a:cxn>
                <a:cxn ang="0">
                  <a:pos x="9" y="18"/>
                </a:cxn>
                <a:cxn ang="0">
                  <a:pos x="0" y="10"/>
                </a:cxn>
                <a:cxn ang="0">
                  <a:pos x="10" y="10"/>
                </a:cxn>
                <a:cxn ang="0">
                  <a:pos x="22" y="7"/>
                </a:cxn>
                <a:cxn ang="0">
                  <a:pos x="36" y="4"/>
                </a:cxn>
                <a:cxn ang="0">
                  <a:pos x="48" y="1"/>
                </a:cxn>
                <a:cxn ang="0">
                  <a:pos x="61" y="0"/>
                </a:cxn>
                <a:cxn ang="0">
                  <a:pos x="73" y="0"/>
                </a:cxn>
                <a:cxn ang="0">
                  <a:pos x="84" y="3"/>
                </a:cxn>
                <a:cxn ang="0">
                  <a:pos x="93" y="10"/>
                </a:cxn>
              </a:cxnLst>
              <a:rect l="0" t="0" r="r" b="b"/>
              <a:pathLst>
                <a:path w="93" h="22">
                  <a:moveTo>
                    <a:pt x="93" y="10"/>
                  </a:moveTo>
                  <a:lnTo>
                    <a:pt x="82" y="12"/>
                  </a:lnTo>
                  <a:lnTo>
                    <a:pt x="70" y="15"/>
                  </a:lnTo>
                  <a:lnTo>
                    <a:pt x="57" y="18"/>
                  </a:lnTo>
                  <a:lnTo>
                    <a:pt x="45" y="21"/>
                  </a:lnTo>
                  <a:lnTo>
                    <a:pt x="33" y="22"/>
                  </a:lnTo>
                  <a:lnTo>
                    <a:pt x="21" y="21"/>
                  </a:lnTo>
                  <a:lnTo>
                    <a:pt x="9" y="18"/>
                  </a:lnTo>
                  <a:lnTo>
                    <a:pt x="0" y="10"/>
                  </a:lnTo>
                  <a:lnTo>
                    <a:pt x="10" y="10"/>
                  </a:lnTo>
                  <a:lnTo>
                    <a:pt x="22" y="7"/>
                  </a:lnTo>
                  <a:lnTo>
                    <a:pt x="36" y="4"/>
                  </a:lnTo>
                  <a:lnTo>
                    <a:pt x="48" y="1"/>
                  </a:lnTo>
                  <a:lnTo>
                    <a:pt x="61" y="0"/>
                  </a:lnTo>
                  <a:lnTo>
                    <a:pt x="73" y="0"/>
                  </a:lnTo>
                  <a:lnTo>
                    <a:pt x="84" y="3"/>
                  </a:lnTo>
                  <a:lnTo>
                    <a:pt x="93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4" name="Freeform 73"/>
            <p:cNvSpPr>
              <a:spLocks/>
            </p:cNvSpPr>
            <p:nvPr/>
          </p:nvSpPr>
          <p:spPr bwMode="auto">
            <a:xfrm>
              <a:off x="2477" y="3137"/>
              <a:ext cx="359" cy="27"/>
            </a:xfrm>
            <a:custGeom>
              <a:avLst/>
              <a:gdLst/>
              <a:ahLst/>
              <a:cxnLst>
                <a:cxn ang="0">
                  <a:pos x="11" y="9"/>
                </a:cxn>
                <a:cxn ang="0">
                  <a:pos x="32" y="12"/>
                </a:cxn>
                <a:cxn ang="0">
                  <a:pos x="53" y="14"/>
                </a:cxn>
                <a:cxn ang="0">
                  <a:pos x="75" y="15"/>
                </a:cxn>
                <a:cxn ang="0">
                  <a:pos x="96" y="15"/>
                </a:cxn>
                <a:cxn ang="0">
                  <a:pos x="118" y="14"/>
                </a:cxn>
                <a:cxn ang="0">
                  <a:pos x="141" y="14"/>
                </a:cxn>
                <a:cxn ang="0">
                  <a:pos x="163" y="11"/>
                </a:cxn>
                <a:cxn ang="0">
                  <a:pos x="187" y="9"/>
                </a:cxn>
                <a:cxn ang="0">
                  <a:pos x="210" y="8"/>
                </a:cxn>
                <a:cxn ang="0">
                  <a:pos x="232" y="5"/>
                </a:cxn>
                <a:cxn ang="0">
                  <a:pos x="255" y="3"/>
                </a:cxn>
                <a:cxn ang="0">
                  <a:pos x="275" y="2"/>
                </a:cxn>
                <a:cxn ang="0">
                  <a:pos x="298" y="0"/>
                </a:cxn>
                <a:cxn ang="0">
                  <a:pos x="319" y="0"/>
                </a:cxn>
                <a:cxn ang="0">
                  <a:pos x="340" y="0"/>
                </a:cxn>
                <a:cxn ang="0">
                  <a:pos x="359" y="2"/>
                </a:cxn>
                <a:cxn ang="0">
                  <a:pos x="355" y="6"/>
                </a:cxn>
                <a:cxn ang="0">
                  <a:pos x="344" y="9"/>
                </a:cxn>
                <a:cxn ang="0">
                  <a:pos x="332" y="9"/>
                </a:cxn>
                <a:cxn ang="0">
                  <a:pos x="328" y="9"/>
                </a:cxn>
                <a:cxn ang="0">
                  <a:pos x="308" y="12"/>
                </a:cxn>
                <a:cxn ang="0">
                  <a:pos x="287" y="15"/>
                </a:cxn>
                <a:cxn ang="0">
                  <a:pos x="266" y="18"/>
                </a:cxn>
                <a:cxn ang="0">
                  <a:pos x="247" y="20"/>
                </a:cxn>
                <a:cxn ang="0">
                  <a:pos x="226" y="23"/>
                </a:cxn>
                <a:cxn ang="0">
                  <a:pos x="205" y="24"/>
                </a:cxn>
                <a:cxn ang="0">
                  <a:pos x="184" y="26"/>
                </a:cxn>
                <a:cxn ang="0">
                  <a:pos x="163" y="26"/>
                </a:cxn>
                <a:cxn ang="0">
                  <a:pos x="142" y="27"/>
                </a:cxn>
                <a:cxn ang="0">
                  <a:pos x="121" y="27"/>
                </a:cxn>
                <a:cxn ang="0">
                  <a:pos x="100" y="27"/>
                </a:cxn>
                <a:cxn ang="0">
                  <a:pos x="80" y="26"/>
                </a:cxn>
                <a:cxn ang="0">
                  <a:pos x="60" y="26"/>
                </a:cxn>
                <a:cxn ang="0">
                  <a:pos x="39" y="24"/>
                </a:cxn>
                <a:cxn ang="0">
                  <a:pos x="20" y="23"/>
                </a:cxn>
                <a:cxn ang="0">
                  <a:pos x="0" y="20"/>
                </a:cxn>
                <a:cxn ang="0">
                  <a:pos x="11" y="9"/>
                </a:cxn>
              </a:cxnLst>
              <a:rect l="0" t="0" r="r" b="b"/>
              <a:pathLst>
                <a:path w="359" h="27">
                  <a:moveTo>
                    <a:pt x="11" y="9"/>
                  </a:moveTo>
                  <a:lnTo>
                    <a:pt x="32" y="12"/>
                  </a:lnTo>
                  <a:lnTo>
                    <a:pt x="53" y="14"/>
                  </a:lnTo>
                  <a:lnTo>
                    <a:pt x="75" y="15"/>
                  </a:lnTo>
                  <a:lnTo>
                    <a:pt x="96" y="15"/>
                  </a:lnTo>
                  <a:lnTo>
                    <a:pt x="118" y="14"/>
                  </a:lnTo>
                  <a:lnTo>
                    <a:pt x="141" y="14"/>
                  </a:lnTo>
                  <a:lnTo>
                    <a:pt x="163" y="11"/>
                  </a:lnTo>
                  <a:lnTo>
                    <a:pt x="187" y="9"/>
                  </a:lnTo>
                  <a:lnTo>
                    <a:pt x="210" y="8"/>
                  </a:lnTo>
                  <a:lnTo>
                    <a:pt x="232" y="5"/>
                  </a:lnTo>
                  <a:lnTo>
                    <a:pt x="255" y="3"/>
                  </a:lnTo>
                  <a:lnTo>
                    <a:pt x="275" y="2"/>
                  </a:lnTo>
                  <a:lnTo>
                    <a:pt x="298" y="0"/>
                  </a:lnTo>
                  <a:lnTo>
                    <a:pt x="319" y="0"/>
                  </a:lnTo>
                  <a:lnTo>
                    <a:pt x="340" y="0"/>
                  </a:lnTo>
                  <a:lnTo>
                    <a:pt x="359" y="2"/>
                  </a:lnTo>
                  <a:lnTo>
                    <a:pt x="355" y="6"/>
                  </a:lnTo>
                  <a:lnTo>
                    <a:pt x="344" y="9"/>
                  </a:lnTo>
                  <a:lnTo>
                    <a:pt x="332" y="9"/>
                  </a:lnTo>
                  <a:lnTo>
                    <a:pt x="328" y="9"/>
                  </a:lnTo>
                  <a:lnTo>
                    <a:pt x="308" y="12"/>
                  </a:lnTo>
                  <a:lnTo>
                    <a:pt x="287" y="15"/>
                  </a:lnTo>
                  <a:lnTo>
                    <a:pt x="266" y="18"/>
                  </a:lnTo>
                  <a:lnTo>
                    <a:pt x="247" y="20"/>
                  </a:lnTo>
                  <a:lnTo>
                    <a:pt x="226" y="23"/>
                  </a:lnTo>
                  <a:lnTo>
                    <a:pt x="205" y="24"/>
                  </a:lnTo>
                  <a:lnTo>
                    <a:pt x="184" y="26"/>
                  </a:lnTo>
                  <a:lnTo>
                    <a:pt x="163" y="26"/>
                  </a:lnTo>
                  <a:lnTo>
                    <a:pt x="142" y="27"/>
                  </a:lnTo>
                  <a:lnTo>
                    <a:pt x="121" y="27"/>
                  </a:lnTo>
                  <a:lnTo>
                    <a:pt x="100" y="27"/>
                  </a:lnTo>
                  <a:lnTo>
                    <a:pt x="80" y="26"/>
                  </a:lnTo>
                  <a:lnTo>
                    <a:pt x="60" y="26"/>
                  </a:lnTo>
                  <a:lnTo>
                    <a:pt x="39" y="24"/>
                  </a:lnTo>
                  <a:lnTo>
                    <a:pt x="20" y="23"/>
                  </a:lnTo>
                  <a:lnTo>
                    <a:pt x="0" y="20"/>
                  </a:lnTo>
                  <a:lnTo>
                    <a:pt x="11" y="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5" name="Freeform 74"/>
            <p:cNvSpPr>
              <a:spLocks/>
            </p:cNvSpPr>
            <p:nvPr/>
          </p:nvSpPr>
          <p:spPr bwMode="auto">
            <a:xfrm>
              <a:off x="2673" y="3022"/>
              <a:ext cx="247" cy="22"/>
            </a:xfrm>
            <a:custGeom>
              <a:avLst/>
              <a:gdLst/>
              <a:ahLst/>
              <a:cxnLst>
                <a:cxn ang="0">
                  <a:pos x="35" y="6"/>
                </a:cxn>
                <a:cxn ang="0">
                  <a:pos x="39" y="10"/>
                </a:cxn>
                <a:cxn ang="0">
                  <a:pos x="64" y="10"/>
                </a:cxn>
                <a:cxn ang="0">
                  <a:pos x="90" y="9"/>
                </a:cxn>
                <a:cxn ang="0">
                  <a:pos x="115" y="6"/>
                </a:cxn>
                <a:cxn ang="0">
                  <a:pos x="141" y="4"/>
                </a:cxn>
                <a:cxn ang="0">
                  <a:pos x="166" y="3"/>
                </a:cxn>
                <a:cxn ang="0">
                  <a:pos x="192" y="1"/>
                </a:cxn>
                <a:cxn ang="0">
                  <a:pos x="219" y="0"/>
                </a:cxn>
                <a:cxn ang="0">
                  <a:pos x="247" y="1"/>
                </a:cxn>
                <a:cxn ang="0">
                  <a:pos x="236" y="12"/>
                </a:cxn>
                <a:cxn ang="0">
                  <a:pos x="210" y="13"/>
                </a:cxn>
                <a:cxn ang="0">
                  <a:pos x="181" y="16"/>
                </a:cxn>
                <a:cxn ang="0">
                  <a:pos x="151" y="18"/>
                </a:cxn>
                <a:cxn ang="0">
                  <a:pos x="123" y="19"/>
                </a:cxn>
                <a:cxn ang="0">
                  <a:pos x="93" y="21"/>
                </a:cxn>
                <a:cxn ang="0">
                  <a:pos x="63" y="22"/>
                </a:cxn>
                <a:cxn ang="0">
                  <a:pos x="35" y="22"/>
                </a:cxn>
                <a:cxn ang="0">
                  <a:pos x="6" y="22"/>
                </a:cxn>
                <a:cxn ang="0">
                  <a:pos x="0" y="16"/>
                </a:cxn>
                <a:cxn ang="0">
                  <a:pos x="6" y="9"/>
                </a:cxn>
                <a:cxn ang="0">
                  <a:pos x="15" y="7"/>
                </a:cxn>
                <a:cxn ang="0">
                  <a:pos x="26" y="7"/>
                </a:cxn>
                <a:cxn ang="0">
                  <a:pos x="35" y="6"/>
                </a:cxn>
              </a:cxnLst>
              <a:rect l="0" t="0" r="r" b="b"/>
              <a:pathLst>
                <a:path w="247" h="22">
                  <a:moveTo>
                    <a:pt x="35" y="6"/>
                  </a:moveTo>
                  <a:lnTo>
                    <a:pt x="39" y="10"/>
                  </a:lnTo>
                  <a:lnTo>
                    <a:pt x="64" y="10"/>
                  </a:lnTo>
                  <a:lnTo>
                    <a:pt x="90" y="9"/>
                  </a:lnTo>
                  <a:lnTo>
                    <a:pt x="115" y="6"/>
                  </a:lnTo>
                  <a:lnTo>
                    <a:pt x="141" y="4"/>
                  </a:lnTo>
                  <a:lnTo>
                    <a:pt x="166" y="3"/>
                  </a:lnTo>
                  <a:lnTo>
                    <a:pt x="192" y="1"/>
                  </a:lnTo>
                  <a:lnTo>
                    <a:pt x="219" y="0"/>
                  </a:lnTo>
                  <a:lnTo>
                    <a:pt x="247" y="1"/>
                  </a:lnTo>
                  <a:lnTo>
                    <a:pt x="236" y="12"/>
                  </a:lnTo>
                  <a:lnTo>
                    <a:pt x="210" y="13"/>
                  </a:lnTo>
                  <a:lnTo>
                    <a:pt x="181" y="16"/>
                  </a:lnTo>
                  <a:lnTo>
                    <a:pt x="151" y="18"/>
                  </a:lnTo>
                  <a:lnTo>
                    <a:pt x="123" y="19"/>
                  </a:lnTo>
                  <a:lnTo>
                    <a:pt x="93" y="21"/>
                  </a:lnTo>
                  <a:lnTo>
                    <a:pt x="63" y="22"/>
                  </a:lnTo>
                  <a:lnTo>
                    <a:pt x="35" y="22"/>
                  </a:lnTo>
                  <a:lnTo>
                    <a:pt x="6" y="22"/>
                  </a:lnTo>
                  <a:lnTo>
                    <a:pt x="0" y="16"/>
                  </a:lnTo>
                  <a:lnTo>
                    <a:pt x="6" y="9"/>
                  </a:lnTo>
                  <a:lnTo>
                    <a:pt x="15" y="7"/>
                  </a:lnTo>
                  <a:lnTo>
                    <a:pt x="26" y="7"/>
                  </a:lnTo>
                  <a:lnTo>
                    <a:pt x="35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6" name="Freeform 75"/>
            <p:cNvSpPr>
              <a:spLocks/>
            </p:cNvSpPr>
            <p:nvPr/>
          </p:nvSpPr>
          <p:spPr bwMode="auto">
            <a:xfrm>
              <a:off x="2446" y="3236"/>
              <a:ext cx="407" cy="96"/>
            </a:xfrm>
            <a:custGeom>
              <a:avLst/>
              <a:gdLst/>
              <a:ahLst/>
              <a:cxnLst>
                <a:cxn ang="0">
                  <a:pos x="155" y="15"/>
                </a:cxn>
                <a:cxn ang="0">
                  <a:pos x="155" y="49"/>
                </a:cxn>
                <a:cxn ang="0">
                  <a:pos x="176" y="58"/>
                </a:cxn>
                <a:cxn ang="0">
                  <a:pos x="196" y="54"/>
                </a:cxn>
                <a:cxn ang="0">
                  <a:pos x="214" y="46"/>
                </a:cxn>
                <a:cxn ang="0">
                  <a:pos x="229" y="36"/>
                </a:cxn>
                <a:cxn ang="0">
                  <a:pos x="244" y="34"/>
                </a:cxn>
                <a:cxn ang="0">
                  <a:pos x="247" y="49"/>
                </a:cxn>
                <a:cxn ang="0">
                  <a:pos x="265" y="58"/>
                </a:cxn>
                <a:cxn ang="0">
                  <a:pos x="291" y="49"/>
                </a:cxn>
                <a:cxn ang="0">
                  <a:pos x="317" y="36"/>
                </a:cxn>
                <a:cxn ang="0">
                  <a:pos x="338" y="43"/>
                </a:cxn>
                <a:cxn ang="0">
                  <a:pos x="356" y="61"/>
                </a:cxn>
                <a:cxn ang="0">
                  <a:pos x="371" y="58"/>
                </a:cxn>
                <a:cxn ang="0">
                  <a:pos x="386" y="52"/>
                </a:cxn>
                <a:cxn ang="0">
                  <a:pos x="399" y="46"/>
                </a:cxn>
                <a:cxn ang="0">
                  <a:pos x="407" y="54"/>
                </a:cxn>
                <a:cxn ang="0">
                  <a:pos x="387" y="69"/>
                </a:cxn>
                <a:cxn ang="0">
                  <a:pos x="363" y="76"/>
                </a:cxn>
                <a:cxn ang="0">
                  <a:pos x="338" y="69"/>
                </a:cxn>
                <a:cxn ang="0">
                  <a:pos x="315" y="60"/>
                </a:cxn>
                <a:cxn ang="0">
                  <a:pos x="291" y="61"/>
                </a:cxn>
                <a:cxn ang="0">
                  <a:pos x="269" y="76"/>
                </a:cxn>
                <a:cxn ang="0">
                  <a:pos x="253" y="73"/>
                </a:cxn>
                <a:cxn ang="0">
                  <a:pos x="238" y="61"/>
                </a:cxn>
                <a:cxn ang="0">
                  <a:pos x="221" y="60"/>
                </a:cxn>
                <a:cxn ang="0">
                  <a:pos x="206" y="67"/>
                </a:cxn>
                <a:cxn ang="0">
                  <a:pos x="194" y="70"/>
                </a:cxn>
                <a:cxn ang="0">
                  <a:pos x="182" y="75"/>
                </a:cxn>
                <a:cxn ang="0">
                  <a:pos x="169" y="76"/>
                </a:cxn>
                <a:cxn ang="0">
                  <a:pos x="152" y="70"/>
                </a:cxn>
                <a:cxn ang="0">
                  <a:pos x="142" y="51"/>
                </a:cxn>
                <a:cxn ang="0">
                  <a:pos x="127" y="55"/>
                </a:cxn>
                <a:cxn ang="0">
                  <a:pos x="97" y="75"/>
                </a:cxn>
                <a:cxn ang="0">
                  <a:pos x="64" y="87"/>
                </a:cxn>
                <a:cxn ang="0">
                  <a:pos x="28" y="93"/>
                </a:cxn>
                <a:cxn ang="0">
                  <a:pos x="0" y="84"/>
                </a:cxn>
                <a:cxn ang="0">
                  <a:pos x="43" y="79"/>
                </a:cxn>
                <a:cxn ang="0">
                  <a:pos x="85" y="63"/>
                </a:cxn>
                <a:cxn ang="0">
                  <a:pos x="120" y="37"/>
                </a:cxn>
                <a:cxn ang="0">
                  <a:pos x="146" y="0"/>
                </a:cxn>
              </a:cxnLst>
              <a:rect l="0" t="0" r="r" b="b"/>
              <a:pathLst>
                <a:path w="407" h="96">
                  <a:moveTo>
                    <a:pt x="146" y="0"/>
                  </a:moveTo>
                  <a:lnTo>
                    <a:pt x="155" y="15"/>
                  </a:lnTo>
                  <a:lnTo>
                    <a:pt x="155" y="31"/>
                  </a:lnTo>
                  <a:lnTo>
                    <a:pt x="155" y="49"/>
                  </a:lnTo>
                  <a:lnTo>
                    <a:pt x="167" y="60"/>
                  </a:lnTo>
                  <a:lnTo>
                    <a:pt x="176" y="58"/>
                  </a:lnTo>
                  <a:lnTo>
                    <a:pt x="187" y="57"/>
                  </a:lnTo>
                  <a:lnTo>
                    <a:pt x="196" y="54"/>
                  </a:lnTo>
                  <a:lnTo>
                    <a:pt x="205" y="51"/>
                  </a:lnTo>
                  <a:lnTo>
                    <a:pt x="214" y="46"/>
                  </a:lnTo>
                  <a:lnTo>
                    <a:pt x="221" y="42"/>
                  </a:lnTo>
                  <a:lnTo>
                    <a:pt x="229" y="36"/>
                  </a:lnTo>
                  <a:lnTo>
                    <a:pt x="236" y="30"/>
                  </a:lnTo>
                  <a:lnTo>
                    <a:pt x="244" y="34"/>
                  </a:lnTo>
                  <a:lnTo>
                    <a:pt x="245" y="40"/>
                  </a:lnTo>
                  <a:lnTo>
                    <a:pt x="247" y="49"/>
                  </a:lnTo>
                  <a:lnTo>
                    <a:pt x="251" y="55"/>
                  </a:lnTo>
                  <a:lnTo>
                    <a:pt x="265" y="58"/>
                  </a:lnTo>
                  <a:lnTo>
                    <a:pt x="278" y="55"/>
                  </a:lnTo>
                  <a:lnTo>
                    <a:pt x="291" y="49"/>
                  </a:lnTo>
                  <a:lnTo>
                    <a:pt x="305" y="42"/>
                  </a:lnTo>
                  <a:lnTo>
                    <a:pt x="317" y="36"/>
                  </a:lnTo>
                  <a:lnTo>
                    <a:pt x="327" y="36"/>
                  </a:lnTo>
                  <a:lnTo>
                    <a:pt x="338" y="43"/>
                  </a:lnTo>
                  <a:lnTo>
                    <a:pt x="347" y="61"/>
                  </a:lnTo>
                  <a:lnTo>
                    <a:pt x="356" y="61"/>
                  </a:lnTo>
                  <a:lnTo>
                    <a:pt x="363" y="60"/>
                  </a:lnTo>
                  <a:lnTo>
                    <a:pt x="371" y="58"/>
                  </a:lnTo>
                  <a:lnTo>
                    <a:pt x="378" y="55"/>
                  </a:lnTo>
                  <a:lnTo>
                    <a:pt x="386" y="52"/>
                  </a:lnTo>
                  <a:lnTo>
                    <a:pt x="393" y="49"/>
                  </a:lnTo>
                  <a:lnTo>
                    <a:pt x="399" y="46"/>
                  </a:lnTo>
                  <a:lnTo>
                    <a:pt x="407" y="42"/>
                  </a:lnTo>
                  <a:lnTo>
                    <a:pt x="407" y="54"/>
                  </a:lnTo>
                  <a:lnTo>
                    <a:pt x="399" y="63"/>
                  </a:lnTo>
                  <a:lnTo>
                    <a:pt x="387" y="69"/>
                  </a:lnTo>
                  <a:lnTo>
                    <a:pt x="377" y="75"/>
                  </a:lnTo>
                  <a:lnTo>
                    <a:pt x="363" y="76"/>
                  </a:lnTo>
                  <a:lnTo>
                    <a:pt x="351" y="73"/>
                  </a:lnTo>
                  <a:lnTo>
                    <a:pt x="338" y="69"/>
                  </a:lnTo>
                  <a:lnTo>
                    <a:pt x="327" y="64"/>
                  </a:lnTo>
                  <a:lnTo>
                    <a:pt x="315" y="60"/>
                  </a:lnTo>
                  <a:lnTo>
                    <a:pt x="303" y="58"/>
                  </a:lnTo>
                  <a:lnTo>
                    <a:pt x="291" y="61"/>
                  </a:lnTo>
                  <a:lnTo>
                    <a:pt x="278" y="70"/>
                  </a:lnTo>
                  <a:lnTo>
                    <a:pt x="269" y="76"/>
                  </a:lnTo>
                  <a:lnTo>
                    <a:pt x="262" y="76"/>
                  </a:lnTo>
                  <a:lnTo>
                    <a:pt x="253" y="73"/>
                  </a:lnTo>
                  <a:lnTo>
                    <a:pt x="245" y="67"/>
                  </a:lnTo>
                  <a:lnTo>
                    <a:pt x="238" y="61"/>
                  </a:lnTo>
                  <a:lnTo>
                    <a:pt x="230" y="58"/>
                  </a:lnTo>
                  <a:lnTo>
                    <a:pt x="221" y="60"/>
                  </a:lnTo>
                  <a:lnTo>
                    <a:pt x="214" y="67"/>
                  </a:lnTo>
                  <a:lnTo>
                    <a:pt x="206" y="67"/>
                  </a:lnTo>
                  <a:lnTo>
                    <a:pt x="200" y="69"/>
                  </a:lnTo>
                  <a:lnTo>
                    <a:pt x="194" y="70"/>
                  </a:lnTo>
                  <a:lnTo>
                    <a:pt x="188" y="73"/>
                  </a:lnTo>
                  <a:lnTo>
                    <a:pt x="182" y="75"/>
                  </a:lnTo>
                  <a:lnTo>
                    <a:pt x="176" y="76"/>
                  </a:lnTo>
                  <a:lnTo>
                    <a:pt x="169" y="76"/>
                  </a:lnTo>
                  <a:lnTo>
                    <a:pt x="161" y="75"/>
                  </a:lnTo>
                  <a:lnTo>
                    <a:pt x="152" y="70"/>
                  </a:lnTo>
                  <a:lnTo>
                    <a:pt x="146" y="61"/>
                  </a:lnTo>
                  <a:lnTo>
                    <a:pt x="142" y="51"/>
                  </a:lnTo>
                  <a:lnTo>
                    <a:pt x="139" y="40"/>
                  </a:lnTo>
                  <a:lnTo>
                    <a:pt x="127" y="55"/>
                  </a:lnTo>
                  <a:lnTo>
                    <a:pt x="112" y="66"/>
                  </a:lnTo>
                  <a:lnTo>
                    <a:pt x="97" y="75"/>
                  </a:lnTo>
                  <a:lnTo>
                    <a:pt x="81" y="82"/>
                  </a:lnTo>
                  <a:lnTo>
                    <a:pt x="64" y="87"/>
                  </a:lnTo>
                  <a:lnTo>
                    <a:pt x="46" y="91"/>
                  </a:lnTo>
                  <a:lnTo>
                    <a:pt x="28" y="93"/>
                  </a:lnTo>
                  <a:lnTo>
                    <a:pt x="12" y="96"/>
                  </a:lnTo>
                  <a:lnTo>
                    <a:pt x="0" y="84"/>
                  </a:lnTo>
                  <a:lnTo>
                    <a:pt x="21" y="82"/>
                  </a:lnTo>
                  <a:lnTo>
                    <a:pt x="43" y="79"/>
                  </a:lnTo>
                  <a:lnTo>
                    <a:pt x="64" y="72"/>
                  </a:lnTo>
                  <a:lnTo>
                    <a:pt x="85" y="63"/>
                  </a:lnTo>
                  <a:lnTo>
                    <a:pt x="103" y="51"/>
                  </a:lnTo>
                  <a:lnTo>
                    <a:pt x="120" y="37"/>
                  </a:lnTo>
                  <a:lnTo>
                    <a:pt x="134" y="19"/>
                  </a:lnTo>
                  <a:lnTo>
                    <a:pt x="14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7" name="Freeform 76"/>
            <p:cNvSpPr>
              <a:spLocks/>
            </p:cNvSpPr>
            <p:nvPr/>
          </p:nvSpPr>
          <p:spPr bwMode="auto">
            <a:xfrm>
              <a:off x="2732" y="3074"/>
              <a:ext cx="67" cy="18"/>
            </a:xfrm>
            <a:custGeom>
              <a:avLst/>
              <a:gdLst/>
              <a:ahLst/>
              <a:cxnLst>
                <a:cxn ang="0">
                  <a:pos x="67" y="6"/>
                </a:cxn>
                <a:cxn ang="0">
                  <a:pos x="58" y="11"/>
                </a:cxn>
                <a:cxn ang="0">
                  <a:pos x="49" y="14"/>
                </a:cxn>
                <a:cxn ang="0">
                  <a:pos x="40" y="17"/>
                </a:cxn>
                <a:cxn ang="0">
                  <a:pos x="31" y="18"/>
                </a:cxn>
                <a:cxn ang="0">
                  <a:pos x="22" y="18"/>
                </a:cxn>
                <a:cxn ang="0">
                  <a:pos x="14" y="17"/>
                </a:cxn>
                <a:cxn ang="0">
                  <a:pos x="5" y="15"/>
                </a:cxn>
                <a:cxn ang="0">
                  <a:pos x="0" y="11"/>
                </a:cxn>
                <a:cxn ang="0">
                  <a:pos x="7" y="6"/>
                </a:cxn>
                <a:cxn ang="0">
                  <a:pos x="14" y="3"/>
                </a:cxn>
                <a:cxn ang="0">
                  <a:pos x="22" y="2"/>
                </a:cxn>
                <a:cxn ang="0">
                  <a:pos x="31" y="0"/>
                </a:cxn>
                <a:cxn ang="0">
                  <a:pos x="41" y="2"/>
                </a:cxn>
                <a:cxn ang="0">
                  <a:pos x="50" y="2"/>
                </a:cxn>
                <a:cxn ang="0">
                  <a:pos x="58" y="5"/>
                </a:cxn>
                <a:cxn ang="0">
                  <a:pos x="67" y="6"/>
                </a:cxn>
              </a:cxnLst>
              <a:rect l="0" t="0" r="r" b="b"/>
              <a:pathLst>
                <a:path w="67" h="18">
                  <a:moveTo>
                    <a:pt x="67" y="6"/>
                  </a:moveTo>
                  <a:lnTo>
                    <a:pt x="58" y="11"/>
                  </a:lnTo>
                  <a:lnTo>
                    <a:pt x="49" y="14"/>
                  </a:lnTo>
                  <a:lnTo>
                    <a:pt x="40" y="17"/>
                  </a:lnTo>
                  <a:lnTo>
                    <a:pt x="31" y="18"/>
                  </a:lnTo>
                  <a:lnTo>
                    <a:pt x="22" y="18"/>
                  </a:lnTo>
                  <a:lnTo>
                    <a:pt x="14" y="17"/>
                  </a:lnTo>
                  <a:lnTo>
                    <a:pt x="5" y="15"/>
                  </a:lnTo>
                  <a:lnTo>
                    <a:pt x="0" y="11"/>
                  </a:lnTo>
                  <a:lnTo>
                    <a:pt x="7" y="6"/>
                  </a:lnTo>
                  <a:lnTo>
                    <a:pt x="14" y="3"/>
                  </a:lnTo>
                  <a:lnTo>
                    <a:pt x="22" y="2"/>
                  </a:lnTo>
                  <a:lnTo>
                    <a:pt x="31" y="0"/>
                  </a:lnTo>
                  <a:lnTo>
                    <a:pt x="41" y="2"/>
                  </a:lnTo>
                  <a:lnTo>
                    <a:pt x="50" y="2"/>
                  </a:lnTo>
                  <a:lnTo>
                    <a:pt x="58" y="5"/>
                  </a:lnTo>
                  <a:lnTo>
                    <a:pt x="67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8" name="Freeform 77"/>
            <p:cNvSpPr>
              <a:spLocks/>
            </p:cNvSpPr>
            <p:nvPr/>
          </p:nvSpPr>
          <p:spPr bwMode="auto">
            <a:xfrm>
              <a:off x="3331" y="2483"/>
              <a:ext cx="21" cy="43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7" y="56"/>
                </a:cxn>
                <a:cxn ang="0">
                  <a:pos x="20" y="113"/>
                </a:cxn>
                <a:cxn ang="0">
                  <a:pos x="21" y="172"/>
                </a:cxn>
                <a:cxn ang="0">
                  <a:pos x="20" y="229"/>
                </a:cxn>
                <a:cxn ang="0">
                  <a:pos x="18" y="274"/>
                </a:cxn>
                <a:cxn ang="0">
                  <a:pos x="17" y="333"/>
                </a:cxn>
                <a:cxn ang="0">
                  <a:pos x="17" y="391"/>
                </a:cxn>
                <a:cxn ang="0">
                  <a:pos x="18" y="436"/>
                </a:cxn>
                <a:cxn ang="0">
                  <a:pos x="0" y="355"/>
                </a:cxn>
                <a:cxn ang="0">
                  <a:pos x="5" y="262"/>
                </a:cxn>
                <a:cxn ang="0">
                  <a:pos x="6" y="177"/>
                </a:cxn>
                <a:cxn ang="0">
                  <a:pos x="8" y="90"/>
                </a:cxn>
                <a:cxn ang="0">
                  <a:pos x="11" y="0"/>
                </a:cxn>
              </a:cxnLst>
              <a:rect l="0" t="0" r="r" b="b"/>
              <a:pathLst>
                <a:path w="21" h="436">
                  <a:moveTo>
                    <a:pt x="11" y="0"/>
                  </a:moveTo>
                  <a:lnTo>
                    <a:pt x="17" y="56"/>
                  </a:lnTo>
                  <a:lnTo>
                    <a:pt x="20" y="113"/>
                  </a:lnTo>
                  <a:lnTo>
                    <a:pt x="21" y="172"/>
                  </a:lnTo>
                  <a:lnTo>
                    <a:pt x="20" y="229"/>
                  </a:lnTo>
                  <a:lnTo>
                    <a:pt x="18" y="274"/>
                  </a:lnTo>
                  <a:lnTo>
                    <a:pt x="17" y="333"/>
                  </a:lnTo>
                  <a:lnTo>
                    <a:pt x="17" y="391"/>
                  </a:lnTo>
                  <a:lnTo>
                    <a:pt x="18" y="436"/>
                  </a:lnTo>
                  <a:lnTo>
                    <a:pt x="0" y="355"/>
                  </a:lnTo>
                  <a:lnTo>
                    <a:pt x="5" y="262"/>
                  </a:lnTo>
                  <a:lnTo>
                    <a:pt x="6" y="177"/>
                  </a:lnTo>
                  <a:lnTo>
                    <a:pt x="8" y="9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9" name="Freeform 78"/>
            <p:cNvSpPr>
              <a:spLocks/>
            </p:cNvSpPr>
            <p:nvPr/>
          </p:nvSpPr>
          <p:spPr bwMode="auto">
            <a:xfrm>
              <a:off x="2437" y="3366"/>
              <a:ext cx="552" cy="42"/>
            </a:xfrm>
            <a:custGeom>
              <a:avLst/>
              <a:gdLst/>
              <a:ahLst/>
              <a:cxnLst>
                <a:cxn ang="0">
                  <a:pos x="235" y="16"/>
                </a:cxn>
                <a:cxn ang="0">
                  <a:pos x="250" y="13"/>
                </a:cxn>
                <a:cxn ang="0">
                  <a:pos x="266" y="12"/>
                </a:cxn>
                <a:cxn ang="0">
                  <a:pos x="286" y="10"/>
                </a:cxn>
                <a:cxn ang="0">
                  <a:pos x="303" y="10"/>
                </a:cxn>
                <a:cxn ang="0">
                  <a:pos x="324" y="9"/>
                </a:cxn>
                <a:cxn ang="0">
                  <a:pos x="345" y="9"/>
                </a:cxn>
                <a:cxn ang="0">
                  <a:pos x="368" y="9"/>
                </a:cxn>
                <a:cxn ang="0">
                  <a:pos x="389" y="9"/>
                </a:cxn>
                <a:cxn ang="0">
                  <a:pos x="411" y="9"/>
                </a:cxn>
                <a:cxn ang="0">
                  <a:pos x="432" y="9"/>
                </a:cxn>
                <a:cxn ang="0">
                  <a:pos x="455" y="9"/>
                </a:cxn>
                <a:cxn ang="0">
                  <a:pos x="475" y="7"/>
                </a:cxn>
                <a:cxn ang="0">
                  <a:pos x="495" y="7"/>
                </a:cxn>
                <a:cxn ang="0">
                  <a:pos x="514" y="6"/>
                </a:cxn>
                <a:cxn ang="0">
                  <a:pos x="532" y="3"/>
                </a:cxn>
                <a:cxn ang="0">
                  <a:pos x="549" y="0"/>
                </a:cxn>
                <a:cxn ang="0">
                  <a:pos x="552" y="4"/>
                </a:cxn>
                <a:cxn ang="0">
                  <a:pos x="550" y="10"/>
                </a:cxn>
                <a:cxn ang="0">
                  <a:pos x="547" y="16"/>
                </a:cxn>
                <a:cxn ang="0">
                  <a:pos x="544" y="22"/>
                </a:cxn>
                <a:cxn ang="0">
                  <a:pos x="531" y="25"/>
                </a:cxn>
                <a:cxn ang="0">
                  <a:pos x="517" y="27"/>
                </a:cxn>
                <a:cxn ang="0">
                  <a:pos x="502" y="28"/>
                </a:cxn>
                <a:cxn ang="0">
                  <a:pos x="486" y="28"/>
                </a:cxn>
                <a:cxn ang="0">
                  <a:pos x="468" y="28"/>
                </a:cxn>
                <a:cxn ang="0">
                  <a:pos x="450" y="27"/>
                </a:cxn>
                <a:cxn ang="0">
                  <a:pos x="432" y="27"/>
                </a:cxn>
                <a:cxn ang="0">
                  <a:pos x="414" y="25"/>
                </a:cxn>
                <a:cxn ang="0">
                  <a:pos x="395" y="25"/>
                </a:cxn>
                <a:cxn ang="0">
                  <a:pos x="377" y="24"/>
                </a:cxn>
                <a:cxn ang="0">
                  <a:pos x="357" y="24"/>
                </a:cxn>
                <a:cxn ang="0">
                  <a:pos x="341" y="22"/>
                </a:cxn>
                <a:cxn ang="0">
                  <a:pos x="323" y="22"/>
                </a:cxn>
                <a:cxn ang="0">
                  <a:pos x="306" y="24"/>
                </a:cxn>
                <a:cxn ang="0">
                  <a:pos x="292" y="25"/>
                </a:cxn>
                <a:cxn ang="0">
                  <a:pos x="278" y="27"/>
                </a:cxn>
                <a:cxn ang="0">
                  <a:pos x="259" y="31"/>
                </a:cxn>
                <a:cxn ang="0">
                  <a:pos x="238" y="34"/>
                </a:cxn>
                <a:cxn ang="0">
                  <a:pos x="218" y="39"/>
                </a:cxn>
                <a:cxn ang="0">
                  <a:pos x="199" y="42"/>
                </a:cxn>
                <a:cxn ang="0">
                  <a:pos x="178" y="42"/>
                </a:cxn>
                <a:cxn ang="0">
                  <a:pos x="158" y="42"/>
                </a:cxn>
                <a:cxn ang="0">
                  <a:pos x="140" y="37"/>
                </a:cxn>
                <a:cxn ang="0">
                  <a:pos x="123" y="30"/>
                </a:cxn>
                <a:cxn ang="0">
                  <a:pos x="108" y="31"/>
                </a:cxn>
                <a:cxn ang="0">
                  <a:pos x="93" y="33"/>
                </a:cxn>
                <a:cxn ang="0">
                  <a:pos x="78" y="34"/>
                </a:cxn>
                <a:cxn ang="0">
                  <a:pos x="61" y="36"/>
                </a:cxn>
                <a:cxn ang="0">
                  <a:pos x="46" y="37"/>
                </a:cxn>
                <a:cxn ang="0">
                  <a:pos x="31" y="37"/>
                </a:cxn>
                <a:cxn ang="0">
                  <a:pos x="15" y="36"/>
                </a:cxn>
                <a:cxn ang="0">
                  <a:pos x="0" y="34"/>
                </a:cxn>
                <a:cxn ang="0">
                  <a:pos x="27" y="24"/>
                </a:cxn>
                <a:cxn ang="0">
                  <a:pos x="55" y="21"/>
                </a:cxn>
                <a:cxn ang="0">
                  <a:pos x="85" y="19"/>
                </a:cxn>
                <a:cxn ang="0">
                  <a:pos x="115" y="22"/>
                </a:cxn>
                <a:cxn ang="0">
                  <a:pos x="145" y="24"/>
                </a:cxn>
                <a:cxn ang="0">
                  <a:pos x="175" y="25"/>
                </a:cxn>
                <a:cxn ang="0">
                  <a:pos x="205" y="24"/>
                </a:cxn>
                <a:cxn ang="0">
                  <a:pos x="235" y="16"/>
                </a:cxn>
              </a:cxnLst>
              <a:rect l="0" t="0" r="r" b="b"/>
              <a:pathLst>
                <a:path w="552" h="42">
                  <a:moveTo>
                    <a:pt x="235" y="16"/>
                  </a:moveTo>
                  <a:lnTo>
                    <a:pt x="250" y="13"/>
                  </a:lnTo>
                  <a:lnTo>
                    <a:pt x="266" y="12"/>
                  </a:lnTo>
                  <a:lnTo>
                    <a:pt x="286" y="10"/>
                  </a:lnTo>
                  <a:lnTo>
                    <a:pt x="303" y="10"/>
                  </a:lnTo>
                  <a:lnTo>
                    <a:pt x="324" y="9"/>
                  </a:lnTo>
                  <a:lnTo>
                    <a:pt x="345" y="9"/>
                  </a:lnTo>
                  <a:lnTo>
                    <a:pt x="368" y="9"/>
                  </a:lnTo>
                  <a:lnTo>
                    <a:pt x="389" y="9"/>
                  </a:lnTo>
                  <a:lnTo>
                    <a:pt x="411" y="9"/>
                  </a:lnTo>
                  <a:lnTo>
                    <a:pt x="432" y="9"/>
                  </a:lnTo>
                  <a:lnTo>
                    <a:pt x="455" y="9"/>
                  </a:lnTo>
                  <a:lnTo>
                    <a:pt x="475" y="7"/>
                  </a:lnTo>
                  <a:lnTo>
                    <a:pt x="495" y="7"/>
                  </a:lnTo>
                  <a:lnTo>
                    <a:pt x="514" y="6"/>
                  </a:lnTo>
                  <a:lnTo>
                    <a:pt x="532" y="3"/>
                  </a:lnTo>
                  <a:lnTo>
                    <a:pt x="549" y="0"/>
                  </a:lnTo>
                  <a:lnTo>
                    <a:pt x="552" y="4"/>
                  </a:lnTo>
                  <a:lnTo>
                    <a:pt x="550" y="10"/>
                  </a:lnTo>
                  <a:lnTo>
                    <a:pt x="547" y="16"/>
                  </a:lnTo>
                  <a:lnTo>
                    <a:pt x="544" y="22"/>
                  </a:lnTo>
                  <a:lnTo>
                    <a:pt x="531" y="25"/>
                  </a:lnTo>
                  <a:lnTo>
                    <a:pt x="517" y="27"/>
                  </a:lnTo>
                  <a:lnTo>
                    <a:pt x="502" y="28"/>
                  </a:lnTo>
                  <a:lnTo>
                    <a:pt x="486" y="28"/>
                  </a:lnTo>
                  <a:lnTo>
                    <a:pt x="468" y="28"/>
                  </a:lnTo>
                  <a:lnTo>
                    <a:pt x="450" y="27"/>
                  </a:lnTo>
                  <a:lnTo>
                    <a:pt x="432" y="27"/>
                  </a:lnTo>
                  <a:lnTo>
                    <a:pt x="414" y="25"/>
                  </a:lnTo>
                  <a:lnTo>
                    <a:pt x="395" y="25"/>
                  </a:lnTo>
                  <a:lnTo>
                    <a:pt x="377" y="24"/>
                  </a:lnTo>
                  <a:lnTo>
                    <a:pt x="357" y="24"/>
                  </a:lnTo>
                  <a:lnTo>
                    <a:pt x="341" y="22"/>
                  </a:lnTo>
                  <a:lnTo>
                    <a:pt x="323" y="22"/>
                  </a:lnTo>
                  <a:lnTo>
                    <a:pt x="306" y="24"/>
                  </a:lnTo>
                  <a:lnTo>
                    <a:pt x="292" y="25"/>
                  </a:lnTo>
                  <a:lnTo>
                    <a:pt x="278" y="27"/>
                  </a:lnTo>
                  <a:lnTo>
                    <a:pt x="259" y="31"/>
                  </a:lnTo>
                  <a:lnTo>
                    <a:pt x="238" y="34"/>
                  </a:lnTo>
                  <a:lnTo>
                    <a:pt x="218" y="39"/>
                  </a:lnTo>
                  <a:lnTo>
                    <a:pt x="199" y="42"/>
                  </a:lnTo>
                  <a:lnTo>
                    <a:pt x="178" y="42"/>
                  </a:lnTo>
                  <a:lnTo>
                    <a:pt x="158" y="42"/>
                  </a:lnTo>
                  <a:lnTo>
                    <a:pt x="140" y="37"/>
                  </a:lnTo>
                  <a:lnTo>
                    <a:pt x="123" y="30"/>
                  </a:lnTo>
                  <a:lnTo>
                    <a:pt x="108" y="31"/>
                  </a:lnTo>
                  <a:lnTo>
                    <a:pt x="93" y="33"/>
                  </a:lnTo>
                  <a:lnTo>
                    <a:pt x="78" y="34"/>
                  </a:lnTo>
                  <a:lnTo>
                    <a:pt x="61" y="36"/>
                  </a:lnTo>
                  <a:lnTo>
                    <a:pt x="46" y="37"/>
                  </a:lnTo>
                  <a:lnTo>
                    <a:pt x="31" y="37"/>
                  </a:lnTo>
                  <a:lnTo>
                    <a:pt x="15" y="36"/>
                  </a:lnTo>
                  <a:lnTo>
                    <a:pt x="0" y="34"/>
                  </a:lnTo>
                  <a:lnTo>
                    <a:pt x="27" y="24"/>
                  </a:lnTo>
                  <a:lnTo>
                    <a:pt x="55" y="21"/>
                  </a:lnTo>
                  <a:lnTo>
                    <a:pt x="85" y="19"/>
                  </a:lnTo>
                  <a:lnTo>
                    <a:pt x="115" y="22"/>
                  </a:lnTo>
                  <a:lnTo>
                    <a:pt x="145" y="24"/>
                  </a:lnTo>
                  <a:lnTo>
                    <a:pt x="175" y="25"/>
                  </a:lnTo>
                  <a:lnTo>
                    <a:pt x="205" y="24"/>
                  </a:lnTo>
                  <a:lnTo>
                    <a:pt x="235" y="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0" name="Freeform 79"/>
            <p:cNvSpPr>
              <a:spLocks/>
            </p:cNvSpPr>
            <p:nvPr/>
          </p:nvSpPr>
          <p:spPr bwMode="auto">
            <a:xfrm>
              <a:off x="3412" y="2410"/>
              <a:ext cx="18" cy="497"/>
            </a:xfrm>
            <a:custGeom>
              <a:avLst/>
              <a:gdLst/>
              <a:ahLst/>
              <a:cxnLst>
                <a:cxn ang="0">
                  <a:pos x="18" y="36"/>
                </a:cxn>
                <a:cxn ang="0">
                  <a:pos x="18" y="138"/>
                </a:cxn>
                <a:cxn ang="0">
                  <a:pos x="16" y="238"/>
                </a:cxn>
                <a:cxn ang="0">
                  <a:pos x="15" y="335"/>
                </a:cxn>
                <a:cxn ang="0">
                  <a:pos x="13" y="431"/>
                </a:cxn>
                <a:cxn ang="0">
                  <a:pos x="10" y="444"/>
                </a:cxn>
                <a:cxn ang="0">
                  <a:pos x="7" y="467"/>
                </a:cxn>
                <a:cxn ang="0">
                  <a:pos x="4" y="488"/>
                </a:cxn>
                <a:cxn ang="0">
                  <a:pos x="1" y="497"/>
                </a:cxn>
                <a:cxn ang="0">
                  <a:pos x="0" y="386"/>
                </a:cxn>
                <a:cxn ang="0">
                  <a:pos x="3" y="231"/>
                </a:cxn>
                <a:cxn ang="0">
                  <a:pos x="6" y="85"/>
                </a:cxn>
                <a:cxn ang="0">
                  <a:pos x="6" y="0"/>
                </a:cxn>
                <a:cxn ang="0">
                  <a:pos x="15" y="5"/>
                </a:cxn>
                <a:cxn ang="0">
                  <a:pos x="16" y="15"/>
                </a:cxn>
                <a:cxn ang="0">
                  <a:pos x="15" y="26"/>
                </a:cxn>
                <a:cxn ang="0">
                  <a:pos x="18" y="36"/>
                </a:cxn>
              </a:cxnLst>
              <a:rect l="0" t="0" r="r" b="b"/>
              <a:pathLst>
                <a:path w="18" h="497">
                  <a:moveTo>
                    <a:pt x="18" y="36"/>
                  </a:moveTo>
                  <a:lnTo>
                    <a:pt x="18" y="138"/>
                  </a:lnTo>
                  <a:lnTo>
                    <a:pt x="16" y="238"/>
                  </a:lnTo>
                  <a:lnTo>
                    <a:pt x="15" y="335"/>
                  </a:lnTo>
                  <a:lnTo>
                    <a:pt x="13" y="431"/>
                  </a:lnTo>
                  <a:lnTo>
                    <a:pt x="10" y="444"/>
                  </a:lnTo>
                  <a:lnTo>
                    <a:pt x="7" y="467"/>
                  </a:lnTo>
                  <a:lnTo>
                    <a:pt x="4" y="488"/>
                  </a:lnTo>
                  <a:lnTo>
                    <a:pt x="1" y="497"/>
                  </a:lnTo>
                  <a:lnTo>
                    <a:pt x="0" y="386"/>
                  </a:lnTo>
                  <a:lnTo>
                    <a:pt x="3" y="231"/>
                  </a:lnTo>
                  <a:lnTo>
                    <a:pt x="6" y="85"/>
                  </a:lnTo>
                  <a:lnTo>
                    <a:pt x="6" y="0"/>
                  </a:lnTo>
                  <a:lnTo>
                    <a:pt x="15" y="5"/>
                  </a:lnTo>
                  <a:lnTo>
                    <a:pt x="16" y="15"/>
                  </a:lnTo>
                  <a:lnTo>
                    <a:pt x="15" y="26"/>
                  </a:lnTo>
                  <a:lnTo>
                    <a:pt x="18" y="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1" name="Freeform 80"/>
            <p:cNvSpPr>
              <a:spLocks/>
            </p:cNvSpPr>
            <p:nvPr/>
          </p:nvSpPr>
          <p:spPr bwMode="auto">
            <a:xfrm>
              <a:off x="2305" y="3527"/>
              <a:ext cx="1025" cy="51"/>
            </a:xfrm>
            <a:custGeom>
              <a:avLst/>
              <a:gdLst/>
              <a:ahLst/>
              <a:cxnLst>
                <a:cxn ang="0">
                  <a:pos x="863" y="6"/>
                </a:cxn>
                <a:cxn ang="0">
                  <a:pos x="883" y="6"/>
                </a:cxn>
                <a:cxn ang="0">
                  <a:pos x="901" y="5"/>
                </a:cxn>
                <a:cxn ang="0">
                  <a:pos x="920" y="3"/>
                </a:cxn>
                <a:cxn ang="0">
                  <a:pos x="939" y="2"/>
                </a:cxn>
                <a:cxn ang="0">
                  <a:pos x="959" y="2"/>
                </a:cxn>
                <a:cxn ang="0">
                  <a:pos x="978" y="0"/>
                </a:cxn>
                <a:cxn ang="0">
                  <a:pos x="999" y="0"/>
                </a:cxn>
                <a:cxn ang="0">
                  <a:pos x="1020" y="2"/>
                </a:cxn>
                <a:cxn ang="0">
                  <a:pos x="1022" y="5"/>
                </a:cxn>
                <a:cxn ang="0">
                  <a:pos x="1025" y="6"/>
                </a:cxn>
                <a:cxn ang="0">
                  <a:pos x="1025" y="9"/>
                </a:cxn>
                <a:cxn ang="0">
                  <a:pos x="1025" y="12"/>
                </a:cxn>
                <a:cxn ang="0">
                  <a:pos x="1020" y="12"/>
                </a:cxn>
                <a:cxn ang="0">
                  <a:pos x="1011" y="14"/>
                </a:cxn>
                <a:cxn ang="0">
                  <a:pos x="996" y="14"/>
                </a:cxn>
                <a:cxn ang="0">
                  <a:pos x="978" y="15"/>
                </a:cxn>
                <a:cxn ang="0">
                  <a:pos x="956" y="15"/>
                </a:cxn>
                <a:cxn ang="0">
                  <a:pos x="930" y="17"/>
                </a:cxn>
                <a:cxn ang="0">
                  <a:pos x="901" y="18"/>
                </a:cxn>
                <a:cxn ang="0">
                  <a:pos x="869" y="18"/>
                </a:cxn>
                <a:cxn ang="0">
                  <a:pos x="833" y="20"/>
                </a:cxn>
                <a:cxn ang="0">
                  <a:pos x="797" y="21"/>
                </a:cxn>
                <a:cxn ang="0">
                  <a:pos x="757" y="23"/>
                </a:cxn>
                <a:cxn ang="0">
                  <a:pos x="717" y="24"/>
                </a:cxn>
                <a:cxn ang="0">
                  <a:pos x="675" y="24"/>
                </a:cxn>
                <a:cxn ang="0">
                  <a:pos x="630" y="26"/>
                </a:cxn>
                <a:cxn ang="0">
                  <a:pos x="587" y="27"/>
                </a:cxn>
                <a:cxn ang="0">
                  <a:pos x="542" y="29"/>
                </a:cxn>
                <a:cxn ang="0">
                  <a:pos x="497" y="30"/>
                </a:cxn>
                <a:cxn ang="0">
                  <a:pos x="452" y="32"/>
                </a:cxn>
                <a:cxn ang="0">
                  <a:pos x="407" y="33"/>
                </a:cxn>
                <a:cxn ang="0">
                  <a:pos x="364" y="35"/>
                </a:cxn>
                <a:cxn ang="0">
                  <a:pos x="320" y="36"/>
                </a:cxn>
                <a:cxn ang="0">
                  <a:pos x="278" y="38"/>
                </a:cxn>
                <a:cxn ang="0">
                  <a:pos x="240" y="39"/>
                </a:cxn>
                <a:cxn ang="0">
                  <a:pos x="202" y="41"/>
                </a:cxn>
                <a:cxn ang="0">
                  <a:pos x="166" y="42"/>
                </a:cxn>
                <a:cxn ang="0">
                  <a:pos x="133" y="44"/>
                </a:cxn>
                <a:cxn ang="0">
                  <a:pos x="105" y="45"/>
                </a:cxn>
                <a:cxn ang="0">
                  <a:pos x="78" y="45"/>
                </a:cxn>
                <a:cxn ang="0">
                  <a:pos x="56" y="47"/>
                </a:cxn>
                <a:cxn ang="0">
                  <a:pos x="36" y="48"/>
                </a:cxn>
                <a:cxn ang="0">
                  <a:pos x="21" y="50"/>
                </a:cxn>
                <a:cxn ang="0">
                  <a:pos x="11" y="51"/>
                </a:cxn>
                <a:cxn ang="0">
                  <a:pos x="0" y="38"/>
                </a:cxn>
                <a:cxn ang="0">
                  <a:pos x="29" y="32"/>
                </a:cxn>
                <a:cxn ang="0">
                  <a:pos x="69" y="27"/>
                </a:cxn>
                <a:cxn ang="0">
                  <a:pos x="121" y="24"/>
                </a:cxn>
                <a:cxn ang="0">
                  <a:pos x="183" y="20"/>
                </a:cxn>
                <a:cxn ang="0">
                  <a:pos x="250" y="17"/>
                </a:cxn>
                <a:cxn ang="0">
                  <a:pos x="323" y="15"/>
                </a:cxn>
                <a:cxn ang="0">
                  <a:pos x="398" y="12"/>
                </a:cxn>
                <a:cxn ang="0">
                  <a:pos x="474" y="11"/>
                </a:cxn>
                <a:cxn ang="0">
                  <a:pos x="549" y="9"/>
                </a:cxn>
                <a:cxn ang="0">
                  <a:pos x="619" y="8"/>
                </a:cxn>
                <a:cxn ang="0">
                  <a:pos x="685" y="8"/>
                </a:cxn>
                <a:cxn ang="0">
                  <a:pos x="744" y="6"/>
                </a:cxn>
                <a:cxn ang="0">
                  <a:pos x="793" y="6"/>
                </a:cxn>
                <a:cxn ang="0">
                  <a:pos x="830" y="6"/>
                </a:cxn>
                <a:cxn ang="0">
                  <a:pos x="854" y="6"/>
                </a:cxn>
                <a:cxn ang="0">
                  <a:pos x="863" y="6"/>
                </a:cxn>
              </a:cxnLst>
              <a:rect l="0" t="0" r="r" b="b"/>
              <a:pathLst>
                <a:path w="1025" h="51">
                  <a:moveTo>
                    <a:pt x="863" y="6"/>
                  </a:moveTo>
                  <a:lnTo>
                    <a:pt x="883" y="6"/>
                  </a:lnTo>
                  <a:lnTo>
                    <a:pt x="901" y="5"/>
                  </a:lnTo>
                  <a:lnTo>
                    <a:pt x="920" y="3"/>
                  </a:lnTo>
                  <a:lnTo>
                    <a:pt x="939" y="2"/>
                  </a:lnTo>
                  <a:lnTo>
                    <a:pt x="959" y="2"/>
                  </a:lnTo>
                  <a:lnTo>
                    <a:pt x="978" y="0"/>
                  </a:lnTo>
                  <a:lnTo>
                    <a:pt x="999" y="0"/>
                  </a:lnTo>
                  <a:lnTo>
                    <a:pt x="1020" y="2"/>
                  </a:lnTo>
                  <a:lnTo>
                    <a:pt x="1022" y="5"/>
                  </a:lnTo>
                  <a:lnTo>
                    <a:pt x="1025" y="6"/>
                  </a:lnTo>
                  <a:lnTo>
                    <a:pt x="1025" y="9"/>
                  </a:lnTo>
                  <a:lnTo>
                    <a:pt x="1025" y="12"/>
                  </a:lnTo>
                  <a:lnTo>
                    <a:pt x="1020" y="12"/>
                  </a:lnTo>
                  <a:lnTo>
                    <a:pt x="1011" y="14"/>
                  </a:lnTo>
                  <a:lnTo>
                    <a:pt x="996" y="14"/>
                  </a:lnTo>
                  <a:lnTo>
                    <a:pt x="978" y="15"/>
                  </a:lnTo>
                  <a:lnTo>
                    <a:pt x="956" y="15"/>
                  </a:lnTo>
                  <a:lnTo>
                    <a:pt x="930" y="17"/>
                  </a:lnTo>
                  <a:lnTo>
                    <a:pt x="901" y="18"/>
                  </a:lnTo>
                  <a:lnTo>
                    <a:pt x="869" y="18"/>
                  </a:lnTo>
                  <a:lnTo>
                    <a:pt x="833" y="20"/>
                  </a:lnTo>
                  <a:lnTo>
                    <a:pt x="797" y="21"/>
                  </a:lnTo>
                  <a:lnTo>
                    <a:pt x="757" y="23"/>
                  </a:lnTo>
                  <a:lnTo>
                    <a:pt x="717" y="24"/>
                  </a:lnTo>
                  <a:lnTo>
                    <a:pt x="675" y="24"/>
                  </a:lnTo>
                  <a:lnTo>
                    <a:pt x="630" y="26"/>
                  </a:lnTo>
                  <a:lnTo>
                    <a:pt x="587" y="27"/>
                  </a:lnTo>
                  <a:lnTo>
                    <a:pt x="542" y="29"/>
                  </a:lnTo>
                  <a:lnTo>
                    <a:pt x="497" y="30"/>
                  </a:lnTo>
                  <a:lnTo>
                    <a:pt x="452" y="32"/>
                  </a:lnTo>
                  <a:lnTo>
                    <a:pt x="407" y="33"/>
                  </a:lnTo>
                  <a:lnTo>
                    <a:pt x="364" y="35"/>
                  </a:lnTo>
                  <a:lnTo>
                    <a:pt x="320" y="36"/>
                  </a:lnTo>
                  <a:lnTo>
                    <a:pt x="278" y="38"/>
                  </a:lnTo>
                  <a:lnTo>
                    <a:pt x="240" y="39"/>
                  </a:lnTo>
                  <a:lnTo>
                    <a:pt x="202" y="41"/>
                  </a:lnTo>
                  <a:lnTo>
                    <a:pt x="166" y="42"/>
                  </a:lnTo>
                  <a:lnTo>
                    <a:pt x="133" y="44"/>
                  </a:lnTo>
                  <a:lnTo>
                    <a:pt x="105" y="45"/>
                  </a:lnTo>
                  <a:lnTo>
                    <a:pt x="78" y="45"/>
                  </a:lnTo>
                  <a:lnTo>
                    <a:pt x="56" y="47"/>
                  </a:lnTo>
                  <a:lnTo>
                    <a:pt x="36" y="48"/>
                  </a:lnTo>
                  <a:lnTo>
                    <a:pt x="21" y="50"/>
                  </a:lnTo>
                  <a:lnTo>
                    <a:pt x="11" y="51"/>
                  </a:lnTo>
                  <a:lnTo>
                    <a:pt x="0" y="38"/>
                  </a:lnTo>
                  <a:lnTo>
                    <a:pt x="29" y="32"/>
                  </a:lnTo>
                  <a:lnTo>
                    <a:pt x="69" y="27"/>
                  </a:lnTo>
                  <a:lnTo>
                    <a:pt x="121" y="24"/>
                  </a:lnTo>
                  <a:lnTo>
                    <a:pt x="183" y="20"/>
                  </a:lnTo>
                  <a:lnTo>
                    <a:pt x="250" y="17"/>
                  </a:lnTo>
                  <a:lnTo>
                    <a:pt x="323" y="15"/>
                  </a:lnTo>
                  <a:lnTo>
                    <a:pt x="398" y="12"/>
                  </a:lnTo>
                  <a:lnTo>
                    <a:pt x="474" y="11"/>
                  </a:lnTo>
                  <a:lnTo>
                    <a:pt x="549" y="9"/>
                  </a:lnTo>
                  <a:lnTo>
                    <a:pt x="619" y="8"/>
                  </a:lnTo>
                  <a:lnTo>
                    <a:pt x="685" y="8"/>
                  </a:lnTo>
                  <a:lnTo>
                    <a:pt x="744" y="6"/>
                  </a:lnTo>
                  <a:lnTo>
                    <a:pt x="793" y="6"/>
                  </a:lnTo>
                  <a:lnTo>
                    <a:pt x="830" y="6"/>
                  </a:lnTo>
                  <a:lnTo>
                    <a:pt x="854" y="6"/>
                  </a:lnTo>
                  <a:lnTo>
                    <a:pt x="863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2" name="Freeform 81"/>
            <p:cNvSpPr>
              <a:spLocks/>
            </p:cNvSpPr>
            <p:nvPr/>
          </p:nvSpPr>
          <p:spPr bwMode="auto">
            <a:xfrm>
              <a:off x="2187" y="3644"/>
              <a:ext cx="676" cy="29"/>
            </a:xfrm>
            <a:custGeom>
              <a:avLst/>
              <a:gdLst/>
              <a:ahLst/>
              <a:cxnLst>
                <a:cxn ang="0">
                  <a:pos x="126" y="5"/>
                </a:cxn>
                <a:cxn ang="0">
                  <a:pos x="141" y="6"/>
                </a:cxn>
                <a:cxn ang="0">
                  <a:pos x="165" y="6"/>
                </a:cxn>
                <a:cxn ang="0">
                  <a:pos x="195" y="6"/>
                </a:cxn>
                <a:cxn ang="0">
                  <a:pos x="232" y="6"/>
                </a:cxn>
                <a:cxn ang="0">
                  <a:pos x="274" y="6"/>
                </a:cxn>
                <a:cxn ang="0">
                  <a:pos x="317" y="5"/>
                </a:cxn>
                <a:cxn ang="0">
                  <a:pos x="365" y="5"/>
                </a:cxn>
                <a:cxn ang="0">
                  <a:pos x="413" y="3"/>
                </a:cxn>
                <a:cxn ang="0">
                  <a:pos x="461" y="3"/>
                </a:cxn>
                <a:cxn ang="0">
                  <a:pos x="506" y="2"/>
                </a:cxn>
                <a:cxn ang="0">
                  <a:pos x="549" y="2"/>
                </a:cxn>
                <a:cxn ang="0">
                  <a:pos x="588" y="0"/>
                </a:cxn>
                <a:cxn ang="0">
                  <a:pos x="621" y="0"/>
                </a:cxn>
                <a:cxn ang="0">
                  <a:pos x="648" y="2"/>
                </a:cxn>
                <a:cxn ang="0">
                  <a:pos x="667" y="2"/>
                </a:cxn>
                <a:cxn ang="0">
                  <a:pos x="676" y="3"/>
                </a:cxn>
                <a:cxn ang="0">
                  <a:pos x="666" y="6"/>
                </a:cxn>
                <a:cxn ang="0">
                  <a:pos x="643" y="9"/>
                </a:cxn>
                <a:cxn ang="0">
                  <a:pos x="610" y="12"/>
                </a:cxn>
                <a:cxn ang="0">
                  <a:pos x="568" y="15"/>
                </a:cxn>
                <a:cxn ang="0">
                  <a:pos x="521" y="18"/>
                </a:cxn>
                <a:cxn ang="0">
                  <a:pos x="467" y="20"/>
                </a:cxn>
                <a:cxn ang="0">
                  <a:pos x="410" y="21"/>
                </a:cxn>
                <a:cxn ang="0">
                  <a:pos x="350" y="24"/>
                </a:cxn>
                <a:cxn ang="0">
                  <a:pos x="290" y="26"/>
                </a:cxn>
                <a:cxn ang="0">
                  <a:pos x="232" y="26"/>
                </a:cxn>
                <a:cxn ang="0">
                  <a:pos x="177" y="27"/>
                </a:cxn>
                <a:cxn ang="0">
                  <a:pos x="124" y="27"/>
                </a:cxn>
                <a:cxn ang="0">
                  <a:pos x="81" y="29"/>
                </a:cxn>
                <a:cxn ang="0">
                  <a:pos x="44" y="29"/>
                </a:cxn>
                <a:cxn ang="0">
                  <a:pos x="17" y="27"/>
                </a:cxn>
                <a:cxn ang="0">
                  <a:pos x="0" y="27"/>
                </a:cxn>
                <a:cxn ang="0">
                  <a:pos x="60" y="12"/>
                </a:cxn>
                <a:cxn ang="0">
                  <a:pos x="69" y="8"/>
                </a:cxn>
                <a:cxn ang="0">
                  <a:pos x="78" y="6"/>
                </a:cxn>
                <a:cxn ang="0">
                  <a:pos x="85" y="5"/>
                </a:cxn>
                <a:cxn ang="0">
                  <a:pos x="93" y="6"/>
                </a:cxn>
                <a:cxn ang="0">
                  <a:pos x="102" y="8"/>
                </a:cxn>
                <a:cxn ang="0">
                  <a:pos x="109" y="8"/>
                </a:cxn>
                <a:cxn ang="0">
                  <a:pos x="117" y="8"/>
                </a:cxn>
                <a:cxn ang="0">
                  <a:pos x="126" y="5"/>
                </a:cxn>
              </a:cxnLst>
              <a:rect l="0" t="0" r="r" b="b"/>
              <a:pathLst>
                <a:path w="676" h="29">
                  <a:moveTo>
                    <a:pt x="126" y="5"/>
                  </a:moveTo>
                  <a:lnTo>
                    <a:pt x="141" y="6"/>
                  </a:lnTo>
                  <a:lnTo>
                    <a:pt x="165" y="6"/>
                  </a:lnTo>
                  <a:lnTo>
                    <a:pt x="195" y="6"/>
                  </a:lnTo>
                  <a:lnTo>
                    <a:pt x="232" y="6"/>
                  </a:lnTo>
                  <a:lnTo>
                    <a:pt x="274" y="6"/>
                  </a:lnTo>
                  <a:lnTo>
                    <a:pt x="317" y="5"/>
                  </a:lnTo>
                  <a:lnTo>
                    <a:pt x="365" y="5"/>
                  </a:lnTo>
                  <a:lnTo>
                    <a:pt x="413" y="3"/>
                  </a:lnTo>
                  <a:lnTo>
                    <a:pt x="461" y="3"/>
                  </a:lnTo>
                  <a:lnTo>
                    <a:pt x="506" y="2"/>
                  </a:lnTo>
                  <a:lnTo>
                    <a:pt x="549" y="2"/>
                  </a:lnTo>
                  <a:lnTo>
                    <a:pt x="588" y="0"/>
                  </a:lnTo>
                  <a:lnTo>
                    <a:pt x="621" y="0"/>
                  </a:lnTo>
                  <a:lnTo>
                    <a:pt x="648" y="2"/>
                  </a:lnTo>
                  <a:lnTo>
                    <a:pt x="667" y="2"/>
                  </a:lnTo>
                  <a:lnTo>
                    <a:pt x="676" y="3"/>
                  </a:lnTo>
                  <a:lnTo>
                    <a:pt x="666" y="6"/>
                  </a:lnTo>
                  <a:lnTo>
                    <a:pt x="643" y="9"/>
                  </a:lnTo>
                  <a:lnTo>
                    <a:pt x="610" y="12"/>
                  </a:lnTo>
                  <a:lnTo>
                    <a:pt x="568" y="15"/>
                  </a:lnTo>
                  <a:lnTo>
                    <a:pt x="521" y="18"/>
                  </a:lnTo>
                  <a:lnTo>
                    <a:pt x="467" y="20"/>
                  </a:lnTo>
                  <a:lnTo>
                    <a:pt x="410" y="21"/>
                  </a:lnTo>
                  <a:lnTo>
                    <a:pt x="350" y="24"/>
                  </a:lnTo>
                  <a:lnTo>
                    <a:pt x="290" y="26"/>
                  </a:lnTo>
                  <a:lnTo>
                    <a:pt x="232" y="26"/>
                  </a:lnTo>
                  <a:lnTo>
                    <a:pt x="177" y="27"/>
                  </a:lnTo>
                  <a:lnTo>
                    <a:pt x="124" y="27"/>
                  </a:lnTo>
                  <a:lnTo>
                    <a:pt x="81" y="29"/>
                  </a:lnTo>
                  <a:lnTo>
                    <a:pt x="44" y="29"/>
                  </a:lnTo>
                  <a:lnTo>
                    <a:pt x="17" y="27"/>
                  </a:lnTo>
                  <a:lnTo>
                    <a:pt x="0" y="27"/>
                  </a:lnTo>
                  <a:lnTo>
                    <a:pt x="60" y="12"/>
                  </a:lnTo>
                  <a:lnTo>
                    <a:pt x="69" y="8"/>
                  </a:lnTo>
                  <a:lnTo>
                    <a:pt x="78" y="6"/>
                  </a:lnTo>
                  <a:lnTo>
                    <a:pt x="85" y="5"/>
                  </a:lnTo>
                  <a:lnTo>
                    <a:pt x="93" y="6"/>
                  </a:lnTo>
                  <a:lnTo>
                    <a:pt x="102" y="8"/>
                  </a:lnTo>
                  <a:lnTo>
                    <a:pt x="109" y="8"/>
                  </a:lnTo>
                  <a:lnTo>
                    <a:pt x="117" y="8"/>
                  </a:lnTo>
                  <a:lnTo>
                    <a:pt x="126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3" name="Freeform 82"/>
            <p:cNvSpPr>
              <a:spLocks/>
            </p:cNvSpPr>
            <p:nvPr/>
          </p:nvSpPr>
          <p:spPr bwMode="auto">
            <a:xfrm>
              <a:off x="2105" y="3699"/>
              <a:ext cx="184" cy="506"/>
            </a:xfrm>
            <a:custGeom>
              <a:avLst/>
              <a:gdLst/>
              <a:ahLst/>
              <a:cxnLst>
                <a:cxn ang="0">
                  <a:pos x="184" y="0"/>
                </a:cxn>
                <a:cxn ang="0">
                  <a:pos x="166" y="26"/>
                </a:cxn>
                <a:cxn ang="0">
                  <a:pos x="152" y="51"/>
                </a:cxn>
                <a:cxn ang="0">
                  <a:pos x="142" y="77"/>
                </a:cxn>
                <a:cxn ang="0">
                  <a:pos x="133" y="104"/>
                </a:cxn>
                <a:cxn ang="0">
                  <a:pos x="124" y="132"/>
                </a:cxn>
                <a:cxn ang="0">
                  <a:pos x="115" y="163"/>
                </a:cxn>
                <a:cxn ang="0">
                  <a:pos x="102" y="199"/>
                </a:cxn>
                <a:cxn ang="0">
                  <a:pos x="85" y="238"/>
                </a:cxn>
                <a:cxn ang="0">
                  <a:pos x="75" y="267"/>
                </a:cxn>
                <a:cxn ang="0">
                  <a:pos x="63" y="301"/>
                </a:cxn>
                <a:cxn ang="0">
                  <a:pos x="51" y="337"/>
                </a:cxn>
                <a:cxn ang="0">
                  <a:pos x="39" y="374"/>
                </a:cxn>
                <a:cxn ang="0">
                  <a:pos x="28" y="412"/>
                </a:cxn>
                <a:cxn ang="0">
                  <a:pos x="19" y="446"/>
                </a:cxn>
                <a:cxn ang="0">
                  <a:pos x="15" y="479"/>
                </a:cxn>
                <a:cxn ang="0">
                  <a:pos x="13" y="506"/>
                </a:cxn>
                <a:cxn ang="0">
                  <a:pos x="0" y="454"/>
                </a:cxn>
                <a:cxn ang="0">
                  <a:pos x="1" y="449"/>
                </a:cxn>
                <a:cxn ang="0">
                  <a:pos x="4" y="434"/>
                </a:cxn>
                <a:cxn ang="0">
                  <a:pos x="12" y="407"/>
                </a:cxn>
                <a:cxn ang="0">
                  <a:pos x="21" y="376"/>
                </a:cxn>
                <a:cxn ang="0">
                  <a:pos x="30" y="340"/>
                </a:cxn>
                <a:cxn ang="0">
                  <a:pos x="40" y="303"/>
                </a:cxn>
                <a:cxn ang="0">
                  <a:pos x="49" y="268"/>
                </a:cxn>
                <a:cxn ang="0">
                  <a:pos x="58" y="238"/>
                </a:cxn>
                <a:cxn ang="0">
                  <a:pos x="69" y="211"/>
                </a:cxn>
                <a:cxn ang="0">
                  <a:pos x="79" y="184"/>
                </a:cxn>
                <a:cxn ang="0">
                  <a:pos x="88" y="158"/>
                </a:cxn>
                <a:cxn ang="0">
                  <a:pos x="99" y="129"/>
                </a:cxn>
                <a:cxn ang="0">
                  <a:pos x="109" y="104"/>
                </a:cxn>
                <a:cxn ang="0">
                  <a:pos x="123" y="77"/>
                </a:cxn>
                <a:cxn ang="0">
                  <a:pos x="138" y="51"/>
                </a:cxn>
                <a:cxn ang="0">
                  <a:pos x="157" y="26"/>
                </a:cxn>
                <a:cxn ang="0">
                  <a:pos x="184" y="0"/>
                </a:cxn>
              </a:cxnLst>
              <a:rect l="0" t="0" r="r" b="b"/>
              <a:pathLst>
                <a:path w="184" h="506">
                  <a:moveTo>
                    <a:pt x="184" y="0"/>
                  </a:moveTo>
                  <a:lnTo>
                    <a:pt x="166" y="26"/>
                  </a:lnTo>
                  <a:lnTo>
                    <a:pt x="152" y="51"/>
                  </a:lnTo>
                  <a:lnTo>
                    <a:pt x="142" y="77"/>
                  </a:lnTo>
                  <a:lnTo>
                    <a:pt x="133" y="104"/>
                  </a:lnTo>
                  <a:lnTo>
                    <a:pt x="124" y="132"/>
                  </a:lnTo>
                  <a:lnTo>
                    <a:pt x="115" y="163"/>
                  </a:lnTo>
                  <a:lnTo>
                    <a:pt x="102" y="199"/>
                  </a:lnTo>
                  <a:lnTo>
                    <a:pt x="85" y="238"/>
                  </a:lnTo>
                  <a:lnTo>
                    <a:pt x="75" y="267"/>
                  </a:lnTo>
                  <a:lnTo>
                    <a:pt x="63" y="301"/>
                  </a:lnTo>
                  <a:lnTo>
                    <a:pt x="51" y="337"/>
                  </a:lnTo>
                  <a:lnTo>
                    <a:pt x="39" y="374"/>
                  </a:lnTo>
                  <a:lnTo>
                    <a:pt x="28" y="412"/>
                  </a:lnTo>
                  <a:lnTo>
                    <a:pt x="19" y="446"/>
                  </a:lnTo>
                  <a:lnTo>
                    <a:pt x="15" y="479"/>
                  </a:lnTo>
                  <a:lnTo>
                    <a:pt x="13" y="506"/>
                  </a:lnTo>
                  <a:lnTo>
                    <a:pt x="0" y="454"/>
                  </a:lnTo>
                  <a:lnTo>
                    <a:pt x="1" y="449"/>
                  </a:lnTo>
                  <a:lnTo>
                    <a:pt x="4" y="434"/>
                  </a:lnTo>
                  <a:lnTo>
                    <a:pt x="12" y="407"/>
                  </a:lnTo>
                  <a:lnTo>
                    <a:pt x="21" y="376"/>
                  </a:lnTo>
                  <a:lnTo>
                    <a:pt x="30" y="340"/>
                  </a:lnTo>
                  <a:lnTo>
                    <a:pt x="40" y="303"/>
                  </a:lnTo>
                  <a:lnTo>
                    <a:pt x="49" y="268"/>
                  </a:lnTo>
                  <a:lnTo>
                    <a:pt x="58" y="238"/>
                  </a:lnTo>
                  <a:lnTo>
                    <a:pt x="69" y="211"/>
                  </a:lnTo>
                  <a:lnTo>
                    <a:pt x="79" y="184"/>
                  </a:lnTo>
                  <a:lnTo>
                    <a:pt x="88" y="158"/>
                  </a:lnTo>
                  <a:lnTo>
                    <a:pt x="99" y="129"/>
                  </a:lnTo>
                  <a:lnTo>
                    <a:pt x="109" y="104"/>
                  </a:lnTo>
                  <a:lnTo>
                    <a:pt x="123" y="77"/>
                  </a:lnTo>
                  <a:lnTo>
                    <a:pt x="138" y="51"/>
                  </a:lnTo>
                  <a:lnTo>
                    <a:pt x="157" y="26"/>
                  </a:lnTo>
                  <a:lnTo>
                    <a:pt x="18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4" name="Freeform 83"/>
            <p:cNvSpPr>
              <a:spLocks/>
            </p:cNvSpPr>
            <p:nvPr/>
          </p:nvSpPr>
          <p:spPr bwMode="auto">
            <a:xfrm>
              <a:off x="2902" y="3128"/>
              <a:ext cx="172" cy="26"/>
            </a:xfrm>
            <a:custGeom>
              <a:avLst/>
              <a:gdLst/>
              <a:ahLst/>
              <a:cxnLst>
                <a:cxn ang="0">
                  <a:pos x="164" y="0"/>
                </a:cxn>
                <a:cxn ang="0">
                  <a:pos x="172" y="8"/>
                </a:cxn>
                <a:cxn ang="0">
                  <a:pos x="161" y="12"/>
                </a:cxn>
                <a:cxn ang="0">
                  <a:pos x="148" y="17"/>
                </a:cxn>
                <a:cxn ang="0">
                  <a:pos x="135" y="18"/>
                </a:cxn>
                <a:cxn ang="0">
                  <a:pos x="121" y="20"/>
                </a:cxn>
                <a:cxn ang="0">
                  <a:pos x="106" y="21"/>
                </a:cxn>
                <a:cxn ang="0">
                  <a:pos x="91" y="21"/>
                </a:cxn>
                <a:cxn ang="0">
                  <a:pos x="78" y="21"/>
                </a:cxn>
                <a:cxn ang="0">
                  <a:pos x="64" y="20"/>
                </a:cxn>
                <a:cxn ang="0">
                  <a:pos x="57" y="21"/>
                </a:cxn>
                <a:cxn ang="0">
                  <a:pos x="48" y="24"/>
                </a:cxn>
                <a:cxn ang="0">
                  <a:pos x="40" y="24"/>
                </a:cxn>
                <a:cxn ang="0">
                  <a:pos x="31" y="26"/>
                </a:cxn>
                <a:cxn ang="0">
                  <a:pos x="24" y="24"/>
                </a:cxn>
                <a:cxn ang="0">
                  <a:pos x="15" y="24"/>
                </a:cxn>
                <a:cxn ang="0">
                  <a:pos x="7" y="21"/>
                </a:cxn>
                <a:cxn ang="0">
                  <a:pos x="0" y="18"/>
                </a:cxn>
                <a:cxn ang="0">
                  <a:pos x="19" y="12"/>
                </a:cxn>
                <a:cxn ang="0">
                  <a:pos x="39" y="11"/>
                </a:cxn>
                <a:cxn ang="0">
                  <a:pos x="60" y="11"/>
                </a:cxn>
                <a:cxn ang="0">
                  <a:pos x="81" y="11"/>
                </a:cxn>
                <a:cxn ang="0">
                  <a:pos x="100" y="12"/>
                </a:cxn>
                <a:cxn ang="0">
                  <a:pos x="123" y="11"/>
                </a:cxn>
                <a:cxn ang="0">
                  <a:pos x="144" y="8"/>
                </a:cxn>
                <a:cxn ang="0">
                  <a:pos x="164" y="0"/>
                </a:cxn>
              </a:cxnLst>
              <a:rect l="0" t="0" r="r" b="b"/>
              <a:pathLst>
                <a:path w="172" h="26">
                  <a:moveTo>
                    <a:pt x="164" y="0"/>
                  </a:moveTo>
                  <a:lnTo>
                    <a:pt x="172" y="8"/>
                  </a:lnTo>
                  <a:lnTo>
                    <a:pt x="161" y="12"/>
                  </a:lnTo>
                  <a:lnTo>
                    <a:pt x="148" y="17"/>
                  </a:lnTo>
                  <a:lnTo>
                    <a:pt x="135" y="18"/>
                  </a:lnTo>
                  <a:lnTo>
                    <a:pt x="121" y="20"/>
                  </a:lnTo>
                  <a:lnTo>
                    <a:pt x="106" y="21"/>
                  </a:lnTo>
                  <a:lnTo>
                    <a:pt x="91" y="21"/>
                  </a:lnTo>
                  <a:lnTo>
                    <a:pt x="78" y="21"/>
                  </a:lnTo>
                  <a:lnTo>
                    <a:pt x="64" y="20"/>
                  </a:lnTo>
                  <a:lnTo>
                    <a:pt x="57" y="21"/>
                  </a:lnTo>
                  <a:lnTo>
                    <a:pt x="48" y="24"/>
                  </a:lnTo>
                  <a:lnTo>
                    <a:pt x="40" y="24"/>
                  </a:lnTo>
                  <a:lnTo>
                    <a:pt x="31" y="26"/>
                  </a:lnTo>
                  <a:lnTo>
                    <a:pt x="24" y="24"/>
                  </a:lnTo>
                  <a:lnTo>
                    <a:pt x="15" y="24"/>
                  </a:lnTo>
                  <a:lnTo>
                    <a:pt x="7" y="21"/>
                  </a:lnTo>
                  <a:lnTo>
                    <a:pt x="0" y="18"/>
                  </a:lnTo>
                  <a:lnTo>
                    <a:pt x="19" y="12"/>
                  </a:lnTo>
                  <a:lnTo>
                    <a:pt x="39" y="11"/>
                  </a:lnTo>
                  <a:lnTo>
                    <a:pt x="60" y="11"/>
                  </a:lnTo>
                  <a:lnTo>
                    <a:pt x="81" y="11"/>
                  </a:lnTo>
                  <a:lnTo>
                    <a:pt x="100" y="12"/>
                  </a:lnTo>
                  <a:lnTo>
                    <a:pt x="123" y="11"/>
                  </a:lnTo>
                  <a:lnTo>
                    <a:pt x="144" y="8"/>
                  </a:lnTo>
                  <a:lnTo>
                    <a:pt x="16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5" name="Freeform 84"/>
            <p:cNvSpPr>
              <a:spLocks/>
            </p:cNvSpPr>
            <p:nvPr/>
          </p:nvSpPr>
          <p:spPr bwMode="auto">
            <a:xfrm>
              <a:off x="2374" y="3704"/>
              <a:ext cx="99" cy="399"/>
            </a:xfrm>
            <a:custGeom>
              <a:avLst/>
              <a:gdLst/>
              <a:ahLst/>
              <a:cxnLst>
                <a:cxn ang="0">
                  <a:pos x="38" y="169"/>
                </a:cxn>
                <a:cxn ang="0">
                  <a:pos x="30" y="230"/>
                </a:cxn>
                <a:cxn ang="0">
                  <a:pos x="23" y="286"/>
                </a:cxn>
                <a:cxn ang="0">
                  <a:pos x="17" y="342"/>
                </a:cxn>
                <a:cxn ang="0">
                  <a:pos x="15" y="399"/>
                </a:cxn>
                <a:cxn ang="0">
                  <a:pos x="8" y="398"/>
                </a:cxn>
                <a:cxn ang="0">
                  <a:pos x="5" y="392"/>
                </a:cxn>
                <a:cxn ang="0">
                  <a:pos x="2" y="387"/>
                </a:cxn>
                <a:cxn ang="0">
                  <a:pos x="0" y="381"/>
                </a:cxn>
                <a:cxn ang="0">
                  <a:pos x="6" y="332"/>
                </a:cxn>
                <a:cxn ang="0">
                  <a:pos x="9" y="283"/>
                </a:cxn>
                <a:cxn ang="0">
                  <a:pos x="14" y="235"/>
                </a:cxn>
                <a:cxn ang="0">
                  <a:pos x="20" y="188"/>
                </a:cxn>
                <a:cxn ang="0">
                  <a:pos x="29" y="141"/>
                </a:cxn>
                <a:cxn ang="0">
                  <a:pos x="45" y="94"/>
                </a:cxn>
                <a:cxn ang="0">
                  <a:pos x="67" y="46"/>
                </a:cxn>
                <a:cxn ang="0">
                  <a:pos x="99" y="0"/>
                </a:cxn>
                <a:cxn ang="0">
                  <a:pos x="38" y="169"/>
                </a:cxn>
              </a:cxnLst>
              <a:rect l="0" t="0" r="r" b="b"/>
              <a:pathLst>
                <a:path w="99" h="399">
                  <a:moveTo>
                    <a:pt x="38" y="169"/>
                  </a:moveTo>
                  <a:lnTo>
                    <a:pt x="30" y="230"/>
                  </a:lnTo>
                  <a:lnTo>
                    <a:pt x="23" y="286"/>
                  </a:lnTo>
                  <a:lnTo>
                    <a:pt x="17" y="342"/>
                  </a:lnTo>
                  <a:lnTo>
                    <a:pt x="15" y="399"/>
                  </a:lnTo>
                  <a:lnTo>
                    <a:pt x="8" y="398"/>
                  </a:lnTo>
                  <a:lnTo>
                    <a:pt x="5" y="392"/>
                  </a:lnTo>
                  <a:lnTo>
                    <a:pt x="2" y="387"/>
                  </a:lnTo>
                  <a:lnTo>
                    <a:pt x="0" y="381"/>
                  </a:lnTo>
                  <a:lnTo>
                    <a:pt x="6" y="332"/>
                  </a:lnTo>
                  <a:lnTo>
                    <a:pt x="9" y="283"/>
                  </a:lnTo>
                  <a:lnTo>
                    <a:pt x="14" y="235"/>
                  </a:lnTo>
                  <a:lnTo>
                    <a:pt x="20" y="188"/>
                  </a:lnTo>
                  <a:lnTo>
                    <a:pt x="29" y="141"/>
                  </a:lnTo>
                  <a:lnTo>
                    <a:pt x="45" y="94"/>
                  </a:lnTo>
                  <a:lnTo>
                    <a:pt x="67" y="46"/>
                  </a:lnTo>
                  <a:lnTo>
                    <a:pt x="99" y="0"/>
                  </a:lnTo>
                  <a:lnTo>
                    <a:pt x="38" y="16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6" name="Freeform 85"/>
            <p:cNvSpPr>
              <a:spLocks/>
            </p:cNvSpPr>
            <p:nvPr/>
          </p:nvSpPr>
          <p:spPr bwMode="auto">
            <a:xfrm>
              <a:off x="3445" y="2807"/>
              <a:ext cx="75" cy="127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2" y="14"/>
                </a:cxn>
                <a:cxn ang="0">
                  <a:pos x="13" y="31"/>
                </a:cxn>
                <a:cxn ang="0">
                  <a:pos x="15" y="47"/>
                </a:cxn>
                <a:cxn ang="0">
                  <a:pos x="19" y="62"/>
                </a:cxn>
                <a:cxn ang="0">
                  <a:pos x="75" y="122"/>
                </a:cxn>
                <a:cxn ang="0">
                  <a:pos x="63" y="127"/>
                </a:cxn>
                <a:cxn ang="0">
                  <a:pos x="46" y="113"/>
                </a:cxn>
                <a:cxn ang="0">
                  <a:pos x="33" y="100"/>
                </a:cxn>
                <a:cxn ang="0">
                  <a:pos x="21" y="85"/>
                </a:cxn>
                <a:cxn ang="0">
                  <a:pos x="10" y="68"/>
                </a:cxn>
                <a:cxn ang="0">
                  <a:pos x="3" y="52"/>
                </a:cxn>
                <a:cxn ang="0">
                  <a:pos x="0" y="35"/>
                </a:cxn>
                <a:cxn ang="0">
                  <a:pos x="0" y="17"/>
                </a:cxn>
                <a:cxn ang="0">
                  <a:pos x="6" y="0"/>
                </a:cxn>
              </a:cxnLst>
              <a:rect l="0" t="0" r="r" b="b"/>
              <a:pathLst>
                <a:path w="75" h="127">
                  <a:moveTo>
                    <a:pt x="6" y="0"/>
                  </a:moveTo>
                  <a:lnTo>
                    <a:pt x="12" y="14"/>
                  </a:lnTo>
                  <a:lnTo>
                    <a:pt x="13" y="31"/>
                  </a:lnTo>
                  <a:lnTo>
                    <a:pt x="15" y="47"/>
                  </a:lnTo>
                  <a:lnTo>
                    <a:pt x="19" y="62"/>
                  </a:lnTo>
                  <a:lnTo>
                    <a:pt x="75" y="122"/>
                  </a:lnTo>
                  <a:lnTo>
                    <a:pt x="63" y="127"/>
                  </a:lnTo>
                  <a:lnTo>
                    <a:pt x="46" y="113"/>
                  </a:lnTo>
                  <a:lnTo>
                    <a:pt x="33" y="100"/>
                  </a:lnTo>
                  <a:lnTo>
                    <a:pt x="21" y="85"/>
                  </a:lnTo>
                  <a:lnTo>
                    <a:pt x="10" y="68"/>
                  </a:lnTo>
                  <a:lnTo>
                    <a:pt x="3" y="52"/>
                  </a:lnTo>
                  <a:lnTo>
                    <a:pt x="0" y="35"/>
                  </a:lnTo>
                  <a:lnTo>
                    <a:pt x="0" y="17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" name="Freeform 86"/>
            <p:cNvSpPr>
              <a:spLocks/>
            </p:cNvSpPr>
            <p:nvPr/>
          </p:nvSpPr>
          <p:spPr bwMode="auto">
            <a:xfrm>
              <a:off x="2498" y="3692"/>
              <a:ext cx="39" cy="162"/>
            </a:xfrm>
            <a:custGeom>
              <a:avLst/>
              <a:gdLst/>
              <a:ahLst/>
              <a:cxnLst>
                <a:cxn ang="0">
                  <a:pos x="39" y="0"/>
                </a:cxn>
                <a:cxn ang="0">
                  <a:pos x="33" y="33"/>
                </a:cxn>
                <a:cxn ang="0">
                  <a:pos x="26" y="64"/>
                </a:cxn>
                <a:cxn ang="0">
                  <a:pos x="20" y="99"/>
                </a:cxn>
                <a:cxn ang="0">
                  <a:pos x="21" y="148"/>
                </a:cxn>
                <a:cxn ang="0">
                  <a:pos x="11" y="162"/>
                </a:cxn>
                <a:cxn ang="0">
                  <a:pos x="6" y="157"/>
                </a:cxn>
                <a:cxn ang="0">
                  <a:pos x="3" y="150"/>
                </a:cxn>
                <a:cxn ang="0">
                  <a:pos x="2" y="139"/>
                </a:cxn>
                <a:cxn ang="0">
                  <a:pos x="0" y="130"/>
                </a:cxn>
                <a:cxn ang="0">
                  <a:pos x="2" y="103"/>
                </a:cxn>
                <a:cxn ang="0">
                  <a:pos x="8" y="61"/>
                </a:cxn>
                <a:cxn ang="0">
                  <a:pos x="20" y="22"/>
                </a:cxn>
                <a:cxn ang="0">
                  <a:pos x="39" y="0"/>
                </a:cxn>
              </a:cxnLst>
              <a:rect l="0" t="0" r="r" b="b"/>
              <a:pathLst>
                <a:path w="39" h="162">
                  <a:moveTo>
                    <a:pt x="39" y="0"/>
                  </a:moveTo>
                  <a:lnTo>
                    <a:pt x="33" y="33"/>
                  </a:lnTo>
                  <a:lnTo>
                    <a:pt x="26" y="64"/>
                  </a:lnTo>
                  <a:lnTo>
                    <a:pt x="20" y="99"/>
                  </a:lnTo>
                  <a:lnTo>
                    <a:pt x="21" y="148"/>
                  </a:lnTo>
                  <a:lnTo>
                    <a:pt x="11" y="162"/>
                  </a:lnTo>
                  <a:lnTo>
                    <a:pt x="6" y="157"/>
                  </a:lnTo>
                  <a:lnTo>
                    <a:pt x="3" y="150"/>
                  </a:lnTo>
                  <a:lnTo>
                    <a:pt x="2" y="139"/>
                  </a:lnTo>
                  <a:lnTo>
                    <a:pt x="0" y="130"/>
                  </a:lnTo>
                  <a:lnTo>
                    <a:pt x="2" y="103"/>
                  </a:lnTo>
                  <a:lnTo>
                    <a:pt x="8" y="61"/>
                  </a:lnTo>
                  <a:lnTo>
                    <a:pt x="20" y="22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8" name="Freeform 87"/>
            <p:cNvSpPr>
              <a:spLocks/>
            </p:cNvSpPr>
            <p:nvPr/>
          </p:nvSpPr>
          <p:spPr bwMode="auto">
            <a:xfrm>
              <a:off x="3336" y="2931"/>
              <a:ext cx="179" cy="55"/>
            </a:xfrm>
            <a:custGeom>
              <a:avLst/>
              <a:gdLst/>
              <a:ahLst/>
              <a:cxnLst>
                <a:cxn ang="0">
                  <a:pos x="176" y="42"/>
                </a:cxn>
                <a:cxn ang="0">
                  <a:pos x="179" y="55"/>
                </a:cxn>
                <a:cxn ang="0">
                  <a:pos x="172" y="49"/>
                </a:cxn>
                <a:cxn ang="0">
                  <a:pos x="163" y="42"/>
                </a:cxn>
                <a:cxn ang="0">
                  <a:pos x="152" y="36"/>
                </a:cxn>
                <a:cxn ang="0">
                  <a:pos x="140" y="30"/>
                </a:cxn>
                <a:cxn ang="0">
                  <a:pos x="128" y="24"/>
                </a:cxn>
                <a:cxn ang="0">
                  <a:pos x="115" y="19"/>
                </a:cxn>
                <a:cxn ang="0">
                  <a:pos x="101" y="13"/>
                </a:cxn>
                <a:cxn ang="0">
                  <a:pos x="89" y="9"/>
                </a:cxn>
                <a:cxn ang="0">
                  <a:pos x="79" y="12"/>
                </a:cxn>
                <a:cxn ang="0">
                  <a:pos x="68" y="12"/>
                </a:cxn>
                <a:cxn ang="0">
                  <a:pos x="58" y="12"/>
                </a:cxn>
                <a:cxn ang="0">
                  <a:pos x="46" y="12"/>
                </a:cxn>
                <a:cxn ang="0">
                  <a:pos x="36" y="13"/>
                </a:cxn>
                <a:cxn ang="0">
                  <a:pos x="25" y="16"/>
                </a:cxn>
                <a:cxn ang="0">
                  <a:pos x="16" y="21"/>
                </a:cxn>
                <a:cxn ang="0">
                  <a:pos x="9" y="30"/>
                </a:cxn>
                <a:cxn ang="0">
                  <a:pos x="0" y="18"/>
                </a:cxn>
                <a:cxn ang="0">
                  <a:pos x="22" y="7"/>
                </a:cxn>
                <a:cxn ang="0">
                  <a:pos x="46" y="1"/>
                </a:cxn>
                <a:cxn ang="0">
                  <a:pos x="68" y="0"/>
                </a:cxn>
                <a:cxn ang="0">
                  <a:pos x="91" y="1"/>
                </a:cxn>
                <a:cxn ang="0">
                  <a:pos x="113" y="7"/>
                </a:cxn>
                <a:cxn ang="0">
                  <a:pos x="136" y="16"/>
                </a:cxn>
                <a:cxn ang="0">
                  <a:pos x="157" y="28"/>
                </a:cxn>
                <a:cxn ang="0">
                  <a:pos x="176" y="42"/>
                </a:cxn>
              </a:cxnLst>
              <a:rect l="0" t="0" r="r" b="b"/>
              <a:pathLst>
                <a:path w="179" h="55">
                  <a:moveTo>
                    <a:pt x="176" y="42"/>
                  </a:moveTo>
                  <a:lnTo>
                    <a:pt x="179" y="55"/>
                  </a:lnTo>
                  <a:lnTo>
                    <a:pt x="172" y="49"/>
                  </a:lnTo>
                  <a:lnTo>
                    <a:pt x="163" y="42"/>
                  </a:lnTo>
                  <a:lnTo>
                    <a:pt x="152" y="36"/>
                  </a:lnTo>
                  <a:lnTo>
                    <a:pt x="140" y="30"/>
                  </a:lnTo>
                  <a:lnTo>
                    <a:pt x="128" y="24"/>
                  </a:lnTo>
                  <a:lnTo>
                    <a:pt x="115" y="19"/>
                  </a:lnTo>
                  <a:lnTo>
                    <a:pt x="101" y="13"/>
                  </a:lnTo>
                  <a:lnTo>
                    <a:pt x="89" y="9"/>
                  </a:lnTo>
                  <a:lnTo>
                    <a:pt x="79" y="12"/>
                  </a:lnTo>
                  <a:lnTo>
                    <a:pt x="68" y="12"/>
                  </a:lnTo>
                  <a:lnTo>
                    <a:pt x="58" y="12"/>
                  </a:lnTo>
                  <a:lnTo>
                    <a:pt x="46" y="12"/>
                  </a:lnTo>
                  <a:lnTo>
                    <a:pt x="36" y="13"/>
                  </a:lnTo>
                  <a:lnTo>
                    <a:pt x="25" y="16"/>
                  </a:lnTo>
                  <a:lnTo>
                    <a:pt x="16" y="21"/>
                  </a:lnTo>
                  <a:lnTo>
                    <a:pt x="9" y="30"/>
                  </a:lnTo>
                  <a:lnTo>
                    <a:pt x="0" y="18"/>
                  </a:lnTo>
                  <a:lnTo>
                    <a:pt x="22" y="7"/>
                  </a:lnTo>
                  <a:lnTo>
                    <a:pt x="46" y="1"/>
                  </a:lnTo>
                  <a:lnTo>
                    <a:pt x="68" y="0"/>
                  </a:lnTo>
                  <a:lnTo>
                    <a:pt x="91" y="1"/>
                  </a:lnTo>
                  <a:lnTo>
                    <a:pt x="113" y="7"/>
                  </a:lnTo>
                  <a:lnTo>
                    <a:pt x="136" y="16"/>
                  </a:lnTo>
                  <a:lnTo>
                    <a:pt x="157" y="28"/>
                  </a:lnTo>
                  <a:lnTo>
                    <a:pt x="176" y="4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9" name="Freeform 88"/>
            <p:cNvSpPr>
              <a:spLocks/>
            </p:cNvSpPr>
            <p:nvPr/>
          </p:nvSpPr>
          <p:spPr bwMode="auto">
            <a:xfrm>
              <a:off x="3291" y="3007"/>
              <a:ext cx="227" cy="141"/>
            </a:xfrm>
            <a:custGeom>
              <a:avLst/>
              <a:gdLst/>
              <a:ahLst/>
              <a:cxnLst>
                <a:cxn ang="0">
                  <a:pos x="57" y="7"/>
                </a:cxn>
                <a:cxn ang="0">
                  <a:pos x="40" y="10"/>
                </a:cxn>
                <a:cxn ang="0">
                  <a:pos x="22" y="13"/>
                </a:cxn>
                <a:cxn ang="0">
                  <a:pos x="13" y="24"/>
                </a:cxn>
                <a:cxn ang="0">
                  <a:pos x="42" y="43"/>
                </a:cxn>
                <a:cxn ang="0">
                  <a:pos x="98" y="52"/>
                </a:cxn>
                <a:cxn ang="0">
                  <a:pos x="152" y="64"/>
                </a:cxn>
                <a:cxn ang="0">
                  <a:pos x="203" y="85"/>
                </a:cxn>
                <a:cxn ang="0">
                  <a:pos x="218" y="103"/>
                </a:cxn>
                <a:cxn ang="0">
                  <a:pos x="202" y="99"/>
                </a:cxn>
                <a:cxn ang="0">
                  <a:pos x="185" y="91"/>
                </a:cxn>
                <a:cxn ang="0">
                  <a:pos x="169" y="82"/>
                </a:cxn>
                <a:cxn ang="0">
                  <a:pos x="66" y="60"/>
                </a:cxn>
                <a:cxn ang="0">
                  <a:pos x="58" y="84"/>
                </a:cxn>
                <a:cxn ang="0">
                  <a:pos x="63" y="105"/>
                </a:cxn>
                <a:cxn ang="0">
                  <a:pos x="95" y="105"/>
                </a:cxn>
                <a:cxn ang="0">
                  <a:pos x="128" y="111"/>
                </a:cxn>
                <a:cxn ang="0">
                  <a:pos x="158" y="123"/>
                </a:cxn>
                <a:cxn ang="0">
                  <a:pos x="185" y="141"/>
                </a:cxn>
                <a:cxn ang="0">
                  <a:pos x="152" y="130"/>
                </a:cxn>
                <a:cxn ang="0">
                  <a:pos x="121" y="123"/>
                </a:cxn>
                <a:cxn ang="0">
                  <a:pos x="88" y="117"/>
                </a:cxn>
                <a:cxn ang="0">
                  <a:pos x="55" y="114"/>
                </a:cxn>
                <a:cxn ang="0">
                  <a:pos x="42" y="99"/>
                </a:cxn>
                <a:cxn ang="0">
                  <a:pos x="45" y="79"/>
                </a:cxn>
                <a:cxn ang="0">
                  <a:pos x="52" y="70"/>
                </a:cxn>
                <a:cxn ang="0">
                  <a:pos x="63" y="67"/>
                </a:cxn>
                <a:cxn ang="0">
                  <a:pos x="52" y="60"/>
                </a:cxn>
                <a:cxn ang="0">
                  <a:pos x="40" y="55"/>
                </a:cxn>
                <a:cxn ang="0">
                  <a:pos x="25" y="52"/>
                </a:cxn>
                <a:cxn ang="0">
                  <a:pos x="12" y="49"/>
                </a:cxn>
                <a:cxn ang="0">
                  <a:pos x="0" y="31"/>
                </a:cxn>
                <a:cxn ang="0">
                  <a:pos x="4" y="9"/>
                </a:cxn>
                <a:cxn ang="0">
                  <a:pos x="18" y="6"/>
                </a:cxn>
                <a:cxn ang="0">
                  <a:pos x="33" y="1"/>
                </a:cxn>
                <a:cxn ang="0">
                  <a:pos x="48" y="0"/>
                </a:cxn>
                <a:cxn ang="0">
                  <a:pos x="63" y="3"/>
                </a:cxn>
              </a:cxnLst>
              <a:rect l="0" t="0" r="r" b="b"/>
              <a:pathLst>
                <a:path w="227" h="141">
                  <a:moveTo>
                    <a:pt x="63" y="3"/>
                  </a:moveTo>
                  <a:lnTo>
                    <a:pt x="57" y="7"/>
                  </a:lnTo>
                  <a:lnTo>
                    <a:pt x="49" y="10"/>
                  </a:lnTo>
                  <a:lnTo>
                    <a:pt x="40" y="10"/>
                  </a:lnTo>
                  <a:lnTo>
                    <a:pt x="30" y="12"/>
                  </a:lnTo>
                  <a:lnTo>
                    <a:pt x="22" y="13"/>
                  </a:lnTo>
                  <a:lnTo>
                    <a:pt x="16" y="18"/>
                  </a:lnTo>
                  <a:lnTo>
                    <a:pt x="13" y="24"/>
                  </a:lnTo>
                  <a:lnTo>
                    <a:pt x="15" y="36"/>
                  </a:lnTo>
                  <a:lnTo>
                    <a:pt x="42" y="43"/>
                  </a:lnTo>
                  <a:lnTo>
                    <a:pt x="70" y="48"/>
                  </a:lnTo>
                  <a:lnTo>
                    <a:pt x="98" y="52"/>
                  </a:lnTo>
                  <a:lnTo>
                    <a:pt x="125" y="58"/>
                  </a:lnTo>
                  <a:lnTo>
                    <a:pt x="152" y="64"/>
                  </a:lnTo>
                  <a:lnTo>
                    <a:pt x="178" y="73"/>
                  </a:lnTo>
                  <a:lnTo>
                    <a:pt x="203" y="85"/>
                  </a:lnTo>
                  <a:lnTo>
                    <a:pt x="227" y="102"/>
                  </a:lnTo>
                  <a:lnTo>
                    <a:pt x="218" y="103"/>
                  </a:lnTo>
                  <a:lnTo>
                    <a:pt x="211" y="102"/>
                  </a:lnTo>
                  <a:lnTo>
                    <a:pt x="202" y="99"/>
                  </a:lnTo>
                  <a:lnTo>
                    <a:pt x="194" y="96"/>
                  </a:lnTo>
                  <a:lnTo>
                    <a:pt x="185" y="91"/>
                  </a:lnTo>
                  <a:lnTo>
                    <a:pt x="176" y="87"/>
                  </a:lnTo>
                  <a:lnTo>
                    <a:pt x="169" y="82"/>
                  </a:lnTo>
                  <a:lnTo>
                    <a:pt x="160" y="79"/>
                  </a:lnTo>
                  <a:lnTo>
                    <a:pt x="66" y="60"/>
                  </a:lnTo>
                  <a:lnTo>
                    <a:pt x="63" y="72"/>
                  </a:lnTo>
                  <a:lnTo>
                    <a:pt x="58" y="84"/>
                  </a:lnTo>
                  <a:lnTo>
                    <a:pt x="57" y="94"/>
                  </a:lnTo>
                  <a:lnTo>
                    <a:pt x="63" y="105"/>
                  </a:lnTo>
                  <a:lnTo>
                    <a:pt x="79" y="105"/>
                  </a:lnTo>
                  <a:lnTo>
                    <a:pt x="95" y="105"/>
                  </a:lnTo>
                  <a:lnTo>
                    <a:pt x="112" y="108"/>
                  </a:lnTo>
                  <a:lnTo>
                    <a:pt x="128" y="111"/>
                  </a:lnTo>
                  <a:lnTo>
                    <a:pt x="143" y="117"/>
                  </a:lnTo>
                  <a:lnTo>
                    <a:pt x="158" y="123"/>
                  </a:lnTo>
                  <a:lnTo>
                    <a:pt x="173" y="130"/>
                  </a:lnTo>
                  <a:lnTo>
                    <a:pt x="185" y="141"/>
                  </a:lnTo>
                  <a:lnTo>
                    <a:pt x="169" y="135"/>
                  </a:lnTo>
                  <a:lnTo>
                    <a:pt x="152" y="130"/>
                  </a:lnTo>
                  <a:lnTo>
                    <a:pt x="136" y="126"/>
                  </a:lnTo>
                  <a:lnTo>
                    <a:pt x="121" y="123"/>
                  </a:lnTo>
                  <a:lnTo>
                    <a:pt x="104" y="120"/>
                  </a:lnTo>
                  <a:lnTo>
                    <a:pt x="88" y="117"/>
                  </a:lnTo>
                  <a:lnTo>
                    <a:pt x="72" y="115"/>
                  </a:lnTo>
                  <a:lnTo>
                    <a:pt x="55" y="114"/>
                  </a:lnTo>
                  <a:lnTo>
                    <a:pt x="46" y="106"/>
                  </a:lnTo>
                  <a:lnTo>
                    <a:pt x="42" y="99"/>
                  </a:lnTo>
                  <a:lnTo>
                    <a:pt x="40" y="88"/>
                  </a:lnTo>
                  <a:lnTo>
                    <a:pt x="45" y="79"/>
                  </a:lnTo>
                  <a:lnTo>
                    <a:pt x="48" y="75"/>
                  </a:lnTo>
                  <a:lnTo>
                    <a:pt x="52" y="70"/>
                  </a:lnTo>
                  <a:lnTo>
                    <a:pt x="57" y="67"/>
                  </a:lnTo>
                  <a:lnTo>
                    <a:pt x="63" y="67"/>
                  </a:lnTo>
                  <a:lnTo>
                    <a:pt x="58" y="63"/>
                  </a:lnTo>
                  <a:lnTo>
                    <a:pt x="52" y="60"/>
                  </a:lnTo>
                  <a:lnTo>
                    <a:pt x="46" y="57"/>
                  </a:lnTo>
                  <a:lnTo>
                    <a:pt x="40" y="55"/>
                  </a:lnTo>
                  <a:lnTo>
                    <a:pt x="33" y="54"/>
                  </a:lnTo>
                  <a:lnTo>
                    <a:pt x="25" y="52"/>
                  </a:lnTo>
                  <a:lnTo>
                    <a:pt x="18" y="51"/>
                  </a:lnTo>
                  <a:lnTo>
                    <a:pt x="12" y="49"/>
                  </a:lnTo>
                  <a:lnTo>
                    <a:pt x="1" y="43"/>
                  </a:lnTo>
                  <a:lnTo>
                    <a:pt x="0" y="31"/>
                  </a:lnTo>
                  <a:lnTo>
                    <a:pt x="3" y="19"/>
                  </a:lnTo>
                  <a:lnTo>
                    <a:pt x="4" y="9"/>
                  </a:lnTo>
                  <a:lnTo>
                    <a:pt x="10" y="7"/>
                  </a:lnTo>
                  <a:lnTo>
                    <a:pt x="18" y="6"/>
                  </a:lnTo>
                  <a:lnTo>
                    <a:pt x="25" y="3"/>
                  </a:lnTo>
                  <a:lnTo>
                    <a:pt x="33" y="1"/>
                  </a:lnTo>
                  <a:lnTo>
                    <a:pt x="40" y="0"/>
                  </a:lnTo>
                  <a:lnTo>
                    <a:pt x="48" y="0"/>
                  </a:lnTo>
                  <a:lnTo>
                    <a:pt x="55" y="0"/>
                  </a:lnTo>
                  <a:lnTo>
                    <a:pt x="63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0" name="Freeform 89"/>
            <p:cNvSpPr>
              <a:spLocks/>
            </p:cNvSpPr>
            <p:nvPr/>
          </p:nvSpPr>
          <p:spPr bwMode="auto">
            <a:xfrm>
              <a:off x="3334" y="2977"/>
              <a:ext cx="142" cy="42"/>
            </a:xfrm>
            <a:custGeom>
              <a:avLst/>
              <a:gdLst/>
              <a:ahLst/>
              <a:cxnLst>
                <a:cxn ang="0">
                  <a:pos x="142" y="31"/>
                </a:cxn>
                <a:cxn ang="0">
                  <a:pos x="132" y="42"/>
                </a:cxn>
                <a:cxn ang="0">
                  <a:pos x="114" y="25"/>
                </a:cxn>
                <a:cxn ang="0">
                  <a:pos x="8" y="9"/>
                </a:cxn>
                <a:cxn ang="0">
                  <a:pos x="0" y="0"/>
                </a:cxn>
                <a:cxn ang="0">
                  <a:pos x="17" y="2"/>
                </a:cxn>
                <a:cxn ang="0">
                  <a:pos x="35" y="2"/>
                </a:cxn>
                <a:cxn ang="0">
                  <a:pos x="54" y="3"/>
                </a:cxn>
                <a:cxn ang="0">
                  <a:pos x="73" y="5"/>
                </a:cxn>
                <a:cxn ang="0">
                  <a:pos x="91" y="8"/>
                </a:cxn>
                <a:cxn ang="0">
                  <a:pos x="109" y="12"/>
                </a:cxn>
                <a:cxn ang="0">
                  <a:pos x="127" y="21"/>
                </a:cxn>
                <a:cxn ang="0">
                  <a:pos x="142" y="31"/>
                </a:cxn>
              </a:cxnLst>
              <a:rect l="0" t="0" r="r" b="b"/>
              <a:pathLst>
                <a:path w="142" h="42">
                  <a:moveTo>
                    <a:pt x="142" y="31"/>
                  </a:moveTo>
                  <a:lnTo>
                    <a:pt x="132" y="42"/>
                  </a:lnTo>
                  <a:lnTo>
                    <a:pt x="114" y="25"/>
                  </a:lnTo>
                  <a:lnTo>
                    <a:pt x="8" y="9"/>
                  </a:lnTo>
                  <a:lnTo>
                    <a:pt x="0" y="0"/>
                  </a:lnTo>
                  <a:lnTo>
                    <a:pt x="17" y="2"/>
                  </a:lnTo>
                  <a:lnTo>
                    <a:pt x="35" y="2"/>
                  </a:lnTo>
                  <a:lnTo>
                    <a:pt x="54" y="3"/>
                  </a:lnTo>
                  <a:lnTo>
                    <a:pt x="73" y="5"/>
                  </a:lnTo>
                  <a:lnTo>
                    <a:pt x="91" y="8"/>
                  </a:lnTo>
                  <a:lnTo>
                    <a:pt x="109" y="12"/>
                  </a:lnTo>
                  <a:lnTo>
                    <a:pt x="127" y="21"/>
                  </a:lnTo>
                  <a:lnTo>
                    <a:pt x="142" y="3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1" name="Freeform 90"/>
            <p:cNvSpPr>
              <a:spLocks/>
            </p:cNvSpPr>
            <p:nvPr/>
          </p:nvSpPr>
          <p:spPr bwMode="auto">
            <a:xfrm>
              <a:off x="3327" y="3176"/>
              <a:ext cx="16" cy="292"/>
            </a:xfrm>
            <a:custGeom>
              <a:avLst/>
              <a:gdLst/>
              <a:ahLst/>
              <a:cxnLst>
                <a:cxn ang="0">
                  <a:pos x="16" y="10"/>
                </a:cxn>
                <a:cxn ang="0">
                  <a:pos x="15" y="79"/>
                </a:cxn>
                <a:cxn ang="0">
                  <a:pos x="16" y="150"/>
                </a:cxn>
                <a:cxn ang="0">
                  <a:pos x="16" y="220"/>
                </a:cxn>
                <a:cxn ang="0">
                  <a:pos x="16" y="290"/>
                </a:cxn>
                <a:cxn ang="0">
                  <a:pos x="10" y="292"/>
                </a:cxn>
                <a:cxn ang="0">
                  <a:pos x="6" y="289"/>
                </a:cxn>
                <a:cxn ang="0">
                  <a:pos x="1" y="284"/>
                </a:cxn>
                <a:cxn ang="0">
                  <a:pos x="0" y="280"/>
                </a:cxn>
                <a:cxn ang="0">
                  <a:pos x="6" y="238"/>
                </a:cxn>
                <a:cxn ang="0">
                  <a:pos x="6" y="159"/>
                </a:cxn>
                <a:cxn ang="0">
                  <a:pos x="3" y="70"/>
                </a:cxn>
                <a:cxn ang="0">
                  <a:pos x="6" y="0"/>
                </a:cxn>
                <a:cxn ang="0">
                  <a:pos x="16" y="10"/>
                </a:cxn>
              </a:cxnLst>
              <a:rect l="0" t="0" r="r" b="b"/>
              <a:pathLst>
                <a:path w="16" h="292">
                  <a:moveTo>
                    <a:pt x="16" y="10"/>
                  </a:moveTo>
                  <a:lnTo>
                    <a:pt x="15" y="79"/>
                  </a:lnTo>
                  <a:lnTo>
                    <a:pt x="16" y="150"/>
                  </a:lnTo>
                  <a:lnTo>
                    <a:pt x="16" y="220"/>
                  </a:lnTo>
                  <a:lnTo>
                    <a:pt x="16" y="290"/>
                  </a:lnTo>
                  <a:lnTo>
                    <a:pt x="10" y="292"/>
                  </a:lnTo>
                  <a:lnTo>
                    <a:pt x="6" y="289"/>
                  </a:lnTo>
                  <a:lnTo>
                    <a:pt x="1" y="284"/>
                  </a:lnTo>
                  <a:lnTo>
                    <a:pt x="0" y="280"/>
                  </a:lnTo>
                  <a:lnTo>
                    <a:pt x="6" y="238"/>
                  </a:lnTo>
                  <a:lnTo>
                    <a:pt x="6" y="159"/>
                  </a:lnTo>
                  <a:lnTo>
                    <a:pt x="3" y="70"/>
                  </a:lnTo>
                  <a:lnTo>
                    <a:pt x="6" y="0"/>
                  </a:lnTo>
                  <a:lnTo>
                    <a:pt x="16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" name="Freeform 91"/>
            <p:cNvSpPr>
              <a:spLocks/>
            </p:cNvSpPr>
            <p:nvPr/>
          </p:nvSpPr>
          <p:spPr bwMode="auto">
            <a:xfrm>
              <a:off x="3502" y="2985"/>
              <a:ext cx="94" cy="294"/>
            </a:xfrm>
            <a:custGeom>
              <a:avLst/>
              <a:gdLst/>
              <a:ahLst/>
              <a:cxnLst>
                <a:cxn ang="0">
                  <a:pos x="88" y="43"/>
                </a:cxn>
                <a:cxn ang="0">
                  <a:pos x="94" y="79"/>
                </a:cxn>
                <a:cxn ang="0">
                  <a:pos x="88" y="113"/>
                </a:cxn>
                <a:cxn ang="0">
                  <a:pos x="82" y="148"/>
                </a:cxn>
                <a:cxn ang="0">
                  <a:pos x="82" y="180"/>
                </a:cxn>
                <a:cxn ang="0">
                  <a:pos x="79" y="192"/>
                </a:cxn>
                <a:cxn ang="0">
                  <a:pos x="74" y="206"/>
                </a:cxn>
                <a:cxn ang="0">
                  <a:pos x="71" y="218"/>
                </a:cxn>
                <a:cxn ang="0">
                  <a:pos x="71" y="231"/>
                </a:cxn>
                <a:cxn ang="0">
                  <a:pos x="58" y="243"/>
                </a:cxn>
                <a:cxn ang="0">
                  <a:pos x="47" y="257"/>
                </a:cxn>
                <a:cxn ang="0">
                  <a:pos x="38" y="270"/>
                </a:cxn>
                <a:cxn ang="0">
                  <a:pos x="34" y="287"/>
                </a:cxn>
                <a:cxn ang="0">
                  <a:pos x="24" y="285"/>
                </a:cxn>
                <a:cxn ang="0">
                  <a:pos x="16" y="290"/>
                </a:cxn>
                <a:cxn ang="0">
                  <a:pos x="9" y="294"/>
                </a:cxn>
                <a:cxn ang="0">
                  <a:pos x="0" y="290"/>
                </a:cxn>
                <a:cxn ang="0">
                  <a:pos x="9" y="285"/>
                </a:cxn>
                <a:cxn ang="0">
                  <a:pos x="16" y="278"/>
                </a:cxn>
                <a:cxn ang="0">
                  <a:pos x="22" y="269"/>
                </a:cxn>
                <a:cxn ang="0">
                  <a:pos x="28" y="260"/>
                </a:cxn>
                <a:cxn ang="0">
                  <a:pos x="34" y="251"/>
                </a:cxn>
                <a:cxn ang="0">
                  <a:pos x="40" y="242"/>
                </a:cxn>
                <a:cxn ang="0">
                  <a:pos x="46" y="233"/>
                </a:cxn>
                <a:cxn ang="0">
                  <a:pos x="55" y="225"/>
                </a:cxn>
                <a:cxn ang="0">
                  <a:pos x="62" y="195"/>
                </a:cxn>
                <a:cxn ang="0">
                  <a:pos x="65" y="167"/>
                </a:cxn>
                <a:cxn ang="0">
                  <a:pos x="68" y="137"/>
                </a:cxn>
                <a:cxn ang="0">
                  <a:pos x="74" y="109"/>
                </a:cxn>
                <a:cxn ang="0">
                  <a:pos x="79" y="94"/>
                </a:cxn>
                <a:cxn ang="0">
                  <a:pos x="80" y="79"/>
                </a:cxn>
                <a:cxn ang="0">
                  <a:pos x="79" y="64"/>
                </a:cxn>
                <a:cxn ang="0">
                  <a:pos x="74" y="49"/>
                </a:cxn>
                <a:cxn ang="0">
                  <a:pos x="68" y="35"/>
                </a:cxn>
                <a:cxn ang="0">
                  <a:pos x="59" y="22"/>
                </a:cxn>
                <a:cxn ang="0">
                  <a:pos x="49" y="10"/>
                </a:cxn>
                <a:cxn ang="0">
                  <a:pos x="37" y="0"/>
                </a:cxn>
                <a:cxn ang="0">
                  <a:pos x="43" y="3"/>
                </a:cxn>
                <a:cxn ang="0">
                  <a:pos x="50" y="7"/>
                </a:cxn>
                <a:cxn ang="0">
                  <a:pos x="58" y="10"/>
                </a:cxn>
                <a:cxn ang="0">
                  <a:pos x="65" y="16"/>
                </a:cxn>
                <a:cxn ang="0">
                  <a:pos x="73" y="22"/>
                </a:cxn>
                <a:cxn ang="0">
                  <a:pos x="79" y="28"/>
                </a:cxn>
                <a:cxn ang="0">
                  <a:pos x="85" y="35"/>
                </a:cxn>
                <a:cxn ang="0">
                  <a:pos x="88" y="43"/>
                </a:cxn>
              </a:cxnLst>
              <a:rect l="0" t="0" r="r" b="b"/>
              <a:pathLst>
                <a:path w="94" h="294">
                  <a:moveTo>
                    <a:pt x="88" y="43"/>
                  </a:moveTo>
                  <a:lnTo>
                    <a:pt x="94" y="79"/>
                  </a:lnTo>
                  <a:lnTo>
                    <a:pt x="88" y="113"/>
                  </a:lnTo>
                  <a:lnTo>
                    <a:pt x="82" y="148"/>
                  </a:lnTo>
                  <a:lnTo>
                    <a:pt x="82" y="180"/>
                  </a:lnTo>
                  <a:lnTo>
                    <a:pt x="79" y="192"/>
                  </a:lnTo>
                  <a:lnTo>
                    <a:pt x="74" y="206"/>
                  </a:lnTo>
                  <a:lnTo>
                    <a:pt x="71" y="218"/>
                  </a:lnTo>
                  <a:lnTo>
                    <a:pt x="71" y="231"/>
                  </a:lnTo>
                  <a:lnTo>
                    <a:pt x="58" y="243"/>
                  </a:lnTo>
                  <a:lnTo>
                    <a:pt x="47" y="257"/>
                  </a:lnTo>
                  <a:lnTo>
                    <a:pt x="38" y="270"/>
                  </a:lnTo>
                  <a:lnTo>
                    <a:pt x="34" y="287"/>
                  </a:lnTo>
                  <a:lnTo>
                    <a:pt x="24" y="285"/>
                  </a:lnTo>
                  <a:lnTo>
                    <a:pt x="16" y="290"/>
                  </a:lnTo>
                  <a:lnTo>
                    <a:pt x="9" y="294"/>
                  </a:lnTo>
                  <a:lnTo>
                    <a:pt x="0" y="290"/>
                  </a:lnTo>
                  <a:lnTo>
                    <a:pt x="9" y="285"/>
                  </a:lnTo>
                  <a:lnTo>
                    <a:pt x="16" y="278"/>
                  </a:lnTo>
                  <a:lnTo>
                    <a:pt x="22" y="269"/>
                  </a:lnTo>
                  <a:lnTo>
                    <a:pt x="28" y="260"/>
                  </a:lnTo>
                  <a:lnTo>
                    <a:pt x="34" y="251"/>
                  </a:lnTo>
                  <a:lnTo>
                    <a:pt x="40" y="242"/>
                  </a:lnTo>
                  <a:lnTo>
                    <a:pt x="46" y="233"/>
                  </a:lnTo>
                  <a:lnTo>
                    <a:pt x="55" y="225"/>
                  </a:lnTo>
                  <a:lnTo>
                    <a:pt x="62" y="195"/>
                  </a:lnTo>
                  <a:lnTo>
                    <a:pt x="65" y="167"/>
                  </a:lnTo>
                  <a:lnTo>
                    <a:pt x="68" y="137"/>
                  </a:lnTo>
                  <a:lnTo>
                    <a:pt x="74" y="109"/>
                  </a:lnTo>
                  <a:lnTo>
                    <a:pt x="79" y="94"/>
                  </a:lnTo>
                  <a:lnTo>
                    <a:pt x="80" y="79"/>
                  </a:lnTo>
                  <a:lnTo>
                    <a:pt x="79" y="64"/>
                  </a:lnTo>
                  <a:lnTo>
                    <a:pt x="74" y="49"/>
                  </a:lnTo>
                  <a:lnTo>
                    <a:pt x="68" y="35"/>
                  </a:lnTo>
                  <a:lnTo>
                    <a:pt x="59" y="22"/>
                  </a:lnTo>
                  <a:lnTo>
                    <a:pt x="49" y="10"/>
                  </a:lnTo>
                  <a:lnTo>
                    <a:pt x="37" y="0"/>
                  </a:lnTo>
                  <a:lnTo>
                    <a:pt x="43" y="3"/>
                  </a:lnTo>
                  <a:lnTo>
                    <a:pt x="50" y="7"/>
                  </a:lnTo>
                  <a:lnTo>
                    <a:pt x="58" y="10"/>
                  </a:lnTo>
                  <a:lnTo>
                    <a:pt x="65" y="16"/>
                  </a:lnTo>
                  <a:lnTo>
                    <a:pt x="73" y="22"/>
                  </a:lnTo>
                  <a:lnTo>
                    <a:pt x="79" y="28"/>
                  </a:lnTo>
                  <a:lnTo>
                    <a:pt x="85" y="35"/>
                  </a:lnTo>
                  <a:lnTo>
                    <a:pt x="88" y="4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" name="Freeform 92"/>
            <p:cNvSpPr>
              <a:spLocks/>
            </p:cNvSpPr>
            <p:nvPr/>
          </p:nvSpPr>
          <p:spPr bwMode="auto">
            <a:xfrm>
              <a:off x="3364" y="3140"/>
              <a:ext cx="133" cy="78"/>
            </a:xfrm>
            <a:custGeom>
              <a:avLst/>
              <a:gdLst/>
              <a:ahLst/>
              <a:cxnLst>
                <a:cxn ang="0">
                  <a:pos x="58" y="5"/>
                </a:cxn>
                <a:cxn ang="0">
                  <a:pos x="48" y="12"/>
                </a:cxn>
                <a:cxn ang="0">
                  <a:pos x="34" y="15"/>
                </a:cxn>
                <a:cxn ang="0">
                  <a:pos x="22" y="21"/>
                </a:cxn>
                <a:cxn ang="0">
                  <a:pos x="16" y="34"/>
                </a:cxn>
                <a:cxn ang="0">
                  <a:pos x="31" y="40"/>
                </a:cxn>
                <a:cxn ang="0">
                  <a:pos x="46" y="43"/>
                </a:cxn>
                <a:cxn ang="0">
                  <a:pos x="61" y="48"/>
                </a:cxn>
                <a:cxn ang="0">
                  <a:pos x="78" y="51"/>
                </a:cxn>
                <a:cxn ang="0">
                  <a:pos x="93" y="55"/>
                </a:cxn>
                <a:cxn ang="0">
                  <a:pos x="106" y="61"/>
                </a:cxn>
                <a:cxn ang="0">
                  <a:pos x="120" y="67"/>
                </a:cxn>
                <a:cxn ang="0">
                  <a:pos x="133" y="76"/>
                </a:cxn>
                <a:cxn ang="0">
                  <a:pos x="129" y="78"/>
                </a:cxn>
                <a:cxn ang="0">
                  <a:pos x="123" y="78"/>
                </a:cxn>
                <a:cxn ang="0">
                  <a:pos x="115" y="76"/>
                </a:cxn>
                <a:cxn ang="0">
                  <a:pos x="108" y="75"/>
                </a:cxn>
                <a:cxn ang="0">
                  <a:pos x="99" y="72"/>
                </a:cxn>
                <a:cxn ang="0">
                  <a:pos x="91" y="69"/>
                </a:cxn>
                <a:cxn ang="0">
                  <a:pos x="82" y="66"/>
                </a:cxn>
                <a:cxn ang="0">
                  <a:pos x="75" y="63"/>
                </a:cxn>
                <a:cxn ang="0">
                  <a:pos x="64" y="61"/>
                </a:cxn>
                <a:cxn ang="0">
                  <a:pos x="54" y="60"/>
                </a:cxn>
                <a:cxn ang="0">
                  <a:pos x="43" y="57"/>
                </a:cxn>
                <a:cxn ang="0">
                  <a:pos x="33" y="54"/>
                </a:cxn>
                <a:cxn ang="0">
                  <a:pos x="24" y="51"/>
                </a:cxn>
                <a:cxn ang="0">
                  <a:pos x="15" y="46"/>
                </a:cxn>
                <a:cxn ang="0">
                  <a:pos x="8" y="40"/>
                </a:cxn>
                <a:cxn ang="0">
                  <a:pos x="0" y="34"/>
                </a:cxn>
                <a:cxn ang="0">
                  <a:pos x="5" y="25"/>
                </a:cxn>
                <a:cxn ang="0">
                  <a:pos x="9" y="17"/>
                </a:cxn>
                <a:cxn ang="0">
                  <a:pos x="13" y="9"/>
                </a:cxn>
                <a:cxn ang="0">
                  <a:pos x="22" y="5"/>
                </a:cxn>
                <a:cxn ang="0">
                  <a:pos x="31" y="3"/>
                </a:cxn>
                <a:cxn ang="0">
                  <a:pos x="42" y="2"/>
                </a:cxn>
                <a:cxn ang="0">
                  <a:pos x="51" y="0"/>
                </a:cxn>
                <a:cxn ang="0">
                  <a:pos x="58" y="5"/>
                </a:cxn>
              </a:cxnLst>
              <a:rect l="0" t="0" r="r" b="b"/>
              <a:pathLst>
                <a:path w="133" h="78">
                  <a:moveTo>
                    <a:pt x="58" y="5"/>
                  </a:moveTo>
                  <a:lnTo>
                    <a:pt x="48" y="12"/>
                  </a:lnTo>
                  <a:lnTo>
                    <a:pt x="34" y="15"/>
                  </a:lnTo>
                  <a:lnTo>
                    <a:pt x="22" y="21"/>
                  </a:lnTo>
                  <a:lnTo>
                    <a:pt x="16" y="34"/>
                  </a:lnTo>
                  <a:lnTo>
                    <a:pt x="31" y="40"/>
                  </a:lnTo>
                  <a:lnTo>
                    <a:pt x="46" y="43"/>
                  </a:lnTo>
                  <a:lnTo>
                    <a:pt x="61" y="48"/>
                  </a:lnTo>
                  <a:lnTo>
                    <a:pt x="78" y="51"/>
                  </a:lnTo>
                  <a:lnTo>
                    <a:pt x="93" y="55"/>
                  </a:lnTo>
                  <a:lnTo>
                    <a:pt x="106" y="61"/>
                  </a:lnTo>
                  <a:lnTo>
                    <a:pt x="120" y="67"/>
                  </a:lnTo>
                  <a:lnTo>
                    <a:pt x="133" y="76"/>
                  </a:lnTo>
                  <a:lnTo>
                    <a:pt x="129" y="78"/>
                  </a:lnTo>
                  <a:lnTo>
                    <a:pt x="123" y="78"/>
                  </a:lnTo>
                  <a:lnTo>
                    <a:pt x="115" y="76"/>
                  </a:lnTo>
                  <a:lnTo>
                    <a:pt x="108" y="75"/>
                  </a:lnTo>
                  <a:lnTo>
                    <a:pt x="99" y="72"/>
                  </a:lnTo>
                  <a:lnTo>
                    <a:pt x="91" y="69"/>
                  </a:lnTo>
                  <a:lnTo>
                    <a:pt x="82" y="66"/>
                  </a:lnTo>
                  <a:lnTo>
                    <a:pt x="75" y="63"/>
                  </a:lnTo>
                  <a:lnTo>
                    <a:pt x="64" y="61"/>
                  </a:lnTo>
                  <a:lnTo>
                    <a:pt x="54" y="60"/>
                  </a:lnTo>
                  <a:lnTo>
                    <a:pt x="43" y="57"/>
                  </a:lnTo>
                  <a:lnTo>
                    <a:pt x="33" y="54"/>
                  </a:lnTo>
                  <a:lnTo>
                    <a:pt x="24" y="51"/>
                  </a:lnTo>
                  <a:lnTo>
                    <a:pt x="15" y="46"/>
                  </a:lnTo>
                  <a:lnTo>
                    <a:pt x="8" y="40"/>
                  </a:lnTo>
                  <a:lnTo>
                    <a:pt x="0" y="34"/>
                  </a:lnTo>
                  <a:lnTo>
                    <a:pt x="5" y="25"/>
                  </a:lnTo>
                  <a:lnTo>
                    <a:pt x="9" y="17"/>
                  </a:lnTo>
                  <a:lnTo>
                    <a:pt x="13" y="9"/>
                  </a:lnTo>
                  <a:lnTo>
                    <a:pt x="22" y="5"/>
                  </a:lnTo>
                  <a:lnTo>
                    <a:pt x="31" y="3"/>
                  </a:lnTo>
                  <a:lnTo>
                    <a:pt x="42" y="2"/>
                  </a:lnTo>
                  <a:lnTo>
                    <a:pt x="51" y="0"/>
                  </a:lnTo>
                  <a:lnTo>
                    <a:pt x="58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4" name="Freeform 93"/>
            <p:cNvSpPr>
              <a:spLocks/>
            </p:cNvSpPr>
            <p:nvPr/>
          </p:nvSpPr>
          <p:spPr bwMode="auto">
            <a:xfrm>
              <a:off x="2929" y="3628"/>
              <a:ext cx="490" cy="28"/>
            </a:xfrm>
            <a:custGeom>
              <a:avLst/>
              <a:gdLst/>
              <a:ahLst/>
              <a:cxnLst>
                <a:cxn ang="0">
                  <a:pos x="451" y="1"/>
                </a:cxn>
                <a:cxn ang="0">
                  <a:pos x="490" y="9"/>
                </a:cxn>
                <a:cxn ang="0">
                  <a:pos x="483" y="12"/>
                </a:cxn>
                <a:cxn ang="0">
                  <a:pos x="471" y="15"/>
                </a:cxn>
                <a:cxn ang="0">
                  <a:pos x="454" y="18"/>
                </a:cxn>
                <a:cxn ang="0">
                  <a:pos x="434" y="19"/>
                </a:cxn>
                <a:cxn ang="0">
                  <a:pos x="410" y="21"/>
                </a:cxn>
                <a:cxn ang="0">
                  <a:pos x="384" y="22"/>
                </a:cxn>
                <a:cxn ang="0">
                  <a:pos x="356" y="22"/>
                </a:cxn>
                <a:cxn ang="0">
                  <a:pos x="327" y="22"/>
                </a:cxn>
                <a:cxn ang="0">
                  <a:pos x="297" y="24"/>
                </a:cxn>
                <a:cxn ang="0">
                  <a:pos x="266" y="24"/>
                </a:cxn>
                <a:cxn ang="0">
                  <a:pos x="238" y="24"/>
                </a:cxn>
                <a:cxn ang="0">
                  <a:pos x="209" y="24"/>
                </a:cxn>
                <a:cxn ang="0">
                  <a:pos x="182" y="24"/>
                </a:cxn>
                <a:cxn ang="0">
                  <a:pos x="158" y="25"/>
                </a:cxn>
                <a:cxn ang="0">
                  <a:pos x="137" y="25"/>
                </a:cxn>
                <a:cxn ang="0">
                  <a:pos x="120" y="27"/>
                </a:cxn>
                <a:cxn ang="0">
                  <a:pos x="111" y="28"/>
                </a:cxn>
                <a:cxn ang="0">
                  <a:pos x="96" y="28"/>
                </a:cxn>
                <a:cxn ang="0">
                  <a:pos x="78" y="28"/>
                </a:cxn>
                <a:cxn ang="0">
                  <a:pos x="58" y="27"/>
                </a:cxn>
                <a:cxn ang="0">
                  <a:pos x="39" y="27"/>
                </a:cxn>
                <a:cxn ang="0">
                  <a:pos x="21" y="25"/>
                </a:cxn>
                <a:cxn ang="0">
                  <a:pos x="7" y="22"/>
                </a:cxn>
                <a:cxn ang="0">
                  <a:pos x="0" y="21"/>
                </a:cxn>
                <a:cxn ang="0">
                  <a:pos x="7" y="16"/>
                </a:cxn>
                <a:cxn ang="0">
                  <a:pos x="22" y="13"/>
                </a:cxn>
                <a:cxn ang="0">
                  <a:pos x="42" y="9"/>
                </a:cxn>
                <a:cxn ang="0">
                  <a:pos x="66" y="7"/>
                </a:cxn>
                <a:cxn ang="0">
                  <a:pos x="94" y="4"/>
                </a:cxn>
                <a:cxn ang="0">
                  <a:pos x="127" y="3"/>
                </a:cxn>
                <a:cxn ang="0">
                  <a:pos x="161" y="1"/>
                </a:cxn>
                <a:cxn ang="0">
                  <a:pos x="197" y="1"/>
                </a:cxn>
                <a:cxn ang="0">
                  <a:pos x="233" y="0"/>
                </a:cxn>
                <a:cxn ang="0">
                  <a:pos x="271" y="0"/>
                </a:cxn>
                <a:cxn ang="0">
                  <a:pos x="306" y="0"/>
                </a:cxn>
                <a:cxn ang="0">
                  <a:pos x="341" y="0"/>
                </a:cxn>
                <a:cxn ang="0">
                  <a:pos x="374" y="0"/>
                </a:cxn>
                <a:cxn ang="0">
                  <a:pos x="404" y="1"/>
                </a:cxn>
                <a:cxn ang="0">
                  <a:pos x="431" y="1"/>
                </a:cxn>
                <a:cxn ang="0">
                  <a:pos x="451" y="1"/>
                </a:cxn>
              </a:cxnLst>
              <a:rect l="0" t="0" r="r" b="b"/>
              <a:pathLst>
                <a:path w="490" h="28">
                  <a:moveTo>
                    <a:pt x="451" y="1"/>
                  </a:moveTo>
                  <a:lnTo>
                    <a:pt x="490" y="9"/>
                  </a:lnTo>
                  <a:lnTo>
                    <a:pt x="483" y="12"/>
                  </a:lnTo>
                  <a:lnTo>
                    <a:pt x="471" y="15"/>
                  </a:lnTo>
                  <a:lnTo>
                    <a:pt x="454" y="18"/>
                  </a:lnTo>
                  <a:lnTo>
                    <a:pt x="434" y="19"/>
                  </a:lnTo>
                  <a:lnTo>
                    <a:pt x="410" y="21"/>
                  </a:lnTo>
                  <a:lnTo>
                    <a:pt x="384" y="22"/>
                  </a:lnTo>
                  <a:lnTo>
                    <a:pt x="356" y="22"/>
                  </a:lnTo>
                  <a:lnTo>
                    <a:pt x="327" y="22"/>
                  </a:lnTo>
                  <a:lnTo>
                    <a:pt x="297" y="24"/>
                  </a:lnTo>
                  <a:lnTo>
                    <a:pt x="266" y="24"/>
                  </a:lnTo>
                  <a:lnTo>
                    <a:pt x="238" y="24"/>
                  </a:lnTo>
                  <a:lnTo>
                    <a:pt x="209" y="24"/>
                  </a:lnTo>
                  <a:lnTo>
                    <a:pt x="182" y="24"/>
                  </a:lnTo>
                  <a:lnTo>
                    <a:pt x="158" y="25"/>
                  </a:lnTo>
                  <a:lnTo>
                    <a:pt x="137" y="25"/>
                  </a:lnTo>
                  <a:lnTo>
                    <a:pt x="120" y="27"/>
                  </a:lnTo>
                  <a:lnTo>
                    <a:pt x="111" y="28"/>
                  </a:lnTo>
                  <a:lnTo>
                    <a:pt x="96" y="28"/>
                  </a:lnTo>
                  <a:lnTo>
                    <a:pt x="78" y="28"/>
                  </a:lnTo>
                  <a:lnTo>
                    <a:pt x="58" y="27"/>
                  </a:lnTo>
                  <a:lnTo>
                    <a:pt x="39" y="27"/>
                  </a:lnTo>
                  <a:lnTo>
                    <a:pt x="21" y="25"/>
                  </a:lnTo>
                  <a:lnTo>
                    <a:pt x="7" y="22"/>
                  </a:lnTo>
                  <a:lnTo>
                    <a:pt x="0" y="21"/>
                  </a:lnTo>
                  <a:lnTo>
                    <a:pt x="7" y="16"/>
                  </a:lnTo>
                  <a:lnTo>
                    <a:pt x="22" y="13"/>
                  </a:lnTo>
                  <a:lnTo>
                    <a:pt x="42" y="9"/>
                  </a:lnTo>
                  <a:lnTo>
                    <a:pt x="66" y="7"/>
                  </a:lnTo>
                  <a:lnTo>
                    <a:pt x="94" y="4"/>
                  </a:lnTo>
                  <a:lnTo>
                    <a:pt x="127" y="3"/>
                  </a:lnTo>
                  <a:lnTo>
                    <a:pt x="161" y="1"/>
                  </a:lnTo>
                  <a:lnTo>
                    <a:pt x="197" y="1"/>
                  </a:lnTo>
                  <a:lnTo>
                    <a:pt x="233" y="0"/>
                  </a:lnTo>
                  <a:lnTo>
                    <a:pt x="271" y="0"/>
                  </a:lnTo>
                  <a:lnTo>
                    <a:pt x="306" y="0"/>
                  </a:lnTo>
                  <a:lnTo>
                    <a:pt x="341" y="0"/>
                  </a:lnTo>
                  <a:lnTo>
                    <a:pt x="374" y="0"/>
                  </a:lnTo>
                  <a:lnTo>
                    <a:pt x="404" y="1"/>
                  </a:lnTo>
                  <a:lnTo>
                    <a:pt x="431" y="1"/>
                  </a:lnTo>
                  <a:lnTo>
                    <a:pt x="451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5" name="Freeform 94"/>
            <p:cNvSpPr>
              <a:spLocks/>
            </p:cNvSpPr>
            <p:nvPr/>
          </p:nvSpPr>
          <p:spPr bwMode="auto">
            <a:xfrm>
              <a:off x="3422" y="3225"/>
              <a:ext cx="27" cy="406"/>
            </a:xfrm>
            <a:custGeom>
              <a:avLst/>
              <a:gdLst/>
              <a:ahLst/>
              <a:cxnLst>
                <a:cxn ang="0">
                  <a:pos x="21" y="42"/>
                </a:cxn>
                <a:cxn ang="0">
                  <a:pos x="26" y="115"/>
                </a:cxn>
                <a:cxn ang="0">
                  <a:pos x="26" y="190"/>
                </a:cxn>
                <a:cxn ang="0">
                  <a:pos x="24" y="267"/>
                </a:cxn>
                <a:cxn ang="0">
                  <a:pos x="27" y="341"/>
                </a:cxn>
                <a:cxn ang="0">
                  <a:pos x="26" y="353"/>
                </a:cxn>
                <a:cxn ang="0">
                  <a:pos x="26" y="376"/>
                </a:cxn>
                <a:cxn ang="0">
                  <a:pos x="23" y="398"/>
                </a:cxn>
                <a:cxn ang="0">
                  <a:pos x="15" y="406"/>
                </a:cxn>
                <a:cxn ang="0">
                  <a:pos x="11" y="337"/>
                </a:cxn>
                <a:cxn ang="0">
                  <a:pos x="6" y="198"/>
                </a:cxn>
                <a:cxn ang="0">
                  <a:pos x="2" y="62"/>
                </a:cxn>
                <a:cxn ang="0">
                  <a:pos x="0" y="0"/>
                </a:cxn>
                <a:cxn ang="0">
                  <a:pos x="21" y="42"/>
                </a:cxn>
              </a:cxnLst>
              <a:rect l="0" t="0" r="r" b="b"/>
              <a:pathLst>
                <a:path w="27" h="406">
                  <a:moveTo>
                    <a:pt x="21" y="42"/>
                  </a:moveTo>
                  <a:lnTo>
                    <a:pt x="26" y="115"/>
                  </a:lnTo>
                  <a:lnTo>
                    <a:pt x="26" y="190"/>
                  </a:lnTo>
                  <a:lnTo>
                    <a:pt x="24" y="267"/>
                  </a:lnTo>
                  <a:lnTo>
                    <a:pt x="27" y="341"/>
                  </a:lnTo>
                  <a:lnTo>
                    <a:pt x="26" y="353"/>
                  </a:lnTo>
                  <a:lnTo>
                    <a:pt x="26" y="376"/>
                  </a:lnTo>
                  <a:lnTo>
                    <a:pt x="23" y="398"/>
                  </a:lnTo>
                  <a:lnTo>
                    <a:pt x="15" y="406"/>
                  </a:lnTo>
                  <a:lnTo>
                    <a:pt x="11" y="337"/>
                  </a:lnTo>
                  <a:lnTo>
                    <a:pt x="6" y="198"/>
                  </a:lnTo>
                  <a:lnTo>
                    <a:pt x="2" y="62"/>
                  </a:lnTo>
                  <a:lnTo>
                    <a:pt x="0" y="0"/>
                  </a:lnTo>
                  <a:lnTo>
                    <a:pt x="21" y="4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6" name="Freeform 95"/>
            <p:cNvSpPr>
              <a:spLocks/>
            </p:cNvSpPr>
            <p:nvPr/>
          </p:nvSpPr>
          <p:spPr bwMode="auto">
            <a:xfrm>
              <a:off x="2972" y="3699"/>
              <a:ext cx="65" cy="128"/>
            </a:xfrm>
            <a:custGeom>
              <a:avLst/>
              <a:gdLst/>
              <a:ahLst/>
              <a:cxnLst>
                <a:cxn ang="0">
                  <a:pos x="45" y="2"/>
                </a:cxn>
                <a:cxn ang="0">
                  <a:pos x="51" y="3"/>
                </a:cxn>
                <a:cxn ang="0">
                  <a:pos x="56" y="6"/>
                </a:cxn>
                <a:cxn ang="0">
                  <a:pos x="60" y="11"/>
                </a:cxn>
                <a:cxn ang="0">
                  <a:pos x="65" y="15"/>
                </a:cxn>
                <a:cxn ang="0">
                  <a:pos x="57" y="17"/>
                </a:cxn>
                <a:cxn ang="0">
                  <a:pos x="47" y="14"/>
                </a:cxn>
                <a:cxn ang="0">
                  <a:pos x="38" y="14"/>
                </a:cxn>
                <a:cxn ang="0">
                  <a:pos x="33" y="23"/>
                </a:cxn>
                <a:cxn ang="0">
                  <a:pos x="24" y="50"/>
                </a:cxn>
                <a:cxn ang="0">
                  <a:pos x="23" y="75"/>
                </a:cxn>
                <a:cxn ang="0">
                  <a:pos x="20" y="102"/>
                </a:cxn>
                <a:cxn ang="0">
                  <a:pos x="11" y="128"/>
                </a:cxn>
                <a:cxn ang="0">
                  <a:pos x="5" y="111"/>
                </a:cxn>
                <a:cxn ang="0">
                  <a:pos x="0" y="77"/>
                </a:cxn>
                <a:cxn ang="0">
                  <a:pos x="0" y="41"/>
                </a:cxn>
                <a:cxn ang="0">
                  <a:pos x="6" y="17"/>
                </a:cxn>
                <a:cxn ang="0">
                  <a:pos x="9" y="12"/>
                </a:cxn>
                <a:cxn ang="0">
                  <a:pos x="17" y="5"/>
                </a:cxn>
                <a:cxn ang="0">
                  <a:pos x="30" y="0"/>
                </a:cxn>
                <a:cxn ang="0">
                  <a:pos x="45" y="2"/>
                </a:cxn>
              </a:cxnLst>
              <a:rect l="0" t="0" r="r" b="b"/>
              <a:pathLst>
                <a:path w="65" h="128">
                  <a:moveTo>
                    <a:pt x="45" y="2"/>
                  </a:moveTo>
                  <a:lnTo>
                    <a:pt x="51" y="3"/>
                  </a:lnTo>
                  <a:lnTo>
                    <a:pt x="56" y="6"/>
                  </a:lnTo>
                  <a:lnTo>
                    <a:pt x="60" y="11"/>
                  </a:lnTo>
                  <a:lnTo>
                    <a:pt x="65" y="15"/>
                  </a:lnTo>
                  <a:lnTo>
                    <a:pt x="57" y="17"/>
                  </a:lnTo>
                  <a:lnTo>
                    <a:pt x="47" y="14"/>
                  </a:lnTo>
                  <a:lnTo>
                    <a:pt x="38" y="14"/>
                  </a:lnTo>
                  <a:lnTo>
                    <a:pt x="33" y="23"/>
                  </a:lnTo>
                  <a:lnTo>
                    <a:pt x="24" y="50"/>
                  </a:lnTo>
                  <a:lnTo>
                    <a:pt x="23" y="75"/>
                  </a:lnTo>
                  <a:lnTo>
                    <a:pt x="20" y="102"/>
                  </a:lnTo>
                  <a:lnTo>
                    <a:pt x="11" y="128"/>
                  </a:lnTo>
                  <a:lnTo>
                    <a:pt x="5" y="111"/>
                  </a:lnTo>
                  <a:lnTo>
                    <a:pt x="0" y="77"/>
                  </a:lnTo>
                  <a:lnTo>
                    <a:pt x="0" y="41"/>
                  </a:lnTo>
                  <a:lnTo>
                    <a:pt x="6" y="17"/>
                  </a:lnTo>
                  <a:lnTo>
                    <a:pt x="9" y="12"/>
                  </a:lnTo>
                  <a:lnTo>
                    <a:pt x="17" y="5"/>
                  </a:lnTo>
                  <a:lnTo>
                    <a:pt x="30" y="0"/>
                  </a:lnTo>
                  <a:lnTo>
                    <a:pt x="45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7" name="Freeform 96"/>
            <p:cNvSpPr>
              <a:spLocks/>
            </p:cNvSpPr>
            <p:nvPr/>
          </p:nvSpPr>
          <p:spPr bwMode="auto">
            <a:xfrm>
              <a:off x="3089" y="3705"/>
              <a:ext cx="88" cy="313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18" y="21"/>
                </a:cxn>
                <a:cxn ang="0">
                  <a:pos x="28" y="42"/>
                </a:cxn>
                <a:cxn ang="0">
                  <a:pos x="39" y="65"/>
                </a:cxn>
                <a:cxn ang="0">
                  <a:pos x="51" y="86"/>
                </a:cxn>
                <a:cxn ang="0">
                  <a:pos x="60" y="110"/>
                </a:cxn>
                <a:cxn ang="0">
                  <a:pos x="70" y="132"/>
                </a:cxn>
                <a:cxn ang="0">
                  <a:pos x="79" y="154"/>
                </a:cxn>
                <a:cxn ang="0">
                  <a:pos x="88" y="177"/>
                </a:cxn>
                <a:cxn ang="0">
                  <a:pos x="84" y="211"/>
                </a:cxn>
                <a:cxn ang="0">
                  <a:pos x="79" y="244"/>
                </a:cxn>
                <a:cxn ang="0">
                  <a:pos x="76" y="279"/>
                </a:cxn>
                <a:cxn ang="0">
                  <a:pos x="78" y="313"/>
                </a:cxn>
                <a:cxn ang="0">
                  <a:pos x="64" y="282"/>
                </a:cxn>
                <a:cxn ang="0">
                  <a:pos x="66" y="246"/>
                </a:cxn>
                <a:cxn ang="0">
                  <a:pos x="72" y="210"/>
                </a:cxn>
                <a:cxn ang="0">
                  <a:pos x="73" y="174"/>
                </a:cxn>
                <a:cxn ang="0">
                  <a:pos x="64" y="153"/>
                </a:cxn>
                <a:cxn ang="0">
                  <a:pos x="55" y="132"/>
                </a:cxn>
                <a:cxn ang="0">
                  <a:pos x="46" y="111"/>
                </a:cxn>
                <a:cxn ang="0">
                  <a:pos x="36" y="90"/>
                </a:cxn>
                <a:cxn ang="0">
                  <a:pos x="27" y="69"/>
                </a:cxn>
                <a:cxn ang="0">
                  <a:pos x="16" y="48"/>
                </a:cxn>
                <a:cxn ang="0">
                  <a:pos x="9" y="27"/>
                </a:cxn>
                <a:cxn ang="0">
                  <a:pos x="0" y="6"/>
                </a:cxn>
                <a:cxn ang="0">
                  <a:pos x="7" y="0"/>
                </a:cxn>
              </a:cxnLst>
              <a:rect l="0" t="0" r="r" b="b"/>
              <a:pathLst>
                <a:path w="88" h="313">
                  <a:moveTo>
                    <a:pt x="7" y="0"/>
                  </a:moveTo>
                  <a:lnTo>
                    <a:pt x="18" y="21"/>
                  </a:lnTo>
                  <a:lnTo>
                    <a:pt x="28" y="42"/>
                  </a:lnTo>
                  <a:lnTo>
                    <a:pt x="39" y="65"/>
                  </a:lnTo>
                  <a:lnTo>
                    <a:pt x="51" y="86"/>
                  </a:lnTo>
                  <a:lnTo>
                    <a:pt x="60" y="110"/>
                  </a:lnTo>
                  <a:lnTo>
                    <a:pt x="70" y="132"/>
                  </a:lnTo>
                  <a:lnTo>
                    <a:pt x="79" y="154"/>
                  </a:lnTo>
                  <a:lnTo>
                    <a:pt x="88" y="177"/>
                  </a:lnTo>
                  <a:lnTo>
                    <a:pt x="84" y="211"/>
                  </a:lnTo>
                  <a:lnTo>
                    <a:pt x="79" y="244"/>
                  </a:lnTo>
                  <a:lnTo>
                    <a:pt x="76" y="279"/>
                  </a:lnTo>
                  <a:lnTo>
                    <a:pt x="78" y="313"/>
                  </a:lnTo>
                  <a:lnTo>
                    <a:pt x="64" y="282"/>
                  </a:lnTo>
                  <a:lnTo>
                    <a:pt x="66" y="246"/>
                  </a:lnTo>
                  <a:lnTo>
                    <a:pt x="72" y="210"/>
                  </a:lnTo>
                  <a:lnTo>
                    <a:pt x="73" y="174"/>
                  </a:lnTo>
                  <a:lnTo>
                    <a:pt x="64" y="153"/>
                  </a:lnTo>
                  <a:lnTo>
                    <a:pt x="55" y="132"/>
                  </a:lnTo>
                  <a:lnTo>
                    <a:pt x="46" y="111"/>
                  </a:lnTo>
                  <a:lnTo>
                    <a:pt x="36" y="90"/>
                  </a:lnTo>
                  <a:lnTo>
                    <a:pt x="27" y="69"/>
                  </a:lnTo>
                  <a:lnTo>
                    <a:pt x="16" y="48"/>
                  </a:lnTo>
                  <a:lnTo>
                    <a:pt x="9" y="27"/>
                  </a:lnTo>
                  <a:lnTo>
                    <a:pt x="0" y="6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8" name="Freeform 97"/>
            <p:cNvSpPr>
              <a:spLocks/>
            </p:cNvSpPr>
            <p:nvPr/>
          </p:nvSpPr>
          <p:spPr bwMode="auto">
            <a:xfrm>
              <a:off x="3466" y="3309"/>
              <a:ext cx="69" cy="14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69" y="26"/>
                </a:cxn>
                <a:cxn ang="0">
                  <a:pos x="69" y="51"/>
                </a:cxn>
                <a:cxn ang="0">
                  <a:pos x="63" y="78"/>
                </a:cxn>
                <a:cxn ang="0">
                  <a:pos x="55" y="103"/>
                </a:cxn>
                <a:cxn ang="0">
                  <a:pos x="48" y="118"/>
                </a:cxn>
                <a:cxn ang="0">
                  <a:pos x="40" y="127"/>
                </a:cxn>
                <a:cxn ang="0">
                  <a:pos x="34" y="133"/>
                </a:cxn>
                <a:cxn ang="0">
                  <a:pos x="28" y="136"/>
                </a:cxn>
                <a:cxn ang="0">
                  <a:pos x="21" y="138"/>
                </a:cxn>
                <a:cxn ang="0">
                  <a:pos x="15" y="138"/>
                </a:cxn>
                <a:cxn ang="0">
                  <a:pos x="7" y="139"/>
                </a:cxn>
                <a:cxn ang="0">
                  <a:pos x="0" y="141"/>
                </a:cxn>
                <a:cxn ang="0">
                  <a:pos x="12" y="129"/>
                </a:cxn>
                <a:cxn ang="0">
                  <a:pos x="24" y="115"/>
                </a:cxn>
                <a:cxn ang="0">
                  <a:pos x="33" y="100"/>
                </a:cxn>
                <a:cxn ang="0">
                  <a:pos x="40" y="85"/>
                </a:cxn>
                <a:cxn ang="0">
                  <a:pos x="46" y="69"/>
                </a:cxn>
                <a:cxn ang="0">
                  <a:pos x="49" y="52"/>
                </a:cxn>
                <a:cxn ang="0">
                  <a:pos x="49" y="36"/>
                </a:cxn>
                <a:cxn ang="0">
                  <a:pos x="48" y="20"/>
                </a:cxn>
                <a:cxn ang="0">
                  <a:pos x="52" y="15"/>
                </a:cxn>
                <a:cxn ang="0">
                  <a:pos x="52" y="8"/>
                </a:cxn>
                <a:cxn ang="0">
                  <a:pos x="55" y="2"/>
                </a:cxn>
                <a:cxn ang="0">
                  <a:pos x="61" y="0"/>
                </a:cxn>
              </a:cxnLst>
              <a:rect l="0" t="0" r="r" b="b"/>
              <a:pathLst>
                <a:path w="69" h="141">
                  <a:moveTo>
                    <a:pt x="61" y="0"/>
                  </a:moveTo>
                  <a:lnTo>
                    <a:pt x="69" y="26"/>
                  </a:lnTo>
                  <a:lnTo>
                    <a:pt x="69" y="51"/>
                  </a:lnTo>
                  <a:lnTo>
                    <a:pt x="63" y="78"/>
                  </a:lnTo>
                  <a:lnTo>
                    <a:pt x="55" y="103"/>
                  </a:lnTo>
                  <a:lnTo>
                    <a:pt x="48" y="118"/>
                  </a:lnTo>
                  <a:lnTo>
                    <a:pt x="40" y="127"/>
                  </a:lnTo>
                  <a:lnTo>
                    <a:pt x="34" y="133"/>
                  </a:lnTo>
                  <a:lnTo>
                    <a:pt x="28" y="136"/>
                  </a:lnTo>
                  <a:lnTo>
                    <a:pt x="21" y="138"/>
                  </a:lnTo>
                  <a:lnTo>
                    <a:pt x="15" y="138"/>
                  </a:lnTo>
                  <a:lnTo>
                    <a:pt x="7" y="139"/>
                  </a:lnTo>
                  <a:lnTo>
                    <a:pt x="0" y="141"/>
                  </a:lnTo>
                  <a:lnTo>
                    <a:pt x="12" y="129"/>
                  </a:lnTo>
                  <a:lnTo>
                    <a:pt x="24" y="115"/>
                  </a:lnTo>
                  <a:lnTo>
                    <a:pt x="33" y="100"/>
                  </a:lnTo>
                  <a:lnTo>
                    <a:pt x="40" y="85"/>
                  </a:lnTo>
                  <a:lnTo>
                    <a:pt x="46" y="69"/>
                  </a:lnTo>
                  <a:lnTo>
                    <a:pt x="49" y="52"/>
                  </a:lnTo>
                  <a:lnTo>
                    <a:pt x="49" y="36"/>
                  </a:lnTo>
                  <a:lnTo>
                    <a:pt x="48" y="20"/>
                  </a:lnTo>
                  <a:lnTo>
                    <a:pt x="52" y="15"/>
                  </a:lnTo>
                  <a:lnTo>
                    <a:pt x="52" y="8"/>
                  </a:lnTo>
                  <a:lnTo>
                    <a:pt x="55" y="2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9" name="Freeform 98"/>
            <p:cNvSpPr>
              <a:spLocks/>
            </p:cNvSpPr>
            <p:nvPr/>
          </p:nvSpPr>
          <p:spPr bwMode="auto">
            <a:xfrm>
              <a:off x="3229" y="3671"/>
              <a:ext cx="192" cy="471"/>
            </a:xfrm>
            <a:custGeom>
              <a:avLst/>
              <a:gdLst/>
              <a:ahLst/>
              <a:cxnLst>
                <a:cxn ang="0">
                  <a:pos x="192" y="471"/>
                </a:cxn>
                <a:cxn ang="0">
                  <a:pos x="148" y="459"/>
                </a:cxn>
                <a:cxn ang="0">
                  <a:pos x="137" y="429"/>
                </a:cxn>
                <a:cxn ang="0">
                  <a:pos x="128" y="392"/>
                </a:cxn>
                <a:cxn ang="0">
                  <a:pos x="120" y="350"/>
                </a:cxn>
                <a:cxn ang="0">
                  <a:pos x="116" y="305"/>
                </a:cxn>
                <a:cxn ang="0">
                  <a:pos x="108" y="260"/>
                </a:cxn>
                <a:cxn ang="0">
                  <a:pos x="101" y="218"/>
                </a:cxn>
                <a:cxn ang="0">
                  <a:pos x="90" y="183"/>
                </a:cxn>
                <a:cxn ang="0">
                  <a:pos x="77" y="154"/>
                </a:cxn>
                <a:cxn ang="0">
                  <a:pos x="71" y="135"/>
                </a:cxn>
                <a:cxn ang="0">
                  <a:pos x="62" y="115"/>
                </a:cxn>
                <a:cxn ang="0">
                  <a:pos x="50" y="97"/>
                </a:cxn>
                <a:cxn ang="0">
                  <a:pos x="39" y="78"/>
                </a:cxn>
                <a:cxn ang="0">
                  <a:pos x="27" y="60"/>
                </a:cxn>
                <a:cxn ang="0">
                  <a:pos x="15" y="40"/>
                </a:cxn>
                <a:cxn ang="0">
                  <a:pos x="6" y="21"/>
                </a:cxn>
                <a:cxn ang="0">
                  <a:pos x="0" y="0"/>
                </a:cxn>
                <a:cxn ang="0">
                  <a:pos x="42" y="36"/>
                </a:cxn>
                <a:cxn ang="0">
                  <a:pos x="77" y="87"/>
                </a:cxn>
                <a:cxn ang="0">
                  <a:pos x="105" y="148"/>
                </a:cxn>
                <a:cxn ang="0">
                  <a:pos x="128" y="215"/>
                </a:cxn>
                <a:cxn ang="0">
                  <a:pos x="147" y="286"/>
                </a:cxn>
                <a:cxn ang="0">
                  <a:pos x="163" y="355"/>
                </a:cxn>
                <a:cxn ang="0">
                  <a:pos x="178" y="417"/>
                </a:cxn>
                <a:cxn ang="0">
                  <a:pos x="192" y="471"/>
                </a:cxn>
              </a:cxnLst>
              <a:rect l="0" t="0" r="r" b="b"/>
              <a:pathLst>
                <a:path w="192" h="471">
                  <a:moveTo>
                    <a:pt x="192" y="471"/>
                  </a:moveTo>
                  <a:lnTo>
                    <a:pt x="148" y="459"/>
                  </a:lnTo>
                  <a:lnTo>
                    <a:pt x="137" y="429"/>
                  </a:lnTo>
                  <a:lnTo>
                    <a:pt x="128" y="392"/>
                  </a:lnTo>
                  <a:lnTo>
                    <a:pt x="120" y="350"/>
                  </a:lnTo>
                  <a:lnTo>
                    <a:pt x="116" y="305"/>
                  </a:lnTo>
                  <a:lnTo>
                    <a:pt x="108" y="260"/>
                  </a:lnTo>
                  <a:lnTo>
                    <a:pt x="101" y="218"/>
                  </a:lnTo>
                  <a:lnTo>
                    <a:pt x="90" y="183"/>
                  </a:lnTo>
                  <a:lnTo>
                    <a:pt x="77" y="154"/>
                  </a:lnTo>
                  <a:lnTo>
                    <a:pt x="71" y="135"/>
                  </a:lnTo>
                  <a:lnTo>
                    <a:pt x="62" y="115"/>
                  </a:lnTo>
                  <a:lnTo>
                    <a:pt x="50" y="97"/>
                  </a:lnTo>
                  <a:lnTo>
                    <a:pt x="39" y="78"/>
                  </a:lnTo>
                  <a:lnTo>
                    <a:pt x="27" y="60"/>
                  </a:lnTo>
                  <a:lnTo>
                    <a:pt x="15" y="40"/>
                  </a:lnTo>
                  <a:lnTo>
                    <a:pt x="6" y="21"/>
                  </a:lnTo>
                  <a:lnTo>
                    <a:pt x="0" y="0"/>
                  </a:lnTo>
                  <a:lnTo>
                    <a:pt x="42" y="36"/>
                  </a:lnTo>
                  <a:lnTo>
                    <a:pt x="77" y="87"/>
                  </a:lnTo>
                  <a:lnTo>
                    <a:pt x="105" y="148"/>
                  </a:lnTo>
                  <a:lnTo>
                    <a:pt x="128" y="215"/>
                  </a:lnTo>
                  <a:lnTo>
                    <a:pt x="147" y="286"/>
                  </a:lnTo>
                  <a:lnTo>
                    <a:pt x="163" y="355"/>
                  </a:lnTo>
                  <a:lnTo>
                    <a:pt x="178" y="417"/>
                  </a:lnTo>
                  <a:lnTo>
                    <a:pt x="192" y="47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0" name="Freeform 99"/>
            <p:cNvSpPr>
              <a:spLocks/>
            </p:cNvSpPr>
            <p:nvPr/>
          </p:nvSpPr>
          <p:spPr bwMode="auto">
            <a:xfrm>
              <a:off x="2615" y="1643"/>
              <a:ext cx="36" cy="36"/>
            </a:xfrm>
            <a:custGeom>
              <a:avLst/>
              <a:gdLst/>
              <a:ahLst/>
              <a:cxnLst>
                <a:cxn ang="0">
                  <a:pos x="36" y="18"/>
                </a:cxn>
                <a:cxn ang="0">
                  <a:pos x="36" y="30"/>
                </a:cxn>
                <a:cxn ang="0">
                  <a:pos x="24" y="36"/>
                </a:cxn>
                <a:cxn ang="0">
                  <a:pos x="12" y="33"/>
                </a:cxn>
                <a:cxn ang="0">
                  <a:pos x="3" y="25"/>
                </a:cxn>
                <a:cxn ang="0">
                  <a:pos x="0" y="13"/>
                </a:cxn>
                <a:cxn ang="0">
                  <a:pos x="9" y="3"/>
                </a:cxn>
                <a:cxn ang="0">
                  <a:pos x="22" y="0"/>
                </a:cxn>
                <a:cxn ang="0">
                  <a:pos x="33" y="4"/>
                </a:cxn>
                <a:cxn ang="0">
                  <a:pos x="36" y="18"/>
                </a:cxn>
              </a:cxnLst>
              <a:rect l="0" t="0" r="r" b="b"/>
              <a:pathLst>
                <a:path w="36" h="36">
                  <a:moveTo>
                    <a:pt x="36" y="18"/>
                  </a:moveTo>
                  <a:lnTo>
                    <a:pt x="36" y="30"/>
                  </a:lnTo>
                  <a:lnTo>
                    <a:pt x="24" y="36"/>
                  </a:lnTo>
                  <a:lnTo>
                    <a:pt x="12" y="33"/>
                  </a:lnTo>
                  <a:lnTo>
                    <a:pt x="3" y="25"/>
                  </a:lnTo>
                  <a:lnTo>
                    <a:pt x="0" y="13"/>
                  </a:lnTo>
                  <a:lnTo>
                    <a:pt x="9" y="3"/>
                  </a:lnTo>
                  <a:lnTo>
                    <a:pt x="22" y="0"/>
                  </a:lnTo>
                  <a:lnTo>
                    <a:pt x="33" y="4"/>
                  </a:lnTo>
                  <a:lnTo>
                    <a:pt x="36" y="1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1" name="Freeform 100"/>
            <p:cNvSpPr>
              <a:spLocks/>
            </p:cNvSpPr>
            <p:nvPr/>
          </p:nvSpPr>
          <p:spPr bwMode="auto">
            <a:xfrm>
              <a:off x="2883" y="1643"/>
              <a:ext cx="37" cy="36"/>
            </a:xfrm>
            <a:custGeom>
              <a:avLst/>
              <a:gdLst/>
              <a:ahLst/>
              <a:cxnLst>
                <a:cxn ang="0">
                  <a:pos x="37" y="18"/>
                </a:cxn>
                <a:cxn ang="0">
                  <a:pos x="37" y="30"/>
                </a:cxn>
                <a:cxn ang="0">
                  <a:pos x="25" y="36"/>
                </a:cxn>
                <a:cxn ang="0">
                  <a:pos x="13" y="33"/>
                </a:cxn>
                <a:cxn ang="0">
                  <a:pos x="4" y="25"/>
                </a:cxn>
                <a:cxn ang="0">
                  <a:pos x="0" y="13"/>
                </a:cxn>
                <a:cxn ang="0">
                  <a:pos x="9" y="3"/>
                </a:cxn>
                <a:cxn ang="0">
                  <a:pos x="22" y="0"/>
                </a:cxn>
                <a:cxn ang="0">
                  <a:pos x="32" y="4"/>
                </a:cxn>
                <a:cxn ang="0">
                  <a:pos x="37" y="18"/>
                </a:cxn>
              </a:cxnLst>
              <a:rect l="0" t="0" r="r" b="b"/>
              <a:pathLst>
                <a:path w="37" h="36">
                  <a:moveTo>
                    <a:pt x="37" y="18"/>
                  </a:moveTo>
                  <a:lnTo>
                    <a:pt x="37" y="30"/>
                  </a:lnTo>
                  <a:lnTo>
                    <a:pt x="25" y="36"/>
                  </a:lnTo>
                  <a:lnTo>
                    <a:pt x="13" y="33"/>
                  </a:lnTo>
                  <a:lnTo>
                    <a:pt x="4" y="25"/>
                  </a:lnTo>
                  <a:lnTo>
                    <a:pt x="0" y="13"/>
                  </a:lnTo>
                  <a:lnTo>
                    <a:pt x="9" y="3"/>
                  </a:lnTo>
                  <a:lnTo>
                    <a:pt x="22" y="0"/>
                  </a:lnTo>
                  <a:lnTo>
                    <a:pt x="32" y="4"/>
                  </a:lnTo>
                  <a:lnTo>
                    <a:pt x="37" y="1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" name="Freeform 101"/>
            <p:cNvSpPr>
              <a:spLocks/>
            </p:cNvSpPr>
            <p:nvPr/>
          </p:nvSpPr>
          <p:spPr bwMode="auto">
            <a:xfrm>
              <a:off x="2518" y="1766"/>
              <a:ext cx="128" cy="128"/>
            </a:xfrm>
            <a:custGeom>
              <a:avLst/>
              <a:gdLst/>
              <a:ahLst/>
              <a:cxnLst>
                <a:cxn ang="0">
                  <a:pos x="64" y="128"/>
                </a:cxn>
                <a:cxn ang="0">
                  <a:pos x="76" y="127"/>
                </a:cxn>
                <a:cxn ang="0">
                  <a:pos x="88" y="124"/>
                </a:cxn>
                <a:cxn ang="0">
                  <a:pos x="100" y="118"/>
                </a:cxn>
                <a:cxn ang="0">
                  <a:pos x="109" y="109"/>
                </a:cxn>
                <a:cxn ang="0">
                  <a:pos x="116" y="100"/>
                </a:cxn>
                <a:cxn ang="0">
                  <a:pos x="124" y="89"/>
                </a:cxn>
                <a:cxn ang="0">
                  <a:pos x="127" y="77"/>
                </a:cxn>
                <a:cxn ang="0">
                  <a:pos x="128" y="64"/>
                </a:cxn>
                <a:cxn ang="0">
                  <a:pos x="127" y="52"/>
                </a:cxn>
                <a:cxn ang="0">
                  <a:pos x="124" y="40"/>
                </a:cxn>
                <a:cxn ang="0">
                  <a:pos x="116" y="28"/>
                </a:cxn>
                <a:cxn ang="0">
                  <a:pos x="109" y="19"/>
                </a:cxn>
                <a:cxn ang="0">
                  <a:pos x="100" y="11"/>
                </a:cxn>
                <a:cxn ang="0">
                  <a:pos x="88" y="4"/>
                </a:cxn>
                <a:cxn ang="0">
                  <a:pos x="76" y="1"/>
                </a:cxn>
                <a:cxn ang="0">
                  <a:pos x="64" y="0"/>
                </a:cxn>
                <a:cxn ang="0">
                  <a:pos x="51" y="1"/>
                </a:cxn>
                <a:cxn ang="0">
                  <a:pos x="39" y="4"/>
                </a:cxn>
                <a:cxn ang="0">
                  <a:pos x="28" y="11"/>
                </a:cxn>
                <a:cxn ang="0">
                  <a:pos x="19" y="19"/>
                </a:cxn>
                <a:cxn ang="0">
                  <a:pos x="10" y="28"/>
                </a:cxn>
                <a:cxn ang="0">
                  <a:pos x="4" y="40"/>
                </a:cxn>
                <a:cxn ang="0">
                  <a:pos x="1" y="52"/>
                </a:cxn>
                <a:cxn ang="0">
                  <a:pos x="0" y="64"/>
                </a:cxn>
                <a:cxn ang="0">
                  <a:pos x="1" y="77"/>
                </a:cxn>
                <a:cxn ang="0">
                  <a:pos x="4" y="89"/>
                </a:cxn>
                <a:cxn ang="0">
                  <a:pos x="10" y="100"/>
                </a:cxn>
                <a:cxn ang="0">
                  <a:pos x="19" y="109"/>
                </a:cxn>
                <a:cxn ang="0">
                  <a:pos x="28" y="118"/>
                </a:cxn>
                <a:cxn ang="0">
                  <a:pos x="39" y="124"/>
                </a:cxn>
                <a:cxn ang="0">
                  <a:pos x="51" y="127"/>
                </a:cxn>
                <a:cxn ang="0">
                  <a:pos x="64" y="128"/>
                </a:cxn>
              </a:cxnLst>
              <a:rect l="0" t="0" r="r" b="b"/>
              <a:pathLst>
                <a:path w="128" h="128">
                  <a:moveTo>
                    <a:pt x="64" y="128"/>
                  </a:moveTo>
                  <a:lnTo>
                    <a:pt x="76" y="127"/>
                  </a:lnTo>
                  <a:lnTo>
                    <a:pt x="88" y="124"/>
                  </a:lnTo>
                  <a:lnTo>
                    <a:pt x="100" y="118"/>
                  </a:lnTo>
                  <a:lnTo>
                    <a:pt x="109" y="109"/>
                  </a:lnTo>
                  <a:lnTo>
                    <a:pt x="116" y="100"/>
                  </a:lnTo>
                  <a:lnTo>
                    <a:pt x="124" y="89"/>
                  </a:lnTo>
                  <a:lnTo>
                    <a:pt x="127" y="77"/>
                  </a:lnTo>
                  <a:lnTo>
                    <a:pt x="128" y="64"/>
                  </a:lnTo>
                  <a:lnTo>
                    <a:pt x="127" y="52"/>
                  </a:lnTo>
                  <a:lnTo>
                    <a:pt x="124" y="40"/>
                  </a:lnTo>
                  <a:lnTo>
                    <a:pt x="116" y="28"/>
                  </a:lnTo>
                  <a:lnTo>
                    <a:pt x="109" y="19"/>
                  </a:lnTo>
                  <a:lnTo>
                    <a:pt x="100" y="11"/>
                  </a:lnTo>
                  <a:lnTo>
                    <a:pt x="88" y="4"/>
                  </a:lnTo>
                  <a:lnTo>
                    <a:pt x="76" y="1"/>
                  </a:lnTo>
                  <a:lnTo>
                    <a:pt x="64" y="0"/>
                  </a:lnTo>
                  <a:lnTo>
                    <a:pt x="51" y="1"/>
                  </a:lnTo>
                  <a:lnTo>
                    <a:pt x="39" y="4"/>
                  </a:lnTo>
                  <a:lnTo>
                    <a:pt x="28" y="11"/>
                  </a:lnTo>
                  <a:lnTo>
                    <a:pt x="19" y="19"/>
                  </a:lnTo>
                  <a:lnTo>
                    <a:pt x="10" y="28"/>
                  </a:lnTo>
                  <a:lnTo>
                    <a:pt x="4" y="40"/>
                  </a:lnTo>
                  <a:lnTo>
                    <a:pt x="1" y="52"/>
                  </a:lnTo>
                  <a:lnTo>
                    <a:pt x="0" y="64"/>
                  </a:lnTo>
                  <a:lnTo>
                    <a:pt x="1" y="77"/>
                  </a:lnTo>
                  <a:lnTo>
                    <a:pt x="4" y="89"/>
                  </a:lnTo>
                  <a:lnTo>
                    <a:pt x="10" y="100"/>
                  </a:lnTo>
                  <a:lnTo>
                    <a:pt x="19" y="109"/>
                  </a:lnTo>
                  <a:lnTo>
                    <a:pt x="28" y="118"/>
                  </a:lnTo>
                  <a:lnTo>
                    <a:pt x="39" y="124"/>
                  </a:lnTo>
                  <a:lnTo>
                    <a:pt x="51" y="127"/>
                  </a:lnTo>
                  <a:lnTo>
                    <a:pt x="64" y="128"/>
                  </a:lnTo>
                  <a:close/>
                </a:path>
              </a:pathLst>
            </a:custGeom>
            <a:solidFill>
              <a:srgbClr val="F2BF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" name="Freeform 102"/>
            <p:cNvSpPr>
              <a:spLocks/>
            </p:cNvSpPr>
            <p:nvPr/>
          </p:nvSpPr>
          <p:spPr bwMode="auto">
            <a:xfrm>
              <a:off x="2521" y="1769"/>
              <a:ext cx="122" cy="122"/>
            </a:xfrm>
            <a:custGeom>
              <a:avLst/>
              <a:gdLst/>
              <a:ahLst/>
              <a:cxnLst>
                <a:cxn ang="0">
                  <a:pos x="61" y="122"/>
                </a:cxn>
                <a:cxn ang="0">
                  <a:pos x="73" y="121"/>
                </a:cxn>
                <a:cxn ang="0">
                  <a:pos x="85" y="118"/>
                </a:cxn>
                <a:cxn ang="0">
                  <a:pos x="95" y="112"/>
                </a:cxn>
                <a:cxn ang="0">
                  <a:pos x="104" y="104"/>
                </a:cxn>
                <a:cxn ang="0">
                  <a:pos x="112" y="95"/>
                </a:cxn>
                <a:cxn ang="0">
                  <a:pos x="118" y="85"/>
                </a:cxn>
                <a:cxn ang="0">
                  <a:pos x="121" y="73"/>
                </a:cxn>
                <a:cxn ang="0">
                  <a:pos x="122" y="61"/>
                </a:cxn>
                <a:cxn ang="0">
                  <a:pos x="121" y="49"/>
                </a:cxn>
                <a:cxn ang="0">
                  <a:pos x="118" y="37"/>
                </a:cxn>
                <a:cxn ang="0">
                  <a:pos x="112" y="26"/>
                </a:cxn>
                <a:cxn ang="0">
                  <a:pos x="104" y="17"/>
                </a:cxn>
                <a:cxn ang="0">
                  <a:pos x="95" y="10"/>
                </a:cxn>
                <a:cxn ang="0">
                  <a:pos x="85" y="4"/>
                </a:cxn>
                <a:cxn ang="0">
                  <a:pos x="73" y="1"/>
                </a:cxn>
                <a:cxn ang="0">
                  <a:pos x="61" y="0"/>
                </a:cxn>
                <a:cxn ang="0">
                  <a:pos x="49" y="1"/>
                </a:cxn>
                <a:cxn ang="0">
                  <a:pos x="37" y="4"/>
                </a:cxn>
                <a:cxn ang="0">
                  <a:pos x="27" y="10"/>
                </a:cxn>
                <a:cxn ang="0">
                  <a:pos x="18" y="17"/>
                </a:cxn>
                <a:cxn ang="0">
                  <a:pos x="10" y="26"/>
                </a:cxn>
                <a:cxn ang="0">
                  <a:pos x="4" y="37"/>
                </a:cxn>
                <a:cxn ang="0">
                  <a:pos x="1" y="49"/>
                </a:cxn>
                <a:cxn ang="0">
                  <a:pos x="0" y="61"/>
                </a:cxn>
                <a:cxn ang="0">
                  <a:pos x="1" y="73"/>
                </a:cxn>
                <a:cxn ang="0">
                  <a:pos x="4" y="85"/>
                </a:cxn>
                <a:cxn ang="0">
                  <a:pos x="10" y="95"/>
                </a:cxn>
                <a:cxn ang="0">
                  <a:pos x="18" y="104"/>
                </a:cxn>
                <a:cxn ang="0">
                  <a:pos x="27" y="112"/>
                </a:cxn>
                <a:cxn ang="0">
                  <a:pos x="37" y="118"/>
                </a:cxn>
                <a:cxn ang="0">
                  <a:pos x="49" y="121"/>
                </a:cxn>
                <a:cxn ang="0">
                  <a:pos x="61" y="122"/>
                </a:cxn>
              </a:cxnLst>
              <a:rect l="0" t="0" r="r" b="b"/>
              <a:pathLst>
                <a:path w="122" h="122">
                  <a:moveTo>
                    <a:pt x="61" y="122"/>
                  </a:moveTo>
                  <a:lnTo>
                    <a:pt x="73" y="121"/>
                  </a:lnTo>
                  <a:lnTo>
                    <a:pt x="85" y="118"/>
                  </a:lnTo>
                  <a:lnTo>
                    <a:pt x="95" y="112"/>
                  </a:lnTo>
                  <a:lnTo>
                    <a:pt x="104" y="104"/>
                  </a:lnTo>
                  <a:lnTo>
                    <a:pt x="112" y="95"/>
                  </a:lnTo>
                  <a:lnTo>
                    <a:pt x="118" y="85"/>
                  </a:lnTo>
                  <a:lnTo>
                    <a:pt x="121" y="73"/>
                  </a:lnTo>
                  <a:lnTo>
                    <a:pt x="122" y="61"/>
                  </a:lnTo>
                  <a:lnTo>
                    <a:pt x="121" y="49"/>
                  </a:lnTo>
                  <a:lnTo>
                    <a:pt x="118" y="37"/>
                  </a:lnTo>
                  <a:lnTo>
                    <a:pt x="112" y="26"/>
                  </a:lnTo>
                  <a:lnTo>
                    <a:pt x="104" y="17"/>
                  </a:lnTo>
                  <a:lnTo>
                    <a:pt x="95" y="10"/>
                  </a:lnTo>
                  <a:lnTo>
                    <a:pt x="85" y="4"/>
                  </a:lnTo>
                  <a:lnTo>
                    <a:pt x="73" y="1"/>
                  </a:lnTo>
                  <a:lnTo>
                    <a:pt x="61" y="0"/>
                  </a:lnTo>
                  <a:lnTo>
                    <a:pt x="49" y="1"/>
                  </a:lnTo>
                  <a:lnTo>
                    <a:pt x="37" y="4"/>
                  </a:lnTo>
                  <a:lnTo>
                    <a:pt x="27" y="10"/>
                  </a:lnTo>
                  <a:lnTo>
                    <a:pt x="18" y="17"/>
                  </a:lnTo>
                  <a:lnTo>
                    <a:pt x="10" y="26"/>
                  </a:lnTo>
                  <a:lnTo>
                    <a:pt x="4" y="37"/>
                  </a:lnTo>
                  <a:lnTo>
                    <a:pt x="1" y="49"/>
                  </a:lnTo>
                  <a:lnTo>
                    <a:pt x="0" y="61"/>
                  </a:lnTo>
                  <a:lnTo>
                    <a:pt x="1" y="73"/>
                  </a:lnTo>
                  <a:lnTo>
                    <a:pt x="4" y="85"/>
                  </a:lnTo>
                  <a:lnTo>
                    <a:pt x="10" y="95"/>
                  </a:lnTo>
                  <a:lnTo>
                    <a:pt x="18" y="104"/>
                  </a:lnTo>
                  <a:lnTo>
                    <a:pt x="27" y="112"/>
                  </a:lnTo>
                  <a:lnTo>
                    <a:pt x="37" y="118"/>
                  </a:lnTo>
                  <a:lnTo>
                    <a:pt x="49" y="121"/>
                  </a:lnTo>
                  <a:lnTo>
                    <a:pt x="61" y="122"/>
                  </a:lnTo>
                  <a:close/>
                </a:path>
              </a:pathLst>
            </a:custGeom>
            <a:solidFill>
              <a:srgbClr val="F2BF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4" name="Freeform 103"/>
            <p:cNvSpPr>
              <a:spLocks/>
            </p:cNvSpPr>
            <p:nvPr/>
          </p:nvSpPr>
          <p:spPr bwMode="auto">
            <a:xfrm>
              <a:off x="2524" y="1772"/>
              <a:ext cx="116" cy="116"/>
            </a:xfrm>
            <a:custGeom>
              <a:avLst/>
              <a:gdLst/>
              <a:ahLst/>
              <a:cxnLst>
                <a:cxn ang="0">
                  <a:pos x="58" y="116"/>
                </a:cxn>
                <a:cxn ang="0">
                  <a:pos x="70" y="115"/>
                </a:cxn>
                <a:cxn ang="0">
                  <a:pos x="80" y="112"/>
                </a:cxn>
                <a:cxn ang="0">
                  <a:pos x="91" y="106"/>
                </a:cxn>
                <a:cxn ang="0">
                  <a:pos x="98" y="98"/>
                </a:cxn>
                <a:cxn ang="0">
                  <a:pos x="106" y="91"/>
                </a:cxn>
                <a:cxn ang="0">
                  <a:pos x="112" y="80"/>
                </a:cxn>
                <a:cxn ang="0">
                  <a:pos x="115" y="70"/>
                </a:cxn>
                <a:cxn ang="0">
                  <a:pos x="116" y="58"/>
                </a:cxn>
                <a:cxn ang="0">
                  <a:pos x="115" y="46"/>
                </a:cxn>
                <a:cxn ang="0">
                  <a:pos x="112" y="35"/>
                </a:cxn>
                <a:cxn ang="0">
                  <a:pos x="106" y="25"/>
                </a:cxn>
                <a:cxn ang="0">
                  <a:pos x="98" y="17"/>
                </a:cxn>
                <a:cxn ang="0">
                  <a:pos x="91" y="10"/>
                </a:cxn>
                <a:cxn ang="0">
                  <a:pos x="80" y="4"/>
                </a:cxn>
                <a:cxn ang="0">
                  <a:pos x="70" y="1"/>
                </a:cxn>
                <a:cxn ang="0">
                  <a:pos x="58" y="0"/>
                </a:cxn>
                <a:cxn ang="0">
                  <a:pos x="46" y="1"/>
                </a:cxn>
                <a:cxn ang="0">
                  <a:pos x="36" y="4"/>
                </a:cxn>
                <a:cxn ang="0">
                  <a:pos x="25" y="10"/>
                </a:cxn>
                <a:cxn ang="0">
                  <a:pos x="18" y="17"/>
                </a:cxn>
                <a:cxn ang="0">
                  <a:pos x="10" y="25"/>
                </a:cxn>
                <a:cxn ang="0">
                  <a:pos x="4" y="35"/>
                </a:cxn>
                <a:cxn ang="0">
                  <a:pos x="1" y="46"/>
                </a:cxn>
                <a:cxn ang="0">
                  <a:pos x="0" y="58"/>
                </a:cxn>
                <a:cxn ang="0">
                  <a:pos x="1" y="70"/>
                </a:cxn>
                <a:cxn ang="0">
                  <a:pos x="4" y="80"/>
                </a:cxn>
                <a:cxn ang="0">
                  <a:pos x="10" y="91"/>
                </a:cxn>
                <a:cxn ang="0">
                  <a:pos x="18" y="98"/>
                </a:cxn>
                <a:cxn ang="0">
                  <a:pos x="25" y="106"/>
                </a:cxn>
                <a:cxn ang="0">
                  <a:pos x="36" y="112"/>
                </a:cxn>
                <a:cxn ang="0">
                  <a:pos x="46" y="115"/>
                </a:cxn>
                <a:cxn ang="0">
                  <a:pos x="58" y="116"/>
                </a:cxn>
              </a:cxnLst>
              <a:rect l="0" t="0" r="r" b="b"/>
              <a:pathLst>
                <a:path w="116" h="116">
                  <a:moveTo>
                    <a:pt x="58" y="116"/>
                  </a:moveTo>
                  <a:lnTo>
                    <a:pt x="70" y="115"/>
                  </a:lnTo>
                  <a:lnTo>
                    <a:pt x="80" y="112"/>
                  </a:lnTo>
                  <a:lnTo>
                    <a:pt x="91" y="106"/>
                  </a:lnTo>
                  <a:lnTo>
                    <a:pt x="98" y="98"/>
                  </a:lnTo>
                  <a:lnTo>
                    <a:pt x="106" y="91"/>
                  </a:lnTo>
                  <a:lnTo>
                    <a:pt x="112" y="80"/>
                  </a:lnTo>
                  <a:lnTo>
                    <a:pt x="115" y="70"/>
                  </a:lnTo>
                  <a:lnTo>
                    <a:pt x="116" y="58"/>
                  </a:lnTo>
                  <a:lnTo>
                    <a:pt x="115" y="46"/>
                  </a:lnTo>
                  <a:lnTo>
                    <a:pt x="112" y="35"/>
                  </a:lnTo>
                  <a:lnTo>
                    <a:pt x="106" y="25"/>
                  </a:lnTo>
                  <a:lnTo>
                    <a:pt x="98" y="17"/>
                  </a:lnTo>
                  <a:lnTo>
                    <a:pt x="91" y="10"/>
                  </a:lnTo>
                  <a:lnTo>
                    <a:pt x="80" y="4"/>
                  </a:lnTo>
                  <a:lnTo>
                    <a:pt x="70" y="1"/>
                  </a:lnTo>
                  <a:lnTo>
                    <a:pt x="58" y="0"/>
                  </a:lnTo>
                  <a:lnTo>
                    <a:pt x="46" y="1"/>
                  </a:lnTo>
                  <a:lnTo>
                    <a:pt x="36" y="4"/>
                  </a:lnTo>
                  <a:lnTo>
                    <a:pt x="25" y="10"/>
                  </a:lnTo>
                  <a:lnTo>
                    <a:pt x="18" y="17"/>
                  </a:lnTo>
                  <a:lnTo>
                    <a:pt x="10" y="25"/>
                  </a:lnTo>
                  <a:lnTo>
                    <a:pt x="4" y="35"/>
                  </a:lnTo>
                  <a:lnTo>
                    <a:pt x="1" y="46"/>
                  </a:lnTo>
                  <a:lnTo>
                    <a:pt x="0" y="58"/>
                  </a:lnTo>
                  <a:lnTo>
                    <a:pt x="1" y="70"/>
                  </a:lnTo>
                  <a:lnTo>
                    <a:pt x="4" y="80"/>
                  </a:lnTo>
                  <a:lnTo>
                    <a:pt x="10" y="91"/>
                  </a:lnTo>
                  <a:lnTo>
                    <a:pt x="18" y="98"/>
                  </a:lnTo>
                  <a:lnTo>
                    <a:pt x="25" y="106"/>
                  </a:lnTo>
                  <a:lnTo>
                    <a:pt x="36" y="112"/>
                  </a:lnTo>
                  <a:lnTo>
                    <a:pt x="46" y="115"/>
                  </a:lnTo>
                  <a:lnTo>
                    <a:pt x="58" y="116"/>
                  </a:lnTo>
                  <a:close/>
                </a:path>
              </a:pathLst>
            </a:custGeom>
            <a:solidFill>
              <a:srgbClr val="EFBA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5" name="Freeform 104"/>
            <p:cNvSpPr>
              <a:spLocks/>
            </p:cNvSpPr>
            <p:nvPr/>
          </p:nvSpPr>
          <p:spPr bwMode="auto">
            <a:xfrm>
              <a:off x="2527" y="1775"/>
              <a:ext cx="110" cy="110"/>
            </a:xfrm>
            <a:custGeom>
              <a:avLst/>
              <a:gdLst/>
              <a:ahLst/>
              <a:cxnLst>
                <a:cxn ang="0">
                  <a:pos x="55" y="110"/>
                </a:cxn>
                <a:cxn ang="0">
                  <a:pos x="65" y="109"/>
                </a:cxn>
                <a:cxn ang="0">
                  <a:pos x="76" y="106"/>
                </a:cxn>
                <a:cxn ang="0">
                  <a:pos x="85" y="101"/>
                </a:cxn>
                <a:cxn ang="0">
                  <a:pos x="94" y="94"/>
                </a:cxn>
                <a:cxn ang="0">
                  <a:pos x="101" y="85"/>
                </a:cxn>
                <a:cxn ang="0">
                  <a:pos x="106" y="76"/>
                </a:cxn>
                <a:cxn ang="0">
                  <a:pos x="109" y="65"/>
                </a:cxn>
                <a:cxn ang="0">
                  <a:pos x="110" y="55"/>
                </a:cxn>
                <a:cxn ang="0">
                  <a:pos x="109" y="44"/>
                </a:cxn>
                <a:cxn ang="0">
                  <a:pos x="106" y="34"/>
                </a:cxn>
                <a:cxn ang="0">
                  <a:pos x="101" y="25"/>
                </a:cxn>
                <a:cxn ang="0">
                  <a:pos x="94" y="16"/>
                </a:cxn>
                <a:cxn ang="0">
                  <a:pos x="85" y="8"/>
                </a:cxn>
                <a:cxn ang="0">
                  <a:pos x="76" y="4"/>
                </a:cxn>
                <a:cxn ang="0">
                  <a:pos x="65" y="1"/>
                </a:cxn>
                <a:cxn ang="0">
                  <a:pos x="55" y="0"/>
                </a:cxn>
                <a:cxn ang="0">
                  <a:pos x="45" y="1"/>
                </a:cxn>
                <a:cxn ang="0">
                  <a:pos x="34" y="4"/>
                </a:cxn>
                <a:cxn ang="0">
                  <a:pos x="25" y="8"/>
                </a:cxn>
                <a:cxn ang="0">
                  <a:pos x="16" y="16"/>
                </a:cxn>
                <a:cxn ang="0">
                  <a:pos x="9" y="25"/>
                </a:cxn>
                <a:cxn ang="0">
                  <a:pos x="4" y="34"/>
                </a:cxn>
                <a:cxn ang="0">
                  <a:pos x="1" y="44"/>
                </a:cxn>
                <a:cxn ang="0">
                  <a:pos x="0" y="55"/>
                </a:cxn>
                <a:cxn ang="0">
                  <a:pos x="1" y="65"/>
                </a:cxn>
                <a:cxn ang="0">
                  <a:pos x="4" y="76"/>
                </a:cxn>
                <a:cxn ang="0">
                  <a:pos x="9" y="85"/>
                </a:cxn>
                <a:cxn ang="0">
                  <a:pos x="16" y="94"/>
                </a:cxn>
                <a:cxn ang="0">
                  <a:pos x="25" y="101"/>
                </a:cxn>
                <a:cxn ang="0">
                  <a:pos x="34" y="106"/>
                </a:cxn>
                <a:cxn ang="0">
                  <a:pos x="45" y="109"/>
                </a:cxn>
                <a:cxn ang="0">
                  <a:pos x="55" y="110"/>
                </a:cxn>
              </a:cxnLst>
              <a:rect l="0" t="0" r="r" b="b"/>
              <a:pathLst>
                <a:path w="110" h="110">
                  <a:moveTo>
                    <a:pt x="55" y="110"/>
                  </a:moveTo>
                  <a:lnTo>
                    <a:pt x="65" y="109"/>
                  </a:lnTo>
                  <a:lnTo>
                    <a:pt x="76" y="106"/>
                  </a:lnTo>
                  <a:lnTo>
                    <a:pt x="85" y="101"/>
                  </a:lnTo>
                  <a:lnTo>
                    <a:pt x="94" y="94"/>
                  </a:lnTo>
                  <a:lnTo>
                    <a:pt x="101" y="85"/>
                  </a:lnTo>
                  <a:lnTo>
                    <a:pt x="106" y="76"/>
                  </a:lnTo>
                  <a:lnTo>
                    <a:pt x="109" y="65"/>
                  </a:lnTo>
                  <a:lnTo>
                    <a:pt x="110" y="55"/>
                  </a:lnTo>
                  <a:lnTo>
                    <a:pt x="109" y="44"/>
                  </a:lnTo>
                  <a:lnTo>
                    <a:pt x="106" y="34"/>
                  </a:lnTo>
                  <a:lnTo>
                    <a:pt x="101" y="25"/>
                  </a:lnTo>
                  <a:lnTo>
                    <a:pt x="94" y="16"/>
                  </a:lnTo>
                  <a:lnTo>
                    <a:pt x="85" y="8"/>
                  </a:lnTo>
                  <a:lnTo>
                    <a:pt x="76" y="4"/>
                  </a:lnTo>
                  <a:lnTo>
                    <a:pt x="65" y="1"/>
                  </a:lnTo>
                  <a:lnTo>
                    <a:pt x="55" y="0"/>
                  </a:lnTo>
                  <a:lnTo>
                    <a:pt x="45" y="1"/>
                  </a:lnTo>
                  <a:lnTo>
                    <a:pt x="34" y="4"/>
                  </a:lnTo>
                  <a:lnTo>
                    <a:pt x="25" y="8"/>
                  </a:lnTo>
                  <a:lnTo>
                    <a:pt x="16" y="16"/>
                  </a:lnTo>
                  <a:lnTo>
                    <a:pt x="9" y="25"/>
                  </a:lnTo>
                  <a:lnTo>
                    <a:pt x="4" y="34"/>
                  </a:lnTo>
                  <a:lnTo>
                    <a:pt x="1" y="44"/>
                  </a:lnTo>
                  <a:lnTo>
                    <a:pt x="0" y="55"/>
                  </a:lnTo>
                  <a:lnTo>
                    <a:pt x="1" y="65"/>
                  </a:lnTo>
                  <a:lnTo>
                    <a:pt x="4" y="76"/>
                  </a:lnTo>
                  <a:lnTo>
                    <a:pt x="9" y="85"/>
                  </a:lnTo>
                  <a:lnTo>
                    <a:pt x="16" y="94"/>
                  </a:lnTo>
                  <a:lnTo>
                    <a:pt x="25" y="101"/>
                  </a:lnTo>
                  <a:lnTo>
                    <a:pt x="34" y="106"/>
                  </a:lnTo>
                  <a:lnTo>
                    <a:pt x="45" y="109"/>
                  </a:lnTo>
                  <a:lnTo>
                    <a:pt x="55" y="110"/>
                  </a:lnTo>
                  <a:close/>
                </a:path>
              </a:pathLst>
            </a:custGeom>
            <a:solidFill>
              <a:srgbClr val="EFBA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6" name="Freeform 105"/>
            <p:cNvSpPr>
              <a:spLocks/>
            </p:cNvSpPr>
            <p:nvPr/>
          </p:nvSpPr>
          <p:spPr bwMode="auto">
            <a:xfrm>
              <a:off x="2530" y="1777"/>
              <a:ext cx="104" cy="105"/>
            </a:xfrm>
            <a:custGeom>
              <a:avLst/>
              <a:gdLst/>
              <a:ahLst/>
              <a:cxnLst>
                <a:cxn ang="0">
                  <a:pos x="52" y="105"/>
                </a:cxn>
                <a:cxn ang="0">
                  <a:pos x="62" y="104"/>
                </a:cxn>
                <a:cxn ang="0">
                  <a:pos x="71" y="101"/>
                </a:cxn>
                <a:cxn ang="0">
                  <a:pos x="80" y="96"/>
                </a:cxn>
                <a:cxn ang="0">
                  <a:pos x="89" y="90"/>
                </a:cxn>
                <a:cxn ang="0">
                  <a:pos x="95" y="81"/>
                </a:cxn>
                <a:cxn ang="0">
                  <a:pos x="100" y="72"/>
                </a:cxn>
                <a:cxn ang="0">
                  <a:pos x="103" y="63"/>
                </a:cxn>
                <a:cxn ang="0">
                  <a:pos x="104" y="53"/>
                </a:cxn>
                <a:cxn ang="0">
                  <a:pos x="103" y="42"/>
                </a:cxn>
                <a:cxn ang="0">
                  <a:pos x="100" y="33"/>
                </a:cxn>
                <a:cxn ang="0">
                  <a:pos x="95" y="24"/>
                </a:cxn>
                <a:cxn ang="0">
                  <a:pos x="89" y="15"/>
                </a:cxn>
                <a:cxn ang="0">
                  <a:pos x="80" y="9"/>
                </a:cxn>
                <a:cxn ang="0">
                  <a:pos x="71" y="5"/>
                </a:cxn>
                <a:cxn ang="0">
                  <a:pos x="62" y="2"/>
                </a:cxn>
                <a:cxn ang="0">
                  <a:pos x="52" y="0"/>
                </a:cxn>
                <a:cxn ang="0">
                  <a:pos x="42" y="2"/>
                </a:cxn>
                <a:cxn ang="0">
                  <a:pos x="33" y="5"/>
                </a:cxn>
                <a:cxn ang="0">
                  <a:pos x="24" y="9"/>
                </a:cxn>
                <a:cxn ang="0">
                  <a:pos x="15" y="15"/>
                </a:cxn>
                <a:cxn ang="0">
                  <a:pos x="9" y="24"/>
                </a:cxn>
                <a:cxn ang="0">
                  <a:pos x="4" y="33"/>
                </a:cxn>
                <a:cxn ang="0">
                  <a:pos x="1" y="42"/>
                </a:cxn>
                <a:cxn ang="0">
                  <a:pos x="0" y="53"/>
                </a:cxn>
                <a:cxn ang="0">
                  <a:pos x="1" y="63"/>
                </a:cxn>
                <a:cxn ang="0">
                  <a:pos x="4" y="72"/>
                </a:cxn>
                <a:cxn ang="0">
                  <a:pos x="9" y="81"/>
                </a:cxn>
                <a:cxn ang="0">
                  <a:pos x="15" y="90"/>
                </a:cxn>
                <a:cxn ang="0">
                  <a:pos x="24" y="96"/>
                </a:cxn>
                <a:cxn ang="0">
                  <a:pos x="33" y="101"/>
                </a:cxn>
                <a:cxn ang="0">
                  <a:pos x="42" y="104"/>
                </a:cxn>
                <a:cxn ang="0">
                  <a:pos x="52" y="105"/>
                </a:cxn>
              </a:cxnLst>
              <a:rect l="0" t="0" r="r" b="b"/>
              <a:pathLst>
                <a:path w="104" h="105">
                  <a:moveTo>
                    <a:pt x="52" y="105"/>
                  </a:moveTo>
                  <a:lnTo>
                    <a:pt x="62" y="104"/>
                  </a:lnTo>
                  <a:lnTo>
                    <a:pt x="71" y="101"/>
                  </a:lnTo>
                  <a:lnTo>
                    <a:pt x="80" y="96"/>
                  </a:lnTo>
                  <a:lnTo>
                    <a:pt x="89" y="90"/>
                  </a:lnTo>
                  <a:lnTo>
                    <a:pt x="95" y="81"/>
                  </a:lnTo>
                  <a:lnTo>
                    <a:pt x="100" y="72"/>
                  </a:lnTo>
                  <a:lnTo>
                    <a:pt x="103" y="63"/>
                  </a:lnTo>
                  <a:lnTo>
                    <a:pt x="104" y="53"/>
                  </a:lnTo>
                  <a:lnTo>
                    <a:pt x="103" y="42"/>
                  </a:lnTo>
                  <a:lnTo>
                    <a:pt x="100" y="33"/>
                  </a:lnTo>
                  <a:lnTo>
                    <a:pt x="95" y="24"/>
                  </a:lnTo>
                  <a:lnTo>
                    <a:pt x="89" y="15"/>
                  </a:lnTo>
                  <a:lnTo>
                    <a:pt x="80" y="9"/>
                  </a:lnTo>
                  <a:lnTo>
                    <a:pt x="71" y="5"/>
                  </a:lnTo>
                  <a:lnTo>
                    <a:pt x="62" y="2"/>
                  </a:lnTo>
                  <a:lnTo>
                    <a:pt x="52" y="0"/>
                  </a:lnTo>
                  <a:lnTo>
                    <a:pt x="42" y="2"/>
                  </a:lnTo>
                  <a:lnTo>
                    <a:pt x="33" y="5"/>
                  </a:lnTo>
                  <a:lnTo>
                    <a:pt x="24" y="9"/>
                  </a:lnTo>
                  <a:lnTo>
                    <a:pt x="15" y="15"/>
                  </a:lnTo>
                  <a:lnTo>
                    <a:pt x="9" y="24"/>
                  </a:lnTo>
                  <a:lnTo>
                    <a:pt x="4" y="33"/>
                  </a:lnTo>
                  <a:lnTo>
                    <a:pt x="1" y="42"/>
                  </a:lnTo>
                  <a:lnTo>
                    <a:pt x="0" y="53"/>
                  </a:lnTo>
                  <a:lnTo>
                    <a:pt x="1" y="63"/>
                  </a:lnTo>
                  <a:lnTo>
                    <a:pt x="4" y="72"/>
                  </a:lnTo>
                  <a:lnTo>
                    <a:pt x="9" y="81"/>
                  </a:lnTo>
                  <a:lnTo>
                    <a:pt x="15" y="90"/>
                  </a:lnTo>
                  <a:lnTo>
                    <a:pt x="24" y="96"/>
                  </a:lnTo>
                  <a:lnTo>
                    <a:pt x="33" y="101"/>
                  </a:lnTo>
                  <a:lnTo>
                    <a:pt x="42" y="104"/>
                  </a:lnTo>
                  <a:lnTo>
                    <a:pt x="52" y="105"/>
                  </a:lnTo>
                  <a:close/>
                </a:path>
              </a:pathLst>
            </a:custGeom>
            <a:solidFill>
              <a:srgbClr val="EDB5A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7" name="Freeform 106"/>
            <p:cNvSpPr>
              <a:spLocks/>
            </p:cNvSpPr>
            <p:nvPr/>
          </p:nvSpPr>
          <p:spPr bwMode="auto">
            <a:xfrm>
              <a:off x="2533" y="1780"/>
              <a:ext cx="98" cy="99"/>
            </a:xfrm>
            <a:custGeom>
              <a:avLst/>
              <a:gdLst/>
              <a:ahLst/>
              <a:cxnLst>
                <a:cxn ang="0">
                  <a:pos x="49" y="99"/>
                </a:cxn>
                <a:cxn ang="0">
                  <a:pos x="59" y="98"/>
                </a:cxn>
                <a:cxn ang="0">
                  <a:pos x="68" y="95"/>
                </a:cxn>
                <a:cxn ang="0">
                  <a:pos x="76" y="90"/>
                </a:cxn>
                <a:cxn ang="0">
                  <a:pos x="83" y="84"/>
                </a:cxn>
                <a:cxn ang="0">
                  <a:pos x="89" y="77"/>
                </a:cxn>
                <a:cxn ang="0">
                  <a:pos x="94" y="69"/>
                </a:cxn>
                <a:cxn ang="0">
                  <a:pos x="97" y="60"/>
                </a:cxn>
                <a:cxn ang="0">
                  <a:pos x="98" y="50"/>
                </a:cxn>
                <a:cxn ang="0">
                  <a:pos x="97" y="39"/>
                </a:cxn>
                <a:cxn ang="0">
                  <a:pos x="94" y="30"/>
                </a:cxn>
                <a:cxn ang="0">
                  <a:pos x="89" y="23"/>
                </a:cxn>
                <a:cxn ang="0">
                  <a:pos x="83" y="15"/>
                </a:cxn>
                <a:cxn ang="0">
                  <a:pos x="76" y="9"/>
                </a:cxn>
                <a:cxn ang="0">
                  <a:pos x="68" y="5"/>
                </a:cxn>
                <a:cxn ang="0">
                  <a:pos x="59" y="2"/>
                </a:cxn>
                <a:cxn ang="0">
                  <a:pos x="49" y="0"/>
                </a:cxn>
                <a:cxn ang="0">
                  <a:pos x="39" y="2"/>
                </a:cxn>
                <a:cxn ang="0">
                  <a:pos x="30" y="5"/>
                </a:cxn>
                <a:cxn ang="0">
                  <a:pos x="22" y="9"/>
                </a:cxn>
                <a:cxn ang="0">
                  <a:pos x="15" y="15"/>
                </a:cxn>
                <a:cxn ang="0">
                  <a:pos x="9" y="23"/>
                </a:cxn>
                <a:cxn ang="0">
                  <a:pos x="4" y="30"/>
                </a:cxn>
                <a:cxn ang="0">
                  <a:pos x="1" y="39"/>
                </a:cxn>
                <a:cxn ang="0">
                  <a:pos x="0" y="50"/>
                </a:cxn>
                <a:cxn ang="0">
                  <a:pos x="1" y="60"/>
                </a:cxn>
                <a:cxn ang="0">
                  <a:pos x="4" y="69"/>
                </a:cxn>
                <a:cxn ang="0">
                  <a:pos x="9" y="77"/>
                </a:cxn>
                <a:cxn ang="0">
                  <a:pos x="15" y="84"/>
                </a:cxn>
                <a:cxn ang="0">
                  <a:pos x="22" y="90"/>
                </a:cxn>
                <a:cxn ang="0">
                  <a:pos x="30" y="95"/>
                </a:cxn>
                <a:cxn ang="0">
                  <a:pos x="39" y="98"/>
                </a:cxn>
                <a:cxn ang="0">
                  <a:pos x="49" y="99"/>
                </a:cxn>
              </a:cxnLst>
              <a:rect l="0" t="0" r="r" b="b"/>
              <a:pathLst>
                <a:path w="98" h="99">
                  <a:moveTo>
                    <a:pt x="49" y="99"/>
                  </a:moveTo>
                  <a:lnTo>
                    <a:pt x="59" y="98"/>
                  </a:lnTo>
                  <a:lnTo>
                    <a:pt x="68" y="95"/>
                  </a:lnTo>
                  <a:lnTo>
                    <a:pt x="76" y="90"/>
                  </a:lnTo>
                  <a:lnTo>
                    <a:pt x="83" y="84"/>
                  </a:lnTo>
                  <a:lnTo>
                    <a:pt x="89" y="77"/>
                  </a:lnTo>
                  <a:lnTo>
                    <a:pt x="94" y="69"/>
                  </a:lnTo>
                  <a:lnTo>
                    <a:pt x="97" y="60"/>
                  </a:lnTo>
                  <a:lnTo>
                    <a:pt x="98" y="50"/>
                  </a:lnTo>
                  <a:lnTo>
                    <a:pt x="97" y="39"/>
                  </a:lnTo>
                  <a:lnTo>
                    <a:pt x="94" y="30"/>
                  </a:lnTo>
                  <a:lnTo>
                    <a:pt x="89" y="23"/>
                  </a:lnTo>
                  <a:lnTo>
                    <a:pt x="83" y="15"/>
                  </a:lnTo>
                  <a:lnTo>
                    <a:pt x="76" y="9"/>
                  </a:lnTo>
                  <a:lnTo>
                    <a:pt x="68" y="5"/>
                  </a:lnTo>
                  <a:lnTo>
                    <a:pt x="59" y="2"/>
                  </a:lnTo>
                  <a:lnTo>
                    <a:pt x="49" y="0"/>
                  </a:lnTo>
                  <a:lnTo>
                    <a:pt x="39" y="2"/>
                  </a:lnTo>
                  <a:lnTo>
                    <a:pt x="30" y="5"/>
                  </a:lnTo>
                  <a:lnTo>
                    <a:pt x="22" y="9"/>
                  </a:lnTo>
                  <a:lnTo>
                    <a:pt x="15" y="15"/>
                  </a:lnTo>
                  <a:lnTo>
                    <a:pt x="9" y="23"/>
                  </a:lnTo>
                  <a:lnTo>
                    <a:pt x="4" y="30"/>
                  </a:lnTo>
                  <a:lnTo>
                    <a:pt x="1" y="39"/>
                  </a:lnTo>
                  <a:lnTo>
                    <a:pt x="0" y="50"/>
                  </a:lnTo>
                  <a:lnTo>
                    <a:pt x="1" y="60"/>
                  </a:lnTo>
                  <a:lnTo>
                    <a:pt x="4" y="69"/>
                  </a:lnTo>
                  <a:lnTo>
                    <a:pt x="9" y="77"/>
                  </a:lnTo>
                  <a:lnTo>
                    <a:pt x="15" y="84"/>
                  </a:lnTo>
                  <a:lnTo>
                    <a:pt x="22" y="90"/>
                  </a:lnTo>
                  <a:lnTo>
                    <a:pt x="30" y="95"/>
                  </a:lnTo>
                  <a:lnTo>
                    <a:pt x="39" y="98"/>
                  </a:lnTo>
                  <a:lnTo>
                    <a:pt x="49" y="99"/>
                  </a:lnTo>
                  <a:close/>
                </a:path>
              </a:pathLst>
            </a:custGeom>
            <a:solidFill>
              <a:srgbClr val="EDB5A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8" name="Freeform 107"/>
            <p:cNvSpPr>
              <a:spLocks/>
            </p:cNvSpPr>
            <p:nvPr/>
          </p:nvSpPr>
          <p:spPr bwMode="auto">
            <a:xfrm>
              <a:off x="2536" y="1783"/>
              <a:ext cx="92" cy="93"/>
            </a:xfrm>
            <a:custGeom>
              <a:avLst/>
              <a:gdLst/>
              <a:ahLst/>
              <a:cxnLst>
                <a:cxn ang="0">
                  <a:pos x="46" y="93"/>
                </a:cxn>
                <a:cxn ang="0">
                  <a:pos x="55" y="92"/>
                </a:cxn>
                <a:cxn ang="0">
                  <a:pos x="64" y="90"/>
                </a:cxn>
                <a:cxn ang="0">
                  <a:pos x="71" y="86"/>
                </a:cxn>
                <a:cxn ang="0">
                  <a:pos x="79" y="80"/>
                </a:cxn>
                <a:cxn ang="0">
                  <a:pos x="85" y="72"/>
                </a:cxn>
                <a:cxn ang="0">
                  <a:pos x="89" y="65"/>
                </a:cxn>
                <a:cxn ang="0">
                  <a:pos x="91" y="56"/>
                </a:cxn>
                <a:cxn ang="0">
                  <a:pos x="92" y="47"/>
                </a:cxn>
                <a:cxn ang="0">
                  <a:pos x="91" y="38"/>
                </a:cxn>
                <a:cxn ang="0">
                  <a:pos x="89" y="29"/>
                </a:cxn>
                <a:cxn ang="0">
                  <a:pos x="85" y="21"/>
                </a:cxn>
                <a:cxn ang="0">
                  <a:pos x="79" y="14"/>
                </a:cxn>
                <a:cxn ang="0">
                  <a:pos x="71" y="8"/>
                </a:cxn>
                <a:cxn ang="0">
                  <a:pos x="64" y="3"/>
                </a:cxn>
                <a:cxn ang="0">
                  <a:pos x="55" y="2"/>
                </a:cxn>
                <a:cxn ang="0">
                  <a:pos x="46" y="0"/>
                </a:cxn>
                <a:cxn ang="0">
                  <a:pos x="37" y="2"/>
                </a:cxn>
                <a:cxn ang="0">
                  <a:pos x="28" y="3"/>
                </a:cxn>
                <a:cxn ang="0">
                  <a:pos x="21" y="8"/>
                </a:cxn>
                <a:cxn ang="0">
                  <a:pos x="13" y="14"/>
                </a:cxn>
                <a:cxn ang="0">
                  <a:pos x="7" y="21"/>
                </a:cxn>
                <a:cxn ang="0">
                  <a:pos x="3" y="29"/>
                </a:cxn>
                <a:cxn ang="0">
                  <a:pos x="1" y="38"/>
                </a:cxn>
                <a:cxn ang="0">
                  <a:pos x="0" y="47"/>
                </a:cxn>
                <a:cxn ang="0">
                  <a:pos x="1" y="56"/>
                </a:cxn>
                <a:cxn ang="0">
                  <a:pos x="3" y="65"/>
                </a:cxn>
                <a:cxn ang="0">
                  <a:pos x="7" y="72"/>
                </a:cxn>
                <a:cxn ang="0">
                  <a:pos x="13" y="80"/>
                </a:cxn>
                <a:cxn ang="0">
                  <a:pos x="21" y="86"/>
                </a:cxn>
                <a:cxn ang="0">
                  <a:pos x="28" y="90"/>
                </a:cxn>
                <a:cxn ang="0">
                  <a:pos x="37" y="92"/>
                </a:cxn>
                <a:cxn ang="0">
                  <a:pos x="46" y="93"/>
                </a:cxn>
              </a:cxnLst>
              <a:rect l="0" t="0" r="r" b="b"/>
              <a:pathLst>
                <a:path w="92" h="93">
                  <a:moveTo>
                    <a:pt x="46" y="93"/>
                  </a:moveTo>
                  <a:lnTo>
                    <a:pt x="55" y="92"/>
                  </a:lnTo>
                  <a:lnTo>
                    <a:pt x="64" y="90"/>
                  </a:lnTo>
                  <a:lnTo>
                    <a:pt x="71" y="86"/>
                  </a:lnTo>
                  <a:lnTo>
                    <a:pt x="79" y="80"/>
                  </a:lnTo>
                  <a:lnTo>
                    <a:pt x="85" y="72"/>
                  </a:lnTo>
                  <a:lnTo>
                    <a:pt x="89" y="65"/>
                  </a:lnTo>
                  <a:lnTo>
                    <a:pt x="91" y="56"/>
                  </a:lnTo>
                  <a:lnTo>
                    <a:pt x="92" y="47"/>
                  </a:lnTo>
                  <a:lnTo>
                    <a:pt x="91" y="38"/>
                  </a:lnTo>
                  <a:lnTo>
                    <a:pt x="89" y="29"/>
                  </a:lnTo>
                  <a:lnTo>
                    <a:pt x="85" y="21"/>
                  </a:lnTo>
                  <a:lnTo>
                    <a:pt x="79" y="14"/>
                  </a:lnTo>
                  <a:lnTo>
                    <a:pt x="71" y="8"/>
                  </a:lnTo>
                  <a:lnTo>
                    <a:pt x="64" y="3"/>
                  </a:lnTo>
                  <a:lnTo>
                    <a:pt x="55" y="2"/>
                  </a:lnTo>
                  <a:lnTo>
                    <a:pt x="46" y="0"/>
                  </a:lnTo>
                  <a:lnTo>
                    <a:pt x="37" y="2"/>
                  </a:lnTo>
                  <a:lnTo>
                    <a:pt x="28" y="3"/>
                  </a:lnTo>
                  <a:lnTo>
                    <a:pt x="21" y="8"/>
                  </a:lnTo>
                  <a:lnTo>
                    <a:pt x="13" y="14"/>
                  </a:lnTo>
                  <a:lnTo>
                    <a:pt x="7" y="21"/>
                  </a:lnTo>
                  <a:lnTo>
                    <a:pt x="3" y="29"/>
                  </a:lnTo>
                  <a:lnTo>
                    <a:pt x="1" y="38"/>
                  </a:lnTo>
                  <a:lnTo>
                    <a:pt x="0" y="47"/>
                  </a:lnTo>
                  <a:lnTo>
                    <a:pt x="1" y="56"/>
                  </a:lnTo>
                  <a:lnTo>
                    <a:pt x="3" y="65"/>
                  </a:lnTo>
                  <a:lnTo>
                    <a:pt x="7" y="72"/>
                  </a:lnTo>
                  <a:lnTo>
                    <a:pt x="13" y="80"/>
                  </a:lnTo>
                  <a:lnTo>
                    <a:pt x="21" y="86"/>
                  </a:lnTo>
                  <a:lnTo>
                    <a:pt x="28" y="90"/>
                  </a:lnTo>
                  <a:lnTo>
                    <a:pt x="37" y="92"/>
                  </a:lnTo>
                  <a:lnTo>
                    <a:pt x="46" y="93"/>
                  </a:lnTo>
                  <a:close/>
                </a:path>
              </a:pathLst>
            </a:custGeom>
            <a:solidFill>
              <a:srgbClr val="EAAFA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9" name="Freeform 108"/>
            <p:cNvSpPr>
              <a:spLocks/>
            </p:cNvSpPr>
            <p:nvPr/>
          </p:nvSpPr>
          <p:spPr bwMode="auto">
            <a:xfrm>
              <a:off x="2539" y="1786"/>
              <a:ext cx="86" cy="87"/>
            </a:xfrm>
            <a:custGeom>
              <a:avLst/>
              <a:gdLst/>
              <a:ahLst/>
              <a:cxnLst>
                <a:cxn ang="0">
                  <a:pos x="43" y="87"/>
                </a:cxn>
                <a:cxn ang="0">
                  <a:pos x="59" y="84"/>
                </a:cxn>
                <a:cxn ang="0">
                  <a:pos x="74" y="74"/>
                </a:cxn>
                <a:cxn ang="0">
                  <a:pos x="83" y="60"/>
                </a:cxn>
                <a:cxn ang="0">
                  <a:pos x="86" y="44"/>
                </a:cxn>
                <a:cxn ang="0">
                  <a:pos x="83" y="27"/>
                </a:cxn>
                <a:cxn ang="0">
                  <a:pos x="74" y="12"/>
                </a:cxn>
                <a:cxn ang="0">
                  <a:pos x="59" y="3"/>
                </a:cxn>
                <a:cxn ang="0">
                  <a:pos x="43" y="0"/>
                </a:cxn>
                <a:cxn ang="0">
                  <a:pos x="27" y="3"/>
                </a:cxn>
                <a:cxn ang="0">
                  <a:pos x="13" y="12"/>
                </a:cxn>
                <a:cxn ang="0">
                  <a:pos x="3" y="27"/>
                </a:cxn>
                <a:cxn ang="0">
                  <a:pos x="0" y="44"/>
                </a:cxn>
                <a:cxn ang="0">
                  <a:pos x="3" y="60"/>
                </a:cxn>
                <a:cxn ang="0">
                  <a:pos x="13" y="74"/>
                </a:cxn>
                <a:cxn ang="0">
                  <a:pos x="27" y="84"/>
                </a:cxn>
                <a:cxn ang="0">
                  <a:pos x="43" y="87"/>
                </a:cxn>
              </a:cxnLst>
              <a:rect l="0" t="0" r="r" b="b"/>
              <a:pathLst>
                <a:path w="86" h="87">
                  <a:moveTo>
                    <a:pt x="43" y="87"/>
                  </a:moveTo>
                  <a:lnTo>
                    <a:pt x="59" y="84"/>
                  </a:lnTo>
                  <a:lnTo>
                    <a:pt x="74" y="74"/>
                  </a:lnTo>
                  <a:lnTo>
                    <a:pt x="83" y="60"/>
                  </a:lnTo>
                  <a:lnTo>
                    <a:pt x="86" y="44"/>
                  </a:lnTo>
                  <a:lnTo>
                    <a:pt x="83" y="27"/>
                  </a:lnTo>
                  <a:lnTo>
                    <a:pt x="74" y="12"/>
                  </a:lnTo>
                  <a:lnTo>
                    <a:pt x="59" y="3"/>
                  </a:lnTo>
                  <a:lnTo>
                    <a:pt x="43" y="0"/>
                  </a:lnTo>
                  <a:lnTo>
                    <a:pt x="27" y="3"/>
                  </a:lnTo>
                  <a:lnTo>
                    <a:pt x="13" y="12"/>
                  </a:lnTo>
                  <a:lnTo>
                    <a:pt x="3" y="27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3" y="74"/>
                  </a:lnTo>
                  <a:lnTo>
                    <a:pt x="27" y="84"/>
                  </a:lnTo>
                  <a:lnTo>
                    <a:pt x="43" y="87"/>
                  </a:lnTo>
                  <a:close/>
                </a:path>
              </a:pathLst>
            </a:custGeom>
            <a:solidFill>
              <a:srgbClr val="EAAFA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0" name="Freeform 109"/>
            <p:cNvSpPr>
              <a:spLocks/>
            </p:cNvSpPr>
            <p:nvPr/>
          </p:nvSpPr>
          <p:spPr bwMode="auto">
            <a:xfrm>
              <a:off x="2542" y="1789"/>
              <a:ext cx="80" cy="81"/>
            </a:xfrm>
            <a:custGeom>
              <a:avLst/>
              <a:gdLst/>
              <a:ahLst/>
              <a:cxnLst>
                <a:cxn ang="0">
                  <a:pos x="40" y="81"/>
                </a:cxn>
                <a:cxn ang="0">
                  <a:pos x="56" y="78"/>
                </a:cxn>
                <a:cxn ang="0">
                  <a:pos x="68" y="69"/>
                </a:cxn>
                <a:cxn ang="0">
                  <a:pos x="77" y="57"/>
                </a:cxn>
                <a:cxn ang="0">
                  <a:pos x="80" y="41"/>
                </a:cxn>
                <a:cxn ang="0">
                  <a:pos x="77" y="24"/>
                </a:cxn>
                <a:cxn ang="0">
                  <a:pos x="68" y="12"/>
                </a:cxn>
                <a:cxn ang="0">
                  <a:pos x="56" y="3"/>
                </a:cxn>
                <a:cxn ang="0">
                  <a:pos x="40" y="0"/>
                </a:cxn>
                <a:cxn ang="0">
                  <a:pos x="24" y="3"/>
                </a:cxn>
                <a:cxn ang="0">
                  <a:pos x="12" y="12"/>
                </a:cxn>
                <a:cxn ang="0">
                  <a:pos x="3" y="24"/>
                </a:cxn>
                <a:cxn ang="0">
                  <a:pos x="0" y="41"/>
                </a:cxn>
                <a:cxn ang="0">
                  <a:pos x="3" y="57"/>
                </a:cxn>
                <a:cxn ang="0">
                  <a:pos x="12" y="69"/>
                </a:cxn>
                <a:cxn ang="0">
                  <a:pos x="24" y="78"/>
                </a:cxn>
                <a:cxn ang="0">
                  <a:pos x="40" y="81"/>
                </a:cxn>
              </a:cxnLst>
              <a:rect l="0" t="0" r="r" b="b"/>
              <a:pathLst>
                <a:path w="80" h="81">
                  <a:moveTo>
                    <a:pt x="40" y="81"/>
                  </a:moveTo>
                  <a:lnTo>
                    <a:pt x="56" y="78"/>
                  </a:lnTo>
                  <a:lnTo>
                    <a:pt x="68" y="69"/>
                  </a:lnTo>
                  <a:lnTo>
                    <a:pt x="77" y="57"/>
                  </a:lnTo>
                  <a:lnTo>
                    <a:pt x="80" y="41"/>
                  </a:lnTo>
                  <a:lnTo>
                    <a:pt x="77" y="24"/>
                  </a:lnTo>
                  <a:lnTo>
                    <a:pt x="68" y="12"/>
                  </a:lnTo>
                  <a:lnTo>
                    <a:pt x="56" y="3"/>
                  </a:lnTo>
                  <a:lnTo>
                    <a:pt x="40" y="0"/>
                  </a:lnTo>
                  <a:lnTo>
                    <a:pt x="24" y="3"/>
                  </a:lnTo>
                  <a:lnTo>
                    <a:pt x="12" y="12"/>
                  </a:lnTo>
                  <a:lnTo>
                    <a:pt x="3" y="24"/>
                  </a:lnTo>
                  <a:lnTo>
                    <a:pt x="0" y="41"/>
                  </a:lnTo>
                  <a:lnTo>
                    <a:pt x="3" y="57"/>
                  </a:lnTo>
                  <a:lnTo>
                    <a:pt x="12" y="69"/>
                  </a:lnTo>
                  <a:lnTo>
                    <a:pt x="24" y="78"/>
                  </a:lnTo>
                  <a:lnTo>
                    <a:pt x="40" y="81"/>
                  </a:lnTo>
                  <a:close/>
                </a:path>
              </a:pathLst>
            </a:custGeom>
            <a:solidFill>
              <a:srgbClr val="E8AA9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1" name="Freeform 110"/>
            <p:cNvSpPr>
              <a:spLocks/>
            </p:cNvSpPr>
            <p:nvPr/>
          </p:nvSpPr>
          <p:spPr bwMode="auto">
            <a:xfrm>
              <a:off x="2545" y="1792"/>
              <a:ext cx="74" cy="75"/>
            </a:xfrm>
            <a:custGeom>
              <a:avLst/>
              <a:gdLst/>
              <a:ahLst/>
              <a:cxnLst>
                <a:cxn ang="0">
                  <a:pos x="37" y="75"/>
                </a:cxn>
                <a:cxn ang="0">
                  <a:pos x="52" y="72"/>
                </a:cxn>
                <a:cxn ang="0">
                  <a:pos x="64" y="65"/>
                </a:cxn>
                <a:cxn ang="0">
                  <a:pos x="71" y="53"/>
                </a:cxn>
                <a:cxn ang="0">
                  <a:pos x="74" y="38"/>
                </a:cxn>
                <a:cxn ang="0">
                  <a:pos x="71" y="23"/>
                </a:cxn>
                <a:cxn ang="0">
                  <a:pos x="64" y="11"/>
                </a:cxn>
                <a:cxn ang="0">
                  <a:pos x="52" y="3"/>
                </a:cxn>
                <a:cxn ang="0">
                  <a:pos x="37" y="0"/>
                </a:cxn>
                <a:cxn ang="0">
                  <a:pos x="22" y="3"/>
                </a:cxn>
                <a:cxn ang="0">
                  <a:pos x="10" y="11"/>
                </a:cxn>
                <a:cxn ang="0">
                  <a:pos x="3" y="23"/>
                </a:cxn>
                <a:cxn ang="0">
                  <a:pos x="0" y="38"/>
                </a:cxn>
                <a:cxn ang="0">
                  <a:pos x="3" y="53"/>
                </a:cxn>
                <a:cxn ang="0">
                  <a:pos x="10" y="65"/>
                </a:cxn>
                <a:cxn ang="0">
                  <a:pos x="22" y="72"/>
                </a:cxn>
                <a:cxn ang="0">
                  <a:pos x="37" y="75"/>
                </a:cxn>
              </a:cxnLst>
              <a:rect l="0" t="0" r="r" b="b"/>
              <a:pathLst>
                <a:path w="74" h="75">
                  <a:moveTo>
                    <a:pt x="37" y="75"/>
                  </a:moveTo>
                  <a:lnTo>
                    <a:pt x="52" y="72"/>
                  </a:lnTo>
                  <a:lnTo>
                    <a:pt x="64" y="65"/>
                  </a:lnTo>
                  <a:lnTo>
                    <a:pt x="71" y="53"/>
                  </a:lnTo>
                  <a:lnTo>
                    <a:pt x="74" y="38"/>
                  </a:lnTo>
                  <a:lnTo>
                    <a:pt x="71" y="23"/>
                  </a:lnTo>
                  <a:lnTo>
                    <a:pt x="64" y="11"/>
                  </a:lnTo>
                  <a:lnTo>
                    <a:pt x="52" y="3"/>
                  </a:lnTo>
                  <a:lnTo>
                    <a:pt x="37" y="0"/>
                  </a:lnTo>
                  <a:lnTo>
                    <a:pt x="22" y="3"/>
                  </a:lnTo>
                  <a:lnTo>
                    <a:pt x="10" y="11"/>
                  </a:lnTo>
                  <a:lnTo>
                    <a:pt x="3" y="23"/>
                  </a:lnTo>
                  <a:lnTo>
                    <a:pt x="0" y="38"/>
                  </a:lnTo>
                  <a:lnTo>
                    <a:pt x="3" y="53"/>
                  </a:lnTo>
                  <a:lnTo>
                    <a:pt x="10" y="65"/>
                  </a:lnTo>
                  <a:lnTo>
                    <a:pt x="22" y="72"/>
                  </a:lnTo>
                  <a:lnTo>
                    <a:pt x="37" y="75"/>
                  </a:lnTo>
                  <a:close/>
                </a:path>
              </a:pathLst>
            </a:custGeom>
            <a:solidFill>
              <a:srgbClr val="E8AA9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" name="Freeform 111"/>
            <p:cNvSpPr>
              <a:spLocks/>
            </p:cNvSpPr>
            <p:nvPr/>
          </p:nvSpPr>
          <p:spPr bwMode="auto">
            <a:xfrm>
              <a:off x="2548" y="1795"/>
              <a:ext cx="68" cy="69"/>
            </a:xfrm>
            <a:custGeom>
              <a:avLst/>
              <a:gdLst/>
              <a:ahLst/>
              <a:cxnLst>
                <a:cxn ang="0">
                  <a:pos x="34" y="69"/>
                </a:cxn>
                <a:cxn ang="0">
                  <a:pos x="47" y="66"/>
                </a:cxn>
                <a:cxn ang="0">
                  <a:pos x="58" y="59"/>
                </a:cxn>
                <a:cxn ang="0">
                  <a:pos x="65" y="48"/>
                </a:cxn>
                <a:cxn ang="0">
                  <a:pos x="68" y="35"/>
                </a:cxn>
                <a:cxn ang="0">
                  <a:pos x="65" y="21"/>
                </a:cxn>
                <a:cxn ang="0">
                  <a:pos x="58" y="11"/>
                </a:cxn>
                <a:cxn ang="0">
                  <a:pos x="47" y="3"/>
                </a:cxn>
                <a:cxn ang="0">
                  <a:pos x="34" y="0"/>
                </a:cxn>
                <a:cxn ang="0">
                  <a:pos x="21" y="3"/>
                </a:cxn>
                <a:cxn ang="0">
                  <a:pos x="10" y="11"/>
                </a:cxn>
                <a:cxn ang="0">
                  <a:pos x="3" y="21"/>
                </a:cxn>
                <a:cxn ang="0">
                  <a:pos x="0" y="35"/>
                </a:cxn>
                <a:cxn ang="0">
                  <a:pos x="3" y="48"/>
                </a:cxn>
                <a:cxn ang="0">
                  <a:pos x="10" y="59"/>
                </a:cxn>
                <a:cxn ang="0">
                  <a:pos x="21" y="66"/>
                </a:cxn>
                <a:cxn ang="0">
                  <a:pos x="34" y="69"/>
                </a:cxn>
              </a:cxnLst>
              <a:rect l="0" t="0" r="r" b="b"/>
              <a:pathLst>
                <a:path w="68" h="69">
                  <a:moveTo>
                    <a:pt x="34" y="69"/>
                  </a:moveTo>
                  <a:lnTo>
                    <a:pt x="47" y="66"/>
                  </a:lnTo>
                  <a:lnTo>
                    <a:pt x="58" y="59"/>
                  </a:lnTo>
                  <a:lnTo>
                    <a:pt x="65" y="48"/>
                  </a:lnTo>
                  <a:lnTo>
                    <a:pt x="68" y="35"/>
                  </a:lnTo>
                  <a:lnTo>
                    <a:pt x="65" y="21"/>
                  </a:lnTo>
                  <a:lnTo>
                    <a:pt x="58" y="11"/>
                  </a:lnTo>
                  <a:lnTo>
                    <a:pt x="47" y="3"/>
                  </a:lnTo>
                  <a:lnTo>
                    <a:pt x="34" y="0"/>
                  </a:lnTo>
                  <a:lnTo>
                    <a:pt x="21" y="3"/>
                  </a:lnTo>
                  <a:lnTo>
                    <a:pt x="10" y="11"/>
                  </a:lnTo>
                  <a:lnTo>
                    <a:pt x="3" y="21"/>
                  </a:lnTo>
                  <a:lnTo>
                    <a:pt x="0" y="35"/>
                  </a:lnTo>
                  <a:lnTo>
                    <a:pt x="3" y="48"/>
                  </a:lnTo>
                  <a:lnTo>
                    <a:pt x="10" y="59"/>
                  </a:lnTo>
                  <a:lnTo>
                    <a:pt x="21" y="66"/>
                  </a:lnTo>
                  <a:lnTo>
                    <a:pt x="34" y="69"/>
                  </a:lnTo>
                  <a:close/>
                </a:path>
              </a:pathLst>
            </a:custGeom>
            <a:solidFill>
              <a:srgbClr val="E8A89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" name="Freeform 112"/>
            <p:cNvSpPr>
              <a:spLocks/>
            </p:cNvSpPr>
            <p:nvPr/>
          </p:nvSpPr>
          <p:spPr bwMode="auto">
            <a:xfrm>
              <a:off x="2551" y="1798"/>
              <a:ext cx="62" cy="63"/>
            </a:xfrm>
            <a:custGeom>
              <a:avLst/>
              <a:gdLst/>
              <a:ahLst/>
              <a:cxnLst>
                <a:cxn ang="0">
                  <a:pos x="31" y="63"/>
                </a:cxn>
                <a:cxn ang="0">
                  <a:pos x="43" y="60"/>
                </a:cxn>
                <a:cxn ang="0">
                  <a:pos x="53" y="54"/>
                </a:cxn>
                <a:cxn ang="0">
                  <a:pos x="59" y="44"/>
                </a:cxn>
                <a:cxn ang="0">
                  <a:pos x="62" y="32"/>
                </a:cxn>
                <a:cxn ang="0">
                  <a:pos x="59" y="20"/>
                </a:cxn>
                <a:cxn ang="0">
                  <a:pos x="53" y="9"/>
                </a:cxn>
                <a:cxn ang="0">
                  <a:pos x="43" y="3"/>
                </a:cxn>
                <a:cxn ang="0">
                  <a:pos x="31" y="0"/>
                </a:cxn>
                <a:cxn ang="0">
                  <a:pos x="19" y="3"/>
                </a:cxn>
                <a:cxn ang="0">
                  <a:pos x="9" y="9"/>
                </a:cxn>
                <a:cxn ang="0">
                  <a:pos x="3" y="20"/>
                </a:cxn>
                <a:cxn ang="0">
                  <a:pos x="0" y="32"/>
                </a:cxn>
                <a:cxn ang="0">
                  <a:pos x="3" y="44"/>
                </a:cxn>
                <a:cxn ang="0">
                  <a:pos x="9" y="54"/>
                </a:cxn>
                <a:cxn ang="0">
                  <a:pos x="19" y="60"/>
                </a:cxn>
                <a:cxn ang="0">
                  <a:pos x="31" y="63"/>
                </a:cxn>
              </a:cxnLst>
              <a:rect l="0" t="0" r="r" b="b"/>
              <a:pathLst>
                <a:path w="62" h="63">
                  <a:moveTo>
                    <a:pt x="31" y="63"/>
                  </a:moveTo>
                  <a:lnTo>
                    <a:pt x="43" y="60"/>
                  </a:lnTo>
                  <a:lnTo>
                    <a:pt x="53" y="54"/>
                  </a:lnTo>
                  <a:lnTo>
                    <a:pt x="59" y="44"/>
                  </a:lnTo>
                  <a:lnTo>
                    <a:pt x="62" y="32"/>
                  </a:lnTo>
                  <a:lnTo>
                    <a:pt x="59" y="20"/>
                  </a:lnTo>
                  <a:lnTo>
                    <a:pt x="53" y="9"/>
                  </a:lnTo>
                  <a:lnTo>
                    <a:pt x="43" y="3"/>
                  </a:lnTo>
                  <a:lnTo>
                    <a:pt x="31" y="0"/>
                  </a:lnTo>
                  <a:lnTo>
                    <a:pt x="19" y="3"/>
                  </a:lnTo>
                  <a:lnTo>
                    <a:pt x="9" y="9"/>
                  </a:lnTo>
                  <a:lnTo>
                    <a:pt x="3" y="20"/>
                  </a:lnTo>
                  <a:lnTo>
                    <a:pt x="0" y="32"/>
                  </a:lnTo>
                  <a:lnTo>
                    <a:pt x="3" y="44"/>
                  </a:lnTo>
                  <a:lnTo>
                    <a:pt x="9" y="54"/>
                  </a:lnTo>
                  <a:lnTo>
                    <a:pt x="19" y="60"/>
                  </a:lnTo>
                  <a:lnTo>
                    <a:pt x="31" y="63"/>
                  </a:lnTo>
                  <a:close/>
                </a:path>
              </a:pathLst>
            </a:custGeom>
            <a:solidFill>
              <a:srgbClr val="E5A5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" name="Freeform 113"/>
            <p:cNvSpPr>
              <a:spLocks/>
            </p:cNvSpPr>
            <p:nvPr/>
          </p:nvSpPr>
          <p:spPr bwMode="auto">
            <a:xfrm>
              <a:off x="2944" y="1743"/>
              <a:ext cx="127" cy="127"/>
            </a:xfrm>
            <a:custGeom>
              <a:avLst/>
              <a:gdLst/>
              <a:ahLst/>
              <a:cxnLst>
                <a:cxn ang="0">
                  <a:pos x="63" y="127"/>
                </a:cxn>
                <a:cxn ang="0">
                  <a:pos x="76" y="126"/>
                </a:cxn>
                <a:cxn ang="0">
                  <a:pos x="88" y="123"/>
                </a:cxn>
                <a:cxn ang="0">
                  <a:pos x="99" y="117"/>
                </a:cxn>
                <a:cxn ang="0">
                  <a:pos x="109" y="109"/>
                </a:cxn>
                <a:cxn ang="0">
                  <a:pos x="116" y="99"/>
                </a:cxn>
                <a:cxn ang="0">
                  <a:pos x="122" y="88"/>
                </a:cxn>
                <a:cxn ang="0">
                  <a:pos x="125" y="76"/>
                </a:cxn>
                <a:cxn ang="0">
                  <a:pos x="127" y="64"/>
                </a:cxn>
                <a:cxn ang="0">
                  <a:pos x="125" y="51"/>
                </a:cxn>
                <a:cxn ang="0">
                  <a:pos x="122" y="39"/>
                </a:cxn>
                <a:cxn ang="0">
                  <a:pos x="116" y="29"/>
                </a:cxn>
                <a:cxn ang="0">
                  <a:pos x="109" y="18"/>
                </a:cxn>
                <a:cxn ang="0">
                  <a:pos x="99" y="11"/>
                </a:cxn>
                <a:cxn ang="0">
                  <a:pos x="88" y="5"/>
                </a:cxn>
                <a:cxn ang="0">
                  <a:pos x="76" y="2"/>
                </a:cxn>
                <a:cxn ang="0">
                  <a:pos x="63" y="0"/>
                </a:cxn>
                <a:cxn ang="0">
                  <a:pos x="51" y="2"/>
                </a:cxn>
                <a:cxn ang="0">
                  <a:pos x="39" y="5"/>
                </a:cxn>
                <a:cxn ang="0">
                  <a:pos x="28" y="11"/>
                </a:cxn>
                <a:cxn ang="0">
                  <a:pos x="18" y="18"/>
                </a:cxn>
                <a:cxn ang="0">
                  <a:pos x="10" y="29"/>
                </a:cxn>
                <a:cxn ang="0">
                  <a:pos x="4" y="39"/>
                </a:cxn>
                <a:cxn ang="0">
                  <a:pos x="1" y="51"/>
                </a:cxn>
                <a:cxn ang="0">
                  <a:pos x="0" y="64"/>
                </a:cxn>
                <a:cxn ang="0">
                  <a:pos x="1" y="76"/>
                </a:cxn>
                <a:cxn ang="0">
                  <a:pos x="4" y="88"/>
                </a:cxn>
                <a:cxn ang="0">
                  <a:pos x="10" y="99"/>
                </a:cxn>
                <a:cxn ang="0">
                  <a:pos x="18" y="109"/>
                </a:cxn>
                <a:cxn ang="0">
                  <a:pos x="28" y="117"/>
                </a:cxn>
                <a:cxn ang="0">
                  <a:pos x="39" y="123"/>
                </a:cxn>
                <a:cxn ang="0">
                  <a:pos x="51" y="126"/>
                </a:cxn>
                <a:cxn ang="0">
                  <a:pos x="63" y="127"/>
                </a:cxn>
              </a:cxnLst>
              <a:rect l="0" t="0" r="r" b="b"/>
              <a:pathLst>
                <a:path w="127" h="127">
                  <a:moveTo>
                    <a:pt x="63" y="127"/>
                  </a:moveTo>
                  <a:lnTo>
                    <a:pt x="76" y="126"/>
                  </a:lnTo>
                  <a:lnTo>
                    <a:pt x="88" y="123"/>
                  </a:lnTo>
                  <a:lnTo>
                    <a:pt x="99" y="117"/>
                  </a:lnTo>
                  <a:lnTo>
                    <a:pt x="109" y="109"/>
                  </a:lnTo>
                  <a:lnTo>
                    <a:pt x="116" y="99"/>
                  </a:lnTo>
                  <a:lnTo>
                    <a:pt x="122" y="88"/>
                  </a:lnTo>
                  <a:lnTo>
                    <a:pt x="125" y="76"/>
                  </a:lnTo>
                  <a:lnTo>
                    <a:pt x="127" y="64"/>
                  </a:lnTo>
                  <a:lnTo>
                    <a:pt x="125" y="51"/>
                  </a:lnTo>
                  <a:lnTo>
                    <a:pt x="122" y="39"/>
                  </a:lnTo>
                  <a:lnTo>
                    <a:pt x="116" y="29"/>
                  </a:lnTo>
                  <a:lnTo>
                    <a:pt x="109" y="18"/>
                  </a:lnTo>
                  <a:lnTo>
                    <a:pt x="99" y="11"/>
                  </a:lnTo>
                  <a:lnTo>
                    <a:pt x="88" y="5"/>
                  </a:lnTo>
                  <a:lnTo>
                    <a:pt x="76" y="2"/>
                  </a:lnTo>
                  <a:lnTo>
                    <a:pt x="63" y="0"/>
                  </a:lnTo>
                  <a:lnTo>
                    <a:pt x="51" y="2"/>
                  </a:lnTo>
                  <a:lnTo>
                    <a:pt x="39" y="5"/>
                  </a:lnTo>
                  <a:lnTo>
                    <a:pt x="28" y="11"/>
                  </a:lnTo>
                  <a:lnTo>
                    <a:pt x="18" y="18"/>
                  </a:lnTo>
                  <a:lnTo>
                    <a:pt x="10" y="29"/>
                  </a:lnTo>
                  <a:lnTo>
                    <a:pt x="4" y="39"/>
                  </a:lnTo>
                  <a:lnTo>
                    <a:pt x="1" y="51"/>
                  </a:lnTo>
                  <a:lnTo>
                    <a:pt x="0" y="64"/>
                  </a:lnTo>
                  <a:lnTo>
                    <a:pt x="1" y="76"/>
                  </a:lnTo>
                  <a:lnTo>
                    <a:pt x="4" y="88"/>
                  </a:lnTo>
                  <a:lnTo>
                    <a:pt x="10" y="99"/>
                  </a:lnTo>
                  <a:lnTo>
                    <a:pt x="18" y="109"/>
                  </a:lnTo>
                  <a:lnTo>
                    <a:pt x="28" y="117"/>
                  </a:lnTo>
                  <a:lnTo>
                    <a:pt x="39" y="123"/>
                  </a:lnTo>
                  <a:lnTo>
                    <a:pt x="51" y="126"/>
                  </a:lnTo>
                  <a:lnTo>
                    <a:pt x="63" y="127"/>
                  </a:lnTo>
                  <a:close/>
                </a:path>
              </a:pathLst>
            </a:custGeom>
            <a:solidFill>
              <a:srgbClr val="F2BF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5" name="Freeform 114"/>
            <p:cNvSpPr>
              <a:spLocks/>
            </p:cNvSpPr>
            <p:nvPr/>
          </p:nvSpPr>
          <p:spPr bwMode="auto">
            <a:xfrm>
              <a:off x="2947" y="1746"/>
              <a:ext cx="121" cy="121"/>
            </a:xfrm>
            <a:custGeom>
              <a:avLst/>
              <a:gdLst/>
              <a:ahLst/>
              <a:cxnLst>
                <a:cxn ang="0">
                  <a:pos x="60" y="121"/>
                </a:cxn>
                <a:cxn ang="0">
                  <a:pos x="72" y="120"/>
                </a:cxn>
                <a:cxn ang="0">
                  <a:pos x="84" y="117"/>
                </a:cxn>
                <a:cxn ang="0">
                  <a:pos x="94" y="111"/>
                </a:cxn>
                <a:cxn ang="0">
                  <a:pos x="103" y="103"/>
                </a:cxn>
                <a:cxn ang="0">
                  <a:pos x="110" y="94"/>
                </a:cxn>
                <a:cxn ang="0">
                  <a:pos x="116" y="85"/>
                </a:cxn>
                <a:cxn ang="0">
                  <a:pos x="119" y="73"/>
                </a:cxn>
                <a:cxn ang="0">
                  <a:pos x="121" y="61"/>
                </a:cxn>
                <a:cxn ang="0">
                  <a:pos x="119" y="49"/>
                </a:cxn>
                <a:cxn ang="0">
                  <a:pos x="116" y="37"/>
                </a:cxn>
                <a:cxn ang="0">
                  <a:pos x="110" y="27"/>
                </a:cxn>
                <a:cxn ang="0">
                  <a:pos x="103" y="18"/>
                </a:cxn>
                <a:cxn ang="0">
                  <a:pos x="94" y="11"/>
                </a:cxn>
                <a:cxn ang="0">
                  <a:pos x="84" y="5"/>
                </a:cxn>
                <a:cxn ang="0">
                  <a:pos x="72" y="2"/>
                </a:cxn>
                <a:cxn ang="0">
                  <a:pos x="60" y="0"/>
                </a:cxn>
                <a:cxn ang="0">
                  <a:pos x="48" y="2"/>
                </a:cxn>
                <a:cxn ang="0">
                  <a:pos x="36" y="5"/>
                </a:cxn>
                <a:cxn ang="0">
                  <a:pos x="27" y="11"/>
                </a:cxn>
                <a:cxn ang="0">
                  <a:pos x="18" y="18"/>
                </a:cxn>
                <a:cxn ang="0">
                  <a:pos x="10" y="27"/>
                </a:cxn>
                <a:cxn ang="0">
                  <a:pos x="4" y="37"/>
                </a:cxn>
                <a:cxn ang="0">
                  <a:pos x="1" y="49"/>
                </a:cxn>
                <a:cxn ang="0">
                  <a:pos x="0" y="61"/>
                </a:cxn>
                <a:cxn ang="0">
                  <a:pos x="1" y="73"/>
                </a:cxn>
                <a:cxn ang="0">
                  <a:pos x="4" y="85"/>
                </a:cxn>
                <a:cxn ang="0">
                  <a:pos x="10" y="94"/>
                </a:cxn>
                <a:cxn ang="0">
                  <a:pos x="18" y="103"/>
                </a:cxn>
                <a:cxn ang="0">
                  <a:pos x="27" y="111"/>
                </a:cxn>
                <a:cxn ang="0">
                  <a:pos x="36" y="117"/>
                </a:cxn>
                <a:cxn ang="0">
                  <a:pos x="48" y="120"/>
                </a:cxn>
                <a:cxn ang="0">
                  <a:pos x="60" y="121"/>
                </a:cxn>
              </a:cxnLst>
              <a:rect l="0" t="0" r="r" b="b"/>
              <a:pathLst>
                <a:path w="121" h="121">
                  <a:moveTo>
                    <a:pt x="60" y="121"/>
                  </a:moveTo>
                  <a:lnTo>
                    <a:pt x="72" y="120"/>
                  </a:lnTo>
                  <a:lnTo>
                    <a:pt x="84" y="117"/>
                  </a:lnTo>
                  <a:lnTo>
                    <a:pt x="94" y="111"/>
                  </a:lnTo>
                  <a:lnTo>
                    <a:pt x="103" y="103"/>
                  </a:lnTo>
                  <a:lnTo>
                    <a:pt x="110" y="94"/>
                  </a:lnTo>
                  <a:lnTo>
                    <a:pt x="116" y="85"/>
                  </a:lnTo>
                  <a:lnTo>
                    <a:pt x="119" y="73"/>
                  </a:lnTo>
                  <a:lnTo>
                    <a:pt x="121" y="61"/>
                  </a:lnTo>
                  <a:lnTo>
                    <a:pt x="119" y="49"/>
                  </a:lnTo>
                  <a:lnTo>
                    <a:pt x="116" y="37"/>
                  </a:lnTo>
                  <a:lnTo>
                    <a:pt x="110" y="27"/>
                  </a:lnTo>
                  <a:lnTo>
                    <a:pt x="103" y="18"/>
                  </a:lnTo>
                  <a:lnTo>
                    <a:pt x="94" y="11"/>
                  </a:lnTo>
                  <a:lnTo>
                    <a:pt x="84" y="5"/>
                  </a:lnTo>
                  <a:lnTo>
                    <a:pt x="72" y="2"/>
                  </a:lnTo>
                  <a:lnTo>
                    <a:pt x="60" y="0"/>
                  </a:lnTo>
                  <a:lnTo>
                    <a:pt x="48" y="2"/>
                  </a:lnTo>
                  <a:lnTo>
                    <a:pt x="36" y="5"/>
                  </a:lnTo>
                  <a:lnTo>
                    <a:pt x="27" y="11"/>
                  </a:lnTo>
                  <a:lnTo>
                    <a:pt x="18" y="18"/>
                  </a:lnTo>
                  <a:lnTo>
                    <a:pt x="10" y="27"/>
                  </a:lnTo>
                  <a:lnTo>
                    <a:pt x="4" y="37"/>
                  </a:lnTo>
                  <a:lnTo>
                    <a:pt x="1" y="49"/>
                  </a:lnTo>
                  <a:lnTo>
                    <a:pt x="0" y="61"/>
                  </a:lnTo>
                  <a:lnTo>
                    <a:pt x="1" y="73"/>
                  </a:lnTo>
                  <a:lnTo>
                    <a:pt x="4" y="85"/>
                  </a:lnTo>
                  <a:lnTo>
                    <a:pt x="10" y="94"/>
                  </a:lnTo>
                  <a:lnTo>
                    <a:pt x="18" y="103"/>
                  </a:lnTo>
                  <a:lnTo>
                    <a:pt x="27" y="111"/>
                  </a:lnTo>
                  <a:lnTo>
                    <a:pt x="36" y="117"/>
                  </a:lnTo>
                  <a:lnTo>
                    <a:pt x="48" y="120"/>
                  </a:lnTo>
                  <a:lnTo>
                    <a:pt x="60" y="121"/>
                  </a:lnTo>
                  <a:close/>
                </a:path>
              </a:pathLst>
            </a:custGeom>
            <a:solidFill>
              <a:srgbClr val="F2BF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6" name="Freeform 115"/>
            <p:cNvSpPr>
              <a:spLocks/>
            </p:cNvSpPr>
            <p:nvPr/>
          </p:nvSpPr>
          <p:spPr bwMode="auto">
            <a:xfrm>
              <a:off x="2950" y="1749"/>
              <a:ext cx="115" cy="115"/>
            </a:xfrm>
            <a:custGeom>
              <a:avLst/>
              <a:gdLst/>
              <a:ahLst/>
              <a:cxnLst>
                <a:cxn ang="0">
                  <a:pos x="57" y="115"/>
                </a:cxn>
                <a:cxn ang="0">
                  <a:pos x="69" y="114"/>
                </a:cxn>
                <a:cxn ang="0">
                  <a:pos x="79" y="111"/>
                </a:cxn>
                <a:cxn ang="0">
                  <a:pos x="90" y="106"/>
                </a:cxn>
                <a:cxn ang="0">
                  <a:pos x="99" y="99"/>
                </a:cxn>
                <a:cxn ang="0">
                  <a:pos x="104" y="90"/>
                </a:cxn>
                <a:cxn ang="0">
                  <a:pos x="110" y="81"/>
                </a:cxn>
                <a:cxn ang="0">
                  <a:pos x="113" y="70"/>
                </a:cxn>
                <a:cxn ang="0">
                  <a:pos x="115" y="58"/>
                </a:cxn>
                <a:cxn ang="0">
                  <a:pos x="113" y="46"/>
                </a:cxn>
                <a:cxn ang="0">
                  <a:pos x="110" y="36"/>
                </a:cxn>
                <a:cxn ang="0">
                  <a:pos x="104" y="26"/>
                </a:cxn>
                <a:cxn ang="0">
                  <a:pos x="99" y="17"/>
                </a:cxn>
                <a:cxn ang="0">
                  <a:pos x="90" y="11"/>
                </a:cxn>
                <a:cxn ang="0">
                  <a:pos x="79" y="5"/>
                </a:cxn>
                <a:cxn ang="0">
                  <a:pos x="69" y="2"/>
                </a:cxn>
                <a:cxn ang="0">
                  <a:pos x="57" y="0"/>
                </a:cxn>
                <a:cxn ang="0">
                  <a:pos x="45" y="2"/>
                </a:cxn>
                <a:cxn ang="0">
                  <a:pos x="34" y="5"/>
                </a:cxn>
                <a:cxn ang="0">
                  <a:pos x="25" y="11"/>
                </a:cxn>
                <a:cxn ang="0">
                  <a:pos x="16" y="17"/>
                </a:cxn>
                <a:cxn ang="0">
                  <a:pos x="9" y="26"/>
                </a:cxn>
                <a:cxn ang="0">
                  <a:pos x="4" y="36"/>
                </a:cxn>
                <a:cxn ang="0">
                  <a:pos x="1" y="46"/>
                </a:cxn>
                <a:cxn ang="0">
                  <a:pos x="0" y="58"/>
                </a:cxn>
                <a:cxn ang="0">
                  <a:pos x="1" y="70"/>
                </a:cxn>
                <a:cxn ang="0">
                  <a:pos x="4" y="81"/>
                </a:cxn>
                <a:cxn ang="0">
                  <a:pos x="9" y="90"/>
                </a:cxn>
                <a:cxn ang="0">
                  <a:pos x="16" y="99"/>
                </a:cxn>
                <a:cxn ang="0">
                  <a:pos x="25" y="106"/>
                </a:cxn>
                <a:cxn ang="0">
                  <a:pos x="34" y="111"/>
                </a:cxn>
                <a:cxn ang="0">
                  <a:pos x="45" y="114"/>
                </a:cxn>
                <a:cxn ang="0">
                  <a:pos x="57" y="115"/>
                </a:cxn>
              </a:cxnLst>
              <a:rect l="0" t="0" r="r" b="b"/>
              <a:pathLst>
                <a:path w="115" h="115">
                  <a:moveTo>
                    <a:pt x="57" y="115"/>
                  </a:moveTo>
                  <a:lnTo>
                    <a:pt x="69" y="114"/>
                  </a:lnTo>
                  <a:lnTo>
                    <a:pt x="79" y="111"/>
                  </a:lnTo>
                  <a:lnTo>
                    <a:pt x="90" y="106"/>
                  </a:lnTo>
                  <a:lnTo>
                    <a:pt x="99" y="99"/>
                  </a:lnTo>
                  <a:lnTo>
                    <a:pt x="104" y="90"/>
                  </a:lnTo>
                  <a:lnTo>
                    <a:pt x="110" y="81"/>
                  </a:lnTo>
                  <a:lnTo>
                    <a:pt x="113" y="70"/>
                  </a:lnTo>
                  <a:lnTo>
                    <a:pt x="115" y="58"/>
                  </a:lnTo>
                  <a:lnTo>
                    <a:pt x="113" y="46"/>
                  </a:lnTo>
                  <a:lnTo>
                    <a:pt x="110" y="36"/>
                  </a:lnTo>
                  <a:lnTo>
                    <a:pt x="104" y="26"/>
                  </a:lnTo>
                  <a:lnTo>
                    <a:pt x="99" y="17"/>
                  </a:lnTo>
                  <a:lnTo>
                    <a:pt x="90" y="11"/>
                  </a:lnTo>
                  <a:lnTo>
                    <a:pt x="79" y="5"/>
                  </a:lnTo>
                  <a:lnTo>
                    <a:pt x="69" y="2"/>
                  </a:lnTo>
                  <a:lnTo>
                    <a:pt x="57" y="0"/>
                  </a:lnTo>
                  <a:lnTo>
                    <a:pt x="45" y="2"/>
                  </a:lnTo>
                  <a:lnTo>
                    <a:pt x="34" y="5"/>
                  </a:lnTo>
                  <a:lnTo>
                    <a:pt x="25" y="11"/>
                  </a:lnTo>
                  <a:lnTo>
                    <a:pt x="16" y="17"/>
                  </a:lnTo>
                  <a:lnTo>
                    <a:pt x="9" y="26"/>
                  </a:lnTo>
                  <a:lnTo>
                    <a:pt x="4" y="36"/>
                  </a:lnTo>
                  <a:lnTo>
                    <a:pt x="1" y="46"/>
                  </a:lnTo>
                  <a:lnTo>
                    <a:pt x="0" y="58"/>
                  </a:lnTo>
                  <a:lnTo>
                    <a:pt x="1" y="70"/>
                  </a:lnTo>
                  <a:lnTo>
                    <a:pt x="4" y="81"/>
                  </a:lnTo>
                  <a:lnTo>
                    <a:pt x="9" y="90"/>
                  </a:lnTo>
                  <a:lnTo>
                    <a:pt x="16" y="99"/>
                  </a:lnTo>
                  <a:lnTo>
                    <a:pt x="25" y="106"/>
                  </a:lnTo>
                  <a:lnTo>
                    <a:pt x="34" y="111"/>
                  </a:lnTo>
                  <a:lnTo>
                    <a:pt x="45" y="114"/>
                  </a:lnTo>
                  <a:lnTo>
                    <a:pt x="57" y="115"/>
                  </a:lnTo>
                  <a:close/>
                </a:path>
              </a:pathLst>
            </a:custGeom>
            <a:solidFill>
              <a:srgbClr val="EFBA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7" name="Freeform 116"/>
            <p:cNvSpPr>
              <a:spLocks/>
            </p:cNvSpPr>
            <p:nvPr/>
          </p:nvSpPr>
          <p:spPr bwMode="auto">
            <a:xfrm>
              <a:off x="2953" y="1752"/>
              <a:ext cx="109" cy="109"/>
            </a:xfrm>
            <a:custGeom>
              <a:avLst/>
              <a:gdLst/>
              <a:ahLst/>
              <a:cxnLst>
                <a:cxn ang="0">
                  <a:pos x="54" y="109"/>
                </a:cxn>
                <a:cxn ang="0">
                  <a:pos x="66" y="108"/>
                </a:cxn>
                <a:cxn ang="0">
                  <a:pos x="76" y="105"/>
                </a:cxn>
                <a:cxn ang="0">
                  <a:pos x="85" y="100"/>
                </a:cxn>
                <a:cxn ang="0">
                  <a:pos x="93" y="93"/>
                </a:cxn>
                <a:cxn ang="0">
                  <a:pos x="100" y="85"/>
                </a:cxn>
                <a:cxn ang="0">
                  <a:pos x="104" y="76"/>
                </a:cxn>
                <a:cxn ang="0">
                  <a:pos x="107" y="66"/>
                </a:cxn>
                <a:cxn ang="0">
                  <a:pos x="109" y="55"/>
                </a:cxn>
                <a:cxn ang="0">
                  <a:pos x="107" y="43"/>
                </a:cxn>
                <a:cxn ang="0">
                  <a:pos x="104" y="33"/>
                </a:cxn>
                <a:cxn ang="0">
                  <a:pos x="100" y="24"/>
                </a:cxn>
                <a:cxn ang="0">
                  <a:pos x="93" y="17"/>
                </a:cxn>
                <a:cxn ang="0">
                  <a:pos x="85" y="9"/>
                </a:cxn>
                <a:cxn ang="0">
                  <a:pos x="76" y="5"/>
                </a:cxn>
                <a:cxn ang="0">
                  <a:pos x="66" y="2"/>
                </a:cxn>
                <a:cxn ang="0">
                  <a:pos x="54" y="0"/>
                </a:cxn>
                <a:cxn ang="0">
                  <a:pos x="43" y="2"/>
                </a:cxn>
                <a:cxn ang="0">
                  <a:pos x="33" y="5"/>
                </a:cxn>
                <a:cxn ang="0">
                  <a:pos x="24" y="9"/>
                </a:cxn>
                <a:cxn ang="0">
                  <a:pos x="16" y="17"/>
                </a:cxn>
                <a:cxn ang="0">
                  <a:pos x="9" y="24"/>
                </a:cxn>
                <a:cxn ang="0">
                  <a:pos x="4" y="33"/>
                </a:cxn>
                <a:cxn ang="0">
                  <a:pos x="1" y="43"/>
                </a:cxn>
                <a:cxn ang="0">
                  <a:pos x="0" y="55"/>
                </a:cxn>
                <a:cxn ang="0">
                  <a:pos x="1" y="66"/>
                </a:cxn>
                <a:cxn ang="0">
                  <a:pos x="4" y="76"/>
                </a:cxn>
                <a:cxn ang="0">
                  <a:pos x="9" y="85"/>
                </a:cxn>
                <a:cxn ang="0">
                  <a:pos x="16" y="93"/>
                </a:cxn>
                <a:cxn ang="0">
                  <a:pos x="24" y="100"/>
                </a:cxn>
                <a:cxn ang="0">
                  <a:pos x="33" y="105"/>
                </a:cxn>
                <a:cxn ang="0">
                  <a:pos x="43" y="108"/>
                </a:cxn>
                <a:cxn ang="0">
                  <a:pos x="54" y="109"/>
                </a:cxn>
              </a:cxnLst>
              <a:rect l="0" t="0" r="r" b="b"/>
              <a:pathLst>
                <a:path w="109" h="109">
                  <a:moveTo>
                    <a:pt x="54" y="109"/>
                  </a:moveTo>
                  <a:lnTo>
                    <a:pt x="66" y="108"/>
                  </a:lnTo>
                  <a:lnTo>
                    <a:pt x="76" y="105"/>
                  </a:lnTo>
                  <a:lnTo>
                    <a:pt x="85" y="100"/>
                  </a:lnTo>
                  <a:lnTo>
                    <a:pt x="93" y="93"/>
                  </a:lnTo>
                  <a:lnTo>
                    <a:pt x="100" y="85"/>
                  </a:lnTo>
                  <a:lnTo>
                    <a:pt x="104" y="76"/>
                  </a:lnTo>
                  <a:lnTo>
                    <a:pt x="107" y="66"/>
                  </a:lnTo>
                  <a:lnTo>
                    <a:pt x="109" y="55"/>
                  </a:lnTo>
                  <a:lnTo>
                    <a:pt x="107" y="43"/>
                  </a:lnTo>
                  <a:lnTo>
                    <a:pt x="104" y="33"/>
                  </a:lnTo>
                  <a:lnTo>
                    <a:pt x="100" y="24"/>
                  </a:lnTo>
                  <a:lnTo>
                    <a:pt x="93" y="17"/>
                  </a:lnTo>
                  <a:lnTo>
                    <a:pt x="85" y="9"/>
                  </a:lnTo>
                  <a:lnTo>
                    <a:pt x="76" y="5"/>
                  </a:lnTo>
                  <a:lnTo>
                    <a:pt x="66" y="2"/>
                  </a:lnTo>
                  <a:lnTo>
                    <a:pt x="54" y="0"/>
                  </a:lnTo>
                  <a:lnTo>
                    <a:pt x="43" y="2"/>
                  </a:lnTo>
                  <a:lnTo>
                    <a:pt x="33" y="5"/>
                  </a:lnTo>
                  <a:lnTo>
                    <a:pt x="24" y="9"/>
                  </a:lnTo>
                  <a:lnTo>
                    <a:pt x="16" y="17"/>
                  </a:lnTo>
                  <a:lnTo>
                    <a:pt x="9" y="24"/>
                  </a:lnTo>
                  <a:lnTo>
                    <a:pt x="4" y="33"/>
                  </a:lnTo>
                  <a:lnTo>
                    <a:pt x="1" y="43"/>
                  </a:lnTo>
                  <a:lnTo>
                    <a:pt x="0" y="55"/>
                  </a:lnTo>
                  <a:lnTo>
                    <a:pt x="1" y="66"/>
                  </a:lnTo>
                  <a:lnTo>
                    <a:pt x="4" y="76"/>
                  </a:lnTo>
                  <a:lnTo>
                    <a:pt x="9" y="85"/>
                  </a:lnTo>
                  <a:lnTo>
                    <a:pt x="16" y="93"/>
                  </a:lnTo>
                  <a:lnTo>
                    <a:pt x="24" y="100"/>
                  </a:lnTo>
                  <a:lnTo>
                    <a:pt x="33" y="105"/>
                  </a:lnTo>
                  <a:lnTo>
                    <a:pt x="43" y="108"/>
                  </a:lnTo>
                  <a:lnTo>
                    <a:pt x="54" y="109"/>
                  </a:lnTo>
                  <a:close/>
                </a:path>
              </a:pathLst>
            </a:custGeom>
            <a:solidFill>
              <a:srgbClr val="EFBA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8" name="Freeform 117"/>
            <p:cNvSpPr>
              <a:spLocks/>
            </p:cNvSpPr>
            <p:nvPr/>
          </p:nvSpPr>
          <p:spPr bwMode="auto">
            <a:xfrm>
              <a:off x="2954" y="1755"/>
              <a:ext cx="105" cy="103"/>
            </a:xfrm>
            <a:custGeom>
              <a:avLst/>
              <a:gdLst/>
              <a:ahLst/>
              <a:cxnLst>
                <a:cxn ang="0">
                  <a:pos x="53" y="103"/>
                </a:cxn>
                <a:cxn ang="0">
                  <a:pos x="63" y="102"/>
                </a:cxn>
                <a:cxn ang="0">
                  <a:pos x="74" y="99"/>
                </a:cxn>
                <a:cxn ang="0">
                  <a:pos x="83" y="94"/>
                </a:cxn>
                <a:cxn ang="0">
                  <a:pos x="90" y="88"/>
                </a:cxn>
                <a:cxn ang="0">
                  <a:pos x="96" y="81"/>
                </a:cxn>
                <a:cxn ang="0">
                  <a:pos x="100" y="72"/>
                </a:cxn>
                <a:cxn ang="0">
                  <a:pos x="103" y="63"/>
                </a:cxn>
                <a:cxn ang="0">
                  <a:pos x="105" y="52"/>
                </a:cxn>
                <a:cxn ang="0">
                  <a:pos x="103" y="42"/>
                </a:cxn>
                <a:cxn ang="0">
                  <a:pos x="100" y="31"/>
                </a:cxn>
                <a:cxn ang="0">
                  <a:pos x="96" y="22"/>
                </a:cxn>
                <a:cxn ang="0">
                  <a:pos x="90" y="15"/>
                </a:cxn>
                <a:cxn ang="0">
                  <a:pos x="83" y="9"/>
                </a:cxn>
                <a:cxn ang="0">
                  <a:pos x="74" y="5"/>
                </a:cxn>
                <a:cxn ang="0">
                  <a:pos x="63" y="2"/>
                </a:cxn>
                <a:cxn ang="0">
                  <a:pos x="53" y="0"/>
                </a:cxn>
                <a:cxn ang="0">
                  <a:pos x="42" y="2"/>
                </a:cxn>
                <a:cxn ang="0">
                  <a:pos x="33" y="5"/>
                </a:cxn>
                <a:cxn ang="0">
                  <a:pos x="24" y="9"/>
                </a:cxn>
                <a:cxn ang="0">
                  <a:pos x="15" y="15"/>
                </a:cxn>
                <a:cxn ang="0">
                  <a:pos x="9" y="22"/>
                </a:cxn>
                <a:cxn ang="0">
                  <a:pos x="5" y="31"/>
                </a:cxn>
                <a:cxn ang="0">
                  <a:pos x="2" y="42"/>
                </a:cxn>
                <a:cxn ang="0">
                  <a:pos x="0" y="52"/>
                </a:cxn>
                <a:cxn ang="0">
                  <a:pos x="2" y="63"/>
                </a:cxn>
                <a:cxn ang="0">
                  <a:pos x="5" y="72"/>
                </a:cxn>
                <a:cxn ang="0">
                  <a:pos x="9" y="81"/>
                </a:cxn>
                <a:cxn ang="0">
                  <a:pos x="15" y="88"/>
                </a:cxn>
                <a:cxn ang="0">
                  <a:pos x="24" y="94"/>
                </a:cxn>
                <a:cxn ang="0">
                  <a:pos x="33" y="99"/>
                </a:cxn>
                <a:cxn ang="0">
                  <a:pos x="42" y="102"/>
                </a:cxn>
                <a:cxn ang="0">
                  <a:pos x="53" y="103"/>
                </a:cxn>
              </a:cxnLst>
              <a:rect l="0" t="0" r="r" b="b"/>
              <a:pathLst>
                <a:path w="105" h="103">
                  <a:moveTo>
                    <a:pt x="53" y="103"/>
                  </a:moveTo>
                  <a:lnTo>
                    <a:pt x="63" y="102"/>
                  </a:lnTo>
                  <a:lnTo>
                    <a:pt x="74" y="99"/>
                  </a:lnTo>
                  <a:lnTo>
                    <a:pt x="83" y="94"/>
                  </a:lnTo>
                  <a:lnTo>
                    <a:pt x="90" y="88"/>
                  </a:lnTo>
                  <a:lnTo>
                    <a:pt x="96" y="81"/>
                  </a:lnTo>
                  <a:lnTo>
                    <a:pt x="100" y="72"/>
                  </a:lnTo>
                  <a:lnTo>
                    <a:pt x="103" y="63"/>
                  </a:lnTo>
                  <a:lnTo>
                    <a:pt x="105" y="52"/>
                  </a:lnTo>
                  <a:lnTo>
                    <a:pt x="103" y="42"/>
                  </a:lnTo>
                  <a:lnTo>
                    <a:pt x="100" y="31"/>
                  </a:lnTo>
                  <a:lnTo>
                    <a:pt x="96" y="22"/>
                  </a:lnTo>
                  <a:lnTo>
                    <a:pt x="90" y="15"/>
                  </a:lnTo>
                  <a:lnTo>
                    <a:pt x="83" y="9"/>
                  </a:lnTo>
                  <a:lnTo>
                    <a:pt x="74" y="5"/>
                  </a:lnTo>
                  <a:lnTo>
                    <a:pt x="63" y="2"/>
                  </a:lnTo>
                  <a:lnTo>
                    <a:pt x="53" y="0"/>
                  </a:lnTo>
                  <a:lnTo>
                    <a:pt x="42" y="2"/>
                  </a:lnTo>
                  <a:lnTo>
                    <a:pt x="33" y="5"/>
                  </a:lnTo>
                  <a:lnTo>
                    <a:pt x="24" y="9"/>
                  </a:lnTo>
                  <a:lnTo>
                    <a:pt x="15" y="15"/>
                  </a:lnTo>
                  <a:lnTo>
                    <a:pt x="9" y="22"/>
                  </a:lnTo>
                  <a:lnTo>
                    <a:pt x="5" y="31"/>
                  </a:lnTo>
                  <a:lnTo>
                    <a:pt x="2" y="42"/>
                  </a:lnTo>
                  <a:lnTo>
                    <a:pt x="0" y="52"/>
                  </a:lnTo>
                  <a:lnTo>
                    <a:pt x="2" y="63"/>
                  </a:lnTo>
                  <a:lnTo>
                    <a:pt x="5" y="72"/>
                  </a:lnTo>
                  <a:lnTo>
                    <a:pt x="9" y="81"/>
                  </a:lnTo>
                  <a:lnTo>
                    <a:pt x="15" y="88"/>
                  </a:lnTo>
                  <a:lnTo>
                    <a:pt x="24" y="94"/>
                  </a:lnTo>
                  <a:lnTo>
                    <a:pt x="33" y="99"/>
                  </a:lnTo>
                  <a:lnTo>
                    <a:pt x="42" y="102"/>
                  </a:lnTo>
                  <a:lnTo>
                    <a:pt x="53" y="103"/>
                  </a:lnTo>
                  <a:close/>
                </a:path>
              </a:pathLst>
            </a:custGeom>
            <a:solidFill>
              <a:srgbClr val="EDB5A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9" name="Freeform 118"/>
            <p:cNvSpPr>
              <a:spLocks/>
            </p:cNvSpPr>
            <p:nvPr/>
          </p:nvSpPr>
          <p:spPr bwMode="auto">
            <a:xfrm>
              <a:off x="2957" y="1758"/>
              <a:ext cx="99" cy="97"/>
            </a:xfrm>
            <a:custGeom>
              <a:avLst/>
              <a:gdLst/>
              <a:ahLst/>
              <a:cxnLst>
                <a:cxn ang="0">
                  <a:pos x="50" y="97"/>
                </a:cxn>
                <a:cxn ang="0">
                  <a:pos x="60" y="96"/>
                </a:cxn>
                <a:cxn ang="0">
                  <a:pos x="69" y="94"/>
                </a:cxn>
                <a:cxn ang="0">
                  <a:pos x="77" y="90"/>
                </a:cxn>
                <a:cxn ang="0">
                  <a:pos x="84" y="84"/>
                </a:cxn>
                <a:cxn ang="0">
                  <a:pos x="90" y="76"/>
                </a:cxn>
                <a:cxn ang="0">
                  <a:pos x="95" y="69"/>
                </a:cxn>
                <a:cxn ang="0">
                  <a:pos x="97" y="60"/>
                </a:cxn>
                <a:cxn ang="0">
                  <a:pos x="99" y="49"/>
                </a:cxn>
                <a:cxn ang="0">
                  <a:pos x="97" y="39"/>
                </a:cxn>
                <a:cxn ang="0">
                  <a:pos x="95" y="30"/>
                </a:cxn>
                <a:cxn ang="0">
                  <a:pos x="90" y="21"/>
                </a:cxn>
                <a:cxn ang="0">
                  <a:pos x="84" y="14"/>
                </a:cxn>
                <a:cxn ang="0">
                  <a:pos x="77" y="8"/>
                </a:cxn>
                <a:cxn ang="0">
                  <a:pos x="69" y="3"/>
                </a:cxn>
                <a:cxn ang="0">
                  <a:pos x="60" y="2"/>
                </a:cxn>
                <a:cxn ang="0">
                  <a:pos x="50" y="0"/>
                </a:cxn>
                <a:cxn ang="0">
                  <a:pos x="39" y="2"/>
                </a:cxn>
                <a:cxn ang="0">
                  <a:pos x="30" y="3"/>
                </a:cxn>
                <a:cxn ang="0">
                  <a:pos x="23" y="8"/>
                </a:cxn>
                <a:cxn ang="0">
                  <a:pos x="15" y="14"/>
                </a:cxn>
                <a:cxn ang="0">
                  <a:pos x="9" y="21"/>
                </a:cxn>
                <a:cxn ang="0">
                  <a:pos x="5" y="30"/>
                </a:cxn>
                <a:cxn ang="0">
                  <a:pos x="2" y="39"/>
                </a:cxn>
                <a:cxn ang="0">
                  <a:pos x="0" y="49"/>
                </a:cxn>
                <a:cxn ang="0">
                  <a:pos x="2" y="60"/>
                </a:cxn>
                <a:cxn ang="0">
                  <a:pos x="5" y="69"/>
                </a:cxn>
                <a:cxn ang="0">
                  <a:pos x="9" y="76"/>
                </a:cxn>
                <a:cxn ang="0">
                  <a:pos x="15" y="84"/>
                </a:cxn>
                <a:cxn ang="0">
                  <a:pos x="23" y="90"/>
                </a:cxn>
                <a:cxn ang="0">
                  <a:pos x="30" y="94"/>
                </a:cxn>
                <a:cxn ang="0">
                  <a:pos x="39" y="96"/>
                </a:cxn>
                <a:cxn ang="0">
                  <a:pos x="50" y="97"/>
                </a:cxn>
              </a:cxnLst>
              <a:rect l="0" t="0" r="r" b="b"/>
              <a:pathLst>
                <a:path w="99" h="97">
                  <a:moveTo>
                    <a:pt x="50" y="97"/>
                  </a:moveTo>
                  <a:lnTo>
                    <a:pt x="60" y="96"/>
                  </a:lnTo>
                  <a:lnTo>
                    <a:pt x="69" y="94"/>
                  </a:lnTo>
                  <a:lnTo>
                    <a:pt x="77" y="90"/>
                  </a:lnTo>
                  <a:lnTo>
                    <a:pt x="84" y="84"/>
                  </a:lnTo>
                  <a:lnTo>
                    <a:pt x="90" y="76"/>
                  </a:lnTo>
                  <a:lnTo>
                    <a:pt x="95" y="69"/>
                  </a:lnTo>
                  <a:lnTo>
                    <a:pt x="97" y="60"/>
                  </a:lnTo>
                  <a:lnTo>
                    <a:pt x="99" y="49"/>
                  </a:lnTo>
                  <a:lnTo>
                    <a:pt x="97" y="39"/>
                  </a:lnTo>
                  <a:lnTo>
                    <a:pt x="95" y="30"/>
                  </a:lnTo>
                  <a:lnTo>
                    <a:pt x="90" y="21"/>
                  </a:lnTo>
                  <a:lnTo>
                    <a:pt x="84" y="14"/>
                  </a:lnTo>
                  <a:lnTo>
                    <a:pt x="77" y="8"/>
                  </a:lnTo>
                  <a:lnTo>
                    <a:pt x="69" y="3"/>
                  </a:lnTo>
                  <a:lnTo>
                    <a:pt x="60" y="2"/>
                  </a:lnTo>
                  <a:lnTo>
                    <a:pt x="50" y="0"/>
                  </a:lnTo>
                  <a:lnTo>
                    <a:pt x="39" y="2"/>
                  </a:lnTo>
                  <a:lnTo>
                    <a:pt x="30" y="3"/>
                  </a:lnTo>
                  <a:lnTo>
                    <a:pt x="23" y="8"/>
                  </a:lnTo>
                  <a:lnTo>
                    <a:pt x="15" y="14"/>
                  </a:lnTo>
                  <a:lnTo>
                    <a:pt x="9" y="21"/>
                  </a:lnTo>
                  <a:lnTo>
                    <a:pt x="5" y="30"/>
                  </a:lnTo>
                  <a:lnTo>
                    <a:pt x="2" y="39"/>
                  </a:lnTo>
                  <a:lnTo>
                    <a:pt x="0" y="49"/>
                  </a:lnTo>
                  <a:lnTo>
                    <a:pt x="2" y="60"/>
                  </a:lnTo>
                  <a:lnTo>
                    <a:pt x="5" y="69"/>
                  </a:lnTo>
                  <a:lnTo>
                    <a:pt x="9" y="76"/>
                  </a:lnTo>
                  <a:lnTo>
                    <a:pt x="15" y="84"/>
                  </a:lnTo>
                  <a:lnTo>
                    <a:pt x="23" y="90"/>
                  </a:lnTo>
                  <a:lnTo>
                    <a:pt x="30" y="94"/>
                  </a:lnTo>
                  <a:lnTo>
                    <a:pt x="39" y="96"/>
                  </a:lnTo>
                  <a:lnTo>
                    <a:pt x="50" y="97"/>
                  </a:lnTo>
                  <a:close/>
                </a:path>
              </a:pathLst>
            </a:custGeom>
            <a:solidFill>
              <a:srgbClr val="EDB5A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0" name="Freeform 119"/>
            <p:cNvSpPr>
              <a:spLocks/>
            </p:cNvSpPr>
            <p:nvPr/>
          </p:nvSpPr>
          <p:spPr bwMode="auto">
            <a:xfrm>
              <a:off x="2960" y="1761"/>
              <a:ext cx="93" cy="91"/>
            </a:xfrm>
            <a:custGeom>
              <a:avLst/>
              <a:gdLst/>
              <a:ahLst/>
              <a:cxnLst>
                <a:cxn ang="0">
                  <a:pos x="47" y="91"/>
                </a:cxn>
                <a:cxn ang="0">
                  <a:pos x="56" y="90"/>
                </a:cxn>
                <a:cxn ang="0">
                  <a:pos x="65" y="88"/>
                </a:cxn>
                <a:cxn ang="0">
                  <a:pos x="72" y="84"/>
                </a:cxn>
                <a:cxn ang="0">
                  <a:pos x="80" y="78"/>
                </a:cxn>
                <a:cxn ang="0">
                  <a:pos x="86" y="72"/>
                </a:cxn>
                <a:cxn ang="0">
                  <a:pos x="90" y="64"/>
                </a:cxn>
                <a:cxn ang="0">
                  <a:pos x="92" y="55"/>
                </a:cxn>
                <a:cxn ang="0">
                  <a:pos x="93" y="46"/>
                </a:cxn>
                <a:cxn ang="0">
                  <a:pos x="92" y="36"/>
                </a:cxn>
                <a:cxn ang="0">
                  <a:pos x="90" y="28"/>
                </a:cxn>
                <a:cxn ang="0">
                  <a:pos x="86" y="19"/>
                </a:cxn>
                <a:cxn ang="0">
                  <a:pos x="80" y="14"/>
                </a:cxn>
                <a:cxn ang="0">
                  <a:pos x="72" y="8"/>
                </a:cxn>
                <a:cxn ang="0">
                  <a:pos x="65" y="3"/>
                </a:cxn>
                <a:cxn ang="0">
                  <a:pos x="56" y="2"/>
                </a:cxn>
                <a:cxn ang="0">
                  <a:pos x="47" y="0"/>
                </a:cxn>
                <a:cxn ang="0">
                  <a:pos x="38" y="2"/>
                </a:cxn>
                <a:cxn ang="0">
                  <a:pos x="29" y="3"/>
                </a:cxn>
                <a:cxn ang="0">
                  <a:pos x="21" y="8"/>
                </a:cxn>
                <a:cxn ang="0">
                  <a:pos x="14" y="14"/>
                </a:cxn>
                <a:cxn ang="0">
                  <a:pos x="8" y="19"/>
                </a:cxn>
                <a:cxn ang="0">
                  <a:pos x="3" y="28"/>
                </a:cxn>
                <a:cxn ang="0">
                  <a:pos x="2" y="36"/>
                </a:cxn>
                <a:cxn ang="0">
                  <a:pos x="0" y="46"/>
                </a:cxn>
                <a:cxn ang="0">
                  <a:pos x="2" y="55"/>
                </a:cxn>
                <a:cxn ang="0">
                  <a:pos x="3" y="64"/>
                </a:cxn>
                <a:cxn ang="0">
                  <a:pos x="8" y="72"/>
                </a:cxn>
                <a:cxn ang="0">
                  <a:pos x="14" y="78"/>
                </a:cxn>
                <a:cxn ang="0">
                  <a:pos x="21" y="84"/>
                </a:cxn>
                <a:cxn ang="0">
                  <a:pos x="29" y="88"/>
                </a:cxn>
                <a:cxn ang="0">
                  <a:pos x="38" y="90"/>
                </a:cxn>
                <a:cxn ang="0">
                  <a:pos x="47" y="91"/>
                </a:cxn>
              </a:cxnLst>
              <a:rect l="0" t="0" r="r" b="b"/>
              <a:pathLst>
                <a:path w="93" h="91">
                  <a:moveTo>
                    <a:pt x="47" y="91"/>
                  </a:moveTo>
                  <a:lnTo>
                    <a:pt x="56" y="90"/>
                  </a:lnTo>
                  <a:lnTo>
                    <a:pt x="65" y="88"/>
                  </a:lnTo>
                  <a:lnTo>
                    <a:pt x="72" y="84"/>
                  </a:lnTo>
                  <a:lnTo>
                    <a:pt x="80" y="78"/>
                  </a:lnTo>
                  <a:lnTo>
                    <a:pt x="86" y="72"/>
                  </a:lnTo>
                  <a:lnTo>
                    <a:pt x="90" y="64"/>
                  </a:lnTo>
                  <a:lnTo>
                    <a:pt x="92" y="55"/>
                  </a:lnTo>
                  <a:lnTo>
                    <a:pt x="93" y="46"/>
                  </a:lnTo>
                  <a:lnTo>
                    <a:pt x="92" y="36"/>
                  </a:lnTo>
                  <a:lnTo>
                    <a:pt x="90" y="28"/>
                  </a:lnTo>
                  <a:lnTo>
                    <a:pt x="86" y="19"/>
                  </a:lnTo>
                  <a:lnTo>
                    <a:pt x="80" y="14"/>
                  </a:lnTo>
                  <a:lnTo>
                    <a:pt x="72" y="8"/>
                  </a:lnTo>
                  <a:lnTo>
                    <a:pt x="65" y="3"/>
                  </a:lnTo>
                  <a:lnTo>
                    <a:pt x="56" y="2"/>
                  </a:lnTo>
                  <a:lnTo>
                    <a:pt x="47" y="0"/>
                  </a:lnTo>
                  <a:lnTo>
                    <a:pt x="38" y="2"/>
                  </a:lnTo>
                  <a:lnTo>
                    <a:pt x="29" y="3"/>
                  </a:lnTo>
                  <a:lnTo>
                    <a:pt x="21" y="8"/>
                  </a:lnTo>
                  <a:lnTo>
                    <a:pt x="14" y="14"/>
                  </a:lnTo>
                  <a:lnTo>
                    <a:pt x="8" y="19"/>
                  </a:lnTo>
                  <a:lnTo>
                    <a:pt x="3" y="28"/>
                  </a:lnTo>
                  <a:lnTo>
                    <a:pt x="2" y="36"/>
                  </a:lnTo>
                  <a:lnTo>
                    <a:pt x="0" y="46"/>
                  </a:lnTo>
                  <a:lnTo>
                    <a:pt x="2" y="55"/>
                  </a:lnTo>
                  <a:lnTo>
                    <a:pt x="3" y="64"/>
                  </a:lnTo>
                  <a:lnTo>
                    <a:pt x="8" y="72"/>
                  </a:lnTo>
                  <a:lnTo>
                    <a:pt x="14" y="78"/>
                  </a:lnTo>
                  <a:lnTo>
                    <a:pt x="21" y="84"/>
                  </a:lnTo>
                  <a:lnTo>
                    <a:pt x="29" y="88"/>
                  </a:lnTo>
                  <a:lnTo>
                    <a:pt x="38" y="90"/>
                  </a:lnTo>
                  <a:lnTo>
                    <a:pt x="47" y="91"/>
                  </a:lnTo>
                  <a:close/>
                </a:path>
              </a:pathLst>
            </a:custGeom>
            <a:solidFill>
              <a:srgbClr val="EAAFA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1" name="Freeform 120"/>
            <p:cNvSpPr>
              <a:spLocks/>
            </p:cNvSpPr>
            <p:nvPr/>
          </p:nvSpPr>
          <p:spPr bwMode="auto">
            <a:xfrm>
              <a:off x="2963" y="1763"/>
              <a:ext cx="87" cy="88"/>
            </a:xfrm>
            <a:custGeom>
              <a:avLst/>
              <a:gdLst/>
              <a:ahLst/>
              <a:cxnLst>
                <a:cxn ang="0">
                  <a:pos x="44" y="88"/>
                </a:cxn>
                <a:cxn ang="0">
                  <a:pos x="60" y="85"/>
                </a:cxn>
                <a:cxn ang="0">
                  <a:pos x="75" y="74"/>
                </a:cxn>
                <a:cxn ang="0">
                  <a:pos x="84" y="61"/>
                </a:cxn>
                <a:cxn ang="0">
                  <a:pos x="87" y="44"/>
                </a:cxn>
                <a:cxn ang="0">
                  <a:pos x="84" y="26"/>
                </a:cxn>
                <a:cxn ang="0">
                  <a:pos x="75" y="13"/>
                </a:cxn>
                <a:cxn ang="0">
                  <a:pos x="60" y="3"/>
                </a:cxn>
                <a:cxn ang="0">
                  <a:pos x="44" y="0"/>
                </a:cxn>
                <a:cxn ang="0">
                  <a:pos x="27" y="3"/>
                </a:cxn>
                <a:cxn ang="0">
                  <a:pos x="14" y="13"/>
                </a:cxn>
                <a:cxn ang="0">
                  <a:pos x="3" y="26"/>
                </a:cxn>
                <a:cxn ang="0">
                  <a:pos x="0" y="44"/>
                </a:cxn>
                <a:cxn ang="0">
                  <a:pos x="3" y="61"/>
                </a:cxn>
                <a:cxn ang="0">
                  <a:pos x="14" y="74"/>
                </a:cxn>
                <a:cxn ang="0">
                  <a:pos x="27" y="85"/>
                </a:cxn>
                <a:cxn ang="0">
                  <a:pos x="44" y="88"/>
                </a:cxn>
              </a:cxnLst>
              <a:rect l="0" t="0" r="r" b="b"/>
              <a:pathLst>
                <a:path w="87" h="88">
                  <a:moveTo>
                    <a:pt x="44" y="88"/>
                  </a:moveTo>
                  <a:lnTo>
                    <a:pt x="60" y="85"/>
                  </a:lnTo>
                  <a:lnTo>
                    <a:pt x="75" y="74"/>
                  </a:lnTo>
                  <a:lnTo>
                    <a:pt x="84" y="61"/>
                  </a:lnTo>
                  <a:lnTo>
                    <a:pt x="87" y="44"/>
                  </a:lnTo>
                  <a:lnTo>
                    <a:pt x="84" y="26"/>
                  </a:lnTo>
                  <a:lnTo>
                    <a:pt x="75" y="13"/>
                  </a:lnTo>
                  <a:lnTo>
                    <a:pt x="60" y="3"/>
                  </a:lnTo>
                  <a:lnTo>
                    <a:pt x="44" y="0"/>
                  </a:lnTo>
                  <a:lnTo>
                    <a:pt x="27" y="3"/>
                  </a:lnTo>
                  <a:lnTo>
                    <a:pt x="14" y="13"/>
                  </a:lnTo>
                  <a:lnTo>
                    <a:pt x="3" y="26"/>
                  </a:lnTo>
                  <a:lnTo>
                    <a:pt x="0" y="44"/>
                  </a:lnTo>
                  <a:lnTo>
                    <a:pt x="3" y="61"/>
                  </a:lnTo>
                  <a:lnTo>
                    <a:pt x="14" y="74"/>
                  </a:lnTo>
                  <a:lnTo>
                    <a:pt x="27" y="85"/>
                  </a:lnTo>
                  <a:lnTo>
                    <a:pt x="44" y="88"/>
                  </a:lnTo>
                  <a:close/>
                </a:path>
              </a:pathLst>
            </a:custGeom>
            <a:solidFill>
              <a:srgbClr val="EAAFA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2" name="Freeform 121"/>
            <p:cNvSpPr>
              <a:spLocks/>
            </p:cNvSpPr>
            <p:nvPr/>
          </p:nvSpPr>
          <p:spPr bwMode="auto">
            <a:xfrm>
              <a:off x="2966" y="1766"/>
              <a:ext cx="81" cy="82"/>
            </a:xfrm>
            <a:custGeom>
              <a:avLst/>
              <a:gdLst/>
              <a:ahLst/>
              <a:cxnLst>
                <a:cxn ang="0">
                  <a:pos x="41" y="82"/>
                </a:cxn>
                <a:cxn ang="0">
                  <a:pos x="57" y="79"/>
                </a:cxn>
                <a:cxn ang="0">
                  <a:pos x="69" y="70"/>
                </a:cxn>
                <a:cxn ang="0">
                  <a:pos x="78" y="56"/>
                </a:cxn>
                <a:cxn ang="0">
                  <a:pos x="81" y="41"/>
                </a:cxn>
                <a:cxn ang="0">
                  <a:pos x="78" y="25"/>
                </a:cxn>
                <a:cxn ang="0">
                  <a:pos x="69" y="11"/>
                </a:cxn>
                <a:cxn ang="0">
                  <a:pos x="57" y="3"/>
                </a:cxn>
                <a:cxn ang="0">
                  <a:pos x="41" y="0"/>
                </a:cxn>
                <a:cxn ang="0">
                  <a:pos x="24" y="3"/>
                </a:cxn>
                <a:cxn ang="0">
                  <a:pos x="12" y="11"/>
                </a:cxn>
                <a:cxn ang="0">
                  <a:pos x="3" y="25"/>
                </a:cxn>
                <a:cxn ang="0">
                  <a:pos x="0" y="41"/>
                </a:cxn>
                <a:cxn ang="0">
                  <a:pos x="3" y="56"/>
                </a:cxn>
                <a:cxn ang="0">
                  <a:pos x="12" y="70"/>
                </a:cxn>
                <a:cxn ang="0">
                  <a:pos x="24" y="79"/>
                </a:cxn>
                <a:cxn ang="0">
                  <a:pos x="41" y="82"/>
                </a:cxn>
              </a:cxnLst>
              <a:rect l="0" t="0" r="r" b="b"/>
              <a:pathLst>
                <a:path w="81" h="82">
                  <a:moveTo>
                    <a:pt x="41" y="82"/>
                  </a:moveTo>
                  <a:lnTo>
                    <a:pt x="57" y="79"/>
                  </a:lnTo>
                  <a:lnTo>
                    <a:pt x="69" y="70"/>
                  </a:lnTo>
                  <a:lnTo>
                    <a:pt x="78" y="56"/>
                  </a:lnTo>
                  <a:lnTo>
                    <a:pt x="81" y="41"/>
                  </a:lnTo>
                  <a:lnTo>
                    <a:pt x="78" y="25"/>
                  </a:lnTo>
                  <a:lnTo>
                    <a:pt x="69" y="11"/>
                  </a:lnTo>
                  <a:lnTo>
                    <a:pt x="57" y="3"/>
                  </a:lnTo>
                  <a:lnTo>
                    <a:pt x="41" y="0"/>
                  </a:lnTo>
                  <a:lnTo>
                    <a:pt x="24" y="3"/>
                  </a:lnTo>
                  <a:lnTo>
                    <a:pt x="12" y="11"/>
                  </a:lnTo>
                  <a:lnTo>
                    <a:pt x="3" y="25"/>
                  </a:lnTo>
                  <a:lnTo>
                    <a:pt x="0" y="41"/>
                  </a:lnTo>
                  <a:lnTo>
                    <a:pt x="3" y="56"/>
                  </a:lnTo>
                  <a:lnTo>
                    <a:pt x="12" y="70"/>
                  </a:lnTo>
                  <a:lnTo>
                    <a:pt x="24" y="79"/>
                  </a:lnTo>
                  <a:lnTo>
                    <a:pt x="41" y="82"/>
                  </a:lnTo>
                  <a:close/>
                </a:path>
              </a:pathLst>
            </a:custGeom>
            <a:solidFill>
              <a:srgbClr val="E8AA9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" name="Freeform 122"/>
            <p:cNvSpPr>
              <a:spLocks/>
            </p:cNvSpPr>
            <p:nvPr/>
          </p:nvSpPr>
          <p:spPr bwMode="auto">
            <a:xfrm>
              <a:off x="2969" y="1769"/>
              <a:ext cx="75" cy="76"/>
            </a:xfrm>
            <a:custGeom>
              <a:avLst/>
              <a:gdLst/>
              <a:ahLst/>
              <a:cxnLst>
                <a:cxn ang="0">
                  <a:pos x="38" y="76"/>
                </a:cxn>
                <a:cxn ang="0">
                  <a:pos x="53" y="73"/>
                </a:cxn>
                <a:cxn ang="0">
                  <a:pos x="65" y="64"/>
                </a:cxn>
                <a:cxn ang="0">
                  <a:pos x="72" y="52"/>
                </a:cxn>
                <a:cxn ang="0">
                  <a:pos x="75" y="38"/>
                </a:cxn>
                <a:cxn ang="0">
                  <a:pos x="72" y="23"/>
                </a:cxn>
                <a:cxn ang="0">
                  <a:pos x="65" y="11"/>
                </a:cxn>
                <a:cxn ang="0">
                  <a:pos x="53" y="3"/>
                </a:cxn>
                <a:cxn ang="0">
                  <a:pos x="38" y="0"/>
                </a:cxn>
                <a:cxn ang="0">
                  <a:pos x="23" y="3"/>
                </a:cxn>
                <a:cxn ang="0">
                  <a:pos x="11" y="11"/>
                </a:cxn>
                <a:cxn ang="0">
                  <a:pos x="3" y="23"/>
                </a:cxn>
                <a:cxn ang="0">
                  <a:pos x="0" y="38"/>
                </a:cxn>
                <a:cxn ang="0">
                  <a:pos x="3" y="52"/>
                </a:cxn>
                <a:cxn ang="0">
                  <a:pos x="11" y="64"/>
                </a:cxn>
                <a:cxn ang="0">
                  <a:pos x="23" y="73"/>
                </a:cxn>
                <a:cxn ang="0">
                  <a:pos x="38" y="76"/>
                </a:cxn>
              </a:cxnLst>
              <a:rect l="0" t="0" r="r" b="b"/>
              <a:pathLst>
                <a:path w="75" h="76">
                  <a:moveTo>
                    <a:pt x="38" y="76"/>
                  </a:moveTo>
                  <a:lnTo>
                    <a:pt x="53" y="73"/>
                  </a:lnTo>
                  <a:lnTo>
                    <a:pt x="65" y="64"/>
                  </a:lnTo>
                  <a:lnTo>
                    <a:pt x="72" y="52"/>
                  </a:lnTo>
                  <a:lnTo>
                    <a:pt x="75" y="38"/>
                  </a:lnTo>
                  <a:lnTo>
                    <a:pt x="72" y="23"/>
                  </a:lnTo>
                  <a:lnTo>
                    <a:pt x="65" y="11"/>
                  </a:lnTo>
                  <a:lnTo>
                    <a:pt x="53" y="3"/>
                  </a:lnTo>
                  <a:lnTo>
                    <a:pt x="38" y="0"/>
                  </a:lnTo>
                  <a:lnTo>
                    <a:pt x="23" y="3"/>
                  </a:lnTo>
                  <a:lnTo>
                    <a:pt x="11" y="11"/>
                  </a:lnTo>
                  <a:lnTo>
                    <a:pt x="3" y="23"/>
                  </a:lnTo>
                  <a:lnTo>
                    <a:pt x="0" y="38"/>
                  </a:lnTo>
                  <a:lnTo>
                    <a:pt x="3" y="52"/>
                  </a:lnTo>
                  <a:lnTo>
                    <a:pt x="11" y="64"/>
                  </a:lnTo>
                  <a:lnTo>
                    <a:pt x="23" y="73"/>
                  </a:lnTo>
                  <a:lnTo>
                    <a:pt x="38" y="76"/>
                  </a:lnTo>
                  <a:close/>
                </a:path>
              </a:pathLst>
            </a:custGeom>
            <a:solidFill>
              <a:srgbClr val="E8AA9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4" name="Freeform 123"/>
            <p:cNvSpPr>
              <a:spLocks/>
            </p:cNvSpPr>
            <p:nvPr/>
          </p:nvSpPr>
          <p:spPr bwMode="auto">
            <a:xfrm>
              <a:off x="2972" y="1772"/>
              <a:ext cx="71" cy="70"/>
            </a:xfrm>
            <a:custGeom>
              <a:avLst/>
              <a:gdLst/>
              <a:ahLst/>
              <a:cxnLst>
                <a:cxn ang="0">
                  <a:pos x="35" y="70"/>
                </a:cxn>
                <a:cxn ang="0">
                  <a:pos x="48" y="67"/>
                </a:cxn>
                <a:cxn ang="0">
                  <a:pos x="60" y="59"/>
                </a:cxn>
                <a:cxn ang="0">
                  <a:pos x="68" y="49"/>
                </a:cxn>
                <a:cxn ang="0">
                  <a:pos x="71" y="35"/>
                </a:cxn>
                <a:cxn ang="0">
                  <a:pos x="68" y="22"/>
                </a:cxn>
                <a:cxn ang="0">
                  <a:pos x="60" y="10"/>
                </a:cxn>
                <a:cxn ang="0">
                  <a:pos x="48" y="3"/>
                </a:cxn>
                <a:cxn ang="0">
                  <a:pos x="35" y="0"/>
                </a:cxn>
                <a:cxn ang="0">
                  <a:pos x="21" y="3"/>
                </a:cxn>
                <a:cxn ang="0">
                  <a:pos x="11" y="10"/>
                </a:cxn>
                <a:cxn ang="0">
                  <a:pos x="3" y="22"/>
                </a:cxn>
                <a:cxn ang="0">
                  <a:pos x="0" y="35"/>
                </a:cxn>
                <a:cxn ang="0">
                  <a:pos x="3" y="49"/>
                </a:cxn>
                <a:cxn ang="0">
                  <a:pos x="11" y="59"/>
                </a:cxn>
                <a:cxn ang="0">
                  <a:pos x="21" y="67"/>
                </a:cxn>
                <a:cxn ang="0">
                  <a:pos x="35" y="70"/>
                </a:cxn>
              </a:cxnLst>
              <a:rect l="0" t="0" r="r" b="b"/>
              <a:pathLst>
                <a:path w="71" h="70">
                  <a:moveTo>
                    <a:pt x="35" y="70"/>
                  </a:moveTo>
                  <a:lnTo>
                    <a:pt x="48" y="67"/>
                  </a:lnTo>
                  <a:lnTo>
                    <a:pt x="60" y="59"/>
                  </a:lnTo>
                  <a:lnTo>
                    <a:pt x="68" y="49"/>
                  </a:lnTo>
                  <a:lnTo>
                    <a:pt x="71" y="35"/>
                  </a:lnTo>
                  <a:lnTo>
                    <a:pt x="68" y="22"/>
                  </a:lnTo>
                  <a:lnTo>
                    <a:pt x="60" y="10"/>
                  </a:lnTo>
                  <a:lnTo>
                    <a:pt x="48" y="3"/>
                  </a:lnTo>
                  <a:lnTo>
                    <a:pt x="35" y="0"/>
                  </a:lnTo>
                  <a:lnTo>
                    <a:pt x="21" y="3"/>
                  </a:lnTo>
                  <a:lnTo>
                    <a:pt x="11" y="10"/>
                  </a:lnTo>
                  <a:lnTo>
                    <a:pt x="3" y="22"/>
                  </a:lnTo>
                  <a:lnTo>
                    <a:pt x="0" y="35"/>
                  </a:lnTo>
                  <a:lnTo>
                    <a:pt x="3" y="49"/>
                  </a:lnTo>
                  <a:lnTo>
                    <a:pt x="11" y="59"/>
                  </a:lnTo>
                  <a:lnTo>
                    <a:pt x="21" y="67"/>
                  </a:lnTo>
                  <a:lnTo>
                    <a:pt x="35" y="70"/>
                  </a:lnTo>
                  <a:close/>
                </a:path>
              </a:pathLst>
            </a:custGeom>
            <a:solidFill>
              <a:srgbClr val="E8A89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5" name="Freeform 124"/>
            <p:cNvSpPr>
              <a:spLocks/>
            </p:cNvSpPr>
            <p:nvPr/>
          </p:nvSpPr>
          <p:spPr bwMode="auto">
            <a:xfrm>
              <a:off x="2975" y="1775"/>
              <a:ext cx="65" cy="64"/>
            </a:xfrm>
            <a:custGeom>
              <a:avLst/>
              <a:gdLst/>
              <a:ahLst/>
              <a:cxnLst>
                <a:cxn ang="0">
                  <a:pos x="32" y="64"/>
                </a:cxn>
                <a:cxn ang="0">
                  <a:pos x="45" y="61"/>
                </a:cxn>
                <a:cxn ang="0">
                  <a:pos x="56" y="55"/>
                </a:cxn>
                <a:cxn ang="0">
                  <a:pos x="62" y="44"/>
                </a:cxn>
                <a:cxn ang="0">
                  <a:pos x="65" y="32"/>
                </a:cxn>
                <a:cxn ang="0">
                  <a:pos x="62" y="19"/>
                </a:cxn>
                <a:cxn ang="0">
                  <a:pos x="56" y="8"/>
                </a:cxn>
                <a:cxn ang="0">
                  <a:pos x="45" y="2"/>
                </a:cxn>
                <a:cxn ang="0">
                  <a:pos x="32" y="0"/>
                </a:cxn>
                <a:cxn ang="0">
                  <a:pos x="20" y="2"/>
                </a:cxn>
                <a:cxn ang="0">
                  <a:pos x="9" y="8"/>
                </a:cxn>
                <a:cxn ang="0">
                  <a:pos x="3" y="19"/>
                </a:cxn>
                <a:cxn ang="0">
                  <a:pos x="0" y="32"/>
                </a:cxn>
                <a:cxn ang="0">
                  <a:pos x="3" y="44"/>
                </a:cxn>
                <a:cxn ang="0">
                  <a:pos x="9" y="55"/>
                </a:cxn>
                <a:cxn ang="0">
                  <a:pos x="20" y="61"/>
                </a:cxn>
                <a:cxn ang="0">
                  <a:pos x="32" y="64"/>
                </a:cxn>
              </a:cxnLst>
              <a:rect l="0" t="0" r="r" b="b"/>
              <a:pathLst>
                <a:path w="65" h="64">
                  <a:moveTo>
                    <a:pt x="32" y="64"/>
                  </a:moveTo>
                  <a:lnTo>
                    <a:pt x="45" y="61"/>
                  </a:lnTo>
                  <a:lnTo>
                    <a:pt x="56" y="55"/>
                  </a:lnTo>
                  <a:lnTo>
                    <a:pt x="62" y="44"/>
                  </a:lnTo>
                  <a:lnTo>
                    <a:pt x="65" y="32"/>
                  </a:lnTo>
                  <a:lnTo>
                    <a:pt x="62" y="19"/>
                  </a:lnTo>
                  <a:lnTo>
                    <a:pt x="56" y="8"/>
                  </a:lnTo>
                  <a:lnTo>
                    <a:pt x="45" y="2"/>
                  </a:lnTo>
                  <a:lnTo>
                    <a:pt x="32" y="0"/>
                  </a:lnTo>
                  <a:lnTo>
                    <a:pt x="20" y="2"/>
                  </a:lnTo>
                  <a:lnTo>
                    <a:pt x="9" y="8"/>
                  </a:lnTo>
                  <a:lnTo>
                    <a:pt x="3" y="19"/>
                  </a:lnTo>
                  <a:lnTo>
                    <a:pt x="0" y="32"/>
                  </a:lnTo>
                  <a:lnTo>
                    <a:pt x="3" y="44"/>
                  </a:lnTo>
                  <a:lnTo>
                    <a:pt x="9" y="55"/>
                  </a:lnTo>
                  <a:lnTo>
                    <a:pt x="20" y="61"/>
                  </a:lnTo>
                  <a:lnTo>
                    <a:pt x="32" y="64"/>
                  </a:lnTo>
                  <a:close/>
                </a:path>
              </a:pathLst>
            </a:custGeom>
            <a:solidFill>
              <a:srgbClr val="E5A5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26" name="Group 145"/>
          <p:cNvGrpSpPr>
            <a:grpSpLocks/>
          </p:cNvGrpSpPr>
          <p:nvPr/>
        </p:nvGrpSpPr>
        <p:grpSpPr bwMode="auto">
          <a:xfrm>
            <a:off x="5003800" y="1268413"/>
            <a:ext cx="3960813" cy="5473700"/>
            <a:chOff x="3152" y="799"/>
            <a:chExt cx="2495" cy="3448"/>
          </a:xfrm>
        </p:grpSpPr>
        <p:pic>
          <p:nvPicPr>
            <p:cNvPr id="127" name="Picture 128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152" y="1023"/>
              <a:ext cx="2024" cy="3224"/>
            </a:xfrm>
            <a:prstGeom prst="rect">
              <a:avLst/>
            </a:prstGeom>
            <a:noFill/>
            <a:ln>
              <a:noFill/>
            </a:ln>
            <a:effectLst/>
          </p:spPr>
        </p:pic>
        <p:sp>
          <p:nvSpPr>
            <p:cNvPr id="128" name="Text Box 144"/>
            <p:cNvSpPr txBox="1">
              <a:spLocks noChangeArrowheads="1"/>
            </p:cNvSpPr>
            <p:nvPr/>
          </p:nvSpPr>
          <p:spPr bwMode="auto">
            <a:xfrm>
              <a:off x="3334" y="799"/>
              <a:ext cx="231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b="1">
                  <a:solidFill>
                    <a:schemeClr val="bg2"/>
                  </a:solidFill>
                </a:rPr>
                <a:t>Certification Authority</a:t>
              </a:r>
            </a:p>
          </p:txBody>
        </p:sp>
      </p:grpSp>
      <p:sp>
        <p:nvSpPr>
          <p:cNvPr id="129" name="WordArt 129"/>
          <p:cNvSpPr>
            <a:spLocks noChangeAspect="1" noChangeArrowheads="1" noChangeShapeType="1" noTextEdit="1"/>
          </p:cNvSpPr>
          <p:nvPr/>
        </p:nvSpPr>
        <p:spPr bwMode="auto">
          <a:xfrm>
            <a:off x="2771800" y="3892545"/>
            <a:ext cx="686294" cy="2453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1400" kern="10" spc="30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Anna</a:t>
            </a:r>
          </a:p>
        </p:txBody>
      </p:sp>
      <p:grpSp>
        <p:nvGrpSpPr>
          <p:cNvPr id="144" name="Gruppe 143"/>
          <p:cNvGrpSpPr/>
          <p:nvPr/>
        </p:nvGrpSpPr>
        <p:grpSpPr>
          <a:xfrm>
            <a:off x="2771800" y="4225925"/>
            <a:ext cx="679450" cy="355600"/>
            <a:chOff x="2771800" y="4225925"/>
            <a:chExt cx="679450" cy="355600"/>
          </a:xfrm>
        </p:grpSpPr>
        <p:sp>
          <p:nvSpPr>
            <p:cNvPr id="131" name="Freeform 131"/>
            <p:cNvSpPr>
              <a:spLocks noChangeAspect="1"/>
            </p:cNvSpPr>
            <p:nvPr/>
          </p:nvSpPr>
          <p:spPr bwMode="auto">
            <a:xfrm>
              <a:off x="2771800" y="4234831"/>
              <a:ext cx="676266" cy="346694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0" y="185"/>
                </a:cxn>
                <a:cxn ang="0">
                  <a:pos x="41" y="216"/>
                </a:cxn>
                <a:cxn ang="0">
                  <a:pos x="41" y="311"/>
                </a:cxn>
                <a:cxn ang="0">
                  <a:pos x="106" y="347"/>
                </a:cxn>
                <a:cxn ang="0">
                  <a:pos x="106" y="183"/>
                </a:cxn>
                <a:cxn ang="0">
                  <a:pos x="41" y="216"/>
                </a:cxn>
                <a:cxn ang="0">
                  <a:pos x="1" y="185"/>
                </a:cxn>
                <a:cxn ang="0">
                  <a:pos x="101" y="127"/>
                </a:cxn>
                <a:cxn ang="0">
                  <a:pos x="102" y="96"/>
                </a:cxn>
                <a:cxn ang="0">
                  <a:pos x="136" y="85"/>
                </a:cxn>
                <a:cxn ang="0">
                  <a:pos x="136" y="36"/>
                </a:cxn>
                <a:cxn ang="0">
                  <a:pos x="160" y="36"/>
                </a:cxn>
                <a:cxn ang="0">
                  <a:pos x="161" y="17"/>
                </a:cxn>
                <a:cxn ang="0">
                  <a:pos x="161" y="0"/>
                </a:cxn>
                <a:cxn ang="0">
                  <a:pos x="310" y="0"/>
                </a:cxn>
                <a:cxn ang="0">
                  <a:pos x="310" y="36"/>
                </a:cxn>
                <a:cxn ang="0">
                  <a:pos x="341" y="37"/>
                </a:cxn>
                <a:cxn ang="0">
                  <a:pos x="341" y="83"/>
                </a:cxn>
                <a:cxn ang="0">
                  <a:pos x="378" y="96"/>
                </a:cxn>
                <a:cxn ang="0">
                  <a:pos x="379" y="122"/>
                </a:cxn>
                <a:cxn ang="0">
                  <a:pos x="454" y="124"/>
                </a:cxn>
                <a:cxn ang="0">
                  <a:pos x="454" y="141"/>
                </a:cxn>
                <a:cxn ang="0">
                  <a:pos x="466" y="147"/>
                </a:cxn>
                <a:cxn ang="0">
                  <a:pos x="540" y="147"/>
                </a:cxn>
                <a:cxn ang="0">
                  <a:pos x="541" y="177"/>
                </a:cxn>
                <a:cxn ang="0">
                  <a:pos x="993" y="175"/>
                </a:cxn>
                <a:cxn ang="0">
                  <a:pos x="1061" y="248"/>
                </a:cxn>
                <a:cxn ang="0">
                  <a:pos x="983" y="340"/>
                </a:cxn>
                <a:cxn ang="0">
                  <a:pos x="960" y="307"/>
                </a:cxn>
                <a:cxn ang="0">
                  <a:pos x="934" y="307"/>
                </a:cxn>
                <a:cxn ang="0">
                  <a:pos x="911" y="340"/>
                </a:cxn>
                <a:cxn ang="0">
                  <a:pos x="890" y="307"/>
                </a:cxn>
                <a:cxn ang="0">
                  <a:pos x="882" y="312"/>
                </a:cxn>
                <a:cxn ang="0">
                  <a:pos x="864" y="340"/>
                </a:cxn>
                <a:cxn ang="0">
                  <a:pos x="805" y="345"/>
                </a:cxn>
                <a:cxn ang="0">
                  <a:pos x="799" y="349"/>
                </a:cxn>
                <a:cxn ang="0">
                  <a:pos x="765" y="306"/>
                </a:cxn>
                <a:cxn ang="0">
                  <a:pos x="736" y="306"/>
                </a:cxn>
                <a:cxn ang="0">
                  <a:pos x="702" y="340"/>
                </a:cxn>
                <a:cxn ang="0">
                  <a:pos x="671" y="307"/>
                </a:cxn>
                <a:cxn ang="0">
                  <a:pos x="641" y="307"/>
                </a:cxn>
                <a:cxn ang="0">
                  <a:pos x="601" y="340"/>
                </a:cxn>
                <a:cxn ang="0">
                  <a:pos x="537" y="346"/>
                </a:cxn>
                <a:cxn ang="0">
                  <a:pos x="537" y="386"/>
                </a:cxn>
                <a:cxn ang="0">
                  <a:pos x="451" y="386"/>
                </a:cxn>
                <a:cxn ang="0">
                  <a:pos x="451" y="410"/>
                </a:cxn>
                <a:cxn ang="0">
                  <a:pos x="375" y="410"/>
                </a:cxn>
                <a:cxn ang="0">
                  <a:pos x="375" y="437"/>
                </a:cxn>
                <a:cxn ang="0">
                  <a:pos x="339" y="449"/>
                </a:cxn>
                <a:cxn ang="0">
                  <a:pos x="339" y="503"/>
                </a:cxn>
                <a:cxn ang="0">
                  <a:pos x="307" y="503"/>
                </a:cxn>
                <a:cxn ang="0">
                  <a:pos x="307" y="544"/>
                </a:cxn>
                <a:cxn ang="0">
                  <a:pos x="157" y="544"/>
                </a:cxn>
                <a:cxn ang="0">
                  <a:pos x="157" y="503"/>
                </a:cxn>
                <a:cxn ang="0">
                  <a:pos x="136" y="503"/>
                </a:cxn>
                <a:cxn ang="0">
                  <a:pos x="136" y="458"/>
                </a:cxn>
                <a:cxn ang="0">
                  <a:pos x="126" y="447"/>
                </a:cxn>
                <a:cxn ang="0">
                  <a:pos x="102" y="436"/>
                </a:cxn>
                <a:cxn ang="0">
                  <a:pos x="102" y="410"/>
                </a:cxn>
                <a:cxn ang="0">
                  <a:pos x="0" y="348"/>
                </a:cxn>
              </a:cxnLst>
              <a:rect l="0" t="0" r="r" b="b"/>
              <a:pathLst>
                <a:path w="1062" h="545">
                  <a:moveTo>
                    <a:pt x="0" y="348"/>
                  </a:moveTo>
                  <a:lnTo>
                    <a:pt x="0" y="185"/>
                  </a:lnTo>
                  <a:lnTo>
                    <a:pt x="41" y="216"/>
                  </a:lnTo>
                  <a:lnTo>
                    <a:pt x="41" y="311"/>
                  </a:lnTo>
                  <a:lnTo>
                    <a:pt x="106" y="347"/>
                  </a:lnTo>
                  <a:lnTo>
                    <a:pt x="106" y="183"/>
                  </a:lnTo>
                  <a:lnTo>
                    <a:pt x="41" y="216"/>
                  </a:lnTo>
                  <a:lnTo>
                    <a:pt x="1" y="185"/>
                  </a:lnTo>
                  <a:lnTo>
                    <a:pt x="101" y="127"/>
                  </a:lnTo>
                  <a:lnTo>
                    <a:pt x="102" y="96"/>
                  </a:lnTo>
                  <a:lnTo>
                    <a:pt x="136" y="85"/>
                  </a:lnTo>
                  <a:lnTo>
                    <a:pt x="136" y="36"/>
                  </a:lnTo>
                  <a:lnTo>
                    <a:pt x="160" y="36"/>
                  </a:lnTo>
                  <a:lnTo>
                    <a:pt x="161" y="17"/>
                  </a:lnTo>
                  <a:lnTo>
                    <a:pt x="161" y="0"/>
                  </a:lnTo>
                  <a:lnTo>
                    <a:pt x="310" y="0"/>
                  </a:lnTo>
                  <a:lnTo>
                    <a:pt x="310" y="36"/>
                  </a:lnTo>
                  <a:lnTo>
                    <a:pt x="341" y="37"/>
                  </a:lnTo>
                  <a:lnTo>
                    <a:pt x="341" y="83"/>
                  </a:lnTo>
                  <a:lnTo>
                    <a:pt x="378" y="96"/>
                  </a:lnTo>
                  <a:lnTo>
                    <a:pt x="379" y="122"/>
                  </a:lnTo>
                  <a:lnTo>
                    <a:pt x="454" y="124"/>
                  </a:lnTo>
                  <a:lnTo>
                    <a:pt x="454" y="141"/>
                  </a:lnTo>
                  <a:lnTo>
                    <a:pt x="466" y="147"/>
                  </a:lnTo>
                  <a:lnTo>
                    <a:pt x="540" y="147"/>
                  </a:lnTo>
                  <a:lnTo>
                    <a:pt x="541" y="177"/>
                  </a:lnTo>
                  <a:lnTo>
                    <a:pt x="993" y="175"/>
                  </a:lnTo>
                  <a:lnTo>
                    <a:pt x="1061" y="248"/>
                  </a:lnTo>
                  <a:lnTo>
                    <a:pt x="983" y="340"/>
                  </a:lnTo>
                  <a:lnTo>
                    <a:pt x="960" y="307"/>
                  </a:lnTo>
                  <a:lnTo>
                    <a:pt x="934" y="307"/>
                  </a:lnTo>
                  <a:lnTo>
                    <a:pt x="911" y="340"/>
                  </a:lnTo>
                  <a:lnTo>
                    <a:pt x="890" y="307"/>
                  </a:lnTo>
                  <a:lnTo>
                    <a:pt x="882" y="312"/>
                  </a:lnTo>
                  <a:lnTo>
                    <a:pt x="864" y="340"/>
                  </a:lnTo>
                  <a:lnTo>
                    <a:pt x="805" y="345"/>
                  </a:lnTo>
                  <a:lnTo>
                    <a:pt x="799" y="349"/>
                  </a:lnTo>
                  <a:lnTo>
                    <a:pt x="765" y="306"/>
                  </a:lnTo>
                  <a:lnTo>
                    <a:pt x="736" y="306"/>
                  </a:lnTo>
                  <a:lnTo>
                    <a:pt x="702" y="340"/>
                  </a:lnTo>
                  <a:lnTo>
                    <a:pt x="671" y="307"/>
                  </a:lnTo>
                  <a:lnTo>
                    <a:pt x="641" y="307"/>
                  </a:lnTo>
                  <a:lnTo>
                    <a:pt x="601" y="340"/>
                  </a:lnTo>
                  <a:lnTo>
                    <a:pt x="537" y="346"/>
                  </a:lnTo>
                  <a:lnTo>
                    <a:pt x="537" y="386"/>
                  </a:lnTo>
                  <a:lnTo>
                    <a:pt x="451" y="386"/>
                  </a:lnTo>
                  <a:lnTo>
                    <a:pt x="451" y="410"/>
                  </a:lnTo>
                  <a:lnTo>
                    <a:pt x="375" y="410"/>
                  </a:lnTo>
                  <a:lnTo>
                    <a:pt x="375" y="437"/>
                  </a:lnTo>
                  <a:lnTo>
                    <a:pt x="339" y="449"/>
                  </a:lnTo>
                  <a:lnTo>
                    <a:pt x="339" y="503"/>
                  </a:lnTo>
                  <a:lnTo>
                    <a:pt x="307" y="503"/>
                  </a:lnTo>
                  <a:lnTo>
                    <a:pt x="307" y="544"/>
                  </a:lnTo>
                  <a:lnTo>
                    <a:pt x="157" y="544"/>
                  </a:lnTo>
                  <a:lnTo>
                    <a:pt x="157" y="503"/>
                  </a:lnTo>
                  <a:lnTo>
                    <a:pt x="136" y="503"/>
                  </a:lnTo>
                  <a:lnTo>
                    <a:pt x="136" y="458"/>
                  </a:lnTo>
                  <a:lnTo>
                    <a:pt x="126" y="447"/>
                  </a:lnTo>
                  <a:lnTo>
                    <a:pt x="102" y="436"/>
                  </a:lnTo>
                  <a:lnTo>
                    <a:pt x="102" y="410"/>
                  </a:lnTo>
                  <a:lnTo>
                    <a:pt x="0" y="348"/>
                  </a:lnTo>
                </a:path>
              </a:pathLst>
            </a:custGeom>
            <a:solidFill>
              <a:srgbClr val="FF33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32" name="Freeform 132"/>
            <p:cNvSpPr>
              <a:spLocks noChangeAspect="1"/>
            </p:cNvSpPr>
            <p:nvPr/>
          </p:nvSpPr>
          <p:spPr bwMode="auto">
            <a:xfrm>
              <a:off x="2773074" y="4225925"/>
              <a:ext cx="676903" cy="346694"/>
            </a:xfrm>
            <a:custGeom>
              <a:avLst/>
              <a:gdLst/>
              <a:ahLst/>
              <a:cxnLst>
                <a:cxn ang="0">
                  <a:pos x="0" y="349"/>
                </a:cxn>
                <a:cxn ang="0">
                  <a:pos x="0" y="185"/>
                </a:cxn>
                <a:cxn ang="0">
                  <a:pos x="41" y="216"/>
                </a:cxn>
                <a:cxn ang="0">
                  <a:pos x="41" y="311"/>
                </a:cxn>
                <a:cxn ang="0">
                  <a:pos x="106" y="347"/>
                </a:cxn>
                <a:cxn ang="0">
                  <a:pos x="106" y="183"/>
                </a:cxn>
                <a:cxn ang="0">
                  <a:pos x="41" y="217"/>
                </a:cxn>
                <a:cxn ang="0">
                  <a:pos x="1" y="185"/>
                </a:cxn>
                <a:cxn ang="0">
                  <a:pos x="101" y="127"/>
                </a:cxn>
                <a:cxn ang="0">
                  <a:pos x="102" y="96"/>
                </a:cxn>
                <a:cxn ang="0">
                  <a:pos x="136" y="86"/>
                </a:cxn>
                <a:cxn ang="0">
                  <a:pos x="136" y="37"/>
                </a:cxn>
                <a:cxn ang="0">
                  <a:pos x="161" y="36"/>
                </a:cxn>
                <a:cxn ang="0">
                  <a:pos x="161" y="18"/>
                </a:cxn>
                <a:cxn ang="0">
                  <a:pos x="161" y="0"/>
                </a:cxn>
                <a:cxn ang="0">
                  <a:pos x="310" y="0"/>
                </a:cxn>
                <a:cxn ang="0">
                  <a:pos x="310" y="37"/>
                </a:cxn>
                <a:cxn ang="0">
                  <a:pos x="341" y="37"/>
                </a:cxn>
                <a:cxn ang="0">
                  <a:pos x="341" y="84"/>
                </a:cxn>
                <a:cxn ang="0">
                  <a:pos x="378" y="97"/>
                </a:cxn>
                <a:cxn ang="0">
                  <a:pos x="379" y="122"/>
                </a:cxn>
                <a:cxn ang="0">
                  <a:pos x="454" y="124"/>
                </a:cxn>
                <a:cxn ang="0">
                  <a:pos x="454" y="141"/>
                </a:cxn>
                <a:cxn ang="0">
                  <a:pos x="461" y="146"/>
                </a:cxn>
                <a:cxn ang="0">
                  <a:pos x="541" y="146"/>
                </a:cxn>
                <a:cxn ang="0">
                  <a:pos x="541" y="178"/>
                </a:cxn>
                <a:cxn ang="0">
                  <a:pos x="993" y="176"/>
                </a:cxn>
                <a:cxn ang="0">
                  <a:pos x="1062" y="248"/>
                </a:cxn>
                <a:cxn ang="0">
                  <a:pos x="983" y="340"/>
                </a:cxn>
                <a:cxn ang="0">
                  <a:pos x="961" y="307"/>
                </a:cxn>
                <a:cxn ang="0">
                  <a:pos x="935" y="307"/>
                </a:cxn>
                <a:cxn ang="0">
                  <a:pos x="911" y="340"/>
                </a:cxn>
                <a:cxn ang="0">
                  <a:pos x="891" y="307"/>
                </a:cxn>
                <a:cxn ang="0">
                  <a:pos x="882" y="312"/>
                </a:cxn>
                <a:cxn ang="0">
                  <a:pos x="864" y="340"/>
                </a:cxn>
                <a:cxn ang="0">
                  <a:pos x="805" y="346"/>
                </a:cxn>
                <a:cxn ang="0">
                  <a:pos x="800" y="349"/>
                </a:cxn>
                <a:cxn ang="0">
                  <a:pos x="766" y="306"/>
                </a:cxn>
                <a:cxn ang="0">
                  <a:pos x="736" y="306"/>
                </a:cxn>
                <a:cxn ang="0">
                  <a:pos x="702" y="340"/>
                </a:cxn>
                <a:cxn ang="0">
                  <a:pos x="671" y="307"/>
                </a:cxn>
                <a:cxn ang="0">
                  <a:pos x="641" y="307"/>
                </a:cxn>
                <a:cxn ang="0">
                  <a:pos x="601" y="340"/>
                </a:cxn>
                <a:cxn ang="0">
                  <a:pos x="537" y="346"/>
                </a:cxn>
                <a:cxn ang="0">
                  <a:pos x="537" y="386"/>
                </a:cxn>
                <a:cxn ang="0">
                  <a:pos x="451" y="386"/>
                </a:cxn>
                <a:cxn ang="0">
                  <a:pos x="451" y="410"/>
                </a:cxn>
                <a:cxn ang="0">
                  <a:pos x="375" y="410"/>
                </a:cxn>
                <a:cxn ang="0">
                  <a:pos x="375" y="437"/>
                </a:cxn>
                <a:cxn ang="0">
                  <a:pos x="339" y="449"/>
                </a:cxn>
                <a:cxn ang="0">
                  <a:pos x="339" y="503"/>
                </a:cxn>
                <a:cxn ang="0">
                  <a:pos x="307" y="503"/>
                </a:cxn>
                <a:cxn ang="0">
                  <a:pos x="307" y="544"/>
                </a:cxn>
                <a:cxn ang="0">
                  <a:pos x="157" y="544"/>
                </a:cxn>
                <a:cxn ang="0">
                  <a:pos x="157" y="503"/>
                </a:cxn>
                <a:cxn ang="0">
                  <a:pos x="136" y="503"/>
                </a:cxn>
                <a:cxn ang="0">
                  <a:pos x="136" y="458"/>
                </a:cxn>
                <a:cxn ang="0">
                  <a:pos x="126" y="447"/>
                </a:cxn>
                <a:cxn ang="0">
                  <a:pos x="102" y="436"/>
                </a:cxn>
                <a:cxn ang="0">
                  <a:pos x="102" y="410"/>
                </a:cxn>
                <a:cxn ang="0">
                  <a:pos x="0" y="349"/>
                </a:cxn>
              </a:cxnLst>
              <a:rect l="0" t="0" r="r" b="b"/>
              <a:pathLst>
                <a:path w="1063" h="545">
                  <a:moveTo>
                    <a:pt x="0" y="349"/>
                  </a:moveTo>
                  <a:lnTo>
                    <a:pt x="0" y="185"/>
                  </a:lnTo>
                  <a:lnTo>
                    <a:pt x="41" y="216"/>
                  </a:lnTo>
                  <a:lnTo>
                    <a:pt x="41" y="311"/>
                  </a:lnTo>
                  <a:lnTo>
                    <a:pt x="106" y="347"/>
                  </a:lnTo>
                  <a:lnTo>
                    <a:pt x="106" y="183"/>
                  </a:lnTo>
                  <a:lnTo>
                    <a:pt x="41" y="217"/>
                  </a:lnTo>
                  <a:lnTo>
                    <a:pt x="1" y="185"/>
                  </a:lnTo>
                  <a:lnTo>
                    <a:pt x="101" y="127"/>
                  </a:lnTo>
                  <a:lnTo>
                    <a:pt x="102" y="96"/>
                  </a:lnTo>
                  <a:lnTo>
                    <a:pt x="136" y="86"/>
                  </a:lnTo>
                  <a:lnTo>
                    <a:pt x="136" y="37"/>
                  </a:lnTo>
                  <a:lnTo>
                    <a:pt x="161" y="36"/>
                  </a:lnTo>
                  <a:lnTo>
                    <a:pt x="161" y="18"/>
                  </a:lnTo>
                  <a:lnTo>
                    <a:pt x="161" y="0"/>
                  </a:lnTo>
                  <a:lnTo>
                    <a:pt x="310" y="0"/>
                  </a:lnTo>
                  <a:lnTo>
                    <a:pt x="310" y="37"/>
                  </a:lnTo>
                  <a:lnTo>
                    <a:pt x="341" y="37"/>
                  </a:lnTo>
                  <a:lnTo>
                    <a:pt x="341" y="84"/>
                  </a:lnTo>
                  <a:lnTo>
                    <a:pt x="378" y="97"/>
                  </a:lnTo>
                  <a:lnTo>
                    <a:pt x="379" y="122"/>
                  </a:lnTo>
                  <a:lnTo>
                    <a:pt x="454" y="124"/>
                  </a:lnTo>
                  <a:lnTo>
                    <a:pt x="454" y="141"/>
                  </a:lnTo>
                  <a:lnTo>
                    <a:pt x="461" y="146"/>
                  </a:lnTo>
                  <a:lnTo>
                    <a:pt x="541" y="146"/>
                  </a:lnTo>
                  <a:lnTo>
                    <a:pt x="541" y="178"/>
                  </a:lnTo>
                  <a:lnTo>
                    <a:pt x="993" y="176"/>
                  </a:lnTo>
                  <a:lnTo>
                    <a:pt x="1062" y="248"/>
                  </a:lnTo>
                  <a:lnTo>
                    <a:pt x="983" y="340"/>
                  </a:lnTo>
                  <a:lnTo>
                    <a:pt x="961" y="307"/>
                  </a:lnTo>
                  <a:lnTo>
                    <a:pt x="935" y="307"/>
                  </a:lnTo>
                  <a:lnTo>
                    <a:pt x="911" y="340"/>
                  </a:lnTo>
                  <a:lnTo>
                    <a:pt x="891" y="307"/>
                  </a:lnTo>
                  <a:lnTo>
                    <a:pt x="882" y="312"/>
                  </a:lnTo>
                  <a:lnTo>
                    <a:pt x="864" y="340"/>
                  </a:lnTo>
                  <a:lnTo>
                    <a:pt x="805" y="346"/>
                  </a:lnTo>
                  <a:lnTo>
                    <a:pt x="800" y="349"/>
                  </a:lnTo>
                  <a:lnTo>
                    <a:pt x="766" y="306"/>
                  </a:lnTo>
                  <a:lnTo>
                    <a:pt x="736" y="306"/>
                  </a:lnTo>
                  <a:lnTo>
                    <a:pt x="702" y="340"/>
                  </a:lnTo>
                  <a:lnTo>
                    <a:pt x="671" y="307"/>
                  </a:lnTo>
                  <a:lnTo>
                    <a:pt x="641" y="307"/>
                  </a:lnTo>
                  <a:lnTo>
                    <a:pt x="601" y="340"/>
                  </a:lnTo>
                  <a:lnTo>
                    <a:pt x="537" y="346"/>
                  </a:lnTo>
                  <a:lnTo>
                    <a:pt x="537" y="386"/>
                  </a:lnTo>
                  <a:lnTo>
                    <a:pt x="451" y="386"/>
                  </a:lnTo>
                  <a:lnTo>
                    <a:pt x="451" y="410"/>
                  </a:lnTo>
                  <a:lnTo>
                    <a:pt x="375" y="410"/>
                  </a:lnTo>
                  <a:lnTo>
                    <a:pt x="375" y="437"/>
                  </a:lnTo>
                  <a:lnTo>
                    <a:pt x="339" y="449"/>
                  </a:lnTo>
                  <a:lnTo>
                    <a:pt x="339" y="503"/>
                  </a:lnTo>
                  <a:lnTo>
                    <a:pt x="307" y="503"/>
                  </a:lnTo>
                  <a:lnTo>
                    <a:pt x="307" y="544"/>
                  </a:lnTo>
                  <a:lnTo>
                    <a:pt x="157" y="544"/>
                  </a:lnTo>
                  <a:lnTo>
                    <a:pt x="157" y="503"/>
                  </a:lnTo>
                  <a:lnTo>
                    <a:pt x="136" y="503"/>
                  </a:lnTo>
                  <a:lnTo>
                    <a:pt x="136" y="458"/>
                  </a:lnTo>
                  <a:lnTo>
                    <a:pt x="126" y="447"/>
                  </a:lnTo>
                  <a:lnTo>
                    <a:pt x="102" y="436"/>
                  </a:lnTo>
                  <a:lnTo>
                    <a:pt x="102" y="410"/>
                  </a:lnTo>
                  <a:lnTo>
                    <a:pt x="0" y="349"/>
                  </a:lnTo>
                </a:path>
              </a:pathLst>
            </a:custGeom>
            <a:solidFill>
              <a:srgbClr val="92D05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33" name="Freeform 133"/>
            <p:cNvSpPr>
              <a:spLocks noChangeAspect="1"/>
            </p:cNvSpPr>
            <p:nvPr/>
          </p:nvSpPr>
          <p:spPr bwMode="auto">
            <a:xfrm>
              <a:off x="2885148" y="4279997"/>
              <a:ext cx="74504" cy="244276"/>
            </a:xfrm>
            <a:custGeom>
              <a:avLst/>
              <a:gdLst/>
              <a:ahLst/>
              <a:cxnLst>
                <a:cxn ang="0">
                  <a:pos x="60" y="383"/>
                </a:cxn>
                <a:cxn ang="0">
                  <a:pos x="0" y="350"/>
                </a:cxn>
                <a:cxn ang="0">
                  <a:pos x="0" y="0"/>
                </a:cxn>
                <a:cxn ang="0">
                  <a:pos x="4" y="3"/>
                </a:cxn>
                <a:cxn ang="0">
                  <a:pos x="4" y="346"/>
                </a:cxn>
                <a:cxn ang="0">
                  <a:pos x="60" y="377"/>
                </a:cxn>
                <a:cxn ang="0">
                  <a:pos x="112" y="346"/>
                </a:cxn>
                <a:cxn ang="0">
                  <a:pos x="116" y="352"/>
                </a:cxn>
                <a:cxn ang="0">
                  <a:pos x="60" y="383"/>
                </a:cxn>
              </a:cxnLst>
              <a:rect l="0" t="0" r="r" b="b"/>
              <a:pathLst>
                <a:path w="117" h="384">
                  <a:moveTo>
                    <a:pt x="60" y="383"/>
                  </a:moveTo>
                  <a:lnTo>
                    <a:pt x="0" y="350"/>
                  </a:lnTo>
                  <a:lnTo>
                    <a:pt x="0" y="0"/>
                  </a:lnTo>
                  <a:lnTo>
                    <a:pt x="4" y="3"/>
                  </a:lnTo>
                  <a:lnTo>
                    <a:pt x="4" y="346"/>
                  </a:lnTo>
                  <a:lnTo>
                    <a:pt x="60" y="377"/>
                  </a:lnTo>
                  <a:lnTo>
                    <a:pt x="112" y="346"/>
                  </a:lnTo>
                  <a:lnTo>
                    <a:pt x="116" y="352"/>
                  </a:lnTo>
                  <a:lnTo>
                    <a:pt x="60" y="383"/>
                  </a:lnTo>
                </a:path>
              </a:pathLst>
            </a:custGeom>
            <a:solidFill>
              <a:srgbClr val="114FFB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34" name="Freeform 134"/>
            <p:cNvSpPr>
              <a:spLocks noChangeAspect="1"/>
            </p:cNvSpPr>
            <p:nvPr/>
          </p:nvSpPr>
          <p:spPr bwMode="auto">
            <a:xfrm>
              <a:off x="2884511" y="4260276"/>
              <a:ext cx="74504" cy="244276"/>
            </a:xfrm>
            <a:custGeom>
              <a:avLst/>
              <a:gdLst/>
              <a:ahLst/>
              <a:cxnLst>
                <a:cxn ang="0">
                  <a:pos x="55" y="0"/>
                </a:cxn>
                <a:cxn ang="0">
                  <a:pos x="116" y="33"/>
                </a:cxn>
                <a:cxn ang="0">
                  <a:pos x="116" y="383"/>
                </a:cxn>
                <a:cxn ang="0">
                  <a:pos x="112" y="380"/>
                </a:cxn>
                <a:cxn ang="0">
                  <a:pos x="112" y="37"/>
                </a:cxn>
                <a:cxn ang="0">
                  <a:pos x="55" y="6"/>
                </a:cxn>
                <a:cxn ang="0">
                  <a:pos x="4" y="37"/>
                </a:cxn>
                <a:cxn ang="0">
                  <a:pos x="0" y="31"/>
                </a:cxn>
                <a:cxn ang="0">
                  <a:pos x="55" y="0"/>
                </a:cxn>
              </a:cxnLst>
              <a:rect l="0" t="0" r="r" b="b"/>
              <a:pathLst>
                <a:path w="117" h="384">
                  <a:moveTo>
                    <a:pt x="55" y="0"/>
                  </a:moveTo>
                  <a:lnTo>
                    <a:pt x="116" y="33"/>
                  </a:lnTo>
                  <a:lnTo>
                    <a:pt x="116" y="383"/>
                  </a:lnTo>
                  <a:lnTo>
                    <a:pt x="112" y="380"/>
                  </a:lnTo>
                  <a:lnTo>
                    <a:pt x="112" y="37"/>
                  </a:lnTo>
                  <a:lnTo>
                    <a:pt x="55" y="6"/>
                  </a:lnTo>
                  <a:lnTo>
                    <a:pt x="4" y="37"/>
                  </a:lnTo>
                  <a:lnTo>
                    <a:pt x="0" y="31"/>
                  </a:lnTo>
                  <a:lnTo>
                    <a:pt x="55" y="0"/>
                  </a:lnTo>
                </a:path>
              </a:pathLst>
            </a:custGeom>
            <a:solidFill>
              <a:srgbClr val="C1CEFF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35" name="Rectangle 135"/>
            <p:cNvSpPr>
              <a:spLocks noChangeAspect="1" noChangeArrowheads="1"/>
            </p:cNvSpPr>
            <p:nvPr/>
          </p:nvSpPr>
          <p:spPr bwMode="auto">
            <a:xfrm>
              <a:off x="2872412" y="4251370"/>
              <a:ext cx="637" cy="293259"/>
            </a:xfrm>
            <a:prstGeom prst="rect">
              <a:avLst/>
            </a:prstGeom>
            <a:solidFill>
              <a:srgbClr val="C1CEFF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6" name="Rectangle 136"/>
            <p:cNvSpPr>
              <a:spLocks noChangeAspect="1" noChangeArrowheads="1"/>
            </p:cNvSpPr>
            <p:nvPr/>
          </p:nvSpPr>
          <p:spPr bwMode="auto">
            <a:xfrm>
              <a:off x="2857129" y="4286994"/>
              <a:ext cx="1274" cy="228373"/>
            </a:xfrm>
            <a:prstGeom prst="rect">
              <a:avLst/>
            </a:prstGeom>
            <a:solidFill>
              <a:srgbClr val="C1CEFF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7" name="Freeform 137"/>
            <p:cNvSpPr>
              <a:spLocks noChangeAspect="1"/>
            </p:cNvSpPr>
            <p:nvPr/>
          </p:nvSpPr>
          <p:spPr bwMode="auto">
            <a:xfrm>
              <a:off x="3066632" y="4404679"/>
              <a:ext cx="368062" cy="445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7" y="0"/>
                </a:cxn>
                <a:cxn ang="0">
                  <a:pos x="568" y="5"/>
                </a:cxn>
                <a:cxn ang="0">
                  <a:pos x="18" y="6"/>
                </a:cxn>
                <a:cxn ang="0">
                  <a:pos x="0" y="0"/>
                </a:cxn>
              </a:cxnLst>
              <a:rect l="0" t="0" r="r" b="b"/>
              <a:pathLst>
                <a:path w="578" h="7">
                  <a:moveTo>
                    <a:pt x="0" y="0"/>
                  </a:moveTo>
                  <a:lnTo>
                    <a:pt x="577" y="0"/>
                  </a:lnTo>
                  <a:lnTo>
                    <a:pt x="568" y="5"/>
                  </a:lnTo>
                  <a:lnTo>
                    <a:pt x="18" y="6"/>
                  </a:lnTo>
                  <a:lnTo>
                    <a:pt x="0" y="0"/>
                  </a:lnTo>
                </a:path>
              </a:pathLst>
            </a:custGeom>
            <a:solidFill>
              <a:srgbClr val="C1CEFF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38" name="Freeform 138"/>
            <p:cNvSpPr>
              <a:spLocks noChangeAspect="1"/>
            </p:cNvSpPr>
            <p:nvPr/>
          </p:nvSpPr>
          <p:spPr bwMode="auto">
            <a:xfrm>
              <a:off x="3076183" y="4362694"/>
              <a:ext cx="359784" cy="4453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554" y="0"/>
                </a:cxn>
                <a:cxn ang="0">
                  <a:pos x="564" y="5"/>
                </a:cxn>
                <a:cxn ang="0">
                  <a:pos x="46" y="6"/>
                </a:cxn>
                <a:cxn ang="0">
                  <a:pos x="0" y="1"/>
                </a:cxn>
              </a:cxnLst>
              <a:rect l="0" t="0" r="r" b="b"/>
              <a:pathLst>
                <a:path w="565" h="7">
                  <a:moveTo>
                    <a:pt x="0" y="1"/>
                  </a:moveTo>
                  <a:lnTo>
                    <a:pt x="554" y="0"/>
                  </a:lnTo>
                  <a:lnTo>
                    <a:pt x="564" y="5"/>
                  </a:lnTo>
                  <a:lnTo>
                    <a:pt x="46" y="6"/>
                  </a:lnTo>
                  <a:lnTo>
                    <a:pt x="0" y="1"/>
                  </a:lnTo>
                </a:path>
              </a:pathLst>
            </a:custGeom>
            <a:solidFill>
              <a:srgbClr val="C1CEFF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39" name="Rectangle 139"/>
            <p:cNvSpPr>
              <a:spLocks noChangeAspect="1" noChangeArrowheads="1"/>
            </p:cNvSpPr>
            <p:nvPr/>
          </p:nvSpPr>
          <p:spPr bwMode="auto">
            <a:xfrm>
              <a:off x="2972387" y="4250098"/>
              <a:ext cx="6368" cy="295167"/>
            </a:xfrm>
            <a:prstGeom prst="rect">
              <a:avLst/>
            </a:prstGeom>
            <a:solidFill>
              <a:srgbClr val="114FFB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0" name="Rectangle 140"/>
            <p:cNvSpPr>
              <a:spLocks noChangeAspect="1" noChangeArrowheads="1"/>
            </p:cNvSpPr>
            <p:nvPr/>
          </p:nvSpPr>
          <p:spPr bwMode="auto">
            <a:xfrm>
              <a:off x="3016962" y="4304806"/>
              <a:ext cx="5094" cy="179390"/>
            </a:xfrm>
            <a:prstGeom prst="rect">
              <a:avLst/>
            </a:prstGeom>
            <a:solidFill>
              <a:srgbClr val="114FFB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1" name="Freeform 141"/>
            <p:cNvSpPr>
              <a:spLocks noChangeAspect="1"/>
            </p:cNvSpPr>
            <p:nvPr/>
          </p:nvSpPr>
          <p:spPr bwMode="auto">
            <a:xfrm>
              <a:off x="3077457" y="4363967"/>
              <a:ext cx="373793" cy="2035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" y="7"/>
                </a:cxn>
                <a:cxn ang="0">
                  <a:pos x="70" y="19"/>
                </a:cxn>
                <a:cxn ang="0">
                  <a:pos x="575" y="19"/>
                </a:cxn>
                <a:cxn ang="0">
                  <a:pos x="586" y="29"/>
                </a:cxn>
                <a:cxn ang="0">
                  <a:pos x="61" y="31"/>
                </a:cxn>
                <a:cxn ang="0">
                  <a:pos x="0" y="0"/>
                </a:cxn>
              </a:cxnLst>
              <a:rect l="0" t="0" r="r" b="b"/>
              <a:pathLst>
                <a:path w="587" h="32">
                  <a:moveTo>
                    <a:pt x="0" y="0"/>
                  </a:moveTo>
                  <a:lnTo>
                    <a:pt x="38" y="7"/>
                  </a:lnTo>
                  <a:lnTo>
                    <a:pt x="70" y="19"/>
                  </a:lnTo>
                  <a:lnTo>
                    <a:pt x="575" y="19"/>
                  </a:lnTo>
                  <a:lnTo>
                    <a:pt x="586" y="29"/>
                  </a:lnTo>
                  <a:lnTo>
                    <a:pt x="61" y="31"/>
                  </a:lnTo>
                  <a:lnTo>
                    <a:pt x="0" y="0"/>
                  </a:lnTo>
                </a:path>
              </a:pathLst>
            </a:custGeom>
            <a:solidFill>
              <a:srgbClr val="114FFB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42" name="Freeform 142"/>
            <p:cNvSpPr>
              <a:spLocks noChangeAspect="1"/>
            </p:cNvSpPr>
            <p:nvPr/>
          </p:nvSpPr>
          <p:spPr bwMode="auto">
            <a:xfrm>
              <a:off x="3063448" y="4314984"/>
              <a:ext cx="53490" cy="156489"/>
            </a:xfrm>
            <a:custGeom>
              <a:avLst/>
              <a:gdLst/>
              <a:ahLst/>
              <a:cxnLst>
                <a:cxn ang="0">
                  <a:pos x="83" y="204"/>
                </a:cxn>
                <a:cxn ang="0">
                  <a:pos x="65" y="220"/>
                </a:cxn>
                <a:cxn ang="0">
                  <a:pos x="10" y="220"/>
                </a:cxn>
                <a:cxn ang="0">
                  <a:pos x="10" y="245"/>
                </a:cxn>
                <a:cxn ang="0">
                  <a:pos x="0" y="245"/>
                </a:cxn>
                <a:cxn ang="0">
                  <a:pos x="0" y="0"/>
                </a:cxn>
                <a:cxn ang="0">
                  <a:pos x="10" y="6"/>
                </a:cxn>
                <a:cxn ang="0">
                  <a:pos x="10" y="138"/>
                </a:cxn>
                <a:cxn ang="0">
                  <a:pos x="25" y="150"/>
                </a:cxn>
                <a:cxn ang="0">
                  <a:pos x="25" y="199"/>
                </a:cxn>
                <a:cxn ang="0">
                  <a:pos x="83" y="204"/>
                </a:cxn>
              </a:cxnLst>
              <a:rect l="0" t="0" r="r" b="b"/>
              <a:pathLst>
                <a:path w="84" h="246">
                  <a:moveTo>
                    <a:pt x="83" y="204"/>
                  </a:moveTo>
                  <a:lnTo>
                    <a:pt x="65" y="220"/>
                  </a:lnTo>
                  <a:lnTo>
                    <a:pt x="10" y="220"/>
                  </a:lnTo>
                  <a:lnTo>
                    <a:pt x="10" y="245"/>
                  </a:lnTo>
                  <a:lnTo>
                    <a:pt x="0" y="245"/>
                  </a:lnTo>
                  <a:lnTo>
                    <a:pt x="0" y="0"/>
                  </a:lnTo>
                  <a:lnTo>
                    <a:pt x="10" y="6"/>
                  </a:lnTo>
                  <a:lnTo>
                    <a:pt x="10" y="138"/>
                  </a:lnTo>
                  <a:lnTo>
                    <a:pt x="25" y="150"/>
                  </a:lnTo>
                  <a:lnTo>
                    <a:pt x="25" y="199"/>
                  </a:lnTo>
                  <a:lnTo>
                    <a:pt x="83" y="204"/>
                  </a:lnTo>
                </a:path>
              </a:pathLst>
            </a:custGeom>
            <a:solidFill>
              <a:srgbClr val="114FFB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43" name="Freeform 143"/>
            <p:cNvSpPr>
              <a:spLocks noChangeAspect="1"/>
            </p:cNvSpPr>
            <p:nvPr/>
          </p:nvSpPr>
          <p:spPr bwMode="auto">
            <a:xfrm>
              <a:off x="2991491" y="4278724"/>
              <a:ext cx="5094" cy="232826"/>
            </a:xfrm>
            <a:custGeom>
              <a:avLst/>
              <a:gdLst/>
              <a:ahLst/>
              <a:cxnLst>
                <a:cxn ang="0">
                  <a:pos x="0" y="365"/>
                </a:cxn>
                <a:cxn ang="0">
                  <a:pos x="0" y="0"/>
                </a:cxn>
                <a:cxn ang="0">
                  <a:pos x="7" y="4"/>
                </a:cxn>
                <a:cxn ang="0">
                  <a:pos x="7" y="362"/>
                </a:cxn>
                <a:cxn ang="0">
                  <a:pos x="0" y="365"/>
                </a:cxn>
              </a:cxnLst>
              <a:rect l="0" t="0" r="r" b="b"/>
              <a:pathLst>
                <a:path w="8" h="366">
                  <a:moveTo>
                    <a:pt x="0" y="365"/>
                  </a:moveTo>
                  <a:lnTo>
                    <a:pt x="0" y="0"/>
                  </a:lnTo>
                  <a:lnTo>
                    <a:pt x="7" y="4"/>
                  </a:lnTo>
                  <a:lnTo>
                    <a:pt x="7" y="362"/>
                  </a:lnTo>
                  <a:lnTo>
                    <a:pt x="0" y="365"/>
                  </a:lnTo>
                </a:path>
              </a:pathLst>
            </a:custGeom>
            <a:solidFill>
              <a:srgbClr val="114FFB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46" name="Rektangel 145"/>
          <p:cNvSpPr/>
          <p:nvPr/>
        </p:nvSpPr>
        <p:spPr>
          <a:xfrm>
            <a:off x="4203447" y="3657218"/>
            <a:ext cx="101662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a-DK" sz="40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OK</a:t>
            </a:r>
            <a:endParaRPr lang="da-DK" sz="4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42818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" grpId="0" animBg="1"/>
      <p:bldP spid="1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Public-key certificate</a:t>
            </a:r>
            <a:endParaRPr lang="da-DK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>
          <a:xfrm>
            <a:off x="179512" y="6489700"/>
            <a:ext cx="4032250" cy="312737"/>
          </a:xfrm>
        </p:spPr>
        <p:txBody>
          <a:bodyPr/>
          <a:lstStyle/>
          <a:p>
            <a:r>
              <a:rPr lang="en-US" altLang="en-US" smtClean="0"/>
              <a:t>Geneva, Switzerland, 2 June 2014</a:t>
            </a:r>
          </a:p>
          <a:p>
            <a:endParaRPr lang="en-US" altLang="en-US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18EEB0-32FD-4095-B45F-C3A7D447F775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876364" y="1268760"/>
            <a:ext cx="2781300" cy="4826000"/>
          </a:xfrm>
          <a:prstGeom prst="rect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079564" y="3486498"/>
            <a:ext cx="2374900" cy="307975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0" tIns="25200" rIns="0" bIns="252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/>
              <a:t>Subject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79564" y="1792635"/>
            <a:ext cx="2374900" cy="307975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0" tIns="25200" rIns="0" bIns="252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/>
              <a:t>Serial </a:t>
            </a:r>
            <a:r>
              <a:rPr lang="en-GB" sz="1600" dirty="0" smtClean="0"/>
              <a:t>number</a:t>
            </a:r>
            <a:endParaRPr lang="en-GB" sz="1600" dirty="0"/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3079564" y="3910360"/>
            <a:ext cx="2374900" cy="307975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0" tIns="25200" rIns="0" bIns="252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/>
              <a:t>Public </a:t>
            </a:r>
            <a:r>
              <a:rPr lang="en-GB" sz="1600" dirty="0" smtClean="0"/>
              <a:t>key info</a:t>
            </a:r>
            <a:endParaRPr lang="en-GB" sz="1600" dirty="0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3079564" y="1370360"/>
            <a:ext cx="2374900" cy="307975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0" tIns="25200" rIns="0" bIns="252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/>
              <a:t>Version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3079564" y="2216498"/>
            <a:ext cx="2374900" cy="307975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0" tIns="25200" rIns="0" bIns="252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/>
              <a:t>Algorithm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3079564" y="3064223"/>
            <a:ext cx="2374900" cy="307975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0" tIns="25200" rIns="0" bIns="252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/>
              <a:t>Validity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3079564" y="2640360"/>
            <a:ext cx="2374900" cy="307975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0" tIns="25200" rIns="0" bIns="252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/>
              <a:t>Issuer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3079564" y="4334223"/>
            <a:ext cx="2374900" cy="307975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0" tIns="25200" rIns="0" bIns="252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/>
              <a:t>Issuer </a:t>
            </a:r>
            <a:r>
              <a:rPr lang="en-GB" sz="1600" dirty="0" smtClean="0"/>
              <a:t>unique id</a:t>
            </a:r>
            <a:endParaRPr lang="en-GB" sz="1600" dirty="0"/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3079564" y="4758085"/>
            <a:ext cx="2374900" cy="307975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0" tIns="25200" rIns="0" bIns="252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/>
              <a:t>Subject </a:t>
            </a:r>
            <a:r>
              <a:rPr lang="en-GB" sz="1600" dirty="0" smtClean="0"/>
              <a:t>unique </a:t>
            </a:r>
            <a:r>
              <a:rPr lang="en-GB" sz="1600" dirty="0"/>
              <a:t>i</a:t>
            </a:r>
            <a:r>
              <a:rPr lang="en-GB" sz="1600" dirty="0" smtClean="0"/>
              <a:t>d</a:t>
            </a:r>
            <a:endParaRPr lang="en-GB" sz="1600" dirty="0"/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3079564" y="5181948"/>
            <a:ext cx="2374900" cy="307975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0" tIns="25200" rIns="0" bIns="252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/>
              <a:t>Extensions</a:t>
            </a:r>
          </a:p>
        </p:txBody>
      </p:sp>
      <p:sp>
        <p:nvSpPr>
          <p:cNvPr id="16" name="Rectangle 17"/>
          <p:cNvSpPr>
            <a:spLocks noChangeArrowheads="1"/>
          </p:cNvSpPr>
          <p:nvPr/>
        </p:nvSpPr>
        <p:spPr bwMode="auto">
          <a:xfrm>
            <a:off x="2876364" y="5574060"/>
            <a:ext cx="2781300" cy="508000"/>
          </a:xfrm>
          <a:prstGeom prst="rect">
            <a:avLst/>
          </a:prstGeom>
          <a:solidFill>
            <a:srgbClr val="FF66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2771800" y="5659785"/>
            <a:ext cx="299042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0" r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/>
              <a:t>Digital signature of issuer</a:t>
            </a:r>
          </a:p>
        </p:txBody>
      </p:sp>
      <p:sp>
        <p:nvSpPr>
          <p:cNvPr id="18" name="Freeform 20"/>
          <p:cNvSpPr>
            <a:spLocks/>
          </p:cNvSpPr>
          <p:nvPr/>
        </p:nvSpPr>
        <p:spPr bwMode="auto">
          <a:xfrm>
            <a:off x="2989077" y="4302473"/>
            <a:ext cx="69850" cy="369888"/>
          </a:xfrm>
          <a:custGeom>
            <a:avLst/>
            <a:gdLst>
              <a:gd name="T0" fmla="*/ 1 w 104"/>
              <a:gd name="T1" fmla="*/ 0 h 208"/>
              <a:gd name="T2" fmla="*/ 0 w 104"/>
              <a:gd name="T3" fmla="*/ 0 h 208"/>
              <a:gd name="T4" fmla="*/ 0 w 104"/>
              <a:gd name="T5" fmla="*/ 366 h 208"/>
              <a:gd name="T6" fmla="*/ 1 w 104"/>
              <a:gd name="T7" fmla="*/ 366 h 208"/>
              <a:gd name="T8" fmla="*/ 0 60000 65536"/>
              <a:gd name="T9" fmla="*/ 0 60000 65536"/>
              <a:gd name="T10" fmla="*/ 0 60000 65536"/>
              <a:gd name="T11" fmla="*/ 0 60000 65536"/>
              <a:gd name="T12" fmla="*/ 0 w 104"/>
              <a:gd name="T13" fmla="*/ 0 h 208"/>
              <a:gd name="T14" fmla="*/ 104 w 104"/>
              <a:gd name="T15" fmla="*/ 208 h 20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4" h="208">
                <a:moveTo>
                  <a:pt x="104" y="0"/>
                </a:moveTo>
                <a:lnTo>
                  <a:pt x="0" y="0"/>
                </a:lnTo>
                <a:lnTo>
                  <a:pt x="0" y="208"/>
                </a:lnTo>
                <a:lnTo>
                  <a:pt x="96" y="208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9" name="Freeform 21"/>
          <p:cNvSpPr>
            <a:spLocks/>
          </p:cNvSpPr>
          <p:nvPr/>
        </p:nvSpPr>
        <p:spPr bwMode="auto">
          <a:xfrm>
            <a:off x="2989077" y="4716811"/>
            <a:ext cx="69850" cy="369888"/>
          </a:xfrm>
          <a:custGeom>
            <a:avLst/>
            <a:gdLst>
              <a:gd name="T0" fmla="*/ 1 w 104"/>
              <a:gd name="T1" fmla="*/ 0 h 208"/>
              <a:gd name="T2" fmla="*/ 0 w 104"/>
              <a:gd name="T3" fmla="*/ 0 h 208"/>
              <a:gd name="T4" fmla="*/ 0 w 104"/>
              <a:gd name="T5" fmla="*/ 366 h 208"/>
              <a:gd name="T6" fmla="*/ 1 w 104"/>
              <a:gd name="T7" fmla="*/ 366 h 208"/>
              <a:gd name="T8" fmla="*/ 0 60000 65536"/>
              <a:gd name="T9" fmla="*/ 0 60000 65536"/>
              <a:gd name="T10" fmla="*/ 0 60000 65536"/>
              <a:gd name="T11" fmla="*/ 0 60000 65536"/>
              <a:gd name="T12" fmla="*/ 0 w 104"/>
              <a:gd name="T13" fmla="*/ 0 h 208"/>
              <a:gd name="T14" fmla="*/ 104 w 104"/>
              <a:gd name="T15" fmla="*/ 208 h 20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4" h="208">
                <a:moveTo>
                  <a:pt x="104" y="0"/>
                </a:moveTo>
                <a:lnTo>
                  <a:pt x="0" y="0"/>
                </a:lnTo>
                <a:lnTo>
                  <a:pt x="0" y="208"/>
                </a:lnTo>
                <a:lnTo>
                  <a:pt x="96" y="208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20" name="Freeform 22"/>
          <p:cNvSpPr>
            <a:spLocks/>
          </p:cNvSpPr>
          <p:nvPr/>
        </p:nvSpPr>
        <p:spPr bwMode="auto">
          <a:xfrm>
            <a:off x="2989077" y="5142261"/>
            <a:ext cx="69850" cy="369888"/>
          </a:xfrm>
          <a:custGeom>
            <a:avLst/>
            <a:gdLst>
              <a:gd name="T0" fmla="*/ 1 w 104"/>
              <a:gd name="T1" fmla="*/ 0 h 208"/>
              <a:gd name="T2" fmla="*/ 0 w 104"/>
              <a:gd name="T3" fmla="*/ 0 h 208"/>
              <a:gd name="T4" fmla="*/ 0 w 104"/>
              <a:gd name="T5" fmla="*/ 366 h 208"/>
              <a:gd name="T6" fmla="*/ 1 w 104"/>
              <a:gd name="T7" fmla="*/ 366 h 208"/>
              <a:gd name="T8" fmla="*/ 0 60000 65536"/>
              <a:gd name="T9" fmla="*/ 0 60000 65536"/>
              <a:gd name="T10" fmla="*/ 0 60000 65536"/>
              <a:gd name="T11" fmla="*/ 0 60000 65536"/>
              <a:gd name="T12" fmla="*/ 0 w 104"/>
              <a:gd name="T13" fmla="*/ 0 h 208"/>
              <a:gd name="T14" fmla="*/ 104 w 104"/>
              <a:gd name="T15" fmla="*/ 208 h 20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4" h="208">
                <a:moveTo>
                  <a:pt x="104" y="0"/>
                </a:moveTo>
                <a:lnTo>
                  <a:pt x="0" y="0"/>
                </a:lnTo>
                <a:lnTo>
                  <a:pt x="0" y="208"/>
                </a:lnTo>
                <a:lnTo>
                  <a:pt x="96" y="208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21" name="Freeform 24"/>
          <p:cNvSpPr>
            <a:spLocks/>
          </p:cNvSpPr>
          <p:nvPr/>
        </p:nvSpPr>
        <p:spPr bwMode="auto">
          <a:xfrm flipH="1">
            <a:off x="5481452" y="4304060"/>
            <a:ext cx="69850" cy="369888"/>
          </a:xfrm>
          <a:custGeom>
            <a:avLst/>
            <a:gdLst>
              <a:gd name="T0" fmla="*/ 1 w 104"/>
              <a:gd name="T1" fmla="*/ 0 h 208"/>
              <a:gd name="T2" fmla="*/ 0 w 104"/>
              <a:gd name="T3" fmla="*/ 0 h 208"/>
              <a:gd name="T4" fmla="*/ 0 w 104"/>
              <a:gd name="T5" fmla="*/ 366 h 208"/>
              <a:gd name="T6" fmla="*/ 1 w 104"/>
              <a:gd name="T7" fmla="*/ 366 h 208"/>
              <a:gd name="T8" fmla="*/ 0 60000 65536"/>
              <a:gd name="T9" fmla="*/ 0 60000 65536"/>
              <a:gd name="T10" fmla="*/ 0 60000 65536"/>
              <a:gd name="T11" fmla="*/ 0 60000 65536"/>
              <a:gd name="T12" fmla="*/ 0 w 104"/>
              <a:gd name="T13" fmla="*/ 0 h 208"/>
              <a:gd name="T14" fmla="*/ 104 w 104"/>
              <a:gd name="T15" fmla="*/ 208 h 20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4" h="208">
                <a:moveTo>
                  <a:pt x="104" y="0"/>
                </a:moveTo>
                <a:lnTo>
                  <a:pt x="0" y="0"/>
                </a:lnTo>
                <a:lnTo>
                  <a:pt x="0" y="208"/>
                </a:lnTo>
                <a:lnTo>
                  <a:pt x="96" y="208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22" name="Freeform 25"/>
          <p:cNvSpPr>
            <a:spLocks/>
          </p:cNvSpPr>
          <p:nvPr/>
        </p:nvSpPr>
        <p:spPr bwMode="auto">
          <a:xfrm flipH="1">
            <a:off x="5481452" y="4718398"/>
            <a:ext cx="69850" cy="369888"/>
          </a:xfrm>
          <a:custGeom>
            <a:avLst/>
            <a:gdLst>
              <a:gd name="T0" fmla="*/ 1 w 104"/>
              <a:gd name="T1" fmla="*/ 0 h 208"/>
              <a:gd name="T2" fmla="*/ 0 w 104"/>
              <a:gd name="T3" fmla="*/ 0 h 208"/>
              <a:gd name="T4" fmla="*/ 0 w 104"/>
              <a:gd name="T5" fmla="*/ 366 h 208"/>
              <a:gd name="T6" fmla="*/ 1 w 104"/>
              <a:gd name="T7" fmla="*/ 366 h 208"/>
              <a:gd name="T8" fmla="*/ 0 60000 65536"/>
              <a:gd name="T9" fmla="*/ 0 60000 65536"/>
              <a:gd name="T10" fmla="*/ 0 60000 65536"/>
              <a:gd name="T11" fmla="*/ 0 60000 65536"/>
              <a:gd name="T12" fmla="*/ 0 w 104"/>
              <a:gd name="T13" fmla="*/ 0 h 208"/>
              <a:gd name="T14" fmla="*/ 104 w 104"/>
              <a:gd name="T15" fmla="*/ 208 h 20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4" h="208">
                <a:moveTo>
                  <a:pt x="104" y="0"/>
                </a:moveTo>
                <a:lnTo>
                  <a:pt x="0" y="0"/>
                </a:lnTo>
                <a:lnTo>
                  <a:pt x="0" y="208"/>
                </a:lnTo>
                <a:lnTo>
                  <a:pt x="96" y="208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23" name="Freeform 26"/>
          <p:cNvSpPr>
            <a:spLocks/>
          </p:cNvSpPr>
          <p:nvPr/>
        </p:nvSpPr>
        <p:spPr bwMode="auto">
          <a:xfrm flipH="1">
            <a:off x="5481452" y="5143848"/>
            <a:ext cx="69850" cy="369888"/>
          </a:xfrm>
          <a:custGeom>
            <a:avLst/>
            <a:gdLst>
              <a:gd name="T0" fmla="*/ 1 w 104"/>
              <a:gd name="T1" fmla="*/ 0 h 208"/>
              <a:gd name="T2" fmla="*/ 0 w 104"/>
              <a:gd name="T3" fmla="*/ 0 h 208"/>
              <a:gd name="T4" fmla="*/ 0 w 104"/>
              <a:gd name="T5" fmla="*/ 366 h 208"/>
              <a:gd name="T6" fmla="*/ 1 w 104"/>
              <a:gd name="T7" fmla="*/ 366 h 208"/>
              <a:gd name="T8" fmla="*/ 0 60000 65536"/>
              <a:gd name="T9" fmla="*/ 0 60000 65536"/>
              <a:gd name="T10" fmla="*/ 0 60000 65536"/>
              <a:gd name="T11" fmla="*/ 0 60000 65536"/>
              <a:gd name="T12" fmla="*/ 0 w 104"/>
              <a:gd name="T13" fmla="*/ 0 h 208"/>
              <a:gd name="T14" fmla="*/ 104 w 104"/>
              <a:gd name="T15" fmla="*/ 208 h 20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4" h="208">
                <a:moveTo>
                  <a:pt x="104" y="0"/>
                </a:moveTo>
                <a:lnTo>
                  <a:pt x="0" y="0"/>
                </a:lnTo>
                <a:lnTo>
                  <a:pt x="0" y="208"/>
                </a:lnTo>
                <a:lnTo>
                  <a:pt x="96" y="208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5953327" y="4568577"/>
            <a:ext cx="2374900" cy="307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25200" rIns="0" bIns="252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/>
              <a:t>Version 2 (do not use!)</a:t>
            </a:r>
            <a:endParaRPr lang="en-GB" sz="1600" dirty="0"/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5907608" y="5180645"/>
            <a:ext cx="2374900" cy="307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25200" rIns="0" bIns="252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/>
              <a:t>Version 3 - </a:t>
            </a:r>
            <a:r>
              <a:rPr lang="en-GB" sz="1600" b="1" dirty="0" smtClean="0">
                <a:solidFill>
                  <a:schemeClr val="accent1"/>
                </a:solidFill>
              </a:rPr>
              <a:t>Important</a:t>
            </a:r>
            <a:endParaRPr lang="en-GB" sz="1600" b="1" dirty="0">
              <a:solidFill>
                <a:schemeClr val="accent1"/>
              </a:solidFill>
            </a:endParaRPr>
          </a:p>
        </p:txBody>
      </p:sp>
      <p:sp>
        <p:nvSpPr>
          <p:cNvPr id="26" name="Højre klammeparentes 25"/>
          <p:cNvSpPr/>
          <p:nvPr/>
        </p:nvSpPr>
        <p:spPr bwMode="auto">
          <a:xfrm>
            <a:off x="5762228" y="4372496"/>
            <a:ext cx="297747" cy="684076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285750" marR="0" indent="-28575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1695450" algn="l"/>
              </a:tabLst>
            </a:pPr>
            <a:endParaRPr kumimoji="0" lang="en-GB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48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648" y="155290"/>
            <a:ext cx="6686550" cy="933450"/>
          </a:xfrm>
        </p:spPr>
        <p:txBody>
          <a:bodyPr/>
          <a:lstStyle/>
          <a:p>
            <a:r>
              <a:rPr lang="en-GB" dirty="0" smtClean="0"/>
              <a:t>Extensions</a:t>
            </a:r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611560" y="1628800"/>
            <a:ext cx="8091871" cy="4176464"/>
          </a:xfrm>
        </p:spPr>
        <p:txBody>
          <a:bodyPr/>
          <a:lstStyle/>
          <a:p>
            <a:r>
              <a:rPr lang="en-GB" dirty="0" smtClean="0"/>
              <a:t>The extension concept allows adding additional information to a public-key certificate.</a:t>
            </a:r>
          </a:p>
          <a:p>
            <a:r>
              <a:rPr lang="en-GB" dirty="0"/>
              <a:t>Organizations may define own extensions.</a:t>
            </a:r>
          </a:p>
          <a:p>
            <a:r>
              <a:rPr lang="en-GB" dirty="0" smtClean="0"/>
              <a:t>If the information changes, the public-key certificate has to be renewed.</a:t>
            </a:r>
          </a:p>
        </p:txBody>
      </p:sp>
    </p:spTree>
    <p:extLst>
      <p:ext uri="{BB962C8B-B14F-4D97-AF65-F5344CB8AC3E}">
        <p14:creationId xmlns:p14="http://schemas.microsoft.com/office/powerpoint/2010/main" val="14370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400" smtClean="0">
                <a:solidFill>
                  <a:schemeClr val="tx1"/>
                </a:solidFill>
                <a:latin typeface="Univers" panose="020B0603020202030204" pitchFamily="34" charset="0"/>
              </a:rPr>
              <a:t>Geneva, Switzerland, 2 June 2014</a:t>
            </a:r>
          </a:p>
        </p:txBody>
      </p:sp>
      <p:sp>
        <p:nvSpPr>
          <p:cNvPr id="819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C5503113-F52A-4E78-AA59-39CDCD010FAF}" type="slidenum">
              <a:rPr lang="en-US" altLang="en-US" sz="140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9</a:t>
            </a:fld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Certification authority (CA)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165225"/>
            <a:ext cx="7992888" cy="5144095"/>
          </a:xfrm>
        </p:spPr>
        <p:txBody>
          <a:bodyPr/>
          <a:lstStyle/>
          <a:p>
            <a:r>
              <a:rPr lang="en-US" altLang="en-US" dirty="0" smtClean="0"/>
              <a:t>NOT: </a:t>
            </a:r>
            <a:r>
              <a:rPr lang="en-US" altLang="en-US" strike="sngStrike" dirty="0" smtClean="0">
                <a:solidFill>
                  <a:srgbClr val="FF0000"/>
                </a:solidFill>
              </a:rPr>
              <a:t>Certificate authority</a:t>
            </a:r>
          </a:p>
          <a:p>
            <a:r>
              <a:rPr lang="en-US" altLang="en-US" dirty="0" smtClean="0"/>
              <a:t>Verify the identity of the subject </a:t>
            </a:r>
          </a:p>
          <a:p>
            <a:r>
              <a:rPr lang="en-US" altLang="en-US" dirty="0" smtClean="0"/>
              <a:t>Verify the position of the key-pair</a:t>
            </a:r>
          </a:p>
          <a:p>
            <a:r>
              <a:rPr lang="en-US" altLang="en-US" dirty="0" smtClean="0"/>
              <a:t>Verify the other information as required</a:t>
            </a:r>
          </a:p>
          <a:p>
            <a:r>
              <a:rPr lang="en-US" altLang="en-US" dirty="0" smtClean="0"/>
              <a:t>Issues and sign the public-key certificate </a:t>
            </a:r>
          </a:p>
          <a:p>
            <a:r>
              <a:rPr lang="en-US" altLang="en-US" dirty="0" smtClean="0"/>
              <a:t>Maintain revocation status</a:t>
            </a:r>
          </a:p>
          <a:p>
            <a:r>
              <a:rPr lang="en-US" altLang="en-US" dirty="0" smtClean="0"/>
              <a:t>Publishes revocation status</a:t>
            </a:r>
          </a:p>
        </p:txBody>
      </p:sp>
    </p:spTree>
    <p:extLst>
      <p:ext uri="{BB962C8B-B14F-4D97-AF65-F5344CB8AC3E}">
        <p14:creationId xmlns:p14="http://schemas.microsoft.com/office/powerpoint/2010/main" val="2655265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ITU-e">
  <a:themeElements>
    <a:clrScheme name="ITU-e 3">
      <a:dk1>
        <a:srgbClr val="000000"/>
      </a:dk1>
      <a:lt1>
        <a:srgbClr val="FFFFFF"/>
      </a:lt1>
      <a:dk2>
        <a:srgbClr val="000000"/>
      </a:dk2>
      <a:lt2>
        <a:srgbClr val="000099"/>
      </a:lt2>
      <a:accent1>
        <a:srgbClr val="FFCC00"/>
      </a:accent1>
      <a:accent2>
        <a:srgbClr val="3333CC"/>
      </a:accent2>
      <a:accent3>
        <a:srgbClr val="FFFFFF"/>
      </a:accent3>
      <a:accent4>
        <a:srgbClr val="000000"/>
      </a:accent4>
      <a:accent5>
        <a:srgbClr val="FFE2AA"/>
      </a:accent5>
      <a:accent6>
        <a:srgbClr val="2D2DB9"/>
      </a:accent6>
      <a:hlink>
        <a:srgbClr val="3399FF"/>
      </a:hlink>
      <a:folHlink>
        <a:srgbClr val="5F5F5F"/>
      </a:folHlink>
    </a:clrScheme>
    <a:fontScheme name="ITU-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ITU-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2">
        <a:dk1>
          <a:srgbClr val="000000"/>
        </a:dk1>
        <a:lt1>
          <a:srgbClr val="FFFFFF"/>
        </a:lt1>
        <a:dk2>
          <a:srgbClr val="000000"/>
        </a:dk2>
        <a:lt2>
          <a:srgbClr val="0000FF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3399FF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3">
        <a:dk1>
          <a:srgbClr val="000000"/>
        </a:dk1>
        <a:lt1>
          <a:srgbClr val="FFFFFF"/>
        </a:lt1>
        <a:dk2>
          <a:srgbClr val="000000"/>
        </a:dk2>
        <a:lt2>
          <a:srgbClr val="000099"/>
        </a:lt2>
        <a:accent1>
          <a:srgbClr val="FFCC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2DB9"/>
        </a:accent6>
        <a:hlink>
          <a:srgbClr val="3399F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rugerdefineret design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7440DF9A056B4F94A5CB0C94245374" ma:contentTypeVersion="1" ma:contentTypeDescription="Create a new document." ma:contentTypeScope="" ma:versionID="e7052fdd5a20b375bc17ced7e8f7041f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228988b49dc108baf44788243a63e3a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5BC72CE2-9083-4527-BE47-CA7B3CEE1203}"/>
</file>

<file path=customXml/itemProps2.xml><?xml version="1.0" encoding="utf-8"?>
<ds:datastoreItem xmlns:ds="http://schemas.openxmlformats.org/officeDocument/2006/customXml" ds:itemID="{33A2B6E1-03E3-4D0A-B7E1-FA35E026E822}"/>
</file>

<file path=customXml/itemProps3.xml><?xml version="1.0" encoding="utf-8"?>
<ds:datastoreItem xmlns:ds="http://schemas.openxmlformats.org/officeDocument/2006/customXml" ds:itemID="{A3EB4D4C-CC10-46EE-A5B7-11892BD1745B}"/>
</file>

<file path=docProps/app.xml><?xml version="1.0" encoding="utf-8"?>
<Properties xmlns="http://schemas.openxmlformats.org/officeDocument/2006/extended-properties" xmlns:vt="http://schemas.openxmlformats.org/officeDocument/2006/docPropsVTypes">
  <Template>ITU-e</Template>
  <TotalTime>3008</TotalTime>
  <Words>593</Words>
  <Application>Microsoft Office PowerPoint</Application>
  <PresentationFormat>On-screen Show (4:3)</PresentationFormat>
  <Paragraphs>182</Paragraphs>
  <Slides>17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Arial</vt:lpstr>
      <vt:lpstr>Calibri</vt:lpstr>
      <vt:lpstr>Calibri Light</vt:lpstr>
      <vt:lpstr>Impact</vt:lpstr>
      <vt:lpstr>Times New Roman</vt:lpstr>
      <vt:lpstr>Univers</vt:lpstr>
      <vt:lpstr>Verdana</vt:lpstr>
      <vt:lpstr>ZapfDingbats BT</vt:lpstr>
      <vt:lpstr>ITU-e</vt:lpstr>
      <vt:lpstr>Brugerdefineret design</vt:lpstr>
      <vt:lpstr>Introduction to public-key infrastructure (PKI)</vt:lpstr>
      <vt:lpstr>PKI and PMI</vt:lpstr>
      <vt:lpstr>Facts about X.509</vt:lpstr>
      <vt:lpstr>Asymmetric cryptography</vt:lpstr>
      <vt:lpstr>PKI entities</vt:lpstr>
      <vt:lpstr>Certifying the identity using public-key certificates</vt:lpstr>
      <vt:lpstr>Public-key certificate</vt:lpstr>
      <vt:lpstr>Extensions</vt:lpstr>
      <vt:lpstr>Certification authority (CA)</vt:lpstr>
      <vt:lpstr>Checking the credentials</vt:lpstr>
      <vt:lpstr>Trust</vt:lpstr>
      <vt:lpstr>Hierarchical Structure</vt:lpstr>
      <vt:lpstr>Trust anchor</vt:lpstr>
      <vt:lpstr>Certificate Revocation List (CRLs)</vt:lpstr>
      <vt:lpstr>Online Certificate Status Protocol (OCSP)</vt:lpstr>
      <vt:lpstr>Validation procedure</vt:lpstr>
      <vt:lpstr>Where to go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 Telecommunication  Union</dc:title>
  <dc:creator>P.Rosa</dc:creator>
  <cp:lastModifiedBy>Aloran, Rakan</cp:lastModifiedBy>
  <cp:revision>402</cp:revision>
  <cp:lastPrinted>2014-01-16T10:03:22Z</cp:lastPrinted>
  <dcterms:created xsi:type="dcterms:W3CDTF">2007-02-20T15:47:31Z</dcterms:created>
  <dcterms:modified xsi:type="dcterms:W3CDTF">2014-05-20T09:51:44Z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0x010100607440DF9A056B4F94A5CB0C94245374</vt:lpwstr>
  </property>
</Properties>
</file>