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6.xml" ContentType="application/vnd.openxmlformats-officedocument.presentationml.slide+xml"/>
  <Override PartName="/ppt/slides/slide17.xml" ContentType="application/vnd.openxmlformats-officedocument.presentationml.slide+xml"/>
  <Override PartName="/ppt/presentation.xml" ContentType="application/vnd.openxmlformats-officedocument.presentationml.presentation.main+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412" r:id="rId5"/>
    <p:sldId id="430" r:id="rId6"/>
    <p:sldId id="427" r:id="rId7"/>
    <p:sldId id="433" r:id="rId8"/>
    <p:sldId id="434" r:id="rId9"/>
    <p:sldId id="444" r:id="rId10"/>
    <p:sldId id="443" r:id="rId11"/>
    <p:sldId id="435" r:id="rId12"/>
    <p:sldId id="437" r:id="rId13"/>
    <p:sldId id="436" r:id="rId14"/>
    <p:sldId id="438" r:id="rId15"/>
    <p:sldId id="418" r:id="rId16"/>
    <p:sldId id="439" r:id="rId17"/>
    <p:sldId id="440" r:id="rId18"/>
    <p:sldId id="441" r:id="rId19"/>
    <p:sldId id="442" r:id="rId20"/>
    <p:sldId id="432" r:id="rId21"/>
  </p:sldIdLst>
  <p:sldSz cx="9144000" cy="6858000" type="screen4x3"/>
  <p:notesSz cx="6985000" cy="9283700"/>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E438A"/>
    <a:srgbClr val="000066"/>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42" autoAdjust="0"/>
    <p:restoredTop sz="98338" autoAdjust="0"/>
  </p:normalViewPr>
  <p:slideViewPr>
    <p:cSldViewPr>
      <p:cViewPr varScale="1">
        <p:scale>
          <a:sx n="68" d="100"/>
          <a:sy n="68" d="100"/>
        </p:scale>
        <p:origin x="-992"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2925"/>
        <p:guide pos="22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zh-CN"/>
          </a:p>
        </p:txBody>
      </p:sp>
      <p:sp>
        <p:nvSpPr>
          <p:cNvPr id="28675" name="Rectangle 3"/>
          <p:cNvSpPr>
            <a:spLocks noGrp="1" noChangeArrowheads="1"/>
          </p:cNvSpPr>
          <p:nvPr>
            <p:ph type="dt" sz="quarter"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zh-CN"/>
          </a:p>
        </p:txBody>
      </p:sp>
      <p:sp>
        <p:nvSpPr>
          <p:cNvPr id="28676" name="Rectangle 4"/>
          <p:cNvSpPr>
            <a:spLocks noGrp="1" noChangeArrowheads="1"/>
          </p:cNvSpPr>
          <p:nvPr>
            <p:ph type="ftr" sz="quarter" idx="2"/>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zh-CN"/>
          </a:p>
        </p:txBody>
      </p:sp>
      <p:sp>
        <p:nvSpPr>
          <p:cNvPr id="28677" name="Rectangle 5"/>
          <p:cNvSpPr>
            <a:spLocks noGrp="1" noChangeArrowheads="1"/>
          </p:cNvSpPr>
          <p:nvPr>
            <p:ph type="sldNum" sz="quarter" idx="3"/>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C2A0AE8-9BAC-40E2-9A2B-2A54FB36E5A7}" type="slidenum">
              <a:rPr lang="en-US" altLang="zh-CN"/>
              <a:pPr/>
              <a:t>‹#›</a:t>
            </a:fld>
            <a:endParaRPr lang="en-US" altLang="zh-CN"/>
          </a:p>
        </p:txBody>
      </p:sp>
    </p:spTree>
    <p:extLst>
      <p:ext uri="{BB962C8B-B14F-4D97-AF65-F5344CB8AC3E}">
        <p14:creationId xmlns:p14="http://schemas.microsoft.com/office/powerpoint/2010/main" val="2494203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zh-CN"/>
          </a:p>
        </p:txBody>
      </p:sp>
      <p:sp>
        <p:nvSpPr>
          <p:cNvPr id="48131" name="Rectangle 3"/>
          <p:cNvSpPr>
            <a:spLocks noGrp="1" noChangeArrowheads="1"/>
          </p:cNvSpPr>
          <p:nvPr>
            <p:ph type="dt"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zh-CN"/>
          </a:p>
        </p:txBody>
      </p:sp>
      <p:sp>
        <p:nvSpPr>
          <p:cNvPr id="7172" name="Rectangle 4"/>
          <p:cNvSpPr>
            <a:spLocks noGrp="1" noRot="1" noChangeAspect="1" noChangeArrowheads="1" noTextEdit="1"/>
          </p:cNvSpPr>
          <p:nvPr>
            <p:ph type="sldImg" idx="2"/>
          </p:nvPr>
        </p:nvSpPr>
        <p:spPr bwMode="auto">
          <a:xfrm>
            <a:off x="1173163" y="696913"/>
            <a:ext cx="4638675"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zh-CN"/>
          </a:p>
        </p:txBody>
      </p:sp>
      <p:sp>
        <p:nvSpPr>
          <p:cNvPr id="48135" name="Rectangle 7"/>
          <p:cNvSpPr>
            <a:spLocks noGrp="1" noChangeArrowheads="1"/>
          </p:cNvSpPr>
          <p:nvPr>
            <p:ph type="sldNum" sz="quarter" idx="5"/>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22BE846-BBD5-4473-B985-9197F038CA48}" type="slidenum">
              <a:rPr lang="en-US" altLang="zh-CN"/>
              <a:pPr/>
              <a:t>‹#›</a:t>
            </a:fld>
            <a:endParaRPr lang="en-US" altLang="zh-CN"/>
          </a:p>
        </p:txBody>
      </p:sp>
    </p:spTree>
    <p:extLst>
      <p:ext uri="{BB962C8B-B14F-4D97-AF65-F5344CB8AC3E}">
        <p14:creationId xmlns:p14="http://schemas.microsoft.com/office/powerpoint/2010/main" val="8227961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2D3EFC60-D536-41FA-ADC6-9880122C451B}" type="slidenum">
              <a:rPr lang="en-US" altLang="en-US" sz="1200"/>
              <a:pPr/>
              <a:t>1</a:t>
            </a:fld>
            <a:endParaRPr lang="en-US" altLang="en-US" sz="120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In order to detect the spoofed call and to find measures to deal with the problem of spoofed calls, the most suitable methods for this problem need to be studied and described. </a:t>
            </a:r>
            <a:endParaRPr lang="zh-CN" altLang="en-US" smtClean="0"/>
          </a:p>
        </p:txBody>
      </p:sp>
      <p:sp>
        <p:nvSpPr>
          <p:cNvPr id="133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ABFA0B-F150-437C-B511-5BC29A1F55AE}" type="slidenum">
              <a:rPr lang="en-US" altLang="zh-CN" sz="1200"/>
              <a:pPr/>
              <a:t>3</a:t>
            </a:fld>
            <a:endParaRPr lang="en-US" altLang="zh-CN"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In order to detect the spoofed call and to find measures to deal with the problem of spoofed calls, the most suitable methods for this problem need to be studied and described. </a:t>
            </a:r>
            <a:endParaRPr lang="zh-CN" altLang="en-US" smtClean="0"/>
          </a:p>
        </p:txBody>
      </p:sp>
      <p:sp>
        <p:nvSpPr>
          <p:cNvPr id="133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ABFA0B-F150-437C-B511-5BC29A1F55AE}" type="slidenum">
              <a:rPr lang="en-US" altLang="zh-CN" sz="1200"/>
              <a:pPr/>
              <a:t>4</a:t>
            </a:fld>
            <a:endParaRPr lang="en-US" altLang="zh-CN"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In order to detect the spoofed call and to find measures to deal with the problem of spoofed calls, the most suitable methods for this problem need to be studied and described. </a:t>
            </a:r>
            <a:endParaRPr lang="zh-CN" altLang="en-US" smtClean="0"/>
          </a:p>
        </p:txBody>
      </p:sp>
      <p:sp>
        <p:nvSpPr>
          <p:cNvPr id="133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ABFA0B-F150-437C-B511-5BC29A1F55AE}" type="slidenum">
              <a:rPr lang="en-US" altLang="zh-CN" sz="1200"/>
              <a:pPr/>
              <a:t>5</a:t>
            </a:fld>
            <a:endParaRPr lang="en-US" altLang="zh-CN"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In order to detect the spoofed call and to find measures to deal with the problem of spoofed calls, the most suitable methods for this problem need to be studied and described. </a:t>
            </a:r>
            <a:endParaRPr lang="zh-CN" altLang="en-US" smtClean="0"/>
          </a:p>
        </p:txBody>
      </p:sp>
      <p:sp>
        <p:nvSpPr>
          <p:cNvPr id="133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ABFA0B-F150-437C-B511-5BC29A1F55AE}" type="slidenum">
              <a:rPr lang="en-US" altLang="zh-CN" sz="1200"/>
              <a:pPr/>
              <a:t>8</a:t>
            </a:fld>
            <a:endParaRPr lang="en-US" altLang="zh-CN"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In order to detect the spoofed call and to find measures to deal with the problem of spoofed calls, the most suitable methods for this problem need to be studied and described. </a:t>
            </a:r>
            <a:endParaRPr lang="zh-CN" altLang="en-US" smtClean="0"/>
          </a:p>
        </p:txBody>
      </p:sp>
      <p:sp>
        <p:nvSpPr>
          <p:cNvPr id="133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ABFA0B-F150-437C-B511-5BC29A1F55AE}" type="slidenum">
              <a:rPr lang="en-US" altLang="zh-CN" sz="1200"/>
              <a:pPr/>
              <a:t>9</a:t>
            </a:fld>
            <a:endParaRPr lang="en-US" altLang="zh-CN"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p:spPr>
      </p:sp>
      <p:sp>
        <p:nvSpPr>
          <p:cNvPr id="13315"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In order to detect the spoofed call and to find measures to deal with the problem of spoofed calls, the most suitable methods for this problem need to be studied and described. </a:t>
            </a:r>
            <a:endParaRPr lang="zh-CN" altLang="en-US" smtClean="0"/>
          </a:p>
        </p:txBody>
      </p:sp>
      <p:sp>
        <p:nvSpPr>
          <p:cNvPr id="13316"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FABFA0B-F150-437C-B511-5BC29A1F55AE}" type="slidenum">
              <a:rPr lang="en-US" altLang="zh-CN" sz="1200"/>
              <a:pPr/>
              <a:t>10</a:t>
            </a:fld>
            <a:endParaRPr lang="en-US" altLang="zh-CN"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a:ln/>
        </p:spPr>
      </p:sp>
      <p:sp>
        <p:nvSpPr>
          <p:cNvPr id="27651"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27652"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68B2800A-42AD-4886-89C5-B6A0C8AF9B3B}" type="slidenum">
              <a:rPr lang="en-US" altLang="zh-CN" sz="1200"/>
              <a:pPr/>
              <a:t>17</a:t>
            </a:fld>
            <a:endParaRPr lang="en-US" altLang="zh-CN"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lnSpc>
                <a:spcPct val="90000"/>
              </a:lnSpc>
              <a:defRPr/>
            </a:pPr>
            <a:r>
              <a:rPr lang="en-US" altLang="zh-CN" sz="1000" smtClean="0">
                <a:solidFill>
                  <a:schemeClr val="bg1"/>
                </a:solidFill>
                <a:latin typeface="Univers" pitchFamily="34" charset="0"/>
                <a:ea typeface="宋体" panose="02010600030101010101" pitchFamily="2" charset="-122"/>
              </a:rPr>
              <a:t/>
            </a:r>
            <a:br>
              <a:rPr lang="en-US" altLang="zh-CN" sz="1000" smtClean="0">
                <a:solidFill>
                  <a:schemeClr val="bg1"/>
                </a:solidFill>
                <a:latin typeface="Univers" pitchFamily="34" charset="0"/>
                <a:ea typeface="宋体" panose="02010600030101010101" pitchFamily="2" charset="-122"/>
              </a:rPr>
            </a:br>
            <a:endParaRPr lang="en-US" altLang="zh-CN" sz="1000" smtClean="0">
              <a:solidFill>
                <a:schemeClr val="bg1"/>
              </a:solidFill>
              <a:latin typeface="Univers" pitchFamily="34" charset="0"/>
              <a:ea typeface="宋体" panose="02010600030101010101" pitchFamily="2" charset="-122"/>
            </a:endParaRPr>
          </a:p>
        </p:txBody>
      </p:sp>
      <p:sp>
        <p:nvSpPr>
          <p:cNvPr id="6" name="Rectangle 7"/>
          <p:cNvSpPr>
            <a:spLocks noChangeArrowheads="1"/>
          </p:cNvSpPr>
          <p:nvPr/>
        </p:nvSpPr>
        <p:spPr bwMode="auto">
          <a:xfrm>
            <a:off x="6426200" y="4343400"/>
            <a:ext cx="52388" cy="182563"/>
          </a:xfrm>
          <a:prstGeom prst="rect">
            <a:avLst/>
          </a:prstGeom>
          <a:noFill/>
          <a:ln>
            <a:noFill/>
          </a:ln>
          <a:extLst/>
        </p:spPr>
        <p:txBody>
          <a:bodyPr wrap="none" lIns="0" tIns="0" rIns="0" bIns="0">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r>
              <a:rPr lang="en-US" altLang="en-US" sz="1200" b="1" smtClean="0">
                <a:solidFill>
                  <a:srgbClr val="0C4B84"/>
                </a:solidFill>
              </a:rPr>
              <a:t> </a:t>
            </a:r>
            <a:endParaRPr lang="en-US" altLang="en-US" sz="2400" smtClean="0"/>
          </a:p>
        </p:txBody>
      </p:sp>
      <p:sp>
        <p:nvSpPr>
          <p:cNvPr id="7" name="Rectangle 8"/>
          <p:cNvSpPr>
            <a:spLocks noChangeArrowheads="1"/>
          </p:cNvSpPr>
          <p:nvPr/>
        </p:nvSpPr>
        <p:spPr bwMode="auto">
          <a:xfrm>
            <a:off x="7319963" y="4524375"/>
            <a:ext cx="52387" cy="182563"/>
          </a:xfrm>
          <a:prstGeom prst="rect">
            <a:avLst/>
          </a:prstGeom>
          <a:noFill/>
          <a:ln>
            <a:noFill/>
          </a:ln>
          <a:extLst/>
        </p:spPr>
        <p:txBody>
          <a:bodyPr wrap="none" lIns="0" tIns="0" rIns="0" bIns="0">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r>
              <a:rPr lang="en-US" altLang="en-US" sz="1200" b="1" smtClean="0">
                <a:solidFill>
                  <a:srgbClr val="0C4B84"/>
                </a:solidFill>
              </a:rPr>
              <a:t> </a:t>
            </a:r>
            <a:endParaRPr lang="en-US" altLang="en-US" sz="2400" smtClean="0"/>
          </a:p>
        </p:txBody>
      </p:sp>
      <p:sp>
        <p:nvSpPr>
          <p:cNvPr id="8" name="Rectangle 9"/>
          <p:cNvSpPr>
            <a:spLocks noChangeArrowheads="1"/>
          </p:cNvSpPr>
          <p:nvPr/>
        </p:nvSpPr>
        <p:spPr bwMode="auto">
          <a:xfrm>
            <a:off x="5280025" y="4802188"/>
            <a:ext cx="44450" cy="152400"/>
          </a:xfrm>
          <a:prstGeom prst="rect">
            <a:avLst/>
          </a:prstGeom>
          <a:noFill/>
          <a:ln>
            <a:noFill/>
          </a:ln>
          <a:extLst/>
        </p:spPr>
        <p:txBody>
          <a:bodyPr wrap="none" lIns="0" tIns="0" rIns="0" bIns="0">
            <a:spAutoFit/>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r>
              <a:rPr lang="en-US" altLang="en-US" sz="1000" smtClean="0">
                <a:solidFill>
                  <a:srgbClr val="000000"/>
                </a:solidFill>
              </a:rPr>
              <a:t> </a:t>
            </a:r>
            <a:endParaRPr lang="en-US" altLang="en-US" sz="2400" smtClean="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p:spPr>
        <p:txBody>
          <a:bodyPr/>
          <a:lstStyle>
            <a:lvl1pPr>
              <a:defRPr sz="3200">
                <a:solidFill>
                  <a:schemeClr val="tx1"/>
                </a:solidFill>
                <a:latin typeface="Verdana" panose="020B0604030504040204" pitchFamily="34" charset="0"/>
              </a:defRPr>
            </a:lvl1pPr>
            <a:lvl2pPr marL="742950" indent="-285750">
              <a:defRPr sz="3200">
                <a:solidFill>
                  <a:schemeClr val="tx1"/>
                </a:solidFill>
                <a:latin typeface="Verdana" panose="020B0604030504040204" pitchFamily="34" charset="0"/>
              </a:defRPr>
            </a:lvl2pPr>
            <a:lvl3pPr marL="1143000" indent="-228600">
              <a:defRPr sz="3200">
                <a:solidFill>
                  <a:schemeClr val="tx1"/>
                </a:solidFill>
                <a:latin typeface="Verdana" panose="020B0604030504040204" pitchFamily="34" charset="0"/>
              </a:defRPr>
            </a:lvl3pPr>
            <a:lvl4pPr marL="1600200" indent="-228600">
              <a:defRPr sz="3200">
                <a:solidFill>
                  <a:schemeClr val="tx1"/>
                </a:solidFill>
                <a:latin typeface="Verdana" panose="020B0604030504040204" pitchFamily="34" charset="0"/>
              </a:defRPr>
            </a:lvl4pPr>
            <a:lvl5pPr marL="2057400" indent="-228600">
              <a:defRPr sz="3200">
                <a:solidFill>
                  <a:schemeClr val="tx1"/>
                </a:solidFill>
                <a:latin typeface="Verdana" panose="020B0604030504040204" pitchFamily="34" charset="0"/>
              </a:defRPr>
            </a:lvl5pPr>
            <a:lvl6pPr marL="2514600" indent="-228600" eaLnBrk="0" fontAlgn="base" hangingPunct="0">
              <a:spcBef>
                <a:spcPct val="0"/>
              </a:spcBef>
              <a:spcAft>
                <a:spcPct val="0"/>
              </a:spcAft>
              <a:defRPr sz="3200">
                <a:solidFill>
                  <a:schemeClr val="tx1"/>
                </a:solidFill>
                <a:latin typeface="Verdana" panose="020B0604030504040204" pitchFamily="34" charset="0"/>
              </a:defRPr>
            </a:lvl6pPr>
            <a:lvl7pPr marL="2971800" indent="-228600" eaLnBrk="0" fontAlgn="base" hangingPunct="0">
              <a:spcBef>
                <a:spcPct val="0"/>
              </a:spcBef>
              <a:spcAft>
                <a:spcPct val="0"/>
              </a:spcAft>
              <a:defRPr sz="3200">
                <a:solidFill>
                  <a:schemeClr val="tx1"/>
                </a:solidFill>
                <a:latin typeface="Verdana" panose="020B0604030504040204" pitchFamily="34" charset="0"/>
              </a:defRPr>
            </a:lvl7pPr>
            <a:lvl8pPr marL="3429000" indent="-228600" eaLnBrk="0" fontAlgn="base" hangingPunct="0">
              <a:spcBef>
                <a:spcPct val="0"/>
              </a:spcBef>
              <a:spcAft>
                <a:spcPct val="0"/>
              </a:spcAft>
              <a:defRPr sz="3200">
                <a:solidFill>
                  <a:schemeClr val="tx1"/>
                </a:solidFill>
                <a:latin typeface="Verdana" panose="020B0604030504040204" pitchFamily="34" charset="0"/>
              </a:defRPr>
            </a:lvl8pPr>
            <a:lvl9pPr marL="3886200" indent="-228600" eaLnBrk="0" fontAlgn="base" hangingPunct="0">
              <a:spcBef>
                <a:spcPct val="0"/>
              </a:spcBef>
              <a:spcAft>
                <a:spcPct val="0"/>
              </a:spcAft>
              <a:defRPr sz="3200">
                <a:solidFill>
                  <a:schemeClr val="tx1"/>
                </a:solidFill>
                <a:latin typeface="Verdana" panose="020B0604030504040204" pitchFamily="34" charset="0"/>
              </a:defRPr>
            </a:lvl9pPr>
          </a:lstStyle>
          <a:p>
            <a:pPr>
              <a:defRPr/>
            </a:pPr>
            <a:endParaRPr lang="en-GB" altLang="en-US" smtClean="0"/>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dirty="0"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a:lvl1pPr>
          </a:lstStyle>
          <a:p>
            <a:pPr>
              <a:defRPr/>
            </a:pPr>
            <a:r>
              <a:rPr lang="en-US" altLang="en-US"/>
              <a:t>Geneva, Switzerland, 2 June 2014</a:t>
            </a:r>
          </a:p>
        </p:txBody>
      </p:sp>
    </p:spTree>
    <p:extLst>
      <p:ext uri="{BB962C8B-B14F-4D97-AF65-F5344CB8AC3E}">
        <p14:creationId xmlns:p14="http://schemas.microsoft.com/office/powerpoint/2010/main" val="278902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2 June 2014</a:t>
            </a:r>
          </a:p>
        </p:txBody>
      </p:sp>
      <p:sp>
        <p:nvSpPr>
          <p:cNvPr id="5" name="Rectangle 36"/>
          <p:cNvSpPr>
            <a:spLocks noGrp="1" noChangeArrowheads="1"/>
          </p:cNvSpPr>
          <p:nvPr>
            <p:ph type="sldNum" sz="quarter" idx="11"/>
          </p:nvPr>
        </p:nvSpPr>
        <p:spPr>
          <a:ln/>
        </p:spPr>
        <p:txBody>
          <a:bodyPr/>
          <a:lstStyle>
            <a:lvl1pPr>
              <a:defRPr/>
            </a:lvl1pPr>
          </a:lstStyle>
          <a:p>
            <a:fld id="{3975BF29-0F51-4BF3-9D86-64D7050A8701}" type="slidenum">
              <a:rPr lang="en-US" altLang="zh-CN"/>
              <a:pPr/>
              <a:t>‹#›</a:t>
            </a:fld>
            <a:endParaRPr lang="en-US" altLang="zh-CN"/>
          </a:p>
        </p:txBody>
      </p:sp>
    </p:spTree>
    <p:extLst>
      <p:ext uri="{BB962C8B-B14F-4D97-AF65-F5344CB8AC3E}">
        <p14:creationId xmlns:p14="http://schemas.microsoft.com/office/powerpoint/2010/main" val="1944325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2 June 2014</a:t>
            </a:r>
          </a:p>
        </p:txBody>
      </p:sp>
      <p:sp>
        <p:nvSpPr>
          <p:cNvPr id="5" name="Rectangle 36"/>
          <p:cNvSpPr>
            <a:spLocks noGrp="1" noChangeArrowheads="1"/>
          </p:cNvSpPr>
          <p:nvPr>
            <p:ph type="sldNum" sz="quarter" idx="11"/>
          </p:nvPr>
        </p:nvSpPr>
        <p:spPr>
          <a:ln/>
        </p:spPr>
        <p:txBody>
          <a:bodyPr/>
          <a:lstStyle>
            <a:lvl1pPr>
              <a:defRPr/>
            </a:lvl1pPr>
          </a:lstStyle>
          <a:p>
            <a:fld id="{432EB463-4EB4-4C35-B9F8-8F3F75B2798C}" type="slidenum">
              <a:rPr lang="en-US" altLang="zh-CN"/>
              <a:pPr/>
              <a:t>‹#›</a:t>
            </a:fld>
            <a:endParaRPr lang="en-US" altLang="zh-CN"/>
          </a:p>
        </p:txBody>
      </p:sp>
    </p:spTree>
    <p:extLst>
      <p:ext uri="{BB962C8B-B14F-4D97-AF65-F5344CB8AC3E}">
        <p14:creationId xmlns:p14="http://schemas.microsoft.com/office/powerpoint/2010/main" val="1097330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sz="1200">
                <a:latin typeface="Univers" pitchFamily="34" charset="0"/>
              </a:defRPr>
            </a:lvl1pPr>
          </a:lstStyle>
          <a:p>
            <a:pPr>
              <a:defRPr/>
            </a:pPr>
            <a:r>
              <a:rPr lang="en-US" altLang="en-US"/>
              <a:t>Geneva, Switzerland, 2 June 2014</a:t>
            </a:r>
          </a:p>
        </p:txBody>
      </p:sp>
      <p:sp>
        <p:nvSpPr>
          <p:cNvPr id="6" name="Rectangle 36"/>
          <p:cNvSpPr>
            <a:spLocks noGrp="1" noChangeArrowheads="1"/>
          </p:cNvSpPr>
          <p:nvPr>
            <p:ph type="sldNum" sz="quarter" idx="11"/>
          </p:nvPr>
        </p:nvSpPr>
        <p:spPr>
          <a:xfrm>
            <a:off x="7747000" y="6453188"/>
            <a:ext cx="1366838" cy="288925"/>
          </a:xfrm>
        </p:spPr>
        <p:txBody>
          <a:bodyPr/>
          <a:lstStyle>
            <a:lvl1pPr>
              <a:defRPr/>
            </a:lvl1pPr>
          </a:lstStyle>
          <a:p>
            <a:fld id="{9BD194DC-5A22-4061-9043-DCC2ADFCBCEF}" type="slidenum">
              <a:rPr lang="en-US" altLang="zh-CN"/>
              <a:pPr/>
              <a:t>‹#›</a:t>
            </a:fld>
            <a:endParaRPr lang="en-US" altLang="zh-CN"/>
          </a:p>
        </p:txBody>
      </p:sp>
    </p:spTree>
    <p:extLst>
      <p:ext uri="{BB962C8B-B14F-4D97-AF65-F5344CB8AC3E}">
        <p14:creationId xmlns:p14="http://schemas.microsoft.com/office/powerpoint/2010/main" val="421149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2 June 2014</a:t>
            </a:r>
          </a:p>
        </p:txBody>
      </p:sp>
      <p:sp>
        <p:nvSpPr>
          <p:cNvPr id="5" name="Rectangle 36"/>
          <p:cNvSpPr>
            <a:spLocks noGrp="1" noChangeArrowheads="1"/>
          </p:cNvSpPr>
          <p:nvPr>
            <p:ph type="sldNum" sz="quarter" idx="11"/>
          </p:nvPr>
        </p:nvSpPr>
        <p:spPr>
          <a:ln/>
        </p:spPr>
        <p:txBody>
          <a:bodyPr/>
          <a:lstStyle>
            <a:lvl1pPr>
              <a:defRPr/>
            </a:lvl1pPr>
          </a:lstStyle>
          <a:p>
            <a:fld id="{B2F153E4-C364-4F70-88EB-38803C76A77D}" type="slidenum">
              <a:rPr lang="en-US" altLang="zh-CN"/>
              <a:pPr/>
              <a:t>‹#›</a:t>
            </a:fld>
            <a:endParaRPr lang="en-US" altLang="zh-CN"/>
          </a:p>
        </p:txBody>
      </p:sp>
    </p:spTree>
    <p:extLst>
      <p:ext uri="{BB962C8B-B14F-4D97-AF65-F5344CB8AC3E}">
        <p14:creationId xmlns:p14="http://schemas.microsoft.com/office/powerpoint/2010/main" val="244562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Geneva, Switzerland, 2 June 2014</a:t>
            </a:r>
          </a:p>
        </p:txBody>
      </p:sp>
      <p:sp>
        <p:nvSpPr>
          <p:cNvPr id="5" name="Rectangle 36"/>
          <p:cNvSpPr>
            <a:spLocks noGrp="1" noChangeArrowheads="1"/>
          </p:cNvSpPr>
          <p:nvPr>
            <p:ph type="sldNum" sz="quarter" idx="11"/>
          </p:nvPr>
        </p:nvSpPr>
        <p:spPr>
          <a:ln/>
        </p:spPr>
        <p:txBody>
          <a:bodyPr/>
          <a:lstStyle>
            <a:lvl1pPr>
              <a:defRPr/>
            </a:lvl1pPr>
          </a:lstStyle>
          <a:p>
            <a:fld id="{6635347B-6CF6-4C60-8743-8EA2EC4E2FE4}" type="slidenum">
              <a:rPr lang="en-US" altLang="zh-CN"/>
              <a:pPr/>
              <a:t>‹#›</a:t>
            </a:fld>
            <a:endParaRPr lang="en-US" altLang="zh-CN"/>
          </a:p>
        </p:txBody>
      </p:sp>
    </p:spTree>
    <p:extLst>
      <p:ext uri="{BB962C8B-B14F-4D97-AF65-F5344CB8AC3E}">
        <p14:creationId xmlns:p14="http://schemas.microsoft.com/office/powerpoint/2010/main" val="3432194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a:xfrm>
            <a:off x="250825" y="6453188"/>
            <a:ext cx="4032250" cy="312737"/>
          </a:xfrm>
        </p:spPr>
        <p:txBody>
          <a:bodyPr/>
          <a:lstStyle>
            <a:lvl1pPr>
              <a:defRPr smtClean="0"/>
            </a:lvl1pPr>
          </a:lstStyle>
          <a:p>
            <a:pPr>
              <a:defRPr/>
            </a:pPr>
            <a:r>
              <a:rPr lang="en-US" altLang="en-US"/>
              <a:t>Geneva, Switzerland, 2 June 2014</a:t>
            </a:r>
          </a:p>
          <a:p>
            <a:pPr>
              <a:defRPr/>
            </a:pPr>
            <a:endParaRPr lang="en-US" altLang="en-US"/>
          </a:p>
        </p:txBody>
      </p:sp>
      <p:sp>
        <p:nvSpPr>
          <p:cNvPr id="6" name="Rectangle 36"/>
          <p:cNvSpPr>
            <a:spLocks noGrp="1" noChangeArrowheads="1"/>
          </p:cNvSpPr>
          <p:nvPr>
            <p:ph type="sldNum" sz="quarter" idx="11"/>
          </p:nvPr>
        </p:nvSpPr>
        <p:spPr/>
        <p:txBody>
          <a:bodyPr/>
          <a:lstStyle>
            <a:lvl1pPr>
              <a:defRPr/>
            </a:lvl1pPr>
          </a:lstStyle>
          <a:p>
            <a:fld id="{5F0EC5EF-2F95-4520-823A-ADBA7828743F}" type="slidenum">
              <a:rPr lang="en-US" altLang="zh-CN"/>
              <a:pPr/>
              <a:t>‹#›</a:t>
            </a:fld>
            <a:endParaRPr lang="en-US" altLang="zh-CN"/>
          </a:p>
        </p:txBody>
      </p:sp>
    </p:spTree>
    <p:extLst>
      <p:ext uri="{BB962C8B-B14F-4D97-AF65-F5344CB8AC3E}">
        <p14:creationId xmlns:p14="http://schemas.microsoft.com/office/powerpoint/2010/main" val="3344518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Geneva, Switzerland, 2 June 2014</a:t>
            </a:r>
          </a:p>
        </p:txBody>
      </p:sp>
      <p:sp>
        <p:nvSpPr>
          <p:cNvPr id="8" name="Rectangle 36"/>
          <p:cNvSpPr>
            <a:spLocks noGrp="1" noChangeArrowheads="1"/>
          </p:cNvSpPr>
          <p:nvPr>
            <p:ph type="sldNum" sz="quarter" idx="11"/>
          </p:nvPr>
        </p:nvSpPr>
        <p:spPr>
          <a:ln/>
        </p:spPr>
        <p:txBody>
          <a:bodyPr/>
          <a:lstStyle>
            <a:lvl1pPr>
              <a:defRPr/>
            </a:lvl1pPr>
          </a:lstStyle>
          <a:p>
            <a:fld id="{4479A142-AA99-4E4E-8D79-D255E2FFECCB}" type="slidenum">
              <a:rPr lang="en-US" altLang="zh-CN"/>
              <a:pPr/>
              <a:t>‹#›</a:t>
            </a:fld>
            <a:endParaRPr lang="en-US" altLang="zh-CN"/>
          </a:p>
        </p:txBody>
      </p:sp>
    </p:spTree>
    <p:extLst>
      <p:ext uri="{BB962C8B-B14F-4D97-AF65-F5344CB8AC3E}">
        <p14:creationId xmlns:p14="http://schemas.microsoft.com/office/powerpoint/2010/main" val="3975824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smtClean="0"/>
            </a:lvl1pPr>
          </a:lstStyle>
          <a:p>
            <a:pPr>
              <a:defRPr/>
            </a:pPr>
            <a:r>
              <a:rPr lang="en-US" altLang="en-US"/>
              <a:t>Geneva, Switzerland, 2 June 2014</a:t>
            </a:r>
          </a:p>
          <a:p>
            <a:pPr>
              <a:defRPr/>
            </a:pPr>
            <a:endParaRPr lang="en-US" altLang="en-US"/>
          </a:p>
        </p:txBody>
      </p:sp>
      <p:sp>
        <p:nvSpPr>
          <p:cNvPr id="4" name="Rectangle 36"/>
          <p:cNvSpPr>
            <a:spLocks noGrp="1" noChangeArrowheads="1"/>
          </p:cNvSpPr>
          <p:nvPr>
            <p:ph type="sldNum" sz="quarter" idx="11"/>
          </p:nvPr>
        </p:nvSpPr>
        <p:spPr/>
        <p:txBody>
          <a:bodyPr/>
          <a:lstStyle>
            <a:lvl1pPr>
              <a:defRPr/>
            </a:lvl1pPr>
          </a:lstStyle>
          <a:p>
            <a:fld id="{4FC4B5C2-E9D9-4404-AFF3-331777E4915D}" type="slidenum">
              <a:rPr lang="en-US" altLang="zh-CN"/>
              <a:pPr/>
              <a:t>‹#›</a:t>
            </a:fld>
            <a:endParaRPr lang="en-US" altLang="zh-CN"/>
          </a:p>
        </p:txBody>
      </p:sp>
    </p:spTree>
    <p:extLst>
      <p:ext uri="{BB962C8B-B14F-4D97-AF65-F5344CB8AC3E}">
        <p14:creationId xmlns:p14="http://schemas.microsoft.com/office/powerpoint/2010/main" val="133900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Geneva, Switzerland, 2 June 2014</a:t>
            </a:r>
          </a:p>
        </p:txBody>
      </p:sp>
      <p:sp>
        <p:nvSpPr>
          <p:cNvPr id="3" name="Rectangle 36"/>
          <p:cNvSpPr>
            <a:spLocks noGrp="1" noChangeArrowheads="1"/>
          </p:cNvSpPr>
          <p:nvPr>
            <p:ph type="sldNum" sz="quarter" idx="11"/>
          </p:nvPr>
        </p:nvSpPr>
        <p:spPr>
          <a:ln/>
        </p:spPr>
        <p:txBody>
          <a:bodyPr/>
          <a:lstStyle>
            <a:lvl1pPr>
              <a:defRPr/>
            </a:lvl1pPr>
          </a:lstStyle>
          <a:p>
            <a:fld id="{F7EB9041-F999-4B0F-BE39-3314237778DF}" type="slidenum">
              <a:rPr lang="en-US" altLang="zh-CN"/>
              <a:pPr/>
              <a:t>‹#›</a:t>
            </a:fld>
            <a:endParaRPr lang="en-US" altLang="zh-CN"/>
          </a:p>
        </p:txBody>
      </p:sp>
    </p:spTree>
    <p:extLst>
      <p:ext uri="{BB962C8B-B14F-4D97-AF65-F5344CB8AC3E}">
        <p14:creationId xmlns:p14="http://schemas.microsoft.com/office/powerpoint/2010/main" val="2419563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Geneva, Switzerland, 2 June 2014</a:t>
            </a:r>
          </a:p>
        </p:txBody>
      </p:sp>
      <p:sp>
        <p:nvSpPr>
          <p:cNvPr id="6" name="Rectangle 36"/>
          <p:cNvSpPr>
            <a:spLocks noGrp="1" noChangeArrowheads="1"/>
          </p:cNvSpPr>
          <p:nvPr>
            <p:ph type="sldNum" sz="quarter" idx="11"/>
          </p:nvPr>
        </p:nvSpPr>
        <p:spPr>
          <a:ln/>
        </p:spPr>
        <p:txBody>
          <a:bodyPr/>
          <a:lstStyle>
            <a:lvl1pPr>
              <a:defRPr/>
            </a:lvl1pPr>
          </a:lstStyle>
          <a:p>
            <a:fld id="{71E856F0-D59F-4C87-9AB3-6A60A87EE778}" type="slidenum">
              <a:rPr lang="en-US" altLang="zh-CN"/>
              <a:pPr/>
              <a:t>‹#›</a:t>
            </a:fld>
            <a:endParaRPr lang="en-US" altLang="zh-CN"/>
          </a:p>
        </p:txBody>
      </p:sp>
    </p:spTree>
    <p:extLst>
      <p:ext uri="{BB962C8B-B14F-4D97-AF65-F5344CB8AC3E}">
        <p14:creationId xmlns:p14="http://schemas.microsoft.com/office/powerpoint/2010/main" val="3605431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Geneva, Switzerland, 2 June 2014</a:t>
            </a:r>
          </a:p>
          <a:p>
            <a:pPr>
              <a:defRPr/>
            </a:pPr>
            <a:endParaRPr lang="en-US" altLang="en-US"/>
          </a:p>
        </p:txBody>
      </p:sp>
      <p:sp>
        <p:nvSpPr>
          <p:cNvPr id="6" name="Rectangle 36"/>
          <p:cNvSpPr>
            <a:spLocks noGrp="1" noChangeArrowheads="1"/>
          </p:cNvSpPr>
          <p:nvPr>
            <p:ph type="sldNum" sz="quarter" idx="11"/>
          </p:nvPr>
        </p:nvSpPr>
        <p:spPr/>
        <p:txBody>
          <a:bodyPr/>
          <a:lstStyle>
            <a:lvl1pPr>
              <a:defRPr/>
            </a:lvl1pPr>
          </a:lstStyle>
          <a:p>
            <a:fld id="{FD856471-8016-443F-8A11-3FA1D49F304E}" type="slidenum">
              <a:rPr lang="en-US" altLang="zh-CN"/>
              <a:pPr/>
              <a:t>‹#›</a:t>
            </a:fld>
            <a:endParaRPr lang="en-US" altLang="zh-CN"/>
          </a:p>
        </p:txBody>
      </p:sp>
    </p:spTree>
    <p:extLst>
      <p:ext uri="{BB962C8B-B14F-4D97-AF65-F5344CB8AC3E}">
        <p14:creationId xmlns:p14="http://schemas.microsoft.com/office/powerpoint/2010/main" val="678413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Univers" pitchFamily="34" charset="0"/>
              </a:defRPr>
            </a:lvl1pPr>
          </a:lstStyle>
          <a:p>
            <a:pPr>
              <a:defRPr/>
            </a:pPr>
            <a:r>
              <a:rPr lang="en-US" altLang="en-US"/>
              <a:t>Geneva, Switzerland, 2 June 2014</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宋体" charset="-122"/>
              </a:defRPr>
            </a:lvl1pPr>
          </a:lstStyle>
          <a:p>
            <a:fld id="{5F896BA3-AC99-4B36-914B-3FF9875A0DE2}" type="slidenum">
              <a:rPr lang="en-US" altLang="zh-CN"/>
              <a:pPr/>
              <a:t>‹#›</a:t>
            </a:fld>
            <a:endParaRPr lang="en-US" altLang="zh-CN"/>
          </a:p>
        </p:txBody>
      </p:sp>
      <p:sp>
        <p:nvSpPr>
          <p:cNvPr id="1030"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284" r:id="rId1"/>
    <p:sldLayoutId id="2147484277" r:id="rId2"/>
    <p:sldLayoutId id="2147484278" r:id="rId3"/>
    <p:sldLayoutId id="2147484285" r:id="rId4"/>
    <p:sldLayoutId id="2147484279" r:id="rId5"/>
    <p:sldLayoutId id="2147484286" r:id="rId6"/>
    <p:sldLayoutId id="2147484280" r:id="rId7"/>
    <p:sldLayoutId id="2147484281" r:id="rId8"/>
    <p:sldLayoutId id="2147484287" r:id="rId9"/>
    <p:sldLayoutId id="2147484282" r:id="rId10"/>
    <p:sldLayoutId id="2147484283" r:id="rId11"/>
    <p:sldLayoutId id="2147484288"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250825" y="6381750"/>
            <a:ext cx="3827463" cy="268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400" smtClean="0">
                <a:solidFill>
                  <a:schemeClr val="tx1"/>
                </a:solidFill>
                <a:latin typeface="Univers" pitchFamily="34" charset="0"/>
              </a:rPr>
              <a:t>Geneva, Switzerland, 2 June 2014</a:t>
            </a:r>
          </a:p>
        </p:txBody>
      </p:sp>
      <p:sp>
        <p:nvSpPr>
          <p:cNvPr id="9219" name="Rectangle 10"/>
          <p:cNvSpPr>
            <a:spLocks noGrp="1" noChangeArrowheads="1"/>
          </p:cNvSpPr>
          <p:nvPr>
            <p:ph type="ctrTitle"/>
          </p:nvPr>
        </p:nvSpPr>
        <p:spPr>
          <a:xfrm>
            <a:off x="0" y="2708275"/>
            <a:ext cx="9144000" cy="1296988"/>
          </a:xfrm>
        </p:spPr>
        <p:txBody>
          <a:bodyPr/>
          <a:lstStyle/>
          <a:p>
            <a:r>
              <a:rPr lang="en-US" dirty="0" smtClean="0"/>
              <a:t>SG2: WTSA </a:t>
            </a:r>
            <a:r>
              <a:rPr lang="en-US" dirty="0"/>
              <a:t>and PP </a:t>
            </a:r>
            <a:r>
              <a:rPr lang="en-US" dirty="0" smtClean="0"/>
              <a:t>Resolutions</a:t>
            </a:r>
            <a:br>
              <a:rPr lang="en-US" dirty="0" smtClean="0"/>
            </a:br>
            <a:r>
              <a:rPr lang="en-US" sz="2400" dirty="0"/>
              <a:t>“Recommendation </a:t>
            </a:r>
            <a:r>
              <a:rPr lang="en-US" sz="2400" dirty="0" smtClean="0"/>
              <a:t>E.157”</a:t>
            </a:r>
            <a:endParaRPr lang="en-US" altLang="en-US" sz="2400" dirty="0" smtClean="0"/>
          </a:p>
        </p:txBody>
      </p:sp>
      <p:sp>
        <p:nvSpPr>
          <p:cNvPr id="9220" name="Rectangle 11"/>
          <p:cNvSpPr>
            <a:spLocks noGrp="1" noChangeArrowheads="1"/>
          </p:cNvSpPr>
          <p:nvPr>
            <p:ph type="subTitle" idx="1"/>
          </p:nvPr>
        </p:nvSpPr>
        <p:spPr>
          <a:xfrm>
            <a:off x="1371600" y="4651375"/>
            <a:ext cx="6400800" cy="849313"/>
          </a:xfrm>
        </p:spPr>
        <p:txBody>
          <a:bodyPr/>
          <a:lstStyle/>
          <a:p>
            <a:r>
              <a:rPr lang="en-GB" altLang="en-US" b="1" dirty="0" smtClean="0"/>
              <a:t>Sherif Guinena</a:t>
            </a:r>
          </a:p>
          <a:p>
            <a:r>
              <a:rPr lang="en-GB" altLang="en-US" sz="1800" b="1" dirty="0" smtClean="0"/>
              <a:t>SG2 Chairman</a:t>
            </a:r>
            <a:endParaRPr lang="en-US" altLang="en-US" sz="1800" b="1" dirty="0" smtClean="0"/>
          </a:p>
        </p:txBody>
      </p:sp>
      <p:sp>
        <p:nvSpPr>
          <p:cNvPr id="9221" name="Rectangle 13"/>
          <p:cNvSpPr>
            <a:spLocks noChangeArrowheads="1"/>
          </p:cNvSpPr>
          <p:nvPr/>
        </p:nvSpPr>
        <p:spPr bwMode="auto">
          <a:xfrm>
            <a:off x="0" y="952500"/>
            <a:ext cx="91440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lgn="ctr">
              <a:lnSpc>
                <a:spcPct val="80000"/>
              </a:lnSpc>
              <a:spcBef>
                <a:spcPct val="0"/>
              </a:spcBef>
              <a:buSzTx/>
              <a:buFontTx/>
              <a:buNone/>
            </a:pPr>
            <a:r>
              <a:rPr lang="en-US" altLang="zh-CN" sz="2400" b="1">
                <a:ea typeface="宋体" charset="-122"/>
              </a:rPr>
              <a:t>ITU Workshop on “Caller ID Spoofing”</a:t>
            </a:r>
          </a:p>
          <a:p>
            <a:pPr algn="ctr">
              <a:lnSpc>
                <a:spcPct val="80000"/>
              </a:lnSpc>
              <a:spcBef>
                <a:spcPct val="0"/>
              </a:spcBef>
              <a:buSzTx/>
              <a:buFontTx/>
              <a:buNone/>
            </a:pPr>
            <a:endParaRPr lang="en-US" altLang="zh-CN" sz="2400" b="1">
              <a:solidFill>
                <a:srgbClr val="22228B"/>
              </a:solidFill>
              <a:ea typeface="宋体" charset="-122"/>
            </a:endParaRPr>
          </a:p>
          <a:p>
            <a:pPr algn="ctr">
              <a:lnSpc>
                <a:spcPct val="80000"/>
              </a:lnSpc>
              <a:spcBef>
                <a:spcPct val="0"/>
              </a:spcBef>
              <a:buSzTx/>
              <a:buFontTx/>
              <a:buNone/>
            </a:pPr>
            <a:r>
              <a:rPr lang="en-US" altLang="zh-CN" sz="1800" b="1">
                <a:solidFill>
                  <a:srgbClr val="22228B"/>
                </a:solidFill>
                <a:ea typeface="宋体" charset="-122"/>
              </a:rPr>
              <a:t>(Geneva, Switzerland, 2 June 2014)</a:t>
            </a:r>
            <a:endParaRPr lang="en-US" altLang="zh-CN" sz="1800" b="1">
              <a:ea typeface="宋体" charset="-122"/>
            </a:endParaRPr>
          </a:p>
        </p:txBody>
      </p:sp>
      <p:sp>
        <p:nvSpPr>
          <p:cNvPr id="9222"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9223"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9224"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9225"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sp>
        <p:nvSpPr>
          <p:cNvPr id="9226"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endParaRPr lang="en-GB" altLang="en-US">
              <a:solidFill>
                <a:schemeClr val="tx1"/>
              </a:solidFill>
            </a:endParaRPr>
          </a:p>
        </p:txBody>
      </p:sp>
      <p:pic>
        <p:nvPicPr>
          <p:cNvPr id="9227" name="Picture 16" descr="ITUseries"/>
          <p:cNvPicPr>
            <a:picLocks noChangeAspect="1" noChangeArrowheads="1"/>
          </p:cNvPicPr>
          <p:nvPr/>
        </p:nvPicPr>
        <p:blipFill>
          <a:blip r:embed="rId5">
            <a:extLst>
              <a:ext uri="{28A0092B-C50C-407E-A947-70E740481C1C}">
                <a14:useLocalDpi xmlns:a14="http://schemas.microsoft.com/office/drawing/2010/main" val="0"/>
              </a:ext>
            </a:extLst>
          </a:blip>
          <a:srcRect t="17264" b="69327"/>
          <a:stretch>
            <a:fillRect/>
          </a:stretch>
        </p:blipFill>
        <p:spPr bwMode="auto">
          <a:xfrm>
            <a:off x="6516217" y="188913"/>
            <a:ext cx="1981672" cy="76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en-US" dirty="0" smtClean="0"/>
              <a:t>Current SG2 Progress</a:t>
            </a:r>
            <a:endParaRPr lang="zh-CN" altLang="en-US" dirty="0" smtClean="0">
              <a:ea typeface="宋体" charset="-122"/>
            </a:endParaRPr>
          </a:p>
        </p:txBody>
      </p:sp>
      <p:sp>
        <p:nvSpPr>
          <p:cNvPr id="12291" name="内容占位符 2"/>
          <p:cNvSpPr>
            <a:spLocks noGrp="1"/>
          </p:cNvSpPr>
          <p:nvPr>
            <p:ph idx="1"/>
          </p:nvPr>
        </p:nvSpPr>
        <p:spPr>
          <a:xfrm>
            <a:off x="395536" y="1412776"/>
            <a:ext cx="8363272" cy="5112568"/>
          </a:xfrm>
        </p:spPr>
        <p:txBody>
          <a:bodyPr/>
          <a:lstStyle/>
          <a:p>
            <a:pPr marL="324000">
              <a:spcBef>
                <a:spcPts val="1800"/>
              </a:spcBef>
            </a:pPr>
            <a:r>
              <a:rPr lang="en-US" altLang="zh-CN" sz="2400" dirty="0" smtClean="0">
                <a:ea typeface="宋体" charset="-122"/>
              </a:rPr>
              <a:t>Following WTSA-12, and the revised Resolution 65, SG2 is progressing the work to revise E.157.</a:t>
            </a:r>
          </a:p>
          <a:p>
            <a:pPr marL="324000">
              <a:spcBef>
                <a:spcPts val="1800"/>
              </a:spcBef>
            </a:pPr>
            <a:r>
              <a:rPr lang="en-US" altLang="zh-CN" sz="2400" dirty="0" smtClean="0">
                <a:ea typeface="宋体" charset="-122"/>
              </a:rPr>
              <a:t>Two relevant contributions were provided by Ghana in the last SG2 meeting (SEP 2013) proposing revisions to E.157</a:t>
            </a:r>
          </a:p>
          <a:p>
            <a:pPr marL="324000">
              <a:spcBef>
                <a:spcPts val="1800"/>
              </a:spcBef>
            </a:pPr>
            <a:r>
              <a:rPr lang="en-US" altLang="zh-CN" sz="2400" dirty="0" smtClean="0">
                <a:ea typeface="宋体" charset="-122"/>
              </a:rPr>
              <a:t>KDDI (Japan) raised the issue of spoofing</a:t>
            </a:r>
          </a:p>
          <a:p>
            <a:pPr marL="324000">
              <a:spcBef>
                <a:spcPts val="1800"/>
              </a:spcBef>
            </a:pPr>
            <a:r>
              <a:rPr lang="en-US" altLang="zh-CN" sz="2400" dirty="0" smtClean="0">
                <a:ea typeface="宋体" charset="-122"/>
              </a:rPr>
              <a:t>A correspondence group (CG) was created to discuss these two proposals, co-convened by the two contributors.</a:t>
            </a:r>
          </a:p>
          <a:p>
            <a:pPr marL="324000">
              <a:spcBef>
                <a:spcPts val="1800"/>
              </a:spcBef>
            </a:pPr>
            <a:r>
              <a:rPr lang="en-US" altLang="zh-CN" sz="2400" dirty="0" smtClean="0">
                <a:ea typeface="宋体" charset="-122"/>
              </a:rPr>
              <a:t>WP1 Chairman also proposed a revision to E.157. </a:t>
            </a:r>
          </a:p>
          <a:p>
            <a:pPr marL="0" indent="0">
              <a:spcBef>
                <a:spcPts val="1800"/>
              </a:spcBef>
              <a:buNone/>
            </a:pPr>
            <a:endParaRPr lang="en-US" altLang="zh-CN" sz="2000" dirty="0" smtClean="0">
              <a:ea typeface="宋体" charset="-122"/>
            </a:endParaRPr>
          </a:p>
          <a:p>
            <a:pPr marL="0" indent="0">
              <a:spcBef>
                <a:spcPts val="1800"/>
              </a:spcBef>
              <a:buNone/>
            </a:pPr>
            <a:endParaRPr lang="en-US" altLang="zh-CN" sz="2000" dirty="0" smtClean="0">
              <a:ea typeface="宋体" charset="-122"/>
            </a:endParaRPr>
          </a:p>
          <a:p>
            <a:pPr marL="0" indent="0">
              <a:buNone/>
            </a:pPr>
            <a:endParaRPr lang="zh-CN" altLang="en-US" dirty="0" smtClean="0">
              <a:ea typeface="宋体" charset="-122"/>
            </a:endParaRPr>
          </a:p>
        </p:txBody>
      </p:sp>
      <p:sp>
        <p:nvSpPr>
          <p:cNvPr id="1229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2293"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F84ECAC8-A6BE-4E1D-A247-13C1CE3FC64C}" type="slidenum">
              <a:rPr lang="en-US" altLang="zh-CN" sz="1200">
                <a:solidFill>
                  <a:schemeClr val="tx1"/>
                </a:solidFill>
              </a:rPr>
              <a:pPr>
                <a:spcBef>
                  <a:spcPct val="0"/>
                </a:spcBef>
                <a:buSzTx/>
                <a:buFontTx/>
                <a:buNone/>
              </a:pPr>
              <a:t>10</a:t>
            </a:fld>
            <a:endParaRPr lang="en-US" altLang="zh-CN" sz="1200" dirty="0">
              <a:solidFill>
                <a:schemeClr val="tx1"/>
              </a:solidFill>
            </a:endParaRPr>
          </a:p>
        </p:txBody>
      </p:sp>
      <p:cxnSp>
        <p:nvCxnSpPr>
          <p:cNvPr id="3" name="Straight Connector 2"/>
          <p:cNvCxnSpPr/>
          <p:nvPr/>
        </p:nvCxnSpPr>
        <p:spPr bwMode="auto">
          <a:xfrm>
            <a:off x="827584" y="6165304"/>
            <a:ext cx="208823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20075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en-US" altLang="en-US" dirty="0" smtClean="0"/>
              <a:t>Technology Neutrality </a:t>
            </a:r>
            <a:endParaRPr lang="zh-CN" altLang="en-US" dirty="0" smtClean="0">
              <a:ea typeface="宋体" charset="-122"/>
            </a:endParaRPr>
          </a:p>
        </p:txBody>
      </p:sp>
      <p:sp>
        <p:nvSpPr>
          <p:cNvPr id="14339" name="内容占位符 2"/>
          <p:cNvSpPr>
            <a:spLocks noGrp="1"/>
          </p:cNvSpPr>
          <p:nvPr>
            <p:ph idx="1"/>
          </p:nvPr>
        </p:nvSpPr>
        <p:spPr>
          <a:xfrm>
            <a:off x="250825" y="1600200"/>
            <a:ext cx="8642350" cy="4525963"/>
          </a:xfrm>
        </p:spPr>
        <p:txBody>
          <a:bodyPr/>
          <a:lstStyle/>
          <a:p>
            <a:pPr marL="0" indent="-400050">
              <a:spcBef>
                <a:spcPts val="2400"/>
              </a:spcBef>
            </a:pPr>
            <a:r>
              <a:rPr lang="en-US" altLang="zh-CN" sz="2400" dirty="0">
                <a:ea typeface="宋体" charset="-122"/>
              </a:rPr>
              <a:t>Progressive Migration from legacy PSTN to IP based infrastructures changed the game.</a:t>
            </a:r>
          </a:p>
          <a:p>
            <a:pPr marL="0" indent="-400050">
              <a:spcBef>
                <a:spcPts val="2400"/>
              </a:spcBef>
            </a:pPr>
            <a:r>
              <a:rPr lang="en-US" altLang="zh-CN" sz="2400" dirty="0" smtClean="0">
                <a:ea typeface="宋体" charset="-122"/>
              </a:rPr>
              <a:t>E.156 is “technologically neutral”; Should cater properly to this new environment.</a:t>
            </a:r>
          </a:p>
          <a:p>
            <a:pPr marL="0" indent="-400050">
              <a:spcBef>
                <a:spcPts val="2400"/>
              </a:spcBef>
            </a:pPr>
            <a:r>
              <a:rPr lang="en-US" altLang="zh-CN" sz="2400" dirty="0" smtClean="0">
                <a:ea typeface="宋体" charset="-122"/>
              </a:rPr>
              <a:t>WTSA-12 Res 65 addressed CPND,CLI and OI intentionally to signify the importance of knowing the true origin of a call whatever technology is used.</a:t>
            </a:r>
          </a:p>
          <a:p>
            <a:pPr marL="0" indent="-400050">
              <a:spcBef>
                <a:spcPts val="1800"/>
              </a:spcBef>
            </a:pPr>
            <a:endParaRPr lang="en-US" altLang="zh-CN" sz="2800" dirty="0" smtClean="0">
              <a:ea typeface="宋体" charset="-122"/>
            </a:endParaRPr>
          </a:p>
          <a:p>
            <a:pPr marL="0" indent="0">
              <a:spcBef>
                <a:spcPts val="1800"/>
              </a:spcBef>
              <a:buNone/>
            </a:pPr>
            <a:r>
              <a:rPr lang="en-US" altLang="zh-CN" sz="2800" dirty="0" smtClean="0">
                <a:ea typeface="宋体" charset="-122"/>
              </a:rPr>
              <a:t>      </a:t>
            </a:r>
            <a:endParaRPr lang="zh-CN" altLang="en-US" sz="2800" dirty="0" smtClean="0">
              <a:ea typeface="宋体" charset="-122"/>
            </a:endParaRPr>
          </a:p>
        </p:txBody>
      </p:sp>
      <p:sp>
        <p:nvSpPr>
          <p:cNvPr id="14340"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4341"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645ED1DE-E7CC-40CB-A65F-C7C8D02CE1D3}" type="slidenum">
              <a:rPr lang="en-US" altLang="zh-CN" sz="1200">
                <a:solidFill>
                  <a:schemeClr val="tx1"/>
                </a:solidFill>
              </a:rPr>
              <a:pPr>
                <a:spcBef>
                  <a:spcPct val="0"/>
                </a:spcBef>
                <a:buSzTx/>
                <a:buFontTx/>
                <a:buNone/>
              </a:pPr>
              <a:t>11</a:t>
            </a:fld>
            <a:endParaRPr lang="en-US" altLang="zh-CN" sz="1200">
              <a:solidFill>
                <a:schemeClr val="tx1"/>
              </a:solidFill>
            </a:endParaRPr>
          </a:p>
        </p:txBody>
      </p:sp>
    </p:spTree>
    <p:extLst>
      <p:ext uri="{BB962C8B-B14F-4D97-AF65-F5344CB8AC3E}">
        <p14:creationId xmlns:p14="http://schemas.microsoft.com/office/powerpoint/2010/main" val="2391273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en-US" altLang="zh-CN" dirty="0" smtClean="0"/>
              <a:t>The new traffic-handling environment</a:t>
            </a:r>
            <a:endParaRPr lang="zh-CN" altLang="en-US" dirty="0" smtClean="0">
              <a:ea typeface="宋体" charset="-122"/>
            </a:endParaRPr>
          </a:p>
        </p:txBody>
      </p:sp>
      <p:sp>
        <p:nvSpPr>
          <p:cNvPr id="14339" name="内容占位符 2"/>
          <p:cNvSpPr>
            <a:spLocks noGrp="1"/>
          </p:cNvSpPr>
          <p:nvPr>
            <p:ph idx="1"/>
          </p:nvPr>
        </p:nvSpPr>
        <p:spPr>
          <a:xfrm>
            <a:off x="179512" y="1196752"/>
            <a:ext cx="8642350" cy="5328592"/>
          </a:xfrm>
        </p:spPr>
        <p:txBody>
          <a:bodyPr/>
          <a:lstStyle/>
          <a:p>
            <a:pPr marL="0" indent="-400050">
              <a:spcBef>
                <a:spcPts val="1800"/>
              </a:spcBef>
            </a:pPr>
            <a:r>
              <a:rPr lang="en-US" altLang="zh-CN" sz="2400" dirty="0" smtClean="0">
                <a:ea typeface="宋体" charset="-122"/>
              </a:rPr>
              <a:t>Commercialization and arbitrage open the gate for </a:t>
            </a:r>
            <a:r>
              <a:rPr lang="en-US" altLang="zh-CN" sz="2400" dirty="0" err="1">
                <a:ea typeface="宋体" charset="-122"/>
              </a:rPr>
              <a:t>H</a:t>
            </a:r>
            <a:r>
              <a:rPr lang="en-US" altLang="zh-CN" sz="2400" dirty="0" err="1" smtClean="0">
                <a:ea typeface="宋体" charset="-122"/>
              </a:rPr>
              <a:t>ubing</a:t>
            </a:r>
            <a:r>
              <a:rPr lang="en-US" altLang="zh-CN" sz="2400" dirty="0" smtClean="0">
                <a:ea typeface="宋体" charset="-122"/>
              </a:rPr>
              <a:t> operators and traffic aggregators. Could lead to lower costs and rates, BUT:</a:t>
            </a:r>
          </a:p>
          <a:p>
            <a:pPr marL="400050" lvl="1" indent="-400050">
              <a:spcBef>
                <a:spcPts val="1800"/>
              </a:spcBef>
            </a:pPr>
            <a:r>
              <a:rPr lang="en-US" altLang="zh-CN" sz="2400" dirty="0" smtClean="0">
                <a:ea typeface="宋体" charset="-122"/>
              </a:rPr>
              <a:t>Masking or Spoofing of CPND/CLI/OI in Hubs (importantly: CC, NDC</a:t>
            </a:r>
            <a:r>
              <a:rPr lang="en-US" altLang="zh-CN" sz="2400" dirty="0">
                <a:ea typeface="宋体" charset="-122"/>
              </a:rPr>
              <a:t>) could </a:t>
            </a:r>
            <a:r>
              <a:rPr lang="en-US" altLang="zh-CN" sz="2400" dirty="0" smtClean="0">
                <a:ea typeface="宋体" charset="-122"/>
              </a:rPr>
              <a:t>be for the purposes </a:t>
            </a:r>
            <a:r>
              <a:rPr lang="en-US" altLang="zh-CN" sz="2400" dirty="0">
                <a:ea typeface="宋体" charset="-122"/>
              </a:rPr>
              <a:t>of </a:t>
            </a:r>
            <a:r>
              <a:rPr lang="en-US" altLang="zh-CN" sz="2400" dirty="0" smtClean="0">
                <a:ea typeface="宋体" charset="-122"/>
              </a:rPr>
              <a:t>defrauding.</a:t>
            </a:r>
          </a:p>
          <a:p>
            <a:pPr marL="400050" lvl="1" indent="-400050">
              <a:spcBef>
                <a:spcPts val="1800"/>
              </a:spcBef>
            </a:pPr>
            <a:r>
              <a:rPr lang="en-US" altLang="zh-CN" sz="2400" dirty="0" smtClean="0">
                <a:ea typeface="宋体" charset="-122"/>
              </a:rPr>
              <a:t>Usually victim countries do not have enough capabilities to detect such defraud, especially in case of multiple Transit and </a:t>
            </a:r>
            <a:r>
              <a:rPr lang="en-US" altLang="zh-CN" sz="2400" dirty="0" err="1">
                <a:ea typeface="宋体" charset="-122"/>
              </a:rPr>
              <a:t>H</a:t>
            </a:r>
            <a:r>
              <a:rPr lang="en-US" altLang="zh-CN" sz="2400" dirty="0" err="1" smtClean="0">
                <a:ea typeface="宋体" charset="-122"/>
              </a:rPr>
              <a:t>ubing</a:t>
            </a:r>
            <a:r>
              <a:rPr lang="en-US" altLang="zh-CN" sz="2400" dirty="0" smtClean="0">
                <a:ea typeface="宋体" charset="-122"/>
              </a:rPr>
              <a:t> operators. </a:t>
            </a:r>
          </a:p>
          <a:p>
            <a:pPr marL="0" indent="-400050">
              <a:spcBef>
                <a:spcPts val="1800"/>
              </a:spcBef>
            </a:pPr>
            <a:r>
              <a:rPr lang="en-US" altLang="zh-CN" sz="2400" dirty="0">
                <a:ea typeface="宋体" charset="-122"/>
              </a:rPr>
              <a:t>Requirement for Transparent passing of call origin identification</a:t>
            </a:r>
            <a:r>
              <a:rPr lang="en-US" altLang="zh-CN" sz="2400" dirty="0" smtClean="0">
                <a:ea typeface="宋体" charset="-122"/>
              </a:rPr>
              <a:t>. </a:t>
            </a:r>
            <a:endParaRPr lang="en-US" altLang="zh-CN" sz="2800" dirty="0" smtClean="0">
              <a:ea typeface="宋体" charset="-122"/>
            </a:endParaRPr>
          </a:p>
          <a:p>
            <a:pPr marL="0" indent="-400050"/>
            <a:endParaRPr lang="zh-CN" altLang="en-US" sz="2800" dirty="0" smtClean="0">
              <a:ea typeface="宋体" charset="-122"/>
            </a:endParaRPr>
          </a:p>
        </p:txBody>
      </p:sp>
      <p:sp>
        <p:nvSpPr>
          <p:cNvPr id="14340"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dirty="0" smtClean="0">
                <a:solidFill>
                  <a:schemeClr val="tx1"/>
                </a:solidFill>
                <a:latin typeface="Univers" pitchFamily="34" charset="0"/>
              </a:rPr>
              <a:t>Geneva, Switzerland, 2 June 2014</a:t>
            </a:r>
          </a:p>
        </p:txBody>
      </p:sp>
      <p:sp>
        <p:nvSpPr>
          <p:cNvPr id="14341"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645ED1DE-E7CC-40CB-A65F-C7C8D02CE1D3}" type="slidenum">
              <a:rPr lang="en-US" altLang="zh-CN" sz="1200">
                <a:solidFill>
                  <a:schemeClr val="tx1"/>
                </a:solidFill>
              </a:rPr>
              <a:pPr>
                <a:spcBef>
                  <a:spcPct val="0"/>
                </a:spcBef>
                <a:buSzTx/>
                <a:buFontTx/>
                <a:buNone/>
              </a:pPr>
              <a:t>12</a:t>
            </a:fld>
            <a:endParaRPr lang="en-US" altLang="zh-CN" sz="120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en-US" altLang="zh-CN" dirty="0" smtClean="0">
                <a:ea typeface="宋体" charset="-122"/>
              </a:rPr>
              <a:t>Technical limitations !</a:t>
            </a:r>
            <a:endParaRPr lang="zh-CN" altLang="en-US" dirty="0" smtClean="0">
              <a:ea typeface="宋体" charset="-122"/>
            </a:endParaRPr>
          </a:p>
        </p:txBody>
      </p:sp>
      <p:sp>
        <p:nvSpPr>
          <p:cNvPr id="14339" name="内容占位符 2"/>
          <p:cNvSpPr>
            <a:spLocks noGrp="1"/>
          </p:cNvSpPr>
          <p:nvPr>
            <p:ph idx="1"/>
          </p:nvPr>
        </p:nvSpPr>
        <p:spPr>
          <a:xfrm>
            <a:off x="179512" y="1196752"/>
            <a:ext cx="8642350" cy="5328592"/>
          </a:xfrm>
        </p:spPr>
        <p:txBody>
          <a:bodyPr/>
          <a:lstStyle/>
          <a:p>
            <a:pPr marL="0" indent="-400050">
              <a:spcBef>
                <a:spcPts val="1800"/>
              </a:spcBef>
            </a:pPr>
            <a:r>
              <a:rPr lang="en-US" altLang="zh-CN" sz="2400" dirty="0" smtClean="0">
                <a:ea typeface="宋体" charset="-122"/>
              </a:rPr>
              <a:t>Some </a:t>
            </a:r>
            <a:r>
              <a:rPr lang="en-US" altLang="zh-CN" sz="2400" dirty="0">
                <a:ea typeface="宋体" charset="-122"/>
              </a:rPr>
              <a:t>telecommunication operators refrain from including or implementing CPND facilities in their networks for commercial/economic </a:t>
            </a:r>
            <a:r>
              <a:rPr lang="en-US" altLang="zh-CN" sz="2400" dirty="0" smtClean="0">
                <a:ea typeface="宋体" charset="-122"/>
              </a:rPr>
              <a:t>reasons. </a:t>
            </a:r>
          </a:p>
          <a:p>
            <a:pPr marL="0" indent="-400050">
              <a:spcBef>
                <a:spcPts val="1800"/>
              </a:spcBef>
            </a:pPr>
            <a:r>
              <a:rPr lang="en-US" altLang="zh-CN" sz="2400" dirty="0" smtClean="0">
                <a:ea typeface="宋体" charset="-122"/>
              </a:rPr>
              <a:t>Res. 65 resolved that CLI</a:t>
            </a:r>
            <a:r>
              <a:rPr lang="en-US" altLang="zh-CN" sz="2400" dirty="0">
                <a:ea typeface="宋体" charset="-122"/>
              </a:rPr>
              <a:t>, CPND and OI </a:t>
            </a:r>
            <a:r>
              <a:rPr lang="en-US" altLang="zh-CN" sz="2400" dirty="0" smtClean="0">
                <a:ea typeface="宋体" charset="-122"/>
              </a:rPr>
              <a:t>shall be provided “where </a:t>
            </a:r>
            <a:r>
              <a:rPr lang="en-US" altLang="zh-CN" sz="2400" dirty="0">
                <a:ea typeface="宋体" charset="-122"/>
              </a:rPr>
              <a:t>technically possible</a:t>
            </a:r>
            <a:r>
              <a:rPr lang="en-US" altLang="zh-CN" sz="2400" dirty="0" smtClean="0">
                <a:ea typeface="宋体" charset="-122"/>
              </a:rPr>
              <a:t>”. </a:t>
            </a:r>
          </a:p>
          <a:p>
            <a:pPr marL="0" indent="-400050">
              <a:spcBef>
                <a:spcPts val="1800"/>
              </a:spcBef>
            </a:pPr>
            <a:r>
              <a:rPr lang="en-US" altLang="zh-CN" sz="2400" dirty="0" smtClean="0">
                <a:ea typeface="宋体" charset="-122"/>
              </a:rPr>
              <a:t>E.165 and further Recommendations should be based on studies that solve technical limitations, in particular for IP and interconnected PSTN-IP systems as well as for the Internet based telecommunications applications. </a:t>
            </a:r>
          </a:p>
          <a:p>
            <a:pPr marL="0" indent="-400050">
              <a:spcBef>
                <a:spcPts val="1800"/>
              </a:spcBef>
            </a:pPr>
            <a:r>
              <a:rPr lang="en-US" altLang="zh-CN" sz="2400" dirty="0" smtClean="0">
                <a:ea typeface="宋体" charset="-122"/>
              </a:rPr>
              <a:t>Distinction between Internet/VoIP calls and PSTN calls is becoming more blurred.</a:t>
            </a:r>
          </a:p>
          <a:p>
            <a:pPr marL="0" indent="-400050">
              <a:spcBef>
                <a:spcPts val="1800"/>
              </a:spcBef>
            </a:pPr>
            <a:endParaRPr lang="en-US" altLang="zh-CN" sz="2400" dirty="0" smtClean="0">
              <a:ea typeface="宋体" charset="-122"/>
            </a:endParaRPr>
          </a:p>
          <a:p>
            <a:pPr marL="0" indent="0">
              <a:spcBef>
                <a:spcPts val="1800"/>
              </a:spcBef>
              <a:buNone/>
            </a:pPr>
            <a:r>
              <a:rPr lang="en-US" altLang="zh-CN" sz="2400" dirty="0" smtClean="0">
                <a:ea typeface="宋体" charset="-122"/>
              </a:rPr>
              <a:t> </a:t>
            </a:r>
            <a:endParaRPr lang="en-US" altLang="zh-CN" sz="2400" dirty="0">
              <a:ea typeface="宋体" charset="-122"/>
            </a:endParaRPr>
          </a:p>
          <a:p>
            <a:pPr marL="0" indent="-400050">
              <a:spcBef>
                <a:spcPts val="1800"/>
              </a:spcBef>
            </a:pPr>
            <a:endParaRPr lang="zh-CN" altLang="en-US" sz="2800" dirty="0" smtClean="0">
              <a:ea typeface="宋体" charset="-122"/>
            </a:endParaRPr>
          </a:p>
        </p:txBody>
      </p:sp>
      <p:sp>
        <p:nvSpPr>
          <p:cNvPr id="14340"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dirty="0" smtClean="0">
                <a:solidFill>
                  <a:schemeClr val="tx1"/>
                </a:solidFill>
                <a:latin typeface="Univers" pitchFamily="34" charset="0"/>
              </a:rPr>
              <a:t>Geneva, Switzerland, 2 June 2014</a:t>
            </a:r>
          </a:p>
        </p:txBody>
      </p:sp>
      <p:sp>
        <p:nvSpPr>
          <p:cNvPr id="14341"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645ED1DE-E7CC-40CB-A65F-C7C8D02CE1D3}" type="slidenum">
              <a:rPr lang="en-US" altLang="zh-CN" sz="1200">
                <a:solidFill>
                  <a:schemeClr val="tx1"/>
                </a:solidFill>
              </a:rPr>
              <a:pPr>
                <a:spcBef>
                  <a:spcPct val="0"/>
                </a:spcBef>
                <a:buSzTx/>
                <a:buFontTx/>
                <a:buNone/>
              </a:pPr>
              <a:t>13</a:t>
            </a:fld>
            <a:endParaRPr lang="en-US" altLang="zh-CN" sz="1200">
              <a:solidFill>
                <a:schemeClr val="tx1"/>
              </a:solidFill>
            </a:endParaRPr>
          </a:p>
        </p:txBody>
      </p:sp>
    </p:spTree>
    <p:extLst>
      <p:ext uri="{BB962C8B-B14F-4D97-AF65-F5344CB8AC3E}">
        <p14:creationId xmlns:p14="http://schemas.microsoft.com/office/powerpoint/2010/main" val="476923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en-US" altLang="en-US" dirty="0" smtClean="0"/>
              <a:t>When OI can be masked</a:t>
            </a:r>
            <a:endParaRPr lang="zh-CN" altLang="en-US" dirty="0" smtClean="0">
              <a:ea typeface="宋体" charset="-122"/>
            </a:endParaRPr>
          </a:p>
        </p:txBody>
      </p:sp>
      <p:sp>
        <p:nvSpPr>
          <p:cNvPr id="14339" name="内容占位符 2"/>
          <p:cNvSpPr>
            <a:spLocks noGrp="1"/>
          </p:cNvSpPr>
          <p:nvPr>
            <p:ph idx="1"/>
          </p:nvPr>
        </p:nvSpPr>
        <p:spPr>
          <a:xfrm>
            <a:off x="179512" y="1196752"/>
            <a:ext cx="8642350" cy="5328592"/>
          </a:xfrm>
        </p:spPr>
        <p:txBody>
          <a:bodyPr/>
          <a:lstStyle/>
          <a:p>
            <a:pPr marL="0" indent="-400050">
              <a:spcBef>
                <a:spcPts val="1800"/>
              </a:spcBef>
            </a:pPr>
            <a:r>
              <a:rPr lang="en-US" altLang="zh-CN" sz="2100" dirty="0" smtClean="0">
                <a:ea typeface="宋体" charset="-122"/>
              </a:rPr>
              <a:t>Taking into consideration national sovereignty,  CPND/CLI/OI may be restricted on the national level.</a:t>
            </a:r>
          </a:p>
          <a:p>
            <a:pPr marL="0" indent="-400050">
              <a:spcBef>
                <a:spcPts val="1800"/>
              </a:spcBef>
            </a:pPr>
            <a:r>
              <a:rPr lang="en-US" altLang="zh-CN" sz="2100" dirty="0" smtClean="0">
                <a:ea typeface="宋体" charset="-122"/>
              </a:rPr>
              <a:t>However delivery or masking of the origin of a call in international communications should be considered an international matter.</a:t>
            </a:r>
          </a:p>
          <a:p>
            <a:pPr marL="0" indent="-400050">
              <a:spcBef>
                <a:spcPts val="1800"/>
              </a:spcBef>
            </a:pPr>
            <a:r>
              <a:rPr lang="en-US" altLang="zh-CN" sz="2100" dirty="0" smtClean="0">
                <a:ea typeface="宋体" charset="-122"/>
              </a:rPr>
              <a:t>It may lead to international defraud, encouragement for spoofing, untraceable malicious activities,… among others.</a:t>
            </a:r>
          </a:p>
          <a:p>
            <a:pPr marL="0" indent="-400050">
              <a:spcBef>
                <a:spcPts val="1800"/>
              </a:spcBef>
            </a:pPr>
            <a:r>
              <a:rPr lang="en-US" altLang="zh-CN" sz="2100" dirty="0" smtClean="0">
                <a:ea typeface="宋体" charset="-122"/>
              </a:rPr>
              <a:t>It is understandable that there could be special requirements for non-delivery of origin identification, e.g. for national security.  </a:t>
            </a:r>
            <a:endParaRPr lang="en-US" altLang="zh-CN" sz="2100" dirty="0">
              <a:ea typeface="宋体" charset="-122"/>
            </a:endParaRPr>
          </a:p>
          <a:p>
            <a:pPr marL="0" indent="-400050">
              <a:spcBef>
                <a:spcPts val="1800"/>
              </a:spcBef>
            </a:pPr>
            <a:r>
              <a:rPr lang="en-US" altLang="zh-CN" sz="2100" dirty="0" smtClean="0">
                <a:ea typeface="宋体" charset="-122"/>
              </a:rPr>
              <a:t>E.156 should cater for such cases, but with special considerations, e.g. possibly with mutual/multilateral agreements between the administrations.</a:t>
            </a:r>
            <a:endParaRPr lang="zh-CN" altLang="en-US" sz="2100" dirty="0" smtClean="0">
              <a:ea typeface="宋体" charset="-122"/>
            </a:endParaRPr>
          </a:p>
        </p:txBody>
      </p:sp>
      <p:sp>
        <p:nvSpPr>
          <p:cNvPr id="14340"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dirty="0" smtClean="0">
                <a:solidFill>
                  <a:schemeClr val="tx1"/>
                </a:solidFill>
                <a:latin typeface="Univers" pitchFamily="34" charset="0"/>
              </a:rPr>
              <a:t>Geneva, Switzerland, 2 June 2014</a:t>
            </a:r>
          </a:p>
        </p:txBody>
      </p:sp>
      <p:sp>
        <p:nvSpPr>
          <p:cNvPr id="14341"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645ED1DE-E7CC-40CB-A65F-C7C8D02CE1D3}" type="slidenum">
              <a:rPr lang="en-US" altLang="zh-CN" sz="1200">
                <a:solidFill>
                  <a:schemeClr val="tx1"/>
                </a:solidFill>
              </a:rPr>
              <a:pPr>
                <a:spcBef>
                  <a:spcPct val="0"/>
                </a:spcBef>
                <a:buSzTx/>
                <a:buFontTx/>
                <a:buNone/>
              </a:pPr>
              <a:t>14</a:t>
            </a:fld>
            <a:endParaRPr lang="en-US" altLang="zh-CN" sz="1200">
              <a:solidFill>
                <a:schemeClr val="tx1"/>
              </a:solidFill>
            </a:endParaRPr>
          </a:p>
        </p:txBody>
      </p:sp>
    </p:spTree>
    <p:extLst>
      <p:ext uri="{BB962C8B-B14F-4D97-AF65-F5344CB8AC3E}">
        <p14:creationId xmlns:p14="http://schemas.microsoft.com/office/powerpoint/2010/main" val="638222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en-US" altLang="en-US" dirty="0" smtClean="0"/>
              <a:t>Issues for consideration</a:t>
            </a:r>
            <a:endParaRPr lang="zh-CN" altLang="en-US" dirty="0" smtClean="0">
              <a:ea typeface="宋体" charset="-122"/>
            </a:endParaRPr>
          </a:p>
        </p:txBody>
      </p:sp>
      <p:sp>
        <p:nvSpPr>
          <p:cNvPr id="14339" name="内容占位符 2"/>
          <p:cNvSpPr>
            <a:spLocks noGrp="1"/>
          </p:cNvSpPr>
          <p:nvPr>
            <p:ph idx="1"/>
          </p:nvPr>
        </p:nvSpPr>
        <p:spPr>
          <a:xfrm>
            <a:off x="179512" y="1196752"/>
            <a:ext cx="8642350" cy="5328592"/>
          </a:xfrm>
        </p:spPr>
        <p:txBody>
          <a:bodyPr/>
          <a:lstStyle/>
          <a:p>
            <a:pPr marL="0" indent="-400050">
              <a:spcBef>
                <a:spcPts val="1800"/>
              </a:spcBef>
            </a:pPr>
            <a:r>
              <a:rPr lang="en-US" altLang="zh-CN" sz="2400" dirty="0" smtClean="0">
                <a:ea typeface="宋体" charset="-122"/>
              </a:rPr>
              <a:t>With </a:t>
            </a:r>
            <a:r>
              <a:rPr lang="en-US" altLang="zh-CN" sz="2400" dirty="0">
                <a:ea typeface="宋体" charset="-122"/>
              </a:rPr>
              <a:t>the </a:t>
            </a:r>
            <a:r>
              <a:rPr lang="en-US" altLang="zh-CN" sz="2400" dirty="0" smtClean="0">
                <a:ea typeface="宋体" charset="-122"/>
              </a:rPr>
              <a:t>diversity of technologies and multiplicity of use cases of “interconnected</a:t>
            </a:r>
            <a:r>
              <a:rPr lang="en-US" altLang="zh-CN" sz="2400" dirty="0">
                <a:ea typeface="宋体" charset="-122"/>
              </a:rPr>
              <a:t>” </a:t>
            </a:r>
            <a:r>
              <a:rPr lang="en-US" altLang="zh-CN" sz="2400" dirty="0" smtClean="0">
                <a:ea typeface="宋体" charset="-122"/>
              </a:rPr>
              <a:t>telecommunication infrastructures, other innovative </a:t>
            </a:r>
            <a:r>
              <a:rPr lang="en-US" altLang="zh-CN" sz="2400" dirty="0">
                <a:ea typeface="宋体" charset="-122"/>
              </a:rPr>
              <a:t>methodologies should be </a:t>
            </a:r>
            <a:r>
              <a:rPr lang="en-US" altLang="zh-CN" sz="2400" dirty="0" smtClean="0">
                <a:ea typeface="宋体" charset="-122"/>
              </a:rPr>
              <a:t>developed to ensure delivery and confidence in origin identification information; e.g.  validation, authentication and </a:t>
            </a:r>
            <a:r>
              <a:rPr lang="en-US" altLang="zh-CN" sz="2400" dirty="0">
                <a:ea typeface="宋体" charset="-122"/>
              </a:rPr>
              <a:t>certification of </a:t>
            </a:r>
            <a:r>
              <a:rPr lang="en-US" altLang="zh-CN" sz="2400" dirty="0" smtClean="0">
                <a:ea typeface="宋体" charset="-122"/>
              </a:rPr>
              <a:t>CPN/CLI/OI.</a:t>
            </a:r>
          </a:p>
          <a:p>
            <a:pPr marL="0" indent="-400050">
              <a:spcBef>
                <a:spcPts val="1800"/>
              </a:spcBef>
            </a:pPr>
            <a:r>
              <a:rPr lang="en-US" altLang="zh-CN" sz="2400" dirty="0" smtClean="0">
                <a:ea typeface="宋体" charset="-122"/>
              </a:rPr>
              <a:t>Possible new role and methodology of the ITU in assignment, validation, authorization and certification scenarios. </a:t>
            </a:r>
          </a:p>
          <a:p>
            <a:pPr marL="0" indent="-400050">
              <a:spcBef>
                <a:spcPts val="1800"/>
              </a:spcBef>
            </a:pPr>
            <a:endParaRPr lang="en-US" altLang="zh-CN" sz="2400" dirty="0" smtClean="0">
              <a:ea typeface="宋体" charset="-122"/>
            </a:endParaRPr>
          </a:p>
          <a:p>
            <a:pPr marL="0" indent="-400050">
              <a:spcBef>
                <a:spcPts val="1800"/>
              </a:spcBef>
            </a:pPr>
            <a:endParaRPr lang="en-US" altLang="zh-CN" sz="2400" dirty="0" smtClean="0">
              <a:ea typeface="宋体" charset="-122"/>
            </a:endParaRPr>
          </a:p>
          <a:p>
            <a:pPr marL="0" indent="0">
              <a:spcBef>
                <a:spcPts val="1800"/>
              </a:spcBef>
              <a:buNone/>
            </a:pPr>
            <a:endParaRPr lang="en-US" altLang="zh-CN" sz="2400" dirty="0" smtClean="0">
              <a:ea typeface="宋体" charset="-122"/>
            </a:endParaRPr>
          </a:p>
          <a:p>
            <a:pPr marL="0" indent="-400050">
              <a:spcBef>
                <a:spcPts val="1800"/>
              </a:spcBef>
            </a:pPr>
            <a:endParaRPr lang="en-US" altLang="zh-CN" sz="2400" dirty="0" smtClean="0">
              <a:ea typeface="宋体" charset="-122"/>
            </a:endParaRPr>
          </a:p>
          <a:p>
            <a:pPr marL="0" indent="-400050">
              <a:spcBef>
                <a:spcPts val="1800"/>
              </a:spcBef>
            </a:pPr>
            <a:endParaRPr lang="zh-CN" altLang="en-US" sz="2400" dirty="0" smtClean="0">
              <a:ea typeface="宋体" charset="-122"/>
            </a:endParaRPr>
          </a:p>
        </p:txBody>
      </p:sp>
      <p:sp>
        <p:nvSpPr>
          <p:cNvPr id="14340"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dirty="0" smtClean="0">
                <a:solidFill>
                  <a:schemeClr val="tx1"/>
                </a:solidFill>
                <a:latin typeface="Univers" pitchFamily="34" charset="0"/>
              </a:rPr>
              <a:t>Geneva, Switzerland, 2 June 2014</a:t>
            </a:r>
          </a:p>
        </p:txBody>
      </p:sp>
      <p:sp>
        <p:nvSpPr>
          <p:cNvPr id="14341"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645ED1DE-E7CC-40CB-A65F-C7C8D02CE1D3}" type="slidenum">
              <a:rPr lang="en-US" altLang="zh-CN" sz="1200">
                <a:solidFill>
                  <a:schemeClr val="tx1"/>
                </a:solidFill>
              </a:rPr>
              <a:pPr>
                <a:spcBef>
                  <a:spcPct val="0"/>
                </a:spcBef>
                <a:buSzTx/>
                <a:buFontTx/>
                <a:buNone/>
              </a:pPr>
              <a:t>15</a:t>
            </a:fld>
            <a:endParaRPr lang="en-US" altLang="zh-CN" sz="1200">
              <a:solidFill>
                <a:schemeClr val="tx1"/>
              </a:solidFill>
            </a:endParaRPr>
          </a:p>
        </p:txBody>
      </p:sp>
    </p:spTree>
    <p:extLst>
      <p:ext uri="{BB962C8B-B14F-4D97-AF65-F5344CB8AC3E}">
        <p14:creationId xmlns:p14="http://schemas.microsoft.com/office/powerpoint/2010/main" val="818579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Remarks</a:t>
            </a:r>
            <a:endParaRPr lang="en-US" dirty="0"/>
          </a:p>
        </p:txBody>
      </p:sp>
      <p:sp>
        <p:nvSpPr>
          <p:cNvPr id="3" name="Content Placeholder 2"/>
          <p:cNvSpPr>
            <a:spLocks noGrp="1"/>
          </p:cNvSpPr>
          <p:nvPr>
            <p:ph idx="1"/>
          </p:nvPr>
        </p:nvSpPr>
        <p:spPr>
          <a:xfrm>
            <a:off x="395536" y="1052736"/>
            <a:ext cx="8219256" cy="5256584"/>
          </a:xfrm>
        </p:spPr>
        <p:txBody>
          <a:bodyPr/>
          <a:lstStyle/>
          <a:p>
            <a:pPr>
              <a:spcBef>
                <a:spcPts val="1200"/>
              </a:spcBef>
            </a:pPr>
            <a:r>
              <a:rPr lang="en-US" sz="2800" dirty="0" smtClean="0"/>
              <a:t>E.156 needs revision guided by WTSA-12, and ITRs-12.</a:t>
            </a:r>
          </a:p>
          <a:p>
            <a:pPr>
              <a:spcBef>
                <a:spcPts val="1200"/>
              </a:spcBef>
            </a:pPr>
            <a:r>
              <a:rPr lang="en-US" sz="2800" dirty="0"/>
              <a:t>N</a:t>
            </a:r>
            <a:r>
              <a:rPr lang="en-US" sz="2800" dirty="0" smtClean="0"/>
              <a:t>ew and innovative technologies, services  and infrastructures be catered for, including, IP based telecom, OTT telecommunications applications, …etc.</a:t>
            </a:r>
          </a:p>
          <a:p>
            <a:pPr>
              <a:spcBef>
                <a:spcPts val="1200"/>
              </a:spcBef>
            </a:pPr>
            <a:r>
              <a:rPr lang="en-US" sz="2800" dirty="0" smtClean="0"/>
              <a:t>New methodologies to ensure delivery, identity and authenticity of origin.</a:t>
            </a:r>
          </a:p>
          <a:p>
            <a:pPr>
              <a:spcBef>
                <a:spcPts val="1200"/>
              </a:spcBef>
            </a:pPr>
            <a:r>
              <a:rPr lang="en-US" sz="2800" dirty="0" smtClean="0"/>
              <a:t>The emerging role of the ITU in this regard; and as a venue for international collaboration.   </a:t>
            </a:r>
          </a:p>
          <a:p>
            <a:pPr>
              <a:spcBef>
                <a:spcPts val="1200"/>
              </a:spcBef>
            </a:pPr>
            <a:endParaRPr lang="en-US" sz="2800" dirty="0"/>
          </a:p>
        </p:txBody>
      </p:sp>
      <p:sp>
        <p:nvSpPr>
          <p:cNvPr id="4" name="Date Placeholder 3"/>
          <p:cNvSpPr>
            <a:spLocks noGrp="1"/>
          </p:cNvSpPr>
          <p:nvPr>
            <p:ph type="dt" sz="half" idx="10"/>
          </p:nvPr>
        </p:nvSpPr>
        <p:spPr/>
        <p:txBody>
          <a:bodyPr/>
          <a:lstStyle/>
          <a:p>
            <a:pPr>
              <a:defRPr/>
            </a:pPr>
            <a:r>
              <a:rPr lang="en-US" altLang="en-US" smtClean="0"/>
              <a:t>Geneva, Switzerland, 2 June 2014</a:t>
            </a:r>
            <a:endParaRPr lang="en-US" altLang="en-US"/>
          </a:p>
        </p:txBody>
      </p:sp>
      <p:sp>
        <p:nvSpPr>
          <p:cNvPr id="5" name="Slide Number Placeholder 4"/>
          <p:cNvSpPr>
            <a:spLocks noGrp="1"/>
          </p:cNvSpPr>
          <p:nvPr>
            <p:ph type="sldNum" sz="quarter" idx="11"/>
          </p:nvPr>
        </p:nvSpPr>
        <p:spPr/>
        <p:txBody>
          <a:bodyPr/>
          <a:lstStyle/>
          <a:p>
            <a:fld id="{B2F153E4-C364-4F70-88EB-38803C76A77D}" type="slidenum">
              <a:rPr lang="en-US" altLang="zh-CN" smtClean="0"/>
              <a:pPr/>
              <a:t>16</a:t>
            </a:fld>
            <a:endParaRPr lang="en-US" altLang="zh-CN"/>
          </a:p>
        </p:txBody>
      </p:sp>
    </p:spTree>
    <p:extLst>
      <p:ext uri="{BB962C8B-B14F-4D97-AF65-F5344CB8AC3E}">
        <p14:creationId xmlns:p14="http://schemas.microsoft.com/office/powerpoint/2010/main" val="2691573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ctrTitle"/>
          </p:nvPr>
        </p:nvSpPr>
        <p:spPr/>
        <p:txBody>
          <a:bodyPr/>
          <a:lstStyle/>
          <a:p>
            <a:r>
              <a:rPr lang="en-US" altLang="zh-CN" dirty="0" smtClean="0">
                <a:ea typeface="宋体" charset="-122"/>
              </a:rPr>
              <a:t>Thank You</a:t>
            </a:r>
            <a:endParaRPr lang="zh-CN" altLang="en-US" dirty="0" smtClean="0">
              <a:ea typeface="宋体" charset="-122"/>
            </a:endParaRPr>
          </a:p>
        </p:txBody>
      </p:sp>
      <p:sp>
        <p:nvSpPr>
          <p:cNvPr id="26627"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en-US" altLang="zh-CN" dirty="0" smtClean="0">
                <a:ea typeface="宋体" charset="-122"/>
              </a:rPr>
              <a:t>Contents</a:t>
            </a:r>
            <a:endParaRPr lang="zh-CN" altLang="en-US" dirty="0" smtClean="0">
              <a:ea typeface="宋体" charset="-122"/>
            </a:endParaRPr>
          </a:p>
        </p:txBody>
      </p:sp>
      <p:sp>
        <p:nvSpPr>
          <p:cNvPr id="11267" name="内容占位符 2"/>
          <p:cNvSpPr>
            <a:spLocks noGrp="1"/>
          </p:cNvSpPr>
          <p:nvPr>
            <p:ph idx="1"/>
          </p:nvPr>
        </p:nvSpPr>
        <p:spPr>
          <a:xfrm>
            <a:off x="357188" y="1474788"/>
            <a:ext cx="8401050" cy="4525962"/>
          </a:xfrm>
        </p:spPr>
        <p:txBody>
          <a:bodyPr/>
          <a:lstStyle/>
          <a:p>
            <a:pPr>
              <a:lnSpc>
                <a:spcPct val="150000"/>
              </a:lnSpc>
            </a:pPr>
            <a:r>
              <a:rPr lang="en-US" altLang="zh-CN" dirty="0" smtClean="0">
                <a:ea typeface="宋体" charset="-122"/>
              </a:rPr>
              <a:t>Background</a:t>
            </a:r>
          </a:p>
          <a:p>
            <a:pPr>
              <a:lnSpc>
                <a:spcPct val="150000"/>
              </a:lnSpc>
            </a:pPr>
            <a:r>
              <a:rPr lang="en-US" altLang="zh-CN" dirty="0" smtClean="0">
                <a:ea typeface="宋体" charset="-122"/>
              </a:rPr>
              <a:t>SG2 progress</a:t>
            </a:r>
          </a:p>
          <a:p>
            <a:pPr>
              <a:lnSpc>
                <a:spcPct val="150000"/>
              </a:lnSpc>
            </a:pPr>
            <a:r>
              <a:rPr lang="en-US" altLang="zh-CN" dirty="0" smtClean="0">
                <a:ea typeface="宋体" charset="-122"/>
              </a:rPr>
              <a:t>Issues for consideration</a:t>
            </a:r>
          </a:p>
          <a:p>
            <a:pPr>
              <a:lnSpc>
                <a:spcPct val="150000"/>
              </a:lnSpc>
            </a:pPr>
            <a:r>
              <a:rPr lang="en-US" altLang="zh-CN" dirty="0" smtClean="0">
                <a:ea typeface="宋体" charset="-122"/>
              </a:rPr>
              <a:t>Final Remarks</a:t>
            </a:r>
          </a:p>
          <a:p>
            <a:endParaRPr lang="en-US" altLang="zh-CN" dirty="0" smtClean="0">
              <a:ea typeface="宋体" charset="-122"/>
            </a:endParaRPr>
          </a:p>
          <a:p>
            <a:endParaRPr lang="zh-CN" altLang="en-US" dirty="0" smtClean="0">
              <a:ea typeface="宋体" charset="-122"/>
            </a:endParaRPr>
          </a:p>
        </p:txBody>
      </p:sp>
      <p:sp>
        <p:nvSpPr>
          <p:cNvPr id="11268"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1269"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2"/>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3"/>
              </a:buBlip>
              <a:defRPr sz="2800">
                <a:solidFill>
                  <a:schemeClr val="bg2"/>
                </a:solidFill>
                <a:latin typeface="Verdana" pitchFamily="34" charset="0"/>
              </a:defRPr>
            </a:lvl2pPr>
            <a:lvl3pPr marL="1143000" indent="-228600">
              <a:spcBef>
                <a:spcPct val="20000"/>
              </a:spcBef>
              <a:buSzPct val="60000"/>
              <a:buBlip>
                <a:blip r:embed="rId2"/>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3"/>
              </a:buBlip>
              <a:defRPr sz="2000">
                <a:solidFill>
                  <a:schemeClr val="bg2"/>
                </a:solidFill>
                <a:latin typeface="Verdana" pitchFamily="34" charset="0"/>
              </a:defRPr>
            </a:lvl4pPr>
            <a:lvl5pPr marL="2057400" indent="-228600">
              <a:spcBef>
                <a:spcPct val="20000"/>
              </a:spcBef>
              <a:buSzPct val="60000"/>
              <a:buBlip>
                <a:blip r:embed="rId2"/>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2"/>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2"/>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2"/>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2"/>
              </a:buBlip>
              <a:defRPr sz="2000">
                <a:solidFill>
                  <a:schemeClr val="bg2"/>
                </a:solidFill>
                <a:latin typeface="Verdana" pitchFamily="34" charset="0"/>
              </a:defRPr>
            </a:lvl9pPr>
          </a:lstStyle>
          <a:p>
            <a:pPr>
              <a:spcBef>
                <a:spcPct val="0"/>
              </a:spcBef>
              <a:buSzTx/>
              <a:buFontTx/>
              <a:buNone/>
            </a:pPr>
            <a:fld id="{28208154-9A2B-4A88-BBED-66739E93F7D7}" type="slidenum">
              <a:rPr lang="en-US" altLang="zh-CN" sz="1200">
                <a:solidFill>
                  <a:schemeClr val="tx1"/>
                </a:solidFill>
              </a:rPr>
              <a:pPr>
                <a:spcBef>
                  <a:spcPct val="0"/>
                </a:spcBef>
                <a:buSzTx/>
                <a:buFontTx/>
                <a:buNone/>
              </a:pPr>
              <a:t>2</a:t>
            </a:fld>
            <a:endParaRPr lang="en-US" altLang="zh-CN" sz="120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en-US" dirty="0" smtClean="0"/>
              <a:t>Background</a:t>
            </a:r>
            <a:br>
              <a:rPr lang="en-US" altLang="en-US" dirty="0" smtClean="0"/>
            </a:br>
            <a:r>
              <a:rPr lang="en-US" altLang="en-US" dirty="0" smtClean="0"/>
              <a:t>WTSA Resolutions</a:t>
            </a:r>
            <a:endParaRPr lang="zh-CN" altLang="en-US" dirty="0" smtClean="0">
              <a:ea typeface="宋体" charset="-122"/>
            </a:endParaRPr>
          </a:p>
        </p:txBody>
      </p:sp>
      <p:sp>
        <p:nvSpPr>
          <p:cNvPr id="12291" name="内容占位符 2"/>
          <p:cNvSpPr>
            <a:spLocks noGrp="1"/>
          </p:cNvSpPr>
          <p:nvPr>
            <p:ph idx="1"/>
          </p:nvPr>
        </p:nvSpPr>
        <p:spPr>
          <a:xfrm>
            <a:off x="457200" y="1600200"/>
            <a:ext cx="8363272" cy="4525963"/>
          </a:xfrm>
        </p:spPr>
        <p:txBody>
          <a:bodyPr/>
          <a:lstStyle/>
          <a:p>
            <a:pPr>
              <a:spcBef>
                <a:spcPts val="1800"/>
              </a:spcBef>
            </a:pPr>
            <a:r>
              <a:rPr lang="en-GB" altLang="zh-CN" sz="2400" dirty="0" smtClean="0">
                <a:ea typeface="宋体" charset="-122"/>
              </a:rPr>
              <a:t>First entry was in WTSA-08 (Johannesburg, 2008) Resolution 65 on International Calling Party Number Delivery</a:t>
            </a:r>
          </a:p>
          <a:p>
            <a:pPr>
              <a:spcBef>
                <a:spcPts val="1800"/>
              </a:spcBef>
            </a:pPr>
            <a:r>
              <a:rPr lang="en-GB" altLang="zh-CN" sz="2400" dirty="0" smtClean="0">
                <a:ea typeface="宋体" charset="-122"/>
              </a:rPr>
              <a:t>Addressed the </a:t>
            </a:r>
            <a:r>
              <a:rPr lang="en-US" altLang="zh-CN" sz="2400" dirty="0" smtClean="0">
                <a:ea typeface="宋体" charset="-122"/>
              </a:rPr>
              <a:t>trend for ROAs to suppress the transmission of CLI, in particular the CC and NDC;</a:t>
            </a:r>
            <a:endParaRPr lang="en-US" altLang="zh-CN" sz="2400" i="1" dirty="0"/>
          </a:p>
          <a:p>
            <a:pPr>
              <a:spcBef>
                <a:spcPts val="1800"/>
              </a:spcBef>
            </a:pPr>
            <a:r>
              <a:rPr lang="en-US" sz="2400" dirty="0" smtClean="0"/>
              <a:t>that </a:t>
            </a:r>
            <a:r>
              <a:rPr lang="en-US" sz="2400" dirty="0"/>
              <a:t>such practices have an unfavorable effect on security and economic issues;</a:t>
            </a:r>
          </a:p>
          <a:p>
            <a:pPr>
              <a:spcBef>
                <a:spcPts val="1800"/>
              </a:spcBef>
            </a:pPr>
            <a:r>
              <a:rPr lang="en-US" sz="2400" dirty="0" smtClean="0"/>
              <a:t>that </a:t>
            </a:r>
            <a:r>
              <a:rPr lang="en-US" sz="2400" dirty="0"/>
              <a:t>work in Study Group 2 on this topic needs to be expedited,</a:t>
            </a:r>
            <a:endParaRPr lang="en-US" altLang="zh-CN" sz="2400" dirty="0" smtClean="0">
              <a:ea typeface="宋体" charset="-122"/>
            </a:endParaRPr>
          </a:p>
          <a:p>
            <a:pPr marL="0" indent="0">
              <a:buNone/>
            </a:pPr>
            <a:endParaRPr lang="zh-CN" altLang="en-US" dirty="0" smtClean="0">
              <a:ea typeface="宋体" charset="-122"/>
            </a:endParaRPr>
          </a:p>
        </p:txBody>
      </p:sp>
      <p:sp>
        <p:nvSpPr>
          <p:cNvPr id="1229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2293"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F84ECAC8-A6BE-4E1D-A247-13C1CE3FC64C}" type="slidenum">
              <a:rPr lang="en-US" altLang="zh-CN" sz="1200">
                <a:solidFill>
                  <a:schemeClr val="tx1"/>
                </a:solidFill>
              </a:rPr>
              <a:pPr>
                <a:spcBef>
                  <a:spcPct val="0"/>
                </a:spcBef>
                <a:buSzTx/>
                <a:buFontTx/>
                <a:buNone/>
              </a:pPr>
              <a:t>3</a:t>
            </a:fld>
            <a:endParaRPr lang="en-US" altLang="zh-CN" sz="12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en-US" sz="2000" dirty="0" smtClean="0"/>
              <a:t>Background</a:t>
            </a:r>
            <a:r>
              <a:rPr lang="en-US" altLang="en-US" dirty="0" smtClean="0"/>
              <a:t/>
            </a:r>
            <a:br>
              <a:rPr lang="en-US" altLang="en-US" dirty="0" smtClean="0"/>
            </a:br>
            <a:r>
              <a:rPr lang="en-US" altLang="en-US" dirty="0" smtClean="0"/>
              <a:t>WTSA-08 Resolution 65</a:t>
            </a:r>
            <a:endParaRPr lang="zh-CN" altLang="en-US" dirty="0" smtClean="0">
              <a:ea typeface="宋体" charset="-122"/>
            </a:endParaRPr>
          </a:p>
        </p:txBody>
      </p:sp>
      <p:sp>
        <p:nvSpPr>
          <p:cNvPr id="12291" name="内容占位符 2"/>
          <p:cNvSpPr>
            <a:spLocks noGrp="1"/>
          </p:cNvSpPr>
          <p:nvPr>
            <p:ph idx="1"/>
          </p:nvPr>
        </p:nvSpPr>
        <p:spPr>
          <a:xfrm>
            <a:off x="457200" y="1600200"/>
            <a:ext cx="8229600" cy="4925144"/>
          </a:xfrm>
        </p:spPr>
        <p:txBody>
          <a:bodyPr/>
          <a:lstStyle/>
          <a:p>
            <a:pPr marL="0" indent="0">
              <a:buNone/>
            </a:pPr>
            <a:r>
              <a:rPr lang="en-US" altLang="zh-CN" sz="2000" i="1" dirty="0" smtClean="0">
                <a:ea typeface="宋体" charset="-122"/>
              </a:rPr>
              <a:t>Resolves that ICPND:</a:t>
            </a:r>
          </a:p>
          <a:p>
            <a:pPr marL="324000">
              <a:spcBef>
                <a:spcPts val="1800"/>
              </a:spcBef>
            </a:pPr>
            <a:r>
              <a:rPr lang="en-US" altLang="zh-CN" sz="2000" dirty="0" smtClean="0">
                <a:ea typeface="宋体" charset="-122"/>
              </a:rPr>
              <a:t>Shall* </a:t>
            </a:r>
            <a:r>
              <a:rPr lang="en-US" altLang="zh-CN" sz="2000" dirty="0">
                <a:ea typeface="宋体" charset="-122"/>
              </a:rPr>
              <a:t>be provided based on the relevant ITU-T Recommendations;</a:t>
            </a:r>
          </a:p>
          <a:p>
            <a:pPr marL="324000">
              <a:spcBef>
                <a:spcPts val="1800"/>
              </a:spcBef>
            </a:pPr>
            <a:r>
              <a:rPr lang="en-US" altLang="zh-CN" sz="2000" dirty="0" smtClean="0">
                <a:ea typeface="宋体" charset="-122"/>
              </a:rPr>
              <a:t>Shall* </a:t>
            </a:r>
            <a:r>
              <a:rPr lang="en-US" altLang="zh-CN" sz="2000" dirty="0">
                <a:ea typeface="宋体" charset="-122"/>
              </a:rPr>
              <a:t>be prefixed with country codes to identify in which country the calls are originated</a:t>
            </a:r>
          </a:p>
          <a:p>
            <a:pPr marL="324000">
              <a:spcBef>
                <a:spcPts val="1800"/>
              </a:spcBef>
            </a:pPr>
            <a:r>
              <a:rPr lang="en-US" altLang="zh-CN" sz="2000" dirty="0" smtClean="0">
                <a:ea typeface="宋体" charset="-122"/>
              </a:rPr>
              <a:t>Include* </a:t>
            </a:r>
            <a:r>
              <a:rPr lang="en-US" altLang="zh-CN" sz="2000" dirty="0">
                <a:ea typeface="宋体" charset="-122"/>
              </a:rPr>
              <a:t>the national destination code, or sufficient information to allow proper billing and accounting, for each call;</a:t>
            </a:r>
          </a:p>
          <a:p>
            <a:pPr marL="324000">
              <a:spcBef>
                <a:spcPts val="1800"/>
              </a:spcBef>
            </a:pPr>
            <a:r>
              <a:rPr lang="en-US" altLang="zh-CN" sz="2000" dirty="0" smtClean="0">
                <a:ea typeface="宋体" charset="-122"/>
              </a:rPr>
              <a:t>Shall* </a:t>
            </a:r>
            <a:r>
              <a:rPr lang="en-US" altLang="zh-CN" sz="2000" dirty="0">
                <a:ea typeface="宋体" charset="-122"/>
              </a:rPr>
              <a:t>be transmitted transparently by transit networks (including hubs),</a:t>
            </a:r>
          </a:p>
          <a:p>
            <a:pPr marL="324000">
              <a:spcBef>
                <a:spcPts val="1800"/>
              </a:spcBef>
            </a:pPr>
            <a:r>
              <a:rPr lang="en-US" altLang="zh-CN" sz="1600" b="1" i="1" dirty="0" smtClean="0">
                <a:ea typeface="宋体" charset="-122"/>
              </a:rPr>
              <a:t>BUT </a:t>
            </a:r>
            <a:r>
              <a:rPr lang="en-US" altLang="zh-CN" sz="1600" dirty="0" smtClean="0">
                <a:ea typeface="宋体" charset="-122"/>
              </a:rPr>
              <a:t>all are subject to : </a:t>
            </a:r>
            <a:r>
              <a:rPr lang="en-US" altLang="zh-CN" sz="1600" b="1" i="1" dirty="0" smtClean="0">
                <a:ea typeface="宋体" charset="-122"/>
              </a:rPr>
              <a:t>“*in consistent with technical capabilities and national legal and regulatory frameworks”</a:t>
            </a:r>
            <a:r>
              <a:rPr lang="en-US" altLang="zh-CN" sz="1400" b="1" i="1" dirty="0" smtClean="0">
                <a:ea typeface="宋体" charset="-122"/>
              </a:rPr>
              <a:t>,</a:t>
            </a:r>
            <a:endParaRPr lang="en-US" altLang="zh-CN" sz="1600" b="1" dirty="0" smtClean="0">
              <a:ea typeface="宋体" charset="-122"/>
            </a:endParaRPr>
          </a:p>
          <a:p>
            <a:pPr marL="0" indent="0">
              <a:buNone/>
            </a:pPr>
            <a:endParaRPr lang="zh-CN" altLang="en-US" dirty="0" smtClean="0">
              <a:ea typeface="宋体" charset="-122"/>
            </a:endParaRPr>
          </a:p>
        </p:txBody>
      </p:sp>
      <p:sp>
        <p:nvSpPr>
          <p:cNvPr id="1229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2293"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F84ECAC8-A6BE-4E1D-A247-13C1CE3FC64C}" type="slidenum">
              <a:rPr lang="en-US" altLang="zh-CN" sz="1200">
                <a:solidFill>
                  <a:schemeClr val="tx1"/>
                </a:solidFill>
              </a:rPr>
              <a:pPr>
                <a:spcBef>
                  <a:spcPct val="0"/>
                </a:spcBef>
                <a:buSzTx/>
                <a:buFontTx/>
                <a:buNone/>
              </a:pPr>
              <a:t>4</a:t>
            </a:fld>
            <a:endParaRPr lang="en-US" altLang="zh-CN" sz="1200" dirty="0">
              <a:solidFill>
                <a:schemeClr val="tx1"/>
              </a:solidFill>
            </a:endParaRPr>
          </a:p>
        </p:txBody>
      </p:sp>
    </p:spTree>
    <p:extLst>
      <p:ext uri="{BB962C8B-B14F-4D97-AF65-F5344CB8AC3E}">
        <p14:creationId xmlns:p14="http://schemas.microsoft.com/office/powerpoint/2010/main" val="397427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en-US" sz="2000" dirty="0" smtClean="0"/>
              <a:t>Background</a:t>
            </a:r>
            <a:r>
              <a:rPr lang="en-US" altLang="en-US" dirty="0" smtClean="0"/>
              <a:t/>
            </a:r>
            <a:br>
              <a:rPr lang="en-US" altLang="en-US" dirty="0" smtClean="0"/>
            </a:br>
            <a:r>
              <a:rPr lang="en-US" altLang="en-US" dirty="0" smtClean="0"/>
              <a:t>WTSA-12 Resolution 65</a:t>
            </a:r>
            <a:endParaRPr lang="zh-CN" altLang="en-US" dirty="0" smtClean="0">
              <a:ea typeface="宋体" charset="-122"/>
            </a:endParaRPr>
          </a:p>
        </p:txBody>
      </p:sp>
      <p:sp>
        <p:nvSpPr>
          <p:cNvPr id="12291" name="内容占位符 2"/>
          <p:cNvSpPr>
            <a:spLocks noGrp="1"/>
          </p:cNvSpPr>
          <p:nvPr>
            <p:ph idx="1"/>
          </p:nvPr>
        </p:nvSpPr>
        <p:spPr>
          <a:xfrm>
            <a:off x="457200" y="1600200"/>
            <a:ext cx="8229600" cy="4925144"/>
          </a:xfrm>
        </p:spPr>
        <p:txBody>
          <a:bodyPr/>
          <a:lstStyle/>
          <a:p>
            <a:pPr marL="0" indent="0">
              <a:buNone/>
            </a:pPr>
            <a:r>
              <a:rPr lang="en-US" altLang="zh-CN" sz="2000" i="1" dirty="0" smtClean="0">
                <a:ea typeface="宋体" charset="-122"/>
              </a:rPr>
              <a:t>Resolves that </a:t>
            </a:r>
            <a:r>
              <a:rPr lang="en-US" sz="2000" dirty="0"/>
              <a:t>international CLI, CPND and OI </a:t>
            </a:r>
            <a:r>
              <a:rPr lang="en-US" altLang="zh-CN" sz="2000" i="1" dirty="0" smtClean="0">
                <a:ea typeface="宋体" charset="-122"/>
              </a:rPr>
              <a:t>:</a:t>
            </a:r>
          </a:p>
          <a:p>
            <a:pPr marL="324000">
              <a:spcBef>
                <a:spcPts val="1800"/>
              </a:spcBef>
            </a:pPr>
            <a:r>
              <a:rPr lang="en-US" altLang="zh-CN" sz="2000" dirty="0" smtClean="0">
                <a:ea typeface="宋体" charset="-122"/>
              </a:rPr>
              <a:t>Shall* </a:t>
            </a:r>
            <a:r>
              <a:rPr lang="en-US" altLang="zh-CN" sz="2000" dirty="0">
                <a:ea typeface="宋体" charset="-122"/>
              </a:rPr>
              <a:t>be provided based on the relevant ITU-T Recommendations;</a:t>
            </a:r>
          </a:p>
          <a:p>
            <a:pPr marL="324000">
              <a:spcBef>
                <a:spcPts val="1800"/>
              </a:spcBef>
            </a:pPr>
            <a:r>
              <a:rPr lang="en-US" altLang="zh-CN" sz="2000" dirty="0" smtClean="0">
                <a:ea typeface="宋体" charset="-122"/>
              </a:rPr>
              <a:t>Shall* </a:t>
            </a:r>
            <a:r>
              <a:rPr lang="en-US" altLang="zh-CN" sz="2000" dirty="0">
                <a:ea typeface="宋体" charset="-122"/>
              </a:rPr>
              <a:t>be prefixed with country codes to identify in which country the calls are originated</a:t>
            </a:r>
          </a:p>
          <a:p>
            <a:pPr marL="324000">
              <a:spcBef>
                <a:spcPts val="1800"/>
              </a:spcBef>
            </a:pPr>
            <a:r>
              <a:rPr lang="en-US" altLang="zh-CN" sz="2000" dirty="0" smtClean="0">
                <a:ea typeface="宋体" charset="-122"/>
              </a:rPr>
              <a:t>Addition to the CC if delivered, the delivered CPN and CLI Shall Include the NDC, </a:t>
            </a:r>
            <a:r>
              <a:rPr lang="en-US" altLang="zh-CN" sz="2000" dirty="0">
                <a:ea typeface="宋体" charset="-122"/>
              </a:rPr>
              <a:t>or sufficient information to allow proper billing and accounting, for each call</a:t>
            </a:r>
            <a:r>
              <a:rPr lang="en-US" altLang="zh-CN" sz="2000" dirty="0" smtClean="0">
                <a:ea typeface="宋体" charset="-122"/>
              </a:rPr>
              <a:t>; </a:t>
            </a:r>
            <a:r>
              <a:rPr lang="en-US" altLang="zh-CN" sz="2000" i="1" dirty="0" smtClean="0">
                <a:ea typeface="宋体" charset="-122"/>
              </a:rPr>
              <a:t>(if the CC is delivered)</a:t>
            </a:r>
            <a:endParaRPr lang="en-US" altLang="zh-CN" sz="2000" i="1" dirty="0">
              <a:ea typeface="宋体" charset="-122"/>
            </a:endParaRPr>
          </a:p>
          <a:p>
            <a:pPr marL="324000">
              <a:spcBef>
                <a:spcPts val="1800"/>
              </a:spcBef>
            </a:pPr>
            <a:r>
              <a:rPr lang="en-US" altLang="zh-CN" sz="2000" dirty="0" smtClean="0">
                <a:ea typeface="宋体" charset="-122"/>
              </a:rPr>
              <a:t>Shall be </a:t>
            </a:r>
            <a:r>
              <a:rPr lang="en-US" altLang="zh-CN" sz="2000" dirty="0">
                <a:ea typeface="宋体" charset="-122"/>
              </a:rPr>
              <a:t>transmitted transparently by transit networks (including hubs),</a:t>
            </a:r>
          </a:p>
          <a:p>
            <a:pPr marL="324000">
              <a:spcBef>
                <a:spcPts val="1800"/>
              </a:spcBef>
            </a:pPr>
            <a:r>
              <a:rPr lang="en-US" altLang="zh-CN" sz="1600" b="1" i="1" dirty="0" smtClean="0">
                <a:ea typeface="宋体" charset="-122"/>
              </a:rPr>
              <a:t>BUT </a:t>
            </a:r>
            <a:r>
              <a:rPr lang="en-US" altLang="zh-CN" sz="1600" dirty="0" smtClean="0">
                <a:ea typeface="宋体" charset="-122"/>
              </a:rPr>
              <a:t>all * are subject to : </a:t>
            </a:r>
            <a:r>
              <a:rPr lang="en-US" altLang="zh-CN" sz="1600" b="1" i="1" dirty="0" smtClean="0">
                <a:ea typeface="宋体" charset="-122"/>
              </a:rPr>
              <a:t>“where technically possible”</a:t>
            </a:r>
            <a:endParaRPr lang="en-US" altLang="zh-CN" sz="1600" b="1" dirty="0" smtClean="0">
              <a:ea typeface="宋体" charset="-122"/>
            </a:endParaRPr>
          </a:p>
          <a:p>
            <a:pPr marL="0" indent="0">
              <a:buNone/>
            </a:pPr>
            <a:endParaRPr lang="zh-CN" altLang="en-US" dirty="0" smtClean="0">
              <a:ea typeface="宋体" charset="-122"/>
            </a:endParaRPr>
          </a:p>
        </p:txBody>
      </p:sp>
      <p:sp>
        <p:nvSpPr>
          <p:cNvPr id="1229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2293"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F84ECAC8-A6BE-4E1D-A247-13C1CE3FC64C}" type="slidenum">
              <a:rPr lang="en-US" altLang="zh-CN" sz="1200">
                <a:solidFill>
                  <a:schemeClr val="tx1"/>
                </a:solidFill>
              </a:rPr>
              <a:pPr>
                <a:spcBef>
                  <a:spcPct val="0"/>
                </a:spcBef>
                <a:buSzTx/>
                <a:buFontTx/>
                <a:buNone/>
              </a:pPr>
              <a:t>5</a:t>
            </a:fld>
            <a:endParaRPr lang="en-US" altLang="zh-CN" sz="1200" dirty="0">
              <a:solidFill>
                <a:schemeClr val="tx1"/>
              </a:solidFill>
            </a:endParaRPr>
          </a:p>
        </p:txBody>
      </p:sp>
    </p:spTree>
    <p:extLst>
      <p:ext uri="{BB962C8B-B14F-4D97-AF65-F5344CB8AC3E}">
        <p14:creationId xmlns:p14="http://schemas.microsoft.com/office/powerpoint/2010/main" val="1864612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p:spPr>
        <p:txBody>
          <a:bodyPr/>
          <a:lstStyle/>
          <a:p>
            <a:r>
              <a:rPr lang="en-US" dirty="0"/>
              <a:t>O</a:t>
            </a:r>
            <a:r>
              <a:rPr lang="en-US" dirty="0" smtClean="0"/>
              <a:t>ther PP,WTSA  and WTDC relevant Resolutions</a:t>
            </a:r>
            <a:endParaRPr lang="en-US" dirty="0"/>
          </a:p>
        </p:txBody>
      </p:sp>
      <p:sp>
        <p:nvSpPr>
          <p:cNvPr id="3" name="Content Placeholder 2"/>
          <p:cNvSpPr>
            <a:spLocks noGrp="1"/>
          </p:cNvSpPr>
          <p:nvPr>
            <p:ph idx="1"/>
          </p:nvPr>
        </p:nvSpPr>
        <p:spPr/>
        <p:txBody>
          <a:bodyPr/>
          <a:lstStyle/>
          <a:p>
            <a:r>
              <a:rPr lang="en-US" dirty="0" smtClean="0"/>
              <a:t>PP10 Res. 21, WTSA-12 Res 29 and WTDC-14 Res. 22 on Alternative Calling Procedures addressed the interrelation of origin identification and inappropriate alternative calling procedures.</a:t>
            </a:r>
            <a:endParaRPr lang="en-US" dirty="0"/>
          </a:p>
        </p:txBody>
      </p:sp>
      <p:sp>
        <p:nvSpPr>
          <p:cNvPr id="4" name="Date Placeholder 3"/>
          <p:cNvSpPr>
            <a:spLocks noGrp="1"/>
          </p:cNvSpPr>
          <p:nvPr>
            <p:ph type="dt" sz="half" idx="10"/>
          </p:nvPr>
        </p:nvSpPr>
        <p:spPr/>
        <p:txBody>
          <a:bodyPr/>
          <a:lstStyle/>
          <a:p>
            <a:pPr>
              <a:defRPr/>
            </a:pPr>
            <a:r>
              <a:rPr lang="en-US" altLang="en-US" smtClean="0"/>
              <a:t>Geneva, Switzerland, 2 June 2014</a:t>
            </a:r>
            <a:endParaRPr lang="en-US" altLang="en-US"/>
          </a:p>
        </p:txBody>
      </p:sp>
      <p:sp>
        <p:nvSpPr>
          <p:cNvPr id="5" name="Slide Number Placeholder 4"/>
          <p:cNvSpPr>
            <a:spLocks noGrp="1"/>
          </p:cNvSpPr>
          <p:nvPr>
            <p:ph type="sldNum" sz="quarter" idx="11"/>
          </p:nvPr>
        </p:nvSpPr>
        <p:spPr/>
        <p:txBody>
          <a:bodyPr/>
          <a:lstStyle/>
          <a:p>
            <a:fld id="{B2F153E4-C364-4F70-88EB-38803C76A77D}" type="slidenum">
              <a:rPr lang="en-US" altLang="zh-CN" smtClean="0"/>
              <a:pPr/>
              <a:t>6</a:t>
            </a:fld>
            <a:endParaRPr lang="en-US" altLang="zh-CN"/>
          </a:p>
        </p:txBody>
      </p:sp>
    </p:spTree>
    <p:extLst>
      <p:ext uri="{BB962C8B-B14F-4D97-AF65-F5344CB8AC3E}">
        <p14:creationId xmlns:p14="http://schemas.microsoft.com/office/powerpoint/2010/main" val="3467625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2012 Provision 31B</a:t>
            </a:r>
            <a:endParaRPr lang="en-US" dirty="0"/>
          </a:p>
        </p:txBody>
      </p:sp>
      <p:sp>
        <p:nvSpPr>
          <p:cNvPr id="3" name="Content Placeholder 2"/>
          <p:cNvSpPr>
            <a:spLocks noGrp="1"/>
          </p:cNvSpPr>
          <p:nvPr>
            <p:ph idx="1"/>
          </p:nvPr>
        </p:nvSpPr>
        <p:spPr/>
        <p:txBody>
          <a:bodyPr/>
          <a:lstStyle/>
          <a:p>
            <a:pPr>
              <a:lnSpc>
                <a:spcPct val="150000"/>
              </a:lnSpc>
            </a:pPr>
            <a:r>
              <a:rPr lang="en-US" sz="2800" dirty="0" smtClean="0"/>
              <a:t>3.6 </a:t>
            </a:r>
            <a:r>
              <a:rPr lang="en-US" sz="2800" dirty="0"/>
              <a:t>Member States shall endeavour to ensure that international calling </a:t>
            </a:r>
            <a:r>
              <a:rPr lang="en-US" sz="2800" dirty="0" smtClean="0"/>
              <a:t>line identification </a:t>
            </a:r>
            <a:r>
              <a:rPr lang="en-US" sz="2800" dirty="0"/>
              <a:t>(CLI) information is provided taking into account the relevant </a:t>
            </a:r>
            <a:r>
              <a:rPr lang="en-US" sz="2800" dirty="0" smtClean="0"/>
              <a:t>ITU-T Recommendations</a:t>
            </a:r>
            <a:r>
              <a:rPr lang="en-US" sz="2800" dirty="0"/>
              <a:t>.</a:t>
            </a:r>
          </a:p>
        </p:txBody>
      </p:sp>
      <p:sp>
        <p:nvSpPr>
          <p:cNvPr id="4" name="Date Placeholder 3"/>
          <p:cNvSpPr>
            <a:spLocks noGrp="1"/>
          </p:cNvSpPr>
          <p:nvPr>
            <p:ph type="dt" sz="half" idx="10"/>
          </p:nvPr>
        </p:nvSpPr>
        <p:spPr/>
        <p:txBody>
          <a:bodyPr/>
          <a:lstStyle/>
          <a:p>
            <a:pPr>
              <a:defRPr/>
            </a:pPr>
            <a:r>
              <a:rPr lang="en-US" altLang="en-US" smtClean="0"/>
              <a:t>Geneva, Switzerland, 2 June 2014</a:t>
            </a:r>
            <a:endParaRPr lang="en-US" altLang="en-US"/>
          </a:p>
        </p:txBody>
      </p:sp>
      <p:sp>
        <p:nvSpPr>
          <p:cNvPr id="5" name="Slide Number Placeholder 4"/>
          <p:cNvSpPr>
            <a:spLocks noGrp="1"/>
          </p:cNvSpPr>
          <p:nvPr>
            <p:ph type="sldNum" sz="quarter" idx="11"/>
          </p:nvPr>
        </p:nvSpPr>
        <p:spPr/>
        <p:txBody>
          <a:bodyPr/>
          <a:lstStyle/>
          <a:p>
            <a:fld id="{B2F153E4-C364-4F70-88EB-38803C76A77D}" type="slidenum">
              <a:rPr lang="en-US" altLang="zh-CN" smtClean="0"/>
              <a:pPr/>
              <a:t>7</a:t>
            </a:fld>
            <a:endParaRPr lang="en-US" altLang="zh-CN"/>
          </a:p>
        </p:txBody>
      </p:sp>
    </p:spTree>
    <p:extLst>
      <p:ext uri="{BB962C8B-B14F-4D97-AF65-F5344CB8AC3E}">
        <p14:creationId xmlns:p14="http://schemas.microsoft.com/office/powerpoint/2010/main" val="1696588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en-US" sz="2000" dirty="0" smtClean="0"/>
              <a:t>Background</a:t>
            </a:r>
            <a:r>
              <a:rPr lang="en-US" altLang="en-US" dirty="0" smtClean="0"/>
              <a:t/>
            </a:r>
            <a:br>
              <a:rPr lang="en-US" altLang="en-US" dirty="0" smtClean="0"/>
            </a:br>
            <a:r>
              <a:rPr lang="en-US" altLang="en-US" dirty="0" smtClean="0"/>
              <a:t>SG2 Progress</a:t>
            </a:r>
            <a:endParaRPr lang="zh-CN" altLang="en-US" dirty="0" smtClean="0">
              <a:ea typeface="宋体" charset="-122"/>
            </a:endParaRPr>
          </a:p>
        </p:txBody>
      </p:sp>
      <p:sp>
        <p:nvSpPr>
          <p:cNvPr id="12291" name="内容占位符 2"/>
          <p:cNvSpPr>
            <a:spLocks noGrp="1"/>
          </p:cNvSpPr>
          <p:nvPr>
            <p:ph idx="1"/>
          </p:nvPr>
        </p:nvSpPr>
        <p:spPr>
          <a:xfrm>
            <a:off x="395536" y="1412776"/>
            <a:ext cx="8363272" cy="5112568"/>
          </a:xfrm>
        </p:spPr>
        <p:txBody>
          <a:bodyPr/>
          <a:lstStyle/>
          <a:p>
            <a:pPr marL="324000">
              <a:spcBef>
                <a:spcPts val="1800"/>
              </a:spcBef>
            </a:pPr>
            <a:r>
              <a:rPr lang="en-US" altLang="zh-CN" sz="2000" dirty="0" smtClean="0">
                <a:ea typeface="宋体" charset="-122"/>
              </a:rPr>
              <a:t>SG2 have some studies before WTSA-8 and was conclude by the approval in </a:t>
            </a:r>
            <a:r>
              <a:rPr lang="en-US" altLang="zh-CN" sz="2000" b="1" dirty="0" smtClean="0">
                <a:ea typeface="宋体" charset="-122"/>
              </a:rPr>
              <a:t>NOV 2009 </a:t>
            </a:r>
            <a:r>
              <a:rPr lang="en-US" altLang="zh-CN" sz="2000" dirty="0" smtClean="0">
                <a:ea typeface="宋体" charset="-122"/>
              </a:rPr>
              <a:t>of Recommendation </a:t>
            </a:r>
            <a:r>
              <a:rPr lang="en-US" altLang="zh-CN" sz="2000" b="1" dirty="0" smtClean="0">
                <a:ea typeface="宋体" charset="-122"/>
              </a:rPr>
              <a:t>E.157</a:t>
            </a:r>
            <a:r>
              <a:rPr lang="en-US" altLang="zh-CN" sz="2000" dirty="0" smtClean="0">
                <a:ea typeface="宋体" charset="-122"/>
              </a:rPr>
              <a:t> on international CPND.</a:t>
            </a:r>
          </a:p>
          <a:p>
            <a:pPr marL="324000">
              <a:spcBef>
                <a:spcPts val="1800"/>
              </a:spcBef>
            </a:pPr>
            <a:r>
              <a:rPr lang="en-US" altLang="zh-CN" sz="2000" dirty="0" smtClean="0">
                <a:ea typeface="宋体" charset="-122"/>
              </a:rPr>
              <a:t>Scope:</a:t>
            </a:r>
          </a:p>
          <a:p>
            <a:pPr marL="724050" lvl="1">
              <a:spcBef>
                <a:spcPts val="1800"/>
              </a:spcBef>
            </a:pPr>
            <a:r>
              <a:rPr lang="en-US" altLang="zh-CN" sz="2000" dirty="0" smtClean="0">
                <a:ea typeface="宋体" charset="-122"/>
              </a:rPr>
              <a:t>This Recommendation provides guidance for ICPND, </a:t>
            </a:r>
          </a:p>
          <a:p>
            <a:pPr marL="724050" lvl="1">
              <a:spcBef>
                <a:spcPts val="1800"/>
              </a:spcBef>
            </a:pPr>
            <a:r>
              <a:rPr lang="en-US" altLang="zh-CN" sz="2000" dirty="0" smtClean="0">
                <a:ea typeface="宋体" charset="-122"/>
              </a:rPr>
              <a:t>which is technology neutral. </a:t>
            </a:r>
          </a:p>
          <a:p>
            <a:pPr marL="724050" lvl="1">
              <a:spcBef>
                <a:spcPts val="1800"/>
              </a:spcBef>
            </a:pPr>
            <a:r>
              <a:rPr lang="en-US" altLang="zh-CN" sz="2000" dirty="0" smtClean="0">
                <a:ea typeface="宋体" charset="-122"/>
              </a:rPr>
              <a:t>The mechanism to assess the veracity* of a particular calling party number (i.e., the international E.164 number) is out of the scope of this Recommendation. </a:t>
            </a:r>
          </a:p>
          <a:p>
            <a:pPr marL="724050" lvl="1">
              <a:spcBef>
                <a:spcPts val="1800"/>
              </a:spcBef>
            </a:pPr>
            <a:r>
              <a:rPr lang="en-US" altLang="zh-CN" sz="2000" dirty="0" smtClean="0">
                <a:ea typeface="宋体" charset="-122"/>
              </a:rPr>
              <a:t>Any agreement in countries is a national matter and is not considered in this Recommendation.</a:t>
            </a:r>
          </a:p>
          <a:p>
            <a:pPr marL="438300" lvl="1" indent="0">
              <a:spcBef>
                <a:spcPts val="1800"/>
              </a:spcBef>
              <a:buNone/>
            </a:pPr>
            <a:r>
              <a:rPr lang="en-US" altLang="zh-CN" sz="2000" dirty="0" smtClean="0">
                <a:ea typeface="宋体" charset="-122"/>
              </a:rPr>
              <a:t>* </a:t>
            </a:r>
            <a:r>
              <a:rPr lang="en-US" altLang="zh-CN" sz="2000" i="1" dirty="0" smtClean="0">
                <a:ea typeface="宋体" charset="-122"/>
              </a:rPr>
              <a:t>Truth, authenticity, …</a:t>
            </a:r>
          </a:p>
          <a:p>
            <a:pPr marL="324000">
              <a:spcBef>
                <a:spcPts val="1800"/>
              </a:spcBef>
            </a:pPr>
            <a:endParaRPr lang="en-US" altLang="zh-CN" sz="2000" dirty="0" smtClean="0">
              <a:ea typeface="宋体" charset="-122"/>
            </a:endParaRPr>
          </a:p>
          <a:p>
            <a:pPr marL="0" indent="0">
              <a:buNone/>
            </a:pPr>
            <a:endParaRPr lang="zh-CN" altLang="en-US" dirty="0" smtClean="0">
              <a:ea typeface="宋体" charset="-122"/>
            </a:endParaRPr>
          </a:p>
        </p:txBody>
      </p:sp>
      <p:sp>
        <p:nvSpPr>
          <p:cNvPr id="1229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2293"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F84ECAC8-A6BE-4E1D-A247-13C1CE3FC64C}" type="slidenum">
              <a:rPr lang="en-US" altLang="zh-CN" sz="1200">
                <a:solidFill>
                  <a:schemeClr val="tx1"/>
                </a:solidFill>
              </a:rPr>
              <a:pPr>
                <a:spcBef>
                  <a:spcPct val="0"/>
                </a:spcBef>
                <a:buSzTx/>
                <a:buFontTx/>
                <a:buNone/>
              </a:pPr>
              <a:t>8</a:t>
            </a:fld>
            <a:endParaRPr lang="en-US" altLang="zh-CN" sz="1200" dirty="0">
              <a:solidFill>
                <a:schemeClr val="tx1"/>
              </a:solidFill>
            </a:endParaRPr>
          </a:p>
        </p:txBody>
      </p:sp>
      <p:cxnSp>
        <p:nvCxnSpPr>
          <p:cNvPr id="3" name="Straight Connector 2"/>
          <p:cNvCxnSpPr/>
          <p:nvPr/>
        </p:nvCxnSpPr>
        <p:spPr bwMode="auto">
          <a:xfrm>
            <a:off x="827584" y="6165304"/>
            <a:ext cx="208823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39155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en-US" sz="2000" dirty="0" smtClean="0"/>
              <a:t>Background</a:t>
            </a:r>
            <a:r>
              <a:rPr lang="en-US" altLang="en-US" dirty="0" smtClean="0"/>
              <a:t/>
            </a:r>
            <a:br>
              <a:rPr lang="en-US" altLang="en-US" dirty="0" smtClean="0"/>
            </a:br>
            <a:r>
              <a:rPr lang="en-US" altLang="en-US" dirty="0" smtClean="0"/>
              <a:t>SG2 Progress</a:t>
            </a:r>
            <a:endParaRPr lang="zh-CN" altLang="en-US" dirty="0" smtClean="0">
              <a:ea typeface="宋体" charset="-122"/>
            </a:endParaRPr>
          </a:p>
        </p:txBody>
      </p:sp>
      <p:sp>
        <p:nvSpPr>
          <p:cNvPr id="12291" name="内容占位符 2"/>
          <p:cNvSpPr>
            <a:spLocks noGrp="1"/>
          </p:cNvSpPr>
          <p:nvPr>
            <p:ph idx="1"/>
          </p:nvPr>
        </p:nvSpPr>
        <p:spPr>
          <a:xfrm>
            <a:off x="395536" y="1412776"/>
            <a:ext cx="8363272" cy="5112568"/>
          </a:xfrm>
        </p:spPr>
        <p:txBody>
          <a:bodyPr/>
          <a:lstStyle/>
          <a:p>
            <a:pPr marL="0" indent="0">
              <a:spcBef>
                <a:spcPts val="1800"/>
              </a:spcBef>
              <a:buNone/>
            </a:pPr>
            <a:r>
              <a:rPr lang="en-US" altLang="zh-CN" sz="2000" b="1" dirty="0" smtClean="0">
                <a:ea typeface="宋体" charset="-122"/>
              </a:rPr>
              <a:t>Delivery Guidance:</a:t>
            </a:r>
          </a:p>
          <a:p>
            <a:pPr marL="324000">
              <a:spcBef>
                <a:spcPts val="1800"/>
              </a:spcBef>
            </a:pPr>
            <a:r>
              <a:rPr lang="en-US" altLang="zh-CN" sz="2000" dirty="0" smtClean="0">
                <a:ea typeface="宋体" charset="-122"/>
              </a:rPr>
              <a:t>CPN shall, </a:t>
            </a:r>
            <a:r>
              <a:rPr lang="en-US" altLang="zh-CN" sz="1800" i="1" dirty="0" smtClean="0">
                <a:solidFill>
                  <a:srgbClr val="0070C0"/>
                </a:solidFill>
                <a:ea typeface="宋体" charset="-122"/>
              </a:rPr>
              <a:t>consistent with technical capabilities and national legal and regulatory frameworks</a:t>
            </a:r>
            <a:r>
              <a:rPr lang="en-US" altLang="zh-CN" sz="2000" i="1" dirty="0" smtClean="0">
                <a:ea typeface="宋体" charset="-122"/>
              </a:rPr>
              <a:t>, </a:t>
            </a:r>
            <a:r>
              <a:rPr lang="en-US" altLang="zh-CN" sz="2000" dirty="0" smtClean="0">
                <a:ea typeface="宋体" charset="-122"/>
              </a:rPr>
              <a:t>be delivered across boundaries of countries except for the following cases:</a:t>
            </a:r>
          </a:p>
          <a:p>
            <a:pPr marL="724050" lvl="1">
              <a:spcBef>
                <a:spcPts val="1800"/>
              </a:spcBef>
            </a:pPr>
            <a:r>
              <a:rPr lang="en-US" altLang="zh-CN" sz="1800" dirty="0" smtClean="0">
                <a:ea typeface="宋体" charset="-122"/>
              </a:rPr>
              <a:t>a) Depending on bilateral/multi-lateral agreement, the originating network may restrict the CPN from being sent to the destination network when the CLIR supplementary service is applicable.</a:t>
            </a:r>
          </a:p>
          <a:p>
            <a:pPr marL="724050" lvl="1">
              <a:spcBef>
                <a:spcPts val="1800"/>
              </a:spcBef>
            </a:pPr>
            <a:r>
              <a:rPr lang="en-US" altLang="zh-CN" sz="1800" dirty="0" smtClean="0">
                <a:ea typeface="宋体" charset="-122"/>
              </a:rPr>
              <a:t>b) Restrictions in cases of national legal and regulatory frameworks</a:t>
            </a:r>
            <a:r>
              <a:rPr lang="en-US" altLang="zh-CN" sz="1600" dirty="0" smtClean="0">
                <a:ea typeface="宋体" charset="-122"/>
              </a:rPr>
              <a:t>.</a:t>
            </a:r>
          </a:p>
          <a:p>
            <a:pPr marL="324000">
              <a:spcBef>
                <a:spcPts val="1800"/>
              </a:spcBef>
            </a:pPr>
            <a:r>
              <a:rPr lang="en-US" altLang="zh-CN" sz="2000" dirty="0" smtClean="0">
                <a:ea typeface="宋体" charset="-122"/>
              </a:rPr>
              <a:t>In both cases a) and b), CPN sent across international boundaries shall, </a:t>
            </a:r>
            <a:r>
              <a:rPr lang="en-US" altLang="zh-CN" sz="1800" i="1" dirty="0" smtClean="0">
                <a:solidFill>
                  <a:srgbClr val="0070C0"/>
                </a:solidFill>
                <a:ea typeface="宋体" charset="-122"/>
              </a:rPr>
              <a:t>consistent with technical capabilities and national legal and regulatory frameworks</a:t>
            </a:r>
            <a:r>
              <a:rPr lang="en-US" altLang="zh-CN" sz="2000" dirty="0" smtClean="0">
                <a:ea typeface="宋体" charset="-122"/>
              </a:rPr>
              <a:t>, contain as a minimum the country code of the originating country.</a:t>
            </a:r>
          </a:p>
          <a:p>
            <a:pPr marL="0" indent="0">
              <a:buNone/>
            </a:pPr>
            <a:endParaRPr lang="zh-CN" altLang="en-US" dirty="0" smtClean="0">
              <a:ea typeface="宋体" charset="-122"/>
            </a:endParaRPr>
          </a:p>
        </p:txBody>
      </p:sp>
      <p:sp>
        <p:nvSpPr>
          <p:cNvPr id="1229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r>
              <a:rPr lang="en-US" altLang="en-US" sz="1200" smtClean="0">
                <a:solidFill>
                  <a:schemeClr val="tx1"/>
                </a:solidFill>
                <a:latin typeface="Univers" pitchFamily="34" charset="0"/>
              </a:rPr>
              <a:t>Geneva, Switzerland, 2 June 2014</a:t>
            </a:r>
          </a:p>
        </p:txBody>
      </p:sp>
      <p:sp>
        <p:nvSpPr>
          <p:cNvPr id="12293"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75000"/>
              <a:buBlip>
                <a:blip r:embed="rId3"/>
              </a:buBlip>
              <a:defRPr sz="3200">
                <a:solidFill>
                  <a:schemeClr val="bg2"/>
                </a:solidFill>
                <a:latin typeface="Verdana" pitchFamily="34" charset="0"/>
              </a:defRPr>
            </a:lvl1pPr>
            <a:lvl2pPr marL="742950" indent="-285750">
              <a:spcBef>
                <a:spcPct val="20000"/>
              </a:spcBef>
              <a:buSzPct val="70000"/>
              <a:buFont typeface="ZapfDingbats BT" pitchFamily="18" charset="2"/>
              <a:buBlip>
                <a:blip r:embed="rId4"/>
              </a:buBlip>
              <a:defRPr sz="2800">
                <a:solidFill>
                  <a:schemeClr val="bg2"/>
                </a:solidFill>
                <a:latin typeface="Verdana" pitchFamily="34" charset="0"/>
              </a:defRPr>
            </a:lvl2pPr>
            <a:lvl3pPr marL="1143000" indent="-228600">
              <a:spcBef>
                <a:spcPct val="20000"/>
              </a:spcBef>
              <a:buSzPct val="60000"/>
              <a:buBlip>
                <a:blip r:embed="rId3"/>
              </a:buBlip>
              <a:defRPr sz="2400">
                <a:solidFill>
                  <a:schemeClr val="bg2"/>
                </a:solidFill>
                <a:latin typeface="Verdana" pitchFamily="34" charset="0"/>
              </a:defRPr>
            </a:lvl3pPr>
            <a:lvl4pPr marL="1600200" indent="-228600">
              <a:spcBef>
                <a:spcPct val="20000"/>
              </a:spcBef>
              <a:buSzPct val="70000"/>
              <a:buFont typeface="ZapfDingbats BT" pitchFamily="18" charset="2"/>
              <a:buBlip>
                <a:blip r:embed="rId4"/>
              </a:buBlip>
              <a:defRPr sz="2000">
                <a:solidFill>
                  <a:schemeClr val="bg2"/>
                </a:solidFill>
                <a:latin typeface="Verdana" pitchFamily="34" charset="0"/>
              </a:defRPr>
            </a:lvl4pPr>
            <a:lvl5pPr marL="2057400" indent="-228600">
              <a:spcBef>
                <a:spcPct val="20000"/>
              </a:spcBef>
              <a:buSzPct val="60000"/>
              <a:buBlip>
                <a:blip r:embed="rId3"/>
              </a:buBlip>
              <a:defRPr sz="2000">
                <a:solidFill>
                  <a:schemeClr val="bg2"/>
                </a:solidFill>
                <a:latin typeface="Verdana" pitchFamily="34" charset="0"/>
              </a:defRPr>
            </a:lvl5pPr>
            <a:lvl6pPr marL="2514600" indent="-228600" eaLnBrk="0" fontAlgn="base" hangingPunct="0">
              <a:spcBef>
                <a:spcPct val="20000"/>
              </a:spcBef>
              <a:spcAft>
                <a:spcPct val="0"/>
              </a:spcAft>
              <a:buSzPct val="60000"/>
              <a:buBlip>
                <a:blip r:embed="rId3"/>
              </a:buBlip>
              <a:defRPr sz="2000">
                <a:solidFill>
                  <a:schemeClr val="bg2"/>
                </a:solidFill>
                <a:latin typeface="Verdana" pitchFamily="34" charset="0"/>
              </a:defRPr>
            </a:lvl6pPr>
            <a:lvl7pPr marL="2971800" indent="-228600" eaLnBrk="0" fontAlgn="base" hangingPunct="0">
              <a:spcBef>
                <a:spcPct val="20000"/>
              </a:spcBef>
              <a:spcAft>
                <a:spcPct val="0"/>
              </a:spcAft>
              <a:buSzPct val="60000"/>
              <a:buBlip>
                <a:blip r:embed="rId3"/>
              </a:buBlip>
              <a:defRPr sz="2000">
                <a:solidFill>
                  <a:schemeClr val="bg2"/>
                </a:solidFill>
                <a:latin typeface="Verdana" pitchFamily="34" charset="0"/>
              </a:defRPr>
            </a:lvl7pPr>
            <a:lvl8pPr marL="3429000" indent="-228600" eaLnBrk="0" fontAlgn="base" hangingPunct="0">
              <a:spcBef>
                <a:spcPct val="20000"/>
              </a:spcBef>
              <a:spcAft>
                <a:spcPct val="0"/>
              </a:spcAft>
              <a:buSzPct val="60000"/>
              <a:buBlip>
                <a:blip r:embed="rId3"/>
              </a:buBlip>
              <a:defRPr sz="2000">
                <a:solidFill>
                  <a:schemeClr val="bg2"/>
                </a:solidFill>
                <a:latin typeface="Verdana" pitchFamily="34" charset="0"/>
              </a:defRPr>
            </a:lvl8pPr>
            <a:lvl9pPr marL="3886200" indent="-228600" eaLnBrk="0" fontAlgn="base" hangingPunct="0">
              <a:spcBef>
                <a:spcPct val="20000"/>
              </a:spcBef>
              <a:spcAft>
                <a:spcPct val="0"/>
              </a:spcAft>
              <a:buSzPct val="60000"/>
              <a:buBlip>
                <a:blip r:embed="rId3"/>
              </a:buBlip>
              <a:defRPr sz="2000">
                <a:solidFill>
                  <a:schemeClr val="bg2"/>
                </a:solidFill>
                <a:latin typeface="Verdana" pitchFamily="34" charset="0"/>
              </a:defRPr>
            </a:lvl9pPr>
          </a:lstStyle>
          <a:p>
            <a:pPr>
              <a:spcBef>
                <a:spcPct val="0"/>
              </a:spcBef>
              <a:buSzTx/>
              <a:buFontTx/>
              <a:buNone/>
            </a:pPr>
            <a:fld id="{F84ECAC8-A6BE-4E1D-A247-13C1CE3FC64C}" type="slidenum">
              <a:rPr lang="en-US" altLang="zh-CN" sz="1200">
                <a:solidFill>
                  <a:schemeClr val="tx1"/>
                </a:solidFill>
              </a:rPr>
              <a:pPr>
                <a:spcBef>
                  <a:spcPct val="0"/>
                </a:spcBef>
                <a:buSzTx/>
                <a:buFontTx/>
                <a:buNone/>
              </a:pPr>
              <a:t>9</a:t>
            </a:fld>
            <a:endParaRPr lang="en-US" altLang="zh-CN" sz="1200" dirty="0">
              <a:solidFill>
                <a:schemeClr val="tx1"/>
              </a:solidFill>
            </a:endParaRPr>
          </a:p>
        </p:txBody>
      </p:sp>
    </p:spTree>
    <p:extLst>
      <p:ext uri="{BB962C8B-B14F-4D97-AF65-F5344CB8AC3E}">
        <p14:creationId xmlns:p14="http://schemas.microsoft.com/office/powerpoint/2010/main" val="1457553228"/>
      </p:ext>
    </p:extLst>
  </p:cSld>
  <p:clrMapOvr>
    <a:masterClrMapping/>
  </p:clrMapOvr>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7440DF9A056B4F94A5CB0C94245374" ma:contentTypeVersion="1" ma:contentTypeDescription="Create a new document." ma:contentTypeScope="" ma:versionID="e7052fdd5a20b375bc17ced7e8f7041f">
  <xsd:schema xmlns:xsd="http://www.w3.org/2001/XMLSchema" xmlns:xs="http://www.w3.org/2001/XMLSchema" xmlns:p="http://schemas.microsoft.com/office/2006/metadata/properties" xmlns:ns1="http://schemas.microsoft.com/sharepoint/v3" targetNamespace="http://schemas.microsoft.com/office/2006/metadata/properties" ma:root="true" ma:fieldsID="b228988b49dc108baf44788243a63e3a"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C584E02-0B32-45F7-AB02-8463ABAB2CB1}"/>
</file>

<file path=customXml/itemProps2.xml><?xml version="1.0" encoding="utf-8"?>
<ds:datastoreItem xmlns:ds="http://schemas.openxmlformats.org/officeDocument/2006/customXml" ds:itemID="{875D079E-7FF1-4BC1-A1E5-A07C64B00F7E}"/>
</file>

<file path=customXml/itemProps3.xml><?xml version="1.0" encoding="utf-8"?>
<ds:datastoreItem xmlns:ds="http://schemas.openxmlformats.org/officeDocument/2006/customXml" ds:itemID="{46D6AEA9-6EEC-40B5-90EF-8EF97BD7EC82}"/>
</file>

<file path=docProps/app.xml><?xml version="1.0" encoding="utf-8"?>
<Properties xmlns="http://schemas.openxmlformats.org/officeDocument/2006/extended-properties" xmlns:vt="http://schemas.openxmlformats.org/officeDocument/2006/docPropsVTypes">
  <Template>ITU-e</Template>
  <TotalTime>3834</TotalTime>
  <Words>1424</Words>
  <Application>Microsoft Office PowerPoint</Application>
  <PresentationFormat>On-screen Show (4:3)</PresentationFormat>
  <Paragraphs>137</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ITU-e</vt:lpstr>
      <vt:lpstr>SG2: WTSA and PP Resolutions “Recommendation E.157”</vt:lpstr>
      <vt:lpstr>Contents</vt:lpstr>
      <vt:lpstr>Background WTSA Resolutions</vt:lpstr>
      <vt:lpstr>Background WTSA-08 Resolution 65</vt:lpstr>
      <vt:lpstr>Background WTSA-12 Resolution 65</vt:lpstr>
      <vt:lpstr>Other PP,WTSA  and WTDC relevant Resolutions</vt:lpstr>
      <vt:lpstr>ITR 2012 Provision 31B</vt:lpstr>
      <vt:lpstr>Background SG2 Progress</vt:lpstr>
      <vt:lpstr>Background SG2 Progress</vt:lpstr>
      <vt:lpstr>Current SG2 Progress</vt:lpstr>
      <vt:lpstr>Technology Neutrality </vt:lpstr>
      <vt:lpstr>The new traffic-handling environment</vt:lpstr>
      <vt:lpstr>Technical limitations !</vt:lpstr>
      <vt:lpstr>When OI can be masked</vt:lpstr>
      <vt:lpstr>Issues for consideration</vt:lpstr>
      <vt:lpstr>Final Remarks</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Author</cp:lastModifiedBy>
  <cp:revision>446</cp:revision>
  <cp:lastPrinted>2014-01-16T10:03:22Z</cp:lastPrinted>
  <dcterms:created xsi:type="dcterms:W3CDTF">2007-02-20T15:47:31Z</dcterms:created>
  <dcterms:modified xsi:type="dcterms:W3CDTF">2014-06-02T00:38:40Z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0x010100607440DF9A056B4F94A5CB0C94245374</vt:lpwstr>
  </property>
</Properties>
</file>