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412" r:id="rId5"/>
    <p:sldId id="430" r:id="rId6"/>
    <p:sldId id="427" r:id="rId7"/>
    <p:sldId id="433" r:id="rId8"/>
    <p:sldId id="434" r:id="rId9"/>
    <p:sldId id="444" r:id="rId10"/>
    <p:sldId id="443" r:id="rId11"/>
    <p:sldId id="435" r:id="rId12"/>
    <p:sldId id="437" r:id="rId13"/>
    <p:sldId id="436" r:id="rId14"/>
    <p:sldId id="438" r:id="rId15"/>
    <p:sldId id="418" r:id="rId16"/>
    <p:sldId id="439" r:id="rId17"/>
    <p:sldId id="440" r:id="rId18"/>
    <p:sldId id="441" r:id="rId19"/>
    <p:sldId id="442" r:id="rId20"/>
    <p:sldId id="432" r:id="rId21"/>
  </p:sldIdLst>
  <p:sldSz cx="9144000" cy="6858000" type="screen4x3"/>
  <p:notesSz cx="6985000" cy="92837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E438A"/>
    <a:srgbClr val="000066"/>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42" autoAdjust="0"/>
    <p:restoredTop sz="98338" autoAdjust="0"/>
  </p:normalViewPr>
  <p:slideViewPr>
    <p:cSldViewPr>
      <p:cViewPr varScale="1">
        <p:scale>
          <a:sx n="68" d="100"/>
          <a:sy n="68" d="100"/>
        </p:scale>
        <p:origin x="-99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2925"/>
        <p:guide pos="22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CN"/>
          </a:p>
        </p:txBody>
      </p:sp>
      <p:sp>
        <p:nvSpPr>
          <p:cNvPr id="28675" name="Rectangle 3"/>
          <p:cNvSpPr>
            <a:spLocks noGrp="1" noChangeArrowheads="1"/>
          </p:cNvSpPr>
          <p:nvPr>
            <p:ph type="dt" sz="quarter"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CN"/>
          </a:p>
        </p:txBody>
      </p:sp>
      <p:sp>
        <p:nvSpPr>
          <p:cNvPr id="28676" name="Rectangle 4"/>
          <p:cNvSpPr>
            <a:spLocks noGrp="1" noChangeArrowheads="1"/>
          </p:cNvSpPr>
          <p:nvPr>
            <p:ph type="ftr" sz="quarter" idx="2"/>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
        <p:nvSpPr>
          <p:cNvPr id="28677" name="Rectangle 5"/>
          <p:cNvSpPr>
            <a:spLocks noGrp="1" noChangeArrowheads="1"/>
          </p:cNvSpPr>
          <p:nvPr>
            <p:ph type="sldNum" sz="quarter" idx="3"/>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C2A0AE8-9BAC-40E2-9A2B-2A54FB36E5A7}" type="slidenum">
              <a:rPr lang="en-US" altLang="zh-CN"/>
              <a:pPr/>
              <a:t>‹#›</a:t>
            </a:fld>
            <a:endParaRPr lang="en-US" altLang="zh-CN"/>
          </a:p>
        </p:txBody>
      </p:sp>
    </p:spTree>
    <p:extLst>
      <p:ext uri="{BB962C8B-B14F-4D97-AF65-F5344CB8AC3E}">
        <p14:creationId xmlns:p14="http://schemas.microsoft.com/office/powerpoint/2010/main" val="2494203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CN"/>
          </a:p>
        </p:txBody>
      </p:sp>
      <p:sp>
        <p:nvSpPr>
          <p:cNvPr id="4813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CN"/>
          </a:p>
        </p:txBody>
      </p:sp>
      <p:sp>
        <p:nvSpPr>
          <p:cNvPr id="7172"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
        <p:nvSpPr>
          <p:cNvPr id="48135" name="Rectangle 7"/>
          <p:cNvSpPr>
            <a:spLocks noGrp="1" noChangeArrowheads="1"/>
          </p:cNvSpPr>
          <p:nvPr>
            <p:ph type="sldNum" sz="quarter" idx="5"/>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2BE846-BBD5-4473-B985-9197F038CA48}" type="slidenum">
              <a:rPr lang="en-US" altLang="zh-CN"/>
              <a:pPr/>
              <a:t>‹#›</a:t>
            </a:fld>
            <a:endParaRPr lang="en-US" altLang="zh-CN"/>
          </a:p>
        </p:txBody>
      </p:sp>
    </p:spTree>
    <p:extLst>
      <p:ext uri="{BB962C8B-B14F-4D97-AF65-F5344CB8AC3E}">
        <p14:creationId xmlns:p14="http://schemas.microsoft.com/office/powerpoint/2010/main" val="822796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D3EFC60-D536-41FA-ADC6-9880122C451B}" type="slidenum">
              <a:rPr lang="en-US" altLang="en-US" sz="1200"/>
              <a:pPr/>
              <a:t>1</a:t>
            </a:fld>
            <a:endParaRPr lang="en-US" alt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3</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4</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5</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8</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9</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10</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a:ln/>
        </p:spPr>
      </p:sp>
      <p:sp>
        <p:nvSpPr>
          <p:cNvPr id="2765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2765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8B2800A-42AD-4886-89C5-B6A0C8AF9B3B}" type="slidenum">
              <a:rPr lang="en-US" altLang="zh-CN" sz="1200"/>
              <a:pPr/>
              <a:t>17</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nSpc>
                <a:spcPct val="90000"/>
              </a:lnSpc>
              <a:defRPr/>
            </a:pPr>
            <a:r>
              <a:rPr lang="en-US" altLang="zh-CN" sz="1000" smtClean="0">
                <a:solidFill>
                  <a:schemeClr val="bg1"/>
                </a:solidFill>
                <a:latin typeface="Univers" pitchFamily="34" charset="0"/>
                <a:ea typeface="宋体" panose="02010600030101010101" pitchFamily="2" charset="-122"/>
              </a:rPr>
              <a:t/>
            </a:r>
            <a:br>
              <a:rPr lang="en-US" altLang="zh-CN" sz="1000" smtClean="0">
                <a:solidFill>
                  <a:schemeClr val="bg1"/>
                </a:solidFill>
                <a:latin typeface="Univers" pitchFamily="34" charset="0"/>
                <a:ea typeface="宋体" panose="02010600030101010101" pitchFamily="2" charset="-122"/>
              </a:rPr>
            </a:br>
            <a:endParaRPr lang="en-US" altLang="zh-CN" sz="1000" smtClean="0">
              <a:solidFill>
                <a:schemeClr val="bg1"/>
              </a:solidFill>
              <a:latin typeface="Univers" pitchFamily="34" charset="0"/>
              <a:ea typeface="宋体" panose="02010600030101010101" pitchFamily="2" charset="-122"/>
            </a:endParaRPr>
          </a:p>
        </p:txBody>
      </p:sp>
      <p:sp>
        <p:nvSpPr>
          <p:cNvPr id="6" name="Rectangle 7"/>
          <p:cNvSpPr>
            <a:spLocks noChangeArrowheads="1"/>
          </p:cNvSpPr>
          <p:nvPr/>
        </p:nvSpPr>
        <p:spPr bwMode="auto">
          <a:xfrm>
            <a:off x="6426200" y="4343400"/>
            <a:ext cx="52388" cy="182563"/>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200" b="1" smtClean="0">
                <a:solidFill>
                  <a:srgbClr val="0C4B84"/>
                </a:solidFill>
              </a:rPr>
              <a:t> </a:t>
            </a:r>
            <a:endParaRPr lang="en-US" altLang="en-US" sz="2400" smtClean="0"/>
          </a:p>
        </p:txBody>
      </p:sp>
      <p:sp>
        <p:nvSpPr>
          <p:cNvPr id="7" name="Rectangle 8"/>
          <p:cNvSpPr>
            <a:spLocks noChangeArrowheads="1"/>
          </p:cNvSpPr>
          <p:nvPr/>
        </p:nvSpPr>
        <p:spPr bwMode="auto">
          <a:xfrm>
            <a:off x="7319963" y="4524375"/>
            <a:ext cx="52387" cy="182563"/>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200" b="1" smtClean="0">
                <a:solidFill>
                  <a:srgbClr val="0C4B84"/>
                </a:solidFill>
              </a:rPr>
              <a:t> </a:t>
            </a:r>
            <a:endParaRPr lang="en-US" altLang="en-US" sz="2400" smtClean="0"/>
          </a:p>
        </p:txBody>
      </p:sp>
      <p:sp>
        <p:nvSpPr>
          <p:cNvPr id="8" name="Rectangle 9"/>
          <p:cNvSpPr>
            <a:spLocks noChangeArrowheads="1"/>
          </p:cNvSpPr>
          <p:nvPr/>
        </p:nvSpPr>
        <p:spPr bwMode="auto">
          <a:xfrm>
            <a:off x="5280025" y="4802188"/>
            <a:ext cx="44450" cy="152400"/>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000" smtClean="0">
                <a:solidFill>
                  <a:srgbClr val="000000"/>
                </a:solidFill>
              </a:rPr>
              <a:t> </a:t>
            </a:r>
            <a:endParaRPr lang="en-US" altLang="en-US" sz="2400" smtClean="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dirty="0"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ltLang="en-US"/>
              <a:t>Geneva, Switzerland, 2 June 2014</a:t>
            </a:r>
          </a:p>
        </p:txBody>
      </p:sp>
    </p:spTree>
    <p:extLst>
      <p:ext uri="{BB962C8B-B14F-4D97-AF65-F5344CB8AC3E}">
        <p14:creationId xmlns:p14="http://schemas.microsoft.com/office/powerpoint/2010/main" val="278902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3975BF29-0F51-4BF3-9D86-64D7050A8701}" type="slidenum">
              <a:rPr lang="en-US" altLang="zh-CN"/>
              <a:pPr/>
              <a:t>‹#›</a:t>
            </a:fld>
            <a:endParaRPr lang="en-US" altLang="zh-CN"/>
          </a:p>
        </p:txBody>
      </p:sp>
    </p:spTree>
    <p:extLst>
      <p:ext uri="{BB962C8B-B14F-4D97-AF65-F5344CB8AC3E}">
        <p14:creationId xmlns:p14="http://schemas.microsoft.com/office/powerpoint/2010/main" val="194432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432EB463-4EB4-4C35-B9F8-8F3F75B2798C}" type="slidenum">
              <a:rPr lang="en-US" altLang="zh-CN"/>
              <a:pPr/>
              <a:t>‹#›</a:t>
            </a:fld>
            <a:endParaRPr lang="en-US" altLang="zh-CN"/>
          </a:p>
        </p:txBody>
      </p:sp>
    </p:spTree>
    <p:extLst>
      <p:ext uri="{BB962C8B-B14F-4D97-AF65-F5344CB8AC3E}">
        <p14:creationId xmlns:p14="http://schemas.microsoft.com/office/powerpoint/2010/main" val="1097330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ltLang="en-US"/>
              <a:t>Geneva, Switzerland, 2 June 2014</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fld id="{9BD194DC-5A22-4061-9043-DCC2ADFCBCEF}" type="slidenum">
              <a:rPr lang="en-US" altLang="zh-CN"/>
              <a:pPr/>
              <a:t>‹#›</a:t>
            </a:fld>
            <a:endParaRPr lang="en-US" altLang="zh-CN"/>
          </a:p>
        </p:txBody>
      </p:sp>
    </p:spTree>
    <p:extLst>
      <p:ext uri="{BB962C8B-B14F-4D97-AF65-F5344CB8AC3E}">
        <p14:creationId xmlns:p14="http://schemas.microsoft.com/office/powerpoint/2010/main" val="421149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B2F153E4-C364-4F70-88EB-38803C76A77D}" type="slidenum">
              <a:rPr lang="en-US" altLang="zh-CN"/>
              <a:pPr/>
              <a:t>‹#›</a:t>
            </a:fld>
            <a:endParaRPr lang="en-US" altLang="zh-CN"/>
          </a:p>
        </p:txBody>
      </p:sp>
    </p:spTree>
    <p:extLst>
      <p:ext uri="{BB962C8B-B14F-4D97-AF65-F5344CB8AC3E}">
        <p14:creationId xmlns:p14="http://schemas.microsoft.com/office/powerpoint/2010/main" val="244562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6635347B-6CF6-4C60-8743-8EA2EC4E2FE4}" type="slidenum">
              <a:rPr lang="en-US" altLang="zh-CN"/>
              <a:pPr/>
              <a:t>‹#›</a:t>
            </a:fld>
            <a:endParaRPr lang="en-US" altLang="zh-CN"/>
          </a:p>
        </p:txBody>
      </p:sp>
    </p:spTree>
    <p:extLst>
      <p:ext uri="{BB962C8B-B14F-4D97-AF65-F5344CB8AC3E}">
        <p14:creationId xmlns:p14="http://schemas.microsoft.com/office/powerpoint/2010/main" val="343219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xfrm>
            <a:off x="250825" y="6453188"/>
            <a:ext cx="4032250" cy="312737"/>
          </a:xfrm>
        </p:spPr>
        <p:txBody>
          <a:bodyPr/>
          <a:lstStyle>
            <a:lvl1pPr>
              <a:defRPr smtClean="0"/>
            </a:lvl1pPr>
          </a:lstStyle>
          <a:p>
            <a:pPr>
              <a:defRPr/>
            </a:pPr>
            <a:r>
              <a:rPr lang="en-US" altLang="en-US"/>
              <a:t>Geneva, Switzerland, 2 June 2014</a:t>
            </a:r>
          </a:p>
          <a:p>
            <a:pPr>
              <a:defRPr/>
            </a:pPr>
            <a:endParaRPr lang="en-US" altLang="en-US"/>
          </a:p>
        </p:txBody>
      </p:sp>
      <p:sp>
        <p:nvSpPr>
          <p:cNvPr id="6" name="Rectangle 36"/>
          <p:cNvSpPr>
            <a:spLocks noGrp="1" noChangeArrowheads="1"/>
          </p:cNvSpPr>
          <p:nvPr>
            <p:ph type="sldNum" sz="quarter" idx="11"/>
          </p:nvPr>
        </p:nvSpPr>
        <p:spPr/>
        <p:txBody>
          <a:bodyPr/>
          <a:lstStyle>
            <a:lvl1pPr>
              <a:defRPr/>
            </a:lvl1pPr>
          </a:lstStyle>
          <a:p>
            <a:fld id="{5F0EC5EF-2F95-4520-823A-ADBA7828743F}" type="slidenum">
              <a:rPr lang="en-US" altLang="zh-CN"/>
              <a:pPr/>
              <a:t>‹#›</a:t>
            </a:fld>
            <a:endParaRPr lang="en-US" altLang="zh-CN"/>
          </a:p>
        </p:txBody>
      </p:sp>
    </p:spTree>
    <p:extLst>
      <p:ext uri="{BB962C8B-B14F-4D97-AF65-F5344CB8AC3E}">
        <p14:creationId xmlns:p14="http://schemas.microsoft.com/office/powerpoint/2010/main" val="334451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8" name="Rectangle 36"/>
          <p:cNvSpPr>
            <a:spLocks noGrp="1" noChangeArrowheads="1"/>
          </p:cNvSpPr>
          <p:nvPr>
            <p:ph type="sldNum" sz="quarter" idx="11"/>
          </p:nvPr>
        </p:nvSpPr>
        <p:spPr>
          <a:ln/>
        </p:spPr>
        <p:txBody>
          <a:bodyPr/>
          <a:lstStyle>
            <a:lvl1pPr>
              <a:defRPr/>
            </a:lvl1pPr>
          </a:lstStyle>
          <a:p>
            <a:fld id="{4479A142-AA99-4E4E-8D79-D255E2FFECCB}" type="slidenum">
              <a:rPr lang="en-US" altLang="zh-CN"/>
              <a:pPr/>
              <a:t>‹#›</a:t>
            </a:fld>
            <a:endParaRPr lang="en-US" altLang="zh-CN"/>
          </a:p>
        </p:txBody>
      </p:sp>
    </p:spTree>
    <p:extLst>
      <p:ext uri="{BB962C8B-B14F-4D97-AF65-F5344CB8AC3E}">
        <p14:creationId xmlns:p14="http://schemas.microsoft.com/office/powerpoint/2010/main" val="397582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smtClean="0"/>
            </a:lvl1pPr>
          </a:lstStyle>
          <a:p>
            <a:pPr>
              <a:defRPr/>
            </a:pPr>
            <a:r>
              <a:rPr lang="en-US" altLang="en-US"/>
              <a:t>Geneva, Switzerland, 2 June 2014</a:t>
            </a:r>
          </a:p>
          <a:p>
            <a:pPr>
              <a:defRPr/>
            </a:pPr>
            <a:endParaRPr lang="en-US" altLang="en-US"/>
          </a:p>
        </p:txBody>
      </p:sp>
      <p:sp>
        <p:nvSpPr>
          <p:cNvPr id="4" name="Rectangle 36"/>
          <p:cNvSpPr>
            <a:spLocks noGrp="1" noChangeArrowheads="1"/>
          </p:cNvSpPr>
          <p:nvPr>
            <p:ph type="sldNum" sz="quarter" idx="11"/>
          </p:nvPr>
        </p:nvSpPr>
        <p:spPr/>
        <p:txBody>
          <a:bodyPr/>
          <a:lstStyle>
            <a:lvl1pPr>
              <a:defRPr/>
            </a:lvl1pPr>
          </a:lstStyle>
          <a:p>
            <a:fld id="{4FC4B5C2-E9D9-4404-AFF3-331777E4915D}" type="slidenum">
              <a:rPr lang="en-US" altLang="zh-CN"/>
              <a:pPr/>
              <a:t>‹#›</a:t>
            </a:fld>
            <a:endParaRPr lang="en-US" altLang="zh-CN"/>
          </a:p>
        </p:txBody>
      </p:sp>
    </p:spTree>
    <p:extLst>
      <p:ext uri="{BB962C8B-B14F-4D97-AF65-F5344CB8AC3E}">
        <p14:creationId xmlns:p14="http://schemas.microsoft.com/office/powerpoint/2010/main" val="133900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3" name="Rectangle 36"/>
          <p:cNvSpPr>
            <a:spLocks noGrp="1" noChangeArrowheads="1"/>
          </p:cNvSpPr>
          <p:nvPr>
            <p:ph type="sldNum" sz="quarter" idx="11"/>
          </p:nvPr>
        </p:nvSpPr>
        <p:spPr>
          <a:ln/>
        </p:spPr>
        <p:txBody>
          <a:bodyPr/>
          <a:lstStyle>
            <a:lvl1pPr>
              <a:defRPr/>
            </a:lvl1pPr>
          </a:lstStyle>
          <a:p>
            <a:fld id="{F7EB9041-F999-4B0F-BE39-3314237778DF}" type="slidenum">
              <a:rPr lang="en-US" altLang="zh-CN"/>
              <a:pPr/>
              <a:t>‹#›</a:t>
            </a:fld>
            <a:endParaRPr lang="en-US" altLang="zh-CN"/>
          </a:p>
        </p:txBody>
      </p:sp>
    </p:spTree>
    <p:extLst>
      <p:ext uri="{BB962C8B-B14F-4D97-AF65-F5344CB8AC3E}">
        <p14:creationId xmlns:p14="http://schemas.microsoft.com/office/powerpoint/2010/main" val="241956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6" name="Rectangle 36"/>
          <p:cNvSpPr>
            <a:spLocks noGrp="1" noChangeArrowheads="1"/>
          </p:cNvSpPr>
          <p:nvPr>
            <p:ph type="sldNum" sz="quarter" idx="11"/>
          </p:nvPr>
        </p:nvSpPr>
        <p:spPr>
          <a:ln/>
        </p:spPr>
        <p:txBody>
          <a:bodyPr/>
          <a:lstStyle>
            <a:lvl1pPr>
              <a:defRPr/>
            </a:lvl1pPr>
          </a:lstStyle>
          <a:p>
            <a:fld id="{71E856F0-D59F-4C87-9AB3-6A60A87EE778}" type="slidenum">
              <a:rPr lang="en-US" altLang="zh-CN"/>
              <a:pPr/>
              <a:t>‹#›</a:t>
            </a:fld>
            <a:endParaRPr lang="en-US" altLang="zh-CN"/>
          </a:p>
        </p:txBody>
      </p:sp>
    </p:spTree>
    <p:extLst>
      <p:ext uri="{BB962C8B-B14F-4D97-AF65-F5344CB8AC3E}">
        <p14:creationId xmlns:p14="http://schemas.microsoft.com/office/powerpoint/2010/main" val="360543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Geneva, Switzerland, 2 June 2014</a:t>
            </a:r>
          </a:p>
          <a:p>
            <a:pPr>
              <a:defRPr/>
            </a:pPr>
            <a:endParaRPr lang="en-US" altLang="en-US"/>
          </a:p>
        </p:txBody>
      </p:sp>
      <p:sp>
        <p:nvSpPr>
          <p:cNvPr id="6" name="Rectangle 36"/>
          <p:cNvSpPr>
            <a:spLocks noGrp="1" noChangeArrowheads="1"/>
          </p:cNvSpPr>
          <p:nvPr>
            <p:ph type="sldNum" sz="quarter" idx="11"/>
          </p:nvPr>
        </p:nvSpPr>
        <p:spPr/>
        <p:txBody>
          <a:bodyPr/>
          <a:lstStyle>
            <a:lvl1pPr>
              <a:defRPr/>
            </a:lvl1pPr>
          </a:lstStyle>
          <a:p>
            <a:fld id="{FD856471-8016-443F-8A11-3FA1D49F304E}" type="slidenum">
              <a:rPr lang="en-US" altLang="zh-CN"/>
              <a:pPr/>
              <a:t>‹#›</a:t>
            </a:fld>
            <a:endParaRPr lang="en-US" altLang="zh-CN"/>
          </a:p>
        </p:txBody>
      </p:sp>
    </p:spTree>
    <p:extLst>
      <p:ext uri="{BB962C8B-B14F-4D97-AF65-F5344CB8AC3E}">
        <p14:creationId xmlns:p14="http://schemas.microsoft.com/office/powerpoint/2010/main" val="67841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ltLang="en-US"/>
              <a:t>Geneva, Switzerland, 2 June 2014</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宋体" charset="-122"/>
              </a:defRPr>
            </a:lvl1pPr>
          </a:lstStyle>
          <a:p>
            <a:fld id="{5F896BA3-AC99-4B36-914B-3FF9875A0DE2}" type="slidenum">
              <a:rPr lang="en-US" altLang="zh-CN"/>
              <a:pPr/>
              <a:t>‹#›</a:t>
            </a:fld>
            <a:endParaRPr lang="en-US" altLang="zh-CN"/>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284" r:id="rId1"/>
    <p:sldLayoutId id="2147484277" r:id="rId2"/>
    <p:sldLayoutId id="2147484278" r:id="rId3"/>
    <p:sldLayoutId id="2147484285" r:id="rId4"/>
    <p:sldLayoutId id="2147484279" r:id="rId5"/>
    <p:sldLayoutId id="2147484286" r:id="rId6"/>
    <p:sldLayoutId id="2147484280" r:id="rId7"/>
    <p:sldLayoutId id="2147484281" r:id="rId8"/>
    <p:sldLayoutId id="2147484287" r:id="rId9"/>
    <p:sldLayoutId id="2147484282" r:id="rId10"/>
    <p:sldLayoutId id="2147484283" r:id="rId11"/>
    <p:sldLayoutId id="2147484288"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250825" y="6381750"/>
            <a:ext cx="3827463" cy="268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smtClean="0">
                <a:solidFill>
                  <a:schemeClr val="tx1"/>
                </a:solidFill>
                <a:latin typeface="Univers" pitchFamily="34" charset="0"/>
              </a:rPr>
              <a:t>Geneva, Switzerland, 2 June 2014</a:t>
            </a:r>
          </a:p>
        </p:txBody>
      </p:sp>
      <p:sp>
        <p:nvSpPr>
          <p:cNvPr id="9219" name="Rectangle 10"/>
          <p:cNvSpPr>
            <a:spLocks noGrp="1" noChangeArrowheads="1"/>
          </p:cNvSpPr>
          <p:nvPr>
            <p:ph type="ctrTitle"/>
          </p:nvPr>
        </p:nvSpPr>
        <p:spPr>
          <a:xfrm>
            <a:off x="0" y="2708275"/>
            <a:ext cx="9144000" cy="1296988"/>
          </a:xfrm>
        </p:spPr>
        <p:txBody>
          <a:bodyPr/>
          <a:lstStyle/>
          <a:p>
            <a:r>
              <a:rPr lang="en-US" dirty="0" smtClean="0"/>
              <a:t>SG2: WTSA </a:t>
            </a:r>
            <a:r>
              <a:rPr lang="en-US" dirty="0"/>
              <a:t>and PP </a:t>
            </a:r>
            <a:r>
              <a:rPr lang="en-US" dirty="0" smtClean="0"/>
              <a:t>Resolutions</a:t>
            </a:r>
            <a:br>
              <a:rPr lang="en-US" dirty="0" smtClean="0"/>
            </a:br>
            <a:r>
              <a:rPr lang="en-US" sz="2400" dirty="0"/>
              <a:t>“Recommendation </a:t>
            </a:r>
            <a:r>
              <a:rPr lang="en-US" sz="2400" dirty="0" smtClean="0"/>
              <a:t>E.157”</a:t>
            </a:r>
            <a:endParaRPr lang="en-US" altLang="en-US" sz="2400" dirty="0" smtClean="0"/>
          </a:p>
        </p:txBody>
      </p:sp>
      <p:sp>
        <p:nvSpPr>
          <p:cNvPr id="9220" name="Rectangle 11"/>
          <p:cNvSpPr>
            <a:spLocks noGrp="1" noChangeArrowheads="1"/>
          </p:cNvSpPr>
          <p:nvPr>
            <p:ph type="subTitle" idx="1"/>
          </p:nvPr>
        </p:nvSpPr>
        <p:spPr>
          <a:xfrm>
            <a:off x="1371600" y="4651375"/>
            <a:ext cx="6400800" cy="849313"/>
          </a:xfrm>
        </p:spPr>
        <p:txBody>
          <a:bodyPr/>
          <a:lstStyle/>
          <a:p>
            <a:r>
              <a:rPr lang="en-GB" altLang="en-US" b="1" dirty="0" smtClean="0"/>
              <a:t>Sherif Guinena</a:t>
            </a:r>
          </a:p>
          <a:p>
            <a:r>
              <a:rPr lang="en-GB" altLang="en-US" sz="1800" b="1" dirty="0" smtClean="0"/>
              <a:t>SG2 Chairman</a:t>
            </a:r>
            <a:endParaRPr lang="en-US" altLang="en-US" sz="1800" b="1" dirty="0" smtClean="0"/>
          </a:p>
        </p:txBody>
      </p:sp>
      <p:sp>
        <p:nvSpPr>
          <p:cNvPr id="9221" name="Rectangle 13"/>
          <p:cNvSpPr>
            <a:spLocks noChangeArrowheads="1"/>
          </p:cNvSpPr>
          <p:nvPr/>
        </p:nvSpPr>
        <p:spPr bwMode="auto">
          <a:xfrm>
            <a:off x="0" y="952500"/>
            <a:ext cx="91440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gn="ctr">
              <a:lnSpc>
                <a:spcPct val="80000"/>
              </a:lnSpc>
              <a:spcBef>
                <a:spcPct val="0"/>
              </a:spcBef>
              <a:buSzTx/>
              <a:buFontTx/>
              <a:buNone/>
            </a:pPr>
            <a:r>
              <a:rPr lang="en-US" altLang="zh-CN" sz="2400" b="1">
                <a:ea typeface="宋体" charset="-122"/>
              </a:rPr>
              <a:t>ITU Workshop on “Caller ID Spoofing”</a:t>
            </a:r>
          </a:p>
          <a:p>
            <a:pPr algn="ctr">
              <a:lnSpc>
                <a:spcPct val="80000"/>
              </a:lnSpc>
              <a:spcBef>
                <a:spcPct val="0"/>
              </a:spcBef>
              <a:buSzTx/>
              <a:buFontTx/>
              <a:buNone/>
            </a:pPr>
            <a:endParaRPr lang="en-US" altLang="zh-CN" sz="2400" b="1">
              <a:solidFill>
                <a:srgbClr val="22228B"/>
              </a:solidFill>
              <a:ea typeface="宋体" charset="-122"/>
            </a:endParaRPr>
          </a:p>
          <a:p>
            <a:pPr algn="ctr">
              <a:lnSpc>
                <a:spcPct val="80000"/>
              </a:lnSpc>
              <a:spcBef>
                <a:spcPct val="0"/>
              </a:spcBef>
              <a:buSzTx/>
              <a:buFontTx/>
              <a:buNone/>
            </a:pPr>
            <a:r>
              <a:rPr lang="en-US" altLang="zh-CN" sz="1800" b="1">
                <a:solidFill>
                  <a:srgbClr val="22228B"/>
                </a:solidFill>
                <a:ea typeface="宋体" charset="-122"/>
              </a:rPr>
              <a:t>(Geneva, Switzerland, 2 June 2014)</a:t>
            </a:r>
            <a:endParaRPr lang="en-US" altLang="zh-CN" sz="1800" b="1">
              <a:ea typeface="宋体" charset="-122"/>
            </a:endParaRPr>
          </a:p>
        </p:txBody>
      </p:sp>
      <p:sp>
        <p:nvSpPr>
          <p:cNvPr id="9222"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3"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4"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5"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6"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pic>
        <p:nvPicPr>
          <p:cNvPr id="9227" name="Picture 16" descr="ITUseries"/>
          <p:cNvPicPr>
            <a:picLocks noChangeAspect="1" noChangeArrowheads="1"/>
          </p:cNvPicPr>
          <p:nvPr/>
        </p:nvPicPr>
        <p:blipFill>
          <a:blip r:embed="rId5">
            <a:extLst>
              <a:ext uri="{28A0092B-C50C-407E-A947-70E740481C1C}">
                <a14:useLocalDpi xmlns:a14="http://schemas.microsoft.com/office/drawing/2010/main" val="0"/>
              </a:ext>
            </a:extLst>
          </a:blip>
          <a:srcRect t="17264" b="69327"/>
          <a:stretch>
            <a:fillRect/>
          </a:stretch>
        </p:blipFill>
        <p:spPr bwMode="auto">
          <a:xfrm>
            <a:off x="6516217" y="188913"/>
            <a:ext cx="1981672"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dirty="0" smtClean="0"/>
              <a:t>Current SG2 Progress</a:t>
            </a:r>
            <a:endParaRPr lang="zh-CN" altLang="en-US" dirty="0" smtClean="0">
              <a:ea typeface="宋体" charset="-122"/>
            </a:endParaRPr>
          </a:p>
        </p:txBody>
      </p:sp>
      <p:sp>
        <p:nvSpPr>
          <p:cNvPr id="12291" name="内容占位符 2"/>
          <p:cNvSpPr>
            <a:spLocks noGrp="1"/>
          </p:cNvSpPr>
          <p:nvPr>
            <p:ph idx="1"/>
          </p:nvPr>
        </p:nvSpPr>
        <p:spPr>
          <a:xfrm>
            <a:off x="395536" y="1412776"/>
            <a:ext cx="8363272" cy="5112568"/>
          </a:xfrm>
        </p:spPr>
        <p:txBody>
          <a:bodyPr/>
          <a:lstStyle/>
          <a:p>
            <a:pPr marL="324000">
              <a:spcBef>
                <a:spcPts val="1800"/>
              </a:spcBef>
            </a:pPr>
            <a:r>
              <a:rPr lang="en-US" altLang="zh-CN" sz="2400" dirty="0" smtClean="0">
                <a:ea typeface="宋体" charset="-122"/>
              </a:rPr>
              <a:t>Following WTSA-12, and the revised Resolution 65, SG2 is progressing the work to revise E.157.</a:t>
            </a:r>
          </a:p>
          <a:p>
            <a:pPr marL="324000">
              <a:spcBef>
                <a:spcPts val="1800"/>
              </a:spcBef>
            </a:pPr>
            <a:r>
              <a:rPr lang="en-US" altLang="zh-CN" sz="2400" dirty="0" smtClean="0">
                <a:ea typeface="宋体" charset="-122"/>
              </a:rPr>
              <a:t>Two relevant contributions were provided by Ghana in the last SG2 meeting (SEP 2013) proposing revisions to E.157</a:t>
            </a:r>
          </a:p>
          <a:p>
            <a:pPr marL="324000">
              <a:spcBef>
                <a:spcPts val="1800"/>
              </a:spcBef>
            </a:pPr>
            <a:r>
              <a:rPr lang="en-US" altLang="zh-CN" sz="2400" dirty="0" smtClean="0">
                <a:ea typeface="宋体" charset="-122"/>
              </a:rPr>
              <a:t>KDDI (Japan) raised the issue of spoofing</a:t>
            </a:r>
          </a:p>
          <a:p>
            <a:pPr marL="324000">
              <a:spcBef>
                <a:spcPts val="1800"/>
              </a:spcBef>
            </a:pPr>
            <a:r>
              <a:rPr lang="en-US" altLang="zh-CN" sz="2400" dirty="0" smtClean="0">
                <a:ea typeface="宋体" charset="-122"/>
              </a:rPr>
              <a:t>A correspondence group (CG) was created to discuss these two proposals, co-convened by the two contributors.</a:t>
            </a:r>
          </a:p>
          <a:p>
            <a:pPr marL="324000">
              <a:spcBef>
                <a:spcPts val="1800"/>
              </a:spcBef>
            </a:pPr>
            <a:r>
              <a:rPr lang="en-US" altLang="zh-CN" sz="2400" dirty="0" smtClean="0">
                <a:ea typeface="宋体" charset="-122"/>
              </a:rPr>
              <a:t>WP1 Chairman also proposed a revision to E.157. </a:t>
            </a:r>
          </a:p>
          <a:p>
            <a:pPr marL="0" indent="0">
              <a:spcBef>
                <a:spcPts val="1800"/>
              </a:spcBef>
              <a:buNone/>
            </a:pPr>
            <a:endParaRPr lang="en-US" altLang="zh-CN" sz="2000" dirty="0" smtClean="0">
              <a:ea typeface="宋体" charset="-122"/>
            </a:endParaRPr>
          </a:p>
          <a:p>
            <a:pPr marL="0" indent="0">
              <a:spcBef>
                <a:spcPts val="1800"/>
              </a:spcBef>
              <a:buNone/>
            </a:pPr>
            <a:endParaRPr lang="en-US" altLang="zh-CN" sz="2000"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10</a:t>
            </a:fld>
            <a:endParaRPr lang="en-US" altLang="zh-CN" sz="1200" dirty="0">
              <a:solidFill>
                <a:schemeClr val="tx1"/>
              </a:solidFill>
            </a:endParaRPr>
          </a:p>
        </p:txBody>
      </p:sp>
      <p:cxnSp>
        <p:nvCxnSpPr>
          <p:cNvPr id="3" name="Straight Connector 2"/>
          <p:cNvCxnSpPr/>
          <p:nvPr/>
        </p:nvCxnSpPr>
        <p:spPr bwMode="auto">
          <a:xfrm>
            <a:off x="827584" y="6165304"/>
            <a:ext cx="20882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20075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en-US" dirty="0" smtClean="0"/>
              <a:t>Technology Neutrality </a:t>
            </a:r>
            <a:endParaRPr lang="zh-CN" altLang="en-US" dirty="0" smtClean="0">
              <a:ea typeface="宋体" charset="-122"/>
            </a:endParaRPr>
          </a:p>
        </p:txBody>
      </p:sp>
      <p:sp>
        <p:nvSpPr>
          <p:cNvPr id="14339" name="内容占位符 2"/>
          <p:cNvSpPr>
            <a:spLocks noGrp="1"/>
          </p:cNvSpPr>
          <p:nvPr>
            <p:ph idx="1"/>
          </p:nvPr>
        </p:nvSpPr>
        <p:spPr>
          <a:xfrm>
            <a:off x="250825" y="1600200"/>
            <a:ext cx="8642350" cy="4525963"/>
          </a:xfrm>
        </p:spPr>
        <p:txBody>
          <a:bodyPr/>
          <a:lstStyle/>
          <a:p>
            <a:pPr marL="0" indent="-400050">
              <a:spcBef>
                <a:spcPts val="2400"/>
              </a:spcBef>
            </a:pPr>
            <a:r>
              <a:rPr lang="en-US" altLang="zh-CN" sz="2400" dirty="0">
                <a:ea typeface="宋体" charset="-122"/>
              </a:rPr>
              <a:t>Progressive Migration from legacy PSTN to IP based infrastructures changed the game.</a:t>
            </a:r>
          </a:p>
          <a:p>
            <a:pPr marL="0" indent="-400050">
              <a:spcBef>
                <a:spcPts val="2400"/>
              </a:spcBef>
            </a:pPr>
            <a:r>
              <a:rPr lang="en-US" altLang="zh-CN" sz="2400" dirty="0" smtClean="0">
                <a:ea typeface="宋体" charset="-122"/>
              </a:rPr>
              <a:t>E.156 is “technologically neutral”; Should cater properly to this new environment.</a:t>
            </a:r>
          </a:p>
          <a:p>
            <a:pPr marL="0" indent="-400050">
              <a:spcBef>
                <a:spcPts val="2400"/>
              </a:spcBef>
            </a:pPr>
            <a:r>
              <a:rPr lang="en-US" altLang="zh-CN" sz="2400" dirty="0" smtClean="0">
                <a:ea typeface="宋体" charset="-122"/>
              </a:rPr>
              <a:t>WTSA-12 Res 65 addressed CPND,CLI and OI intentionally to signify the importance of knowing the true origin of a call whatever technology is used.</a:t>
            </a:r>
          </a:p>
          <a:p>
            <a:pPr marL="0" indent="-400050">
              <a:spcBef>
                <a:spcPts val="1800"/>
              </a:spcBef>
            </a:pPr>
            <a:endParaRPr lang="en-US" altLang="zh-CN" sz="2800" dirty="0" smtClean="0">
              <a:ea typeface="宋体" charset="-122"/>
            </a:endParaRPr>
          </a:p>
          <a:p>
            <a:pPr marL="0" indent="0">
              <a:spcBef>
                <a:spcPts val="1800"/>
              </a:spcBef>
              <a:buNone/>
            </a:pPr>
            <a:r>
              <a:rPr lang="en-US" altLang="zh-CN" sz="2800" dirty="0" smtClean="0">
                <a:ea typeface="宋体" charset="-122"/>
              </a:rPr>
              <a:t>      </a:t>
            </a:r>
            <a:endParaRPr lang="zh-CN" altLang="en-US" sz="28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11</a:t>
            </a:fld>
            <a:endParaRPr lang="en-US" altLang="zh-CN" sz="1200">
              <a:solidFill>
                <a:schemeClr val="tx1"/>
              </a:solidFill>
            </a:endParaRPr>
          </a:p>
        </p:txBody>
      </p:sp>
    </p:spTree>
    <p:extLst>
      <p:ext uri="{BB962C8B-B14F-4D97-AF65-F5344CB8AC3E}">
        <p14:creationId xmlns:p14="http://schemas.microsoft.com/office/powerpoint/2010/main" val="2391273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zh-CN" dirty="0" smtClean="0"/>
              <a:t>The new traffic-handling environment</a:t>
            </a:r>
            <a:endParaRPr lang="zh-CN" altLang="en-US" dirty="0" smtClean="0">
              <a:ea typeface="宋体" charset="-122"/>
            </a:endParaRPr>
          </a:p>
        </p:txBody>
      </p:sp>
      <p:sp>
        <p:nvSpPr>
          <p:cNvPr id="14339" name="内容占位符 2"/>
          <p:cNvSpPr>
            <a:spLocks noGrp="1"/>
          </p:cNvSpPr>
          <p:nvPr>
            <p:ph idx="1"/>
          </p:nvPr>
        </p:nvSpPr>
        <p:spPr>
          <a:xfrm>
            <a:off x="179512" y="1196752"/>
            <a:ext cx="8642350" cy="5328592"/>
          </a:xfrm>
        </p:spPr>
        <p:txBody>
          <a:bodyPr/>
          <a:lstStyle/>
          <a:p>
            <a:pPr marL="0" indent="-400050">
              <a:spcBef>
                <a:spcPts val="1800"/>
              </a:spcBef>
            </a:pPr>
            <a:r>
              <a:rPr lang="en-US" altLang="zh-CN" sz="2400" dirty="0" smtClean="0">
                <a:ea typeface="宋体" charset="-122"/>
              </a:rPr>
              <a:t>Commercialization and arbitrage open the gate for </a:t>
            </a:r>
            <a:r>
              <a:rPr lang="en-US" altLang="zh-CN" sz="2400" dirty="0" err="1">
                <a:ea typeface="宋体" charset="-122"/>
              </a:rPr>
              <a:t>H</a:t>
            </a:r>
            <a:r>
              <a:rPr lang="en-US" altLang="zh-CN" sz="2400" dirty="0" err="1" smtClean="0">
                <a:ea typeface="宋体" charset="-122"/>
              </a:rPr>
              <a:t>ubing</a:t>
            </a:r>
            <a:r>
              <a:rPr lang="en-US" altLang="zh-CN" sz="2400" dirty="0" smtClean="0">
                <a:ea typeface="宋体" charset="-122"/>
              </a:rPr>
              <a:t> operators and traffic aggregators. Could lead to lower costs and rates, BUT:</a:t>
            </a:r>
          </a:p>
          <a:p>
            <a:pPr marL="400050" lvl="1" indent="-400050">
              <a:spcBef>
                <a:spcPts val="1800"/>
              </a:spcBef>
            </a:pPr>
            <a:r>
              <a:rPr lang="en-US" altLang="zh-CN" sz="2400" dirty="0" smtClean="0">
                <a:ea typeface="宋体" charset="-122"/>
              </a:rPr>
              <a:t>Masking or Spoofing of CPND/CLI/OI in Hubs (importantly: CC, NDC</a:t>
            </a:r>
            <a:r>
              <a:rPr lang="en-US" altLang="zh-CN" sz="2400" dirty="0">
                <a:ea typeface="宋体" charset="-122"/>
              </a:rPr>
              <a:t>) could </a:t>
            </a:r>
            <a:r>
              <a:rPr lang="en-US" altLang="zh-CN" sz="2400" dirty="0" smtClean="0">
                <a:ea typeface="宋体" charset="-122"/>
              </a:rPr>
              <a:t>be for the purposes </a:t>
            </a:r>
            <a:r>
              <a:rPr lang="en-US" altLang="zh-CN" sz="2400" dirty="0">
                <a:ea typeface="宋体" charset="-122"/>
              </a:rPr>
              <a:t>of </a:t>
            </a:r>
            <a:r>
              <a:rPr lang="en-US" altLang="zh-CN" sz="2400" dirty="0" smtClean="0">
                <a:ea typeface="宋体" charset="-122"/>
              </a:rPr>
              <a:t>defrauding.</a:t>
            </a:r>
          </a:p>
          <a:p>
            <a:pPr marL="400050" lvl="1" indent="-400050">
              <a:spcBef>
                <a:spcPts val="1800"/>
              </a:spcBef>
            </a:pPr>
            <a:r>
              <a:rPr lang="en-US" altLang="zh-CN" sz="2400" dirty="0" smtClean="0">
                <a:ea typeface="宋体" charset="-122"/>
              </a:rPr>
              <a:t>Usually victim countries do not have enough capabilities to detect such defraud, especially in case of multiple Transit and </a:t>
            </a:r>
            <a:r>
              <a:rPr lang="en-US" altLang="zh-CN" sz="2400" dirty="0" err="1">
                <a:ea typeface="宋体" charset="-122"/>
              </a:rPr>
              <a:t>H</a:t>
            </a:r>
            <a:r>
              <a:rPr lang="en-US" altLang="zh-CN" sz="2400" dirty="0" err="1" smtClean="0">
                <a:ea typeface="宋体" charset="-122"/>
              </a:rPr>
              <a:t>ubing</a:t>
            </a:r>
            <a:r>
              <a:rPr lang="en-US" altLang="zh-CN" sz="2400" dirty="0" smtClean="0">
                <a:ea typeface="宋体" charset="-122"/>
              </a:rPr>
              <a:t> operators. </a:t>
            </a:r>
          </a:p>
          <a:p>
            <a:pPr marL="0" indent="-400050">
              <a:spcBef>
                <a:spcPts val="1800"/>
              </a:spcBef>
            </a:pPr>
            <a:r>
              <a:rPr lang="en-US" altLang="zh-CN" sz="2400" dirty="0">
                <a:ea typeface="宋体" charset="-122"/>
              </a:rPr>
              <a:t>Requirement for Transparent passing of call origin identification</a:t>
            </a:r>
            <a:r>
              <a:rPr lang="en-US" altLang="zh-CN" sz="2400" dirty="0" smtClean="0">
                <a:ea typeface="宋体" charset="-122"/>
              </a:rPr>
              <a:t>. </a:t>
            </a:r>
            <a:endParaRPr lang="en-US" altLang="zh-CN" sz="2800" dirty="0" smtClean="0">
              <a:ea typeface="宋体" charset="-122"/>
            </a:endParaRPr>
          </a:p>
          <a:p>
            <a:pPr marL="0" indent="-400050"/>
            <a:endParaRPr lang="zh-CN" altLang="en-US" sz="28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12</a:t>
            </a:fld>
            <a:endParaRPr lang="en-US" altLang="zh-CN" sz="120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zh-CN" dirty="0" smtClean="0">
                <a:ea typeface="宋体" charset="-122"/>
              </a:rPr>
              <a:t>Technical limitations !</a:t>
            </a:r>
            <a:endParaRPr lang="zh-CN" altLang="en-US" dirty="0" smtClean="0">
              <a:ea typeface="宋体" charset="-122"/>
            </a:endParaRPr>
          </a:p>
        </p:txBody>
      </p:sp>
      <p:sp>
        <p:nvSpPr>
          <p:cNvPr id="14339" name="内容占位符 2"/>
          <p:cNvSpPr>
            <a:spLocks noGrp="1"/>
          </p:cNvSpPr>
          <p:nvPr>
            <p:ph idx="1"/>
          </p:nvPr>
        </p:nvSpPr>
        <p:spPr>
          <a:xfrm>
            <a:off x="179512" y="1196752"/>
            <a:ext cx="8642350" cy="5328592"/>
          </a:xfrm>
        </p:spPr>
        <p:txBody>
          <a:bodyPr/>
          <a:lstStyle/>
          <a:p>
            <a:pPr marL="0" indent="-400050">
              <a:spcBef>
                <a:spcPts val="1800"/>
              </a:spcBef>
            </a:pPr>
            <a:r>
              <a:rPr lang="en-US" altLang="zh-CN" sz="2400" dirty="0" smtClean="0">
                <a:ea typeface="宋体" charset="-122"/>
              </a:rPr>
              <a:t>Some </a:t>
            </a:r>
            <a:r>
              <a:rPr lang="en-US" altLang="zh-CN" sz="2400" dirty="0">
                <a:ea typeface="宋体" charset="-122"/>
              </a:rPr>
              <a:t>telecommunication operators refrain from including or implementing CPND facilities in their networks for commercial/economic </a:t>
            </a:r>
            <a:r>
              <a:rPr lang="en-US" altLang="zh-CN" sz="2400" dirty="0" smtClean="0">
                <a:ea typeface="宋体" charset="-122"/>
              </a:rPr>
              <a:t>reasons. </a:t>
            </a:r>
          </a:p>
          <a:p>
            <a:pPr marL="0" indent="-400050">
              <a:spcBef>
                <a:spcPts val="1800"/>
              </a:spcBef>
            </a:pPr>
            <a:r>
              <a:rPr lang="en-US" altLang="zh-CN" sz="2400" dirty="0" smtClean="0">
                <a:ea typeface="宋体" charset="-122"/>
              </a:rPr>
              <a:t>Res. 65 resolved that CLI</a:t>
            </a:r>
            <a:r>
              <a:rPr lang="en-US" altLang="zh-CN" sz="2400" dirty="0">
                <a:ea typeface="宋体" charset="-122"/>
              </a:rPr>
              <a:t>, CPND and OI </a:t>
            </a:r>
            <a:r>
              <a:rPr lang="en-US" altLang="zh-CN" sz="2400" dirty="0" smtClean="0">
                <a:ea typeface="宋体" charset="-122"/>
              </a:rPr>
              <a:t>shall be provided “where </a:t>
            </a:r>
            <a:r>
              <a:rPr lang="en-US" altLang="zh-CN" sz="2400" dirty="0">
                <a:ea typeface="宋体" charset="-122"/>
              </a:rPr>
              <a:t>technically possible</a:t>
            </a:r>
            <a:r>
              <a:rPr lang="en-US" altLang="zh-CN" sz="2400" dirty="0" smtClean="0">
                <a:ea typeface="宋体" charset="-122"/>
              </a:rPr>
              <a:t>”. </a:t>
            </a:r>
          </a:p>
          <a:p>
            <a:pPr marL="0" indent="-400050">
              <a:spcBef>
                <a:spcPts val="1800"/>
              </a:spcBef>
            </a:pPr>
            <a:r>
              <a:rPr lang="en-US" altLang="zh-CN" sz="2400" dirty="0" smtClean="0">
                <a:ea typeface="宋体" charset="-122"/>
              </a:rPr>
              <a:t>E.165 and further Recommendations should be based on studies that solve technical limitations, in particular for IP and interconnected PSTN-IP systems as well as for the Internet based telecommunications applications. </a:t>
            </a:r>
          </a:p>
          <a:p>
            <a:pPr marL="0" indent="-400050">
              <a:spcBef>
                <a:spcPts val="1800"/>
              </a:spcBef>
            </a:pPr>
            <a:r>
              <a:rPr lang="en-US" altLang="zh-CN" sz="2400" dirty="0" smtClean="0">
                <a:ea typeface="宋体" charset="-122"/>
              </a:rPr>
              <a:t>Distinction between Internet/VoIP calls and PSTN calls is becoming more blurred.</a:t>
            </a:r>
          </a:p>
          <a:p>
            <a:pPr marL="0" indent="-400050">
              <a:spcBef>
                <a:spcPts val="1800"/>
              </a:spcBef>
            </a:pPr>
            <a:endParaRPr lang="en-US" altLang="zh-CN" sz="2400" dirty="0" smtClean="0">
              <a:ea typeface="宋体" charset="-122"/>
            </a:endParaRPr>
          </a:p>
          <a:p>
            <a:pPr marL="0" indent="0">
              <a:spcBef>
                <a:spcPts val="1800"/>
              </a:spcBef>
              <a:buNone/>
            </a:pPr>
            <a:r>
              <a:rPr lang="en-US" altLang="zh-CN" sz="2400" dirty="0" smtClean="0">
                <a:ea typeface="宋体" charset="-122"/>
              </a:rPr>
              <a:t> </a:t>
            </a:r>
            <a:endParaRPr lang="en-US" altLang="zh-CN" sz="2400" dirty="0">
              <a:ea typeface="宋体" charset="-122"/>
            </a:endParaRPr>
          </a:p>
          <a:p>
            <a:pPr marL="0" indent="-400050">
              <a:spcBef>
                <a:spcPts val="1800"/>
              </a:spcBef>
            </a:pPr>
            <a:endParaRPr lang="zh-CN" altLang="en-US" sz="28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13</a:t>
            </a:fld>
            <a:endParaRPr lang="en-US" altLang="zh-CN" sz="1200">
              <a:solidFill>
                <a:schemeClr val="tx1"/>
              </a:solidFill>
            </a:endParaRPr>
          </a:p>
        </p:txBody>
      </p:sp>
    </p:spTree>
    <p:extLst>
      <p:ext uri="{BB962C8B-B14F-4D97-AF65-F5344CB8AC3E}">
        <p14:creationId xmlns:p14="http://schemas.microsoft.com/office/powerpoint/2010/main" val="476923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en-US" dirty="0" smtClean="0"/>
              <a:t>When OI can be masked</a:t>
            </a:r>
            <a:endParaRPr lang="zh-CN" altLang="en-US" dirty="0" smtClean="0">
              <a:ea typeface="宋体" charset="-122"/>
            </a:endParaRPr>
          </a:p>
        </p:txBody>
      </p:sp>
      <p:sp>
        <p:nvSpPr>
          <p:cNvPr id="14339" name="内容占位符 2"/>
          <p:cNvSpPr>
            <a:spLocks noGrp="1"/>
          </p:cNvSpPr>
          <p:nvPr>
            <p:ph idx="1"/>
          </p:nvPr>
        </p:nvSpPr>
        <p:spPr>
          <a:xfrm>
            <a:off x="179512" y="1196752"/>
            <a:ext cx="8642350" cy="5328592"/>
          </a:xfrm>
        </p:spPr>
        <p:txBody>
          <a:bodyPr/>
          <a:lstStyle/>
          <a:p>
            <a:pPr marL="0" indent="-400050">
              <a:spcBef>
                <a:spcPts val="1800"/>
              </a:spcBef>
            </a:pPr>
            <a:r>
              <a:rPr lang="en-US" altLang="zh-CN" sz="2100" dirty="0" smtClean="0">
                <a:ea typeface="宋体" charset="-122"/>
              </a:rPr>
              <a:t>Taking into consideration national sovereignty,  CPND/CLI/OI may be restricted on the national level.</a:t>
            </a:r>
          </a:p>
          <a:p>
            <a:pPr marL="0" indent="-400050">
              <a:spcBef>
                <a:spcPts val="1800"/>
              </a:spcBef>
            </a:pPr>
            <a:r>
              <a:rPr lang="en-US" altLang="zh-CN" sz="2100" dirty="0" smtClean="0">
                <a:ea typeface="宋体" charset="-122"/>
              </a:rPr>
              <a:t>However delivery or masking of the origin of a call in international communications should be considered an international matter.</a:t>
            </a:r>
          </a:p>
          <a:p>
            <a:pPr marL="0" indent="-400050">
              <a:spcBef>
                <a:spcPts val="1800"/>
              </a:spcBef>
            </a:pPr>
            <a:r>
              <a:rPr lang="en-US" altLang="zh-CN" sz="2100" dirty="0" smtClean="0">
                <a:ea typeface="宋体" charset="-122"/>
              </a:rPr>
              <a:t>It may lead to international defraud, encouragement for spoofing, untraceable malicious activities,… among others.</a:t>
            </a:r>
          </a:p>
          <a:p>
            <a:pPr marL="0" indent="-400050">
              <a:spcBef>
                <a:spcPts val="1800"/>
              </a:spcBef>
            </a:pPr>
            <a:r>
              <a:rPr lang="en-US" altLang="zh-CN" sz="2100" dirty="0" smtClean="0">
                <a:ea typeface="宋体" charset="-122"/>
              </a:rPr>
              <a:t>It is understandable that there could be special requirements for non-delivery of origin identification, e.g. for national security.  </a:t>
            </a:r>
            <a:endParaRPr lang="en-US" altLang="zh-CN" sz="2100" dirty="0">
              <a:ea typeface="宋体" charset="-122"/>
            </a:endParaRPr>
          </a:p>
          <a:p>
            <a:pPr marL="0" indent="-400050">
              <a:spcBef>
                <a:spcPts val="1800"/>
              </a:spcBef>
            </a:pPr>
            <a:r>
              <a:rPr lang="en-US" altLang="zh-CN" sz="2100" dirty="0" smtClean="0">
                <a:ea typeface="宋体" charset="-122"/>
              </a:rPr>
              <a:t>E.156 should cater for such cases, but with special considerations, e.g. possibly with mutual/multilateral agreements between the administrations.</a:t>
            </a:r>
            <a:endParaRPr lang="zh-CN" altLang="en-US" sz="21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14</a:t>
            </a:fld>
            <a:endParaRPr lang="en-US" altLang="zh-CN" sz="1200">
              <a:solidFill>
                <a:schemeClr val="tx1"/>
              </a:solidFill>
            </a:endParaRPr>
          </a:p>
        </p:txBody>
      </p:sp>
    </p:spTree>
    <p:extLst>
      <p:ext uri="{BB962C8B-B14F-4D97-AF65-F5344CB8AC3E}">
        <p14:creationId xmlns:p14="http://schemas.microsoft.com/office/powerpoint/2010/main" val="638222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en-US" dirty="0" smtClean="0"/>
              <a:t>Issues for consideration</a:t>
            </a:r>
            <a:endParaRPr lang="zh-CN" altLang="en-US" dirty="0" smtClean="0">
              <a:ea typeface="宋体" charset="-122"/>
            </a:endParaRPr>
          </a:p>
        </p:txBody>
      </p:sp>
      <p:sp>
        <p:nvSpPr>
          <p:cNvPr id="14339" name="内容占位符 2"/>
          <p:cNvSpPr>
            <a:spLocks noGrp="1"/>
          </p:cNvSpPr>
          <p:nvPr>
            <p:ph idx="1"/>
          </p:nvPr>
        </p:nvSpPr>
        <p:spPr>
          <a:xfrm>
            <a:off x="179512" y="1196752"/>
            <a:ext cx="8642350" cy="5328592"/>
          </a:xfrm>
        </p:spPr>
        <p:txBody>
          <a:bodyPr/>
          <a:lstStyle/>
          <a:p>
            <a:pPr marL="0" indent="-400050">
              <a:spcBef>
                <a:spcPts val="1800"/>
              </a:spcBef>
            </a:pPr>
            <a:r>
              <a:rPr lang="en-US" altLang="zh-CN" sz="2400" dirty="0" smtClean="0">
                <a:ea typeface="宋体" charset="-122"/>
              </a:rPr>
              <a:t>With </a:t>
            </a:r>
            <a:r>
              <a:rPr lang="en-US" altLang="zh-CN" sz="2400" dirty="0">
                <a:ea typeface="宋体" charset="-122"/>
              </a:rPr>
              <a:t>the </a:t>
            </a:r>
            <a:r>
              <a:rPr lang="en-US" altLang="zh-CN" sz="2400" dirty="0" smtClean="0">
                <a:ea typeface="宋体" charset="-122"/>
              </a:rPr>
              <a:t>diversity of technologies and multiplicity of use cases of “interconnected</a:t>
            </a:r>
            <a:r>
              <a:rPr lang="en-US" altLang="zh-CN" sz="2400" dirty="0">
                <a:ea typeface="宋体" charset="-122"/>
              </a:rPr>
              <a:t>” </a:t>
            </a:r>
            <a:r>
              <a:rPr lang="en-US" altLang="zh-CN" sz="2400" dirty="0" smtClean="0">
                <a:ea typeface="宋体" charset="-122"/>
              </a:rPr>
              <a:t>telecommunication infrastructures, other innovative </a:t>
            </a:r>
            <a:r>
              <a:rPr lang="en-US" altLang="zh-CN" sz="2400" dirty="0">
                <a:ea typeface="宋体" charset="-122"/>
              </a:rPr>
              <a:t>methodologies should be </a:t>
            </a:r>
            <a:r>
              <a:rPr lang="en-US" altLang="zh-CN" sz="2400" dirty="0" smtClean="0">
                <a:ea typeface="宋体" charset="-122"/>
              </a:rPr>
              <a:t>developed to ensure delivery and confidence in origin identification information; e.g.  validation, authentication and </a:t>
            </a:r>
            <a:r>
              <a:rPr lang="en-US" altLang="zh-CN" sz="2400" dirty="0">
                <a:ea typeface="宋体" charset="-122"/>
              </a:rPr>
              <a:t>certification of </a:t>
            </a:r>
            <a:r>
              <a:rPr lang="en-US" altLang="zh-CN" sz="2400" dirty="0" smtClean="0">
                <a:ea typeface="宋体" charset="-122"/>
              </a:rPr>
              <a:t>CPN/CLI/OI.</a:t>
            </a:r>
          </a:p>
          <a:p>
            <a:pPr marL="0" indent="-400050">
              <a:spcBef>
                <a:spcPts val="1800"/>
              </a:spcBef>
            </a:pPr>
            <a:r>
              <a:rPr lang="en-US" altLang="zh-CN" sz="2400" dirty="0" smtClean="0">
                <a:ea typeface="宋体" charset="-122"/>
              </a:rPr>
              <a:t>Possible new role and methodology of the ITU in assignment, validation, authorization and certification scenarios. </a:t>
            </a:r>
          </a:p>
          <a:p>
            <a:pPr marL="0" indent="-400050">
              <a:spcBef>
                <a:spcPts val="1800"/>
              </a:spcBef>
            </a:pPr>
            <a:endParaRPr lang="en-US" altLang="zh-CN" sz="2400" dirty="0" smtClean="0">
              <a:ea typeface="宋体" charset="-122"/>
            </a:endParaRPr>
          </a:p>
          <a:p>
            <a:pPr marL="0" indent="-400050">
              <a:spcBef>
                <a:spcPts val="1800"/>
              </a:spcBef>
            </a:pPr>
            <a:endParaRPr lang="en-US" altLang="zh-CN" sz="2400" dirty="0" smtClean="0">
              <a:ea typeface="宋体" charset="-122"/>
            </a:endParaRPr>
          </a:p>
          <a:p>
            <a:pPr marL="0" indent="0">
              <a:spcBef>
                <a:spcPts val="1800"/>
              </a:spcBef>
              <a:buNone/>
            </a:pPr>
            <a:endParaRPr lang="en-US" altLang="zh-CN" sz="2400" dirty="0" smtClean="0">
              <a:ea typeface="宋体" charset="-122"/>
            </a:endParaRPr>
          </a:p>
          <a:p>
            <a:pPr marL="0" indent="-400050">
              <a:spcBef>
                <a:spcPts val="1800"/>
              </a:spcBef>
            </a:pPr>
            <a:endParaRPr lang="en-US" altLang="zh-CN" sz="2400" dirty="0" smtClean="0">
              <a:ea typeface="宋体" charset="-122"/>
            </a:endParaRPr>
          </a:p>
          <a:p>
            <a:pPr marL="0" indent="-400050">
              <a:spcBef>
                <a:spcPts val="1800"/>
              </a:spcBef>
            </a:pPr>
            <a:endParaRPr lang="zh-CN" altLang="en-US" sz="24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15</a:t>
            </a:fld>
            <a:endParaRPr lang="en-US" altLang="zh-CN" sz="1200">
              <a:solidFill>
                <a:schemeClr val="tx1"/>
              </a:solidFill>
            </a:endParaRPr>
          </a:p>
        </p:txBody>
      </p:sp>
    </p:spTree>
    <p:extLst>
      <p:ext uri="{BB962C8B-B14F-4D97-AF65-F5344CB8AC3E}">
        <p14:creationId xmlns:p14="http://schemas.microsoft.com/office/powerpoint/2010/main" val="818579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Remarks</a:t>
            </a:r>
            <a:endParaRPr lang="en-US" dirty="0"/>
          </a:p>
        </p:txBody>
      </p:sp>
      <p:sp>
        <p:nvSpPr>
          <p:cNvPr id="3" name="Content Placeholder 2"/>
          <p:cNvSpPr>
            <a:spLocks noGrp="1"/>
          </p:cNvSpPr>
          <p:nvPr>
            <p:ph idx="1"/>
          </p:nvPr>
        </p:nvSpPr>
        <p:spPr>
          <a:xfrm>
            <a:off x="395536" y="1052736"/>
            <a:ext cx="8219256" cy="5256584"/>
          </a:xfrm>
        </p:spPr>
        <p:txBody>
          <a:bodyPr/>
          <a:lstStyle/>
          <a:p>
            <a:pPr>
              <a:spcBef>
                <a:spcPts val="1200"/>
              </a:spcBef>
            </a:pPr>
            <a:r>
              <a:rPr lang="en-US" sz="2800" dirty="0" smtClean="0"/>
              <a:t>E.156 needs revision guided by WTSA-12, and ITRs-12.</a:t>
            </a:r>
          </a:p>
          <a:p>
            <a:pPr>
              <a:spcBef>
                <a:spcPts val="1200"/>
              </a:spcBef>
            </a:pPr>
            <a:r>
              <a:rPr lang="en-US" sz="2800" dirty="0"/>
              <a:t>N</a:t>
            </a:r>
            <a:r>
              <a:rPr lang="en-US" sz="2800" dirty="0" smtClean="0"/>
              <a:t>ew and innovative technologies, services  and infrastructures be catered for, including, IP based telecom, OTT telecommunications applications, …etc.</a:t>
            </a:r>
          </a:p>
          <a:p>
            <a:pPr>
              <a:spcBef>
                <a:spcPts val="1200"/>
              </a:spcBef>
            </a:pPr>
            <a:r>
              <a:rPr lang="en-US" sz="2800" dirty="0" smtClean="0"/>
              <a:t>New methodologies to ensure delivery, identity and authenticity of origin.</a:t>
            </a:r>
          </a:p>
          <a:p>
            <a:pPr>
              <a:spcBef>
                <a:spcPts val="1200"/>
              </a:spcBef>
            </a:pPr>
            <a:r>
              <a:rPr lang="en-US" sz="2800" dirty="0" smtClean="0"/>
              <a:t>The emerging role of the ITU in this regard; and as a venue for international collaboration.   </a:t>
            </a:r>
          </a:p>
          <a:p>
            <a:pPr>
              <a:spcBef>
                <a:spcPts val="1200"/>
              </a:spcBef>
            </a:pPr>
            <a:endParaRPr lang="en-US" sz="2800" dirty="0"/>
          </a:p>
        </p:txBody>
      </p:sp>
      <p:sp>
        <p:nvSpPr>
          <p:cNvPr id="4" name="Date Placeholder 3"/>
          <p:cNvSpPr>
            <a:spLocks noGrp="1"/>
          </p:cNvSpPr>
          <p:nvPr>
            <p:ph type="dt" sz="half" idx="10"/>
          </p:nvPr>
        </p:nvSpPr>
        <p:spPr/>
        <p:txBody>
          <a:bodyPr/>
          <a:lstStyle/>
          <a:p>
            <a:pPr>
              <a:defRPr/>
            </a:pPr>
            <a:r>
              <a:rPr lang="en-US" altLang="en-US" smtClean="0"/>
              <a:t>Geneva, Switzerland, 2 June 2014</a:t>
            </a:r>
            <a:endParaRPr lang="en-US" altLang="en-US"/>
          </a:p>
        </p:txBody>
      </p:sp>
      <p:sp>
        <p:nvSpPr>
          <p:cNvPr id="5" name="Slide Number Placeholder 4"/>
          <p:cNvSpPr>
            <a:spLocks noGrp="1"/>
          </p:cNvSpPr>
          <p:nvPr>
            <p:ph type="sldNum" sz="quarter" idx="11"/>
          </p:nvPr>
        </p:nvSpPr>
        <p:spPr/>
        <p:txBody>
          <a:bodyPr/>
          <a:lstStyle/>
          <a:p>
            <a:fld id="{B2F153E4-C364-4F70-88EB-38803C76A77D}" type="slidenum">
              <a:rPr lang="en-US" altLang="zh-CN" smtClean="0"/>
              <a:pPr/>
              <a:t>16</a:t>
            </a:fld>
            <a:endParaRPr lang="en-US" altLang="zh-CN"/>
          </a:p>
        </p:txBody>
      </p:sp>
    </p:spTree>
    <p:extLst>
      <p:ext uri="{BB962C8B-B14F-4D97-AF65-F5344CB8AC3E}">
        <p14:creationId xmlns:p14="http://schemas.microsoft.com/office/powerpoint/2010/main" val="269157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ctrTitle"/>
          </p:nvPr>
        </p:nvSpPr>
        <p:spPr/>
        <p:txBody>
          <a:bodyPr/>
          <a:lstStyle/>
          <a:p>
            <a:r>
              <a:rPr lang="en-US" altLang="zh-CN" dirty="0" smtClean="0">
                <a:ea typeface="宋体" charset="-122"/>
              </a:rPr>
              <a:t>Thank You</a:t>
            </a:r>
            <a:endParaRPr lang="zh-CN" altLang="en-US" dirty="0" smtClean="0">
              <a:ea typeface="宋体" charset="-122"/>
            </a:endParaRPr>
          </a:p>
        </p:txBody>
      </p:sp>
      <p:sp>
        <p:nvSpPr>
          <p:cNvPr id="26627"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dirty="0" smtClean="0">
                <a:ea typeface="宋体" charset="-122"/>
              </a:rPr>
              <a:t>Contents</a:t>
            </a:r>
            <a:endParaRPr lang="zh-CN" altLang="en-US" dirty="0" smtClean="0">
              <a:ea typeface="宋体" charset="-122"/>
            </a:endParaRPr>
          </a:p>
        </p:txBody>
      </p:sp>
      <p:sp>
        <p:nvSpPr>
          <p:cNvPr id="11267" name="内容占位符 2"/>
          <p:cNvSpPr>
            <a:spLocks noGrp="1"/>
          </p:cNvSpPr>
          <p:nvPr>
            <p:ph idx="1"/>
          </p:nvPr>
        </p:nvSpPr>
        <p:spPr>
          <a:xfrm>
            <a:off x="357188" y="1474788"/>
            <a:ext cx="8401050" cy="4525962"/>
          </a:xfrm>
        </p:spPr>
        <p:txBody>
          <a:bodyPr/>
          <a:lstStyle/>
          <a:p>
            <a:pPr>
              <a:lnSpc>
                <a:spcPct val="150000"/>
              </a:lnSpc>
            </a:pPr>
            <a:r>
              <a:rPr lang="en-US" altLang="zh-CN" dirty="0" smtClean="0">
                <a:ea typeface="宋体" charset="-122"/>
              </a:rPr>
              <a:t>Background</a:t>
            </a:r>
          </a:p>
          <a:p>
            <a:pPr>
              <a:lnSpc>
                <a:spcPct val="150000"/>
              </a:lnSpc>
            </a:pPr>
            <a:r>
              <a:rPr lang="en-US" altLang="zh-CN" dirty="0" smtClean="0">
                <a:ea typeface="宋体" charset="-122"/>
              </a:rPr>
              <a:t>SG2 progress</a:t>
            </a:r>
          </a:p>
          <a:p>
            <a:pPr>
              <a:lnSpc>
                <a:spcPct val="150000"/>
              </a:lnSpc>
            </a:pPr>
            <a:r>
              <a:rPr lang="en-US" altLang="zh-CN" dirty="0" smtClean="0">
                <a:ea typeface="宋体" charset="-122"/>
              </a:rPr>
              <a:t>Issues for consideration</a:t>
            </a:r>
          </a:p>
          <a:p>
            <a:pPr>
              <a:lnSpc>
                <a:spcPct val="150000"/>
              </a:lnSpc>
            </a:pPr>
            <a:r>
              <a:rPr lang="en-US" altLang="zh-CN" dirty="0" smtClean="0">
                <a:ea typeface="宋体" charset="-122"/>
              </a:rPr>
              <a:t>Final Remarks</a:t>
            </a:r>
          </a:p>
          <a:p>
            <a:endParaRPr lang="en-US" altLang="zh-CN" dirty="0" smtClean="0">
              <a:ea typeface="宋体" charset="-122"/>
            </a:endParaRPr>
          </a:p>
          <a:p>
            <a:endParaRPr lang="zh-CN" altLang="en-US" dirty="0" smtClean="0">
              <a:ea typeface="宋体" charset="-122"/>
            </a:endParaRPr>
          </a:p>
        </p:txBody>
      </p:sp>
      <p:sp>
        <p:nvSpPr>
          <p:cNvPr id="1126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1269"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28208154-9A2B-4A88-BBED-66739E93F7D7}" type="slidenum">
              <a:rPr lang="en-US" altLang="zh-CN" sz="1200">
                <a:solidFill>
                  <a:schemeClr val="tx1"/>
                </a:solidFill>
              </a:rPr>
              <a:pPr>
                <a:spcBef>
                  <a:spcPct val="0"/>
                </a:spcBef>
                <a:buSzTx/>
                <a:buFontTx/>
                <a:buNone/>
              </a:pPr>
              <a:t>2</a:t>
            </a:fld>
            <a:endParaRPr lang="en-US" altLang="zh-CN" sz="12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dirty="0" smtClean="0"/>
              <a:t>Background</a:t>
            </a:r>
            <a:br>
              <a:rPr lang="en-US" altLang="en-US" dirty="0" smtClean="0"/>
            </a:br>
            <a:r>
              <a:rPr lang="en-US" altLang="en-US" dirty="0" smtClean="0"/>
              <a:t>WTSA Resolutions</a:t>
            </a:r>
            <a:endParaRPr lang="zh-CN" altLang="en-US" dirty="0" smtClean="0">
              <a:ea typeface="宋体" charset="-122"/>
            </a:endParaRPr>
          </a:p>
        </p:txBody>
      </p:sp>
      <p:sp>
        <p:nvSpPr>
          <p:cNvPr id="12291" name="内容占位符 2"/>
          <p:cNvSpPr>
            <a:spLocks noGrp="1"/>
          </p:cNvSpPr>
          <p:nvPr>
            <p:ph idx="1"/>
          </p:nvPr>
        </p:nvSpPr>
        <p:spPr>
          <a:xfrm>
            <a:off x="457200" y="1600200"/>
            <a:ext cx="8363272" cy="4525963"/>
          </a:xfrm>
        </p:spPr>
        <p:txBody>
          <a:bodyPr/>
          <a:lstStyle/>
          <a:p>
            <a:pPr>
              <a:spcBef>
                <a:spcPts val="1800"/>
              </a:spcBef>
            </a:pPr>
            <a:r>
              <a:rPr lang="en-GB" altLang="zh-CN" sz="2400" dirty="0" smtClean="0">
                <a:ea typeface="宋体" charset="-122"/>
              </a:rPr>
              <a:t>First entry was in WTSA-08 (Johannesburg, 2008) Resolution 65 on International Calling Party Number Delivery</a:t>
            </a:r>
          </a:p>
          <a:p>
            <a:pPr>
              <a:spcBef>
                <a:spcPts val="1800"/>
              </a:spcBef>
            </a:pPr>
            <a:r>
              <a:rPr lang="en-GB" altLang="zh-CN" sz="2400" dirty="0" smtClean="0">
                <a:ea typeface="宋体" charset="-122"/>
              </a:rPr>
              <a:t>Addressed the </a:t>
            </a:r>
            <a:r>
              <a:rPr lang="en-US" altLang="zh-CN" sz="2400" dirty="0" smtClean="0">
                <a:ea typeface="宋体" charset="-122"/>
              </a:rPr>
              <a:t>trend for ROAs to suppress the transmission of CLI, in particular the CC and NDC;</a:t>
            </a:r>
            <a:endParaRPr lang="en-US" altLang="zh-CN" sz="2400" i="1" dirty="0"/>
          </a:p>
          <a:p>
            <a:pPr>
              <a:spcBef>
                <a:spcPts val="1800"/>
              </a:spcBef>
            </a:pPr>
            <a:r>
              <a:rPr lang="en-US" sz="2400" dirty="0" smtClean="0"/>
              <a:t>that </a:t>
            </a:r>
            <a:r>
              <a:rPr lang="en-US" sz="2400" dirty="0"/>
              <a:t>such practices have an unfavorable effect on security and economic issues;</a:t>
            </a:r>
          </a:p>
          <a:p>
            <a:pPr>
              <a:spcBef>
                <a:spcPts val="1800"/>
              </a:spcBef>
            </a:pPr>
            <a:r>
              <a:rPr lang="en-US" sz="2400" dirty="0" smtClean="0"/>
              <a:t>that </a:t>
            </a:r>
            <a:r>
              <a:rPr lang="en-US" sz="2400" dirty="0"/>
              <a:t>work in Study Group 2 on this topic needs to be expedited,</a:t>
            </a:r>
            <a:endParaRPr lang="en-US" altLang="zh-CN" sz="2400"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3</a:t>
            </a:fld>
            <a:endParaRPr lang="en-US" altLang="zh-CN" sz="12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000" dirty="0" smtClean="0"/>
              <a:t>Background</a:t>
            </a:r>
            <a:r>
              <a:rPr lang="en-US" altLang="en-US" dirty="0" smtClean="0"/>
              <a:t/>
            </a:r>
            <a:br>
              <a:rPr lang="en-US" altLang="en-US" dirty="0" smtClean="0"/>
            </a:br>
            <a:r>
              <a:rPr lang="en-US" altLang="en-US" dirty="0" smtClean="0"/>
              <a:t>WTSA-08 Resolution 65</a:t>
            </a:r>
            <a:endParaRPr lang="zh-CN" altLang="en-US" dirty="0" smtClean="0">
              <a:ea typeface="宋体" charset="-122"/>
            </a:endParaRPr>
          </a:p>
        </p:txBody>
      </p:sp>
      <p:sp>
        <p:nvSpPr>
          <p:cNvPr id="12291" name="内容占位符 2"/>
          <p:cNvSpPr>
            <a:spLocks noGrp="1"/>
          </p:cNvSpPr>
          <p:nvPr>
            <p:ph idx="1"/>
          </p:nvPr>
        </p:nvSpPr>
        <p:spPr>
          <a:xfrm>
            <a:off x="457200" y="1600200"/>
            <a:ext cx="8229600" cy="4925144"/>
          </a:xfrm>
        </p:spPr>
        <p:txBody>
          <a:bodyPr/>
          <a:lstStyle/>
          <a:p>
            <a:pPr marL="0" indent="0">
              <a:buNone/>
            </a:pPr>
            <a:r>
              <a:rPr lang="en-US" altLang="zh-CN" sz="2000" i="1" dirty="0" smtClean="0">
                <a:ea typeface="宋体" charset="-122"/>
              </a:rPr>
              <a:t>Resolves that ICPND:</a:t>
            </a:r>
          </a:p>
          <a:p>
            <a:pPr marL="324000">
              <a:spcBef>
                <a:spcPts val="1800"/>
              </a:spcBef>
            </a:pPr>
            <a:r>
              <a:rPr lang="en-US" altLang="zh-CN" sz="2000" dirty="0" smtClean="0">
                <a:ea typeface="宋体" charset="-122"/>
              </a:rPr>
              <a:t>Shall* </a:t>
            </a:r>
            <a:r>
              <a:rPr lang="en-US" altLang="zh-CN" sz="2000" dirty="0">
                <a:ea typeface="宋体" charset="-122"/>
              </a:rPr>
              <a:t>be provided based on the relevant ITU-T Recommendations;</a:t>
            </a:r>
          </a:p>
          <a:p>
            <a:pPr marL="324000">
              <a:spcBef>
                <a:spcPts val="1800"/>
              </a:spcBef>
            </a:pPr>
            <a:r>
              <a:rPr lang="en-US" altLang="zh-CN" sz="2000" dirty="0" smtClean="0">
                <a:ea typeface="宋体" charset="-122"/>
              </a:rPr>
              <a:t>Shall* </a:t>
            </a:r>
            <a:r>
              <a:rPr lang="en-US" altLang="zh-CN" sz="2000" dirty="0">
                <a:ea typeface="宋体" charset="-122"/>
              </a:rPr>
              <a:t>be prefixed with country codes to identify in which country the calls are originated</a:t>
            </a:r>
          </a:p>
          <a:p>
            <a:pPr marL="324000">
              <a:spcBef>
                <a:spcPts val="1800"/>
              </a:spcBef>
            </a:pPr>
            <a:r>
              <a:rPr lang="en-US" altLang="zh-CN" sz="2000" dirty="0" smtClean="0">
                <a:ea typeface="宋体" charset="-122"/>
              </a:rPr>
              <a:t>Include* </a:t>
            </a:r>
            <a:r>
              <a:rPr lang="en-US" altLang="zh-CN" sz="2000" dirty="0">
                <a:ea typeface="宋体" charset="-122"/>
              </a:rPr>
              <a:t>the national destination code, or sufficient information to allow proper billing and accounting, for each call;</a:t>
            </a:r>
          </a:p>
          <a:p>
            <a:pPr marL="324000">
              <a:spcBef>
                <a:spcPts val="1800"/>
              </a:spcBef>
            </a:pPr>
            <a:r>
              <a:rPr lang="en-US" altLang="zh-CN" sz="2000" dirty="0" smtClean="0">
                <a:ea typeface="宋体" charset="-122"/>
              </a:rPr>
              <a:t>Shall* </a:t>
            </a:r>
            <a:r>
              <a:rPr lang="en-US" altLang="zh-CN" sz="2000" dirty="0">
                <a:ea typeface="宋体" charset="-122"/>
              </a:rPr>
              <a:t>be transmitted transparently by transit networks (including hubs),</a:t>
            </a:r>
          </a:p>
          <a:p>
            <a:pPr marL="324000">
              <a:spcBef>
                <a:spcPts val="1800"/>
              </a:spcBef>
            </a:pPr>
            <a:r>
              <a:rPr lang="en-US" altLang="zh-CN" sz="1600" b="1" i="1" dirty="0" smtClean="0">
                <a:ea typeface="宋体" charset="-122"/>
              </a:rPr>
              <a:t>BUT </a:t>
            </a:r>
            <a:r>
              <a:rPr lang="en-US" altLang="zh-CN" sz="1600" dirty="0" smtClean="0">
                <a:ea typeface="宋体" charset="-122"/>
              </a:rPr>
              <a:t>all are subject to : </a:t>
            </a:r>
            <a:r>
              <a:rPr lang="en-US" altLang="zh-CN" sz="1600" b="1" i="1" dirty="0" smtClean="0">
                <a:ea typeface="宋体" charset="-122"/>
              </a:rPr>
              <a:t>“*in consistent with technical capabilities and national legal and regulatory frameworks”</a:t>
            </a:r>
            <a:r>
              <a:rPr lang="en-US" altLang="zh-CN" sz="1400" b="1" i="1" dirty="0" smtClean="0">
                <a:ea typeface="宋体" charset="-122"/>
              </a:rPr>
              <a:t>,</a:t>
            </a:r>
            <a:endParaRPr lang="en-US" altLang="zh-CN" sz="1600" b="1"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4</a:t>
            </a:fld>
            <a:endParaRPr lang="en-US" altLang="zh-CN" sz="1200" dirty="0">
              <a:solidFill>
                <a:schemeClr val="tx1"/>
              </a:solidFill>
            </a:endParaRPr>
          </a:p>
        </p:txBody>
      </p:sp>
    </p:spTree>
    <p:extLst>
      <p:ext uri="{BB962C8B-B14F-4D97-AF65-F5344CB8AC3E}">
        <p14:creationId xmlns:p14="http://schemas.microsoft.com/office/powerpoint/2010/main" val="397427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000" dirty="0" smtClean="0"/>
              <a:t>Background</a:t>
            </a:r>
            <a:r>
              <a:rPr lang="en-US" altLang="en-US" dirty="0" smtClean="0"/>
              <a:t/>
            </a:r>
            <a:br>
              <a:rPr lang="en-US" altLang="en-US" dirty="0" smtClean="0"/>
            </a:br>
            <a:r>
              <a:rPr lang="en-US" altLang="en-US" dirty="0" smtClean="0"/>
              <a:t>WTSA-12 Resolution 65</a:t>
            </a:r>
            <a:endParaRPr lang="zh-CN" altLang="en-US" dirty="0" smtClean="0">
              <a:ea typeface="宋体" charset="-122"/>
            </a:endParaRPr>
          </a:p>
        </p:txBody>
      </p:sp>
      <p:sp>
        <p:nvSpPr>
          <p:cNvPr id="12291" name="内容占位符 2"/>
          <p:cNvSpPr>
            <a:spLocks noGrp="1"/>
          </p:cNvSpPr>
          <p:nvPr>
            <p:ph idx="1"/>
          </p:nvPr>
        </p:nvSpPr>
        <p:spPr>
          <a:xfrm>
            <a:off x="457200" y="1600200"/>
            <a:ext cx="8229600" cy="4925144"/>
          </a:xfrm>
        </p:spPr>
        <p:txBody>
          <a:bodyPr/>
          <a:lstStyle/>
          <a:p>
            <a:pPr marL="0" indent="0">
              <a:buNone/>
            </a:pPr>
            <a:r>
              <a:rPr lang="en-US" altLang="zh-CN" sz="2000" i="1" dirty="0" smtClean="0">
                <a:ea typeface="宋体" charset="-122"/>
              </a:rPr>
              <a:t>Resolves that </a:t>
            </a:r>
            <a:r>
              <a:rPr lang="en-US" sz="2000" dirty="0"/>
              <a:t>international CLI, CPND and OI </a:t>
            </a:r>
            <a:r>
              <a:rPr lang="en-US" altLang="zh-CN" sz="2000" i="1" dirty="0" smtClean="0">
                <a:ea typeface="宋体" charset="-122"/>
              </a:rPr>
              <a:t>:</a:t>
            </a:r>
          </a:p>
          <a:p>
            <a:pPr marL="324000">
              <a:spcBef>
                <a:spcPts val="1800"/>
              </a:spcBef>
            </a:pPr>
            <a:r>
              <a:rPr lang="en-US" altLang="zh-CN" sz="2000" dirty="0" smtClean="0">
                <a:ea typeface="宋体" charset="-122"/>
              </a:rPr>
              <a:t>Shall* </a:t>
            </a:r>
            <a:r>
              <a:rPr lang="en-US" altLang="zh-CN" sz="2000" dirty="0">
                <a:ea typeface="宋体" charset="-122"/>
              </a:rPr>
              <a:t>be provided based on the relevant ITU-T Recommendations;</a:t>
            </a:r>
          </a:p>
          <a:p>
            <a:pPr marL="324000">
              <a:spcBef>
                <a:spcPts val="1800"/>
              </a:spcBef>
            </a:pPr>
            <a:r>
              <a:rPr lang="en-US" altLang="zh-CN" sz="2000" dirty="0" smtClean="0">
                <a:ea typeface="宋体" charset="-122"/>
              </a:rPr>
              <a:t>Shall* </a:t>
            </a:r>
            <a:r>
              <a:rPr lang="en-US" altLang="zh-CN" sz="2000" dirty="0">
                <a:ea typeface="宋体" charset="-122"/>
              </a:rPr>
              <a:t>be prefixed with country codes to identify in which country the calls are originated</a:t>
            </a:r>
          </a:p>
          <a:p>
            <a:pPr marL="324000">
              <a:spcBef>
                <a:spcPts val="1800"/>
              </a:spcBef>
            </a:pPr>
            <a:r>
              <a:rPr lang="en-US" altLang="zh-CN" sz="2000" dirty="0" smtClean="0">
                <a:ea typeface="宋体" charset="-122"/>
              </a:rPr>
              <a:t>Addition to the CC if delivered, the delivered CPN and CLI Shall Include the NDC, </a:t>
            </a:r>
            <a:r>
              <a:rPr lang="en-US" altLang="zh-CN" sz="2000" dirty="0">
                <a:ea typeface="宋体" charset="-122"/>
              </a:rPr>
              <a:t>or sufficient information to allow proper billing and accounting, for each call</a:t>
            </a:r>
            <a:r>
              <a:rPr lang="en-US" altLang="zh-CN" sz="2000" dirty="0" smtClean="0">
                <a:ea typeface="宋体" charset="-122"/>
              </a:rPr>
              <a:t>; </a:t>
            </a:r>
            <a:r>
              <a:rPr lang="en-US" altLang="zh-CN" sz="2000" i="1" dirty="0" smtClean="0">
                <a:ea typeface="宋体" charset="-122"/>
              </a:rPr>
              <a:t>(if the CC is delivered)</a:t>
            </a:r>
            <a:endParaRPr lang="en-US" altLang="zh-CN" sz="2000" i="1" dirty="0">
              <a:ea typeface="宋体" charset="-122"/>
            </a:endParaRPr>
          </a:p>
          <a:p>
            <a:pPr marL="324000">
              <a:spcBef>
                <a:spcPts val="1800"/>
              </a:spcBef>
            </a:pPr>
            <a:r>
              <a:rPr lang="en-US" altLang="zh-CN" sz="2000" dirty="0" smtClean="0">
                <a:ea typeface="宋体" charset="-122"/>
              </a:rPr>
              <a:t>Shall be </a:t>
            </a:r>
            <a:r>
              <a:rPr lang="en-US" altLang="zh-CN" sz="2000" dirty="0">
                <a:ea typeface="宋体" charset="-122"/>
              </a:rPr>
              <a:t>transmitted transparently by transit networks (including hubs),</a:t>
            </a:r>
          </a:p>
          <a:p>
            <a:pPr marL="324000">
              <a:spcBef>
                <a:spcPts val="1800"/>
              </a:spcBef>
            </a:pPr>
            <a:r>
              <a:rPr lang="en-US" altLang="zh-CN" sz="1600" b="1" i="1" dirty="0" smtClean="0">
                <a:ea typeface="宋体" charset="-122"/>
              </a:rPr>
              <a:t>BUT </a:t>
            </a:r>
            <a:r>
              <a:rPr lang="en-US" altLang="zh-CN" sz="1600" dirty="0" smtClean="0">
                <a:ea typeface="宋体" charset="-122"/>
              </a:rPr>
              <a:t>all * are subject to : </a:t>
            </a:r>
            <a:r>
              <a:rPr lang="en-US" altLang="zh-CN" sz="1600" b="1" i="1" dirty="0" smtClean="0">
                <a:ea typeface="宋体" charset="-122"/>
              </a:rPr>
              <a:t>“where technically possible”</a:t>
            </a:r>
            <a:endParaRPr lang="en-US" altLang="zh-CN" sz="1600" b="1"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5</a:t>
            </a:fld>
            <a:endParaRPr lang="en-US" altLang="zh-CN" sz="1200" dirty="0">
              <a:solidFill>
                <a:schemeClr val="tx1"/>
              </a:solidFill>
            </a:endParaRPr>
          </a:p>
        </p:txBody>
      </p:sp>
    </p:spTree>
    <p:extLst>
      <p:ext uri="{BB962C8B-B14F-4D97-AF65-F5344CB8AC3E}">
        <p14:creationId xmlns:p14="http://schemas.microsoft.com/office/powerpoint/2010/main" val="186461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lstStyle/>
          <a:p>
            <a:r>
              <a:rPr lang="en-US" dirty="0"/>
              <a:t>O</a:t>
            </a:r>
            <a:r>
              <a:rPr lang="en-US" dirty="0" smtClean="0"/>
              <a:t>ther PP,WTSA  and WTDC relevant Resolutions</a:t>
            </a:r>
            <a:endParaRPr lang="en-US" dirty="0"/>
          </a:p>
        </p:txBody>
      </p:sp>
      <p:sp>
        <p:nvSpPr>
          <p:cNvPr id="3" name="Content Placeholder 2"/>
          <p:cNvSpPr>
            <a:spLocks noGrp="1"/>
          </p:cNvSpPr>
          <p:nvPr>
            <p:ph idx="1"/>
          </p:nvPr>
        </p:nvSpPr>
        <p:spPr/>
        <p:txBody>
          <a:bodyPr/>
          <a:lstStyle/>
          <a:p>
            <a:r>
              <a:rPr lang="en-US" dirty="0" smtClean="0"/>
              <a:t>PP10 Res. 21, WTSA-12 Res 29 and WTDC-14 Res. 22 on Alternative Calling Procedures addressed the interrelation of origin identification and inappropriate alternative calling procedures.</a:t>
            </a:r>
            <a:endParaRPr lang="en-US" dirty="0"/>
          </a:p>
        </p:txBody>
      </p:sp>
      <p:sp>
        <p:nvSpPr>
          <p:cNvPr id="4" name="Date Placeholder 3"/>
          <p:cNvSpPr>
            <a:spLocks noGrp="1"/>
          </p:cNvSpPr>
          <p:nvPr>
            <p:ph type="dt" sz="half" idx="10"/>
          </p:nvPr>
        </p:nvSpPr>
        <p:spPr/>
        <p:txBody>
          <a:bodyPr/>
          <a:lstStyle/>
          <a:p>
            <a:pPr>
              <a:defRPr/>
            </a:pPr>
            <a:r>
              <a:rPr lang="en-US" altLang="en-US" smtClean="0"/>
              <a:t>Geneva, Switzerland, 2 June 2014</a:t>
            </a:r>
            <a:endParaRPr lang="en-US" altLang="en-US"/>
          </a:p>
        </p:txBody>
      </p:sp>
      <p:sp>
        <p:nvSpPr>
          <p:cNvPr id="5" name="Slide Number Placeholder 4"/>
          <p:cNvSpPr>
            <a:spLocks noGrp="1"/>
          </p:cNvSpPr>
          <p:nvPr>
            <p:ph type="sldNum" sz="quarter" idx="11"/>
          </p:nvPr>
        </p:nvSpPr>
        <p:spPr/>
        <p:txBody>
          <a:bodyPr/>
          <a:lstStyle/>
          <a:p>
            <a:fld id="{B2F153E4-C364-4F70-88EB-38803C76A77D}" type="slidenum">
              <a:rPr lang="en-US" altLang="zh-CN" smtClean="0"/>
              <a:pPr/>
              <a:t>6</a:t>
            </a:fld>
            <a:endParaRPr lang="en-US" altLang="zh-CN"/>
          </a:p>
        </p:txBody>
      </p:sp>
    </p:spTree>
    <p:extLst>
      <p:ext uri="{BB962C8B-B14F-4D97-AF65-F5344CB8AC3E}">
        <p14:creationId xmlns:p14="http://schemas.microsoft.com/office/powerpoint/2010/main" val="346762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ITR 2012 Provision 31B</a:t>
            </a:r>
            <a:endParaRPr lang="en-US" dirty="0"/>
          </a:p>
        </p:txBody>
      </p:sp>
      <p:sp>
        <p:nvSpPr>
          <p:cNvPr id="3" name="Content Placeholder 2"/>
          <p:cNvSpPr>
            <a:spLocks noGrp="1"/>
          </p:cNvSpPr>
          <p:nvPr>
            <p:ph idx="1"/>
          </p:nvPr>
        </p:nvSpPr>
        <p:spPr/>
        <p:txBody>
          <a:bodyPr/>
          <a:lstStyle/>
          <a:p>
            <a:pPr>
              <a:lnSpc>
                <a:spcPct val="150000"/>
              </a:lnSpc>
            </a:pPr>
            <a:r>
              <a:rPr lang="en-US" sz="2800" dirty="0" smtClean="0"/>
              <a:t>3.6 </a:t>
            </a:r>
            <a:r>
              <a:rPr lang="en-US" sz="2800" dirty="0"/>
              <a:t>Member States shall endeavour to ensure that international calling </a:t>
            </a:r>
            <a:r>
              <a:rPr lang="en-US" sz="2800" dirty="0" smtClean="0"/>
              <a:t>line identification </a:t>
            </a:r>
            <a:r>
              <a:rPr lang="en-US" sz="2800" dirty="0"/>
              <a:t>(CLI) information is provided taking into account the relevant </a:t>
            </a:r>
            <a:r>
              <a:rPr lang="en-US" sz="2800" dirty="0" smtClean="0"/>
              <a:t>ITU-T Recommendations</a:t>
            </a:r>
            <a:r>
              <a:rPr lang="en-US" sz="2800" dirty="0"/>
              <a:t>.</a:t>
            </a:r>
          </a:p>
        </p:txBody>
      </p:sp>
      <p:sp>
        <p:nvSpPr>
          <p:cNvPr id="4" name="Date Placeholder 3"/>
          <p:cNvSpPr>
            <a:spLocks noGrp="1"/>
          </p:cNvSpPr>
          <p:nvPr>
            <p:ph type="dt" sz="half" idx="10"/>
          </p:nvPr>
        </p:nvSpPr>
        <p:spPr/>
        <p:txBody>
          <a:bodyPr/>
          <a:lstStyle/>
          <a:p>
            <a:pPr>
              <a:defRPr/>
            </a:pPr>
            <a:r>
              <a:rPr lang="en-US" altLang="en-US" smtClean="0"/>
              <a:t>Geneva, Switzerland, 2 June 2014</a:t>
            </a:r>
            <a:endParaRPr lang="en-US" altLang="en-US"/>
          </a:p>
        </p:txBody>
      </p:sp>
      <p:sp>
        <p:nvSpPr>
          <p:cNvPr id="5" name="Slide Number Placeholder 4"/>
          <p:cNvSpPr>
            <a:spLocks noGrp="1"/>
          </p:cNvSpPr>
          <p:nvPr>
            <p:ph type="sldNum" sz="quarter" idx="11"/>
          </p:nvPr>
        </p:nvSpPr>
        <p:spPr/>
        <p:txBody>
          <a:bodyPr/>
          <a:lstStyle/>
          <a:p>
            <a:fld id="{B2F153E4-C364-4F70-88EB-38803C76A77D}" type="slidenum">
              <a:rPr lang="en-US" altLang="zh-CN" smtClean="0"/>
              <a:pPr/>
              <a:t>7</a:t>
            </a:fld>
            <a:endParaRPr lang="en-US" altLang="zh-CN"/>
          </a:p>
        </p:txBody>
      </p:sp>
    </p:spTree>
    <p:extLst>
      <p:ext uri="{BB962C8B-B14F-4D97-AF65-F5344CB8AC3E}">
        <p14:creationId xmlns:p14="http://schemas.microsoft.com/office/powerpoint/2010/main" val="169658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000" dirty="0" smtClean="0"/>
              <a:t>Background</a:t>
            </a:r>
            <a:r>
              <a:rPr lang="en-US" altLang="en-US" dirty="0" smtClean="0"/>
              <a:t/>
            </a:r>
            <a:br>
              <a:rPr lang="en-US" altLang="en-US" dirty="0" smtClean="0"/>
            </a:br>
            <a:r>
              <a:rPr lang="en-US" altLang="en-US" dirty="0" smtClean="0"/>
              <a:t>SG2 Progress</a:t>
            </a:r>
            <a:endParaRPr lang="zh-CN" altLang="en-US" dirty="0" smtClean="0">
              <a:ea typeface="宋体" charset="-122"/>
            </a:endParaRPr>
          </a:p>
        </p:txBody>
      </p:sp>
      <p:sp>
        <p:nvSpPr>
          <p:cNvPr id="12291" name="内容占位符 2"/>
          <p:cNvSpPr>
            <a:spLocks noGrp="1"/>
          </p:cNvSpPr>
          <p:nvPr>
            <p:ph idx="1"/>
          </p:nvPr>
        </p:nvSpPr>
        <p:spPr>
          <a:xfrm>
            <a:off x="395536" y="1412776"/>
            <a:ext cx="8363272" cy="5112568"/>
          </a:xfrm>
        </p:spPr>
        <p:txBody>
          <a:bodyPr/>
          <a:lstStyle/>
          <a:p>
            <a:pPr marL="324000">
              <a:spcBef>
                <a:spcPts val="1800"/>
              </a:spcBef>
            </a:pPr>
            <a:r>
              <a:rPr lang="en-US" altLang="zh-CN" sz="2000" dirty="0" smtClean="0">
                <a:ea typeface="宋体" charset="-122"/>
              </a:rPr>
              <a:t>SG2 have some studies before WTSA-8 and was conclude by the approval in </a:t>
            </a:r>
            <a:r>
              <a:rPr lang="en-US" altLang="zh-CN" sz="2000" b="1" dirty="0" smtClean="0">
                <a:ea typeface="宋体" charset="-122"/>
              </a:rPr>
              <a:t>NOV 2009 </a:t>
            </a:r>
            <a:r>
              <a:rPr lang="en-US" altLang="zh-CN" sz="2000" dirty="0" smtClean="0">
                <a:ea typeface="宋体" charset="-122"/>
              </a:rPr>
              <a:t>of Recommendation </a:t>
            </a:r>
            <a:r>
              <a:rPr lang="en-US" altLang="zh-CN" sz="2000" b="1" dirty="0" smtClean="0">
                <a:ea typeface="宋体" charset="-122"/>
              </a:rPr>
              <a:t>E.157</a:t>
            </a:r>
            <a:r>
              <a:rPr lang="en-US" altLang="zh-CN" sz="2000" dirty="0" smtClean="0">
                <a:ea typeface="宋体" charset="-122"/>
              </a:rPr>
              <a:t> on international CPND.</a:t>
            </a:r>
          </a:p>
          <a:p>
            <a:pPr marL="324000">
              <a:spcBef>
                <a:spcPts val="1800"/>
              </a:spcBef>
            </a:pPr>
            <a:r>
              <a:rPr lang="en-US" altLang="zh-CN" sz="2000" dirty="0" smtClean="0">
                <a:ea typeface="宋体" charset="-122"/>
              </a:rPr>
              <a:t>Scope:</a:t>
            </a:r>
          </a:p>
          <a:p>
            <a:pPr marL="724050" lvl="1">
              <a:spcBef>
                <a:spcPts val="1800"/>
              </a:spcBef>
            </a:pPr>
            <a:r>
              <a:rPr lang="en-US" altLang="zh-CN" sz="2000" dirty="0" smtClean="0">
                <a:ea typeface="宋体" charset="-122"/>
              </a:rPr>
              <a:t>This Recommendation provides guidance for ICPND, </a:t>
            </a:r>
          </a:p>
          <a:p>
            <a:pPr marL="724050" lvl="1">
              <a:spcBef>
                <a:spcPts val="1800"/>
              </a:spcBef>
            </a:pPr>
            <a:r>
              <a:rPr lang="en-US" altLang="zh-CN" sz="2000" dirty="0" smtClean="0">
                <a:ea typeface="宋体" charset="-122"/>
              </a:rPr>
              <a:t>which is technology neutral. </a:t>
            </a:r>
          </a:p>
          <a:p>
            <a:pPr marL="724050" lvl="1">
              <a:spcBef>
                <a:spcPts val="1800"/>
              </a:spcBef>
            </a:pPr>
            <a:r>
              <a:rPr lang="en-US" altLang="zh-CN" sz="2000" dirty="0" smtClean="0">
                <a:ea typeface="宋体" charset="-122"/>
              </a:rPr>
              <a:t>The mechanism to assess the veracity* of a particular calling party number (i.e., the international E.164 number) is out of the scope of this Recommendation. </a:t>
            </a:r>
          </a:p>
          <a:p>
            <a:pPr marL="724050" lvl="1">
              <a:spcBef>
                <a:spcPts val="1800"/>
              </a:spcBef>
            </a:pPr>
            <a:r>
              <a:rPr lang="en-US" altLang="zh-CN" sz="2000" dirty="0" smtClean="0">
                <a:ea typeface="宋体" charset="-122"/>
              </a:rPr>
              <a:t>Any agreement in countries is a national matter and is not considered in this Recommendation.</a:t>
            </a:r>
          </a:p>
          <a:p>
            <a:pPr marL="438300" lvl="1" indent="0">
              <a:spcBef>
                <a:spcPts val="1800"/>
              </a:spcBef>
              <a:buNone/>
            </a:pPr>
            <a:r>
              <a:rPr lang="en-US" altLang="zh-CN" sz="2000" dirty="0" smtClean="0">
                <a:ea typeface="宋体" charset="-122"/>
              </a:rPr>
              <a:t>* </a:t>
            </a:r>
            <a:r>
              <a:rPr lang="en-US" altLang="zh-CN" sz="2000" i="1" dirty="0" smtClean="0">
                <a:ea typeface="宋体" charset="-122"/>
              </a:rPr>
              <a:t>Truth, authenticity, …</a:t>
            </a:r>
          </a:p>
          <a:p>
            <a:pPr marL="324000">
              <a:spcBef>
                <a:spcPts val="1800"/>
              </a:spcBef>
            </a:pPr>
            <a:endParaRPr lang="en-US" altLang="zh-CN" sz="2000"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8</a:t>
            </a:fld>
            <a:endParaRPr lang="en-US" altLang="zh-CN" sz="1200" dirty="0">
              <a:solidFill>
                <a:schemeClr val="tx1"/>
              </a:solidFill>
            </a:endParaRPr>
          </a:p>
        </p:txBody>
      </p:sp>
      <p:cxnSp>
        <p:nvCxnSpPr>
          <p:cNvPr id="3" name="Straight Connector 2"/>
          <p:cNvCxnSpPr/>
          <p:nvPr/>
        </p:nvCxnSpPr>
        <p:spPr bwMode="auto">
          <a:xfrm>
            <a:off x="827584" y="6165304"/>
            <a:ext cx="20882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39155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000" dirty="0" smtClean="0"/>
              <a:t>Background</a:t>
            </a:r>
            <a:r>
              <a:rPr lang="en-US" altLang="en-US" dirty="0" smtClean="0"/>
              <a:t/>
            </a:r>
            <a:br>
              <a:rPr lang="en-US" altLang="en-US" dirty="0" smtClean="0"/>
            </a:br>
            <a:r>
              <a:rPr lang="en-US" altLang="en-US" dirty="0" smtClean="0"/>
              <a:t>SG2 Progress</a:t>
            </a:r>
            <a:endParaRPr lang="zh-CN" altLang="en-US" dirty="0" smtClean="0">
              <a:ea typeface="宋体" charset="-122"/>
            </a:endParaRPr>
          </a:p>
        </p:txBody>
      </p:sp>
      <p:sp>
        <p:nvSpPr>
          <p:cNvPr id="12291" name="内容占位符 2"/>
          <p:cNvSpPr>
            <a:spLocks noGrp="1"/>
          </p:cNvSpPr>
          <p:nvPr>
            <p:ph idx="1"/>
          </p:nvPr>
        </p:nvSpPr>
        <p:spPr>
          <a:xfrm>
            <a:off x="395536" y="1412776"/>
            <a:ext cx="8363272" cy="5112568"/>
          </a:xfrm>
        </p:spPr>
        <p:txBody>
          <a:bodyPr/>
          <a:lstStyle/>
          <a:p>
            <a:pPr marL="0" indent="0">
              <a:spcBef>
                <a:spcPts val="1800"/>
              </a:spcBef>
              <a:buNone/>
            </a:pPr>
            <a:r>
              <a:rPr lang="en-US" altLang="zh-CN" sz="2000" b="1" dirty="0" smtClean="0">
                <a:ea typeface="宋体" charset="-122"/>
              </a:rPr>
              <a:t>Delivery Guidance:</a:t>
            </a:r>
          </a:p>
          <a:p>
            <a:pPr marL="324000">
              <a:spcBef>
                <a:spcPts val="1800"/>
              </a:spcBef>
            </a:pPr>
            <a:r>
              <a:rPr lang="en-US" altLang="zh-CN" sz="2000" dirty="0" smtClean="0">
                <a:ea typeface="宋体" charset="-122"/>
              </a:rPr>
              <a:t>CPN shall, </a:t>
            </a:r>
            <a:r>
              <a:rPr lang="en-US" altLang="zh-CN" sz="1800" i="1" dirty="0" smtClean="0">
                <a:solidFill>
                  <a:srgbClr val="0070C0"/>
                </a:solidFill>
                <a:ea typeface="宋体" charset="-122"/>
              </a:rPr>
              <a:t>consistent with technical capabilities and national legal and regulatory frameworks</a:t>
            </a:r>
            <a:r>
              <a:rPr lang="en-US" altLang="zh-CN" sz="2000" i="1" dirty="0" smtClean="0">
                <a:ea typeface="宋体" charset="-122"/>
              </a:rPr>
              <a:t>, </a:t>
            </a:r>
            <a:r>
              <a:rPr lang="en-US" altLang="zh-CN" sz="2000" dirty="0" smtClean="0">
                <a:ea typeface="宋体" charset="-122"/>
              </a:rPr>
              <a:t>be delivered across boundaries of countries except for the following cases:</a:t>
            </a:r>
          </a:p>
          <a:p>
            <a:pPr marL="724050" lvl="1">
              <a:spcBef>
                <a:spcPts val="1800"/>
              </a:spcBef>
            </a:pPr>
            <a:r>
              <a:rPr lang="en-US" altLang="zh-CN" sz="1800" dirty="0" smtClean="0">
                <a:ea typeface="宋体" charset="-122"/>
              </a:rPr>
              <a:t>a) Depending on bilateral/multi-lateral agreement, the originating network may restrict the CPN from being sent to the destination network when the CLIR supplementary service is applicable.</a:t>
            </a:r>
          </a:p>
          <a:p>
            <a:pPr marL="724050" lvl="1">
              <a:spcBef>
                <a:spcPts val="1800"/>
              </a:spcBef>
            </a:pPr>
            <a:r>
              <a:rPr lang="en-US" altLang="zh-CN" sz="1800" dirty="0" smtClean="0">
                <a:ea typeface="宋体" charset="-122"/>
              </a:rPr>
              <a:t>b) Restrictions in cases of national legal and regulatory frameworks</a:t>
            </a:r>
            <a:r>
              <a:rPr lang="en-US" altLang="zh-CN" sz="1600" dirty="0" smtClean="0">
                <a:ea typeface="宋体" charset="-122"/>
              </a:rPr>
              <a:t>.</a:t>
            </a:r>
          </a:p>
          <a:p>
            <a:pPr marL="324000">
              <a:spcBef>
                <a:spcPts val="1800"/>
              </a:spcBef>
            </a:pPr>
            <a:r>
              <a:rPr lang="en-US" altLang="zh-CN" sz="2000" dirty="0" smtClean="0">
                <a:ea typeface="宋体" charset="-122"/>
              </a:rPr>
              <a:t>In both cases a) and b), CPN sent across international boundaries shall, </a:t>
            </a:r>
            <a:r>
              <a:rPr lang="en-US" altLang="zh-CN" sz="1800" i="1" dirty="0" smtClean="0">
                <a:solidFill>
                  <a:srgbClr val="0070C0"/>
                </a:solidFill>
                <a:ea typeface="宋体" charset="-122"/>
              </a:rPr>
              <a:t>consistent with technical capabilities and national legal and regulatory frameworks</a:t>
            </a:r>
            <a:r>
              <a:rPr lang="en-US" altLang="zh-CN" sz="2000" dirty="0" smtClean="0">
                <a:ea typeface="宋体" charset="-122"/>
              </a:rPr>
              <a:t>, contain as a minimum the country code of the originating country.</a:t>
            </a: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9</a:t>
            </a:fld>
            <a:endParaRPr lang="en-US" altLang="zh-CN" sz="1200" dirty="0">
              <a:solidFill>
                <a:schemeClr val="tx1"/>
              </a:solidFill>
            </a:endParaRPr>
          </a:p>
        </p:txBody>
      </p:sp>
    </p:spTree>
    <p:extLst>
      <p:ext uri="{BB962C8B-B14F-4D97-AF65-F5344CB8AC3E}">
        <p14:creationId xmlns:p14="http://schemas.microsoft.com/office/powerpoint/2010/main" val="1457553228"/>
      </p:ext>
    </p:extLst>
  </p:cSld>
  <p:clrMapOvr>
    <a:masterClrMapping/>
  </p:clrMapOvr>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7440DF9A056B4F94A5CB0C94245374" ma:contentTypeVersion="1" ma:contentTypeDescription="Create a new document." ma:contentTypeScope="" ma:versionID="e7052fdd5a20b375bc17ced7e8f7041f">
  <xsd:schema xmlns:xsd="http://www.w3.org/2001/XMLSchema" xmlns:xs="http://www.w3.org/2001/XMLSchema" xmlns:p="http://schemas.microsoft.com/office/2006/metadata/properties" xmlns:ns1="http://schemas.microsoft.com/sharepoint/v3" targetNamespace="http://schemas.microsoft.com/office/2006/metadata/properties" ma:root="true" ma:fieldsID="b228988b49dc108baf44788243a63e3a"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C584E02-0B32-45F7-AB02-8463ABAB2CB1}"/>
</file>

<file path=customXml/itemProps2.xml><?xml version="1.0" encoding="utf-8"?>
<ds:datastoreItem xmlns:ds="http://schemas.openxmlformats.org/officeDocument/2006/customXml" ds:itemID="{875D079E-7FF1-4BC1-A1E5-A07C64B00F7E}"/>
</file>

<file path=customXml/itemProps3.xml><?xml version="1.0" encoding="utf-8"?>
<ds:datastoreItem xmlns:ds="http://schemas.openxmlformats.org/officeDocument/2006/customXml" ds:itemID="{46D6AEA9-6EEC-40B5-90EF-8EF97BD7EC82}"/>
</file>

<file path=docProps/app.xml><?xml version="1.0" encoding="utf-8"?>
<Properties xmlns="http://schemas.openxmlformats.org/officeDocument/2006/extended-properties" xmlns:vt="http://schemas.openxmlformats.org/officeDocument/2006/docPropsVTypes">
  <Template>ITU-e</Template>
  <TotalTime>3834</TotalTime>
  <Words>1424</Words>
  <Application>Microsoft Office PowerPoint</Application>
  <PresentationFormat>On-screen Show (4:3)</PresentationFormat>
  <Paragraphs>137</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ITU-e</vt:lpstr>
      <vt:lpstr>SG2: WTSA and PP Resolutions “Recommendation E.157”</vt:lpstr>
      <vt:lpstr>Contents</vt:lpstr>
      <vt:lpstr>Background WTSA Resolutions</vt:lpstr>
      <vt:lpstr>Background WTSA-08 Resolution 65</vt:lpstr>
      <vt:lpstr>Background WTSA-12 Resolution 65</vt:lpstr>
      <vt:lpstr>Other PP,WTSA  and WTDC relevant Resolutions</vt:lpstr>
      <vt:lpstr>ITR 2012 Provision 31B</vt:lpstr>
      <vt:lpstr>Background SG2 Progress</vt:lpstr>
      <vt:lpstr>Background SG2 Progress</vt:lpstr>
      <vt:lpstr>Current SG2 Progress</vt:lpstr>
      <vt:lpstr>Technology Neutrality </vt:lpstr>
      <vt:lpstr>The new traffic-handling environment</vt:lpstr>
      <vt:lpstr>Technical limitations !</vt:lpstr>
      <vt:lpstr>When OI can be masked</vt:lpstr>
      <vt:lpstr>Issues for consideration</vt:lpstr>
      <vt:lpstr>Final Remarks</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Author</cp:lastModifiedBy>
  <cp:revision>446</cp:revision>
  <cp:lastPrinted>2014-01-16T10:03:22Z</cp:lastPrinted>
  <dcterms:created xsi:type="dcterms:W3CDTF">2007-02-20T15:47:31Z</dcterms:created>
  <dcterms:modified xsi:type="dcterms:W3CDTF">2014-06-02T00:38:40Z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0x010100607440DF9A056B4F94A5CB0C94245374</vt:lpwstr>
  </property>
</Properties>
</file>