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434" r:id="rId5"/>
    <p:sldId id="418" r:id="rId6"/>
    <p:sldId id="419" r:id="rId7"/>
    <p:sldId id="420" r:id="rId8"/>
    <p:sldId id="421" r:id="rId9"/>
    <p:sldId id="422" r:id="rId10"/>
    <p:sldId id="423" r:id="rId11"/>
    <p:sldId id="424" r:id="rId12"/>
    <p:sldId id="425" r:id="rId13"/>
    <p:sldId id="426" r:id="rId14"/>
    <p:sldId id="427" r:id="rId15"/>
    <p:sldId id="428" r:id="rId16"/>
    <p:sldId id="433" r:id="rId17"/>
    <p:sldId id="429" r:id="rId18"/>
    <p:sldId id="431" r:id="rId19"/>
    <p:sldId id="432" r:id="rId20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438A"/>
    <a:srgbClr val="000066"/>
    <a:srgbClr val="FF3300"/>
    <a:srgbClr val="525152"/>
    <a:srgbClr val="0099CC"/>
    <a:srgbClr val="33CC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42" autoAdjust="0"/>
    <p:restoredTop sz="91181" autoAdjust="0"/>
  </p:normalViewPr>
  <p:slideViewPr>
    <p:cSldViewPr>
      <p:cViewPr varScale="1">
        <p:scale>
          <a:sx n="99" d="100"/>
          <a:sy n="99" d="100"/>
        </p:scale>
        <p:origin x="11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334" y="-96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ar-EG" altLang="ar-EG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ar-EG" altLang="ar-EG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ar-EG" altLang="ar-EG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525ACC-C280-42FB-93A7-B18197AEBD6C}" type="slidenum">
              <a:rPr lang="en-US" altLang="ar-EG"/>
              <a:pPr/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1319410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ar-EG" altLang="ar-EG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ar-EG" altLang="ar-EG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3288"/>
            <a:ext cx="4984750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ar-EG" altLang="ar-EG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A010F79-C065-49B1-B6E2-D2EE79185B48}" type="slidenum">
              <a:rPr lang="en-US" altLang="ar-EG"/>
              <a:pPr/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38364376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34852" indent="-282635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30541" indent="-226108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582758" indent="-226108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34974" indent="-226108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44C01540-0D8D-4BE3-9257-1ED8C2F6BFF7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97014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54063" indent="-288925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604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256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907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479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30051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623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9195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D1BEF9B-C8FE-4402-A946-AAC356396893}" type="slidenum">
              <a:rPr lang="en-US" altLang="en-US"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976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aterm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765175"/>
            <a:ext cx="6467475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027988" y="6237288"/>
            <a:ext cx="184150" cy="3651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altLang="ar-EG" sz="1000" smtClean="0">
                <a:solidFill>
                  <a:schemeClr val="bg1"/>
                </a:solidFill>
                <a:latin typeface="Univers" pitchFamily="34" charset="0"/>
              </a:rPr>
              <a:t/>
            </a:r>
            <a:br>
              <a:rPr lang="en-US" altLang="ar-EG" sz="1000" smtClean="0">
                <a:solidFill>
                  <a:schemeClr val="bg1"/>
                </a:solidFill>
                <a:latin typeface="Univers" pitchFamily="34" charset="0"/>
              </a:rPr>
            </a:br>
            <a:endParaRPr lang="en-US" altLang="ar-EG" sz="1000" smtClean="0">
              <a:solidFill>
                <a:schemeClr val="bg1"/>
              </a:solidFill>
              <a:latin typeface="Univers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426200" y="4343400"/>
            <a:ext cx="5238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altLang="en-US" sz="1200" b="1" smtClean="0">
                <a:solidFill>
                  <a:srgbClr val="0C4B84"/>
                </a:solidFill>
              </a:rPr>
              <a:t> </a:t>
            </a:r>
            <a:endParaRPr lang="en-US" altLang="en-US" sz="2400" smtClean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7319963" y="4524375"/>
            <a:ext cx="5238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altLang="en-US" sz="1200" b="1" smtClean="0">
                <a:solidFill>
                  <a:srgbClr val="0C4B84"/>
                </a:solidFill>
              </a:rPr>
              <a:t> </a:t>
            </a:r>
            <a:endParaRPr lang="en-US" altLang="en-US" sz="2400" smtClean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280025" y="4802188"/>
            <a:ext cx="44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altLang="en-US" sz="1000" smtClean="0">
                <a:solidFill>
                  <a:srgbClr val="000000"/>
                </a:solidFill>
              </a:rPr>
              <a:t> </a:t>
            </a:r>
            <a:endParaRPr lang="en-US" altLang="en-US" sz="2400" smtClean="0"/>
          </a:p>
        </p:txBody>
      </p:sp>
      <p:sp>
        <p:nvSpPr>
          <p:cNvPr id="9" name="AutoShape 18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en-GB" altLang="en-US" smtClean="0"/>
          </a:p>
        </p:txBody>
      </p:sp>
      <p:sp>
        <p:nvSpPr>
          <p:cNvPr id="10" name="AutoShape 20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en-GB" altLang="en-US" smtClean="0"/>
          </a:p>
        </p:txBody>
      </p:sp>
      <p:sp>
        <p:nvSpPr>
          <p:cNvPr id="11" name="AutoShape 23" descr="image002"/>
          <p:cNvSpPr>
            <a:spLocks noChangeAspect="1" noChangeArrowheads="1"/>
          </p:cNvSpPr>
          <p:nvPr userDrawn="1"/>
        </p:nvSpPr>
        <p:spPr bwMode="auto">
          <a:xfrm>
            <a:off x="200025" y="460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en-GB" altLang="en-US" smtClean="0"/>
          </a:p>
        </p:txBody>
      </p:sp>
      <p:sp>
        <p:nvSpPr>
          <p:cNvPr id="12" name="AutoShape 25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en-GB" altLang="en-US" smtClean="0"/>
          </a:p>
        </p:txBody>
      </p:sp>
      <p:pic>
        <p:nvPicPr>
          <p:cNvPr id="13" name="Picture 26" descr="Picture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738" y="3132138"/>
            <a:ext cx="896937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28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332810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79388" y="6453188"/>
            <a:ext cx="3609975" cy="268287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 altLang="en-US"/>
              <a:t>Geneva, Switzerland, 2 June 2014</a:t>
            </a:r>
          </a:p>
        </p:txBody>
      </p:sp>
    </p:spTree>
    <p:extLst>
      <p:ext uri="{BB962C8B-B14F-4D97-AF65-F5344CB8AC3E}">
        <p14:creationId xmlns:p14="http://schemas.microsoft.com/office/powerpoint/2010/main" val="289710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Geneva, Switzerland, 2 June 2014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22D9E2-5950-4645-A445-1ABB3211E059}" type="slidenum">
              <a:rPr lang="en-US" altLang="ar-EG"/>
              <a:pPr/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539845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Geneva, Switzerland, 2 June 2014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19CAB8-7A58-4ACB-BD70-49641B798630}" type="slidenum">
              <a:rPr lang="en-US" altLang="ar-EG"/>
              <a:pPr/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945485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>
                <a:latin typeface="Univers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Geneva, Switzerland, 2 June 2014</a:t>
            </a: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747000" y="6453188"/>
            <a:ext cx="1366838" cy="288925"/>
          </a:xfrm>
        </p:spPr>
        <p:txBody>
          <a:bodyPr/>
          <a:lstStyle>
            <a:lvl1pPr>
              <a:defRPr/>
            </a:lvl1pPr>
          </a:lstStyle>
          <a:p>
            <a:fld id="{80C6360E-3460-4D0F-BC97-7C4016BBB7CF}" type="slidenum">
              <a:rPr lang="en-US" altLang="ar-EG"/>
              <a:pPr/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349023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Geneva, Switzerland, 2 June 2014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107FDE-02B6-4E7E-987B-99FACBEC0B8B}" type="slidenum">
              <a:rPr lang="en-US" altLang="ar-EG"/>
              <a:pPr/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1244685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Geneva, Switzerland, 2 June 2014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230B1-F430-4593-9CB2-5E0C36012FC1}" type="slidenum">
              <a:rPr lang="en-US" altLang="ar-EG"/>
              <a:pPr/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70689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50825" y="6453188"/>
            <a:ext cx="4032250" cy="3127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Geneva, Switzerland, 2 June 2014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F9EACC-61CB-4DBA-B4A8-B5E12B254C45}" type="slidenum">
              <a:rPr lang="en-US" altLang="ar-EG"/>
              <a:pPr/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2610249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Geneva, Switzerland, 2 June 2014</a:t>
            </a:r>
          </a:p>
        </p:txBody>
      </p:sp>
      <p:sp>
        <p:nvSpPr>
          <p:cNvPr id="8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C57721-EE7B-4674-9B96-F5F85E43401A}" type="slidenum">
              <a:rPr lang="en-US" altLang="ar-EG"/>
              <a:pPr/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1555081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Geneva, Switzerland, 2 June 2014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614A07-C068-425A-B4BF-DB12C8CDE5DF}" type="slidenum">
              <a:rPr lang="en-US" altLang="ar-EG"/>
              <a:pPr/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2052993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Geneva, Switzerland, 2 June 2014</a:t>
            </a:r>
          </a:p>
        </p:txBody>
      </p:sp>
      <p:sp>
        <p:nvSpPr>
          <p:cNvPr id="3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44E013-3448-4432-A92C-5B43DC1CE753}" type="slidenum">
              <a:rPr lang="en-US" altLang="ar-EG"/>
              <a:pPr/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2349710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Geneva, Switzerland, 2 June 2014</a:t>
            </a: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FC82C8-B82C-46FE-A5A6-126D86927E30}" type="slidenum">
              <a:rPr lang="en-US" altLang="ar-EG"/>
              <a:pPr/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3036876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Geneva, Switzerland, 2 June 2014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DCC1A2-3336-4DCE-851C-0BF86AD82624}" type="slidenum">
              <a:rPr lang="en-US" altLang="ar-EG"/>
              <a:pPr/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617067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0" descr="Watermark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765175"/>
            <a:ext cx="6443663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453188"/>
            <a:ext cx="403225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Univers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Geneva, Switzerland, 2 June 2014</a:t>
            </a:r>
          </a:p>
        </p:txBody>
      </p:sp>
      <p:sp>
        <p:nvSpPr>
          <p:cNvPr id="1060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51763" y="6453188"/>
            <a:ext cx="13668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D6CA182-A33C-45C3-A58D-1042A6530844}" type="slidenum">
              <a:rPr lang="en-US" altLang="ar-EG"/>
              <a:pPr/>
              <a:t>‹#›</a:t>
            </a:fld>
            <a:endParaRPr lang="en-US" altLang="ar-EG"/>
          </a:p>
        </p:txBody>
      </p:sp>
      <p:sp>
        <p:nvSpPr>
          <p:cNvPr id="1030" name="Rectangle 3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9" r:id="rId1"/>
    <p:sldLayoutId id="2147484192" r:id="rId2"/>
    <p:sldLayoutId id="2147484193" r:id="rId3"/>
    <p:sldLayoutId id="2147484200" r:id="rId4"/>
    <p:sldLayoutId id="2147484194" r:id="rId5"/>
    <p:sldLayoutId id="2147484201" r:id="rId6"/>
    <p:sldLayoutId id="2147484195" r:id="rId7"/>
    <p:sldLayoutId id="2147484196" r:id="rId8"/>
    <p:sldLayoutId id="2147484202" r:id="rId9"/>
    <p:sldLayoutId id="2147484197" r:id="rId10"/>
    <p:sldLayoutId id="2147484198" r:id="rId11"/>
    <p:sldLayoutId id="2147484203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5"/>
        </a:buBlip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0000"/>
        <a:buFont typeface="ZapfDingbats BT" pitchFamily="18" charset="2"/>
        <a:buBlip>
          <a:blip r:embed="rId16"/>
        </a:buBlip>
        <a:defRPr sz="28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4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0000"/>
        <a:buFont typeface="ZapfDingbats BT" pitchFamily="18" charset="2"/>
        <a:buBlip>
          <a:blip r:embed="rId16"/>
        </a:buBlip>
        <a:defRPr sz="20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spoofcard.com/?utm_source=pj&amp;utm_medium=Affiliate&amp;source=pjn&amp;subid=750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250825" y="6381750"/>
            <a:ext cx="3827463" cy="268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  <a:latin typeface="Univers" pitchFamily="34" charset="0"/>
              </a:rPr>
              <a:t>Geneva, Switzerland, 2 June 2014</a:t>
            </a:r>
          </a:p>
        </p:txBody>
      </p:sp>
      <p:sp>
        <p:nvSpPr>
          <p:cNvPr id="9219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0" y="2708275"/>
            <a:ext cx="9144000" cy="1296988"/>
          </a:xfrm>
        </p:spPr>
        <p:txBody>
          <a:bodyPr/>
          <a:lstStyle/>
          <a:p>
            <a:r>
              <a:rPr lang="en-US" altLang="en-US" dirty="0" smtClean="0"/>
              <a:t>Caller ID Spoofing,</a:t>
            </a:r>
            <a:br>
              <a:rPr lang="en-US" altLang="en-US" dirty="0" smtClean="0"/>
            </a:br>
            <a:r>
              <a:rPr lang="en-US" altLang="en-US" dirty="0" smtClean="0"/>
              <a:t>Egypt experience</a:t>
            </a:r>
          </a:p>
        </p:txBody>
      </p:sp>
      <p:sp>
        <p:nvSpPr>
          <p:cNvPr id="9220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37063"/>
            <a:ext cx="6400800" cy="1655762"/>
          </a:xfrm>
        </p:spPr>
        <p:txBody>
          <a:bodyPr/>
          <a:lstStyle/>
          <a:p>
            <a:r>
              <a:rPr lang="en-GB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GB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Hosam Abd </a:t>
            </a:r>
            <a:r>
              <a:rPr lang="en-GB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Elmaoula</a:t>
            </a:r>
            <a:endParaRPr lang="en-GB" alt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en-US" b="1" dirty="0" smtClean="0"/>
              <a:t>NTRA</a:t>
            </a:r>
          </a:p>
          <a:p>
            <a:r>
              <a:rPr lang="en-GB" altLang="en-US" b="1" dirty="0" smtClean="0"/>
              <a:t>EGYPT</a:t>
            </a:r>
          </a:p>
        </p:txBody>
      </p:sp>
      <p:sp>
        <p:nvSpPr>
          <p:cNvPr id="9221" name="Rectangle 13"/>
          <p:cNvSpPr>
            <a:spLocks noChangeArrowheads="1"/>
          </p:cNvSpPr>
          <p:nvPr/>
        </p:nvSpPr>
        <p:spPr bwMode="auto">
          <a:xfrm>
            <a:off x="0" y="952500"/>
            <a:ext cx="91440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400" b="1"/>
              <a:t>ITU Workshop on “Caller ID Spoofing”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endParaRPr lang="en-US" altLang="en-US" sz="2400" b="1">
              <a:solidFill>
                <a:srgbClr val="22228B"/>
              </a:solidFill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 b="1">
                <a:solidFill>
                  <a:srgbClr val="22228B"/>
                </a:solidFill>
              </a:rPr>
              <a:t>(Geneva, Switzerland, 2 June 2014)</a:t>
            </a:r>
            <a:endParaRPr lang="en-US" altLang="en-US" sz="1800" b="1"/>
          </a:p>
        </p:txBody>
      </p:sp>
      <p:sp>
        <p:nvSpPr>
          <p:cNvPr id="9222" name="AutoShape 18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9223" name="AutoShape 20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9224" name="AutoShape 22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9225" name="AutoShape 24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9226" name="Rectangle 26"/>
          <p:cNvSpPr>
            <a:spLocks noChangeArrowheads="1"/>
          </p:cNvSpPr>
          <p:nvPr/>
        </p:nvSpPr>
        <p:spPr bwMode="auto">
          <a:xfrm>
            <a:off x="0" y="2928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pic>
        <p:nvPicPr>
          <p:cNvPr id="9227" name="Picture 16" descr="ITUseri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64" b="69327"/>
          <a:stretch>
            <a:fillRect/>
          </a:stretch>
        </p:blipFill>
        <p:spPr bwMode="auto">
          <a:xfrm>
            <a:off x="6729413" y="188913"/>
            <a:ext cx="1768475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841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79425" y="260350"/>
            <a:ext cx="8229600" cy="990600"/>
          </a:xfrm>
        </p:spPr>
        <p:txBody>
          <a:bodyPr/>
          <a:lstStyle/>
          <a:p>
            <a:pPr marL="514350" indent="-514350"/>
            <a:r>
              <a:rPr lang="en-US" altLang="ar-EG" smtClean="0">
                <a:solidFill>
                  <a:srgbClr val="FF0000"/>
                </a:solidFill>
                <a:cs typeface="Times New Roman" pitchFamily="18" charset="0"/>
              </a:rPr>
              <a:t>Methods of ID Spoofing in Egypt</a:t>
            </a:r>
            <a:br>
              <a:rPr lang="en-US" altLang="ar-EG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en-US" altLang="ar-EG" smtClean="0">
                <a:solidFill>
                  <a:srgbClr val="FF0000"/>
                </a:solidFill>
                <a:cs typeface="Times New Roman" pitchFamily="18" charset="0"/>
              </a:rPr>
              <a:t>Consumer procedures</a:t>
            </a:r>
            <a:br>
              <a:rPr lang="en-US" altLang="ar-EG" smtClean="0">
                <a:solidFill>
                  <a:srgbClr val="FF0000"/>
                </a:solidFill>
                <a:cs typeface="Times New Roman" pitchFamily="18" charset="0"/>
              </a:rPr>
            </a:br>
            <a:endParaRPr lang="en-US" altLang="en-US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458200" cy="597376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ar-EG" sz="1800" b="1" dirty="0" smtClean="0">
                <a:cs typeface="Times New Roman" pitchFamily="18" charset="0"/>
              </a:rPr>
              <a:t> </a:t>
            </a:r>
            <a:r>
              <a:rPr lang="en-US" altLang="ar-EG" sz="2200" b="1" u="sng" dirty="0">
                <a:cs typeface="Times New Roman" pitchFamily="18" charset="0"/>
              </a:rPr>
              <a:t>Applications Mobile / Website </a:t>
            </a:r>
          </a:p>
          <a:p>
            <a:pPr marL="0" indent="0">
              <a:buFontTx/>
              <a:buNone/>
              <a:defRPr/>
            </a:pPr>
            <a:r>
              <a:rPr lang="en-US" altLang="ar-EG" sz="1800" dirty="0" smtClean="0">
                <a:cs typeface="Times New Roman" pitchFamily="18" charset="0"/>
              </a:rPr>
              <a:t>     ( </a:t>
            </a:r>
            <a:r>
              <a:rPr lang="en-US" altLang="ar-EG" sz="1800" dirty="0">
                <a:cs typeface="Times New Roman" pitchFamily="18" charset="0"/>
              </a:rPr>
              <a:t>ex. one leg call) </a:t>
            </a:r>
          </a:p>
          <a:p>
            <a:pPr>
              <a:defRPr/>
            </a:pPr>
            <a:r>
              <a:rPr lang="en-US" altLang="ar-EG" sz="1800" dirty="0">
                <a:cs typeface="Times New Roman" pitchFamily="18" charset="0"/>
              </a:rPr>
              <a:t>Group spoofing</a:t>
            </a:r>
          </a:p>
          <a:p>
            <a:pPr>
              <a:defRPr/>
            </a:pPr>
            <a:r>
              <a:rPr lang="en-US" altLang="ar-EG" sz="1800" dirty="0">
                <a:cs typeface="Times New Roman" pitchFamily="18" charset="0"/>
              </a:rPr>
              <a:t>Disguise your number</a:t>
            </a:r>
          </a:p>
          <a:p>
            <a:pPr>
              <a:defRPr/>
            </a:pPr>
            <a:r>
              <a:rPr lang="en-US" altLang="ar-EG" sz="1800" dirty="0">
                <a:cs typeface="Times New Roman" pitchFamily="18" charset="0"/>
              </a:rPr>
              <a:t>Change your voice </a:t>
            </a:r>
          </a:p>
          <a:p>
            <a:pPr>
              <a:defRPr/>
            </a:pPr>
            <a:r>
              <a:rPr lang="en-US" altLang="ar-EG" sz="1800" dirty="0">
                <a:cs typeface="Times New Roman" pitchFamily="18" charset="0"/>
              </a:rPr>
              <a:t>Add background noise</a:t>
            </a:r>
          </a:p>
          <a:p>
            <a:pPr>
              <a:buFont typeface="+mj-lt"/>
              <a:buAutoNum type="arabicPeriod"/>
              <a:defRPr/>
            </a:pPr>
            <a:endParaRPr lang="en-US" altLang="en-US" sz="1600" u="sng" dirty="0" smtClean="0">
              <a:cs typeface="Times New Roman" pitchFamily="18" charset="0"/>
            </a:endParaRPr>
          </a:p>
          <a:p>
            <a:pPr>
              <a:defRPr/>
            </a:pPr>
            <a:endParaRPr lang="en-US" altLang="en-US" sz="1600" u="sng" dirty="0" smtClean="0">
              <a:cs typeface="Times New Roman" pitchFamily="18" charset="0"/>
            </a:endParaRPr>
          </a:p>
          <a:p>
            <a:pPr>
              <a:defRPr/>
            </a:pPr>
            <a:endParaRPr lang="en-US" altLang="en-US" sz="1600" u="sng" dirty="0" smtClean="0">
              <a:cs typeface="Times New Roman" pitchFamily="18" charset="0"/>
            </a:endParaRPr>
          </a:p>
          <a:p>
            <a:pPr>
              <a:defRPr/>
            </a:pPr>
            <a:endParaRPr lang="en-US" altLang="en-US" sz="1600" u="sng" dirty="0" smtClean="0">
              <a:cs typeface="Times New Roman" pitchFamily="18" charset="0"/>
            </a:endParaRPr>
          </a:p>
          <a:p>
            <a:pPr>
              <a:defRPr/>
            </a:pPr>
            <a:endParaRPr lang="en-US" altLang="en-US" sz="1600" u="sng" dirty="0" smtClean="0">
              <a:cs typeface="Times New Roman" pitchFamily="18" charset="0"/>
            </a:endParaRPr>
          </a:p>
          <a:p>
            <a:pPr>
              <a:defRPr/>
            </a:pPr>
            <a:endParaRPr lang="en-US" altLang="en-US" sz="1600" u="sng" dirty="0" smtClean="0">
              <a:cs typeface="Times New Roman" pitchFamily="18" charset="0"/>
            </a:endParaRPr>
          </a:p>
          <a:p>
            <a:pPr>
              <a:defRPr/>
            </a:pPr>
            <a:endParaRPr lang="en-US" altLang="en-US" sz="1600" u="sng" dirty="0" smtClean="0">
              <a:cs typeface="Times New Roman" pitchFamily="18" charset="0"/>
            </a:endParaRPr>
          </a:p>
          <a:p>
            <a:pPr>
              <a:defRPr/>
            </a:pPr>
            <a:endParaRPr lang="en-US" altLang="en-US" sz="1600" u="sng" dirty="0" smtClean="0">
              <a:cs typeface="Times New Roman" pitchFamily="18" charset="0"/>
            </a:endParaRPr>
          </a:p>
          <a:p>
            <a:pPr>
              <a:defRPr/>
            </a:pPr>
            <a:endParaRPr lang="en-US" altLang="en-US" sz="1600" u="sng" dirty="0" smtClean="0">
              <a:cs typeface="Times New Roman" pitchFamily="18" charset="0"/>
            </a:endParaRPr>
          </a:p>
          <a:p>
            <a:pPr>
              <a:buFontTx/>
              <a:buNone/>
              <a:defRPr/>
            </a:pPr>
            <a:r>
              <a:rPr lang="en-US" sz="1400" dirty="0" smtClean="0">
                <a:hlinkClick r:id="rId2"/>
              </a:rPr>
              <a:t>http://www.spoofcard.com/?utm_source=pj&amp;utm_medium=Affiliate&amp;source=pjn&amp;subid=7504</a:t>
            </a:r>
            <a:endParaRPr lang="en-US" sz="1400" dirty="0" smtClean="0"/>
          </a:p>
          <a:p>
            <a:pPr>
              <a:defRPr/>
            </a:pPr>
            <a:endParaRPr lang="en-US" altLang="en-US" sz="1600" u="sng" dirty="0" smtClean="0">
              <a:cs typeface="Times New Roman" pitchFamily="18" charset="0"/>
            </a:endParaRP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3500438"/>
            <a:ext cx="39401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0438"/>
            <a:ext cx="4343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85763" y="188913"/>
            <a:ext cx="8229600" cy="1371600"/>
          </a:xfrm>
        </p:spPr>
        <p:txBody>
          <a:bodyPr/>
          <a:lstStyle/>
          <a:p>
            <a:pPr marL="514350" indent="-514350">
              <a:defRPr/>
            </a:pP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Methods of ID Spoofing in Egypt</a:t>
            </a:r>
            <a:b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Consumer procedures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</a:br>
            <a:endParaRPr lang="en-US" altLang="en-US" sz="2800" dirty="0" smtClean="0">
              <a:solidFill>
                <a:srgbClr val="FF0000"/>
              </a:solidFill>
              <a:cs typeface="+mn-cs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686800" cy="5791200"/>
          </a:xfrm>
        </p:spPr>
        <p:txBody>
          <a:bodyPr/>
          <a:lstStyle/>
          <a:p>
            <a:r>
              <a:rPr lang="en-US" altLang="en-US" sz="2800" b="1" u="sng" smtClean="0">
                <a:cs typeface="Times New Roman" pitchFamily="18" charset="0"/>
              </a:rPr>
              <a:t>Over The Top (OTT)</a:t>
            </a:r>
          </a:p>
          <a:p>
            <a:endParaRPr lang="en-US" altLang="en-US" sz="1600" u="sng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en-US" sz="1600" u="sng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en-US" sz="1600" u="sng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en-US" sz="1600" u="sng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en-US" sz="1600" u="sng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en-US" sz="1600" u="sng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en-US" sz="1600" u="sng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en-US" sz="1600" u="sng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en-US" sz="1600" u="sng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en-US" sz="1600" u="sng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2814638"/>
            <a:ext cx="2143125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794000"/>
            <a:ext cx="255905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648200"/>
            <a:ext cx="2143125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229600" cy="914400"/>
          </a:xfrm>
        </p:spPr>
        <p:txBody>
          <a:bodyPr/>
          <a:lstStyle/>
          <a:p>
            <a:r>
              <a:rPr lang="en-US" altLang="ar-EG" smtClean="0">
                <a:solidFill>
                  <a:srgbClr val="FF0000"/>
                </a:solidFill>
                <a:cs typeface="Times New Roman" pitchFamily="18" charset="0"/>
              </a:rPr>
              <a:t>Fighting ID-Spoofing in Egypt</a:t>
            </a:r>
            <a:br>
              <a:rPr lang="en-US" altLang="ar-EG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en-US" altLang="ar-EG" smtClean="0">
                <a:solidFill>
                  <a:srgbClr val="FF0000"/>
                </a:solidFill>
                <a:cs typeface="Times New Roman" pitchFamily="18" charset="0"/>
              </a:rPr>
              <a:t>SIM BOX</a:t>
            </a:r>
            <a:br>
              <a:rPr lang="en-US" altLang="ar-EG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en-US" altLang="ar-EG" smtClean="0">
                <a:solidFill>
                  <a:srgbClr val="C00000"/>
                </a:solidFill>
                <a:cs typeface="Times New Roman" pitchFamily="18" charset="0"/>
              </a:rPr>
              <a:t/>
            </a:r>
            <a:br>
              <a:rPr lang="en-US" altLang="ar-EG" smtClean="0">
                <a:solidFill>
                  <a:srgbClr val="C00000"/>
                </a:solidFill>
                <a:cs typeface="Times New Roman" pitchFamily="18" charset="0"/>
              </a:rPr>
            </a:br>
            <a:endParaRPr lang="en-US" altLang="en-US" smtClean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219200"/>
            <a:ext cx="8686800" cy="58674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altLang="ar-EG" sz="2800" b="1" u="sng" dirty="0">
                <a:cs typeface="Times New Roman" pitchFamily="18" charset="0"/>
              </a:rPr>
              <a:t>Via Mobile</a:t>
            </a:r>
          </a:p>
          <a:p>
            <a:pPr>
              <a:buFont typeface="+mj-lt"/>
              <a:buAutoNum type="arabicPeriod"/>
              <a:defRPr/>
            </a:pPr>
            <a:r>
              <a:rPr lang="en-US" altLang="en-US" sz="2800" dirty="0" smtClean="0">
                <a:cs typeface="Times New Roman" pitchFamily="18" charset="0"/>
              </a:rPr>
              <a:t>Test </a:t>
            </a:r>
            <a:r>
              <a:rPr lang="en-US" altLang="en-US" sz="2800" dirty="0">
                <a:cs typeface="Times New Roman" pitchFamily="18" charset="0"/>
              </a:rPr>
              <a:t>Call Generation (TCG</a:t>
            </a:r>
            <a:r>
              <a:rPr lang="en-US" altLang="en-US" sz="2800" dirty="0" smtClean="0">
                <a:cs typeface="Times New Roman" pitchFamily="18" charset="0"/>
              </a:rPr>
              <a:t>)</a:t>
            </a:r>
            <a:endParaRPr lang="en-US" altLang="en-US" sz="2800" dirty="0">
              <a:cs typeface="Times New Roman" pitchFamily="18" charset="0"/>
            </a:endParaRPr>
          </a:p>
          <a:p>
            <a:pPr>
              <a:buFont typeface="+mj-lt"/>
              <a:buAutoNum type="arabicPeriod"/>
              <a:defRPr/>
            </a:pPr>
            <a:r>
              <a:rPr lang="en-US" altLang="en-US" sz="2800" dirty="0">
                <a:cs typeface="Times New Roman" pitchFamily="18" charset="0"/>
              </a:rPr>
              <a:t>Profiling</a:t>
            </a:r>
          </a:p>
          <a:p>
            <a:pPr>
              <a:buFont typeface="+mj-lt"/>
              <a:buAutoNum type="arabicPeriod"/>
              <a:defRPr/>
            </a:pPr>
            <a:r>
              <a:rPr lang="en-US" altLang="en-US" sz="2800" dirty="0">
                <a:cs typeface="Times New Roman" pitchFamily="18" charset="0"/>
              </a:rPr>
              <a:t>Group Killing</a:t>
            </a:r>
          </a:p>
          <a:p>
            <a:pPr>
              <a:buFont typeface="+mj-lt"/>
              <a:buAutoNum type="arabicPeriod"/>
              <a:defRPr/>
            </a:pPr>
            <a:r>
              <a:rPr lang="en-US" altLang="en-US" sz="2800" dirty="0">
                <a:cs typeface="Times New Roman" pitchFamily="18" charset="0"/>
              </a:rPr>
              <a:t>MSRN</a:t>
            </a:r>
          </a:p>
          <a:p>
            <a:pPr>
              <a:buFont typeface="+mj-lt"/>
              <a:buAutoNum type="arabicPeriod"/>
              <a:defRPr/>
            </a:pPr>
            <a:endParaRPr lang="en-US" altLang="ar-EG" sz="2600" dirty="0" smtClean="0">
              <a:cs typeface="Times New Roman" pitchFamily="18" charset="0"/>
            </a:endParaRPr>
          </a:p>
          <a:p>
            <a:pPr>
              <a:buFont typeface="+mj-lt"/>
              <a:buAutoNum type="arabicPeriod"/>
              <a:defRPr/>
            </a:pP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q"/>
              <a:defRPr/>
            </a:pPr>
            <a:endParaRPr lang="en-US" alt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alt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altLang="en-US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  <a:defRPr/>
            </a:pPr>
            <a:endParaRPr lang="en-US" alt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en-US" sz="1800" dirty="0" smtClean="0"/>
              <a:t>  </a:t>
            </a:r>
            <a:endParaRPr lang="en-US" sz="1800" dirty="0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076700"/>
            <a:ext cx="777716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Box 1"/>
          <p:cNvSpPr txBox="1">
            <a:spLocks noChangeArrowheads="1"/>
          </p:cNvSpPr>
          <p:nvPr/>
        </p:nvSpPr>
        <p:spPr bwMode="auto">
          <a:xfrm>
            <a:off x="4103688" y="6273800"/>
            <a:ext cx="10810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ar-EG">
                <a:solidFill>
                  <a:schemeClr val="tx1"/>
                </a:solidFill>
              </a:rPr>
              <a:t>TGT</a:t>
            </a:r>
            <a:endParaRPr lang="ar-EG" altLang="ar-EG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-23813" y="476250"/>
            <a:ext cx="9144001" cy="1143000"/>
          </a:xfrm>
        </p:spPr>
        <p:txBody>
          <a:bodyPr/>
          <a:lstStyle/>
          <a:p>
            <a:r>
              <a:rPr lang="en-US" altLang="ar-EG" smtClean="0">
                <a:solidFill>
                  <a:srgbClr val="FF0000"/>
                </a:solidFill>
                <a:cs typeface="Times New Roman" pitchFamily="18" charset="0"/>
              </a:rPr>
              <a:t>Fighting ID-Spoofing in Egypt</a:t>
            </a:r>
            <a:br>
              <a:rPr lang="en-US" altLang="ar-EG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en-US" altLang="ar-EG" smtClean="0">
                <a:solidFill>
                  <a:srgbClr val="FF0000"/>
                </a:solidFill>
                <a:cs typeface="Times New Roman" pitchFamily="18" charset="0"/>
              </a:rPr>
              <a:t>SIM BOX</a:t>
            </a:r>
            <a:br>
              <a:rPr lang="en-US" altLang="ar-EG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en-US" altLang="ar-EG" smtClean="0">
                <a:solidFill>
                  <a:srgbClr val="FF0000"/>
                </a:solidFill>
                <a:cs typeface="Times New Roman" pitchFamily="18" charset="0"/>
              </a:rPr>
              <a:t/>
            </a:r>
            <a:br>
              <a:rPr lang="en-US" altLang="ar-EG" smtClean="0">
                <a:solidFill>
                  <a:srgbClr val="FF0000"/>
                </a:solidFill>
                <a:cs typeface="Times New Roman" pitchFamily="18" charset="0"/>
              </a:rPr>
            </a:br>
            <a:endParaRPr lang="ar-EG" altLang="ar-EG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b="1" u="sng" dirty="0" smtClean="0">
                <a:cs typeface="Times New Roman" pitchFamily="18" charset="0"/>
              </a:rPr>
              <a:t>Via Internet </a:t>
            </a:r>
          </a:p>
          <a:p>
            <a:pPr>
              <a:spcBef>
                <a:spcPts val="3000"/>
              </a:spcBef>
              <a:buFont typeface="Verdana" pitchFamily="34" charset="0"/>
              <a:buAutoNum type="arabicPeriod"/>
            </a:pPr>
            <a:r>
              <a:rPr lang="en-US" altLang="en-US" sz="2800" dirty="0" smtClean="0">
                <a:cs typeface="Times New Roman" pitchFamily="18" charset="0"/>
              </a:rPr>
              <a:t>Internet VoIP Filter (Operator Level /Country Level)</a:t>
            </a:r>
          </a:p>
          <a:p>
            <a:pPr>
              <a:spcBef>
                <a:spcPts val="3000"/>
              </a:spcBef>
              <a:buFont typeface="Verdana" pitchFamily="34" charset="0"/>
              <a:buAutoNum type="arabicPeriod"/>
            </a:pPr>
            <a:r>
              <a:rPr lang="en-US" altLang="ar-EG" sz="2800" dirty="0" smtClean="0">
                <a:cs typeface="Times New Roman" pitchFamily="18" charset="0"/>
              </a:rPr>
              <a:t>Detect and Stop/Throttle Bypassing IPs .</a:t>
            </a:r>
          </a:p>
          <a:p>
            <a:pPr>
              <a:buFont typeface="Verdana" pitchFamily="34" charset="0"/>
              <a:buAutoNum type="arabicPeriod"/>
            </a:pPr>
            <a:endParaRPr lang="en-US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ar-EG" altLang="ar-EG" dirty="0" smtClean="0"/>
          </a:p>
        </p:txBody>
      </p:sp>
      <p:sp>
        <p:nvSpPr>
          <p:cNvPr id="2253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3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200" smtClean="0">
                <a:solidFill>
                  <a:schemeClr val="tx1"/>
                </a:solidFill>
                <a:latin typeface="Univers" pitchFamily="34" charset="0"/>
              </a:rPr>
              <a:t>Geneva, Switzerland, 2 June 2014</a:t>
            </a:r>
          </a:p>
        </p:txBody>
      </p:sp>
      <p:sp>
        <p:nvSpPr>
          <p:cNvPr id="2253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3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E05CEBAC-7062-4CA4-A7E3-27B8FEBD5119}" type="slidenum">
              <a:rPr lang="en-US" altLang="ar-EG" sz="120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13</a:t>
            </a:fld>
            <a:endParaRPr lang="en-US" altLang="ar-EG" sz="12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EG" smtClean="0">
                <a:solidFill>
                  <a:srgbClr val="FF0000"/>
                </a:solidFill>
                <a:cs typeface="Times New Roman" pitchFamily="18" charset="0"/>
              </a:rPr>
              <a:t>Fighting ID-Spoofing in Egypt</a:t>
            </a:r>
            <a:endParaRPr lang="ar-EG" altLang="ar-EG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4895850"/>
          </a:xfrm>
        </p:spPr>
        <p:txBody>
          <a:bodyPr/>
          <a:lstStyle/>
          <a:p>
            <a:pPr>
              <a:defRPr/>
            </a:pPr>
            <a:r>
              <a:rPr lang="en-US" sz="2600" b="1" u="sng" dirty="0">
                <a:cs typeface="Times New Roman" pitchFamily="18" charset="0"/>
              </a:rPr>
              <a:t>Re-file</a:t>
            </a:r>
          </a:p>
          <a:p>
            <a:pPr marL="0" indent="0">
              <a:buFontTx/>
              <a:buNone/>
              <a:defRPr/>
            </a:pPr>
            <a:r>
              <a:rPr lang="en-US" altLang="en-US" sz="2600" dirty="0">
                <a:cs typeface="Times New Roman" pitchFamily="18" charset="0"/>
              </a:rPr>
              <a:t>  Fighting RE-file by </a:t>
            </a:r>
            <a:r>
              <a:rPr lang="en-US" altLang="en-US" sz="2600" dirty="0" smtClean="0">
                <a:cs typeface="Times New Roman" pitchFamily="18" charset="0"/>
              </a:rPr>
              <a:t>modifying the commercial                   	deals </a:t>
            </a:r>
            <a:r>
              <a:rPr lang="en-US" altLang="en-US" sz="2600" dirty="0">
                <a:cs typeface="Times New Roman" pitchFamily="18" charset="0"/>
              </a:rPr>
              <a:t>with </a:t>
            </a:r>
            <a:r>
              <a:rPr lang="en-US" altLang="en-US" sz="2600" dirty="0" smtClean="0">
                <a:cs typeface="Times New Roman" pitchFamily="18" charset="0"/>
              </a:rPr>
              <a:t>carriers.</a:t>
            </a:r>
            <a:endParaRPr lang="en-US" altLang="en-US" sz="2600" dirty="0">
              <a:cs typeface="Times New Roman" pitchFamily="18" charset="0"/>
            </a:endParaRPr>
          </a:p>
          <a:p>
            <a:pPr>
              <a:defRPr/>
            </a:pPr>
            <a:endParaRPr lang="en-US" sz="2600" dirty="0">
              <a:cs typeface="Times New Roman" pitchFamily="18" charset="0"/>
            </a:endParaRPr>
          </a:p>
          <a:p>
            <a:pPr>
              <a:defRPr/>
            </a:pPr>
            <a:r>
              <a:rPr lang="en-US" altLang="en-US" sz="2600" b="1" u="sng" dirty="0">
                <a:cs typeface="Times New Roman" pitchFamily="18" charset="0"/>
              </a:rPr>
              <a:t>Call Back and SIM card</a:t>
            </a:r>
          </a:p>
          <a:p>
            <a:pPr marL="0" indent="0">
              <a:buFontTx/>
              <a:buNone/>
              <a:defRPr/>
            </a:pPr>
            <a:r>
              <a:rPr lang="en-US" altLang="en-US" sz="2600" dirty="0">
                <a:cs typeface="Times New Roman" pitchFamily="18" charset="0"/>
              </a:rPr>
              <a:t> </a:t>
            </a:r>
            <a:r>
              <a:rPr lang="en-US" altLang="en-US" sz="2600" dirty="0" smtClean="0">
                <a:cs typeface="Times New Roman" pitchFamily="18" charset="0"/>
              </a:rPr>
              <a:t>  Fighting </a:t>
            </a:r>
            <a:r>
              <a:rPr lang="en-US" altLang="en-US" sz="2600" dirty="0">
                <a:cs typeface="Times New Roman" pitchFamily="18" charset="0"/>
              </a:rPr>
              <a:t>Call Back and SIM card by blocking </a:t>
            </a:r>
            <a:r>
              <a:rPr lang="en-US" altLang="en-US" sz="2600" dirty="0" smtClean="0">
                <a:cs typeface="Times New Roman" pitchFamily="18" charset="0"/>
              </a:rPr>
              <a:t>	the ranges </a:t>
            </a:r>
            <a:r>
              <a:rPr lang="en-US" altLang="en-US" sz="2600" dirty="0">
                <a:cs typeface="Times New Roman" pitchFamily="18" charset="0"/>
              </a:rPr>
              <a:t>of  the numbers and IPs.</a:t>
            </a:r>
          </a:p>
          <a:p>
            <a:pPr>
              <a:buFont typeface="Wingdings" pitchFamily="2" charset="2"/>
              <a:buChar char="q"/>
              <a:defRPr/>
            </a:pPr>
            <a:endParaRPr lang="en-US" altLang="en-US" sz="2600" dirty="0">
              <a:cs typeface="Times New Roman" pitchFamily="18" charset="0"/>
            </a:endParaRPr>
          </a:p>
          <a:p>
            <a:pPr>
              <a:defRPr/>
            </a:pPr>
            <a:r>
              <a:rPr lang="en-US" altLang="en-US" sz="2600" b="1" u="sng" dirty="0">
                <a:cs typeface="Times New Roman" pitchFamily="18" charset="0"/>
              </a:rPr>
              <a:t>OTT services</a:t>
            </a:r>
          </a:p>
          <a:p>
            <a:pPr marL="0" indent="0">
              <a:buNone/>
              <a:defRPr/>
            </a:pPr>
            <a:r>
              <a:rPr lang="en-US" sz="2600" dirty="0">
                <a:cs typeface="Times New Roman" pitchFamily="18" charset="0"/>
              </a:rPr>
              <a:t>  </a:t>
            </a:r>
            <a:r>
              <a:rPr lang="en-US" altLang="en-US" sz="2600" dirty="0">
                <a:cs typeface="Times New Roman" pitchFamily="18" charset="0"/>
              </a:rPr>
              <a:t>Fighting the implications of OTT services by   </a:t>
            </a:r>
            <a:r>
              <a:rPr lang="en-US" altLang="en-US" sz="2600" dirty="0" smtClean="0">
                <a:cs typeface="Times New Roman" pitchFamily="18" charset="0"/>
              </a:rPr>
              <a:t>regulations including </a:t>
            </a:r>
            <a:r>
              <a:rPr lang="en-US" altLang="en-US" sz="2600" dirty="0">
                <a:cs typeface="Times New Roman" pitchFamily="18" charset="0"/>
              </a:rPr>
              <a:t>well defined </a:t>
            </a:r>
            <a:r>
              <a:rPr lang="en-US" altLang="en-US" sz="2600" dirty="0" smtClean="0">
                <a:cs typeface="Times New Roman" pitchFamily="18" charset="0"/>
              </a:rPr>
              <a:t>SLA.</a:t>
            </a:r>
            <a:endParaRPr lang="en-US" altLang="en-US" sz="2600" dirty="0">
              <a:cs typeface="Times New Roman" pitchFamily="18" charset="0"/>
            </a:endParaRPr>
          </a:p>
          <a:p>
            <a:pPr>
              <a:defRPr/>
            </a:pPr>
            <a:endParaRPr lang="ar-EG" sz="28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09600" y="1889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Proposed Actions</a:t>
            </a:r>
            <a:endParaRPr lang="en-US" altLang="en-US" dirty="0" smtClean="0">
              <a:solidFill>
                <a:srgbClr val="FF0000"/>
              </a:solidFill>
              <a:cs typeface="+mn-cs"/>
            </a:endParaRPr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-973138" y="1481138"/>
            <a:ext cx="8001001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rtl="1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>
              <a:buSzPct val="75000"/>
              <a:buFontTx/>
              <a:buNone/>
              <a:defRPr/>
            </a:pPr>
            <a:endParaRPr lang="en-US" altLang="en-US" sz="2800" dirty="0">
              <a:solidFill>
                <a:schemeClr val="bg2"/>
              </a:solidFill>
              <a:latin typeface="+mj-lt"/>
              <a:cs typeface="Times New Roman" pitchFamily="18" charset="0"/>
            </a:endParaRPr>
          </a:p>
          <a:p>
            <a:pPr algn="l" rtl="0">
              <a:buSzPct val="75000"/>
              <a:buFontTx/>
              <a:buNone/>
              <a:defRPr/>
            </a:pPr>
            <a:endParaRPr lang="en-US" altLang="en-US" sz="2800" dirty="0">
              <a:solidFill>
                <a:schemeClr val="bg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cs typeface="Times New Roman" pitchFamily="18" charset="0"/>
              </a:rPr>
              <a:t>To conduct studies to characterize  possible types and ways of illegal  ID spoofing.</a:t>
            </a:r>
          </a:p>
          <a:p>
            <a:pPr>
              <a:defRPr/>
            </a:pPr>
            <a:r>
              <a:rPr lang="en-US" altLang="en-US" sz="2800" dirty="0" smtClean="0">
                <a:cs typeface="Times New Roman" pitchFamily="18" charset="0"/>
              </a:rPr>
              <a:t>To develop Recommendations on regulatory measures to assist MSs and Operating Agencies to combat ID spoofing.</a:t>
            </a:r>
          </a:p>
          <a:p>
            <a:pPr>
              <a:defRPr/>
            </a:pPr>
            <a:r>
              <a:rPr lang="en-US" altLang="en-US" sz="2800" dirty="0" smtClean="0">
                <a:cs typeface="Times New Roman" pitchFamily="18" charset="0"/>
              </a:rPr>
              <a:t>To develop guides and bet practices, taking into account case studies from different regions of the world.  </a:t>
            </a:r>
          </a:p>
          <a:p>
            <a:pPr marL="0" indent="0">
              <a:buFontTx/>
              <a:buNone/>
              <a:defRPr/>
            </a:pPr>
            <a:endParaRPr lang="en-US" altLang="en-US" sz="2800" dirty="0" smtClean="0">
              <a:cs typeface="Times New Roman" pitchFamily="18" charset="0"/>
            </a:endParaRPr>
          </a:p>
          <a:p>
            <a:pPr marL="0" indent="0">
              <a:buFontTx/>
              <a:buNone/>
              <a:defRPr/>
            </a:pPr>
            <a:endParaRPr lang="en-US" altLang="en-US" sz="2800" dirty="0" smtClean="0">
              <a:cs typeface="Times New Roman" pitchFamily="18" charset="0"/>
            </a:endParaRPr>
          </a:p>
          <a:p>
            <a:pPr>
              <a:defRPr/>
            </a:pPr>
            <a:endParaRPr lang="ar-EG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4525963"/>
          </a:xfrm>
        </p:spPr>
        <p:txBody>
          <a:bodyPr/>
          <a:lstStyle/>
          <a:p>
            <a:pPr algn="ctr">
              <a:buFontTx/>
              <a:buNone/>
            </a:pPr>
            <a:endParaRPr lang="en-CA" altLang="en-US" sz="8000" b="1" smtClean="0"/>
          </a:p>
          <a:p>
            <a:pPr algn="ctr">
              <a:buFontTx/>
              <a:buNone/>
            </a:pPr>
            <a:r>
              <a:rPr lang="en-CA" altLang="en-US" sz="5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Thank You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731837"/>
          </a:xfrm>
        </p:spPr>
        <p:txBody>
          <a:bodyPr/>
          <a:lstStyle/>
          <a:p>
            <a:pPr algn="l"/>
            <a:r>
              <a:rPr lang="en-US" altLang="en-US" smtClean="0">
                <a:solidFill>
                  <a:srgbClr val="FF0000"/>
                </a:solidFill>
                <a:cs typeface="Times New Roman" pitchFamily="18" charset="0"/>
              </a:rPr>
              <a:t>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534400" cy="5256584"/>
          </a:xfrm>
          <a:extLst/>
        </p:spPr>
        <p:txBody>
          <a:bodyPr/>
          <a:lstStyle/>
          <a:p>
            <a:pPr marL="342900" lvl="6" indent="-342900" algn="just">
              <a:buClr>
                <a:srgbClr val="FF0000"/>
              </a:buClr>
              <a:buSzPct val="75000"/>
              <a:defRPr/>
            </a:pPr>
            <a:r>
              <a:rPr lang="en-US" sz="2400" kern="1200" dirty="0">
                <a:ea typeface="+mn-ea"/>
                <a:cs typeface="Times New Roman" pitchFamily="18" charset="0"/>
              </a:rPr>
              <a:t>Introduction </a:t>
            </a:r>
          </a:p>
          <a:p>
            <a:pPr lvl="1">
              <a:buClr>
                <a:srgbClr val="FF0000"/>
              </a:buClr>
              <a:buSzPct val="75000"/>
              <a:buFont typeface="Courier New" panose="02070309020205020404" pitchFamily="49" charset="0"/>
              <a:buChar char="o"/>
              <a:defRPr/>
            </a:pPr>
            <a:r>
              <a:rPr lang="en-US" sz="1800" dirty="0" smtClean="0">
                <a:cs typeface="Times New Roman" pitchFamily="18" charset="0"/>
              </a:rPr>
              <a:t>Definition of  Spoofing</a:t>
            </a:r>
          </a:p>
          <a:p>
            <a:pPr lvl="1">
              <a:buClr>
                <a:srgbClr val="FF0000"/>
              </a:buClr>
              <a:buSzPct val="75000"/>
              <a:buFont typeface="Courier New" panose="02070309020205020404" pitchFamily="49" charset="0"/>
              <a:buChar char="o"/>
              <a:defRPr/>
            </a:pPr>
            <a:r>
              <a:rPr lang="en-US" sz="1800" dirty="0" smtClean="0">
                <a:cs typeface="Times New Roman" pitchFamily="18" charset="0"/>
              </a:rPr>
              <a:t>Types of  Spoofing</a:t>
            </a:r>
          </a:p>
          <a:p>
            <a:pPr lvl="1">
              <a:buClr>
                <a:srgbClr val="FF0000"/>
              </a:buClr>
              <a:buSzPct val="75000"/>
              <a:buFont typeface="Courier New" panose="02070309020205020404" pitchFamily="49" charset="0"/>
              <a:buChar char="o"/>
              <a:defRPr/>
            </a:pPr>
            <a:r>
              <a:rPr lang="en-US" sz="1800" dirty="0" smtClean="0">
                <a:cs typeface="Times New Roman" pitchFamily="18" charset="0"/>
              </a:rPr>
              <a:t>Potential Impacts of  Spoofing in Egypt</a:t>
            </a:r>
          </a:p>
          <a:p>
            <a:pPr marL="342900" lvl="6" indent="-342900" algn="just">
              <a:buClr>
                <a:schemeClr val="accent2"/>
              </a:buClr>
              <a:buSzPct val="75000"/>
              <a:defRPr/>
            </a:pPr>
            <a:r>
              <a:rPr lang="en-US" sz="2400" kern="1200" dirty="0">
                <a:ea typeface="+mn-ea"/>
                <a:cs typeface="Times New Roman" pitchFamily="18" charset="0"/>
              </a:rPr>
              <a:t>Methods of  ID-Spoofing in Egypt</a:t>
            </a:r>
          </a:p>
          <a:p>
            <a:pPr lvl="1">
              <a:buClr>
                <a:srgbClr val="FF0000"/>
              </a:buClr>
              <a:buSzPct val="75000"/>
              <a:buFont typeface="Courier New" panose="02070309020205020404" pitchFamily="49" charset="0"/>
              <a:buChar char="o"/>
              <a:defRPr/>
            </a:pPr>
            <a:r>
              <a:rPr lang="en-US" sz="1800" dirty="0" smtClean="0">
                <a:cs typeface="Times New Roman" pitchFamily="18" charset="0"/>
              </a:rPr>
              <a:t>Operator </a:t>
            </a:r>
            <a:r>
              <a:rPr lang="en-US" sz="1800" dirty="0">
                <a:cs typeface="Times New Roman" pitchFamily="18" charset="0"/>
              </a:rPr>
              <a:t>P</a:t>
            </a:r>
            <a:r>
              <a:rPr lang="en-US" sz="1800" dirty="0" smtClean="0">
                <a:cs typeface="Times New Roman" pitchFamily="18" charset="0"/>
              </a:rPr>
              <a:t>rocedures</a:t>
            </a:r>
          </a:p>
          <a:p>
            <a:pPr lvl="2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cs typeface="Times New Roman" pitchFamily="18" charset="0"/>
              </a:rPr>
              <a:t>SIM box</a:t>
            </a:r>
          </a:p>
          <a:p>
            <a:pPr lvl="2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cs typeface="Times New Roman" pitchFamily="18" charset="0"/>
              </a:rPr>
              <a:t>Re-file </a:t>
            </a:r>
          </a:p>
          <a:p>
            <a:pPr lvl="1">
              <a:buClr>
                <a:srgbClr val="FF0000"/>
              </a:buClr>
              <a:buSzPct val="75000"/>
              <a:buFont typeface="Courier New" panose="02070309020205020404" pitchFamily="49" charset="0"/>
              <a:buChar char="o"/>
              <a:defRPr/>
            </a:pPr>
            <a:r>
              <a:rPr lang="en-US" sz="1800" dirty="0" smtClean="0">
                <a:cs typeface="Times New Roman" pitchFamily="18" charset="0"/>
              </a:rPr>
              <a:t>Consumer </a:t>
            </a:r>
            <a:r>
              <a:rPr lang="en-US" sz="1800" dirty="0">
                <a:cs typeface="Times New Roman" pitchFamily="18" charset="0"/>
              </a:rPr>
              <a:t>P</a:t>
            </a:r>
            <a:r>
              <a:rPr lang="en-US" sz="1800" dirty="0" smtClean="0">
                <a:cs typeface="Times New Roman" pitchFamily="18" charset="0"/>
              </a:rPr>
              <a:t>rocedures</a:t>
            </a:r>
          </a:p>
          <a:p>
            <a:pPr lvl="2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cs typeface="Times New Roman" pitchFamily="18" charset="0"/>
              </a:rPr>
              <a:t>Call Back</a:t>
            </a:r>
          </a:p>
          <a:p>
            <a:pPr lvl="2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cs typeface="Times New Roman" pitchFamily="18" charset="0"/>
              </a:rPr>
              <a:t>SIM Card</a:t>
            </a:r>
          </a:p>
          <a:p>
            <a:pPr lvl="2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cs typeface="Times New Roman" pitchFamily="18" charset="0"/>
              </a:rPr>
              <a:t>Applications mobile / website</a:t>
            </a:r>
          </a:p>
          <a:p>
            <a:pPr lvl="2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cs typeface="Times New Roman" pitchFamily="18" charset="0"/>
              </a:rPr>
              <a:t>OTT</a:t>
            </a:r>
          </a:p>
          <a:p>
            <a:pPr marL="342900" lvl="6" indent="-342900" algn="just">
              <a:buClr>
                <a:schemeClr val="accent2"/>
              </a:buClr>
              <a:buSzPct val="75000"/>
              <a:defRPr/>
            </a:pPr>
            <a:r>
              <a:rPr lang="en-US" sz="2400" kern="1200" dirty="0" smtClean="0">
                <a:ea typeface="+mn-ea"/>
                <a:cs typeface="Times New Roman" pitchFamily="18" charset="0"/>
              </a:rPr>
              <a:t>Combating </a:t>
            </a:r>
            <a:r>
              <a:rPr lang="en-US" sz="2400" kern="1200" dirty="0">
                <a:ea typeface="+mn-ea"/>
                <a:cs typeface="Times New Roman" pitchFamily="18" charset="0"/>
              </a:rPr>
              <a:t>ID-Spoofing in </a:t>
            </a:r>
            <a:r>
              <a:rPr lang="en-US" sz="2400" kern="1200" dirty="0" smtClean="0">
                <a:ea typeface="+mn-ea"/>
                <a:cs typeface="Times New Roman" pitchFamily="18" charset="0"/>
              </a:rPr>
              <a:t>Egypt</a:t>
            </a:r>
          </a:p>
          <a:p>
            <a:pPr marL="342900" lvl="6" indent="-342900" algn="just">
              <a:buClr>
                <a:schemeClr val="accent2"/>
              </a:buClr>
              <a:buSzPct val="75000"/>
              <a:defRPr/>
            </a:pPr>
            <a:r>
              <a:rPr lang="en-US" sz="2400" kern="1200" dirty="0" smtClean="0">
                <a:ea typeface="+mn-ea"/>
                <a:cs typeface="Times New Roman" pitchFamily="18" charset="0"/>
              </a:rPr>
              <a:t>Recommendations</a:t>
            </a:r>
          </a:p>
          <a:p>
            <a:pPr marL="0" lvl="6" indent="0" algn="just">
              <a:buClr>
                <a:schemeClr val="accent2"/>
              </a:buClr>
              <a:buSzPct val="75000"/>
              <a:buFontTx/>
              <a:buNone/>
              <a:defRPr/>
            </a:pPr>
            <a:endParaRPr lang="ar-EG" sz="2800" kern="1200" dirty="0" smtClean="0">
              <a:ea typeface="+mn-ea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q"/>
              <a:defRPr/>
            </a:pPr>
            <a:endParaRPr lang="en-US" altLang="en-US" sz="1800" b="1" dirty="0" smtClean="0">
              <a:cs typeface="Times New Roman" panose="02020603050405020304" pitchFamily="18" charset="0"/>
            </a:endParaRPr>
          </a:p>
          <a:p>
            <a:pPr>
              <a:defRPr/>
            </a:pPr>
            <a:endParaRPr lang="en-US" altLang="en-US" sz="1800" b="1" dirty="0" smtClean="0"/>
          </a:p>
          <a:p>
            <a:pPr>
              <a:defRPr/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295400" y="-152400"/>
            <a:ext cx="6629400" cy="11430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/>
            </a:r>
            <a:br>
              <a:rPr lang="en-US" altLang="en-US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</a:br>
            <a:r>
              <a:rPr lang="en-US" altLang="en-US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Spoofing</a:t>
            </a:r>
            <a:r>
              <a:rPr lang="en-US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dirty="0" smtClean="0">
                <a:solidFill>
                  <a:srgbClr val="C00000"/>
                </a:solidFill>
              </a:rPr>
              <a:t/>
            </a:r>
            <a:br>
              <a:rPr lang="en-US" altLang="en-US" dirty="0" smtClean="0">
                <a:solidFill>
                  <a:srgbClr val="C00000"/>
                </a:solidFill>
              </a:rPr>
            </a:br>
            <a:endParaRPr lang="en-US" altLang="en-US" dirty="0" smtClean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334000"/>
          </a:xfrm>
          <a:extLst/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Char char="q"/>
              <a:defRPr/>
            </a:pPr>
            <a:endParaRPr lang="en-US" altLang="ar-EG" sz="2000" b="1" dirty="0" smtClean="0">
              <a:solidFill>
                <a:srgbClr val="0070C0"/>
              </a:solidFill>
            </a:endParaRPr>
          </a:p>
          <a:p>
            <a:pPr marL="342900" lvl="6" indent="-342900" algn="just">
              <a:buClr>
                <a:schemeClr val="accent2"/>
              </a:buClr>
              <a:buSzPct val="75000"/>
              <a:defRPr/>
            </a:pPr>
            <a:r>
              <a:rPr lang="en-US" sz="2800" kern="1200" dirty="0">
                <a:ea typeface="+mn-ea"/>
                <a:cs typeface="Times New Roman" pitchFamily="18" charset="0"/>
              </a:rPr>
              <a:t>Spoofing is the act of one person pretending to be someone else</a:t>
            </a:r>
          </a:p>
          <a:p>
            <a:pPr marL="342900" lvl="6" indent="-342900" algn="just">
              <a:buClr>
                <a:schemeClr val="accent2"/>
              </a:buClr>
              <a:buSzPct val="75000"/>
              <a:defRPr/>
            </a:pPr>
            <a:endParaRPr lang="en-US" sz="2800" kern="1200" dirty="0">
              <a:ea typeface="+mn-ea"/>
              <a:cs typeface="Times New Roman" pitchFamily="18" charset="0"/>
            </a:endParaRPr>
          </a:p>
          <a:p>
            <a:pPr algn="just" eaLnBrk="1" hangingPunct="1">
              <a:buFont typeface="Wingdings" panose="05000000000000000000" pitchFamily="2" charset="2"/>
              <a:buChar char="§"/>
              <a:defRPr/>
            </a:pPr>
            <a:endParaRPr lang="en-US" altLang="ar-EG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Tx/>
              <a:buNone/>
              <a:defRPr/>
            </a:pPr>
            <a:r>
              <a:rPr lang="en-US" altLang="ar-E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ar-EG" sz="2400" dirty="0" smtClean="0"/>
          </a:p>
          <a:p>
            <a:pPr algn="just" eaLnBrk="1" hangingPunct="1">
              <a:buFontTx/>
              <a:buNone/>
              <a:defRPr/>
            </a:pPr>
            <a:endParaRPr lang="en-US" altLang="ar-EG" sz="2400" dirty="0" smtClean="0"/>
          </a:p>
          <a:p>
            <a:pPr marL="0" indent="0" algn="just" eaLnBrk="1" hangingPunct="1">
              <a:buFontTx/>
              <a:buNone/>
              <a:defRPr/>
            </a:pPr>
            <a:endParaRPr lang="en-US" altLang="ar-EG" sz="2400" dirty="0" smtClean="0"/>
          </a:p>
          <a:p>
            <a:pPr>
              <a:defRPr/>
            </a:pPr>
            <a:endParaRPr lang="en-US" sz="2400" dirty="0"/>
          </a:p>
        </p:txBody>
      </p:sp>
      <p:pic>
        <p:nvPicPr>
          <p:cNvPr id="11268" name="Picture 2" descr="C:\Users\Ali Raza\Documents\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20938"/>
            <a:ext cx="6019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685800"/>
          </a:xfrm>
        </p:spPr>
        <p:txBody>
          <a:bodyPr/>
          <a:lstStyle/>
          <a:p>
            <a:r>
              <a:rPr lang="en-US" altLang="en-US" smtClean="0">
                <a:solidFill>
                  <a:srgbClr val="FF0000"/>
                </a:solidFill>
                <a:cs typeface="Times New Roman" pitchFamily="18" charset="0"/>
              </a:rPr>
              <a:t>Types of Spoofing </a:t>
            </a:r>
            <a:br>
              <a:rPr lang="en-US" altLang="en-US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en-US" altLang="en-US" smtClean="0">
                <a:solidFill>
                  <a:srgbClr val="C00000"/>
                </a:solidFill>
              </a:rPr>
              <a:t/>
            </a:r>
            <a:br>
              <a:rPr lang="en-US" altLang="en-US" smtClean="0">
                <a:solidFill>
                  <a:srgbClr val="C00000"/>
                </a:solidFill>
              </a:rPr>
            </a:br>
            <a:endParaRPr lang="en-US" altLang="en-US" smtClean="0">
              <a:solidFill>
                <a:srgbClr val="C00000"/>
              </a:solidFill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610600" cy="5791200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en-US" altLang="en-US" sz="1600" dirty="0" smtClean="0"/>
          </a:p>
          <a:p>
            <a:pPr marL="457200" lvl="6" indent="-457200">
              <a:buClr>
                <a:srgbClr val="FF0000"/>
              </a:buClr>
              <a:buSzPct val="101000"/>
              <a:buFont typeface="+mj-lt"/>
              <a:buAutoNum type="arabicPeriod"/>
              <a:defRPr/>
            </a:pPr>
            <a:r>
              <a:rPr lang="en-US" b="1" dirty="0" smtClean="0">
                <a:cs typeface="Times New Roman" pitchFamily="18" charset="0"/>
              </a:rPr>
              <a:t>Caller ID spoofing </a:t>
            </a:r>
          </a:p>
          <a:p>
            <a:pPr marL="514350" lvl="6" indent="-514350">
              <a:buFontTx/>
              <a:buNone/>
              <a:defRPr/>
            </a:pPr>
            <a:r>
              <a:rPr lang="en-US" dirty="0" smtClean="0">
                <a:cs typeface="Times New Roman" pitchFamily="18" charset="0"/>
              </a:rPr>
              <a:t>      Is when a telephone's caller ID displays a number that does not belong to the person calling.</a:t>
            </a:r>
          </a:p>
          <a:p>
            <a:pPr marL="514350" lvl="6" indent="-514350">
              <a:buFontTx/>
              <a:buNone/>
              <a:defRPr/>
            </a:pPr>
            <a:endParaRPr lang="en-US" b="1" dirty="0" smtClean="0">
              <a:cs typeface="Times New Roman" pitchFamily="18" charset="0"/>
            </a:endParaRPr>
          </a:p>
          <a:p>
            <a:pPr marL="457200" lvl="6" indent="-457200">
              <a:buClr>
                <a:srgbClr val="FF0000"/>
              </a:buClr>
              <a:buSzPct val="100000"/>
              <a:buFont typeface="+mj-lt"/>
              <a:buAutoNum type="arabicPeriod" startAt="2"/>
              <a:defRPr/>
            </a:pPr>
            <a:r>
              <a:rPr lang="en-US" b="1" dirty="0" smtClean="0">
                <a:cs typeface="Times New Roman" pitchFamily="18" charset="0"/>
              </a:rPr>
              <a:t>IP Spoofing</a:t>
            </a:r>
          </a:p>
          <a:p>
            <a:pPr marL="514350" lvl="6" indent="-514350">
              <a:buFontTx/>
              <a:buNone/>
              <a:defRPr/>
            </a:pPr>
            <a:r>
              <a:rPr lang="en-US" dirty="0" smtClean="0">
                <a:cs typeface="Times New Roman" pitchFamily="18" charset="0"/>
              </a:rPr>
              <a:t>      A technique used to gain unauthorized access to computers.</a:t>
            </a:r>
          </a:p>
          <a:p>
            <a:pPr marL="514350" lvl="6" indent="-514350">
              <a:buFontTx/>
              <a:buNone/>
              <a:defRPr/>
            </a:pPr>
            <a:endParaRPr lang="en-US" dirty="0" smtClean="0">
              <a:cs typeface="Times New Roman" pitchFamily="18" charset="0"/>
            </a:endParaRPr>
          </a:p>
          <a:p>
            <a:pPr marL="457200" lvl="6" indent="-457200">
              <a:buClr>
                <a:srgbClr val="FF0000"/>
              </a:buClr>
              <a:buSzPct val="100000"/>
              <a:buFont typeface="+mj-lt"/>
              <a:buAutoNum type="arabicPeriod" startAt="3"/>
              <a:defRPr/>
            </a:pPr>
            <a:r>
              <a:rPr lang="en-US" b="1" dirty="0" smtClean="0">
                <a:cs typeface="Times New Roman" pitchFamily="18" charset="0"/>
              </a:rPr>
              <a:t>URL Spoofing</a:t>
            </a:r>
          </a:p>
          <a:p>
            <a:pPr marL="514350" lvl="6" indent="-514350">
              <a:buFontTx/>
              <a:buNone/>
              <a:defRPr/>
            </a:pPr>
            <a:r>
              <a:rPr lang="en-US" dirty="0" smtClean="0">
                <a:cs typeface="Times New Roman" pitchFamily="18" charset="0"/>
              </a:rPr>
              <a:t>      A website shows another website.</a:t>
            </a:r>
          </a:p>
          <a:p>
            <a:pPr marL="514350" lvl="6" indent="-514350">
              <a:buFontTx/>
              <a:buNone/>
              <a:defRPr/>
            </a:pPr>
            <a:endParaRPr lang="en-US" b="1" dirty="0" smtClean="0">
              <a:cs typeface="Times New Roman" pitchFamily="18" charset="0"/>
            </a:endParaRPr>
          </a:p>
          <a:p>
            <a:pPr marL="457200" lvl="6" indent="-457200">
              <a:buClr>
                <a:srgbClr val="FF0000"/>
              </a:buClr>
              <a:buSzPct val="100000"/>
              <a:buFont typeface="+mj-lt"/>
              <a:buAutoNum type="arabicPeriod" startAt="4"/>
              <a:defRPr/>
            </a:pPr>
            <a:r>
              <a:rPr lang="en-US" b="1" dirty="0" smtClean="0">
                <a:cs typeface="Times New Roman" pitchFamily="18" charset="0"/>
              </a:rPr>
              <a:t>E-mail Address Spoofing</a:t>
            </a:r>
          </a:p>
          <a:p>
            <a:pPr marL="514350" lvl="6" indent="-514350">
              <a:buFontTx/>
              <a:buNone/>
              <a:defRPr/>
            </a:pPr>
            <a:r>
              <a:rPr lang="en-US" dirty="0" smtClean="0">
                <a:cs typeface="Times New Roman" pitchFamily="18" charset="0"/>
              </a:rPr>
              <a:t>      A message coms from any e-mail address  the sender chooses.</a:t>
            </a:r>
          </a:p>
          <a:p>
            <a:pPr marL="514350" lvl="6" indent="-514350">
              <a:buFont typeface="+mj-lt"/>
              <a:buAutoNum type="arabicPeriod"/>
              <a:defRPr/>
            </a:pPr>
            <a:endParaRPr lang="en-US" dirty="0" smtClean="0">
              <a:cs typeface="Times New Roman" pitchFamily="18" charset="0"/>
            </a:endParaRPr>
          </a:p>
          <a:p>
            <a:pPr marL="514350" lvl="6" indent="-514350">
              <a:buFont typeface="+mj-lt"/>
              <a:buAutoNum type="arabicPeriod"/>
              <a:defRPr/>
            </a:pPr>
            <a:endParaRPr lang="en-US" dirty="0" smtClean="0">
              <a:cs typeface="Times New Roman" pitchFamily="18" charset="0"/>
            </a:endParaRPr>
          </a:p>
          <a:p>
            <a:pPr marL="514350" lvl="6" indent="-514350">
              <a:buFont typeface="+mj-lt"/>
              <a:buAutoNum type="arabicPeriod"/>
              <a:defRPr/>
            </a:pPr>
            <a:endParaRPr lang="en-US" dirty="0" smtClean="0">
              <a:cs typeface="Times New Roman" pitchFamily="18" charset="0"/>
            </a:endParaRPr>
          </a:p>
          <a:p>
            <a:pPr marL="514350" lvl="6" indent="-514350">
              <a:buFontTx/>
              <a:buNone/>
              <a:defRPr/>
            </a:pPr>
            <a:r>
              <a:rPr lang="en-US" dirty="0" smtClean="0">
                <a:cs typeface="Times New Roman" pitchFamily="18" charset="0"/>
              </a:rPr>
              <a:t> </a:t>
            </a:r>
          </a:p>
          <a:p>
            <a:pPr marL="342900" lvl="6" indent="-342900">
              <a:buFont typeface="Wingdings" panose="05000000000000000000" pitchFamily="2" charset="2"/>
              <a:buChar char="§"/>
              <a:defRPr/>
            </a:pPr>
            <a:endParaRPr lang="en-US" sz="3200" dirty="0" smtClean="0">
              <a:cs typeface="Times New Roman" pitchFamily="18" charset="0"/>
            </a:endParaRPr>
          </a:p>
          <a:p>
            <a:pPr marL="1691640" lvl="6" indent="0">
              <a:buFontTx/>
              <a:buNone/>
              <a:defRPr/>
            </a:pPr>
            <a:r>
              <a:rPr lang="en-US" sz="4000" dirty="0" smtClean="0">
                <a:solidFill>
                  <a:schemeClr val="accent2"/>
                </a:solidFill>
                <a:cs typeface="Times New Roman" pitchFamily="18" charset="0"/>
              </a:rPr>
              <a:t> </a:t>
            </a:r>
            <a:endParaRPr lang="en-US" b="1" dirty="0" smtClean="0">
              <a:cs typeface="Times New Roman" pitchFamily="18" charset="0"/>
            </a:endParaRPr>
          </a:p>
          <a:p>
            <a:pPr marL="342900" lvl="6" indent="-342900">
              <a:buFont typeface="Wingdings" panose="05000000000000000000" pitchFamily="2" charset="2"/>
              <a:buChar char="§"/>
              <a:defRPr/>
            </a:pPr>
            <a:endParaRPr lang="en-US" sz="3200" dirty="0" smtClean="0">
              <a:cs typeface="Times New Roman" pitchFamily="18" charset="0"/>
            </a:endParaRPr>
          </a:p>
          <a:p>
            <a:pPr marL="1691640" lvl="6" indent="0">
              <a:buFontTx/>
              <a:buNone/>
              <a:defRPr/>
            </a:pPr>
            <a:r>
              <a:rPr lang="en-US" sz="2400" dirty="0" smtClean="0">
                <a:cs typeface="Times New Roman" pitchFamily="18" charset="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en-US" altLang="en-US" sz="1600" dirty="0" smtClean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en-US" altLang="en-US" sz="1600" dirty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en-US" altLang="en-US" sz="1600" dirty="0" smtClean="0"/>
          </a:p>
          <a:p>
            <a:pPr marL="1691640" lvl="6" indent="0">
              <a:buFontTx/>
              <a:buNone/>
              <a:defRPr/>
            </a:pPr>
            <a:endParaRPr lang="en-US" sz="3200" dirty="0" smtClean="0">
              <a:cs typeface="Times New Roman" pitchFamily="18" charset="0"/>
            </a:endParaRPr>
          </a:p>
          <a:p>
            <a:pPr marL="1691640" lvl="6" indent="0">
              <a:buFontTx/>
              <a:buNone/>
              <a:defRPr/>
            </a:pPr>
            <a:endParaRPr lang="en-US" sz="2400" dirty="0" smtClean="0">
              <a:cs typeface="Times New Roman" pitchFamily="18" charset="0"/>
            </a:endParaRPr>
          </a:p>
          <a:p>
            <a:pPr marL="1691640" lvl="6" indent="0">
              <a:buFontTx/>
              <a:buNone/>
              <a:defRPr/>
            </a:pPr>
            <a:endParaRPr lang="en-US" sz="2400" dirty="0" smtClean="0">
              <a:cs typeface="Times New Roman" pitchFamily="18" charset="0"/>
            </a:endParaRPr>
          </a:p>
          <a:p>
            <a:pPr marL="1691640" lvl="6" indent="0">
              <a:buFontTx/>
              <a:buNone/>
              <a:defRPr/>
            </a:pPr>
            <a:endParaRPr lang="en-US" sz="3200" dirty="0" smtClean="0">
              <a:cs typeface="Times New Roman" pitchFamily="18" charset="0"/>
            </a:endParaRPr>
          </a:p>
          <a:p>
            <a:pPr>
              <a:defRPr/>
            </a:pPr>
            <a:endParaRPr lang="ar-EG" b="1" dirty="0" smtClean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en-US" altLang="en-US" sz="1600" dirty="0" smtClean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en-US" altLang="en-US" sz="1600" dirty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en-US" altLang="en-US" sz="2400" dirty="0"/>
          </a:p>
          <a:p>
            <a:pPr marL="0" indent="0" eaLnBrk="1" hangingPunct="1">
              <a:buFontTx/>
              <a:buNone/>
              <a:defRPr/>
            </a:pPr>
            <a:endParaRPr lang="en-US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29600" cy="533400"/>
          </a:xfrm>
        </p:spPr>
        <p:txBody>
          <a:bodyPr/>
          <a:lstStyle/>
          <a:p>
            <a:r>
              <a:rPr lang="en-US" altLang="en-US" smtClean="0">
                <a:solidFill>
                  <a:srgbClr val="C00000"/>
                </a:solidFill>
              </a:rPr>
              <a:t> </a:t>
            </a:r>
            <a:r>
              <a:rPr lang="en-US" altLang="en-US" smtClean="0">
                <a:solidFill>
                  <a:srgbClr val="FF0000"/>
                </a:solidFill>
                <a:cs typeface="Times New Roman" pitchFamily="18" charset="0"/>
              </a:rPr>
              <a:t>Impacts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5181600"/>
          </a:xfrm>
          <a:extLst/>
        </p:spPr>
        <p:txBody>
          <a:bodyPr/>
          <a:lstStyle/>
          <a:p>
            <a:pPr marL="342900" lvl="6" indent="-342900">
              <a:buClr>
                <a:schemeClr val="accent2"/>
              </a:buClr>
              <a:buSzPct val="75000"/>
              <a:defRPr/>
            </a:pPr>
            <a:r>
              <a:rPr lang="en-US" altLang="en-US" sz="1800" kern="1200" dirty="0">
                <a:ea typeface="+mn-ea"/>
                <a:cs typeface="Times New Roman" pitchFamily="18" charset="0"/>
              </a:rPr>
              <a:t>Inability to provide accuracy of charging, mutual settlements and accounting.</a:t>
            </a:r>
          </a:p>
          <a:p>
            <a:pPr marL="342900" lvl="6" indent="-342900">
              <a:buClr>
                <a:schemeClr val="accent2"/>
              </a:buClr>
              <a:buSzPct val="75000"/>
              <a:defRPr/>
            </a:pPr>
            <a:endParaRPr lang="en-US" altLang="en-US" sz="1800" kern="1200" dirty="0">
              <a:ea typeface="+mn-ea"/>
              <a:cs typeface="Times New Roman" pitchFamily="18" charset="0"/>
            </a:endParaRPr>
          </a:p>
          <a:p>
            <a:pPr marL="342900" lvl="6" indent="-342900">
              <a:buClr>
                <a:schemeClr val="accent2"/>
              </a:buClr>
              <a:buSzPct val="75000"/>
              <a:defRPr/>
            </a:pPr>
            <a:r>
              <a:rPr lang="en-US" altLang="en-US" sz="1800" kern="1200" dirty="0">
                <a:ea typeface="+mn-ea"/>
                <a:cs typeface="Times New Roman" pitchFamily="18" charset="0"/>
              </a:rPr>
              <a:t>Limiting the recipient ability to reject call attempts, which could have economic implications on the </a:t>
            </a:r>
            <a:r>
              <a:rPr lang="en-US" altLang="en-US" sz="1800" kern="1200" dirty="0" err="1">
                <a:ea typeface="+mn-ea"/>
                <a:cs typeface="Times New Roman" pitchFamily="18" charset="0"/>
              </a:rPr>
              <a:t>callee</a:t>
            </a:r>
            <a:r>
              <a:rPr lang="en-US" altLang="en-US" sz="1800" kern="1200" dirty="0">
                <a:ea typeface="+mn-ea"/>
                <a:cs typeface="Times New Roman" pitchFamily="18" charset="0"/>
              </a:rPr>
              <a:t> as well as the privacy.</a:t>
            </a:r>
          </a:p>
          <a:p>
            <a:pPr marL="342900" lvl="6" indent="-342900">
              <a:buClr>
                <a:schemeClr val="accent2"/>
              </a:buClr>
              <a:buSzPct val="75000"/>
              <a:defRPr/>
            </a:pPr>
            <a:endParaRPr lang="en-US" altLang="en-US" sz="1800" kern="1200" dirty="0">
              <a:ea typeface="+mn-ea"/>
              <a:cs typeface="Times New Roman" pitchFamily="18" charset="0"/>
            </a:endParaRPr>
          </a:p>
          <a:p>
            <a:pPr marL="342900" lvl="6" indent="-342900">
              <a:buClr>
                <a:schemeClr val="accent2"/>
              </a:buClr>
              <a:buSzPct val="75000"/>
              <a:defRPr/>
            </a:pPr>
            <a:r>
              <a:rPr lang="en-US" altLang="en-US" sz="1800" kern="1200" dirty="0">
                <a:ea typeface="+mn-ea"/>
                <a:cs typeface="Times New Roman" pitchFamily="18" charset="0"/>
              </a:rPr>
              <a:t>Inability to stop automated telemarketing calls.</a:t>
            </a:r>
          </a:p>
          <a:p>
            <a:pPr marL="342900" lvl="6" indent="-342900">
              <a:buClr>
                <a:schemeClr val="accent2"/>
              </a:buClr>
              <a:buSzPct val="75000"/>
              <a:defRPr/>
            </a:pPr>
            <a:endParaRPr lang="en-US" altLang="en-US" sz="1800" kern="1200" dirty="0">
              <a:ea typeface="+mn-ea"/>
              <a:cs typeface="Times New Roman" pitchFamily="18" charset="0"/>
            </a:endParaRPr>
          </a:p>
          <a:p>
            <a:pPr marL="342900" lvl="6" indent="-342900">
              <a:buClr>
                <a:schemeClr val="accent2"/>
              </a:buClr>
              <a:buSzPct val="75000"/>
              <a:defRPr/>
            </a:pPr>
            <a:r>
              <a:rPr lang="en-US" altLang="en-US" sz="1800" kern="1200" dirty="0" err="1">
                <a:ea typeface="+mn-ea"/>
                <a:cs typeface="Times New Roman" pitchFamily="18" charset="0"/>
              </a:rPr>
              <a:t>Callee</a:t>
            </a:r>
            <a:r>
              <a:rPr lang="en-US" altLang="en-US" sz="1800" kern="1200" dirty="0">
                <a:ea typeface="+mn-ea"/>
                <a:cs typeface="Times New Roman" pitchFamily="18" charset="0"/>
              </a:rPr>
              <a:t> deception, when he receives a call showing a local number, whereas the caller is outside of the </a:t>
            </a:r>
            <a:r>
              <a:rPr lang="en-US" altLang="en-US" sz="1800" kern="1200" dirty="0" err="1">
                <a:ea typeface="+mn-ea"/>
                <a:cs typeface="Times New Roman" pitchFamily="18" charset="0"/>
              </a:rPr>
              <a:t>callee</a:t>
            </a:r>
            <a:r>
              <a:rPr lang="en-US" altLang="en-US" sz="1800" kern="1200" dirty="0">
                <a:ea typeface="+mn-ea"/>
                <a:cs typeface="Times New Roman" pitchFamily="18" charset="0"/>
              </a:rPr>
              <a:t> country placed by international call.</a:t>
            </a:r>
          </a:p>
          <a:p>
            <a:pPr marL="342900" lvl="6" indent="-342900">
              <a:buClr>
                <a:schemeClr val="accent2"/>
              </a:buClr>
              <a:buSzPct val="75000"/>
              <a:defRPr/>
            </a:pPr>
            <a:endParaRPr lang="en-US" altLang="en-US" sz="1800" kern="1200" dirty="0">
              <a:ea typeface="+mn-ea"/>
              <a:cs typeface="Times New Roman" pitchFamily="18" charset="0"/>
            </a:endParaRPr>
          </a:p>
          <a:p>
            <a:pPr marL="342900" lvl="6" indent="-342900">
              <a:buClr>
                <a:schemeClr val="accent2"/>
              </a:buClr>
              <a:buSzPct val="75000"/>
              <a:defRPr/>
            </a:pPr>
            <a:r>
              <a:rPr lang="en-US" altLang="en-US" sz="1800" kern="1200" dirty="0">
                <a:ea typeface="+mn-ea"/>
                <a:cs typeface="Times New Roman" pitchFamily="18" charset="0"/>
              </a:rPr>
              <a:t>Impersonation, where a caller or message source can impersonate a known entity to the user by spoofing it’s number.</a:t>
            </a:r>
          </a:p>
          <a:p>
            <a:pPr marL="342900" lvl="6" indent="-342900">
              <a:buClr>
                <a:schemeClr val="accent2"/>
              </a:buClr>
              <a:buSzPct val="75000"/>
              <a:defRPr/>
            </a:pPr>
            <a:endParaRPr lang="en-US" altLang="en-US" sz="1800" kern="1200" dirty="0">
              <a:ea typeface="+mn-ea"/>
              <a:cs typeface="Times New Roman" pitchFamily="18" charset="0"/>
            </a:endParaRPr>
          </a:p>
          <a:p>
            <a:pPr marL="342900" lvl="6" indent="-342900">
              <a:buClr>
                <a:schemeClr val="accent2"/>
              </a:buClr>
              <a:buSzPct val="75000"/>
              <a:defRPr/>
            </a:pPr>
            <a:r>
              <a:rPr lang="en-US" altLang="en-US" sz="1800" kern="1200" dirty="0">
                <a:ea typeface="+mn-ea"/>
                <a:cs typeface="Times New Roman" pitchFamily="18" charset="0"/>
              </a:rPr>
              <a:t>Denial of services, route a huge number of calls to drop the services.</a:t>
            </a:r>
          </a:p>
          <a:p>
            <a:pPr>
              <a:defRPr/>
            </a:pPr>
            <a:endParaRPr lang="ar-EG" altLang="en-US" sz="1800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81013" y="2603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Methods of ID Spoofing in Egypt</a:t>
            </a:r>
            <a:br>
              <a:rPr lang="en-US" dirty="0">
                <a:solidFill>
                  <a:srgbClr val="FF0000"/>
                </a:solidFill>
                <a:cs typeface="Times New Roman" pitchFamily="18" charset="0"/>
              </a:rPr>
            </a:b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Operator procedures</a:t>
            </a:r>
            <a:br>
              <a:rPr lang="en-US" dirty="0">
                <a:solidFill>
                  <a:srgbClr val="FF0000"/>
                </a:solidFill>
                <a:cs typeface="Times New Roman" pitchFamily="18" charset="0"/>
              </a:rPr>
            </a:br>
            <a:r>
              <a:rPr lang="en-US" kern="1200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endParaRPr lang="ar-EG" altLang="ar-EG" dirty="0" smtClean="0">
              <a:solidFill>
                <a:srgbClr val="C00000"/>
              </a:solidFill>
            </a:endParaRP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73238"/>
            <a:ext cx="8975725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871538" y="1198563"/>
            <a:ext cx="26543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rtl="1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 u="sng" dirty="0">
                <a:solidFill>
                  <a:schemeClr val="bg2"/>
                </a:solidFill>
                <a:latin typeface="+mn-lt"/>
                <a:cs typeface="Times New Roman" pitchFamily="18" charset="0"/>
              </a:rPr>
              <a:t>SIM BOX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685800" y="549275"/>
            <a:ext cx="8229600" cy="990600"/>
          </a:xfrm>
        </p:spPr>
        <p:txBody>
          <a:bodyPr/>
          <a:lstStyle/>
          <a:p>
            <a:pPr marL="342900" indent="-342900"/>
            <a:r>
              <a:rPr lang="en-CA" altLang="en-US" sz="2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altLang="en-US" smtClean="0">
                <a:solidFill>
                  <a:srgbClr val="FF0000"/>
                </a:solidFill>
                <a:cs typeface="Times New Roman" pitchFamily="18" charset="0"/>
              </a:rPr>
              <a:t>Methods of ID Spoofing in Egypt</a:t>
            </a:r>
            <a:br>
              <a:rPr lang="en-US" altLang="en-US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en-US" altLang="en-US" smtClean="0">
                <a:solidFill>
                  <a:srgbClr val="FF0000"/>
                </a:solidFill>
                <a:cs typeface="Times New Roman" pitchFamily="18" charset="0"/>
              </a:rPr>
              <a:t>Operator procedures </a:t>
            </a:r>
            <a:br>
              <a:rPr lang="en-US" altLang="en-US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en-US" altLang="en-US" sz="2200" smtClean="0">
                <a:solidFill>
                  <a:srgbClr val="FF0000"/>
                </a:solidFill>
                <a:cs typeface="Times New Roman" pitchFamily="18" charset="0"/>
              </a:rPr>
              <a:t/>
            </a:r>
            <a:br>
              <a:rPr lang="en-US" altLang="en-US" sz="2200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en-US" alt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20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5410200" y="5715000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8" name="معادلة" r:id="rId3" imgW="126725" imgH="126725" progId="Equation.3">
                  <p:embed/>
                </p:oleObj>
              </mc:Choice>
              <mc:Fallback>
                <p:oleObj name="معادلة" r:id="rId3" imgW="126725" imgH="126725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5715000"/>
                        <a:ext cx="304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3505200" y="5181600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9" name="معادلة" r:id="rId5" imgW="126725" imgH="126725" progId="Equation.3">
                  <p:embed/>
                </p:oleObj>
              </mc:Choice>
              <mc:Fallback>
                <p:oleObj name="معادلة" r:id="rId5" imgW="126725" imgH="126725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181600"/>
                        <a:ext cx="304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8198" name="Rectangle 8"/>
          <p:cNvSpPr>
            <a:spLocks noChangeArrowheads="1"/>
          </p:cNvSpPr>
          <p:nvPr/>
        </p:nvSpPr>
        <p:spPr bwMode="auto">
          <a:xfrm>
            <a:off x="533400" y="1371600"/>
            <a:ext cx="8458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rtl="1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42900" lvl="6" indent="-342900">
              <a:buClr>
                <a:schemeClr val="accent2"/>
              </a:buClr>
              <a:buSzPct val="75000"/>
              <a:buFontTx/>
              <a:buBlip>
                <a:blip r:embed="rId7"/>
              </a:buBlip>
              <a:defRPr/>
            </a:pPr>
            <a:r>
              <a:rPr lang="en-US" altLang="en-US" sz="1800" dirty="0" smtClean="0">
                <a:solidFill>
                  <a:schemeClr val="bg2"/>
                </a:solidFill>
                <a:latin typeface="+mn-lt"/>
                <a:cs typeface="Times New Roman" pitchFamily="18" charset="0"/>
              </a:rPr>
              <a:t>Re-file </a:t>
            </a:r>
            <a:r>
              <a:rPr lang="en-US" altLang="en-US" sz="1800" dirty="0">
                <a:solidFill>
                  <a:schemeClr val="bg2"/>
                </a:solidFill>
                <a:latin typeface="+mn-lt"/>
                <a:cs typeface="Times New Roman" pitchFamily="18" charset="0"/>
              </a:rPr>
              <a:t>occurs when the traffic is sent to a hub and then routed through a gateway that appears to re-originate the calls, so that they are not filed as “transit” traffic under international settlements.</a:t>
            </a:r>
          </a:p>
        </p:txBody>
      </p:sp>
      <p:pic>
        <p:nvPicPr>
          <p:cNvPr id="1639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4600"/>
            <a:ext cx="8458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295400" y="990600"/>
            <a:ext cx="7391400" cy="838200"/>
          </a:xfrm>
        </p:spPr>
        <p:txBody>
          <a:bodyPr/>
          <a:lstStyle/>
          <a:p>
            <a:r>
              <a:rPr lang="en-US" altLang="en-US" sz="3000" smtClean="0">
                <a:solidFill>
                  <a:srgbClr val="FF0000"/>
                </a:solidFill>
                <a:cs typeface="Times New Roman" pitchFamily="18" charset="0"/>
              </a:rPr>
              <a:t/>
            </a:r>
            <a:br>
              <a:rPr lang="en-US" altLang="en-US" sz="3000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en-US" altLang="en-US" sz="3000" smtClean="0">
                <a:solidFill>
                  <a:srgbClr val="FF0000"/>
                </a:solidFill>
                <a:cs typeface="Times New Roman" pitchFamily="18" charset="0"/>
              </a:rPr>
              <a:t>Methods of ID Spoofing in Egypt</a:t>
            </a:r>
            <a:br>
              <a:rPr lang="en-US" altLang="en-US" sz="3000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en-US" altLang="en-US" sz="3000" smtClean="0">
                <a:solidFill>
                  <a:srgbClr val="FF0000"/>
                </a:solidFill>
                <a:cs typeface="Times New Roman" pitchFamily="18" charset="0"/>
              </a:rPr>
              <a:t>Consumer procedures </a:t>
            </a:r>
            <a:r>
              <a:rPr lang="en-US" altLang="en-US" sz="3000" smtClean="0">
                <a:solidFill>
                  <a:srgbClr val="FF0000"/>
                </a:solidFill>
              </a:rPr>
              <a:t/>
            </a:r>
            <a:br>
              <a:rPr lang="en-US" altLang="en-US" sz="3000" smtClean="0">
                <a:solidFill>
                  <a:srgbClr val="FF0000"/>
                </a:solidFill>
              </a:rPr>
            </a:br>
            <a:r>
              <a:rPr lang="en-US" altLang="en-US" sz="3000" smtClean="0">
                <a:solidFill>
                  <a:srgbClr val="FF0000"/>
                </a:solidFill>
              </a:rPr>
              <a:t/>
            </a:r>
            <a:br>
              <a:rPr lang="en-US" altLang="en-US" sz="3000" smtClean="0">
                <a:solidFill>
                  <a:srgbClr val="FF0000"/>
                </a:solidFill>
              </a:rPr>
            </a:br>
            <a:r>
              <a:rPr lang="en-US" altLang="en-US" sz="3000" smtClean="0">
                <a:solidFill>
                  <a:srgbClr val="C00000"/>
                </a:solidFill>
              </a:rPr>
              <a:t> </a:t>
            </a:r>
            <a:r>
              <a:rPr lang="en-US" altLang="en-US" sz="3000" smtClean="0">
                <a:solidFill>
                  <a:srgbClr val="C00000"/>
                </a:solidFill>
                <a:cs typeface="Times New Roman" pitchFamily="18" charset="0"/>
              </a:rPr>
              <a:t/>
            </a:r>
            <a:br>
              <a:rPr lang="en-US" altLang="en-US" sz="3000" smtClean="0">
                <a:solidFill>
                  <a:srgbClr val="C00000"/>
                </a:solidFill>
                <a:cs typeface="Times New Roman" pitchFamily="18" charset="0"/>
              </a:rPr>
            </a:br>
            <a:r>
              <a:rPr lang="en-US" altLang="en-US" sz="3000" smtClean="0">
                <a:solidFill>
                  <a:srgbClr val="C00000"/>
                </a:solidFill>
                <a:cs typeface="Times New Roman" pitchFamily="18" charset="0"/>
              </a:rPr>
              <a:t/>
            </a:r>
            <a:br>
              <a:rPr lang="en-US" altLang="en-US" sz="3000" smtClean="0">
                <a:solidFill>
                  <a:srgbClr val="C00000"/>
                </a:solidFill>
                <a:cs typeface="Times New Roman" pitchFamily="18" charset="0"/>
              </a:rPr>
            </a:br>
            <a:endParaRPr lang="en-US" altLang="en-US" sz="3000" smtClean="0">
              <a:solidFill>
                <a:srgbClr val="C00000"/>
              </a:solidFill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610600" cy="5105400"/>
          </a:xfrm>
          <a:extLst/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en-US" sz="2000" b="1" u="sng" dirty="0" smtClean="0">
                <a:cs typeface="Times New Roman" pitchFamily="18" charset="0"/>
              </a:rPr>
              <a:t>Traditional Call Back</a:t>
            </a:r>
          </a:p>
          <a:p>
            <a:pPr marL="0" indent="0">
              <a:buFontTx/>
              <a:buNone/>
              <a:defRPr/>
            </a:pPr>
            <a:endParaRPr lang="en-US" altLang="en-US" sz="2000" b="1" dirty="0" smtClean="0">
              <a:cs typeface="Times New Roman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en-US" altLang="en-US" sz="2000" b="1" dirty="0" smtClean="0">
                <a:cs typeface="Times New Roman" pitchFamily="18" charset="0"/>
              </a:rPr>
              <a:t>Step 1 – Registration </a:t>
            </a:r>
          </a:p>
          <a:p>
            <a:pPr marL="342900" lvl="6" indent="-342900">
              <a:buClr>
                <a:schemeClr val="accent2"/>
              </a:buClr>
              <a:buSzPct val="75000"/>
              <a:defRPr/>
            </a:pPr>
            <a:r>
              <a:rPr lang="en-US" altLang="en-US" sz="1800" dirty="0">
                <a:ea typeface="+mn-ea"/>
                <a:cs typeface="Times New Roman" pitchFamily="18" charset="0"/>
              </a:rPr>
              <a:t>Web Registration - enter account number, PIN and phone number in the web form sonatelco.com </a:t>
            </a:r>
          </a:p>
          <a:p>
            <a:pPr marL="342900" lvl="6" indent="-342900">
              <a:buClr>
                <a:schemeClr val="accent2"/>
              </a:buClr>
              <a:buSzPct val="75000"/>
              <a:defRPr/>
            </a:pPr>
            <a:r>
              <a:rPr lang="en-US" altLang="en-US" sz="1800" dirty="0">
                <a:ea typeface="+mn-ea"/>
                <a:cs typeface="Times New Roman" pitchFamily="18" charset="0"/>
              </a:rPr>
              <a:t>Mobile Registration - call the access number</a:t>
            </a:r>
          </a:p>
          <a:p>
            <a:pPr marL="342900" lvl="6" indent="-342900">
              <a:buClr>
                <a:schemeClr val="accent2"/>
              </a:buClr>
              <a:buSzPct val="75000"/>
              <a:defRPr/>
            </a:pPr>
            <a:endParaRPr lang="en-US" altLang="en-US" sz="1800" dirty="0">
              <a:ea typeface="+mn-ea"/>
              <a:cs typeface="Times New Roman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en-US" altLang="en-US" sz="2000" b="1" dirty="0" smtClean="0">
                <a:cs typeface="Times New Roman" pitchFamily="18" charset="0"/>
              </a:rPr>
              <a:t>Step 2 - Make Calls </a:t>
            </a:r>
          </a:p>
          <a:p>
            <a:pPr marL="342900" lvl="6" indent="-342900">
              <a:buClr>
                <a:schemeClr val="accent2"/>
              </a:buClr>
              <a:buSzPct val="75000"/>
              <a:defRPr/>
            </a:pPr>
            <a:r>
              <a:rPr lang="en-US" altLang="en-US" sz="1800" dirty="0">
                <a:ea typeface="+mn-ea"/>
                <a:cs typeface="Times New Roman" pitchFamily="18" charset="0"/>
              </a:rPr>
              <a:t>Dial one of the callback access numbers provided in your panel. </a:t>
            </a:r>
          </a:p>
          <a:p>
            <a:pPr marL="342900" lvl="6" indent="-342900">
              <a:buClr>
                <a:schemeClr val="accent2"/>
              </a:buClr>
              <a:buSzPct val="75000"/>
              <a:defRPr/>
            </a:pPr>
            <a:r>
              <a:rPr lang="en-US" altLang="en-US" sz="1800" dirty="0">
                <a:ea typeface="+mn-ea"/>
                <a:cs typeface="Times New Roman" pitchFamily="18" charset="0"/>
              </a:rPr>
              <a:t>Listen for at least 1 ring and hang up and wait for call back. </a:t>
            </a:r>
          </a:p>
          <a:p>
            <a:pPr marL="342900" lvl="6" indent="-342900">
              <a:buClr>
                <a:schemeClr val="accent2"/>
              </a:buClr>
              <a:buSzPct val="75000"/>
              <a:defRPr/>
            </a:pPr>
            <a:r>
              <a:rPr lang="en-US" altLang="en-US" sz="1800" dirty="0">
                <a:ea typeface="+mn-ea"/>
                <a:cs typeface="Times New Roman" pitchFamily="18" charset="0"/>
              </a:rPr>
              <a:t>Pick up the hand set on the callback and listen for a 'BEEP'. </a:t>
            </a:r>
          </a:p>
          <a:p>
            <a:pPr marL="342900" lvl="6" indent="-342900">
              <a:buClr>
                <a:schemeClr val="accent2"/>
              </a:buClr>
              <a:buSzPct val="75000"/>
              <a:defRPr/>
            </a:pPr>
            <a:r>
              <a:rPr lang="en-US" altLang="en-US" sz="1800" dirty="0">
                <a:ea typeface="+mn-ea"/>
                <a:cs typeface="Times New Roman" pitchFamily="18" charset="0"/>
              </a:rPr>
              <a:t>Enter in the destination number you wish to call follow by </a:t>
            </a:r>
            <a:r>
              <a:rPr lang="en-US" altLang="en-US" dirty="0" smtClean="0">
                <a:cs typeface="Times New Roman" pitchFamily="18" charset="0"/>
              </a:rPr>
              <a:t>#. Example - 9654435676# </a:t>
            </a:r>
          </a:p>
          <a:p>
            <a:pPr marL="0" indent="0">
              <a:buFontTx/>
              <a:buNone/>
              <a:defRPr/>
            </a:pPr>
            <a:endParaRPr lang="en-US" altLang="en-US" sz="2000" b="1" u="sng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68313" y="-100013"/>
            <a:ext cx="8229600" cy="2697163"/>
          </a:xfrm>
        </p:spPr>
        <p:txBody>
          <a:bodyPr/>
          <a:lstStyle/>
          <a:p>
            <a:r>
              <a:rPr lang="en-US" altLang="en-US" sz="3000" smtClean="0">
                <a:solidFill>
                  <a:srgbClr val="FF0000"/>
                </a:solidFill>
                <a:cs typeface="Times New Roman" pitchFamily="18" charset="0"/>
              </a:rPr>
              <a:t/>
            </a:r>
            <a:br>
              <a:rPr lang="en-US" altLang="en-US" sz="3000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en-US" altLang="en-US" smtClean="0">
                <a:solidFill>
                  <a:srgbClr val="FF0000"/>
                </a:solidFill>
                <a:cs typeface="Times New Roman" pitchFamily="18" charset="0"/>
              </a:rPr>
              <a:t>Methods of ID Spoofing in Egypt</a:t>
            </a:r>
            <a:br>
              <a:rPr lang="en-US" altLang="en-US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en-US" altLang="en-US" smtClean="0">
                <a:solidFill>
                  <a:srgbClr val="FF0000"/>
                </a:solidFill>
                <a:cs typeface="Times New Roman" pitchFamily="18" charset="0"/>
              </a:rPr>
              <a:t>Consumer procedures </a:t>
            </a:r>
            <a:br>
              <a:rPr lang="en-US" altLang="en-US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en-US" altLang="en-US" sz="3000" smtClean="0">
                <a:solidFill>
                  <a:srgbClr val="C00000"/>
                </a:solidFill>
              </a:rPr>
              <a:t/>
            </a:r>
            <a:br>
              <a:rPr lang="en-US" altLang="en-US" sz="3000" smtClean="0">
                <a:solidFill>
                  <a:srgbClr val="C00000"/>
                </a:solidFill>
              </a:rPr>
            </a:br>
            <a:r>
              <a:rPr lang="en-US" altLang="en-US" sz="3000" smtClean="0">
                <a:solidFill>
                  <a:srgbClr val="C00000"/>
                </a:solidFill>
              </a:rPr>
              <a:t> </a:t>
            </a:r>
            <a:r>
              <a:rPr lang="en-US" altLang="en-US" sz="3000" smtClean="0">
                <a:solidFill>
                  <a:srgbClr val="C00000"/>
                </a:solidFill>
                <a:cs typeface="Times New Roman" pitchFamily="18" charset="0"/>
              </a:rPr>
              <a:t/>
            </a:r>
            <a:br>
              <a:rPr lang="en-US" altLang="en-US" sz="3000" smtClean="0">
                <a:solidFill>
                  <a:srgbClr val="C00000"/>
                </a:solidFill>
                <a:cs typeface="Times New Roman" pitchFamily="18" charset="0"/>
              </a:rPr>
            </a:br>
            <a:r>
              <a:rPr lang="en-US" altLang="en-US" sz="3000" smtClean="0">
                <a:solidFill>
                  <a:srgbClr val="C00000"/>
                </a:solidFill>
                <a:cs typeface="Times New Roman" pitchFamily="18" charset="0"/>
              </a:rPr>
              <a:t/>
            </a:r>
            <a:br>
              <a:rPr lang="en-US" altLang="en-US" sz="3000" smtClean="0">
                <a:solidFill>
                  <a:srgbClr val="C00000"/>
                </a:solidFill>
                <a:cs typeface="Times New Roman" pitchFamily="18" charset="0"/>
              </a:rPr>
            </a:br>
            <a:endParaRPr lang="en-US" altLang="en-US" sz="30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534400" cy="4525963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marL="171450" lvl="6" indent="0">
              <a:spcBef>
                <a:spcPts val="370"/>
              </a:spcBef>
              <a:buClr>
                <a:schemeClr val="accent2"/>
              </a:buClr>
              <a:buFontTx/>
              <a:buNone/>
              <a:defRPr/>
            </a:pPr>
            <a:r>
              <a:rPr lang="en-US" b="1" u="sng" dirty="0" smtClean="0">
                <a:cs typeface="Times New Roman" pitchFamily="18" charset="0"/>
              </a:rPr>
              <a:t>Advanced Call Back - SIM Card</a:t>
            </a:r>
          </a:p>
          <a:p>
            <a:pPr marL="342900" lvl="6" indent="-342900">
              <a:buClr>
                <a:schemeClr val="accent2"/>
              </a:buClr>
              <a:buSzPct val="75000"/>
              <a:defRPr/>
            </a:pPr>
            <a:r>
              <a:rPr lang="en-US" sz="1800" dirty="0" smtClean="0">
                <a:ea typeface="+mn-ea"/>
                <a:cs typeface="Times New Roman" pitchFamily="18" charset="0"/>
              </a:rPr>
              <a:t>All </a:t>
            </a:r>
            <a:r>
              <a:rPr lang="en-US" sz="1800" dirty="0">
                <a:ea typeface="+mn-ea"/>
                <a:cs typeface="Times New Roman" pitchFamily="18" charset="0"/>
              </a:rPr>
              <a:t>what explained in the previous technique can be done by inserting a very slim SIM Card in the handset</a:t>
            </a:r>
          </a:p>
        </p:txBody>
      </p:sp>
      <p:pic>
        <p:nvPicPr>
          <p:cNvPr id="18436" name="Picture 6" descr="C:\Users\Ali Raza\Documents\sp.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67000"/>
            <a:ext cx="4038600" cy="328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7" descr="C:\Users\Ali Raza\Documents\s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674938"/>
            <a:ext cx="388620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685800" y="6019800"/>
            <a:ext cx="822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rtl="1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dirty="0">
                <a:solidFill>
                  <a:schemeClr val="bg2"/>
                </a:solidFill>
                <a:latin typeface="+mn-lt"/>
                <a:cs typeface="Times New Roman" pitchFamily="18" charset="0"/>
              </a:rPr>
              <a:t>By using a SIM card you can make a call to anyone and hide or change your caller ID.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TU-e">
  <a:themeElements>
    <a:clrScheme name="ITU-e 3">
      <a:dk1>
        <a:srgbClr val="000000"/>
      </a:dk1>
      <a:lt1>
        <a:srgbClr val="FFFFFF"/>
      </a:lt1>
      <a:dk2>
        <a:srgbClr val="000000"/>
      </a:dk2>
      <a:lt2>
        <a:srgbClr val="000099"/>
      </a:lt2>
      <a:accent1>
        <a:srgbClr val="FFCC00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E2AA"/>
      </a:accent5>
      <a:accent6>
        <a:srgbClr val="2D2DB9"/>
      </a:accent6>
      <a:hlink>
        <a:srgbClr val="3399FF"/>
      </a:hlink>
      <a:folHlink>
        <a:srgbClr val="5F5F5F"/>
      </a:folHlink>
    </a:clrScheme>
    <a:fontScheme name="ITU-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ITU-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2">
        <a:dk1>
          <a:srgbClr val="000000"/>
        </a:dk1>
        <a:lt1>
          <a:srgbClr val="FFFFFF"/>
        </a:lt1>
        <a:dk2>
          <a:srgbClr val="000000"/>
        </a:dk2>
        <a:lt2>
          <a:srgbClr val="0000FF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99FF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3">
        <a:dk1>
          <a:srgbClr val="000000"/>
        </a:dk1>
        <a:lt1>
          <a:srgbClr val="FFFFFF"/>
        </a:lt1>
        <a:dk2>
          <a:srgbClr val="000000"/>
        </a:dk2>
        <a:lt2>
          <a:srgbClr val="000099"/>
        </a:lt2>
        <a:accent1>
          <a:srgbClr val="FFCC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2DB9"/>
        </a:accent6>
        <a:hlink>
          <a:srgbClr val="3399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7440DF9A056B4F94A5CB0C94245374" ma:contentTypeVersion="1" ma:contentTypeDescription="Create a new document." ma:contentTypeScope="" ma:versionID="e7052fdd5a20b375bc17ced7e8f7041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228988b49dc108baf44788243a63e3a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5ACD390-1359-418D-9EE1-1C6BEFB7EAB3}"/>
</file>

<file path=customXml/itemProps2.xml><?xml version="1.0" encoding="utf-8"?>
<ds:datastoreItem xmlns:ds="http://schemas.openxmlformats.org/officeDocument/2006/customXml" ds:itemID="{9D1D5A60-6EE6-47F4-86F9-F0FEE1C56655}"/>
</file>

<file path=customXml/itemProps3.xml><?xml version="1.0" encoding="utf-8"?>
<ds:datastoreItem xmlns:ds="http://schemas.openxmlformats.org/officeDocument/2006/customXml" ds:itemID="{2DCACCC5-A497-4DD6-BA9F-A031D33FE13E}"/>
</file>

<file path=docProps/app.xml><?xml version="1.0" encoding="utf-8"?>
<Properties xmlns="http://schemas.openxmlformats.org/officeDocument/2006/extended-properties" xmlns:vt="http://schemas.openxmlformats.org/officeDocument/2006/docPropsVTypes">
  <Template>ITU-e</Template>
  <TotalTime>2326</TotalTime>
  <Words>614</Words>
  <Application>Microsoft Office PowerPoint</Application>
  <PresentationFormat>On-screen Show (4:3)</PresentationFormat>
  <Paragraphs>162</Paragraphs>
  <Slides>16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Courier New</vt:lpstr>
      <vt:lpstr>Times New Roman</vt:lpstr>
      <vt:lpstr>Univers</vt:lpstr>
      <vt:lpstr>Verdana</vt:lpstr>
      <vt:lpstr>Wingdings</vt:lpstr>
      <vt:lpstr>ZapfDingbats BT</vt:lpstr>
      <vt:lpstr>ITU-e</vt:lpstr>
      <vt:lpstr>معادلة</vt:lpstr>
      <vt:lpstr>Caller ID Spoofing, Egypt experience</vt:lpstr>
      <vt:lpstr>Content</vt:lpstr>
      <vt:lpstr>   Spoofing  </vt:lpstr>
      <vt:lpstr>Types of Spoofing   </vt:lpstr>
      <vt:lpstr> Impacts</vt:lpstr>
      <vt:lpstr>Methods of ID Spoofing in Egypt Operator procedures  </vt:lpstr>
      <vt:lpstr>         Methods of ID Spoofing in Egypt Operator procedures    </vt:lpstr>
      <vt:lpstr> Methods of ID Spoofing in Egypt Consumer procedures      </vt:lpstr>
      <vt:lpstr> Methods of ID Spoofing in Egypt Consumer procedures      </vt:lpstr>
      <vt:lpstr>Methods of ID Spoofing in Egypt Consumer procedures </vt:lpstr>
      <vt:lpstr>Methods of ID Spoofing in Egypt Consumer procedures </vt:lpstr>
      <vt:lpstr>Fighting ID-Spoofing in Egypt SIM BOX  </vt:lpstr>
      <vt:lpstr>Fighting ID-Spoofing in Egypt SIM BOX  </vt:lpstr>
      <vt:lpstr>Fighting ID-Spoofing in Egypt</vt:lpstr>
      <vt:lpstr>Proposed Actions</vt:lpstr>
      <vt:lpstr>PowerPoint Presentation</vt:lpstr>
    </vt:vector>
  </TitlesOfParts>
  <Company>ITU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 Telecommunication  Union</dc:title>
  <dc:creator>P.Rosa</dc:creator>
  <cp:lastModifiedBy>Aloran, Rakan</cp:lastModifiedBy>
  <cp:revision>375</cp:revision>
  <cp:lastPrinted>2014-05-29T11:04:11Z</cp:lastPrinted>
  <dcterms:created xsi:type="dcterms:W3CDTF">2007-02-20T15:47:31Z</dcterms:created>
  <dcterms:modified xsi:type="dcterms:W3CDTF">2014-05-30T07:30:28Z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0x010100607440DF9A056B4F94A5CB0C94245374</vt:lpwstr>
  </property>
</Properties>
</file>