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0"/>
  </p:notesMasterIdLst>
  <p:handoutMasterIdLst>
    <p:handoutMasterId r:id="rId21"/>
  </p:handoutMasterIdLst>
  <p:sldIdLst>
    <p:sldId id="297" r:id="rId6"/>
    <p:sldId id="276" r:id="rId7"/>
    <p:sldId id="286" r:id="rId8"/>
    <p:sldId id="291" r:id="rId9"/>
    <p:sldId id="287" r:id="rId10"/>
    <p:sldId id="292" r:id="rId11"/>
    <p:sldId id="293" r:id="rId12"/>
    <p:sldId id="294" r:id="rId13"/>
    <p:sldId id="289" r:id="rId14"/>
    <p:sldId id="290" r:id="rId15"/>
    <p:sldId id="267" r:id="rId16"/>
    <p:sldId id="295" r:id="rId17"/>
    <p:sldId id="296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ão Campos-Neto" initials="TSB" lastIdx="2" clrIdx="0">
    <p:extLst>
      <p:ext uri="{19B8F6BF-5375-455C-9EA6-DF929625EA0E}">
        <p15:presenceInfo xmlns:p15="http://schemas.microsoft.com/office/powerpoint/2012/main" userId="Simão Campos-Neto" providerId="None"/>
      </p:ext>
    </p:extLst>
  </p:cmAuthor>
  <p:cmAuthor id="2" name="Janin" initials="PJ" lastIdx="6" clrIdx="1">
    <p:extLst>
      <p:ext uri="{19B8F6BF-5375-455C-9EA6-DF929625EA0E}">
        <p15:presenceInfo xmlns:p15="http://schemas.microsoft.com/office/powerpoint/2012/main" userId="Janin" providerId="None"/>
      </p:ext>
    </p:extLst>
  </p:cmAuthor>
  <p:cmAuthor id="3" name="Clark, Robert" initials="RC" lastIdx="1" clrIdx="2">
    <p:extLst>
      <p:ext uri="{19B8F6BF-5375-455C-9EA6-DF929625EA0E}">
        <p15:presenceInfo xmlns:p15="http://schemas.microsoft.com/office/powerpoint/2012/main" userId="Clark,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125" d="100"/>
          <a:sy n="125" d="100"/>
        </p:scale>
        <p:origin x="5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A0CE5-7A4B-41CA-9402-FCD31C99DBC4}" type="datetimeFigureOut">
              <a:rPr lang="en-GB" smtClean="0"/>
              <a:t>19/08/2016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8F26-8004-49EC-90DD-BFDA15F78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FB59E-BCA9-4769-A21A-F271A6D00678}" type="datetimeFigureOut">
              <a:rPr lang="en-GB" smtClean="0"/>
              <a:t>19/08/2016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9568-8619-41C4-B8F5-FB5348F6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6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2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6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1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262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26296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1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0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30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03249"/>
            <a:ext cx="3008313" cy="8318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1"/>
            <a:ext cx="5111750" cy="512233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29048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064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3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4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765" y="1"/>
            <a:ext cx="8582605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lang="en-US" sz="1800" b="1" i="1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9" y="1916832"/>
            <a:ext cx="8333596" cy="3816424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5981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1"/>
            <a:ext cx="9144000" cy="3158275"/>
          </a:xfrm>
        </p:spPr>
        <p:txBody>
          <a:bodyPr>
            <a:normAutofit/>
          </a:bodyPr>
          <a:lstStyle>
            <a:lvl1pPr marL="0" indent="0">
              <a:buNone/>
              <a:defRPr sz="118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08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1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5"/>
            <a:ext cx="9144000" cy="2838449"/>
          </a:xfrm>
        </p:spPr>
        <p:txBody>
          <a:bodyPr>
            <a:normAutofit/>
          </a:bodyPr>
          <a:lstStyle>
            <a:lvl1pPr marL="0" indent="0">
              <a:buNone/>
              <a:defRPr sz="118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0200" y="414867"/>
            <a:ext cx="8449733" cy="526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2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tu.int/online/mm/scripts/account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u.int/net4/Proposals/CPI/WTSA16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tsa-doc@itu.int" TargetMode="External"/><Relationship Id="rId2" Type="http://schemas.openxmlformats.org/officeDocument/2006/relationships/hyperlink" Target="mailto:robert.clark@itu.in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6634" y="1534630"/>
            <a:ext cx="6333872" cy="1102519"/>
          </a:xfrm>
        </p:spPr>
        <p:txBody>
          <a:bodyPr>
            <a:normAutofit fontScale="90000"/>
          </a:bodyPr>
          <a:lstStyle/>
          <a:p>
            <a:r>
              <a:rPr lang="en-US" sz="2100" dirty="0"/>
              <a:t> ITU Regional Standardization Forum for Asia Pacific Region </a:t>
            </a:r>
            <a:br>
              <a:rPr lang="en-US" sz="2100" dirty="0"/>
            </a:br>
            <a:r>
              <a:rPr lang="en-US" sz="2100" dirty="0"/>
              <a:t>Da Nang City, Vietnam </a:t>
            </a:r>
            <a:br>
              <a:rPr lang="en-US" sz="2100" dirty="0"/>
            </a:br>
            <a:r>
              <a:rPr lang="en-US" sz="2100" dirty="0"/>
              <a:t>22 August 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2547" y="3220811"/>
            <a:ext cx="5614737" cy="1310368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Tools </a:t>
            </a:r>
            <a:r>
              <a:rPr lang="en-US" sz="3200" dirty="0">
                <a:solidFill>
                  <a:srgbClr val="0070C0"/>
                </a:solidFill>
              </a:rPr>
              <a:t>for preparing, submitting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and tracking </a:t>
            </a:r>
            <a:r>
              <a:rPr lang="en-US" sz="3200" dirty="0" smtClean="0">
                <a:solidFill>
                  <a:srgbClr val="0070C0"/>
                </a:solidFill>
              </a:rPr>
              <a:t>Proposals to </a:t>
            </a:r>
            <a:r>
              <a:rPr lang="en-US" sz="2800" dirty="0" smtClean="0">
                <a:solidFill>
                  <a:srgbClr val="0070C0"/>
                </a:solidFill>
              </a:rPr>
              <a:t>WTSA-16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4938888"/>
            <a:ext cx="6172200" cy="5577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250" b="0" i="1" dirty="0">
                <a:solidFill>
                  <a:srgbClr val="558ED5"/>
                </a:solidFill>
              </a:rPr>
              <a:t>Xiaoya Yang</a:t>
            </a:r>
          </a:p>
          <a:p>
            <a:r>
              <a:rPr lang="en-US" sz="2250" b="0" i="1" dirty="0">
                <a:solidFill>
                  <a:srgbClr val="558ED5"/>
                </a:solidFill>
              </a:rPr>
              <a:t>Head of WTSA Programmes Division, ITU-TSB </a:t>
            </a:r>
          </a:p>
          <a:p>
            <a:r>
              <a:rPr lang="en-US" sz="2250" b="0" i="1" dirty="0">
                <a:solidFill>
                  <a:srgbClr val="558ED5"/>
                </a:solidFill>
              </a:rPr>
              <a:t>xiaoya.yang@itu.int</a:t>
            </a:r>
          </a:p>
        </p:txBody>
      </p:sp>
    </p:spTree>
    <p:extLst>
      <p:ext uri="{BB962C8B-B14F-4D97-AF65-F5344CB8AC3E}">
        <p14:creationId xmlns:p14="http://schemas.microsoft.com/office/powerpoint/2010/main" val="12032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Setting TIES email forwarding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5793" y="2869950"/>
            <a:ext cx="814812" cy="124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77757" y="4182700"/>
            <a:ext cx="3522848" cy="271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255944" y="5010151"/>
            <a:ext cx="3522848" cy="145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40148" y="5870618"/>
            <a:ext cx="462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www.itu.int/online/mm/scripts/account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2468" y="1228022"/>
            <a:ext cx="7880731" cy="43175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CPI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Live demo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567" y="4599656"/>
            <a:ext cx="598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https://www.itu.int/net4/Proposals/CPI/WTSA16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50846" y="970269"/>
            <a:ext cx="9410029" cy="23070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Proposals Management System</a:t>
            </a:r>
            <a:br>
              <a:rPr lang="en-US" dirty="0" smtClean="0"/>
            </a:br>
            <a:r>
              <a:rPr lang="en-US" dirty="0" smtClean="0"/>
              <a:t>(PMS)</a:t>
            </a:r>
            <a:br>
              <a:rPr lang="en-US" dirty="0" smtClean="0"/>
            </a:br>
            <a:r>
              <a:rPr lang="en-US" dirty="0" smtClean="0"/>
              <a:t>web 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2626" y="3402521"/>
            <a:ext cx="80791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/>
              <a:t>The PMS web view: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Web-based tool for delegates to identify and monitor Proposals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Ensures </a:t>
            </a:r>
            <a:r>
              <a:rPr lang="en-US" sz="2200" dirty="0" smtClean="0"/>
              <a:t>transparency from initial submission to final disposition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Tracks whole Contributions and individual Proposals</a:t>
            </a:r>
            <a:endParaRPr lang="en-GB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318785" y="-1928810"/>
            <a:ext cx="80791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The Conference Proposals Interface (CPI):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Web-based tool for delegates to prepare/submit proposals to WTSA-16.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Ensures that the authoritative in-force provisions are used as the basis for proposals.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Creates formatted proposals in any of the six official UN languages</a:t>
            </a:r>
            <a:r>
              <a:rPr lang="en-GB" sz="20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33" y="1962357"/>
            <a:ext cx="8332599" cy="372724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24266" y="398323"/>
            <a:ext cx="8365466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Proposals Management Webpage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6764" y="2281382"/>
            <a:ext cx="1887708" cy="2309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54182" y="3765273"/>
            <a:ext cx="7370617" cy="4187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583680" y="3035170"/>
            <a:ext cx="2141219" cy="3538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24363" y="3035170"/>
            <a:ext cx="2141219" cy="3538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838765" y="3035170"/>
            <a:ext cx="990286" cy="3538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554183" y="4184073"/>
            <a:ext cx="7004048" cy="843888"/>
            <a:chOff x="554183" y="4184073"/>
            <a:chExt cx="7004048" cy="843888"/>
          </a:xfrm>
        </p:grpSpPr>
        <p:sp>
          <p:nvSpPr>
            <p:cNvPr id="9" name="Rectangle 8"/>
            <p:cNvSpPr/>
            <p:nvPr/>
          </p:nvSpPr>
          <p:spPr>
            <a:xfrm>
              <a:off x="554183" y="4184073"/>
              <a:ext cx="366567" cy="2774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74104" y="4233634"/>
              <a:ext cx="5684127" cy="794327"/>
              <a:chOff x="2772942" y="5591949"/>
              <a:chExt cx="5684127" cy="79432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772942" y="5591949"/>
                <a:ext cx="5684127" cy="7943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3997" y="5722412"/>
                <a:ext cx="571500" cy="533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132235" y="5819835"/>
                <a:ext cx="35976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Complete Document (e.g., Doc.45 Add.2)</a:t>
                </a:r>
                <a:endParaRPr lang="en-GB" sz="1600" dirty="0"/>
              </a:p>
            </p:txBody>
          </p:sp>
        </p:grpSp>
        <p:cxnSp>
          <p:nvCxnSpPr>
            <p:cNvPr id="24" name="Straight Connector 23"/>
            <p:cNvCxnSpPr>
              <a:stCxn id="9" idx="3"/>
              <a:endCxn id="13" idx="1"/>
            </p:cNvCxnSpPr>
            <p:nvPr/>
          </p:nvCxnSpPr>
          <p:spPr>
            <a:xfrm>
              <a:off x="920750" y="4322797"/>
              <a:ext cx="953354" cy="308001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0750" y="5052753"/>
            <a:ext cx="6637481" cy="852998"/>
            <a:chOff x="920750" y="5052753"/>
            <a:chExt cx="6637481" cy="852998"/>
          </a:xfrm>
        </p:grpSpPr>
        <p:sp>
          <p:nvSpPr>
            <p:cNvPr id="11" name="Rectangle 10"/>
            <p:cNvSpPr/>
            <p:nvPr/>
          </p:nvSpPr>
          <p:spPr>
            <a:xfrm>
              <a:off x="920750" y="5052753"/>
              <a:ext cx="366567" cy="2774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4105" y="5111424"/>
              <a:ext cx="5684126" cy="794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2172" y="5237125"/>
              <a:ext cx="590550" cy="542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755942" y="5216200"/>
              <a:ext cx="4707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Specific Proposal, independent of its parent document</a:t>
              </a:r>
              <a:br>
                <a:rPr lang="en-US" sz="1600" dirty="0" smtClean="0"/>
              </a:br>
              <a:r>
                <a:rPr lang="en-US" sz="1600" dirty="0" smtClean="0"/>
                <a:t>(e.g., Doc.45 Add.2, Proposal 1)</a:t>
              </a:r>
              <a:endParaRPr lang="en-GB" sz="1600" dirty="0"/>
            </a:p>
          </p:txBody>
        </p:sp>
        <p:cxnSp>
          <p:nvCxnSpPr>
            <p:cNvPr id="25" name="Straight Connector 24"/>
            <p:cNvCxnSpPr>
              <a:stCxn id="11" idx="3"/>
              <a:endCxn id="10" idx="1"/>
            </p:cNvCxnSpPr>
            <p:nvPr/>
          </p:nvCxnSpPr>
          <p:spPr>
            <a:xfrm>
              <a:off x="1287317" y="5191477"/>
              <a:ext cx="586788" cy="317111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924799" y="3767921"/>
            <a:ext cx="742951" cy="156227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95348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Thank you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Any questions?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800" b="0" dirty="0">
                <a:solidFill>
                  <a:srgbClr val="0070C0"/>
                </a:solidFill>
              </a:rPr>
              <a:t>Rob Clark</a:t>
            </a:r>
          </a:p>
          <a:p>
            <a:r>
              <a:rPr lang="en-US" sz="2800" b="0" dirty="0">
                <a:solidFill>
                  <a:srgbClr val="0070C0"/>
                </a:solidFill>
              </a:rPr>
              <a:t>ITU-T Study Groups Department</a:t>
            </a:r>
            <a:br>
              <a:rPr lang="en-US" sz="2800" b="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rgbClr val="0070C0"/>
                </a:solidFill>
              </a:rPr>
              <a:t>(</a:t>
            </a:r>
            <a:r>
              <a:rPr lang="en-US" sz="2800" b="0" dirty="0">
                <a:solidFill>
                  <a:srgbClr val="0070C0"/>
                </a:solidFill>
                <a:hlinkClick r:id="rId2"/>
              </a:rPr>
              <a:t>robert.clark@itu.int</a:t>
            </a:r>
            <a:r>
              <a:rPr lang="en-US" sz="2800" b="0" dirty="0" smtClean="0">
                <a:solidFill>
                  <a:srgbClr val="0070C0"/>
                </a:solidFill>
              </a:rPr>
              <a:t>)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endParaRPr lang="en-US" sz="2800" b="0" dirty="0" smtClean="0">
              <a:solidFill>
                <a:srgbClr val="0070C0"/>
              </a:solidFill>
            </a:endParaRPr>
          </a:p>
          <a:p>
            <a:r>
              <a:rPr lang="en-US" sz="2800" b="0" dirty="0" smtClean="0">
                <a:solidFill>
                  <a:srgbClr val="0070C0"/>
                </a:solidFill>
              </a:rPr>
              <a:t>WTSA-16 Secretariat</a:t>
            </a:r>
            <a:r>
              <a:rPr lang="en-US" sz="2800" b="0" dirty="0">
                <a:solidFill>
                  <a:srgbClr val="0070C0"/>
                </a:solidFill>
              </a:rPr>
              <a:t>: </a:t>
            </a:r>
            <a:r>
              <a:rPr lang="en-US" sz="2800" b="0" dirty="0" smtClean="0">
                <a:solidFill>
                  <a:srgbClr val="0070C0"/>
                </a:solidFill>
                <a:hlinkClick r:id="rId3"/>
              </a:rPr>
              <a:t>wtsa-doc@itu.int</a:t>
            </a:r>
            <a:r>
              <a:rPr lang="en-US" sz="2800" b="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20799" y="769798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CPI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00" y="3520701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The Conference Proposals Interface (CPI):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Web-based tool for preparing/submitting proposals to WTSA-16.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Creates formatted proposals in any of the six official UN languages</a:t>
            </a:r>
            <a:r>
              <a:rPr lang="en-GB" sz="20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Ensures that the authoritative in-force provisions are used as the basis for proposals.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41" y="2053863"/>
            <a:ext cx="4938100" cy="1443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earnquest.com/assets/images/web-based-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" y="2440893"/>
            <a:ext cx="1328406" cy="9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1114" y="2339487"/>
            <a:ext cx="3095778" cy="2485504"/>
            <a:chOff x="2102662" y="2378933"/>
            <a:chExt cx="3095778" cy="2485504"/>
          </a:xfrm>
          <a:effectLst/>
        </p:grpSpPr>
        <p:sp>
          <p:nvSpPr>
            <p:cNvPr id="11" name="Rounded Rectangle 10"/>
            <p:cNvSpPr/>
            <p:nvPr/>
          </p:nvSpPr>
          <p:spPr>
            <a:xfrm>
              <a:off x="2147927" y="2378933"/>
              <a:ext cx="3050513" cy="2485504"/>
            </a:xfrm>
            <a:prstGeom prst="roundRect">
              <a:avLst/>
            </a:prstGeom>
            <a:noFill/>
            <a:ln w="19050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02662" y="2378933"/>
              <a:ext cx="2988905" cy="2240433"/>
              <a:chOff x="2046654" y="1832901"/>
              <a:chExt cx="2988905" cy="224043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776079" y="1832901"/>
                <a:ext cx="1259480" cy="2240433"/>
                <a:chOff x="566351" y="1611295"/>
                <a:chExt cx="1259480" cy="2240433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351" y="2134256"/>
                  <a:ext cx="1259480" cy="1717472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711523" y="1611295"/>
                  <a:ext cx="9451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WTSA-12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proceedings</a:t>
                  </a:r>
                  <a:endParaRPr lang="en-GB" sz="1200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046654" y="3094581"/>
                <a:ext cx="11515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Modifications</a:t>
                </a:r>
                <a:br>
                  <a:rPr lang="en-US" sz="1200" dirty="0" smtClean="0"/>
                </a:br>
                <a:r>
                  <a:rPr lang="en-US" sz="1200" dirty="0" smtClean="0"/>
                  <a:t>since WTSA-12</a:t>
                </a:r>
                <a:br>
                  <a:rPr lang="en-US" sz="1200" dirty="0" smtClean="0"/>
                </a:br>
                <a:r>
                  <a:rPr lang="en-US" sz="1200" dirty="0" smtClean="0"/>
                  <a:t>(e.g., updated</a:t>
                </a:r>
                <a:br>
                  <a:rPr lang="en-US" sz="1200" dirty="0" smtClean="0"/>
                </a:br>
                <a:r>
                  <a:rPr lang="en-US" sz="1200" dirty="0" smtClean="0"/>
                  <a:t>Res.2, A.5, etc.)</a:t>
                </a:r>
                <a:endParaRPr lang="en-GB" sz="1200" dirty="0"/>
              </a:p>
            </p:txBody>
          </p:sp>
        </p:grpSp>
      </p:grpSp>
      <p:sp>
        <p:nvSpPr>
          <p:cNvPr id="15" name="Title 3"/>
          <p:cNvSpPr txBox="1">
            <a:spLocks/>
          </p:cNvSpPr>
          <p:nvPr/>
        </p:nvSpPr>
        <p:spPr>
          <a:xfrm>
            <a:off x="549348" y="398323"/>
            <a:ext cx="8104794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Preparing &amp; submitting proposals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using CPI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390" y="7638872"/>
            <a:ext cx="749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 texts</a:t>
            </a:r>
          </a:p>
          <a:p>
            <a:pPr algn="ctr"/>
            <a:r>
              <a:rPr lang="en-US" sz="1200" dirty="0" smtClean="0"/>
              <a:t>Baseline texts will be available to delegates from June 2016 through the Conference Proposals Interface (CPI) website.</a:t>
            </a:r>
          </a:p>
          <a:p>
            <a:pPr algn="ctr"/>
            <a:r>
              <a:rPr lang="en-US" sz="1200" dirty="0" smtClean="0"/>
              <a:t>These baseline texts should be used as the starting point for all suggested changes.</a:t>
            </a:r>
            <a:endParaRPr lang="en-GB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546892" y="2235077"/>
            <a:ext cx="2335584" cy="2513218"/>
            <a:chOff x="3546892" y="2311277"/>
            <a:chExt cx="2335584" cy="2513218"/>
          </a:xfrm>
        </p:grpSpPr>
        <p:pic>
          <p:nvPicPr>
            <p:cNvPr id="1030" name="Picture 6" descr="http://images.all-free-download.com/images/graphicthumb/different_magnifying_glass_design_vector_set_52254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933" y="3854687"/>
              <a:ext cx="772793" cy="735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684344" y="2668588"/>
              <a:ext cx="83272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Create a</a:t>
              </a:r>
              <a:br>
                <a:rPr lang="en-US" sz="1200" dirty="0" smtClean="0"/>
              </a:br>
              <a:r>
                <a:rPr lang="en-US" sz="1200" dirty="0" smtClean="0"/>
                <a:t>“skeleton”</a:t>
              </a:r>
              <a:endParaRPr lang="en-GB" dirty="0"/>
            </a:p>
          </p:txBody>
        </p:sp>
        <p:cxnSp>
          <p:nvCxnSpPr>
            <p:cNvPr id="20" name="Straight Arrow Connector 19"/>
            <p:cNvCxnSpPr>
              <a:stCxn id="11" idx="3"/>
            </p:cNvCxnSpPr>
            <p:nvPr/>
          </p:nvCxnSpPr>
          <p:spPr>
            <a:xfrm>
              <a:off x="3546892" y="3582239"/>
              <a:ext cx="746528" cy="0"/>
            </a:xfrm>
            <a:prstGeom prst="straightConnector1">
              <a:avLst/>
            </a:prstGeom>
            <a:ln w="47625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714" y="3123637"/>
              <a:ext cx="1093630" cy="1069604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934655" y="2311277"/>
              <a:ext cx="321218" cy="338554"/>
              <a:chOff x="1833754" y="2475035"/>
              <a:chExt cx="321218" cy="33855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833754" y="2483703"/>
                <a:ext cx="321218" cy="32121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49932" y="2475035"/>
                <a:ext cx="288862" cy="33855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GB" sz="2400" b="1" dirty="0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3944893" y="4239720"/>
              <a:ext cx="1937583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“Skeleton”</a:t>
              </a:r>
              <a:br>
                <a:rPr lang="en-US" sz="1600" b="1" dirty="0" smtClean="0"/>
              </a:br>
              <a:r>
                <a:rPr lang="en-US" sz="1600" b="1" dirty="0" smtClean="0"/>
                <a:t>(selected provisions)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8413" y="2235077"/>
            <a:ext cx="2039352" cy="2266997"/>
            <a:chOff x="5008413" y="2311277"/>
            <a:chExt cx="2039352" cy="2266997"/>
          </a:xfrm>
        </p:grpSpPr>
        <p:grpSp>
          <p:nvGrpSpPr>
            <p:cNvPr id="18" name="Group 17"/>
            <p:cNvGrpSpPr/>
            <p:nvPr/>
          </p:nvGrpSpPr>
          <p:grpSpPr>
            <a:xfrm>
              <a:off x="5944233" y="3122878"/>
              <a:ext cx="1095182" cy="1071122"/>
              <a:chOff x="6396721" y="3503990"/>
              <a:chExt cx="885081" cy="86563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6721" y="3503990"/>
                <a:ext cx="885081" cy="865638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6915150" y="3952588"/>
                <a:ext cx="18115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733999" y="4128800"/>
                <a:ext cx="18115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984206" y="4238338"/>
                <a:ext cx="18115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943812" y="4015784"/>
                <a:ext cx="1811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689018" y="4239334"/>
                <a:ext cx="1811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5008413" y="2668588"/>
              <a:ext cx="1309525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Indicate proposed</a:t>
              </a:r>
              <a:br>
                <a:rPr lang="en-US" sz="1200" dirty="0" smtClean="0"/>
              </a:br>
              <a:r>
                <a:rPr lang="en-US" sz="1200" dirty="0" smtClean="0"/>
                <a:t>changes</a:t>
              </a:r>
              <a:endParaRPr lang="en-GB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375637" y="3658439"/>
              <a:ext cx="575078" cy="0"/>
            </a:xfrm>
            <a:prstGeom prst="straightConnector1">
              <a:avLst/>
            </a:prstGeom>
            <a:ln w="47625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5502566" y="2311277"/>
              <a:ext cx="321218" cy="338554"/>
              <a:chOff x="1833754" y="2475035"/>
              <a:chExt cx="321218" cy="338554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833754" y="2483703"/>
                <a:ext cx="321218" cy="32121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49932" y="2475035"/>
                <a:ext cx="288862" cy="33855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GB" sz="2400" b="1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118600" y="4239720"/>
              <a:ext cx="929165" cy="338554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Proposal</a:t>
              </a:r>
              <a:endParaRPr lang="en-GB" sz="2000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1339" y="4908920"/>
            <a:ext cx="378404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Reference text to be used (</a:t>
            </a:r>
            <a:r>
              <a:rPr lang="en-US" sz="1600" b="1" i="1" dirty="0" smtClean="0"/>
              <a:t>provisions</a:t>
            </a:r>
            <a:r>
              <a:rPr lang="en-US" sz="1600" b="1" dirty="0" smtClean="0"/>
              <a:t>):</a:t>
            </a:r>
            <a:br>
              <a:rPr lang="en-US" sz="1600" b="1" dirty="0" smtClean="0"/>
            </a:br>
            <a:r>
              <a:rPr lang="en-US" sz="1600" b="1" dirty="0" smtClean="0"/>
              <a:t>Resolutions, Recommendations, Opinions;</a:t>
            </a:r>
            <a:br>
              <a:rPr lang="en-US" sz="1600" b="1" dirty="0" smtClean="0"/>
            </a:br>
            <a:r>
              <a:rPr lang="en-US" sz="1600" b="1" dirty="0" smtClean="0"/>
              <a:t>Questions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9637" y="2235077"/>
            <a:ext cx="2050803" cy="2266997"/>
            <a:chOff x="6729637" y="2311277"/>
            <a:chExt cx="2050803" cy="2266997"/>
          </a:xfrm>
        </p:grpSpPr>
        <p:pic>
          <p:nvPicPr>
            <p:cNvPr id="1026" name="Picture 2" descr="http://www.itu.int/en/history/ImagesITUlogo/2011-ITU-logo-officia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55" y="3015246"/>
              <a:ext cx="1146285" cy="12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6729637" y="2668588"/>
              <a:ext cx="1204882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Submit proposal</a:t>
              </a:r>
              <a:br>
                <a:rPr lang="en-US" sz="1200" dirty="0" smtClean="0"/>
              </a:br>
              <a:r>
                <a:rPr lang="en-US" sz="1200" dirty="0" smtClean="0"/>
                <a:t>to WTSA-16</a:t>
              </a:r>
              <a:endParaRPr lang="en-GB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032932" y="3658439"/>
              <a:ext cx="575078" cy="0"/>
            </a:xfrm>
            <a:prstGeom prst="straightConnector1">
              <a:avLst/>
            </a:prstGeom>
            <a:ln w="47625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7167318" y="2311277"/>
              <a:ext cx="321218" cy="338554"/>
              <a:chOff x="1833754" y="2475035"/>
              <a:chExt cx="321218" cy="33855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833754" y="2483703"/>
                <a:ext cx="321218" cy="32121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849932" y="2475035"/>
                <a:ext cx="288862" cy="33855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/>
                  <a:t>3</a:t>
                </a:r>
                <a:endParaRPr lang="en-GB" sz="2400" b="1" dirty="0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7698638" y="4239720"/>
              <a:ext cx="961803" cy="338554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WTSA-16</a:t>
              </a:r>
              <a:endParaRPr lang="en-GB" sz="2000" b="1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1553726" y="3891101"/>
            <a:ext cx="623201" cy="25112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Types of change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99" y="1603148"/>
            <a:ext cx="7730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MOD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modify existing provision(s) (</a:t>
            </a:r>
            <a:r>
              <a:rPr lang="en-US" sz="2000" i="1" dirty="0">
                <a:solidFill>
                  <a:prstClr val="black"/>
                </a:solidFill>
              </a:rPr>
              <a:t>use</a:t>
            </a:r>
            <a:r>
              <a:rPr lang="en-US" sz="2000" dirty="0">
                <a:solidFill>
                  <a:prstClr val="black"/>
                </a:solidFill>
              </a:rPr>
              <a:t> "track changes").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E.g., addition, deletion or replacement of words or figures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ADD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add a new provision, i.e., a draft new WTSA Resolution, A-series Recommendation or Opinion (</a:t>
            </a:r>
            <a:r>
              <a:rPr lang="en-US" sz="2000" i="1" dirty="0">
                <a:solidFill>
                  <a:prstClr val="black"/>
                </a:solidFill>
              </a:rPr>
              <a:t>do not use </a:t>
            </a:r>
            <a:r>
              <a:rPr lang="en-US" sz="2000" dirty="0">
                <a:solidFill>
                  <a:prstClr val="black"/>
                </a:solidFill>
              </a:rPr>
              <a:t>"track changes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SUP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delete an existing Resolution, Recommendation or Opinion (</a:t>
            </a:r>
            <a:r>
              <a:rPr lang="en-US" sz="2000" i="1" dirty="0">
                <a:solidFill>
                  <a:prstClr val="black"/>
                </a:solidFill>
              </a:rPr>
              <a:t>do not use </a:t>
            </a:r>
            <a:r>
              <a:rPr lang="en-US" sz="2000" dirty="0">
                <a:solidFill>
                  <a:prstClr val="black"/>
                </a:solidFill>
              </a:rPr>
              <a:t>"track changes").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Reasons/rationale for deletion need to be given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NOC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maintain provision(s) without change (do not use "track changes").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Reasons/rationale for maintaining the text need to be given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  <a:endParaRPr lang="en-GB" sz="20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OTHER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on general matters no included above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36" y="1628776"/>
            <a:ext cx="7892368" cy="4116866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549348" y="274498"/>
            <a:ext cx="8104794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Conference Proposal Interface (CPI)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390" y="7638872"/>
            <a:ext cx="749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 texts</a:t>
            </a:r>
          </a:p>
          <a:p>
            <a:pPr algn="ctr"/>
            <a:r>
              <a:rPr lang="en-US" sz="1200" dirty="0" smtClean="0"/>
              <a:t>Baseline texts will be available to delegates from June 2016 through the Conference Proposals Interface (CPI) website.</a:t>
            </a:r>
          </a:p>
          <a:p>
            <a:pPr algn="ctr"/>
            <a:r>
              <a:rPr lang="en-US" sz="1200" dirty="0" smtClean="0"/>
              <a:t>These baseline texts should be used as the starting point for all suggested changes.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646036" y="2324100"/>
            <a:ext cx="3964064" cy="8191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46036" y="3152774"/>
            <a:ext cx="3964064" cy="259286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210049" y="3924300"/>
            <a:ext cx="1552575" cy="9429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610101" y="3143250"/>
            <a:ext cx="3907468" cy="10287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115175" y="2657475"/>
            <a:ext cx="1412811" cy="485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114282" y="2371725"/>
            <a:ext cx="1412811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46037" y="1628776"/>
            <a:ext cx="3964064" cy="6953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877050" y="1838326"/>
            <a:ext cx="1524000" cy="2857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2" animBg="1"/>
      <p:bldP spid="45" grpId="3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47" y="1437155"/>
            <a:ext cx="5905924" cy="4937299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Anatomy of </a:t>
            </a:r>
            <a:r>
              <a:rPr lang="en-US" dirty="0"/>
              <a:t>a Proposal - Header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041274" y="2607179"/>
            <a:ext cx="4879063" cy="831802"/>
            <a:chOff x="2055137" y="2304253"/>
            <a:chExt cx="4879063" cy="831802"/>
          </a:xfrm>
        </p:grpSpPr>
        <p:sp>
          <p:nvSpPr>
            <p:cNvPr id="104" name="TextBox 103"/>
            <p:cNvSpPr txBox="1"/>
            <p:nvPr/>
          </p:nvSpPr>
          <p:spPr>
            <a:xfrm>
              <a:off x="2055137" y="2489724"/>
              <a:ext cx="3123661" cy="646331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  Document number (if known) and language;</a:t>
              </a:r>
              <a:br>
                <a:rPr lang="en-US" sz="1200" dirty="0" smtClean="0"/>
              </a:br>
              <a:r>
                <a:rPr lang="en-US" sz="1200" dirty="0" smtClean="0"/>
                <a:t>-  date of submission; and</a:t>
              </a:r>
              <a:br>
                <a:rPr lang="en-US" sz="1200" dirty="0" smtClean="0"/>
              </a:br>
              <a:r>
                <a:rPr lang="en-US" sz="1200" dirty="0" smtClean="0"/>
                <a:t>-  original language of submission.</a:t>
              </a:r>
              <a:endParaRPr lang="en-GB" sz="12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730715" y="2304253"/>
              <a:ext cx="1203485" cy="6184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ight Arrow 108"/>
            <p:cNvSpPr/>
            <p:nvPr/>
          </p:nvSpPr>
          <p:spPr>
            <a:xfrm>
              <a:off x="5184508" y="2698867"/>
              <a:ext cx="537242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76274" y="3657793"/>
            <a:ext cx="6042026" cy="572123"/>
            <a:chOff x="902611" y="3199838"/>
            <a:chExt cx="6042026" cy="572123"/>
          </a:xfrm>
        </p:grpSpPr>
        <p:sp>
          <p:nvSpPr>
            <p:cNvPr id="116" name="TextBox 115"/>
            <p:cNvSpPr txBox="1"/>
            <p:nvPr/>
          </p:nvSpPr>
          <p:spPr>
            <a:xfrm>
              <a:off x="902611" y="3199838"/>
              <a:ext cx="1585819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Member(s)</a:t>
              </a:r>
              <a:br>
                <a:rPr lang="en-US" sz="1200" dirty="0" smtClean="0"/>
              </a:br>
              <a:r>
                <a:rPr lang="en-US" sz="1200" dirty="0" smtClean="0"/>
                <a:t>submitting proposal(s)</a:t>
              </a:r>
              <a:endParaRPr lang="en-GB" sz="12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757051" y="3391534"/>
              <a:ext cx="4187586" cy="3804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Right Arrow 144"/>
            <p:cNvSpPr/>
            <p:nvPr/>
          </p:nvSpPr>
          <p:spPr>
            <a:xfrm>
              <a:off x="2488430" y="3469807"/>
              <a:ext cx="268621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48226" y="4319290"/>
            <a:ext cx="6958759" cy="276999"/>
            <a:chOff x="-651736" y="3712528"/>
            <a:chExt cx="6958759" cy="276999"/>
          </a:xfrm>
        </p:grpSpPr>
        <p:sp>
          <p:nvSpPr>
            <p:cNvPr id="150" name="Rectangle 149"/>
            <p:cNvSpPr/>
            <p:nvPr/>
          </p:nvSpPr>
          <p:spPr>
            <a:xfrm>
              <a:off x="646945" y="3746163"/>
              <a:ext cx="5660078" cy="234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-651736" y="3712528"/>
              <a:ext cx="1014124" cy="27699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Proposal title</a:t>
              </a:r>
              <a:endParaRPr lang="en-GB" sz="1200" dirty="0"/>
            </a:p>
          </p:txBody>
        </p:sp>
        <p:sp>
          <p:nvSpPr>
            <p:cNvPr id="156" name="Right Arrow 155"/>
            <p:cNvSpPr/>
            <p:nvPr/>
          </p:nvSpPr>
          <p:spPr>
            <a:xfrm>
              <a:off x="362388" y="3758701"/>
              <a:ext cx="299668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726147" y="4698778"/>
            <a:ext cx="5905924" cy="1662978"/>
            <a:chOff x="1726147" y="4334597"/>
            <a:chExt cx="5905924" cy="1662978"/>
          </a:xfrm>
        </p:grpSpPr>
        <p:sp>
          <p:nvSpPr>
            <p:cNvPr id="158" name="Rectangle 157"/>
            <p:cNvSpPr/>
            <p:nvPr/>
          </p:nvSpPr>
          <p:spPr>
            <a:xfrm>
              <a:off x="1726147" y="5242981"/>
              <a:ext cx="5905924" cy="7545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724597" y="4334597"/>
              <a:ext cx="1909025" cy="646331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Description of background</a:t>
              </a:r>
              <a:br>
                <a:rPr lang="en-US" sz="1200" dirty="0" smtClean="0"/>
              </a:br>
              <a:r>
                <a:rPr lang="en-US" sz="1200" dirty="0" smtClean="0"/>
                <a:t>or content of this proposal</a:t>
              </a:r>
              <a:br>
                <a:rPr lang="en-US" sz="1200" dirty="0" smtClean="0"/>
              </a:br>
              <a:r>
                <a:rPr lang="en-US" sz="1200" dirty="0" smtClean="0"/>
                <a:t>(maximum 250 words).</a:t>
              </a:r>
              <a:endParaRPr lang="en-GB" sz="1200" dirty="0"/>
            </a:p>
          </p:txBody>
        </p:sp>
        <p:sp>
          <p:nvSpPr>
            <p:cNvPr id="160" name="Right Arrow 159"/>
            <p:cNvSpPr/>
            <p:nvPr/>
          </p:nvSpPr>
          <p:spPr>
            <a:xfrm rot="5400000">
              <a:off x="4562588" y="5000015"/>
              <a:ext cx="233043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3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55" y="1805573"/>
            <a:ext cx="6205803" cy="2279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04" y="4313190"/>
            <a:ext cx="6198854" cy="1827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Presentation of MODs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83391" y="1398510"/>
            <a:ext cx="5489575" cy="830997"/>
            <a:chOff x="2924175" y="1693848"/>
            <a:chExt cx="5489575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3245517" y="1693848"/>
              <a:ext cx="5168233" cy="83099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MOD</a:t>
              </a:r>
              <a:r>
                <a:rPr lang="en-US" sz="1200" dirty="0" smtClean="0"/>
                <a:t>: Action type “modify existing provision(s)”;</a:t>
              </a:r>
              <a:br>
                <a:rPr lang="en-US" sz="1200" dirty="0" smtClean="0"/>
              </a:br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EUR</a:t>
              </a:r>
              <a:r>
                <a:rPr lang="en-US" sz="1200" dirty="0" smtClean="0"/>
                <a:t>: Submitter’s identifier, e.g., Member States of European Administrations;</a:t>
              </a:r>
              <a:br>
                <a:rPr lang="en-US" sz="1200" dirty="0" smtClean="0"/>
              </a:br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/45A2</a:t>
              </a:r>
              <a:r>
                <a:rPr lang="en-US" sz="1200" dirty="0" smtClean="0"/>
                <a:t>: Document number, e.g., Document 45, Addendum 2;</a:t>
              </a:r>
            </a:p>
            <a:p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/2</a:t>
              </a:r>
              <a:r>
                <a:rPr lang="en-US" sz="1200" dirty="0" smtClean="0"/>
                <a:t>: Proposal number within in this document.</a:t>
              </a:r>
              <a:endParaRPr lang="en-GB" sz="12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924175" y="2081276"/>
              <a:ext cx="310709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83205" y="3655920"/>
            <a:ext cx="7009994" cy="1873660"/>
            <a:chOff x="1009651" y="3603215"/>
            <a:chExt cx="7009994" cy="1873660"/>
          </a:xfrm>
        </p:grpSpPr>
        <p:sp>
          <p:nvSpPr>
            <p:cNvPr id="12" name="TextBox 11"/>
            <p:cNvSpPr txBox="1"/>
            <p:nvPr/>
          </p:nvSpPr>
          <p:spPr>
            <a:xfrm>
              <a:off x="2430391" y="3603215"/>
              <a:ext cx="558925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For </a:t>
              </a:r>
              <a:r>
                <a:rPr lang="en-US" sz="1200" dirty="0" smtClean="0">
                  <a:solidFill>
                    <a:srgbClr val="FF0000"/>
                  </a:solidFill>
                </a:rPr>
                <a:t>MOD</a:t>
              </a:r>
              <a:r>
                <a:rPr lang="en-US" sz="1200" dirty="0" smtClean="0"/>
                <a:t> files, show changes in revision marks relative to a clearly identified, previously translated text. For Member Proposals, these should be existing Provisions.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9651" y="4336845"/>
              <a:ext cx="6198854" cy="1140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4331305" y="4084098"/>
              <a:ext cx="256631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79831" y="1784082"/>
            <a:ext cx="1803560" cy="227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27" y="2211387"/>
            <a:ext cx="6972300" cy="26471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33786" y="398323"/>
            <a:ext cx="9074002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Presentation of ADDs, NOCs, SUPs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4311" y="4327556"/>
            <a:ext cx="6972615" cy="1251390"/>
            <a:chOff x="1009651" y="4339008"/>
            <a:chExt cx="6972615" cy="1251390"/>
          </a:xfrm>
        </p:grpSpPr>
        <p:sp>
          <p:nvSpPr>
            <p:cNvPr id="12" name="TextBox 11"/>
            <p:cNvSpPr txBox="1"/>
            <p:nvPr/>
          </p:nvSpPr>
          <p:spPr>
            <a:xfrm>
              <a:off x="1664993" y="5313399"/>
              <a:ext cx="5589254" cy="27699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u="sng" dirty="0" smtClean="0">
                  <a:solidFill>
                    <a:srgbClr val="FF0000"/>
                  </a:solidFill>
                </a:rPr>
                <a:t>NOC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1200" dirty="0" smtClean="0"/>
                <a:t>and </a:t>
              </a:r>
              <a:r>
                <a:rPr lang="en-US" sz="1200" dirty="0" smtClean="0">
                  <a:solidFill>
                    <a:srgbClr val="FF0000"/>
                  </a:solidFill>
                </a:rPr>
                <a:t>SUP</a:t>
              </a:r>
              <a:r>
                <a:rPr lang="en-US" sz="1200" dirty="0" smtClean="0"/>
                <a:t> Proposals include only the Provision title and a “Reasons” field.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9651" y="4339008"/>
              <a:ext cx="6972615" cy="349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2486086" y="4896938"/>
              <a:ext cx="609041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08531" y="3619304"/>
            <a:ext cx="3478684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ADD, </a:t>
            </a:r>
            <a:r>
              <a:rPr lang="en-US" sz="1200" u="sng" dirty="0">
                <a:solidFill>
                  <a:srgbClr val="FF0000"/>
                </a:solidFill>
              </a:rPr>
              <a:t>NOC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FF0000"/>
                </a:solidFill>
              </a:rPr>
              <a:t>SUP</a:t>
            </a:r>
            <a:r>
              <a:rPr lang="en-US" sz="1200" dirty="0" smtClean="0"/>
              <a:t> Proposals should be clean text, and do not require the Provision content.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8350" y="2191488"/>
            <a:ext cx="1803560" cy="227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Email confirmation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726" y="1319680"/>
            <a:ext cx="9115975" cy="4369920"/>
            <a:chOff x="294726" y="1319680"/>
            <a:chExt cx="9115975" cy="4369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614" y="1319680"/>
              <a:ext cx="8734014" cy="43699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4726" y="1983078"/>
              <a:ext cx="2006186" cy="18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9132" y="4615946"/>
              <a:ext cx="2006186" cy="18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62389" y="4268799"/>
              <a:ext cx="2090810" cy="18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138" y="4531036"/>
              <a:ext cx="1021556" cy="1055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8615" y="4532004"/>
              <a:ext cx="1462086" cy="123648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0614D-B3A4-438D-9504-1F4CA08584DF}"/>
</file>

<file path=customXml/itemProps2.xml><?xml version="1.0" encoding="utf-8"?>
<ds:datastoreItem xmlns:ds="http://schemas.openxmlformats.org/officeDocument/2006/customXml" ds:itemID="{B6744B1E-0C3E-4F94-8CFC-470C48663D01}"/>
</file>

<file path=customXml/itemProps3.xml><?xml version="1.0" encoding="utf-8"?>
<ds:datastoreItem xmlns:ds="http://schemas.openxmlformats.org/officeDocument/2006/customXml" ds:itemID="{4C10C02A-26A8-4EE8-A2B1-05E3B27811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426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1_Office Theme</vt:lpstr>
      <vt:lpstr> ITU Regional Standardization Forum for Asia Pacific Region  Da Nang City, Vietnam  22 August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Quist, Judith</cp:lastModifiedBy>
  <cp:revision>89</cp:revision>
  <dcterms:created xsi:type="dcterms:W3CDTF">2016-02-05T15:38:40Z</dcterms:created>
  <dcterms:modified xsi:type="dcterms:W3CDTF">2016-08-19T14:13:59Z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