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s/slide1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2.xml" ContentType="application/vnd.openxmlformats-officedocument.presentationml.slide+xml"/>
  <Override PartName="/ppt/slides/slide1.xml" ContentType="application/vnd.openxmlformats-officedocument.presentationml.slide+xml"/>
  <Override PartName="/ppt/slides/slide14.xml" ContentType="application/vnd.openxmlformats-officedocument.presentationml.slide+xml"/>
  <Override PartName="/ppt/slides/slide19.xml" ContentType="application/vnd.openxmlformats-officedocument.presentationml.slide+xml"/>
  <Override PartName="/ppt/slides/slide18.xml" ContentType="application/vnd.openxmlformats-officedocument.presentationml.slide+xml"/>
  <Override PartName="/ppt/slides/slide13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5.xml" ContentType="application/vnd.openxmlformats-officedocument.presentationml.slide+xml"/>
  <Override PartName="/ppt/notesSlides/notesSlide15.xml" ContentType="application/vnd.openxmlformats-officedocument.presentationml.notesSlide+xml"/>
  <Override PartName="/ppt/notesSlides/notesSlide14.xml" ContentType="application/vnd.openxmlformats-officedocument.presentationml.notesSlide+xml"/>
  <Override PartName="/ppt/slideMasters/slideMaster1.xml" ContentType="application/vnd.openxmlformats-officedocument.presentationml.slideMaster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slideMasters/slideMaster2.xml" ContentType="application/vnd.openxmlformats-officedocument.presentationml.slideMaster+xml"/>
  <Override PartName="/ppt/notesSlides/notesSlide8.xml" ContentType="application/vnd.openxmlformats-officedocument.presentationml.notesSlide+xml"/>
  <Override PartName="/ppt/slideLayouts/slideLayout14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2.xml" ContentType="application/vnd.openxmlformats-officedocument.presentationml.notesSlide+xml"/>
  <Override PartName="/ppt/slideLayouts/slideLayout26.xml" ContentType="application/vnd.openxmlformats-officedocument.presentationml.slideLayout+xml"/>
  <Override PartName="/ppt/slideLayouts/slideLayout25.xml" ContentType="application/vnd.openxmlformats-officedocument.presentationml.slideLayout+xml"/>
  <Override PartName="/ppt/notesSlides/notesSlide1.xml" ContentType="application/vnd.openxmlformats-officedocument.presentationml.notesSlide+xml"/>
  <Override PartName="/ppt/notesMasters/notesMaster1.xml" ContentType="application/vnd.openxmlformats-officedocument.presentationml.notesMaster+xml"/>
  <Override PartName="/ppt/theme/theme3.xml" ContentType="application/vnd.openxmlformats-officedocument.theme+xml"/>
  <Override PartName="/ppt/theme/theme2.xml" ContentType="application/vnd.openxmlformats-officedocument.theme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ppt/tags/tag8.xml" ContentType="application/vnd.openxmlformats-officedocument.presentationml.tags+xml"/>
  <Override PartName="/ppt/tags/tag1.xml" ContentType="application/vnd.openxmlformats-officedocument.presentationml.tags+xml"/>
  <Override PartName="/ppt/tags/tag14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ppt/tags/tag13.xml" ContentType="application/vnd.openxmlformats-officedocument.presentationml.tags+xml"/>
  <Override PartName="/ppt/tags/tag12.xml" ContentType="application/vnd.openxmlformats-officedocument.presentationml.tags+xml"/>
  <Override PartName="/ppt/tags/tag2.xml" ContentType="application/vnd.openxmlformats-officedocument.presentationml.tags+xml"/>
  <Override PartName="/ppt/tags/tag7.xml" ContentType="application/vnd.openxmlformats-officedocument.presentationml.tags+xml"/>
  <Override PartName="/ppt/tags/tag6.xml" ContentType="application/vnd.openxmlformats-officedocument.presentationml.tags+xml"/>
  <Override PartName="/ppt/tags/tag5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4.xml" ContentType="application/vnd.openxmlformats-officedocument.presentationml.tags+xml"/>
  <Override PartName="/ppt/tags/tag3.xml" ContentType="application/vnd.openxmlformats-officedocument.presentationml.tags+xml"/>
  <Override PartName="/ppt/tags/tag9.xml" ContentType="application/vnd.openxmlformats-officedocument.presentationml.tag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  <p:sldMasterId id="2147483672" r:id="rId2"/>
  </p:sldMasterIdLst>
  <p:notesMasterIdLst>
    <p:notesMasterId r:id="rId22"/>
  </p:notesMasterIdLst>
  <p:sldIdLst>
    <p:sldId id="640" r:id="rId3"/>
    <p:sldId id="578" r:id="rId4"/>
    <p:sldId id="637" r:id="rId5"/>
    <p:sldId id="633" r:id="rId6"/>
    <p:sldId id="634" r:id="rId7"/>
    <p:sldId id="636" r:id="rId8"/>
    <p:sldId id="638" r:id="rId9"/>
    <p:sldId id="639" r:id="rId10"/>
    <p:sldId id="619" r:id="rId11"/>
    <p:sldId id="601" r:id="rId12"/>
    <p:sldId id="602" r:id="rId13"/>
    <p:sldId id="603" r:id="rId14"/>
    <p:sldId id="582" r:id="rId15"/>
    <p:sldId id="592" r:id="rId16"/>
    <p:sldId id="605" r:id="rId17"/>
    <p:sldId id="593" r:id="rId18"/>
    <p:sldId id="606" r:id="rId19"/>
    <p:sldId id="591" r:id="rId20"/>
    <p:sldId id="477" r:id="rId21"/>
  </p:sldIdLst>
  <p:sldSz cx="9144000" cy="5143500" type="screen16x9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44">
          <p15:clr>
            <a:srgbClr val="A4A3A4"/>
          </p15:clr>
        </p15:guide>
        <p15:guide id="2" pos="2876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2DCDB"/>
    <a:srgbClr val="E6B9B8"/>
    <a:srgbClr val="2C5A97"/>
    <a:srgbClr val="B2C5E7"/>
    <a:srgbClr val="FCBA24"/>
    <a:srgbClr val="BCD0F2"/>
    <a:srgbClr val="3976BE"/>
    <a:srgbClr val="94C74C"/>
    <a:srgbClr val="E73030"/>
    <a:srgbClr val="5984C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88" autoAdjust="0"/>
    <p:restoredTop sz="79354" autoAdjust="0"/>
  </p:normalViewPr>
  <p:slideViewPr>
    <p:cSldViewPr snapToGrid="0" snapToObjects="1" showGuides="1">
      <p:cViewPr varScale="1">
        <p:scale>
          <a:sx n="135" d="100"/>
          <a:sy n="135" d="100"/>
        </p:scale>
        <p:origin x="120" y="180"/>
      </p:cViewPr>
      <p:guideLst>
        <p:guide orient="horz" pos="1644"/>
        <p:guide pos="2876"/>
      </p:guideLst>
    </p:cSldViewPr>
  </p:slideViewPr>
  <p:outlineViewPr>
    <p:cViewPr>
      <p:scale>
        <a:sx n="33" d="100"/>
        <a:sy n="33" d="100"/>
      </p:scale>
      <p:origin x="0" y="-54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9" d="100"/>
        <a:sy n="109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tableStyles" Target="tableStyle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customXml" Target="../customXml/item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presProps" Target="presProps.xml"/><Relationship Id="rId28" Type="http://schemas.openxmlformats.org/officeDocument/2006/relationships/customXml" Target="../customXml/item2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notesMaster" Target="notesMasters/notesMaster1.xml"/><Relationship Id="rId27" Type="http://schemas.openxmlformats.org/officeDocument/2006/relationships/customXml" Target="../customXml/item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5349958-55D8-4043-94CE-D5729994DB89}" type="datetimeFigureOut">
              <a:rPr lang="en-US" smtClean="0"/>
              <a:t>8/19/2016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_tradnl" smtClean="0"/>
              <a:t>Click to edit Master text styles</a:t>
            </a:r>
          </a:p>
          <a:p>
            <a:pPr lvl="1"/>
            <a:r>
              <a:rPr lang="es-ES_tradnl" smtClean="0"/>
              <a:t>Second level</a:t>
            </a:r>
          </a:p>
          <a:p>
            <a:pPr lvl="2"/>
            <a:r>
              <a:rPr lang="es-ES_tradnl" smtClean="0"/>
              <a:t>Third level</a:t>
            </a:r>
          </a:p>
          <a:p>
            <a:pPr lvl="3"/>
            <a:r>
              <a:rPr lang="es-ES_tradnl" smtClean="0"/>
              <a:t>Fourth level</a:t>
            </a:r>
          </a:p>
          <a:p>
            <a:pPr lvl="4"/>
            <a:r>
              <a:rPr lang="es-ES_tradnl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37715CE-D539-844B-BDCF-B6468A81E6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292513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7715CE-D539-844B-BDCF-B6468A81E6F7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184230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7715CE-D539-844B-BDCF-B6468A81E6F7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739030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7715CE-D539-844B-BDCF-B6468A81E6F7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741105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7715CE-D539-844B-BDCF-B6468A81E6F7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164567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7715CE-D539-844B-BDCF-B6468A81E6F7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550806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ko-KR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7715CE-D539-844B-BDCF-B6468A81E6F7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750937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7715CE-D539-844B-BDCF-B6468A81E6F7}" type="slidenum">
              <a:rPr lang="en-US" smtClean="0">
                <a:solidFill>
                  <a:prstClr val="black"/>
                </a:solidFill>
              </a:rPr>
              <a:pPr/>
              <a:t>19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816752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7715CE-D539-844B-BDCF-B6468A81E6F7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857800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7715CE-D539-844B-BDCF-B6468A81E6F7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241253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7715CE-D539-844B-BDCF-B6468A81E6F7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088417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651A78-9608-4F84-A97C-B3A8D76A293C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920772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7715CE-D539-844B-BDCF-B6468A81E6F7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575388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7715CE-D539-844B-BDCF-B6468A81E6F7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93796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7715CE-D539-844B-BDCF-B6468A81E6F7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132837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7715CE-D539-844B-BDCF-B6468A81E6F7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339477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26"/>
            <a:ext cx="7772400" cy="1102519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4767270"/>
            <a:ext cx="2133600" cy="274637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DFB290D-5411-4E26-9BFF-2B5D962D5630}" type="datetimeFigureOut">
              <a:rPr lang="en-US">
                <a:solidFill>
                  <a:prstClr val="black"/>
                </a:solidFill>
                <a:latin typeface="Calibri" pitchFamily="34" charset="0"/>
                <a:ea typeface="MS PGothic" pitchFamily="34" charset="-128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8/19/2016</a:t>
            </a:fld>
            <a:endParaRPr lang="en-US">
              <a:solidFill>
                <a:prstClr val="black"/>
              </a:solidFill>
              <a:latin typeface="Calibri" pitchFamily="34" charset="0"/>
              <a:ea typeface="MS PGothic" pitchFamily="34" charset="-128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4767270"/>
            <a:ext cx="2895600" cy="274637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/>
              </a:solidFill>
              <a:latin typeface="Calibri" pitchFamily="34" charset="0"/>
              <a:ea typeface="MS PGothic" pitchFamily="34" charset="-128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4767270"/>
            <a:ext cx="2133600" cy="274637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43DA1B33-6E74-4872-95A0-CB179DC79FA4}" type="slidenum">
              <a:rPr lang="en-US">
                <a:solidFill>
                  <a:prstClr val="black"/>
                </a:solidFill>
                <a:latin typeface="Calibri" pitchFamily="34" charset="0"/>
                <a:ea typeface="MS PGothic" pitchFamily="34" charset="-128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prstClr val="black"/>
              </a:solidFill>
              <a:latin typeface="Calibri" pitchFamily="34" charset="0"/>
              <a:ea typeface="MS PGothic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3317972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000">
        <p:fade/>
      </p:transition>
    </mc:Choice>
    <mc:Fallback xmlns="">
      <p:transition xmlns:p14="http://schemas.microsoft.com/office/powerpoint/2010/main" spd="slow" advClick="0" advTm="2000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4767270"/>
            <a:ext cx="2133600" cy="274637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E7FE71C-A716-4D9F-A6D5-1DFDB06DB3E3}" type="datetimeFigureOut">
              <a:rPr lang="en-US">
                <a:solidFill>
                  <a:prstClr val="black"/>
                </a:solidFill>
                <a:latin typeface="Calibri" pitchFamily="34" charset="0"/>
                <a:ea typeface="MS PGothic" pitchFamily="34" charset="-128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8/19/2016</a:t>
            </a:fld>
            <a:endParaRPr lang="en-US">
              <a:solidFill>
                <a:prstClr val="black"/>
              </a:solidFill>
              <a:latin typeface="Calibri" pitchFamily="34" charset="0"/>
              <a:ea typeface="MS PGothic" pitchFamily="34" charset="-128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4767270"/>
            <a:ext cx="2895600" cy="274637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/>
              </a:solidFill>
              <a:latin typeface="Calibri" pitchFamily="34" charset="0"/>
              <a:ea typeface="MS PGothic" pitchFamily="34" charset="-128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4767270"/>
            <a:ext cx="2133600" cy="274637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CA1EF98-E951-4C9A-B6C4-A86A2CBD4AEB}" type="slidenum">
              <a:rPr lang="en-US">
                <a:solidFill>
                  <a:prstClr val="black"/>
                </a:solidFill>
                <a:latin typeface="Calibri" pitchFamily="34" charset="0"/>
                <a:ea typeface="MS PGothic" pitchFamily="34" charset="-128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prstClr val="black"/>
              </a:solidFill>
              <a:latin typeface="Calibri" pitchFamily="34" charset="0"/>
              <a:ea typeface="MS PGothic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0254547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000">
        <p:fade/>
      </p:transition>
    </mc:Choice>
    <mc:Fallback xmlns="">
      <p:transition xmlns:p14="http://schemas.microsoft.com/office/powerpoint/2010/main" spd="slow" advClick="0" advTm="2000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54783"/>
            <a:ext cx="2057400" cy="3290888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54783"/>
            <a:ext cx="6019800" cy="329088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4767270"/>
            <a:ext cx="2133600" cy="274637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7B470EA5-900E-4C80-B6E0-2E00B80D1A6A}" type="datetimeFigureOut">
              <a:rPr lang="en-US">
                <a:solidFill>
                  <a:prstClr val="black"/>
                </a:solidFill>
                <a:latin typeface="Calibri" pitchFamily="34" charset="0"/>
                <a:ea typeface="MS PGothic" pitchFamily="34" charset="-128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8/19/2016</a:t>
            </a:fld>
            <a:endParaRPr lang="en-US">
              <a:solidFill>
                <a:prstClr val="black"/>
              </a:solidFill>
              <a:latin typeface="Calibri" pitchFamily="34" charset="0"/>
              <a:ea typeface="MS PGothic" pitchFamily="34" charset="-128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4767270"/>
            <a:ext cx="2895600" cy="274637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/>
              </a:solidFill>
              <a:latin typeface="Calibri" pitchFamily="34" charset="0"/>
              <a:ea typeface="MS PGothic" pitchFamily="34" charset="-128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4767270"/>
            <a:ext cx="2133600" cy="274637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4C435E3E-F75F-41D5-B51E-74ECC556B878}" type="slidenum">
              <a:rPr lang="en-US">
                <a:solidFill>
                  <a:prstClr val="black"/>
                </a:solidFill>
                <a:latin typeface="Calibri" pitchFamily="34" charset="0"/>
                <a:ea typeface="MS PGothic" pitchFamily="34" charset="-128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prstClr val="black"/>
              </a:solidFill>
              <a:latin typeface="Calibri" pitchFamily="34" charset="0"/>
              <a:ea typeface="MS PGothic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181610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000">
        <p:fade/>
      </p:transition>
    </mc:Choice>
    <mc:Fallback xmlns="">
      <p:transition xmlns:p14="http://schemas.microsoft.com/office/powerpoint/2010/main" spd="slow" advClick="0" advTm="2000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>
            <a:lvl1pPr>
              <a:defRPr sz="405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>
            <a:normAutofit/>
          </a:bodyPr>
          <a:lstStyle>
            <a:lvl1pPr marL="0" indent="0" algn="ctr">
              <a:buNone/>
              <a:defRPr sz="2625" b="1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C63E4-F9BE-C24A-B4FF-309EB18BA564}" type="slidenum">
              <a:rPr lang="en-US" smtClean="0">
                <a:solidFill>
                  <a:srgbClr val="4F81BD">
                    <a:lumMod val="60000"/>
                    <a:lumOff val="40000"/>
                  </a:srgbClr>
                </a:solidFill>
              </a:rPr>
              <a:pPr/>
              <a:t>‹#›</a:t>
            </a:fld>
            <a:endParaRPr lang="en-US">
              <a:solidFill>
                <a:srgbClr val="4F81BD">
                  <a:lumMod val="60000"/>
                  <a:lumOff val="4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279255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C63E4-F9BE-C24A-B4FF-309EB18BA564}" type="slidenum">
              <a:rPr lang="en-US" smtClean="0">
                <a:solidFill>
                  <a:srgbClr val="4F81BD">
                    <a:lumMod val="60000"/>
                    <a:lumOff val="40000"/>
                  </a:srgbClr>
                </a:solidFill>
              </a:rPr>
              <a:pPr/>
              <a:t>‹#›</a:t>
            </a:fld>
            <a:endParaRPr lang="en-US">
              <a:solidFill>
                <a:srgbClr val="4F81BD">
                  <a:lumMod val="60000"/>
                  <a:lumOff val="4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264663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197225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197225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C63E4-F9BE-C24A-B4FF-309EB18BA564}" type="slidenum">
              <a:rPr lang="en-US" smtClean="0">
                <a:solidFill>
                  <a:srgbClr val="4F81BD">
                    <a:lumMod val="60000"/>
                    <a:lumOff val="40000"/>
                  </a:srgbClr>
                </a:solidFill>
              </a:rPr>
              <a:pPr/>
              <a:t>‹#›</a:t>
            </a:fld>
            <a:endParaRPr lang="en-US">
              <a:solidFill>
                <a:srgbClr val="4F81BD">
                  <a:lumMod val="60000"/>
                  <a:lumOff val="4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44204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C63E4-F9BE-C24A-B4FF-309EB18BA564}" type="slidenum">
              <a:rPr lang="en-US" smtClean="0">
                <a:solidFill>
                  <a:srgbClr val="4F81BD">
                    <a:lumMod val="60000"/>
                    <a:lumOff val="40000"/>
                  </a:srgbClr>
                </a:solidFill>
              </a:rPr>
              <a:pPr/>
              <a:t>‹#›</a:t>
            </a:fld>
            <a:endParaRPr lang="en-US">
              <a:solidFill>
                <a:srgbClr val="4F81BD">
                  <a:lumMod val="60000"/>
                  <a:lumOff val="4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31639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with log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C63E4-F9BE-C24A-B4FF-309EB18BA564}" type="slidenum">
              <a:rPr lang="en-US" smtClean="0">
                <a:solidFill>
                  <a:srgbClr val="4F81BD">
                    <a:lumMod val="60000"/>
                    <a:lumOff val="40000"/>
                  </a:srgbClr>
                </a:solidFill>
              </a:rPr>
              <a:pPr/>
              <a:t>‹#›</a:t>
            </a:fld>
            <a:endParaRPr lang="en-US">
              <a:solidFill>
                <a:srgbClr val="4F81BD">
                  <a:lumMod val="60000"/>
                  <a:lumOff val="4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816667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eally blank no logos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6817738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452437"/>
            <a:ext cx="3008313" cy="623888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452438"/>
            <a:ext cx="5111750" cy="3841750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217862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C63E4-F9BE-C24A-B4FF-309EB18BA564}" type="slidenum">
              <a:rPr lang="en-US" smtClean="0">
                <a:solidFill>
                  <a:srgbClr val="4F81BD">
                    <a:lumMod val="60000"/>
                    <a:lumOff val="40000"/>
                  </a:srgbClr>
                </a:solidFill>
              </a:rPr>
              <a:pPr/>
              <a:t>‹#›</a:t>
            </a:fld>
            <a:endParaRPr lang="en-US">
              <a:solidFill>
                <a:srgbClr val="4F81BD">
                  <a:lumMod val="60000"/>
                  <a:lumOff val="4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712445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Drag picture to placeholder or click icon to add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4"/>
            <a:ext cx="5486400" cy="379809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C63E4-F9BE-C24A-B4FF-309EB18BA564}" type="slidenum">
              <a:rPr lang="en-US" smtClean="0">
                <a:solidFill>
                  <a:srgbClr val="4F81BD">
                    <a:lumMod val="60000"/>
                    <a:lumOff val="40000"/>
                  </a:srgbClr>
                </a:solidFill>
              </a:rPr>
              <a:pPr/>
              <a:t>‹#›</a:t>
            </a:fld>
            <a:endParaRPr lang="en-US">
              <a:solidFill>
                <a:srgbClr val="4F81BD">
                  <a:lumMod val="60000"/>
                  <a:lumOff val="4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88292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4767270"/>
            <a:ext cx="2133600" cy="274637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C085537-A272-407F-8FA6-5BC178A916CB}" type="datetimeFigureOut">
              <a:rPr lang="en-US">
                <a:solidFill>
                  <a:prstClr val="black"/>
                </a:solidFill>
                <a:latin typeface="Calibri" pitchFamily="34" charset="0"/>
                <a:ea typeface="MS PGothic" pitchFamily="34" charset="-128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8/19/2016</a:t>
            </a:fld>
            <a:endParaRPr lang="en-US">
              <a:solidFill>
                <a:prstClr val="black"/>
              </a:solidFill>
              <a:latin typeface="Calibri" pitchFamily="34" charset="0"/>
              <a:ea typeface="MS PGothic" pitchFamily="34" charset="-128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4767270"/>
            <a:ext cx="2895600" cy="274637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/>
              </a:solidFill>
              <a:latin typeface="Calibri" pitchFamily="34" charset="0"/>
              <a:ea typeface="MS PGothic" pitchFamily="34" charset="-128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4767270"/>
            <a:ext cx="2133600" cy="274637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14FCF27-27D8-4D59-8801-30AAB98F7254}" type="slidenum">
              <a:rPr lang="en-US">
                <a:solidFill>
                  <a:prstClr val="black"/>
                </a:solidFill>
                <a:latin typeface="Calibri" pitchFamily="34" charset="0"/>
                <a:ea typeface="MS PGothic" pitchFamily="34" charset="-128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prstClr val="black"/>
              </a:solidFill>
              <a:latin typeface="Calibri" pitchFamily="34" charset="0"/>
              <a:ea typeface="MS PGothic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0343141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000">
        <p:fade/>
      </p:transition>
    </mc:Choice>
    <mc:Fallback xmlns="">
      <p:transition xmlns:p14="http://schemas.microsoft.com/office/powerpoint/2010/main" spd="slow" advClick="0" advTm="2000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C63E4-F9BE-C24A-B4FF-309EB18BA564}" type="slidenum">
              <a:rPr lang="en-US" smtClean="0">
                <a:solidFill>
                  <a:srgbClr val="4F81BD">
                    <a:lumMod val="60000"/>
                    <a:lumOff val="40000"/>
                  </a:srgbClr>
                </a:solidFill>
              </a:rPr>
              <a:pPr/>
              <a:t>‹#›</a:t>
            </a:fld>
            <a:endParaRPr lang="en-US">
              <a:solidFill>
                <a:srgbClr val="4F81BD">
                  <a:lumMod val="60000"/>
                  <a:lumOff val="4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779850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436562"/>
            <a:ext cx="2057400" cy="3944939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436562"/>
            <a:ext cx="6019800" cy="394493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C63E4-F9BE-C24A-B4FF-309EB18BA564}" type="slidenum">
              <a:rPr lang="en-US" smtClean="0">
                <a:solidFill>
                  <a:srgbClr val="4F81BD">
                    <a:lumMod val="60000"/>
                    <a:lumOff val="40000"/>
                  </a:srgbClr>
                </a:solidFill>
              </a:rPr>
              <a:pPr/>
              <a:t>‹#›</a:t>
            </a:fld>
            <a:endParaRPr lang="en-US">
              <a:solidFill>
                <a:srgbClr val="4F81BD">
                  <a:lumMod val="60000"/>
                  <a:lumOff val="4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9326760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Demo, Video etc. &quot;special&quot; slid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45764" y="0"/>
            <a:ext cx="8582605" cy="1142621"/>
          </a:xfrm>
        </p:spPr>
        <p:txBody>
          <a:bodyPr anchor="ctr" anchorCtr="0">
            <a:noAutofit/>
          </a:bodyPr>
          <a:lstStyle>
            <a:lvl1pPr>
              <a:lnSpc>
                <a:spcPct val="90000"/>
              </a:lnSpc>
              <a:defRPr lang="en-US" sz="1800" b="1" i="1" kern="1200" dirty="0">
                <a:solidFill>
                  <a:schemeClr val="bg1"/>
                </a:solidFill>
                <a:latin typeface="Times"/>
                <a:ea typeface="+mn-ea"/>
                <a:cs typeface="Times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14869" y="1437624"/>
            <a:ext cx="8333596" cy="2862318"/>
          </a:xfrm>
        </p:spPr>
        <p:txBody>
          <a:bodyPr>
            <a:noAutofit/>
          </a:bodyPr>
          <a:lstStyle>
            <a:lvl1pPr marL="0" indent="0" algn="l">
              <a:lnSpc>
                <a:spcPct val="90000"/>
              </a:lnSpc>
              <a:spcBef>
                <a:spcPts val="0"/>
              </a:spcBef>
              <a:buNone/>
              <a:defRPr>
                <a:solidFill>
                  <a:schemeClr val="tx1"/>
                </a:solidFill>
              </a:defRPr>
            </a:lvl1pPr>
            <a:lvl2pPr marL="2571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51432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77149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02865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2858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5429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180015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05731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49007888"/>
      </p:ext>
    </p:extLst>
  </p:cSld>
  <p:clrMapOvr>
    <a:masterClrMapping/>
  </p:clrMapOvr>
  <p:transition>
    <p:fade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ervic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8"/>
          <p:cNvSpPr>
            <a:spLocks noGrp="1" noChangeAspect="1"/>
          </p:cNvSpPr>
          <p:nvPr>
            <p:ph type="pic" sz="quarter" idx="10"/>
          </p:nvPr>
        </p:nvSpPr>
        <p:spPr>
          <a:xfrm>
            <a:off x="0" y="1282396"/>
            <a:ext cx="9144000" cy="2368706"/>
          </a:xfrm>
        </p:spPr>
        <p:txBody>
          <a:bodyPr>
            <a:normAutofit/>
          </a:bodyPr>
          <a:lstStyle>
            <a:lvl1pPr marL="0" indent="0">
              <a:buNone/>
              <a:defRPr sz="1181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473719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3000">
        <p14:reveal/>
      </p:transition>
    </mc:Choice>
    <mc:Fallback xmlns="">
      <p:transition xmlns:p14="http://schemas.microsoft.com/office/powerpoint/2010/main" spd="slow" advClick="0" advTm="3000">
        <p:fade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No Fo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524332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261140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/>
    </mc:Choice>
    <mc:Fallback xmlns="">
      <p:transition xmlns:p14="http://schemas.microsoft.com/office/powerpoint/2010/main" spd="slow" advClick="0" advTm="3000"/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About 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/>
          <p:cNvSpPr>
            <a:spLocks noGrp="1" noChangeAspect="1"/>
          </p:cNvSpPr>
          <p:nvPr>
            <p:ph type="pic" sz="quarter" idx="10"/>
          </p:nvPr>
        </p:nvSpPr>
        <p:spPr>
          <a:xfrm>
            <a:off x="0" y="1140363"/>
            <a:ext cx="9144000" cy="2128837"/>
          </a:xfrm>
        </p:spPr>
        <p:txBody>
          <a:bodyPr>
            <a:normAutofit/>
          </a:bodyPr>
          <a:lstStyle>
            <a:lvl1pPr marL="0" indent="0">
              <a:buNone/>
              <a:defRPr sz="1181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491465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3000">
        <p14:reveal/>
      </p:transition>
    </mc:Choice>
    <mc:Fallback xmlns="">
      <p:transition xmlns:p14="http://schemas.microsoft.com/office/powerpoint/2010/main" spd="slow" advClick="0" advTm="3000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4767270"/>
            <a:ext cx="2133600" cy="274637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11E0955-4D58-4AD4-B9C3-CDBE13BB6388}" type="datetimeFigureOut">
              <a:rPr lang="en-US">
                <a:solidFill>
                  <a:prstClr val="black"/>
                </a:solidFill>
                <a:latin typeface="Calibri" pitchFamily="34" charset="0"/>
                <a:ea typeface="MS PGothic" pitchFamily="34" charset="-128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8/19/2016</a:t>
            </a:fld>
            <a:endParaRPr lang="en-US">
              <a:solidFill>
                <a:prstClr val="black"/>
              </a:solidFill>
              <a:latin typeface="Calibri" pitchFamily="34" charset="0"/>
              <a:ea typeface="MS PGothic" pitchFamily="34" charset="-128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4767270"/>
            <a:ext cx="2895600" cy="274637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/>
              </a:solidFill>
              <a:latin typeface="Calibri" pitchFamily="34" charset="0"/>
              <a:ea typeface="MS PGothic" pitchFamily="34" charset="-128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4767270"/>
            <a:ext cx="2133600" cy="274637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E78C668-0B0A-476F-B393-482AA2387B74}" type="slidenum">
              <a:rPr lang="en-US">
                <a:solidFill>
                  <a:prstClr val="black"/>
                </a:solidFill>
                <a:latin typeface="Calibri" pitchFamily="34" charset="0"/>
                <a:ea typeface="MS PGothic" pitchFamily="34" charset="-128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prstClr val="black"/>
              </a:solidFill>
              <a:latin typeface="Calibri" pitchFamily="34" charset="0"/>
              <a:ea typeface="MS PGothic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206523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000">
        <p:fade/>
      </p:transition>
    </mc:Choice>
    <mc:Fallback xmlns="">
      <p:transition xmlns:p14="http://schemas.microsoft.com/office/powerpoint/2010/main" spd="slow" advClick="0" advTm="2000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900115"/>
            <a:ext cx="4038600" cy="2545556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900115"/>
            <a:ext cx="4038600" cy="2545556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4767270"/>
            <a:ext cx="2133600" cy="274637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45B9DF90-A1DA-4366-8D1D-37F766D79EBB}" type="datetimeFigureOut">
              <a:rPr lang="en-US">
                <a:solidFill>
                  <a:prstClr val="black"/>
                </a:solidFill>
                <a:latin typeface="Calibri" pitchFamily="34" charset="0"/>
                <a:ea typeface="MS PGothic" pitchFamily="34" charset="-128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8/19/2016</a:t>
            </a:fld>
            <a:endParaRPr lang="en-US">
              <a:solidFill>
                <a:prstClr val="black"/>
              </a:solidFill>
              <a:latin typeface="Calibri" pitchFamily="34" charset="0"/>
              <a:ea typeface="MS PGothic" pitchFamily="34" charset="-128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4767270"/>
            <a:ext cx="2895600" cy="274637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/>
              </a:solidFill>
              <a:latin typeface="Calibri" pitchFamily="34" charset="0"/>
              <a:ea typeface="MS PGothic" pitchFamily="34" charset="-128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4767270"/>
            <a:ext cx="2133600" cy="274637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59ADC7B-A262-4872-AFA7-6252A8432131}" type="slidenum">
              <a:rPr lang="en-US">
                <a:solidFill>
                  <a:prstClr val="black"/>
                </a:solidFill>
                <a:latin typeface="Calibri" pitchFamily="34" charset="0"/>
                <a:ea typeface="MS PGothic" pitchFamily="34" charset="-128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prstClr val="black"/>
              </a:solidFill>
              <a:latin typeface="Calibri" pitchFamily="34" charset="0"/>
              <a:ea typeface="MS PGothic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7642885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000">
        <p:fade/>
      </p:transition>
    </mc:Choice>
    <mc:Fallback xmlns="">
      <p:transition xmlns:p14="http://schemas.microsoft.com/office/powerpoint/2010/main" spd="slow" advClick="0" advTm="2000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33" y="1151335"/>
            <a:ext cx="4041775" cy="47982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33" y="1631156"/>
            <a:ext cx="4041775" cy="2963466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4767270"/>
            <a:ext cx="2133600" cy="274637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415623F6-08C5-4049-B9E8-F2B97B973F8F}" type="datetimeFigureOut">
              <a:rPr lang="en-US">
                <a:solidFill>
                  <a:prstClr val="black"/>
                </a:solidFill>
                <a:latin typeface="Calibri" pitchFamily="34" charset="0"/>
                <a:ea typeface="MS PGothic" pitchFamily="34" charset="-128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8/19/2016</a:t>
            </a:fld>
            <a:endParaRPr lang="en-US">
              <a:solidFill>
                <a:prstClr val="black"/>
              </a:solidFill>
              <a:latin typeface="Calibri" pitchFamily="34" charset="0"/>
              <a:ea typeface="MS PGothic" pitchFamily="34" charset="-128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4767270"/>
            <a:ext cx="2895600" cy="274637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/>
              </a:solidFill>
              <a:latin typeface="Calibri" pitchFamily="34" charset="0"/>
              <a:ea typeface="MS PGothic" pitchFamily="34" charset="-128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4767270"/>
            <a:ext cx="2133600" cy="274637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32C321F-3483-4B97-BBB2-509326478FF1}" type="slidenum">
              <a:rPr lang="en-US">
                <a:solidFill>
                  <a:prstClr val="black"/>
                </a:solidFill>
                <a:latin typeface="Calibri" pitchFamily="34" charset="0"/>
                <a:ea typeface="MS PGothic" pitchFamily="34" charset="-128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prstClr val="black"/>
              </a:solidFill>
              <a:latin typeface="Calibri" pitchFamily="34" charset="0"/>
              <a:ea typeface="MS PGothic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8279299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000">
        <p:fade/>
      </p:transition>
    </mc:Choice>
    <mc:Fallback xmlns="">
      <p:transition xmlns:p14="http://schemas.microsoft.com/office/powerpoint/2010/main" spd="slow" advClick="0" advTm="2000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4767270"/>
            <a:ext cx="2133600" cy="274637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59A8BAAD-E8D5-4FDA-AE4B-99A51E36CA89}" type="datetimeFigureOut">
              <a:rPr lang="en-US">
                <a:solidFill>
                  <a:prstClr val="black"/>
                </a:solidFill>
                <a:latin typeface="Calibri" pitchFamily="34" charset="0"/>
                <a:ea typeface="MS PGothic" pitchFamily="34" charset="-128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8/19/2016</a:t>
            </a:fld>
            <a:endParaRPr lang="en-US">
              <a:solidFill>
                <a:prstClr val="black"/>
              </a:solidFill>
              <a:latin typeface="Calibri" pitchFamily="34" charset="0"/>
              <a:ea typeface="MS PGothic" pitchFamily="34" charset="-128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4767270"/>
            <a:ext cx="2895600" cy="274637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/>
              </a:solidFill>
              <a:latin typeface="Calibri" pitchFamily="34" charset="0"/>
              <a:ea typeface="MS PGothic" pitchFamily="34" charset="-128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4767270"/>
            <a:ext cx="2133600" cy="274637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A8ED3F1-9E73-4E60-A9DC-EBB4DF96C6F5}" type="slidenum">
              <a:rPr lang="en-US">
                <a:solidFill>
                  <a:prstClr val="black"/>
                </a:solidFill>
                <a:latin typeface="Calibri" pitchFamily="34" charset="0"/>
                <a:ea typeface="MS PGothic" pitchFamily="34" charset="-128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prstClr val="black"/>
              </a:solidFill>
              <a:latin typeface="Calibri" pitchFamily="34" charset="0"/>
              <a:ea typeface="MS PGothic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3323617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000">
        <p:fade/>
      </p:transition>
    </mc:Choice>
    <mc:Fallback xmlns="">
      <p:transition xmlns:p14="http://schemas.microsoft.com/office/powerpoint/2010/main" spd="slow" advClick="0" advTm="2000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4767270"/>
            <a:ext cx="2133600" cy="274637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8727770-8DDC-4092-A73F-F906CFCABACF}" type="datetimeFigureOut">
              <a:rPr lang="en-US">
                <a:solidFill>
                  <a:prstClr val="black"/>
                </a:solidFill>
                <a:latin typeface="Calibri" pitchFamily="34" charset="0"/>
                <a:ea typeface="MS PGothic" pitchFamily="34" charset="-128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8/19/2016</a:t>
            </a:fld>
            <a:endParaRPr lang="en-US">
              <a:solidFill>
                <a:prstClr val="black"/>
              </a:solidFill>
              <a:latin typeface="Calibri" pitchFamily="34" charset="0"/>
              <a:ea typeface="MS PGothic" pitchFamily="34" charset="-128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4767270"/>
            <a:ext cx="2895600" cy="274637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/>
              </a:solidFill>
              <a:latin typeface="Calibri" pitchFamily="34" charset="0"/>
              <a:ea typeface="MS PGothic" pitchFamily="34" charset="-128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4767270"/>
            <a:ext cx="2133600" cy="274637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4F680727-0A0D-4CA9-A952-289CE8CF7D4A}" type="slidenum">
              <a:rPr lang="en-US">
                <a:solidFill>
                  <a:prstClr val="black"/>
                </a:solidFill>
                <a:latin typeface="Calibri" pitchFamily="34" charset="0"/>
                <a:ea typeface="MS PGothic" pitchFamily="34" charset="-128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prstClr val="black"/>
              </a:solidFill>
              <a:latin typeface="Calibri" pitchFamily="34" charset="0"/>
              <a:ea typeface="MS PGothic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6126699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000">
        <p:fade/>
      </p:transition>
    </mc:Choice>
    <mc:Fallback xmlns="">
      <p:transition xmlns:p14="http://schemas.microsoft.com/office/powerpoint/2010/main" spd="slow" advClick="0" advTm="2000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15" y="204787"/>
            <a:ext cx="3008313" cy="8715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95"/>
            <a:ext cx="5111750" cy="438983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15" y="1076328"/>
            <a:ext cx="3008313" cy="351829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4767270"/>
            <a:ext cx="2133600" cy="274637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C62D7B7-1411-464D-888F-25239BB33297}" type="datetimeFigureOut">
              <a:rPr lang="en-US">
                <a:solidFill>
                  <a:prstClr val="black"/>
                </a:solidFill>
                <a:latin typeface="Calibri" pitchFamily="34" charset="0"/>
                <a:ea typeface="MS PGothic" pitchFamily="34" charset="-128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8/19/2016</a:t>
            </a:fld>
            <a:endParaRPr lang="en-US">
              <a:solidFill>
                <a:prstClr val="black"/>
              </a:solidFill>
              <a:latin typeface="Calibri" pitchFamily="34" charset="0"/>
              <a:ea typeface="MS PGothic" pitchFamily="34" charset="-128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4767270"/>
            <a:ext cx="2895600" cy="274637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/>
              </a:solidFill>
              <a:latin typeface="Calibri" pitchFamily="34" charset="0"/>
              <a:ea typeface="MS PGothic" pitchFamily="34" charset="-128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4767270"/>
            <a:ext cx="2133600" cy="274637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D54CF21-7F4F-439F-B984-4213265D11DC}" type="slidenum">
              <a:rPr lang="en-US">
                <a:solidFill>
                  <a:prstClr val="black"/>
                </a:solidFill>
                <a:latin typeface="Calibri" pitchFamily="34" charset="0"/>
                <a:ea typeface="MS PGothic" pitchFamily="34" charset="-128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prstClr val="black"/>
              </a:solidFill>
              <a:latin typeface="Calibri" pitchFamily="34" charset="0"/>
              <a:ea typeface="MS PGothic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9745297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000">
        <p:fade/>
      </p:transition>
    </mc:Choice>
    <mc:Fallback xmlns="">
      <p:transition xmlns:p14="http://schemas.microsoft.com/office/powerpoint/2010/main" spd="slow" advClick="0" advTm="2000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1"/>
            <a:ext cx="5486400" cy="425054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10"/>
            <a:ext cx="5486400" cy="60364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4767270"/>
            <a:ext cx="2133600" cy="274637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6A63554-4BA9-4192-AB30-CD1245875F30}" type="datetimeFigureOut">
              <a:rPr lang="en-US">
                <a:solidFill>
                  <a:prstClr val="black"/>
                </a:solidFill>
                <a:latin typeface="Calibri" pitchFamily="34" charset="0"/>
                <a:ea typeface="MS PGothic" pitchFamily="34" charset="-128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8/19/2016</a:t>
            </a:fld>
            <a:endParaRPr lang="en-US">
              <a:solidFill>
                <a:prstClr val="black"/>
              </a:solidFill>
              <a:latin typeface="Calibri" pitchFamily="34" charset="0"/>
              <a:ea typeface="MS PGothic" pitchFamily="34" charset="-128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4767270"/>
            <a:ext cx="2895600" cy="274637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/>
              </a:solidFill>
              <a:latin typeface="Calibri" pitchFamily="34" charset="0"/>
              <a:ea typeface="MS PGothic" pitchFamily="34" charset="-128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4767270"/>
            <a:ext cx="2133600" cy="274637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88E725D-CA5B-4D06-9572-ADD855E6C324}" type="slidenum">
              <a:rPr lang="en-US">
                <a:solidFill>
                  <a:prstClr val="black"/>
                </a:solidFill>
                <a:latin typeface="Calibri" pitchFamily="34" charset="0"/>
                <a:ea typeface="MS PGothic" pitchFamily="34" charset="-128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prstClr val="black"/>
              </a:solidFill>
              <a:latin typeface="Calibri" pitchFamily="34" charset="0"/>
              <a:ea typeface="MS PGothic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319061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000">
        <p:fade/>
      </p:transition>
    </mc:Choice>
    <mc:Fallback xmlns="">
      <p:transition xmlns:p14="http://schemas.microsoft.com/office/powerpoint/2010/main" spd="slow" advClick="0" advTm="2000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image" Target="../media/image1.jpg"/><Relationship Id="rId2" Type="http://schemas.openxmlformats.org/officeDocument/2006/relationships/slideLayout" Target="../slideLayouts/slideLayout13.xml"/><Relationship Id="rId16" Type="http://schemas.openxmlformats.org/officeDocument/2006/relationships/theme" Target="../theme/theme2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276811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slow" p14:dur="2000" advClick="0" advTm="2000">
        <p:fade/>
      </p:transition>
    </mc:Choice>
    <mc:Fallback xmlns="">
      <p:transition xmlns:p14="http://schemas.microsoft.com/office/powerpoint/2010/main" spd="slow" advClick="0" advTm="2000"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MS PGothic" pitchFamily="34" charset="-128"/>
          <a:cs typeface="ＭＳ Ｐゴシック" charset="0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MS PGothic" pitchFamily="34" charset="-128"/>
          <a:cs typeface="ＭＳ Ｐゴシック" charset="0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MS PGothic" pitchFamily="34" charset="-128"/>
          <a:cs typeface="ＭＳ Ｐゴシック" charset="0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MS PGothic" pitchFamily="34" charset="-128"/>
          <a:cs typeface="ＭＳ Ｐゴシック" charset="0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MS PGothic" pitchFamily="34" charset="-128"/>
          <a:cs typeface="ＭＳ Ｐゴシック" charset="0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MS PGothic" pitchFamily="34" charset="-128"/>
          <a:cs typeface="ＭＳ Ｐゴシック" charset="0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7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42822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476376"/>
            <a:ext cx="8229600" cy="28733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505200" y="4632325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fld id="{283C63E4-F9BE-C24A-B4FF-309EB18BA564}" type="slidenum">
              <a:rPr lang="en-US" smtClean="0">
                <a:solidFill>
                  <a:srgbClr val="4F81BD">
                    <a:lumMod val="60000"/>
                    <a:lumOff val="40000"/>
                  </a:srgbClr>
                </a:solidFill>
              </a:rPr>
              <a:pPr/>
              <a:t>‹#›</a:t>
            </a:fld>
            <a:endParaRPr lang="en-US" dirty="0">
              <a:solidFill>
                <a:srgbClr val="4F81BD">
                  <a:lumMod val="60000"/>
                  <a:lumOff val="4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84909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  <p:sldLayoutId id="2147483686" r:id="rId14"/>
    <p:sldLayoutId id="2147483687" r:id="rId15"/>
  </p:sldLayoutIdLst>
  <p:txStyles>
    <p:titleStyle>
      <a:lvl1pPr algn="ctr" defTabSz="342900" rtl="0" eaLnBrk="1" latinLnBrk="0" hangingPunct="1">
        <a:spcBef>
          <a:spcPct val="0"/>
        </a:spcBef>
        <a:buNone/>
        <a:defRPr sz="3300" b="1" i="0" kern="1200">
          <a:solidFill>
            <a:schemeClr val="tx2">
              <a:lumMod val="60000"/>
              <a:lumOff val="40000"/>
            </a:schemeClr>
          </a:solidFill>
          <a:latin typeface="Calibri"/>
          <a:ea typeface="+mj-ea"/>
          <a:cs typeface="Calibri"/>
        </a:defRPr>
      </a:lvl1pPr>
    </p:titleStyle>
    <p:bodyStyle>
      <a:lvl1pPr marL="257175" indent="-257175" algn="l" defTabSz="3429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2">
              <a:lumMod val="60000"/>
              <a:lumOff val="40000"/>
            </a:schemeClr>
          </a:solidFill>
          <a:latin typeface="+mn-lt"/>
          <a:ea typeface="+mn-ea"/>
          <a:cs typeface="+mn-cs"/>
        </a:defRPr>
      </a:lvl1pPr>
      <a:lvl2pPr marL="557213" indent="-214313" algn="l" defTabSz="342900" rtl="0" eaLnBrk="1" latinLnBrk="0" hangingPunct="1">
        <a:spcBef>
          <a:spcPct val="20000"/>
        </a:spcBef>
        <a:buFont typeface="Arial"/>
        <a:buChar char="–"/>
        <a:defRPr sz="2100" kern="1200">
          <a:solidFill>
            <a:schemeClr val="tx2">
              <a:lumMod val="60000"/>
              <a:lumOff val="40000"/>
            </a:schemeClr>
          </a:solidFill>
          <a:latin typeface="+mn-lt"/>
          <a:ea typeface="+mn-ea"/>
          <a:cs typeface="+mn-cs"/>
        </a:defRPr>
      </a:lvl2pPr>
      <a:lvl3pPr marL="857250" indent="-171450" algn="l" defTabSz="342900" rtl="0" eaLnBrk="1" latinLnBrk="0" hangingPunct="1">
        <a:spcBef>
          <a:spcPct val="20000"/>
        </a:spcBef>
        <a:buFont typeface="Arial"/>
        <a:buChar char="•"/>
        <a:defRPr sz="1800" kern="1200">
          <a:solidFill>
            <a:schemeClr val="tx2">
              <a:lumMod val="60000"/>
              <a:lumOff val="40000"/>
            </a:schemeClr>
          </a:solidFill>
          <a:latin typeface="+mn-lt"/>
          <a:ea typeface="+mn-ea"/>
          <a:cs typeface="+mn-cs"/>
        </a:defRPr>
      </a:lvl3pPr>
      <a:lvl4pPr marL="1200150" indent="-171450" algn="l" defTabSz="342900" rtl="0" eaLnBrk="1" latinLnBrk="0" hangingPunct="1">
        <a:spcBef>
          <a:spcPct val="20000"/>
        </a:spcBef>
        <a:buFont typeface="Arial"/>
        <a:buChar char="–"/>
        <a:defRPr sz="1500" kern="1200">
          <a:solidFill>
            <a:schemeClr val="tx2">
              <a:lumMod val="60000"/>
              <a:lumOff val="40000"/>
            </a:schemeClr>
          </a:solidFill>
          <a:latin typeface="+mn-lt"/>
          <a:ea typeface="+mn-ea"/>
          <a:cs typeface="+mn-cs"/>
        </a:defRPr>
      </a:lvl4pPr>
      <a:lvl5pPr marL="1543050" indent="-171450" algn="l" defTabSz="342900" rtl="0" eaLnBrk="1" latinLnBrk="0" hangingPunct="1">
        <a:spcBef>
          <a:spcPct val="20000"/>
        </a:spcBef>
        <a:buFont typeface="Arial"/>
        <a:buChar char="»"/>
        <a:defRPr sz="1500" kern="1200">
          <a:solidFill>
            <a:schemeClr val="tx2">
              <a:lumMod val="60000"/>
              <a:lumOff val="40000"/>
            </a:schemeClr>
          </a:solidFill>
          <a:latin typeface="+mn-lt"/>
          <a:ea typeface="+mn-ea"/>
          <a:cs typeface="+mn-cs"/>
        </a:defRPr>
      </a:lvl5pPr>
      <a:lvl6pPr marL="18859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Relationship Id="rId5" Type="http://schemas.openxmlformats.org/officeDocument/2006/relationships/image" Target="../media/image3.emf"/><Relationship Id="rId4" Type="http://schemas.openxmlformats.org/officeDocument/2006/relationships/image" Target="../media/image2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6.xml"/><Relationship Id="rId5" Type="http://schemas.openxmlformats.org/officeDocument/2006/relationships/image" Target="../media/image3.emf"/><Relationship Id="rId4" Type="http://schemas.openxmlformats.org/officeDocument/2006/relationships/image" Target="../media/image2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7.xml"/><Relationship Id="rId5" Type="http://schemas.openxmlformats.org/officeDocument/2006/relationships/image" Target="../media/image3.emf"/><Relationship Id="rId4" Type="http://schemas.openxmlformats.org/officeDocument/2006/relationships/image" Target="../media/image2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8.xml"/><Relationship Id="rId5" Type="http://schemas.openxmlformats.org/officeDocument/2006/relationships/image" Target="../media/image3.emf"/><Relationship Id="rId4" Type="http://schemas.openxmlformats.org/officeDocument/2006/relationships/image" Target="../media/image2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9.xml"/><Relationship Id="rId5" Type="http://schemas.openxmlformats.org/officeDocument/2006/relationships/image" Target="../media/image3.emf"/><Relationship Id="rId4" Type="http://schemas.openxmlformats.org/officeDocument/2006/relationships/image" Target="../media/image2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0.xml"/><Relationship Id="rId5" Type="http://schemas.openxmlformats.org/officeDocument/2006/relationships/image" Target="../media/image3.emf"/><Relationship Id="rId4" Type="http://schemas.openxmlformats.org/officeDocument/2006/relationships/image" Target="../media/image2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1.xml"/><Relationship Id="rId6" Type="http://schemas.openxmlformats.org/officeDocument/2006/relationships/image" Target="../media/image7.png"/><Relationship Id="rId5" Type="http://schemas.openxmlformats.org/officeDocument/2006/relationships/image" Target="../media/image3.emf"/><Relationship Id="rId4" Type="http://schemas.openxmlformats.org/officeDocument/2006/relationships/image" Target="../media/image2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2.xml"/><Relationship Id="rId6" Type="http://schemas.openxmlformats.org/officeDocument/2006/relationships/image" Target="../media/image7.png"/><Relationship Id="rId5" Type="http://schemas.openxmlformats.org/officeDocument/2006/relationships/image" Target="../media/image3.emf"/><Relationship Id="rId4" Type="http://schemas.openxmlformats.org/officeDocument/2006/relationships/image" Target="../media/image2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3.xml"/><Relationship Id="rId5" Type="http://schemas.openxmlformats.org/officeDocument/2006/relationships/image" Target="../media/image3.emf"/><Relationship Id="rId4" Type="http://schemas.openxmlformats.org/officeDocument/2006/relationships/image" Target="../media/image2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4.xml"/><Relationship Id="rId4" Type="http://schemas.openxmlformats.org/officeDocument/2006/relationships/image" Target="../media/image8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Relationship Id="rId5" Type="http://schemas.openxmlformats.org/officeDocument/2006/relationships/image" Target="../media/image3.emf"/><Relationship Id="rId4" Type="http://schemas.openxmlformats.org/officeDocument/2006/relationships/image" Target="../media/image2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Relationship Id="rId5" Type="http://schemas.openxmlformats.org/officeDocument/2006/relationships/image" Target="../media/image3.emf"/><Relationship Id="rId4" Type="http://schemas.openxmlformats.org/officeDocument/2006/relationships/image" Target="../media/image2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Relationship Id="rId5" Type="http://schemas.openxmlformats.org/officeDocument/2006/relationships/image" Target="../media/image3.emf"/><Relationship Id="rId4" Type="http://schemas.openxmlformats.org/officeDocument/2006/relationships/image" Target="../media/image2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Relationship Id="rId5" Type="http://schemas.openxmlformats.org/officeDocument/2006/relationships/image" Target="../media/image3.emf"/><Relationship Id="rId4" Type="http://schemas.openxmlformats.org/officeDocument/2006/relationships/image" Target="../media/image2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itu.int/en/ITU-T/wtsa16/Documents/ITU-T_SGChairmen_VC_term_limit_20160302.doc" TargetMode="Externa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1485900" y="677380"/>
            <a:ext cx="6270172" cy="828932"/>
          </a:xfrm>
        </p:spPr>
        <p:txBody>
          <a:bodyPr>
            <a:normAutofit fontScale="90000"/>
          </a:bodyPr>
          <a:lstStyle/>
          <a:p>
            <a:r>
              <a:rPr lang="en-US" sz="2100" dirty="0"/>
              <a:t> ITU Regional Standardization Forum for Asia Pacific Region </a:t>
            </a:r>
            <a:br>
              <a:rPr lang="en-US" sz="2100" dirty="0"/>
            </a:br>
            <a:r>
              <a:rPr lang="en-US" sz="2100" dirty="0"/>
              <a:t>Da Nang City, Vietnam </a:t>
            </a:r>
            <a:br>
              <a:rPr lang="en-US" sz="2100" dirty="0"/>
            </a:br>
            <a:r>
              <a:rPr lang="en-US" sz="2100" dirty="0"/>
              <a:t>22 August 2016</a:t>
            </a: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1271588" y="2363561"/>
            <a:ext cx="6484484" cy="1310368"/>
          </a:xfrm>
        </p:spPr>
        <p:txBody>
          <a:bodyPr>
            <a:normAutofit/>
          </a:bodyPr>
          <a:lstStyle/>
          <a:p>
            <a:r>
              <a:rPr lang="en-US" sz="3000" smtClean="0"/>
              <a:t>Review of ITU-T </a:t>
            </a:r>
            <a:r>
              <a:rPr lang="en-US" sz="3000" dirty="0" smtClean="0"/>
              <a:t>Study Group Structure</a:t>
            </a:r>
            <a:endParaRPr lang="en-US" sz="3000" dirty="0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1485900" y="4081637"/>
            <a:ext cx="6172200" cy="557793"/>
          </a:xfrm>
          <a:prstGeom prst="rect">
            <a:avLst/>
          </a:prstGeom>
        </p:spPr>
        <p:txBody>
          <a:bodyPr vert="horz" lIns="68580" tIns="34290" rIns="68580" bIns="34290" rtlCol="0" anchor="ctr">
            <a:normAutofit fontScale="55000" lnSpcReduction="200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b="1" i="0" kern="1200">
                <a:solidFill>
                  <a:schemeClr val="bg1"/>
                </a:solidFill>
                <a:latin typeface="Calibri"/>
                <a:ea typeface="+mj-ea"/>
                <a:cs typeface="Calibri"/>
              </a:defRPr>
            </a:lvl1pPr>
          </a:lstStyle>
          <a:p>
            <a:r>
              <a:rPr lang="en-US" sz="2250" b="0" i="1" dirty="0">
                <a:solidFill>
                  <a:srgbClr val="558ED5"/>
                </a:solidFill>
              </a:rPr>
              <a:t>Xiaoya Yang</a:t>
            </a:r>
          </a:p>
          <a:p>
            <a:r>
              <a:rPr lang="en-US" sz="2250" b="0" i="1" dirty="0">
                <a:solidFill>
                  <a:srgbClr val="558ED5"/>
                </a:solidFill>
              </a:rPr>
              <a:t>Head of WTSA Programmes Division, ITU-TSB </a:t>
            </a:r>
          </a:p>
          <a:p>
            <a:r>
              <a:rPr lang="en-US" sz="2250" b="0" i="1" dirty="0">
                <a:solidFill>
                  <a:srgbClr val="558ED5"/>
                </a:solidFill>
              </a:rPr>
              <a:t>xiaoya.yang@itu.int</a:t>
            </a:r>
          </a:p>
        </p:txBody>
      </p:sp>
    </p:spTree>
    <p:extLst>
      <p:ext uri="{BB962C8B-B14F-4D97-AF65-F5344CB8AC3E}">
        <p14:creationId xmlns:p14="http://schemas.microsoft.com/office/powerpoint/2010/main" val="26144264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76" y="1404"/>
            <a:ext cx="9144000" cy="5148071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945946" y="408311"/>
            <a:ext cx="518672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chemeClr val="bg1"/>
                </a:solidFill>
                <a:latin typeface="Arial Narrow" panose="020B0606020202030204" pitchFamily="34" charset="0"/>
                <a:cs typeface="Myriad Pro Cond"/>
              </a:rPr>
              <a:t>Study Group Structure: Functions and Elements</a:t>
            </a:r>
            <a:endParaRPr lang="en-US" sz="2000" b="1" dirty="0">
              <a:solidFill>
                <a:schemeClr val="bg1"/>
              </a:solidFill>
              <a:latin typeface="Arial Narrow" panose="020B0606020202030204" pitchFamily="34" charset="0"/>
              <a:cs typeface="Myriad Pro Cond"/>
            </a:endParaRPr>
          </a:p>
        </p:txBody>
      </p:sp>
      <p:pic>
        <p:nvPicPr>
          <p:cNvPr id="72" name="Picture 7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97060" y="4508829"/>
            <a:ext cx="656391" cy="560761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588851" y="835693"/>
            <a:ext cx="7886232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61950" indent="-361950">
              <a:buFont typeface="Wingdings" panose="05000000000000000000" pitchFamily="2" charset="2"/>
              <a:buChar char="§"/>
            </a:pPr>
            <a:r>
              <a:rPr lang="en-US" altLang="ko-KR" b="1" dirty="0" smtClean="0">
                <a:solidFill>
                  <a:schemeClr val="accent1">
                    <a:lumMod val="75000"/>
                  </a:schemeClr>
                </a:solidFill>
              </a:rPr>
              <a:t>Equipped with functions and elements:</a:t>
            </a:r>
          </a:p>
          <a:p>
            <a:pPr marL="819150" lvl="1" indent="-361950">
              <a:buFont typeface="Arial" panose="020B0604020202020204" pitchFamily="34" charset="0"/>
              <a:buChar char="•"/>
            </a:pPr>
            <a:r>
              <a:rPr lang="en-US" altLang="ko-KR" b="1" dirty="0" smtClean="0">
                <a:solidFill>
                  <a:schemeClr val="accent1">
                    <a:lumMod val="75000"/>
                  </a:schemeClr>
                </a:solidFill>
              </a:rPr>
              <a:t>Service and applications (Telecom media based and Cable based)</a:t>
            </a:r>
          </a:p>
          <a:p>
            <a:pPr marL="819150" lvl="1" indent="-361950">
              <a:buFont typeface="Arial" panose="020B0604020202020204" pitchFamily="34" charset="0"/>
              <a:buChar char="•"/>
            </a:pPr>
            <a:r>
              <a:rPr lang="en-US" altLang="ko-KR" b="1" dirty="0" smtClean="0">
                <a:solidFill>
                  <a:schemeClr val="accent1">
                    <a:lumMod val="75000"/>
                  </a:schemeClr>
                </a:solidFill>
              </a:rPr>
              <a:t>Key Functions: Transport (very big), Control (small), Management (very small), </a:t>
            </a:r>
            <a:r>
              <a:rPr lang="en-US" altLang="ko-KR" b="1" dirty="0" err="1" smtClean="0">
                <a:solidFill>
                  <a:schemeClr val="accent1">
                    <a:lumMod val="75000"/>
                  </a:schemeClr>
                </a:solidFill>
              </a:rPr>
              <a:t>QoS</a:t>
            </a:r>
            <a:r>
              <a:rPr lang="en-US" altLang="ko-KR" b="1" dirty="0" smtClean="0">
                <a:solidFill>
                  <a:schemeClr val="accent1">
                    <a:lumMod val="75000"/>
                  </a:schemeClr>
                </a:solidFill>
              </a:rPr>
              <a:t>/</a:t>
            </a:r>
            <a:r>
              <a:rPr lang="en-US" altLang="ko-KR" b="1" dirty="0" err="1" smtClean="0">
                <a:solidFill>
                  <a:schemeClr val="accent1">
                    <a:lumMod val="75000"/>
                  </a:schemeClr>
                </a:solidFill>
              </a:rPr>
              <a:t>QoE</a:t>
            </a:r>
            <a:r>
              <a:rPr lang="en-US" altLang="ko-KR" b="1" dirty="0" smtClean="0">
                <a:solidFill>
                  <a:schemeClr val="accent1">
                    <a:lumMod val="75000"/>
                  </a:schemeClr>
                </a:solidFill>
              </a:rPr>
              <a:t>, Security</a:t>
            </a:r>
            <a:r>
              <a:rPr lang="en-US" altLang="ko-KR" b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altLang="ko-KR" b="1" dirty="0" smtClean="0">
                <a:solidFill>
                  <a:schemeClr val="accent1">
                    <a:lumMod val="75000"/>
                  </a:schemeClr>
                </a:solidFill>
              </a:rPr>
              <a:t>and Environments/Energy</a:t>
            </a:r>
          </a:p>
          <a:p>
            <a:pPr marL="819150" lvl="1" indent="-361950">
              <a:buFont typeface="Arial" panose="020B0604020202020204" pitchFamily="34" charset="0"/>
              <a:buChar char="•"/>
            </a:pPr>
            <a:r>
              <a:rPr lang="en-US" altLang="ko-KR" b="1" dirty="0" smtClean="0">
                <a:solidFill>
                  <a:schemeClr val="accent1">
                    <a:lumMod val="75000"/>
                  </a:schemeClr>
                </a:solidFill>
              </a:rPr>
              <a:t>Essential elements: Use cases, Requirements, Architectures, Mechanisms, Protocols, C&amp;I, NNAI, and EPI (Economic and Policy Issues) </a:t>
            </a:r>
          </a:p>
          <a:p>
            <a:pPr marL="819150" lvl="1" indent="-361950">
              <a:buFont typeface="Arial" panose="020B0604020202020204" pitchFamily="34" charset="0"/>
              <a:buChar char="•"/>
            </a:pPr>
            <a:r>
              <a:rPr lang="en-US" altLang="ko-KR" b="1" dirty="0">
                <a:solidFill>
                  <a:schemeClr val="accent1">
                    <a:lumMod val="75000"/>
                  </a:schemeClr>
                </a:solidFill>
              </a:rPr>
              <a:t>E</a:t>
            </a:r>
            <a:r>
              <a:rPr lang="en-US" altLang="ko-KR" b="1" dirty="0" smtClean="0">
                <a:solidFill>
                  <a:schemeClr val="accent1">
                    <a:lumMod val="75000"/>
                  </a:schemeClr>
                </a:solidFill>
              </a:rPr>
              <a:t>xcept “End user devices”</a:t>
            </a:r>
          </a:p>
          <a:p>
            <a:pPr marL="361950" indent="-361950">
              <a:buFont typeface="Wingdings" panose="05000000000000000000" pitchFamily="2" charset="2"/>
              <a:buChar char="§"/>
            </a:pPr>
            <a:r>
              <a:rPr lang="en-US" altLang="ko-KR" b="1" dirty="0" smtClean="0">
                <a:solidFill>
                  <a:schemeClr val="accent1">
                    <a:lumMod val="75000"/>
                  </a:schemeClr>
                </a:solidFill>
              </a:rPr>
              <a:t>Enough # of Members: MS + SM (269) + Associates (144) + Academia (110)</a:t>
            </a:r>
          </a:p>
          <a:p>
            <a:pPr marL="361950" indent="-361950">
              <a:buFont typeface="Wingdings" panose="05000000000000000000" pitchFamily="2" charset="2"/>
              <a:buChar char="§"/>
            </a:pPr>
            <a:r>
              <a:rPr lang="en-US" altLang="ko-KR" b="1" dirty="0" smtClean="0">
                <a:solidFill>
                  <a:schemeClr val="accent1">
                    <a:lumMod val="75000"/>
                  </a:schemeClr>
                </a:solidFill>
              </a:rPr>
              <a:t>Many tools: SG, FG, Workshop, Academia Events and Seminars </a:t>
            </a:r>
            <a:endParaRPr lang="en-US" altLang="ko-KR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2" name="Rounded Rectangle 1"/>
          <p:cNvSpPr/>
          <p:nvPr/>
        </p:nvSpPr>
        <p:spPr>
          <a:xfrm>
            <a:off x="1653027" y="3376174"/>
            <a:ext cx="7308091" cy="1597166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ko-KR" sz="1600" b="1" dirty="0" smtClean="0">
                <a:solidFill>
                  <a:schemeClr val="accent1">
                    <a:lumMod val="75000"/>
                  </a:schemeClr>
                </a:solidFill>
              </a:rPr>
              <a:t>Good at “references” and “information”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ko-KR" sz="1600" b="1" dirty="0" smtClean="0">
                <a:solidFill>
                  <a:schemeClr val="accent1">
                    <a:lumMod val="75000"/>
                  </a:schemeClr>
                </a:solidFill>
              </a:rPr>
              <a:t>Relatively weak</a:t>
            </a:r>
            <a:r>
              <a:rPr lang="en-US" altLang="ko-KR" sz="1600" b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altLang="ko-KR" sz="1600" b="1" dirty="0" smtClean="0">
                <a:solidFill>
                  <a:schemeClr val="accent1">
                    <a:lumMod val="75000"/>
                  </a:schemeClr>
                </a:solidFill>
              </a:rPr>
              <a:t>at contribution to market &amp; industry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ko-KR" sz="1600" b="1" dirty="0" smtClean="0">
                <a:solidFill>
                  <a:schemeClr val="accent1">
                    <a:lumMod val="75000"/>
                  </a:schemeClr>
                </a:solidFill>
              </a:rPr>
              <a:t>“So </a:t>
            </a:r>
            <a:r>
              <a:rPr lang="en-US" altLang="ko-KR" sz="1600" b="1" dirty="0">
                <a:solidFill>
                  <a:schemeClr val="accent1">
                    <a:lumMod val="75000"/>
                  </a:schemeClr>
                </a:solidFill>
              </a:rPr>
              <a:t>far ITU-T is mainly working on building blocks, not so much on solutions, i.e. ITU-T Recommendations mainly address specific elements (protocols etc.), whilst implementations of products or even networks requires implementation of multiple </a:t>
            </a:r>
            <a:r>
              <a:rPr lang="en-US" altLang="ko-KR" sz="1600" b="1" dirty="0" smtClean="0">
                <a:solidFill>
                  <a:schemeClr val="accent1">
                    <a:lumMod val="75000"/>
                  </a:schemeClr>
                </a:solidFill>
              </a:rPr>
              <a:t>Recommendations” – TD 419/TSAG, Feb 2016 -</a:t>
            </a:r>
          </a:p>
        </p:txBody>
      </p:sp>
      <p:sp>
        <p:nvSpPr>
          <p:cNvPr id="3" name="Bent Arrow 2"/>
          <p:cNvSpPr/>
          <p:nvPr/>
        </p:nvSpPr>
        <p:spPr>
          <a:xfrm flipV="1">
            <a:off x="664693" y="3537885"/>
            <a:ext cx="930584" cy="749562"/>
          </a:xfrm>
          <a:prstGeom prst="bentArrow">
            <a:avLst>
              <a:gd name="adj1" fmla="val 43353"/>
              <a:gd name="adj2" fmla="val 35796"/>
              <a:gd name="adj3" fmla="val 50000"/>
              <a:gd name="adj4" fmla="val 26477"/>
            </a:avLst>
          </a:prstGeom>
          <a:solidFill>
            <a:schemeClr val="bg2">
              <a:lumMod val="7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4675592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5000">
        <p:fade/>
      </p:transition>
    </mc:Choice>
    <mc:Fallback xmlns="">
      <p:transition xmlns:p14="http://schemas.microsoft.com/office/powerpoint/2010/main" spd="slow" advClick="0" advTm="2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2116" y="1404"/>
            <a:ext cx="9144000" cy="5148071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945946" y="408311"/>
            <a:ext cx="518672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chemeClr val="bg1"/>
                </a:solidFill>
                <a:latin typeface="Arial Narrow" panose="020B0606020202030204" pitchFamily="34" charset="0"/>
                <a:cs typeface="Myriad Pro Cond"/>
              </a:rPr>
              <a:t>Study Group Structure: Status of Relationships</a:t>
            </a:r>
            <a:endParaRPr lang="en-US" sz="2000" b="1" dirty="0">
              <a:solidFill>
                <a:schemeClr val="bg1"/>
              </a:solidFill>
              <a:latin typeface="Arial Narrow" panose="020B0606020202030204" pitchFamily="34" charset="0"/>
              <a:cs typeface="Myriad Pro Cond"/>
            </a:endParaRPr>
          </a:p>
        </p:txBody>
      </p:sp>
      <p:pic>
        <p:nvPicPr>
          <p:cNvPr id="72" name="Picture 7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97060" y="4508829"/>
            <a:ext cx="656391" cy="560761"/>
          </a:xfrm>
          <a:prstGeom prst="rect">
            <a:avLst/>
          </a:prstGeom>
        </p:spPr>
      </p:pic>
      <p:sp>
        <p:nvSpPr>
          <p:cNvPr id="11" name="Rounded Rectangle 10"/>
          <p:cNvSpPr/>
          <p:nvPr/>
        </p:nvSpPr>
        <p:spPr>
          <a:xfrm>
            <a:off x="1456566" y="2946936"/>
            <a:ext cx="793019" cy="502123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200" dirty="0" smtClean="0">
                <a:solidFill>
                  <a:schemeClr val="tx1"/>
                </a:solidFill>
              </a:rPr>
              <a:t>Number</a:t>
            </a:r>
          </a:p>
          <a:p>
            <a:pPr algn="ctr"/>
            <a:r>
              <a:rPr lang="en-US" altLang="ko-KR" sz="1200" dirty="0" smtClean="0">
                <a:solidFill>
                  <a:schemeClr val="tx1"/>
                </a:solidFill>
              </a:rPr>
              <a:t>(Id?)</a:t>
            </a:r>
            <a:endParaRPr lang="ko-KR" altLang="en-US" sz="1200" dirty="0">
              <a:solidFill>
                <a:schemeClr val="tx1"/>
              </a:solidFill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1456566" y="2443953"/>
            <a:ext cx="793019" cy="286568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600" dirty="0" smtClean="0">
                <a:solidFill>
                  <a:schemeClr val="tx1"/>
                </a:solidFill>
              </a:rPr>
              <a:t>EPI</a:t>
            </a:r>
            <a:endParaRPr lang="ko-KR" altLang="en-US" sz="1600" dirty="0">
              <a:solidFill>
                <a:schemeClr val="tx1"/>
              </a:solidFill>
            </a:endParaRPr>
          </a:p>
        </p:txBody>
      </p:sp>
      <p:sp>
        <p:nvSpPr>
          <p:cNvPr id="26" name="Rounded Rectangle 25"/>
          <p:cNvSpPr/>
          <p:nvPr/>
        </p:nvSpPr>
        <p:spPr>
          <a:xfrm>
            <a:off x="5183279" y="1327931"/>
            <a:ext cx="300077" cy="1641354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400" dirty="0" smtClean="0">
                <a:solidFill>
                  <a:schemeClr val="tx1"/>
                </a:solidFill>
              </a:rPr>
              <a:t>Control</a:t>
            </a:r>
            <a:endParaRPr lang="ko-KR" altLang="en-US" sz="1400" dirty="0">
              <a:solidFill>
                <a:schemeClr val="tx1"/>
              </a:solidFill>
            </a:endParaRPr>
          </a:p>
        </p:txBody>
      </p:sp>
      <p:sp>
        <p:nvSpPr>
          <p:cNvPr id="27" name="Rounded Rectangle 26"/>
          <p:cNvSpPr/>
          <p:nvPr/>
        </p:nvSpPr>
        <p:spPr>
          <a:xfrm>
            <a:off x="5852140" y="1799195"/>
            <a:ext cx="1650413" cy="1181060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dirty="0" smtClean="0">
                <a:solidFill>
                  <a:schemeClr val="tx1"/>
                </a:solidFill>
              </a:rPr>
              <a:t>Requirements</a:t>
            </a:r>
          </a:p>
          <a:p>
            <a:pPr algn="ctr"/>
            <a:r>
              <a:rPr lang="en-US" altLang="ko-KR" dirty="0" smtClean="0">
                <a:solidFill>
                  <a:schemeClr val="tx1"/>
                </a:solidFill>
              </a:rPr>
              <a:t>Functions</a:t>
            </a:r>
            <a:endParaRPr lang="en-US" altLang="ko-KR" dirty="0">
              <a:solidFill>
                <a:schemeClr val="tx1"/>
              </a:solidFill>
            </a:endParaRPr>
          </a:p>
          <a:p>
            <a:pPr algn="ctr"/>
            <a:r>
              <a:rPr lang="en-US" altLang="ko-KR" dirty="0" smtClean="0">
                <a:solidFill>
                  <a:schemeClr val="tx1"/>
                </a:solidFill>
              </a:rPr>
              <a:t>Architectures</a:t>
            </a:r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28" name="Rounded Rectangle 27"/>
          <p:cNvSpPr/>
          <p:nvPr/>
        </p:nvSpPr>
        <p:spPr>
          <a:xfrm>
            <a:off x="1262358" y="3851024"/>
            <a:ext cx="7212725" cy="949940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2400" b="1" dirty="0" smtClean="0">
                <a:solidFill>
                  <a:schemeClr val="tx1"/>
                </a:solidFill>
              </a:rPr>
              <a:t>Transport (being expanded)</a:t>
            </a:r>
            <a:endParaRPr lang="ko-KR" altLang="en-US" sz="2400" b="1" dirty="0">
              <a:solidFill>
                <a:schemeClr val="tx1"/>
              </a:solidFill>
            </a:endParaRPr>
          </a:p>
        </p:txBody>
      </p:sp>
      <p:sp>
        <p:nvSpPr>
          <p:cNvPr id="25" name="Rounded Rectangle 24"/>
          <p:cNvSpPr/>
          <p:nvPr/>
        </p:nvSpPr>
        <p:spPr>
          <a:xfrm>
            <a:off x="7900185" y="1305582"/>
            <a:ext cx="199939" cy="1641354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000" dirty="0" smtClean="0">
                <a:solidFill>
                  <a:schemeClr val="tx1"/>
                </a:solidFill>
              </a:rPr>
              <a:t>Management</a:t>
            </a:r>
            <a:endParaRPr lang="ko-KR" altLang="en-US" sz="1000" dirty="0">
              <a:solidFill>
                <a:schemeClr val="tx1"/>
              </a:solidFill>
            </a:endParaRPr>
          </a:p>
        </p:txBody>
      </p:sp>
      <p:sp>
        <p:nvSpPr>
          <p:cNvPr id="2" name="Up-Down Arrow 1"/>
          <p:cNvSpPr/>
          <p:nvPr/>
        </p:nvSpPr>
        <p:spPr>
          <a:xfrm>
            <a:off x="6522176" y="3104165"/>
            <a:ext cx="218485" cy="665056"/>
          </a:xfrm>
          <a:prstGeom prst="upDownArrow">
            <a:avLst/>
          </a:prstGeom>
          <a:solidFill>
            <a:schemeClr val="bg2">
              <a:lumMod val="7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" name="Multiply 2"/>
          <p:cNvSpPr/>
          <p:nvPr/>
        </p:nvSpPr>
        <p:spPr>
          <a:xfrm>
            <a:off x="6287508" y="3114794"/>
            <a:ext cx="655455" cy="679731"/>
          </a:xfrm>
          <a:prstGeom prst="mathMultiply">
            <a:avLst>
              <a:gd name="adj1" fmla="val 13946"/>
            </a:avLst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0" name="Up-Down Arrow 29"/>
          <p:cNvSpPr/>
          <p:nvPr/>
        </p:nvSpPr>
        <p:spPr>
          <a:xfrm>
            <a:off x="5250377" y="3101814"/>
            <a:ext cx="218485" cy="665056"/>
          </a:xfrm>
          <a:prstGeom prst="upDownArrow">
            <a:avLst/>
          </a:prstGeom>
          <a:solidFill>
            <a:schemeClr val="bg2">
              <a:lumMod val="7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2" name="Multiply 31"/>
          <p:cNvSpPr/>
          <p:nvPr/>
        </p:nvSpPr>
        <p:spPr>
          <a:xfrm>
            <a:off x="5015709" y="3112443"/>
            <a:ext cx="655455" cy="679731"/>
          </a:xfrm>
          <a:prstGeom prst="mathMultiply">
            <a:avLst>
              <a:gd name="adj1" fmla="val 13946"/>
            </a:avLst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3" name="Up-Down Arrow 32"/>
          <p:cNvSpPr/>
          <p:nvPr/>
        </p:nvSpPr>
        <p:spPr>
          <a:xfrm>
            <a:off x="7920750" y="3095054"/>
            <a:ext cx="218485" cy="665056"/>
          </a:xfrm>
          <a:prstGeom prst="upDownArrow">
            <a:avLst/>
          </a:prstGeom>
          <a:solidFill>
            <a:schemeClr val="bg2">
              <a:lumMod val="7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4" name="Multiply 33"/>
          <p:cNvSpPr/>
          <p:nvPr/>
        </p:nvSpPr>
        <p:spPr>
          <a:xfrm>
            <a:off x="7686082" y="3105683"/>
            <a:ext cx="655455" cy="679731"/>
          </a:xfrm>
          <a:prstGeom prst="mathMultiply">
            <a:avLst>
              <a:gd name="adj1" fmla="val 13946"/>
            </a:avLst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5" name="Up-Down Arrow 34"/>
          <p:cNvSpPr/>
          <p:nvPr/>
        </p:nvSpPr>
        <p:spPr>
          <a:xfrm rot="5400000">
            <a:off x="5603500" y="1980296"/>
            <a:ext cx="109246" cy="300982"/>
          </a:xfrm>
          <a:prstGeom prst="upDownArrow">
            <a:avLst/>
          </a:prstGeom>
          <a:solidFill>
            <a:schemeClr val="bg2">
              <a:lumMod val="7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6" name="Up-Down Arrow 35"/>
          <p:cNvSpPr/>
          <p:nvPr/>
        </p:nvSpPr>
        <p:spPr>
          <a:xfrm rot="5400000">
            <a:off x="7649821" y="1976211"/>
            <a:ext cx="109246" cy="309152"/>
          </a:xfrm>
          <a:prstGeom prst="upDownArrow">
            <a:avLst/>
          </a:prstGeom>
          <a:solidFill>
            <a:schemeClr val="bg2">
              <a:lumMod val="7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7" name="Up-Down Arrow 36"/>
          <p:cNvSpPr/>
          <p:nvPr/>
        </p:nvSpPr>
        <p:spPr>
          <a:xfrm rot="5400000">
            <a:off x="6635569" y="360046"/>
            <a:ext cx="95514" cy="2351388"/>
          </a:xfrm>
          <a:prstGeom prst="upDownArrow">
            <a:avLst/>
          </a:prstGeom>
          <a:solidFill>
            <a:schemeClr val="bg2">
              <a:lumMod val="7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8" name="Multiply 37"/>
          <p:cNvSpPr/>
          <p:nvPr/>
        </p:nvSpPr>
        <p:spPr>
          <a:xfrm>
            <a:off x="6425073" y="1259981"/>
            <a:ext cx="453153" cy="554862"/>
          </a:xfrm>
          <a:prstGeom prst="mathMultiply">
            <a:avLst>
              <a:gd name="adj1" fmla="val 13946"/>
            </a:avLst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pSp>
        <p:nvGrpSpPr>
          <p:cNvPr id="9" name="Group 8"/>
          <p:cNvGrpSpPr/>
          <p:nvPr/>
        </p:nvGrpSpPr>
        <p:grpSpPr>
          <a:xfrm>
            <a:off x="2826841" y="2699220"/>
            <a:ext cx="1650779" cy="860267"/>
            <a:chOff x="2826841" y="2817146"/>
            <a:chExt cx="1650779" cy="860267"/>
          </a:xfrm>
        </p:grpSpPr>
        <p:sp>
          <p:nvSpPr>
            <p:cNvPr id="16" name="Rounded Rectangle 15"/>
            <p:cNvSpPr/>
            <p:nvPr/>
          </p:nvSpPr>
          <p:spPr>
            <a:xfrm>
              <a:off x="3898630" y="2968639"/>
              <a:ext cx="457607" cy="598393"/>
            </a:xfrm>
            <a:prstGeom prst="roundRect">
              <a:avLst/>
            </a:prstGeom>
            <a:solidFill>
              <a:schemeClr val="tx2">
                <a:lumMod val="20000"/>
                <a:lumOff val="8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sz="1200" dirty="0" err="1" smtClean="0">
                  <a:solidFill>
                    <a:schemeClr val="tx1"/>
                  </a:solidFill>
                </a:rPr>
                <a:t>Env</a:t>
              </a:r>
              <a:endParaRPr lang="en-US" altLang="ko-KR" sz="1200" dirty="0">
                <a:solidFill>
                  <a:schemeClr val="tx1"/>
                </a:solidFill>
              </a:endParaRPr>
            </a:p>
            <a:p>
              <a:pPr algn="ctr"/>
              <a:r>
                <a:rPr lang="en-US" altLang="ko-KR" sz="1200" dirty="0" err="1" smtClean="0">
                  <a:solidFill>
                    <a:schemeClr val="tx1"/>
                  </a:solidFill>
                </a:rPr>
                <a:t>Eng</a:t>
              </a:r>
              <a:endParaRPr lang="ko-KR" altLang="en-US" sz="1200" dirty="0">
                <a:solidFill>
                  <a:schemeClr val="tx1"/>
                </a:solidFill>
              </a:endParaRPr>
            </a:p>
          </p:txBody>
        </p:sp>
        <p:sp>
          <p:nvSpPr>
            <p:cNvPr id="17" name="Rounded Rectangle 16"/>
            <p:cNvSpPr/>
            <p:nvPr/>
          </p:nvSpPr>
          <p:spPr>
            <a:xfrm>
              <a:off x="2923945" y="3299689"/>
              <a:ext cx="822469" cy="259001"/>
            </a:xfrm>
            <a:prstGeom prst="roundRect">
              <a:avLst/>
            </a:prstGeom>
            <a:solidFill>
              <a:schemeClr val="tx2">
                <a:lumMod val="20000"/>
                <a:lumOff val="8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sz="1200" dirty="0" err="1" smtClean="0">
                  <a:solidFill>
                    <a:schemeClr val="tx1"/>
                  </a:solidFill>
                </a:rPr>
                <a:t>QoS</a:t>
              </a:r>
              <a:r>
                <a:rPr lang="en-US" altLang="ko-KR" sz="1200" dirty="0" smtClean="0">
                  <a:solidFill>
                    <a:schemeClr val="tx1"/>
                  </a:solidFill>
                </a:rPr>
                <a:t>/</a:t>
              </a:r>
              <a:r>
                <a:rPr lang="en-US" altLang="ko-KR" sz="1200" dirty="0" err="1" smtClean="0">
                  <a:solidFill>
                    <a:schemeClr val="tx1"/>
                  </a:solidFill>
                </a:rPr>
                <a:t>QoE</a:t>
              </a:r>
              <a:endParaRPr lang="ko-KR" altLang="en-US" sz="1200" dirty="0">
                <a:solidFill>
                  <a:schemeClr val="tx1"/>
                </a:solidFill>
              </a:endParaRPr>
            </a:p>
          </p:txBody>
        </p:sp>
        <p:sp>
          <p:nvSpPr>
            <p:cNvPr id="18" name="Rounded Rectangle 17"/>
            <p:cNvSpPr/>
            <p:nvPr/>
          </p:nvSpPr>
          <p:spPr>
            <a:xfrm>
              <a:off x="2923945" y="2945174"/>
              <a:ext cx="822469" cy="259001"/>
            </a:xfrm>
            <a:prstGeom prst="roundRect">
              <a:avLst/>
            </a:prstGeom>
            <a:solidFill>
              <a:schemeClr val="tx2">
                <a:lumMod val="20000"/>
                <a:lumOff val="8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sz="1400" dirty="0" smtClean="0">
                  <a:solidFill>
                    <a:schemeClr val="tx1"/>
                  </a:solidFill>
                </a:rPr>
                <a:t>Security</a:t>
              </a:r>
              <a:endParaRPr lang="ko-KR" altLang="en-US" sz="1400" dirty="0">
                <a:solidFill>
                  <a:schemeClr val="tx1"/>
                </a:solidFill>
              </a:endParaRPr>
            </a:p>
          </p:txBody>
        </p:sp>
        <p:sp>
          <p:nvSpPr>
            <p:cNvPr id="4" name="Rounded Rectangle 3"/>
            <p:cNvSpPr/>
            <p:nvPr/>
          </p:nvSpPr>
          <p:spPr>
            <a:xfrm>
              <a:off x="2826841" y="2817146"/>
              <a:ext cx="1650779" cy="860267"/>
            </a:xfrm>
            <a:prstGeom prst="roundRect">
              <a:avLst/>
            </a:prstGeom>
            <a:noFill/>
            <a:ln w="28575">
              <a:solidFill>
                <a:srgbClr val="7030A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sp>
        <p:nvSpPr>
          <p:cNvPr id="39" name="Rounded Rectangle 38"/>
          <p:cNvSpPr/>
          <p:nvPr/>
        </p:nvSpPr>
        <p:spPr>
          <a:xfrm>
            <a:off x="5066964" y="1180650"/>
            <a:ext cx="3178820" cy="1904386"/>
          </a:xfrm>
          <a:prstGeom prst="roundRect">
            <a:avLst/>
          </a:prstGeom>
          <a:noFill/>
          <a:ln w="28575">
            <a:solidFill>
              <a:schemeClr val="accent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pSp>
        <p:nvGrpSpPr>
          <p:cNvPr id="5" name="Group 4"/>
          <p:cNvGrpSpPr/>
          <p:nvPr/>
        </p:nvGrpSpPr>
        <p:grpSpPr>
          <a:xfrm>
            <a:off x="2851118" y="1251220"/>
            <a:ext cx="1650778" cy="1079071"/>
            <a:chOff x="2851118" y="1289720"/>
            <a:chExt cx="1650778" cy="1079071"/>
          </a:xfrm>
        </p:grpSpPr>
        <p:sp>
          <p:nvSpPr>
            <p:cNvPr id="21" name="Rounded Rectangle 20"/>
            <p:cNvSpPr/>
            <p:nvPr/>
          </p:nvSpPr>
          <p:spPr>
            <a:xfrm>
              <a:off x="3370376" y="2069516"/>
              <a:ext cx="606421" cy="241013"/>
            </a:xfrm>
            <a:prstGeom prst="roundRect">
              <a:avLst/>
            </a:prstGeom>
            <a:solidFill>
              <a:schemeClr val="tx2">
                <a:lumMod val="20000"/>
                <a:lumOff val="8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sz="1400" dirty="0" smtClean="0">
                  <a:solidFill>
                    <a:schemeClr val="tx1"/>
                  </a:solidFill>
                </a:rPr>
                <a:t>CATV</a:t>
              </a:r>
              <a:endParaRPr lang="ko-KR" altLang="en-US" sz="1400" dirty="0">
                <a:solidFill>
                  <a:schemeClr val="tx1"/>
                </a:solidFill>
              </a:endParaRPr>
            </a:p>
          </p:txBody>
        </p:sp>
        <p:sp>
          <p:nvSpPr>
            <p:cNvPr id="22" name="Rounded Rectangle 21"/>
            <p:cNvSpPr/>
            <p:nvPr/>
          </p:nvSpPr>
          <p:spPr>
            <a:xfrm>
              <a:off x="3370376" y="1718308"/>
              <a:ext cx="606421" cy="241013"/>
            </a:xfrm>
            <a:prstGeom prst="roundRect">
              <a:avLst/>
            </a:prstGeom>
            <a:solidFill>
              <a:schemeClr val="tx2">
                <a:lumMod val="20000"/>
                <a:lumOff val="8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sz="1400" dirty="0" smtClean="0">
                  <a:solidFill>
                    <a:schemeClr val="tx1"/>
                  </a:solidFill>
                </a:rPr>
                <a:t>MM</a:t>
              </a:r>
              <a:endParaRPr lang="ko-KR" altLang="en-US" sz="1400" dirty="0">
                <a:solidFill>
                  <a:schemeClr val="tx1"/>
                </a:solidFill>
              </a:endParaRPr>
            </a:p>
          </p:txBody>
        </p:sp>
        <p:sp>
          <p:nvSpPr>
            <p:cNvPr id="23" name="Rounded Rectangle 22"/>
            <p:cNvSpPr/>
            <p:nvPr/>
          </p:nvSpPr>
          <p:spPr>
            <a:xfrm>
              <a:off x="3086914" y="1360703"/>
              <a:ext cx="1173345" cy="251522"/>
            </a:xfrm>
            <a:prstGeom prst="roundRect">
              <a:avLst/>
            </a:prstGeom>
            <a:solidFill>
              <a:schemeClr val="tx2">
                <a:lumMod val="20000"/>
                <a:lumOff val="8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sz="1400" dirty="0" smtClean="0">
                  <a:solidFill>
                    <a:schemeClr val="tx1"/>
                  </a:solidFill>
                </a:rPr>
                <a:t>IoT/SC</a:t>
              </a:r>
              <a:endParaRPr lang="ko-KR" altLang="en-US" sz="1400" dirty="0">
                <a:solidFill>
                  <a:schemeClr val="tx1"/>
                </a:solidFill>
              </a:endParaRPr>
            </a:p>
          </p:txBody>
        </p:sp>
        <p:sp>
          <p:nvSpPr>
            <p:cNvPr id="40" name="Rounded Rectangle 39"/>
            <p:cNvSpPr/>
            <p:nvPr/>
          </p:nvSpPr>
          <p:spPr>
            <a:xfrm>
              <a:off x="2851118" y="1289720"/>
              <a:ext cx="1650778" cy="1079071"/>
            </a:xfrm>
            <a:prstGeom prst="roundRect">
              <a:avLst/>
            </a:prstGeom>
            <a:noFill/>
            <a:ln w="28575"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sp>
        <p:nvSpPr>
          <p:cNvPr id="41" name="Rounded Rectangle 40"/>
          <p:cNvSpPr/>
          <p:nvPr/>
        </p:nvSpPr>
        <p:spPr>
          <a:xfrm>
            <a:off x="1335186" y="2262916"/>
            <a:ext cx="1027688" cy="1327872"/>
          </a:xfrm>
          <a:prstGeom prst="roundRect">
            <a:avLst/>
          </a:prstGeom>
          <a:noFill/>
          <a:ln w="28575">
            <a:solidFill>
              <a:schemeClr val="tx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2" name="Up-Down Arrow 41"/>
          <p:cNvSpPr/>
          <p:nvPr/>
        </p:nvSpPr>
        <p:spPr>
          <a:xfrm>
            <a:off x="3527929" y="2367817"/>
            <a:ext cx="218485" cy="303498"/>
          </a:xfrm>
          <a:prstGeom prst="upDownArrow">
            <a:avLst/>
          </a:prstGeom>
          <a:solidFill>
            <a:schemeClr val="bg2">
              <a:lumMod val="7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3" name="Up-Down Arrow 42"/>
          <p:cNvSpPr/>
          <p:nvPr/>
        </p:nvSpPr>
        <p:spPr>
          <a:xfrm>
            <a:off x="3637171" y="3590788"/>
            <a:ext cx="109243" cy="239807"/>
          </a:xfrm>
          <a:prstGeom prst="upDownArrow">
            <a:avLst/>
          </a:prstGeom>
          <a:solidFill>
            <a:schemeClr val="bg2">
              <a:lumMod val="7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4" name="Up-Down Arrow 43"/>
          <p:cNvSpPr/>
          <p:nvPr/>
        </p:nvSpPr>
        <p:spPr>
          <a:xfrm rot="5400000">
            <a:off x="4697119" y="1488699"/>
            <a:ext cx="131457" cy="489536"/>
          </a:xfrm>
          <a:prstGeom prst="upDownArrow">
            <a:avLst/>
          </a:prstGeom>
          <a:solidFill>
            <a:schemeClr val="bg2">
              <a:lumMod val="7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5" name="Up-Down Arrow 44"/>
          <p:cNvSpPr/>
          <p:nvPr/>
        </p:nvSpPr>
        <p:spPr>
          <a:xfrm rot="3609143">
            <a:off x="4657145" y="2693956"/>
            <a:ext cx="251848" cy="559813"/>
          </a:xfrm>
          <a:prstGeom prst="upDownArrow">
            <a:avLst/>
          </a:prstGeom>
          <a:solidFill>
            <a:schemeClr val="bg2">
              <a:lumMod val="7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6" name="Up-Down Arrow 45"/>
          <p:cNvSpPr/>
          <p:nvPr/>
        </p:nvSpPr>
        <p:spPr>
          <a:xfrm rot="3609143">
            <a:off x="2576225" y="2124122"/>
            <a:ext cx="134919" cy="464245"/>
          </a:xfrm>
          <a:prstGeom prst="upDownArrow">
            <a:avLst/>
          </a:prstGeom>
          <a:solidFill>
            <a:schemeClr val="bg2">
              <a:lumMod val="7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7" name="Up-Down Arrow 46"/>
          <p:cNvSpPr/>
          <p:nvPr/>
        </p:nvSpPr>
        <p:spPr>
          <a:xfrm>
            <a:off x="1871759" y="3611217"/>
            <a:ext cx="109243" cy="239807"/>
          </a:xfrm>
          <a:prstGeom prst="upDownArrow">
            <a:avLst/>
          </a:prstGeom>
          <a:solidFill>
            <a:schemeClr val="bg2">
              <a:lumMod val="7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8" name="Up-Down Arrow 47"/>
          <p:cNvSpPr/>
          <p:nvPr/>
        </p:nvSpPr>
        <p:spPr>
          <a:xfrm rot="5400000">
            <a:off x="2507566" y="2929949"/>
            <a:ext cx="131459" cy="372176"/>
          </a:xfrm>
          <a:prstGeom prst="upDownArrow">
            <a:avLst/>
          </a:prstGeom>
          <a:solidFill>
            <a:schemeClr val="bg2">
              <a:lumMod val="7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9" name="Multiply 48"/>
          <p:cNvSpPr/>
          <p:nvPr/>
        </p:nvSpPr>
        <p:spPr>
          <a:xfrm>
            <a:off x="2408778" y="2947586"/>
            <a:ext cx="318957" cy="349521"/>
          </a:xfrm>
          <a:prstGeom prst="mathMultiply">
            <a:avLst>
              <a:gd name="adj1" fmla="val 13946"/>
            </a:avLst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0" name="Multiply 49"/>
          <p:cNvSpPr/>
          <p:nvPr/>
        </p:nvSpPr>
        <p:spPr>
          <a:xfrm>
            <a:off x="2507884" y="2171424"/>
            <a:ext cx="318957" cy="349521"/>
          </a:xfrm>
          <a:prstGeom prst="mathMultiply">
            <a:avLst>
              <a:gd name="adj1" fmla="val 13946"/>
            </a:avLst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8" name="TextBox 7"/>
          <p:cNvSpPr txBox="1"/>
          <p:nvPr/>
        </p:nvSpPr>
        <p:spPr>
          <a:xfrm>
            <a:off x="7540048" y="2145625"/>
            <a:ext cx="2920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b="1" dirty="0" smtClean="0">
                <a:solidFill>
                  <a:srgbClr val="FF0000"/>
                </a:solidFill>
              </a:rPr>
              <a:t>?</a:t>
            </a:r>
            <a:endParaRPr lang="ko-KR" altLang="en-US" b="1" dirty="0">
              <a:solidFill>
                <a:srgbClr val="FF0000"/>
              </a:solidFill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3684729" y="3530612"/>
            <a:ext cx="2920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b="1" dirty="0" smtClean="0">
                <a:solidFill>
                  <a:srgbClr val="FF0000"/>
                </a:solidFill>
              </a:rPr>
              <a:t>?</a:t>
            </a:r>
            <a:endParaRPr lang="ko-KR" altLang="en-US" b="1" dirty="0">
              <a:solidFill>
                <a:srgbClr val="FF0000"/>
              </a:solidFill>
            </a:endParaRPr>
          </a:p>
        </p:txBody>
      </p:sp>
      <p:sp>
        <p:nvSpPr>
          <p:cNvPr id="52" name="TextBox 51"/>
          <p:cNvSpPr txBox="1"/>
          <p:nvPr/>
        </p:nvSpPr>
        <p:spPr>
          <a:xfrm>
            <a:off x="1938226" y="3556194"/>
            <a:ext cx="2920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b="1" dirty="0" smtClean="0">
                <a:solidFill>
                  <a:srgbClr val="FF0000"/>
                </a:solidFill>
              </a:rPr>
              <a:t>?</a:t>
            </a:r>
            <a:endParaRPr lang="ko-KR" altLang="en-US" b="1" dirty="0">
              <a:solidFill>
                <a:srgbClr val="FF0000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519471" y="1144679"/>
            <a:ext cx="2140989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1200" dirty="0"/>
              <a:t>EPI: Economic and Policy Issues </a:t>
            </a:r>
          </a:p>
          <a:p>
            <a:r>
              <a:rPr lang="en-US" altLang="ko-KR" sz="1200" dirty="0"/>
              <a:t>MM: Multi-Media</a:t>
            </a:r>
          </a:p>
          <a:p>
            <a:r>
              <a:rPr lang="en-US" altLang="ko-KR" sz="1200" dirty="0"/>
              <a:t>CATV: Cable </a:t>
            </a:r>
            <a:r>
              <a:rPr lang="en-US" altLang="ko-KR" sz="1200" dirty="0" smtClean="0"/>
              <a:t>TV</a:t>
            </a:r>
          </a:p>
          <a:p>
            <a:r>
              <a:rPr lang="en-US" altLang="ko-KR" sz="1200" dirty="0" smtClean="0"/>
              <a:t>Id: Identification</a:t>
            </a:r>
          </a:p>
          <a:p>
            <a:r>
              <a:rPr lang="en-US" altLang="ko-KR" sz="1200" dirty="0" err="1" smtClean="0"/>
              <a:t>Env</a:t>
            </a:r>
            <a:r>
              <a:rPr lang="en-US" altLang="ko-KR" sz="1200" dirty="0" smtClean="0"/>
              <a:t>: Environment</a:t>
            </a:r>
          </a:p>
          <a:p>
            <a:r>
              <a:rPr lang="en-US" altLang="ko-KR" sz="1200" dirty="0" err="1" smtClean="0"/>
              <a:t>Eng</a:t>
            </a:r>
            <a:r>
              <a:rPr lang="en-US" altLang="ko-KR" sz="1200" dirty="0" smtClean="0"/>
              <a:t>: Energy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3208574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5000">
        <p:fade/>
      </p:transition>
    </mc:Choice>
    <mc:Fallback xmlns="">
      <p:transition xmlns:p14="http://schemas.microsoft.com/office/powerpoint/2010/main" spd="slow" advClick="0" advTm="2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2116" y="11795"/>
            <a:ext cx="9144000" cy="5148071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945946" y="408311"/>
            <a:ext cx="518672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chemeClr val="bg1"/>
                </a:solidFill>
                <a:latin typeface="Arial Narrow" panose="020B0606020202030204" pitchFamily="34" charset="0"/>
                <a:cs typeface="Myriad Pro Cond"/>
              </a:rPr>
              <a:t>Study Group Structure: Expected Model</a:t>
            </a:r>
            <a:endParaRPr lang="en-US" sz="2000" b="1" dirty="0">
              <a:solidFill>
                <a:schemeClr val="bg1"/>
              </a:solidFill>
              <a:latin typeface="Arial Narrow" panose="020B0606020202030204" pitchFamily="34" charset="0"/>
              <a:cs typeface="Myriad Pro Cond"/>
            </a:endParaRPr>
          </a:p>
        </p:txBody>
      </p:sp>
      <p:pic>
        <p:nvPicPr>
          <p:cNvPr id="72" name="Picture 7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97060" y="4508829"/>
            <a:ext cx="656391" cy="560761"/>
          </a:xfrm>
          <a:prstGeom prst="rect">
            <a:avLst/>
          </a:prstGeom>
        </p:spPr>
      </p:pic>
      <p:sp>
        <p:nvSpPr>
          <p:cNvPr id="28" name="Rounded Rectangle 27"/>
          <p:cNvSpPr/>
          <p:nvPr/>
        </p:nvSpPr>
        <p:spPr>
          <a:xfrm>
            <a:off x="2464068" y="3953522"/>
            <a:ext cx="6020641" cy="949940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2400" b="1" dirty="0" smtClean="0">
                <a:solidFill>
                  <a:schemeClr val="tx1"/>
                </a:solidFill>
              </a:rPr>
              <a:t>Infrastructure Functions</a:t>
            </a:r>
            <a:endParaRPr lang="ko-KR" altLang="en-US" sz="2400" b="1" dirty="0">
              <a:solidFill>
                <a:schemeClr val="tx1"/>
              </a:solidFill>
            </a:endParaRPr>
          </a:p>
        </p:txBody>
      </p:sp>
      <p:sp>
        <p:nvSpPr>
          <p:cNvPr id="54" name="Rounded Rectangle 53"/>
          <p:cNvSpPr/>
          <p:nvPr/>
        </p:nvSpPr>
        <p:spPr>
          <a:xfrm>
            <a:off x="2464069" y="2585134"/>
            <a:ext cx="6011014" cy="620079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2400" b="1" dirty="0" smtClean="0">
                <a:solidFill>
                  <a:schemeClr val="tx1"/>
                </a:solidFill>
              </a:rPr>
              <a:t>Common Use Functions </a:t>
            </a:r>
            <a:r>
              <a:rPr lang="en-US" altLang="ko-KR" sz="1600" b="1" dirty="0" smtClean="0">
                <a:solidFill>
                  <a:schemeClr val="tx1"/>
                </a:solidFill>
              </a:rPr>
              <a:t>(</a:t>
            </a:r>
            <a:r>
              <a:rPr lang="en-US" altLang="ko-KR" sz="1600" b="1" dirty="0" err="1" smtClean="0">
                <a:solidFill>
                  <a:schemeClr val="tx1"/>
                </a:solidFill>
              </a:rPr>
              <a:t>Qos</a:t>
            </a:r>
            <a:r>
              <a:rPr lang="en-US" altLang="ko-KR" sz="1600" b="1" dirty="0" smtClean="0">
                <a:solidFill>
                  <a:schemeClr val="tx1"/>
                </a:solidFill>
              </a:rPr>
              <a:t>, Security </a:t>
            </a:r>
            <a:r>
              <a:rPr lang="en-US" altLang="ko-KR" sz="1600" b="1" dirty="0" err="1" smtClean="0">
                <a:solidFill>
                  <a:schemeClr val="tx1"/>
                </a:solidFill>
              </a:rPr>
              <a:t>etc</a:t>
            </a:r>
            <a:r>
              <a:rPr lang="en-US" altLang="ko-KR" sz="1600" b="1" dirty="0" smtClean="0">
                <a:solidFill>
                  <a:schemeClr val="tx1"/>
                </a:solidFill>
              </a:rPr>
              <a:t>)</a:t>
            </a:r>
            <a:endParaRPr lang="ko-KR" altLang="en-US" sz="1600" b="1" dirty="0">
              <a:solidFill>
                <a:schemeClr val="tx1"/>
              </a:solidFill>
            </a:endParaRPr>
          </a:p>
        </p:txBody>
      </p:sp>
      <p:sp>
        <p:nvSpPr>
          <p:cNvPr id="55" name="Rounded Rectangle 54"/>
          <p:cNvSpPr/>
          <p:nvPr/>
        </p:nvSpPr>
        <p:spPr>
          <a:xfrm>
            <a:off x="2464068" y="1053111"/>
            <a:ext cx="1790299" cy="785313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b="1" dirty="0" err="1" smtClean="0">
                <a:solidFill>
                  <a:schemeClr val="tx1"/>
                </a:solidFill>
              </a:rPr>
              <a:t>Serv</a:t>
            </a:r>
            <a:r>
              <a:rPr lang="en-US" altLang="ko-KR" b="1" dirty="0" smtClean="0">
                <a:solidFill>
                  <a:schemeClr val="tx1"/>
                </a:solidFill>
              </a:rPr>
              <a:t>/App oriented Functions</a:t>
            </a:r>
            <a:endParaRPr lang="ko-KR" altLang="en-US" b="1" dirty="0">
              <a:solidFill>
                <a:schemeClr val="tx1"/>
              </a:solidFill>
            </a:endParaRPr>
          </a:p>
        </p:txBody>
      </p:sp>
      <p:sp>
        <p:nvSpPr>
          <p:cNvPr id="56" name="Rounded Rectangle 55"/>
          <p:cNvSpPr/>
          <p:nvPr/>
        </p:nvSpPr>
        <p:spPr>
          <a:xfrm>
            <a:off x="4570396" y="1061132"/>
            <a:ext cx="1790299" cy="785313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600" b="1" dirty="0" err="1">
                <a:solidFill>
                  <a:schemeClr val="tx1"/>
                </a:solidFill>
              </a:rPr>
              <a:t>Serv</a:t>
            </a:r>
            <a:r>
              <a:rPr lang="en-US" altLang="ko-KR" sz="1600" b="1" dirty="0">
                <a:solidFill>
                  <a:schemeClr val="tx1"/>
                </a:solidFill>
              </a:rPr>
              <a:t>/App oriented Functions</a:t>
            </a:r>
            <a:endParaRPr lang="ko-KR" altLang="en-US" sz="1600" b="1" dirty="0">
              <a:solidFill>
                <a:schemeClr val="tx1"/>
              </a:solidFill>
            </a:endParaRPr>
          </a:p>
        </p:txBody>
      </p:sp>
      <p:sp>
        <p:nvSpPr>
          <p:cNvPr id="57" name="Rounded Rectangle 56"/>
          <p:cNvSpPr/>
          <p:nvPr/>
        </p:nvSpPr>
        <p:spPr>
          <a:xfrm>
            <a:off x="6665536" y="1061132"/>
            <a:ext cx="1790299" cy="785313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600" b="1" dirty="0" err="1">
                <a:solidFill>
                  <a:schemeClr val="tx1"/>
                </a:solidFill>
              </a:rPr>
              <a:t>Serv</a:t>
            </a:r>
            <a:r>
              <a:rPr lang="en-US" altLang="ko-KR" sz="1600" b="1" dirty="0">
                <a:solidFill>
                  <a:schemeClr val="tx1"/>
                </a:solidFill>
              </a:rPr>
              <a:t>/App oriented Functions</a:t>
            </a:r>
            <a:endParaRPr lang="ko-KR" altLang="en-US" sz="1600" b="1" dirty="0">
              <a:solidFill>
                <a:schemeClr val="tx1"/>
              </a:solidFill>
            </a:endParaRPr>
          </a:p>
        </p:txBody>
      </p:sp>
      <p:sp>
        <p:nvSpPr>
          <p:cNvPr id="58" name="Rounded Rectangle 57"/>
          <p:cNvSpPr/>
          <p:nvPr/>
        </p:nvSpPr>
        <p:spPr>
          <a:xfrm rot="10800000">
            <a:off x="624042" y="1061133"/>
            <a:ext cx="1089259" cy="3842330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eaVert" rtlCol="0" anchor="ctr"/>
          <a:lstStyle/>
          <a:p>
            <a:pPr algn="ctr"/>
            <a:r>
              <a:rPr lang="en-US" altLang="ko-KR" sz="2400" b="1" dirty="0" smtClean="0">
                <a:solidFill>
                  <a:schemeClr val="tx1"/>
                </a:solidFill>
              </a:rPr>
              <a:t>Operational, EPI</a:t>
            </a:r>
          </a:p>
          <a:p>
            <a:pPr algn="ctr"/>
            <a:r>
              <a:rPr lang="en-US" altLang="ko-KR" sz="2400" b="1" dirty="0" smtClean="0">
                <a:solidFill>
                  <a:schemeClr val="tx1"/>
                </a:solidFill>
              </a:rPr>
              <a:t>Functions</a:t>
            </a:r>
            <a:endParaRPr lang="ko-KR" altLang="en-US" sz="2400" b="1" dirty="0">
              <a:solidFill>
                <a:schemeClr val="tx1"/>
              </a:solidFill>
            </a:endParaRPr>
          </a:p>
        </p:txBody>
      </p:sp>
      <p:sp>
        <p:nvSpPr>
          <p:cNvPr id="6" name="Up-Down Arrow 5"/>
          <p:cNvSpPr/>
          <p:nvPr/>
        </p:nvSpPr>
        <p:spPr>
          <a:xfrm>
            <a:off x="5189619" y="3282215"/>
            <a:ext cx="500514" cy="635267"/>
          </a:xfrm>
          <a:prstGeom prst="upDownArrow">
            <a:avLst/>
          </a:prstGeom>
          <a:solidFill>
            <a:schemeClr val="bg2">
              <a:lumMod val="9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9" name="Up-Down Arrow 58"/>
          <p:cNvSpPr/>
          <p:nvPr/>
        </p:nvSpPr>
        <p:spPr>
          <a:xfrm>
            <a:off x="3088105" y="1901742"/>
            <a:ext cx="396240" cy="635267"/>
          </a:xfrm>
          <a:prstGeom prst="upDownArrow">
            <a:avLst/>
          </a:prstGeom>
          <a:solidFill>
            <a:schemeClr val="bg2">
              <a:lumMod val="9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60" name="Up-Down Arrow 59"/>
          <p:cNvSpPr/>
          <p:nvPr/>
        </p:nvSpPr>
        <p:spPr>
          <a:xfrm>
            <a:off x="5293893" y="1901742"/>
            <a:ext cx="396240" cy="635267"/>
          </a:xfrm>
          <a:prstGeom prst="upDownArrow">
            <a:avLst/>
          </a:prstGeom>
          <a:solidFill>
            <a:schemeClr val="bg2">
              <a:lumMod val="9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61" name="Up-Down Arrow 60"/>
          <p:cNvSpPr/>
          <p:nvPr/>
        </p:nvSpPr>
        <p:spPr>
          <a:xfrm>
            <a:off x="7475621" y="1916932"/>
            <a:ext cx="396240" cy="620078"/>
          </a:xfrm>
          <a:prstGeom prst="upDownArrow">
            <a:avLst/>
          </a:prstGeom>
          <a:solidFill>
            <a:schemeClr val="bg2">
              <a:lumMod val="9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62" name="Up-Down Arrow 61"/>
          <p:cNvSpPr/>
          <p:nvPr/>
        </p:nvSpPr>
        <p:spPr>
          <a:xfrm rot="5400000">
            <a:off x="1913823" y="1322671"/>
            <a:ext cx="396240" cy="635267"/>
          </a:xfrm>
          <a:prstGeom prst="upDownArrow">
            <a:avLst/>
          </a:prstGeom>
          <a:solidFill>
            <a:schemeClr val="bg2">
              <a:lumMod val="9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63" name="Up-Down Arrow 62"/>
          <p:cNvSpPr/>
          <p:nvPr/>
        </p:nvSpPr>
        <p:spPr>
          <a:xfrm rot="5400000">
            <a:off x="1913822" y="2504122"/>
            <a:ext cx="396240" cy="635267"/>
          </a:xfrm>
          <a:prstGeom prst="upDownArrow">
            <a:avLst/>
          </a:prstGeom>
          <a:solidFill>
            <a:schemeClr val="bg2">
              <a:lumMod val="9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64" name="Up-Down Arrow 63"/>
          <p:cNvSpPr/>
          <p:nvPr/>
        </p:nvSpPr>
        <p:spPr>
          <a:xfrm rot="5400000">
            <a:off x="1913821" y="3991470"/>
            <a:ext cx="396240" cy="635267"/>
          </a:xfrm>
          <a:prstGeom prst="upDownArrow">
            <a:avLst/>
          </a:prstGeom>
          <a:solidFill>
            <a:schemeClr val="bg2">
              <a:lumMod val="9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8614586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5000">
        <p:fade/>
      </p:transition>
    </mc:Choice>
    <mc:Fallback xmlns="">
      <p:transition xmlns:p14="http://schemas.microsoft.com/office/powerpoint/2010/main" spd="slow" advClick="0" advTm="2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22144"/>
            <a:ext cx="9144000" cy="5148071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529937" y="408311"/>
            <a:ext cx="603711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chemeClr val="bg1"/>
                </a:solidFill>
                <a:latin typeface="Arial Narrow" panose="020B0606020202030204" pitchFamily="34" charset="0"/>
                <a:cs typeface="Myriad Pro Cond"/>
              </a:rPr>
              <a:t>Study Group Structure: recurring issues since WTSA-08</a:t>
            </a:r>
            <a:endParaRPr lang="en-US" sz="2000" b="1" dirty="0">
              <a:solidFill>
                <a:schemeClr val="bg1"/>
              </a:solidFill>
              <a:latin typeface="Arial Narrow" panose="020B0606020202030204" pitchFamily="34" charset="0"/>
              <a:cs typeface="Myriad Pro Cond"/>
            </a:endParaRPr>
          </a:p>
        </p:txBody>
      </p:sp>
      <p:pic>
        <p:nvPicPr>
          <p:cNvPr id="72" name="Picture 7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97060" y="4508829"/>
            <a:ext cx="656391" cy="560761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04231" y="1401272"/>
            <a:ext cx="5129546" cy="286232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522287" indent="-342900">
              <a:buFont typeface="Wingdings" panose="05000000000000000000" pitchFamily="2" charset="2"/>
              <a:buChar char="§"/>
            </a:pPr>
            <a:r>
              <a:rPr lang="en-US" altLang="ko-KR" sz="2000" b="1" u="sng" dirty="0" smtClean="0">
                <a:solidFill>
                  <a:schemeClr val="accent1">
                    <a:lumMod val="75000"/>
                  </a:schemeClr>
                </a:solidFill>
              </a:rPr>
              <a:t>Unsuccessful</a:t>
            </a:r>
            <a:r>
              <a:rPr lang="en-US" altLang="ko-KR" sz="2000" b="1" dirty="0" smtClean="0">
                <a:solidFill>
                  <a:schemeClr val="accent1">
                    <a:lumMod val="75000"/>
                  </a:schemeClr>
                </a:solidFill>
              </a:rPr>
              <a:t> past </a:t>
            </a:r>
            <a:r>
              <a:rPr lang="en-US" altLang="ko-KR" sz="2000" b="1" dirty="0">
                <a:solidFill>
                  <a:schemeClr val="accent1">
                    <a:lumMod val="75000"/>
                  </a:schemeClr>
                </a:solidFill>
              </a:rPr>
              <a:t>m</a:t>
            </a:r>
            <a:r>
              <a:rPr lang="en-US" altLang="ko-KR" sz="2000" b="1" dirty="0" smtClean="0">
                <a:solidFill>
                  <a:schemeClr val="accent1">
                    <a:lumMod val="75000"/>
                  </a:schemeClr>
                </a:solidFill>
              </a:rPr>
              <a:t>erger proposals:</a:t>
            </a:r>
          </a:p>
          <a:p>
            <a:pPr marL="979487" lvl="1" indent="-342900">
              <a:buFont typeface="Arial" panose="020B0604020202020204" pitchFamily="34" charset="0"/>
              <a:buChar char="•"/>
            </a:pPr>
            <a:r>
              <a:rPr lang="en-US" altLang="ko-KR" sz="2000" b="1" dirty="0" smtClean="0">
                <a:solidFill>
                  <a:schemeClr val="accent1">
                    <a:lumMod val="75000"/>
                  </a:schemeClr>
                </a:solidFill>
              </a:rPr>
              <a:t>SG2 + SG3</a:t>
            </a:r>
          </a:p>
          <a:p>
            <a:pPr marL="979487" lvl="1" indent="-342900">
              <a:buFont typeface="Arial" panose="020B0604020202020204" pitchFamily="34" charset="0"/>
              <a:buChar char="•"/>
            </a:pPr>
            <a:r>
              <a:rPr lang="en-US" altLang="ko-KR" sz="2000" b="1" dirty="0" smtClean="0">
                <a:solidFill>
                  <a:schemeClr val="accent1">
                    <a:lumMod val="75000"/>
                  </a:schemeClr>
                </a:solidFill>
              </a:rPr>
              <a:t>SG11 + SG13</a:t>
            </a:r>
          </a:p>
          <a:p>
            <a:pPr marL="979487" lvl="1" indent="-342900">
              <a:buFont typeface="Arial" panose="020B0604020202020204" pitchFamily="34" charset="0"/>
              <a:buChar char="•"/>
            </a:pPr>
            <a:r>
              <a:rPr lang="en-US" altLang="ko-KR" sz="2000" b="1" dirty="0" smtClean="0">
                <a:solidFill>
                  <a:schemeClr val="accent1">
                    <a:lumMod val="75000"/>
                  </a:schemeClr>
                </a:solidFill>
              </a:rPr>
              <a:t>SG9 + SG16</a:t>
            </a:r>
          </a:p>
          <a:p>
            <a:pPr marL="522287" indent="-342900">
              <a:buFont typeface="Wingdings" panose="05000000000000000000" pitchFamily="2" charset="2"/>
              <a:buChar char="§"/>
            </a:pPr>
            <a:r>
              <a:rPr lang="en-US" altLang="ko-KR" sz="2000" b="1" dirty="0" smtClean="0">
                <a:solidFill>
                  <a:schemeClr val="accent1">
                    <a:lumMod val="75000"/>
                  </a:schemeClr>
                </a:solidFill>
              </a:rPr>
              <a:t>No agreement up to WTSA-12</a:t>
            </a:r>
          </a:p>
          <a:p>
            <a:pPr marL="522287" indent="-342900">
              <a:buFont typeface="Wingdings" panose="05000000000000000000" pitchFamily="2" charset="2"/>
              <a:buChar char="§"/>
            </a:pPr>
            <a:r>
              <a:rPr lang="en-US" altLang="ko-KR" sz="2000" b="1" dirty="0" smtClean="0">
                <a:solidFill>
                  <a:schemeClr val="accent1">
                    <a:lumMod val="75000"/>
                  </a:schemeClr>
                </a:solidFill>
              </a:rPr>
              <a:t>Collocated meeting (not always possible):</a:t>
            </a:r>
          </a:p>
          <a:p>
            <a:pPr marL="800100" lvl="1" indent="-163513">
              <a:buFont typeface="Arial" panose="020B0604020202020204" pitchFamily="34" charset="0"/>
              <a:buChar char="•"/>
            </a:pPr>
            <a:r>
              <a:rPr lang="en-US" altLang="ko-KR" sz="2000" b="1" dirty="0" smtClean="0">
                <a:solidFill>
                  <a:schemeClr val="accent1">
                    <a:lumMod val="75000"/>
                  </a:schemeClr>
                </a:solidFill>
              </a:rPr>
              <a:t>SG2 </a:t>
            </a:r>
            <a:r>
              <a:rPr lang="en-US" altLang="ko-KR" sz="2000" b="1" dirty="0">
                <a:solidFill>
                  <a:schemeClr val="accent1">
                    <a:lumMod val="75000"/>
                  </a:schemeClr>
                </a:solidFill>
              </a:rPr>
              <a:t>and SG3 </a:t>
            </a:r>
          </a:p>
          <a:p>
            <a:pPr marL="800100" lvl="1" indent="-163513">
              <a:buFont typeface="Arial" panose="020B0604020202020204" pitchFamily="34" charset="0"/>
              <a:buChar char="•"/>
            </a:pPr>
            <a:r>
              <a:rPr lang="en-US" altLang="ko-KR" sz="2000" b="1" dirty="0" smtClean="0">
                <a:solidFill>
                  <a:schemeClr val="accent1">
                    <a:lumMod val="75000"/>
                  </a:schemeClr>
                </a:solidFill>
              </a:rPr>
              <a:t>SG11 and SG13</a:t>
            </a:r>
          </a:p>
          <a:p>
            <a:pPr marL="800100" lvl="1" indent="-163513">
              <a:buFont typeface="Arial" panose="020B0604020202020204" pitchFamily="34" charset="0"/>
              <a:buChar char="•"/>
            </a:pPr>
            <a:r>
              <a:rPr lang="en-US" altLang="ko-KR" sz="2000" b="1" dirty="0" smtClean="0">
                <a:solidFill>
                  <a:schemeClr val="accent1">
                    <a:lumMod val="75000"/>
                  </a:schemeClr>
                </a:solidFill>
              </a:rPr>
              <a:t>SG9 and SG16</a:t>
            </a:r>
          </a:p>
        </p:txBody>
      </p:sp>
      <p:sp>
        <p:nvSpPr>
          <p:cNvPr id="2" name="Rectangle 1"/>
          <p:cNvSpPr/>
          <p:nvPr/>
        </p:nvSpPr>
        <p:spPr>
          <a:xfrm>
            <a:off x="5881767" y="1255680"/>
            <a:ext cx="2852155" cy="646331"/>
          </a:xfrm>
          <a:prstGeom prst="rect">
            <a:avLst/>
          </a:prstGeom>
          <a:solidFill>
            <a:srgbClr val="B2C5E7"/>
          </a:solidFill>
        </p:spPr>
        <p:txBody>
          <a:bodyPr wrap="square">
            <a:spAutoFit/>
          </a:bodyPr>
          <a:lstStyle/>
          <a:p>
            <a:r>
              <a:rPr lang="en-US" altLang="ko-KR" b="1" dirty="0" smtClean="0"/>
              <a:t>None </a:t>
            </a:r>
            <a:r>
              <a:rPr lang="en-US" altLang="ko-KR" b="1" dirty="0"/>
              <a:t>of groups in favor to merge</a:t>
            </a:r>
          </a:p>
        </p:txBody>
      </p:sp>
      <p:grpSp>
        <p:nvGrpSpPr>
          <p:cNvPr id="5" name="Group 4"/>
          <p:cNvGrpSpPr/>
          <p:nvPr/>
        </p:nvGrpSpPr>
        <p:grpSpPr>
          <a:xfrm>
            <a:off x="5910643" y="1982936"/>
            <a:ext cx="2852155" cy="2563374"/>
            <a:chOff x="5464073" y="1982936"/>
            <a:chExt cx="2852155" cy="2563374"/>
          </a:xfrm>
        </p:grpSpPr>
        <p:sp>
          <p:nvSpPr>
            <p:cNvPr id="3" name="Right Arrow 2"/>
            <p:cNvSpPr/>
            <p:nvPr/>
          </p:nvSpPr>
          <p:spPr>
            <a:xfrm rot="5400000">
              <a:off x="6625893" y="1335708"/>
              <a:ext cx="359714" cy="1654170"/>
            </a:xfrm>
            <a:prstGeom prst="rightArrow">
              <a:avLst/>
            </a:prstGeom>
            <a:solidFill>
              <a:schemeClr val="accent3">
                <a:lumMod val="60000"/>
                <a:lumOff val="4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100" dirty="0"/>
            </a:p>
          </p:txBody>
        </p:sp>
        <p:sp>
          <p:nvSpPr>
            <p:cNvPr id="9" name="Rectangle 8"/>
            <p:cNvSpPr/>
            <p:nvPr/>
          </p:nvSpPr>
          <p:spPr>
            <a:xfrm>
              <a:off x="5464073" y="2514985"/>
              <a:ext cx="2852155" cy="2031325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</p:spPr>
          <p:txBody>
            <a:bodyPr wrap="square">
              <a:spAutoFit/>
            </a:bodyPr>
            <a:lstStyle/>
            <a:p>
              <a:r>
                <a:rPr lang="en-US" altLang="ko-KR" b="1" dirty="0" smtClean="0"/>
                <a:t>Good to reduce # of SGs?</a:t>
              </a:r>
            </a:p>
            <a:p>
              <a:r>
                <a:rPr lang="en-US" altLang="ko-KR" b="1" dirty="0" smtClean="0"/>
                <a:t>But what’s the value?</a:t>
              </a:r>
            </a:p>
            <a:p>
              <a:pPr marL="285750" indent="-285750">
                <a:buFontTx/>
                <a:buChar char="-"/>
              </a:pPr>
              <a:r>
                <a:rPr lang="en-US" altLang="ko-KR" b="1" dirty="0" smtClean="0"/>
                <a:t>Impact for fulfilling Strategic Objectives</a:t>
              </a:r>
            </a:p>
            <a:p>
              <a:pPr marL="285750" indent="-285750">
                <a:buFontTx/>
                <a:buChar char="-"/>
              </a:pPr>
              <a:r>
                <a:rPr lang="en-US" altLang="ko-KR" b="1" dirty="0" smtClean="0"/>
                <a:t>Ready for 2020</a:t>
              </a:r>
            </a:p>
            <a:p>
              <a:pPr marL="285750" indent="-285750">
                <a:buFontTx/>
                <a:buChar char="-"/>
              </a:pPr>
              <a:r>
                <a:rPr lang="en-US" altLang="ko-KR" b="1" dirty="0" smtClean="0"/>
                <a:t>Enhance visibility and relevance  </a:t>
              </a:r>
              <a:endParaRPr lang="en-US" altLang="ko-KR" b="1" dirty="0"/>
            </a:p>
          </p:txBody>
        </p:sp>
      </p:grpSp>
      <p:sp>
        <p:nvSpPr>
          <p:cNvPr id="4" name="Right Brace 3"/>
          <p:cNvSpPr/>
          <p:nvPr/>
        </p:nvSpPr>
        <p:spPr>
          <a:xfrm>
            <a:off x="5074798" y="1516775"/>
            <a:ext cx="644893" cy="2746819"/>
          </a:xfrm>
          <a:prstGeom prst="rightBrace">
            <a:avLst>
              <a:gd name="adj1" fmla="val 36691"/>
              <a:gd name="adj2" fmla="val 50000"/>
            </a:avLst>
          </a:prstGeom>
          <a:ln>
            <a:solidFill>
              <a:srgbClr val="C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5912937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5000">
        <p:fade/>
      </p:transition>
    </mc:Choice>
    <mc:Fallback xmlns="">
      <p:transition spd="slow" advClick="0" advTm="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76" y="1404"/>
            <a:ext cx="9144000" cy="5148071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945946" y="408311"/>
            <a:ext cx="518672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chemeClr val="bg1"/>
                </a:solidFill>
                <a:latin typeface="Arial Narrow" panose="020B0606020202030204" pitchFamily="34" charset="0"/>
                <a:cs typeface="Myriad Pro Cond"/>
              </a:rPr>
              <a:t>Study Group Structure: Classifying SGs</a:t>
            </a:r>
            <a:endParaRPr lang="en-US" sz="2000" b="1" dirty="0">
              <a:solidFill>
                <a:schemeClr val="bg1"/>
              </a:solidFill>
              <a:latin typeface="Arial Narrow" panose="020B0606020202030204" pitchFamily="34" charset="0"/>
              <a:cs typeface="Myriad Pro Cond"/>
            </a:endParaRPr>
          </a:p>
        </p:txBody>
      </p:sp>
      <p:pic>
        <p:nvPicPr>
          <p:cNvPr id="72" name="Picture 7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97060" y="4508829"/>
            <a:ext cx="656391" cy="560761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721895" y="963410"/>
            <a:ext cx="7854214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61950" indent="-361950">
              <a:buFont typeface="Wingdings" panose="05000000000000000000" pitchFamily="2" charset="2"/>
              <a:buChar char="§"/>
            </a:pPr>
            <a:r>
              <a:rPr lang="en-US" altLang="ko-KR" sz="2200" b="1" dirty="0" smtClean="0">
                <a:solidFill>
                  <a:schemeClr val="accent1">
                    <a:lumMod val="75000"/>
                  </a:schemeClr>
                </a:solidFill>
              </a:rPr>
              <a:t>Possibly four categories of SG: Operational (Policy/Regulation), Commonly used functions, Service/Application oriented, and Infrastructure</a:t>
            </a:r>
          </a:p>
        </p:txBody>
      </p:sp>
      <p:grpSp>
        <p:nvGrpSpPr>
          <p:cNvPr id="10" name="Group 9"/>
          <p:cNvGrpSpPr/>
          <p:nvPr/>
        </p:nvGrpSpPr>
        <p:grpSpPr>
          <a:xfrm>
            <a:off x="989696" y="2807282"/>
            <a:ext cx="1295098" cy="1694749"/>
            <a:chOff x="813708" y="4493173"/>
            <a:chExt cx="1295098" cy="1694749"/>
          </a:xfrm>
        </p:grpSpPr>
        <p:sp>
          <p:nvSpPr>
            <p:cNvPr id="11" name="Rounded Rectangle 10"/>
            <p:cNvSpPr/>
            <p:nvPr/>
          </p:nvSpPr>
          <p:spPr>
            <a:xfrm>
              <a:off x="914401" y="5144815"/>
              <a:ext cx="1103586" cy="441434"/>
            </a:xfrm>
            <a:prstGeom prst="roundRect">
              <a:avLst/>
            </a:prstGeom>
            <a:solidFill>
              <a:schemeClr val="tx2">
                <a:lumMod val="20000"/>
                <a:lumOff val="8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sz="2000" dirty="0" smtClean="0">
                  <a:solidFill>
                    <a:schemeClr val="tx1"/>
                  </a:solidFill>
                </a:rPr>
                <a:t>SG 2</a:t>
              </a:r>
              <a:endParaRPr lang="ko-KR" altLang="en-US" sz="2000" dirty="0">
                <a:solidFill>
                  <a:schemeClr val="tx1"/>
                </a:solidFill>
              </a:endParaRPr>
            </a:p>
          </p:txBody>
        </p:sp>
        <p:sp>
          <p:nvSpPr>
            <p:cNvPr id="12" name="Rounded Rectangle 11"/>
            <p:cNvSpPr/>
            <p:nvPr/>
          </p:nvSpPr>
          <p:spPr>
            <a:xfrm>
              <a:off x="914401" y="4493173"/>
              <a:ext cx="1103586" cy="441434"/>
            </a:xfrm>
            <a:prstGeom prst="roundRect">
              <a:avLst/>
            </a:prstGeom>
            <a:solidFill>
              <a:schemeClr val="tx2">
                <a:lumMod val="20000"/>
                <a:lumOff val="8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sz="2000" dirty="0" smtClean="0">
                  <a:solidFill>
                    <a:schemeClr val="tx1"/>
                  </a:solidFill>
                </a:rPr>
                <a:t>SG 3</a:t>
              </a:r>
              <a:endParaRPr lang="ko-KR" altLang="en-US" sz="2000" dirty="0">
                <a:solidFill>
                  <a:schemeClr val="tx1"/>
                </a:solidFill>
              </a:endParaRP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813708" y="5818590"/>
              <a:ext cx="129509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dirty="0" smtClean="0"/>
                <a:t>Operational</a:t>
              </a:r>
              <a:endParaRPr lang="ko-KR" altLang="en-US" dirty="0"/>
            </a:p>
          </p:txBody>
        </p:sp>
      </p:grpSp>
      <p:grpSp>
        <p:nvGrpSpPr>
          <p:cNvPr id="15" name="Group 14"/>
          <p:cNvGrpSpPr/>
          <p:nvPr/>
        </p:nvGrpSpPr>
        <p:grpSpPr>
          <a:xfrm>
            <a:off x="2799116" y="2139875"/>
            <a:ext cx="1569660" cy="2623907"/>
            <a:chOff x="2623128" y="3825766"/>
            <a:chExt cx="1569660" cy="2623907"/>
          </a:xfrm>
        </p:grpSpPr>
        <p:sp>
          <p:nvSpPr>
            <p:cNvPr id="16" name="Rounded Rectangle 15"/>
            <p:cNvSpPr/>
            <p:nvPr/>
          </p:nvSpPr>
          <p:spPr>
            <a:xfrm>
              <a:off x="2790490" y="5144815"/>
              <a:ext cx="1103586" cy="441434"/>
            </a:xfrm>
            <a:prstGeom prst="roundRect">
              <a:avLst/>
            </a:prstGeom>
            <a:solidFill>
              <a:schemeClr val="tx2">
                <a:lumMod val="20000"/>
                <a:lumOff val="8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sz="2000" dirty="0" smtClean="0">
                  <a:solidFill>
                    <a:schemeClr val="tx1"/>
                  </a:solidFill>
                </a:rPr>
                <a:t>SG 5</a:t>
              </a:r>
              <a:endParaRPr lang="ko-KR" altLang="en-US" sz="2000" dirty="0">
                <a:solidFill>
                  <a:schemeClr val="tx1"/>
                </a:solidFill>
              </a:endParaRPr>
            </a:p>
          </p:txBody>
        </p:sp>
        <p:sp>
          <p:nvSpPr>
            <p:cNvPr id="17" name="Rounded Rectangle 16"/>
            <p:cNvSpPr/>
            <p:nvPr/>
          </p:nvSpPr>
          <p:spPr>
            <a:xfrm>
              <a:off x="2790490" y="4493173"/>
              <a:ext cx="1103586" cy="441434"/>
            </a:xfrm>
            <a:prstGeom prst="roundRect">
              <a:avLst/>
            </a:prstGeom>
            <a:solidFill>
              <a:schemeClr val="tx2">
                <a:lumMod val="20000"/>
                <a:lumOff val="8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sz="2000" dirty="0" smtClean="0">
                  <a:solidFill>
                    <a:schemeClr val="tx1"/>
                  </a:solidFill>
                </a:rPr>
                <a:t>SG 12</a:t>
              </a:r>
              <a:endParaRPr lang="ko-KR" altLang="en-US" sz="2000" dirty="0">
                <a:solidFill>
                  <a:schemeClr val="tx1"/>
                </a:solidFill>
              </a:endParaRPr>
            </a:p>
          </p:txBody>
        </p:sp>
        <p:sp>
          <p:nvSpPr>
            <p:cNvPr id="18" name="Rounded Rectangle 17"/>
            <p:cNvSpPr/>
            <p:nvPr/>
          </p:nvSpPr>
          <p:spPr>
            <a:xfrm>
              <a:off x="2790490" y="3825766"/>
              <a:ext cx="1103586" cy="441434"/>
            </a:xfrm>
            <a:prstGeom prst="roundRect">
              <a:avLst/>
            </a:prstGeom>
            <a:solidFill>
              <a:schemeClr val="tx2">
                <a:lumMod val="20000"/>
                <a:lumOff val="8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sz="2000" dirty="0" smtClean="0">
                  <a:solidFill>
                    <a:schemeClr val="tx1"/>
                  </a:solidFill>
                </a:rPr>
                <a:t>SG 17</a:t>
              </a:r>
              <a:endParaRPr lang="ko-KR" altLang="en-US" sz="2000" dirty="0">
                <a:solidFill>
                  <a:schemeClr val="tx1"/>
                </a:solidFill>
              </a:endParaRPr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2623128" y="5803342"/>
              <a:ext cx="1569660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dirty="0" smtClean="0"/>
                <a:t>Common Used</a:t>
              </a:r>
              <a:br>
                <a:rPr lang="en-US" altLang="ko-KR" dirty="0" smtClean="0"/>
              </a:br>
              <a:r>
                <a:rPr lang="en-US" altLang="ko-KR" dirty="0" smtClean="0"/>
                <a:t>Functions</a:t>
              </a:r>
              <a:endParaRPr lang="ko-KR" altLang="en-US" dirty="0"/>
            </a:p>
          </p:txBody>
        </p:sp>
      </p:grpSp>
      <p:grpSp>
        <p:nvGrpSpPr>
          <p:cNvPr id="20" name="Group 19"/>
          <p:cNvGrpSpPr/>
          <p:nvPr/>
        </p:nvGrpSpPr>
        <p:grpSpPr>
          <a:xfrm>
            <a:off x="4968687" y="2139875"/>
            <a:ext cx="1245021" cy="2904897"/>
            <a:chOff x="4792699" y="3825766"/>
            <a:chExt cx="1245021" cy="2904897"/>
          </a:xfrm>
        </p:grpSpPr>
        <p:sp>
          <p:nvSpPr>
            <p:cNvPr id="21" name="Rounded Rectangle 20"/>
            <p:cNvSpPr/>
            <p:nvPr/>
          </p:nvSpPr>
          <p:spPr>
            <a:xfrm>
              <a:off x="4792699" y="5144815"/>
              <a:ext cx="1103586" cy="441434"/>
            </a:xfrm>
            <a:prstGeom prst="roundRect">
              <a:avLst/>
            </a:prstGeom>
            <a:solidFill>
              <a:schemeClr val="tx2">
                <a:lumMod val="20000"/>
                <a:lumOff val="8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sz="2000" dirty="0" smtClean="0">
                  <a:solidFill>
                    <a:schemeClr val="tx1"/>
                  </a:solidFill>
                </a:rPr>
                <a:t>SG 9</a:t>
              </a:r>
              <a:endParaRPr lang="ko-KR" altLang="en-US" sz="2000" dirty="0">
                <a:solidFill>
                  <a:schemeClr val="tx1"/>
                </a:solidFill>
              </a:endParaRPr>
            </a:p>
          </p:txBody>
        </p:sp>
        <p:sp>
          <p:nvSpPr>
            <p:cNvPr id="22" name="Rounded Rectangle 21"/>
            <p:cNvSpPr/>
            <p:nvPr/>
          </p:nvSpPr>
          <p:spPr>
            <a:xfrm>
              <a:off x="4792699" y="4493173"/>
              <a:ext cx="1103586" cy="441434"/>
            </a:xfrm>
            <a:prstGeom prst="roundRect">
              <a:avLst/>
            </a:prstGeom>
            <a:solidFill>
              <a:schemeClr val="tx2">
                <a:lumMod val="20000"/>
                <a:lumOff val="8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sz="2000" dirty="0" smtClean="0">
                  <a:solidFill>
                    <a:schemeClr val="tx1"/>
                  </a:solidFill>
                </a:rPr>
                <a:t>SG 16</a:t>
              </a:r>
              <a:endParaRPr lang="ko-KR" altLang="en-US" sz="2000" dirty="0">
                <a:solidFill>
                  <a:schemeClr val="tx1"/>
                </a:solidFill>
              </a:endParaRPr>
            </a:p>
          </p:txBody>
        </p:sp>
        <p:sp>
          <p:nvSpPr>
            <p:cNvPr id="23" name="Rounded Rectangle 22"/>
            <p:cNvSpPr/>
            <p:nvPr/>
          </p:nvSpPr>
          <p:spPr>
            <a:xfrm>
              <a:off x="4792699" y="3825766"/>
              <a:ext cx="1103586" cy="441434"/>
            </a:xfrm>
            <a:prstGeom prst="roundRect">
              <a:avLst/>
            </a:prstGeom>
            <a:solidFill>
              <a:schemeClr val="tx2">
                <a:lumMod val="20000"/>
                <a:lumOff val="8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sz="2000" dirty="0" smtClean="0">
                  <a:solidFill>
                    <a:schemeClr val="tx1"/>
                  </a:solidFill>
                </a:rPr>
                <a:t>SG 20</a:t>
              </a:r>
              <a:endParaRPr lang="ko-KR" altLang="en-US" sz="2000" dirty="0">
                <a:solidFill>
                  <a:schemeClr val="tx1"/>
                </a:solidFill>
              </a:endParaRPr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4792699" y="5807333"/>
              <a:ext cx="1245021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altLang="ko-KR" dirty="0" smtClean="0"/>
                <a:t>Service</a:t>
              </a:r>
              <a:br>
                <a:rPr lang="en-US" altLang="ko-KR" dirty="0" smtClean="0"/>
              </a:br>
              <a:r>
                <a:rPr lang="en-US" altLang="ko-KR" dirty="0" smtClean="0"/>
                <a:t>Application</a:t>
              </a:r>
              <a:br>
                <a:rPr lang="en-US" altLang="ko-KR" dirty="0" smtClean="0"/>
              </a:br>
              <a:r>
                <a:rPr lang="en-US" altLang="ko-KR" dirty="0" smtClean="0"/>
                <a:t>Oriented</a:t>
              </a:r>
              <a:endParaRPr lang="ko-KR" altLang="en-US" dirty="0"/>
            </a:p>
          </p:txBody>
        </p:sp>
      </p:grpSp>
      <p:grpSp>
        <p:nvGrpSpPr>
          <p:cNvPr id="25" name="Group 24"/>
          <p:cNvGrpSpPr/>
          <p:nvPr/>
        </p:nvGrpSpPr>
        <p:grpSpPr>
          <a:xfrm>
            <a:off x="6811239" y="2139875"/>
            <a:ext cx="1474634" cy="2350899"/>
            <a:chOff x="6635251" y="3825766"/>
            <a:chExt cx="1474634" cy="2350899"/>
          </a:xfrm>
        </p:grpSpPr>
        <p:sp>
          <p:nvSpPr>
            <p:cNvPr id="26" name="Rounded Rectangle 25"/>
            <p:cNvSpPr/>
            <p:nvPr/>
          </p:nvSpPr>
          <p:spPr>
            <a:xfrm>
              <a:off x="6831697" y="5144815"/>
              <a:ext cx="1103586" cy="441434"/>
            </a:xfrm>
            <a:prstGeom prst="roundRect">
              <a:avLst/>
            </a:prstGeom>
            <a:solidFill>
              <a:schemeClr val="tx2">
                <a:lumMod val="20000"/>
                <a:lumOff val="8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sz="2000" dirty="0" smtClean="0">
                  <a:solidFill>
                    <a:schemeClr val="tx1"/>
                  </a:solidFill>
                </a:rPr>
                <a:t>SG 11</a:t>
              </a:r>
              <a:endParaRPr lang="ko-KR" altLang="en-US" sz="2000" dirty="0">
                <a:solidFill>
                  <a:schemeClr val="tx1"/>
                </a:solidFill>
              </a:endParaRPr>
            </a:p>
          </p:txBody>
        </p:sp>
        <p:sp>
          <p:nvSpPr>
            <p:cNvPr id="27" name="Rounded Rectangle 26"/>
            <p:cNvSpPr/>
            <p:nvPr/>
          </p:nvSpPr>
          <p:spPr>
            <a:xfrm>
              <a:off x="6831697" y="4472154"/>
              <a:ext cx="1103586" cy="441434"/>
            </a:xfrm>
            <a:prstGeom prst="roundRect">
              <a:avLst/>
            </a:prstGeom>
            <a:solidFill>
              <a:schemeClr val="tx2">
                <a:lumMod val="20000"/>
                <a:lumOff val="8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sz="2000" dirty="0" smtClean="0">
                  <a:solidFill>
                    <a:schemeClr val="tx1"/>
                  </a:solidFill>
                </a:rPr>
                <a:t>SG 13</a:t>
              </a:r>
              <a:endParaRPr lang="ko-KR" altLang="en-US" sz="2000" dirty="0">
                <a:solidFill>
                  <a:schemeClr val="tx1"/>
                </a:solidFill>
              </a:endParaRPr>
            </a:p>
          </p:txBody>
        </p:sp>
        <p:sp>
          <p:nvSpPr>
            <p:cNvPr id="28" name="Rounded Rectangle 27"/>
            <p:cNvSpPr/>
            <p:nvPr/>
          </p:nvSpPr>
          <p:spPr>
            <a:xfrm>
              <a:off x="6831697" y="3825766"/>
              <a:ext cx="1103586" cy="441434"/>
            </a:xfrm>
            <a:prstGeom prst="roundRect">
              <a:avLst/>
            </a:prstGeom>
            <a:solidFill>
              <a:schemeClr val="tx2">
                <a:lumMod val="20000"/>
                <a:lumOff val="8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sz="2000" dirty="0" smtClean="0">
                  <a:solidFill>
                    <a:schemeClr val="tx1"/>
                  </a:solidFill>
                </a:rPr>
                <a:t>SG 15</a:t>
              </a:r>
              <a:endParaRPr lang="ko-KR" altLang="en-US" sz="2000" dirty="0">
                <a:solidFill>
                  <a:schemeClr val="tx1"/>
                </a:solidFill>
              </a:endParaRPr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6635251" y="5807333"/>
              <a:ext cx="147463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dirty="0" smtClean="0"/>
                <a:t>Infrastructure</a:t>
              </a:r>
              <a:endParaRPr lang="ko-KR" altLang="en-US" dirty="0"/>
            </a:p>
          </p:txBody>
        </p:sp>
      </p:grpSp>
      <p:sp>
        <p:nvSpPr>
          <p:cNvPr id="30" name="Oval 29"/>
          <p:cNvSpPr/>
          <p:nvPr/>
        </p:nvSpPr>
        <p:spPr>
          <a:xfrm>
            <a:off x="1886310" y="3537750"/>
            <a:ext cx="262759" cy="273269"/>
          </a:xfrm>
          <a:prstGeom prst="ellipse">
            <a:avLst/>
          </a:prstGeom>
          <a:solidFill>
            <a:srgbClr val="E6B9B8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dirty="0" smtClean="0">
                <a:solidFill>
                  <a:srgbClr val="C00000"/>
                </a:solidFill>
              </a:rPr>
              <a:t>M</a:t>
            </a:r>
            <a:endParaRPr lang="ko-KR" altLang="en-US" dirty="0">
              <a:solidFill>
                <a:srgbClr val="C00000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109472" y="4490774"/>
            <a:ext cx="1175322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CH" altLang="ko-KR" sz="1100" dirty="0"/>
              <a:t>M: Management 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7809320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5000">
        <p:fade/>
      </p:transition>
    </mc:Choice>
    <mc:Fallback xmlns="">
      <p:transition spd="slow" advClick="0" advTm="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2116" y="1404"/>
            <a:ext cx="9144000" cy="5148071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945946" y="408311"/>
            <a:ext cx="518672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chemeClr val="bg1"/>
                </a:solidFill>
                <a:latin typeface="Arial Narrow" panose="020B0606020202030204" pitchFamily="34" charset="0"/>
                <a:cs typeface="Myriad Pro Cond"/>
              </a:rPr>
              <a:t>Study Group Structure: Mapping to the Model</a:t>
            </a:r>
            <a:endParaRPr lang="en-US" sz="2000" b="1" dirty="0">
              <a:solidFill>
                <a:schemeClr val="bg1"/>
              </a:solidFill>
              <a:latin typeface="Arial Narrow" panose="020B0606020202030204" pitchFamily="34" charset="0"/>
              <a:cs typeface="Myriad Pro Cond"/>
            </a:endParaRPr>
          </a:p>
        </p:txBody>
      </p:sp>
      <p:pic>
        <p:nvPicPr>
          <p:cNvPr id="72" name="Picture 7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97060" y="4508829"/>
            <a:ext cx="656391" cy="560761"/>
          </a:xfrm>
          <a:prstGeom prst="rect">
            <a:avLst/>
          </a:prstGeom>
        </p:spPr>
      </p:pic>
      <p:sp>
        <p:nvSpPr>
          <p:cNvPr id="28" name="Rounded Rectangle 27"/>
          <p:cNvSpPr/>
          <p:nvPr/>
        </p:nvSpPr>
        <p:spPr>
          <a:xfrm>
            <a:off x="2464068" y="3953522"/>
            <a:ext cx="6020641" cy="949940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2400" b="1" dirty="0" smtClean="0">
                <a:solidFill>
                  <a:schemeClr val="tx1"/>
                </a:solidFill>
              </a:rPr>
              <a:t>Infrastructure Functions</a:t>
            </a:r>
          </a:p>
          <a:p>
            <a:pPr algn="ctr"/>
            <a:r>
              <a:rPr lang="en-US" altLang="ko-KR" sz="2400" b="1" dirty="0" smtClean="0">
                <a:solidFill>
                  <a:srgbClr val="FF0000"/>
                </a:solidFill>
              </a:rPr>
              <a:t>(SG 11, SG13, SG15, WP2/2)*</a:t>
            </a:r>
            <a:endParaRPr lang="ko-KR" altLang="en-US" sz="2400" b="1" dirty="0">
              <a:solidFill>
                <a:srgbClr val="FF0000"/>
              </a:solidFill>
            </a:endParaRPr>
          </a:p>
        </p:txBody>
      </p:sp>
      <p:sp>
        <p:nvSpPr>
          <p:cNvPr id="54" name="Rounded Rectangle 53"/>
          <p:cNvSpPr/>
          <p:nvPr/>
        </p:nvSpPr>
        <p:spPr>
          <a:xfrm>
            <a:off x="2541182" y="2585134"/>
            <a:ext cx="5914654" cy="620079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2400" b="1" dirty="0" smtClean="0">
                <a:solidFill>
                  <a:schemeClr val="tx1"/>
                </a:solidFill>
              </a:rPr>
              <a:t>Common Functions (SG5, SG12, SG17)</a:t>
            </a:r>
            <a:endParaRPr lang="ko-KR" altLang="en-US" sz="2400" b="1" dirty="0">
              <a:solidFill>
                <a:schemeClr val="tx1"/>
              </a:solidFill>
            </a:endParaRPr>
          </a:p>
        </p:txBody>
      </p:sp>
      <p:sp>
        <p:nvSpPr>
          <p:cNvPr id="55" name="Rounded Rectangle 54"/>
          <p:cNvSpPr/>
          <p:nvPr/>
        </p:nvSpPr>
        <p:spPr>
          <a:xfrm>
            <a:off x="2464068" y="1053111"/>
            <a:ext cx="1790299" cy="785313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b="1" dirty="0" err="1" smtClean="0">
                <a:solidFill>
                  <a:schemeClr val="tx1"/>
                </a:solidFill>
              </a:rPr>
              <a:t>Ser</a:t>
            </a:r>
            <a:r>
              <a:rPr lang="en-US" altLang="ko-KR" b="1" dirty="0" smtClean="0">
                <a:solidFill>
                  <a:schemeClr val="tx1"/>
                </a:solidFill>
              </a:rPr>
              <a:t>/App Functions (SG9)</a:t>
            </a:r>
            <a:endParaRPr lang="ko-KR" altLang="en-US" b="1" dirty="0">
              <a:solidFill>
                <a:schemeClr val="tx1"/>
              </a:solidFill>
            </a:endParaRPr>
          </a:p>
        </p:txBody>
      </p:sp>
      <p:sp>
        <p:nvSpPr>
          <p:cNvPr id="56" name="Rounded Rectangle 55"/>
          <p:cNvSpPr/>
          <p:nvPr/>
        </p:nvSpPr>
        <p:spPr>
          <a:xfrm>
            <a:off x="4570396" y="1061132"/>
            <a:ext cx="1790299" cy="785313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b="1" dirty="0" err="1" smtClean="0">
                <a:solidFill>
                  <a:schemeClr val="tx1"/>
                </a:solidFill>
              </a:rPr>
              <a:t>Ser</a:t>
            </a:r>
            <a:r>
              <a:rPr lang="en-US" altLang="ko-KR" b="1" dirty="0" smtClean="0">
                <a:solidFill>
                  <a:schemeClr val="tx1"/>
                </a:solidFill>
              </a:rPr>
              <a:t>/App Functions (SG16)</a:t>
            </a:r>
            <a:endParaRPr lang="ko-KR" altLang="en-US" b="1" dirty="0">
              <a:solidFill>
                <a:schemeClr val="tx1"/>
              </a:solidFill>
            </a:endParaRPr>
          </a:p>
        </p:txBody>
      </p:sp>
      <p:sp>
        <p:nvSpPr>
          <p:cNvPr id="57" name="Rounded Rectangle 56"/>
          <p:cNvSpPr/>
          <p:nvPr/>
        </p:nvSpPr>
        <p:spPr>
          <a:xfrm>
            <a:off x="6665536" y="1061132"/>
            <a:ext cx="1790299" cy="785313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b="1" dirty="0" err="1" smtClean="0">
                <a:solidFill>
                  <a:schemeClr val="tx1"/>
                </a:solidFill>
              </a:rPr>
              <a:t>Ser</a:t>
            </a:r>
            <a:r>
              <a:rPr lang="en-US" altLang="ko-KR" b="1" dirty="0" smtClean="0">
                <a:solidFill>
                  <a:schemeClr val="tx1"/>
                </a:solidFill>
              </a:rPr>
              <a:t>/App</a:t>
            </a:r>
            <a:br>
              <a:rPr lang="en-US" altLang="ko-KR" b="1" dirty="0" smtClean="0">
                <a:solidFill>
                  <a:schemeClr val="tx1"/>
                </a:solidFill>
              </a:rPr>
            </a:br>
            <a:r>
              <a:rPr lang="en-US" altLang="ko-KR" b="1" dirty="0" smtClean="0">
                <a:solidFill>
                  <a:schemeClr val="tx1"/>
                </a:solidFill>
              </a:rPr>
              <a:t>Functions (SG20)</a:t>
            </a:r>
            <a:endParaRPr lang="ko-KR" altLang="en-US" b="1" dirty="0">
              <a:solidFill>
                <a:schemeClr val="tx1"/>
              </a:solidFill>
            </a:endParaRPr>
          </a:p>
        </p:txBody>
      </p:sp>
      <p:sp>
        <p:nvSpPr>
          <p:cNvPr id="58" name="Rounded Rectangle 57"/>
          <p:cNvSpPr/>
          <p:nvPr/>
        </p:nvSpPr>
        <p:spPr>
          <a:xfrm rot="10800000">
            <a:off x="624042" y="1061133"/>
            <a:ext cx="1089259" cy="3842330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eaVert" rtlCol="0" anchor="ctr"/>
          <a:lstStyle/>
          <a:p>
            <a:pPr algn="ctr"/>
            <a:r>
              <a:rPr lang="en-US" altLang="ko-KR" sz="2400" b="1" dirty="0" smtClean="0">
                <a:solidFill>
                  <a:schemeClr val="tx1"/>
                </a:solidFill>
              </a:rPr>
              <a:t>Operational</a:t>
            </a:r>
          </a:p>
          <a:p>
            <a:pPr algn="ctr"/>
            <a:r>
              <a:rPr lang="en-US" altLang="ko-KR" sz="2400" b="1" dirty="0" smtClean="0">
                <a:solidFill>
                  <a:schemeClr val="tx1"/>
                </a:solidFill>
              </a:rPr>
              <a:t>Functions</a:t>
            </a:r>
          </a:p>
          <a:p>
            <a:pPr algn="ctr"/>
            <a:r>
              <a:rPr lang="en-US" altLang="ko-KR" sz="2400" b="1" dirty="0" smtClean="0">
                <a:solidFill>
                  <a:schemeClr val="tx1"/>
                </a:solidFill>
              </a:rPr>
              <a:t>(SG2, SG3)</a:t>
            </a:r>
            <a:endParaRPr lang="ko-KR" altLang="en-US" sz="2400" b="1" dirty="0">
              <a:solidFill>
                <a:schemeClr val="tx1"/>
              </a:solidFill>
            </a:endParaRPr>
          </a:p>
        </p:txBody>
      </p:sp>
      <p:sp>
        <p:nvSpPr>
          <p:cNvPr id="6" name="Up-Down Arrow 5"/>
          <p:cNvSpPr/>
          <p:nvPr/>
        </p:nvSpPr>
        <p:spPr>
          <a:xfrm>
            <a:off x="5189619" y="3282215"/>
            <a:ext cx="500514" cy="635267"/>
          </a:xfrm>
          <a:prstGeom prst="upDownArrow">
            <a:avLst/>
          </a:prstGeom>
          <a:solidFill>
            <a:schemeClr val="bg2">
              <a:lumMod val="9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9" name="Up-Down Arrow 58"/>
          <p:cNvSpPr/>
          <p:nvPr/>
        </p:nvSpPr>
        <p:spPr>
          <a:xfrm>
            <a:off x="2776161" y="1901742"/>
            <a:ext cx="396240" cy="2015740"/>
          </a:xfrm>
          <a:prstGeom prst="upDownArrow">
            <a:avLst/>
          </a:prstGeom>
          <a:solidFill>
            <a:schemeClr val="bg2">
              <a:lumMod val="9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60" name="Up-Down Arrow 59"/>
          <p:cNvSpPr/>
          <p:nvPr/>
        </p:nvSpPr>
        <p:spPr>
          <a:xfrm>
            <a:off x="5293893" y="1901742"/>
            <a:ext cx="396240" cy="635267"/>
          </a:xfrm>
          <a:prstGeom prst="upDownArrow">
            <a:avLst/>
          </a:prstGeom>
          <a:solidFill>
            <a:schemeClr val="bg2">
              <a:lumMod val="9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61" name="Up-Down Arrow 60"/>
          <p:cNvSpPr/>
          <p:nvPr/>
        </p:nvSpPr>
        <p:spPr>
          <a:xfrm>
            <a:off x="7475621" y="1916931"/>
            <a:ext cx="396240" cy="635267"/>
          </a:xfrm>
          <a:prstGeom prst="upDownArrow">
            <a:avLst/>
          </a:prstGeom>
          <a:solidFill>
            <a:schemeClr val="bg2">
              <a:lumMod val="9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62" name="Up-Down Arrow 61"/>
          <p:cNvSpPr/>
          <p:nvPr/>
        </p:nvSpPr>
        <p:spPr>
          <a:xfrm rot="5400000">
            <a:off x="1913823" y="1322671"/>
            <a:ext cx="396240" cy="635267"/>
          </a:xfrm>
          <a:prstGeom prst="upDownArrow">
            <a:avLst/>
          </a:prstGeom>
          <a:solidFill>
            <a:schemeClr val="bg2">
              <a:lumMod val="9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63" name="Up-Down Arrow 62"/>
          <p:cNvSpPr/>
          <p:nvPr/>
        </p:nvSpPr>
        <p:spPr>
          <a:xfrm rot="5400000">
            <a:off x="1913822" y="2504122"/>
            <a:ext cx="396240" cy="635267"/>
          </a:xfrm>
          <a:prstGeom prst="upDownArrow">
            <a:avLst/>
          </a:prstGeom>
          <a:solidFill>
            <a:schemeClr val="bg2">
              <a:lumMod val="9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64" name="Up-Down Arrow 63"/>
          <p:cNvSpPr/>
          <p:nvPr/>
        </p:nvSpPr>
        <p:spPr>
          <a:xfrm rot="5400000">
            <a:off x="1913821" y="3991470"/>
            <a:ext cx="396240" cy="635267"/>
          </a:xfrm>
          <a:prstGeom prst="upDownArrow">
            <a:avLst/>
          </a:prstGeom>
          <a:solidFill>
            <a:schemeClr val="bg2">
              <a:lumMod val="9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8815504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5000">
        <p:fade/>
      </p:transition>
    </mc:Choice>
    <mc:Fallback xmlns="">
      <p:transition xmlns:p14="http://schemas.microsoft.com/office/powerpoint/2010/main" spd="slow" advClick="0" advTm="2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76" y="1404"/>
            <a:ext cx="9144000" cy="5148071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945945" y="455609"/>
            <a:ext cx="566353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000" b="1" dirty="0">
                <a:solidFill>
                  <a:schemeClr val="bg1"/>
                </a:solidFill>
                <a:latin typeface="Arial Narrow" panose="020B0606020202030204" pitchFamily="34" charset="0"/>
                <a:cs typeface="Myriad Pro Cond"/>
              </a:rPr>
              <a:t>Study Group Structure: </a:t>
            </a:r>
            <a:r>
              <a:rPr lang="en-US" altLang="ko-KR" sz="2000" b="1" dirty="0" smtClean="0">
                <a:solidFill>
                  <a:schemeClr val="bg1"/>
                </a:solidFill>
                <a:latin typeface="Arial Narrow" panose="020B0606020202030204" pitchFamily="34" charset="0"/>
                <a:cs typeface="Myriad Pro Cond"/>
              </a:rPr>
              <a:t>Strengthen Infrastructure</a:t>
            </a:r>
            <a:endParaRPr lang="en-US" sz="2000" b="1" dirty="0">
              <a:solidFill>
                <a:schemeClr val="bg1"/>
              </a:solidFill>
              <a:latin typeface="Arial Narrow" panose="020B0606020202030204" pitchFamily="34" charset="0"/>
              <a:cs typeface="Myriad Pro Cond"/>
            </a:endParaRPr>
          </a:p>
        </p:txBody>
      </p:sp>
      <p:pic>
        <p:nvPicPr>
          <p:cNvPr id="72" name="Picture 7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97060" y="4508829"/>
            <a:ext cx="656391" cy="560761"/>
          </a:xfrm>
          <a:prstGeom prst="rect">
            <a:avLst/>
          </a:prstGeom>
        </p:spPr>
      </p:pic>
      <p:grpSp>
        <p:nvGrpSpPr>
          <p:cNvPr id="31" name="Group 30"/>
          <p:cNvGrpSpPr/>
          <p:nvPr/>
        </p:nvGrpSpPr>
        <p:grpSpPr>
          <a:xfrm>
            <a:off x="900309" y="964898"/>
            <a:ext cx="2879835" cy="2373352"/>
            <a:chOff x="173420" y="2655950"/>
            <a:chExt cx="3699642" cy="3776380"/>
          </a:xfrm>
        </p:grpSpPr>
        <p:sp>
          <p:nvSpPr>
            <p:cNvPr id="32" name="Cube 31"/>
            <p:cNvSpPr/>
            <p:nvPr/>
          </p:nvSpPr>
          <p:spPr>
            <a:xfrm>
              <a:off x="173420" y="2709838"/>
              <a:ext cx="3699642" cy="3722492"/>
            </a:xfrm>
            <a:prstGeom prst="cube">
              <a:avLst>
                <a:gd name="adj" fmla="val 34910"/>
              </a:avLst>
            </a:prstGeom>
            <a:solidFill>
              <a:schemeClr val="bg2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050"/>
            </a:p>
          </p:txBody>
        </p:sp>
        <p:cxnSp>
          <p:nvCxnSpPr>
            <p:cNvPr id="33" name="Straight Connector 32"/>
            <p:cNvCxnSpPr/>
            <p:nvPr/>
          </p:nvCxnSpPr>
          <p:spPr>
            <a:xfrm>
              <a:off x="3502384" y="3126101"/>
              <a:ext cx="0" cy="2490952"/>
            </a:xfrm>
            <a:prstGeom prst="line">
              <a:avLst/>
            </a:prstGeom>
            <a:ln>
              <a:prstDash val="dash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/>
            <p:cNvCxnSpPr/>
            <p:nvPr/>
          </p:nvCxnSpPr>
          <p:spPr>
            <a:xfrm flipH="1">
              <a:off x="830251" y="3142594"/>
              <a:ext cx="2672133" cy="0"/>
            </a:xfrm>
            <a:prstGeom prst="line">
              <a:avLst/>
            </a:prstGeom>
            <a:ln>
              <a:prstDash val="dash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/>
            <p:cNvCxnSpPr>
              <a:stCxn id="32" idx="1"/>
            </p:cNvCxnSpPr>
            <p:nvPr/>
          </p:nvCxnSpPr>
          <p:spPr>
            <a:xfrm flipV="1">
              <a:off x="1498637" y="3142595"/>
              <a:ext cx="687515" cy="866765"/>
            </a:xfrm>
            <a:prstGeom prst="line">
              <a:avLst/>
            </a:prstGeom>
            <a:ln>
              <a:prstDash val="dash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7" name="TextBox 36"/>
            <p:cNvSpPr txBox="1"/>
            <p:nvPr/>
          </p:nvSpPr>
          <p:spPr>
            <a:xfrm>
              <a:off x="740980" y="3331779"/>
              <a:ext cx="1019504" cy="48972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b="1" dirty="0" smtClean="0"/>
                <a:t>Control</a:t>
              </a:r>
              <a:endParaRPr lang="ko-KR" altLang="en-US" sz="1400" b="1" dirty="0"/>
            </a:p>
          </p:txBody>
        </p:sp>
        <p:sp>
          <p:nvSpPr>
            <p:cNvPr id="38" name="TextBox 37"/>
            <p:cNvSpPr txBox="1"/>
            <p:nvPr/>
          </p:nvSpPr>
          <p:spPr>
            <a:xfrm>
              <a:off x="1912883" y="3338503"/>
              <a:ext cx="1323032" cy="48972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b="1" dirty="0" smtClean="0"/>
                <a:t>Transport</a:t>
              </a:r>
              <a:endParaRPr lang="ko-KR" altLang="en-US" sz="1400" b="1" dirty="0"/>
            </a:p>
          </p:txBody>
        </p:sp>
        <p:sp>
          <p:nvSpPr>
            <p:cNvPr id="39" name="TextBox 38"/>
            <p:cNvSpPr txBox="1"/>
            <p:nvPr/>
          </p:nvSpPr>
          <p:spPr>
            <a:xfrm>
              <a:off x="1676153" y="2655950"/>
              <a:ext cx="1626551" cy="48972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b="1" dirty="0" smtClean="0"/>
                <a:t>Management</a:t>
              </a:r>
              <a:endParaRPr lang="ko-KR" altLang="en-US" sz="1400" b="1" dirty="0"/>
            </a:p>
          </p:txBody>
        </p:sp>
        <p:sp>
          <p:nvSpPr>
            <p:cNvPr id="40" name="TextBox 39"/>
            <p:cNvSpPr txBox="1"/>
            <p:nvPr/>
          </p:nvSpPr>
          <p:spPr>
            <a:xfrm rot="16200000">
              <a:off x="2927133" y="4020015"/>
              <a:ext cx="1476703" cy="3261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050" dirty="0" smtClean="0"/>
                <a:t>Management</a:t>
              </a:r>
              <a:endParaRPr lang="ko-KR" altLang="en-US" sz="1050" dirty="0"/>
            </a:p>
          </p:txBody>
        </p:sp>
        <p:sp>
          <p:nvSpPr>
            <p:cNvPr id="43" name="Rounded Rectangle 42"/>
            <p:cNvSpPr/>
            <p:nvPr/>
          </p:nvSpPr>
          <p:spPr>
            <a:xfrm>
              <a:off x="300771" y="4063404"/>
              <a:ext cx="2102069" cy="386579"/>
            </a:xfrm>
            <a:prstGeom prst="roundRect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prstDash val="dash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sz="1400" b="1" dirty="0" smtClean="0">
                  <a:solidFill>
                    <a:schemeClr val="tx1"/>
                  </a:solidFill>
                </a:rPr>
                <a:t>Overall Use cases</a:t>
              </a:r>
              <a:endParaRPr lang="ko-KR" altLang="en-US" sz="1400" b="1" dirty="0">
                <a:solidFill>
                  <a:schemeClr val="tx1"/>
                </a:solidFill>
              </a:endParaRPr>
            </a:p>
          </p:txBody>
        </p:sp>
        <p:sp>
          <p:nvSpPr>
            <p:cNvPr id="44" name="Rounded Rectangle 43"/>
            <p:cNvSpPr/>
            <p:nvPr/>
          </p:nvSpPr>
          <p:spPr>
            <a:xfrm>
              <a:off x="300771" y="4552932"/>
              <a:ext cx="2102069" cy="386579"/>
            </a:xfrm>
            <a:prstGeom prst="roundRect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prstDash val="dash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sz="1400" b="1" dirty="0" smtClean="0">
                  <a:solidFill>
                    <a:schemeClr val="tx1"/>
                  </a:solidFill>
                </a:rPr>
                <a:t>Requirements</a:t>
              </a:r>
              <a:endParaRPr lang="ko-KR" altLang="en-US" sz="1400" b="1" dirty="0">
                <a:solidFill>
                  <a:schemeClr val="tx1"/>
                </a:solidFill>
              </a:endParaRPr>
            </a:p>
          </p:txBody>
        </p:sp>
        <p:sp>
          <p:nvSpPr>
            <p:cNvPr id="45" name="Rounded Rectangle 44"/>
            <p:cNvSpPr/>
            <p:nvPr/>
          </p:nvSpPr>
          <p:spPr>
            <a:xfrm>
              <a:off x="300771" y="5036766"/>
              <a:ext cx="2102069" cy="386579"/>
            </a:xfrm>
            <a:prstGeom prst="roundRect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prstDash val="dash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sz="1400" b="1" dirty="0" err="1" smtClean="0">
                  <a:solidFill>
                    <a:schemeClr val="tx1"/>
                  </a:solidFill>
                </a:rPr>
                <a:t>Func</a:t>
              </a:r>
              <a:r>
                <a:rPr lang="en-US" altLang="ko-KR" sz="1400" b="1" dirty="0" smtClean="0">
                  <a:solidFill>
                    <a:schemeClr val="tx1"/>
                  </a:solidFill>
                </a:rPr>
                <a:t>/Architectures</a:t>
              </a:r>
              <a:endParaRPr lang="ko-KR" altLang="en-US" sz="1400" b="1" dirty="0">
                <a:solidFill>
                  <a:schemeClr val="tx1"/>
                </a:solidFill>
              </a:endParaRPr>
            </a:p>
          </p:txBody>
        </p:sp>
        <p:sp>
          <p:nvSpPr>
            <p:cNvPr id="46" name="Rounded Rectangle 45"/>
            <p:cNvSpPr/>
            <p:nvPr/>
          </p:nvSpPr>
          <p:spPr>
            <a:xfrm>
              <a:off x="300771" y="5519090"/>
              <a:ext cx="2102069" cy="386579"/>
            </a:xfrm>
            <a:prstGeom prst="roundRect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prstDash val="dash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sz="1400" b="1" dirty="0" smtClean="0">
                  <a:solidFill>
                    <a:schemeClr val="tx1"/>
                  </a:solidFill>
                </a:rPr>
                <a:t>Mechanisms</a:t>
              </a:r>
              <a:endParaRPr lang="ko-KR" altLang="en-US" sz="1400" b="1" dirty="0">
                <a:solidFill>
                  <a:schemeClr val="tx1"/>
                </a:solidFill>
              </a:endParaRPr>
            </a:p>
          </p:txBody>
        </p:sp>
        <p:sp>
          <p:nvSpPr>
            <p:cNvPr id="47" name="Rounded Rectangle 46"/>
            <p:cNvSpPr/>
            <p:nvPr/>
          </p:nvSpPr>
          <p:spPr>
            <a:xfrm>
              <a:off x="295512" y="5997308"/>
              <a:ext cx="2102069" cy="386579"/>
            </a:xfrm>
            <a:prstGeom prst="roundRect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prstDash val="dash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sz="1400" b="1" dirty="0" smtClean="0">
                  <a:solidFill>
                    <a:schemeClr val="tx1"/>
                  </a:solidFill>
                </a:rPr>
                <a:t>Solutions</a:t>
              </a:r>
              <a:endParaRPr lang="ko-KR" altLang="en-US" sz="1400" b="1" dirty="0">
                <a:solidFill>
                  <a:schemeClr val="tx1"/>
                </a:solidFill>
              </a:endParaRPr>
            </a:p>
          </p:txBody>
        </p:sp>
      </p:grpSp>
      <p:sp>
        <p:nvSpPr>
          <p:cNvPr id="53" name="TextBox 52"/>
          <p:cNvSpPr txBox="1"/>
          <p:nvPr/>
        </p:nvSpPr>
        <p:spPr>
          <a:xfrm>
            <a:off x="860264" y="3426593"/>
            <a:ext cx="278479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600" b="1" dirty="0" smtClean="0"/>
              <a:t>SG11 + SG13 + SG15 + WP2/2</a:t>
            </a:r>
            <a:endParaRPr lang="ko-KR" altLang="en-US" sz="1600" b="1" dirty="0"/>
          </a:p>
        </p:txBody>
      </p:sp>
      <p:grpSp>
        <p:nvGrpSpPr>
          <p:cNvPr id="3" name="Group 2"/>
          <p:cNvGrpSpPr/>
          <p:nvPr/>
        </p:nvGrpSpPr>
        <p:grpSpPr>
          <a:xfrm>
            <a:off x="4189374" y="926657"/>
            <a:ext cx="3870358" cy="2976070"/>
            <a:chOff x="4226414" y="1322472"/>
            <a:chExt cx="3870358" cy="2976070"/>
          </a:xfrm>
        </p:grpSpPr>
        <p:sp>
          <p:nvSpPr>
            <p:cNvPr id="51" name="Right Arrow 50"/>
            <p:cNvSpPr/>
            <p:nvPr/>
          </p:nvSpPr>
          <p:spPr>
            <a:xfrm>
              <a:off x="4226414" y="1978137"/>
              <a:ext cx="408219" cy="1488942"/>
            </a:xfrm>
            <a:prstGeom prst="rightArrow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52" name="Cross 51"/>
            <p:cNvSpPr/>
            <p:nvPr/>
          </p:nvSpPr>
          <p:spPr>
            <a:xfrm>
              <a:off x="6261433" y="2520130"/>
              <a:ext cx="366564" cy="390554"/>
            </a:xfrm>
            <a:prstGeom prst="plus">
              <a:avLst>
                <a:gd name="adj" fmla="val 34589"/>
              </a:avLst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grpSp>
          <p:nvGrpSpPr>
            <p:cNvPr id="54" name="Group 53"/>
            <p:cNvGrpSpPr/>
            <p:nvPr/>
          </p:nvGrpSpPr>
          <p:grpSpPr>
            <a:xfrm>
              <a:off x="4482233" y="3754876"/>
              <a:ext cx="3501078" cy="543666"/>
              <a:chOff x="4768353" y="5622378"/>
              <a:chExt cx="3501078" cy="543666"/>
            </a:xfrm>
          </p:grpSpPr>
          <p:sp>
            <p:nvSpPr>
              <p:cNvPr id="55" name="TextBox 54"/>
              <p:cNvSpPr txBox="1"/>
              <p:nvPr/>
            </p:nvSpPr>
            <p:spPr>
              <a:xfrm>
                <a:off x="4768353" y="5622378"/>
                <a:ext cx="1458456" cy="53860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ko-KR" b="1" dirty="0" smtClean="0"/>
                  <a:t>SG X</a:t>
                </a:r>
                <a:br>
                  <a:rPr lang="en-US" altLang="ko-KR" b="1" dirty="0" smtClean="0"/>
                </a:br>
                <a:r>
                  <a:rPr lang="en-US" altLang="ko-KR" sz="1100" b="1" dirty="0" smtClean="0"/>
                  <a:t>(Access Infrastructure)</a:t>
                </a:r>
              </a:p>
            </p:txBody>
          </p:sp>
          <p:sp>
            <p:nvSpPr>
              <p:cNvPr id="56" name="TextBox 55"/>
              <p:cNvSpPr txBox="1"/>
              <p:nvPr/>
            </p:nvSpPr>
            <p:spPr>
              <a:xfrm>
                <a:off x="6730835" y="5627435"/>
                <a:ext cx="1538596" cy="53860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ko-KR" b="1" dirty="0" smtClean="0"/>
                  <a:t>SG Y</a:t>
                </a:r>
                <a:r>
                  <a:rPr lang="en-US" altLang="ko-KR" b="1" dirty="0"/>
                  <a:t/>
                </a:r>
                <a:br>
                  <a:rPr lang="en-US" altLang="ko-KR" b="1" dirty="0"/>
                </a:br>
                <a:r>
                  <a:rPr lang="en-US" altLang="ko-KR" sz="1100" b="1" dirty="0" smtClean="0"/>
                  <a:t>(Core Infrastructure)</a:t>
                </a:r>
              </a:p>
            </p:txBody>
          </p:sp>
        </p:grpSp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4744221" y="1338078"/>
              <a:ext cx="1398852" cy="2511770"/>
            </a:xfrm>
            <a:prstGeom prst="rect">
              <a:avLst/>
            </a:prstGeom>
          </p:spPr>
        </p:pic>
        <p:pic>
          <p:nvPicPr>
            <p:cNvPr id="34" name="Picture 33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6697920" y="1322472"/>
              <a:ext cx="1398852" cy="2511770"/>
            </a:xfrm>
            <a:prstGeom prst="rect">
              <a:avLst/>
            </a:prstGeom>
          </p:spPr>
        </p:pic>
      </p:grpSp>
      <p:sp>
        <p:nvSpPr>
          <p:cNvPr id="29" name="TextBox 28"/>
          <p:cNvSpPr txBox="1"/>
          <p:nvPr/>
        </p:nvSpPr>
        <p:spPr>
          <a:xfrm>
            <a:off x="764065" y="4041107"/>
            <a:ext cx="729566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61950" indent="-361950">
              <a:buFont typeface="Wingdings" panose="05000000000000000000" pitchFamily="2" charset="2"/>
              <a:buChar char="§"/>
            </a:pPr>
            <a:r>
              <a:rPr lang="en-US" altLang="ko-KR" sz="2000" b="1" dirty="0" smtClean="0">
                <a:solidFill>
                  <a:srgbClr val="FF0000"/>
                </a:solidFill>
              </a:rPr>
              <a:t>Further issues: C&amp;I, Counterfeit, Outside Plant, Home networks</a:t>
            </a:r>
            <a:endParaRPr lang="en-US" altLang="ko-KR" sz="2000" b="1" dirty="0">
              <a:solidFill>
                <a:srgbClr val="FF0000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026991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5000">
        <p:fade/>
      </p:transition>
    </mc:Choice>
    <mc:Fallback xmlns="">
      <p:transition spd="slow" advClick="0" advTm="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" grpId="0"/>
      <p:bldP spid="29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2116" y="1404"/>
            <a:ext cx="9144000" cy="5148071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945946" y="408311"/>
            <a:ext cx="518672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chemeClr val="bg1"/>
                </a:solidFill>
                <a:latin typeface="Arial Narrow" panose="020B0606020202030204" pitchFamily="34" charset="0"/>
                <a:cs typeface="Myriad Pro Cond"/>
              </a:rPr>
              <a:t>Study Group Structure: Possible way forward</a:t>
            </a:r>
            <a:endParaRPr lang="en-US" sz="2000" b="1" dirty="0">
              <a:solidFill>
                <a:schemeClr val="bg1"/>
              </a:solidFill>
              <a:latin typeface="Arial Narrow" panose="020B0606020202030204" pitchFamily="34" charset="0"/>
              <a:cs typeface="Myriad Pro Cond"/>
            </a:endParaRPr>
          </a:p>
        </p:txBody>
      </p:sp>
      <p:pic>
        <p:nvPicPr>
          <p:cNvPr id="72" name="Picture 7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97060" y="4508829"/>
            <a:ext cx="656391" cy="560761"/>
          </a:xfrm>
          <a:prstGeom prst="rect">
            <a:avLst/>
          </a:prstGeom>
        </p:spPr>
      </p:pic>
      <p:sp>
        <p:nvSpPr>
          <p:cNvPr id="28" name="Rounded Rectangle 27"/>
          <p:cNvSpPr/>
          <p:nvPr/>
        </p:nvSpPr>
        <p:spPr>
          <a:xfrm>
            <a:off x="2627694" y="3719667"/>
            <a:ext cx="5755907" cy="1205544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400" b="1" dirty="0">
              <a:solidFill>
                <a:schemeClr val="tx1"/>
              </a:solidFill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6624500" y="2528831"/>
            <a:ext cx="1434163" cy="354516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dirty="0" err="1" smtClean="0">
                <a:solidFill>
                  <a:schemeClr val="tx1"/>
                </a:solidFill>
              </a:rPr>
              <a:t>Env</a:t>
            </a:r>
            <a:r>
              <a:rPr lang="en-US" altLang="ko-KR" dirty="0" smtClean="0">
                <a:solidFill>
                  <a:schemeClr val="tx1"/>
                </a:solidFill>
              </a:rPr>
              <a:t>/</a:t>
            </a:r>
            <a:r>
              <a:rPr lang="en-US" altLang="ko-KR" dirty="0" err="1" smtClean="0">
                <a:solidFill>
                  <a:schemeClr val="tx1"/>
                </a:solidFill>
              </a:rPr>
              <a:t>Eng</a:t>
            </a:r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17" name="Rounded Rectangle 16"/>
          <p:cNvSpPr/>
          <p:nvPr/>
        </p:nvSpPr>
        <p:spPr>
          <a:xfrm>
            <a:off x="2968289" y="2528831"/>
            <a:ext cx="1766932" cy="354516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2000" dirty="0" err="1" smtClean="0">
                <a:solidFill>
                  <a:schemeClr val="tx1"/>
                </a:solidFill>
              </a:rPr>
              <a:t>QoS</a:t>
            </a:r>
            <a:r>
              <a:rPr lang="en-US" altLang="ko-KR" sz="2000" dirty="0" smtClean="0">
                <a:solidFill>
                  <a:schemeClr val="tx1"/>
                </a:solidFill>
              </a:rPr>
              <a:t>/</a:t>
            </a:r>
            <a:r>
              <a:rPr lang="en-US" altLang="ko-KR" sz="2000" dirty="0" err="1" smtClean="0">
                <a:solidFill>
                  <a:schemeClr val="tx1"/>
                </a:solidFill>
              </a:rPr>
              <a:t>QoE</a:t>
            </a:r>
            <a:endParaRPr lang="ko-KR" altLang="en-US" sz="2000" dirty="0">
              <a:solidFill>
                <a:schemeClr val="tx1"/>
              </a:solidFill>
            </a:endParaRPr>
          </a:p>
        </p:txBody>
      </p:sp>
      <p:sp>
        <p:nvSpPr>
          <p:cNvPr id="18" name="Rounded Rectangle 17"/>
          <p:cNvSpPr/>
          <p:nvPr/>
        </p:nvSpPr>
        <p:spPr>
          <a:xfrm>
            <a:off x="4951205" y="2514849"/>
            <a:ext cx="1500040" cy="382481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2000" dirty="0" smtClean="0">
                <a:solidFill>
                  <a:schemeClr val="tx1"/>
                </a:solidFill>
              </a:rPr>
              <a:t>Security</a:t>
            </a:r>
            <a:endParaRPr lang="ko-KR" altLang="en-US" sz="2000" dirty="0">
              <a:solidFill>
                <a:schemeClr val="tx1"/>
              </a:solidFill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2627694" y="2413314"/>
            <a:ext cx="5659656" cy="602739"/>
          </a:xfrm>
          <a:prstGeom prst="roundRect">
            <a:avLst/>
          </a:prstGeom>
          <a:noFill/>
          <a:ln w="28575">
            <a:solidFill>
              <a:srgbClr val="7030A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1" name="Rounded Rectangle 20"/>
          <p:cNvSpPr/>
          <p:nvPr/>
        </p:nvSpPr>
        <p:spPr>
          <a:xfrm>
            <a:off x="3352528" y="996666"/>
            <a:ext cx="1094103" cy="743136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2000" dirty="0" smtClean="0">
                <a:solidFill>
                  <a:schemeClr val="tx1"/>
                </a:solidFill>
              </a:rPr>
              <a:t>CATV</a:t>
            </a:r>
            <a:endParaRPr lang="ko-KR" altLang="en-US" sz="2000" dirty="0">
              <a:solidFill>
                <a:schemeClr val="tx1"/>
              </a:solidFill>
            </a:endParaRPr>
          </a:p>
        </p:txBody>
      </p:sp>
      <p:sp>
        <p:nvSpPr>
          <p:cNvPr id="22" name="Rounded Rectangle 21"/>
          <p:cNvSpPr/>
          <p:nvPr/>
        </p:nvSpPr>
        <p:spPr>
          <a:xfrm>
            <a:off x="4841293" y="1012867"/>
            <a:ext cx="1094103" cy="743136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2000" dirty="0" smtClean="0">
                <a:solidFill>
                  <a:schemeClr val="tx1"/>
                </a:solidFill>
              </a:rPr>
              <a:t>MM</a:t>
            </a:r>
            <a:endParaRPr lang="ko-KR" altLang="en-US" sz="2000" dirty="0">
              <a:solidFill>
                <a:schemeClr val="tx1"/>
              </a:solidFill>
            </a:endParaRPr>
          </a:p>
        </p:txBody>
      </p:sp>
      <p:sp>
        <p:nvSpPr>
          <p:cNvPr id="23" name="Rounded Rectangle 22"/>
          <p:cNvSpPr/>
          <p:nvPr/>
        </p:nvSpPr>
        <p:spPr>
          <a:xfrm>
            <a:off x="6301960" y="980464"/>
            <a:ext cx="1234830" cy="775539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2000" dirty="0" smtClean="0">
                <a:solidFill>
                  <a:schemeClr val="tx1"/>
                </a:solidFill>
              </a:rPr>
              <a:t>IoT/SC</a:t>
            </a:r>
            <a:endParaRPr lang="ko-KR" altLang="en-US" sz="2000" dirty="0">
              <a:solidFill>
                <a:schemeClr val="tx1"/>
              </a:solidFill>
            </a:endParaRPr>
          </a:p>
        </p:txBody>
      </p:sp>
      <p:sp>
        <p:nvSpPr>
          <p:cNvPr id="41" name="Rounded Rectangle 40"/>
          <p:cNvSpPr/>
          <p:nvPr/>
        </p:nvSpPr>
        <p:spPr>
          <a:xfrm>
            <a:off x="532027" y="1183552"/>
            <a:ext cx="1027688" cy="3664930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 w="28575">
            <a:solidFill>
              <a:schemeClr val="tx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6" name="Cross 55"/>
          <p:cNvSpPr/>
          <p:nvPr/>
        </p:nvSpPr>
        <p:spPr>
          <a:xfrm>
            <a:off x="5290740" y="4169173"/>
            <a:ext cx="366564" cy="390554"/>
          </a:xfrm>
          <a:prstGeom prst="plus">
            <a:avLst>
              <a:gd name="adj" fmla="val 34589"/>
            </a:avLst>
          </a:prstGeom>
          <a:solidFill>
            <a:schemeClr val="bg2">
              <a:lumMod val="7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58" name="Picture 5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347968" y="3880417"/>
            <a:ext cx="1420698" cy="968065"/>
          </a:xfrm>
          <a:prstGeom prst="rect">
            <a:avLst/>
          </a:prstGeom>
        </p:spPr>
      </p:pic>
      <p:pic>
        <p:nvPicPr>
          <p:cNvPr id="62" name="Picture 6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060688" y="3880417"/>
            <a:ext cx="1420698" cy="968065"/>
          </a:xfrm>
          <a:prstGeom prst="rect">
            <a:avLst/>
          </a:prstGeom>
        </p:spPr>
      </p:pic>
      <p:sp>
        <p:nvSpPr>
          <p:cNvPr id="11" name="Rounded Rectangle 10"/>
          <p:cNvSpPr/>
          <p:nvPr/>
        </p:nvSpPr>
        <p:spPr>
          <a:xfrm>
            <a:off x="655311" y="3239558"/>
            <a:ext cx="793019" cy="502123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200" dirty="0" smtClean="0">
                <a:solidFill>
                  <a:schemeClr val="tx1"/>
                </a:solidFill>
              </a:rPr>
              <a:t>Number</a:t>
            </a:r>
          </a:p>
          <a:p>
            <a:pPr algn="ctr"/>
            <a:r>
              <a:rPr lang="en-US" altLang="ko-KR" sz="1200" dirty="0" smtClean="0">
                <a:solidFill>
                  <a:schemeClr val="tx1"/>
                </a:solidFill>
              </a:rPr>
              <a:t>(Id?)</a:t>
            </a:r>
            <a:endParaRPr lang="ko-KR" altLang="en-US" sz="1200" dirty="0">
              <a:solidFill>
                <a:schemeClr val="tx1"/>
              </a:solidFill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662816" y="2006421"/>
            <a:ext cx="793019" cy="286568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600" dirty="0" smtClean="0">
                <a:solidFill>
                  <a:schemeClr val="tx1"/>
                </a:solidFill>
              </a:rPr>
              <a:t>EPI</a:t>
            </a:r>
            <a:endParaRPr lang="ko-KR" altLang="en-US" sz="1600" dirty="0">
              <a:solidFill>
                <a:schemeClr val="tx1"/>
              </a:solidFill>
            </a:endParaRPr>
          </a:p>
        </p:txBody>
      </p:sp>
      <p:sp>
        <p:nvSpPr>
          <p:cNvPr id="63" name="Up-Down Arrow 62"/>
          <p:cNvSpPr/>
          <p:nvPr/>
        </p:nvSpPr>
        <p:spPr>
          <a:xfrm rot="5400000">
            <a:off x="1777377" y="1322672"/>
            <a:ext cx="396240" cy="635267"/>
          </a:xfrm>
          <a:prstGeom prst="upDownArrow">
            <a:avLst/>
          </a:prstGeom>
          <a:solidFill>
            <a:schemeClr val="bg2">
              <a:lumMod val="9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64" name="Up-Down Arrow 63"/>
          <p:cNvSpPr/>
          <p:nvPr/>
        </p:nvSpPr>
        <p:spPr>
          <a:xfrm rot="5400000">
            <a:off x="1827824" y="2495943"/>
            <a:ext cx="396240" cy="635267"/>
          </a:xfrm>
          <a:prstGeom prst="upDownArrow">
            <a:avLst/>
          </a:prstGeom>
          <a:solidFill>
            <a:schemeClr val="bg2">
              <a:lumMod val="9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65" name="Up-Down Arrow 64"/>
          <p:cNvSpPr/>
          <p:nvPr/>
        </p:nvSpPr>
        <p:spPr>
          <a:xfrm rot="5400000">
            <a:off x="1827824" y="3851540"/>
            <a:ext cx="396240" cy="635267"/>
          </a:xfrm>
          <a:prstGeom prst="upDownArrow">
            <a:avLst/>
          </a:prstGeom>
          <a:solidFill>
            <a:schemeClr val="bg2">
              <a:lumMod val="9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66" name="Up-Down Arrow 65"/>
          <p:cNvSpPr/>
          <p:nvPr/>
        </p:nvSpPr>
        <p:spPr>
          <a:xfrm>
            <a:off x="5290740" y="3035303"/>
            <a:ext cx="500514" cy="635267"/>
          </a:xfrm>
          <a:prstGeom prst="upDownArrow">
            <a:avLst/>
          </a:prstGeom>
          <a:solidFill>
            <a:schemeClr val="bg2">
              <a:lumMod val="9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67" name="Up-Down Arrow 66"/>
          <p:cNvSpPr/>
          <p:nvPr/>
        </p:nvSpPr>
        <p:spPr>
          <a:xfrm>
            <a:off x="3771496" y="1720297"/>
            <a:ext cx="396240" cy="635267"/>
          </a:xfrm>
          <a:prstGeom prst="upDownArrow">
            <a:avLst/>
          </a:prstGeom>
          <a:solidFill>
            <a:schemeClr val="bg2">
              <a:lumMod val="9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68" name="Up-Down Arrow 67"/>
          <p:cNvSpPr/>
          <p:nvPr/>
        </p:nvSpPr>
        <p:spPr>
          <a:xfrm>
            <a:off x="5167159" y="1739802"/>
            <a:ext cx="396240" cy="635267"/>
          </a:xfrm>
          <a:prstGeom prst="upDownArrow">
            <a:avLst/>
          </a:prstGeom>
          <a:solidFill>
            <a:schemeClr val="bg2">
              <a:lumMod val="9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69" name="Up-Down Arrow 68"/>
          <p:cNvSpPr/>
          <p:nvPr/>
        </p:nvSpPr>
        <p:spPr>
          <a:xfrm>
            <a:off x="6782599" y="1738929"/>
            <a:ext cx="396240" cy="635267"/>
          </a:xfrm>
          <a:prstGeom prst="upDownArrow">
            <a:avLst/>
          </a:prstGeom>
          <a:solidFill>
            <a:schemeClr val="bg2">
              <a:lumMod val="9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0" name="TextBox 69"/>
          <p:cNvSpPr txBox="1"/>
          <p:nvPr/>
        </p:nvSpPr>
        <p:spPr>
          <a:xfrm>
            <a:off x="1704886" y="3147350"/>
            <a:ext cx="252680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 b="1" dirty="0" smtClean="0">
                <a:solidFill>
                  <a:srgbClr val="C00000"/>
                </a:solidFill>
              </a:rPr>
              <a:t>Further detailed arrangements among SGs should be followed</a:t>
            </a:r>
            <a:endParaRPr lang="en-US" altLang="ko-KR" sz="1400" b="1" dirty="0">
              <a:solidFill>
                <a:srgbClr val="C00000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795635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5000">
        <p:fade/>
      </p:transition>
    </mc:Choice>
    <mc:Fallback xmlns="">
      <p:transition xmlns:p14="http://schemas.microsoft.com/office/powerpoint/2010/main" spd="slow" advClick="0" advTm="2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0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746" y="-4571"/>
            <a:ext cx="9144000" cy="5148071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557336" y="455876"/>
            <a:ext cx="593065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000" b="1" dirty="0">
                <a:solidFill>
                  <a:schemeClr val="bg1"/>
                </a:solidFill>
                <a:latin typeface="Arial Narrow" panose="020B0606020202030204" pitchFamily="34" charset="0"/>
                <a:cs typeface="Myriad Pro Cond"/>
              </a:rPr>
              <a:t>Study Group Structure: </a:t>
            </a:r>
            <a:r>
              <a:rPr lang="en-US" sz="2000" b="1" dirty="0" smtClean="0">
                <a:solidFill>
                  <a:schemeClr val="bg1"/>
                </a:solidFill>
                <a:latin typeface="Arial Narrow" panose="020B0606020202030204" pitchFamily="34" charset="0"/>
                <a:cs typeface="Myriad Pro Cond"/>
              </a:rPr>
              <a:t>Meeting duration and frequency</a:t>
            </a:r>
            <a:endParaRPr lang="en-US" sz="2000" b="1" dirty="0">
              <a:solidFill>
                <a:schemeClr val="bg1"/>
              </a:solidFill>
              <a:latin typeface="Arial Narrow" panose="020B0606020202030204" pitchFamily="34" charset="0"/>
              <a:cs typeface="Myriad Pro Cond"/>
            </a:endParaRPr>
          </a:p>
        </p:txBody>
      </p:sp>
      <p:pic>
        <p:nvPicPr>
          <p:cNvPr id="31" name="Picture 3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97060" y="4508829"/>
            <a:ext cx="656391" cy="560761"/>
          </a:xfrm>
          <a:prstGeom prst="rect">
            <a:avLst/>
          </a:prstGeom>
        </p:spPr>
      </p:pic>
      <p:grpSp>
        <p:nvGrpSpPr>
          <p:cNvPr id="11" name="Group 10"/>
          <p:cNvGrpSpPr/>
          <p:nvPr/>
        </p:nvGrpSpPr>
        <p:grpSpPr>
          <a:xfrm>
            <a:off x="1005212" y="1997353"/>
            <a:ext cx="1891349" cy="372540"/>
            <a:chOff x="1040627" y="1769522"/>
            <a:chExt cx="1891349" cy="372540"/>
          </a:xfrm>
        </p:grpSpPr>
        <p:sp>
          <p:nvSpPr>
            <p:cNvPr id="2" name="Rectangle 1"/>
            <p:cNvSpPr/>
            <p:nvPr/>
          </p:nvSpPr>
          <p:spPr>
            <a:xfrm>
              <a:off x="1040627" y="1769528"/>
              <a:ext cx="1891349" cy="372534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dirty="0" smtClean="0">
                  <a:solidFill>
                    <a:srgbClr val="002060"/>
                  </a:solidFill>
                </a:rPr>
                <a:t>S W R…………R W S</a:t>
              </a:r>
              <a:endParaRPr lang="ko-KR" altLang="en-US" dirty="0">
                <a:solidFill>
                  <a:srgbClr val="002060"/>
                </a:solidFill>
              </a:endParaRPr>
            </a:p>
          </p:txBody>
        </p:sp>
        <p:cxnSp>
          <p:nvCxnSpPr>
            <p:cNvPr id="4" name="Straight Connector 3"/>
            <p:cNvCxnSpPr/>
            <p:nvPr/>
          </p:nvCxnSpPr>
          <p:spPr>
            <a:xfrm>
              <a:off x="1261534" y="1769528"/>
              <a:ext cx="0" cy="372534"/>
            </a:xfrm>
            <a:prstGeom prst="line">
              <a:avLst/>
            </a:prstGeom>
            <a:ln w="9525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/>
            <p:cNvCxnSpPr/>
            <p:nvPr/>
          </p:nvCxnSpPr>
          <p:spPr>
            <a:xfrm>
              <a:off x="1515536" y="1769523"/>
              <a:ext cx="0" cy="372534"/>
            </a:xfrm>
            <a:prstGeom prst="line">
              <a:avLst/>
            </a:prstGeom>
            <a:ln w="9525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/>
            <p:cNvCxnSpPr/>
            <p:nvPr/>
          </p:nvCxnSpPr>
          <p:spPr>
            <a:xfrm>
              <a:off x="2455328" y="1769522"/>
              <a:ext cx="0" cy="372534"/>
            </a:xfrm>
            <a:prstGeom prst="line">
              <a:avLst/>
            </a:prstGeom>
            <a:ln w="9525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/>
            <p:cNvCxnSpPr/>
            <p:nvPr/>
          </p:nvCxnSpPr>
          <p:spPr>
            <a:xfrm>
              <a:off x="2700864" y="1769522"/>
              <a:ext cx="0" cy="372534"/>
            </a:xfrm>
            <a:prstGeom prst="line">
              <a:avLst/>
            </a:prstGeom>
            <a:ln w="9525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45" name="Straight Connector 44"/>
          <p:cNvCxnSpPr/>
          <p:nvPr/>
        </p:nvCxnSpPr>
        <p:spPr>
          <a:xfrm>
            <a:off x="1005212" y="2564624"/>
            <a:ext cx="1891349" cy="1"/>
          </a:xfrm>
          <a:prstGeom prst="line">
            <a:avLst/>
          </a:prstGeom>
          <a:ln w="28575">
            <a:headEnd type="triangle" w="med" len="med"/>
            <a:tailEnd type="triangl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Right Brace 9"/>
          <p:cNvSpPr/>
          <p:nvPr/>
        </p:nvSpPr>
        <p:spPr>
          <a:xfrm rot="16200000">
            <a:off x="1823886" y="903522"/>
            <a:ext cx="254000" cy="1891349"/>
          </a:xfrm>
          <a:prstGeom prst="rightBrace">
            <a:avLst>
              <a:gd name="adj1" fmla="val 36538"/>
              <a:gd name="adj2" fmla="val 49213"/>
            </a:avLst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6" name="TextBox 15"/>
          <p:cNvSpPr txBox="1"/>
          <p:nvPr/>
        </p:nvSpPr>
        <p:spPr>
          <a:xfrm>
            <a:off x="1192642" y="1449894"/>
            <a:ext cx="155863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600" b="1" dirty="0" smtClean="0">
                <a:solidFill>
                  <a:srgbClr val="0070C0"/>
                </a:solidFill>
              </a:rPr>
              <a:t>Study Group</a:t>
            </a:r>
            <a:endParaRPr lang="ko-KR" altLang="en-US" sz="1600" b="1" dirty="0">
              <a:solidFill>
                <a:srgbClr val="0070C0"/>
              </a:solidFill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1353118" y="2412228"/>
            <a:ext cx="1219195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altLang="ko-KR" sz="1400" b="1" dirty="0" smtClean="0">
                <a:solidFill>
                  <a:srgbClr val="0070C0"/>
                </a:solidFill>
              </a:rPr>
              <a:t>2 W or 10 D</a:t>
            </a:r>
            <a:endParaRPr lang="ko-KR" altLang="en-US" sz="1400" b="1" dirty="0">
              <a:solidFill>
                <a:srgbClr val="0070C0"/>
              </a:solidFill>
            </a:endParaRPr>
          </a:p>
        </p:txBody>
      </p:sp>
      <p:grpSp>
        <p:nvGrpSpPr>
          <p:cNvPr id="114" name="Group 113"/>
          <p:cNvGrpSpPr/>
          <p:nvPr/>
        </p:nvGrpSpPr>
        <p:grpSpPr>
          <a:xfrm>
            <a:off x="3037983" y="1383642"/>
            <a:ext cx="5291667" cy="1278578"/>
            <a:chOff x="3037983" y="1052556"/>
            <a:chExt cx="5291667" cy="1278578"/>
          </a:xfrm>
        </p:grpSpPr>
        <p:grpSp>
          <p:nvGrpSpPr>
            <p:cNvPr id="47" name="Group 46"/>
            <p:cNvGrpSpPr/>
            <p:nvPr/>
          </p:nvGrpSpPr>
          <p:grpSpPr>
            <a:xfrm>
              <a:off x="6438301" y="1600015"/>
              <a:ext cx="1891349" cy="372540"/>
              <a:chOff x="1040627" y="1769522"/>
              <a:chExt cx="1891349" cy="372540"/>
            </a:xfrm>
          </p:grpSpPr>
          <p:sp>
            <p:nvSpPr>
              <p:cNvPr id="48" name="Rectangle 47"/>
              <p:cNvSpPr/>
              <p:nvPr/>
            </p:nvSpPr>
            <p:spPr>
              <a:xfrm>
                <a:off x="1040627" y="1769528"/>
                <a:ext cx="1891349" cy="372534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ko-KR" dirty="0" smtClean="0">
                    <a:solidFill>
                      <a:srgbClr val="002060"/>
                    </a:solidFill>
                  </a:rPr>
                  <a:t>S W R…………R W S</a:t>
                </a:r>
                <a:endParaRPr lang="ko-KR" altLang="en-US" dirty="0">
                  <a:solidFill>
                    <a:srgbClr val="002060"/>
                  </a:solidFill>
                </a:endParaRPr>
              </a:p>
            </p:txBody>
          </p:sp>
          <p:cxnSp>
            <p:nvCxnSpPr>
              <p:cNvPr id="49" name="Straight Connector 48"/>
              <p:cNvCxnSpPr/>
              <p:nvPr/>
            </p:nvCxnSpPr>
            <p:spPr>
              <a:xfrm>
                <a:off x="1261534" y="1769528"/>
                <a:ext cx="0" cy="372534"/>
              </a:xfrm>
              <a:prstGeom prst="line">
                <a:avLst/>
              </a:prstGeom>
              <a:ln w="9525"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0" name="Straight Connector 49"/>
              <p:cNvCxnSpPr/>
              <p:nvPr/>
            </p:nvCxnSpPr>
            <p:spPr>
              <a:xfrm>
                <a:off x="1515536" y="1769523"/>
                <a:ext cx="0" cy="372534"/>
              </a:xfrm>
              <a:prstGeom prst="line">
                <a:avLst/>
              </a:prstGeom>
              <a:ln w="9525"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1" name="Straight Connector 50"/>
              <p:cNvCxnSpPr/>
              <p:nvPr/>
            </p:nvCxnSpPr>
            <p:spPr>
              <a:xfrm>
                <a:off x="2455328" y="1769522"/>
                <a:ext cx="0" cy="372534"/>
              </a:xfrm>
              <a:prstGeom prst="line">
                <a:avLst/>
              </a:prstGeom>
              <a:ln w="9525"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2" name="Straight Connector 51"/>
              <p:cNvCxnSpPr/>
              <p:nvPr/>
            </p:nvCxnSpPr>
            <p:spPr>
              <a:xfrm>
                <a:off x="2700864" y="1769522"/>
                <a:ext cx="0" cy="372534"/>
              </a:xfrm>
              <a:prstGeom prst="line">
                <a:avLst/>
              </a:prstGeom>
              <a:ln w="9525"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53" name="Straight Connector 52"/>
            <p:cNvCxnSpPr/>
            <p:nvPr/>
          </p:nvCxnSpPr>
          <p:spPr>
            <a:xfrm>
              <a:off x="6438301" y="2175753"/>
              <a:ext cx="1891349" cy="1"/>
            </a:xfrm>
            <a:prstGeom prst="line">
              <a:avLst/>
            </a:prstGeom>
            <a:ln w="28575">
              <a:headEnd type="triangle" w="med" len="med"/>
              <a:tailEnd type="triangle" w="med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54" name="Right Brace 53"/>
            <p:cNvSpPr/>
            <p:nvPr/>
          </p:nvSpPr>
          <p:spPr>
            <a:xfrm rot="16200000">
              <a:off x="7256975" y="506184"/>
              <a:ext cx="254000" cy="1891349"/>
            </a:xfrm>
            <a:prstGeom prst="rightBrace">
              <a:avLst>
                <a:gd name="adj1" fmla="val 36538"/>
                <a:gd name="adj2" fmla="val 49213"/>
              </a:avLst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55" name="TextBox 54"/>
            <p:cNvSpPr txBox="1"/>
            <p:nvPr/>
          </p:nvSpPr>
          <p:spPr>
            <a:xfrm>
              <a:off x="6625731" y="1052556"/>
              <a:ext cx="1558634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600" b="1" dirty="0" smtClean="0">
                  <a:solidFill>
                    <a:srgbClr val="0070C0"/>
                  </a:solidFill>
                </a:rPr>
                <a:t>Study Group</a:t>
              </a:r>
              <a:endParaRPr lang="ko-KR" altLang="en-US" sz="1600" b="1" dirty="0">
                <a:solidFill>
                  <a:srgbClr val="0070C0"/>
                </a:solidFill>
              </a:endParaRPr>
            </a:p>
          </p:txBody>
        </p:sp>
        <p:sp>
          <p:nvSpPr>
            <p:cNvPr id="56" name="TextBox 55"/>
            <p:cNvSpPr txBox="1"/>
            <p:nvPr/>
          </p:nvSpPr>
          <p:spPr>
            <a:xfrm>
              <a:off x="6786207" y="2023357"/>
              <a:ext cx="1219195" cy="307777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400" b="1" dirty="0" smtClean="0">
                  <a:solidFill>
                    <a:srgbClr val="0070C0"/>
                  </a:solidFill>
                </a:rPr>
                <a:t>2 W or 10 D</a:t>
              </a:r>
              <a:endParaRPr lang="ko-KR" altLang="en-US" sz="1400" b="1" dirty="0">
                <a:solidFill>
                  <a:srgbClr val="0070C0"/>
                </a:solidFill>
              </a:endParaRPr>
            </a:p>
          </p:txBody>
        </p:sp>
        <p:sp>
          <p:nvSpPr>
            <p:cNvPr id="19" name="Right Arrow 18"/>
            <p:cNvSpPr/>
            <p:nvPr/>
          </p:nvSpPr>
          <p:spPr>
            <a:xfrm>
              <a:off x="3037983" y="1645111"/>
              <a:ext cx="3259668" cy="302538"/>
            </a:xfrm>
            <a:prstGeom prst="rightArrow">
              <a:avLst/>
            </a:prstGeom>
            <a:solidFill>
              <a:schemeClr val="bg2">
                <a:lumMod val="75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57" name="TextBox 56"/>
            <p:cNvSpPr txBox="1"/>
            <p:nvPr/>
          </p:nvSpPr>
          <p:spPr>
            <a:xfrm>
              <a:off x="3977784" y="1392480"/>
              <a:ext cx="1558634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600" b="1" dirty="0" smtClean="0">
                  <a:solidFill>
                    <a:srgbClr val="0070C0"/>
                  </a:solidFill>
                </a:rPr>
                <a:t>8 (or 6) months</a:t>
              </a:r>
              <a:endParaRPr lang="ko-KR" altLang="en-US" sz="1600" b="1" dirty="0">
                <a:solidFill>
                  <a:srgbClr val="0070C0"/>
                </a:solidFill>
              </a:endParaRPr>
            </a:p>
          </p:txBody>
        </p:sp>
      </p:grpSp>
      <p:sp>
        <p:nvSpPr>
          <p:cNvPr id="58" name="Down Arrow 57"/>
          <p:cNvSpPr/>
          <p:nvPr/>
        </p:nvSpPr>
        <p:spPr>
          <a:xfrm>
            <a:off x="3329911" y="2724092"/>
            <a:ext cx="2969292" cy="550369"/>
          </a:xfrm>
          <a:prstGeom prst="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pSp>
        <p:nvGrpSpPr>
          <p:cNvPr id="115" name="Group 114"/>
          <p:cNvGrpSpPr/>
          <p:nvPr/>
        </p:nvGrpSpPr>
        <p:grpSpPr>
          <a:xfrm>
            <a:off x="1022921" y="3043199"/>
            <a:ext cx="1016771" cy="1305196"/>
            <a:chOff x="1022921" y="2712113"/>
            <a:chExt cx="1016771" cy="1305196"/>
          </a:xfrm>
        </p:grpSpPr>
        <p:sp>
          <p:nvSpPr>
            <p:cNvPr id="60" name="Rectangle 59"/>
            <p:cNvSpPr/>
            <p:nvPr/>
          </p:nvSpPr>
          <p:spPr>
            <a:xfrm>
              <a:off x="1022921" y="3226964"/>
              <a:ext cx="1016769" cy="372534"/>
            </a:xfrm>
            <a:prstGeom prst="rect">
              <a:avLst/>
            </a:prstGeom>
            <a:solidFill>
              <a:schemeClr val="accent3">
                <a:lumMod val="40000"/>
                <a:lumOff val="6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dirty="0" smtClean="0">
                  <a:solidFill>
                    <a:srgbClr val="002060"/>
                  </a:solidFill>
                </a:rPr>
                <a:t>W R…R S</a:t>
              </a:r>
              <a:endParaRPr lang="ko-KR" altLang="en-US" dirty="0">
                <a:solidFill>
                  <a:srgbClr val="002060"/>
                </a:solidFill>
              </a:endParaRPr>
            </a:p>
          </p:txBody>
        </p:sp>
        <p:cxnSp>
          <p:nvCxnSpPr>
            <p:cNvPr id="63" name="Straight Connector 62"/>
            <p:cNvCxnSpPr/>
            <p:nvPr/>
          </p:nvCxnSpPr>
          <p:spPr>
            <a:xfrm>
              <a:off x="1353894" y="3226964"/>
              <a:ext cx="0" cy="372534"/>
            </a:xfrm>
            <a:prstGeom prst="line">
              <a:avLst/>
            </a:prstGeom>
            <a:ln w="9525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Straight Connector 63"/>
            <p:cNvCxnSpPr/>
            <p:nvPr/>
          </p:nvCxnSpPr>
          <p:spPr>
            <a:xfrm>
              <a:off x="1802625" y="3226958"/>
              <a:ext cx="0" cy="372534"/>
            </a:xfrm>
            <a:prstGeom prst="line">
              <a:avLst/>
            </a:prstGeom>
            <a:ln w="9525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65" name="Right Brace 64"/>
            <p:cNvSpPr/>
            <p:nvPr/>
          </p:nvSpPr>
          <p:spPr>
            <a:xfrm rot="16200000">
              <a:off x="1409292" y="2596559"/>
              <a:ext cx="244029" cy="1016771"/>
            </a:xfrm>
            <a:prstGeom prst="rightBrace">
              <a:avLst>
                <a:gd name="adj1" fmla="val 36538"/>
                <a:gd name="adj2" fmla="val 49213"/>
              </a:avLst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66" name="TextBox 65"/>
            <p:cNvSpPr txBox="1"/>
            <p:nvPr/>
          </p:nvSpPr>
          <p:spPr>
            <a:xfrm>
              <a:off x="1227277" y="2712113"/>
              <a:ext cx="626536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600" b="1" dirty="0" smtClean="0">
                  <a:solidFill>
                    <a:srgbClr val="0070C0"/>
                  </a:solidFill>
                </a:rPr>
                <a:t>SG</a:t>
              </a:r>
              <a:endParaRPr lang="ko-KR" altLang="en-US" sz="1600" b="1" dirty="0">
                <a:solidFill>
                  <a:srgbClr val="0070C0"/>
                </a:solidFill>
              </a:endParaRPr>
            </a:p>
          </p:txBody>
        </p:sp>
        <p:cxnSp>
          <p:nvCxnSpPr>
            <p:cNvPr id="67" name="Straight Connector 66"/>
            <p:cNvCxnSpPr/>
            <p:nvPr/>
          </p:nvCxnSpPr>
          <p:spPr>
            <a:xfrm>
              <a:off x="1022921" y="3709532"/>
              <a:ext cx="1016771" cy="0"/>
            </a:xfrm>
            <a:prstGeom prst="line">
              <a:avLst/>
            </a:prstGeom>
            <a:ln w="28575">
              <a:headEnd type="triangle" w="med" len="med"/>
              <a:tailEnd type="triangle" w="med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68" name="TextBox 67"/>
            <p:cNvSpPr txBox="1"/>
            <p:nvPr/>
          </p:nvSpPr>
          <p:spPr>
            <a:xfrm>
              <a:off x="1065643" y="3709532"/>
              <a:ext cx="864373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rgbClr val="0070C0"/>
                  </a:solidFill>
                </a:rPr>
                <a:t>1</a:t>
              </a:r>
              <a:r>
                <a:rPr lang="en-US" altLang="ko-KR" sz="1400" b="1" dirty="0" smtClean="0">
                  <a:solidFill>
                    <a:srgbClr val="0070C0"/>
                  </a:solidFill>
                </a:rPr>
                <a:t> W /5 D</a:t>
              </a:r>
              <a:endParaRPr lang="ko-KR" altLang="en-US" sz="1400" b="1" dirty="0">
                <a:solidFill>
                  <a:srgbClr val="0070C0"/>
                </a:solidFill>
              </a:endParaRPr>
            </a:p>
          </p:txBody>
        </p:sp>
      </p:grpSp>
      <p:grpSp>
        <p:nvGrpSpPr>
          <p:cNvPr id="121" name="Group 120"/>
          <p:cNvGrpSpPr/>
          <p:nvPr/>
        </p:nvGrpSpPr>
        <p:grpSpPr>
          <a:xfrm>
            <a:off x="2539226" y="4127904"/>
            <a:ext cx="4504654" cy="776663"/>
            <a:chOff x="2539226" y="3796818"/>
            <a:chExt cx="4504654" cy="776663"/>
          </a:xfrm>
        </p:grpSpPr>
        <p:grpSp>
          <p:nvGrpSpPr>
            <p:cNvPr id="117" name="Group 116"/>
            <p:cNvGrpSpPr/>
            <p:nvPr/>
          </p:nvGrpSpPr>
          <p:grpSpPr>
            <a:xfrm>
              <a:off x="2539226" y="3802700"/>
              <a:ext cx="864373" cy="756471"/>
              <a:chOff x="2539226" y="3802700"/>
              <a:chExt cx="864373" cy="756471"/>
            </a:xfrm>
          </p:grpSpPr>
          <p:sp>
            <p:nvSpPr>
              <p:cNvPr id="95" name="Rectangle 94"/>
              <p:cNvSpPr/>
              <p:nvPr/>
            </p:nvSpPr>
            <p:spPr>
              <a:xfrm>
                <a:off x="2685672" y="3805641"/>
                <a:ext cx="522420" cy="372534"/>
              </a:xfrm>
              <a:prstGeom prst="rect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ko-KR" dirty="0" smtClean="0">
                    <a:solidFill>
                      <a:srgbClr val="002060"/>
                    </a:solidFill>
                  </a:rPr>
                  <a:t>R </a:t>
                </a:r>
                <a:r>
                  <a:rPr lang="en-US" altLang="ko-KR" dirty="0" err="1" smtClean="0">
                    <a:solidFill>
                      <a:srgbClr val="002060"/>
                    </a:solidFill>
                  </a:rPr>
                  <a:t>R</a:t>
                </a:r>
                <a:endParaRPr lang="ko-KR" altLang="en-US" dirty="0">
                  <a:solidFill>
                    <a:srgbClr val="002060"/>
                  </a:solidFill>
                </a:endParaRPr>
              </a:p>
            </p:txBody>
          </p:sp>
          <p:cxnSp>
            <p:nvCxnSpPr>
              <p:cNvPr id="98" name="Straight Connector 97"/>
              <p:cNvCxnSpPr/>
              <p:nvPr/>
            </p:nvCxnSpPr>
            <p:spPr>
              <a:xfrm>
                <a:off x="2939671" y="3802700"/>
                <a:ext cx="0" cy="372534"/>
              </a:xfrm>
              <a:prstGeom prst="line">
                <a:avLst/>
              </a:prstGeom>
              <a:ln w="9525"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5" name="Straight Connector 104"/>
              <p:cNvCxnSpPr/>
              <p:nvPr/>
            </p:nvCxnSpPr>
            <p:spPr>
              <a:xfrm>
                <a:off x="2657370" y="4276795"/>
                <a:ext cx="567656" cy="0"/>
              </a:xfrm>
              <a:prstGeom prst="line">
                <a:avLst/>
              </a:prstGeom>
              <a:ln w="28575">
                <a:headEnd type="triangle" w="med" len="med"/>
                <a:tailEnd type="triangle" w="med" len="med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06" name="TextBox 105"/>
              <p:cNvSpPr txBox="1"/>
              <p:nvPr/>
            </p:nvSpPr>
            <p:spPr>
              <a:xfrm>
                <a:off x="2539226" y="4251394"/>
                <a:ext cx="864373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ko-KR" sz="1400" b="1" dirty="0" smtClean="0">
                    <a:solidFill>
                      <a:srgbClr val="0070C0"/>
                    </a:solidFill>
                  </a:rPr>
                  <a:t>3~5 D</a:t>
                </a:r>
                <a:endParaRPr lang="ko-KR" altLang="en-US" sz="1400" b="1" dirty="0">
                  <a:solidFill>
                    <a:srgbClr val="0070C0"/>
                  </a:solidFill>
                </a:endParaRPr>
              </a:p>
            </p:txBody>
          </p:sp>
        </p:grpSp>
        <p:grpSp>
          <p:nvGrpSpPr>
            <p:cNvPr id="118" name="Group 117"/>
            <p:cNvGrpSpPr/>
            <p:nvPr/>
          </p:nvGrpSpPr>
          <p:grpSpPr>
            <a:xfrm>
              <a:off x="3743617" y="3799759"/>
              <a:ext cx="864373" cy="748321"/>
              <a:chOff x="3743617" y="3799759"/>
              <a:chExt cx="864373" cy="748321"/>
            </a:xfrm>
          </p:grpSpPr>
          <p:sp>
            <p:nvSpPr>
              <p:cNvPr id="99" name="Rectangle 98"/>
              <p:cNvSpPr/>
              <p:nvPr/>
            </p:nvSpPr>
            <p:spPr>
              <a:xfrm>
                <a:off x="3860024" y="3802700"/>
                <a:ext cx="592668" cy="372534"/>
              </a:xfrm>
              <a:prstGeom prst="rect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ko-KR" dirty="0" smtClean="0">
                    <a:solidFill>
                      <a:srgbClr val="002060"/>
                    </a:solidFill>
                  </a:rPr>
                  <a:t>R </a:t>
                </a:r>
                <a:r>
                  <a:rPr lang="en-US" altLang="ko-KR" dirty="0">
                    <a:solidFill>
                      <a:srgbClr val="002060"/>
                    </a:solidFill>
                  </a:rPr>
                  <a:t>W</a:t>
                </a:r>
                <a:endParaRPr lang="ko-KR" altLang="en-US" dirty="0">
                  <a:solidFill>
                    <a:srgbClr val="002060"/>
                  </a:solidFill>
                </a:endParaRPr>
              </a:p>
            </p:txBody>
          </p:sp>
          <p:cxnSp>
            <p:nvCxnSpPr>
              <p:cNvPr id="100" name="Straight Connector 99"/>
              <p:cNvCxnSpPr/>
              <p:nvPr/>
            </p:nvCxnSpPr>
            <p:spPr>
              <a:xfrm>
                <a:off x="4141936" y="3799759"/>
                <a:ext cx="0" cy="372534"/>
              </a:xfrm>
              <a:prstGeom prst="line">
                <a:avLst/>
              </a:prstGeom>
              <a:ln w="9525"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8" name="Straight Connector 107"/>
              <p:cNvCxnSpPr/>
              <p:nvPr/>
            </p:nvCxnSpPr>
            <p:spPr>
              <a:xfrm>
                <a:off x="3861761" y="4265704"/>
                <a:ext cx="567656" cy="0"/>
              </a:xfrm>
              <a:prstGeom prst="line">
                <a:avLst/>
              </a:prstGeom>
              <a:ln w="28575">
                <a:headEnd type="triangle" w="med" len="med"/>
                <a:tailEnd type="triangle" w="med" len="med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09" name="TextBox 108"/>
              <p:cNvSpPr txBox="1"/>
              <p:nvPr/>
            </p:nvSpPr>
            <p:spPr>
              <a:xfrm>
                <a:off x="3743617" y="4240303"/>
                <a:ext cx="864373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ko-KR" sz="1400" b="1" dirty="0" smtClean="0">
                    <a:solidFill>
                      <a:srgbClr val="0070C0"/>
                    </a:solidFill>
                  </a:rPr>
                  <a:t>3~5 D</a:t>
                </a:r>
                <a:endParaRPr lang="ko-KR" altLang="en-US" sz="1400" b="1" dirty="0">
                  <a:solidFill>
                    <a:srgbClr val="0070C0"/>
                  </a:solidFill>
                </a:endParaRPr>
              </a:p>
            </p:txBody>
          </p:sp>
        </p:grpSp>
        <p:grpSp>
          <p:nvGrpSpPr>
            <p:cNvPr id="119" name="Group 118"/>
            <p:cNvGrpSpPr/>
            <p:nvPr/>
          </p:nvGrpSpPr>
          <p:grpSpPr>
            <a:xfrm>
              <a:off x="4968383" y="3802700"/>
              <a:ext cx="864373" cy="764938"/>
              <a:chOff x="4968383" y="3802700"/>
              <a:chExt cx="864373" cy="764938"/>
            </a:xfrm>
          </p:grpSpPr>
          <p:sp>
            <p:nvSpPr>
              <p:cNvPr id="103" name="Rectangle 102"/>
              <p:cNvSpPr/>
              <p:nvPr/>
            </p:nvSpPr>
            <p:spPr>
              <a:xfrm>
                <a:off x="5132538" y="3805641"/>
                <a:ext cx="522420" cy="372534"/>
              </a:xfrm>
              <a:prstGeom prst="rect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ko-KR" dirty="0" smtClean="0">
                    <a:solidFill>
                      <a:srgbClr val="002060"/>
                    </a:solidFill>
                  </a:rPr>
                  <a:t>R </a:t>
                </a:r>
                <a:r>
                  <a:rPr lang="en-US" altLang="ko-KR" dirty="0">
                    <a:solidFill>
                      <a:srgbClr val="002060"/>
                    </a:solidFill>
                  </a:rPr>
                  <a:t>S</a:t>
                </a:r>
                <a:endParaRPr lang="ko-KR" altLang="en-US" dirty="0">
                  <a:solidFill>
                    <a:srgbClr val="002060"/>
                  </a:solidFill>
                </a:endParaRPr>
              </a:p>
            </p:txBody>
          </p:sp>
          <p:cxnSp>
            <p:nvCxnSpPr>
              <p:cNvPr id="104" name="Straight Connector 103"/>
              <p:cNvCxnSpPr/>
              <p:nvPr/>
            </p:nvCxnSpPr>
            <p:spPr>
              <a:xfrm>
                <a:off x="5386537" y="3802700"/>
                <a:ext cx="0" cy="372534"/>
              </a:xfrm>
              <a:prstGeom prst="line">
                <a:avLst/>
              </a:prstGeom>
              <a:ln w="9525"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0" name="Straight Connector 109"/>
              <p:cNvCxnSpPr/>
              <p:nvPr/>
            </p:nvCxnSpPr>
            <p:spPr>
              <a:xfrm>
                <a:off x="5086527" y="4285262"/>
                <a:ext cx="567656" cy="0"/>
              </a:xfrm>
              <a:prstGeom prst="line">
                <a:avLst/>
              </a:prstGeom>
              <a:ln w="28575">
                <a:headEnd type="triangle" w="med" len="med"/>
                <a:tailEnd type="triangle" w="med" len="med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11" name="TextBox 110"/>
              <p:cNvSpPr txBox="1"/>
              <p:nvPr/>
            </p:nvSpPr>
            <p:spPr>
              <a:xfrm>
                <a:off x="4968383" y="4259861"/>
                <a:ext cx="864373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ko-KR" sz="1400" b="1" dirty="0" smtClean="0">
                    <a:solidFill>
                      <a:srgbClr val="0070C0"/>
                    </a:solidFill>
                  </a:rPr>
                  <a:t>3~5 D</a:t>
                </a:r>
                <a:endParaRPr lang="ko-KR" altLang="en-US" sz="1400" b="1" dirty="0">
                  <a:solidFill>
                    <a:srgbClr val="0070C0"/>
                  </a:solidFill>
                </a:endParaRPr>
              </a:p>
            </p:txBody>
          </p:sp>
        </p:grpSp>
        <p:grpSp>
          <p:nvGrpSpPr>
            <p:cNvPr id="120" name="Group 119"/>
            <p:cNvGrpSpPr/>
            <p:nvPr/>
          </p:nvGrpSpPr>
          <p:grpSpPr>
            <a:xfrm>
              <a:off x="6179507" y="3796818"/>
              <a:ext cx="864373" cy="776663"/>
              <a:chOff x="6179507" y="3796818"/>
              <a:chExt cx="864373" cy="776663"/>
            </a:xfrm>
          </p:grpSpPr>
          <p:sp>
            <p:nvSpPr>
              <p:cNvPr id="101" name="Rectangle 100"/>
              <p:cNvSpPr/>
              <p:nvPr/>
            </p:nvSpPr>
            <p:spPr>
              <a:xfrm>
                <a:off x="6315360" y="3799759"/>
                <a:ext cx="522420" cy="372534"/>
              </a:xfrm>
              <a:prstGeom prst="rect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ko-KR" dirty="0" smtClean="0">
                    <a:solidFill>
                      <a:srgbClr val="002060"/>
                    </a:solidFill>
                  </a:rPr>
                  <a:t>R </a:t>
                </a:r>
                <a:r>
                  <a:rPr lang="en-US" altLang="ko-KR" dirty="0" err="1" smtClean="0">
                    <a:solidFill>
                      <a:srgbClr val="002060"/>
                    </a:solidFill>
                  </a:rPr>
                  <a:t>R</a:t>
                </a:r>
                <a:endParaRPr lang="ko-KR" altLang="en-US" dirty="0">
                  <a:solidFill>
                    <a:srgbClr val="002060"/>
                  </a:solidFill>
                </a:endParaRPr>
              </a:p>
            </p:txBody>
          </p:sp>
          <p:cxnSp>
            <p:nvCxnSpPr>
              <p:cNvPr id="102" name="Straight Connector 101"/>
              <p:cNvCxnSpPr/>
              <p:nvPr/>
            </p:nvCxnSpPr>
            <p:spPr>
              <a:xfrm>
                <a:off x="6569359" y="3796818"/>
                <a:ext cx="0" cy="372534"/>
              </a:xfrm>
              <a:prstGeom prst="line">
                <a:avLst/>
              </a:prstGeom>
              <a:ln w="9525"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2" name="Straight Connector 111"/>
              <p:cNvCxnSpPr/>
              <p:nvPr/>
            </p:nvCxnSpPr>
            <p:spPr>
              <a:xfrm>
                <a:off x="6297651" y="4291105"/>
                <a:ext cx="567656" cy="0"/>
              </a:xfrm>
              <a:prstGeom prst="line">
                <a:avLst/>
              </a:prstGeom>
              <a:ln w="28575">
                <a:headEnd type="triangle" w="med" len="med"/>
                <a:tailEnd type="triangle" w="med" len="med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13" name="TextBox 112"/>
              <p:cNvSpPr txBox="1"/>
              <p:nvPr/>
            </p:nvSpPr>
            <p:spPr>
              <a:xfrm>
                <a:off x="6179507" y="4265704"/>
                <a:ext cx="864373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ko-KR" sz="1400" b="1" dirty="0" smtClean="0">
                    <a:solidFill>
                      <a:srgbClr val="0070C0"/>
                    </a:solidFill>
                  </a:rPr>
                  <a:t>3~5 D</a:t>
                </a:r>
                <a:endParaRPr lang="ko-KR" altLang="en-US" sz="1400" b="1" dirty="0">
                  <a:solidFill>
                    <a:srgbClr val="0070C0"/>
                  </a:solidFill>
                </a:endParaRPr>
              </a:p>
            </p:txBody>
          </p:sp>
        </p:grpSp>
      </p:grpSp>
      <p:sp>
        <p:nvSpPr>
          <p:cNvPr id="70" name="TextBox 69"/>
          <p:cNvSpPr txBox="1"/>
          <p:nvPr/>
        </p:nvSpPr>
        <p:spPr>
          <a:xfrm>
            <a:off x="557335" y="951513"/>
            <a:ext cx="824463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61950" indent="-361950">
              <a:buFont typeface="Wingdings" panose="05000000000000000000" pitchFamily="2" charset="2"/>
              <a:buChar char="§"/>
            </a:pPr>
            <a:r>
              <a:rPr lang="en-US" altLang="ko-KR" sz="2000" b="1" dirty="0" smtClean="0">
                <a:solidFill>
                  <a:schemeClr val="accent1">
                    <a:lumMod val="75000"/>
                  </a:schemeClr>
                </a:solidFill>
              </a:rPr>
              <a:t>Enhance Production: Dynamic, Flexible, Efficient, and Effective</a:t>
            </a:r>
            <a:endParaRPr lang="en-US" altLang="ko-KR" sz="20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2210754" y="2951564"/>
            <a:ext cx="6168343" cy="1279795"/>
            <a:chOff x="2210754" y="2951564"/>
            <a:chExt cx="6168343" cy="1279795"/>
          </a:xfrm>
        </p:grpSpPr>
        <p:grpSp>
          <p:nvGrpSpPr>
            <p:cNvPr id="122" name="Group 121"/>
            <p:cNvGrpSpPr/>
            <p:nvPr/>
          </p:nvGrpSpPr>
          <p:grpSpPr>
            <a:xfrm>
              <a:off x="2210754" y="2951564"/>
              <a:ext cx="6168343" cy="1279795"/>
              <a:chOff x="2210754" y="2620478"/>
              <a:chExt cx="6168343" cy="1279795"/>
            </a:xfrm>
          </p:grpSpPr>
          <p:grpSp>
            <p:nvGrpSpPr>
              <p:cNvPr id="116" name="Group 115"/>
              <p:cNvGrpSpPr/>
              <p:nvPr/>
            </p:nvGrpSpPr>
            <p:grpSpPr>
              <a:xfrm>
                <a:off x="2210754" y="2620478"/>
                <a:ext cx="6168343" cy="997419"/>
                <a:chOff x="2210754" y="2620478"/>
                <a:chExt cx="6168343" cy="997419"/>
              </a:xfrm>
            </p:grpSpPr>
            <p:sp>
              <p:nvSpPr>
                <p:cNvPr id="78" name="Right Arrow 77"/>
                <p:cNvSpPr/>
                <p:nvPr/>
              </p:nvSpPr>
              <p:spPr>
                <a:xfrm>
                  <a:off x="2210754" y="3226958"/>
                  <a:ext cx="5041899" cy="271817"/>
                </a:xfrm>
                <a:prstGeom prst="rightArrow">
                  <a:avLst/>
                </a:prstGeom>
                <a:solidFill>
                  <a:schemeClr val="bg2">
                    <a:lumMod val="75000"/>
                  </a:schemeClr>
                </a:solidFill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80" name="Rectangle 79"/>
                <p:cNvSpPr/>
                <p:nvPr/>
              </p:nvSpPr>
              <p:spPr>
                <a:xfrm>
                  <a:off x="7362326" y="3135329"/>
                  <a:ext cx="1016769" cy="372534"/>
                </a:xfrm>
                <a:prstGeom prst="rect">
                  <a:avLst/>
                </a:prstGeom>
                <a:solidFill>
                  <a:schemeClr val="accent3">
                    <a:lumMod val="40000"/>
                    <a:lumOff val="60000"/>
                  </a:schemeClr>
                </a:solidFill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altLang="ko-KR" dirty="0" smtClean="0">
                      <a:solidFill>
                        <a:srgbClr val="002060"/>
                      </a:solidFill>
                    </a:rPr>
                    <a:t>W R…R S</a:t>
                  </a:r>
                  <a:endParaRPr lang="ko-KR" altLang="en-US" dirty="0">
                    <a:solidFill>
                      <a:srgbClr val="002060"/>
                    </a:solidFill>
                  </a:endParaRPr>
                </a:p>
              </p:txBody>
            </p:sp>
            <p:cxnSp>
              <p:nvCxnSpPr>
                <p:cNvPr id="81" name="Straight Connector 80"/>
                <p:cNvCxnSpPr/>
                <p:nvPr/>
              </p:nvCxnSpPr>
              <p:spPr>
                <a:xfrm>
                  <a:off x="7693299" y="3135329"/>
                  <a:ext cx="0" cy="372534"/>
                </a:xfrm>
                <a:prstGeom prst="line">
                  <a:avLst/>
                </a:prstGeom>
                <a:ln w="9525"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2" name="Straight Connector 81"/>
                <p:cNvCxnSpPr/>
                <p:nvPr/>
              </p:nvCxnSpPr>
              <p:spPr>
                <a:xfrm>
                  <a:off x="8142030" y="3135323"/>
                  <a:ext cx="0" cy="372534"/>
                </a:xfrm>
                <a:prstGeom prst="line">
                  <a:avLst/>
                </a:prstGeom>
                <a:ln w="9525"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83" name="Right Brace 82"/>
                <p:cNvSpPr/>
                <p:nvPr/>
              </p:nvSpPr>
              <p:spPr>
                <a:xfrm rot="16200000">
                  <a:off x="7748697" y="2504924"/>
                  <a:ext cx="244029" cy="1016771"/>
                </a:xfrm>
                <a:prstGeom prst="rightBrace">
                  <a:avLst>
                    <a:gd name="adj1" fmla="val 36538"/>
                    <a:gd name="adj2" fmla="val 49213"/>
                  </a:avLst>
                </a:prstGeom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84" name="TextBox 83"/>
                <p:cNvSpPr txBox="1"/>
                <p:nvPr/>
              </p:nvSpPr>
              <p:spPr>
                <a:xfrm>
                  <a:off x="7566682" y="2620478"/>
                  <a:ext cx="626536" cy="33855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altLang="ko-KR" sz="1600" b="1" dirty="0" smtClean="0">
                      <a:solidFill>
                        <a:srgbClr val="0070C0"/>
                      </a:solidFill>
                    </a:rPr>
                    <a:t>SG</a:t>
                  </a:r>
                  <a:endParaRPr lang="ko-KR" altLang="en-US" sz="1600" b="1" dirty="0">
                    <a:solidFill>
                      <a:srgbClr val="0070C0"/>
                    </a:solidFill>
                  </a:endParaRPr>
                </a:p>
              </p:txBody>
            </p:sp>
            <p:cxnSp>
              <p:nvCxnSpPr>
                <p:cNvPr id="85" name="Straight Connector 84"/>
                <p:cNvCxnSpPr/>
                <p:nvPr/>
              </p:nvCxnSpPr>
              <p:spPr>
                <a:xfrm>
                  <a:off x="7362326" y="3617897"/>
                  <a:ext cx="1016771" cy="0"/>
                </a:xfrm>
                <a:prstGeom prst="line">
                  <a:avLst/>
                </a:prstGeom>
                <a:ln w="28575">
                  <a:headEnd type="triangle" w="med" len="med"/>
                  <a:tailEnd type="triangle" w="med" len="med"/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86" name="TextBox 85"/>
              <p:cNvSpPr txBox="1"/>
              <p:nvPr/>
            </p:nvSpPr>
            <p:spPr>
              <a:xfrm>
                <a:off x="7405048" y="3592496"/>
                <a:ext cx="864373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ko-KR" sz="1400" b="1" dirty="0">
                    <a:solidFill>
                      <a:srgbClr val="0070C0"/>
                    </a:solidFill>
                  </a:rPr>
                  <a:t>1</a:t>
                </a:r>
                <a:r>
                  <a:rPr lang="en-US" altLang="ko-KR" sz="1400" b="1" dirty="0" smtClean="0">
                    <a:solidFill>
                      <a:srgbClr val="0070C0"/>
                    </a:solidFill>
                  </a:rPr>
                  <a:t> W /5 D</a:t>
                </a:r>
                <a:endParaRPr lang="ko-KR" altLang="en-US" sz="1400" b="1" dirty="0">
                  <a:solidFill>
                    <a:srgbClr val="0070C0"/>
                  </a:solidFill>
                </a:endParaRPr>
              </a:p>
            </p:txBody>
          </p:sp>
        </p:grpSp>
        <p:sp>
          <p:nvSpPr>
            <p:cNvPr id="71" name="TextBox 70"/>
            <p:cNvSpPr txBox="1"/>
            <p:nvPr/>
          </p:nvSpPr>
          <p:spPr>
            <a:xfrm>
              <a:off x="3329911" y="3286726"/>
              <a:ext cx="2324272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600" b="1" dirty="0" smtClean="0">
                  <a:solidFill>
                    <a:srgbClr val="0070C0"/>
                  </a:solidFill>
                </a:rPr>
                <a:t>Could be 8 (or 6) months</a:t>
              </a:r>
              <a:endParaRPr lang="ko-KR" altLang="en-US" sz="1600" b="1" dirty="0">
                <a:solidFill>
                  <a:srgbClr val="0070C0"/>
                </a:solidFill>
              </a:endParaRPr>
            </a:p>
          </p:txBody>
        </p:sp>
      </p:grpSp>
      <p:sp>
        <p:nvSpPr>
          <p:cNvPr id="5" name="Rectangle 4"/>
          <p:cNvSpPr/>
          <p:nvPr/>
        </p:nvSpPr>
        <p:spPr>
          <a:xfrm>
            <a:off x="1735566" y="2766200"/>
            <a:ext cx="2321990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1000" dirty="0"/>
              <a:t>S: Study Group Plenary</a:t>
            </a:r>
          </a:p>
          <a:p>
            <a:r>
              <a:rPr lang="en-US" altLang="ko-KR" sz="1000" dirty="0"/>
              <a:t>W: Working Party Plenary</a:t>
            </a:r>
          </a:p>
          <a:p>
            <a:r>
              <a:rPr lang="en-US" altLang="ko-KR" sz="1000" dirty="0"/>
              <a:t>R: Rapporteur Group session/meeting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0950114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5000">
        <p:fade/>
      </p:transition>
    </mc:Choice>
    <mc:Fallback xmlns="">
      <p:transition spd="slow" advClick="0" advTm="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1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40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8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" y="-4572"/>
            <a:ext cx="9143987" cy="5148064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3608337" y="3606517"/>
            <a:ext cx="18546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err="1">
                <a:solidFill>
                  <a:prstClr val="white"/>
                </a:solidFill>
                <a:latin typeface="Arial Narrow" panose="020B0606020202030204" pitchFamily="34" charset="0"/>
                <a:cs typeface="Myriad Pro Cond"/>
              </a:rPr>
              <a:t>www.itu.int</a:t>
            </a:r>
            <a:endParaRPr lang="en-US" sz="2800" b="1" dirty="0">
              <a:solidFill>
                <a:prstClr val="white"/>
              </a:solidFill>
              <a:latin typeface="Arial Narrow" panose="020B0606020202030204" pitchFamily="34" charset="0"/>
              <a:cs typeface="Myriad Pro Cond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1373106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8000">
        <p:fade/>
      </p:transition>
    </mc:Choice>
    <mc:Fallback xmlns="">
      <p:transition xmlns:p14="http://schemas.microsoft.com/office/powerpoint/2010/main" spd="slow" advClick="0" advTm="2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3633" y="0"/>
            <a:ext cx="9144000" cy="5148071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945946" y="357509"/>
            <a:ext cx="437162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chemeClr val="bg1"/>
                </a:solidFill>
                <a:latin typeface="Arial Narrow" panose="020B0606020202030204" pitchFamily="34" charset="0"/>
                <a:cs typeface="Myriad Pro Cond"/>
              </a:rPr>
              <a:t>Contents</a:t>
            </a:r>
            <a:endParaRPr lang="en-US" sz="2800" b="1" dirty="0">
              <a:solidFill>
                <a:schemeClr val="bg1"/>
              </a:solidFill>
              <a:latin typeface="Arial Narrow" panose="020B0606020202030204" pitchFamily="34" charset="0"/>
              <a:cs typeface="Myriad Pro Cond"/>
            </a:endParaRPr>
          </a:p>
        </p:txBody>
      </p:sp>
      <p:pic>
        <p:nvPicPr>
          <p:cNvPr id="72" name="Picture 7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97060" y="4508829"/>
            <a:ext cx="656391" cy="560761"/>
          </a:xfrm>
          <a:prstGeom prst="rect">
            <a:avLst/>
          </a:prstGeom>
        </p:spPr>
      </p:pic>
      <p:sp>
        <p:nvSpPr>
          <p:cNvPr id="17" name="Content Placeholder 2"/>
          <p:cNvSpPr>
            <a:spLocks noGrp="1"/>
          </p:cNvSpPr>
          <p:nvPr>
            <p:ph idx="1"/>
          </p:nvPr>
        </p:nvSpPr>
        <p:spPr>
          <a:xfrm>
            <a:off x="1519235" y="1287455"/>
            <a:ext cx="5825782" cy="2678258"/>
          </a:xfrm>
        </p:spPr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altLang="ko-KR" sz="2800" b="1" dirty="0" smtClean="0">
                <a:solidFill>
                  <a:srgbClr val="2C5A97"/>
                </a:solidFill>
              </a:rPr>
              <a:t>Vision and Objectives of WTSA-16</a:t>
            </a:r>
            <a:endParaRPr lang="en-US" altLang="ko-KR" sz="2800" b="1" dirty="0">
              <a:solidFill>
                <a:srgbClr val="2C5A97"/>
              </a:solidFill>
            </a:endParaRPr>
          </a:p>
          <a:p>
            <a:pPr marL="514350" indent="-514350">
              <a:buFont typeface="+mj-lt"/>
              <a:buAutoNum type="arabicPeriod"/>
            </a:pPr>
            <a:r>
              <a:rPr lang="en-US" altLang="ko-KR" sz="2800" b="1" dirty="0">
                <a:solidFill>
                  <a:srgbClr val="2C5A97"/>
                </a:solidFill>
              </a:rPr>
              <a:t>Study </a:t>
            </a:r>
            <a:r>
              <a:rPr lang="en-US" altLang="ko-KR" sz="2800" b="1" dirty="0" smtClean="0">
                <a:solidFill>
                  <a:srgbClr val="2C5A97"/>
                </a:solidFill>
              </a:rPr>
              <a:t>Group Structure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889381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5000">
        <p:fade/>
      </p:transition>
    </mc:Choice>
    <mc:Fallback xmlns="">
      <p:transition spd="slow" advClick="0" advTm="5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3633" y="0"/>
            <a:ext cx="9144000" cy="5148071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945946" y="357509"/>
            <a:ext cx="437162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chemeClr val="bg1"/>
                </a:solidFill>
                <a:latin typeface="Arial Narrow" panose="020B0606020202030204" pitchFamily="34" charset="0"/>
                <a:cs typeface="Myriad Pro Cond"/>
              </a:rPr>
              <a:t>Contents</a:t>
            </a:r>
            <a:endParaRPr lang="en-US" sz="2800" b="1" dirty="0">
              <a:solidFill>
                <a:schemeClr val="bg1"/>
              </a:solidFill>
              <a:latin typeface="Arial Narrow" panose="020B0606020202030204" pitchFamily="34" charset="0"/>
              <a:cs typeface="Myriad Pro Cond"/>
            </a:endParaRPr>
          </a:p>
        </p:txBody>
      </p:sp>
      <p:pic>
        <p:nvPicPr>
          <p:cNvPr id="72" name="Picture 7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97060" y="4508829"/>
            <a:ext cx="656391" cy="560761"/>
          </a:xfrm>
          <a:prstGeom prst="rect">
            <a:avLst/>
          </a:prstGeom>
        </p:spPr>
      </p:pic>
      <p:sp>
        <p:nvSpPr>
          <p:cNvPr id="17" name="Content Placeholder 2"/>
          <p:cNvSpPr>
            <a:spLocks noGrp="1"/>
          </p:cNvSpPr>
          <p:nvPr>
            <p:ph idx="1"/>
          </p:nvPr>
        </p:nvSpPr>
        <p:spPr>
          <a:xfrm>
            <a:off x="1134225" y="1287455"/>
            <a:ext cx="7220504" cy="2678258"/>
          </a:xfrm>
        </p:spPr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altLang="ko-KR" sz="3600" b="1" dirty="0" smtClean="0">
                <a:solidFill>
                  <a:srgbClr val="2C5A97"/>
                </a:solidFill>
              </a:rPr>
              <a:t>Vision and Objectives of WTSA-16</a:t>
            </a:r>
            <a:endParaRPr lang="en-US" altLang="ko-KR" sz="3600" b="1" dirty="0">
              <a:solidFill>
                <a:srgbClr val="2C5A97"/>
              </a:solidFill>
            </a:endParaRPr>
          </a:p>
          <a:p>
            <a:pPr marL="514350" indent="-514350">
              <a:buFont typeface="+mj-lt"/>
              <a:buAutoNum type="arabicPeriod"/>
            </a:pPr>
            <a:r>
              <a:rPr lang="en-US" altLang="ko-KR" sz="2800" b="1" dirty="0">
                <a:solidFill>
                  <a:schemeClr val="bg1">
                    <a:lumMod val="95000"/>
                  </a:schemeClr>
                </a:solidFill>
              </a:rPr>
              <a:t>Study </a:t>
            </a:r>
            <a:r>
              <a:rPr lang="en-US" altLang="ko-KR" sz="2800" b="1" dirty="0" smtClean="0">
                <a:solidFill>
                  <a:schemeClr val="bg1">
                    <a:lumMod val="95000"/>
                  </a:schemeClr>
                </a:solidFill>
              </a:rPr>
              <a:t>Group Structure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3338566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5000">
        <p:fade/>
      </p:transition>
    </mc:Choice>
    <mc:Fallback xmlns="">
      <p:transition xmlns:p14="http://schemas.microsoft.com/office/powerpoint/2010/main" spd="slow" advClick="0" advTm="2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76" y="1404"/>
            <a:ext cx="9144000" cy="5148071"/>
          </a:xfrm>
          <a:prstGeom prst="rect">
            <a:avLst/>
          </a:prstGeom>
        </p:spPr>
      </p:pic>
      <p:pic>
        <p:nvPicPr>
          <p:cNvPr id="72" name="Picture 7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97060" y="4508829"/>
            <a:ext cx="656391" cy="560761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429190" y="1115624"/>
            <a:ext cx="8113677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1" indent="-342900">
              <a:buFont typeface="Wingdings" panose="05000000000000000000" pitchFamily="2" charset="2"/>
              <a:buChar char="§"/>
            </a:pPr>
            <a:r>
              <a:rPr lang="en-US" altLang="ko-KR" sz="2000" b="1" dirty="0" smtClean="0">
                <a:solidFill>
                  <a:srgbClr val="00B050"/>
                </a:solidFill>
              </a:rPr>
              <a:t>Minimum Objective</a:t>
            </a:r>
            <a:r>
              <a:rPr lang="en-US" altLang="ko-KR" sz="2000" b="1" dirty="0" smtClean="0">
                <a:solidFill>
                  <a:schemeClr val="accent1">
                    <a:lumMod val="75000"/>
                  </a:schemeClr>
                </a:solidFill>
              </a:rPr>
              <a:t>: Ready for 2020</a:t>
            </a:r>
          </a:p>
          <a:p>
            <a:pPr marL="342900" lvl="1" indent="-342900">
              <a:buFont typeface="Wingdings" panose="05000000000000000000" pitchFamily="2" charset="2"/>
              <a:buChar char="§"/>
            </a:pPr>
            <a:r>
              <a:rPr lang="en-US" altLang="ko-KR" sz="2000" b="1" dirty="0" smtClean="0">
                <a:solidFill>
                  <a:schemeClr val="accent1">
                    <a:lumMod val="75000"/>
                  </a:schemeClr>
                </a:solidFill>
              </a:rPr>
              <a:t>Expected message from WTSA 2016 re-structuring:</a:t>
            </a:r>
          </a:p>
          <a:p>
            <a:pPr marL="800100" lvl="2" indent="-342900">
              <a:buFont typeface="Arial" panose="020B0604020202020204" pitchFamily="34" charset="0"/>
              <a:buChar char="•"/>
            </a:pPr>
            <a:r>
              <a:rPr lang="en-US" altLang="ko-KR" sz="2000" b="1" dirty="0" smtClean="0">
                <a:solidFill>
                  <a:schemeClr val="accent1">
                    <a:lumMod val="75000"/>
                  </a:schemeClr>
                </a:solidFill>
              </a:rPr>
              <a:t>Standard development platform: </a:t>
            </a:r>
            <a:r>
              <a:rPr lang="en-US" altLang="ko-KR" sz="2000" b="1" dirty="0">
                <a:solidFill>
                  <a:schemeClr val="accent1">
                    <a:lumMod val="75000"/>
                  </a:schemeClr>
                </a:solidFill>
              </a:rPr>
              <a:t>r</a:t>
            </a:r>
            <a:r>
              <a:rPr lang="en-US" altLang="ko-KR" sz="2000" b="1" dirty="0" smtClean="0">
                <a:solidFill>
                  <a:schemeClr val="accent1">
                    <a:lumMod val="75000"/>
                  </a:schemeClr>
                </a:solidFill>
              </a:rPr>
              <a:t>eady for 2020 and beyond</a:t>
            </a:r>
          </a:p>
          <a:p>
            <a:pPr marL="800100" lvl="2" indent="-342900">
              <a:buFont typeface="Arial" panose="020B0604020202020204" pitchFamily="34" charset="0"/>
              <a:buChar char="•"/>
            </a:pPr>
            <a:r>
              <a:rPr lang="en-US" altLang="ko-KR" sz="2000" b="1" dirty="0">
                <a:solidFill>
                  <a:schemeClr val="accent1">
                    <a:lumMod val="75000"/>
                  </a:schemeClr>
                </a:solidFill>
              </a:rPr>
              <a:t>ICT </a:t>
            </a:r>
            <a:r>
              <a:rPr lang="en-US" altLang="ko-KR" sz="2000" b="1" dirty="0" smtClean="0">
                <a:solidFill>
                  <a:schemeClr val="accent1">
                    <a:lumMod val="75000"/>
                  </a:schemeClr>
                </a:solidFill>
              </a:rPr>
              <a:t>plays a </a:t>
            </a:r>
            <a:r>
              <a:rPr lang="en-US" altLang="ko-KR" sz="2000" b="1" dirty="0">
                <a:solidFill>
                  <a:schemeClr val="accent1">
                    <a:lumMod val="75000"/>
                  </a:schemeClr>
                </a:solidFill>
              </a:rPr>
              <a:t>crucial role </a:t>
            </a:r>
            <a:r>
              <a:rPr lang="en-US" altLang="ko-KR" sz="2000" b="1" dirty="0" smtClean="0">
                <a:solidFill>
                  <a:schemeClr val="accent1">
                    <a:lumMod val="75000"/>
                  </a:schemeClr>
                </a:solidFill>
              </a:rPr>
              <a:t>in convergence, and so should ITU-T</a:t>
            </a:r>
            <a:endParaRPr lang="en-US" altLang="ko-KR" sz="2000" b="1" dirty="0">
              <a:solidFill>
                <a:schemeClr val="accent1">
                  <a:lumMod val="75000"/>
                </a:schemeClr>
              </a:solidFill>
            </a:endParaRPr>
          </a:p>
          <a:p>
            <a:pPr marL="800100" lvl="2" indent="-342900">
              <a:buFont typeface="Arial" panose="020B0604020202020204" pitchFamily="34" charset="0"/>
              <a:buChar char="•"/>
            </a:pPr>
            <a:r>
              <a:rPr lang="en-US" altLang="ko-KR" sz="2000" b="1" dirty="0" smtClean="0">
                <a:solidFill>
                  <a:schemeClr val="accent1">
                    <a:lumMod val="75000"/>
                  </a:schemeClr>
                </a:solidFill>
              </a:rPr>
              <a:t>Valuable place for industry production and market developments</a:t>
            </a:r>
          </a:p>
          <a:p>
            <a:pPr marL="800100" lvl="2" indent="-342900">
              <a:buFont typeface="Arial" panose="020B0604020202020204" pitchFamily="34" charset="0"/>
              <a:buChar char="•"/>
            </a:pPr>
            <a:r>
              <a:rPr lang="en-US" altLang="ko-KR" sz="2000" b="1" dirty="0" smtClean="0">
                <a:solidFill>
                  <a:schemeClr val="accent1">
                    <a:lumMod val="75000"/>
                  </a:schemeClr>
                </a:solidFill>
              </a:rPr>
              <a:t>Tactile awareness about the technology trend and market flows</a:t>
            </a:r>
          </a:p>
          <a:p>
            <a:pPr marL="800100" lvl="2" indent="-342900">
              <a:buFont typeface="Arial" panose="020B0604020202020204" pitchFamily="34" charset="0"/>
              <a:buChar char="•"/>
            </a:pPr>
            <a:r>
              <a:rPr lang="en-US" altLang="ko-KR" sz="2000" b="1" dirty="0" smtClean="0">
                <a:solidFill>
                  <a:schemeClr val="accent1">
                    <a:lumMod val="75000"/>
                  </a:schemeClr>
                </a:solidFill>
              </a:rPr>
              <a:t>Enhance </a:t>
            </a:r>
            <a:r>
              <a:rPr lang="en-US" altLang="ko-KR" sz="2000" b="1" dirty="0">
                <a:solidFill>
                  <a:schemeClr val="accent1">
                    <a:lumMod val="75000"/>
                  </a:schemeClr>
                </a:solidFill>
              </a:rPr>
              <a:t>“Relevance” of ITU-T </a:t>
            </a:r>
            <a:r>
              <a:rPr lang="en-US" altLang="ko-KR" sz="2000" b="1" dirty="0" smtClean="0">
                <a:solidFill>
                  <a:schemeClr val="accent1">
                    <a:lumMod val="75000"/>
                  </a:schemeClr>
                </a:solidFill>
              </a:rPr>
              <a:t>activities and value to Membership:</a:t>
            </a:r>
          </a:p>
          <a:p>
            <a:pPr marL="1257300" lvl="3" indent="-342900">
              <a:buFont typeface="Wingdings" panose="05000000000000000000" pitchFamily="2" charset="2"/>
              <a:buChar char="ü"/>
            </a:pPr>
            <a:r>
              <a:rPr lang="en-US" altLang="ko-KR" sz="2000" b="1" dirty="0">
                <a:solidFill>
                  <a:schemeClr val="accent1">
                    <a:lumMod val="75000"/>
                  </a:schemeClr>
                </a:solidFill>
              </a:rPr>
              <a:t>M</a:t>
            </a:r>
            <a:r>
              <a:rPr lang="en-US" altLang="ko-KR" sz="2000" b="1" dirty="0" smtClean="0">
                <a:solidFill>
                  <a:schemeClr val="accent1">
                    <a:lumMod val="75000"/>
                  </a:schemeClr>
                </a:solidFill>
              </a:rPr>
              <a:t>embers</a:t>
            </a:r>
            <a:r>
              <a:rPr lang="en-US" altLang="ko-KR" sz="2000" b="1" dirty="0">
                <a:solidFill>
                  <a:schemeClr val="accent1">
                    <a:lumMod val="75000"/>
                  </a:schemeClr>
                </a:solidFill>
              </a:rPr>
              <a:t>, markets and </a:t>
            </a:r>
            <a:r>
              <a:rPr lang="en-US" altLang="ko-KR" sz="2000" b="1" dirty="0" smtClean="0">
                <a:solidFill>
                  <a:schemeClr val="accent1">
                    <a:lumMod val="75000"/>
                  </a:schemeClr>
                </a:solidFill>
              </a:rPr>
              <a:t>businesses</a:t>
            </a:r>
          </a:p>
          <a:p>
            <a:pPr marL="1257300" lvl="3" indent="-342900">
              <a:buFont typeface="Wingdings" panose="05000000000000000000" pitchFamily="2" charset="2"/>
              <a:buChar char="ü"/>
            </a:pPr>
            <a:r>
              <a:rPr lang="en-US" altLang="ko-KR" sz="2000" b="1" dirty="0" smtClean="0">
                <a:solidFill>
                  <a:schemeClr val="accent1">
                    <a:lumMod val="75000"/>
                  </a:schemeClr>
                </a:solidFill>
              </a:rPr>
              <a:t>Balance of roles between developed and developing</a:t>
            </a:r>
            <a:endParaRPr lang="en-US" altLang="ko-KR" sz="2000" b="1" dirty="0">
              <a:solidFill>
                <a:schemeClr val="accent1">
                  <a:lumMod val="75000"/>
                </a:schemeClr>
              </a:solidFill>
            </a:endParaRPr>
          </a:p>
          <a:p>
            <a:pPr marL="1257300" lvl="3" indent="-342900">
              <a:buFont typeface="Wingdings" panose="05000000000000000000" pitchFamily="2" charset="2"/>
              <a:buChar char="ü"/>
            </a:pPr>
            <a:r>
              <a:rPr lang="en-US" altLang="ko-KR" sz="2000" b="1" dirty="0">
                <a:solidFill>
                  <a:schemeClr val="accent1">
                    <a:lumMod val="75000"/>
                  </a:schemeClr>
                </a:solidFill>
              </a:rPr>
              <a:t>Clearer visibility on </a:t>
            </a:r>
            <a:r>
              <a:rPr lang="en-US" altLang="ko-KR" sz="2000" b="1" dirty="0" smtClean="0">
                <a:solidFill>
                  <a:schemeClr val="accent1">
                    <a:lumMod val="75000"/>
                  </a:schemeClr>
                </a:solidFill>
              </a:rPr>
              <a:t>standards/technology targets</a:t>
            </a:r>
            <a:endParaRPr lang="en-US" altLang="ko-KR" sz="2000" b="1" dirty="0">
              <a:solidFill>
                <a:schemeClr val="accent1">
                  <a:lumMod val="75000"/>
                </a:schemeClr>
              </a:solidFill>
            </a:endParaRPr>
          </a:p>
          <a:p>
            <a:pPr marL="1257300" lvl="3" indent="-342900">
              <a:buFont typeface="Wingdings" panose="05000000000000000000" pitchFamily="2" charset="2"/>
              <a:buChar char="ü"/>
            </a:pPr>
            <a:r>
              <a:rPr lang="en-US" altLang="ko-KR" sz="2000" b="1" dirty="0" smtClean="0">
                <a:solidFill>
                  <a:schemeClr val="accent1">
                    <a:lumMod val="75000"/>
                  </a:schemeClr>
                </a:solidFill>
              </a:rPr>
              <a:t>Better coherence of Infrastructure 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965231" y="326924"/>
            <a:ext cx="413521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chemeClr val="bg1"/>
                </a:solidFill>
                <a:latin typeface="Arial Narrow" panose="020B0606020202030204" pitchFamily="34" charset="0"/>
                <a:cs typeface="Myriad Pro Cond"/>
              </a:rPr>
              <a:t>Vision of WTSA-16 (1/2)</a:t>
            </a:r>
            <a:endParaRPr lang="en-US" sz="3200" b="1" dirty="0">
              <a:solidFill>
                <a:schemeClr val="bg1"/>
              </a:solidFill>
              <a:latin typeface="Arial Narrow" panose="020B0606020202030204" pitchFamily="34" charset="0"/>
              <a:cs typeface="Myriad Pro Cond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1688517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5000">
        <p:fade/>
      </p:transition>
    </mc:Choice>
    <mc:Fallback xmlns="">
      <p:transition xmlns:p14="http://schemas.microsoft.com/office/powerpoint/2010/main" spd="slow" advClick="0" advTm="2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4571"/>
            <a:ext cx="9144000" cy="5148071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935413" y="326924"/>
            <a:ext cx="413521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chemeClr val="bg1"/>
                </a:solidFill>
                <a:latin typeface="Arial Narrow" panose="020B0606020202030204" pitchFamily="34" charset="0"/>
                <a:cs typeface="Myriad Pro Cond"/>
              </a:rPr>
              <a:t>Vision of WTSA-16 (2/2)</a:t>
            </a:r>
            <a:endParaRPr lang="en-US" sz="3200" b="1" dirty="0">
              <a:solidFill>
                <a:schemeClr val="bg1"/>
              </a:solidFill>
              <a:latin typeface="Arial Narrow" panose="020B0606020202030204" pitchFamily="34" charset="0"/>
              <a:cs typeface="Myriad Pro Cond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38667" y="1103806"/>
            <a:ext cx="8566497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 smtClean="0">
                <a:solidFill>
                  <a:srgbClr val="3976BE"/>
                </a:solidFill>
                <a:latin typeface="Arial Narrow" panose="020B0606020202030204" pitchFamily="34" charset="0"/>
                <a:cs typeface="Myriad Pro Cond"/>
              </a:rPr>
              <a:t>Raise level of WTSA-16 and </a:t>
            </a:r>
            <a:r>
              <a:rPr lang="en-US" sz="2800" b="1" dirty="0" smtClean="0">
                <a:solidFill>
                  <a:srgbClr val="3976BE"/>
                </a:solidFill>
                <a:latin typeface="Arial Narrow" panose="020B0606020202030204" pitchFamily="34" charset="0"/>
                <a:cs typeface="Myriad Pro Cond"/>
              </a:rPr>
              <a:t>make this the best ever WTSA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 smtClean="0">
                <a:solidFill>
                  <a:srgbClr val="3976BE"/>
                </a:solidFill>
                <a:latin typeface="Arial Narrow" panose="020B0606020202030204" pitchFamily="34" charset="0"/>
                <a:cs typeface="Myriad Pro Cond"/>
              </a:rPr>
              <a:t>Less inward-looking and procedure-focused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 smtClean="0">
                <a:solidFill>
                  <a:srgbClr val="3976BE"/>
                </a:solidFill>
                <a:latin typeface="Arial Narrow" panose="020B0606020202030204" pitchFamily="34" charset="0"/>
                <a:cs typeface="Myriad Pro Cond"/>
              </a:rPr>
              <a:t>Make it interesting to the world outside ITU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 smtClean="0">
                <a:solidFill>
                  <a:srgbClr val="3976BE"/>
                </a:solidFill>
                <a:latin typeface="Arial Narrow" panose="020B0606020202030204" pitchFamily="34" charset="0"/>
                <a:cs typeface="Myriad Pro Cond"/>
              </a:rPr>
              <a:t>Spice up plenary sessions with talks by renowned speakers on 5G, </a:t>
            </a:r>
            <a:r>
              <a:rPr lang="en-US" sz="2800" dirty="0" err="1" smtClean="0">
                <a:solidFill>
                  <a:srgbClr val="3976BE"/>
                </a:solidFill>
                <a:latin typeface="Arial Narrow" panose="020B0606020202030204" pitchFamily="34" charset="0"/>
                <a:cs typeface="Myriad Pro Cond"/>
              </a:rPr>
              <a:t>IoT</a:t>
            </a:r>
            <a:r>
              <a:rPr lang="en-US" sz="2800" dirty="0" smtClean="0">
                <a:solidFill>
                  <a:srgbClr val="3976BE"/>
                </a:solidFill>
                <a:latin typeface="Arial Narrow" panose="020B0606020202030204" pitchFamily="34" charset="0"/>
                <a:cs typeface="Myriad Pro Cond"/>
              </a:rPr>
              <a:t>, smart cities, video is the future, over-the-top services, digital financial services, optical </a:t>
            </a:r>
            <a:r>
              <a:rPr lang="en-US" sz="2800" dirty="0" err="1" smtClean="0">
                <a:solidFill>
                  <a:srgbClr val="3976BE"/>
                </a:solidFill>
                <a:latin typeface="Arial Narrow" panose="020B0606020202030204" pitchFamily="34" charset="0"/>
                <a:cs typeface="Myriad Pro Cond"/>
              </a:rPr>
              <a:t>fibre</a:t>
            </a:r>
            <a:r>
              <a:rPr lang="en-US" sz="2800" dirty="0" smtClean="0">
                <a:solidFill>
                  <a:srgbClr val="3976BE"/>
                </a:solidFill>
                <a:latin typeface="Arial Narrow" panose="020B0606020202030204" pitchFamily="34" charset="0"/>
                <a:cs typeface="Myriad Pro Cond"/>
              </a:rPr>
              <a:t>, trust/security/privacy, big data, e-health, connected car …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800" b="1" dirty="0" smtClean="0">
                <a:solidFill>
                  <a:srgbClr val="3976BE"/>
                </a:solidFill>
                <a:latin typeface="Arial Narrow" panose="020B0606020202030204" pitchFamily="34" charset="0"/>
                <a:cs typeface="Myriad Pro Cond"/>
              </a:rPr>
              <a:t>Your suggestions welcome for speakers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784" y="4467251"/>
            <a:ext cx="734924" cy="604047"/>
          </a:xfrm>
          <a:prstGeom prst="rect">
            <a:avLst/>
          </a:prstGeom>
          <a:solidFill>
            <a:schemeClr val="accent1">
              <a:lumMod val="20000"/>
              <a:lumOff val="80000"/>
              <a:alpha val="65000"/>
            </a:schemeClr>
          </a:solidFill>
        </p:spPr>
      </p:pic>
    </p:spTree>
    <p:extLst>
      <p:ext uri="{BB962C8B-B14F-4D97-AF65-F5344CB8AC3E}">
        <p14:creationId xmlns:p14="http://schemas.microsoft.com/office/powerpoint/2010/main" val="23478269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000">
        <p:fade/>
      </p:transition>
    </mc:Choice>
    <mc:Fallback xmlns="">
      <p:transition xmlns:p14="http://schemas.microsoft.com/office/powerpoint/2010/main" spd="slow" advClick="0" advTm="2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3633" y="0"/>
            <a:ext cx="9144000" cy="5148071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945946" y="357509"/>
            <a:ext cx="437162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chemeClr val="bg1"/>
                </a:solidFill>
                <a:latin typeface="Arial Narrow" panose="020B0606020202030204" pitchFamily="34" charset="0"/>
                <a:cs typeface="Myriad Pro Cond"/>
              </a:rPr>
              <a:t>Contents</a:t>
            </a:r>
            <a:endParaRPr lang="en-US" sz="2800" b="1" dirty="0">
              <a:solidFill>
                <a:schemeClr val="bg1"/>
              </a:solidFill>
              <a:latin typeface="Arial Narrow" panose="020B0606020202030204" pitchFamily="34" charset="0"/>
              <a:cs typeface="Myriad Pro Cond"/>
            </a:endParaRPr>
          </a:p>
        </p:txBody>
      </p:sp>
      <p:pic>
        <p:nvPicPr>
          <p:cNvPr id="72" name="Picture 7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97060" y="4508829"/>
            <a:ext cx="656391" cy="560761"/>
          </a:xfrm>
          <a:prstGeom prst="rect">
            <a:avLst/>
          </a:prstGeom>
        </p:spPr>
      </p:pic>
      <p:sp>
        <p:nvSpPr>
          <p:cNvPr id="17" name="Content Placeholder 2"/>
          <p:cNvSpPr>
            <a:spLocks noGrp="1"/>
          </p:cNvSpPr>
          <p:nvPr>
            <p:ph idx="1"/>
          </p:nvPr>
        </p:nvSpPr>
        <p:spPr>
          <a:xfrm>
            <a:off x="1519235" y="1287455"/>
            <a:ext cx="5825782" cy="2678258"/>
          </a:xfrm>
        </p:spPr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altLang="ko-KR" sz="2800" b="1" dirty="0" smtClean="0">
                <a:solidFill>
                  <a:schemeClr val="bg1">
                    <a:lumMod val="85000"/>
                  </a:schemeClr>
                </a:solidFill>
              </a:rPr>
              <a:t>Vision and Objectives of WTSA-16</a:t>
            </a:r>
            <a:endParaRPr lang="en-US" altLang="ko-KR" sz="2800" b="1" dirty="0">
              <a:solidFill>
                <a:schemeClr val="bg1">
                  <a:lumMod val="85000"/>
                </a:schemeClr>
              </a:solidFill>
            </a:endParaRPr>
          </a:p>
          <a:p>
            <a:pPr marL="514350" indent="-514350">
              <a:buFont typeface="+mj-lt"/>
              <a:buAutoNum type="arabicPeriod"/>
            </a:pPr>
            <a:r>
              <a:rPr lang="en-US" altLang="ko-KR" sz="3600" b="1" dirty="0">
                <a:solidFill>
                  <a:srgbClr val="2C5A97"/>
                </a:solidFill>
              </a:rPr>
              <a:t>Study </a:t>
            </a:r>
            <a:r>
              <a:rPr lang="en-US" altLang="ko-KR" sz="3600" b="1" dirty="0" smtClean="0">
                <a:solidFill>
                  <a:srgbClr val="2C5A97"/>
                </a:solidFill>
              </a:rPr>
              <a:t>Group Structure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3823796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5000">
        <p:fade/>
      </p:transition>
    </mc:Choice>
    <mc:Fallback xmlns="">
      <p:transition xmlns:p14="http://schemas.microsoft.com/office/powerpoint/2010/main" spd="slow" advClick="0" advTm="2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Content Placeholder 2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1143" y="2140778"/>
            <a:ext cx="2745394" cy="1830263"/>
          </a:xfrm>
          <a:effectLst>
            <a:softEdge rad="127000"/>
          </a:effectLst>
        </p:spPr>
      </p:pic>
      <p:sp>
        <p:nvSpPr>
          <p:cNvPr id="5" name="TextBox 4"/>
          <p:cNvSpPr txBox="1"/>
          <p:nvPr/>
        </p:nvSpPr>
        <p:spPr>
          <a:xfrm>
            <a:off x="1606377" y="419962"/>
            <a:ext cx="7068065" cy="3416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90000"/>
              </a:lnSpc>
              <a:defRPr/>
            </a:pPr>
            <a:r>
              <a:rPr lang="en-US" dirty="0">
                <a:solidFill>
                  <a:srgbClr val="0070C0"/>
                </a:solidFill>
                <a:latin typeface="Arial Black"/>
                <a:cs typeface="Arial Black"/>
              </a:rPr>
              <a:t>ITU-T </a:t>
            </a:r>
            <a:r>
              <a:rPr lang="en-US" dirty="0" smtClean="0">
                <a:solidFill>
                  <a:srgbClr val="0070C0"/>
                </a:solidFill>
                <a:latin typeface="Arial Black"/>
                <a:cs typeface="Arial Black"/>
              </a:rPr>
              <a:t>current structure (1): </a:t>
            </a:r>
            <a:r>
              <a:rPr lang="en-US" dirty="0">
                <a:solidFill>
                  <a:srgbClr val="0070C0"/>
                </a:solidFill>
                <a:latin typeface="Arial Black"/>
                <a:cs typeface="Arial Black"/>
              </a:rPr>
              <a:t>ITU-T </a:t>
            </a:r>
            <a:r>
              <a:rPr lang="en-US" dirty="0" smtClean="0">
                <a:solidFill>
                  <a:srgbClr val="0070C0"/>
                </a:solidFill>
                <a:latin typeface="Arial Black"/>
                <a:cs typeface="Arial Black"/>
              </a:rPr>
              <a:t>Eleven Study </a:t>
            </a:r>
            <a:r>
              <a:rPr lang="en-US" dirty="0">
                <a:solidFill>
                  <a:srgbClr val="0070C0"/>
                </a:solidFill>
                <a:latin typeface="Arial Black"/>
                <a:cs typeface="Arial Black"/>
              </a:rPr>
              <a:t>Groups</a:t>
            </a:r>
          </a:p>
        </p:txBody>
      </p:sp>
      <p:sp>
        <p:nvSpPr>
          <p:cNvPr id="6" name="TextBox 6"/>
          <p:cNvSpPr txBox="1">
            <a:spLocks noChangeArrowheads="1"/>
          </p:cNvSpPr>
          <p:nvPr/>
        </p:nvSpPr>
        <p:spPr bwMode="auto">
          <a:xfrm>
            <a:off x="3986536" y="738511"/>
            <a:ext cx="4014464" cy="37602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2857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marL="342900" indent="-342900" eaLnBrk="1" hangingPunct="1">
              <a:lnSpc>
                <a:spcPct val="90000"/>
              </a:lnSpc>
              <a:spcBef>
                <a:spcPct val="0"/>
              </a:spcBef>
              <a:spcAft>
                <a:spcPts val="900"/>
              </a:spcAft>
              <a:buFont typeface="Wingdings" panose="05000000000000000000" pitchFamily="2" charset="2"/>
              <a:buChar char="l"/>
            </a:pPr>
            <a:r>
              <a:rPr lang="en-US" altLang="en-US" sz="1650" b="1" dirty="0">
                <a:ea typeface="MS PGothic" panose="020B0600070205080204" pitchFamily="34" charset="-128"/>
                <a:cs typeface="+mn-cs"/>
              </a:rPr>
              <a:t>SG2 Operational aspects</a:t>
            </a:r>
          </a:p>
          <a:p>
            <a:pPr marL="342900" indent="-342900" eaLnBrk="1" hangingPunct="1">
              <a:lnSpc>
                <a:spcPct val="90000"/>
              </a:lnSpc>
              <a:spcBef>
                <a:spcPct val="0"/>
              </a:spcBef>
              <a:spcAft>
                <a:spcPts val="900"/>
              </a:spcAft>
              <a:buFont typeface="Wingdings" panose="05000000000000000000" pitchFamily="2" charset="2"/>
              <a:buChar char="l"/>
            </a:pPr>
            <a:r>
              <a:rPr lang="en-US" altLang="en-US" sz="1650" b="1" dirty="0">
                <a:ea typeface="MS PGothic" panose="020B0600070205080204" pitchFamily="34" charset="-128"/>
                <a:cs typeface="+mn-cs"/>
              </a:rPr>
              <a:t>SG3 Economic and policy issues</a:t>
            </a:r>
          </a:p>
          <a:p>
            <a:pPr marL="342900" indent="-342900" eaLnBrk="1" hangingPunct="1">
              <a:lnSpc>
                <a:spcPct val="90000"/>
              </a:lnSpc>
              <a:spcBef>
                <a:spcPct val="0"/>
              </a:spcBef>
              <a:spcAft>
                <a:spcPts val="900"/>
              </a:spcAft>
              <a:buFont typeface="Wingdings" panose="05000000000000000000" pitchFamily="2" charset="2"/>
              <a:buChar char="l"/>
            </a:pPr>
            <a:r>
              <a:rPr lang="en-US" altLang="en-US" sz="1650" b="1" dirty="0">
                <a:ea typeface="MS PGothic" panose="020B0600070205080204" pitchFamily="34" charset="-128"/>
                <a:cs typeface="+mn-cs"/>
              </a:rPr>
              <a:t>SG5 Environment and climate change</a:t>
            </a:r>
          </a:p>
          <a:p>
            <a:pPr marL="342900" indent="-342900" eaLnBrk="1" hangingPunct="1">
              <a:lnSpc>
                <a:spcPct val="90000"/>
              </a:lnSpc>
              <a:spcBef>
                <a:spcPct val="0"/>
              </a:spcBef>
              <a:spcAft>
                <a:spcPts val="900"/>
              </a:spcAft>
              <a:buFont typeface="Wingdings" panose="05000000000000000000" pitchFamily="2" charset="2"/>
              <a:buChar char="l"/>
            </a:pPr>
            <a:r>
              <a:rPr lang="en-US" altLang="en-US" sz="1650" b="1" dirty="0">
                <a:ea typeface="MS PGothic" panose="020B0600070205080204" pitchFamily="34" charset="-128"/>
                <a:cs typeface="+mn-cs"/>
              </a:rPr>
              <a:t>SG9 Broadband cable and TV</a:t>
            </a:r>
          </a:p>
          <a:p>
            <a:pPr marL="342900" indent="-342900" eaLnBrk="1" hangingPunct="1">
              <a:lnSpc>
                <a:spcPct val="90000"/>
              </a:lnSpc>
              <a:spcBef>
                <a:spcPct val="0"/>
              </a:spcBef>
              <a:spcAft>
                <a:spcPts val="900"/>
              </a:spcAft>
              <a:buFont typeface="Wingdings" panose="05000000000000000000" pitchFamily="2" charset="2"/>
              <a:buChar char="l"/>
            </a:pPr>
            <a:r>
              <a:rPr lang="en-US" altLang="en-US" sz="1650" b="1" dirty="0">
                <a:ea typeface="MS PGothic" panose="020B0600070205080204" pitchFamily="34" charset="-128"/>
                <a:cs typeface="+mn-cs"/>
              </a:rPr>
              <a:t>SG11 Protocols and test specifications</a:t>
            </a:r>
          </a:p>
          <a:p>
            <a:pPr marL="342900" indent="-342900" eaLnBrk="1" hangingPunct="1">
              <a:lnSpc>
                <a:spcPct val="90000"/>
              </a:lnSpc>
              <a:spcBef>
                <a:spcPct val="0"/>
              </a:spcBef>
              <a:spcAft>
                <a:spcPts val="900"/>
              </a:spcAft>
              <a:buFont typeface="Wingdings" panose="05000000000000000000" pitchFamily="2" charset="2"/>
              <a:buChar char="l"/>
            </a:pPr>
            <a:r>
              <a:rPr lang="en-US" altLang="en-US" sz="1650" b="1" dirty="0">
                <a:ea typeface="MS PGothic" panose="020B0600070205080204" pitchFamily="34" charset="-128"/>
                <a:cs typeface="+mn-cs"/>
              </a:rPr>
              <a:t>SG12 Performance, </a:t>
            </a:r>
            <a:r>
              <a:rPr lang="en-US" altLang="en-US" sz="1650" b="1" dirty="0" err="1">
                <a:ea typeface="MS PGothic" panose="020B0600070205080204" pitchFamily="34" charset="-128"/>
                <a:cs typeface="+mn-cs"/>
              </a:rPr>
              <a:t>QoS</a:t>
            </a:r>
            <a:r>
              <a:rPr lang="en-US" altLang="en-US" sz="1650" b="1" dirty="0">
                <a:ea typeface="MS PGothic" panose="020B0600070205080204" pitchFamily="34" charset="-128"/>
                <a:cs typeface="+mn-cs"/>
              </a:rPr>
              <a:t> and </a:t>
            </a:r>
            <a:r>
              <a:rPr lang="en-US" altLang="en-US" sz="1650" b="1" dirty="0" err="1">
                <a:ea typeface="MS PGothic" panose="020B0600070205080204" pitchFamily="34" charset="-128"/>
                <a:cs typeface="+mn-cs"/>
              </a:rPr>
              <a:t>QoE</a:t>
            </a:r>
            <a:endParaRPr lang="en-US" altLang="en-US" sz="1650" b="1" dirty="0">
              <a:ea typeface="MS PGothic" panose="020B0600070205080204" pitchFamily="34" charset="-128"/>
              <a:cs typeface="+mn-cs"/>
            </a:endParaRPr>
          </a:p>
          <a:p>
            <a:pPr marL="342900" indent="-342900" eaLnBrk="1" hangingPunct="1">
              <a:lnSpc>
                <a:spcPct val="90000"/>
              </a:lnSpc>
              <a:spcBef>
                <a:spcPct val="0"/>
              </a:spcBef>
              <a:spcAft>
                <a:spcPts val="900"/>
              </a:spcAft>
              <a:buFont typeface="Wingdings" panose="05000000000000000000" pitchFamily="2" charset="2"/>
              <a:buChar char="l"/>
            </a:pPr>
            <a:r>
              <a:rPr lang="en-US" altLang="en-US" sz="1650" b="1" dirty="0">
                <a:ea typeface="MS PGothic" panose="020B0600070205080204" pitchFamily="34" charset="-128"/>
                <a:cs typeface="+mn-cs"/>
              </a:rPr>
              <a:t>SG13 Future networks (incl. cloud)</a:t>
            </a:r>
          </a:p>
          <a:p>
            <a:pPr marL="342900" indent="-342900" eaLnBrk="1" hangingPunct="1">
              <a:lnSpc>
                <a:spcPct val="90000"/>
              </a:lnSpc>
              <a:spcBef>
                <a:spcPct val="0"/>
              </a:spcBef>
              <a:spcAft>
                <a:spcPts val="900"/>
              </a:spcAft>
              <a:buFont typeface="Wingdings" panose="05000000000000000000" pitchFamily="2" charset="2"/>
              <a:buChar char="l"/>
            </a:pPr>
            <a:r>
              <a:rPr lang="en-US" altLang="en-US" sz="1650" b="1" dirty="0">
                <a:ea typeface="MS PGothic" panose="020B0600070205080204" pitchFamily="34" charset="-128"/>
                <a:cs typeface="+mn-cs"/>
              </a:rPr>
              <a:t>SG15 Transport and access</a:t>
            </a:r>
          </a:p>
          <a:p>
            <a:pPr marL="342900" indent="-342900" eaLnBrk="1" hangingPunct="1">
              <a:lnSpc>
                <a:spcPct val="90000"/>
              </a:lnSpc>
              <a:spcBef>
                <a:spcPct val="0"/>
              </a:spcBef>
              <a:spcAft>
                <a:spcPts val="900"/>
              </a:spcAft>
              <a:buFont typeface="Wingdings" panose="05000000000000000000" pitchFamily="2" charset="2"/>
              <a:buChar char="l"/>
            </a:pPr>
            <a:r>
              <a:rPr lang="en-US" altLang="en-US" sz="1650" b="1" dirty="0">
                <a:ea typeface="MS PGothic" panose="020B0600070205080204" pitchFamily="34" charset="-128"/>
                <a:cs typeface="+mn-cs"/>
              </a:rPr>
              <a:t>SG16 Multimedia</a:t>
            </a:r>
          </a:p>
          <a:p>
            <a:pPr marL="342900" indent="-342900" eaLnBrk="1" hangingPunct="1">
              <a:lnSpc>
                <a:spcPct val="90000"/>
              </a:lnSpc>
              <a:spcBef>
                <a:spcPct val="0"/>
              </a:spcBef>
              <a:spcAft>
                <a:spcPts val="900"/>
              </a:spcAft>
              <a:buFont typeface="Wingdings" panose="05000000000000000000" pitchFamily="2" charset="2"/>
              <a:buChar char="l"/>
            </a:pPr>
            <a:r>
              <a:rPr lang="en-US" altLang="en-US" sz="1650" b="1" dirty="0">
                <a:ea typeface="MS PGothic" panose="020B0600070205080204" pitchFamily="34" charset="-128"/>
                <a:cs typeface="+mn-cs"/>
              </a:rPr>
              <a:t>SG17 Security</a:t>
            </a:r>
          </a:p>
          <a:p>
            <a:pPr marL="342900" indent="-342900" eaLnBrk="1" hangingPunct="1">
              <a:lnSpc>
                <a:spcPct val="90000"/>
              </a:lnSpc>
              <a:spcBef>
                <a:spcPct val="0"/>
              </a:spcBef>
              <a:spcAft>
                <a:spcPts val="900"/>
              </a:spcAft>
              <a:buFont typeface="Wingdings" panose="05000000000000000000" pitchFamily="2" charset="2"/>
              <a:buChar char="l"/>
            </a:pPr>
            <a:r>
              <a:rPr lang="en-US" altLang="en-US" sz="1650" b="1" dirty="0">
                <a:solidFill>
                  <a:srgbClr val="FF0000"/>
                </a:solidFill>
                <a:ea typeface="MS PGothic" panose="020B0600070205080204" pitchFamily="34" charset="-128"/>
                <a:cs typeface="+mn-cs"/>
              </a:rPr>
              <a:t>SG20 IoT &amp; Smart Cities</a:t>
            </a:r>
          </a:p>
        </p:txBody>
      </p:sp>
    </p:spTree>
    <p:extLst>
      <p:ext uri="{BB962C8B-B14F-4D97-AF65-F5344CB8AC3E}">
        <p14:creationId xmlns:p14="http://schemas.microsoft.com/office/powerpoint/2010/main" val="18457113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000"/>
    </mc:Choice>
    <mc:Fallback xmlns="">
      <p:transition spd="slow" advClick="0" advTm="2000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1383426" y="414088"/>
            <a:ext cx="6217753" cy="3416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90000"/>
              </a:lnSpc>
              <a:defRPr/>
            </a:pPr>
            <a:r>
              <a:rPr lang="en-US" dirty="0">
                <a:solidFill>
                  <a:srgbClr val="0070C0"/>
                </a:solidFill>
                <a:latin typeface="Arial Black"/>
                <a:cs typeface="Arial Black"/>
              </a:rPr>
              <a:t>ITU-T </a:t>
            </a:r>
            <a:r>
              <a:rPr lang="en-US" dirty="0" smtClean="0">
                <a:solidFill>
                  <a:srgbClr val="0070C0"/>
                </a:solidFill>
                <a:latin typeface="Arial Black"/>
                <a:cs typeface="Arial Black"/>
              </a:rPr>
              <a:t>current structure </a:t>
            </a:r>
            <a:r>
              <a:rPr lang="en-US" dirty="0">
                <a:solidFill>
                  <a:srgbClr val="0070C0"/>
                </a:solidFill>
                <a:latin typeface="Arial Black"/>
                <a:cs typeface="Arial Black"/>
              </a:rPr>
              <a:t>(2): ITU-T Focus Groups</a:t>
            </a:r>
          </a:p>
        </p:txBody>
      </p:sp>
      <p:sp>
        <p:nvSpPr>
          <p:cNvPr id="10" name="Content Placeholder 4"/>
          <p:cNvSpPr txBox="1">
            <a:spLocks/>
          </p:cNvSpPr>
          <p:nvPr/>
        </p:nvSpPr>
        <p:spPr>
          <a:xfrm>
            <a:off x="3916305" y="797809"/>
            <a:ext cx="4003052" cy="3594157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buNone/>
            </a:pPr>
            <a:r>
              <a:rPr lang="en-US" sz="15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Augment the Study Group system </a:t>
            </a:r>
          </a:p>
          <a:p>
            <a:pPr marL="333375" lvl="1" indent="-197644">
              <a:spcBef>
                <a:spcPts val="0"/>
              </a:spcBef>
            </a:pPr>
            <a:r>
              <a:rPr lang="en-US" sz="15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Way to quickly react to ICT standardization needs </a:t>
            </a:r>
          </a:p>
          <a:p>
            <a:pPr marL="333375" lvl="1" indent="-197644">
              <a:spcBef>
                <a:spcPts val="0"/>
              </a:spcBef>
            </a:pPr>
            <a:r>
              <a:rPr lang="en-US" sz="15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Great flexibility of working methods </a:t>
            </a:r>
          </a:p>
          <a:p>
            <a:pPr marL="333375" lvl="1" indent="-197644">
              <a:spcBef>
                <a:spcPts val="0"/>
              </a:spcBef>
            </a:pPr>
            <a:r>
              <a:rPr lang="en-US" sz="15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Open to non-member participants </a:t>
            </a:r>
          </a:p>
          <a:p>
            <a:pPr marL="0" indent="0">
              <a:lnSpc>
                <a:spcPct val="90000"/>
              </a:lnSpc>
              <a:spcBef>
                <a:spcPts val="0"/>
              </a:spcBef>
              <a:buNone/>
            </a:pPr>
            <a:endParaRPr lang="en-US" altLang="en-US" sz="1500" b="1" dirty="0">
              <a:solidFill>
                <a:schemeClr val="tx1"/>
              </a:solidFill>
              <a:latin typeface="Arial "/>
              <a:ea typeface="Arial "/>
              <a:cs typeface="Arial "/>
            </a:endParaRPr>
          </a:p>
          <a:p>
            <a:pPr marL="0" indent="0">
              <a:lnSpc>
                <a:spcPct val="90000"/>
              </a:lnSpc>
              <a:spcBef>
                <a:spcPts val="0"/>
              </a:spcBef>
              <a:buNone/>
            </a:pPr>
            <a:r>
              <a:rPr lang="en-US" altLang="en-US" sz="1500" b="1" dirty="0">
                <a:solidFill>
                  <a:schemeClr val="tx1"/>
                </a:solidFill>
                <a:latin typeface="Arial "/>
                <a:ea typeface="Arial "/>
                <a:cs typeface="Arial "/>
              </a:rPr>
              <a:t>Current Focus Groups:</a:t>
            </a:r>
          </a:p>
          <a:p>
            <a:pPr marL="333375" lvl="1" indent="-197644">
              <a:lnSpc>
                <a:spcPct val="90000"/>
              </a:lnSpc>
              <a:spcBef>
                <a:spcPts val="450"/>
              </a:spcBef>
              <a:buFont typeface="+mj-lt"/>
              <a:buAutoNum type="arabicPeriod"/>
            </a:pPr>
            <a:r>
              <a:rPr lang="en-US" altLang="en-US" sz="1500" b="1" dirty="0">
                <a:solidFill>
                  <a:schemeClr val="tx1"/>
                </a:solidFill>
                <a:latin typeface="Arial "/>
                <a:ea typeface="Arial "/>
                <a:cs typeface="Arial "/>
              </a:rPr>
              <a:t>5G/IMT-2020 Wireline</a:t>
            </a:r>
          </a:p>
          <a:p>
            <a:pPr marL="333375" lvl="1" indent="-197644">
              <a:lnSpc>
                <a:spcPct val="90000"/>
              </a:lnSpc>
              <a:spcBef>
                <a:spcPts val="450"/>
              </a:spcBef>
              <a:buFont typeface="+mj-lt"/>
              <a:buAutoNum type="arabicPeriod"/>
            </a:pPr>
            <a:r>
              <a:rPr lang="en-US" altLang="en-US" sz="1500" b="1" dirty="0">
                <a:solidFill>
                  <a:schemeClr val="tx1"/>
                </a:solidFill>
                <a:latin typeface="Arial "/>
                <a:ea typeface="Arial "/>
                <a:cs typeface="Arial "/>
              </a:rPr>
              <a:t>Digital financial services</a:t>
            </a:r>
          </a:p>
          <a:p>
            <a:pPr marL="333375" lvl="1" indent="-197644">
              <a:lnSpc>
                <a:spcPct val="90000"/>
              </a:lnSpc>
              <a:spcBef>
                <a:spcPts val="450"/>
              </a:spcBef>
              <a:buFont typeface="+mj-lt"/>
              <a:buAutoNum type="arabicPeriod"/>
            </a:pPr>
            <a:r>
              <a:rPr lang="en-US" altLang="en-US" sz="1500" b="1" dirty="0">
                <a:solidFill>
                  <a:schemeClr val="bg1">
                    <a:lumMod val="65000"/>
                  </a:schemeClr>
                </a:solidFill>
                <a:latin typeface="Arial "/>
                <a:ea typeface="Arial "/>
                <a:cs typeface="Arial "/>
              </a:rPr>
              <a:t>Aviation applications of cloud computing for flight data monitoring</a:t>
            </a:r>
          </a:p>
          <a:p>
            <a:pPr marL="333375" lvl="1" indent="-197644">
              <a:lnSpc>
                <a:spcPct val="90000"/>
              </a:lnSpc>
              <a:spcBef>
                <a:spcPts val="450"/>
              </a:spcBef>
              <a:buFont typeface="+mj-lt"/>
              <a:buAutoNum type="arabicPeriod"/>
            </a:pPr>
            <a:r>
              <a:rPr lang="en-US" altLang="en-US" sz="1500" b="1" dirty="0">
                <a:solidFill>
                  <a:schemeClr val="bg1">
                    <a:lumMod val="65000"/>
                  </a:schemeClr>
                </a:solidFill>
                <a:latin typeface="Arial "/>
                <a:ea typeface="Arial "/>
                <a:cs typeface="Arial "/>
              </a:rPr>
              <a:t>Smart sustainable cities</a:t>
            </a:r>
          </a:p>
          <a:p>
            <a:pPr marL="333375" lvl="1" indent="-197644">
              <a:lnSpc>
                <a:spcPct val="90000"/>
              </a:lnSpc>
              <a:spcBef>
                <a:spcPts val="450"/>
              </a:spcBef>
              <a:buFont typeface="+mj-lt"/>
              <a:buAutoNum type="arabicPeriod"/>
            </a:pPr>
            <a:r>
              <a:rPr lang="en-US" altLang="en-US" sz="1500" b="1" dirty="0">
                <a:solidFill>
                  <a:schemeClr val="bg1">
                    <a:lumMod val="65000"/>
                  </a:schemeClr>
                </a:solidFill>
                <a:latin typeface="Arial "/>
                <a:ea typeface="Arial "/>
                <a:cs typeface="Arial "/>
              </a:rPr>
              <a:t>Bridging the gap: from innovation to standards</a:t>
            </a:r>
          </a:p>
          <a:p>
            <a:pPr marL="333375" lvl="1" indent="-197644">
              <a:lnSpc>
                <a:spcPct val="90000"/>
              </a:lnSpc>
              <a:spcBef>
                <a:spcPts val="450"/>
              </a:spcBef>
              <a:buFont typeface="+mj-lt"/>
              <a:buAutoNum type="arabicPeriod"/>
            </a:pPr>
            <a:r>
              <a:rPr lang="en-US" altLang="en-US" sz="1500" b="1" dirty="0">
                <a:solidFill>
                  <a:schemeClr val="bg1">
                    <a:lumMod val="65000"/>
                  </a:schemeClr>
                </a:solidFill>
                <a:latin typeface="Arial "/>
                <a:ea typeface="Arial "/>
                <a:cs typeface="Arial "/>
              </a:rPr>
              <a:t>Smart water management</a:t>
            </a:r>
            <a:endParaRPr lang="en-US" altLang="en-US" sz="1200" b="1" dirty="0">
              <a:solidFill>
                <a:schemeClr val="bg1">
                  <a:lumMod val="65000"/>
                </a:schemeClr>
              </a:solidFill>
              <a:latin typeface="Arial "/>
              <a:ea typeface="Arial "/>
              <a:cs typeface="Arial "/>
            </a:endParaRPr>
          </a:p>
          <a:p>
            <a:pPr marL="0" indent="0">
              <a:buNone/>
            </a:pPr>
            <a:endParaRPr lang="en-US" sz="2400" b="1" dirty="0">
              <a:solidFill>
                <a:schemeClr val="tx1"/>
              </a:solidFill>
            </a:endParaRPr>
          </a:p>
        </p:txBody>
      </p:sp>
      <p:pic>
        <p:nvPicPr>
          <p:cNvPr id="11" name="Content Placeholder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83426" y="2269672"/>
            <a:ext cx="2427577" cy="18201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19894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4571"/>
            <a:ext cx="9144000" cy="5148071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951339" y="326924"/>
            <a:ext cx="52543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chemeClr val="bg1"/>
                </a:solidFill>
                <a:latin typeface="Arial Narrow" panose="020B0606020202030204" pitchFamily="34" charset="0"/>
                <a:cs typeface="Myriad Pro Cond"/>
              </a:rPr>
              <a:t>Study Group Restructuring</a:t>
            </a:r>
            <a:endParaRPr lang="en-US" sz="2800" b="1" dirty="0">
              <a:solidFill>
                <a:schemeClr val="bg1"/>
              </a:solidFill>
              <a:latin typeface="Arial Narrow" panose="020B0606020202030204" pitchFamily="34" charset="0"/>
              <a:cs typeface="Myriad Pro Cond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73204" y="1103806"/>
            <a:ext cx="8331959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 smtClean="0">
                <a:solidFill>
                  <a:srgbClr val="3976BE"/>
                </a:solidFill>
                <a:latin typeface="Arial Narrow" panose="020B0606020202030204" pitchFamily="34" charset="0"/>
                <a:cs typeface="Myriad Pro Cond"/>
              </a:rPr>
              <a:t>At TSAG in February: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800" dirty="0" smtClean="0">
                <a:solidFill>
                  <a:srgbClr val="3976BE"/>
                </a:solidFill>
                <a:latin typeface="Arial Narrow" panose="020B0606020202030204" pitchFamily="34" charset="0"/>
                <a:cs typeface="Myriad Pro Cond"/>
              </a:rPr>
              <a:t>No formal proposal from membership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800" dirty="0" smtClean="0">
                <a:solidFill>
                  <a:srgbClr val="3976BE"/>
                </a:solidFill>
                <a:latin typeface="Arial Narrow" panose="020B0606020202030204" pitchFamily="34" charset="0"/>
                <a:cs typeface="Myriad Pro Cond"/>
              </a:rPr>
              <a:t>TSB Director’s food for thought</a:t>
            </a:r>
            <a:endParaRPr lang="en-US" sz="2800" dirty="0">
              <a:solidFill>
                <a:srgbClr val="3976BE"/>
              </a:solidFill>
              <a:latin typeface="Arial Narrow" panose="020B0606020202030204" pitchFamily="34" charset="0"/>
              <a:cs typeface="Myriad Pro Cond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 smtClean="0">
                <a:solidFill>
                  <a:srgbClr val="3976BE"/>
                </a:solidFill>
                <a:latin typeface="Arial Narrow" panose="020B0606020202030204" pitchFamily="34" charset="0"/>
                <a:cs typeface="Myriad Pro Cond"/>
              </a:rPr>
              <a:t>TSB Circular Letter 204, 8 March: hold on with submitting applications for chairmen/VC until TSAG July when study structure will have become clearer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 smtClean="0">
                <a:solidFill>
                  <a:srgbClr val="3976BE"/>
                </a:solidFill>
                <a:latin typeface="Arial Narrow" panose="020B0606020202030204" pitchFamily="34" charset="0"/>
                <a:cs typeface="Myriad Pro Cond"/>
              </a:rPr>
              <a:t>No longer running: chairmen of ITU-T SG5, 9, 11, 16, 17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 smtClean="0">
                <a:solidFill>
                  <a:srgbClr val="3976BE"/>
                </a:solidFill>
                <a:latin typeface="Arial Narrow" panose="020B0606020202030204" pitchFamily="34" charset="0"/>
                <a:cs typeface="Myriad Pro Cond"/>
              </a:rPr>
              <a:t>Table with term limits of chairmen/vice-chairmen: </a:t>
            </a:r>
            <a:r>
              <a:rPr lang="en-US" sz="2800" dirty="0">
                <a:hlinkClick r:id="rId3"/>
              </a:rPr>
              <a:t>here</a:t>
            </a:r>
            <a:endParaRPr lang="en-US" sz="2800" dirty="0" smtClean="0">
              <a:solidFill>
                <a:srgbClr val="3976BE"/>
              </a:solidFill>
              <a:latin typeface="Arial Narrow" panose="020B0606020202030204" pitchFamily="34" charset="0"/>
              <a:cs typeface="Myriad Pro Cond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8784" y="4467251"/>
            <a:ext cx="734924" cy="604047"/>
          </a:xfrm>
          <a:prstGeom prst="rect">
            <a:avLst/>
          </a:prstGeom>
          <a:solidFill>
            <a:schemeClr val="accent1">
              <a:lumMod val="20000"/>
              <a:lumOff val="80000"/>
              <a:alpha val="65000"/>
            </a:schemeClr>
          </a:solidFill>
        </p:spPr>
      </p:pic>
    </p:spTree>
    <p:extLst>
      <p:ext uri="{BB962C8B-B14F-4D97-AF65-F5344CB8AC3E}">
        <p14:creationId xmlns:p14="http://schemas.microsoft.com/office/powerpoint/2010/main" val="34782718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000">
        <p:fade/>
      </p:transition>
    </mc:Choice>
    <mc:Fallback xmlns="">
      <p:transition xmlns:p14="http://schemas.microsoft.com/office/powerpoint/2010/main" spd="slow" advClick="0" advTm="2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2|2|2.1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2|2|2.1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2|2|2.1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2|2|2.1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2|2|2.1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|2.6|6.9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2|2|2.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2|2|2.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2|2|2.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2|2|2.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2|2|2.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2|2|2.1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2|2|2.1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2|2|2.1"/>
</p:tagLst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ITU White Background.potx" id="{9694207F-B86C-4347-AF5B-E18AD6864DC7}" vid="{B9639EA1-9A26-4D10-99CD-41579998EC69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377665F5CAF104C92147CC0243BBDD2" ma:contentTypeVersion="1" ma:contentTypeDescription="Create a new document." ma:contentTypeScope="" ma:versionID="93902de604fd527d00d568712f823721">
  <xsd:schema xmlns:xsd="http://www.w3.org/2001/XMLSchema" xmlns:xs="http://www.w3.org/2001/XMLSchema" xmlns:p="http://schemas.microsoft.com/office/2006/metadata/properties" xmlns:ns1="http://schemas.microsoft.com/sharepoint/v3" targetNamespace="http://schemas.microsoft.com/office/2006/metadata/properties" ma:root="true" ma:fieldsID="11556d0edaacd44299612f6ec025f079" ns1:_="">
    <xsd:import namespace="http://schemas.microsoft.com/sharepoint/v3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8" nillable="true" ma:displayName="Scheduling Start Date" ma:description="Scheduling Start Date is a site column created by the Publishing feature. It is used to specify the date and time on which this page will first appear to site visitors." ma:hidden="true" ma:internalName="PublishingStartDate">
      <xsd:simpleType>
        <xsd:restriction base="dms:Unknown"/>
      </xsd:simpleType>
    </xsd:element>
    <xsd:element name="PublishingExpirationDate" ma:index="9" nillable="true" ma:displayName="Scheduling End Date" ma:description="Scheduling End Date is a site column created by the Publishing feature. It is used to specify the date and time on which this page will no longer appear to site visitors." ma:hidden="true" ma:internalName="PublishingExpirationDat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ublishingExpirationDate xmlns="http://schemas.microsoft.com/sharepoint/v3" xsi:nil="true"/>
    <PublishingStartDate xmlns="http://schemas.microsoft.com/sharepoint/v3" xsi:nil="true"/>
  </documentManagement>
</p:properties>
</file>

<file path=customXml/itemProps1.xml><?xml version="1.0" encoding="utf-8"?>
<ds:datastoreItem xmlns:ds="http://schemas.openxmlformats.org/officeDocument/2006/customXml" ds:itemID="{445D0EDF-68AA-44BB-841B-F10195272E4D}"/>
</file>

<file path=customXml/itemProps2.xml><?xml version="1.0" encoding="utf-8"?>
<ds:datastoreItem xmlns:ds="http://schemas.openxmlformats.org/officeDocument/2006/customXml" ds:itemID="{607D431C-6E88-4805-BF0A-F5EFA73ED476}"/>
</file>

<file path=customXml/itemProps3.xml><?xml version="1.0" encoding="utf-8"?>
<ds:datastoreItem xmlns:ds="http://schemas.openxmlformats.org/officeDocument/2006/customXml" ds:itemID="{F7FCF0E3-EEA7-40B1-A3D0-6F19B83BA97A}"/>
</file>

<file path=docProps/app.xml><?xml version="1.0" encoding="utf-8"?>
<Properties xmlns="http://schemas.openxmlformats.org/officeDocument/2006/extended-properties" xmlns:vt="http://schemas.openxmlformats.org/officeDocument/2006/docPropsVTypes">
  <TotalTime>14992</TotalTime>
  <Words>1039</Words>
  <Application>Microsoft Office PowerPoint</Application>
  <PresentationFormat>On-screen Show (16:9)</PresentationFormat>
  <Paragraphs>222</Paragraphs>
  <Slides>19</Slides>
  <Notes>15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19</vt:i4>
      </vt:variant>
    </vt:vector>
  </HeadingPairs>
  <TitlesOfParts>
    <vt:vector size="32" baseType="lpstr">
      <vt:lpstr>Arial </vt:lpstr>
      <vt:lpstr>맑은 고딕</vt:lpstr>
      <vt:lpstr>MS PGothic</vt:lpstr>
      <vt:lpstr>MS PGothic</vt:lpstr>
      <vt:lpstr>Myriad Pro Cond</vt:lpstr>
      <vt:lpstr>Arial</vt:lpstr>
      <vt:lpstr>Arial Black</vt:lpstr>
      <vt:lpstr>Arial Narrow</vt:lpstr>
      <vt:lpstr>Calibri</vt:lpstr>
      <vt:lpstr>Times</vt:lpstr>
      <vt:lpstr>Wingdings</vt:lpstr>
      <vt:lpstr>1_Office Theme</vt:lpstr>
      <vt:lpstr>Office Theme</vt:lpstr>
      <vt:lpstr> ITU Regional Standardization Forum for Asia Pacific Region  Da Nang City, Vietnam  22 August 2016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ITU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Jesús Vicente</dc:creator>
  <cp:lastModifiedBy>Quist, Judith</cp:lastModifiedBy>
  <cp:revision>522</cp:revision>
  <dcterms:created xsi:type="dcterms:W3CDTF">2014-05-06T07:25:20Z</dcterms:created>
  <dcterms:modified xsi:type="dcterms:W3CDTF">2016-08-19T14:12:55Z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0x0101007377665F5CAF104C92147CC0243BBDD2</vt:lpwstr>
  </property>
</Properties>
</file>