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4"/>
  </p:sldMasterIdLst>
  <p:notesMasterIdLst>
    <p:notesMasterId r:id="rId28"/>
  </p:notesMasterIdLst>
  <p:sldIdLst>
    <p:sldId id="297" r:id="rId5"/>
    <p:sldId id="284" r:id="rId6"/>
    <p:sldId id="275" r:id="rId7"/>
    <p:sldId id="268" r:id="rId8"/>
    <p:sldId id="269" r:id="rId9"/>
    <p:sldId id="270" r:id="rId10"/>
    <p:sldId id="271" r:id="rId11"/>
    <p:sldId id="289" r:id="rId12"/>
    <p:sldId id="272" r:id="rId13"/>
    <p:sldId id="273" r:id="rId14"/>
    <p:sldId id="274" r:id="rId15"/>
    <p:sldId id="267" r:id="rId16"/>
    <p:sldId id="276" r:id="rId17"/>
    <p:sldId id="277" r:id="rId18"/>
    <p:sldId id="278" r:id="rId19"/>
    <p:sldId id="279" r:id="rId20"/>
    <p:sldId id="281" r:id="rId21"/>
    <p:sldId id="282" r:id="rId22"/>
    <p:sldId id="283" r:id="rId23"/>
    <p:sldId id="285" r:id="rId24"/>
    <p:sldId id="295" r:id="rId25"/>
    <p:sldId id="296" r:id="rId26"/>
    <p:sldId id="299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5" autoAdjust="0"/>
    <p:restoredTop sz="94653"/>
  </p:normalViewPr>
  <p:slideViewPr>
    <p:cSldViewPr snapToGrid="0" snapToObjects="1" showGuides="1">
      <p:cViewPr varScale="1">
        <p:scale>
          <a:sx n="125" d="100"/>
          <a:sy n="125" d="100"/>
        </p:scale>
        <p:origin x="46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1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35D01-F2B1-44EA-96BC-C3EC2705E7F0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A8413-9A3A-4607-B5C2-F74684CA4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61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Grayed</a:t>
            </a:r>
            <a:r>
              <a:rPr lang="en-US" baseline="0" dirty="0" smtClean="0"/>
              <a:t> one covered by other speakers.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8258E-8D06-4FAB-95B7-FEFA2BC27A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3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Grayed</a:t>
            </a:r>
            <a:r>
              <a:rPr lang="en-US" baseline="0" dirty="0" smtClean="0"/>
              <a:t> ones either only editorially changed, or covered by previous presentation.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8258E-8D06-4FAB-95B7-FEFA2BC27A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33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18, 38, 57 – only editorial changes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8258E-8D06-4FAB-95B7-FEFA2BC27A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1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18, 38, 57 – only editorial changes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8258E-8D06-4FAB-95B7-FEFA2BC27A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47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44, 54 – covered in the other</a:t>
            </a:r>
            <a:r>
              <a:rPr lang="en-US" baseline="0" dirty="0" smtClean="0"/>
              <a:t> presentation on BSG</a:t>
            </a:r>
          </a:p>
          <a:p>
            <a:r>
              <a:rPr lang="en-US" baseline="0" dirty="0" smtClean="0"/>
              <a:t>58 – only editorial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8258E-8D06-4FAB-95B7-FEFA2BC27A1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179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Grayed Resolutions on</a:t>
            </a:r>
            <a:r>
              <a:rPr lang="en-US" baseline="0" dirty="0" smtClean="0"/>
              <a:t> have editorial changes</a:t>
            </a:r>
          </a:p>
          <a:p>
            <a:r>
              <a:rPr lang="en-US" baseline="0" dirty="0" smtClean="0"/>
              <a:t>76, 77 covered by other presentations.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8258E-8D06-4FAB-95B7-FEFA2BC27A1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76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5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7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lly blank no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217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41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9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3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60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#_ftnref1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77516" y="903173"/>
            <a:ext cx="7979158" cy="1086048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 ITU Regional Standardization Forum for Asia Pacific Region </a:t>
            </a:r>
            <a:br>
              <a:rPr lang="en-US" sz="2800" dirty="0"/>
            </a:br>
            <a:r>
              <a:rPr lang="en-US" sz="2800" dirty="0"/>
              <a:t>Da Nang City, Vietnam </a:t>
            </a:r>
            <a:br>
              <a:rPr lang="en-US" sz="2800" dirty="0"/>
            </a:br>
            <a:r>
              <a:rPr lang="en-US" sz="2800" dirty="0"/>
              <a:t>22 August </a:t>
            </a:r>
            <a:r>
              <a:rPr lang="en-US" sz="2800" dirty="0" smtClean="0"/>
              <a:t>2016</a:t>
            </a:r>
            <a:endParaRPr lang="en-US" sz="2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37936" y="3151414"/>
            <a:ext cx="8101263" cy="174715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Guidelines for Drafting WTSA Resolutions</a:t>
            </a:r>
            <a:endParaRPr lang="en-US" sz="4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5442182"/>
            <a:ext cx="8229600" cy="743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3000" b="0" i="1" dirty="0">
                <a:solidFill>
                  <a:srgbClr val="558ED5"/>
                </a:solidFill>
              </a:rPr>
              <a:t>Xiaoya Yang</a:t>
            </a:r>
          </a:p>
          <a:p>
            <a:r>
              <a:rPr lang="en-US" sz="3000" b="0" i="1" dirty="0">
                <a:solidFill>
                  <a:srgbClr val="558ED5"/>
                </a:solidFill>
              </a:rPr>
              <a:t>Head of WTSA Programmes Division, ITU-TSB </a:t>
            </a:r>
          </a:p>
          <a:p>
            <a:r>
              <a:rPr lang="en-US" sz="3000" b="0" i="1" dirty="0">
                <a:solidFill>
                  <a:srgbClr val="558ED5"/>
                </a:solidFill>
              </a:rPr>
              <a:t>xiaoya.yang@itu.int</a:t>
            </a:r>
          </a:p>
        </p:txBody>
      </p:sp>
    </p:spTree>
    <p:extLst>
      <p:ext uri="{BB962C8B-B14F-4D97-AF65-F5344CB8AC3E}">
        <p14:creationId xmlns:p14="http://schemas.microsoft.com/office/powerpoint/2010/main" val="300118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3159"/>
            <a:ext cx="9144000" cy="1052513"/>
          </a:xfrm>
        </p:spPr>
        <p:txBody>
          <a:bodyPr>
            <a:normAutofit/>
          </a:bodyPr>
          <a:lstStyle/>
          <a:p>
            <a:r>
              <a:rPr lang="en-US" dirty="0" smtClean="0"/>
              <a:t>Category 4: Specific subjects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5263"/>
            <a:ext cx="8229600" cy="4539331"/>
          </a:xfrm>
        </p:spPr>
        <p:txBody>
          <a:bodyPr>
            <a:normAutofit/>
          </a:bodyPr>
          <a:lstStyle/>
          <a:p>
            <a:r>
              <a:rPr lang="en-US" dirty="0" smtClean="0"/>
              <a:t>Res 44 – Bridging Standardization Gap</a:t>
            </a:r>
          </a:p>
          <a:p>
            <a:r>
              <a:rPr lang="en-US" dirty="0" smtClean="0"/>
              <a:t>Res 55 – </a:t>
            </a:r>
            <a:r>
              <a:rPr lang="en-US" dirty="0"/>
              <a:t>Mainstreaming gender in ITU-T activities</a:t>
            </a:r>
            <a:endParaRPr lang="en-US" dirty="0" smtClean="0"/>
          </a:p>
          <a:p>
            <a:r>
              <a:rPr lang="en-US" dirty="0" smtClean="0"/>
              <a:t>Res 70 – </a:t>
            </a:r>
            <a:r>
              <a:rPr lang="en-US" dirty="0"/>
              <a:t>Telecommunication/ICT accessibility for persons with </a:t>
            </a:r>
            <a:r>
              <a:rPr lang="en-US" dirty="0" smtClean="0"/>
              <a:t>disabilities</a:t>
            </a:r>
          </a:p>
          <a:p>
            <a:r>
              <a:rPr lang="en-US" dirty="0" smtClean="0"/>
              <a:t>Res 75 – </a:t>
            </a:r>
            <a:r>
              <a:rPr lang="en-US" dirty="0"/>
              <a:t>ITU-T’s contribution in implementing the WSIS outcomes</a:t>
            </a:r>
          </a:p>
        </p:txBody>
      </p:sp>
    </p:spTree>
    <p:extLst>
      <p:ext uri="{BB962C8B-B14F-4D97-AF65-F5344CB8AC3E}">
        <p14:creationId xmlns:p14="http://schemas.microsoft.com/office/powerpoint/2010/main" val="30738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098"/>
            <a:ext cx="9144000" cy="1052513"/>
          </a:xfrm>
        </p:spPr>
        <p:txBody>
          <a:bodyPr/>
          <a:lstStyle/>
          <a:p>
            <a:r>
              <a:rPr lang="en-US" dirty="0" smtClean="0"/>
              <a:t>Category 5: thematic topics(22)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5671"/>
            <a:ext cx="8229600" cy="423376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SG2&amp;3 (12): </a:t>
            </a:r>
          </a:p>
          <a:p>
            <a:pPr lvl="1"/>
            <a:r>
              <a:rPr lang="en-US" sz="2000" dirty="0" smtClean="0"/>
              <a:t>Res 20 NNAI, 60 numbering, 61 number misuse, 65 Calling Party Number Delivery</a:t>
            </a:r>
          </a:p>
          <a:p>
            <a:pPr lvl="1"/>
            <a:r>
              <a:rPr lang="en-US" sz="2000" dirty="0" smtClean="0"/>
              <a:t>Res 29 alternative calling procedures, 62 dispute settlement, Opinion 1</a:t>
            </a:r>
          </a:p>
          <a:p>
            <a:pPr lvl="1"/>
            <a:r>
              <a:rPr lang="en-US" sz="2000" dirty="0" smtClean="0"/>
              <a:t>Res 47 ccTLD, 48 IDN, 49 ENUM, 64 IPv6</a:t>
            </a:r>
          </a:p>
          <a:p>
            <a:pPr lvl="1"/>
            <a:r>
              <a:rPr lang="en-US" sz="2000" dirty="0" smtClean="0"/>
              <a:t>Res 69 non-discriminatory access to Internet </a:t>
            </a:r>
          </a:p>
          <a:p>
            <a:r>
              <a:rPr lang="en-US" sz="2000" dirty="0"/>
              <a:t>SG5: Res 72 EMF, 73 climate change, 79 e-waste</a:t>
            </a:r>
          </a:p>
          <a:p>
            <a:r>
              <a:rPr lang="en-US" sz="2000" dirty="0"/>
              <a:t>SG11: Res 76 – Conformity and Interoperability</a:t>
            </a:r>
          </a:p>
          <a:p>
            <a:r>
              <a:rPr lang="en-US" sz="2000" dirty="0"/>
              <a:t>SG13: Res 38 IMT, 77 SDN</a:t>
            </a:r>
          </a:p>
          <a:p>
            <a:r>
              <a:rPr lang="en-US" sz="2000" dirty="0"/>
              <a:t>SG16: Res 78 e-health</a:t>
            </a:r>
          </a:p>
          <a:p>
            <a:r>
              <a:rPr lang="en-US" sz="2000" dirty="0" smtClean="0"/>
              <a:t>SG17 : Res 50 cybersecurity, 52 spam, 58 National CIRTs</a:t>
            </a:r>
          </a:p>
        </p:txBody>
      </p:sp>
    </p:spTree>
    <p:extLst>
      <p:ext uri="{BB962C8B-B14F-4D97-AF65-F5344CB8AC3E}">
        <p14:creationId xmlns:p14="http://schemas.microsoft.com/office/powerpoint/2010/main" val="38243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Observation 1: cross-reference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70" y="1069294"/>
            <a:ext cx="4085968" cy="4633146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44644" y="1069294"/>
            <a:ext cx="4309886" cy="494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3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Observation </a:t>
            </a:r>
            <a:r>
              <a:rPr lang="en-US" dirty="0" smtClean="0"/>
              <a:t>2: chronicle of events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99" y="1162037"/>
            <a:ext cx="3771269" cy="47609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62037"/>
            <a:ext cx="4362971" cy="487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0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37"/>
            <a:ext cx="8229600" cy="1143000"/>
          </a:xfrm>
        </p:spPr>
        <p:txBody>
          <a:bodyPr/>
          <a:lstStyle/>
          <a:p>
            <a:r>
              <a:rPr lang="en-US" dirty="0"/>
              <a:t>Observation </a:t>
            </a:r>
            <a:r>
              <a:rPr lang="en-US" dirty="0" smtClean="0"/>
              <a:t>3: bibliography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314" y="1886967"/>
            <a:ext cx="4056935" cy="34332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11464"/>
            <a:ext cx="4338676" cy="470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9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37"/>
            <a:ext cx="8229600" cy="1143000"/>
          </a:xfrm>
        </p:spPr>
        <p:txBody>
          <a:bodyPr/>
          <a:lstStyle/>
          <a:p>
            <a:r>
              <a:rPr lang="en-US" dirty="0"/>
              <a:t>Observation </a:t>
            </a:r>
            <a:r>
              <a:rPr lang="en-US" dirty="0" smtClean="0"/>
              <a:t>4: Passive tense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550" y="1046399"/>
            <a:ext cx="7652030" cy="2382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2" y="3505456"/>
            <a:ext cx="802957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1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3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Observation </a:t>
            </a:r>
            <a:r>
              <a:rPr lang="en-US" dirty="0" smtClean="0"/>
              <a:t>5: no executive body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287" y="1661076"/>
            <a:ext cx="7943850" cy="1952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4" y="4112741"/>
            <a:ext cx="806767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5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30" y="19037"/>
            <a:ext cx="9028670" cy="1257828"/>
          </a:xfrm>
        </p:spPr>
        <p:txBody>
          <a:bodyPr>
            <a:normAutofit/>
          </a:bodyPr>
          <a:lstStyle/>
          <a:p>
            <a:r>
              <a:rPr lang="en-US" dirty="0"/>
              <a:t>Observation </a:t>
            </a:r>
            <a:r>
              <a:rPr lang="en-US" dirty="0" smtClean="0"/>
              <a:t>6: for membership action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337" y="1276865"/>
            <a:ext cx="8058150" cy="27926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4" y="4167702"/>
            <a:ext cx="780097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99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3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Observation </a:t>
            </a:r>
            <a:r>
              <a:rPr lang="en-US" dirty="0" smtClean="0"/>
              <a:t>7: instruct ITU-T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2462" y="963827"/>
            <a:ext cx="7839075" cy="23642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511379"/>
            <a:ext cx="7886700" cy="233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84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3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Observation </a:t>
            </a:r>
            <a:r>
              <a:rPr lang="en-US" dirty="0" smtClean="0"/>
              <a:t>8: Instruct ITU-T SG(s)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927460"/>
            <a:ext cx="7943850" cy="2351200"/>
          </a:xfrm>
          <a:prstGeom prst="rect">
            <a:avLst/>
          </a:prstGeom>
        </p:spPr>
      </p:pic>
      <p:pic>
        <p:nvPicPr>
          <p:cNvPr id="8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" y="3429000"/>
            <a:ext cx="8229600" cy="240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Evolution of WTSA Resolutions</a:t>
            </a:r>
          </a:p>
          <a:p>
            <a:r>
              <a:rPr lang="en-US" dirty="0" smtClean="0"/>
              <a:t>Analysis of WTSA-12 Resolutions/Opinion</a:t>
            </a:r>
          </a:p>
          <a:p>
            <a:r>
              <a:rPr lang="en-US" dirty="0" smtClean="0"/>
              <a:t>Observation of WTSA-12 Resolutions/Opinion</a:t>
            </a:r>
          </a:p>
          <a:p>
            <a:r>
              <a:rPr lang="en-US" dirty="0" smtClean="0"/>
              <a:t>Guidelines for drafting WTSA Resolutions</a:t>
            </a:r>
          </a:p>
        </p:txBody>
      </p:sp>
    </p:spTree>
    <p:extLst>
      <p:ext uri="{BB962C8B-B14F-4D97-AF65-F5344CB8AC3E}">
        <p14:creationId xmlns:p14="http://schemas.microsoft.com/office/powerpoint/2010/main" val="360396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Propose the following Guiding Principles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142"/>
            <a:ext cx="8229600" cy="4815525"/>
          </a:xfrm>
        </p:spPr>
        <p:txBody>
          <a:bodyPr>
            <a:normAutofit fontScale="4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Each WTSA examines and suppresses obsolete </a:t>
            </a:r>
            <a:r>
              <a:rPr lang="en-US" dirty="0"/>
              <a:t>Resolutions </a:t>
            </a:r>
            <a:r>
              <a:rPr lang="en-US" dirty="0" smtClean="0"/>
              <a:t>and </a:t>
            </a:r>
            <a:r>
              <a:rPr lang="en-US" dirty="0"/>
              <a:t>parts thereof;  </a:t>
            </a:r>
            <a:endParaRPr lang="en-US" sz="2800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No editorial </a:t>
            </a:r>
            <a:r>
              <a:rPr lang="en-US" dirty="0"/>
              <a:t>updates </a:t>
            </a:r>
            <a:r>
              <a:rPr lang="en-US" dirty="0" smtClean="0"/>
              <a:t>to dates/venues in WTSA Resolutions unless requested by contribution;</a:t>
            </a:r>
            <a:endParaRPr lang="en-US" sz="2800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‘</a:t>
            </a:r>
            <a:r>
              <a:rPr lang="en-US" dirty="0"/>
              <a:t>stand-alone/self-complete principle</a:t>
            </a:r>
            <a:r>
              <a:rPr lang="en-US" dirty="0" smtClean="0"/>
              <a:t>’;</a:t>
            </a:r>
            <a:endParaRPr lang="en-US" sz="2800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One Resolution not to exceed </a:t>
            </a:r>
            <a:r>
              <a:rPr lang="en-US" b="1" dirty="0" smtClean="0"/>
              <a:t>four A4-pages</a:t>
            </a:r>
            <a:r>
              <a:rPr lang="en-US" dirty="0" smtClean="0"/>
              <a:t>; </a:t>
            </a:r>
            <a:endParaRPr lang="en-US" sz="2800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The ‘preamble’ part </a:t>
            </a:r>
            <a:r>
              <a:rPr lang="en-US" dirty="0" smtClean="0"/>
              <a:t>not to exceed </a:t>
            </a:r>
            <a:r>
              <a:rPr lang="en-US" b="1" dirty="0"/>
              <a:t>one </a:t>
            </a:r>
            <a:r>
              <a:rPr lang="en-US" b="1" dirty="0" smtClean="0"/>
              <a:t>A4-page</a:t>
            </a:r>
            <a:r>
              <a:rPr lang="en-US" dirty="0"/>
              <a:t>;</a:t>
            </a:r>
            <a:endParaRPr lang="en-US" sz="2800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‘minimum </a:t>
            </a:r>
            <a:r>
              <a:rPr lang="en-US" dirty="0"/>
              <a:t>cross-reference </a:t>
            </a:r>
            <a:r>
              <a:rPr lang="en-US" dirty="0" smtClean="0"/>
              <a:t>principle’;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‘</a:t>
            </a:r>
            <a:r>
              <a:rPr lang="en-US" dirty="0"/>
              <a:t>‘no repetition principle</a:t>
            </a:r>
            <a:r>
              <a:rPr lang="en-US" dirty="0" smtClean="0"/>
              <a:t>’;</a:t>
            </a:r>
            <a:endParaRPr lang="en-US" sz="2800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When referencing to ITU CS/CV/GR, ‘stand-alone principle’ could overwrite ‘</a:t>
            </a:r>
            <a:r>
              <a:rPr lang="en-US" dirty="0"/>
              <a:t>no repetition </a:t>
            </a:r>
            <a:r>
              <a:rPr lang="en-US" dirty="0" smtClean="0"/>
              <a:t>principle’;</a:t>
            </a:r>
            <a:endParaRPr lang="en-US" sz="2800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‘</a:t>
            </a:r>
            <a:r>
              <a:rPr lang="en-US" dirty="0"/>
              <a:t>no chronicle of events principle</a:t>
            </a:r>
            <a:r>
              <a:rPr lang="en-US" dirty="0" smtClean="0"/>
              <a:t>’;</a:t>
            </a:r>
            <a:endParaRPr lang="en-US" sz="2800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‘</a:t>
            </a:r>
            <a:r>
              <a:rPr lang="en-US" dirty="0"/>
              <a:t>no bibliography principle</a:t>
            </a:r>
            <a:r>
              <a:rPr lang="en-US" dirty="0" smtClean="0"/>
              <a:t>’;</a:t>
            </a:r>
            <a:endParaRPr lang="en-US" sz="2800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bearing </a:t>
            </a:r>
            <a:r>
              <a:rPr lang="en-US" dirty="0"/>
              <a:t>in mind that :</a:t>
            </a:r>
            <a:endParaRPr lang="en-US" sz="2800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instruction given to ITU membership is non-binding;</a:t>
            </a:r>
            <a:endParaRPr lang="en-US" sz="2400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instruction given to ITU-T SG will </a:t>
            </a:r>
            <a:r>
              <a:rPr lang="en-US" dirty="0" smtClean="0"/>
              <a:t>not serve much if not followed up by contributions </a:t>
            </a:r>
            <a:r>
              <a:rPr lang="en-US" dirty="0"/>
              <a:t>to drive the work to progress;</a:t>
            </a:r>
            <a:endParaRPr lang="en-US" sz="2400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The ‘operational’ part </a:t>
            </a:r>
            <a:r>
              <a:rPr lang="en-US" dirty="0" smtClean="0"/>
              <a:t>:</a:t>
            </a:r>
            <a:endParaRPr lang="en-US" sz="2800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‘identified </a:t>
            </a:r>
            <a:r>
              <a:rPr lang="en-US" dirty="0"/>
              <a:t>entity and specific action principle</a:t>
            </a:r>
            <a:r>
              <a:rPr lang="en-US" dirty="0" smtClean="0"/>
              <a:t>’;</a:t>
            </a:r>
            <a:endParaRPr lang="en-US" sz="2400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‘measurable </a:t>
            </a:r>
            <a:r>
              <a:rPr lang="en-US" dirty="0"/>
              <a:t>result principle</a:t>
            </a:r>
            <a:r>
              <a:rPr lang="en-US" dirty="0" smtClean="0"/>
              <a:t>’;</a:t>
            </a:r>
            <a:endParaRPr lang="en-US" sz="2400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‘</a:t>
            </a:r>
            <a:r>
              <a:rPr lang="en-US" dirty="0"/>
              <a:t>planning principle</a:t>
            </a:r>
            <a:r>
              <a:rPr lang="en-US" dirty="0" smtClean="0"/>
              <a:t>’;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‘</a:t>
            </a:r>
            <a:r>
              <a:rPr lang="en-US" dirty="0"/>
              <a:t>report/expire principle</a:t>
            </a:r>
            <a:r>
              <a:rPr lang="en-US" dirty="0" smtClean="0"/>
              <a:t>’.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10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Series Recommendations (1)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Recommendation ITU-T A.01- Working methods for study groups of the ITU Telecommunication Standardization Sector (ITU-T)</a:t>
            </a:r>
          </a:p>
          <a:p>
            <a:r>
              <a:rPr lang="en-US" dirty="0"/>
              <a:t>Recommendation ITU-T A.02 - Presentation of contributions to ITU-T</a:t>
            </a:r>
          </a:p>
          <a:p>
            <a:r>
              <a:rPr lang="en-US" dirty="0"/>
              <a:t>Recommendation ITU-T A.04 - Communication process between ITU-T and Forums and Consortia</a:t>
            </a:r>
          </a:p>
          <a:p>
            <a:r>
              <a:rPr lang="en-US" dirty="0"/>
              <a:t>Recommendation ITU-T A.05: Generic procedures for including references to documents of other organizations in ITU‑T Recommendations</a:t>
            </a:r>
          </a:p>
          <a:p>
            <a:r>
              <a:rPr lang="en-US" dirty="0"/>
              <a:t>Recommendation ITU-T A.06 - Cooperation and exchange of information between ITU-T and national and regional standards development organizations</a:t>
            </a:r>
          </a:p>
          <a:p>
            <a:r>
              <a:rPr lang="en-US" dirty="0"/>
              <a:t>Recommendation ITU-T A.07 - Focus groups: Establishment and working procedures</a:t>
            </a:r>
          </a:p>
          <a:p>
            <a:r>
              <a:rPr lang="en-US" dirty="0"/>
              <a:t>Recommendation ITU-T A.08 (10-2008) - Alternative Approval Process</a:t>
            </a:r>
          </a:p>
          <a:p>
            <a:r>
              <a:rPr lang="en-US" dirty="0"/>
              <a:t>Recommendation ITU-T A.11 - Publication of ITU-T Recommendations and WTSA </a:t>
            </a:r>
            <a:r>
              <a:rPr lang="en-US" dirty="0" smtClean="0"/>
              <a:t>proceedings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56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Series Recommendations 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Recommendation ITU-T A.12 (10-2008) - Identification and layout of ITU-T Recommendations</a:t>
            </a:r>
          </a:p>
          <a:p>
            <a:r>
              <a:rPr lang="en-US" dirty="0"/>
              <a:t>Recommendation ITU-T A.13 (12-2007) - Supplements to ITU T Recommendations</a:t>
            </a:r>
          </a:p>
          <a:p>
            <a:r>
              <a:rPr lang="en-US" dirty="0"/>
              <a:t>Recommendation ITU-T A.23 (10-2000) - Collaboration with the International Organization for Standardization (ISO) and the International </a:t>
            </a:r>
            <a:r>
              <a:rPr lang="en-US" dirty="0" err="1"/>
              <a:t>Electrotechnical</a:t>
            </a:r>
            <a:r>
              <a:rPr lang="en-US" dirty="0"/>
              <a:t> Commission (IEC) on information technology</a:t>
            </a:r>
          </a:p>
          <a:p>
            <a:r>
              <a:rPr lang="en-US" dirty="0"/>
              <a:t>"Recommendation ITU-T A.23, Annex A (02-2010) - Guide  for  ITU-</a:t>
            </a:r>
            <a:r>
              <a:rPr lang="en-US" dirty="0" err="1"/>
              <a:t>Tand</a:t>
            </a:r>
            <a:r>
              <a:rPr lang="en-US" dirty="0"/>
              <a:t>  ISO/IEC  JTC 1  cooperation"</a:t>
            </a:r>
          </a:p>
          <a:p>
            <a:r>
              <a:rPr lang="en-US" dirty="0"/>
              <a:t>Recommendation ITU-T A.31 (10-2008) - Guidelines and coordination requirements for the organization of ITU-T workshops and seminars</a:t>
            </a:r>
          </a:p>
          <a:p>
            <a:r>
              <a:rPr lang="en-US" dirty="0"/>
              <a:t>A-Series Supplement 2 (06-2000) - Guidelines on interoperability experiments</a:t>
            </a:r>
          </a:p>
          <a:p>
            <a:r>
              <a:rPr lang="en-US" dirty="0"/>
              <a:t>A-Series Supplement 3 (07-2012) - IETF and ITU-T collaboration </a:t>
            </a:r>
            <a:r>
              <a:rPr lang="en-US" dirty="0" smtClean="0"/>
              <a:t>guidelines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68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ITU-T A-series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Organization of ITU-T work</a:t>
            </a:r>
          </a:p>
          <a:p>
            <a:r>
              <a:rPr lang="en-US" dirty="0" smtClean="0"/>
              <a:t>Under the responsibility of TSAG</a:t>
            </a:r>
          </a:p>
          <a:p>
            <a:endParaRPr lang="en-US" dirty="0"/>
          </a:p>
          <a:p>
            <a:r>
              <a:rPr lang="en-US" dirty="0" smtClean="0"/>
              <a:t>Is it necessary for TSB staff to serve as ‘editor’ for A-series?</a:t>
            </a:r>
          </a:p>
          <a:p>
            <a:pPr lvl="1"/>
            <a:r>
              <a:rPr lang="en-US" dirty="0" smtClean="0"/>
              <a:t>Rational: TSB is the primary implementer of A-series Recommendations</a:t>
            </a:r>
          </a:p>
          <a:p>
            <a:pPr lvl="1"/>
            <a:r>
              <a:rPr lang="en-US" dirty="0" smtClean="0"/>
              <a:t>Consequence: Resolution 1/A.1 need to </a:t>
            </a:r>
            <a:r>
              <a:rPr lang="en-US" smtClean="0"/>
              <a:t>be revised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599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583" y="39797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Evolution of WTSA Resolutions</a:t>
            </a:r>
            <a:br>
              <a:rPr lang="en-US" dirty="0" smtClean="0"/>
            </a:br>
            <a:r>
              <a:rPr lang="en-US" dirty="0" smtClean="0"/>
              <a:t>(1993-2012)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3901050"/>
              </p:ext>
            </p:extLst>
          </p:nvPr>
        </p:nvGraphicFramePr>
        <p:xfrm>
          <a:off x="595182" y="1828640"/>
          <a:ext cx="7953635" cy="3726182"/>
        </p:xfrm>
        <a:graphic>
          <a:graphicData uri="http://schemas.openxmlformats.org/drawingml/2006/table">
            <a:tbl>
              <a:tblPr firstRow="1" firstCol="1" bandRow="1"/>
              <a:tblGrid>
                <a:gridCol w="1208904"/>
                <a:gridCol w="946414"/>
                <a:gridCol w="2027446"/>
                <a:gridCol w="955589"/>
                <a:gridCol w="2075935"/>
                <a:gridCol w="739347"/>
              </a:tblGrid>
              <a:tr h="32526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WTSA-</a:t>
                      </a:r>
                      <a:r>
                        <a:rPr lang="en-US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yy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10" marR="543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</a:t>
                      </a: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Resolutions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10" marR="543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Breakout of Resolutions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10" marR="543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</a:t>
                      </a: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A4-Pages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10" marR="543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1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New (Res No.#)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10" marR="543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revised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10" marR="543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Suppressed/merged</a:t>
                      </a:r>
                      <a:b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US" sz="1200" b="1" strike="sng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(Res No.# suppressed)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10" marR="543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8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WTSC-93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10" marR="54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10" marR="54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</a:t>
                      </a:r>
                      <a:b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(Res No. 1 – 21)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10" marR="54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10" marR="54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10" marR="54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59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10" marR="54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WTSC-96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10" marR="54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10" marR="54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 </a:t>
                      </a:r>
                      <a:b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(Res No. 22-29)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10" marR="54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 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10" marR="54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 </a:t>
                      </a:r>
                      <a:b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US" sz="1200" b="1" strike="sng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(Res No. 6, 8, 12-16, 19, 21)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10" marR="54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62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10" marR="54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WT</a:t>
                      </a:r>
                      <a:r>
                        <a:rPr lang="es-E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SA-00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10" marR="54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10" marR="54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br>
                        <a:rPr lang="es-E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s-E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(Res No. </a:t>
                      </a: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</a:t>
                      </a:r>
                      <a:r>
                        <a:rPr kumimoji="0" lang="en-US" altLang="zh-CN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hlinkClick r:id="rId2"/>
                        </a:rPr>
                        <a:t>[</a:t>
                      </a:r>
                      <a:r>
                        <a:rPr kumimoji="0" lang="en-US" altLang="zh-CN" sz="1200" b="1" i="0" u="none" strike="noStrike" cap="none" normalizeH="0" baseline="30000" dirty="0" smtClean="0" bmk="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hlinkClick r:id="rId2"/>
                        </a:rPr>
                        <a:t>1]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s-E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41)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10" marR="54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10" marR="54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br>
                        <a:rPr lang="es-E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s-ES" sz="1200" b="1" strike="sng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(Res No. 3-5, 9-10, 23-25, 27-28)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10" marR="54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67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10" marR="54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WTSA-04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10" marR="54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10" marR="54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  <a:br>
                        <a:rPr lang="es-E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s-E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(Res No. 42-55)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10" marR="54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10" marR="54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br>
                        <a:rPr lang="es-E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s-ES" sz="1200" b="1" strike="sng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(Res No. 36, 37, 39, 41)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10" marR="54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93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10" marR="54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WTSA-08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10" marR="54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49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10" marR="54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</a:t>
                      </a:r>
                      <a:br>
                        <a:rPr lang="es-E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s-E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(Res No. 56-76)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10" marR="54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10" marR="54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br>
                        <a:rPr lang="es-E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s-ES" sz="1200" b="1" strike="sng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(Res No. 42, 46, 51)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10" marR="54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139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10" marR="54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WTSA-12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10" marR="54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 (+1)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10" marR="54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b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(Res No. 77-82; </a:t>
                      </a: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 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No. 1)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10" marR="54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10" marR="54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b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US" sz="1200" b="1" strike="sng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(Res No. 17, 26, 53, 56, 63)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10" marR="54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187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10" marR="54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49475" y="1781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107689" y="5600827"/>
            <a:ext cx="692862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  <a:hlinkClick r:id="rId2"/>
              </a:rPr>
              <a:t>[</a:t>
            </a:r>
            <a:r>
              <a:rPr kumimoji="0" lang="en-US" altLang="zh-CN" sz="1000" b="0" i="0" u="none" strike="noStrike" cap="none" normalizeH="0" baseline="3000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  <a:hlinkClick r:id="rId2"/>
              </a:rPr>
              <a:t>1]</a:t>
            </a: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Resolution Number 30 was never used.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92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39269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44 </a:t>
            </a:r>
            <a:r>
              <a:rPr lang="en-US" dirty="0" smtClean="0"/>
              <a:t>Revised, </a:t>
            </a:r>
            <a:r>
              <a:rPr lang="en-US" sz="3200" dirty="0" smtClean="0"/>
              <a:t>6 New: </a:t>
            </a:r>
          </a:p>
          <a:p>
            <a:pPr lvl="1"/>
            <a:r>
              <a:rPr lang="en-US" dirty="0" smtClean="0"/>
              <a:t>Res 77 - software defined network</a:t>
            </a:r>
          </a:p>
          <a:p>
            <a:pPr lvl="1"/>
            <a:r>
              <a:rPr lang="en-US" dirty="0" smtClean="0"/>
              <a:t>Res 78 - e-health</a:t>
            </a:r>
          </a:p>
          <a:p>
            <a:pPr lvl="1"/>
            <a:r>
              <a:rPr lang="en-US" dirty="0" smtClean="0"/>
              <a:t>Res 79 - e-waste </a:t>
            </a:r>
          </a:p>
          <a:p>
            <a:pPr lvl="1"/>
            <a:r>
              <a:rPr lang="en-US" dirty="0" smtClean="0"/>
              <a:t>Res 80 - Acknowledge involvement of membership</a:t>
            </a:r>
          </a:p>
          <a:p>
            <a:pPr lvl="1"/>
            <a:r>
              <a:rPr lang="en-US" dirty="0" smtClean="0"/>
              <a:t>Res 81 - Strengthening Collaboration</a:t>
            </a:r>
          </a:p>
          <a:p>
            <a:pPr lvl="1"/>
            <a:r>
              <a:rPr lang="en-US" dirty="0" smtClean="0"/>
              <a:t>Res. 82 - Strategic and structural review of ITU-T </a:t>
            </a:r>
          </a:p>
          <a:p>
            <a:r>
              <a:rPr lang="en-US" sz="3600" dirty="0" smtClean="0"/>
              <a:t>187 A4-pages</a:t>
            </a:r>
          </a:p>
          <a:p>
            <a:r>
              <a:rPr lang="en-US" sz="3600" dirty="0" smtClean="0"/>
              <a:t>References:</a:t>
            </a:r>
          </a:p>
          <a:p>
            <a:pPr lvl="1"/>
            <a:r>
              <a:rPr lang="en-US" dirty="0" smtClean="0"/>
              <a:t>160+ to other ITU Resolutions</a:t>
            </a:r>
          </a:p>
          <a:p>
            <a:pPr lvl="1"/>
            <a:r>
              <a:rPr lang="en-US" dirty="0" smtClean="0"/>
              <a:t>28 to ITU Constitution</a:t>
            </a:r>
          </a:p>
          <a:p>
            <a:pPr lvl="1"/>
            <a:r>
              <a:rPr lang="en-US" dirty="0" smtClean="0"/>
              <a:t>78 to ITU Convention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1687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50 WTSA-12 </a:t>
            </a:r>
            <a:r>
              <a:rPr lang="en-US" dirty="0" smtClean="0"/>
              <a:t>Resolutions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9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38897" y="1106906"/>
            <a:ext cx="8486003" cy="451953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dirty="0" smtClean="0"/>
              <a:t>“Practical application of network externality premium”</a:t>
            </a:r>
          </a:p>
          <a:p>
            <a:pPr eaLnBrk="1" hangingPunct="1"/>
            <a:r>
              <a:rPr lang="en-GB" sz="2800" dirty="0" smtClean="0"/>
              <a:t>considering the progress achieved … those Member States concerned may wish to … possibly withdraw the reservations about Recommendation ITU-T D.156, </a:t>
            </a:r>
            <a:r>
              <a:rPr lang="en-GB" sz="2800" i="1" dirty="0" smtClean="0"/>
              <a:t>Network externalities</a:t>
            </a:r>
            <a:r>
              <a:rPr lang="en-GB" sz="2800" dirty="0" smtClean="0"/>
              <a:t>,</a:t>
            </a:r>
            <a:endParaRPr lang="en-US" sz="2800" dirty="0" smtClean="0"/>
          </a:p>
          <a:p>
            <a:pPr eaLnBrk="1"/>
            <a:r>
              <a:rPr lang="en-GB" dirty="0" smtClean="0"/>
              <a:t>Member States to implement Recommendation ITU-T D.156,</a:t>
            </a:r>
            <a:endParaRPr lang="en-US" dirty="0" smtClean="0"/>
          </a:p>
          <a:p>
            <a:pPr eaLnBrk="1"/>
            <a:r>
              <a:rPr lang="en-GB" dirty="0" smtClean="0"/>
              <a:t>Council to report on this subject to PP 2014</a:t>
            </a:r>
            <a:endParaRPr lang="en-US" dirty="0" smtClean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81806" y="13436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WTSA-12 Opinion 1 (new)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84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905" y="304653"/>
            <a:ext cx="8229600" cy="10123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‘</a:t>
            </a:r>
            <a:r>
              <a:rPr lang="en-US" sz="4000" dirty="0"/>
              <a:t>R</a:t>
            </a:r>
            <a:r>
              <a:rPr lang="en-US" sz="4000" dirty="0" smtClean="0"/>
              <a:t>ough’ Categories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97305" y="1474573"/>
            <a:ext cx="8229600" cy="414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Verdana" pitchFamily="34" charset="0"/>
              <a:buChar char="–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4"/>
              </a:buBlip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ZapfDingbats BT" pitchFamily="18" charset="2"/>
              <a:buBlip>
                <a:blip r:embed="rId5"/>
              </a:buBlip>
              <a:defRPr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ZapfDingbats BT" pitchFamily="18" charset="2"/>
              <a:buBlip>
                <a:blip r:embed="rId5"/>
              </a:buBlip>
              <a:defRPr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ZapfDingbats BT" pitchFamily="18" charset="2"/>
              <a:buBlip>
                <a:blip r:embed="rId5"/>
              </a:buBlip>
              <a:defRPr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ZapfDingbats BT" pitchFamily="18" charset="2"/>
              <a:buBlip>
                <a:blip r:embed="rId5"/>
              </a:buBlip>
              <a:defRPr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ZapfDingbats BT" pitchFamily="18" charset="2"/>
              <a:buBlip>
                <a:blip r:embed="rId5"/>
              </a:buBlip>
              <a:defRPr>
                <a:solidFill>
                  <a:schemeClr val="bg2"/>
                </a:solidFill>
                <a:latin typeface="+mn-lt"/>
              </a:defRPr>
            </a:lvl9pPr>
          </a:lstStyle>
          <a:p>
            <a:pPr marL="742950" indent="-742950" defTabSz="914400">
              <a:buFont typeface="+mj-lt"/>
              <a:buAutoNum type="arabicPeriod"/>
            </a:pPr>
            <a:r>
              <a:rPr lang="en-US" sz="3200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ITU-T rules and procedures (12)</a:t>
            </a:r>
          </a:p>
          <a:p>
            <a:pPr marL="742950" indent="-742950" defTabSz="914400">
              <a:buFont typeface="+mj-lt"/>
              <a:buAutoNum type="arabicPeriod"/>
            </a:pPr>
            <a:r>
              <a:rPr lang="en-US" sz="3200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Collaboration and cooperation (6)</a:t>
            </a:r>
          </a:p>
          <a:p>
            <a:pPr marL="742950" indent="-742950" defTabSz="914400">
              <a:buFont typeface="+mj-lt"/>
              <a:buAutoNum type="arabicPeriod"/>
            </a:pPr>
            <a:r>
              <a:rPr lang="en-US" sz="3200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ITU-T </a:t>
            </a:r>
            <a:r>
              <a:rPr lang="en-US" sz="3200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administration </a:t>
            </a:r>
            <a:r>
              <a:rPr lang="en-US" sz="3200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(7)</a:t>
            </a:r>
          </a:p>
          <a:p>
            <a:pPr marL="742950" indent="-742950" defTabSz="914400">
              <a:buFont typeface="+mj-lt"/>
              <a:buAutoNum type="arabicPeriod"/>
            </a:pPr>
            <a:r>
              <a:rPr lang="en-US" sz="3200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Specific subjects </a:t>
            </a:r>
            <a:r>
              <a:rPr lang="en-US" sz="3200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(4)</a:t>
            </a:r>
          </a:p>
          <a:p>
            <a:pPr marL="742950" indent="-742950" defTabSz="914400">
              <a:buFont typeface="+mj-lt"/>
              <a:buAutoNum type="arabicPeriod"/>
            </a:pPr>
            <a:r>
              <a:rPr lang="en-US" sz="3200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Thematic topics (21 Res. + Op 1)</a:t>
            </a:r>
          </a:p>
          <a:p>
            <a:pPr marL="742950" indent="-742950" algn="ctr" defTabSz="914400">
              <a:buFont typeface="+mj-lt"/>
              <a:buAutoNum type="arabicPeriod"/>
            </a:pPr>
            <a:endParaRPr lang="en-US" sz="4000" kern="0" dirty="0" smtClean="0"/>
          </a:p>
          <a:p>
            <a:pPr marL="742950" indent="-742950" algn="ctr" defTabSz="914400">
              <a:buFont typeface="+mj-lt"/>
              <a:buAutoNum type="arabicPeriod"/>
            </a:pPr>
            <a:endParaRPr lang="en-US" sz="4000" kern="0" dirty="0" smtClean="0"/>
          </a:p>
        </p:txBody>
      </p:sp>
    </p:spTree>
    <p:extLst>
      <p:ext uri="{BB962C8B-B14F-4D97-AF65-F5344CB8AC3E}">
        <p14:creationId xmlns:p14="http://schemas.microsoft.com/office/powerpoint/2010/main" val="165195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098"/>
            <a:ext cx="9144000" cy="1052513"/>
          </a:xfrm>
        </p:spPr>
        <p:txBody>
          <a:bodyPr>
            <a:normAutofit/>
          </a:bodyPr>
          <a:lstStyle/>
          <a:p>
            <a:r>
              <a:rPr lang="en-US" dirty="0" smtClean="0"/>
              <a:t>Category 1: rules and procedures (12)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9415"/>
            <a:ext cx="8229600" cy="497892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Res 1 – ITU-T rules of procedures</a:t>
            </a:r>
          </a:p>
          <a:p>
            <a:r>
              <a:rPr lang="en-US" sz="2000" dirty="0" smtClean="0"/>
              <a:t>Res 2 – ITU-T SG mandates</a:t>
            </a:r>
          </a:p>
          <a:p>
            <a:r>
              <a:rPr lang="en-US" sz="2000" dirty="0" smtClean="0"/>
              <a:t>Res 22 – Authorization for TSAG to act between WTSAs</a:t>
            </a:r>
          </a:p>
          <a:p>
            <a:r>
              <a:rPr lang="en-US" sz="2000" dirty="0" smtClean="0"/>
              <a:t>Res 31 – </a:t>
            </a:r>
            <a:r>
              <a:rPr lang="en-US" sz="2000" dirty="0"/>
              <a:t>Admission of Associates in ITU-T</a:t>
            </a:r>
            <a:endParaRPr lang="en-US" sz="2000" dirty="0" smtClean="0"/>
          </a:p>
          <a:p>
            <a:r>
              <a:rPr lang="en-US" sz="2000" dirty="0" smtClean="0"/>
              <a:t>Res 33 – </a:t>
            </a:r>
            <a:r>
              <a:rPr lang="en-US" sz="2000" dirty="0"/>
              <a:t>Guidelines for ITU-T strategic </a:t>
            </a:r>
            <a:r>
              <a:rPr lang="en-US" sz="2000" dirty="0" smtClean="0"/>
              <a:t>activities</a:t>
            </a:r>
          </a:p>
          <a:p>
            <a:r>
              <a:rPr lang="en-US" sz="2000" dirty="0" smtClean="0"/>
              <a:t>Res 35 – Appointment and maximum term for Chairman and Vice-Chairman</a:t>
            </a:r>
          </a:p>
          <a:p>
            <a:r>
              <a:rPr lang="en-US" sz="2000" dirty="0" smtClean="0"/>
              <a:t>Res </a:t>
            </a:r>
            <a:r>
              <a:rPr lang="en-US" sz="2000" dirty="0"/>
              <a:t>40 </a:t>
            </a:r>
            <a:r>
              <a:rPr lang="en-US" sz="2000" dirty="0" smtClean="0"/>
              <a:t>– Regulatory aspects of ITU-T work</a:t>
            </a:r>
          </a:p>
          <a:p>
            <a:r>
              <a:rPr lang="en-US" sz="2000" dirty="0" smtClean="0"/>
              <a:t>Res 54 - Creation </a:t>
            </a:r>
            <a:r>
              <a:rPr lang="en-US" sz="2000" dirty="0"/>
              <a:t>of and assistance to regional groups</a:t>
            </a:r>
            <a:endParaRPr lang="en-US" sz="2000" dirty="0" smtClean="0"/>
          </a:p>
          <a:p>
            <a:r>
              <a:rPr lang="en-US" sz="2000" dirty="0" smtClean="0"/>
              <a:t>Res 68 – evolving role of WTSA</a:t>
            </a:r>
          </a:p>
          <a:p>
            <a:r>
              <a:rPr lang="en-US" sz="2000" dirty="0" smtClean="0"/>
              <a:t>Res 71 – academia membership</a:t>
            </a:r>
          </a:p>
          <a:p>
            <a:r>
              <a:rPr lang="en-US" sz="2000" dirty="0" smtClean="0"/>
              <a:t>Res 74 – </a:t>
            </a:r>
            <a:r>
              <a:rPr lang="en-US" sz="2000" dirty="0"/>
              <a:t>Admission of Sector Members from developing countries in ITU-T</a:t>
            </a:r>
            <a:endParaRPr lang="en-US" sz="2000" dirty="0" smtClean="0"/>
          </a:p>
          <a:p>
            <a:r>
              <a:rPr lang="en-US" sz="2000" dirty="0" smtClean="0"/>
              <a:t>Res 82 – review committee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78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5631"/>
            <a:ext cx="9144000" cy="10525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Category 2: collaboration/cooperation (6)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9076"/>
            <a:ext cx="8229600" cy="3881605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Res 7 – ISO/IEC</a:t>
            </a:r>
          </a:p>
          <a:p>
            <a:r>
              <a:rPr lang="en-US" sz="3200" dirty="0" smtClean="0"/>
              <a:t>Res 11 – UPU</a:t>
            </a:r>
          </a:p>
          <a:p>
            <a:r>
              <a:rPr lang="en-US" sz="3200" dirty="0" smtClean="0"/>
              <a:t>Res 18 – ITU-R</a:t>
            </a:r>
          </a:p>
          <a:p>
            <a:r>
              <a:rPr lang="en-US" sz="3200" dirty="0" smtClean="0"/>
              <a:t>Res 45 – C</a:t>
            </a:r>
            <a:r>
              <a:rPr lang="en-US" dirty="0" smtClean="0"/>
              <a:t>oordination </a:t>
            </a:r>
            <a:r>
              <a:rPr lang="en-US" dirty="0"/>
              <a:t>of standardization work across </a:t>
            </a:r>
            <a:r>
              <a:rPr lang="en-US" dirty="0" smtClean="0"/>
              <a:t>ITU-T SGs and role </a:t>
            </a:r>
            <a:r>
              <a:rPr lang="en-US" dirty="0"/>
              <a:t>of TSAG</a:t>
            </a:r>
            <a:r>
              <a:rPr lang="en-US" sz="3200" dirty="0" smtClean="0"/>
              <a:t> </a:t>
            </a:r>
          </a:p>
          <a:p>
            <a:r>
              <a:rPr lang="en-US" dirty="0" smtClean="0"/>
              <a:t>Res 57 – Coordination/cooperation of ITU’s three Sectors</a:t>
            </a:r>
            <a:endParaRPr lang="en-US" dirty="0"/>
          </a:p>
          <a:p>
            <a:r>
              <a:rPr lang="en-US" sz="3200" dirty="0" smtClean="0"/>
              <a:t>Res 81 – </a:t>
            </a:r>
            <a:r>
              <a:rPr lang="en-US" sz="3200" dirty="0"/>
              <a:t>Strengthening Collaboration</a:t>
            </a:r>
          </a:p>
        </p:txBody>
      </p:sp>
    </p:spTree>
    <p:extLst>
      <p:ext uri="{BB962C8B-B14F-4D97-AF65-F5344CB8AC3E}">
        <p14:creationId xmlns:p14="http://schemas.microsoft.com/office/powerpoint/2010/main" val="144140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6864"/>
            <a:ext cx="9144000" cy="1052513"/>
          </a:xfrm>
        </p:spPr>
        <p:txBody>
          <a:bodyPr>
            <a:normAutofit/>
          </a:bodyPr>
          <a:lstStyle/>
          <a:p>
            <a:r>
              <a:rPr lang="en-US" dirty="0" smtClean="0"/>
              <a:t>Category 3: administration (7)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65" y="1649735"/>
            <a:ext cx="8229600" cy="3881605"/>
          </a:xfrm>
        </p:spPr>
        <p:txBody>
          <a:bodyPr>
            <a:normAutofit fontScale="70000" lnSpcReduction="20000"/>
          </a:bodyPr>
          <a:lstStyle/>
          <a:p>
            <a:r>
              <a:rPr lang="en-US" sz="3200" dirty="0" smtClean="0"/>
              <a:t>Res 32 – </a:t>
            </a:r>
            <a:r>
              <a:rPr lang="en-US" dirty="0"/>
              <a:t>Strengthening electronic working methods for </a:t>
            </a:r>
            <a:r>
              <a:rPr lang="en-US" dirty="0" smtClean="0"/>
              <a:t>ITU-T</a:t>
            </a:r>
          </a:p>
          <a:p>
            <a:r>
              <a:rPr lang="en-US" sz="3200" dirty="0" smtClean="0"/>
              <a:t>Res 34 – </a:t>
            </a:r>
            <a:r>
              <a:rPr lang="en-US" dirty="0"/>
              <a:t>Voluntary </a:t>
            </a:r>
            <a:r>
              <a:rPr lang="en-US" dirty="0" smtClean="0"/>
              <a:t>contributions</a:t>
            </a:r>
          </a:p>
          <a:p>
            <a:r>
              <a:rPr lang="en-US" sz="3200" dirty="0" smtClean="0"/>
              <a:t>Res 43 – </a:t>
            </a:r>
            <a:r>
              <a:rPr lang="en-US" dirty="0"/>
              <a:t>Regional preparations for </a:t>
            </a:r>
            <a:r>
              <a:rPr lang="en-US" dirty="0" smtClean="0"/>
              <a:t>WTSAs</a:t>
            </a:r>
          </a:p>
          <a:p>
            <a:r>
              <a:rPr lang="en-US" sz="3200" dirty="0" smtClean="0"/>
              <a:t>Res 59 - </a:t>
            </a:r>
            <a:r>
              <a:rPr lang="en-US" dirty="0"/>
              <a:t>Enhancing participation of telecommunication operators from developing countries</a:t>
            </a:r>
            <a:r>
              <a:rPr lang="en-US" sz="3200" dirty="0" smtClean="0"/>
              <a:t> </a:t>
            </a:r>
          </a:p>
          <a:p>
            <a:r>
              <a:rPr lang="en-US" dirty="0" smtClean="0"/>
              <a:t>Res </a:t>
            </a:r>
            <a:r>
              <a:rPr lang="en-US" sz="3200" dirty="0" smtClean="0"/>
              <a:t>66 – </a:t>
            </a:r>
            <a:r>
              <a:rPr lang="en-US" dirty="0"/>
              <a:t>Technology Watch in TSB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Res 67 – </a:t>
            </a:r>
            <a:r>
              <a:rPr lang="en-US" dirty="0"/>
              <a:t>Use in ITU-T of the languages of the Union on an equal footing</a:t>
            </a:r>
            <a:endParaRPr lang="en-US" sz="3200" dirty="0" smtClean="0"/>
          </a:p>
          <a:p>
            <a:r>
              <a:rPr lang="en-US" dirty="0" smtClean="0"/>
              <a:t>Res 80 - </a:t>
            </a:r>
            <a:r>
              <a:rPr lang="en-US" dirty="0"/>
              <a:t>Acknowledging active involvement of the membership in developing ITU-T deliverables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5640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TU White Background.potx" id="{9694207F-B86C-4347-AF5B-E18AD6864DC7}" vid="{B9639EA1-9A26-4D10-99CD-41579998EC6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77665F5CAF104C92147CC0243BBDD2" ma:contentTypeVersion="1" ma:contentTypeDescription="Create a new document." ma:contentTypeScope="" ma:versionID="93902de604fd527d00d568712f82372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1556d0edaacd44299612f6ec025f0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C7124FE-E21F-4D9C-BD89-D500E939C0F6}"/>
</file>

<file path=customXml/itemProps2.xml><?xml version="1.0" encoding="utf-8"?>
<ds:datastoreItem xmlns:ds="http://schemas.openxmlformats.org/officeDocument/2006/customXml" ds:itemID="{097F5E02-A195-4C93-875D-F1314B6CB612}"/>
</file>

<file path=customXml/itemProps3.xml><?xml version="1.0" encoding="utf-8"?>
<ds:datastoreItem xmlns:ds="http://schemas.openxmlformats.org/officeDocument/2006/customXml" ds:itemID="{621CCE5B-E25B-44FA-BE65-3B2B4FA5EAF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3585</TotalTime>
  <Words>1184</Words>
  <Application>Microsoft Office PowerPoint</Application>
  <PresentationFormat>On-screen Show (4:3)</PresentationFormat>
  <Paragraphs>189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SimSun</vt:lpstr>
      <vt:lpstr>SimSun</vt:lpstr>
      <vt:lpstr>Arial</vt:lpstr>
      <vt:lpstr>Calibri</vt:lpstr>
      <vt:lpstr>Times New Roman</vt:lpstr>
      <vt:lpstr>Office Theme</vt:lpstr>
      <vt:lpstr> ITU Regional Standardization Forum for Asia Pacific Region  Da Nang City, Vietnam  22 August 2016</vt:lpstr>
      <vt:lpstr>Agenda</vt:lpstr>
      <vt:lpstr>Evolution of WTSA Resolutions (1993-2012)</vt:lpstr>
      <vt:lpstr>50 WTSA-12 Resolutions</vt:lpstr>
      <vt:lpstr>WTSA-12 Opinion 1 (new)</vt:lpstr>
      <vt:lpstr>PowerPoint Presentation</vt:lpstr>
      <vt:lpstr>Category 1: rules and procedures (12)</vt:lpstr>
      <vt:lpstr>Category 2: collaboration/cooperation (6)</vt:lpstr>
      <vt:lpstr>Category 3: administration (7)</vt:lpstr>
      <vt:lpstr>Category 4: Specific subjects (4)</vt:lpstr>
      <vt:lpstr>Category 5: thematic topics(22)</vt:lpstr>
      <vt:lpstr>Observation 1: cross-reference</vt:lpstr>
      <vt:lpstr>Observation 2: chronicle of events</vt:lpstr>
      <vt:lpstr>Observation 3: bibliography</vt:lpstr>
      <vt:lpstr>Observation 4: Passive tense</vt:lpstr>
      <vt:lpstr>Observation 5: no executive body</vt:lpstr>
      <vt:lpstr>Observation 6: for membership action</vt:lpstr>
      <vt:lpstr>Observation 7: instruct ITU-T</vt:lpstr>
      <vt:lpstr>Observation 8: Instruct ITU-T SG(s)</vt:lpstr>
      <vt:lpstr>Propose the following Guiding Principles</vt:lpstr>
      <vt:lpstr>A Series Recommendations (1) </vt:lpstr>
      <vt:lpstr>A Series Recommendations  (2)</vt:lpstr>
      <vt:lpstr>ITU-T A-series Recommendations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Quist, Judith</cp:lastModifiedBy>
  <cp:revision>155</cp:revision>
  <dcterms:created xsi:type="dcterms:W3CDTF">2016-02-05T15:38:40Z</dcterms:created>
  <dcterms:modified xsi:type="dcterms:W3CDTF">2016-08-19T14:11:41Z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0x0101007377665F5CAF104C92147CC0243BBDD2</vt:lpwstr>
  </property>
</Properties>
</file>