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9"/>
  </p:notesMasterIdLst>
  <p:sldIdLst>
    <p:sldId id="298" r:id="rId3"/>
    <p:sldId id="258" r:id="rId4"/>
    <p:sldId id="263" r:id="rId5"/>
    <p:sldId id="257" r:id="rId6"/>
    <p:sldId id="264" r:id="rId7"/>
    <p:sldId id="260" r:id="rId8"/>
    <p:sldId id="286" r:id="rId9"/>
    <p:sldId id="273" r:id="rId10"/>
    <p:sldId id="276" r:id="rId11"/>
    <p:sldId id="277" r:id="rId12"/>
    <p:sldId id="278" r:id="rId13"/>
    <p:sldId id="279" r:id="rId14"/>
    <p:sldId id="283" r:id="rId15"/>
    <p:sldId id="284" r:id="rId16"/>
    <p:sldId id="280" r:id="rId17"/>
    <p:sldId id="281" r:id="rId18"/>
    <p:sldId id="285" r:id="rId19"/>
    <p:sldId id="288" r:id="rId20"/>
    <p:sldId id="289" r:id="rId21"/>
    <p:sldId id="295" r:id="rId22"/>
    <p:sldId id="291" r:id="rId23"/>
    <p:sldId id="282" r:id="rId24"/>
    <p:sldId id="292" r:id="rId25"/>
    <p:sldId id="293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A840-67AA-445A-8DD9-5C76F20BC3C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06B1-6E26-40E6-81F2-2879A577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DBF22-2647-42DA-9446-64B535B80E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ITU-T</a:t>
            </a:r>
          </a:p>
          <a:p>
            <a:r>
              <a:rPr lang="en-US" dirty="0" smtClean="0"/>
              <a:t>- Develop interoperable, international standards (ITU-T Recommendations)</a:t>
            </a:r>
          </a:p>
          <a:p>
            <a:r>
              <a:rPr lang="en-US" dirty="0" smtClean="0"/>
              <a:t>- Bridge standardization gap</a:t>
            </a:r>
          </a:p>
          <a:p>
            <a:r>
              <a:rPr lang="en-US" dirty="0" smtClean="0"/>
              <a:t>- Cooperation among standardization bodies</a:t>
            </a:r>
          </a:p>
          <a:p>
            <a:endParaRPr lang="en-US" dirty="0" smtClean="0"/>
          </a:p>
          <a:p>
            <a:r>
              <a:rPr lang="en-US" dirty="0" smtClean="0"/>
              <a:t>ITU-T study groups look at issues such as: multimedia, security, environment and climate change, network and transport, broadband access, quality of service and experience,</a:t>
            </a:r>
            <a:r>
              <a:rPr lang="en-US" baseline="0" dirty="0" smtClean="0"/>
              <a:t> </a:t>
            </a:r>
            <a:r>
              <a:rPr lang="en-US" dirty="0" smtClean="0"/>
              <a:t>next generation networks,</a:t>
            </a:r>
            <a:r>
              <a:rPr lang="en-US" baseline="0" dirty="0" smtClean="0"/>
              <a:t> cloud </a:t>
            </a:r>
            <a:r>
              <a:rPr lang="en-US" baseline="0" dirty="0" err="1" smtClean="0"/>
              <a:t>compuring</a:t>
            </a:r>
            <a:r>
              <a:rPr lang="en-US" baseline="0" dirty="0" smtClean="0"/>
              <a:t>, intelligent transport systems, numbering and addressing, </a:t>
            </a:r>
            <a:r>
              <a:rPr lang="en-US" baseline="0" dirty="0" err="1" smtClean="0"/>
              <a:t>tarrif</a:t>
            </a:r>
            <a:r>
              <a:rPr lang="en-US" baseline="0" dirty="0" smtClean="0"/>
              <a:t>, security.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examples:</a:t>
            </a:r>
          </a:p>
          <a:p>
            <a:r>
              <a:rPr lang="en-US" b="1" dirty="0" smtClean="0">
                <a:solidFill>
                  <a:srgbClr val="0E438A"/>
                </a:solidFill>
              </a:rPr>
              <a:t>Internet Access through ITU standards</a:t>
            </a:r>
          </a:p>
          <a:p>
            <a:pPr marL="342900" indent="-228600" eaLnBrk="0" hangingPunct="0">
              <a:lnSpc>
                <a:spcPct val="150000"/>
              </a:lnSpc>
              <a:spcBef>
                <a:spcPts val="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95% of all international traffic runs over </a:t>
            </a:r>
            <a:r>
              <a:rPr lang="en-US" altLang="zh-CN" sz="2200" kern="1200" dirty="0" err="1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fibre</a:t>
            </a: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 = ITU standards</a:t>
            </a:r>
          </a:p>
          <a:p>
            <a:pPr marL="342900" indent="-228600" eaLnBrk="0" hangingPunct="0">
              <a:lnSpc>
                <a:spcPct val="150000"/>
              </a:lnSpc>
              <a:spcBef>
                <a:spcPts val="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Access:</a:t>
            </a:r>
          </a:p>
          <a:p>
            <a:pPr marL="8001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ADSL: ITU-T G.992</a:t>
            </a:r>
          </a:p>
          <a:p>
            <a:pPr marL="8001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err="1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Powerline</a:t>
            </a: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 Transmission:</a:t>
            </a:r>
          </a:p>
          <a:p>
            <a:pPr marL="1028700" lvl="2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 ITU-T G.9960 (G.hn) </a:t>
            </a:r>
          </a:p>
          <a:p>
            <a:pPr marL="800100" lvl="1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FTTX (</a:t>
            </a:r>
            <a:r>
              <a:rPr lang="en-US" altLang="zh-CN" sz="2200" kern="1200" dirty="0" err="1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Fibre</a:t>
            </a: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 to the &lt;x&gt;): </a:t>
            </a:r>
          </a:p>
          <a:p>
            <a:pPr marL="1257300" lvl="3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GPON (Gigabit Passive Optical Networks) ITU-T G.984</a:t>
            </a:r>
          </a:p>
          <a:p>
            <a:pPr marL="1257300" lvl="3" indent="-228600" eaLnBrk="0" hangingPunct="0">
              <a:lnSpc>
                <a:spcPct val="15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CN" sz="2200" kern="12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Arial" charset="0"/>
              </a:rPr>
              <a:t>Bendable fibers: ITU-T G.657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E438A"/>
                </a:solidFill>
              </a:rPr>
              <a:t>Multimedia</a:t>
            </a:r>
          </a:p>
          <a:p>
            <a:pPr indent="-228600">
              <a:lnSpc>
                <a:spcPct val="150000"/>
              </a:lnSpc>
              <a:defRPr/>
            </a:pPr>
            <a:r>
              <a:rPr lang="en-US" altLang="ja-JP" sz="2200" kern="1200" dirty="0" smtClean="0">
                <a:solidFill>
                  <a:srgbClr val="0070C0"/>
                </a:solidFill>
                <a:cs typeface="Arial" pitchFamily="34" charset="0"/>
              </a:rPr>
              <a:t>Advanced video coding: </a:t>
            </a:r>
            <a:br>
              <a:rPr lang="en-US" altLang="ja-JP" sz="2200" kern="12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en-US" altLang="ja-JP" sz="2200" kern="1200" dirty="0" smtClean="0">
                <a:solidFill>
                  <a:srgbClr val="0070C0"/>
                </a:solidFill>
                <a:cs typeface="Arial" pitchFamily="34" charset="0"/>
              </a:rPr>
              <a:t>ITU-T H.264</a:t>
            </a:r>
          </a:p>
          <a:p>
            <a:pPr marL="742950" lvl="2">
              <a:lnSpc>
                <a:spcPct val="150000"/>
              </a:lnSpc>
              <a:buClr>
                <a:srgbClr val="0E438A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Used to compress billions of clips </a:t>
            </a:r>
            <a:b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</a:br>
            <a: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on YouTube, high-definition content </a:t>
            </a:r>
            <a:b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</a:br>
            <a: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on Blu-ray Discs</a:t>
            </a:r>
          </a:p>
          <a:p>
            <a:pPr indent="-228600">
              <a:lnSpc>
                <a:spcPct val="150000"/>
              </a:lnSpc>
              <a:defRPr/>
            </a:pPr>
            <a:r>
              <a:rPr lang="en-US" altLang="ja-JP" sz="2200" kern="1200" dirty="0" smtClean="0">
                <a:solidFill>
                  <a:srgbClr val="0070C0"/>
                </a:solidFill>
                <a:cs typeface="Arial" pitchFamily="34" charset="0"/>
              </a:rPr>
              <a:t>New work H.265: </a:t>
            </a:r>
          </a:p>
          <a:p>
            <a:pPr marL="742950" lvl="2">
              <a:lnSpc>
                <a:spcPct val="150000"/>
              </a:lnSpc>
              <a:buClr>
                <a:srgbClr val="0E438A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ja-JP" sz="1800" kern="1200" dirty="0" smtClean="0">
                <a:solidFill>
                  <a:srgbClr val="0070C0"/>
                </a:solidFill>
                <a:ea typeface="+mn-ea"/>
                <a:cs typeface="Arial" pitchFamily="34" charset="0"/>
              </a:rPr>
              <a:t>Joint Collaborative Team (ITU-T, ISO/IEC) to reduce data rate by 50%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1A78-9608-4F84-A97C-B3A8D76A29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C23B-9AFB-4E2A-8D65-2B966D396669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673A-62DE-48CB-8717-C9D0C91F13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27E2-4514-44F0-8492-3FEDD71C0191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7790-3A87-4B4F-B91B-E2D050C6F8A1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828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94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9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3249"/>
            <a:ext cx="4011084" cy="831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7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FB47-CA0C-4E87-89EF-F9A18DFADB28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7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0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020" y="1"/>
            <a:ext cx="1144347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lang="en-US" sz="2400" b="1" i="1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159" y="1916832"/>
            <a:ext cx="11111461" cy="3816424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5392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1"/>
            <a:ext cx="12192000" cy="3158275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1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9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5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08C5-2CC7-4F77-8261-3657CFEDA258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90-2CE4-44F7-9659-DC1E732B4FC5}" type="datetime1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F3-7214-45A1-9547-019FB1B84BE3}" type="datetime1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563E-1382-4C7C-B29A-3D44B1CF9CB4}" type="datetime1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0E3E-1C8D-45BF-A6A5-20F41493CB29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D2D8-23BC-4227-8ECC-44B51F27591F}" type="datetime1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0998-0415-42BC-9DB1-5654A4651B11}" type="datetime1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C66E-F5BC-4C9D-A8AD-040E4045F1CB}" type="datetime1">
              <a:rPr lang="en-US" smtClean="0"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237-28E7-4EDB-87DD-C8C7A79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2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609585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609585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defTabSz="457189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bert's_Rules_of_Ord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rec/T-REC-A.2-201211-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url?sa=t&amp;rct=j&amp;q=&amp;esrc=s&amp;source=web&amp;cd=1&amp;cad=rja&amp;uact=8&amp;ved=0ahUKEwidiJu1lZDLAhVBlA8KHcUEBQIQFggcMAA&amp;url=https://portal.etsi.org/Portals/0/TBpages/edithelp/Docs/AGuideToWritingWorldClassStandards.pdf&amp;usg=AFQjCNGC2nbkBXDQ-nIDikdU4CLd0knJPQ&amp;bvm=bv.114733917,d.ZWU" TargetMode="External"/><Relationship Id="rId3" Type="http://schemas.openxmlformats.org/officeDocument/2006/relationships/hyperlink" Target="http://www.itu.int/en/ITU-T/info/Pages/resources.aspx" TargetMode="External"/><Relationship Id="rId7" Type="http://schemas.openxmlformats.org/officeDocument/2006/relationships/hyperlink" Target="http://www.itu.int/itu-t/recommendations/index.aspx?ser=A" TargetMode="External"/><Relationship Id="rId2" Type="http://schemas.openxmlformats.org/officeDocument/2006/relationships/hyperlink" Target="https://en.wikipedia.org/wiki/Robert's_Rules_of_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language-tools/Documents/styleguide.doc" TargetMode="External"/><Relationship Id="rId5" Type="http://schemas.openxmlformats.org/officeDocument/2006/relationships/hyperlink" Target="http://www.itu.int/oth/T0A0F000004/en" TargetMode="External"/><Relationship Id="rId4" Type="http://schemas.openxmlformats.org/officeDocument/2006/relationships/hyperlink" Target="http://www.itu.int/oth/T0A0F000006/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5512" y="903173"/>
            <a:ext cx="8445163" cy="14700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ITU Regional Standardization Forum for Asia Pacific Region </a:t>
            </a:r>
            <a:br>
              <a:rPr lang="en-US" sz="2800" dirty="0"/>
            </a:br>
            <a:r>
              <a:rPr lang="en-US" sz="2800" dirty="0"/>
              <a:t>Da Nang City, Vietnam </a:t>
            </a:r>
            <a:br>
              <a:rPr lang="en-US" sz="2800" dirty="0"/>
            </a:br>
            <a:r>
              <a:rPr lang="en-US" sz="2800" dirty="0"/>
              <a:t>22 August 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151415"/>
            <a:ext cx="7015316" cy="1747157"/>
          </a:xfrm>
        </p:spPr>
        <p:txBody>
          <a:bodyPr>
            <a:normAutofit/>
          </a:bodyPr>
          <a:lstStyle/>
          <a:p>
            <a:r>
              <a:rPr lang="en-US" sz="4000" dirty="0"/>
              <a:t>Tutorial on ITU-T Participation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544218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300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1357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09800" y="838200"/>
            <a:ext cx="739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ITU-T: Standardization Sector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 - 60</a:t>
            </a:r>
            <a:r>
              <a:rPr lang="en-US" sz="2800" b="1" baseline="30000" dirty="0" smtClean="0"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 Anniversary</a:t>
            </a:r>
            <a:endParaRPr lang="en-US" sz="2800" b="1" dirty="0">
              <a:solidFill>
                <a:schemeClr val="tx2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4" name="Picture 2" descr="http://www.pocketinet.com/images/stories/fiber-optic-cable-st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246" y="3001756"/>
            <a:ext cx="5475355" cy="3322844"/>
          </a:xfrm>
          <a:prstGeom prst="rect">
            <a:avLst/>
          </a:prstGeom>
          <a:noFill/>
        </p:spPr>
      </p:pic>
      <p:pic>
        <p:nvPicPr>
          <p:cNvPr id="5" name="Picture 4" descr="http://winteriscoming.net/wp-content/uploads/2011/04/emmy-statu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1" y="2705099"/>
            <a:ext cx="2057401" cy="36195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732002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</a:rPr>
              <a:t>Produces standards covering all fields of telecommunications on a worldwide basis</a:t>
            </a:r>
          </a:p>
          <a:p>
            <a:pPr algn="ctr"/>
            <a:r>
              <a:rPr lang="en-US" sz="1500" dirty="0">
                <a:latin typeface="Century Gothic" panose="020B0502020202020204" pitchFamily="34" charset="0"/>
              </a:rPr>
              <a:t>and defines tariff and accounting principles for international telecommunication services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9490-74D4-43BA-B27B-8B392C476A74}" type="datetime1">
              <a:rPr lang="en-US" smtClean="0"/>
              <a:t>8/19/2016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673A-62DE-48CB-8717-C9D0C91F13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cid:image001.png@01D15DC7.84B785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9291"/>
            <a:ext cx="2053045" cy="1294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0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1"/>
            <a:ext cx="8229600" cy="1143000"/>
          </a:xfrm>
        </p:spPr>
        <p:txBody>
          <a:bodyPr/>
          <a:lstStyle/>
          <a:p>
            <a:r>
              <a:rPr lang="en-US" sz="2800" dirty="0">
                <a:latin typeface="+mn-lt"/>
                <a:cs typeface="Aharoni" panose="02010803020104030203" pitchFamily="2" charset="-79"/>
              </a:rPr>
              <a:t>ITU-T Study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8685" y="1379766"/>
            <a:ext cx="5067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</a:pPr>
            <a:endParaRPr lang="en-US" sz="2000" kern="0" dirty="0">
              <a:solidFill>
                <a:srgbClr val="5C5C5C"/>
              </a:solidFill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SG2 - Operational aspects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SG3 - Economic and policy issues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SG5 - Environment and climate change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SG9 - Broadband cable and TV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SG11 - Protocols and test specifications</a:t>
            </a:r>
            <a:r>
              <a:rPr lang="en-US" sz="1600" b="1" dirty="0">
                <a:solidFill>
                  <a:srgbClr val="5C5C5C"/>
                </a:solidFill>
                <a:latin typeface="Century Gothic" panose="020B0502020202020204" pitchFamily="34" charset="0"/>
              </a:rPr>
              <a:t>​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SG12 - Performance, </a:t>
            </a:r>
            <a:r>
              <a:rPr lang="en-US" sz="1600" dirty="0" err="1">
                <a:solidFill>
                  <a:srgbClr val="5C5C5C"/>
                </a:solidFill>
                <a:latin typeface="Century Gothic" panose="020B0502020202020204" pitchFamily="34" charset="0"/>
              </a:rPr>
              <a:t>QoS</a:t>
            </a: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 and </a:t>
            </a:r>
            <a:r>
              <a:rPr lang="en-US" sz="1600" dirty="0" err="1">
                <a:solidFill>
                  <a:srgbClr val="5C5C5C"/>
                </a:solidFill>
                <a:latin typeface="Century Gothic" panose="020B0502020202020204" pitchFamily="34" charset="0"/>
              </a:rPr>
              <a:t>QoE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SG13 - Future networks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SG15​ - Transport, Access and Home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SG16 - Multimedia</a:t>
            </a:r>
            <a:endParaRPr lang="en-US" sz="2400" dirty="0">
              <a:latin typeface="Century Gothic" panose="020B0502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SG17 </a:t>
            </a:r>
            <a:r>
              <a:rPr lang="en-US" sz="1600" dirty="0" smtClean="0">
                <a:solidFill>
                  <a:srgbClr val="5C5C5C"/>
                </a:solidFill>
                <a:latin typeface="Century Gothic" panose="020B0502020202020204" pitchFamily="34" charset="0"/>
              </a:rPr>
              <a:t>– Security</a:t>
            </a:r>
          </a:p>
          <a:p>
            <a:pPr fontAlgn="t">
              <a:spcAft>
                <a:spcPts val="1200"/>
              </a:spcAft>
            </a:pPr>
            <a:r>
              <a:rPr lang="en-US" sz="1600" dirty="0" smtClean="0">
                <a:solidFill>
                  <a:srgbClr val="5C5C5C"/>
                </a:solidFill>
                <a:latin typeface="Century Gothic" panose="020B0502020202020204" pitchFamily="34" charset="0"/>
              </a:rPr>
              <a:t>SG20 </a:t>
            </a:r>
            <a:r>
              <a:rPr lang="en-US" sz="1600" dirty="0">
                <a:solidFill>
                  <a:srgbClr val="5C5C5C"/>
                </a:solidFill>
                <a:latin typeface="Century Gothic" panose="020B0502020202020204" pitchFamily="34" charset="0"/>
              </a:rPr>
              <a:t>– </a:t>
            </a:r>
            <a:r>
              <a:rPr lang="en-US" sz="1600" dirty="0" smtClean="0">
                <a:solidFill>
                  <a:srgbClr val="5C5C5C"/>
                </a:solidFill>
                <a:latin typeface="Century Gothic" panose="020B0502020202020204" pitchFamily="34" charset="0"/>
              </a:rPr>
              <a:t>Internet of Things &amp; Smart Sustainable Cities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1700" y="21336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752601"/>
            <a:ext cx="2191057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4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" y="0"/>
            <a:ext cx="1128304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EA2E-E053-4BFA-8AD9-7FABA70051DF}" type="datetime1">
              <a:rPr lang="en-US" smtClean="0"/>
              <a:t>8/19/2016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4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ITU-T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meeting documents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609"/>
            <a:ext cx="10515600" cy="478835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Contribution</a:t>
            </a:r>
          </a:p>
          <a:p>
            <a:pPr lvl="1"/>
            <a:r>
              <a:rPr lang="en-US" altLang="zh-CN" dirty="0" smtClean="0"/>
              <a:t>Submitted by ITU-T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Member, deadline </a:t>
            </a:r>
            <a:r>
              <a:rPr lang="en-US" altLang="zh-CN" dirty="0" smtClean="0">
                <a:solidFill>
                  <a:srgbClr val="FF0000"/>
                </a:solidFill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calendar days(Geneva time 23:59)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Most important input to ITU-T meetings</a:t>
            </a:r>
          </a:p>
          <a:p>
            <a:pPr lvl="1"/>
            <a:r>
              <a:rPr lang="en-US" altLang="zh-CN" dirty="0" smtClean="0"/>
              <a:t>Driving force of ITU-T standardization -  ITU-T is contribution-driven</a:t>
            </a:r>
            <a:endParaRPr lang="en-US" dirty="0" smtClean="0"/>
          </a:p>
          <a:p>
            <a:r>
              <a:rPr lang="en-US" altLang="zh-CN" dirty="0" smtClean="0"/>
              <a:t>TD</a:t>
            </a:r>
          </a:p>
          <a:p>
            <a:pPr lvl="1"/>
            <a:r>
              <a:rPr lang="en-US" altLang="zh-CN" dirty="0" smtClean="0"/>
              <a:t>Practical information/announcement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&lt;- TSB</a:t>
            </a:r>
            <a:endParaRPr lang="en-US" dirty="0" smtClean="0"/>
          </a:p>
          <a:p>
            <a:pPr lvl="1"/>
            <a:r>
              <a:rPr lang="en-US" altLang="zh-CN" dirty="0" smtClean="0"/>
              <a:t>Agenda of SG/WP/Q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&lt;– SG/WP Chairman, Rapporteur</a:t>
            </a:r>
          </a:p>
          <a:p>
            <a:pPr lvl="1"/>
            <a:r>
              <a:rPr lang="en-US" altLang="zh-CN" dirty="0" smtClean="0"/>
              <a:t>Question’s Interim activity Report &lt;- Rapporteur</a:t>
            </a:r>
          </a:p>
          <a:p>
            <a:pPr lvl="1"/>
            <a:r>
              <a:rPr lang="en-US" altLang="zh-CN" dirty="0" smtClean="0"/>
              <a:t>Draft of ITU-T Recommendation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&lt;– Editor</a:t>
            </a:r>
          </a:p>
          <a:p>
            <a:pPr lvl="1"/>
            <a:r>
              <a:rPr lang="en-US" altLang="zh-CN" dirty="0" smtClean="0"/>
              <a:t>Liaison Statement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&lt;- SG counselor</a:t>
            </a:r>
          </a:p>
          <a:p>
            <a:pPr lvl="1"/>
            <a:r>
              <a:rPr lang="en-US" altLang="zh-CN" dirty="0" smtClean="0"/>
              <a:t>Interim drafts produced during meeting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1547-F1F1-48FC-9381-F5ABC0308C2B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0971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Roles in ITU-T Meetings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821"/>
            <a:ext cx="10515600" cy="49931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Leadership roles only for ITU-T Members</a:t>
            </a:r>
          </a:p>
          <a:p>
            <a:pPr lvl="1"/>
            <a:r>
              <a:rPr lang="en-US" altLang="zh-CN" dirty="0" smtClean="0"/>
              <a:t>SG chairman -&gt; SG</a:t>
            </a:r>
          </a:p>
          <a:p>
            <a:pPr lvl="1"/>
            <a:r>
              <a:rPr lang="en-US" dirty="0" smtClean="0"/>
              <a:t>WP Chairman -&gt; WP/SG</a:t>
            </a:r>
          </a:p>
          <a:p>
            <a:pPr lvl="1"/>
            <a:r>
              <a:rPr lang="en-US" dirty="0" smtClean="0"/>
              <a:t>Rapporteur -&gt; Question</a:t>
            </a:r>
          </a:p>
          <a:p>
            <a:pPr lvl="2"/>
            <a:r>
              <a:rPr lang="en-US" dirty="0" smtClean="0"/>
              <a:t>Liaison Representative </a:t>
            </a:r>
            <a:r>
              <a:rPr lang="en-US" altLang="zh-CN" dirty="0" smtClean="0"/>
              <a:t>– liaison with other SDOs</a:t>
            </a:r>
            <a:endParaRPr lang="en-US" dirty="0" smtClean="0"/>
          </a:p>
          <a:p>
            <a:pPr lvl="1"/>
            <a:r>
              <a:rPr lang="en-US" dirty="0" smtClean="0"/>
              <a:t>Editor -&gt; Work item</a:t>
            </a:r>
          </a:p>
          <a:p>
            <a:pPr lvl="1"/>
            <a:r>
              <a:rPr lang="en-US" altLang="zh-CN" dirty="0" smtClean="0"/>
              <a:t>Author of Contribution -&gt; Contribution</a:t>
            </a:r>
          </a:p>
          <a:p>
            <a:r>
              <a:rPr lang="en-US" altLang="zh-CN" dirty="0" smtClean="0"/>
              <a:t>Telecommunication Standardization Bureau</a:t>
            </a:r>
            <a:endParaRPr lang="en-US" dirty="0" smtClean="0"/>
          </a:p>
          <a:p>
            <a:pPr lvl="1"/>
            <a:r>
              <a:rPr lang="en-US" dirty="0" smtClean="0"/>
              <a:t>TSB Director, SG counselor -&gt; TD</a:t>
            </a:r>
          </a:p>
          <a:p>
            <a:pPr lvl="1"/>
            <a:r>
              <a:rPr lang="en-US" altLang="zh-CN" dirty="0" smtClean="0"/>
              <a:t>TSB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 as the secretariat of ITU-T </a:t>
            </a:r>
          </a:p>
          <a:p>
            <a:r>
              <a:rPr lang="en-US" altLang="zh-CN" dirty="0" smtClean="0"/>
              <a:t>Delegates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Other delegates from ITU-T members without specific role</a:t>
            </a:r>
          </a:p>
          <a:p>
            <a:pPr lvl="2"/>
            <a:r>
              <a:rPr lang="en-US" dirty="0" smtClean="0"/>
              <a:t>Head of Delegation</a:t>
            </a:r>
          </a:p>
          <a:p>
            <a:pPr lvl="1"/>
            <a:r>
              <a:rPr lang="en-US" dirty="0" smtClean="0"/>
              <a:t>Guest from non-member (=observer): invited by SG Chairman or TSB Dir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1819-4222-4A4C-83DE-188FF973F4BC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118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ITU-T’s Output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44"/>
            <a:ext cx="10515600" cy="472371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Normative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determined/consented by an ITU-T SG/WP</a:t>
            </a:r>
            <a:r>
              <a:rPr lang="zh-CN" altLang="en-US" dirty="0" smtClean="0"/>
              <a:t> </a:t>
            </a:r>
            <a:r>
              <a:rPr lang="en-US" altLang="zh-CN" dirty="0" smtClean="0"/>
              <a:t>meeting to enter </a:t>
            </a:r>
            <a:r>
              <a:rPr lang="en-US" altLang="zh-CN" dirty="0" smtClean="0">
                <a:solidFill>
                  <a:srgbClr val="FF0000"/>
                </a:solidFill>
              </a:rPr>
              <a:t>Approval Procedure</a:t>
            </a:r>
          </a:p>
          <a:p>
            <a:pPr lvl="1"/>
            <a:r>
              <a:rPr lang="en-US" altLang="zh-CN" dirty="0" smtClean="0"/>
              <a:t>ITU-T Recommendation </a:t>
            </a:r>
          </a:p>
          <a:p>
            <a:pPr lvl="1"/>
            <a:r>
              <a:rPr lang="en-US" altLang="zh-CN" dirty="0" smtClean="0"/>
              <a:t>Annex </a:t>
            </a:r>
          </a:p>
          <a:p>
            <a:pPr lvl="1"/>
            <a:r>
              <a:rPr lang="en-US" altLang="zh-CN" dirty="0" smtClean="0"/>
              <a:t>Amendment, Corrigendum </a:t>
            </a:r>
          </a:p>
          <a:p>
            <a:r>
              <a:rPr lang="en-US" altLang="zh-CN" dirty="0" smtClean="0"/>
              <a:t>Non-normative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approved by ITU-T SG/WP</a:t>
            </a:r>
            <a:r>
              <a:rPr lang="zh-CN" altLang="en-US" dirty="0"/>
              <a:t> </a:t>
            </a:r>
            <a:r>
              <a:rPr lang="en-US" altLang="zh-CN" dirty="0" smtClean="0"/>
              <a:t>meeting</a:t>
            </a:r>
          </a:p>
          <a:p>
            <a:pPr lvl="1"/>
            <a:r>
              <a:rPr lang="en-US" altLang="zh-CN" dirty="0" smtClean="0"/>
              <a:t>Appendix </a:t>
            </a:r>
          </a:p>
          <a:p>
            <a:pPr lvl="1"/>
            <a:r>
              <a:rPr lang="en-US" altLang="zh-CN" dirty="0" smtClean="0"/>
              <a:t>Supplement</a:t>
            </a:r>
          </a:p>
          <a:p>
            <a:pPr lvl="1"/>
            <a:r>
              <a:rPr lang="en-US" altLang="zh-CN" dirty="0" smtClean="0"/>
              <a:t>Implementer‘s Guide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Criteria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whether it forms </a:t>
            </a:r>
            <a:r>
              <a:rPr lang="en-US" altLang="zh-CN" dirty="0" smtClean="0">
                <a:solidFill>
                  <a:srgbClr val="FF0000"/>
                </a:solidFill>
              </a:rPr>
              <a:t>an integral part of an ITU-T Rec.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Other non-normative output</a:t>
            </a:r>
            <a:r>
              <a:rPr lang="zh-CN" altLang="en-US" dirty="0" smtClean="0"/>
              <a:t>：</a:t>
            </a:r>
            <a:r>
              <a:rPr lang="en-US" altLang="zh-CN" dirty="0"/>
              <a:t> approved by ITU-T SG/WP</a:t>
            </a:r>
            <a:r>
              <a:rPr lang="zh-CN" altLang="en-US" dirty="0"/>
              <a:t> </a:t>
            </a:r>
            <a:r>
              <a:rPr lang="en-US" altLang="zh-CN" dirty="0" smtClean="0"/>
              <a:t>meeting</a:t>
            </a:r>
          </a:p>
          <a:p>
            <a:pPr lvl="1"/>
            <a:r>
              <a:rPr lang="en-US" altLang="zh-CN" dirty="0" smtClean="0"/>
              <a:t>technical report</a:t>
            </a:r>
          </a:p>
          <a:p>
            <a:pPr lvl="1"/>
            <a:r>
              <a:rPr lang="en-US" altLang="zh-CN" dirty="0" smtClean="0"/>
              <a:t>technical paper</a:t>
            </a:r>
          </a:p>
          <a:p>
            <a:pPr lvl="1"/>
            <a:r>
              <a:rPr lang="en-US" altLang="zh-CN" dirty="0" smtClean="0"/>
              <a:t>handbook, manual, guide, </a:t>
            </a:r>
            <a:r>
              <a:rPr lang="en-US" altLang="zh-CN" dirty="0" err="1" smtClean="0"/>
              <a:t>etc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2508-E121-47D8-8403-2FF0606A53F0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18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ITU-T Approval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TAP (Traditional Approval Procedure)</a:t>
            </a:r>
          </a:p>
          <a:p>
            <a:pPr lvl="1"/>
            <a:r>
              <a:rPr lang="en-US" altLang="zh-CN" dirty="0"/>
              <a:t>a SG/WP</a:t>
            </a:r>
            <a:r>
              <a:rPr lang="zh-CN" altLang="en-US" dirty="0"/>
              <a:t> </a:t>
            </a:r>
            <a:r>
              <a:rPr lang="en-US" altLang="zh-CN" dirty="0" smtClean="0"/>
              <a:t>meeting </a:t>
            </a:r>
            <a:r>
              <a:rPr lang="en-US" altLang="zh-CN" dirty="0" smtClean="0">
                <a:solidFill>
                  <a:srgbClr val="FF0000"/>
                </a:solidFill>
              </a:rPr>
              <a:t>determine </a:t>
            </a:r>
            <a:r>
              <a:rPr lang="en-US" altLang="zh-CN" dirty="0" smtClean="0"/>
              <a:t>a draft ITU-T Rec. for TAP</a:t>
            </a:r>
          </a:p>
          <a:p>
            <a:pPr lvl="1"/>
            <a:r>
              <a:rPr lang="en-US" altLang="zh-CN" dirty="0" smtClean="0"/>
              <a:t>TSB Director consults ITU </a:t>
            </a:r>
            <a:r>
              <a:rPr lang="en-US" altLang="zh-CN" dirty="0" smtClean="0">
                <a:solidFill>
                  <a:srgbClr val="0070C0"/>
                </a:solidFill>
              </a:rPr>
              <a:t>MS </a:t>
            </a:r>
            <a:r>
              <a:rPr lang="en-US" altLang="zh-CN" dirty="0" smtClean="0"/>
              <a:t>through a Circular </a:t>
            </a:r>
            <a:r>
              <a:rPr lang="en-US" altLang="zh-CN" dirty="0" smtClean="0">
                <a:solidFill>
                  <a:srgbClr val="0070C0"/>
                </a:solidFill>
              </a:rPr>
              <a:t>on the intent to </a:t>
            </a:r>
            <a:r>
              <a:rPr lang="en-US" altLang="zh-CN" dirty="0" smtClean="0"/>
              <a:t>approve by TAP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 next </a:t>
            </a:r>
            <a:r>
              <a:rPr lang="en-US" altLang="zh-CN" dirty="0" smtClean="0"/>
              <a:t>SG/WP meeting</a:t>
            </a:r>
          </a:p>
          <a:p>
            <a:pPr lvl="1"/>
            <a:r>
              <a:rPr lang="en-US" altLang="zh-CN" dirty="0" smtClean="0"/>
              <a:t>If consultation result &gt;70% support, </a:t>
            </a:r>
            <a:r>
              <a:rPr lang="en-US" altLang="zh-CN" dirty="0" smtClean="0">
                <a:solidFill>
                  <a:srgbClr val="FF0000"/>
                </a:solidFill>
              </a:rPr>
              <a:t>next </a:t>
            </a:r>
            <a:r>
              <a:rPr lang="en-US" altLang="zh-CN" dirty="0" smtClean="0"/>
              <a:t>SG/WP</a:t>
            </a:r>
            <a:r>
              <a:rPr lang="zh-CN" altLang="en-US" dirty="0" smtClean="0"/>
              <a:t> </a:t>
            </a:r>
            <a:r>
              <a:rPr lang="en-US" altLang="zh-CN" dirty="0" smtClean="0"/>
              <a:t>meeting </a:t>
            </a:r>
            <a:r>
              <a:rPr lang="en-US" altLang="zh-CN" dirty="0" smtClean="0">
                <a:solidFill>
                  <a:srgbClr val="0070C0"/>
                </a:solidFill>
              </a:rPr>
              <a:t>can proceed to</a:t>
            </a:r>
            <a:r>
              <a:rPr lang="en-US" altLang="zh-CN" dirty="0" smtClean="0"/>
              <a:t> approve</a:t>
            </a:r>
          </a:p>
          <a:p>
            <a:r>
              <a:rPr lang="en-US" altLang="zh-CN" dirty="0" smtClean="0"/>
              <a:t>AAP</a:t>
            </a:r>
            <a:r>
              <a:rPr lang="zh-CN" altLang="en-US" dirty="0"/>
              <a:t> </a:t>
            </a:r>
            <a:r>
              <a:rPr lang="en-US" altLang="zh-CN" dirty="0" smtClean="0"/>
              <a:t>(Alternative Approval Procedure)</a:t>
            </a:r>
          </a:p>
          <a:p>
            <a:pPr lvl="1"/>
            <a:r>
              <a:rPr lang="en-US" altLang="zh-CN" dirty="0"/>
              <a:t>a SG/WP</a:t>
            </a:r>
            <a:r>
              <a:rPr lang="zh-CN" altLang="en-US" dirty="0"/>
              <a:t> </a:t>
            </a:r>
            <a:r>
              <a:rPr lang="en-US" altLang="zh-CN" dirty="0"/>
              <a:t>meeting </a:t>
            </a:r>
            <a:r>
              <a:rPr lang="en-US" altLang="zh-CN" dirty="0" smtClean="0">
                <a:solidFill>
                  <a:srgbClr val="FF0000"/>
                </a:solidFill>
              </a:rPr>
              <a:t>consent </a:t>
            </a:r>
            <a:r>
              <a:rPr lang="en-US" altLang="zh-CN" dirty="0"/>
              <a:t>a draft ITU-T Rec. for </a:t>
            </a:r>
            <a:r>
              <a:rPr lang="en-US" altLang="zh-CN" dirty="0" smtClean="0"/>
              <a:t>AAP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4-week</a:t>
            </a:r>
            <a:r>
              <a:rPr lang="en-US" altLang="zh-CN" dirty="0" smtClean="0"/>
              <a:t> period for comment by </a:t>
            </a:r>
            <a:r>
              <a:rPr lang="en-US" altLang="zh-CN" dirty="0" smtClean="0">
                <a:solidFill>
                  <a:srgbClr val="0070C0"/>
                </a:solidFill>
              </a:rPr>
              <a:t>members</a:t>
            </a:r>
          </a:p>
          <a:p>
            <a:pPr lvl="1"/>
            <a:r>
              <a:rPr lang="en-US" altLang="zh-CN" dirty="0" smtClean="0"/>
              <a:t>If no comment during this period, draft approved.</a:t>
            </a:r>
          </a:p>
          <a:p>
            <a:r>
              <a:rPr lang="en-US" altLang="zh-CN" dirty="0" smtClean="0"/>
              <a:t>TAP</a:t>
            </a:r>
            <a:r>
              <a:rPr lang="zh-CN" altLang="en-US" dirty="0" smtClean="0"/>
              <a:t> </a:t>
            </a:r>
            <a:r>
              <a:rPr lang="en-US" altLang="zh-CN" dirty="0" smtClean="0"/>
              <a:t>or AAP? </a:t>
            </a:r>
          </a:p>
          <a:p>
            <a:pPr lvl="1"/>
            <a:r>
              <a:rPr lang="en-US" altLang="zh-CN" dirty="0" smtClean="0"/>
              <a:t>Chosen when Work Item is established</a:t>
            </a:r>
          </a:p>
          <a:p>
            <a:pPr lvl="1"/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deemed there is regulatory/policy implication, SG/WP meeting could decide to change from AAP to TAP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54E-5575-4415-AF4F-29A53EFD7184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Effective Participation in ITU-T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DFC-01F0-4C8F-ACD9-CBE04327DB45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216728"/>
            <a:ext cx="10515600" cy="316774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16851"/>
            <a:ext cx="10515600" cy="324683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BB59-6621-424D-9DC0-9B1BC5A58F15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361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Delegate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271"/>
            <a:ext cx="10515600" cy="48216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Objective to participate in ITU-T</a:t>
            </a:r>
          </a:p>
          <a:p>
            <a:pPr lvl="1"/>
            <a:r>
              <a:rPr lang="en-US" altLang="zh-CN" dirty="0" smtClean="0"/>
              <a:t>Follow new trend/development of technology, service and regulation</a:t>
            </a:r>
          </a:p>
          <a:p>
            <a:pPr lvl="1"/>
            <a:r>
              <a:rPr lang="en-US" altLang="zh-CN" dirty="0" smtClean="0"/>
              <a:t>Contribute to progress ITU-T Recommendation</a:t>
            </a:r>
          </a:p>
          <a:p>
            <a:pPr lvl="2"/>
            <a:r>
              <a:rPr lang="en-US" altLang="zh-CN" dirty="0"/>
              <a:t>P</a:t>
            </a:r>
            <a:r>
              <a:rPr lang="en-US" altLang="zh-CN" dirty="0" smtClean="0"/>
              <a:t>roposal</a:t>
            </a:r>
          </a:p>
          <a:p>
            <a:pPr lvl="2"/>
            <a:r>
              <a:rPr lang="en-US" altLang="zh-CN" dirty="0" smtClean="0"/>
              <a:t>Modification</a:t>
            </a:r>
          </a:p>
          <a:p>
            <a:pPr lvl="2"/>
            <a:r>
              <a:rPr lang="en-US" altLang="zh-CN" dirty="0" smtClean="0"/>
              <a:t>Objection </a:t>
            </a:r>
          </a:p>
          <a:p>
            <a:r>
              <a:rPr lang="en-US" altLang="zh-CN" dirty="0" smtClean="0"/>
              <a:t>Benefits</a:t>
            </a:r>
          </a:p>
          <a:p>
            <a:pPr lvl="1"/>
            <a:r>
              <a:rPr lang="en-US" altLang="zh-CN" dirty="0" smtClean="0"/>
              <a:t>Keep abreast with </a:t>
            </a:r>
            <a:r>
              <a:rPr lang="en-US" altLang="zh-CN" dirty="0"/>
              <a:t>trend/development of technology, service and regulation</a:t>
            </a:r>
          </a:p>
          <a:p>
            <a:pPr lvl="1"/>
            <a:r>
              <a:rPr lang="en-US" altLang="zh-CN" dirty="0" smtClean="0"/>
              <a:t>Connections with government, industry, customer, </a:t>
            </a:r>
            <a:r>
              <a:rPr lang="en-US" altLang="zh-CN" dirty="0" err="1" smtClean="0"/>
              <a:t>univ.</a:t>
            </a:r>
            <a:r>
              <a:rPr lang="en-US" altLang="zh-CN" dirty="0" smtClean="0"/>
              <a:t>, academia</a:t>
            </a:r>
          </a:p>
          <a:p>
            <a:pPr lvl="1"/>
            <a:r>
              <a:rPr lang="en-US" altLang="zh-CN" dirty="0" smtClean="0"/>
              <a:t>Communication, negation, language and technical skills</a:t>
            </a:r>
          </a:p>
          <a:p>
            <a:pPr lvl="1"/>
            <a:r>
              <a:rPr lang="en-US" altLang="zh-CN" dirty="0" smtClean="0"/>
              <a:t>international influence 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3BF-2043-4981-8E51-3469376F37B9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Standard and Standardization Basics</a:t>
            </a:r>
          </a:p>
          <a:p>
            <a:r>
              <a:rPr lang="en-US" altLang="zh-CN" dirty="0" smtClean="0"/>
              <a:t>ITU-T Basics – procedure, rules, documents, roles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Effective participation in ITU-T 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BA88-AE1C-4449-AE46-D9117F0E76D5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+mn-lt"/>
              </a:rPr>
              <a:t>ITU’s General Rules of Conferences, Assemblies and Meetings</a:t>
            </a:r>
            <a:endParaRPr lang="en-US" sz="3200" dirty="0">
              <a:solidFill>
                <a:schemeClr val="tx1"/>
              </a:solidFill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400"/>
            <a:ext cx="10515600" cy="4797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CN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200" dirty="0"/>
              <a:t>S</a:t>
            </a:r>
            <a:r>
              <a:rPr lang="en-US" altLang="zh-CN" sz="3200" dirty="0" smtClean="0"/>
              <a:t>imilar </a:t>
            </a:r>
            <a:r>
              <a:rPr lang="en-US" altLang="zh-CN" sz="3200" dirty="0"/>
              <a:t>to </a:t>
            </a:r>
            <a:r>
              <a:rPr lang="en-US" altLang="zh-CN" sz="3200" dirty="0">
                <a:hlinkClick r:id="rId2"/>
              </a:rPr>
              <a:t>Robert's Rules of Order</a:t>
            </a:r>
            <a:endParaRPr lang="en-US" altLang="zh-CN" sz="2900" dirty="0" smtClean="0"/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Moderator (Chairman) neutral</a:t>
            </a:r>
            <a:endParaRPr lang="en-US" altLang="zh-CN" sz="1900" dirty="0" smtClean="0"/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Delegate only speak to moderator</a:t>
            </a:r>
            <a:endParaRPr lang="en-US" altLang="zh-CN" sz="1900" dirty="0" smtClean="0"/>
          </a:p>
          <a:p>
            <a:pPr lvl="2"/>
            <a:r>
              <a:rPr lang="en-US" altLang="zh-CN" sz="1900" dirty="0" smtClean="0"/>
              <a:t>Delegate can only intervene after he has asked for and given by the moderator the floor</a:t>
            </a:r>
          </a:p>
          <a:p>
            <a:pPr lvl="2"/>
            <a:r>
              <a:rPr lang="en-US" altLang="zh-CN" sz="1900" dirty="0" smtClean="0"/>
              <a:t>Speech addressed only to the moderator, refer to other delegate by name/org</a:t>
            </a:r>
          </a:p>
          <a:p>
            <a:pPr lvl="2"/>
            <a:r>
              <a:rPr lang="en-US" altLang="zh-CN" sz="1900" dirty="0" smtClean="0"/>
              <a:t>Question addressed to other delegate can only be raised to moderator</a:t>
            </a:r>
          </a:p>
          <a:p>
            <a:pPr lvl="2"/>
            <a:r>
              <a:rPr lang="en-US" altLang="zh-CN" sz="1900" dirty="0" smtClean="0"/>
              <a:t>Question for clarification is not counted as debate</a:t>
            </a:r>
            <a:endParaRPr lang="en-US" altLang="zh-CN" sz="1900" dirty="0"/>
          </a:p>
          <a:p>
            <a:pPr lvl="1"/>
            <a:r>
              <a:rPr lang="en-US" altLang="zh-CN" sz="1900" dirty="0">
                <a:solidFill>
                  <a:srgbClr val="FF0000"/>
                </a:solidFill>
              </a:rPr>
              <a:t>One agenda item at a time</a:t>
            </a:r>
            <a:endParaRPr lang="en-US" altLang="zh-CN" sz="1900" dirty="0"/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Motion-centric</a:t>
            </a:r>
            <a:endParaRPr lang="en-US" altLang="zh-CN" sz="1900" dirty="0"/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Civilization </a:t>
            </a:r>
            <a:r>
              <a:rPr lang="en-US" altLang="zh-CN" sz="1900" dirty="0" smtClean="0"/>
              <a:t>– no personal attack</a:t>
            </a:r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No interruption of other delegate’s intervention</a:t>
            </a:r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Limited length/times of intervention</a:t>
            </a:r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Equal chance for support/object intervention during debate</a:t>
            </a:r>
          </a:p>
          <a:p>
            <a:pPr lvl="1"/>
            <a:r>
              <a:rPr lang="en-US" altLang="zh-CN" sz="1900" dirty="0" smtClean="0">
                <a:solidFill>
                  <a:srgbClr val="FF0000"/>
                </a:solidFill>
              </a:rPr>
              <a:t>point </a:t>
            </a:r>
            <a:r>
              <a:rPr lang="en-US" altLang="zh-CN" sz="1900" dirty="0">
                <a:solidFill>
                  <a:srgbClr val="FF0000"/>
                </a:solidFill>
              </a:rPr>
              <a:t>of </a:t>
            </a:r>
            <a:r>
              <a:rPr lang="en-US" altLang="zh-CN" sz="1900" dirty="0" smtClean="0">
                <a:solidFill>
                  <a:srgbClr val="FF0000"/>
                </a:solidFill>
              </a:rPr>
              <a:t>order</a:t>
            </a:r>
            <a:r>
              <a:rPr lang="en-US" altLang="zh-CN" sz="1900" dirty="0" smtClean="0"/>
              <a:t>(modification of motion, postpone, immediate vote, adjourn, appeal</a:t>
            </a:r>
            <a:r>
              <a:rPr lang="zh-CN" altLang="en-US" sz="1900" dirty="0" smtClean="0"/>
              <a:t>）：</a:t>
            </a:r>
            <a:r>
              <a:rPr lang="en-US" altLang="zh-CN" sz="1900" dirty="0" smtClean="0"/>
              <a:t>Moderator should handle point </a:t>
            </a:r>
            <a:r>
              <a:rPr lang="en-US" altLang="zh-CN" sz="1900" dirty="0"/>
              <a:t>of </a:t>
            </a:r>
            <a:r>
              <a:rPr lang="en-US" altLang="zh-CN" sz="1900" dirty="0" smtClean="0"/>
              <a:t>order immediately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04A1-6D29-4623-9D04-53EC6B484A4B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2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86" y="234496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ITU-T Meetings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86" y="1477736"/>
            <a:ext cx="10515600" cy="469922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Meeting moderated by SG/WP Chair/Rapporteur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Agenda bashing </a:t>
            </a:r>
            <a:r>
              <a:rPr lang="en-US" altLang="zh-CN" dirty="0" smtClean="0"/>
              <a:t>– attention on venue, timing, order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Normal discussion procedure of a contribution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/>
              <a:t>Chair invites the author to present his contribution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/>
              <a:t>Chair asks if there is any question for clarification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/>
              <a:t>Chair asks if there is other member </a:t>
            </a:r>
            <a:r>
              <a:rPr lang="en-US" altLang="zh-CN" dirty="0" smtClean="0">
                <a:solidFill>
                  <a:srgbClr val="FF0000"/>
                </a:solidFill>
              </a:rPr>
              <a:t>second</a:t>
            </a:r>
            <a:r>
              <a:rPr lang="en-US" altLang="zh-CN" dirty="0" smtClean="0"/>
              <a:t> this proposal – </a:t>
            </a:r>
            <a:r>
              <a:rPr lang="en-US" altLang="zh-CN" dirty="0" smtClean="0">
                <a:solidFill>
                  <a:srgbClr val="FF0000"/>
                </a:solidFill>
              </a:rPr>
              <a:t>at least one more second is obligatory</a:t>
            </a:r>
            <a:r>
              <a:rPr lang="en-US" altLang="zh-CN" dirty="0" smtClean="0"/>
              <a:t>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/>
              <a:t>Chair opens floor for discussion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/>
              <a:t>Chair makes decision/draw conclusion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When significant disagreement </a:t>
            </a:r>
            <a:r>
              <a:rPr lang="en-US" altLang="zh-CN" dirty="0"/>
              <a:t>continues, </a:t>
            </a:r>
            <a:r>
              <a:rPr lang="en-US" altLang="zh-CN" dirty="0" smtClean="0"/>
              <a:t>from a moment Chair may decide to limit the discussion only among </a:t>
            </a:r>
            <a:r>
              <a:rPr lang="en-US" altLang="zh-CN" dirty="0" smtClean="0">
                <a:solidFill>
                  <a:srgbClr val="FF0000"/>
                </a:solidFill>
              </a:rPr>
              <a:t>MS</a:t>
            </a:r>
            <a:r>
              <a:rPr lang="en-US" altLang="zh-CN" dirty="0" smtClean="0"/>
              <a:t>s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75D1-E8AF-498B-8487-0D3E3D05A823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736" y="8164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Contribution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821"/>
            <a:ext cx="10515600" cy="499314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hlinkClick r:id="rId2"/>
              </a:rPr>
              <a:t>ITU-T A.2 Recommendation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 more than 2500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words or 5 A4-pages</a:t>
            </a:r>
          </a:p>
          <a:p>
            <a:pPr lvl="1"/>
            <a:r>
              <a:rPr lang="en-US" altLang="zh-CN" dirty="0" smtClean="0"/>
              <a:t>heading/footing, format, English style, submission procedure</a:t>
            </a:r>
          </a:p>
          <a:p>
            <a:pPr lvl="1"/>
            <a:r>
              <a:rPr lang="en-US" altLang="zh-CN" dirty="0" smtClean="0"/>
              <a:t>‘3-part A-B-C’ structure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Abstract/</a:t>
            </a:r>
            <a:r>
              <a:rPr lang="en-US" altLang="zh-CN" dirty="0" smtClean="0">
                <a:solidFill>
                  <a:srgbClr val="FF0000"/>
                </a:solidFill>
              </a:rPr>
              <a:t>executive summary: </a:t>
            </a:r>
            <a:r>
              <a:rPr lang="en-US" dirty="0" smtClean="0"/>
              <a:t>150</a:t>
            </a:r>
            <a:r>
              <a:rPr lang="en-US" altLang="zh-CN" dirty="0" smtClean="0"/>
              <a:t>-200 words</a:t>
            </a:r>
          </a:p>
          <a:p>
            <a:pPr lvl="2"/>
            <a:r>
              <a:rPr lang="en-US" altLang="zh-CN" dirty="0" smtClean="0"/>
              <a:t>Body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rational(discussion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Conclusion</a:t>
            </a:r>
            <a:r>
              <a:rPr lang="zh-CN" altLang="en-US" dirty="0" smtClean="0"/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proposal</a:t>
            </a:r>
            <a:r>
              <a:rPr lang="en-US" altLang="zh-CN" dirty="0" smtClean="0"/>
              <a:t>(conclusion) </a:t>
            </a:r>
          </a:p>
          <a:p>
            <a:r>
              <a:rPr lang="en-US" altLang="zh-CN" dirty="0" smtClean="0"/>
              <a:t>Contribution </a:t>
            </a:r>
            <a:r>
              <a:rPr lang="en-US" altLang="zh-CN" dirty="0">
                <a:solidFill>
                  <a:srgbClr val="FF0000"/>
                </a:solidFill>
              </a:rPr>
              <a:t>-&gt; Work Item </a:t>
            </a:r>
            <a:r>
              <a:rPr lang="en-US" altLang="zh-CN" dirty="0"/>
              <a:t>-&gt; </a:t>
            </a:r>
            <a:r>
              <a:rPr lang="en-US" altLang="zh-CN" dirty="0" smtClean="0"/>
              <a:t>draft </a:t>
            </a:r>
            <a:r>
              <a:rPr lang="en-US" altLang="zh-CN" dirty="0"/>
              <a:t>ITU-T </a:t>
            </a:r>
            <a:r>
              <a:rPr lang="en-US" altLang="zh-CN" dirty="0" smtClean="0"/>
              <a:t>Rec (TD) -&gt; </a:t>
            </a:r>
            <a:r>
              <a:rPr lang="en-US" altLang="zh-CN" dirty="0"/>
              <a:t>ITU-T Rec</a:t>
            </a:r>
          </a:p>
          <a:p>
            <a:pPr lvl="1"/>
            <a:r>
              <a:rPr lang="en-US" altLang="zh-CN" dirty="0" smtClean="0"/>
              <a:t>1 proponent + at least 1 </a:t>
            </a:r>
            <a:r>
              <a:rPr lang="en-US" altLang="zh-CN" dirty="0" smtClean="0">
                <a:solidFill>
                  <a:srgbClr val="FF0000"/>
                </a:solidFill>
              </a:rPr>
              <a:t>second</a:t>
            </a:r>
            <a:r>
              <a:rPr lang="en-US" altLang="zh-CN" dirty="0" smtClean="0"/>
              <a:t> from member to establish a new Work Item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 track-change in revisions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A74-DF16-45D8-94A4-195FDA14B27D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39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Presentation Skill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793"/>
            <a:ext cx="10515600" cy="48951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 introduction</a:t>
            </a:r>
          </a:p>
          <a:p>
            <a:r>
              <a:rPr lang="en-US" altLang="zh-CN" dirty="0" smtClean="0"/>
              <a:t>Polite </a:t>
            </a:r>
          </a:p>
          <a:p>
            <a:r>
              <a:rPr lang="en-US" altLang="zh-CN" dirty="0" smtClean="0"/>
              <a:t>Clear articulation, appropriate speed and volume</a:t>
            </a:r>
          </a:p>
          <a:p>
            <a:r>
              <a:rPr lang="en-US" altLang="zh-CN" dirty="0" smtClean="0"/>
              <a:t>Natural tone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speaking – </a:t>
            </a:r>
            <a:r>
              <a:rPr lang="en-US" altLang="zh-CN" dirty="0" smtClean="0">
                <a:solidFill>
                  <a:srgbClr val="FF0000"/>
                </a:solidFill>
              </a:rPr>
              <a:t>Don’t read from text!</a:t>
            </a:r>
          </a:p>
          <a:p>
            <a:r>
              <a:rPr lang="en-US" altLang="zh-CN" dirty="0" smtClean="0"/>
              <a:t>Use </a:t>
            </a:r>
            <a:r>
              <a:rPr lang="en-US" altLang="zh-CN" dirty="0" smtClean="0">
                <a:solidFill>
                  <a:srgbClr val="FF0000"/>
                </a:solidFill>
              </a:rPr>
              <a:t>pause </a:t>
            </a:r>
            <a:r>
              <a:rPr lang="en-US" altLang="zh-CN" dirty="0" smtClean="0"/>
              <a:t>during intervention</a:t>
            </a:r>
          </a:p>
          <a:p>
            <a:r>
              <a:rPr lang="en-US" altLang="zh-CN" dirty="0" smtClean="0"/>
              <a:t>‘3-part’ presentation</a:t>
            </a:r>
            <a:r>
              <a:rPr lang="zh-CN" altLang="en-US" dirty="0" smtClean="0"/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proposal</a:t>
            </a:r>
            <a:r>
              <a:rPr lang="en-US" altLang="zh-CN" dirty="0" smtClean="0"/>
              <a:t>-&gt;rational-&gt;repeat </a:t>
            </a:r>
            <a:r>
              <a:rPr lang="en-US" altLang="zh-CN" dirty="0" smtClean="0">
                <a:solidFill>
                  <a:srgbClr val="FF0000"/>
                </a:solidFill>
              </a:rPr>
              <a:t>proposal</a:t>
            </a:r>
            <a:r>
              <a:rPr lang="en-US" altLang="zh-CN" dirty="0" smtClean="0"/>
              <a:t> at end</a:t>
            </a:r>
          </a:p>
          <a:p>
            <a:r>
              <a:rPr lang="en-US" altLang="zh-CN" dirty="0" smtClean="0"/>
              <a:t>Active listening </a:t>
            </a:r>
          </a:p>
          <a:p>
            <a:pPr lvl="1"/>
            <a:r>
              <a:rPr lang="en-US" altLang="zh-CN" dirty="0" smtClean="0"/>
              <a:t>Take note who provide feedback and their major points</a:t>
            </a:r>
          </a:p>
          <a:p>
            <a:pPr lvl="1"/>
            <a:r>
              <a:rPr lang="en-US" altLang="zh-CN" dirty="0" smtClean="0"/>
              <a:t>repeat briefly their points when you start your response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B0CE-2CE9-4C19-91FC-A22B978EBF45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95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Negotiation Skill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Cooperative game - thinking win-win</a:t>
            </a:r>
          </a:p>
          <a:p>
            <a:pPr lvl="1"/>
            <a:r>
              <a:rPr lang="en-US" altLang="zh-CN" i="1" dirty="0"/>
              <a:t>‘no permanent friends or enemies, only interests</a:t>
            </a:r>
            <a:r>
              <a:rPr lang="en-US" altLang="zh-CN" i="1" dirty="0" smtClean="0"/>
              <a:t>’</a:t>
            </a:r>
            <a:endParaRPr lang="en-US" altLang="zh-CN" dirty="0" smtClean="0"/>
          </a:p>
          <a:p>
            <a:r>
              <a:rPr lang="en-US" altLang="zh-CN" dirty="0" smtClean="0"/>
              <a:t>Power to persuade – </a:t>
            </a:r>
            <a:r>
              <a:rPr lang="en-US" altLang="zh-CN" dirty="0" smtClean="0">
                <a:solidFill>
                  <a:srgbClr val="FF0000"/>
                </a:solidFill>
              </a:rPr>
              <a:t>see from other’s viewpoint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benefit - to others, not to yourself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Respect other’s concern, incorporate/adjust/compromise to gain support</a:t>
            </a:r>
          </a:p>
          <a:p>
            <a:pPr lvl="2"/>
            <a:r>
              <a:rPr lang="en-US" altLang="zh-CN" dirty="0" smtClean="0"/>
              <a:t>Exchange of benefits</a:t>
            </a:r>
          </a:p>
          <a:p>
            <a:pPr lvl="1"/>
            <a:r>
              <a:rPr lang="en-US" altLang="zh-CN" dirty="0" smtClean="0"/>
              <a:t>logic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Premise, supporting evidence, reasoning</a:t>
            </a:r>
          </a:p>
          <a:p>
            <a:pPr lvl="1"/>
            <a:r>
              <a:rPr lang="en-US" altLang="zh-CN" dirty="0" smtClean="0"/>
              <a:t>game strategy </a:t>
            </a:r>
          </a:p>
          <a:p>
            <a:pPr lvl="1"/>
            <a:r>
              <a:rPr lang="en-US" altLang="zh-CN" dirty="0" smtClean="0"/>
              <a:t>authority/role/credibility</a:t>
            </a:r>
          </a:p>
          <a:p>
            <a:pPr lvl="1"/>
            <a:r>
              <a:rPr lang="en-US" altLang="zh-CN" dirty="0" smtClean="0"/>
              <a:t>communication</a:t>
            </a:r>
          </a:p>
          <a:p>
            <a:pPr lvl="2"/>
            <a:r>
              <a:rPr lang="en-US" altLang="zh-CN" dirty="0" smtClean="0"/>
              <a:t>Attitude – respectful, proactive </a:t>
            </a:r>
          </a:p>
          <a:p>
            <a:pPr lvl="2"/>
            <a:r>
              <a:rPr lang="en-US" altLang="zh-CN" dirty="0" smtClean="0"/>
              <a:t>Body language</a:t>
            </a:r>
          </a:p>
          <a:p>
            <a:pPr lvl="2"/>
            <a:r>
              <a:rPr lang="en-US" altLang="zh-CN" dirty="0" smtClean="0"/>
              <a:t>Tone</a:t>
            </a:r>
          </a:p>
          <a:p>
            <a:pPr lvl="2"/>
            <a:r>
              <a:rPr lang="en-US" altLang="zh-CN" dirty="0"/>
              <a:t>Rhetoric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English capability is important, but not all!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1557-785E-476B-A944-A12982F87503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30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Manage pace of meeting discussion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65840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Prepare! Prepare! Prepare!   </a:t>
            </a:r>
          </a:p>
          <a:p>
            <a:pPr lvl="1"/>
            <a:r>
              <a:rPr lang="en-US" altLang="zh-CN" dirty="0" smtClean="0"/>
              <a:t>Prepare Q&amp;A, PLAN B (C, D…)</a:t>
            </a:r>
          </a:p>
          <a:p>
            <a:pPr lvl="1"/>
            <a:r>
              <a:rPr lang="en-US" altLang="zh-CN" dirty="0" smtClean="0"/>
              <a:t>Communicate with other delegates in advance </a:t>
            </a:r>
            <a:r>
              <a:rPr lang="en-US" altLang="zh-CN" dirty="0"/>
              <a:t>to find out </a:t>
            </a:r>
            <a:r>
              <a:rPr lang="en-US" altLang="zh-CN" dirty="0" smtClean="0"/>
              <a:t>their positions</a:t>
            </a:r>
          </a:p>
          <a:p>
            <a:pPr lvl="1"/>
            <a:r>
              <a:rPr lang="en-US" altLang="zh-CN" dirty="0" smtClean="0"/>
              <a:t>Communicate with Rapporteur, WP/SG Chair in advance to plan the discussion</a:t>
            </a:r>
          </a:p>
          <a:p>
            <a:pPr lvl="1"/>
            <a:r>
              <a:rPr lang="en-US" altLang="zh-CN" dirty="0" smtClean="0"/>
              <a:t>Reach out to SG Counselor for advice</a:t>
            </a:r>
          </a:p>
          <a:p>
            <a:r>
              <a:rPr lang="en-US" altLang="zh-CN" dirty="0" smtClean="0"/>
              <a:t>Use </a:t>
            </a:r>
            <a:r>
              <a:rPr lang="en-US" altLang="zh-CN" dirty="0" smtClean="0">
                <a:solidFill>
                  <a:srgbClr val="FF0000"/>
                </a:solidFill>
              </a:rPr>
              <a:t>informal ways of consultation</a:t>
            </a:r>
          </a:p>
          <a:p>
            <a:pPr lvl="1"/>
            <a:r>
              <a:rPr lang="en-US" altLang="zh-CN" dirty="0" smtClean="0"/>
              <a:t>Private conversation before-/after- meeting, coffee-/lunch- break, dinner</a:t>
            </a:r>
          </a:p>
          <a:p>
            <a:r>
              <a:rPr lang="en-US" altLang="zh-CN" dirty="0" smtClean="0"/>
              <a:t>In unfavorable circumstances in meeting(=</a:t>
            </a:r>
            <a:r>
              <a:rPr lang="en-US" altLang="zh-CN" dirty="0" smtClean="0">
                <a:solidFill>
                  <a:srgbClr val="FF0000"/>
                </a:solidFill>
              </a:rPr>
              <a:t>formal consultation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ask for </a:t>
            </a:r>
            <a:r>
              <a:rPr lang="en-US" altLang="zh-CN" dirty="0"/>
              <a:t>a </a:t>
            </a:r>
            <a:r>
              <a:rPr lang="en-US" altLang="zh-CN" dirty="0" smtClean="0"/>
              <a:t>coffee-break to consult </a:t>
            </a:r>
            <a:r>
              <a:rPr lang="en-US" altLang="zh-CN" dirty="0"/>
              <a:t>with interested parties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ask to postpone the discussion to a particular time and promise to submit a revised version</a:t>
            </a:r>
          </a:p>
          <a:p>
            <a:pPr lvl="1"/>
            <a:r>
              <a:rPr lang="en-US" altLang="zh-CN" dirty="0" smtClean="0"/>
              <a:t>Ask for an </a:t>
            </a:r>
            <a:r>
              <a:rPr lang="en-US" altLang="zh-CN" dirty="0" smtClean="0">
                <a:solidFill>
                  <a:srgbClr val="FF0000"/>
                </a:solidFill>
              </a:rPr>
              <a:t>ad hoc drafting session </a:t>
            </a:r>
            <a:r>
              <a:rPr lang="en-US" altLang="zh-CN" dirty="0" smtClean="0"/>
              <a:t>and volunteer to chair it</a:t>
            </a:r>
          </a:p>
          <a:p>
            <a:r>
              <a:rPr lang="en-US" altLang="zh-CN" dirty="0" smtClean="0"/>
              <a:t>Attention to </a:t>
            </a:r>
            <a:r>
              <a:rPr lang="en-US" altLang="zh-CN" dirty="0" smtClean="0">
                <a:solidFill>
                  <a:srgbClr val="FF0000"/>
                </a:solidFill>
              </a:rPr>
              <a:t>Ad Hoc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meeting </a:t>
            </a:r>
            <a:r>
              <a:rPr lang="en-US" altLang="zh-CN" dirty="0" smtClean="0"/>
              <a:t>which are not in the original agenda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C0C7-F5D7-4149-8C11-C38C3D36D074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3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Bibliography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hlinkClick r:id="rId2"/>
              </a:rPr>
              <a:t>Robert’s </a:t>
            </a:r>
            <a:r>
              <a:rPr lang="en-US" dirty="0" smtClean="0">
                <a:hlinkClick r:id="rId2"/>
              </a:rPr>
              <a:t>Rules of Order</a:t>
            </a:r>
            <a:r>
              <a:rPr lang="en-US" dirty="0" smtClean="0"/>
              <a:t> (</a:t>
            </a:r>
            <a:r>
              <a:rPr lang="en-US" dirty="0"/>
              <a:t>Source Wikipedia</a:t>
            </a:r>
            <a:r>
              <a:rPr lang="en-US" dirty="0" smtClean="0"/>
              <a:t>)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Tutorial </a:t>
            </a:r>
            <a:r>
              <a:rPr lang="en-US" dirty="0">
                <a:hlinkClick r:id="rId2"/>
              </a:rPr>
              <a:t>for Chairmen and </a:t>
            </a:r>
            <a:r>
              <a:rPr lang="en-US" dirty="0" smtClean="0">
                <a:hlinkClick r:id="rId2"/>
              </a:rPr>
              <a:t>Vice-Chairmen</a:t>
            </a:r>
            <a:r>
              <a:rPr lang="en-US" dirty="0" smtClean="0"/>
              <a:t>, Geneva</a:t>
            </a:r>
            <a:r>
              <a:rPr lang="en-US" dirty="0"/>
              <a:t>, Switzerland, 10-11 January </a:t>
            </a:r>
            <a:r>
              <a:rPr lang="en-US" dirty="0" smtClean="0"/>
              <a:t>2013 </a:t>
            </a:r>
            <a:r>
              <a:rPr lang="en-US" dirty="0" smtClean="0">
                <a:hlinkClick r:id="rId3"/>
              </a:rPr>
              <a:t>ITU-T Delegate Resource</a:t>
            </a:r>
            <a:endParaRPr lang="en-US" dirty="0"/>
          </a:p>
          <a:p>
            <a:r>
              <a:rPr lang="en-US" dirty="0">
                <a:hlinkClick r:id="rId4"/>
              </a:rPr>
              <a:t>Manual for rapporteurs and editors</a:t>
            </a:r>
            <a:endParaRPr lang="en-US" dirty="0"/>
          </a:p>
          <a:p>
            <a:r>
              <a:rPr lang="en-US" dirty="0">
                <a:hlinkClick r:id="rId5"/>
              </a:rPr>
              <a:t>Author's guide for drafting ITU-T Recommendations</a:t>
            </a:r>
            <a:endParaRPr lang="en-US" dirty="0"/>
          </a:p>
          <a:p>
            <a:r>
              <a:rPr lang="en-US" dirty="0"/>
              <a:t>ITU language style guides: </a:t>
            </a:r>
            <a:r>
              <a:rPr lang="en-US" dirty="0" smtClean="0">
                <a:hlinkClick r:id="rId6" tooltip="download English styleguide MSW"/>
              </a:rPr>
              <a:t>English</a:t>
            </a:r>
            <a:endParaRPr lang="en-US" dirty="0" smtClean="0"/>
          </a:p>
          <a:p>
            <a:r>
              <a:rPr lang="en-US" altLang="zh-CN" dirty="0" smtClean="0">
                <a:hlinkClick r:id="rId7"/>
              </a:rPr>
              <a:t>ITU-T A-series Recommendations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/>
              <a:t>Organization of the work of </a:t>
            </a:r>
            <a:r>
              <a:rPr lang="en-US" dirty="0" smtClean="0"/>
              <a:t>ITU-T</a:t>
            </a:r>
          </a:p>
          <a:p>
            <a:r>
              <a:rPr lang="en-US" dirty="0" smtClean="0">
                <a:hlinkClick r:id="rId8"/>
              </a:rPr>
              <a:t>A </a:t>
            </a:r>
            <a:r>
              <a:rPr lang="en-US" dirty="0">
                <a:hlinkClick r:id="rId8"/>
              </a:rPr>
              <a:t>Guide to Writing World Class Standards - ETSI </a:t>
            </a:r>
            <a:r>
              <a:rPr lang="en-US" dirty="0" smtClean="0">
                <a:hlinkClick r:id="rId8"/>
              </a:rPr>
              <a:t>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167-FD61-42BC-A078-98B241A9F17A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8635" y="21034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Standard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4752-1D6C-4667-9115-39F9D498EF21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22" y="267153"/>
            <a:ext cx="10515600" cy="818697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 smtClean="0">
                <a:latin typeface="+mn-lt"/>
                <a:ea typeface="SimSun" panose="02010600030101010101" pitchFamily="2" charset="-122"/>
              </a:rPr>
              <a:t>Standard</a:t>
            </a:r>
            <a:r>
              <a:rPr lang="zh-CN" altLang="en-US" sz="3200" dirty="0" smtClean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3200" dirty="0" smtClean="0">
                <a:latin typeface="+mn-lt"/>
                <a:ea typeface="SimSun" panose="02010600030101010101" pitchFamily="2" charset="-122"/>
              </a:rPr>
              <a:t>= Specification</a:t>
            </a:r>
            <a:endParaRPr lang="en-US" sz="3200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Why standard is needed?</a:t>
            </a:r>
          </a:p>
          <a:p>
            <a:pPr lvl="1"/>
            <a:r>
              <a:rPr lang="en-US" altLang="zh-CN" dirty="0" smtClean="0"/>
              <a:t>Requirement/commitment: among parties</a:t>
            </a:r>
          </a:p>
          <a:p>
            <a:pPr lvl="2"/>
            <a:r>
              <a:rPr lang="en-US" altLang="zh-CN" dirty="0" smtClean="0"/>
              <a:t>producer-user</a:t>
            </a:r>
          </a:p>
          <a:p>
            <a:pPr lvl="2"/>
            <a:r>
              <a:rPr lang="en-US" altLang="zh-CN" dirty="0" smtClean="0"/>
              <a:t>regulation</a:t>
            </a:r>
          </a:p>
          <a:p>
            <a:pPr lvl="2"/>
            <a:r>
              <a:rPr lang="en-US" altLang="zh-CN" dirty="0" smtClean="0"/>
              <a:t>Interconnection/interoperation</a:t>
            </a:r>
          </a:p>
          <a:p>
            <a:pPr lvl="1"/>
            <a:r>
              <a:rPr lang="en-US" altLang="zh-CN" dirty="0" smtClean="0"/>
              <a:t>When standard is not necessary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  you yourself have final-say</a:t>
            </a:r>
          </a:p>
          <a:p>
            <a:pPr lvl="2"/>
            <a:r>
              <a:rPr lang="en-US" altLang="zh-CN" dirty="0" smtClean="0"/>
              <a:t>De facto</a:t>
            </a:r>
          </a:p>
          <a:p>
            <a:pPr lvl="2"/>
            <a:r>
              <a:rPr lang="en-US" altLang="zh-CN" dirty="0" smtClean="0"/>
              <a:t>Revolutionary  </a:t>
            </a:r>
          </a:p>
          <a:p>
            <a:pPr lvl="1"/>
            <a:r>
              <a:rPr lang="en-US" altLang="zh-CN" i="1" dirty="0" smtClean="0">
                <a:solidFill>
                  <a:srgbClr val="FF0000"/>
                </a:solidFill>
              </a:rPr>
              <a:t>New challenge - </a:t>
            </a:r>
            <a:r>
              <a:rPr lang="en-US" altLang="zh-CN" dirty="0" smtClean="0"/>
              <a:t>Open source</a:t>
            </a:r>
          </a:p>
          <a:p>
            <a:pPr lvl="2"/>
            <a:r>
              <a:rPr lang="en-US" altLang="zh-CN" dirty="0" smtClean="0"/>
              <a:t>API vs standard</a:t>
            </a:r>
          </a:p>
          <a:p>
            <a:pPr lvl="2"/>
            <a:r>
              <a:rPr lang="en-US" altLang="zh-CN" dirty="0"/>
              <a:t>Open source is a different </a:t>
            </a:r>
            <a:r>
              <a:rPr lang="en-US" altLang="zh-CN" dirty="0">
                <a:solidFill>
                  <a:srgbClr val="FF0000"/>
                </a:solidFill>
              </a:rPr>
              <a:t>game</a:t>
            </a:r>
            <a:r>
              <a:rPr lang="en-US" altLang="zh-CN" dirty="0"/>
              <a:t> from standardization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Standard can help</a:t>
            </a:r>
          </a:p>
          <a:p>
            <a:pPr lvl="1"/>
            <a:r>
              <a:rPr lang="en-US" altLang="zh-CN" dirty="0" smtClean="0"/>
              <a:t>Safety/reliability, Interconnection/interoperability, economy of scale, open market/global trade, fair competition, user’s choice…</a:t>
            </a:r>
          </a:p>
          <a:p>
            <a:r>
              <a:rPr lang="en-US" altLang="zh-CN" dirty="0" smtClean="0"/>
              <a:t>Type of standard</a:t>
            </a:r>
          </a:p>
          <a:p>
            <a:pPr lvl="1"/>
            <a:r>
              <a:rPr lang="en-US" altLang="zh-CN" dirty="0" smtClean="0"/>
              <a:t>According to legal effect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obligatory standard/voluntary standard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According to (geographic) scope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enterprise spec. , industry standard, </a:t>
            </a:r>
            <a:br>
              <a:rPr lang="en-US" altLang="zh-CN" dirty="0" smtClean="0"/>
            </a:br>
            <a:r>
              <a:rPr lang="en-US" altLang="zh-CN" dirty="0" smtClean="0"/>
              <a:t>national-&gt;regional-&gt;international standard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81F1-DDCB-4ED6-BB6A-B4A3A50D8C47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9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6993" y="21034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Standardization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1237-9ADF-4CAF-952D-73E89A5114E6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942" y="-76427"/>
            <a:ext cx="11609614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Standardization = process of consensus building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249136"/>
            <a:ext cx="5614308" cy="531971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Self-contradicting objectives of Standardization </a:t>
            </a:r>
            <a:endParaRPr lang="en-US" altLang="zh-CN" dirty="0"/>
          </a:p>
          <a:p>
            <a:pPr lvl="1"/>
            <a:r>
              <a:rPr lang="en-US" altLang="zh-CN" dirty="0" smtClean="0"/>
              <a:t>Fast resolution</a:t>
            </a:r>
          </a:p>
          <a:p>
            <a:pPr lvl="1"/>
            <a:r>
              <a:rPr lang="en-US" altLang="zh-CN" dirty="0" smtClean="0"/>
              <a:t>Broad consensus</a:t>
            </a:r>
          </a:p>
          <a:p>
            <a:pPr lvl="1"/>
            <a:r>
              <a:rPr lang="en-US" altLang="zh-CN" dirty="0" smtClean="0"/>
              <a:t>Withstand (some) time</a:t>
            </a:r>
          </a:p>
          <a:p>
            <a:r>
              <a:rPr lang="en-US" altLang="zh-CN" dirty="0" smtClean="0"/>
              <a:t>Multi- stakeholders/players</a:t>
            </a:r>
          </a:p>
          <a:p>
            <a:pPr lvl="1"/>
            <a:r>
              <a:rPr lang="en-US" altLang="zh-CN" dirty="0"/>
              <a:t>disagree at </a:t>
            </a:r>
            <a:r>
              <a:rPr lang="en-US" altLang="zh-CN" dirty="0" smtClean="0"/>
              <a:t>beginning by definition </a:t>
            </a:r>
          </a:p>
          <a:p>
            <a:pPr lvl="2"/>
            <a:r>
              <a:rPr lang="en-US" altLang="zh-CN" dirty="0" smtClean="0"/>
              <a:t>Different interests</a:t>
            </a:r>
          </a:p>
          <a:p>
            <a:pPr lvl="2"/>
            <a:r>
              <a:rPr lang="en-US" altLang="zh-CN" dirty="0" smtClean="0"/>
              <a:t>Different solutions</a:t>
            </a:r>
          </a:p>
          <a:p>
            <a:pPr lvl="2"/>
            <a:r>
              <a:rPr lang="en-US" altLang="zh-CN" dirty="0" smtClean="0"/>
              <a:t>Different understanding</a:t>
            </a:r>
          </a:p>
          <a:p>
            <a:pPr lvl="1"/>
            <a:r>
              <a:rPr lang="en-US" altLang="zh-CN" dirty="0" smtClean="0"/>
              <a:t>Misunderstanding/miscommunication during standardization process</a:t>
            </a:r>
            <a:endParaRPr lang="en-US" dirty="0" smtClean="0"/>
          </a:p>
          <a:p>
            <a:pPr lvl="1"/>
            <a:r>
              <a:rPr lang="en-US" altLang="zh-CN" dirty="0" smtClean="0"/>
              <a:t>consensus</a:t>
            </a:r>
            <a:r>
              <a:rPr lang="zh-CN" altLang="en-US" dirty="0" smtClean="0"/>
              <a:t> </a:t>
            </a:r>
            <a:r>
              <a:rPr lang="en-US" altLang="zh-CN" dirty="0"/>
              <a:t>=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compromise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Game Theory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162844"/>
            <a:ext cx="6286500" cy="4762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81BD-B64A-494C-AA93-1BFA0FF06238}" type="datetime1">
              <a:rPr lang="en-US" smtClean="0"/>
              <a:t>8/19/2016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ICT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Standardization</a:t>
            </a:r>
            <a:r>
              <a:rPr lang="zh-CN" altLang="en-US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136"/>
            <a:ext cx="10515600" cy="492782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Why so many ICT standards – Characteristics of ICT</a:t>
            </a:r>
          </a:p>
          <a:p>
            <a:pPr lvl="1"/>
            <a:r>
              <a:rPr lang="en-US" altLang="zh-CN" dirty="0" smtClean="0"/>
              <a:t>Highly competitive market</a:t>
            </a:r>
          </a:p>
          <a:p>
            <a:pPr lvl="1"/>
            <a:r>
              <a:rPr lang="en-US" altLang="zh-CN" dirty="0"/>
              <a:t>Highly competitive </a:t>
            </a:r>
            <a:r>
              <a:rPr lang="en-US" altLang="zh-CN" dirty="0" smtClean="0"/>
              <a:t>technologies</a:t>
            </a:r>
            <a:endParaRPr lang="en-US" altLang="zh-CN" dirty="0"/>
          </a:p>
          <a:p>
            <a:pPr lvl="1"/>
            <a:r>
              <a:rPr lang="en-US" altLang="zh-CN" dirty="0" smtClean="0"/>
              <a:t>Interconnection/interoperability due to net-externality - end-to-end</a:t>
            </a:r>
          </a:p>
          <a:p>
            <a:pPr lvl="2"/>
            <a:r>
              <a:rPr lang="en-US" altLang="zh-CN" dirty="0" smtClean="0"/>
              <a:t>Not so much true nowadays in internet-era = winner takes all</a:t>
            </a:r>
          </a:p>
          <a:p>
            <a:pPr lvl="1"/>
            <a:r>
              <a:rPr lang="en-US" altLang="zh-CN" dirty="0" smtClean="0"/>
              <a:t>Modular, layered software/hardware design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‘</a:t>
            </a:r>
            <a:r>
              <a:rPr lang="en-US" altLang="zh-CN" dirty="0" err="1" smtClean="0"/>
              <a:t>Softwarelization</a:t>
            </a:r>
            <a:r>
              <a:rPr lang="en-US" altLang="zh-CN" dirty="0" smtClean="0"/>
              <a:t>’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dirty="0" smtClean="0"/>
              <a:t>Convergence -&gt; many ICT SDOs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International : ITU, ISO, IEC, ETSI, 3GPP, IETF, IEEE, W3C…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Regional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ETSI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National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China Standardization Committee, CCSA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700+ industry fora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>
                <a:solidFill>
                  <a:srgbClr val="FF0000"/>
                </a:solidFill>
              </a:rPr>
              <a:t>Forum shopping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Origin: the practice that </a:t>
            </a:r>
            <a:r>
              <a:rPr lang="en-US" dirty="0" smtClean="0"/>
              <a:t>some</a:t>
            </a:r>
            <a:r>
              <a:rPr lang="en-US" dirty="0"/>
              <a:t> litigants to have their </a:t>
            </a:r>
            <a:r>
              <a:rPr lang="en-US" dirty="0">
                <a:solidFill>
                  <a:srgbClr val="0070C0"/>
                </a:solidFill>
              </a:rPr>
              <a:t>legal case</a:t>
            </a:r>
            <a:r>
              <a:rPr lang="en-US" dirty="0"/>
              <a:t> heard in the court thought most likely to provide a favorable judgment.</a:t>
            </a:r>
            <a:r>
              <a:rPr lang="en-US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In ICTs: a company's strategy to participate in multiple SDOs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2A4C-E994-4669-98FA-C9488BE1398C}" type="datetime1">
              <a:rPr lang="en-US" smtClean="0"/>
              <a:t>8/19/2016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150" y="21034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ITU-T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Basics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FA22-84A8-46B0-A331-F5AC5D9413D2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237-28E7-4EDB-87DD-C8C7A79ED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04874" y="1111023"/>
            <a:ext cx="10737397" cy="244792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entury Gothic" panose="020B0502020202020204" pitchFamily="34" charset="0"/>
              </a:rPr>
              <a:t>Member States (</a:t>
            </a:r>
            <a:r>
              <a:rPr lang="en-US" altLang="zh-CN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MS</a:t>
            </a:r>
            <a:r>
              <a:rPr lang="en-US" altLang="zh-CN" sz="1800" dirty="0" smtClean="0">
                <a:latin typeface="Century Gothic" panose="020B0502020202020204" pitchFamily="34" charset="0"/>
              </a:rPr>
              <a:t>):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193 </a:t>
            </a:r>
            <a:r>
              <a:rPr lang="en-US" sz="1800" b="1" dirty="0">
                <a:latin typeface="Century Gothic" panose="020B0502020202020204" pitchFamily="34" charset="0"/>
              </a:rPr>
              <a:t>Member States </a:t>
            </a:r>
            <a:r>
              <a:rPr lang="en-US" sz="1800" dirty="0">
                <a:latin typeface="Century Gothic" panose="020B0502020202020204" pitchFamily="34" charset="0"/>
              </a:rPr>
              <a:t>and Regulatory </a:t>
            </a:r>
            <a:r>
              <a:rPr lang="en-US" sz="1800" dirty="0" smtClean="0">
                <a:latin typeface="Century Gothic" panose="020B0502020202020204" pitchFamily="34" charset="0"/>
              </a:rPr>
              <a:t>Bodies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entury Gothic" panose="020B0502020202020204" pitchFamily="34" charset="0"/>
              </a:rPr>
              <a:t>Right to vote (</a:t>
            </a:r>
            <a:r>
              <a:rPr lang="en-US" altLang="zh-CN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veto)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Sector Members (</a:t>
            </a:r>
            <a:r>
              <a:rPr lang="en-US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SM</a:t>
            </a:r>
            <a:r>
              <a:rPr lang="en-US" sz="1800" dirty="0" smtClean="0">
                <a:latin typeface="Century Gothic" panose="020B0502020202020204" pitchFamily="34" charset="0"/>
              </a:rPr>
              <a:t>): 750 </a:t>
            </a:r>
            <a:r>
              <a:rPr lang="en-US" sz="1800" b="1" dirty="0">
                <a:latin typeface="Century Gothic" panose="020B0502020202020204" pitchFamily="34" charset="0"/>
              </a:rPr>
              <a:t>Companies</a:t>
            </a:r>
            <a:r>
              <a:rPr lang="en-US" sz="1800" dirty="0">
                <a:latin typeface="Century Gothic" panose="020B0502020202020204" pitchFamily="34" charset="0"/>
              </a:rPr>
              <a:t>, Business Associations, </a:t>
            </a:r>
            <a:r>
              <a:rPr lang="en-US" sz="1800" dirty="0" smtClean="0">
                <a:latin typeface="Century Gothic" panose="020B0502020202020204" pitchFamily="34" charset="0"/>
              </a:rPr>
              <a:t>NGOs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entury Gothic" panose="020B0502020202020204" pitchFamily="34" charset="0"/>
              </a:rPr>
              <a:t>participate by Sector, all leadership roles, no right to vote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Academia: 65 </a:t>
            </a:r>
            <a:r>
              <a:rPr lang="en-US" sz="1800" b="1" dirty="0">
                <a:latin typeface="Century Gothic" panose="020B0502020202020204" pitchFamily="34" charset="0"/>
              </a:rPr>
              <a:t>Universities</a:t>
            </a:r>
            <a:r>
              <a:rPr lang="en-US" sz="1800" dirty="0">
                <a:latin typeface="Century Gothic" panose="020B0502020202020204" pitchFamily="34" charset="0"/>
              </a:rPr>
              <a:t> &amp; Research </a:t>
            </a:r>
            <a:r>
              <a:rPr lang="en-US" sz="1800" dirty="0" smtClean="0">
                <a:latin typeface="Century Gothic" panose="020B0502020202020204" pitchFamily="34" charset="0"/>
              </a:rPr>
              <a:t>Establishments</a:t>
            </a:r>
            <a:r>
              <a:rPr lang="en-US" altLang="zh-CN" sz="1800" dirty="0" smtClean="0"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entury Gothic" panose="020B0502020202020204" pitchFamily="34" charset="0"/>
              </a:rPr>
              <a:t>participate, role up to Rapporteur, </a:t>
            </a:r>
            <a:r>
              <a:rPr lang="en-US" altLang="zh-CN" sz="1400" dirty="0">
                <a:latin typeface="Century Gothic" panose="020B0502020202020204" pitchFamily="34" charset="0"/>
              </a:rPr>
              <a:t>no right to 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vote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Associate Members:   </a:t>
            </a:r>
            <a:r>
              <a:rPr lang="en-US" altLang="zh-CN" sz="1800" dirty="0" smtClean="0">
                <a:latin typeface="Century Gothic" panose="020B0502020202020204" pitchFamily="34" charset="0"/>
              </a:rPr>
              <a:t>1/3 </a:t>
            </a:r>
            <a:r>
              <a:rPr lang="en-US" altLang="zh-CN" sz="1800" dirty="0">
                <a:latin typeface="Century Gothic" panose="020B0502020202020204" pitchFamily="34" charset="0"/>
              </a:rPr>
              <a:t>SM</a:t>
            </a:r>
            <a:r>
              <a:rPr lang="zh-CN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zh-CN" sz="1800" dirty="0" smtClean="0">
                <a:latin typeface="Century Gothic" panose="020B0502020202020204" pitchFamily="34" charset="0"/>
              </a:rPr>
              <a:t>fee, participate in particular SG, role </a:t>
            </a:r>
            <a:r>
              <a:rPr lang="en-US" altLang="zh-CN" sz="1800" dirty="0">
                <a:latin typeface="Century Gothic" panose="020B0502020202020204" pitchFamily="34" charset="0"/>
              </a:rPr>
              <a:t>up to Editor, no right to </a:t>
            </a:r>
            <a:r>
              <a:rPr lang="en-US" altLang="zh-CN" sz="1800" dirty="0" smtClean="0">
                <a:latin typeface="Century Gothic" panose="020B0502020202020204" pitchFamily="34" charset="0"/>
              </a:rPr>
              <a:t>vote</a:t>
            </a:r>
          </a:p>
          <a:p>
            <a:pPr algn="l"/>
            <a:r>
              <a:rPr lang="en-US" altLang="zh-CN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member</a:t>
            </a:r>
            <a:r>
              <a:rPr lang="en-US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=  MS + SM</a:t>
            </a:r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00200" y="305974"/>
            <a:ext cx="8424936" cy="553998"/>
          </a:xfrm>
          <a:prstGeom prst="rect">
            <a:avLst/>
          </a:prstGeom>
        </p:spPr>
        <p:txBody>
          <a:bodyPr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800" b="1" kern="0" dirty="0" err="1">
                <a:solidFill>
                  <a:schemeClr val="tx2"/>
                </a:solidFill>
                <a:ea typeface="+mj-ea"/>
                <a:cs typeface="Aharoni" panose="02010803020104030203" pitchFamily="2" charset="-79"/>
              </a:rPr>
              <a:t>ITU’s</a:t>
            </a:r>
            <a:r>
              <a:rPr lang="es-AR" sz="2800" b="1" kern="0" dirty="0">
                <a:solidFill>
                  <a:schemeClr val="tx2"/>
                </a:solidFill>
                <a:ea typeface="+mj-ea"/>
                <a:cs typeface="Aharoni" panose="02010803020104030203" pitchFamily="2" charset="-79"/>
              </a:rPr>
              <a:t> </a:t>
            </a:r>
            <a:r>
              <a:rPr lang="es-AR" sz="2800" b="1" kern="0" dirty="0" smtClean="0">
                <a:solidFill>
                  <a:schemeClr val="tx2"/>
                </a:solidFill>
                <a:ea typeface="+mj-ea"/>
                <a:cs typeface="Aharoni" panose="02010803020104030203" pitchFamily="2" charset="-79"/>
              </a:rPr>
              <a:t>Membership </a:t>
            </a:r>
            <a:r>
              <a:rPr lang="es-AR" sz="2800" b="1" kern="0" dirty="0" err="1">
                <a:solidFill>
                  <a:schemeClr val="tx2"/>
                </a:solidFill>
                <a:ea typeface="+mj-ea"/>
                <a:cs typeface="Aharoni" panose="02010803020104030203" pitchFamily="2" charset="-79"/>
              </a:rPr>
              <a:t>R</a:t>
            </a:r>
            <a:r>
              <a:rPr lang="es-AR" sz="2800" b="1" kern="0" dirty="0" err="1" smtClean="0">
                <a:solidFill>
                  <a:schemeClr val="tx2"/>
                </a:solidFill>
                <a:ea typeface="+mj-ea"/>
                <a:cs typeface="Aharoni" panose="02010803020104030203" pitchFamily="2" charset="-79"/>
              </a:rPr>
              <a:t>ight</a:t>
            </a:r>
            <a:endParaRPr lang="es-AR" sz="2800" b="1" kern="0" dirty="0">
              <a:solidFill>
                <a:schemeClr val="tx2"/>
              </a:solidFill>
              <a:ea typeface="+mj-ea"/>
              <a:cs typeface="Aharoni" panose="02010803020104030203" pitchFamily="2" charset="-79"/>
            </a:endParaRPr>
          </a:p>
        </p:txBody>
      </p:sp>
      <p:pic>
        <p:nvPicPr>
          <p:cNvPr id="8194" name="Picture 2" descr="http://www.catalyst.org/uploads/styles/content-large/public/membership.jpg?itok=b6jE-6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6457950" cy="2667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642-F0EA-4DFD-B5A7-EFC1FAD233A0}" type="datetime1">
              <a:rPr lang="en-US" smtClean="0"/>
              <a:t>8/19/2016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673A-62DE-48CB-8717-C9D0C91F135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4F783-CE0F-42FC-92BD-E5C35D76DC2F}"/>
</file>

<file path=customXml/itemProps2.xml><?xml version="1.0" encoding="utf-8"?>
<ds:datastoreItem xmlns:ds="http://schemas.openxmlformats.org/officeDocument/2006/customXml" ds:itemID="{49A10083-01F0-43FE-A772-3CF2EA3289C6}"/>
</file>

<file path=customXml/itemProps3.xml><?xml version="1.0" encoding="utf-8"?>
<ds:datastoreItem xmlns:ds="http://schemas.openxmlformats.org/officeDocument/2006/customXml" ds:itemID="{AEC5E8B7-A180-4339-B690-AFB3443D8D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1595</Words>
  <Application>Microsoft Office PowerPoint</Application>
  <PresentationFormat>Widescreen</PresentationFormat>
  <Paragraphs>309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宋体</vt:lpstr>
      <vt:lpstr>宋体</vt:lpstr>
      <vt:lpstr>Aharoni</vt:lpstr>
      <vt:lpstr>Arial</vt:lpstr>
      <vt:lpstr>Calibri</vt:lpstr>
      <vt:lpstr>Calibri Light</vt:lpstr>
      <vt:lpstr>Century Gothic</vt:lpstr>
      <vt:lpstr>Times</vt:lpstr>
      <vt:lpstr>Verdana</vt:lpstr>
      <vt:lpstr>Wingdings</vt:lpstr>
      <vt:lpstr>Office Theme</vt:lpstr>
      <vt:lpstr>1_Office Theme</vt:lpstr>
      <vt:lpstr> ITU Regional Standardization Forum for Asia Pacific Region  Da Nang City, Vietnam  22 August 2016</vt:lpstr>
      <vt:lpstr>Agenda</vt:lpstr>
      <vt:lpstr>Standard</vt:lpstr>
      <vt:lpstr>Standard = Specification</vt:lpstr>
      <vt:lpstr>Standardization</vt:lpstr>
      <vt:lpstr>Standardization = process of consensus building</vt:lpstr>
      <vt:lpstr>ICT Standardization </vt:lpstr>
      <vt:lpstr>ITU-T Basics</vt:lpstr>
      <vt:lpstr>PowerPoint Presentation</vt:lpstr>
      <vt:lpstr>PowerPoint Presentation</vt:lpstr>
      <vt:lpstr>ITU-T Study Groups</vt:lpstr>
      <vt:lpstr>PowerPoint Presentation</vt:lpstr>
      <vt:lpstr>ITU-T meeting documents</vt:lpstr>
      <vt:lpstr>Roles in ITU-T Meetings</vt:lpstr>
      <vt:lpstr>ITU-T’s Output</vt:lpstr>
      <vt:lpstr>ITU-T Approval Procedure</vt:lpstr>
      <vt:lpstr>Effective Participation in ITU-T</vt:lpstr>
      <vt:lpstr>PowerPoint Presentation</vt:lpstr>
      <vt:lpstr>Delegate</vt:lpstr>
      <vt:lpstr>ITU’s General Rules of Conferences, Assemblies and Meetings</vt:lpstr>
      <vt:lpstr>ITU-T Meetings</vt:lpstr>
      <vt:lpstr>Contribution</vt:lpstr>
      <vt:lpstr>Presentation Skill</vt:lpstr>
      <vt:lpstr>Negotiation Skill</vt:lpstr>
      <vt:lpstr>Manage pace of meeting discussion</vt:lpstr>
      <vt:lpstr>Bibliography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如何更好地参与 ITU-T的标准化工作</dc:title>
  <dc:creator>Xiaoya</dc:creator>
  <cp:lastModifiedBy>Quist, Judith</cp:lastModifiedBy>
  <cp:revision>369</cp:revision>
  <dcterms:created xsi:type="dcterms:W3CDTF">2016-02-22T13:35:46Z</dcterms:created>
  <dcterms:modified xsi:type="dcterms:W3CDTF">2016-08-19T14:22:59Z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