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4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70" d="100"/>
          <a:sy n="70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E250-2BD7-4DDC-A520-B6AAD5809A7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C2FC-EE20-4E2D-9C5A-553EDE838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1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9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0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763" y="0"/>
            <a:ext cx="8582605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lang="en-US" sz="2400" b="1" i="1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9" y="1916832"/>
            <a:ext cx="8333596" cy="3816424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4534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9144000" cy="3158274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9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4"/>
            <a:ext cx="9144000" cy="2838449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cademy.itu.int/index.php?option=com_joomdle&amp;view=coursecategoryextended&amp;cat_id=:&amp;course_id=605:recommendation-itu-t-a-1-working-methods-of-itu-t-study-groups&amp;Itemid=478&amp;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o/bridging" TargetMode="External"/><Relationship Id="rId2" Type="http://schemas.openxmlformats.org/officeDocument/2006/relationships/hyperlink" Target="http://www.itu.int/en/ITU-T/gap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bridging@itu.int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99" y="903173"/>
            <a:ext cx="8360229" cy="11052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ITU Regional Standardization Forum for Asia Pacific Region </a:t>
            </a:r>
            <a:br>
              <a:rPr lang="en-US" sz="2800" dirty="0"/>
            </a:br>
            <a:r>
              <a:rPr lang="en-US" sz="2800" dirty="0"/>
              <a:t>Da Nang City, Vietnam </a:t>
            </a:r>
            <a:br>
              <a:rPr lang="en-US" sz="2800" dirty="0"/>
            </a:br>
            <a:r>
              <a:rPr lang="en-US" sz="2800" dirty="0"/>
              <a:t>22 </a:t>
            </a:r>
            <a:r>
              <a:rPr lang="en-US" sz="2800"/>
              <a:t>August </a:t>
            </a:r>
            <a:r>
              <a:rPr lang="en-US" sz="2800" smtClean="0"/>
              <a:t>2016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51414"/>
            <a:ext cx="6400800" cy="1747157"/>
          </a:xfrm>
        </p:spPr>
        <p:txBody>
          <a:bodyPr>
            <a:normAutofit/>
          </a:bodyPr>
          <a:lstStyle/>
          <a:p>
            <a:r>
              <a:rPr lang="en-US" sz="4000" dirty="0"/>
              <a:t>Bridging the Standardization Gap at </a:t>
            </a:r>
            <a:r>
              <a:rPr lang="en-US" sz="4000" dirty="0" smtClean="0"/>
              <a:t>ITU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>
                <a:solidFill>
                  <a:srgbClr val="558ED5"/>
                </a:solidFill>
              </a:rPr>
              <a:t>Xiaoya Yang</a:t>
            </a:r>
          </a:p>
          <a:p>
            <a:r>
              <a:rPr lang="en-US" sz="3000" b="0" i="1" dirty="0">
                <a:solidFill>
                  <a:srgbClr val="558ED5"/>
                </a:solidFill>
              </a:rPr>
              <a:t>Head of WTSA Programmes Division, ITU-TSB </a:t>
            </a:r>
          </a:p>
          <a:p>
            <a:r>
              <a:rPr lang="en-US" sz="3000" b="0" i="1" dirty="0">
                <a:solidFill>
                  <a:srgbClr val="558ED5"/>
                </a:solidFill>
              </a:rPr>
              <a:t>xiaoya.yang@itu.int</a:t>
            </a: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46" y="830318"/>
            <a:ext cx="8950276" cy="4831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854"/>
            <a:ext cx="8146436" cy="99417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BSG towards 2020: An enhanced value proposition </a:t>
            </a:r>
          </a:p>
        </p:txBody>
      </p:sp>
    </p:spTree>
    <p:extLst>
      <p:ext uri="{BB962C8B-B14F-4D97-AF65-F5344CB8AC3E}">
        <p14:creationId xmlns:p14="http://schemas.microsoft.com/office/powerpoint/2010/main" val="2352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247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/>
              <a:t>Bridging the Standardization Gap (BSG)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74" y="994172"/>
            <a:ext cx="6315961" cy="51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ight Triangle 3"/>
          <p:cNvSpPr/>
          <p:nvPr/>
        </p:nvSpPr>
        <p:spPr>
          <a:xfrm rot="5400000">
            <a:off x="2050210" y="-263916"/>
            <a:ext cx="3298317" cy="6478154"/>
          </a:xfrm>
          <a:custGeom>
            <a:avLst/>
            <a:gdLst/>
            <a:ahLst/>
            <a:cxnLst/>
            <a:rect l="l" t="t" r="r" b="b"/>
            <a:pathLst>
              <a:path w="3298317" h="6478154">
                <a:moveTo>
                  <a:pt x="0" y="6478154"/>
                </a:moveTo>
                <a:lnTo>
                  <a:pt x="0" y="0"/>
                </a:lnTo>
                <a:lnTo>
                  <a:pt x="2727291" y="0"/>
                </a:lnTo>
                <a:lnTo>
                  <a:pt x="2727291" y="1196539"/>
                </a:lnTo>
                <a:lnTo>
                  <a:pt x="3298317" y="1767565"/>
                </a:lnTo>
                <a:lnTo>
                  <a:pt x="2727291" y="1767565"/>
                </a:lnTo>
                <a:lnTo>
                  <a:pt x="2727291" y="6478154"/>
                </a:lnTo>
                <a:close/>
              </a:path>
            </a:pathLst>
          </a:custGeom>
          <a:solidFill>
            <a:srgbClr val="6599D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9552" y="1454643"/>
            <a:ext cx="3046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FFFFFF"/>
                </a:solidFill>
                <a:latin typeface="Times"/>
                <a:cs typeface="Times"/>
              </a:rPr>
              <a:t>BSG Implementation </a:t>
            </a:r>
            <a:endParaRPr lang="en-US" sz="2500" b="1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1072471" y="1583922"/>
            <a:ext cx="0" cy="28799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141" y="1786373"/>
            <a:ext cx="6288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50" spc="-150" dirty="0" smtClean="0">
                <a:solidFill>
                  <a:schemeClr val="bg1"/>
                </a:solidFill>
                <a:latin typeface="Arial Black" panose="020B0A04020102020204" pitchFamily="34" charset="0"/>
                <a:cs typeface="Myriad Pro Cond"/>
              </a:rPr>
              <a:t>Applying the </a:t>
            </a:r>
          </a:p>
          <a:p>
            <a:pPr>
              <a:lnSpc>
                <a:spcPts val="6000"/>
              </a:lnSpc>
            </a:pPr>
            <a:r>
              <a:rPr lang="en-US" sz="4050" spc="-150" dirty="0" smtClean="0">
                <a:solidFill>
                  <a:schemeClr val="bg1"/>
                </a:solidFill>
                <a:latin typeface="Arial Black" panose="020B0A04020102020204" pitchFamily="34" charset="0"/>
                <a:cs typeface="Myriad Pro Cond"/>
              </a:rPr>
              <a:t>BSG Action Plan </a:t>
            </a:r>
            <a:endParaRPr lang="en-US" sz="4050" spc="-150" dirty="0">
              <a:solidFill>
                <a:schemeClr val="bg1"/>
              </a:solidFill>
              <a:latin typeface="Arial Black" panose="020B0A0402010202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7548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359626"/>
            <a:ext cx="87901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/>
              <a:t>Community: Regional Group Meetings &amp; Regional Forums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" y="1931827"/>
            <a:ext cx="806174" cy="820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349" y="1847853"/>
            <a:ext cx="6217394" cy="3464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17" y="1800945"/>
            <a:ext cx="6836774" cy="3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6048" y="64344"/>
            <a:ext cx="88415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Know-How: </a:t>
            </a:r>
            <a:r>
              <a:rPr lang="en-US" dirty="0" smtClean="0"/>
              <a:t>Skills development for Study Group Delegates </a:t>
            </a:r>
            <a:r>
              <a:rPr lang="en-US" dirty="0"/>
              <a:t>through hands-on sessions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14" y="1249491"/>
            <a:ext cx="9260627" cy="46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2957"/>
            <a:ext cx="901510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Impact of BSG at </a:t>
            </a:r>
            <a:r>
              <a:rPr lang="en-US" dirty="0"/>
              <a:t>the regional </a:t>
            </a:r>
            <a:r>
              <a:rPr lang="en-US" dirty="0" smtClean="0"/>
              <a:t>level: </a:t>
            </a:r>
          </a:p>
          <a:p>
            <a:r>
              <a:rPr lang="en-US" dirty="0" smtClean="0"/>
              <a:t>An example from the African region (SG3RG-AFR)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2" y="1126052"/>
            <a:ext cx="9480102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431" y="125854"/>
            <a:ext cx="844486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Impact </a:t>
            </a:r>
            <a:r>
              <a:rPr lang="en-US" dirty="0" smtClean="0"/>
              <a:t>of </a:t>
            </a:r>
            <a:r>
              <a:rPr lang="en-US" dirty="0"/>
              <a:t>BSG </a:t>
            </a:r>
            <a:r>
              <a:rPr lang="en-US" dirty="0" smtClean="0"/>
              <a:t>at </a:t>
            </a:r>
            <a:r>
              <a:rPr lang="en-US" dirty="0"/>
              <a:t>the global </a:t>
            </a:r>
            <a:r>
              <a:rPr lang="en-US" dirty="0" smtClean="0"/>
              <a:t>level: A case in point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414"/>
            <a:ext cx="9096020" cy="4466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247" y="5185906"/>
            <a:ext cx="8863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u="sng" dirty="0" smtClean="0">
                <a:solidFill>
                  <a:schemeClr val="accent6">
                    <a:lumMod val="75000"/>
                  </a:schemeClr>
                </a:solidFill>
              </a:rPr>
              <a:t>Over 22% of these were submitted from the Asia-Pacific region!</a:t>
            </a:r>
            <a:endParaRPr lang="en-US" sz="2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289" y="562497"/>
            <a:ext cx="7868083" cy="1190200"/>
            <a:chOff x="3338955" y="-1166948"/>
            <a:chExt cx="14677464" cy="3174692"/>
          </a:xfrm>
        </p:grpSpPr>
        <p:sp>
          <p:nvSpPr>
            <p:cNvPr id="8" name="TextBox 7"/>
            <p:cNvSpPr txBox="1"/>
            <p:nvPr/>
          </p:nvSpPr>
          <p:spPr>
            <a:xfrm>
              <a:off x="3338955" y="-1166948"/>
              <a:ext cx="14389179" cy="12416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2800" b="1" i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en-US" dirty="0"/>
                <a:t>ITU-T BSG Hands-On Sessions and Role-Play </a:t>
              </a:r>
              <a:endParaRPr lang="id-ID" dirty="0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6361234" y="1168628"/>
              <a:ext cx="11655185" cy="839116"/>
            </a:xfrm>
            <a:prstGeom prst="rect">
              <a:avLst/>
            </a:prstGeom>
          </p:spPr>
          <p:txBody>
            <a:bodyPr vert="horz" lIns="81538" tIns="40769" rIns="81538" bIns="40769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b="1" u="sng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91291" y="5378450"/>
            <a:ext cx="3665036" cy="196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7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03"/>
            <a:ext cx="9144793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36635" y="222396"/>
            <a:ext cx="8335407" cy="89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The Hands-on SG Effectiveness Training in 10 modules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1683366"/>
            <a:ext cx="929720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126124" y="419874"/>
            <a:ext cx="8031773" cy="46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The winning ITU-T Standards Contribution Road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14"/>
            <a:ext cx="9451050" cy="46599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41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ight Triangle 3"/>
          <p:cNvSpPr/>
          <p:nvPr/>
        </p:nvSpPr>
        <p:spPr>
          <a:xfrm rot="5400000">
            <a:off x="2050211" y="-260556"/>
            <a:ext cx="3298317" cy="6478154"/>
          </a:xfrm>
          <a:custGeom>
            <a:avLst/>
            <a:gdLst/>
            <a:ahLst/>
            <a:cxnLst/>
            <a:rect l="l" t="t" r="r" b="b"/>
            <a:pathLst>
              <a:path w="3298317" h="6478154">
                <a:moveTo>
                  <a:pt x="0" y="6478154"/>
                </a:moveTo>
                <a:lnTo>
                  <a:pt x="0" y="0"/>
                </a:lnTo>
                <a:lnTo>
                  <a:pt x="2727291" y="0"/>
                </a:lnTo>
                <a:lnTo>
                  <a:pt x="2727291" y="1196539"/>
                </a:lnTo>
                <a:lnTo>
                  <a:pt x="3298317" y="1767565"/>
                </a:lnTo>
                <a:lnTo>
                  <a:pt x="2727291" y="1767565"/>
                </a:lnTo>
                <a:lnTo>
                  <a:pt x="2727291" y="6478154"/>
                </a:lnTo>
                <a:close/>
              </a:path>
            </a:pathLst>
          </a:custGeom>
          <a:solidFill>
            <a:srgbClr val="6599D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9552" y="1454643"/>
            <a:ext cx="3046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FFFF"/>
                </a:solidFill>
                <a:latin typeface="Times"/>
                <a:cs typeface="Times"/>
              </a:rPr>
              <a:t>Background   </a:t>
            </a: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1072471" y="1583922"/>
            <a:ext cx="0" cy="28799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-37864" y="517674"/>
            <a:ext cx="8031773" cy="46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 Hands-on sessions: Feedback from our BSG Alumni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42"/>
            <a:ext cx="9959630" cy="31666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9" y="1107492"/>
            <a:ext cx="643369" cy="6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530" y="942766"/>
            <a:ext cx="862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Think about taking the ITU-T A.1 E-learning course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getting certified!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8874" y="1865314"/>
            <a:ext cx="8526749" cy="3999029"/>
            <a:chOff x="823001" y="1710812"/>
            <a:chExt cx="10382865" cy="4525853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6964" y="1710812"/>
              <a:ext cx="8968417" cy="356131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7" name="Rectangle 6">
              <a:hlinkClick r:id="rId2"/>
            </p:cNvPr>
            <p:cNvSpPr/>
            <p:nvPr/>
          </p:nvSpPr>
          <p:spPr>
            <a:xfrm>
              <a:off x="823001" y="5682668"/>
              <a:ext cx="10382865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Link: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hlinkClick r:id="rId2"/>
                </a:rPr>
                <a:t>https://academy.itu.int/index.php?option=com_joomdle&amp;view=coursecategoryextended&amp;cat_id=:&amp;course_id=605:recommendation-itu-t-a-1-working-methods-of-itu-t-study-groups&amp;Itemid=478&amp;lang=en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3" y="908064"/>
            <a:ext cx="643369" cy="654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11" y="245029"/>
            <a:ext cx="8031773" cy="46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Know-how: </a:t>
            </a:r>
            <a:r>
              <a:rPr lang="en-US" dirty="0" smtClean="0"/>
              <a:t>E-learning </a:t>
            </a:r>
            <a:r>
              <a:rPr lang="en-US" dirty="0"/>
              <a:t>courses</a:t>
            </a:r>
          </a:p>
        </p:txBody>
      </p:sp>
    </p:spTree>
    <p:extLst>
      <p:ext uri="{BB962C8B-B14F-4D97-AF65-F5344CB8AC3E}">
        <p14:creationId xmlns:p14="http://schemas.microsoft.com/office/powerpoint/2010/main" val="39502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31" y="153469"/>
            <a:ext cx="87025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Partnership Opportunities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263"/>
            <a:ext cx="9144793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379283"/>
            <a:ext cx="7526721" cy="99417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Check out our new BSG </a:t>
            </a:r>
            <a:r>
              <a:rPr lang="en-US" sz="2800" dirty="0" smtClean="0"/>
              <a:t>website: </a:t>
            </a:r>
            <a:endParaRPr lang="en-US" sz="2800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1946478" y="1948690"/>
            <a:ext cx="491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  <a:hlinkClick r:id="rId3"/>
              </a:rPr>
              <a:t>www.itu.int/go/bridging</a:t>
            </a:r>
            <a:endParaRPr lang="en-US" sz="3600" b="1" u="sng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860" y="2715899"/>
            <a:ext cx="4249116" cy="283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7062" cy="6857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908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250" y="36918"/>
            <a:ext cx="9358250" cy="994172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Art. </a:t>
            </a:r>
            <a:r>
              <a:rPr lang="en-US" sz="2800" i="1" dirty="0" smtClean="0">
                <a:solidFill>
                  <a:schemeClr val="tx1"/>
                </a:solidFill>
              </a:rPr>
              <a:t>17 of the ITU Constitution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cites “</a:t>
            </a:r>
            <a:r>
              <a:rPr lang="en-US" sz="2800" dirty="0"/>
              <a:t>concerns of developing countries”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1169" y="1214017"/>
            <a:ext cx="4835769" cy="4719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031090"/>
            <a:ext cx="10257920" cy="50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9" y="0"/>
            <a:ext cx="8860221" cy="994172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>
                <a:solidFill>
                  <a:schemeClr val="tx1"/>
                </a:solidFill>
              </a:rPr>
              <a:t>ITU Strategic </a:t>
            </a:r>
            <a:r>
              <a:rPr lang="en-US" sz="2800" i="1" dirty="0" smtClean="0">
                <a:solidFill>
                  <a:schemeClr val="tx1"/>
                </a:solidFill>
              </a:rPr>
              <a:t>Plan</a:t>
            </a:r>
            <a:r>
              <a:rPr lang="en-US" sz="2800" dirty="0" smtClean="0"/>
              <a:t>: </a:t>
            </a:r>
            <a:r>
              <a:rPr lang="en-US" sz="2800" dirty="0"/>
              <a:t>BSG is a </a:t>
            </a:r>
            <a:r>
              <a:rPr lang="en-US" sz="2800" u="sng" dirty="0"/>
              <a:t>key</a:t>
            </a:r>
            <a:r>
              <a:rPr lang="en-US" sz="2800" dirty="0"/>
              <a:t> strategic </a:t>
            </a:r>
            <a:r>
              <a:rPr lang="en-US" sz="2800" dirty="0" smtClean="0"/>
              <a:t>objective of ITU-T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5887" y="994172"/>
            <a:ext cx="8861701" cy="5389043"/>
            <a:chOff x="471979" y="1331709"/>
            <a:chExt cx="8672021" cy="4945999"/>
          </a:xfrm>
        </p:grpSpPr>
        <p:sp>
          <p:nvSpPr>
            <p:cNvPr id="3" name="Rectangle 2"/>
            <p:cNvSpPr/>
            <p:nvPr/>
          </p:nvSpPr>
          <p:spPr>
            <a:xfrm>
              <a:off x="2459230" y="1785480"/>
              <a:ext cx="4697517" cy="449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1979" y="1331709"/>
              <a:ext cx="8672021" cy="4154691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623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914" y="62357"/>
            <a:ext cx="8824177" cy="83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325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2800" dirty="0"/>
              <a:t>Since 2002, </a:t>
            </a:r>
            <a:r>
              <a:rPr lang="en-US" sz="2800" dirty="0" smtClean="0"/>
              <a:t>ITU has </a:t>
            </a:r>
            <a:r>
              <a:rPr lang="en-US" sz="2800" dirty="0"/>
              <a:t>a Resolution on </a:t>
            </a:r>
            <a:r>
              <a:rPr lang="en-US" sz="2800" dirty="0" smtClean="0"/>
              <a:t>BSG: </a:t>
            </a:r>
            <a:br>
              <a:rPr lang="en-US" sz="2800" dirty="0" smtClean="0"/>
            </a:br>
            <a:r>
              <a:rPr lang="en-US" sz="2800" i="1" u="sng" dirty="0" smtClean="0">
                <a:solidFill>
                  <a:schemeClr val="tx1"/>
                </a:solidFill>
              </a:rPr>
              <a:t>Resolution </a:t>
            </a:r>
            <a:r>
              <a:rPr lang="en-US" sz="2800" i="1" u="sng" dirty="0">
                <a:solidFill>
                  <a:schemeClr val="tx1"/>
                </a:solidFill>
              </a:rPr>
              <a:t>123 </a:t>
            </a:r>
            <a:r>
              <a:rPr lang="en-US" sz="2800" i="1" u="sng" dirty="0" smtClean="0">
                <a:solidFill>
                  <a:schemeClr val="tx1"/>
                </a:solidFill>
              </a:rPr>
              <a:t>(PP-14)</a:t>
            </a:r>
            <a:endParaRPr lang="en-US" sz="2800" i="1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9" y="1130659"/>
            <a:ext cx="8060202" cy="50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72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6684"/>
            <a:ext cx="9077127" cy="25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325" b="1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2800" dirty="0"/>
              <a:t>Since 2004, </a:t>
            </a:r>
            <a:r>
              <a:rPr lang="en-US" sz="2800" dirty="0" smtClean="0"/>
              <a:t>ITU-T has a WTSA </a:t>
            </a:r>
            <a:r>
              <a:rPr lang="en-US" sz="2800" dirty="0"/>
              <a:t>Resolution on </a:t>
            </a:r>
            <a:r>
              <a:rPr lang="en-US" sz="2800" dirty="0" smtClean="0"/>
              <a:t>BSG: </a:t>
            </a:r>
            <a:br>
              <a:rPr lang="en-US" sz="2800" dirty="0" smtClean="0"/>
            </a:br>
            <a:r>
              <a:rPr lang="en-US" sz="2800" i="1" u="sng" dirty="0" smtClean="0">
                <a:solidFill>
                  <a:schemeClr val="tx1"/>
                </a:solidFill>
              </a:rPr>
              <a:t>Resolution 44 (WTSA-12)</a:t>
            </a:r>
            <a:endParaRPr lang="en-US" sz="2800" i="1" u="sng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347" y="954667"/>
            <a:ext cx="9539833" cy="50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5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ight Triangle 3"/>
          <p:cNvSpPr/>
          <p:nvPr/>
        </p:nvSpPr>
        <p:spPr>
          <a:xfrm rot="5400000">
            <a:off x="2050210" y="-263916"/>
            <a:ext cx="3298317" cy="6478154"/>
          </a:xfrm>
          <a:custGeom>
            <a:avLst/>
            <a:gdLst/>
            <a:ahLst/>
            <a:cxnLst/>
            <a:rect l="l" t="t" r="r" b="b"/>
            <a:pathLst>
              <a:path w="3298317" h="6478154">
                <a:moveTo>
                  <a:pt x="0" y="6478154"/>
                </a:moveTo>
                <a:lnTo>
                  <a:pt x="0" y="0"/>
                </a:lnTo>
                <a:lnTo>
                  <a:pt x="2727291" y="0"/>
                </a:lnTo>
                <a:lnTo>
                  <a:pt x="2727291" y="1196539"/>
                </a:lnTo>
                <a:lnTo>
                  <a:pt x="3298317" y="1767565"/>
                </a:lnTo>
                <a:lnTo>
                  <a:pt x="2727291" y="1767565"/>
                </a:lnTo>
                <a:lnTo>
                  <a:pt x="2727291" y="6478154"/>
                </a:lnTo>
                <a:close/>
              </a:path>
            </a:pathLst>
          </a:custGeom>
          <a:solidFill>
            <a:srgbClr val="6599D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9552" y="1454643"/>
            <a:ext cx="3046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FFFF"/>
                </a:solidFill>
                <a:latin typeface="Times"/>
                <a:cs typeface="Times"/>
              </a:rPr>
              <a:t>ITU-T Mandate    </a:t>
            </a: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1072471" y="1583922"/>
            <a:ext cx="0" cy="28799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141" y="1786373"/>
            <a:ext cx="6288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50" spc="-150" dirty="0">
                <a:solidFill>
                  <a:schemeClr val="bg1"/>
                </a:solidFill>
                <a:latin typeface="Arial Black" panose="020B0A04020102020204" pitchFamily="34" charset="0"/>
                <a:cs typeface="Myriad Pro Cond"/>
              </a:rPr>
              <a:t>Key elements of Resolution 44 </a:t>
            </a:r>
            <a:br>
              <a:rPr lang="en-US" sz="4050" spc="-150" dirty="0">
                <a:solidFill>
                  <a:schemeClr val="bg1"/>
                </a:solidFill>
                <a:latin typeface="Arial Black" panose="020B0A04020102020204" pitchFamily="34" charset="0"/>
                <a:cs typeface="Myriad Pro Cond"/>
              </a:rPr>
            </a:br>
            <a:r>
              <a:rPr lang="en-US" sz="4050" spc="-150" dirty="0">
                <a:solidFill>
                  <a:schemeClr val="bg1"/>
                </a:solidFill>
                <a:latin typeface="Arial Black" panose="020B0A04020102020204" pitchFamily="34" charset="0"/>
                <a:cs typeface="Myriad Pro Cond"/>
              </a:rPr>
              <a:t>Action Plan </a:t>
            </a:r>
          </a:p>
        </p:txBody>
      </p:sp>
    </p:spTree>
    <p:extLst>
      <p:ext uri="{BB962C8B-B14F-4D97-AF65-F5344CB8AC3E}">
        <p14:creationId xmlns:p14="http://schemas.microsoft.com/office/powerpoint/2010/main" val="16824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2" y="-200642"/>
            <a:ext cx="9096908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A few words about WTSA-12 </a:t>
            </a:r>
            <a:r>
              <a:rPr lang="en-US" sz="2800" dirty="0"/>
              <a:t>Resolution 44 </a:t>
            </a:r>
            <a:r>
              <a:rPr lang="en-US" sz="2800" dirty="0" smtClean="0"/>
              <a:t>&amp; </a:t>
            </a:r>
            <a:r>
              <a:rPr lang="en-US" sz="2800" dirty="0"/>
              <a:t>its Action Plan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58" y="920380"/>
            <a:ext cx="7657638" cy="456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587" y="4683588"/>
            <a:ext cx="2226932" cy="878108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</a:rPr>
              <a:t>Florianópolis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  <a:t>2004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18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</a:rPr>
              <a:t>Johannesburg, </a:t>
            </a:r>
            <a: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  <a:t>2008</a:t>
            </a:r>
            <a:b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  <a:t>Dubai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  <a:t>2012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676" y="-2191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What </a:t>
            </a:r>
            <a:r>
              <a:rPr lang="en-US" sz="2800" dirty="0" smtClean="0"/>
              <a:t>WTSA-12 </a:t>
            </a:r>
            <a:r>
              <a:rPr lang="en-US" sz="2800" dirty="0"/>
              <a:t>Resolution 44 contains: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923893"/>
            <a:ext cx="9144000" cy="593410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839"/>
            <a:ext cx="9919052" cy="5730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16" y="2304661"/>
            <a:ext cx="5582920" cy="4553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13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D5E3E-DDF5-4D88-ACCF-511ED7FCA135}"/>
</file>

<file path=customXml/itemProps2.xml><?xml version="1.0" encoding="utf-8"?>
<ds:datastoreItem xmlns:ds="http://schemas.openxmlformats.org/officeDocument/2006/customXml" ds:itemID="{621CCE5B-E25B-44FA-BE65-3B2B4FA5EAF1}"/>
</file>

<file path=customXml/itemProps3.xml><?xml version="1.0" encoding="utf-8"?>
<ds:datastoreItem xmlns:ds="http://schemas.openxmlformats.org/officeDocument/2006/customXml" ds:itemID="{097F5E02-A195-4C93-875D-F1314B6CB6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238</Words>
  <Application>Microsoft Office PowerPoint</Application>
  <PresentationFormat>On-screen Show (4:3)</PresentationFormat>
  <Paragraphs>40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Lato Light</vt:lpstr>
      <vt:lpstr>Myriad Pro Cond</vt:lpstr>
      <vt:lpstr>Arial</vt:lpstr>
      <vt:lpstr>Arial Black</vt:lpstr>
      <vt:lpstr>Calibri</vt:lpstr>
      <vt:lpstr>Times</vt:lpstr>
      <vt:lpstr>Times New Roman</vt:lpstr>
      <vt:lpstr>Office Theme</vt:lpstr>
      <vt:lpstr> ITU Regional Standardization Forum for Asia Pacific Region  Da Nang City, Vietnam  22 August 2016</vt:lpstr>
      <vt:lpstr>PowerPoint Presentation</vt:lpstr>
      <vt:lpstr>Art. 17 of the ITU Constitution  cites “concerns of developing countries” </vt:lpstr>
      <vt:lpstr>ITU Strategic Plan: BSG is a key strategic objective of ITU-T </vt:lpstr>
      <vt:lpstr>PowerPoint Presentation</vt:lpstr>
      <vt:lpstr>PowerPoint Presentation</vt:lpstr>
      <vt:lpstr>PowerPoint Presentation</vt:lpstr>
      <vt:lpstr>A few words about WTSA-12 Resolution 44 &amp; its Action Plan </vt:lpstr>
      <vt:lpstr>What WTSA-12 Resolution 44 contains: </vt:lpstr>
      <vt:lpstr>BSG towards 2020: An enhanced value proposition </vt:lpstr>
      <vt:lpstr>Bridging the Standardization Gap (BSG)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out our new BSG website: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Quist, Judith</cp:lastModifiedBy>
  <cp:revision>54</cp:revision>
  <dcterms:created xsi:type="dcterms:W3CDTF">2016-02-05T15:38:40Z</dcterms:created>
  <dcterms:modified xsi:type="dcterms:W3CDTF">2016-08-21T23:27:04Z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