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sldIdLst>
    <p:sldId id="266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7" autoAdjust="0"/>
    <p:restoredTop sz="83193" autoAdjust="0"/>
  </p:normalViewPr>
  <p:slideViewPr>
    <p:cSldViewPr snapToGrid="0" snapToObjects="1" showGuides="1">
      <p:cViewPr varScale="1">
        <p:scale>
          <a:sx n="62" d="100"/>
          <a:sy n="62" d="100"/>
        </p:scale>
        <p:origin x="166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E718B-A20F-47C1-893D-71DE41F7CB32}" type="datetimeFigureOut">
              <a:rPr lang="ko-KR" altLang="en-US" smtClean="0"/>
              <a:t>2016-08-18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6344D-0F7B-41CB-98E5-B1A3EE143B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9518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 smtClean="0">
              <a:cs typeface="Arial" pitchFamily="34" charset="0"/>
            </a:endParaRPr>
          </a:p>
        </p:txBody>
      </p:sp>
      <p:sp>
        <p:nvSpPr>
          <p:cNvPr id="1126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7713" indent="-287338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50938" indent="-230188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11313" indent="-230188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71688" indent="-230188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288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860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432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9004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3E23BBF-7889-41F3-BDE5-DE2A506F6858}" type="slidenum">
              <a:rPr lang="en-US" altLang="ko-KR" sz="1200"/>
              <a:pPr/>
              <a:t>2</a:t>
            </a:fld>
            <a:endParaRPr lang="en-US" altLang="ko-KR" sz="1200"/>
          </a:p>
        </p:txBody>
      </p:sp>
      <p:sp>
        <p:nvSpPr>
          <p:cNvPr id="11269" name="바닥글 개체 틀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ko-KR" sz="1200"/>
              <a:t>The 27th APT ASTAP (7~11 Mar, 2016)</a:t>
            </a:r>
          </a:p>
        </p:txBody>
      </p:sp>
    </p:spTree>
    <p:extLst>
      <p:ext uri="{BB962C8B-B14F-4D97-AF65-F5344CB8AC3E}">
        <p14:creationId xmlns:p14="http://schemas.microsoft.com/office/powerpoint/2010/main" val="2224361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dirty="0" smtClean="0">
              <a:cs typeface="Arial" pitchFamily="34" charset="0"/>
            </a:endParaRPr>
          </a:p>
        </p:txBody>
      </p:sp>
      <p:sp>
        <p:nvSpPr>
          <p:cNvPr id="2560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7713" indent="-287338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50938" indent="-230188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11313" indent="-230188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71688" indent="-230188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288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860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432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9004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77FBE1D-4233-4EC6-BA0E-987009E91FB8}" type="slidenum">
              <a:rPr lang="en-US" altLang="ko-KR" sz="1200"/>
              <a:pPr/>
              <a:t>12</a:t>
            </a:fld>
            <a:endParaRPr lang="en-US" altLang="ko-KR" sz="1200"/>
          </a:p>
        </p:txBody>
      </p:sp>
      <p:sp>
        <p:nvSpPr>
          <p:cNvPr id="25605" name="바닥글 개체 틀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ko-KR" sz="1200"/>
              <a:t>The 27th APT ASTAP (7~11 Mar, 2016)</a:t>
            </a:r>
          </a:p>
        </p:txBody>
      </p:sp>
    </p:spTree>
    <p:extLst>
      <p:ext uri="{BB962C8B-B14F-4D97-AF65-F5344CB8AC3E}">
        <p14:creationId xmlns:p14="http://schemas.microsoft.com/office/powerpoint/2010/main" val="1372901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ko-KR" baseline="0" dirty="0" smtClean="0">
              <a:cs typeface="Arial" pitchFamily="34" charset="0"/>
            </a:endParaRPr>
          </a:p>
        </p:txBody>
      </p:sp>
      <p:sp>
        <p:nvSpPr>
          <p:cNvPr id="2765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7713" indent="-287338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50938" indent="-230188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11313" indent="-230188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71688" indent="-230188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288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860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432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9004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8882F47-8778-4D3F-9723-DD339E42CDE9}" type="slidenum">
              <a:rPr lang="en-US" altLang="ko-KR" sz="1200"/>
              <a:pPr/>
              <a:t>13</a:t>
            </a:fld>
            <a:endParaRPr lang="en-US" altLang="ko-KR" sz="1200"/>
          </a:p>
        </p:txBody>
      </p:sp>
      <p:sp>
        <p:nvSpPr>
          <p:cNvPr id="27653" name="바닥글 개체 틀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ko-KR" sz="1200"/>
              <a:t>The 27th APT ASTAP (7~11 Mar, 2016)</a:t>
            </a:r>
          </a:p>
        </p:txBody>
      </p:sp>
    </p:spTree>
    <p:extLst>
      <p:ext uri="{BB962C8B-B14F-4D97-AF65-F5344CB8AC3E}">
        <p14:creationId xmlns:p14="http://schemas.microsoft.com/office/powerpoint/2010/main" val="3369227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cs typeface="Arial" pitchFamily="34" charset="0"/>
            </a:endParaRPr>
          </a:p>
        </p:txBody>
      </p:sp>
      <p:sp>
        <p:nvSpPr>
          <p:cNvPr id="2970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7713" indent="-287338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50938" indent="-230188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11313" indent="-230188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71688" indent="-230188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288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860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432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9004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B239953-46D5-4B16-92B2-9B727768EA52}" type="slidenum">
              <a:rPr lang="en-US" altLang="ko-KR" sz="1200"/>
              <a:pPr/>
              <a:t>14</a:t>
            </a:fld>
            <a:endParaRPr lang="en-US" altLang="ko-KR" sz="1200"/>
          </a:p>
        </p:txBody>
      </p:sp>
      <p:sp>
        <p:nvSpPr>
          <p:cNvPr id="29701" name="바닥글 개체 틀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ko-KR" sz="1200"/>
              <a:t>The 27th APT ASTAP (7~11 Mar, 2016)</a:t>
            </a:r>
          </a:p>
        </p:txBody>
      </p:sp>
    </p:spTree>
    <p:extLst>
      <p:ext uri="{BB962C8B-B14F-4D97-AF65-F5344CB8AC3E}">
        <p14:creationId xmlns:p14="http://schemas.microsoft.com/office/powerpoint/2010/main" val="1814575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cs typeface="Arial" pitchFamily="34" charset="0"/>
            </a:endParaRPr>
          </a:p>
        </p:txBody>
      </p:sp>
      <p:sp>
        <p:nvSpPr>
          <p:cNvPr id="3174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7713" indent="-287338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50938" indent="-230188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11313" indent="-230188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71688" indent="-230188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288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860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432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9004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7D97BC7-E9DB-4EF7-9E17-C4EE97C2C80F}" type="slidenum">
              <a:rPr lang="en-US" altLang="ko-KR" sz="1200"/>
              <a:pPr/>
              <a:t>15</a:t>
            </a:fld>
            <a:endParaRPr lang="en-US" altLang="ko-KR" sz="1200"/>
          </a:p>
        </p:txBody>
      </p:sp>
      <p:sp>
        <p:nvSpPr>
          <p:cNvPr id="31749" name="바닥글 개체 틀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ko-KR" sz="1200"/>
              <a:t>The 27th APT ASTAP (7~11 Mar, 2016)</a:t>
            </a:r>
          </a:p>
        </p:txBody>
      </p:sp>
    </p:spTree>
    <p:extLst>
      <p:ext uri="{BB962C8B-B14F-4D97-AF65-F5344CB8AC3E}">
        <p14:creationId xmlns:p14="http://schemas.microsoft.com/office/powerpoint/2010/main" val="1576104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cs typeface="Arial" pitchFamily="34" charset="0"/>
            </a:endParaRPr>
          </a:p>
        </p:txBody>
      </p:sp>
      <p:sp>
        <p:nvSpPr>
          <p:cNvPr id="3379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7713" indent="-287338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50938" indent="-230188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11313" indent="-230188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71688" indent="-230188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288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860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432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9004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0AA229C-36E0-4F93-BB7C-FB89B7C2708B}" type="slidenum">
              <a:rPr lang="en-US" altLang="ko-KR" sz="1200"/>
              <a:pPr/>
              <a:t>16</a:t>
            </a:fld>
            <a:endParaRPr lang="en-US" altLang="ko-KR" sz="1200"/>
          </a:p>
        </p:txBody>
      </p:sp>
      <p:sp>
        <p:nvSpPr>
          <p:cNvPr id="33797" name="바닥글 개체 틀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ko-KR" sz="1200"/>
              <a:t>The 27th APT ASTAP (7~11 Mar, 2016)</a:t>
            </a:r>
          </a:p>
        </p:txBody>
      </p:sp>
    </p:spTree>
    <p:extLst>
      <p:ext uri="{BB962C8B-B14F-4D97-AF65-F5344CB8AC3E}">
        <p14:creationId xmlns:p14="http://schemas.microsoft.com/office/powerpoint/2010/main" val="4099712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dirty="0" smtClean="0">
              <a:cs typeface="Arial" pitchFamily="34" charset="0"/>
            </a:endParaRPr>
          </a:p>
        </p:txBody>
      </p:sp>
      <p:sp>
        <p:nvSpPr>
          <p:cNvPr id="3584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7713" indent="-287338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50938" indent="-230188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11313" indent="-230188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71688" indent="-230188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288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860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432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9004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5BF2385-71C6-46E4-B3D6-D4C87CE9F58A}" type="slidenum">
              <a:rPr lang="en-US" altLang="ko-KR" sz="1200"/>
              <a:pPr/>
              <a:t>17</a:t>
            </a:fld>
            <a:endParaRPr lang="en-US" altLang="ko-KR" sz="1200"/>
          </a:p>
        </p:txBody>
      </p:sp>
      <p:sp>
        <p:nvSpPr>
          <p:cNvPr id="35845" name="바닥글 개체 틀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ko-KR" sz="1200"/>
              <a:t>The 27th APT ASTAP (7~11 Mar, 2016)</a:t>
            </a:r>
          </a:p>
        </p:txBody>
      </p:sp>
    </p:spTree>
    <p:extLst>
      <p:ext uri="{BB962C8B-B14F-4D97-AF65-F5344CB8AC3E}">
        <p14:creationId xmlns:p14="http://schemas.microsoft.com/office/powerpoint/2010/main" val="1150306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dirty="0" smtClean="0">
              <a:cs typeface="Arial" pitchFamily="34" charset="0"/>
            </a:endParaRPr>
          </a:p>
        </p:txBody>
      </p:sp>
      <p:sp>
        <p:nvSpPr>
          <p:cNvPr id="3789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7713" indent="-287338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50938" indent="-230188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11313" indent="-230188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71688" indent="-230188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288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860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432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9004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F907BF0-17A7-4598-8FDE-A09483D22A75}" type="slidenum">
              <a:rPr lang="en-US" altLang="ko-KR" sz="1200"/>
              <a:pPr/>
              <a:t>18</a:t>
            </a:fld>
            <a:endParaRPr lang="en-US" altLang="ko-KR" sz="1200"/>
          </a:p>
        </p:txBody>
      </p:sp>
      <p:sp>
        <p:nvSpPr>
          <p:cNvPr id="37893" name="바닥글 개체 틀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ko-KR" sz="1200"/>
              <a:t>The 27th APT ASTAP (7~11 Mar, 2016)</a:t>
            </a:r>
          </a:p>
        </p:txBody>
      </p:sp>
    </p:spTree>
    <p:extLst>
      <p:ext uri="{BB962C8B-B14F-4D97-AF65-F5344CB8AC3E}">
        <p14:creationId xmlns:p14="http://schemas.microsoft.com/office/powerpoint/2010/main" val="2713272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ko-KR" dirty="0" smtClean="0">
              <a:cs typeface="Arial" pitchFamily="34" charset="0"/>
            </a:endParaRPr>
          </a:p>
        </p:txBody>
      </p:sp>
      <p:sp>
        <p:nvSpPr>
          <p:cNvPr id="3994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7713" indent="-287338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50938" indent="-230188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11313" indent="-230188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71688" indent="-230188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288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860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432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9004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ABC3260-BB1E-4D05-BBAA-ED67FD1FCAD1}" type="slidenum">
              <a:rPr lang="en-US" altLang="ko-KR" sz="1200"/>
              <a:pPr/>
              <a:t>19</a:t>
            </a:fld>
            <a:endParaRPr lang="en-US" altLang="ko-KR" sz="1200"/>
          </a:p>
        </p:txBody>
      </p:sp>
      <p:sp>
        <p:nvSpPr>
          <p:cNvPr id="39941" name="바닥글 개체 틀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ko-KR" sz="1200"/>
              <a:t>The 27th APT ASTAP (7~11 Mar, 2016)</a:t>
            </a:r>
          </a:p>
        </p:txBody>
      </p:sp>
    </p:spTree>
    <p:extLst>
      <p:ext uri="{BB962C8B-B14F-4D97-AF65-F5344CB8AC3E}">
        <p14:creationId xmlns:p14="http://schemas.microsoft.com/office/powerpoint/2010/main" val="22339135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dirty="0" smtClean="0">
              <a:cs typeface="Arial" pitchFamily="34" charset="0"/>
            </a:endParaRPr>
          </a:p>
        </p:txBody>
      </p:sp>
      <p:sp>
        <p:nvSpPr>
          <p:cNvPr id="4198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7713" indent="-287338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50938" indent="-230188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11313" indent="-230188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71688" indent="-230188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288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860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432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9004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8D7F996-9F8F-4BC3-B1BC-9E7C9A56FA83}" type="slidenum">
              <a:rPr lang="en-US" altLang="ko-KR" sz="1200"/>
              <a:pPr/>
              <a:t>20</a:t>
            </a:fld>
            <a:endParaRPr lang="en-US" altLang="ko-KR" sz="1200"/>
          </a:p>
        </p:txBody>
      </p:sp>
      <p:sp>
        <p:nvSpPr>
          <p:cNvPr id="41989" name="바닥글 개체 틀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ko-KR" sz="1200"/>
              <a:t>The 27th APT ASTAP (7~11 Mar, 2016)</a:t>
            </a:r>
          </a:p>
        </p:txBody>
      </p:sp>
    </p:spTree>
    <p:extLst>
      <p:ext uri="{BB962C8B-B14F-4D97-AF65-F5344CB8AC3E}">
        <p14:creationId xmlns:p14="http://schemas.microsoft.com/office/powerpoint/2010/main" val="30103642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cs typeface="Arial" pitchFamily="34" charset="0"/>
            </a:endParaRPr>
          </a:p>
        </p:txBody>
      </p:sp>
      <p:sp>
        <p:nvSpPr>
          <p:cNvPr id="4403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7713" indent="-287338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50938" indent="-230188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11313" indent="-230188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71688" indent="-230188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288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860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432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9004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D21BA9D-9E5C-4500-B46D-CCEF3D209422}" type="slidenum">
              <a:rPr lang="en-US" altLang="ko-KR" sz="1200"/>
              <a:pPr/>
              <a:t>21</a:t>
            </a:fld>
            <a:endParaRPr lang="en-US" altLang="ko-KR" sz="1200"/>
          </a:p>
        </p:txBody>
      </p:sp>
      <p:sp>
        <p:nvSpPr>
          <p:cNvPr id="44037" name="바닥글 개체 틀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ko-KR" sz="1200"/>
              <a:t>The 27th APT ASTAP (7~11 Mar, 2016)</a:t>
            </a:r>
          </a:p>
        </p:txBody>
      </p:sp>
    </p:spTree>
    <p:extLst>
      <p:ext uri="{BB962C8B-B14F-4D97-AF65-F5344CB8AC3E}">
        <p14:creationId xmlns:p14="http://schemas.microsoft.com/office/powerpoint/2010/main" val="2595047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cs typeface="Arial" pitchFamily="34" charset="0"/>
            </a:endParaRPr>
          </a:p>
        </p:txBody>
      </p:sp>
      <p:sp>
        <p:nvSpPr>
          <p:cNvPr id="1126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7713" indent="-287338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50938" indent="-230188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11313" indent="-230188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71688" indent="-230188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288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860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432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9004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3E23BBF-7889-41F3-BDE5-DE2A506F6858}" type="slidenum">
              <a:rPr lang="en-US" altLang="ko-KR" sz="1200"/>
              <a:pPr/>
              <a:t>3</a:t>
            </a:fld>
            <a:endParaRPr lang="en-US" altLang="ko-KR" sz="1200"/>
          </a:p>
        </p:txBody>
      </p:sp>
      <p:sp>
        <p:nvSpPr>
          <p:cNvPr id="11269" name="바닥글 개체 틀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ko-KR" sz="1200"/>
              <a:t>The 27th APT ASTAP (7~11 Mar, 2016)</a:t>
            </a:r>
          </a:p>
        </p:txBody>
      </p:sp>
    </p:spTree>
    <p:extLst>
      <p:ext uri="{BB962C8B-B14F-4D97-AF65-F5344CB8AC3E}">
        <p14:creationId xmlns:p14="http://schemas.microsoft.com/office/powerpoint/2010/main" val="11761135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dirty="0" smtClean="0">
              <a:cs typeface="Arial" pitchFamily="34" charset="0"/>
            </a:endParaRPr>
          </a:p>
        </p:txBody>
      </p:sp>
      <p:sp>
        <p:nvSpPr>
          <p:cNvPr id="4608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7713" indent="-287338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50938" indent="-230188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11313" indent="-230188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71688" indent="-230188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288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860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432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9004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CF5006C-6287-48C4-B47C-1544EEC2D85B}" type="slidenum">
              <a:rPr lang="en-US" altLang="ko-KR" sz="1200"/>
              <a:pPr/>
              <a:t>22</a:t>
            </a:fld>
            <a:endParaRPr lang="en-US" altLang="ko-KR" sz="1200"/>
          </a:p>
        </p:txBody>
      </p:sp>
      <p:sp>
        <p:nvSpPr>
          <p:cNvPr id="46085" name="바닥글 개체 틀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ko-KR" sz="1200"/>
              <a:t>The 27th APT ASTAP (7~11 Mar, 2016)</a:t>
            </a:r>
          </a:p>
        </p:txBody>
      </p:sp>
    </p:spTree>
    <p:extLst>
      <p:ext uri="{BB962C8B-B14F-4D97-AF65-F5344CB8AC3E}">
        <p14:creationId xmlns:p14="http://schemas.microsoft.com/office/powerpoint/2010/main" val="581197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cs typeface="Arial" pitchFamily="34" charset="0"/>
            </a:endParaRPr>
          </a:p>
        </p:txBody>
      </p:sp>
      <p:sp>
        <p:nvSpPr>
          <p:cNvPr id="4813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7713" indent="-287338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50938" indent="-230188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11313" indent="-230188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71688" indent="-230188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288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860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432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9004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C5BE630-F050-4F81-912A-E60038E99947}" type="slidenum">
              <a:rPr lang="en-US" altLang="ko-KR" sz="1200"/>
              <a:pPr/>
              <a:t>23</a:t>
            </a:fld>
            <a:endParaRPr lang="en-US" altLang="ko-KR" sz="1200"/>
          </a:p>
        </p:txBody>
      </p:sp>
      <p:sp>
        <p:nvSpPr>
          <p:cNvPr id="48133" name="바닥글 개체 틀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ko-KR" sz="1200"/>
              <a:t>The 27th APT ASTAP (7~11 Mar, 2016)</a:t>
            </a:r>
          </a:p>
        </p:txBody>
      </p:sp>
    </p:spTree>
    <p:extLst>
      <p:ext uri="{BB962C8B-B14F-4D97-AF65-F5344CB8AC3E}">
        <p14:creationId xmlns:p14="http://schemas.microsoft.com/office/powerpoint/2010/main" val="2549602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dirty="0" smtClean="0">
              <a:cs typeface="Arial" pitchFamily="34" charset="0"/>
            </a:endParaRPr>
          </a:p>
        </p:txBody>
      </p:sp>
      <p:sp>
        <p:nvSpPr>
          <p:cNvPr id="1331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7713" indent="-287338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50938" indent="-230188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11313" indent="-230188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71688" indent="-230188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288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860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432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9004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A0DA4B8-6F5D-44A9-B5E0-58093F857DAF}" type="slidenum">
              <a:rPr lang="en-US" altLang="ko-KR" sz="1200"/>
              <a:pPr/>
              <a:t>4</a:t>
            </a:fld>
            <a:endParaRPr lang="en-US" altLang="ko-KR" sz="1200"/>
          </a:p>
        </p:txBody>
      </p:sp>
      <p:sp>
        <p:nvSpPr>
          <p:cNvPr id="13317" name="바닥글 개체 틀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ko-KR" sz="1200"/>
              <a:t>The 27th APT ASTAP (7~11 Mar, 2016)</a:t>
            </a:r>
          </a:p>
        </p:txBody>
      </p:sp>
    </p:spTree>
    <p:extLst>
      <p:ext uri="{BB962C8B-B14F-4D97-AF65-F5344CB8AC3E}">
        <p14:creationId xmlns:p14="http://schemas.microsoft.com/office/powerpoint/2010/main" val="150938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The 27th APT ASTAP (7~11 Mar, 2016)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CD294-AE79-4009-A3B7-C123D4FB4FD6}" type="slidenum">
              <a:rPr lang="en-US" altLang="ko-KR" smtClean="0"/>
              <a:pPr/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13024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EA59271-561C-46B3-8978-181A5993CE02}" type="slidenum">
              <a:rPr kumimoji="1" lang="en-US" altLang="ko-KR" sz="1200">
                <a:latin typeface="굴림" pitchFamily="50" charset="-127"/>
              </a:rPr>
              <a:pPr/>
              <a:t>6</a:t>
            </a:fld>
            <a:endParaRPr kumimoji="1" lang="en-US" altLang="ko-KR" sz="1200">
              <a:latin typeface="굴림" pitchFamily="50" charset="-127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 dirty="0" smtClean="0">
              <a:cs typeface="Arial" pitchFamily="34" charset="0"/>
            </a:endParaRPr>
          </a:p>
        </p:txBody>
      </p:sp>
      <p:sp>
        <p:nvSpPr>
          <p:cNvPr id="16389" name="바닥글 개체 틀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ko-KR" sz="1200"/>
              <a:t>The 27th APT ASTAP (7~11 Mar, 2016)</a:t>
            </a:r>
          </a:p>
        </p:txBody>
      </p:sp>
    </p:spTree>
    <p:extLst>
      <p:ext uri="{BB962C8B-B14F-4D97-AF65-F5344CB8AC3E}">
        <p14:creationId xmlns:p14="http://schemas.microsoft.com/office/powerpoint/2010/main" val="623591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cs typeface="Arial" pitchFamily="34" charset="0"/>
            </a:endParaRPr>
          </a:p>
        </p:txBody>
      </p:sp>
      <p:sp>
        <p:nvSpPr>
          <p:cNvPr id="1126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7713" indent="-287338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50938" indent="-230188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11313" indent="-230188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71688" indent="-230188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288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860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432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9004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3E23BBF-7889-41F3-BDE5-DE2A506F6858}" type="slidenum">
              <a:rPr lang="en-US" altLang="ko-KR" sz="1200"/>
              <a:pPr/>
              <a:t>8</a:t>
            </a:fld>
            <a:endParaRPr lang="en-US" altLang="ko-KR" sz="1200"/>
          </a:p>
        </p:txBody>
      </p:sp>
      <p:sp>
        <p:nvSpPr>
          <p:cNvPr id="11269" name="바닥글 개체 틀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ko-KR" sz="1200"/>
              <a:t>The 27th APT ASTAP (7~11 Mar, 2016)</a:t>
            </a:r>
          </a:p>
        </p:txBody>
      </p:sp>
    </p:spTree>
    <p:extLst>
      <p:ext uri="{BB962C8B-B14F-4D97-AF65-F5344CB8AC3E}">
        <p14:creationId xmlns:p14="http://schemas.microsoft.com/office/powerpoint/2010/main" val="2334937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dirty="0" smtClean="0">
              <a:cs typeface="Arial" pitchFamily="34" charset="0"/>
            </a:endParaRPr>
          </a:p>
        </p:txBody>
      </p:sp>
      <p:sp>
        <p:nvSpPr>
          <p:cNvPr id="1946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7713" indent="-287338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50938" indent="-230188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11313" indent="-230188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71688" indent="-230188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288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860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432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9004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F3B8BF3-4A42-47DA-8796-5CF2141877F4}" type="slidenum">
              <a:rPr lang="en-US" altLang="ko-KR" sz="1200"/>
              <a:pPr/>
              <a:t>9</a:t>
            </a:fld>
            <a:endParaRPr lang="en-US" altLang="ko-KR" sz="1200"/>
          </a:p>
        </p:txBody>
      </p:sp>
      <p:sp>
        <p:nvSpPr>
          <p:cNvPr id="19461" name="바닥글 개체 틀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ko-KR" sz="1200"/>
              <a:t>The 27th APT ASTAP (7~11 Mar, 2016)</a:t>
            </a:r>
          </a:p>
        </p:txBody>
      </p:sp>
    </p:spTree>
    <p:extLst>
      <p:ext uri="{BB962C8B-B14F-4D97-AF65-F5344CB8AC3E}">
        <p14:creationId xmlns:p14="http://schemas.microsoft.com/office/powerpoint/2010/main" val="4150695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dirty="0" smtClean="0">
              <a:cs typeface="Arial" pitchFamily="34" charset="0"/>
            </a:endParaRPr>
          </a:p>
        </p:txBody>
      </p:sp>
      <p:sp>
        <p:nvSpPr>
          <p:cNvPr id="2150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7713" indent="-287338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50938" indent="-230188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11313" indent="-230188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71688" indent="-230188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288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860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432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9004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49A9A25-F710-4F6E-AF3A-63FEF76D0590}" type="slidenum">
              <a:rPr lang="en-US" altLang="ko-KR" sz="1200"/>
              <a:pPr/>
              <a:t>10</a:t>
            </a:fld>
            <a:endParaRPr lang="en-US" altLang="ko-KR" sz="1200"/>
          </a:p>
        </p:txBody>
      </p:sp>
      <p:sp>
        <p:nvSpPr>
          <p:cNvPr id="21509" name="바닥글 개체 틀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ko-KR" sz="1200"/>
              <a:t>The 27th APT ASTAP (7~11 Mar, 2016)</a:t>
            </a:r>
          </a:p>
        </p:txBody>
      </p:sp>
    </p:spTree>
    <p:extLst>
      <p:ext uri="{BB962C8B-B14F-4D97-AF65-F5344CB8AC3E}">
        <p14:creationId xmlns:p14="http://schemas.microsoft.com/office/powerpoint/2010/main" val="2022778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cs typeface="Arial" pitchFamily="34" charset="0"/>
            </a:endParaRPr>
          </a:p>
        </p:txBody>
      </p:sp>
      <p:sp>
        <p:nvSpPr>
          <p:cNvPr id="2355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7713" indent="-287338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50938" indent="-230188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11313" indent="-230188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71688" indent="-230188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288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860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432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900488" indent="-230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7DA0DEF-E72C-49EF-81CA-29DFEE796779}" type="slidenum">
              <a:rPr lang="en-US" altLang="ko-KR" sz="1200"/>
              <a:pPr/>
              <a:t>11</a:t>
            </a:fld>
            <a:endParaRPr lang="en-US" altLang="ko-KR" sz="1200"/>
          </a:p>
        </p:txBody>
      </p:sp>
      <p:sp>
        <p:nvSpPr>
          <p:cNvPr id="23557" name="바닥글 개체 틀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ko-KR" sz="1200"/>
              <a:t>The 27th APT ASTAP (7~11 Mar, 2016)</a:t>
            </a:r>
          </a:p>
        </p:txBody>
      </p:sp>
    </p:spTree>
    <p:extLst>
      <p:ext uri="{BB962C8B-B14F-4D97-AF65-F5344CB8AC3E}">
        <p14:creationId xmlns:p14="http://schemas.microsoft.com/office/powerpoint/2010/main" val="1289710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5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빈화면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501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ly blank no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217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60" r:id="rId6"/>
    <p:sldLayoutId id="2147483656" r:id="rId7"/>
    <p:sldLayoutId id="2147483657" r:id="rId8"/>
    <p:sldLayoutId id="2147483658" r:id="rId9"/>
    <p:sldLayoutId id="2147483659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jongbong@tta.or.kr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26" Type="http://schemas.openxmlformats.org/officeDocument/2006/relationships/image" Target="../media/image35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5" Type="http://schemas.openxmlformats.org/officeDocument/2006/relationships/image" Target="../media/image34.jpeg"/><Relationship Id="rId2" Type="http://schemas.openxmlformats.org/officeDocument/2006/relationships/image" Target="../media/image11.png"/><Relationship Id="rId16" Type="http://schemas.openxmlformats.org/officeDocument/2006/relationships/image" Target="../media/image25.jpe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jpeg"/><Relationship Id="rId28" Type="http://schemas.openxmlformats.org/officeDocument/2006/relationships/image" Target="../media/image37.png"/><Relationship Id="rId10" Type="http://schemas.openxmlformats.org/officeDocument/2006/relationships/image" Target="../media/image19.png"/><Relationship Id="rId19" Type="http://schemas.openxmlformats.org/officeDocument/2006/relationships/image" Target="../media/image28.gif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84274" y="9031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 ITU Regional Standardization Forum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for </a:t>
            </a:r>
            <a:r>
              <a:rPr lang="en-US" sz="2800" dirty="0"/>
              <a:t>Asia Pacific Region </a:t>
            </a:r>
            <a:br>
              <a:rPr lang="en-US" sz="2800" dirty="0"/>
            </a:br>
            <a:r>
              <a:rPr lang="en-US" sz="2800" dirty="0" smtClean="0"/>
              <a:t>Da Nang City, Vietnam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22 August 2016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ko-KR" sz="2600" dirty="0" smtClean="0">
                <a:ea typeface="굴림" panose="020B0600000101010101" pitchFamily="50" charset="-127"/>
              </a:rPr>
              <a:t>TTA’s </a:t>
            </a:r>
            <a:r>
              <a:rPr lang="en-US" altLang="ko-KR" sz="2600" dirty="0">
                <a:ea typeface="굴림" panose="020B0600000101010101" pitchFamily="50" charset="-127"/>
              </a:rPr>
              <a:t>activities on bridging standardization </a:t>
            </a:r>
            <a:r>
              <a:rPr lang="en-US" altLang="ko-KR" sz="2600" dirty="0" smtClean="0">
                <a:ea typeface="굴림" panose="020B0600000101010101" pitchFamily="50" charset="-127"/>
              </a:rPr>
              <a:t>gap</a:t>
            </a:r>
            <a:r>
              <a:rPr lang="en-US" sz="2600" dirty="0" smtClean="0"/>
              <a:t> </a:t>
            </a:r>
            <a:br>
              <a:rPr lang="en-US" sz="2600" dirty="0" smtClean="0"/>
            </a:b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Kihun Kim</a:t>
            </a:r>
            <a:br>
              <a:rPr lang="en-US" sz="2600" dirty="0" smtClean="0"/>
            </a:br>
            <a:r>
              <a:rPr lang="en-US" sz="2600" dirty="0" smtClean="0"/>
              <a:t>Principal Researcher, TTA (channel@tta.or.kr)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401201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타원 9"/>
          <p:cNvSpPr/>
          <p:nvPr/>
        </p:nvSpPr>
        <p:spPr>
          <a:xfrm>
            <a:off x="109538" y="1004888"/>
            <a:ext cx="8916987" cy="403093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000"/>
          </a:p>
        </p:txBody>
      </p:sp>
      <p:sp>
        <p:nvSpPr>
          <p:cNvPr id="4" name="타원 3"/>
          <p:cNvSpPr/>
          <p:nvPr/>
        </p:nvSpPr>
        <p:spPr>
          <a:xfrm>
            <a:off x="451539" y="1371264"/>
            <a:ext cx="4718050" cy="3266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000"/>
          </a:p>
        </p:txBody>
      </p:sp>
      <p:sp>
        <p:nvSpPr>
          <p:cNvPr id="16390" name="Rectangle 6"/>
          <p:cNvSpPr>
            <a:spLocks/>
          </p:cNvSpPr>
          <p:nvPr/>
        </p:nvSpPr>
        <p:spPr bwMode="auto">
          <a:xfrm>
            <a:off x="941115" y="2020345"/>
            <a:ext cx="267493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896" tIns="50798" rIns="88896" bIns="50798">
            <a:spAutoFit/>
          </a:bodyPr>
          <a:lstStyle>
            <a:lvl1pPr marL="531813" indent="-531813" defTabSz="912813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01675" indent="-379413" defTabSz="912813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2813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2813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2813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>
              <a:spcBef>
                <a:spcPts val="275"/>
              </a:spcBef>
              <a:buSzPct val="75000"/>
              <a:defRPr/>
            </a:pPr>
            <a:r>
              <a:rPr lang="en-US" altLang="ko-KR" sz="2000" dirty="0" smtClean="0">
                <a:solidFill>
                  <a:schemeClr val="bg1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Rare recognition</a:t>
            </a:r>
            <a:endParaRPr lang="en-US" altLang="ko-KR" sz="2000" spc="-100" dirty="0" smtClean="0">
              <a:solidFill>
                <a:schemeClr val="bg1"/>
              </a:solidFill>
              <a:ea typeface="굴림" panose="020B0600000101010101" pitchFamily="50" charset="-127"/>
              <a:sym typeface="Verdana" panose="020B0604030504040204" pitchFamily="34" charset="0"/>
            </a:endParaRPr>
          </a:p>
          <a:p>
            <a:pPr marL="322262" lvl="1" indent="0">
              <a:spcBef>
                <a:spcPts val="275"/>
              </a:spcBef>
              <a:buSzPct val="60000"/>
              <a:defRPr/>
            </a:pPr>
            <a:endParaRPr lang="en-US" altLang="ko-KR" sz="2000" dirty="0" smtClean="0">
              <a:solidFill>
                <a:schemeClr val="bg1"/>
              </a:solidFill>
              <a:ea typeface="굴림" panose="020B0600000101010101" pitchFamily="50" charset="-127"/>
              <a:sym typeface="Verdana" panose="020B0604030504040204" pitchFamily="34" charset="0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942702" y="2495169"/>
            <a:ext cx="3970338" cy="110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896" tIns="50798" rIns="88896" bIns="50798">
            <a:spAutoFit/>
          </a:bodyPr>
          <a:lstStyle>
            <a:lvl1pPr marL="531813" indent="-531813" defTabSz="912813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01675" indent="-379413" defTabSz="912813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2813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2813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2813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>
              <a:spcBef>
                <a:spcPts val="275"/>
              </a:spcBef>
              <a:buSzPct val="75000"/>
              <a:defRPr/>
            </a:pPr>
            <a:r>
              <a:rPr lang="en-US" altLang="ko-KR" sz="2000" spc="-50" dirty="0" smtClean="0">
                <a:solidFill>
                  <a:schemeClr val="bg1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Lack of technology / expertise</a:t>
            </a:r>
          </a:p>
          <a:p>
            <a:pPr marL="0" indent="0">
              <a:spcBef>
                <a:spcPts val="275"/>
              </a:spcBef>
              <a:buSzPct val="75000"/>
              <a:defRPr/>
            </a:pPr>
            <a:r>
              <a:rPr lang="en-US" altLang="ko-KR" sz="2000" spc="-50" dirty="0" smtClean="0">
                <a:solidFill>
                  <a:schemeClr val="bg1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 - lack of R&amp;D budget</a:t>
            </a:r>
          </a:p>
          <a:p>
            <a:pPr marL="0" indent="0">
              <a:spcBef>
                <a:spcPts val="275"/>
              </a:spcBef>
              <a:buSzPct val="75000"/>
              <a:defRPr/>
            </a:pPr>
            <a:r>
              <a:rPr lang="en-US" altLang="ko-KR" sz="2000" dirty="0" smtClean="0">
                <a:solidFill>
                  <a:schemeClr val="bg1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 </a:t>
            </a:r>
            <a:r>
              <a:rPr lang="en-US" altLang="ko-KR" sz="1400" dirty="0" smtClean="0">
                <a:solidFill>
                  <a:schemeClr val="bg1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(complex and complicated standard)</a:t>
            </a:r>
            <a:endParaRPr lang="en-US" altLang="ko-KR" sz="1400" dirty="0">
              <a:solidFill>
                <a:schemeClr val="bg1"/>
              </a:solidFill>
              <a:ea typeface="굴림" panose="020B0600000101010101" pitchFamily="50" charset="-127"/>
              <a:sym typeface="Verdana" panose="020B0604030504040204" pitchFamily="34" charset="0"/>
            </a:endParaRPr>
          </a:p>
        </p:txBody>
      </p:sp>
      <p:sp>
        <p:nvSpPr>
          <p:cNvPr id="20486" name="Rectangle 5"/>
          <p:cNvSpPr txBox="1">
            <a:spLocks noChangeArrowheads="1"/>
          </p:cNvSpPr>
          <p:nvPr/>
        </p:nvSpPr>
        <p:spPr bwMode="auto">
          <a:xfrm>
            <a:off x="0" y="158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96" tIns="50798" rIns="88896" bIns="50798" anchor="ctr"/>
          <a:lstStyle>
            <a:lvl1pPr defTabSz="912813" latinLnBrk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514350" indent="-171450" defTabSz="912813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 defTabSz="912813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 defTabSz="912813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 defTabSz="912813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0002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4574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29146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3718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3300">
                <a:solidFill>
                  <a:srgbClr val="000099"/>
                </a:solidFill>
                <a:ea typeface="굴림" pitchFamily="50" charset="-127"/>
                <a:sym typeface="Verdana" pitchFamily="34" charset="0"/>
              </a:rPr>
              <a:t>What is BSG? </a:t>
            </a:r>
            <a:r>
              <a:rPr lang="en-US" altLang="ko-KR" sz="2300">
                <a:solidFill>
                  <a:srgbClr val="000099"/>
                </a:solidFill>
                <a:ea typeface="굴림" pitchFamily="50" charset="-127"/>
                <a:sym typeface="Verdana" pitchFamily="34" charset="0"/>
              </a:rPr>
              <a:t>– where the gap is originated?</a:t>
            </a:r>
            <a:endParaRPr lang="en-US" altLang="ko-KR" sz="2300">
              <a:ea typeface="굴림" pitchFamily="50" charset="-127"/>
            </a:endParaRPr>
          </a:p>
        </p:txBody>
      </p:sp>
      <p:sp>
        <p:nvSpPr>
          <p:cNvPr id="6" name="Rectangle 6"/>
          <p:cNvSpPr>
            <a:spLocks/>
          </p:cNvSpPr>
          <p:nvPr/>
        </p:nvSpPr>
        <p:spPr bwMode="auto">
          <a:xfrm>
            <a:off x="952227" y="3514592"/>
            <a:ext cx="38163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896" tIns="50798" rIns="88896" bIns="50798">
            <a:spAutoFit/>
          </a:bodyPr>
          <a:lstStyle>
            <a:lvl1pPr marL="531813" indent="-531813" defTabSz="912813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01675" indent="-379413" defTabSz="912813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2813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2813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2813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>
              <a:spcBef>
                <a:spcPts val="275"/>
              </a:spcBef>
              <a:buSzPct val="75000"/>
              <a:defRPr/>
            </a:pPr>
            <a:r>
              <a:rPr lang="en-US" altLang="ko-KR" sz="2000" spc="-50" dirty="0" smtClean="0">
                <a:solidFill>
                  <a:schemeClr val="bg1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Lack of human resource</a:t>
            </a:r>
            <a:endParaRPr lang="en-US" altLang="ko-KR" sz="2000" dirty="0">
              <a:solidFill>
                <a:schemeClr val="bg1"/>
              </a:solidFill>
              <a:ea typeface="굴림" panose="020B0600000101010101" pitchFamily="50" charset="-127"/>
              <a:sym typeface="Verdana" panose="020B0604030504040204" pitchFamily="34" charset="0"/>
            </a:endParaRPr>
          </a:p>
        </p:txBody>
      </p:sp>
      <p:sp>
        <p:nvSpPr>
          <p:cNvPr id="8" name="Rectangle 6"/>
          <p:cNvSpPr>
            <a:spLocks/>
          </p:cNvSpPr>
          <p:nvPr/>
        </p:nvSpPr>
        <p:spPr bwMode="auto">
          <a:xfrm>
            <a:off x="5219700" y="2060575"/>
            <a:ext cx="36830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896" tIns="50798" rIns="88896" bIns="50798">
            <a:spAutoFit/>
          </a:bodyPr>
          <a:lstStyle>
            <a:lvl1pPr marL="531813" indent="-531813" defTabSz="912813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01675" indent="-379413" defTabSz="912813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2813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2813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2813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>
              <a:spcBef>
                <a:spcPts val="275"/>
              </a:spcBef>
              <a:buSzPct val="75000"/>
              <a:defRPr/>
            </a:pPr>
            <a:r>
              <a:rPr lang="en-US" altLang="ko-KR" sz="2000" spc="-50" dirty="0" smtClean="0">
                <a:solidFill>
                  <a:schemeClr val="bg1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Lack of legislation/policy</a:t>
            </a:r>
            <a:endParaRPr lang="en-US" altLang="ko-KR" sz="2000" dirty="0">
              <a:solidFill>
                <a:schemeClr val="bg1"/>
              </a:solidFill>
              <a:ea typeface="굴림" panose="020B0600000101010101" pitchFamily="50" charset="-127"/>
              <a:sym typeface="Verdana" panose="020B0604030504040204" pitchFamily="34" charset="0"/>
            </a:endParaRPr>
          </a:p>
        </p:txBody>
      </p:sp>
      <p:sp>
        <p:nvSpPr>
          <p:cNvPr id="9" name="Rectangle 6"/>
          <p:cNvSpPr>
            <a:spLocks/>
          </p:cNvSpPr>
          <p:nvPr/>
        </p:nvSpPr>
        <p:spPr bwMode="auto">
          <a:xfrm>
            <a:off x="5219700" y="2881313"/>
            <a:ext cx="396240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896" tIns="50798" rIns="88896" bIns="50798">
            <a:spAutoFit/>
          </a:bodyPr>
          <a:lstStyle>
            <a:lvl1pPr marL="531813" indent="-531813" defTabSz="912813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01675" indent="-379413" defTabSz="912813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2813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2813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2813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>
              <a:spcBef>
                <a:spcPts val="275"/>
              </a:spcBef>
              <a:buSzPct val="75000"/>
              <a:defRPr/>
            </a:pPr>
            <a:r>
              <a:rPr lang="en-US" altLang="ko-KR" sz="2000" spc="-50" dirty="0" smtClean="0">
                <a:solidFill>
                  <a:schemeClr val="bg1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Lack of institutions</a:t>
            </a:r>
          </a:p>
          <a:p>
            <a:pPr marL="0" indent="0">
              <a:spcBef>
                <a:spcPts val="275"/>
              </a:spcBef>
              <a:buSzPct val="75000"/>
              <a:defRPr/>
            </a:pPr>
            <a:r>
              <a:rPr lang="en-US" altLang="ko-KR" sz="2000" spc="-50" dirty="0" smtClean="0">
                <a:solidFill>
                  <a:schemeClr val="bg1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 - R&amp;D, SDO…</a:t>
            </a:r>
            <a:endParaRPr lang="en-US" altLang="ko-KR" sz="2000" dirty="0">
              <a:solidFill>
                <a:schemeClr val="bg1"/>
              </a:solidFill>
              <a:ea typeface="굴림" panose="020B0600000101010101" pitchFamily="50" charset="-127"/>
              <a:sym typeface="Verdana" panose="020B0604030504040204" pitchFamily="34" charset="0"/>
            </a:endParaRPr>
          </a:p>
        </p:txBody>
      </p:sp>
      <p:sp>
        <p:nvSpPr>
          <p:cNvPr id="13" name="Rectangle 6"/>
          <p:cNvSpPr>
            <a:spLocks/>
          </p:cNvSpPr>
          <p:nvPr/>
        </p:nvSpPr>
        <p:spPr bwMode="auto">
          <a:xfrm>
            <a:off x="5219700" y="3954463"/>
            <a:ext cx="39624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896" tIns="50798" rIns="88896" bIns="50798">
            <a:spAutoFit/>
          </a:bodyPr>
          <a:lstStyle>
            <a:lvl1pPr marL="531813" indent="-531813" defTabSz="912813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01675" indent="-379413" defTabSz="912813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2813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2813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2813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>
              <a:spcBef>
                <a:spcPts val="275"/>
              </a:spcBef>
              <a:buSzPct val="75000"/>
              <a:defRPr/>
            </a:pPr>
            <a:r>
              <a:rPr lang="en-US" altLang="ko-KR" sz="2000" spc="-50" dirty="0" smtClean="0">
                <a:solidFill>
                  <a:schemeClr val="bg1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Lack of industry</a:t>
            </a:r>
            <a:endParaRPr lang="en-US" altLang="ko-KR" sz="2000" dirty="0">
              <a:solidFill>
                <a:schemeClr val="bg1"/>
              </a:solidFill>
              <a:ea typeface="굴림" panose="020B0600000101010101" pitchFamily="50" charset="-127"/>
              <a:sym typeface="Verdana" panose="020B0604030504040204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240458" y="3980796"/>
            <a:ext cx="2736850" cy="28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300" dirty="0" smtClean="0">
                <a:solidFill>
                  <a:schemeClr val="bg2">
                    <a:lumMod val="10000"/>
                  </a:schemeClr>
                </a:solidFill>
              </a:rPr>
              <a:t>&lt;Industry </a:t>
            </a:r>
            <a:r>
              <a:rPr lang="en-US" altLang="ko-KR" sz="2300" dirty="0">
                <a:solidFill>
                  <a:schemeClr val="bg2">
                    <a:lumMod val="10000"/>
                  </a:schemeClr>
                </a:solidFill>
              </a:rPr>
              <a:t>level&gt;</a:t>
            </a:r>
            <a:endParaRPr lang="ko-KR" altLang="en-US" sz="23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445250" y="942770"/>
            <a:ext cx="2736850" cy="287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300" dirty="0">
                <a:solidFill>
                  <a:schemeClr val="bg2">
                    <a:lumMod val="10000"/>
                  </a:schemeClr>
                </a:solidFill>
              </a:rPr>
              <a:t>&lt;National level&gt;</a:t>
            </a:r>
            <a:endParaRPr lang="ko-KR" altLang="en-US" sz="23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Rectangle 6"/>
          <p:cNvSpPr>
            <a:spLocks/>
          </p:cNvSpPr>
          <p:nvPr/>
        </p:nvSpPr>
        <p:spPr bwMode="auto">
          <a:xfrm>
            <a:off x="458788" y="5074047"/>
            <a:ext cx="8289676" cy="77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wrap="square" lIns="88896" tIns="50798" rIns="88896" bIns="50798">
            <a:spAutoFit/>
          </a:bodyPr>
          <a:lstStyle>
            <a:lvl1pPr marL="531813" indent="-531813" defTabSz="912813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01675" indent="-379413" defTabSz="912813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2813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2813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2813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534988" indent="-534988">
              <a:spcBef>
                <a:spcPts val="275"/>
              </a:spcBef>
              <a:buSzPct val="75000"/>
              <a:defRPr/>
            </a:pPr>
            <a:r>
              <a:rPr lang="en-US" altLang="ko-KR" sz="2200" spc="-50" dirty="0" smtClean="0">
                <a:ea typeface="굴림" panose="020B0600000101010101" pitchFamily="50" charset="-127"/>
                <a:sym typeface="Verdana" panose="020B0604030504040204" pitchFamily="34" charset="0"/>
              </a:rPr>
              <a:t> -&gt; Resulting in </a:t>
            </a:r>
            <a:r>
              <a:rPr lang="en-US" altLang="ko-KR" sz="2200" spc="-50" dirty="0" smtClean="0">
                <a:solidFill>
                  <a:srgbClr val="FF0000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low usage &amp; adaptation of standards in implementing ICT service/product</a:t>
            </a:r>
            <a:r>
              <a:rPr lang="en-US" altLang="ko-KR" sz="2200" spc="-50" dirty="0" smtClean="0">
                <a:solidFill>
                  <a:srgbClr val="000099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 </a:t>
            </a:r>
            <a:r>
              <a:rPr lang="en-US" altLang="ko-KR" sz="2200" spc="-50" dirty="0" smtClean="0">
                <a:solidFill>
                  <a:schemeClr val="accent1">
                    <a:lumMod val="75000"/>
                  </a:schemeClr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(standardization gap)</a:t>
            </a:r>
            <a:endParaRPr lang="en-US" altLang="ko-KR" sz="2200" dirty="0">
              <a:solidFill>
                <a:schemeClr val="accent1">
                  <a:lumMod val="75000"/>
                </a:schemeClr>
              </a:solidFill>
              <a:ea typeface="굴림" panose="020B0600000101010101" pitchFamily="50" charset="-127"/>
              <a:sym typeface="Verdana" panose="020B0604030504040204" pitchFamily="34" charset="0"/>
            </a:endParaRPr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 bwMode="auto">
          <a:xfrm>
            <a:off x="4122867" y="6462713"/>
            <a:ext cx="1279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400" dirty="0" smtClean="0">
                <a:latin typeface="Verdana" pitchFamily="34" charset="0"/>
              </a:rPr>
              <a:t>10</a:t>
            </a:r>
            <a:endParaRPr lang="en-US" altLang="ko-KR" sz="1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487409"/>
      </p:ext>
    </p:extLst>
  </p:cSld>
  <p:clrMapOvr>
    <a:masterClrMapping/>
  </p:clrMapOvr>
  <p:transition spd="med" advTm="16461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41313"/>
            <a:ext cx="9144000" cy="1143000"/>
          </a:xfrm>
        </p:spPr>
        <p:txBody>
          <a:bodyPr lIns="88896" tIns="50798" rIns="88896" bIns="50798"/>
          <a:lstStyle/>
          <a:p>
            <a:pPr algn="ctr" defTabSz="912813" eaLnBrk="1" hangingPunct="1"/>
            <a:r>
              <a:rPr lang="en-US" altLang="ko-KR" smtClean="0">
                <a:solidFill>
                  <a:srgbClr val="000099"/>
                </a:solidFill>
                <a:latin typeface="Calibri" pitchFamily="34" charset="0"/>
                <a:ea typeface="굴림" pitchFamily="50" charset="-127"/>
                <a:sym typeface="Verdana" pitchFamily="34" charset="0"/>
              </a:rPr>
              <a:t>Contents</a:t>
            </a:r>
            <a:endParaRPr lang="en-US" altLang="ko-KR" smtClean="0">
              <a:latin typeface="Calibri" pitchFamily="34" charset="0"/>
              <a:ea typeface="굴림" pitchFamily="50" charset="-127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1422400"/>
            <a:ext cx="9144000" cy="4527550"/>
          </a:xfrm>
          <a:prstGeom prst="rect">
            <a:avLst/>
          </a:prstGeom>
        </p:spPr>
        <p:txBody>
          <a:bodyPr lIns="88896" tIns="50798" rIns="88896" bIns="50798"/>
          <a:lstStyle>
            <a:lvl1pPr marL="171450" indent="-137160" algn="l" defTabSz="6858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1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1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1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1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1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1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1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1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4213" indent="-457200" defTabSz="912813" fontAlgn="auto">
              <a:spcBef>
                <a:spcPts val="488"/>
              </a:spcBef>
              <a:spcAft>
                <a:spcPts val="0"/>
              </a:spcAft>
              <a:buSzPct val="48000"/>
              <a:buFont typeface="Wingdings" panose="05000000000000000000" pitchFamily="2" charset="2"/>
              <a:buChar char="§"/>
              <a:defRPr/>
            </a:pPr>
            <a:r>
              <a:rPr lang="en-US" altLang="ko-KR" sz="2800" dirty="0">
                <a:solidFill>
                  <a:schemeClr val="bg1">
                    <a:lumMod val="75000"/>
                  </a:schemeClr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Who is TTA?</a:t>
            </a:r>
          </a:p>
          <a:p>
            <a:pPr marL="684213" indent="-457200" defTabSz="912813" fontAlgn="auto">
              <a:spcBef>
                <a:spcPts val="488"/>
              </a:spcBef>
              <a:spcAft>
                <a:spcPts val="0"/>
              </a:spcAft>
              <a:buSzPct val="48000"/>
              <a:buFont typeface="Wingdings" panose="05000000000000000000" pitchFamily="2" charset="2"/>
              <a:buChar char="§"/>
              <a:defRPr/>
            </a:pPr>
            <a:r>
              <a:rPr lang="en-US" altLang="ko-KR" sz="2800" dirty="0">
                <a:solidFill>
                  <a:schemeClr val="bg1">
                    <a:lumMod val="75000"/>
                  </a:schemeClr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What is BSG?</a:t>
            </a:r>
          </a:p>
          <a:p>
            <a:pPr marL="684213" indent="-457200" defTabSz="912813" fontAlgn="auto">
              <a:spcBef>
                <a:spcPts val="488"/>
              </a:spcBef>
              <a:spcAft>
                <a:spcPts val="0"/>
              </a:spcAft>
              <a:buSzPct val="48000"/>
              <a:buFont typeface="Wingdings" panose="05000000000000000000" pitchFamily="2" charset="2"/>
              <a:buChar char="§"/>
              <a:defRPr/>
            </a:pPr>
            <a:r>
              <a:rPr lang="en-US" altLang="ko-KR" sz="2800" dirty="0">
                <a:solidFill>
                  <a:srgbClr val="000099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Experiences and Activities of TTA</a:t>
            </a:r>
          </a:p>
          <a:p>
            <a:pPr marL="684213" indent="-457200" defTabSz="912813" fontAlgn="auto">
              <a:spcBef>
                <a:spcPts val="488"/>
              </a:spcBef>
              <a:spcAft>
                <a:spcPts val="0"/>
              </a:spcAft>
              <a:buSzPct val="48000"/>
              <a:buFont typeface="Wingdings" panose="05000000000000000000" pitchFamily="2" charset="2"/>
              <a:buChar char="§"/>
              <a:defRPr/>
            </a:pPr>
            <a:r>
              <a:rPr lang="en-US" altLang="ko-KR" sz="2800" dirty="0">
                <a:solidFill>
                  <a:schemeClr val="bg1">
                    <a:lumMod val="75000"/>
                  </a:schemeClr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Observations?</a:t>
            </a:r>
          </a:p>
          <a:p>
            <a:pPr marL="684213" indent="-457200" defTabSz="912813" fontAlgn="auto">
              <a:spcBef>
                <a:spcPts val="488"/>
              </a:spcBef>
              <a:spcAft>
                <a:spcPts val="0"/>
              </a:spcAft>
              <a:buSzPct val="48000"/>
              <a:buFont typeface="Wingdings" panose="05000000000000000000" pitchFamily="2" charset="2"/>
              <a:buChar char="§"/>
              <a:defRPr/>
            </a:pPr>
            <a:r>
              <a:rPr lang="en-US" altLang="ko-KR" sz="2800" dirty="0" smtClean="0">
                <a:solidFill>
                  <a:schemeClr val="bg1">
                    <a:lumMod val="75000"/>
                  </a:schemeClr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Future Plan</a:t>
            </a:r>
            <a:endParaRPr lang="en-US" altLang="ko-KR" sz="2800" dirty="0" smtClean="0">
              <a:solidFill>
                <a:schemeClr val="bg1">
                  <a:lumMod val="75000"/>
                </a:schemeClr>
              </a:solidFill>
              <a:ea typeface="굴림" panose="020B0600000101010101" pitchFamily="50" charset="-127"/>
            </a:endParaRP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 bwMode="auto">
          <a:xfrm>
            <a:off x="4122867" y="6462713"/>
            <a:ext cx="1279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400" dirty="0" smtClean="0">
                <a:latin typeface="Verdana" pitchFamily="34" charset="0"/>
              </a:rPr>
              <a:t>11</a:t>
            </a:r>
            <a:endParaRPr lang="en-US" altLang="ko-KR" sz="1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719593"/>
      </p:ext>
    </p:extLst>
  </p:cSld>
  <p:clrMapOvr>
    <a:masterClrMapping/>
  </p:clrMapOvr>
  <p:transition spd="med" advTm="421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 txBox="1">
            <a:spLocks noChangeArrowheads="1"/>
          </p:cNvSpPr>
          <p:nvPr/>
        </p:nvSpPr>
        <p:spPr bwMode="auto">
          <a:xfrm>
            <a:off x="0" y="158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96" tIns="50798" rIns="88896" bIns="50798" anchor="ctr"/>
          <a:lstStyle>
            <a:lvl1pPr defTabSz="912813" latinLnBrk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514350" indent="-171450" defTabSz="912813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 defTabSz="912813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 defTabSz="912813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 defTabSz="912813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0002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4574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29146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3718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3300">
                <a:solidFill>
                  <a:srgbClr val="000099"/>
                </a:solidFill>
                <a:ea typeface="굴림" pitchFamily="50" charset="-127"/>
                <a:sym typeface="Verdana" pitchFamily="34" charset="0"/>
              </a:rPr>
              <a:t>Experiences and Activities of TTA </a:t>
            </a:r>
            <a:r>
              <a:rPr lang="en-US" altLang="ko-KR" sz="2300">
                <a:solidFill>
                  <a:srgbClr val="000099"/>
                </a:solidFill>
                <a:ea typeface="굴림" pitchFamily="50" charset="-127"/>
                <a:sym typeface="Verdana" pitchFamily="34" charset="0"/>
              </a:rPr>
              <a:t>– domestic level</a:t>
            </a:r>
            <a:endParaRPr lang="en-US" altLang="ko-KR" sz="2300">
              <a:ea typeface="굴림" pitchFamily="50" charset="-127"/>
            </a:endParaRPr>
          </a:p>
        </p:txBody>
      </p:sp>
      <p:pic>
        <p:nvPicPr>
          <p:cNvPr id="24579" name="Picture 5" descr="E:\PNG\화살표\화살살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268413"/>
            <a:ext cx="6762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4038600" y="990600"/>
            <a:ext cx="4679950" cy="531872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ko-KR" altLang="en-US" spc="-150">
              <a:gradFill>
                <a:gsLst>
                  <a:gs pos="10000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a typeface="-윤고딕330" panose="02030504000101010101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68313" y="981075"/>
            <a:ext cx="2886075" cy="532824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ko-KR" altLang="en-US" spc="-150">
              <a:gradFill>
                <a:gsLst>
                  <a:gs pos="10000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a typeface="-윤고딕330" panose="02030504000101010101" pitchFamily="18" charset="-127"/>
            </a:endParaRPr>
          </a:p>
        </p:txBody>
      </p:sp>
      <p:grpSp>
        <p:nvGrpSpPr>
          <p:cNvPr id="24582" name="그룹 130"/>
          <p:cNvGrpSpPr>
            <a:grpSpLocks/>
          </p:cNvGrpSpPr>
          <p:nvPr/>
        </p:nvGrpSpPr>
        <p:grpSpPr bwMode="auto">
          <a:xfrm>
            <a:off x="3948113" y="981075"/>
            <a:ext cx="4852987" cy="412750"/>
            <a:chOff x="548345" y="1916111"/>
            <a:chExt cx="3887666" cy="365175"/>
          </a:xfrm>
        </p:grpSpPr>
        <p:sp>
          <p:nvSpPr>
            <p:cNvPr id="14" name="모서리가 둥근 직사각형 13"/>
            <p:cNvSpPr/>
            <p:nvPr/>
          </p:nvSpPr>
          <p:spPr>
            <a:xfrm>
              <a:off x="548345" y="1916113"/>
              <a:ext cx="3887666" cy="365173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000" b="1" spc="-50" dirty="0">
                  <a:gradFill>
                    <a:gsLst>
                      <a:gs pos="10000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1"/>
                  </a:gradFill>
                  <a:ea typeface="-윤고딕330" panose="02030504000101010101" pitchFamily="18" charset="-127"/>
                </a:rPr>
                <a:t>Solution</a:t>
              </a:r>
              <a:endParaRPr lang="ko-KR" altLang="en-US" sz="2000" b="1" spc="-50" dirty="0">
                <a:gradFill>
                  <a:gsLst>
                    <a:gs pos="10000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a typeface="-윤고딕330" panose="02030504000101010101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 flipV="1">
              <a:off x="548345" y="1916111"/>
              <a:ext cx="3887666" cy="179387"/>
            </a:xfrm>
            <a:prstGeom prst="rect">
              <a:avLst/>
            </a:prstGeom>
            <a:gradFill>
              <a:gsLst>
                <a:gs pos="100000">
                  <a:schemeClr val="bg1">
                    <a:alpha val="15000"/>
                  </a:schemeClr>
                </a:gs>
                <a:gs pos="0">
                  <a:schemeClr val="bg1">
                    <a:alpha val="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24583" name="그룹 133"/>
          <p:cNvGrpSpPr>
            <a:grpSpLocks/>
          </p:cNvGrpSpPr>
          <p:nvPr/>
        </p:nvGrpSpPr>
        <p:grpSpPr bwMode="auto">
          <a:xfrm>
            <a:off x="395288" y="981075"/>
            <a:ext cx="2994025" cy="412750"/>
            <a:chOff x="548345" y="1916111"/>
            <a:chExt cx="3887666" cy="365175"/>
          </a:xfrm>
        </p:grpSpPr>
        <p:sp>
          <p:nvSpPr>
            <p:cNvPr id="17" name="모서리가 둥근 직사각형 16"/>
            <p:cNvSpPr/>
            <p:nvPr/>
          </p:nvSpPr>
          <p:spPr>
            <a:xfrm>
              <a:off x="548345" y="1916113"/>
              <a:ext cx="3887666" cy="365173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000" b="1" spc="-50" dirty="0">
                  <a:gradFill>
                    <a:gsLst>
                      <a:gs pos="10000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1"/>
                  </a:gradFill>
                  <a:ea typeface="-윤고딕330" panose="02030504000101010101" pitchFamily="18" charset="-127"/>
                </a:rPr>
                <a:t>Problem</a:t>
              </a:r>
              <a:endParaRPr lang="ko-KR" altLang="en-US" sz="2000" b="1" spc="-50" dirty="0">
                <a:gradFill>
                  <a:gsLst>
                    <a:gs pos="10000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a typeface="-윤고딕330" panose="02030504000101010101" pitchFamily="18" charset="-127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 flipV="1">
              <a:off x="548345" y="1916111"/>
              <a:ext cx="3887666" cy="179387"/>
            </a:xfrm>
            <a:prstGeom prst="rect">
              <a:avLst/>
            </a:prstGeom>
            <a:gradFill>
              <a:gsLst>
                <a:gs pos="100000">
                  <a:schemeClr val="bg1">
                    <a:alpha val="15000"/>
                  </a:schemeClr>
                </a:gs>
                <a:gs pos="0">
                  <a:schemeClr val="bg1">
                    <a:alpha val="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000">
                <a:solidFill>
                  <a:prstClr val="white"/>
                </a:solidFill>
              </a:endParaRPr>
            </a:p>
          </p:txBody>
        </p:sp>
      </p:grpSp>
      <p:sp>
        <p:nvSpPr>
          <p:cNvPr id="19" name="직사각형 18"/>
          <p:cNvSpPr/>
          <p:nvPr/>
        </p:nvSpPr>
        <p:spPr>
          <a:xfrm>
            <a:off x="528125" y="2204864"/>
            <a:ext cx="2682982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80975" indent="-180975" defTabSz="1330325">
              <a:spcAft>
                <a:spcPts val="800"/>
              </a:spcAft>
              <a:buSzPct val="100000"/>
              <a:buFontTx/>
              <a:buBlip>
                <a:blip r:embed="rId4"/>
              </a:buBlip>
              <a:defRPr/>
            </a:pPr>
            <a:r>
              <a:rPr kumimoji="1" lang="en-US" altLang="ko-KR" sz="1800" dirty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</a:rPr>
              <a:t>Lack of technologies / expertise</a:t>
            </a:r>
            <a:endParaRPr kumimoji="1" lang="ko-KR" altLang="en-US" sz="1800" dirty="0">
              <a:gradFill>
                <a:gsLst>
                  <a:gs pos="10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99572" y="1484784"/>
            <a:ext cx="4691111" cy="47192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txBody>
          <a:bodyPr lIns="0" tIns="0" rIns="0" bIns="0">
            <a:spAutoFit/>
            <a:sp3d>
              <a:bevelT w="0" h="0"/>
            </a:sp3d>
          </a:bodyPr>
          <a:lstStyle/>
          <a:p>
            <a:pPr marL="180975" indent="-180975" defTabSz="1330325">
              <a:lnSpc>
                <a:spcPts val="2000"/>
              </a:lnSpc>
              <a:spcAft>
                <a:spcPts val="800"/>
              </a:spcAft>
              <a:buSzPct val="100000"/>
              <a:buFontTx/>
              <a:buBlip>
                <a:blip r:embed="rId5"/>
              </a:buBlip>
              <a:defRPr/>
            </a:pPr>
            <a:r>
              <a:rPr kumimoji="1" lang="ko-KR" altLang="en-US" sz="1800" dirty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+mn-lt"/>
              </a:rPr>
              <a:t> </a:t>
            </a:r>
            <a:r>
              <a:rPr kumimoji="1" lang="en-US" altLang="ko-KR" sz="1800" dirty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+mn-lt"/>
              </a:rPr>
              <a:t>Latest tech. information dissemination</a:t>
            </a:r>
          </a:p>
          <a:p>
            <a:pPr defTabSz="1330325">
              <a:lnSpc>
                <a:spcPts val="2000"/>
              </a:lnSpc>
              <a:spcAft>
                <a:spcPts val="800"/>
              </a:spcAft>
              <a:buSzPct val="100000"/>
              <a:defRPr/>
            </a:pPr>
            <a:r>
              <a:rPr kumimoji="1" lang="en-US" altLang="ko-KR" sz="1800" dirty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+mn-lt"/>
              </a:rPr>
              <a:t>    - ICT standard Weekly (weekly)</a:t>
            </a:r>
          </a:p>
          <a:p>
            <a:pPr defTabSz="1330325">
              <a:lnSpc>
                <a:spcPts val="2000"/>
              </a:lnSpc>
              <a:spcAft>
                <a:spcPts val="800"/>
              </a:spcAft>
              <a:buSzPct val="100000"/>
              <a:defRPr/>
            </a:pPr>
            <a:r>
              <a:rPr kumimoji="1" lang="en-US" altLang="ko-KR" sz="1800" dirty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+mn-lt"/>
              </a:rPr>
              <a:t>    - </a:t>
            </a:r>
            <a:r>
              <a:rPr kumimoji="1" lang="en-US" altLang="ko-KR" sz="1800" dirty="0" smtClean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+mn-lt"/>
              </a:rPr>
              <a:t>Handbook of </a:t>
            </a:r>
            <a:r>
              <a:rPr kumimoji="1" lang="en-US" altLang="ko-KR" sz="1800" dirty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+mn-lt"/>
              </a:rPr>
              <a:t>standards</a:t>
            </a:r>
          </a:p>
          <a:p>
            <a:pPr defTabSz="1330325">
              <a:lnSpc>
                <a:spcPts val="2000"/>
              </a:lnSpc>
              <a:spcAft>
                <a:spcPts val="800"/>
              </a:spcAft>
              <a:buSzPct val="100000"/>
              <a:defRPr/>
            </a:pPr>
            <a:r>
              <a:rPr kumimoji="1" lang="en-US" altLang="ko-KR" sz="1800" dirty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+mn-lt"/>
              </a:rPr>
              <a:t>    - TTA Journal (bimonthly</a:t>
            </a:r>
            <a:r>
              <a:rPr kumimoji="1" lang="en-US" altLang="ko-KR" sz="1800" dirty="0" smtClean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+mn-lt"/>
              </a:rPr>
              <a:t>)</a:t>
            </a:r>
          </a:p>
          <a:p>
            <a:pPr defTabSz="1330325">
              <a:lnSpc>
                <a:spcPts val="2000"/>
              </a:lnSpc>
              <a:spcAft>
                <a:spcPts val="800"/>
              </a:spcAft>
              <a:buSzPct val="100000"/>
              <a:defRPr/>
            </a:pPr>
            <a:r>
              <a:rPr kumimoji="1" lang="en-US" altLang="ko-KR" sz="1800" dirty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+mn-lt"/>
              </a:rPr>
              <a:t> </a:t>
            </a:r>
            <a:r>
              <a:rPr kumimoji="1" lang="en-US" altLang="ko-KR" sz="1800" dirty="0" smtClean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+mn-lt"/>
              </a:rPr>
              <a:t>   - </a:t>
            </a:r>
            <a:r>
              <a:rPr kumimoji="1" lang="en-US" altLang="ko-KR" sz="1800" dirty="0" smtClean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+mn-lt"/>
                <a:hlinkClick r:id="" action="ppaction://noaction"/>
              </a:rPr>
              <a:t>Use of standard in ICT product/service</a:t>
            </a:r>
            <a:endParaRPr kumimoji="1" lang="en-US" altLang="ko-KR" sz="1800" dirty="0">
              <a:gradFill>
                <a:gsLst>
                  <a:gs pos="10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+mn-lt"/>
            </a:endParaRPr>
          </a:p>
          <a:p>
            <a:pPr marL="180975" indent="-180975" defTabSz="1330325">
              <a:lnSpc>
                <a:spcPts val="2000"/>
              </a:lnSpc>
              <a:spcAft>
                <a:spcPts val="800"/>
              </a:spcAft>
              <a:buSzPct val="100000"/>
              <a:buFontTx/>
              <a:buBlip>
                <a:blip r:embed="rId5"/>
              </a:buBlip>
              <a:defRPr/>
            </a:pPr>
            <a:r>
              <a:rPr kumimoji="1" lang="en-US" altLang="ko-KR" sz="1800" dirty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+mn-lt"/>
              </a:rPr>
              <a:t> Holding workshop, training and seminar</a:t>
            </a:r>
          </a:p>
          <a:p>
            <a:pPr defTabSz="1330325">
              <a:lnSpc>
                <a:spcPts val="2000"/>
              </a:lnSpc>
              <a:spcAft>
                <a:spcPts val="800"/>
              </a:spcAft>
              <a:buSzPct val="100000"/>
              <a:defRPr/>
            </a:pPr>
            <a:r>
              <a:rPr kumimoji="1" lang="en-US" altLang="ko-KR" sz="1800" dirty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+mn-lt"/>
              </a:rPr>
              <a:t>    - Std. technology w/s and seminar</a:t>
            </a:r>
          </a:p>
          <a:p>
            <a:pPr defTabSz="1330325">
              <a:lnSpc>
                <a:spcPts val="2000"/>
              </a:lnSpc>
              <a:spcAft>
                <a:spcPts val="800"/>
              </a:spcAft>
              <a:buSzPct val="100000"/>
              <a:defRPr/>
            </a:pPr>
            <a:r>
              <a:rPr kumimoji="1" lang="en-US" altLang="ko-KR" sz="1800" dirty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+mn-lt"/>
              </a:rPr>
              <a:t>    - Special lecture on std. technology at </a:t>
            </a:r>
            <a:r>
              <a:rPr kumimoji="1" lang="en-US" altLang="ko-KR" sz="1800" dirty="0" err="1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+mn-lt"/>
              </a:rPr>
              <a:t>univ.</a:t>
            </a:r>
            <a:endParaRPr kumimoji="1" lang="en-US" altLang="ko-KR" sz="1800" dirty="0">
              <a:gradFill>
                <a:gsLst>
                  <a:gs pos="10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+mn-lt"/>
            </a:endParaRPr>
          </a:p>
          <a:p>
            <a:pPr marL="361950" indent="-361950" defTabSz="1330325">
              <a:lnSpc>
                <a:spcPts val="2000"/>
              </a:lnSpc>
              <a:spcAft>
                <a:spcPts val="800"/>
              </a:spcAft>
              <a:buSzPct val="100000"/>
              <a:defRPr/>
            </a:pPr>
            <a:r>
              <a:rPr kumimoji="1" lang="en-US" altLang="ko-KR" sz="1800" dirty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+mn-lt"/>
              </a:rPr>
              <a:t>    - </a:t>
            </a:r>
            <a:r>
              <a:rPr kumimoji="1" lang="en-US" altLang="ko-KR" sz="1800" spc="-50" dirty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+mn-lt"/>
              </a:rPr>
              <a:t>Training for fostering int’l standardization experts</a:t>
            </a:r>
          </a:p>
          <a:p>
            <a:pPr marL="180975" indent="-180975" defTabSz="1330325">
              <a:lnSpc>
                <a:spcPts val="2000"/>
              </a:lnSpc>
              <a:spcAft>
                <a:spcPts val="800"/>
              </a:spcAft>
              <a:buSzPct val="100000"/>
              <a:buFontTx/>
              <a:buBlip>
                <a:blip r:embed="rId5"/>
              </a:buBlip>
              <a:defRPr/>
            </a:pPr>
            <a:r>
              <a:rPr kumimoji="1" lang="en-US" altLang="ko-KR" sz="1800" dirty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+mn-lt"/>
              </a:rPr>
              <a:t>Providing technical consultation</a:t>
            </a:r>
          </a:p>
          <a:p>
            <a:pPr defTabSz="1330325">
              <a:lnSpc>
                <a:spcPts val="2000"/>
              </a:lnSpc>
              <a:spcAft>
                <a:spcPts val="800"/>
              </a:spcAft>
              <a:buSzPct val="100000"/>
              <a:defRPr/>
            </a:pPr>
            <a:r>
              <a:rPr kumimoji="1" lang="en-US" altLang="ko-KR" sz="1800" dirty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</a:rPr>
              <a:t>   </a:t>
            </a:r>
            <a:r>
              <a:rPr kumimoji="1" lang="en-US" altLang="ko-KR" sz="1800" dirty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+mn-lt"/>
              </a:rPr>
              <a:t>- Short term consultation on std. technology</a:t>
            </a:r>
          </a:p>
          <a:p>
            <a:pPr marL="361950" indent="-361950" defTabSz="1330325">
              <a:lnSpc>
                <a:spcPts val="2000"/>
              </a:lnSpc>
              <a:spcAft>
                <a:spcPts val="800"/>
              </a:spcAft>
              <a:buSzPct val="100000"/>
              <a:defRPr/>
            </a:pPr>
            <a:r>
              <a:rPr kumimoji="1" lang="en-US" altLang="ko-KR" sz="1800" dirty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+mn-lt"/>
              </a:rPr>
              <a:t>     - </a:t>
            </a:r>
            <a:r>
              <a:rPr kumimoji="1" lang="en-US" altLang="ko-KR" sz="1800" spc="-50" dirty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+mn-lt"/>
              </a:rPr>
              <a:t>Customized consultation on implementation of std. technology (development of technology/ service based on standard)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528125" y="1484784"/>
            <a:ext cx="2682982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80975" indent="-180975" defTabSz="1330325">
              <a:spcAft>
                <a:spcPts val="800"/>
              </a:spcAft>
              <a:buSzPct val="100000"/>
              <a:buFontTx/>
              <a:buBlip>
                <a:blip r:embed="rId4"/>
              </a:buBlip>
              <a:defRPr/>
            </a:pPr>
            <a:r>
              <a:rPr kumimoji="1" lang="en-US" altLang="ko-KR" sz="1800" dirty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</a:rPr>
              <a:t>Rare recognition</a:t>
            </a:r>
            <a:endParaRPr kumimoji="1" lang="ko-KR" altLang="en-US" sz="1800" dirty="0">
              <a:gradFill>
                <a:gsLst>
                  <a:gs pos="10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+mn-lt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528125" y="2924944"/>
            <a:ext cx="2682982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80975" indent="-180975" defTabSz="1330325">
              <a:spcAft>
                <a:spcPts val="800"/>
              </a:spcAft>
              <a:buSzPct val="100000"/>
              <a:buFontTx/>
              <a:buBlip>
                <a:blip r:embed="rId4"/>
              </a:buBlip>
              <a:defRPr/>
            </a:pPr>
            <a:r>
              <a:rPr kumimoji="1" lang="en-US" altLang="ko-KR" sz="1800" dirty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</a:rPr>
              <a:t>Lack of human resource</a:t>
            </a:r>
            <a:endParaRPr kumimoji="1" lang="ko-KR" altLang="en-US" sz="1800" dirty="0">
              <a:gradFill>
                <a:gsLst>
                  <a:gs pos="10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+mn-lt"/>
            </a:endParaRPr>
          </a:p>
        </p:txBody>
      </p:sp>
      <p:pic>
        <p:nvPicPr>
          <p:cNvPr id="24588" name="그림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 b="17451"/>
          <a:stretch>
            <a:fillRect/>
          </a:stretch>
        </p:blipFill>
        <p:spPr bwMode="auto">
          <a:xfrm>
            <a:off x="876300" y="3798888"/>
            <a:ext cx="2087563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Slide Number Placeholder 5"/>
          <p:cNvSpPr txBox="1">
            <a:spLocks/>
          </p:cNvSpPr>
          <p:nvPr/>
        </p:nvSpPr>
        <p:spPr bwMode="auto">
          <a:xfrm>
            <a:off x="4122867" y="6462713"/>
            <a:ext cx="1279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400" dirty="0" smtClean="0">
                <a:latin typeface="Verdana" pitchFamily="34" charset="0"/>
              </a:rPr>
              <a:t>12</a:t>
            </a:r>
            <a:endParaRPr lang="en-US" altLang="ko-KR" sz="1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634597"/>
      </p:ext>
    </p:extLst>
  </p:cSld>
  <p:clrMapOvr>
    <a:masterClrMapping/>
  </p:clrMapOvr>
  <p:transition spd="med" advTm="16461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 txBox="1">
            <a:spLocks noChangeArrowheads="1"/>
          </p:cNvSpPr>
          <p:nvPr/>
        </p:nvSpPr>
        <p:spPr bwMode="auto">
          <a:xfrm>
            <a:off x="0" y="158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96" tIns="50798" rIns="88896" bIns="50798" anchor="ctr"/>
          <a:lstStyle>
            <a:lvl1pPr defTabSz="912813" latinLnBrk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514350" indent="-171450" defTabSz="912813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 defTabSz="912813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 defTabSz="912813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 defTabSz="912813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0002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4574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29146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3718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3300">
                <a:solidFill>
                  <a:srgbClr val="000099"/>
                </a:solidFill>
                <a:ea typeface="굴림" pitchFamily="50" charset="-127"/>
                <a:sym typeface="Verdana" pitchFamily="34" charset="0"/>
              </a:rPr>
              <a:t>Experiences and Activities of TTA </a:t>
            </a:r>
            <a:r>
              <a:rPr lang="en-US" altLang="ko-KR" sz="2300">
                <a:solidFill>
                  <a:srgbClr val="000099"/>
                </a:solidFill>
                <a:ea typeface="굴림" pitchFamily="50" charset="-127"/>
                <a:sym typeface="Verdana" pitchFamily="34" charset="0"/>
              </a:rPr>
              <a:t>– int’l level</a:t>
            </a:r>
            <a:endParaRPr lang="en-US" altLang="ko-KR" sz="2300">
              <a:ea typeface="굴림" pitchFamily="50" charset="-127"/>
            </a:endParaRPr>
          </a:p>
        </p:txBody>
      </p:sp>
      <p:pic>
        <p:nvPicPr>
          <p:cNvPr id="26627" name="Picture 5" descr="E:\PNG\화살표\화살살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206769"/>
            <a:ext cx="6762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4038600" y="928956"/>
            <a:ext cx="4679950" cy="531812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ko-KR" altLang="en-US" spc="-150">
              <a:gradFill>
                <a:gsLst>
                  <a:gs pos="10000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a typeface="-윤고딕330" panose="02030504000101010101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68313" y="919430"/>
            <a:ext cx="2886075" cy="5387097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ko-KR" altLang="en-US" spc="-150">
              <a:gradFill>
                <a:gsLst>
                  <a:gs pos="10000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a typeface="-윤고딕330" panose="02030504000101010101" pitchFamily="18" charset="-127"/>
            </a:endParaRPr>
          </a:p>
        </p:txBody>
      </p:sp>
      <p:grpSp>
        <p:nvGrpSpPr>
          <p:cNvPr id="26630" name="그룹 130"/>
          <p:cNvGrpSpPr>
            <a:grpSpLocks/>
          </p:cNvGrpSpPr>
          <p:nvPr/>
        </p:nvGrpSpPr>
        <p:grpSpPr bwMode="auto">
          <a:xfrm>
            <a:off x="3948113" y="919431"/>
            <a:ext cx="4852987" cy="412750"/>
            <a:chOff x="548345" y="1916111"/>
            <a:chExt cx="3887666" cy="365175"/>
          </a:xfrm>
        </p:grpSpPr>
        <p:sp>
          <p:nvSpPr>
            <p:cNvPr id="14" name="모서리가 둥근 직사각형 13"/>
            <p:cNvSpPr/>
            <p:nvPr/>
          </p:nvSpPr>
          <p:spPr>
            <a:xfrm>
              <a:off x="548345" y="1916113"/>
              <a:ext cx="3887666" cy="365173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000" b="1" spc="-50" dirty="0">
                  <a:gradFill>
                    <a:gsLst>
                      <a:gs pos="10000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1"/>
                  </a:gradFill>
                  <a:ea typeface="-윤고딕330" panose="02030504000101010101" pitchFamily="18" charset="-127"/>
                </a:rPr>
                <a:t>Solution</a:t>
              </a:r>
              <a:endParaRPr lang="ko-KR" altLang="en-US" sz="2000" b="1" spc="-50" dirty="0">
                <a:gradFill>
                  <a:gsLst>
                    <a:gs pos="10000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a typeface="-윤고딕330" panose="02030504000101010101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 flipV="1">
              <a:off x="548345" y="1916111"/>
              <a:ext cx="3887666" cy="179387"/>
            </a:xfrm>
            <a:prstGeom prst="rect">
              <a:avLst/>
            </a:prstGeom>
            <a:gradFill>
              <a:gsLst>
                <a:gs pos="100000">
                  <a:schemeClr val="bg1">
                    <a:alpha val="15000"/>
                  </a:schemeClr>
                </a:gs>
                <a:gs pos="0">
                  <a:schemeClr val="bg1">
                    <a:alpha val="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26631" name="그룹 133"/>
          <p:cNvGrpSpPr>
            <a:grpSpLocks/>
          </p:cNvGrpSpPr>
          <p:nvPr/>
        </p:nvGrpSpPr>
        <p:grpSpPr bwMode="auto">
          <a:xfrm>
            <a:off x="395288" y="919431"/>
            <a:ext cx="2994025" cy="412750"/>
            <a:chOff x="548345" y="1916111"/>
            <a:chExt cx="3887666" cy="365175"/>
          </a:xfrm>
        </p:grpSpPr>
        <p:sp>
          <p:nvSpPr>
            <p:cNvPr id="17" name="모서리가 둥근 직사각형 16"/>
            <p:cNvSpPr/>
            <p:nvPr/>
          </p:nvSpPr>
          <p:spPr>
            <a:xfrm>
              <a:off x="548345" y="1916113"/>
              <a:ext cx="3887666" cy="365173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000" b="1" spc="-50" dirty="0">
                  <a:gradFill>
                    <a:gsLst>
                      <a:gs pos="10000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1"/>
                  </a:gradFill>
                  <a:ea typeface="-윤고딕330" panose="02030504000101010101" pitchFamily="18" charset="-127"/>
                </a:rPr>
                <a:t>Problem</a:t>
              </a:r>
              <a:endParaRPr lang="ko-KR" altLang="en-US" sz="2000" b="1" spc="-50" dirty="0">
                <a:gradFill>
                  <a:gsLst>
                    <a:gs pos="10000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a typeface="-윤고딕330" panose="02030504000101010101" pitchFamily="18" charset="-127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 flipV="1">
              <a:off x="548345" y="1916111"/>
              <a:ext cx="3887666" cy="179387"/>
            </a:xfrm>
            <a:prstGeom prst="rect">
              <a:avLst/>
            </a:prstGeom>
            <a:gradFill>
              <a:gsLst>
                <a:gs pos="100000">
                  <a:schemeClr val="bg1">
                    <a:alpha val="15000"/>
                  </a:schemeClr>
                </a:gs>
                <a:gs pos="0">
                  <a:schemeClr val="bg1">
                    <a:alpha val="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000">
                <a:solidFill>
                  <a:prstClr val="white"/>
                </a:solidFill>
              </a:endParaRPr>
            </a:p>
          </p:txBody>
        </p:sp>
      </p:grpSp>
      <p:sp>
        <p:nvSpPr>
          <p:cNvPr id="19" name="직사각형 18"/>
          <p:cNvSpPr/>
          <p:nvPr/>
        </p:nvSpPr>
        <p:spPr>
          <a:xfrm>
            <a:off x="528125" y="2143220"/>
            <a:ext cx="2682982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80975" indent="-180975" defTabSz="1330325">
              <a:spcAft>
                <a:spcPts val="800"/>
              </a:spcAft>
              <a:buSzPct val="100000"/>
              <a:buFontTx/>
              <a:buBlip>
                <a:blip r:embed="rId4"/>
              </a:buBlip>
              <a:defRPr/>
            </a:pPr>
            <a:r>
              <a:rPr kumimoji="1" lang="en-US" altLang="ko-KR" sz="1800" dirty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</a:rPr>
              <a:t>Lack of legislation/policy</a:t>
            </a:r>
            <a:endParaRPr kumimoji="1" lang="ko-KR" altLang="en-US" sz="1800" dirty="0">
              <a:gradFill>
                <a:gsLst>
                  <a:gs pos="10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99572" y="1423140"/>
            <a:ext cx="4691111" cy="49449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txBody>
          <a:bodyPr lIns="0" tIns="0" rIns="0" bIns="0">
            <a:spAutoFit/>
            <a:sp3d>
              <a:bevelT w="0" h="0"/>
            </a:sp3d>
          </a:bodyPr>
          <a:lstStyle/>
          <a:p>
            <a:pPr marL="266700" indent="-266700" defTabSz="1330325">
              <a:spcAft>
                <a:spcPts val="800"/>
              </a:spcAft>
              <a:buSzPct val="100000"/>
              <a:buFontTx/>
              <a:buBlip>
                <a:blip r:embed="rId5"/>
              </a:buBlip>
              <a:defRPr/>
            </a:pPr>
            <a:r>
              <a:rPr kumimoji="1" lang="en-US" altLang="ko-KR" sz="1800" dirty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+mn-lt"/>
              </a:rPr>
              <a:t>Collaboration program on BSG with developing countries in AP region</a:t>
            </a:r>
          </a:p>
          <a:p>
            <a:pPr defTabSz="1330325">
              <a:lnSpc>
                <a:spcPts val="1500"/>
              </a:lnSpc>
              <a:spcAft>
                <a:spcPts val="800"/>
              </a:spcAft>
              <a:buSzPct val="100000"/>
              <a:defRPr/>
            </a:pPr>
            <a:r>
              <a:rPr kumimoji="1" lang="en-US" altLang="ko-KR" sz="1800" dirty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+mn-lt"/>
              </a:rPr>
              <a:t>    - Collaboration meeting on </a:t>
            </a:r>
            <a:r>
              <a:rPr kumimoji="1" lang="en-US" altLang="ko-KR" sz="1800" dirty="0" smtClean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+mn-lt"/>
              </a:rPr>
              <a:t>institutional/      </a:t>
            </a:r>
          </a:p>
          <a:p>
            <a:pPr defTabSz="1330325">
              <a:lnSpc>
                <a:spcPts val="1500"/>
              </a:lnSpc>
              <a:spcAft>
                <a:spcPts val="800"/>
              </a:spcAft>
              <a:buSzPct val="100000"/>
              <a:defRPr/>
            </a:pPr>
            <a:r>
              <a:rPr kumimoji="1" lang="en-US" altLang="ko-KR" sz="1800" dirty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+mn-lt"/>
              </a:rPr>
              <a:t> </a:t>
            </a:r>
            <a:r>
              <a:rPr kumimoji="1" lang="en-US" altLang="ko-KR" sz="1800" dirty="0" smtClean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+mn-lt"/>
              </a:rPr>
              <a:t>      procedural </a:t>
            </a:r>
            <a:r>
              <a:rPr kumimoji="1" lang="en-US" altLang="ko-KR" sz="1800" dirty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+mn-lt"/>
              </a:rPr>
              <a:t>issue</a:t>
            </a:r>
          </a:p>
          <a:p>
            <a:pPr marL="361950" lvl="1" indent="-95250" defTabSz="912813" fontAlgn="auto">
              <a:lnSpc>
                <a:spcPts val="1500"/>
              </a:lnSpc>
              <a:spcBef>
                <a:spcPts val="425"/>
              </a:spcBef>
              <a:spcAft>
                <a:spcPts val="0"/>
              </a:spcAft>
              <a:buSzPct val="39000"/>
              <a:buFont typeface="Arial" panose="020B0604020202020204" pitchFamily="34" charset="0"/>
              <a:buChar char="•"/>
              <a:defRPr/>
            </a:pPr>
            <a:r>
              <a:rPr kumimoji="1" lang="en-US" altLang="ko-KR" sz="1600" dirty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+mn-lt"/>
                <a:sym typeface="Verdana" panose="020B0604030504040204" pitchFamily="34" charset="0"/>
              </a:rPr>
              <a:t>Legislation framework of ICT </a:t>
            </a:r>
            <a:r>
              <a:rPr kumimoji="1" lang="en-US" altLang="ko-KR" sz="1600" dirty="0" smtClean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+mn-lt"/>
                <a:sym typeface="Verdana" panose="020B0604030504040204" pitchFamily="34" charset="0"/>
              </a:rPr>
              <a:t>standardization/conformity assessment system</a:t>
            </a:r>
            <a:endParaRPr kumimoji="1" lang="en-US" altLang="ko-KR" sz="1600" dirty="0">
              <a:gradFill>
                <a:gsLst>
                  <a:gs pos="10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+mn-lt"/>
              <a:sym typeface="Verdana" panose="020B0604030504040204" pitchFamily="34" charset="0"/>
            </a:endParaRPr>
          </a:p>
          <a:p>
            <a:pPr marL="361950" lvl="1" indent="-95250" defTabSz="912813" fontAlgn="auto">
              <a:lnSpc>
                <a:spcPts val="1500"/>
              </a:lnSpc>
              <a:spcBef>
                <a:spcPts val="425"/>
              </a:spcBef>
              <a:spcAft>
                <a:spcPts val="0"/>
              </a:spcAft>
              <a:buSzPct val="39000"/>
              <a:buFont typeface="Arial" panose="020B0604020202020204" pitchFamily="34" charset="0"/>
              <a:buChar char="•"/>
              <a:defRPr/>
            </a:pPr>
            <a:r>
              <a:rPr kumimoji="1" lang="en-US" altLang="ko-KR" sz="1600" dirty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+mn-lt"/>
                <a:sym typeface="Verdana" panose="020B0604030504040204" pitchFamily="34" charset="0"/>
              </a:rPr>
              <a:t>Diagnosis on current standard setting process, and suggestions </a:t>
            </a:r>
          </a:p>
          <a:p>
            <a:pPr marL="361950" lvl="1" indent="-95250" defTabSz="912813" fontAlgn="auto">
              <a:lnSpc>
                <a:spcPts val="1500"/>
              </a:lnSpc>
              <a:spcBef>
                <a:spcPts val="425"/>
              </a:spcBef>
              <a:spcAft>
                <a:spcPts val="0"/>
              </a:spcAft>
              <a:buSzPct val="39000"/>
              <a:buFont typeface="Arial" panose="020B0604020202020204" pitchFamily="34" charset="0"/>
              <a:buChar char="•"/>
              <a:defRPr/>
            </a:pPr>
            <a:r>
              <a:rPr kumimoji="1" lang="en-US" altLang="ko-KR" sz="1600" dirty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+mn-lt"/>
                <a:sym typeface="Verdana" panose="020B0604030504040204" pitchFamily="34" charset="0"/>
              </a:rPr>
              <a:t>Suggestions for topics for R&amp;SD</a:t>
            </a:r>
          </a:p>
          <a:p>
            <a:pPr marL="361950" lvl="1" indent="-95250" defTabSz="912813" fontAlgn="auto">
              <a:lnSpc>
                <a:spcPts val="1500"/>
              </a:lnSpc>
              <a:spcBef>
                <a:spcPts val="425"/>
              </a:spcBef>
              <a:spcAft>
                <a:spcPts val="0"/>
              </a:spcAft>
              <a:buSzPct val="39000"/>
              <a:buFont typeface="Arial" panose="020B0604020202020204" pitchFamily="34" charset="0"/>
              <a:buChar char="•"/>
              <a:defRPr/>
            </a:pPr>
            <a:r>
              <a:rPr kumimoji="1" lang="en-US" altLang="ko-KR" sz="1600" dirty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+mn-lt"/>
                <a:sym typeface="Verdana" panose="020B0604030504040204" pitchFamily="34" charset="0"/>
              </a:rPr>
              <a:t>Relationship between mandatory and voluntary standard </a:t>
            </a:r>
          </a:p>
          <a:p>
            <a:pPr marL="361950" lvl="1" indent="-95250" defTabSz="912813" fontAlgn="auto">
              <a:lnSpc>
                <a:spcPts val="1500"/>
              </a:lnSpc>
              <a:spcBef>
                <a:spcPts val="425"/>
              </a:spcBef>
              <a:spcAft>
                <a:spcPts val="0"/>
              </a:spcAft>
              <a:buSzPct val="39000"/>
              <a:buFont typeface="Arial" panose="020B0604020202020204" pitchFamily="34" charset="0"/>
              <a:buChar char="•"/>
              <a:defRPr/>
            </a:pPr>
            <a:r>
              <a:rPr kumimoji="1" lang="en-US" altLang="ko-KR" sz="1600" dirty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+mn-lt"/>
                <a:sym typeface="Verdana" panose="020B0604030504040204" pitchFamily="34" charset="0"/>
              </a:rPr>
              <a:t>Guide for setting up standard developing body</a:t>
            </a:r>
          </a:p>
          <a:p>
            <a:pPr marL="361950" lvl="1" indent="-95250" defTabSz="912813" fontAlgn="auto">
              <a:lnSpc>
                <a:spcPts val="1500"/>
              </a:lnSpc>
              <a:spcBef>
                <a:spcPts val="425"/>
              </a:spcBef>
              <a:spcAft>
                <a:spcPts val="0"/>
              </a:spcAft>
              <a:buSzPct val="39000"/>
              <a:buFont typeface="Arial" panose="020B0604020202020204" pitchFamily="34" charset="0"/>
              <a:buChar char="•"/>
              <a:defRPr/>
            </a:pPr>
            <a:r>
              <a:rPr kumimoji="1" lang="en-US" altLang="ko-KR" sz="1600" dirty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+mn-lt"/>
                <a:sym typeface="Verdana" panose="020B0604030504040204" pitchFamily="34" charset="0"/>
              </a:rPr>
              <a:t>Corresponding system to international standardization activities</a:t>
            </a:r>
            <a:endParaRPr kumimoji="1" lang="en-US" altLang="ko-KR" sz="1800" dirty="0">
              <a:gradFill>
                <a:gsLst>
                  <a:gs pos="10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+mn-lt"/>
              <a:sym typeface="Verdana" panose="020B0604030504040204" pitchFamily="34" charset="0"/>
            </a:endParaRPr>
          </a:p>
          <a:p>
            <a:pPr marL="266700" lvl="1" defTabSz="912813" fontAlgn="auto">
              <a:spcBef>
                <a:spcPts val="425"/>
              </a:spcBef>
              <a:spcAft>
                <a:spcPts val="0"/>
              </a:spcAft>
              <a:defRPr/>
            </a:pPr>
            <a:r>
              <a:rPr kumimoji="1" lang="en-US" altLang="ko-KR" sz="1400" i="1" dirty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+mn-lt"/>
                <a:sym typeface="Verdana" panose="020B0604030504040204" pitchFamily="34" charset="0"/>
              </a:rPr>
              <a:t>  </a:t>
            </a:r>
            <a:r>
              <a:rPr kumimoji="1" lang="en-US" altLang="ko-KR" sz="1400" i="1" dirty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+mn-lt"/>
                <a:sym typeface="Symbol" panose="05050102010706020507" pitchFamily="18" charset="2"/>
              </a:rPr>
              <a:t> </a:t>
            </a:r>
            <a:r>
              <a:rPr kumimoji="1" lang="en-US" altLang="ko-KR" sz="1400" i="1" dirty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+mn-lt"/>
                <a:sym typeface="Verdana" panose="020B0604030504040204" pitchFamily="34" charset="0"/>
              </a:rPr>
              <a:t>All the above topics include case studies of various foreign countries</a:t>
            </a:r>
          </a:p>
          <a:p>
            <a:pPr marL="266700" lvl="1" defTabSz="912813" fontAlgn="auto">
              <a:spcBef>
                <a:spcPts val="425"/>
              </a:spcBef>
              <a:spcAft>
                <a:spcPts val="0"/>
              </a:spcAft>
              <a:defRPr/>
            </a:pPr>
            <a:endParaRPr kumimoji="1" lang="en-US" altLang="ko-KR" sz="1400" i="1" dirty="0">
              <a:gradFill>
                <a:gsLst>
                  <a:gs pos="10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+mn-lt"/>
              <a:sym typeface="Verdana" panose="020B0604030504040204" pitchFamily="34" charset="0"/>
            </a:endParaRPr>
          </a:p>
          <a:p>
            <a:pPr defTabSz="1330325">
              <a:lnSpc>
                <a:spcPts val="1800"/>
              </a:lnSpc>
              <a:spcAft>
                <a:spcPts val="800"/>
              </a:spcAft>
              <a:buSzPct val="100000"/>
              <a:defRPr/>
            </a:pPr>
            <a:r>
              <a:rPr kumimoji="1" lang="en-US" altLang="ko-KR" sz="1800" dirty="0" smtClean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+mn-lt"/>
              </a:rPr>
              <a:t>    </a:t>
            </a:r>
            <a:r>
              <a:rPr kumimoji="1" lang="en-US" altLang="ko-KR" sz="1800" dirty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+mn-lt"/>
              </a:rPr>
              <a:t>- Technical </a:t>
            </a:r>
            <a:r>
              <a:rPr kumimoji="1" lang="en-US" altLang="ko-KR" sz="1800" dirty="0" smtClean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+mn-lt"/>
              </a:rPr>
              <a:t>workshop</a:t>
            </a:r>
            <a:endParaRPr kumimoji="1" lang="en-US" altLang="ko-KR" sz="1800" dirty="0">
              <a:gradFill>
                <a:gsLst>
                  <a:gs pos="10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+mn-lt"/>
            </a:endParaRPr>
          </a:p>
          <a:p>
            <a:pPr defTabSz="1330325">
              <a:lnSpc>
                <a:spcPts val="1800"/>
              </a:lnSpc>
              <a:spcAft>
                <a:spcPts val="800"/>
              </a:spcAft>
              <a:buSzPct val="100000"/>
              <a:defRPr/>
            </a:pPr>
            <a:r>
              <a:rPr kumimoji="1" lang="en-US" altLang="ko-KR" sz="1800" dirty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+mn-lt"/>
              </a:rPr>
              <a:t>    - On site training</a:t>
            </a:r>
            <a:endParaRPr kumimoji="1" lang="en-US" altLang="ko-KR" sz="1800" spc="-50" dirty="0">
              <a:gradFill>
                <a:gsLst>
                  <a:gs pos="10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+mn-lt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528125" y="1423140"/>
            <a:ext cx="2682982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80975" indent="-180975" defTabSz="1330325">
              <a:spcAft>
                <a:spcPts val="800"/>
              </a:spcAft>
              <a:buSzPct val="100000"/>
              <a:buFontTx/>
              <a:buBlip>
                <a:blip r:embed="rId4"/>
              </a:buBlip>
              <a:defRPr/>
            </a:pPr>
            <a:r>
              <a:rPr kumimoji="1" lang="en-US" altLang="ko-KR" sz="1800" dirty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</a:rPr>
              <a:t>Rare recognition</a:t>
            </a:r>
            <a:endParaRPr kumimoji="1" lang="ko-KR" altLang="en-US" sz="1800" dirty="0">
              <a:gradFill>
                <a:gsLst>
                  <a:gs pos="10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+mn-lt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528125" y="2863300"/>
            <a:ext cx="2682982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80975" indent="-180975" defTabSz="1330325">
              <a:spcAft>
                <a:spcPts val="800"/>
              </a:spcAft>
              <a:buSzPct val="100000"/>
              <a:buFontTx/>
              <a:buBlip>
                <a:blip r:embed="rId4"/>
              </a:buBlip>
              <a:defRPr/>
            </a:pPr>
            <a:r>
              <a:rPr kumimoji="1" lang="en-US" altLang="ko-KR" sz="1800" dirty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</a:rPr>
              <a:t>Lack of institutional aspect</a:t>
            </a:r>
            <a:endParaRPr kumimoji="1" lang="ko-KR" altLang="en-US" sz="1800" dirty="0">
              <a:gradFill>
                <a:gsLst>
                  <a:gs pos="10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+mn-lt"/>
            </a:endParaRPr>
          </a:p>
        </p:txBody>
      </p:sp>
      <p:sp>
        <p:nvSpPr>
          <p:cNvPr id="2" name="오른쪽 화살표 1">
            <a:hlinkClick r:id="" action="ppaction://noaction"/>
          </p:cNvPr>
          <p:cNvSpPr/>
          <p:nvPr/>
        </p:nvSpPr>
        <p:spPr>
          <a:xfrm>
            <a:off x="6156325" y="5239242"/>
            <a:ext cx="50323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2" name="Slide Number Placeholder 5"/>
          <p:cNvSpPr txBox="1">
            <a:spLocks/>
          </p:cNvSpPr>
          <p:nvPr/>
        </p:nvSpPr>
        <p:spPr bwMode="auto">
          <a:xfrm>
            <a:off x="4122867" y="6462713"/>
            <a:ext cx="1279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400" dirty="0" smtClean="0">
                <a:latin typeface="Verdana" pitchFamily="34" charset="0"/>
              </a:rPr>
              <a:t>13</a:t>
            </a:r>
            <a:endParaRPr lang="en-US" altLang="ko-KR" sz="1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119443"/>
      </p:ext>
    </p:extLst>
  </p:cSld>
  <p:clrMapOvr>
    <a:masterClrMapping/>
  </p:clrMapOvr>
  <p:transition spd="med" advTm="164612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226" y="5761107"/>
            <a:ext cx="1953497" cy="104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5"/>
          <p:cNvSpPr txBox="1">
            <a:spLocks noChangeArrowheads="1"/>
          </p:cNvSpPr>
          <p:nvPr/>
        </p:nvSpPr>
        <p:spPr bwMode="auto">
          <a:xfrm>
            <a:off x="0" y="158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96" tIns="50798" rIns="88896" bIns="50798" anchor="ctr"/>
          <a:lstStyle>
            <a:lvl1pPr defTabSz="912813" latinLnBrk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514350" indent="-171450" defTabSz="912813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 defTabSz="912813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 defTabSz="912813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 defTabSz="912813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0002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4574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29146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3718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3300">
                <a:solidFill>
                  <a:srgbClr val="000099"/>
                </a:solidFill>
                <a:ea typeface="굴림" pitchFamily="50" charset="-127"/>
                <a:sym typeface="Verdana" pitchFamily="34" charset="0"/>
              </a:rPr>
              <a:t>Experiences and Activities of TTA </a:t>
            </a:r>
            <a:r>
              <a:rPr lang="en-US" altLang="ko-KR" sz="2300">
                <a:solidFill>
                  <a:srgbClr val="000099"/>
                </a:solidFill>
                <a:ea typeface="굴림" pitchFamily="50" charset="-127"/>
                <a:sym typeface="Verdana" pitchFamily="34" charset="0"/>
              </a:rPr>
              <a:t>– others</a:t>
            </a:r>
            <a:endParaRPr lang="en-US" altLang="ko-KR" sz="2300">
              <a:ea typeface="굴림" pitchFamily="50" charset="-127"/>
            </a:endParaRPr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>
          <a:xfrm>
            <a:off x="250825" y="1509648"/>
            <a:ext cx="8677275" cy="4527550"/>
          </a:xfrm>
          <a:prstGeom prst="rect">
            <a:avLst/>
          </a:prstGeom>
        </p:spPr>
        <p:txBody>
          <a:bodyPr lIns="88896" tIns="50798" rIns="88896" bIns="50798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defTabSz="912813" fontAlgn="auto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SzPct val="42000"/>
              <a:buFont typeface="Wingdings" panose="05000000000000000000" pitchFamily="2" charset="2"/>
              <a:buChar char="§"/>
              <a:defRPr/>
            </a:pPr>
            <a:r>
              <a:rPr lang="en-US" altLang="ko-KR" sz="2200" dirty="0" smtClean="0">
                <a:solidFill>
                  <a:srgbClr val="000099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Background/Objective</a:t>
            </a:r>
            <a:r>
              <a:rPr lang="en-US" altLang="ko-KR" sz="2700" dirty="0" smtClean="0">
                <a:solidFill>
                  <a:srgbClr val="000099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 </a:t>
            </a:r>
          </a:p>
          <a:p>
            <a:pPr marL="447675" lvl="1" indent="-206375" defTabSz="912813" fontAlgn="auto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SzPct val="39000"/>
              <a:buFont typeface="Arial" panose="020B0604020202020204" pitchFamily="34" charset="0"/>
              <a:buChar char="•"/>
              <a:defRPr/>
            </a:pPr>
            <a:r>
              <a:rPr lang="en-US" altLang="ko-KR" sz="2000" dirty="0" smtClean="0">
                <a:solidFill>
                  <a:srgbClr val="000099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To enhance and strengthen ICT competence of African countries and to provide principal expertise and experience for developing human resource and implementing ICT infrastructure</a:t>
            </a:r>
          </a:p>
          <a:p>
            <a:pPr marL="423863" lvl="1" indent="-182563" defTabSz="912813" fontAlgn="auto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Font typeface="ZapfDingbats BT" pitchFamily="18" charset="2"/>
              <a:buNone/>
              <a:defRPr/>
            </a:pPr>
            <a:endParaRPr lang="en-US" altLang="ko-KR" sz="1000" dirty="0" smtClean="0">
              <a:solidFill>
                <a:srgbClr val="000099"/>
              </a:solidFill>
              <a:ea typeface="굴림" panose="020B0600000101010101" pitchFamily="50" charset="-127"/>
              <a:sym typeface="Verdana" panose="020B0604030504040204" pitchFamily="34" charset="0"/>
            </a:endParaRPr>
          </a:p>
          <a:p>
            <a:pPr marL="298450" indent="-298450" defTabSz="912813" fontAlgn="auto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SzPct val="42000"/>
              <a:defRPr/>
            </a:pPr>
            <a:r>
              <a:rPr lang="en-US" altLang="ko-KR" sz="2200" dirty="0">
                <a:solidFill>
                  <a:srgbClr val="000099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Activities</a:t>
            </a:r>
          </a:p>
          <a:p>
            <a:pPr marL="447675" lvl="1" indent="-206375" defTabSz="912813" fontAlgn="auto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SzPct val="39000"/>
              <a:buFont typeface="Arial" panose="020B0604020202020204" pitchFamily="34" charset="0"/>
              <a:buChar char="•"/>
              <a:defRPr/>
            </a:pPr>
            <a:r>
              <a:rPr lang="en-US" altLang="ko-KR" sz="2000" dirty="0" smtClean="0">
                <a:solidFill>
                  <a:srgbClr val="000099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Dispatching ICT experts to African countries for providing ICT policy and technical consultation</a:t>
            </a:r>
          </a:p>
          <a:p>
            <a:pPr marL="447675" lvl="1" indent="-206375" defTabSz="912813" fontAlgn="auto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SzPct val="39000"/>
              <a:buFont typeface="Arial" panose="020B0604020202020204" pitchFamily="34" charset="0"/>
              <a:buChar char="•"/>
              <a:defRPr/>
            </a:pPr>
            <a:r>
              <a:rPr lang="en-US" altLang="ko-KR" sz="2000" dirty="0" smtClean="0">
                <a:solidFill>
                  <a:srgbClr val="000099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Holding ICT policy/technical workshop in African countries</a:t>
            </a:r>
          </a:p>
          <a:p>
            <a:pPr marL="447675" lvl="1" indent="-206375" defTabSz="912813" fontAlgn="auto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SzPct val="39000"/>
              <a:buFont typeface="Arial" panose="020B0604020202020204" pitchFamily="34" charset="0"/>
              <a:buChar char="•"/>
              <a:defRPr/>
            </a:pPr>
            <a:r>
              <a:rPr lang="en-US" altLang="ko-KR" sz="2000" dirty="0" smtClean="0">
                <a:solidFill>
                  <a:srgbClr val="000099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Holding “On the Job Training” in Korea </a:t>
            </a:r>
          </a:p>
          <a:p>
            <a:pPr marL="423863" lvl="1" indent="-182563" defTabSz="912813" fontAlgn="auto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Font typeface="ZapfDingbats BT" pitchFamily="18" charset="2"/>
              <a:buNone/>
              <a:defRPr/>
            </a:pPr>
            <a:endParaRPr lang="en-US" altLang="ko-KR" sz="1000" dirty="0">
              <a:solidFill>
                <a:srgbClr val="000099"/>
              </a:solidFill>
              <a:ea typeface="굴림" panose="020B0600000101010101" pitchFamily="50" charset="-127"/>
              <a:sym typeface="Verdana" panose="020B0604030504040204" pitchFamily="34" charset="0"/>
            </a:endParaRPr>
          </a:p>
          <a:p>
            <a:pPr defTabSz="912813" fontAlgn="auto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SzPct val="42000"/>
              <a:buFont typeface="Wingdings" panose="05000000000000000000" pitchFamily="2" charset="2"/>
              <a:buChar char="§"/>
              <a:defRPr/>
            </a:pPr>
            <a:r>
              <a:rPr lang="en-US" altLang="ko-KR" sz="2000" dirty="0" smtClean="0">
                <a:solidFill>
                  <a:srgbClr val="000099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Topics</a:t>
            </a:r>
          </a:p>
          <a:p>
            <a:pPr marL="447675" indent="-184150" defTabSz="912813" fontAlgn="auto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SzPct val="42000"/>
              <a:buFont typeface="Arial" panose="020B0604020202020204" pitchFamily="34" charset="0"/>
              <a:buChar char="•"/>
              <a:defRPr/>
            </a:pPr>
            <a:r>
              <a:rPr lang="en-US" altLang="ko-KR" sz="2000" dirty="0" smtClean="0">
                <a:solidFill>
                  <a:srgbClr val="000099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ICT </a:t>
            </a:r>
            <a:r>
              <a:rPr lang="en-US" altLang="ko-KR" sz="2000" dirty="0">
                <a:solidFill>
                  <a:srgbClr val="000099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policy &amp; regulation, Digital switchover, ICT equipment testing &amp; conformance assessment, Cyber security, Broadband network, </a:t>
            </a:r>
            <a:r>
              <a:rPr lang="en-US" altLang="ko-KR" sz="2000" dirty="0" err="1">
                <a:solidFill>
                  <a:srgbClr val="000099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etc</a:t>
            </a:r>
            <a:endParaRPr lang="en-US" altLang="ko-KR" sz="2000" dirty="0">
              <a:solidFill>
                <a:srgbClr val="000099"/>
              </a:solidFill>
              <a:ea typeface="굴림" panose="020B0600000101010101" pitchFamily="50" charset="-127"/>
              <a:sym typeface="Verdana" panose="020B0604030504040204" pitchFamily="34" charset="0"/>
            </a:endParaRPr>
          </a:p>
        </p:txBody>
      </p:sp>
      <p:sp>
        <p:nvSpPr>
          <p:cNvPr id="28677" name="TextBox 1"/>
          <p:cNvSpPr txBox="1">
            <a:spLocks noChangeArrowheads="1"/>
          </p:cNvSpPr>
          <p:nvPr/>
        </p:nvSpPr>
        <p:spPr bwMode="auto">
          <a:xfrm>
            <a:off x="107950" y="984942"/>
            <a:ext cx="903605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ko-KR" sz="2300" b="1" dirty="0">
                <a:solidFill>
                  <a:srgbClr val="C00000"/>
                </a:solidFill>
                <a:latin typeface="Calibri" pitchFamily="34" charset="0"/>
              </a:rPr>
              <a:t>ICT Collaboration Program with </a:t>
            </a:r>
            <a:r>
              <a:rPr lang="en-US" altLang="ko-KR" sz="2300" b="1" dirty="0" err="1">
                <a:solidFill>
                  <a:srgbClr val="C00000"/>
                </a:solidFill>
                <a:latin typeface="Calibri" pitchFamily="34" charset="0"/>
              </a:rPr>
              <a:t>AfDB</a:t>
            </a:r>
            <a:r>
              <a:rPr lang="en-US" altLang="ko-KR" sz="2300" b="1" dirty="0">
                <a:solidFill>
                  <a:srgbClr val="C00000"/>
                </a:solidFill>
                <a:latin typeface="Calibri" pitchFamily="34" charset="0"/>
              </a:rPr>
              <a:t>(African Development Bank)</a:t>
            </a:r>
            <a:endParaRPr lang="ko-KR" altLang="en-US" sz="23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4122867" y="6462713"/>
            <a:ext cx="1279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400" dirty="0" smtClean="0">
                <a:latin typeface="Verdana" pitchFamily="34" charset="0"/>
              </a:rPr>
              <a:t>14</a:t>
            </a:r>
            <a:endParaRPr lang="en-US" altLang="ko-KR" sz="1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235590"/>
      </p:ext>
    </p:extLst>
  </p:cSld>
  <p:clrMapOvr>
    <a:masterClrMapping/>
  </p:clrMapOvr>
  <p:transition spd="med" advTm="164612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365" y="5617737"/>
            <a:ext cx="2326861" cy="94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5"/>
          <p:cNvSpPr txBox="1">
            <a:spLocks noChangeArrowheads="1"/>
          </p:cNvSpPr>
          <p:nvPr/>
        </p:nvSpPr>
        <p:spPr bwMode="auto">
          <a:xfrm>
            <a:off x="0" y="158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96" tIns="50798" rIns="88896" bIns="50798" anchor="ctr"/>
          <a:lstStyle>
            <a:lvl1pPr defTabSz="912813" latinLnBrk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514350" indent="-171450" defTabSz="912813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 defTabSz="912813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 defTabSz="912813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 defTabSz="912813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0002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4574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29146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3718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3300">
                <a:solidFill>
                  <a:srgbClr val="000099"/>
                </a:solidFill>
                <a:ea typeface="굴림" pitchFamily="50" charset="-127"/>
                <a:sym typeface="Verdana" pitchFamily="34" charset="0"/>
              </a:rPr>
              <a:t>Experiences and Activities of TTA </a:t>
            </a:r>
            <a:r>
              <a:rPr lang="en-US" altLang="ko-KR" sz="2300">
                <a:solidFill>
                  <a:srgbClr val="000099"/>
                </a:solidFill>
                <a:ea typeface="굴림" pitchFamily="50" charset="-127"/>
                <a:sym typeface="Verdana" pitchFamily="34" charset="0"/>
              </a:rPr>
              <a:t>– others</a:t>
            </a:r>
            <a:endParaRPr lang="en-US" altLang="ko-KR" sz="2300">
              <a:ea typeface="굴림" pitchFamily="50" charset="-127"/>
            </a:endParaRPr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>
          <a:xfrm>
            <a:off x="250825" y="1509645"/>
            <a:ext cx="8677275" cy="4527550"/>
          </a:xfrm>
          <a:prstGeom prst="rect">
            <a:avLst/>
          </a:prstGeom>
        </p:spPr>
        <p:txBody>
          <a:bodyPr lIns="88896" tIns="50798" rIns="88896" bIns="50798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defTabSz="912813" fontAlgn="auto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SzPct val="42000"/>
              <a:buFont typeface="Wingdings" panose="05000000000000000000" pitchFamily="2" charset="2"/>
              <a:buChar char="§"/>
              <a:defRPr/>
            </a:pPr>
            <a:r>
              <a:rPr lang="en-US" altLang="ko-KR" sz="2200" dirty="0" smtClean="0">
                <a:solidFill>
                  <a:srgbClr val="000099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Background/Objective</a:t>
            </a:r>
            <a:r>
              <a:rPr lang="en-US" altLang="ko-KR" sz="2700" dirty="0" smtClean="0">
                <a:solidFill>
                  <a:srgbClr val="000099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 </a:t>
            </a:r>
          </a:p>
          <a:p>
            <a:pPr marL="447675" lvl="1" indent="-206375" defTabSz="912813" fontAlgn="auto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SzPct val="39000"/>
              <a:buFont typeface="Arial" panose="020B0604020202020204" pitchFamily="34" charset="0"/>
              <a:buChar char="•"/>
              <a:defRPr/>
            </a:pPr>
            <a:r>
              <a:rPr lang="en-US" altLang="ko-KR" sz="2000" dirty="0" smtClean="0">
                <a:solidFill>
                  <a:srgbClr val="000099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IDB </a:t>
            </a:r>
            <a:r>
              <a:rPr lang="en-US" altLang="ko-KR" sz="2000" dirty="0">
                <a:solidFill>
                  <a:srgbClr val="000099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has established a regional ICT training center which aims to increase the capacity of government officials to train on specific issues that foster investment and promotion of sustainable competition</a:t>
            </a:r>
          </a:p>
          <a:p>
            <a:pPr marL="447675" lvl="1" indent="-206375" defTabSz="912813" fontAlgn="auto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SzPct val="39000"/>
              <a:buFont typeface="Arial" panose="020B0604020202020204" pitchFamily="34" charset="0"/>
              <a:buChar char="•"/>
              <a:defRPr/>
            </a:pPr>
            <a:r>
              <a:rPr lang="en-US" altLang="ko-KR" sz="2000" dirty="0">
                <a:solidFill>
                  <a:srgbClr val="000099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The center planed to provide on-line and off-line training programs and it needed materials for the </a:t>
            </a:r>
            <a:r>
              <a:rPr lang="en-US" altLang="ko-KR" sz="2000" dirty="0" smtClean="0">
                <a:solidFill>
                  <a:srgbClr val="000099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educations</a:t>
            </a:r>
          </a:p>
          <a:p>
            <a:pPr marL="423863" lvl="1" indent="-182563" defTabSz="912813" fontAlgn="auto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Font typeface="ZapfDingbats BT" pitchFamily="18" charset="2"/>
              <a:buNone/>
              <a:defRPr/>
            </a:pPr>
            <a:endParaRPr lang="en-US" altLang="ko-KR" sz="1000" dirty="0" smtClean="0">
              <a:solidFill>
                <a:srgbClr val="000099"/>
              </a:solidFill>
              <a:ea typeface="굴림" panose="020B0600000101010101" pitchFamily="50" charset="-127"/>
              <a:sym typeface="Verdana" panose="020B0604030504040204" pitchFamily="34" charset="0"/>
            </a:endParaRPr>
          </a:p>
          <a:p>
            <a:pPr marL="298450" indent="-298450" defTabSz="912813" fontAlgn="auto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SzPct val="42000"/>
              <a:defRPr/>
            </a:pPr>
            <a:r>
              <a:rPr lang="en-US" altLang="ko-KR" sz="2200" dirty="0">
                <a:solidFill>
                  <a:srgbClr val="000099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Activities</a:t>
            </a:r>
          </a:p>
          <a:p>
            <a:pPr marL="584200" lvl="1" indent="-342900" defTabSz="912813" fontAlgn="auto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SzPct val="39000"/>
              <a:buFont typeface="Arial" panose="020B0604020202020204" pitchFamily="34" charset="0"/>
              <a:buChar char="•"/>
              <a:defRPr/>
            </a:pPr>
            <a:r>
              <a:rPr lang="en-US" altLang="ko-KR" sz="2100" dirty="0">
                <a:solidFill>
                  <a:srgbClr val="000099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Development of “textbook on standardization” for the education</a:t>
            </a:r>
          </a:p>
          <a:p>
            <a:pPr marL="536575" lvl="1" indent="-295275" defTabSz="912813" fontAlgn="auto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SzPct val="39000"/>
              <a:buFont typeface="Arial"/>
              <a:buNone/>
              <a:defRPr/>
            </a:pPr>
            <a:r>
              <a:rPr lang="en-US" altLang="ko-KR" sz="1600" dirty="0">
                <a:solidFill>
                  <a:srgbClr val="000099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   </a:t>
            </a:r>
            <a:r>
              <a:rPr lang="en-US" altLang="ko-KR" sz="1600" dirty="0">
                <a:solidFill>
                  <a:srgbClr val="000099"/>
                </a:solidFill>
                <a:ea typeface="굴림" panose="020B0600000101010101" pitchFamily="50" charset="-127"/>
                <a:sym typeface="Wingdings" panose="05000000000000000000" pitchFamily="2" charset="2"/>
              </a:rPr>
              <a:t>Topics : e-Government, Standardization, Spectrum Management, Digital Switchover, Internet &amp; Telecom regulation, Broadband &amp; ICT economics, Capacity Building and Digital Literacy, Cybersecurity, Critical Infrastructure Protection, Satellite Communications, </a:t>
            </a:r>
            <a:r>
              <a:rPr lang="en-US" altLang="ko-KR" sz="1600" dirty="0" err="1">
                <a:solidFill>
                  <a:srgbClr val="000099"/>
                </a:solidFill>
                <a:ea typeface="굴림" panose="020B0600000101010101" pitchFamily="50" charset="-127"/>
                <a:sym typeface="Wingdings" panose="05000000000000000000" pitchFamily="2" charset="2"/>
              </a:rPr>
              <a:t>etc</a:t>
            </a:r>
            <a:r>
              <a:rPr lang="en-US" altLang="ko-KR" sz="1600" dirty="0">
                <a:solidFill>
                  <a:srgbClr val="000099"/>
                </a:solidFill>
                <a:ea typeface="굴림" panose="020B0600000101010101" pitchFamily="50" charset="-127"/>
                <a:sym typeface="Wingdings" panose="05000000000000000000" pitchFamily="2" charset="2"/>
              </a:rPr>
              <a:t>)</a:t>
            </a:r>
          </a:p>
          <a:p>
            <a:pPr marL="536575" lvl="1" indent="-295275" defTabSz="912813" fontAlgn="auto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SzPct val="39000"/>
              <a:buFont typeface="Arial"/>
              <a:buNone/>
              <a:defRPr/>
            </a:pPr>
            <a:endParaRPr lang="en-US" altLang="ko-KR" sz="1000" dirty="0">
              <a:solidFill>
                <a:srgbClr val="000099"/>
              </a:solidFill>
              <a:ea typeface="굴림" panose="020B0600000101010101" pitchFamily="50" charset="-127"/>
              <a:sym typeface="Verdana" panose="020B0604030504040204" pitchFamily="34" charset="0"/>
            </a:endParaRPr>
          </a:p>
          <a:p>
            <a:pPr marL="584200" lvl="1" indent="-342900" defTabSz="912813" fontAlgn="auto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SzPct val="39000"/>
              <a:buFont typeface="Arial" panose="020B0604020202020204" pitchFamily="34" charset="0"/>
              <a:buChar char="•"/>
              <a:defRPr/>
            </a:pPr>
            <a:r>
              <a:rPr lang="en-US" altLang="ko-KR" sz="2100" dirty="0">
                <a:solidFill>
                  <a:srgbClr val="000099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Participation in the education as an instructor</a:t>
            </a:r>
          </a:p>
        </p:txBody>
      </p:sp>
      <p:sp>
        <p:nvSpPr>
          <p:cNvPr id="26628" name="TextBox 1"/>
          <p:cNvSpPr txBox="1">
            <a:spLocks noChangeArrowheads="1"/>
          </p:cNvSpPr>
          <p:nvPr/>
        </p:nvSpPr>
        <p:spPr bwMode="auto">
          <a:xfrm>
            <a:off x="107950" y="1011447"/>
            <a:ext cx="903605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ko-KR" sz="2300" b="1" dirty="0" smtClean="0">
                <a:solidFill>
                  <a:srgbClr val="C00000"/>
                </a:solidFill>
                <a:latin typeface="+mn-lt"/>
              </a:rPr>
              <a:t>ICT Collaboration Program with IDB(Inter-American Development Bank)</a:t>
            </a:r>
            <a:endParaRPr lang="ko-KR" altLang="en-US" sz="2300" b="1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4122867" y="6462713"/>
            <a:ext cx="1279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400" dirty="0" smtClean="0">
                <a:latin typeface="Verdana" pitchFamily="34" charset="0"/>
              </a:rPr>
              <a:t>15</a:t>
            </a:r>
            <a:endParaRPr lang="en-US" altLang="ko-KR" sz="1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501347"/>
      </p:ext>
    </p:extLst>
  </p:cSld>
  <p:clrMapOvr>
    <a:masterClrMapping/>
  </p:clrMapOvr>
  <p:transition spd="med" advTm="164612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41313"/>
            <a:ext cx="9144000" cy="1143000"/>
          </a:xfrm>
        </p:spPr>
        <p:txBody>
          <a:bodyPr lIns="88896" tIns="50798" rIns="88896" bIns="50798"/>
          <a:lstStyle/>
          <a:p>
            <a:pPr algn="ctr" defTabSz="912813" eaLnBrk="1" hangingPunct="1"/>
            <a:r>
              <a:rPr lang="en-US" altLang="ko-KR" smtClean="0">
                <a:solidFill>
                  <a:srgbClr val="000099"/>
                </a:solidFill>
                <a:latin typeface="Calibri" pitchFamily="34" charset="0"/>
                <a:ea typeface="굴림" pitchFamily="50" charset="-127"/>
                <a:sym typeface="Verdana" pitchFamily="34" charset="0"/>
              </a:rPr>
              <a:t>Contents</a:t>
            </a:r>
            <a:endParaRPr lang="en-US" altLang="ko-KR" smtClean="0">
              <a:latin typeface="Calibri" pitchFamily="34" charset="0"/>
              <a:ea typeface="굴림" pitchFamily="50" charset="-127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1422400"/>
            <a:ext cx="9144000" cy="4527550"/>
          </a:xfrm>
          <a:prstGeom prst="rect">
            <a:avLst/>
          </a:prstGeom>
        </p:spPr>
        <p:txBody>
          <a:bodyPr lIns="88896" tIns="50798" rIns="88896" bIns="50798"/>
          <a:lstStyle>
            <a:lvl1pPr marL="171450" indent="-137160" algn="l" defTabSz="6858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1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1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1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1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1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1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1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1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4213" indent="-457200" defTabSz="912813" fontAlgn="auto">
              <a:spcBef>
                <a:spcPts val="488"/>
              </a:spcBef>
              <a:spcAft>
                <a:spcPts val="0"/>
              </a:spcAft>
              <a:buSzPct val="48000"/>
              <a:buFont typeface="Wingdings" panose="05000000000000000000" pitchFamily="2" charset="2"/>
              <a:buChar char="§"/>
              <a:defRPr/>
            </a:pPr>
            <a:r>
              <a:rPr lang="en-US" altLang="ko-KR" sz="2800" dirty="0">
                <a:solidFill>
                  <a:schemeClr val="bg1">
                    <a:lumMod val="75000"/>
                  </a:schemeClr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Who is TTA?</a:t>
            </a:r>
          </a:p>
          <a:p>
            <a:pPr marL="684213" indent="-457200" defTabSz="912813" fontAlgn="auto">
              <a:spcBef>
                <a:spcPts val="488"/>
              </a:spcBef>
              <a:spcAft>
                <a:spcPts val="0"/>
              </a:spcAft>
              <a:buSzPct val="48000"/>
              <a:buFont typeface="Wingdings" panose="05000000000000000000" pitchFamily="2" charset="2"/>
              <a:buChar char="§"/>
              <a:defRPr/>
            </a:pPr>
            <a:r>
              <a:rPr lang="en-US" altLang="ko-KR" sz="2800" dirty="0">
                <a:solidFill>
                  <a:schemeClr val="bg1">
                    <a:lumMod val="75000"/>
                  </a:schemeClr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What is BSG?</a:t>
            </a:r>
          </a:p>
          <a:p>
            <a:pPr marL="684213" indent="-457200" defTabSz="912813" fontAlgn="auto">
              <a:spcBef>
                <a:spcPts val="488"/>
              </a:spcBef>
              <a:spcAft>
                <a:spcPts val="0"/>
              </a:spcAft>
              <a:buSzPct val="48000"/>
              <a:buFont typeface="Wingdings" panose="05000000000000000000" pitchFamily="2" charset="2"/>
              <a:buChar char="§"/>
              <a:defRPr/>
            </a:pPr>
            <a:r>
              <a:rPr lang="en-US" altLang="ko-KR" sz="2800" dirty="0">
                <a:solidFill>
                  <a:schemeClr val="bg1">
                    <a:lumMod val="75000"/>
                  </a:schemeClr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Experiences and Activities of TTA</a:t>
            </a:r>
          </a:p>
          <a:p>
            <a:pPr marL="684213" indent="-457200" defTabSz="912813" fontAlgn="auto">
              <a:spcBef>
                <a:spcPts val="488"/>
              </a:spcBef>
              <a:spcAft>
                <a:spcPts val="0"/>
              </a:spcAft>
              <a:buSzPct val="48000"/>
              <a:buFont typeface="Wingdings" panose="05000000000000000000" pitchFamily="2" charset="2"/>
              <a:buChar char="§"/>
              <a:defRPr/>
            </a:pPr>
            <a:r>
              <a:rPr lang="en-US" altLang="ko-KR" sz="2800" dirty="0">
                <a:solidFill>
                  <a:srgbClr val="000099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Observations?</a:t>
            </a:r>
          </a:p>
          <a:p>
            <a:pPr marL="684213" indent="-457200" defTabSz="912813" fontAlgn="auto">
              <a:spcBef>
                <a:spcPts val="488"/>
              </a:spcBef>
              <a:spcAft>
                <a:spcPts val="0"/>
              </a:spcAft>
              <a:buSzPct val="48000"/>
              <a:buFont typeface="Wingdings" panose="05000000000000000000" pitchFamily="2" charset="2"/>
              <a:buChar char="§"/>
              <a:defRPr/>
            </a:pPr>
            <a:r>
              <a:rPr lang="en-US" altLang="ko-KR" sz="2800" dirty="0" smtClean="0">
                <a:solidFill>
                  <a:schemeClr val="bg1">
                    <a:lumMod val="75000"/>
                  </a:schemeClr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Future Plan</a:t>
            </a:r>
            <a:endParaRPr lang="en-US" altLang="ko-KR" sz="2800" dirty="0" smtClean="0">
              <a:solidFill>
                <a:schemeClr val="bg1">
                  <a:lumMod val="75000"/>
                </a:schemeClr>
              </a:solidFill>
              <a:ea typeface="굴림" panose="020B0600000101010101" pitchFamily="50" charset="-127"/>
            </a:endParaRP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 bwMode="auto">
          <a:xfrm>
            <a:off x="4122867" y="6462713"/>
            <a:ext cx="1279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400" dirty="0" smtClean="0">
                <a:latin typeface="Verdana" pitchFamily="34" charset="0"/>
              </a:rPr>
              <a:t>16</a:t>
            </a:r>
            <a:endParaRPr lang="en-US" altLang="ko-KR" sz="1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056832"/>
      </p:ext>
    </p:extLst>
  </p:cSld>
  <p:clrMapOvr>
    <a:masterClrMapping/>
  </p:clrMapOvr>
  <p:transition spd="med" advTm="421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447254"/>
            <a:ext cx="8893175" cy="3735388"/>
          </a:xfrm>
        </p:spPr>
        <p:txBody>
          <a:bodyPr lIns="88896" tIns="50798" rIns="88896" bIns="50798" rtlCol="0">
            <a:normAutofit fontScale="92500" lnSpcReduction="20000"/>
          </a:bodyPr>
          <a:lstStyle/>
          <a:p>
            <a:pPr marL="298450" indent="-298450" defTabSz="912813" eaLnBrk="1" fontAlgn="auto" hangingPunct="1">
              <a:spcBef>
                <a:spcPts val="488"/>
              </a:spcBef>
              <a:spcAft>
                <a:spcPts val="0"/>
              </a:spcAft>
              <a:buSzPct val="42000"/>
              <a:defRPr/>
            </a:pPr>
            <a:r>
              <a:rPr lang="en-US" altLang="ko-KR" dirty="0" smtClean="0">
                <a:solidFill>
                  <a:srgbClr val="000099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Developing countries insufficient with: </a:t>
            </a:r>
          </a:p>
          <a:p>
            <a:pPr marL="484188" lvl="1" indent="-209550" defTabSz="912813" eaLnBrk="1" fontAlgn="auto" hangingPunct="1">
              <a:spcBef>
                <a:spcPts val="425"/>
              </a:spcBef>
              <a:spcAft>
                <a:spcPts val="0"/>
              </a:spcAft>
              <a:buSzPct val="39000"/>
              <a:defRPr/>
            </a:pPr>
            <a:r>
              <a:rPr lang="en-US" altLang="ko-KR" sz="3200" dirty="0" smtClean="0">
                <a:solidFill>
                  <a:srgbClr val="000099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Government Policy;</a:t>
            </a:r>
          </a:p>
          <a:p>
            <a:pPr marL="484188" lvl="1" indent="-209550" defTabSz="912813" eaLnBrk="1" fontAlgn="auto" hangingPunct="1">
              <a:spcBef>
                <a:spcPts val="425"/>
              </a:spcBef>
              <a:spcAft>
                <a:spcPts val="0"/>
              </a:spcAft>
              <a:buSzPct val="39000"/>
              <a:defRPr/>
            </a:pPr>
            <a:r>
              <a:rPr lang="en-US" altLang="ko-KR" sz="3200" dirty="0" smtClean="0">
                <a:solidFill>
                  <a:srgbClr val="000099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Government R&amp;D budget;</a:t>
            </a:r>
          </a:p>
          <a:p>
            <a:pPr marL="484188" lvl="1" indent="-209550" defTabSz="912813" eaLnBrk="1" fontAlgn="auto" hangingPunct="1">
              <a:spcBef>
                <a:spcPts val="425"/>
              </a:spcBef>
              <a:spcAft>
                <a:spcPts val="0"/>
              </a:spcAft>
              <a:buSzPct val="39000"/>
              <a:defRPr/>
            </a:pPr>
            <a:r>
              <a:rPr lang="en-US" altLang="ko-KR" sz="3200" dirty="0" smtClean="0">
                <a:solidFill>
                  <a:srgbClr val="000099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Personnel in government and/or SDOs;</a:t>
            </a:r>
          </a:p>
          <a:p>
            <a:pPr marL="484188" lvl="1" indent="-209550" defTabSz="912813" eaLnBrk="1" fontAlgn="auto" hangingPunct="1">
              <a:spcBef>
                <a:spcPts val="425"/>
              </a:spcBef>
              <a:spcAft>
                <a:spcPts val="0"/>
              </a:spcAft>
              <a:buSzPct val="39000"/>
              <a:defRPr/>
            </a:pPr>
            <a:r>
              <a:rPr lang="en-US" altLang="ko-KR" sz="3200" dirty="0" smtClean="0">
                <a:solidFill>
                  <a:srgbClr val="000099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Standardization expert; and</a:t>
            </a:r>
          </a:p>
          <a:p>
            <a:pPr marL="484188" lvl="1" indent="-209550" defTabSz="912813" eaLnBrk="1" fontAlgn="auto" hangingPunct="1">
              <a:spcBef>
                <a:spcPts val="425"/>
              </a:spcBef>
              <a:spcAft>
                <a:spcPts val="0"/>
              </a:spcAft>
              <a:buSzPct val="39000"/>
              <a:defRPr/>
            </a:pPr>
            <a:r>
              <a:rPr lang="en-US" altLang="ko-KR" sz="3200" dirty="0" smtClean="0">
                <a:solidFill>
                  <a:srgbClr val="000099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Industry participation, etc.</a:t>
            </a:r>
          </a:p>
          <a:p>
            <a:pPr marL="484188" lvl="1" indent="-209550" defTabSz="912813" eaLnBrk="1" fontAlgn="auto" hangingPunct="1">
              <a:spcBef>
                <a:spcPts val="425"/>
              </a:spcBef>
              <a:spcAft>
                <a:spcPts val="0"/>
              </a:spcAft>
              <a:buFont typeface="ZapfDingbats BT" pitchFamily="18" charset="2"/>
              <a:buNone/>
              <a:defRPr/>
            </a:pPr>
            <a:endParaRPr lang="en-US" altLang="ko-KR" sz="3200" dirty="0" smtClean="0">
              <a:solidFill>
                <a:srgbClr val="000099"/>
              </a:solidFill>
              <a:ea typeface="굴림" panose="020B0600000101010101" pitchFamily="50" charset="-127"/>
              <a:sym typeface="Verdana" panose="020B0604030504040204" pitchFamily="34" charset="0"/>
            </a:endParaRPr>
          </a:p>
          <a:p>
            <a:pPr marL="484188" lvl="1" indent="-209550" defTabSz="912813" eaLnBrk="1" fontAlgn="auto" hangingPunct="1">
              <a:spcBef>
                <a:spcPts val="425"/>
              </a:spcBef>
              <a:spcAft>
                <a:spcPts val="0"/>
              </a:spcAft>
              <a:buSzPct val="39000"/>
              <a:defRPr/>
            </a:pPr>
            <a:r>
              <a:rPr lang="en-US" altLang="ko-KR" sz="3200" dirty="0" smtClean="0">
                <a:solidFill>
                  <a:srgbClr val="000099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in short, low level of recognition of its importance </a:t>
            </a:r>
          </a:p>
        </p:txBody>
      </p:sp>
      <p:sp>
        <p:nvSpPr>
          <p:cNvPr id="34819" name="Rectangle 5"/>
          <p:cNvSpPr txBox="1">
            <a:spLocks noChangeArrowheads="1"/>
          </p:cNvSpPr>
          <p:nvPr/>
        </p:nvSpPr>
        <p:spPr bwMode="auto">
          <a:xfrm>
            <a:off x="0" y="158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96" tIns="50798" rIns="88896" bIns="50798" anchor="ctr"/>
          <a:lstStyle>
            <a:lvl1pPr defTabSz="912813" latinLnBrk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514350" indent="-171450" defTabSz="912813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 defTabSz="912813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 defTabSz="912813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 defTabSz="912813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0002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4574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29146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3718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3300">
                <a:solidFill>
                  <a:srgbClr val="000099"/>
                </a:solidFill>
                <a:ea typeface="굴림" pitchFamily="50" charset="-127"/>
                <a:sym typeface="Verdana" pitchFamily="34" charset="0"/>
              </a:rPr>
              <a:t>Observations</a:t>
            </a:r>
            <a:endParaRPr lang="en-US" altLang="ko-KR" sz="2300">
              <a:ea typeface="굴림" pitchFamily="50" charset="-127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4784" y="833990"/>
            <a:ext cx="8675688" cy="637000"/>
          </a:xfrm>
          <a:prstGeom prst="rect">
            <a:avLst/>
          </a:prstGeom>
        </p:spPr>
        <p:txBody>
          <a:bodyPr vert="horz" lIns="88896" tIns="50798" rIns="88896" bIns="50798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 defTabSz="912813"/>
            <a:r>
              <a:rPr lang="en-US" altLang="ko-KR" sz="3200" dirty="0" smtClean="0">
                <a:solidFill>
                  <a:srgbClr val="C00000"/>
                </a:solidFill>
                <a:latin typeface="Calibri" pitchFamily="34" charset="0"/>
                <a:ea typeface="굴림" pitchFamily="50" charset="-127"/>
                <a:sym typeface="Verdana" pitchFamily="34" charset="0"/>
              </a:rPr>
              <a:t>Insufficiencies ;</a:t>
            </a:r>
            <a:endParaRPr lang="en-US" altLang="ko-KR" sz="3200" dirty="0" smtClean="0">
              <a:solidFill>
                <a:srgbClr val="C00000"/>
              </a:solidFill>
              <a:latin typeface="Calibri" pitchFamily="34" charset="0"/>
              <a:ea typeface="굴림" pitchFamily="50" charset="-127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4122867" y="6462713"/>
            <a:ext cx="1279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400" dirty="0" smtClean="0">
                <a:latin typeface="Verdana" pitchFamily="34" charset="0"/>
              </a:rPr>
              <a:t>17</a:t>
            </a:r>
            <a:endParaRPr lang="en-US" altLang="ko-KR" sz="1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629589"/>
      </p:ext>
    </p:extLst>
  </p:cSld>
  <p:clrMapOvr>
    <a:masterClrMapping/>
  </p:clrMapOvr>
  <p:transition spd="med" advTm="156001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44784" y="827221"/>
            <a:ext cx="8675688" cy="631825"/>
          </a:xfrm>
        </p:spPr>
        <p:txBody>
          <a:bodyPr lIns="88896" tIns="50798" rIns="88896" bIns="50798"/>
          <a:lstStyle/>
          <a:p>
            <a:pPr algn="l" defTabSz="912813" eaLnBrk="1" hangingPunct="1"/>
            <a:r>
              <a:rPr lang="en-US" altLang="ko-KR" sz="3000" dirty="0" smtClean="0">
                <a:solidFill>
                  <a:srgbClr val="C00000"/>
                </a:solidFill>
                <a:latin typeface="Calibri" pitchFamily="34" charset="0"/>
                <a:ea typeface="굴림" pitchFamily="50" charset="-127"/>
                <a:sym typeface="Verdana" pitchFamily="34" charset="0"/>
              </a:rPr>
              <a:t>Mandatory Standard vs. Voluntary Standard ;</a:t>
            </a:r>
            <a:endParaRPr lang="en-US" altLang="ko-KR" sz="3000" dirty="0" smtClean="0">
              <a:solidFill>
                <a:srgbClr val="C00000"/>
              </a:solidFill>
              <a:latin typeface="Calibri" pitchFamily="34" charset="0"/>
              <a:ea typeface="굴림" pitchFamily="50" charset="-127"/>
            </a:endParaRP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58824" y="1431241"/>
            <a:ext cx="8229600" cy="3344863"/>
          </a:xfrm>
        </p:spPr>
        <p:txBody>
          <a:bodyPr lIns="88896" tIns="50798" rIns="88896" bIns="50798"/>
          <a:lstStyle/>
          <a:p>
            <a:pPr marL="298450" indent="-298450" defTabSz="912813" eaLnBrk="1" hangingPunct="1">
              <a:spcBef>
                <a:spcPts val="488"/>
              </a:spcBef>
              <a:buSzPct val="42000"/>
            </a:pPr>
            <a:r>
              <a:rPr lang="en-US" altLang="ko-KR" sz="2600" dirty="0" smtClean="0">
                <a:solidFill>
                  <a:srgbClr val="000099"/>
                </a:solidFill>
                <a:ea typeface="굴림" pitchFamily="50" charset="-127"/>
                <a:sym typeface="Verdana" pitchFamily="34" charset="0"/>
              </a:rPr>
              <a:t>No need for voluntary standard or no distinction</a:t>
            </a:r>
          </a:p>
          <a:p>
            <a:pPr marL="565150" lvl="1" indent="-242888" defTabSz="912813" eaLnBrk="1" hangingPunct="1">
              <a:spcBef>
                <a:spcPts val="425"/>
              </a:spcBef>
              <a:buSzPct val="39000"/>
            </a:pPr>
            <a:r>
              <a:rPr lang="en-US" altLang="ko-KR" sz="2500" dirty="0" smtClean="0">
                <a:solidFill>
                  <a:srgbClr val="000099"/>
                </a:solidFill>
                <a:ea typeface="굴림" pitchFamily="50" charset="-127"/>
                <a:sym typeface="Verdana" pitchFamily="34" charset="0"/>
              </a:rPr>
              <a:t>Mandatory standards (Technical Regulation) regulate the market </a:t>
            </a:r>
          </a:p>
          <a:p>
            <a:pPr marL="565150" lvl="1" indent="-242888" defTabSz="912813" eaLnBrk="1" hangingPunct="1">
              <a:spcBef>
                <a:spcPts val="425"/>
              </a:spcBef>
              <a:buSzPct val="39000"/>
            </a:pPr>
            <a:r>
              <a:rPr lang="en-US" altLang="ko-KR" sz="2500" dirty="0" smtClean="0">
                <a:solidFill>
                  <a:srgbClr val="000099"/>
                </a:solidFill>
                <a:ea typeface="굴림" pitchFamily="50" charset="-127"/>
                <a:sym typeface="Verdana" pitchFamily="34" charset="0"/>
              </a:rPr>
              <a:t>Need to consider the agreement </a:t>
            </a:r>
            <a:br>
              <a:rPr lang="en-US" altLang="ko-KR" sz="2500" dirty="0" smtClean="0">
                <a:solidFill>
                  <a:srgbClr val="000099"/>
                </a:solidFill>
                <a:ea typeface="굴림" pitchFamily="50" charset="-127"/>
                <a:sym typeface="Verdana" pitchFamily="34" charset="0"/>
              </a:rPr>
            </a:br>
            <a:r>
              <a:rPr lang="en-US" altLang="ko-KR" sz="2500" dirty="0" smtClean="0">
                <a:solidFill>
                  <a:srgbClr val="000099"/>
                </a:solidFill>
                <a:ea typeface="굴림" pitchFamily="50" charset="-127"/>
                <a:sym typeface="Verdana" pitchFamily="34" charset="0"/>
              </a:rPr>
              <a:t>of WTO/TBT and the era of </a:t>
            </a:r>
            <a:br>
              <a:rPr lang="en-US" altLang="ko-KR" sz="2500" dirty="0" smtClean="0">
                <a:solidFill>
                  <a:srgbClr val="000099"/>
                </a:solidFill>
                <a:ea typeface="굴림" pitchFamily="50" charset="-127"/>
                <a:sym typeface="Verdana" pitchFamily="34" charset="0"/>
              </a:rPr>
            </a:br>
            <a:r>
              <a:rPr lang="en-US" altLang="ko-KR" sz="2500" dirty="0" smtClean="0">
                <a:solidFill>
                  <a:srgbClr val="000099"/>
                </a:solidFill>
                <a:ea typeface="굴림" pitchFamily="50" charset="-127"/>
                <a:sym typeface="Verdana" pitchFamily="34" charset="0"/>
              </a:rPr>
              <a:t>liberalization of telecom. market</a:t>
            </a:r>
          </a:p>
        </p:txBody>
      </p:sp>
      <p:sp>
        <p:nvSpPr>
          <p:cNvPr id="36869" name="Rectangle 5"/>
          <p:cNvSpPr txBox="1">
            <a:spLocks noChangeArrowheads="1"/>
          </p:cNvSpPr>
          <p:nvPr/>
        </p:nvSpPr>
        <p:spPr bwMode="auto">
          <a:xfrm>
            <a:off x="0" y="158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96" tIns="50798" rIns="88896" bIns="50798" anchor="ctr"/>
          <a:lstStyle>
            <a:lvl1pPr defTabSz="912813" latinLnBrk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514350" indent="-171450" defTabSz="912813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 defTabSz="912813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 defTabSz="912813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 defTabSz="912813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0002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4574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29146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3718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3300">
                <a:solidFill>
                  <a:srgbClr val="000099"/>
                </a:solidFill>
                <a:ea typeface="굴림" pitchFamily="50" charset="-127"/>
                <a:sym typeface="Verdana" pitchFamily="34" charset="0"/>
              </a:rPr>
              <a:t>Observations</a:t>
            </a:r>
            <a:endParaRPr lang="en-US" altLang="ko-KR" sz="2300">
              <a:ea typeface="굴림" pitchFamily="50" charset="-127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4122867" y="6462713"/>
            <a:ext cx="1279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400" dirty="0" smtClean="0">
                <a:latin typeface="Verdana" pitchFamily="34" charset="0"/>
              </a:rPr>
              <a:t>18</a:t>
            </a:r>
            <a:endParaRPr lang="en-US" altLang="ko-KR" sz="1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885982"/>
      </p:ext>
    </p:extLst>
  </p:cSld>
  <p:clrMapOvr>
    <a:masterClrMapping/>
  </p:clrMapOvr>
  <p:transition spd="med" advTm="1887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44784" y="1448153"/>
            <a:ext cx="8675688" cy="3344862"/>
          </a:xfrm>
        </p:spPr>
        <p:txBody>
          <a:bodyPr lIns="88896" tIns="50798" rIns="88896" bIns="50798"/>
          <a:lstStyle/>
          <a:p>
            <a:pPr defTabSz="912813" eaLnBrk="1" hangingPunct="1">
              <a:spcBef>
                <a:spcPts val="488"/>
              </a:spcBef>
              <a:buSzPct val="42000"/>
              <a:buFont typeface="Wingdings" pitchFamily="2" charset="2"/>
              <a:buChar char="§"/>
            </a:pPr>
            <a:r>
              <a:rPr lang="en-US" altLang="ko-KR" sz="2600" dirty="0" smtClean="0">
                <a:solidFill>
                  <a:srgbClr val="000099"/>
                </a:solidFill>
                <a:ea typeface="굴림" pitchFamily="50" charset="-127"/>
                <a:sym typeface="Verdana" pitchFamily="34" charset="0"/>
              </a:rPr>
              <a:t>High interests on conformity assessment system, but lack of resources</a:t>
            </a:r>
          </a:p>
          <a:p>
            <a:pPr marL="565150" lvl="1" indent="-242888" defTabSz="912813" eaLnBrk="1" hangingPunct="1">
              <a:spcBef>
                <a:spcPts val="425"/>
              </a:spcBef>
              <a:buSzPct val="39000"/>
            </a:pPr>
            <a:r>
              <a:rPr lang="en-US" altLang="ko-KR" sz="2600" dirty="0" smtClean="0">
                <a:solidFill>
                  <a:srgbClr val="000099"/>
                </a:solidFill>
                <a:ea typeface="굴림" pitchFamily="50" charset="-127"/>
                <a:sym typeface="Verdana" pitchFamily="34" charset="0"/>
              </a:rPr>
              <a:t>Requirement for testing laboratory due to high dependency on import</a:t>
            </a:r>
          </a:p>
          <a:p>
            <a:pPr marL="565150" lvl="1" indent="-242888" defTabSz="912813" eaLnBrk="1" hangingPunct="1">
              <a:spcBef>
                <a:spcPts val="425"/>
              </a:spcBef>
              <a:buSzPct val="39000"/>
            </a:pPr>
            <a:r>
              <a:rPr lang="en-US" altLang="ko-KR" sz="2600" dirty="0" smtClean="0">
                <a:solidFill>
                  <a:srgbClr val="000099"/>
                </a:solidFill>
                <a:ea typeface="굴림" pitchFamily="50" charset="-127"/>
                <a:sym typeface="Verdana" pitchFamily="34" charset="0"/>
              </a:rPr>
              <a:t>Lack of expert, testing laboratory, technical regulation</a:t>
            </a:r>
          </a:p>
          <a:p>
            <a:pPr marL="565150" lvl="1" indent="-242888" defTabSz="912813" eaLnBrk="1" hangingPunct="1">
              <a:spcBef>
                <a:spcPts val="425"/>
              </a:spcBef>
              <a:buSzPct val="39000"/>
            </a:pPr>
            <a:r>
              <a:rPr lang="en-US" altLang="ko-KR" sz="2600" dirty="0" smtClean="0">
                <a:solidFill>
                  <a:srgbClr val="000099"/>
                </a:solidFill>
                <a:ea typeface="굴림" pitchFamily="50" charset="-127"/>
                <a:sym typeface="Verdana" pitchFamily="34" charset="0"/>
              </a:rPr>
              <a:t>Main reason which they have more interests in technical regulation than standards</a:t>
            </a:r>
          </a:p>
        </p:txBody>
      </p:sp>
      <p:sp>
        <p:nvSpPr>
          <p:cNvPr id="38916" name="Rectangle 5"/>
          <p:cNvSpPr txBox="1">
            <a:spLocks noChangeArrowheads="1"/>
          </p:cNvSpPr>
          <p:nvPr/>
        </p:nvSpPr>
        <p:spPr bwMode="auto">
          <a:xfrm>
            <a:off x="0" y="158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96" tIns="50798" rIns="88896" bIns="50798" anchor="ctr"/>
          <a:lstStyle>
            <a:lvl1pPr defTabSz="912813" latinLnBrk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514350" indent="-171450" defTabSz="912813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 defTabSz="912813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 defTabSz="912813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 defTabSz="912813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0002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4574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29146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3718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3300">
                <a:solidFill>
                  <a:srgbClr val="000099"/>
                </a:solidFill>
                <a:ea typeface="굴림" pitchFamily="50" charset="-127"/>
                <a:sym typeface="Verdana" pitchFamily="34" charset="0"/>
              </a:rPr>
              <a:t>Observations</a:t>
            </a:r>
            <a:endParaRPr lang="en-US" altLang="ko-KR" sz="2300">
              <a:ea typeface="굴림" pitchFamily="50" charset="-127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4784" y="833990"/>
            <a:ext cx="8675688" cy="637000"/>
          </a:xfrm>
          <a:prstGeom prst="rect">
            <a:avLst/>
          </a:prstGeom>
        </p:spPr>
        <p:txBody>
          <a:bodyPr vert="horz" lIns="88896" tIns="50798" rIns="88896" bIns="50798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 defTabSz="912813"/>
            <a:r>
              <a:rPr lang="en-US" altLang="ko-KR" sz="3200" dirty="0" smtClean="0">
                <a:solidFill>
                  <a:srgbClr val="C00000"/>
                </a:solidFill>
                <a:latin typeface="Calibri" pitchFamily="34" charset="0"/>
                <a:ea typeface="굴림" pitchFamily="50" charset="-127"/>
                <a:sym typeface="Verdana" pitchFamily="34" charset="0"/>
              </a:rPr>
              <a:t>Conformity Assessment System ;</a:t>
            </a:r>
            <a:endParaRPr lang="en-US" altLang="ko-KR" sz="3200" dirty="0" smtClean="0">
              <a:solidFill>
                <a:srgbClr val="C00000"/>
              </a:solidFill>
              <a:latin typeface="Calibri" pitchFamily="34" charset="0"/>
              <a:ea typeface="굴림" pitchFamily="50" charset="-127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4122867" y="6462713"/>
            <a:ext cx="1279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400" dirty="0" smtClean="0">
                <a:latin typeface="Verdana" pitchFamily="34" charset="0"/>
              </a:rPr>
              <a:t>19</a:t>
            </a:r>
            <a:endParaRPr lang="en-US" altLang="ko-KR" sz="1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954468"/>
      </p:ext>
    </p:extLst>
  </p:cSld>
  <p:clrMapOvr>
    <a:masterClrMapping/>
  </p:clrMapOvr>
  <p:transition spd="med" advTm="188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41313"/>
            <a:ext cx="9144000" cy="1143000"/>
          </a:xfrm>
        </p:spPr>
        <p:txBody>
          <a:bodyPr lIns="88896" tIns="50798" rIns="88896" bIns="50798"/>
          <a:lstStyle/>
          <a:p>
            <a:pPr algn="ctr" defTabSz="912813" eaLnBrk="1" hangingPunct="1"/>
            <a:r>
              <a:rPr lang="en-US" altLang="ko-KR" dirty="0" smtClean="0">
                <a:solidFill>
                  <a:srgbClr val="000099"/>
                </a:solidFill>
                <a:latin typeface="Calibri" pitchFamily="34" charset="0"/>
                <a:ea typeface="굴림" pitchFamily="50" charset="-127"/>
                <a:sym typeface="Verdana" pitchFamily="34" charset="0"/>
              </a:rPr>
              <a:t>Contents</a:t>
            </a:r>
            <a:endParaRPr lang="en-US" altLang="ko-KR" dirty="0" smtClean="0">
              <a:latin typeface="Calibri" pitchFamily="34" charset="0"/>
              <a:ea typeface="굴림" pitchFamily="50" charset="-127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1422400"/>
            <a:ext cx="9144000" cy="4527550"/>
          </a:xfrm>
          <a:prstGeom prst="rect">
            <a:avLst/>
          </a:prstGeom>
        </p:spPr>
        <p:txBody>
          <a:bodyPr lIns="88896" tIns="50798" rIns="88896" bIns="50798"/>
          <a:lstStyle>
            <a:lvl1pPr marL="171450" indent="-137160" algn="l" defTabSz="6858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1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1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1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1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1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1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1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1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4213" indent="-457200" defTabSz="912813" fontAlgn="auto">
              <a:spcBef>
                <a:spcPts val="488"/>
              </a:spcBef>
              <a:spcAft>
                <a:spcPts val="0"/>
              </a:spcAft>
              <a:buSzPct val="48000"/>
              <a:buFont typeface="Wingdings" panose="05000000000000000000" pitchFamily="2" charset="2"/>
              <a:buChar char="§"/>
              <a:defRPr/>
            </a:pPr>
            <a:r>
              <a:rPr lang="en-US" altLang="ko-KR" sz="2800" dirty="0" smtClean="0">
                <a:solidFill>
                  <a:srgbClr val="000099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Who is </a:t>
            </a:r>
            <a:r>
              <a:rPr lang="en-US" altLang="ko-KR" sz="2800" dirty="0">
                <a:solidFill>
                  <a:srgbClr val="000099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TTA?</a:t>
            </a:r>
          </a:p>
          <a:p>
            <a:pPr marL="684213" indent="-457200" defTabSz="912813" fontAlgn="auto">
              <a:spcBef>
                <a:spcPts val="488"/>
              </a:spcBef>
              <a:spcAft>
                <a:spcPts val="0"/>
              </a:spcAft>
              <a:buSzPct val="48000"/>
              <a:buFont typeface="Wingdings" panose="05000000000000000000" pitchFamily="2" charset="2"/>
              <a:buChar char="§"/>
              <a:defRPr/>
            </a:pPr>
            <a:r>
              <a:rPr lang="en-US" altLang="ko-KR" sz="2800" dirty="0">
                <a:solidFill>
                  <a:srgbClr val="000099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What is BSG?</a:t>
            </a:r>
          </a:p>
          <a:p>
            <a:pPr marL="684213" indent="-457200" defTabSz="912813" fontAlgn="auto">
              <a:spcBef>
                <a:spcPts val="488"/>
              </a:spcBef>
              <a:spcAft>
                <a:spcPts val="0"/>
              </a:spcAft>
              <a:buSzPct val="48000"/>
              <a:buFont typeface="Wingdings" panose="05000000000000000000" pitchFamily="2" charset="2"/>
              <a:buChar char="§"/>
              <a:defRPr/>
            </a:pPr>
            <a:r>
              <a:rPr lang="en-US" altLang="ko-KR" sz="2800" dirty="0">
                <a:solidFill>
                  <a:srgbClr val="000099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Experiences and Activities of TTA</a:t>
            </a:r>
          </a:p>
          <a:p>
            <a:pPr marL="684213" indent="-457200" defTabSz="912813" fontAlgn="auto">
              <a:spcBef>
                <a:spcPts val="488"/>
              </a:spcBef>
              <a:spcAft>
                <a:spcPts val="0"/>
              </a:spcAft>
              <a:buSzPct val="48000"/>
              <a:buFont typeface="Wingdings" panose="05000000000000000000" pitchFamily="2" charset="2"/>
              <a:buChar char="§"/>
              <a:defRPr/>
            </a:pPr>
            <a:r>
              <a:rPr lang="en-US" altLang="ko-KR" sz="2800" dirty="0" smtClean="0">
                <a:solidFill>
                  <a:srgbClr val="000099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Observations?</a:t>
            </a:r>
            <a:endParaRPr lang="en-US" altLang="ko-KR" sz="2800" dirty="0">
              <a:solidFill>
                <a:srgbClr val="000099"/>
              </a:solidFill>
              <a:ea typeface="굴림" panose="020B0600000101010101" pitchFamily="50" charset="-127"/>
              <a:sym typeface="Verdana" panose="020B0604030504040204" pitchFamily="34" charset="0"/>
            </a:endParaRPr>
          </a:p>
          <a:p>
            <a:pPr marL="684213" indent="-457200" defTabSz="912813" fontAlgn="auto">
              <a:spcBef>
                <a:spcPts val="488"/>
              </a:spcBef>
              <a:spcAft>
                <a:spcPts val="0"/>
              </a:spcAft>
              <a:buSzPct val="48000"/>
              <a:buFont typeface="Wingdings" panose="05000000000000000000" pitchFamily="2" charset="2"/>
              <a:buChar char="§"/>
              <a:defRPr/>
            </a:pPr>
            <a:r>
              <a:rPr lang="en-US" altLang="ko-KR" sz="2800" dirty="0">
                <a:solidFill>
                  <a:srgbClr val="000099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Future Plan</a:t>
            </a:r>
            <a:endParaRPr lang="en-US" altLang="ko-KR" sz="2800" dirty="0">
              <a:solidFill>
                <a:srgbClr val="000099"/>
              </a:solidFill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6957624"/>
      </p:ext>
    </p:extLst>
  </p:cSld>
  <p:clrMapOvr>
    <a:masterClrMapping/>
  </p:clrMapOvr>
  <p:transition spd="med" advTm="421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44784" y="833990"/>
            <a:ext cx="8675688" cy="637000"/>
          </a:xfrm>
        </p:spPr>
        <p:txBody>
          <a:bodyPr lIns="88896" tIns="50798" rIns="88896" bIns="50798">
            <a:normAutofit/>
          </a:bodyPr>
          <a:lstStyle/>
          <a:p>
            <a:pPr algn="l" defTabSz="912813" eaLnBrk="1" hangingPunct="1"/>
            <a:r>
              <a:rPr lang="en-US" altLang="ko-KR" sz="3200" dirty="0" smtClean="0">
                <a:solidFill>
                  <a:srgbClr val="C00000"/>
                </a:solidFill>
                <a:latin typeface="Calibri" pitchFamily="34" charset="0"/>
                <a:ea typeface="굴림" pitchFamily="50" charset="-127"/>
                <a:sym typeface="Verdana" pitchFamily="34" charset="0"/>
              </a:rPr>
              <a:t>Training or Consultation ;</a:t>
            </a:r>
            <a:endParaRPr lang="en-US" altLang="ko-KR" sz="3200" dirty="0" smtClean="0">
              <a:solidFill>
                <a:srgbClr val="C00000"/>
              </a:solidFill>
              <a:latin typeface="Calibri" pitchFamily="34" charset="0"/>
              <a:ea typeface="굴림" pitchFamily="50" charset="-127"/>
            </a:endParaRP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490728"/>
            <a:ext cx="8893175" cy="4527550"/>
          </a:xfrm>
        </p:spPr>
        <p:txBody>
          <a:bodyPr lIns="88896" tIns="50798" rIns="88896" bIns="50798" rtlCol="0">
            <a:noAutofit/>
          </a:bodyPr>
          <a:lstStyle/>
          <a:p>
            <a:pPr marL="271463" indent="-271463" defTabSz="912813" eaLnBrk="1" fontAlgn="auto" hangingPunct="1">
              <a:spcBef>
                <a:spcPts val="488"/>
              </a:spcBef>
              <a:spcAft>
                <a:spcPts val="0"/>
              </a:spcAft>
              <a:buSzPct val="42000"/>
              <a:buFont typeface="Arial"/>
              <a:buChar char="•"/>
              <a:defRPr/>
            </a:pPr>
            <a:r>
              <a:rPr lang="en-US" altLang="ko-KR" sz="2400" dirty="0" smtClean="0">
                <a:solidFill>
                  <a:srgbClr val="000099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Recognizing needs for training programs on: </a:t>
            </a:r>
          </a:p>
          <a:p>
            <a:pPr marL="354013" lvl="1" defTabSz="912813" eaLnBrk="1" fontAlgn="auto" hangingPunct="1">
              <a:spcBef>
                <a:spcPts val="425"/>
              </a:spcBef>
              <a:spcAft>
                <a:spcPts val="0"/>
              </a:spcAft>
              <a:buSzPct val="39000"/>
              <a:buFont typeface="Arial"/>
              <a:buChar char="–"/>
              <a:defRPr/>
            </a:pPr>
            <a:r>
              <a:rPr lang="en-US" altLang="ko-KR" sz="2400" u="sng" dirty="0" smtClean="0">
                <a:solidFill>
                  <a:srgbClr val="000099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Adopting international standards into national standards</a:t>
            </a:r>
          </a:p>
          <a:p>
            <a:pPr marL="536575" lvl="2" indent="-182563" defTabSz="912813" eaLnBrk="1" fontAlgn="auto" hangingPunct="1">
              <a:spcBef>
                <a:spcPts val="350"/>
              </a:spcBef>
              <a:spcAft>
                <a:spcPts val="0"/>
              </a:spcAft>
              <a:buSzPct val="32000"/>
              <a:buFont typeface="Arial"/>
              <a:buChar char="•"/>
              <a:defRPr/>
            </a:pPr>
            <a:r>
              <a:rPr lang="en-US" altLang="ko-KR" dirty="0" smtClean="0">
                <a:solidFill>
                  <a:srgbClr val="000099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Which international standards should be chosen</a:t>
            </a:r>
          </a:p>
          <a:p>
            <a:pPr marL="536575" lvl="2" indent="-182563" defTabSz="912813" eaLnBrk="1" fontAlgn="auto" hangingPunct="1">
              <a:spcBef>
                <a:spcPts val="350"/>
              </a:spcBef>
              <a:spcAft>
                <a:spcPts val="0"/>
              </a:spcAft>
              <a:buSzPct val="32000"/>
              <a:buFont typeface="Arial"/>
              <a:buChar char="•"/>
              <a:defRPr/>
            </a:pPr>
            <a:r>
              <a:rPr lang="en-US" altLang="ko-KR" sz="2200" dirty="0" smtClean="0">
                <a:solidFill>
                  <a:srgbClr val="000099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Which elements need to keep vs. which elements need to be modified</a:t>
            </a:r>
          </a:p>
          <a:p>
            <a:pPr marL="536575" lvl="2" indent="-182563" defTabSz="912813" eaLnBrk="1" fontAlgn="auto" hangingPunct="1">
              <a:spcBef>
                <a:spcPts val="350"/>
              </a:spcBef>
              <a:spcAft>
                <a:spcPts val="0"/>
              </a:spcAft>
              <a:buSzPct val="32000"/>
              <a:buFont typeface="Arial"/>
              <a:buChar char="•"/>
              <a:defRPr/>
            </a:pPr>
            <a:r>
              <a:rPr lang="en-US" altLang="ko-KR" dirty="0" smtClean="0">
                <a:solidFill>
                  <a:srgbClr val="000099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Relationship between technical regulation and standards</a:t>
            </a:r>
          </a:p>
          <a:p>
            <a:pPr marL="536575" lvl="2" indent="-182563" defTabSz="912813" eaLnBrk="1" fontAlgn="auto" hangingPunct="1">
              <a:spcBef>
                <a:spcPts val="350"/>
              </a:spcBef>
              <a:spcAft>
                <a:spcPts val="0"/>
              </a:spcAft>
              <a:buSzPct val="32000"/>
              <a:buFont typeface="Arial"/>
              <a:buChar char="•"/>
              <a:defRPr/>
            </a:pPr>
            <a:r>
              <a:rPr lang="en-US" altLang="ko-KR" dirty="0" smtClean="0">
                <a:solidFill>
                  <a:srgbClr val="000099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Any other considerations</a:t>
            </a:r>
          </a:p>
          <a:p>
            <a:pPr marL="354012" lvl="2" indent="0" defTabSz="912813" eaLnBrk="1" fontAlgn="auto" hangingPunct="1">
              <a:spcBef>
                <a:spcPts val="350"/>
              </a:spcBef>
              <a:spcAft>
                <a:spcPts val="0"/>
              </a:spcAft>
              <a:buSzPct val="32000"/>
              <a:buNone/>
              <a:defRPr/>
            </a:pPr>
            <a:endParaRPr lang="en-US" altLang="ko-KR" sz="1000" dirty="0" smtClean="0">
              <a:solidFill>
                <a:srgbClr val="000099"/>
              </a:solidFill>
              <a:ea typeface="굴림" panose="020B0600000101010101" pitchFamily="50" charset="-127"/>
              <a:sym typeface="Verdana" panose="020B0604030504040204" pitchFamily="34" charset="0"/>
            </a:endParaRPr>
          </a:p>
          <a:p>
            <a:pPr marL="354013" lvl="1" defTabSz="912813" eaLnBrk="1" fontAlgn="auto" hangingPunct="1">
              <a:spcBef>
                <a:spcPts val="425"/>
              </a:spcBef>
              <a:spcAft>
                <a:spcPts val="0"/>
              </a:spcAft>
              <a:buSzPct val="39000"/>
              <a:buFont typeface="Arial"/>
              <a:buChar char="–"/>
              <a:defRPr/>
            </a:pPr>
            <a:r>
              <a:rPr lang="en-US" altLang="ko-KR" sz="2400" u="sng" dirty="0" smtClean="0">
                <a:solidFill>
                  <a:srgbClr val="000099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Participating international standard meetings;</a:t>
            </a:r>
          </a:p>
          <a:p>
            <a:pPr marL="814388" lvl="2" defTabSz="912813" eaLnBrk="1" fontAlgn="auto" hangingPunct="1">
              <a:spcBef>
                <a:spcPts val="350"/>
              </a:spcBef>
              <a:spcAft>
                <a:spcPts val="0"/>
              </a:spcAft>
              <a:buSzPct val="32000"/>
              <a:buFont typeface="Arial"/>
              <a:buChar char="•"/>
              <a:defRPr/>
            </a:pPr>
            <a:r>
              <a:rPr lang="en-US" altLang="ko-KR" dirty="0" smtClean="0">
                <a:solidFill>
                  <a:srgbClr val="000099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Introduction and working methods of ITU, APT, ETSI, IEEE, </a:t>
            </a:r>
            <a:r>
              <a:rPr lang="en-US" altLang="ko-KR" dirty="0" err="1" smtClean="0">
                <a:solidFill>
                  <a:srgbClr val="000099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etc</a:t>
            </a:r>
            <a:endParaRPr lang="en-US" altLang="ko-KR" dirty="0" smtClean="0">
              <a:solidFill>
                <a:srgbClr val="000099"/>
              </a:solidFill>
              <a:ea typeface="굴림" panose="020B0600000101010101" pitchFamily="50" charset="-127"/>
              <a:sym typeface="Verdana" panose="020B0604030504040204" pitchFamily="34" charset="0"/>
            </a:endParaRPr>
          </a:p>
          <a:p>
            <a:pPr marL="814388" lvl="2" defTabSz="912813" eaLnBrk="1" fontAlgn="auto" hangingPunct="1">
              <a:spcBef>
                <a:spcPts val="350"/>
              </a:spcBef>
              <a:spcAft>
                <a:spcPts val="0"/>
              </a:spcAft>
              <a:buSzPct val="32000"/>
              <a:buFont typeface="Arial"/>
              <a:buChar char="•"/>
              <a:defRPr/>
            </a:pPr>
            <a:r>
              <a:rPr lang="en-US" altLang="ko-KR" dirty="0" smtClean="0">
                <a:solidFill>
                  <a:srgbClr val="000099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Way to acquire information at SDOs’ websites, to draft and present contribution, and to convene a meeting, etc. </a:t>
            </a:r>
          </a:p>
        </p:txBody>
      </p:sp>
      <p:sp>
        <p:nvSpPr>
          <p:cNvPr id="40964" name="Rectangle 5"/>
          <p:cNvSpPr txBox="1">
            <a:spLocks noChangeArrowheads="1"/>
          </p:cNvSpPr>
          <p:nvPr/>
        </p:nvSpPr>
        <p:spPr bwMode="auto">
          <a:xfrm>
            <a:off x="0" y="158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96" tIns="50798" rIns="88896" bIns="50798" anchor="ctr"/>
          <a:lstStyle>
            <a:lvl1pPr defTabSz="912813" latinLnBrk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514350" indent="-171450" defTabSz="912813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 defTabSz="912813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 defTabSz="912813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 defTabSz="912813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0002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4574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29146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3718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3300">
                <a:solidFill>
                  <a:srgbClr val="000099"/>
                </a:solidFill>
                <a:ea typeface="굴림" pitchFamily="50" charset="-127"/>
                <a:sym typeface="Verdana" pitchFamily="34" charset="0"/>
              </a:rPr>
              <a:t>Observations</a:t>
            </a:r>
            <a:endParaRPr lang="en-US" altLang="ko-KR" sz="2300">
              <a:ea typeface="굴림" pitchFamily="50" charset="-127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4122867" y="6462713"/>
            <a:ext cx="1279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400" dirty="0" smtClean="0">
                <a:latin typeface="Verdana" pitchFamily="34" charset="0"/>
              </a:rPr>
              <a:t>20</a:t>
            </a:r>
            <a:endParaRPr lang="en-US" altLang="ko-KR" sz="1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275295"/>
      </p:ext>
    </p:extLst>
  </p:cSld>
  <p:clrMapOvr>
    <a:masterClrMapping/>
  </p:clrMapOvr>
  <p:transition spd="med" advTm="1032383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41313"/>
            <a:ext cx="9144000" cy="1143000"/>
          </a:xfrm>
        </p:spPr>
        <p:txBody>
          <a:bodyPr lIns="88896" tIns="50798" rIns="88896" bIns="50798"/>
          <a:lstStyle/>
          <a:p>
            <a:pPr algn="ctr" defTabSz="912813" eaLnBrk="1" hangingPunct="1"/>
            <a:r>
              <a:rPr lang="en-US" altLang="ko-KR" smtClean="0">
                <a:solidFill>
                  <a:srgbClr val="000099"/>
                </a:solidFill>
                <a:latin typeface="Calibri" pitchFamily="34" charset="0"/>
                <a:ea typeface="굴림" pitchFamily="50" charset="-127"/>
                <a:sym typeface="Verdana" pitchFamily="34" charset="0"/>
              </a:rPr>
              <a:t>Contents</a:t>
            </a:r>
            <a:endParaRPr lang="en-US" altLang="ko-KR" smtClean="0">
              <a:latin typeface="Calibri" pitchFamily="34" charset="0"/>
              <a:ea typeface="굴림" pitchFamily="50" charset="-127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1422400"/>
            <a:ext cx="9144000" cy="4527550"/>
          </a:xfrm>
          <a:prstGeom prst="rect">
            <a:avLst/>
          </a:prstGeom>
        </p:spPr>
        <p:txBody>
          <a:bodyPr lIns="88896" tIns="50798" rIns="88896" bIns="50798"/>
          <a:lstStyle>
            <a:lvl1pPr marL="171450" indent="-137160" algn="l" defTabSz="6858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1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1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1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1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1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1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1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1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4213" indent="-457200" defTabSz="912813" fontAlgn="auto">
              <a:spcBef>
                <a:spcPts val="488"/>
              </a:spcBef>
              <a:spcAft>
                <a:spcPts val="0"/>
              </a:spcAft>
              <a:buSzPct val="48000"/>
              <a:buFont typeface="Wingdings" panose="05000000000000000000" pitchFamily="2" charset="2"/>
              <a:buChar char="§"/>
              <a:defRPr/>
            </a:pPr>
            <a:r>
              <a:rPr lang="en-US" altLang="ko-KR" sz="2800" dirty="0">
                <a:solidFill>
                  <a:schemeClr val="bg1">
                    <a:lumMod val="75000"/>
                  </a:schemeClr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Who is TTA?</a:t>
            </a:r>
          </a:p>
          <a:p>
            <a:pPr marL="684213" indent="-457200" defTabSz="912813" fontAlgn="auto">
              <a:spcBef>
                <a:spcPts val="488"/>
              </a:spcBef>
              <a:spcAft>
                <a:spcPts val="0"/>
              </a:spcAft>
              <a:buSzPct val="48000"/>
              <a:buFont typeface="Wingdings" panose="05000000000000000000" pitchFamily="2" charset="2"/>
              <a:buChar char="§"/>
              <a:defRPr/>
            </a:pPr>
            <a:r>
              <a:rPr lang="en-US" altLang="ko-KR" sz="2800" dirty="0">
                <a:solidFill>
                  <a:schemeClr val="bg1">
                    <a:lumMod val="75000"/>
                  </a:schemeClr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What is BSG?</a:t>
            </a:r>
          </a:p>
          <a:p>
            <a:pPr marL="684213" indent="-457200" defTabSz="912813" fontAlgn="auto">
              <a:spcBef>
                <a:spcPts val="488"/>
              </a:spcBef>
              <a:spcAft>
                <a:spcPts val="0"/>
              </a:spcAft>
              <a:buSzPct val="48000"/>
              <a:buFont typeface="Wingdings" panose="05000000000000000000" pitchFamily="2" charset="2"/>
              <a:buChar char="§"/>
              <a:defRPr/>
            </a:pPr>
            <a:r>
              <a:rPr lang="en-US" altLang="ko-KR" sz="2800" dirty="0">
                <a:solidFill>
                  <a:schemeClr val="bg1">
                    <a:lumMod val="75000"/>
                  </a:schemeClr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Experiences and Activities of TTA</a:t>
            </a:r>
          </a:p>
          <a:p>
            <a:pPr marL="684213" indent="-457200" defTabSz="912813" fontAlgn="auto">
              <a:spcBef>
                <a:spcPts val="488"/>
              </a:spcBef>
              <a:spcAft>
                <a:spcPts val="0"/>
              </a:spcAft>
              <a:buSzPct val="48000"/>
              <a:buFont typeface="Wingdings" panose="05000000000000000000" pitchFamily="2" charset="2"/>
              <a:buChar char="§"/>
              <a:defRPr/>
            </a:pPr>
            <a:r>
              <a:rPr lang="en-US" altLang="ko-KR" sz="2800" dirty="0">
                <a:solidFill>
                  <a:schemeClr val="bg1">
                    <a:lumMod val="75000"/>
                  </a:schemeClr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Observations?</a:t>
            </a:r>
          </a:p>
          <a:p>
            <a:pPr marL="684213" indent="-457200" defTabSz="912813" fontAlgn="auto">
              <a:spcBef>
                <a:spcPts val="488"/>
              </a:spcBef>
              <a:spcAft>
                <a:spcPts val="0"/>
              </a:spcAft>
              <a:buSzPct val="48000"/>
              <a:buFont typeface="Wingdings" panose="05000000000000000000" pitchFamily="2" charset="2"/>
              <a:buChar char="§"/>
              <a:defRPr/>
            </a:pPr>
            <a:r>
              <a:rPr lang="en-US" altLang="ko-KR" sz="2800" dirty="0">
                <a:solidFill>
                  <a:srgbClr val="000099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Future Plan</a:t>
            </a:r>
            <a:endParaRPr lang="en-US" altLang="ko-KR" sz="2800" dirty="0">
              <a:solidFill>
                <a:srgbClr val="000099"/>
              </a:solidFill>
              <a:ea typeface="굴림" panose="020B0600000101010101" pitchFamily="50" charset="-127"/>
            </a:endParaRP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 bwMode="auto">
          <a:xfrm>
            <a:off x="4122867" y="6462713"/>
            <a:ext cx="1279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400" dirty="0" smtClean="0">
                <a:latin typeface="Verdana" pitchFamily="34" charset="0"/>
              </a:rPr>
              <a:t>21</a:t>
            </a:r>
            <a:endParaRPr lang="en-US" altLang="ko-KR" sz="1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292396"/>
      </p:ext>
    </p:extLst>
  </p:cSld>
  <p:clrMapOvr>
    <a:masterClrMapping/>
  </p:clrMapOvr>
  <p:transition spd="med" advTm="421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708025" y="1422400"/>
            <a:ext cx="8435975" cy="4094163"/>
          </a:xfrm>
        </p:spPr>
        <p:txBody>
          <a:bodyPr lIns="88896" tIns="50798" rIns="88896" bIns="50798"/>
          <a:lstStyle/>
          <a:p>
            <a:pPr defTabSz="912813" eaLnBrk="1" hangingPunct="1">
              <a:spcBef>
                <a:spcPts val="488"/>
              </a:spcBef>
              <a:buSzPct val="42000"/>
              <a:buFont typeface="Wingdings" pitchFamily="2" charset="2"/>
              <a:buChar char="§"/>
            </a:pPr>
            <a:r>
              <a:rPr lang="en-US" altLang="ko-KR" sz="2700" dirty="0" smtClean="0">
                <a:solidFill>
                  <a:srgbClr val="000099"/>
                </a:solidFill>
                <a:ea typeface="굴림" pitchFamily="50" charset="-127"/>
                <a:sym typeface="Verdana" pitchFamily="34" charset="0"/>
              </a:rPr>
              <a:t>Continue to collaborate AP countries as well as int’l &amp; regional organizations (ITU, APT, </a:t>
            </a:r>
            <a:r>
              <a:rPr lang="en-US" altLang="ko-KR" sz="2700" dirty="0" err="1" smtClean="0">
                <a:solidFill>
                  <a:srgbClr val="000099"/>
                </a:solidFill>
                <a:ea typeface="굴림" pitchFamily="50" charset="-127"/>
                <a:sym typeface="Verdana" pitchFamily="34" charset="0"/>
              </a:rPr>
              <a:t>AfDB</a:t>
            </a:r>
            <a:r>
              <a:rPr lang="en-US" altLang="ko-KR" sz="2700" dirty="0" smtClean="0">
                <a:solidFill>
                  <a:srgbClr val="000099"/>
                </a:solidFill>
                <a:ea typeface="굴림" pitchFamily="50" charset="-127"/>
                <a:sym typeface="Verdana" pitchFamily="34" charset="0"/>
              </a:rPr>
              <a:t>, IDB) to enhance ICT (standardization) capabilities of AP countries</a:t>
            </a:r>
            <a:endParaRPr lang="en-US" altLang="ko-KR" sz="2400" dirty="0" smtClean="0">
              <a:solidFill>
                <a:srgbClr val="000099"/>
              </a:solidFill>
              <a:ea typeface="굴림" pitchFamily="50" charset="-127"/>
              <a:sym typeface="Verdana" pitchFamily="34" charset="0"/>
            </a:endParaRPr>
          </a:p>
        </p:txBody>
      </p:sp>
      <p:sp>
        <p:nvSpPr>
          <p:cNvPr id="45059" name="Rectangle 5"/>
          <p:cNvSpPr txBox="1">
            <a:spLocks noChangeArrowheads="1"/>
          </p:cNvSpPr>
          <p:nvPr/>
        </p:nvSpPr>
        <p:spPr bwMode="auto">
          <a:xfrm>
            <a:off x="0" y="158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96" tIns="50798" rIns="88896" bIns="50798" anchor="ctr"/>
          <a:lstStyle>
            <a:lvl1pPr defTabSz="912813" latinLnBrk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514350" indent="-171450" defTabSz="912813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 defTabSz="912813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 defTabSz="912813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 defTabSz="912813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0002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4574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29146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3718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3300" dirty="0">
                <a:solidFill>
                  <a:srgbClr val="000099"/>
                </a:solidFill>
                <a:ea typeface="굴림" pitchFamily="50" charset="-127"/>
                <a:sym typeface="Verdana" pitchFamily="34" charset="0"/>
              </a:rPr>
              <a:t>Future Plan</a:t>
            </a:r>
            <a:endParaRPr lang="en-US" altLang="ko-KR" sz="2300" dirty="0">
              <a:ea typeface="굴림" pitchFamily="50" charset="-127"/>
            </a:endParaRPr>
          </a:p>
        </p:txBody>
      </p:sp>
      <p:sp>
        <p:nvSpPr>
          <p:cNvPr id="45060" name="Slide Number Placeholder 5"/>
          <p:cNvSpPr txBox="1">
            <a:spLocks/>
          </p:cNvSpPr>
          <p:nvPr/>
        </p:nvSpPr>
        <p:spPr bwMode="auto">
          <a:xfrm>
            <a:off x="4122867" y="6462713"/>
            <a:ext cx="1279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400" dirty="0" smtClean="0">
                <a:latin typeface="Verdana" pitchFamily="34" charset="0"/>
              </a:rPr>
              <a:t>22</a:t>
            </a:r>
            <a:endParaRPr lang="en-US" altLang="ko-KR" sz="1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4231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/>
          </p:cNvSpPr>
          <p:nvPr/>
        </p:nvSpPr>
        <p:spPr bwMode="auto">
          <a:xfrm>
            <a:off x="2584450" y="1928654"/>
            <a:ext cx="3963988" cy="492443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defTabSz="914145">
              <a:defRPr/>
            </a:pPr>
            <a:r>
              <a:rPr lang="en-US" altLang="ko-KR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굴림" pitchFamily="50" charset="-127"/>
                <a:sym typeface="Trebuchet MS" pitchFamily="34" charset="0"/>
              </a:rPr>
              <a:t>Thank you !</a:t>
            </a:r>
          </a:p>
        </p:txBody>
      </p:sp>
      <p:sp>
        <p:nvSpPr>
          <p:cNvPr id="47107" name="Rectangle 4"/>
          <p:cNvSpPr>
            <a:spLocks/>
          </p:cNvSpPr>
          <p:nvPr/>
        </p:nvSpPr>
        <p:spPr bwMode="auto">
          <a:xfrm>
            <a:off x="2625725" y="2946400"/>
            <a:ext cx="253047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896" tIns="50798" rIns="88896" bIns="50798">
            <a:spAutoFit/>
          </a:bodyPr>
          <a:lstStyle>
            <a:lvl1pPr defTabSz="912813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12813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12813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12813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12813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ko-KR" sz="1800">
                <a:ea typeface="굴림" pitchFamily="50" charset="-127"/>
                <a:sym typeface="Verdana" pitchFamily="34" charset="0"/>
              </a:rPr>
              <a:t>Contact information</a:t>
            </a:r>
          </a:p>
        </p:txBody>
      </p:sp>
      <p:sp>
        <p:nvSpPr>
          <p:cNvPr id="47108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313363" y="3306763"/>
            <a:ext cx="3830637" cy="679450"/>
          </a:xfrm>
        </p:spPr>
        <p:txBody>
          <a:bodyPr lIns="88896" tIns="50798" rIns="88896" bIns="50798"/>
          <a:lstStyle/>
          <a:p>
            <a:pPr marL="169863" indent="-169863" defTabSz="912813" eaLnBrk="1" hangingPunct="1">
              <a:spcBef>
                <a:spcPts val="488"/>
              </a:spcBef>
              <a:buSzPct val="27000"/>
            </a:pPr>
            <a:r>
              <a:rPr lang="en-US" altLang="ko-KR" sz="1500" smtClean="0">
                <a:solidFill>
                  <a:srgbClr val="000099"/>
                </a:solidFill>
                <a:ea typeface="굴림" pitchFamily="50" charset="-127"/>
                <a:sym typeface="Verdana" pitchFamily="34" charset="0"/>
              </a:rPr>
              <a:t>Mail    : </a:t>
            </a:r>
            <a:r>
              <a:rPr lang="en-US" altLang="ko-KR" sz="1500" u="sng" smtClean="0">
                <a:solidFill>
                  <a:srgbClr val="000099"/>
                </a:solidFill>
                <a:ea typeface="굴림" pitchFamily="50" charset="-127"/>
                <a:sym typeface="Verdana" pitchFamily="34" charset="0"/>
                <a:hlinkClick r:id="rId3" action="ppaction://hlinkfile"/>
              </a:rPr>
              <a:t>channel@tta.or.kr</a:t>
            </a:r>
            <a:endParaRPr lang="en-US" altLang="ko-KR" sz="1500" smtClean="0">
              <a:solidFill>
                <a:srgbClr val="000099"/>
              </a:solidFill>
              <a:ea typeface="굴림" pitchFamily="50" charset="-127"/>
              <a:sym typeface="Verdana" pitchFamily="34" charset="0"/>
            </a:endParaRPr>
          </a:p>
          <a:p>
            <a:pPr marL="169863" indent="-169863" defTabSz="912813" eaLnBrk="1" hangingPunct="1">
              <a:spcBef>
                <a:spcPts val="488"/>
              </a:spcBef>
              <a:buSzPct val="27000"/>
            </a:pPr>
            <a:r>
              <a:rPr lang="en-US" altLang="ko-KR" sz="1500" smtClean="0">
                <a:solidFill>
                  <a:srgbClr val="000099"/>
                </a:solidFill>
                <a:ea typeface="굴림" pitchFamily="50" charset="-127"/>
                <a:sym typeface="Verdana" pitchFamily="34" charset="0"/>
              </a:rPr>
              <a:t>Phone : +82 31 724 0071</a:t>
            </a:r>
            <a:endParaRPr lang="en-US" altLang="ko-KR" smtClean="0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69638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1422400"/>
            <a:ext cx="9144000" cy="4527550"/>
          </a:xfrm>
          <a:prstGeom prst="rect">
            <a:avLst/>
          </a:prstGeom>
        </p:spPr>
        <p:txBody>
          <a:bodyPr lIns="88896" tIns="50798" rIns="88896" bIns="50798"/>
          <a:lstStyle>
            <a:lvl1pPr marL="171450" indent="-137160" algn="l" defTabSz="6858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1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1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1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1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1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1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1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1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4213" indent="-457200" defTabSz="912813" fontAlgn="auto">
              <a:spcBef>
                <a:spcPts val="488"/>
              </a:spcBef>
              <a:spcAft>
                <a:spcPts val="0"/>
              </a:spcAft>
              <a:buSzPct val="48000"/>
              <a:buFont typeface="Wingdings" panose="05000000000000000000" pitchFamily="2" charset="2"/>
              <a:buChar char="§"/>
              <a:defRPr/>
            </a:pPr>
            <a:r>
              <a:rPr lang="en-US" altLang="ko-KR" sz="2800" dirty="0" smtClean="0">
                <a:solidFill>
                  <a:srgbClr val="000099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Who is TTA?</a:t>
            </a:r>
          </a:p>
          <a:p>
            <a:pPr marL="684213" indent="-457200" defTabSz="912813" fontAlgn="auto">
              <a:spcBef>
                <a:spcPts val="488"/>
              </a:spcBef>
              <a:spcAft>
                <a:spcPts val="0"/>
              </a:spcAft>
              <a:buSzPct val="48000"/>
              <a:buFont typeface="Wingdings" panose="05000000000000000000" pitchFamily="2" charset="2"/>
              <a:buChar char="§"/>
              <a:defRPr/>
            </a:pPr>
            <a:r>
              <a:rPr lang="en-US" altLang="ko-KR" sz="2800" dirty="0" smtClean="0">
                <a:solidFill>
                  <a:schemeClr val="bg1">
                    <a:lumMod val="75000"/>
                  </a:schemeClr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What is BSG?</a:t>
            </a:r>
          </a:p>
          <a:p>
            <a:pPr marL="684213" indent="-457200" defTabSz="912813" fontAlgn="auto">
              <a:spcBef>
                <a:spcPts val="488"/>
              </a:spcBef>
              <a:spcAft>
                <a:spcPts val="0"/>
              </a:spcAft>
              <a:buSzPct val="48000"/>
              <a:buFont typeface="Wingdings" panose="05000000000000000000" pitchFamily="2" charset="2"/>
              <a:buChar char="§"/>
              <a:defRPr/>
            </a:pPr>
            <a:r>
              <a:rPr lang="en-US" altLang="ko-KR" sz="2800" dirty="0" smtClean="0">
                <a:solidFill>
                  <a:schemeClr val="bg1">
                    <a:lumMod val="75000"/>
                  </a:schemeClr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Experiences and Activities of TTA</a:t>
            </a:r>
          </a:p>
          <a:p>
            <a:pPr marL="684213" indent="-457200" defTabSz="912813" fontAlgn="auto">
              <a:spcBef>
                <a:spcPts val="488"/>
              </a:spcBef>
              <a:spcAft>
                <a:spcPts val="0"/>
              </a:spcAft>
              <a:buSzPct val="48000"/>
              <a:buFont typeface="Wingdings" panose="05000000000000000000" pitchFamily="2" charset="2"/>
              <a:buChar char="§"/>
              <a:defRPr/>
            </a:pPr>
            <a:r>
              <a:rPr lang="en-US" altLang="ko-KR" sz="2800" dirty="0">
                <a:solidFill>
                  <a:schemeClr val="bg1">
                    <a:lumMod val="75000"/>
                  </a:schemeClr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Observations?</a:t>
            </a:r>
          </a:p>
          <a:p>
            <a:pPr marL="684213" indent="-457200" defTabSz="912813" fontAlgn="auto">
              <a:spcBef>
                <a:spcPts val="488"/>
              </a:spcBef>
              <a:spcAft>
                <a:spcPts val="0"/>
              </a:spcAft>
              <a:buSzPct val="48000"/>
              <a:buFont typeface="Wingdings" panose="05000000000000000000" pitchFamily="2" charset="2"/>
              <a:buChar char="§"/>
              <a:defRPr/>
            </a:pPr>
            <a:r>
              <a:rPr lang="en-US" altLang="ko-KR" sz="2800" dirty="0" smtClean="0">
                <a:solidFill>
                  <a:schemeClr val="bg1">
                    <a:lumMod val="75000"/>
                  </a:schemeClr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Future Plan</a:t>
            </a:r>
            <a:endParaRPr lang="en-US" altLang="ko-KR" sz="2800" dirty="0" smtClean="0">
              <a:solidFill>
                <a:schemeClr val="bg1">
                  <a:lumMod val="75000"/>
                </a:schemeClr>
              </a:solidFill>
              <a:ea typeface="굴림" panose="020B0600000101010101" pitchFamily="50" charset="-127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341313"/>
            <a:ext cx="9144000" cy="1143000"/>
          </a:xfrm>
          <a:prstGeom prst="rect">
            <a:avLst/>
          </a:prstGeom>
        </p:spPr>
        <p:txBody>
          <a:bodyPr vert="horz" lIns="88896" tIns="50798" rIns="88896" bIns="50798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2813"/>
            <a:r>
              <a:rPr lang="en-US" altLang="ko-KR" smtClean="0">
                <a:solidFill>
                  <a:srgbClr val="000099"/>
                </a:solidFill>
                <a:latin typeface="Calibri" pitchFamily="34" charset="0"/>
                <a:ea typeface="굴림" pitchFamily="50" charset="-127"/>
                <a:sym typeface="Verdana" pitchFamily="34" charset="0"/>
              </a:rPr>
              <a:t>Contents</a:t>
            </a:r>
            <a:endParaRPr lang="en-US" altLang="ko-KR" dirty="0" smtClean="0">
              <a:latin typeface="Calibri" pitchFamily="34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68061147"/>
      </p:ext>
    </p:extLst>
  </p:cSld>
  <p:clrMapOvr>
    <a:masterClrMapping/>
  </p:clrMapOvr>
  <p:transition spd="med" advTm="42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onesto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945" y="3005484"/>
            <a:ext cx="3294063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2294" name="Picture 3" descr="건물_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11"/>
          <a:stretch>
            <a:fillRect/>
          </a:stretch>
        </p:blipFill>
        <p:spPr bwMode="auto">
          <a:xfrm>
            <a:off x="5181600" y="2130425"/>
            <a:ext cx="3602038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0" y="158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96" tIns="50798" rIns="88896" bIns="50798" anchor="ctr"/>
          <a:lstStyle>
            <a:lvl1pPr defTabSz="912813" latinLnBrk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514350" indent="-171450" defTabSz="912813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 defTabSz="912813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 defTabSz="912813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 defTabSz="912813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0002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4574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29146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3718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3300" dirty="0">
                <a:solidFill>
                  <a:srgbClr val="000099"/>
                </a:solidFill>
                <a:ea typeface="굴림" pitchFamily="50" charset="-127"/>
                <a:sym typeface="Verdana" pitchFamily="34" charset="0"/>
              </a:rPr>
              <a:t>Who is TTA? </a:t>
            </a:r>
            <a:r>
              <a:rPr lang="en-US" altLang="ko-KR" sz="2500" dirty="0">
                <a:solidFill>
                  <a:srgbClr val="000099"/>
                </a:solidFill>
                <a:ea typeface="굴림" pitchFamily="50" charset="-127"/>
                <a:sym typeface="Verdana" pitchFamily="34" charset="0"/>
              </a:rPr>
              <a:t>: </a:t>
            </a:r>
            <a:r>
              <a:rPr lang="en-US" altLang="ko-KR" sz="2500" dirty="0" smtClean="0">
                <a:solidFill>
                  <a:srgbClr val="000099"/>
                </a:solidFill>
                <a:ea typeface="굴림" pitchFamily="50" charset="-127"/>
                <a:sym typeface="Verdana" pitchFamily="34" charset="0"/>
              </a:rPr>
              <a:t>Telecom. Technology Association</a:t>
            </a:r>
            <a:endParaRPr lang="en-US" altLang="ko-KR" sz="2500" dirty="0">
              <a:ea typeface="굴림" pitchFamily="50" charset="-127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457200" y="1276350"/>
            <a:ext cx="8458200" cy="150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896" tIns="50798" rIns="88896" bIns="50798">
            <a:spAutoFit/>
          </a:bodyPr>
          <a:lstStyle>
            <a:lvl1pPr marL="266700" indent="-266700" defTabSz="912813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01675" indent="-379413" defTabSz="912813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12813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12813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12813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ts val="275"/>
              </a:spcBef>
              <a:buSzPct val="75000"/>
              <a:buFont typeface="Wingdings" pitchFamily="2" charset="2"/>
              <a:buChar char="§"/>
            </a:pPr>
            <a:r>
              <a:rPr lang="en-US" altLang="ko-KR" sz="2300" dirty="0" smtClean="0">
                <a:solidFill>
                  <a:srgbClr val="000099"/>
                </a:solidFill>
                <a:ea typeface="굴림" pitchFamily="50" charset="-127"/>
                <a:sym typeface="Verdana" pitchFamily="34" charset="0"/>
              </a:rPr>
              <a:t>Accredited standards developing &amp; testing/ certification organization in </a:t>
            </a:r>
            <a:r>
              <a:rPr lang="en-US" altLang="ko-KR" sz="2300" dirty="0">
                <a:solidFill>
                  <a:srgbClr val="000099"/>
                </a:solidFill>
                <a:ea typeface="굴림" pitchFamily="50" charset="-127"/>
                <a:sym typeface="Verdana" pitchFamily="34" charset="0"/>
              </a:rPr>
              <a:t>ICT </a:t>
            </a:r>
            <a:r>
              <a:rPr lang="en-US" altLang="ko-KR" sz="2300" dirty="0" smtClean="0">
                <a:solidFill>
                  <a:srgbClr val="000099"/>
                </a:solidFill>
                <a:ea typeface="굴림" pitchFamily="50" charset="-127"/>
                <a:sym typeface="Verdana" pitchFamily="34" charset="0"/>
              </a:rPr>
              <a:t>area </a:t>
            </a:r>
            <a:endParaRPr lang="en-US" altLang="ko-KR" sz="2300" dirty="0">
              <a:solidFill>
                <a:srgbClr val="000099"/>
              </a:solidFill>
              <a:ea typeface="굴림" pitchFamily="50" charset="-127"/>
              <a:sym typeface="Verdana" pitchFamily="34" charset="0"/>
            </a:endParaRPr>
          </a:p>
          <a:p>
            <a:pPr lvl="1">
              <a:spcBef>
                <a:spcPts val="275"/>
              </a:spcBef>
              <a:buSzPct val="60000"/>
              <a:buFont typeface="Arial" pitchFamily="34" charset="0"/>
              <a:buChar char="•"/>
            </a:pPr>
            <a:r>
              <a:rPr lang="en-US" altLang="ko-KR" sz="2000" dirty="0">
                <a:solidFill>
                  <a:srgbClr val="000099"/>
                </a:solidFill>
                <a:ea typeface="굴림" pitchFamily="50" charset="-127"/>
                <a:sym typeface="Verdana" pitchFamily="34" charset="0"/>
              </a:rPr>
              <a:t>Planning and setting ICT standards</a:t>
            </a:r>
          </a:p>
          <a:p>
            <a:pPr lvl="1">
              <a:spcBef>
                <a:spcPts val="275"/>
              </a:spcBef>
              <a:buSzPct val="60000"/>
              <a:buFont typeface="Arial" pitchFamily="34" charset="0"/>
              <a:buChar char="•"/>
            </a:pPr>
            <a:r>
              <a:rPr lang="en-US" altLang="ko-KR" sz="2000" dirty="0">
                <a:solidFill>
                  <a:srgbClr val="000099"/>
                </a:solidFill>
                <a:ea typeface="굴림" pitchFamily="50" charset="-127"/>
                <a:sym typeface="Verdana" pitchFamily="34" charset="0"/>
              </a:rPr>
              <a:t>Testing and certifying ICT products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4122867" y="6462713"/>
            <a:ext cx="1279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400" dirty="0" smtClean="0">
                <a:latin typeface="Verdana" pitchFamily="34" charset="0"/>
              </a:rPr>
              <a:t>4</a:t>
            </a:r>
            <a:endParaRPr lang="en-US" altLang="ko-KR" sz="1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033901"/>
      </p:ext>
    </p:extLst>
  </p:cSld>
  <p:clrMapOvr>
    <a:masterClrMapping/>
  </p:clrMapOvr>
  <p:transition spd="med" advTm="16461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4" name="Rectangle 5"/>
          <p:cNvSpPr txBox="1">
            <a:spLocks noChangeArrowheads="1"/>
          </p:cNvSpPr>
          <p:nvPr/>
        </p:nvSpPr>
        <p:spPr bwMode="auto">
          <a:xfrm>
            <a:off x="0" y="158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96" tIns="50798" rIns="88896" bIns="50798" anchor="ctr"/>
          <a:lstStyle>
            <a:lvl1pPr defTabSz="912813" latinLnBrk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514350" indent="-171450" defTabSz="912813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 defTabSz="912813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 defTabSz="912813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 defTabSz="912813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0002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4574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29146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3718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3300" dirty="0">
                <a:solidFill>
                  <a:srgbClr val="000099"/>
                </a:solidFill>
                <a:ea typeface="굴림" pitchFamily="50" charset="-127"/>
                <a:sym typeface="Verdana" pitchFamily="34" charset="0"/>
              </a:rPr>
              <a:t>Who is TTA? </a:t>
            </a:r>
            <a:r>
              <a:rPr lang="en-US" altLang="ko-KR" sz="2500" dirty="0">
                <a:solidFill>
                  <a:srgbClr val="000099"/>
                </a:solidFill>
                <a:ea typeface="굴림" pitchFamily="50" charset="-127"/>
                <a:sym typeface="Verdana" pitchFamily="34" charset="0"/>
              </a:rPr>
              <a:t>: Structure</a:t>
            </a:r>
            <a:endParaRPr lang="en-US" altLang="ko-KR" sz="2500" dirty="0">
              <a:ea typeface="굴림" pitchFamily="50" charset="-127"/>
            </a:endParaRPr>
          </a:p>
        </p:txBody>
      </p:sp>
      <p:grpSp>
        <p:nvGrpSpPr>
          <p:cNvPr id="56" name="Group 5"/>
          <p:cNvGrpSpPr>
            <a:grpSpLocks/>
          </p:cNvGrpSpPr>
          <p:nvPr/>
        </p:nvGrpSpPr>
        <p:grpSpPr bwMode="auto">
          <a:xfrm>
            <a:off x="1455738" y="1912020"/>
            <a:ext cx="6249987" cy="1936750"/>
            <a:chOff x="911" y="1272"/>
            <a:chExt cx="3937" cy="1220"/>
          </a:xfrm>
        </p:grpSpPr>
        <p:sp>
          <p:nvSpPr>
            <p:cNvPr id="57" name="Freeform 6"/>
            <p:cNvSpPr>
              <a:spLocks/>
            </p:cNvSpPr>
            <p:nvPr/>
          </p:nvSpPr>
          <p:spPr bwMode="auto">
            <a:xfrm>
              <a:off x="911" y="2296"/>
              <a:ext cx="3937" cy="187"/>
            </a:xfrm>
            <a:custGeom>
              <a:avLst/>
              <a:gdLst>
                <a:gd name="T0" fmla="*/ 0 w 4082"/>
                <a:gd name="T1" fmla="*/ 199 h 181"/>
                <a:gd name="T2" fmla="*/ 0 w 4082"/>
                <a:gd name="T3" fmla="*/ 0 h 181"/>
                <a:gd name="T4" fmla="*/ 2361 w 4082"/>
                <a:gd name="T5" fmla="*/ 0 h 181"/>
                <a:gd name="T6" fmla="*/ 2361 w 4082"/>
                <a:gd name="T7" fmla="*/ 199 h 1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82"/>
                <a:gd name="T13" fmla="*/ 0 h 181"/>
                <a:gd name="T14" fmla="*/ 4082 w 4082"/>
                <a:gd name="T15" fmla="*/ 181 h 1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82" h="181">
                  <a:moveTo>
                    <a:pt x="0" y="181"/>
                  </a:moveTo>
                  <a:lnTo>
                    <a:pt x="0" y="0"/>
                  </a:lnTo>
                  <a:lnTo>
                    <a:pt x="4082" y="0"/>
                  </a:lnTo>
                  <a:lnTo>
                    <a:pt x="4082" y="181"/>
                  </a:lnTo>
                </a:path>
              </a:pathLst>
            </a:custGeom>
            <a:noFill/>
            <a:ln w="1524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8" name="Line 7"/>
            <p:cNvSpPr>
              <a:spLocks noChangeShapeType="1"/>
            </p:cNvSpPr>
            <p:nvPr/>
          </p:nvSpPr>
          <p:spPr bwMode="auto">
            <a:xfrm flipV="1">
              <a:off x="2881" y="1272"/>
              <a:ext cx="0" cy="1024"/>
            </a:xfrm>
            <a:prstGeom prst="line">
              <a:avLst/>
            </a:prstGeom>
            <a:noFill/>
            <a:ln w="1524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9" name="Line 7"/>
            <p:cNvSpPr>
              <a:spLocks noChangeShapeType="1"/>
            </p:cNvSpPr>
            <p:nvPr/>
          </p:nvSpPr>
          <p:spPr bwMode="auto">
            <a:xfrm flipV="1">
              <a:off x="2219" y="2299"/>
              <a:ext cx="0" cy="193"/>
            </a:xfrm>
            <a:prstGeom prst="line">
              <a:avLst/>
            </a:prstGeom>
            <a:noFill/>
            <a:ln w="1524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0" name="Line 7"/>
            <p:cNvSpPr>
              <a:spLocks noChangeShapeType="1"/>
            </p:cNvSpPr>
            <p:nvPr/>
          </p:nvSpPr>
          <p:spPr bwMode="auto">
            <a:xfrm flipV="1">
              <a:off x="3563" y="2299"/>
              <a:ext cx="0" cy="193"/>
            </a:xfrm>
            <a:prstGeom prst="line">
              <a:avLst/>
            </a:prstGeom>
            <a:noFill/>
            <a:ln w="1524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61" name="Group 61"/>
          <p:cNvGrpSpPr>
            <a:grpSpLocks/>
          </p:cNvGrpSpPr>
          <p:nvPr/>
        </p:nvGrpSpPr>
        <p:grpSpPr bwMode="auto">
          <a:xfrm>
            <a:off x="5891213" y="908720"/>
            <a:ext cx="2998787" cy="741363"/>
            <a:chOff x="3845" y="1676"/>
            <a:chExt cx="1600" cy="499"/>
          </a:xfrm>
        </p:grpSpPr>
        <p:sp>
          <p:nvSpPr>
            <p:cNvPr id="62" name="Rectangle 62"/>
            <p:cNvSpPr>
              <a:spLocks noChangeArrowheads="1"/>
            </p:cNvSpPr>
            <p:nvPr/>
          </p:nvSpPr>
          <p:spPr bwMode="auto">
            <a:xfrm>
              <a:off x="3845" y="1676"/>
              <a:ext cx="1600" cy="499"/>
            </a:xfrm>
            <a:prstGeom prst="rect">
              <a:avLst/>
            </a:prstGeom>
            <a:solidFill>
              <a:srgbClr val="CCECFF">
                <a:alpha val="20000"/>
              </a:srgbClr>
            </a:solidFill>
            <a:ln w="50800" cmpd="thickThin">
              <a:solidFill>
                <a:srgbClr val="61B0FF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3" name="Text Box 63"/>
            <p:cNvSpPr txBox="1">
              <a:spLocks noChangeArrowheads="1"/>
            </p:cNvSpPr>
            <p:nvPr/>
          </p:nvSpPr>
          <p:spPr bwMode="auto">
            <a:xfrm>
              <a:off x="3907" y="1717"/>
              <a:ext cx="1479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algn="ctr">
                <a:lnSpc>
                  <a:spcPts val="1500"/>
                </a:lnSpc>
                <a:buClr>
                  <a:srgbClr val="00CC00"/>
                </a:buClr>
                <a:buFont typeface="Wingdings" panose="05000000000000000000" pitchFamily="2" charset="2"/>
                <a:buNone/>
              </a:pPr>
              <a:r>
                <a:rPr lang="en-US" altLang="ko-KR" dirty="0"/>
                <a:t>2 Divisions &amp; 2 Laboratory &amp;</a:t>
              </a:r>
            </a:p>
            <a:p>
              <a:pPr algn="ctr">
                <a:lnSpc>
                  <a:spcPts val="1500"/>
                </a:lnSpc>
                <a:buClr>
                  <a:srgbClr val="00CC00"/>
                </a:buClr>
                <a:buFont typeface="Wingdings" panose="05000000000000000000" pitchFamily="2" charset="2"/>
                <a:buNone/>
              </a:pPr>
              <a:r>
                <a:rPr lang="en-US" altLang="ko-KR" dirty="0"/>
                <a:t>1 Academia</a:t>
              </a:r>
            </a:p>
            <a:p>
              <a:pPr algn="ctr">
                <a:lnSpc>
                  <a:spcPts val="1500"/>
                </a:lnSpc>
                <a:buClr>
                  <a:srgbClr val="00CC00"/>
                </a:buClr>
                <a:buFont typeface="Wingdings" panose="05000000000000000000" pitchFamily="2" charset="2"/>
                <a:buNone/>
              </a:pPr>
              <a:r>
                <a:rPr lang="en-US" altLang="ko-KR" dirty="0"/>
                <a:t>Employees: </a:t>
              </a:r>
              <a:r>
                <a:rPr lang="en-US" altLang="ko-KR" dirty="0" smtClean="0"/>
                <a:t>420</a:t>
              </a:r>
              <a:endParaRPr lang="en-US" altLang="ko-KR" dirty="0"/>
            </a:p>
          </p:txBody>
        </p:sp>
      </p:grpSp>
      <p:grpSp>
        <p:nvGrpSpPr>
          <p:cNvPr id="64" name="Group 5"/>
          <p:cNvGrpSpPr>
            <a:grpSpLocks/>
          </p:cNvGrpSpPr>
          <p:nvPr/>
        </p:nvGrpSpPr>
        <p:grpSpPr bwMode="auto">
          <a:xfrm>
            <a:off x="1008063" y="1245270"/>
            <a:ext cx="7351712" cy="1106488"/>
            <a:chOff x="643" y="635"/>
            <a:chExt cx="4631" cy="697"/>
          </a:xfrm>
        </p:grpSpPr>
        <p:grpSp>
          <p:nvGrpSpPr>
            <p:cNvPr id="69" name="Group 6"/>
            <p:cNvGrpSpPr>
              <a:grpSpLocks/>
            </p:cNvGrpSpPr>
            <p:nvPr/>
          </p:nvGrpSpPr>
          <p:grpSpPr bwMode="auto">
            <a:xfrm>
              <a:off x="3943" y="1032"/>
              <a:ext cx="1331" cy="300"/>
              <a:chOff x="3943" y="1032"/>
              <a:chExt cx="1331" cy="300"/>
            </a:xfrm>
          </p:grpSpPr>
          <p:pic>
            <p:nvPicPr>
              <p:cNvPr id="78" name="Picture 7" descr="-03"/>
              <p:cNvPicPr>
                <a:picLocks noChangeAspect="1" noChangeArrowheads="1"/>
              </p:cNvPicPr>
              <p:nvPr/>
            </p:nvPicPr>
            <p:blipFill>
              <a:blip r:embed="rId3">
                <a:lum bright="-6000" contrast="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3" y="1032"/>
                <a:ext cx="1331" cy="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" name="Text Box 8"/>
              <p:cNvSpPr txBox="1">
                <a:spLocks noChangeArrowheads="1"/>
              </p:cNvSpPr>
              <p:nvPr/>
            </p:nvSpPr>
            <p:spPr bwMode="auto">
              <a:xfrm>
                <a:off x="4063" y="1091"/>
                <a:ext cx="1092" cy="212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ctr"/>
                <a:r>
                  <a:rPr lang="en-US" altLang="ko-KR">
                    <a:solidFill>
                      <a:schemeClr val="bg1"/>
                    </a:solidFill>
                  </a:rPr>
                  <a:t>Technical </a:t>
                </a:r>
                <a:r>
                  <a:rPr lang="en-US" altLang="ko-KR" sz="1500">
                    <a:solidFill>
                      <a:schemeClr val="bg1"/>
                    </a:solidFill>
                  </a:rPr>
                  <a:t>Assembly</a:t>
                </a:r>
              </a:p>
            </p:txBody>
          </p:sp>
        </p:grpSp>
        <p:grpSp>
          <p:nvGrpSpPr>
            <p:cNvPr id="70" name="Group 9"/>
            <p:cNvGrpSpPr>
              <a:grpSpLocks/>
            </p:cNvGrpSpPr>
            <p:nvPr/>
          </p:nvGrpSpPr>
          <p:grpSpPr bwMode="auto">
            <a:xfrm>
              <a:off x="643" y="1032"/>
              <a:ext cx="1149" cy="300"/>
              <a:chOff x="643" y="1032"/>
              <a:chExt cx="1149" cy="300"/>
            </a:xfrm>
          </p:grpSpPr>
          <p:pic>
            <p:nvPicPr>
              <p:cNvPr id="76" name="Picture 10" descr="-03"/>
              <p:cNvPicPr>
                <a:picLocks noChangeAspect="1" noChangeArrowheads="1"/>
              </p:cNvPicPr>
              <p:nvPr/>
            </p:nvPicPr>
            <p:blipFill>
              <a:blip r:embed="rId3">
                <a:lum bright="-6000" contrast="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3" y="1032"/>
                <a:ext cx="1149" cy="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" name="Text Box 11"/>
              <p:cNvSpPr txBox="1">
                <a:spLocks noChangeArrowheads="1"/>
              </p:cNvSpPr>
              <p:nvPr/>
            </p:nvSpPr>
            <p:spPr bwMode="auto">
              <a:xfrm>
                <a:off x="965" y="1091"/>
                <a:ext cx="489" cy="212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ctr"/>
                <a:r>
                  <a:rPr lang="en-US" altLang="ko-KR">
                    <a:solidFill>
                      <a:schemeClr val="bg1"/>
                    </a:solidFill>
                  </a:rPr>
                  <a:t>Auditor</a:t>
                </a:r>
              </a:p>
            </p:txBody>
          </p:sp>
        </p:grpSp>
        <p:grpSp>
          <p:nvGrpSpPr>
            <p:cNvPr id="71" name="Group 12"/>
            <p:cNvGrpSpPr>
              <a:grpSpLocks/>
            </p:cNvGrpSpPr>
            <p:nvPr/>
          </p:nvGrpSpPr>
          <p:grpSpPr bwMode="auto">
            <a:xfrm>
              <a:off x="2295" y="635"/>
              <a:ext cx="1149" cy="300"/>
              <a:chOff x="2295" y="635"/>
              <a:chExt cx="1149" cy="300"/>
            </a:xfrm>
          </p:grpSpPr>
          <p:pic>
            <p:nvPicPr>
              <p:cNvPr id="72" name="Picture 13" descr="-03"/>
              <p:cNvPicPr>
                <a:picLocks noChangeAspect="1" noChangeArrowheads="1"/>
              </p:cNvPicPr>
              <p:nvPr/>
            </p:nvPicPr>
            <p:blipFill>
              <a:blip r:embed="rId3">
                <a:lum bright="-6000" contrast="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5" y="635"/>
                <a:ext cx="1149" cy="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4" name="Text Box 14"/>
              <p:cNvSpPr txBox="1">
                <a:spLocks noChangeArrowheads="1"/>
              </p:cNvSpPr>
              <p:nvPr/>
            </p:nvSpPr>
            <p:spPr bwMode="auto">
              <a:xfrm>
                <a:off x="2355" y="689"/>
                <a:ext cx="1036" cy="212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ctr"/>
                <a:r>
                  <a:rPr lang="en-US" altLang="ko-KR">
                    <a:solidFill>
                      <a:schemeClr val="bg1"/>
                    </a:solidFill>
                  </a:rPr>
                  <a:t>Board of Directors</a:t>
                </a:r>
              </a:p>
            </p:txBody>
          </p:sp>
        </p:grpSp>
      </p:grpSp>
      <p:grpSp>
        <p:nvGrpSpPr>
          <p:cNvPr id="80" name="Group 29"/>
          <p:cNvGrpSpPr>
            <a:grpSpLocks/>
          </p:cNvGrpSpPr>
          <p:nvPr/>
        </p:nvGrpSpPr>
        <p:grpSpPr bwMode="auto">
          <a:xfrm>
            <a:off x="1444625" y="2543845"/>
            <a:ext cx="3148013" cy="501650"/>
            <a:chOff x="893" y="1499"/>
            <a:chExt cx="1983" cy="316"/>
          </a:xfrm>
        </p:grpSpPr>
        <p:grpSp>
          <p:nvGrpSpPr>
            <p:cNvPr id="82" name="Group 30"/>
            <p:cNvGrpSpPr>
              <a:grpSpLocks/>
            </p:cNvGrpSpPr>
            <p:nvPr/>
          </p:nvGrpSpPr>
          <p:grpSpPr bwMode="auto">
            <a:xfrm>
              <a:off x="893" y="1499"/>
              <a:ext cx="1983" cy="316"/>
              <a:chOff x="893" y="1499"/>
              <a:chExt cx="1983" cy="316"/>
            </a:xfrm>
          </p:grpSpPr>
          <p:sp>
            <p:nvSpPr>
              <p:cNvPr id="85" name="Line 31"/>
              <p:cNvSpPr>
                <a:spLocks noChangeShapeType="1"/>
              </p:cNvSpPr>
              <p:nvPr/>
            </p:nvSpPr>
            <p:spPr bwMode="auto">
              <a:xfrm>
                <a:off x="2138" y="1655"/>
                <a:ext cx="738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pic>
            <p:nvPicPr>
              <p:cNvPr id="86" name="Picture 32" descr="명패_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3" y="1499"/>
                <a:ext cx="1349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4" name="Text Box 33"/>
            <p:cNvSpPr txBox="1">
              <a:spLocks noChangeArrowheads="1"/>
            </p:cNvSpPr>
            <p:nvPr/>
          </p:nvSpPr>
          <p:spPr bwMode="auto">
            <a:xfrm>
              <a:off x="1312" y="1545"/>
              <a:ext cx="564" cy="204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algn="ctr"/>
              <a:r>
                <a:rPr lang="en-US" altLang="ko-KR" sz="1500">
                  <a:solidFill>
                    <a:schemeClr val="bg1"/>
                  </a:solidFill>
                </a:rPr>
                <a:t>Examiner</a:t>
              </a:r>
            </a:p>
          </p:txBody>
        </p:sp>
      </p:grpSp>
      <p:grpSp>
        <p:nvGrpSpPr>
          <p:cNvPr id="87" name="Group 34"/>
          <p:cNvGrpSpPr>
            <a:grpSpLocks/>
          </p:cNvGrpSpPr>
          <p:nvPr/>
        </p:nvGrpSpPr>
        <p:grpSpPr bwMode="auto">
          <a:xfrm>
            <a:off x="3630613" y="1875508"/>
            <a:ext cx="1824037" cy="476250"/>
            <a:chOff x="2295" y="1032"/>
            <a:chExt cx="1149" cy="300"/>
          </a:xfrm>
        </p:grpSpPr>
        <p:pic>
          <p:nvPicPr>
            <p:cNvPr id="88" name="Picture 35" descr="-03"/>
            <p:cNvPicPr>
              <a:picLocks noChangeAspect="1" noChangeArrowheads="1"/>
            </p:cNvPicPr>
            <p:nvPr/>
          </p:nvPicPr>
          <p:blipFill>
            <a:blip r:embed="rId3">
              <a:lum bright="-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" y="1032"/>
              <a:ext cx="1149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" name="Text Box 36"/>
            <p:cNvSpPr txBox="1">
              <a:spLocks noChangeArrowheads="1"/>
            </p:cNvSpPr>
            <p:nvPr/>
          </p:nvSpPr>
          <p:spPr bwMode="auto">
            <a:xfrm>
              <a:off x="2574" y="1091"/>
              <a:ext cx="598" cy="213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algn="ctr"/>
              <a:r>
                <a:rPr lang="en-US" altLang="ko-KR">
                  <a:solidFill>
                    <a:schemeClr val="bg1"/>
                  </a:solidFill>
                </a:rPr>
                <a:t>President</a:t>
              </a:r>
            </a:p>
          </p:txBody>
        </p:sp>
      </p:grpSp>
      <p:grpSp>
        <p:nvGrpSpPr>
          <p:cNvPr id="92" name="그룹 91"/>
          <p:cNvGrpSpPr>
            <a:grpSpLocks/>
          </p:cNvGrpSpPr>
          <p:nvPr/>
        </p:nvGrpSpPr>
        <p:grpSpPr bwMode="auto">
          <a:xfrm>
            <a:off x="250825" y="3818608"/>
            <a:ext cx="2424078" cy="2500312"/>
            <a:chOff x="251520" y="3989388"/>
            <a:chExt cx="2423329" cy="2500312"/>
          </a:xfrm>
        </p:grpSpPr>
        <p:pic>
          <p:nvPicPr>
            <p:cNvPr id="93" name="Picture 39" descr="-04-1"/>
            <p:cNvPicPr>
              <a:picLocks noChangeAspect="1" noChangeArrowheads="1"/>
            </p:cNvPicPr>
            <p:nvPr/>
          </p:nvPicPr>
          <p:blipFill>
            <a:blip r:embed="rId5">
              <a:lum bright="-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989388"/>
              <a:ext cx="2198008" cy="58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" name="Text Box 40"/>
            <p:cNvSpPr txBox="1">
              <a:spLocks noChangeArrowheads="1"/>
            </p:cNvSpPr>
            <p:nvPr/>
          </p:nvSpPr>
          <p:spPr bwMode="auto">
            <a:xfrm>
              <a:off x="733138" y="4113213"/>
              <a:ext cx="1249060" cy="38779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Standardization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Division</a:t>
              </a:r>
            </a:p>
          </p:txBody>
        </p:sp>
        <p:sp>
          <p:nvSpPr>
            <p:cNvPr id="95" name="Rectangle 42"/>
            <p:cNvSpPr>
              <a:spLocks noChangeArrowheads="1"/>
            </p:cNvSpPr>
            <p:nvPr/>
          </p:nvSpPr>
          <p:spPr bwMode="auto">
            <a:xfrm>
              <a:off x="339538" y="4616450"/>
              <a:ext cx="1996576" cy="1873250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 w="12700" algn="ctr">
              <a:solidFill>
                <a:srgbClr val="808000"/>
              </a:solidFill>
              <a:prstDash val="sysDot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lIns="36000" tIns="0" rIns="36000" bIns="63558" anchor="ctr"/>
            <a:lstStyle/>
            <a:p>
              <a:pPr>
                <a:defRPr/>
              </a:pPr>
              <a:endParaRPr lang="ko-KR" altLang="en-US" sz="1200">
                <a:solidFill>
                  <a:srgbClr val="000000"/>
                </a:solidFill>
                <a:ea typeface="맑은 고딕" pitchFamily="50" charset="-127"/>
                <a:cs typeface="Arial" panose="020B0604020202020204" pitchFamily="34" charset="0"/>
              </a:endParaRPr>
            </a:p>
          </p:txBody>
        </p:sp>
        <p:grpSp>
          <p:nvGrpSpPr>
            <p:cNvPr id="96" name="Group 43"/>
            <p:cNvGrpSpPr>
              <a:grpSpLocks/>
            </p:cNvGrpSpPr>
            <p:nvPr/>
          </p:nvGrpSpPr>
          <p:grpSpPr bwMode="auto">
            <a:xfrm>
              <a:off x="413670" y="4454525"/>
              <a:ext cx="1842641" cy="238125"/>
              <a:chOff x="421" y="2367"/>
              <a:chExt cx="778" cy="150"/>
            </a:xfrm>
          </p:grpSpPr>
          <p:pic>
            <p:nvPicPr>
              <p:cNvPr id="98" name="Picture 44" descr="5_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" y="2367"/>
                <a:ext cx="111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9" name="Picture 45" descr="5_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8" y="2367"/>
                <a:ext cx="111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7" name="Text Box 31"/>
            <p:cNvSpPr txBox="1">
              <a:spLocks noChangeArrowheads="1"/>
            </p:cNvSpPr>
            <p:nvPr/>
          </p:nvSpPr>
          <p:spPr bwMode="auto">
            <a:xfrm>
              <a:off x="394351" y="4665663"/>
              <a:ext cx="2280498" cy="1415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SzPct val="50000"/>
                <a:buFontTx/>
                <a:buBlip>
                  <a:blip r:embed="rId7"/>
                </a:buBlip>
                <a:defRPr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Strategic Planning Dept.</a:t>
              </a:r>
            </a:p>
            <a:p>
              <a:pPr>
                <a:lnSpc>
                  <a:spcPct val="150000"/>
                </a:lnSpc>
                <a:buSzPct val="50000"/>
                <a:buFontTx/>
                <a:buBlip>
                  <a:blip r:embed="rId7"/>
                </a:buBlip>
                <a:defRPr/>
              </a:pPr>
              <a:r>
                <a:rPr lang="en-US" altLang="ko-K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 Standards </a:t>
              </a:r>
              <a:r>
                <a:rPr lang="en-US" altLang="ko-KR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Promotion </a:t>
              </a:r>
              <a:r>
                <a:rPr lang="en-US" altLang="ko-K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Dept.</a:t>
              </a:r>
            </a:p>
            <a:p>
              <a:pPr>
                <a:lnSpc>
                  <a:spcPct val="150000"/>
                </a:lnSpc>
                <a:buSzPct val="50000"/>
                <a:buFontTx/>
                <a:buBlip>
                  <a:blip r:embed="rId7"/>
                </a:buBlip>
                <a:defRPr/>
              </a:pPr>
              <a:r>
                <a:rPr lang="en-US" altLang="ko-K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 Telecommunications</a:t>
              </a:r>
            </a:p>
            <a:p>
              <a:pPr>
                <a:lnSpc>
                  <a:spcPct val="80000"/>
                </a:lnSpc>
                <a:buSzPct val="50000"/>
                <a:defRPr/>
              </a:pPr>
              <a:r>
                <a:rPr lang="en-US" altLang="ko-K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   Convergence Dept.</a:t>
              </a:r>
            </a:p>
            <a:p>
              <a:pPr>
                <a:lnSpc>
                  <a:spcPct val="150000"/>
                </a:lnSpc>
                <a:buSzPct val="50000"/>
                <a:buFontTx/>
                <a:buBlip>
                  <a:blip r:embed="rId7"/>
                </a:buBlip>
                <a:defRPr/>
              </a:pPr>
              <a:r>
                <a:rPr lang="en-US" altLang="ko-K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 Radio &amp; Broadcasting Dept.</a:t>
              </a:r>
            </a:p>
            <a:p>
              <a:pPr>
                <a:lnSpc>
                  <a:spcPct val="150000"/>
                </a:lnSpc>
                <a:buSzPct val="50000"/>
                <a:buFontTx/>
                <a:buBlip>
                  <a:blip r:embed="rId7"/>
                </a:buBlip>
                <a:defRPr/>
              </a:pPr>
              <a:r>
                <a:rPr lang="en-US" altLang="ko-K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 Information Technology Dept.</a:t>
              </a:r>
            </a:p>
          </p:txBody>
        </p:sp>
      </p:grpSp>
      <p:grpSp>
        <p:nvGrpSpPr>
          <p:cNvPr id="100" name="그룹 99"/>
          <p:cNvGrpSpPr>
            <a:grpSpLocks/>
          </p:cNvGrpSpPr>
          <p:nvPr/>
        </p:nvGrpSpPr>
        <p:grpSpPr bwMode="auto">
          <a:xfrm>
            <a:off x="2373313" y="3818608"/>
            <a:ext cx="2198687" cy="2500312"/>
            <a:chOff x="251520" y="3989388"/>
            <a:chExt cx="2198008" cy="2500312"/>
          </a:xfrm>
        </p:grpSpPr>
        <p:pic>
          <p:nvPicPr>
            <p:cNvPr id="101" name="Picture 39" descr="-04-1"/>
            <p:cNvPicPr>
              <a:picLocks noChangeAspect="1" noChangeArrowheads="1"/>
            </p:cNvPicPr>
            <p:nvPr/>
          </p:nvPicPr>
          <p:blipFill>
            <a:blip r:embed="rId5">
              <a:lum bright="-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989388"/>
              <a:ext cx="2198008" cy="58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" name="Text Box 40"/>
            <p:cNvSpPr txBox="1">
              <a:spLocks noChangeArrowheads="1"/>
            </p:cNvSpPr>
            <p:nvPr/>
          </p:nvSpPr>
          <p:spPr bwMode="auto">
            <a:xfrm>
              <a:off x="472650" y="4113213"/>
              <a:ext cx="1770036" cy="38779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IT Testing &amp;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Certification Laboratory</a:t>
              </a:r>
            </a:p>
          </p:txBody>
        </p:sp>
        <p:sp>
          <p:nvSpPr>
            <p:cNvPr id="103" name="Rectangle 42"/>
            <p:cNvSpPr>
              <a:spLocks noChangeArrowheads="1"/>
            </p:cNvSpPr>
            <p:nvPr/>
          </p:nvSpPr>
          <p:spPr bwMode="auto">
            <a:xfrm>
              <a:off x="339538" y="4616450"/>
              <a:ext cx="1996576" cy="1873250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 w="12700" algn="ctr">
              <a:solidFill>
                <a:srgbClr val="808000"/>
              </a:solidFill>
              <a:prstDash val="sysDot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lIns="36000" tIns="0" rIns="36000" bIns="63558" anchor="ctr"/>
            <a:lstStyle/>
            <a:p>
              <a:pPr>
                <a:defRPr/>
              </a:pPr>
              <a:endParaRPr lang="ko-KR" altLang="en-US" sz="1200">
                <a:solidFill>
                  <a:srgbClr val="000000"/>
                </a:solidFill>
                <a:ea typeface="맑은 고딕" pitchFamily="50" charset="-127"/>
                <a:cs typeface="Arial" panose="020B0604020202020204" pitchFamily="34" charset="0"/>
              </a:endParaRPr>
            </a:p>
          </p:txBody>
        </p:sp>
        <p:grpSp>
          <p:nvGrpSpPr>
            <p:cNvPr id="104" name="Group 43"/>
            <p:cNvGrpSpPr>
              <a:grpSpLocks/>
            </p:cNvGrpSpPr>
            <p:nvPr/>
          </p:nvGrpSpPr>
          <p:grpSpPr bwMode="auto">
            <a:xfrm>
              <a:off x="413670" y="4454525"/>
              <a:ext cx="1842641" cy="238125"/>
              <a:chOff x="421" y="2367"/>
              <a:chExt cx="778" cy="150"/>
            </a:xfrm>
          </p:grpSpPr>
          <p:pic>
            <p:nvPicPr>
              <p:cNvPr id="106" name="Picture 44" descr="5_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" y="2367"/>
                <a:ext cx="111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7" name="Picture 45" descr="5_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8" y="2367"/>
                <a:ext cx="111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5" name="Text Box 31"/>
            <p:cNvSpPr txBox="1">
              <a:spLocks noChangeArrowheads="1"/>
            </p:cNvSpPr>
            <p:nvPr/>
          </p:nvSpPr>
          <p:spPr bwMode="auto">
            <a:xfrm>
              <a:off x="343567" y="4665663"/>
              <a:ext cx="2037721" cy="1184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SzPct val="50000"/>
                <a:buFontTx/>
                <a:buBlip>
                  <a:blip r:embed="rId7"/>
                </a:buBlip>
                <a:defRPr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Testing &amp; Certification Strategy</a:t>
              </a:r>
            </a:p>
            <a:p>
              <a:pPr>
                <a:lnSpc>
                  <a:spcPct val="80000"/>
                </a:lnSpc>
                <a:buSzPct val="50000"/>
                <a:defRPr/>
              </a:pPr>
              <a:r>
                <a:rPr lang="en-US" altLang="ko-K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   Planning Dept.</a:t>
              </a:r>
            </a:p>
            <a:p>
              <a:pPr>
                <a:lnSpc>
                  <a:spcPct val="150000"/>
                </a:lnSpc>
                <a:buSzPct val="50000"/>
                <a:buFontTx/>
                <a:buBlip>
                  <a:blip r:embed="rId7"/>
                </a:buBlip>
                <a:defRPr/>
              </a:pPr>
              <a:r>
                <a:rPr lang="en-US" altLang="ko-K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 Network TCD</a:t>
              </a:r>
            </a:p>
            <a:p>
              <a:pPr>
                <a:lnSpc>
                  <a:spcPct val="150000"/>
                </a:lnSpc>
                <a:buSzPct val="50000"/>
                <a:buFontTx/>
                <a:buBlip>
                  <a:blip r:embed="rId7"/>
                </a:buBlip>
                <a:defRPr/>
              </a:pPr>
              <a:r>
                <a:rPr lang="en-US" altLang="ko-K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 Broadcasting TCD</a:t>
              </a:r>
            </a:p>
            <a:p>
              <a:pPr>
                <a:lnSpc>
                  <a:spcPct val="150000"/>
                </a:lnSpc>
                <a:buSzPct val="50000"/>
                <a:buFontTx/>
                <a:buBlip>
                  <a:blip r:embed="rId7"/>
                </a:buBlip>
                <a:defRPr/>
              </a:pPr>
              <a:r>
                <a:rPr lang="en-US" altLang="ko-K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fr-FR" altLang="ko-K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Mobile Communications </a:t>
              </a:r>
              <a:r>
                <a:rPr lang="fr-FR" altLang="ko-KR" sz="1000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Arial" panose="020B0604020202020204" pitchFamily="34" charset="0"/>
                </a:rPr>
                <a:t>TCD</a:t>
              </a:r>
              <a:endParaRPr lang="fr-FR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08" name="그룹 107"/>
          <p:cNvGrpSpPr>
            <a:grpSpLocks/>
          </p:cNvGrpSpPr>
          <p:nvPr/>
        </p:nvGrpSpPr>
        <p:grpSpPr bwMode="auto">
          <a:xfrm>
            <a:off x="4495800" y="3818608"/>
            <a:ext cx="2246313" cy="2500312"/>
            <a:chOff x="251519" y="3989388"/>
            <a:chExt cx="2246563" cy="2500312"/>
          </a:xfrm>
        </p:grpSpPr>
        <p:pic>
          <p:nvPicPr>
            <p:cNvPr id="109" name="Picture 39" descr="-04-1"/>
            <p:cNvPicPr>
              <a:picLocks noChangeAspect="1" noChangeArrowheads="1"/>
            </p:cNvPicPr>
            <p:nvPr/>
          </p:nvPicPr>
          <p:blipFill>
            <a:blip r:embed="rId5">
              <a:lum bright="-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19" y="3989388"/>
              <a:ext cx="2246563" cy="58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" name="Text Box 40"/>
            <p:cNvSpPr txBox="1">
              <a:spLocks noChangeArrowheads="1"/>
            </p:cNvSpPr>
            <p:nvPr/>
          </p:nvSpPr>
          <p:spPr bwMode="auto">
            <a:xfrm>
              <a:off x="472650" y="4113213"/>
              <a:ext cx="1770036" cy="38779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altLang="ko-KR" sz="1200">
                  <a:solidFill>
                    <a:srgbClr val="FFFFFF"/>
                  </a:solidFill>
                  <a:cs typeface="Arial" panose="020B0604020202020204" pitchFamily="34" charset="0"/>
                </a:rPr>
                <a:t>Software Testing &amp;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ko-KR" sz="1200">
                  <a:solidFill>
                    <a:srgbClr val="FFFFFF"/>
                  </a:solidFill>
                  <a:cs typeface="Arial" panose="020B0604020202020204" pitchFamily="34" charset="0"/>
                </a:rPr>
                <a:t>Certification Laboratory</a:t>
              </a:r>
            </a:p>
          </p:txBody>
        </p:sp>
        <p:sp>
          <p:nvSpPr>
            <p:cNvPr id="111" name="Rectangle 42"/>
            <p:cNvSpPr>
              <a:spLocks noChangeArrowheads="1"/>
            </p:cNvSpPr>
            <p:nvPr/>
          </p:nvSpPr>
          <p:spPr bwMode="auto">
            <a:xfrm>
              <a:off x="339537" y="4616450"/>
              <a:ext cx="2040681" cy="1873250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 w="12700" algn="ctr">
              <a:solidFill>
                <a:srgbClr val="808000"/>
              </a:solidFill>
              <a:prstDash val="sysDot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lIns="36000" tIns="0" rIns="36000" bIns="63558" anchor="ctr"/>
            <a:lstStyle/>
            <a:p>
              <a:pPr>
                <a:defRPr/>
              </a:pPr>
              <a:endParaRPr lang="ko-KR" altLang="en-US" sz="1200">
                <a:solidFill>
                  <a:srgbClr val="000000"/>
                </a:solidFill>
                <a:ea typeface="맑은 고딕" pitchFamily="50" charset="-127"/>
                <a:cs typeface="Arial" panose="020B0604020202020204" pitchFamily="34" charset="0"/>
              </a:endParaRPr>
            </a:p>
          </p:txBody>
        </p:sp>
        <p:grpSp>
          <p:nvGrpSpPr>
            <p:cNvPr id="112" name="Group 43"/>
            <p:cNvGrpSpPr>
              <a:grpSpLocks/>
            </p:cNvGrpSpPr>
            <p:nvPr/>
          </p:nvGrpSpPr>
          <p:grpSpPr bwMode="auto">
            <a:xfrm>
              <a:off x="413670" y="4454525"/>
              <a:ext cx="1842641" cy="238125"/>
              <a:chOff x="421" y="2367"/>
              <a:chExt cx="778" cy="150"/>
            </a:xfrm>
          </p:grpSpPr>
          <p:pic>
            <p:nvPicPr>
              <p:cNvPr id="114" name="Picture 44" descr="5_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" y="2367"/>
                <a:ext cx="111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5" name="Picture 45" descr="5_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8" y="2367"/>
                <a:ext cx="111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3" name="Text Box 31"/>
            <p:cNvSpPr txBox="1">
              <a:spLocks noChangeArrowheads="1"/>
            </p:cNvSpPr>
            <p:nvPr/>
          </p:nvSpPr>
          <p:spPr bwMode="auto">
            <a:xfrm>
              <a:off x="334078" y="4665663"/>
              <a:ext cx="1454312" cy="158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buSzPct val="50000"/>
                <a:buFontTx/>
                <a:buBlip>
                  <a:blip r:embed="rId7"/>
                </a:buBlip>
                <a:defRPr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>
                <a:defRPr/>
              </a:pPr>
              <a:r>
                <a:rPr lang="en-US" altLang="ko-KR" sz="1200" dirty="0">
                  <a:cs typeface="Arial" panose="020B0604020202020204" pitchFamily="34" charset="0"/>
                </a:rPr>
                <a:t> </a:t>
              </a:r>
              <a:r>
                <a:rPr lang="en-US" altLang="ko-KR" sz="1050" dirty="0">
                  <a:cs typeface="Arial" panose="020B0604020202020204" pitchFamily="34" charset="0"/>
                </a:rPr>
                <a:t>Software Testing </a:t>
              </a:r>
              <a:r>
                <a:rPr lang="en-US" altLang="ko-KR" sz="1050" dirty="0" smtClean="0">
                  <a:cs typeface="Arial" panose="020B0604020202020204" pitchFamily="34" charset="0"/>
                </a:rPr>
                <a:t>&amp; </a:t>
              </a:r>
              <a:r>
                <a:rPr lang="en-US" altLang="ko-KR" sz="1050" dirty="0">
                  <a:cs typeface="Arial" panose="020B0604020202020204" pitchFamily="34" charset="0"/>
                </a:rPr>
                <a:t/>
              </a:r>
              <a:br>
                <a:rPr lang="en-US" altLang="ko-KR" sz="1050" dirty="0">
                  <a:cs typeface="Arial" panose="020B0604020202020204" pitchFamily="34" charset="0"/>
                </a:rPr>
              </a:br>
              <a:r>
                <a:rPr lang="en-US" altLang="ko-KR" sz="1050" dirty="0" smtClean="0">
                  <a:cs typeface="Arial" panose="020B0604020202020204" pitchFamily="34" charset="0"/>
                </a:rPr>
                <a:t>Certification Dept.</a:t>
              </a:r>
            </a:p>
            <a:p>
              <a:pPr>
                <a:defRPr/>
              </a:pPr>
              <a:r>
                <a:rPr lang="en-US" altLang="ko-KR" sz="1050" dirty="0" smtClean="0">
                  <a:cs typeface="Arial" panose="020B0604020202020204" pitchFamily="34" charset="0"/>
                </a:rPr>
                <a:t> </a:t>
              </a:r>
              <a:r>
                <a:rPr lang="en-US" altLang="ko-KR" sz="1050" dirty="0">
                  <a:cs typeface="Arial" panose="020B0604020202020204" pitchFamily="34" charset="0"/>
                </a:rPr>
                <a:t>Software Testing </a:t>
              </a:r>
              <a:r>
                <a:rPr lang="en-US" altLang="ko-KR" sz="1050" dirty="0" smtClean="0">
                  <a:cs typeface="Arial" panose="020B0604020202020204" pitchFamily="34" charset="0"/>
                </a:rPr>
                <a:t>&amp; </a:t>
              </a:r>
              <a:br>
                <a:rPr lang="en-US" altLang="ko-KR" sz="1050" dirty="0" smtClean="0">
                  <a:cs typeface="Arial" panose="020B0604020202020204" pitchFamily="34" charset="0"/>
                </a:rPr>
              </a:br>
              <a:r>
                <a:rPr lang="en-US" altLang="ko-KR" sz="1050" dirty="0" smtClean="0">
                  <a:cs typeface="Arial" panose="020B0604020202020204" pitchFamily="34" charset="0"/>
                </a:rPr>
                <a:t>Assessment</a:t>
              </a:r>
              <a:r>
                <a:rPr lang="en-US" altLang="ko-KR" sz="1050" dirty="0">
                  <a:cs typeface="Arial" panose="020B0604020202020204" pitchFamily="34" charset="0"/>
                </a:rPr>
                <a:t> </a:t>
              </a:r>
              <a:r>
                <a:rPr lang="en-US" altLang="ko-KR" sz="1050" dirty="0" smtClean="0">
                  <a:cs typeface="Arial" panose="020B0604020202020204" pitchFamily="34" charset="0"/>
                </a:rPr>
                <a:t>Dept.</a:t>
              </a:r>
            </a:p>
            <a:p>
              <a:pPr>
                <a:defRPr/>
              </a:pPr>
              <a:r>
                <a:rPr lang="en-US" altLang="ko-KR" sz="1050" dirty="0" smtClean="0">
                  <a:cs typeface="Arial" panose="020B0604020202020204" pitchFamily="34" charset="0"/>
                </a:rPr>
                <a:t> </a:t>
              </a:r>
              <a:r>
                <a:rPr lang="en-US" altLang="ko-KR" sz="1050" spc="-20" dirty="0">
                  <a:cs typeface="Arial" panose="020B0604020202020204" pitchFamily="34" charset="0"/>
                </a:rPr>
                <a:t>Information </a:t>
              </a:r>
              <a:r>
                <a:rPr lang="en-US" altLang="ko-KR" sz="1050" spc="-20" dirty="0" smtClean="0">
                  <a:cs typeface="Arial" panose="020B0604020202020204" pitchFamily="34" charset="0"/>
                </a:rPr>
                <a:t>Security </a:t>
              </a:r>
              <a:br>
                <a:rPr lang="en-US" altLang="ko-KR" sz="1050" spc="-20" dirty="0" smtClean="0">
                  <a:cs typeface="Arial" panose="020B0604020202020204" pitchFamily="34" charset="0"/>
                </a:rPr>
              </a:br>
              <a:r>
                <a:rPr lang="en-US" altLang="ko-KR" sz="1050" spc="-20" dirty="0" smtClean="0">
                  <a:cs typeface="Arial" panose="020B0604020202020204" pitchFamily="34" charset="0"/>
                </a:rPr>
                <a:t>Assessment</a:t>
              </a:r>
              <a:r>
                <a:rPr lang="en-US" altLang="ko-KR" sz="1050" spc="-20" dirty="0">
                  <a:cs typeface="Arial" panose="020B0604020202020204" pitchFamily="34" charset="0"/>
                </a:rPr>
                <a:t> </a:t>
              </a:r>
              <a:r>
                <a:rPr lang="en-US" altLang="ko-KR" sz="1050" dirty="0" smtClean="0">
                  <a:cs typeface="Arial" panose="020B0604020202020204" pitchFamily="34" charset="0"/>
                </a:rPr>
                <a:t>Dept.</a:t>
              </a:r>
              <a:endParaRPr lang="en-US" altLang="ko-KR" sz="1050" dirty="0">
                <a:cs typeface="Arial" panose="020B0604020202020204" pitchFamily="34" charset="0"/>
              </a:endParaRPr>
            </a:p>
          </p:txBody>
        </p:sp>
      </p:grpSp>
      <p:grpSp>
        <p:nvGrpSpPr>
          <p:cNvPr id="116" name="그룹 115"/>
          <p:cNvGrpSpPr>
            <a:grpSpLocks/>
          </p:cNvGrpSpPr>
          <p:nvPr/>
        </p:nvGrpSpPr>
        <p:grpSpPr bwMode="auto">
          <a:xfrm>
            <a:off x="6667500" y="3818608"/>
            <a:ext cx="2228850" cy="2500312"/>
            <a:chOff x="251520" y="3989388"/>
            <a:chExt cx="2229386" cy="2500312"/>
          </a:xfrm>
        </p:grpSpPr>
        <p:pic>
          <p:nvPicPr>
            <p:cNvPr id="117" name="Picture 39" descr="-04-1"/>
            <p:cNvPicPr>
              <a:picLocks noChangeAspect="1" noChangeArrowheads="1"/>
            </p:cNvPicPr>
            <p:nvPr/>
          </p:nvPicPr>
          <p:blipFill>
            <a:blip r:embed="rId5">
              <a:lum bright="-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989388"/>
              <a:ext cx="2229386" cy="58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8" name="Text Box 40"/>
            <p:cNvSpPr txBox="1">
              <a:spLocks noChangeArrowheads="1"/>
            </p:cNvSpPr>
            <p:nvPr/>
          </p:nvSpPr>
          <p:spPr bwMode="auto">
            <a:xfrm>
              <a:off x="720313" y="4113213"/>
              <a:ext cx="1274708" cy="38779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Management &amp;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Service Division</a:t>
              </a:r>
            </a:p>
          </p:txBody>
        </p:sp>
        <p:sp>
          <p:nvSpPr>
            <p:cNvPr id="119" name="Rectangle 42"/>
            <p:cNvSpPr>
              <a:spLocks noChangeArrowheads="1"/>
            </p:cNvSpPr>
            <p:nvPr/>
          </p:nvSpPr>
          <p:spPr bwMode="auto">
            <a:xfrm>
              <a:off x="339538" y="4616450"/>
              <a:ext cx="2025078" cy="1873250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 w="12700" algn="ctr">
              <a:solidFill>
                <a:srgbClr val="808000"/>
              </a:solidFill>
              <a:prstDash val="sysDot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lIns="36000" tIns="0" rIns="36000" bIns="63558" anchor="ctr"/>
            <a:lstStyle/>
            <a:p>
              <a:pPr>
                <a:defRPr/>
              </a:pPr>
              <a:endParaRPr lang="ko-KR" altLang="en-US" sz="1200">
                <a:solidFill>
                  <a:srgbClr val="000000"/>
                </a:solidFill>
                <a:ea typeface="맑은 고딕" pitchFamily="50" charset="-127"/>
                <a:cs typeface="Arial" panose="020B0604020202020204" pitchFamily="34" charset="0"/>
              </a:endParaRPr>
            </a:p>
          </p:txBody>
        </p:sp>
        <p:grpSp>
          <p:nvGrpSpPr>
            <p:cNvPr id="120" name="Group 43"/>
            <p:cNvGrpSpPr>
              <a:grpSpLocks/>
            </p:cNvGrpSpPr>
            <p:nvPr/>
          </p:nvGrpSpPr>
          <p:grpSpPr bwMode="auto">
            <a:xfrm>
              <a:off x="413670" y="4454525"/>
              <a:ext cx="1842641" cy="238125"/>
              <a:chOff x="421" y="2367"/>
              <a:chExt cx="778" cy="150"/>
            </a:xfrm>
          </p:grpSpPr>
          <p:pic>
            <p:nvPicPr>
              <p:cNvPr id="122" name="Picture 44" descr="5_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" y="2367"/>
                <a:ext cx="111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" name="Picture 45" descr="5_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8" y="2367"/>
                <a:ext cx="111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1" name="Text Box 31"/>
            <p:cNvSpPr txBox="1">
              <a:spLocks noChangeArrowheads="1"/>
            </p:cNvSpPr>
            <p:nvPr/>
          </p:nvSpPr>
          <p:spPr bwMode="auto">
            <a:xfrm>
              <a:off x="349969" y="4665663"/>
              <a:ext cx="1954683" cy="1154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SzPct val="50000"/>
                <a:buFontTx/>
                <a:buBlip>
                  <a:blip r:embed="rId7"/>
                </a:buBlip>
                <a:defRPr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Business Innovation Dept.</a:t>
              </a:r>
            </a:p>
            <a:p>
              <a:pPr>
                <a:lnSpc>
                  <a:spcPct val="150000"/>
                </a:lnSpc>
                <a:buSzPct val="50000"/>
                <a:buFontTx/>
                <a:buBlip>
                  <a:blip r:embed="rId7"/>
                </a:buBlip>
                <a:defRPr/>
              </a:pPr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 General Affairs Dept.</a:t>
              </a:r>
            </a:p>
            <a:p>
              <a:pPr>
                <a:lnSpc>
                  <a:spcPct val="150000"/>
                </a:lnSpc>
                <a:buSzPct val="50000"/>
                <a:buFontTx/>
                <a:buBlip>
                  <a:blip r:embed="rId7"/>
                </a:buBlip>
                <a:defRPr/>
              </a:pPr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 Information &amp; Cooperation </a:t>
              </a:r>
              <a:b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</a:br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Dept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124" name="Picture 39" descr="-04-1"/>
          <p:cNvPicPr>
            <a:picLocks noChangeAspect="1" noChangeArrowheads="1"/>
          </p:cNvPicPr>
          <p:nvPr/>
        </p:nvPicPr>
        <p:blipFill>
          <a:blip r:embed="rId5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8" y="2681958"/>
            <a:ext cx="22288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" name="Text Box 40"/>
          <p:cNvSpPr txBox="1">
            <a:spLocks noChangeArrowheads="1"/>
          </p:cNvSpPr>
          <p:nvPr/>
        </p:nvSpPr>
        <p:spPr bwMode="auto">
          <a:xfrm>
            <a:off x="6804025" y="2866108"/>
            <a:ext cx="1130300" cy="2397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TTA Academy</a:t>
            </a:r>
          </a:p>
        </p:txBody>
      </p:sp>
      <p:sp>
        <p:nvSpPr>
          <p:cNvPr id="65" name="Slide Number Placeholder 5"/>
          <p:cNvSpPr txBox="1">
            <a:spLocks/>
          </p:cNvSpPr>
          <p:nvPr/>
        </p:nvSpPr>
        <p:spPr bwMode="auto">
          <a:xfrm>
            <a:off x="4122867" y="6462713"/>
            <a:ext cx="1279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400" dirty="0" smtClean="0">
                <a:latin typeface="Verdana" pitchFamily="34" charset="0"/>
              </a:rPr>
              <a:t>5</a:t>
            </a:r>
            <a:endParaRPr lang="en-US" altLang="ko-KR" sz="1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29068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9" name="Line 17"/>
          <p:cNvSpPr>
            <a:spLocks noChangeShapeType="1"/>
          </p:cNvSpPr>
          <p:nvPr/>
        </p:nvSpPr>
        <p:spPr bwMode="auto">
          <a:xfrm>
            <a:off x="-1271588" y="104775"/>
            <a:ext cx="0" cy="46672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8" name="Rectangle 5"/>
          <p:cNvSpPr txBox="1">
            <a:spLocks noChangeArrowheads="1"/>
          </p:cNvSpPr>
          <p:nvPr/>
        </p:nvSpPr>
        <p:spPr bwMode="auto">
          <a:xfrm>
            <a:off x="0" y="158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96" tIns="50798" rIns="88896" bIns="50798" anchor="ctr"/>
          <a:lstStyle>
            <a:lvl1pPr defTabSz="912813" latinLnBrk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514350" indent="-171450" defTabSz="912813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 defTabSz="912813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 defTabSz="912813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 defTabSz="912813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0002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4574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29146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3718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3300">
                <a:solidFill>
                  <a:srgbClr val="000099"/>
                </a:solidFill>
                <a:ea typeface="굴림" pitchFamily="50" charset="-127"/>
                <a:sym typeface="Verdana" pitchFamily="34" charset="0"/>
              </a:rPr>
              <a:t>Who is TTA? </a:t>
            </a:r>
            <a:r>
              <a:rPr lang="en-US" altLang="ko-KR" sz="2500">
                <a:solidFill>
                  <a:srgbClr val="000099"/>
                </a:solidFill>
                <a:ea typeface="굴림" pitchFamily="50" charset="-127"/>
                <a:sym typeface="Verdana" pitchFamily="34" charset="0"/>
              </a:rPr>
              <a:t>: Standardization Framework in Korea</a:t>
            </a:r>
            <a:endParaRPr lang="en-US" altLang="ko-KR" sz="2500">
              <a:ea typeface="굴림" pitchFamily="50" charset="-127"/>
            </a:endParaRPr>
          </a:p>
        </p:txBody>
      </p:sp>
      <p:sp>
        <p:nvSpPr>
          <p:cNvPr id="15369" name="Slide Number Placeholder 5"/>
          <p:cNvSpPr txBox="1">
            <a:spLocks/>
          </p:cNvSpPr>
          <p:nvPr/>
        </p:nvSpPr>
        <p:spPr bwMode="auto">
          <a:xfrm>
            <a:off x="7396163" y="6462713"/>
            <a:ext cx="1279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400">
                <a:latin typeface="Verdana" pitchFamily="34" charset="0"/>
              </a:rPr>
              <a:t>6</a:t>
            </a:r>
          </a:p>
        </p:txBody>
      </p:sp>
      <p:sp>
        <p:nvSpPr>
          <p:cNvPr id="108" name="Line 81"/>
          <p:cNvSpPr>
            <a:spLocks noChangeShapeType="1"/>
          </p:cNvSpPr>
          <p:nvPr/>
        </p:nvSpPr>
        <p:spPr bwMode="auto">
          <a:xfrm flipV="1">
            <a:off x="7380312" y="1556792"/>
            <a:ext cx="0" cy="384175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latinLnBrk="1" hangingPunct="1">
              <a:defRPr/>
            </a:pPr>
            <a:endParaRPr lang="ko-KR" altLang="en-US"/>
          </a:p>
        </p:txBody>
      </p:sp>
      <p:sp>
        <p:nvSpPr>
          <p:cNvPr id="109" name="Line 11"/>
          <p:cNvSpPr>
            <a:spLocks noChangeShapeType="1"/>
          </p:cNvSpPr>
          <p:nvPr/>
        </p:nvSpPr>
        <p:spPr bwMode="auto">
          <a:xfrm>
            <a:off x="2236682" y="2244462"/>
            <a:ext cx="1116000" cy="15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0" name="AutoShape 13"/>
          <p:cNvSpPr>
            <a:spLocks noChangeArrowheads="1"/>
          </p:cNvSpPr>
          <p:nvPr/>
        </p:nvSpPr>
        <p:spPr bwMode="auto">
          <a:xfrm>
            <a:off x="755724" y="5544145"/>
            <a:ext cx="7632700" cy="765175"/>
          </a:xfrm>
          <a:prstGeom prst="roundRect">
            <a:avLst>
              <a:gd name="adj" fmla="val 15329"/>
            </a:avLst>
          </a:prstGeom>
          <a:gradFill rotWithShape="0">
            <a:gsLst>
              <a:gs pos="0">
                <a:srgbClr val="ECEFFE">
                  <a:alpha val="60001"/>
                </a:srgbClr>
              </a:gs>
              <a:gs pos="100000">
                <a:srgbClr val="DFE5FD">
                  <a:alpha val="60001"/>
                </a:srgbClr>
              </a:gs>
            </a:gsLst>
            <a:lin ang="0" scaled="1"/>
          </a:gradFill>
          <a:ln w="28575" algn="ctr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0" lang="ko-KR" altLang="ko-KR" sz="1500">
              <a:solidFill>
                <a:schemeClr val="bg1"/>
              </a:solidFill>
            </a:endParaRPr>
          </a:p>
        </p:txBody>
      </p:sp>
      <p:sp>
        <p:nvSpPr>
          <p:cNvPr id="135" name="WordArt 28"/>
          <p:cNvSpPr>
            <a:spLocks noChangeArrowheads="1" noChangeShapeType="1" noTextEdit="1"/>
          </p:cNvSpPr>
          <p:nvPr/>
        </p:nvSpPr>
        <p:spPr bwMode="auto">
          <a:xfrm>
            <a:off x="982077" y="2781201"/>
            <a:ext cx="1038821" cy="2984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kern="1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MSIP</a:t>
            </a:r>
            <a:endParaRPr lang="ko-KR" altLang="en-US" sz="3600" kern="1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36" name="WordArt 30"/>
          <p:cNvSpPr>
            <a:spLocks noChangeArrowheads="1" noChangeShapeType="1" noTextEdit="1"/>
          </p:cNvSpPr>
          <p:nvPr/>
        </p:nvSpPr>
        <p:spPr bwMode="auto">
          <a:xfrm>
            <a:off x="2449586" y="4201121"/>
            <a:ext cx="1347788" cy="2428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kern="1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한국정보통신기술협회</a:t>
            </a:r>
          </a:p>
        </p:txBody>
      </p:sp>
      <p:sp>
        <p:nvSpPr>
          <p:cNvPr id="145" name="WordArt 43"/>
          <p:cNvSpPr>
            <a:spLocks noChangeArrowheads="1" noChangeShapeType="1" noTextEdit="1"/>
          </p:cNvSpPr>
          <p:nvPr/>
        </p:nvSpPr>
        <p:spPr bwMode="auto">
          <a:xfrm>
            <a:off x="6773937" y="1322612"/>
            <a:ext cx="1033463" cy="273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kern="10" dirty="0">
                <a:solidFill>
                  <a:schemeClr val="bg1"/>
                </a:solidFill>
                <a:latin typeface="Trebuchet MS" panose="020B0603020202020204" pitchFamily="34" charset="0"/>
              </a:rPr>
              <a:t>ISO/IEC/JTC1</a:t>
            </a:r>
            <a:endParaRPr lang="ko-KR" altLang="en-US" sz="3600" kern="1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51" name="WordArt 50"/>
          <p:cNvSpPr>
            <a:spLocks noChangeArrowheads="1" noChangeShapeType="1" noTextEdit="1"/>
          </p:cNvSpPr>
          <p:nvPr/>
        </p:nvSpPr>
        <p:spPr bwMode="auto">
          <a:xfrm>
            <a:off x="2596872" y="4224096"/>
            <a:ext cx="1071563" cy="20161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kern="1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TTA</a:t>
            </a:r>
            <a:endParaRPr lang="ko-KR" altLang="en-US" sz="3600" kern="1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156" name="Group 64"/>
          <p:cNvGrpSpPr>
            <a:grpSpLocks/>
          </p:cNvGrpSpPr>
          <p:nvPr/>
        </p:nvGrpSpPr>
        <p:grpSpPr bwMode="auto">
          <a:xfrm>
            <a:off x="5424561" y="4184823"/>
            <a:ext cx="1882775" cy="468313"/>
            <a:chOff x="2925" y="2160"/>
            <a:chExt cx="1186" cy="295"/>
          </a:xfrm>
        </p:grpSpPr>
        <p:grpSp>
          <p:nvGrpSpPr>
            <p:cNvPr id="157" name="Group 59"/>
            <p:cNvGrpSpPr>
              <a:grpSpLocks/>
            </p:cNvGrpSpPr>
            <p:nvPr/>
          </p:nvGrpSpPr>
          <p:grpSpPr bwMode="auto">
            <a:xfrm>
              <a:off x="2925" y="2160"/>
              <a:ext cx="1186" cy="295"/>
              <a:chOff x="1156" y="1048"/>
              <a:chExt cx="862" cy="423"/>
            </a:xfrm>
          </p:grpSpPr>
          <p:pic>
            <p:nvPicPr>
              <p:cNvPr id="159" name="Picture 60" descr="62_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46" t="73724" r="79523" b="11906"/>
              <a:stretch>
                <a:fillRect/>
              </a:stretch>
            </p:blipFill>
            <p:spPr bwMode="auto">
              <a:xfrm>
                <a:off x="1156" y="1048"/>
                <a:ext cx="862" cy="4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0" name="Rectangle 61"/>
              <p:cNvSpPr>
                <a:spLocks noChangeArrowheads="1"/>
              </p:cNvSpPr>
              <p:nvPr/>
            </p:nvSpPr>
            <p:spPr bwMode="auto">
              <a:xfrm>
                <a:off x="1156" y="1059"/>
                <a:ext cx="817" cy="399"/>
              </a:xfrm>
              <a:prstGeom prst="rect">
                <a:avLst/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/>
              <a:lstStyle>
                <a:lvl1pPr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kumimoji="0" lang="ko-KR" altLang="en-US" sz="1800"/>
              </a:p>
            </p:txBody>
          </p:sp>
        </p:grpSp>
        <p:sp>
          <p:nvSpPr>
            <p:cNvPr id="158" name="WordArt 62"/>
            <p:cNvSpPr>
              <a:spLocks noChangeArrowheads="1" noChangeShapeType="1" noTextEdit="1"/>
            </p:cNvSpPr>
            <p:nvPr/>
          </p:nvSpPr>
          <p:spPr bwMode="auto">
            <a:xfrm>
              <a:off x="3045" y="2248"/>
              <a:ext cx="849" cy="15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3600" kern="1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 </a:t>
              </a:r>
              <a:r>
                <a:rPr lang="en-US" altLang="ko-KR" sz="3600" kern="10" dirty="0" smtClean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Korea Standards</a:t>
              </a:r>
            </a:p>
            <a:p>
              <a:pPr algn="ctr"/>
              <a:r>
                <a:rPr lang="en-US" altLang="ko-KR" sz="3600" kern="10" dirty="0" smtClean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Association</a:t>
              </a:r>
              <a:r>
                <a:rPr lang="ko-KR" altLang="en-US" sz="3600" kern="10" smtClean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 </a:t>
              </a:r>
              <a:endParaRPr lang="ko-KR" altLang="en-US" sz="3600" kern="1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161" name="Line 84"/>
          <p:cNvSpPr>
            <a:spLocks noChangeShapeType="1"/>
          </p:cNvSpPr>
          <p:nvPr/>
        </p:nvSpPr>
        <p:spPr bwMode="auto">
          <a:xfrm>
            <a:off x="2267024" y="1413099"/>
            <a:ext cx="4248150" cy="0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2" name="Text Box 85"/>
          <p:cNvSpPr txBox="1">
            <a:spLocks noChangeArrowheads="1"/>
          </p:cNvSpPr>
          <p:nvPr/>
        </p:nvSpPr>
        <p:spPr bwMode="auto">
          <a:xfrm>
            <a:off x="4128959" y="1052736"/>
            <a:ext cx="994183" cy="32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kumimoji="0"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Cooperation</a:t>
            </a:r>
            <a:endParaRPr kumimoji="0" lang="ko-KR" altLang="en-US" sz="12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64" name="Line 10"/>
          <p:cNvSpPr>
            <a:spLocks noChangeShapeType="1"/>
          </p:cNvSpPr>
          <p:nvPr/>
        </p:nvSpPr>
        <p:spPr bwMode="auto">
          <a:xfrm flipV="1">
            <a:off x="4788024" y="2441436"/>
            <a:ext cx="0" cy="3096000"/>
          </a:xfrm>
          <a:prstGeom prst="line">
            <a:avLst/>
          </a:prstGeom>
          <a:noFill/>
          <a:ln w="22225">
            <a:solidFill>
              <a:srgbClr val="33333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5" name="Text Box 35"/>
          <p:cNvSpPr txBox="1">
            <a:spLocks noChangeArrowheads="1"/>
          </p:cNvSpPr>
          <p:nvPr/>
        </p:nvSpPr>
        <p:spPr bwMode="auto">
          <a:xfrm>
            <a:off x="4166525" y="3429000"/>
            <a:ext cx="13724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ko-KR" sz="11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Proposal of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ko-KR" sz="11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National Standards</a:t>
            </a:r>
            <a:endParaRPr kumimoji="0" lang="ko-KR" altLang="en-US" sz="11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67" name="Line 10"/>
          <p:cNvSpPr>
            <a:spLocks noChangeShapeType="1"/>
          </p:cNvSpPr>
          <p:nvPr/>
        </p:nvSpPr>
        <p:spPr bwMode="auto">
          <a:xfrm flipV="1">
            <a:off x="7307336" y="3294659"/>
            <a:ext cx="0" cy="2222500"/>
          </a:xfrm>
          <a:prstGeom prst="line">
            <a:avLst/>
          </a:prstGeom>
          <a:noFill/>
          <a:ln w="22225">
            <a:solidFill>
              <a:schemeClr val="accent6">
                <a:lumMod val="75000"/>
              </a:schemeClr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latinLnBrk="1" hangingPunct="1">
              <a:defRPr/>
            </a:pPr>
            <a:endParaRPr lang="ko-KR" altLang="en-US"/>
          </a:p>
        </p:txBody>
      </p:sp>
      <p:sp>
        <p:nvSpPr>
          <p:cNvPr id="187" name="Text Box 75"/>
          <p:cNvSpPr txBox="1">
            <a:spLocks noChangeArrowheads="1"/>
          </p:cNvSpPr>
          <p:nvPr/>
        </p:nvSpPr>
        <p:spPr bwMode="auto">
          <a:xfrm>
            <a:off x="2194198" y="1651655"/>
            <a:ext cx="950913" cy="58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kumimoji="1" lang="en-US" altLang="ko-KR" sz="800" dirty="0">
                <a:solidFill>
                  <a:srgbClr val="4D4D4D"/>
                </a:solidFill>
                <a:latin typeface="Arial" pitchFamily="34" charset="0"/>
                <a:ea typeface="돋움" pitchFamily="50" charset="-127"/>
              </a:rPr>
              <a:t>Delegation of</a:t>
            </a:r>
          </a:p>
          <a:p>
            <a:pPr algn="r">
              <a:lnSpc>
                <a:spcPct val="80000"/>
              </a:lnSpc>
            </a:pPr>
            <a:r>
              <a:rPr kumimoji="1" lang="en-US" altLang="ko-KR" sz="800" dirty="0" smtClean="0">
                <a:solidFill>
                  <a:srgbClr val="4D4D4D"/>
                </a:solidFill>
                <a:latin typeface="Arial" pitchFamily="34" charset="0"/>
                <a:ea typeface="돋움" pitchFamily="50" charset="-127"/>
              </a:rPr>
              <a:t>Authority </a:t>
            </a:r>
            <a:r>
              <a:rPr kumimoji="1" lang="en-US" altLang="ko-KR" sz="800" dirty="0">
                <a:solidFill>
                  <a:srgbClr val="4D4D4D"/>
                </a:solidFill>
                <a:latin typeface="Arial" pitchFamily="34" charset="0"/>
                <a:ea typeface="돋움" pitchFamily="50" charset="-127"/>
              </a:rPr>
              <a:t>for</a:t>
            </a:r>
          </a:p>
          <a:p>
            <a:pPr algn="r">
              <a:lnSpc>
                <a:spcPct val="80000"/>
              </a:lnSpc>
            </a:pPr>
            <a:r>
              <a:rPr kumimoji="1" lang="en-US" altLang="ko-KR" sz="800" dirty="0">
                <a:solidFill>
                  <a:srgbClr val="4D4D4D"/>
                </a:solidFill>
                <a:latin typeface="Arial" pitchFamily="34" charset="0"/>
                <a:ea typeface="돋움" pitchFamily="50" charset="-127"/>
              </a:rPr>
              <a:t>Communications</a:t>
            </a:r>
          </a:p>
          <a:p>
            <a:pPr algn="r">
              <a:lnSpc>
                <a:spcPct val="80000"/>
              </a:lnSpc>
            </a:pPr>
            <a:r>
              <a:rPr kumimoji="1" lang="en-US" altLang="ko-KR" sz="800" dirty="0">
                <a:solidFill>
                  <a:srgbClr val="4D4D4D"/>
                </a:solidFill>
                <a:latin typeface="Arial" pitchFamily="34" charset="0"/>
                <a:ea typeface="돋움" pitchFamily="50" charset="-127"/>
              </a:rPr>
              <a:t>Standard</a:t>
            </a:r>
          </a:p>
          <a:p>
            <a:pPr algn="r">
              <a:lnSpc>
                <a:spcPct val="80000"/>
              </a:lnSpc>
            </a:pPr>
            <a:r>
              <a:rPr kumimoji="1" lang="en-US" altLang="ko-KR" sz="800" dirty="0">
                <a:solidFill>
                  <a:srgbClr val="4D4D4D"/>
                </a:solidFill>
                <a:latin typeface="Arial" pitchFamily="34" charset="0"/>
                <a:ea typeface="돋움" pitchFamily="50" charset="-127"/>
              </a:rPr>
              <a:t>Announcement</a:t>
            </a:r>
          </a:p>
        </p:txBody>
      </p:sp>
      <p:grpSp>
        <p:nvGrpSpPr>
          <p:cNvPr id="188" name="Group 142"/>
          <p:cNvGrpSpPr>
            <a:grpSpLocks/>
          </p:cNvGrpSpPr>
          <p:nvPr/>
        </p:nvGrpSpPr>
        <p:grpSpPr bwMode="auto">
          <a:xfrm>
            <a:off x="1915021" y="3951091"/>
            <a:ext cx="2333625" cy="827088"/>
            <a:chOff x="1421" y="2726"/>
            <a:chExt cx="1470" cy="521"/>
          </a:xfrm>
        </p:grpSpPr>
        <p:sp>
          <p:nvSpPr>
            <p:cNvPr id="189" name="AutoShape 143"/>
            <p:cNvSpPr>
              <a:spLocks noChangeArrowheads="1"/>
            </p:cNvSpPr>
            <p:nvPr/>
          </p:nvSpPr>
          <p:spPr bwMode="auto">
            <a:xfrm>
              <a:off x="1421" y="2726"/>
              <a:ext cx="1470" cy="521"/>
            </a:xfrm>
            <a:prstGeom prst="bevel">
              <a:avLst>
                <a:gd name="adj" fmla="val 4134"/>
              </a:avLst>
            </a:prstGeom>
            <a:gradFill rotWithShape="1">
              <a:gsLst>
                <a:gs pos="0">
                  <a:srgbClr val="1C5757"/>
                </a:gs>
                <a:gs pos="100000">
                  <a:srgbClr val="3CBCB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0" name="Text Box 144"/>
            <p:cNvSpPr txBox="1">
              <a:spLocks noChangeArrowheads="1"/>
            </p:cNvSpPr>
            <p:nvPr/>
          </p:nvSpPr>
          <p:spPr bwMode="auto">
            <a:xfrm>
              <a:off x="1740" y="2744"/>
              <a:ext cx="1099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defRPr/>
              </a:pPr>
              <a:r>
                <a:rPr lang="en-US" altLang="ko-KR" sz="1300" b="1">
                  <a:solidFill>
                    <a:schemeClr val="bg1"/>
                  </a:solidFill>
                  <a:latin typeface="Arial Narrow" pitchFamily="34" charset="0"/>
                  <a:ea typeface="HY헤드라인M" pitchFamily="18" charset="-127"/>
                </a:rPr>
                <a:t>Telecommunications 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altLang="ko-KR" sz="1300" b="1">
                  <a:solidFill>
                    <a:schemeClr val="bg1"/>
                  </a:solidFill>
                  <a:latin typeface="Arial Narrow" pitchFamily="34" charset="0"/>
                  <a:ea typeface="HY헤드라인M" pitchFamily="18" charset="-127"/>
                </a:rPr>
                <a:t>Technology Association</a:t>
              </a:r>
            </a:p>
          </p:txBody>
        </p:sp>
        <p:pic>
          <p:nvPicPr>
            <p:cNvPr id="191" name="Picture 145" descr="로고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77" y="2813"/>
              <a:ext cx="275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</p:pic>
        <p:sp>
          <p:nvSpPr>
            <p:cNvPr id="192" name="AutoShape 146"/>
            <p:cNvSpPr>
              <a:spLocks noChangeArrowheads="1"/>
            </p:cNvSpPr>
            <p:nvPr/>
          </p:nvSpPr>
          <p:spPr bwMode="auto">
            <a:xfrm>
              <a:off x="1481" y="3024"/>
              <a:ext cx="1350" cy="168"/>
            </a:xfrm>
            <a:prstGeom prst="roundRect">
              <a:avLst>
                <a:gd name="adj" fmla="val 2738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93" name="Text Box 147"/>
            <p:cNvSpPr txBox="1">
              <a:spLocks noChangeArrowheads="1"/>
            </p:cNvSpPr>
            <p:nvPr/>
          </p:nvSpPr>
          <p:spPr bwMode="auto">
            <a:xfrm>
              <a:off x="1478" y="3020"/>
              <a:ext cx="135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chemeClr val="accent2"/>
                  </a:solidFill>
                  <a:latin typeface="Arial Narrow" panose="020B0606020202030204" pitchFamily="34" charset="0"/>
                  <a:ea typeface="HY헤드라인M" panose="02030600000101010101" pitchFamily="18" charset="-127"/>
                </a:rPr>
                <a:t>TTA Standardization Committees</a:t>
              </a:r>
            </a:p>
          </p:txBody>
        </p:sp>
      </p:grpSp>
      <p:cxnSp>
        <p:nvCxnSpPr>
          <p:cNvPr id="7" name="직선 화살표 연결선 6"/>
          <p:cNvCxnSpPr/>
          <p:nvPr/>
        </p:nvCxnSpPr>
        <p:spPr>
          <a:xfrm flipV="1">
            <a:off x="3851920" y="2441436"/>
            <a:ext cx="0" cy="1512000"/>
          </a:xfrm>
          <a:prstGeom prst="straightConnector1">
            <a:avLst/>
          </a:prstGeom>
          <a:ln w="127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Text Box 121"/>
          <p:cNvSpPr txBox="1">
            <a:spLocks noChangeArrowheads="1"/>
          </p:cNvSpPr>
          <p:nvPr/>
        </p:nvSpPr>
        <p:spPr bwMode="auto">
          <a:xfrm>
            <a:off x="3786677" y="2564904"/>
            <a:ext cx="96996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r>
              <a:rPr lang="en-US" altLang="ko-KR" sz="800" dirty="0">
                <a:solidFill>
                  <a:srgbClr val="4D4D4D"/>
                </a:solidFill>
                <a:ea typeface="돋움" panose="020B0600000101010101" pitchFamily="50" charset="-127"/>
              </a:rPr>
              <a:t>suggesting draft</a:t>
            </a:r>
          </a:p>
          <a:p>
            <a:pPr algn="r" eaLnBrk="1" hangingPunct="1"/>
            <a:r>
              <a:rPr lang="en-US" altLang="ko-KR" sz="800" dirty="0">
                <a:solidFill>
                  <a:srgbClr val="4D4D4D"/>
                </a:solidFill>
                <a:ea typeface="돋움" panose="020B0600000101010101" pitchFamily="50" charset="-127"/>
              </a:rPr>
              <a:t>national standard</a:t>
            </a:r>
          </a:p>
          <a:p>
            <a:pPr algn="r" eaLnBrk="1" hangingPunct="1"/>
            <a:r>
              <a:rPr lang="en-US" altLang="ko-KR" sz="800" dirty="0">
                <a:solidFill>
                  <a:srgbClr val="4D4D4D"/>
                </a:solidFill>
                <a:ea typeface="돋움" panose="020B0600000101010101" pitchFamily="50" charset="-127"/>
              </a:rPr>
              <a:t>to be adopted</a:t>
            </a:r>
          </a:p>
        </p:txBody>
      </p:sp>
      <p:sp>
        <p:nvSpPr>
          <p:cNvPr id="197" name="Text Box 75"/>
          <p:cNvSpPr txBox="1">
            <a:spLocks noChangeArrowheads="1"/>
          </p:cNvSpPr>
          <p:nvPr/>
        </p:nvSpPr>
        <p:spPr bwMode="auto">
          <a:xfrm>
            <a:off x="5596884" y="1677481"/>
            <a:ext cx="9957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kumimoji="1" lang="en-US" altLang="ko-KR" sz="800" dirty="0">
                <a:solidFill>
                  <a:srgbClr val="4D4D4D"/>
                </a:solidFill>
                <a:latin typeface="Arial" pitchFamily="34" charset="0"/>
                <a:ea typeface="돋움" pitchFamily="50" charset="-127"/>
              </a:rPr>
              <a:t>Delegation of</a:t>
            </a:r>
          </a:p>
          <a:p>
            <a:pPr algn="r">
              <a:lnSpc>
                <a:spcPct val="80000"/>
              </a:lnSpc>
            </a:pPr>
            <a:r>
              <a:rPr kumimoji="1" lang="en-US" altLang="ko-KR" sz="800" dirty="0" smtClean="0">
                <a:solidFill>
                  <a:srgbClr val="4D4D4D"/>
                </a:solidFill>
                <a:latin typeface="Arial" pitchFamily="34" charset="0"/>
                <a:ea typeface="돋움" pitchFamily="50" charset="-127"/>
              </a:rPr>
              <a:t> </a:t>
            </a:r>
            <a:r>
              <a:rPr kumimoji="1" lang="en-US" altLang="ko-KR" sz="800" dirty="0">
                <a:solidFill>
                  <a:srgbClr val="4D4D4D"/>
                </a:solidFill>
                <a:latin typeface="Arial" pitchFamily="34" charset="0"/>
                <a:ea typeface="돋움" pitchFamily="50" charset="-127"/>
              </a:rPr>
              <a:t>Authority for</a:t>
            </a:r>
          </a:p>
          <a:p>
            <a:pPr algn="r">
              <a:lnSpc>
                <a:spcPct val="80000"/>
              </a:lnSpc>
            </a:pPr>
            <a:r>
              <a:rPr kumimoji="1" lang="en-US" altLang="ko-KR" sz="800" dirty="0" smtClean="0">
                <a:solidFill>
                  <a:srgbClr val="4D4D4D"/>
                </a:solidFill>
                <a:latin typeface="Arial" pitchFamily="34" charset="0"/>
                <a:ea typeface="돋움" pitchFamily="50" charset="-127"/>
              </a:rPr>
              <a:t>Developing </a:t>
            </a:r>
          </a:p>
          <a:p>
            <a:pPr algn="r">
              <a:lnSpc>
                <a:spcPct val="80000"/>
              </a:lnSpc>
            </a:pPr>
            <a:r>
              <a:rPr kumimoji="1" lang="en-US" altLang="ko-KR" sz="800" dirty="0" smtClean="0">
                <a:solidFill>
                  <a:srgbClr val="4D4D4D"/>
                </a:solidFill>
                <a:latin typeface="Arial" pitchFamily="34" charset="0"/>
                <a:ea typeface="돋움" pitchFamily="50" charset="-127"/>
              </a:rPr>
              <a:t>Korean Standard</a:t>
            </a:r>
          </a:p>
          <a:p>
            <a:pPr algn="r">
              <a:lnSpc>
                <a:spcPct val="80000"/>
              </a:lnSpc>
            </a:pPr>
            <a:r>
              <a:rPr kumimoji="1" lang="en-US" altLang="ko-KR" sz="800" dirty="0" smtClean="0">
                <a:solidFill>
                  <a:srgbClr val="4D4D4D"/>
                </a:solidFill>
                <a:latin typeface="Arial" pitchFamily="34" charset="0"/>
                <a:ea typeface="돋움" pitchFamily="50" charset="-127"/>
              </a:rPr>
              <a:t> in IT area</a:t>
            </a:r>
            <a:endParaRPr kumimoji="1" lang="en-US" altLang="ko-KR" sz="800" dirty="0">
              <a:solidFill>
                <a:srgbClr val="4D4D4D"/>
              </a:solidFill>
              <a:latin typeface="Arial" pitchFamily="34" charset="0"/>
              <a:ea typeface="돋움" pitchFamily="50" charset="-127"/>
            </a:endParaRPr>
          </a:p>
        </p:txBody>
      </p:sp>
      <p:grpSp>
        <p:nvGrpSpPr>
          <p:cNvPr id="198" name="Group 79"/>
          <p:cNvGrpSpPr>
            <a:grpSpLocks/>
          </p:cNvGrpSpPr>
          <p:nvPr/>
        </p:nvGrpSpPr>
        <p:grpSpPr bwMode="auto">
          <a:xfrm>
            <a:off x="842811" y="1072262"/>
            <a:ext cx="1308100" cy="450850"/>
            <a:chOff x="2735" y="1574"/>
            <a:chExt cx="1080" cy="284"/>
          </a:xfrm>
        </p:grpSpPr>
        <p:sp>
          <p:nvSpPr>
            <p:cNvPr id="199" name="AutoShape 80"/>
            <p:cNvSpPr>
              <a:spLocks noChangeArrowheads="1"/>
            </p:cNvSpPr>
            <p:nvPr/>
          </p:nvSpPr>
          <p:spPr bwMode="auto">
            <a:xfrm>
              <a:off x="2735" y="1574"/>
              <a:ext cx="1080" cy="284"/>
            </a:xfrm>
            <a:prstGeom prst="bevel">
              <a:avLst>
                <a:gd name="adj" fmla="val 4134"/>
              </a:avLst>
            </a:prstGeom>
            <a:gradFill rotWithShape="1">
              <a:gsLst>
                <a:gs pos="0">
                  <a:srgbClr val="C49A82"/>
                </a:gs>
                <a:gs pos="100000">
                  <a:srgbClr val="9C674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 sz="1600"/>
            </a:p>
          </p:txBody>
        </p:sp>
        <p:sp>
          <p:nvSpPr>
            <p:cNvPr id="200" name="Text Box 81"/>
            <p:cNvSpPr txBox="1">
              <a:spLocks noChangeArrowheads="1"/>
            </p:cNvSpPr>
            <p:nvPr/>
          </p:nvSpPr>
          <p:spPr bwMode="auto">
            <a:xfrm>
              <a:off x="3098" y="1610"/>
              <a:ext cx="38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1600" dirty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ITU</a:t>
              </a:r>
            </a:p>
          </p:txBody>
        </p:sp>
      </p:grpSp>
      <p:sp>
        <p:nvSpPr>
          <p:cNvPr id="201" name="AutoShape 162"/>
          <p:cNvSpPr>
            <a:spLocks noChangeArrowheads="1"/>
          </p:cNvSpPr>
          <p:nvPr/>
        </p:nvSpPr>
        <p:spPr bwMode="auto">
          <a:xfrm>
            <a:off x="6784181" y="1071145"/>
            <a:ext cx="1223963" cy="472129"/>
          </a:xfrm>
          <a:prstGeom prst="bevel">
            <a:avLst>
              <a:gd name="adj" fmla="val 4134"/>
            </a:avLst>
          </a:prstGeom>
          <a:gradFill rotWithShape="1">
            <a:gsLst>
              <a:gs pos="0">
                <a:srgbClr val="C49A82"/>
              </a:gs>
              <a:gs pos="100000">
                <a:srgbClr val="9C674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202" name="Text Box 163"/>
          <p:cNvSpPr txBox="1">
            <a:spLocks noChangeArrowheads="1"/>
          </p:cNvSpPr>
          <p:nvPr/>
        </p:nvSpPr>
        <p:spPr bwMode="auto">
          <a:xfrm>
            <a:off x="6989148" y="1128026"/>
            <a:ext cx="8274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6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ISO/IEC</a:t>
            </a:r>
          </a:p>
        </p:txBody>
      </p:sp>
      <p:sp>
        <p:nvSpPr>
          <p:cNvPr id="203" name="AutoShape 70"/>
          <p:cNvSpPr>
            <a:spLocks noChangeArrowheads="1"/>
          </p:cNvSpPr>
          <p:nvPr/>
        </p:nvSpPr>
        <p:spPr bwMode="auto">
          <a:xfrm>
            <a:off x="3370821" y="1893665"/>
            <a:ext cx="2150578" cy="576000"/>
          </a:xfrm>
          <a:prstGeom prst="bevel">
            <a:avLst>
              <a:gd name="adj" fmla="val 4134"/>
            </a:avLst>
          </a:prstGeom>
          <a:gradFill rotWithShape="1">
            <a:gsLst>
              <a:gs pos="0">
                <a:srgbClr val="1C5757"/>
              </a:gs>
              <a:gs pos="100000">
                <a:srgbClr val="3CBCB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squar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204" name="Text Box 71"/>
          <p:cNvSpPr txBox="1">
            <a:spLocks noChangeArrowheads="1"/>
          </p:cNvSpPr>
          <p:nvPr/>
        </p:nvSpPr>
        <p:spPr bwMode="auto">
          <a:xfrm>
            <a:off x="3440787" y="1937470"/>
            <a:ext cx="18637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  <a:ea typeface="HY헤드라인M" pitchFamily="18" charset="-127"/>
              </a:rPr>
              <a:t>Radio Research Agency</a:t>
            </a:r>
          </a:p>
        </p:txBody>
      </p:sp>
      <p:sp>
        <p:nvSpPr>
          <p:cNvPr id="205" name="Text Box 73"/>
          <p:cNvSpPr txBox="1">
            <a:spLocks noChangeArrowheads="1"/>
          </p:cNvSpPr>
          <p:nvPr/>
        </p:nvSpPr>
        <p:spPr bwMode="auto">
          <a:xfrm>
            <a:off x="3329466" y="2204864"/>
            <a:ext cx="22300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l" eaLnBrk="1" hangingPunct="1"/>
            <a:r>
              <a:rPr lang="en-US" altLang="ko-KR" sz="1000" b="1" dirty="0" smtClean="0">
                <a:solidFill>
                  <a:schemeClr val="accent2"/>
                </a:solidFill>
                <a:latin typeface="Arial Narrow" panose="020B0606020202030204" pitchFamily="34" charset="0"/>
                <a:ea typeface="HY헤드라인M" panose="02030600000101010101" pitchFamily="18" charset="-127"/>
              </a:rPr>
              <a:t>Communications </a:t>
            </a:r>
            <a:r>
              <a:rPr lang="en-US" altLang="ko-KR" sz="1000" b="1" dirty="0">
                <a:solidFill>
                  <a:schemeClr val="accent2"/>
                </a:solidFill>
                <a:latin typeface="Arial Narrow" panose="020B0606020202030204" pitchFamily="34" charset="0"/>
                <a:ea typeface="HY헤드라인M" panose="02030600000101010101" pitchFamily="18" charset="-127"/>
              </a:rPr>
              <a:t>Standards </a:t>
            </a:r>
            <a:r>
              <a:rPr lang="en-US" altLang="ko-KR" sz="1000" b="1" dirty="0" smtClean="0">
                <a:solidFill>
                  <a:schemeClr val="accent2"/>
                </a:solidFill>
                <a:latin typeface="Arial Narrow" panose="020B0606020202030204" pitchFamily="34" charset="0"/>
                <a:ea typeface="HY헤드라인M" panose="02030600000101010101" pitchFamily="18" charset="-127"/>
              </a:rPr>
              <a:t>Commission</a:t>
            </a:r>
            <a:endParaRPr lang="en-US" altLang="ko-KR" sz="1000" b="1" dirty="0">
              <a:solidFill>
                <a:schemeClr val="accent2"/>
              </a:solidFill>
              <a:latin typeface="Arial Narrow" panose="020B0606020202030204" pitchFamily="34" charset="0"/>
              <a:ea typeface="HY헤드라인M" panose="02030600000101010101" pitchFamily="18" charset="-127"/>
            </a:endParaRPr>
          </a:p>
        </p:txBody>
      </p:sp>
      <p:sp>
        <p:nvSpPr>
          <p:cNvPr id="209" name="Text Box 133"/>
          <p:cNvSpPr txBox="1">
            <a:spLocks noChangeArrowheads="1"/>
          </p:cNvSpPr>
          <p:nvPr/>
        </p:nvSpPr>
        <p:spPr bwMode="auto">
          <a:xfrm>
            <a:off x="1454691" y="4951541"/>
            <a:ext cx="14077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r>
              <a:rPr lang="en-US" altLang="ko-KR" sz="800" dirty="0" smtClean="0">
                <a:solidFill>
                  <a:srgbClr val="4D4D4D"/>
                </a:solidFill>
                <a:ea typeface="돋움" panose="020B0600000101010101" pitchFamily="50" charset="-127"/>
              </a:rPr>
              <a:t>Participation &amp; </a:t>
            </a:r>
          </a:p>
          <a:p>
            <a:pPr algn="r" eaLnBrk="1" hangingPunct="1"/>
            <a:r>
              <a:rPr lang="en-US" altLang="ko-KR" sz="800" dirty="0" smtClean="0">
                <a:solidFill>
                  <a:srgbClr val="4D4D4D"/>
                </a:solidFill>
                <a:ea typeface="돋움" panose="020B0600000101010101" pitchFamily="50" charset="-127"/>
              </a:rPr>
              <a:t>Proposal of Draft Standard</a:t>
            </a:r>
            <a:endParaRPr lang="en-US" altLang="ko-KR" sz="800" dirty="0">
              <a:solidFill>
                <a:srgbClr val="4D4D4D"/>
              </a:solidFill>
              <a:ea typeface="돋움" panose="020B0600000101010101" pitchFamily="50" charset="-127"/>
            </a:endParaRPr>
          </a:p>
        </p:txBody>
      </p:sp>
      <p:sp>
        <p:nvSpPr>
          <p:cNvPr id="210" name="Text Box 134"/>
          <p:cNvSpPr txBox="1">
            <a:spLocks noChangeArrowheads="1"/>
          </p:cNvSpPr>
          <p:nvPr/>
        </p:nvSpPr>
        <p:spPr bwMode="auto">
          <a:xfrm>
            <a:off x="3123480" y="4946485"/>
            <a:ext cx="15456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l" eaLnBrk="1" hangingPunct="1"/>
            <a:r>
              <a:rPr lang="en-US" altLang="ko-KR" sz="800" dirty="0" smtClean="0">
                <a:solidFill>
                  <a:srgbClr val="4D4D4D"/>
                </a:solidFill>
                <a:ea typeface="돋움" panose="020B0600000101010101" pitchFamily="50" charset="-127"/>
              </a:rPr>
              <a:t>Promotion &amp; Dissemination of</a:t>
            </a:r>
          </a:p>
          <a:p>
            <a:pPr algn="l" eaLnBrk="1" hangingPunct="1"/>
            <a:r>
              <a:rPr lang="en-US" altLang="ko-KR" sz="800" dirty="0" smtClean="0">
                <a:solidFill>
                  <a:srgbClr val="4D4D4D"/>
                </a:solidFill>
                <a:ea typeface="돋움" panose="020B0600000101010101" pitchFamily="50" charset="-127"/>
              </a:rPr>
              <a:t>Standards</a:t>
            </a:r>
            <a:endParaRPr lang="en-US" altLang="ko-KR" sz="800" dirty="0">
              <a:solidFill>
                <a:srgbClr val="4D4D4D"/>
              </a:solidFill>
              <a:ea typeface="돋움" panose="020B0600000101010101" pitchFamily="50" charset="-127"/>
            </a:endParaRPr>
          </a:p>
        </p:txBody>
      </p:sp>
      <p:cxnSp>
        <p:nvCxnSpPr>
          <p:cNvPr id="9" name="직선 화살표 연결선 8"/>
          <p:cNvCxnSpPr/>
          <p:nvPr/>
        </p:nvCxnSpPr>
        <p:spPr>
          <a:xfrm flipV="1">
            <a:off x="3008372" y="4778179"/>
            <a:ext cx="0" cy="765967"/>
          </a:xfrm>
          <a:prstGeom prst="straightConnector1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직선 화살표 연결선 212"/>
          <p:cNvCxnSpPr/>
          <p:nvPr/>
        </p:nvCxnSpPr>
        <p:spPr>
          <a:xfrm rot="10800000" flipV="1">
            <a:off x="3142244" y="4777807"/>
            <a:ext cx="0" cy="765967"/>
          </a:xfrm>
          <a:prstGeom prst="straightConnector1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AutoShape 89"/>
          <p:cNvSpPr>
            <a:spLocks noChangeArrowheads="1"/>
          </p:cNvSpPr>
          <p:nvPr/>
        </p:nvSpPr>
        <p:spPr bwMode="auto">
          <a:xfrm>
            <a:off x="910019" y="5640349"/>
            <a:ext cx="1526594" cy="578484"/>
          </a:xfrm>
          <a:prstGeom prst="roundRect">
            <a:avLst>
              <a:gd name="adj" fmla="val 16625"/>
            </a:avLst>
          </a:prstGeom>
          <a:solidFill>
            <a:srgbClr val="F9F9F9"/>
          </a:solidFill>
          <a:ln w="28575">
            <a:solidFill>
              <a:srgbClr val="C1B89F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en-US" sz="1600"/>
          </a:p>
        </p:txBody>
      </p:sp>
      <p:sp>
        <p:nvSpPr>
          <p:cNvPr id="217" name="Text Box 90"/>
          <p:cNvSpPr txBox="1">
            <a:spLocks noChangeArrowheads="1"/>
          </p:cNvSpPr>
          <p:nvPr/>
        </p:nvSpPr>
        <p:spPr bwMode="auto">
          <a:xfrm>
            <a:off x="900186" y="5730152"/>
            <a:ext cx="1580676" cy="4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b="1" dirty="0">
                <a:latin typeface="Arial Narrow" panose="020B0606020202030204" pitchFamily="34" charset="0"/>
                <a:ea typeface="HY헤드라인M" panose="02030600000101010101" pitchFamily="18" charset="-127"/>
              </a:rPr>
              <a:t>Manufacturers</a:t>
            </a:r>
          </a:p>
        </p:txBody>
      </p:sp>
      <p:sp>
        <p:nvSpPr>
          <p:cNvPr id="218" name="AutoShape 91"/>
          <p:cNvSpPr>
            <a:spLocks noChangeArrowheads="1"/>
          </p:cNvSpPr>
          <p:nvPr/>
        </p:nvSpPr>
        <p:spPr bwMode="auto">
          <a:xfrm>
            <a:off x="2632643" y="5640349"/>
            <a:ext cx="2226768" cy="562882"/>
          </a:xfrm>
          <a:prstGeom prst="roundRect">
            <a:avLst>
              <a:gd name="adj" fmla="val 16625"/>
            </a:avLst>
          </a:prstGeom>
          <a:solidFill>
            <a:srgbClr val="F9F9F9"/>
          </a:solidFill>
          <a:ln w="28575">
            <a:solidFill>
              <a:srgbClr val="C1B89F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219" name="Text Box 92"/>
          <p:cNvSpPr txBox="1">
            <a:spLocks noChangeArrowheads="1"/>
          </p:cNvSpPr>
          <p:nvPr/>
        </p:nvSpPr>
        <p:spPr bwMode="auto">
          <a:xfrm>
            <a:off x="2668455" y="5718789"/>
            <a:ext cx="2190955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altLang="ko-KR" b="1" dirty="0" smtClean="0">
                <a:latin typeface="Arial Narrow" panose="020B0606020202030204" pitchFamily="34" charset="0"/>
                <a:ea typeface="HY헤드라인M" panose="02030600000101010101" pitchFamily="18" charset="-127"/>
              </a:rPr>
              <a:t>Communication service </a:t>
            </a:r>
            <a:endParaRPr lang="en-US" altLang="ko-KR" b="1" dirty="0">
              <a:latin typeface="Arial Narrow" panose="020B0606020202030204" pitchFamily="34" charset="0"/>
              <a:ea typeface="HY헤드라인M" panose="02030600000101010101" pitchFamily="18" charset="-127"/>
            </a:endParaRPr>
          </a:p>
          <a:p>
            <a:pPr algn="ctr" eaLnBrk="1" hangingPunct="1">
              <a:lnSpc>
                <a:spcPct val="70000"/>
              </a:lnSpc>
            </a:pPr>
            <a:r>
              <a:rPr lang="en-US" altLang="ko-KR" b="1" dirty="0">
                <a:latin typeface="Arial Narrow" panose="020B0606020202030204" pitchFamily="34" charset="0"/>
                <a:ea typeface="HY헤드라인M" panose="02030600000101010101" pitchFamily="18" charset="-127"/>
              </a:rPr>
              <a:t>providers</a:t>
            </a:r>
          </a:p>
        </p:txBody>
      </p:sp>
      <p:sp>
        <p:nvSpPr>
          <p:cNvPr id="221" name="AutoShape 94"/>
          <p:cNvSpPr>
            <a:spLocks noChangeArrowheads="1"/>
          </p:cNvSpPr>
          <p:nvPr/>
        </p:nvSpPr>
        <p:spPr bwMode="auto">
          <a:xfrm>
            <a:off x="5084537" y="5640349"/>
            <a:ext cx="1433779" cy="578484"/>
          </a:xfrm>
          <a:prstGeom prst="roundRect">
            <a:avLst>
              <a:gd name="adj" fmla="val 16625"/>
            </a:avLst>
          </a:prstGeom>
          <a:solidFill>
            <a:srgbClr val="F9F9F9"/>
          </a:solidFill>
          <a:ln w="28575">
            <a:solidFill>
              <a:srgbClr val="C1B89F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en-US" sz="1600"/>
          </a:p>
        </p:txBody>
      </p:sp>
      <p:sp>
        <p:nvSpPr>
          <p:cNvPr id="222" name="Text Box 95"/>
          <p:cNvSpPr txBox="1">
            <a:spLocks noChangeArrowheads="1"/>
          </p:cNvSpPr>
          <p:nvPr/>
        </p:nvSpPr>
        <p:spPr bwMode="auto">
          <a:xfrm>
            <a:off x="5211187" y="5734226"/>
            <a:ext cx="1201985" cy="4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b="1" dirty="0">
                <a:latin typeface="Arial Narrow" panose="020B0606020202030204" pitchFamily="34" charset="0"/>
                <a:ea typeface="HY헤드라인M" panose="02030600000101010101" pitchFamily="18" charset="-127"/>
              </a:rPr>
              <a:t>Laboratories</a:t>
            </a:r>
          </a:p>
        </p:txBody>
      </p:sp>
      <p:sp>
        <p:nvSpPr>
          <p:cNvPr id="224" name="AutoShape 97"/>
          <p:cNvSpPr>
            <a:spLocks noChangeArrowheads="1"/>
          </p:cNvSpPr>
          <p:nvPr/>
        </p:nvSpPr>
        <p:spPr bwMode="auto">
          <a:xfrm>
            <a:off x="6700300" y="5640349"/>
            <a:ext cx="1357898" cy="578484"/>
          </a:xfrm>
          <a:prstGeom prst="roundRect">
            <a:avLst>
              <a:gd name="adj" fmla="val 16625"/>
            </a:avLst>
          </a:prstGeom>
          <a:solidFill>
            <a:srgbClr val="F9F9F9"/>
          </a:solidFill>
          <a:ln w="28575">
            <a:solidFill>
              <a:srgbClr val="C1B89F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en-US" sz="1600"/>
          </a:p>
        </p:txBody>
      </p:sp>
      <p:sp>
        <p:nvSpPr>
          <p:cNvPr id="225" name="Text Box 98"/>
          <p:cNvSpPr txBox="1">
            <a:spLocks noChangeArrowheads="1"/>
          </p:cNvSpPr>
          <p:nvPr/>
        </p:nvSpPr>
        <p:spPr bwMode="auto">
          <a:xfrm>
            <a:off x="6731465" y="5734226"/>
            <a:ext cx="1311151" cy="4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b="1" dirty="0">
                <a:latin typeface="Arial Narrow" panose="020B0606020202030204" pitchFamily="34" charset="0"/>
                <a:ea typeface="HY헤드라인M" panose="02030600000101010101" pitchFamily="18" charset="-127"/>
              </a:rPr>
              <a:t>Academia etc.</a:t>
            </a:r>
          </a:p>
        </p:txBody>
      </p:sp>
      <p:sp>
        <p:nvSpPr>
          <p:cNvPr id="226" name="AutoShape 74"/>
          <p:cNvSpPr>
            <a:spLocks noChangeArrowheads="1"/>
          </p:cNvSpPr>
          <p:nvPr/>
        </p:nvSpPr>
        <p:spPr bwMode="auto">
          <a:xfrm>
            <a:off x="6652141" y="2060938"/>
            <a:ext cx="1538257" cy="384175"/>
          </a:xfrm>
          <a:prstGeom prst="bevel">
            <a:avLst>
              <a:gd name="adj" fmla="val 4134"/>
            </a:avLst>
          </a:prstGeom>
          <a:gradFill rotWithShape="1">
            <a:gsLst>
              <a:gs pos="0">
                <a:srgbClr val="1C5757"/>
              </a:gs>
              <a:gs pos="100000">
                <a:srgbClr val="3CBCB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squar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227" name="Text Box 75"/>
          <p:cNvSpPr txBox="1">
            <a:spLocks noChangeArrowheads="1"/>
          </p:cNvSpPr>
          <p:nvPr/>
        </p:nvSpPr>
        <p:spPr bwMode="auto">
          <a:xfrm>
            <a:off x="6674366" y="2119675"/>
            <a:ext cx="153913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ko-KR" sz="1400" b="1" dirty="0" smtClean="0">
                <a:solidFill>
                  <a:schemeClr val="bg1"/>
                </a:solidFill>
                <a:latin typeface="Arial Narrow" pitchFamily="34" charset="0"/>
                <a:ea typeface="HY헤드라인M" pitchFamily="18" charset="-127"/>
              </a:rPr>
              <a:t>KATS / MOTIE</a:t>
            </a:r>
            <a:endParaRPr lang="en-US" altLang="ko-KR" sz="1400" b="1" dirty="0">
              <a:solidFill>
                <a:schemeClr val="bg1"/>
              </a:solidFill>
              <a:latin typeface="Arial Narrow" pitchFamily="34" charset="0"/>
              <a:ea typeface="HY헤드라인M" pitchFamily="18" charset="-127"/>
            </a:endParaRPr>
          </a:p>
        </p:txBody>
      </p:sp>
      <p:sp>
        <p:nvSpPr>
          <p:cNvPr id="228" name="Line 81"/>
          <p:cNvSpPr>
            <a:spLocks noChangeShapeType="1"/>
          </p:cNvSpPr>
          <p:nvPr/>
        </p:nvSpPr>
        <p:spPr bwMode="auto">
          <a:xfrm flipV="1">
            <a:off x="1475656" y="1556792"/>
            <a:ext cx="0" cy="384175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latinLnBrk="1" hangingPunct="1">
              <a:defRPr/>
            </a:pPr>
            <a:endParaRPr lang="ko-KR" altLang="en-US"/>
          </a:p>
        </p:txBody>
      </p:sp>
      <p:sp>
        <p:nvSpPr>
          <p:cNvPr id="229" name="AutoShape 74"/>
          <p:cNvSpPr>
            <a:spLocks noChangeArrowheads="1"/>
          </p:cNvSpPr>
          <p:nvPr/>
        </p:nvSpPr>
        <p:spPr bwMode="auto">
          <a:xfrm>
            <a:off x="693842" y="2047077"/>
            <a:ext cx="1538257" cy="384175"/>
          </a:xfrm>
          <a:prstGeom prst="bevel">
            <a:avLst>
              <a:gd name="adj" fmla="val 4134"/>
            </a:avLst>
          </a:prstGeom>
          <a:gradFill rotWithShape="1">
            <a:gsLst>
              <a:gs pos="0">
                <a:srgbClr val="1C5757"/>
              </a:gs>
              <a:gs pos="100000">
                <a:srgbClr val="3CBCB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squar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230" name="Text Box 75"/>
          <p:cNvSpPr txBox="1">
            <a:spLocks noChangeArrowheads="1"/>
          </p:cNvSpPr>
          <p:nvPr/>
        </p:nvSpPr>
        <p:spPr bwMode="auto">
          <a:xfrm>
            <a:off x="716067" y="2105814"/>
            <a:ext cx="153913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ko-KR" sz="1400" b="1" dirty="0" smtClean="0">
                <a:solidFill>
                  <a:schemeClr val="bg1"/>
                </a:solidFill>
                <a:latin typeface="Arial Narrow" pitchFamily="34" charset="0"/>
                <a:ea typeface="HY헤드라인M" pitchFamily="18" charset="-127"/>
              </a:rPr>
              <a:t>MSIP</a:t>
            </a:r>
            <a:endParaRPr lang="en-US" altLang="ko-KR" sz="1400" b="1" dirty="0">
              <a:solidFill>
                <a:schemeClr val="bg1"/>
              </a:solidFill>
              <a:latin typeface="Arial Narrow" pitchFamily="34" charset="0"/>
              <a:ea typeface="HY헤드라인M" pitchFamily="18" charset="-127"/>
            </a:endParaRPr>
          </a:p>
        </p:txBody>
      </p:sp>
      <p:sp>
        <p:nvSpPr>
          <p:cNvPr id="231" name="Line 11"/>
          <p:cNvSpPr>
            <a:spLocks noChangeShapeType="1"/>
          </p:cNvSpPr>
          <p:nvPr/>
        </p:nvSpPr>
        <p:spPr bwMode="auto">
          <a:xfrm rot="10800000">
            <a:off x="5518378" y="2265009"/>
            <a:ext cx="1116000" cy="15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2" name="AutoShape 136"/>
          <p:cNvSpPr>
            <a:spLocks noChangeArrowheads="1"/>
          </p:cNvSpPr>
          <p:nvPr/>
        </p:nvSpPr>
        <p:spPr bwMode="auto">
          <a:xfrm>
            <a:off x="1974354" y="2834134"/>
            <a:ext cx="1733550" cy="450850"/>
          </a:xfrm>
          <a:prstGeom prst="bevel">
            <a:avLst>
              <a:gd name="adj" fmla="val 4134"/>
            </a:avLst>
          </a:prstGeom>
          <a:gradFill rotWithShape="1">
            <a:gsLst>
              <a:gs pos="0">
                <a:srgbClr val="495122"/>
              </a:gs>
              <a:gs pos="100000">
                <a:srgbClr val="9DAE4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233" name="Text Box 137"/>
          <p:cNvSpPr txBox="1">
            <a:spLocks noChangeArrowheads="1"/>
          </p:cNvSpPr>
          <p:nvPr/>
        </p:nvSpPr>
        <p:spPr bwMode="auto">
          <a:xfrm>
            <a:off x="2017217" y="2891284"/>
            <a:ext cx="1670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  <a:ea typeface="HY헤드라인M" pitchFamily="18" charset="-127"/>
              </a:rPr>
              <a:t>Korea ITU Committee</a:t>
            </a:r>
          </a:p>
        </p:txBody>
      </p:sp>
      <p:sp>
        <p:nvSpPr>
          <p:cNvPr id="234" name="Rectangle 10"/>
          <p:cNvSpPr>
            <a:spLocks noChangeArrowheads="1"/>
          </p:cNvSpPr>
          <p:nvPr/>
        </p:nvSpPr>
        <p:spPr bwMode="auto">
          <a:xfrm>
            <a:off x="6732240" y="2419796"/>
            <a:ext cx="15843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Industrial Standards Commission</a:t>
            </a:r>
            <a:endParaRPr lang="en-US" altLang="ko-KR" sz="12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35" name="Freeform 11"/>
          <p:cNvSpPr>
            <a:spLocks/>
          </p:cNvSpPr>
          <p:nvPr/>
        </p:nvSpPr>
        <p:spPr bwMode="auto">
          <a:xfrm rot="10800000">
            <a:off x="6583611" y="2635696"/>
            <a:ext cx="1947863" cy="252412"/>
          </a:xfrm>
          <a:custGeom>
            <a:avLst/>
            <a:gdLst>
              <a:gd name="T0" fmla="*/ 0 w 794"/>
              <a:gd name="T1" fmla="*/ 0 h 226"/>
              <a:gd name="T2" fmla="*/ 0 w 794"/>
              <a:gd name="T3" fmla="*/ 1 h 226"/>
              <a:gd name="T4" fmla="*/ 2147483647 w 794"/>
              <a:gd name="T5" fmla="*/ 1 h 226"/>
              <a:gd name="T6" fmla="*/ 2147483647 w 794"/>
              <a:gd name="T7" fmla="*/ 0 h 226"/>
              <a:gd name="T8" fmla="*/ 0 60000 65536"/>
              <a:gd name="T9" fmla="*/ 0 60000 65536"/>
              <a:gd name="T10" fmla="*/ 0 60000 65536"/>
              <a:gd name="T11" fmla="*/ 0 60000 65536"/>
              <a:gd name="T12" fmla="*/ 0 w 794"/>
              <a:gd name="T13" fmla="*/ 0 h 226"/>
              <a:gd name="T14" fmla="*/ 794 w 794"/>
              <a:gd name="T15" fmla="*/ 226 h 2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4" h="226">
                <a:moveTo>
                  <a:pt x="0" y="0"/>
                </a:moveTo>
                <a:lnTo>
                  <a:pt x="0" y="226"/>
                </a:lnTo>
                <a:lnTo>
                  <a:pt x="794" y="226"/>
                </a:lnTo>
                <a:lnTo>
                  <a:pt x="794" y="0"/>
                </a:lnTo>
              </a:path>
            </a:pathLst>
          </a:custGeom>
          <a:noFill/>
          <a:ln w="12700">
            <a:solidFill>
              <a:srgbClr val="3C8A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236" name="Rectangle 12"/>
          <p:cNvSpPr>
            <a:spLocks noChangeArrowheads="1"/>
          </p:cNvSpPr>
          <p:nvPr/>
        </p:nvSpPr>
        <p:spPr bwMode="auto">
          <a:xfrm>
            <a:off x="5004048" y="2853184"/>
            <a:ext cx="1187450" cy="43180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3C8A90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defRPr/>
            </a:pPr>
            <a:r>
              <a:rPr lang="en-US" altLang="ko-KR" sz="1200" b="1" dirty="0">
                <a:solidFill>
                  <a:srgbClr val="3C8A90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Information</a:t>
            </a:r>
          </a:p>
          <a:p>
            <a:pPr>
              <a:lnSpc>
                <a:spcPct val="90000"/>
              </a:lnSpc>
              <a:defRPr/>
            </a:pPr>
            <a:r>
              <a:rPr lang="en-US" altLang="ko-KR" sz="1200" b="1" dirty="0">
                <a:solidFill>
                  <a:srgbClr val="3C8A90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Technology</a:t>
            </a:r>
          </a:p>
        </p:txBody>
      </p:sp>
      <p:sp>
        <p:nvSpPr>
          <p:cNvPr id="237" name="Rectangle 13"/>
          <p:cNvSpPr>
            <a:spLocks noChangeArrowheads="1"/>
          </p:cNvSpPr>
          <p:nvPr/>
        </p:nvSpPr>
        <p:spPr bwMode="auto">
          <a:xfrm>
            <a:off x="6299448" y="2853184"/>
            <a:ext cx="900113" cy="43180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Chemical</a:t>
            </a:r>
          </a:p>
        </p:txBody>
      </p:sp>
      <p:sp>
        <p:nvSpPr>
          <p:cNvPr id="238" name="Rectangle 14"/>
          <p:cNvSpPr>
            <a:spLocks noChangeArrowheads="1"/>
          </p:cNvSpPr>
          <p:nvPr/>
        </p:nvSpPr>
        <p:spPr bwMode="auto">
          <a:xfrm>
            <a:off x="7307511" y="2853184"/>
            <a:ext cx="719138" cy="43180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ko-KR" sz="1200" b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39" name="Rectangle 22"/>
          <p:cNvSpPr>
            <a:spLocks noChangeArrowheads="1"/>
          </p:cNvSpPr>
          <p:nvPr/>
        </p:nvSpPr>
        <p:spPr bwMode="auto">
          <a:xfrm>
            <a:off x="8099673" y="2853184"/>
            <a:ext cx="719138" cy="43180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ko-KR" sz="1200" b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40" name="Freeform 23"/>
          <p:cNvSpPr>
            <a:spLocks/>
          </p:cNvSpPr>
          <p:nvPr/>
        </p:nvSpPr>
        <p:spPr bwMode="auto">
          <a:xfrm>
            <a:off x="5651748" y="2635696"/>
            <a:ext cx="936625" cy="215900"/>
          </a:xfrm>
          <a:custGeom>
            <a:avLst/>
            <a:gdLst>
              <a:gd name="T0" fmla="*/ 590 w 590"/>
              <a:gd name="T1" fmla="*/ 0 h 136"/>
              <a:gd name="T2" fmla="*/ 0 w 590"/>
              <a:gd name="T3" fmla="*/ 0 h 136"/>
              <a:gd name="T4" fmla="*/ 0 w 590"/>
              <a:gd name="T5" fmla="*/ 136 h 136"/>
              <a:gd name="T6" fmla="*/ 0 60000 65536"/>
              <a:gd name="T7" fmla="*/ 0 60000 65536"/>
              <a:gd name="T8" fmla="*/ 0 60000 65536"/>
              <a:gd name="T9" fmla="*/ 0 w 590"/>
              <a:gd name="T10" fmla="*/ 0 h 136"/>
              <a:gd name="T11" fmla="*/ 590 w 590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0" h="136">
                <a:moveTo>
                  <a:pt x="590" y="0"/>
                </a:moveTo>
                <a:lnTo>
                  <a:pt x="0" y="0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rgbClr val="3C8A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6" name="Text Box 79"/>
          <p:cNvSpPr txBox="1">
            <a:spLocks noChangeArrowheads="1"/>
          </p:cNvSpPr>
          <p:nvPr/>
        </p:nvSpPr>
        <p:spPr bwMode="auto">
          <a:xfrm>
            <a:off x="1593534" y="2556661"/>
            <a:ext cx="1257300" cy="21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kumimoji="1" lang="en-US" altLang="ko-KR" sz="800" dirty="0">
                <a:solidFill>
                  <a:srgbClr val="4D4D4D"/>
                </a:solidFill>
                <a:latin typeface="Arial" pitchFamily="34" charset="0"/>
                <a:ea typeface="돋움" pitchFamily="50" charset="-127"/>
              </a:rPr>
              <a:t>Operational supervision</a:t>
            </a:r>
          </a:p>
        </p:txBody>
      </p:sp>
      <p:cxnSp>
        <p:nvCxnSpPr>
          <p:cNvPr id="3" name="꺾인 연결선 2"/>
          <p:cNvCxnSpPr>
            <a:stCxn id="205" idx="1"/>
            <a:endCxn id="232" idx="6"/>
          </p:cNvCxnSpPr>
          <p:nvPr/>
        </p:nvCxnSpPr>
        <p:spPr>
          <a:xfrm rot="10800000" flipV="1">
            <a:off x="2841130" y="2327974"/>
            <a:ext cx="488337" cy="50615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화살표 연결선 4"/>
          <p:cNvCxnSpPr>
            <a:endCxn id="232" idx="2"/>
          </p:cNvCxnSpPr>
          <p:nvPr/>
        </p:nvCxnSpPr>
        <p:spPr>
          <a:xfrm flipH="1" flipV="1">
            <a:off x="2841129" y="3284984"/>
            <a:ext cx="9705" cy="658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 Box 80"/>
          <p:cNvSpPr txBox="1">
            <a:spLocks noChangeArrowheads="1"/>
          </p:cNvSpPr>
          <p:nvPr/>
        </p:nvSpPr>
        <p:spPr bwMode="auto">
          <a:xfrm>
            <a:off x="2851100" y="3488315"/>
            <a:ext cx="7056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kumimoji="1" lang="en-US" altLang="ko-KR" sz="800" dirty="0" smtClean="0">
                <a:solidFill>
                  <a:srgbClr val="4D4D4D"/>
                </a:solidFill>
                <a:latin typeface="Arial" pitchFamily="34" charset="0"/>
                <a:ea typeface="돋움" pitchFamily="50" charset="-127"/>
              </a:rPr>
              <a:t>Secretariat</a:t>
            </a:r>
          </a:p>
          <a:p>
            <a:r>
              <a:rPr kumimoji="1" lang="en-US" altLang="ko-KR" sz="800" dirty="0" smtClean="0">
                <a:solidFill>
                  <a:srgbClr val="4D4D4D"/>
                </a:solidFill>
                <a:latin typeface="Arial" pitchFamily="34" charset="0"/>
                <a:ea typeface="돋움" pitchFamily="50" charset="-127"/>
              </a:rPr>
              <a:t>Service</a:t>
            </a:r>
            <a:endParaRPr kumimoji="1" lang="en-US" altLang="ko-KR" sz="800" dirty="0">
              <a:solidFill>
                <a:srgbClr val="4D4D4D"/>
              </a:solidFill>
              <a:latin typeface="Arial" pitchFamily="34" charset="0"/>
              <a:ea typeface="돋움" pitchFamily="50" charset="-127"/>
            </a:endParaRPr>
          </a:p>
        </p:txBody>
      </p:sp>
      <p:cxnSp>
        <p:nvCxnSpPr>
          <p:cNvPr id="10" name="꺾인 연결선 9"/>
          <p:cNvCxnSpPr>
            <a:endCxn id="236" idx="1"/>
          </p:cNvCxnSpPr>
          <p:nvPr/>
        </p:nvCxnSpPr>
        <p:spPr>
          <a:xfrm rot="5400000" flipH="1" flipV="1">
            <a:off x="4134904" y="3074133"/>
            <a:ext cx="874193" cy="86409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 Box 80"/>
          <p:cNvSpPr txBox="1">
            <a:spLocks noChangeArrowheads="1"/>
          </p:cNvSpPr>
          <p:nvPr/>
        </p:nvSpPr>
        <p:spPr bwMode="auto">
          <a:xfrm>
            <a:off x="4067944" y="3162454"/>
            <a:ext cx="7056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kumimoji="1" lang="en-US" altLang="ko-KR" sz="800" dirty="0" smtClean="0">
                <a:solidFill>
                  <a:srgbClr val="4D4D4D"/>
                </a:solidFill>
                <a:latin typeface="Arial" pitchFamily="34" charset="0"/>
                <a:ea typeface="돋움" pitchFamily="50" charset="-127"/>
              </a:rPr>
              <a:t>Secretariat</a:t>
            </a:r>
          </a:p>
          <a:p>
            <a:r>
              <a:rPr kumimoji="1" lang="en-US" altLang="ko-KR" sz="800" dirty="0" smtClean="0">
                <a:solidFill>
                  <a:srgbClr val="4D4D4D"/>
                </a:solidFill>
                <a:latin typeface="Arial" pitchFamily="34" charset="0"/>
                <a:ea typeface="돋움" pitchFamily="50" charset="-127"/>
              </a:rPr>
              <a:t>Service</a:t>
            </a:r>
            <a:endParaRPr kumimoji="1" lang="en-US" altLang="ko-KR" sz="800" dirty="0">
              <a:solidFill>
                <a:srgbClr val="4D4D4D"/>
              </a:solidFill>
              <a:latin typeface="Arial" pitchFamily="34" charset="0"/>
              <a:ea typeface="돋움" pitchFamily="50" charset="-127"/>
            </a:endParaRPr>
          </a:p>
        </p:txBody>
      </p:sp>
      <p:cxnSp>
        <p:nvCxnSpPr>
          <p:cNvPr id="12" name="직선 화살표 연결선 11"/>
          <p:cNvCxnSpPr/>
          <p:nvPr/>
        </p:nvCxnSpPr>
        <p:spPr>
          <a:xfrm>
            <a:off x="5211187" y="2466474"/>
            <a:ext cx="0" cy="367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Box 134"/>
          <p:cNvSpPr txBox="1">
            <a:spLocks noChangeArrowheads="1"/>
          </p:cNvSpPr>
          <p:nvPr/>
        </p:nvSpPr>
        <p:spPr bwMode="auto">
          <a:xfrm>
            <a:off x="4867556" y="4833441"/>
            <a:ext cx="14558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l" eaLnBrk="1" hangingPunct="1"/>
            <a:r>
              <a:rPr lang="en-US" altLang="ko-KR" sz="800" dirty="0" smtClean="0">
                <a:solidFill>
                  <a:srgbClr val="4D4D4D"/>
                </a:solidFill>
                <a:ea typeface="돋움" panose="020B0600000101010101" pitchFamily="50" charset="-127"/>
              </a:rPr>
              <a:t>Promotion &amp; Dissemination </a:t>
            </a:r>
          </a:p>
          <a:p>
            <a:pPr algn="l" eaLnBrk="1" hangingPunct="1"/>
            <a:r>
              <a:rPr lang="en-US" altLang="ko-KR" sz="800" dirty="0" smtClean="0">
                <a:solidFill>
                  <a:srgbClr val="4D4D4D"/>
                </a:solidFill>
                <a:ea typeface="돋움" panose="020B0600000101010101" pitchFamily="50" charset="-127"/>
              </a:rPr>
              <a:t>Of KS</a:t>
            </a:r>
            <a:endParaRPr lang="en-US" altLang="ko-KR" sz="800" dirty="0">
              <a:solidFill>
                <a:srgbClr val="4D4D4D"/>
              </a:solidFill>
              <a:ea typeface="돋움" panose="020B0600000101010101" pitchFamily="50" charset="-127"/>
            </a:endParaRPr>
          </a:p>
        </p:txBody>
      </p:sp>
      <p:cxnSp>
        <p:nvCxnSpPr>
          <p:cNvPr id="14" name="꺾인 연결선 13"/>
          <p:cNvCxnSpPr/>
          <p:nvPr/>
        </p:nvCxnSpPr>
        <p:spPr>
          <a:xfrm rot="5400000">
            <a:off x="5426881" y="2977325"/>
            <a:ext cx="1792777" cy="622218"/>
          </a:xfrm>
          <a:prstGeom prst="bentConnector3">
            <a:avLst>
              <a:gd name="adj1" fmla="val 128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>
            <a:off x="6012160" y="4638743"/>
            <a:ext cx="0" cy="898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 Box 75"/>
          <p:cNvSpPr txBox="1">
            <a:spLocks noChangeArrowheads="1"/>
          </p:cNvSpPr>
          <p:nvPr/>
        </p:nvSpPr>
        <p:spPr bwMode="auto">
          <a:xfrm>
            <a:off x="5771339" y="3643746"/>
            <a:ext cx="1176925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kumimoji="1" lang="en-US" altLang="ko-KR" sz="800" dirty="0" smtClean="0">
                <a:solidFill>
                  <a:srgbClr val="4D4D4D"/>
                </a:solidFill>
                <a:latin typeface="Arial" pitchFamily="34" charset="0"/>
                <a:ea typeface="돋움" pitchFamily="50" charset="-127"/>
              </a:rPr>
              <a:t>Consignment of </a:t>
            </a:r>
          </a:p>
          <a:p>
            <a:pPr algn="r">
              <a:lnSpc>
                <a:spcPct val="80000"/>
              </a:lnSpc>
            </a:pPr>
            <a:r>
              <a:rPr kumimoji="1" lang="en-US" altLang="ko-KR" sz="800" dirty="0" smtClean="0">
                <a:solidFill>
                  <a:srgbClr val="4D4D4D"/>
                </a:solidFill>
                <a:latin typeface="Arial" pitchFamily="34" charset="0"/>
                <a:ea typeface="돋움" pitchFamily="50" charset="-127"/>
              </a:rPr>
              <a:t>KS promotion &amp; sales</a:t>
            </a:r>
            <a:endParaRPr kumimoji="1" lang="en-US" altLang="ko-KR" sz="800" dirty="0">
              <a:solidFill>
                <a:srgbClr val="4D4D4D"/>
              </a:solidFill>
              <a:latin typeface="Arial" pitchFamily="34" charset="0"/>
              <a:ea typeface="돋움" pitchFamily="50" charset="-127"/>
            </a:endParaRPr>
          </a:p>
        </p:txBody>
      </p:sp>
      <p:sp>
        <p:nvSpPr>
          <p:cNvPr id="99" name="Text Box 79"/>
          <p:cNvSpPr txBox="1">
            <a:spLocks noChangeArrowheads="1"/>
          </p:cNvSpPr>
          <p:nvPr/>
        </p:nvSpPr>
        <p:spPr bwMode="auto">
          <a:xfrm>
            <a:off x="4750490" y="2565160"/>
            <a:ext cx="1257300" cy="21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kumimoji="1" lang="en-US" altLang="ko-KR" sz="800" dirty="0">
                <a:solidFill>
                  <a:srgbClr val="4D4D4D"/>
                </a:solidFill>
                <a:latin typeface="Arial" pitchFamily="34" charset="0"/>
                <a:ea typeface="돋움" pitchFamily="50" charset="-127"/>
              </a:rPr>
              <a:t>Operational supervision</a:t>
            </a:r>
          </a:p>
        </p:txBody>
      </p:sp>
      <p:sp>
        <p:nvSpPr>
          <p:cNvPr id="79" name="Slide Number Placeholder 5"/>
          <p:cNvSpPr txBox="1">
            <a:spLocks/>
          </p:cNvSpPr>
          <p:nvPr/>
        </p:nvSpPr>
        <p:spPr bwMode="auto">
          <a:xfrm>
            <a:off x="4122867" y="6462713"/>
            <a:ext cx="1279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400" dirty="0" smtClean="0">
                <a:latin typeface="Verdana" pitchFamily="34" charset="0"/>
              </a:rPr>
              <a:t>6</a:t>
            </a:r>
            <a:endParaRPr lang="en-US" altLang="ko-KR" sz="1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6948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36"/>
          <p:cNvSpPr>
            <a:spLocks noChangeShapeType="1"/>
          </p:cNvSpPr>
          <p:nvPr/>
        </p:nvSpPr>
        <p:spPr bwMode="auto">
          <a:xfrm>
            <a:off x="-1290638" y="88900"/>
            <a:ext cx="0" cy="466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37" name="Picture 2" descr="불빛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1598613"/>
            <a:ext cx="503237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AutoShape 3"/>
          <p:cNvSpPr>
            <a:spLocks noChangeArrowheads="1"/>
          </p:cNvSpPr>
          <p:nvPr/>
        </p:nvSpPr>
        <p:spPr bwMode="auto">
          <a:xfrm rot="-1679036">
            <a:off x="4471988" y="3333750"/>
            <a:ext cx="1338262" cy="21939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DDDDDD">
                  <a:alpha val="85001"/>
                </a:srgbClr>
              </a:gs>
              <a:gs pos="100000">
                <a:srgbClr val="A9A9A9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defRPr/>
            </a:pPr>
            <a:endParaRPr lang="ko-KR" altLang="en-US" b="1" smtClean="0">
              <a:latin typeface="+mn-lt"/>
              <a:ea typeface="맑은 고딕" panose="020B0503020000020004" pitchFamily="50" charset="-127"/>
            </a:endParaRPr>
          </a:p>
        </p:txBody>
      </p:sp>
      <p:sp>
        <p:nvSpPr>
          <p:cNvPr id="39" name="AutoShape 4"/>
          <p:cNvSpPr>
            <a:spLocks noChangeArrowheads="1"/>
          </p:cNvSpPr>
          <p:nvPr/>
        </p:nvSpPr>
        <p:spPr bwMode="auto">
          <a:xfrm rot="10800000">
            <a:off x="3771900" y="1271588"/>
            <a:ext cx="1644650" cy="2138362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DDDDDD">
                  <a:alpha val="85001"/>
                </a:srgbClr>
              </a:gs>
              <a:gs pos="100000">
                <a:srgbClr val="A9A9A9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defRPr/>
            </a:pPr>
            <a:endParaRPr lang="ko-KR" altLang="en-US" b="1" smtClean="0">
              <a:latin typeface="+mn-lt"/>
              <a:ea typeface="맑은 고딕" panose="020B0503020000020004" pitchFamily="50" charset="-127"/>
            </a:endParaRP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 rot="-7273938">
            <a:off x="5134769" y="1216819"/>
            <a:ext cx="1409700" cy="2913062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DDDDDD">
                  <a:alpha val="85001"/>
                </a:srgbClr>
              </a:gs>
              <a:gs pos="100000">
                <a:srgbClr val="A9A9A9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defRPr/>
            </a:pPr>
            <a:endParaRPr lang="ko-KR" altLang="en-US" b="1" smtClean="0">
              <a:latin typeface="+mn-lt"/>
              <a:ea typeface="맑은 고딕" panose="020B0503020000020004" pitchFamily="50" charset="-127"/>
            </a:endParaRPr>
          </a:p>
        </p:txBody>
      </p:sp>
      <p:sp>
        <p:nvSpPr>
          <p:cNvPr id="41" name="AutoShape 6"/>
          <p:cNvSpPr>
            <a:spLocks noChangeArrowheads="1"/>
          </p:cNvSpPr>
          <p:nvPr/>
        </p:nvSpPr>
        <p:spPr bwMode="auto">
          <a:xfrm rot="7169557">
            <a:off x="2687638" y="1331913"/>
            <a:ext cx="1355725" cy="28162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DDDDDD">
                  <a:alpha val="85001"/>
                </a:srgbClr>
              </a:gs>
              <a:gs pos="100000">
                <a:srgbClr val="A9A9A9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defRPr/>
            </a:pPr>
            <a:endParaRPr lang="ko-KR" altLang="en-US" b="1" smtClean="0">
              <a:latin typeface="+mn-lt"/>
              <a:ea typeface="맑은 고딕" panose="020B0503020000020004" pitchFamily="50" charset="-127"/>
            </a:endParaRPr>
          </a:p>
        </p:txBody>
      </p:sp>
      <p:sp>
        <p:nvSpPr>
          <p:cNvPr id="42" name="AutoShape 8"/>
          <p:cNvSpPr>
            <a:spLocks noChangeArrowheads="1"/>
          </p:cNvSpPr>
          <p:nvPr/>
        </p:nvSpPr>
        <p:spPr bwMode="auto">
          <a:xfrm rot="-4676682">
            <a:off x="5330826" y="2243137"/>
            <a:ext cx="1511300" cy="302577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DDDDDD">
                  <a:alpha val="85001"/>
                </a:srgbClr>
              </a:gs>
              <a:gs pos="100000">
                <a:srgbClr val="A9A9A9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defRPr/>
            </a:pPr>
            <a:endParaRPr lang="ko-KR" altLang="en-US" b="1" smtClean="0">
              <a:latin typeface="+mn-lt"/>
              <a:ea typeface="맑은 고딕" panose="020B0503020000020004" pitchFamily="50" charset="-127"/>
            </a:endParaRPr>
          </a:p>
        </p:txBody>
      </p:sp>
      <p:sp>
        <p:nvSpPr>
          <p:cNvPr id="43" name="AutoShape 8"/>
          <p:cNvSpPr>
            <a:spLocks noChangeArrowheads="1"/>
          </p:cNvSpPr>
          <p:nvPr/>
        </p:nvSpPr>
        <p:spPr bwMode="auto">
          <a:xfrm rot="4676682" flipH="1">
            <a:off x="2378076" y="2243137"/>
            <a:ext cx="1511300" cy="302577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DDDDDD">
                  <a:alpha val="85001"/>
                </a:srgbClr>
              </a:gs>
              <a:gs pos="100000">
                <a:srgbClr val="A9A9A9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defRPr/>
            </a:pPr>
            <a:endParaRPr lang="ko-KR" altLang="en-US" b="1" smtClean="0">
              <a:latin typeface="+mn-lt"/>
              <a:ea typeface="맑은 고딕" panose="020B0503020000020004" pitchFamily="50" charset="-127"/>
            </a:endParaRPr>
          </a:p>
        </p:txBody>
      </p:sp>
      <p:sp>
        <p:nvSpPr>
          <p:cNvPr id="44" name="AutoShape 3"/>
          <p:cNvSpPr>
            <a:spLocks noChangeArrowheads="1"/>
          </p:cNvSpPr>
          <p:nvPr/>
        </p:nvSpPr>
        <p:spPr bwMode="auto">
          <a:xfrm rot="1688326" flipH="1">
            <a:off x="3408363" y="3340100"/>
            <a:ext cx="1370012" cy="21939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DDDDDD">
                  <a:alpha val="85001"/>
                </a:srgbClr>
              </a:gs>
              <a:gs pos="100000">
                <a:srgbClr val="A9A9A9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defRPr/>
            </a:pPr>
            <a:endParaRPr lang="ko-KR" altLang="en-US" b="1" smtClean="0">
              <a:latin typeface="+mn-lt"/>
              <a:ea typeface="맑은 고딕" panose="020B0503020000020004" pitchFamily="50" charset="-127"/>
            </a:endParaRPr>
          </a:p>
        </p:txBody>
      </p:sp>
      <p:grpSp>
        <p:nvGrpSpPr>
          <p:cNvPr id="45" name="Group 9"/>
          <p:cNvGrpSpPr>
            <a:grpSpLocks/>
          </p:cNvGrpSpPr>
          <p:nvPr/>
        </p:nvGrpSpPr>
        <p:grpSpPr bwMode="auto">
          <a:xfrm>
            <a:off x="1654175" y="1250950"/>
            <a:ext cx="1895475" cy="1901825"/>
            <a:chOff x="748" y="884"/>
            <a:chExt cx="1497" cy="1503"/>
          </a:xfrm>
        </p:grpSpPr>
        <p:sp>
          <p:nvSpPr>
            <p:cNvPr id="20518" name="Oval 10"/>
            <p:cNvSpPr>
              <a:spLocks noChangeArrowheads="1"/>
            </p:cNvSpPr>
            <p:nvPr/>
          </p:nvSpPr>
          <p:spPr bwMode="auto">
            <a:xfrm>
              <a:off x="907" y="890"/>
              <a:ext cx="1179" cy="11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prstDash val="dash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>
                <a:defRPr/>
              </a:pPr>
              <a:endParaRPr lang="ko-KR" altLang="en-US" b="1" smtClean="0">
                <a:latin typeface="+mn-lt"/>
                <a:ea typeface="맑은 고딕" panose="020B0503020000020004" pitchFamily="50" charset="-127"/>
              </a:endParaRPr>
            </a:p>
          </p:txBody>
        </p:sp>
        <p:pic>
          <p:nvPicPr>
            <p:cNvPr id="17448" name="Picture 11" descr="네트워크 cop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884"/>
              <a:ext cx="1497" cy="1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20" name="Text Box 12"/>
            <p:cNvSpPr txBox="1">
              <a:spLocks noChangeArrowheads="1"/>
            </p:cNvSpPr>
            <p:nvPr/>
          </p:nvSpPr>
          <p:spPr bwMode="auto">
            <a:xfrm>
              <a:off x="1087" y="2051"/>
              <a:ext cx="78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en-US" altLang="ko-KR" sz="1800" dirty="0" smtClean="0">
                  <a:solidFill>
                    <a:srgbClr val="000000"/>
                  </a:solidFill>
                  <a:latin typeface="+mn-lt"/>
                </a:rPr>
                <a:t>Network</a:t>
              </a:r>
            </a:p>
          </p:txBody>
        </p:sp>
      </p:grpSp>
      <p:grpSp>
        <p:nvGrpSpPr>
          <p:cNvPr id="49" name="Group 13"/>
          <p:cNvGrpSpPr>
            <a:grpSpLocks/>
          </p:cNvGrpSpPr>
          <p:nvPr/>
        </p:nvGrpSpPr>
        <p:grpSpPr bwMode="auto">
          <a:xfrm>
            <a:off x="5605463" y="1238250"/>
            <a:ext cx="1893887" cy="1885950"/>
            <a:chOff x="3636" y="905"/>
            <a:chExt cx="1497" cy="1492"/>
          </a:xfrm>
        </p:grpSpPr>
        <p:sp>
          <p:nvSpPr>
            <p:cNvPr id="20515" name="Oval 14"/>
            <p:cNvSpPr>
              <a:spLocks noChangeArrowheads="1"/>
            </p:cNvSpPr>
            <p:nvPr/>
          </p:nvSpPr>
          <p:spPr bwMode="auto">
            <a:xfrm>
              <a:off x="3795" y="910"/>
              <a:ext cx="1178" cy="11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prstDash val="dash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>
                <a:defRPr/>
              </a:pPr>
              <a:endParaRPr lang="ko-KR" altLang="en-US" b="1" smtClean="0">
                <a:latin typeface="+mn-lt"/>
                <a:ea typeface="맑은 고딕" panose="020B0503020000020004" pitchFamily="50" charset="-127"/>
              </a:endParaRPr>
            </a:p>
          </p:txBody>
        </p:sp>
        <p:pic>
          <p:nvPicPr>
            <p:cNvPr id="17445" name="Picture 15" descr="디지털방송 cop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6" y="905"/>
              <a:ext cx="1497" cy="1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7" name="Text Box 16"/>
            <p:cNvSpPr txBox="1">
              <a:spLocks noChangeArrowheads="1"/>
            </p:cNvSpPr>
            <p:nvPr/>
          </p:nvSpPr>
          <p:spPr bwMode="auto">
            <a:xfrm>
              <a:off x="3812" y="2060"/>
              <a:ext cx="1102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en-US" altLang="ko-KR" sz="1800" smtClean="0">
                  <a:solidFill>
                    <a:srgbClr val="000000"/>
                  </a:solidFill>
                  <a:latin typeface="+mn-lt"/>
                </a:rPr>
                <a:t>Broadcasting</a:t>
              </a:r>
            </a:p>
          </p:txBody>
        </p:sp>
      </p:grpSp>
      <p:grpSp>
        <p:nvGrpSpPr>
          <p:cNvPr id="53" name="Group 17"/>
          <p:cNvGrpSpPr>
            <a:grpSpLocks/>
          </p:cNvGrpSpPr>
          <p:nvPr/>
        </p:nvGrpSpPr>
        <p:grpSpPr bwMode="auto">
          <a:xfrm>
            <a:off x="4799013" y="4481513"/>
            <a:ext cx="2387600" cy="1892300"/>
            <a:chOff x="3648" y="2392"/>
            <a:chExt cx="1890" cy="1497"/>
          </a:xfrm>
        </p:grpSpPr>
        <p:sp>
          <p:nvSpPr>
            <p:cNvPr id="20512" name="Oval 18"/>
            <p:cNvSpPr>
              <a:spLocks noChangeArrowheads="1"/>
            </p:cNvSpPr>
            <p:nvPr/>
          </p:nvSpPr>
          <p:spPr bwMode="auto">
            <a:xfrm>
              <a:off x="3815" y="2396"/>
              <a:ext cx="1179" cy="11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prstDash val="dash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>
                <a:defRPr/>
              </a:pPr>
              <a:endParaRPr lang="ko-KR" altLang="en-US" b="1" smtClean="0">
                <a:latin typeface="+mn-lt"/>
                <a:ea typeface="맑은 고딕" panose="020B0503020000020004" pitchFamily="50" charset="-127"/>
              </a:endParaRPr>
            </a:p>
          </p:txBody>
        </p:sp>
        <p:pic>
          <p:nvPicPr>
            <p:cNvPr id="17442" name="Picture 19" descr="핸드폰 cop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1" y="2392"/>
              <a:ext cx="1485" cy="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4" name="Text Box 20"/>
            <p:cNvSpPr txBox="1">
              <a:spLocks noChangeArrowheads="1"/>
            </p:cNvSpPr>
            <p:nvPr/>
          </p:nvSpPr>
          <p:spPr bwMode="auto">
            <a:xfrm>
              <a:off x="3648" y="3552"/>
              <a:ext cx="1890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en-US" altLang="ko-KR" sz="1800" smtClean="0">
                  <a:latin typeface="+mn-lt"/>
                </a:rPr>
                <a:t>Mobile Communication</a:t>
              </a:r>
            </a:p>
          </p:txBody>
        </p:sp>
      </p:grpSp>
      <p:grpSp>
        <p:nvGrpSpPr>
          <p:cNvPr id="57" name="Group 21"/>
          <p:cNvGrpSpPr>
            <a:grpSpLocks/>
          </p:cNvGrpSpPr>
          <p:nvPr/>
        </p:nvGrpSpPr>
        <p:grpSpPr bwMode="auto">
          <a:xfrm>
            <a:off x="2403475" y="4481513"/>
            <a:ext cx="2286000" cy="1882775"/>
            <a:chOff x="1862" y="2821"/>
            <a:chExt cx="1808" cy="1489"/>
          </a:xfrm>
        </p:grpSpPr>
        <p:sp>
          <p:nvSpPr>
            <p:cNvPr id="20509" name="Oval 22"/>
            <p:cNvSpPr>
              <a:spLocks noChangeArrowheads="1"/>
            </p:cNvSpPr>
            <p:nvPr/>
          </p:nvSpPr>
          <p:spPr bwMode="auto">
            <a:xfrm>
              <a:off x="2313" y="2834"/>
              <a:ext cx="1179" cy="11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prstDash val="dash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>
                <a:defRPr/>
              </a:pPr>
              <a:endParaRPr lang="ko-KR" altLang="en-US" b="1" smtClean="0">
                <a:latin typeface="+mn-lt"/>
                <a:ea typeface="맑은 고딕" panose="020B0503020000020004" pitchFamily="50" charset="-127"/>
              </a:endParaRPr>
            </a:p>
          </p:txBody>
        </p:sp>
        <p:pic>
          <p:nvPicPr>
            <p:cNvPr id="17439" name="Picture 23" descr="핸드폰충전기 cop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2821"/>
              <a:ext cx="1497" cy="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1" name="Text Box 24"/>
            <p:cNvSpPr txBox="1">
              <a:spLocks noChangeArrowheads="1"/>
            </p:cNvSpPr>
            <p:nvPr/>
          </p:nvSpPr>
          <p:spPr bwMode="auto">
            <a:xfrm>
              <a:off x="1862" y="3974"/>
              <a:ext cx="180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en-US" altLang="ko-KR" sz="1800" smtClean="0">
                  <a:latin typeface="+mn-lt"/>
                </a:rPr>
                <a:t>Mobile Phone Charger</a:t>
              </a:r>
            </a:p>
          </p:txBody>
        </p:sp>
      </p:grpSp>
      <p:grpSp>
        <p:nvGrpSpPr>
          <p:cNvPr id="61" name="Group 25"/>
          <p:cNvGrpSpPr>
            <a:grpSpLocks/>
          </p:cNvGrpSpPr>
          <p:nvPr/>
        </p:nvGrpSpPr>
        <p:grpSpPr bwMode="auto">
          <a:xfrm>
            <a:off x="3624263" y="692150"/>
            <a:ext cx="1895475" cy="1895475"/>
            <a:chOff x="2153" y="441"/>
            <a:chExt cx="1497" cy="1499"/>
          </a:xfrm>
        </p:grpSpPr>
        <p:sp>
          <p:nvSpPr>
            <p:cNvPr id="20506" name="Oval 26"/>
            <p:cNvSpPr>
              <a:spLocks noChangeArrowheads="1"/>
            </p:cNvSpPr>
            <p:nvPr/>
          </p:nvSpPr>
          <p:spPr bwMode="auto">
            <a:xfrm>
              <a:off x="2312" y="450"/>
              <a:ext cx="1179" cy="11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prstDash val="dash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>
                <a:defRPr/>
              </a:pPr>
              <a:endParaRPr lang="ko-KR" altLang="en-US" b="1" smtClean="0">
                <a:latin typeface="+mn-lt"/>
                <a:ea typeface="맑은 고딕" panose="020B0503020000020004" pitchFamily="50" charset="-127"/>
              </a:endParaRPr>
            </a:p>
          </p:txBody>
        </p:sp>
        <p:pic>
          <p:nvPicPr>
            <p:cNvPr id="17436" name="Picture 27" descr="소프트웨어 cop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3" y="441"/>
              <a:ext cx="1497" cy="1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8" name="Text Box 28"/>
            <p:cNvSpPr txBox="1">
              <a:spLocks noChangeArrowheads="1"/>
            </p:cNvSpPr>
            <p:nvPr/>
          </p:nvSpPr>
          <p:spPr bwMode="auto">
            <a:xfrm>
              <a:off x="2485" y="1604"/>
              <a:ext cx="81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en-US" altLang="ko-KR" sz="1800" smtClean="0">
                  <a:solidFill>
                    <a:srgbClr val="000000"/>
                  </a:solidFill>
                  <a:latin typeface="+mn-lt"/>
                </a:rPr>
                <a:t>Software</a:t>
              </a:r>
            </a:p>
          </p:txBody>
        </p:sp>
      </p:grpSp>
      <p:sp>
        <p:nvSpPr>
          <p:cNvPr id="20503" name="Oval 31"/>
          <p:cNvSpPr>
            <a:spLocks noChangeArrowheads="1"/>
          </p:cNvSpPr>
          <p:nvPr/>
        </p:nvSpPr>
        <p:spPr bwMode="auto">
          <a:xfrm>
            <a:off x="6629366" y="3157652"/>
            <a:ext cx="1491791" cy="149048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defRPr/>
            </a:pPr>
            <a:endParaRPr lang="ko-KR" altLang="en-US" b="1" smtClean="0">
              <a:latin typeface="+mn-lt"/>
              <a:ea typeface="맑은 고딕" panose="020B0503020000020004" pitchFamily="50" charset="-127"/>
            </a:endParaRPr>
          </a:p>
        </p:txBody>
      </p:sp>
      <p:pic>
        <p:nvPicPr>
          <p:cNvPr id="17433" name="Picture 32" descr="인터넷전화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63" y="3133725"/>
            <a:ext cx="1915403" cy="190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5" name="Text Box 33"/>
          <p:cNvSpPr txBox="1">
            <a:spLocks noChangeArrowheads="1"/>
          </p:cNvSpPr>
          <p:nvPr/>
        </p:nvSpPr>
        <p:spPr bwMode="auto">
          <a:xfrm>
            <a:off x="7092253" y="4486143"/>
            <a:ext cx="2006881" cy="75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en-US" altLang="ko-KR" sz="1800" dirty="0" smtClean="0">
                <a:solidFill>
                  <a:srgbClr val="000000"/>
                </a:solidFill>
                <a:latin typeface="+mn-lt"/>
              </a:rPr>
              <a:t>Internet phone and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ko-KR" sz="1800" dirty="0" smtClean="0">
                <a:solidFill>
                  <a:srgbClr val="000000"/>
                </a:solidFill>
                <a:latin typeface="+mn-lt"/>
              </a:rPr>
              <a:t>Communications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ko-KR" sz="1800" dirty="0" smtClean="0">
                <a:solidFill>
                  <a:srgbClr val="000000"/>
                </a:solidFill>
                <a:latin typeface="+mn-lt"/>
              </a:rPr>
              <a:t>services quality </a:t>
            </a:r>
          </a:p>
        </p:txBody>
      </p:sp>
      <p:grpSp>
        <p:nvGrpSpPr>
          <p:cNvPr id="69" name="Group 9"/>
          <p:cNvGrpSpPr>
            <a:grpSpLocks/>
          </p:cNvGrpSpPr>
          <p:nvPr/>
        </p:nvGrpSpPr>
        <p:grpSpPr bwMode="auto">
          <a:xfrm>
            <a:off x="920750" y="3133725"/>
            <a:ext cx="2106613" cy="2011363"/>
            <a:chOff x="652" y="884"/>
            <a:chExt cx="1664" cy="1591"/>
          </a:xfrm>
        </p:grpSpPr>
        <p:sp>
          <p:nvSpPr>
            <p:cNvPr id="20500" name="Oval 10"/>
            <p:cNvSpPr>
              <a:spLocks noChangeArrowheads="1"/>
            </p:cNvSpPr>
            <p:nvPr/>
          </p:nvSpPr>
          <p:spPr bwMode="auto">
            <a:xfrm>
              <a:off x="907" y="890"/>
              <a:ext cx="1180" cy="11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prstDash val="dash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>
                <a:defRPr/>
              </a:pPr>
              <a:endParaRPr lang="ko-KR" altLang="en-US" b="1" smtClean="0">
                <a:latin typeface="+mn-lt"/>
                <a:ea typeface="맑은 고딕" panose="020B0503020000020004" pitchFamily="50" charset="-127"/>
              </a:endParaRPr>
            </a:p>
          </p:txBody>
        </p:sp>
        <p:pic>
          <p:nvPicPr>
            <p:cNvPr id="17430" name="Picture 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884"/>
              <a:ext cx="1495" cy="1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2" name="Text Box 12"/>
            <p:cNvSpPr txBox="1">
              <a:spLocks noChangeArrowheads="1"/>
            </p:cNvSpPr>
            <p:nvPr/>
          </p:nvSpPr>
          <p:spPr bwMode="auto">
            <a:xfrm>
              <a:off x="652" y="2051"/>
              <a:ext cx="1664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altLang="ko-KR" sz="1800" smtClean="0">
                  <a:solidFill>
                    <a:srgbClr val="000000"/>
                  </a:solidFill>
                  <a:latin typeface="+mn-lt"/>
                </a:rPr>
                <a:t>Information Security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altLang="ko-KR" sz="1800" smtClean="0">
                  <a:solidFill>
                    <a:srgbClr val="000000"/>
                  </a:solidFill>
                  <a:latin typeface="+mn-lt"/>
                </a:rPr>
                <a:t>Products</a:t>
              </a:r>
            </a:p>
          </p:txBody>
        </p:sp>
      </p:grpSp>
      <p:pic>
        <p:nvPicPr>
          <p:cNvPr id="73" name="Picture 29" descr="로고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2955925"/>
            <a:ext cx="16129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7" name="Rectangle 5"/>
          <p:cNvSpPr txBox="1">
            <a:spLocks noChangeArrowheads="1"/>
          </p:cNvSpPr>
          <p:nvPr/>
        </p:nvSpPr>
        <p:spPr bwMode="auto">
          <a:xfrm>
            <a:off x="0" y="158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96" tIns="50798" rIns="88896" bIns="50798" anchor="ctr"/>
          <a:lstStyle>
            <a:lvl1pPr defTabSz="912813" latinLnBrk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514350" indent="-171450" defTabSz="912813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 defTabSz="912813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 defTabSz="912813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 defTabSz="912813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0002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4574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29146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3718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3300">
                <a:solidFill>
                  <a:srgbClr val="000099"/>
                </a:solidFill>
                <a:ea typeface="굴림" pitchFamily="50" charset="-127"/>
                <a:sym typeface="Verdana" pitchFamily="34" charset="0"/>
              </a:rPr>
              <a:t>Who is TTA? </a:t>
            </a:r>
            <a:r>
              <a:rPr lang="en-US" altLang="ko-KR" sz="2500">
                <a:solidFill>
                  <a:srgbClr val="000099"/>
                </a:solidFill>
                <a:ea typeface="굴림" pitchFamily="50" charset="-127"/>
                <a:sym typeface="Verdana" pitchFamily="34" charset="0"/>
              </a:rPr>
              <a:t>: Testing and Certification Service</a:t>
            </a:r>
            <a:endParaRPr lang="en-US" altLang="ko-KR" sz="2500">
              <a:ea typeface="굴림" pitchFamily="50" charset="-127"/>
            </a:endParaRPr>
          </a:p>
        </p:txBody>
      </p:sp>
      <p:pic>
        <p:nvPicPr>
          <p:cNvPr id="60" name="Picture 149" descr="GCF_logo copy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24" b="4724"/>
          <a:stretch>
            <a:fillRect/>
          </a:stretch>
        </p:blipFill>
        <p:spPr bwMode="auto">
          <a:xfrm>
            <a:off x="6514700" y="5569299"/>
            <a:ext cx="795326" cy="28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23821" y="6155073"/>
            <a:ext cx="1097553" cy="24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그림 83" descr="캡처.JPG"/>
          <p:cNvPicPr>
            <a:picLocks noChangeAspect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20526" y="5415973"/>
            <a:ext cx="780729" cy="34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그림 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37303" y="5859617"/>
            <a:ext cx="983690" cy="22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77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99973" y="6477034"/>
            <a:ext cx="903008" cy="18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그림 62" descr="Logo 4 Bluetooth_CM_Color.jpg"/>
          <p:cNvPicPr>
            <a:picLocks noChangeAspect="1"/>
          </p:cNvPicPr>
          <p:nvPr/>
        </p:nvPicPr>
        <p:blipFill>
          <a:blip r:embed="rId1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3029" y="2348781"/>
            <a:ext cx="964479" cy="223944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70" name="그룹 69"/>
          <p:cNvGrpSpPr/>
          <p:nvPr/>
        </p:nvGrpSpPr>
        <p:grpSpPr>
          <a:xfrm>
            <a:off x="206597" y="1644952"/>
            <a:ext cx="688518" cy="625048"/>
            <a:chOff x="2169448" y="-1004676"/>
            <a:chExt cx="688518" cy="625048"/>
          </a:xfrm>
        </p:grpSpPr>
        <p:pic>
          <p:nvPicPr>
            <p:cNvPr id="71" name="Picture 48" descr="D:\My Work\2012년\[일반] TTA 업무\usb_logos\USB-SS-RGB-2011.jpg"/>
            <p:cNvPicPr>
              <a:picLocks noChangeAspect="1" noChangeArrowheads="1"/>
            </p:cNvPicPr>
            <p:nvPr/>
          </p:nvPicPr>
          <p:blipFill>
            <a:blip r:embed="rId17" cstate="screen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9448" y="-1004676"/>
              <a:ext cx="58896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50" descr="D:\My Work\2012년\[일반] TTA 업무\usb_logos\WUSB-RGB-for dark-1008.jpg"/>
            <p:cNvPicPr>
              <a:picLocks noChangeAspect="1" noChangeArrowheads="1"/>
            </p:cNvPicPr>
            <p:nvPr/>
          </p:nvPicPr>
          <p:blipFill>
            <a:blip r:embed="rId18" cstate="screen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304" y="-678078"/>
              <a:ext cx="601662" cy="29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5" name="Picture 3" descr="I:\00_작업중\01_2014 TTA 하반기 업데이트\11-19 신규 추가작업 요청\정보통신시험인증연구소\png\Wi-Fi-Certified.gif"/>
          <p:cNvPicPr>
            <a:picLocks noChangeAspect="1" noChangeArrowheads="1"/>
          </p:cNvPicPr>
          <p:nvPr/>
        </p:nvPicPr>
        <p:blipFill>
          <a:blip r:embed="rId1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0993" y="1688321"/>
            <a:ext cx="639075" cy="35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I:\00_작업중\01_2014 TTA 하반기 업데이트\11-19 신규 추가작업 요청\정보통신시험인증연구소\png\logo.png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65" y="1233004"/>
            <a:ext cx="900956" cy="20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3" descr="WiMedia_rgb"/>
          <p:cNvPicPr>
            <a:picLocks noChangeAspect="1" noChangeArrowheads="1"/>
          </p:cNvPicPr>
          <p:nvPr/>
        </p:nvPicPr>
        <p:blipFill>
          <a:blip r:embed="rId2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2596" y="974980"/>
            <a:ext cx="552640" cy="54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3" descr="K:\00_작업중\TTA_7월 업데이트\7-15수정요청\01.png"/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480" y="2443956"/>
            <a:ext cx="384053" cy="49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5" descr="I:\00_작업중\01_2014 TTA 하반기 업데이트\11-19 신규 추가작업 요청\정보통신시험인증연구소\png\images.jpg"/>
          <p:cNvPicPr>
            <a:picLocks noChangeAspect="1" noChangeArrowheads="1"/>
          </p:cNvPicPr>
          <p:nvPr/>
        </p:nvPicPr>
        <p:blipFill>
          <a:blip r:embed="rId2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700" y="2627873"/>
            <a:ext cx="680928" cy="50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5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631" y="3158507"/>
            <a:ext cx="755008" cy="1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6" descr="I:\00_작업중\01_2014 TTA 하반기 업데이트\11-19 신규 추가작업 요청\정보통신시험인증연구소\png\logo.jpg"/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764" y="3485125"/>
            <a:ext cx="901501" cy="22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7" descr="I:\00_작업중\01_2014 TTA 하반기 업데이트\11-19 신규 추가작업 요청\정보통신시험인증연구소\png\PMA.png"/>
          <p:cNvPicPr>
            <a:picLocks noChangeAspect="1" noChangeArrowheads="1"/>
          </p:cNvPicPr>
          <p:nvPr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088" b="37824"/>
          <a:stretch/>
        </p:blipFill>
        <p:spPr bwMode="auto">
          <a:xfrm>
            <a:off x="377795" y="3804534"/>
            <a:ext cx="493439" cy="15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그림 92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830" y="883490"/>
            <a:ext cx="754373" cy="383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그림 9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10" y="4958232"/>
            <a:ext cx="439728" cy="442226"/>
          </a:xfrm>
          <a:prstGeom prst="rect">
            <a:avLst/>
          </a:prstGeom>
        </p:spPr>
      </p:pic>
      <p:pic>
        <p:nvPicPr>
          <p:cNvPr id="95" name="그림 94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734" y="5225768"/>
            <a:ext cx="462223" cy="462224"/>
          </a:xfrm>
          <a:prstGeom prst="rect">
            <a:avLst/>
          </a:prstGeom>
        </p:spPr>
      </p:pic>
      <p:sp>
        <p:nvSpPr>
          <p:cNvPr id="65" name="Slide Number Placeholder 5"/>
          <p:cNvSpPr txBox="1">
            <a:spLocks/>
          </p:cNvSpPr>
          <p:nvPr/>
        </p:nvSpPr>
        <p:spPr bwMode="auto">
          <a:xfrm>
            <a:off x="4122867" y="6462713"/>
            <a:ext cx="1279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400" dirty="0" smtClean="0">
                <a:latin typeface="Verdana" pitchFamily="34" charset="0"/>
              </a:rPr>
              <a:t>7</a:t>
            </a:r>
            <a:endParaRPr lang="en-US" altLang="ko-KR" sz="1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43624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1422400"/>
            <a:ext cx="9144000" cy="4527550"/>
          </a:xfrm>
          <a:prstGeom prst="rect">
            <a:avLst/>
          </a:prstGeom>
        </p:spPr>
        <p:txBody>
          <a:bodyPr lIns="88896" tIns="50798" rIns="88896" bIns="50798"/>
          <a:lstStyle>
            <a:lvl1pPr marL="171450" indent="-137160" algn="l" defTabSz="6858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1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1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1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1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1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1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1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1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4213" indent="-457200" defTabSz="912813" fontAlgn="auto">
              <a:spcBef>
                <a:spcPts val="488"/>
              </a:spcBef>
              <a:spcAft>
                <a:spcPts val="0"/>
              </a:spcAft>
              <a:buSzPct val="48000"/>
              <a:buFont typeface="Wingdings" panose="05000000000000000000" pitchFamily="2" charset="2"/>
              <a:buChar char="§"/>
              <a:defRPr/>
            </a:pPr>
            <a:r>
              <a:rPr lang="en-US" altLang="ko-KR" sz="2800" dirty="0">
                <a:solidFill>
                  <a:schemeClr val="bg1">
                    <a:lumMod val="75000"/>
                  </a:schemeClr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Who is TTA?</a:t>
            </a:r>
          </a:p>
          <a:p>
            <a:pPr marL="684213" indent="-457200" defTabSz="912813" fontAlgn="auto">
              <a:spcBef>
                <a:spcPts val="488"/>
              </a:spcBef>
              <a:spcAft>
                <a:spcPts val="0"/>
              </a:spcAft>
              <a:buSzPct val="48000"/>
              <a:buFont typeface="Wingdings" panose="05000000000000000000" pitchFamily="2" charset="2"/>
              <a:buChar char="§"/>
              <a:defRPr/>
            </a:pPr>
            <a:r>
              <a:rPr lang="en-US" altLang="ko-KR" sz="2800" dirty="0">
                <a:solidFill>
                  <a:srgbClr val="000099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What is BSG?</a:t>
            </a:r>
          </a:p>
          <a:p>
            <a:pPr marL="684213" indent="-457200" defTabSz="912813" fontAlgn="auto">
              <a:spcBef>
                <a:spcPts val="488"/>
              </a:spcBef>
              <a:spcAft>
                <a:spcPts val="0"/>
              </a:spcAft>
              <a:buSzPct val="48000"/>
              <a:buFont typeface="Wingdings" panose="05000000000000000000" pitchFamily="2" charset="2"/>
              <a:buChar char="§"/>
              <a:defRPr/>
            </a:pPr>
            <a:r>
              <a:rPr lang="en-US" altLang="ko-KR" sz="2800" dirty="0" smtClean="0">
                <a:solidFill>
                  <a:schemeClr val="bg1">
                    <a:lumMod val="75000"/>
                  </a:schemeClr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Experiences and Activities of TTA</a:t>
            </a:r>
          </a:p>
          <a:p>
            <a:pPr marL="684213" indent="-457200" defTabSz="912813" fontAlgn="auto">
              <a:spcBef>
                <a:spcPts val="488"/>
              </a:spcBef>
              <a:spcAft>
                <a:spcPts val="0"/>
              </a:spcAft>
              <a:buSzPct val="48000"/>
              <a:buFont typeface="Wingdings" panose="05000000000000000000" pitchFamily="2" charset="2"/>
              <a:buChar char="§"/>
              <a:defRPr/>
            </a:pPr>
            <a:r>
              <a:rPr lang="en-US" altLang="ko-KR" sz="2800" dirty="0">
                <a:solidFill>
                  <a:schemeClr val="bg1">
                    <a:lumMod val="75000"/>
                  </a:schemeClr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Observations?</a:t>
            </a:r>
          </a:p>
          <a:p>
            <a:pPr marL="684213" indent="-457200" defTabSz="912813" fontAlgn="auto">
              <a:spcBef>
                <a:spcPts val="488"/>
              </a:spcBef>
              <a:spcAft>
                <a:spcPts val="0"/>
              </a:spcAft>
              <a:buSzPct val="48000"/>
              <a:buFont typeface="Wingdings" panose="05000000000000000000" pitchFamily="2" charset="2"/>
              <a:buChar char="§"/>
              <a:defRPr/>
            </a:pPr>
            <a:r>
              <a:rPr lang="en-US" altLang="ko-KR" sz="2800" dirty="0" smtClean="0">
                <a:solidFill>
                  <a:schemeClr val="bg1">
                    <a:lumMod val="75000"/>
                  </a:schemeClr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Future Plan</a:t>
            </a:r>
            <a:endParaRPr lang="en-US" altLang="ko-KR" sz="2800" dirty="0" smtClean="0">
              <a:solidFill>
                <a:schemeClr val="bg1">
                  <a:lumMod val="75000"/>
                </a:schemeClr>
              </a:solidFill>
              <a:ea typeface="굴림" panose="020B0600000101010101" pitchFamily="50" charset="-127"/>
            </a:endParaRP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 bwMode="auto">
          <a:xfrm>
            <a:off x="4122867" y="6462713"/>
            <a:ext cx="1279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400" dirty="0" smtClean="0">
                <a:latin typeface="Verdana" pitchFamily="34" charset="0"/>
              </a:rPr>
              <a:t>8</a:t>
            </a:r>
            <a:endParaRPr lang="en-US" altLang="ko-KR" sz="1400" dirty="0">
              <a:latin typeface="Verdana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341313"/>
            <a:ext cx="9144000" cy="1143000"/>
          </a:xfrm>
          <a:prstGeom prst="rect">
            <a:avLst/>
          </a:prstGeom>
        </p:spPr>
        <p:txBody>
          <a:bodyPr vert="horz" lIns="88896" tIns="50798" rIns="88896" bIns="50798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2813"/>
            <a:r>
              <a:rPr lang="en-US" altLang="ko-KR" smtClean="0">
                <a:solidFill>
                  <a:srgbClr val="000099"/>
                </a:solidFill>
                <a:latin typeface="Calibri" pitchFamily="34" charset="0"/>
                <a:ea typeface="굴림" pitchFamily="50" charset="-127"/>
                <a:sym typeface="Verdana" pitchFamily="34" charset="0"/>
              </a:rPr>
              <a:t>Contents</a:t>
            </a:r>
            <a:endParaRPr lang="en-US" altLang="ko-KR" dirty="0" smtClean="0">
              <a:latin typeface="Calibri" pitchFamily="34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567097"/>
      </p:ext>
    </p:extLst>
  </p:cSld>
  <p:clrMapOvr>
    <a:masterClrMapping/>
  </p:clrMapOvr>
  <p:transition spd="med" advTm="42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/>
          </p:cNvSpPr>
          <p:nvPr/>
        </p:nvSpPr>
        <p:spPr bwMode="auto">
          <a:xfrm>
            <a:off x="457200" y="1052513"/>
            <a:ext cx="86868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896" tIns="50798" rIns="88896" bIns="50798">
            <a:spAutoFit/>
          </a:bodyPr>
          <a:lstStyle>
            <a:lvl1pPr marL="531813" indent="-531813" defTabSz="912813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01675" indent="-379413" defTabSz="912813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2813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2813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2813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275"/>
              </a:spcBef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altLang="ko-KR" sz="2300" dirty="0" smtClean="0">
                <a:solidFill>
                  <a:srgbClr val="000099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(ICT/Digital) Divide(gap) has been widened between</a:t>
            </a:r>
          </a:p>
          <a:p>
            <a:pPr lvl="1">
              <a:spcBef>
                <a:spcPts val="275"/>
              </a:spcBef>
              <a:buSzPct val="60000"/>
              <a:buFont typeface="Arial" panose="020B0604020202020204" pitchFamily="34" charset="0"/>
              <a:buChar char="•"/>
              <a:defRPr/>
            </a:pPr>
            <a:r>
              <a:rPr lang="en-US" altLang="ko-KR" sz="2000" dirty="0" smtClean="0">
                <a:solidFill>
                  <a:srgbClr val="000099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Elderly people and Young people</a:t>
            </a:r>
          </a:p>
          <a:p>
            <a:pPr lvl="1">
              <a:spcBef>
                <a:spcPts val="275"/>
              </a:spcBef>
              <a:buSzPct val="60000"/>
              <a:buFont typeface="Arial" panose="020B0604020202020204" pitchFamily="34" charset="0"/>
              <a:buChar char="•"/>
              <a:defRPr/>
            </a:pPr>
            <a:r>
              <a:rPr lang="en-US" altLang="ko-KR" sz="2000" dirty="0" smtClean="0">
                <a:solidFill>
                  <a:srgbClr val="000099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Woman and Man</a:t>
            </a:r>
          </a:p>
          <a:p>
            <a:pPr lvl="1">
              <a:spcBef>
                <a:spcPts val="275"/>
              </a:spcBef>
              <a:buSzPct val="60000"/>
              <a:buFont typeface="Arial" panose="020B0604020202020204" pitchFamily="34" charset="0"/>
              <a:buChar char="•"/>
              <a:defRPr/>
            </a:pPr>
            <a:r>
              <a:rPr lang="en-US" altLang="ko-KR" sz="2000" dirty="0" smtClean="0">
                <a:solidFill>
                  <a:srgbClr val="000099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Urban and Rural area</a:t>
            </a:r>
          </a:p>
          <a:p>
            <a:pPr lvl="1">
              <a:spcBef>
                <a:spcPts val="275"/>
              </a:spcBef>
              <a:buSzPct val="60000"/>
              <a:buFont typeface="Arial" panose="020B0604020202020204" pitchFamily="34" charset="0"/>
              <a:buChar char="•"/>
              <a:defRPr/>
            </a:pPr>
            <a:r>
              <a:rPr lang="en-US" altLang="ko-KR" sz="2000" dirty="0" smtClean="0">
                <a:solidFill>
                  <a:srgbClr val="000099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People with disability and Non-People with disability</a:t>
            </a:r>
          </a:p>
          <a:p>
            <a:pPr lvl="1">
              <a:spcBef>
                <a:spcPts val="275"/>
              </a:spcBef>
              <a:buSzPct val="60000"/>
              <a:buFont typeface="Arial" panose="020B0604020202020204" pitchFamily="34" charset="0"/>
              <a:buChar char="•"/>
              <a:defRPr/>
            </a:pPr>
            <a:r>
              <a:rPr lang="en-US" altLang="ko-KR" sz="2000" spc="-100" dirty="0" smtClean="0">
                <a:solidFill>
                  <a:srgbClr val="000099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Large company and SME</a:t>
            </a:r>
          </a:p>
          <a:p>
            <a:pPr lvl="1">
              <a:spcBef>
                <a:spcPts val="275"/>
              </a:spcBef>
              <a:buSzPct val="60000"/>
              <a:buFont typeface="Arial" panose="020B0604020202020204" pitchFamily="34" charset="0"/>
              <a:buChar char="•"/>
              <a:defRPr/>
            </a:pPr>
            <a:r>
              <a:rPr lang="en-US" altLang="ko-KR" sz="2000" dirty="0" smtClean="0">
                <a:solidFill>
                  <a:srgbClr val="000099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Developing and Developed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458788" y="3781425"/>
            <a:ext cx="8685212" cy="150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896" tIns="50798" rIns="88896" bIns="50798">
            <a:spAutoFit/>
          </a:bodyPr>
          <a:lstStyle>
            <a:lvl1pPr marL="531813" indent="-531813" defTabSz="912813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01675" indent="-379413" defTabSz="912813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2813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2813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2813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275"/>
              </a:spcBef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altLang="ko-KR" sz="2300" spc="-50" dirty="0" smtClean="0">
                <a:solidFill>
                  <a:srgbClr val="000099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Gap in standardization and has been also widened between  </a:t>
            </a:r>
          </a:p>
          <a:p>
            <a:pPr lvl="1">
              <a:spcBef>
                <a:spcPts val="275"/>
              </a:spcBef>
              <a:buSzPct val="60000"/>
              <a:buFont typeface="Arial" panose="020B0604020202020204" pitchFamily="34" charset="0"/>
              <a:buChar char="•"/>
              <a:defRPr/>
            </a:pPr>
            <a:r>
              <a:rPr lang="en-US" altLang="ko-KR" sz="2000" spc="-100" dirty="0" smtClean="0">
                <a:solidFill>
                  <a:srgbClr val="000099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Large company and SME</a:t>
            </a:r>
          </a:p>
          <a:p>
            <a:pPr lvl="1">
              <a:spcBef>
                <a:spcPts val="275"/>
              </a:spcBef>
              <a:buSzPct val="60000"/>
              <a:buFont typeface="Arial" panose="020B0604020202020204" pitchFamily="34" charset="0"/>
              <a:buChar char="•"/>
              <a:defRPr/>
            </a:pPr>
            <a:r>
              <a:rPr lang="en-US" altLang="ko-KR" sz="2000" dirty="0" smtClean="0">
                <a:solidFill>
                  <a:srgbClr val="000099"/>
                </a:solidFill>
                <a:ea typeface="굴림" panose="020B0600000101010101" pitchFamily="50" charset="-127"/>
                <a:sym typeface="Verdana" panose="020B0604030504040204" pitchFamily="34" charset="0"/>
              </a:rPr>
              <a:t>Developed and Developing</a:t>
            </a:r>
            <a:endParaRPr lang="en-US" altLang="ko-KR" sz="2000" dirty="0">
              <a:solidFill>
                <a:srgbClr val="000099"/>
              </a:solidFill>
              <a:ea typeface="굴림" panose="020B0600000101010101" pitchFamily="50" charset="-127"/>
              <a:sym typeface="Verdana" panose="020B0604030504040204" pitchFamily="34" charset="0"/>
            </a:endParaRPr>
          </a:p>
        </p:txBody>
      </p:sp>
      <p:sp>
        <p:nvSpPr>
          <p:cNvPr id="18436" name="Rectangle 5"/>
          <p:cNvSpPr txBox="1">
            <a:spLocks noChangeArrowheads="1"/>
          </p:cNvSpPr>
          <p:nvPr/>
        </p:nvSpPr>
        <p:spPr bwMode="auto">
          <a:xfrm>
            <a:off x="0" y="158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96" tIns="50798" rIns="88896" bIns="50798" anchor="ctr"/>
          <a:lstStyle>
            <a:lvl1pPr defTabSz="912813" latinLnBrk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514350" indent="-171450" defTabSz="912813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 defTabSz="912813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 defTabSz="912813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 defTabSz="912813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0002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4574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29146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3718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3300">
                <a:solidFill>
                  <a:srgbClr val="000099"/>
                </a:solidFill>
                <a:ea typeface="굴림" pitchFamily="50" charset="-127"/>
                <a:sym typeface="Verdana" pitchFamily="34" charset="0"/>
              </a:rPr>
              <a:t>What is BSG? </a:t>
            </a:r>
            <a:r>
              <a:rPr lang="en-US" altLang="ko-KR" sz="2300">
                <a:solidFill>
                  <a:srgbClr val="000099"/>
                </a:solidFill>
                <a:ea typeface="굴림" pitchFamily="50" charset="-127"/>
                <a:sym typeface="Verdana" pitchFamily="34" charset="0"/>
              </a:rPr>
              <a:t>- Divide &amp; Gap</a:t>
            </a:r>
            <a:endParaRPr lang="en-US" altLang="ko-KR" sz="2300">
              <a:ea typeface="굴림" pitchFamily="50" charset="-127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4122867" y="6462713"/>
            <a:ext cx="1279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400" dirty="0" smtClean="0">
                <a:latin typeface="Verdana" pitchFamily="34" charset="0"/>
              </a:rPr>
              <a:t>9</a:t>
            </a:r>
            <a:endParaRPr lang="en-US" altLang="ko-KR" sz="1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595761"/>
      </p:ext>
    </p:extLst>
  </p:cSld>
  <p:clrMapOvr>
    <a:masterClrMapping/>
  </p:clrMapOvr>
  <p:transition spd="med" advTm="164612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TU White Background.potx" id="{9694207F-B86C-4347-AF5B-E18AD6864DC7}" vid="{B9639EA1-9A26-4D10-99CD-41579998EC69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77665F5CAF104C92147CC0243BBDD2" ma:contentTypeVersion="1" ma:contentTypeDescription="Create a new document." ma:contentTypeScope="" ma:versionID="93902de604fd527d00d568712f82372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556d0edaacd44299612f6ec025f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4443632-20B2-4C34-AF97-0CEE89EBAF23}"/>
</file>

<file path=customXml/itemProps2.xml><?xml version="1.0" encoding="utf-8"?>
<ds:datastoreItem xmlns:ds="http://schemas.openxmlformats.org/officeDocument/2006/customXml" ds:itemID="{097F5E02-A195-4C93-875D-F1314B6CB612}"/>
</file>

<file path=customXml/itemProps3.xml><?xml version="1.0" encoding="utf-8"?>
<ds:datastoreItem xmlns:ds="http://schemas.openxmlformats.org/officeDocument/2006/customXml" ds:itemID="{621CCE5B-E25B-44FA-BE65-3B2B4FA5EAF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</TotalTime>
  <Words>1473</Words>
  <Application>Microsoft Office PowerPoint</Application>
  <PresentationFormat>화면 슬라이드 쇼(4:3)</PresentationFormat>
  <Paragraphs>331</Paragraphs>
  <Slides>23</Slides>
  <Notes>21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38" baseType="lpstr">
      <vt:lpstr>HY헤드라인M</vt:lpstr>
      <vt:lpstr>ZapfDingbats BT</vt:lpstr>
      <vt:lpstr>굴림</vt:lpstr>
      <vt:lpstr>돋움</vt:lpstr>
      <vt:lpstr>맑은 고딕</vt:lpstr>
      <vt:lpstr>-윤고딕330</vt:lpstr>
      <vt:lpstr>MoeumT R</vt:lpstr>
      <vt:lpstr>Arial</vt:lpstr>
      <vt:lpstr>Arial Narrow</vt:lpstr>
      <vt:lpstr>Calibri</vt:lpstr>
      <vt:lpstr>Symbol</vt:lpstr>
      <vt:lpstr>Trebuchet MS</vt:lpstr>
      <vt:lpstr>Verdana</vt:lpstr>
      <vt:lpstr>Wingdings</vt:lpstr>
      <vt:lpstr>Office Theme</vt:lpstr>
      <vt:lpstr> ITU Regional Standardization Forum  for Asia Pacific Region  Da Nang City, Vietnam  22 August 2016 </vt:lpstr>
      <vt:lpstr>Contents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Contents</vt:lpstr>
      <vt:lpstr>PowerPoint 프레젠테이션</vt:lpstr>
      <vt:lpstr>PowerPoint 프레젠테이션</vt:lpstr>
      <vt:lpstr>PowerPoint 프레젠테이션</vt:lpstr>
      <vt:lpstr>PowerPoint 프레젠테이션</vt:lpstr>
      <vt:lpstr>Contents</vt:lpstr>
      <vt:lpstr>PowerPoint 프레젠테이션</vt:lpstr>
      <vt:lpstr>Mandatory Standard vs. Voluntary Standard ;</vt:lpstr>
      <vt:lpstr>PowerPoint 프레젠테이션</vt:lpstr>
      <vt:lpstr>Training or Consultation ;</vt:lpstr>
      <vt:lpstr>Contents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Kihun Kim</cp:lastModifiedBy>
  <cp:revision>22</cp:revision>
  <dcterms:created xsi:type="dcterms:W3CDTF">2016-02-05T15:38:40Z</dcterms:created>
  <dcterms:modified xsi:type="dcterms:W3CDTF">2016-08-18T05:21:56Z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0x0101007377665F5CAF104C92147CC0243BBDD2</vt:lpwstr>
  </property>
</Properties>
</file>