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24"/>
  </p:notesMasterIdLst>
  <p:sldIdLst>
    <p:sldId id="26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68" d="100"/>
          <a:sy n="68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BDA61-D7D5-4C93-A366-119DDBB66A42}" type="datetimeFigureOut">
              <a:rPr lang="en-US" smtClean="0"/>
              <a:t>11/03/2016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E91F8-B7BD-4F22-AF50-AF2AB6ACF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7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1562641-6BFF-4F91-BC50-5F4A2F6AF137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250483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FAA65D7-8BA3-437A-95CB-DE35FD2C2795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3174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365003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FAA65D7-8BA3-437A-95CB-DE35FD2C2795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3174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76688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12D6819-A4AB-402A-B08C-10EDBD6A7D54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33797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4147485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24A69C7-234D-4513-B2D6-26004613ED6F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34821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2392996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FAF2F6C-E61E-412B-AF3F-0361E42B9119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35845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3901181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490D15B-8326-42E2-A5BF-5AE550DD3F05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37893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5610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C8DEECC-35CC-4811-B356-37A34DC1C090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3686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306617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C8DEECC-35CC-4811-B356-37A34DC1C090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686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324633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85000" lnSpcReduction="20000"/>
          </a:bodyPr>
          <a:lstStyle/>
          <a:p>
            <a:r>
              <a:rPr lang="en-US" sz="5200" dirty="0" smtClean="0"/>
              <a:t>National Standardization Secretariat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685800" y="142080"/>
            <a:ext cx="7772400" cy="1844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2800" dirty="0" smtClean="0"/>
              <a:t>ITU Regional Standardization Forum for Africa and SG5RG-ARF and </a:t>
            </a:r>
            <a:r>
              <a:rPr lang="en-US" sz="2800" smtClean="0"/>
              <a:t>SG5RG-AFR Meetings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Livingstone, </a:t>
            </a:r>
            <a:r>
              <a:rPr lang="en-US" sz="2400" smtClean="0"/>
              <a:t>Zambia 14-18 </a:t>
            </a:r>
            <a:r>
              <a:rPr lang="en-US" sz="2400" dirty="0" smtClean="0"/>
              <a:t>March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altLang="en-US" smtClean="0"/>
              <a:t>Legal Basis for the NSS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400" dirty="0" smtClean="0"/>
              <a:t>Authority for NSS is established under appropriate legislation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400" dirty="0" smtClean="0"/>
              <a:t>Responsibility will be assigned to the gov’t agency (or official position) responsible for ITU, or another governmental organization designated by the Member State.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400" dirty="0" smtClean="0"/>
              <a:t>This will be the “Responsible Agency” (RA)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sz="2400" dirty="0" smtClean="0"/>
              <a:t>The </a:t>
            </a:r>
            <a:r>
              <a:rPr lang="en-US" sz="2400" dirty="0"/>
              <a:t>RA “runs” the whole national process, at home and abroad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endParaRPr lang="en-US" altLang="en-US" sz="2400" dirty="0" smtClean="0"/>
          </a:p>
          <a:p>
            <a:pPr>
              <a:lnSpc>
                <a:spcPct val="150000"/>
              </a:lnSpc>
            </a:pPr>
            <a:endParaRPr lang="en-US" altLang="en-US" sz="2400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E4B5216-E240-4BC6-A531-76106DFBF0FA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8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altLang="en-US" smtClean="0"/>
              <a:t>Responsible Agency – Best Practice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RA is needed for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Policy or strategic issues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Resolution of internal disagreements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Creating secretariat staff positions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Creation of ITU or ITU-T national advisory committees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Member State representation at ITU events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46C1053-1C48-44AC-B3B7-B637D800B570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26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</a:t>
            </a:r>
            <a:r>
              <a:rPr lang="en-US" dirty="0"/>
              <a:t>Standardization Secretariat can be established with a simple, flat structure </a:t>
            </a:r>
          </a:p>
          <a:p>
            <a:r>
              <a:rPr lang="en-US" dirty="0" smtClean="0"/>
              <a:t>Low </a:t>
            </a:r>
            <a:r>
              <a:rPr lang="en-US" dirty="0"/>
              <a:t>cost in financial and human resources </a:t>
            </a:r>
          </a:p>
          <a:p>
            <a:r>
              <a:rPr lang="en-US" dirty="0" smtClean="0"/>
              <a:t>Future </a:t>
            </a:r>
            <a:r>
              <a:rPr lang="en-US" dirty="0"/>
              <a:t>growth can be easily accommodated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 Concept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39144" y="2721124"/>
            <a:ext cx="4968552" cy="461665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Responsible Agency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58540" y="3884613"/>
            <a:ext cx="4968552" cy="461665"/>
          </a:xfrm>
          <a:prstGeom prst="rect">
            <a:avLst/>
          </a:prstGeom>
          <a:solidFill>
            <a:schemeClr val="accent3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National Advisory Committee</a:t>
            </a:r>
            <a:endParaRPr lang="en-US" sz="2400" dirty="0"/>
          </a:p>
        </p:txBody>
      </p: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>
            <a:off x="4523420" y="3182789"/>
            <a:ext cx="19396" cy="7018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0701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altLang="en-US" smtClean="0"/>
              <a:t>Responsible Agency – Best Practice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Only the Responsible Agency (RA) has decision-making authority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Other subordinate groups are advisory to RA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Work takes places in the subordinate groups and is approved by RA</a:t>
            </a:r>
            <a:endParaRPr lang="en-US" sz="2400" dirty="0"/>
          </a:p>
          <a:p>
            <a:r>
              <a:rPr lang="en-US" sz="2400" dirty="0"/>
              <a:t>RA addresses policy and strategic issues, resolves internal NSS procedural disputes, represents the MS at ITU-level events 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endParaRPr lang="en-US" altLang="en-US" sz="2400" dirty="0" smtClean="0"/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F5C64B0-445A-4DB5-BE19-A67ECE4C3DBD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57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altLang="en-US" smtClean="0"/>
              <a:t>Responsible Agency – Best Practice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Only the Responsible Agency (RA) has decision-making authority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Other subordinate groups are advisory to RA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Work takes places in the subordinate groups and is approved by RA</a:t>
            </a:r>
            <a:endParaRPr lang="en-US" sz="2400" dirty="0"/>
          </a:p>
          <a:p>
            <a:r>
              <a:rPr lang="en-US" sz="2400" dirty="0"/>
              <a:t>RA addresses policy and strategic issues, resolves internal NSS procedural disputes, represents the MS at ITU-level events 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endParaRPr lang="en-US" altLang="en-US" sz="2400" dirty="0" smtClean="0"/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F5C64B0-445A-4DB5-BE19-A67ECE4C3DBD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652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67744" y="2996952"/>
            <a:ext cx="4987948" cy="1800200"/>
          </a:xfrm>
          <a:prstGeom prst="rect">
            <a:avLst/>
          </a:prstGeom>
          <a:solidFill>
            <a:srgbClr val="D1F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 Example:</a:t>
            </a:r>
            <a:br>
              <a:rPr lang="en-US" dirty="0" smtClean="0"/>
            </a:br>
            <a:r>
              <a:rPr lang="en-US" dirty="0" smtClean="0"/>
              <a:t>First Step Framework for ITU-T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67744" y="1844824"/>
            <a:ext cx="4968552" cy="400110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Responsible Agency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87140" y="3008313"/>
            <a:ext cx="4968552" cy="707886"/>
          </a:xfrm>
          <a:prstGeom prst="rect">
            <a:avLst/>
          </a:prstGeom>
          <a:solidFill>
            <a:srgbClr val="D1F3FF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National Advisory Committee For ITU-T (TNAC)</a:t>
            </a:r>
            <a:endParaRPr lang="en-US" sz="2000" dirty="0"/>
          </a:p>
        </p:txBody>
      </p: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>
            <a:off x="4752020" y="2244934"/>
            <a:ext cx="19396" cy="7633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4644008" y="4077072"/>
            <a:ext cx="244827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Ad hoc groups as needed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4636" y="3900428"/>
            <a:ext cx="178766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Fast 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Simple 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Flexible 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Low </a:t>
            </a:r>
            <a:r>
              <a:rPr lang="en-US" sz="2000" dirty="0"/>
              <a:t>Cost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1622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67744" y="2996952"/>
            <a:ext cx="4987948" cy="719247"/>
          </a:xfrm>
          <a:prstGeom prst="rect">
            <a:avLst/>
          </a:prstGeom>
          <a:solidFill>
            <a:srgbClr val="D1F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 Example:</a:t>
            </a:r>
            <a:br>
              <a:rPr lang="en-US" dirty="0" smtClean="0"/>
            </a:br>
            <a:r>
              <a:rPr lang="en-US" dirty="0" smtClean="0"/>
              <a:t>Later Stage Framework for ITU-T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67744" y="1844824"/>
            <a:ext cx="4968552" cy="400110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Responsible Agency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87140" y="3008313"/>
            <a:ext cx="4968552" cy="707886"/>
          </a:xfrm>
          <a:prstGeom prst="rect">
            <a:avLst/>
          </a:prstGeom>
          <a:solidFill>
            <a:srgbClr val="D1F3FF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National Advisory Committee For ITU-T (TNAC)</a:t>
            </a:r>
            <a:endParaRPr lang="en-US" sz="2000" dirty="0"/>
          </a:p>
        </p:txBody>
      </p: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>
            <a:off x="4752020" y="2244934"/>
            <a:ext cx="19396" cy="7633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140144" y="4180185"/>
            <a:ext cx="322375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Permanent Subcommittees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9056" y="4424085"/>
            <a:ext cx="690490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Consistent </a:t>
            </a:r>
            <a:r>
              <a:rPr lang="en-US" sz="2000" dirty="0"/>
              <a:t>participation in an ITU-T Study Group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A</a:t>
            </a:r>
            <a:r>
              <a:rPr lang="en-US" sz="2000" dirty="0" smtClean="0"/>
              <a:t>dded </a:t>
            </a:r>
            <a:r>
              <a:rPr lang="en-US" sz="2000" dirty="0"/>
              <a:t>Stability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Added </a:t>
            </a:r>
            <a:r>
              <a:rPr lang="en-US" sz="2000" dirty="0"/>
              <a:t>Continuity </a:t>
            </a:r>
          </a:p>
          <a:p>
            <a:endParaRPr lang="en-US" sz="2000" dirty="0"/>
          </a:p>
        </p:txBody>
      </p:sp>
      <p:cxnSp>
        <p:nvCxnSpPr>
          <p:cNvPr id="14" name="Straight Connector 13"/>
          <p:cNvCxnSpPr>
            <a:stCxn id="11" idx="2"/>
            <a:endCxn id="9" idx="0"/>
          </p:cNvCxnSpPr>
          <p:nvPr/>
        </p:nvCxnSpPr>
        <p:spPr bwMode="auto">
          <a:xfrm flipH="1">
            <a:off x="4752020" y="3716199"/>
            <a:ext cx="9698" cy="4639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9064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Implementation Roadmap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80733" y="1713972"/>
            <a:ext cx="8229600" cy="4525962"/>
          </a:xfrm>
        </p:spPr>
        <p:txBody>
          <a:bodyPr/>
          <a:lstStyle/>
          <a:p>
            <a:r>
              <a:rPr lang="en-US" altLang="en-US" sz="2400" dirty="0" smtClean="0"/>
              <a:t>Determine if there is enabling legislation </a:t>
            </a:r>
          </a:p>
          <a:p>
            <a:r>
              <a:rPr lang="en-US" altLang="en-US" sz="2400" dirty="0" smtClean="0"/>
              <a:t>Determine if there are sufficient human resources for desired structure </a:t>
            </a:r>
          </a:p>
          <a:p>
            <a:r>
              <a:rPr lang="en-US" altLang="en-US" sz="2400" dirty="0" smtClean="0"/>
              <a:t>Determine if there are sufficient financial resources for desired structure </a:t>
            </a:r>
          </a:p>
          <a:p>
            <a:r>
              <a:rPr lang="en-US" altLang="en-US" sz="2400" dirty="0" smtClean="0"/>
              <a:t>Appoint RA leader, support staff and secretariat staff </a:t>
            </a:r>
          </a:p>
          <a:p>
            <a:r>
              <a:rPr lang="en-US" altLang="en-US" sz="2400" dirty="0" smtClean="0"/>
              <a:t>Undertake a national ICT standards requirements assessment</a:t>
            </a:r>
          </a:p>
          <a:p>
            <a:r>
              <a:rPr lang="en-US" altLang="en-US" sz="2400" dirty="0" smtClean="0"/>
              <a:t>Establish necessary committees and appoint leadership </a:t>
            </a:r>
          </a:p>
          <a:p>
            <a:r>
              <a:rPr lang="en-US" altLang="en-US" sz="2400" dirty="0" smtClean="0"/>
              <a:t>Begin operations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2E6F083-9C83-4A6A-A1F5-B9EA66AD812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6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59753" y="27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Technical Assistance to establish NSS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727393" y="1528361"/>
            <a:ext cx="8229600" cy="5256931"/>
          </a:xfrm>
        </p:spPr>
        <p:txBody>
          <a:bodyPr/>
          <a:lstStyle/>
          <a:p>
            <a:r>
              <a:rPr lang="en-US" altLang="en-US" sz="2400" dirty="0" smtClean="0"/>
              <a:t>To request TSB for technical assistance: 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Member State sends an e-mail to TSB requesting technical assistance to set up the NSS</a:t>
            </a:r>
          </a:p>
          <a:p>
            <a:pPr lvl="1"/>
            <a:r>
              <a:rPr lang="en-US" altLang="en-US" sz="2000" dirty="0" smtClean="0"/>
              <a:t>An assessment of the current set up in the country for ICT standards development will be undertaken </a:t>
            </a:r>
          </a:p>
          <a:p>
            <a:pPr lvl="1"/>
            <a:r>
              <a:rPr lang="en-US" altLang="en-US" sz="2000" dirty="0" smtClean="0"/>
              <a:t>Following the assessment TSB will facilitate the consultancy to assist the Member State in establishing the NSS</a:t>
            </a:r>
          </a:p>
          <a:p>
            <a:pPr lvl="1"/>
            <a:r>
              <a:rPr lang="en-US" altLang="en-US" sz="2000" dirty="0" smtClean="0"/>
              <a:t>TSB will facilitate the consultancy exercise and will review the deliverables of the consultancy</a:t>
            </a:r>
          </a:p>
          <a:p>
            <a:pPr lvl="1"/>
            <a:r>
              <a:rPr lang="en-US" altLang="en-US" sz="2000" dirty="0" smtClean="0"/>
              <a:t>A post implementation review will be undertaken by TSB at the end of the consultancy to identify areas for improvement/enhancement</a:t>
            </a:r>
          </a:p>
          <a:p>
            <a:r>
              <a:rPr lang="en-US" altLang="en-US" sz="2400" dirty="0" smtClean="0"/>
              <a:t>Assistance has been provided to Zambia and Indonesia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7097D1-8D02-4C3C-8B55-6EA8167C5347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3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772400" cy="762000"/>
          </a:xfrm>
        </p:spPr>
        <p:txBody>
          <a:bodyPr/>
          <a:lstStyle/>
          <a:p>
            <a:r>
              <a:rPr lang="en-US" altLang="en-US" smtClean="0"/>
              <a:t>WTSA Resolution 44 (BSG)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334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473A35"/>
              </a:buClr>
              <a:buFontTx/>
              <a:buNone/>
            </a:pPr>
            <a:r>
              <a:rPr lang="en-US" altLang="en-US" sz="2800" smtClean="0"/>
              <a:t>Recognizing</a:t>
            </a:r>
          </a:p>
          <a:p>
            <a:pPr>
              <a:buFontTx/>
              <a:buNone/>
            </a:pPr>
            <a:r>
              <a:rPr lang="en-GB" altLang="en-US" sz="1800" i="1" smtClean="0"/>
              <a:t>e)</a:t>
            </a:r>
            <a:r>
              <a:rPr lang="en-GB" altLang="en-US" sz="1800" smtClean="0"/>
              <a:t>	that it is of </a:t>
            </a:r>
            <a:r>
              <a:rPr lang="en-GB" altLang="en-US" sz="1800" b="1" u="sng" smtClean="0"/>
              <a:t>high importance for developing countries to increase their participation in</a:t>
            </a:r>
            <a:r>
              <a:rPr lang="en-GB" altLang="en-US" sz="1800" smtClean="0"/>
              <a:t> the establishment of telecommunication </a:t>
            </a:r>
            <a:r>
              <a:rPr lang="en-GB" altLang="en-US" sz="1800" b="1" u="sng" smtClean="0"/>
              <a:t>standards</a:t>
            </a:r>
            <a:r>
              <a:rPr lang="en-GB" altLang="en-US" sz="1800" smtClean="0"/>
              <a:t>;</a:t>
            </a:r>
            <a:endParaRPr lang="en-US" altLang="en-US" sz="1800" smtClean="0"/>
          </a:p>
          <a:p>
            <a:pPr>
              <a:buFontTx/>
              <a:buNone/>
            </a:pPr>
            <a:r>
              <a:rPr lang="en-GB" altLang="en-US" sz="1800" i="1" smtClean="0"/>
              <a:t>f)</a:t>
            </a:r>
            <a:r>
              <a:rPr lang="en-GB" altLang="en-US" sz="1800" smtClean="0"/>
              <a:t>	that, based on the findings of the ITU study on standardization capability of developing countries, there is a </a:t>
            </a:r>
            <a:r>
              <a:rPr lang="en-GB" altLang="en-US" sz="1800" b="1" u="sng" smtClean="0"/>
              <a:t>need to improve the coordination of ICT standardization activities </a:t>
            </a:r>
            <a:r>
              <a:rPr lang="en-GB" altLang="en-US" sz="1800" smtClean="0"/>
              <a:t>in many developing countries in order to improve their contribution in ITU-T SGs, </a:t>
            </a:r>
            <a:r>
              <a:rPr lang="en-GB" altLang="en-US" sz="1800" b="1" u="sng" smtClean="0"/>
              <a:t>and</a:t>
            </a:r>
            <a:r>
              <a:rPr lang="en-GB" altLang="en-US" sz="1800" smtClean="0"/>
              <a:t> that the </a:t>
            </a:r>
            <a:r>
              <a:rPr lang="en-GB" altLang="en-US" sz="1800" b="1" u="sng" smtClean="0"/>
              <a:t>establishment of national standardization </a:t>
            </a:r>
            <a:r>
              <a:rPr lang="en-GB" altLang="en-US" sz="1800" b="1" i="1" u="sng" smtClean="0"/>
              <a:t>secretariats</a:t>
            </a:r>
            <a:r>
              <a:rPr lang="en-GB" altLang="en-US" sz="1800" u="sng" smtClean="0"/>
              <a:t> </a:t>
            </a:r>
            <a:r>
              <a:rPr lang="en-GB" altLang="en-US" sz="1800" smtClean="0"/>
              <a:t>could </a:t>
            </a:r>
            <a:r>
              <a:rPr lang="en-GB" altLang="en-US" sz="1800" b="1" u="sng" smtClean="0"/>
              <a:t>enhance</a:t>
            </a:r>
            <a:r>
              <a:rPr lang="en-GB" altLang="en-US" sz="1800" smtClean="0"/>
              <a:t> both the </a:t>
            </a:r>
            <a:r>
              <a:rPr lang="en-GB" altLang="en-US" sz="1800" b="1" u="sng" smtClean="0"/>
              <a:t>standardization </a:t>
            </a:r>
            <a:r>
              <a:rPr lang="en-GB" altLang="en-US" sz="1800" smtClean="0"/>
              <a:t>activities </a:t>
            </a:r>
            <a:r>
              <a:rPr lang="en-GB" altLang="en-US" sz="1800" b="1" u="sng" smtClean="0"/>
              <a:t>at national level and</a:t>
            </a:r>
            <a:r>
              <a:rPr lang="en-GB" altLang="en-US" sz="1800" smtClean="0"/>
              <a:t> the </a:t>
            </a:r>
            <a:r>
              <a:rPr lang="en-GB" altLang="en-US" sz="1800" b="1" u="sng" smtClean="0"/>
              <a:t>contribution in ITU-T SGs</a:t>
            </a:r>
            <a:r>
              <a:rPr lang="en-GB" altLang="en-US" sz="1800" smtClean="0"/>
              <a:t>;</a:t>
            </a:r>
            <a:endParaRPr lang="en-US" altLang="en-US" sz="1800" smtClean="0"/>
          </a:p>
          <a:p>
            <a:pPr>
              <a:buFontTx/>
              <a:buNone/>
            </a:pPr>
            <a:r>
              <a:rPr lang="en-GB" altLang="en-US" sz="1800" i="1" smtClean="0"/>
              <a:t>g)</a:t>
            </a:r>
            <a:r>
              <a:rPr lang="en-GB" altLang="en-US" sz="1800" smtClean="0"/>
              <a:t>	that the </a:t>
            </a:r>
            <a:r>
              <a:rPr lang="en-GB" altLang="en-US" sz="1800" b="1" u="sng" smtClean="0"/>
              <a:t>development of guidelines </a:t>
            </a:r>
            <a:r>
              <a:rPr lang="en-GB" altLang="en-US" sz="1800" smtClean="0"/>
              <a:t>would </a:t>
            </a:r>
            <a:r>
              <a:rPr lang="en-GB" altLang="en-US" sz="1800" b="1" u="sng" smtClean="0"/>
              <a:t>enhance the participation of developing countries in ITU-T SGs,</a:t>
            </a:r>
            <a:endParaRPr lang="en-US" altLang="en-US" sz="1800" b="1" u="sng" smtClean="0"/>
          </a:p>
          <a:p>
            <a:pPr>
              <a:spcBef>
                <a:spcPct val="0"/>
              </a:spcBef>
              <a:buClr>
                <a:srgbClr val="473A35"/>
              </a:buClr>
              <a:buFontTx/>
              <a:buNone/>
            </a:pPr>
            <a:r>
              <a:rPr lang="en-GB" altLang="en-US" sz="1800" b="1" smtClean="0"/>
              <a:t>Programme 2: Assisting developing countries with respect to the application of standards </a:t>
            </a:r>
          </a:p>
          <a:p>
            <a:pPr lvl="1"/>
            <a:r>
              <a:rPr lang="en-GB" altLang="en-US" sz="1800" smtClean="0"/>
              <a:t>To </a:t>
            </a:r>
            <a:r>
              <a:rPr lang="en-GB" altLang="en-US" sz="1800" b="1" u="sng" smtClean="0"/>
              <a:t>assist developing countries in Establishing a standardization </a:t>
            </a:r>
            <a:r>
              <a:rPr lang="en-GB" altLang="en-US" sz="1800" b="1" i="1" u="sng" smtClean="0"/>
              <a:t>secretariat</a:t>
            </a:r>
            <a:r>
              <a:rPr lang="en-GB" altLang="en-US" sz="1800" b="1" u="sng" smtClean="0"/>
              <a:t> </a:t>
            </a:r>
            <a:r>
              <a:rPr lang="en-GB" altLang="en-US" sz="1800" smtClean="0"/>
              <a:t>to </a:t>
            </a:r>
            <a:r>
              <a:rPr lang="en-GB" altLang="en-US" sz="1800" b="1" u="sng" smtClean="0"/>
              <a:t>coordinate standardization activities and participation in ITU-T </a:t>
            </a:r>
            <a:r>
              <a:rPr lang="en-GB" altLang="en-US" sz="1800" smtClean="0"/>
              <a:t>study groups.</a:t>
            </a:r>
            <a:endParaRPr lang="en-US" altLang="en-US" sz="1800" smtClean="0"/>
          </a:p>
          <a:p>
            <a:pPr>
              <a:spcBef>
                <a:spcPct val="0"/>
              </a:spcBef>
              <a:buClr>
                <a:srgbClr val="473A35"/>
              </a:buCl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endParaRPr lang="en-US" altLang="en-US" sz="180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CE42159-761C-4B5D-848C-F745A76BC7B2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96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Technical Assistance to establish NSS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2240279"/>
            <a:ext cx="8229600" cy="3554095"/>
          </a:xfrm>
        </p:spPr>
        <p:txBody>
          <a:bodyPr/>
          <a:lstStyle/>
          <a:p>
            <a:pPr lvl="1"/>
            <a:r>
              <a:rPr lang="en-US" altLang="en-US" sz="4000" dirty="0" smtClean="0"/>
              <a:t>Please contact TSB: </a:t>
            </a:r>
            <a:endParaRPr lang="en-US" altLang="en-US" sz="4400" dirty="0" smtClean="0"/>
          </a:p>
          <a:p>
            <a:pPr lvl="2"/>
            <a:r>
              <a:rPr lang="en-US" altLang="en-US" sz="2800" dirty="0" smtClean="0"/>
              <a:t>Mr. Vijay Mauree </a:t>
            </a:r>
          </a:p>
          <a:p>
            <a:pPr lvl="2"/>
            <a:r>
              <a:rPr lang="en-US" altLang="en-US" sz="2800" dirty="0" smtClean="0"/>
              <a:t>e-mail: vijay.mauree@itu.int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7097D1-8D02-4C3C-8B55-6EA8167C5347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19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7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228600"/>
            <a:ext cx="8435975" cy="762000"/>
          </a:xfrm>
        </p:spPr>
        <p:txBody>
          <a:bodyPr/>
          <a:lstStyle/>
          <a:p>
            <a:r>
              <a:rPr lang="en-US" altLang="en-US" dirty="0" smtClean="0"/>
              <a:t>Potential Problems Without NSS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Uncoordinated and conflicting positions may diminish your effectiveness at international meetings </a:t>
            </a:r>
          </a:p>
          <a:p>
            <a:r>
              <a:rPr lang="en-US" sz="2400" dirty="0" smtClean="0"/>
              <a:t>Too </a:t>
            </a:r>
            <a:r>
              <a:rPr lang="en-US" sz="2400" dirty="0"/>
              <a:t>many people, or the wrong people, could attend the same ITU-T meetings, wasting human and financial resources 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is difficult to constructively bring together all relevant public and private expertise </a:t>
            </a:r>
          </a:p>
          <a:p>
            <a:pPr marL="0" indent="0">
              <a:buNone/>
              <a:defRPr/>
            </a:pPr>
            <a:endParaRPr lang="en-US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34777DD-78C1-4585-AC31-6F7B0B46566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4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 Without NSS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Information </a:t>
            </a:r>
            <a:r>
              <a:rPr lang="en-US" sz="2800" dirty="0"/>
              <a:t>from ITU-T will not reach the right people within your country </a:t>
            </a:r>
          </a:p>
          <a:p>
            <a:r>
              <a:rPr lang="en-US" sz="2800" dirty="0" smtClean="0"/>
              <a:t>Requests </a:t>
            </a:r>
            <a:r>
              <a:rPr lang="en-US" sz="2800" dirty="0"/>
              <a:t>from ITU-T for national views can go unanswered, or might be answered without full national agreement or awareness </a:t>
            </a:r>
          </a:p>
          <a:p>
            <a:r>
              <a:rPr lang="en-US" sz="2800" dirty="0" smtClean="0"/>
              <a:t>Initiatives </a:t>
            </a:r>
            <a:r>
              <a:rPr lang="en-US" sz="2800" dirty="0"/>
              <a:t>from other countries may not be discovered in time to take appropriate action </a:t>
            </a:r>
          </a:p>
          <a:p>
            <a:r>
              <a:rPr lang="en-US" sz="2800" dirty="0"/>
              <a:t>K</a:t>
            </a:r>
            <a:r>
              <a:rPr lang="en-US" sz="2800" dirty="0" smtClean="0"/>
              <a:t>ey </a:t>
            </a:r>
            <a:r>
              <a:rPr lang="en-US" sz="2800" dirty="0"/>
              <a:t>dates can be missed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7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Benefits of a NSS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r>
              <a:rPr lang="en-US" sz="2400" dirty="0" smtClean="0"/>
              <a:t>Clearly </a:t>
            </a:r>
            <a:r>
              <a:rPr lang="en-US" sz="2400" dirty="0"/>
              <a:t>defined roles, responsibility and authority within the country on ITU-T matters </a:t>
            </a:r>
          </a:p>
          <a:p>
            <a:r>
              <a:rPr lang="en-US" sz="2400" dirty="0" smtClean="0"/>
              <a:t>Improve </a:t>
            </a:r>
            <a:r>
              <a:rPr lang="en-US" sz="2400" dirty="0"/>
              <a:t>contributions to and avoid conflicts in ITU-T Study Groups </a:t>
            </a:r>
          </a:p>
          <a:p>
            <a:r>
              <a:rPr lang="en-US" sz="2400" dirty="0" smtClean="0"/>
              <a:t>Have </a:t>
            </a:r>
            <a:r>
              <a:rPr lang="en-US" sz="2400" dirty="0"/>
              <a:t>a role in approval of ITU-T Recommendations 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nhance </a:t>
            </a:r>
            <a:r>
              <a:rPr lang="en-US" sz="2400" dirty="0"/>
              <a:t>information exchange with ITU-T </a:t>
            </a:r>
          </a:p>
          <a:p>
            <a:r>
              <a:rPr lang="en-US" sz="2400" dirty="0" smtClean="0"/>
              <a:t>Increase </a:t>
            </a:r>
            <a:r>
              <a:rPr lang="en-US" sz="2400" dirty="0"/>
              <a:t>efficient use of limited resources </a:t>
            </a:r>
          </a:p>
          <a:p>
            <a:r>
              <a:rPr lang="en-US" sz="2400" dirty="0" smtClean="0"/>
              <a:t>Lower </a:t>
            </a:r>
            <a:r>
              <a:rPr lang="en-US" sz="2400" dirty="0"/>
              <a:t>costs by coordinated purchasing of ITU-T publications </a:t>
            </a:r>
          </a:p>
          <a:p>
            <a:pPr>
              <a:spcBef>
                <a:spcPts val="1200"/>
              </a:spcBef>
            </a:pPr>
            <a:endParaRPr lang="en-US" altLang="en-US" sz="240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5ED5EE5-9548-40D6-8EFB-229777755FE6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228600"/>
            <a:ext cx="8435975" cy="762000"/>
          </a:xfrm>
        </p:spPr>
        <p:txBody>
          <a:bodyPr/>
          <a:lstStyle/>
          <a:p>
            <a:r>
              <a:rPr lang="en-US" altLang="en-US" dirty="0" smtClean="0"/>
              <a:t>Challenges to Set Up an NSS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473A35"/>
              </a:buClr>
              <a:defRPr/>
            </a:pPr>
            <a:r>
              <a:rPr lang="en-US" sz="2400" dirty="0" smtClean="0"/>
              <a:t>A developing country might not have assigned the responsibility for ITU-T to a particular government agency or official</a:t>
            </a:r>
          </a:p>
          <a:p>
            <a:pPr marL="0" indent="0"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473A35"/>
              </a:buClr>
              <a:defRPr/>
            </a:pPr>
            <a:r>
              <a:rPr lang="en-US" sz="2400" dirty="0" smtClean="0"/>
              <a:t>Each developing country might have a different goal regarding its ultimate involvement in ITU-T</a:t>
            </a:r>
          </a:p>
          <a:p>
            <a:pPr marL="0" indent="0"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473A35"/>
              </a:buClr>
              <a:defRPr/>
            </a:pPr>
            <a:r>
              <a:rPr lang="en-US" sz="2400" dirty="0" smtClean="0"/>
              <a:t>Conclusion: One size does not fit all.  Options will be needed to match different countries’ different situations</a:t>
            </a:r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34777DD-78C1-4585-AC31-6F7B0B46566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1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Functions of the NSS - Domestic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4102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800" dirty="0" smtClean="0"/>
              <a:t>Centralized management of the national organization and processes </a:t>
            </a:r>
            <a:endParaRPr lang="en-US" sz="2800" dirty="0"/>
          </a:p>
          <a:p>
            <a:r>
              <a:rPr lang="en-US" sz="2800" dirty="0"/>
              <a:t>Disseminate ITU-T information to all relevant national stakeholders </a:t>
            </a:r>
          </a:p>
          <a:p>
            <a:r>
              <a:rPr lang="en-US" sz="2800" dirty="0" smtClean="0"/>
              <a:t>Develop </a:t>
            </a:r>
            <a:r>
              <a:rPr lang="en-US" sz="2800" dirty="0"/>
              <a:t>national strategies and policies for ICT standardization </a:t>
            </a:r>
          </a:p>
          <a:p>
            <a:r>
              <a:rPr lang="en-US" sz="2800" dirty="0" smtClean="0"/>
              <a:t>Coordinate </a:t>
            </a:r>
            <a:r>
              <a:rPr lang="en-US" sz="2800" dirty="0"/>
              <a:t>capacity building for international standardization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12B9753-A25E-45CD-80CF-D8CDE36B30AF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36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7544" y="152400"/>
            <a:ext cx="8424936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Functions of the NSS- International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187450"/>
            <a:ext cx="8229600" cy="5410200"/>
          </a:xfrm>
        </p:spPr>
        <p:txBody>
          <a:bodyPr/>
          <a:lstStyle/>
          <a:p>
            <a:r>
              <a:rPr lang="en-US" sz="2400" dirty="0" smtClean="0"/>
              <a:t>Preparatory </a:t>
            </a:r>
            <a:r>
              <a:rPr lang="en-US" sz="2400" dirty="0"/>
              <a:t>process for international meetings, including national positions and contributions </a:t>
            </a:r>
          </a:p>
          <a:p>
            <a:r>
              <a:rPr lang="en-US" sz="2400" dirty="0" smtClean="0"/>
              <a:t>Establish </a:t>
            </a:r>
            <a:r>
              <a:rPr lang="en-US" sz="2400" dirty="0"/>
              <a:t>delegation management policies </a:t>
            </a:r>
          </a:p>
          <a:p>
            <a:r>
              <a:rPr lang="en-US" sz="2400" dirty="0" smtClean="0"/>
              <a:t>Form </a:t>
            </a:r>
            <a:r>
              <a:rPr lang="en-US" sz="2400" dirty="0"/>
              <a:t>and lead delegations </a:t>
            </a:r>
          </a:p>
          <a:p>
            <a:r>
              <a:rPr lang="en-US" sz="2400" dirty="0" smtClean="0"/>
              <a:t>Represent </a:t>
            </a:r>
            <a:r>
              <a:rPr lang="en-US" sz="2400" dirty="0"/>
              <a:t>the Member State </a:t>
            </a:r>
          </a:p>
          <a:p>
            <a:r>
              <a:rPr lang="en-US" sz="2400" dirty="0" smtClean="0"/>
              <a:t>Report </a:t>
            </a:r>
            <a:r>
              <a:rPr lang="en-US" sz="2400" dirty="0"/>
              <a:t>on meeting results </a:t>
            </a:r>
          </a:p>
          <a:p>
            <a:r>
              <a:rPr lang="en-US" sz="2400" dirty="0" smtClean="0"/>
              <a:t>Develop </a:t>
            </a:r>
            <a:r>
              <a:rPr lang="en-US" sz="2400" dirty="0"/>
              <a:t>response to ITU-T requests for information and for Member State decisions </a:t>
            </a:r>
          </a:p>
          <a:p>
            <a:r>
              <a:rPr lang="en-US" sz="2400" dirty="0" smtClean="0"/>
              <a:t>Authorize </a:t>
            </a:r>
            <a:r>
              <a:rPr lang="en-US" sz="2400" dirty="0"/>
              <a:t>requests to join ITU-T by private sector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8E17423-F970-4D5B-BCB8-D457590BEF0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5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252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Functions of NSS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91640"/>
            <a:ext cx="7931224" cy="3990157"/>
          </a:xfrm>
        </p:spPr>
        <p:txBody>
          <a:bodyPr/>
          <a:lstStyle/>
          <a:p>
            <a:r>
              <a:rPr lang="en-US" sz="2400" dirty="0" smtClean="0"/>
              <a:t>Monitor </a:t>
            </a:r>
            <a:r>
              <a:rPr lang="en-US" sz="2400" dirty="0"/>
              <a:t>ITU-T Circular Letters </a:t>
            </a:r>
          </a:p>
          <a:p>
            <a:r>
              <a:rPr lang="en-US" sz="2400" dirty="0" smtClean="0"/>
              <a:t>Track </a:t>
            </a:r>
            <a:r>
              <a:rPr lang="en-US" sz="2400" dirty="0"/>
              <a:t>due dates and ensure timely submissions to ITU-T </a:t>
            </a:r>
          </a:p>
          <a:p>
            <a:r>
              <a:rPr lang="en-US" sz="2400" dirty="0" smtClean="0"/>
              <a:t>Maintain </a:t>
            </a:r>
            <a:r>
              <a:rPr lang="en-US" sz="2400" dirty="0"/>
              <a:t>NSS e-mail reflector lists </a:t>
            </a:r>
          </a:p>
          <a:p>
            <a:r>
              <a:rPr lang="en-US" sz="2400" dirty="0" smtClean="0"/>
              <a:t>Host </a:t>
            </a:r>
            <a:r>
              <a:rPr lang="en-US" sz="2400" dirty="0"/>
              <a:t>and maintain web site </a:t>
            </a:r>
          </a:p>
          <a:p>
            <a:r>
              <a:rPr lang="en-US" sz="2400" dirty="0" smtClean="0"/>
              <a:t>Assist </a:t>
            </a:r>
            <a:r>
              <a:rPr lang="en-US" sz="2400" dirty="0"/>
              <a:t>organizing national committee meetings </a:t>
            </a:r>
          </a:p>
          <a:p>
            <a:r>
              <a:rPr lang="en-US" sz="2400" dirty="0" smtClean="0"/>
              <a:t>Record </a:t>
            </a:r>
            <a:r>
              <a:rPr lang="en-US" sz="2400" dirty="0"/>
              <a:t>keeping </a:t>
            </a:r>
          </a:p>
          <a:p>
            <a:r>
              <a:rPr lang="en-US" sz="2400" dirty="0" smtClean="0"/>
              <a:t>Ensure </a:t>
            </a:r>
            <a:r>
              <a:rPr lang="en-US" sz="2400" dirty="0"/>
              <a:t>timely payment of ITU dues and invoices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7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9C73E2-3D5E-4099-BA65-5F9F74CCD766}"/>
</file>

<file path=customXml/itemProps2.xml><?xml version="1.0" encoding="utf-8"?>
<ds:datastoreItem xmlns:ds="http://schemas.openxmlformats.org/officeDocument/2006/customXml" ds:itemID="{03245405-CAAE-4516-94E6-C488BEC605FC}"/>
</file>

<file path=customXml/itemProps3.xml><?xml version="1.0" encoding="utf-8"?>
<ds:datastoreItem xmlns:ds="http://schemas.openxmlformats.org/officeDocument/2006/customXml" ds:itemID="{1909860C-4CD2-49DB-9AC2-9C395BC83A4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2077</TotalTime>
  <Words>914</Words>
  <Application>Microsoft Office PowerPoint</Application>
  <PresentationFormat>On-screen Show (4:3)</PresentationFormat>
  <Paragraphs>160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Verdana</vt:lpstr>
      <vt:lpstr>Wingdings</vt:lpstr>
      <vt:lpstr>Office Theme</vt:lpstr>
      <vt:lpstr>PowerPoint Presentation</vt:lpstr>
      <vt:lpstr>WTSA Resolution 44 (BSG)</vt:lpstr>
      <vt:lpstr>Potential Problems Without NSS</vt:lpstr>
      <vt:lpstr>Potential Problems Without NSS</vt:lpstr>
      <vt:lpstr>Benefits of a NSS</vt:lpstr>
      <vt:lpstr>Challenges to Set Up an NSS</vt:lpstr>
      <vt:lpstr>Functions of the NSS - Domestic</vt:lpstr>
      <vt:lpstr>Functions of the NSS- International</vt:lpstr>
      <vt:lpstr>Administrative Functions of NSS</vt:lpstr>
      <vt:lpstr>Legal Basis for the NSS</vt:lpstr>
      <vt:lpstr>Responsible Agency – Best Practice</vt:lpstr>
      <vt:lpstr>Getting Started</vt:lpstr>
      <vt:lpstr>Best Practice Concept</vt:lpstr>
      <vt:lpstr>Responsible Agency – Best Practice</vt:lpstr>
      <vt:lpstr>Responsible Agency – Best Practice</vt:lpstr>
      <vt:lpstr>Best Practice Example: First Step Framework for ITU-T</vt:lpstr>
      <vt:lpstr>Best Practice Example: Later Stage Framework for ITU-T</vt:lpstr>
      <vt:lpstr>Implementation Roadmap</vt:lpstr>
      <vt:lpstr>Technical Assistance to establish NSS</vt:lpstr>
      <vt:lpstr>Technical Assistance to establish NSS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Aloran, Rakan</cp:lastModifiedBy>
  <cp:revision>86</cp:revision>
  <dcterms:created xsi:type="dcterms:W3CDTF">2016-02-05T15:38:40Z</dcterms:created>
  <dcterms:modified xsi:type="dcterms:W3CDTF">2016-03-11T13:35:39Z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