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24"/>
  </p:notesMasterIdLst>
  <p:sldIdLst>
    <p:sldId id="26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264" r:id="rId22"/>
    <p:sldId id="26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7" autoAdjust="0"/>
    <p:restoredTop sz="94653"/>
  </p:normalViewPr>
  <p:slideViewPr>
    <p:cSldViewPr snapToGrid="0" snapToObjects="1" showGuides="1">
      <p:cViewPr varScale="1">
        <p:scale>
          <a:sx n="68" d="100"/>
          <a:sy n="68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BDA61-D7D5-4C93-A366-119DDBB66A42}" type="datetimeFigureOut">
              <a:rPr lang="en-US" smtClean="0"/>
              <a:pPr/>
              <a:t>14/03/2016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E91F8-B7BD-4F22-AF50-AF2AB6ACF4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70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1562641-6BFF-4F91-BC50-5F4A2F6AF137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  <p:sp>
        <p:nvSpPr>
          <p:cNvPr id="30725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07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1250483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FAA65D7-8BA3-437A-95CB-DE35FD2C2795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  <p:sp>
        <p:nvSpPr>
          <p:cNvPr id="31749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365003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FAA65D7-8BA3-437A-95CB-DE35FD2C2795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  <p:sp>
        <p:nvSpPr>
          <p:cNvPr id="31749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1766888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12D6819-A4AB-402A-B08C-10EDBD6A7D54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33797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37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4147485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24A69C7-234D-4513-B2D6-26004613ED6F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34821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48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2392996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FAF2F6C-E61E-412B-AF3F-0361E42B9119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35845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3901181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490D15B-8326-42E2-A5BF-5AE550DD3F05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37893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78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1561023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C8DEECC-35CC-4811-B356-37A34DC1C090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36869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68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1306617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C8DEECC-35CC-4811-B356-37A34DC1C090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6869" name="Header Placeholder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 sz="1200" smtClean="0"/>
          </a:p>
        </p:txBody>
      </p:sp>
      <p:sp>
        <p:nvSpPr>
          <p:cNvPr id="368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1200" smtClean="0"/>
              <a:t>Gary Fishman PEARLFISHER INTERNATIONAL, 2013</a:t>
            </a:r>
          </a:p>
        </p:txBody>
      </p:sp>
    </p:spTree>
    <p:extLst>
      <p:ext uri="{BB962C8B-B14F-4D97-AF65-F5344CB8AC3E}">
        <p14:creationId xmlns:p14="http://schemas.microsoft.com/office/powerpoint/2010/main" val="324633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78480"/>
            <a:ext cx="6400800" cy="2042160"/>
          </a:xfrm>
        </p:spPr>
        <p:txBody>
          <a:bodyPr>
            <a:normAutofit fontScale="85000" lnSpcReduction="20000"/>
          </a:bodyPr>
          <a:lstStyle/>
          <a:p>
            <a:r>
              <a:rPr lang="en-US" sz="5200" dirty="0" err="1" smtClean="0"/>
              <a:t>Secrétariat</a:t>
            </a:r>
            <a:r>
              <a:rPr lang="en-US" sz="5200" dirty="0" smtClean="0"/>
              <a:t> National de </a:t>
            </a:r>
            <a:r>
              <a:rPr lang="en-US" sz="5200" dirty="0" err="1" smtClean="0"/>
              <a:t>Normalisation</a:t>
            </a:r>
            <a:r>
              <a:rPr lang="en-US" sz="5200" dirty="0" smtClean="0"/>
              <a:t> (NSS)</a:t>
            </a: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sz="4300" dirty="0" smtClean="0"/>
              <a:t/>
            </a:r>
            <a:br>
              <a:rPr lang="en-US" sz="4300" dirty="0" smtClean="0"/>
            </a:b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442182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3000" b="0" i="1" dirty="0">
              <a:solidFill>
                <a:srgbClr val="558ED5"/>
              </a:solidFill>
            </a:endParaRPr>
          </a:p>
        </p:txBody>
      </p:sp>
      <p:sp>
        <p:nvSpPr>
          <p:cNvPr id="7" name="Title 3"/>
          <p:cNvSpPr>
            <a:spLocks noGrp="1"/>
          </p:cNvSpPr>
          <p:nvPr/>
        </p:nvSpPr>
        <p:spPr>
          <a:xfrm>
            <a:off x="685800" y="142080"/>
            <a:ext cx="7772400" cy="18440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5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2800" dirty="0" smtClean="0"/>
              <a:t>Forum </a:t>
            </a:r>
            <a:r>
              <a:rPr lang="en-US" sz="2800" dirty="0" err="1"/>
              <a:t>R</a:t>
            </a:r>
            <a:r>
              <a:rPr lang="en-US" sz="2800" dirty="0" err="1" smtClean="0"/>
              <a:t>égional</a:t>
            </a:r>
            <a:r>
              <a:rPr lang="en-US" sz="2800" dirty="0" smtClean="0"/>
              <a:t> de </a:t>
            </a:r>
            <a:r>
              <a:rPr lang="en-US" sz="2800" dirty="0" err="1" smtClean="0"/>
              <a:t>Normalisation</a:t>
            </a:r>
            <a:r>
              <a:rPr lang="en-US" sz="2800" dirty="0" smtClean="0"/>
              <a:t> de l'UIT pour </a:t>
            </a:r>
            <a:r>
              <a:rPr lang="en-US" sz="2800" dirty="0" err="1" smtClean="0"/>
              <a:t>l'Afrique</a:t>
            </a: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dirty="0" err="1">
                <a:ea typeface="+mn-ea"/>
                <a:cs typeface="+mn-cs"/>
              </a:rPr>
              <a:t>Réunions</a:t>
            </a:r>
            <a:r>
              <a:rPr lang="en-US" sz="2800" b="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2800" dirty="0" smtClean="0"/>
              <a:t>SG5RG-AFR</a:t>
            </a:r>
            <a:br>
              <a:rPr lang="en-US" sz="2800" dirty="0" smtClean="0"/>
            </a:br>
            <a:r>
              <a:rPr lang="en-US" sz="2400" dirty="0" smtClean="0"/>
              <a:t>Livingstone, </a:t>
            </a:r>
            <a:r>
              <a:rPr lang="en-US" sz="2400" dirty="0" err="1" smtClean="0"/>
              <a:t>Zambie</a:t>
            </a:r>
            <a:r>
              <a:rPr lang="en-US" sz="2400" dirty="0" smtClean="0"/>
              <a:t> 14-18 Mars 2016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>
            <a:normAutofit/>
          </a:bodyPr>
          <a:lstStyle/>
          <a:p>
            <a:r>
              <a:rPr lang="en-US" altLang="en-US" dirty="0" err="1" smtClean="0"/>
              <a:t>Fondement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légal</a:t>
            </a:r>
            <a:r>
              <a:rPr lang="en-US" altLang="en-US" dirty="0" smtClean="0"/>
              <a:t> du NSS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r>
              <a:rPr lang="en-US" altLang="en-US" sz="2400" dirty="0" err="1" smtClean="0"/>
              <a:t>L’autorité</a:t>
            </a:r>
            <a:r>
              <a:rPr lang="en-US" altLang="en-US" sz="2400" dirty="0" smtClean="0"/>
              <a:t> du NSS </a:t>
            </a:r>
            <a:r>
              <a:rPr lang="en-US" altLang="en-US" sz="2400" dirty="0" err="1" smtClean="0"/>
              <a:t>est</a:t>
            </a:r>
            <a:r>
              <a:rPr lang="en-US" altLang="en-US" sz="2400" dirty="0" smtClean="0"/>
              <a:t> établie en </a:t>
            </a:r>
            <a:r>
              <a:rPr lang="en-US" altLang="en-US" sz="2400" dirty="0" err="1" smtClean="0"/>
              <a:t>vertu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d’une</a:t>
            </a:r>
            <a:r>
              <a:rPr lang="en-US" altLang="en-US" sz="2400" dirty="0" smtClean="0"/>
              <a:t> législation appropriée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r>
              <a:rPr lang="en-US" altLang="en-US" sz="2400" dirty="0" smtClean="0"/>
              <a:t>La </a:t>
            </a:r>
            <a:r>
              <a:rPr lang="en-US" altLang="en-US" sz="2400" dirty="0" err="1" smtClean="0"/>
              <a:t>responsabilité</a:t>
            </a:r>
            <a:r>
              <a:rPr lang="en-US" altLang="en-US" sz="2400" dirty="0" smtClean="0"/>
              <a:t> sera attribuée à </a:t>
            </a:r>
            <a:r>
              <a:rPr lang="en-US" altLang="en-US" sz="2400" dirty="0" err="1" smtClean="0"/>
              <a:t>l‘agence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gouvernementale</a:t>
            </a:r>
            <a:r>
              <a:rPr lang="en-US" altLang="en-US" sz="2400" dirty="0" smtClean="0"/>
              <a:t>  (</a:t>
            </a:r>
            <a:r>
              <a:rPr lang="en-US" altLang="en-US" sz="2400" dirty="0" err="1" smtClean="0"/>
              <a:t>officielle</a:t>
            </a:r>
            <a:r>
              <a:rPr lang="en-US" altLang="en-US" sz="2400" dirty="0" smtClean="0"/>
              <a:t>) responsable de l'UIT, ou un autre organisme gouvernemental désigné par l'État membre.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r>
              <a:rPr lang="en-US" altLang="en-US" sz="2400" dirty="0" smtClean="0"/>
              <a:t>Ce sera le " </a:t>
            </a:r>
            <a:r>
              <a:rPr lang="en-US" altLang="en-US" sz="2400" dirty="0" err="1" smtClean="0"/>
              <a:t>l'Agence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Responsable</a:t>
            </a:r>
            <a:r>
              <a:rPr lang="en-US" altLang="en-US" sz="2400" dirty="0" smtClean="0"/>
              <a:t>”(RA)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r>
              <a:rPr lang="en-US" sz="2400" dirty="0" smtClean="0"/>
              <a:t>“RA </a:t>
            </a:r>
            <a:r>
              <a:rPr lang="en-US" sz="2400" dirty="0"/>
              <a:t>" </a:t>
            </a:r>
            <a:r>
              <a:rPr lang="en-US" sz="2400" dirty="0" err="1" smtClean="0"/>
              <a:t>administre</a:t>
            </a:r>
            <a:r>
              <a:rPr lang="en-US" sz="2400" dirty="0" smtClean="0"/>
              <a:t>" </a:t>
            </a:r>
            <a:r>
              <a:rPr lang="en-US" sz="2400" dirty="0"/>
              <a:t>tout le processus national, au pays et à l'étranger 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endParaRPr lang="en-US" altLang="en-US" sz="2400" dirty="0" smtClean="0"/>
          </a:p>
          <a:p>
            <a:pPr>
              <a:lnSpc>
                <a:spcPct val="150000"/>
              </a:lnSpc>
            </a:pPr>
            <a:endParaRPr lang="en-US" altLang="en-US" sz="2400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E4B5216-E240-4BC6-A531-76106DFBF0FA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87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 err="1" smtClean="0"/>
              <a:t>Agence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Responsable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Meilleures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pratiques</a:t>
            </a:r>
            <a:r>
              <a:rPr lang="en-US" altLang="en-US" dirty="0" smtClean="0"/>
              <a:t>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19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err="1" smtClean="0"/>
              <a:t>L’Agence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Responsable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est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nécessaire</a:t>
            </a:r>
            <a:r>
              <a:rPr lang="en-US" altLang="en-US" sz="2400" dirty="0" smtClean="0"/>
              <a:t> pour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000" dirty="0" smtClean="0"/>
              <a:t>Les </a:t>
            </a:r>
            <a:r>
              <a:rPr lang="en-US" altLang="en-US" sz="2000" dirty="0" err="1" smtClean="0"/>
              <a:t>politiques</a:t>
            </a:r>
            <a:r>
              <a:rPr lang="en-US" altLang="en-US" sz="2000" dirty="0" smtClean="0"/>
              <a:t> ou les questions stratégiques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000" dirty="0" smtClean="0"/>
              <a:t>La </a:t>
            </a:r>
            <a:r>
              <a:rPr lang="en-US" altLang="en-US" sz="2000" dirty="0" err="1" smtClean="0"/>
              <a:t>résolution</a:t>
            </a:r>
            <a:r>
              <a:rPr lang="en-US" altLang="en-US" sz="2000" dirty="0" smtClean="0"/>
              <a:t> des désaccords internes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000" dirty="0" smtClean="0"/>
              <a:t>La </a:t>
            </a:r>
            <a:r>
              <a:rPr lang="en-US" altLang="en-US" sz="2000" dirty="0" err="1" smtClean="0"/>
              <a:t>Création</a:t>
            </a:r>
            <a:r>
              <a:rPr lang="en-US" altLang="en-US" sz="2000" dirty="0" smtClean="0"/>
              <a:t> de postes du personnel de </a:t>
            </a:r>
            <a:r>
              <a:rPr lang="en-US" altLang="en-US" sz="2000" dirty="0" err="1" smtClean="0"/>
              <a:t>secrétariats</a:t>
            </a:r>
            <a:endParaRPr lang="en-US" altLang="en-US" sz="2000" dirty="0" smtClean="0"/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000" dirty="0" smtClean="0"/>
              <a:t>La </a:t>
            </a:r>
            <a:r>
              <a:rPr lang="en-US" altLang="en-US" sz="2000" dirty="0" err="1" smtClean="0"/>
              <a:t>Création</a:t>
            </a:r>
            <a:r>
              <a:rPr lang="en-US" altLang="en-US" sz="2000" dirty="0" smtClean="0"/>
              <a:t> de </a:t>
            </a:r>
            <a:r>
              <a:rPr lang="en-US" altLang="en-US" sz="2000" dirty="0" err="1" smtClean="0"/>
              <a:t>Comités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consultatifs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nationaux</a:t>
            </a:r>
            <a: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altLang="en-US" sz="2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de </a:t>
            </a:r>
            <a:r>
              <a:rPr lang="en-US" altLang="en-US" sz="2000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l'UIT</a:t>
            </a:r>
            <a:r>
              <a:rPr lang="en-US" altLang="en-US" sz="2000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altLang="en-US" sz="2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ou</a:t>
            </a:r>
            <a:r>
              <a:rPr lang="en-US" altLang="en-US" sz="2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ITU-T </a:t>
            </a:r>
            <a:endParaRPr lang="en-US" altLang="en-US" sz="2000" dirty="0" smtClean="0"/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000" dirty="0" smtClean="0"/>
              <a:t>La </a:t>
            </a:r>
            <a:r>
              <a:rPr lang="en-US" altLang="en-US" sz="2000" dirty="0" err="1" smtClean="0"/>
              <a:t>Représentation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d’Etat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membre</a:t>
            </a:r>
            <a:r>
              <a:rPr lang="en-US" altLang="en-US" sz="2000" dirty="0" smtClean="0"/>
              <a:t> aux  </a:t>
            </a:r>
            <a:r>
              <a:rPr lang="en-US" altLang="en-US" sz="2000" dirty="0" err="1" smtClean="0"/>
              <a:t>événements</a:t>
            </a:r>
            <a:r>
              <a:rPr lang="en-US" altLang="en-US" sz="2000" dirty="0" smtClean="0"/>
              <a:t> de </a:t>
            </a:r>
            <a:r>
              <a:rPr lang="en-US" altLang="en-US" sz="2000" dirty="0" err="1" smtClean="0"/>
              <a:t>l’UIT</a:t>
            </a:r>
            <a:endParaRPr lang="en-US" altLang="en-US" sz="2000" dirty="0" smtClean="0"/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buFontTx/>
              <a:buNone/>
              <a:defRPr/>
            </a:pPr>
            <a:endParaRPr lang="en-US" altLang="en-US" sz="240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46C1053-1C48-44AC-B3B7-B637D800B570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226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Mise en 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Secrétariat</a:t>
            </a:r>
            <a:r>
              <a:rPr lang="en-US" dirty="0" smtClean="0"/>
              <a:t> National de </a:t>
            </a:r>
            <a:r>
              <a:rPr lang="en-US" dirty="0"/>
              <a:t>normalisation peut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 smtClean="0"/>
              <a:t>établi</a:t>
            </a:r>
            <a:r>
              <a:rPr lang="en-US" dirty="0" smtClean="0"/>
              <a:t> avec </a:t>
            </a:r>
            <a:r>
              <a:rPr lang="en-US" dirty="0"/>
              <a:t>une structure </a:t>
            </a:r>
            <a:r>
              <a:rPr lang="en-US" dirty="0" smtClean="0"/>
              <a:t>simple</a:t>
            </a:r>
            <a:r>
              <a:rPr lang="en-US" dirty="0"/>
              <a:t> </a:t>
            </a:r>
            <a:r>
              <a:rPr lang="en-US" dirty="0" smtClean="0"/>
              <a:t>et facile</a:t>
            </a:r>
            <a:endParaRPr lang="en-US" dirty="0"/>
          </a:p>
          <a:p>
            <a:r>
              <a:rPr lang="en-US" dirty="0" smtClean="0"/>
              <a:t>Faible </a:t>
            </a:r>
            <a:r>
              <a:rPr lang="en-US" dirty="0" err="1"/>
              <a:t>c</a:t>
            </a:r>
            <a:r>
              <a:rPr lang="en-US" dirty="0" err="1" smtClean="0"/>
              <a:t>oût</a:t>
            </a:r>
            <a:r>
              <a:rPr lang="en-US" dirty="0" smtClean="0"/>
              <a:t> </a:t>
            </a:r>
            <a:r>
              <a:rPr lang="en-US" dirty="0"/>
              <a:t>en ressources financières et humaines 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 </a:t>
            </a:r>
            <a:r>
              <a:rPr lang="en-US" dirty="0"/>
              <a:t>La </a:t>
            </a:r>
            <a:r>
              <a:rPr lang="en-US" dirty="0" err="1"/>
              <a:t>croissance</a:t>
            </a:r>
            <a:r>
              <a:rPr lang="en-US" dirty="0"/>
              <a:t> </a:t>
            </a:r>
            <a:r>
              <a:rPr lang="en-US" dirty="0" smtClean="0"/>
              <a:t>future </a:t>
            </a:r>
            <a:r>
              <a:rPr lang="en-US" dirty="0" err="1" smtClean="0"/>
              <a:t>peut</a:t>
            </a:r>
            <a:r>
              <a:rPr lang="en-US" dirty="0" smtClean="0"/>
              <a:t> </a:t>
            </a:r>
            <a:r>
              <a:rPr lang="en-US" dirty="0"/>
              <a:t>être </a:t>
            </a:r>
            <a:r>
              <a:rPr lang="en-US" dirty="0" err="1"/>
              <a:t>facilement</a:t>
            </a:r>
            <a:r>
              <a:rPr lang="en-US" dirty="0"/>
              <a:t> </a:t>
            </a:r>
            <a:r>
              <a:rPr lang="en-US" dirty="0" err="1" smtClean="0"/>
              <a:t>incorporée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5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de meilleures pratiques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39144" y="2721124"/>
            <a:ext cx="4968552" cy="461665"/>
          </a:xfrm>
          <a:prstGeom prst="rect">
            <a:avLst/>
          </a:prstGeom>
          <a:solidFill>
            <a:srgbClr val="00B050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Organisme responsable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058540" y="3884613"/>
            <a:ext cx="4968552" cy="461665"/>
          </a:xfrm>
          <a:prstGeom prst="rect">
            <a:avLst/>
          </a:prstGeom>
          <a:solidFill>
            <a:schemeClr val="accent3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Comité consultatif national</a:t>
            </a:r>
            <a:endParaRPr lang="en-US" sz="2400" dirty="0"/>
          </a:p>
        </p:txBody>
      </p:sp>
      <p:cxnSp>
        <p:nvCxnSpPr>
          <p:cNvPr id="16" name="Straight Connector 15"/>
          <p:cNvCxnSpPr>
            <a:stCxn id="7" idx="2"/>
            <a:endCxn id="8" idx="0"/>
          </p:cNvCxnSpPr>
          <p:nvPr/>
        </p:nvCxnSpPr>
        <p:spPr bwMode="auto">
          <a:xfrm>
            <a:off x="4523420" y="3182789"/>
            <a:ext cx="19396" cy="7018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07012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 err="1" smtClean="0"/>
              <a:t>Agence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Responsable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Meilleures</a:t>
            </a:r>
            <a:r>
              <a:rPr lang="en-US" altLang="en-US" dirty="0" smtClean="0"/>
              <a:t> </a:t>
            </a:r>
            <a:r>
              <a:rPr lang="en-US" altLang="en-US" dirty="0" err="1"/>
              <a:t>P</a:t>
            </a:r>
            <a:r>
              <a:rPr lang="en-US" altLang="en-US" dirty="0" err="1" smtClean="0"/>
              <a:t>ratiques</a:t>
            </a:r>
            <a:r>
              <a:rPr lang="en-US" altLang="en-US" dirty="0" smtClean="0"/>
              <a:t>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19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err="1" smtClean="0"/>
              <a:t>Seule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l‘Agence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R</a:t>
            </a:r>
            <a:r>
              <a:rPr lang="en-US" altLang="en-US" sz="2400" dirty="0" err="1" smtClean="0"/>
              <a:t>esponsable</a:t>
            </a:r>
            <a:r>
              <a:rPr lang="en-US" altLang="en-US" sz="2400" dirty="0" smtClean="0"/>
              <a:t> (RA) a un pouvoir décisionnel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D'autres groupes subordonnés sont </a:t>
            </a:r>
            <a:r>
              <a:rPr lang="en-US" altLang="en-US" sz="2400" dirty="0" err="1" smtClean="0"/>
              <a:t>consultatifs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auprès</a:t>
            </a:r>
            <a:r>
              <a:rPr lang="en-US" altLang="en-US" sz="2400" dirty="0" smtClean="0"/>
              <a:t> de RA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Les </a:t>
            </a:r>
            <a:r>
              <a:rPr lang="en-US" altLang="en-US" sz="2400" dirty="0" err="1" smtClean="0"/>
              <a:t>travaux</a:t>
            </a:r>
            <a:r>
              <a:rPr lang="en-US" altLang="en-US" sz="2400" dirty="0" smtClean="0"/>
              <a:t> se </a:t>
            </a:r>
            <a:r>
              <a:rPr lang="en-US" altLang="en-US" sz="2400" dirty="0" err="1" smtClean="0"/>
              <a:t>deroulent</a:t>
            </a:r>
            <a:r>
              <a:rPr lang="en-US" altLang="en-US" sz="2400" dirty="0" smtClean="0"/>
              <a:t>  dans les groupes subordonnés et </a:t>
            </a:r>
            <a:r>
              <a:rPr lang="en-US" altLang="en-US" sz="2400" dirty="0" err="1" smtClean="0"/>
              <a:t>sont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approuvés</a:t>
            </a:r>
            <a:r>
              <a:rPr lang="en-US" altLang="en-US" sz="2400" dirty="0" smtClean="0"/>
              <a:t> par RA</a:t>
            </a:r>
            <a:endParaRPr lang="en-US" sz="2400" dirty="0"/>
          </a:p>
          <a:p>
            <a:r>
              <a:rPr lang="en-US" sz="2400" dirty="0"/>
              <a:t>RA aborde les politiques et les questions stratégiques, résout les différends en matière de procédure, NSS interne représente le MS à des événements au niveau de l'UIT 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endParaRPr lang="en-US" altLang="en-US" sz="2400" dirty="0" smtClean="0"/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buFontTx/>
              <a:buNone/>
              <a:defRPr/>
            </a:pPr>
            <a:endParaRPr lang="en-US" altLang="en-US" sz="24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F5C64B0-445A-4DB5-BE19-A67ECE4C3DBD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14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573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Meilleures pratiques - L'organisme responsable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19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Seule l'agence </a:t>
            </a:r>
            <a:r>
              <a:rPr lang="en-US" altLang="en-US" sz="2400" dirty="0" err="1" smtClean="0"/>
              <a:t>responsable</a:t>
            </a:r>
            <a:r>
              <a:rPr lang="en-US" altLang="en-US" sz="2400" dirty="0" smtClean="0"/>
              <a:t> (RA) a un pouvoir décisionnel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D'autres groupes subordonnés sont consultatifs à RA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r>
              <a:rPr lang="en-US" altLang="en-US" sz="2400" dirty="0" smtClean="0"/>
              <a:t>Le travail s'effectue dans les groupes subordonnés et est approuvé par l'AE</a:t>
            </a:r>
            <a:endParaRPr lang="en-US" sz="2400" dirty="0"/>
          </a:p>
          <a:p>
            <a:r>
              <a:rPr lang="en-US" sz="2400" dirty="0"/>
              <a:t>RA aborde les politiques et les questions stratégiques, résout les différends en matière de procédure, NSS interne représente le MS à des événements au niveau de l'UIT </a:t>
            </a: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defRPr/>
            </a:pPr>
            <a:endParaRPr lang="en-US" altLang="en-US" sz="2400" dirty="0" smtClean="0"/>
          </a:p>
          <a:p>
            <a:pPr marL="0" indent="0"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  <a:buFontTx/>
              <a:buNone/>
              <a:defRPr/>
            </a:pPr>
            <a:endParaRPr lang="en-US" altLang="en-US" sz="24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F5C64B0-445A-4DB5-BE19-A67ECE4C3DBD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15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652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2267744" y="2996952"/>
            <a:ext cx="4987948" cy="1800200"/>
          </a:xfrm>
          <a:prstGeom prst="rect">
            <a:avLst/>
          </a:prstGeom>
          <a:solidFill>
            <a:srgbClr val="D1F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Exemple de </a:t>
            </a:r>
            <a:r>
              <a:rPr lang="en-US" dirty="0" err="1" smtClean="0"/>
              <a:t>meilleures</a:t>
            </a:r>
            <a:r>
              <a:rPr lang="en-US" dirty="0" smtClean="0"/>
              <a:t> </a:t>
            </a:r>
            <a:r>
              <a:rPr lang="en-US" dirty="0" err="1" smtClean="0"/>
              <a:t>pratiques</a:t>
            </a:r>
            <a:r>
              <a:rPr lang="en-US" dirty="0" smtClean="0"/>
              <a:t>  :</a:t>
            </a:r>
            <a:br>
              <a:rPr lang="en-US" dirty="0" smtClean="0"/>
            </a:br>
            <a:r>
              <a:rPr lang="en-US" dirty="0" smtClean="0"/>
              <a:t>Première </a:t>
            </a:r>
            <a:r>
              <a:rPr lang="en-US" dirty="0" err="1" smtClean="0"/>
              <a:t>étape</a:t>
            </a:r>
            <a:r>
              <a:rPr lang="en-US" dirty="0" smtClean="0"/>
              <a:t> du Cadre pour l'UIT-T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67744" y="1844824"/>
            <a:ext cx="4968552" cy="400110"/>
          </a:xfrm>
          <a:prstGeom prst="rect">
            <a:avLst/>
          </a:prstGeom>
          <a:solidFill>
            <a:srgbClr val="00B050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Organisme responsable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287140" y="3008313"/>
            <a:ext cx="4968552" cy="707886"/>
          </a:xfrm>
          <a:prstGeom prst="rect">
            <a:avLst/>
          </a:prstGeom>
          <a:solidFill>
            <a:srgbClr val="D1F3FF"/>
          </a:solidFill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Comité consultatif national de l'UIT-T (Comité consultatif de négociation des traités)</a:t>
            </a:r>
            <a:endParaRPr lang="en-US" sz="2000" dirty="0"/>
          </a:p>
        </p:txBody>
      </p:sp>
      <p:cxnSp>
        <p:nvCxnSpPr>
          <p:cNvPr id="16" name="Straight Connector 15"/>
          <p:cNvCxnSpPr>
            <a:stCxn id="7" idx="2"/>
            <a:endCxn id="8" idx="0"/>
          </p:cNvCxnSpPr>
          <p:nvPr/>
        </p:nvCxnSpPr>
        <p:spPr bwMode="auto">
          <a:xfrm>
            <a:off x="4752020" y="2244934"/>
            <a:ext cx="19396" cy="7633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4644008" y="4077072"/>
            <a:ext cx="244827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Les groupes ad hoc selon le besoin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4636" y="3900428"/>
            <a:ext cx="178766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err="1" smtClean="0"/>
              <a:t>Rapide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Simple 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Flexible 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Faible </a:t>
            </a:r>
            <a:r>
              <a:rPr lang="en-US" sz="2000" dirty="0"/>
              <a:t>Coût 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1622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2267744" y="2996952"/>
            <a:ext cx="4987948" cy="719247"/>
          </a:xfrm>
          <a:prstGeom prst="rect">
            <a:avLst/>
          </a:prstGeom>
          <a:solidFill>
            <a:srgbClr val="D1F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Exemple</a:t>
            </a:r>
            <a:r>
              <a:rPr lang="en-US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de </a:t>
            </a:r>
            <a:r>
              <a:rPr lang="en-US" sz="4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meilleures</a:t>
            </a:r>
            <a:r>
              <a:rPr lang="en-US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sz="4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pratiques</a:t>
            </a:r>
            <a:r>
              <a:rPr lang="en-US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 :</a:t>
            </a:r>
            <a:br>
              <a:rPr lang="en-US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</a:br>
            <a:r>
              <a:rPr lang="en-US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Première </a:t>
            </a:r>
            <a:r>
              <a:rPr lang="en-US" sz="4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étape</a:t>
            </a:r>
            <a:r>
              <a:rPr lang="en-US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du Cadre pour </a:t>
            </a:r>
            <a:r>
              <a:rPr lang="en-US" sz="40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l'UIT</a:t>
            </a:r>
            <a:r>
              <a:rPr lang="en-US" sz="40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-T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67744" y="1844824"/>
            <a:ext cx="4968552" cy="400110"/>
          </a:xfrm>
          <a:prstGeom prst="rect">
            <a:avLst/>
          </a:prstGeom>
          <a:solidFill>
            <a:srgbClr val="00B050"/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Organisme responsable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287140" y="3008313"/>
            <a:ext cx="4968552" cy="707886"/>
          </a:xfrm>
          <a:prstGeom prst="rect">
            <a:avLst/>
          </a:prstGeom>
          <a:solidFill>
            <a:srgbClr val="D1F3FF"/>
          </a:solidFill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Comité consultatif national de l'UIT-T (Comité consultatif de négociation des traités)</a:t>
            </a:r>
            <a:endParaRPr lang="en-US" sz="2000" dirty="0"/>
          </a:p>
        </p:txBody>
      </p:sp>
      <p:cxnSp>
        <p:nvCxnSpPr>
          <p:cNvPr id="16" name="Straight Connector 15"/>
          <p:cNvCxnSpPr>
            <a:stCxn id="7" idx="2"/>
            <a:endCxn id="8" idx="0"/>
          </p:cNvCxnSpPr>
          <p:nvPr/>
        </p:nvCxnSpPr>
        <p:spPr bwMode="auto">
          <a:xfrm>
            <a:off x="4752020" y="2244934"/>
            <a:ext cx="19396" cy="7633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3140144" y="4180185"/>
            <a:ext cx="3223752" cy="57606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Sous-comités permanents 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29056" y="4424085"/>
            <a:ext cx="670023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P</a:t>
            </a:r>
            <a:r>
              <a:rPr lang="en-US" sz="2000" dirty="0" smtClean="0"/>
              <a:t>articipation </a:t>
            </a:r>
            <a:r>
              <a:rPr lang="en-US" sz="2000" dirty="0" err="1" smtClean="0"/>
              <a:t>assidue</a:t>
            </a:r>
            <a:r>
              <a:rPr lang="en-US" sz="2000" dirty="0" smtClean="0"/>
              <a:t> à </a:t>
            </a:r>
            <a:r>
              <a:rPr lang="en-US" sz="2000" dirty="0" err="1" smtClean="0"/>
              <a:t>une</a:t>
            </a:r>
            <a:r>
              <a:rPr lang="en-US" sz="2000" dirty="0" smtClean="0"/>
              <a:t> commission </a:t>
            </a:r>
            <a:r>
              <a:rPr lang="en-US" sz="2000" dirty="0" err="1" smtClean="0"/>
              <a:t>d’études</a:t>
            </a:r>
            <a:r>
              <a:rPr lang="en-US" sz="2000" dirty="0" smtClean="0"/>
              <a:t> de </a:t>
            </a:r>
            <a:r>
              <a:rPr lang="en-US" sz="2000" dirty="0" err="1" smtClean="0"/>
              <a:t>l’UIT</a:t>
            </a:r>
            <a:r>
              <a:rPr lang="en-US" sz="2000" dirty="0" smtClean="0"/>
              <a:t>-T</a:t>
            </a:r>
            <a:r>
              <a:rPr lang="en-US" sz="2000" dirty="0"/>
              <a:t> 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dirty="0"/>
              <a:t>stabilité </a:t>
            </a:r>
            <a:r>
              <a:rPr lang="en-US" sz="2000" dirty="0" err="1" smtClean="0"/>
              <a:t>améliorée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 </a:t>
            </a:r>
            <a:r>
              <a:rPr lang="en-US" sz="2000" dirty="0" err="1" smtClean="0"/>
              <a:t>Continuité</a:t>
            </a:r>
            <a:r>
              <a:rPr lang="en-US" sz="2000" dirty="0" smtClean="0"/>
              <a:t> </a:t>
            </a:r>
            <a:r>
              <a:rPr lang="en-US" sz="2000" dirty="0" err="1" smtClean="0"/>
              <a:t>améliorée</a:t>
            </a:r>
            <a:r>
              <a:rPr lang="en-US" sz="2000" dirty="0"/>
              <a:t> </a:t>
            </a:r>
          </a:p>
          <a:p>
            <a:endParaRPr lang="en-US" sz="2000" dirty="0"/>
          </a:p>
        </p:txBody>
      </p:sp>
      <p:cxnSp>
        <p:nvCxnSpPr>
          <p:cNvPr id="14" name="Straight Connector 13"/>
          <p:cNvCxnSpPr>
            <a:stCxn id="11" idx="2"/>
            <a:endCxn id="9" idx="0"/>
          </p:cNvCxnSpPr>
          <p:nvPr/>
        </p:nvCxnSpPr>
        <p:spPr bwMode="auto">
          <a:xfrm flipH="1">
            <a:off x="4752020" y="3716199"/>
            <a:ext cx="9698" cy="4639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09064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Feuille de route de mise en oeuvre.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80733" y="1713972"/>
            <a:ext cx="8229600" cy="4525962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 smtClean="0"/>
              <a:t>Déterminer </a:t>
            </a:r>
            <a:r>
              <a:rPr lang="en-US" altLang="en-US" sz="2400" dirty="0" err="1" smtClean="0"/>
              <a:t>s'il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existe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une</a:t>
            </a:r>
            <a:r>
              <a:rPr lang="en-US" altLang="en-US" sz="2400" dirty="0" smtClean="0"/>
              <a:t> legislation permissive</a:t>
            </a:r>
          </a:p>
          <a:p>
            <a:r>
              <a:rPr lang="en-US" altLang="en-US" sz="2400" dirty="0" smtClean="0"/>
              <a:t>Déterminer s'il y a suffisamment de ressources humaines pour la structure </a:t>
            </a:r>
            <a:r>
              <a:rPr lang="en-US" altLang="en-US" sz="2400" dirty="0" err="1" smtClean="0"/>
              <a:t>souhaitée</a:t>
            </a:r>
            <a:endParaRPr lang="en-US" altLang="en-US" sz="2400" dirty="0" smtClean="0"/>
          </a:p>
          <a:p>
            <a:r>
              <a:rPr lang="en-US" altLang="en-US" sz="2400" dirty="0" smtClean="0"/>
              <a:t>Déterminer s'il y a suffisamment de ressources financières pour la structure souhaitée </a:t>
            </a:r>
          </a:p>
          <a:p>
            <a:r>
              <a:rPr lang="en-US" altLang="en-US" sz="2400" dirty="0" err="1" smtClean="0"/>
              <a:t>Nommer</a:t>
            </a:r>
            <a:r>
              <a:rPr lang="en-US" altLang="en-US" sz="2400" dirty="0" smtClean="0"/>
              <a:t> le </a:t>
            </a:r>
            <a:r>
              <a:rPr lang="en-US" altLang="en-US" sz="2400" dirty="0" err="1" smtClean="0"/>
              <a:t>Directeur</a:t>
            </a:r>
            <a:r>
              <a:rPr lang="en-US" altLang="en-US" sz="2400" dirty="0" smtClean="0"/>
              <a:t> du RA, le personnel de soutien et le personnel du secrétariat </a:t>
            </a:r>
          </a:p>
          <a:p>
            <a:r>
              <a:rPr lang="en-US" altLang="en-US" sz="2400" dirty="0" smtClean="0"/>
              <a:t>Entreprendre une évaluation des besoins des normes nationales sur les TIC</a:t>
            </a:r>
          </a:p>
          <a:p>
            <a:r>
              <a:rPr lang="en-US" altLang="en-US" sz="2400" dirty="0" smtClean="0"/>
              <a:t>Établir des comités nécessaires et nommer le leadership </a:t>
            </a:r>
          </a:p>
          <a:p>
            <a:r>
              <a:rPr lang="en-US" altLang="en-US" sz="2400" dirty="0" smtClean="0"/>
              <a:t>Commencer les opérations 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2E6F083-9C83-4A6A-A1F5-B9EA66AD8123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67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59753" y="27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Une assistance technique pour établir le NSS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727393" y="1528361"/>
            <a:ext cx="8229600" cy="5256931"/>
          </a:xfrm>
        </p:spPr>
        <p:txBody>
          <a:bodyPr/>
          <a:lstStyle/>
          <a:p>
            <a:r>
              <a:rPr lang="en-US" altLang="en-US" sz="2400" dirty="0" smtClean="0"/>
              <a:t>Pour </a:t>
            </a:r>
            <a:r>
              <a:rPr lang="en-US" altLang="en-US" sz="2400" dirty="0" err="1" smtClean="0"/>
              <a:t>demandes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l’assistance</a:t>
            </a:r>
            <a:r>
              <a:rPr lang="en-US" altLang="en-US" sz="2400" dirty="0" smtClean="0"/>
              <a:t> technique du BST : </a:t>
            </a:r>
            <a:endParaRPr lang="en-US" altLang="en-US" sz="2000" dirty="0" smtClean="0"/>
          </a:p>
          <a:p>
            <a:pPr lvl="1"/>
            <a:r>
              <a:rPr lang="en-US" altLang="en-US" sz="2000" dirty="0" err="1" smtClean="0"/>
              <a:t>L’État</a:t>
            </a:r>
            <a:r>
              <a:rPr lang="en-US" altLang="en-US" sz="2000" dirty="0" smtClean="0"/>
              <a:t> membre envoie un e-mail au TSB sollicitant une assistance technique pour </a:t>
            </a:r>
            <a:r>
              <a:rPr lang="en-US" altLang="en-US" sz="2000" dirty="0" err="1" smtClean="0"/>
              <a:t>mettre</a:t>
            </a:r>
            <a:r>
              <a:rPr lang="en-US" altLang="en-US" sz="2000" dirty="0" smtClean="0"/>
              <a:t> en place le NSS</a:t>
            </a:r>
          </a:p>
          <a:p>
            <a:pPr lvl="1"/>
            <a:r>
              <a:rPr lang="en-US" altLang="en-US" sz="2000" dirty="0" err="1" smtClean="0"/>
              <a:t>Une</a:t>
            </a:r>
            <a:r>
              <a:rPr lang="en-US" altLang="en-US" sz="2000" dirty="0" smtClean="0"/>
              <a:t> évaluation de la situation actuelle dans le pays pour </a:t>
            </a:r>
            <a:r>
              <a:rPr lang="en-US" altLang="en-US" sz="2000" dirty="0" err="1" smtClean="0"/>
              <a:t>l’élaboration</a:t>
            </a:r>
            <a:r>
              <a:rPr lang="en-US" altLang="en-US" sz="2000" dirty="0" smtClean="0"/>
              <a:t> des </a:t>
            </a:r>
            <a:r>
              <a:rPr lang="en-US" altLang="en-US" sz="2000" dirty="0" err="1" smtClean="0"/>
              <a:t>normes</a:t>
            </a:r>
            <a:r>
              <a:rPr lang="en-US" altLang="en-US" sz="2000" dirty="0" smtClean="0"/>
              <a:t> des TIC sera </a:t>
            </a:r>
            <a:r>
              <a:rPr lang="en-US" altLang="en-US" sz="2000" dirty="0" err="1" smtClean="0"/>
              <a:t>entreprise</a:t>
            </a:r>
            <a:r>
              <a:rPr lang="en-US" altLang="en-US" sz="2000" dirty="0" smtClean="0"/>
              <a:t> </a:t>
            </a:r>
          </a:p>
          <a:p>
            <a:pPr lvl="1"/>
            <a:r>
              <a:rPr lang="en-US" altLang="en-US" sz="2000" dirty="0" smtClean="0"/>
              <a:t>À la suite de </a:t>
            </a:r>
            <a:r>
              <a:rPr lang="en-US" altLang="en-US" sz="2000" dirty="0" err="1" smtClean="0"/>
              <a:t>l'évaluation,le</a:t>
            </a:r>
            <a:r>
              <a:rPr lang="en-US" altLang="en-US" sz="2000" dirty="0" smtClean="0"/>
              <a:t> TSB </a:t>
            </a:r>
            <a:r>
              <a:rPr lang="en-US" altLang="en-US" sz="2000" dirty="0" err="1" smtClean="0"/>
              <a:t>facilitera</a:t>
            </a:r>
            <a:r>
              <a:rPr lang="en-US" altLang="en-US" sz="2000" dirty="0" smtClean="0"/>
              <a:t> la </a:t>
            </a:r>
            <a:r>
              <a:rPr lang="en-US" altLang="en-US" sz="2000" dirty="0" err="1" smtClean="0"/>
              <a:t>consultance</a:t>
            </a:r>
            <a:r>
              <a:rPr lang="en-US" altLang="en-US" sz="2000" dirty="0" smtClean="0"/>
              <a:t> pour aider l'État </a:t>
            </a:r>
            <a:r>
              <a:rPr lang="en-US" altLang="en-US" sz="2000" dirty="0" err="1" smtClean="0"/>
              <a:t>membre</a:t>
            </a:r>
            <a:r>
              <a:rPr lang="en-US" altLang="en-US" sz="2000" dirty="0" smtClean="0"/>
              <a:t> à </a:t>
            </a:r>
            <a:r>
              <a:rPr lang="en-US" altLang="en-US" sz="2000" dirty="0" err="1" smtClean="0"/>
              <a:t>établir</a:t>
            </a:r>
            <a:r>
              <a:rPr lang="en-US" altLang="en-US" sz="2000" dirty="0" smtClean="0"/>
              <a:t> le NSS</a:t>
            </a:r>
          </a:p>
          <a:p>
            <a:pPr lvl="1"/>
            <a:r>
              <a:rPr lang="en-US" altLang="en-US" sz="2000" dirty="0" smtClean="0"/>
              <a:t>BST facilitera l'exercice de </a:t>
            </a:r>
            <a:r>
              <a:rPr lang="en-US" altLang="en-US" sz="2000" dirty="0" err="1" smtClean="0"/>
              <a:t>consultance</a:t>
            </a:r>
            <a:r>
              <a:rPr lang="en-US" altLang="en-US" sz="2000" dirty="0" smtClean="0"/>
              <a:t> et passera en revue les </a:t>
            </a:r>
            <a:r>
              <a:rPr lang="en-US" altLang="en-US" sz="2000" dirty="0" err="1" smtClean="0"/>
              <a:t>prestations</a:t>
            </a:r>
            <a:r>
              <a:rPr lang="en-US" altLang="en-US" sz="2000" dirty="0" smtClean="0"/>
              <a:t> de la </a:t>
            </a:r>
            <a:r>
              <a:rPr lang="en-US" altLang="en-US" sz="2000" dirty="0" err="1" smtClean="0"/>
              <a:t>consultance</a:t>
            </a:r>
            <a:r>
              <a:rPr lang="en-US" altLang="en-US" sz="2000" dirty="0" smtClean="0"/>
              <a:t>,</a:t>
            </a:r>
          </a:p>
          <a:p>
            <a:pPr lvl="1"/>
            <a:r>
              <a:rPr lang="en-US" altLang="en-US" sz="2000" dirty="0" smtClean="0"/>
              <a:t>Un examen après la mise en oeuvre sera </a:t>
            </a:r>
            <a:r>
              <a:rPr lang="en-US" altLang="en-US" sz="2000" dirty="0" err="1" smtClean="0"/>
              <a:t>mené</a:t>
            </a:r>
            <a:r>
              <a:rPr lang="en-US" altLang="en-US" sz="2000" dirty="0" smtClean="0"/>
              <a:t> par le TSB à la fin de la </a:t>
            </a:r>
            <a:r>
              <a:rPr lang="en-US" altLang="en-US" sz="2000" dirty="0" err="1" smtClean="0"/>
              <a:t>consultance</a:t>
            </a:r>
            <a:r>
              <a:rPr lang="en-US" altLang="en-US" sz="2000" dirty="0" smtClean="0"/>
              <a:t>  pour identifier les domaines d'amélioration et/</a:t>
            </a:r>
            <a:r>
              <a:rPr lang="en-US" altLang="en-US" sz="2000" dirty="0" err="1" smtClean="0"/>
              <a:t>ou</a:t>
            </a:r>
            <a:r>
              <a:rPr lang="en-US" altLang="en-US" sz="2000" dirty="0" smtClean="0"/>
              <a:t> de </a:t>
            </a:r>
            <a:r>
              <a:rPr lang="en-US" altLang="en-US" sz="2000" dirty="0" err="1" smtClean="0"/>
              <a:t>développement</a:t>
            </a:r>
            <a:endParaRPr lang="en-US" altLang="en-US" sz="2000" dirty="0" smtClean="0"/>
          </a:p>
          <a:p>
            <a:r>
              <a:rPr lang="en-US" altLang="en-US" sz="2400" dirty="0" smtClean="0"/>
              <a:t>Une assistance a été </a:t>
            </a:r>
            <a:r>
              <a:rPr lang="en-US" altLang="en-US" sz="2400" dirty="0" err="1" smtClean="0"/>
              <a:t>fournie</a:t>
            </a:r>
            <a:r>
              <a:rPr lang="en-US" altLang="en-US" sz="2400" dirty="0" smtClean="0"/>
              <a:t> à la </a:t>
            </a:r>
            <a:r>
              <a:rPr lang="en-US" altLang="en-US" sz="2400" dirty="0" err="1" smtClean="0"/>
              <a:t>Zambie</a:t>
            </a:r>
            <a:r>
              <a:rPr lang="en-US" altLang="en-US" sz="2400" dirty="0" smtClean="0"/>
              <a:t> et en </a:t>
            </a:r>
            <a:r>
              <a:rPr lang="en-US" altLang="en-US" sz="2400" dirty="0" err="1" smtClean="0"/>
              <a:t>Indonésie</a:t>
            </a:r>
            <a:endParaRPr lang="en-US" altLang="en-US" sz="2400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A7097D1-8D02-4C3C-8B55-6EA8167C5347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19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439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772400" cy="762000"/>
          </a:xfrm>
        </p:spPr>
        <p:txBody>
          <a:bodyPr/>
          <a:lstStyle/>
          <a:p>
            <a:r>
              <a:rPr lang="en-US" altLang="en-US" dirty="0" err="1" smtClean="0"/>
              <a:t>Résolution</a:t>
            </a:r>
            <a:r>
              <a:rPr lang="en-US" altLang="en-US" dirty="0" smtClean="0"/>
              <a:t> de </a:t>
            </a:r>
            <a:r>
              <a:rPr lang="en-US" altLang="en-US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l’AMNT</a:t>
            </a:r>
            <a:r>
              <a:rPr lang="en-US" altLang="en-US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US" altLang="en-US" dirty="0" smtClean="0"/>
              <a:t>44 (BSG)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53340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473A35"/>
              </a:buClr>
              <a:buFontTx/>
              <a:buNone/>
            </a:pPr>
            <a:r>
              <a:rPr lang="en-US" altLang="en-US" sz="2800" dirty="0" err="1" smtClean="0"/>
              <a:t>Reconnaissant</a:t>
            </a:r>
            <a:endParaRPr lang="en-US" altLang="en-US" sz="2800" dirty="0" smtClean="0"/>
          </a:p>
          <a:p>
            <a:pPr>
              <a:buFontTx/>
              <a:buNone/>
            </a:pPr>
            <a:r>
              <a:rPr lang="en-GB" altLang="en-US" sz="1800" i="1" dirty="0" smtClean="0"/>
              <a:t>E)</a:t>
            </a:r>
            <a:r>
              <a:rPr lang="en-GB" altLang="en-US" sz="1800" dirty="0" smtClean="0"/>
              <a:t>	</a:t>
            </a:r>
            <a:r>
              <a:rPr lang="en-GB" altLang="en-US" sz="1800" dirty="0" err="1" smtClean="0"/>
              <a:t>Qu'il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est</a:t>
            </a:r>
            <a:r>
              <a:rPr lang="en-GB" altLang="en-US" sz="1800" dirty="0" smtClean="0"/>
              <a:t> </a:t>
            </a:r>
            <a:r>
              <a:rPr lang="en-GB" altLang="en-US" sz="1800" b="1" dirty="0" smtClean="0"/>
              <a:t>d’</a:t>
            </a:r>
            <a:r>
              <a:rPr lang="en-GB" altLang="en-US" sz="1800" b="1" u="sng" dirty="0" smtClean="0"/>
              <a:t> importance </a:t>
            </a:r>
            <a:r>
              <a:rPr lang="en-GB" altLang="en-US" sz="1800" b="1" u="sng" dirty="0" err="1" smtClean="0"/>
              <a:t>capitale</a:t>
            </a:r>
            <a:r>
              <a:rPr lang="en-GB" altLang="en-US" sz="1800" b="1" u="sng" dirty="0" smtClean="0"/>
              <a:t> pour les pays en </a:t>
            </a:r>
            <a:r>
              <a:rPr lang="en-GB" altLang="en-US" sz="1800" b="1" u="sng" dirty="0" err="1" smtClean="0"/>
              <a:t>développement</a:t>
            </a:r>
            <a:r>
              <a:rPr lang="en-GB" altLang="en-US" sz="1800" b="1" u="sng" dirty="0" smtClean="0"/>
              <a:t> </a:t>
            </a:r>
            <a:r>
              <a:rPr lang="en-GB" altLang="en-US" sz="1800" b="1" u="sng" dirty="0"/>
              <a:t> </a:t>
            </a:r>
            <a:r>
              <a:rPr lang="en-GB" altLang="en-US" sz="1800" b="1" u="sng" dirty="0" err="1" smtClean="0"/>
              <a:t>d’accroître</a:t>
            </a:r>
            <a:r>
              <a:rPr lang="en-GB" altLang="en-US" sz="1800" b="1" u="sng" dirty="0" smtClean="0"/>
              <a:t> </a:t>
            </a:r>
            <a:r>
              <a:rPr lang="en-GB" altLang="en-US" sz="1800" b="1" u="sng" dirty="0" err="1" smtClean="0"/>
              <a:t>leur</a:t>
            </a:r>
            <a:r>
              <a:rPr lang="en-GB" altLang="en-US" sz="1800" b="1" u="sng" dirty="0" smtClean="0"/>
              <a:t> participation à </a:t>
            </a:r>
            <a:r>
              <a:rPr lang="en-GB" altLang="en-US" sz="1800" u="sng" dirty="0" err="1" smtClean="0"/>
              <a:t>l’établissement</a:t>
            </a:r>
            <a:r>
              <a:rPr lang="en-GB" altLang="en-US" sz="1800" u="sng" dirty="0" smtClean="0"/>
              <a:t> des </a:t>
            </a:r>
            <a:r>
              <a:rPr lang="en-GB" altLang="en-US" sz="1800" u="sng" dirty="0" err="1" smtClean="0"/>
              <a:t>normes</a:t>
            </a:r>
            <a:r>
              <a:rPr lang="en-GB" altLang="en-US" sz="1800" u="sng" dirty="0" smtClean="0"/>
              <a:t> </a:t>
            </a:r>
            <a:r>
              <a:rPr lang="en-GB" altLang="en-US" sz="1800" b="1" u="sng" dirty="0" smtClean="0"/>
              <a:t>de </a:t>
            </a:r>
            <a:r>
              <a:rPr lang="en-GB" altLang="en-US" sz="1800" b="1" dirty="0" smtClean="0"/>
              <a:t> </a:t>
            </a:r>
            <a:r>
              <a:rPr lang="en-GB" altLang="en-US" sz="1800" b="1" dirty="0" err="1" smtClean="0"/>
              <a:t>télécommunications</a:t>
            </a:r>
            <a:r>
              <a:rPr lang="en-GB" altLang="en-US" sz="1800" b="1" dirty="0" smtClean="0"/>
              <a:t>;</a:t>
            </a:r>
            <a:endParaRPr lang="en-US" altLang="en-US" sz="1800" b="1" dirty="0" smtClean="0"/>
          </a:p>
          <a:p>
            <a:pPr>
              <a:buFontTx/>
              <a:buNone/>
            </a:pPr>
            <a:r>
              <a:rPr lang="en-GB" altLang="en-US" sz="1800" i="1" dirty="0" smtClean="0"/>
              <a:t>F)</a:t>
            </a:r>
            <a:r>
              <a:rPr lang="en-GB" altLang="en-US" sz="1800" dirty="0" smtClean="0"/>
              <a:t>	</a:t>
            </a:r>
            <a:r>
              <a:rPr lang="en-GB" altLang="en-US" sz="1800" dirty="0" err="1" smtClean="0"/>
              <a:t>Que</a:t>
            </a:r>
            <a:r>
              <a:rPr lang="en-GB" altLang="en-US" sz="1800" dirty="0" smtClean="0"/>
              <a:t>, </a:t>
            </a:r>
            <a:r>
              <a:rPr lang="en-GB" altLang="en-US" sz="1800" dirty="0" err="1" smtClean="0"/>
              <a:t>sur</a:t>
            </a:r>
            <a:r>
              <a:rPr lang="en-GB" altLang="en-US" sz="1800" dirty="0" smtClean="0"/>
              <a:t> la base des conclusions de </a:t>
            </a:r>
            <a:r>
              <a:rPr lang="en-GB" altLang="en-US" sz="1800" dirty="0" err="1" smtClean="0"/>
              <a:t>l'étude</a:t>
            </a:r>
            <a:r>
              <a:rPr lang="en-GB" altLang="en-US" sz="1800" dirty="0" smtClean="0"/>
              <a:t> de </a:t>
            </a:r>
            <a:r>
              <a:rPr lang="en-GB" altLang="en-US" sz="1800" dirty="0" err="1" smtClean="0"/>
              <a:t>l'UIT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sur</a:t>
            </a:r>
            <a:r>
              <a:rPr lang="en-GB" altLang="en-US" sz="1800" dirty="0" smtClean="0"/>
              <a:t> les </a:t>
            </a:r>
            <a:r>
              <a:rPr lang="en-GB" altLang="en-US" sz="1800" dirty="0" err="1" smtClean="0"/>
              <a:t>capacités</a:t>
            </a:r>
            <a:r>
              <a:rPr lang="en-GB" altLang="en-US" sz="1800" dirty="0" smtClean="0"/>
              <a:t> de normalisation  des pays en </a:t>
            </a:r>
            <a:r>
              <a:rPr lang="en-GB" altLang="en-US" sz="1800" dirty="0" err="1" smtClean="0"/>
              <a:t>développement</a:t>
            </a:r>
            <a:r>
              <a:rPr lang="en-GB" altLang="en-US" sz="1800" dirty="0" smtClean="0"/>
              <a:t>, </a:t>
            </a:r>
            <a:r>
              <a:rPr lang="en-GB" altLang="en-US" sz="1800" dirty="0" err="1" smtClean="0"/>
              <a:t>il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est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nécéssaire</a:t>
            </a:r>
            <a:r>
              <a:rPr lang="en-GB" altLang="en-US" sz="1800" dirty="0" smtClean="0"/>
              <a:t> </a:t>
            </a:r>
            <a:r>
              <a:rPr lang="en-GB" altLang="en-US" sz="1800" b="1" u="sng" dirty="0" err="1" smtClean="0"/>
              <a:t>d'améliorer</a:t>
            </a:r>
            <a:r>
              <a:rPr lang="en-GB" altLang="en-US" sz="1800" b="1" u="sng" dirty="0" smtClean="0"/>
              <a:t> la coordination des </a:t>
            </a:r>
            <a:r>
              <a:rPr lang="en-GB" altLang="en-US" sz="1800" b="1" u="sng" dirty="0" err="1" smtClean="0"/>
              <a:t>activités</a:t>
            </a:r>
            <a:r>
              <a:rPr lang="en-GB" altLang="en-US" sz="1800" b="1" u="sng" dirty="0" smtClean="0"/>
              <a:t> de normalisation des TIC </a:t>
            </a:r>
            <a:r>
              <a:rPr lang="en-GB" altLang="en-US" sz="1800" dirty="0" err="1"/>
              <a:t>d</a:t>
            </a:r>
            <a:r>
              <a:rPr lang="en-GB" altLang="en-US" sz="1800" dirty="0" err="1" smtClean="0"/>
              <a:t>ans</a:t>
            </a:r>
            <a:r>
              <a:rPr lang="en-GB" altLang="en-US" sz="1800" dirty="0" smtClean="0"/>
              <a:t> de </a:t>
            </a:r>
            <a:r>
              <a:rPr lang="en-GB" altLang="en-US" sz="1800" dirty="0" err="1" smtClean="0"/>
              <a:t>nombreux</a:t>
            </a:r>
            <a:r>
              <a:rPr lang="en-GB" altLang="en-US" sz="1800" dirty="0" smtClean="0"/>
              <a:t> pays en </a:t>
            </a:r>
            <a:r>
              <a:rPr lang="en-GB" altLang="en-US" sz="1800" dirty="0" err="1" smtClean="0"/>
              <a:t>développement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afin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d'améliorer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leur</a:t>
            </a:r>
            <a:r>
              <a:rPr lang="en-GB" altLang="en-US" sz="1800" dirty="0" smtClean="0"/>
              <a:t> contribution aux </a:t>
            </a:r>
            <a:r>
              <a:rPr lang="en-GB" altLang="en-US" sz="1800" dirty="0" err="1" smtClean="0"/>
              <a:t>travaux</a:t>
            </a:r>
            <a:r>
              <a:rPr lang="en-GB" altLang="en-US" sz="1800" dirty="0" smtClean="0"/>
              <a:t> des commissions </a:t>
            </a:r>
            <a:r>
              <a:rPr lang="en-GB" altLang="en-US" sz="1800" dirty="0" err="1" smtClean="0"/>
              <a:t>d’études</a:t>
            </a:r>
            <a:r>
              <a:rPr lang="en-GB" altLang="en-US" sz="1800" dirty="0" smtClean="0"/>
              <a:t> de </a:t>
            </a:r>
            <a:r>
              <a:rPr lang="en-GB" altLang="en-US" sz="1800" dirty="0" err="1" smtClean="0"/>
              <a:t>l’UIT</a:t>
            </a:r>
            <a:r>
              <a:rPr lang="en-GB" altLang="en-US" sz="1800" dirty="0" smtClean="0"/>
              <a:t>-T </a:t>
            </a:r>
            <a:r>
              <a:rPr lang="en-GB" altLang="en-US" sz="1800" b="1" u="sng" dirty="0" smtClean="0"/>
              <a:t>et</a:t>
            </a:r>
            <a:r>
              <a:rPr lang="en-GB" altLang="en-US" sz="1800" dirty="0" smtClean="0"/>
              <a:t> </a:t>
            </a:r>
            <a:r>
              <a:rPr lang="en-GB" altLang="en-US" sz="1800" dirty="0" err="1"/>
              <a:t>q</a:t>
            </a:r>
            <a:r>
              <a:rPr lang="en-GB" altLang="en-US" sz="1800" dirty="0" err="1" smtClean="0"/>
              <a:t>ue</a:t>
            </a:r>
            <a:r>
              <a:rPr lang="en-GB" altLang="en-US" sz="1800" dirty="0" smtClean="0"/>
              <a:t> la </a:t>
            </a:r>
            <a:r>
              <a:rPr lang="en-GB" altLang="en-US" sz="1800" dirty="0" err="1" smtClean="0"/>
              <a:t>c</a:t>
            </a:r>
            <a:r>
              <a:rPr lang="en-GB" altLang="en-US" sz="1800" b="1" u="sng" dirty="0" err="1" smtClean="0"/>
              <a:t>réation</a:t>
            </a:r>
            <a:r>
              <a:rPr lang="en-GB" altLang="en-US" sz="1800" b="1" u="sng" dirty="0" smtClean="0"/>
              <a:t> de </a:t>
            </a:r>
            <a:r>
              <a:rPr lang="en-GB" altLang="en-US" sz="1800" b="1" i="1" u="sng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Secrétariats</a:t>
            </a:r>
            <a:r>
              <a:rPr lang="en-GB" altLang="en-US" sz="1800" u="sng" dirty="0">
                <a:solidFill>
                  <a:srgbClr val="1F497D">
                    <a:lumMod val="60000"/>
                    <a:lumOff val="40000"/>
                  </a:srgbClr>
                </a:solidFill>
              </a:rPr>
              <a:t> </a:t>
            </a:r>
            <a:r>
              <a:rPr lang="en-GB" altLang="en-US" sz="1800" b="1" u="sng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en-GB" altLang="en-US" sz="1800" b="1" u="sng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nationaux</a:t>
            </a:r>
            <a:r>
              <a:rPr lang="en-GB" altLang="en-US" sz="1800" b="1" u="sng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de </a:t>
            </a:r>
            <a:r>
              <a:rPr lang="en-GB" altLang="en-US" sz="1800" b="1" u="sng" dirty="0" smtClean="0"/>
              <a:t>la normalisation </a:t>
            </a:r>
            <a:r>
              <a:rPr lang="en-GB" altLang="en-US" sz="1800" dirty="0" err="1"/>
              <a:t>p</a:t>
            </a:r>
            <a:r>
              <a:rPr lang="en-GB" altLang="en-US" sz="1800" dirty="0" err="1" smtClean="0"/>
              <a:t>ourrait</a:t>
            </a:r>
            <a:r>
              <a:rPr lang="en-GB" altLang="en-US" sz="1800" dirty="0" smtClean="0"/>
              <a:t> </a:t>
            </a:r>
            <a:r>
              <a:rPr lang="en-GB" altLang="en-US" sz="1800" b="1" u="sng" dirty="0" err="1"/>
              <a:t>a</a:t>
            </a:r>
            <a:r>
              <a:rPr lang="en-GB" altLang="en-US" sz="1800" b="1" u="sng" dirty="0" err="1" smtClean="0"/>
              <a:t>méliorer</a:t>
            </a:r>
            <a:r>
              <a:rPr lang="en-GB" altLang="en-US" sz="1800" dirty="0" smtClean="0"/>
              <a:t>  </a:t>
            </a:r>
            <a:r>
              <a:rPr lang="en-GB" altLang="en-US" sz="1800" dirty="0" err="1" smtClean="0"/>
              <a:t>aussi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bien</a:t>
            </a:r>
            <a:r>
              <a:rPr lang="en-GB" altLang="en-US" sz="1800" dirty="0" smtClean="0"/>
              <a:t> les </a:t>
            </a:r>
            <a:r>
              <a:rPr lang="en-GB" altLang="en-US" sz="1800" dirty="0" err="1" smtClean="0"/>
              <a:t>activités</a:t>
            </a:r>
            <a:r>
              <a:rPr lang="en-GB" altLang="en-US" sz="1800" dirty="0" smtClean="0"/>
              <a:t> de l</a:t>
            </a:r>
            <a:r>
              <a:rPr lang="en-GB" altLang="en-US" sz="1800" b="1" u="sng" dirty="0" smtClean="0"/>
              <a:t>a normalisation </a:t>
            </a:r>
            <a:r>
              <a:rPr lang="en-GB" altLang="en-US" sz="1800" dirty="0"/>
              <a:t> </a:t>
            </a:r>
            <a:r>
              <a:rPr lang="en-GB" altLang="en-US" sz="1800" dirty="0" smtClean="0"/>
              <a:t>a</a:t>
            </a:r>
            <a:r>
              <a:rPr lang="en-GB" altLang="en-US" sz="1800" b="1" u="sng" dirty="0" smtClean="0"/>
              <a:t>u </a:t>
            </a:r>
            <a:r>
              <a:rPr lang="en-GB" altLang="en-US" sz="1800" b="1" u="sng" dirty="0" err="1" smtClean="0"/>
              <a:t>niveau</a:t>
            </a:r>
            <a:r>
              <a:rPr lang="en-GB" altLang="en-US" sz="1800" b="1" u="sng" dirty="0" smtClean="0"/>
              <a:t> national et</a:t>
            </a:r>
            <a:r>
              <a:rPr lang="en-GB" altLang="en-US" sz="1800" dirty="0"/>
              <a:t> </a:t>
            </a:r>
            <a:r>
              <a:rPr lang="en-GB" altLang="en-US" sz="1800" dirty="0" smtClean="0"/>
              <a:t>la c</a:t>
            </a:r>
            <a:r>
              <a:rPr lang="en-GB" altLang="en-US" sz="1800" b="1" u="sng" dirty="0" smtClean="0"/>
              <a:t>ontribution aux </a:t>
            </a:r>
            <a:r>
              <a:rPr lang="en-GB" altLang="en-US" sz="1800" b="1" u="sng" dirty="0" err="1" smtClean="0"/>
              <a:t>travaux</a:t>
            </a:r>
            <a:r>
              <a:rPr lang="en-GB" altLang="en-US" sz="1800" b="1" u="sng" dirty="0" smtClean="0"/>
              <a:t> des SGs de </a:t>
            </a:r>
            <a:r>
              <a:rPr lang="en-GB" altLang="en-US" sz="1800" b="1" u="sng" dirty="0" err="1" smtClean="0"/>
              <a:t>l’UIT</a:t>
            </a:r>
            <a:r>
              <a:rPr lang="en-GB" altLang="en-US" sz="1800" b="1" u="sng" dirty="0" smtClean="0"/>
              <a:t>-T</a:t>
            </a:r>
            <a:r>
              <a:rPr lang="en-GB" altLang="en-US" sz="1800" dirty="0" smtClean="0"/>
              <a:t>;</a:t>
            </a:r>
            <a:endParaRPr lang="en-US" altLang="en-US" sz="1800" dirty="0" smtClean="0"/>
          </a:p>
          <a:p>
            <a:pPr>
              <a:buFontTx/>
              <a:buNone/>
            </a:pPr>
            <a:r>
              <a:rPr lang="en-GB" altLang="en-US" sz="1800" i="1" dirty="0" smtClean="0"/>
              <a:t>G)</a:t>
            </a:r>
            <a:r>
              <a:rPr lang="en-GB" altLang="en-US" sz="1800" dirty="0" smtClean="0"/>
              <a:t>	</a:t>
            </a:r>
            <a:r>
              <a:rPr lang="en-GB" altLang="en-US" sz="1800" dirty="0" err="1" smtClean="0"/>
              <a:t>Que</a:t>
            </a:r>
            <a:r>
              <a:rPr lang="en-GB" altLang="en-US" sz="1800" dirty="0" smtClean="0"/>
              <a:t> </a:t>
            </a:r>
            <a:r>
              <a:rPr lang="en-GB" altLang="en-US" sz="1800" dirty="0"/>
              <a:t> </a:t>
            </a:r>
            <a:r>
              <a:rPr lang="en-GB" altLang="en-US" sz="1800" dirty="0" err="1" smtClean="0"/>
              <a:t>l’é</a:t>
            </a:r>
            <a:r>
              <a:rPr lang="en-GB" altLang="en-US" sz="1800" b="1" u="sng" dirty="0" err="1" smtClean="0"/>
              <a:t>laboration</a:t>
            </a:r>
            <a:r>
              <a:rPr lang="en-GB" altLang="en-US" sz="1800" b="1" u="sng" dirty="0" smtClean="0"/>
              <a:t> de </a:t>
            </a:r>
            <a:r>
              <a:rPr lang="en-GB" altLang="en-US" sz="1800" b="1" u="sng" dirty="0" err="1" smtClean="0"/>
              <a:t>lignes</a:t>
            </a:r>
            <a:r>
              <a:rPr lang="en-GB" altLang="en-US" sz="1800" b="1" u="sng" dirty="0" smtClean="0"/>
              <a:t> </a:t>
            </a:r>
            <a:r>
              <a:rPr lang="en-GB" altLang="en-US" sz="1800" b="1" u="sng" dirty="0" err="1" smtClean="0"/>
              <a:t>directrices</a:t>
            </a:r>
            <a:r>
              <a:rPr lang="en-GB" altLang="en-US" sz="1800" b="1" u="sng" dirty="0" smtClean="0"/>
              <a:t> </a:t>
            </a:r>
            <a:r>
              <a:rPr lang="en-GB" altLang="en-US" sz="1800" dirty="0"/>
              <a:t> </a:t>
            </a:r>
            <a:r>
              <a:rPr lang="en-GB" altLang="en-US" sz="1800" dirty="0" err="1" smtClean="0"/>
              <a:t>r</a:t>
            </a:r>
            <a:r>
              <a:rPr lang="en-GB" altLang="en-US" sz="1800" b="1" u="sng" dirty="0" err="1" smtClean="0"/>
              <a:t>enforcerait</a:t>
            </a:r>
            <a:r>
              <a:rPr lang="en-GB" altLang="en-US" sz="1800" b="1" u="sng" dirty="0" smtClean="0"/>
              <a:t>  la participation des pays en </a:t>
            </a:r>
            <a:r>
              <a:rPr lang="en-GB" altLang="en-US" sz="1800" b="1" u="sng" dirty="0" err="1" smtClean="0"/>
              <a:t>développement</a:t>
            </a:r>
            <a:r>
              <a:rPr lang="en-GB" altLang="en-US" sz="1800" b="1" u="sng" dirty="0" smtClean="0"/>
              <a:t> </a:t>
            </a:r>
            <a:r>
              <a:rPr lang="en-GB" altLang="en-US" sz="1800" b="1" u="sng" dirty="0"/>
              <a:t> </a:t>
            </a:r>
            <a:r>
              <a:rPr lang="en-GB" altLang="en-US" sz="1800" b="1" u="sng" dirty="0" smtClean="0"/>
              <a:t>aux </a:t>
            </a:r>
            <a:r>
              <a:rPr lang="en-GB" altLang="en-US" sz="1800" b="1" u="sng" dirty="0" err="1" smtClean="0"/>
              <a:t>travaux</a:t>
            </a:r>
            <a:r>
              <a:rPr lang="en-GB" altLang="en-US" sz="1800" b="1" u="sng" dirty="0" smtClean="0"/>
              <a:t> des SGs de </a:t>
            </a:r>
            <a:r>
              <a:rPr lang="en-GB" altLang="en-US" sz="1800" b="1" u="sng" dirty="0" err="1" smtClean="0"/>
              <a:t>l’UIT</a:t>
            </a:r>
            <a:r>
              <a:rPr lang="en-GB" altLang="en-US" sz="1800" b="1" u="sng" dirty="0" smtClean="0"/>
              <a:t>-T;</a:t>
            </a:r>
            <a:endParaRPr lang="en-US" altLang="en-US" sz="1800" b="1" u="sng" dirty="0" smtClean="0"/>
          </a:p>
          <a:p>
            <a:pPr>
              <a:spcBef>
                <a:spcPct val="0"/>
              </a:spcBef>
              <a:buClr>
                <a:srgbClr val="473A35"/>
              </a:buClr>
              <a:buFontTx/>
              <a:buNone/>
            </a:pPr>
            <a:r>
              <a:rPr lang="en-GB" altLang="en-US" sz="1800" b="1" dirty="0" smtClean="0"/>
              <a:t>      Programme 2 : Aider les pays en </a:t>
            </a:r>
            <a:r>
              <a:rPr lang="en-GB" altLang="en-US" sz="1800" b="1" dirty="0" err="1" smtClean="0"/>
              <a:t>développement</a:t>
            </a:r>
            <a:r>
              <a:rPr lang="en-GB" altLang="en-US" sz="1800" b="1" dirty="0" smtClean="0"/>
              <a:t> en </a:t>
            </a:r>
            <a:r>
              <a:rPr lang="en-GB" altLang="en-US" sz="1800" b="1" dirty="0" err="1" smtClean="0"/>
              <a:t>ce</a:t>
            </a:r>
            <a:r>
              <a:rPr lang="en-GB" altLang="en-US" sz="1800" b="1" dirty="0" smtClean="0"/>
              <a:t> qui </a:t>
            </a:r>
            <a:r>
              <a:rPr lang="en-GB" altLang="en-US" sz="1800" b="1" dirty="0" err="1" smtClean="0"/>
              <a:t>concerne</a:t>
            </a:r>
            <a:r>
              <a:rPr lang="en-GB" altLang="en-US" sz="1800" b="1" dirty="0" smtClean="0"/>
              <a:t> </a:t>
            </a:r>
            <a:r>
              <a:rPr lang="en-GB" altLang="en-US" sz="1800" b="1" dirty="0" err="1" smtClean="0"/>
              <a:t>l'application</a:t>
            </a:r>
            <a:r>
              <a:rPr lang="en-GB" altLang="en-US" sz="1800" b="1" dirty="0" smtClean="0"/>
              <a:t> des </a:t>
            </a:r>
            <a:r>
              <a:rPr lang="en-GB" altLang="en-US" sz="1800" b="1" dirty="0" err="1" smtClean="0"/>
              <a:t>normes</a:t>
            </a:r>
            <a:r>
              <a:rPr lang="en-GB" altLang="en-US" sz="1800" b="1" dirty="0" smtClean="0"/>
              <a:t> </a:t>
            </a:r>
          </a:p>
          <a:p>
            <a:pPr marL="457200" lvl="1" indent="0">
              <a:buNone/>
            </a:pPr>
            <a:r>
              <a:rPr lang="en-GB" altLang="en-US" sz="1800" dirty="0"/>
              <a:t>-</a:t>
            </a:r>
            <a:r>
              <a:rPr lang="en-GB" altLang="en-US" sz="1800" dirty="0" smtClean="0"/>
              <a:t> </a:t>
            </a:r>
            <a:r>
              <a:rPr lang="en-GB" altLang="en-US" sz="1800" b="1" u="sng" dirty="0" smtClean="0"/>
              <a:t>Aider les pays en </a:t>
            </a:r>
            <a:r>
              <a:rPr lang="en-GB" altLang="en-US" sz="1800" b="1" u="sng" dirty="0" err="1" smtClean="0"/>
              <a:t>développement</a:t>
            </a:r>
            <a:r>
              <a:rPr lang="en-GB" altLang="en-US" sz="1800" b="1" u="sng" dirty="0" smtClean="0"/>
              <a:t> en </a:t>
            </a:r>
            <a:r>
              <a:rPr lang="en-GB" altLang="en-US" sz="1800" b="1" u="sng" dirty="0" err="1" smtClean="0"/>
              <a:t>établissant</a:t>
            </a:r>
            <a:r>
              <a:rPr lang="en-GB" altLang="en-US" sz="1800" b="1" u="sng" dirty="0" smtClean="0"/>
              <a:t> un </a:t>
            </a:r>
            <a:r>
              <a:rPr lang="en-GB" altLang="en-US" sz="1800" b="1" u="sng" dirty="0" err="1" smtClean="0"/>
              <a:t>Secrétariat</a:t>
            </a:r>
            <a:r>
              <a:rPr lang="en-GB" altLang="en-US" sz="1800" b="1" u="sng" dirty="0" smtClean="0"/>
              <a:t> de normalisation </a:t>
            </a:r>
            <a:r>
              <a:rPr lang="en-GB" altLang="en-US" sz="1800" dirty="0" smtClean="0"/>
              <a:t> pour </a:t>
            </a:r>
            <a:r>
              <a:rPr lang="en-GB" altLang="en-US" sz="1800" b="1" u="sng" dirty="0" err="1" smtClean="0"/>
              <a:t>coordonner</a:t>
            </a:r>
            <a:r>
              <a:rPr lang="en-GB" altLang="en-US" sz="1800" b="1" u="sng" dirty="0" smtClean="0"/>
              <a:t> les </a:t>
            </a:r>
            <a:r>
              <a:rPr lang="en-GB" altLang="en-US" sz="1800" b="1" u="sng" dirty="0" err="1" smtClean="0"/>
              <a:t>activités</a:t>
            </a:r>
            <a:r>
              <a:rPr lang="en-GB" altLang="en-US" sz="1800" b="1" u="sng" dirty="0" smtClean="0"/>
              <a:t> de normalisation et  la participation  aux commissions </a:t>
            </a:r>
            <a:r>
              <a:rPr lang="en-GB" altLang="en-US" sz="1800" b="1" u="sng" dirty="0" err="1" smtClean="0"/>
              <a:t>d’études</a:t>
            </a:r>
            <a:r>
              <a:rPr lang="en-GB" altLang="en-US" sz="1800" b="1" u="sng" dirty="0" smtClean="0"/>
              <a:t> de </a:t>
            </a:r>
            <a:r>
              <a:rPr lang="en-GB" altLang="en-US" sz="1800" b="1" u="sng" dirty="0" err="1" smtClean="0"/>
              <a:t>l'UIT</a:t>
            </a:r>
            <a:r>
              <a:rPr lang="en-GB" altLang="en-US" sz="1800" b="1" u="sng" dirty="0" smtClean="0"/>
              <a:t>-T.</a:t>
            </a:r>
            <a:endParaRPr lang="en-US" altLang="en-US" sz="1800" dirty="0" smtClean="0"/>
          </a:p>
          <a:p>
            <a:pPr>
              <a:spcBef>
                <a:spcPct val="0"/>
              </a:spcBef>
              <a:buClr>
                <a:srgbClr val="473A35"/>
              </a:buCl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endParaRPr lang="en-US" altLang="en-US" sz="1800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CE42159-761C-4B5D-848C-F745A76BC7B2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696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Pour </a:t>
            </a:r>
            <a:r>
              <a:rPr lang="en-US" altLang="en-US" dirty="0" err="1"/>
              <a:t>u</a:t>
            </a:r>
            <a:r>
              <a:rPr lang="en-US" altLang="en-US" dirty="0" err="1" smtClean="0"/>
              <a:t>ne</a:t>
            </a:r>
            <a:r>
              <a:rPr lang="en-US" altLang="en-US" dirty="0" smtClean="0"/>
              <a:t> assistance technique pour établir le NSS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68313" y="2240279"/>
            <a:ext cx="8229600" cy="3554095"/>
          </a:xfrm>
        </p:spPr>
        <p:txBody>
          <a:bodyPr/>
          <a:lstStyle/>
          <a:p>
            <a:pPr lvl="1"/>
            <a:r>
              <a:rPr lang="en-US" altLang="en-US" sz="4000" dirty="0" smtClean="0"/>
              <a:t>Veuillez </a:t>
            </a:r>
            <a:r>
              <a:rPr lang="en-US" altLang="en-US" sz="4000" dirty="0" err="1" smtClean="0"/>
              <a:t>contacter</a:t>
            </a:r>
            <a:r>
              <a:rPr lang="en-US" altLang="en-US" sz="4000" smtClean="0"/>
              <a:t> Le TSB </a:t>
            </a:r>
            <a:r>
              <a:rPr lang="en-US" altLang="en-US" sz="4000" dirty="0" smtClean="0"/>
              <a:t>: </a:t>
            </a:r>
            <a:endParaRPr lang="en-US" altLang="en-US" sz="4400" dirty="0" smtClean="0"/>
          </a:p>
          <a:p>
            <a:pPr lvl="2"/>
            <a:r>
              <a:rPr lang="en-US" altLang="en-US" sz="2800" dirty="0" smtClean="0"/>
              <a:t>M. Vijay Mauree </a:t>
            </a:r>
          </a:p>
          <a:p>
            <a:pPr lvl="2"/>
            <a:r>
              <a:rPr lang="en-US" altLang="en-US" sz="2800" dirty="0" smtClean="0"/>
              <a:t>E-mail : vijay.mauree@itu.int 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A7097D1-8D02-4C3C-8B55-6EA8167C5347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20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719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7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6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0825" y="228600"/>
            <a:ext cx="8435975" cy="762000"/>
          </a:xfrm>
        </p:spPr>
        <p:txBody>
          <a:bodyPr/>
          <a:lstStyle/>
          <a:p>
            <a:r>
              <a:rPr lang="en-US" altLang="en-US" dirty="0" smtClean="0"/>
              <a:t>Les </a:t>
            </a:r>
            <a:r>
              <a:rPr lang="en-US" altLang="en-US" dirty="0" err="1" smtClean="0"/>
              <a:t>problèmes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potentiels</a:t>
            </a:r>
            <a:r>
              <a:rPr lang="en-US" altLang="en-US" dirty="0" smtClean="0"/>
              <a:t> sans NSS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953000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La non coordination et le </a:t>
            </a:r>
            <a:r>
              <a:rPr lang="en-US" sz="2400" dirty="0" err="1" smtClean="0"/>
              <a:t>caractère</a:t>
            </a:r>
            <a:r>
              <a:rPr lang="en-US" sz="2400" dirty="0" smtClean="0"/>
              <a:t> </a:t>
            </a:r>
            <a:r>
              <a:rPr lang="en-US" sz="2400" dirty="0" err="1" smtClean="0"/>
              <a:t>conflictuel</a:t>
            </a:r>
            <a:r>
              <a:rPr lang="en-US" sz="2400" dirty="0" smtClean="0"/>
              <a:t> des </a:t>
            </a:r>
            <a:r>
              <a:rPr lang="en-US" sz="2400" dirty="0" err="1" smtClean="0"/>
              <a:t>rôles</a:t>
            </a:r>
            <a:r>
              <a:rPr lang="en-US" sz="2400" dirty="0" smtClean="0"/>
              <a:t> </a:t>
            </a:r>
            <a:r>
              <a:rPr lang="en-US" sz="2400" dirty="0" err="1" smtClean="0"/>
              <a:t>peuvent</a:t>
            </a:r>
            <a:r>
              <a:rPr lang="en-US" sz="2400" dirty="0" smtClean="0"/>
              <a:t> </a:t>
            </a:r>
            <a:r>
              <a:rPr lang="en-US" sz="2400" dirty="0"/>
              <a:t>diminuer votre efficacité lors de rencontres internationales </a:t>
            </a:r>
          </a:p>
          <a:p>
            <a:r>
              <a:rPr lang="en-US" sz="2400" dirty="0" smtClean="0"/>
              <a:t>Un </a:t>
            </a:r>
            <a:r>
              <a:rPr lang="en-US" sz="2400" dirty="0" err="1" smtClean="0"/>
              <a:t>effectif</a:t>
            </a:r>
            <a:r>
              <a:rPr lang="en-US" sz="2400" dirty="0" smtClean="0"/>
              <a:t> </a:t>
            </a:r>
            <a:r>
              <a:rPr lang="en-US" sz="2400" dirty="0" err="1" smtClean="0"/>
              <a:t>pléthorique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des cadres au </a:t>
            </a:r>
            <a:r>
              <a:rPr lang="en-US" sz="2400" dirty="0" err="1" smtClean="0"/>
              <a:t>profil</a:t>
            </a:r>
            <a:r>
              <a:rPr lang="en-US" sz="2400" dirty="0" smtClean="0"/>
              <a:t> </a:t>
            </a:r>
            <a:r>
              <a:rPr lang="en-US" sz="2400" dirty="0" err="1" smtClean="0"/>
              <a:t>inadéquat</a:t>
            </a:r>
            <a:r>
              <a:rPr lang="en-US" sz="2400" dirty="0" smtClean="0"/>
              <a:t> , </a:t>
            </a:r>
            <a:r>
              <a:rPr lang="en-US" sz="2400" dirty="0" err="1" smtClean="0"/>
              <a:t>pourraient</a:t>
            </a:r>
            <a:r>
              <a:rPr lang="en-US" sz="2400" dirty="0" smtClean="0"/>
              <a:t> </a:t>
            </a:r>
            <a:r>
              <a:rPr lang="en-US" sz="2400" dirty="0"/>
              <a:t>assister aux mêmes réunions de </a:t>
            </a:r>
            <a:r>
              <a:rPr lang="en-US" sz="2400" dirty="0" err="1"/>
              <a:t>l'UIT</a:t>
            </a:r>
            <a:r>
              <a:rPr lang="en-US" sz="2400" dirty="0"/>
              <a:t>-T</a:t>
            </a:r>
            <a:r>
              <a:rPr lang="en-US" sz="2400" dirty="0" smtClean="0"/>
              <a:t>, </a:t>
            </a:r>
            <a:r>
              <a:rPr lang="en-US" sz="2400" dirty="0" err="1" smtClean="0"/>
              <a:t>entraînant</a:t>
            </a:r>
            <a:r>
              <a:rPr lang="en-US" sz="2400" dirty="0" smtClean="0"/>
              <a:t> un  </a:t>
            </a:r>
            <a:r>
              <a:rPr lang="en-US" sz="2400" dirty="0"/>
              <a:t>gaspillage de ressources humaines et financières </a:t>
            </a:r>
          </a:p>
          <a:p>
            <a:r>
              <a:rPr lang="en-US" sz="2400" dirty="0" smtClean="0"/>
              <a:t>Il </a:t>
            </a:r>
            <a:r>
              <a:rPr lang="en-US" sz="2400" dirty="0" err="1"/>
              <a:t>e</a:t>
            </a:r>
            <a:r>
              <a:rPr lang="en-US" sz="2400" dirty="0" err="1" smtClean="0"/>
              <a:t>st</a:t>
            </a:r>
            <a:r>
              <a:rPr lang="en-US" sz="2400" dirty="0" smtClean="0"/>
              <a:t> </a:t>
            </a:r>
            <a:r>
              <a:rPr lang="en-US" sz="2400" dirty="0" err="1"/>
              <a:t>difficile</a:t>
            </a:r>
            <a:r>
              <a:rPr lang="en-US" sz="2400" dirty="0"/>
              <a:t> </a:t>
            </a:r>
            <a:r>
              <a:rPr lang="en-US" sz="2400" dirty="0" smtClean="0"/>
              <a:t>de  </a:t>
            </a:r>
            <a:r>
              <a:rPr lang="en-US" sz="2400" dirty="0" err="1" smtClean="0"/>
              <a:t>rassembler</a:t>
            </a:r>
            <a:r>
              <a:rPr lang="en-US" sz="2400" dirty="0" smtClean="0"/>
              <a:t> </a:t>
            </a:r>
            <a:r>
              <a:rPr lang="en-US" sz="2400" dirty="0" err="1" smtClean="0"/>
              <a:t>toutes</a:t>
            </a:r>
            <a:r>
              <a:rPr lang="en-US" sz="2400" dirty="0" smtClean="0"/>
              <a:t> </a:t>
            </a:r>
            <a:r>
              <a:rPr lang="en-US" sz="2400" dirty="0"/>
              <a:t>les compétences publiques et privées </a:t>
            </a:r>
            <a:r>
              <a:rPr lang="en-US" sz="2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de </a:t>
            </a:r>
            <a:r>
              <a:rPr lang="en-US" sz="2400" dirty="0" err="1">
                <a:solidFill>
                  <a:srgbClr val="1F497D">
                    <a:lumMod val="60000"/>
                    <a:lumOff val="40000"/>
                  </a:srgbClr>
                </a:solidFill>
              </a:rPr>
              <a:t>manière</a:t>
            </a:r>
            <a:r>
              <a:rPr lang="en-US" sz="2400" dirty="0">
                <a:solidFill>
                  <a:srgbClr val="1F497D">
                    <a:lumMod val="60000"/>
                    <a:lumOff val="40000"/>
                  </a:srgbClr>
                </a:solidFill>
              </a:rPr>
              <a:t> constructive </a:t>
            </a:r>
            <a:endParaRPr lang="en-US" sz="2400" dirty="0"/>
          </a:p>
          <a:p>
            <a:pPr marL="0" indent="0">
              <a:buNone/>
              <a:defRPr/>
            </a:pPr>
            <a:endParaRPr lang="en-US" sz="2000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34777DD-78C1-4585-AC31-6F7B0B465663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44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dirty="0" err="1" smtClean="0"/>
              <a:t>problèmes</a:t>
            </a:r>
            <a:r>
              <a:rPr lang="en-US" dirty="0" smtClean="0"/>
              <a:t> </a:t>
            </a:r>
            <a:r>
              <a:rPr lang="en-US" dirty="0" err="1" smtClean="0"/>
              <a:t>potentiels</a:t>
            </a:r>
            <a:r>
              <a:rPr lang="en-US" dirty="0" smtClean="0"/>
              <a:t> sans NSS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Les </a:t>
            </a:r>
            <a:r>
              <a:rPr lang="en-US" sz="2800" dirty="0" err="1" smtClean="0"/>
              <a:t>informations</a:t>
            </a:r>
            <a:r>
              <a:rPr lang="en-US" sz="2800" dirty="0" smtClean="0"/>
              <a:t>  </a:t>
            </a:r>
            <a:r>
              <a:rPr lang="en-US" sz="2800" dirty="0"/>
              <a:t>de </a:t>
            </a:r>
            <a:r>
              <a:rPr lang="en-US" sz="2800" dirty="0" err="1"/>
              <a:t>l'UIT</a:t>
            </a:r>
            <a:r>
              <a:rPr lang="en-US" sz="2800" dirty="0"/>
              <a:t>-T </a:t>
            </a:r>
            <a:r>
              <a:rPr lang="en-US" sz="2800" dirty="0" smtClean="0"/>
              <a:t>ne </a:t>
            </a:r>
            <a:r>
              <a:rPr lang="en-US" sz="2800" dirty="0" err="1" smtClean="0"/>
              <a:t>parviendront</a:t>
            </a:r>
            <a:r>
              <a:rPr lang="en-US" sz="2800" dirty="0" smtClean="0"/>
              <a:t> pas aux </a:t>
            </a:r>
            <a:r>
              <a:rPr lang="en-US" sz="2800" dirty="0" err="1" smtClean="0"/>
              <a:t>personnes</a:t>
            </a:r>
            <a:r>
              <a:rPr lang="en-US" sz="2800" dirty="0" smtClean="0"/>
              <a:t> </a:t>
            </a:r>
            <a:r>
              <a:rPr lang="en-US" sz="2800" dirty="0" err="1" smtClean="0"/>
              <a:t>appropriées</a:t>
            </a:r>
            <a:r>
              <a:rPr lang="en-US" sz="2800" dirty="0" smtClean="0"/>
              <a:t>  </a:t>
            </a:r>
            <a:r>
              <a:rPr lang="en-US" sz="2800" dirty="0"/>
              <a:t>au sein de votre pays </a:t>
            </a:r>
          </a:p>
          <a:p>
            <a:r>
              <a:rPr lang="en-US" sz="2800" dirty="0" smtClean="0"/>
              <a:t>Les </a:t>
            </a:r>
            <a:r>
              <a:rPr lang="en-US" sz="2800" dirty="0" err="1" smtClean="0"/>
              <a:t>demandes</a:t>
            </a:r>
            <a:r>
              <a:rPr lang="en-US" sz="2800" dirty="0" smtClean="0"/>
              <a:t>  </a:t>
            </a:r>
            <a:r>
              <a:rPr lang="en-US" sz="2800" dirty="0"/>
              <a:t>de l'UIT-T pour les </a:t>
            </a:r>
            <a:r>
              <a:rPr lang="en-US" sz="2800" dirty="0" smtClean="0"/>
              <a:t>perspectives </a:t>
            </a:r>
            <a:r>
              <a:rPr lang="en-US" sz="2800" dirty="0" err="1" smtClean="0"/>
              <a:t>nationales</a:t>
            </a:r>
            <a:r>
              <a:rPr lang="en-US" sz="2800" dirty="0" smtClean="0"/>
              <a:t> </a:t>
            </a:r>
            <a:r>
              <a:rPr lang="en-US" sz="2800" dirty="0" err="1" smtClean="0"/>
              <a:t>peuvent</a:t>
            </a:r>
            <a:r>
              <a:rPr lang="en-US" sz="2800" dirty="0" smtClean="0"/>
              <a:t>  </a:t>
            </a:r>
            <a:r>
              <a:rPr lang="en-US" sz="2800" dirty="0"/>
              <a:t>rester sans réponse, </a:t>
            </a:r>
            <a:r>
              <a:rPr lang="en-US" sz="2800" dirty="0" err="1"/>
              <a:t>ou</a:t>
            </a:r>
            <a:r>
              <a:rPr lang="en-US" sz="2800" dirty="0"/>
              <a:t> </a:t>
            </a:r>
            <a:r>
              <a:rPr lang="en-US" sz="2800" dirty="0" err="1" smtClean="0"/>
              <a:t>pourraient</a:t>
            </a:r>
            <a:r>
              <a:rPr lang="en-US" sz="2800" dirty="0" smtClean="0"/>
              <a:t> </a:t>
            </a:r>
            <a:r>
              <a:rPr lang="en-US" sz="2800" dirty="0" err="1" smtClean="0"/>
              <a:t>être</a:t>
            </a:r>
            <a:r>
              <a:rPr lang="en-US" sz="2800" dirty="0" smtClean="0"/>
              <a:t>  </a:t>
            </a:r>
            <a:r>
              <a:rPr lang="en-US" sz="2800" dirty="0" err="1" smtClean="0"/>
              <a:t>répondues</a:t>
            </a:r>
            <a:r>
              <a:rPr lang="en-US" sz="2800" dirty="0" smtClean="0"/>
              <a:t> sans un </a:t>
            </a:r>
            <a:r>
              <a:rPr lang="en-US" sz="2800" dirty="0" err="1" smtClean="0"/>
              <a:t>consentement</a:t>
            </a:r>
            <a:r>
              <a:rPr lang="en-US" sz="2800" dirty="0" smtClean="0"/>
              <a:t> national </a:t>
            </a:r>
            <a:r>
              <a:rPr lang="en-US" sz="2800" dirty="0" err="1" smtClean="0"/>
              <a:t>plein</a:t>
            </a:r>
            <a:r>
              <a:rPr lang="en-US" sz="2800" dirty="0" smtClean="0"/>
              <a:t> et </a:t>
            </a:r>
            <a:r>
              <a:rPr lang="en-US" sz="2800" dirty="0" err="1" smtClean="0"/>
              <a:t>entier</a:t>
            </a:r>
            <a:r>
              <a:rPr lang="en-US" sz="2800" dirty="0" smtClean="0"/>
              <a:t> </a:t>
            </a:r>
            <a:r>
              <a:rPr lang="en-US" sz="2800" dirty="0" err="1" smtClean="0"/>
              <a:t>ou</a:t>
            </a:r>
            <a:r>
              <a:rPr lang="en-US" sz="2800" dirty="0" smtClean="0"/>
              <a:t> sans reconnaissance des </a:t>
            </a:r>
            <a:r>
              <a:rPr lang="en-US" sz="2800" dirty="0" err="1" smtClean="0"/>
              <a:t>enjeux</a:t>
            </a:r>
            <a:r>
              <a:rPr lang="en-US" sz="2800" dirty="0" smtClean="0"/>
              <a:t>.</a:t>
            </a:r>
            <a:r>
              <a:rPr lang="en-US" sz="2800" dirty="0"/>
              <a:t> </a:t>
            </a:r>
          </a:p>
          <a:p>
            <a:r>
              <a:rPr lang="en-US" sz="2800" dirty="0" smtClean="0"/>
              <a:t>Les initiatives </a:t>
            </a:r>
            <a:r>
              <a:rPr lang="en-US" sz="2800" dirty="0" err="1"/>
              <a:t>d</a:t>
            </a:r>
            <a:r>
              <a:rPr lang="en-US" sz="2800" dirty="0" err="1" smtClean="0"/>
              <a:t>'autres</a:t>
            </a:r>
            <a:r>
              <a:rPr lang="en-US" sz="2800" dirty="0" smtClean="0"/>
              <a:t> </a:t>
            </a:r>
            <a:r>
              <a:rPr lang="en-US" sz="2800" dirty="0"/>
              <a:t>pays risquent de ne pas </a:t>
            </a:r>
            <a:r>
              <a:rPr lang="en-US" sz="2800" dirty="0" err="1"/>
              <a:t>être</a:t>
            </a:r>
            <a:r>
              <a:rPr lang="en-US" sz="2800" dirty="0"/>
              <a:t> </a:t>
            </a:r>
            <a:r>
              <a:rPr lang="en-US" sz="2800" dirty="0" err="1" smtClean="0"/>
              <a:t>découvertes</a:t>
            </a:r>
            <a:r>
              <a:rPr lang="en-US" sz="2800" dirty="0" smtClean="0"/>
              <a:t> </a:t>
            </a:r>
            <a:r>
              <a:rPr lang="en-US" sz="2800" dirty="0"/>
              <a:t>à temps pour prendre les </a:t>
            </a:r>
            <a:r>
              <a:rPr lang="en-US" sz="2800" dirty="0" err="1" smtClean="0"/>
              <a:t>mesures</a:t>
            </a:r>
            <a:endParaRPr lang="en-US" sz="2800" dirty="0"/>
          </a:p>
          <a:p>
            <a:r>
              <a:rPr lang="en-US" sz="2800" dirty="0" smtClean="0"/>
              <a:t> </a:t>
            </a:r>
            <a:r>
              <a:rPr lang="en-US" sz="2800" dirty="0"/>
              <a:t>Les </a:t>
            </a:r>
            <a:r>
              <a:rPr lang="en-US" sz="2800" dirty="0" smtClean="0"/>
              <a:t>dates- </a:t>
            </a:r>
            <a:r>
              <a:rPr lang="en-US" sz="2800" dirty="0" err="1" smtClean="0"/>
              <a:t>clés</a:t>
            </a:r>
            <a:r>
              <a:rPr lang="en-US" sz="2800" dirty="0" smtClean="0"/>
              <a:t> </a:t>
            </a:r>
            <a:r>
              <a:rPr lang="en-US" sz="2800" dirty="0"/>
              <a:t>peuvent être manquées 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7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Avantages d'un NSS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r>
              <a:rPr lang="en-US" sz="2400" dirty="0" smtClean="0"/>
              <a:t>Des </a:t>
            </a:r>
            <a:r>
              <a:rPr lang="en-US" sz="2400" dirty="0" err="1" smtClean="0"/>
              <a:t>rôles</a:t>
            </a:r>
            <a:r>
              <a:rPr lang="en-US" sz="2400" dirty="0" smtClean="0"/>
              <a:t> </a:t>
            </a:r>
            <a:r>
              <a:rPr lang="en-US" sz="2400" dirty="0" err="1" smtClean="0"/>
              <a:t>clairement</a:t>
            </a:r>
            <a:r>
              <a:rPr lang="en-US" sz="2400" dirty="0" smtClean="0"/>
              <a:t> </a:t>
            </a:r>
            <a:r>
              <a:rPr lang="en-US" sz="2400" dirty="0" err="1" smtClean="0"/>
              <a:t>définis</a:t>
            </a:r>
            <a:r>
              <a:rPr lang="en-US" sz="2400" dirty="0" smtClean="0"/>
              <a:t> , </a:t>
            </a:r>
            <a:r>
              <a:rPr lang="en-US" sz="2400" dirty="0"/>
              <a:t>responsabilité et </a:t>
            </a:r>
            <a:r>
              <a:rPr lang="en-US" sz="2400" dirty="0" err="1" smtClean="0"/>
              <a:t>autorité</a:t>
            </a:r>
            <a:r>
              <a:rPr lang="en-US" sz="2400" dirty="0" smtClean="0"/>
              <a:t> </a:t>
            </a:r>
            <a:r>
              <a:rPr lang="en-US" sz="2400" dirty="0"/>
              <a:t>dans le pays sur les questions de </a:t>
            </a:r>
            <a:r>
              <a:rPr lang="en-US" sz="2400" dirty="0" err="1" smtClean="0"/>
              <a:t>l'UIT</a:t>
            </a:r>
            <a:r>
              <a:rPr lang="en-US" sz="2400" dirty="0" smtClean="0"/>
              <a:t>-T.</a:t>
            </a:r>
            <a:r>
              <a:rPr lang="en-US" sz="2400" dirty="0"/>
              <a:t> </a:t>
            </a:r>
          </a:p>
          <a:p>
            <a:r>
              <a:rPr lang="en-US" sz="2400" dirty="0" smtClean="0"/>
              <a:t>Améliorer les contributions </a:t>
            </a:r>
            <a:r>
              <a:rPr lang="en-US" sz="2400" dirty="0"/>
              <a:t>et </a:t>
            </a:r>
            <a:r>
              <a:rPr lang="en-US" sz="2400" dirty="0" err="1" smtClean="0"/>
              <a:t>éviter</a:t>
            </a:r>
            <a:r>
              <a:rPr lang="en-US" sz="2400" dirty="0" smtClean="0"/>
              <a:t> </a:t>
            </a:r>
            <a:r>
              <a:rPr lang="en-US" sz="2400" dirty="0"/>
              <a:t>les conflits dans les </a:t>
            </a:r>
            <a:r>
              <a:rPr lang="en-US" sz="2400" dirty="0" smtClean="0"/>
              <a:t>commissions  </a:t>
            </a:r>
            <a:r>
              <a:rPr lang="en-US" sz="2400" dirty="0" err="1" smtClean="0"/>
              <a:t>d'études</a:t>
            </a:r>
            <a:r>
              <a:rPr lang="en-US" sz="2400" dirty="0" smtClean="0"/>
              <a:t> </a:t>
            </a:r>
            <a:r>
              <a:rPr lang="en-US" sz="2400" dirty="0"/>
              <a:t>de </a:t>
            </a:r>
            <a:r>
              <a:rPr lang="en-US" sz="2400" dirty="0" err="1" smtClean="0"/>
              <a:t>l'UIT</a:t>
            </a:r>
            <a:r>
              <a:rPr lang="en-US" sz="2400" dirty="0" smtClean="0"/>
              <a:t>-T.</a:t>
            </a:r>
            <a:endParaRPr lang="en-US" sz="2400" dirty="0"/>
          </a:p>
          <a:p>
            <a:r>
              <a:rPr lang="en-US" sz="2400" dirty="0" err="1" smtClean="0"/>
              <a:t>Jouer</a:t>
            </a:r>
            <a:r>
              <a:rPr lang="en-US" sz="2400" dirty="0" smtClean="0"/>
              <a:t> un </a:t>
            </a:r>
            <a:r>
              <a:rPr lang="en-US" sz="2400" dirty="0"/>
              <a:t>rôle dans l'approbation des recommandations de </a:t>
            </a:r>
            <a:r>
              <a:rPr lang="en-US" sz="2400" dirty="0" smtClean="0"/>
              <a:t> </a:t>
            </a:r>
            <a:r>
              <a:rPr lang="en-US" sz="2400" dirty="0" err="1" smtClean="0"/>
              <a:t>l'UIT</a:t>
            </a:r>
            <a:r>
              <a:rPr lang="en-US" sz="2400" dirty="0" smtClean="0"/>
              <a:t>-T.</a:t>
            </a:r>
            <a:endParaRPr lang="en-US" sz="2400" dirty="0"/>
          </a:p>
          <a:p>
            <a:r>
              <a:rPr lang="en-US" sz="2400" dirty="0" err="1" smtClean="0"/>
              <a:t>Améliorer</a:t>
            </a:r>
            <a:r>
              <a:rPr lang="en-US" sz="2400" dirty="0" smtClean="0"/>
              <a:t> les </a:t>
            </a:r>
            <a:r>
              <a:rPr lang="en-US" sz="2400" dirty="0" err="1" smtClean="0"/>
              <a:t>échanges</a:t>
            </a:r>
            <a:r>
              <a:rPr lang="en-US" sz="2400" dirty="0" smtClean="0"/>
              <a:t> </a:t>
            </a:r>
            <a:r>
              <a:rPr lang="en-US" sz="2400" dirty="0"/>
              <a:t>d'informations avec </a:t>
            </a:r>
            <a:r>
              <a:rPr lang="en-US" sz="2400" dirty="0" err="1" smtClean="0"/>
              <a:t>l'UIT</a:t>
            </a:r>
            <a:r>
              <a:rPr lang="en-US" sz="2400" dirty="0" smtClean="0"/>
              <a:t>-T.</a:t>
            </a:r>
            <a:endParaRPr lang="en-US" sz="2400" dirty="0"/>
          </a:p>
          <a:p>
            <a:r>
              <a:rPr lang="en-US" sz="2400" dirty="0" smtClean="0"/>
              <a:t>Augmenter </a:t>
            </a:r>
            <a:r>
              <a:rPr lang="en-US" sz="2400" dirty="0" err="1" smtClean="0"/>
              <a:t>l’utilisation</a:t>
            </a:r>
            <a:r>
              <a:rPr lang="en-US" sz="2400" dirty="0" smtClean="0"/>
              <a:t> </a:t>
            </a:r>
            <a:r>
              <a:rPr lang="en-US" sz="2400" dirty="0"/>
              <a:t>efficace des </a:t>
            </a:r>
            <a:r>
              <a:rPr lang="en-US" sz="2400" dirty="0" err="1"/>
              <a:t>ressources</a:t>
            </a:r>
            <a:r>
              <a:rPr lang="en-US" sz="2400" dirty="0"/>
              <a:t> </a:t>
            </a:r>
            <a:r>
              <a:rPr lang="en-US" sz="2400" dirty="0" err="1" smtClean="0"/>
              <a:t>limitées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Abaisser </a:t>
            </a:r>
            <a:r>
              <a:rPr lang="en-US" sz="2400" dirty="0"/>
              <a:t>l</a:t>
            </a:r>
            <a:r>
              <a:rPr lang="en-US" sz="2400" dirty="0" smtClean="0"/>
              <a:t>es </a:t>
            </a:r>
            <a:r>
              <a:rPr lang="en-US" sz="2400" dirty="0" err="1"/>
              <a:t>coûts</a:t>
            </a:r>
            <a:r>
              <a:rPr lang="en-US" sz="2400" dirty="0"/>
              <a:t> </a:t>
            </a:r>
            <a:r>
              <a:rPr lang="en-US" sz="2400" dirty="0" smtClean="0"/>
              <a:t>d’ </a:t>
            </a:r>
            <a:r>
              <a:rPr lang="en-US" sz="2400" dirty="0" err="1" smtClean="0"/>
              <a:t>achats</a:t>
            </a:r>
            <a:r>
              <a:rPr lang="en-US" sz="2400" dirty="0" smtClean="0"/>
              <a:t> </a:t>
            </a:r>
            <a:r>
              <a:rPr lang="en-US" sz="2400" dirty="0" err="1" smtClean="0"/>
              <a:t>coordonnés</a:t>
            </a:r>
            <a:r>
              <a:rPr lang="en-US" sz="2400" dirty="0" smtClean="0"/>
              <a:t> des publications </a:t>
            </a:r>
            <a:r>
              <a:rPr lang="en-US" sz="2400" dirty="0"/>
              <a:t>de </a:t>
            </a:r>
            <a:r>
              <a:rPr lang="en-US" sz="2400" dirty="0" err="1" smtClean="0"/>
              <a:t>l'UIT</a:t>
            </a:r>
            <a:r>
              <a:rPr lang="en-US" sz="2400" dirty="0" smtClean="0"/>
              <a:t>-T.</a:t>
            </a:r>
            <a:r>
              <a:rPr lang="en-US" sz="2400" dirty="0"/>
              <a:t> </a:t>
            </a:r>
          </a:p>
          <a:p>
            <a:pPr>
              <a:spcBef>
                <a:spcPts val="1200"/>
              </a:spcBef>
            </a:pPr>
            <a:endParaRPr lang="en-US" altLang="en-US" sz="240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2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5ED5EE5-9548-40D6-8EFB-229777755FE6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7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0825" y="228600"/>
            <a:ext cx="8435975" cy="7620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Défis pour </a:t>
            </a:r>
            <a:r>
              <a:rPr lang="en-US" altLang="en-US" dirty="0" err="1" smtClean="0"/>
              <a:t>L’Etablissement</a:t>
            </a:r>
            <a:r>
              <a:rPr lang="en-US" altLang="en-US" dirty="0" smtClean="0"/>
              <a:t> d’un NSS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9530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473A35"/>
              </a:buClr>
              <a:defRPr/>
            </a:pPr>
            <a:r>
              <a:rPr lang="en-US" sz="2400" dirty="0" smtClean="0"/>
              <a:t>Un pays en </a:t>
            </a:r>
            <a:r>
              <a:rPr lang="en-US" sz="2400" dirty="0" err="1" smtClean="0"/>
              <a:t>développement</a:t>
            </a:r>
            <a:r>
              <a:rPr lang="en-US" sz="2400" dirty="0" smtClean="0"/>
              <a:t> </a:t>
            </a:r>
            <a:r>
              <a:rPr lang="en-US" sz="2400" dirty="0" err="1" smtClean="0"/>
              <a:t>peut</a:t>
            </a:r>
            <a:r>
              <a:rPr lang="en-US" sz="2400" dirty="0" smtClean="0"/>
              <a:t>  ne pas avoir attribué la responsabilité de </a:t>
            </a:r>
            <a:r>
              <a:rPr lang="en-US" sz="2400" dirty="0" err="1" smtClean="0"/>
              <a:t>l'UIT</a:t>
            </a:r>
            <a:r>
              <a:rPr lang="en-US" sz="2400" dirty="0" smtClean="0"/>
              <a:t>-T à un </a:t>
            </a:r>
            <a:r>
              <a:rPr lang="en-US" sz="2400" dirty="0" err="1" smtClean="0"/>
              <a:t>organisme</a:t>
            </a:r>
            <a:r>
              <a:rPr lang="en-US" sz="2400" dirty="0" smtClean="0"/>
              <a:t> </a:t>
            </a:r>
            <a:r>
              <a:rPr lang="en-US" sz="2400" dirty="0" err="1" smtClean="0"/>
              <a:t>gouvernemental</a:t>
            </a:r>
            <a:r>
              <a:rPr lang="en-US" sz="2400" dirty="0" smtClean="0"/>
              <a:t> </a:t>
            </a:r>
            <a:r>
              <a:rPr lang="en-US" sz="2400" dirty="0" err="1" smtClean="0"/>
              <a:t>particulier</a:t>
            </a:r>
            <a:r>
              <a:rPr lang="en-US" sz="2400" dirty="0" smtClean="0"/>
              <a:t>.</a:t>
            </a:r>
          </a:p>
          <a:p>
            <a:pPr marL="0" indent="0">
              <a:spcBef>
                <a:spcPct val="0"/>
              </a:spcBef>
              <a:buClr>
                <a:srgbClr val="473A35"/>
              </a:buClr>
              <a:buFontTx/>
              <a:buNone/>
              <a:defRPr/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473A35"/>
              </a:buClr>
              <a:defRPr/>
            </a:pPr>
            <a:r>
              <a:rPr lang="en-US" sz="2400" dirty="0" smtClean="0"/>
              <a:t>Chaque pays en développement pourrait avoir un objectif différent </a:t>
            </a:r>
            <a:r>
              <a:rPr lang="en-US" sz="2400" dirty="0" err="1" smtClean="0"/>
              <a:t>concernant</a:t>
            </a:r>
            <a:r>
              <a:rPr lang="en-US" sz="2400" dirty="0" smtClean="0"/>
              <a:t> </a:t>
            </a:r>
            <a:r>
              <a:rPr lang="en-US" sz="2400" dirty="0" err="1" smtClean="0"/>
              <a:t>sa</a:t>
            </a:r>
            <a:r>
              <a:rPr lang="en-US" sz="2400" dirty="0" smtClean="0"/>
              <a:t> participation à </a:t>
            </a:r>
            <a:r>
              <a:rPr lang="en-US" sz="2400" dirty="0" err="1" smtClean="0"/>
              <a:t>l'UIT</a:t>
            </a:r>
            <a:r>
              <a:rPr lang="en-US" sz="2400" dirty="0" smtClean="0"/>
              <a:t>-T.</a:t>
            </a:r>
          </a:p>
          <a:p>
            <a:pPr marL="0" indent="0">
              <a:spcBef>
                <a:spcPct val="0"/>
              </a:spcBef>
              <a:buClr>
                <a:srgbClr val="473A35"/>
              </a:buClr>
              <a:buFontTx/>
              <a:buNone/>
              <a:defRPr/>
            </a:pPr>
            <a:endParaRPr lang="en-US" sz="2400" dirty="0" smtClean="0"/>
          </a:p>
          <a:p>
            <a:pPr>
              <a:spcBef>
                <a:spcPct val="0"/>
              </a:spcBef>
              <a:buClr>
                <a:srgbClr val="473A35"/>
              </a:buClr>
              <a:defRPr/>
            </a:pPr>
            <a:r>
              <a:rPr lang="en-US" sz="2400" dirty="0" smtClean="0"/>
              <a:t>Conclusion : Une taille unique ne </a:t>
            </a:r>
            <a:r>
              <a:rPr lang="en-US" sz="2400" dirty="0" err="1" smtClean="0"/>
              <a:t>convient</a:t>
            </a:r>
            <a:r>
              <a:rPr lang="en-US" sz="2400" dirty="0" smtClean="0"/>
              <a:t> pas à </a:t>
            </a:r>
            <a:r>
              <a:rPr lang="en-US" sz="2400" dirty="0" err="1" smtClean="0"/>
              <a:t>tous</a:t>
            </a:r>
            <a:r>
              <a:rPr lang="en-US" sz="2400" dirty="0" smtClean="0"/>
              <a:t>. Des options </a:t>
            </a:r>
            <a:r>
              <a:rPr lang="en-US" sz="2400" dirty="0" err="1" smtClean="0"/>
              <a:t>differentes</a:t>
            </a:r>
            <a:r>
              <a:rPr lang="en-US" sz="2400" dirty="0" smtClean="0"/>
              <a:t>  seront nécessaires pour faire face à situations </a:t>
            </a:r>
            <a:r>
              <a:rPr lang="en-US" sz="2400" dirty="0" err="1" smtClean="0"/>
              <a:t>spécifiques</a:t>
            </a:r>
            <a:r>
              <a:rPr lang="en-US" sz="2400" dirty="0" smtClean="0"/>
              <a:t>  des différents pays</a:t>
            </a:r>
          </a:p>
          <a:p>
            <a:pPr>
              <a:defRPr/>
            </a:pPr>
            <a:endParaRPr lang="en-US" sz="2000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34777DD-78C1-4585-AC31-6F7B0B465663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815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dirty="0" err="1" smtClean="0"/>
              <a:t>Fonctions</a:t>
            </a:r>
            <a:r>
              <a:rPr lang="en-US" altLang="en-US" dirty="0" smtClean="0"/>
              <a:t> </a:t>
            </a:r>
            <a:r>
              <a:rPr lang="en-US" altLang="en-US" i="1" dirty="0" err="1" smtClean="0"/>
              <a:t>Nationales</a:t>
            </a:r>
            <a:r>
              <a:rPr lang="en-US" altLang="en-US" i="1" dirty="0" smtClean="0"/>
              <a:t> d’un NSS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54102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buClr>
                <a:srgbClr val="473A35"/>
              </a:buClr>
            </a:pPr>
            <a:r>
              <a:rPr lang="en-US" altLang="en-US" sz="2800" dirty="0" smtClean="0"/>
              <a:t>Gestion centralisée de </a:t>
            </a:r>
            <a:r>
              <a:rPr lang="en-US" altLang="en-US" sz="2800" dirty="0" err="1" smtClean="0"/>
              <a:t>l‘organisation</a:t>
            </a:r>
            <a:r>
              <a:rPr lang="en-US" altLang="en-US" sz="2800" dirty="0" smtClean="0"/>
              <a:t> et des </a:t>
            </a:r>
            <a:r>
              <a:rPr lang="en-US" altLang="en-US" sz="2800" dirty="0" err="1" smtClean="0"/>
              <a:t>processus</a:t>
            </a:r>
            <a:r>
              <a:rPr lang="en-US" altLang="en-US" sz="2800" dirty="0" smtClean="0"/>
              <a:t> nationaux </a:t>
            </a:r>
            <a:endParaRPr lang="en-US" sz="2800" dirty="0"/>
          </a:p>
          <a:p>
            <a:r>
              <a:rPr lang="en-US" sz="2800" dirty="0"/>
              <a:t>Diffuser </a:t>
            </a:r>
            <a:r>
              <a:rPr lang="en-US" sz="2800" dirty="0" err="1" smtClean="0"/>
              <a:t>l'information</a:t>
            </a:r>
            <a:r>
              <a:rPr lang="en-US" sz="2800" dirty="0" smtClean="0"/>
              <a:t> issue de </a:t>
            </a:r>
            <a:r>
              <a:rPr lang="en-US" sz="2800" dirty="0" err="1" smtClean="0"/>
              <a:t>l’UIT</a:t>
            </a:r>
            <a:r>
              <a:rPr lang="en-US" sz="2800" dirty="0" smtClean="0"/>
              <a:t>-T </a:t>
            </a:r>
            <a:r>
              <a:rPr lang="en-US" sz="2800" dirty="0"/>
              <a:t>à tous les acteurs nationaux pertinents </a:t>
            </a:r>
          </a:p>
          <a:p>
            <a:r>
              <a:rPr lang="en-US" sz="2800" dirty="0" smtClean="0"/>
              <a:t>Développer les </a:t>
            </a:r>
            <a:r>
              <a:rPr lang="en-US" sz="2800" dirty="0" err="1" smtClean="0"/>
              <a:t>stratégies</a:t>
            </a:r>
            <a:r>
              <a:rPr lang="en-US" sz="2800" dirty="0" smtClean="0"/>
              <a:t> </a:t>
            </a:r>
            <a:r>
              <a:rPr lang="en-US" sz="2800" dirty="0"/>
              <a:t>et politiques nationales de normalisation des TIC </a:t>
            </a:r>
          </a:p>
          <a:p>
            <a:r>
              <a:rPr lang="en-US" sz="2800" dirty="0" smtClean="0"/>
              <a:t>Coordonner le </a:t>
            </a:r>
            <a:r>
              <a:rPr lang="en-US" sz="2800" dirty="0" err="1" smtClean="0"/>
              <a:t>renforcement</a:t>
            </a:r>
            <a:r>
              <a:rPr lang="en-US" sz="2800" dirty="0" smtClean="0"/>
              <a:t> </a:t>
            </a:r>
            <a:r>
              <a:rPr lang="en-US" sz="2800" dirty="0"/>
              <a:t>des capacités en matière de normalisation internationale 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12B9753-A25E-45CD-80CF-D8CDE36B30AF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36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67544" y="152400"/>
            <a:ext cx="8424936" cy="685800"/>
          </a:xfrm>
        </p:spPr>
        <p:txBody>
          <a:bodyPr>
            <a:normAutofit fontScale="90000"/>
          </a:bodyPr>
          <a:lstStyle/>
          <a:p>
            <a:r>
              <a:rPr lang="en-US" altLang="en-US" dirty="0" err="1" smtClean="0"/>
              <a:t>Fonctions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Internationales</a:t>
            </a:r>
            <a:r>
              <a:rPr lang="en-US" altLang="en-US" dirty="0" smtClean="0"/>
              <a:t> du NSS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3400" y="1187450"/>
            <a:ext cx="8229600" cy="5410200"/>
          </a:xfrm>
        </p:spPr>
        <p:txBody>
          <a:bodyPr/>
          <a:lstStyle/>
          <a:p>
            <a:r>
              <a:rPr lang="en-US" sz="2400" dirty="0" smtClean="0"/>
              <a:t> </a:t>
            </a:r>
            <a:r>
              <a:rPr lang="en-US" sz="2400" dirty="0" err="1" smtClean="0"/>
              <a:t>Processus</a:t>
            </a:r>
            <a:r>
              <a:rPr lang="en-US" sz="2400" dirty="0" smtClean="0"/>
              <a:t> </a:t>
            </a:r>
            <a:r>
              <a:rPr lang="en-US" sz="2400" dirty="0" err="1" smtClean="0"/>
              <a:t>préparatoires</a:t>
            </a:r>
            <a:r>
              <a:rPr lang="en-US" sz="2400" dirty="0" smtClean="0"/>
              <a:t> </a:t>
            </a:r>
            <a:r>
              <a:rPr lang="en-US" sz="2400" dirty="0"/>
              <a:t>de réunions internationales, y compris les </a:t>
            </a:r>
            <a:r>
              <a:rPr lang="en-US" sz="2400" dirty="0" smtClean="0"/>
              <a:t>positions et contributions </a:t>
            </a:r>
            <a:r>
              <a:rPr lang="en-US" sz="2400" dirty="0" err="1" smtClean="0"/>
              <a:t>nationales</a:t>
            </a:r>
            <a:r>
              <a:rPr lang="en-US" sz="2400" dirty="0"/>
              <a:t> </a:t>
            </a:r>
          </a:p>
          <a:p>
            <a:r>
              <a:rPr lang="en-US" sz="2400" dirty="0" smtClean="0"/>
              <a:t>Établir </a:t>
            </a:r>
            <a:r>
              <a:rPr lang="en-US" sz="2400" dirty="0"/>
              <a:t>l</a:t>
            </a:r>
            <a:r>
              <a:rPr lang="en-US" sz="2400" dirty="0" smtClean="0"/>
              <a:t>es </a:t>
            </a:r>
            <a:r>
              <a:rPr lang="en-US" sz="2400" dirty="0"/>
              <a:t>politiques de gestion de </a:t>
            </a:r>
            <a:r>
              <a:rPr lang="en-US" sz="2400" dirty="0" err="1" smtClean="0"/>
              <a:t>délégations</a:t>
            </a:r>
            <a:endParaRPr lang="en-US" sz="2400" dirty="0"/>
          </a:p>
          <a:p>
            <a:r>
              <a:rPr lang="en-US" sz="2400" dirty="0" err="1" smtClean="0"/>
              <a:t>Formuler</a:t>
            </a:r>
            <a:r>
              <a:rPr lang="en-US" sz="2400" dirty="0" smtClean="0"/>
              <a:t> </a:t>
            </a:r>
            <a:r>
              <a:rPr lang="en-US" sz="2400" dirty="0"/>
              <a:t>e</a:t>
            </a:r>
            <a:r>
              <a:rPr lang="en-US" sz="2400" dirty="0" smtClean="0"/>
              <a:t>t </a:t>
            </a:r>
            <a:r>
              <a:rPr lang="en-US" sz="2400" dirty="0" err="1" smtClean="0"/>
              <a:t>conduire</a:t>
            </a:r>
            <a:r>
              <a:rPr lang="en-US" sz="2400" dirty="0" smtClean="0"/>
              <a:t> </a:t>
            </a:r>
            <a:r>
              <a:rPr lang="en-US" sz="2400" dirty="0"/>
              <a:t>les délégations </a:t>
            </a:r>
          </a:p>
          <a:p>
            <a:r>
              <a:rPr lang="en-US" sz="2400" dirty="0" smtClean="0"/>
              <a:t>Représenter </a:t>
            </a:r>
            <a:r>
              <a:rPr lang="en-US" sz="2400" dirty="0" err="1" smtClean="0"/>
              <a:t>l’État</a:t>
            </a:r>
            <a:r>
              <a:rPr lang="en-US" sz="2400" dirty="0" smtClean="0"/>
              <a:t> </a:t>
            </a:r>
            <a:r>
              <a:rPr lang="en-US" sz="2400" dirty="0"/>
              <a:t>membre </a:t>
            </a:r>
          </a:p>
          <a:p>
            <a:r>
              <a:rPr lang="en-US" sz="2400" dirty="0" err="1" smtClean="0"/>
              <a:t>Rédiger</a:t>
            </a:r>
            <a:r>
              <a:rPr lang="en-US" sz="2400" dirty="0" smtClean="0"/>
              <a:t> des Rapports </a:t>
            </a:r>
            <a:r>
              <a:rPr lang="en-US" sz="2400" dirty="0" err="1" smtClean="0"/>
              <a:t>sur</a:t>
            </a:r>
            <a:r>
              <a:rPr lang="en-US" sz="2400" dirty="0" smtClean="0"/>
              <a:t> </a:t>
            </a:r>
            <a:r>
              <a:rPr lang="en-US" sz="2400" dirty="0"/>
              <a:t>les résultats des réunions </a:t>
            </a:r>
          </a:p>
          <a:p>
            <a:r>
              <a:rPr lang="en-US" sz="2400" dirty="0" err="1" smtClean="0"/>
              <a:t>Elaborer</a:t>
            </a:r>
            <a:r>
              <a:rPr lang="en-US" sz="2400" dirty="0" smtClean="0"/>
              <a:t> des </a:t>
            </a:r>
            <a:r>
              <a:rPr lang="en-US" sz="2400" dirty="0" err="1" smtClean="0"/>
              <a:t>réponses</a:t>
            </a:r>
            <a:r>
              <a:rPr lang="en-US" sz="2400" dirty="0" smtClean="0"/>
              <a:t> </a:t>
            </a:r>
            <a:r>
              <a:rPr lang="en-US" sz="2400" dirty="0"/>
              <a:t>aux </a:t>
            </a:r>
            <a:r>
              <a:rPr lang="en-US" sz="2400" dirty="0" err="1"/>
              <a:t>demandes</a:t>
            </a:r>
            <a:r>
              <a:rPr lang="en-US" sz="2400" dirty="0"/>
              <a:t> </a:t>
            </a:r>
            <a:r>
              <a:rPr lang="en-US" sz="2400" dirty="0" err="1" smtClean="0"/>
              <a:t>d’information</a:t>
            </a:r>
            <a:r>
              <a:rPr lang="en-US" sz="2400" dirty="0" smtClean="0"/>
              <a:t> et de </a:t>
            </a:r>
            <a:r>
              <a:rPr lang="en-US" sz="2400" dirty="0" err="1" smtClean="0"/>
              <a:t>décisions</a:t>
            </a:r>
            <a:r>
              <a:rPr lang="en-US" sz="2400" dirty="0" smtClean="0"/>
              <a:t> des </a:t>
            </a:r>
            <a:r>
              <a:rPr lang="en-US" sz="2400" dirty="0" err="1"/>
              <a:t>E</a:t>
            </a:r>
            <a:r>
              <a:rPr lang="en-US" sz="2400" dirty="0" err="1" smtClean="0"/>
              <a:t>tats</a:t>
            </a:r>
            <a:r>
              <a:rPr lang="en-US" sz="2400" dirty="0" smtClean="0"/>
              <a:t> </a:t>
            </a:r>
            <a:r>
              <a:rPr lang="en-US" sz="2400" dirty="0" err="1" smtClean="0"/>
              <a:t>membres</a:t>
            </a:r>
            <a:r>
              <a:rPr lang="en-US" sz="2400" dirty="0" smtClean="0"/>
              <a:t> de </a:t>
            </a:r>
            <a:r>
              <a:rPr lang="en-US" sz="2400" dirty="0" err="1" smtClean="0"/>
              <a:t>l'UIT</a:t>
            </a:r>
            <a:r>
              <a:rPr lang="en-US" sz="2400" dirty="0" smtClean="0"/>
              <a:t>-T.</a:t>
            </a:r>
            <a:endParaRPr lang="en-US" sz="2400" dirty="0"/>
          </a:p>
          <a:p>
            <a:r>
              <a:rPr lang="en-US" sz="2400" dirty="0" smtClean="0"/>
              <a:t>Autoriser les </a:t>
            </a:r>
            <a:r>
              <a:rPr lang="en-US" sz="2400" dirty="0" err="1" smtClean="0"/>
              <a:t>demandes</a:t>
            </a:r>
            <a:r>
              <a:rPr lang="en-US" sz="2400" dirty="0" smtClean="0"/>
              <a:t> </a:t>
            </a:r>
            <a:r>
              <a:rPr lang="en-US" sz="2400" dirty="0"/>
              <a:t>d'adhésion à l'UIT-T par le secteur privé 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08E17423-F970-4D5B-BCB8-D457590BEF03}" type="slidenum">
              <a:rPr lang="en-US" altLang="en-US" sz="12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2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953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2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Les fonctions administratives du NSS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91640"/>
            <a:ext cx="7931224" cy="3990157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Suivre</a:t>
            </a:r>
            <a:r>
              <a:rPr lang="en-US" sz="2400" dirty="0" smtClean="0"/>
              <a:t> les </a:t>
            </a:r>
            <a:r>
              <a:rPr lang="en-US" sz="2400" dirty="0"/>
              <a:t>lettres circulaires de l'UIT-T </a:t>
            </a:r>
          </a:p>
          <a:p>
            <a:r>
              <a:rPr lang="en-US" sz="2400" dirty="0" err="1" smtClean="0"/>
              <a:t>Suivre</a:t>
            </a:r>
            <a:r>
              <a:rPr lang="en-US" sz="2400" dirty="0" smtClean="0"/>
              <a:t> de </a:t>
            </a:r>
            <a:r>
              <a:rPr lang="en-US" sz="2400" dirty="0" err="1" smtClean="0"/>
              <a:t>près</a:t>
            </a:r>
            <a:r>
              <a:rPr lang="en-US" sz="2400" dirty="0" smtClean="0"/>
              <a:t> les dates </a:t>
            </a:r>
            <a:r>
              <a:rPr lang="en-US" sz="2400" dirty="0"/>
              <a:t>d'échéance et </a:t>
            </a:r>
            <a:r>
              <a:rPr lang="en-US" sz="2400" dirty="0" smtClean="0"/>
              <a:t>assurer  les </a:t>
            </a:r>
            <a:r>
              <a:rPr lang="en-US" sz="2400" dirty="0"/>
              <a:t>présentations à l'UIT-T </a:t>
            </a:r>
            <a:r>
              <a:rPr lang="en-US" sz="2400" dirty="0" smtClean="0"/>
              <a:t>avec </a:t>
            </a:r>
            <a:r>
              <a:rPr lang="en-US" sz="2400" dirty="0" err="1" smtClean="0"/>
              <a:t>ponctualité</a:t>
            </a:r>
            <a:endParaRPr lang="en-US" sz="2400" dirty="0"/>
          </a:p>
          <a:p>
            <a:r>
              <a:rPr lang="en-US" sz="2400" dirty="0" smtClean="0"/>
              <a:t>Maintenir la </a:t>
            </a:r>
            <a:r>
              <a:rPr lang="en-US" sz="2400" dirty="0" err="1" smtClean="0"/>
              <a:t>liste</a:t>
            </a:r>
            <a:r>
              <a:rPr lang="en-US" sz="2400" dirty="0" smtClean="0"/>
              <a:t> de </a:t>
            </a:r>
            <a:r>
              <a:rPr lang="en-US" sz="2400" dirty="0"/>
              <a:t>m</a:t>
            </a:r>
            <a:r>
              <a:rPr lang="en-US" sz="2400" dirty="0" smtClean="0"/>
              <a:t>ailing du NSS </a:t>
            </a:r>
            <a:r>
              <a:rPr lang="en-US" sz="2400" dirty="0"/>
              <a:t> </a:t>
            </a:r>
          </a:p>
          <a:p>
            <a:r>
              <a:rPr lang="en-US" sz="2400" dirty="0" err="1" smtClean="0"/>
              <a:t>Héberger</a:t>
            </a:r>
            <a:r>
              <a:rPr lang="en-US" sz="2400" dirty="0" smtClean="0"/>
              <a:t> et </a:t>
            </a:r>
            <a:r>
              <a:rPr lang="en-US" sz="2400" dirty="0" err="1" smtClean="0"/>
              <a:t>maintenir</a:t>
            </a:r>
            <a:r>
              <a:rPr lang="en-US" sz="2400" dirty="0" smtClean="0"/>
              <a:t> un </a:t>
            </a:r>
            <a:r>
              <a:rPr lang="en-US" sz="2400" dirty="0"/>
              <a:t>site </a:t>
            </a:r>
            <a:r>
              <a:rPr lang="en-US" sz="2400" dirty="0" smtClean="0"/>
              <a:t>web à jour</a:t>
            </a:r>
            <a:r>
              <a:rPr lang="en-US" sz="2400" dirty="0"/>
              <a:t> </a:t>
            </a:r>
          </a:p>
          <a:p>
            <a:r>
              <a:rPr lang="en-US" sz="2400" dirty="0" smtClean="0"/>
              <a:t>Aider à </a:t>
            </a:r>
            <a:r>
              <a:rPr lang="en-US" sz="2400" dirty="0" err="1" smtClean="0"/>
              <a:t>l'organisation</a:t>
            </a:r>
            <a:r>
              <a:rPr lang="en-US" sz="2400" dirty="0" smtClean="0"/>
              <a:t> </a:t>
            </a:r>
            <a:r>
              <a:rPr lang="en-US" sz="2400" dirty="0"/>
              <a:t>de réunions du comité national </a:t>
            </a:r>
          </a:p>
          <a:p>
            <a:r>
              <a:rPr lang="en-US" sz="2400" dirty="0" err="1" smtClean="0"/>
              <a:t>Maintenir</a:t>
            </a:r>
            <a:r>
              <a:rPr lang="en-US" sz="2400" dirty="0" smtClean="0"/>
              <a:t> la documentation</a:t>
            </a:r>
            <a:endParaRPr lang="en-US" sz="2400" dirty="0"/>
          </a:p>
          <a:p>
            <a:r>
              <a:rPr lang="en-US" sz="2400" dirty="0"/>
              <a:t>A</a:t>
            </a:r>
            <a:r>
              <a:rPr lang="en-US" sz="2400" dirty="0" smtClean="0"/>
              <a:t>ssurer le </a:t>
            </a:r>
            <a:r>
              <a:rPr lang="en-US" sz="2400" dirty="0" err="1"/>
              <a:t>paiement</a:t>
            </a:r>
            <a:r>
              <a:rPr lang="en-US" sz="2400" dirty="0"/>
              <a:t> </a:t>
            </a:r>
            <a:r>
              <a:rPr lang="en-US" sz="2400" dirty="0" smtClean="0"/>
              <a:t>des </a:t>
            </a:r>
            <a:r>
              <a:rPr lang="en-US" sz="2400" dirty="0"/>
              <a:t>cotisations et </a:t>
            </a:r>
            <a:r>
              <a:rPr lang="en-US" sz="2400" dirty="0" smtClean="0"/>
              <a:t>factures de </a:t>
            </a:r>
            <a:r>
              <a:rPr lang="en-US" sz="2400" dirty="0" err="1" smtClean="0"/>
              <a:t>l’UIT</a:t>
            </a:r>
            <a:r>
              <a:rPr lang="en-US" sz="2400" dirty="0" smtClean="0"/>
              <a:t> à temps.</a:t>
            </a:r>
            <a:r>
              <a:rPr lang="en-US" sz="2400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858B97-F5EF-4F8B-A2CC-36AB9CBC5B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7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F0CB225BCB3B43BBF518EAC6349114" ma:contentTypeVersion="1" ma:contentTypeDescription="Create a new document." ma:contentTypeScope="" ma:versionID="ddcbcc257c6bc73a33760c3314f23b4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8D2F44-D683-4BD3-8E6F-ABA102054ED8}"/>
</file>

<file path=customXml/itemProps2.xml><?xml version="1.0" encoding="utf-8"?>
<ds:datastoreItem xmlns:ds="http://schemas.openxmlformats.org/officeDocument/2006/customXml" ds:itemID="{8146B6EC-1B6A-47E7-92E5-85E34281E0FC}"/>
</file>

<file path=customXml/itemProps3.xml><?xml version="1.0" encoding="utf-8"?>
<ds:datastoreItem xmlns:ds="http://schemas.openxmlformats.org/officeDocument/2006/customXml" ds:itemID="{C6B6AB5E-5AA8-4D55-AF49-62EDEBCF99F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2191</TotalTime>
  <Words>635</Words>
  <Application>Microsoft Office PowerPoint</Application>
  <PresentationFormat>On-screen Show (4:3)</PresentationFormat>
  <Paragraphs>161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Verdana</vt:lpstr>
      <vt:lpstr>Wingdings</vt:lpstr>
      <vt:lpstr>Office Theme</vt:lpstr>
      <vt:lpstr>PowerPoint Presentation</vt:lpstr>
      <vt:lpstr>Résolution de l’AMNT 44 (BSG)</vt:lpstr>
      <vt:lpstr>Les problèmes potentiels sans NSS</vt:lpstr>
      <vt:lpstr>Les problèmes potentiels sans NSS</vt:lpstr>
      <vt:lpstr>Avantages d'un NSS</vt:lpstr>
      <vt:lpstr>Défis pour L’Etablissement d’un NSS</vt:lpstr>
      <vt:lpstr>Fonctions Nationales d’un NSS</vt:lpstr>
      <vt:lpstr>Fonctions Internationales du NSS</vt:lpstr>
      <vt:lpstr>Les fonctions administratives du NSS</vt:lpstr>
      <vt:lpstr>Fondement légal du NSS</vt:lpstr>
      <vt:lpstr>Agence Responsable Meilleures pratiques </vt:lpstr>
      <vt:lpstr>Mise en route</vt:lpstr>
      <vt:lpstr>Concept de meilleures pratiques</vt:lpstr>
      <vt:lpstr>Agence Responsable Meilleures Pratiques </vt:lpstr>
      <vt:lpstr>Meilleures pratiques - L'organisme responsable</vt:lpstr>
      <vt:lpstr>Exemple de meilleures pratiques  : Première étape du Cadre pour l'UIT-T</vt:lpstr>
      <vt:lpstr>Exemple de meilleures pratiques  : Première étape du Cadre pour l'UIT-T</vt:lpstr>
      <vt:lpstr>Feuille de route de mise en oeuvre.</vt:lpstr>
      <vt:lpstr>Une assistance technique pour établir le NSS</vt:lpstr>
      <vt:lpstr>Pour une assistance technique pour établir le NSS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Aloran, Rakan</cp:lastModifiedBy>
  <cp:revision>116</cp:revision>
  <dcterms:created xsi:type="dcterms:W3CDTF">2016-02-05T15:38:40Z</dcterms:created>
  <dcterms:modified xsi:type="dcterms:W3CDTF">2016-03-14T08:22:19Z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0x01010051F0CB225BCB3B43BBF518EAC6349114</vt:lpwstr>
  </property>
</Properties>
</file>