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3.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 id="2147483687" r:id="rId4"/>
  </p:sldMasterIdLst>
  <p:notesMasterIdLst>
    <p:notesMasterId r:id="rId29"/>
  </p:notesMasterIdLst>
  <p:sldIdLst>
    <p:sldId id="266" r:id="rId5"/>
    <p:sldId id="277" r:id="rId6"/>
    <p:sldId id="292" r:id="rId7"/>
    <p:sldId id="293" r:id="rId8"/>
    <p:sldId id="294" r:id="rId9"/>
    <p:sldId id="295" r:id="rId10"/>
    <p:sldId id="296" r:id="rId11"/>
    <p:sldId id="297" r:id="rId12"/>
    <p:sldId id="298" r:id="rId13"/>
    <p:sldId id="299" r:id="rId14"/>
    <p:sldId id="300" r:id="rId15"/>
    <p:sldId id="301" r:id="rId16"/>
    <p:sldId id="306" r:id="rId17"/>
    <p:sldId id="307" r:id="rId18"/>
    <p:sldId id="269" r:id="rId19"/>
    <p:sldId id="272" r:id="rId20"/>
    <p:sldId id="273" r:id="rId21"/>
    <p:sldId id="309" r:id="rId22"/>
    <p:sldId id="271" r:id="rId23"/>
    <p:sldId id="276" r:id="rId24"/>
    <p:sldId id="275" r:id="rId25"/>
    <p:sldId id="308" r:id="rId26"/>
    <p:sldId id="270" r:id="rId27"/>
    <p:sldId id="2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653"/>
  </p:normalViewPr>
  <p:slideViewPr>
    <p:cSldViewPr snapToGrid="0" snapToObjects="1" showGuides="1">
      <p:cViewPr varScale="1">
        <p:scale>
          <a:sx n="68" d="100"/>
          <a:sy n="68" d="100"/>
        </p:scale>
        <p:origin x="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4FCE0-668E-46C5-BB6A-71D63ACBDE4E}" type="datetimeFigureOut">
              <a:rPr lang="de-DE" smtClean="0"/>
              <a:t>14.03.2016</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0F3A2-0B2B-411F-94F6-E8FA62810393}" type="slidenum">
              <a:rPr lang="de-DE" smtClean="0"/>
              <a:t>‹#›</a:t>
            </a:fld>
            <a:endParaRPr lang="de-DE"/>
          </a:p>
        </p:txBody>
      </p:sp>
    </p:spTree>
    <p:extLst>
      <p:ext uri="{BB962C8B-B14F-4D97-AF65-F5344CB8AC3E}">
        <p14:creationId xmlns:p14="http://schemas.microsoft.com/office/powerpoint/2010/main" val="28821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3C00F3A2-0B2B-411F-94F6-E8FA62810393}" type="slidenum">
              <a:rPr lang="de-DE" smtClean="0"/>
              <a:t>1</a:t>
            </a:fld>
            <a:endParaRPr lang="de-DE"/>
          </a:p>
        </p:txBody>
      </p:sp>
    </p:spTree>
    <p:extLst>
      <p:ext uri="{BB962C8B-B14F-4D97-AF65-F5344CB8AC3E}">
        <p14:creationId xmlns:p14="http://schemas.microsoft.com/office/powerpoint/2010/main" val="227043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Explication</a:t>
            </a:r>
            <a:r>
              <a:rPr lang="de-DE" baseline="0" dirty="0" smtClean="0"/>
              <a:t> Sur les deux parcelles</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aseline="0" dirty="0" smtClean="0"/>
              <a:t>-&gt; Différents CDN se comportent différemment pour un même fournisseur. 1) Le débit instantané est très variable 2) Certains ont le premier n'ont pas d'autres effets de temps entre eux.</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aseline="0" dirty="0" smtClean="0"/>
              <a:t>-&gt; le plus rapide est tout simplement pas le meilleur, taux constant CDN (CDN B) semblent avoir une meilleure moyenne MOS puis les deux autres.</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aseline="0" dirty="0" smtClean="0"/>
              <a:t>Claim : PEVQ-S peut nous donner à l'intérieur dans l'OTT ifrastructure de qualité vidéo du serveur point de vue</a:t>
            </a:r>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153352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Différents</a:t>
            </a:r>
            <a:r>
              <a:rPr lang="de-DE" baseline="0" dirty="0" smtClean="0"/>
              <a:t> Cdn peuvent avoir un comportement différent pour les différents FSI. CDN B qui a été dans l'état datarate constante de 16Mbit/s'ADSL semblent être tout à fait différents dans ici, aussi il ne peut pas simplement livrer plus vite que la vitesse de l'internet. Toutefois, ce semblent avoir peu d'effet sur la qualité qu'elle offre à l'utilisateur final, la qualité semble assez bon malgré sa </a:t>
            </a:r>
            <a:r>
              <a:rPr lang="de-DE" baseline="0" dirty="0" err="1" smtClean="0"/>
              <a:t>Lenteur</a:t>
            </a:r>
            <a:r>
              <a:rPr lang="de-DE" baseline="0" dirty="0" smtClean="0"/>
              <a:t>.</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1" baseline="0" dirty="0" err="1" smtClean="0"/>
              <a:t>De</a:t>
            </a:r>
            <a:r>
              <a:rPr lang="de-DE" b="1" baseline="0" dirty="0" smtClean="0"/>
              <a:t> </a:t>
            </a:r>
            <a:r>
              <a:rPr lang="de-DE" b="1" baseline="0" dirty="0" err="1" smtClean="0"/>
              <a:t>Cours</a:t>
            </a:r>
            <a:r>
              <a:rPr lang="de-DE" b="1" baseline="0" dirty="0" smtClean="0"/>
              <a:t> </a:t>
            </a:r>
            <a:r>
              <a:rPr lang="de-DE" b="1" baseline="0" dirty="0" err="1" smtClean="0"/>
              <a:t>Nous</a:t>
            </a:r>
            <a:r>
              <a:rPr lang="de-DE" b="1" baseline="0" dirty="0" smtClean="0"/>
              <a:t> </a:t>
            </a:r>
            <a:r>
              <a:rPr lang="de-DE" b="1" baseline="0" dirty="0" err="1" smtClean="0"/>
              <a:t>Trouvé</a:t>
            </a:r>
            <a:r>
              <a:rPr lang="de-DE" b="1" baseline="0" dirty="0" smtClean="0"/>
              <a:t> </a:t>
            </a:r>
            <a:r>
              <a:rPr lang="de-DE" b="1" baseline="0" dirty="0" err="1" smtClean="0"/>
              <a:t>L'</a:t>
            </a:r>
            <a:r>
              <a:rPr lang="de-DE" b="1" baseline="0" dirty="0" smtClean="0"/>
              <a:t> </a:t>
            </a:r>
            <a:r>
              <a:rPr lang="de-DE" b="1" baseline="0" dirty="0" err="1" smtClean="0"/>
              <a:t>Raison</a:t>
            </a:r>
            <a:r>
              <a:rPr lang="de-DE" b="1" baseline="0" dirty="0" smtClean="0"/>
              <a:t> </a:t>
            </a:r>
            <a:r>
              <a:rPr lang="de-DE" b="1" baseline="0" dirty="0" err="1" smtClean="0"/>
              <a:t>Pourquoi</a:t>
            </a:r>
            <a:r>
              <a:rPr lang="de-DE" b="1" baseline="0" dirty="0" smtClean="0"/>
              <a:t> </a:t>
            </a:r>
            <a:r>
              <a:rPr lang="de-DE" b="1" baseline="0" dirty="0" err="1" smtClean="0"/>
              <a:t>L'</a:t>
            </a:r>
            <a:r>
              <a:rPr lang="de-DE" b="1" baseline="0" dirty="0" smtClean="0"/>
              <a:t> </a:t>
            </a:r>
            <a:r>
              <a:rPr lang="de-DE" b="1" baseline="0" dirty="0" err="1" smtClean="0"/>
              <a:t>Bleu</a:t>
            </a:r>
            <a:r>
              <a:rPr lang="de-DE" b="1" baseline="0" dirty="0" smtClean="0"/>
              <a:t> CDN </a:t>
            </a:r>
            <a:r>
              <a:rPr lang="de-DE" b="1" baseline="0" dirty="0" err="1" smtClean="0"/>
              <a:t>Fournit</a:t>
            </a:r>
            <a:r>
              <a:rPr lang="de-DE" b="1" baseline="0" dirty="0" smtClean="0"/>
              <a:t> Inférieure </a:t>
            </a:r>
            <a:r>
              <a:rPr lang="de-DE" b="1" baseline="0" dirty="0" err="1" smtClean="0"/>
              <a:t>Video</a:t>
            </a:r>
            <a:r>
              <a:rPr lang="de-DE" b="1" baseline="0" dirty="0" smtClean="0"/>
              <a:t> </a:t>
            </a:r>
            <a:r>
              <a:rPr lang="de-DE" b="1" baseline="0" dirty="0" err="1" smtClean="0"/>
              <a:t>Qualité</a:t>
            </a:r>
            <a:r>
              <a:rPr lang="de-DE" b="1" baseline="0" dirty="0" smtClean="0"/>
              <a:t>….</a:t>
            </a:r>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291357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12</a:t>
            </a:fld>
            <a:endParaRPr lang="de-DE">
              <a:solidFill>
                <a:prstClr val="black"/>
              </a:solidFill>
            </a:endParaRPr>
          </a:p>
        </p:txBody>
      </p:sp>
    </p:spTree>
    <p:extLst>
      <p:ext uri="{BB962C8B-B14F-4D97-AF65-F5344CB8AC3E}">
        <p14:creationId xmlns:p14="http://schemas.microsoft.com/office/powerpoint/2010/main" val="360752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Les propriétaires de contenu </a:t>
            </a:r>
            <a:r>
              <a:rPr lang="en-US" sz="1200" b="0" i="0" u="none" strike="noStrike" kern="1200" baseline="0" dirty="0" smtClean="0">
                <a:solidFill>
                  <a:schemeClr val="tx1"/>
                </a:solidFill>
                <a:latin typeface="+mn-lt"/>
                <a:ea typeface="+mn-ea"/>
                <a:cs typeface="+mn-cs"/>
              </a:rPr>
              <a:t>Qui veulent étendre leur flux de recettes par la commercialisation de leurs productions de série de films et de séries TV sur nouveau </a:t>
            </a:r>
            <a:r>
              <a:rPr lang="en-US" sz="1200" b="0" i="0" u="none" strike="noStrike" kern="1200" baseline="0" dirty="0" err="1" smtClean="0">
                <a:solidFill>
                  <a:schemeClr val="tx1"/>
                </a:solidFill>
                <a:latin typeface="+mn-lt"/>
                <a:ea typeface="+mn-ea"/>
                <a:cs typeface="+mn-cs"/>
              </a:rPr>
              <a:t>La VSD</a:t>
            </a:r>
            <a:r>
              <a:rPr lang="en-US" sz="1200" b="0" i="0" u="none" strike="noStrike" kern="1200" baseline="0" dirty="0" smtClean="0">
                <a:solidFill>
                  <a:schemeClr val="tx1"/>
                </a:solidFill>
                <a:latin typeface="+mn-lt"/>
                <a:ea typeface="+mn-ea"/>
                <a:cs typeface="+mn-cs"/>
              </a:rPr>
              <a:t> Canaux;</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Fournisseurs OTT </a:t>
            </a:r>
            <a:r>
              <a:rPr lang="de-DE" sz="1200" b="0" i="0" u="none" strike="noStrike" kern="1200" baseline="0" dirty="0" smtClean="0">
                <a:solidFill>
                  <a:schemeClr val="tx1"/>
                </a:solidFill>
                <a:latin typeface="+mn-lt"/>
                <a:ea typeface="+mn-ea"/>
                <a:cs typeface="+mn-cs"/>
              </a:rPr>
              <a:t>Comme Netfix, Hulu, </a:t>
            </a:r>
            <a:r>
              <a:rPr lang="en-US" sz="1200" b="0" i="0" u="none" strike="noStrike" kern="1200" baseline="0" dirty="0" smtClean="0">
                <a:solidFill>
                  <a:schemeClr val="tx1"/>
                </a:solidFill>
                <a:latin typeface="+mn-lt"/>
                <a:ea typeface="+mn-ea"/>
                <a:cs typeface="+mn-cs"/>
              </a:rPr>
              <a:t>Qui se livrent concurrence pour de nouveaux modèles d'affaires des offres de vidéo en ligne, mais également en concurrence avec les propriétaires de contenu configuration OTT </a:t>
            </a:r>
            <a:r>
              <a:rPr lang="de-DE" sz="1200" b="0" i="0" u="none" strike="noStrike" kern="1200" baseline="0" dirty="0" smtClean="0">
                <a:solidFill>
                  <a:schemeClr val="tx1"/>
                </a:solidFill>
                <a:latin typeface="+mn-lt"/>
                <a:ea typeface="+mn-ea"/>
                <a:cs typeface="+mn-cs"/>
              </a:rPr>
              <a:t>Services eux-mêmes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 titulaire </a:t>
            </a:r>
            <a:r>
              <a:rPr lang="en-US" sz="1200" b="1" i="0" u="none" strike="noStrike" kern="1200" baseline="0" dirty="0" smtClean="0">
                <a:solidFill>
                  <a:schemeClr val="tx1"/>
                </a:solidFill>
                <a:latin typeface="+mn-lt"/>
                <a:ea typeface="+mn-ea"/>
                <a:cs typeface="+mn-cs"/>
              </a:rPr>
              <a:t>Les opérateurs de réseau </a:t>
            </a:r>
            <a:r>
              <a:rPr lang="en-US" sz="1200" b="0" i="0" u="none" strike="noStrike" kern="1200" baseline="0" dirty="0" smtClean="0">
                <a:solidFill>
                  <a:schemeClr val="tx1"/>
                </a:solidFill>
                <a:latin typeface="+mn-lt"/>
                <a:ea typeface="+mn-ea"/>
                <a:cs typeface="+mn-cs"/>
              </a:rPr>
              <a:t>Comme la fourniture de l'infrastructure de transport, mais aussi l'hébergement de leurs propres </a:t>
            </a:r>
            <a:r>
              <a:rPr lang="en-US" sz="1200" b="0" i="0" u="none" strike="noStrike" kern="1200" baseline="0" dirty="0" err="1" smtClean="0">
                <a:solidFill>
                  <a:schemeClr val="tx1"/>
                </a:solidFill>
                <a:latin typeface="+mn-lt"/>
                <a:ea typeface="+mn-ea"/>
                <a:cs typeface="+mn-cs"/>
              </a:rPr>
              <a:t>La VSD</a:t>
            </a:r>
            <a:r>
              <a:rPr lang="en-US" sz="1200" b="0" i="0" u="none" strike="noStrike" kern="1200" baseline="0" dirty="0" smtClean="0">
                <a:solidFill>
                  <a:schemeClr val="tx1"/>
                </a:solidFill>
                <a:latin typeface="+mn-lt"/>
                <a:ea typeface="+mn-ea"/>
                <a:cs typeface="+mn-cs"/>
              </a:rPr>
              <a:t> Offrandes (BBC </a:t>
            </a:r>
            <a:r>
              <a:rPr lang="en-US" sz="1200" b="0" i="0" u="none" strike="noStrike" kern="1200" baseline="0" dirty="0" err="1" smtClean="0">
                <a:solidFill>
                  <a:schemeClr val="tx1"/>
                </a:solidFill>
                <a:latin typeface="+mn-lt"/>
                <a:ea typeface="+mn-ea"/>
                <a:cs typeface="+mn-cs"/>
              </a:rPr>
              <a:t>IPlayer .</a:t>
            </a:r>
            <a:r>
              <a:rPr lang="en-US" sz="1200" b="0" i="0" u="none" strike="noStrike" kern="1200" baseline="0" dirty="0" smtClean="0">
                <a:solidFill>
                  <a:schemeClr val="tx1"/>
                </a:solidFill>
                <a:latin typeface="+mn-lt"/>
                <a:ea typeface="+mn-ea"/>
                <a:cs typeface="+mn-cs"/>
              </a:rPr>
              <a:t>, Telekom divertir).</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Les fabricants </a:t>
            </a:r>
            <a:r>
              <a:rPr lang="en-US" sz="1200" b="0" i="0" u="none" strike="noStrike" kern="1200" baseline="0" dirty="0" smtClean="0">
                <a:solidFill>
                  <a:schemeClr val="tx1"/>
                </a:solidFill>
                <a:latin typeface="+mn-lt"/>
                <a:ea typeface="+mn-ea"/>
                <a:cs typeface="+mn-cs"/>
              </a:rPr>
              <a:t>Des périphériques de l'utilisateur final comme connecté et Smart-TVs, set-top-boxes, PCs, les tablettes et les Smartphones, de même que le fonctionnement </a:t>
            </a:r>
            <a:r>
              <a:rPr lang="de-DE" sz="1200" b="0" i="0" u="none" strike="noStrike" kern="1200" baseline="0" dirty="0" smtClean="0">
                <a:solidFill>
                  <a:schemeClr val="tx1"/>
                </a:solidFill>
                <a:latin typeface="+mn-lt"/>
                <a:ea typeface="+mn-ea"/>
                <a:cs typeface="+mn-cs"/>
              </a:rPr>
              <a:t>Et éditeurs de logiciels standard (Microsoft, Adobe, </a:t>
            </a:r>
            <a:r>
              <a:rPr lang="en-US" sz="1200" b="0" i="0" u="none" strike="noStrike" kern="1200" baseline="0" dirty="0" smtClean="0">
                <a:solidFill>
                  <a:schemeClr val="tx1"/>
                </a:solidFill>
                <a:latin typeface="+mn-lt"/>
                <a:ea typeface="+mn-ea"/>
                <a:cs typeface="+mn-cs"/>
              </a:rPr>
              <a:t>Apple), qui fournissent l'interface utilisateur pour le visualiseur</a:t>
            </a:r>
            <a:r>
              <a:rPr lang="de-DE" sz="1200" b="0" i="0" u="none" strike="noStrike" kern="1200" baseline="0" dirty="0" smtClean="0">
                <a:solidFill>
                  <a:schemeClr val="tx1"/>
                </a:solidFill>
                <a:latin typeface="+mn-lt"/>
                <a:ea typeface="+mn-ea"/>
                <a:cs typeface="+mn-cs"/>
              </a:rPr>
              <a:t>.</a:t>
            </a:r>
            <a:endParaRPr lang="en-US" sz="1200" kern="1200" baseline="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GB" dirty="0" smtClean="0"/>
          </a:p>
          <a:p>
            <a:endParaRPr lang="en-GB" dirty="0" smtClean="0"/>
          </a:p>
        </p:txBody>
      </p:sp>
    </p:spTree>
    <p:extLst>
      <p:ext uri="{BB962C8B-B14F-4D97-AF65-F5344CB8AC3E}">
        <p14:creationId xmlns:p14="http://schemas.microsoft.com/office/powerpoint/2010/main" val="3759804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Les différents intervenants ont une vue différente de la qualité. Et en tenant compte de la nécessité de chaque stake holder le </a:t>
            </a:r>
            <a:r>
              <a:rPr lang="en-US" sz="1200" kern="1200" baseline="0" dirty="0" err="1" smtClean="0">
                <a:solidFill>
                  <a:schemeClr val="tx1"/>
                </a:solidFill>
                <a:effectLst/>
                <a:latin typeface="+mn-lt"/>
                <a:ea typeface="+mn-ea"/>
                <a:cs typeface="+mn-cs"/>
              </a:rPr>
              <a:t>QoE</a:t>
            </a:r>
            <a:r>
              <a:rPr lang="en-US" sz="1200" kern="1200" baseline="0" dirty="0" smtClean="0">
                <a:solidFill>
                  <a:schemeClr val="tx1"/>
                </a:solidFill>
                <a:effectLst/>
                <a:latin typeface="+mn-lt"/>
                <a:ea typeface="+mn-ea"/>
                <a:cs typeface="+mn-cs"/>
              </a:rPr>
              <a:t> Dans OTT peut avoir différentes couches.</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Par exemple propriétaire du contenu veut donner la meilleure qualité des contenus, qui est caractérisé par le contenu de la résolution et le débit binaire de framerate.</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OTT fournisseur veut donne le meilleur flux multimédia de qualité pour tout le débit du réseau.</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Les fournisseurs de réseau que vous souhaitez optimiser le débit réseau, de garantir un minimum de </a:t>
            </a:r>
            <a:r>
              <a:rPr lang="en-US" sz="1200" kern="1200" baseline="0" dirty="0" err="1" smtClean="0">
                <a:solidFill>
                  <a:schemeClr val="tx1"/>
                </a:solidFill>
                <a:effectLst/>
                <a:latin typeface="+mn-lt"/>
                <a:ea typeface="+mn-ea"/>
                <a:cs typeface="+mn-cs"/>
              </a:rPr>
              <a:t>Packetloss</a:t>
            </a:r>
            <a:r>
              <a:rPr lang="en-US" sz="1200" kern="1200" baseline="0" dirty="0" smtClean="0">
                <a:solidFill>
                  <a:schemeClr val="tx1"/>
                </a:solidFill>
                <a:effectLst/>
                <a:latin typeface="+mn-lt"/>
                <a:ea typeface="+mn-ea"/>
                <a:cs typeface="+mn-cs"/>
              </a:rPr>
              <a:t> Tarif afin d'éviter les retransmissions et garantir une livraison fiable des paquets multimédia.</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Pour les fabricants d'appareils, en plus de la taille de l'écran et d'autres composants matériels, la chose la plus importante est de savoir quelle sorte de logique d'adaptation, ainsi que la taille de la mémoire tampon est employée. </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Un bâtiment moderne </a:t>
            </a:r>
            <a:r>
              <a:rPr lang="en-US" sz="1200" kern="1200" baseline="0" dirty="0" err="1" smtClean="0">
                <a:solidFill>
                  <a:schemeClr val="tx1"/>
                </a:solidFill>
                <a:effectLst/>
                <a:latin typeface="+mn-lt"/>
                <a:ea typeface="+mn-ea"/>
                <a:cs typeface="+mn-cs"/>
              </a:rPr>
              <a:t>QoE</a:t>
            </a:r>
            <a:r>
              <a:rPr lang="en-US" sz="1200" kern="1200" baseline="0" dirty="0" smtClean="0">
                <a:solidFill>
                  <a:schemeClr val="tx1"/>
                </a:solidFill>
                <a:effectLst/>
                <a:latin typeface="+mn-lt"/>
                <a:ea typeface="+mn-ea"/>
                <a:cs typeface="+mn-cs"/>
              </a:rPr>
              <a:t> Modèles pour répondre à ces besoins de quatre aspects de qualité dans un cadre unifié.</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9694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9F3D4-8CBD-4F62-9A7F-1E2B829E8791}" type="slidenum">
              <a:rPr lang="en-GB" altLang="en-US"/>
              <a:pPr/>
              <a:t>24</a:t>
            </a:fld>
            <a:endParaRPr lang="en-GB" alt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xfrm>
            <a:off x="906463" y="4716463"/>
            <a:ext cx="4984750" cy="4465637"/>
          </a:xfrm>
        </p:spPr>
        <p:txBody>
          <a:bodyPr/>
          <a:lstStyle/>
          <a:p>
            <a:endParaRPr lang="de-DE" altLang="en-US"/>
          </a:p>
        </p:txBody>
      </p:sp>
    </p:spTree>
    <p:extLst>
      <p:ext uri="{BB962C8B-B14F-4D97-AF65-F5344CB8AC3E}">
        <p14:creationId xmlns:p14="http://schemas.microsoft.com/office/powerpoint/2010/main" val="4365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920750" y="746125"/>
            <a:ext cx="4965700" cy="3724275"/>
          </a:xfrm>
          <a:noFill/>
          <a:ln>
            <a:solidFill>
              <a:srgbClr val="000000"/>
            </a:solidFill>
            <a:miter lim="800000"/>
            <a:headEnd/>
            <a:tailEnd/>
          </a:ln>
        </p:spPr>
      </p:sp>
      <p:sp>
        <p:nvSpPr>
          <p:cNvPr id="111619" name="Rectangle 3"/>
          <p:cNvSpPr>
            <a:spLocks noGrp="1"/>
          </p:cNvSpPr>
          <p:nvPr>
            <p:ph type="body" idx="1"/>
          </p:nvPr>
        </p:nvSpPr>
        <p:spPr bwMode="auto">
          <a:xfrm>
            <a:off x="906463" y="4719638"/>
            <a:ext cx="4992687" cy="4473575"/>
          </a:xfrm>
          <a:noFill/>
        </p:spPr>
        <p:txBody>
          <a:bodyPr wrap="square" numCol="1" anchor="t" anchorCtr="0" compatLnSpc="1">
            <a:prstTxWarp prst="textNoShape">
              <a:avLst/>
            </a:prstTxWarp>
          </a:bodyPr>
          <a:lstStyle/>
          <a:p>
            <a:r>
              <a:rPr lang="de-DE" sz="1600" baseline="0" dirty="0" smtClean="0"/>
              <a:t>OTT </a:t>
            </a:r>
            <a:r>
              <a:rPr lang="de-DE" sz="1600" baseline="0" dirty="0" err="1" smtClean="0"/>
              <a:t>Video</a:t>
            </a:r>
            <a:r>
              <a:rPr lang="de-DE" sz="1600" baseline="0" dirty="0" smtClean="0"/>
              <a:t> </a:t>
            </a:r>
            <a:r>
              <a:rPr lang="de-DE" sz="1600" baseline="0" dirty="0" err="1" smtClean="0"/>
              <a:t>Streaming</a:t>
            </a:r>
            <a:r>
              <a:rPr lang="de-DE" sz="1600" baseline="0" dirty="0" smtClean="0"/>
              <a:t>, </a:t>
            </a:r>
            <a:r>
              <a:rPr lang="de-DE" sz="1600" baseline="0" dirty="0" err="1" smtClean="0"/>
              <a:t>L'ABR</a:t>
            </a:r>
            <a:r>
              <a:rPr lang="de-DE" sz="1600" baseline="0" dirty="0" smtClean="0"/>
              <a:t>, DASH </a:t>
            </a:r>
            <a:r>
              <a:rPr lang="de-DE" sz="1600" baseline="0" dirty="0" err="1" smtClean="0"/>
              <a:t>Sont</a:t>
            </a:r>
            <a:r>
              <a:rPr lang="de-DE" sz="1600" baseline="0" dirty="0" smtClean="0"/>
              <a:t> </a:t>
            </a:r>
            <a:r>
              <a:rPr lang="de-DE" sz="1600" b="1" baseline="0" dirty="0" err="1" smtClean="0"/>
              <a:t>Current</a:t>
            </a:r>
            <a:r>
              <a:rPr lang="de-DE" sz="1600" b="1" baseline="0" dirty="0" smtClean="0"/>
              <a:t> </a:t>
            </a:r>
            <a:r>
              <a:rPr lang="de-DE" sz="1600" b="1" baseline="0" dirty="0" err="1" smtClean="0"/>
              <a:t>Mots passe-partout</a:t>
            </a:r>
            <a:r>
              <a:rPr lang="de-DE" sz="1600" b="1" baseline="0" dirty="0" smtClean="0"/>
              <a:t> Dans le </a:t>
            </a:r>
            <a:r>
              <a:rPr lang="de-DE" sz="1600" b="1" baseline="0" dirty="0" err="1" smtClean="0"/>
              <a:t>L'industrie</a:t>
            </a:r>
            <a:r>
              <a:rPr lang="de-DE" sz="1600" baseline="0" dirty="0" smtClean="0"/>
              <a:t>. </a:t>
            </a:r>
          </a:p>
          <a:p>
            <a:r>
              <a:rPr lang="de-DE" sz="1600" baseline="0" dirty="0" err="1" smtClean="0"/>
              <a:t>Probablement</a:t>
            </a:r>
            <a:r>
              <a:rPr lang="de-DE" sz="1600" baseline="0" dirty="0" smtClean="0"/>
              <a:t> </a:t>
            </a:r>
            <a:r>
              <a:rPr lang="de-DE" sz="1600" baseline="0" dirty="0" err="1" smtClean="0"/>
              <a:t>Tout le monde</a:t>
            </a:r>
            <a:r>
              <a:rPr lang="de-DE" sz="1600" baseline="0" dirty="0" smtClean="0"/>
              <a:t> </a:t>
            </a:r>
            <a:r>
              <a:rPr lang="de-DE" sz="1600" baseline="0" dirty="0" err="1" smtClean="0"/>
              <a:t>A</a:t>
            </a:r>
            <a:r>
              <a:rPr lang="de-DE" sz="1600" baseline="0" dirty="0" smtClean="0"/>
              <a:t> </a:t>
            </a:r>
            <a:r>
              <a:rPr lang="de-DE" sz="1600" baseline="0" dirty="0" err="1" smtClean="0"/>
              <a:t>Déjà</a:t>
            </a:r>
            <a:r>
              <a:rPr lang="de-DE" sz="1600" baseline="0" dirty="0" smtClean="0"/>
              <a:t> </a:t>
            </a:r>
            <a:r>
              <a:rPr lang="de-DE" sz="1600" baseline="0" dirty="0" err="1" smtClean="0"/>
              <a:t>Utilisé</a:t>
            </a:r>
            <a:r>
              <a:rPr lang="de-DE" sz="1600" baseline="0" dirty="0" smtClean="0"/>
              <a:t> YouTube, </a:t>
            </a:r>
            <a:r>
              <a:rPr lang="de-DE" sz="1600" baseline="0" dirty="0" err="1" smtClean="0"/>
              <a:t>Netflix</a:t>
            </a:r>
            <a:r>
              <a:rPr lang="de-DE" sz="1600" baseline="0" dirty="0" smtClean="0"/>
              <a:t> </a:t>
            </a:r>
            <a:r>
              <a:rPr lang="de-DE" sz="1600" baseline="0" dirty="0" err="1" smtClean="0"/>
              <a:t>Ou</a:t>
            </a:r>
            <a:r>
              <a:rPr lang="de-DE" sz="1600" baseline="0" dirty="0" smtClean="0"/>
              <a:t> Amazon Instant Video</a:t>
            </a:r>
          </a:p>
          <a:p>
            <a:r>
              <a:rPr lang="de-DE" sz="1600" baseline="0" dirty="0" smtClean="0"/>
              <a:t>De </a:t>
            </a:r>
            <a:r>
              <a:rPr lang="de-DE" sz="1600" baseline="0" dirty="0" err="1" smtClean="0"/>
              <a:t>Cours</a:t>
            </a:r>
            <a:r>
              <a:rPr lang="de-DE" sz="1600" baseline="0" dirty="0" smtClean="0"/>
              <a:t>, </a:t>
            </a:r>
            <a:r>
              <a:rPr lang="de-DE" sz="1600" baseline="0" dirty="0" err="1" smtClean="0"/>
              <a:t>Ces</a:t>
            </a:r>
            <a:r>
              <a:rPr lang="de-DE" sz="1600" baseline="0" dirty="0" smtClean="0"/>
              <a:t> </a:t>
            </a:r>
            <a:r>
              <a:rPr lang="de-DE" sz="1600" baseline="0" dirty="0" err="1" smtClean="0"/>
              <a:t>Services</a:t>
            </a:r>
            <a:r>
              <a:rPr lang="de-DE" sz="1600" baseline="0" dirty="0" smtClean="0"/>
              <a:t> </a:t>
            </a:r>
            <a:r>
              <a:rPr lang="de-DE" sz="1600" baseline="0" dirty="0" err="1" smtClean="0"/>
              <a:t>Venez</a:t>
            </a:r>
            <a:r>
              <a:rPr lang="de-DE" sz="1600" baseline="0" dirty="0" smtClean="0"/>
              <a:t> </a:t>
            </a:r>
            <a:r>
              <a:rPr lang="de-DE" sz="1600" baseline="0" dirty="0" err="1" smtClean="0"/>
              <a:t>Avec</a:t>
            </a:r>
            <a:r>
              <a:rPr lang="de-DE" sz="1600" baseline="0" dirty="0" smtClean="0"/>
              <a:t> </a:t>
            </a:r>
            <a:r>
              <a:rPr lang="de-DE" sz="1600" b="1" baseline="0" dirty="0" err="1" smtClean="0"/>
              <a:t>Nouvelles</a:t>
            </a:r>
            <a:r>
              <a:rPr lang="de-DE" sz="1600" b="1" baseline="0" dirty="0" smtClean="0"/>
              <a:t> </a:t>
            </a:r>
            <a:r>
              <a:rPr lang="de-DE" sz="1600" b="1" baseline="0" dirty="0" err="1" smtClean="0"/>
              <a:t>Défis</a:t>
            </a:r>
            <a:r>
              <a:rPr lang="de-DE" sz="1600" baseline="0" dirty="0" smtClean="0"/>
              <a:t> Sur la </a:t>
            </a:r>
            <a:r>
              <a:rPr lang="de-DE" sz="1600" baseline="0" dirty="0" err="1" smtClean="0"/>
              <a:t>Mesure</a:t>
            </a:r>
            <a:r>
              <a:rPr lang="de-DE" sz="1600" baseline="0" dirty="0" smtClean="0"/>
              <a:t> Un </a:t>
            </a:r>
            <a:r>
              <a:rPr lang="de-DE" sz="1600" baseline="0" dirty="0" err="1" smtClean="0"/>
              <a:t>La surveillance</a:t>
            </a:r>
            <a:r>
              <a:rPr lang="de-DE" sz="1600" baseline="0" dirty="0" smtClean="0"/>
              <a:t> </a:t>
            </a:r>
            <a:r>
              <a:rPr lang="de-DE" sz="1600" baseline="0" dirty="0" err="1" smtClean="0"/>
              <a:t>Côté</a:t>
            </a:r>
            <a:r>
              <a:rPr lang="de-DE" sz="1600" baseline="0" dirty="0" smtClean="0"/>
              <a:t>.</a:t>
            </a:r>
          </a:p>
          <a:p>
            <a:r>
              <a:rPr lang="de-DE" sz="1600" baseline="0" dirty="0" err="1" smtClean="0"/>
              <a:t>Au cours de</a:t>
            </a:r>
            <a:r>
              <a:rPr lang="de-DE" sz="1600" baseline="0" dirty="0" smtClean="0"/>
              <a:t> </a:t>
            </a:r>
            <a:r>
              <a:rPr lang="de-DE" sz="1600" baseline="0" dirty="0" err="1" smtClean="0"/>
              <a:t>Mon</a:t>
            </a:r>
            <a:r>
              <a:rPr lang="de-DE" sz="1600" baseline="0" dirty="0" smtClean="0"/>
              <a:t> </a:t>
            </a:r>
            <a:r>
              <a:rPr lang="de-DE" sz="1600" baseline="0" dirty="0" err="1" smtClean="0"/>
              <a:t>Présentation</a:t>
            </a:r>
            <a:r>
              <a:rPr lang="de-DE" sz="1600" baseline="0" dirty="0" smtClean="0"/>
              <a:t> Je vais </a:t>
            </a:r>
            <a:r>
              <a:rPr lang="de-DE" sz="1600" baseline="0" dirty="0" err="1" smtClean="0"/>
              <a:t>Expliquer</a:t>
            </a:r>
            <a:r>
              <a:rPr lang="de-DE" sz="1600" baseline="0" dirty="0" smtClean="0"/>
              <a:t> </a:t>
            </a:r>
            <a:r>
              <a:rPr lang="de-DE" sz="1600" b="1" baseline="0" dirty="0" err="1" smtClean="0"/>
              <a:t>Pourquoi</a:t>
            </a:r>
            <a:r>
              <a:rPr lang="de-DE" sz="1600" baseline="0" dirty="0" smtClean="0"/>
              <a:t> </a:t>
            </a:r>
            <a:r>
              <a:rPr lang="de-DE" sz="1600" baseline="0" dirty="0" err="1" smtClean="0"/>
              <a:t>Cette</a:t>
            </a:r>
            <a:r>
              <a:rPr lang="de-DE" sz="1600" baseline="0" dirty="0" smtClean="0"/>
              <a:t> </a:t>
            </a:r>
            <a:r>
              <a:rPr lang="de-DE" sz="1600" baseline="0" dirty="0" err="1" smtClean="0"/>
              <a:t>Est</a:t>
            </a:r>
            <a:r>
              <a:rPr lang="de-DE" sz="1600" baseline="0" dirty="0" smtClean="0"/>
              <a:t> L' </a:t>
            </a:r>
            <a:r>
              <a:rPr lang="de-DE" sz="1600" baseline="0" dirty="0" err="1" smtClean="0"/>
              <a:t>Cas</a:t>
            </a:r>
            <a:r>
              <a:rPr lang="de-DE" sz="1600" baseline="0" dirty="0" smtClean="0"/>
              <a:t> Et </a:t>
            </a:r>
          </a:p>
          <a:p>
            <a:r>
              <a:rPr lang="de-DE" sz="1600" baseline="0" dirty="0" smtClean="0"/>
              <a:t>Je vais </a:t>
            </a:r>
            <a:r>
              <a:rPr lang="de-DE" sz="1600" baseline="0" dirty="0" err="1" smtClean="0"/>
              <a:t>Présent</a:t>
            </a:r>
            <a:r>
              <a:rPr lang="de-DE" sz="1600" baseline="0" dirty="0" smtClean="0"/>
              <a:t> </a:t>
            </a:r>
            <a:r>
              <a:rPr lang="de-DE" sz="1600" baseline="0" dirty="0" err="1" smtClean="0"/>
              <a:t>PEVQ</a:t>
            </a:r>
            <a:r>
              <a:rPr lang="de-DE" sz="1600" baseline="0" dirty="0" smtClean="0"/>
              <a:t>-S, </a:t>
            </a:r>
            <a:r>
              <a:rPr lang="de-DE" sz="1600" baseline="0" dirty="0" err="1" smtClean="0"/>
              <a:t>Qui</a:t>
            </a:r>
            <a:r>
              <a:rPr lang="de-DE" sz="1600" baseline="0" dirty="0" smtClean="0"/>
              <a:t> </a:t>
            </a:r>
            <a:r>
              <a:rPr lang="de-DE" sz="1600" baseline="0" dirty="0" err="1" smtClean="0"/>
              <a:t>Est</a:t>
            </a:r>
            <a:r>
              <a:rPr lang="de-DE" sz="1600" baseline="0" dirty="0" smtClean="0"/>
              <a:t> </a:t>
            </a:r>
            <a:r>
              <a:rPr lang="de-DE" sz="1600" baseline="0" dirty="0" err="1" smtClean="0"/>
              <a:t>OPTICOM's</a:t>
            </a:r>
            <a:r>
              <a:rPr lang="de-DE" sz="1600" baseline="0" dirty="0" smtClean="0"/>
              <a:t> </a:t>
            </a:r>
            <a:r>
              <a:rPr lang="de-DE" sz="1600" baseline="0" dirty="0" err="1" smtClean="0"/>
              <a:t>Réponse</a:t>
            </a:r>
            <a:r>
              <a:rPr lang="de-DE" sz="1600" baseline="0" dirty="0" smtClean="0"/>
              <a:t> </a:t>
            </a:r>
            <a:r>
              <a:rPr lang="de-DE" sz="1600" baseline="0" dirty="0" err="1" smtClean="0"/>
              <a:t>À</a:t>
            </a:r>
            <a:r>
              <a:rPr lang="de-DE" sz="1600" baseline="0" dirty="0" smtClean="0"/>
              <a:t> </a:t>
            </a:r>
            <a:r>
              <a:rPr lang="de-DE" sz="1600" baseline="0" dirty="0" err="1" smtClean="0"/>
              <a:t>Cette</a:t>
            </a:r>
            <a:r>
              <a:rPr lang="de-DE" sz="1600" baseline="0" dirty="0" smtClean="0"/>
              <a:t> </a:t>
            </a:r>
            <a:r>
              <a:rPr lang="de-DE" sz="1600" baseline="0" dirty="0" err="1" smtClean="0"/>
              <a:t>Défi</a:t>
            </a:r>
            <a:r>
              <a:rPr lang="de-DE" sz="1600" baseline="0" dirty="0" smtClean="0"/>
              <a:t>.</a:t>
            </a:r>
          </a:p>
          <a:p>
            <a:r>
              <a:rPr lang="de-DE" sz="1600" baseline="0" dirty="0" err="1" smtClean="0"/>
              <a:t>PEVQ</a:t>
            </a:r>
            <a:r>
              <a:rPr lang="de-DE" sz="1600" baseline="0" dirty="0" smtClean="0"/>
              <a:t>-S </a:t>
            </a:r>
            <a:r>
              <a:rPr lang="de-DE" sz="1600" baseline="0" dirty="0" err="1" smtClean="0"/>
              <a:t>Est</a:t>
            </a:r>
            <a:r>
              <a:rPr lang="de-DE" sz="1600" baseline="0" dirty="0" smtClean="0"/>
              <a:t> </a:t>
            </a:r>
            <a:r>
              <a:rPr lang="de-DE" sz="1600" baseline="0" dirty="0" err="1" smtClean="0"/>
              <a:t>Fondée</a:t>
            </a:r>
            <a:r>
              <a:rPr lang="de-DE" sz="1600" baseline="0" dirty="0" smtClean="0"/>
              <a:t> Sur </a:t>
            </a:r>
            <a:r>
              <a:rPr lang="de-DE" sz="1600" baseline="0" dirty="0" err="1" smtClean="0"/>
              <a:t>Les</a:t>
            </a:r>
            <a:r>
              <a:rPr lang="de-DE" sz="1600" baseline="0" dirty="0" smtClean="0"/>
              <a:t> </a:t>
            </a:r>
            <a:r>
              <a:rPr lang="de-DE" sz="1600" baseline="0" dirty="0" err="1" smtClean="0"/>
              <a:t>Normes</a:t>
            </a:r>
            <a:r>
              <a:rPr lang="de-DE" sz="1600" baseline="0" dirty="0" smtClean="0"/>
              <a:t> Et </a:t>
            </a:r>
            <a:r>
              <a:rPr lang="de-DE" sz="1600" b="1" baseline="0" dirty="0" err="1" smtClean="0"/>
              <a:t>Les moissonneuses-batteuses</a:t>
            </a:r>
            <a:r>
              <a:rPr lang="de-DE" sz="1600" b="1" baseline="0" dirty="0" smtClean="0"/>
              <a:t> </a:t>
            </a:r>
            <a:r>
              <a:rPr lang="de-DE" sz="1600" b="1" baseline="0" dirty="0" err="1" smtClean="0"/>
              <a:t>Très</a:t>
            </a:r>
            <a:r>
              <a:rPr lang="de-DE" sz="1600" b="1" baseline="0" dirty="0" smtClean="0"/>
              <a:t> </a:t>
            </a:r>
            <a:r>
              <a:rPr lang="de-DE" sz="1600" b="1" baseline="0" dirty="0" err="1" smtClean="0"/>
              <a:t>Faible</a:t>
            </a:r>
            <a:r>
              <a:rPr lang="de-DE" sz="1600" b="1" baseline="0" dirty="0" smtClean="0"/>
              <a:t> </a:t>
            </a:r>
            <a:r>
              <a:rPr lang="de-DE" sz="1600" b="1" baseline="0" dirty="0" err="1" smtClean="0"/>
              <a:t>Traitement</a:t>
            </a:r>
            <a:r>
              <a:rPr lang="de-DE" sz="1600" b="1" baseline="0" dirty="0" smtClean="0"/>
              <a:t> </a:t>
            </a:r>
            <a:r>
              <a:rPr lang="de-DE" sz="1600" b="1" baseline="0" dirty="0" err="1" smtClean="0"/>
              <a:t>Exigences</a:t>
            </a:r>
            <a:r>
              <a:rPr lang="de-DE" sz="1600" b="1" baseline="0" dirty="0" smtClean="0"/>
              <a:t> </a:t>
            </a:r>
            <a:r>
              <a:rPr lang="de-DE" sz="1600" b="1" baseline="0" dirty="0" err="1" smtClean="0"/>
              <a:t>Avec</a:t>
            </a:r>
            <a:r>
              <a:rPr lang="de-DE" sz="1600" b="1" baseline="0" dirty="0" smtClean="0"/>
              <a:t> </a:t>
            </a:r>
            <a:r>
              <a:rPr lang="de-DE" sz="1600" b="1" baseline="0" dirty="0" err="1" smtClean="0"/>
              <a:t>Très</a:t>
            </a:r>
            <a:r>
              <a:rPr lang="de-DE" sz="1600" b="1" baseline="0" dirty="0" smtClean="0"/>
              <a:t> Haute </a:t>
            </a:r>
            <a:r>
              <a:rPr lang="de-DE" sz="1600" b="1" baseline="0" dirty="0" err="1" smtClean="0"/>
              <a:t>Exactitude</a:t>
            </a:r>
            <a:r>
              <a:rPr lang="de-DE" sz="1600" baseline="0" dirty="0" smtClean="0"/>
              <a:t>, </a:t>
            </a:r>
            <a:r>
              <a:rPr lang="de-DE" sz="1600" baseline="0" dirty="0" err="1" smtClean="0"/>
              <a:t>Qui</a:t>
            </a:r>
            <a:r>
              <a:rPr lang="de-DE" sz="1600" baseline="0" dirty="0" smtClean="0"/>
              <a:t> </a:t>
            </a:r>
            <a:r>
              <a:rPr lang="de-DE" sz="1600" baseline="0" dirty="0" err="1" smtClean="0"/>
              <a:t>Fait</a:t>
            </a:r>
            <a:r>
              <a:rPr lang="de-DE" sz="1600" baseline="0" dirty="0" smtClean="0"/>
              <a:t> </a:t>
            </a:r>
            <a:r>
              <a:rPr lang="de-DE" sz="1600" baseline="0" dirty="0" err="1" smtClean="0"/>
              <a:t>Il</a:t>
            </a:r>
            <a:r>
              <a:rPr lang="de-DE" sz="1600" baseline="0" dirty="0" smtClean="0"/>
              <a:t> L' </a:t>
            </a:r>
            <a:r>
              <a:rPr lang="de-DE" sz="1600" b="1" baseline="0" dirty="0" err="1" smtClean="0"/>
              <a:t>Parfait</a:t>
            </a:r>
            <a:r>
              <a:rPr lang="de-DE" sz="1600" b="1" baseline="0" dirty="0" smtClean="0"/>
              <a:t> </a:t>
            </a:r>
            <a:r>
              <a:rPr lang="de-DE" sz="1600" b="1" baseline="0" dirty="0" err="1" smtClean="0"/>
              <a:t>Outil</a:t>
            </a:r>
            <a:endParaRPr lang="de-DE" sz="1600" b="1" baseline="0" dirty="0" smtClean="0"/>
          </a:p>
          <a:p>
            <a:r>
              <a:rPr lang="de-DE" sz="1600" baseline="0" dirty="0" smtClean="0"/>
              <a:t>Pour </a:t>
            </a:r>
            <a:r>
              <a:rPr lang="de-DE" sz="1600" baseline="0" dirty="0" err="1" smtClean="0"/>
              <a:t>Applications</a:t>
            </a:r>
            <a:r>
              <a:rPr lang="de-DE" sz="1600" baseline="0" dirty="0" smtClean="0"/>
              <a:t> Comme </a:t>
            </a:r>
            <a:r>
              <a:rPr lang="de-DE" sz="1600" b="1" baseline="0" dirty="0" err="1" smtClean="0"/>
              <a:t>Dur</a:t>
            </a:r>
            <a:r>
              <a:rPr lang="de-DE" sz="1600" b="1" baseline="0" dirty="0" smtClean="0"/>
              <a:t> </a:t>
            </a:r>
            <a:r>
              <a:rPr lang="de-DE" sz="1600" b="1" baseline="0" dirty="0" err="1" smtClean="0"/>
              <a:t>Mise à l'essai</a:t>
            </a:r>
            <a:r>
              <a:rPr lang="de-DE" sz="1600" baseline="0" smtClean="0"/>
              <a:t>.</a:t>
            </a:r>
          </a:p>
          <a:p>
            <a:endParaRPr lang="en-GB" smtClean="0"/>
          </a:p>
        </p:txBody>
      </p:sp>
    </p:spTree>
    <p:extLst>
      <p:ext uri="{BB962C8B-B14F-4D97-AF65-F5344CB8AC3E}">
        <p14:creationId xmlns:p14="http://schemas.microsoft.com/office/powerpoint/2010/main" val="932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TCP : </a:t>
            </a:r>
            <a:r>
              <a:rPr lang="de-DE" dirty="0" err="1" smtClean="0"/>
              <a:t>Ensemble</a:t>
            </a:r>
            <a:r>
              <a:rPr lang="de-DE" dirty="0" smtClean="0"/>
              <a:t> </a:t>
            </a:r>
            <a:r>
              <a:rPr lang="de-DE" dirty="0" err="1" smtClean="0"/>
              <a:t>Distorton</a:t>
            </a:r>
            <a:r>
              <a:rPr lang="de-DE" dirty="0" smtClean="0"/>
              <a:t> </a:t>
            </a:r>
            <a:r>
              <a:rPr lang="de-DE" dirty="0" err="1" smtClean="0"/>
              <a:t>Catégories</a:t>
            </a:r>
            <a:r>
              <a:rPr lang="de-DE" dirty="0" smtClean="0"/>
              <a:t> </a:t>
            </a:r>
            <a:r>
              <a:rPr lang="de-DE" dirty="0" err="1" smtClean="0"/>
              <a:t>Sont</a:t>
            </a:r>
            <a:r>
              <a:rPr lang="de-DE" dirty="0" smtClean="0"/>
              <a:t> </a:t>
            </a:r>
            <a:r>
              <a:rPr lang="de-DE" dirty="0" err="1" smtClean="0"/>
              <a:t>Manquant</a:t>
            </a:r>
            <a:endParaRPr lang="de-DE" dirty="0" smtClean="0"/>
          </a:p>
          <a:p>
            <a:r>
              <a:rPr lang="de-DE" dirty="0" err="1" smtClean="0"/>
              <a:t>Calage</a:t>
            </a:r>
            <a:r>
              <a:rPr lang="de-DE" dirty="0" smtClean="0"/>
              <a:t> </a:t>
            </a:r>
            <a:r>
              <a:rPr lang="de-DE" dirty="0" err="1" smtClean="0"/>
              <a:t>Gagne</a:t>
            </a:r>
            <a:r>
              <a:rPr lang="de-DE" dirty="0" smtClean="0"/>
              <a:t> </a:t>
            </a:r>
            <a:r>
              <a:rPr lang="de-DE" dirty="0" err="1" smtClean="0"/>
              <a:t>Moins</a:t>
            </a:r>
            <a:endParaRPr lang="de-DE" dirty="0" smtClean="0"/>
          </a:p>
          <a:p>
            <a:r>
              <a:rPr lang="de-DE" dirty="0" err="1" smtClean="0"/>
              <a:t>N</a:t>
            </a:r>
            <a:r>
              <a:rPr lang="de-DE" dirty="0" smtClean="0"/>
              <a:t> Pas </a:t>
            </a:r>
            <a:r>
              <a:rPr lang="de-DE" dirty="0" err="1" smtClean="0"/>
              <a:t>Venez</a:t>
            </a:r>
            <a:r>
              <a:rPr lang="de-DE" dirty="0" smtClean="0"/>
              <a:t> </a:t>
            </a:r>
            <a:r>
              <a:rPr lang="de-DE" dirty="0" err="1" smtClean="0"/>
              <a:t>Pour</a:t>
            </a:r>
            <a:r>
              <a:rPr lang="de-DE" dirty="0" smtClean="0"/>
              <a:t> </a:t>
            </a:r>
            <a:r>
              <a:rPr lang="de-DE" dirty="0" err="1" smtClean="0"/>
              <a:t>Libre</a:t>
            </a:r>
            <a:r>
              <a:rPr lang="de-DE" dirty="0" smtClean="0"/>
              <a:t>, </a:t>
            </a:r>
            <a:r>
              <a:rPr lang="de-DE" dirty="0" err="1" smtClean="0"/>
              <a:t>Est</a:t>
            </a:r>
            <a:r>
              <a:rPr lang="de-DE" dirty="0" smtClean="0"/>
              <a:t> </a:t>
            </a:r>
            <a:r>
              <a:rPr lang="de-DE" dirty="0" err="1" smtClean="0"/>
              <a:t>Échangés</a:t>
            </a:r>
            <a:r>
              <a:rPr lang="de-DE" dirty="0" smtClean="0"/>
              <a:t> </a:t>
            </a:r>
            <a:r>
              <a:rPr lang="de-DE" dirty="0" err="1" smtClean="0"/>
              <a:t>Pour</a:t>
            </a:r>
            <a:r>
              <a:rPr lang="de-DE" dirty="0" smtClean="0"/>
              <a:t> </a:t>
            </a:r>
            <a:r>
              <a:rPr lang="de-DE" dirty="0" err="1" smtClean="0"/>
              <a:t>Débit binaire</a:t>
            </a:r>
            <a:r>
              <a:rPr lang="de-DE" dirty="0" smtClean="0"/>
              <a:t> </a:t>
            </a:r>
            <a:r>
              <a:rPr lang="de-DE" dirty="0" err="1" smtClean="0"/>
              <a:t>Modifications</a:t>
            </a:r>
            <a:r>
              <a:rPr lang="de-DE" dirty="0" smtClean="0"/>
              <a:t> </a:t>
            </a:r>
            <a:r>
              <a:rPr lang="de-DE" dirty="0" err="1" smtClean="0"/>
              <a:t>Et</a:t>
            </a:r>
            <a:r>
              <a:rPr lang="de-DE" dirty="0" smtClean="0"/>
              <a:t> </a:t>
            </a:r>
            <a:r>
              <a:rPr lang="de-DE" dirty="0" err="1" smtClean="0"/>
              <a:t>Résolution</a:t>
            </a:r>
            <a:r>
              <a:rPr lang="de-DE" dirty="0" smtClean="0"/>
              <a:t> </a:t>
            </a:r>
            <a:r>
              <a:rPr lang="de-DE" dirty="0" err="1" smtClean="0"/>
              <a:t>Modifications</a:t>
            </a:r>
            <a:endParaRPr lang="de-DE" dirty="0" smtClean="0"/>
          </a:p>
          <a:p>
            <a:r>
              <a:rPr lang="de-DE" dirty="0" err="1" smtClean="0"/>
              <a:t>À</a:t>
            </a:r>
            <a:r>
              <a:rPr lang="de-DE" dirty="0" smtClean="0"/>
              <a:t> </a:t>
            </a:r>
            <a:r>
              <a:rPr lang="de-DE" dirty="0" err="1" smtClean="0"/>
              <a:t>Voir</a:t>
            </a:r>
            <a:r>
              <a:rPr lang="de-DE" dirty="0" smtClean="0"/>
              <a:t> </a:t>
            </a:r>
            <a:r>
              <a:rPr lang="de-DE" dirty="0" err="1" smtClean="0"/>
              <a:t>Ceux</a:t>
            </a:r>
            <a:r>
              <a:rPr lang="de-DE" dirty="0" smtClean="0"/>
              <a:t> </a:t>
            </a:r>
            <a:r>
              <a:rPr lang="de-DE" dirty="0" err="1" smtClean="0"/>
              <a:t>Effets</a:t>
            </a:r>
            <a:r>
              <a:rPr lang="de-DE" dirty="0" smtClean="0"/>
              <a:t>, </a:t>
            </a:r>
            <a:r>
              <a:rPr lang="de-DE" dirty="0" err="1" smtClean="0"/>
              <a:t>De long</a:t>
            </a:r>
            <a:r>
              <a:rPr lang="de-DE" dirty="0" smtClean="0"/>
              <a:t> </a:t>
            </a:r>
            <a:r>
              <a:rPr lang="de-DE" dirty="0" err="1" smtClean="0"/>
              <a:t>Séquences</a:t>
            </a:r>
            <a:r>
              <a:rPr lang="de-DE" dirty="0" smtClean="0"/>
              <a:t> </a:t>
            </a:r>
            <a:r>
              <a:rPr lang="de-DE" dirty="0" err="1" smtClean="0"/>
              <a:t>Sont</a:t>
            </a:r>
            <a:r>
              <a:rPr lang="de-DE" dirty="0" smtClean="0"/>
              <a:t> </a:t>
            </a:r>
            <a:r>
              <a:rPr lang="de-DE" dirty="0" err="1" smtClean="0"/>
              <a:t>Requis</a:t>
            </a:r>
            <a:endParaRPr lang="de-DE" dirty="0" smtClean="0"/>
          </a:p>
          <a:p>
            <a:r>
              <a:rPr lang="de-DE" dirty="0" err="1" smtClean="0"/>
              <a:t>Le plus proche</a:t>
            </a:r>
            <a:r>
              <a:rPr lang="de-DE" dirty="0" smtClean="0"/>
              <a:t> </a:t>
            </a:r>
            <a:r>
              <a:rPr lang="de-DE" dirty="0" err="1" smtClean="0"/>
              <a:t>Sont</a:t>
            </a:r>
            <a:r>
              <a:rPr lang="de-DE" dirty="0" smtClean="0"/>
              <a:t> MM</a:t>
            </a:r>
            <a:r>
              <a:rPr lang="de-DE" baseline="0" dirty="0" smtClean="0"/>
              <a:t> </a:t>
            </a:r>
            <a:r>
              <a:rPr lang="de-DE" baseline="0" dirty="0" err="1" smtClean="0"/>
              <a:t>Ou</a:t>
            </a:r>
            <a:r>
              <a:rPr lang="de-DE" baseline="0" dirty="0" smtClean="0"/>
              <a:t> Hybrid </a:t>
            </a:r>
            <a:r>
              <a:rPr lang="de-DE" baseline="0" dirty="0" err="1" smtClean="0"/>
              <a:t>Modèles</a:t>
            </a:r>
            <a:r>
              <a:rPr lang="de-DE" baseline="0" dirty="0" smtClean="0"/>
              <a:t> De J.247 </a:t>
            </a:r>
            <a:r>
              <a:rPr lang="de-DE" baseline="0" dirty="0" err="1" smtClean="0"/>
              <a:t>Ou</a:t>
            </a:r>
            <a:r>
              <a:rPr lang="de-DE" baseline="0" dirty="0" smtClean="0"/>
              <a:t> J.343.x</a:t>
            </a:r>
          </a:p>
          <a:p>
            <a:r>
              <a:rPr lang="de-DE" baseline="0" dirty="0" err="1" smtClean="0"/>
              <a:t>Pour</a:t>
            </a:r>
            <a:r>
              <a:rPr lang="de-DE" baseline="0" dirty="0" smtClean="0"/>
              <a:t> Un </a:t>
            </a:r>
            <a:r>
              <a:rPr lang="de-DE" baseline="0" dirty="0" err="1" smtClean="0"/>
              <a:t>Mieux</a:t>
            </a:r>
            <a:r>
              <a:rPr lang="de-DE" baseline="0" dirty="0" smtClean="0"/>
              <a:t> </a:t>
            </a:r>
            <a:r>
              <a:rPr lang="de-DE" baseline="0" dirty="0" err="1" smtClean="0"/>
              <a:t>Understnding</a:t>
            </a:r>
            <a:r>
              <a:rPr lang="de-DE" baseline="0" dirty="0" smtClean="0"/>
              <a:t> </a:t>
            </a:r>
            <a:r>
              <a:rPr lang="de-DE" baseline="0" dirty="0" err="1" smtClean="0"/>
              <a:t>De</a:t>
            </a:r>
            <a:r>
              <a:rPr lang="de-DE" baseline="0" dirty="0" smtClean="0"/>
              <a:t> </a:t>
            </a:r>
            <a:r>
              <a:rPr lang="de-DE" baseline="0" dirty="0" err="1" smtClean="0"/>
              <a:t>Ces</a:t>
            </a:r>
            <a:r>
              <a:rPr lang="de-DE" baseline="0" dirty="0" smtClean="0"/>
              <a:t> </a:t>
            </a:r>
            <a:r>
              <a:rPr lang="de-DE" baseline="0" dirty="0" err="1" smtClean="0"/>
              <a:t>Effets</a:t>
            </a:r>
            <a:r>
              <a:rPr lang="de-DE" baseline="0" dirty="0" smtClean="0"/>
              <a:t> </a:t>
            </a:r>
            <a:r>
              <a:rPr lang="de-DE" baseline="0" dirty="0" err="1" smtClean="0"/>
              <a:t>Let's</a:t>
            </a:r>
            <a:r>
              <a:rPr lang="de-DE" baseline="0" dirty="0" smtClean="0"/>
              <a:t> </a:t>
            </a:r>
            <a:r>
              <a:rPr lang="de-DE" baseline="0" dirty="0" err="1" smtClean="0"/>
              <a:t>Avoir</a:t>
            </a:r>
            <a:r>
              <a:rPr lang="de-DE" baseline="0" dirty="0" smtClean="0"/>
              <a:t> Un </a:t>
            </a:r>
            <a:r>
              <a:rPr lang="de-DE" baseline="0" dirty="0" err="1" smtClean="0"/>
              <a:t>Rechercher</a:t>
            </a:r>
            <a:r>
              <a:rPr lang="de-DE" baseline="0" dirty="0" smtClean="0"/>
              <a:t> À </a:t>
            </a:r>
            <a:r>
              <a:rPr lang="de-DE" baseline="0" dirty="0" err="1" smtClean="0"/>
              <a:t>Comment</a:t>
            </a:r>
            <a:r>
              <a:rPr lang="de-DE" baseline="0" dirty="0" smtClean="0"/>
              <a:t> L'ABR </a:t>
            </a:r>
            <a:r>
              <a:rPr lang="de-DE" baseline="0" dirty="0" err="1" smtClean="0"/>
              <a:t>Oeuvres</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3</a:t>
            </a:fld>
            <a:endParaRPr lang="de-DE">
              <a:solidFill>
                <a:prstClr val="black"/>
              </a:solidFill>
            </a:endParaRPr>
          </a:p>
        </p:txBody>
      </p:sp>
    </p:spTree>
    <p:extLst>
      <p:ext uri="{BB962C8B-B14F-4D97-AF65-F5344CB8AC3E}">
        <p14:creationId xmlns:p14="http://schemas.microsoft.com/office/powerpoint/2010/main" val="142975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Contenu </a:t>
            </a:r>
            <a:r>
              <a:rPr lang="de-DE" dirty="0" err="1" smtClean="0"/>
              <a:t>Est</a:t>
            </a:r>
            <a:r>
              <a:rPr lang="de-DE" dirty="0" smtClean="0"/>
              <a:t> </a:t>
            </a:r>
            <a:r>
              <a:rPr lang="de-DE" dirty="0" err="1" smtClean="0"/>
              <a:t>Téléchargé</a:t>
            </a:r>
            <a:r>
              <a:rPr lang="de-DE" dirty="0" smtClean="0"/>
              <a:t>. </a:t>
            </a:r>
          </a:p>
          <a:p>
            <a:r>
              <a:rPr lang="de-DE" dirty="0" smtClean="0"/>
              <a:t>Comme </a:t>
            </a:r>
            <a:r>
              <a:rPr lang="de-DE" dirty="0" err="1" smtClean="0"/>
              <a:t>Bientôt</a:t>
            </a:r>
            <a:r>
              <a:rPr lang="de-DE" dirty="0" smtClean="0"/>
              <a:t> </a:t>
            </a:r>
            <a:r>
              <a:rPr lang="de-DE" dirty="0" err="1" smtClean="0"/>
              <a:t>Comme</a:t>
            </a:r>
            <a:r>
              <a:rPr lang="de-DE" dirty="0" smtClean="0"/>
              <a:t> </a:t>
            </a:r>
            <a:r>
              <a:rPr lang="de-DE" b="1" dirty="0" err="1" smtClean="0"/>
              <a:t>Contenu</a:t>
            </a:r>
            <a:r>
              <a:rPr lang="de-DE" baseline="0" dirty="0" smtClean="0"/>
              <a:t> </a:t>
            </a:r>
            <a:r>
              <a:rPr lang="de-DE" baseline="0" dirty="0" err="1" smtClean="0"/>
              <a:t>Est</a:t>
            </a:r>
            <a:r>
              <a:rPr lang="de-DE" baseline="0" dirty="0" smtClean="0"/>
              <a:t> </a:t>
            </a:r>
            <a:r>
              <a:rPr lang="de-DE" b="1" baseline="0" dirty="0" err="1" smtClean="0"/>
              <a:t>Téléchargé</a:t>
            </a:r>
            <a:r>
              <a:rPr lang="de-DE" baseline="0" dirty="0" smtClean="0"/>
              <a:t>, </a:t>
            </a:r>
            <a:r>
              <a:rPr lang="de-DE" baseline="0" dirty="0" err="1" smtClean="0"/>
              <a:t>Il</a:t>
            </a:r>
            <a:r>
              <a:rPr lang="de-DE" baseline="0" dirty="0" smtClean="0"/>
              <a:t> S </a:t>
            </a:r>
            <a:r>
              <a:rPr lang="de-DE" baseline="0" dirty="0" err="1" smtClean="0"/>
              <a:t>Être</a:t>
            </a:r>
            <a:r>
              <a:rPr lang="de-DE" baseline="0" dirty="0" smtClean="0"/>
              <a:t> </a:t>
            </a:r>
            <a:r>
              <a:rPr lang="de-DE" b="1" baseline="0" dirty="0" err="1" smtClean="0"/>
              <a:t>Transcodés</a:t>
            </a:r>
            <a:r>
              <a:rPr lang="de-DE" baseline="0" dirty="0" smtClean="0"/>
              <a:t> </a:t>
            </a:r>
            <a:r>
              <a:rPr lang="de-DE" baseline="0" dirty="0" err="1" smtClean="0"/>
              <a:t>Dans</a:t>
            </a:r>
            <a:r>
              <a:rPr lang="de-DE" baseline="0" dirty="0" smtClean="0"/>
              <a:t> </a:t>
            </a:r>
            <a:r>
              <a:rPr lang="de-DE" baseline="0" dirty="0" err="1" smtClean="0"/>
              <a:t>Plusieurs</a:t>
            </a:r>
            <a:r>
              <a:rPr lang="de-DE" baseline="0" dirty="0" smtClean="0"/>
              <a:t> </a:t>
            </a:r>
            <a:r>
              <a:rPr lang="de-DE" b="1" baseline="0" dirty="0" err="1" smtClean="0"/>
              <a:t>Abaisser</a:t>
            </a:r>
            <a:r>
              <a:rPr lang="de-DE" b="1" baseline="0" dirty="0" smtClean="0"/>
              <a:t> </a:t>
            </a:r>
            <a:r>
              <a:rPr lang="de-DE" b="1" baseline="0" dirty="0" err="1" smtClean="0"/>
              <a:t>Qualité</a:t>
            </a:r>
            <a:r>
              <a:rPr lang="de-DE" b="1" baseline="0" dirty="0" smtClean="0"/>
              <a:t> </a:t>
            </a:r>
            <a:r>
              <a:rPr lang="de-DE" b="1" baseline="0" dirty="0" err="1" smtClean="0"/>
              <a:t>Versions</a:t>
            </a:r>
            <a:r>
              <a:rPr lang="de-DE" b="1" baseline="0" dirty="0" smtClean="0"/>
              <a:t> </a:t>
            </a:r>
            <a:r>
              <a:rPr lang="de-DE" baseline="0" dirty="0" err="1" smtClean="0"/>
              <a:t>Avec</a:t>
            </a:r>
            <a:r>
              <a:rPr lang="de-DE" baseline="0" dirty="0" smtClean="0"/>
              <a:t> Différents </a:t>
            </a:r>
            <a:r>
              <a:rPr lang="de-DE" baseline="0" dirty="0" err="1" smtClean="0"/>
              <a:t>Débits</a:t>
            </a:r>
            <a:r>
              <a:rPr lang="de-DE" baseline="0" dirty="0" smtClean="0"/>
              <a:t> (</a:t>
            </a:r>
            <a:r>
              <a:rPr lang="de-DE" baseline="0" dirty="0" err="1" smtClean="0"/>
              <a:t>Autour de</a:t>
            </a:r>
            <a:r>
              <a:rPr lang="de-DE" baseline="0" dirty="0" smtClean="0"/>
              <a:t> </a:t>
            </a:r>
            <a:r>
              <a:rPr lang="de-DE" baseline="0" dirty="0" err="1" smtClean="0"/>
              <a:t>Dix</a:t>
            </a:r>
            <a:r>
              <a:rPr lang="de-DE" baseline="0" dirty="0" smtClean="0"/>
              <a:t> </a:t>
            </a:r>
            <a:r>
              <a:rPr lang="de-DE" baseline="0" dirty="0" err="1" smtClean="0"/>
              <a:t>Versions</a:t>
            </a:r>
            <a:r>
              <a:rPr lang="de-DE" baseline="0" dirty="0" smtClean="0"/>
              <a:t>, </a:t>
            </a:r>
            <a:r>
              <a:rPr lang="de-DE" baseline="0" dirty="0" err="1" smtClean="0"/>
              <a:t>Certains</a:t>
            </a:r>
            <a:r>
              <a:rPr lang="de-DE" baseline="0" dirty="0" smtClean="0"/>
              <a:t> 100 </a:t>
            </a:r>
            <a:r>
              <a:rPr lang="de-DE" baseline="0" dirty="0" err="1" smtClean="0"/>
              <a:t>KBit</a:t>
            </a:r>
            <a:r>
              <a:rPr lang="de-DE" baseline="0" dirty="0" smtClean="0"/>
              <a:t>/s </a:t>
            </a:r>
            <a:r>
              <a:rPr lang="de-DE" baseline="0" dirty="0" err="1" smtClean="0"/>
              <a:t>Jusqu'</a:t>
            </a:r>
            <a:r>
              <a:rPr lang="de-DE" baseline="0" dirty="0" smtClean="0"/>
              <a:t> </a:t>
            </a:r>
            <a:r>
              <a:rPr lang="de-DE" baseline="0" dirty="0" err="1" smtClean="0"/>
              <a:t>À</a:t>
            </a:r>
            <a:r>
              <a:rPr lang="de-DE" baseline="0" dirty="0" smtClean="0"/>
              <a:t> &gt;10Mbit/s). </a:t>
            </a:r>
          </a:p>
          <a:p>
            <a:r>
              <a:rPr lang="de-DE" b="1" baseline="0" dirty="0" err="1" smtClean="0"/>
              <a:t>Abaisser</a:t>
            </a:r>
            <a:r>
              <a:rPr lang="de-DE" b="1" baseline="0" dirty="0" smtClean="0"/>
              <a:t> </a:t>
            </a:r>
            <a:r>
              <a:rPr lang="de-DE" b="1" baseline="0" dirty="0" err="1" smtClean="0"/>
              <a:t>Débits</a:t>
            </a:r>
            <a:r>
              <a:rPr lang="de-DE" b="1" baseline="0" dirty="0" smtClean="0"/>
              <a:t> </a:t>
            </a:r>
            <a:r>
              <a:rPr lang="de-DE" baseline="0" dirty="0" err="1" smtClean="0"/>
              <a:t>Généralement</a:t>
            </a:r>
            <a:r>
              <a:rPr lang="de-DE" baseline="0" dirty="0" smtClean="0"/>
              <a:t> </a:t>
            </a:r>
            <a:r>
              <a:rPr lang="de-DE" baseline="0" dirty="0" err="1" smtClean="0"/>
              <a:t>Avoir</a:t>
            </a:r>
            <a:r>
              <a:rPr lang="de-DE" baseline="0" dirty="0" smtClean="0"/>
              <a:t> </a:t>
            </a:r>
            <a:r>
              <a:rPr lang="de-DE" b="1" baseline="0" dirty="0" err="1" smtClean="0"/>
              <a:t>Abaisser</a:t>
            </a:r>
            <a:r>
              <a:rPr lang="de-DE" b="1" baseline="0" dirty="0" smtClean="0"/>
              <a:t> </a:t>
            </a:r>
            <a:r>
              <a:rPr lang="de-DE" b="1" baseline="0" dirty="0" err="1" smtClean="0"/>
              <a:t>Résolutions</a:t>
            </a:r>
            <a:r>
              <a:rPr lang="de-DE" b="1" baseline="0" dirty="0" smtClean="0"/>
              <a:t> </a:t>
            </a:r>
            <a:r>
              <a:rPr lang="de-DE" baseline="0" dirty="0" err="1" smtClean="0"/>
              <a:t>Comme</a:t>
            </a:r>
            <a:r>
              <a:rPr lang="de-DE" baseline="0" dirty="0" smtClean="0"/>
              <a:t> </a:t>
            </a:r>
            <a:r>
              <a:rPr lang="de-DE" baseline="0" dirty="0" err="1" smtClean="0"/>
              <a:t>Bien</a:t>
            </a:r>
            <a:r>
              <a:rPr lang="de-DE" baseline="0" dirty="0" smtClean="0"/>
              <a:t>.</a:t>
            </a:r>
          </a:p>
          <a:p>
            <a:r>
              <a:rPr lang="de-DE" dirty="0" smtClean="0"/>
              <a:t>Encodage </a:t>
            </a:r>
            <a:r>
              <a:rPr lang="de-DE" dirty="0" err="1" smtClean="0"/>
              <a:t>Il arrive</a:t>
            </a:r>
            <a:r>
              <a:rPr lang="de-DE" dirty="0" smtClean="0"/>
              <a:t> </a:t>
            </a:r>
            <a:r>
              <a:rPr lang="de-DE" b="1" dirty="0" err="1" smtClean="0"/>
              <a:t>Exactement</a:t>
            </a:r>
            <a:r>
              <a:rPr lang="de-DE" b="1" dirty="0" smtClean="0"/>
              <a:t> </a:t>
            </a:r>
            <a:r>
              <a:rPr lang="de-DE" b="1" dirty="0" err="1" smtClean="0"/>
              <a:t>Une fois</a:t>
            </a:r>
            <a:r>
              <a:rPr lang="de-DE" dirty="0" smtClean="0"/>
              <a:t>.</a:t>
            </a:r>
            <a:r>
              <a:rPr lang="de-DE" baseline="0" dirty="0" smtClean="0"/>
              <a:t> Après </a:t>
            </a:r>
            <a:r>
              <a:rPr lang="de-DE" baseline="0" dirty="0" err="1" smtClean="0"/>
              <a:t>Que</a:t>
            </a:r>
            <a:r>
              <a:rPr lang="de-DE" baseline="0" dirty="0" smtClean="0"/>
              <a:t>, tous les </a:t>
            </a:r>
            <a:r>
              <a:rPr lang="de-DE" baseline="0" dirty="0" err="1" smtClean="0"/>
              <a:t>Segments</a:t>
            </a:r>
            <a:r>
              <a:rPr lang="de-DE" baseline="0" dirty="0" smtClean="0"/>
              <a:t> </a:t>
            </a:r>
            <a:r>
              <a:rPr lang="de-DE" baseline="0" dirty="0" err="1" smtClean="0"/>
              <a:t>Demandé</a:t>
            </a:r>
            <a:r>
              <a:rPr lang="de-DE" baseline="0" dirty="0" smtClean="0"/>
              <a:t> </a:t>
            </a:r>
            <a:r>
              <a:rPr lang="de-DE" baseline="0" dirty="0" err="1" smtClean="0"/>
              <a:t>Par</a:t>
            </a:r>
            <a:r>
              <a:rPr lang="de-DE" baseline="0" dirty="0" smtClean="0"/>
              <a:t> </a:t>
            </a:r>
            <a:r>
              <a:rPr lang="de-DE" baseline="0" dirty="0" err="1" smtClean="0"/>
              <a:t>L'</a:t>
            </a:r>
            <a:r>
              <a:rPr lang="de-DE" baseline="0" dirty="0" smtClean="0"/>
              <a:t> </a:t>
            </a:r>
            <a:r>
              <a:rPr lang="de-DE" baseline="0" dirty="0" err="1" smtClean="0"/>
              <a:t>Player</a:t>
            </a:r>
            <a:r>
              <a:rPr lang="de-DE" baseline="0" dirty="0" smtClean="0"/>
              <a:t> </a:t>
            </a:r>
            <a:r>
              <a:rPr lang="de-DE" baseline="0" dirty="0" err="1" smtClean="0"/>
              <a:t>Sont</a:t>
            </a:r>
            <a:r>
              <a:rPr lang="de-DE" baseline="0" dirty="0" smtClean="0"/>
              <a:t> Un </a:t>
            </a:r>
            <a:r>
              <a:rPr lang="de-DE" baseline="0" dirty="0" err="1" smtClean="0"/>
              <a:t>Exactement</a:t>
            </a:r>
            <a:r>
              <a:rPr lang="de-DE" baseline="0" dirty="0" smtClean="0"/>
              <a:t> </a:t>
            </a:r>
            <a:r>
              <a:rPr lang="de-DE" baseline="0" dirty="0" err="1" smtClean="0"/>
              <a:t>Copier</a:t>
            </a:r>
            <a:r>
              <a:rPr lang="de-DE" baseline="0" dirty="0" smtClean="0"/>
              <a:t> </a:t>
            </a:r>
          </a:p>
          <a:p>
            <a:endParaRPr lang="de-DE" baseline="0" dirty="0" smtClean="0"/>
          </a:p>
          <a:p>
            <a:r>
              <a:rPr lang="de-DE" b="1" baseline="0" dirty="0" smtClean="0"/>
              <a:t>Réseau</a:t>
            </a:r>
            <a:r>
              <a:rPr lang="de-DE" baseline="0" dirty="0" smtClean="0"/>
              <a:t>:  </a:t>
            </a:r>
            <a:r>
              <a:rPr lang="de-DE" b="1" baseline="0" dirty="0" err="1" smtClean="0"/>
              <a:t>Aucune</a:t>
            </a:r>
            <a:r>
              <a:rPr lang="de-DE" b="1" baseline="0" dirty="0" smtClean="0"/>
              <a:t> </a:t>
            </a:r>
            <a:r>
              <a:rPr lang="de-DE" b="1" baseline="0" dirty="0" err="1" smtClean="0"/>
              <a:t>Direct</a:t>
            </a:r>
            <a:r>
              <a:rPr lang="de-DE" b="1" baseline="0" dirty="0" smtClean="0"/>
              <a:t> </a:t>
            </a:r>
            <a:r>
              <a:rPr lang="de-DE" b="1" baseline="0" dirty="0" err="1" smtClean="0"/>
              <a:t>Impact</a:t>
            </a:r>
            <a:r>
              <a:rPr lang="de-DE" b="1" baseline="0" dirty="0" smtClean="0"/>
              <a:t> </a:t>
            </a:r>
            <a:r>
              <a:rPr lang="de-DE" baseline="0" dirty="0" err="1" smtClean="0"/>
              <a:t>De</a:t>
            </a:r>
            <a:r>
              <a:rPr lang="de-DE" baseline="0" dirty="0" smtClean="0"/>
              <a:t> </a:t>
            </a:r>
            <a:r>
              <a:rPr lang="de-DE" baseline="0" dirty="0" err="1" smtClean="0"/>
              <a:t>L'</a:t>
            </a:r>
            <a:r>
              <a:rPr lang="de-DE" baseline="0" dirty="0" smtClean="0"/>
              <a:t> Sur </a:t>
            </a:r>
            <a:r>
              <a:rPr lang="de-DE" baseline="0" dirty="0" err="1" smtClean="0"/>
              <a:t>Video</a:t>
            </a:r>
            <a:r>
              <a:rPr lang="de-DE" baseline="0" dirty="0" smtClean="0"/>
              <a:t> </a:t>
            </a:r>
            <a:r>
              <a:rPr lang="de-DE" baseline="0" dirty="0" err="1" smtClean="0"/>
              <a:t>Qualité</a:t>
            </a:r>
            <a:r>
              <a:rPr lang="de-DE" baseline="0" dirty="0" smtClean="0"/>
              <a:t> Juste </a:t>
            </a:r>
            <a:r>
              <a:rPr lang="de-DE" b="1" baseline="0" dirty="0" err="1" smtClean="0"/>
              <a:t>Retardée</a:t>
            </a:r>
            <a:r>
              <a:rPr lang="de-DE" b="1" baseline="0" dirty="0" smtClean="0"/>
              <a:t> </a:t>
            </a:r>
            <a:r>
              <a:rPr lang="de-DE" b="1" baseline="0" dirty="0" err="1" smtClean="0"/>
              <a:t>La livraison</a:t>
            </a:r>
            <a:r>
              <a:rPr lang="de-DE" baseline="0" dirty="0" smtClean="0"/>
              <a:t> </a:t>
            </a:r>
            <a:r>
              <a:rPr lang="de-DE" baseline="0" dirty="0" err="1" smtClean="0"/>
              <a:t>De</a:t>
            </a:r>
            <a:r>
              <a:rPr lang="de-DE" baseline="0" dirty="0" smtClean="0"/>
              <a:t> </a:t>
            </a:r>
            <a:r>
              <a:rPr lang="de-DE" baseline="0" dirty="0" err="1" smtClean="0"/>
              <a:t>Les données</a:t>
            </a:r>
            <a:r>
              <a:rPr lang="de-DE" baseline="0" dirty="0" smtClean="0"/>
              <a:t>. </a:t>
            </a:r>
          </a:p>
          <a:p>
            <a:r>
              <a:rPr lang="de-DE" baseline="0" dirty="0" err="1" smtClean="0"/>
              <a:t>Montant</a:t>
            </a:r>
            <a:r>
              <a:rPr lang="de-DE" baseline="0" dirty="0" smtClean="0"/>
              <a:t> </a:t>
            </a:r>
            <a:r>
              <a:rPr lang="de-DE" baseline="0" dirty="0" err="1" smtClean="0"/>
              <a:t>Si</a:t>
            </a:r>
            <a:r>
              <a:rPr lang="de-DE" baseline="0" dirty="0" smtClean="0"/>
              <a:t> </a:t>
            </a:r>
            <a:r>
              <a:rPr lang="de-DE" b="1" baseline="0" dirty="0" err="1" smtClean="0"/>
              <a:t>Délai</a:t>
            </a:r>
            <a:r>
              <a:rPr lang="de-DE" baseline="0" dirty="0" smtClean="0"/>
              <a:t> </a:t>
            </a:r>
            <a:r>
              <a:rPr lang="de-DE" baseline="0" dirty="0" err="1" smtClean="0"/>
              <a:t>Dépend</a:t>
            </a:r>
            <a:r>
              <a:rPr lang="de-DE" baseline="0" dirty="0" smtClean="0"/>
              <a:t> Sur </a:t>
            </a:r>
            <a:r>
              <a:rPr lang="de-DE" b="1" baseline="0" dirty="0" err="1" smtClean="0"/>
              <a:t>Le trafic</a:t>
            </a:r>
            <a:r>
              <a:rPr lang="de-DE" baseline="0" dirty="0" smtClean="0"/>
              <a:t>. L' </a:t>
            </a:r>
            <a:r>
              <a:rPr lang="de-DE" baseline="0" dirty="0" err="1" smtClean="0"/>
              <a:t>Délai</a:t>
            </a:r>
            <a:r>
              <a:rPr lang="de-DE" baseline="0" dirty="0" smtClean="0"/>
              <a:t> </a:t>
            </a:r>
            <a:r>
              <a:rPr lang="de-DE" baseline="0" dirty="0" err="1" smtClean="0"/>
              <a:t>Toutefois</a:t>
            </a:r>
            <a:r>
              <a:rPr lang="de-DE" baseline="0" dirty="0" smtClean="0"/>
              <a:t> </a:t>
            </a:r>
            <a:r>
              <a:rPr lang="de-DE" baseline="0" dirty="0" err="1" smtClean="0"/>
              <a:t>A</a:t>
            </a:r>
            <a:r>
              <a:rPr lang="de-DE" baseline="0" dirty="0" smtClean="0"/>
              <a:t> Un </a:t>
            </a:r>
            <a:r>
              <a:rPr lang="de-DE" b="1" baseline="0" dirty="0" err="1" smtClean="0"/>
              <a:t>Impact</a:t>
            </a:r>
            <a:r>
              <a:rPr lang="de-DE" baseline="0" dirty="0" smtClean="0"/>
              <a:t> Sur </a:t>
            </a:r>
            <a:r>
              <a:rPr lang="de-DE" baseline="0" dirty="0" err="1" smtClean="0"/>
              <a:t>L'</a:t>
            </a:r>
            <a:r>
              <a:rPr lang="de-DE" baseline="0" dirty="0" smtClean="0"/>
              <a:t> </a:t>
            </a:r>
            <a:r>
              <a:rPr lang="de-DE" b="1" baseline="0" dirty="0" err="1" smtClean="0"/>
              <a:t>Player</a:t>
            </a:r>
            <a:r>
              <a:rPr lang="de-DE" baseline="0" dirty="0" smtClean="0"/>
              <a:t> </a:t>
            </a:r>
            <a:r>
              <a:rPr lang="de-DE" b="1" baseline="0" dirty="0" err="1" smtClean="0"/>
              <a:t>Comportement</a:t>
            </a:r>
            <a:r>
              <a:rPr lang="de-DE" baseline="0" dirty="0" smtClean="0"/>
              <a:t>.</a:t>
            </a:r>
          </a:p>
          <a:p>
            <a:r>
              <a:rPr lang="de-DE" baseline="0" dirty="0" smtClean="0"/>
              <a:t>L' </a:t>
            </a:r>
            <a:r>
              <a:rPr lang="de-DE" baseline="0" dirty="0" err="1" smtClean="0"/>
              <a:t>Player's</a:t>
            </a:r>
            <a:r>
              <a:rPr lang="de-DE" baseline="0" dirty="0" smtClean="0"/>
              <a:t> </a:t>
            </a:r>
            <a:r>
              <a:rPr lang="de-DE" b="1" baseline="0" dirty="0" err="1" smtClean="0"/>
              <a:t>Plus grand</a:t>
            </a:r>
            <a:r>
              <a:rPr lang="de-DE" baseline="0" dirty="0" smtClean="0"/>
              <a:t> </a:t>
            </a:r>
            <a:r>
              <a:rPr lang="de-DE" b="1" baseline="0" dirty="0" err="1" smtClean="0"/>
              <a:t>Vous inquiéter</a:t>
            </a:r>
            <a:r>
              <a:rPr lang="de-DE" baseline="0" dirty="0" smtClean="0"/>
              <a:t> </a:t>
            </a:r>
            <a:r>
              <a:rPr lang="de-DE" baseline="0" dirty="0" err="1" smtClean="0"/>
              <a:t>Est</a:t>
            </a:r>
            <a:r>
              <a:rPr lang="de-DE" baseline="0" dirty="0" smtClean="0"/>
              <a:t> </a:t>
            </a:r>
            <a:r>
              <a:rPr lang="de-DE" baseline="0" dirty="0" err="1" smtClean="0"/>
              <a:t>Que</a:t>
            </a:r>
            <a:r>
              <a:rPr lang="de-DE" baseline="0" dirty="0" smtClean="0"/>
              <a:t> </a:t>
            </a:r>
            <a:r>
              <a:rPr lang="de-DE" baseline="0" dirty="0" err="1" smtClean="0"/>
              <a:t>C'est</a:t>
            </a:r>
            <a:r>
              <a:rPr lang="de-DE" baseline="0" dirty="0" smtClean="0"/>
              <a:t> </a:t>
            </a:r>
            <a:r>
              <a:rPr lang="de-DE" b="1" baseline="0" dirty="0" err="1" smtClean="0"/>
              <a:t>Entrée</a:t>
            </a:r>
            <a:r>
              <a:rPr lang="de-DE" baseline="0" dirty="0" smtClean="0"/>
              <a:t> </a:t>
            </a:r>
            <a:r>
              <a:rPr lang="de-DE" b="1" baseline="0" dirty="0" err="1" smtClean="0"/>
              <a:t>Buffer</a:t>
            </a:r>
            <a:r>
              <a:rPr lang="de-DE" baseline="0" dirty="0" smtClean="0"/>
              <a:t> </a:t>
            </a:r>
            <a:r>
              <a:rPr lang="de-DE" baseline="0" dirty="0" err="1" smtClean="0"/>
              <a:t>Exécute</a:t>
            </a:r>
            <a:r>
              <a:rPr lang="de-DE" baseline="0" dirty="0" smtClean="0"/>
              <a:t> </a:t>
            </a:r>
            <a:r>
              <a:rPr lang="de-DE" baseline="0" dirty="0" err="1" smtClean="0"/>
              <a:t>Faible</a:t>
            </a:r>
            <a:r>
              <a:rPr lang="de-DE" baseline="0" dirty="0" smtClean="0"/>
              <a:t> </a:t>
            </a:r>
            <a:r>
              <a:rPr lang="de-DE" baseline="0" dirty="0" err="1" smtClean="0"/>
              <a:t>Et</a:t>
            </a:r>
            <a:r>
              <a:rPr lang="de-DE" baseline="0" dirty="0" smtClean="0"/>
              <a:t> </a:t>
            </a:r>
            <a:r>
              <a:rPr lang="de-DE" baseline="0" dirty="0" err="1" smtClean="0"/>
              <a:t>L'</a:t>
            </a:r>
            <a:r>
              <a:rPr lang="de-DE" baseline="0" dirty="0" smtClean="0"/>
              <a:t> </a:t>
            </a:r>
            <a:r>
              <a:rPr lang="de-DE" baseline="0" dirty="0" err="1" smtClean="0"/>
              <a:t>Viewer</a:t>
            </a:r>
            <a:r>
              <a:rPr lang="de-DE" baseline="0" dirty="0" smtClean="0"/>
              <a:t> </a:t>
            </a:r>
            <a:r>
              <a:rPr lang="de-DE" baseline="0" dirty="0" err="1" smtClean="0"/>
              <a:t>Voit</a:t>
            </a:r>
            <a:r>
              <a:rPr lang="de-DE" baseline="0" dirty="0" smtClean="0"/>
              <a:t> </a:t>
            </a:r>
            <a:r>
              <a:rPr lang="de-DE" baseline="0" dirty="0" err="1" smtClean="0"/>
              <a:t>Bloqué</a:t>
            </a:r>
            <a:r>
              <a:rPr lang="de-DE" baseline="0" dirty="0" smtClean="0"/>
              <a:t> </a:t>
            </a:r>
            <a:r>
              <a:rPr lang="de-DE" baseline="0" dirty="0" err="1" smtClean="0"/>
              <a:t>Images</a:t>
            </a:r>
            <a:r>
              <a:rPr lang="de-DE" baseline="0" dirty="0" smtClean="0"/>
              <a:t>.</a:t>
            </a: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t>2s</a:t>
            </a:r>
            <a:r>
              <a:rPr lang="de-DE" baseline="0" dirty="0" smtClean="0"/>
              <a:t> </a:t>
            </a:r>
            <a:r>
              <a:rPr lang="de-DE" baseline="0" dirty="0" err="1" smtClean="0"/>
              <a:t>Segments</a:t>
            </a:r>
            <a:endParaRPr lang="de-DE" baseline="0" dirty="0" smtClean="0"/>
          </a:p>
          <a:p>
            <a:r>
              <a:rPr lang="de-DE" baseline="0" dirty="0" smtClean="0"/>
              <a:t>L' </a:t>
            </a:r>
            <a:r>
              <a:rPr lang="de-DE" baseline="0" dirty="0" err="1" smtClean="0"/>
              <a:t>Player</a:t>
            </a:r>
            <a:r>
              <a:rPr lang="de-DE" baseline="0" dirty="0" smtClean="0"/>
              <a:t> </a:t>
            </a:r>
            <a:r>
              <a:rPr lang="de-DE" b="1" baseline="0" dirty="0" err="1" smtClean="0"/>
              <a:t>Moniteurs</a:t>
            </a:r>
            <a:r>
              <a:rPr lang="de-DE" baseline="0" dirty="0" smtClean="0"/>
              <a:t> Ist </a:t>
            </a:r>
            <a:r>
              <a:rPr lang="de-DE" baseline="0" dirty="0" err="1" smtClean="0"/>
              <a:t>Entrée</a:t>
            </a:r>
            <a:r>
              <a:rPr lang="de-DE" baseline="0" dirty="0" smtClean="0"/>
              <a:t> </a:t>
            </a:r>
            <a:r>
              <a:rPr lang="de-DE" baseline="0" dirty="0" err="1" smtClean="0"/>
              <a:t>Buffer</a:t>
            </a:r>
            <a:r>
              <a:rPr lang="de-DE" baseline="0" dirty="0" smtClean="0"/>
              <a:t> </a:t>
            </a:r>
            <a:r>
              <a:rPr lang="de-DE" baseline="0" dirty="0" err="1" smtClean="0"/>
              <a:t>Et</a:t>
            </a:r>
            <a:r>
              <a:rPr lang="de-DE" baseline="0" dirty="0" smtClean="0"/>
              <a:t> </a:t>
            </a:r>
            <a:r>
              <a:rPr lang="de-DE" b="1" baseline="0" dirty="0" err="1" smtClean="0"/>
              <a:t>Demandes</a:t>
            </a:r>
            <a:r>
              <a:rPr lang="de-DE" baseline="0" dirty="0" smtClean="0"/>
              <a:t> </a:t>
            </a:r>
            <a:r>
              <a:rPr lang="de-DE" baseline="0" dirty="0" err="1" smtClean="0"/>
              <a:t>Faible</a:t>
            </a:r>
            <a:r>
              <a:rPr lang="de-DE" baseline="0" dirty="0" smtClean="0"/>
              <a:t> </a:t>
            </a:r>
            <a:r>
              <a:rPr lang="de-DE" baseline="0" dirty="0" err="1" smtClean="0"/>
              <a:t>Débits</a:t>
            </a:r>
            <a:r>
              <a:rPr lang="de-DE" baseline="0" dirty="0" smtClean="0"/>
              <a:t> (=</a:t>
            </a:r>
            <a:r>
              <a:rPr lang="de-DE" baseline="0" dirty="0" err="1" smtClean="0"/>
              <a:t>Faible</a:t>
            </a:r>
            <a:r>
              <a:rPr lang="de-DE" baseline="0" dirty="0" smtClean="0"/>
              <a:t> </a:t>
            </a:r>
            <a:r>
              <a:rPr lang="de-DE" baseline="0" dirty="0" err="1" smtClean="0"/>
              <a:t>Qualité</a:t>
            </a:r>
            <a:r>
              <a:rPr lang="de-DE" baseline="0" dirty="0" smtClean="0"/>
              <a:t>) </a:t>
            </a:r>
            <a:r>
              <a:rPr lang="de-DE" baseline="0" dirty="0" err="1" smtClean="0"/>
              <a:t>Si</a:t>
            </a:r>
            <a:r>
              <a:rPr lang="de-DE" baseline="0" dirty="0" smtClean="0"/>
              <a:t> </a:t>
            </a:r>
            <a:r>
              <a:rPr lang="de-DE" baseline="0" dirty="0" err="1" smtClean="0"/>
              <a:t>L'</a:t>
            </a:r>
            <a:r>
              <a:rPr lang="de-DE" baseline="0" dirty="0" smtClean="0"/>
              <a:t> </a:t>
            </a:r>
            <a:r>
              <a:rPr lang="de-DE" baseline="0" dirty="0" err="1" smtClean="0"/>
              <a:t>Buffer</a:t>
            </a:r>
            <a:r>
              <a:rPr lang="de-DE" baseline="0" dirty="0" smtClean="0"/>
              <a:t> </a:t>
            </a:r>
            <a:r>
              <a:rPr lang="de-DE" baseline="0" dirty="0" err="1" smtClean="0"/>
              <a:t>Niveau</a:t>
            </a:r>
            <a:r>
              <a:rPr lang="de-DE" baseline="0" dirty="0" smtClean="0"/>
              <a:t> </a:t>
            </a:r>
            <a:r>
              <a:rPr lang="de-DE" baseline="0" dirty="0" err="1" smtClean="0"/>
              <a:t>Est</a:t>
            </a:r>
            <a:r>
              <a:rPr lang="de-DE" baseline="0" dirty="0" smtClean="0"/>
              <a:t> </a:t>
            </a:r>
            <a:r>
              <a:rPr lang="de-DE" baseline="0" dirty="0" err="1" smtClean="0"/>
              <a:t>Faible</a:t>
            </a:r>
            <a:r>
              <a:rPr lang="de-DE" baseline="0" dirty="0" smtClean="0"/>
              <a:t>, haute </a:t>
            </a:r>
            <a:r>
              <a:rPr lang="de-DE" baseline="0" dirty="0" err="1" smtClean="0"/>
              <a:t>Débits</a:t>
            </a:r>
            <a:r>
              <a:rPr lang="de-DE" baseline="0" dirty="0" smtClean="0"/>
              <a:t> (haute </a:t>
            </a:r>
            <a:r>
              <a:rPr lang="de-DE" baseline="0" dirty="0" err="1" smtClean="0"/>
              <a:t>Qualité</a:t>
            </a:r>
            <a:r>
              <a:rPr lang="de-DE" baseline="0" dirty="0" smtClean="0"/>
              <a:t>) </a:t>
            </a:r>
            <a:r>
              <a:rPr lang="de-DE" baseline="0" dirty="0" err="1" smtClean="0"/>
              <a:t>Si</a:t>
            </a:r>
            <a:r>
              <a:rPr lang="de-DE" baseline="0" dirty="0" smtClean="0"/>
              <a:t> </a:t>
            </a:r>
            <a:r>
              <a:rPr lang="de-DE" baseline="0" dirty="0" err="1" smtClean="0"/>
              <a:t>L'</a:t>
            </a:r>
            <a:r>
              <a:rPr lang="de-DE" baseline="0" dirty="0" smtClean="0"/>
              <a:t> </a:t>
            </a:r>
            <a:r>
              <a:rPr lang="de-DE" baseline="0" dirty="0" err="1" smtClean="0"/>
              <a:t>Buffer</a:t>
            </a:r>
            <a:r>
              <a:rPr lang="de-DE" baseline="0" dirty="0" smtClean="0"/>
              <a:t> </a:t>
            </a:r>
            <a:r>
              <a:rPr lang="de-DE" baseline="0" dirty="0" err="1" smtClean="0"/>
              <a:t>Niveau</a:t>
            </a:r>
            <a:r>
              <a:rPr lang="de-DE" baseline="0" dirty="0" smtClean="0"/>
              <a:t> </a:t>
            </a:r>
            <a:r>
              <a:rPr lang="de-DE" baseline="0" dirty="0" err="1" smtClean="0"/>
              <a:t>Est</a:t>
            </a:r>
            <a:r>
              <a:rPr lang="de-DE" baseline="0" dirty="0" smtClean="0"/>
              <a:t> Élevée.</a:t>
            </a:r>
          </a:p>
          <a:p>
            <a:r>
              <a:rPr lang="de-DE" baseline="0" dirty="0" smtClean="0"/>
              <a:t>Cette </a:t>
            </a:r>
            <a:r>
              <a:rPr lang="de-DE" baseline="0" dirty="0" err="1" smtClean="0"/>
              <a:t>Est</a:t>
            </a:r>
            <a:r>
              <a:rPr lang="de-DE" baseline="0" dirty="0" smtClean="0"/>
              <a:t> Encore une </a:t>
            </a:r>
            <a:r>
              <a:rPr lang="de-DE" baseline="0" dirty="0" err="1" smtClean="0"/>
              <a:t>Bit</a:t>
            </a:r>
            <a:r>
              <a:rPr lang="de-DE" baseline="0" dirty="0" smtClean="0"/>
              <a:t> </a:t>
            </a:r>
            <a:r>
              <a:rPr lang="de-DE" b="1" baseline="0" dirty="0" err="1" smtClean="0"/>
              <a:t>Opportuniste</a:t>
            </a:r>
            <a:r>
              <a:rPr lang="de-DE" baseline="0" dirty="0" smtClean="0"/>
              <a:t> </a:t>
            </a:r>
            <a:r>
              <a:rPr lang="de-DE" baseline="0" dirty="0" err="1" smtClean="0"/>
              <a:t>Et</a:t>
            </a:r>
            <a:r>
              <a:rPr lang="de-DE" baseline="0" dirty="0" smtClean="0"/>
              <a:t> Pas </a:t>
            </a:r>
            <a:r>
              <a:rPr lang="de-DE" baseline="0" dirty="0" err="1" smtClean="0"/>
              <a:t>Prévisible</a:t>
            </a:r>
            <a:r>
              <a:rPr lang="de-DE" baseline="0" dirty="0" smtClean="0"/>
              <a:t> </a:t>
            </a:r>
            <a:r>
              <a:rPr lang="de-DE" baseline="0" dirty="0" err="1" smtClean="0"/>
              <a:t>Réseau</a:t>
            </a:r>
            <a:r>
              <a:rPr lang="de-DE" baseline="0" dirty="0" smtClean="0"/>
              <a:t> </a:t>
            </a:r>
            <a:r>
              <a:rPr lang="de-DE" baseline="0" dirty="0" err="1" smtClean="0"/>
              <a:t>Les retards</a:t>
            </a:r>
            <a:r>
              <a:rPr lang="de-DE" baseline="0" dirty="0" smtClean="0"/>
              <a:t> </a:t>
            </a:r>
            <a:r>
              <a:rPr lang="de-DE" baseline="0" dirty="0" err="1" smtClean="0"/>
              <a:t>Mai</a:t>
            </a:r>
            <a:r>
              <a:rPr lang="de-DE" baseline="0" dirty="0" smtClean="0"/>
              <a:t> </a:t>
            </a:r>
            <a:r>
              <a:rPr lang="de-DE" baseline="0" dirty="0" err="1" smtClean="0"/>
              <a:t>Plomb</a:t>
            </a:r>
            <a:r>
              <a:rPr lang="de-DE" baseline="0" dirty="0" smtClean="0"/>
              <a:t> </a:t>
            </a:r>
            <a:r>
              <a:rPr lang="de-DE" baseline="0" dirty="0" err="1" smtClean="0"/>
              <a:t>À</a:t>
            </a:r>
            <a:r>
              <a:rPr lang="de-DE" baseline="0" dirty="0" smtClean="0"/>
              <a:t> </a:t>
            </a:r>
            <a:r>
              <a:rPr lang="de-DE" baseline="0" dirty="0" err="1" smtClean="0"/>
              <a:t>Calage</a:t>
            </a:r>
            <a:r>
              <a:rPr lang="de-DE" baseline="0" dirty="0" smtClean="0"/>
              <a:t>/</a:t>
            </a:r>
            <a:r>
              <a:rPr lang="de-DE" baseline="0" dirty="0" err="1" smtClean="0"/>
              <a:t>Cette mise en mémoire tampon</a:t>
            </a:r>
            <a:r>
              <a:rPr lang="de-DE" baseline="0" dirty="0" smtClean="0"/>
              <a:t>.</a:t>
            </a:r>
            <a:endParaRPr lang="de-DE" dirty="0" smtClean="0"/>
          </a:p>
          <a:p>
            <a:endParaRPr lang="de-DE" dirty="0" smtClean="0"/>
          </a:p>
          <a:p>
            <a:r>
              <a:rPr lang="de-DE" dirty="0" smtClean="0"/>
              <a:t>Dans un </a:t>
            </a:r>
            <a:r>
              <a:rPr lang="de-DE" b="1" dirty="0" smtClean="0"/>
              <a:t>Simple </a:t>
            </a:r>
            <a:r>
              <a:rPr lang="de-DE" b="1" dirty="0" err="1" smtClean="0"/>
              <a:t>Monde</a:t>
            </a:r>
            <a:r>
              <a:rPr lang="de-DE" dirty="0" smtClean="0"/>
              <a:t>, </a:t>
            </a:r>
            <a:r>
              <a:rPr lang="de-DE" dirty="0" err="1" smtClean="0"/>
              <a:t>L'</a:t>
            </a:r>
            <a:r>
              <a:rPr lang="de-DE" dirty="0" smtClean="0"/>
              <a:t> </a:t>
            </a:r>
            <a:r>
              <a:rPr lang="de-DE" dirty="0" err="1" smtClean="0"/>
              <a:t>Segment</a:t>
            </a:r>
            <a:r>
              <a:rPr lang="de-DE" dirty="0" smtClean="0"/>
              <a:t> </a:t>
            </a:r>
            <a:r>
              <a:rPr lang="de-DE" dirty="0" err="1" smtClean="0"/>
              <a:t>Débit binaire</a:t>
            </a:r>
            <a:r>
              <a:rPr lang="de-DE" baseline="0" dirty="0" smtClean="0"/>
              <a:t> </a:t>
            </a:r>
            <a:r>
              <a:rPr lang="de-DE" baseline="0" dirty="0" err="1" smtClean="0"/>
              <a:t>Informations</a:t>
            </a:r>
            <a:r>
              <a:rPr lang="de-DE" baseline="0" dirty="0" smtClean="0"/>
              <a:t> </a:t>
            </a:r>
            <a:r>
              <a:rPr lang="de-DE" baseline="0" dirty="0" err="1" smtClean="0"/>
              <a:t>Serait</a:t>
            </a:r>
            <a:r>
              <a:rPr lang="de-DE" baseline="0" dirty="0" smtClean="0"/>
              <a:t> </a:t>
            </a:r>
            <a:r>
              <a:rPr lang="de-DE" baseline="0" dirty="0" err="1" smtClean="0"/>
              <a:t>Être</a:t>
            </a:r>
            <a:r>
              <a:rPr lang="de-DE" baseline="0" dirty="0" smtClean="0"/>
              <a:t> </a:t>
            </a:r>
            <a:r>
              <a:rPr lang="de-DE" baseline="0" dirty="0" err="1" smtClean="0"/>
              <a:t>Suffisamment</a:t>
            </a:r>
            <a:r>
              <a:rPr lang="de-DE" baseline="0" dirty="0" smtClean="0"/>
              <a:t> </a:t>
            </a:r>
            <a:r>
              <a:rPr lang="de-DE" baseline="0" dirty="0" err="1" smtClean="0"/>
              <a:t>À</a:t>
            </a:r>
            <a:r>
              <a:rPr lang="de-DE" baseline="0" dirty="0" smtClean="0"/>
              <a:t> </a:t>
            </a:r>
            <a:r>
              <a:rPr lang="de-DE" baseline="0" dirty="0" err="1" smtClean="0"/>
              <a:t>Estimation</a:t>
            </a:r>
            <a:r>
              <a:rPr lang="de-DE" baseline="0" dirty="0" smtClean="0"/>
              <a:t> </a:t>
            </a:r>
            <a:r>
              <a:rPr lang="de-DE" baseline="0" dirty="0" err="1" smtClean="0"/>
              <a:t>Video</a:t>
            </a:r>
            <a:r>
              <a:rPr lang="de-DE" baseline="0" dirty="0" smtClean="0"/>
              <a:t> </a:t>
            </a:r>
            <a:r>
              <a:rPr lang="de-DE" baseline="0" dirty="0" err="1" smtClean="0"/>
              <a:t>Qualité</a:t>
            </a:r>
            <a:r>
              <a:rPr lang="de-DE" baseline="0" dirty="0" smtClean="0"/>
              <a:t>. Mais </a:t>
            </a:r>
            <a:r>
              <a:rPr lang="de-DE" b="1" baseline="0" dirty="0" err="1" smtClean="0"/>
              <a:t>Réalité</a:t>
            </a:r>
            <a:r>
              <a:rPr lang="de-DE" b="1" baseline="0" dirty="0" smtClean="0"/>
              <a:t> </a:t>
            </a:r>
            <a:r>
              <a:rPr lang="de-DE" b="1" baseline="0" dirty="0" err="1" smtClean="0"/>
              <a:t>Est</a:t>
            </a:r>
            <a:r>
              <a:rPr lang="de-DE" b="1" baseline="0" dirty="0" smtClean="0"/>
              <a:t> </a:t>
            </a:r>
            <a:r>
              <a:rPr lang="de-DE" b="1" baseline="0" dirty="0" err="1" smtClean="0"/>
              <a:t>Jamais</a:t>
            </a:r>
            <a:r>
              <a:rPr lang="de-DE" b="1" baseline="0" dirty="0" smtClean="0"/>
              <a:t> Simple</a:t>
            </a:r>
            <a:r>
              <a:rPr lang="de-DE" baseline="0" dirty="0" smtClean="0"/>
              <a:t>…</a:t>
            </a:r>
          </a:p>
          <a:p>
            <a:endParaRPr lang="de-DE" baseline="0" dirty="0" smtClean="0"/>
          </a:p>
          <a:p>
            <a:r>
              <a:rPr lang="de-DE" baseline="0" dirty="0" smtClean="0"/>
              <a:t>Quelque chose </a:t>
            </a:r>
            <a:r>
              <a:rPr lang="de-DE" baseline="0" dirty="0" err="1" smtClean="0"/>
              <a:t>Loin</a:t>
            </a:r>
            <a:r>
              <a:rPr lang="de-DE" baseline="0" dirty="0" smtClean="0"/>
              <a:t> </a:t>
            </a:r>
            <a:r>
              <a:rPr lang="de-DE" baseline="0" dirty="0" err="1" smtClean="0"/>
              <a:t>Plus</a:t>
            </a:r>
            <a:r>
              <a:rPr lang="de-DE" baseline="0" dirty="0" smtClean="0"/>
              <a:t> </a:t>
            </a:r>
            <a:r>
              <a:rPr lang="de-DE" baseline="0" dirty="0" err="1" smtClean="0"/>
              <a:t>Complexe</a:t>
            </a:r>
            <a:r>
              <a:rPr lang="de-DE" baseline="0" dirty="0" smtClean="0"/>
              <a:t> </a:t>
            </a:r>
            <a:r>
              <a:rPr lang="de-DE" baseline="0" dirty="0" err="1" smtClean="0"/>
              <a:t>Est</a:t>
            </a:r>
            <a:r>
              <a:rPr lang="de-DE" baseline="0" dirty="0" smtClean="0"/>
              <a:t> </a:t>
            </a:r>
            <a:r>
              <a:rPr lang="de-DE" baseline="0" dirty="0" err="1" smtClean="0"/>
              <a:t>Nécessaire</a:t>
            </a:r>
            <a:r>
              <a:rPr lang="de-DE" baseline="0" dirty="0" smtClean="0"/>
              <a:t> </a:t>
            </a:r>
            <a:r>
              <a:rPr lang="de-DE" baseline="0" dirty="0" err="1" smtClean="0"/>
              <a:t>À</a:t>
            </a:r>
            <a:r>
              <a:rPr lang="de-DE" baseline="0" dirty="0" smtClean="0"/>
              <a:t> </a:t>
            </a:r>
            <a:r>
              <a:rPr lang="de-DE" baseline="0" dirty="0" err="1" smtClean="0"/>
              <a:t>Faire face</a:t>
            </a:r>
            <a:r>
              <a:rPr lang="de-DE" baseline="0" dirty="0" smtClean="0"/>
              <a:t> </a:t>
            </a:r>
            <a:r>
              <a:rPr lang="de-DE" baseline="0" dirty="0" err="1" smtClean="0"/>
              <a:t>Avec</a:t>
            </a:r>
            <a:r>
              <a:rPr lang="de-DE" baseline="0" dirty="0" smtClean="0"/>
              <a:t> </a:t>
            </a:r>
            <a:r>
              <a:rPr lang="de-DE" baseline="0" dirty="0" err="1" smtClean="0"/>
              <a:t>L'</a:t>
            </a:r>
            <a:r>
              <a:rPr lang="de-DE" baseline="0" dirty="0" smtClean="0"/>
              <a:t> </a:t>
            </a:r>
            <a:r>
              <a:rPr lang="de-DE" baseline="0" dirty="0" err="1" smtClean="0"/>
              <a:t>Exigences</a:t>
            </a:r>
            <a:r>
              <a:rPr lang="de-DE" baseline="0" dirty="0" smtClean="0"/>
              <a:t> </a:t>
            </a:r>
            <a:r>
              <a:rPr lang="de-DE" baseline="0" dirty="0" err="1" smtClean="0"/>
              <a:t>De</a:t>
            </a:r>
            <a:r>
              <a:rPr lang="de-DE" baseline="0" dirty="0" smtClean="0"/>
              <a:t> Différents </a:t>
            </a:r>
            <a:r>
              <a:rPr lang="de-DE" baseline="0" dirty="0" err="1" smtClean="0"/>
              <a:t>Codecs</a:t>
            </a:r>
            <a:r>
              <a:rPr lang="de-DE" baseline="0" dirty="0" smtClean="0"/>
              <a:t>, </a:t>
            </a:r>
            <a:r>
              <a:rPr lang="de-DE" b="1" baseline="0" dirty="0" err="1" smtClean="0"/>
              <a:t>Coup</a:t>
            </a:r>
            <a:r>
              <a:rPr lang="de-DE" b="1" baseline="0" dirty="0" smtClean="0"/>
              <a:t> </a:t>
            </a:r>
            <a:r>
              <a:rPr lang="de-DE" b="1" baseline="0" dirty="0" err="1" smtClean="0"/>
              <a:t>Débit binaire</a:t>
            </a:r>
            <a:r>
              <a:rPr lang="de-DE" b="1" baseline="0" dirty="0" smtClean="0"/>
              <a:t> </a:t>
            </a:r>
            <a:r>
              <a:rPr lang="de-DE" b="1" baseline="0" dirty="0" err="1" smtClean="0"/>
              <a:t>Modifications</a:t>
            </a:r>
            <a:r>
              <a:rPr lang="de-DE" baseline="0" dirty="0" smtClean="0"/>
              <a:t>, </a:t>
            </a:r>
            <a:r>
              <a:rPr lang="de-DE" baseline="0" dirty="0" err="1" smtClean="0"/>
              <a:t>Contenu</a:t>
            </a:r>
            <a:r>
              <a:rPr lang="de-DE" baseline="0" dirty="0" smtClean="0"/>
              <a:t> </a:t>
            </a:r>
            <a:r>
              <a:rPr lang="de-DE" baseline="0" dirty="0" err="1" smtClean="0"/>
              <a:t>Dépendances</a:t>
            </a:r>
            <a:r>
              <a:rPr lang="de-DE" baseline="0" dirty="0" smtClean="0"/>
              <a:t>, </a:t>
            </a:r>
            <a:r>
              <a:rPr lang="de-DE" baseline="0" dirty="0" err="1" smtClean="0"/>
              <a:t>Appareils</a:t>
            </a:r>
            <a:r>
              <a:rPr lang="de-DE" baseline="0" dirty="0" smtClean="0"/>
              <a:t>…</a:t>
            </a:r>
          </a:p>
          <a:p>
            <a:r>
              <a:rPr lang="de-DE" baseline="0" dirty="0" err="1" smtClean="0"/>
              <a:t>Pour</a:t>
            </a:r>
            <a:r>
              <a:rPr lang="de-DE" baseline="0" dirty="0" smtClean="0"/>
              <a:t> Ces </a:t>
            </a:r>
            <a:r>
              <a:rPr lang="de-DE" baseline="0" dirty="0" err="1" smtClean="0"/>
              <a:t>Fins</a:t>
            </a:r>
            <a:r>
              <a:rPr lang="de-DE" baseline="0" dirty="0" smtClean="0"/>
              <a:t>, </a:t>
            </a:r>
            <a:r>
              <a:rPr lang="de-DE" b="1" baseline="0" dirty="0" smtClean="0"/>
              <a:t>FR </a:t>
            </a:r>
            <a:r>
              <a:rPr lang="de-DE" b="1" baseline="0" dirty="0" err="1" smtClean="0"/>
              <a:t>Méthodes</a:t>
            </a:r>
            <a:r>
              <a:rPr lang="de-DE" b="1" baseline="0" dirty="0" smtClean="0"/>
              <a:t> </a:t>
            </a:r>
            <a:r>
              <a:rPr lang="de-DE" b="1" baseline="0" dirty="0" err="1" smtClean="0"/>
              <a:t>Sont</a:t>
            </a:r>
            <a:r>
              <a:rPr lang="de-DE" b="1" baseline="0" dirty="0" smtClean="0"/>
              <a:t> </a:t>
            </a:r>
            <a:r>
              <a:rPr lang="de-DE" b="1" baseline="0" dirty="0" err="1" smtClean="0"/>
              <a:t>De toute évidence</a:t>
            </a:r>
            <a:r>
              <a:rPr lang="de-DE" b="1" baseline="0" dirty="0" smtClean="0"/>
              <a:t> </a:t>
            </a:r>
            <a:r>
              <a:rPr lang="de-DE" b="1" baseline="0" dirty="0" err="1" smtClean="0"/>
              <a:t>Incomparables</a:t>
            </a:r>
            <a:r>
              <a:rPr lang="de-DE" baseline="0" dirty="0" smtClean="0"/>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de-DE" baseline="0" dirty="0" err="1" smtClean="0"/>
              <a:t>De</a:t>
            </a:r>
            <a:r>
              <a:rPr lang="de-DE" baseline="0" dirty="0" smtClean="0"/>
              <a:t> </a:t>
            </a:r>
            <a:r>
              <a:rPr lang="de-DE" baseline="0" dirty="0" err="1" smtClean="0"/>
              <a:t>Cours</a:t>
            </a:r>
            <a:r>
              <a:rPr lang="de-DE" baseline="0" dirty="0" smtClean="0"/>
              <a:t> </a:t>
            </a:r>
            <a:r>
              <a:rPr lang="de-DE" baseline="0" dirty="0" err="1" smtClean="0"/>
              <a:t>Depuis</a:t>
            </a:r>
            <a:r>
              <a:rPr lang="de-DE" baseline="0" dirty="0" smtClean="0"/>
              <a:t> Je suis </a:t>
            </a:r>
            <a:r>
              <a:rPr lang="de-DE" baseline="0" dirty="0" err="1" smtClean="0"/>
              <a:t>Présentation</a:t>
            </a:r>
            <a:r>
              <a:rPr lang="de-DE" baseline="0" dirty="0" smtClean="0"/>
              <a:t> </a:t>
            </a:r>
            <a:r>
              <a:rPr lang="de-DE" baseline="0" dirty="0" err="1" smtClean="0"/>
              <a:t>Cette</a:t>
            </a:r>
            <a:r>
              <a:rPr lang="de-DE" baseline="0" dirty="0" smtClean="0"/>
              <a:t>, </a:t>
            </a:r>
            <a:r>
              <a:rPr lang="de-DE" baseline="0" dirty="0" err="1" smtClean="0"/>
              <a:t>Notre</a:t>
            </a:r>
            <a:r>
              <a:rPr lang="de-DE" baseline="0" dirty="0" smtClean="0"/>
              <a:t> </a:t>
            </a:r>
            <a:r>
              <a:rPr lang="de-DE" baseline="0" dirty="0" err="1" smtClean="0"/>
              <a:t>Proposé</a:t>
            </a:r>
            <a:r>
              <a:rPr lang="de-DE" baseline="0" dirty="0" smtClean="0"/>
              <a:t> </a:t>
            </a:r>
            <a:r>
              <a:rPr lang="de-DE" baseline="0" dirty="0" err="1" smtClean="0"/>
              <a:t>Solution</a:t>
            </a:r>
            <a:r>
              <a:rPr lang="de-DE" baseline="0" dirty="0" smtClean="0"/>
              <a:t> S </a:t>
            </a:r>
            <a:r>
              <a:rPr lang="de-DE" baseline="0" dirty="0" err="1" smtClean="0"/>
              <a:t>Être</a:t>
            </a:r>
            <a:r>
              <a:rPr lang="de-DE" baseline="0" dirty="0" smtClean="0"/>
              <a:t> </a:t>
            </a:r>
            <a:r>
              <a:rPr lang="de-DE" b="1" baseline="0" dirty="0" err="1" smtClean="0"/>
              <a:t>Fondée</a:t>
            </a:r>
            <a:r>
              <a:rPr lang="de-DE" b="1" baseline="0" dirty="0" smtClean="0"/>
              <a:t> Sur PEVQ</a:t>
            </a:r>
            <a:r>
              <a:rPr lang="de-DE" baseline="0" dirty="0" smtClean="0"/>
              <a:t> </a:t>
            </a:r>
            <a:r>
              <a:rPr lang="de-DE" baseline="0" dirty="0" smtClean="0">
                <a:sym typeface="Wingdings" panose="05000000000000000000" pitchFamily="2" charset="2"/>
              </a:rPr>
              <a:t> / J.247 </a:t>
            </a:r>
            <a:r>
              <a:rPr lang="de-DE" baseline="0" dirty="0" err="1" smtClean="0">
                <a:sym typeface="Wingdings" panose="05000000000000000000" pitchFamily="2" charset="2"/>
              </a:rPr>
              <a:t>Et</a:t>
            </a:r>
            <a:r>
              <a:rPr lang="de-DE" baseline="0" dirty="0" smtClean="0">
                <a:sym typeface="Wingdings" panose="05000000000000000000" pitchFamily="2" charset="2"/>
              </a:rPr>
              <a:t> J.343.xxx</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aseline="0" dirty="0" err="1" smtClean="0">
                <a:sym typeface="Wingdings" panose="05000000000000000000" pitchFamily="2" charset="2"/>
              </a:rPr>
              <a:t>Et</a:t>
            </a:r>
            <a:r>
              <a:rPr lang="de-DE" baseline="0" dirty="0" smtClean="0">
                <a:sym typeface="Wingdings" panose="05000000000000000000" pitchFamily="2" charset="2"/>
              </a:rPr>
              <a:t> </a:t>
            </a:r>
            <a:r>
              <a:rPr lang="de-DE" baseline="0" dirty="0" err="1" smtClean="0">
                <a:sym typeface="Wingdings" panose="05000000000000000000" pitchFamily="2" charset="2"/>
              </a:rPr>
              <a:t>L'</a:t>
            </a:r>
            <a:r>
              <a:rPr lang="de-DE" baseline="0" dirty="0" smtClean="0">
                <a:sym typeface="Wingdings" panose="05000000000000000000" pitchFamily="2" charset="2"/>
              </a:rPr>
              <a:t> </a:t>
            </a:r>
            <a:r>
              <a:rPr lang="de-DE" baseline="0" dirty="0" err="1" smtClean="0">
                <a:sym typeface="Wingdings" panose="05000000000000000000" pitchFamily="2" charset="2"/>
              </a:rPr>
              <a:t>Bonne</a:t>
            </a:r>
            <a:r>
              <a:rPr lang="de-DE" baseline="0" dirty="0" smtClean="0">
                <a:sym typeface="Wingdings" panose="05000000000000000000" pitchFamily="2" charset="2"/>
              </a:rPr>
              <a:t> </a:t>
            </a:r>
            <a:r>
              <a:rPr lang="de-DE" baseline="0" dirty="0" err="1" smtClean="0">
                <a:sym typeface="Wingdings" panose="05000000000000000000" pitchFamily="2" charset="2"/>
              </a:rPr>
              <a:t>Actualités</a:t>
            </a:r>
            <a:r>
              <a:rPr lang="de-DE" baseline="0" dirty="0" smtClean="0">
                <a:sym typeface="Wingdings" panose="05000000000000000000" pitchFamily="2" charset="2"/>
              </a:rPr>
              <a:t> </a:t>
            </a:r>
            <a:r>
              <a:rPr lang="de-DE" baseline="0" dirty="0" err="1" smtClean="0">
                <a:sym typeface="Wingdings" panose="05000000000000000000" pitchFamily="2" charset="2"/>
              </a:rPr>
              <a:t>Est</a:t>
            </a:r>
            <a:r>
              <a:rPr lang="de-DE" baseline="0" dirty="0" smtClean="0">
                <a:sym typeface="Wingdings" panose="05000000000000000000" pitchFamily="2" charset="2"/>
              </a:rPr>
              <a:t> </a:t>
            </a:r>
            <a:r>
              <a:rPr lang="de-DE" baseline="0" dirty="0" err="1" smtClean="0">
                <a:sym typeface="Wingdings" panose="05000000000000000000" pitchFamily="2" charset="2"/>
              </a:rPr>
              <a:t>Que</a:t>
            </a:r>
            <a:r>
              <a:rPr lang="de-DE" baseline="0" dirty="0" smtClean="0">
                <a:sym typeface="Wingdings" panose="05000000000000000000" pitchFamily="2" charset="2"/>
              </a:rPr>
              <a:t> </a:t>
            </a:r>
            <a:r>
              <a:rPr lang="de-DE" baseline="0" dirty="0" err="1" smtClean="0">
                <a:sym typeface="Wingdings" panose="05000000000000000000" pitchFamily="2" charset="2"/>
              </a:rPr>
              <a:t>Vous</a:t>
            </a:r>
            <a:r>
              <a:rPr lang="de-DE" baseline="0" dirty="0" smtClean="0">
                <a:sym typeface="Wingdings" panose="05000000000000000000" pitchFamily="2" charset="2"/>
              </a:rPr>
              <a:t> </a:t>
            </a:r>
            <a:r>
              <a:rPr lang="de-DE" baseline="0" dirty="0" err="1" smtClean="0">
                <a:sym typeface="Wingdings" panose="05000000000000000000" pitchFamily="2" charset="2"/>
              </a:rPr>
              <a:t>Peut</a:t>
            </a:r>
            <a:r>
              <a:rPr lang="de-DE" baseline="0" dirty="0" smtClean="0">
                <a:sym typeface="Wingdings" panose="05000000000000000000" pitchFamily="2" charset="2"/>
              </a:rPr>
              <a:t> </a:t>
            </a:r>
            <a:r>
              <a:rPr lang="de-DE" baseline="0" dirty="0" err="1" smtClean="0">
                <a:sym typeface="Wingdings" panose="05000000000000000000" pitchFamily="2" charset="2"/>
              </a:rPr>
              <a:t>Avoir</a:t>
            </a:r>
            <a:r>
              <a:rPr lang="de-DE" baseline="0" dirty="0" smtClean="0">
                <a:sym typeface="Wingdings" panose="05000000000000000000" pitchFamily="2" charset="2"/>
              </a:rPr>
              <a:t> </a:t>
            </a:r>
            <a:r>
              <a:rPr lang="de-DE" b="1" baseline="0" dirty="0" smtClean="0">
                <a:sym typeface="Wingdings" panose="05000000000000000000" pitchFamily="2" charset="2"/>
              </a:rPr>
              <a:t>PEVQ </a:t>
            </a:r>
            <a:r>
              <a:rPr lang="de-DE" b="1" baseline="0" dirty="0" err="1" smtClean="0">
                <a:sym typeface="Wingdings" panose="05000000000000000000" pitchFamily="2" charset="2"/>
              </a:rPr>
              <a:t>Exactitude</a:t>
            </a:r>
            <a:r>
              <a:rPr lang="de-DE" b="1" baseline="0" dirty="0" smtClean="0">
                <a:sym typeface="Wingdings" panose="05000000000000000000" pitchFamily="2" charset="2"/>
              </a:rPr>
              <a:t> </a:t>
            </a:r>
            <a:r>
              <a:rPr lang="de-DE" b="1" baseline="0" dirty="0" err="1" smtClean="0">
                <a:sym typeface="Wingdings" panose="05000000000000000000" pitchFamily="2" charset="2"/>
              </a:rPr>
              <a:t>Avec</a:t>
            </a:r>
            <a:r>
              <a:rPr lang="de-DE" b="1" baseline="0" dirty="0" smtClean="0">
                <a:sym typeface="Wingdings" panose="05000000000000000000" pitchFamily="2" charset="2"/>
              </a:rPr>
              <a:t> </a:t>
            </a:r>
            <a:r>
              <a:rPr lang="de-DE" b="1" baseline="0" dirty="0" err="1" smtClean="0">
                <a:sym typeface="Wingdings" panose="05000000000000000000" pitchFamily="2" charset="2"/>
              </a:rPr>
              <a:t>Extrêmement</a:t>
            </a:r>
            <a:r>
              <a:rPr lang="de-DE" b="1" baseline="0" dirty="0" smtClean="0">
                <a:sym typeface="Wingdings" panose="05000000000000000000" pitchFamily="2" charset="2"/>
              </a:rPr>
              <a:t> </a:t>
            </a:r>
            <a:r>
              <a:rPr lang="de-DE" b="1" baseline="0" dirty="0" err="1" smtClean="0">
                <a:sym typeface="Wingdings" panose="05000000000000000000" pitchFamily="2" charset="2"/>
              </a:rPr>
              <a:t>Faible</a:t>
            </a:r>
            <a:r>
              <a:rPr lang="de-DE" b="1" baseline="0" dirty="0" smtClean="0">
                <a:sym typeface="Wingdings" panose="05000000000000000000" pitchFamily="2" charset="2"/>
              </a:rPr>
              <a:t> </a:t>
            </a:r>
            <a:r>
              <a:rPr lang="de-DE" b="1" baseline="0" dirty="0" err="1" smtClean="0">
                <a:sym typeface="Wingdings" panose="05000000000000000000" pitchFamily="2" charset="2"/>
              </a:rPr>
              <a:t>Traitement</a:t>
            </a:r>
            <a:r>
              <a:rPr lang="de-DE" b="1" baseline="0" dirty="0" smtClean="0">
                <a:sym typeface="Wingdings" panose="05000000000000000000" pitchFamily="2" charset="2"/>
              </a:rPr>
              <a:t> </a:t>
            </a:r>
            <a:r>
              <a:rPr lang="de-DE" b="1" baseline="0" dirty="0" err="1" smtClean="0">
                <a:sym typeface="Wingdings" panose="05000000000000000000" pitchFamily="2" charset="2"/>
              </a:rPr>
              <a:t>Exigences</a:t>
            </a:r>
            <a:r>
              <a:rPr lang="de-DE" baseline="0" dirty="0" smtClean="0">
                <a:sym typeface="Wingdings" panose="05000000000000000000" pitchFamily="2" charset="2"/>
              </a:rPr>
              <a:t>. So </a:t>
            </a:r>
            <a:r>
              <a:rPr lang="de-DE" baseline="0" dirty="0" err="1" smtClean="0">
                <a:sym typeface="Wingdings" panose="05000000000000000000" pitchFamily="2" charset="2"/>
              </a:rPr>
              <a:t>Comment</a:t>
            </a:r>
            <a:r>
              <a:rPr lang="de-DE" baseline="0" dirty="0" smtClean="0">
                <a:sym typeface="Wingdings" panose="05000000000000000000" pitchFamily="2" charset="2"/>
              </a:rPr>
              <a:t> </a:t>
            </a:r>
            <a:r>
              <a:rPr lang="de-DE" baseline="0" dirty="0" err="1" smtClean="0">
                <a:sym typeface="Wingdings" panose="05000000000000000000" pitchFamily="2" charset="2"/>
              </a:rPr>
              <a:t>N</a:t>
            </a:r>
            <a:r>
              <a:rPr lang="de-DE" baseline="0" dirty="0" smtClean="0">
                <a:sym typeface="Wingdings" panose="05000000000000000000" pitchFamily="2" charset="2"/>
              </a:rPr>
              <a:t> </a:t>
            </a:r>
            <a:r>
              <a:rPr lang="de-DE" baseline="0" dirty="0" err="1" smtClean="0">
                <a:sym typeface="Wingdings" panose="05000000000000000000" pitchFamily="2" charset="2"/>
              </a:rPr>
              <a:t>Que</a:t>
            </a:r>
            <a:r>
              <a:rPr lang="de-DE" baseline="0" dirty="0" smtClean="0">
                <a:sym typeface="Wingdings" panose="05000000000000000000" pitchFamily="2" charset="2"/>
              </a:rPr>
              <a:t> </a:t>
            </a:r>
            <a:r>
              <a:rPr lang="de-DE" b="1" baseline="0" dirty="0" err="1" smtClean="0">
                <a:sym typeface="Wingdings" panose="05000000000000000000" pitchFamily="2" charset="2"/>
              </a:rPr>
              <a:t>Astuce</a:t>
            </a:r>
            <a:r>
              <a:rPr lang="de-DE" baseline="0" dirty="0" smtClean="0">
                <a:sym typeface="Wingdings" panose="05000000000000000000" pitchFamily="2" charset="2"/>
              </a:rPr>
              <a:t> </a:t>
            </a:r>
            <a:r>
              <a:rPr lang="de-DE" baseline="0" dirty="0" err="1" smtClean="0">
                <a:sym typeface="Wingdings" panose="05000000000000000000" pitchFamily="2" charset="2"/>
              </a:rPr>
              <a:t>Travaux</a:t>
            </a:r>
            <a:r>
              <a:rPr lang="de-DE" baseline="0" dirty="0" smtClean="0">
                <a:sym typeface="Wingdings" panose="05000000000000000000" pitchFamily="2" charset="2"/>
              </a:rPr>
              <a:t>?</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err="1" smtClean="0">
                <a:sym typeface="Wingdings" panose="05000000000000000000" pitchFamily="2" charset="2"/>
              </a:rPr>
              <a:t>Avant</a:t>
            </a:r>
            <a:r>
              <a:rPr lang="de-DE" b="1" baseline="0" dirty="0" smtClean="0">
                <a:sym typeface="Wingdings" panose="05000000000000000000" pitchFamily="2" charset="2"/>
              </a:rPr>
              <a:t> </a:t>
            </a:r>
            <a:r>
              <a:rPr lang="de-DE" b="1" baseline="0" dirty="0" err="1" smtClean="0">
                <a:sym typeface="Wingdings" panose="05000000000000000000" pitchFamily="2" charset="2"/>
              </a:rPr>
              <a:t>Nous</a:t>
            </a:r>
            <a:r>
              <a:rPr lang="de-DE" b="1" baseline="0" dirty="0" smtClean="0">
                <a:sym typeface="Wingdings" panose="05000000000000000000" pitchFamily="2" charset="2"/>
              </a:rPr>
              <a:t> </a:t>
            </a:r>
            <a:r>
              <a:rPr lang="de-DE" b="1" baseline="0" dirty="0" err="1" smtClean="0">
                <a:sym typeface="Wingdings" panose="05000000000000000000" pitchFamily="2" charset="2"/>
              </a:rPr>
              <a:t>Rechercher</a:t>
            </a:r>
            <a:r>
              <a:rPr lang="de-DE" b="1" baseline="0" dirty="0" smtClean="0">
                <a:sym typeface="Wingdings" panose="05000000000000000000" pitchFamily="2" charset="2"/>
              </a:rPr>
              <a:t> </a:t>
            </a:r>
            <a:r>
              <a:rPr lang="de-DE" b="1" baseline="0" dirty="0" err="1" smtClean="0">
                <a:sym typeface="Wingdings" panose="05000000000000000000" pitchFamily="2" charset="2"/>
              </a:rPr>
              <a:t>Dans</a:t>
            </a:r>
            <a:r>
              <a:rPr lang="de-DE" b="1" baseline="0" dirty="0" smtClean="0">
                <a:sym typeface="Wingdings" panose="05000000000000000000" pitchFamily="2" charset="2"/>
              </a:rPr>
              <a:t> </a:t>
            </a:r>
            <a:r>
              <a:rPr lang="de-DE" b="1" baseline="0" dirty="0" err="1" smtClean="0">
                <a:sym typeface="Wingdings" panose="05000000000000000000" pitchFamily="2" charset="2"/>
              </a:rPr>
              <a:t>Que</a:t>
            </a:r>
            <a:r>
              <a:rPr lang="de-DE" b="1" baseline="0" dirty="0" smtClean="0">
                <a:sym typeface="Wingdings" panose="05000000000000000000" pitchFamily="2" charset="2"/>
              </a:rPr>
              <a:t>, </a:t>
            </a:r>
            <a:r>
              <a:rPr lang="de-DE" b="1" baseline="0" dirty="0" err="1" smtClean="0">
                <a:sym typeface="Wingdings" panose="05000000000000000000" pitchFamily="2" charset="2"/>
              </a:rPr>
              <a:t>N'oubliez pas</a:t>
            </a:r>
            <a:r>
              <a:rPr lang="de-DE" b="1" baseline="0" dirty="0" smtClean="0">
                <a:sym typeface="Wingdings" panose="05000000000000000000" pitchFamily="2" charset="2"/>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sym typeface="Wingdings" panose="05000000000000000000" pitchFamily="2" charset="2"/>
              </a:rPr>
              <a:t>	</a:t>
            </a:r>
            <a:r>
              <a:rPr lang="de-DE" b="1" baseline="0" dirty="0" err="1" smtClean="0">
                <a:sym typeface="Wingdings" panose="05000000000000000000" pitchFamily="2" charset="2"/>
              </a:rPr>
              <a:t>Morceau</a:t>
            </a:r>
            <a:r>
              <a:rPr lang="de-DE" b="1" baseline="0" dirty="0" smtClean="0">
                <a:sym typeface="Wingdings" panose="05000000000000000000" pitchFamily="2" charset="2"/>
              </a:rPr>
              <a:t> </a:t>
            </a:r>
            <a:r>
              <a:rPr lang="de-DE" b="1" baseline="0" dirty="0" err="1" smtClean="0">
                <a:sym typeface="Wingdings" panose="05000000000000000000" pitchFamily="2" charset="2"/>
              </a:rPr>
              <a:t>Fichiers</a:t>
            </a:r>
            <a:r>
              <a:rPr lang="de-DE" b="1" baseline="0" dirty="0" smtClean="0">
                <a:sym typeface="Wingdings" panose="05000000000000000000" pitchFamily="2" charset="2"/>
              </a:rPr>
              <a:t> </a:t>
            </a:r>
            <a:r>
              <a:rPr lang="de-DE" b="1" baseline="0" dirty="0" err="1" smtClean="0">
                <a:sym typeface="Wingdings" panose="05000000000000000000" pitchFamily="2" charset="2"/>
              </a:rPr>
              <a:t>Sont</a:t>
            </a:r>
            <a:r>
              <a:rPr lang="de-DE" b="1" baseline="0" dirty="0" smtClean="0">
                <a:sym typeface="Wingdings" panose="05000000000000000000" pitchFamily="2" charset="2"/>
              </a:rPr>
              <a:t> </a:t>
            </a:r>
            <a:r>
              <a:rPr lang="de-DE" b="1" baseline="0" dirty="0" err="1" smtClean="0">
                <a:sym typeface="Wingdings" panose="05000000000000000000" pitchFamily="2" charset="2"/>
              </a:rPr>
              <a:t>Encodé</a:t>
            </a:r>
            <a:r>
              <a:rPr lang="de-DE" b="1" baseline="0" dirty="0" smtClean="0">
                <a:sym typeface="Wingdings" panose="05000000000000000000" pitchFamily="2" charset="2"/>
              </a:rPr>
              <a:t> </a:t>
            </a:r>
            <a:r>
              <a:rPr lang="de-DE" b="1" baseline="0" dirty="0" err="1" smtClean="0">
                <a:sym typeface="Wingdings" panose="05000000000000000000" pitchFamily="2" charset="2"/>
              </a:rPr>
              <a:t>Une fois</a:t>
            </a:r>
            <a:endParaRPr lang="de-DE" b="1"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sym typeface="Wingdings" panose="05000000000000000000" pitchFamily="2" charset="2"/>
              </a:rPr>
              <a:t>	L' </a:t>
            </a:r>
            <a:r>
              <a:rPr lang="de-DE" b="1" baseline="0" dirty="0" err="1" smtClean="0">
                <a:sym typeface="Wingdings" panose="05000000000000000000" pitchFamily="2" charset="2"/>
              </a:rPr>
              <a:t>Réseau</a:t>
            </a:r>
            <a:r>
              <a:rPr lang="de-DE" b="1" baseline="0" dirty="0" smtClean="0">
                <a:sym typeface="Wingdings" panose="05000000000000000000" pitchFamily="2" charset="2"/>
              </a:rPr>
              <a:t> </a:t>
            </a:r>
            <a:r>
              <a:rPr lang="de-DE" b="1" baseline="0" dirty="0" err="1" smtClean="0">
                <a:sym typeface="Wingdings" panose="05000000000000000000" pitchFamily="2" charset="2"/>
              </a:rPr>
              <a:t>N</a:t>
            </a:r>
            <a:r>
              <a:rPr lang="de-DE" b="1" baseline="0" dirty="0" smtClean="0">
                <a:sym typeface="Wingdings" panose="05000000000000000000" pitchFamily="2" charset="2"/>
              </a:rPr>
              <a:t> Pas </a:t>
            </a:r>
            <a:r>
              <a:rPr lang="de-DE" b="1" baseline="0" dirty="0" err="1" smtClean="0">
                <a:sym typeface="Wingdings" panose="05000000000000000000" pitchFamily="2" charset="2"/>
              </a:rPr>
              <a:t>Modifier</a:t>
            </a:r>
            <a:r>
              <a:rPr lang="de-DE" b="1" baseline="0" dirty="0" smtClean="0">
                <a:sym typeface="Wingdings" panose="05000000000000000000" pitchFamily="2" charset="2"/>
              </a:rPr>
              <a:t> </a:t>
            </a:r>
            <a:r>
              <a:rPr lang="de-DE" b="1" baseline="0" dirty="0" err="1" smtClean="0">
                <a:sym typeface="Wingdings" panose="05000000000000000000" pitchFamily="2" charset="2"/>
              </a:rPr>
              <a:t>L'</a:t>
            </a:r>
            <a:r>
              <a:rPr lang="de-DE" b="1" baseline="0" dirty="0" smtClean="0">
                <a:sym typeface="Wingdings" panose="05000000000000000000" pitchFamily="2" charset="2"/>
              </a:rPr>
              <a:t> </a:t>
            </a:r>
            <a:r>
              <a:rPr lang="de-DE" b="1" baseline="0" dirty="0" err="1" smtClean="0">
                <a:sym typeface="Wingdings" panose="05000000000000000000" pitchFamily="2" charset="2"/>
              </a:rPr>
              <a:t>Bitstreams</a:t>
            </a:r>
            <a:endParaRPr lang="de-DE" b="1"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de-DE" b="1" baseline="0" dirty="0" smtClean="0">
                <a:sym typeface="Wingdings" panose="05000000000000000000" pitchFamily="2" charset="2"/>
              </a:rPr>
              <a:t>	À </a:t>
            </a:r>
            <a:r>
              <a:rPr lang="de-DE" b="1" baseline="0" dirty="0" err="1" smtClean="0">
                <a:sym typeface="Wingdings" panose="05000000000000000000" pitchFamily="2" charset="2"/>
              </a:rPr>
              <a:t>L'</a:t>
            </a:r>
            <a:r>
              <a:rPr lang="de-DE" b="1" baseline="0" dirty="0" smtClean="0">
                <a:sym typeface="Wingdings" panose="05000000000000000000" pitchFamily="2" charset="2"/>
              </a:rPr>
              <a:t> </a:t>
            </a:r>
            <a:r>
              <a:rPr lang="de-DE" b="1" baseline="0" dirty="0" err="1" smtClean="0">
                <a:sym typeface="Wingdings" panose="05000000000000000000" pitchFamily="2" charset="2"/>
              </a:rPr>
              <a:t>Player</a:t>
            </a:r>
            <a:r>
              <a:rPr lang="de-DE" b="1" baseline="0" dirty="0" smtClean="0">
                <a:sym typeface="Wingdings" panose="05000000000000000000" pitchFamily="2" charset="2"/>
              </a:rPr>
              <a:t> </a:t>
            </a:r>
            <a:r>
              <a:rPr lang="de-DE" b="1" baseline="0" dirty="0" err="1" smtClean="0">
                <a:sym typeface="Wingdings" panose="05000000000000000000" pitchFamily="2" charset="2"/>
              </a:rPr>
              <a:t>Nous</a:t>
            </a:r>
            <a:r>
              <a:rPr lang="de-DE" b="1" baseline="0" dirty="0" smtClean="0">
                <a:sym typeface="Wingdings" panose="05000000000000000000" pitchFamily="2" charset="2"/>
              </a:rPr>
              <a:t> </a:t>
            </a:r>
            <a:r>
              <a:rPr lang="de-DE" b="1" baseline="0" dirty="0" err="1" smtClean="0">
                <a:sym typeface="Wingdings" panose="05000000000000000000" pitchFamily="2" charset="2"/>
              </a:rPr>
              <a:t>Avoir</a:t>
            </a:r>
            <a:r>
              <a:rPr lang="de-DE" b="1" baseline="0" dirty="0" smtClean="0">
                <a:sym typeface="Wingdings" panose="05000000000000000000" pitchFamily="2" charset="2"/>
              </a:rPr>
              <a:t> Un </a:t>
            </a:r>
            <a:r>
              <a:rPr lang="de-DE" b="1" baseline="0" dirty="0" err="1" smtClean="0">
                <a:sym typeface="Wingdings" panose="05000000000000000000" pitchFamily="2" charset="2"/>
              </a:rPr>
              <a:t>Séquence</a:t>
            </a:r>
            <a:r>
              <a:rPr lang="de-DE" b="1" baseline="0" dirty="0" smtClean="0">
                <a:sym typeface="Wingdings" panose="05000000000000000000" pitchFamily="2" charset="2"/>
              </a:rPr>
              <a:t> </a:t>
            </a:r>
            <a:r>
              <a:rPr lang="de-DE" b="1" baseline="0" dirty="0" err="1" smtClean="0">
                <a:sym typeface="Wingdings" panose="05000000000000000000" pitchFamily="2" charset="2"/>
              </a:rPr>
              <a:t>De</a:t>
            </a:r>
            <a:r>
              <a:rPr lang="de-DE" b="1" baseline="0" dirty="0" smtClean="0">
                <a:sym typeface="Wingdings" panose="05000000000000000000" pitchFamily="2" charset="2"/>
              </a:rPr>
              <a:t> </a:t>
            </a:r>
            <a:r>
              <a:rPr lang="de-DE" b="1" baseline="0" dirty="0" err="1" smtClean="0">
                <a:sym typeface="Wingdings" panose="05000000000000000000" pitchFamily="2" charset="2"/>
              </a:rPr>
              <a:t>Video</a:t>
            </a:r>
            <a:r>
              <a:rPr lang="de-DE" b="1" baseline="0" dirty="0" smtClean="0">
                <a:sym typeface="Wingdings" panose="05000000000000000000" pitchFamily="2" charset="2"/>
              </a:rPr>
              <a:t> </a:t>
            </a:r>
            <a:r>
              <a:rPr lang="de-DE" b="1" baseline="0" dirty="0" err="1" smtClean="0">
                <a:sym typeface="Wingdings" panose="05000000000000000000" pitchFamily="2" charset="2"/>
              </a:rPr>
              <a:t>Morceaux</a:t>
            </a:r>
            <a:r>
              <a:rPr lang="de-DE" b="1" baseline="0" dirty="0" smtClean="0">
                <a:sym typeface="Wingdings" panose="05000000000000000000" pitchFamily="2" charset="2"/>
              </a:rPr>
              <a:t> </a:t>
            </a:r>
            <a:r>
              <a:rPr lang="de-DE" b="1" baseline="0" dirty="0" err="1" smtClean="0">
                <a:sym typeface="Wingdings" panose="05000000000000000000" pitchFamily="2" charset="2"/>
              </a:rPr>
              <a:t>Sélectionné</a:t>
            </a:r>
            <a:r>
              <a:rPr lang="de-DE" b="1" baseline="0" dirty="0" smtClean="0">
                <a:sym typeface="Wingdings" panose="05000000000000000000" pitchFamily="2" charset="2"/>
              </a:rPr>
              <a:t> </a:t>
            </a:r>
            <a:r>
              <a:rPr lang="de-DE" b="1" baseline="0" dirty="0" err="1" smtClean="0">
                <a:sym typeface="Wingdings" panose="05000000000000000000" pitchFamily="2" charset="2"/>
              </a:rPr>
              <a:t>À partir de</a:t>
            </a:r>
            <a:r>
              <a:rPr lang="de-DE" b="1" baseline="0" dirty="0" smtClean="0">
                <a:sym typeface="Wingdings" panose="05000000000000000000" pitchFamily="2" charset="2"/>
              </a:rPr>
              <a:t> </a:t>
            </a:r>
            <a:r>
              <a:rPr lang="de-DE" b="1" baseline="0" dirty="0" err="1" smtClean="0">
                <a:sym typeface="Wingdings" panose="05000000000000000000" pitchFamily="2" charset="2"/>
              </a:rPr>
              <a:t>L'</a:t>
            </a:r>
            <a:r>
              <a:rPr lang="de-DE" b="1" baseline="0" dirty="0" smtClean="0">
                <a:sym typeface="Wingdings" panose="05000000000000000000" pitchFamily="2" charset="2"/>
              </a:rPr>
              <a:t> </a:t>
            </a:r>
            <a:r>
              <a:rPr lang="de-DE" b="1" baseline="0" dirty="0" err="1" smtClean="0">
                <a:sym typeface="Wingdings" panose="05000000000000000000" pitchFamily="2" charset="2"/>
              </a:rPr>
              <a:t>Morceau</a:t>
            </a:r>
            <a:r>
              <a:rPr lang="de-DE" b="1" baseline="0" dirty="0" smtClean="0">
                <a:sym typeface="Wingdings" panose="05000000000000000000" pitchFamily="2" charset="2"/>
              </a:rPr>
              <a:t> </a:t>
            </a:r>
            <a:r>
              <a:rPr lang="de-DE" b="1" baseline="0" dirty="0" err="1" smtClean="0">
                <a:sym typeface="Wingdings" panose="05000000000000000000" pitchFamily="2" charset="2"/>
              </a:rPr>
              <a:t>Fichiers</a:t>
            </a:r>
            <a:r>
              <a:rPr lang="de-DE" b="1" baseline="0" dirty="0" smtClean="0">
                <a:sym typeface="Wingdings" panose="05000000000000000000" pitchFamily="2" charset="2"/>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de-DE" baseline="0" dirty="0" smtClean="0">
              <a:sym typeface="Wingdings" panose="05000000000000000000" pitchFamily="2" charset="2"/>
            </a:endParaRP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4</a:t>
            </a:fld>
            <a:endParaRPr lang="de-DE">
              <a:solidFill>
                <a:prstClr val="black"/>
              </a:solidFill>
            </a:endParaRPr>
          </a:p>
        </p:txBody>
      </p:sp>
    </p:spTree>
    <p:extLst>
      <p:ext uri="{BB962C8B-B14F-4D97-AF65-F5344CB8AC3E}">
        <p14:creationId xmlns:p14="http://schemas.microsoft.com/office/powerpoint/2010/main" val="234824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PEVQ </a:t>
            </a:r>
            <a:r>
              <a:rPr lang="de-DE" dirty="0" err="1" smtClean="0"/>
              <a:t>A expliqué</a:t>
            </a:r>
            <a:r>
              <a:rPr lang="de-DE" dirty="0" smtClean="0"/>
              <a:t>…</a:t>
            </a:r>
          </a:p>
          <a:p>
            <a:endParaRPr lang="de-DE" dirty="0" smtClean="0"/>
          </a:p>
          <a:p>
            <a:r>
              <a:rPr lang="de-DE" dirty="0" smtClean="0"/>
              <a:t>Haute </a:t>
            </a:r>
            <a:r>
              <a:rPr lang="de-DE" dirty="0" err="1" smtClean="0"/>
              <a:t>Exactitude</a:t>
            </a:r>
            <a:r>
              <a:rPr lang="de-DE" dirty="0" smtClean="0"/>
              <a:t>!!!!</a:t>
            </a:r>
          </a:p>
          <a:p>
            <a:endParaRPr lang="de-DE" dirty="0" smtClean="0"/>
          </a:p>
          <a:p>
            <a:r>
              <a:rPr lang="de-DE" dirty="0" smtClean="0"/>
              <a:t>	Écran </a:t>
            </a:r>
            <a:r>
              <a:rPr lang="de-DE" dirty="0" err="1" smtClean="0"/>
              <a:t>Taille</a:t>
            </a:r>
            <a:r>
              <a:rPr lang="de-DE" dirty="0" smtClean="0"/>
              <a:t> </a:t>
            </a:r>
            <a:r>
              <a:rPr lang="de-DE" dirty="0" err="1" smtClean="0"/>
              <a:t>La modélisation</a:t>
            </a:r>
            <a:r>
              <a:rPr lang="de-DE" dirty="0" smtClean="0"/>
              <a:t> </a:t>
            </a:r>
            <a:r>
              <a:rPr lang="de-DE" dirty="0" err="1" smtClean="0"/>
              <a:t>Par</a:t>
            </a:r>
            <a:r>
              <a:rPr lang="de-DE" dirty="0" smtClean="0"/>
              <a:t> </a:t>
            </a:r>
            <a:r>
              <a:rPr lang="de-DE" dirty="0" err="1" smtClean="0"/>
              <a:t>Cartographie</a:t>
            </a:r>
            <a:r>
              <a:rPr lang="de-DE" dirty="0" smtClean="0"/>
              <a:t> </a:t>
            </a:r>
            <a:r>
              <a:rPr lang="de-DE" dirty="0" err="1" smtClean="0"/>
              <a:t>Est</a:t>
            </a:r>
            <a:r>
              <a:rPr lang="de-DE" dirty="0" smtClean="0"/>
              <a:t> Sous-optimal, mais </a:t>
            </a:r>
            <a:r>
              <a:rPr lang="de-DE" dirty="0" err="1" smtClean="0"/>
              <a:t>Suffisamment</a:t>
            </a:r>
            <a:r>
              <a:rPr lang="de-DE" dirty="0" smtClean="0"/>
              <a:t> </a:t>
            </a:r>
            <a:r>
              <a:rPr lang="de-DE" dirty="0" err="1" smtClean="0"/>
              <a:t>Et</a:t>
            </a:r>
            <a:r>
              <a:rPr lang="de-DE" dirty="0" smtClean="0"/>
              <a:t> </a:t>
            </a:r>
            <a:r>
              <a:rPr lang="de-DE" dirty="0" err="1" smtClean="0"/>
              <a:t>Advantagous</a:t>
            </a:r>
            <a:r>
              <a:rPr lang="de-DE" dirty="0" smtClean="0"/>
              <a:t> </a:t>
            </a:r>
            <a:r>
              <a:rPr lang="de-DE" dirty="0" err="1" smtClean="0"/>
              <a:t>Ici</a:t>
            </a:r>
            <a:endParaRPr lang="de-DE" dirty="0" smtClean="0"/>
          </a:p>
          <a:p>
            <a:r>
              <a:rPr lang="de-DE" dirty="0" smtClean="0"/>
              <a:t>PEVQ </a:t>
            </a:r>
            <a:r>
              <a:rPr lang="de-DE" dirty="0" err="1" smtClean="0"/>
              <a:t>Peut</a:t>
            </a:r>
            <a:r>
              <a:rPr lang="de-DE" dirty="0" smtClean="0"/>
              <a:t> </a:t>
            </a:r>
            <a:r>
              <a:rPr lang="de-DE" dirty="0" err="1" smtClean="0"/>
              <a:t>Être</a:t>
            </a:r>
            <a:r>
              <a:rPr lang="de-DE" dirty="0" smtClean="0"/>
              <a:t> </a:t>
            </a:r>
            <a:r>
              <a:rPr lang="de-DE" dirty="0" err="1" smtClean="0"/>
              <a:t>Joliment</a:t>
            </a:r>
            <a:r>
              <a:rPr lang="de-DE" dirty="0" smtClean="0"/>
              <a:t> </a:t>
            </a:r>
            <a:r>
              <a:rPr lang="de-DE" dirty="0" err="1" smtClean="0"/>
              <a:t>Couper</a:t>
            </a:r>
            <a:r>
              <a:rPr lang="de-DE" dirty="0" smtClean="0"/>
              <a:t> </a:t>
            </a:r>
            <a:r>
              <a:rPr lang="de-DE" dirty="0" err="1" smtClean="0"/>
              <a:t>Dans</a:t>
            </a:r>
            <a:r>
              <a:rPr lang="de-DE" dirty="0" smtClean="0"/>
              <a:t> Un </a:t>
            </a:r>
            <a:r>
              <a:rPr lang="de-DE" dirty="0" err="1" smtClean="0"/>
              <a:t>Computational</a:t>
            </a:r>
            <a:r>
              <a:rPr lang="de-DE" dirty="0" smtClean="0"/>
              <a:t> Cher </a:t>
            </a:r>
            <a:r>
              <a:rPr lang="de-DE" dirty="0" err="1" smtClean="0"/>
              <a:t>Et</a:t>
            </a:r>
            <a:r>
              <a:rPr lang="de-DE" dirty="0" smtClean="0"/>
              <a:t> </a:t>
            </a:r>
            <a:r>
              <a:rPr lang="de-DE" dirty="0" err="1" smtClean="0"/>
              <a:t>Computational</a:t>
            </a:r>
            <a:r>
              <a:rPr lang="de-DE" dirty="0" smtClean="0"/>
              <a:t> </a:t>
            </a:r>
            <a:r>
              <a:rPr lang="de-DE" dirty="0" err="1" smtClean="0"/>
              <a:t>Bon marché</a:t>
            </a:r>
            <a:r>
              <a:rPr lang="de-DE" baseline="0" dirty="0" smtClean="0"/>
              <a:t> </a:t>
            </a:r>
            <a:r>
              <a:rPr lang="de-DE" baseline="0" dirty="0" err="1" smtClean="0"/>
              <a:t>Partie</a:t>
            </a:r>
            <a:endParaRPr lang="de-DE" baseline="0" dirty="0" smtClean="0"/>
          </a:p>
          <a:p>
            <a:r>
              <a:rPr lang="de-DE" baseline="0" dirty="0" err="1" smtClean="0"/>
              <a:t>Si</a:t>
            </a:r>
            <a:r>
              <a:rPr lang="de-DE" baseline="0" dirty="0" smtClean="0"/>
              <a:t> </a:t>
            </a:r>
            <a:r>
              <a:rPr lang="de-DE" baseline="0" dirty="0" err="1" smtClean="0"/>
              <a:t>Nous</a:t>
            </a:r>
            <a:r>
              <a:rPr lang="de-DE" baseline="0" dirty="0" smtClean="0"/>
              <a:t> </a:t>
            </a:r>
            <a:r>
              <a:rPr lang="de-DE" baseline="0" dirty="0" err="1" smtClean="0"/>
              <a:t>Précalculez</a:t>
            </a:r>
            <a:r>
              <a:rPr lang="de-DE" baseline="0" dirty="0" smtClean="0"/>
              <a:t> </a:t>
            </a:r>
            <a:r>
              <a:rPr lang="de-DE" baseline="0" dirty="0" err="1" smtClean="0"/>
              <a:t>L'</a:t>
            </a:r>
            <a:r>
              <a:rPr lang="de-DE" baseline="0" dirty="0" smtClean="0"/>
              <a:t> </a:t>
            </a:r>
            <a:r>
              <a:rPr lang="de-DE" baseline="0" dirty="0" err="1" smtClean="0"/>
              <a:t>Indicateurs</a:t>
            </a:r>
            <a:r>
              <a:rPr lang="de-DE" baseline="0" dirty="0" smtClean="0"/>
              <a:t> </a:t>
            </a:r>
            <a:r>
              <a:rPr lang="de-DE" baseline="0" dirty="0" err="1" smtClean="0"/>
              <a:t>Une fois</a:t>
            </a:r>
            <a:r>
              <a:rPr lang="de-DE" baseline="0" dirty="0" smtClean="0"/>
              <a:t> </a:t>
            </a:r>
            <a:r>
              <a:rPr lang="de-DE" baseline="0" dirty="0" err="1" smtClean="0"/>
              <a:t>Et</a:t>
            </a:r>
            <a:r>
              <a:rPr lang="de-DE" baseline="0" dirty="0" smtClean="0"/>
              <a:t> </a:t>
            </a:r>
            <a:r>
              <a:rPr lang="de-DE" baseline="0" dirty="0" err="1" smtClean="0"/>
              <a:t>Store</a:t>
            </a:r>
            <a:r>
              <a:rPr lang="de-DE" baseline="0" dirty="0" smtClean="0"/>
              <a:t> </a:t>
            </a:r>
            <a:r>
              <a:rPr lang="de-DE" baseline="0" dirty="0" err="1" smtClean="0"/>
              <a:t>Eux</a:t>
            </a:r>
            <a:r>
              <a:rPr lang="de-DE" baseline="0" dirty="0" smtClean="0"/>
              <a:t> Dans un </a:t>
            </a:r>
            <a:r>
              <a:rPr lang="de-DE" baseline="0" dirty="0" err="1" smtClean="0"/>
              <a:t>Base de données</a:t>
            </a:r>
            <a:r>
              <a:rPr lang="de-DE" baseline="0" dirty="0" smtClean="0"/>
              <a:t>, </a:t>
            </a:r>
            <a:r>
              <a:rPr lang="de-DE" baseline="0" dirty="0" err="1" smtClean="0"/>
              <a:t>Nous</a:t>
            </a:r>
            <a:r>
              <a:rPr lang="de-DE" baseline="0" dirty="0" smtClean="0"/>
              <a:t> </a:t>
            </a:r>
            <a:r>
              <a:rPr lang="de-DE" baseline="0" dirty="0" err="1" smtClean="0"/>
              <a:t>Peut</a:t>
            </a:r>
            <a:r>
              <a:rPr lang="de-DE" baseline="0" dirty="0" smtClean="0"/>
              <a:t> </a:t>
            </a:r>
            <a:r>
              <a:rPr lang="de-DE" baseline="0" dirty="0" err="1" smtClean="0"/>
              <a:t>Recalculer</a:t>
            </a:r>
            <a:r>
              <a:rPr lang="de-DE" baseline="0" dirty="0" smtClean="0"/>
              <a:t> </a:t>
            </a:r>
            <a:r>
              <a:rPr lang="de-DE" baseline="0" dirty="0" err="1" smtClean="0"/>
              <a:t>L'</a:t>
            </a:r>
            <a:r>
              <a:rPr lang="de-DE" baseline="0" dirty="0" smtClean="0"/>
              <a:t> MOS </a:t>
            </a:r>
            <a:r>
              <a:rPr lang="de-DE" baseline="0" dirty="0" err="1" smtClean="0"/>
              <a:t>Comme</a:t>
            </a:r>
            <a:r>
              <a:rPr lang="de-DE" baseline="0" dirty="0" smtClean="0"/>
              <a:t> </a:t>
            </a:r>
            <a:r>
              <a:rPr lang="de-DE" baseline="0" dirty="0" err="1" smtClean="0"/>
              <a:t>Souvent</a:t>
            </a:r>
            <a:r>
              <a:rPr lang="de-DE" baseline="0" dirty="0" smtClean="0"/>
              <a:t> </a:t>
            </a:r>
            <a:r>
              <a:rPr lang="de-DE" baseline="0" dirty="0" err="1" smtClean="0"/>
              <a:t>Comme</a:t>
            </a:r>
            <a:r>
              <a:rPr lang="de-DE" baseline="0" dirty="0" smtClean="0"/>
              <a:t> </a:t>
            </a:r>
            <a:r>
              <a:rPr lang="de-DE" baseline="0" dirty="0" err="1" smtClean="0"/>
              <a:t>Nous</a:t>
            </a:r>
            <a:r>
              <a:rPr lang="de-DE" baseline="0" dirty="0" smtClean="0"/>
              <a:t> Comme dans </a:t>
            </a:r>
            <a:r>
              <a:rPr lang="de-DE" baseline="0" dirty="0" err="1" smtClean="0"/>
              <a:t>Presque</a:t>
            </a:r>
            <a:r>
              <a:rPr lang="de-DE" baseline="0" dirty="0" smtClean="0"/>
              <a:t> </a:t>
            </a:r>
            <a:r>
              <a:rPr lang="de-DE" baseline="0" dirty="0" err="1" smtClean="0"/>
              <a:t>Aucune</a:t>
            </a:r>
            <a:r>
              <a:rPr lang="de-DE" baseline="0" dirty="0" smtClean="0"/>
              <a:t> Temps, </a:t>
            </a:r>
            <a:r>
              <a:rPr lang="de-DE" baseline="0" dirty="0" err="1" smtClean="0"/>
              <a:t>Même</a:t>
            </a:r>
            <a:r>
              <a:rPr lang="de-DE" baseline="0" dirty="0" smtClean="0"/>
              <a:t> </a:t>
            </a:r>
            <a:r>
              <a:rPr lang="de-DE" baseline="0" dirty="0" err="1" smtClean="0"/>
              <a:t>Pour</a:t>
            </a:r>
            <a:r>
              <a:rPr lang="de-DE" baseline="0" dirty="0" smtClean="0"/>
              <a:t> 4k </a:t>
            </a:r>
            <a:r>
              <a:rPr lang="de-DE" baseline="0" dirty="0" err="1" smtClean="0"/>
              <a:t>Vidéos</a:t>
            </a:r>
            <a:r>
              <a:rPr lang="de-DE" baseline="0" dirty="0" smtClean="0"/>
              <a:t> </a:t>
            </a:r>
          </a:p>
          <a:p>
            <a:endParaRPr lang="de-DE" baseline="0" dirty="0" smtClean="0"/>
          </a:p>
          <a:p>
            <a:r>
              <a:rPr lang="de-DE" baseline="0" dirty="0" err="1" smtClean="0"/>
              <a:t>Notre</a:t>
            </a:r>
            <a:r>
              <a:rPr lang="de-DE" baseline="0" dirty="0" smtClean="0"/>
              <a:t> </a:t>
            </a:r>
            <a:r>
              <a:rPr lang="de-DE" baseline="0" dirty="0" err="1" smtClean="0"/>
              <a:t>Astuce</a:t>
            </a:r>
            <a:r>
              <a:rPr lang="de-DE" baseline="0" dirty="0" smtClean="0"/>
              <a:t> </a:t>
            </a:r>
            <a:r>
              <a:rPr lang="de-DE" baseline="0" dirty="0" err="1" smtClean="0"/>
              <a:t>Pour</a:t>
            </a:r>
            <a:r>
              <a:rPr lang="de-DE" baseline="0" dirty="0" smtClean="0"/>
              <a:t> PEVQ-S </a:t>
            </a:r>
            <a:r>
              <a:rPr lang="de-DE" baseline="0" dirty="0" err="1" smtClean="0"/>
              <a:t>Est</a:t>
            </a:r>
            <a:r>
              <a:rPr lang="de-DE" baseline="0" dirty="0" smtClean="0"/>
              <a:t> </a:t>
            </a:r>
            <a:r>
              <a:rPr lang="de-DE" baseline="0" dirty="0" err="1" smtClean="0"/>
              <a:t>À</a:t>
            </a:r>
            <a:r>
              <a:rPr lang="de-DE" baseline="0" dirty="0" smtClean="0"/>
              <a:t> </a:t>
            </a:r>
            <a:r>
              <a:rPr lang="de-DE" b="1" baseline="0" dirty="0" err="1" smtClean="0"/>
              <a:t>Précalculez</a:t>
            </a:r>
            <a:r>
              <a:rPr lang="de-DE" b="1" baseline="0" dirty="0" smtClean="0"/>
              <a:t> Tous les </a:t>
            </a:r>
            <a:r>
              <a:rPr lang="de-DE" b="1" baseline="0" dirty="0" err="1" smtClean="0"/>
              <a:t>Indicateurs</a:t>
            </a:r>
            <a:r>
              <a:rPr lang="de-DE" b="1" baseline="0" dirty="0" smtClean="0"/>
              <a:t> </a:t>
            </a:r>
            <a:r>
              <a:rPr lang="de-DE" b="1" baseline="0" dirty="0" err="1" smtClean="0"/>
              <a:t>Pour</a:t>
            </a:r>
            <a:r>
              <a:rPr lang="de-DE" b="1" baseline="0" dirty="0" smtClean="0"/>
              <a:t> Tous les </a:t>
            </a:r>
            <a:r>
              <a:rPr lang="de-DE" b="1" baseline="0" dirty="0" err="1" smtClean="0"/>
              <a:t>Les trames</a:t>
            </a:r>
            <a:r>
              <a:rPr lang="de-DE" b="1" baseline="0" dirty="0" smtClean="0"/>
              <a:t> </a:t>
            </a:r>
            <a:r>
              <a:rPr lang="de-DE" b="1" baseline="0" dirty="0" err="1" smtClean="0"/>
              <a:t>Et</a:t>
            </a:r>
            <a:r>
              <a:rPr lang="de-DE" b="1" baseline="0" dirty="0" smtClean="0"/>
              <a:t> Tous les </a:t>
            </a:r>
            <a:r>
              <a:rPr lang="de-DE" b="1" baseline="0" dirty="0" err="1" smtClean="0"/>
              <a:t>Datarates</a:t>
            </a:r>
            <a:r>
              <a:rPr lang="de-DE" baseline="0" dirty="0" smtClean="0"/>
              <a:t> Sur </a:t>
            </a:r>
            <a:r>
              <a:rPr lang="de-DE" baseline="0" dirty="0" err="1" smtClean="0"/>
              <a:t>L'</a:t>
            </a:r>
            <a:r>
              <a:rPr lang="de-DE" baseline="0" dirty="0" smtClean="0"/>
              <a:t> </a:t>
            </a:r>
            <a:r>
              <a:rPr lang="de-DE" baseline="0" dirty="0" err="1" smtClean="0"/>
              <a:t>Server</a:t>
            </a:r>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5</a:t>
            </a:fld>
            <a:endParaRPr lang="de-DE">
              <a:solidFill>
                <a:prstClr val="black"/>
              </a:solidFill>
            </a:endParaRPr>
          </a:p>
        </p:txBody>
      </p:sp>
    </p:spTree>
    <p:extLst>
      <p:ext uri="{BB962C8B-B14F-4D97-AF65-F5344CB8AC3E}">
        <p14:creationId xmlns:p14="http://schemas.microsoft.com/office/powerpoint/2010/main" val="75400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4529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Explication</a:t>
            </a:r>
            <a:r>
              <a:rPr lang="de-DE" baseline="0" dirty="0" smtClean="0"/>
              <a:t> De l'état actuel de PEVQ-S le développement</a:t>
            </a:r>
            <a:endParaRPr lang="de-DE" dirty="0"/>
          </a:p>
        </p:txBody>
      </p:sp>
      <p:sp>
        <p:nvSpPr>
          <p:cNvPr id="4" name="Slide Number Placeholder 3"/>
          <p:cNvSpPr>
            <a:spLocks noGrp="1"/>
          </p:cNvSpPr>
          <p:nvPr>
            <p:ph type="sldNum" sz="quarter" idx="10"/>
          </p:nvPr>
        </p:nvSpPr>
        <p:spPr/>
        <p:txBody>
          <a:bodyPr/>
          <a:lstStyle/>
          <a:p>
            <a:pPr>
              <a:defRPr/>
            </a:pPr>
            <a:fld id="{F46D7E74-4DE7-4F86-AE55-86F74939D736}" type="slidenum">
              <a:rPr lang="de-DE">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253645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Écran</a:t>
            </a:r>
            <a:r>
              <a:rPr lang="de-DE" baseline="0" dirty="0" smtClean="0"/>
              <a:t> </a:t>
            </a:r>
            <a:r>
              <a:rPr lang="de-DE" baseline="0" dirty="0" err="1" smtClean="0"/>
              <a:t>Shot</a:t>
            </a:r>
            <a:r>
              <a:rPr lang="de-DE" baseline="0" dirty="0" smtClean="0"/>
              <a:t> À partir de </a:t>
            </a:r>
            <a:r>
              <a:rPr lang="de-DE" baseline="0" dirty="0" err="1" smtClean="0"/>
              <a:t>Notre</a:t>
            </a:r>
            <a:r>
              <a:rPr lang="de-DE" baseline="0" dirty="0" smtClean="0"/>
              <a:t> </a:t>
            </a:r>
            <a:r>
              <a:rPr lang="de-DE" baseline="0" dirty="0" err="1" smtClean="0"/>
              <a:t>Demo</a:t>
            </a:r>
            <a:r>
              <a:rPr lang="de-DE" baseline="0" dirty="0" smtClean="0"/>
              <a:t> </a:t>
            </a:r>
            <a:r>
              <a:rPr lang="de-DE" baseline="0" dirty="0" err="1" smtClean="0"/>
              <a:t>Programme</a:t>
            </a:r>
            <a:r>
              <a:rPr lang="de-DE" baseline="0" dirty="0" smtClean="0"/>
              <a:t> </a:t>
            </a:r>
            <a:r>
              <a:rPr lang="de-DE" baseline="0" dirty="0" err="1" smtClean="0"/>
              <a:t>Qui</a:t>
            </a:r>
            <a:r>
              <a:rPr lang="de-DE" baseline="0" dirty="0" smtClean="0"/>
              <a:t> </a:t>
            </a:r>
            <a:r>
              <a:rPr lang="de-DE" baseline="0" dirty="0" err="1" smtClean="0"/>
              <a:t>Nous</a:t>
            </a:r>
            <a:r>
              <a:rPr lang="de-DE" baseline="0" dirty="0" smtClean="0"/>
              <a:t> </a:t>
            </a:r>
            <a:r>
              <a:rPr lang="de-DE" baseline="0" dirty="0" err="1" smtClean="0"/>
              <a:t>Utilisation</a:t>
            </a:r>
            <a:r>
              <a:rPr lang="de-DE" baseline="0" dirty="0" smtClean="0"/>
              <a:t> </a:t>
            </a:r>
            <a:r>
              <a:rPr lang="de-DE" baseline="0" dirty="0" err="1" smtClean="0"/>
              <a:t>À</a:t>
            </a:r>
            <a:r>
              <a:rPr lang="de-DE" baseline="0" dirty="0" smtClean="0"/>
              <a:t> </a:t>
            </a:r>
            <a:r>
              <a:rPr lang="de-DE" baseline="0" dirty="0" err="1" smtClean="0"/>
              <a:t>Visualiser</a:t>
            </a:r>
            <a:r>
              <a:rPr lang="de-DE" baseline="0" dirty="0" smtClean="0"/>
              <a:t> </a:t>
            </a:r>
            <a:r>
              <a:rPr lang="de-DE" baseline="0" dirty="0" err="1" smtClean="0"/>
              <a:t>L'</a:t>
            </a:r>
            <a:r>
              <a:rPr lang="de-DE" baseline="0" dirty="0" smtClean="0"/>
              <a:t> </a:t>
            </a:r>
            <a:r>
              <a:rPr lang="de-DE" baseline="0" dirty="0" err="1" smtClean="0"/>
              <a:t>Mesure</a:t>
            </a:r>
            <a:r>
              <a:rPr lang="de-DE" baseline="0" dirty="0" smtClean="0"/>
              <a:t> </a:t>
            </a:r>
            <a:r>
              <a:rPr lang="de-DE" baseline="0" dirty="0" err="1" smtClean="0"/>
              <a:t>Résultats</a:t>
            </a:r>
            <a:endParaRPr lang="de-DE" baseline="0" dirty="0" smtClean="0"/>
          </a:p>
          <a:p>
            <a:endParaRPr lang="de-DE" baseline="0" dirty="0" smtClean="0"/>
          </a:p>
          <a:p>
            <a:r>
              <a:rPr lang="de-DE" baseline="0" dirty="0" smtClean="0"/>
              <a:t>Haut de la page </a:t>
            </a:r>
            <a:r>
              <a:rPr lang="de-DE" baseline="0" dirty="0" err="1" smtClean="0"/>
              <a:t>Trois</a:t>
            </a:r>
            <a:r>
              <a:rPr lang="de-DE" baseline="0" dirty="0" smtClean="0"/>
              <a:t> </a:t>
            </a:r>
            <a:r>
              <a:rPr lang="de-DE" baseline="0" dirty="0" err="1" smtClean="0"/>
              <a:t>Les diagrammes</a:t>
            </a:r>
            <a:r>
              <a:rPr lang="de-DE" baseline="0" dirty="0" smtClean="0"/>
              <a:t>, X </a:t>
            </a:r>
            <a:r>
              <a:rPr lang="de-DE" baseline="0" dirty="0" err="1" smtClean="0"/>
              <a:t>Axe</a:t>
            </a:r>
            <a:r>
              <a:rPr lang="de-DE" baseline="0" dirty="0" smtClean="0"/>
              <a:t> </a:t>
            </a:r>
            <a:r>
              <a:rPr lang="de-DE" baseline="0" dirty="0" err="1" smtClean="0"/>
              <a:t>Est</a:t>
            </a:r>
            <a:r>
              <a:rPr lang="de-DE" baseline="0" dirty="0" smtClean="0"/>
              <a:t> Temps, </a:t>
            </a:r>
            <a:r>
              <a:rPr lang="de-DE" baseline="0" dirty="0" err="1" smtClean="0"/>
              <a:t>Puis</a:t>
            </a:r>
            <a:r>
              <a:rPr lang="de-DE" baseline="0" dirty="0" smtClean="0"/>
              <a:t> </a:t>
            </a:r>
            <a:r>
              <a:rPr lang="de-DE" baseline="0" dirty="0" err="1" smtClean="0"/>
              <a:t>Expliquer</a:t>
            </a:r>
            <a:r>
              <a:rPr lang="de-DE" baseline="0" dirty="0" smtClean="0"/>
              <a:t> </a:t>
            </a:r>
            <a:r>
              <a:rPr lang="de-DE" baseline="0" dirty="0" err="1" smtClean="0"/>
              <a:t>Bas</a:t>
            </a:r>
            <a:r>
              <a:rPr lang="de-DE" baseline="0" dirty="0" smtClean="0"/>
              <a:t> </a:t>
            </a:r>
            <a:r>
              <a:rPr lang="de-DE" baseline="0" dirty="0" err="1" smtClean="0"/>
              <a:t>À</a:t>
            </a:r>
            <a:r>
              <a:rPr lang="de-DE" baseline="0" dirty="0" smtClean="0"/>
              <a:t> Haut de la page</a:t>
            </a:r>
          </a:p>
          <a:p>
            <a:r>
              <a:rPr lang="de-DE" baseline="0" dirty="0" err="1" smtClean="0"/>
              <a:t>Enfin</a:t>
            </a:r>
            <a:r>
              <a:rPr lang="de-DE" baseline="0" dirty="0" smtClean="0"/>
              <a:t> </a:t>
            </a:r>
            <a:r>
              <a:rPr lang="de-DE" baseline="0" dirty="0" err="1" smtClean="0"/>
              <a:t>Calage</a:t>
            </a:r>
            <a:r>
              <a:rPr lang="de-DE" baseline="0" dirty="0" smtClean="0"/>
              <a:t> </a:t>
            </a:r>
            <a:r>
              <a:rPr lang="de-DE" baseline="0" dirty="0" err="1" smtClean="0"/>
              <a:t>Puis</a:t>
            </a:r>
            <a:r>
              <a:rPr lang="de-DE" baseline="0" dirty="0" smtClean="0"/>
              <a:t> MOS </a:t>
            </a:r>
            <a:r>
              <a:rPr lang="de-DE" baseline="0" dirty="0" err="1" smtClean="0"/>
              <a:t>Histogramme</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348300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mn-lt"/>
                <a:ea typeface="+mn-ea"/>
                <a:cs typeface="+mn-cs"/>
              </a:rPr>
              <a:t>En raison de la </a:t>
            </a:r>
            <a:r>
              <a:rPr lang="en-GB" sz="1200" b="1" kern="1200" dirty="0" smtClean="0">
                <a:solidFill>
                  <a:schemeClr val="tx1"/>
                </a:solidFill>
                <a:effectLst/>
                <a:latin typeface="+mn-lt"/>
                <a:ea typeface="+mn-ea"/>
                <a:cs typeface="+mn-cs"/>
              </a:rPr>
              <a:t>Manque</a:t>
            </a:r>
            <a:r>
              <a:rPr lang="en-GB" sz="1200" kern="1200" dirty="0" smtClean="0">
                <a:solidFill>
                  <a:schemeClr val="tx1"/>
                </a:solidFill>
                <a:effectLst/>
                <a:latin typeface="+mn-lt"/>
                <a:ea typeface="+mn-ea"/>
                <a:cs typeface="+mn-cs"/>
              </a:rPr>
              <a:t> De </a:t>
            </a:r>
            <a:r>
              <a:rPr lang="en-GB" sz="1200" b="1" kern="1200" dirty="0" smtClean="0">
                <a:solidFill>
                  <a:schemeClr val="tx1"/>
                </a:solidFill>
                <a:effectLst/>
                <a:latin typeface="+mn-lt"/>
                <a:ea typeface="+mn-ea"/>
                <a:cs typeface="+mn-cs"/>
              </a:rPr>
              <a:t>Standardisé</a:t>
            </a:r>
            <a:r>
              <a:rPr lang="en-GB" sz="1200" kern="1200" dirty="0" smtClean="0">
                <a:solidFill>
                  <a:schemeClr val="tx1"/>
                </a:solidFill>
                <a:effectLst/>
                <a:latin typeface="+mn-lt"/>
                <a:ea typeface="+mn-ea"/>
                <a:cs typeface="+mn-cs"/>
              </a:rPr>
              <a:t> Qualité vidéo </a:t>
            </a:r>
            <a:r>
              <a:rPr lang="en-GB" sz="1200" b="1" kern="1200" dirty="0" smtClean="0">
                <a:solidFill>
                  <a:schemeClr val="tx1"/>
                </a:solidFill>
                <a:effectLst/>
                <a:latin typeface="+mn-lt"/>
                <a:ea typeface="+mn-ea"/>
                <a:cs typeface="+mn-cs"/>
              </a:rPr>
              <a:t>Mesure</a:t>
            </a:r>
            <a:r>
              <a:rPr lang="en-GB" sz="1200" kern="1200" dirty="0" smtClean="0">
                <a:solidFill>
                  <a:schemeClr val="tx1"/>
                </a:solidFill>
                <a:effectLst/>
                <a:latin typeface="+mn-lt"/>
                <a:ea typeface="+mn-ea"/>
                <a:cs typeface="+mn-cs"/>
              </a:rPr>
              <a:t> Métriques de basé sur HTTP Adaptive video streaming, la plupart des opérateurs de réseau' </a:t>
            </a:r>
            <a:r>
              <a:rPr lang="en-GB" sz="1200" b="1" kern="1200" dirty="0" smtClean="0">
                <a:solidFill>
                  <a:schemeClr val="tx1"/>
                </a:solidFill>
                <a:effectLst/>
                <a:latin typeface="+mn-lt"/>
                <a:ea typeface="+mn-ea"/>
                <a:cs typeface="+mn-cs"/>
              </a:rPr>
              <a:t>Meilleur effort</a:t>
            </a:r>
            <a:r>
              <a:rPr lang="en-GB" sz="1200" kern="1200" dirty="0" smtClean="0">
                <a:solidFill>
                  <a:schemeClr val="tx1"/>
                </a:solidFill>
                <a:effectLst/>
                <a:latin typeface="+mn-lt"/>
                <a:ea typeface="+mn-ea"/>
                <a:cs typeface="+mn-cs"/>
              </a:rPr>
              <a:t> A été l'optimisation de </a:t>
            </a:r>
            <a:r>
              <a:rPr lang="en-GB" sz="1200" b="1" kern="1200" dirty="0" smtClean="0">
                <a:solidFill>
                  <a:schemeClr val="tx1"/>
                </a:solidFill>
                <a:effectLst/>
                <a:latin typeface="+mn-lt"/>
                <a:ea typeface="+mn-ea"/>
                <a:cs typeface="+mn-cs"/>
              </a:rPr>
              <a:t>Bande passante</a:t>
            </a:r>
            <a:r>
              <a:rPr lang="en-GB" sz="1200" kern="1200" dirty="0" smtClean="0">
                <a:solidFill>
                  <a:schemeClr val="tx1"/>
                </a:solidFill>
                <a:effectLst/>
                <a:latin typeface="+mn-lt"/>
                <a:ea typeface="+mn-ea"/>
                <a:cs typeface="+mn-cs"/>
              </a:rPr>
              <a:t>, c'est-à-dire </a:t>
            </a:r>
            <a:r>
              <a:rPr lang="en-GB" sz="1200" b="1" kern="1200" dirty="0" smtClean="0">
                <a:solidFill>
                  <a:schemeClr val="tx1"/>
                </a:solidFill>
                <a:effectLst/>
                <a:latin typeface="+mn-lt"/>
                <a:ea typeface="+mn-ea"/>
                <a:cs typeface="+mn-cs"/>
              </a:rPr>
              <a:t>Maximiser les débits de données en aval, minimisant la mise en mémoire tampon initial </a:t>
            </a:r>
            <a:r>
              <a:rPr lang="en-GB" sz="1200" kern="1200" dirty="0" smtClean="0">
                <a:solidFill>
                  <a:schemeClr val="tx1"/>
                </a:solidFill>
                <a:effectLst/>
                <a:latin typeface="+mn-lt"/>
                <a:ea typeface="+mn-ea"/>
                <a:cs typeface="+mn-cs"/>
              </a:rPr>
              <a:t>Et re-effets tampon. L' </a:t>
            </a:r>
            <a:r>
              <a:rPr lang="en-GB" sz="1200" b="1" kern="1200" dirty="0" smtClean="0">
                <a:solidFill>
                  <a:schemeClr val="tx1"/>
                </a:solidFill>
                <a:effectLst/>
                <a:latin typeface="+mn-lt"/>
                <a:ea typeface="+mn-ea"/>
                <a:cs typeface="+mn-cs"/>
              </a:rPr>
              <a:t>Hypothèse de travail </a:t>
            </a:r>
            <a:r>
              <a:rPr lang="en-GB" sz="1200" kern="1200" dirty="0" smtClean="0">
                <a:solidFill>
                  <a:schemeClr val="tx1"/>
                </a:solidFill>
                <a:effectLst/>
                <a:latin typeface="+mn-lt"/>
                <a:ea typeface="+mn-ea"/>
                <a:cs typeface="+mn-cs"/>
              </a:rPr>
              <a:t>Taux était que les données, considérablement plus élevés, ou au moins au-dessus du taux binaire vidéo maximale devrait être une assez bonne perspective pour atteindre une bonne qualité vidéo.</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Est cette hypothèse bien vrai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Tester la manière dont les trois différents CDN utilisée par AIV se comportent sur </a:t>
            </a:r>
            <a:r>
              <a:rPr lang="en-GB" sz="1200" kern="1200" baseline="0" dirty="0" smtClean="0">
                <a:solidFill>
                  <a:schemeClr val="tx1"/>
                </a:solidFill>
                <a:effectLst/>
                <a:latin typeface="+mn-lt"/>
                <a:ea typeface="+mn-ea"/>
                <a:cs typeface="+mn-cs"/>
              </a:rPr>
              <a:t>Deux lignes ADSL différent.</a:t>
            </a:r>
          </a:p>
          <a:p>
            <a:pPr marL="0" indent="0">
              <a:buFont typeface="Arial" panose="020B0604020202020204" pitchFamily="34" charset="0"/>
              <a:buNone/>
            </a:pPr>
            <a:endParaRPr lang="de-DE" sz="1200" dirty="0" smtClean="0"/>
          </a:p>
        </p:txBody>
      </p:sp>
      <p:sp>
        <p:nvSpPr>
          <p:cNvPr id="4" name="Foliennummernplatzhalter 3"/>
          <p:cNvSpPr>
            <a:spLocks noGrp="1"/>
          </p:cNvSpPr>
          <p:nvPr>
            <p:ph type="sldNum" sz="quarter" idx="10"/>
          </p:nvPr>
        </p:nvSpPr>
        <p:spPr/>
        <p:txBody>
          <a:bodyPr/>
          <a:lstStyle/>
          <a:p>
            <a:pPr>
              <a:defRPr/>
            </a:pPr>
            <a:fld id="{F46D7E74-4DE7-4F86-AE55-86F74939D736}" type="slidenum">
              <a:rPr lang="de-DE">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19332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866800" y="6176433"/>
            <a:ext cx="2133600" cy="365125"/>
          </a:xfrm>
        </p:spPr>
        <p:txBody>
          <a:bodyPr/>
          <a:lstStyle/>
          <a:p>
            <a:fld id="{283C63E4-F9BE-C24A-B4FF-309EB18BA564}" type="slidenum">
              <a:rPr lang="en-US" smtClean="0"/>
              <a:t>‹#›</a:t>
            </a:fld>
            <a:endParaRPr lang="en-US" dirty="0"/>
          </a:p>
        </p:txBody>
      </p:sp>
      <p:sp>
        <p:nvSpPr>
          <p:cNvPr id="9" name="Text Placeholder 8"/>
          <p:cNvSpPr>
            <a:spLocks noGrp="1"/>
          </p:cNvSpPr>
          <p:nvPr>
            <p:ph type="body" sz="quarter" idx="13"/>
          </p:nvPr>
        </p:nvSpPr>
        <p:spPr>
          <a:xfrm>
            <a:off x="2116138" y="6176963"/>
            <a:ext cx="3413125" cy="364595"/>
          </a:xfrm>
        </p:spPr>
        <p:txBody>
          <a:bodyPr>
            <a:normAutofit/>
          </a:bodyPr>
          <a:lstStyle>
            <a:lvl1pPr marL="0" indent="0">
              <a:buNone/>
              <a:defRPr sz="1000"/>
            </a:lvl1pPr>
            <a:lvl5pPr marL="1828800" indent="0">
              <a:buNone/>
              <a:defRPr/>
            </a:lvl5pPr>
          </a:lstStyle>
          <a:p>
            <a:pPr lvl="0"/>
            <a:r>
              <a:rPr lang="en-US" dirty="0"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2844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1616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457200" indent="-457200">
              <a:buClr>
                <a:schemeClr val="accent1"/>
              </a:buClr>
              <a:buFont typeface="Wingdings" panose="05000000000000000000" pitchFamily="2" charset="2"/>
              <a:buChar char="§"/>
              <a:defRPr/>
            </a:lvl1pPr>
            <a:lvl2pPr>
              <a:buClr>
                <a:schemeClr val="bg2">
                  <a:lumMod val="25000"/>
                </a:schemeClr>
              </a:buClr>
              <a:defRPr/>
            </a:lvl2pPr>
            <a:lvl3pPr>
              <a:buClr>
                <a:schemeClr val="accent6"/>
              </a:buCl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4C6BE4F-39AA-4842-AC9A-DFA05D8BEC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9364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11C9C91-FF73-4806-913B-005B240174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897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C74A7A6-D52F-4362-AC90-4EFE0C3722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666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1828801" y="6415617"/>
            <a:ext cx="3855827" cy="364067"/>
          </a:xfrm>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8" name="Fußzeilenplatzhalter 4"/>
          <p:cNvSpPr>
            <a:spLocks noGrp="1"/>
          </p:cNvSpPr>
          <p:nvPr>
            <p:ph type="ftr" sz="quarter" idx="11"/>
          </p:nvPr>
        </p:nvSpPr>
        <p:spPr>
          <a:xfrm>
            <a:off x="5761670" y="6415617"/>
            <a:ext cx="2376488" cy="364067"/>
          </a:xfrm>
        </p:spPr>
        <p:txBody>
          <a:bodyPr/>
          <a:lstStyle>
            <a:lvl1pPr>
              <a:defRPr/>
            </a:lvl1p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
        <p:nvSpPr>
          <p:cNvPr id="9" name="Foliennummernplatzhalter 5"/>
          <p:cNvSpPr>
            <a:spLocks noGrp="1"/>
          </p:cNvSpPr>
          <p:nvPr>
            <p:ph type="sldNum" sz="quarter" idx="12"/>
          </p:nvPr>
        </p:nvSpPr>
        <p:spPr>
          <a:xfrm>
            <a:off x="8267966" y="6405033"/>
            <a:ext cx="418834" cy="366184"/>
          </a:xfrm>
        </p:spPr>
        <p:txBody>
          <a:bodyPr/>
          <a:lstStyle>
            <a:lvl1pPr>
              <a:defRPr/>
            </a:lvl1pPr>
          </a:lstStyle>
          <a:p>
            <a:pPr>
              <a:defRPr/>
            </a:pPr>
            <a:fld id="{74DD1D81-B371-4C57-B623-076A69D929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727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54D9700E-88A5-4F99-B11E-31B34AF2A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940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23492E8-15C1-4B04-A860-EF6BAC8FFD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0981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2"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8263AFBF-B733-4F62-AF11-41866940B1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453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E0CD8176-74F6-443E-826C-4930C71201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763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DBB11BCA-0375-44B6-B27E-C381CB1064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1989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7"/>
            <a:ext cx="2057400" cy="438785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6377"/>
            <a:ext cx="6019800" cy="438785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FB31BDB-8543-431A-8AF5-BED54D4B67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428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189929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457200" indent="-457200">
              <a:buClr>
                <a:schemeClr val="accent1"/>
              </a:buClr>
              <a:buFont typeface="Wingdings" panose="05000000000000000000" pitchFamily="2" charset="2"/>
              <a:buChar char="§"/>
              <a:defRPr/>
            </a:lvl1pPr>
            <a:lvl2pPr>
              <a:buClr>
                <a:schemeClr val="bg2">
                  <a:lumMod val="25000"/>
                </a:schemeClr>
              </a:buClr>
              <a:defRPr/>
            </a:lvl2pPr>
            <a:lvl3pPr>
              <a:buClr>
                <a:schemeClr val="accent6"/>
              </a:buCl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4C6BE4F-39AA-4842-AC9A-DFA05D8BEC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60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11C9C91-FF73-4806-913B-005B240174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373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C74A7A6-D52F-4362-AC90-4EFE0C3722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321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1828801" y="6415617"/>
            <a:ext cx="3855827" cy="364067"/>
          </a:xfrm>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8" name="Fußzeilenplatzhalter 4"/>
          <p:cNvSpPr>
            <a:spLocks noGrp="1"/>
          </p:cNvSpPr>
          <p:nvPr>
            <p:ph type="ftr" sz="quarter" idx="11"/>
          </p:nvPr>
        </p:nvSpPr>
        <p:spPr>
          <a:xfrm>
            <a:off x="5761670" y="6415617"/>
            <a:ext cx="2376488" cy="364067"/>
          </a:xfrm>
        </p:spPr>
        <p:txBody>
          <a:bodyPr/>
          <a:lstStyle>
            <a:lvl1pPr>
              <a:defRPr/>
            </a:lvl1p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
        <p:nvSpPr>
          <p:cNvPr id="9" name="Foliennummernplatzhalter 5"/>
          <p:cNvSpPr>
            <a:spLocks noGrp="1"/>
          </p:cNvSpPr>
          <p:nvPr>
            <p:ph type="sldNum" sz="quarter" idx="12"/>
          </p:nvPr>
        </p:nvSpPr>
        <p:spPr>
          <a:xfrm>
            <a:off x="8267966" y="6405033"/>
            <a:ext cx="418834" cy="366184"/>
          </a:xfrm>
        </p:spPr>
        <p:txBody>
          <a:bodyPr/>
          <a:lstStyle>
            <a:lvl1pPr>
              <a:defRPr/>
            </a:lvl1pPr>
          </a:lstStyle>
          <a:p>
            <a:pPr>
              <a:defRPr/>
            </a:pPr>
            <a:fld id="{74DD1D81-B371-4C57-B623-076A69D929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2799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54D9700E-88A5-4F99-B11E-31B34AF2A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2687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23492E8-15C1-4B04-A860-EF6BAC8FFD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457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2"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8263AFBF-B733-4F62-AF11-41866940B1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5878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E0CD8176-74F6-443E-826C-4930C71201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256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DBB11BCA-0375-44B6-B27E-C381CB1064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1266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7"/>
            <a:ext cx="2057400" cy="438785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6377"/>
            <a:ext cx="6019800" cy="438785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FB31BDB-8543-431A-8AF5-BED54D4B67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7390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346022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457200" indent="-457200">
              <a:buClr>
                <a:schemeClr val="accent1"/>
              </a:buClr>
              <a:buFont typeface="Wingdings" panose="05000000000000000000" pitchFamily="2" charset="2"/>
              <a:buChar char="§"/>
              <a:defRPr/>
            </a:lvl1pPr>
            <a:lvl2pPr>
              <a:buClr>
                <a:schemeClr val="bg2">
                  <a:lumMod val="25000"/>
                </a:schemeClr>
              </a:buClr>
              <a:defRPr/>
            </a:lvl2pPr>
            <a:lvl3pPr>
              <a:buClr>
                <a:schemeClr val="accent6"/>
              </a:buCl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4C6BE4F-39AA-4842-AC9A-DFA05D8BEC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4279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11C9C91-FF73-4806-913B-005B240174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6604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C74A7A6-D52F-4362-AC90-4EFE0C3722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3015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1828801" y="6415617"/>
            <a:ext cx="3855827" cy="364067"/>
          </a:xfrm>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8" name="Fußzeilenplatzhalter 4"/>
          <p:cNvSpPr>
            <a:spLocks noGrp="1"/>
          </p:cNvSpPr>
          <p:nvPr>
            <p:ph type="ftr" sz="quarter" idx="11"/>
          </p:nvPr>
        </p:nvSpPr>
        <p:spPr>
          <a:xfrm>
            <a:off x="5761670" y="6415617"/>
            <a:ext cx="2376488" cy="364067"/>
          </a:xfrm>
        </p:spPr>
        <p:txBody>
          <a:bodyPr/>
          <a:lstStyle>
            <a:lvl1pPr>
              <a:defRPr/>
            </a:lvl1p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
        <p:nvSpPr>
          <p:cNvPr id="9" name="Foliennummernplatzhalter 5"/>
          <p:cNvSpPr>
            <a:spLocks noGrp="1"/>
          </p:cNvSpPr>
          <p:nvPr>
            <p:ph type="sldNum" sz="quarter" idx="12"/>
          </p:nvPr>
        </p:nvSpPr>
        <p:spPr>
          <a:xfrm>
            <a:off x="8267966" y="6405033"/>
            <a:ext cx="418834" cy="366184"/>
          </a:xfrm>
        </p:spPr>
        <p:txBody>
          <a:bodyPr/>
          <a:lstStyle>
            <a:lvl1pPr>
              <a:defRPr/>
            </a:lvl1pPr>
          </a:lstStyle>
          <a:p>
            <a:pPr>
              <a:defRPr/>
            </a:pPr>
            <a:fld id="{74DD1D81-B371-4C57-B623-076A69D929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6021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54D9700E-88A5-4F99-B11E-31B34AF2A3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137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23492E8-15C1-4B04-A860-EF6BAC8FFD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2101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2"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8263AFBF-B733-4F62-AF11-41866940B1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7022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E0CD8176-74F6-443E-826C-4930C71201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316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DBB11BCA-0375-44B6-B27E-C381CB1064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6388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7"/>
            <a:ext cx="2057400" cy="438785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6377"/>
            <a:ext cx="6019800" cy="438785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FB31BDB-8543-431A-8AF5-BED54D4B67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345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 id="214748366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695450" y="6415617"/>
            <a:ext cx="3584575" cy="364067"/>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tint val="75000"/>
                  </a:schemeClr>
                </a:solidFill>
                <a:latin typeface="+mn-lt"/>
              </a:defRPr>
            </a:lvl1pPr>
          </a:lstStyle>
          <a:p>
            <a:pPr defTabSz="914400">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3"/>
          </p:nvPr>
        </p:nvSpPr>
        <p:spPr>
          <a:xfrm>
            <a:off x="5441950" y="6415617"/>
            <a:ext cx="2376488" cy="364067"/>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defRPr>
            </a:lvl1pPr>
          </a:lstStyle>
          <a:p>
            <a:pPr defTabSz="914400">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4"/>
          </p:nvPr>
        </p:nvSpPr>
        <p:spPr>
          <a:xfrm>
            <a:off x="7927976" y="6405033"/>
            <a:ext cx="758825" cy="366184"/>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defRPr>
            </a:lvl1pPr>
          </a:lstStyle>
          <a:p>
            <a:pPr defTabSz="914400">
              <a:defRPr/>
            </a:pPr>
            <a:fld id="{BA9BB9F5-DAE9-4D27-A836-10CAAD32EE96}"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1031" name="Bild 7" descr="opticom_logo Effekt mit Linien beschnitten.psd"/>
          <p:cNvPicPr>
            <a:picLocks noChangeAspect="1"/>
          </p:cNvPicPr>
          <p:nvPr userDrawn="1"/>
        </p:nvPicPr>
        <p:blipFill>
          <a:blip r:embed="rId13"/>
          <a:srcRect l="13348"/>
          <a:stretch>
            <a:fillRect/>
          </a:stretch>
        </p:blipFill>
        <p:spPr bwMode="auto">
          <a:xfrm>
            <a:off x="1" y="6125634"/>
            <a:ext cx="2087563" cy="810684"/>
          </a:xfrm>
          <a:prstGeom prst="rect">
            <a:avLst/>
          </a:prstGeom>
          <a:noFill/>
          <a:ln w="9525">
            <a:noFill/>
            <a:miter lim="800000"/>
            <a:headEnd/>
            <a:tailEnd/>
          </a:ln>
        </p:spPr>
      </p:pic>
    </p:spTree>
    <p:extLst>
      <p:ext uri="{BB962C8B-B14F-4D97-AF65-F5344CB8AC3E}">
        <p14:creationId xmlns:p14="http://schemas.microsoft.com/office/powerpoint/2010/main" val="139935545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p:txStyles>
    <p:title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695450" y="6415617"/>
            <a:ext cx="3584575" cy="364067"/>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tint val="75000"/>
                  </a:schemeClr>
                </a:solidFill>
                <a:latin typeface="+mn-lt"/>
              </a:defRPr>
            </a:lvl1pPr>
          </a:lstStyle>
          <a:p>
            <a:pPr defTabSz="914400">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3"/>
          </p:nvPr>
        </p:nvSpPr>
        <p:spPr>
          <a:xfrm>
            <a:off x="5441950" y="6415617"/>
            <a:ext cx="2376488" cy="364067"/>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defRPr>
            </a:lvl1pPr>
          </a:lstStyle>
          <a:p>
            <a:pPr defTabSz="914400">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4"/>
          </p:nvPr>
        </p:nvSpPr>
        <p:spPr>
          <a:xfrm>
            <a:off x="7927976" y="6405033"/>
            <a:ext cx="758825" cy="366184"/>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defRPr>
            </a:lvl1pPr>
          </a:lstStyle>
          <a:p>
            <a:pPr defTabSz="914400">
              <a:defRPr/>
            </a:pPr>
            <a:fld id="{BA9BB9F5-DAE9-4D27-A836-10CAAD32EE96}"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1031" name="Bild 7" descr="opticom_logo Effekt mit Linien beschnitten.psd"/>
          <p:cNvPicPr>
            <a:picLocks noChangeAspect="1"/>
          </p:cNvPicPr>
          <p:nvPr userDrawn="1"/>
        </p:nvPicPr>
        <p:blipFill>
          <a:blip r:embed="rId13"/>
          <a:srcRect l="13348"/>
          <a:stretch>
            <a:fillRect/>
          </a:stretch>
        </p:blipFill>
        <p:spPr bwMode="auto">
          <a:xfrm>
            <a:off x="1" y="6125634"/>
            <a:ext cx="2087563" cy="810684"/>
          </a:xfrm>
          <a:prstGeom prst="rect">
            <a:avLst/>
          </a:prstGeom>
          <a:noFill/>
          <a:ln w="9525">
            <a:noFill/>
            <a:miter lim="800000"/>
            <a:headEnd/>
            <a:tailEnd/>
          </a:ln>
        </p:spPr>
      </p:pic>
    </p:spTree>
    <p:extLst>
      <p:ext uri="{BB962C8B-B14F-4D97-AF65-F5344CB8AC3E}">
        <p14:creationId xmlns:p14="http://schemas.microsoft.com/office/powerpoint/2010/main" val="42113889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p:txStyles>
    <p:title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695450" y="6415617"/>
            <a:ext cx="3584575" cy="364067"/>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tint val="75000"/>
                  </a:schemeClr>
                </a:solidFill>
                <a:latin typeface="+mn-lt"/>
              </a:defRPr>
            </a:lvl1pPr>
          </a:lstStyle>
          <a:p>
            <a:pPr defTabSz="914400">
              <a:defRPr/>
            </a:pPr>
            <a:r>
              <a:rPr lang="en-US" smtClean="0">
                <a:solidFill>
                  <a:prstClr val="black">
                    <a:tint val="75000"/>
                  </a:prstClr>
                </a:solidFill>
              </a:rPr>
              <a:t>ITU-T &amp; EACO Stakeholders Forum on QoS &amp; CE, Nairobi, Kenya, 23-25 November 2015</a:t>
            </a:r>
            <a:endParaRPr lang="en-US">
              <a:solidFill>
                <a:prstClr val="black">
                  <a:tint val="75000"/>
                </a:prstClr>
              </a:solidFill>
            </a:endParaRPr>
          </a:p>
        </p:txBody>
      </p:sp>
      <p:sp>
        <p:nvSpPr>
          <p:cNvPr id="5" name="Fußzeilenplatzhalter 4"/>
          <p:cNvSpPr>
            <a:spLocks noGrp="1"/>
          </p:cNvSpPr>
          <p:nvPr>
            <p:ph type="ftr" sz="quarter" idx="3"/>
          </p:nvPr>
        </p:nvSpPr>
        <p:spPr>
          <a:xfrm>
            <a:off x="5441950" y="6415617"/>
            <a:ext cx="2376488" cy="364067"/>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defRPr>
            </a:lvl1pPr>
          </a:lstStyle>
          <a:p>
            <a:pPr defTabSz="914400">
              <a:defRPr/>
            </a:pPr>
            <a:r>
              <a:rPr lang="en-US" smtClean="0">
                <a:solidFill>
                  <a:prstClr val="black">
                    <a:tint val="75000"/>
                  </a:prstClr>
                </a:solidFill>
              </a:rPr>
              <a:t>© 2015 Christian Schmidmer, www.opticom.de</a:t>
            </a:r>
            <a:endParaRPr lang="en-US" dirty="0">
              <a:solidFill>
                <a:prstClr val="black">
                  <a:tint val="75000"/>
                </a:prstClr>
              </a:solidFill>
            </a:endParaRPr>
          </a:p>
        </p:txBody>
      </p:sp>
      <p:sp>
        <p:nvSpPr>
          <p:cNvPr id="6" name="Foliennummernplatzhalter 5"/>
          <p:cNvSpPr>
            <a:spLocks noGrp="1"/>
          </p:cNvSpPr>
          <p:nvPr>
            <p:ph type="sldNum" sz="quarter" idx="4"/>
          </p:nvPr>
        </p:nvSpPr>
        <p:spPr>
          <a:xfrm>
            <a:off x="7927976" y="6405033"/>
            <a:ext cx="758825" cy="366184"/>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defRPr>
            </a:lvl1pPr>
          </a:lstStyle>
          <a:p>
            <a:pPr defTabSz="914400">
              <a:defRPr/>
            </a:pPr>
            <a:fld id="{BA9BB9F5-DAE9-4D27-A836-10CAAD32EE96}"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1031" name="Bild 7" descr="opticom_logo Effekt mit Linien beschnitten.psd"/>
          <p:cNvPicPr>
            <a:picLocks noChangeAspect="1"/>
          </p:cNvPicPr>
          <p:nvPr userDrawn="1"/>
        </p:nvPicPr>
        <p:blipFill>
          <a:blip r:embed="rId13"/>
          <a:srcRect l="13348"/>
          <a:stretch>
            <a:fillRect/>
          </a:stretch>
        </p:blipFill>
        <p:spPr bwMode="auto">
          <a:xfrm>
            <a:off x="1" y="6125634"/>
            <a:ext cx="2087563" cy="810684"/>
          </a:xfrm>
          <a:prstGeom prst="rect">
            <a:avLst/>
          </a:prstGeom>
          <a:noFill/>
          <a:ln w="9525">
            <a:noFill/>
            <a:miter lim="800000"/>
            <a:headEnd/>
            <a:tailEnd/>
          </a:ln>
        </p:spPr>
      </p:pic>
    </p:spTree>
    <p:extLst>
      <p:ext uri="{BB962C8B-B14F-4D97-AF65-F5344CB8AC3E}">
        <p14:creationId xmlns:p14="http://schemas.microsoft.com/office/powerpoint/2010/main" val="13951706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p:txStyles>
    <p:title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s@opticom.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onsultant@joachimpomy.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extranet.itu.int/ITU-T/2013-2016/sg12/pnats/Wiki/Home.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44.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2.emf"/><Relationship Id="rId5" Type="http://schemas.openxmlformats.org/officeDocument/2006/relationships/image" Target="../media/image14.png"/><Relationship Id="rId10" Type="http://schemas.openxmlformats.org/officeDocument/2006/relationships/package" Target="../embeddings/Microsoft_Excel_Worksheet1.xlsx"/><Relationship Id="rId4" Type="http://schemas.openxmlformats.org/officeDocument/2006/relationships/image" Target="../media/image13.png"/><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Forum </a:t>
            </a:r>
            <a:r>
              <a:rPr lang="en-US" sz="2800" dirty="0" err="1" smtClean="0"/>
              <a:t>Régional</a:t>
            </a:r>
            <a:r>
              <a:rPr lang="en-US" sz="2800" dirty="0" smtClean="0"/>
              <a:t> de </a:t>
            </a:r>
            <a:r>
              <a:rPr lang="en-US" sz="2800" dirty="0" err="1" smtClean="0"/>
              <a:t>Normalisation</a:t>
            </a:r>
            <a:r>
              <a:rPr lang="en-US" sz="2800" dirty="0" smtClean="0"/>
              <a:t> de l'UIT pour l'Afrique</a:t>
            </a:r>
            <a:br>
              <a:rPr lang="en-US" sz="2800" dirty="0" smtClean="0"/>
            </a:br>
            <a:r>
              <a:rPr lang="en-US" sz="2400" dirty="0" smtClean="0"/>
              <a:t>Livingstone,  Zambie 16-18 Mars 2016</a:t>
            </a:r>
            <a:endParaRPr lang="en-US" sz="2400" dirty="0"/>
          </a:p>
        </p:txBody>
      </p:sp>
      <p:sp>
        <p:nvSpPr>
          <p:cNvPr id="5" name="Subtitle 4"/>
          <p:cNvSpPr>
            <a:spLocks noGrp="1"/>
          </p:cNvSpPr>
          <p:nvPr>
            <p:ph type="subTitle" idx="1"/>
          </p:nvPr>
        </p:nvSpPr>
        <p:spPr>
          <a:xfrm>
            <a:off x="1295400" y="3078480"/>
            <a:ext cx="6400800" cy="2042160"/>
          </a:xfrm>
        </p:spPr>
        <p:txBody>
          <a:bodyPr>
            <a:normAutofit fontScale="62500" lnSpcReduction="20000"/>
          </a:bodyPr>
          <a:lstStyle/>
          <a:p>
            <a:r>
              <a:rPr lang="en-US" sz="4000" dirty="0"/>
              <a:t>QoS et QoE pour </a:t>
            </a:r>
            <a:r>
              <a:rPr lang="en-US" sz="4000" dirty="0" smtClean="0"/>
              <a:t>les Services </a:t>
            </a:r>
            <a:r>
              <a:rPr lang="en-US" sz="4000" dirty="0" err="1" smtClean="0"/>
              <a:t>Multimédia</a:t>
            </a:r>
            <a:r>
              <a:rPr lang="en-US" sz="4000" dirty="0" smtClean="0"/>
              <a:t/>
            </a:r>
            <a:br>
              <a:rPr lang="en-US" sz="4000" dirty="0" smtClean="0"/>
            </a:br>
            <a:r>
              <a:rPr lang="en-US" sz="4000" dirty="0" err="1" smtClean="0"/>
              <a:t>Travaux</a:t>
            </a:r>
            <a:r>
              <a:rPr lang="en-US" sz="4000" dirty="0" smtClean="0"/>
              <a:t> </a:t>
            </a:r>
            <a:r>
              <a:rPr lang="en-US" sz="4000" dirty="0" err="1" smtClean="0"/>
              <a:t>connexes</a:t>
            </a:r>
            <a:r>
              <a:rPr lang="en-US" sz="4000" dirty="0" smtClean="0"/>
              <a:t> </a:t>
            </a:r>
            <a:r>
              <a:rPr lang="en-US" sz="4000" dirty="0"/>
              <a:t>dans Q14/12</a:t>
            </a:r>
            <a:r>
              <a:rPr lang="en-US" sz="4300" dirty="0" smtClean="0"/>
              <a:t/>
            </a:r>
            <a:br>
              <a:rPr lang="en-US" sz="4300" dirty="0" smtClean="0"/>
            </a:br>
            <a:r>
              <a:rPr lang="en-US" sz="4300" dirty="0" smtClean="0"/>
              <a:t/>
            </a:r>
            <a:br>
              <a:rPr lang="en-US" sz="4300" dirty="0" smtClean="0"/>
            </a:br>
            <a:r>
              <a:rPr lang="de-DE" dirty="0"/>
              <a:t>Christian </a:t>
            </a:r>
            <a:r>
              <a:rPr lang="de-DE" dirty="0" smtClean="0"/>
              <a:t>Schmidmer, </a:t>
            </a:r>
            <a:r>
              <a:rPr lang="en-US" dirty="0" smtClean="0"/>
              <a:t>Joachim </a:t>
            </a:r>
            <a:r>
              <a:rPr lang="en-US" dirty="0"/>
              <a:t>Pomy</a:t>
            </a:r>
          </a:p>
          <a:p>
            <a:r>
              <a:rPr lang="en-US" dirty="0" err="1"/>
              <a:t>OPTICOM</a:t>
            </a:r>
            <a:r>
              <a:rPr lang="en-US" dirty="0"/>
              <a:t> GmbH Allemagne</a:t>
            </a:r>
          </a:p>
          <a:p>
            <a:r>
              <a:rPr lang="de-DE" dirty="0" err="1">
                <a:hlinkClick r:id="rId3"/>
              </a:rPr>
              <a:t>Cs@opticom.de</a:t>
            </a:r>
            <a:r>
              <a:rPr lang="de-DE" dirty="0"/>
              <a:t>,</a:t>
            </a:r>
            <a:r>
              <a:rPr lang="de-DE" sz="3600" dirty="0" smtClean="0">
                <a:latin typeface="Verdana" pitchFamily="34" charset="0"/>
                <a:cs typeface="Arial" charset="0"/>
              </a:rPr>
              <a:t> </a:t>
            </a:r>
            <a:r>
              <a:rPr lang="en-US" dirty="0" err="1" smtClean="0">
                <a:hlinkClick r:id="rId4"/>
              </a:rPr>
              <a:t>Consultant@joachimpomy.de</a:t>
            </a:r>
            <a:r>
              <a:rPr lang="en-US" dirty="0" smtClean="0"/>
              <a:t> </a:t>
            </a:r>
            <a:endParaRPr lang="en-US" dirty="0"/>
          </a:p>
          <a:p>
            <a:endParaRPr lang="en-US" dirty="0"/>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000" b="0" i="1" dirty="0">
              <a:solidFill>
                <a:srgbClr val="558ED5"/>
              </a:solidFill>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1</a:t>
            </a:fld>
            <a:endParaRPr lang="en-US"/>
          </a:p>
        </p:txBody>
      </p:sp>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12" y="847850"/>
            <a:ext cx="8218477" cy="871538"/>
          </a:xfrm>
        </p:spPr>
        <p:txBody>
          <a:bodyPr/>
          <a:lstStyle/>
          <a:p>
            <a:r>
              <a:rPr lang="en-US" sz="2400" b="0" dirty="0">
                <a:solidFill>
                  <a:schemeClr val="bg2">
                    <a:lumMod val="25000"/>
                  </a:schemeClr>
                </a:solidFill>
              </a:rPr>
              <a:t>AIV </a:t>
            </a:r>
            <a:r>
              <a:rPr lang="en-US" sz="2400" b="0" dirty="0" smtClean="0">
                <a:solidFill>
                  <a:schemeClr val="bg2">
                    <a:lumMod val="25000"/>
                  </a:schemeClr>
                </a:solidFill>
              </a:rPr>
              <a:t>élevé que16Mbit/s ADSL</a:t>
            </a:r>
            <a:endParaRPr lang="de-DE" sz="2400" b="0" dirty="0">
              <a:solidFill>
                <a:schemeClr val="bg2">
                  <a:lumMod val="25000"/>
                </a:schemeClr>
              </a:solidFill>
            </a:endParaRPr>
          </a:p>
        </p:txBody>
      </p:sp>
      <p:pic>
        <p:nvPicPr>
          <p:cNvPr id="2050" name="Picture 2" descr="IBC_ADSL16_Bitrate_cat_html_smooth_1800_size_9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56" y="2125059"/>
            <a:ext cx="4244474"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BC_ADSL16_Mos_cat_html_smooth_1800_size_9_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318" y="2055424"/>
            <a:ext cx="4383321"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a:xfrm>
            <a:off x="6446885" y="5655179"/>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26491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12" y="851096"/>
            <a:ext cx="8218477" cy="871538"/>
          </a:xfrm>
        </p:spPr>
        <p:txBody>
          <a:bodyPr/>
          <a:lstStyle/>
          <a:p>
            <a:r>
              <a:rPr lang="en-US" sz="2400" b="0" dirty="0">
                <a:solidFill>
                  <a:schemeClr val="bg2">
                    <a:lumMod val="25000"/>
                  </a:schemeClr>
                </a:solidFill>
              </a:rPr>
              <a:t>AIV </a:t>
            </a:r>
            <a:r>
              <a:rPr lang="en-US" sz="2400" b="0" dirty="0" smtClean="0">
                <a:solidFill>
                  <a:schemeClr val="bg2">
                    <a:lumMod val="25000"/>
                  </a:schemeClr>
                </a:solidFill>
              </a:rPr>
              <a:t>plus élevé que </a:t>
            </a:r>
            <a:r>
              <a:rPr lang="en-US" sz="2400" b="0" dirty="0">
                <a:solidFill>
                  <a:schemeClr val="bg2">
                    <a:lumMod val="25000"/>
                  </a:schemeClr>
                </a:solidFill>
              </a:rPr>
              <a:t>32Mbit/s'ADSL</a:t>
            </a:r>
            <a:endParaRPr lang="de-DE" sz="2400" b="0" dirty="0">
              <a:solidFill>
                <a:schemeClr val="bg2">
                  <a:lumMod val="25000"/>
                </a:schemeClr>
              </a:solidFill>
            </a:endParaRPr>
          </a:p>
        </p:txBody>
      </p:sp>
      <p:pic>
        <p:nvPicPr>
          <p:cNvPr id="8" name="Inhaltsplatzhalter 7" descr="C:\Users\mk\AppData\Local\Microsoft\Windows\Temporary Internet Files\Content.Word\IBC_Cable32_Mos_cat_html_smooth_1800_size_9_6.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13329" y="2151057"/>
            <a:ext cx="4389120" cy="2926080"/>
          </a:xfrm>
          <a:prstGeom prst="rect">
            <a:avLst/>
          </a:prstGeom>
          <a:noFill/>
          <a:ln>
            <a:noFill/>
          </a:ln>
        </p:spPr>
      </p:pic>
      <p:pic>
        <p:nvPicPr>
          <p:cNvPr id="9" name="Grafik 3" descr="C:\Users\mk\AppData\Local\Microsoft\Windows\Temporary Internet Files\Content.Word\IBC_Cable32_Bitrate_cat_html_smooth_1800_size_9_6.png"/>
          <p:cNvPicPr/>
          <p:nvPr/>
        </p:nvPicPr>
        <p:blipFill>
          <a:blip r:embed="rId4">
            <a:extLst>
              <a:ext uri="{28A0092B-C50C-407E-A947-70E740481C1C}">
                <a14:useLocalDpi xmlns:a14="http://schemas.microsoft.com/office/drawing/2010/main" val="0"/>
              </a:ext>
            </a:extLst>
          </a:blip>
          <a:srcRect/>
          <a:stretch>
            <a:fillRect/>
          </a:stretch>
        </p:blipFill>
        <p:spPr bwMode="auto">
          <a:xfrm>
            <a:off x="232992" y="2115809"/>
            <a:ext cx="4389120" cy="2926080"/>
          </a:xfrm>
          <a:prstGeom prst="rect">
            <a:avLst/>
          </a:prstGeom>
          <a:noFill/>
          <a:ln>
            <a:noFill/>
          </a:ln>
        </p:spPr>
      </p:pic>
      <p:sp>
        <p:nvSpPr>
          <p:cNvPr id="4" name="Fußzeilenplatzhalter 3"/>
          <p:cNvSpPr>
            <a:spLocks noGrp="1"/>
          </p:cNvSpPr>
          <p:nvPr>
            <p:ph type="ftr" sz="quarter" idx="11"/>
          </p:nvPr>
        </p:nvSpPr>
        <p:spPr>
          <a:xfrm>
            <a:off x="6528366" y="5637072"/>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46149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57212" y="851105"/>
            <a:ext cx="8218477" cy="871538"/>
          </a:xfrm>
        </p:spPr>
        <p:txBody>
          <a:bodyPr/>
          <a:lstStyle/>
          <a:p>
            <a:r>
              <a:rPr lang="en-US" sz="2400" b="0" dirty="0">
                <a:solidFill>
                  <a:schemeClr val="bg2">
                    <a:lumMod val="25000"/>
                  </a:schemeClr>
                </a:solidFill>
              </a:rPr>
              <a:t>Conclusions</a:t>
            </a:r>
            <a:endParaRPr lang="de-DE" sz="2400" b="0" dirty="0">
              <a:solidFill>
                <a:schemeClr val="bg2">
                  <a:lumMod val="25000"/>
                </a:schemeClr>
              </a:solidFill>
            </a:endParaRPr>
          </a:p>
        </p:txBody>
      </p:sp>
      <p:sp>
        <p:nvSpPr>
          <p:cNvPr id="9" name="Inhaltsplatzhalter 2"/>
          <p:cNvSpPr>
            <a:spLocks noGrp="1"/>
          </p:cNvSpPr>
          <p:nvPr/>
        </p:nvSpPr>
        <p:spPr bwMode="auto">
          <a:xfrm>
            <a:off x="457200" y="1784747"/>
            <a:ext cx="8229600" cy="37798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457200" indent="-457200" algn="l" rtl="0" fontAlgn="base">
              <a:spcBef>
                <a:spcPct val="20000"/>
              </a:spcBef>
              <a:spcAft>
                <a:spcPct val="0"/>
              </a:spcAft>
              <a:buClr>
                <a:schemeClr val="accent1"/>
              </a:buClr>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bg2">
                  <a:lumMod val="25000"/>
                </a:schemeClr>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6"/>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indent="-358775" defTabSz="914400" fontAlgn="auto">
              <a:spcAft>
                <a:spcPts val="1200"/>
              </a:spcAft>
              <a:buClr>
                <a:srgbClr val="4F81BD"/>
              </a:buClr>
              <a:defRPr/>
            </a:pPr>
            <a:r>
              <a:rPr lang="de-DE" sz="1800" dirty="0" err="1" smtClean="0">
                <a:solidFill>
                  <a:prstClr val="black"/>
                </a:solidFill>
              </a:rPr>
              <a:t>Besoin</a:t>
            </a:r>
            <a:r>
              <a:rPr lang="de-DE" sz="1800" dirty="0">
                <a:solidFill>
                  <a:prstClr val="black"/>
                </a:solidFill>
              </a:rPr>
              <a:t> </a:t>
            </a:r>
            <a:r>
              <a:rPr lang="de-DE" sz="1800" dirty="0" err="1" smtClean="0">
                <a:solidFill>
                  <a:prstClr val="black"/>
                </a:solidFill>
              </a:rPr>
              <a:t>clair</a:t>
            </a:r>
            <a:r>
              <a:rPr lang="de-DE" sz="1800" dirty="0">
                <a:solidFill>
                  <a:prstClr val="black"/>
                </a:solidFill>
              </a:rPr>
              <a:t> </a:t>
            </a:r>
            <a:r>
              <a:rPr lang="de-DE" sz="1800" dirty="0" err="1" smtClean="0">
                <a:solidFill>
                  <a:prstClr val="black"/>
                </a:solidFill>
              </a:rPr>
              <a:t>pour</a:t>
            </a:r>
            <a:r>
              <a:rPr lang="de-DE" sz="1800" dirty="0">
                <a:solidFill>
                  <a:prstClr val="black"/>
                </a:solidFill>
              </a:rPr>
              <a:t> </a:t>
            </a:r>
            <a:r>
              <a:rPr lang="de-DE" sz="1800" dirty="0" err="1" smtClean="0">
                <a:solidFill>
                  <a:prstClr val="black"/>
                </a:solidFill>
              </a:rPr>
              <a:t>une</a:t>
            </a:r>
            <a:r>
              <a:rPr lang="de-DE" sz="1800" dirty="0" smtClean="0">
                <a:solidFill>
                  <a:prstClr val="black"/>
                </a:solidFill>
              </a:rPr>
              <a:t> </a:t>
            </a:r>
            <a:r>
              <a:rPr lang="de-DE" sz="1800" dirty="0" err="1" smtClean="0">
                <a:solidFill>
                  <a:prstClr val="black"/>
                </a:solidFill>
              </a:rPr>
              <a:t>technique</a:t>
            </a:r>
            <a:r>
              <a:rPr lang="de-DE" sz="1800" dirty="0" smtClean="0">
                <a:solidFill>
                  <a:prstClr val="black"/>
                </a:solidFill>
              </a:rPr>
              <a:t> de </a:t>
            </a:r>
            <a:r>
              <a:rPr lang="de-DE" sz="1800" dirty="0" err="1" smtClean="0">
                <a:solidFill>
                  <a:prstClr val="black"/>
                </a:solidFill>
              </a:rPr>
              <a:t>mesure</a:t>
            </a:r>
            <a:r>
              <a:rPr lang="de-DE" sz="1800" dirty="0" smtClean="0">
                <a:solidFill>
                  <a:prstClr val="black"/>
                </a:solidFill>
              </a:rPr>
              <a:t> qualitative du </a:t>
            </a:r>
            <a:r>
              <a:rPr lang="de-DE" sz="1800" dirty="0" err="1">
                <a:solidFill>
                  <a:prstClr val="black"/>
                </a:solidFill>
              </a:rPr>
              <a:t>s</a:t>
            </a:r>
            <a:r>
              <a:rPr lang="de-DE" sz="1800" dirty="0" err="1" smtClean="0">
                <a:solidFill>
                  <a:prstClr val="black"/>
                </a:solidFill>
              </a:rPr>
              <a:t>treaming</a:t>
            </a:r>
            <a:r>
              <a:rPr lang="de-DE" sz="1800" dirty="0">
                <a:solidFill>
                  <a:prstClr val="black"/>
                </a:solidFill>
              </a:rPr>
              <a:t> </a:t>
            </a:r>
            <a:r>
              <a:rPr lang="de-DE" sz="1800" dirty="0" err="1" smtClean="0">
                <a:solidFill>
                  <a:prstClr val="black"/>
                </a:solidFill>
              </a:rPr>
              <a:t>video</a:t>
            </a:r>
            <a:r>
              <a:rPr lang="de-DE" sz="1800" dirty="0">
                <a:solidFill>
                  <a:prstClr val="black"/>
                </a:solidFill>
              </a:rPr>
              <a:t> </a:t>
            </a:r>
            <a:r>
              <a:rPr lang="de-DE" sz="1800" dirty="0" err="1" smtClean="0">
                <a:solidFill>
                  <a:prstClr val="black"/>
                </a:solidFill>
              </a:rPr>
              <a:t>pour</a:t>
            </a:r>
            <a:r>
              <a:rPr lang="de-DE" sz="1800" dirty="0" smtClean="0">
                <a:solidFill>
                  <a:prstClr val="black"/>
                </a:solidFill>
              </a:rPr>
              <a:t> des </a:t>
            </a:r>
            <a:r>
              <a:rPr lang="de-DE" sz="1800" dirty="0" err="1" smtClean="0">
                <a:solidFill>
                  <a:prstClr val="black"/>
                </a:solidFill>
              </a:rPr>
              <a:t>résolutions</a:t>
            </a:r>
            <a:r>
              <a:rPr lang="de-DE" sz="1800" dirty="0" smtClean="0">
                <a:solidFill>
                  <a:prstClr val="black"/>
                </a:solidFill>
              </a:rPr>
              <a:t> et des </a:t>
            </a:r>
            <a:r>
              <a:rPr lang="de-DE" sz="1800" dirty="0" err="1" smtClean="0">
                <a:solidFill>
                  <a:prstClr val="black"/>
                </a:solidFill>
              </a:rPr>
              <a:t>débits</a:t>
            </a:r>
            <a:r>
              <a:rPr lang="de-DE" sz="1800" dirty="0" smtClean="0">
                <a:solidFill>
                  <a:prstClr val="black"/>
                </a:solidFill>
              </a:rPr>
              <a:t> </a:t>
            </a:r>
            <a:r>
              <a:rPr lang="de-DE" sz="1800" dirty="0" err="1" smtClean="0">
                <a:solidFill>
                  <a:prstClr val="black"/>
                </a:solidFill>
              </a:rPr>
              <a:t>binaires</a:t>
            </a:r>
            <a:r>
              <a:rPr lang="de-DE" sz="1800" dirty="0" smtClean="0">
                <a:solidFill>
                  <a:prstClr val="black"/>
                </a:solidFill>
              </a:rPr>
              <a:t> </a:t>
            </a:r>
            <a:r>
              <a:rPr lang="de-DE" sz="1800" dirty="0" err="1" smtClean="0">
                <a:solidFill>
                  <a:prstClr val="black"/>
                </a:solidFill>
              </a:rPr>
              <a:t>hautement</a:t>
            </a:r>
            <a:r>
              <a:rPr lang="de-DE" sz="1800" dirty="0" smtClean="0">
                <a:solidFill>
                  <a:prstClr val="black"/>
                </a:solidFill>
              </a:rPr>
              <a:t> variables et </a:t>
            </a:r>
            <a:r>
              <a:rPr lang="de-DE" sz="1800" dirty="0" err="1" smtClean="0">
                <a:solidFill>
                  <a:prstClr val="black"/>
                </a:solidFill>
              </a:rPr>
              <a:t>aussi</a:t>
            </a:r>
            <a:r>
              <a:rPr lang="de-DE" sz="1800" dirty="0" smtClean="0">
                <a:solidFill>
                  <a:prstClr val="black"/>
                </a:solidFill>
              </a:rPr>
              <a:t> plus </a:t>
            </a:r>
            <a:r>
              <a:rPr lang="de-DE" sz="1800" dirty="0" err="1" smtClean="0">
                <a:solidFill>
                  <a:prstClr val="black"/>
                </a:solidFill>
              </a:rPr>
              <a:t>longs</a:t>
            </a:r>
            <a:r>
              <a:rPr lang="de-DE" sz="1800" dirty="0" smtClean="0">
                <a:solidFill>
                  <a:prstClr val="black"/>
                </a:solidFill>
              </a:rPr>
              <a:t> </a:t>
            </a:r>
            <a:r>
              <a:rPr lang="de-DE" sz="1800" dirty="0" err="1" smtClean="0">
                <a:solidFill>
                  <a:prstClr val="black"/>
                </a:solidFill>
              </a:rPr>
              <a:t>que</a:t>
            </a:r>
            <a:r>
              <a:rPr lang="de-DE" sz="1800" dirty="0" smtClean="0">
                <a:solidFill>
                  <a:prstClr val="black"/>
                </a:solidFill>
              </a:rPr>
              <a:t> les </a:t>
            </a:r>
            <a:r>
              <a:rPr lang="de-DE" sz="1800" dirty="0" err="1" smtClean="0">
                <a:solidFill>
                  <a:prstClr val="black"/>
                </a:solidFill>
              </a:rPr>
              <a:t>sessions</a:t>
            </a:r>
            <a:r>
              <a:rPr lang="de-DE" sz="1800" dirty="0" smtClean="0">
                <a:solidFill>
                  <a:prstClr val="black"/>
                </a:solidFill>
              </a:rPr>
              <a:t> de </a:t>
            </a:r>
            <a:r>
              <a:rPr lang="de-DE" sz="1800" dirty="0" err="1" smtClean="0">
                <a:solidFill>
                  <a:prstClr val="black"/>
                </a:solidFill>
              </a:rPr>
              <a:t>streaming</a:t>
            </a:r>
            <a:r>
              <a:rPr lang="de-DE" sz="1800" dirty="0" smtClean="0">
                <a:solidFill>
                  <a:prstClr val="black"/>
                </a:solidFill>
              </a:rPr>
              <a:t> de 10s</a:t>
            </a:r>
            <a:endParaRPr lang="de-DE" sz="1800" dirty="0">
              <a:solidFill>
                <a:prstClr val="black"/>
              </a:solidFill>
            </a:endParaRPr>
          </a:p>
          <a:p>
            <a:pPr marL="358775" indent="-358775" defTabSz="914400" fontAlgn="auto">
              <a:spcAft>
                <a:spcPts val="1200"/>
              </a:spcAft>
              <a:buClr>
                <a:srgbClr val="4F81BD"/>
              </a:buClr>
              <a:defRPr/>
            </a:pPr>
            <a:r>
              <a:rPr lang="de-DE" sz="1800" dirty="0">
                <a:solidFill>
                  <a:prstClr val="black"/>
                </a:solidFill>
              </a:rPr>
              <a:t>Actuellement, </a:t>
            </a:r>
            <a:r>
              <a:rPr lang="de-DE" sz="1800" dirty="0" err="1">
                <a:solidFill>
                  <a:prstClr val="black"/>
                </a:solidFill>
              </a:rPr>
              <a:t>a</a:t>
            </a:r>
            <a:r>
              <a:rPr lang="de-DE" sz="1800" dirty="0" err="1" smtClean="0">
                <a:solidFill>
                  <a:prstClr val="black"/>
                </a:solidFill>
              </a:rPr>
              <a:t>ucune</a:t>
            </a:r>
            <a:r>
              <a:rPr lang="de-DE" sz="1800" dirty="0">
                <a:solidFill>
                  <a:prstClr val="black"/>
                </a:solidFill>
              </a:rPr>
              <a:t> </a:t>
            </a:r>
            <a:r>
              <a:rPr lang="de-DE" sz="1800" dirty="0" smtClean="0">
                <a:solidFill>
                  <a:prstClr val="black"/>
                </a:solidFill>
              </a:rPr>
              <a:t>norme </a:t>
            </a:r>
            <a:r>
              <a:rPr lang="de-DE" sz="1800" dirty="0">
                <a:solidFill>
                  <a:prstClr val="black"/>
                </a:solidFill>
              </a:rPr>
              <a:t> VQM </a:t>
            </a:r>
            <a:r>
              <a:rPr lang="de-DE" sz="1800" dirty="0" smtClean="0">
                <a:solidFill>
                  <a:prstClr val="black"/>
                </a:solidFill>
              </a:rPr>
              <a:t> </a:t>
            </a:r>
            <a:r>
              <a:rPr lang="de-DE" sz="1800" dirty="0" err="1" smtClean="0">
                <a:solidFill>
                  <a:prstClr val="black"/>
                </a:solidFill>
              </a:rPr>
              <a:t>Subjective</a:t>
            </a:r>
            <a:r>
              <a:rPr lang="de-DE" sz="1800" dirty="0">
                <a:solidFill>
                  <a:prstClr val="black"/>
                </a:solidFill>
              </a:rPr>
              <a:t> </a:t>
            </a:r>
            <a:r>
              <a:rPr lang="de-DE" sz="1800" dirty="0" err="1" smtClean="0">
                <a:solidFill>
                  <a:prstClr val="black"/>
                </a:solidFill>
              </a:rPr>
              <a:t>ou</a:t>
            </a:r>
            <a:r>
              <a:rPr lang="de-DE" sz="1800" dirty="0" smtClean="0">
                <a:solidFill>
                  <a:prstClr val="black"/>
                </a:solidFill>
              </a:rPr>
              <a:t> </a:t>
            </a:r>
            <a:r>
              <a:rPr lang="de-DE" sz="1800" dirty="0" err="1" smtClean="0">
                <a:solidFill>
                  <a:prstClr val="black"/>
                </a:solidFill>
              </a:rPr>
              <a:t>Objective</a:t>
            </a:r>
            <a:r>
              <a:rPr lang="de-DE" sz="1800" dirty="0" smtClean="0">
                <a:solidFill>
                  <a:prstClr val="black"/>
                </a:solidFill>
              </a:rPr>
              <a:t> </a:t>
            </a:r>
            <a:r>
              <a:rPr lang="de-DE" sz="1800" dirty="0" err="1" smtClean="0">
                <a:solidFill>
                  <a:prstClr val="black"/>
                </a:solidFill>
              </a:rPr>
              <a:t>normalisée</a:t>
            </a:r>
            <a:r>
              <a:rPr lang="de-DE" sz="1800" dirty="0" smtClean="0">
                <a:solidFill>
                  <a:prstClr val="black"/>
                </a:solidFill>
              </a:rPr>
              <a:t> </a:t>
            </a:r>
            <a:r>
              <a:rPr lang="de-DE" sz="1800" dirty="0" err="1" smtClean="0">
                <a:solidFill>
                  <a:prstClr val="black"/>
                </a:solidFill>
              </a:rPr>
              <a:t>n‘existe</a:t>
            </a:r>
            <a:r>
              <a:rPr lang="de-DE" sz="1800" dirty="0" smtClean="0">
                <a:solidFill>
                  <a:prstClr val="black"/>
                </a:solidFill>
              </a:rPr>
              <a:t> </a:t>
            </a:r>
            <a:r>
              <a:rPr lang="de-DE" sz="1800" dirty="0" err="1">
                <a:solidFill>
                  <a:prstClr val="black"/>
                </a:solidFill>
              </a:rPr>
              <a:t>pour</a:t>
            </a:r>
            <a:r>
              <a:rPr lang="de-DE" sz="1800" dirty="0">
                <a:solidFill>
                  <a:prstClr val="black"/>
                </a:solidFill>
              </a:rPr>
              <a:t>  </a:t>
            </a:r>
            <a:r>
              <a:rPr lang="de-DE" sz="1800" dirty="0" smtClean="0">
                <a:solidFill>
                  <a:prstClr val="black"/>
                </a:solidFill>
              </a:rPr>
              <a:t>le </a:t>
            </a:r>
            <a:r>
              <a:rPr lang="de-DE" sz="1800" dirty="0" err="1" smtClean="0">
                <a:solidFill>
                  <a:prstClr val="black"/>
                </a:solidFill>
              </a:rPr>
              <a:t>streaming</a:t>
            </a:r>
            <a:r>
              <a:rPr lang="de-DE" sz="1800" dirty="0">
                <a:solidFill>
                  <a:prstClr val="black"/>
                </a:solidFill>
              </a:rPr>
              <a:t> </a:t>
            </a:r>
            <a:r>
              <a:rPr lang="de-DE" sz="1800" dirty="0" smtClean="0">
                <a:solidFill>
                  <a:prstClr val="black"/>
                </a:solidFill>
              </a:rPr>
              <a:t> </a:t>
            </a:r>
            <a:r>
              <a:rPr lang="de-DE" sz="1800" dirty="0" err="1" smtClean="0">
                <a:solidFill>
                  <a:prstClr val="black"/>
                </a:solidFill>
              </a:rPr>
              <a:t>video</a:t>
            </a:r>
            <a:r>
              <a:rPr lang="de-DE" sz="1800" dirty="0">
                <a:solidFill>
                  <a:prstClr val="black"/>
                </a:solidFill>
              </a:rPr>
              <a:t>  ABR </a:t>
            </a:r>
            <a:r>
              <a:rPr lang="de-DE" sz="1800" dirty="0" err="1" smtClean="0">
                <a:solidFill>
                  <a:prstClr val="black"/>
                </a:solidFill>
              </a:rPr>
              <a:t>pour</a:t>
            </a:r>
            <a:r>
              <a:rPr lang="de-DE" sz="1800" dirty="0">
                <a:solidFill>
                  <a:prstClr val="black"/>
                </a:solidFill>
              </a:rPr>
              <a:t> l</a:t>
            </a:r>
            <a:r>
              <a:rPr lang="de-DE" sz="1800" dirty="0" smtClean="0">
                <a:solidFill>
                  <a:prstClr val="black"/>
                </a:solidFill>
              </a:rPr>
              <a:t>e</a:t>
            </a:r>
            <a:r>
              <a:rPr lang="de-DE" sz="1800" dirty="0">
                <a:solidFill>
                  <a:prstClr val="black"/>
                </a:solidFill>
              </a:rPr>
              <a:t> </a:t>
            </a:r>
            <a:r>
              <a:rPr lang="de-DE" sz="1800" dirty="0" err="1" smtClean="0">
                <a:solidFill>
                  <a:prstClr val="black"/>
                </a:solidFill>
              </a:rPr>
              <a:t>Paramètrage</a:t>
            </a:r>
            <a:r>
              <a:rPr lang="de-DE" sz="1800" dirty="0" smtClean="0">
                <a:solidFill>
                  <a:prstClr val="black"/>
                </a:solidFill>
              </a:rPr>
              <a:t> ci-dessous</a:t>
            </a:r>
            <a:endParaRPr lang="de-DE" sz="1800" dirty="0">
              <a:solidFill>
                <a:prstClr val="black"/>
              </a:solidFill>
            </a:endParaRPr>
          </a:p>
          <a:p>
            <a:pPr marL="358775" indent="-358775" defTabSz="914400" fontAlgn="auto">
              <a:spcAft>
                <a:spcPts val="1200"/>
              </a:spcAft>
              <a:buClr>
                <a:srgbClr val="4F81BD"/>
              </a:buClr>
              <a:defRPr/>
            </a:pPr>
            <a:r>
              <a:rPr lang="de-DE" sz="1800" dirty="0" smtClean="0">
                <a:solidFill>
                  <a:prstClr val="black"/>
                </a:solidFill>
              </a:rPr>
              <a:t>PEVQ-S se </a:t>
            </a:r>
            <a:r>
              <a:rPr lang="de-DE" sz="1800" dirty="0" err="1" smtClean="0">
                <a:solidFill>
                  <a:prstClr val="black"/>
                </a:solidFill>
              </a:rPr>
              <a:t>propose</a:t>
            </a:r>
            <a:r>
              <a:rPr lang="de-DE" sz="1800" dirty="0" smtClean="0">
                <a:solidFill>
                  <a:prstClr val="black"/>
                </a:solidFill>
              </a:rPr>
              <a:t> de</a:t>
            </a:r>
            <a:r>
              <a:rPr lang="de-DE" sz="1800" dirty="0">
                <a:solidFill>
                  <a:prstClr val="black"/>
                </a:solidFill>
              </a:rPr>
              <a:t> </a:t>
            </a:r>
            <a:r>
              <a:rPr lang="de-DE" sz="1800" dirty="0" err="1">
                <a:solidFill>
                  <a:prstClr val="black"/>
                </a:solidFill>
              </a:rPr>
              <a:t>r</a:t>
            </a:r>
            <a:r>
              <a:rPr lang="de-DE" sz="1800" dirty="0" err="1" smtClean="0">
                <a:solidFill>
                  <a:prstClr val="black"/>
                </a:solidFill>
              </a:rPr>
              <a:t>ésoudre</a:t>
            </a:r>
            <a:r>
              <a:rPr lang="de-DE" sz="1800" dirty="0">
                <a:solidFill>
                  <a:prstClr val="black"/>
                </a:solidFill>
              </a:rPr>
              <a:t> </a:t>
            </a:r>
            <a:r>
              <a:rPr lang="de-DE" sz="1800" dirty="0" err="1">
                <a:solidFill>
                  <a:prstClr val="black"/>
                </a:solidFill>
              </a:rPr>
              <a:t>c</a:t>
            </a:r>
            <a:r>
              <a:rPr lang="de-DE" sz="1800" dirty="0" err="1" smtClean="0">
                <a:solidFill>
                  <a:prstClr val="black"/>
                </a:solidFill>
              </a:rPr>
              <a:t>ette</a:t>
            </a:r>
            <a:r>
              <a:rPr lang="de-DE" sz="1800" dirty="0">
                <a:solidFill>
                  <a:prstClr val="black"/>
                </a:solidFill>
              </a:rPr>
              <a:t> </a:t>
            </a:r>
            <a:r>
              <a:rPr lang="de-DE" sz="1800" dirty="0" err="1">
                <a:solidFill>
                  <a:prstClr val="black"/>
                </a:solidFill>
              </a:rPr>
              <a:t>l</a:t>
            </a:r>
            <a:r>
              <a:rPr lang="de-DE" sz="1800" dirty="0" err="1" smtClean="0">
                <a:solidFill>
                  <a:prstClr val="black"/>
                </a:solidFill>
              </a:rPr>
              <a:t>acune</a:t>
            </a:r>
            <a:r>
              <a:rPr lang="de-DE" sz="1800" dirty="0">
                <a:solidFill>
                  <a:prstClr val="black"/>
                </a:solidFill>
              </a:rPr>
              <a:t>, basée sur la promotion </a:t>
            </a:r>
            <a:r>
              <a:rPr lang="de-DE" sz="1800" dirty="0" smtClean="0">
                <a:solidFill>
                  <a:prstClr val="black"/>
                </a:solidFill>
              </a:rPr>
              <a:t>des</a:t>
            </a:r>
            <a:r>
              <a:rPr lang="de-DE" sz="1800" dirty="0">
                <a:solidFill>
                  <a:prstClr val="black"/>
                </a:solidFill>
              </a:rPr>
              <a:t> </a:t>
            </a:r>
            <a:r>
              <a:rPr lang="de-DE" sz="1800" dirty="0" err="1" smtClean="0">
                <a:solidFill>
                  <a:prstClr val="black"/>
                </a:solidFill>
              </a:rPr>
              <a:t>normes</a:t>
            </a:r>
            <a:r>
              <a:rPr lang="de-DE" sz="1800" dirty="0" smtClean="0">
                <a:solidFill>
                  <a:prstClr val="black"/>
                </a:solidFill>
              </a:rPr>
              <a:t> </a:t>
            </a:r>
            <a:r>
              <a:rPr lang="de-DE" sz="1800" dirty="0" err="1" smtClean="0">
                <a:solidFill>
                  <a:prstClr val="black"/>
                </a:solidFill>
              </a:rPr>
              <a:t>existantes</a:t>
            </a:r>
            <a:r>
              <a:rPr lang="de-DE" sz="1800" dirty="0" smtClean="0">
                <a:solidFill>
                  <a:prstClr val="black"/>
                </a:solidFill>
              </a:rPr>
              <a:t>, </a:t>
            </a:r>
            <a:r>
              <a:rPr lang="de-DE" sz="1800" dirty="0">
                <a:solidFill>
                  <a:prstClr val="black"/>
                </a:solidFill>
              </a:rPr>
              <a:t>tout en conservant </a:t>
            </a:r>
            <a:r>
              <a:rPr lang="de-DE" sz="1800" dirty="0" smtClean="0">
                <a:solidFill>
                  <a:prstClr val="black"/>
                </a:solidFill>
              </a:rPr>
              <a:t>le </a:t>
            </a:r>
            <a:r>
              <a:rPr lang="de-DE" sz="1800" dirty="0" err="1" smtClean="0">
                <a:solidFill>
                  <a:prstClr val="black"/>
                </a:solidFill>
              </a:rPr>
              <a:t>maximum</a:t>
            </a:r>
            <a:r>
              <a:rPr lang="de-DE" sz="1800" dirty="0">
                <a:solidFill>
                  <a:prstClr val="black"/>
                </a:solidFill>
              </a:rPr>
              <a:t> </a:t>
            </a:r>
            <a:r>
              <a:rPr lang="de-DE" sz="1800" dirty="0" smtClean="0">
                <a:solidFill>
                  <a:prstClr val="black"/>
                </a:solidFill>
              </a:rPr>
              <a:t>de </a:t>
            </a:r>
            <a:r>
              <a:rPr lang="de-DE" sz="1800" dirty="0" err="1">
                <a:solidFill>
                  <a:prstClr val="black"/>
                </a:solidFill>
              </a:rPr>
              <a:t>compatibilité</a:t>
            </a:r>
            <a:r>
              <a:rPr lang="de-DE" sz="1800" dirty="0">
                <a:solidFill>
                  <a:prstClr val="black"/>
                </a:solidFill>
              </a:rPr>
              <a:t> </a:t>
            </a:r>
            <a:r>
              <a:rPr lang="de-DE" sz="1800" dirty="0" smtClean="0">
                <a:solidFill>
                  <a:prstClr val="black"/>
                </a:solidFill>
              </a:rPr>
              <a:t>de </a:t>
            </a:r>
            <a:r>
              <a:rPr lang="de-DE" sz="1800" dirty="0" err="1" smtClean="0">
                <a:solidFill>
                  <a:prstClr val="black"/>
                </a:solidFill>
              </a:rPr>
              <a:t>fond</a:t>
            </a:r>
            <a:r>
              <a:rPr lang="de-DE" sz="1800" dirty="0" smtClean="0">
                <a:solidFill>
                  <a:prstClr val="black"/>
                </a:solidFill>
              </a:rPr>
              <a:t> et </a:t>
            </a:r>
            <a:r>
              <a:rPr lang="de-DE" sz="1800" dirty="0" err="1" smtClean="0">
                <a:solidFill>
                  <a:prstClr val="black"/>
                </a:solidFill>
              </a:rPr>
              <a:t>une</a:t>
            </a:r>
            <a:r>
              <a:rPr lang="de-DE" sz="1800" dirty="0" smtClean="0">
                <a:solidFill>
                  <a:prstClr val="black"/>
                </a:solidFill>
              </a:rPr>
              <a:t> </a:t>
            </a:r>
            <a:r>
              <a:rPr lang="de-DE" sz="1800" dirty="0" err="1" smtClean="0">
                <a:solidFill>
                  <a:prstClr val="black"/>
                </a:solidFill>
              </a:rPr>
              <a:t>exactitude</a:t>
            </a:r>
            <a:r>
              <a:rPr lang="de-DE" sz="1800" dirty="0" smtClean="0">
                <a:solidFill>
                  <a:prstClr val="black"/>
                </a:solidFill>
              </a:rPr>
              <a:t> </a:t>
            </a:r>
            <a:r>
              <a:rPr lang="de-DE" sz="1800" dirty="0" err="1" smtClean="0">
                <a:solidFill>
                  <a:prstClr val="black"/>
                </a:solidFill>
              </a:rPr>
              <a:t>validée</a:t>
            </a:r>
            <a:endParaRPr lang="de-DE" sz="1800" dirty="0">
              <a:solidFill>
                <a:prstClr val="black"/>
              </a:solidFill>
            </a:endParaRPr>
          </a:p>
          <a:p>
            <a:pPr marL="358775" indent="-358775" defTabSz="914400" fontAlgn="auto">
              <a:spcAft>
                <a:spcPts val="1200"/>
              </a:spcAft>
              <a:buClr>
                <a:srgbClr val="4F81BD"/>
              </a:buClr>
              <a:defRPr/>
            </a:pPr>
            <a:r>
              <a:rPr lang="de-DE" sz="1800" dirty="0">
                <a:solidFill>
                  <a:prstClr val="black"/>
                </a:solidFill>
              </a:rPr>
              <a:t>PEVQ-S est apte à </a:t>
            </a:r>
            <a:r>
              <a:rPr lang="de-DE" sz="1800" dirty="0" err="1">
                <a:solidFill>
                  <a:prstClr val="black"/>
                </a:solidFill>
              </a:rPr>
              <a:t>évaluer</a:t>
            </a:r>
            <a:r>
              <a:rPr lang="de-DE" sz="1800" dirty="0">
                <a:solidFill>
                  <a:prstClr val="black"/>
                </a:solidFill>
              </a:rPr>
              <a:t> </a:t>
            </a:r>
            <a:r>
              <a:rPr lang="de-DE" sz="1800" dirty="0" err="1" smtClean="0">
                <a:solidFill>
                  <a:prstClr val="black"/>
                </a:solidFill>
              </a:rPr>
              <a:t>différentes</a:t>
            </a:r>
            <a:r>
              <a:rPr lang="de-DE" sz="1800" dirty="0" smtClean="0">
                <a:solidFill>
                  <a:prstClr val="black"/>
                </a:solidFill>
              </a:rPr>
              <a:t> </a:t>
            </a:r>
            <a:r>
              <a:rPr lang="de-DE" sz="1800" dirty="0" err="1">
                <a:solidFill>
                  <a:prstClr val="black"/>
                </a:solidFill>
              </a:rPr>
              <a:t>couches</a:t>
            </a:r>
            <a:r>
              <a:rPr lang="de-DE" sz="1800" dirty="0">
                <a:solidFill>
                  <a:prstClr val="black"/>
                </a:solidFill>
              </a:rPr>
              <a:t> </a:t>
            </a:r>
            <a:r>
              <a:rPr lang="de-DE" sz="1800" dirty="0" smtClean="0">
                <a:solidFill>
                  <a:prstClr val="black"/>
                </a:solidFill>
              </a:rPr>
              <a:t>de </a:t>
            </a:r>
            <a:r>
              <a:rPr lang="de-DE" sz="1800" dirty="0" err="1" smtClean="0">
                <a:solidFill>
                  <a:prstClr val="black"/>
                </a:solidFill>
              </a:rPr>
              <a:t>qualité</a:t>
            </a:r>
            <a:r>
              <a:rPr lang="de-DE" sz="1800" dirty="0" smtClean="0">
                <a:solidFill>
                  <a:prstClr val="black"/>
                </a:solidFill>
              </a:rPr>
              <a:t> OTT</a:t>
            </a:r>
            <a:r>
              <a:rPr lang="de-DE" sz="1800" dirty="0">
                <a:solidFill>
                  <a:prstClr val="black"/>
                </a:solidFill>
              </a:rPr>
              <a:t>  </a:t>
            </a:r>
            <a:r>
              <a:rPr lang="de-DE" sz="1800" dirty="0" smtClean="0">
                <a:solidFill>
                  <a:prstClr val="black"/>
                </a:solidFill>
              </a:rPr>
              <a:t>:</a:t>
            </a:r>
            <a:r>
              <a:rPr lang="de-DE" sz="1800" dirty="0">
                <a:solidFill>
                  <a:prstClr val="black"/>
                </a:solidFill>
              </a:rPr>
              <a:t> </a:t>
            </a:r>
            <a:br>
              <a:rPr lang="de-DE" sz="1800" dirty="0">
                <a:solidFill>
                  <a:prstClr val="black"/>
                </a:solidFill>
              </a:rPr>
            </a:br>
            <a:r>
              <a:rPr lang="de-DE" sz="1800" b="1" dirty="0">
                <a:solidFill>
                  <a:srgbClr val="EEECE1">
                    <a:lumMod val="25000"/>
                  </a:srgbClr>
                </a:solidFill>
              </a:rPr>
              <a:t>Contenu, diffusion de média, transmission </a:t>
            </a:r>
            <a:r>
              <a:rPr lang="de-DE" sz="1800" dirty="0">
                <a:solidFill>
                  <a:prstClr val="black"/>
                </a:solidFill>
              </a:rPr>
              <a:t>e</a:t>
            </a:r>
            <a:r>
              <a:rPr lang="de-DE" sz="1800" dirty="0" smtClean="0">
                <a:solidFill>
                  <a:prstClr val="black"/>
                </a:solidFill>
              </a:rPr>
              <a:t>t</a:t>
            </a:r>
            <a:r>
              <a:rPr lang="de-DE" sz="1800" b="1" dirty="0">
                <a:solidFill>
                  <a:prstClr val="black"/>
                </a:solidFill>
              </a:rPr>
              <a:t> </a:t>
            </a:r>
            <a:r>
              <a:rPr lang="de-DE" sz="1800" b="1" dirty="0">
                <a:solidFill>
                  <a:srgbClr val="EEECE1">
                    <a:lumMod val="25000"/>
                  </a:srgbClr>
                </a:solidFill>
              </a:rPr>
              <a:t>Qualité de présentation</a:t>
            </a:r>
          </a:p>
          <a:p>
            <a:pPr marL="358775" indent="-358775" defTabSz="914400" fontAlgn="auto">
              <a:spcAft>
                <a:spcPts val="0"/>
              </a:spcAft>
              <a:buClr>
                <a:srgbClr val="4F81BD"/>
              </a:buClr>
              <a:defRPr/>
            </a:pPr>
            <a:endParaRPr lang="de-DE" sz="2400" dirty="0">
              <a:solidFill>
                <a:prstClr val="black"/>
              </a:solidFill>
            </a:endParaRPr>
          </a:p>
        </p:txBody>
      </p:sp>
      <p:sp>
        <p:nvSpPr>
          <p:cNvPr id="3" name="Fußzeilenplatzhalter 2"/>
          <p:cNvSpPr>
            <a:spLocks noGrp="1"/>
          </p:cNvSpPr>
          <p:nvPr>
            <p:ph type="ftr" sz="quarter" idx="11"/>
          </p:nvPr>
        </p:nvSpPr>
        <p:spPr>
          <a:xfrm>
            <a:off x="5821378" y="5668963"/>
            <a:ext cx="2865422"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410602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algn="l" fontAlgn="auto">
              <a:spcAft>
                <a:spcPts val="0"/>
              </a:spcAft>
              <a:defRPr/>
            </a:pPr>
            <a:r>
              <a:rPr lang="de-DE" sz="2400" dirty="0">
                <a:solidFill>
                  <a:schemeClr val="bg2">
                    <a:lumMod val="25000"/>
                  </a:schemeClr>
                </a:solidFill>
              </a:rPr>
              <a:t>Acteurs impliqués </a:t>
            </a:r>
            <a:r>
              <a:rPr lang="de-DE" sz="2400" dirty="0" err="1">
                <a:solidFill>
                  <a:schemeClr val="bg2">
                    <a:lumMod val="25000"/>
                  </a:schemeClr>
                </a:solidFill>
              </a:rPr>
              <a:t>dans</a:t>
            </a:r>
            <a:r>
              <a:rPr lang="de-DE" sz="2400" dirty="0">
                <a:solidFill>
                  <a:schemeClr val="bg2">
                    <a:lumMod val="25000"/>
                  </a:schemeClr>
                </a:solidFill>
              </a:rPr>
              <a:t> la </a:t>
            </a:r>
            <a:r>
              <a:rPr lang="de-DE" sz="2400" dirty="0" err="1" smtClean="0">
                <a:solidFill>
                  <a:schemeClr val="bg2">
                    <a:lumMod val="25000"/>
                  </a:schemeClr>
                </a:solidFill>
              </a:rPr>
              <a:t>concurrence</a:t>
            </a:r>
            <a:r>
              <a:rPr lang="de-DE" sz="2400" dirty="0" smtClean="0">
                <a:solidFill>
                  <a:schemeClr val="bg2">
                    <a:lumMod val="25000"/>
                  </a:schemeClr>
                </a:solidFill>
              </a:rPr>
              <a:t> en </a:t>
            </a:r>
            <a:r>
              <a:rPr lang="de-DE" sz="2400" dirty="0" err="1">
                <a:solidFill>
                  <a:schemeClr val="bg2">
                    <a:lumMod val="25000"/>
                  </a:schemeClr>
                </a:solidFill>
              </a:rPr>
              <a:t>QoE</a:t>
            </a:r>
            <a:r>
              <a:rPr lang="de-DE" sz="2400" dirty="0">
                <a:solidFill>
                  <a:schemeClr val="bg2">
                    <a:lumMod val="25000"/>
                  </a:schemeClr>
                </a:solidFill>
              </a:rPr>
              <a:t> </a:t>
            </a:r>
            <a:r>
              <a:rPr lang="de-DE" sz="2400" dirty="0" smtClean="0">
                <a:solidFill>
                  <a:schemeClr val="bg2">
                    <a:lumMod val="25000"/>
                  </a:schemeClr>
                </a:solidFill>
              </a:rPr>
              <a:t>des OTT</a:t>
            </a:r>
            <a:endParaRPr lang="de-DE" sz="2400" dirty="0">
              <a:solidFill>
                <a:schemeClr val="bg2">
                  <a:lumMod val="25000"/>
                </a:schemeClr>
              </a:solidFill>
            </a:endParaRPr>
          </a:p>
        </p:txBody>
      </p:sp>
      <p:pic>
        <p:nvPicPr>
          <p:cNvPr id="7" name="Inhaltsplatzhalter 6"/>
          <p:cNvPicPr>
            <a:picLocks noGrp="1" noChangeArrowheads="1"/>
          </p:cNvPicPr>
          <p:nvPr>
            <p:ph idx="1"/>
          </p:nvPr>
        </p:nvPicPr>
        <p:blipFill>
          <a:blip r:embed="rId3"/>
          <a:srcRect/>
          <a:stretch>
            <a:fillRect/>
          </a:stretch>
        </p:blipFill>
        <p:spPr>
          <a:xfrm>
            <a:off x="1073151" y="2570163"/>
            <a:ext cx="6754813" cy="2876550"/>
          </a:xfrm>
        </p:spPr>
      </p:pic>
      <p:grpSp>
        <p:nvGrpSpPr>
          <p:cNvPr id="26" name="Gruppieren 25"/>
          <p:cNvGrpSpPr>
            <a:grpSpLocks/>
          </p:cNvGrpSpPr>
          <p:nvPr/>
        </p:nvGrpSpPr>
        <p:grpSpPr bwMode="auto">
          <a:xfrm>
            <a:off x="4692651" y="1912938"/>
            <a:ext cx="3235325" cy="711200"/>
            <a:chOff x="4692141" y="916199"/>
            <a:chExt cx="3235117" cy="710872"/>
          </a:xfrm>
        </p:grpSpPr>
        <p:pic>
          <p:nvPicPr>
            <p:cNvPr id="43030" name="Grafik 12"/>
            <p:cNvPicPr>
              <a:picLocks noChangeAspect="1"/>
            </p:cNvPicPr>
            <p:nvPr/>
          </p:nvPicPr>
          <p:blipFill>
            <a:blip r:embed="rId4"/>
            <a:srcRect/>
            <a:stretch>
              <a:fillRect/>
            </a:stretch>
          </p:blipFill>
          <p:spPr bwMode="auto">
            <a:xfrm>
              <a:off x="4692141" y="1078986"/>
              <a:ext cx="587782" cy="352669"/>
            </a:xfrm>
            <a:prstGeom prst="rect">
              <a:avLst/>
            </a:prstGeom>
            <a:noFill/>
            <a:ln w="9525">
              <a:noFill/>
              <a:miter lim="800000"/>
              <a:headEnd/>
              <a:tailEnd/>
            </a:ln>
          </p:spPr>
        </p:pic>
        <p:pic>
          <p:nvPicPr>
            <p:cNvPr id="43031" name="Grafik 13"/>
            <p:cNvPicPr>
              <a:picLocks noChangeAspect="1"/>
            </p:cNvPicPr>
            <p:nvPr/>
          </p:nvPicPr>
          <p:blipFill>
            <a:blip r:embed="rId5"/>
            <a:srcRect/>
            <a:stretch>
              <a:fillRect/>
            </a:stretch>
          </p:blipFill>
          <p:spPr bwMode="auto">
            <a:xfrm>
              <a:off x="5279923" y="1111615"/>
              <a:ext cx="1150620" cy="320040"/>
            </a:xfrm>
            <a:prstGeom prst="rect">
              <a:avLst/>
            </a:prstGeom>
            <a:noFill/>
            <a:ln w="9525">
              <a:noFill/>
              <a:miter lim="800000"/>
              <a:headEnd/>
              <a:tailEnd/>
            </a:ln>
          </p:spPr>
        </p:pic>
        <p:pic>
          <p:nvPicPr>
            <p:cNvPr id="43032" name="Grafik 14"/>
            <p:cNvPicPr>
              <a:picLocks noChangeAspect="1"/>
            </p:cNvPicPr>
            <p:nvPr/>
          </p:nvPicPr>
          <p:blipFill>
            <a:blip r:embed="rId6"/>
            <a:srcRect/>
            <a:stretch>
              <a:fillRect/>
            </a:stretch>
          </p:blipFill>
          <p:spPr bwMode="auto">
            <a:xfrm>
              <a:off x="6489726" y="916199"/>
              <a:ext cx="710872" cy="710872"/>
            </a:xfrm>
            <a:prstGeom prst="rect">
              <a:avLst/>
            </a:prstGeom>
            <a:noFill/>
            <a:ln w="9525">
              <a:noFill/>
              <a:miter lim="800000"/>
              <a:headEnd/>
              <a:tailEnd/>
            </a:ln>
          </p:spPr>
        </p:pic>
        <p:pic>
          <p:nvPicPr>
            <p:cNvPr id="43033" name="Grafik 15"/>
            <p:cNvPicPr>
              <a:picLocks noChangeAspect="1"/>
            </p:cNvPicPr>
            <p:nvPr/>
          </p:nvPicPr>
          <p:blipFill>
            <a:blip r:embed="rId7"/>
            <a:srcRect/>
            <a:stretch>
              <a:fillRect/>
            </a:stretch>
          </p:blipFill>
          <p:spPr bwMode="auto">
            <a:xfrm>
              <a:off x="7293057" y="1082634"/>
              <a:ext cx="634201" cy="378001"/>
            </a:xfrm>
            <a:prstGeom prst="rect">
              <a:avLst/>
            </a:prstGeom>
            <a:noFill/>
            <a:ln w="9525">
              <a:noFill/>
              <a:miter lim="800000"/>
              <a:headEnd/>
              <a:tailEnd/>
            </a:ln>
          </p:spPr>
        </p:pic>
      </p:grpSp>
      <p:grpSp>
        <p:nvGrpSpPr>
          <p:cNvPr id="29" name="Gruppieren 28"/>
          <p:cNvGrpSpPr>
            <a:grpSpLocks/>
          </p:cNvGrpSpPr>
          <p:nvPr/>
        </p:nvGrpSpPr>
        <p:grpSpPr bwMode="auto">
          <a:xfrm>
            <a:off x="7107239" y="3675063"/>
            <a:ext cx="1639887" cy="1109662"/>
            <a:chOff x="7083202" y="2559058"/>
            <a:chExt cx="1640889" cy="1110606"/>
          </a:xfrm>
        </p:grpSpPr>
        <p:pic>
          <p:nvPicPr>
            <p:cNvPr id="43026" name="Grafik 16"/>
            <p:cNvPicPr>
              <a:picLocks noChangeAspect="1"/>
            </p:cNvPicPr>
            <p:nvPr/>
          </p:nvPicPr>
          <p:blipFill>
            <a:blip r:embed="rId8"/>
            <a:srcRect/>
            <a:stretch>
              <a:fillRect/>
            </a:stretch>
          </p:blipFill>
          <p:spPr bwMode="auto">
            <a:xfrm>
              <a:off x="7083202" y="3270851"/>
              <a:ext cx="1084048" cy="398813"/>
            </a:xfrm>
            <a:prstGeom prst="rect">
              <a:avLst/>
            </a:prstGeom>
            <a:noFill/>
            <a:ln w="9525">
              <a:noFill/>
              <a:miter lim="800000"/>
              <a:headEnd/>
              <a:tailEnd/>
            </a:ln>
          </p:spPr>
        </p:pic>
        <p:pic>
          <p:nvPicPr>
            <p:cNvPr id="43027" name="Grafik 17"/>
            <p:cNvPicPr>
              <a:picLocks noChangeAspect="1"/>
            </p:cNvPicPr>
            <p:nvPr/>
          </p:nvPicPr>
          <p:blipFill>
            <a:blip r:embed="rId9"/>
            <a:srcRect/>
            <a:stretch>
              <a:fillRect/>
            </a:stretch>
          </p:blipFill>
          <p:spPr bwMode="auto">
            <a:xfrm>
              <a:off x="7178455" y="2559058"/>
              <a:ext cx="457200" cy="548640"/>
            </a:xfrm>
            <a:prstGeom prst="rect">
              <a:avLst/>
            </a:prstGeom>
            <a:noFill/>
            <a:ln w="9525">
              <a:noFill/>
              <a:miter lim="800000"/>
              <a:headEnd/>
              <a:tailEnd/>
            </a:ln>
          </p:spPr>
        </p:pic>
        <p:pic>
          <p:nvPicPr>
            <p:cNvPr id="43028" name="Grafik 18"/>
            <p:cNvPicPr>
              <a:picLocks noChangeAspect="1"/>
            </p:cNvPicPr>
            <p:nvPr/>
          </p:nvPicPr>
          <p:blipFill>
            <a:blip r:embed="rId10"/>
            <a:srcRect/>
            <a:stretch>
              <a:fillRect/>
            </a:stretch>
          </p:blipFill>
          <p:spPr bwMode="auto">
            <a:xfrm>
              <a:off x="8230455" y="3270851"/>
              <a:ext cx="392218" cy="392218"/>
            </a:xfrm>
            <a:prstGeom prst="rect">
              <a:avLst/>
            </a:prstGeom>
            <a:noFill/>
            <a:ln w="9525">
              <a:noFill/>
              <a:miter lim="800000"/>
              <a:headEnd/>
              <a:tailEnd/>
            </a:ln>
          </p:spPr>
        </p:pic>
        <p:pic>
          <p:nvPicPr>
            <p:cNvPr id="43029" name="Grafik 19"/>
            <p:cNvPicPr>
              <a:picLocks noChangeAspect="1"/>
            </p:cNvPicPr>
            <p:nvPr/>
          </p:nvPicPr>
          <p:blipFill>
            <a:blip r:embed="rId11"/>
            <a:srcRect/>
            <a:stretch>
              <a:fillRect/>
            </a:stretch>
          </p:blipFill>
          <p:spPr bwMode="auto">
            <a:xfrm>
              <a:off x="7711585" y="2677337"/>
              <a:ext cx="1012506" cy="334462"/>
            </a:xfrm>
            <a:prstGeom prst="rect">
              <a:avLst/>
            </a:prstGeom>
            <a:noFill/>
            <a:ln w="9525">
              <a:noFill/>
              <a:miter lim="800000"/>
              <a:headEnd/>
              <a:tailEnd/>
            </a:ln>
          </p:spPr>
        </p:pic>
      </p:grpSp>
      <p:grpSp>
        <p:nvGrpSpPr>
          <p:cNvPr id="28" name="Gruppieren 27"/>
          <p:cNvGrpSpPr>
            <a:grpSpLocks/>
          </p:cNvGrpSpPr>
          <p:nvPr/>
        </p:nvGrpSpPr>
        <p:grpSpPr bwMode="auto">
          <a:xfrm>
            <a:off x="636588" y="3684589"/>
            <a:ext cx="1058862" cy="1050925"/>
            <a:chOff x="635977" y="2686981"/>
            <a:chExt cx="1060087" cy="1051720"/>
          </a:xfrm>
        </p:grpSpPr>
        <p:pic>
          <p:nvPicPr>
            <p:cNvPr id="43022" name="Grafik 8"/>
            <p:cNvPicPr>
              <a:picLocks noChangeAspect="1"/>
            </p:cNvPicPr>
            <p:nvPr/>
          </p:nvPicPr>
          <p:blipFill>
            <a:blip r:embed="rId12"/>
            <a:srcRect/>
            <a:stretch>
              <a:fillRect/>
            </a:stretch>
          </p:blipFill>
          <p:spPr bwMode="auto">
            <a:xfrm>
              <a:off x="1266267" y="2686981"/>
              <a:ext cx="429797" cy="429797"/>
            </a:xfrm>
            <a:prstGeom prst="rect">
              <a:avLst/>
            </a:prstGeom>
            <a:noFill/>
            <a:ln w="9525">
              <a:noFill/>
              <a:miter lim="800000"/>
              <a:headEnd/>
              <a:tailEnd/>
            </a:ln>
          </p:spPr>
        </p:pic>
        <p:pic>
          <p:nvPicPr>
            <p:cNvPr id="43023" name="Grafik 20"/>
            <p:cNvPicPr>
              <a:picLocks noChangeAspect="1"/>
            </p:cNvPicPr>
            <p:nvPr/>
          </p:nvPicPr>
          <p:blipFill>
            <a:blip r:embed="rId13"/>
            <a:srcRect/>
            <a:stretch>
              <a:fillRect/>
            </a:stretch>
          </p:blipFill>
          <p:spPr bwMode="auto">
            <a:xfrm>
              <a:off x="635977" y="2686981"/>
              <a:ext cx="445916" cy="445916"/>
            </a:xfrm>
            <a:prstGeom prst="rect">
              <a:avLst/>
            </a:prstGeom>
            <a:noFill/>
            <a:ln w="9525">
              <a:noFill/>
              <a:miter lim="800000"/>
              <a:headEnd/>
              <a:tailEnd/>
            </a:ln>
          </p:spPr>
        </p:pic>
        <p:pic>
          <p:nvPicPr>
            <p:cNvPr id="43024" name="Grafik 21"/>
            <p:cNvPicPr>
              <a:picLocks noChangeAspect="1"/>
            </p:cNvPicPr>
            <p:nvPr/>
          </p:nvPicPr>
          <p:blipFill>
            <a:blip r:embed="rId14"/>
            <a:srcRect/>
            <a:stretch>
              <a:fillRect/>
            </a:stretch>
          </p:blipFill>
          <p:spPr bwMode="auto">
            <a:xfrm>
              <a:off x="1152582" y="3195219"/>
              <a:ext cx="543482" cy="543482"/>
            </a:xfrm>
            <a:prstGeom prst="rect">
              <a:avLst/>
            </a:prstGeom>
            <a:noFill/>
            <a:ln w="9525">
              <a:noFill/>
              <a:miter lim="800000"/>
              <a:headEnd/>
              <a:tailEnd/>
            </a:ln>
          </p:spPr>
        </p:pic>
        <p:pic>
          <p:nvPicPr>
            <p:cNvPr id="43025" name="Grafik 22"/>
            <p:cNvPicPr>
              <a:picLocks noChangeAspect="1"/>
            </p:cNvPicPr>
            <p:nvPr/>
          </p:nvPicPr>
          <p:blipFill>
            <a:blip r:embed="rId15"/>
            <a:srcRect/>
            <a:stretch>
              <a:fillRect/>
            </a:stretch>
          </p:blipFill>
          <p:spPr bwMode="auto">
            <a:xfrm>
              <a:off x="647685" y="3270851"/>
              <a:ext cx="434208" cy="434208"/>
            </a:xfrm>
            <a:prstGeom prst="rect">
              <a:avLst/>
            </a:prstGeom>
            <a:noFill/>
            <a:ln w="9525">
              <a:noFill/>
              <a:miter lim="800000"/>
              <a:headEnd/>
              <a:tailEnd/>
            </a:ln>
          </p:spPr>
        </p:pic>
      </p:grpSp>
      <p:grpSp>
        <p:nvGrpSpPr>
          <p:cNvPr id="25" name="Gruppieren 24"/>
          <p:cNvGrpSpPr>
            <a:grpSpLocks/>
          </p:cNvGrpSpPr>
          <p:nvPr/>
        </p:nvGrpSpPr>
        <p:grpSpPr bwMode="auto">
          <a:xfrm>
            <a:off x="1371600" y="2003426"/>
            <a:ext cx="2941638" cy="506413"/>
            <a:chOff x="1371600" y="1007208"/>
            <a:chExt cx="2941027" cy="505558"/>
          </a:xfrm>
        </p:grpSpPr>
        <p:pic>
          <p:nvPicPr>
            <p:cNvPr id="43018" name="Grafik 2"/>
            <p:cNvPicPr>
              <a:picLocks noChangeAspect="1"/>
            </p:cNvPicPr>
            <p:nvPr/>
          </p:nvPicPr>
          <p:blipFill>
            <a:blip r:embed="rId16"/>
            <a:srcRect/>
            <a:stretch>
              <a:fillRect/>
            </a:stretch>
          </p:blipFill>
          <p:spPr bwMode="auto">
            <a:xfrm>
              <a:off x="2998177" y="1007208"/>
              <a:ext cx="438150" cy="438150"/>
            </a:xfrm>
            <a:prstGeom prst="rect">
              <a:avLst/>
            </a:prstGeom>
            <a:noFill/>
            <a:ln w="9525">
              <a:noFill/>
              <a:miter lim="800000"/>
              <a:headEnd/>
              <a:tailEnd/>
            </a:ln>
          </p:spPr>
        </p:pic>
        <p:pic>
          <p:nvPicPr>
            <p:cNvPr id="43019" name="Grafik 7"/>
            <p:cNvPicPr>
              <a:picLocks noChangeAspect="1"/>
            </p:cNvPicPr>
            <p:nvPr/>
          </p:nvPicPr>
          <p:blipFill>
            <a:blip r:embed="rId17"/>
            <a:srcRect/>
            <a:stretch>
              <a:fillRect/>
            </a:stretch>
          </p:blipFill>
          <p:spPr bwMode="auto">
            <a:xfrm>
              <a:off x="3436327" y="1017466"/>
              <a:ext cx="876300" cy="495300"/>
            </a:xfrm>
            <a:prstGeom prst="rect">
              <a:avLst/>
            </a:prstGeom>
            <a:noFill/>
            <a:ln w="9525">
              <a:noFill/>
              <a:miter lim="800000"/>
              <a:headEnd/>
              <a:tailEnd/>
            </a:ln>
          </p:spPr>
        </p:pic>
        <p:pic>
          <p:nvPicPr>
            <p:cNvPr id="43020" name="Grafik 11"/>
            <p:cNvPicPr>
              <a:picLocks noChangeAspect="1"/>
            </p:cNvPicPr>
            <p:nvPr/>
          </p:nvPicPr>
          <p:blipFill>
            <a:blip r:embed="rId18"/>
            <a:srcRect/>
            <a:stretch>
              <a:fillRect/>
            </a:stretch>
          </p:blipFill>
          <p:spPr bwMode="auto">
            <a:xfrm>
              <a:off x="1371600" y="1033070"/>
              <a:ext cx="996462" cy="398585"/>
            </a:xfrm>
            <a:prstGeom prst="rect">
              <a:avLst/>
            </a:prstGeom>
            <a:noFill/>
            <a:ln w="9525">
              <a:noFill/>
              <a:miter lim="800000"/>
              <a:headEnd/>
              <a:tailEnd/>
            </a:ln>
          </p:spPr>
        </p:pic>
        <p:pic>
          <p:nvPicPr>
            <p:cNvPr id="43021" name="Grafik 23"/>
            <p:cNvPicPr>
              <a:picLocks noChangeAspect="1"/>
            </p:cNvPicPr>
            <p:nvPr/>
          </p:nvPicPr>
          <p:blipFill>
            <a:blip r:embed="rId12"/>
            <a:srcRect/>
            <a:stretch>
              <a:fillRect/>
            </a:stretch>
          </p:blipFill>
          <p:spPr bwMode="auto">
            <a:xfrm>
              <a:off x="2450297" y="1030838"/>
              <a:ext cx="429797" cy="429797"/>
            </a:xfrm>
            <a:prstGeom prst="rect">
              <a:avLst/>
            </a:prstGeom>
            <a:noFill/>
            <a:ln w="9525">
              <a:noFill/>
              <a:miter lim="800000"/>
              <a:headEnd/>
              <a:tailEnd/>
            </a:ln>
          </p:spPr>
        </p:pic>
      </p:gr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4202202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63625"/>
            <a:ext cx="8229600" cy="857250"/>
          </a:xfrm>
        </p:spPr>
        <p:txBody>
          <a:bodyPr rtlCol="0">
            <a:normAutofit/>
          </a:bodyPr>
          <a:lstStyle/>
          <a:p>
            <a:pPr algn="l" fontAlgn="auto">
              <a:spcAft>
                <a:spcPts val="0"/>
              </a:spcAft>
              <a:defRPr/>
            </a:pPr>
            <a:r>
              <a:rPr lang="de-DE" sz="2400" dirty="0" smtClean="0">
                <a:solidFill>
                  <a:schemeClr val="bg2">
                    <a:lumMod val="25000"/>
                  </a:schemeClr>
                </a:solidFill>
              </a:rPr>
              <a:t>Les </a:t>
            </a:r>
            <a:r>
              <a:rPr lang="de-DE" sz="2400" dirty="0" err="1" smtClean="0">
                <a:solidFill>
                  <a:schemeClr val="bg2">
                    <a:lumMod val="25000"/>
                  </a:schemeClr>
                </a:solidFill>
              </a:rPr>
              <a:t>différentes</a:t>
            </a:r>
            <a:r>
              <a:rPr lang="de-DE" sz="2400" dirty="0" smtClean="0">
                <a:solidFill>
                  <a:schemeClr val="bg2">
                    <a:lumMod val="25000"/>
                  </a:schemeClr>
                </a:solidFill>
              </a:rPr>
              <a:t> </a:t>
            </a:r>
            <a:r>
              <a:rPr lang="de-DE" sz="2400" dirty="0" err="1" smtClean="0">
                <a:solidFill>
                  <a:schemeClr val="bg2">
                    <a:lumMod val="25000"/>
                  </a:schemeClr>
                </a:solidFill>
              </a:rPr>
              <a:t>perceptions</a:t>
            </a:r>
            <a:r>
              <a:rPr lang="de-DE" sz="2400" dirty="0">
                <a:solidFill>
                  <a:schemeClr val="bg2">
                    <a:lumMod val="25000"/>
                  </a:schemeClr>
                </a:solidFill>
              </a:rPr>
              <a:t> de la </a:t>
            </a:r>
            <a:r>
              <a:rPr lang="de-DE" sz="2400" dirty="0" err="1">
                <a:solidFill>
                  <a:schemeClr val="bg2">
                    <a:lumMod val="25000"/>
                  </a:schemeClr>
                </a:solidFill>
              </a:rPr>
              <a:t>qualité</a:t>
            </a:r>
            <a:r>
              <a:rPr lang="de-DE" sz="2400" dirty="0">
                <a:solidFill>
                  <a:schemeClr val="bg2">
                    <a:lumMod val="25000"/>
                  </a:schemeClr>
                </a:solidFill>
              </a:rPr>
              <a:t> </a:t>
            </a:r>
            <a:r>
              <a:rPr lang="de-DE" sz="2400" dirty="0" err="1" smtClean="0">
                <a:solidFill>
                  <a:schemeClr val="bg2">
                    <a:lumMod val="25000"/>
                  </a:schemeClr>
                </a:solidFill>
              </a:rPr>
              <a:t>pour</a:t>
            </a:r>
            <a:r>
              <a:rPr lang="de-DE" sz="2400" dirty="0" smtClean="0">
                <a:solidFill>
                  <a:schemeClr val="bg2">
                    <a:lumMod val="25000"/>
                  </a:schemeClr>
                </a:solidFill>
              </a:rPr>
              <a:t> des </a:t>
            </a:r>
            <a:r>
              <a:rPr lang="de-DE" sz="2400" dirty="0" err="1" smtClean="0">
                <a:solidFill>
                  <a:schemeClr val="bg2">
                    <a:lumMod val="25000"/>
                  </a:schemeClr>
                </a:solidFill>
              </a:rPr>
              <a:t>partis</a:t>
            </a:r>
            <a:r>
              <a:rPr lang="de-DE" sz="2400" dirty="0" smtClean="0">
                <a:solidFill>
                  <a:schemeClr val="bg2">
                    <a:lumMod val="25000"/>
                  </a:schemeClr>
                </a:solidFill>
              </a:rPr>
              <a:t> </a:t>
            </a:r>
            <a:r>
              <a:rPr lang="de-DE" sz="2400" dirty="0" err="1" smtClean="0">
                <a:solidFill>
                  <a:schemeClr val="bg2">
                    <a:lumMod val="25000"/>
                  </a:schemeClr>
                </a:solidFill>
              </a:rPr>
              <a:t>prenantes</a:t>
            </a:r>
            <a:r>
              <a:rPr lang="de-DE" sz="2400" dirty="0" smtClean="0">
                <a:solidFill>
                  <a:schemeClr val="bg2">
                    <a:lumMod val="25000"/>
                  </a:schemeClr>
                </a:solidFill>
              </a:rPr>
              <a:t> </a:t>
            </a:r>
            <a:endParaRPr lang="de-DE" sz="2400" dirty="0">
              <a:solidFill>
                <a:schemeClr val="bg2">
                  <a:lumMod val="25000"/>
                </a:schemeClr>
              </a:solidFill>
            </a:endParaRPr>
          </a:p>
        </p:txBody>
      </p:sp>
      <p:sp>
        <p:nvSpPr>
          <p:cNvPr id="47106" name="Textplatzhalter 2"/>
          <p:cNvSpPr>
            <a:spLocks noGrp="1"/>
          </p:cNvSpPr>
          <p:nvPr>
            <p:ph type="body" idx="1"/>
          </p:nvPr>
        </p:nvSpPr>
        <p:spPr>
          <a:xfrm>
            <a:off x="457200" y="2008188"/>
            <a:ext cx="4040188" cy="481012"/>
          </a:xfrm>
        </p:spPr>
        <p:txBody>
          <a:bodyPr/>
          <a:lstStyle/>
          <a:p>
            <a:pPr algn="ctr"/>
            <a:r>
              <a:rPr lang="de-DE" b="0" dirty="0" smtClean="0"/>
              <a:t>Les </a:t>
            </a:r>
            <a:r>
              <a:rPr lang="de-DE" b="0" dirty="0" err="1" smtClean="0"/>
              <a:t>partis</a:t>
            </a:r>
            <a:r>
              <a:rPr lang="de-DE" b="0" dirty="0" smtClean="0"/>
              <a:t> </a:t>
            </a:r>
            <a:r>
              <a:rPr lang="de-DE" b="0" dirty="0" err="1" smtClean="0"/>
              <a:t>prenantes</a:t>
            </a:r>
            <a:r>
              <a:rPr lang="de-DE" b="0" dirty="0" smtClean="0"/>
              <a:t> </a:t>
            </a:r>
            <a:r>
              <a:rPr lang="de-DE" b="0" dirty="0" err="1"/>
              <a:t>p</a:t>
            </a:r>
            <a:r>
              <a:rPr lang="de-DE" b="0" dirty="0" err="1" smtClean="0"/>
              <a:t>our</a:t>
            </a:r>
            <a:r>
              <a:rPr lang="de-DE" b="0" dirty="0" smtClean="0"/>
              <a:t> la </a:t>
            </a:r>
            <a:r>
              <a:rPr lang="de-DE" b="0" dirty="0" err="1" smtClean="0"/>
              <a:t>QoE</a:t>
            </a:r>
            <a:r>
              <a:rPr lang="de-DE" b="0" dirty="0" smtClean="0"/>
              <a:t> des OTT </a:t>
            </a:r>
          </a:p>
        </p:txBody>
      </p:sp>
      <p:sp>
        <p:nvSpPr>
          <p:cNvPr id="47107" name="Textplatzhalter 4"/>
          <p:cNvSpPr>
            <a:spLocks noGrp="1"/>
          </p:cNvSpPr>
          <p:nvPr>
            <p:ph type="body" sz="quarter" idx="3"/>
          </p:nvPr>
        </p:nvSpPr>
        <p:spPr>
          <a:xfrm>
            <a:off x="4645026" y="2008188"/>
            <a:ext cx="4041775" cy="481012"/>
          </a:xfrm>
        </p:spPr>
        <p:txBody>
          <a:bodyPr/>
          <a:lstStyle/>
          <a:p>
            <a:pPr algn="ctr"/>
            <a:r>
              <a:rPr lang="de-DE" b="0" dirty="0" smtClean="0"/>
              <a:t>…et les </a:t>
            </a:r>
            <a:r>
              <a:rPr lang="de-DE" b="0" dirty="0" err="1" smtClean="0"/>
              <a:t>couches</a:t>
            </a:r>
            <a:r>
              <a:rPr lang="de-DE" b="0" dirty="0" smtClean="0"/>
              <a:t> de </a:t>
            </a:r>
            <a:r>
              <a:rPr lang="de-DE" b="0" dirty="0" err="1" smtClean="0"/>
              <a:t>qualité</a:t>
            </a:r>
            <a:r>
              <a:rPr lang="de-DE" b="0" dirty="0" smtClean="0"/>
              <a:t> </a:t>
            </a:r>
            <a:r>
              <a:rPr lang="de-DE" b="0" dirty="0" err="1" smtClean="0"/>
              <a:t>connexes</a:t>
            </a:r>
            <a:endParaRPr lang="de-DE" b="0" dirty="0" smtClean="0"/>
          </a:p>
        </p:txBody>
      </p:sp>
      <p:pic>
        <p:nvPicPr>
          <p:cNvPr id="12" name="Inhaltsplatzhalter 11"/>
          <p:cNvPicPr>
            <a:picLocks noGrp="1" noChangeArrowheads="1"/>
          </p:cNvPicPr>
          <p:nvPr>
            <p:ph sz="half" idx="2"/>
          </p:nvPr>
        </p:nvPicPr>
        <p:blipFill>
          <a:blip r:embed="rId3"/>
          <a:srcRect/>
          <a:stretch>
            <a:fillRect/>
          </a:stretch>
        </p:blipFill>
        <p:spPr>
          <a:xfrm>
            <a:off x="407988" y="2478089"/>
            <a:ext cx="4108450" cy="2981325"/>
          </a:xfrm>
        </p:spPr>
      </p:pic>
      <p:pic>
        <p:nvPicPr>
          <p:cNvPr id="13" name="Inhaltsplatzhalter 12"/>
          <p:cNvPicPr>
            <a:picLocks noGrp="1" noChangeArrowheads="1"/>
          </p:cNvPicPr>
          <p:nvPr>
            <p:ph sz="quarter" idx="4"/>
          </p:nvPr>
        </p:nvPicPr>
        <p:blipFill>
          <a:blip r:embed="rId4"/>
          <a:srcRect/>
          <a:stretch>
            <a:fillRect/>
          </a:stretch>
        </p:blipFill>
        <p:spPr>
          <a:xfrm>
            <a:off x="4595813" y="2447925"/>
            <a:ext cx="4140200" cy="3073400"/>
          </a:xfrm>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192613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Q.14</a:t>
            </a:r>
            <a:r>
              <a:rPr lang="en-US" dirty="0"/>
              <a:t>/12</a:t>
            </a:r>
            <a:endParaRPr lang="de-DE" dirty="0"/>
          </a:p>
        </p:txBody>
      </p:sp>
      <p:sp>
        <p:nvSpPr>
          <p:cNvPr id="3" name="Content Placeholder 2"/>
          <p:cNvSpPr>
            <a:spLocks noGrp="1"/>
          </p:cNvSpPr>
          <p:nvPr>
            <p:ph idx="1"/>
          </p:nvPr>
        </p:nvSpPr>
        <p:spPr/>
        <p:txBody>
          <a:bodyPr>
            <a:normAutofit/>
          </a:bodyPr>
          <a:lstStyle/>
          <a:p>
            <a:r>
              <a:rPr lang="en-US" dirty="0" smtClean="0"/>
              <a:t>Développement </a:t>
            </a:r>
            <a:r>
              <a:rPr lang="en-US" dirty="0"/>
              <a:t>d</a:t>
            </a:r>
            <a:r>
              <a:rPr lang="en-US" dirty="0" smtClean="0"/>
              <a:t>e </a:t>
            </a:r>
            <a:r>
              <a:rPr lang="en-US" dirty="0" err="1"/>
              <a:t>modèles</a:t>
            </a:r>
            <a:r>
              <a:rPr lang="en-US" dirty="0"/>
              <a:t> </a:t>
            </a:r>
            <a:r>
              <a:rPr lang="en-US" dirty="0" smtClean="0"/>
              <a:t>et </a:t>
            </a:r>
            <a:r>
              <a:rPr lang="en-US" dirty="0" err="1" smtClean="0"/>
              <a:t>d’outils</a:t>
            </a:r>
            <a:r>
              <a:rPr lang="en-US" dirty="0" smtClean="0"/>
              <a:t> </a:t>
            </a:r>
            <a:r>
              <a:rPr lang="en-US" dirty="0" err="1" smtClean="0"/>
              <a:t>paramétriques</a:t>
            </a:r>
            <a:r>
              <a:rPr lang="en-US" dirty="0" smtClean="0"/>
              <a:t> à </a:t>
            </a:r>
            <a:r>
              <a:rPr lang="en-US" dirty="0"/>
              <a:t>des  </a:t>
            </a:r>
            <a:r>
              <a:rPr lang="en-US" dirty="0" smtClean="0"/>
              <a:t>fins de </a:t>
            </a:r>
            <a:r>
              <a:rPr lang="en-US" dirty="0" err="1" smtClean="0"/>
              <a:t>mesure</a:t>
            </a:r>
            <a:r>
              <a:rPr lang="en-US" dirty="0" smtClean="0"/>
              <a:t> de la </a:t>
            </a:r>
            <a:r>
              <a:rPr lang="en-US" dirty="0" err="1"/>
              <a:t>qualité</a:t>
            </a:r>
            <a:r>
              <a:rPr lang="en-US" dirty="0"/>
              <a:t> </a:t>
            </a:r>
            <a:r>
              <a:rPr lang="en-US" dirty="0" err="1"/>
              <a:t>audiovisuelle</a:t>
            </a:r>
            <a:r>
              <a:rPr lang="en-US" dirty="0"/>
              <a:t> et </a:t>
            </a:r>
            <a:r>
              <a:rPr lang="en-US" dirty="0" err="1"/>
              <a:t>multimédia</a:t>
            </a:r>
            <a:r>
              <a:rPr lang="en-US" dirty="0"/>
              <a:t> </a:t>
            </a:r>
          </a:p>
          <a:p>
            <a:r>
              <a:rPr lang="en-US" dirty="0" smtClean="0"/>
              <a:t>Rapporteurs </a:t>
            </a:r>
            <a:r>
              <a:rPr lang="en-US" dirty="0"/>
              <a:t>M. J. </a:t>
            </a:r>
            <a:r>
              <a:rPr lang="en-US" dirty="0" err="1"/>
              <a:t>Gustafsson</a:t>
            </a:r>
            <a:r>
              <a:rPr lang="en-US" dirty="0"/>
              <a:t> Et </a:t>
            </a:r>
            <a:r>
              <a:rPr lang="en-US" dirty="0" err="1"/>
              <a:t>M.</a:t>
            </a:r>
            <a:r>
              <a:rPr lang="en-US" dirty="0"/>
              <a:t> A. </a:t>
            </a:r>
            <a:r>
              <a:rPr lang="en-US" dirty="0" err="1"/>
              <a:t>Raake</a:t>
            </a:r>
            <a:r>
              <a:rPr lang="en-US" dirty="0"/>
              <a:t> </a:t>
            </a:r>
          </a:p>
          <a:p>
            <a:r>
              <a:rPr lang="en-US" dirty="0" smtClean="0"/>
              <a:t>Objet </a:t>
            </a:r>
            <a:r>
              <a:rPr lang="en-US" dirty="0"/>
              <a:t>d</a:t>
            </a:r>
            <a:r>
              <a:rPr lang="en-US" dirty="0" smtClean="0"/>
              <a:t>e </a:t>
            </a:r>
            <a:r>
              <a:rPr lang="en-US" dirty="0"/>
              <a:t>la q</a:t>
            </a:r>
            <a:r>
              <a:rPr lang="en-US" dirty="0" smtClean="0"/>
              <a:t>uestion</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15</a:t>
            </a:fld>
            <a:endParaRPr lang="en-US"/>
          </a:p>
        </p:txBody>
      </p:sp>
    </p:spTree>
    <p:extLst>
      <p:ext uri="{BB962C8B-B14F-4D97-AF65-F5344CB8AC3E}">
        <p14:creationId xmlns:p14="http://schemas.microsoft.com/office/powerpoint/2010/main" val="87318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Objet </a:t>
            </a:r>
            <a:r>
              <a:rPr lang="en-US" dirty="0"/>
              <a:t>de la q</a:t>
            </a:r>
            <a:r>
              <a:rPr lang="en-US" dirty="0" smtClean="0"/>
              <a:t>uestion</a:t>
            </a:r>
            <a:endParaRPr lang="de-DE" dirty="0"/>
          </a:p>
        </p:txBody>
      </p:sp>
      <p:sp>
        <p:nvSpPr>
          <p:cNvPr id="3" name="Content Placeholder 2"/>
          <p:cNvSpPr>
            <a:spLocks noGrp="1"/>
          </p:cNvSpPr>
          <p:nvPr>
            <p:ph idx="1"/>
          </p:nvPr>
        </p:nvSpPr>
        <p:spPr/>
        <p:txBody>
          <a:bodyPr>
            <a:normAutofit fontScale="92500" lnSpcReduction="10000"/>
          </a:bodyPr>
          <a:lstStyle/>
          <a:p>
            <a:r>
              <a:rPr lang="en-US" dirty="0" smtClean="0"/>
              <a:t>Travaux </a:t>
            </a:r>
            <a:r>
              <a:rPr lang="en-US" dirty="0" err="1"/>
              <a:t>s</a:t>
            </a:r>
            <a:r>
              <a:rPr lang="en-US" dirty="0" err="1" smtClean="0"/>
              <a:t>ur</a:t>
            </a:r>
            <a:r>
              <a:rPr lang="en-US" dirty="0" smtClean="0"/>
              <a:t> </a:t>
            </a:r>
            <a:r>
              <a:rPr lang="en-US" dirty="0"/>
              <a:t>les </a:t>
            </a:r>
            <a:r>
              <a:rPr lang="en-US" dirty="0" err="1"/>
              <a:t>modèles</a:t>
            </a:r>
            <a:r>
              <a:rPr lang="en-US" dirty="0"/>
              <a:t> </a:t>
            </a:r>
            <a:r>
              <a:rPr lang="en-US" dirty="0" smtClean="0"/>
              <a:t>et </a:t>
            </a:r>
            <a:r>
              <a:rPr lang="en-US" dirty="0" err="1"/>
              <a:t>outils</a:t>
            </a:r>
            <a:r>
              <a:rPr lang="en-US" dirty="0"/>
              <a:t> </a:t>
            </a:r>
            <a:r>
              <a:rPr lang="en-US" dirty="0" err="1"/>
              <a:t>paramétriques</a:t>
            </a:r>
            <a:r>
              <a:rPr lang="en-US" dirty="0"/>
              <a:t> pour </a:t>
            </a:r>
            <a:r>
              <a:rPr lang="en-US" dirty="0" smtClean="0"/>
              <a:t>l’</a:t>
            </a:r>
            <a:r>
              <a:rPr lang="en-US" dirty="0"/>
              <a:t> </a:t>
            </a:r>
            <a:r>
              <a:rPr lang="en-US" dirty="0" err="1" smtClean="0"/>
              <a:t>évaluation</a:t>
            </a:r>
            <a:r>
              <a:rPr lang="en-US" dirty="0" smtClean="0"/>
              <a:t> de la </a:t>
            </a:r>
            <a:r>
              <a:rPr lang="en-US" dirty="0" err="1" smtClean="0"/>
              <a:t>qualité</a:t>
            </a:r>
            <a:r>
              <a:rPr lang="en-US" dirty="0" smtClean="0"/>
              <a:t> </a:t>
            </a:r>
            <a:r>
              <a:rPr lang="en-US" dirty="0" err="1"/>
              <a:t>multimédia</a:t>
            </a:r>
            <a:endParaRPr lang="en-US" dirty="0"/>
          </a:p>
          <a:p>
            <a:r>
              <a:rPr lang="en-US" dirty="0" smtClean="0"/>
              <a:t>En</a:t>
            </a:r>
            <a:r>
              <a:rPr lang="en-US" dirty="0"/>
              <a:t> </a:t>
            </a:r>
            <a:r>
              <a:rPr lang="en-US" dirty="0" smtClean="0"/>
              <a:t>2012</a:t>
            </a:r>
            <a:r>
              <a:rPr lang="en-US" dirty="0"/>
              <a:t>, </a:t>
            </a:r>
            <a:r>
              <a:rPr lang="en-US" dirty="0" smtClean="0"/>
              <a:t>la Q.14/12 a </a:t>
            </a:r>
            <a:r>
              <a:rPr lang="en-US" dirty="0" err="1" smtClean="0"/>
              <a:t>normalisé</a:t>
            </a:r>
            <a:r>
              <a:rPr lang="en-US" dirty="0" smtClean="0"/>
              <a:t> </a:t>
            </a:r>
            <a:r>
              <a:rPr lang="en-US" dirty="0"/>
              <a:t>avec </a:t>
            </a:r>
            <a:r>
              <a:rPr lang="en-US" dirty="0" err="1"/>
              <a:t>succès</a:t>
            </a:r>
            <a:r>
              <a:rPr lang="en-US" dirty="0"/>
              <a:t> </a:t>
            </a:r>
            <a:r>
              <a:rPr lang="en-US" dirty="0" smtClean="0"/>
              <a:t>la nouvelle P.120X-série </a:t>
            </a:r>
            <a:r>
              <a:rPr lang="en-US" dirty="0"/>
              <a:t>de recommandations sur la surveillance de la </a:t>
            </a:r>
            <a:r>
              <a:rPr lang="en-US" dirty="0" err="1" smtClean="0"/>
              <a:t>qualité</a:t>
            </a:r>
            <a:r>
              <a:rPr lang="en-US" dirty="0" smtClean="0"/>
              <a:t> </a:t>
            </a:r>
            <a:r>
              <a:rPr lang="en-US" dirty="0"/>
              <a:t>paramétrique de </a:t>
            </a:r>
            <a:r>
              <a:rPr lang="en-US" dirty="0" smtClean="0"/>
              <a:t>UDP-</a:t>
            </a:r>
            <a:r>
              <a:rPr lang="en-US" dirty="0" err="1"/>
              <a:t>b</a:t>
            </a:r>
            <a:r>
              <a:rPr lang="en-US" dirty="0" err="1" smtClean="0"/>
              <a:t>asé</a:t>
            </a:r>
            <a:r>
              <a:rPr lang="en-US" dirty="0" smtClean="0"/>
              <a:t> </a:t>
            </a:r>
            <a:r>
              <a:rPr lang="en-US" dirty="0" err="1" smtClean="0"/>
              <a:t>sur</a:t>
            </a:r>
            <a:r>
              <a:rPr lang="en-US" dirty="0"/>
              <a:t> les </a:t>
            </a:r>
            <a:r>
              <a:rPr lang="en-US" dirty="0" smtClean="0"/>
              <a:t>services </a:t>
            </a:r>
            <a:r>
              <a:rPr lang="en-US" dirty="0"/>
              <a:t>streaming </a:t>
            </a:r>
          </a:p>
          <a:p>
            <a:r>
              <a:rPr lang="en-US" dirty="0" smtClean="0"/>
              <a:t>Les</a:t>
            </a:r>
            <a:r>
              <a:rPr lang="en-US" dirty="0"/>
              <a:t> </a:t>
            </a:r>
            <a:r>
              <a:rPr lang="en-US" dirty="0" err="1"/>
              <a:t>n</a:t>
            </a:r>
            <a:r>
              <a:rPr lang="en-US" dirty="0" err="1" smtClean="0"/>
              <a:t>ouvelles</a:t>
            </a:r>
            <a:r>
              <a:rPr lang="en-US" dirty="0" smtClean="0"/>
              <a:t> </a:t>
            </a:r>
            <a:r>
              <a:rPr lang="en-US" dirty="0" err="1"/>
              <a:t>n</a:t>
            </a:r>
            <a:r>
              <a:rPr lang="en-US" dirty="0" err="1" smtClean="0"/>
              <a:t>ormes</a:t>
            </a:r>
            <a:r>
              <a:rPr lang="en-US" dirty="0"/>
              <a:t> P.1201, P.1202, P.1201.1, P.1201.2, et </a:t>
            </a:r>
            <a:r>
              <a:rPr lang="en-US" dirty="0" smtClean="0"/>
              <a:t>P.1202.1</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16</a:t>
            </a:fld>
            <a:endParaRPr lang="en-US"/>
          </a:p>
        </p:txBody>
      </p:sp>
    </p:spTree>
    <p:extLst>
      <p:ext uri="{BB962C8B-B14F-4D97-AF65-F5344CB8AC3E}">
        <p14:creationId xmlns:p14="http://schemas.microsoft.com/office/powerpoint/2010/main" val="87318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err="1"/>
              <a:t>Sujets</a:t>
            </a:r>
            <a:r>
              <a:rPr lang="en-US" dirty="0"/>
              <a:t> </a:t>
            </a:r>
            <a:r>
              <a:rPr lang="en-US" dirty="0" err="1" smtClean="0"/>
              <a:t>Sélectionnés</a:t>
            </a:r>
            <a:endParaRPr lang="de-DE" dirty="0"/>
          </a:p>
        </p:txBody>
      </p:sp>
      <p:sp>
        <p:nvSpPr>
          <p:cNvPr id="3" name="Content Placeholder 2"/>
          <p:cNvSpPr>
            <a:spLocks noGrp="1"/>
          </p:cNvSpPr>
          <p:nvPr>
            <p:ph idx="1"/>
          </p:nvPr>
        </p:nvSpPr>
        <p:spPr/>
        <p:txBody>
          <a:bodyPr>
            <a:normAutofit/>
          </a:bodyPr>
          <a:lstStyle/>
          <a:p>
            <a:r>
              <a:rPr lang="en-US" dirty="0" smtClean="0"/>
              <a:t>Q14/12 Les </a:t>
            </a:r>
            <a:r>
              <a:rPr lang="en-US" dirty="0" err="1" smtClean="0"/>
              <a:t>principaux</a:t>
            </a:r>
            <a:r>
              <a:rPr lang="en-US" dirty="0" smtClean="0"/>
              <a:t> points de </a:t>
            </a:r>
            <a:r>
              <a:rPr lang="en-US" dirty="0" err="1" smtClean="0"/>
              <a:t>travaux</a:t>
            </a:r>
            <a:r>
              <a:rPr lang="en-US" dirty="0" smtClean="0"/>
              <a:t> </a:t>
            </a:r>
            <a:r>
              <a:rPr lang="en-US" dirty="0" err="1" smtClean="0"/>
              <a:t>sont</a:t>
            </a:r>
            <a:r>
              <a:rPr lang="en-US" dirty="0" smtClean="0"/>
              <a:t> </a:t>
            </a:r>
            <a:r>
              <a:rPr lang="en-US" dirty="0" err="1" smtClean="0"/>
              <a:t>disponibles</a:t>
            </a:r>
            <a:r>
              <a:rPr lang="en-US" dirty="0" smtClean="0"/>
              <a:t> à </a:t>
            </a:r>
            <a:r>
              <a:rPr lang="en-US" dirty="0" err="1" smtClean="0"/>
              <a:t>présent</a:t>
            </a:r>
            <a:endParaRPr lang="en-US" dirty="0" smtClean="0"/>
          </a:p>
          <a:p>
            <a:r>
              <a:rPr lang="en-US" dirty="0" smtClean="0"/>
              <a:t>P.NATS</a:t>
            </a:r>
          </a:p>
          <a:p>
            <a:pPr marL="0" lvl="0" indent="0" defTabSz="914400" eaLnBrk="0" fontAlgn="base" hangingPunct="0">
              <a:spcBef>
                <a:spcPct val="0"/>
              </a:spcBef>
              <a:spcAft>
                <a:spcPct val="0"/>
              </a:spcAft>
              <a:buNone/>
            </a:pPr>
            <a:r>
              <a:rPr lang="en-US" dirty="0" smtClean="0"/>
              <a:t>- </a:t>
            </a:r>
            <a:r>
              <a:rPr lang="en-US" dirty="0" err="1" smtClean="0"/>
              <a:t>Évaluation</a:t>
            </a:r>
            <a:r>
              <a:rPr lang="en-US" dirty="0" smtClean="0"/>
              <a:t> </a:t>
            </a:r>
            <a:r>
              <a:rPr lang="en-US" dirty="0"/>
              <a:t>non intrusive </a:t>
            </a:r>
            <a:r>
              <a:rPr lang="en-US" dirty="0" err="1"/>
              <a:t>paramétrique</a:t>
            </a:r>
            <a:r>
              <a:rPr lang="en-US" dirty="0"/>
              <a:t>  du TCP  </a:t>
            </a:r>
            <a:r>
              <a:rPr lang="en-US" dirty="0" err="1"/>
              <a:t>basée</a:t>
            </a:r>
            <a:r>
              <a:rPr lang="en-US" dirty="0"/>
              <a:t> </a:t>
            </a:r>
            <a:r>
              <a:rPr lang="en-US" dirty="0" err="1"/>
              <a:t>sur</a:t>
            </a:r>
            <a:r>
              <a:rPr lang="en-US" dirty="0"/>
              <a:t> l</a:t>
            </a:r>
            <a:r>
              <a:rPr lang="en-US" dirty="0" smtClean="0"/>
              <a:t>a </a:t>
            </a:r>
            <a:r>
              <a:rPr lang="en-US" dirty="0" err="1"/>
              <a:t>qualité</a:t>
            </a:r>
            <a:r>
              <a:rPr lang="en-US" dirty="0"/>
              <a:t> du streaming </a:t>
            </a:r>
            <a:r>
              <a:rPr lang="fr-FR" dirty="0"/>
              <a:t>multimédia ,considérant le streaming adaptatif</a:t>
            </a:r>
            <a:endParaRPr lang="de-DE" altLang="de-DE" dirty="0">
              <a:solidFill>
                <a:schemeClr val="tx1"/>
              </a:solidFill>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17</a:t>
            </a:fld>
            <a:endParaRPr lang="en-US"/>
          </a:p>
        </p:txBody>
      </p:sp>
    </p:spTree>
    <p:extLst>
      <p:ext uri="{BB962C8B-B14F-4D97-AF65-F5344CB8AC3E}">
        <p14:creationId xmlns:p14="http://schemas.microsoft.com/office/powerpoint/2010/main" val="87318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P.NATS </a:t>
            </a:r>
            <a:r>
              <a:rPr lang="en-US" dirty="0" smtClean="0"/>
              <a:t>PISTE 1</a:t>
            </a:r>
            <a:endParaRPr lang="de-DE" dirty="0"/>
          </a:p>
        </p:txBody>
      </p:sp>
      <p:sp>
        <p:nvSpPr>
          <p:cNvPr id="3" name="Content Placeholder 2"/>
          <p:cNvSpPr>
            <a:spLocks noGrp="1"/>
          </p:cNvSpPr>
          <p:nvPr>
            <p:ph idx="1"/>
          </p:nvPr>
        </p:nvSpPr>
        <p:spPr/>
        <p:txBody>
          <a:bodyPr>
            <a:normAutofit fontScale="77500" lnSpcReduction="20000"/>
          </a:bodyPr>
          <a:lstStyle/>
          <a:p>
            <a:r>
              <a:rPr lang="en-US" dirty="0"/>
              <a:t>S</a:t>
            </a:r>
            <a:r>
              <a:rPr lang="en-US" dirty="0" smtClean="0"/>
              <a:t>ept </a:t>
            </a:r>
            <a:r>
              <a:rPr lang="en-US" dirty="0" err="1" smtClean="0"/>
              <a:t>modèles</a:t>
            </a:r>
            <a:r>
              <a:rPr lang="en-US" dirty="0" smtClean="0"/>
              <a:t> </a:t>
            </a:r>
            <a:r>
              <a:rPr lang="en-US" dirty="0" err="1" smtClean="0"/>
              <a:t>concurrents</a:t>
            </a:r>
            <a:r>
              <a:rPr lang="en-US" dirty="0" smtClean="0"/>
              <a:t> </a:t>
            </a:r>
            <a:r>
              <a:rPr lang="en-US" dirty="0" err="1" smtClean="0"/>
              <a:t>ont</a:t>
            </a:r>
            <a:r>
              <a:rPr lang="en-US" dirty="0" smtClean="0"/>
              <a:t> </a:t>
            </a:r>
            <a:r>
              <a:rPr lang="en-US" dirty="0"/>
              <a:t>été soumis pour </a:t>
            </a:r>
            <a:r>
              <a:rPr lang="en-US" dirty="0" smtClean="0"/>
              <a:t>P.NATS</a:t>
            </a:r>
            <a:r>
              <a:rPr lang="en-US" dirty="0"/>
              <a:t> </a:t>
            </a:r>
            <a:r>
              <a:rPr lang="en-US" dirty="0" smtClean="0"/>
              <a:t>1 phase 1 de la </a:t>
            </a:r>
            <a:r>
              <a:rPr lang="en-US" dirty="0" err="1" smtClean="0"/>
              <a:t>piste</a:t>
            </a:r>
            <a:r>
              <a:rPr lang="en-US" dirty="0" smtClean="0"/>
              <a:t> 1</a:t>
            </a:r>
            <a:endParaRPr lang="en-US" dirty="0"/>
          </a:p>
          <a:p>
            <a:pPr lvl="1"/>
            <a:r>
              <a:rPr lang="en-US" dirty="0" smtClean="0"/>
              <a:t>Ericsson</a:t>
            </a:r>
          </a:p>
          <a:p>
            <a:pPr lvl="1"/>
            <a:r>
              <a:rPr lang="en-US" dirty="0" smtClean="0"/>
              <a:t>T-Labs</a:t>
            </a:r>
          </a:p>
          <a:p>
            <a:pPr lvl="1"/>
            <a:r>
              <a:rPr lang="en-US" dirty="0" smtClean="0"/>
              <a:t>Huawei</a:t>
            </a:r>
          </a:p>
          <a:p>
            <a:pPr lvl="1"/>
            <a:r>
              <a:rPr lang="en-US" dirty="0" err="1" smtClean="0"/>
              <a:t>Netscout</a:t>
            </a:r>
            <a:endParaRPr lang="en-US" dirty="0" smtClean="0"/>
          </a:p>
          <a:p>
            <a:pPr lvl="1"/>
            <a:r>
              <a:rPr lang="en-US" dirty="0" err="1" smtClean="0"/>
              <a:t>Swissqual</a:t>
            </a:r>
            <a:endParaRPr lang="en-US" dirty="0" smtClean="0"/>
          </a:p>
          <a:p>
            <a:pPr lvl="1"/>
            <a:r>
              <a:rPr lang="en-US" dirty="0" err="1" smtClean="0"/>
              <a:t>OPTICOM</a:t>
            </a:r>
            <a:endParaRPr lang="en-US" dirty="0" smtClean="0"/>
          </a:p>
          <a:p>
            <a:pPr lvl="1"/>
            <a:r>
              <a:rPr lang="en-US" dirty="0" smtClean="0"/>
              <a:t>NTT</a:t>
            </a:r>
          </a:p>
          <a:p>
            <a:r>
              <a:rPr lang="en-US" dirty="0" smtClean="0"/>
              <a:t>La validation </a:t>
            </a:r>
            <a:r>
              <a:rPr lang="en-US" dirty="0"/>
              <a:t>d</a:t>
            </a:r>
            <a:r>
              <a:rPr lang="en-US" dirty="0" smtClean="0"/>
              <a:t>es </a:t>
            </a:r>
            <a:r>
              <a:rPr lang="en-US" dirty="0"/>
              <a:t>bases de données sont en </a:t>
            </a:r>
            <a:r>
              <a:rPr lang="en-US" dirty="0" err="1" smtClean="0"/>
              <a:t>cours</a:t>
            </a:r>
            <a:r>
              <a:rPr lang="en-US" dirty="0" smtClean="0"/>
              <a:t> de </a:t>
            </a:r>
            <a:r>
              <a:rPr lang="en-US" dirty="0" err="1" smtClean="0"/>
              <a:t>création</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18</a:t>
            </a:fld>
            <a:endParaRPr lang="en-US"/>
          </a:p>
        </p:txBody>
      </p:sp>
    </p:spTree>
    <p:extLst>
      <p:ext uri="{BB962C8B-B14F-4D97-AF65-F5344CB8AC3E}">
        <p14:creationId xmlns:p14="http://schemas.microsoft.com/office/powerpoint/2010/main" val="62196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P.NATS </a:t>
            </a:r>
            <a:r>
              <a:rPr lang="en-US" dirty="0" smtClean="0"/>
              <a:t>PISTE 2</a:t>
            </a:r>
            <a:endParaRPr lang="de-DE" dirty="0"/>
          </a:p>
        </p:txBody>
      </p:sp>
      <p:sp>
        <p:nvSpPr>
          <p:cNvPr id="3" name="Content Placeholder 2"/>
          <p:cNvSpPr>
            <a:spLocks noGrp="1"/>
          </p:cNvSpPr>
          <p:nvPr>
            <p:ph idx="1"/>
          </p:nvPr>
        </p:nvSpPr>
        <p:spPr/>
        <p:txBody>
          <a:bodyPr>
            <a:normAutofit/>
          </a:bodyPr>
          <a:lstStyle/>
          <a:p>
            <a:r>
              <a:rPr lang="en-US" dirty="0" err="1" smtClean="0"/>
              <a:t>Cibler</a:t>
            </a:r>
            <a:r>
              <a:rPr lang="en-US" dirty="0" smtClean="0"/>
              <a:t> les </a:t>
            </a:r>
            <a:r>
              <a:rPr lang="en-US" dirty="0" err="1" smtClean="0"/>
              <a:t>réferences</a:t>
            </a:r>
            <a:r>
              <a:rPr lang="en-US" dirty="0" smtClean="0"/>
              <a:t> </a:t>
            </a:r>
            <a:r>
              <a:rPr lang="en-US" dirty="0" err="1" smtClean="0"/>
              <a:t>complètes</a:t>
            </a:r>
            <a:r>
              <a:rPr lang="en-US" dirty="0" smtClean="0"/>
              <a:t> du module </a:t>
            </a:r>
            <a:r>
              <a:rPr lang="en-US" dirty="0" err="1" smtClean="0"/>
              <a:t>qualité</a:t>
            </a:r>
            <a:r>
              <a:rPr lang="en-US" dirty="0" smtClean="0"/>
              <a:t> </a:t>
            </a:r>
            <a:r>
              <a:rPr lang="en-US" dirty="0"/>
              <a:t>vidéo à court </a:t>
            </a:r>
            <a:r>
              <a:rPr lang="en-US" dirty="0" err="1"/>
              <a:t>terme</a:t>
            </a:r>
            <a:r>
              <a:rPr lang="en-US" dirty="0"/>
              <a:t> </a:t>
            </a:r>
            <a:endParaRPr lang="en-US" dirty="0" smtClean="0"/>
          </a:p>
          <a:p>
            <a:r>
              <a:rPr lang="en-US" dirty="0" err="1" smtClean="0"/>
              <a:t>Remplacer</a:t>
            </a:r>
            <a:r>
              <a:rPr lang="en-US" dirty="0" smtClean="0"/>
              <a:t> </a:t>
            </a:r>
            <a:r>
              <a:rPr lang="en-US" dirty="0"/>
              <a:t>le module </a:t>
            </a:r>
            <a:r>
              <a:rPr lang="en-US" dirty="0" err="1"/>
              <a:t>correspondant</a:t>
            </a:r>
            <a:r>
              <a:rPr lang="en-US" dirty="0"/>
              <a:t> au </a:t>
            </a:r>
            <a:r>
              <a:rPr lang="en-US" dirty="0" err="1" smtClean="0"/>
              <a:t>modèle</a:t>
            </a:r>
            <a:r>
              <a:rPr lang="en-US" dirty="0" smtClean="0"/>
              <a:t> de la </a:t>
            </a:r>
            <a:r>
              <a:rPr lang="en-US" dirty="0" err="1" smtClean="0"/>
              <a:t>piste</a:t>
            </a:r>
            <a:r>
              <a:rPr lang="en-US" dirty="0" smtClean="0"/>
              <a:t> </a:t>
            </a:r>
            <a:r>
              <a:rPr lang="en-US" dirty="0"/>
              <a:t>1 </a:t>
            </a:r>
            <a:r>
              <a:rPr lang="en-US" dirty="0" smtClean="0"/>
              <a:t>,</a:t>
            </a:r>
            <a:r>
              <a:rPr lang="en-US" dirty="0" err="1" smtClean="0"/>
              <a:t>résultant</a:t>
            </a:r>
            <a:r>
              <a:rPr lang="en-US" dirty="0" smtClean="0"/>
              <a:t> </a:t>
            </a:r>
            <a:r>
              <a:rPr lang="en-US" dirty="0"/>
              <a:t>en </a:t>
            </a:r>
            <a:r>
              <a:rPr lang="en-US" dirty="0" smtClean="0"/>
              <a:t>un </a:t>
            </a:r>
            <a:r>
              <a:rPr lang="en-US" dirty="0" err="1" smtClean="0"/>
              <a:t>modèle</a:t>
            </a:r>
            <a:r>
              <a:rPr lang="en-US" dirty="0" smtClean="0"/>
              <a:t> </a:t>
            </a:r>
            <a:r>
              <a:rPr lang="en-US" dirty="0"/>
              <a:t>de </a:t>
            </a:r>
            <a:r>
              <a:rPr lang="en-US" dirty="0" err="1" smtClean="0"/>
              <a:t>référence</a:t>
            </a:r>
            <a:r>
              <a:rPr lang="en-US" dirty="0" smtClean="0"/>
              <a:t> </a:t>
            </a:r>
            <a:r>
              <a:rPr lang="en-US" dirty="0" err="1" smtClean="0"/>
              <a:t>complète</a:t>
            </a:r>
            <a:r>
              <a:rPr lang="en-US" dirty="0" smtClean="0"/>
              <a:t> P.NATS</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19</a:t>
            </a:fld>
            <a:endParaRPr lang="en-US"/>
          </a:p>
        </p:txBody>
      </p:sp>
    </p:spTree>
    <p:extLst>
      <p:ext uri="{BB962C8B-B14F-4D97-AF65-F5344CB8AC3E}">
        <p14:creationId xmlns:p14="http://schemas.microsoft.com/office/powerpoint/2010/main" val="87318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subTitle" idx="1"/>
          </p:nvPr>
        </p:nvSpPr>
        <p:spPr>
          <a:xfrm>
            <a:off x="434567" y="3002922"/>
            <a:ext cx="8084745" cy="1666614"/>
          </a:xfrm>
        </p:spPr>
        <p:txBody>
          <a:bodyPr>
            <a:normAutofit/>
          </a:bodyPr>
          <a:lstStyle/>
          <a:p>
            <a:r>
              <a:rPr lang="en-US" sz="2800" dirty="0" smtClean="0">
                <a:solidFill>
                  <a:srgbClr val="FF0000"/>
                </a:solidFill>
              </a:rPr>
              <a:t> </a:t>
            </a:r>
            <a:r>
              <a:rPr lang="en-US" sz="2800" dirty="0" err="1" smtClean="0">
                <a:solidFill>
                  <a:srgbClr val="FF0000"/>
                </a:solidFill>
              </a:rPr>
              <a:t>Comprendre</a:t>
            </a:r>
            <a:r>
              <a:rPr lang="en-US" sz="2800" dirty="0" smtClean="0">
                <a:solidFill>
                  <a:srgbClr val="FF0000"/>
                </a:solidFill>
              </a:rPr>
              <a:t>, Tester </a:t>
            </a:r>
            <a:r>
              <a:rPr lang="en-US" sz="2800" dirty="0">
                <a:solidFill>
                  <a:srgbClr val="FF0000"/>
                </a:solidFill>
              </a:rPr>
              <a:t>et </a:t>
            </a:r>
            <a:r>
              <a:rPr lang="en-US" sz="2800" dirty="0" err="1" smtClean="0">
                <a:solidFill>
                  <a:srgbClr val="FF0000"/>
                </a:solidFill>
              </a:rPr>
              <a:t>Optimiser</a:t>
            </a:r>
            <a:r>
              <a:rPr lang="en-US" sz="2800" dirty="0">
                <a:solidFill>
                  <a:srgbClr val="FF0000"/>
                </a:solidFill>
              </a:rPr>
              <a:t> </a:t>
            </a:r>
            <a:endParaRPr lang="en-US" sz="2800" dirty="0" smtClean="0">
              <a:solidFill>
                <a:srgbClr val="FF0000"/>
              </a:solidFill>
            </a:endParaRPr>
          </a:p>
          <a:p>
            <a:r>
              <a:rPr lang="en-US" sz="2800" dirty="0">
                <a:solidFill>
                  <a:srgbClr val="FF0000"/>
                </a:solidFill>
              </a:rPr>
              <a:t>l</a:t>
            </a:r>
            <a:r>
              <a:rPr lang="en-US" sz="2800" dirty="0" smtClean="0">
                <a:solidFill>
                  <a:srgbClr val="FF0000"/>
                </a:solidFill>
              </a:rPr>
              <a:t>a Perception </a:t>
            </a:r>
            <a:r>
              <a:rPr lang="en-US" sz="2800" dirty="0">
                <a:solidFill>
                  <a:srgbClr val="FF0000"/>
                </a:solidFill>
              </a:rPr>
              <a:t>de la qualité vidéo </a:t>
            </a:r>
            <a:r>
              <a:rPr lang="en-US" sz="2800" dirty="0" smtClean="0">
                <a:solidFill>
                  <a:srgbClr val="FF0000"/>
                </a:solidFill>
              </a:rPr>
              <a:t>des services de streaming de </a:t>
            </a:r>
            <a:r>
              <a:rPr lang="en-US" sz="2800" dirty="0" err="1" smtClean="0">
                <a:solidFill>
                  <a:srgbClr val="FF0000"/>
                </a:solidFill>
              </a:rPr>
              <a:t>VoD</a:t>
            </a:r>
            <a:r>
              <a:rPr lang="en-US" sz="2800" dirty="0" smtClean="0">
                <a:solidFill>
                  <a:srgbClr val="FF0000"/>
                </a:solidFill>
              </a:rPr>
              <a:t> OTT</a:t>
            </a:r>
          </a:p>
        </p:txBody>
      </p:sp>
      <p:pic>
        <p:nvPicPr>
          <p:cNvPr id="5" name="Grafik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720" y="4543425"/>
            <a:ext cx="1910281" cy="1294174"/>
          </a:xfrm>
          <a:prstGeom prst="rect">
            <a:avLst/>
          </a:prstGeom>
          <a:noFill/>
          <a:ln>
            <a:noFill/>
          </a:ln>
        </p:spPr>
      </p:pic>
    </p:spTree>
    <p:extLst>
      <p:ext uri="{BB962C8B-B14F-4D97-AF65-F5344CB8AC3E}">
        <p14:creationId xmlns:p14="http://schemas.microsoft.com/office/powerpoint/2010/main" val="117075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7" y="585888"/>
            <a:ext cx="8008230" cy="5112947"/>
          </a:xfrm>
          <a:prstGeom prst="rect">
            <a:avLst/>
          </a:prstGeom>
        </p:spPr>
      </p:pic>
    </p:spTree>
    <p:extLst>
      <p:ext uri="{BB962C8B-B14F-4D97-AF65-F5344CB8AC3E}">
        <p14:creationId xmlns:p14="http://schemas.microsoft.com/office/powerpoint/2010/main" val="357428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Wiki pour le point P.NATS </a:t>
            </a:r>
            <a:r>
              <a:rPr lang="en-GB" dirty="0" err="1" smtClean="0"/>
              <a:t>dans</a:t>
            </a:r>
            <a:r>
              <a:rPr lang="en-GB" dirty="0" smtClean="0"/>
              <a:t> Q.14/12</a:t>
            </a:r>
            <a:endParaRPr lang="de-DE" dirty="0"/>
          </a:p>
        </p:txBody>
      </p:sp>
      <p:sp>
        <p:nvSpPr>
          <p:cNvPr id="4" name="Slide Number Placeholder 3"/>
          <p:cNvSpPr>
            <a:spLocks noGrp="1"/>
          </p:cNvSpPr>
          <p:nvPr>
            <p:ph type="sldNum" sz="quarter" idx="12"/>
          </p:nvPr>
        </p:nvSpPr>
        <p:spPr/>
        <p:txBody>
          <a:bodyPr/>
          <a:lstStyle/>
          <a:p>
            <a:fld id="{283C63E4-F9BE-C24A-B4FF-309EB18BA564}" type="slidenum">
              <a:rPr lang="en-US" smtClean="0"/>
              <a:t>21</a:t>
            </a:fld>
            <a:endParaRPr lang="en-US"/>
          </a:p>
        </p:txBody>
      </p:sp>
      <p:sp>
        <p:nvSpPr>
          <p:cNvPr id="5" name="Rectangle 1"/>
          <p:cNvSpPr>
            <a:spLocks noGrp="1" noChangeArrowheads="1"/>
          </p:cNvSpPr>
          <p:nvPr>
            <p:ph idx="1"/>
          </p:nvPr>
        </p:nvSpPr>
        <p:spPr bwMode="auto">
          <a:xfrm>
            <a:off x="457200" y="2591424"/>
            <a:ext cx="747358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None/>
            </a:pPr>
            <a:r>
              <a:rPr lang="en-US" sz="1800" dirty="0" err="1"/>
              <a:t>Évaluation</a:t>
            </a:r>
            <a:r>
              <a:rPr lang="en-US" sz="1800" dirty="0"/>
              <a:t> non intrusive </a:t>
            </a:r>
            <a:r>
              <a:rPr lang="en-US" sz="1800" dirty="0" err="1"/>
              <a:t>paramétrique</a:t>
            </a:r>
            <a:r>
              <a:rPr lang="en-US" sz="1800" dirty="0"/>
              <a:t> </a:t>
            </a:r>
            <a:r>
              <a:rPr lang="en-US" sz="1800" dirty="0" smtClean="0"/>
              <a:t> du TCP</a:t>
            </a:r>
            <a:r>
              <a:rPr lang="en-US" sz="1800" dirty="0"/>
              <a:t>  </a:t>
            </a:r>
            <a:r>
              <a:rPr lang="en-US" sz="1800" dirty="0" err="1"/>
              <a:t>basée</a:t>
            </a:r>
            <a:r>
              <a:rPr lang="en-US" sz="1800" dirty="0"/>
              <a:t> </a:t>
            </a:r>
            <a:r>
              <a:rPr lang="en-US" sz="1800" dirty="0" err="1"/>
              <a:t>sur</a:t>
            </a:r>
            <a:r>
              <a:rPr lang="en-US" sz="1800" dirty="0"/>
              <a:t> </a:t>
            </a:r>
          </a:p>
          <a:p>
            <a:pPr marL="0" lvl="0" indent="0" defTabSz="914400" eaLnBrk="0" fontAlgn="base" hangingPunct="0">
              <a:spcBef>
                <a:spcPct val="0"/>
              </a:spcBef>
              <a:spcAft>
                <a:spcPct val="0"/>
              </a:spcAft>
              <a:buNone/>
            </a:pPr>
            <a:r>
              <a:rPr lang="en-US" sz="1800" dirty="0" smtClean="0"/>
              <a:t>La </a:t>
            </a:r>
            <a:r>
              <a:rPr lang="en-US" sz="1800" dirty="0" err="1" smtClean="0"/>
              <a:t>qualité</a:t>
            </a:r>
            <a:r>
              <a:rPr lang="en-US" sz="1800" dirty="0" smtClean="0"/>
              <a:t> du streaming </a:t>
            </a:r>
            <a:r>
              <a:rPr lang="fr-FR" sz="1800" dirty="0" smtClean="0"/>
              <a:t>multimédia ,considérant le streaming adaptatif</a:t>
            </a:r>
            <a:endParaRPr lang="de-DE" altLang="de-DE" sz="1800" dirty="0">
              <a:solidFill>
                <a:schemeClr val="tx1"/>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smtClean="0">
              <a:solidFill>
                <a:schemeClr val="tx1"/>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a:solidFill>
                <a:schemeClr val="tx1"/>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a:solidFill>
                <a:schemeClr val="tx1"/>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Commencer</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à la </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page</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de la P.NATS Wiki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Https://</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Extranet.itu.int</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/l'UIT-T/2013-2016/</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Sg12</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Pnats</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hlinkClick r:id="rId2"/>
              </a:rPr>
              <a:t>/Wiki/</a:t>
            </a:r>
            <a:r>
              <a:rPr kumimoji="0" lang="de-DE" altLang="de-DE"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hlinkClick r:id="rId2"/>
              </a:rPr>
              <a:t>Accueil.aspx</a:t>
            </a:r>
            <a:r>
              <a:rPr kumimoji="0" lang="de-DE" altLang="de-DE"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79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P.ENATS</a:t>
            </a:r>
            <a:endParaRPr lang="de-DE" dirty="0"/>
          </a:p>
        </p:txBody>
      </p:sp>
      <p:sp>
        <p:nvSpPr>
          <p:cNvPr id="3" name="Content Placeholder 2"/>
          <p:cNvSpPr>
            <a:spLocks noGrp="1"/>
          </p:cNvSpPr>
          <p:nvPr>
            <p:ph idx="1"/>
          </p:nvPr>
        </p:nvSpPr>
        <p:spPr/>
        <p:txBody>
          <a:bodyPr>
            <a:normAutofit/>
          </a:bodyPr>
          <a:lstStyle/>
          <a:p>
            <a:r>
              <a:rPr lang="en-US" dirty="0" smtClean="0"/>
              <a:t>Nouveau point </a:t>
            </a:r>
            <a:r>
              <a:rPr lang="en-US" dirty="0"/>
              <a:t>de travail, P.ENATS </a:t>
            </a:r>
            <a:r>
              <a:rPr lang="en-US" dirty="0" smtClean="0"/>
              <a:t>a </a:t>
            </a:r>
            <a:r>
              <a:rPr lang="en-US" dirty="0"/>
              <a:t>été proposé, </a:t>
            </a:r>
            <a:endParaRPr lang="en-US" dirty="0" smtClean="0"/>
          </a:p>
          <a:p>
            <a:pPr lvl="1"/>
            <a:r>
              <a:rPr lang="en-US" dirty="0" smtClean="0"/>
              <a:t>Il se </a:t>
            </a:r>
            <a:r>
              <a:rPr lang="en-US" dirty="0" err="1" smtClean="0"/>
              <a:t>focalisera</a:t>
            </a:r>
            <a:r>
              <a:rPr lang="en-US" dirty="0" smtClean="0"/>
              <a:t> </a:t>
            </a:r>
            <a:r>
              <a:rPr lang="en-US" dirty="0" err="1" smtClean="0"/>
              <a:t>sur</a:t>
            </a:r>
            <a:r>
              <a:rPr lang="en-US" dirty="0" smtClean="0"/>
              <a:t> </a:t>
            </a:r>
            <a:r>
              <a:rPr lang="en-US" dirty="0" err="1"/>
              <a:t>l'évaluation</a:t>
            </a:r>
            <a:r>
              <a:rPr lang="en-US" dirty="0"/>
              <a:t> </a:t>
            </a:r>
            <a:r>
              <a:rPr lang="en-US" dirty="0" smtClean="0"/>
              <a:t>des flux </a:t>
            </a:r>
            <a:r>
              <a:rPr lang="en-US" dirty="0" err="1" smtClean="0"/>
              <a:t>audiovisuels</a:t>
            </a:r>
            <a:r>
              <a:rPr lang="en-US" dirty="0"/>
              <a:t> </a:t>
            </a:r>
            <a:r>
              <a:rPr lang="en-US" dirty="0" err="1" smtClean="0"/>
              <a:t>codés</a:t>
            </a:r>
            <a:endParaRPr lang="en-US" dirty="0"/>
          </a:p>
          <a:p>
            <a:endParaRPr lang="de-DE" dirty="0"/>
          </a:p>
        </p:txBody>
      </p:sp>
      <p:sp>
        <p:nvSpPr>
          <p:cNvPr id="4" name="Slide Number Placeholder 3"/>
          <p:cNvSpPr>
            <a:spLocks noGrp="1"/>
          </p:cNvSpPr>
          <p:nvPr>
            <p:ph type="sldNum" sz="quarter" idx="12"/>
          </p:nvPr>
        </p:nvSpPr>
        <p:spPr/>
        <p:txBody>
          <a:bodyPr/>
          <a:lstStyle/>
          <a:p>
            <a:fld id="{283C63E4-F9BE-C24A-B4FF-309EB18BA564}" type="slidenum">
              <a:rPr lang="en-US" smtClean="0"/>
              <a:t>22</a:t>
            </a:fld>
            <a:endParaRPr lang="en-US"/>
          </a:p>
        </p:txBody>
      </p:sp>
    </p:spTree>
    <p:extLst>
      <p:ext uri="{BB962C8B-B14F-4D97-AF65-F5344CB8AC3E}">
        <p14:creationId xmlns:p14="http://schemas.microsoft.com/office/powerpoint/2010/main" val="128862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Projet</a:t>
            </a:r>
            <a:r>
              <a:rPr lang="en-US" dirty="0" smtClean="0"/>
              <a:t> de Streaming </a:t>
            </a:r>
            <a:r>
              <a:rPr lang="en-US" dirty="0" err="1" smtClean="0"/>
              <a:t>adaptatif</a:t>
            </a:r>
            <a:r>
              <a:rPr lang="en-US" dirty="0" smtClean="0"/>
              <a:t> VQEG</a:t>
            </a:r>
            <a:r>
              <a:rPr lang="en-US" dirty="0"/>
              <a:t> </a:t>
            </a:r>
            <a:r>
              <a:rPr lang="en-US" dirty="0" smtClean="0"/>
              <a:t> (AVHD-AS)</a:t>
            </a:r>
            <a:endParaRPr lang="de-DE" dirty="0"/>
          </a:p>
        </p:txBody>
      </p:sp>
      <p:sp>
        <p:nvSpPr>
          <p:cNvPr id="3" name="Content Placeholder 2"/>
          <p:cNvSpPr>
            <a:spLocks noGrp="1"/>
          </p:cNvSpPr>
          <p:nvPr>
            <p:ph idx="1"/>
          </p:nvPr>
        </p:nvSpPr>
        <p:spPr/>
        <p:txBody>
          <a:bodyPr>
            <a:normAutofit fontScale="62500" lnSpcReduction="20000"/>
          </a:bodyPr>
          <a:lstStyle/>
          <a:p>
            <a:r>
              <a:rPr lang="en-US" dirty="0" err="1" smtClean="0"/>
              <a:t>Valide</a:t>
            </a:r>
            <a:r>
              <a:rPr lang="en-US" dirty="0" smtClean="0"/>
              <a:t> </a:t>
            </a:r>
            <a:r>
              <a:rPr lang="en-US" dirty="0"/>
              <a:t>l</a:t>
            </a:r>
            <a:r>
              <a:rPr lang="en-US" dirty="0" smtClean="0"/>
              <a:t>es </a:t>
            </a:r>
            <a:r>
              <a:rPr lang="en-US" dirty="0"/>
              <a:t>méthodes objectives pour l'évaluation des services de streaming </a:t>
            </a:r>
            <a:r>
              <a:rPr lang="en-US" dirty="0" smtClean="0"/>
              <a:t>du </a:t>
            </a:r>
            <a:r>
              <a:rPr lang="en-US" dirty="0" err="1" smtClean="0"/>
              <a:t>débit</a:t>
            </a:r>
            <a:r>
              <a:rPr lang="en-US" dirty="0" smtClean="0"/>
              <a:t> </a:t>
            </a:r>
            <a:r>
              <a:rPr lang="en-US" dirty="0" err="1" smtClean="0"/>
              <a:t>binaire</a:t>
            </a:r>
            <a:r>
              <a:rPr lang="en-US" dirty="0" smtClean="0"/>
              <a:t> </a:t>
            </a:r>
            <a:r>
              <a:rPr lang="en-US" dirty="0" err="1" smtClean="0"/>
              <a:t>adaptatif</a:t>
            </a:r>
            <a:r>
              <a:rPr lang="en-US" dirty="0" smtClean="0"/>
              <a:t> </a:t>
            </a:r>
            <a:r>
              <a:rPr lang="en-US" dirty="0" err="1" smtClean="0"/>
              <a:t>comme</a:t>
            </a:r>
            <a:r>
              <a:rPr lang="en-US" dirty="0" smtClean="0"/>
              <a:t> </a:t>
            </a:r>
            <a:r>
              <a:rPr lang="en-US" dirty="0"/>
              <a:t>YouTube, Netflix, Hulu ou Amazon Instant Video à </a:t>
            </a:r>
            <a:r>
              <a:rPr lang="en-US" dirty="0" err="1"/>
              <a:t>partir</a:t>
            </a:r>
            <a:r>
              <a:rPr lang="en-US" dirty="0"/>
              <a:t> </a:t>
            </a:r>
            <a:r>
              <a:rPr lang="en-US" dirty="0" err="1" smtClean="0"/>
              <a:t>dupoint</a:t>
            </a:r>
            <a:r>
              <a:rPr lang="en-US" dirty="0" smtClean="0"/>
              <a:t> </a:t>
            </a:r>
            <a:r>
              <a:rPr lang="en-US" dirty="0"/>
              <a:t>de vue des </a:t>
            </a:r>
            <a:r>
              <a:rPr lang="en-US" dirty="0" err="1" smtClean="0"/>
              <a:t>utilisateurs</a:t>
            </a:r>
            <a:r>
              <a:rPr lang="en-US" dirty="0" smtClean="0"/>
              <a:t> </a:t>
            </a:r>
            <a:r>
              <a:rPr lang="en-US" dirty="0" err="1" smtClean="0"/>
              <a:t>finaux</a:t>
            </a:r>
            <a:r>
              <a:rPr lang="en-US" dirty="0" smtClean="0"/>
              <a:t>.</a:t>
            </a:r>
            <a:r>
              <a:rPr lang="en-US" dirty="0"/>
              <a:t> </a:t>
            </a:r>
          </a:p>
          <a:p>
            <a:r>
              <a:rPr lang="en-US" dirty="0" err="1" smtClean="0"/>
              <a:t>Uniquement</a:t>
            </a:r>
            <a:r>
              <a:rPr lang="en-US" dirty="0" smtClean="0"/>
              <a:t>  la </a:t>
            </a:r>
            <a:r>
              <a:rPr lang="en-US" dirty="0" err="1"/>
              <a:t>v</a:t>
            </a:r>
            <a:r>
              <a:rPr lang="en-US" dirty="0" err="1" smtClean="0"/>
              <a:t>idéo</a:t>
            </a:r>
            <a:r>
              <a:rPr lang="en-US" dirty="0" smtClean="0"/>
              <a:t> - </a:t>
            </a:r>
            <a:r>
              <a:rPr lang="en-US" dirty="0"/>
              <a:t>L'audio sera </a:t>
            </a:r>
            <a:r>
              <a:rPr lang="en-US" dirty="0" err="1" smtClean="0"/>
              <a:t>exclu</a:t>
            </a:r>
            <a:r>
              <a:rPr lang="en-US" dirty="0" smtClean="0"/>
              <a:t> de </a:t>
            </a:r>
            <a:r>
              <a:rPr lang="en-US" dirty="0" err="1" smtClean="0"/>
              <a:t>toutes</a:t>
            </a:r>
            <a:r>
              <a:rPr lang="en-US" dirty="0" smtClean="0"/>
              <a:t> </a:t>
            </a:r>
            <a:r>
              <a:rPr lang="en-US" dirty="0"/>
              <a:t>les </a:t>
            </a:r>
            <a:r>
              <a:rPr lang="en-US" dirty="0" smtClean="0"/>
              <a:t>Séquences</a:t>
            </a:r>
          </a:p>
          <a:p>
            <a:r>
              <a:rPr lang="en-US" dirty="0" err="1"/>
              <a:t>L'intégration</a:t>
            </a:r>
            <a:r>
              <a:rPr lang="en-US" dirty="0"/>
              <a:t> Audio-visual</a:t>
            </a:r>
            <a:r>
              <a:rPr lang="en-US" dirty="0" smtClean="0"/>
              <a:t>  fait </a:t>
            </a:r>
            <a:r>
              <a:rPr lang="en-US" dirty="0" err="1" smtClean="0"/>
              <a:t>l’objet</a:t>
            </a:r>
            <a:r>
              <a:rPr lang="en-US" dirty="0"/>
              <a:t> d'un </a:t>
            </a:r>
            <a:r>
              <a:rPr lang="en-US" dirty="0" err="1"/>
              <a:t>autre</a:t>
            </a:r>
            <a:r>
              <a:rPr lang="en-US" dirty="0"/>
              <a:t> </a:t>
            </a:r>
            <a:r>
              <a:rPr lang="en-US" dirty="0" err="1" smtClean="0"/>
              <a:t>projet</a:t>
            </a:r>
            <a:r>
              <a:rPr lang="en-US" dirty="0" smtClean="0"/>
              <a:t> </a:t>
            </a:r>
            <a:r>
              <a:rPr lang="en-US" dirty="0"/>
              <a:t> VQEG </a:t>
            </a:r>
            <a:r>
              <a:rPr lang="en-US" dirty="0" smtClean="0"/>
              <a:t>.</a:t>
            </a:r>
            <a:endParaRPr lang="en-US" dirty="0"/>
          </a:p>
          <a:p>
            <a:r>
              <a:rPr lang="en-US" dirty="0" smtClean="0"/>
              <a:t>Les </a:t>
            </a:r>
            <a:r>
              <a:rPr lang="en-US" dirty="0" err="1" smtClean="0"/>
              <a:t>scénarios</a:t>
            </a:r>
            <a:r>
              <a:rPr lang="en-US" dirty="0" smtClean="0"/>
              <a:t> </a:t>
            </a:r>
            <a:r>
              <a:rPr lang="en-US" dirty="0"/>
              <a:t>ciblés comprennent, </a:t>
            </a:r>
            <a:r>
              <a:rPr lang="en-US" dirty="0" smtClean="0"/>
              <a:t>sans s</a:t>
            </a:r>
            <a:r>
              <a:rPr lang="en-US" dirty="0"/>
              <a:t>e</a:t>
            </a:r>
            <a:r>
              <a:rPr lang="en-US" dirty="0" smtClean="0"/>
              <a:t> limiter</a:t>
            </a:r>
            <a:r>
              <a:rPr lang="en-US" dirty="0"/>
              <a:t> </a:t>
            </a:r>
            <a:r>
              <a:rPr lang="en-US" dirty="0" smtClean="0"/>
              <a:t>au:</a:t>
            </a:r>
          </a:p>
          <a:p>
            <a:pPr lvl="1"/>
            <a:r>
              <a:rPr lang="en-US" dirty="0" smtClean="0"/>
              <a:t>Streaming </a:t>
            </a:r>
            <a:r>
              <a:rPr lang="en-US" dirty="0"/>
              <a:t>d</a:t>
            </a:r>
            <a:r>
              <a:rPr lang="en-US" dirty="0" smtClean="0"/>
              <a:t>es </a:t>
            </a:r>
            <a:r>
              <a:rPr lang="en-US" dirty="0"/>
              <a:t>séquences vidéo sur les réseaux fixes et mobiles, </a:t>
            </a:r>
            <a:endParaRPr lang="en-US" dirty="0" smtClean="0"/>
          </a:p>
          <a:p>
            <a:pPr lvl="2"/>
            <a:r>
              <a:rPr lang="en-US" dirty="0" smtClean="0"/>
              <a:t>Met </a:t>
            </a:r>
            <a:r>
              <a:rPr lang="en-US" dirty="0" err="1" smtClean="0"/>
              <a:t>l’accent</a:t>
            </a:r>
            <a:r>
              <a:rPr lang="en-US" dirty="0" smtClean="0"/>
              <a:t> </a:t>
            </a:r>
            <a:r>
              <a:rPr lang="en-US" dirty="0" err="1" smtClean="0"/>
              <a:t>sur</a:t>
            </a:r>
            <a:r>
              <a:rPr lang="en-US" dirty="0" smtClean="0"/>
              <a:t> les distractions du </a:t>
            </a:r>
            <a:r>
              <a:rPr lang="en-US" dirty="0" err="1" smtClean="0"/>
              <a:t>consommateur</a:t>
            </a:r>
            <a:endParaRPr lang="en-US" dirty="0" smtClean="0"/>
          </a:p>
          <a:p>
            <a:r>
              <a:rPr lang="en-US" dirty="0"/>
              <a:t>Les </a:t>
            </a:r>
            <a:r>
              <a:rPr lang="en-US" dirty="0" err="1"/>
              <a:t>modèles</a:t>
            </a:r>
            <a:r>
              <a:rPr lang="en-US" dirty="0"/>
              <a:t> </a:t>
            </a:r>
            <a:r>
              <a:rPr lang="en-US" dirty="0" smtClean="0"/>
              <a:t> </a:t>
            </a:r>
            <a:r>
              <a:rPr lang="en-US" dirty="0" err="1"/>
              <a:t>o</a:t>
            </a:r>
            <a:r>
              <a:rPr lang="en-US" dirty="0" err="1" smtClean="0"/>
              <a:t>bjectifs</a:t>
            </a:r>
            <a:r>
              <a:rPr lang="en-US" dirty="0" smtClean="0"/>
              <a:t> </a:t>
            </a:r>
            <a:r>
              <a:rPr lang="en-US" dirty="0" err="1" smtClean="0"/>
              <a:t>sont</a:t>
            </a:r>
            <a:r>
              <a:rPr lang="en-US" dirty="0" smtClean="0"/>
              <a:t> </a:t>
            </a:r>
            <a:r>
              <a:rPr lang="en-US" dirty="0"/>
              <a:t>destinés à être appliqués aux </a:t>
            </a:r>
            <a:r>
              <a:rPr lang="en-US" dirty="0" err="1"/>
              <a:t>séquences</a:t>
            </a:r>
            <a:r>
              <a:rPr lang="en-US" dirty="0"/>
              <a:t> </a:t>
            </a:r>
            <a:r>
              <a:rPr lang="en-US" dirty="0" err="1" smtClean="0"/>
              <a:t>allant</a:t>
            </a:r>
            <a:r>
              <a:rPr lang="en-US" dirty="0" smtClean="0"/>
              <a:t>  </a:t>
            </a:r>
            <a:r>
              <a:rPr lang="en-US" dirty="0"/>
              <a:t>jusqu'à 5 min </a:t>
            </a:r>
            <a:r>
              <a:rPr lang="en-US" dirty="0" smtClean="0"/>
              <a:t>de </a:t>
            </a:r>
            <a:r>
              <a:rPr lang="en-US" dirty="0" err="1" smtClean="0"/>
              <a:t>durée</a:t>
            </a:r>
            <a:endParaRPr lang="en-US" dirty="0" smtClean="0"/>
          </a:p>
          <a:p>
            <a:pPr lvl="1"/>
            <a:r>
              <a:rPr lang="en-US" dirty="0" smtClean="0"/>
              <a:t>Les </a:t>
            </a:r>
            <a:r>
              <a:rPr lang="en-US" dirty="0"/>
              <a:t>modèles devraient </a:t>
            </a:r>
            <a:r>
              <a:rPr lang="en-US" dirty="0" err="1"/>
              <a:t>être</a:t>
            </a:r>
            <a:r>
              <a:rPr lang="en-US" dirty="0"/>
              <a:t> </a:t>
            </a:r>
            <a:r>
              <a:rPr lang="en-US" dirty="0" err="1" smtClean="0"/>
              <a:t>fondés</a:t>
            </a:r>
            <a:r>
              <a:rPr lang="en-US" dirty="0" smtClean="0"/>
              <a:t> </a:t>
            </a:r>
            <a:r>
              <a:rPr lang="en-US" dirty="0" err="1"/>
              <a:t>sur</a:t>
            </a:r>
            <a:r>
              <a:rPr lang="en-US" dirty="0"/>
              <a:t> les c</a:t>
            </a:r>
            <a:r>
              <a:rPr lang="en-US" dirty="0" smtClean="0"/>
              <a:t>oncepts </a:t>
            </a:r>
            <a:r>
              <a:rPr lang="en-US" dirty="0" err="1" smtClean="0"/>
              <a:t>perceptuels</a:t>
            </a:r>
            <a:r>
              <a:rPr lang="en-US" dirty="0" smtClean="0"/>
              <a:t> </a:t>
            </a:r>
            <a:r>
              <a:rPr lang="en-US" dirty="0" err="1" smtClean="0"/>
              <a:t>généraux</a:t>
            </a:r>
            <a:endParaRPr lang="en-US" dirty="0"/>
          </a:p>
          <a:p>
            <a:pPr lvl="1"/>
            <a:r>
              <a:rPr lang="en-US" dirty="0" smtClean="0"/>
              <a:t>Et non </a:t>
            </a:r>
            <a:r>
              <a:rPr lang="en-US" dirty="0" err="1" smtClean="0"/>
              <a:t>dependre</a:t>
            </a:r>
            <a:r>
              <a:rPr lang="en-US" dirty="0" smtClean="0"/>
              <a:t> de </a:t>
            </a:r>
            <a:r>
              <a:rPr lang="en-US" dirty="0" err="1" smtClean="0"/>
              <a:t>protocoles</a:t>
            </a:r>
            <a:r>
              <a:rPr lang="en-US" dirty="0" smtClean="0"/>
              <a:t> </a:t>
            </a:r>
            <a:r>
              <a:rPr lang="en-US" dirty="0" err="1" smtClean="0"/>
              <a:t>spécifiques</a:t>
            </a:r>
            <a:r>
              <a:rPr lang="en-US" dirty="0" smtClean="0"/>
              <a:t> qui </a:t>
            </a:r>
            <a:r>
              <a:rPr lang="en-US" dirty="0" err="1" smtClean="0"/>
              <a:t>peuvent</a:t>
            </a:r>
            <a:r>
              <a:rPr lang="en-US" dirty="0" smtClean="0"/>
              <a:t> changer </a:t>
            </a:r>
            <a:r>
              <a:rPr lang="en-US" dirty="0" err="1" smtClean="0"/>
              <a:t>très</a:t>
            </a:r>
            <a:r>
              <a:rPr lang="en-US" dirty="0" smtClean="0"/>
              <a:t> </a:t>
            </a:r>
            <a:r>
              <a:rPr lang="en-US" dirty="0" err="1" smtClean="0"/>
              <a:t>souvent</a:t>
            </a:r>
            <a:r>
              <a:rPr lang="en-US" dirty="0" smtClean="0"/>
              <a:t> </a:t>
            </a:r>
          </a:p>
          <a:p>
            <a:endParaRPr lang="de-DE" dirty="0"/>
          </a:p>
        </p:txBody>
      </p:sp>
      <p:sp>
        <p:nvSpPr>
          <p:cNvPr id="4" name="Slide Number Placeholder 3"/>
          <p:cNvSpPr>
            <a:spLocks noGrp="1"/>
          </p:cNvSpPr>
          <p:nvPr>
            <p:ph type="sldNum" sz="quarter" idx="12"/>
          </p:nvPr>
        </p:nvSpPr>
        <p:spPr/>
        <p:txBody>
          <a:bodyPr/>
          <a:lstStyle/>
          <a:p>
            <a:fld id="{283C63E4-F9BE-C24A-B4FF-309EB18BA564}" type="slidenum">
              <a:rPr lang="en-US" smtClean="0"/>
              <a:t>23</a:t>
            </a:fld>
            <a:endParaRPr lang="en-US"/>
          </a:p>
        </p:txBody>
      </p:sp>
    </p:spTree>
    <p:extLst>
      <p:ext uri="{BB962C8B-B14F-4D97-AF65-F5344CB8AC3E}">
        <p14:creationId xmlns:p14="http://schemas.microsoft.com/office/powerpoint/2010/main" val="62039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570972"/>
            <a:ext cx="8229600" cy="1143000"/>
          </a:xfrm>
        </p:spPr>
        <p:txBody>
          <a:bodyPr/>
          <a:lstStyle/>
          <a:p>
            <a:r>
              <a:rPr lang="en-US" altLang="en-US" dirty="0" smtClean="0"/>
              <a:t>Des </a:t>
            </a:r>
            <a:r>
              <a:rPr lang="en-US" altLang="en-US" dirty="0"/>
              <a:t>questions </a:t>
            </a:r>
            <a:r>
              <a:rPr lang="en-US" altLang="en-US" sz="5400" dirty="0">
                <a:solidFill>
                  <a:srgbClr val="FF0000"/>
                </a:solidFill>
              </a:rPr>
              <a:t>?</a:t>
            </a:r>
          </a:p>
        </p:txBody>
      </p:sp>
      <p:sp>
        <p:nvSpPr>
          <p:cNvPr id="252931" name="Rectangle 3"/>
          <p:cNvSpPr>
            <a:spLocks noChangeArrowheads="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tLang="en-US" sz="1000">
              <a:latin typeface="Trebuchet MS" panose="020B0603020202020204" pitchFamily="34" charset="0"/>
            </a:endParaRPr>
          </a:p>
        </p:txBody>
      </p:sp>
      <p:graphicFrame>
        <p:nvGraphicFramePr>
          <p:cNvPr id="252932" name="Object 4"/>
          <p:cNvGraphicFramePr>
            <a:graphicFrameLocks noChangeAspect="1"/>
          </p:cNvGraphicFramePr>
          <p:nvPr/>
        </p:nvGraphicFramePr>
        <p:xfrm>
          <a:off x="4321175" y="1509713"/>
          <a:ext cx="1620838" cy="3933825"/>
        </p:xfrm>
        <a:graphic>
          <a:graphicData uri="http://schemas.openxmlformats.org/presentationml/2006/ole">
            <mc:AlternateContent xmlns:mc="http://schemas.openxmlformats.org/markup-compatibility/2006">
              <mc:Choice xmlns:v="urn:schemas-microsoft-com:vml" Requires="v">
                <p:oleObj spid="_x0000_s1117" name="Microsoft ClipArt Gallery" r:id="rId4" imgW="1621800" imgH="3934080" progId="MS_ClipArt_Gallery">
                  <p:embed/>
                </p:oleObj>
              </mc:Choice>
              <mc:Fallback>
                <p:oleObj name="Microsoft ClipArt Gallery" r:id="rId4" imgW="1621800" imgH="3934080"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1509713"/>
                        <a:ext cx="1620838"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2933" name="Text Box 5"/>
          <p:cNvSpPr txBox="1">
            <a:spLocks noChangeArrowheads="1"/>
          </p:cNvSpPr>
          <p:nvPr/>
        </p:nvSpPr>
        <p:spPr bwMode="auto">
          <a:xfrm>
            <a:off x="5762625" y="2343150"/>
            <a:ext cx="2936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1400">
                <a:solidFill>
                  <a:schemeClr val="tx2"/>
                </a:solidFill>
              </a:rPr>
              <a:t>Contact :</a:t>
            </a:r>
            <a:br>
              <a:rPr lang="de-DE" altLang="en-US" sz="1400">
                <a:solidFill>
                  <a:schemeClr val="tx2"/>
                </a:solidFill>
              </a:rPr>
            </a:br>
            <a:r>
              <a:rPr lang="de-DE" altLang="en-US" sz="1400">
                <a:solidFill>
                  <a:schemeClr val="tx2"/>
                </a:solidFill>
              </a:rPr>
              <a:t>Consultant@Joachimpomy.de</a:t>
            </a:r>
          </a:p>
        </p:txBody>
      </p:sp>
      <p:sp>
        <p:nvSpPr>
          <p:cNvPr id="2" name="Slide Number Placeholder 1"/>
          <p:cNvSpPr>
            <a:spLocks noGrp="1"/>
          </p:cNvSpPr>
          <p:nvPr>
            <p:ph type="sldNum" sz="quarter" idx="12"/>
          </p:nvPr>
        </p:nvSpPr>
        <p:spPr/>
        <p:txBody>
          <a:bodyPr/>
          <a:lstStyle/>
          <a:p>
            <a:fld id="{283C63E4-F9BE-C24A-B4FF-309EB18BA564}" type="slidenum">
              <a:rPr lang="en-US" smtClean="0"/>
              <a:t>24</a:t>
            </a:fld>
            <a:endParaRPr lang="en-US" dirty="0"/>
          </a:p>
        </p:txBody>
      </p:sp>
    </p:spTree>
    <p:extLst>
      <p:ext uri="{BB962C8B-B14F-4D97-AF65-F5344CB8AC3E}">
        <p14:creationId xmlns:p14="http://schemas.microsoft.com/office/powerpoint/2010/main" val="2690706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p:cNvGrpSpPr/>
          <p:nvPr/>
        </p:nvGrpSpPr>
        <p:grpSpPr>
          <a:xfrm>
            <a:off x="3284864" y="2229168"/>
            <a:ext cx="6333495" cy="3019627"/>
            <a:chOff x="2489201" y="1411061"/>
            <a:chExt cx="6333495" cy="3019627"/>
          </a:xfrm>
        </p:grpSpPr>
        <p:grpSp>
          <p:nvGrpSpPr>
            <p:cNvPr id="7" name="Gruppieren 6"/>
            <p:cNvGrpSpPr>
              <a:grpSpLocks/>
            </p:cNvGrpSpPr>
            <p:nvPr/>
          </p:nvGrpSpPr>
          <p:grpSpPr bwMode="auto">
            <a:xfrm>
              <a:off x="5303838" y="1685925"/>
              <a:ext cx="3422650" cy="1622425"/>
              <a:chOff x="2489201" y="1428989"/>
              <a:chExt cx="6333495" cy="3001699"/>
            </a:xfrm>
          </p:grpSpPr>
          <p:pic>
            <p:nvPicPr>
              <p:cNvPr id="8" name="Bild 8" descr="Devices_01.pdf"/>
              <p:cNvPicPr>
                <a:picLocks noChangeAspect="1" noChangeArrowheads="1"/>
              </p:cNvPicPr>
              <p:nvPr/>
            </p:nvPicPr>
            <p:blipFill>
              <a:blip r:embed="rId3"/>
              <a:srcRect/>
              <a:stretch>
                <a:fillRect/>
              </a:stretch>
            </p:blipFill>
            <p:spPr bwMode="auto">
              <a:xfrm>
                <a:off x="4146423" y="1412353"/>
                <a:ext cx="3902196" cy="5120223"/>
              </a:xfrm>
              <a:prstGeom prst="rect">
                <a:avLst/>
              </a:prstGeom>
              <a:noFill/>
            </p:spPr>
          </p:pic>
          <p:pic>
            <p:nvPicPr>
              <p:cNvPr id="9" name="Bild 9" descr="Devices_02.pdf"/>
              <p:cNvPicPr>
                <a:picLocks noChangeAspect="1" noChangeArrowheads="1"/>
              </p:cNvPicPr>
              <p:nvPr/>
            </p:nvPicPr>
            <p:blipFill>
              <a:blip r:embed="rId4"/>
              <a:srcRect/>
              <a:stretch>
                <a:fillRect/>
              </a:stretch>
            </p:blipFill>
            <p:spPr bwMode="auto">
              <a:xfrm>
                <a:off x="6007297" y="2664214"/>
                <a:ext cx="2176659" cy="2864618"/>
              </a:xfrm>
              <a:prstGeom prst="rect">
                <a:avLst/>
              </a:prstGeom>
              <a:noFill/>
            </p:spPr>
          </p:pic>
          <p:pic>
            <p:nvPicPr>
              <p:cNvPr id="10" name="Bild 10" descr="Devices_03.pdf"/>
              <p:cNvPicPr>
                <a:picLocks noChangeAspect="1" noChangeArrowheads="1"/>
              </p:cNvPicPr>
              <p:nvPr/>
            </p:nvPicPr>
            <p:blipFill>
              <a:blip r:embed="rId5"/>
              <a:srcRect/>
              <a:stretch>
                <a:fillRect/>
              </a:stretch>
            </p:blipFill>
            <p:spPr bwMode="auto">
              <a:xfrm>
                <a:off x="7326826" y="3295783"/>
                <a:ext cx="1533811" cy="2300717"/>
              </a:xfrm>
              <a:prstGeom prst="rect">
                <a:avLst/>
              </a:prstGeom>
              <a:noFill/>
            </p:spPr>
          </p:pic>
          <p:pic>
            <p:nvPicPr>
              <p:cNvPr id="11" name="Bild 11" descr="Devices_04.pdf"/>
              <p:cNvPicPr>
                <a:picLocks noChangeAspect="1" noChangeArrowheads="1"/>
              </p:cNvPicPr>
              <p:nvPr/>
            </p:nvPicPr>
            <p:blipFill>
              <a:blip r:embed="rId6"/>
              <a:srcRect/>
              <a:stretch>
                <a:fillRect/>
              </a:stretch>
            </p:blipFill>
            <p:spPr bwMode="auto">
              <a:xfrm>
                <a:off x="2454719" y="2337151"/>
                <a:ext cx="3056345" cy="3631524"/>
              </a:xfrm>
              <a:prstGeom prst="rect">
                <a:avLst/>
              </a:prstGeom>
              <a:noFill/>
            </p:spPr>
          </p:pic>
        </p:grpSp>
        <p:pic>
          <p:nvPicPr>
            <p:cNvPr id="12" name="Bild 8" descr="Devices_01.pdf"/>
            <p:cNvPicPr>
              <a:picLocks noChangeAspect="1"/>
            </p:cNvPicPr>
            <p:nvPr/>
          </p:nvPicPr>
          <p:blipFill>
            <a:blip r:embed="rId7"/>
            <a:srcRect l="31381" t="26017" r="12006" b="11590"/>
            <a:stretch>
              <a:fillRect/>
            </a:stretch>
          </p:blipFill>
          <p:spPr>
            <a:xfrm>
              <a:off x="4181479" y="1411061"/>
              <a:ext cx="3829138" cy="2531470"/>
            </a:xfrm>
            <a:prstGeom prst="rect">
              <a:avLst/>
            </a:prstGeom>
            <a:effectLst>
              <a:reflection blurRad="6350" stA="52000" endA="300" endPos="35000" dir="5400000" sy="-100000" algn="bl" rotWithShape="0"/>
            </a:effectLst>
          </p:spPr>
        </p:pic>
        <p:pic>
          <p:nvPicPr>
            <p:cNvPr id="13" name="Bild 9" descr="Devices_02.pdf"/>
            <p:cNvPicPr>
              <a:picLocks noChangeAspect="1"/>
            </p:cNvPicPr>
            <p:nvPr/>
          </p:nvPicPr>
          <p:blipFill>
            <a:blip r:embed="rId8"/>
            <a:srcRect l="58945" t="56772" r="9992" b="8408"/>
            <a:stretch>
              <a:fillRect/>
            </a:stretch>
          </p:blipFill>
          <p:spPr>
            <a:xfrm>
              <a:off x="6045853" y="2676796"/>
              <a:ext cx="2101007" cy="1412746"/>
            </a:xfrm>
            <a:prstGeom prst="rect">
              <a:avLst/>
            </a:prstGeom>
            <a:effectLst>
              <a:reflection blurRad="6350" stA="52000" endA="300" endPos="35000" dir="5400000" sy="-100000" algn="bl" rotWithShape="0"/>
            </a:effectLst>
          </p:spPr>
        </p:pic>
        <p:pic>
          <p:nvPicPr>
            <p:cNvPr id="14" name="Bild 10" descr="Devices_03.pdf"/>
            <p:cNvPicPr>
              <a:picLocks noChangeAspect="1"/>
            </p:cNvPicPr>
            <p:nvPr/>
          </p:nvPicPr>
          <p:blipFill>
            <a:blip r:embed="rId9"/>
            <a:srcRect l="78452" t="72326"/>
            <a:stretch>
              <a:fillRect/>
            </a:stretch>
          </p:blipFill>
          <p:spPr>
            <a:xfrm>
              <a:off x="7365257" y="3307871"/>
              <a:ext cx="1457439" cy="1122817"/>
            </a:xfrm>
            <a:prstGeom prst="rect">
              <a:avLst/>
            </a:prstGeom>
            <a:effectLst>
              <a:reflection blurRad="6350" stA="52000" endA="300" endPos="35000" dir="5400000" sy="-100000" algn="bl" rotWithShape="0"/>
            </a:effectLst>
          </p:spPr>
        </p:pic>
        <p:pic>
          <p:nvPicPr>
            <p:cNvPr id="15" name="Bild 11" descr="Devices_04.pdf"/>
            <p:cNvPicPr>
              <a:picLocks noChangeAspect="1"/>
            </p:cNvPicPr>
            <p:nvPr/>
          </p:nvPicPr>
          <p:blipFill>
            <a:blip r:embed="rId10"/>
            <a:srcRect l="11132" t="52883" r="44659" b="2752"/>
            <a:stretch>
              <a:fillRect/>
            </a:stretch>
          </p:blipFill>
          <p:spPr>
            <a:xfrm>
              <a:off x="2489201" y="2343331"/>
              <a:ext cx="2990170" cy="1799997"/>
            </a:xfrm>
            <a:prstGeom prst="rect">
              <a:avLst/>
            </a:prstGeom>
            <a:effectLst>
              <a:reflection blurRad="6350" stA="52000" endA="300" endPos="35000" dir="5400000" sy="-100000" algn="bl" rotWithShape="0"/>
            </a:effectLst>
          </p:spPr>
        </p:pic>
      </p:grpSp>
      <p:sp>
        <p:nvSpPr>
          <p:cNvPr id="2" name="Titel 1"/>
          <p:cNvSpPr>
            <a:spLocks noGrp="1"/>
          </p:cNvSpPr>
          <p:nvPr>
            <p:ph type="title"/>
          </p:nvPr>
        </p:nvSpPr>
        <p:spPr/>
        <p:txBody>
          <a:bodyPr/>
          <a:lstStyle/>
          <a:p>
            <a:pPr algn="l"/>
            <a:r>
              <a:rPr lang="de-DE" sz="2800" dirty="0" err="1" smtClean="0">
                <a:solidFill>
                  <a:schemeClr val="bg2">
                    <a:lumMod val="25000"/>
                  </a:schemeClr>
                </a:solidFill>
              </a:rPr>
              <a:t>Qu‘est-ce</a:t>
            </a:r>
            <a:r>
              <a:rPr lang="de-DE" sz="2800" dirty="0" smtClean="0">
                <a:solidFill>
                  <a:schemeClr val="bg2">
                    <a:lumMod val="25000"/>
                  </a:schemeClr>
                </a:solidFill>
              </a:rPr>
              <a:t> </a:t>
            </a:r>
            <a:r>
              <a:rPr lang="de-DE" sz="2800" dirty="0" err="1" smtClean="0">
                <a:solidFill>
                  <a:schemeClr val="bg2">
                    <a:lumMod val="25000"/>
                  </a:schemeClr>
                </a:solidFill>
              </a:rPr>
              <a:t>qui</a:t>
            </a:r>
            <a:r>
              <a:rPr lang="de-DE" sz="2800" dirty="0">
                <a:solidFill>
                  <a:schemeClr val="bg2">
                    <a:lumMod val="25000"/>
                  </a:schemeClr>
                </a:solidFill>
              </a:rPr>
              <a:t> </a:t>
            </a:r>
            <a:r>
              <a:rPr lang="de-DE" sz="2800" dirty="0" err="1">
                <a:solidFill>
                  <a:schemeClr val="bg2">
                    <a:lumMod val="25000"/>
                  </a:schemeClr>
                </a:solidFill>
              </a:rPr>
              <a:t>e</a:t>
            </a:r>
            <a:r>
              <a:rPr lang="de-DE" sz="2800" dirty="0" err="1" smtClean="0">
                <a:solidFill>
                  <a:schemeClr val="bg2">
                    <a:lumMod val="25000"/>
                  </a:schemeClr>
                </a:solidFill>
              </a:rPr>
              <a:t>st</a:t>
            </a:r>
            <a:r>
              <a:rPr lang="de-DE" sz="2800" dirty="0">
                <a:solidFill>
                  <a:schemeClr val="bg2">
                    <a:lumMod val="25000"/>
                  </a:schemeClr>
                </a:solidFill>
              </a:rPr>
              <a:t> </a:t>
            </a:r>
            <a:r>
              <a:rPr lang="de-DE" sz="2800" dirty="0" err="1" smtClean="0">
                <a:solidFill>
                  <a:schemeClr val="bg2">
                    <a:lumMod val="25000"/>
                  </a:schemeClr>
                </a:solidFill>
              </a:rPr>
              <a:t>différent</a:t>
            </a:r>
            <a:r>
              <a:rPr lang="de-DE" sz="2800" dirty="0" smtClean="0">
                <a:solidFill>
                  <a:schemeClr val="bg2">
                    <a:lumMod val="25000"/>
                  </a:schemeClr>
                </a:solidFill>
              </a:rPr>
              <a:t> de la Diffusion en </a:t>
            </a:r>
            <a:r>
              <a:rPr lang="de-DE" sz="2800" dirty="0" err="1" smtClean="0">
                <a:solidFill>
                  <a:schemeClr val="bg2">
                    <a:lumMod val="25000"/>
                  </a:schemeClr>
                </a:solidFill>
              </a:rPr>
              <a:t>flux</a:t>
            </a:r>
            <a:r>
              <a:rPr lang="de-DE" sz="2800" dirty="0" smtClean="0">
                <a:solidFill>
                  <a:schemeClr val="bg2">
                    <a:lumMod val="25000"/>
                  </a:schemeClr>
                </a:solidFill>
              </a:rPr>
              <a:t> </a:t>
            </a:r>
            <a:r>
              <a:rPr lang="de-DE" sz="2800" dirty="0" err="1" smtClean="0">
                <a:solidFill>
                  <a:schemeClr val="bg2">
                    <a:lumMod val="25000"/>
                  </a:schemeClr>
                </a:solidFill>
              </a:rPr>
              <a:t>adaptatif</a:t>
            </a:r>
            <a:r>
              <a:rPr lang="de-DE" sz="2800" dirty="0" smtClean="0">
                <a:solidFill>
                  <a:schemeClr val="bg2">
                    <a:lumMod val="25000"/>
                  </a:schemeClr>
                </a:solidFill>
              </a:rPr>
              <a:t>?</a:t>
            </a:r>
            <a:endParaRPr lang="de-DE" sz="2800" dirty="0">
              <a:solidFill>
                <a:schemeClr val="bg2">
                  <a:lumMod val="25000"/>
                </a:schemeClr>
              </a:solidFill>
            </a:endParaRPr>
          </a:p>
        </p:txBody>
      </p:sp>
      <p:sp>
        <p:nvSpPr>
          <p:cNvPr id="3" name="Inhaltsplatzhalter 2"/>
          <p:cNvSpPr>
            <a:spLocks noGrp="1"/>
          </p:cNvSpPr>
          <p:nvPr>
            <p:ph idx="1"/>
          </p:nvPr>
        </p:nvSpPr>
        <p:spPr>
          <a:xfrm>
            <a:off x="127592" y="1307806"/>
            <a:ext cx="5043500" cy="3684596"/>
          </a:xfrm>
        </p:spPr>
        <p:txBody>
          <a:bodyPr/>
          <a:lstStyle/>
          <a:p>
            <a:r>
              <a:rPr lang="de-DE" sz="2400" dirty="0">
                <a:solidFill>
                  <a:schemeClr val="bg2">
                    <a:lumMod val="25000"/>
                  </a:schemeClr>
                </a:solidFill>
              </a:rPr>
              <a:t>TCP (</a:t>
            </a:r>
            <a:r>
              <a:rPr lang="de-DE" sz="2400" dirty="0" err="1">
                <a:solidFill>
                  <a:schemeClr val="bg2">
                    <a:lumMod val="25000"/>
                  </a:schemeClr>
                </a:solidFill>
              </a:rPr>
              <a:t>Ou</a:t>
            </a:r>
            <a:r>
              <a:rPr lang="de-DE" sz="2400" dirty="0">
                <a:solidFill>
                  <a:schemeClr val="bg2">
                    <a:lumMod val="25000"/>
                  </a:schemeClr>
                </a:solidFill>
              </a:rPr>
              <a:t> TCP-like)-&gt; </a:t>
            </a:r>
            <a:r>
              <a:rPr lang="de-DE" sz="2400" dirty="0" err="1">
                <a:solidFill>
                  <a:schemeClr val="bg2">
                    <a:lumMod val="25000"/>
                  </a:schemeClr>
                </a:solidFill>
              </a:rPr>
              <a:t>Aucune</a:t>
            </a:r>
            <a:r>
              <a:rPr lang="de-DE" sz="2400" dirty="0">
                <a:solidFill>
                  <a:schemeClr val="bg2">
                    <a:lumMod val="25000"/>
                  </a:schemeClr>
                </a:solidFill>
              </a:rPr>
              <a:t> </a:t>
            </a:r>
            <a:r>
              <a:rPr lang="de-DE" sz="2400" dirty="0" err="1" smtClean="0">
                <a:solidFill>
                  <a:schemeClr val="bg2">
                    <a:lumMod val="25000"/>
                  </a:schemeClr>
                </a:solidFill>
              </a:rPr>
              <a:t>Perte</a:t>
            </a:r>
            <a:r>
              <a:rPr lang="de-DE" sz="2400" dirty="0" smtClean="0">
                <a:solidFill>
                  <a:schemeClr val="bg2">
                    <a:lumMod val="25000"/>
                  </a:schemeClr>
                </a:solidFill>
              </a:rPr>
              <a:t> de </a:t>
            </a:r>
            <a:r>
              <a:rPr lang="de-DE" sz="2400" dirty="0" err="1" smtClean="0">
                <a:solidFill>
                  <a:schemeClr val="bg2">
                    <a:lumMod val="25000"/>
                  </a:schemeClr>
                </a:solidFill>
              </a:rPr>
              <a:t>Paquet</a:t>
            </a:r>
            <a:r>
              <a:rPr lang="de-DE" sz="2400" dirty="0">
                <a:solidFill>
                  <a:schemeClr val="bg2">
                    <a:lumMod val="25000"/>
                  </a:schemeClr>
                </a:solidFill>
              </a:rPr>
              <a:t> </a:t>
            </a:r>
          </a:p>
          <a:p>
            <a:r>
              <a:rPr lang="de-DE" sz="2400" dirty="0" smtClean="0">
                <a:solidFill>
                  <a:schemeClr val="bg2">
                    <a:lumMod val="25000"/>
                  </a:schemeClr>
                </a:solidFill>
              </a:rPr>
              <a:t>Effets de </a:t>
            </a:r>
            <a:r>
              <a:rPr lang="de-DE" sz="2400" dirty="0" err="1" smtClean="0">
                <a:solidFill>
                  <a:schemeClr val="bg2">
                    <a:lumMod val="25000"/>
                  </a:schemeClr>
                </a:solidFill>
              </a:rPr>
              <a:t>calage</a:t>
            </a:r>
            <a:r>
              <a:rPr lang="de-DE" sz="2400" dirty="0">
                <a:solidFill>
                  <a:schemeClr val="bg2">
                    <a:lumMod val="25000"/>
                  </a:schemeClr>
                </a:solidFill>
              </a:rPr>
              <a:t> </a:t>
            </a:r>
            <a:r>
              <a:rPr lang="de-DE" sz="2400" dirty="0" smtClean="0">
                <a:solidFill>
                  <a:schemeClr val="bg2">
                    <a:lumMod val="25000"/>
                  </a:schemeClr>
                </a:solidFill>
              </a:rPr>
              <a:t>(</a:t>
            </a:r>
            <a:r>
              <a:rPr lang="de-DE" sz="2400" dirty="0" err="1" smtClean="0">
                <a:solidFill>
                  <a:schemeClr val="bg2">
                    <a:lumMod val="25000"/>
                  </a:schemeClr>
                </a:solidFill>
              </a:rPr>
              <a:t>retamponnage</a:t>
            </a:r>
            <a:r>
              <a:rPr lang="de-DE" sz="2400" dirty="0" smtClean="0">
                <a:solidFill>
                  <a:schemeClr val="bg2">
                    <a:lumMod val="25000"/>
                  </a:schemeClr>
                </a:solidFill>
              </a:rPr>
              <a:t>)</a:t>
            </a:r>
            <a:endParaRPr lang="de-DE" sz="2400" dirty="0">
              <a:solidFill>
                <a:schemeClr val="bg2">
                  <a:lumMod val="25000"/>
                </a:schemeClr>
              </a:solidFill>
            </a:endParaRPr>
          </a:p>
          <a:p>
            <a:r>
              <a:rPr lang="de-DE" sz="2400" dirty="0" err="1" smtClean="0">
                <a:solidFill>
                  <a:schemeClr val="bg2">
                    <a:lumMod val="25000"/>
                  </a:schemeClr>
                </a:solidFill>
              </a:rPr>
              <a:t>Qualité</a:t>
            </a:r>
            <a:r>
              <a:rPr lang="de-DE" sz="2400" dirty="0" smtClean="0">
                <a:solidFill>
                  <a:schemeClr val="bg2">
                    <a:lumMod val="25000"/>
                  </a:schemeClr>
                </a:solidFill>
              </a:rPr>
              <a:t> de </a:t>
            </a:r>
            <a:r>
              <a:rPr lang="de-DE" sz="2400" dirty="0" err="1" smtClean="0">
                <a:solidFill>
                  <a:schemeClr val="bg2">
                    <a:lumMod val="25000"/>
                  </a:schemeClr>
                </a:solidFill>
              </a:rPr>
              <a:t>Codage</a:t>
            </a:r>
            <a:r>
              <a:rPr lang="de-DE" sz="2400" dirty="0" smtClean="0">
                <a:solidFill>
                  <a:schemeClr val="bg2">
                    <a:lumMod val="25000"/>
                  </a:schemeClr>
                </a:solidFill>
              </a:rPr>
              <a:t> </a:t>
            </a:r>
            <a:r>
              <a:rPr lang="de-DE" sz="2400" dirty="0" err="1" smtClean="0">
                <a:solidFill>
                  <a:schemeClr val="bg2">
                    <a:lumMod val="25000"/>
                  </a:schemeClr>
                </a:solidFill>
              </a:rPr>
              <a:t>hautement</a:t>
            </a:r>
            <a:r>
              <a:rPr lang="de-DE" sz="2400" dirty="0" smtClean="0">
                <a:solidFill>
                  <a:schemeClr val="bg2">
                    <a:lumMod val="25000"/>
                  </a:schemeClr>
                </a:solidFill>
              </a:rPr>
              <a:t> variable</a:t>
            </a:r>
            <a:endParaRPr lang="de-DE" sz="2400" dirty="0">
              <a:solidFill>
                <a:schemeClr val="bg2">
                  <a:lumMod val="25000"/>
                </a:schemeClr>
              </a:solidFill>
            </a:endParaRPr>
          </a:p>
          <a:p>
            <a:r>
              <a:rPr lang="de-DE" sz="2400" dirty="0">
                <a:solidFill>
                  <a:schemeClr val="bg2">
                    <a:lumMod val="25000"/>
                  </a:schemeClr>
                </a:solidFill>
              </a:rPr>
              <a:t> </a:t>
            </a:r>
            <a:r>
              <a:rPr lang="de-DE" sz="2400" dirty="0" err="1" smtClean="0">
                <a:solidFill>
                  <a:schemeClr val="bg2">
                    <a:lumMod val="25000"/>
                  </a:schemeClr>
                </a:solidFill>
              </a:rPr>
              <a:t>Modifications</a:t>
            </a:r>
            <a:r>
              <a:rPr lang="de-DE" sz="2400" dirty="0" smtClean="0">
                <a:solidFill>
                  <a:schemeClr val="bg2">
                    <a:lumMod val="25000"/>
                  </a:schemeClr>
                </a:solidFill>
              </a:rPr>
              <a:t> de la Resolution</a:t>
            </a:r>
            <a:endParaRPr lang="de-DE" sz="2400" dirty="0">
              <a:solidFill>
                <a:schemeClr val="bg2">
                  <a:lumMod val="25000"/>
                </a:schemeClr>
              </a:solidFill>
            </a:endParaRPr>
          </a:p>
          <a:p>
            <a:r>
              <a:rPr lang="de-DE" sz="2400" dirty="0" err="1" smtClean="0">
                <a:solidFill>
                  <a:schemeClr val="bg2">
                    <a:lumMod val="25000"/>
                  </a:schemeClr>
                </a:solidFill>
              </a:rPr>
              <a:t>Longues</a:t>
            </a:r>
            <a:r>
              <a:rPr lang="de-DE" sz="2400" dirty="0" smtClean="0">
                <a:solidFill>
                  <a:schemeClr val="bg2">
                    <a:lumMod val="25000"/>
                  </a:schemeClr>
                </a:solidFill>
              </a:rPr>
              <a:t> </a:t>
            </a:r>
            <a:r>
              <a:rPr lang="de-DE" sz="2400" dirty="0" err="1" smtClean="0">
                <a:solidFill>
                  <a:schemeClr val="bg2">
                    <a:lumMod val="25000"/>
                  </a:schemeClr>
                </a:solidFill>
              </a:rPr>
              <a:t>sequences</a:t>
            </a:r>
            <a:endParaRPr lang="de-DE" sz="2400" dirty="0">
              <a:solidFill>
                <a:schemeClr val="bg2">
                  <a:lumMod val="25000"/>
                </a:schemeClr>
              </a:solidFill>
            </a:endParaRPr>
          </a:p>
          <a:p>
            <a:r>
              <a:rPr lang="de-DE" sz="2400" dirty="0" err="1">
                <a:solidFill>
                  <a:schemeClr val="bg2">
                    <a:lumMod val="25000"/>
                  </a:schemeClr>
                </a:solidFill>
              </a:rPr>
              <a:t>De nombreux</a:t>
            </a:r>
            <a:r>
              <a:rPr lang="de-DE" sz="2400" dirty="0">
                <a:solidFill>
                  <a:schemeClr val="bg2">
                    <a:lumMod val="25000"/>
                  </a:schemeClr>
                </a:solidFill>
              </a:rPr>
              <a:t> </a:t>
            </a:r>
            <a:r>
              <a:rPr lang="de-DE" sz="2400" dirty="0" err="1">
                <a:solidFill>
                  <a:schemeClr val="bg2">
                    <a:lumMod val="25000"/>
                  </a:schemeClr>
                </a:solidFill>
              </a:rPr>
              <a:t>Codecs</a:t>
            </a:r>
            <a:endParaRPr lang="de-DE" sz="2400" dirty="0">
              <a:solidFill>
                <a:schemeClr val="bg2">
                  <a:lumMod val="25000"/>
                </a:schemeClr>
              </a:solidFill>
            </a:endParaRPr>
          </a:p>
          <a:p>
            <a:r>
              <a:rPr lang="de-DE" sz="2000" dirty="0" smtClean="0">
                <a:solidFill>
                  <a:schemeClr val="bg2">
                    <a:lumMod val="25000"/>
                  </a:schemeClr>
                </a:solidFill>
              </a:rPr>
              <a:t>De </a:t>
            </a:r>
            <a:r>
              <a:rPr lang="de-DE" sz="2000" dirty="0" err="1" smtClean="0">
                <a:solidFill>
                  <a:schemeClr val="bg2">
                    <a:lumMod val="25000"/>
                  </a:schemeClr>
                </a:solidFill>
              </a:rPr>
              <a:t>nombreux</a:t>
            </a:r>
            <a:r>
              <a:rPr lang="de-DE" sz="2000" dirty="0" smtClean="0">
                <a:solidFill>
                  <a:schemeClr val="bg2">
                    <a:lumMod val="25000"/>
                  </a:schemeClr>
                </a:solidFill>
              </a:rPr>
              <a:t>  </a:t>
            </a:r>
            <a:r>
              <a:rPr lang="de-DE" sz="2000" dirty="0" err="1" smtClean="0">
                <a:solidFill>
                  <a:schemeClr val="bg2">
                    <a:lumMod val="25000"/>
                  </a:schemeClr>
                </a:solidFill>
              </a:rPr>
              <a:t>Appareils</a:t>
            </a:r>
            <a:r>
              <a:rPr lang="de-DE" sz="2400" dirty="0">
                <a:solidFill>
                  <a:schemeClr val="bg2">
                    <a:lumMod val="25000"/>
                  </a:schemeClr>
                </a:solidFill>
              </a:rPr>
              <a:t>…</a:t>
            </a:r>
          </a:p>
          <a:p>
            <a:endParaRPr lang="de-DE" sz="2400" dirty="0">
              <a:solidFill>
                <a:schemeClr val="bg2">
                  <a:lumMod val="25000"/>
                </a:schemeClr>
              </a:solidFill>
            </a:endParaRPr>
          </a:p>
          <a:p>
            <a:endParaRPr lang="de-DE" sz="2400" dirty="0">
              <a:solidFill>
                <a:schemeClr val="bg2">
                  <a:lumMod val="25000"/>
                </a:schemeClr>
              </a:solidFill>
            </a:endParaRPr>
          </a:p>
        </p:txBody>
      </p:sp>
      <p:sp>
        <p:nvSpPr>
          <p:cNvPr id="28" name="Textfeld 27"/>
          <p:cNvSpPr txBox="1"/>
          <p:nvPr/>
        </p:nvSpPr>
        <p:spPr>
          <a:xfrm>
            <a:off x="3532744" y="5642557"/>
            <a:ext cx="4359275" cy="92333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defTabSz="914400">
              <a:defRPr/>
            </a:pPr>
            <a:r>
              <a:rPr lang="de-DE" b="1" dirty="0" err="1">
                <a:solidFill>
                  <a:prstClr val="white"/>
                </a:solidFill>
              </a:rPr>
              <a:t>Conclusion</a:t>
            </a:r>
            <a:r>
              <a:rPr lang="de-DE" b="1" dirty="0">
                <a:solidFill>
                  <a:prstClr val="white"/>
                </a:solidFill>
              </a:rPr>
              <a:t>: </a:t>
            </a:r>
          </a:p>
          <a:p>
            <a:pPr defTabSz="914400">
              <a:defRPr/>
            </a:pPr>
            <a:r>
              <a:rPr lang="de-DE" dirty="0">
                <a:solidFill>
                  <a:prstClr val="white"/>
                </a:solidFill>
              </a:rPr>
              <a:t> </a:t>
            </a:r>
            <a:r>
              <a:rPr lang="de-DE" dirty="0" err="1">
                <a:solidFill>
                  <a:prstClr val="white"/>
                </a:solidFill>
              </a:rPr>
              <a:t>Besoin</a:t>
            </a:r>
            <a:r>
              <a:rPr lang="de-DE" dirty="0">
                <a:solidFill>
                  <a:prstClr val="white"/>
                </a:solidFill>
              </a:rPr>
              <a:t> </a:t>
            </a:r>
            <a:r>
              <a:rPr lang="de-DE" dirty="0" err="1" smtClean="0">
                <a:solidFill>
                  <a:prstClr val="white"/>
                </a:solidFill>
              </a:rPr>
              <a:t>clair</a:t>
            </a:r>
            <a:r>
              <a:rPr lang="de-DE" dirty="0" smtClean="0">
                <a:solidFill>
                  <a:prstClr val="white"/>
                </a:solidFill>
              </a:rPr>
              <a:t> </a:t>
            </a:r>
            <a:r>
              <a:rPr lang="de-DE" dirty="0" err="1" smtClean="0">
                <a:solidFill>
                  <a:prstClr val="white"/>
                </a:solidFill>
              </a:rPr>
              <a:t>d‘une</a:t>
            </a:r>
            <a:r>
              <a:rPr lang="de-DE" dirty="0" smtClean="0">
                <a:solidFill>
                  <a:prstClr val="white"/>
                </a:solidFill>
              </a:rPr>
              <a:t> </a:t>
            </a:r>
            <a:r>
              <a:rPr lang="de-DE" dirty="0" err="1" smtClean="0">
                <a:solidFill>
                  <a:prstClr val="white"/>
                </a:solidFill>
              </a:rPr>
              <a:t>nouvelle</a:t>
            </a:r>
            <a:r>
              <a:rPr lang="de-DE" dirty="0" smtClean="0">
                <a:solidFill>
                  <a:prstClr val="white"/>
                </a:solidFill>
              </a:rPr>
              <a:t> </a:t>
            </a:r>
            <a:r>
              <a:rPr lang="de-DE" dirty="0" err="1" smtClean="0">
                <a:solidFill>
                  <a:prstClr val="white"/>
                </a:solidFill>
              </a:rPr>
              <a:t>technique</a:t>
            </a:r>
            <a:r>
              <a:rPr lang="de-DE" dirty="0" smtClean="0">
                <a:solidFill>
                  <a:prstClr val="white"/>
                </a:solidFill>
              </a:rPr>
              <a:t> de </a:t>
            </a:r>
            <a:r>
              <a:rPr lang="de-DE" dirty="0" err="1" smtClean="0">
                <a:solidFill>
                  <a:prstClr val="white"/>
                </a:solidFill>
              </a:rPr>
              <a:t>mesure</a:t>
            </a:r>
            <a:r>
              <a:rPr lang="de-DE" dirty="0" smtClean="0">
                <a:solidFill>
                  <a:prstClr val="white"/>
                </a:solidFill>
              </a:rPr>
              <a:t> de la </a:t>
            </a:r>
            <a:r>
              <a:rPr lang="de-DE" dirty="0" err="1" smtClean="0">
                <a:solidFill>
                  <a:prstClr val="white"/>
                </a:solidFill>
              </a:rPr>
              <a:t>qualité</a:t>
            </a:r>
            <a:r>
              <a:rPr lang="de-DE" dirty="0" smtClean="0">
                <a:solidFill>
                  <a:prstClr val="white"/>
                </a:solidFill>
              </a:rPr>
              <a:t> du </a:t>
            </a:r>
            <a:r>
              <a:rPr lang="de-DE" dirty="0" err="1" smtClean="0">
                <a:solidFill>
                  <a:prstClr val="white"/>
                </a:solidFill>
              </a:rPr>
              <a:t>streaming</a:t>
            </a:r>
            <a:r>
              <a:rPr lang="de-DE" dirty="0" smtClean="0">
                <a:solidFill>
                  <a:prstClr val="white"/>
                </a:solidFill>
              </a:rPr>
              <a:t> </a:t>
            </a:r>
            <a:r>
              <a:rPr lang="de-DE" dirty="0" err="1" smtClean="0">
                <a:solidFill>
                  <a:prstClr val="white"/>
                </a:solidFill>
              </a:rPr>
              <a:t>video</a:t>
            </a:r>
            <a:r>
              <a:rPr lang="de-DE" dirty="0">
                <a:solidFill>
                  <a:prstClr val="white"/>
                </a:solidFill>
              </a:rPr>
              <a:t>.</a:t>
            </a:r>
          </a:p>
        </p:txBody>
      </p:sp>
      <p:sp>
        <p:nvSpPr>
          <p:cNvPr id="30" name="Fußzeilenplatzhalter 29"/>
          <p:cNvSpPr>
            <a:spLocks noGrp="1"/>
          </p:cNvSpPr>
          <p:nvPr>
            <p:ph type="ftr" sz="quarter" idx="11"/>
          </p:nvPr>
        </p:nvSpPr>
        <p:spPr>
          <a:xfrm>
            <a:off x="6133768" y="5642557"/>
            <a:ext cx="2376488" cy="273050"/>
          </a:xfrm>
        </p:spPr>
        <p:txBody>
          <a:bodyPr/>
          <a:lstStyle/>
          <a:p>
            <a:pPr>
              <a:defRPr/>
            </a:pPr>
            <a:r>
              <a:rPr lang="en-US" dirty="0" smtClean="0">
                <a:solidFill>
                  <a:prstClr val="black">
                    <a:tint val="75000"/>
                  </a:prstClr>
                </a:solidFill>
              </a:rPr>
              <a:t>© 2015 Christian Schmidmer, </a:t>
            </a:r>
            <a:r>
              <a:rPr lang="en-US" dirty="0" err="1" smtClean="0">
                <a:solidFill>
                  <a:prstClr val="black">
                    <a:tint val="75000"/>
                  </a:prstClr>
                </a:solidFill>
              </a:rPr>
              <a:t>Www.opticom.de</a:t>
            </a:r>
            <a:endParaRPr lang="en-US" dirty="0">
              <a:solidFill>
                <a:prstClr val="black">
                  <a:tint val="75000"/>
                </a:prstClr>
              </a:solidFill>
            </a:endParaRPr>
          </a:p>
        </p:txBody>
      </p:sp>
    </p:spTree>
    <p:extLst>
      <p:ext uri="{BB962C8B-B14F-4D97-AF65-F5344CB8AC3E}">
        <p14:creationId xmlns:p14="http://schemas.microsoft.com/office/powerpoint/2010/main" val="20692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25000"/>
                  </a:schemeClr>
                </a:solidFill>
              </a:rPr>
              <a:t>  </a:t>
            </a:r>
            <a:r>
              <a:rPr lang="de-DE" dirty="0" err="1" smtClean="0">
                <a:solidFill>
                  <a:schemeClr val="bg2">
                    <a:lumMod val="25000"/>
                  </a:schemeClr>
                </a:solidFill>
              </a:rPr>
              <a:t>Concept</a:t>
            </a:r>
            <a:r>
              <a:rPr lang="de-DE" dirty="0" smtClean="0">
                <a:solidFill>
                  <a:schemeClr val="bg2">
                    <a:lumMod val="25000"/>
                  </a:schemeClr>
                </a:solidFill>
              </a:rPr>
              <a:t> de Streaming </a:t>
            </a:r>
            <a:r>
              <a:rPr lang="de-DE" dirty="0" err="1" smtClean="0">
                <a:solidFill>
                  <a:schemeClr val="bg2">
                    <a:lumMod val="25000"/>
                  </a:schemeClr>
                </a:solidFill>
              </a:rPr>
              <a:t>Adaptatif</a:t>
            </a:r>
            <a:endParaRPr lang="de-DE" dirty="0">
              <a:solidFill>
                <a:schemeClr val="bg2">
                  <a:lumMod val="25000"/>
                </a:schemeClr>
              </a:solidFill>
            </a:endParaRPr>
          </a:p>
        </p:txBody>
      </p:sp>
      <p:cxnSp>
        <p:nvCxnSpPr>
          <p:cNvPr id="130" name="Straight Connector 45"/>
          <p:cNvCxnSpPr/>
          <p:nvPr/>
        </p:nvCxnSpPr>
        <p:spPr>
          <a:xfrm>
            <a:off x="3635878" y="1920480"/>
            <a:ext cx="0" cy="34818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2"/>
          <p:cNvCxnSpPr/>
          <p:nvPr/>
        </p:nvCxnSpPr>
        <p:spPr>
          <a:xfrm flipH="1">
            <a:off x="1936405" y="1920480"/>
            <a:ext cx="1" cy="34818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46"/>
          <p:cNvCxnSpPr/>
          <p:nvPr/>
        </p:nvCxnSpPr>
        <p:spPr>
          <a:xfrm>
            <a:off x="6937317" y="1920480"/>
            <a:ext cx="1" cy="34818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35" name="Down Arrow 96"/>
          <p:cNvSpPr/>
          <p:nvPr/>
        </p:nvSpPr>
        <p:spPr>
          <a:xfrm rot="16200000">
            <a:off x="3466316" y="2341901"/>
            <a:ext cx="246885" cy="460346"/>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36" name="Down Arrow 94"/>
          <p:cNvSpPr/>
          <p:nvPr/>
        </p:nvSpPr>
        <p:spPr>
          <a:xfrm rot="16200000">
            <a:off x="3466316" y="3000259"/>
            <a:ext cx="246885" cy="460346"/>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39" name="Down Arrow 90"/>
          <p:cNvSpPr/>
          <p:nvPr/>
        </p:nvSpPr>
        <p:spPr>
          <a:xfrm rot="16200000">
            <a:off x="1738517" y="2605312"/>
            <a:ext cx="246885" cy="460346"/>
          </a:xfrm>
          <a:prstGeom prst="downArrow">
            <a:avLst/>
          </a:prstGeom>
          <a:solidFill>
            <a:srgbClr val="71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40" name="Down Arrow 91"/>
          <p:cNvSpPr/>
          <p:nvPr/>
        </p:nvSpPr>
        <p:spPr>
          <a:xfrm rot="16200000">
            <a:off x="3449528" y="2671080"/>
            <a:ext cx="246885" cy="460346"/>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41" name="Down Arrow 92"/>
          <p:cNvSpPr/>
          <p:nvPr/>
        </p:nvSpPr>
        <p:spPr>
          <a:xfrm rot="16200000">
            <a:off x="6785689" y="2556557"/>
            <a:ext cx="246885" cy="557857"/>
          </a:xfrm>
          <a:prstGeom prst="downArrow">
            <a:avLst/>
          </a:prstGeom>
          <a:gradFill rotWithShape="1">
            <a:gsLst>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pPr>
            <a:endParaRPr lang="de-DE">
              <a:solidFill>
                <a:srgbClr val="EEECE1">
                  <a:lumMod val="25000"/>
                </a:srgbClr>
              </a:solidFill>
              <a:latin typeface="Arial" charset="0"/>
            </a:endParaRPr>
          </a:p>
        </p:txBody>
      </p:sp>
      <p:sp>
        <p:nvSpPr>
          <p:cNvPr id="143" name="Down Arrow 62"/>
          <p:cNvSpPr/>
          <p:nvPr/>
        </p:nvSpPr>
        <p:spPr>
          <a:xfrm>
            <a:off x="947288" y="3539305"/>
            <a:ext cx="250742" cy="453264"/>
          </a:xfrm>
          <a:prstGeom prst="downArrow">
            <a:avLst/>
          </a:prstGeom>
          <a:solidFill>
            <a:srgbClr val="71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44" name="Rounded Rectangle 7"/>
          <p:cNvSpPr/>
          <p:nvPr/>
        </p:nvSpPr>
        <p:spPr>
          <a:xfrm>
            <a:off x="376232" y="2138346"/>
            <a:ext cx="1392857" cy="1440000"/>
          </a:xfrm>
          <a:prstGeom prst="roundRect">
            <a:avLst>
              <a:gd name="adj" fmla="val 10000"/>
            </a:avLst>
          </a:prstGeom>
          <a:gradFill rotWithShape="1">
            <a:gsLst>
              <a:gs pos="80000">
                <a:srgbClr val="7BA79D">
                  <a:hueOff val="0"/>
                  <a:satOff val="0"/>
                  <a:lumOff val="0"/>
                  <a:alphaOff val="0"/>
                  <a:shade val="93000"/>
                  <a:satMod val="130000"/>
                </a:srgbClr>
              </a:gs>
              <a:gs pos="100000">
                <a:srgbClr val="7BA79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45" name="Rounded Rectangle 20"/>
          <p:cNvSpPr/>
          <p:nvPr/>
        </p:nvSpPr>
        <p:spPr>
          <a:xfrm>
            <a:off x="2089687" y="2138346"/>
            <a:ext cx="1392857" cy="1440000"/>
          </a:xfrm>
          <a:prstGeom prst="roundRect">
            <a:avLst>
              <a:gd name="adj" fmla="val 10000"/>
            </a:avLst>
          </a:prstGeom>
          <a:gradFill rotWithShape="1">
            <a:gsLst>
              <a:gs pos="80000">
                <a:srgbClr val="D8B25C">
                  <a:hueOff val="0"/>
                  <a:satOff val="0"/>
                  <a:lumOff val="0"/>
                  <a:alphaOff val="0"/>
                  <a:shade val="93000"/>
                  <a:satMod val="130000"/>
                </a:srgbClr>
              </a:gs>
              <a:gs pos="100000">
                <a:srgbClr val="D8B2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46" name="Rounded Rectangle 23"/>
          <p:cNvSpPr/>
          <p:nvPr/>
        </p:nvSpPr>
        <p:spPr>
          <a:xfrm>
            <a:off x="3803143" y="2138346"/>
            <a:ext cx="2966807" cy="1440000"/>
          </a:xfrm>
          <a:prstGeom prst="roundRect">
            <a:avLst>
              <a:gd name="adj" fmla="val 10000"/>
            </a:avLst>
          </a:prstGeom>
          <a:gradFill rotWithShape="1">
            <a:gsLst>
              <a:gs pos="80000">
                <a:srgbClr val="A5AB81">
                  <a:hueOff val="0"/>
                  <a:satOff val="0"/>
                  <a:lumOff val="0"/>
                  <a:alphaOff val="0"/>
                  <a:shade val="93000"/>
                  <a:satMod val="130000"/>
                </a:srgbClr>
              </a:gs>
              <a:gs pos="100000">
                <a:srgbClr val="A5AB8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pic>
        <p:nvPicPr>
          <p:cNvPr id="147" name="Picture 5" descr="C:\Users\ss\AppData\Local\Microsoft\Windows\Temporary Internet Files\Content.IE5\ZEA5NSPZ\MC9004326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82" y="2328118"/>
            <a:ext cx="442591" cy="408546"/>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6" descr="C:\Users\ss\AppData\Local\Microsoft\Windows\Temporary Internet Files\Content.IE5\PV95WOZR\MC90043486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5391" y="2280872"/>
            <a:ext cx="508634" cy="469509"/>
          </a:xfrm>
          <a:prstGeom prst="rect">
            <a:avLst/>
          </a:prstGeom>
          <a:noFill/>
          <a:extLst>
            <a:ext uri="{909E8E84-426E-40DD-AFC4-6F175D3DCCD1}">
              <a14:hiddenFill xmlns:a14="http://schemas.microsoft.com/office/drawing/2010/main">
                <a:solidFill>
                  <a:srgbClr val="FFFFFF"/>
                </a:solidFill>
              </a14:hiddenFill>
            </a:ext>
          </a:extLst>
        </p:spPr>
      </p:pic>
      <p:sp>
        <p:nvSpPr>
          <p:cNvPr id="149" name="Rounded Rectangle 32"/>
          <p:cNvSpPr/>
          <p:nvPr/>
        </p:nvSpPr>
        <p:spPr>
          <a:xfrm>
            <a:off x="7188060" y="2138346"/>
            <a:ext cx="1796985" cy="1440000"/>
          </a:xfrm>
          <a:prstGeom prst="roundRect">
            <a:avLst>
              <a:gd name="adj" fmla="val 10000"/>
            </a:avLst>
          </a:prstGeom>
          <a:gradFill rotWithShape="1">
            <a:gsLst>
              <a:gs pos="80000">
                <a:srgbClr val="DD8047">
                  <a:hueOff val="0"/>
                  <a:satOff val="0"/>
                  <a:lumOff val="0"/>
                  <a:alphaOff val="0"/>
                  <a:shade val="93000"/>
                  <a:satMod val="130000"/>
                </a:srgbClr>
              </a:gs>
              <a:gs pos="100000">
                <a:srgbClr val="DD804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51" name="Chevron 38"/>
          <p:cNvSpPr/>
          <p:nvPr/>
        </p:nvSpPr>
        <p:spPr>
          <a:xfrm>
            <a:off x="376231" y="4922101"/>
            <a:ext cx="1560174" cy="370327"/>
          </a:xfrm>
          <a:prstGeom prst="chevron">
            <a:avLst/>
          </a:prstGeom>
          <a:solidFill>
            <a:srgbClr val="71A8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2" name="Chevron 57"/>
          <p:cNvSpPr/>
          <p:nvPr/>
        </p:nvSpPr>
        <p:spPr>
          <a:xfrm>
            <a:off x="1936404" y="4922101"/>
            <a:ext cx="1699474" cy="370327"/>
          </a:xfrm>
          <a:prstGeom prst="chevron">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3" name="Chevron 58"/>
          <p:cNvSpPr/>
          <p:nvPr/>
        </p:nvSpPr>
        <p:spPr>
          <a:xfrm>
            <a:off x="3635878" y="4922101"/>
            <a:ext cx="3301438" cy="370327"/>
          </a:xfrm>
          <a:prstGeom prst="chevron">
            <a:avLst/>
          </a:prstGeom>
          <a:solidFill>
            <a:srgbClr val="A4A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4" name="Chevron 59"/>
          <p:cNvSpPr/>
          <p:nvPr/>
        </p:nvSpPr>
        <p:spPr>
          <a:xfrm>
            <a:off x="6937317" y="4922101"/>
            <a:ext cx="1950216" cy="370327"/>
          </a:xfrm>
          <a:prstGeom prst="chevron">
            <a:avLst/>
          </a:prstGeom>
          <a:gradFill rotWithShape="1">
            <a:gsLst>
              <a:gs pos="80000">
                <a:srgbClr val="DD8047">
                  <a:hueOff val="0"/>
                  <a:satOff val="0"/>
                  <a:lumOff val="0"/>
                  <a:alphaOff val="0"/>
                  <a:shade val="93000"/>
                  <a:satMod val="130000"/>
                </a:srgbClr>
              </a:gs>
              <a:gs pos="100000">
                <a:srgbClr val="DD804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rtlCol="0" anchor="ctr"/>
          <a:lstStyle/>
          <a:p>
            <a:pPr algn="ctr" defTabSz="914400" fontAlgn="base">
              <a:spcBef>
                <a:spcPct val="0"/>
              </a:spcBef>
              <a:spcAft>
                <a:spcPct val="0"/>
              </a:spcAft>
            </a:pPr>
            <a:endParaRPr lang="de-DE">
              <a:solidFill>
                <a:srgbClr val="EEECE1">
                  <a:lumMod val="25000"/>
                </a:srgbClr>
              </a:solidFill>
              <a:latin typeface="Arial" charset="0"/>
            </a:endParaRPr>
          </a:p>
        </p:txBody>
      </p:sp>
      <p:sp>
        <p:nvSpPr>
          <p:cNvPr id="155" name="Cloud 42"/>
          <p:cNvSpPr/>
          <p:nvPr/>
        </p:nvSpPr>
        <p:spPr>
          <a:xfrm>
            <a:off x="4294538" y="2222699"/>
            <a:ext cx="2395980" cy="124813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6" name="tower"/>
          <p:cNvSpPr>
            <a:spLocks noEditPoints="1" noChangeArrowheads="1"/>
          </p:cNvSpPr>
          <p:nvPr/>
        </p:nvSpPr>
        <p:spPr bwMode="auto">
          <a:xfrm>
            <a:off x="3914482" y="2605454"/>
            <a:ext cx="324337" cy="679842"/>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de-DE">
              <a:solidFill>
                <a:srgbClr val="EEECE1">
                  <a:lumMod val="25000"/>
                </a:srgbClr>
              </a:solidFill>
              <a:latin typeface="Arial" charset="0"/>
            </a:endParaRPr>
          </a:p>
        </p:txBody>
      </p:sp>
      <p:sp>
        <p:nvSpPr>
          <p:cNvPr id="157" name="Can 39"/>
          <p:cNvSpPr/>
          <p:nvPr/>
        </p:nvSpPr>
        <p:spPr>
          <a:xfrm>
            <a:off x="4712270" y="2532611"/>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8" name="Can 65"/>
          <p:cNvSpPr/>
          <p:nvPr/>
        </p:nvSpPr>
        <p:spPr>
          <a:xfrm>
            <a:off x="5959262" y="2532611"/>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59" name="Can 66"/>
          <p:cNvSpPr/>
          <p:nvPr/>
        </p:nvSpPr>
        <p:spPr>
          <a:xfrm>
            <a:off x="5335766" y="2532610"/>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0" name="Can 68"/>
          <p:cNvSpPr/>
          <p:nvPr/>
        </p:nvSpPr>
        <p:spPr>
          <a:xfrm>
            <a:off x="5689394" y="2928685"/>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cxnSp>
        <p:nvCxnSpPr>
          <p:cNvPr id="161" name="Straight Connector 60"/>
          <p:cNvCxnSpPr/>
          <p:nvPr/>
        </p:nvCxnSpPr>
        <p:spPr>
          <a:xfrm>
            <a:off x="4238819" y="2860106"/>
            <a:ext cx="220095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2" name="Down Arrow 81"/>
          <p:cNvSpPr/>
          <p:nvPr/>
        </p:nvSpPr>
        <p:spPr>
          <a:xfrm>
            <a:off x="2384476" y="3546482"/>
            <a:ext cx="250742" cy="453264"/>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3" name="Down Arrow 82"/>
          <p:cNvSpPr/>
          <p:nvPr/>
        </p:nvSpPr>
        <p:spPr>
          <a:xfrm>
            <a:off x="2635218" y="3546482"/>
            <a:ext cx="250742" cy="453264"/>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4" name="Down Arrow 83"/>
          <p:cNvSpPr/>
          <p:nvPr/>
        </p:nvSpPr>
        <p:spPr>
          <a:xfrm>
            <a:off x="2885960" y="3546482"/>
            <a:ext cx="250742" cy="453264"/>
          </a:xfrm>
          <a:prstGeom prst="downArrow">
            <a:avLst/>
          </a:prstGeom>
          <a:solidFill>
            <a:srgbClr val="E3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66" name="TextBox 70"/>
          <p:cNvSpPr txBox="1"/>
          <p:nvPr/>
        </p:nvSpPr>
        <p:spPr>
          <a:xfrm>
            <a:off x="852536" y="2138347"/>
            <a:ext cx="630301"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Contenu</a:t>
            </a:r>
          </a:p>
        </p:txBody>
      </p:sp>
      <p:sp>
        <p:nvSpPr>
          <p:cNvPr id="167" name="TextBox 104"/>
          <p:cNvSpPr txBox="1"/>
          <p:nvPr/>
        </p:nvSpPr>
        <p:spPr>
          <a:xfrm>
            <a:off x="2473434" y="2152246"/>
            <a:ext cx="659155"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Encodeur</a:t>
            </a:r>
          </a:p>
        </p:txBody>
      </p:sp>
      <p:sp>
        <p:nvSpPr>
          <p:cNvPr id="168" name="TextBox 105"/>
          <p:cNvSpPr txBox="1"/>
          <p:nvPr/>
        </p:nvSpPr>
        <p:spPr>
          <a:xfrm>
            <a:off x="3914482" y="2152246"/>
            <a:ext cx="809837"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Réseau IP</a:t>
            </a:r>
          </a:p>
        </p:txBody>
      </p:sp>
      <p:sp>
        <p:nvSpPr>
          <p:cNvPr id="169" name="TextBox 106"/>
          <p:cNvSpPr txBox="1"/>
          <p:nvPr/>
        </p:nvSpPr>
        <p:spPr>
          <a:xfrm>
            <a:off x="7633233" y="2152246"/>
            <a:ext cx="1043876"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Clients / le lecteur</a:t>
            </a:r>
          </a:p>
        </p:txBody>
      </p:sp>
      <p:sp>
        <p:nvSpPr>
          <p:cNvPr id="172" name="TextBox 111"/>
          <p:cNvSpPr txBox="1"/>
          <p:nvPr/>
        </p:nvSpPr>
        <p:spPr>
          <a:xfrm>
            <a:off x="5136180" y="2312093"/>
            <a:ext cx="463588"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CDN</a:t>
            </a:r>
          </a:p>
        </p:txBody>
      </p:sp>
      <p:sp>
        <p:nvSpPr>
          <p:cNvPr id="173" name="TextBox 112"/>
          <p:cNvSpPr txBox="1"/>
          <p:nvPr/>
        </p:nvSpPr>
        <p:spPr>
          <a:xfrm>
            <a:off x="3782328" y="3310497"/>
            <a:ext cx="851516" cy="307777"/>
          </a:xfrm>
          <a:prstGeom prst="rect">
            <a:avLst/>
          </a:prstGeom>
          <a:noFill/>
        </p:spPr>
        <p:txBody>
          <a:bodyPr wrap="none" rtlCol="0">
            <a:spAutoFit/>
          </a:bodyPr>
          <a:lstStyle/>
          <a:p>
            <a:pPr algn="ct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Streaming HTTP</a:t>
            </a:r>
          </a:p>
          <a:p>
            <a:pPr algn="ct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Server</a:t>
            </a:r>
          </a:p>
        </p:txBody>
      </p:sp>
      <p:sp>
        <p:nvSpPr>
          <p:cNvPr id="174" name="TextBox 113"/>
          <p:cNvSpPr txBox="1"/>
          <p:nvPr/>
        </p:nvSpPr>
        <p:spPr>
          <a:xfrm>
            <a:off x="4650675" y="2602445"/>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Mémoire cache</a:t>
            </a:r>
          </a:p>
        </p:txBody>
      </p:sp>
      <p:sp>
        <p:nvSpPr>
          <p:cNvPr id="179" name="TextBox 121"/>
          <p:cNvSpPr txBox="1"/>
          <p:nvPr/>
        </p:nvSpPr>
        <p:spPr>
          <a:xfrm>
            <a:off x="699206" y="4986997"/>
            <a:ext cx="1063112"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La qualité du contenu</a:t>
            </a:r>
          </a:p>
        </p:txBody>
      </p:sp>
      <p:sp>
        <p:nvSpPr>
          <p:cNvPr id="180" name="TextBox 122"/>
          <p:cNvSpPr txBox="1"/>
          <p:nvPr/>
        </p:nvSpPr>
        <p:spPr>
          <a:xfrm>
            <a:off x="2159265" y="4986997"/>
            <a:ext cx="1412566"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Qualité de flux de média</a:t>
            </a:r>
          </a:p>
        </p:txBody>
      </p:sp>
      <p:sp>
        <p:nvSpPr>
          <p:cNvPr id="181" name="TextBox 123"/>
          <p:cNvSpPr txBox="1"/>
          <p:nvPr/>
        </p:nvSpPr>
        <p:spPr>
          <a:xfrm>
            <a:off x="4626845" y="4991213"/>
            <a:ext cx="1378904"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La qualité de la transmission</a:t>
            </a:r>
          </a:p>
        </p:txBody>
      </p:sp>
      <p:sp>
        <p:nvSpPr>
          <p:cNvPr id="182" name="TextBox 124"/>
          <p:cNvSpPr txBox="1"/>
          <p:nvPr/>
        </p:nvSpPr>
        <p:spPr>
          <a:xfrm>
            <a:off x="7345525" y="4986997"/>
            <a:ext cx="1332416"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Qualité de présentation</a:t>
            </a:r>
          </a:p>
        </p:txBody>
      </p:sp>
      <p:cxnSp>
        <p:nvCxnSpPr>
          <p:cNvPr id="184" name="Straight Connector 2"/>
          <p:cNvCxnSpPr/>
          <p:nvPr/>
        </p:nvCxnSpPr>
        <p:spPr>
          <a:xfrm>
            <a:off x="4841059" y="2792569"/>
            <a:ext cx="0" cy="675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5" name="Straight Connector 76"/>
          <p:cNvCxnSpPr/>
          <p:nvPr/>
        </p:nvCxnSpPr>
        <p:spPr>
          <a:xfrm>
            <a:off x="5474654" y="2791528"/>
            <a:ext cx="0" cy="675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6" name="Straight Connector 77"/>
          <p:cNvCxnSpPr/>
          <p:nvPr/>
        </p:nvCxnSpPr>
        <p:spPr>
          <a:xfrm>
            <a:off x="6101509" y="2791528"/>
            <a:ext cx="0" cy="675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7" name="Straight Connector 78"/>
          <p:cNvCxnSpPr/>
          <p:nvPr/>
        </p:nvCxnSpPr>
        <p:spPr>
          <a:xfrm>
            <a:off x="5153010" y="2860107"/>
            <a:ext cx="0" cy="8753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8" name="Straight Connector 80"/>
          <p:cNvCxnSpPr>
            <a:endCxn id="160" idx="1"/>
          </p:cNvCxnSpPr>
          <p:nvPr/>
        </p:nvCxnSpPr>
        <p:spPr>
          <a:xfrm>
            <a:off x="5820809" y="2858347"/>
            <a:ext cx="0" cy="7033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9" name="Can 67"/>
          <p:cNvSpPr/>
          <p:nvPr/>
        </p:nvSpPr>
        <p:spPr>
          <a:xfrm>
            <a:off x="5027868" y="2928685"/>
            <a:ext cx="262828" cy="259958"/>
          </a:xfrm>
          <a:prstGeom prst="ca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191" name="TextBox 86"/>
          <p:cNvSpPr txBox="1"/>
          <p:nvPr/>
        </p:nvSpPr>
        <p:spPr>
          <a:xfrm>
            <a:off x="6322405" y="4088444"/>
            <a:ext cx="1229824" cy="400110"/>
          </a:xfrm>
          <a:prstGeom prst="rect">
            <a:avLst/>
          </a:prstGeom>
          <a:solidFill>
            <a:schemeClr val="bg1"/>
          </a:solidFill>
        </p:spPr>
        <p:txBody>
          <a:bodyPr wrap="none" rtlCol="0">
            <a:spAutoFit/>
          </a:bodyPr>
          <a:lstStyle/>
          <a:p>
            <a:pPr algn="ctr" defTabSz="914400" fontAlgn="base">
              <a:spcBef>
                <a:spcPct val="0"/>
              </a:spcBef>
              <a:spcAft>
                <a:spcPct val="0"/>
              </a:spcAft>
            </a:pPr>
            <a:r>
              <a:rPr lang="de-DE" sz="1000" dirty="0" err="1">
                <a:solidFill>
                  <a:srgbClr val="EEECE1">
                    <a:lumMod val="25000"/>
                  </a:srgbClr>
                </a:solidFill>
                <a:latin typeface="Arial" panose="020B0604020202020204" pitchFamily="34" charset="0"/>
                <a:cs typeface="Arial" panose="020B0604020202020204" pitchFamily="34" charset="0"/>
              </a:rPr>
              <a:t>Reçu</a:t>
            </a:r>
            <a:endParaRPr lang="de-DE" sz="1000" dirty="0">
              <a:solidFill>
                <a:srgbClr val="EEECE1">
                  <a:lumMod val="25000"/>
                </a:srgbClr>
              </a:solidFill>
              <a:latin typeface="Arial" panose="020B0604020202020204" pitchFamily="34" charset="0"/>
              <a:cs typeface="Arial" panose="020B0604020202020204" pitchFamily="34" charset="0"/>
            </a:endParaRP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Media </a:t>
            </a:r>
            <a:r>
              <a:rPr lang="de-DE" sz="1000" dirty="0" err="1">
                <a:solidFill>
                  <a:srgbClr val="EEECE1">
                    <a:lumMod val="25000"/>
                  </a:srgbClr>
                </a:solidFill>
                <a:latin typeface="Arial" panose="020B0604020202020204" pitchFamily="34" charset="0"/>
                <a:cs typeface="Arial" panose="020B0604020202020204" pitchFamily="34" charset="0"/>
              </a:rPr>
              <a:t>Bitstream</a:t>
            </a:r>
            <a:r>
              <a:rPr lang="de-DE" sz="1000" dirty="0">
                <a:solidFill>
                  <a:srgbClr val="EEECE1">
                    <a:lumMod val="25000"/>
                  </a:srgbClr>
                </a:solidFill>
                <a:latin typeface="Arial" panose="020B0604020202020204" pitchFamily="34" charset="0"/>
                <a:cs typeface="Arial" panose="020B0604020202020204" pitchFamily="34" charset="0"/>
              </a:rPr>
              <a:t> </a:t>
            </a:r>
            <a:r>
              <a:rPr lang="de-DE" sz="1000" dirty="0" smtClean="0">
                <a:solidFill>
                  <a:srgbClr val="EEECE1">
                    <a:lumMod val="25000"/>
                  </a:srgbClr>
                </a:solidFill>
                <a:latin typeface="Arial" panose="020B0604020202020204" pitchFamily="34" charset="0"/>
                <a:cs typeface="Arial" panose="020B0604020202020204" pitchFamily="34" charset="0"/>
              </a:rPr>
              <a:t>)</a:t>
            </a:r>
            <a:endParaRPr lang="de-DE" sz="1000" dirty="0">
              <a:solidFill>
                <a:srgbClr val="EEECE1">
                  <a:lumMod val="25000"/>
                </a:srgbClr>
              </a:solidFill>
              <a:latin typeface="Arial" panose="020B0604020202020204" pitchFamily="34" charset="0"/>
              <a:cs typeface="Arial" panose="020B0604020202020204" pitchFamily="34" charset="0"/>
            </a:endParaRPr>
          </a:p>
        </p:txBody>
      </p:sp>
      <p:pic>
        <p:nvPicPr>
          <p:cNvPr id="196"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385" y="2352622"/>
            <a:ext cx="1061803" cy="3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385" y="2729008"/>
            <a:ext cx="1061803" cy="3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3385" y="3107034"/>
            <a:ext cx="1061803" cy="3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 name="TextBox 100"/>
          <p:cNvSpPr txBox="1"/>
          <p:nvPr/>
        </p:nvSpPr>
        <p:spPr>
          <a:xfrm>
            <a:off x="3305496" y="2469836"/>
            <a:ext cx="562975" cy="200055"/>
          </a:xfrm>
          <a:prstGeom prst="rect">
            <a:avLst/>
          </a:prstGeom>
          <a:noFill/>
        </p:spPr>
        <p:txBody>
          <a:bodyPr wrap="none" rtlCol="0">
            <a:spAutoFit/>
          </a:bodyPr>
          <a:lstStyle/>
          <a:p>
            <a:pP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650 Kbit/s</a:t>
            </a:r>
          </a:p>
        </p:txBody>
      </p:sp>
      <p:sp>
        <p:nvSpPr>
          <p:cNvPr id="203" name="TextBox 101"/>
          <p:cNvSpPr txBox="1"/>
          <p:nvPr/>
        </p:nvSpPr>
        <p:spPr>
          <a:xfrm>
            <a:off x="3317794" y="2798987"/>
            <a:ext cx="554960" cy="200055"/>
          </a:xfrm>
          <a:prstGeom prst="rect">
            <a:avLst/>
          </a:prstGeom>
          <a:noFill/>
        </p:spPr>
        <p:txBody>
          <a:bodyPr wrap="none" rtlCol="0">
            <a:spAutoFit/>
          </a:bodyPr>
          <a:lstStyle/>
          <a:p>
            <a:pP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1.1 Mbit/s</a:t>
            </a:r>
          </a:p>
        </p:txBody>
      </p:sp>
      <p:sp>
        <p:nvSpPr>
          <p:cNvPr id="204" name="TextBox 102"/>
          <p:cNvSpPr txBox="1"/>
          <p:nvPr/>
        </p:nvSpPr>
        <p:spPr>
          <a:xfrm>
            <a:off x="3317794" y="3133631"/>
            <a:ext cx="554960" cy="200055"/>
          </a:xfrm>
          <a:prstGeom prst="rect">
            <a:avLst/>
          </a:prstGeom>
          <a:noFill/>
        </p:spPr>
        <p:txBody>
          <a:bodyPr wrap="none" rtlCol="0">
            <a:spAutoFit/>
          </a:bodyPr>
          <a:lstStyle/>
          <a:p>
            <a:pPr defTabSz="914400" fontAlgn="base">
              <a:spcBef>
                <a:spcPct val="0"/>
              </a:spcBef>
              <a:spcAft>
                <a:spcPct val="0"/>
              </a:spcAft>
            </a:pPr>
            <a:r>
              <a:rPr lang="de-DE" sz="700" dirty="0">
                <a:solidFill>
                  <a:srgbClr val="EEECE1">
                    <a:lumMod val="25000"/>
                  </a:srgbClr>
                </a:solidFill>
                <a:latin typeface="Arial" panose="020B0604020202020204" pitchFamily="34" charset="0"/>
                <a:cs typeface="Arial" panose="020B0604020202020204" pitchFamily="34" charset="0"/>
              </a:rPr>
              <a:t>3.5 Mbit/s</a:t>
            </a:r>
          </a:p>
        </p:txBody>
      </p:sp>
      <p:pic>
        <p:nvPicPr>
          <p:cNvPr id="20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66" y="2739969"/>
            <a:ext cx="1226006" cy="7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1459" y="2380052"/>
            <a:ext cx="1488135" cy="108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TextBox 87"/>
          <p:cNvSpPr txBox="1"/>
          <p:nvPr/>
        </p:nvSpPr>
        <p:spPr>
          <a:xfrm rot="16200000">
            <a:off x="2199883" y="3584508"/>
            <a:ext cx="622286" cy="215444"/>
          </a:xfrm>
          <a:prstGeom prst="rect">
            <a:avLst/>
          </a:prstGeom>
          <a:noFill/>
        </p:spPr>
        <p:txBody>
          <a:bodyPr wrap="none" rtlCol="0">
            <a:spAutoFit/>
          </a:bodyPr>
          <a:lstStyle/>
          <a:p>
            <a:pPr defTabSz="914400" fontAlgn="base">
              <a:spcBef>
                <a:spcPct val="0"/>
              </a:spcBef>
              <a:spcAft>
                <a:spcPct val="0"/>
              </a:spcAft>
            </a:pPr>
            <a:r>
              <a:rPr lang="de-DE" sz="800" dirty="0">
                <a:solidFill>
                  <a:srgbClr val="EEECE1">
                    <a:lumMod val="25000"/>
                  </a:srgbClr>
                </a:solidFill>
                <a:latin typeface="Arial" panose="020B0604020202020204" pitchFamily="34" charset="0"/>
                <a:cs typeface="Arial" panose="020B0604020202020204" pitchFamily="34" charset="0"/>
              </a:rPr>
              <a:t>650 Kbit/s</a:t>
            </a:r>
          </a:p>
        </p:txBody>
      </p:sp>
      <p:sp>
        <p:nvSpPr>
          <p:cNvPr id="208" name="TextBox 103"/>
          <p:cNvSpPr txBox="1"/>
          <p:nvPr/>
        </p:nvSpPr>
        <p:spPr>
          <a:xfrm rot="16200000">
            <a:off x="2457038" y="3589851"/>
            <a:ext cx="609462" cy="215444"/>
          </a:xfrm>
          <a:prstGeom prst="rect">
            <a:avLst/>
          </a:prstGeom>
          <a:noFill/>
        </p:spPr>
        <p:txBody>
          <a:bodyPr wrap="none" rtlCol="0">
            <a:spAutoFit/>
          </a:bodyPr>
          <a:lstStyle/>
          <a:p>
            <a:pPr defTabSz="914400" fontAlgn="base">
              <a:spcBef>
                <a:spcPct val="0"/>
              </a:spcBef>
              <a:spcAft>
                <a:spcPct val="0"/>
              </a:spcAft>
            </a:pPr>
            <a:r>
              <a:rPr lang="de-DE" sz="800" dirty="0">
                <a:solidFill>
                  <a:srgbClr val="EEECE1">
                    <a:lumMod val="25000"/>
                  </a:srgbClr>
                </a:solidFill>
                <a:latin typeface="Arial" panose="020B0604020202020204" pitchFamily="34" charset="0"/>
                <a:cs typeface="Arial" panose="020B0604020202020204" pitchFamily="34" charset="0"/>
              </a:rPr>
              <a:t>1.1 Mbit/s</a:t>
            </a:r>
          </a:p>
        </p:txBody>
      </p:sp>
      <p:sp>
        <p:nvSpPr>
          <p:cNvPr id="209" name="TextBox 107"/>
          <p:cNvSpPr txBox="1"/>
          <p:nvPr/>
        </p:nvSpPr>
        <p:spPr>
          <a:xfrm rot="16200000">
            <a:off x="2703075" y="3589851"/>
            <a:ext cx="609462" cy="215444"/>
          </a:xfrm>
          <a:prstGeom prst="rect">
            <a:avLst/>
          </a:prstGeom>
          <a:noFill/>
        </p:spPr>
        <p:txBody>
          <a:bodyPr wrap="none" rtlCol="0">
            <a:spAutoFit/>
          </a:bodyPr>
          <a:lstStyle/>
          <a:p>
            <a:pPr defTabSz="914400" fontAlgn="base">
              <a:spcBef>
                <a:spcPct val="0"/>
              </a:spcBef>
              <a:spcAft>
                <a:spcPct val="0"/>
              </a:spcAft>
            </a:pPr>
            <a:r>
              <a:rPr lang="de-DE" sz="800" dirty="0">
                <a:solidFill>
                  <a:srgbClr val="EEECE1">
                    <a:lumMod val="25000"/>
                  </a:srgbClr>
                </a:solidFill>
                <a:latin typeface="Arial" panose="020B0604020202020204" pitchFamily="34" charset="0"/>
                <a:cs typeface="Arial" panose="020B0604020202020204" pitchFamily="34" charset="0"/>
              </a:rPr>
              <a:t>3.5 Mbit/s</a:t>
            </a:r>
          </a:p>
        </p:txBody>
      </p:sp>
      <p:sp>
        <p:nvSpPr>
          <p:cNvPr id="215" name="TextBox 86"/>
          <p:cNvSpPr txBox="1"/>
          <p:nvPr/>
        </p:nvSpPr>
        <p:spPr>
          <a:xfrm>
            <a:off x="642894" y="3940988"/>
            <a:ext cx="859531" cy="400110"/>
          </a:xfrm>
          <a:prstGeom prst="rect">
            <a:avLst/>
          </a:prstGeom>
          <a:noFill/>
        </p:spPr>
        <p:txBody>
          <a:bodyPr wrap="none" rtlCol="0">
            <a:spAutoFit/>
          </a:bodyPr>
          <a:lstStyle/>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Master</a:t>
            </a: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(Référence)</a:t>
            </a:r>
          </a:p>
        </p:txBody>
      </p:sp>
      <p:sp>
        <p:nvSpPr>
          <p:cNvPr id="216" name="TextBox 86"/>
          <p:cNvSpPr txBox="1"/>
          <p:nvPr/>
        </p:nvSpPr>
        <p:spPr>
          <a:xfrm>
            <a:off x="2289525" y="3940988"/>
            <a:ext cx="944489" cy="400110"/>
          </a:xfrm>
          <a:prstGeom prst="rect">
            <a:avLst/>
          </a:prstGeom>
          <a:noFill/>
        </p:spPr>
        <p:txBody>
          <a:bodyPr wrap="none" rtlCol="0">
            <a:spAutoFit/>
          </a:bodyPr>
          <a:lstStyle/>
          <a:p>
            <a:pPr algn="ctr" defTabSz="914400" fontAlgn="base">
              <a:spcBef>
                <a:spcPct val="0"/>
              </a:spcBef>
              <a:spcAft>
                <a:spcPct val="0"/>
              </a:spcAft>
            </a:pPr>
            <a:r>
              <a:rPr lang="de-DE" sz="1000" dirty="0" err="1">
                <a:solidFill>
                  <a:srgbClr val="EEECE1">
                    <a:lumMod val="25000"/>
                  </a:srgbClr>
                </a:solidFill>
                <a:latin typeface="Arial" panose="020B0604020202020204" pitchFamily="34" charset="0"/>
                <a:cs typeface="Arial" panose="020B0604020202020204" pitchFamily="34" charset="0"/>
              </a:rPr>
              <a:t>Morceau</a:t>
            </a:r>
            <a:r>
              <a:rPr lang="de-DE" sz="1000" dirty="0">
                <a:solidFill>
                  <a:srgbClr val="EEECE1">
                    <a:lumMod val="25000"/>
                  </a:srgbClr>
                </a:solidFill>
                <a:latin typeface="Arial" panose="020B0604020202020204" pitchFamily="34" charset="0"/>
                <a:cs typeface="Arial" panose="020B0604020202020204" pitchFamily="34" charset="0"/>
              </a:rPr>
              <a:t> Fichiers</a:t>
            </a: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a:t>
            </a:r>
            <a:r>
              <a:rPr lang="de-DE" sz="1000" dirty="0" err="1">
                <a:solidFill>
                  <a:srgbClr val="EEECE1">
                    <a:lumMod val="25000"/>
                  </a:srgbClr>
                </a:solidFill>
                <a:latin typeface="Arial" panose="020B0604020202020204" pitchFamily="34" charset="0"/>
                <a:cs typeface="Arial" panose="020B0604020202020204" pitchFamily="34" charset="0"/>
              </a:rPr>
              <a:t>Transcodés</a:t>
            </a:r>
            <a:r>
              <a:rPr lang="de-DE" sz="1000" dirty="0">
                <a:solidFill>
                  <a:srgbClr val="EEECE1">
                    <a:lumMod val="25000"/>
                  </a:srgbClr>
                </a:solidFill>
                <a:latin typeface="Arial" panose="020B0604020202020204" pitchFamily="34" charset="0"/>
                <a:cs typeface="Arial" panose="020B0604020202020204" pitchFamily="34" charset="0"/>
              </a:rPr>
              <a:t>)</a:t>
            </a:r>
          </a:p>
        </p:txBody>
      </p:sp>
      <p:grpSp>
        <p:nvGrpSpPr>
          <p:cNvPr id="227" name="Gruppieren 226"/>
          <p:cNvGrpSpPr/>
          <p:nvPr/>
        </p:nvGrpSpPr>
        <p:grpSpPr>
          <a:xfrm>
            <a:off x="2171329" y="4499642"/>
            <a:ext cx="6335938" cy="262099"/>
            <a:chOff x="2250396" y="3641902"/>
            <a:chExt cx="6335938" cy="262099"/>
          </a:xfrm>
        </p:grpSpPr>
        <p:sp>
          <p:nvSpPr>
            <p:cNvPr id="223" name="TextBox 86"/>
            <p:cNvSpPr txBox="1"/>
            <p:nvPr/>
          </p:nvSpPr>
          <p:spPr>
            <a:xfrm>
              <a:off x="4614069" y="3642391"/>
              <a:ext cx="1508747" cy="261610"/>
            </a:xfrm>
            <a:prstGeom prst="rect">
              <a:avLst/>
            </a:prstGeom>
            <a:solidFill>
              <a:schemeClr val="bg1"/>
            </a:solidFill>
          </p:spPr>
          <p:txBody>
            <a:bodyPr wrap="none" rtlCol="0">
              <a:spAutoFit/>
            </a:bodyPr>
            <a:lstStyle/>
            <a:p>
              <a:pPr algn="ctr" defTabSz="914400" fontAlgn="base">
                <a:spcBef>
                  <a:spcPct val="0"/>
                </a:spcBef>
                <a:spcAft>
                  <a:spcPct val="0"/>
                </a:spcAft>
              </a:pPr>
              <a:r>
                <a:rPr lang="de-DE" sz="1100" b="1" dirty="0">
                  <a:solidFill>
                    <a:srgbClr val="EEECE1">
                      <a:lumMod val="25000"/>
                    </a:srgbClr>
                  </a:solidFill>
                  <a:latin typeface="Arial" panose="020B0604020202020204" pitchFamily="34" charset="0"/>
                  <a:cs typeface="Arial" panose="020B0604020202020204" pitchFamily="34" charset="0"/>
                </a:rPr>
                <a:t> </a:t>
              </a:r>
              <a:r>
                <a:rPr lang="de-DE" sz="1100" b="1" dirty="0" err="1" smtClean="0">
                  <a:solidFill>
                    <a:srgbClr val="EEECE1">
                      <a:lumMod val="25000"/>
                    </a:srgbClr>
                  </a:solidFill>
                  <a:latin typeface="Arial" panose="020B0604020202020204" pitchFamily="34" charset="0"/>
                  <a:cs typeface="Arial" panose="020B0604020202020204" pitchFamily="34" charset="0"/>
                </a:rPr>
                <a:t>Capacité</a:t>
              </a:r>
              <a:r>
                <a:rPr lang="de-DE" sz="1100" b="1" dirty="0" smtClean="0">
                  <a:solidFill>
                    <a:srgbClr val="EEECE1">
                      <a:lumMod val="25000"/>
                    </a:srgbClr>
                  </a:solidFill>
                  <a:latin typeface="Arial" panose="020B0604020202020204" pitchFamily="34" charset="0"/>
                  <a:cs typeface="Arial" panose="020B0604020202020204" pitchFamily="34" charset="0"/>
                </a:rPr>
                <a:t> de </a:t>
              </a:r>
              <a:r>
                <a:rPr lang="de-DE" sz="1100" b="1" dirty="0" err="1" smtClean="0">
                  <a:solidFill>
                    <a:srgbClr val="EEECE1">
                      <a:lumMod val="25000"/>
                    </a:srgbClr>
                  </a:solidFill>
                  <a:latin typeface="Arial" panose="020B0604020202020204" pitchFamily="34" charset="0"/>
                  <a:cs typeface="Arial" panose="020B0604020202020204" pitchFamily="34" charset="0"/>
                </a:rPr>
                <a:t>réseau</a:t>
              </a:r>
              <a:endParaRPr lang="de-DE" sz="1100" b="1" dirty="0">
                <a:solidFill>
                  <a:srgbClr val="EEECE1">
                    <a:lumMod val="25000"/>
                  </a:srgbClr>
                </a:solidFill>
                <a:latin typeface="Arial" panose="020B0604020202020204" pitchFamily="34" charset="0"/>
                <a:cs typeface="Arial" panose="020B0604020202020204" pitchFamily="34" charset="0"/>
              </a:endParaRPr>
            </a:p>
          </p:txBody>
        </p:sp>
        <p:sp>
          <p:nvSpPr>
            <p:cNvPr id="225" name="TextBox 86"/>
            <p:cNvSpPr txBox="1"/>
            <p:nvPr/>
          </p:nvSpPr>
          <p:spPr>
            <a:xfrm>
              <a:off x="2250396" y="3642391"/>
              <a:ext cx="1040670" cy="261610"/>
            </a:xfrm>
            <a:prstGeom prst="rect">
              <a:avLst/>
            </a:prstGeom>
            <a:noFill/>
          </p:spPr>
          <p:txBody>
            <a:bodyPr wrap="none" rtlCol="0">
              <a:spAutoFit/>
            </a:bodyPr>
            <a:lstStyle/>
            <a:p>
              <a:pPr algn="ctr" defTabSz="914400" fontAlgn="base">
                <a:spcBef>
                  <a:spcPct val="0"/>
                </a:spcBef>
                <a:spcAft>
                  <a:spcPct val="0"/>
                </a:spcAft>
              </a:pPr>
              <a:r>
                <a:rPr lang="de-DE" sz="1100" b="1" dirty="0">
                  <a:solidFill>
                    <a:srgbClr val="EEECE1">
                      <a:lumMod val="25000"/>
                    </a:srgbClr>
                  </a:solidFill>
                  <a:latin typeface="Arial" panose="020B0604020202020204" pitchFamily="34" charset="0"/>
                  <a:cs typeface="Arial" panose="020B0604020202020204" pitchFamily="34" charset="0"/>
                </a:rPr>
                <a:t>Codec vidéo</a:t>
              </a:r>
            </a:p>
          </p:txBody>
        </p:sp>
        <p:sp>
          <p:nvSpPr>
            <p:cNvPr id="226" name="TextBox 86"/>
            <p:cNvSpPr txBox="1"/>
            <p:nvPr/>
          </p:nvSpPr>
          <p:spPr>
            <a:xfrm>
              <a:off x="7334067" y="3641902"/>
              <a:ext cx="1252267" cy="261610"/>
            </a:xfrm>
            <a:prstGeom prst="rect">
              <a:avLst/>
            </a:prstGeom>
            <a:solidFill>
              <a:schemeClr val="bg1"/>
            </a:solidFill>
          </p:spPr>
          <p:txBody>
            <a:bodyPr wrap="none" rtlCol="0">
              <a:spAutoFit/>
            </a:bodyPr>
            <a:lstStyle/>
            <a:p>
              <a:pPr algn="ctr" defTabSz="914400" fontAlgn="base">
                <a:spcBef>
                  <a:spcPct val="0"/>
                </a:spcBef>
                <a:spcAft>
                  <a:spcPct val="0"/>
                </a:spcAft>
              </a:pPr>
              <a:r>
                <a:rPr lang="de-DE" sz="1100" b="1" dirty="0">
                  <a:solidFill>
                    <a:srgbClr val="EEECE1">
                      <a:lumMod val="25000"/>
                    </a:srgbClr>
                  </a:solidFill>
                  <a:latin typeface="Arial" panose="020B0604020202020204" pitchFamily="34" charset="0"/>
                  <a:cs typeface="Arial" panose="020B0604020202020204" pitchFamily="34" charset="0"/>
                </a:rPr>
                <a:t>(</a:t>
              </a:r>
              <a:r>
                <a:rPr lang="de-DE" sz="1100" b="1" dirty="0" err="1" smtClean="0">
                  <a:solidFill>
                    <a:srgbClr val="EEECE1">
                      <a:lumMod val="25000"/>
                    </a:srgbClr>
                  </a:solidFill>
                  <a:latin typeface="Arial" panose="020B0604020202020204" pitchFamily="34" charset="0"/>
                  <a:cs typeface="Arial" panose="020B0604020202020204" pitchFamily="34" charset="0"/>
                </a:rPr>
                <a:t>Retamponnage</a:t>
              </a:r>
              <a:endParaRPr lang="de-DE" sz="1100" b="1" dirty="0">
                <a:solidFill>
                  <a:srgbClr val="EEECE1">
                    <a:lumMod val="25000"/>
                  </a:srgbClr>
                </a:solidFill>
                <a:latin typeface="Arial" panose="020B0604020202020204" pitchFamily="34" charset="0"/>
                <a:cs typeface="Arial" panose="020B0604020202020204" pitchFamily="34" charset="0"/>
              </a:endParaRPr>
            </a:p>
          </p:txBody>
        </p:sp>
      </p:grpSp>
      <p:sp>
        <p:nvSpPr>
          <p:cNvPr id="4" name="Fußzeilenplatzhalter 3"/>
          <p:cNvSpPr>
            <a:spLocks noGrp="1"/>
          </p:cNvSpPr>
          <p:nvPr>
            <p:ph type="ftr" sz="quarter" idx="11"/>
          </p:nvPr>
        </p:nvSpPr>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
        <p:nvSpPr>
          <p:cNvPr id="74" name="TextBox 113"/>
          <p:cNvSpPr txBox="1"/>
          <p:nvPr/>
        </p:nvSpPr>
        <p:spPr>
          <a:xfrm>
            <a:off x="5269716" y="2602445"/>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Mémoire cache</a:t>
            </a:r>
          </a:p>
        </p:txBody>
      </p:sp>
      <p:sp>
        <p:nvSpPr>
          <p:cNvPr id="75" name="TextBox 113"/>
          <p:cNvSpPr txBox="1"/>
          <p:nvPr/>
        </p:nvSpPr>
        <p:spPr>
          <a:xfrm>
            <a:off x="5893665" y="2602445"/>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Mémoire cache</a:t>
            </a:r>
          </a:p>
        </p:txBody>
      </p:sp>
      <p:sp>
        <p:nvSpPr>
          <p:cNvPr id="76" name="TextBox 113"/>
          <p:cNvSpPr txBox="1"/>
          <p:nvPr/>
        </p:nvSpPr>
        <p:spPr>
          <a:xfrm>
            <a:off x="4962271" y="2988206"/>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Mémoire cache</a:t>
            </a:r>
          </a:p>
        </p:txBody>
      </p:sp>
      <p:sp>
        <p:nvSpPr>
          <p:cNvPr id="77" name="TextBox 113"/>
          <p:cNvSpPr txBox="1"/>
          <p:nvPr/>
        </p:nvSpPr>
        <p:spPr>
          <a:xfrm>
            <a:off x="5631755" y="2988206"/>
            <a:ext cx="394023" cy="169277"/>
          </a:xfrm>
          <a:prstGeom prst="rect">
            <a:avLst/>
          </a:prstGeom>
          <a:noFill/>
        </p:spPr>
        <p:txBody>
          <a:bodyPr wrap="square" rtlCol="0">
            <a:spAutoFit/>
          </a:bodyPr>
          <a:lstStyle/>
          <a:p>
            <a:pPr algn="ctr" defTabSz="914400" fontAlgn="base">
              <a:spcBef>
                <a:spcPct val="0"/>
              </a:spcBef>
              <a:spcAft>
                <a:spcPct val="0"/>
              </a:spcAft>
            </a:pPr>
            <a:r>
              <a:rPr lang="de-DE" sz="500" dirty="0">
                <a:solidFill>
                  <a:srgbClr val="EEECE1">
                    <a:lumMod val="25000"/>
                  </a:srgbClr>
                </a:solidFill>
                <a:latin typeface="Arial" panose="020B0604020202020204" pitchFamily="34" charset="0"/>
                <a:cs typeface="Arial" panose="020B0604020202020204" pitchFamily="34" charset="0"/>
              </a:rPr>
              <a:t>Mémoire cache</a:t>
            </a:r>
          </a:p>
        </p:txBody>
      </p:sp>
      <p:graphicFrame>
        <p:nvGraphicFramePr>
          <p:cNvPr id="8" name="Objekt 7"/>
          <p:cNvGraphicFramePr>
            <a:graphicFrameLocks noChangeAspect="1"/>
          </p:cNvGraphicFramePr>
          <p:nvPr>
            <p:extLst/>
          </p:nvPr>
        </p:nvGraphicFramePr>
        <p:xfrm>
          <a:off x="5520115" y="3760556"/>
          <a:ext cx="2821682" cy="294710"/>
        </p:xfrm>
        <a:graphic>
          <a:graphicData uri="http://schemas.openxmlformats.org/presentationml/2006/ole">
            <mc:AlternateContent xmlns:mc="http://schemas.openxmlformats.org/markup-compatibility/2006">
              <mc:Choice xmlns:v="urn:schemas-microsoft-com:vml" Requires="v">
                <p:oleObj spid="_x0000_s4181" name="Arbeitsblatt" r:id="rId10" imgW="4286435" imgH="447839" progId="Excel.Sheet.12">
                  <p:embed/>
                </p:oleObj>
              </mc:Choice>
              <mc:Fallback>
                <p:oleObj name="Arbeitsblatt" r:id="rId10" imgW="4286435" imgH="447839" progId="Excel.Sheet.12">
                  <p:embed/>
                  <p:pic>
                    <p:nvPicPr>
                      <p:cNvPr id="0" name=""/>
                      <p:cNvPicPr/>
                      <p:nvPr/>
                    </p:nvPicPr>
                    <p:blipFill>
                      <a:blip r:embed="rId11"/>
                      <a:stretch>
                        <a:fillRect/>
                      </a:stretch>
                    </p:blipFill>
                    <p:spPr>
                      <a:xfrm>
                        <a:off x="5520115" y="3760556"/>
                        <a:ext cx="2821682" cy="294710"/>
                      </a:xfrm>
                      <a:prstGeom prst="rect">
                        <a:avLst/>
                      </a:prstGeom>
                    </p:spPr>
                  </p:pic>
                </p:oleObj>
              </mc:Fallback>
            </mc:AlternateContent>
          </a:graphicData>
        </a:graphic>
      </p:graphicFrame>
    </p:spTree>
    <p:extLst>
      <p:ext uri="{BB962C8B-B14F-4D97-AF65-F5344CB8AC3E}">
        <p14:creationId xmlns:p14="http://schemas.microsoft.com/office/powerpoint/2010/main" val="19229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57250"/>
            <a:ext cx="8229600" cy="857250"/>
          </a:xfrm>
        </p:spPr>
        <p:txBody>
          <a:bodyPr/>
          <a:lstStyle/>
          <a:p>
            <a:r>
              <a:rPr lang="de-DE" dirty="0" smtClean="0">
                <a:solidFill>
                  <a:schemeClr val="bg2">
                    <a:lumMod val="25000"/>
                  </a:schemeClr>
                </a:solidFill>
              </a:rPr>
              <a:t> </a:t>
            </a:r>
            <a:r>
              <a:rPr lang="de-DE" dirty="0" err="1" smtClean="0">
                <a:solidFill>
                  <a:schemeClr val="bg2">
                    <a:lumMod val="25000"/>
                  </a:schemeClr>
                </a:solidFill>
              </a:rPr>
              <a:t>Structure</a:t>
            </a:r>
            <a:r>
              <a:rPr lang="de-DE" dirty="0" smtClean="0">
                <a:solidFill>
                  <a:schemeClr val="bg2">
                    <a:lumMod val="25000"/>
                  </a:schemeClr>
                </a:solidFill>
              </a:rPr>
              <a:t> PEVQ</a:t>
            </a:r>
            <a:endParaRPr lang="de-DE" dirty="0">
              <a:solidFill>
                <a:schemeClr val="bg2">
                  <a:lumMod val="25000"/>
                </a:schemeClr>
              </a:solidFill>
            </a:endParaRPr>
          </a:p>
        </p:txBody>
      </p:sp>
      <p:cxnSp>
        <p:nvCxnSpPr>
          <p:cNvPr id="22" name="Gewinkelte Verbindung 21"/>
          <p:cNvCxnSpPr/>
          <p:nvPr/>
        </p:nvCxnSpPr>
        <p:spPr>
          <a:xfrm rot="16200000" flipH="1">
            <a:off x="4263080" y="2887726"/>
            <a:ext cx="263736" cy="2550459"/>
          </a:xfrm>
          <a:prstGeom prst="bentConnector3">
            <a:avLst>
              <a:gd name="adj1" fmla="val 28728"/>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0" name="Gruppieren 69"/>
          <p:cNvGrpSpPr/>
          <p:nvPr/>
        </p:nvGrpSpPr>
        <p:grpSpPr>
          <a:xfrm>
            <a:off x="1317813" y="1784145"/>
            <a:ext cx="6956651" cy="4078948"/>
            <a:chOff x="1317812" y="926895"/>
            <a:chExt cx="6956651" cy="4078948"/>
          </a:xfrm>
        </p:grpSpPr>
        <p:sp>
          <p:nvSpPr>
            <p:cNvPr id="10" name="Textfeld 9"/>
            <p:cNvSpPr txBox="1"/>
            <p:nvPr/>
          </p:nvSpPr>
          <p:spPr>
            <a:xfrm>
              <a:off x="1317812" y="1664805"/>
              <a:ext cx="3603812"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Alignement</a:t>
              </a:r>
              <a:endParaRPr lang="de-DE" sz="1600" dirty="0">
                <a:solidFill>
                  <a:srgbClr val="EEECE1">
                    <a:lumMod val="25000"/>
                  </a:srgbClr>
                </a:solidFill>
                <a:latin typeface="Microsoft New Tai Lue" panose="020B0502040204020203" pitchFamily="34" charset="0"/>
                <a:cs typeface="Microsoft New Tai Lue" panose="020B0502040204020203" pitchFamily="34" charset="0"/>
              </a:endParaRPr>
            </a:p>
          </p:txBody>
        </p:sp>
        <p:sp>
          <p:nvSpPr>
            <p:cNvPr id="11" name="Textfeld 10"/>
            <p:cNvSpPr txBox="1"/>
            <p:nvPr/>
          </p:nvSpPr>
          <p:spPr>
            <a:xfrm>
              <a:off x="3989294" y="3908106"/>
              <a:ext cx="3962399"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smtClean="0">
                  <a:solidFill>
                    <a:srgbClr val="EEECE1">
                      <a:lumMod val="25000"/>
                    </a:srgbClr>
                  </a:solidFill>
                  <a:latin typeface="Microsoft New Tai Lue" panose="020B0502040204020203" pitchFamily="34" charset="0"/>
                  <a:cs typeface="Microsoft New Tai Lue" panose="020B0502040204020203" pitchFamily="34" charset="0"/>
                </a:rPr>
                <a:t>Combinaison</a:t>
              </a:r>
              <a:r>
                <a:rPr lang="de-DE" sz="1600" dirty="0" smtClean="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err="1" smtClean="0">
                  <a:solidFill>
                    <a:srgbClr val="EEECE1">
                      <a:lumMod val="25000"/>
                    </a:srgbClr>
                  </a:solidFill>
                  <a:latin typeface="Microsoft New Tai Lue" panose="020B0502040204020203" pitchFamily="34" charset="0"/>
                  <a:cs typeface="Microsoft New Tai Lue" panose="020B0502040204020203" pitchFamily="34" charset="0"/>
                </a:rPr>
                <a:t>d‘Indicateurs</a:t>
              </a:r>
              <a:endParaRPr lang="de-DE" sz="1600" dirty="0">
                <a:solidFill>
                  <a:srgbClr val="EEECE1">
                    <a:lumMod val="25000"/>
                  </a:srgbClr>
                </a:solidFill>
                <a:latin typeface="Microsoft New Tai Lue" panose="020B0502040204020203" pitchFamily="34" charset="0"/>
                <a:cs typeface="Microsoft New Tai Lue" panose="020B0502040204020203" pitchFamily="34" charset="0"/>
              </a:endParaRPr>
            </a:p>
          </p:txBody>
        </p:sp>
        <p:sp>
          <p:nvSpPr>
            <p:cNvPr id="12" name="Textfeld 11"/>
            <p:cNvSpPr txBox="1"/>
            <p:nvPr/>
          </p:nvSpPr>
          <p:spPr>
            <a:xfrm>
              <a:off x="1317812" y="2218803"/>
              <a:ext cx="3603812"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smtClean="0">
                  <a:solidFill>
                    <a:srgbClr val="EEECE1">
                      <a:lumMod val="25000"/>
                    </a:srgbClr>
                  </a:solidFill>
                  <a:latin typeface="Microsoft New Tai Lue" panose="020B0502040204020203" pitchFamily="34" charset="0"/>
                  <a:cs typeface="Microsoft New Tai Lue" panose="020B0502040204020203" pitchFamily="34" charset="0"/>
                </a:rPr>
                <a:t>Modèle</a:t>
              </a:r>
              <a:r>
                <a:rPr lang="de-DE" sz="1600" dirty="0" smtClean="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err="1" smtClean="0">
                  <a:solidFill>
                    <a:srgbClr val="EEECE1">
                      <a:lumMod val="25000"/>
                    </a:srgbClr>
                  </a:solidFill>
                  <a:latin typeface="Microsoft New Tai Lue" panose="020B0502040204020203" pitchFamily="34" charset="0"/>
                  <a:cs typeface="Microsoft New Tai Lue" panose="020B0502040204020203" pitchFamily="34" charset="0"/>
                </a:rPr>
                <a:t>Perceptuel</a:t>
              </a:r>
              <a:endParaRPr lang="de-DE" sz="1600" dirty="0">
                <a:solidFill>
                  <a:srgbClr val="EEECE1">
                    <a:lumMod val="25000"/>
                  </a:srgbClr>
                </a:solidFill>
                <a:latin typeface="Microsoft New Tai Lue" panose="020B0502040204020203" pitchFamily="34" charset="0"/>
                <a:cs typeface="Microsoft New Tai Lue" panose="020B0502040204020203" pitchFamily="34" charset="0"/>
              </a:endParaRPr>
            </a:p>
          </p:txBody>
        </p:sp>
        <p:sp>
          <p:nvSpPr>
            <p:cNvPr id="13" name="Textfeld 12"/>
            <p:cNvSpPr txBox="1"/>
            <p:nvPr/>
          </p:nvSpPr>
          <p:spPr>
            <a:xfrm>
              <a:off x="1317812" y="2776433"/>
              <a:ext cx="3603812"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Calculer</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smtClean="0">
                  <a:solidFill>
                    <a:srgbClr val="EEECE1">
                      <a:lumMod val="25000"/>
                    </a:srgbClr>
                  </a:solidFill>
                  <a:latin typeface="Microsoft New Tai Lue" panose="020B0502040204020203" pitchFamily="34" charset="0"/>
                  <a:cs typeface="Microsoft New Tai Lue" panose="020B0502040204020203" pitchFamily="34" charset="0"/>
                </a:rPr>
                <a:t>les </a:t>
              </a:r>
              <a:r>
                <a:rPr lang="de-DE" sz="1600" dirty="0" err="1" smtClean="0">
                  <a:solidFill>
                    <a:srgbClr val="EEECE1">
                      <a:lumMod val="25000"/>
                    </a:srgbClr>
                  </a:solidFill>
                  <a:latin typeface="Microsoft New Tai Lue" panose="020B0502040204020203" pitchFamily="34" charset="0"/>
                  <a:cs typeface="Microsoft New Tai Lue" panose="020B0502040204020203" pitchFamily="34" charset="0"/>
                </a:rPr>
                <a:t>Indicateurs</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smtClean="0">
                  <a:solidFill>
                    <a:srgbClr val="EEECE1">
                      <a:lumMod val="25000"/>
                    </a:srgbClr>
                  </a:solidFill>
                  <a:latin typeface="Microsoft New Tai Lue" panose="020B0502040204020203" pitchFamily="34" charset="0"/>
                  <a:cs typeface="Microsoft New Tai Lue" panose="020B0502040204020203" pitchFamily="34" charset="0"/>
                </a:rPr>
                <a:t>par </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trame</a:t>
              </a:r>
            </a:p>
          </p:txBody>
        </p:sp>
        <p:sp>
          <p:nvSpPr>
            <p:cNvPr id="15" name="Abgerundetes Rechteck 14"/>
            <p:cNvSpPr/>
            <p:nvPr/>
          </p:nvSpPr>
          <p:spPr>
            <a:xfrm>
              <a:off x="1317812" y="934094"/>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a:solidFill>
                    <a:prstClr val="white"/>
                  </a:solidFill>
                </a:rPr>
                <a:t>Référence</a:t>
              </a:r>
            </a:p>
          </p:txBody>
        </p:sp>
        <p:sp>
          <p:nvSpPr>
            <p:cNvPr id="16" name="Abgerundetes Rechteck 15"/>
            <p:cNvSpPr/>
            <p:nvPr/>
          </p:nvSpPr>
          <p:spPr>
            <a:xfrm>
              <a:off x="3603812" y="934094"/>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err="1">
                  <a:solidFill>
                    <a:prstClr val="white"/>
                  </a:solidFill>
                </a:rPr>
                <a:t>Dégradé</a:t>
              </a:r>
              <a:endParaRPr lang="de-DE" dirty="0">
                <a:solidFill>
                  <a:prstClr val="white"/>
                </a:solidFill>
              </a:endParaRPr>
            </a:p>
          </p:txBody>
        </p:sp>
        <p:sp>
          <p:nvSpPr>
            <p:cNvPr id="17" name="Abgerundetes Rechteck 16"/>
            <p:cNvSpPr/>
            <p:nvPr/>
          </p:nvSpPr>
          <p:spPr>
            <a:xfrm>
              <a:off x="6956651" y="926895"/>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a:solidFill>
                    <a:prstClr val="white"/>
                  </a:solidFill>
                </a:rPr>
                <a:t>La taille de l'écran</a:t>
              </a:r>
            </a:p>
          </p:txBody>
        </p:sp>
        <p:sp>
          <p:nvSpPr>
            <p:cNvPr id="18" name="Abgerundetes Rechteck 17"/>
            <p:cNvSpPr/>
            <p:nvPr/>
          </p:nvSpPr>
          <p:spPr>
            <a:xfrm>
              <a:off x="5311588" y="4548643"/>
              <a:ext cx="1317812" cy="457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de-DE" dirty="0">
                  <a:solidFill>
                    <a:prstClr val="white"/>
                  </a:solidFill>
                </a:rPr>
                <a:t>MOS</a:t>
              </a:r>
            </a:p>
          </p:txBody>
        </p:sp>
        <p:sp>
          <p:nvSpPr>
            <p:cNvPr id="19" name="Textfeld 18"/>
            <p:cNvSpPr txBox="1"/>
            <p:nvPr/>
          </p:nvSpPr>
          <p:spPr>
            <a:xfrm>
              <a:off x="3989295" y="3448792"/>
              <a:ext cx="3361764" cy="374571"/>
            </a:xfrm>
            <a:prstGeom prst="roundRect">
              <a:avLst/>
            </a:prstGeom>
            <a:solidFill>
              <a:schemeClr val="accent2">
                <a:lumMod val="60000"/>
                <a:lumOff val="40000"/>
              </a:schemeClr>
            </a:solidFill>
            <a:ln w="25400" cap="rnd">
              <a:solidFill>
                <a:schemeClr val="accent2">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defTabSz="914400" fontAlgn="base">
                <a:spcBef>
                  <a:spcPct val="0"/>
                </a:spcBef>
                <a:spcAft>
                  <a:spcPct val="0"/>
                </a:spcAft>
              </a:pPr>
              <a:r>
                <a:rPr lang="de-DE" sz="1600" dirty="0">
                  <a:solidFill>
                    <a:srgbClr val="EEECE1">
                      <a:lumMod val="25000"/>
                    </a:srgbClr>
                  </a:solidFill>
                  <a:latin typeface="Microsoft New Tai Lue" panose="020B0502040204020203" pitchFamily="34" charset="0"/>
                  <a:cs typeface="Microsoft New Tai Lue" panose="020B0502040204020203" pitchFamily="34" charset="0"/>
                </a:rPr>
                <a:t>La </a:t>
              </a:r>
              <a:r>
                <a:rPr lang="de-DE" sz="1600" dirty="0" err="1">
                  <a:solidFill>
                    <a:srgbClr val="EEECE1">
                      <a:lumMod val="25000"/>
                    </a:srgbClr>
                  </a:solidFill>
                  <a:latin typeface="Microsoft New Tai Lue" panose="020B0502040204020203" pitchFamily="34" charset="0"/>
                  <a:cs typeface="Microsoft New Tai Lue" panose="020B0502040204020203" pitchFamily="34" charset="0"/>
                </a:rPr>
                <a:t>modélisation</a:t>
              </a:r>
              <a:r>
                <a:rPr lang="de-DE" sz="1600" dirty="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err="1" smtClean="0">
                  <a:solidFill>
                    <a:srgbClr val="EEECE1">
                      <a:lumMod val="25000"/>
                    </a:srgbClr>
                  </a:solidFill>
                  <a:latin typeface="Microsoft New Tai Lue" panose="020B0502040204020203" pitchFamily="34" charset="0"/>
                  <a:cs typeface="Microsoft New Tai Lue" panose="020B0502040204020203" pitchFamily="34" charset="0"/>
                </a:rPr>
                <a:t>d‘Effets</a:t>
              </a:r>
              <a:r>
                <a:rPr lang="de-DE" sz="1600" dirty="0" smtClean="0">
                  <a:solidFill>
                    <a:srgbClr val="EEECE1">
                      <a:lumMod val="25000"/>
                    </a:srgbClr>
                  </a:solidFill>
                  <a:latin typeface="Microsoft New Tai Lue" panose="020B0502040204020203" pitchFamily="34" charset="0"/>
                  <a:cs typeface="Microsoft New Tai Lue" panose="020B0502040204020203" pitchFamily="34" charset="0"/>
                </a:rPr>
                <a:t> </a:t>
              </a:r>
              <a:r>
                <a:rPr lang="de-DE" sz="1600" dirty="0" err="1" smtClean="0">
                  <a:solidFill>
                    <a:srgbClr val="EEECE1">
                      <a:lumMod val="25000"/>
                    </a:srgbClr>
                  </a:solidFill>
                  <a:latin typeface="Microsoft New Tai Lue" panose="020B0502040204020203" pitchFamily="34" charset="0"/>
                  <a:cs typeface="Microsoft New Tai Lue" panose="020B0502040204020203" pitchFamily="34" charset="0"/>
                </a:rPr>
                <a:t>temporels</a:t>
              </a:r>
              <a:endParaRPr lang="de-DE" sz="1600" dirty="0">
                <a:solidFill>
                  <a:srgbClr val="EEECE1">
                    <a:lumMod val="25000"/>
                  </a:srgbClr>
                </a:solidFill>
                <a:latin typeface="Microsoft New Tai Lue" panose="020B0502040204020203" pitchFamily="34" charset="0"/>
                <a:cs typeface="Microsoft New Tai Lue" panose="020B0502040204020203" pitchFamily="34" charset="0"/>
              </a:endParaRPr>
            </a:p>
          </p:txBody>
        </p:sp>
        <p:cxnSp>
          <p:nvCxnSpPr>
            <p:cNvPr id="26" name="Gerade Verbindung mit Pfeil 25"/>
            <p:cNvCxnSpPr>
              <a:stCxn id="17" idx="2"/>
            </p:cNvCxnSpPr>
            <p:nvPr/>
          </p:nvCxnSpPr>
          <p:spPr>
            <a:xfrm>
              <a:off x="7615557" y="1384095"/>
              <a:ext cx="0" cy="2576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5" idx="2"/>
            </p:cNvCxnSpPr>
            <p:nvPr/>
          </p:nvCxnSpPr>
          <p:spPr>
            <a:xfrm>
              <a:off x="1976718" y="1391294"/>
              <a:ext cx="0" cy="2761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258236" y="1391294"/>
              <a:ext cx="4482" cy="2564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3119718" y="2056402"/>
              <a:ext cx="0" cy="145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3119718" y="2610400"/>
              <a:ext cx="0" cy="1490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endCxn id="18" idx="0"/>
            </p:cNvCxnSpPr>
            <p:nvPr/>
          </p:nvCxnSpPr>
          <p:spPr>
            <a:xfrm>
              <a:off x="5970494" y="4369310"/>
              <a:ext cx="0" cy="179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p:nvPr/>
          </p:nvCxnSpPr>
          <p:spPr>
            <a:xfrm>
              <a:off x="4921624" y="1852091"/>
              <a:ext cx="1210235" cy="159932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5970493" y="3820743"/>
              <a:ext cx="1" cy="1399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a:xfrm>
            <a:off x="430409" y="2393777"/>
            <a:ext cx="761903" cy="2912627"/>
            <a:chOff x="430409" y="1536526"/>
            <a:chExt cx="761903" cy="2912627"/>
          </a:xfrm>
        </p:grpSpPr>
        <p:sp>
          <p:nvSpPr>
            <p:cNvPr id="51" name="Geschweifte Klammer links 50"/>
            <p:cNvSpPr/>
            <p:nvPr/>
          </p:nvSpPr>
          <p:spPr>
            <a:xfrm>
              <a:off x="824759" y="1536526"/>
              <a:ext cx="367553" cy="1763371"/>
            </a:xfrm>
            <a:prstGeom prst="leftBrace">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txBody>
            <a:bodyPr vert="vert270" wrap="square" lIns="0" rtlCol="0" anchor="ctr"/>
            <a:lstStyle/>
            <a:p>
              <a:pPr algn="ctr" defTabSz="914400" fontAlgn="base">
                <a:spcBef>
                  <a:spcPct val="0"/>
                </a:spcBef>
                <a:spcAft>
                  <a:spcPct val="0"/>
                </a:spcAft>
              </a:pPr>
              <a:endParaRPr lang="de-DE" dirty="0">
                <a:solidFill>
                  <a:srgbClr val="EEECE1">
                    <a:lumMod val="25000"/>
                  </a:srgbClr>
                </a:solidFill>
              </a:endParaRPr>
            </a:p>
          </p:txBody>
        </p:sp>
        <p:sp>
          <p:nvSpPr>
            <p:cNvPr id="52" name="Geschweifte Klammer links 51"/>
            <p:cNvSpPr/>
            <p:nvPr/>
          </p:nvSpPr>
          <p:spPr>
            <a:xfrm>
              <a:off x="824754" y="3355919"/>
              <a:ext cx="367558" cy="1093234"/>
            </a:xfrm>
            <a:prstGeom prst="leftBrace">
              <a:avLst/>
            </a:prstGeom>
            <a:ln w="127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de-DE" dirty="0">
                <a:solidFill>
                  <a:srgbClr val="EEECE1">
                    <a:lumMod val="25000"/>
                  </a:srgbClr>
                </a:solidFill>
              </a:endParaRPr>
            </a:p>
          </p:txBody>
        </p:sp>
        <p:sp>
          <p:nvSpPr>
            <p:cNvPr id="53" name="Textfeld 52"/>
            <p:cNvSpPr txBox="1"/>
            <p:nvPr/>
          </p:nvSpPr>
          <p:spPr>
            <a:xfrm>
              <a:off x="457200" y="2163278"/>
              <a:ext cx="430887" cy="613154"/>
            </a:xfrm>
            <a:prstGeom prst="rect">
              <a:avLst/>
            </a:prstGeom>
            <a:noFill/>
          </p:spPr>
          <p:txBody>
            <a:bodyPr vert="vert270" wrap="square" rtlCol="0">
              <a:spAutoFit/>
            </a:bodyPr>
            <a:lstStyle/>
            <a:p>
              <a:pPr defTabSz="914400" fontAlgn="base">
                <a:spcBef>
                  <a:spcPct val="0"/>
                </a:spcBef>
                <a:spcAft>
                  <a:spcPct val="0"/>
                </a:spcAft>
              </a:pPr>
              <a:r>
                <a:rPr lang="de-DE" sz="1600" dirty="0" smtClean="0">
                  <a:solidFill>
                    <a:srgbClr val="EEECE1">
                      <a:lumMod val="25000"/>
                    </a:srgbClr>
                  </a:solidFill>
                  <a:latin typeface="Arial" charset="0"/>
                </a:rPr>
                <a:t>Haut</a:t>
              </a:r>
              <a:endParaRPr lang="de-DE" sz="1600" dirty="0">
                <a:solidFill>
                  <a:srgbClr val="EEECE1">
                    <a:lumMod val="25000"/>
                  </a:srgbClr>
                </a:solidFill>
                <a:latin typeface="Arial" charset="0"/>
              </a:endParaRPr>
            </a:p>
          </p:txBody>
        </p:sp>
        <p:sp>
          <p:nvSpPr>
            <p:cNvPr id="54" name="Textfeld 53"/>
            <p:cNvSpPr txBox="1"/>
            <p:nvPr/>
          </p:nvSpPr>
          <p:spPr>
            <a:xfrm>
              <a:off x="430409" y="3607045"/>
              <a:ext cx="430887" cy="576324"/>
            </a:xfrm>
            <a:prstGeom prst="rect">
              <a:avLst/>
            </a:prstGeom>
            <a:noFill/>
          </p:spPr>
          <p:txBody>
            <a:bodyPr vert="vert270" wrap="square" rtlCol="0">
              <a:spAutoFit/>
            </a:bodyPr>
            <a:lstStyle/>
            <a:p>
              <a:pPr defTabSz="914400" fontAlgn="base">
                <a:spcBef>
                  <a:spcPct val="0"/>
                </a:spcBef>
                <a:spcAft>
                  <a:spcPct val="0"/>
                </a:spcAft>
              </a:pPr>
              <a:r>
                <a:rPr lang="de-DE" sz="1600" dirty="0" smtClean="0">
                  <a:solidFill>
                    <a:srgbClr val="EEECE1">
                      <a:lumMod val="25000"/>
                    </a:srgbClr>
                  </a:solidFill>
                  <a:latin typeface="Arial" charset="0"/>
                </a:rPr>
                <a:t>Bas</a:t>
              </a:r>
              <a:endParaRPr lang="de-DE" sz="1600" dirty="0">
                <a:solidFill>
                  <a:srgbClr val="EEECE1">
                    <a:lumMod val="25000"/>
                  </a:srgbClr>
                </a:solidFill>
                <a:latin typeface="Arial" charset="0"/>
              </a:endParaRPr>
            </a:p>
          </p:txBody>
        </p:sp>
      </p:grpSp>
      <p:cxnSp>
        <p:nvCxnSpPr>
          <p:cNvPr id="59" name="Gerade Verbindung 58"/>
          <p:cNvCxnSpPr/>
          <p:nvPr/>
        </p:nvCxnSpPr>
        <p:spPr>
          <a:xfrm>
            <a:off x="564775" y="4178432"/>
            <a:ext cx="7960661" cy="0"/>
          </a:xfrm>
          <a:prstGeom prst="line">
            <a:avLst/>
          </a:prstGeom>
          <a:ln w="25400">
            <a:solidFill>
              <a:schemeClr val="tx2">
                <a:lumMod val="40000"/>
                <a:lumOff val="6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113346" y="2926547"/>
            <a:ext cx="461665" cy="2146955"/>
          </a:xfrm>
          <a:prstGeom prst="rect">
            <a:avLst/>
          </a:prstGeom>
          <a:noFill/>
        </p:spPr>
        <p:txBody>
          <a:bodyPr vert="vert270" wrap="square" rtlCol="0">
            <a:spAutoFit/>
          </a:bodyPr>
          <a:lstStyle/>
          <a:p>
            <a:pPr defTabSz="914400" fontAlgn="base">
              <a:spcBef>
                <a:spcPct val="0"/>
              </a:spcBef>
              <a:spcAft>
                <a:spcPct val="0"/>
              </a:spcAft>
            </a:pPr>
            <a:r>
              <a:rPr lang="de-DE" dirty="0" smtClean="0">
                <a:solidFill>
                  <a:srgbClr val="EEECE1">
                    <a:lumMod val="25000"/>
                  </a:srgbClr>
                </a:solidFill>
                <a:latin typeface="Arial" charset="0"/>
              </a:rPr>
              <a:t>Charge de </a:t>
            </a:r>
            <a:r>
              <a:rPr lang="de-DE" dirty="0" err="1" smtClean="0">
                <a:solidFill>
                  <a:srgbClr val="EEECE1">
                    <a:lumMod val="25000"/>
                  </a:srgbClr>
                </a:solidFill>
                <a:latin typeface="Arial" charset="0"/>
              </a:rPr>
              <a:t>calcul</a:t>
            </a:r>
            <a:endParaRPr lang="de-DE" dirty="0">
              <a:solidFill>
                <a:srgbClr val="EEECE1">
                  <a:lumMod val="25000"/>
                </a:srgbClr>
              </a:solidFill>
              <a:latin typeface="Arial" charset="0"/>
            </a:endParaRPr>
          </a:p>
        </p:txBody>
      </p:sp>
      <p:grpSp>
        <p:nvGrpSpPr>
          <p:cNvPr id="34" name="Gruppieren 33"/>
          <p:cNvGrpSpPr/>
          <p:nvPr/>
        </p:nvGrpSpPr>
        <p:grpSpPr>
          <a:xfrm>
            <a:off x="1544505" y="4005634"/>
            <a:ext cx="2444791" cy="1495628"/>
            <a:chOff x="1544504" y="3148384"/>
            <a:chExt cx="2444791" cy="1495628"/>
          </a:xfrm>
        </p:grpSpPr>
        <p:grpSp>
          <p:nvGrpSpPr>
            <p:cNvPr id="69" name="Gruppieren 68"/>
            <p:cNvGrpSpPr/>
            <p:nvPr/>
          </p:nvGrpSpPr>
          <p:grpSpPr>
            <a:xfrm>
              <a:off x="1579603" y="3148384"/>
              <a:ext cx="2409692" cy="1227007"/>
              <a:chOff x="1579603" y="3148384"/>
              <a:chExt cx="2409692" cy="1227007"/>
            </a:xfrm>
          </p:grpSpPr>
          <p:grpSp>
            <p:nvGrpSpPr>
              <p:cNvPr id="61" name="Gruppieren 60"/>
              <p:cNvGrpSpPr/>
              <p:nvPr/>
            </p:nvGrpSpPr>
            <p:grpSpPr>
              <a:xfrm>
                <a:off x="1579603" y="3525010"/>
                <a:ext cx="1442918" cy="850381"/>
                <a:chOff x="1579603" y="3525010"/>
                <a:chExt cx="1442918" cy="850381"/>
              </a:xfrm>
            </p:grpSpPr>
            <p:sp>
              <p:nvSpPr>
                <p:cNvPr id="62" name="Flowchart: Multidocument 10"/>
                <p:cNvSpPr/>
                <p:nvPr/>
              </p:nvSpPr>
              <p:spPr>
                <a:xfrm>
                  <a:off x="1830345" y="3525010"/>
                  <a:ext cx="1192176" cy="658359"/>
                </a:xfrm>
                <a:prstGeom prst="flowChartMultidocument">
                  <a:avLst/>
                </a:prstGeom>
                <a:solidFill>
                  <a:schemeClr val="bg2">
                    <a:lumMod val="75000"/>
                  </a:schemeClr>
                </a:solidFill>
                <a:ln>
                  <a:solidFill>
                    <a:schemeClr val="tx1"/>
                  </a:solidFill>
                </a:ln>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63" name="Flowchart: Multidocument 85"/>
                <p:cNvSpPr/>
                <p:nvPr/>
              </p:nvSpPr>
              <p:spPr>
                <a:xfrm>
                  <a:off x="1579603" y="3717032"/>
                  <a:ext cx="1192176" cy="658359"/>
                </a:xfrm>
                <a:prstGeom prst="flowChartMultidocument">
                  <a:avLst/>
                </a:prstGeom>
                <a:solidFill>
                  <a:schemeClr val="bg2">
                    <a:lumMod val="75000"/>
                  </a:schemeClr>
                </a:solidFill>
                <a:ln>
                  <a:solidFill>
                    <a:schemeClr val="tx1"/>
                  </a:solidFill>
                </a:ln>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a:solidFill>
                      <a:srgbClr val="EEECE1">
                        <a:lumMod val="25000"/>
                      </a:srgbClr>
                    </a:solidFill>
                  </a:endParaRPr>
                </a:p>
              </p:txBody>
            </p:sp>
            <p:sp>
              <p:nvSpPr>
                <p:cNvPr id="64" name="TextBox 109"/>
                <p:cNvSpPr txBox="1"/>
                <p:nvPr/>
              </p:nvSpPr>
              <p:spPr>
                <a:xfrm>
                  <a:off x="1702558" y="3895337"/>
                  <a:ext cx="729687" cy="400110"/>
                </a:xfrm>
                <a:prstGeom prst="rect">
                  <a:avLst/>
                </a:prstGeom>
                <a:noFill/>
              </p:spPr>
              <p:txBody>
                <a:bodyPr wrap="none" rtlCol="0">
                  <a:spAutoFit/>
                </a:bodyPr>
                <a:lstStyle/>
                <a:p>
                  <a:pPr algn="ctr" defTabSz="914400" fontAlgn="base">
                    <a:spcBef>
                      <a:spcPct val="0"/>
                    </a:spcBef>
                    <a:spcAft>
                      <a:spcPct val="0"/>
                    </a:spcAft>
                  </a:pPr>
                  <a:r>
                    <a:rPr lang="de-DE" sz="1000" b="1" dirty="0">
                      <a:solidFill>
                        <a:srgbClr val="EEECE1">
                          <a:lumMod val="25000"/>
                        </a:srgbClr>
                      </a:solidFill>
                      <a:latin typeface="Arial" panose="020B0604020202020204" pitchFamily="34" charset="0"/>
                      <a:cs typeface="Arial" panose="020B0604020202020204" pitchFamily="34" charset="0"/>
                    </a:rPr>
                    <a:t>PEVQ-S</a:t>
                  </a:r>
                  <a:r>
                    <a:rPr lang="de-DE" sz="1000" dirty="0">
                      <a:solidFill>
                        <a:srgbClr val="EEECE1">
                          <a:lumMod val="25000"/>
                        </a:srgbClr>
                      </a:solidFill>
                      <a:latin typeface="Arial" panose="020B0604020202020204" pitchFamily="34" charset="0"/>
                      <a:cs typeface="Arial" panose="020B0604020202020204" pitchFamily="34" charset="0"/>
                    </a:rPr>
                    <a:t> </a:t>
                  </a:r>
                </a:p>
                <a:p>
                  <a:pPr algn="ctr" defTabSz="914400" fontAlgn="base">
                    <a:spcBef>
                      <a:spcPct val="0"/>
                    </a:spcBef>
                    <a:spcAft>
                      <a:spcPct val="0"/>
                    </a:spcAft>
                  </a:pPr>
                  <a:r>
                    <a:rPr lang="de-DE" sz="1000" dirty="0">
                      <a:solidFill>
                        <a:srgbClr val="EEECE1">
                          <a:lumMod val="25000"/>
                        </a:srgbClr>
                      </a:solidFill>
                      <a:latin typeface="Arial" panose="020B0604020202020204" pitchFamily="34" charset="0"/>
                      <a:cs typeface="Arial" panose="020B0604020202020204" pitchFamily="34" charset="0"/>
                    </a:rPr>
                    <a:t>Base de données</a:t>
                  </a:r>
                </a:p>
              </p:txBody>
            </p:sp>
          </p:grpSp>
          <p:cxnSp>
            <p:nvCxnSpPr>
              <p:cNvPr id="66" name="Gerade Verbindung mit Pfeil 65"/>
              <p:cNvCxnSpPr/>
              <p:nvPr/>
            </p:nvCxnSpPr>
            <p:spPr>
              <a:xfrm>
                <a:off x="2303929" y="3148384"/>
                <a:ext cx="0" cy="3766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a:off x="3022521" y="3636077"/>
                <a:ext cx="96677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Gerade Verbindung mit Pfeil 22"/>
            <p:cNvCxnSpPr/>
            <p:nvPr/>
          </p:nvCxnSpPr>
          <p:spPr>
            <a:xfrm>
              <a:off x="1583774" y="4472007"/>
              <a:ext cx="967253" cy="0"/>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V="1">
              <a:off x="2635624" y="3938372"/>
              <a:ext cx="622160" cy="453251"/>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1544504" y="4443957"/>
              <a:ext cx="591917" cy="200055"/>
            </a:xfrm>
            <a:prstGeom prst="rect">
              <a:avLst/>
            </a:prstGeom>
            <a:noFill/>
          </p:spPr>
          <p:txBody>
            <a:bodyPr wrap="square" rtlCol="0">
              <a:spAutoFit/>
            </a:bodyPr>
            <a:lstStyle/>
            <a:p>
              <a:pPr defTabSz="914400" fontAlgn="base">
                <a:spcBef>
                  <a:spcPct val="0"/>
                </a:spcBef>
                <a:spcAft>
                  <a:spcPct val="0"/>
                </a:spcAft>
              </a:pPr>
              <a:r>
                <a:rPr lang="de-DE" sz="700" dirty="0" err="1">
                  <a:solidFill>
                    <a:srgbClr val="EEECE1">
                      <a:lumMod val="25000"/>
                    </a:srgbClr>
                  </a:solidFill>
                  <a:latin typeface="Arial" charset="0"/>
                </a:rPr>
                <a:t>Indicateurs</a:t>
              </a:r>
              <a:endParaRPr lang="de-DE" sz="700" dirty="0">
                <a:solidFill>
                  <a:srgbClr val="EEECE1">
                    <a:lumMod val="25000"/>
                  </a:srgbClr>
                </a:solidFill>
                <a:latin typeface="Arial" charset="0"/>
              </a:endParaRPr>
            </a:p>
          </p:txBody>
        </p:sp>
        <p:sp>
          <p:nvSpPr>
            <p:cNvPr id="57" name="Textfeld 56"/>
            <p:cNvSpPr txBox="1"/>
            <p:nvPr/>
          </p:nvSpPr>
          <p:spPr>
            <a:xfrm rot="-2160000">
              <a:off x="2707954" y="4122598"/>
              <a:ext cx="541413" cy="200055"/>
            </a:xfrm>
            <a:prstGeom prst="rect">
              <a:avLst/>
            </a:prstGeom>
            <a:noFill/>
          </p:spPr>
          <p:txBody>
            <a:bodyPr wrap="square" rtlCol="0">
              <a:spAutoFit/>
            </a:bodyPr>
            <a:lstStyle/>
            <a:p>
              <a:pPr defTabSz="914400" fontAlgn="base">
                <a:spcBef>
                  <a:spcPct val="0"/>
                </a:spcBef>
                <a:spcAft>
                  <a:spcPct val="0"/>
                </a:spcAft>
              </a:pPr>
              <a:r>
                <a:rPr lang="de-DE" sz="700" dirty="0">
                  <a:solidFill>
                    <a:srgbClr val="EEECE1">
                      <a:lumMod val="25000"/>
                    </a:srgbClr>
                  </a:solidFill>
                  <a:latin typeface="Arial" charset="0"/>
                </a:rPr>
                <a:t>Les trames</a:t>
              </a:r>
            </a:p>
          </p:txBody>
        </p:sp>
      </p:grpSp>
      <p:sp>
        <p:nvSpPr>
          <p:cNvPr id="39" name="Fußzeilenplatzhalter 38"/>
          <p:cNvSpPr>
            <a:spLocks noGrp="1"/>
          </p:cNvSpPr>
          <p:nvPr>
            <p:ph type="ftr" sz="quarter" idx="11"/>
          </p:nvPr>
        </p:nvSpPr>
        <p:spPr>
          <a:xfrm>
            <a:off x="6586352" y="5668963"/>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2147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circle(in)">
                                      <p:cBhvr>
                                        <p:cTn id="18" dur="2000"/>
                                        <p:tgtEl>
                                          <p:spTgt spid="59"/>
                                        </p:tgtEl>
                                      </p:cBhvr>
                                    </p:animEffect>
                                  </p:childTnLst>
                                </p:cTn>
                              </p:par>
                              <p:par>
                                <p:cTn id="19" presetID="10" presetClass="exit" presetSubtype="0" fill="hold"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5" descr="PEVQ-S Diagram_v6_1702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969" y="1312545"/>
            <a:ext cx="6121400" cy="4298950"/>
          </a:xfrm>
          <a:prstGeom prst="rect">
            <a:avLst/>
          </a:prstGeom>
          <a:noFill/>
          <a:ln>
            <a:noFill/>
          </a:ln>
        </p:spPr>
      </p:pic>
      <p:pic>
        <p:nvPicPr>
          <p:cNvPr id="8" name="Grafik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4349750"/>
            <a:ext cx="2123412" cy="1651000"/>
          </a:xfrm>
          <a:prstGeom prst="rect">
            <a:avLst/>
          </a:prstGeom>
          <a:noFill/>
          <a:ln>
            <a:noFill/>
          </a:ln>
        </p:spPr>
      </p:pic>
      <p:sp>
        <p:nvSpPr>
          <p:cNvPr id="9" name="Titel 1"/>
          <p:cNvSpPr txBox="1">
            <a:spLocks/>
          </p:cNvSpPr>
          <p:nvPr/>
        </p:nvSpPr>
        <p:spPr>
          <a:xfrm>
            <a:off x="457200" y="896937"/>
            <a:ext cx="8229600" cy="857250"/>
          </a:xfrm>
          <a:prstGeom prst="rect">
            <a:avLst/>
          </a:prstGeom>
        </p:spPr>
        <p:txBody>
          <a:bodyPr rtlCol="0">
            <a:normAutofit lnSpcReduction="10000"/>
          </a:bodyPr>
          <a:lst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a:lstStyle>
          <a:p>
            <a:pPr algn="l" defTabSz="914400" fontAlgn="auto">
              <a:spcAft>
                <a:spcPts val="0"/>
              </a:spcAft>
              <a:defRPr/>
            </a:pPr>
            <a:endParaRPr lang="de-DE" sz="2400" dirty="0">
              <a:solidFill>
                <a:srgbClr val="EEECE1">
                  <a:lumMod val="25000"/>
                </a:srgbClr>
              </a:solidFill>
            </a:endParaRPr>
          </a:p>
          <a:p>
            <a:pPr defTabSz="914400" fontAlgn="auto">
              <a:spcAft>
                <a:spcPts val="0"/>
              </a:spcAft>
              <a:defRPr/>
            </a:pPr>
            <a:r>
              <a:rPr lang="de-DE" sz="2800" dirty="0">
                <a:solidFill>
                  <a:srgbClr val="EEECE1">
                    <a:lumMod val="25000"/>
                  </a:srgbClr>
                </a:solidFill>
              </a:rPr>
              <a:t>PEVQ-S dans </a:t>
            </a:r>
            <a:r>
              <a:rPr lang="de-DE" sz="2800" dirty="0" smtClean="0">
                <a:solidFill>
                  <a:srgbClr val="EEECE1">
                    <a:lumMod val="25000"/>
                  </a:srgbClr>
                </a:solidFill>
              </a:rPr>
              <a:t>la </a:t>
            </a:r>
            <a:r>
              <a:rPr lang="de-DE" sz="2800" dirty="0" err="1" smtClean="0">
                <a:solidFill>
                  <a:srgbClr val="EEECE1">
                    <a:lumMod val="25000"/>
                  </a:srgbClr>
                </a:solidFill>
              </a:rPr>
              <a:t>Chaîne</a:t>
            </a:r>
            <a:endParaRPr lang="de-DE" sz="2800" dirty="0">
              <a:solidFill>
                <a:srgbClr val="EEECE1">
                  <a:lumMod val="25000"/>
                </a:srgbClr>
              </a:solidFill>
            </a:endParaRPr>
          </a:p>
        </p:txBody>
      </p:sp>
      <p:sp>
        <p:nvSpPr>
          <p:cNvPr id="3" name="Fußzeilenplatzhalter 2"/>
          <p:cNvSpPr>
            <a:spLocks noGrp="1"/>
          </p:cNvSpPr>
          <p:nvPr>
            <p:ph type="ftr" sz="quarter" idx="11"/>
          </p:nvPr>
        </p:nvSpPr>
        <p:spPr>
          <a:xfrm>
            <a:off x="4770604" y="5664232"/>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398011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212726" y="2041525"/>
          <a:ext cx="8893175" cy="3111500"/>
        </p:xfrm>
        <a:graphic>
          <a:graphicData uri="http://schemas.openxmlformats.org/presentationml/2006/ole">
            <mc:AlternateContent xmlns:mc="http://schemas.openxmlformats.org/markup-compatibility/2006">
              <mc:Choice xmlns:v="urn:schemas-microsoft-com:vml" Requires="v">
                <p:oleObj spid="_x0000_s5205" name="Document" r:id="rId5" imgW="6260174" imgH="2191831" progId="Word.Document.12">
                  <p:embed/>
                </p:oleObj>
              </mc:Choice>
              <mc:Fallback>
                <p:oleObj name="Document" r:id="rId5" imgW="6260174" imgH="2191831" progId="Word.Document.12">
                  <p:embed/>
                  <p:pic>
                    <p:nvPicPr>
                      <p:cNvPr id="0" name=""/>
                      <p:cNvPicPr/>
                      <p:nvPr/>
                    </p:nvPicPr>
                    <p:blipFill>
                      <a:blip r:embed="rId6"/>
                      <a:stretch>
                        <a:fillRect/>
                      </a:stretch>
                    </p:blipFill>
                    <p:spPr>
                      <a:xfrm>
                        <a:off x="212726" y="2041525"/>
                        <a:ext cx="8893175" cy="3111500"/>
                      </a:xfrm>
                      <a:prstGeom prst="rect">
                        <a:avLst/>
                      </a:prstGeom>
                    </p:spPr>
                  </p:pic>
                </p:oleObj>
              </mc:Fallback>
            </mc:AlternateContent>
          </a:graphicData>
        </a:graphic>
      </p:graphicFrame>
      <p:sp>
        <p:nvSpPr>
          <p:cNvPr id="7" name="Titel 1"/>
          <p:cNvSpPr txBox="1">
            <a:spLocks/>
          </p:cNvSpPr>
          <p:nvPr/>
        </p:nvSpPr>
        <p:spPr>
          <a:xfrm>
            <a:off x="457200" y="899311"/>
            <a:ext cx="8229600" cy="857250"/>
          </a:xfrm>
          <a:prstGeom prst="rect">
            <a:avLst/>
          </a:prstGeom>
        </p:spPr>
        <p:txBody>
          <a:bodyPr rtlCol="0">
            <a:normAutofit/>
          </a:bodyPr>
          <a:lst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a:lstStyle>
          <a:p>
            <a:pPr algn="l" defTabSz="914400" fontAlgn="auto">
              <a:spcAft>
                <a:spcPts val="0"/>
              </a:spcAft>
              <a:defRPr/>
            </a:pPr>
            <a:endParaRPr lang="de-DE" sz="2400" dirty="0">
              <a:solidFill>
                <a:srgbClr val="EEECE1">
                  <a:lumMod val="25000"/>
                </a:srgbClr>
              </a:solidFill>
            </a:endParaRPr>
          </a:p>
          <a:p>
            <a:pPr algn="l" defTabSz="914400" fontAlgn="auto">
              <a:spcAft>
                <a:spcPts val="0"/>
              </a:spcAft>
              <a:defRPr/>
            </a:pPr>
            <a:r>
              <a:rPr lang="de-DE" sz="2400" dirty="0">
                <a:solidFill>
                  <a:srgbClr val="EEECE1">
                    <a:lumMod val="25000"/>
                  </a:srgbClr>
                </a:solidFill>
              </a:rPr>
              <a:t> </a:t>
            </a:r>
            <a:r>
              <a:rPr lang="de-DE" sz="2400" dirty="0" smtClean="0">
                <a:solidFill>
                  <a:srgbClr val="EEECE1">
                    <a:lumMod val="25000"/>
                  </a:srgbClr>
                </a:solidFill>
              </a:rPr>
              <a:t>Services </a:t>
            </a:r>
            <a:r>
              <a:rPr lang="de-DE" sz="2400" dirty="0" err="1" smtClean="0">
                <a:solidFill>
                  <a:srgbClr val="EEECE1">
                    <a:lumMod val="25000"/>
                  </a:srgbClr>
                </a:solidFill>
              </a:rPr>
              <a:t>Supportés</a:t>
            </a:r>
            <a:r>
              <a:rPr lang="de-DE" sz="2400" dirty="0" smtClean="0">
                <a:solidFill>
                  <a:srgbClr val="EEECE1">
                    <a:lumMod val="25000"/>
                  </a:srgbClr>
                </a:solidFill>
              </a:rPr>
              <a:t>/</a:t>
            </a:r>
            <a:r>
              <a:rPr lang="de-DE" sz="2400" dirty="0" err="1" smtClean="0">
                <a:solidFill>
                  <a:srgbClr val="EEECE1">
                    <a:lumMod val="25000"/>
                  </a:srgbClr>
                </a:solidFill>
              </a:rPr>
              <a:t>Plateformes</a:t>
            </a:r>
            <a:endParaRPr lang="de-DE" sz="2400" dirty="0">
              <a:solidFill>
                <a:srgbClr val="EEECE1">
                  <a:lumMod val="25000"/>
                </a:srgbClr>
              </a:solidFill>
            </a:endParaRPr>
          </a:p>
        </p:txBody>
      </p:sp>
      <p:sp>
        <p:nvSpPr>
          <p:cNvPr id="3" name="Fußzeilenplatzhalter 2"/>
          <p:cNvSpPr>
            <a:spLocks noGrp="1"/>
          </p:cNvSpPr>
          <p:nvPr>
            <p:ph type="ftr" sz="quarter" idx="11"/>
          </p:nvPr>
        </p:nvSpPr>
        <p:spPr>
          <a:xfrm>
            <a:off x="6410671" y="5668963"/>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371734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97" y="1510955"/>
            <a:ext cx="7355835" cy="395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457200" y="899063"/>
            <a:ext cx="8229600" cy="547218"/>
          </a:xfrm>
          <a:prstGeom prst="rect">
            <a:avLst/>
          </a:prstGeom>
        </p:spPr>
        <p:txBody>
          <a:bodyPr rtlCol="0">
            <a:normAutofit fontScale="70000" lnSpcReduction="20000"/>
          </a:bodyPr>
          <a:lst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a:lstStyle>
          <a:p>
            <a:pPr algn="l" defTabSz="914400" fontAlgn="auto">
              <a:spcAft>
                <a:spcPts val="0"/>
              </a:spcAft>
              <a:defRPr/>
            </a:pPr>
            <a:endParaRPr lang="de-DE" sz="2400" dirty="0">
              <a:solidFill>
                <a:srgbClr val="EEECE1">
                  <a:lumMod val="25000"/>
                </a:srgbClr>
              </a:solidFill>
            </a:endParaRPr>
          </a:p>
          <a:p>
            <a:pPr algn="l" defTabSz="914400" fontAlgn="auto">
              <a:spcAft>
                <a:spcPts val="0"/>
              </a:spcAft>
              <a:defRPr/>
            </a:pPr>
            <a:r>
              <a:rPr lang="de-DE" sz="2400" dirty="0">
                <a:solidFill>
                  <a:srgbClr val="EEECE1">
                    <a:lumMod val="25000"/>
                  </a:srgbClr>
                </a:solidFill>
              </a:rPr>
              <a:t>PEVQ-S Mesure</a:t>
            </a:r>
          </a:p>
        </p:txBody>
      </p:sp>
      <p:sp>
        <p:nvSpPr>
          <p:cNvPr id="7" name="Fußzeilenplatzhalter 6"/>
          <p:cNvSpPr>
            <a:spLocks noGrp="1"/>
          </p:cNvSpPr>
          <p:nvPr>
            <p:ph type="ftr" sz="quarter" idx="11"/>
          </p:nvPr>
        </p:nvSpPr>
        <p:spPr>
          <a:xfrm>
            <a:off x="5948127" y="5668963"/>
            <a:ext cx="2444435"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273984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86676"/>
            <a:ext cx="8229600" cy="857250"/>
          </a:xfrm>
        </p:spPr>
        <p:txBody>
          <a:bodyPr/>
          <a:lstStyle/>
          <a:p>
            <a:pPr algn="l"/>
            <a:r>
              <a:rPr lang="en-GB" sz="2400" dirty="0">
                <a:solidFill>
                  <a:schemeClr val="bg2">
                    <a:lumMod val="25000"/>
                  </a:schemeClr>
                </a:solidFill>
              </a:rPr>
              <a:t/>
            </a:r>
            <a:br>
              <a:rPr lang="en-GB" sz="2400" dirty="0">
                <a:solidFill>
                  <a:schemeClr val="bg2">
                    <a:lumMod val="25000"/>
                  </a:schemeClr>
                </a:solidFill>
              </a:rPr>
            </a:br>
            <a:r>
              <a:rPr lang="en-GB" sz="2400" dirty="0" err="1">
                <a:solidFill>
                  <a:schemeClr val="bg2">
                    <a:lumMod val="25000"/>
                  </a:schemeClr>
                </a:solidFill>
              </a:rPr>
              <a:t>L'analyse</a:t>
            </a:r>
            <a:r>
              <a:rPr lang="en-GB" sz="2400" dirty="0">
                <a:solidFill>
                  <a:schemeClr val="bg2">
                    <a:lumMod val="25000"/>
                  </a:schemeClr>
                </a:solidFill>
              </a:rPr>
              <a:t> </a:t>
            </a:r>
            <a:r>
              <a:rPr lang="en-GB" sz="2400" dirty="0" smtClean="0">
                <a:solidFill>
                  <a:schemeClr val="bg2">
                    <a:lumMod val="25000"/>
                  </a:schemeClr>
                </a:solidFill>
              </a:rPr>
              <a:t>comparative des Services de Streaming </a:t>
            </a:r>
            <a:r>
              <a:rPr lang="en-GB" sz="2400" dirty="0" err="1" smtClean="0">
                <a:solidFill>
                  <a:schemeClr val="bg2">
                    <a:lumMod val="25000"/>
                  </a:schemeClr>
                </a:solidFill>
              </a:rPr>
              <a:t>VoD</a:t>
            </a:r>
            <a:endParaRPr lang="de-DE" sz="2400" dirty="0">
              <a:solidFill>
                <a:schemeClr val="bg2">
                  <a:lumMod val="25000"/>
                </a:schemeClr>
              </a:solidFill>
            </a:endParaRPr>
          </a:p>
        </p:txBody>
      </p:sp>
      <p:sp>
        <p:nvSpPr>
          <p:cNvPr id="3" name="Inhaltsplatzhalter 2"/>
          <p:cNvSpPr>
            <a:spLocks noGrp="1"/>
          </p:cNvSpPr>
          <p:nvPr>
            <p:ph idx="1"/>
          </p:nvPr>
        </p:nvSpPr>
        <p:spPr>
          <a:xfrm>
            <a:off x="457200" y="1988404"/>
            <a:ext cx="8229600" cy="3394075"/>
          </a:xfrm>
        </p:spPr>
        <p:txBody>
          <a:bodyPr/>
          <a:lstStyle/>
          <a:p>
            <a:pPr marL="0" indent="0">
              <a:buNone/>
            </a:pPr>
            <a:r>
              <a:rPr lang="de-DE" sz="2000" b="1" dirty="0">
                <a:solidFill>
                  <a:srgbClr val="00B0F0"/>
                </a:solidFill>
              </a:rPr>
              <a:t> L</a:t>
            </a:r>
            <a:r>
              <a:rPr lang="en-GB" sz="2000" b="1" dirty="0" err="1" smtClean="0">
                <a:solidFill>
                  <a:srgbClr val="00B0F0"/>
                </a:solidFill>
              </a:rPr>
              <a:t>es</a:t>
            </a:r>
            <a:r>
              <a:rPr lang="en-GB" sz="2000" b="1" dirty="0" smtClean="0">
                <a:solidFill>
                  <a:srgbClr val="00B0F0"/>
                </a:solidFill>
              </a:rPr>
              <a:t> </a:t>
            </a:r>
            <a:r>
              <a:rPr lang="en-GB" sz="2000" b="1" dirty="0">
                <a:solidFill>
                  <a:srgbClr val="00B0F0"/>
                </a:solidFill>
              </a:rPr>
              <a:t>débits de </a:t>
            </a:r>
            <a:r>
              <a:rPr lang="en-GB" sz="2000" b="1" dirty="0" err="1" smtClean="0">
                <a:solidFill>
                  <a:srgbClr val="00B0F0"/>
                </a:solidFill>
              </a:rPr>
              <a:t>données</a:t>
            </a:r>
            <a:r>
              <a:rPr lang="en-GB" sz="2000" b="1" dirty="0" smtClean="0">
                <a:solidFill>
                  <a:srgbClr val="00B0F0"/>
                </a:solidFill>
              </a:rPr>
              <a:t> </a:t>
            </a:r>
            <a:r>
              <a:rPr lang="en-GB" sz="2000" b="1" dirty="0" err="1" smtClean="0">
                <a:solidFill>
                  <a:srgbClr val="00B0F0"/>
                </a:solidFill>
              </a:rPr>
              <a:t>considérablement</a:t>
            </a:r>
            <a:r>
              <a:rPr lang="en-GB" sz="2000" b="1" dirty="0" smtClean="0">
                <a:solidFill>
                  <a:srgbClr val="00B0F0"/>
                </a:solidFill>
              </a:rPr>
              <a:t>  </a:t>
            </a:r>
            <a:r>
              <a:rPr lang="en-GB" sz="2000" b="1" dirty="0" err="1" smtClean="0">
                <a:solidFill>
                  <a:srgbClr val="00B0F0"/>
                </a:solidFill>
              </a:rPr>
              <a:t>ou</a:t>
            </a:r>
            <a:r>
              <a:rPr lang="en-GB" sz="2000" b="1" dirty="0" smtClean="0">
                <a:solidFill>
                  <a:srgbClr val="00B0F0"/>
                </a:solidFill>
              </a:rPr>
              <a:t> </a:t>
            </a:r>
            <a:r>
              <a:rPr lang="en-GB" sz="2000" b="1" dirty="0" err="1" smtClean="0">
                <a:solidFill>
                  <a:srgbClr val="00B0F0"/>
                </a:solidFill>
              </a:rPr>
              <a:t>legèrement</a:t>
            </a:r>
            <a:r>
              <a:rPr lang="en-GB" sz="2000" b="1" dirty="0" smtClean="0">
                <a:solidFill>
                  <a:srgbClr val="00B0F0"/>
                </a:solidFill>
              </a:rPr>
              <a:t> </a:t>
            </a:r>
            <a:r>
              <a:rPr lang="en-GB" sz="2000" b="1" dirty="0" err="1" smtClean="0">
                <a:solidFill>
                  <a:srgbClr val="00B0F0"/>
                </a:solidFill>
              </a:rPr>
              <a:t>supérieurs</a:t>
            </a:r>
            <a:r>
              <a:rPr lang="en-GB" sz="2000" b="1" dirty="0" smtClean="0">
                <a:solidFill>
                  <a:srgbClr val="00B0F0"/>
                </a:solidFill>
              </a:rPr>
              <a:t> au </a:t>
            </a:r>
            <a:r>
              <a:rPr lang="en-GB" sz="2000" b="1" dirty="0" err="1" smtClean="0">
                <a:solidFill>
                  <a:srgbClr val="00B0F0"/>
                </a:solidFill>
              </a:rPr>
              <a:t>débit</a:t>
            </a:r>
            <a:r>
              <a:rPr lang="en-GB" sz="2000" b="1" dirty="0" smtClean="0">
                <a:solidFill>
                  <a:srgbClr val="00B0F0"/>
                </a:solidFill>
              </a:rPr>
              <a:t> </a:t>
            </a:r>
            <a:r>
              <a:rPr lang="en-GB" sz="2000" b="1" dirty="0" err="1" smtClean="0">
                <a:solidFill>
                  <a:srgbClr val="00B0F0"/>
                </a:solidFill>
              </a:rPr>
              <a:t>binaire</a:t>
            </a:r>
            <a:r>
              <a:rPr lang="en-GB" sz="2000" b="1" dirty="0" smtClean="0">
                <a:solidFill>
                  <a:srgbClr val="00B0F0"/>
                </a:solidFill>
              </a:rPr>
              <a:t> </a:t>
            </a:r>
            <a:r>
              <a:rPr lang="en-GB" sz="2000" b="1" dirty="0" err="1" smtClean="0">
                <a:solidFill>
                  <a:srgbClr val="00B0F0"/>
                </a:solidFill>
              </a:rPr>
              <a:t>vidéo</a:t>
            </a:r>
            <a:r>
              <a:rPr lang="en-GB" sz="2000" b="1" dirty="0" smtClean="0">
                <a:solidFill>
                  <a:srgbClr val="00B0F0"/>
                </a:solidFill>
              </a:rPr>
              <a:t>  maximal</a:t>
            </a:r>
            <a:r>
              <a:rPr lang="en-GB" sz="2000" b="1" dirty="0">
                <a:solidFill>
                  <a:srgbClr val="00B0F0"/>
                </a:solidFill>
              </a:rPr>
              <a:t> </a:t>
            </a:r>
            <a:r>
              <a:rPr lang="en-GB" sz="2000" b="1" dirty="0" err="1" smtClean="0">
                <a:solidFill>
                  <a:srgbClr val="00B0F0"/>
                </a:solidFill>
              </a:rPr>
              <a:t>sont</a:t>
            </a:r>
            <a:r>
              <a:rPr lang="en-GB" sz="2000" b="1" dirty="0" smtClean="0">
                <a:solidFill>
                  <a:srgbClr val="00B0F0"/>
                </a:solidFill>
              </a:rPr>
              <a:t> </a:t>
            </a:r>
            <a:r>
              <a:rPr lang="en-GB" sz="2000" b="1" dirty="0" err="1" smtClean="0">
                <a:solidFill>
                  <a:srgbClr val="00B0F0"/>
                </a:solidFill>
              </a:rPr>
              <a:t>ils</a:t>
            </a:r>
            <a:r>
              <a:rPr lang="en-GB" sz="2000" b="1" dirty="0" smtClean="0">
                <a:solidFill>
                  <a:srgbClr val="00B0F0"/>
                </a:solidFill>
              </a:rPr>
              <a:t>  </a:t>
            </a:r>
            <a:r>
              <a:rPr lang="en-GB" sz="2000" b="1" dirty="0">
                <a:solidFill>
                  <a:srgbClr val="00B0F0"/>
                </a:solidFill>
              </a:rPr>
              <a:t>une assez bonne perspective pour atteindre une bonne qualité vidéo ?</a:t>
            </a:r>
          </a:p>
          <a:p>
            <a:pPr marL="0" indent="0">
              <a:buNone/>
            </a:pPr>
            <a:endParaRPr lang="en-GB" sz="2400" dirty="0"/>
          </a:p>
          <a:p>
            <a:pPr marL="0" indent="0">
              <a:buNone/>
            </a:pPr>
            <a:r>
              <a:rPr lang="en-GB" sz="1800" dirty="0"/>
              <a:t>Test de contrainte d'AIV utilisant PEVQ-S</a:t>
            </a:r>
          </a:p>
          <a:p>
            <a:pPr marL="266700" indent="-174625">
              <a:buFont typeface="Symbol" panose="05050102010706020507" pitchFamily="18" charset="2"/>
              <a:buChar char="-"/>
            </a:pPr>
            <a:r>
              <a:rPr lang="en-GB" sz="1800" dirty="0"/>
              <a:t>16 Mbit/s, ADSL (cuivre)		</a:t>
            </a:r>
          </a:p>
          <a:p>
            <a:pPr marL="266700" indent="-174625">
              <a:buFont typeface="Symbol" panose="05050102010706020507" pitchFamily="18" charset="2"/>
              <a:buChar char="-"/>
            </a:pPr>
            <a:r>
              <a:rPr lang="en-GB" sz="1800" dirty="0"/>
              <a:t>32 Mbit/s, ADSL (cuivre)</a:t>
            </a:r>
          </a:p>
          <a:p>
            <a:pPr marL="0" indent="0">
              <a:buNone/>
            </a:pPr>
            <a:endParaRPr lang="en-GB" sz="1800" dirty="0"/>
          </a:p>
          <a:p>
            <a:pPr marL="0" indent="0">
              <a:buNone/>
            </a:pPr>
            <a:r>
              <a:rPr lang="en-GB" sz="1800" dirty="0"/>
              <a:t>150 secondes de vidéo contenant des niveaux de qualité jusqu'à 1080p à un débit binaire de 10 Mbit/s</a:t>
            </a:r>
            <a:endParaRPr lang="de-DE" sz="1800" dirty="0"/>
          </a:p>
          <a:p>
            <a:pPr marL="0" indent="0">
              <a:buNone/>
            </a:pPr>
            <a:endParaRPr lang="en-GB" sz="2400" dirty="0"/>
          </a:p>
        </p:txBody>
      </p:sp>
      <p:sp>
        <p:nvSpPr>
          <p:cNvPr id="5" name="Fußzeilenplatzhalter 4"/>
          <p:cNvSpPr>
            <a:spLocks noGrp="1"/>
          </p:cNvSpPr>
          <p:nvPr>
            <p:ph type="ftr" sz="quarter" idx="11"/>
          </p:nvPr>
        </p:nvSpPr>
        <p:spPr>
          <a:xfrm>
            <a:off x="6166227" y="5664232"/>
            <a:ext cx="2376488" cy="273050"/>
          </a:xfrm>
        </p:spPr>
        <p:txBody>
          <a:bodyPr/>
          <a:lstStyle/>
          <a:p>
            <a:pPr>
              <a:defRPr/>
            </a:pPr>
            <a:r>
              <a:rPr lang="en-US" dirty="0" smtClean="0">
                <a:solidFill>
                  <a:prstClr val="black">
                    <a:tint val="75000"/>
                  </a:prstClr>
                </a:solidFill>
              </a:rPr>
              <a:t>© 2015 Christian Schmidmer, www.opticom.de</a:t>
            </a:r>
            <a:endParaRPr lang="en-US" dirty="0">
              <a:solidFill>
                <a:prstClr val="black">
                  <a:tint val="75000"/>
                </a:prstClr>
              </a:solidFill>
            </a:endParaRPr>
          </a:p>
        </p:txBody>
      </p:sp>
    </p:spTree>
    <p:extLst>
      <p:ext uri="{BB962C8B-B14F-4D97-AF65-F5344CB8AC3E}">
        <p14:creationId xmlns:p14="http://schemas.microsoft.com/office/powerpoint/2010/main" val="15349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potx" id="{94E1F940-D141-43C0-9098-4D47BE0BD387}" vid="{7382E341-6C9B-410A-B85B-DBBA8D1D0913}"/>
    </a:ext>
  </a:extLst>
</a:theme>
</file>

<file path=ppt/theme/theme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potx" id="{94E1F940-D141-43C0-9098-4D47BE0BD387}" vid="{7382E341-6C9B-410A-B85B-DBBA8D1D0913}"/>
    </a:ext>
  </a:extLst>
</a:theme>
</file>

<file path=ppt/theme/theme4.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potx" id="{94E1F940-D141-43C0-9098-4D47BE0BD387}" vid="{7382E341-6C9B-410A-B85B-DBBA8D1D091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8471B4-74F7-4AF0-9C53-DF0748ED913F}"/>
</file>

<file path=customXml/itemProps2.xml><?xml version="1.0" encoding="utf-8"?>
<ds:datastoreItem xmlns:ds="http://schemas.openxmlformats.org/officeDocument/2006/customXml" ds:itemID="{ADB252FD-CC78-4339-B281-9D9E4D8B1D80}"/>
</file>

<file path=customXml/itemProps3.xml><?xml version="1.0" encoding="utf-8"?>
<ds:datastoreItem xmlns:ds="http://schemas.openxmlformats.org/officeDocument/2006/customXml" ds:itemID="{C06D4829-7A6B-4F1B-B9FA-D9EA73ECBEB5}"/>
</file>

<file path=docProps/app.xml><?xml version="1.0" encoding="utf-8"?>
<Properties xmlns="http://schemas.openxmlformats.org/officeDocument/2006/extended-properties" xmlns:vt="http://schemas.openxmlformats.org/officeDocument/2006/docPropsVTypes">
  <Template/>
  <TotalTime>152</TotalTime>
  <Words>354</Words>
  <Application>Microsoft Office PowerPoint</Application>
  <PresentationFormat>On-screen Show (4:3)</PresentationFormat>
  <Paragraphs>263</Paragraphs>
  <Slides>24</Slides>
  <Notes>15</Notes>
  <HiddenSlides>2</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3</vt:i4>
      </vt:variant>
      <vt:variant>
        <vt:lpstr>Slide Titles</vt:lpstr>
      </vt:variant>
      <vt:variant>
        <vt:i4>24</vt:i4>
      </vt:variant>
    </vt:vector>
  </HeadingPairs>
  <TitlesOfParts>
    <vt:vector size="39" baseType="lpstr">
      <vt:lpstr>Arial</vt:lpstr>
      <vt:lpstr>Calibri</vt:lpstr>
      <vt:lpstr>Microsoft New Tai Lue</vt:lpstr>
      <vt:lpstr>Symbol</vt:lpstr>
      <vt:lpstr>Times New Roman</vt:lpstr>
      <vt:lpstr>Trebuchet MS</vt:lpstr>
      <vt:lpstr>Verdana</vt:lpstr>
      <vt:lpstr>Wingdings</vt:lpstr>
      <vt:lpstr>Office Theme</vt:lpstr>
      <vt:lpstr>Larissa</vt:lpstr>
      <vt:lpstr>1_Larissa</vt:lpstr>
      <vt:lpstr>2_Larissa</vt:lpstr>
      <vt:lpstr>Arbeitsblatt</vt:lpstr>
      <vt:lpstr>Document</vt:lpstr>
      <vt:lpstr>Microsoft ClipArt Gallery</vt:lpstr>
      <vt:lpstr>Forum Régional de Normalisation de l'UIT pour l'Afrique Livingstone,  Zambie 16-18 Mars 2016</vt:lpstr>
      <vt:lpstr>PowerPoint Presentation</vt:lpstr>
      <vt:lpstr>Qu‘est-ce qui est différent de la Diffusion en flux adaptatif?</vt:lpstr>
      <vt:lpstr>  Concept de Streaming Adaptatif</vt:lpstr>
      <vt:lpstr> Structure PEVQ</vt:lpstr>
      <vt:lpstr>PowerPoint Presentation</vt:lpstr>
      <vt:lpstr>PowerPoint Presentation</vt:lpstr>
      <vt:lpstr>PowerPoint Presentation</vt:lpstr>
      <vt:lpstr> L'analyse comparative des Services de Streaming VoD</vt:lpstr>
      <vt:lpstr>AIV élevé que16Mbit/s ADSL</vt:lpstr>
      <vt:lpstr>AIV plus élevé que 32Mbit/s'ADSL</vt:lpstr>
      <vt:lpstr>Conclusions</vt:lpstr>
      <vt:lpstr>Acteurs impliqués dans la concurrence en QoE des OTT</vt:lpstr>
      <vt:lpstr>Les différentes perceptions de la qualité pour des partis prenantes </vt:lpstr>
      <vt:lpstr>Q.14/12</vt:lpstr>
      <vt:lpstr>Objet de la question</vt:lpstr>
      <vt:lpstr> Sujets Sélectionnés</vt:lpstr>
      <vt:lpstr>P.NATS PISTE 1</vt:lpstr>
      <vt:lpstr>P.NATS PISTE 2</vt:lpstr>
      <vt:lpstr>PowerPoint Presentation</vt:lpstr>
      <vt:lpstr>Wiki pour le point P.NATS dans Q.14/12</vt:lpstr>
      <vt:lpstr>P.ENATS</vt:lpstr>
      <vt:lpstr>Projet de Streaming adaptatif VQEG  (AVHD-AS)</vt:lpstr>
      <vt:lpstr>Des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Aloran, Rakan</cp:lastModifiedBy>
  <cp:revision>88</cp:revision>
  <dcterms:created xsi:type="dcterms:W3CDTF">2016-02-05T15:38:40Z</dcterms:created>
  <dcterms:modified xsi:type="dcterms:W3CDTF">2016-03-14T08:22:46Z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0x01010051F0CB225BCB3B43BBF518EAC6349114</vt:lpwstr>
  </property>
</Properties>
</file>