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slides/slide2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3.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3.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4.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5" r:id="rId3"/>
    <p:sldMasterId id="2147483687" r:id="rId4"/>
  </p:sldMasterIdLst>
  <p:notesMasterIdLst>
    <p:notesMasterId r:id="rId29"/>
  </p:notesMasterIdLst>
  <p:sldIdLst>
    <p:sldId id="266" r:id="rId5"/>
    <p:sldId id="277" r:id="rId6"/>
    <p:sldId id="292" r:id="rId7"/>
    <p:sldId id="293" r:id="rId8"/>
    <p:sldId id="294" r:id="rId9"/>
    <p:sldId id="295" r:id="rId10"/>
    <p:sldId id="296" r:id="rId11"/>
    <p:sldId id="297" r:id="rId12"/>
    <p:sldId id="298" r:id="rId13"/>
    <p:sldId id="299" r:id="rId14"/>
    <p:sldId id="300" r:id="rId15"/>
    <p:sldId id="301" r:id="rId16"/>
    <p:sldId id="306" r:id="rId17"/>
    <p:sldId id="307" r:id="rId18"/>
    <p:sldId id="269" r:id="rId19"/>
    <p:sldId id="272" r:id="rId20"/>
    <p:sldId id="273" r:id="rId21"/>
    <p:sldId id="309" r:id="rId22"/>
    <p:sldId id="271" r:id="rId23"/>
    <p:sldId id="276" r:id="rId24"/>
    <p:sldId id="275" r:id="rId25"/>
    <p:sldId id="308" r:id="rId26"/>
    <p:sldId id="270" r:id="rId27"/>
    <p:sldId id="26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7" autoAdjust="0"/>
    <p:restoredTop sz="94653"/>
  </p:normalViewPr>
  <p:slideViewPr>
    <p:cSldViewPr snapToGrid="0" snapToObjects="1" showGuides="1">
      <p:cViewPr varScale="1">
        <p:scale>
          <a:sx n="68" d="100"/>
          <a:sy n="68" d="100"/>
        </p:scale>
        <p:origin x="8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4FCE0-668E-46C5-BB6A-71D63ACBDE4E}" type="datetimeFigureOut">
              <a:rPr lang="de-DE" smtClean="0"/>
              <a:t>10.03.2016</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0F3A2-0B2B-411F-94F6-E8FA62810393}" type="slidenum">
              <a:rPr lang="de-DE" smtClean="0"/>
              <a:t>‹#›</a:t>
            </a:fld>
            <a:endParaRPr lang="de-DE"/>
          </a:p>
        </p:txBody>
      </p:sp>
    </p:spTree>
    <p:extLst>
      <p:ext uri="{BB962C8B-B14F-4D97-AF65-F5344CB8AC3E}">
        <p14:creationId xmlns:p14="http://schemas.microsoft.com/office/powerpoint/2010/main" val="288212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3C00F3A2-0B2B-411F-94F6-E8FA62810393}" type="slidenum">
              <a:rPr lang="de-DE" smtClean="0"/>
              <a:t>1</a:t>
            </a:fld>
            <a:endParaRPr lang="de-DE"/>
          </a:p>
        </p:txBody>
      </p:sp>
    </p:spTree>
    <p:extLst>
      <p:ext uri="{BB962C8B-B14F-4D97-AF65-F5344CB8AC3E}">
        <p14:creationId xmlns:p14="http://schemas.microsoft.com/office/powerpoint/2010/main" val="227043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smtClean="0"/>
              <a:t>Explaination</a:t>
            </a:r>
            <a:r>
              <a:rPr lang="de-DE" baseline="0" dirty="0" smtClean="0"/>
              <a:t> about the two plots</a:t>
            </a:r>
          </a:p>
          <a:p>
            <a:pPr marL="0" indent="0">
              <a:buFont typeface="Arial" panose="020B0604020202020204" pitchFamily="34" charset="0"/>
              <a:buNone/>
            </a:pPr>
            <a:endParaRPr lang="de-DE" baseline="0" dirty="0" smtClean="0"/>
          </a:p>
          <a:p>
            <a:pPr marL="0" indent="0">
              <a:buFont typeface="Arial" panose="020B0604020202020204" pitchFamily="34" charset="0"/>
              <a:buNone/>
            </a:pPr>
            <a:r>
              <a:rPr lang="de-DE" baseline="0" dirty="0" smtClean="0"/>
              <a:t>-&gt; Different CDNs behave differently for a same provider. 1) The instantaneous bitrate is highly variable 2) Some have prime time effects others dont have them.</a:t>
            </a:r>
          </a:p>
          <a:p>
            <a:pPr marL="0" indent="0">
              <a:buFont typeface="Arial" panose="020B0604020202020204" pitchFamily="34" charset="0"/>
              <a:buNone/>
            </a:pPr>
            <a:endParaRPr lang="de-DE" baseline="0" dirty="0" smtClean="0"/>
          </a:p>
          <a:p>
            <a:pPr marL="0" indent="0">
              <a:buFont typeface="Arial" panose="020B0604020202020204" pitchFamily="34" charset="0"/>
              <a:buNone/>
            </a:pPr>
            <a:r>
              <a:rPr lang="de-DE" baseline="0" dirty="0" smtClean="0"/>
              <a:t>-&gt; The fastest is simply not the best, constant rate CDN (CDN B) seem to have better average MOS then the other two.</a:t>
            </a:r>
          </a:p>
          <a:p>
            <a:pPr marL="0" indent="0">
              <a:buFont typeface="Arial" panose="020B0604020202020204" pitchFamily="34" charset="0"/>
              <a:buNone/>
            </a:pPr>
            <a:endParaRPr lang="de-DE" baseline="0" dirty="0" smtClean="0"/>
          </a:p>
          <a:p>
            <a:pPr marL="0" indent="0">
              <a:buFont typeface="Arial" panose="020B0604020202020204" pitchFamily="34" charset="0"/>
              <a:buNone/>
            </a:pPr>
            <a:r>
              <a:rPr lang="de-DE" baseline="0" dirty="0" smtClean="0"/>
              <a:t>Claim: PEVQ-S can give us inside into the OTT server ifrastructure from video quality point of view</a:t>
            </a:r>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10</a:t>
            </a:fld>
            <a:endParaRPr lang="de-DE">
              <a:solidFill>
                <a:prstClr val="black"/>
              </a:solidFill>
            </a:endParaRPr>
          </a:p>
        </p:txBody>
      </p:sp>
    </p:spTree>
    <p:extLst>
      <p:ext uri="{BB962C8B-B14F-4D97-AF65-F5344CB8AC3E}">
        <p14:creationId xmlns:p14="http://schemas.microsoft.com/office/powerpoint/2010/main" val="153352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smtClean="0"/>
              <a:t>Different</a:t>
            </a:r>
            <a:r>
              <a:rPr lang="de-DE" baseline="0" dirty="0" smtClean="0"/>
              <a:t> CDNs may have different behavior for different ISPs. CDN B which was in the constant datarate state for 16Mbit/s ADSL seem to be quite varying in here, also it cant simply deliver as fast as the internet speed. However, this seem to have little effect on the quality it delivers to the end user, the quality seems quite good despite its </a:t>
            </a:r>
            <a:r>
              <a:rPr lang="de-DE" baseline="0" dirty="0" err="1" smtClean="0"/>
              <a:t>slowness</a:t>
            </a:r>
            <a:r>
              <a:rPr lang="de-DE" baseline="0" dirty="0" smtClean="0"/>
              <a:t>.</a:t>
            </a:r>
          </a:p>
          <a:p>
            <a:pPr marL="0" indent="0">
              <a:buFont typeface="Arial" panose="020B0604020202020204" pitchFamily="34" charset="0"/>
              <a:buNone/>
            </a:pPr>
            <a:endParaRPr lang="de-DE" baseline="0" dirty="0" smtClean="0"/>
          </a:p>
          <a:p>
            <a:pPr marL="0" indent="0">
              <a:buFont typeface="Arial" panose="020B0604020202020204" pitchFamily="34" charset="0"/>
              <a:buNone/>
            </a:pPr>
            <a:r>
              <a:rPr lang="de-DE" b="1" baseline="0" dirty="0" err="1" smtClean="0"/>
              <a:t>Of</a:t>
            </a:r>
            <a:r>
              <a:rPr lang="de-DE" b="1" baseline="0" dirty="0" smtClean="0"/>
              <a:t> </a:t>
            </a:r>
            <a:r>
              <a:rPr lang="de-DE" b="1" baseline="0" dirty="0" err="1" smtClean="0"/>
              <a:t>course</a:t>
            </a:r>
            <a:r>
              <a:rPr lang="de-DE" b="1" baseline="0" dirty="0" smtClean="0"/>
              <a:t> </a:t>
            </a:r>
            <a:r>
              <a:rPr lang="de-DE" b="1" baseline="0" dirty="0" err="1" smtClean="0"/>
              <a:t>we</a:t>
            </a:r>
            <a:r>
              <a:rPr lang="de-DE" b="1" baseline="0" dirty="0" smtClean="0"/>
              <a:t> </a:t>
            </a:r>
            <a:r>
              <a:rPr lang="de-DE" b="1" baseline="0" dirty="0" err="1" smtClean="0"/>
              <a:t>found</a:t>
            </a:r>
            <a:r>
              <a:rPr lang="de-DE" b="1" baseline="0" dirty="0" smtClean="0"/>
              <a:t> </a:t>
            </a:r>
            <a:r>
              <a:rPr lang="de-DE" b="1" baseline="0" dirty="0" err="1" smtClean="0"/>
              <a:t>the</a:t>
            </a:r>
            <a:r>
              <a:rPr lang="de-DE" b="1" baseline="0" dirty="0" smtClean="0"/>
              <a:t> </a:t>
            </a:r>
            <a:r>
              <a:rPr lang="de-DE" b="1" baseline="0" dirty="0" err="1" smtClean="0"/>
              <a:t>reason</a:t>
            </a:r>
            <a:r>
              <a:rPr lang="de-DE" b="1" baseline="0" dirty="0" smtClean="0"/>
              <a:t> </a:t>
            </a:r>
            <a:r>
              <a:rPr lang="de-DE" b="1" baseline="0" dirty="0" err="1" smtClean="0"/>
              <a:t>why</a:t>
            </a:r>
            <a:r>
              <a:rPr lang="de-DE" b="1" baseline="0" dirty="0" smtClean="0"/>
              <a:t> </a:t>
            </a:r>
            <a:r>
              <a:rPr lang="de-DE" b="1" baseline="0" dirty="0" err="1" smtClean="0"/>
              <a:t>the</a:t>
            </a:r>
            <a:r>
              <a:rPr lang="de-DE" b="1" baseline="0" dirty="0" smtClean="0"/>
              <a:t> </a:t>
            </a:r>
            <a:r>
              <a:rPr lang="de-DE" b="1" baseline="0" dirty="0" err="1" smtClean="0"/>
              <a:t>blue</a:t>
            </a:r>
            <a:r>
              <a:rPr lang="de-DE" b="1" baseline="0" dirty="0" smtClean="0"/>
              <a:t> CDN </a:t>
            </a:r>
            <a:r>
              <a:rPr lang="de-DE" b="1" baseline="0" dirty="0" err="1" smtClean="0"/>
              <a:t>provides</a:t>
            </a:r>
            <a:r>
              <a:rPr lang="de-DE" b="1" baseline="0" dirty="0" smtClean="0"/>
              <a:t> inferior </a:t>
            </a:r>
            <a:r>
              <a:rPr lang="de-DE" b="1" baseline="0" dirty="0" err="1" smtClean="0"/>
              <a:t>video</a:t>
            </a:r>
            <a:r>
              <a:rPr lang="de-DE" b="1" baseline="0" dirty="0" smtClean="0"/>
              <a:t> </a:t>
            </a:r>
            <a:r>
              <a:rPr lang="de-DE" b="1" baseline="0" dirty="0" err="1" smtClean="0"/>
              <a:t>quality</a:t>
            </a:r>
            <a:r>
              <a:rPr lang="de-DE" b="1" baseline="0" dirty="0" smtClean="0"/>
              <a:t>….</a:t>
            </a:r>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11</a:t>
            </a:fld>
            <a:endParaRPr lang="de-DE">
              <a:solidFill>
                <a:prstClr val="black"/>
              </a:solidFill>
            </a:endParaRPr>
          </a:p>
        </p:txBody>
      </p:sp>
    </p:spTree>
    <p:extLst>
      <p:ext uri="{BB962C8B-B14F-4D97-AF65-F5344CB8AC3E}">
        <p14:creationId xmlns:p14="http://schemas.microsoft.com/office/powerpoint/2010/main" val="2913570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12</a:t>
            </a:fld>
            <a:endParaRPr lang="de-DE">
              <a:solidFill>
                <a:prstClr val="black"/>
              </a:solidFill>
            </a:endParaRPr>
          </a:p>
        </p:txBody>
      </p:sp>
    </p:spTree>
    <p:extLst>
      <p:ext uri="{BB962C8B-B14F-4D97-AF65-F5344CB8AC3E}">
        <p14:creationId xmlns:p14="http://schemas.microsoft.com/office/powerpoint/2010/main" val="360752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Content Owners </a:t>
            </a:r>
            <a:r>
              <a:rPr lang="en-US" sz="1200" b="0" i="0" u="none" strike="noStrike" kern="1200" baseline="0" dirty="0" smtClean="0">
                <a:solidFill>
                  <a:schemeClr val="tx1"/>
                </a:solidFill>
                <a:latin typeface="+mn-lt"/>
                <a:ea typeface="+mn-ea"/>
                <a:cs typeface="+mn-cs"/>
              </a:rPr>
              <a:t>who want to extend their revenue stream by marketing their Movie and TV serial productions over new </a:t>
            </a:r>
            <a:r>
              <a:rPr lang="en-US" sz="1200" b="0" i="0" u="none" strike="noStrike" kern="1200" baseline="0" dirty="0" err="1" smtClean="0">
                <a:solidFill>
                  <a:schemeClr val="tx1"/>
                </a:solidFill>
                <a:latin typeface="+mn-lt"/>
                <a:ea typeface="+mn-ea"/>
                <a:cs typeface="+mn-cs"/>
              </a:rPr>
              <a:t>VoD</a:t>
            </a:r>
            <a:r>
              <a:rPr lang="en-US" sz="1200" b="0" i="0" u="none" strike="noStrike" kern="1200" baseline="0" dirty="0" smtClean="0">
                <a:solidFill>
                  <a:schemeClr val="tx1"/>
                </a:solidFill>
                <a:latin typeface="+mn-lt"/>
                <a:ea typeface="+mn-ea"/>
                <a:cs typeface="+mn-cs"/>
              </a:rPr>
              <a:t> channels;</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OTT Providers </a:t>
            </a:r>
            <a:r>
              <a:rPr lang="de-DE" sz="1200" b="0" i="0" u="none" strike="noStrike" kern="1200" baseline="0" dirty="0" smtClean="0">
                <a:solidFill>
                  <a:schemeClr val="tx1"/>
                </a:solidFill>
                <a:latin typeface="+mn-lt"/>
                <a:ea typeface="+mn-ea"/>
                <a:cs typeface="+mn-cs"/>
              </a:rPr>
              <a:t>like Netflix, Hulu, </a:t>
            </a:r>
            <a:r>
              <a:rPr lang="en-US" sz="1200" b="0" i="0" u="none" strike="noStrike" kern="1200" baseline="0" dirty="0" smtClean="0">
                <a:solidFill>
                  <a:schemeClr val="tx1"/>
                </a:solidFill>
                <a:latin typeface="+mn-lt"/>
                <a:ea typeface="+mn-ea"/>
                <a:cs typeface="+mn-cs"/>
              </a:rPr>
              <a:t>who compete with one another for new business models of online video offerings, but also compete with Content Owners setting up OTT </a:t>
            </a:r>
            <a:r>
              <a:rPr lang="de-DE" sz="1200" b="0" i="0" u="none" strike="noStrike" kern="1200" baseline="0" dirty="0" smtClean="0">
                <a:solidFill>
                  <a:schemeClr val="tx1"/>
                </a:solidFill>
                <a:latin typeface="+mn-lt"/>
                <a:ea typeface="+mn-ea"/>
                <a:cs typeface="+mn-cs"/>
              </a:rPr>
              <a:t>services themselves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incumbent </a:t>
            </a:r>
            <a:r>
              <a:rPr lang="en-US" sz="1200" b="1" i="0" u="none" strike="noStrike" kern="1200" baseline="0" dirty="0" smtClean="0">
                <a:solidFill>
                  <a:schemeClr val="tx1"/>
                </a:solidFill>
                <a:latin typeface="+mn-lt"/>
                <a:ea typeface="+mn-ea"/>
                <a:cs typeface="+mn-cs"/>
              </a:rPr>
              <a:t>Network Operators </a:t>
            </a:r>
            <a:r>
              <a:rPr lang="en-US" sz="1200" b="0" i="0" u="none" strike="noStrike" kern="1200" baseline="0" dirty="0" smtClean="0">
                <a:solidFill>
                  <a:schemeClr val="tx1"/>
                </a:solidFill>
                <a:latin typeface="+mn-lt"/>
                <a:ea typeface="+mn-ea"/>
                <a:cs typeface="+mn-cs"/>
              </a:rPr>
              <a:t>like providing transport infrastructure, but also hosting their own </a:t>
            </a:r>
            <a:r>
              <a:rPr lang="en-US" sz="1200" b="0" i="0" u="none" strike="noStrike" kern="1200" baseline="0" dirty="0" err="1" smtClean="0">
                <a:solidFill>
                  <a:schemeClr val="tx1"/>
                </a:solidFill>
                <a:latin typeface="+mn-lt"/>
                <a:ea typeface="+mn-ea"/>
                <a:cs typeface="+mn-cs"/>
              </a:rPr>
              <a:t>VoD</a:t>
            </a:r>
            <a:r>
              <a:rPr lang="en-US" sz="1200" b="0" i="0" u="none" strike="noStrike" kern="1200" baseline="0" dirty="0" smtClean="0">
                <a:solidFill>
                  <a:schemeClr val="tx1"/>
                </a:solidFill>
                <a:latin typeface="+mn-lt"/>
                <a:ea typeface="+mn-ea"/>
                <a:cs typeface="+mn-cs"/>
              </a:rPr>
              <a:t> offerings (BBC </a:t>
            </a:r>
            <a:r>
              <a:rPr lang="en-US" sz="1200" b="0" i="0" u="none" strike="noStrike" kern="1200" baseline="0" dirty="0" err="1" smtClean="0">
                <a:solidFill>
                  <a:schemeClr val="tx1"/>
                </a:solidFill>
                <a:latin typeface="+mn-lt"/>
                <a:ea typeface="+mn-ea"/>
                <a:cs typeface="+mn-cs"/>
              </a:rPr>
              <a:t>iPlayer</a:t>
            </a:r>
            <a:r>
              <a:rPr lang="en-US" sz="1200" b="0" i="0" u="none" strike="noStrike" kern="1200" baseline="0" dirty="0" smtClean="0">
                <a:solidFill>
                  <a:schemeClr val="tx1"/>
                </a:solidFill>
                <a:latin typeface="+mn-lt"/>
                <a:ea typeface="+mn-ea"/>
                <a:cs typeface="+mn-cs"/>
              </a:rPr>
              <a:t>, Telekom Entertain).</a:t>
            </a:r>
            <a:endParaRPr lang="de-DE"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Manufacturers </a:t>
            </a:r>
            <a:r>
              <a:rPr lang="en-US" sz="1200" b="0" i="0" u="none" strike="noStrike" kern="1200" baseline="0" dirty="0" smtClean="0">
                <a:solidFill>
                  <a:schemeClr val="tx1"/>
                </a:solidFill>
                <a:latin typeface="+mn-lt"/>
                <a:ea typeface="+mn-ea"/>
                <a:cs typeface="+mn-cs"/>
              </a:rPr>
              <a:t>of end-user devices like connected and Smart-TVs, Set-top-Boxes, PCs, Tablets and Smartphones, as well as operating </a:t>
            </a:r>
            <a:r>
              <a:rPr lang="de-DE" sz="1200" b="0" i="0" u="none" strike="noStrike" kern="1200" baseline="0" dirty="0" smtClean="0">
                <a:solidFill>
                  <a:schemeClr val="tx1"/>
                </a:solidFill>
                <a:latin typeface="+mn-lt"/>
                <a:ea typeface="+mn-ea"/>
                <a:cs typeface="+mn-cs"/>
              </a:rPr>
              <a:t>and standard software vendors (Microsoft, Adobe, </a:t>
            </a:r>
            <a:r>
              <a:rPr lang="en-US" sz="1200" b="0" i="0" u="none" strike="noStrike" kern="1200" baseline="0" dirty="0" smtClean="0">
                <a:solidFill>
                  <a:schemeClr val="tx1"/>
                </a:solidFill>
                <a:latin typeface="+mn-lt"/>
                <a:ea typeface="+mn-ea"/>
                <a:cs typeface="+mn-cs"/>
              </a:rPr>
              <a:t>Apple), who provide the user-interface to the viewer</a:t>
            </a:r>
            <a:r>
              <a:rPr lang="de-DE" sz="1200" b="0" i="0" u="none" strike="noStrike" kern="1200" baseline="0" dirty="0" smtClean="0">
                <a:solidFill>
                  <a:schemeClr val="tx1"/>
                </a:solidFill>
                <a:latin typeface="+mn-lt"/>
                <a:ea typeface="+mn-ea"/>
                <a:cs typeface="+mn-cs"/>
              </a:rPr>
              <a:t>.</a:t>
            </a:r>
            <a:endParaRPr lang="en-US" sz="1200" kern="1200" baseline="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GB" dirty="0" smtClean="0"/>
          </a:p>
          <a:p>
            <a:endParaRPr lang="en-GB" dirty="0" smtClean="0"/>
          </a:p>
        </p:txBody>
      </p:sp>
    </p:spTree>
    <p:extLst>
      <p:ext uri="{BB962C8B-B14F-4D97-AF65-F5344CB8AC3E}">
        <p14:creationId xmlns:p14="http://schemas.microsoft.com/office/powerpoint/2010/main" val="3759804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Different stakeholders have a different view of the quality. And keeping in view the need of each stake holder the </a:t>
            </a:r>
            <a:r>
              <a:rPr lang="en-US" sz="1200" kern="1200" baseline="0" dirty="0" err="1" smtClean="0">
                <a:solidFill>
                  <a:schemeClr val="tx1"/>
                </a:solidFill>
                <a:effectLst/>
                <a:latin typeface="+mn-lt"/>
                <a:ea typeface="+mn-ea"/>
                <a:cs typeface="+mn-cs"/>
              </a:rPr>
              <a:t>QoE</a:t>
            </a:r>
            <a:r>
              <a:rPr lang="en-US" sz="1200" kern="1200" baseline="0" dirty="0" smtClean="0">
                <a:solidFill>
                  <a:schemeClr val="tx1"/>
                </a:solidFill>
                <a:effectLst/>
                <a:latin typeface="+mn-lt"/>
                <a:ea typeface="+mn-ea"/>
                <a:cs typeface="+mn-cs"/>
              </a:rPr>
              <a:t> in OTT can have different layers.</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For example content owner wants to give the best content quality, which is characterized by the content resolution bitrate and framerate.</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OTT provider wants to gives the best media stream quality for any given throughput of the network.</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Network providers want to optimize the network throughput, ensuring minimum </a:t>
            </a:r>
            <a:r>
              <a:rPr lang="en-US" sz="1200" kern="1200" baseline="0" dirty="0" err="1" smtClean="0">
                <a:solidFill>
                  <a:schemeClr val="tx1"/>
                </a:solidFill>
                <a:effectLst/>
                <a:latin typeface="+mn-lt"/>
                <a:ea typeface="+mn-ea"/>
                <a:cs typeface="+mn-cs"/>
              </a:rPr>
              <a:t>packetloss</a:t>
            </a:r>
            <a:r>
              <a:rPr lang="en-US" sz="1200" kern="1200" baseline="0" dirty="0" smtClean="0">
                <a:solidFill>
                  <a:schemeClr val="tx1"/>
                </a:solidFill>
                <a:effectLst/>
                <a:latin typeface="+mn-lt"/>
                <a:ea typeface="+mn-ea"/>
                <a:cs typeface="+mn-cs"/>
              </a:rPr>
              <a:t> rate to avoid retransmissions and ensure a reliable delivery of media packets.</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For device manufacturers, besides the screen size and other device hardware, the most important thing is what kind of adaptation logic, and buffer size is employed. </a:t>
            </a: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smtClean="0">
                <a:solidFill>
                  <a:schemeClr val="tx1"/>
                </a:solidFill>
                <a:effectLst/>
                <a:latin typeface="+mn-lt"/>
                <a:ea typeface="+mn-ea"/>
                <a:cs typeface="+mn-cs"/>
              </a:rPr>
              <a:t>A modern </a:t>
            </a:r>
            <a:r>
              <a:rPr lang="en-US" sz="1200" kern="1200" baseline="0" dirty="0" err="1" smtClean="0">
                <a:solidFill>
                  <a:schemeClr val="tx1"/>
                </a:solidFill>
                <a:effectLst/>
                <a:latin typeface="+mn-lt"/>
                <a:ea typeface="+mn-ea"/>
                <a:cs typeface="+mn-cs"/>
              </a:rPr>
              <a:t>QoE</a:t>
            </a:r>
            <a:r>
              <a:rPr lang="en-US" sz="1200" kern="1200" baseline="0" dirty="0" smtClean="0">
                <a:solidFill>
                  <a:schemeClr val="tx1"/>
                </a:solidFill>
                <a:effectLst/>
                <a:latin typeface="+mn-lt"/>
                <a:ea typeface="+mn-ea"/>
                <a:cs typeface="+mn-cs"/>
              </a:rPr>
              <a:t> models needs to accommodate these four quality aspects in a unified framework.</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69694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9F3D4-8CBD-4F62-9A7F-1E2B829E8791}" type="slidenum">
              <a:rPr lang="en-GB" altLang="en-US"/>
              <a:pPr/>
              <a:t>24</a:t>
            </a:fld>
            <a:endParaRPr lang="en-GB" alt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xfrm>
            <a:off x="906463" y="4716463"/>
            <a:ext cx="4984750" cy="4465637"/>
          </a:xfrm>
        </p:spPr>
        <p:txBody>
          <a:bodyPr/>
          <a:lstStyle/>
          <a:p>
            <a:endParaRPr lang="de-DE" altLang="en-US"/>
          </a:p>
        </p:txBody>
      </p:sp>
    </p:spTree>
    <p:extLst>
      <p:ext uri="{BB962C8B-B14F-4D97-AF65-F5344CB8AC3E}">
        <p14:creationId xmlns:p14="http://schemas.microsoft.com/office/powerpoint/2010/main" val="4365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xfrm>
            <a:off x="920750" y="746125"/>
            <a:ext cx="4965700" cy="3724275"/>
          </a:xfrm>
          <a:noFill/>
          <a:ln>
            <a:solidFill>
              <a:srgbClr val="000000"/>
            </a:solidFill>
            <a:miter lim="800000"/>
            <a:headEnd/>
            <a:tailEnd/>
          </a:ln>
        </p:spPr>
      </p:sp>
      <p:sp>
        <p:nvSpPr>
          <p:cNvPr id="111619" name="Rectangle 3"/>
          <p:cNvSpPr>
            <a:spLocks noGrp="1"/>
          </p:cNvSpPr>
          <p:nvPr>
            <p:ph type="body" idx="1"/>
          </p:nvPr>
        </p:nvSpPr>
        <p:spPr bwMode="auto">
          <a:xfrm>
            <a:off x="906463" y="4719638"/>
            <a:ext cx="4992687" cy="4473575"/>
          </a:xfrm>
          <a:noFill/>
        </p:spPr>
        <p:txBody>
          <a:bodyPr wrap="square" numCol="1" anchor="t" anchorCtr="0" compatLnSpc="1">
            <a:prstTxWarp prst="textNoShape">
              <a:avLst/>
            </a:prstTxWarp>
          </a:bodyPr>
          <a:lstStyle/>
          <a:p>
            <a:r>
              <a:rPr lang="de-DE" sz="1600" baseline="0" dirty="0" smtClean="0"/>
              <a:t>OTT </a:t>
            </a:r>
            <a:r>
              <a:rPr lang="de-DE" sz="1600" baseline="0" dirty="0" err="1" smtClean="0"/>
              <a:t>video</a:t>
            </a:r>
            <a:r>
              <a:rPr lang="de-DE" sz="1600" baseline="0" dirty="0" smtClean="0"/>
              <a:t> </a:t>
            </a:r>
            <a:r>
              <a:rPr lang="de-DE" sz="1600" baseline="0" dirty="0" err="1" smtClean="0"/>
              <a:t>streaming</a:t>
            </a:r>
            <a:r>
              <a:rPr lang="de-DE" sz="1600" baseline="0" dirty="0" smtClean="0"/>
              <a:t>, </a:t>
            </a:r>
            <a:r>
              <a:rPr lang="de-DE" sz="1600" baseline="0" dirty="0" err="1" smtClean="0"/>
              <a:t>ABR</a:t>
            </a:r>
            <a:r>
              <a:rPr lang="de-DE" sz="1600" baseline="0" dirty="0" smtClean="0"/>
              <a:t>, DASH </a:t>
            </a:r>
            <a:r>
              <a:rPr lang="de-DE" sz="1600" baseline="0" dirty="0" err="1" smtClean="0"/>
              <a:t>are</a:t>
            </a:r>
            <a:r>
              <a:rPr lang="de-DE" sz="1600" baseline="0" dirty="0" smtClean="0"/>
              <a:t> </a:t>
            </a:r>
            <a:r>
              <a:rPr lang="de-DE" sz="1600" b="1" baseline="0" dirty="0" err="1" smtClean="0"/>
              <a:t>current</a:t>
            </a:r>
            <a:r>
              <a:rPr lang="de-DE" sz="1600" b="1" baseline="0" dirty="0" smtClean="0"/>
              <a:t> </a:t>
            </a:r>
            <a:r>
              <a:rPr lang="de-DE" sz="1600" b="1" baseline="0" dirty="0" err="1" smtClean="0"/>
              <a:t>buzzwords</a:t>
            </a:r>
            <a:r>
              <a:rPr lang="de-DE" sz="1600" b="1" baseline="0" dirty="0" smtClean="0"/>
              <a:t> in the </a:t>
            </a:r>
            <a:r>
              <a:rPr lang="de-DE" sz="1600" b="1" baseline="0" dirty="0" err="1" smtClean="0"/>
              <a:t>industry</a:t>
            </a:r>
            <a:r>
              <a:rPr lang="de-DE" sz="1600" baseline="0" dirty="0" smtClean="0"/>
              <a:t>. </a:t>
            </a:r>
          </a:p>
          <a:p>
            <a:r>
              <a:rPr lang="de-DE" sz="1600" baseline="0" dirty="0" err="1" smtClean="0"/>
              <a:t>Probably</a:t>
            </a:r>
            <a:r>
              <a:rPr lang="de-DE" sz="1600" baseline="0" dirty="0" smtClean="0"/>
              <a:t> </a:t>
            </a:r>
            <a:r>
              <a:rPr lang="de-DE" sz="1600" baseline="0" dirty="0" err="1" smtClean="0"/>
              <a:t>everybody</a:t>
            </a:r>
            <a:r>
              <a:rPr lang="de-DE" sz="1600" baseline="0" dirty="0" smtClean="0"/>
              <a:t> </a:t>
            </a:r>
            <a:r>
              <a:rPr lang="de-DE" sz="1600" baseline="0" dirty="0" err="1" smtClean="0"/>
              <a:t>has</a:t>
            </a:r>
            <a:r>
              <a:rPr lang="de-DE" sz="1600" baseline="0" dirty="0" smtClean="0"/>
              <a:t> </a:t>
            </a:r>
            <a:r>
              <a:rPr lang="de-DE" sz="1600" baseline="0" dirty="0" err="1" smtClean="0"/>
              <a:t>already</a:t>
            </a:r>
            <a:r>
              <a:rPr lang="de-DE" sz="1600" baseline="0" dirty="0" smtClean="0"/>
              <a:t> </a:t>
            </a:r>
            <a:r>
              <a:rPr lang="de-DE" sz="1600" baseline="0" dirty="0" err="1" smtClean="0"/>
              <a:t>used</a:t>
            </a:r>
            <a:r>
              <a:rPr lang="de-DE" sz="1600" baseline="0" dirty="0" smtClean="0"/>
              <a:t> YouTube, </a:t>
            </a:r>
            <a:r>
              <a:rPr lang="de-DE" sz="1600" baseline="0" dirty="0" err="1" smtClean="0"/>
              <a:t>Netflix</a:t>
            </a:r>
            <a:r>
              <a:rPr lang="de-DE" sz="1600" baseline="0" dirty="0" smtClean="0"/>
              <a:t> </a:t>
            </a:r>
            <a:r>
              <a:rPr lang="de-DE" sz="1600" baseline="0" dirty="0" err="1" smtClean="0"/>
              <a:t>or</a:t>
            </a:r>
            <a:r>
              <a:rPr lang="de-DE" sz="1600" baseline="0" dirty="0" smtClean="0"/>
              <a:t> Amazon Instant Video</a:t>
            </a:r>
          </a:p>
          <a:p>
            <a:r>
              <a:rPr lang="de-DE" sz="1600" baseline="0" dirty="0" smtClean="0"/>
              <a:t>Of </a:t>
            </a:r>
            <a:r>
              <a:rPr lang="de-DE" sz="1600" baseline="0" dirty="0" err="1" smtClean="0"/>
              <a:t>course</a:t>
            </a:r>
            <a:r>
              <a:rPr lang="de-DE" sz="1600" baseline="0" dirty="0" smtClean="0"/>
              <a:t>, </a:t>
            </a:r>
            <a:r>
              <a:rPr lang="de-DE" sz="1600" baseline="0" dirty="0" err="1" smtClean="0"/>
              <a:t>these</a:t>
            </a:r>
            <a:r>
              <a:rPr lang="de-DE" sz="1600" baseline="0" dirty="0" smtClean="0"/>
              <a:t> </a:t>
            </a:r>
            <a:r>
              <a:rPr lang="de-DE" sz="1600" baseline="0" dirty="0" err="1" smtClean="0"/>
              <a:t>services</a:t>
            </a:r>
            <a:r>
              <a:rPr lang="de-DE" sz="1600" baseline="0" dirty="0" smtClean="0"/>
              <a:t> </a:t>
            </a:r>
            <a:r>
              <a:rPr lang="de-DE" sz="1600" baseline="0" dirty="0" err="1" smtClean="0"/>
              <a:t>come</a:t>
            </a:r>
            <a:r>
              <a:rPr lang="de-DE" sz="1600" baseline="0" dirty="0" smtClean="0"/>
              <a:t> </a:t>
            </a:r>
            <a:r>
              <a:rPr lang="de-DE" sz="1600" baseline="0" dirty="0" err="1" smtClean="0"/>
              <a:t>with</a:t>
            </a:r>
            <a:r>
              <a:rPr lang="de-DE" sz="1600" baseline="0" dirty="0" smtClean="0"/>
              <a:t> </a:t>
            </a:r>
            <a:r>
              <a:rPr lang="de-DE" sz="1600" b="1" baseline="0" dirty="0" err="1" smtClean="0"/>
              <a:t>new</a:t>
            </a:r>
            <a:r>
              <a:rPr lang="de-DE" sz="1600" b="1" baseline="0" dirty="0" smtClean="0"/>
              <a:t> </a:t>
            </a:r>
            <a:r>
              <a:rPr lang="de-DE" sz="1600" b="1" baseline="0" dirty="0" err="1" smtClean="0"/>
              <a:t>challenges</a:t>
            </a:r>
            <a:r>
              <a:rPr lang="de-DE" sz="1600" baseline="0" dirty="0" smtClean="0"/>
              <a:t> on the </a:t>
            </a:r>
            <a:r>
              <a:rPr lang="de-DE" sz="1600" baseline="0" dirty="0" err="1" smtClean="0"/>
              <a:t>measurement</a:t>
            </a:r>
            <a:r>
              <a:rPr lang="de-DE" sz="1600" baseline="0" dirty="0" smtClean="0"/>
              <a:t> an </a:t>
            </a:r>
            <a:r>
              <a:rPr lang="de-DE" sz="1600" baseline="0" dirty="0" err="1" smtClean="0"/>
              <a:t>monitoring</a:t>
            </a:r>
            <a:r>
              <a:rPr lang="de-DE" sz="1600" baseline="0" dirty="0" smtClean="0"/>
              <a:t> </a:t>
            </a:r>
            <a:r>
              <a:rPr lang="de-DE" sz="1600" baseline="0" dirty="0" err="1" smtClean="0"/>
              <a:t>side</a:t>
            </a:r>
            <a:r>
              <a:rPr lang="de-DE" sz="1600" baseline="0" dirty="0" smtClean="0"/>
              <a:t>.</a:t>
            </a:r>
          </a:p>
          <a:p>
            <a:r>
              <a:rPr lang="de-DE" sz="1600" baseline="0" dirty="0" err="1" smtClean="0"/>
              <a:t>During</a:t>
            </a:r>
            <a:r>
              <a:rPr lang="de-DE" sz="1600" baseline="0" dirty="0" smtClean="0"/>
              <a:t> </a:t>
            </a:r>
            <a:r>
              <a:rPr lang="de-DE" sz="1600" baseline="0" dirty="0" err="1" smtClean="0"/>
              <a:t>my</a:t>
            </a:r>
            <a:r>
              <a:rPr lang="de-DE" sz="1600" baseline="0" dirty="0" smtClean="0"/>
              <a:t> </a:t>
            </a:r>
            <a:r>
              <a:rPr lang="de-DE" sz="1600" baseline="0" dirty="0" err="1" smtClean="0"/>
              <a:t>presentation</a:t>
            </a:r>
            <a:r>
              <a:rPr lang="de-DE" sz="1600" baseline="0" dirty="0" smtClean="0"/>
              <a:t> I will </a:t>
            </a:r>
            <a:r>
              <a:rPr lang="de-DE" sz="1600" baseline="0" dirty="0" err="1" smtClean="0"/>
              <a:t>explain</a:t>
            </a:r>
            <a:r>
              <a:rPr lang="de-DE" sz="1600" baseline="0" dirty="0" smtClean="0"/>
              <a:t> </a:t>
            </a:r>
            <a:r>
              <a:rPr lang="de-DE" sz="1600" b="1" baseline="0" dirty="0" err="1" smtClean="0"/>
              <a:t>why</a:t>
            </a:r>
            <a:r>
              <a:rPr lang="de-DE" sz="1600" baseline="0" dirty="0" smtClean="0"/>
              <a:t> </a:t>
            </a:r>
            <a:r>
              <a:rPr lang="de-DE" sz="1600" baseline="0" dirty="0" err="1" smtClean="0"/>
              <a:t>this</a:t>
            </a:r>
            <a:r>
              <a:rPr lang="de-DE" sz="1600" baseline="0" dirty="0" smtClean="0"/>
              <a:t> </a:t>
            </a:r>
            <a:r>
              <a:rPr lang="de-DE" sz="1600" baseline="0" dirty="0" err="1" smtClean="0"/>
              <a:t>is</a:t>
            </a:r>
            <a:r>
              <a:rPr lang="de-DE" sz="1600" baseline="0" dirty="0" smtClean="0"/>
              <a:t> the </a:t>
            </a:r>
            <a:r>
              <a:rPr lang="de-DE" sz="1600" baseline="0" dirty="0" err="1" smtClean="0"/>
              <a:t>case</a:t>
            </a:r>
            <a:r>
              <a:rPr lang="de-DE" sz="1600" baseline="0" dirty="0" smtClean="0"/>
              <a:t> and </a:t>
            </a:r>
          </a:p>
          <a:p>
            <a:r>
              <a:rPr lang="de-DE" sz="1600" baseline="0" dirty="0" smtClean="0"/>
              <a:t>I will </a:t>
            </a:r>
            <a:r>
              <a:rPr lang="de-DE" sz="1600" baseline="0" dirty="0" err="1" smtClean="0"/>
              <a:t>present</a:t>
            </a:r>
            <a:r>
              <a:rPr lang="de-DE" sz="1600" baseline="0" dirty="0" smtClean="0"/>
              <a:t> </a:t>
            </a:r>
            <a:r>
              <a:rPr lang="de-DE" sz="1600" baseline="0" dirty="0" err="1" smtClean="0"/>
              <a:t>PEVQ</a:t>
            </a:r>
            <a:r>
              <a:rPr lang="de-DE" sz="1600" baseline="0" dirty="0" smtClean="0"/>
              <a:t>-S, </a:t>
            </a:r>
            <a:r>
              <a:rPr lang="de-DE" sz="1600" baseline="0" dirty="0" err="1" smtClean="0"/>
              <a:t>which</a:t>
            </a:r>
            <a:r>
              <a:rPr lang="de-DE" sz="1600" baseline="0" dirty="0" smtClean="0"/>
              <a:t> </a:t>
            </a:r>
            <a:r>
              <a:rPr lang="de-DE" sz="1600" baseline="0" dirty="0" err="1" smtClean="0"/>
              <a:t>is</a:t>
            </a:r>
            <a:r>
              <a:rPr lang="de-DE" sz="1600" baseline="0" dirty="0" smtClean="0"/>
              <a:t> </a:t>
            </a:r>
            <a:r>
              <a:rPr lang="de-DE" sz="1600" baseline="0" dirty="0" err="1" smtClean="0"/>
              <a:t>OPTICOM‘s</a:t>
            </a:r>
            <a:r>
              <a:rPr lang="de-DE" sz="1600" baseline="0" dirty="0" smtClean="0"/>
              <a:t> </a:t>
            </a:r>
            <a:r>
              <a:rPr lang="de-DE" sz="1600" baseline="0" dirty="0" err="1" smtClean="0"/>
              <a:t>answer</a:t>
            </a:r>
            <a:r>
              <a:rPr lang="de-DE" sz="1600" baseline="0" dirty="0" smtClean="0"/>
              <a:t> </a:t>
            </a:r>
            <a:r>
              <a:rPr lang="de-DE" sz="1600" baseline="0" dirty="0" err="1" smtClean="0"/>
              <a:t>to</a:t>
            </a:r>
            <a:r>
              <a:rPr lang="de-DE" sz="1600" baseline="0" dirty="0" smtClean="0"/>
              <a:t> </a:t>
            </a:r>
            <a:r>
              <a:rPr lang="de-DE" sz="1600" baseline="0" dirty="0" err="1" smtClean="0"/>
              <a:t>this</a:t>
            </a:r>
            <a:r>
              <a:rPr lang="de-DE" sz="1600" baseline="0" dirty="0" smtClean="0"/>
              <a:t> </a:t>
            </a:r>
            <a:r>
              <a:rPr lang="de-DE" sz="1600" baseline="0" dirty="0" err="1" smtClean="0"/>
              <a:t>challenge</a:t>
            </a:r>
            <a:r>
              <a:rPr lang="de-DE" sz="1600" baseline="0" dirty="0" smtClean="0"/>
              <a:t>.</a:t>
            </a:r>
          </a:p>
          <a:p>
            <a:r>
              <a:rPr lang="de-DE" sz="1600" baseline="0" dirty="0" err="1" smtClean="0"/>
              <a:t>PEVQ</a:t>
            </a:r>
            <a:r>
              <a:rPr lang="de-DE" sz="1600" baseline="0" dirty="0" smtClean="0"/>
              <a:t>-S </a:t>
            </a:r>
            <a:r>
              <a:rPr lang="de-DE" sz="1600" baseline="0" dirty="0" err="1" smtClean="0"/>
              <a:t>is</a:t>
            </a:r>
            <a:r>
              <a:rPr lang="de-DE" sz="1600" baseline="0" dirty="0" smtClean="0"/>
              <a:t> </a:t>
            </a:r>
            <a:r>
              <a:rPr lang="de-DE" sz="1600" baseline="0" dirty="0" err="1" smtClean="0"/>
              <a:t>based</a:t>
            </a:r>
            <a:r>
              <a:rPr lang="de-DE" sz="1600" baseline="0" dirty="0" smtClean="0"/>
              <a:t> on </a:t>
            </a:r>
            <a:r>
              <a:rPr lang="de-DE" sz="1600" baseline="0" dirty="0" err="1" smtClean="0"/>
              <a:t>existing</a:t>
            </a:r>
            <a:r>
              <a:rPr lang="de-DE" sz="1600" baseline="0" dirty="0" smtClean="0"/>
              <a:t> </a:t>
            </a:r>
            <a:r>
              <a:rPr lang="de-DE" sz="1600" baseline="0" dirty="0" err="1" smtClean="0"/>
              <a:t>standards</a:t>
            </a:r>
            <a:r>
              <a:rPr lang="de-DE" sz="1600" baseline="0" dirty="0" smtClean="0"/>
              <a:t> and </a:t>
            </a:r>
            <a:r>
              <a:rPr lang="de-DE" sz="1600" b="1" baseline="0" dirty="0" err="1" smtClean="0"/>
              <a:t>combines</a:t>
            </a:r>
            <a:r>
              <a:rPr lang="de-DE" sz="1600" b="1" baseline="0" dirty="0" smtClean="0"/>
              <a:t> </a:t>
            </a:r>
            <a:r>
              <a:rPr lang="de-DE" sz="1600" b="1" baseline="0" dirty="0" err="1" smtClean="0"/>
              <a:t>very</a:t>
            </a:r>
            <a:r>
              <a:rPr lang="de-DE" sz="1600" b="1" baseline="0" dirty="0" smtClean="0"/>
              <a:t> </a:t>
            </a:r>
            <a:r>
              <a:rPr lang="de-DE" sz="1600" b="1" baseline="0" dirty="0" err="1" smtClean="0"/>
              <a:t>low</a:t>
            </a:r>
            <a:r>
              <a:rPr lang="de-DE" sz="1600" b="1" baseline="0" dirty="0" smtClean="0"/>
              <a:t> </a:t>
            </a:r>
            <a:r>
              <a:rPr lang="de-DE" sz="1600" b="1" baseline="0" dirty="0" err="1" smtClean="0"/>
              <a:t>processing</a:t>
            </a:r>
            <a:r>
              <a:rPr lang="de-DE" sz="1600" b="1" baseline="0" dirty="0" smtClean="0"/>
              <a:t> </a:t>
            </a:r>
            <a:r>
              <a:rPr lang="de-DE" sz="1600" b="1" baseline="0" dirty="0" err="1" smtClean="0"/>
              <a:t>requirements</a:t>
            </a:r>
            <a:r>
              <a:rPr lang="de-DE" sz="1600" b="1" baseline="0" dirty="0" smtClean="0"/>
              <a:t> </a:t>
            </a:r>
            <a:r>
              <a:rPr lang="de-DE" sz="1600" b="1" baseline="0" dirty="0" err="1" smtClean="0"/>
              <a:t>with</a:t>
            </a:r>
            <a:r>
              <a:rPr lang="de-DE" sz="1600" b="1" baseline="0" dirty="0" smtClean="0"/>
              <a:t> </a:t>
            </a:r>
            <a:r>
              <a:rPr lang="de-DE" sz="1600" b="1" baseline="0" dirty="0" err="1" smtClean="0"/>
              <a:t>very</a:t>
            </a:r>
            <a:r>
              <a:rPr lang="de-DE" sz="1600" b="1" baseline="0" dirty="0" smtClean="0"/>
              <a:t> high </a:t>
            </a:r>
            <a:r>
              <a:rPr lang="de-DE" sz="1600" b="1" baseline="0" dirty="0" err="1" smtClean="0"/>
              <a:t>accuracy</a:t>
            </a:r>
            <a:r>
              <a:rPr lang="de-DE" sz="1600" baseline="0" dirty="0" smtClean="0"/>
              <a:t>, </a:t>
            </a:r>
            <a:r>
              <a:rPr lang="de-DE" sz="1600" baseline="0" dirty="0" err="1" smtClean="0"/>
              <a:t>which</a:t>
            </a:r>
            <a:r>
              <a:rPr lang="de-DE" sz="1600" baseline="0" dirty="0" smtClean="0"/>
              <a:t> </a:t>
            </a:r>
            <a:r>
              <a:rPr lang="de-DE" sz="1600" baseline="0" dirty="0" err="1" smtClean="0"/>
              <a:t>makes</a:t>
            </a:r>
            <a:r>
              <a:rPr lang="de-DE" sz="1600" baseline="0" dirty="0" smtClean="0"/>
              <a:t> </a:t>
            </a:r>
            <a:r>
              <a:rPr lang="de-DE" sz="1600" baseline="0" dirty="0" err="1" smtClean="0"/>
              <a:t>it</a:t>
            </a:r>
            <a:r>
              <a:rPr lang="de-DE" sz="1600" baseline="0" dirty="0" smtClean="0"/>
              <a:t> the </a:t>
            </a:r>
            <a:r>
              <a:rPr lang="de-DE" sz="1600" b="1" baseline="0" dirty="0" err="1" smtClean="0"/>
              <a:t>perfect</a:t>
            </a:r>
            <a:r>
              <a:rPr lang="de-DE" sz="1600" b="1" baseline="0" dirty="0" smtClean="0"/>
              <a:t> </a:t>
            </a:r>
            <a:r>
              <a:rPr lang="de-DE" sz="1600" b="1" baseline="0" dirty="0" err="1" smtClean="0"/>
              <a:t>tool</a:t>
            </a:r>
            <a:endParaRPr lang="de-DE" sz="1600" b="1" baseline="0" dirty="0" smtClean="0"/>
          </a:p>
          <a:p>
            <a:r>
              <a:rPr lang="de-DE" sz="1600" baseline="0" dirty="0" smtClean="0"/>
              <a:t>for </a:t>
            </a:r>
            <a:r>
              <a:rPr lang="de-DE" sz="1600" baseline="0" dirty="0" err="1" smtClean="0"/>
              <a:t>applications</a:t>
            </a:r>
            <a:r>
              <a:rPr lang="de-DE" sz="1600" baseline="0" dirty="0" smtClean="0"/>
              <a:t> like </a:t>
            </a:r>
            <a:r>
              <a:rPr lang="de-DE" sz="1600" b="1" baseline="0" dirty="0" err="1" smtClean="0"/>
              <a:t>drive</a:t>
            </a:r>
            <a:r>
              <a:rPr lang="de-DE" sz="1600" b="1" baseline="0" dirty="0" smtClean="0"/>
              <a:t> </a:t>
            </a:r>
            <a:r>
              <a:rPr lang="de-DE" sz="1600" b="1" baseline="0" dirty="0" err="1" smtClean="0"/>
              <a:t>testing</a:t>
            </a:r>
            <a:r>
              <a:rPr lang="de-DE" sz="1600" baseline="0" smtClean="0"/>
              <a:t>.</a:t>
            </a:r>
          </a:p>
          <a:p>
            <a:endParaRPr lang="en-GB" smtClean="0"/>
          </a:p>
        </p:txBody>
      </p:sp>
    </p:spTree>
    <p:extLst>
      <p:ext uri="{BB962C8B-B14F-4D97-AF65-F5344CB8AC3E}">
        <p14:creationId xmlns:p14="http://schemas.microsoft.com/office/powerpoint/2010/main" val="932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TCP: </a:t>
            </a:r>
            <a:r>
              <a:rPr lang="de-DE" dirty="0" err="1" smtClean="0"/>
              <a:t>Entire</a:t>
            </a:r>
            <a:r>
              <a:rPr lang="de-DE" dirty="0" smtClean="0"/>
              <a:t> </a:t>
            </a:r>
            <a:r>
              <a:rPr lang="de-DE" dirty="0" err="1" smtClean="0"/>
              <a:t>distorton</a:t>
            </a:r>
            <a:r>
              <a:rPr lang="de-DE" dirty="0" smtClean="0"/>
              <a:t> </a:t>
            </a:r>
            <a:r>
              <a:rPr lang="de-DE" dirty="0" err="1" smtClean="0"/>
              <a:t>classes</a:t>
            </a:r>
            <a:r>
              <a:rPr lang="de-DE" dirty="0" smtClean="0"/>
              <a:t> </a:t>
            </a:r>
            <a:r>
              <a:rPr lang="de-DE" dirty="0" err="1" smtClean="0"/>
              <a:t>are</a:t>
            </a:r>
            <a:r>
              <a:rPr lang="de-DE" dirty="0" smtClean="0"/>
              <a:t> </a:t>
            </a:r>
            <a:r>
              <a:rPr lang="de-DE" dirty="0" err="1" smtClean="0"/>
              <a:t>missing</a:t>
            </a:r>
            <a:endParaRPr lang="de-DE" dirty="0" smtClean="0"/>
          </a:p>
          <a:p>
            <a:r>
              <a:rPr lang="de-DE" dirty="0" err="1" smtClean="0"/>
              <a:t>Stalling</a:t>
            </a:r>
            <a:r>
              <a:rPr lang="de-DE" dirty="0" smtClean="0"/>
              <a:t> </a:t>
            </a:r>
            <a:r>
              <a:rPr lang="de-DE" dirty="0" err="1" smtClean="0"/>
              <a:t>gets</a:t>
            </a:r>
            <a:r>
              <a:rPr lang="de-DE" dirty="0" smtClean="0"/>
              <a:t> </a:t>
            </a:r>
            <a:r>
              <a:rPr lang="de-DE" dirty="0" err="1" smtClean="0"/>
              <a:t>less</a:t>
            </a:r>
            <a:endParaRPr lang="de-DE" dirty="0" smtClean="0"/>
          </a:p>
          <a:p>
            <a:r>
              <a:rPr lang="de-DE" dirty="0" err="1" smtClean="0"/>
              <a:t>Does</a:t>
            </a:r>
            <a:r>
              <a:rPr lang="de-DE" dirty="0" smtClean="0"/>
              <a:t> not </a:t>
            </a:r>
            <a:r>
              <a:rPr lang="de-DE" dirty="0" err="1" smtClean="0"/>
              <a:t>come</a:t>
            </a:r>
            <a:r>
              <a:rPr lang="de-DE" dirty="0" smtClean="0"/>
              <a:t> </a:t>
            </a:r>
            <a:r>
              <a:rPr lang="de-DE" dirty="0" err="1" smtClean="0"/>
              <a:t>for</a:t>
            </a:r>
            <a:r>
              <a:rPr lang="de-DE" dirty="0" smtClean="0"/>
              <a:t> </a:t>
            </a:r>
            <a:r>
              <a:rPr lang="de-DE" dirty="0" err="1" smtClean="0"/>
              <a:t>free</a:t>
            </a:r>
            <a:r>
              <a:rPr lang="de-DE" dirty="0" smtClean="0"/>
              <a:t>, </a:t>
            </a:r>
            <a:r>
              <a:rPr lang="de-DE" dirty="0" err="1" smtClean="0"/>
              <a:t>is</a:t>
            </a:r>
            <a:r>
              <a:rPr lang="de-DE" dirty="0" smtClean="0"/>
              <a:t> </a:t>
            </a:r>
            <a:r>
              <a:rPr lang="de-DE" dirty="0" err="1" smtClean="0"/>
              <a:t>exchanged</a:t>
            </a:r>
            <a:r>
              <a:rPr lang="de-DE" dirty="0" smtClean="0"/>
              <a:t> </a:t>
            </a:r>
            <a:r>
              <a:rPr lang="de-DE" dirty="0" err="1" smtClean="0"/>
              <a:t>for</a:t>
            </a:r>
            <a:r>
              <a:rPr lang="de-DE" dirty="0" smtClean="0"/>
              <a:t> </a:t>
            </a:r>
            <a:r>
              <a:rPr lang="de-DE" dirty="0" err="1" smtClean="0"/>
              <a:t>bitrate</a:t>
            </a:r>
            <a:r>
              <a:rPr lang="de-DE" dirty="0" smtClean="0"/>
              <a:t> </a:t>
            </a:r>
            <a:r>
              <a:rPr lang="de-DE" dirty="0" err="1" smtClean="0"/>
              <a:t>changes</a:t>
            </a:r>
            <a:r>
              <a:rPr lang="de-DE" dirty="0" smtClean="0"/>
              <a:t> </a:t>
            </a:r>
            <a:r>
              <a:rPr lang="de-DE" dirty="0" err="1" smtClean="0"/>
              <a:t>and</a:t>
            </a:r>
            <a:r>
              <a:rPr lang="de-DE" dirty="0" smtClean="0"/>
              <a:t> </a:t>
            </a:r>
            <a:r>
              <a:rPr lang="de-DE" dirty="0" err="1" smtClean="0"/>
              <a:t>resolution</a:t>
            </a:r>
            <a:r>
              <a:rPr lang="de-DE" dirty="0" smtClean="0"/>
              <a:t> </a:t>
            </a:r>
            <a:r>
              <a:rPr lang="de-DE" dirty="0" err="1" smtClean="0"/>
              <a:t>changes</a:t>
            </a:r>
            <a:endParaRPr lang="de-DE" dirty="0" smtClean="0"/>
          </a:p>
          <a:p>
            <a:r>
              <a:rPr lang="de-DE" dirty="0" err="1" smtClean="0"/>
              <a:t>To</a:t>
            </a:r>
            <a:r>
              <a:rPr lang="de-DE" dirty="0" smtClean="0"/>
              <a:t> </a:t>
            </a:r>
            <a:r>
              <a:rPr lang="de-DE" dirty="0" err="1" smtClean="0"/>
              <a:t>see</a:t>
            </a:r>
            <a:r>
              <a:rPr lang="de-DE" dirty="0" smtClean="0"/>
              <a:t> </a:t>
            </a:r>
            <a:r>
              <a:rPr lang="de-DE" dirty="0" err="1" smtClean="0"/>
              <a:t>those</a:t>
            </a:r>
            <a:r>
              <a:rPr lang="de-DE" dirty="0" smtClean="0"/>
              <a:t> </a:t>
            </a:r>
            <a:r>
              <a:rPr lang="de-DE" dirty="0" err="1" smtClean="0"/>
              <a:t>effects</a:t>
            </a:r>
            <a:r>
              <a:rPr lang="de-DE" dirty="0" smtClean="0"/>
              <a:t>, </a:t>
            </a:r>
            <a:r>
              <a:rPr lang="de-DE" dirty="0" err="1" smtClean="0"/>
              <a:t>long</a:t>
            </a:r>
            <a:r>
              <a:rPr lang="de-DE" dirty="0" smtClean="0"/>
              <a:t> </a:t>
            </a:r>
            <a:r>
              <a:rPr lang="de-DE" dirty="0" err="1" smtClean="0"/>
              <a:t>sequences</a:t>
            </a:r>
            <a:r>
              <a:rPr lang="de-DE" dirty="0" smtClean="0"/>
              <a:t> </a:t>
            </a:r>
            <a:r>
              <a:rPr lang="de-DE" dirty="0" err="1" smtClean="0"/>
              <a:t>are</a:t>
            </a:r>
            <a:r>
              <a:rPr lang="de-DE" dirty="0" smtClean="0"/>
              <a:t> </a:t>
            </a:r>
            <a:r>
              <a:rPr lang="de-DE" dirty="0" err="1" smtClean="0"/>
              <a:t>required</a:t>
            </a:r>
            <a:endParaRPr lang="de-DE" dirty="0" smtClean="0"/>
          </a:p>
          <a:p>
            <a:r>
              <a:rPr lang="de-DE" dirty="0" err="1" smtClean="0"/>
              <a:t>Closest</a:t>
            </a:r>
            <a:r>
              <a:rPr lang="de-DE" dirty="0" smtClean="0"/>
              <a:t> </a:t>
            </a:r>
            <a:r>
              <a:rPr lang="de-DE" dirty="0" err="1" smtClean="0"/>
              <a:t>are</a:t>
            </a:r>
            <a:r>
              <a:rPr lang="de-DE" dirty="0" smtClean="0"/>
              <a:t> MM</a:t>
            </a:r>
            <a:r>
              <a:rPr lang="de-DE" baseline="0" dirty="0" smtClean="0"/>
              <a:t> </a:t>
            </a:r>
            <a:r>
              <a:rPr lang="de-DE" baseline="0" dirty="0" err="1" smtClean="0"/>
              <a:t>or</a:t>
            </a:r>
            <a:r>
              <a:rPr lang="de-DE" baseline="0" dirty="0" smtClean="0"/>
              <a:t> Hybrid </a:t>
            </a:r>
            <a:r>
              <a:rPr lang="de-DE" baseline="0" dirty="0" err="1" smtClean="0"/>
              <a:t>models</a:t>
            </a:r>
            <a:r>
              <a:rPr lang="de-DE" baseline="0" dirty="0" smtClean="0"/>
              <a:t> from J.247 </a:t>
            </a:r>
            <a:r>
              <a:rPr lang="de-DE" baseline="0" dirty="0" err="1" smtClean="0"/>
              <a:t>or</a:t>
            </a:r>
            <a:r>
              <a:rPr lang="de-DE" baseline="0" dirty="0" smtClean="0"/>
              <a:t> J.343.x</a:t>
            </a:r>
          </a:p>
          <a:p>
            <a:r>
              <a:rPr lang="de-DE" baseline="0" dirty="0" err="1" smtClean="0"/>
              <a:t>For</a:t>
            </a:r>
            <a:r>
              <a:rPr lang="de-DE" baseline="0" dirty="0" smtClean="0"/>
              <a:t> a </a:t>
            </a:r>
            <a:r>
              <a:rPr lang="de-DE" baseline="0" dirty="0" err="1" smtClean="0"/>
              <a:t>better</a:t>
            </a:r>
            <a:r>
              <a:rPr lang="de-DE" baseline="0" dirty="0" smtClean="0"/>
              <a:t> </a:t>
            </a:r>
            <a:r>
              <a:rPr lang="de-DE" baseline="0" dirty="0" err="1" smtClean="0"/>
              <a:t>understnding</a:t>
            </a:r>
            <a:r>
              <a:rPr lang="de-DE" baseline="0" dirty="0" smtClean="0"/>
              <a:t> </a:t>
            </a:r>
            <a:r>
              <a:rPr lang="de-DE" baseline="0" dirty="0" err="1" smtClean="0"/>
              <a:t>of</a:t>
            </a:r>
            <a:r>
              <a:rPr lang="de-DE" baseline="0" dirty="0" smtClean="0"/>
              <a:t> </a:t>
            </a:r>
            <a:r>
              <a:rPr lang="de-DE" baseline="0" dirty="0" err="1" smtClean="0"/>
              <a:t>these</a:t>
            </a:r>
            <a:r>
              <a:rPr lang="de-DE" baseline="0" dirty="0" smtClean="0"/>
              <a:t> </a:t>
            </a:r>
            <a:r>
              <a:rPr lang="de-DE" baseline="0" dirty="0" err="1" smtClean="0"/>
              <a:t>effects</a:t>
            </a:r>
            <a:r>
              <a:rPr lang="de-DE" baseline="0" dirty="0" smtClean="0"/>
              <a:t> </a:t>
            </a:r>
            <a:r>
              <a:rPr lang="de-DE" baseline="0" dirty="0" err="1" smtClean="0"/>
              <a:t>let‘s</a:t>
            </a:r>
            <a:r>
              <a:rPr lang="de-DE" baseline="0" dirty="0" smtClean="0"/>
              <a:t> </a:t>
            </a:r>
            <a:r>
              <a:rPr lang="de-DE" baseline="0" dirty="0" err="1" smtClean="0"/>
              <a:t>have</a:t>
            </a:r>
            <a:r>
              <a:rPr lang="de-DE" baseline="0" dirty="0" smtClean="0"/>
              <a:t> a </a:t>
            </a:r>
            <a:r>
              <a:rPr lang="de-DE" baseline="0" dirty="0" err="1" smtClean="0"/>
              <a:t>look</a:t>
            </a:r>
            <a:r>
              <a:rPr lang="de-DE" baseline="0" dirty="0" smtClean="0"/>
              <a:t> at </a:t>
            </a:r>
            <a:r>
              <a:rPr lang="de-DE" baseline="0" dirty="0" err="1" smtClean="0"/>
              <a:t>how</a:t>
            </a:r>
            <a:r>
              <a:rPr lang="de-DE" baseline="0" dirty="0" smtClean="0"/>
              <a:t> ABR </a:t>
            </a:r>
            <a:r>
              <a:rPr lang="de-DE" baseline="0" dirty="0" err="1" smtClean="0"/>
              <a:t>works</a:t>
            </a:r>
            <a:r>
              <a:rPr lang="de-DE" baseline="0" dirty="0" smtClean="0"/>
              <a:t>…</a:t>
            </a:r>
            <a:endParaRPr lang="de-DE" dirty="0"/>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3</a:t>
            </a:fld>
            <a:endParaRPr lang="de-DE">
              <a:solidFill>
                <a:prstClr val="black"/>
              </a:solidFill>
            </a:endParaRPr>
          </a:p>
        </p:txBody>
      </p:sp>
    </p:spTree>
    <p:extLst>
      <p:ext uri="{BB962C8B-B14F-4D97-AF65-F5344CB8AC3E}">
        <p14:creationId xmlns:p14="http://schemas.microsoft.com/office/powerpoint/2010/main" val="142975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Content </a:t>
            </a:r>
            <a:r>
              <a:rPr lang="de-DE" dirty="0" err="1" smtClean="0"/>
              <a:t>is</a:t>
            </a:r>
            <a:r>
              <a:rPr lang="de-DE" dirty="0" smtClean="0"/>
              <a:t> </a:t>
            </a:r>
            <a:r>
              <a:rPr lang="de-DE" dirty="0" err="1" smtClean="0"/>
              <a:t>uploaded</a:t>
            </a:r>
            <a:r>
              <a:rPr lang="de-DE" dirty="0" smtClean="0"/>
              <a:t>. </a:t>
            </a:r>
          </a:p>
          <a:p>
            <a:r>
              <a:rPr lang="de-DE" dirty="0" smtClean="0"/>
              <a:t>As </a:t>
            </a:r>
            <a:r>
              <a:rPr lang="de-DE" dirty="0" err="1" smtClean="0"/>
              <a:t>soon</a:t>
            </a:r>
            <a:r>
              <a:rPr lang="de-DE" dirty="0" smtClean="0"/>
              <a:t> </a:t>
            </a:r>
            <a:r>
              <a:rPr lang="de-DE" dirty="0" err="1" smtClean="0"/>
              <a:t>as</a:t>
            </a:r>
            <a:r>
              <a:rPr lang="de-DE" dirty="0" smtClean="0"/>
              <a:t> </a:t>
            </a:r>
            <a:r>
              <a:rPr lang="de-DE" b="1" dirty="0" err="1" smtClean="0"/>
              <a:t>content</a:t>
            </a:r>
            <a:r>
              <a:rPr lang="de-DE" baseline="0" dirty="0" smtClean="0"/>
              <a:t> </a:t>
            </a:r>
            <a:r>
              <a:rPr lang="de-DE" baseline="0" dirty="0" err="1" smtClean="0"/>
              <a:t>is</a:t>
            </a:r>
            <a:r>
              <a:rPr lang="de-DE" baseline="0" dirty="0" smtClean="0"/>
              <a:t> </a:t>
            </a:r>
            <a:r>
              <a:rPr lang="de-DE" b="1" baseline="0" dirty="0" err="1" smtClean="0"/>
              <a:t>uploaded</a:t>
            </a:r>
            <a:r>
              <a:rPr lang="de-DE" baseline="0" dirty="0" smtClean="0"/>
              <a:t>, </a:t>
            </a:r>
            <a:r>
              <a:rPr lang="de-DE" baseline="0" dirty="0" err="1" smtClean="0"/>
              <a:t>it</a:t>
            </a:r>
            <a:r>
              <a:rPr lang="de-DE" baseline="0" dirty="0" smtClean="0"/>
              <a:t> will </a:t>
            </a:r>
            <a:r>
              <a:rPr lang="de-DE" baseline="0" dirty="0" err="1" smtClean="0"/>
              <a:t>be</a:t>
            </a:r>
            <a:r>
              <a:rPr lang="de-DE" baseline="0" dirty="0" smtClean="0"/>
              <a:t> </a:t>
            </a:r>
            <a:r>
              <a:rPr lang="de-DE" b="1" baseline="0" dirty="0" err="1" smtClean="0"/>
              <a:t>transcoded</a:t>
            </a:r>
            <a:r>
              <a:rPr lang="de-DE" baseline="0" dirty="0" smtClean="0"/>
              <a:t> </a:t>
            </a:r>
            <a:r>
              <a:rPr lang="de-DE" baseline="0" dirty="0" err="1" smtClean="0"/>
              <a:t>into</a:t>
            </a:r>
            <a:r>
              <a:rPr lang="de-DE" baseline="0" dirty="0" smtClean="0"/>
              <a:t> </a:t>
            </a:r>
            <a:r>
              <a:rPr lang="de-DE" baseline="0" dirty="0" err="1" smtClean="0"/>
              <a:t>several</a:t>
            </a:r>
            <a:r>
              <a:rPr lang="de-DE" baseline="0" dirty="0" smtClean="0"/>
              <a:t> </a:t>
            </a:r>
            <a:r>
              <a:rPr lang="de-DE" b="1" baseline="0" dirty="0" err="1" smtClean="0"/>
              <a:t>lower</a:t>
            </a:r>
            <a:r>
              <a:rPr lang="de-DE" b="1" baseline="0" dirty="0" smtClean="0"/>
              <a:t> </a:t>
            </a:r>
            <a:r>
              <a:rPr lang="de-DE" b="1" baseline="0" dirty="0" err="1" smtClean="0"/>
              <a:t>quality</a:t>
            </a:r>
            <a:r>
              <a:rPr lang="de-DE" b="1" baseline="0" dirty="0" smtClean="0"/>
              <a:t> </a:t>
            </a:r>
            <a:r>
              <a:rPr lang="de-DE" b="1" baseline="0" dirty="0" err="1" smtClean="0"/>
              <a:t>versions</a:t>
            </a:r>
            <a:r>
              <a:rPr lang="de-DE" b="1" baseline="0" dirty="0" smtClean="0"/>
              <a:t> </a:t>
            </a:r>
            <a:r>
              <a:rPr lang="de-DE" baseline="0" dirty="0" err="1" smtClean="0"/>
              <a:t>with</a:t>
            </a:r>
            <a:r>
              <a:rPr lang="de-DE" baseline="0" dirty="0" smtClean="0"/>
              <a:t> different </a:t>
            </a:r>
            <a:r>
              <a:rPr lang="de-DE" baseline="0" dirty="0" err="1" smtClean="0"/>
              <a:t>bitrates</a:t>
            </a:r>
            <a:r>
              <a:rPr lang="de-DE" baseline="0" dirty="0" smtClean="0"/>
              <a:t> (</a:t>
            </a:r>
            <a:r>
              <a:rPr lang="de-DE" baseline="0" dirty="0" err="1" smtClean="0"/>
              <a:t>around</a:t>
            </a:r>
            <a:r>
              <a:rPr lang="de-DE" baseline="0" dirty="0" smtClean="0"/>
              <a:t> </a:t>
            </a:r>
            <a:r>
              <a:rPr lang="de-DE" baseline="0" dirty="0" err="1" smtClean="0"/>
              <a:t>ten</a:t>
            </a:r>
            <a:r>
              <a:rPr lang="de-DE" baseline="0" dirty="0" smtClean="0"/>
              <a:t> </a:t>
            </a:r>
            <a:r>
              <a:rPr lang="de-DE" baseline="0" dirty="0" err="1" smtClean="0"/>
              <a:t>versions</a:t>
            </a:r>
            <a:r>
              <a:rPr lang="de-DE" baseline="0" dirty="0" smtClean="0"/>
              <a:t>, </a:t>
            </a:r>
            <a:r>
              <a:rPr lang="de-DE" baseline="0" dirty="0" err="1" smtClean="0"/>
              <a:t>some</a:t>
            </a:r>
            <a:r>
              <a:rPr lang="de-DE" baseline="0" dirty="0" smtClean="0"/>
              <a:t> 100 </a:t>
            </a:r>
            <a:r>
              <a:rPr lang="de-DE" baseline="0" dirty="0" err="1" smtClean="0"/>
              <a:t>kBit</a:t>
            </a:r>
            <a:r>
              <a:rPr lang="de-DE" baseline="0" dirty="0" smtClean="0"/>
              <a:t>/s </a:t>
            </a:r>
            <a:r>
              <a:rPr lang="de-DE" baseline="0" dirty="0" err="1" smtClean="0"/>
              <a:t>up</a:t>
            </a:r>
            <a:r>
              <a:rPr lang="de-DE" baseline="0" dirty="0" smtClean="0"/>
              <a:t> </a:t>
            </a:r>
            <a:r>
              <a:rPr lang="de-DE" baseline="0" dirty="0" err="1" smtClean="0"/>
              <a:t>to</a:t>
            </a:r>
            <a:r>
              <a:rPr lang="de-DE" baseline="0" dirty="0" smtClean="0"/>
              <a:t> &gt;10Mbit/s). </a:t>
            </a:r>
          </a:p>
          <a:p>
            <a:r>
              <a:rPr lang="de-DE" b="1" baseline="0" dirty="0" err="1" smtClean="0"/>
              <a:t>Lower</a:t>
            </a:r>
            <a:r>
              <a:rPr lang="de-DE" b="1" baseline="0" dirty="0" smtClean="0"/>
              <a:t> </a:t>
            </a:r>
            <a:r>
              <a:rPr lang="de-DE" b="1" baseline="0" dirty="0" err="1" smtClean="0"/>
              <a:t>bitrates</a:t>
            </a:r>
            <a:r>
              <a:rPr lang="de-DE" b="1" baseline="0" dirty="0" smtClean="0"/>
              <a:t> </a:t>
            </a:r>
            <a:r>
              <a:rPr lang="de-DE" baseline="0" dirty="0" err="1" smtClean="0"/>
              <a:t>typically</a:t>
            </a:r>
            <a:r>
              <a:rPr lang="de-DE" baseline="0" dirty="0" smtClean="0"/>
              <a:t> </a:t>
            </a:r>
            <a:r>
              <a:rPr lang="de-DE" baseline="0" dirty="0" err="1" smtClean="0"/>
              <a:t>have</a:t>
            </a:r>
            <a:r>
              <a:rPr lang="de-DE" baseline="0" dirty="0" smtClean="0"/>
              <a:t> </a:t>
            </a:r>
            <a:r>
              <a:rPr lang="de-DE" b="1" baseline="0" dirty="0" err="1" smtClean="0"/>
              <a:t>lower</a:t>
            </a:r>
            <a:r>
              <a:rPr lang="de-DE" b="1" baseline="0" dirty="0" smtClean="0"/>
              <a:t> </a:t>
            </a:r>
            <a:r>
              <a:rPr lang="de-DE" b="1" baseline="0" dirty="0" err="1" smtClean="0"/>
              <a:t>resolutions</a:t>
            </a:r>
            <a:r>
              <a:rPr lang="de-DE" b="1" baseline="0" dirty="0" smtClean="0"/>
              <a:t> </a:t>
            </a:r>
            <a:r>
              <a:rPr lang="de-DE" baseline="0" dirty="0" err="1" smtClean="0"/>
              <a:t>as</a:t>
            </a:r>
            <a:r>
              <a:rPr lang="de-DE" baseline="0" dirty="0" smtClean="0"/>
              <a:t> </a:t>
            </a:r>
            <a:r>
              <a:rPr lang="de-DE" baseline="0" dirty="0" err="1" smtClean="0"/>
              <a:t>well</a:t>
            </a:r>
            <a:r>
              <a:rPr lang="de-DE" baseline="0" dirty="0" smtClean="0"/>
              <a:t>.</a:t>
            </a:r>
          </a:p>
          <a:p>
            <a:r>
              <a:rPr lang="de-DE" dirty="0" smtClean="0"/>
              <a:t>Encoding </a:t>
            </a:r>
            <a:r>
              <a:rPr lang="de-DE" dirty="0" err="1" smtClean="0"/>
              <a:t>happens</a:t>
            </a:r>
            <a:r>
              <a:rPr lang="de-DE" dirty="0" smtClean="0"/>
              <a:t> </a:t>
            </a:r>
            <a:r>
              <a:rPr lang="de-DE" b="1" dirty="0" err="1" smtClean="0"/>
              <a:t>exactly</a:t>
            </a:r>
            <a:r>
              <a:rPr lang="de-DE" b="1" dirty="0" smtClean="0"/>
              <a:t> </a:t>
            </a:r>
            <a:r>
              <a:rPr lang="de-DE" b="1" dirty="0" err="1" smtClean="0"/>
              <a:t>once</a:t>
            </a:r>
            <a:r>
              <a:rPr lang="de-DE" dirty="0" smtClean="0"/>
              <a:t>.</a:t>
            </a:r>
            <a:r>
              <a:rPr lang="de-DE" baseline="0" dirty="0" smtClean="0"/>
              <a:t> After </a:t>
            </a:r>
            <a:r>
              <a:rPr lang="de-DE" baseline="0" dirty="0" err="1" smtClean="0"/>
              <a:t>that</a:t>
            </a:r>
            <a:r>
              <a:rPr lang="de-DE" baseline="0" dirty="0" smtClean="0"/>
              <a:t>, all </a:t>
            </a:r>
            <a:r>
              <a:rPr lang="de-DE" baseline="0" dirty="0" err="1" smtClean="0"/>
              <a:t>segments</a:t>
            </a:r>
            <a:r>
              <a:rPr lang="de-DE" baseline="0" dirty="0" smtClean="0"/>
              <a:t> </a:t>
            </a:r>
            <a:r>
              <a:rPr lang="de-DE" baseline="0" dirty="0" err="1" smtClean="0"/>
              <a:t>requested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player</a:t>
            </a:r>
            <a:r>
              <a:rPr lang="de-DE" baseline="0" dirty="0" smtClean="0"/>
              <a:t> </a:t>
            </a:r>
            <a:r>
              <a:rPr lang="de-DE" baseline="0" dirty="0" err="1" smtClean="0"/>
              <a:t>are</a:t>
            </a:r>
            <a:r>
              <a:rPr lang="de-DE" baseline="0" dirty="0" smtClean="0"/>
              <a:t> an </a:t>
            </a:r>
            <a:r>
              <a:rPr lang="de-DE" baseline="0" dirty="0" err="1" smtClean="0"/>
              <a:t>exact</a:t>
            </a:r>
            <a:r>
              <a:rPr lang="de-DE" baseline="0" dirty="0" smtClean="0"/>
              <a:t> </a:t>
            </a:r>
            <a:r>
              <a:rPr lang="de-DE" baseline="0" dirty="0" err="1" smtClean="0"/>
              <a:t>copy</a:t>
            </a:r>
            <a:r>
              <a:rPr lang="de-DE" baseline="0" dirty="0" smtClean="0"/>
              <a:t> </a:t>
            </a:r>
          </a:p>
          <a:p>
            <a:endParaRPr lang="de-DE" baseline="0" dirty="0" smtClean="0"/>
          </a:p>
          <a:p>
            <a:r>
              <a:rPr lang="de-DE" b="1" baseline="0" dirty="0" smtClean="0"/>
              <a:t>Network</a:t>
            </a:r>
            <a:r>
              <a:rPr lang="de-DE" baseline="0" dirty="0" smtClean="0"/>
              <a:t>:  </a:t>
            </a:r>
            <a:r>
              <a:rPr lang="de-DE" b="1" baseline="0" dirty="0" err="1" smtClean="0"/>
              <a:t>No</a:t>
            </a:r>
            <a:r>
              <a:rPr lang="de-DE" b="1" baseline="0" dirty="0" smtClean="0"/>
              <a:t> </a:t>
            </a:r>
            <a:r>
              <a:rPr lang="de-DE" b="1" baseline="0" dirty="0" err="1" smtClean="0"/>
              <a:t>direct</a:t>
            </a:r>
            <a:r>
              <a:rPr lang="de-DE" b="1" baseline="0" dirty="0" smtClean="0"/>
              <a:t> </a:t>
            </a:r>
            <a:r>
              <a:rPr lang="de-DE" b="1" baseline="0" dirty="0" err="1" smtClean="0"/>
              <a:t>impact</a:t>
            </a:r>
            <a:r>
              <a:rPr lang="de-DE" b="1" baseline="0" dirty="0" smtClean="0"/>
              <a:t> </a:t>
            </a:r>
            <a:r>
              <a:rPr lang="de-DE" baseline="0" dirty="0" err="1" smtClean="0"/>
              <a:t>of</a:t>
            </a:r>
            <a:r>
              <a:rPr lang="de-DE" baseline="0" dirty="0" smtClean="0"/>
              <a:t> </a:t>
            </a:r>
            <a:r>
              <a:rPr lang="de-DE" baseline="0" dirty="0" err="1" smtClean="0"/>
              <a:t>the</a:t>
            </a:r>
            <a:r>
              <a:rPr lang="de-DE" baseline="0" dirty="0" smtClean="0"/>
              <a:t> on </a:t>
            </a:r>
            <a:r>
              <a:rPr lang="de-DE" baseline="0" dirty="0" err="1" smtClean="0"/>
              <a:t>video</a:t>
            </a:r>
            <a:r>
              <a:rPr lang="de-DE" baseline="0" dirty="0" smtClean="0"/>
              <a:t> </a:t>
            </a:r>
            <a:r>
              <a:rPr lang="de-DE" baseline="0" dirty="0" err="1" smtClean="0"/>
              <a:t>quality</a:t>
            </a:r>
            <a:r>
              <a:rPr lang="de-DE" baseline="0" dirty="0" smtClean="0"/>
              <a:t> just </a:t>
            </a:r>
            <a:r>
              <a:rPr lang="de-DE" b="1" baseline="0" dirty="0" err="1" smtClean="0"/>
              <a:t>delayed</a:t>
            </a:r>
            <a:r>
              <a:rPr lang="de-DE" b="1" baseline="0" dirty="0" smtClean="0"/>
              <a:t> </a:t>
            </a:r>
            <a:r>
              <a:rPr lang="de-DE" b="1" baseline="0" dirty="0" err="1" smtClean="0"/>
              <a:t>delivery</a:t>
            </a:r>
            <a:r>
              <a:rPr lang="de-DE" baseline="0" dirty="0" smtClean="0"/>
              <a:t> </a:t>
            </a:r>
            <a:r>
              <a:rPr lang="de-DE" baseline="0" dirty="0" err="1" smtClean="0"/>
              <a:t>of</a:t>
            </a:r>
            <a:r>
              <a:rPr lang="de-DE" baseline="0" dirty="0" smtClean="0"/>
              <a:t> </a:t>
            </a:r>
            <a:r>
              <a:rPr lang="de-DE" baseline="0" dirty="0" err="1" smtClean="0"/>
              <a:t>data</a:t>
            </a:r>
            <a:r>
              <a:rPr lang="de-DE" baseline="0" dirty="0" smtClean="0"/>
              <a:t>. </a:t>
            </a:r>
          </a:p>
          <a:p>
            <a:r>
              <a:rPr lang="de-DE" baseline="0" dirty="0" err="1" smtClean="0"/>
              <a:t>Amount</a:t>
            </a:r>
            <a:r>
              <a:rPr lang="de-DE" baseline="0" dirty="0" smtClean="0"/>
              <a:t> </a:t>
            </a:r>
            <a:r>
              <a:rPr lang="de-DE" baseline="0" dirty="0" err="1" smtClean="0"/>
              <a:t>if</a:t>
            </a:r>
            <a:r>
              <a:rPr lang="de-DE" baseline="0" dirty="0" smtClean="0"/>
              <a:t> </a:t>
            </a:r>
            <a:r>
              <a:rPr lang="de-DE" b="1" baseline="0" dirty="0" err="1" smtClean="0"/>
              <a:t>delay</a:t>
            </a:r>
            <a:r>
              <a:rPr lang="de-DE" baseline="0" dirty="0" smtClean="0"/>
              <a:t> </a:t>
            </a:r>
            <a:r>
              <a:rPr lang="de-DE" baseline="0" dirty="0" err="1" smtClean="0"/>
              <a:t>depends</a:t>
            </a:r>
            <a:r>
              <a:rPr lang="de-DE" baseline="0" dirty="0" smtClean="0"/>
              <a:t> on </a:t>
            </a:r>
            <a:r>
              <a:rPr lang="de-DE" b="1" baseline="0" dirty="0" err="1" smtClean="0"/>
              <a:t>traffic</a:t>
            </a:r>
            <a:r>
              <a:rPr lang="de-DE" baseline="0" dirty="0" smtClean="0"/>
              <a:t>. The </a:t>
            </a:r>
            <a:r>
              <a:rPr lang="de-DE" baseline="0" dirty="0" err="1" smtClean="0"/>
              <a:t>delay</a:t>
            </a:r>
            <a:r>
              <a:rPr lang="de-DE" baseline="0" dirty="0" smtClean="0"/>
              <a:t> </a:t>
            </a:r>
            <a:r>
              <a:rPr lang="de-DE" baseline="0" dirty="0" err="1" smtClean="0"/>
              <a:t>however</a:t>
            </a:r>
            <a:r>
              <a:rPr lang="de-DE" baseline="0" dirty="0" smtClean="0"/>
              <a:t> </a:t>
            </a:r>
            <a:r>
              <a:rPr lang="de-DE" baseline="0" dirty="0" err="1" smtClean="0"/>
              <a:t>has</a:t>
            </a:r>
            <a:r>
              <a:rPr lang="de-DE" baseline="0" dirty="0" smtClean="0"/>
              <a:t> an </a:t>
            </a:r>
            <a:r>
              <a:rPr lang="de-DE" b="1" baseline="0" dirty="0" err="1" smtClean="0"/>
              <a:t>impact</a:t>
            </a:r>
            <a:r>
              <a:rPr lang="de-DE" baseline="0" dirty="0" smtClean="0"/>
              <a:t> on </a:t>
            </a:r>
            <a:r>
              <a:rPr lang="de-DE" baseline="0" dirty="0" err="1" smtClean="0"/>
              <a:t>the</a:t>
            </a:r>
            <a:r>
              <a:rPr lang="de-DE" baseline="0" dirty="0" smtClean="0"/>
              <a:t> </a:t>
            </a:r>
            <a:r>
              <a:rPr lang="de-DE" b="1" baseline="0" dirty="0" err="1" smtClean="0"/>
              <a:t>player</a:t>
            </a:r>
            <a:r>
              <a:rPr lang="de-DE" baseline="0" dirty="0" smtClean="0"/>
              <a:t> </a:t>
            </a:r>
            <a:r>
              <a:rPr lang="de-DE" b="1" baseline="0" dirty="0" err="1" smtClean="0"/>
              <a:t>behavior</a:t>
            </a:r>
            <a:r>
              <a:rPr lang="de-DE" baseline="0" dirty="0" smtClean="0"/>
              <a:t>.</a:t>
            </a:r>
          </a:p>
          <a:p>
            <a:r>
              <a:rPr lang="de-DE" baseline="0" dirty="0" smtClean="0"/>
              <a:t>The </a:t>
            </a:r>
            <a:r>
              <a:rPr lang="de-DE" baseline="0" dirty="0" err="1" smtClean="0"/>
              <a:t>player‘s</a:t>
            </a:r>
            <a:r>
              <a:rPr lang="de-DE" baseline="0" dirty="0" smtClean="0"/>
              <a:t> </a:t>
            </a:r>
            <a:r>
              <a:rPr lang="de-DE" b="1" baseline="0" dirty="0" err="1" smtClean="0"/>
              <a:t>biggest</a:t>
            </a:r>
            <a:r>
              <a:rPr lang="de-DE" baseline="0" dirty="0" smtClean="0"/>
              <a:t> </a:t>
            </a:r>
            <a:r>
              <a:rPr lang="de-DE" b="1" baseline="0" dirty="0" err="1" smtClean="0"/>
              <a:t>worry</a:t>
            </a:r>
            <a:r>
              <a:rPr lang="de-DE" baseline="0" dirty="0" smtClean="0"/>
              <a:t> </a:t>
            </a:r>
            <a:r>
              <a:rPr lang="de-DE" baseline="0" dirty="0" err="1" smtClean="0"/>
              <a:t>is</a:t>
            </a:r>
            <a:r>
              <a:rPr lang="de-DE" baseline="0" dirty="0" smtClean="0"/>
              <a:t> </a:t>
            </a:r>
            <a:r>
              <a:rPr lang="de-DE" baseline="0" dirty="0" err="1" smtClean="0"/>
              <a:t>that</a:t>
            </a:r>
            <a:r>
              <a:rPr lang="de-DE" baseline="0" dirty="0" smtClean="0"/>
              <a:t> </a:t>
            </a:r>
            <a:r>
              <a:rPr lang="de-DE" baseline="0" dirty="0" err="1" smtClean="0"/>
              <a:t>it‘s</a:t>
            </a:r>
            <a:r>
              <a:rPr lang="de-DE" baseline="0" dirty="0" smtClean="0"/>
              <a:t> </a:t>
            </a:r>
            <a:r>
              <a:rPr lang="de-DE" b="1" baseline="0" dirty="0" err="1" smtClean="0"/>
              <a:t>input</a:t>
            </a:r>
            <a:r>
              <a:rPr lang="de-DE" baseline="0" dirty="0" smtClean="0"/>
              <a:t> </a:t>
            </a:r>
            <a:r>
              <a:rPr lang="de-DE" b="1" baseline="0" dirty="0" err="1" smtClean="0"/>
              <a:t>buffer</a:t>
            </a:r>
            <a:r>
              <a:rPr lang="de-DE" baseline="0" dirty="0" smtClean="0"/>
              <a:t> </a:t>
            </a:r>
            <a:r>
              <a:rPr lang="de-DE" baseline="0" dirty="0" err="1" smtClean="0"/>
              <a:t>runs</a:t>
            </a:r>
            <a:r>
              <a:rPr lang="de-DE" baseline="0" dirty="0" smtClean="0"/>
              <a:t> </a:t>
            </a:r>
            <a:r>
              <a:rPr lang="de-DE" baseline="0" dirty="0" err="1" smtClean="0"/>
              <a:t>low</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viewer</a:t>
            </a:r>
            <a:r>
              <a:rPr lang="de-DE" baseline="0" dirty="0" smtClean="0"/>
              <a:t> </a:t>
            </a:r>
            <a:r>
              <a:rPr lang="de-DE" baseline="0" dirty="0" err="1" smtClean="0"/>
              <a:t>sees</a:t>
            </a:r>
            <a:r>
              <a:rPr lang="de-DE" baseline="0" dirty="0" smtClean="0"/>
              <a:t> </a:t>
            </a:r>
            <a:r>
              <a:rPr lang="de-DE" baseline="0" dirty="0" err="1" smtClean="0"/>
              <a:t>stalled</a:t>
            </a:r>
            <a:r>
              <a:rPr lang="de-DE" baseline="0" dirty="0" smtClean="0"/>
              <a:t> </a:t>
            </a:r>
            <a:r>
              <a:rPr lang="de-DE" baseline="0" dirty="0" err="1" smtClean="0"/>
              <a:t>images</a:t>
            </a:r>
            <a:r>
              <a:rPr lang="de-DE" baseline="0" dirty="0" smtClean="0"/>
              <a:t>.</a:t>
            </a:r>
          </a:p>
          <a:p>
            <a:pPr marL="0" marR="0" indent="0" algn="l" defTabSz="457200" rtl="0" eaLnBrk="1" fontAlgn="base" latinLnBrk="0" hangingPunct="1">
              <a:lnSpc>
                <a:spcPct val="100000"/>
              </a:lnSpc>
              <a:spcBef>
                <a:spcPct val="30000"/>
              </a:spcBef>
              <a:spcAft>
                <a:spcPct val="0"/>
              </a:spcAft>
              <a:buClrTx/>
              <a:buSzTx/>
              <a:buFontTx/>
              <a:buNone/>
              <a:tabLst/>
              <a:defRPr/>
            </a:pPr>
            <a:r>
              <a:rPr lang="de-DE" b="1" baseline="0" dirty="0" smtClean="0"/>
              <a:t>2s</a:t>
            </a:r>
            <a:r>
              <a:rPr lang="de-DE" baseline="0" dirty="0" smtClean="0"/>
              <a:t> </a:t>
            </a:r>
            <a:r>
              <a:rPr lang="de-DE" baseline="0" dirty="0" err="1" smtClean="0"/>
              <a:t>segments</a:t>
            </a:r>
            <a:endParaRPr lang="de-DE" baseline="0" dirty="0" smtClean="0"/>
          </a:p>
          <a:p>
            <a:r>
              <a:rPr lang="de-DE" baseline="0" dirty="0" smtClean="0"/>
              <a:t>The </a:t>
            </a:r>
            <a:r>
              <a:rPr lang="de-DE" baseline="0" dirty="0" err="1" smtClean="0"/>
              <a:t>player</a:t>
            </a:r>
            <a:r>
              <a:rPr lang="de-DE" baseline="0" dirty="0" smtClean="0"/>
              <a:t> </a:t>
            </a:r>
            <a:r>
              <a:rPr lang="de-DE" b="1" baseline="0" dirty="0" err="1" smtClean="0"/>
              <a:t>monitors</a:t>
            </a:r>
            <a:r>
              <a:rPr lang="de-DE" baseline="0" dirty="0" smtClean="0"/>
              <a:t> ist </a:t>
            </a:r>
            <a:r>
              <a:rPr lang="de-DE" baseline="0" dirty="0" err="1" smtClean="0"/>
              <a:t>input</a:t>
            </a:r>
            <a:r>
              <a:rPr lang="de-DE" baseline="0" dirty="0" smtClean="0"/>
              <a:t> </a:t>
            </a:r>
            <a:r>
              <a:rPr lang="de-DE" baseline="0" dirty="0" err="1" smtClean="0"/>
              <a:t>buffer</a:t>
            </a:r>
            <a:r>
              <a:rPr lang="de-DE" baseline="0" dirty="0" smtClean="0"/>
              <a:t> </a:t>
            </a:r>
            <a:r>
              <a:rPr lang="de-DE" baseline="0" dirty="0" err="1" smtClean="0"/>
              <a:t>and</a:t>
            </a:r>
            <a:r>
              <a:rPr lang="de-DE" baseline="0" dirty="0" smtClean="0"/>
              <a:t> </a:t>
            </a:r>
            <a:r>
              <a:rPr lang="de-DE" b="1" baseline="0" dirty="0" err="1" smtClean="0"/>
              <a:t>requests</a:t>
            </a:r>
            <a:r>
              <a:rPr lang="de-DE" baseline="0" dirty="0" smtClean="0"/>
              <a:t> </a:t>
            </a:r>
            <a:r>
              <a:rPr lang="de-DE" baseline="0" dirty="0" err="1" smtClean="0"/>
              <a:t>low</a:t>
            </a:r>
            <a:r>
              <a:rPr lang="de-DE" baseline="0" dirty="0" smtClean="0"/>
              <a:t> </a:t>
            </a:r>
            <a:r>
              <a:rPr lang="de-DE" baseline="0" dirty="0" err="1" smtClean="0"/>
              <a:t>bitrates</a:t>
            </a:r>
            <a:r>
              <a:rPr lang="de-DE" baseline="0" dirty="0" smtClean="0"/>
              <a:t> (=</a:t>
            </a:r>
            <a:r>
              <a:rPr lang="de-DE" baseline="0" dirty="0" err="1" smtClean="0"/>
              <a:t>low</a:t>
            </a:r>
            <a:r>
              <a:rPr lang="de-DE" baseline="0" dirty="0" smtClean="0"/>
              <a:t> </a:t>
            </a:r>
            <a:r>
              <a:rPr lang="de-DE" baseline="0" dirty="0" err="1" smtClean="0"/>
              <a:t>quality</a:t>
            </a:r>
            <a:r>
              <a:rPr lang="de-DE" baseline="0" dirty="0" smtClean="0"/>
              <a:t>) </a:t>
            </a:r>
            <a:r>
              <a:rPr lang="de-DE" baseline="0" dirty="0" err="1" smtClean="0"/>
              <a:t>if</a:t>
            </a:r>
            <a:r>
              <a:rPr lang="de-DE" baseline="0" dirty="0" smtClean="0"/>
              <a:t> </a:t>
            </a:r>
            <a:r>
              <a:rPr lang="de-DE" baseline="0" dirty="0" err="1" smtClean="0"/>
              <a:t>the</a:t>
            </a:r>
            <a:r>
              <a:rPr lang="de-DE" baseline="0" dirty="0" smtClean="0"/>
              <a:t> </a:t>
            </a:r>
            <a:r>
              <a:rPr lang="de-DE" baseline="0" dirty="0" err="1" smtClean="0"/>
              <a:t>buffer</a:t>
            </a:r>
            <a:r>
              <a:rPr lang="de-DE" baseline="0" dirty="0" smtClean="0"/>
              <a:t> </a:t>
            </a:r>
            <a:r>
              <a:rPr lang="de-DE" baseline="0" dirty="0" err="1" smtClean="0"/>
              <a:t>level</a:t>
            </a:r>
            <a:r>
              <a:rPr lang="de-DE" baseline="0" dirty="0" smtClean="0"/>
              <a:t> </a:t>
            </a:r>
            <a:r>
              <a:rPr lang="de-DE" baseline="0" dirty="0" err="1" smtClean="0"/>
              <a:t>is</a:t>
            </a:r>
            <a:r>
              <a:rPr lang="de-DE" baseline="0" dirty="0" smtClean="0"/>
              <a:t> </a:t>
            </a:r>
            <a:r>
              <a:rPr lang="de-DE" baseline="0" dirty="0" err="1" smtClean="0"/>
              <a:t>low</a:t>
            </a:r>
            <a:r>
              <a:rPr lang="de-DE" baseline="0" dirty="0" smtClean="0"/>
              <a:t>, high </a:t>
            </a:r>
            <a:r>
              <a:rPr lang="de-DE" baseline="0" dirty="0" err="1" smtClean="0"/>
              <a:t>bitrates</a:t>
            </a:r>
            <a:r>
              <a:rPr lang="de-DE" baseline="0" dirty="0" smtClean="0"/>
              <a:t> (high </a:t>
            </a:r>
            <a:r>
              <a:rPr lang="de-DE" baseline="0" dirty="0" err="1" smtClean="0"/>
              <a:t>quality</a:t>
            </a:r>
            <a:r>
              <a:rPr lang="de-DE" baseline="0" dirty="0" smtClean="0"/>
              <a:t>) </a:t>
            </a:r>
            <a:r>
              <a:rPr lang="de-DE" baseline="0" dirty="0" err="1" smtClean="0"/>
              <a:t>if</a:t>
            </a:r>
            <a:r>
              <a:rPr lang="de-DE" baseline="0" dirty="0" smtClean="0"/>
              <a:t> </a:t>
            </a:r>
            <a:r>
              <a:rPr lang="de-DE" baseline="0" dirty="0" err="1" smtClean="0"/>
              <a:t>the</a:t>
            </a:r>
            <a:r>
              <a:rPr lang="de-DE" baseline="0" dirty="0" smtClean="0"/>
              <a:t> </a:t>
            </a:r>
            <a:r>
              <a:rPr lang="de-DE" baseline="0" dirty="0" err="1" smtClean="0"/>
              <a:t>buffer</a:t>
            </a:r>
            <a:r>
              <a:rPr lang="de-DE" baseline="0" dirty="0" smtClean="0"/>
              <a:t> </a:t>
            </a:r>
            <a:r>
              <a:rPr lang="de-DE" baseline="0" dirty="0" err="1" smtClean="0"/>
              <a:t>level</a:t>
            </a:r>
            <a:r>
              <a:rPr lang="de-DE" baseline="0" dirty="0" smtClean="0"/>
              <a:t> </a:t>
            </a:r>
            <a:r>
              <a:rPr lang="de-DE" baseline="0" dirty="0" err="1" smtClean="0"/>
              <a:t>is</a:t>
            </a:r>
            <a:r>
              <a:rPr lang="de-DE" baseline="0" dirty="0" smtClean="0"/>
              <a:t> high.</a:t>
            </a:r>
          </a:p>
          <a:p>
            <a:r>
              <a:rPr lang="de-DE" baseline="0" dirty="0" smtClean="0"/>
              <a:t>This </a:t>
            </a:r>
            <a:r>
              <a:rPr lang="de-DE" baseline="0" dirty="0" err="1" smtClean="0"/>
              <a:t>is</a:t>
            </a:r>
            <a:r>
              <a:rPr lang="de-DE" baseline="0" dirty="0" smtClean="0"/>
              <a:t> still a </a:t>
            </a:r>
            <a:r>
              <a:rPr lang="de-DE" baseline="0" dirty="0" err="1" smtClean="0"/>
              <a:t>bit</a:t>
            </a:r>
            <a:r>
              <a:rPr lang="de-DE" baseline="0" dirty="0" smtClean="0"/>
              <a:t> </a:t>
            </a:r>
            <a:r>
              <a:rPr lang="de-DE" b="1" baseline="0" dirty="0" err="1" smtClean="0"/>
              <a:t>opportunistic</a:t>
            </a:r>
            <a:r>
              <a:rPr lang="de-DE" baseline="0" dirty="0" smtClean="0"/>
              <a:t> </a:t>
            </a:r>
            <a:r>
              <a:rPr lang="de-DE" baseline="0" dirty="0" err="1" smtClean="0"/>
              <a:t>and</a:t>
            </a:r>
            <a:r>
              <a:rPr lang="de-DE" baseline="0" dirty="0" smtClean="0"/>
              <a:t> not </a:t>
            </a:r>
            <a:r>
              <a:rPr lang="de-DE" baseline="0" dirty="0" err="1" smtClean="0"/>
              <a:t>forseeable</a:t>
            </a:r>
            <a:r>
              <a:rPr lang="de-DE" baseline="0" dirty="0" smtClean="0"/>
              <a:t> </a:t>
            </a:r>
            <a:r>
              <a:rPr lang="de-DE" baseline="0" dirty="0" err="1" smtClean="0"/>
              <a:t>network</a:t>
            </a:r>
            <a:r>
              <a:rPr lang="de-DE" baseline="0" dirty="0" smtClean="0"/>
              <a:t> </a:t>
            </a:r>
            <a:r>
              <a:rPr lang="de-DE" baseline="0" dirty="0" err="1" smtClean="0"/>
              <a:t>delays</a:t>
            </a:r>
            <a:r>
              <a:rPr lang="de-DE" baseline="0" dirty="0" smtClean="0"/>
              <a:t> </a:t>
            </a:r>
            <a:r>
              <a:rPr lang="de-DE" baseline="0" dirty="0" err="1" smtClean="0"/>
              <a:t>may</a:t>
            </a:r>
            <a:r>
              <a:rPr lang="de-DE" baseline="0" dirty="0" smtClean="0"/>
              <a:t> </a:t>
            </a:r>
            <a:r>
              <a:rPr lang="de-DE" baseline="0" dirty="0" err="1" smtClean="0"/>
              <a:t>lead</a:t>
            </a:r>
            <a:r>
              <a:rPr lang="de-DE" baseline="0" dirty="0" smtClean="0"/>
              <a:t> </a:t>
            </a:r>
            <a:r>
              <a:rPr lang="de-DE" baseline="0" dirty="0" err="1" smtClean="0"/>
              <a:t>to</a:t>
            </a:r>
            <a:r>
              <a:rPr lang="de-DE" baseline="0" dirty="0" smtClean="0"/>
              <a:t> </a:t>
            </a:r>
            <a:r>
              <a:rPr lang="de-DE" baseline="0" dirty="0" err="1" smtClean="0"/>
              <a:t>stalling</a:t>
            </a:r>
            <a:r>
              <a:rPr lang="de-DE" baseline="0" dirty="0" smtClean="0"/>
              <a:t>/</a:t>
            </a:r>
            <a:r>
              <a:rPr lang="de-DE" baseline="0" dirty="0" err="1" smtClean="0"/>
              <a:t>rebuffering</a:t>
            </a:r>
            <a:r>
              <a:rPr lang="de-DE" baseline="0" dirty="0" smtClean="0"/>
              <a:t>.</a:t>
            </a:r>
            <a:endParaRPr lang="de-DE" dirty="0" smtClean="0"/>
          </a:p>
          <a:p>
            <a:endParaRPr lang="de-DE" dirty="0" smtClean="0"/>
          </a:p>
          <a:p>
            <a:r>
              <a:rPr lang="de-DE" dirty="0" smtClean="0"/>
              <a:t>In a </a:t>
            </a:r>
            <a:r>
              <a:rPr lang="de-DE" b="1" dirty="0" smtClean="0"/>
              <a:t>simple </a:t>
            </a:r>
            <a:r>
              <a:rPr lang="de-DE" b="1" dirty="0" err="1" smtClean="0"/>
              <a:t>world</a:t>
            </a:r>
            <a:r>
              <a:rPr lang="de-DE" dirty="0" smtClean="0"/>
              <a:t>, </a:t>
            </a:r>
            <a:r>
              <a:rPr lang="de-DE" dirty="0" err="1" smtClean="0"/>
              <a:t>the</a:t>
            </a:r>
            <a:r>
              <a:rPr lang="de-DE" dirty="0" smtClean="0"/>
              <a:t> </a:t>
            </a:r>
            <a:r>
              <a:rPr lang="de-DE" dirty="0" err="1" smtClean="0"/>
              <a:t>segment</a:t>
            </a:r>
            <a:r>
              <a:rPr lang="de-DE" dirty="0" smtClean="0"/>
              <a:t> </a:t>
            </a:r>
            <a:r>
              <a:rPr lang="de-DE" dirty="0" err="1" smtClean="0"/>
              <a:t>bitrate</a:t>
            </a:r>
            <a:r>
              <a:rPr lang="de-DE" baseline="0" dirty="0" smtClean="0"/>
              <a:t> </a:t>
            </a:r>
            <a:r>
              <a:rPr lang="de-DE" baseline="0" dirty="0" err="1" smtClean="0"/>
              <a:t>information</a:t>
            </a:r>
            <a:r>
              <a:rPr lang="de-DE" baseline="0" dirty="0" smtClean="0"/>
              <a:t> </a:t>
            </a:r>
            <a:r>
              <a:rPr lang="de-DE" baseline="0" dirty="0" err="1" smtClean="0"/>
              <a:t>would</a:t>
            </a:r>
            <a:r>
              <a:rPr lang="de-DE" baseline="0" dirty="0" smtClean="0"/>
              <a:t> </a:t>
            </a:r>
            <a:r>
              <a:rPr lang="de-DE" baseline="0" dirty="0" err="1" smtClean="0"/>
              <a:t>be</a:t>
            </a:r>
            <a:r>
              <a:rPr lang="de-DE" baseline="0" dirty="0" smtClean="0"/>
              <a:t> </a:t>
            </a:r>
            <a:r>
              <a:rPr lang="de-DE" baseline="0" dirty="0" err="1" smtClean="0"/>
              <a:t>sufficient</a:t>
            </a:r>
            <a:r>
              <a:rPr lang="de-DE" baseline="0" dirty="0" smtClean="0"/>
              <a:t> </a:t>
            </a:r>
            <a:r>
              <a:rPr lang="de-DE" baseline="0" dirty="0" err="1" smtClean="0"/>
              <a:t>to</a:t>
            </a:r>
            <a:r>
              <a:rPr lang="de-DE" baseline="0" dirty="0" smtClean="0"/>
              <a:t> </a:t>
            </a:r>
            <a:r>
              <a:rPr lang="de-DE" baseline="0" dirty="0" err="1" smtClean="0"/>
              <a:t>estimate</a:t>
            </a:r>
            <a:r>
              <a:rPr lang="de-DE" baseline="0" dirty="0" smtClean="0"/>
              <a:t> </a:t>
            </a:r>
            <a:r>
              <a:rPr lang="de-DE" baseline="0" dirty="0" err="1" smtClean="0"/>
              <a:t>video</a:t>
            </a:r>
            <a:r>
              <a:rPr lang="de-DE" baseline="0" dirty="0" smtClean="0"/>
              <a:t> </a:t>
            </a:r>
            <a:r>
              <a:rPr lang="de-DE" baseline="0" dirty="0" err="1" smtClean="0"/>
              <a:t>quality</a:t>
            </a:r>
            <a:r>
              <a:rPr lang="de-DE" baseline="0" dirty="0" smtClean="0"/>
              <a:t>. But </a:t>
            </a:r>
            <a:r>
              <a:rPr lang="de-DE" b="1" baseline="0" dirty="0" err="1" smtClean="0"/>
              <a:t>reality</a:t>
            </a:r>
            <a:r>
              <a:rPr lang="de-DE" b="1" baseline="0" dirty="0" smtClean="0"/>
              <a:t> </a:t>
            </a:r>
            <a:r>
              <a:rPr lang="de-DE" b="1" baseline="0" dirty="0" err="1" smtClean="0"/>
              <a:t>is</a:t>
            </a:r>
            <a:r>
              <a:rPr lang="de-DE" b="1" baseline="0" dirty="0" smtClean="0"/>
              <a:t> </a:t>
            </a:r>
            <a:r>
              <a:rPr lang="de-DE" b="1" baseline="0" dirty="0" err="1" smtClean="0"/>
              <a:t>never</a:t>
            </a:r>
            <a:r>
              <a:rPr lang="de-DE" b="1" baseline="0" dirty="0" smtClean="0"/>
              <a:t> simple</a:t>
            </a:r>
            <a:r>
              <a:rPr lang="de-DE" baseline="0" dirty="0" smtClean="0"/>
              <a:t>…</a:t>
            </a:r>
          </a:p>
          <a:p>
            <a:endParaRPr lang="de-DE" baseline="0" dirty="0" smtClean="0"/>
          </a:p>
          <a:p>
            <a:r>
              <a:rPr lang="de-DE" baseline="0" dirty="0" smtClean="0"/>
              <a:t>Something </a:t>
            </a:r>
            <a:r>
              <a:rPr lang="de-DE" baseline="0" dirty="0" err="1" smtClean="0"/>
              <a:t>far</a:t>
            </a:r>
            <a:r>
              <a:rPr lang="de-DE" baseline="0" dirty="0" smtClean="0"/>
              <a:t> </a:t>
            </a:r>
            <a:r>
              <a:rPr lang="de-DE" baseline="0" dirty="0" err="1" smtClean="0"/>
              <a:t>more</a:t>
            </a:r>
            <a:r>
              <a:rPr lang="de-DE" baseline="0" dirty="0" smtClean="0"/>
              <a:t> </a:t>
            </a:r>
            <a:r>
              <a:rPr lang="de-DE" baseline="0" dirty="0" err="1" smtClean="0"/>
              <a:t>complex</a:t>
            </a:r>
            <a:r>
              <a:rPr lang="de-DE" baseline="0" dirty="0" smtClean="0"/>
              <a:t> </a:t>
            </a:r>
            <a:r>
              <a:rPr lang="de-DE" baseline="0" dirty="0" err="1" smtClean="0"/>
              <a:t>is</a:t>
            </a:r>
            <a:r>
              <a:rPr lang="de-DE" baseline="0" dirty="0" smtClean="0"/>
              <a:t> </a:t>
            </a:r>
            <a:r>
              <a:rPr lang="de-DE" baseline="0" dirty="0" err="1" smtClean="0"/>
              <a:t>needed</a:t>
            </a:r>
            <a:r>
              <a:rPr lang="de-DE" baseline="0" dirty="0" smtClean="0"/>
              <a:t> </a:t>
            </a:r>
            <a:r>
              <a:rPr lang="de-DE" baseline="0" dirty="0" err="1" smtClean="0"/>
              <a:t>to</a:t>
            </a:r>
            <a:r>
              <a:rPr lang="de-DE" baseline="0" dirty="0" smtClean="0"/>
              <a:t> </a:t>
            </a:r>
            <a:r>
              <a:rPr lang="de-DE" baseline="0" dirty="0" err="1" smtClean="0"/>
              <a:t>cope</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requirements</a:t>
            </a:r>
            <a:r>
              <a:rPr lang="de-DE" baseline="0" dirty="0" smtClean="0"/>
              <a:t> </a:t>
            </a:r>
            <a:r>
              <a:rPr lang="de-DE" baseline="0" dirty="0" err="1" smtClean="0"/>
              <a:t>of</a:t>
            </a:r>
            <a:r>
              <a:rPr lang="de-DE" baseline="0" dirty="0" smtClean="0"/>
              <a:t> different </a:t>
            </a:r>
            <a:r>
              <a:rPr lang="de-DE" baseline="0" dirty="0" err="1" smtClean="0"/>
              <a:t>codecs</a:t>
            </a:r>
            <a:r>
              <a:rPr lang="de-DE" baseline="0" dirty="0" smtClean="0"/>
              <a:t>, </a:t>
            </a:r>
            <a:r>
              <a:rPr lang="de-DE" b="1" baseline="0" dirty="0" err="1" smtClean="0"/>
              <a:t>sudden</a:t>
            </a:r>
            <a:r>
              <a:rPr lang="de-DE" b="1" baseline="0" dirty="0" smtClean="0"/>
              <a:t> </a:t>
            </a:r>
            <a:r>
              <a:rPr lang="de-DE" b="1" baseline="0" dirty="0" err="1" smtClean="0"/>
              <a:t>bitrate</a:t>
            </a:r>
            <a:r>
              <a:rPr lang="de-DE" b="1" baseline="0" dirty="0" smtClean="0"/>
              <a:t> </a:t>
            </a:r>
            <a:r>
              <a:rPr lang="de-DE" b="1" baseline="0" dirty="0" err="1" smtClean="0"/>
              <a:t>changes</a:t>
            </a:r>
            <a:r>
              <a:rPr lang="de-DE" baseline="0" dirty="0" smtClean="0"/>
              <a:t>, </a:t>
            </a:r>
            <a:r>
              <a:rPr lang="de-DE" baseline="0" dirty="0" err="1" smtClean="0"/>
              <a:t>content</a:t>
            </a:r>
            <a:r>
              <a:rPr lang="de-DE" baseline="0" dirty="0" smtClean="0"/>
              <a:t> </a:t>
            </a:r>
            <a:r>
              <a:rPr lang="de-DE" baseline="0" dirty="0" err="1" smtClean="0"/>
              <a:t>dependencies</a:t>
            </a:r>
            <a:r>
              <a:rPr lang="de-DE" baseline="0" dirty="0" smtClean="0"/>
              <a:t>, </a:t>
            </a:r>
            <a:r>
              <a:rPr lang="de-DE" baseline="0" dirty="0" err="1" smtClean="0"/>
              <a:t>devices</a:t>
            </a:r>
            <a:r>
              <a:rPr lang="de-DE" baseline="0" dirty="0" smtClean="0"/>
              <a:t>…</a:t>
            </a:r>
          </a:p>
          <a:p>
            <a:r>
              <a:rPr lang="de-DE" baseline="0" dirty="0" err="1" smtClean="0"/>
              <a:t>For</a:t>
            </a:r>
            <a:r>
              <a:rPr lang="de-DE" baseline="0" dirty="0" smtClean="0"/>
              <a:t> such </a:t>
            </a:r>
            <a:r>
              <a:rPr lang="de-DE" baseline="0" dirty="0" err="1" smtClean="0"/>
              <a:t>purposes</a:t>
            </a:r>
            <a:r>
              <a:rPr lang="de-DE" baseline="0" dirty="0" smtClean="0"/>
              <a:t>, </a:t>
            </a:r>
            <a:r>
              <a:rPr lang="de-DE" b="1" baseline="0" dirty="0" smtClean="0"/>
              <a:t>FR </a:t>
            </a:r>
            <a:r>
              <a:rPr lang="de-DE" b="1" baseline="0" dirty="0" err="1" smtClean="0"/>
              <a:t>methods</a:t>
            </a:r>
            <a:r>
              <a:rPr lang="de-DE" b="1" baseline="0" dirty="0" smtClean="0"/>
              <a:t> </a:t>
            </a:r>
            <a:r>
              <a:rPr lang="de-DE" b="1" baseline="0" dirty="0" err="1" smtClean="0"/>
              <a:t>are</a:t>
            </a:r>
            <a:r>
              <a:rPr lang="de-DE" b="1" baseline="0" dirty="0" smtClean="0"/>
              <a:t> </a:t>
            </a:r>
            <a:r>
              <a:rPr lang="de-DE" b="1" baseline="0" dirty="0" err="1" smtClean="0"/>
              <a:t>clearly</a:t>
            </a:r>
            <a:r>
              <a:rPr lang="de-DE" b="1" baseline="0" dirty="0" smtClean="0"/>
              <a:t> </a:t>
            </a:r>
            <a:r>
              <a:rPr lang="de-DE" b="1" baseline="0" dirty="0" err="1" smtClean="0"/>
              <a:t>unrivalled</a:t>
            </a:r>
            <a:r>
              <a:rPr lang="de-DE" baseline="0" dirty="0" smtClean="0"/>
              <a:t>. </a:t>
            </a:r>
          </a:p>
          <a:p>
            <a:pPr marL="0" marR="0" indent="0" algn="l" defTabSz="457200" rtl="0" eaLnBrk="1" fontAlgn="base" latinLnBrk="0" hangingPunct="1">
              <a:lnSpc>
                <a:spcPct val="100000"/>
              </a:lnSpc>
              <a:spcBef>
                <a:spcPct val="30000"/>
              </a:spcBef>
              <a:spcAft>
                <a:spcPct val="0"/>
              </a:spcAft>
              <a:buClrTx/>
              <a:buSzTx/>
              <a:buFontTx/>
              <a:buNone/>
              <a:tabLst/>
              <a:defRPr/>
            </a:pPr>
            <a:endParaRPr lang="de-DE"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de-DE" baseline="0" dirty="0" err="1" smtClean="0"/>
              <a:t>Of</a:t>
            </a:r>
            <a:r>
              <a:rPr lang="de-DE" baseline="0" dirty="0" smtClean="0"/>
              <a:t> </a:t>
            </a:r>
            <a:r>
              <a:rPr lang="de-DE" baseline="0" dirty="0" err="1" smtClean="0"/>
              <a:t>course</a:t>
            </a:r>
            <a:r>
              <a:rPr lang="de-DE" baseline="0" dirty="0" smtClean="0"/>
              <a:t> </a:t>
            </a:r>
            <a:r>
              <a:rPr lang="de-DE" baseline="0" dirty="0" err="1" smtClean="0"/>
              <a:t>since</a:t>
            </a:r>
            <a:r>
              <a:rPr lang="de-DE" baseline="0" dirty="0" smtClean="0"/>
              <a:t> I am </a:t>
            </a:r>
            <a:r>
              <a:rPr lang="de-DE" baseline="0" dirty="0" err="1" smtClean="0"/>
              <a:t>presenting</a:t>
            </a:r>
            <a:r>
              <a:rPr lang="de-DE" baseline="0" dirty="0" smtClean="0"/>
              <a:t> </a:t>
            </a:r>
            <a:r>
              <a:rPr lang="de-DE" baseline="0" dirty="0" err="1" smtClean="0"/>
              <a:t>this</a:t>
            </a:r>
            <a:r>
              <a:rPr lang="de-DE" baseline="0" dirty="0" smtClean="0"/>
              <a:t>, </a:t>
            </a:r>
            <a:r>
              <a:rPr lang="de-DE" baseline="0" dirty="0" err="1" smtClean="0"/>
              <a:t>our</a:t>
            </a:r>
            <a:r>
              <a:rPr lang="de-DE" baseline="0" dirty="0" smtClean="0"/>
              <a:t> </a:t>
            </a:r>
            <a:r>
              <a:rPr lang="de-DE" baseline="0" dirty="0" err="1" smtClean="0"/>
              <a:t>proposed</a:t>
            </a:r>
            <a:r>
              <a:rPr lang="de-DE" baseline="0" dirty="0" smtClean="0"/>
              <a:t> </a:t>
            </a:r>
            <a:r>
              <a:rPr lang="de-DE" baseline="0" dirty="0" err="1" smtClean="0"/>
              <a:t>solution</a:t>
            </a:r>
            <a:r>
              <a:rPr lang="de-DE" baseline="0" dirty="0" smtClean="0"/>
              <a:t> will </a:t>
            </a:r>
            <a:r>
              <a:rPr lang="de-DE" baseline="0" dirty="0" err="1" smtClean="0"/>
              <a:t>be</a:t>
            </a:r>
            <a:r>
              <a:rPr lang="de-DE" baseline="0" dirty="0" smtClean="0"/>
              <a:t> </a:t>
            </a:r>
            <a:r>
              <a:rPr lang="de-DE" b="1" baseline="0" dirty="0" err="1" smtClean="0"/>
              <a:t>based</a:t>
            </a:r>
            <a:r>
              <a:rPr lang="de-DE" b="1" baseline="0" dirty="0" smtClean="0"/>
              <a:t> on PEVQ</a:t>
            </a:r>
            <a:r>
              <a:rPr lang="de-DE" baseline="0" dirty="0" smtClean="0"/>
              <a:t> </a:t>
            </a:r>
            <a:r>
              <a:rPr lang="de-DE" baseline="0" dirty="0" smtClean="0">
                <a:sym typeface="Wingdings" panose="05000000000000000000" pitchFamily="2" charset="2"/>
              </a:rPr>
              <a:t> / J.247 </a:t>
            </a:r>
            <a:r>
              <a:rPr lang="de-DE" baseline="0" dirty="0" err="1" smtClean="0">
                <a:sym typeface="Wingdings" panose="05000000000000000000" pitchFamily="2" charset="2"/>
              </a:rPr>
              <a:t>and</a:t>
            </a:r>
            <a:r>
              <a:rPr lang="de-DE" baseline="0" dirty="0" smtClean="0">
                <a:sym typeface="Wingdings" panose="05000000000000000000" pitchFamily="2" charset="2"/>
              </a:rPr>
              <a:t> J.343.xxx</a:t>
            </a:r>
          </a:p>
          <a:p>
            <a:pPr marL="0" marR="0" indent="0" algn="l" defTabSz="457200" rtl="0" eaLnBrk="1" fontAlgn="base" latinLnBrk="0" hangingPunct="1">
              <a:lnSpc>
                <a:spcPct val="100000"/>
              </a:lnSpc>
              <a:spcBef>
                <a:spcPct val="30000"/>
              </a:spcBef>
              <a:spcAft>
                <a:spcPct val="0"/>
              </a:spcAft>
              <a:buClrTx/>
              <a:buSzTx/>
              <a:buFontTx/>
              <a:buNone/>
              <a:tabLst/>
              <a:defRPr/>
            </a:pPr>
            <a:endParaRPr lang="de-DE" baseline="0" dirty="0" smtClean="0">
              <a:sym typeface="Wingdings" panose="05000000000000000000" pitchFamily="2" charset="2"/>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good</a:t>
            </a:r>
            <a:r>
              <a:rPr lang="de-DE" baseline="0" dirty="0" smtClean="0">
                <a:sym typeface="Wingdings" panose="05000000000000000000" pitchFamily="2" charset="2"/>
              </a:rPr>
              <a:t> </a:t>
            </a:r>
            <a:r>
              <a:rPr lang="de-DE" baseline="0" dirty="0" err="1" smtClean="0">
                <a:sym typeface="Wingdings" panose="05000000000000000000" pitchFamily="2" charset="2"/>
              </a:rPr>
              <a:t>news</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that</a:t>
            </a:r>
            <a:r>
              <a:rPr lang="de-DE" baseline="0" dirty="0" smtClean="0">
                <a:sym typeface="Wingdings" panose="05000000000000000000" pitchFamily="2" charset="2"/>
              </a:rPr>
              <a:t> </a:t>
            </a:r>
            <a:r>
              <a:rPr lang="de-DE" baseline="0" dirty="0" err="1" smtClean="0">
                <a:sym typeface="Wingdings" panose="05000000000000000000" pitchFamily="2" charset="2"/>
              </a:rPr>
              <a:t>you</a:t>
            </a:r>
            <a:r>
              <a:rPr lang="de-DE" baseline="0" dirty="0" smtClean="0">
                <a:sym typeface="Wingdings" panose="05000000000000000000" pitchFamily="2" charset="2"/>
              </a:rPr>
              <a:t> </a:t>
            </a:r>
            <a:r>
              <a:rPr lang="de-DE" baseline="0" dirty="0" err="1" smtClean="0">
                <a:sym typeface="Wingdings" panose="05000000000000000000" pitchFamily="2" charset="2"/>
              </a:rPr>
              <a:t>can</a:t>
            </a:r>
            <a:r>
              <a:rPr lang="de-DE" baseline="0" dirty="0" smtClean="0">
                <a:sym typeface="Wingdings" panose="05000000000000000000" pitchFamily="2" charset="2"/>
              </a:rPr>
              <a:t> </a:t>
            </a:r>
            <a:r>
              <a:rPr lang="de-DE" baseline="0" dirty="0" err="1" smtClean="0">
                <a:sym typeface="Wingdings" panose="05000000000000000000" pitchFamily="2" charset="2"/>
              </a:rPr>
              <a:t>have</a:t>
            </a:r>
            <a:r>
              <a:rPr lang="de-DE" baseline="0" dirty="0" smtClean="0">
                <a:sym typeface="Wingdings" panose="05000000000000000000" pitchFamily="2" charset="2"/>
              </a:rPr>
              <a:t> </a:t>
            </a:r>
            <a:r>
              <a:rPr lang="de-DE" b="1" baseline="0" dirty="0" smtClean="0">
                <a:sym typeface="Wingdings" panose="05000000000000000000" pitchFamily="2" charset="2"/>
              </a:rPr>
              <a:t>PEVQ </a:t>
            </a:r>
            <a:r>
              <a:rPr lang="de-DE" b="1" baseline="0" dirty="0" err="1" smtClean="0">
                <a:sym typeface="Wingdings" panose="05000000000000000000" pitchFamily="2" charset="2"/>
              </a:rPr>
              <a:t>accuracy</a:t>
            </a:r>
            <a:r>
              <a:rPr lang="de-DE" b="1" baseline="0" dirty="0" smtClean="0">
                <a:sym typeface="Wingdings" panose="05000000000000000000" pitchFamily="2" charset="2"/>
              </a:rPr>
              <a:t> </a:t>
            </a:r>
            <a:r>
              <a:rPr lang="de-DE" b="1" baseline="0" dirty="0" err="1" smtClean="0">
                <a:sym typeface="Wingdings" panose="05000000000000000000" pitchFamily="2" charset="2"/>
              </a:rPr>
              <a:t>with</a:t>
            </a:r>
            <a:r>
              <a:rPr lang="de-DE" b="1" baseline="0" dirty="0" smtClean="0">
                <a:sym typeface="Wingdings" panose="05000000000000000000" pitchFamily="2" charset="2"/>
              </a:rPr>
              <a:t> </a:t>
            </a:r>
            <a:r>
              <a:rPr lang="de-DE" b="1" baseline="0" dirty="0" err="1" smtClean="0">
                <a:sym typeface="Wingdings" panose="05000000000000000000" pitchFamily="2" charset="2"/>
              </a:rPr>
              <a:t>extremly</a:t>
            </a:r>
            <a:r>
              <a:rPr lang="de-DE" b="1" baseline="0" dirty="0" smtClean="0">
                <a:sym typeface="Wingdings" panose="05000000000000000000" pitchFamily="2" charset="2"/>
              </a:rPr>
              <a:t> </a:t>
            </a:r>
            <a:r>
              <a:rPr lang="de-DE" b="1" baseline="0" dirty="0" err="1" smtClean="0">
                <a:sym typeface="Wingdings" panose="05000000000000000000" pitchFamily="2" charset="2"/>
              </a:rPr>
              <a:t>low</a:t>
            </a:r>
            <a:r>
              <a:rPr lang="de-DE" b="1" baseline="0" dirty="0" smtClean="0">
                <a:sym typeface="Wingdings" panose="05000000000000000000" pitchFamily="2" charset="2"/>
              </a:rPr>
              <a:t> </a:t>
            </a:r>
            <a:r>
              <a:rPr lang="de-DE" b="1" baseline="0" dirty="0" err="1" smtClean="0">
                <a:sym typeface="Wingdings" panose="05000000000000000000" pitchFamily="2" charset="2"/>
              </a:rPr>
              <a:t>processing</a:t>
            </a:r>
            <a:r>
              <a:rPr lang="de-DE" b="1" baseline="0" dirty="0" smtClean="0">
                <a:sym typeface="Wingdings" panose="05000000000000000000" pitchFamily="2" charset="2"/>
              </a:rPr>
              <a:t> </a:t>
            </a:r>
            <a:r>
              <a:rPr lang="de-DE" b="1" baseline="0" dirty="0" err="1" smtClean="0">
                <a:sym typeface="Wingdings" panose="05000000000000000000" pitchFamily="2" charset="2"/>
              </a:rPr>
              <a:t>requirements</a:t>
            </a:r>
            <a:r>
              <a:rPr lang="de-DE" baseline="0" dirty="0" smtClean="0">
                <a:sym typeface="Wingdings" panose="05000000000000000000" pitchFamily="2" charset="2"/>
              </a:rPr>
              <a:t>. So </a:t>
            </a:r>
            <a:r>
              <a:rPr lang="de-DE" baseline="0" dirty="0" err="1" smtClean="0">
                <a:sym typeface="Wingdings" panose="05000000000000000000" pitchFamily="2" charset="2"/>
              </a:rPr>
              <a:t>how</a:t>
            </a:r>
            <a:r>
              <a:rPr lang="de-DE" baseline="0" dirty="0" smtClean="0">
                <a:sym typeface="Wingdings" panose="05000000000000000000" pitchFamily="2" charset="2"/>
              </a:rPr>
              <a:t> </a:t>
            </a:r>
            <a:r>
              <a:rPr lang="de-DE" baseline="0" dirty="0" err="1" smtClean="0">
                <a:sym typeface="Wingdings" panose="05000000000000000000" pitchFamily="2" charset="2"/>
              </a:rPr>
              <a:t>does</a:t>
            </a:r>
            <a:r>
              <a:rPr lang="de-DE" baseline="0" dirty="0" smtClean="0">
                <a:sym typeface="Wingdings" panose="05000000000000000000" pitchFamily="2" charset="2"/>
              </a:rPr>
              <a:t> </a:t>
            </a:r>
            <a:r>
              <a:rPr lang="de-DE" baseline="0" dirty="0" err="1" smtClean="0">
                <a:sym typeface="Wingdings" panose="05000000000000000000" pitchFamily="2" charset="2"/>
              </a:rPr>
              <a:t>that</a:t>
            </a:r>
            <a:r>
              <a:rPr lang="de-DE" baseline="0" dirty="0" smtClean="0">
                <a:sym typeface="Wingdings" panose="05000000000000000000" pitchFamily="2" charset="2"/>
              </a:rPr>
              <a:t> </a:t>
            </a:r>
            <a:r>
              <a:rPr lang="de-DE" b="1" baseline="0" dirty="0" err="1" smtClean="0">
                <a:sym typeface="Wingdings" panose="05000000000000000000" pitchFamily="2" charset="2"/>
              </a:rPr>
              <a:t>trick</a:t>
            </a:r>
            <a:r>
              <a:rPr lang="de-DE" baseline="0" dirty="0" smtClean="0">
                <a:sym typeface="Wingdings" panose="05000000000000000000" pitchFamily="2" charset="2"/>
              </a:rPr>
              <a:t> </a:t>
            </a:r>
            <a:r>
              <a:rPr lang="de-DE" baseline="0" dirty="0" err="1" smtClean="0">
                <a:sym typeface="Wingdings" panose="05000000000000000000" pitchFamily="2" charset="2"/>
              </a:rPr>
              <a:t>work</a:t>
            </a:r>
            <a:r>
              <a:rPr lang="de-DE" baseline="0" dirty="0" smtClean="0">
                <a:sym typeface="Wingdings" panose="05000000000000000000" pitchFamily="2" charset="2"/>
              </a:rPr>
              <a:t>?</a:t>
            </a:r>
          </a:p>
          <a:p>
            <a:pPr marL="0" marR="0" indent="0" algn="l" defTabSz="457200" rtl="0" eaLnBrk="1" fontAlgn="base" latinLnBrk="0" hangingPunct="1">
              <a:lnSpc>
                <a:spcPct val="100000"/>
              </a:lnSpc>
              <a:spcBef>
                <a:spcPct val="30000"/>
              </a:spcBef>
              <a:spcAft>
                <a:spcPct val="0"/>
              </a:spcAft>
              <a:buClrTx/>
              <a:buSzTx/>
              <a:buFontTx/>
              <a:buNone/>
              <a:tabLst/>
              <a:defRPr/>
            </a:pPr>
            <a:endParaRPr lang="de-DE" baseline="0" dirty="0" smtClean="0">
              <a:sym typeface="Wingdings" panose="05000000000000000000" pitchFamily="2" charset="2"/>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de-DE" b="1" baseline="0" dirty="0" err="1" smtClean="0">
                <a:sym typeface="Wingdings" panose="05000000000000000000" pitchFamily="2" charset="2"/>
              </a:rPr>
              <a:t>Before</a:t>
            </a:r>
            <a:r>
              <a:rPr lang="de-DE" b="1" baseline="0" dirty="0" smtClean="0">
                <a:sym typeface="Wingdings" panose="05000000000000000000" pitchFamily="2" charset="2"/>
              </a:rPr>
              <a:t> </a:t>
            </a:r>
            <a:r>
              <a:rPr lang="de-DE" b="1" baseline="0" dirty="0" err="1" smtClean="0">
                <a:sym typeface="Wingdings" panose="05000000000000000000" pitchFamily="2" charset="2"/>
              </a:rPr>
              <a:t>we</a:t>
            </a:r>
            <a:r>
              <a:rPr lang="de-DE" b="1" baseline="0" dirty="0" smtClean="0">
                <a:sym typeface="Wingdings" panose="05000000000000000000" pitchFamily="2" charset="2"/>
              </a:rPr>
              <a:t> </a:t>
            </a:r>
            <a:r>
              <a:rPr lang="de-DE" b="1" baseline="0" dirty="0" err="1" smtClean="0">
                <a:sym typeface="Wingdings" panose="05000000000000000000" pitchFamily="2" charset="2"/>
              </a:rPr>
              <a:t>look</a:t>
            </a:r>
            <a:r>
              <a:rPr lang="de-DE" b="1" baseline="0" dirty="0" smtClean="0">
                <a:sym typeface="Wingdings" panose="05000000000000000000" pitchFamily="2" charset="2"/>
              </a:rPr>
              <a:t> </a:t>
            </a:r>
            <a:r>
              <a:rPr lang="de-DE" b="1" baseline="0" dirty="0" err="1" smtClean="0">
                <a:sym typeface="Wingdings" panose="05000000000000000000" pitchFamily="2" charset="2"/>
              </a:rPr>
              <a:t>into</a:t>
            </a:r>
            <a:r>
              <a:rPr lang="de-DE" b="1" baseline="0" dirty="0" smtClean="0">
                <a:sym typeface="Wingdings" panose="05000000000000000000" pitchFamily="2" charset="2"/>
              </a:rPr>
              <a:t> </a:t>
            </a:r>
            <a:r>
              <a:rPr lang="de-DE" b="1" baseline="0" dirty="0" err="1" smtClean="0">
                <a:sym typeface="Wingdings" panose="05000000000000000000" pitchFamily="2" charset="2"/>
              </a:rPr>
              <a:t>that</a:t>
            </a:r>
            <a:r>
              <a:rPr lang="de-DE" b="1" baseline="0" dirty="0" smtClean="0">
                <a:sym typeface="Wingdings" panose="05000000000000000000" pitchFamily="2" charset="2"/>
              </a:rPr>
              <a:t>, </a:t>
            </a:r>
            <a:r>
              <a:rPr lang="de-DE" b="1" baseline="0" dirty="0" err="1" smtClean="0">
                <a:sym typeface="Wingdings" panose="05000000000000000000" pitchFamily="2" charset="2"/>
              </a:rPr>
              <a:t>remember</a:t>
            </a:r>
            <a:r>
              <a:rPr lang="de-DE" b="1" baseline="0" dirty="0" smtClean="0">
                <a:sym typeface="Wingdings" panose="05000000000000000000" pitchFamily="2" charset="2"/>
              </a:rPr>
              <a:t>:</a:t>
            </a:r>
          </a:p>
          <a:p>
            <a:pPr marL="0" marR="0" indent="0" algn="l" defTabSz="457200" rtl="0" eaLnBrk="1" fontAlgn="base" latinLnBrk="0" hangingPunct="1">
              <a:lnSpc>
                <a:spcPct val="100000"/>
              </a:lnSpc>
              <a:spcBef>
                <a:spcPct val="30000"/>
              </a:spcBef>
              <a:spcAft>
                <a:spcPct val="0"/>
              </a:spcAft>
              <a:buClrTx/>
              <a:buSzTx/>
              <a:buFontTx/>
              <a:buNone/>
              <a:tabLst/>
              <a:defRPr/>
            </a:pPr>
            <a:r>
              <a:rPr lang="de-DE" b="1" baseline="0" dirty="0" smtClean="0">
                <a:sym typeface="Wingdings" panose="05000000000000000000" pitchFamily="2" charset="2"/>
              </a:rPr>
              <a:t>	</a:t>
            </a:r>
            <a:r>
              <a:rPr lang="de-DE" b="1" baseline="0" dirty="0" err="1" smtClean="0">
                <a:sym typeface="Wingdings" panose="05000000000000000000" pitchFamily="2" charset="2"/>
              </a:rPr>
              <a:t>Chunk</a:t>
            </a:r>
            <a:r>
              <a:rPr lang="de-DE" b="1" baseline="0" dirty="0" smtClean="0">
                <a:sym typeface="Wingdings" panose="05000000000000000000" pitchFamily="2" charset="2"/>
              </a:rPr>
              <a:t> </a:t>
            </a:r>
            <a:r>
              <a:rPr lang="de-DE" b="1" baseline="0" dirty="0" err="1" smtClean="0">
                <a:sym typeface="Wingdings" panose="05000000000000000000" pitchFamily="2" charset="2"/>
              </a:rPr>
              <a:t>files</a:t>
            </a:r>
            <a:r>
              <a:rPr lang="de-DE" b="1" baseline="0" dirty="0" smtClean="0">
                <a:sym typeface="Wingdings" panose="05000000000000000000" pitchFamily="2" charset="2"/>
              </a:rPr>
              <a:t> </a:t>
            </a:r>
            <a:r>
              <a:rPr lang="de-DE" b="1" baseline="0" dirty="0" err="1" smtClean="0">
                <a:sym typeface="Wingdings" panose="05000000000000000000" pitchFamily="2" charset="2"/>
              </a:rPr>
              <a:t>are</a:t>
            </a:r>
            <a:r>
              <a:rPr lang="de-DE" b="1" baseline="0" dirty="0" smtClean="0">
                <a:sym typeface="Wingdings" panose="05000000000000000000" pitchFamily="2" charset="2"/>
              </a:rPr>
              <a:t> </a:t>
            </a:r>
            <a:r>
              <a:rPr lang="de-DE" b="1" baseline="0" dirty="0" err="1" smtClean="0">
                <a:sym typeface="Wingdings" panose="05000000000000000000" pitchFamily="2" charset="2"/>
              </a:rPr>
              <a:t>encoded</a:t>
            </a:r>
            <a:r>
              <a:rPr lang="de-DE" b="1" baseline="0" dirty="0" smtClean="0">
                <a:sym typeface="Wingdings" panose="05000000000000000000" pitchFamily="2" charset="2"/>
              </a:rPr>
              <a:t> </a:t>
            </a:r>
            <a:r>
              <a:rPr lang="de-DE" b="1" baseline="0" dirty="0" err="1" smtClean="0">
                <a:sym typeface="Wingdings" panose="05000000000000000000" pitchFamily="2" charset="2"/>
              </a:rPr>
              <a:t>once</a:t>
            </a:r>
            <a:endParaRPr lang="de-DE" b="1" baseline="0" dirty="0" smtClean="0">
              <a:sym typeface="Wingdings" panose="05000000000000000000" pitchFamily="2" charset="2"/>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de-DE" b="1" baseline="0" dirty="0" smtClean="0">
                <a:sym typeface="Wingdings" panose="05000000000000000000" pitchFamily="2" charset="2"/>
              </a:rPr>
              <a:t>	The </a:t>
            </a:r>
            <a:r>
              <a:rPr lang="de-DE" b="1" baseline="0" dirty="0" err="1" smtClean="0">
                <a:sym typeface="Wingdings" panose="05000000000000000000" pitchFamily="2" charset="2"/>
              </a:rPr>
              <a:t>network</a:t>
            </a:r>
            <a:r>
              <a:rPr lang="de-DE" b="1" baseline="0" dirty="0" smtClean="0">
                <a:sym typeface="Wingdings" panose="05000000000000000000" pitchFamily="2" charset="2"/>
              </a:rPr>
              <a:t> </a:t>
            </a:r>
            <a:r>
              <a:rPr lang="de-DE" b="1" baseline="0" dirty="0" err="1" smtClean="0">
                <a:sym typeface="Wingdings" panose="05000000000000000000" pitchFamily="2" charset="2"/>
              </a:rPr>
              <a:t>does</a:t>
            </a:r>
            <a:r>
              <a:rPr lang="de-DE" b="1" baseline="0" dirty="0" smtClean="0">
                <a:sym typeface="Wingdings" panose="05000000000000000000" pitchFamily="2" charset="2"/>
              </a:rPr>
              <a:t> not </a:t>
            </a:r>
            <a:r>
              <a:rPr lang="de-DE" b="1" baseline="0" dirty="0" err="1" smtClean="0">
                <a:sym typeface="Wingdings" panose="05000000000000000000" pitchFamily="2" charset="2"/>
              </a:rPr>
              <a:t>modify</a:t>
            </a:r>
            <a:r>
              <a:rPr lang="de-DE" b="1" baseline="0" dirty="0" smtClean="0">
                <a:sym typeface="Wingdings" panose="05000000000000000000" pitchFamily="2" charset="2"/>
              </a:rPr>
              <a:t> </a:t>
            </a:r>
            <a:r>
              <a:rPr lang="de-DE" b="1" baseline="0" dirty="0" err="1" smtClean="0">
                <a:sym typeface="Wingdings" panose="05000000000000000000" pitchFamily="2" charset="2"/>
              </a:rPr>
              <a:t>the</a:t>
            </a:r>
            <a:r>
              <a:rPr lang="de-DE" b="1" baseline="0" dirty="0" smtClean="0">
                <a:sym typeface="Wingdings" panose="05000000000000000000" pitchFamily="2" charset="2"/>
              </a:rPr>
              <a:t> </a:t>
            </a:r>
            <a:r>
              <a:rPr lang="de-DE" b="1" baseline="0" dirty="0" err="1" smtClean="0">
                <a:sym typeface="Wingdings" panose="05000000000000000000" pitchFamily="2" charset="2"/>
              </a:rPr>
              <a:t>bitstreams</a:t>
            </a:r>
            <a:endParaRPr lang="de-DE" b="1" baseline="0" dirty="0" smtClean="0">
              <a:sym typeface="Wingdings" panose="05000000000000000000" pitchFamily="2" charset="2"/>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de-DE" b="1" baseline="0" dirty="0" smtClean="0">
                <a:sym typeface="Wingdings" panose="05000000000000000000" pitchFamily="2" charset="2"/>
              </a:rPr>
              <a:t>	At </a:t>
            </a:r>
            <a:r>
              <a:rPr lang="de-DE" b="1" baseline="0" dirty="0" err="1" smtClean="0">
                <a:sym typeface="Wingdings" panose="05000000000000000000" pitchFamily="2" charset="2"/>
              </a:rPr>
              <a:t>the</a:t>
            </a:r>
            <a:r>
              <a:rPr lang="de-DE" b="1" baseline="0" dirty="0" smtClean="0">
                <a:sym typeface="Wingdings" panose="05000000000000000000" pitchFamily="2" charset="2"/>
              </a:rPr>
              <a:t> </a:t>
            </a:r>
            <a:r>
              <a:rPr lang="de-DE" b="1" baseline="0" dirty="0" err="1" smtClean="0">
                <a:sym typeface="Wingdings" panose="05000000000000000000" pitchFamily="2" charset="2"/>
              </a:rPr>
              <a:t>player</a:t>
            </a:r>
            <a:r>
              <a:rPr lang="de-DE" b="1" baseline="0" dirty="0" smtClean="0">
                <a:sym typeface="Wingdings" panose="05000000000000000000" pitchFamily="2" charset="2"/>
              </a:rPr>
              <a:t> </a:t>
            </a:r>
            <a:r>
              <a:rPr lang="de-DE" b="1" baseline="0" dirty="0" err="1" smtClean="0">
                <a:sym typeface="Wingdings" panose="05000000000000000000" pitchFamily="2" charset="2"/>
              </a:rPr>
              <a:t>we</a:t>
            </a:r>
            <a:r>
              <a:rPr lang="de-DE" b="1" baseline="0" dirty="0" smtClean="0">
                <a:sym typeface="Wingdings" panose="05000000000000000000" pitchFamily="2" charset="2"/>
              </a:rPr>
              <a:t> </a:t>
            </a:r>
            <a:r>
              <a:rPr lang="de-DE" b="1" baseline="0" dirty="0" err="1" smtClean="0">
                <a:sym typeface="Wingdings" panose="05000000000000000000" pitchFamily="2" charset="2"/>
              </a:rPr>
              <a:t>have</a:t>
            </a:r>
            <a:r>
              <a:rPr lang="de-DE" b="1" baseline="0" dirty="0" smtClean="0">
                <a:sym typeface="Wingdings" panose="05000000000000000000" pitchFamily="2" charset="2"/>
              </a:rPr>
              <a:t> a </a:t>
            </a:r>
            <a:r>
              <a:rPr lang="de-DE" b="1" baseline="0" dirty="0" err="1" smtClean="0">
                <a:sym typeface="Wingdings" panose="05000000000000000000" pitchFamily="2" charset="2"/>
              </a:rPr>
              <a:t>sequence</a:t>
            </a:r>
            <a:r>
              <a:rPr lang="de-DE" b="1" baseline="0" dirty="0" smtClean="0">
                <a:sym typeface="Wingdings" panose="05000000000000000000" pitchFamily="2" charset="2"/>
              </a:rPr>
              <a:t> </a:t>
            </a:r>
            <a:r>
              <a:rPr lang="de-DE" b="1" baseline="0" dirty="0" err="1" smtClean="0">
                <a:sym typeface="Wingdings" panose="05000000000000000000" pitchFamily="2" charset="2"/>
              </a:rPr>
              <a:t>of</a:t>
            </a:r>
            <a:r>
              <a:rPr lang="de-DE" b="1" baseline="0" dirty="0" smtClean="0">
                <a:sym typeface="Wingdings" panose="05000000000000000000" pitchFamily="2" charset="2"/>
              </a:rPr>
              <a:t> </a:t>
            </a:r>
            <a:r>
              <a:rPr lang="de-DE" b="1" baseline="0" dirty="0" err="1" smtClean="0">
                <a:sym typeface="Wingdings" panose="05000000000000000000" pitchFamily="2" charset="2"/>
              </a:rPr>
              <a:t>video</a:t>
            </a:r>
            <a:r>
              <a:rPr lang="de-DE" b="1" baseline="0" dirty="0" smtClean="0">
                <a:sym typeface="Wingdings" panose="05000000000000000000" pitchFamily="2" charset="2"/>
              </a:rPr>
              <a:t> </a:t>
            </a:r>
            <a:r>
              <a:rPr lang="de-DE" b="1" baseline="0" dirty="0" err="1" smtClean="0">
                <a:sym typeface="Wingdings" panose="05000000000000000000" pitchFamily="2" charset="2"/>
              </a:rPr>
              <a:t>chunks</a:t>
            </a:r>
            <a:r>
              <a:rPr lang="de-DE" b="1" baseline="0" dirty="0" smtClean="0">
                <a:sym typeface="Wingdings" panose="05000000000000000000" pitchFamily="2" charset="2"/>
              </a:rPr>
              <a:t> </a:t>
            </a:r>
            <a:r>
              <a:rPr lang="de-DE" b="1" baseline="0" dirty="0" err="1" smtClean="0">
                <a:sym typeface="Wingdings" panose="05000000000000000000" pitchFamily="2" charset="2"/>
              </a:rPr>
              <a:t>selected</a:t>
            </a:r>
            <a:r>
              <a:rPr lang="de-DE" b="1" baseline="0" dirty="0" smtClean="0">
                <a:sym typeface="Wingdings" panose="05000000000000000000" pitchFamily="2" charset="2"/>
              </a:rPr>
              <a:t> </a:t>
            </a:r>
            <a:r>
              <a:rPr lang="de-DE" b="1" baseline="0" dirty="0" err="1" smtClean="0">
                <a:sym typeface="Wingdings" panose="05000000000000000000" pitchFamily="2" charset="2"/>
              </a:rPr>
              <a:t>from</a:t>
            </a:r>
            <a:r>
              <a:rPr lang="de-DE" b="1" baseline="0" dirty="0" smtClean="0">
                <a:sym typeface="Wingdings" panose="05000000000000000000" pitchFamily="2" charset="2"/>
              </a:rPr>
              <a:t> </a:t>
            </a:r>
            <a:r>
              <a:rPr lang="de-DE" b="1" baseline="0" dirty="0" err="1" smtClean="0">
                <a:sym typeface="Wingdings" panose="05000000000000000000" pitchFamily="2" charset="2"/>
              </a:rPr>
              <a:t>the</a:t>
            </a:r>
            <a:r>
              <a:rPr lang="de-DE" b="1" baseline="0" dirty="0" smtClean="0">
                <a:sym typeface="Wingdings" panose="05000000000000000000" pitchFamily="2" charset="2"/>
              </a:rPr>
              <a:t> </a:t>
            </a:r>
            <a:r>
              <a:rPr lang="de-DE" b="1" baseline="0" dirty="0" err="1" smtClean="0">
                <a:sym typeface="Wingdings" panose="05000000000000000000" pitchFamily="2" charset="2"/>
              </a:rPr>
              <a:t>chunk</a:t>
            </a:r>
            <a:r>
              <a:rPr lang="de-DE" b="1" baseline="0" dirty="0" smtClean="0">
                <a:sym typeface="Wingdings" panose="05000000000000000000" pitchFamily="2" charset="2"/>
              </a:rPr>
              <a:t> </a:t>
            </a:r>
            <a:r>
              <a:rPr lang="de-DE" b="1" baseline="0" dirty="0" err="1" smtClean="0">
                <a:sym typeface="Wingdings" panose="05000000000000000000" pitchFamily="2" charset="2"/>
              </a:rPr>
              <a:t>files</a:t>
            </a:r>
            <a:r>
              <a:rPr lang="de-DE" b="1" baseline="0" dirty="0" smtClean="0">
                <a:sym typeface="Wingdings" panose="05000000000000000000" pitchFamily="2" charset="2"/>
              </a:rPr>
              <a:t> </a:t>
            </a:r>
          </a:p>
          <a:p>
            <a:pPr marL="0" marR="0" indent="0" algn="l" defTabSz="457200" rtl="0" eaLnBrk="1" fontAlgn="base" latinLnBrk="0" hangingPunct="1">
              <a:lnSpc>
                <a:spcPct val="100000"/>
              </a:lnSpc>
              <a:spcBef>
                <a:spcPct val="30000"/>
              </a:spcBef>
              <a:spcAft>
                <a:spcPct val="0"/>
              </a:spcAft>
              <a:buClrTx/>
              <a:buSzTx/>
              <a:buFontTx/>
              <a:buNone/>
              <a:tabLst/>
              <a:defRPr/>
            </a:pPr>
            <a:endParaRPr lang="de-DE" baseline="0" dirty="0" smtClean="0">
              <a:sym typeface="Wingdings" panose="05000000000000000000" pitchFamily="2" charset="2"/>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de-DE" baseline="0" dirty="0" smtClean="0">
              <a:sym typeface="Wingdings" panose="05000000000000000000" pitchFamily="2" charset="2"/>
            </a:endParaRPr>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4</a:t>
            </a:fld>
            <a:endParaRPr lang="de-DE">
              <a:solidFill>
                <a:prstClr val="black"/>
              </a:solidFill>
            </a:endParaRPr>
          </a:p>
        </p:txBody>
      </p:sp>
    </p:spTree>
    <p:extLst>
      <p:ext uri="{BB962C8B-B14F-4D97-AF65-F5344CB8AC3E}">
        <p14:creationId xmlns:p14="http://schemas.microsoft.com/office/powerpoint/2010/main" val="234824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PEVQ </a:t>
            </a:r>
            <a:r>
              <a:rPr lang="de-DE" dirty="0" err="1" smtClean="0"/>
              <a:t>explained</a:t>
            </a:r>
            <a:r>
              <a:rPr lang="de-DE" dirty="0" smtClean="0"/>
              <a:t>…</a:t>
            </a:r>
          </a:p>
          <a:p>
            <a:endParaRPr lang="de-DE" dirty="0" smtClean="0"/>
          </a:p>
          <a:p>
            <a:r>
              <a:rPr lang="de-DE" dirty="0" smtClean="0"/>
              <a:t>High </a:t>
            </a:r>
            <a:r>
              <a:rPr lang="de-DE" dirty="0" err="1" smtClean="0"/>
              <a:t>accuracy</a:t>
            </a:r>
            <a:r>
              <a:rPr lang="de-DE" dirty="0" smtClean="0"/>
              <a:t>!!!!</a:t>
            </a:r>
          </a:p>
          <a:p>
            <a:endParaRPr lang="de-DE" dirty="0" smtClean="0"/>
          </a:p>
          <a:p>
            <a:r>
              <a:rPr lang="de-DE" dirty="0" smtClean="0"/>
              <a:t>	Screen </a:t>
            </a:r>
            <a:r>
              <a:rPr lang="de-DE" dirty="0" err="1" smtClean="0"/>
              <a:t>size</a:t>
            </a:r>
            <a:r>
              <a:rPr lang="de-DE" dirty="0" smtClean="0"/>
              <a:t> </a:t>
            </a:r>
            <a:r>
              <a:rPr lang="de-DE" dirty="0" err="1" smtClean="0"/>
              <a:t>modeling</a:t>
            </a:r>
            <a:r>
              <a:rPr lang="de-DE" dirty="0" smtClean="0"/>
              <a:t> </a:t>
            </a:r>
            <a:r>
              <a:rPr lang="de-DE" dirty="0" err="1" smtClean="0"/>
              <a:t>by</a:t>
            </a:r>
            <a:r>
              <a:rPr lang="de-DE" dirty="0" smtClean="0"/>
              <a:t> </a:t>
            </a:r>
            <a:r>
              <a:rPr lang="de-DE" dirty="0" err="1" smtClean="0"/>
              <a:t>mapping</a:t>
            </a:r>
            <a:r>
              <a:rPr lang="de-DE" dirty="0" smtClean="0"/>
              <a:t> </a:t>
            </a:r>
            <a:r>
              <a:rPr lang="de-DE" dirty="0" err="1" smtClean="0"/>
              <a:t>is</a:t>
            </a:r>
            <a:r>
              <a:rPr lang="de-DE" dirty="0" smtClean="0"/>
              <a:t> suboptimal, but </a:t>
            </a:r>
            <a:r>
              <a:rPr lang="de-DE" dirty="0" err="1" smtClean="0"/>
              <a:t>sufficient</a:t>
            </a:r>
            <a:r>
              <a:rPr lang="de-DE" dirty="0" smtClean="0"/>
              <a:t> </a:t>
            </a:r>
            <a:r>
              <a:rPr lang="de-DE" dirty="0" err="1" smtClean="0"/>
              <a:t>and</a:t>
            </a:r>
            <a:r>
              <a:rPr lang="de-DE" dirty="0" smtClean="0"/>
              <a:t> </a:t>
            </a:r>
            <a:r>
              <a:rPr lang="de-DE" dirty="0" err="1" smtClean="0"/>
              <a:t>advantagous</a:t>
            </a:r>
            <a:r>
              <a:rPr lang="de-DE" dirty="0" smtClean="0"/>
              <a:t> </a:t>
            </a:r>
            <a:r>
              <a:rPr lang="de-DE" dirty="0" err="1" smtClean="0"/>
              <a:t>here</a:t>
            </a:r>
            <a:endParaRPr lang="de-DE" dirty="0" smtClean="0"/>
          </a:p>
          <a:p>
            <a:r>
              <a:rPr lang="de-DE" dirty="0" smtClean="0"/>
              <a:t>PEVQ </a:t>
            </a:r>
            <a:r>
              <a:rPr lang="de-DE" dirty="0" err="1" smtClean="0"/>
              <a:t>can</a:t>
            </a:r>
            <a:r>
              <a:rPr lang="de-DE" dirty="0" smtClean="0"/>
              <a:t> </a:t>
            </a:r>
            <a:r>
              <a:rPr lang="de-DE" dirty="0" err="1" smtClean="0"/>
              <a:t>be</a:t>
            </a:r>
            <a:r>
              <a:rPr lang="de-DE" dirty="0" smtClean="0"/>
              <a:t> </a:t>
            </a:r>
            <a:r>
              <a:rPr lang="de-DE" dirty="0" err="1" smtClean="0"/>
              <a:t>nicely</a:t>
            </a:r>
            <a:r>
              <a:rPr lang="de-DE" dirty="0" smtClean="0"/>
              <a:t> </a:t>
            </a:r>
            <a:r>
              <a:rPr lang="de-DE" dirty="0" err="1" smtClean="0"/>
              <a:t>cut</a:t>
            </a:r>
            <a:r>
              <a:rPr lang="de-DE" dirty="0" smtClean="0"/>
              <a:t> </a:t>
            </a:r>
            <a:r>
              <a:rPr lang="de-DE" dirty="0" err="1" smtClean="0"/>
              <a:t>into</a:t>
            </a:r>
            <a:r>
              <a:rPr lang="de-DE" dirty="0" smtClean="0"/>
              <a:t> a </a:t>
            </a:r>
            <a:r>
              <a:rPr lang="de-DE" dirty="0" err="1" smtClean="0"/>
              <a:t>computational</a:t>
            </a:r>
            <a:r>
              <a:rPr lang="de-DE" dirty="0" smtClean="0"/>
              <a:t> expensive </a:t>
            </a:r>
            <a:r>
              <a:rPr lang="de-DE" dirty="0" err="1" smtClean="0"/>
              <a:t>and</a:t>
            </a:r>
            <a:r>
              <a:rPr lang="de-DE" dirty="0" smtClean="0"/>
              <a:t> </a:t>
            </a:r>
            <a:r>
              <a:rPr lang="de-DE" dirty="0" err="1" smtClean="0"/>
              <a:t>computational</a:t>
            </a:r>
            <a:r>
              <a:rPr lang="de-DE" dirty="0" smtClean="0"/>
              <a:t> </a:t>
            </a:r>
            <a:r>
              <a:rPr lang="de-DE" dirty="0" err="1" smtClean="0"/>
              <a:t>cheap</a:t>
            </a:r>
            <a:r>
              <a:rPr lang="de-DE" baseline="0" dirty="0" smtClean="0"/>
              <a:t> </a:t>
            </a:r>
            <a:r>
              <a:rPr lang="de-DE" baseline="0" dirty="0" err="1" smtClean="0"/>
              <a:t>part</a:t>
            </a:r>
            <a:endParaRPr lang="de-DE" baseline="0" dirty="0" smtClean="0"/>
          </a:p>
          <a:p>
            <a:r>
              <a:rPr lang="de-DE" baseline="0" dirty="0" err="1" smtClean="0"/>
              <a:t>If</a:t>
            </a:r>
            <a:r>
              <a:rPr lang="de-DE" baseline="0" dirty="0" smtClean="0"/>
              <a:t> </a:t>
            </a:r>
            <a:r>
              <a:rPr lang="de-DE" baseline="0" dirty="0" err="1" smtClean="0"/>
              <a:t>we</a:t>
            </a:r>
            <a:r>
              <a:rPr lang="de-DE" baseline="0" dirty="0" smtClean="0"/>
              <a:t> </a:t>
            </a:r>
            <a:r>
              <a:rPr lang="de-DE" baseline="0" dirty="0" err="1" smtClean="0"/>
              <a:t>precalculate</a:t>
            </a:r>
            <a:r>
              <a:rPr lang="de-DE" baseline="0" dirty="0" smtClean="0"/>
              <a:t> </a:t>
            </a:r>
            <a:r>
              <a:rPr lang="de-DE" baseline="0" dirty="0" err="1" smtClean="0"/>
              <a:t>the</a:t>
            </a:r>
            <a:r>
              <a:rPr lang="de-DE" baseline="0" dirty="0" smtClean="0"/>
              <a:t> </a:t>
            </a:r>
            <a:r>
              <a:rPr lang="de-DE" baseline="0" dirty="0" err="1" smtClean="0"/>
              <a:t>indicators</a:t>
            </a:r>
            <a:r>
              <a:rPr lang="de-DE" baseline="0" dirty="0" smtClean="0"/>
              <a:t> </a:t>
            </a:r>
            <a:r>
              <a:rPr lang="de-DE" baseline="0" dirty="0" err="1" smtClean="0"/>
              <a:t>once</a:t>
            </a:r>
            <a:r>
              <a:rPr lang="de-DE" baseline="0" dirty="0" smtClean="0"/>
              <a:t> </a:t>
            </a:r>
            <a:r>
              <a:rPr lang="de-DE" baseline="0" dirty="0" err="1" smtClean="0"/>
              <a:t>and</a:t>
            </a:r>
            <a:r>
              <a:rPr lang="de-DE" baseline="0" dirty="0" smtClean="0"/>
              <a:t> </a:t>
            </a:r>
            <a:r>
              <a:rPr lang="de-DE" baseline="0" dirty="0" err="1" smtClean="0"/>
              <a:t>store</a:t>
            </a:r>
            <a:r>
              <a:rPr lang="de-DE" baseline="0" dirty="0" smtClean="0"/>
              <a:t> </a:t>
            </a:r>
            <a:r>
              <a:rPr lang="de-DE" baseline="0" dirty="0" err="1" smtClean="0"/>
              <a:t>them</a:t>
            </a:r>
            <a:r>
              <a:rPr lang="de-DE" baseline="0" dirty="0" smtClean="0"/>
              <a:t> in a </a:t>
            </a:r>
            <a:r>
              <a:rPr lang="de-DE" baseline="0" dirty="0" err="1" smtClean="0"/>
              <a:t>database</a:t>
            </a:r>
            <a:r>
              <a:rPr lang="de-DE" baseline="0" dirty="0" smtClean="0"/>
              <a:t>, </a:t>
            </a:r>
            <a:r>
              <a:rPr lang="de-DE" baseline="0" dirty="0" err="1" smtClean="0"/>
              <a:t>we</a:t>
            </a:r>
            <a:r>
              <a:rPr lang="de-DE" baseline="0" dirty="0" smtClean="0"/>
              <a:t> </a:t>
            </a:r>
            <a:r>
              <a:rPr lang="de-DE" baseline="0" dirty="0" err="1" smtClean="0"/>
              <a:t>can</a:t>
            </a:r>
            <a:r>
              <a:rPr lang="de-DE" baseline="0" dirty="0" smtClean="0"/>
              <a:t> </a:t>
            </a:r>
            <a:r>
              <a:rPr lang="de-DE" baseline="0" dirty="0" err="1" smtClean="0"/>
              <a:t>recalculate</a:t>
            </a:r>
            <a:r>
              <a:rPr lang="de-DE" baseline="0" dirty="0" smtClean="0"/>
              <a:t> </a:t>
            </a:r>
            <a:r>
              <a:rPr lang="de-DE" baseline="0" dirty="0" err="1" smtClean="0"/>
              <a:t>the</a:t>
            </a:r>
            <a:r>
              <a:rPr lang="de-DE" baseline="0" dirty="0" smtClean="0"/>
              <a:t> MOS </a:t>
            </a:r>
            <a:r>
              <a:rPr lang="de-DE" baseline="0" dirty="0" err="1" smtClean="0"/>
              <a:t>as</a:t>
            </a:r>
            <a:r>
              <a:rPr lang="de-DE" baseline="0" dirty="0" smtClean="0"/>
              <a:t> </a:t>
            </a:r>
            <a:r>
              <a:rPr lang="de-DE" baseline="0" dirty="0" err="1" smtClean="0"/>
              <a:t>often</a:t>
            </a:r>
            <a:r>
              <a:rPr lang="de-DE" baseline="0" dirty="0" smtClean="0"/>
              <a:t> </a:t>
            </a:r>
            <a:r>
              <a:rPr lang="de-DE" baseline="0" dirty="0" err="1" smtClean="0"/>
              <a:t>as</a:t>
            </a:r>
            <a:r>
              <a:rPr lang="de-DE" baseline="0" dirty="0" smtClean="0"/>
              <a:t> </a:t>
            </a:r>
            <a:r>
              <a:rPr lang="de-DE" baseline="0" dirty="0" err="1" smtClean="0"/>
              <a:t>we</a:t>
            </a:r>
            <a:r>
              <a:rPr lang="de-DE" baseline="0" dirty="0" smtClean="0"/>
              <a:t> like in </a:t>
            </a:r>
            <a:r>
              <a:rPr lang="de-DE" baseline="0" dirty="0" err="1" smtClean="0"/>
              <a:t>almost</a:t>
            </a:r>
            <a:r>
              <a:rPr lang="de-DE" baseline="0" dirty="0" smtClean="0"/>
              <a:t> </a:t>
            </a:r>
            <a:r>
              <a:rPr lang="de-DE" baseline="0" dirty="0" err="1" smtClean="0"/>
              <a:t>no</a:t>
            </a:r>
            <a:r>
              <a:rPr lang="de-DE" baseline="0" dirty="0" smtClean="0"/>
              <a:t> time, </a:t>
            </a:r>
            <a:r>
              <a:rPr lang="de-DE" baseline="0" dirty="0" err="1" smtClean="0"/>
              <a:t>even</a:t>
            </a:r>
            <a:r>
              <a:rPr lang="de-DE" baseline="0" dirty="0" smtClean="0"/>
              <a:t> </a:t>
            </a:r>
            <a:r>
              <a:rPr lang="de-DE" baseline="0" dirty="0" err="1" smtClean="0"/>
              <a:t>for</a:t>
            </a:r>
            <a:r>
              <a:rPr lang="de-DE" baseline="0" dirty="0" smtClean="0"/>
              <a:t> 4k </a:t>
            </a:r>
            <a:r>
              <a:rPr lang="de-DE" baseline="0" dirty="0" err="1" smtClean="0"/>
              <a:t>videos</a:t>
            </a:r>
            <a:r>
              <a:rPr lang="de-DE" baseline="0" dirty="0" smtClean="0"/>
              <a:t> </a:t>
            </a:r>
          </a:p>
          <a:p>
            <a:endParaRPr lang="de-DE" baseline="0" dirty="0" smtClean="0"/>
          </a:p>
          <a:p>
            <a:r>
              <a:rPr lang="de-DE" baseline="0" dirty="0" err="1" smtClean="0"/>
              <a:t>Our</a:t>
            </a:r>
            <a:r>
              <a:rPr lang="de-DE" baseline="0" dirty="0" smtClean="0"/>
              <a:t> </a:t>
            </a:r>
            <a:r>
              <a:rPr lang="de-DE" baseline="0" dirty="0" err="1" smtClean="0"/>
              <a:t>trick</a:t>
            </a:r>
            <a:r>
              <a:rPr lang="de-DE" baseline="0" dirty="0" smtClean="0"/>
              <a:t> </a:t>
            </a:r>
            <a:r>
              <a:rPr lang="de-DE" baseline="0" dirty="0" err="1" smtClean="0"/>
              <a:t>for</a:t>
            </a:r>
            <a:r>
              <a:rPr lang="de-DE" baseline="0" dirty="0" smtClean="0"/>
              <a:t> PEVQ-S </a:t>
            </a:r>
            <a:r>
              <a:rPr lang="de-DE" baseline="0" dirty="0" err="1" smtClean="0"/>
              <a:t>is</a:t>
            </a:r>
            <a:r>
              <a:rPr lang="de-DE" baseline="0" dirty="0" smtClean="0"/>
              <a:t> </a:t>
            </a:r>
            <a:r>
              <a:rPr lang="de-DE" baseline="0" dirty="0" err="1" smtClean="0"/>
              <a:t>to</a:t>
            </a:r>
            <a:r>
              <a:rPr lang="de-DE" baseline="0" dirty="0" smtClean="0"/>
              <a:t> </a:t>
            </a:r>
            <a:r>
              <a:rPr lang="de-DE" b="1" baseline="0" dirty="0" err="1" smtClean="0"/>
              <a:t>precalculate</a:t>
            </a:r>
            <a:r>
              <a:rPr lang="de-DE" b="1" baseline="0" dirty="0" smtClean="0"/>
              <a:t> all </a:t>
            </a:r>
            <a:r>
              <a:rPr lang="de-DE" b="1" baseline="0" dirty="0" err="1" smtClean="0"/>
              <a:t>indicators</a:t>
            </a:r>
            <a:r>
              <a:rPr lang="de-DE" b="1" baseline="0" dirty="0" smtClean="0"/>
              <a:t> </a:t>
            </a:r>
            <a:r>
              <a:rPr lang="de-DE" b="1" baseline="0" dirty="0" err="1" smtClean="0"/>
              <a:t>for</a:t>
            </a:r>
            <a:r>
              <a:rPr lang="de-DE" b="1" baseline="0" dirty="0" smtClean="0"/>
              <a:t> all </a:t>
            </a:r>
            <a:r>
              <a:rPr lang="de-DE" b="1" baseline="0" dirty="0" err="1" smtClean="0"/>
              <a:t>frames</a:t>
            </a:r>
            <a:r>
              <a:rPr lang="de-DE" b="1" baseline="0" dirty="0" smtClean="0"/>
              <a:t> </a:t>
            </a:r>
            <a:r>
              <a:rPr lang="de-DE" b="1" baseline="0" dirty="0" err="1" smtClean="0"/>
              <a:t>and</a:t>
            </a:r>
            <a:r>
              <a:rPr lang="de-DE" b="1" baseline="0" dirty="0" smtClean="0"/>
              <a:t> all </a:t>
            </a:r>
            <a:r>
              <a:rPr lang="de-DE" b="1" baseline="0" dirty="0" err="1" smtClean="0"/>
              <a:t>datarates</a:t>
            </a:r>
            <a:r>
              <a:rPr lang="de-DE" baseline="0" dirty="0" smtClean="0"/>
              <a:t> on </a:t>
            </a:r>
            <a:r>
              <a:rPr lang="de-DE" baseline="0" dirty="0" err="1" smtClean="0"/>
              <a:t>the</a:t>
            </a:r>
            <a:r>
              <a:rPr lang="de-DE" baseline="0" dirty="0" smtClean="0"/>
              <a:t> </a:t>
            </a:r>
            <a:r>
              <a:rPr lang="de-DE" baseline="0" dirty="0" err="1" smtClean="0"/>
              <a:t>server</a:t>
            </a:r>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5</a:t>
            </a:fld>
            <a:endParaRPr lang="de-DE">
              <a:solidFill>
                <a:prstClr val="black"/>
              </a:solidFill>
            </a:endParaRPr>
          </a:p>
        </p:txBody>
      </p:sp>
    </p:spTree>
    <p:extLst>
      <p:ext uri="{BB962C8B-B14F-4D97-AF65-F5344CB8AC3E}">
        <p14:creationId xmlns:p14="http://schemas.microsoft.com/office/powerpoint/2010/main" val="75400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14529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Explaination</a:t>
            </a:r>
            <a:r>
              <a:rPr lang="de-DE" baseline="0" dirty="0" smtClean="0"/>
              <a:t> of current state of PEVQ-S development</a:t>
            </a:r>
            <a:endParaRPr lang="de-DE" dirty="0"/>
          </a:p>
        </p:txBody>
      </p:sp>
      <p:sp>
        <p:nvSpPr>
          <p:cNvPr id="4" name="Slide Number Placeholder 3"/>
          <p:cNvSpPr>
            <a:spLocks noGrp="1"/>
          </p:cNvSpPr>
          <p:nvPr>
            <p:ph type="sldNum" sz="quarter" idx="10"/>
          </p:nvPr>
        </p:nvSpPr>
        <p:spPr/>
        <p:txBody>
          <a:bodyPr/>
          <a:lstStyle/>
          <a:p>
            <a:pPr>
              <a:defRPr/>
            </a:pPr>
            <a:fld id="{F46D7E74-4DE7-4F86-AE55-86F74939D736}" type="slidenum">
              <a:rPr lang="de-DE">
                <a:solidFill>
                  <a:prstClr val="black"/>
                </a:solidFill>
              </a:rPr>
              <a:pPr>
                <a:defRPr/>
              </a:pPr>
              <a:t>7</a:t>
            </a:fld>
            <a:endParaRPr lang="de-DE">
              <a:solidFill>
                <a:prstClr val="black"/>
              </a:solidFill>
            </a:endParaRPr>
          </a:p>
        </p:txBody>
      </p:sp>
    </p:spTree>
    <p:extLst>
      <p:ext uri="{BB962C8B-B14F-4D97-AF65-F5344CB8AC3E}">
        <p14:creationId xmlns:p14="http://schemas.microsoft.com/office/powerpoint/2010/main" val="253645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Screen</a:t>
            </a:r>
            <a:r>
              <a:rPr lang="de-DE" baseline="0" dirty="0" smtClean="0"/>
              <a:t> </a:t>
            </a:r>
            <a:r>
              <a:rPr lang="de-DE" baseline="0" dirty="0" err="1" smtClean="0"/>
              <a:t>shot</a:t>
            </a:r>
            <a:r>
              <a:rPr lang="de-DE" baseline="0" dirty="0" smtClean="0"/>
              <a:t> from </a:t>
            </a:r>
            <a:r>
              <a:rPr lang="de-DE" baseline="0" dirty="0" err="1" smtClean="0"/>
              <a:t>our</a:t>
            </a:r>
            <a:r>
              <a:rPr lang="de-DE" baseline="0" dirty="0" smtClean="0"/>
              <a:t> </a:t>
            </a:r>
            <a:r>
              <a:rPr lang="de-DE" baseline="0" dirty="0" err="1" smtClean="0"/>
              <a:t>demo</a:t>
            </a:r>
            <a:r>
              <a:rPr lang="de-DE" baseline="0" dirty="0" smtClean="0"/>
              <a:t> </a:t>
            </a:r>
            <a:r>
              <a:rPr lang="de-DE" baseline="0" dirty="0" err="1" smtClean="0"/>
              <a:t>program</a:t>
            </a:r>
            <a:r>
              <a:rPr lang="de-DE" baseline="0" dirty="0" smtClean="0"/>
              <a:t> </a:t>
            </a:r>
            <a:r>
              <a:rPr lang="de-DE" baseline="0" dirty="0" err="1" smtClean="0"/>
              <a:t>which</a:t>
            </a:r>
            <a:r>
              <a:rPr lang="de-DE" baseline="0" dirty="0" smtClean="0"/>
              <a:t> </a:t>
            </a:r>
            <a:r>
              <a:rPr lang="de-DE" baseline="0" dirty="0" err="1" smtClean="0"/>
              <a:t>we</a:t>
            </a:r>
            <a:r>
              <a:rPr lang="de-DE" baseline="0" dirty="0" smtClean="0"/>
              <a:t> </a:t>
            </a:r>
            <a:r>
              <a:rPr lang="de-DE" baseline="0" dirty="0" err="1" smtClean="0"/>
              <a:t>use</a:t>
            </a:r>
            <a:r>
              <a:rPr lang="de-DE" baseline="0" dirty="0" smtClean="0"/>
              <a:t> </a:t>
            </a:r>
            <a:r>
              <a:rPr lang="de-DE" baseline="0" dirty="0" err="1" smtClean="0"/>
              <a:t>to</a:t>
            </a:r>
            <a:r>
              <a:rPr lang="de-DE" baseline="0" dirty="0" smtClean="0"/>
              <a:t> </a:t>
            </a:r>
            <a:r>
              <a:rPr lang="de-DE" baseline="0" dirty="0" err="1" smtClean="0"/>
              <a:t>visualize</a:t>
            </a:r>
            <a:r>
              <a:rPr lang="de-DE" baseline="0" dirty="0" smtClean="0"/>
              <a:t> </a:t>
            </a:r>
            <a:r>
              <a:rPr lang="de-DE" baseline="0" dirty="0" err="1" smtClean="0"/>
              <a:t>the</a:t>
            </a:r>
            <a:r>
              <a:rPr lang="de-DE" baseline="0" dirty="0" smtClean="0"/>
              <a:t> </a:t>
            </a:r>
            <a:r>
              <a:rPr lang="de-DE" baseline="0" dirty="0" err="1" smtClean="0"/>
              <a:t>measurement</a:t>
            </a:r>
            <a:r>
              <a:rPr lang="de-DE" baseline="0" dirty="0" smtClean="0"/>
              <a:t> </a:t>
            </a:r>
            <a:r>
              <a:rPr lang="de-DE" baseline="0" dirty="0" err="1" smtClean="0"/>
              <a:t>results</a:t>
            </a:r>
            <a:endParaRPr lang="de-DE" baseline="0" dirty="0" smtClean="0"/>
          </a:p>
          <a:p>
            <a:endParaRPr lang="de-DE" baseline="0" dirty="0" smtClean="0"/>
          </a:p>
          <a:p>
            <a:r>
              <a:rPr lang="de-DE" baseline="0" dirty="0" smtClean="0"/>
              <a:t>Top </a:t>
            </a:r>
            <a:r>
              <a:rPr lang="de-DE" baseline="0" dirty="0" err="1" smtClean="0"/>
              <a:t>three</a:t>
            </a:r>
            <a:r>
              <a:rPr lang="de-DE" baseline="0" dirty="0" smtClean="0"/>
              <a:t> </a:t>
            </a:r>
            <a:r>
              <a:rPr lang="de-DE" baseline="0" dirty="0" err="1" smtClean="0"/>
              <a:t>diagrams</a:t>
            </a:r>
            <a:r>
              <a:rPr lang="de-DE" baseline="0" dirty="0" smtClean="0"/>
              <a:t>, X </a:t>
            </a:r>
            <a:r>
              <a:rPr lang="de-DE" baseline="0" dirty="0" err="1" smtClean="0"/>
              <a:t>axis</a:t>
            </a:r>
            <a:r>
              <a:rPr lang="de-DE" baseline="0" dirty="0" smtClean="0"/>
              <a:t> </a:t>
            </a:r>
            <a:r>
              <a:rPr lang="de-DE" baseline="0" dirty="0" err="1" smtClean="0"/>
              <a:t>is</a:t>
            </a:r>
            <a:r>
              <a:rPr lang="de-DE" baseline="0" dirty="0" smtClean="0"/>
              <a:t> time, </a:t>
            </a:r>
            <a:r>
              <a:rPr lang="de-DE" baseline="0" dirty="0" err="1" smtClean="0"/>
              <a:t>then</a:t>
            </a:r>
            <a:r>
              <a:rPr lang="de-DE" baseline="0" dirty="0" smtClean="0"/>
              <a:t> </a:t>
            </a:r>
            <a:r>
              <a:rPr lang="de-DE" baseline="0" dirty="0" err="1" smtClean="0"/>
              <a:t>explain</a:t>
            </a:r>
            <a:r>
              <a:rPr lang="de-DE" baseline="0" dirty="0" smtClean="0"/>
              <a:t> </a:t>
            </a:r>
            <a:r>
              <a:rPr lang="de-DE" baseline="0" dirty="0" err="1" smtClean="0"/>
              <a:t>bottom</a:t>
            </a:r>
            <a:r>
              <a:rPr lang="de-DE" baseline="0" dirty="0" smtClean="0"/>
              <a:t> </a:t>
            </a:r>
            <a:r>
              <a:rPr lang="de-DE" baseline="0" dirty="0" err="1" smtClean="0"/>
              <a:t>to</a:t>
            </a:r>
            <a:r>
              <a:rPr lang="de-DE" baseline="0" dirty="0" smtClean="0"/>
              <a:t> top</a:t>
            </a:r>
          </a:p>
          <a:p>
            <a:r>
              <a:rPr lang="de-DE" baseline="0" dirty="0" err="1" smtClean="0"/>
              <a:t>Finally</a:t>
            </a:r>
            <a:r>
              <a:rPr lang="de-DE" baseline="0" dirty="0" smtClean="0"/>
              <a:t> </a:t>
            </a:r>
            <a:r>
              <a:rPr lang="de-DE" baseline="0" dirty="0" err="1" smtClean="0"/>
              <a:t>Stalling</a:t>
            </a:r>
            <a:r>
              <a:rPr lang="de-DE" baseline="0" dirty="0" smtClean="0"/>
              <a:t> </a:t>
            </a:r>
            <a:r>
              <a:rPr lang="de-DE" baseline="0" dirty="0" err="1" smtClean="0"/>
              <a:t>then</a:t>
            </a:r>
            <a:r>
              <a:rPr lang="de-DE" baseline="0" dirty="0" smtClean="0"/>
              <a:t> MOS </a:t>
            </a:r>
            <a:r>
              <a:rPr lang="de-DE" baseline="0" dirty="0" err="1" smtClean="0"/>
              <a:t>Histogram</a:t>
            </a:r>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8</a:t>
            </a:fld>
            <a:endParaRPr lang="de-DE">
              <a:solidFill>
                <a:prstClr val="black"/>
              </a:solidFill>
            </a:endParaRPr>
          </a:p>
        </p:txBody>
      </p:sp>
    </p:spTree>
    <p:extLst>
      <p:ext uri="{BB962C8B-B14F-4D97-AF65-F5344CB8AC3E}">
        <p14:creationId xmlns:p14="http://schemas.microsoft.com/office/powerpoint/2010/main" val="348300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GB" sz="1200" kern="1200" dirty="0" smtClean="0">
                <a:solidFill>
                  <a:schemeClr val="tx1"/>
                </a:solidFill>
                <a:effectLst/>
                <a:latin typeface="+mn-lt"/>
                <a:ea typeface="+mn-ea"/>
                <a:cs typeface="+mn-cs"/>
              </a:rPr>
              <a:t>Due to the </a:t>
            </a:r>
            <a:r>
              <a:rPr lang="en-GB" sz="1200" b="1" kern="1200" dirty="0" smtClean="0">
                <a:solidFill>
                  <a:schemeClr val="tx1"/>
                </a:solidFill>
                <a:effectLst/>
                <a:latin typeface="+mn-lt"/>
                <a:ea typeface="+mn-ea"/>
                <a:cs typeface="+mn-cs"/>
              </a:rPr>
              <a:t>lack</a:t>
            </a:r>
            <a:r>
              <a:rPr lang="en-GB" sz="1200" kern="1200" dirty="0" smtClean="0">
                <a:solidFill>
                  <a:schemeClr val="tx1"/>
                </a:solidFill>
                <a:effectLst/>
                <a:latin typeface="+mn-lt"/>
                <a:ea typeface="+mn-ea"/>
                <a:cs typeface="+mn-cs"/>
              </a:rPr>
              <a:t> of </a:t>
            </a:r>
            <a:r>
              <a:rPr lang="en-GB" sz="1200" b="1" kern="1200" dirty="0" smtClean="0">
                <a:solidFill>
                  <a:schemeClr val="tx1"/>
                </a:solidFill>
                <a:effectLst/>
                <a:latin typeface="+mn-lt"/>
                <a:ea typeface="+mn-ea"/>
                <a:cs typeface="+mn-cs"/>
              </a:rPr>
              <a:t>standardized</a:t>
            </a:r>
            <a:r>
              <a:rPr lang="en-GB" sz="1200" kern="1200" dirty="0" smtClean="0">
                <a:solidFill>
                  <a:schemeClr val="tx1"/>
                </a:solidFill>
                <a:effectLst/>
                <a:latin typeface="+mn-lt"/>
                <a:ea typeface="+mn-ea"/>
                <a:cs typeface="+mn-cs"/>
              </a:rPr>
              <a:t> video quality </a:t>
            </a:r>
            <a:r>
              <a:rPr lang="en-GB" sz="1200" b="1" kern="1200" dirty="0" smtClean="0">
                <a:solidFill>
                  <a:schemeClr val="tx1"/>
                </a:solidFill>
                <a:effectLst/>
                <a:latin typeface="+mn-lt"/>
                <a:ea typeface="+mn-ea"/>
                <a:cs typeface="+mn-cs"/>
              </a:rPr>
              <a:t>measurement</a:t>
            </a:r>
            <a:r>
              <a:rPr lang="en-GB" sz="1200" kern="1200" dirty="0" smtClean="0">
                <a:solidFill>
                  <a:schemeClr val="tx1"/>
                </a:solidFill>
                <a:effectLst/>
                <a:latin typeface="+mn-lt"/>
                <a:ea typeface="+mn-ea"/>
                <a:cs typeface="+mn-cs"/>
              </a:rPr>
              <a:t> metrics for HTTP-based adaptive video streaming, most network operators’ </a:t>
            </a:r>
            <a:r>
              <a:rPr lang="en-GB" sz="1200" b="1" kern="1200" dirty="0" smtClean="0">
                <a:solidFill>
                  <a:schemeClr val="tx1"/>
                </a:solidFill>
                <a:effectLst/>
                <a:latin typeface="+mn-lt"/>
                <a:ea typeface="+mn-ea"/>
                <a:cs typeface="+mn-cs"/>
              </a:rPr>
              <a:t>best effort</a:t>
            </a:r>
            <a:r>
              <a:rPr lang="en-GB" sz="1200" kern="1200" dirty="0" smtClean="0">
                <a:solidFill>
                  <a:schemeClr val="tx1"/>
                </a:solidFill>
                <a:effectLst/>
                <a:latin typeface="+mn-lt"/>
                <a:ea typeface="+mn-ea"/>
                <a:cs typeface="+mn-cs"/>
              </a:rPr>
              <a:t> was optimizing for </a:t>
            </a:r>
            <a:r>
              <a:rPr lang="en-GB" sz="1200" b="1" kern="1200" dirty="0" smtClean="0">
                <a:solidFill>
                  <a:schemeClr val="tx1"/>
                </a:solidFill>
                <a:effectLst/>
                <a:latin typeface="+mn-lt"/>
                <a:ea typeface="+mn-ea"/>
                <a:cs typeface="+mn-cs"/>
              </a:rPr>
              <a:t>bandwidth</a:t>
            </a:r>
            <a:r>
              <a:rPr lang="en-GB" sz="1200" kern="1200" dirty="0" smtClean="0">
                <a:solidFill>
                  <a:schemeClr val="tx1"/>
                </a:solidFill>
                <a:effectLst/>
                <a:latin typeface="+mn-lt"/>
                <a:ea typeface="+mn-ea"/>
                <a:cs typeface="+mn-cs"/>
              </a:rPr>
              <a:t>, i.e. </a:t>
            </a:r>
            <a:r>
              <a:rPr lang="en-GB" sz="1200" b="1" kern="1200" dirty="0" smtClean="0">
                <a:solidFill>
                  <a:schemeClr val="tx1"/>
                </a:solidFill>
                <a:effectLst/>
                <a:latin typeface="+mn-lt"/>
                <a:ea typeface="+mn-ea"/>
                <a:cs typeface="+mn-cs"/>
              </a:rPr>
              <a:t>maximizing downstream data rates, minimizing initial buffering </a:t>
            </a:r>
            <a:r>
              <a:rPr lang="en-GB" sz="1200" kern="1200" dirty="0" smtClean="0">
                <a:solidFill>
                  <a:schemeClr val="tx1"/>
                </a:solidFill>
                <a:effectLst/>
                <a:latin typeface="+mn-lt"/>
                <a:ea typeface="+mn-ea"/>
                <a:cs typeface="+mn-cs"/>
              </a:rPr>
              <a:t>and re-buffering effects. The </a:t>
            </a:r>
            <a:r>
              <a:rPr lang="en-GB" sz="1200" b="1" kern="1200" dirty="0" smtClean="0">
                <a:solidFill>
                  <a:schemeClr val="tx1"/>
                </a:solidFill>
                <a:effectLst/>
                <a:latin typeface="+mn-lt"/>
                <a:ea typeface="+mn-ea"/>
                <a:cs typeface="+mn-cs"/>
              </a:rPr>
              <a:t>working assumption </a:t>
            </a:r>
            <a:r>
              <a:rPr lang="en-GB" sz="1200" kern="1200" dirty="0" smtClean="0">
                <a:solidFill>
                  <a:schemeClr val="tx1"/>
                </a:solidFill>
                <a:effectLst/>
                <a:latin typeface="+mn-lt"/>
                <a:ea typeface="+mn-ea"/>
                <a:cs typeface="+mn-cs"/>
              </a:rPr>
              <a:t>was that data rates, considerably higher, or at least above the maximum video bit rate should be a good enough prospect to achieve good video quality.</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b="1" kern="1200" dirty="0" smtClean="0">
                <a:solidFill>
                  <a:schemeClr val="tx1"/>
                </a:solidFill>
                <a:effectLst/>
                <a:latin typeface="+mn-lt"/>
                <a:ea typeface="+mn-ea"/>
                <a:cs typeface="+mn-cs"/>
              </a:rPr>
              <a:t>Is this assumption really true?</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kern="1200" dirty="0" smtClean="0">
                <a:solidFill>
                  <a:schemeClr val="tx1"/>
                </a:solidFill>
                <a:effectLst/>
                <a:latin typeface="+mn-lt"/>
                <a:ea typeface="+mn-ea"/>
                <a:cs typeface="+mn-cs"/>
              </a:rPr>
              <a:t>Testing how the three different CDNs used by AIV behave on </a:t>
            </a:r>
            <a:r>
              <a:rPr lang="en-GB" sz="1200" kern="1200" baseline="0" dirty="0" smtClean="0">
                <a:solidFill>
                  <a:schemeClr val="tx1"/>
                </a:solidFill>
                <a:effectLst/>
                <a:latin typeface="+mn-lt"/>
                <a:ea typeface="+mn-ea"/>
                <a:cs typeface="+mn-cs"/>
              </a:rPr>
              <a:t>two different ADSL lines.</a:t>
            </a:r>
          </a:p>
          <a:p>
            <a:pPr marL="0" indent="0">
              <a:buFont typeface="Arial" panose="020B0604020202020204" pitchFamily="34" charset="0"/>
              <a:buNone/>
            </a:pPr>
            <a:endParaRPr lang="de-DE" sz="1200" dirty="0" smtClean="0"/>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9</a:t>
            </a:fld>
            <a:endParaRPr lang="de-DE">
              <a:solidFill>
                <a:prstClr val="black"/>
              </a:solidFill>
            </a:endParaRPr>
          </a:p>
        </p:txBody>
      </p:sp>
    </p:spTree>
    <p:extLst>
      <p:ext uri="{BB962C8B-B14F-4D97-AF65-F5344CB8AC3E}">
        <p14:creationId xmlns:p14="http://schemas.microsoft.com/office/powerpoint/2010/main" val="193323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5866800" y="6176433"/>
            <a:ext cx="2133600" cy="365125"/>
          </a:xfrm>
        </p:spPr>
        <p:txBody>
          <a:bodyPr/>
          <a:lstStyle/>
          <a:p>
            <a:fld id="{283C63E4-F9BE-C24A-B4FF-309EB18BA564}" type="slidenum">
              <a:rPr lang="en-US" smtClean="0"/>
              <a:t>‹#›</a:t>
            </a:fld>
            <a:endParaRPr lang="en-US" dirty="0"/>
          </a:p>
        </p:txBody>
      </p:sp>
      <p:sp>
        <p:nvSpPr>
          <p:cNvPr id="9" name="Text Placeholder 8"/>
          <p:cNvSpPr>
            <a:spLocks noGrp="1"/>
          </p:cNvSpPr>
          <p:nvPr>
            <p:ph type="body" sz="quarter" idx="13"/>
          </p:nvPr>
        </p:nvSpPr>
        <p:spPr>
          <a:xfrm>
            <a:off x="2116138" y="6176963"/>
            <a:ext cx="3413125" cy="364595"/>
          </a:xfrm>
        </p:spPr>
        <p:txBody>
          <a:bodyPr>
            <a:normAutofit/>
          </a:bodyPr>
          <a:lstStyle>
            <a:lvl1pPr marL="0" indent="0">
              <a:buNone/>
              <a:defRPr sz="1000"/>
            </a:lvl1pPr>
            <a:lvl5pPr marL="1828800" indent="0">
              <a:buNone/>
              <a:defRPr/>
            </a:lvl5pPr>
          </a:lstStyle>
          <a:p>
            <a:pPr lvl="0"/>
            <a:r>
              <a:rPr lang="en-US" dirty="0"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28446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3"/>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716167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marL="457200" indent="-457200">
              <a:buClr>
                <a:schemeClr val="accent1"/>
              </a:buClr>
              <a:buFont typeface="Wingdings" panose="05000000000000000000" pitchFamily="2" charset="2"/>
              <a:buChar char="§"/>
              <a:defRPr/>
            </a:lvl1pPr>
            <a:lvl2pPr>
              <a:buClr>
                <a:schemeClr val="bg2">
                  <a:lumMod val="25000"/>
                </a:schemeClr>
              </a:buClr>
              <a:defRPr/>
            </a:lvl2pPr>
            <a:lvl3pPr>
              <a:buClr>
                <a:schemeClr val="accent6"/>
              </a:buClr>
              <a:defRPr/>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34C6BE4F-39AA-4842-AC9A-DFA05D8BEC7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9364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E11C9C91-FF73-4806-913B-005B240174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8977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2C74A7A6-D52F-4362-AC90-4EFE0C3722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76665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xfrm>
            <a:off x="1828801" y="6415617"/>
            <a:ext cx="3855827" cy="364067"/>
          </a:xfrm>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dirty="0">
              <a:solidFill>
                <a:prstClr val="black">
                  <a:tint val="75000"/>
                </a:prstClr>
              </a:solidFill>
            </a:endParaRPr>
          </a:p>
        </p:txBody>
      </p:sp>
      <p:sp>
        <p:nvSpPr>
          <p:cNvPr id="8" name="Fußzeilenplatzhalter 4"/>
          <p:cNvSpPr>
            <a:spLocks noGrp="1"/>
          </p:cNvSpPr>
          <p:nvPr>
            <p:ph type="ftr" sz="quarter" idx="11"/>
          </p:nvPr>
        </p:nvSpPr>
        <p:spPr>
          <a:xfrm>
            <a:off x="5761670" y="6415617"/>
            <a:ext cx="2376488" cy="364067"/>
          </a:xfrm>
        </p:spPr>
        <p:txBody>
          <a:bodyPr/>
          <a:lstStyle>
            <a:lvl1pPr>
              <a:defRPr/>
            </a:lvl1pPr>
          </a:lstStyle>
          <a:p>
            <a:pPr>
              <a:defRPr/>
            </a:pPr>
            <a:r>
              <a:rPr lang="en-US" dirty="0" smtClean="0">
                <a:solidFill>
                  <a:prstClr val="black">
                    <a:tint val="75000"/>
                  </a:prstClr>
                </a:solidFill>
              </a:rPr>
              <a:t>© 2015 Christian Schmidmer, </a:t>
            </a:r>
            <a:r>
              <a:rPr lang="en-US" dirty="0" err="1" smtClean="0">
                <a:solidFill>
                  <a:prstClr val="black">
                    <a:tint val="75000"/>
                  </a:prstClr>
                </a:solidFill>
              </a:rPr>
              <a:t>www.opticom.de</a:t>
            </a:r>
            <a:endParaRPr lang="en-US" dirty="0">
              <a:solidFill>
                <a:prstClr val="black">
                  <a:tint val="75000"/>
                </a:prstClr>
              </a:solidFill>
            </a:endParaRPr>
          </a:p>
        </p:txBody>
      </p:sp>
      <p:sp>
        <p:nvSpPr>
          <p:cNvPr id="9" name="Foliennummernplatzhalter 5"/>
          <p:cNvSpPr>
            <a:spLocks noGrp="1"/>
          </p:cNvSpPr>
          <p:nvPr>
            <p:ph type="sldNum" sz="quarter" idx="12"/>
          </p:nvPr>
        </p:nvSpPr>
        <p:spPr>
          <a:xfrm>
            <a:off x="8267966" y="6405033"/>
            <a:ext cx="418834" cy="366184"/>
          </a:xfrm>
        </p:spPr>
        <p:txBody>
          <a:bodyPr/>
          <a:lstStyle>
            <a:lvl1pPr>
              <a:defRPr/>
            </a:lvl1pPr>
          </a:lstStyle>
          <a:p>
            <a:pPr>
              <a:defRPr/>
            </a:pPr>
            <a:fld id="{74DD1D81-B371-4C57-B623-076A69D929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7277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4"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5" name="Foliennummernplatzhalter 5"/>
          <p:cNvSpPr>
            <a:spLocks noGrp="1"/>
          </p:cNvSpPr>
          <p:nvPr>
            <p:ph type="sldNum" sz="quarter" idx="12"/>
          </p:nvPr>
        </p:nvSpPr>
        <p:spPr/>
        <p:txBody>
          <a:bodyPr/>
          <a:lstStyle>
            <a:lvl1pPr>
              <a:defRPr/>
            </a:lvl1pPr>
          </a:lstStyle>
          <a:p>
            <a:pPr>
              <a:defRPr/>
            </a:pPr>
            <a:fld id="{54D9700E-88A5-4F99-B11E-31B34AF2A34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940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3"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4" name="Foliennummernplatzhalter 5"/>
          <p:cNvSpPr>
            <a:spLocks noGrp="1"/>
          </p:cNvSpPr>
          <p:nvPr>
            <p:ph type="sldNum" sz="quarter" idx="12"/>
          </p:nvPr>
        </p:nvSpPr>
        <p:spPr/>
        <p:txBody>
          <a:bodyPr/>
          <a:lstStyle>
            <a:lvl1pPr>
              <a:defRPr/>
            </a:lvl1pPr>
          </a:lstStyle>
          <a:p>
            <a:pPr>
              <a:defRPr/>
            </a:pPr>
            <a:fld id="{B23492E8-15C1-4B04-A860-EF6BAC8FFD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60981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2" y="273049"/>
            <a:ext cx="3008313" cy="116205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8263AFBF-B733-4F62-AF11-41866940B1A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453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dirty="0">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E0CD8176-74F6-443E-826C-4930C71201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47637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DBB11BCA-0375-44B6-B27E-C381CB1064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1989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6377"/>
            <a:ext cx="2057400" cy="4387851"/>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6377"/>
            <a:ext cx="6019800" cy="438785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3FB31BDB-8543-431A-8AF5-BED54D4B67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4287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3"/>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189929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marL="457200" indent="-457200">
              <a:buClr>
                <a:schemeClr val="accent1"/>
              </a:buClr>
              <a:buFont typeface="Wingdings" panose="05000000000000000000" pitchFamily="2" charset="2"/>
              <a:buChar char="§"/>
              <a:defRPr/>
            </a:lvl1pPr>
            <a:lvl2pPr>
              <a:buClr>
                <a:schemeClr val="bg2">
                  <a:lumMod val="25000"/>
                </a:schemeClr>
              </a:buClr>
              <a:defRPr/>
            </a:lvl2pPr>
            <a:lvl3pPr>
              <a:buClr>
                <a:schemeClr val="accent6"/>
              </a:buClr>
              <a:defRPr/>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34C6BE4F-39AA-4842-AC9A-DFA05D8BEC7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601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E11C9C91-FF73-4806-913B-005B240174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3738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2C74A7A6-D52F-4362-AC90-4EFE0C3722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63215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xfrm>
            <a:off x="1828801" y="6415617"/>
            <a:ext cx="3855827" cy="364067"/>
          </a:xfrm>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dirty="0">
              <a:solidFill>
                <a:prstClr val="black">
                  <a:tint val="75000"/>
                </a:prstClr>
              </a:solidFill>
            </a:endParaRPr>
          </a:p>
        </p:txBody>
      </p:sp>
      <p:sp>
        <p:nvSpPr>
          <p:cNvPr id="8" name="Fußzeilenplatzhalter 4"/>
          <p:cNvSpPr>
            <a:spLocks noGrp="1"/>
          </p:cNvSpPr>
          <p:nvPr>
            <p:ph type="ftr" sz="quarter" idx="11"/>
          </p:nvPr>
        </p:nvSpPr>
        <p:spPr>
          <a:xfrm>
            <a:off x="5761670" y="6415617"/>
            <a:ext cx="2376488" cy="364067"/>
          </a:xfrm>
        </p:spPr>
        <p:txBody>
          <a:bodyPr/>
          <a:lstStyle>
            <a:lvl1pPr>
              <a:defRPr/>
            </a:lvl1pPr>
          </a:lstStyle>
          <a:p>
            <a:pPr>
              <a:defRPr/>
            </a:pPr>
            <a:r>
              <a:rPr lang="en-US" dirty="0" smtClean="0">
                <a:solidFill>
                  <a:prstClr val="black">
                    <a:tint val="75000"/>
                  </a:prstClr>
                </a:solidFill>
              </a:rPr>
              <a:t>© 2015 Christian Schmidmer, </a:t>
            </a:r>
            <a:r>
              <a:rPr lang="en-US" dirty="0" err="1" smtClean="0">
                <a:solidFill>
                  <a:prstClr val="black">
                    <a:tint val="75000"/>
                  </a:prstClr>
                </a:solidFill>
              </a:rPr>
              <a:t>www.opticom.de</a:t>
            </a:r>
            <a:endParaRPr lang="en-US" dirty="0">
              <a:solidFill>
                <a:prstClr val="black">
                  <a:tint val="75000"/>
                </a:prstClr>
              </a:solidFill>
            </a:endParaRPr>
          </a:p>
        </p:txBody>
      </p:sp>
      <p:sp>
        <p:nvSpPr>
          <p:cNvPr id="9" name="Foliennummernplatzhalter 5"/>
          <p:cNvSpPr>
            <a:spLocks noGrp="1"/>
          </p:cNvSpPr>
          <p:nvPr>
            <p:ph type="sldNum" sz="quarter" idx="12"/>
          </p:nvPr>
        </p:nvSpPr>
        <p:spPr>
          <a:xfrm>
            <a:off x="8267966" y="6405033"/>
            <a:ext cx="418834" cy="366184"/>
          </a:xfrm>
        </p:spPr>
        <p:txBody>
          <a:bodyPr/>
          <a:lstStyle>
            <a:lvl1pPr>
              <a:defRPr/>
            </a:lvl1pPr>
          </a:lstStyle>
          <a:p>
            <a:pPr>
              <a:defRPr/>
            </a:pPr>
            <a:fld id="{74DD1D81-B371-4C57-B623-076A69D929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2799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4"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5" name="Foliennummernplatzhalter 5"/>
          <p:cNvSpPr>
            <a:spLocks noGrp="1"/>
          </p:cNvSpPr>
          <p:nvPr>
            <p:ph type="sldNum" sz="quarter" idx="12"/>
          </p:nvPr>
        </p:nvSpPr>
        <p:spPr/>
        <p:txBody>
          <a:bodyPr/>
          <a:lstStyle>
            <a:lvl1pPr>
              <a:defRPr/>
            </a:lvl1pPr>
          </a:lstStyle>
          <a:p>
            <a:pPr>
              <a:defRPr/>
            </a:pPr>
            <a:fld id="{54D9700E-88A5-4F99-B11E-31B34AF2A34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2687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3"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4" name="Foliennummernplatzhalter 5"/>
          <p:cNvSpPr>
            <a:spLocks noGrp="1"/>
          </p:cNvSpPr>
          <p:nvPr>
            <p:ph type="sldNum" sz="quarter" idx="12"/>
          </p:nvPr>
        </p:nvSpPr>
        <p:spPr/>
        <p:txBody>
          <a:bodyPr/>
          <a:lstStyle>
            <a:lvl1pPr>
              <a:defRPr/>
            </a:lvl1pPr>
          </a:lstStyle>
          <a:p>
            <a:pPr>
              <a:defRPr/>
            </a:pPr>
            <a:fld id="{B23492E8-15C1-4B04-A860-EF6BAC8FFD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74573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2" y="273049"/>
            <a:ext cx="3008313" cy="116205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8263AFBF-B733-4F62-AF11-41866940B1A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5878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dirty="0">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E0CD8176-74F6-443E-826C-4930C71201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2568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DBB11BCA-0375-44B6-B27E-C381CB1064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1266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6377"/>
            <a:ext cx="2057400" cy="4387851"/>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6377"/>
            <a:ext cx="6019800" cy="438785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3FB31BDB-8543-431A-8AF5-BED54D4B67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7390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3"/>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346022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marL="457200" indent="-457200">
              <a:buClr>
                <a:schemeClr val="accent1"/>
              </a:buClr>
              <a:buFont typeface="Wingdings" panose="05000000000000000000" pitchFamily="2" charset="2"/>
              <a:buChar char="§"/>
              <a:defRPr/>
            </a:lvl1pPr>
            <a:lvl2pPr>
              <a:buClr>
                <a:schemeClr val="bg2">
                  <a:lumMod val="25000"/>
                </a:schemeClr>
              </a:buClr>
              <a:defRPr/>
            </a:lvl2pPr>
            <a:lvl3pPr>
              <a:buClr>
                <a:schemeClr val="accent6"/>
              </a:buClr>
              <a:defRPr/>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34C6BE4F-39AA-4842-AC9A-DFA05D8BEC7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4279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E11C9C91-FF73-4806-913B-005B240174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6604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2C74A7A6-D52F-4362-AC90-4EFE0C3722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43015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xfrm>
            <a:off x="1828801" y="6415617"/>
            <a:ext cx="3855827" cy="364067"/>
          </a:xfrm>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dirty="0">
              <a:solidFill>
                <a:prstClr val="black">
                  <a:tint val="75000"/>
                </a:prstClr>
              </a:solidFill>
            </a:endParaRPr>
          </a:p>
        </p:txBody>
      </p:sp>
      <p:sp>
        <p:nvSpPr>
          <p:cNvPr id="8" name="Fußzeilenplatzhalter 4"/>
          <p:cNvSpPr>
            <a:spLocks noGrp="1"/>
          </p:cNvSpPr>
          <p:nvPr>
            <p:ph type="ftr" sz="quarter" idx="11"/>
          </p:nvPr>
        </p:nvSpPr>
        <p:spPr>
          <a:xfrm>
            <a:off x="5761670" y="6415617"/>
            <a:ext cx="2376488" cy="364067"/>
          </a:xfrm>
        </p:spPr>
        <p:txBody>
          <a:bodyPr/>
          <a:lstStyle>
            <a:lvl1pPr>
              <a:defRPr/>
            </a:lvl1pPr>
          </a:lstStyle>
          <a:p>
            <a:pPr>
              <a:defRPr/>
            </a:pPr>
            <a:r>
              <a:rPr lang="en-US" dirty="0" smtClean="0">
                <a:solidFill>
                  <a:prstClr val="black">
                    <a:tint val="75000"/>
                  </a:prstClr>
                </a:solidFill>
              </a:rPr>
              <a:t>© 2015 Christian Schmidmer, </a:t>
            </a:r>
            <a:r>
              <a:rPr lang="en-US" dirty="0" err="1" smtClean="0">
                <a:solidFill>
                  <a:prstClr val="black">
                    <a:tint val="75000"/>
                  </a:prstClr>
                </a:solidFill>
              </a:rPr>
              <a:t>www.opticom.de</a:t>
            </a:r>
            <a:endParaRPr lang="en-US" dirty="0">
              <a:solidFill>
                <a:prstClr val="black">
                  <a:tint val="75000"/>
                </a:prstClr>
              </a:solidFill>
            </a:endParaRPr>
          </a:p>
        </p:txBody>
      </p:sp>
      <p:sp>
        <p:nvSpPr>
          <p:cNvPr id="9" name="Foliennummernplatzhalter 5"/>
          <p:cNvSpPr>
            <a:spLocks noGrp="1"/>
          </p:cNvSpPr>
          <p:nvPr>
            <p:ph type="sldNum" sz="quarter" idx="12"/>
          </p:nvPr>
        </p:nvSpPr>
        <p:spPr>
          <a:xfrm>
            <a:off x="8267966" y="6405033"/>
            <a:ext cx="418834" cy="366184"/>
          </a:xfrm>
        </p:spPr>
        <p:txBody>
          <a:bodyPr/>
          <a:lstStyle>
            <a:lvl1pPr>
              <a:defRPr/>
            </a:lvl1pPr>
          </a:lstStyle>
          <a:p>
            <a:pPr>
              <a:defRPr/>
            </a:pPr>
            <a:fld id="{74DD1D81-B371-4C57-B623-076A69D929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6021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4"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5" name="Foliennummernplatzhalter 5"/>
          <p:cNvSpPr>
            <a:spLocks noGrp="1"/>
          </p:cNvSpPr>
          <p:nvPr>
            <p:ph type="sldNum" sz="quarter" idx="12"/>
          </p:nvPr>
        </p:nvSpPr>
        <p:spPr/>
        <p:txBody>
          <a:bodyPr/>
          <a:lstStyle>
            <a:lvl1pPr>
              <a:defRPr/>
            </a:lvl1pPr>
          </a:lstStyle>
          <a:p>
            <a:pPr>
              <a:defRPr/>
            </a:pPr>
            <a:fld id="{54D9700E-88A5-4F99-B11E-31B34AF2A34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137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3"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4" name="Foliennummernplatzhalter 5"/>
          <p:cNvSpPr>
            <a:spLocks noGrp="1"/>
          </p:cNvSpPr>
          <p:nvPr>
            <p:ph type="sldNum" sz="quarter" idx="12"/>
          </p:nvPr>
        </p:nvSpPr>
        <p:spPr/>
        <p:txBody>
          <a:bodyPr/>
          <a:lstStyle>
            <a:lvl1pPr>
              <a:defRPr/>
            </a:lvl1pPr>
          </a:lstStyle>
          <a:p>
            <a:pPr>
              <a:defRPr/>
            </a:pPr>
            <a:fld id="{B23492E8-15C1-4B04-A860-EF6BAC8FFD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21014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2" y="273049"/>
            <a:ext cx="3008313" cy="116205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8263AFBF-B733-4F62-AF11-41866940B1A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7022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dirty="0">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E0CD8176-74F6-443E-826C-4930C71201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53167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DBB11BCA-0375-44B6-B27E-C381CB1064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86388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6377"/>
            <a:ext cx="2057400" cy="4387851"/>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6377"/>
            <a:ext cx="6019800" cy="438785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3FB31BDB-8543-431A-8AF5-BED54D4B67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345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 id="214748366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1"/>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1695450" y="6415617"/>
            <a:ext cx="3584575" cy="364067"/>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tint val="75000"/>
                  </a:schemeClr>
                </a:solidFill>
                <a:latin typeface="+mn-lt"/>
              </a:defRPr>
            </a:lvl1pPr>
          </a:lstStyle>
          <a:p>
            <a:pPr defTabSz="914400">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3"/>
          </p:nvPr>
        </p:nvSpPr>
        <p:spPr>
          <a:xfrm>
            <a:off x="5441950" y="6415617"/>
            <a:ext cx="2376488" cy="364067"/>
          </a:xfrm>
          <a:prstGeom prst="rect">
            <a:avLst/>
          </a:prstGeom>
        </p:spPr>
        <p:txBody>
          <a:bodyPr vert="horz" lIns="91440" tIns="45720" rIns="91440" bIns="45720" rtlCol="0" anchor="ctr"/>
          <a:lstStyle>
            <a:lvl1pPr algn="ctr" fontAlgn="auto">
              <a:spcBef>
                <a:spcPts val="0"/>
              </a:spcBef>
              <a:spcAft>
                <a:spcPts val="0"/>
              </a:spcAft>
              <a:defRPr sz="800" smtClean="0">
                <a:solidFill>
                  <a:schemeClr val="tx1">
                    <a:tint val="75000"/>
                  </a:schemeClr>
                </a:solidFill>
                <a:latin typeface="+mn-lt"/>
              </a:defRPr>
            </a:lvl1pPr>
          </a:lstStyle>
          <a:p>
            <a:pPr defTabSz="914400">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4"/>
          </p:nvPr>
        </p:nvSpPr>
        <p:spPr>
          <a:xfrm>
            <a:off x="7927976" y="6405033"/>
            <a:ext cx="758825" cy="366184"/>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tint val="75000"/>
                  </a:schemeClr>
                </a:solidFill>
                <a:latin typeface="+mn-lt"/>
              </a:defRPr>
            </a:lvl1pPr>
          </a:lstStyle>
          <a:p>
            <a:pPr defTabSz="914400">
              <a:defRPr/>
            </a:pPr>
            <a:fld id="{BA9BB9F5-DAE9-4D27-A836-10CAAD32EE96}" type="slidenum">
              <a:rPr lang="en-US" smtClean="0">
                <a:solidFill>
                  <a:prstClr val="black">
                    <a:tint val="75000"/>
                  </a:prstClr>
                </a:solidFill>
              </a:rPr>
              <a:pPr defTabSz="914400">
                <a:defRPr/>
              </a:pPr>
              <a:t>‹#›</a:t>
            </a:fld>
            <a:endParaRPr lang="en-US" dirty="0">
              <a:solidFill>
                <a:prstClr val="black">
                  <a:tint val="75000"/>
                </a:prstClr>
              </a:solidFill>
            </a:endParaRPr>
          </a:p>
        </p:txBody>
      </p:sp>
      <p:pic>
        <p:nvPicPr>
          <p:cNvPr id="1031" name="Bild 7" descr="opticom_logo Effekt mit Linien beschnitten.psd"/>
          <p:cNvPicPr>
            <a:picLocks noChangeAspect="1"/>
          </p:cNvPicPr>
          <p:nvPr userDrawn="1"/>
        </p:nvPicPr>
        <p:blipFill>
          <a:blip r:embed="rId13"/>
          <a:srcRect l="13348"/>
          <a:stretch>
            <a:fillRect/>
          </a:stretch>
        </p:blipFill>
        <p:spPr bwMode="auto">
          <a:xfrm>
            <a:off x="1" y="6125634"/>
            <a:ext cx="2087563" cy="810684"/>
          </a:xfrm>
          <a:prstGeom prst="rect">
            <a:avLst/>
          </a:prstGeom>
          <a:noFill/>
          <a:ln w="9525">
            <a:noFill/>
            <a:miter lim="800000"/>
            <a:headEnd/>
            <a:tailEnd/>
          </a:ln>
        </p:spPr>
      </p:pic>
    </p:spTree>
    <p:extLst>
      <p:ext uri="{BB962C8B-B14F-4D97-AF65-F5344CB8AC3E}">
        <p14:creationId xmlns:p14="http://schemas.microsoft.com/office/powerpoint/2010/main" val="139935545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p:txStyles>
    <p:titleStyle>
      <a:lvl1pPr algn="ctr" rtl="0" fontAlgn="base">
        <a:spcBef>
          <a:spcPct val="0"/>
        </a:spcBef>
        <a:spcAft>
          <a:spcPct val="0"/>
        </a:spcAft>
        <a:defRPr sz="4400" kern="1200">
          <a:solidFill>
            <a:schemeClr val="tx1"/>
          </a:solidFill>
          <a:latin typeface="Microsoft New Tai Lue" panose="020B0502040204020203" pitchFamily="34" charset="0"/>
          <a:ea typeface="+mj-ea"/>
          <a:cs typeface="Microsoft New Tai Lue" panose="020B0502040204020203" pitchFamily="34" charset="0"/>
        </a:defRPr>
      </a:lvl1pPr>
      <a:lvl2pPr algn="ctr" rtl="0" fontAlgn="base">
        <a:spcBef>
          <a:spcPct val="0"/>
        </a:spcBef>
        <a:spcAft>
          <a:spcPct val="0"/>
        </a:spcAft>
        <a:defRPr sz="4400">
          <a:solidFill>
            <a:schemeClr val="tx1"/>
          </a:solidFill>
          <a:latin typeface="Microsoft New Tai Lue" charset="0"/>
        </a:defRPr>
      </a:lvl2pPr>
      <a:lvl3pPr algn="ctr" rtl="0" fontAlgn="base">
        <a:spcBef>
          <a:spcPct val="0"/>
        </a:spcBef>
        <a:spcAft>
          <a:spcPct val="0"/>
        </a:spcAft>
        <a:defRPr sz="4400">
          <a:solidFill>
            <a:schemeClr val="tx1"/>
          </a:solidFill>
          <a:latin typeface="Microsoft New Tai Lue" charset="0"/>
        </a:defRPr>
      </a:lvl3pPr>
      <a:lvl4pPr algn="ctr" rtl="0" fontAlgn="base">
        <a:spcBef>
          <a:spcPct val="0"/>
        </a:spcBef>
        <a:spcAft>
          <a:spcPct val="0"/>
        </a:spcAft>
        <a:defRPr sz="4400">
          <a:solidFill>
            <a:schemeClr val="tx1"/>
          </a:solidFill>
          <a:latin typeface="Microsoft New Tai Lue" charset="0"/>
        </a:defRPr>
      </a:lvl4pPr>
      <a:lvl5pPr algn="ctr" rtl="0" fontAlgn="base">
        <a:spcBef>
          <a:spcPct val="0"/>
        </a:spcBef>
        <a:spcAft>
          <a:spcPct val="0"/>
        </a:spcAft>
        <a:defRPr sz="4400">
          <a:solidFill>
            <a:schemeClr val="tx1"/>
          </a:solidFill>
          <a:latin typeface="Microsoft New Tai Lue" charset="0"/>
        </a:defRPr>
      </a:lvl5pPr>
      <a:lvl6pPr marL="457200" algn="ctr" rtl="0" fontAlgn="base">
        <a:spcBef>
          <a:spcPct val="0"/>
        </a:spcBef>
        <a:spcAft>
          <a:spcPct val="0"/>
        </a:spcAft>
        <a:defRPr sz="4400">
          <a:solidFill>
            <a:schemeClr val="tx1"/>
          </a:solidFill>
          <a:latin typeface="Microsoft New Tai Lue" charset="0"/>
        </a:defRPr>
      </a:lvl6pPr>
      <a:lvl7pPr marL="914400" algn="ctr" rtl="0" fontAlgn="base">
        <a:spcBef>
          <a:spcPct val="0"/>
        </a:spcBef>
        <a:spcAft>
          <a:spcPct val="0"/>
        </a:spcAft>
        <a:defRPr sz="4400">
          <a:solidFill>
            <a:schemeClr val="tx1"/>
          </a:solidFill>
          <a:latin typeface="Microsoft New Tai Lue" charset="0"/>
        </a:defRPr>
      </a:lvl7pPr>
      <a:lvl8pPr marL="1371600" algn="ctr" rtl="0" fontAlgn="base">
        <a:spcBef>
          <a:spcPct val="0"/>
        </a:spcBef>
        <a:spcAft>
          <a:spcPct val="0"/>
        </a:spcAft>
        <a:defRPr sz="4400">
          <a:solidFill>
            <a:schemeClr val="tx1"/>
          </a:solidFill>
          <a:latin typeface="Microsoft New Tai Lue" charset="0"/>
        </a:defRPr>
      </a:lvl8pPr>
      <a:lvl9pPr marL="1828800" algn="ctr" rtl="0" fontAlgn="base">
        <a:spcBef>
          <a:spcPct val="0"/>
        </a:spcBef>
        <a:spcAft>
          <a:spcPct val="0"/>
        </a:spcAft>
        <a:defRPr sz="4400">
          <a:solidFill>
            <a:schemeClr val="tx1"/>
          </a:solidFill>
          <a:latin typeface="Microsoft New Tai Lue"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1"/>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1695450" y="6415617"/>
            <a:ext cx="3584575" cy="364067"/>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tint val="75000"/>
                  </a:schemeClr>
                </a:solidFill>
                <a:latin typeface="+mn-lt"/>
              </a:defRPr>
            </a:lvl1pPr>
          </a:lstStyle>
          <a:p>
            <a:pPr defTabSz="914400">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3"/>
          </p:nvPr>
        </p:nvSpPr>
        <p:spPr>
          <a:xfrm>
            <a:off x="5441950" y="6415617"/>
            <a:ext cx="2376488" cy="364067"/>
          </a:xfrm>
          <a:prstGeom prst="rect">
            <a:avLst/>
          </a:prstGeom>
        </p:spPr>
        <p:txBody>
          <a:bodyPr vert="horz" lIns="91440" tIns="45720" rIns="91440" bIns="45720" rtlCol="0" anchor="ctr"/>
          <a:lstStyle>
            <a:lvl1pPr algn="ctr" fontAlgn="auto">
              <a:spcBef>
                <a:spcPts val="0"/>
              </a:spcBef>
              <a:spcAft>
                <a:spcPts val="0"/>
              </a:spcAft>
              <a:defRPr sz="800" smtClean="0">
                <a:solidFill>
                  <a:schemeClr val="tx1">
                    <a:tint val="75000"/>
                  </a:schemeClr>
                </a:solidFill>
                <a:latin typeface="+mn-lt"/>
              </a:defRPr>
            </a:lvl1pPr>
          </a:lstStyle>
          <a:p>
            <a:pPr defTabSz="914400">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4"/>
          </p:nvPr>
        </p:nvSpPr>
        <p:spPr>
          <a:xfrm>
            <a:off x="7927976" y="6405033"/>
            <a:ext cx="758825" cy="366184"/>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tint val="75000"/>
                  </a:schemeClr>
                </a:solidFill>
                <a:latin typeface="+mn-lt"/>
              </a:defRPr>
            </a:lvl1pPr>
          </a:lstStyle>
          <a:p>
            <a:pPr defTabSz="914400">
              <a:defRPr/>
            </a:pPr>
            <a:fld id="{BA9BB9F5-DAE9-4D27-A836-10CAAD32EE96}" type="slidenum">
              <a:rPr lang="en-US" smtClean="0">
                <a:solidFill>
                  <a:prstClr val="black">
                    <a:tint val="75000"/>
                  </a:prstClr>
                </a:solidFill>
              </a:rPr>
              <a:pPr defTabSz="914400">
                <a:defRPr/>
              </a:pPr>
              <a:t>‹#›</a:t>
            </a:fld>
            <a:endParaRPr lang="en-US" dirty="0">
              <a:solidFill>
                <a:prstClr val="black">
                  <a:tint val="75000"/>
                </a:prstClr>
              </a:solidFill>
            </a:endParaRPr>
          </a:p>
        </p:txBody>
      </p:sp>
      <p:pic>
        <p:nvPicPr>
          <p:cNvPr id="1031" name="Bild 7" descr="opticom_logo Effekt mit Linien beschnitten.psd"/>
          <p:cNvPicPr>
            <a:picLocks noChangeAspect="1"/>
          </p:cNvPicPr>
          <p:nvPr userDrawn="1"/>
        </p:nvPicPr>
        <p:blipFill>
          <a:blip r:embed="rId13"/>
          <a:srcRect l="13348"/>
          <a:stretch>
            <a:fillRect/>
          </a:stretch>
        </p:blipFill>
        <p:spPr bwMode="auto">
          <a:xfrm>
            <a:off x="1" y="6125634"/>
            <a:ext cx="2087563" cy="810684"/>
          </a:xfrm>
          <a:prstGeom prst="rect">
            <a:avLst/>
          </a:prstGeom>
          <a:noFill/>
          <a:ln w="9525">
            <a:noFill/>
            <a:miter lim="800000"/>
            <a:headEnd/>
            <a:tailEnd/>
          </a:ln>
        </p:spPr>
      </p:pic>
    </p:spTree>
    <p:extLst>
      <p:ext uri="{BB962C8B-B14F-4D97-AF65-F5344CB8AC3E}">
        <p14:creationId xmlns:p14="http://schemas.microsoft.com/office/powerpoint/2010/main" val="42113889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p:txStyles>
    <p:titleStyle>
      <a:lvl1pPr algn="ctr" rtl="0" fontAlgn="base">
        <a:spcBef>
          <a:spcPct val="0"/>
        </a:spcBef>
        <a:spcAft>
          <a:spcPct val="0"/>
        </a:spcAft>
        <a:defRPr sz="4400" kern="1200">
          <a:solidFill>
            <a:schemeClr val="tx1"/>
          </a:solidFill>
          <a:latin typeface="Microsoft New Tai Lue" panose="020B0502040204020203" pitchFamily="34" charset="0"/>
          <a:ea typeface="+mj-ea"/>
          <a:cs typeface="Microsoft New Tai Lue" panose="020B0502040204020203" pitchFamily="34" charset="0"/>
        </a:defRPr>
      </a:lvl1pPr>
      <a:lvl2pPr algn="ctr" rtl="0" fontAlgn="base">
        <a:spcBef>
          <a:spcPct val="0"/>
        </a:spcBef>
        <a:spcAft>
          <a:spcPct val="0"/>
        </a:spcAft>
        <a:defRPr sz="4400">
          <a:solidFill>
            <a:schemeClr val="tx1"/>
          </a:solidFill>
          <a:latin typeface="Microsoft New Tai Lue" charset="0"/>
        </a:defRPr>
      </a:lvl2pPr>
      <a:lvl3pPr algn="ctr" rtl="0" fontAlgn="base">
        <a:spcBef>
          <a:spcPct val="0"/>
        </a:spcBef>
        <a:spcAft>
          <a:spcPct val="0"/>
        </a:spcAft>
        <a:defRPr sz="4400">
          <a:solidFill>
            <a:schemeClr val="tx1"/>
          </a:solidFill>
          <a:latin typeface="Microsoft New Tai Lue" charset="0"/>
        </a:defRPr>
      </a:lvl3pPr>
      <a:lvl4pPr algn="ctr" rtl="0" fontAlgn="base">
        <a:spcBef>
          <a:spcPct val="0"/>
        </a:spcBef>
        <a:spcAft>
          <a:spcPct val="0"/>
        </a:spcAft>
        <a:defRPr sz="4400">
          <a:solidFill>
            <a:schemeClr val="tx1"/>
          </a:solidFill>
          <a:latin typeface="Microsoft New Tai Lue" charset="0"/>
        </a:defRPr>
      </a:lvl4pPr>
      <a:lvl5pPr algn="ctr" rtl="0" fontAlgn="base">
        <a:spcBef>
          <a:spcPct val="0"/>
        </a:spcBef>
        <a:spcAft>
          <a:spcPct val="0"/>
        </a:spcAft>
        <a:defRPr sz="4400">
          <a:solidFill>
            <a:schemeClr val="tx1"/>
          </a:solidFill>
          <a:latin typeface="Microsoft New Tai Lue" charset="0"/>
        </a:defRPr>
      </a:lvl5pPr>
      <a:lvl6pPr marL="457200" algn="ctr" rtl="0" fontAlgn="base">
        <a:spcBef>
          <a:spcPct val="0"/>
        </a:spcBef>
        <a:spcAft>
          <a:spcPct val="0"/>
        </a:spcAft>
        <a:defRPr sz="4400">
          <a:solidFill>
            <a:schemeClr val="tx1"/>
          </a:solidFill>
          <a:latin typeface="Microsoft New Tai Lue" charset="0"/>
        </a:defRPr>
      </a:lvl6pPr>
      <a:lvl7pPr marL="914400" algn="ctr" rtl="0" fontAlgn="base">
        <a:spcBef>
          <a:spcPct val="0"/>
        </a:spcBef>
        <a:spcAft>
          <a:spcPct val="0"/>
        </a:spcAft>
        <a:defRPr sz="4400">
          <a:solidFill>
            <a:schemeClr val="tx1"/>
          </a:solidFill>
          <a:latin typeface="Microsoft New Tai Lue" charset="0"/>
        </a:defRPr>
      </a:lvl7pPr>
      <a:lvl8pPr marL="1371600" algn="ctr" rtl="0" fontAlgn="base">
        <a:spcBef>
          <a:spcPct val="0"/>
        </a:spcBef>
        <a:spcAft>
          <a:spcPct val="0"/>
        </a:spcAft>
        <a:defRPr sz="4400">
          <a:solidFill>
            <a:schemeClr val="tx1"/>
          </a:solidFill>
          <a:latin typeface="Microsoft New Tai Lue" charset="0"/>
        </a:defRPr>
      </a:lvl8pPr>
      <a:lvl9pPr marL="1828800" algn="ctr" rtl="0" fontAlgn="base">
        <a:spcBef>
          <a:spcPct val="0"/>
        </a:spcBef>
        <a:spcAft>
          <a:spcPct val="0"/>
        </a:spcAft>
        <a:defRPr sz="4400">
          <a:solidFill>
            <a:schemeClr val="tx1"/>
          </a:solidFill>
          <a:latin typeface="Microsoft New Tai Lue"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1"/>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1695450" y="6415617"/>
            <a:ext cx="3584575" cy="364067"/>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tint val="75000"/>
                  </a:schemeClr>
                </a:solidFill>
                <a:latin typeface="+mn-lt"/>
              </a:defRPr>
            </a:lvl1pPr>
          </a:lstStyle>
          <a:p>
            <a:pPr defTabSz="914400">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3"/>
          </p:nvPr>
        </p:nvSpPr>
        <p:spPr>
          <a:xfrm>
            <a:off x="5441950" y="6415617"/>
            <a:ext cx="2376488" cy="364067"/>
          </a:xfrm>
          <a:prstGeom prst="rect">
            <a:avLst/>
          </a:prstGeom>
        </p:spPr>
        <p:txBody>
          <a:bodyPr vert="horz" lIns="91440" tIns="45720" rIns="91440" bIns="45720" rtlCol="0" anchor="ctr"/>
          <a:lstStyle>
            <a:lvl1pPr algn="ctr" fontAlgn="auto">
              <a:spcBef>
                <a:spcPts val="0"/>
              </a:spcBef>
              <a:spcAft>
                <a:spcPts val="0"/>
              </a:spcAft>
              <a:defRPr sz="800" smtClean="0">
                <a:solidFill>
                  <a:schemeClr val="tx1">
                    <a:tint val="75000"/>
                  </a:schemeClr>
                </a:solidFill>
                <a:latin typeface="+mn-lt"/>
              </a:defRPr>
            </a:lvl1pPr>
          </a:lstStyle>
          <a:p>
            <a:pPr defTabSz="914400">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4"/>
          </p:nvPr>
        </p:nvSpPr>
        <p:spPr>
          <a:xfrm>
            <a:off x="7927976" y="6405033"/>
            <a:ext cx="758825" cy="366184"/>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tint val="75000"/>
                  </a:schemeClr>
                </a:solidFill>
                <a:latin typeface="+mn-lt"/>
              </a:defRPr>
            </a:lvl1pPr>
          </a:lstStyle>
          <a:p>
            <a:pPr defTabSz="914400">
              <a:defRPr/>
            </a:pPr>
            <a:fld id="{BA9BB9F5-DAE9-4D27-A836-10CAAD32EE96}" type="slidenum">
              <a:rPr lang="en-US" smtClean="0">
                <a:solidFill>
                  <a:prstClr val="black">
                    <a:tint val="75000"/>
                  </a:prstClr>
                </a:solidFill>
              </a:rPr>
              <a:pPr defTabSz="914400">
                <a:defRPr/>
              </a:pPr>
              <a:t>‹#›</a:t>
            </a:fld>
            <a:endParaRPr lang="en-US" dirty="0">
              <a:solidFill>
                <a:prstClr val="black">
                  <a:tint val="75000"/>
                </a:prstClr>
              </a:solidFill>
            </a:endParaRPr>
          </a:p>
        </p:txBody>
      </p:sp>
      <p:pic>
        <p:nvPicPr>
          <p:cNvPr id="1031" name="Bild 7" descr="opticom_logo Effekt mit Linien beschnitten.psd"/>
          <p:cNvPicPr>
            <a:picLocks noChangeAspect="1"/>
          </p:cNvPicPr>
          <p:nvPr userDrawn="1"/>
        </p:nvPicPr>
        <p:blipFill>
          <a:blip r:embed="rId13"/>
          <a:srcRect l="13348"/>
          <a:stretch>
            <a:fillRect/>
          </a:stretch>
        </p:blipFill>
        <p:spPr bwMode="auto">
          <a:xfrm>
            <a:off x="1" y="6125634"/>
            <a:ext cx="2087563" cy="810684"/>
          </a:xfrm>
          <a:prstGeom prst="rect">
            <a:avLst/>
          </a:prstGeom>
          <a:noFill/>
          <a:ln w="9525">
            <a:noFill/>
            <a:miter lim="800000"/>
            <a:headEnd/>
            <a:tailEnd/>
          </a:ln>
        </p:spPr>
      </p:pic>
    </p:spTree>
    <p:extLst>
      <p:ext uri="{BB962C8B-B14F-4D97-AF65-F5344CB8AC3E}">
        <p14:creationId xmlns:p14="http://schemas.microsoft.com/office/powerpoint/2010/main" val="13951706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p:txStyles>
    <p:titleStyle>
      <a:lvl1pPr algn="ctr" rtl="0" fontAlgn="base">
        <a:spcBef>
          <a:spcPct val="0"/>
        </a:spcBef>
        <a:spcAft>
          <a:spcPct val="0"/>
        </a:spcAft>
        <a:defRPr sz="4400" kern="1200">
          <a:solidFill>
            <a:schemeClr val="tx1"/>
          </a:solidFill>
          <a:latin typeface="Microsoft New Tai Lue" panose="020B0502040204020203" pitchFamily="34" charset="0"/>
          <a:ea typeface="+mj-ea"/>
          <a:cs typeface="Microsoft New Tai Lue" panose="020B0502040204020203" pitchFamily="34" charset="0"/>
        </a:defRPr>
      </a:lvl1pPr>
      <a:lvl2pPr algn="ctr" rtl="0" fontAlgn="base">
        <a:spcBef>
          <a:spcPct val="0"/>
        </a:spcBef>
        <a:spcAft>
          <a:spcPct val="0"/>
        </a:spcAft>
        <a:defRPr sz="4400">
          <a:solidFill>
            <a:schemeClr val="tx1"/>
          </a:solidFill>
          <a:latin typeface="Microsoft New Tai Lue" charset="0"/>
        </a:defRPr>
      </a:lvl2pPr>
      <a:lvl3pPr algn="ctr" rtl="0" fontAlgn="base">
        <a:spcBef>
          <a:spcPct val="0"/>
        </a:spcBef>
        <a:spcAft>
          <a:spcPct val="0"/>
        </a:spcAft>
        <a:defRPr sz="4400">
          <a:solidFill>
            <a:schemeClr val="tx1"/>
          </a:solidFill>
          <a:latin typeface="Microsoft New Tai Lue" charset="0"/>
        </a:defRPr>
      </a:lvl3pPr>
      <a:lvl4pPr algn="ctr" rtl="0" fontAlgn="base">
        <a:spcBef>
          <a:spcPct val="0"/>
        </a:spcBef>
        <a:spcAft>
          <a:spcPct val="0"/>
        </a:spcAft>
        <a:defRPr sz="4400">
          <a:solidFill>
            <a:schemeClr val="tx1"/>
          </a:solidFill>
          <a:latin typeface="Microsoft New Tai Lue" charset="0"/>
        </a:defRPr>
      </a:lvl4pPr>
      <a:lvl5pPr algn="ctr" rtl="0" fontAlgn="base">
        <a:spcBef>
          <a:spcPct val="0"/>
        </a:spcBef>
        <a:spcAft>
          <a:spcPct val="0"/>
        </a:spcAft>
        <a:defRPr sz="4400">
          <a:solidFill>
            <a:schemeClr val="tx1"/>
          </a:solidFill>
          <a:latin typeface="Microsoft New Tai Lue" charset="0"/>
        </a:defRPr>
      </a:lvl5pPr>
      <a:lvl6pPr marL="457200" algn="ctr" rtl="0" fontAlgn="base">
        <a:spcBef>
          <a:spcPct val="0"/>
        </a:spcBef>
        <a:spcAft>
          <a:spcPct val="0"/>
        </a:spcAft>
        <a:defRPr sz="4400">
          <a:solidFill>
            <a:schemeClr val="tx1"/>
          </a:solidFill>
          <a:latin typeface="Microsoft New Tai Lue" charset="0"/>
        </a:defRPr>
      </a:lvl6pPr>
      <a:lvl7pPr marL="914400" algn="ctr" rtl="0" fontAlgn="base">
        <a:spcBef>
          <a:spcPct val="0"/>
        </a:spcBef>
        <a:spcAft>
          <a:spcPct val="0"/>
        </a:spcAft>
        <a:defRPr sz="4400">
          <a:solidFill>
            <a:schemeClr val="tx1"/>
          </a:solidFill>
          <a:latin typeface="Microsoft New Tai Lue" charset="0"/>
        </a:defRPr>
      </a:lvl7pPr>
      <a:lvl8pPr marL="1371600" algn="ctr" rtl="0" fontAlgn="base">
        <a:spcBef>
          <a:spcPct val="0"/>
        </a:spcBef>
        <a:spcAft>
          <a:spcPct val="0"/>
        </a:spcAft>
        <a:defRPr sz="4400">
          <a:solidFill>
            <a:schemeClr val="tx1"/>
          </a:solidFill>
          <a:latin typeface="Microsoft New Tai Lue" charset="0"/>
        </a:defRPr>
      </a:lvl8pPr>
      <a:lvl9pPr marL="1828800" algn="ctr" rtl="0" fontAlgn="base">
        <a:spcBef>
          <a:spcPct val="0"/>
        </a:spcBef>
        <a:spcAft>
          <a:spcPct val="0"/>
        </a:spcAft>
        <a:defRPr sz="4400">
          <a:solidFill>
            <a:schemeClr val="tx1"/>
          </a:solidFill>
          <a:latin typeface="Microsoft New Tai Lue"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s@opticom.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onsultant@joachimpomy.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3.xml"/><Relationship Id="rId16" Type="http://schemas.openxmlformats.org/officeDocument/2006/relationships/image" Target="../media/image38.png"/><Relationship Id="rId1" Type="http://schemas.openxmlformats.org/officeDocument/2006/relationships/slideLayout" Target="../slideLayouts/slideLayout3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extranet.itu.int/ITU-T/2013-2016/sg12/pnats/Wiki/Home.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44.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12.emf"/><Relationship Id="rId5" Type="http://schemas.openxmlformats.org/officeDocument/2006/relationships/image" Target="../media/image14.png"/><Relationship Id="rId10" Type="http://schemas.openxmlformats.org/officeDocument/2006/relationships/package" Target="../embeddings/Microsoft_Excel_Worksheet1.xlsx"/><Relationship Id="rId4" Type="http://schemas.openxmlformats.org/officeDocument/2006/relationships/image" Target="../media/image13.png"/><Relationship Id="rId9"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1"/>
            <a:ext cx="7772400" cy="1844039"/>
          </a:xfrm>
        </p:spPr>
        <p:txBody>
          <a:bodyPr>
            <a:noAutofit/>
          </a:bodyPr>
          <a:lstStyle/>
          <a:p>
            <a:r>
              <a:rPr lang="en-US" sz="2800" dirty="0" smtClean="0"/>
              <a:t>ITU Regional Standardization Forum for Africa</a:t>
            </a:r>
            <a:br>
              <a:rPr lang="en-US" sz="2800" dirty="0" smtClean="0"/>
            </a:br>
            <a:r>
              <a:rPr lang="en-US" sz="2400" dirty="0" smtClean="0"/>
              <a:t>Livingstone, Zambia 16-18 March 2016</a:t>
            </a:r>
            <a:endParaRPr lang="en-US" sz="2400" dirty="0"/>
          </a:p>
        </p:txBody>
      </p:sp>
      <p:sp>
        <p:nvSpPr>
          <p:cNvPr id="5" name="Subtitle 4"/>
          <p:cNvSpPr>
            <a:spLocks noGrp="1"/>
          </p:cNvSpPr>
          <p:nvPr>
            <p:ph type="subTitle" idx="1"/>
          </p:nvPr>
        </p:nvSpPr>
        <p:spPr>
          <a:xfrm>
            <a:off x="1295400" y="3078480"/>
            <a:ext cx="6400800" cy="2042160"/>
          </a:xfrm>
        </p:spPr>
        <p:txBody>
          <a:bodyPr>
            <a:normAutofit fontScale="62500" lnSpcReduction="20000"/>
          </a:bodyPr>
          <a:lstStyle/>
          <a:p>
            <a:r>
              <a:rPr lang="en-US" sz="4000" dirty="0"/>
              <a:t>QoS and QoE for Multimedia </a:t>
            </a:r>
            <a:r>
              <a:rPr lang="en-US" sz="4000" dirty="0" smtClean="0"/>
              <a:t>Services</a:t>
            </a:r>
            <a:br>
              <a:rPr lang="en-US" sz="4000" dirty="0" smtClean="0"/>
            </a:br>
            <a:r>
              <a:rPr lang="en-US" sz="4000" dirty="0" smtClean="0"/>
              <a:t>Related </a:t>
            </a:r>
            <a:r>
              <a:rPr lang="en-US" sz="4000" dirty="0"/>
              <a:t>Work in </a:t>
            </a:r>
            <a:r>
              <a:rPr lang="en-US" sz="4000" dirty="0" err="1"/>
              <a:t>Q14</a:t>
            </a:r>
            <a:r>
              <a:rPr lang="en-US" sz="4000" dirty="0"/>
              <a:t>/12</a:t>
            </a:r>
            <a:r>
              <a:rPr lang="en-US" sz="4300" dirty="0" smtClean="0"/>
              <a:t/>
            </a:r>
            <a:br>
              <a:rPr lang="en-US" sz="4300" dirty="0" smtClean="0"/>
            </a:br>
            <a:r>
              <a:rPr lang="en-US" sz="4300" dirty="0" smtClean="0"/>
              <a:t/>
            </a:r>
            <a:br>
              <a:rPr lang="en-US" sz="4300" dirty="0" smtClean="0"/>
            </a:br>
            <a:r>
              <a:rPr lang="de-DE" dirty="0"/>
              <a:t>Christian </a:t>
            </a:r>
            <a:r>
              <a:rPr lang="de-DE" dirty="0" smtClean="0"/>
              <a:t>Schmidmer, </a:t>
            </a:r>
            <a:r>
              <a:rPr lang="en-US" dirty="0" smtClean="0"/>
              <a:t>Joachim </a:t>
            </a:r>
            <a:r>
              <a:rPr lang="en-US" dirty="0"/>
              <a:t>Pomy</a:t>
            </a:r>
          </a:p>
          <a:p>
            <a:r>
              <a:rPr lang="en-US" dirty="0" err="1"/>
              <a:t>OPTICOM</a:t>
            </a:r>
            <a:r>
              <a:rPr lang="en-US" dirty="0"/>
              <a:t> GmbH Germany</a:t>
            </a:r>
          </a:p>
          <a:p>
            <a:r>
              <a:rPr lang="de-DE" dirty="0" err="1">
                <a:hlinkClick r:id="rId3"/>
              </a:rPr>
              <a:t>cs@opticom.de</a:t>
            </a:r>
            <a:r>
              <a:rPr lang="de-DE" dirty="0"/>
              <a:t>,</a:t>
            </a:r>
            <a:r>
              <a:rPr lang="de-DE" sz="3600" dirty="0" smtClean="0">
                <a:latin typeface="Verdana" pitchFamily="34" charset="0"/>
                <a:cs typeface="Arial" charset="0"/>
              </a:rPr>
              <a:t> </a:t>
            </a:r>
            <a:r>
              <a:rPr lang="en-US" dirty="0" err="1" smtClean="0">
                <a:hlinkClick r:id="rId4"/>
              </a:rPr>
              <a:t>consultant@joachimpomy.de</a:t>
            </a:r>
            <a:r>
              <a:rPr lang="en-US" dirty="0" smtClean="0"/>
              <a:t> </a:t>
            </a:r>
            <a:endParaRPr lang="en-US" dirty="0"/>
          </a:p>
          <a:p>
            <a:endParaRPr lang="en-US" dirty="0"/>
          </a:p>
        </p:txBody>
      </p:sp>
      <p:sp>
        <p:nvSpPr>
          <p:cNvPr id="6" name="Title 1"/>
          <p:cNvSpPr txBox="1">
            <a:spLocks/>
          </p:cNvSpPr>
          <p:nvPr/>
        </p:nvSpPr>
        <p:spPr>
          <a:xfrm>
            <a:off x="457200" y="544218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3000" b="0" i="1" dirty="0">
              <a:solidFill>
                <a:srgbClr val="558ED5"/>
              </a:solidFill>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t>1</a:t>
            </a:fld>
            <a:endParaRPr lang="en-US"/>
          </a:p>
        </p:txBody>
      </p:sp>
    </p:spTree>
    <p:extLst>
      <p:ext uri="{BB962C8B-B14F-4D97-AF65-F5344CB8AC3E}">
        <p14:creationId xmlns:p14="http://schemas.microsoft.com/office/powerpoint/2010/main" val="240120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12" y="847850"/>
            <a:ext cx="8218477" cy="871538"/>
          </a:xfrm>
        </p:spPr>
        <p:txBody>
          <a:bodyPr/>
          <a:lstStyle/>
          <a:p>
            <a:r>
              <a:rPr lang="en-US" sz="2400" b="0" dirty="0">
                <a:solidFill>
                  <a:schemeClr val="bg2">
                    <a:lumMod val="25000"/>
                  </a:schemeClr>
                </a:solidFill>
              </a:rPr>
              <a:t>AIV over 16Mbit/s ADSL</a:t>
            </a:r>
            <a:endParaRPr lang="de-DE" sz="2400" b="0" dirty="0">
              <a:solidFill>
                <a:schemeClr val="bg2">
                  <a:lumMod val="25000"/>
                </a:schemeClr>
              </a:solidFill>
            </a:endParaRPr>
          </a:p>
        </p:txBody>
      </p:sp>
      <p:pic>
        <p:nvPicPr>
          <p:cNvPr id="2050" name="Picture 2" descr="IBC_ADSL16_Bitrate_cat_html_smooth_1800_size_9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56" y="2125059"/>
            <a:ext cx="4244474"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IBC_ADSL16_Mos_cat_html_smooth_1800_size_9_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318" y="2055424"/>
            <a:ext cx="4383321"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1"/>
          </p:nvPr>
        </p:nvSpPr>
        <p:spPr>
          <a:xfrm>
            <a:off x="6446885" y="5655179"/>
            <a:ext cx="2376488"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2264917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12" y="851096"/>
            <a:ext cx="8218477" cy="871538"/>
          </a:xfrm>
        </p:spPr>
        <p:txBody>
          <a:bodyPr/>
          <a:lstStyle/>
          <a:p>
            <a:r>
              <a:rPr lang="en-US" sz="2400" b="0" dirty="0">
                <a:solidFill>
                  <a:schemeClr val="bg2">
                    <a:lumMod val="25000"/>
                  </a:schemeClr>
                </a:solidFill>
              </a:rPr>
              <a:t>AIV over 32Mbit/s ADSL</a:t>
            </a:r>
            <a:endParaRPr lang="de-DE" sz="2400" b="0" dirty="0">
              <a:solidFill>
                <a:schemeClr val="bg2">
                  <a:lumMod val="25000"/>
                </a:schemeClr>
              </a:solidFill>
            </a:endParaRPr>
          </a:p>
        </p:txBody>
      </p:sp>
      <p:pic>
        <p:nvPicPr>
          <p:cNvPr id="8" name="Inhaltsplatzhalter 7" descr="C:\Users\mk\AppData\Local\Microsoft\Windows\Temporary Internet Files\Content.Word\IBC_Cable32_Mos_cat_html_smooth_1800_size_9_6.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13329" y="2151057"/>
            <a:ext cx="4389120" cy="2926080"/>
          </a:xfrm>
          <a:prstGeom prst="rect">
            <a:avLst/>
          </a:prstGeom>
          <a:noFill/>
          <a:ln>
            <a:noFill/>
          </a:ln>
        </p:spPr>
      </p:pic>
      <p:pic>
        <p:nvPicPr>
          <p:cNvPr id="9" name="Grafik 3" descr="C:\Users\mk\AppData\Local\Microsoft\Windows\Temporary Internet Files\Content.Word\IBC_Cable32_Bitrate_cat_html_smooth_1800_size_9_6.png"/>
          <p:cNvPicPr/>
          <p:nvPr/>
        </p:nvPicPr>
        <p:blipFill>
          <a:blip r:embed="rId4">
            <a:extLst>
              <a:ext uri="{28A0092B-C50C-407E-A947-70E740481C1C}">
                <a14:useLocalDpi xmlns:a14="http://schemas.microsoft.com/office/drawing/2010/main" val="0"/>
              </a:ext>
            </a:extLst>
          </a:blip>
          <a:srcRect/>
          <a:stretch>
            <a:fillRect/>
          </a:stretch>
        </p:blipFill>
        <p:spPr bwMode="auto">
          <a:xfrm>
            <a:off x="232992" y="2115809"/>
            <a:ext cx="4389120" cy="2926080"/>
          </a:xfrm>
          <a:prstGeom prst="rect">
            <a:avLst/>
          </a:prstGeom>
          <a:noFill/>
          <a:ln>
            <a:noFill/>
          </a:ln>
        </p:spPr>
      </p:pic>
      <p:sp>
        <p:nvSpPr>
          <p:cNvPr id="4" name="Fußzeilenplatzhalter 3"/>
          <p:cNvSpPr>
            <a:spLocks noGrp="1"/>
          </p:cNvSpPr>
          <p:nvPr>
            <p:ph type="ftr" sz="quarter" idx="11"/>
          </p:nvPr>
        </p:nvSpPr>
        <p:spPr>
          <a:xfrm>
            <a:off x="6528366" y="5637072"/>
            <a:ext cx="2376488"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2461493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457212" y="851105"/>
            <a:ext cx="8218477" cy="871538"/>
          </a:xfrm>
        </p:spPr>
        <p:txBody>
          <a:bodyPr/>
          <a:lstStyle/>
          <a:p>
            <a:r>
              <a:rPr lang="en-US" sz="2400" b="0" dirty="0">
                <a:solidFill>
                  <a:schemeClr val="bg2">
                    <a:lumMod val="25000"/>
                  </a:schemeClr>
                </a:solidFill>
              </a:rPr>
              <a:t>Conclusions</a:t>
            </a:r>
            <a:endParaRPr lang="de-DE" sz="2400" b="0" dirty="0">
              <a:solidFill>
                <a:schemeClr val="bg2">
                  <a:lumMod val="25000"/>
                </a:schemeClr>
              </a:solidFill>
            </a:endParaRPr>
          </a:p>
        </p:txBody>
      </p:sp>
      <p:sp>
        <p:nvSpPr>
          <p:cNvPr id="9" name="Inhaltsplatzhalter 2"/>
          <p:cNvSpPr>
            <a:spLocks noGrp="1"/>
          </p:cNvSpPr>
          <p:nvPr/>
        </p:nvSpPr>
        <p:spPr bwMode="auto">
          <a:xfrm>
            <a:off x="457200" y="1784747"/>
            <a:ext cx="8229600" cy="37798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457200" indent="-457200" algn="l" rtl="0" fontAlgn="base">
              <a:spcBef>
                <a:spcPct val="20000"/>
              </a:spcBef>
              <a:spcAft>
                <a:spcPct val="0"/>
              </a:spcAft>
              <a:buClr>
                <a:schemeClr val="accent1"/>
              </a:buClr>
              <a:buFont typeface="Wingdings" panose="05000000000000000000"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bg2">
                  <a:lumMod val="25000"/>
                </a:schemeClr>
              </a:buClr>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6"/>
              </a:buClr>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8775" indent="-358775" defTabSz="914400" fontAlgn="auto">
              <a:spcAft>
                <a:spcPts val="1200"/>
              </a:spcAft>
              <a:buClr>
                <a:srgbClr val="4F81BD"/>
              </a:buClr>
              <a:defRPr/>
            </a:pPr>
            <a:r>
              <a:rPr lang="de-DE" sz="1800" dirty="0">
                <a:solidFill>
                  <a:prstClr val="black"/>
                </a:solidFill>
              </a:rPr>
              <a:t>Clear </a:t>
            </a:r>
            <a:r>
              <a:rPr lang="de-DE" sz="1800" dirty="0" err="1">
                <a:solidFill>
                  <a:prstClr val="black"/>
                </a:solidFill>
              </a:rPr>
              <a:t>need</a:t>
            </a:r>
            <a:r>
              <a:rPr lang="de-DE" sz="1800" dirty="0">
                <a:solidFill>
                  <a:prstClr val="black"/>
                </a:solidFill>
              </a:rPr>
              <a:t> for a </a:t>
            </a:r>
            <a:r>
              <a:rPr lang="de-DE" sz="1800" dirty="0" err="1">
                <a:solidFill>
                  <a:prstClr val="black"/>
                </a:solidFill>
              </a:rPr>
              <a:t>streaming</a:t>
            </a:r>
            <a:r>
              <a:rPr lang="de-DE" sz="1800" dirty="0">
                <a:solidFill>
                  <a:prstClr val="black"/>
                </a:solidFill>
              </a:rPr>
              <a:t> </a:t>
            </a:r>
            <a:r>
              <a:rPr lang="de-DE" sz="1800" dirty="0" err="1">
                <a:solidFill>
                  <a:prstClr val="black"/>
                </a:solidFill>
              </a:rPr>
              <a:t>video</a:t>
            </a:r>
            <a:r>
              <a:rPr lang="de-DE" sz="1800" dirty="0">
                <a:solidFill>
                  <a:prstClr val="black"/>
                </a:solidFill>
              </a:rPr>
              <a:t> </a:t>
            </a:r>
            <a:r>
              <a:rPr lang="de-DE" sz="1800" dirty="0" err="1">
                <a:solidFill>
                  <a:prstClr val="black"/>
                </a:solidFill>
              </a:rPr>
              <a:t>quality</a:t>
            </a:r>
            <a:r>
              <a:rPr lang="de-DE" sz="1800" dirty="0">
                <a:solidFill>
                  <a:prstClr val="black"/>
                </a:solidFill>
              </a:rPr>
              <a:t> </a:t>
            </a:r>
            <a:r>
              <a:rPr lang="de-DE" sz="1800" dirty="0" err="1">
                <a:solidFill>
                  <a:prstClr val="black"/>
                </a:solidFill>
              </a:rPr>
              <a:t>measurement</a:t>
            </a:r>
            <a:r>
              <a:rPr lang="de-DE" sz="1800" dirty="0">
                <a:solidFill>
                  <a:prstClr val="black"/>
                </a:solidFill>
              </a:rPr>
              <a:t> </a:t>
            </a:r>
            <a:r>
              <a:rPr lang="de-DE" sz="1800" dirty="0" err="1">
                <a:solidFill>
                  <a:prstClr val="black"/>
                </a:solidFill>
              </a:rPr>
              <a:t>technique</a:t>
            </a:r>
            <a:r>
              <a:rPr lang="de-DE" sz="1800" dirty="0">
                <a:solidFill>
                  <a:prstClr val="black"/>
                </a:solidFill>
              </a:rPr>
              <a:t> </a:t>
            </a:r>
            <a:r>
              <a:rPr lang="de-DE" sz="1800" dirty="0" err="1">
                <a:solidFill>
                  <a:prstClr val="black"/>
                </a:solidFill>
              </a:rPr>
              <a:t>for</a:t>
            </a:r>
            <a:r>
              <a:rPr lang="de-DE" sz="1800" dirty="0">
                <a:solidFill>
                  <a:prstClr val="black"/>
                </a:solidFill>
              </a:rPr>
              <a:t> </a:t>
            </a:r>
            <a:r>
              <a:rPr lang="de-DE" sz="1800" dirty="0" err="1">
                <a:solidFill>
                  <a:prstClr val="black"/>
                </a:solidFill>
              </a:rPr>
              <a:t>highly</a:t>
            </a:r>
            <a:r>
              <a:rPr lang="de-DE" sz="1800" dirty="0">
                <a:solidFill>
                  <a:prstClr val="black"/>
                </a:solidFill>
              </a:rPr>
              <a:t> variable </a:t>
            </a:r>
            <a:r>
              <a:rPr lang="de-DE" sz="1800" dirty="0" err="1">
                <a:solidFill>
                  <a:prstClr val="black"/>
                </a:solidFill>
              </a:rPr>
              <a:t>bitrates</a:t>
            </a:r>
            <a:r>
              <a:rPr lang="de-DE" sz="1800" dirty="0">
                <a:solidFill>
                  <a:prstClr val="black"/>
                </a:solidFill>
              </a:rPr>
              <a:t> </a:t>
            </a:r>
            <a:r>
              <a:rPr lang="de-DE" sz="1800" dirty="0" err="1">
                <a:solidFill>
                  <a:prstClr val="black"/>
                </a:solidFill>
              </a:rPr>
              <a:t>and</a:t>
            </a:r>
            <a:r>
              <a:rPr lang="de-DE" sz="1800" dirty="0">
                <a:solidFill>
                  <a:prstClr val="black"/>
                </a:solidFill>
              </a:rPr>
              <a:t> </a:t>
            </a:r>
            <a:r>
              <a:rPr lang="de-DE" sz="1800" dirty="0" err="1">
                <a:solidFill>
                  <a:prstClr val="black"/>
                </a:solidFill>
              </a:rPr>
              <a:t>resolutions</a:t>
            </a:r>
            <a:r>
              <a:rPr lang="de-DE" sz="1800" dirty="0">
                <a:solidFill>
                  <a:prstClr val="black"/>
                </a:solidFill>
              </a:rPr>
              <a:t> </a:t>
            </a:r>
            <a:r>
              <a:rPr lang="de-DE" sz="1800" dirty="0" err="1">
                <a:solidFill>
                  <a:prstClr val="black"/>
                </a:solidFill>
              </a:rPr>
              <a:t>as</a:t>
            </a:r>
            <a:r>
              <a:rPr lang="de-DE" sz="1800" dirty="0">
                <a:solidFill>
                  <a:prstClr val="black"/>
                </a:solidFill>
              </a:rPr>
              <a:t> </a:t>
            </a:r>
            <a:r>
              <a:rPr lang="de-DE" sz="1800" dirty="0" err="1">
                <a:solidFill>
                  <a:prstClr val="black"/>
                </a:solidFill>
              </a:rPr>
              <a:t>well</a:t>
            </a:r>
            <a:r>
              <a:rPr lang="de-DE" sz="1800" dirty="0">
                <a:solidFill>
                  <a:prstClr val="black"/>
                </a:solidFill>
              </a:rPr>
              <a:t> </a:t>
            </a:r>
            <a:r>
              <a:rPr lang="de-DE" sz="1800" dirty="0" err="1">
                <a:solidFill>
                  <a:prstClr val="black"/>
                </a:solidFill>
              </a:rPr>
              <a:t>as</a:t>
            </a:r>
            <a:r>
              <a:rPr lang="de-DE" sz="1800" dirty="0">
                <a:solidFill>
                  <a:prstClr val="black"/>
                </a:solidFill>
              </a:rPr>
              <a:t> </a:t>
            </a:r>
            <a:r>
              <a:rPr lang="de-DE" sz="1800" dirty="0" err="1">
                <a:solidFill>
                  <a:prstClr val="black"/>
                </a:solidFill>
              </a:rPr>
              <a:t>longer</a:t>
            </a:r>
            <a:r>
              <a:rPr lang="de-DE" sz="1800" dirty="0">
                <a:solidFill>
                  <a:prstClr val="black"/>
                </a:solidFill>
              </a:rPr>
              <a:t> than 10s </a:t>
            </a:r>
            <a:r>
              <a:rPr lang="de-DE" sz="1800" dirty="0" err="1">
                <a:solidFill>
                  <a:prstClr val="black"/>
                </a:solidFill>
              </a:rPr>
              <a:t>streaming</a:t>
            </a:r>
            <a:r>
              <a:rPr lang="de-DE" sz="1800" dirty="0">
                <a:solidFill>
                  <a:prstClr val="black"/>
                </a:solidFill>
              </a:rPr>
              <a:t> </a:t>
            </a:r>
            <a:r>
              <a:rPr lang="de-DE" sz="1800" dirty="0" err="1">
                <a:solidFill>
                  <a:prstClr val="black"/>
                </a:solidFill>
              </a:rPr>
              <a:t>sessions</a:t>
            </a:r>
            <a:endParaRPr lang="de-DE" sz="1800" dirty="0">
              <a:solidFill>
                <a:prstClr val="black"/>
              </a:solidFill>
            </a:endParaRPr>
          </a:p>
          <a:p>
            <a:pPr marL="358775" indent="-358775" defTabSz="914400" fontAlgn="auto">
              <a:spcAft>
                <a:spcPts val="1200"/>
              </a:spcAft>
              <a:buClr>
                <a:srgbClr val="4F81BD"/>
              </a:buClr>
              <a:defRPr/>
            </a:pPr>
            <a:r>
              <a:rPr lang="de-DE" sz="1800" dirty="0">
                <a:solidFill>
                  <a:prstClr val="black"/>
                </a:solidFill>
              </a:rPr>
              <a:t>Currently, </a:t>
            </a:r>
            <a:r>
              <a:rPr lang="de-DE" sz="1800" dirty="0" err="1">
                <a:solidFill>
                  <a:prstClr val="black"/>
                </a:solidFill>
              </a:rPr>
              <a:t>no</a:t>
            </a:r>
            <a:r>
              <a:rPr lang="de-DE" sz="1800" dirty="0">
                <a:solidFill>
                  <a:prstClr val="black"/>
                </a:solidFill>
              </a:rPr>
              <a:t> </a:t>
            </a:r>
            <a:r>
              <a:rPr lang="de-DE" sz="1800" dirty="0" err="1">
                <a:solidFill>
                  <a:prstClr val="black"/>
                </a:solidFill>
              </a:rPr>
              <a:t>standardized</a:t>
            </a:r>
            <a:r>
              <a:rPr lang="de-DE" sz="1800" dirty="0">
                <a:solidFill>
                  <a:prstClr val="black"/>
                </a:solidFill>
              </a:rPr>
              <a:t> </a:t>
            </a:r>
            <a:r>
              <a:rPr lang="de-DE" sz="1800" dirty="0" err="1">
                <a:solidFill>
                  <a:prstClr val="black"/>
                </a:solidFill>
              </a:rPr>
              <a:t>subjective</a:t>
            </a:r>
            <a:r>
              <a:rPr lang="de-DE" sz="1800" dirty="0">
                <a:solidFill>
                  <a:prstClr val="black"/>
                </a:solidFill>
              </a:rPr>
              <a:t> </a:t>
            </a:r>
            <a:r>
              <a:rPr lang="de-DE" sz="1800" dirty="0" err="1">
                <a:solidFill>
                  <a:prstClr val="black"/>
                </a:solidFill>
              </a:rPr>
              <a:t>and</a:t>
            </a:r>
            <a:r>
              <a:rPr lang="de-DE" sz="1800" dirty="0">
                <a:solidFill>
                  <a:prstClr val="black"/>
                </a:solidFill>
              </a:rPr>
              <a:t> </a:t>
            </a:r>
            <a:r>
              <a:rPr lang="de-DE" sz="1800" dirty="0" err="1">
                <a:solidFill>
                  <a:prstClr val="black"/>
                </a:solidFill>
              </a:rPr>
              <a:t>objective</a:t>
            </a:r>
            <a:r>
              <a:rPr lang="de-DE" sz="1800" dirty="0">
                <a:solidFill>
                  <a:prstClr val="black"/>
                </a:solidFill>
              </a:rPr>
              <a:t> VQM </a:t>
            </a:r>
            <a:r>
              <a:rPr lang="de-DE" sz="1800" dirty="0" err="1">
                <a:solidFill>
                  <a:prstClr val="black"/>
                </a:solidFill>
              </a:rPr>
              <a:t>standard</a:t>
            </a:r>
            <a:r>
              <a:rPr lang="de-DE" sz="1800" dirty="0">
                <a:solidFill>
                  <a:prstClr val="black"/>
                </a:solidFill>
              </a:rPr>
              <a:t> exists for ABR </a:t>
            </a:r>
            <a:r>
              <a:rPr lang="de-DE" sz="1800" dirty="0" err="1">
                <a:solidFill>
                  <a:prstClr val="black"/>
                </a:solidFill>
              </a:rPr>
              <a:t>video</a:t>
            </a:r>
            <a:r>
              <a:rPr lang="de-DE" sz="1800" dirty="0">
                <a:solidFill>
                  <a:prstClr val="black"/>
                </a:solidFill>
              </a:rPr>
              <a:t> </a:t>
            </a:r>
            <a:r>
              <a:rPr lang="de-DE" sz="1800" dirty="0" err="1">
                <a:solidFill>
                  <a:prstClr val="black"/>
                </a:solidFill>
              </a:rPr>
              <a:t>streaming</a:t>
            </a:r>
            <a:r>
              <a:rPr lang="de-DE" sz="1800" dirty="0">
                <a:solidFill>
                  <a:prstClr val="black"/>
                </a:solidFill>
              </a:rPr>
              <a:t> </a:t>
            </a:r>
            <a:r>
              <a:rPr lang="de-DE" sz="1800" dirty="0" err="1">
                <a:solidFill>
                  <a:prstClr val="black"/>
                </a:solidFill>
              </a:rPr>
              <a:t>for</a:t>
            </a:r>
            <a:r>
              <a:rPr lang="de-DE" sz="1800" dirty="0">
                <a:solidFill>
                  <a:prstClr val="black"/>
                </a:solidFill>
              </a:rPr>
              <a:t> </a:t>
            </a:r>
            <a:r>
              <a:rPr lang="de-DE" sz="1800" dirty="0" err="1">
                <a:solidFill>
                  <a:prstClr val="black"/>
                </a:solidFill>
              </a:rPr>
              <a:t>the</a:t>
            </a:r>
            <a:r>
              <a:rPr lang="de-DE" sz="1800" dirty="0">
                <a:solidFill>
                  <a:prstClr val="black"/>
                </a:solidFill>
              </a:rPr>
              <a:t> </a:t>
            </a:r>
            <a:r>
              <a:rPr lang="de-DE" sz="1800" dirty="0" err="1">
                <a:solidFill>
                  <a:prstClr val="black"/>
                </a:solidFill>
              </a:rPr>
              <a:t>above</a:t>
            </a:r>
            <a:r>
              <a:rPr lang="de-DE" sz="1800" dirty="0">
                <a:solidFill>
                  <a:prstClr val="black"/>
                </a:solidFill>
              </a:rPr>
              <a:t> </a:t>
            </a:r>
            <a:r>
              <a:rPr lang="de-DE" sz="1800" dirty="0" err="1">
                <a:solidFill>
                  <a:prstClr val="black"/>
                </a:solidFill>
              </a:rPr>
              <a:t>setting</a:t>
            </a:r>
            <a:endParaRPr lang="de-DE" sz="1800" dirty="0">
              <a:solidFill>
                <a:prstClr val="black"/>
              </a:solidFill>
            </a:endParaRPr>
          </a:p>
          <a:p>
            <a:pPr marL="358775" indent="-358775" defTabSz="914400" fontAlgn="auto">
              <a:spcAft>
                <a:spcPts val="1200"/>
              </a:spcAft>
              <a:buClr>
                <a:srgbClr val="4F81BD"/>
              </a:buClr>
              <a:defRPr/>
            </a:pPr>
            <a:r>
              <a:rPr lang="de-DE" sz="1800" dirty="0">
                <a:solidFill>
                  <a:prstClr val="black"/>
                </a:solidFill>
              </a:rPr>
              <a:t>PEVQ-S is proposed </a:t>
            </a:r>
            <a:r>
              <a:rPr lang="de-DE" sz="1800" dirty="0" err="1">
                <a:solidFill>
                  <a:prstClr val="black"/>
                </a:solidFill>
              </a:rPr>
              <a:t>to</a:t>
            </a:r>
            <a:r>
              <a:rPr lang="de-DE" sz="1800" dirty="0">
                <a:solidFill>
                  <a:prstClr val="black"/>
                </a:solidFill>
              </a:rPr>
              <a:t> </a:t>
            </a:r>
            <a:r>
              <a:rPr lang="de-DE" sz="1800" dirty="0" err="1">
                <a:solidFill>
                  <a:prstClr val="black"/>
                </a:solidFill>
              </a:rPr>
              <a:t>resolve</a:t>
            </a:r>
            <a:r>
              <a:rPr lang="de-DE" sz="1800" dirty="0">
                <a:solidFill>
                  <a:prstClr val="black"/>
                </a:solidFill>
              </a:rPr>
              <a:t> </a:t>
            </a:r>
            <a:r>
              <a:rPr lang="de-DE" sz="1800" dirty="0" err="1">
                <a:solidFill>
                  <a:prstClr val="black"/>
                </a:solidFill>
              </a:rPr>
              <a:t>this</a:t>
            </a:r>
            <a:r>
              <a:rPr lang="de-DE" sz="1800" dirty="0">
                <a:solidFill>
                  <a:prstClr val="black"/>
                </a:solidFill>
              </a:rPr>
              <a:t> </a:t>
            </a:r>
            <a:r>
              <a:rPr lang="de-DE" sz="1800" dirty="0" err="1">
                <a:solidFill>
                  <a:prstClr val="black"/>
                </a:solidFill>
              </a:rPr>
              <a:t>shortcoming</a:t>
            </a:r>
            <a:r>
              <a:rPr lang="de-DE" sz="1800" dirty="0">
                <a:solidFill>
                  <a:prstClr val="black"/>
                </a:solidFill>
              </a:rPr>
              <a:t>, based on advancing </a:t>
            </a:r>
            <a:r>
              <a:rPr lang="de-DE" sz="1800" dirty="0" err="1">
                <a:solidFill>
                  <a:prstClr val="black"/>
                </a:solidFill>
              </a:rPr>
              <a:t>existing</a:t>
            </a:r>
            <a:r>
              <a:rPr lang="de-DE" sz="1800" dirty="0">
                <a:solidFill>
                  <a:prstClr val="black"/>
                </a:solidFill>
              </a:rPr>
              <a:t> </a:t>
            </a:r>
            <a:r>
              <a:rPr lang="de-DE" sz="1800" dirty="0" err="1">
                <a:solidFill>
                  <a:prstClr val="black"/>
                </a:solidFill>
              </a:rPr>
              <a:t>standards</a:t>
            </a:r>
            <a:r>
              <a:rPr lang="de-DE" sz="1800" dirty="0">
                <a:solidFill>
                  <a:prstClr val="black"/>
                </a:solidFill>
              </a:rPr>
              <a:t>, while maintaining </a:t>
            </a:r>
            <a:r>
              <a:rPr lang="de-DE" sz="1800" dirty="0" err="1">
                <a:solidFill>
                  <a:prstClr val="black"/>
                </a:solidFill>
              </a:rPr>
              <a:t>maximum</a:t>
            </a:r>
            <a:r>
              <a:rPr lang="de-DE" sz="1800" dirty="0">
                <a:solidFill>
                  <a:prstClr val="black"/>
                </a:solidFill>
              </a:rPr>
              <a:t> </a:t>
            </a:r>
            <a:r>
              <a:rPr lang="de-DE" sz="1800" dirty="0" err="1">
                <a:solidFill>
                  <a:prstClr val="black"/>
                </a:solidFill>
              </a:rPr>
              <a:t>backward-compatibility</a:t>
            </a:r>
            <a:r>
              <a:rPr lang="de-DE" sz="1800" dirty="0">
                <a:solidFill>
                  <a:prstClr val="black"/>
                </a:solidFill>
              </a:rPr>
              <a:t> </a:t>
            </a:r>
            <a:r>
              <a:rPr lang="de-DE" sz="1800" dirty="0" err="1">
                <a:solidFill>
                  <a:prstClr val="black"/>
                </a:solidFill>
              </a:rPr>
              <a:t>and</a:t>
            </a:r>
            <a:r>
              <a:rPr lang="de-DE" sz="1800" dirty="0">
                <a:solidFill>
                  <a:prstClr val="black"/>
                </a:solidFill>
              </a:rPr>
              <a:t> </a:t>
            </a:r>
            <a:r>
              <a:rPr lang="de-DE" sz="1800" dirty="0" err="1">
                <a:solidFill>
                  <a:prstClr val="black"/>
                </a:solidFill>
              </a:rPr>
              <a:t>validated</a:t>
            </a:r>
            <a:r>
              <a:rPr lang="de-DE" sz="1800" dirty="0">
                <a:solidFill>
                  <a:prstClr val="black"/>
                </a:solidFill>
              </a:rPr>
              <a:t> </a:t>
            </a:r>
            <a:r>
              <a:rPr lang="de-DE" sz="1800" dirty="0" err="1">
                <a:solidFill>
                  <a:prstClr val="black"/>
                </a:solidFill>
              </a:rPr>
              <a:t>accuracy</a:t>
            </a:r>
            <a:endParaRPr lang="de-DE" sz="1800" dirty="0">
              <a:solidFill>
                <a:prstClr val="black"/>
              </a:solidFill>
            </a:endParaRPr>
          </a:p>
          <a:p>
            <a:pPr marL="358775" indent="-358775" defTabSz="914400" fontAlgn="auto">
              <a:spcAft>
                <a:spcPts val="1200"/>
              </a:spcAft>
              <a:buClr>
                <a:srgbClr val="4F81BD"/>
              </a:buClr>
              <a:defRPr/>
            </a:pPr>
            <a:r>
              <a:rPr lang="de-DE" sz="1800" dirty="0">
                <a:solidFill>
                  <a:prstClr val="black"/>
                </a:solidFill>
              </a:rPr>
              <a:t>PEVQ-S is suited to evaluate different OTT </a:t>
            </a:r>
            <a:r>
              <a:rPr lang="de-DE" sz="1800" dirty="0" err="1">
                <a:solidFill>
                  <a:prstClr val="black"/>
                </a:solidFill>
              </a:rPr>
              <a:t>quality</a:t>
            </a:r>
            <a:r>
              <a:rPr lang="de-DE" sz="1800" dirty="0">
                <a:solidFill>
                  <a:prstClr val="black"/>
                </a:solidFill>
              </a:rPr>
              <a:t> </a:t>
            </a:r>
            <a:r>
              <a:rPr lang="de-DE" sz="1800" dirty="0" err="1">
                <a:solidFill>
                  <a:prstClr val="black"/>
                </a:solidFill>
              </a:rPr>
              <a:t>layers</a:t>
            </a:r>
            <a:r>
              <a:rPr lang="de-DE" sz="1800" dirty="0">
                <a:solidFill>
                  <a:prstClr val="black"/>
                </a:solidFill>
              </a:rPr>
              <a:t>: </a:t>
            </a:r>
            <a:br>
              <a:rPr lang="de-DE" sz="1800" dirty="0">
                <a:solidFill>
                  <a:prstClr val="black"/>
                </a:solidFill>
              </a:rPr>
            </a:br>
            <a:r>
              <a:rPr lang="de-DE" sz="1800" b="1" dirty="0">
                <a:solidFill>
                  <a:srgbClr val="EEECE1">
                    <a:lumMod val="25000"/>
                  </a:srgbClr>
                </a:solidFill>
              </a:rPr>
              <a:t>Content, Media Stream, Transmission </a:t>
            </a:r>
            <a:r>
              <a:rPr lang="de-DE" sz="1800" dirty="0">
                <a:solidFill>
                  <a:prstClr val="black"/>
                </a:solidFill>
              </a:rPr>
              <a:t>and</a:t>
            </a:r>
            <a:r>
              <a:rPr lang="de-DE" sz="1800" b="1" dirty="0">
                <a:solidFill>
                  <a:prstClr val="black"/>
                </a:solidFill>
              </a:rPr>
              <a:t> </a:t>
            </a:r>
            <a:r>
              <a:rPr lang="de-DE" sz="1800" b="1" dirty="0">
                <a:solidFill>
                  <a:srgbClr val="EEECE1">
                    <a:lumMod val="25000"/>
                  </a:srgbClr>
                </a:solidFill>
              </a:rPr>
              <a:t>Presentation Quality</a:t>
            </a:r>
          </a:p>
          <a:p>
            <a:pPr marL="358775" indent="-358775" defTabSz="914400" fontAlgn="auto">
              <a:spcAft>
                <a:spcPts val="0"/>
              </a:spcAft>
              <a:buClr>
                <a:srgbClr val="4F81BD"/>
              </a:buClr>
              <a:defRPr/>
            </a:pPr>
            <a:endParaRPr lang="de-DE" sz="2400" dirty="0">
              <a:solidFill>
                <a:prstClr val="black"/>
              </a:solidFill>
            </a:endParaRPr>
          </a:p>
        </p:txBody>
      </p:sp>
      <p:sp>
        <p:nvSpPr>
          <p:cNvPr id="3" name="Fußzeilenplatzhalter 2"/>
          <p:cNvSpPr>
            <a:spLocks noGrp="1"/>
          </p:cNvSpPr>
          <p:nvPr>
            <p:ph type="ftr" sz="quarter" idx="11"/>
          </p:nvPr>
        </p:nvSpPr>
        <p:spPr>
          <a:xfrm>
            <a:off x="5821378" y="5668963"/>
            <a:ext cx="2865422"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4106023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algn="l" fontAlgn="auto">
              <a:spcAft>
                <a:spcPts val="0"/>
              </a:spcAft>
              <a:defRPr/>
            </a:pPr>
            <a:r>
              <a:rPr lang="de-DE" sz="2400" dirty="0">
                <a:solidFill>
                  <a:schemeClr val="bg2">
                    <a:lumMod val="25000"/>
                  </a:schemeClr>
                </a:solidFill>
              </a:rPr>
              <a:t>Players Involved in OTT QoE Rivalry</a:t>
            </a:r>
          </a:p>
        </p:txBody>
      </p:sp>
      <p:pic>
        <p:nvPicPr>
          <p:cNvPr id="7" name="Inhaltsplatzhalter 6"/>
          <p:cNvPicPr>
            <a:picLocks noGrp="1" noChangeArrowheads="1"/>
          </p:cNvPicPr>
          <p:nvPr>
            <p:ph idx="1"/>
          </p:nvPr>
        </p:nvPicPr>
        <p:blipFill>
          <a:blip r:embed="rId3"/>
          <a:srcRect/>
          <a:stretch>
            <a:fillRect/>
          </a:stretch>
        </p:blipFill>
        <p:spPr>
          <a:xfrm>
            <a:off x="1073151" y="2570163"/>
            <a:ext cx="6754813" cy="2876550"/>
          </a:xfrm>
        </p:spPr>
      </p:pic>
      <p:grpSp>
        <p:nvGrpSpPr>
          <p:cNvPr id="26" name="Gruppieren 25"/>
          <p:cNvGrpSpPr>
            <a:grpSpLocks/>
          </p:cNvGrpSpPr>
          <p:nvPr/>
        </p:nvGrpSpPr>
        <p:grpSpPr bwMode="auto">
          <a:xfrm>
            <a:off x="4692651" y="1912938"/>
            <a:ext cx="3235325" cy="711200"/>
            <a:chOff x="4692141" y="916199"/>
            <a:chExt cx="3235117" cy="710872"/>
          </a:xfrm>
        </p:grpSpPr>
        <p:pic>
          <p:nvPicPr>
            <p:cNvPr id="43030" name="Grafik 12"/>
            <p:cNvPicPr>
              <a:picLocks noChangeAspect="1"/>
            </p:cNvPicPr>
            <p:nvPr/>
          </p:nvPicPr>
          <p:blipFill>
            <a:blip r:embed="rId4"/>
            <a:srcRect/>
            <a:stretch>
              <a:fillRect/>
            </a:stretch>
          </p:blipFill>
          <p:spPr bwMode="auto">
            <a:xfrm>
              <a:off x="4692141" y="1078986"/>
              <a:ext cx="587782" cy="352669"/>
            </a:xfrm>
            <a:prstGeom prst="rect">
              <a:avLst/>
            </a:prstGeom>
            <a:noFill/>
            <a:ln w="9525">
              <a:noFill/>
              <a:miter lim="800000"/>
              <a:headEnd/>
              <a:tailEnd/>
            </a:ln>
          </p:spPr>
        </p:pic>
        <p:pic>
          <p:nvPicPr>
            <p:cNvPr id="43031" name="Grafik 13"/>
            <p:cNvPicPr>
              <a:picLocks noChangeAspect="1"/>
            </p:cNvPicPr>
            <p:nvPr/>
          </p:nvPicPr>
          <p:blipFill>
            <a:blip r:embed="rId5"/>
            <a:srcRect/>
            <a:stretch>
              <a:fillRect/>
            </a:stretch>
          </p:blipFill>
          <p:spPr bwMode="auto">
            <a:xfrm>
              <a:off x="5279923" y="1111615"/>
              <a:ext cx="1150620" cy="320040"/>
            </a:xfrm>
            <a:prstGeom prst="rect">
              <a:avLst/>
            </a:prstGeom>
            <a:noFill/>
            <a:ln w="9525">
              <a:noFill/>
              <a:miter lim="800000"/>
              <a:headEnd/>
              <a:tailEnd/>
            </a:ln>
          </p:spPr>
        </p:pic>
        <p:pic>
          <p:nvPicPr>
            <p:cNvPr id="43032" name="Grafik 14"/>
            <p:cNvPicPr>
              <a:picLocks noChangeAspect="1"/>
            </p:cNvPicPr>
            <p:nvPr/>
          </p:nvPicPr>
          <p:blipFill>
            <a:blip r:embed="rId6"/>
            <a:srcRect/>
            <a:stretch>
              <a:fillRect/>
            </a:stretch>
          </p:blipFill>
          <p:spPr bwMode="auto">
            <a:xfrm>
              <a:off x="6489726" y="916199"/>
              <a:ext cx="710872" cy="710872"/>
            </a:xfrm>
            <a:prstGeom prst="rect">
              <a:avLst/>
            </a:prstGeom>
            <a:noFill/>
            <a:ln w="9525">
              <a:noFill/>
              <a:miter lim="800000"/>
              <a:headEnd/>
              <a:tailEnd/>
            </a:ln>
          </p:spPr>
        </p:pic>
        <p:pic>
          <p:nvPicPr>
            <p:cNvPr id="43033" name="Grafik 15"/>
            <p:cNvPicPr>
              <a:picLocks noChangeAspect="1"/>
            </p:cNvPicPr>
            <p:nvPr/>
          </p:nvPicPr>
          <p:blipFill>
            <a:blip r:embed="rId7"/>
            <a:srcRect/>
            <a:stretch>
              <a:fillRect/>
            </a:stretch>
          </p:blipFill>
          <p:spPr bwMode="auto">
            <a:xfrm>
              <a:off x="7293057" y="1082634"/>
              <a:ext cx="634201" cy="378001"/>
            </a:xfrm>
            <a:prstGeom prst="rect">
              <a:avLst/>
            </a:prstGeom>
            <a:noFill/>
            <a:ln w="9525">
              <a:noFill/>
              <a:miter lim="800000"/>
              <a:headEnd/>
              <a:tailEnd/>
            </a:ln>
          </p:spPr>
        </p:pic>
      </p:grpSp>
      <p:grpSp>
        <p:nvGrpSpPr>
          <p:cNvPr id="29" name="Gruppieren 28"/>
          <p:cNvGrpSpPr>
            <a:grpSpLocks/>
          </p:cNvGrpSpPr>
          <p:nvPr/>
        </p:nvGrpSpPr>
        <p:grpSpPr bwMode="auto">
          <a:xfrm>
            <a:off x="7107239" y="3675063"/>
            <a:ext cx="1639887" cy="1109662"/>
            <a:chOff x="7083202" y="2559058"/>
            <a:chExt cx="1640889" cy="1110606"/>
          </a:xfrm>
        </p:grpSpPr>
        <p:pic>
          <p:nvPicPr>
            <p:cNvPr id="43026" name="Grafik 16"/>
            <p:cNvPicPr>
              <a:picLocks noChangeAspect="1"/>
            </p:cNvPicPr>
            <p:nvPr/>
          </p:nvPicPr>
          <p:blipFill>
            <a:blip r:embed="rId8"/>
            <a:srcRect/>
            <a:stretch>
              <a:fillRect/>
            </a:stretch>
          </p:blipFill>
          <p:spPr bwMode="auto">
            <a:xfrm>
              <a:off x="7083202" y="3270851"/>
              <a:ext cx="1084048" cy="398813"/>
            </a:xfrm>
            <a:prstGeom prst="rect">
              <a:avLst/>
            </a:prstGeom>
            <a:noFill/>
            <a:ln w="9525">
              <a:noFill/>
              <a:miter lim="800000"/>
              <a:headEnd/>
              <a:tailEnd/>
            </a:ln>
          </p:spPr>
        </p:pic>
        <p:pic>
          <p:nvPicPr>
            <p:cNvPr id="43027" name="Grafik 17"/>
            <p:cNvPicPr>
              <a:picLocks noChangeAspect="1"/>
            </p:cNvPicPr>
            <p:nvPr/>
          </p:nvPicPr>
          <p:blipFill>
            <a:blip r:embed="rId9"/>
            <a:srcRect/>
            <a:stretch>
              <a:fillRect/>
            </a:stretch>
          </p:blipFill>
          <p:spPr bwMode="auto">
            <a:xfrm>
              <a:off x="7178455" y="2559058"/>
              <a:ext cx="457200" cy="548640"/>
            </a:xfrm>
            <a:prstGeom prst="rect">
              <a:avLst/>
            </a:prstGeom>
            <a:noFill/>
            <a:ln w="9525">
              <a:noFill/>
              <a:miter lim="800000"/>
              <a:headEnd/>
              <a:tailEnd/>
            </a:ln>
          </p:spPr>
        </p:pic>
        <p:pic>
          <p:nvPicPr>
            <p:cNvPr id="43028" name="Grafik 18"/>
            <p:cNvPicPr>
              <a:picLocks noChangeAspect="1"/>
            </p:cNvPicPr>
            <p:nvPr/>
          </p:nvPicPr>
          <p:blipFill>
            <a:blip r:embed="rId10"/>
            <a:srcRect/>
            <a:stretch>
              <a:fillRect/>
            </a:stretch>
          </p:blipFill>
          <p:spPr bwMode="auto">
            <a:xfrm>
              <a:off x="8230455" y="3270851"/>
              <a:ext cx="392218" cy="392218"/>
            </a:xfrm>
            <a:prstGeom prst="rect">
              <a:avLst/>
            </a:prstGeom>
            <a:noFill/>
            <a:ln w="9525">
              <a:noFill/>
              <a:miter lim="800000"/>
              <a:headEnd/>
              <a:tailEnd/>
            </a:ln>
          </p:spPr>
        </p:pic>
        <p:pic>
          <p:nvPicPr>
            <p:cNvPr id="43029" name="Grafik 19"/>
            <p:cNvPicPr>
              <a:picLocks noChangeAspect="1"/>
            </p:cNvPicPr>
            <p:nvPr/>
          </p:nvPicPr>
          <p:blipFill>
            <a:blip r:embed="rId11"/>
            <a:srcRect/>
            <a:stretch>
              <a:fillRect/>
            </a:stretch>
          </p:blipFill>
          <p:spPr bwMode="auto">
            <a:xfrm>
              <a:off x="7711585" y="2677337"/>
              <a:ext cx="1012506" cy="334462"/>
            </a:xfrm>
            <a:prstGeom prst="rect">
              <a:avLst/>
            </a:prstGeom>
            <a:noFill/>
            <a:ln w="9525">
              <a:noFill/>
              <a:miter lim="800000"/>
              <a:headEnd/>
              <a:tailEnd/>
            </a:ln>
          </p:spPr>
        </p:pic>
      </p:grpSp>
      <p:grpSp>
        <p:nvGrpSpPr>
          <p:cNvPr id="28" name="Gruppieren 27"/>
          <p:cNvGrpSpPr>
            <a:grpSpLocks/>
          </p:cNvGrpSpPr>
          <p:nvPr/>
        </p:nvGrpSpPr>
        <p:grpSpPr bwMode="auto">
          <a:xfrm>
            <a:off x="636588" y="3684589"/>
            <a:ext cx="1058862" cy="1050925"/>
            <a:chOff x="635977" y="2686981"/>
            <a:chExt cx="1060087" cy="1051720"/>
          </a:xfrm>
        </p:grpSpPr>
        <p:pic>
          <p:nvPicPr>
            <p:cNvPr id="43022" name="Grafik 8"/>
            <p:cNvPicPr>
              <a:picLocks noChangeAspect="1"/>
            </p:cNvPicPr>
            <p:nvPr/>
          </p:nvPicPr>
          <p:blipFill>
            <a:blip r:embed="rId12"/>
            <a:srcRect/>
            <a:stretch>
              <a:fillRect/>
            </a:stretch>
          </p:blipFill>
          <p:spPr bwMode="auto">
            <a:xfrm>
              <a:off x="1266267" y="2686981"/>
              <a:ext cx="429797" cy="429797"/>
            </a:xfrm>
            <a:prstGeom prst="rect">
              <a:avLst/>
            </a:prstGeom>
            <a:noFill/>
            <a:ln w="9525">
              <a:noFill/>
              <a:miter lim="800000"/>
              <a:headEnd/>
              <a:tailEnd/>
            </a:ln>
          </p:spPr>
        </p:pic>
        <p:pic>
          <p:nvPicPr>
            <p:cNvPr id="43023" name="Grafik 20"/>
            <p:cNvPicPr>
              <a:picLocks noChangeAspect="1"/>
            </p:cNvPicPr>
            <p:nvPr/>
          </p:nvPicPr>
          <p:blipFill>
            <a:blip r:embed="rId13"/>
            <a:srcRect/>
            <a:stretch>
              <a:fillRect/>
            </a:stretch>
          </p:blipFill>
          <p:spPr bwMode="auto">
            <a:xfrm>
              <a:off x="635977" y="2686981"/>
              <a:ext cx="445916" cy="445916"/>
            </a:xfrm>
            <a:prstGeom prst="rect">
              <a:avLst/>
            </a:prstGeom>
            <a:noFill/>
            <a:ln w="9525">
              <a:noFill/>
              <a:miter lim="800000"/>
              <a:headEnd/>
              <a:tailEnd/>
            </a:ln>
          </p:spPr>
        </p:pic>
        <p:pic>
          <p:nvPicPr>
            <p:cNvPr id="43024" name="Grafik 21"/>
            <p:cNvPicPr>
              <a:picLocks noChangeAspect="1"/>
            </p:cNvPicPr>
            <p:nvPr/>
          </p:nvPicPr>
          <p:blipFill>
            <a:blip r:embed="rId14"/>
            <a:srcRect/>
            <a:stretch>
              <a:fillRect/>
            </a:stretch>
          </p:blipFill>
          <p:spPr bwMode="auto">
            <a:xfrm>
              <a:off x="1152582" y="3195219"/>
              <a:ext cx="543482" cy="543482"/>
            </a:xfrm>
            <a:prstGeom prst="rect">
              <a:avLst/>
            </a:prstGeom>
            <a:noFill/>
            <a:ln w="9525">
              <a:noFill/>
              <a:miter lim="800000"/>
              <a:headEnd/>
              <a:tailEnd/>
            </a:ln>
          </p:spPr>
        </p:pic>
        <p:pic>
          <p:nvPicPr>
            <p:cNvPr id="43025" name="Grafik 22"/>
            <p:cNvPicPr>
              <a:picLocks noChangeAspect="1"/>
            </p:cNvPicPr>
            <p:nvPr/>
          </p:nvPicPr>
          <p:blipFill>
            <a:blip r:embed="rId15"/>
            <a:srcRect/>
            <a:stretch>
              <a:fillRect/>
            </a:stretch>
          </p:blipFill>
          <p:spPr bwMode="auto">
            <a:xfrm>
              <a:off x="647685" y="3270851"/>
              <a:ext cx="434208" cy="434208"/>
            </a:xfrm>
            <a:prstGeom prst="rect">
              <a:avLst/>
            </a:prstGeom>
            <a:noFill/>
            <a:ln w="9525">
              <a:noFill/>
              <a:miter lim="800000"/>
              <a:headEnd/>
              <a:tailEnd/>
            </a:ln>
          </p:spPr>
        </p:pic>
      </p:grpSp>
      <p:grpSp>
        <p:nvGrpSpPr>
          <p:cNvPr id="25" name="Gruppieren 24"/>
          <p:cNvGrpSpPr>
            <a:grpSpLocks/>
          </p:cNvGrpSpPr>
          <p:nvPr/>
        </p:nvGrpSpPr>
        <p:grpSpPr bwMode="auto">
          <a:xfrm>
            <a:off x="1371600" y="2003426"/>
            <a:ext cx="2941638" cy="506413"/>
            <a:chOff x="1371600" y="1007208"/>
            <a:chExt cx="2941027" cy="505558"/>
          </a:xfrm>
        </p:grpSpPr>
        <p:pic>
          <p:nvPicPr>
            <p:cNvPr id="43018" name="Grafik 2"/>
            <p:cNvPicPr>
              <a:picLocks noChangeAspect="1"/>
            </p:cNvPicPr>
            <p:nvPr/>
          </p:nvPicPr>
          <p:blipFill>
            <a:blip r:embed="rId16"/>
            <a:srcRect/>
            <a:stretch>
              <a:fillRect/>
            </a:stretch>
          </p:blipFill>
          <p:spPr bwMode="auto">
            <a:xfrm>
              <a:off x="2998177" y="1007208"/>
              <a:ext cx="438150" cy="438150"/>
            </a:xfrm>
            <a:prstGeom prst="rect">
              <a:avLst/>
            </a:prstGeom>
            <a:noFill/>
            <a:ln w="9525">
              <a:noFill/>
              <a:miter lim="800000"/>
              <a:headEnd/>
              <a:tailEnd/>
            </a:ln>
          </p:spPr>
        </p:pic>
        <p:pic>
          <p:nvPicPr>
            <p:cNvPr id="43019" name="Grafik 7"/>
            <p:cNvPicPr>
              <a:picLocks noChangeAspect="1"/>
            </p:cNvPicPr>
            <p:nvPr/>
          </p:nvPicPr>
          <p:blipFill>
            <a:blip r:embed="rId17"/>
            <a:srcRect/>
            <a:stretch>
              <a:fillRect/>
            </a:stretch>
          </p:blipFill>
          <p:spPr bwMode="auto">
            <a:xfrm>
              <a:off x="3436327" y="1017466"/>
              <a:ext cx="876300" cy="495300"/>
            </a:xfrm>
            <a:prstGeom prst="rect">
              <a:avLst/>
            </a:prstGeom>
            <a:noFill/>
            <a:ln w="9525">
              <a:noFill/>
              <a:miter lim="800000"/>
              <a:headEnd/>
              <a:tailEnd/>
            </a:ln>
          </p:spPr>
        </p:pic>
        <p:pic>
          <p:nvPicPr>
            <p:cNvPr id="43020" name="Grafik 11"/>
            <p:cNvPicPr>
              <a:picLocks noChangeAspect="1"/>
            </p:cNvPicPr>
            <p:nvPr/>
          </p:nvPicPr>
          <p:blipFill>
            <a:blip r:embed="rId18"/>
            <a:srcRect/>
            <a:stretch>
              <a:fillRect/>
            </a:stretch>
          </p:blipFill>
          <p:spPr bwMode="auto">
            <a:xfrm>
              <a:off x="1371600" y="1033070"/>
              <a:ext cx="996462" cy="398585"/>
            </a:xfrm>
            <a:prstGeom prst="rect">
              <a:avLst/>
            </a:prstGeom>
            <a:noFill/>
            <a:ln w="9525">
              <a:noFill/>
              <a:miter lim="800000"/>
              <a:headEnd/>
              <a:tailEnd/>
            </a:ln>
          </p:spPr>
        </p:pic>
        <p:pic>
          <p:nvPicPr>
            <p:cNvPr id="43021" name="Grafik 23"/>
            <p:cNvPicPr>
              <a:picLocks noChangeAspect="1"/>
            </p:cNvPicPr>
            <p:nvPr/>
          </p:nvPicPr>
          <p:blipFill>
            <a:blip r:embed="rId12"/>
            <a:srcRect/>
            <a:stretch>
              <a:fillRect/>
            </a:stretch>
          </p:blipFill>
          <p:spPr bwMode="auto">
            <a:xfrm>
              <a:off x="2450297" y="1030838"/>
              <a:ext cx="429797" cy="429797"/>
            </a:xfrm>
            <a:prstGeom prst="rect">
              <a:avLst/>
            </a:prstGeom>
            <a:noFill/>
            <a:ln w="9525">
              <a:noFill/>
              <a:miter lim="800000"/>
              <a:headEnd/>
              <a:tailEnd/>
            </a:ln>
          </p:spPr>
        </p:pic>
      </p:gr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4202202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625"/>
            <a:ext cx="8229600" cy="857250"/>
          </a:xfrm>
        </p:spPr>
        <p:txBody>
          <a:bodyPr rtlCol="0">
            <a:normAutofit/>
          </a:bodyPr>
          <a:lstStyle/>
          <a:p>
            <a:pPr algn="l" fontAlgn="auto">
              <a:spcAft>
                <a:spcPts val="0"/>
              </a:spcAft>
              <a:defRPr/>
            </a:pPr>
            <a:r>
              <a:rPr lang="de-DE" sz="2400" dirty="0">
                <a:solidFill>
                  <a:schemeClr val="bg2">
                    <a:lumMod val="25000"/>
                  </a:schemeClr>
                </a:solidFill>
              </a:rPr>
              <a:t>Stakeholders‘ Different Quality Views</a:t>
            </a:r>
          </a:p>
        </p:txBody>
      </p:sp>
      <p:sp>
        <p:nvSpPr>
          <p:cNvPr id="47106" name="Textplatzhalter 2"/>
          <p:cNvSpPr>
            <a:spLocks noGrp="1"/>
          </p:cNvSpPr>
          <p:nvPr>
            <p:ph type="body" idx="1"/>
          </p:nvPr>
        </p:nvSpPr>
        <p:spPr>
          <a:xfrm>
            <a:off x="457200" y="2008188"/>
            <a:ext cx="4040188" cy="481012"/>
          </a:xfrm>
        </p:spPr>
        <p:txBody>
          <a:bodyPr/>
          <a:lstStyle/>
          <a:p>
            <a:pPr algn="ctr"/>
            <a:r>
              <a:rPr lang="de-DE" b="0" dirty="0" smtClean="0"/>
              <a:t>Stakeholders </a:t>
            </a:r>
            <a:r>
              <a:rPr lang="de-DE" b="0" dirty="0" err="1" smtClean="0"/>
              <a:t>for</a:t>
            </a:r>
            <a:r>
              <a:rPr lang="de-DE" b="0" dirty="0" smtClean="0"/>
              <a:t> OTT </a:t>
            </a:r>
            <a:r>
              <a:rPr lang="de-DE" b="0" dirty="0" err="1" smtClean="0"/>
              <a:t>QoE</a:t>
            </a:r>
            <a:r>
              <a:rPr lang="de-DE" b="0" dirty="0" smtClean="0"/>
              <a:t>…</a:t>
            </a:r>
          </a:p>
        </p:txBody>
      </p:sp>
      <p:sp>
        <p:nvSpPr>
          <p:cNvPr id="47107" name="Textplatzhalter 4"/>
          <p:cNvSpPr>
            <a:spLocks noGrp="1"/>
          </p:cNvSpPr>
          <p:nvPr>
            <p:ph type="body" sz="quarter" idx="3"/>
          </p:nvPr>
        </p:nvSpPr>
        <p:spPr>
          <a:xfrm>
            <a:off x="4645026" y="2008188"/>
            <a:ext cx="4041775" cy="481012"/>
          </a:xfrm>
        </p:spPr>
        <p:txBody>
          <a:bodyPr/>
          <a:lstStyle/>
          <a:p>
            <a:pPr algn="ctr"/>
            <a:r>
              <a:rPr lang="de-DE" b="0" dirty="0" smtClean="0"/>
              <a:t>…and </a:t>
            </a:r>
            <a:r>
              <a:rPr lang="de-DE" b="0" dirty="0" err="1" smtClean="0"/>
              <a:t>related</a:t>
            </a:r>
            <a:r>
              <a:rPr lang="de-DE" b="0" dirty="0" smtClean="0"/>
              <a:t> </a:t>
            </a:r>
            <a:r>
              <a:rPr lang="de-DE" b="0" dirty="0" err="1" smtClean="0"/>
              <a:t>quality</a:t>
            </a:r>
            <a:r>
              <a:rPr lang="de-DE" b="0" dirty="0" smtClean="0"/>
              <a:t> </a:t>
            </a:r>
            <a:r>
              <a:rPr lang="de-DE" b="0" dirty="0" err="1"/>
              <a:t>l</a:t>
            </a:r>
            <a:r>
              <a:rPr lang="de-DE" b="0" dirty="0" err="1" smtClean="0"/>
              <a:t>ayers</a:t>
            </a:r>
            <a:endParaRPr lang="de-DE" b="0" dirty="0" smtClean="0"/>
          </a:p>
        </p:txBody>
      </p:sp>
      <p:pic>
        <p:nvPicPr>
          <p:cNvPr id="12" name="Inhaltsplatzhalter 11"/>
          <p:cNvPicPr>
            <a:picLocks noGrp="1" noChangeArrowheads="1"/>
          </p:cNvPicPr>
          <p:nvPr>
            <p:ph sz="half" idx="2"/>
          </p:nvPr>
        </p:nvPicPr>
        <p:blipFill>
          <a:blip r:embed="rId3"/>
          <a:srcRect/>
          <a:stretch>
            <a:fillRect/>
          </a:stretch>
        </p:blipFill>
        <p:spPr>
          <a:xfrm>
            <a:off x="407988" y="2478089"/>
            <a:ext cx="4108450" cy="2981325"/>
          </a:xfrm>
        </p:spPr>
      </p:pic>
      <p:pic>
        <p:nvPicPr>
          <p:cNvPr id="13" name="Inhaltsplatzhalter 12"/>
          <p:cNvPicPr>
            <a:picLocks noGrp="1" noChangeArrowheads="1"/>
          </p:cNvPicPr>
          <p:nvPr>
            <p:ph sz="quarter" idx="4"/>
          </p:nvPr>
        </p:nvPicPr>
        <p:blipFill>
          <a:blip r:embed="rId4"/>
          <a:srcRect/>
          <a:stretch>
            <a:fillRect/>
          </a:stretch>
        </p:blipFill>
        <p:spPr>
          <a:xfrm>
            <a:off x="4595813" y="2447925"/>
            <a:ext cx="4140200" cy="3073400"/>
          </a:xfrm>
        </p:spPr>
      </p:pic>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1926132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Q.14</a:t>
            </a:r>
            <a:r>
              <a:rPr lang="en-US" dirty="0"/>
              <a:t>/12</a:t>
            </a:r>
            <a:endParaRPr lang="de-DE" dirty="0"/>
          </a:p>
        </p:txBody>
      </p:sp>
      <p:sp>
        <p:nvSpPr>
          <p:cNvPr id="3" name="Content Placeholder 2"/>
          <p:cNvSpPr>
            <a:spLocks noGrp="1"/>
          </p:cNvSpPr>
          <p:nvPr>
            <p:ph idx="1"/>
          </p:nvPr>
        </p:nvSpPr>
        <p:spPr/>
        <p:txBody>
          <a:bodyPr>
            <a:normAutofit/>
          </a:bodyPr>
          <a:lstStyle/>
          <a:p>
            <a:r>
              <a:rPr lang="en-US" dirty="0" smtClean="0"/>
              <a:t>Development </a:t>
            </a:r>
            <a:r>
              <a:rPr lang="en-US" dirty="0"/>
              <a:t>of parametric models and tools for audiovisual and multimedia quality measurement </a:t>
            </a:r>
            <a:r>
              <a:rPr lang="en-US" dirty="0" smtClean="0"/>
              <a:t>purposes</a:t>
            </a:r>
          </a:p>
          <a:p>
            <a:r>
              <a:rPr lang="en-US" dirty="0" smtClean="0"/>
              <a:t>Rapporteurs </a:t>
            </a:r>
            <a:r>
              <a:rPr lang="en-US" dirty="0" err="1"/>
              <a:t>Mr</a:t>
            </a:r>
            <a:r>
              <a:rPr lang="en-US" dirty="0"/>
              <a:t> J. </a:t>
            </a:r>
            <a:r>
              <a:rPr lang="en-US" dirty="0" err="1"/>
              <a:t>Gustafsson</a:t>
            </a:r>
            <a:r>
              <a:rPr lang="en-US" dirty="0"/>
              <a:t> and </a:t>
            </a:r>
            <a:r>
              <a:rPr lang="en-US" dirty="0" err="1"/>
              <a:t>Mr</a:t>
            </a:r>
            <a:r>
              <a:rPr lang="en-US" dirty="0"/>
              <a:t> A. </a:t>
            </a:r>
            <a:r>
              <a:rPr lang="en-US" dirty="0" err="1"/>
              <a:t>Raake</a:t>
            </a:r>
            <a:r>
              <a:rPr lang="en-US" dirty="0"/>
              <a:t> </a:t>
            </a:r>
          </a:p>
          <a:p>
            <a:r>
              <a:rPr lang="en-US" dirty="0" smtClean="0"/>
              <a:t>Purpose </a:t>
            </a:r>
            <a:r>
              <a:rPr lang="en-US" dirty="0"/>
              <a:t>of the </a:t>
            </a:r>
            <a:r>
              <a:rPr lang="en-US" dirty="0" smtClean="0"/>
              <a:t>Question</a:t>
            </a: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15</a:t>
            </a:fld>
            <a:endParaRPr lang="en-US"/>
          </a:p>
        </p:txBody>
      </p:sp>
    </p:spTree>
    <p:extLst>
      <p:ext uri="{BB962C8B-B14F-4D97-AF65-F5344CB8AC3E}">
        <p14:creationId xmlns:p14="http://schemas.microsoft.com/office/powerpoint/2010/main" val="87318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 of the </a:t>
            </a:r>
            <a:r>
              <a:rPr lang="en-US" dirty="0" smtClean="0"/>
              <a:t>Question</a:t>
            </a:r>
            <a:endParaRPr lang="de-DE" dirty="0"/>
          </a:p>
        </p:txBody>
      </p:sp>
      <p:sp>
        <p:nvSpPr>
          <p:cNvPr id="3" name="Content Placeholder 2"/>
          <p:cNvSpPr>
            <a:spLocks noGrp="1"/>
          </p:cNvSpPr>
          <p:nvPr>
            <p:ph idx="1"/>
          </p:nvPr>
        </p:nvSpPr>
        <p:spPr/>
        <p:txBody>
          <a:bodyPr>
            <a:normAutofit fontScale="92500" lnSpcReduction="10000"/>
          </a:bodyPr>
          <a:lstStyle/>
          <a:p>
            <a:r>
              <a:rPr lang="en-US" dirty="0" smtClean="0"/>
              <a:t>Work </a:t>
            </a:r>
            <a:r>
              <a:rPr lang="en-US" dirty="0"/>
              <a:t>on parametric models and tools for multimedia quality </a:t>
            </a:r>
            <a:r>
              <a:rPr lang="en-US" dirty="0" smtClean="0"/>
              <a:t>assessment</a:t>
            </a:r>
          </a:p>
          <a:p>
            <a:r>
              <a:rPr lang="en-US" dirty="0" smtClean="0"/>
              <a:t>2012</a:t>
            </a:r>
            <a:r>
              <a:rPr lang="en-US" dirty="0"/>
              <a:t>, </a:t>
            </a:r>
            <a:r>
              <a:rPr lang="en-US" dirty="0" err="1"/>
              <a:t>Q.14</a:t>
            </a:r>
            <a:r>
              <a:rPr lang="en-US" dirty="0"/>
              <a:t>/12 successfully standardized the new </a:t>
            </a:r>
            <a:r>
              <a:rPr lang="en-US" dirty="0" err="1"/>
              <a:t>P.120X</a:t>
            </a:r>
            <a:r>
              <a:rPr lang="en-US" dirty="0"/>
              <a:t>-series of recommendations on parametric quality monitoring of </a:t>
            </a:r>
            <a:r>
              <a:rPr lang="en-US" dirty="0" err="1"/>
              <a:t>UDP</a:t>
            </a:r>
            <a:r>
              <a:rPr lang="en-US" dirty="0"/>
              <a:t>-based video streaming </a:t>
            </a:r>
            <a:r>
              <a:rPr lang="en-US" dirty="0" smtClean="0"/>
              <a:t>services</a:t>
            </a:r>
          </a:p>
          <a:p>
            <a:r>
              <a:rPr lang="en-US" dirty="0" smtClean="0"/>
              <a:t>New </a:t>
            </a:r>
            <a:r>
              <a:rPr lang="en-US" dirty="0"/>
              <a:t>standards </a:t>
            </a:r>
            <a:r>
              <a:rPr lang="en-US" dirty="0" err="1"/>
              <a:t>P.1201</a:t>
            </a:r>
            <a:r>
              <a:rPr lang="en-US" dirty="0"/>
              <a:t>, </a:t>
            </a:r>
            <a:r>
              <a:rPr lang="en-US" dirty="0" err="1"/>
              <a:t>P.1202</a:t>
            </a:r>
            <a:r>
              <a:rPr lang="en-US" dirty="0"/>
              <a:t>, </a:t>
            </a:r>
            <a:r>
              <a:rPr lang="en-US" dirty="0" err="1"/>
              <a:t>P.1201.1</a:t>
            </a:r>
            <a:r>
              <a:rPr lang="en-US" dirty="0"/>
              <a:t>, </a:t>
            </a:r>
            <a:r>
              <a:rPr lang="en-US" dirty="0" err="1"/>
              <a:t>P.1201.2</a:t>
            </a:r>
            <a:r>
              <a:rPr lang="en-US" dirty="0"/>
              <a:t>, and </a:t>
            </a:r>
            <a:r>
              <a:rPr lang="en-US" dirty="0" err="1" smtClean="0"/>
              <a:t>P.1202.1</a:t>
            </a: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16</a:t>
            </a:fld>
            <a:endParaRPr lang="en-US"/>
          </a:p>
        </p:txBody>
      </p:sp>
    </p:spTree>
    <p:extLst>
      <p:ext uri="{BB962C8B-B14F-4D97-AF65-F5344CB8AC3E}">
        <p14:creationId xmlns:p14="http://schemas.microsoft.com/office/powerpoint/2010/main" val="87318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Selected </a:t>
            </a:r>
            <a:r>
              <a:rPr lang="en-US" dirty="0" smtClean="0"/>
              <a:t>Topics</a:t>
            </a:r>
            <a:endParaRPr lang="de-DE" dirty="0"/>
          </a:p>
        </p:txBody>
      </p:sp>
      <p:sp>
        <p:nvSpPr>
          <p:cNvPr id="3" name="Content Placeholder 2"/>
          <p:cNvSpPr>
            <a:spLocks noGrp="1"/>
          </p:cNvSpPr>
          <p:nvPr>
            <p:ph idx="1"/>
          </p:nvPr>
        </p:nvSpPr>
        <p:spPr/>
        <p:txBody>
          <a:bodyPr>
            <a:normAutofit/>
          </a:bodyPr>
          <a:lstStyle/>
          <a:p>
            <a:r>
              <a:rPr lang="en-US" dirty="0" err="1" smtClean="0"/>
              <a:t>Q14</a:t>
            </a:r>
            <a:r>
              <a:rPr lang="en-US" dirty="0" smtClean="0"/>
              <a:t>/12 </a:t>
            </a:r>
            <a:r>
              <a:rPr lang="en-US" dirty="0"/>
              <a:t>main work item is right now </a:t>
            </a:r>
            <a:endParaRPr lang="en-US" dirty="0" smtClean="0"/>
          </a:p>
          <a:p>
            <a:r>
              <a:rPr lang="en-US" dirty="0" smtClean="0"/>
              <a:t>P.NATS</a:t>
            </a:r>
          </a:p>
          <a:p>
            <a:pPr lvl="1"/>
            <a:r>
              <a:rPr lang="en-US" dirty="0" smtClean="0"/>
              <a:t>Parametric </a:t>
            </a:r>
            <a:r>
              <a:rPr lang="en-US" dirty="0"/>
              <a:t>non-intrusive assessment of TCP-based multimedia streaming quality, considering adaptive </a:t>
            </a:r>
            <a:r>
              <a:rPr lang="en-US" dirty="0" smtClean="0"/>
              <a:t>streaming</a:t>
            </a: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17</a:t>
            </a:fld>
            <a:endParaRPr lang="en-US"/>
          </a:p>
        </p:txBody>
      </p:sp>
    </p:spTree>
    <p:extLst>
      <p:ext uri="{BB962C8B-B14F-4D97-AF65-F5344CB8AC3E}">
        <p14:creationId xmlns:p14="http://schemas.microsoft.com/office/powerpoint/2010/main" val="873188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P.NATS </a:t>
            </a:r>
            <a:r>
              <a:rPr lang="en-US" dirty="0" smtClean="0"/>
              <a:t>Track 1</a:t>
            </a:r>
            <a:endParaRPr lang="de-DE" dirty="0"/>
          </a:p>
        </p:txBody>
      </p:sp>
      <p:sp>
        <p:nvSpPr>
          <p:cNvPr id="3" name="Content Placeholder 2"/>
          <p:cNvSpPr>
            <a:spLocks noGrp="1"/>
          </p:cNvSpPr>
          <p:nvPr>
            <p:ph idx="1"/>
          </p:nvPr>
        </p:nvSpPr>
        <p:spPr/>
        <p:txBody>
          <a:bodyPr>
            <a:normAutofit fontScale="77500" lnSpcReduction="20000"/>
          </a:bodyPr>
          <a:lstStyle/>
          <a:p>
            <a:r>
              <a:rPr lang="en-US" dirty="0" smtClean="0"/>
              <a:t>Seven </a:t>
            </a:r>
            <a:r>
              <a:rPr lang="en-US" dirty="0"/>
              <a:t>candidate models have been submitted for P.NATS Phase </a:t>
            </a:r>
            <a:r>
              <a:rPr lang="en-US" dirty="0" smtClean="0"/>
              <a:t>1 of Track 1</a:t>
            </a:r>
            <a:endParaRPr lang="en-US" dirty="0"/>
          </a:p>
          <a:p>
            <a:pPr lvl="1"/>
            <a:r>
              <a:rPr lang="en-US" dirty="0" smtClean="0"/>
              <a:t>Ericsson</a:t>
            </a:r>
          </a:p>
          <a:p>
            <a:pPr lvl="1"/>
            <a:r>
              <a:rPr lang="en-US" dirty="0" smtClean="0"/>
              <a:t>T-Labs</a:t>
            </a:r>
          </a:p>
          <a:p>
            <a:pPr lvl="1"/>
            <a:r>
              <a:rPr lang="en-US" dirty="0" smtClean="0"/>
              <a:t>Huawei</a:t>
            </a:r>
          </a:p>
          <a:p>
            <a:pPr lvl="1"/>
            <a:r>
              <a:rPr lang="en-US" dirty="0" err="1" smtClean="0"/>
              <a:t>Netscout</a:t>
            </a:r>
            <a:endParaRPr lang="en-US" dirty="0" smtClean="0"/>
          </a:p>
          <a:p>
            <a:pPr lvl="1"/>
            <a:r>
              <a:rPr lang="en-US" dirty="0" err="1" smtClean="0"/>
              <a:t>Swissqual</a:t>
            </a:r>
            <a:endParaRPr lang="en-US" dirty="0" smtClean="0"/>
          </a:p>
          <a:p>
            <a:pPr lvl="1"/>
            <a:r>
              <a:rPr lang="en-US" dirty="0" err="1" smtClean="0"/>
              <a:t>OPTICOM</a:t>
            </a:r>
            <a:endParaRPr lang="en-US" dirty="0" smtClean="0"/>
          </a:p>
          <a:p>
            <a:pPr lvl="1"/>
            <a:r>
              <a:rPr lang="en-US" dirty="0" smtClean="0"/>
              <a:t>NTT</a:t>
            </a:r>
          </a:p>
          <a:p>
            <a:r>
              <a:rPr lang="en-US" dirty="0" smtClean="0"/>
              <a:t>Validation </a:t>
            </a:r>
            <a:r>
              <a:rPr lang="en-US" dirty="0"/>
              <a:t>databases are in the process of being </a:t>
            </a:r>
            <a:r>
              <a:rPr lang="en-US" dirty="0" smtClean="0"/>
              <a:t>created</a:t>
            </a: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18</a:t>
            </a:fld>
            <a:endParaRPr lang="en-US"/>
          </a:p>
        </p:txBody>
      </p:sp>
    </p:spTree>
    <p:extLst>
      <p:ext uri="{BB962C8B-B14F-4D97-AF65-F5344CB8AC3E}">
        <p14:creationId xmlns:p14="http://schemas.microsoft.com/office/powerpoint/2010/main" val="621966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P.NATS </a:t>
            </a:r>
            <a:r>
              <a:rPr lang="en-US" dirty="0" smtClean="0"/>
              <a:t>Track 2</a:t>
            </a:r>
            <a:endParaRPr lang="de-DE" dirty="0"/>
          </a:p>
        </p:txBody>
      </p:sp>
      <p:sp>
        <p:nvSpPr>
          <p:cNvPr id="3" name="Content Placeholder 2"/>
          <p:cNvSpPr>
            <a:spLocks noGrp="1"/>
          </p:cNvSpPr>
          <p:nvPr>
            <p:ph idx="1"/>
          </p:nvPr>
        </p:nvSpPr>
        <p:spPr/>
        <p:txBody>
          <a:bodyPr>
            <a:normAutofit/>
          </a:bodyPr>
          <a:lstStyle/>
          <a:p>
            <a:r>
              <a:rPr lang="en-US" dirty="0" smtClean="0"/>
              <a:t>Targeting </a:t>
            </a:r>
            <a:r>
              <a:rPr lang="en-US" dirty="0"/>
              <a:t>full-reference short term video quality </a:t>
            </a:r>
            <a:r>
              <a:rPr lang="en-US" dirty="0" smtClean="0"/>
              <a:t>module</a:t>
            </a:r>
          </a:p>
          <a:p>
            <a:pPr lvl="1"/>
            <a:r>
              <a:rPr lang="en-US" dirty="0" smtClean="0"/>
              <a:t>to </a:t>
            </a:r>
            <a:r>
              <a:rPr lang="en-US" dirty="0"/>
              <a:t>replace the corresponding module of a track 1 model resulting in a P.NATS full-reference model</a:t>
            </a:r>
          </a:p>
          <a:p>
            <a:endParaRPr lang="en-US" dirty="0" smtClean="0"/>
          </a:p>
        </p:txBody>
      </p:sp>
      <p:sp>
        <p:nvSpPr>
          <p:cNvPr id="4" name="Slide Number Placeholder 3"/>
          <p:cNvSpPr>
            <a:spLocks noGrp="1"/>
          </p:cNvSpPr>
          <p:nvPr>
            <p:ph type="sldNum" sz="quarter" idx="12"/>
          </p:nvPr>
        </p:nvSpPr>
        <p:spPr/>
        <p:txBody>
          <a:bodyPr/>
          <a:lstStyle/>
          <a:p>
            <a:fld id="{283C63E4-F9BE-C24A-B4FF-309EB18BA564}" type="slidenum">
              <a:rPr lang="en-US" smtClean="0"/>
              <a:t>19</a:t>
            </a:fld>
            <a:endParaRPr lang="en-US"/>
          </a:p>
        </p:txBody>
      </p:sp>
    </p:spTree>
    <p:extLst>
      <p:ext uri="{BB962C8B-B14F-4D97-AF65-F5344CB8AC3E}">
        <p14:creationId xmlns:p14="http://schemas.microsoft.com/office/powerpoint/2010/main" val="87318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subTitle" idx="1"/>
          </p:nvPr>
        </p:nvSpPr>
        <p:spPr>
          <a:xfrm>
            <a:off x="434567" y="3002922"/>
            <a:ext cx="8084745" cy="1666614"/>
          </a:xfrm>
        </p:spPr>
        <p:txBody>
          <a:bodyPr>
            <a:normAutofit/>
          </a:bodyPr>
          <a:lstStyle/>
          <a:p>
            <a:r>
              <a:rPr lang="en-US" sz="2800" dirty="0">
                <a:solidFill>
                  <a:srgbClr val="FF0000"/>
                </a:solidFill>
              </a:rPr>
              <a:t>Understanding, Testing and Optimizing </a:t>
            </a:r>
            <a:endParaRPr lang="en-US" sz="2800" dirty="0" smtClean="0">
              <a:solidFill>
                <a:srgbClr val="FF0000"/>
              </a:solidFill>
            </a:endParaRPr>
          </a:p>
          <a:p>
            <a:r>
              <a:rPr lang="en-US" sz="2800" dirty="0" smtClean="0">
                <a:solidFill>
                  <a:srgbClr val="FF0000"/>
                </a:solidFill>
              </a:rPr>
              <a:t>the </a:t>
            </a:r>
            <a:r>
              <a:rPr lang="en-US" sz="2800" dirty="0">
                <a:solidFill>
                  <a:srgbClr val="FF0000"/>
                </a:solidFill>
              </a:rPr>
              <a:t>Perceived Video Quality </a:t>
            </a:r>
            <a:endParaRPr lang="en-US" sz="2800" dirty="0" smtClean="0">
              <a:solidFill>
                <a:srgbClr val="FF0000"/>
              </a:solidFill>
            </a:endParaRPr>
          </a:p>
          <a:p>
            <a:r>
              <a:rPr lang="en-US" sz="2800" dirty="0" smtClean="0">
                <a:solidFill>
                  <a:srgbClr val="FF0000"/>
                </a:solidFill>
              </a:rPr>
              <a:t>of </a:t>
            </a:r>
            <a:r>
              <a:rPr lang="en-US" sz="2800" dirty="0">
                <a:solidFill>
                  <a:srgbClr val="FF0000"/>
                </a:solidFill>
              </a:rPr>
              <a:t>OTT </a:t>
            </a:r>
            <a:r>
              <a:rPr lang="en-US" sz="2800" dirty="0" err="1">
                <a:solidFill>
                  <a:srgbClr val="FF0000"/>
                </a:solidFill>
              </a:rPr>
              <a:t>VoD</a:t>
            </a:r>
            <a:r>
              <a:rPr lang="en-US" sz="2800" dirty="0">
                <a:solidFill>
                  <a:srgbClr val="FF0000"/>
                </a:solidFill>
              </a:rPr>
              <a:t> Streaming Services</a:t>
            </a:r>
            <a:endParaRPr lang="de-DE" sz="2800" dirty="0">
              <a:solidFill>
                <a:srgbClr val="FF0000"/>
              </a:solidFill>
            </a:endParaRPr>
          </a:p>
        </p:txBody>
      </p:sp>
      <p:pic>
        <p:nvPicPr>
          <p:cNvPr id="5" name="Grafik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3720" y="4543425"/>
            <a:ext cx="1910281" cy="1294174"/>
          </a:xfrm>
          <a:prstGeom prst="rect">
            <a:avLst/>
          </a:prstGeom>
          <a:noFill/>
          <a:ln>
            <a:noFill/>
          </a:ln>
        </p:spPr>
      </p:pic>
    </p:spTree>
    <p:extLst>
      <p:ext uri="{BB962C8B-B14F-4D97-AF65-F5344CB8AC3E}">
        <p14:creationId xmlns:p14="http://schemas.microsoft.com/office/powerpoint/2010/main" val="1170754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67" y="585888"/>
            <a:ext cx="8008230" cy="5112947"/>
          </a:xfrm>
          <a:prstGeom prst="rect">
            <a:avLst/>
          </a:prstGeom>
        </p:spPr>
      </p:pic>
    </p:spTree>
    <p:extLst>
      <p:ext uri="{BB962C8B-B14F-4D97-AF65-F5344CB8AC3E}">
        <p14:creationId xmlns:p14="http://schemas.microsoft.com/office/powerpoint/2010/main" val="3574285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Wiki for </a:t>
            </a:r>
            <a:r>
              <a:rPr lang="en-GB" dirty="0" err="1" smtClean="0"/>
              <a:t>P.NATS</a:t>
            </a:r>
            <a:r>
              <a:rPr lang="en-GB" dirty="0" smtClean="0"/>
              <a:t> work item in </a:t>
            </a:r>
            <a:r>
              <a:rPr lang="en-GB" dirty="0" err="1" smtClean="0"/>
              <a:t>Q.14</a:t>
            </a:r>
            <a:r>
              <a:rPr lang="en-GB" dirty="0" smtClean="0"/>
              <a:t>/12</a:t>
            </a:r>
            <a:endParaRPr lang="de-DE" dirty="0"/>
          </a:p>
        </p:txBody>
      </p:sp>
      <p:sp>
        <p:nvSpPr>
          <p:cNvPr id="4" name="Slide Number Placeholder 3"/>
          <p:cNvSpPr>
            <a:spLocks noGrp="1"/>
          </p:cNvSpPr>
          <p:nvPr>
            <p:ph type="sldNum" sz="quarter" idx="12"/>
          </p:nvPr>
        </p:nvSpPr>
        <p:spPr/>
        <p:txBody>
          <a:bodyPr/>
          <a:lstStyle/>
          <a:p>
            <a:fld id="{283C63E4-F9BE-C24A-B4FF-309EB18BA564}" type="slidenum">
              <a:rPr lang="en-US" smtClean="0"/>
              <a:t>21</a:t>
            </a:fld>
            <a:endParaRPr lang="en-US"/>
          </a:p>
        </p:txBody>
      </p:sp>
      <p:sp>
        <p:nvSpPr>
          <p:cNvPr id="5" name="Rectangle 1"/>
          <p:cNvSpPr>
            <a:spLocks noGrp="1" noChangeArrowheads="1"/>
          </p:cNvSpPr>
          <p:nvPr>
            <p:ph idx="1"/>
          </p:nvPr>
        </p:nvSpPr>
        <p:spPr bwMode="auto">
          <a:xfrm>
            <a:off x="457200" y="2591424"/>
            <a:ext cx="713528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None/>
            </a:pPr>
            <a:r>
              <a:rPr lang="en-US" sz="1800" dirty="0"/>
              <a:t>Parametric non-intrusive assessment of TCP-based </a:t>
            </a:r>
            <a:endParaRPr lang="en-US" sz="1800" dirty="0" smtClean="0"/>
          </a:p>
          <a:p>
            <a:pPr marL="0" lvl="0" indent="0" defTabSz="914400" eaLnBrk="0" fontAlgn="base" hangingPunct="0">
              <a:spcBef>
                <a:spcPct val="0"/>
              </a:spcBef>
              <a:spcAft>
                <a:spcPct val="0"/>
              </a:spcAft>
              <a:buNone/>
            </a:pPr>
            <a:r>
              <a:rPr lang="en-US" sz="1800" dirty="0" smtClean="0"/>
              <a:t>multimedia </a:t>
            </a:r>
            <a:r>
              <a:rPr lang="en-US" sz="1800" dirty="0"/>
              <a:t>streaming quality, considering adaptive streaming</a:t>
            </a:r>
            <a:endPar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800" dirty="0">
              <a:solidFill>
                <a:schemeClr val="tx1"/>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800" dirty="0">
              <a:solidFill>
                <a:schemeClr val="tx1"/>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800" dirty="0">
              <a:solidFill>
                <a:schemeClr val="tx1"/>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starting</a:t>
            </a:r>
            <a:r>
              <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de-DE" altLang="de-DE"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page</a:t>
            </a:r>
            <a:r>
              <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of the </a:t>
            </a:r>
            <a:r>
              <a:rPr kumimoji="0" lang="de-DE" altLang="de-DE"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P.NATS</a:t>
            </a:r>
            <a:r>
              <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Wiki:</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hlinkClick r:id="rId2"/>
              </a:rPr>
              <a:t>https://</a:t>
            </a:r>
            <a:r>
              <a:rPr kumimoji="0" lang="de-DE" altLang="de-DE"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hlinkClick r:id="rId2"/>
              </a:rPr>
              <a:t>extranet.itu.int</a:t>
            </a:r>
            <a:r>
              <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hlinkClick r:id="rId2"/>
              </a:rPr>
              <a:t>/ITU-T/2013-2016/</a:t>
            </a:r>
            <a:r>
              <a:rPr kumimoji="0" lang="de-DE" altLang="de-DE"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hlinkClick r:id="rId2"/>
              </a:rPr>
              <a:t>sg12</a:t>
            </a:r>
            <a:r>
              <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hlinkClick r:id="rId2"/>
              </a:rPr>
              <a:t>/</a:t>
            </a:r>
            <a:r>
              <a:rPr kumimoji="0" lang="de-DE" altLang="de-DE"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hlinkClick r:id="rId2"/>
              </a:rPr>
              <a:t>pnats</a:t>
            </a:r>
            <a:r>
              <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hlinkClick r:id="rId2"/>
              </a:rPr>
              <a:t>/Wiki/</a:t>
            </a:r>
            <a:r>
              <a:rPr kumimoji="0" lang="de-DE" altLang="de-DE"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hlinkClick r:id="rId2"/>
              </a:rPr>
              <a:t>Home.aspx</a:t>
            </a:r>
            <a:r>
              <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799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P.ENATS</a:t>
            </a:r>
            <a:endParaRPr lang="de-DE" dirty="0"/>
          </a:p>
        </p:txBody>
      </p:sp>
      <p:sp>
        <p:nvSpPr>
          <p:cNvPr id="3" name="Content Placeholder 2"/>
          <p:cNvSpPr>
            <a:spLocks noGrp="1"/>
          </p:cNvSpPr>
          <p:nvPr>
            <p:ph idx="1"/>
          </p:nvPr>
        </p:nvSpPr>
        <p:spPr/>
        <p:txBody>
          <a:bodyPr>
            <a:normAutofit/>
          </a:bodyPr>
          <a:lstStyle/>
          <a:p>
            <a:r>
              <a:rPr lang="en-US" dirty="0" smtClean="0"/>
              <a:t>New </a:t>
            </a:r>
            <a:r>
              <a:rPr lang="en-US" dirty="0"/>
              <a:t>work item, </a:t>
            </a:r>
            <a:r>
              <a:rPr lang="en-US" dirty="0" err="1"/>
              <a:t>P.ENATS</a:t>
            </a:r>
            <a:r>
              <a:rPr lang="en-US" dirty="0"/>
              <a:t> was proposed, </a:t>
            </a:r>
            <a:endParaRPr lang="en-US" dirty="0" smtClean="0"/>
          </a:p>
          <a:p>
            <a:pPr lvl="1"/>
            <a:r>
              <a:rPr lang="en-US" dirty="0" smtClean="0"/>
              <a:t>will </a:t>
            </a:r>
            <a:r>
              <a:rPr lang="en-US" dirty="0"/>
              <a:t>focus on the assessment of encrypted audiovisual </a:t>
            </a:r>
            <a:r>
              <a:rPr lang="en-US" dirty="0" smtClean="0"/>
              <a:t>streams</a:t>
            </a:r>
            <a:endParaRPr lang="en-US" dirty="0"/>
          </a:p>
          <a:p>
            <a:endParaRPr lang="de-DE" dirty="0"/>
          </a:p>
        </p:txBody>
      </p:sp>
      <p:sp>
        <p:nvSpPr>
          <p:cNvPr id="4" name="Slide Number Placeholder 3"/>
          <p:cNvSpPr>
            <a:spLocks noGrp="1"/>
          </p:cNvSpPr>
          <p:nvPr>
            <p:ph type="sldNum" sz="quarter" idx="12"/>
          </p:nvPr>
        </p:nvSpPr>
        <p:spPr/>
        <p:txBody>
          <a:bodyPr/>
          <a:lstStyle/>
          <a:p>
            <a:fld id="{283C63E4-F9BE-C24A-B4FF-309EB18BA564}" type="slidenum">
              <a:rPr lang="en-US" smtClean="0"/>
              <a:t>22</a:t>
            </a:fld>
            <a:endParaRPr lang="en-US"/>
          </a:p>
        </p:txBody>
      </p:sp>
    </p:spTree>
    <p:extLst>
      <p:ext uri="{BB962C8B-B14F-4D97-AF65-F5344CB8AC3E}">
        <p14:creationId xmlns:p14="http://schemas.microsoft.com/office/powerpoint/2010/main" val="1288624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VQEG</a:t>
            </a:r>
            <a:r>
              <a:rPr lang="en-US" dirty="0"/>
              <a:t> Adaptive Streaming project (</a:t>
            </a:r>
            <a:r>
              <a:rPr lang="en-US" dirty="0" err="1"/>
              <a:t>AVHD</a:t>
            </a:r>
            <a:r>
              <a:rPr lang="en-US" dirty="0"/>
              <a:t>-AS)</a:t>
            </a:r>
            <a:endParaRPr lang="de-DE" dirty="0"/>
          </a:p>
        </p:txBody>
      </p:sp>
      <p:sp>
        <p:nvSpPr>
          <p:cNvPr id="3" name="Content Placeholder 2"/>
          <p:cNvSpPr>
            <a:spLocks noGrp="1"/>
          </p:cNvSpPr>
          <p:nvPr>
            <p:ph idx="1"/>
          </p:nvPr>
        </p:nvSpPr>
        <p:spPr/>
        <p:txBody>
          <a:bodyPr>
            <a:normAutofit fontScale="70000" lnSpcReduction="20000"/>
          </a:bodyPr>
          <a:lstStyle/>
          <a:p>
            <a:r>
              <a:rPr lang="en-US" dirty="0" smtClean="0"/>
              <a:t>Validate </a:t>
            </a:r>
            <a:r>
              <a:rPr lang="en-US" dirty="0"/>
              <a:t>objective methods for the assessment of adaptive bitrate streaming services like YouTube, Netflix, Hulu or Amazon Instant Video from an end users perspective. </a:t>
            </a:r>
          </a:p>
          <a:p>
            <a:r>
              <a:rPr lang="en-US" dirty="0" smtClean="0"/>
              <a:t>Video only - </a:t>
            </a:r>
            <a:r>
              <a:rPr lang="en-US" dirty="0"/>
              <a:t>audio will be excluded from all </a:t>
            </a:r>
            <a:r>
              <a:rPr lang="en-US" dirty="0" smtClean="0"/>
              <a:t>sequences</a:t>
            </a:r>
          </a:p>
          <a:p>
            <a:r>
              <a:rPr lang="en-US" dirty="0" smtClean="0"/>
              <a:t>Audio-visual </a:t>
            </a:r>
            <a:r>
              <a:rPr lang="en-US" dirty="0"/>
              <a:t>integration is subject of a different </a:t>
            </a:r>
            <a:r>
              <a:rPr lang="en-US" dirty="0" err="1"/>
              <a:t>VQEG</a:t>
            </a:r>
            <a:r>
              <a:rPr lang="en-US" dirty="0"/>
              <a:t> project.</a:t>
            </a:r>
          </a:p>
          <a:p>
            <a:r>
              <a:rPr lang="en-US" dirty="0"/>
              <a:t>Targeted scenarios include, but are not limited to </a:t>
            </a:r>
            <a:endParaRPr lang="en-US" dirty="0" smtClean="0"/>
          </a:p>
          <a:p>
            <a:pPr lvl="1"/>
            <a:r>
              <a:rPr lang="en-US" dirty="0" smtClean="0"/>
              <a:t>streaming </a:t>
            </a:r>
            <a:r>
              <a:rPr lang="en-US" dirty="0"/>
              <a:t>of video sequences over fixed and mobile networks, </a:t>
            </a:r>
            <a:endParaRPr lang="en-US" dirty="0" smtClean="0"/>
          </a:p>
          <a:p>
            <a:pPr lvl="2"/>
            <a:r>
              <a:rPr lang="en-US" dirty="0" smtClean="0"/>
              <a:t>focus </a:t>
            </a:r>
            <a:r>
              <a:rPr lang="en-US" dirty="0"/>
              <a:t>on consumer </a:t>
            </a:r>
            <a:r>
              <a:rPr lang="en-US" dirty="0" smtClean="0"/>
              <a:t>entertainment</a:t>
            </a:r>
          </a:p>
          <a:p>
            <a:r>
              <a:rPr lang="en-US" dirty="0" smtClean="0"/>
              <a:t>The </a:t>
            </a:r>
            <a:r>
              <a:rPr lang="en-US" dirty="0"/>
              <a:t>objective models are meant to be applied to sequences of up to 5 min </a:t>
            </a:r>
            <a:r>
              <a:rPr lang="en-US" dirty="0" smtClean="0"/>
              <a:t>duration</a:t>
            </a:r>
          </a:p>
          <a:p>
            <a:pPr lvl="1"/>
            <a:r>
              <a:rPr lang="en-US" dirty="0" smtClean="0"/>
              <a:t>The </a:t>
            </a:r>
            <a:r>
              <a:rPr lang="en-US" dirty="0"/>
              <a:t>models should be based on general perceptual </a:t>
            </a:r>
            <a:r>
              <a:rPr lang="en-US" dirty="0" smtClean="0"/>
              <a:t>concepts</a:t>
            </a:r>
          </a:p>
          <a:p>
            <a:pPr lvl="2"/>
            <a:r>
              <a:rPr lang="en-US" dirty="0" smtClean="0"/>
              <a:t>not </a:t>
            </a:r>
            <a:r>
              <a:rPr lang="en-US" dirty="0"/>
              <a:t>be depending on specific protocols which may change very </a:t>
            </a:r>
            <a:r>
              <a:rPr lang="en-US" dirty="0" smtClean="0"/>
              <a:t>often</a:t>
            </a:r>
          </a:p>
          <a:p>
            <a:endParaRPr lang="de-DE" dirty="0"/>
          </a:p>
        </p:txBody>
      </p:sp>
      <p:sp>
        <p:nvSpPr>
          <p:cNvPr id="4" name="Slide Number Placeholder 3"/>
          <p:cNvSpPr>
            <a:spLocks noGrp="1"/>
          </p:cNvSpPr>
          <p:nvPr>
            <p:ph type="sldNum" sz="quarter" idx="12"/>
          </p:nvPr>
        </p:nvSpPr>
        <p:spPr/>
        <p:txBody>
          <a:bodyPr/>
          <a:lstStyle/>
          <a:p>
            <a:fld id="{283C63E4-F9BE-C24A-B4FF-309EB18BA564}" type="slidenum">
              <a:rPr lang="en-US" smtClean="0"/>
              <a:t>23</a:t>
            </a:fld>
            <a:endParaRPr lang="en-US"/>
          </a:p>
        </p:txBody>
      </p:sp>
    </p:spTree>
    <p:extLst>
      <p:ext uri="{BB962C8B-B14F-4D97-AF65-F5344CB8AC3E}">
        <p14:creationId xmlns:p14="http://schemas.microsoft.com/office/powerpoint/2010/main" val="620396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7200" y="570972"/>
            <a:ext cx="8229600" cy="1143000"/>
          </a:xfrm>
        </p:spPr>
        <p:txBody>
          <a:bodyPr/>
          <a:lstStyle/>
          <a:p>
            <a:r>
              <a:rPr lang="en-US" altLang="en-US"/>
              <a:t>Any questions </a:t>
            </a:r>
            <a:r>
              <a:rPr lang="en-US" altLang="en-US" sz="5400">
                <a:solidFill>
                  <a:srgbClr val="FF0000"/>
                </a:solidFill>
              </a:rPr>
              <a:t>?</a:t>
            </a:r>
          </a:p>
        </p:txBody>
      </p:sp>
      <p:sp>
        <p:nvSpPr>
          <p:cNvPr id="252931" name="Rectangle 3"/>
          <p:cNvSpPr>
            <a:spLocks noChangeArrowheads="1"/>
          </p:cNvSpPr>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tLang="en-US" sz="1000">
              <a:latin typeface="Trebuchet MS" panose="020B0603020202020204" pitchFamily="34" charset="0"/>
            </a:endParaRPr>
          </a:p>
        </p:txBody>
      </p:sp>
      <p:graphicFrame>
        <p:nvGraphicFramePr>
          <p:cNvPr id="252932" name="Object 4"/>
          <p:cNvGraphicFramePr>
            <a:graphicFrameLocks noChangeAspect="1"/>
          </p:cNvGraphicFramePr>
          <p:nvPr/>
        </p:nvGraphicFramePr>
        <p:xfrm>
          <a:off x="4321175" y="1509713"/>
          <a:ext cx="1620838" cy="3933825"/>
        </p:xfrm>
        <a:graphic>
          <a:graphicData uri="http://schemas.openxmlformats.org/presentationml/2006/ole">
            <mc:AlternateContent xmlns:mc="http://schemas.openxmlformats.org/markup-compatibility/2006">
              <mc:Choice xmlns:v="urn:schemas-microsoft-com:vml" Requires="v">
                <p:oleObj spid="_x0000_s1037" name="Microsoft ClipArt Gallery" r:id="rId4" imgW="1621800" imgH="3934080" progId="MS_ClipArt_Gallery">
                  <p:embed/>
                </p:oleObj>
              </mc:Choice>
              <mc:Fallback>
                <p:oleObj name="Microsoft ClipArt Gallery" r:id="rId4" imgW="1621800" imgH="3934080" progId="MS_ClipArt_Gallery">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1175" y="1509713"/>
                        <a:ext cx="1620838" cy="393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2933" name="Text Box 5"/>
          <p:cNvSpPr txBox="1">
            <a:spLocks noChangeArrowheads="1"/>
          </p:cNvSpPr>
          <p:nvPr/>
        </p:nvSpPr>
        <p:spPr bwMode="auto">
          <a:xfrm>
            <a:off x="5762625" y="2343150"/>
            <a:ext cx="2936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sz="1400">
                <a:solidFill>
                  <a:schemeClr val="tx2"/>
                </a:solidFill>
              </a:rPr>
              <a:t>Contact:</a:t>
            </a:r>
            <a:br>
              <a:rPr lang="de-DE" altLang="en-US" sz="1400">
                <a:solidFill>
                  <a:schemeClr val="tx2"/>
                </a:solidFill>
              </a:rPr>
            </a:br>
            <a:r>
              <a:rPr lang="de-DE" altLang="en-US" sz="1400">
                <a:solidFill>
                  <a:schemeClr val="tx2"/>
                </a:solidFill>
              </a:rPr>
              <a:t>Consultant@joachimpomy.de</a:t>
            </a:r>
          </a:p>
        </p:txBody>
      </p:sp>
      <p:sp>
        <p:nvSpPr>
          <p:cNvPr id="2" name="Slide Number Placeholder 1"/>
          <p:cNvSpPr>
            <a:spLocks noGrp="1"/>
          </p:cNvSpPr>
          <p:nvPr>
            <p:ph type="sldNum" sz="quarter" idx="12"/>
          </p:nvPr>
        </p:nvSpPr>
        <p:spPr/>
        <p:txBody>
          <a:bodyPr/>
          <a:lstStyle/>
          <a:p>
            <a:fld id="{283C63E4-F9BE-C24A-B4FF-309EB18BA564}" type="slidenum">
              <a:rPr lang="en-US" smtClean="0"/>
              <a:t>24</a:t>
            </a:fld>
            <a:endParaRPr lang="en-US" dirty="0"/>
          </a:p>
        </p:txBody>
      </p:sp>
    </p:spTree>
    <p:extLst>
      <p:ext uri="{BB962C8B-B14F-4D97-AF65-F5344CB8AC3E}">
        <p14:creationId xmlns:p14="http://schemas.microsoft.com/office/powerpoint/2010/main" val="2690706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p:cNvGrpSpPr/>
          <p:nvPr/>
        </p:nvGrpSpPr>
        <p:grpSpPr>
          <a:xfrm>
            <a:off x="2905482" y="2534184"/>
            <a:ext cx="6333495" cy="3019627"/>
            <a:chOff x="2489201" y="1411061"/>
            <a:chExt cx="6333495" cy="3019627"/>
          </a:xfrm>
        </p:grpSpPr>
        <p:grpSp>
          <p:nvGrpSpPr>
            <p:cNvPr id="7" name="Gruppieren 6"/>
            <p:cNvGrpSpPr>
              <a:grpSpLocks/>
            </p:cNvGrpSpPr>
            <p:nvPr/>
          </p:nvGrpSpPr>
          <p:grpSpPr bwMode="auto">
            <a:xfrm>
              <a:off x="5303838" y="1685925"/>
              <a:ext cx="3422650" cy="1622425"/>
              <a:chOff x="2489201" y="1428989"/>
              <a:chExt cx="6333495" cy="3001699"/>
            </a:xfrm>
          </p:grpSpPr>
          <p:pic>
            <p:nvPicPr>
              <p:cNvPr id="8" name="Bild 8" descr="Devices_01.pdf"/>
              <p:cNvPicPr>
                <a:picLocks noChangeAspect="1" noChangeArrowheads="1"/>
              </p:cNvPicPr>
              <p:nvPr/>
            </p:nvPicPr>
            <p:blipFill>
              <a:blip r:embed="rId3"/>
              <a:srcRect/>
              <a:stretch>
                <a:fillRect/>
              </a:stretch>
            </p:blipFill>
            <p:spPr bwMode="auto">
              <a:xfrm>
                <a:off x="4146423" y="1412353"/>
                <a:ext cx="3902196" cy="5120223"/>
              </a:xfrm>
              <a:prstGeom prst="rect">
                <a:avLst/>
              </a:prstGeom>
              <a:noFill/>
            </p:spPr>
          </p:pic>
          <p:pic>
            <p:nvPicPr>
              <p:cNvPr id="9" name="Bild 9" descr="Devices_02.pdf"/>
              <p:cNvPicPr>
                <a:picLocks noChangeAspect="1" noChangeArrowheads="1"/>
              </p:cNvPicPr>
              <p:nvPr/>
            </p:nvPicPr>
            <p:blipFill>
              <a:blip r:embed="rId4"/>
              <a:srcRect/>
              <a:stretch>
                <a:fillRect/>
              </a:stretch>
            </p:blipFill>
            <p:spPr bwMode="auto">
              <a:xfrm>
                <a:off x="6007297" y="2664214"/>
                <a:ext cx="2176659" cy="2864618"/>
              </a:xfrm>
              <a:prstGeom prst="rect">
                <a:avLst/>
              </a:prstGeom>
              <a:noFill/>
            </p:spPr>
          </p:pic>
          <p:pic>
            <p:nvPicPr>
              <p:cNvPr id="10" name="Bild 10" descr="Devices_03.pdf"/>
              <p:cNvPicPr>
                <a:picLocks noChangeAspect="1" noChangeArrowheads="1"/>
              </p:cNvPicPr>
              <p:nvPr/>
            </p:nvPicPr>
            <p:blipFill>
              <a:blip r:embed="rId5"/>
              <a:srcRect/>
              <a:stretch>
                <a:fillRect/>
              </a:stretch>
            </p:blipFill>
            <p:spPr bwMode="auto">
              <a:xfrm>
                <a:off x="7326826" y="3295783"/>
                <a:ext cx="1533811" cy="2300717"/>
              </a:xfrm>
              <a:prstGeom prst="rect">
                <a:avLst/>
              </a:prstGeom>
              <a:noFill/>
            </p:spPr>
          </p:pic>
          <p:pic>
            <p:nvPicPr>
              <p:cNvPr id="11" name="Bild 11" descr="Devices_04.pdf"/>
              <p:cNvPicPr>
                <a:picLocks noChangeAspect="1" noChangeArrowheads="1"/>
              </p:cNvPicPr>
              <p:nvPr/>
            </p:nvPicPr>
            <p:blipFill>
              <a:blip r:embed="rId6"/>
              <a:srcRect/>
              <a:stretch>
                <a:fillRect/>
              </a:stretch>
            </p:blipFill>
            <p:spPr bwMode="auto">
              <a:xfrm>
                <a:off x="2454719" y="2337151"/>
                <a:ext cx="3056345" cy="3631524"/>
              </a:xfrm>
              <a:prstGeom prst="rect">
                <a:avLst/>
              </a:prstGeom>
              <a:noFill/>
            </p:spPr>
          </p:pic>
        </p:grpSp>
        <p:pic>
          <p:nvPicPr>
            <p:cNvPr id="12" name="Bild 8" descr="Devices_01.pdf"/>
            <p:cNvPicPr>
              <a:picLocks noChangeAspect="1"/>
            </p:cNvPicPr>
            <p:nvPr/>
          </p:nvPicPr>
          <p:blipFill>
            <a:blip r:embed="rId7"/>
            <a:srcRect l="31381" t="26017" r="12006" b="11590"/>
            <a:stretch>
              <a:fillRect/>
            </a:stretch>
          </p:blipFill>
          <p:spPr>
            <a:xfrm>
              <a:off x="4181479" y="1411061"/>
              <a:ext cx="3829138" cy="2531470"/>
            </a:xfrm>
            <a:prstGeom prst="rect">
              <a:avLst/>
            </a:prstGeom>
            <a:effectLst>
              <a:reflection blurRad="6350" stA="52000" endA="300" endPos="35000" dir="5400000" sy="-100000" algn="bl" rotWithShape="0"/>
            </a:effectLst>
          </p:spPr>
        </p:pic>
        <p:pic>
          <p:nvPicPr>
            <p:cNvPr id="13" name="Bild 9" descr="Devices_02.pdf"/>
            <p:cNvPicPr>
              <a:picLocks noChangeAspect="1"/>
            </p:cNvPicPr>
            <p:nvPr/>
          </p:nvPicPr>
          <p:blipFill>
            <a:blip r:embed="rId8"/>
            <a:srcRect l="58945" t="56772" r="9992" b="8408"/>
            <a:stretch>
              <a:fillRect/>
            </a:stretch>
          </p:blipFill>
          <p:spPr>
            <a:xfrm>
              <a:off x="6045853" y="2676796"/>
              <a:ext cx="2101007" cy="1412746"/>
            </a:xfrm>
            <a:prstGeom prst="rect">
              <a:avLst/>
            </a:prstGeom>
            <a:effectLst>
              <a:reflection blurRad="6350" stA="52000" endA="300" endPos="35000" dir="5400000" sy="-100000" algn="bl" rotWithShape="0"/>
            </a:effectLst>
          </p:spPr>
        </p:pic>
        <p:pic>
          <p:nvPicPr>
            <p:cNvPr id="14" name="Bild 10" descr="Devices_03.pdf"/>
            <p:cNvPicPr>
              <a:picLocks noChangeAspect="1"/>
            </p:cNvPicPr>
            <p:nvPr/>
          </p:nvPicPr>
          <p:blipFill>
            <a:blip r:embed="rId9"/>
            <a:srcRect l="78452" t="72326"/>
            <a:stretch>
              <a:fillRect/>
            </a:stretch>
          </p:blipFill>
          <p:spPr>
            <a:xfrm>
              <a:off x="7365257" y="3307871"/>
              <a:ext cx="1457439" cy="1122817"/>
            </a:xfrm>
            <a:prstGeom prst="rect">
              <a:avLst/>
            </a:prstGeom>
            <a:effectLst>
              <a:reflection blurRad="6350" stA="52000" endA="300" endPos="35000" dir="5400000" sy="-100000" algn="bl" rotWithShape="0"/>
            </a:effectLst>
          </p:spPr>
        </p:pic>
        <p:pic>
          <p:nvPicPr>
            <p:cNvPr id="15" name="Bild 11" descr="Devices_04.pdf"/>
            <p:cNvPicPr>
              <a:picLocks noChangeAspect="1"/>
            </p:cNvPicPr>
            <p:nvPr/>
          </p:nvPicPr>
          <p:blipFill>
            <a:blip r:embed="rId10"/>
            <a:srcRect l="11132" t="52883" r="44659" b="2752"/>
            <a:stretch>
              <a:fillRect/>
            </a:stretch>
          </p:blipFill>
          <p:spPr>
            <a:xfrm>
              <a:off x="2489201" y="2343331"/>
              <a:ext cx="2990170" cy="1799997"/>
            </a:xfrm>
            <a:prstGeom prst="rect">
              <a:avLst/>
            </a:prstGeom>
            <a:effectLst>
              <a:reflection blurRad="6350" stA="52000" endA="300" endPos="35000" dir="5400000" sy="-100000" algn="bl" rotWithShape="0"/>
            </a:effectLst>
          </p:spPr>
        </p:pic>
      </p:grpSp>
      <p:sp>
        <p:nvSpPr>
          <p:cNvPr id="2" name="Titel 1"/>
          <p:cNvSpPr>
            <a:spLocks noGrp="1"/>
          </p:cNvSpPr>
          <p:nvPr>
            <p:ph type="title"/>
          </p:nvPr>
        </p:nvSpPr>
        <p:spPr/>
        <p:txBody>
          <a:bodyPr/>
          <a:lstStyle/>
          <a:p>
            <a:pPr algn="l"/>
            <a:r>
              <a:rPr lang="de-DE" sz="2800" dirty="0" err="1">
                <a:solidFill>
                  <a:schemeClr val="bg2">
                    <a:lumMod val="25000"/>
                  </a:schemeClr>
                </a:solidFill>
              </a:rPr>
              <a:t>What</a:t>
            </a:r>
            <a:r>
              <a:rPr lang="de-DE" sz="2800" dirty="0">
                <a:solidFill>
                  <a:schemeClr val="bg2">
                    <a:lumMod val="25000"/>
                  </a:schemeClr>
                </a:solidFill>
              </a:rPr>
              <a:t> </a:t>
            </a:r>
            <a:r>
              <a:rPr lang="de-DE" sz="2800" dirty="0" err="1">
                <a:solidFill>
                  <a:schemeClr val="bg2">
                    <a:lumMod val="25000"/>
                  </a:schemeClr>
                </a:solidFill>
              </a:rPr>
              <a:t>is</a:t>
            </a:r>
            <a:r>
              <a:rPr lang="de-DE" sz="2800" dirty="0">
                <a:solidFill>
                  <a:schemeClr val="bg2">
                    <a:lumMod val="25000"/>
                  </a:schemeClr>
                </a:solidFill>
              </a:rPr>
              <a:t> Different </a:t>
            </a:r>
            <a:r>
              <a:rPr lang="de-DE" sz="2800" dirty="0" err="1">
                <a:solidFill>
                  <a:schemeClr val="bg2">
                    <a:lumMod val="25000"/>
                  </a:schemeClr>
                </a:solidFill>
              </a:rPr>
              <a:t>with</a:t>
            </a:r>
            <a:r>
              <a:rPr lang="de-DE" sz="2800" dirty="0">
                <a:solidFill>
                  <a:schemeClr val="bg2">
                    <a:lumMod val="25000"/>
                  </a:schemeClr>
                </a:solidFill>
              </a:rPr>
              <a:t> Adaptive Streaming?</a:t>
            </a:r>
          </a:p>
        </p:txBody>
      </p:sp>
      <p:sp>
        <p:nvSpPr>
          <p:cNvPr id="3" name="Inhaltsplatzhalter 2"/>
          <p:cNvSpPr>
            <a:spLocks noGrp="1"/>
          </p:cNvSpPr>
          <p:nvPr>
            <p:ph idx="1"/>
          </p:nvPr>
        </p:nvSpPr>
        <p:spPr>
          <a:xfrm>
            <a:off x="204760" y="2061388"/>
            <a:ext cx="4966331" cy="2931013"/>
          </a:xfrm>
        </p:spPr>
        <p:txBody>
          <a:bodyPr/>
          <a:lstStyle/>
          <a:p>
            <a:r>
              <a:rPr lang="de-DE" sz="2400" dirty="0">
                <a:solidFill>
                  <a:schemeClr val="bg2">
                    <a:lumMod val="25000"/>
                  </a:schemeClr>
                </a:solidFill>
              </a:rPr>
              <a:t>TCP (</a:t>
            </a:r>
            <a:r>
              <a:rPr lang="de-DE" sz="2400" dirty="0" err="1">
                <a:solidFill>
                  <a:schemeClr val="bg2">
                    <a:lumMod val="25000"/>
                  </a:schemeClr>
                </a:solidFill>
              </a:rPr>
              <a:t>or</a:t>
            </a:r>
            <a:r>
              <a:rPr lang="de-DE" sz="2400" dirty="0">
                <a:solidFill>
                  <a:schemeClr val="bg2">
                    <a:lumMod val="25000"/>
                  </a:schemeClr>
                </a:solidFill>
              </a:rPr>
              <a:t> TCP-like)-&gt; </a:t>
            </a:r>
            <a:r>
              <a:rPr lang="de-DE" sz="2400" dirty="0" err="1">
                <a:solidFill>
                  <a:schemeClr val="bg2">
                    <a:lumMod val="25000"/>
                  </a:schemeClr>
                </a:solidFill>
              </a:rPr>
              <a:t>No</a:t>
            </a:r>
            <a:r>
              <a:rPr lang="de-DE" sz="2400" dirty="0">
                <a:solidFill>
                  <a:schemeClr val="bg2">
                    <a:lumMod val="25000"/>
                  </a:schemeClr>
                </a:solidFill>
              </a:rPr>
              <a:t> packet </a:t>
            </a:r>
            <a:r>
              <a:rPr lang="de-DE" sz="2400" dirty="0" err="1">
                <a:solidFill>
                  <a:schemeClr val="bg2">
                    <a:lumMod val="25000"/>
                  </a:schemeClr>
                </a:solidFill>
              </a:rPr>
              <a:t>loss</a:t>
            </a:r>
            <a:endParaRPr lang="de-DE" sz="2400" dirty="0">
              <a:solidFill>
                <a:schemeClr val="bg2">
                  <a:lumMod val="25000"/>
                </a:schemeClr>
              </a:solidFill>
            </a:endParaRPr>
          </a:p>
          <a:p>
            <a:r>
              <a:rPr lang="de-DE" sz="2400" dirty="0" err="1">
                <a:solidFill>
                  <a:schemeClr val="bg2">
                    <a:lumMod val="25000"/>
                  </a:schemeClr>
                </a:solidFill>
              </a:rPr>
              <a:t>Stalling</a:t>
            </a:r>
            <a:r>
              <a:rPr lang="de-DE" sz="2400" dirty="0">
                <a:solidFill>
                  <a:schemeClr val="bg2">
                    <a:lumMod val="25000"/>
                  </a:schemeClr>
                </a:solidFill>
              </a:rPr>
              <a:t> </a:t>
            </a:r>
            <a:r>
              <a:rPr lang="de-DE" sz="2400" dirty="0" err="1">
                <a:solidFill>
                  <a:schemeClr val="bg2">
                    <a:lumMod val="25000"/>
                  </a:schemeClr>
                </a:solidFill>
              </a:rPr>
              <a:t>effects</a:t>
            </a:r>
            <a:r>
              <a:rPr lang="de-DE" sz="2400" dirty="0">
                <a:solidFill>
                  <a:schemeClr val="bg2">
                    <a:lumMod val="25000"/>
                  </a:schemeClr>
                </a:solidFill>
              </a:rPr>
              <a:t> (</a:t>
            </a:r>
            <a:r>
              <a:rPr lang="de-DE" sz="2400" dirty="0" err="1">
                <a:solidFill>
                  <a:schemeClr val="bg2">
                    <a:lumMod val="25000"/>
                  </a:schemeClr>
                </a:solidFill>
              </a:rPr>
              <a:t>rebuffering</a:t>
            </a:r>
            <a:r>
              <a:rPr lang="de-DE" sz="2400" dirty="0">
                <a:solidFill>
                  <a:schemeClr val="bg2">
                    <a:lumMod val="25000"/>
                  </a:schemeClr>
                </a:solidFill>
              </a:rPr>
              <a:t>)</a:t>
            </a:r>
          </a:p>
          <a:p>
            <a:r>
              <a:rPr lang="de-DE" sz="2400" dirty="0" err="1">
                <a:solidFill>
                  <a:schemeClr val="bg2">
                    <a:lumMod val="25000"/>
                  </a:schemeClr>
                </a:solidFill>
              </a:rPr>
              <a:t>Highly</a:t>
            </a:r>
            <a:r>
              <a:rPr lang="de-DE" sz="2400" dirty="0">
                <a:solidFill>
                  <a:schemeClr val="bg2">
                    <a:lumMod val="25000"/>
                  </a:schemeClr>
                </a:solidFill>
              </a:rPr>
              <a:t> variable </a:t>
            </a:r>
            <a:r>
              <a:rPr lang="de-DE" sz="2400" dirty="0" err="1">
                <a:solidFill>
                  <a:schemeClr val="bg2">
                    <a:lumMod val="25000"/>
                  </a:schemeClr>
                </a:solidFill>
              </a:rPr>
              <a:t>coding</a:t>
            </a:r>
            <a:r>
              <a:rPr lang="de-DE" sz="2400" dirty="0">
                <a:solidFill>
                  <a:schemeClr val="bg2">
                    <a:lumMod val="25000"/>
                  </a:schemeClr>
                </a:solidFill>
              </a:rPr>
              <a:t> </a:t>
            </a:r>
            <a:r>
              <a:rPr lang="de-DE" sz="2400" dirty="0" err="1">
                <a:solidFill>
                  <a:schemeClr val="bg2">
                    <a:lumMod val="25000"/>
                  </a:schemeClr>
                </a:solidFill>
              </a:rPr>
              <a:t>quality</a:t>
            </a:r>
            <a:endParaRPr lang="de-DE" sz="2400" dirty="0">
              <a:solidFill>
                <a:schemeClr val="bg2">
                  <a:lumMod val="25000"/>
                </a:schemeClr>
              </a:solidFill>
            </a:endParaRPr>
          </a:p>
          <a:p>
            <a:r>
              <a:rPr lang="de-DE" sz="2400" dirty="0">
                <a:solidFill>
                  <a:schemeClr val="bg2">
                    <a:lumMod val="25000"/>
                  </a:schemeClr>
                </a:solidFill>
              </a:rPr>
              <a:t>Resolution </a:t>
            </a:r>
            <a:r>
              <a:rPr lang="de-DE" sz="2400" dirty="0" err="1">
                <a:solidFill>
                  <a:schemeClr val="bg2">
                    <a:lumMod val="25000"/>
                  </a:schemeClr>
                </a:solidFill>
              </a:rPr>
              <a:t>changes</a:t>
            </a:r>
            <a:endParaRPr lang="de-DE" sz="2400" dirty="0">
              <a:solidFill>
                <a:schemeClr val="bg2">
                  <a:lumMod val="25000"/>
                </a:schemeClr>
              </a:solidFill>
            </a:endParaRPr>
          </a:p>
          <a:p>
            <a:r>
              <a:rPr lang="de-DE" sz="2400" dirty="0">
                <a:solidFill>
                  <a:schemeClr val="bg2">
                    <a:lumMod val="25000"/>
                  </a:schemeClr>
                </a:solidFill>
              </a:rPr>
              <a:t>Long </a:t>
            </a:r>
            <a:r>
              <a:rPr lang="de-DE" sz="2400" dirty="0" err="1">
                <a:solidFill>
                  <a:schemeClr val="bg2">
                    <a:lumMod val="25000"/>
                  </a:schemeClr>
                </a:solidFill>
              </a:rPr>
              <a:t>sequences</a:t>
            </a:r>
            <a:endParaRPr lang="de-DE" sz="2400" dirty="0">
              <a:solidFill>
                <a:schemeClr val="bg2">
                  <a:lumMod val="25000"/>
                </a:schemeClr>
              </a:solidFill>
            </a:endParaRPr>
          </a:p>
          <a:p>
            <a:r>
              <a:rPr lang="de-DE" sz="2400" dirty="0" err="1">
                <a:solidFill>
                  <a:schemeClr val="bg2">
                    <a:lumMod val="25000"/>
                  </a:schemeClr>
                </a:solidFill>
              </a:rPr>
              <a:t>Many</a:t>
            </a:r>
            <a:r>
              <a:rPr lang="de-DE" sz="2400" dirty="0">
                <a:solidFill>
                  <a:schemeClr val="bg2">
                    <a:lumMod val="25000"/>
                  </a:schemeClr>
                </a:solidFill>
              </a:rPr>
              <a:t> </a:t>
            </a:r>
            <a:r>
              <a:rPr lang="de-DE" sz="2400" dirty="0" err="1">
                <a:solidFill>
                  <a:schemeClr val="bg2">
                    <a:lumMod val="25000"/>
                  </a:schemeClr>
                </a:solidFill>
              </a:rPr>
              <a:t>codecs</a:t>
            </a:r>
            <a:endParaRPr lang="de-DE" sz="2400" dirty="0">
              <a:solidFill>
                <a:schemeClr val="bg2">
                  <a:lumMod val="25000"/>
                </a:schemeClr>
              </a:solidFill>
            </a:endParaRPr>
          </a:p>
          <a:p>
            <a:r>
              <a:rPr lang="de-DE" sz="2400" dirty="0" err="1">
                <a:solidFill>
                  <a:schemeClr val="bg2">
                    <a:lumMod val="25000"/>
                  </a:schemeClr>
                </a:solidFill>
              </a:rPr>
              <a:t>Many</a:t>
            </a:r>
            <a:r>
              <a:rPr lang="de-DE" sz="2400" dirty="0">
                <a:solidFill>
                  <a:schemeClr val="bg2">
                    <a:lumMod val="25000"/>
                  </a:schemeClr>
                </a:solidFill>
              </a:rPr>
              <a:t> </a:t>
            </a:r>
            <a:r>
              <a:rPr lang="de-DE" sz="2400" dirty="0" err="1">
                <a:solidFill>
                  <a:schemeClr val="bg2">
                    <a:lumMod val="25000"/>
                  </a:schemeClr>
                </a:solidFill>
              </a:rPr>
              <a:t>devices</a:t>
            </a:r>
            <a:r>
              <a:rPr lang="de-DE" sz="2400" dirty="0">
                <a:solidFill>
                  <a:schemeClr val="bg2">
                    <a:lumMod val="25000"/>
                  </a:schemeClr>
                </a:solidFill>
              </a:rPr>
              <a:t>…</a:t>
            </a:r>
          </a:p>
          <a:p>
            <a:endParaRPr lang="de-DE" sz="2400" dirty="0">
              <a:solidFill>
                <a:schemeClr val="bg2">
                  <a:lumMod val="25000"/>
                </a:schemeClr>
              </a:solidFill>
            </a:endParaRPr>
          </a:p>
          <a:p>
            <a:endParaRPr lang="de-DE" sz="2400" dirty="0">
              <a:solidFill>
                <a:schemeClr val="bg2">
                  <a:lumMod val="25000"/>
                </a:schemeClr>
              </a:solidFill>
            </a:endParaRPr>
          </a:p>
        </p:txBody>
      </p:sp>
      <p:sp>
        <p:nvSpPr>
          <p:cNvPr id="28" name="Textfeld 27"/>
          <p:cNvSpPr txBox="1"/>
          <p:nvPr/>
        </p:nvSpPr>
        <p:spPr>
          <a:xfrm>
            <a:off x="2158914" y="4530735"/>
            <a:ext cx="4359275" cy="923330"/>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defTabSz="914400">
              <a:defRPr/>
            </a:pPr>
            <a:r>
              <a:rPr lang="de-DE" b="1" dirty="0" err="1">
                <a:solidFill>
                  <a:prstClr val="white"/>
                </a:solidFill>
              </a:rPr>
              <a:t>Conclusion</a:t>
            </a:r>
            <a:r>
              <a:rPr lang="de-DE" b="1" dirty="0">
                <a:solidFill>
                  <a:prstClr val="white"/>
                </a:solidFill>
              </a:rPr>
              <a:t>: </a:t>
            </a:r>
          </a:p>
          <a:p>
            <a:pPr defTabSz="914400">
              <a:defRPr/>
            </a:pPr>
            <a:r>
              <a:rPr lang="de-DE" dirty="0">
                <a:solidFill>
                  <a:prstClr val="white"/>
                </a:solidFill>
              </a:rPr>
              <a:t>Clear </a:t>
            </a:r>
            <a:r>
              <a:rPr lang="de-DE" dirty="0" err="1">
                <a:solidFill>
                  <a:prstClr val="white"/>
                </a:solidFill>
              </a:rPr>
              <a:t>need</a:t>
            </a:r>
            <a:r>
              <a:rPr lang="de-DE" dirty="0">
                <a:solidFill>
                  <a:prstClr val="white"/>
                </a:solidFill>
              </a:rPr>
              <a:t> for a </a:t>
            </a:r>
            <a:r>
              <a:rPr lang="de-DE" dirty="0" err="1">
                <a:solidFill>
                  <a:prstClr val="white"/>
                </a:solidFill>
              </a:rPr>
              <a:t>new</a:t>
            </a:r>
            <a:r>
              <a:rPr lang="de-DE" dirty="0">
                <a:solidFill>
                  <a:prstClr val="white"/>
                </a:solidFill>
              </a:rPr>
              <a:t> </a:t>
            </a:r>
            <a:r>
              <a:rPr lang="de-DE" dirty="0" err="1">
                <a:solidFill>
                  <a:prstClr val="white"/>
                </a:solidFill>
              </a:rPr>
              <a:t>streaming</a:t>
            </a:r>
            <a:r>
              <a:rPr lang="de-DE" dirty="0">
                <a:solidFill>
                  <a:prstClr val="white"/>
                </a:solidFill>
              </a:rPr>
              <a:t> </a:t>
            </a:r>
            <a:r>
              <a:rPr lang="de-DE" dirty="0" err="1">
                <a:solidFill>
                  <a:prstClr val="white"/>
                </a:solidFill>
              </a:rPr>
              <a:t>video</a:t>
            </a:r>
            <a:r>
              <a:rPr lang="de-DE" dirty="0">
                <a:solidFill>
                  <a:prstClr val="white"/>
                </a:solidFill>
              </a:rPr>
              <a:t> </a:t>
            </a:r>
            <a:r>
              <a:rPr lang="de-DE" dirty="0" err="1">
                <a:solidFill>
                  <a:prstClr val="white"/>
                </a:solidFill>
              </a:rPr>
              <a:t>quality</a:t>
            </a:r>
            <a:r>
              <a:rPr lang="de-DE" dirty="0">
                <a:solidFill>
                  <a:prstClr val="white"/>
                </a:solidFill>
              </a:rPr>
              <a:t> </a:t>
            </a:r>
            <a:r>
              <a:rPr lang="de-DE" dirty="0" err="1">
                <a:solidFill>
                  <a:prstClr val="white"/>
                </a:solidFill>
              </a:rPr>
              <a:t>measurement</a:t>
            </a:r>
            <a:r>
              <a:rPr lang="de-DE" dirty="0">
                <a:solidFill>
                  <a:prstClr val="white"/>
                </a:solidFill>
              </a:rPr>
              <a:t> </a:t>
            </a:r>
            <a:r>
              <a:rPr lang="de-DE" dirty="0" err="1">
                <a:solidFill>
                  <a:prstClr val="white"/>
                </a:solidFill>
              </a:rPr>
              <a:t>technique</a:t>
            </a:r>
            <a:endParaRPr lang="de-DE" dirty="0">
              <a:solidFill>
                <a:prstClr val="white"/>
              </a:solidFill>
            </a:endParaRPr>
          </a:p>
        </p:txBody>
      </p:sp>
      <p:sp>
        <p:nvSpPr>
          <p:cNvPr id="30" name="Fußzeilenplatzhalter 29"/>
          <p:cNvSpPr>
            <a:spLocks noGrp="1"/>
          </p:cNvSpPr>
          <p:nvPr>
            <p:ph type="ftr" sz="quarter" idx="11"/>
          </p:nvPr>
        </p:nvSpPr>
        <p:spPr>
          <a:xfrm>
            <a:off x="6133768" y="5642557"/>
            <a:ext cx="2376488" cy="273050"/>
          </a:xfrm>
        </p:spPr>
        <p:txBody>
          <a:bodyPr/>
          <a:lstStyle/>
          <a:p>
            <a:pPr>
              <a:defRPr/>
            </a:pPr>
            <a:r>
              <a:rPr lang="en-US" dirty="0" smtClean="0">
                <a:solidFill>
                  <a:prstClr val="black">
                    <a:tint val="75000"/>
                  </a:prstClr>
                </a:solidFill>
              </a:rPr>
              <a:t>© 2015 Christian Schmidmer, </a:t>
            </a:r>
            <a:r>
              <a:rPr lang="en-US" dirty="0" err="1" smtClean="0">
                <a:solidFill>
                  <a:prstClr val="black">
                    <a:tint val="75000"/>
                  </a:prstClr>
                </a:solidFill>
              </a:rPr>
              <a:t>www.opticom.de</a:t>
            </a:r>
            <a:endParaRPr lang="en-US" dirty="0">
              <a:solidFill>
                <a:prstClr val="black">
                  <a:tint val="75000"/>
                </a:prstClr>
              </a:solidFill>
            </a:endParaRPr>
          </a:p>
        </p:txBody>
      </p:sp>
    </p:spTree>
    <p:extLst>
      <p:ext uri="{BB962C8B-B14F-4D97-AF65-F5344CB8AC3E}">
        <p14:creationId xmlns:p14="http://schemas.microsoft.com/office/powerpoint/2010/main" val="20692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25000"/>
                  </a:schemeClr>
                </a:solidFill>
              </a:rPr>
              <a:t>Adaptive Streaming </a:t>
            </a:r>
            <a:r>
              <a:rPr lang="de-DE" dirty="0" err="1" smtClean="0">
                <a:solidFill>
                  <a:schemeClr val="bg2">
                    <a:lumMod val="25000"/>
                  </a:schemeClr>
                </a:solidFill>
              </a:rPr>
              <a:t>Concept</a:t>
            </a:r>
            <a:endParaRPr lang="de-DE" dirty="0">
              <a:solidFill>
                <a:schemeClr val="bg2">
                  <a:lumMod val="25000"/>
                </a:schemeClr>
              </a:solidFill>
            </a:endParaRPr>
          </a:p>
        </p:txBody>
      </p:sp>
      <p:cxnSp>
        <p:nvCxnSpPr>
          <p:cNvPr id="130" name="Straight Connector 45"/>
          <p:cNvCxnSpPr/>
          <p:nvPr/>
        </p:nvCxnSpPr>
        <p:spPr>
          <a:xfrm>
            <a:off x="3635878" y="1920480"/>
            <a:ext cx="0" cy="348187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2"/>
          <p:cNvCxnSpPr/>
          <p:nvPr/>
        </p:nvCxnSpPr>
        <p:spPr>
          <a:xfrm flipH="1">
            <a:off x="1936405" y="1920480"/>
            <a:ext cx="1" cy="348187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46"/>
          <p:cNvCxnSpPr/>
          <p:nvPr/>
        </p:nvCxnSpPr>
        <p:spPr>
          <a:xfrm>
            <a:off x="6937317" y="1920480"/>
            <a:ext cx="1" cy="348187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35" name="Down Arrow 96"/>
          <p:cNvSpPr/>
          <p:nvPr/>
        </p:nvSpPr>
        <p:spPr>
          <a:xfrm rot="16200000">
            <a:off x="3466316" y="2341901"/>
            <a:ext cx="246885" cy="460346"/>
          </a:xfrm>
          <a:prstGeom prst="downArrow">
            <a:avLst/>
          </a:prstGeom>
          <a:solidFill>
            <a:srgbClr val="E3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36" name="Down Arrow 94"/>
          <p:cNvSpPr/>
          <p:nvPr/>
        </p:nvSpPr>
        <p:spPr>
          <a:xfrm rot="16200000">
            <a:off x="3466316" y="3000259"/>
            <a:ext cx="246885" cy="460346"/>
          </a:xfrm>
          <a:prstGeom prst="downArrow">
            <a:avLst/>
          </a:prstGeom>
          <a:solidFill>
            <a:srgbClr val="E3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39" name="Down Arrow 90"/>
          <p:cNvSpPr/>
          <p:nvPr/>
        </p:nvSpPr>
        <p:spPr>
          <a:xfrm rot="16200000">
            <a:off x="1738517" y="2605312"/>
            <a:ext cx="246885" cy="460346"/>
          </a:xfrm>
          <a:prstGeom prst="downArrow">
            <a:avLst/>
          </a:prstGeom>
          <a:solidFill>
            <a:srgbClr val="71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40" name="Down Arrow 91"/>
          <p:cNvSpPr/>
          <p:nvPr/>
        </p:nvSpPr>
        <p:spPr>
          <a:xfrm rot="16200000">
            <a:off x="3449528" y="2671080"/>
            <a:ext cx="246885" cy="460346"/>
          </a:xfrm>
          <a:prstGeom prst="downArrow">
            <a:avLst/>
          </a:prstGeom>
          <a:solidFill>
            <a:srgbClr val="E3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41" name="Down Arrow 92"/>
          <p:cNvSpPr/>
          <p:nvPr/>
        </p:nvSpPr>
        <p:spPr>
          <a:xfrm rot="16200000">
            <a:off x="6785689" y="2556557"/>
            <a:ext cx="246885" cy="557857"/>
          </a:xfrm>
          <a:prstGeom prst="downArrow">
            <a:avLst/>
          </a:prstGeom>
          <a:gradFill rotWithShape="1">
            <a:gsLst>
              <a:gs pos="80000">
                <a:srgbClr val="A5AB81">
                  <a:hueOff val="0"/>
                  <a:satOff val="0"/>
                  <a:lumOff val="0"/>
                  <a:alphaOff val="0"/>
                  <a:shade val="93000"/>
                  <a:satMod val="130000"/>
                </a:srgbClr>
              </a:gs>
              <a:gs pos="100000">
                <a:srgbClr val="A5AB8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rtlCol="0" anchor="ctr"/>
          <a:lstStyle/>
          <a:p>
            <a:pPr algn="ctr" defTabSz="914400" fontAlgn="base">
              <a:spcBef>
                <a:spcPct val="0"/>
              </a:spcBef>
              <a:spcAft>
                <a:spcPct val="0"/>
              </a:spcAft>
            </a:pPr>
            <a:endParaRPr lang="de-DE">
              <a:solidFill>
                <a:srgbClr val="EEECE1">
                  <a:lumMod val="25000"/>
                </a:srgbClr>
              </a:solidFill>
              <a:latin typeface="Arial" charset="0"/>
            </a:endParaRPr>
          </a:p>
        </p:txBody>
      </p:sp>
      <p:sp>
        <p:nvSpPr>
          <p:cNvPr id="143" name="Down Arrow 62"/>
          <p:cNvSpPr/>
          <p:nvPr/>
        </p:nvSpPr>
        <p:spPr>
          <a:xfrm>
            <a:off x="947288" y="3539305"/>
            <a:ext cx="250742" cy="453264"/>
          </a:xfrm>
          <a:prstGeom prst="downArrow">
            <a:avLst/>
          </a:prstGeom>
          <a:solidFill>
            <a:srgbClr val="71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44" name="Rounded Rectangle 7"/>
          <p:cNvSpPr/>
          <p:nvPr/>
        </p:nvSpPr>
        <p:spPr>
          <a:xfrm>
            <a:off x="376232" y="2138346"/>
            <a:ext cx="1392857" cy="1440000"/>
          </a:xfrm>
          <a:prstGeom prst="roundRect">
            <a:avLst>
              <a:gd name="adj" fmla="val 10000"/>
            </a:avLst>
          </a:prstGeom>
          <a:gradFill rotWithShape="1">
            <a:gsLst>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145" name="Rounded Rectangle 20"/>
          <p:cNvSpPr/>
          <p:nvPr/>
        </p:nvSpPr>
        <p:spPr>
          <a:xfrm>
            <a:off x="2089687" y="2138346"/>
            <a:ext cx="1392857" cy="1440000"/>
          </a:xfrm>
          <a:prstGeom prst="roundRect">
            <a:avLst>
              <a:gd name="adj" fmla="val 10000"/>
            </a:avLst>
          </a:prstGeom>
          <a:gradFill rotWithShape="1">
            <a:gsLst>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146" name="Rounded Rectangle 23"/>
          <p:cNvSpPr/>
          <p:nvPr/>
        </p:nvSpPr>
        <p:spPr>
          <a:xfrm>
            <a:off x="3803143" y="2138346"/>
            <a:ext cx="2966807" cy="1440000"/>
          </a:xfrm>
          <a:prstGeom prst="roundRect">
            <a:avLst>
              <a:gd name="adj" fmla="val 10000"/>
            </a:avLst>
          </a:prstGeom>
          <a:gradFill rotWithShape="1">
            <a:gsLst>
              <a:gs pos="80000">
                <a:srgbClr val="A5AB81">
                  <a:hueOff val="0"/>
                  <a:satOff val="0"/>
                  <a:lumOff val="0"/>
                  <a:alphaOff val="0"/>
                  <a:shade val="93000"/>
                  <a:satMod val="130000"/>
                </a:srgbClr>
              </a:gs>
              <a:gs pos="100000">
                <a:srgbClr val="A5AB8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pic>
        <p:nvPicPr>
          <p:cNvPr id="147" name="Picture 5" descr="C:\Users\ss\AppData\Local\Microsoft\Windows\Temporary Internet Files\Content.IE5\ZEA5NSPZ\MC90043263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882" y="2328118"/>
            <a:ext cx="442591" cy="408546"/>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6" descr="C:\Users\ss\AppData\Local\Microsoft\Windows\Temporary Internet Files\Content.IE5\PV95WOZR\MC90043486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5391" y="2280872"/>
            <a:ext cx="508634" cy="469509"/>
          </a:xfrm>
          <a:prstGeom prst="rect">
            <a:avLst/>
          </a:prstGeom>
          <a:noFill/>
          <a:extLst>
            <a:ext uri="{909E8E84-426E-40DD-AFC4-6F175D3DCCD1}">
              <a14:hiddenFill xmlns:a14="http://schemas.microsoft.com/office/drawing/2010/main">
                <a:solidFill>
                  <a:srgbClr val="FFFFFF"/>
                </a:solidFill>
              </a14:hiddenFill>
            </a:ext>
          </a:extLst>
        </p:spPr>
      </p:pic>
      <p:sp>
        <p:nvSpPr>
          <p:cNvPr id="149" name="Rounded Rectangle 32"/>
          <p:cNvSpPr/>
          <p:nvPr/>
        </p:nvSpPr>
        <p:spPr>
          <a:xfrm>
            <a:off x="7188060" y="2138346"/>
            <a:ext cx="1796985" cy="1440000"/>
          </a:xfrm>
          <a:prstGeom prst="roundRect">
            <a:avLst>
              <a:gd name="adj" fmla="val 10000"/>
            </a:avLst>
          </a:prstGeom>
          <a:gradFill rotWithShape="1">
            <a:gsLst>
              <a:gs pos="80000">
                <a:srgbClr val="DD8047">
                  <a:hueOff val="0"/>
                  <a:satOff val="0"/>
                  <a:lumOff val="0"/>
                  <a:alphaOff val="0"/>
                  <a:shade val="93000"/>
                  <a:satMod val="130000"/>
                </a:srgbClr>
              </a:gs>
              <a:gs pos="100000">
                <a:srgbClr val="DD8047">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151" name="Chevron 38"/>
          <p:cNvSpPr/>
          <p:nvPr/>
        </p:nvSpPr>
        <p:spPr>
          <a:xfrm>
            <a:off x="376231" y="4922101"/>
            <a:ext cx="1560174" cy="370327"/>
          </a:xfrm>
          <a:prstGeom prst="chevron">
            <a:avLst/>
          </a:prstGeom>
          <a:solidFill>
            <a:srgbClr val="71A8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52" name="Chevron 57"/>
          <p:cNvSpPr/>
          <p:nvPr/>
        </p:nvSpPr>
        <p:spPr>
          <a:xfrm>
            <a:off x="1936404" y="4922101"/>
            <a:ext cx="1699474" cy="370327"/>
          </a:xfrm>
          <a:prstGeom prst="chevron">
            <a:avLst/>
          </a:prstGeom>
          <a:solidFill>
            <a:srgbClr val="E3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53" name="Chevron 58"/>
          <p:cNvSpPr/>
          <p:nvPr/>
        </p:nvSpPr>
        <p:spPr>
          <a:xfrm>
            <a:off x="3635878" y="4922101"/>
            <a:ext cx="3301438" cy="370327"/>
          </a:xfrm>
          <a:prstGeom prst="chevron">
            <a:avLst/>
          </a:prstGeom>
          <a:solidFill>
            <a:srgbClr val="A4A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54" name="Chevron 59"/>
          <p:cNvSpPr/>
          <p:nvPr/>
        </p:nvSpPr>
        <p:spPr>
          <a:xfrm>
            <a:off x="6937317" y="4922101"/>
            <a:ext cx="1950216" cy="370327"/>
          </a:xfrm>
          <a:prstGeom prst="chevron">
            <a:avLst/>
          </a:prstGeom>
          <a:gradFill rotWithShape="1">
            <a:gsLst>
              <a:gs pos="80000">
                <a:srgbClr val="DD8047">
                  <a:hueOff val="0"/>
                  <a:satOff val="0"/>
                  <a:lumOff val="0"/>
                  <a:alphaOff val="0"/>
                  <a:shade val="93000"/>
                  <a:satMod val="130000"/>
                </a:srgbClr>
              </a:gs>
              <a:gs pos="100000">
                <a:srgbClr val="DD8047">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rtlCol="0" anchor="ctr"/>
          <a:lstStyle/>
          <a:p>
            <a:pPr algn="ctr" defTabSz="914400" fontAlgn="base">
              <a:spcBef>
                <a:spcPct val="0"/>
              </a:spcBef>
              <a:spcAft>
                <a:spcPct val="0"/>
              </a:spcAft>
            </a:pPr>
            <a:endParaRPr lang="de-DE">
              <a:solidFill>
                <a:srgbClr val="EEECE1">
                  <a:lumMod val="25000"/>
                </a:srgbClr>
              </a:solidFill>
              <a:latin typeface="Arial" charset="0"/>
            </a:endParaRPr>
          </a:p>
        </p:txBody>
      </p:sp>
      <p:sp>
        <p:nvSpPr>
          <p:cNvPr id="155" name="Cloud 42"/>
          <p:cNvSpPr/>
          <p:nvPr/>
        </p:nvSpPr>
        <p:spPr>
          <a:xfrm>
            <a:off x="4294538" y="2222699"/>
            <a:ext cx="2395980" cy="1248139"/>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56" name="tower"/>
          <p:cNvSpPr>
            <a:spLocks noEditPoints="1" noChangeArrowheads="1"/>
          </p:cNvSpPr>
          <p:nvPr/>
        </p:nvSpPr>
        <p:spPr bwMode="auto">
          <a:xfrm>
            <a:off x="3914482" y="2605454"/>
            <a:ext cx="324337" cy="679842"/>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de-DE">
              <a:solidFill>
                <a:srgbClr val="EEECE1">
                  <a:lumMod val="25000"/>
                </a:srgbClr>
              </a:solidFill>
              <a:latin typeface="Arial" charset="0"/>
            </a:endParaRPr>
          </a:p>
        </p:txBody>
      </p:sp>
      <p:sp>
        <p:nvSpPr>
          <p:cNvPr id="157" name="Can 39"/>
          <p:cNvSpPr/>
          <p:nvPr/>
        </p:nvSpPr>
        <p:spPr>
          <a:xfrm>
            <a:off x="4712270" y="2532611"/>
            <a:ext cx="262828" cy="259958"/>
          </a:xfrm>
          <a:prstGeom prst="ca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58" name="Can 65"/>
          <p:cNvSpPr/>
          <p:nvPr/>
        </p:nvSpPr>
        <p:spPr>
          <a:xfrm>
            <a:off x="5959262" y="2532611"/>
            <a:ext cx="262828" cy="259958"/>
          </a:xfrm>
          <a:prstGeom prst="ca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59" name="Can 66"/>
          <p:cNvSpPr/>
          <p:nvPr/>
        </p:nvSpPr>
        <p:spPr>
          <a:xfrm>
            <a:off x="5335766" y="2532610"/>
            <a:ext cx="262828" cy="259958"/>
          </a:xfrm>
          <a:prstGeom prst="ca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60" name="Can 68"/>
          <p:cNvSpPr/>
          <p:nvPr/>
        </p:nvSpPr>
        <p:spPr>
          <a:xfrm>
            <a:off x="5689394" y="2928685"/>
            <a:ext cx="262828" cy="259958"/>
          </a:xfrm>
          <a:prstGeom prst="ca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cxnSp>
        <p:nvCxnSpPr>
          <p:cNvPr id="161" name="Straight Connector 60"/>
          <p:cNvCxnSpPr/>
          <p:nvPr/>
        </p:nvCxnSpPr>
        <p:spPr>
          <a:xfrm>
            <a:off x="4238819" y="2860106"/>
            <a:ext cx="220095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2" name="Down Arrow 81"/>
          <p:cNvSpPr/>
          <p:nvPr/>
        </p:nvSpPr>
        <p:spPr>
          <a:xfrm>
            <a:off x="2384476" y="3546482"/>
            <a:ext cx="250742" cy="453264"/>
          </a:xfrm>
          <a:prstGeom prst="downArrow">
            <a:avLst/>
          </a:prstGeom>
          <a:solidFill>
            <a:srgbClr val="E3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63" name="Down Arrow 82"/>
          <p:cNvSpPr/>
          <p:nvPr/>
        </p:nvSpPr>
        <p:spPr>
          <a:xfrm>
            <a:off x="2635218" y="3546482"/>
            <a:ext cx="250742" cy="453264"/>
          </a:xfrm>
          <a:prstGeom prst="downArrow">
            <a:avLst/>
          </a:prstGeom>
          <a:solidFill>
            <a:srgbClr val="E3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64" name="Down Arrow 83"/>
          <p:cNvSpPr/>
          <p:nvPr/>
        </p:nvSpPr>
        <p:spPr>
          <a:xfrm>
            <a:off x="2885960" y="3546482"/>
            <a:ext cx="250742" cy="453264"/>
          </a:xfrm>
          <a:prstGeom prst="downArrow">
            <a:avLst/>
          </a:prstGeom>
          <a:solidFill>
            <a:srgbClr val="E3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66" name="TextBox 70"/>
          <p:cNvSpPr txBox="1"/>
          <p:nvPr/>
        </p:nvSpPr>
        <p:spPr>
          <a:xfrm>
            <a:off x="852536" y="2138347"/>
            <a:ext cx="630301"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Content</a:t>
            </a:r>
          </a:p>
        </p:txBody>
      </p:sp>
      <p:sp>
        <p:nvSpPr>
          <p:cNvPr id="167" name="TextBox 104"/>
          <p:cNvSpPr txBox="1"/>
          <p:nvPr/>
        </p:nvSpPr>
        <p:spPr>
          <a:xfrm>
            <a:off x="2473434" y="2152246"/>
            <a:ext cx="659155"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Encoder</a:t>
            </a:r>
          </a:p>
        </p:txBody>
      </p:sp>
      <p:sp>
        <p:nvSpPr>
          <p:cNvPr id="168" name="TextBox 105"/>
          <p:cNvSpPr txBox="1"/>
          <p:nvPr/>
        </p:nvSpPr>
        <p:spPr>
          <a:xfrm>
            <a:off x="3914482" y="2152246"/>
            <a:ext cx="809837"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IP Network</a:t>
            </a:r>
          </a:p>
        </p:txBody>
      </p:sp>
      <p:sp>
        <p:nvSpPr>
          <p:cNvPr id="169" name="TextBox 106"/>
          <p:cNvSpPr txBox="1"/>
          <p:nvPr/>
        </p:nvSpPr>
        <p:spPr>
          <a:xfrm>
            <a:off x="7633233" y="2152246"/>
            <a:ext cx="1043876"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Clients / Player</a:t>
            </a:r>
          </a:p>
        </p:txBody>
      </p:sp>
      <p:sp>
        <p:nvSpPr>
          <p:cNvPr id="172" name="TextBox 111"/>
          <p:cNvSpPr txBox="1"/>
          <p:nvPr/>
        </p:nvSpPr>
        <p:spPr>
          <a:xfrm>
            <a:off x="5136180" y="2312093"/>
            <a:ext cx="463588"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CDN</a:t>
            </a:r>
          </a:p>
        </p:txBody>
      </p:sp>
      <p:sp>
        <p:nvSpPr>
          <p:cNvPr id="173" name="TextBox 112"/>
          <p:cNvSpPr txBox="1"/>
          <p:nvPr/>
        </p:nvSpPr>
        <p:spPr>
          <a:xfrm>
            <a:off x="3782328" y="3310497"/>
            <a:ext cx="851516" cy="307777"/>
          </a:xfrm>
          <a:prstGeom prst="rect">
            <a:avLst/>
          </a:prstGeom>
          <a:noFill/>
        </p:spPr>
        <p:txBody>
          <a:bodyPr wrap="none" rtlCol="0">
            <a:spAutoFit/>
          </a:bodyPr>
          <a:lstStyle/>
          <a:p>
            <a:pPr algn="ctr" defTabSz="914400" fontAlgn="base">
              <a:spcBef>
                <a:spcPct val="0"/>
              </a:spcBef>
              <a:spcAft>
                <a:spcPct val="0"/>
              </a:spcAft>
            </a:pPr>
            <a:r>
              <a:rPr lang="de-DE" sz="700" dirty="0">
                <a:solidFill>
                  <a:srgbClr val="EEECE1">
                    <a:lumMod val="25000"/>
                  </a:srgbClr>
                </a:solidFill>
                <a:latin typeface="Arial" panose="020B0604020202020204" pitchFamily="34" charset="0"/>
                <a:cs typeface="Arial" panose="020B0604020202020204" pitchFamily="34" charset="0"/>
              </a:rPr>
              <a:t>HTTP Streaming</a:t>
            </a:r>
          </a:p>
          <a:p>
            <a:pPr algn="ctr" defTabSz="914400" fontAlgn="base">
              <a:spcBef>
                <a:spcPct val="0"/>
              </a:spcBef>
              <a:spcAft>
                <a:spcPct val="0"/>
              </a:spcAft>
            </a:pPr>
            <a:r>
              <a:rPr lang="de-DE" sz="700" dirty="0">
                <a:solidFill>
                  <a:srgbClr val="EEECE1">
                    <a:lumMod val="25000"/>
                  </a:srgbClr>
                </a:solidFill>
                <a:latin typeface="Arial" panose="020B0604020202020204" pitchFamily="34" charset="0"/>
                <a:cs typeface="Arial" panose="020B0604020202020204" pitchFamily="34" charset="0"/>
              </a:rPr>
              <a:t>Server</a:t>
            </a:r>
          </a:p>
        </p:txBody>
      </p:sp>
      <p:sp>
        <p:nvSpPr>
          <p:cNvPr id="174" name="TextBox 113"/>
          <p:cNvSpPr txBox="1"/>
          <p:nvPr/>
        </p:nvSpPr>
        <p:spPr>
          <a:xfrm>
            <a:off x="4650675" y="2602445"/>
            <a:ext cx="394023" cy="169277"/>
          </a:xfrm>
          <a:prstGeom prst="rect">
            <a:avLst/>
          </a:prstGeom>
          <a:noFill/>
        </p:spPr>
        <p:txBody>
          <a:bodyPr wrap="square" rtlCol="0">
            <a:spAutoFit/>
          </a:bodyPr>
          <a:lstStyle/>
          <a:p>
            <a:pPr algn="ctr" defTabSz="914400" fontAlgn="base">
              <a:spcBef>
                <a:spcPct val="0"/>
              </a:spcBef>
              <a:spcAft>
                <a:spcPct val="0"/>
              </a:spcAft>
            </a:pPr>
            <a:r>
              <a:rPr lang="de-DE" sz="500" dirty="0">
                <a:solidFill>
                  <a:srgbClr val="EEECE1">
                    <a:lumMod val="25000"/>
                  </a:srgbClr>
                </a:solidFill>
                <a:latin typeface="Arial" panose="020B0604020202020204" pitchFamily="34" charset="0"/>
                <a:cs typeface="Arial" panose="020B0604020202020204" pitchFamily="34" charset="0"/>
              </a:rPr>
              <a:t>Cache</a:t>
            </a:r>
          </a:p>
        </p:txBody>
      </p:sp>
      <p:sp>
        <p:nvSpPr>
          <p:cNvPr id="179" name="TextBox 121"/>
          <p:cNvSpPr txBox="1"/>
          <p:nvPr/>
        </p:nvSpPr>
        <p:spPr>
          <a:xfrm>
            <a:off x="699206" y="4986997"/>
            <a:ext cx="1063112"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Content Quality</a:t>
            </a:r>
          </a:p>
        </p:txBody>
      </p:sp>
      <p:sp>
        <p:nvSpPr>
          <p:cNvPr id="180" name="TextBox 122"/>
          <p:cNvSpPr txBox="1"/>
          <p:nvPr/>
        </p:nvSpPr>
        <p:spPr>
          <a:xfrm>
            <a:off x="2159265" y="4986997"/>
            <a:ext cx="1412566"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Media Stream Quality</a:t>
            </a:r>
          </a:p>
        </p:txBody>
      </p:sp>
      <p:sp>
        <p:nvSpPr>
          <p:cNvPr id="181" name="TextBox 123"/>
          <p:cNvSpPr txBox="1"/>
          <p:nvPr/>
        </p:nvSpPr>
        <p:spPr>
          <a:xfrm>
            <a:off x="4626845" y="4991213"/>
            <a:ext cx="1378904"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Transmission Quality</a:t>
            </a:r>
          </a:p>
        </p:txBody>
      </p:sp>
      <p:sp>
        <p:nvSpPr>
          <p:cNvPr id="182" name="TextBox 124"/>
          <p:cNvSpPr txBox="1"/>
          <p:nvPr/>
        </p:nvSpPr>
        <p:spPr>
          <a:xfrm>
            <a:off x="7345525" y="4986997"/>
            <a:ext cx="1332416"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Presentation Quality</a:t>
            </a:r>
          </a:p>
        </p:txBody>
      </p:sp>
      <p:cxnSp>
        <p:nvCxnSpPr>
          <p:cNvPr id="184" name="Straight Connector 2"/>
          <p:cNvCxnSpPr/>
          <p:nvPr/>
        </p:nvCxnSpPr>
        <p:spPr>
          <a:xfrm>
            <a:off x="4841059" y="2792569"/>
            <a:ext cx="0" cy="675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5" name="Straight Connector 76"/>
          <p:cNvCxnSpPr/>
          <p:nvPr/>
        </p:nvCxnSpPr>
        <p:spPr>
          <a:xfrm>
            <a:off x="5474654" y="2791528"/>
            <a:ext cx="0" cy="675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6" name="Straight Connector 77"/>
          <p:cNvCxnSpPr/>
          <p:nvPr/>
        </p:nvCxnSpPr>
        <p:spPr>
          <a:xfrm>
            <a:off x="6101509" y="2791528"/>
            <a:ext cx="0" cy="675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7" name="Straight Connector 78"/>
          <p:cNvCxnSpPr/>
          <p:nvPr/>
        </p:nvCxnSpPr>
        <p:spPr>
          <a:xfrm>
            <a:off x="5153010" y="2860107"/>
            <a:ext cx="0" cy="8753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8" name="Straight Connector 80"/>
          <p:cNvCxnSpPr>
            <a:endCxn id="160" idx="1"/>
          </p:cNvCxnSpPr>
          <p:nvPr/>
        </p:nvCxnSpPr>
        <p:spPr>
          <a:xfrm>
            <a:off x="5820809" y="2858347"/>
            <a:ext cx="0" cy="7033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9" name="Can 67"/>
          <p:cNvSpPr/>
          <p:nvPr/>
        </p:nvSpPr>
        <p:spPr>
          <a:xfrm>
            <a:off x="5027868" y="2928685"/>
            <a:ext cx="262828" cy="259958"/>
          </a:xfrm>
          <a:prstGeom prst="ca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91" name="TextBox 86"/>
          <p:cNvSpPr txBox="1"/>
          <p:nvPr/>
        </p:nvSpPr>
        <p:spPr>
          <a:xfrm>
            <a:off x="6383319" y="4088444"/>
            <a:ext cx="1107996" cy="400110"/>
          </a:xfrm>
          <a:prstGeom prst="rect">
            <a:avLst/>
          </a:prstGeom>
          <a:solidFill>
            <a:schemeClr val="bg1"/>
          </a:solidFill>
        </p:spPr>
        <p:txBody>
          <a:bodyPr wrap="none" rtlCol="0">
            <a:spAutoFit/>
          </a:bodyPr>
          <a:lstStyle/>
          <a:p>
            <a:pPr algn="ctr" defTabSz="914400" fontAlgn="base">
              <a:spcBef>
                <a:spcPct val="0"/>
              </a:spcBef>
              <a:spcAft>
                <a:spcPct val="0"/>
              </a:spcAft>
            </a:pPr>
            <a:r>
              <a:rPr lang="de-DE" sz="1000" dirty="0" err="1">
                <a:solidFill>
                  <a:srgbClr val="EEECE1">
                    <a:lumMod val="25000"/>
                  </a:srgbClr>
                </a:solidFill>
                <a:latin typeface="Arial" panose="020B0604020202020204" pitchFamily="34" charset="0"/>
                <a:cs typeface="Arial" panose="020B0604020202020204" pitchFamily="34" charset="0"/>
              </a:rPr>
              <a:t>Received</a:t>
            </a:r>
            <a:endParaRPr lang="de-DE" sz="1000" dirty="0">
              <a:solidFill>
                <a:srgbClr val="EEECE1">
                  <a:lumMod val="25000"/>
                </a:srgbClr>
              </a:solidFill>
              <a:latin typeface="Arial" panose="020B0604020202020204" pitchFamily="34" charset="0"/>
              <a:cs typeface="Arial" panose="020B0604020202020204" pitchFamily="34" charset="0"/>
            </a:endParaRPr>
          </a:p>
          <a:p>
            <a:pPr algn="ct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Media </a:t>
            </a:r>
            <a:r>
              <a:rPr lang="de-DE" sz="1000" dirty="0" err="1">
                <a:solidFill>
                  <a:srgbClr val="EEECE1">
                    <a:lumMod val="25000"/>
                  </a:srgbClr>
                </a:solidFill>
                <a:latin typeface="Arial" panose="020B0604020202020204" pitchFamily="34" charset="0"/>
                <a:cs typeface="Arial" panose="020B0604020202020204" pitchFamily="34" charset="0"/>
              </a:rPr>
              <a:t>Bitstream</a:t>
            </a:r>
            <a:endParaRPr lang="de-DE" sz="1000" dirty="0">
              <a:solidFill>
                <a:srgbClr val="EEECE1">
                  <a:lumMod val="25000"/>
                </a:srgbClr>
              </a:solidFill>
              <a:latin typeface="Arial" panose="020B0604020202020204" pitchFamily="34" charset="0"/>
              <a:cs typeface="Arial" panose="020B0604020202020204" pitchFamily="34" charset="0"/>
            </a:endParaRPr>
          </a:p>
        </p:txBody>
      </p:sp>
      <p:pic>
        <p:nvPicPr>
          <p:cNvPr id="196"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3385" y="2352622"/>
            <a:ext cx="1061803" cy="35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3385" y="2729008"/>
            <a:ext cx="1061803" cy="35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3385" y="3107034"/>
            <a:ext cx="1061803" cy="35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 name="TextBox 100"/>
          <p:cNvSpPr txBox="1"/>
          <p:nvPr/>
        </p:nvSpPr>
        <p:spPr>
          <a:xfrm>
            <a:off x="3305496" y="2469836"/>
            <a:ext cx="562975" cy="200055"/>
          </a:xfrm>
          <a:prstGeom prst="rect">
            <a:avLst/>
          </a:prstGeom>
          <a:noFill/>
        </p:spPr>
        <p:txBody>
          <a:bodyPr wrap="none" rtlCol="0">
            <a:spAutoFit/>
          </a:bodyPr>
          <a:lstStyle/>
          <a:p>
            <a:pPr defTabSz="914400" fontAlgn="base">
              <a:spcBef>
                <a:spcPct val="0"/>
              </a:spcBef>
              <a:spcAft>
                <a:spcPct val="0"/>
              </a:spcAft>
            </a:pPr>
            <a:r>
              <a:rPr lang="de-DE" sz="700" dirty="0">
                <a:solidFill>
                  <a:srgbClr val="EEECE1">
                    <a:lumMod val="25000"/>
                  </a:srgbClr>
                </a:solidFill>
                <a:latin typeface="Arial" panose="020B0604020202020204" pitchFamily="34" charset="0"/>
                <a:cs typeface="Arial" panose="020B0604020202020204" pitchFamily="34" charset="0"/>
              </a:rPr>
              <a:t>650 Kbps</a:t>
            </a:r>
          </a:p>
        </p:txBody>
      </p:sp>
      <p:sp>
        <p:nvSpPr>
          <p:cNvPr id="203" name="TextBox 101"/>
          <p:cNvSpPr txBox="1"/>
          <p:nvPr/>
        </p:nvSpPr>
        <p:spPr>
          <a:xfrm>
            <a:off x="3317794" y="2798987"/>
            <a:ext cx="554960" cy="200055"/>
          </a:xfrm>
          <a:prstGeom prst="rect">
            <a:avLst/>
          </a:prstGeom>
          <a:noFill/>
        </p:spPr>
        <p:txBody>
          <a:bodyPr wrap="none" rtlCol="0">
            <a:spAutoFit/>
          </a:bodyPr>
          <a:lstStyle/>
          <a:p>
            <a:pPr defTabSz="914400" fontAlgn="base">
              <a:spcBef>
                <a:spcPct val="0"/>
              </a:spcBef>
              <a:spcAft>
                <a:spcPct val="0"/>
              </a:spcAft>
            </a:pPr>
            <a:r>
              <a:rPr lang="de-DE" sz="700" dirty="0">
                <a:solidFill>
                  <a:srgbClr val="EEECE1">
                    <a:lumMod val="25000"/>
                  </a:srgbClr>
                </a:solidFill>
                <a:latin typeface="Arial" panose="020B0604020202020204" pitchFamily="34" charset="0"/>
                <a:cs typeface="Arial" panose="020B0604020202020204" pitchFamily="34" charset="0"/>
              </a:rPr>
              <a:t>1.1 Mbps</a:t>
            </a:r>
          </a:p>
        </p:txBody>
      </p:sp>
      <p:sp>
        <p:nvSpPr>
          <p:cNvPr id="204" name="TextBox 102"/>
          <p:cNvSpPr txBox="1"/>
          <p:nvPr/>
        </p:nvSpPr>
        <p:spPr>
          <a:xfrm>
            <a:off x="3317794" y="3133631"/>
            <a:ext cx="554960" cy="200055"/>
          </a:xfrm>
          <a:prstGeom prst="rect">
            <a:avLst/>
          </a:prstGeom>
          <a:noFill/>
        </p:spPr>
        <p:txBody>
          <a:bodyPr wrap="none" rtlCol="0">
            <a:spAutoFit/>
          </a:bodyPr>
          <a:lstStyle/>
          <a:p>
            <a:pPr defTabSz="914400" fontAlgn="base">
              <a:spcBef>
                <a:spcPct val="0"/>
              </a:spcBef>
              <a:spcAft>
                <a:spcPct val="0"/>
              </a:spcAft>
            </a:pPr>
            <a:r>
              <a:rPr lang="de-DE" sz="700" dirty="0">
                <a:solidFill>
                  <a:srgbClr val="EEECE1">
                    <a:lumMod val="25000"/>
                  </a:srgbClr>
                </a:solidFill>
                <a:latin typeface="Arial" panose="020B0604020202020204" pitchFamily="34" charset="0"/>
                <a:cs typeface="Arial" panose="020B0604020202020204" pitchFamily="34" charset="0"/>
              </a:rPr>
              <a:t>3.5 Mbps</a:t>
            </a:r>
          </a:p>
        </p:txBody>
      </p:sp>
      <p:pic>
        <p:nvPicPr>
          <p:cNvPr id="20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66" y="2739969"/>
            <a:ext cx="1226006" cy="7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1459" y="2380052"/>
            <a:ext cx="1488135" cy="1085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 name="TextBox 87"/>
          <p:cNvSpPr txBox="1"/>
          <p:nvPr/>
        </p:nvSpPr>
        <p:spPr>
          <a:xfrm rot="16200000">
            <a:off x="2199883" y="3584508"/>
            <a:ext cx="622286" cy="215444"/>
          </a:xfrm>
          <a:prstGeom prst="rect">
            <a:avLst/>
          </a:prstGeom>
          <a:noFill/>
        </p:spPr>
        <p:txBody>
          <a:bodyPr wrap="none" rtlCol="0">
            <a:spAutoFit/>
          </a:bodyPr>
          <a:lstStyle/>
          <a:p>
            <a:pPr defTabSz="914400" fontAlgn="base">
              <a:spcBef>
                <a:spcPct val="0"/>
              </a:spcBef>
              <a:spcAft>
                <a:spcPct val="0"/>
              </a:spcAft>
            </a:pPr>
            <a:r>
              <a:rPr lang="de-DE" sz="800" dirty="0">
                <a:solidFill>
                  <a:srgbClr val="EEECE1">
                    <a:lumMod val="25000"/>
                  </a:srgbClr>
                </a:solidFill>
                <a:latin typeface="Arial" panose="020B0604020202020204" pitchFamily="34" charset="0"/>
                <a:cs typeface="Arial" panose="020B0604020202020204" pitchFamily="34" charset="0"/>
              </a:rPr>
              <a:t>650 Kbps</a:t>
            </a:r>
          </a:p>
        </p:txBody>
      </p:sp>
      <p:sp>
        <p:nvSpPr>
          <p:cNvPr id="208" name="TextBox 103"/>
          <p:cNvSpPr txBox="1"/>
          <p:nvPr/>
        </p:nvSpPr>
        <p:spPr>
          <a:xfrm rot="16200000">
            <a:off x="2457038" y="3589851"/>
            <a:ext cx="609462" cy="215444"/>
          </a:xfrm>
          <a:prstGeom prst="rect">
            <a:avLst/>
          </a:prstGeom>
          <a:noFill/>
        </p:spPr>
        <p:txBody>
          <a:bodyPr wrap="none" rtlCol="0">
            <a:spAutoFit/>
          </a:bodyPr>
          <a:lstStyle/>
          <a:p>
            <a:pPr defTabSz="914400" fontAlgn="base">
              <a:spcBef>
                <a:spcPct val="0"/>
              </a:spcBef>
              <a:spcAft>
                <a:spcPct val="0"/>
              </a:spcAft>
            </a:pPr>
            <a:r>
              <a:rPr lang="de-DE" sz="800" dirty="0">
                <a:solidFill>
                  <a:srgbClr val="EEECE1">
                    <a:lumMod val="25000"/>
                  </a:srgbClr>
                </a:solidFill>
                <a:latin typeface="Arial" panose="020B0604020202020204" pitchFamily="34" charset="0"/>
                <a:cs typeface="Arial" panose="020B0604020202020204" pitchFamily="34" charset="0"/>
              </a:rPr>
              <a:t>1.1 Mbps</a:t>
            </a:r>
          </a:p>
        </p:txBody>
      </p:sp>
      <p:sp>
        <p:nvSpPr>
          <p:cNvPr id="209" name="TextBox 107"/>
          <p:cNvSpPr txBox="1"/>
          <p:nvPr/>
        </p:nvSpPr>
        <p:spPr>
          <a:xfrm rot="16200000">
            <a:off x="2703075" y="3589851"/>
            <a:ext cx="609462" cy="215444"/>
          </a:xfrm>
          <a:prstGeom prst="rect">
            <a:avLst/>
          </a:prstGeom>
          <a:noFill/>
        </p:spPr>
        <p:txBody>
          <a:bodyPr wrap="none" rtlCol="0">
            <a:spAutoFit/>
          </a:bodyPr>
          <a:lstStyle/>
          <a:p>
            <a:pPr defTabSz="914400" fontAlgn="base">
              <a:spcBef>
                <a:spcPct val="0"/>
              </a:spcBef>
              <a:spcAft>
                <a:spcPct val="0"/>
              </a:spcAft>
            </a:pPr>
            <a:r>
              <a:rPr lang="de-DE" sz="800" dirty="0">
                <a:solidFill>
                  <a:srgbClr val="EEECE1">
                    <a:lumMod val="25000"/>
                  </a:srgbClr>
                </a:solidFill>
                <a:latin typeface="Arial" panose="020B0604020202020204" pitchFamily="34" charset="0"/>
                <a:cs typeface="Arial" panose="020B0604020202020204" pitchFamily="34" charset="0"/>
              </a:rPr>
              <a:t>3.5 Mbps</a:t>
            </a:r>
          </a:p>
        </p:txBody>
      </p:sp>
      <p:sp>
        <p:nvSpPr>
          <p:cNvPr id="215" name="TextBox 86"/>
          <p:cNvSpPr txBox="1"/>
          <p:nvPr/>
        </p:nvSpPr>
        <p:spPr>
          <a:xfrm>
            <a:off x="642894" y="3940988"/>
            <a:ext cx="859531" cy="400110"/>
          </a:xfrm>
          <a:prstGeom prst="rect">
            <a:avLst/>
          </a:prstGeom>
          <a:noFill/>
        </p:spPr>
        <p:txBody>
          <a:bodyPr wrap="none" rtlCol="0">
            <a:spAutoFit/>
          </a:bodyPr>
          <a:lstStyle/>
          <a:p>
            <a:pPr algn="ct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Master</a:t>
            </a:r>
          </a:p>
          <a:p>
            <a:pPr algn="ct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(Reference)</a:t>
            </a:r>
          </a:p>
        </p:txBody>
      </p:sp>
      <p:sp>
        <p:nvSpPr>
          <p:cNvPr id="216" name="TextBox 86"/>
          <p:cNvSpPr txBox="1"/>
          <p:nvPr/>
        </p:nvSpPr>
        <p:spPr>
          <a:xfrm>
            <a:off x="2289525" y="3940988"/>
            <a:ext cx="944489" cy="400110"/>
          </a:xfrm>
          <a:prstGeom prst="rect">
            <a:avLst/>
          </a:prstGeom>
          <a:noFill/>
        </p:spPr>
        <p:txBody>
          <a:bodyPr wrap="none" rtlCol="0">
            <a:spAutoFit/>
          </a:bodyPr>
          <a:lstStyle/>
          <a:p>
            <a:pPr algn="ctr" defTabSz="914400" fontAlgn="base">
              <a:spcBef>
                <a:spcPct val="0"/>
              </a:spcBef>
              <a:spcAft>
                <a:spcPct val="0"/>
              </a:spcAft>
            </a:pPr>
            <a:r>
              <a:rPr lang="de-DE" sz="1000" dirty="0" err="1">
                <a:solidFill>
                  <a:srgbClr val="EEECE1">
                    <a:lumMod val="25000"/>
                  </a:srgbClr>
                </a:solidFill>
                <a:latin typeface="Arial" panose="020B0604020202020204" pitchFamily="34" charset="0"/>
                <a:cs typeface="Arial" panose="020B0604020202020204" pitchFamily="34" charset="0"/>
              </a:rPr>
              <a:t>Chunk</a:t>
            </a:r>
            <a:r>
              <a:rPr lang="de-DE" sz="1000" dirty="0">
                <a:solidFill>
                  <a:srgbClr val="EEECE1">
                    <a:lumMod val="25000"/>
                  </a:srgbClr>
                </a:solidFill>
                <a:latin typeface="Arial" panose="020B0604020202020204" pitchFamily="34" charset="0"/>
                <a:cs typeface="Arial" panose="020B0604020202020204" pitchFamily="34" charset="0"/>
              </a:rPr>
              <a:t> Files</a:t>
            </a:r>
          </a:p>
          <a:p>
            <a:pPr algn="ct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a:t>
            </a:r>
            <a:r>
              <a:rPr lang="de-DE" sz="1000" dirty="0" err="1">
                <a:solidFill>
                  <a:srgbClr val="EEECE1">
                    <a:lumMod val="25000"/>
                  </a:srgbClr>
                </a:solidFill>
                <a:latin typeface="Arial" panose="020B0604020202020204" pitchFamily="34" charset="0"/>
                <a:cs typeface="Arial" panose="020B0604020202020204" pitchFamily="34" charset="0"/>
              </a:rPr>
              <a:t>Transcoded</a:t>
            </a:r>
            <a:r>
              <a:rPr lang="de-DE" sz="1000" dirty="0">
                <a:solidFill>
                  <a:srgbClr val="EEECE1">
                    <a:lumMod val="25000"/>
                  </a:srgbClr>
                </a:solidFill>
                <a:latin typeface="Arial" panose="020B0604020202020204" pitchFamily="34" charset="0"/>
                <a:cs typeface="Arial" panose="020B0604020202020204" pitchFamily="34" charset="0"/>
              </a:rPr>
              <a:t>)</a:t>
            </a:r>
          </a:p>
        </p:txBody>
      </p:sp>
      <p:grpSp>
        <p:nvGrpSpPr>
          <p:cNvPr id="227" name="Gruppieren 226"/>
          <p:cNvGrpSpPr/>
          <p:nvPr/>
        </p:nvGrpSpPr>
        <p:grpSpPr>
          <a:xfrm>
            <a:off x="2250396" y="4499153"/>
            <a:ext cx="6306286" cy="262099"/>
            <a:chOff x="2250396" y="3641902"/>
            <a:chExt cx="6306286" cy="262099"/>
          </a:xfrm>
        </p:grpSpPr>
        <p:sp>
          <p:nvSpPr>
            <p:cNvPr id="223" name="TextBox 86"/>
            <p:cNvSpPr txBox="1"/>
            <p:nvPr/>
          </p:nvSpPr>
          <p:spPr>
            <a:xfrm>
              <a:off x="4684601" y="3642391"/>
              <a:ext cx="1367683" cy="261610"/>
            </a:xfrm>
            <a:prstGeom prst="rect">
              <a:avLst/>
            </a:prstGeom>
            <a:solidFill>
              <a:schemeClr val="bg1"/>
            </a:solidFill>
          </p:spPr>
          <p:txBody>
            <a:bodyPr wrap="none" rtlCol="0">
              <a:spAutoFit/>
            </a:bodyPr>
            <a:lstStyle/>
            <a:p>
              <a:pPr algn="ctr" defTabSz="914400" fontAlgn="base">
                <a:spcBef>
                  <a:spcPct val="0"/>
                </a:spcBef>
                <a:spcAft>
                  <a:spcPct val="0"/>
                </a:spcAft>
              </a:pPr>
              <a:r>
                <a:rPr lang="de-DE" sz="1100" b="1" dirty="0">
                  <a:solidFill>
                    <a:srgbClr val="EEECE1">
                      <a:lumMod val="25000"/>
                    </a:srgbClr>
                  </a:solidFill>
                  <a:latin typeface="Arial" panose="020B0604020202020204" pitchFamily="34" charset="0"/>
                  <a:cs typeface="Arial" panose="020B0604020202020204" pitchFamily="34" charset="0"/>
                </a:rPr>
                <a:t>Network </a:t>
              </a:r>
              <a:r>
                <a:rPr lang="de-DE" sz="1100" b="1" dirty="0" err="1">
                  <a:solidFill>
                    <a:srgbClr val="EEECE1">
                      <a:lumMod val="25000"/>
                    </a:srgbClr>
                  </a:solidFill>
                  <a:latin typeface="Arial" panose="020B0604020202020204" pitchFamily="34" charset="0"/>
                  <a:cs typeface="Arial" panose="020B0604020202020204" pitchFamily="34" charset="0"/>
                </a:rPr>
                <a:t>Capacity</a:t>
              </a:r>
              <a:endParaRPr lang="de-DE" sz="1100" b="1" dirty="0">
                <a:solidFill>
                  <a:srgbClr val="EEECE1">
                    <a:lumMod val="25000"/>
                  </a:srgbClr>
                </a:solidFill>
                <a:latin typeface="Arial" panose="020B0604020202020204" pitchFamily="34" charset="0"/>
                <a:cs typeface="Arial" panose="020B0604020202020204" pitchFamily="34" charset="0"/>
              </a:endParaRPr>
            </a:p>
          </p:txBody>
        </p:sp>
        <p:sp>
          <p:nvSpPr>
            <p:cNvPr id="225" name="TextBox 86"/>
            <p:cNvSpPr txBox="1"/>
            <p:nvPr/>
          </p:nvSpPr>
          <p:spPr>
            <a:xfrm>
              <a:off x="2250396" y="3642391"/>
              <a:ext cx="1040670" cy="261610"/>
            </a:xfrm>
            <a:prstGeom prst="rect">
              <a:avLst/>
            </a:prstGeom>
            <a:noFill/>
          </p:spPr>
          <p:txBody>
            <a:bodyPr wrap="none" rtlCol="0">
              <a:spAutoFit/>
            </a:bodyPr>
            <a:lstStyle/>
            <a:p>
              <a:pPr algn="ctr" defTabSz="914400" fontAlgn="base">
                <a:spcBef>
                  <a:spcPct val="0"/>
                </a:spcBef>
                <a:spcAft>
                  <a:spcPct val="0"/>
                </a:spcAft>
              </a:pPr>
              <a:r>
                <a:rPr lang="de-DE" sz="1100" b="1" dirty="0">
                  <a:solidFill>
                    <a:srgbClr val="EEECE1">
                      <a:lumMod val="25000"/>
                    </a:srgbClr>
                  </a:solidFill>
                  <a:latin typeface="Arial" panose="020B0604020202020204" pitchFamily="34" charset="0"/>
                  <a:cs typeface="Arial" panose="020B0604020202020204" pitchFamily="34" charset="0"/>
                </a:rPr>
                <a:t>Video Codec</a:t>
              </a:r>
            </a:p>
          </p:txBody>
        </p:sp>
        <p:sp>
          <p:nvSpPr>
            <p:cNvPr id="226" name="TextBox 86"/>
            <p:cNvSpPr txBox="1"/>
            <p:nvPr/>
          </p:nvSpPr>
          <p:spPr>
            <a:xfrm>
              <a:off x="7363728" y="3641902"/>
              <a:ext cx="1192954" cy="261610"/>
            </a:xfrm>
            <a:prstGeom prst="rect">
              <a:avLst/>
            </a:prstGeom>
            <a:solidFill>
              <a:schemeClr val="bg1"/>
            </a:solidFill>
          </p:spPr>
          <p:txBody>
            <a:bodyPr wrap="none" rtlCol="0">
              <a:spAutoFit/>
            </a:bodyPr>
            <a:lstStyle/>
            <a:p>
              <a:pPr algn="ctr" defTabSz="914400" fontAlgn="base">
                <a:spcBef>
                  <a:spcPct val="0"/>
                </a:spcBef>
                <a:spcAft>
                  <a:spcPct val="0"/>
                </a:spcAft>
              </a:pPr>
              <a:r>
                <a:rPr lang="de-DE" sz="1100" b="1" dirty="0">
                  <a:solidFill>
                    <a:srgbClr val="EEECE1">
                      <a:lumMod val="25000"/>
                    </a:srgbClr>
                  </a:solidFill>
                  <a:latin typeface="Arial" panose="020B0604020202020204" pitchFamily="34" charset="0"/>
                  <a:cs typeface="Arial" panose="020B0604020202020204" pitchFamily="34" charset="0"/>
                </a:rPr>
                <a:t>(Re-) </a:t>
              </a:r>
              <a:r>
                <a:rPr lang="de-DE" sz="1100" b="1" dirty="0" err="1">
                  <a:solidFill>
                    <a:srgbClr val="EEECE1">
                      <a:lumMod val="25000"/>
                    </a:srgbClr>
                  </a:solidFill>
                  <a:latin typeface="Arial" panose="020B0604020202020204" pitchFamily="34" charset="0"/>
                  <a:cs typeface="Arial" panose="020B0604020202020204" pitchFamily="34" charset="0"/>
                </a:rPr>
                <a:t>buffering</a:t>
              </a:r>
              <a:endParaRPr lang="de-DE" sz="1100" b="1" dirty="0">
                <a:solidFill>
                  <a:srgbClr val="EEECE1">
                    <a:lumMod val="25000"/>
                  </a:srgbClr>
                </a:solidFill>
                <a:latin typeface="Arial" panose="020B0604020202020204" pitchFamily="34" charset="0"/>
                <a:cs typeface="Arial" panose="020B0604020202020204" pitchFamily="34" charset="0"/>
              </a:endParaRPr>
            </a:p>
          </p:txBody>
        </p:sp>
      </p:grpSp>
      <p:sp>
        <p:nvSpPr>
          <p:cNvPr id="4" name="Fußzeilenplatzhalter 3"/>
          <p:cNvSpPr>
            <a:spLocks noGrp="1"/>
          </p:cNvSpPr>
          <p:nvPr>
            <p:ph type="ftr" sz="quarter" idx="11"/>
          </p:nvPr>
        </p:nvSpPr>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
        <p:nvSpPr>
          <p:cNvPr id="74" name="TextBox 113"/>
          <p:cNvSpPr txBox="1"/>
          <p:nvPr/>
        </p:nvSpPr>
        <p:spPr>
          <a:xfrm>
            <a:off x="5269716" y="2602445"/>
            <a:ext cx="394023" cy="169277"/>
          </a:xfrm>
          <a:prstGeom prst="rect">
            <a:avLst/>
          </a:prstGeom>
          <a:noFill/>
        </p:spPr>
        <p:txBody>
          <a:bodyPr wrap="square" rtlCol="0">
            <a:spAutoFit/>
          </a:bodyPr>
          <a:lstStyle/>
          <a:p>
            <a:pPr algn="ctr" defTabSz="914400" fontAlgn="base">
              <a:spcBef>
                <a:spcPct val="0"/>
              </a:spcBef>
              <a:spcAft>
                <a:spcPct val="0"/>
              </a:spcAft>
            </a:pPr>
            <a:r>
              <a:rPr lang="de-DE" sz="500" dirty="0">
                <a:solidFill>
                  <a:srgbClr val="EEECE1">
                    <a:lumMod val="25000"/>
                  </a:srgbClr>
                </a:solidFill>
                <a:latin typeface="Arial" panose="020B0604020202020204" pitchFamily="34" charset="0"/>
                <a:cs typeface="Arial" panose="020B0604020202020204" pitchFamily="34" charset="0"/>
              </a:rPr>
              <a:t>Cache</a:t>
            </a:r>
          </a:p>
        </p:txBody>
      </p:sp>
      <p:sp>
        <p:nvSpPr>
          <p:cNvPr id="75" name="TextBox 113"/>
          <p:cNvSpPr txBox="1"/>
          <p:nvPr/>
        </p:nvSpPr>
        <p:spPr>
          <a:xfrm>
            <a:off x="5893665" y="2602445"/>
            <a:ext cx="394023" cy="169277"/>
          </a:xfrm>
          <a:prstGeom prst="rect">
            <a:avLst/>
          </a:prstGeom>
          <a:noFill/>
        </p:spPr>
        <p:txBody>
          <a:bodyPr wrap="square" rtlCol="0">
            <a:spAutoFit/>
          </a:bodyPr>
          <a:lstStyle/>
          <a:p>
            <a:pPr algn="ctr" defTabSz="914400" fontAlgn="base">
              <a:spcBef>
                <a:spcPct val="0"/>
              </a:spcBef>
              <a:spcAft>
                <a:spcPct val="0"/>
              </a:spcAft>
            </a:pPr>
            <a:r>
              <a:rPr lang="de-DE" sz="500" dirty="0">
                <a:solidFill>
                  <a:srgbClr val="EEECE1">
                    <a:lumMod val="25000"/>
                  </a:srgbClr>
                </a:solidFill>
                <a:latin typeface="Arial" panose="020B0604020202020204" pitchFamily="34" charset="0"/>
                <a:cs typeface="Arial" panose="020B0604020202020204" pitchFamily="34" charset="0"/>
              </a:rPr>
              <a:t>Cache</a:t>
            </a:r>
          </a:p>
        </p:txBody>
      </p:sp>
      <p:sp>
        <p:nvSpPr>
          <p:cNvPr id="76" name="TextBox 113"/>
          <p:cNvSpPr txBox="1"/>
          <p:nvPr/>
        </p:nvSpPr>
        <p:spPr>
          <a:xfrm>
            <a:off x="4962271" y="2988206"/>
            <a:ext cx="394023" cy="169277"/>
          </a:xfrm>
          <a:prstGeom prst="rect">
            <a:avLst/>
          </a:prstGeom>
          <a:noFill/>
        </p:spPr>
        <p:txBody>
          <a:bodyPr wrap="square" rtlCol="0">
            <a:spAutoFit/>
          </a:bodyPr>
          <a:lstStyle/>
          <a:p>
            <a:pPr algn="ctr" defTabSz="914400" fontAlgn="base">
              <a:spcBef>
                <a:spcPct val="0"/>
              </a:spcBef>
              <a:spcAft>
                <a:spcPct val="0"/>
              </a:spcAft>
            </a:pPr>
            <a:r>
              <a:rPr lang="de-DE" sz="500" dirty="0">
                <a:solidFill>
                  <a:srgbClr val="EEECE1">
                    <a:lumMod val="25000"/>
                  </a:srgbClr>
                </a:solidFill>
                <a:latin typeface="Arial" panose="020B0604020202020204" pitchFamily="34" charset="0"/>
                <a:cs typeface="Arial" panose="020B0604020202020204" pitchFamily="34" charset="0"/>
              </a:rPr>
              <a:t>Cache</a:t>
            </a:r>
          </a:p>
        </p:txBody>
      </p:sp>
      <p:sp>
        <p:nvSpPr>
          <p:cNvPr id="77" name="TextBox 113"/>
          <p:cNvSpPr txBox="1"/>
          <p:nvPr/>
        </p:nvSpPr>
        <p:spPr>
          <a:xfrm>
            <a:off x="5631755" y="2988206"/>
            <a:ext cx="394023" cy="169277"/>
          </a:xfrm>
          <a:prstGeom prst="rect">
            <a:avLst/>
          </a:prstGeom>
          <a:noFill/>
        </p:spPr>
        <p:txBody>
          <a:bodyPr wrap="square" rtlCol="0">
            <a:spAutoFit/>
          </a:bodyPr>
          <a:lstStyle/>
          <a:p>
            <a:pPr algn="ctr" defTabSz="914400" fontAlgn="base">
              <a:spcBef>
                <a:spcPct val="0"/>
              </a:spcBef>
              <a:spcAft>
                <a:spcPct val="0"/>
              </a:spcAft>
            </a:pPr>
            <a:r>
              <a:rPr lang="de-DE" sz="500" dirty="0">
                <a:solidFill>
                  <a:srgbClr val="EEECE1">
                    <a:lumMod val="25000"/>
                  </a:srgbClr>
                </a:solidFill>
                <a:latin typeface="Arial" panose="020B0604020202020204" pitchFamily="34" charset="0"/>
                <a:cs typeface="Arial" panose="020B0604020202020204" pitchFamily="34" charset="0"/>
              </a:rPr>
              <a:t>Cache</a:t>
            </a:r>
          </a:p>
        </p:txBody>
      </p:sp>
      <p:graphicFrame>
        <p:nvGraphicFramePr>
          <p:cNvPr id="8" name="Objekt 7"/>
          <p:cNvGraphicFramePr>
            <a:graphicFrameLocks noChangeAspect="1"/>
          </p:cNvGraphicFramePr>
          <p:nvPr>
            <p:extLst/>
          </p:nvPr>
        </p:nvGraphicFramePr>
        <p:xfrm>
          <a:off x="5520115" y="3760556"/>
          <a:ext cx="2821682" cy="294710"/>
        </p:xfrm>
        <a:graphic>
          <a:graphicData uri="http://schemas.openxmlformats.org/presentationml/2006/ole">
            <mc:AlternateContent xmlns:mc="http://schemas.openxmlformats.org/markup-compatibility/2006">
              <mc:Choice xmlns:v="urn:schemas-microsoft-com:vml" Requires="v">
                <p:oleObj spid="_x0000_s4101" name="Arbeitsblatt" r:id="rId10" imgW="4286435" imgH="447839" progId="Excel.Sheet.12">
                  <p:embed/>
                </p:oleObj>
              </mc:Choice>
              <mc:Fallback>
                <p:oleObj name="Arbeitsblatt" r:id="rId10" imgW="4286435" imgH="447839" progId="Excel.Sheet.12">
                  <p:embed/>
                  <p:pic>
                    <p:nvPicPr>
                      <p:cNvPr id="0" name=""/>
                      <p:cNvPicPr/>
                      <p:nvPr/>
                    </p:nvPicPr>
                    <p:blipFill>
                      <a:blip r:embed="rId11"/>
                      <a:stretch>
                        <a:fillRect/>
                      </a:stretch>
                    </p:blipFill>
                    <p:spPr>
                      <a:xfrm>
                        <a:off x="5520115" y="3760556"/>
                        <a:ext cx="2821682" cy="294710"/>
                      </a:xfrm>
                      <a:prstGeom prst="rect">
                        <a:avLst/>
                      </a:prstGeom>
                    </p:spPr>
                  </p:pic>
                </p:oleObj>
              </mc:Fallback>
            </mc:AlternateContent>
          </a:graphicData>
        </a:graphic>
      </p:graphicFrame>
    </p:spTree>
    <p:extLst>
      <p:ext uri="{BB962C8B-B14F-4D97-AF65-F5344CB8AC3E}">
        <p14:creationId xmlns:p14="http://schemas.microsoft.com/office/powerpoint/2010/main" val="192297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57250"/>
            <a:ext cx="8229600" cy="857250"/>
          </a:xfrm>
        </p:spPr>
        <p:txBody>
          <a:bodyPr/>
          <a:lstStyle/>
          <a:p>
            <a:r>
              <a:rPr lang="de-DE" dirty="0" smtClean="0">
                <a:solidFill>
                  <a:schemeClr val="bg2">
                    <a:lumMod val="25000"/>
                  </a:schemeClr>
                </a:solidFill>
              </a:rPr>
              <a:t>PEVQ </a:t>
            </a:r>
            <a:r>
              <a:rPr lang="de-DE" dirty="0" err="1" smtClean="0">
                <a:solidFill>
                  <a:schemeClr val="bg2">
                    <a:lumMod val="25000"/>
                  </a:schemeClr>
                </a:solidFill>
              </a:rPr>
              <a:t>Structure</a:t>
            </a:r>
            <a:endParaRPr lang="de-DE" dirty="0">
              <a:solidFill>
                <a:schemeClr val="bg2">
                  <a:lumMod val="25000"/>
                </a:schemeClr>
              </a:solidFill>
            </a:endParaRPr>
          </a:p>
        </p:txBody>
      </p:sp>
      <p:cxnSp>
        <p:nvCxnSpPr>
          <p:cNvPr id="22" name="Gewinkelte Verbindung 21"/>
          <p:cNvCxnSpPr/>
          <p:nvPr/>
        </p:nvCxnSpPr>
        <p:spPr>
          <a:xfrm rot="16200000" flipH="1">
            <a:off x="4263080" y="2887726"/>
            <a:ext cx="263736" cy="2550459"/>
          </a:xfrm>
          <a:prstGeom prst="bentConnector3">
            <a:avLst>
              <a:gd name="adj1" fmla="val 28728"/>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0" name="Gruppieren 69"/>
          <p:cNvGrpSpPr/>
          <p:nvPr/>
        </p:nvGrpSpPr>
        <p:grpSpPr>
          <a:xfrm>
            <a:off x="1317813" y="1784145"/>
            <a:ext cx="6956651" cy="4078948"/>
            <a:chOff x="1317812" y="926895"/>
            <a:chExt cx="6956651" cy="4078948"/>
          </a:xfrm>
        </p:grpSpPr>
        <p:sp>
          <p:nvSpPr>
            <p:cNvPr id="10" name="Textfeld 9"/>
            <p:cNvSpPr txBox="1"/>
            <p:nvPr/>
          </p:nvSpPr>
          <p:spPr>
            <a:xfrm>
              <a:off x="1317812" y="1664805"/>
              <a:ext cx="3603812" cy="374571"/>
            </a:xfrm>
            <a:prstGeom prst="roundRect">
              <a:avLst/>
            </a:prstGeom>
            <a:solidFill>
              <a:schemeClr val="accent2">
                <a:lumMod val="60000"/>
                <a:lumOff val="40000"/>
              </a:schemeClr>
            </a:solidFill>
            <a:ln w="25400" cap="rnd">
              <a:solidFill>
                <a:schemeClr val="accent2">
                  <a:lumMod val="50000"/>
                </a:schemeClr>
              </a:solidFill>
            </a:ln>
            <a:effectLst>
              <a:outerShdw blurRad="50800" dist="38100" dir="2700000" algn="tl" rotWithShape="0">
                <a:prstClr val="black">
                  <a:alpha val="40000"/>
                </a:prstClr>
              </a:outerShdw>
            </a:effectLst>
          </p:spPr>
          <p:txBody>
            <a:bodyPr wrap="square" rtlCol="0" anchor="ctr">
              <a:spAutoFit/>
            </a:bodyPr>
            <a:lstStyle/>
            <a:p>
              <a:pPr algn="ctr" defTabSz="914400" fontAlgn="base">
                <a:spcBef>
                  <a:spcPct val="0"/>
                </a:spcBef>
                <a:spcAft>
                  <a:spcPct val="0"/>
                </a:spcAft>
              </a:pPr>
              <a:r>
                <a:rPr lang="de-DE" sz="1600" dirty="0" err="1">
                  <a:solidFill>
                    <a:srgbClr val="EEECE1">
                      <a:lumMod val="25000"/>
                    </a:srgbClr>
                  </a:solidFill>
                  <a:latin typeface="Microsoft New Tai Lue" panose="020B0502040204020203" pitchFamily="34" charset="0"/>
                  <a:cs typeface="Microsoft New Tai Lue" panose="020B0502040204020203" pitchFamily="34" charset="0"/>
                </a:rPr>
                <a:t>Alignment</a:t>
              </a:r>
              <a:endParaRPr lang="de-DE" sz="1600" dirty="0">
                <a:solidFill>
                  <a:srgbClr val="EEECE1">
                    <a:lumMod val="25000"/>
                  </a:srgbClr>
                </a:solidFill>
                <a:latin typeface="Microsoft New Tai Lue" panose="020B0502040204020203" pitchFamily="34" charset="0"/>
                <a:cs typeface="Microsoft New Tai Lue" panose="020B0502040204020203" pitchFamily="34" charset="0"/>
              </a:endParaRPr>
            </a:p>
          </p:txBody>
        </p:sp>
        <p:sp>
          <p:nvSpPr>
            <p:cNvPr id="11" name="Textfeld 10"/>
            <p:cNvSpPr txBox="1"/>
            <p:nvPr/>
          </p:nvSpPr>
          <p:spPr>
            <a:xfrm>
              <a:off x="3989294" y="3977713"/>
              <a:ext cx="3962399" cy="374571"/>
            </a:xfrm>
            <a:prstGeom prst="roundRect">
              <a:avLst/>
            </a:prstGeom>
            <a:solidFill>
              <a:schemeClr val="accent2">
                <a:lumMod val="60000"/>
                <a:lumOff val="40000"/>
              </a:schemeClr>
            </a:solidFill>
            <a:ln w="25400" cap="rnd">
              <a:solidFill>
                <a:schemeClr val="accent2">
                  <a:lumMod val="50000"/>
                </a:schemeClr>
              </a:solidFill>
            </a:ln>
            <a:effectLst>
              <a:outerShdw blurRad="50800" dist="38100" dir="2700000" algn="tl" rotWithShape="0">
                <a:prstClr val="black">
                  <a:alpha val="40000"/>
                </a:prstClr>
              </a:outerShdw>
            </a:effectLst>
          </p:spPr>
          <p:txBody>
            <a:bodyPr wrap="square" rtlCol="0" anchor="ctr">
              <a:spAutoFit/>
            </a:bodyPr>
            <a:lstStyle/>
            <a:p>
              <a:pPr algn="ctr" defTabSz="914400" fontAlgn="base">
                <a:spcBef>
                  <a:spcPct val="0"/>
                </a:spcBef>
                <a:spcAft>
                  <a:spcPct val="0"/>
                </a:spcAft>
              </a:pPr>
              <a:r>
                <a:rPr lang="de-DE" sz="1600" dirty="0" err="1">
                  <a:solidFill>
                    <a:srgbClr val="EEECE1">
                      <a:lumMod val="25000"/>
                    </a:srgbClr>
                  </a:solidFill>
                  <a:latin typeface="Microsoft New Tai Lue" panose="020B0502040204020203" pitchFamily="34" charset="0"/>
                  <a:cs typeface="Microsoft New Tai Lue" panose="020B0502040204020203" pitchFamily="34" charset="0"/>
                </a:rPr>
                <a:t>Indicator</a:t>
              </a:r>
              <a:r>
                <a:rPr lang="de-DE" sz="1600" dirty="0">
                  <a:solidFill>
                    <a:srgbClr val="EEECE1">
                      <a:lumMod val="25000"/>
                    </a:srgbClr>
                  </a:solidFill>
                  <a:latin typeface="Microsoft New Tai Lue" panose="020B0502040204020203" pitchFamily="34" charset="0"/>
                  <a:cs typeface="Microsoft New Tai Lue" panose="020B0502040204020203" pitchFamily="34" charset="0"/>
                </a:rPr>
                <a:t> </a:t>
              </a:r>
              <a:r>
                <a:rPr lang="de-DE" sz="1600" dirty="0" err="1">
                  <a:solidFill>
                    <a:srgbClr val="EEECE1">
                      <a:lumMod val="25000"/>
                    </a:srgbClr>
                  </a:solidFill>
                  <a:latin typeface="Microsoft New Tai Lue" panose="020B0502040204020203" pitchFamily="34" charset="0"/>
                  <a:cs typeface="Microsoft New Tai Lue" panose="020B0502040204020203" pitchFamily="34" charset="0"/>
                </a:rPr>
                <a:t>Combination</a:t>
              </a:r>
              <a:endParaRPr lang="de-DE" sz="1600" dirty="0">
                <a:solidFill>
                  <a:srgbClr val="EEECE1">
                    <a:lumMod val="25000"/>
                  </a:srgbClr>
                </a:solidFill>
                <a:latin typeface="Microsoft New Tai Lue" panose="020B0502040204020203" pitchFamily="34" charset="0"/>
                <a:cs typeface="Microsoft New Tai Lue" panose="020B0502040204020203" pitchFamily="34" charset="0"/>
              </a:endParaRPr>
            </a:p>
          </p:txBody>
        </p:sp>
        <p:sp>
          <p:nvSpPr>
            <p:cNvPr id="12" name="Textfeld 11"/>
            <p:cNvSpPr txBox="1"/>
            <p:nvPr/>
          </p:nvSpPr>
          <p:spPr>
            <a:xfrm>
              <a:off x="1317812" y="2218803"/>
              <a:ext cx="3603812" cy="374571"/>
            </a:xfrm>
            <a:prstGeom prst="roundRect">
              <a:avLst/>
            </a:prstGeom>
            <a:solidFill>
              <a:schemeClr val="accent2">
                <a:lumMod val="60000"/>
                <a:lumOff val="40000"/>
              </a:schemeClr>
            </a:solidFill>
            <a:ln w="25400" cap="rnd">
              <a:solidFill>
                <a:schemeClr val="accent2">
                  <a:lumMod val="50000"/>
                </a:schemeClr>
              </a:solidFill>
            </a:ln>
            <a:effectLst>
              <a:outerShdw blurRad="50800" dist="38100" dir="2700000" algn="tl" rotWithShape="0">
                <a:prstClr val="black">
                  <a:alpha val="40000"/>
                </a:prstClr>
              </a:outerShdw>
            </a:effectLst>
          </p:spPr>
          <p:txBody>
            <a:bodyPr wrap="square" rtlCol="0" anchor="ctr">
              <a:spAutoFit/>
            </a:bodyPr>
            <a:lstStyle/>
            <a:p>
              <a:pPr algn="ctr" defTabSz="914400" fontAlgn="base">
                <a:spcBef>
                  <a:spcPct val="0"/>
                </a:spcBef>
                <a:spcAft>
                  <a:spcPct val="0"/>
                </a:spcAft>
              </a:pPr>
              <a:r>
                <a:rPr lang="de-DE" sz="1600" dirty="0" err="1">
                  <a:solidFill>
                    <a:srgbClr val="EEECE1">
                      <a:lumMod val="25000"/>
                    </a:srgbClr>
                  </a:solidFill>
                  <a:latin typeface="Microsoft New Tai Lue" panose="020B0502040204020203" pitchFamily="34" charset="0"/>
                  <a:cs typeface="Microsoft New Tai Lue" panose="020B0502040204020203" pitchFamily="34" charset="0"/>
                </a:rPr>
                <a:t>Perceptual</a:t>
              </a:r>
              <a:r>
                <a:rPr lang="de-DE" sz="1600" dirty="0">
                  <a:solidFill>
                    <a:srgbClr val="EEECE1">
                      <a:lumMod val="25000"/>
                    </a:srgbClr>
                  </a:solidFill>
                  <a:latin typeface="Microsoft New Tai Lue" panose="020B0502040204020203" pitchFamily="34" charset="0"/>
                  <a:cs typeface="Microsoft New Tai Lue" panose="020B0502040204020203" pitchFamily="34" charset="0"/>
                </a:rPr>
                <a:t> Model</a:t>
              </a:r>
            </a:p>
          </p:txBody>
        </p:sp>
        <p:sp>
          <p:nvSpPr>
            <p:cNvPr id="13" name="Textfeld 12"/>
            <p:cNvSpPr txBox="1"/>
            <p:nvPr/>
          </p:nvSpPr>
          <p:spPr>
            <a:xfrm>
              <a:off x="1317812" y="2776433"/>
              <a:ext cx="3603812" cy="374571"/>
            </a:xfrm>
            <a:prstGeom prst="roundRect">
              <a:avLst/>
            </a:prstGeom>
            <a:solidFill>
              <a:schemeClr val="accent2">
                <a:lumMod val="60000"/>
                <a:lumOff val="40000"/>
              </a:schemeClr>
            </a:solidFill>
            <a:ln w="25400" cap="rnd">
              <a:solidFill>
                <a:schemeClr val="accent2">
                  <a:lumMod val="50000"/>
                </a:schemeClr>
              </a:solidFill>
            </a:ln>
            <a:effectLst>
              <a:outerShdw blurRad="50800" dist="38100" dir="2700000" algn="tl" rotWithShape="0">
                <a:prstClr val="black">
                  <a:alpha val="40000"/>
                </a:prstClr>
              </a:outerShdw>
            </a:effectLst>
          </p:spPr>
          <p:txBody>
            <a:bodyPr wrap="square" rtlCol="0" anchor="ctr">
              <a:spAutoFit/>
            </a:bodyPr>
            <a:lstStyle/>
            <a:p>
              <a:pPr algn="ctr" defTabSz="914400" fontAlgn="base">
                <a:spcBef>
                  <a:spcPct val="0"/>
                </a:spcBef>
                <a:spcAft>
                  <a:spcPct val="0"/>
                </a:spcAft>
              </a:pPr>
              <a:r>
                <a:rPr lang="de-DE" sz="1600" dirty="0" err="1">
                  <a:solidFill>
                    <a:srgbClr val="EEECE1">
                      <a:lumMod val="25000"/>
                    </a:srgbClr>
                  </a:solidFill>
                  <a:latin typeface="Microsoft New Tai Lue" panose="020B0502040204020203" pitchFamily="34" charset="0"/>
                  <a:cs typeface="Microsoft New Tai Lue" panose="020B0502040204020203" pitchFamily="34" charset="0"/>
                </a:rPr>
                <a:t>Calculate</a:t>
              </a:r>
              <a:r>
                <a:rPr lang="de-DE" sz="1600" dirty="0">
                  <a:solidFill>
                    <a:srgbClr val="EEECE1">
                      <a:lumMod val="25000"/>
                    </a:srgbClr>
                  </a:solidFill>
                  <a:latin typeface="Microsoft New Tai Lue" panose="020B0502040204020203" pitchFamily="34" charset="0"/>
                  <a:cs typeface="Microsoft New Tai Lue" panose="020B0502040204020203" pitchFamily="34" charset="0"/>
                </a:rPr>
                <a:t> </a:t>
              </a:r>
              <a:r>
                <a:rPr lang="de-DE" sz="1600" dirty="0" err="1">
                  <a:solidFill>
                    <a:srgbClr val="EEECE1">
                      <a:lumMod val="25000"/>
                    </a:srgbClr>
                  </a:solidFill>
                  <a:latin typeface="Microsoft New Tai Lue" panose="020B0502040204020203" pitchFamily="34" charset="0"/>
                  <a:cs typeface="Microsoft New Tai Lue" panose="020B0502040204020203" pitchFamily="34" charset="0"/>
                </a:rPr>
                <a:t>Indicators</a:t>
              </a:r>
              <a:r>
                <a:rPr lang="de-DE" sz="1600" dirty="0">
                  <a:solidFill>
                    <a:srgbClr val="EEECE1">
                      <a:lumMod val="25000"/>
                    </a:srgbClr>
                  </a:solidFill>
                  <a:latin typeface="Microsoft New Tai Lue" panose="020B0502040204020203" pitchFamily="34" charset="0"/>
                  <a:cs typeface="Microsoft New Tai Lue" panose="020B0502040204020203" pitchFamily="34" charset="0"/>
                </a:rPr>
                <a:t> per Frame</a:t>
              </a:r>
            </a:p>
          </p:txBody>
        </p:sp>
        <p:sp>
          <p:nvSpPr>
            <p:cNvPr id="15" name="Abgerundetes Rechteck 14"/>
            <p:cNvSpPr/>
            <p:nvPr/>
          </p:nvSpPr>
          <p:spPr>
            <a:xfrm>
              <a:off x="1317812" y="934094"/>
              <a:ext cx="1317812" cy="4572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de-DE" dirty="0">
                  <a:solidFill>
                    <a:prstClr val="white"/>
                  </a:solidFill>
                </a:rPr>
                <a:t>Reference</a:t>
              </a:r>
            </a:p>
          </p:txBody>
        </p:sp>
        <p:sp>
          <p:nvSpPr>
            <p:cNvPr id="16" name="Abgerundetes Rechteck 15"/>
            <p:cNvSpPr/>
            <p:nvPr/>
          </p:nvSpPr>
          <p:spPr>
            <a:xfrm>
              <a:off x="3603812" y="934094"/>
              <a:ext cx="1317812" cy="4572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de-DE" dirty="0" err="1">
                  <a:solidFill>
                    <a:prstClr val="white"/>
                  </a:solidFill>
                </a:rPr>
                <a:t>Degraded</a:t>
              </a:r>
              <a:endParaRPr lang="de-DE" dirty="0">
                <a:solidFill>
                  <a:prstClr val="white"/>
                </a:solidFill>
              </a:endParaRPr>
            </a:p>
          </p:txBody>
        </p:sp>
        <p:sp>
          <p:nvSpPr>
            <p:cNvPr id="17" name="Abgerundetes Rechteck 16"/>
            <p:cNvSpPr/>
            <p:nvPr/>
          </p:nvSpPr>
          <p:spPr>
            <a:xfrm>
              <a:off x="6956651" y="926895"/>
              <a:ext cx="1317812" cy="4572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de-DE" dirty="0">
                  <a:solidFill>
                    <a:prstClr val="white"/>
                  </a:solidFill>
                </a:rPr>
                <a:t>Screen Size</a:t>
              </a:r>
            </a:p>
          </p:txBody>
        </p:sp>
        <p:sp>
          <p:nvSpPr>
            <p:cNvPr id="18" name="Abgerundetes Rechteck 17"/>
            <p:cNvSpPr/>
            <p:nvPr/>
          </p:nvSpPr>
          <p:spPr>
            <a:xfrm>
              <a:off x="5311588" y="4548643"/>
              <a:ext cx="1317812" cy="4572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de-DE" dirty="0">
                  <a:solidFill>
                    <a:prstClr val="white"/>
                  </a:solidFill>
                </a:rPr>
                <a:t>MOS</a:t>
              </a:r>
            </a:p>
          </p:txBody>
        </p:sp>
        <p:sp>
          <p:nvSpPr>
            <p:cNvPr id="19" name="Textfeld 18"/>
            <p:cNvSpPr txBox="1"/>
            <p:nvPr/>
          </p:nvSpPr>
          <p:spPr>
            <a:xfrm>
              <a:off x="3989295" y="3448792"/>
              <a:ext cx="3361764" cy="374571"/>
            </a:xfrm>
            <a:prstGeom prst="roundRect">
              <a:avLst/>
            </a:prstGeom>
            <a:solidFill>
              <a:schemeClr val="accent2">
                <a:lumMod val="60000"/>
                <a:lumOff val="40000"/>
              </a:schemeClr>
            </a:solidFill>
            <a:ln w="25400" cap="rnd">
              <a:solidFill>
                <a:schemeClr val="accent2">
                  <a:lumMod val="50000"/>
                </a:schemeClr>
              </a:solidFill>
            </a:ln>
            <a:effectLst>
              <a:outerShdw blurRad="50800" dist="38100" dir="2700000" algn="tl" rotWithShape="0">
                <a:prstClr val="black">
                  <a:alpha val="40000"/>
                </a:prstClr>
              </a:outerShdw>
            </a:effectLst>
          </p:spPr>
          <p:txBody>
            <a:bodyPr wrap="square" rtlCol="0" anchor="ctr">
              <a:spAutoFit/>
            </a:bodyPr>
            <a:lstStyle/>
            <a:p>
              <a:pPr algn="ctr" defTabSz="914400" fontAlgn="base">
                <a:spcBef>
                  <a:spcPct val="0"/>
                </a:spcBef>
                <a:spcAft>
                  <a:spcPct val="0"/>
                </a:spcAft>
              </a:pPr>
              <a:r>
                <a:rPr lang="de-DE" sz="1600" dirty="0" err="1">
                  <a:solidFill>
                    <a:srgbClr val="EEECE1">
                      <a:lumMod val="25000"/>
                    </a:srgbClr>
                  </a:solidFill>
                  <a:latin typeface="Microsoft New Tai Lue" panose="020B0502040204020203" pitchFamily="34" charset="0"/>
                  <a:cs typeface="Microsoft New Tai Lue" panose="020B0502040204020203" pitchFamily="34" charset="0"/>
                </a:rPr>
                <a:t>Modelling</a:t>
              </a:r>
              <a:r>
                <a:rPr lang="de-DE" sz="1600" dirty="0">
                  <a:solidFill>
                    <a:srgbClr val="EEECE1">
                      <a:lumMod val="25000"/>
                    </a:srgbClr>
                  </a:solidFill>
                  <a:latin typeface="Microsoft New Tai Lue" panose="020B0502040204020203" pitchFamily="34" charset="0"/>
                  <a:cs typeface="Microsoft New Tai Lue" panose="020B0502040204020203" pitchFamily="34" charset="0"/>
                </a:rPr>
                <a:t> </a:t>
              </a:r>
              <a:r>
                <a:rPr lang="de-DE" sz="1600" dirty="0" err="1">
                  <a:solidFill>
                    <a:srgbClr val="EEECE1">
                      <a:lumMod val="25000"/>
                    </a:srgbClr>
                  </a:solidFill>
                  <a:latin typeface="Microsoft New Tai Lue" panose="020B0502040204020203" pitchFamily="34" charset="0"/>
                  <a:cs typeface="Microsoft New Tai Lue" panose="020B0502040204020203" pitchFamily="34" charset="0"/>
                </a:rPr>
                <a:t>of</a:t>
              </a:r>
              <a:r>
                <a:rPr lang="de-DE" sz="1600" dirty="0">
                  <a:solidFill>
                    <a:srgbClr val="EEECE1">
                      <a:lumMod val="25000"/>
                    </a:srgbClr>
                  </a:solidFill>
                  <a:latin typeface="Microsoft New Tai Lue" panose="020B0502040204020203" pitchFamily="34" charset="0"/>
                  <a:cs typeface="Microsoft New Tai Lue" panose="020B0502040204020203" pitchFamily="34" charset="0"/>
                </a:rPr>
                <a:t> Temporal </a:t>
              </a:r>
              <a:r>
                <a:rPr lang="de-DE" sz="1600" dirty="0" err="1">
                  <a:solidFill>
                    <a:srgbClr val="EEECE1">
                      <a:lumMod val="25000"/>
                    </a:srgbClr>
                  </a:solidFill>
                  <a:latin typeface="Microsoft New Tai Lue" panose="020B0502040204020203" pitchFamily="34" charset="0"/>
                  <a:cs typeface="Microsoft New Tai Lue" panose="020B0502040204020203" pitchFamily="34" charset="0"/>
                </a:rPr>
                <a:t>Effects</a:t>
              </a:r>
              <a:endParaRPr lang="de-DE" sz="1600" dirty="0">
                <a:solidFill>
                  <a:srgbClr val="EEECE1">
                    <a:lumMod val="25000"/>
                  </a:srgbClr>
                </a:solidFill>
                <a:latin typeface="Microsoft New Tai Lue" panose="020B0502040204020203" pitchFamily="34" charset="0"/>
                <a:cs typeface="Microsoft New Tai Lue" panose="020B0502040204020203" pitchFamily="34" charset="0"/>
              </a:endParaRPr>
            </a:p>
          </p:txBody>
        </p:sp>
        <p:cxnSp>
          <p:nvCxnSpPr>
            <p:cNvPr id="26" name="Gerade Verbindung mit Pfeil 25"/>
            <p:cNvCxnSpPr>
              <a:stCxn id="17" idx="2"/>
            </p:cNvCxnSpPr>
            <p:nvPr/>
          </p:nvCxnSpPr>
          <p:spPr>
            <a:xfrm>
              <a:off x="7615557" y="1384095"/>
              <a:ext cx="0" cy="25765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15" idx="2"/>
            </p:cNvCxnSpPr>
            <p:nvPr/>
          </p:nvCxnSpPr>
          <p:spPr>
            <a:xfrm>
              <a:off x="1976718" y="1391294"/>
              <a:ext cx="0" cy="2761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4258236" y="1391294"/>
              <a:ext cx="4482" cy="2564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3119718" y="2056402"/>
              <a:ext cx="0" cy="1453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a:off x="3119718" y="2610400"/>
              <a:ext cx="0" cy="14900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a:endCxn id="18" idx="0"/>
            </p:cNvCxnSpPr>
            <p:nvPr/>
          </p:nvCxnSpPr>
          <p:spPr>
            <a:xfrm>
              <a:off x="5970494" y="4369310"/>
              <a:ext cx="0" cy="179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Gewinkelte Verbindung 41"/>
            <p:cNvCxnSpPr/>
            <p:nvPr/>
          </p:nvCxnSpPr>
          <p:spPr>
            <a:xfrm>
              <a:off x="4921624" y="1852091"/>
              <a:ext cx="1210235" cy="159932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a:off x="5970493" y="3820743"/>
              <a:ext cx="1" cy="1399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6" name="Gruppieren 55"/>
          <p:cNvGrpSpPr/>
          <p:nvPr/>
        </p:nvGrpSpPr>
        <p:grpSpPr>
          <a:xfrm>
            <a:off x="407968" y="2393777"/>
            <a:ext cx="784344" cy="2912627"/>
            <a:chOff x="407968" y="1536526"/>
            <a:chExt cx="784344" cy="2912627"/>
          </a:xfrm>
        </p:grpSpPr>
        <p:sp>
          <p:nvSpPr>
            <p:cNvPr id="51" name="Geschweifte Klammer links 50"/>
            <p:cNvSpPr/>
            <p:nvPr/>
          </p:nvSpPr>
          <p:spPr>
            <a:xfrm>
              <a:off x="824759" y="1536526"/>
              <a:ext cx="367553" cy="1763371"/>
            </a:xfrm>
            <a:prstGeom prst="leftBrace">
              <a:avLst/>
            </a:prstGeom>
            <a:ln w="127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txBody>
            <a:bodyPr vert="vert270" wrap="square" lIns="0" rtlCol="0" anchor="ctr"/>
            <a:lstStyle/>
            <a:p>
              <a:pPr algn="ctr" defTabSz="914400" fontAlgn="base">
                <a:spcBef>
                  <a:spcPct val="0"/>
                </a:spcBef>
                <a:spcAft>
                  <a:spcPct val="0"/>
                </a:spcAft>
              </a:pPr>
              <a:endParaRPr lang="de-DE" dirty="0">
                <a:solidFill>
                  <a:srgbClr val="EEECE1">
                    <a:lumMod val="25000"/>
                  </a:srgbClr>
                </a:solidFill>
              </a:endParaRPr>
            </a:p>
          </p:txBody>
        </p:sp>
        <p:sp>
          <p:nvSpPr>
            <p:cNvPr id="52" name="Geschweifte Klammer links 51"/>
            <p:cNvSpPr/>
            <p:nvPr/>
          </p:nvSpPr>
          <p:spPr>
            <a:xfrm>
              <a:off x="824754" y="3355919"/>
              <a:ext cx="367558" cy="1093234"/>
            </a:xfrm>
            <a:prstGeom prst="leftBrace">
              <a:avLst/>
            </a:prstGeom>
            <a:ln w="127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de-DE" dirty="0">
                <a:solidFill>
                  <a:srgbClr val="EEECE1">
                    <a:lumMod val="25000"/>
                  </a:srgbClr>
                </a:solidFill>
              </a:endParaRPr>
            </a:p>
          </p:txBody>
        </p:sp>
        <p:sp>
          <p:nvSpPr>
            <p:cNvPr id="53" name="Textfeld 52"/>
            <p:cNvSpPr txBox="1"/>
            <p:nvPr/>
          </p:nvSpPr>
          <p:spPr>
            <a:xfrm>
              <a:off x="407968" y="2111634"/>
              <a:ext cx="461665" cy="613154"/>
            </a:xfrm>
            <a:prstGeom prst="rect">
              <a:avLst/>
            </a:prstGeom>
            <a:noFill/>
          </p:spPr>
          <p:txBody>
            <a:bodyPr vert="vert270" wrap="square" rtlCol="0">
              <a:spAutoFit/>
            </a:bodyPr>
            <a:lstStyle/>
            <a:p>
              <a:pPr defTabSz="914400" fontAlgn="base">
                <a:spcBef>
                  <a:spcPct val="0"/>
                </a:spcBef>
                <a:spcAft>
                  <a:spcPct val="0"/>
                </a:spcAft>
              </a:pPr>
              <a:r>
                <a:rPr lang="de-DE" dirty="0">
                  <a:solidFill>
                    <a:srgbClr val="EEECE1">
                      <a:lumMod val="25000"/>
                    </a:srgbClr>
                  </a:solidFill>
                  <a:latin typeface="Arial" charset="0"/>
                </a:rPr>
                <a:t>High</a:t>
              </a:r>
            </a:p>
          </p:txBody>
        </p:sp>
        <p:sp>
          <p:nvSpPr>
            <p:cNvPr id="54" name="Textfeld 53"/>
            <p:cNvSpPr txBox="1"/>
            <p:nvPr/>
          </p:nvSpPr>
          <p:spPr>
            <a:xfrm>
              <a:off x="430409" y="3607045"/>
              <a:ext cx="461665" cy="576324"/>
            </a:xfrm>
            <a:prstGeom prst="rect">
              <a:avLst/>
            </a:prstGeom>
            <a:noFill/>
          </p:spPr>
          <p:txBody>
            <a:bodyPr vert="vert270" wrap="square" rtlCol="0">
              <a:spAutoFit/>
            </a:bodyPr>
            <a:lstStyle/>
            <a:p>
              <a:pPr defTabSz="914400" fontAlgn="base">
                <a:spcBef>
                  <a:spcPct val="0"/>
                </a:spcBef>
                <a:spcAft>
                  <a:spcPct val="0"/>
                </a:spcAft>
              </a:pPr>
              <a:r>
                <a:rPr lang="de-DE" dirty="0">
                  <a:solidFill>
                    <a:srgbClr val="EEECE1">
                      <a:lumMod val="25000"/>
                    </a:srgbClr>
                  </a:solidFill>
                  <a:latin typeface="Arial" charset="0"/>
                </a:rPr>
                <a:t>Low</a:t>
              </a:r>
            </a:p>
          </p:txBody>
        </p:sp>
      </p:grpSp>
      <p:cxnSp>
        <p:nvCxnSpPr>
          <p:cNvPr id="59" name="Gerade Verbindung 58"/>
          <p:cNvCxnSpPr/>
          <p:nvPr/>
        </p:nvCxnSpPr>
        <p:spPr>
          <a:xfrm>
            <a:off x="564775" y="4178432"/>
            <a:ext cx="7960661" cy="0"/>
          </a:xfrm>
          <a:prstGeom prst="line">
            <a:avLst/>
          </a:prstGeom>
          <a:ln w="25400">
            <a:solidFill>
              <a:schemeClr val="tx2">
                <a:lumMod val="40000"/>
                <a:lumOff val="6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113346" y="2926547"/>
            <a:ext cx="461665" cy="2146955"/>
          </a:xfrm>
          <a:prstGeom prst="rect">
            <a:avLst/>
          </a:prstGeom>
          <a:noFill/>
        </p:spPr>
        <p:txBody>
          <a:bodyPr vert="vert270" wrap="square" rtlCol="0">
            <a:spAutoFit/>
          </a:bodyPr>
          <a:lstStyle/>
          <a:p>
            <a:pPr defTabSz="914400" fontAlgn="base">
              <a:spcBef>
                <a:spcPct val="0"/>
              </a:spcBef>
              <a:spcAft>
                <a:spcPct val="0"/>
              </a:spcAft>
            </a:pPr>
            <a:r>
              <a:rPr lang="de-DE" dirty="0" err="1">
                <a:solidFill>
                  <a:srgbClr val="EEECE1">
                    <a:lumMod val="25000"/>
                  </a:srgbClr>
                </a:solidFill>
                <a:latin typeface="Arial" charset="0"/>
              </a:rPr>
              <a:t>Computational</a:t>
            </a:r>
            <a:r>
              <a:rPr lang="de-DE" dirty="0">
                <a:solidFill>
                  <a:srgbClr val="EEECE1">
                    <a:lumMod val="25000"/>
                  </a:srgbClr>
                </a:solidFill>
                <a:latin typeface="Arial" charset="0"/>
              </a:rPr>
              <a:t> </a:t>
            </a:r>
            <a:r>
              <a:rPr lang="de-DE" dirty="0" err="1">
                <a:solidFill>
                  <a:srgbClr val="EEECE1">
                    <a:lumMod val="25000"/>
                  </a:srgbClr>
                </a:solidFill>
                <a:latin typeface="Arial" charset="0"/>
              </a:rPr>
              <a:t>Cost</a:t>
            </a:r>
            <a:endParaRPr lang="de-DE" dirty="0">
              <a:solidFill>
                <a:srgbClr val="EEECE1">
                  <a:lumMod val="25000"/>
                </a:srgbClr>
              </a:solidFill>
              <a:latin typeface="Arial" charset="0"/>
            </a:endParaRPr>
          </a:p>
        </p:txBody>
      </p:sp>
      <p:grpSp>
        <p:nvGrpSpPr>
          <p:cNvPr id="34" name="Gruppieren 33"/>
          <p:cNvGrpSpPr/>
          <p:nvPr/>
        </p:nvGrpSpPr>
        <p:grpSpPr>
          <a:xfrm>
            <a:off x="1544505" y="4005634"/>
            <a:ext cx="2444791" cy="1495628"/>
            <a:chOff x="1544504" y="3148384"/>
            <a:chExt cx="2444791" cy="1495628"/>
          </a:xfrm>
        </p:grpSpPr>
        <p:grpSp>
          <p:nvGrpSpPr>
            <p:cNvPr id="69" name="Gruppieren 68"/>
            <p:cNvGrpSpPr/>
            <p:nvPr/>
          </p:nvGrpSpPr>
          <p:grpSpPr>
            <a:xfrm>
              <a:off x="1579603" y="3148384"/>
              <a:ext cx="2409692" cy="1227007"/>
              <a:chOff x="1579603" y="3148384"/>
              <a:chExt cx="2409692" cy="1227007"/>
            </a:xfrm>
          </p:grpSpPr>
          <p:grpSp>
            <p:nvGrpSpPr>
              <p:cNvPr id="61" name="Gruppieren 60"/>
              <p:cNvGrpSpPr/>
              <p:nvPr/>
            </p:nvGrpSpPr>
            <p:grpSpPr>
              <a:xfrm>
                <a:off x="1579603" y="3525010"/>
                <a:ext cx="1442918" cy="850381"/>
                <a:chOff x="1579603" y="3525010"/>
                <a:chExt cx="1442918" cy="850381"/>
              </a:xfrm>
            </p:grpSpPr>
            <p:sp>
              <p:nvSpPr>
                <p:cNvPr id="62" name="Flowchart: Multidocument 10"/>
                <p:cNvSpPr/>
                <p:nvPr/>
              </p:nvSpPr>
              <p:spPr>
                <a:xfrm>
                  <a:off x="1830345" y="3525010"/>
                  <a:ext cx="1192176" cy="658359"/>
                </a:xfrm>
                <a:prstGeom prst="flowChartMultidocument">
                  <a:avLst/>
                </a:prstGeom>
                <a:solidFill>
                  <a:schemeClr val="bg2">
                    <a:lumMod val="75000"/>
                  </a:schemeClr>
                </a:solidFill>
                <a:ln>
                  <a:solidFill>
                    <a:schemeClr val="tx1"/>
                  </a:solidFill>
                </a:ln>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63" name="Flowchart: Multidocument 85"/>
                <p:cNvSpPr/>
                <p:nvPr/>
              </p:nvSpPr>
              <p:spPr>
                <a:xfrm>
                  <a:off x="1579603" y="3717032"/>
                  <a:ext cx="1192176" cy="658359"/>
                </a:xfrm>
                <a:prstGeom prst="flowChartMultidocument">
                  <a:avLst/>
                </a:prstGeom>
                <a:solidFill>
                  <a:schemeClr val="bg2">
                    <a:lumMod val="75000"/>
                  </a:schemeClr>
                </a:solidFill>
                <a:ln>
                  <a:solidFill>
                    <a:schemeClr val="tx1"/>
                  </a:solidFill>
                </a:ln>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64" name="TextBox 109"/>
                <p:cNvSpPr txBox="1"/>
                <p:nvPr/>
              </p:nvSpPr>
              <p:spPr>
                <a:xfrm>
                  <a:off x="1702558" y="3895337"/>
                  <a:ext cx="729687" cy="400110"/>
                </a:xfrm>
                <a:prstGeom prst="rect">
                  <a:avLst/>
                </a:prstGeom>
                <a:noFill/>
              </p:spPr>
              <p:txBody>
                <a:bodyPr wrap="none" rtlCol="0">
                  <a:spAutoFit/>
                </a:bodyPr>
                <a:lstStyle/>
                <a:p>
                  <a:pPr algn="ctr" defTabSz="914400" fontAlgn="base">
                    <a:spcBef>
                      <a:spcPct val="0"/>
                    </a:spcBef>
                    <a:spcAft>
                      <a:spcPct val="0"/>
                    </a:spcAft>
                  </a:pPr>
                  <a:r>
                    <a:rPr lang="de-DE" sz="1000" b="1" dirty="0">
                      <a:solidFill>
                        <a:srgbClr val="EEECE1">
                          <a:lumMod val="25000"/>
                        </a:srgbClr>
                      </a:solidFill>
                      <a:latin typeface="Arial" panose="020B0604020202020204" pitchFamily="34" charset="0"/>
                      <a:cs typeface="Arial" panose="020B0604020202020204" pitchFamily="34" charset="0"/>
                    </a:rPr>
                    <a:t>PEVQ-S</a:t>
                  </a:r>
                  <a:r>
                    <a:rPr lang="de-DE" sz="1000" dirty="0">
                      <a:solidFill>
                        <a:srgbClr val="EEECE1">
                          <a:lumMod val="25000"/>
                        </a:srgbClr>
                      </a:solidFill>
                      <a:latin typeface="Arial" panose="020B0604020202020204" pitchFamily="34" charset="0"/>
                      <a:cs typeface="Arial" panose="020B0604020202020204" pitchFamily="34" charset="0"/>
                    </a:rPr>
                    <a:t> </a:t>
                  </a:r>
                </a:p>
                <a:p>
                  <a:pPr algn="ct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Database</a:t>
                  </a:r>
                </a:p>
              </p:txBody>
            </p:sp>
          </p:grpSp>
          <p:cxnSp>
            <p:nvCxnSpPr>
              <p:cNvPr id="66" name="Gerade Verbindung mit Pfeil 65"/>
              <p:cNvCxnSpPr/>
              <p:nvPr/>
            </p:nvCxnSpPr>
            <p:spPr>
              <a:xfrm>
                <a:off x="2303929" y="3148384"/>
                <a:ext cx="0" cy="3766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a:off x="3022521" y="3636077"/>
                <a:ext cx="966774"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3" name="Gerade Verbindung mit Pfeil 22"/>
            <p:cNvCxnSpPr/>
            <p:nvPr/>
          </p:nvCxnSpPr>
          <p:spPr>
            <a:xfrm>
              <a:off x="1583774" y="4472007"/>
              <a:ext cx="967253" cy="0"/>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V="1">
              <a:off x="2635624" y="3938372"/>
              <a:ext cx="622160" cy="453251"/>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1544504" y="4443957"/>
              <a:ext cx="591917" cy="200055"/>
            </a:xfrm>
            <a:prstGeom prst="rect">
              <a:avLst/>
            </a:prstGeom>
            <a:noFill/>
          </p:spPr>
          <p:txBody>
            <a:bodyPr wrap="square" rtlCol="0">
              <a:spAutoFit/>
            </a:bodyPr>
            <a:lstStyle/>
            <a:p>
              <a:pPr defTabSz="914400" fontAlgn="base">
                <a:spcBef>
                  <a:spcPct val="0"/>
                </a:spcBef>
                <a:spcAft>
                  <a:spcPct val="0"/>
                </a:spcAft>
              </a:pPr>
              <a:r>
                <a:rPr lang="de-DE" sz="700" dirty="0" err="1">
                  <a:solidFill>
                    <a:srgbClr val="EEECE1">
                      <a:lumMod val="25000"/>
                    </a:srgbClr>
                  </a:solidFill>
                  <a:latin typeface="Arial" charset="0"/>
                </a:rPr>
                <a:t>Indicators</a:t>
              </a:r>
              <a:endParaRPr lang="de-DE" sz="700" dirty="0">
                <a:solidFill>
                  <a:srgbClr val="EEECE1">
                    <a:lumMod val="25000"/>
                  </a:srgbClr>
                </a:solidFill>
                <a:latin typeface="Arial" charset="0"/>
              </a:endParaRPr>
            </a:p>
          </p:txBody>
        </p:sp>
        <p:sp>
          <p:nvSpPr>
            <p:cNvPr id="57" name="Textfeld 56"/>
            <p:cNvSpPr txBox="1"/>
            <p:nvPr/>
          </p:nvSpPr>
          <p:spPr>
            <a:xfrm rot="-2160000">
              <a:off x="2707954" y="4122598"/>
              <a:ext cx="541413" cy="200055"/>
            </a:xfrm>
            <a:prstGeom prst="rect">
              <a:avLst/>
            </a:prstGeom>
            <a:noFill/>
          </p:spPr>
          <p:txBody>
            <a:bodyPr wrap="square" rtlCol="0">
              <a:spAutoFit/>
            </a:bodyPr>
            <a:lstStyle/>
            <a:p>
              <a:pPr defTabSz="914400" fontAlgn="base">
                <a:spcBef>
                  <a:spcPct val="0"/>
                </a:spcBef>
                <a:spcAft>
                  <a:spcPct val="0"/>
                </a:spcAft>
              </a:pPr>
              <a:r>
                <a:rPr lang="de-DE" sz="700" dirty="0">
                  <a:solidFill>
                    <a:srgbClr val="EEECE1">
                      <a:lumMod val="25000"/>
                    </a:srgbClr>
                  </a:solidFill>
                  <a:latin typeface="Arial" charset="0"/>
                </a:rPr>
                <a:t>Frames</a:t>
              </a:r>
            </a:p>
          </p:txBody>
        </p:sp>
      </p:grpSp>
      <p:sp>
        <p:nvSpPr>
          <p:cNvPr id="39" name="Fußzeilenplatzhalter 38"/>
          <p:cNvSpPr>
            <a:spLocks noGrp="1"/>
          </p:cNvSpPr>
          <p:nvPr>
            <p:ph type="ftr" sz="quarter" idx="11"/>
          </p:nvPr>
        </p:nvSpPr>
        <p:spPr>
          <a:xfrm>
            <a:off x="6586352" y="5668963"/>
            <a:ext cx="2376488"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221472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circle(in)">
                                      <p:cBhvr>
                                        <p:cTn id="18" dur="2000"/>
                                        <p:tgtEl>
                                          <p:spTgt spid="59"/>
                                        </p:tgtEl>
                                      </p:cBhvr>
                                    </p:animEffect>
                                  </p:childTnLst>
                                </p:cTn>
                              </p:par>
                              <p:par>
                                <p:cTn id="19" presetID="10" presetClass="exit" presetSubtype="0" fill="hold" nodeType="with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5" descr="PEVQ-S Diagram_v6_1702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969" y="1312545"/>
            <a:ext cx="6121400" cy="4298950"/>
          </a:xfrm>
          <a:prstGeom prst="rect">
            <a:avLst/>
          </a:prstGeom>
          <a:noFill/>
          <a:ln>
            <a:noFill/>
          </a:ln>
        </p:spPr>
      </p:pic>
      <p:pic>
        <p:nvPicPr>
          <p:cNvPr id="8" name="Grafik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800" y="4349750"/>
            <a:ext cx="2123412" cy="1651000"/>
          </a:xfrm>
          <a:prstGeom prst="rect">
            <a:avLst/>
          </a:prstGeom>
          <a:noFill/>
          <a:ln>
            <a:noFill/>
          </a:ln>
        </p:spPr>
      </p:pic>
      <p:sp>
        <p:nvSpPr>
          <p:cNvPr id="9" name="Titel 1"/>
          <p:cNvSpPr txBox="1">
            <a:spLocks/>
          </p:cNvSpPr>
          <p:nvPr/>
        </p:nvSpPr>
        <p:spPr>
          <a:xfrm>
            <a:off x="457200" y="896937"/>
            <a:ext cx="8229600" cy="857250"/>
          </a:xfrm>
          <a:prstGeom prst="rect">
            <a:avLst/>
          </a:prstGeom>
        </p:spPr>
        <p:txBody>
          <a:bodyPr rtlCol="0">
            <a:normAutofit/>
          </a:bodyPr>
          <a:lstStyle>
            <a:lvl1pPr algn="ctr" rtl="0" fontAlgn="base">
              <a:spcBef>
                <a:spcPct val="0"/>
              </a:spcBef>
              <a:spcAft>
                <a:spcPct val="0"/>
              </a:spcAft>
              <a:defRPr sz="4400" kern="1200">
                <a:solidFill>
                  <a:schemeClr val="tx1"/>
                </a:solidFill>
                <a:latin typeface="Microsoft New Tai Lue" panose="020B0502040204020203" pitchFamily="34" charset="0"/>
                <a:ea typeface="+mj-ea"/>
                <a:cs typeface="Microsoft New Tai Lue" panose="020B0502040204020203" pitchFamily="34" charset="0"/>
              </a:defRPr>
            </a:lvl1pPr>
            <a:lvl2pPr algn="ctr" rtl="0" fontAlgn="base">
              <a:spcBef>
                <a:spcPct val="0"/>
              </a:spcBef>
              <a:spcAft>
                <a:spcPct val="0"/>
              </a:spcAft>
              <a:defRPr sz="4400">
                <a:solidFill>
                  <a:schemeClr val="tx1"/>
                </a:solidFill>
                <a:latin typeface="Microsoft New Tai Lue" charset="0"/>
              </a:defRPr>
            </a:lvl2pPr>
            <a:lvl3pPr algn="ctr" rtl="0" fontAlgn="base">
              <a:spcBef>
                <a:spcPct val="0"/>
              </a:spcBef>
              <a:spcAft>
                <a:spcPct val="0"/>
              </a:spcAft>
              <a:defRPr sz="4400">
                <a:solidFill>
                  <a:schemeClr val="tx1"/>
                </a:solidFill>
                <a:latin typeface="Microsoft New Tai Lue" charset="0"/>
              </a:defRPr>
            </a:lvl3pPr>
            <a:lvl4pPr algn="ctr" rtl="0" fontAlgn="base">
              <a:spcBef>
                <a:spcPct val="0"/>
              </a:spcBef>
              <a:spcAft>
                <a:spcPct val="0"/>
              </a:spcAft>
              <a:defRPr sz="4400">
                <a:solidFill>
                  <a:schemeClr val="tx1"/>
                </a:solidFill>
                <a:latin typeface="Microsoft New Tai Lue" charset="0"/>
              </a:defRPr>
            </a:lvl4pPr>
            <a:lvl5pPr algn="ctr" rtl="0" fontAlgn="base">
              <a:spcBef>
                <a:spcPct val="0"/>
              </a:spcBef>
              <a:spcAft>
                <a:spcPct val="0"/>
              </a:spcAft>
              <a:defRPr sz="4400">
                <a:solidFill>
                  <a:schemeClr val="tx1"/>
                </a:solidFill>
                <a:latin typeface="Microsoft New Tai Lue" charset="0"/>
              </a:defRPr>
            </a:lvl5pPr>
            <a:lvl6pPr marL="457200" algn="ctr" rtl="0" fontAlgn="base">
              <a:spcBef>
                <a:spcPct val="0"/>
              </a:spcBef>
              <a:spcAft>
                <a:spcPct val="0"/>
              </a:spcAft>
              <a:defRPr sz="4400">
                <a:solidFill>
                  <a:schemeClr val="tx1"/>
                </a:solidFill>
                <a:latin typeface="Microsoft New Tai Lue" charset="0"/>
              </a:defRPr>
            </a:lvl6pPr>
            <a:lvl7pPr marL="914400" algn="ctr" rtl="0" fontAlgn="base">
              <a:spcBef>
                <a:spcPct val="0"/>
              </a:spcBef>
              <a:spcAft>
                <a:spcPct val="0"/>
              </a:spcAft>
              <a:defRPr sz="4400">
                <a:solidFill>
                  <a:schemeClr val="tx1"/>
                </a:solidFill>
                <a:latin typeface="Microsoft New Tai Lue" charset="0"/>
              </a:defRPr>
            </a:lvl7pPr>
            <a:lvl8pPr marL="1371600" algn="ctr" rtl="0" fontAlgn="base">
              <a:spcBef>
                <a:spcPct val="0"/>
              </a:spcBef>
              <a:spcAft>
                <a:spcPct val="0"/>
              </a:spcAft>
              <a:defRPr sz="4400">
                <a:solidFill>
                  <a:schemeClr val="tx1"/>
                </a:solidFill>
                <a:latin typeface="Microsoft New Tai Lue" charset="0"/>
              </a:defRPr>
            </a:lvl8pPr>
            <a:lvl9pPr marL="1828800" algn="ctr" rtl="0" fontAlgn="base">
              <a:spcBef>
                <a:spcPct val="0"/>
              </a:spcBef>
              <a:spcAft>
                <a:spcPct val="0"/>
              </a:spcAft>
              <a:defRPr sz="4400">
                <a:solidFill>
                  <a:schemeClr val="tx1"/>
                </a:solidFill>
                <a:latin typeface="Microsoft New Tai Lue" charset="0"/>
              </a:defRPr>
            </a:lvl9pPr>
          </a:lstStyle>
          <a:p>
            <a:pPr algn="l" defTabSz="914400" fontAlgn="auto">
              <a:spcAft>
                <a:spcPts val="0"/>
              </a:spcAft>
              <a:defRPr/>
            </a:pPr>
            <a:endParaRPr lang="de-DE" sz="2400" dirty="0">
              <a:solidFill>
                <a:srgbClr val="EEECE1">
                  <a:lumMod val="25000"/>
                </a:srgbClr>
              </a:solidFill>
            </a:endParaRPr>
          </a:p>
          <a:p>
            <a:pPr algn="l" defTabSz="914400" fontAlgn="auto">
              <a:spcAft>
                <a:spcPts val="0"/>
              </a:spcAft>
              <a:defRPr/>
            </a:pPr>
            <a:r>
              <a:rPr lang="de-DE" sz="2400" dirty="0">
                <a:solidFill>
                  <a:srgbClr val="EEECE1">
                    <a:lumMod val="25000"/>
                  </a:srgbClr>
                </a:solidFill>
              </a:rPr>
              <a:t>PEVQ-S in </a:t>
            </a:r>
            <a:r>
              <a:rPr lang="de-DE" sz="2400" dirty="0" err="1">
                <a:solidFill>
                  <a:srgbClr val="EEECE1">
                    <a:lumMod val="25000"/>
                  </a:srgbClr>
                </a:solidFill>
              </a:rPr>
              <a:t>the</a:t>
            </a:r>
            <a:r>
              <a:rPr lang="de-DE" sz="2400" dirty="0">
                <a:solidFill>
                  <a:srgbClr val="EEECE1">
                    <a:lumMod val="25000"/>
                  </a:srgbClr>
                </a:solidFill>
              </a:rPr>
              <a:t> Chain</a:t>
            </a:r>
          </a:p>
        </p:txBody>
      </p:sp>
      <p:sp>
        <p:nvSpPr>
          <p:cNvPr id="3" name="Fußzeilenplatzhalter 2"/>
          <p:cNvSpPr>
            <a:spLocks noGrp="1"/>
          </p:cNvSpPr>
          <p:nvPr>
            <p:ph type="ftr" sz="quarter" idx="11"/>
          </p:nvPr>
        </p:nvSpPr>
        <p:spPr>
          <a:xfrm>
            <a:off x="4770604" y="5664232"/>
            <a:ext cx="2376488"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3980113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212726" y="2041525"/>
          <a:ext cx="8893175" cy="3111500"/>
        </p:xfrm>
        <a:graphic>
          <a:graphicData uri="http://schemas.openxmlformats.org/presentationml/2006/ole">
            <mc:AlternateContent xmlns:mc="http://schemas.openxmlformats.org/markup-compatibility/2006">
              <mc:Choice xmlns:v="urn:schemas-microsoft-com:vml" Requires="v">
                <p:oleObj spid="_x0000_s5125" name="Document" r:id="rId5" imgW="6260174" imgH="2191831" progId="Word.Document.12">
                  <p:embed/>
                </p:oleObj>
              </mc:Choice>
              <mc:Fallback>
                <p:oleObj name="Document" r:id="rId5" imgW="6260174" imgH="2191831" progId="Word.Document.12">
                  <p:embed/>
                  <p:pic>
                    <p:nvPicPr>
                      <p:cNvPr id="0" name=""/>
                      <p:cNvPicPr/>
                      <p:nvPr/>
                    </p:nvPicPr>
                    <p:blipFill>
                      <a:blip r:embed="rId6"/>
                      <a:stretch>
                        <a:fillRect/>
                      </a:stretch>
                    </p:blipFill>
                    <p:spPr>
                      <a:xfrm>
                        <a:off x="212726" y="2041525"/>
                        <a:ext cx="8893175" cy="3111500"/>
                      </a:xfrm>
                      <a:prstGeom prst="rect">
                        <a:avLst/>
                      </a:prstGeom>
                    </p:spPr>
                  </p:pic>
                </p:oleObj>
              </mc:Fallback>
            </mc:AlternateContent>
          </a:graphicData>
        </a:graphic>
      </p:graphicFrame>
      <p:sp>
        <p:nvSpPr>
          <p:cNvPr id="7" name="Titel 1"/>
          <p:cNvSpPr txBox="1">
            <a:spLocks/>
          </p:cNvSpPr>
          <p:nvPr/>
        </p:nvSpPr>
        <p:spPr>
          <a:xfrm>
            <a:off x="457200" y="899311"/>
            <a:ext cx="8229600" cy="857250"/>
          </a:xfrm>
          <a:prstGeom prst="rect">
            <a:avLst/>
          </a:prstGeom>
        </p:spPr>
        <p:txBody>
          <a:bodyPr rtlCol="0">
            <a:normAutofit/>
          </a:bodyPr>
          <a:lstStyle>
            <a:lvl1pPr algn="ctr" rtl="0" fontAlgn="base">
              <a:spcBef>
                <a:spcPct val="0"/>
              </a:spcBef>
              <a:spcAft>
                <a:spcPct val="0"/>
              </a:spcAft>
              <a:defRPr sz="4400" kern="1200">
                <a:solidFill>
                  <a:schemeClr val="tx1"/>
                </a:solidFill>
                <a:latin typeface="Microsoft New Tai Lue" panose="020B0502040204020203" pitchFamily="34" charset="0"/>
                <a:ea typeface="+mj-ea"/>
                <a:cs typeface="Microsoft New Tai Lue" panose="020B0502040204020203" pitchFamily="34" charset="0"/>
              </a:defRPr>
            </a:lvl1pPr>
            <a:lvl2pPr algn="ctr" rtl="0" fontAlgn="base">
              <a:spcBef>
                <a:spcPct val="0"/>
              </a:spcBef>
              <a:spcAft>
                <a:spcPct val="0"/>
              </a:spcAft>
              <a:defRPr sz="4400">
                <a:solidFill>
                  <a:schemeClr val="tx1"/>
                </a:solidFill>
                <a:latin typeface="Microsoft New Tai Lue" charset="0"/>
              </a:defRPr>
            </a:lvl2pPr>
            <a:lvl3pPr algn="ctr" rtl="0" fontAlgn="base">
              <a:spcBef>
                <a:spcPct val="0"/>
              </a:spcBef>
              <a:spcAft>
                <a:spcPct val="0"/>
              </a:spcAft>
              <a:defRPr sz="4400">
                <a:solidFill>
                  <a:schemeClr val="tx1"/>
                </a:solidFill>
                <a:latin typeface="Microsoft New Tai Lue" charset="0"/>
              </a:defRPr>
            </a:lvl3pPr>
            <a:lvl4pPr algn="ctr" rtl="0" fontAlgn="base">
              <a:spcBef>
                <a:spcPct val="0"/>
              </a:spcBef>
              <a:spcAft>
                <a:spcPct val="0"/>
              </a:spcAft>
              <a:defRPr sz="4400">
                <a:solidFill>
                  <a:schemeClr val="tx1"/>
                </a:solidFill>
                <a:latin typeface="Microsoft New Tai Lue" charset="0"/>
              </a:defRPr>
            </a:lvl4pPr>
            <a:lvl5pPr algn="ctr" rtl="0" fontAlgn="base">
              <a:spcBef>
                <a:spcPct val="0"/>
              </a:spcBef>
              <a:spcAft>
                <a:spcPct val="0"/>
              </a:spcAft>
              <a:defRPr sz="4400">
                <a:solidFill>
                  <a:schemeClr val="tx1"/>
                </a:solidFill>
                <a:latin typeface="Microsoft New Tai Lue" charset="0"/>
              </a:defRPr>
            </a:lvl5pPr>
            <a:lvl6pPr marL="457200" algn="ctr" rtl="0" fontAlgn="base">
              <a:spcBef>
                <a:spcPct val="0"/>
              </a:spcBef>
              <a:spcAft>
                <a:spcPct val="0"/>
              </a:spcAft>
              <a:defRPr sz="4400">
                <a:solidFill>
                  <a:schemeClr val="tx1"/>
                </a:solidFill>
                <a:latin typeface="Microsoft New Tai Lue" charset="0"/>
              </a:defRPr>
            </a:lvl6pPr>
            <a:lvl7pPr marL="914400" algn="ctr" rtl="0" fontAlgn="base">
              <a:spcBef>
                <a:spcPct val="0"/>
              </a:spcBef>
              <a:spcAft>
                <a:spcPct val="0"/>
              </a:spcAft>
              <a:defRPr sz="4400">
                <a:solidFill>
                  <a:schemeClr val="tx1"/>
                </a:solidFill>
                <a:latin typeface="Microsoft New Tai Lue" charset="0"/>
              </a:defRPr>
            </a:lvl7pPr>
            <a:lvl8pPr marL="1371600" algn="ctr" rtl="0" fontAlgn="base">
              <a:spcBef>
                <a:spcPct val="0"/>
              </a:spcBef>
              <a:spcAft>
                <a:spcPct val="0"/>
              </a:spcAft>
              <a:defRPr sz="4400">
                <a:solidFill>
                  <a:schemeClr val="tx1"/>
                </a:solidFill>
                <a:latin typeface="Microsoft New Tai Lue" charset="0"/>
              </a:defRPr>
            </a:lvl8pPr>
            <a:lvl9pPr marL="1828800" algn="ctr" rtl="0" fontAlgn="base">
              <a:spcBef>
                <a:spcPct val="0"/>
              </a:spcBef>
              <a:spcAft>
                <a:spcPct val="0"/>
              </a:spcAft>
              <a:defRPr sz="4400">
                <a:solidFill>
                  <a:schemeClr val="tx1"/>
                </a:solidFill>
                <a:latin typeface="Microsoft New Tai Lue" charset="0"/>
              </a:defRPr>
            </a:lvl9pPr>
          </a:lstStyle>
          <a:p>
            <a:pPr algn="l" defTabSz="914400" fontAlgn="auto">
              <a:spcAft>
                <a:spcPts val="0"/>
              </a:spcAft>
              <a:defRPr/>
            </a:pPr>
            <a:endParaRPr lang="de-DE" sz="2400" dirty="0">
              <a:solidFill>
                <a:srgbClr val="EEECE1">
                  <a:lumMod val="25000"/>
                </a:srgbClr>
              </a:solidFill>
            </a:endParaRPr>
          </a:p>
          <a:p>
            <a:pPr algn="l" defTabSz="914400" fontAlgn="auto">
              <a:spcAft>
                <a:spcPts val="0"/>
              </a:spcAft>
              <a:defRPr/>
            </a:pPr>
            <a:r>
              <a:rPr lang="de-DE" sz="2400" dirty="0" err="1">
                <a:solidFill>
                  <a:srgbClr val="EEECE1">
                    <a:lumMod val="25000"/>
                  </a:srgbClr>
                </a:solidFill>
              </a:rPr>
              <a:t>Supported</a:t>
            </a:r>
            <a:r>
              <a:rPr lang="de-DE" sz="2400" dirty="0">
                <a:solidFill>
                  <a:srgbClr val="EEECE1">
                    <a:lumMod val="25000"/>
                  </a:srgbClr>
                </a:solidFill>
              </a:rPr>
              <a:t> Services/</a:t>
            </a:r>
            <a:r>
              <a:rPr lang="de-DE" sz="2400" dirty="0" err="1">
                <a:solidFill>
                  <a:srgbClr val="EEECE1">
                    <a:lumMod val="25000"/>
                  </a:srgbClr>
                </a:solidFill>
              </a:rPr>
              <a:t>Platforms</a:t>
            </a:r>
            <a:endParaRPr lang="de-DE" sz="2400" dirty="0">
              <a:solidFill>
                <a:srgbClr val="EEECE1">
                  <a:lumMod val="25000"/>
                </a:srgbClr>
              </a:solidFill>
            </a:endParaRPr>
          </a:p>
        </p:txBody>
      </p:sp>
      <p:sp>
        <p:nvSpPr>
          <p:cNvPr id="3" name="Fußzeilenplatzhalter 2"/>
          <p:cNvSpPr>
            <a:spLocks noGrp="1"/>
          </p:cNvSpPr>
          <p:nvPr>
            <p:ph type="ftr" sz="quarter" idx="11"/>
          </p:nvPr>
        </p:nvSpPr>
        <p:spPr>
          <a:xfrm>
            <a:off x="6410671" y="5668963"/>
            <a:ext cx="2376488"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3717344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497" y="1510955"/>
            <a:ext cx="7355835" cy="395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txBox="1">
            <a:spLocks/>
          </p:cNvSpPr>
          <p:nvPr/>
        </p:nvSpPr>
        <p:spPr>
          <a:xfrm>
            <a:off x="457200" y="899063"/>
            <a:ext cx="8229600" cy="547218"/>
          </a:xfrm>
          <a:prstGeom prst="rect">
            <a:avLst/>
          </a:prstGeom>
        </p:spPr>
        <p:txBody>
          <a:bodyPr rtlCol="0">
            <a:normAutofit fontScale="70000" lnSpcReduction="20000"/>
          </a:bodyPr>
          <a:lstStyle>
            <a:lvl1pPr algn="ctr" rtl="0" fontAlgn="base">
              <a:spcBef>
                <a:spcPct val="0"/>
              </a:spcBef>
              <a:spcAft>
                <a:spcPct val="0"/>
              </a:spcAft>
              <a:defRPr sz="4400" kern="1200">
                <a:solidFill>
                  <a:schemeClr val="tx1"/>
                </a:solidFill>
                <a:latin typeface="Microsoft New Tai Lue" panose="020B0502040204020203" pitchFamily="34" charset="0"/>
                <a:ea typeface="+mj-ea"/>
                <a:cs typeface="Microsoft New Tai Lue" panose="020B0502040204020203" pitchFamily="34" charset="0"/>
              </a:defRPr>
            </a:lvl1pPr>
            <a:lvl2pPr algn="ctr" rtl="0" fontAlgn="base">
              <a:spcBef>
                <a:spcPct val="0"/>
              </a:spcBef>
              <a:spcAft>
                <a:spcPct val="0"/>
              </a:spcAft>
              <a:defRPr sz="4400">
                <a:solidFill>
                  <a:schemeClr val="tx1"/>
                </a:solidFill>
                <a:latin typeface="Microsoft New Tai Lue" charset="0"/>
              </a:defRPr>
            </a:lvl2pPr>
            <a:lvl3pPr algn="ctr" rtl="0" fontAlgn="base">
              <a:spcBef>
                <a:spcPct val="0"/>
              </a:spcBef>
              <a:spcAft>
                <a:spcPct val="0"/>
              </a:spcAft>
              <a:defRPr sz="4400">
                <a:solidFill>
                  <a:schemeClr val="tx1"/>
                </a:solidFill>
                <a:latin typeface="Microsoft New Tai Lue" charset="0"/>
              </a:defRPr>
            </a:lvl3pPr>
            <a:lvl4pPr algn="ctr" rtl="0" fontAlgn="base">
              <a:spcBef>
                <a:spcPct val="0"/>
              </a:spcBef>
              <a:spcAft>
                <a:spcPct val="0"/>
              </a:spcAft>
              <a:defRPr sz="4400">
                <a:solidFill>
                  <a:schemeClr val="tx1"/>
                </a:solidFill>
                <a:latin typeface="Microsoft New Tai Lue" charset="0"/>
              </a:defRPr>
            </a:lvl4pPr>
            <a:lvl5pPr algn="ctr" rtl="0" fontAlgn="base">
              <a:spcBef>
                <a:spcPct val="0"/>
              </a:spcBef>
              <a:spcAft>
                <a:spcPct val="0"/>
              </a:spcAft>
              <a:defRPr sz="4400">
                <a:solidFill>
                  <a:schemeClr val="tx1"/>
                </a:solidFill>
                <a:latin typeface="Microsoft New Tai Lue" charset="0"/>
              </a:defRPr>
            </a:lvl5pPr>
            <a:lvl6pPr marL="457200" algn="ctr" rtl="0" fontAlgn="base">
              <a:spcBef>
                <a:spcPct val="0"/>
              </a:spcBef>
              <a:spcAft>
                <a:spcPct val="0"/>
              </a:spcAft>
              <a:defRPr sz="4400">
                <a:solidFill>
                  <a:schemeClr val="tx1"/>
                </a:solidFill>
                <a:latin typeface="Microsoft New Tai Lue" charset="0"/>
              </a:defRPr>
            </a:lvl6pPr>
            <a:lvl7pPr marL="914400" algn="ctr" rtl="0" fontAlgn="base">
              <a:spcBef>
                <a:spcPct val="0"/>
              </a:spcBef>
              <a:spcAft>
                <a:spcPct val="0"/>
              </a:spcAft>
              <a:defRPr sz="4400">
                <a:solidFill>
                  <a:schemeClr val="tx1"/>
                </a:solidFill>
                <a:latin typeface="Microsoft New Tai Lue" charset="0"/>
              </a:defRPr>
            </a:lvl7pPr>
            <a:lvl8pPr marL="1371600" algn="ctr" rtl="0" fontAlgn="base">
              <a:spcBef>
                <a:spcPct val="0"/>
              </a:spcBef>
              <a:spcAft>
                <a:spcPct val="0"/>
              </a:spcAft>
              <a:defRPr sz="4400">
                <a:solidFill>
                  <a:schemeClr val="tx1"/>
                </a:solidFill>
                <a:latin typeface="Microsoft New Tai Lue" charset="0"/>
              </a:defRPr>
            </a:lvl8pPr>
            <a:lvl9pPr marL="1828800" algn="ctr" rtl="0" fontAlgn="base">
              <a:spcBef>
                <a:spcPct val="0"/>
              </a:spcBef>
              <a:spcAft>
                <a:spcPct val="0"/>
              </a:spcAft>
              <a:defRPr sz="4400">
                <a:solidFill>
                  <a:schemeClr val="tx1"/>
                </a:solidFill>
                <a:latin typeface="Microsoft New Tai Lue" charset="0"/>
              </a:defRPr>
            </a:lvl9pPr>
          </a:lstStyle>
          <a:p>
            <a:pPr algn="l" defTabSz="914400" fontAlgn="auto">
              <a:spcAft>
                <a:spcPts val="0"/>
              </a:spcAft>
              <a:defRPr/>
            </a:pPr>
            <a:endParaRPr lang="de-DE" sz="2400" dirty="0">
              <a:solidFill>
                <a:srgbClr val="EEECE1">
                  <a:lumMod val="25000"/>
                </a:srgbClr>
              </a:solidFill>
            </a:endParaRPr>
          </a:p>
          <a:p>
            <a:pPr algn="l" defTabSz="914400" fontAlgn="auto">
              <a:spcAft>
                <a:spcPts val="0"/>
              </a:spcAft>
              <a:defRPr/>
            </a:pPr>
            <a:r>
              <a:rPr lang="de-DE" sz="2400" dirty="0">
                <a:solidFill>
                  <a:srgbClr val="EEECE1">
                    <a:lumMod val="25000"/>
                  </a:srgbClr>
                </a:solidFill>
              </a:rPr>
              <a:t>PEVQ-S Measurement</a:t>
            </a:r>
          </a:p>
        </p:txBody>
      </p:sp>
      <p:sp>
        <p:nvSpPr>
          <p:cNvPr id="7" name="Fußzeilenplatzhalter 6"/>
          <p:cNvSpPr>
            <a:spLocks noGrp="1"/>
          </p:cNvSpPr>
          <p:nvPr>
            <p:ph type="ftr" sz="quarter" idx="11"/>
          </p:nvPr>
        </p:nvSpPr>
        <p:spPr>
          <a:xfrm>
            <a:off x="5948127" y="5668963"/>
            <a:ext cx="2444435"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273984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86676"/>
            <a:ext cx="8229600" cy="857250"/>
          </a:xfrm>
        </p:spPr>
        <p:txBody>
          <a:bodyPr/>
          <a:lstStyle/>
          <a:p>
            <a:pPr algn="l"/>
            <a:r>
              <a:rPr lang="en-GB" sz="2400" dirty="0">
                <a:solidFill>
                  <a:schemeClr val="bg2">
                    <a:lumMod val="25000"/>
                  </a:schemeClr>
                </a:solidFill>
              </a:rPr>
              <a:t/>
            </a:r>
            <a:br>
              <a:rPr lang="en-GB" sz="2400" dirty="0">
                <a:solidFill>
                  <a:schemeClr val="bg2">
                    <a:lumMod val="25000"/>
                  </a:schemeClr>
                </a:solidFill>
              </a:rPr>
            </a:br>
            <a:r>
              <a:rPr lang="en-GB" sz="2400" dirty="0">
                <a:solidFill>
                  <a:schemeClr val="bg2">
                    <a:lumMod val="25000"/>
                  </a:schemeClr>
                </a:solidFill>
              </a:rPr>
              <a:t>Benchmarking </a:t>
            </a:r>
            <a:r>
              <a:rPr lang="en-GB" sz="2400" dirty="0" err="1">
                <a:solidFill>
                  <a:schemeClr val="bg2">
                    <a:lumMod val="25000"/>
                  </a:schemeClr>
                </a:solidFill>
              </a:rPr>
              <a:t>VoD</a:t>
            </a:r>
            <a:r>
              <a:rPr lang="en-GB" sz="2400" dirty="0">
                <a:solidFill>
                  <a:schemeClr val="bg2">
                    <a:lumMod val="25000"/>
                  </a:schemeClr>
                </a:solidFill>
              </a:rPr>
              <a:t> Streaming Services</a:t>
            </a:r>
            <a:endParaRPr lang="de-DE" sz="2400" dirty="0">
              <a:solidFill>
                <a:schemeClr val="bg2">
                  <a:lumMod val="25000"/>
                </a:schemeClr>
              </a:solidFill>
            </a:endParaRPr>
          </a:p>
        </p:txBody>
      </p:sp>
      <p:sp>
        <p:nvSpPr>
          <p:cNvPr id="3" name="Inhaltsplatzhalter 2"/>
          <p:cNvSpPr>
            <a:spLocks noGrp="1"/>
          </p:cNvSpPr>
          <p:nvPr>
            <p:ph idx="1"/>
          </p:nvPr>
        </p:nvSpPr>
        <p:spPr>
          <a:xfrm>
            <a:off x="457200" y="1988404"/>
            <a:ext cx="8229600" cy="3394075"/>
          </a:xfrm>
        </p:spPr>
        <p:txBody>
          <a:bodyPr/>
          <a:lstStyle/>
          <a:p>
            <a:pPr marL="0" indent="0">
              <a:buNone/>
            </a:pPr>
            <a:r>
              <a:rPr lang="de-DE" sz="2000" b="1" dirty="0">
                <a:solidFill>
                  <a:srgbClr val="00B0F0"/>
                </a:solidFill>
              </a:rPr>
              <a:t>Are </a:t>
            </a:r>
            <a:r>
              <a:rPr lang="en-GB" sz="2000" b="1" dirty="0">
                <a:solidFill>
                  <a:srgbClr val="00B0F0"/>
                </a:solidFill>
              </a:rPr>
              <a:t>data rates, considerably higher, or at least above the maximum video bit rate, a good enough prospect to achieve good video quality?</a:t>
            </a:r>
          </a:p>
          <a:p>
            <a:pPr marL="0" indent="0">
              <a:buNone/>
            </a:pPr>
            <a:endParaRPr lang="en-GB" sz="2400" dirty="0"/>
          </a:p>
          <a:p>
            <a:pPr marL="0" indent="0">
              <a:buNone/>
            </a:pPr>
            <a:r>
              <a:rPr lang="en-GB" sz="1800" dirty="0"/>
              <a:t>Stress testing of AIV using PEVQ-S</a:t>
            </a:r>
          </a:p>
          <a:p>
            <a:pPr marL="266700" indent="-174625">
              <a:buFont typeface="Symbol" panose="05050102010706020507" pitchFamily="18" charset="2"/>
              <a:buChar char="-"/>
            </a:pPr>
            <a:r>
              <a:rPr lang="en-GB" sz="1800" dirty="0"/>
              <a:t>16 Mbit/s ADSL (copper)		</a:t>
            </a:r>
          </a:p>
          <a:p>
            <a:pPr marL="266700" indent="-174625">
              <a:buFont typeface="Symbol" panose="05050102010706020507" pitchFamily="18" charset="2"/>
              <a:buChar char="-"/>
            </a:pPr>
            <a:r>
              <a:rPr lang="en-GB" sz="1800" dirty="0"/>
              <a:t>32 Mbit/s ADSL (copper)</a:t>
            </a:r>
          </a:p>
          <a:p>
            <a:pPr marL="0" indent="0">
              <a:buNone/>
            </a:pPr>
            <a:endParaRPr lang="en-GB" sz="1800" dirty="0"/>
          </a:p>
          <a:p>
            <a:pPr marL="0" indent="0">
              <a:buNone/>
            </a:pPr>
            <a:r>
              <a:rPr lang="en-GB" sz="1800" dirty="0"/>
              <a:t>150 seconds video containing quality levels up to 1080p at a bit rate of 10 Mbit/s</a:t>
            </a:r>
            <a:endParaRPr lang="de-DE" sz="1800" dirty="0"/>
          </a:p>
          <a:p>
            <a:pPr marL="0" indent="0">
              <a:buNone/>
            </a:pPr>
            <a:endParaRPr lang="en-GB" sz="2400" dirty="0"/>
          </a:p>
        </p:txBody>
      </p:sp>
      <p:sp>
        <p:nvSpPr>
          <p:cNvPr id="5" name="Fußzeilenplatzhalter 4"/>
          <p:cNvSpPr>
            <a:spLocks noGrp="1"/>
          </p:cNvSpPr>
          <p:nvPr>
            <p:ph type="ftr" sz="quarter" idx="11"/>
          </p:nvPr>
        </p:nvSpPr>
        <p:spPr>
          <a:xfrm>
            <a:off x="6166227" y="5664232"/>
            <a:ext cx="2376488"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153497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potx" id="{94E1F940-D141-43C0-9098-4D47BE0BD387}" vid="{7382E341-6C9B-410A-B85B-DBBA8D1D0913}"/>
    </a:ext>
  </a:extLst>
</a:theme>
</file>

<file path=ppt/theme/theme3.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potx" id="{94E1F940-D141-43C0-9098-4D47BE0BD387}" vid="{7382E341-6C9B-410A-B85B-DBBA8D1D0913}"/>
    </a:ext>
  </a:extLst>
</a:theme>
</file>

<file path=ppt/theme/theme4.xml><?xml version="1.0" encoding="utf-8"?>
<a:theme xmlns:a="http://schemas.openxmlformats.org/drawingml/2006/main" name="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potx" id="{94E1F940-D141-43C0-9098-4D47BE0BD387}" vid="{7382E341-6C9B-410A-B85B-DBBA8D1D091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F0CB225BCB3B43BBF518EAC6349114" ma:contentTypeVersion="1" ma:contentTypeDescription="Create a new document." ma:contentTypeScope="" ma:versionID="ddcbcc257c6bc73a33760c3314f23b4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CFC123-DF17-47C7-A967-F5DCA187C1BB}"/>
</file>

<file path=customXml/itemProps2.xml><?xml version="1.0" encoding="utf-8"?>
<ds:datastoreItem xmlns:ds="http://schemas.openxmlformats.org/officeDocument/2006/customXml" ds:itemID="{10A2C5D3-8BE6-4834-A46C-0799AC7DD5A6}"/>
</file>

<file path=customXml/itemProps3.xml><?xml version="1.0" encoding="utf-8"?>
<ds:datastoreItem xmlns:ds="http://schemas.openxmlformats.org/officeDocument/2006/customXml" ds:itemID="{629BAC8A-E15E-4AF0-A97E-621CE0E8C15F}"/>
</file>

<file path=docProps/app.xml><?xml version="1.0" encoding="utf-8"?>
<Properties xmlns="http://schemas.openxmlformats.org/officeDocument/2006/extended-properties" xmlns:vt="http://schemas.openxmlformats.org/officeDocument/2006/docPropsVTypes">
  <Template/>
  <TotalTime>0</TotalTime>
  <Words>1715</Words>
  <Application>Microsoft Office PowerPoint</Application>
  <PresentationFormat>On-screen Show (4:3)</PresentationFormat>
  <Paragraphs>264</Paragraphs>
  <Slides>24</Slides>
  <Notes>15</Notes>
  <HiddenSlides>2</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3</vt:i4>
      </vt:variant>
      <vt:variant>
        <vt:lpstr>Slide Titles</vt:lpstr>
      </vt:variant>
      <vt:variant>
        <vt:i4>24</vt:i4>
      </vt:variant>
    </vt:vector>
  </HeadingPairs>
  <TitlesOfParts>
    <vt:vector size="39" baseType="lpstr">
      <vt:lpstr>Arial</vt:lpstr>
      <vt:lpstr>Calibri</vt:lpstr>
      <vt:lpstr>Microsoft New Tai Lue</vt:lpstr>
      <vt:lpstr>Symbol</vt:lpstr>
      <vt:lpstr>Times New Roman</vt:lpstr>
      <vt:lpstr>Trebuchet MS</vt:lpstr>
      <vt:lpstr>Verdana</vt:lpstr>
      <vt:lpstr>Wingdings</vt:lpstr>
      <vt:lpstr>Office Theme</vt:lpstr>
      <vt:lpstr>Larissa</vt:lpstr>
      <vt:lpstr>1_Larissa</vt:lpstr>
      <vt:lpstr>2_Larissa</vt:lpstr>
      <vt:lpstr>Arbeitsblatt</vt:lpstr>
      <vt:lpstr>Document</vt:lpstr>
      <vt:lpstr>Microsoft ClipArt Gallery</vt:lpstr>
      <vt:lpstr>ITU Regional Standardization Forum for Africa Livingstone, Zambia 16-18 March 2016</vt:lpstr>
      <vt:lpstr>PowerPoint Presentation</vt:lpstr>
      <vt:lpstr>What is Different with Adaptive Streaming?</vt:lpstr>
      <vt:lpstr>Adaptive Streaming Concept</vt:lpstr>
      <vt:lpstr>PEVQ Structure</vt:lpstr>
      <vt:lpstr>PowerPoint Presentation</vt:lpstr>
      <vt:lpstr>PowerPoint Presentation</vt:lpstr>
      <vt:lpstr>PowerPoint Presentation</vt:lpstr>
      <vt:lpstr> Benchmarking VoD Streaming Services</vt:lpstr>
      <vt:lpstr>AIV over 16Mbit/s ADSL</vt:lpstr>
      <vt:lpstr>AIV over 32Mbit/s ADSL</vt:lpstr>
      <vt:lpstr>Conclusions</vt:lpstr>
      <vt:lpstr>Players Involved in OTT QoE Rivalry</vt:lpstr>
      <vt:lpstr>Stakeholders‘ Different Quality Views</vt:lpstr>
      <vt:lpstr>Q.14/12</vt:lpstr>
      <vt:lpstr>Purpose of the Question</vt:lpstr>
      <vt:lpstr>Selected Topics</vt:lpstr>
      <vt:lpstr>P.NATS Track 1</vt:lpstr>
      <vt:lpstr>P.NATS Track 2</vt:lpstr>
      <vt:lpstr>PowerPoint Presentation</vt:lpstr>
      <vt:lpstr>Wiki for P.NATS work item in Q.14/12</vt:lpstr>
      <vt:lpstr>P.ENATS</vt:lpstr>
      <vt:lpstr>VQEG Adaptive Streaming project (AVHD-AS)</vt:lpstr>
      <vt:lpstr>Any 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Aloran, Rakan</cp:lastModifiedBy>
  <cp:revision>25</cp:revision>
  <dcterms:created xsi:type="dcterms:W3CDTF">2016-02-05T15:38:40Z</dcterms:created>
  <dcterms:modified xsi:type="dcterms:W3CDTF">2016-03-10T10:40:05Z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0x01010051F0CB225BCB3B43BBF518EAC6349114</vt:lpwstr>
  </property>
</Properties>
</file>