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4" r:id="rId3"/>
    <p:sldId id="267" r:id="rId4"/>
    <p:sldId id="275" r:id="rId5"/>
    <p:sldId id="268" r:id="rId6"/>
    <p:sldId id="276" r:id="rId7"/>
    <p:sldId id="269" r:id="rId8"/>
    <p:sldId id="270" r:id="rId9"/>
    <p:sldId id="277" r:id="rId10"/>
    <p:sldId id="271" r:id="rId11"/>
    <p:sldId id="272" r:id="rId12"/>
    <p:sldId id="27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68" d="100"/>
          <a:sy n="68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Africa</a:t>
            </a:r>
            <a:br>
              <a:rPr lang="en-US" sz="2800" dirty="0" smtClean="0"/>
            </a:br>
            <a:r>
              <a:rPr lang="en-US" sz="2400" dirty="0" smtClean="0"/>
              <a:t>Livingstone, Zambia 16-18 March 2016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2491" y="2638004"/>
            <a:ext cx="7161451" cy="2482636"/>
          </a:xfrm>
        </p:spPr>
        <p:txBody>
          <a:bodyPr>
            <a:normAutofit fontScale="55000" lnSpcReduction="20000"/>
          </a:bodyPr>
          <a:lstStyle/>
          <a:p>
            <a:r>
              <a:rPr lang="en-US" sz="5200" dirty="0" smtClean="0"/>
              <a:t>Discovery of the new Recommendation</a:t>
            </a:r>
          </a:p>
          <a:p>
            <a:r>
              <a:rPr lang="en-US" sz="5200" dirty="0" smtClean="0"/>
              <a:t> ITU-T G.1028:</a:t>
            </a:r>
          </a:p>
          <a:p>
            <a:r>
              <a:rPr lang="en-US" sz="5200" dirty="0" smtClean="0"/>
              <a:t>End-to-end </a:t>
            </a:r>
            <a:r>
              <a:rPr lang="en-US" sz="5200" dirty="0" err="1" smtClean="0"/>
              <a:t>QoS</a:t>
            </a:r>
            <a:r>
              <a:rPr lang="en-US" sz="5200" dirty="0" smtClean="0"/>
              <a:t>  for voice on Mobile networks  4G (</a:t>
            </a:r>
            <a:r>
              <a:rPr lang="en-US" sz="5200" dirty="0" err="1" smtClean="0"/>
              <a:t>VoLTE</a:t>
            </a:r>
            <a:r>
              <a:rPr lang="en-US" sz="5200" dirty="0" smtClean="0"/>
              <a:t>)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Vincent BARRIAC,</a:t>
            </a:r>
            <a:br>
              <a:rPr lang="en-US" dirty="0" smtClean="0"/>
            </a:br>
            <a:r>
              <a:rPr lang="en-US" dirty="0" smtClean="0"/>
              <a:t>R&amp;D, Orange Labs, Vincent.barriac@orange.com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9658"/>
            <a:ext cx="8229600" cy="1143000"/>
          </a:xfrm>
        </p:spPr>
        <p:txBody>
          <a:bodyPr/>
          <a:lstStyle/>
          <a:p>
            <a:r>
              <a:rPr lang="en-US" dirty="0" smtClean="0"/>
              <a:t>A few Objectives for 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4" y="1435851"/>
            <a:ext cx="8229600" cy="137564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G.1028 does not set  imperative objectives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Nevertheless, on the basis of the existing  knowledge , a budget of degradation  is Proposed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For each  of the  retained indicators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For each link of the transmission chain  ( terminal, e-UTRAN, EPS, IMS, Interconnection), as  well  as for the set.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A few examples 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77042" y="1237992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Tables 3 to 6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4987"/>
              </p:ext>
            </p:extLst>
          </p:nvPr>
        </p:nvGraphicFramePr>
        <p:xfrm>
          <a:off x="1480841" y="2940970"/>
          <a:ext cx="6595010" cy="386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229"/>
                <a:gridCol w="1229990"/>
                <a:gridCol w="1731695"/>
                <a:gridCol w="2646096"/>
              </a:tblGrid>
              <a:tr h="33469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Indicator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Call type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The overall budget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Specific budget</a:t>
                      </a:r>
                      <a:endParaRPr lang="fr-FR" sz="1400" dirty="0"/>
                    </a:p>
                  </a:txBody>
                  <a:tcPr/>
                </a:tc>
              </a:tr>
              <a:tr h="234082"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Availability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 or 4G-fixed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99%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14789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98%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59976">
                <a:tc rowSpan="3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PDD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3.5 s (4</a:t>
                      </a:r>
                      <a:r>
                        <a:rPr lang="fr-FR" sz="1100" baseline="0" dirty="0" smtClean="0"/>
                        <a:t> S</a:t>
                      </a:r>
                      <a:r>
                        <a:rPr lang="fr-FR" sz="1100" dirty="0" smtClean="0"/>
                        <a:t> If interconnection)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01087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4.5 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37319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CSFB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 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52471">
                <a:tc rowSpan="3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MOS-LQOSW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(AMR-WB</a:t>
                      </a:r>
                      <a:r>
                        <a:rPr lang="fr-FR" sz="1100" baseline="0" dirty="0" smtClean="0"/>
                        <a:t> And </a:t>
                      </a:r>
                      <a:r>
                        <a:rPr lang="fr-FR" sz="1100" baseline="0" dirty="0" err="1" smtClean="0"/>
                        <a:t>TrFO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69465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3.8 (AMR WB and </a:t>
                      </a:r>
                      <a:r>
                        <a:rPr lang="fr-FR" sz="1100" dirty="0" err="1" smtClean="0"/>
                        <a:t>TrFO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22531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4G-RTC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3.1 (AMR)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78366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Transmission time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All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400 ms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Device</a:t>
                      </a:r>
                      <a:r>
                        <a:rPr lang="fr-FR" sz="1100" baseline="0" dirty="0" smtClean="0"/>
                        <a:t> : 190 ms (emission + reception)</a:t>
                      </a:r>
                    </a:p>
                    <a:p>
                      <a:r>
                        <a:rPr lang="fr-FR" sz="1100" baseline="0" dirty="0" smtClean="0"/>
                        <a:t>E-UTRAN: 80 ms</a:t>
                      </a:r>
                    </a:p>
                    <a:p>
                      <a:r>
                        <a:rPr lang="fr-FR" sz="1100" baseline="0" dirty="0" smtClean="0"/>
                        <a:t>EPS: 50 ms</a:t>
                      </a:r>
                      <a:endParaRPr lang="fr-FR" sz="1100" dirty="0"/>
                    </a:p>
                  </a:txBody>
                  <a:tcPr/>
                </a:tc>
              </a:tr>
              <a:tr h="246133"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Rate of dropped calls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r>
                        <a:rPr lang="fr-FR" sz="1100" baseline="0" dirty="0" smtClean="0"/>
                        <a:t> And 4G-RTC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 2%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RTC =</a:t>
                      </a:r>
                      <a:r>
                        <a:rPr lang="fr-FR" sz="1100" baseline="0" dirty="0" smtClean="0"/>
                        <a:t> 0%</a:t>
                      </a:r>
                      <a:endParaRPr lang="fr-FR" sz="1100" dirty="0"/>
                    </a:p>
                  </a:txBody>
                  <a:tcPr/>
                </a:tc>
              </a:tr>
              <a:tr h="213630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18" y="2621819"/>
            <a:ext cx="5259823" cy="331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3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dirty="0"/>
              <a:t>t</a:t>
            </a:r>
            <a:r>
              <a:rPr lang="en-US" dirty="0" smtClean="0"/>
              <a:t>rategy of Measurement and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69" y="1499162"/>
            <a:ext cx="8452131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Several  measurements points are possible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AT  the Ends, Where  the client accesses the service (points A and J)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Where  we can  access the  transmitted signal , generally at the  demarcation  points  between sections of Network (Points B</a:t>
            </a:r>
            <a:r>
              <a:rPr lang="en-US" sz="1000" dirty="0"/>
              <a:t>, D, E </a:t>
            </a:r>
            <a:r>
              <a:rPr lang="en-US" sz="1000" dirty="0" smtClean="0"/>
              <a:t>And G)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Where  we have an end to end service vision  from the point of View of </a:t>
            </a:r>
            <a:r>
              <a:rPr lang="en-US" sz="1000" dirty="0" err="1" smtClean="0"/>
              <a:t>signalling</a:t>
            </a:r>
            <a:r>
              <a:rPr lang="en-US" sz="1000" dirty="0" smtClean="0"/>
              <a:t> ( points C</a:t>
            </a:r>
            <a:r>
              <a:rPr lang="en-US" sz="1000" dirty="0"/>
              <a:t>, </a:t>
            </a:r>
            <a:r>
              <a:rPr lang="en-US" sz="1000" dirty="0" smtClean="0"/>
              <a:t>F</a:t>
            </a:r>
            <a:r>
              <a:rPr lang="en-US" sz="1000" dirty="0"/>
              <a:t> </a:t>
            </a:r>
            <a:r>
              <a:rPr lang="en-US" sz="1000" dirty="0" smtClean="0"/>
              <a:t>And H, But Also </a:t>
            </a:r>
            <a:r>
              <a:rPr lang="en-US" sz="1000" dirty="0"/>
              <a:t>E).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The Complementary  Approaches</a:t>
            </a:r>
          </a:p>
          <a:p>
            <a:pPr>
              <a:spcBef>
                <a:spcPts val="600"/>
              </a:spcBef>
            </a:pPr>
            <a:r>
              <a:rPr lang="en-US" sz="1100" dirty="0" smtClean="0"/>
              <a:t>For the establishment  of  troubleshooting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For the supervision </a:t>
            </a:r>
            <a:r>
              <a:rPr lang="en-US" sz="1100" dirty="0" err="1" smtClean="0"/>
              <a:t>In</a:t>
            </a:r>
            <a:r>
              <a:rPr lang="en-US" sz="1100" dirty="0" smtClean="0"/>
              <a:t> Time </a:t>
            </a:r>
            <a:r>
              <a:rPr lang="en-US" sz="1100" dirty="0" err="1" smtClean="0"/>
              <a:t>Real</a:t>
            </a:r>
            <a:endParaRPr lang="en-US" sz="11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For the </a:t>
            </a:r>
            <a:r>
              <a:rPr lang="en-US" sz="1100" dirty="0" err="1" smtClean="0"/>
              <a:t>Characterization</a:t>
            </a:r>
            <a:r>
              <a:rPr lang="en-US" sz="1100" dirty="0" smtClean="0"/>
              <a:t> And the correction of </a:t>
            </a:r>
            <a:r>
              <a:rPr lang="en-US" sz="1100" dirty="0" err="1" smtClean="0"/>
              <a:t>Faults</a:t>
            </a:r>
            <a:endParaRPr lang="en-US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6781126" y="1433741"/>
            <a:ext cx="225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Chapters 10.1 and 10.2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221" y="368671"/>
            <a:ext cx="85775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with the ecosystem of ITU-T standards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Besides, several  indicators that are  not Specific To the </a:t>
            </a:r>
            <a:r>
              <a:rPr lang="en-US" sz="1800" dirty="0" err="1" smtClean="0"/>
              <a:t>VoLTE</a:t>
            </a:r>
            <a:r>
              <a:rPr lang="en-US" sz="1800" dirty="0" smtClean="0"/>
              <a:t>, are already defined 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E.800: Availability, the time to access  the service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E.804: Rate  of premature hold down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P.10/G.100: Voice  quality , delay,  frequency Distortion 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Y.1540: Metrics  of IP transport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The evaluation Of Voice Quality is the subject of  many useful recommendations 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The Parametric :models p.564 ( measure), G.107 (Planning)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The model Based Signal: p.863, p.563 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Some thresholds  of acceptability  of the existing standards are applicable to the </a:t>
            </a:r>
            <a:r>
              <a:rPr lang="en-US" sz="1800" dirty="0" err="1" smtClean="0"/>
              <a:t>VoLTE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G.114 for the values  of delay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G.109 for the </a:t>
            </a:r>
            <a:r>
              <a:rPr lang="en-US" sz="1100" dirty="0" err="1" smtClean="0"/>
              <a:t>fator</a:t>
            </a:r>
            <a:r>
              <a:rPr lang="en-US" sz="1100" dirty="0" smtClean="0"/>
              <a:t> R (G.107)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Y.1541 for the metrics of IP transport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07109" y="1618407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10.3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0580"/>
            <a:ext cx="8229600" cy="1143000"/>
          </a:xfrm>
        </p:spPr>
        <p:txBody>
          <a:bodyPr/>
          <a:lstStyle/>
          <a:p>
            <a:r>
              <a:rPr lang="en-US" dirty="0" smtClean="0"/>
              <a:t>Brief Reminder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961"/>
            <a:ext cx="8229600" cy="39804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G.1028 Is the number assigned after its</a:t>
            </a:r>
            <a:r>
              <a:rPr lang="en-US" sz="1400" dirty="0"/>
              <a:t> </a:t>
            </a:r>
            <a:r>
              <a:rPr lang="en-US" sz="1400" dirty="0" smtClean="0"/>
              <a:t> approval  further the Project of Recommendation  previously </a:t>
            </a:r>
          </a:p>
          <a:p>
            <a:pPr>
              <a:spcBef>
                <a:spcPts val="600"/>
              </a:spcBef>
              <a:buNone/>
            </a:pPr>
            <a:r>
              <a:rPr lang="en-US" sz="1400" dirty="0" smtClean="0"/>
              <a:t>          Known  as "</a:t>
            </a:r>
            <a:r>
              <a:rPr lang="en-US" sz="1400" dirty="0" err="1" smtClean="0"/>
              <a:t>G.VoLTE</a:t>
            </a:r>
            <a:r>
              <a:rPr lang="en-US" sz="1400" dirty="0" smtClean="0"/>
              <a:t>“.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Three Years span between the idea and the adoption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March 2013: proposal for Launching a study question (Contributions C 074 and 076) and Acceptance for </a:t>
            </a:r>
            <a:r>
              <a:rPr lang="en-US" sz="1000" dirty="0" err="1" smtClean="0"/>
              <a:t>inclution</a:t>
            </a:r>
            <a:r>
              <a:rPr lang="en-US" sz="1000" dirty="0" smtClean="0"/>
              <a:t> into the Program</a:t>
            </a:r>
            <a:r>
              <a:rPr lang="en-US" sz="1000" dirty="0"/>
              <a:t> </a:t>
            </a:r>
            <a:r>
              <a:rPr lang="en-US" sz="1000" dirty="0" smtClean="0"/>
              <a:t> of the </a:t>
            </a:r>
            <a:r>
              <a:rPr lang="en-US" sz="1000" dirty="0"/>
              <a:t>question 11/12 ("Performance interworking and traffic management for Next Generation Networks</a:t>
            </a:r>
            <a:r>
              <a:rPr lang="en-US" sz="1000" dirty="0" smtClean="0"/>
              <a:t>")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November 2013:  the first  items of shared Knowledge  (Contribution C 127) and decision  to launch  drafting  </a:t>
            </a:r>
            <a:r>
              <a:rPr lang="en-US" sz="1000" dirty="0" err="1" smtClean="0"/>
              <a:t>G.VoLTE</a:t>
            </a:r>
            <a:endParaRPr lang="en-US" sz="1000" dirty="0" smtClean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September 2014:  the first version of </a:t>
            </a:r>
            <a:r>
              <a:rPr lang="en-US" sz="1000" dirty="0" err="1" smtClean="0"/>
              <a:t>G.VoLTE</a:t>
            </a:r>
            <a:r>
              <a:rPr lang="en-US" sz="1000" dirty="0" smtClean="0"/>
              <a:t> (Contribution C 189)</a:t>
            </a:r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May</a:t>
            </a:r>
            <a:r>
              <a:rPr lang="en-US" sz="1000" dirty="0" smtClean="0"/>
              <a:t> 2015:  </a:t>
            </a:r>
            <a:r>
              <a:rPr lang="en-US" sz="1000" dirty="0" err="1" smtClean="0"/>
              <a:t>Second</a:t>
            </a:r>
            <a:r>
              <a:rPr lang="en-US" sz="1000" dirty="0" smtClean="0"/>
              <a:t> </a:t>
            </a:r>
            <a:r>
              <a:rPr lang="en-US" sz="1000" dirty="0"/>
              <a:t>Version of </a:t>
            </a:r>
            <a:r>
              <a:rPr lang="en-US" sz="1000" dirty="0" err="1"/>
              <a:t>G.VoLTE</a:t>
            </a:r>
            <a:r>
              <a:rPr lang="en-US" sz="1000" dirty="0"/>
              <a:t> (Contribution C </a:t>
            </a:r>
            <a:r>
              <a:rPr lang="en-US" sz="1000" dirty="0" smtClean="0"/>
              <a:t>241)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January 2016: Submission Of </a:t>
            </a:r>
            <a:r>
              <a:rPr lang="en-US" sz="1000" dirty="0" err="1" smtClean="0"/>
              <a:t>G.VoLTE</a:t>
            </a:r>
            <a:r>
              <a:rPr lang="en-US" sz="1000" dirty="0" smtClean="0"/>
              <a:t>  for consent of the Study  Commission 12 (contribution C 288, evolved to TD 873 rev 1 after session amendments and entry In  the Accelerated Approval Procedure (AAP)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1-28 February 2016: Last  reading  for Comments (1 Comment  received from Ericsson)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b="1" u="sng" dirty="0" smtClean="0"/>
              <a:t>15 March 2016: adoption of G.1028</a:t>
            </a:r>
            <a:endParaRPr lang="en-US" sz="1000" b="1" u="sng" dirty="0"/>
          </a:p>
          <a:p>
            <a:pPr lvl="1">
              <a:spcBef>
                <a:spcPts val="600"/>
              </a:spcBef>
            </a:pPr>
            <a:endParaRPr lang="en-US" sz="10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A lot of external  standards ITU-T  are </a:t>
            </a:r>
            <a:r>
              <a:rPr lang="en-US" sz="1400" dirty="0" err="1" smtClean="0"/>
              <a:t>refered</a:t>
            </a:r>
            <a:r>
              <a:rPr lang="en-US" sz="1400" dirty="0" smtClean="0"/>
              <a:t> In G?1028: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3GPP:  Definitions and Specifications of mobile networks and services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IETF: </a:t>
            </a:r>
            <a:r>
              <a:rPr lang="en-US" sz="1000" dirty="0" smtClean="0"/>
              <a:t>Associated  IMS protocol  aspects VOLTE services</a:t>
            </a:r>
            <a:r>
              <a:rPr lang="en-US" sz="1000" dirty="0"/>
              <a:t> 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GSMA: Definition of the </a:t>
            </a:r>
            <a:r>
              <a:rPr lang="en-US" sz="1000" dirty="0" err="1" smtClean="0"/>
              <a:t>VoLTE</a:t>
            </a:r>
            <a:r>
              <a:rPr lang="en-US" sz="1000" dirty="0" smtClean="0"/>
              <a:t>  service  from the mobile  operator standpoint</a:t>
            </a:r>
          </a:p>
          <a:p>
            <a:pPr lvl="1">
              <a:spcBef>
                <a:spcPts val="600"/>
              </a:spcBef>
            </a:pPr>
            <a:endParaRPr 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947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5" y="3018640"/>
            <a:ext cx="620871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56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 Notions of the </a:t>
            </a:r>
            <a:r>
              <a:rPr lang="en-US" dirty="0" err="1" smtClean="0"/>
              <a:t>VoLTE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99" y="1879487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The </a:t>
            </a:r>
            <a:r>
              <a:rPr lang="en-US" sz="2400" dirty="0" err="1" smtClean="0"/>
              <a:t>VoLTE</a:t>
            </a:r>
            <a:r>
              <a:rPr lang="en-US" sz="2400" dirty="0" smtClean="0"/>
              <a:t> presupposes the use of the following elements 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/>
              <a:t>        -  </a:t>
            </a:r>
            <a:r>
              <a:rPr lang="en-US" sz="1400" dirty="0" smtClean="0"/>
              <a:t>Access Network  4G (E-UTRAN)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 Compatible terminals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Core Network associated  to the 4G </a:t>
            </a:r>
            <a:r>
              <a:rPr lang="en-US" sz="1400" dirty="0">
                <a:sym typeface="Wingdings" panose="05000000000000000000" pitchFamily="2" charset="2"/>
              </a:rPr>
              <a:t>(</a:t>
            </a:r>
            <a:r>
              <a:rPr lang="en-US" sz="1400" dirty="0" smtClean="0">
                <a:sym typeface="Wingdings" panose="05000000000000000000" pitchFamily="2" charset="2"/>
              </a:rPr>
              <a:t>EPC)  and  connected to e-UTRAN by an </a:t>
            </a:r>
            <a:r>
              <a:rPr lang="en-US" sz="1400" dirty="0" err="1" smtClean="0">
                <a:sym typeface="Wingdings" panose="05000000000000000000" pitchFamily="2" charset="2"/>
              </a:rPr>
              <a:t>eNodeB</a:t>
            </a:r>
            <a:endParaRPr lang="en-US" sz="14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ym typeface="Wingdings" panose="05000000000000000000" pitchFamily="2" charset="2"/>
              </a:rPr>
              <a:t>Platform IMS and use of the  </a:t>
            </a:r>
            <a:r>
              <a:rPr lang="en-US" sz="1400" dirty="0" err="1" smtClean="0">
                <a:sym typeface="Wingdings" panose="05000000000000000000" pitchFamily="2" charset="2"/>
              </a:rPr>
              <a:t>Signalling</a:t>
            </a:r>
            <a:r>
              <a:rPr lang="en-US" sz="1400" dirty="0" smtClean="0">
                <a:sym typeface="Wingdings" panose="05000000000000000000" pitchFamily="2" charset="2"/>
              </a:rPr>
              <a:t> Protocol  SIP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ym typeface="Wingdings" panose="05000000000000000000" pitchFamily="2" charset="2"/>
              </a:rPr>
              <a:t>Interconnection </a:t>
            </a:r>
            <a:r>
              <a:rPr lang="en-US" sz="1400" dirty="0" smtClean="0">
                <a:sym typeface="Wingdings" panose="05000000000000000000" pitchFamily="2" charset="2"/>
              </a:rPr>
              <a:t> with </a:t>
            </a:r>
            <a:r>
              <a:rPr lang="en-US" sz="1400" dirty="0">
                <a:sym typeface="Wingdings" panose="05000000000000000000" pitchFamily="2" charset="2"/>
              </a:rPr>
              <a:t>the </a:t>
            </a:r>
            <a:r>
              <a:rPr lang="en-US" sz="1400" dirty="0" smtClean="0">
                <a:sym typeface="Wingdings" panose="05000000000000000000" pitchFamily="2" charset="2"/>
              </a:rPr>
              <a:t> global Circuit</a:t>
            </a:r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07109" y="1618407"/>
            <a:ext cx="166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Chapters 6 and 7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Notions of the </a:t>
            </a:r>
            <a:r>
              <a:rPr lang="en-US" dirty="0" err="1" smtClean="0"/>
              <a:t>VoLTE</a:t>
            </a:r>
            <a:r>
              <a:rPr lang="en-US" dirty="0" smtClean="0"/>
              <a:t> service 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3" y="1968500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The mechanisms c</a:t>
            </a:r>
            <a:r>
              <a:rPr lang="en-US" sz="1600" dirty="0" smtClean="0">
                <a:sym typeface="Wingdings" panose="05000000000000000000" pitchFamily="2" charset="2"/>
              </a:rPr>
              <a:t>onsidered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 as optional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but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taken into consideration in </a:t>
            </a:r>
            <a:r>
              <a:rPr lang="en-US" sz="1600" dirty="0">
                <a:sym typeface="Wingdings" panose="05000000000000000000" pitchFamily="2" charset="2"/>
              </a:rPr>
              <a:t> G.1028:</a:t>
            </a:r>
          </a:p>
          <a:p>
            <a:pPr lvl="1">
              <a:spcBef>
                <a:spcPts val="600"/>
              </a:spcBef>
            </a:pPr>
            <a:r>
              <a:rPr lang="en-US" sz="1100" dirty="0" err="1">
                <a:sym typeface="Wingdings" panose="05000000000000000000" pitchFamily="2" charset="2"/>
              </a:rPr>
              <a:t>RoHC</a:t>
            </a:r>
            <a:endParaRPr lang="en-US" sz="11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TTI bundling</a:t>
            </a: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DTX, DRX</a:t>
            </a: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SPS</a:t>
            </a:r>
          </a:p>
          <a:p>
            <a:pPr lvl="1">
              <a:spcBef>
                <a:spcPts val="600"/>
              </a:spcBef>
            </a:pPr>
            <a:r>
              <a:rPr lang="en-US" sz="1100" dirty="0" err="1">
                <a:sym typeface="Wingdings" panose="05000000000000000000" pitchFamily="2" charset="2"/>
              </a:rPr>
              <a:t>Preconditions</a:t>
            </a:r>
            <a:r>
              <a:rPr lang="en-US" sz="1100" dirty="0">
                <a:sym typeface="Wingdings" panose="05000000000000000000" pitchFamily="2" charset="2"/>
              </a:rPr>
              <a:t> The SIP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Classification </a:t>
            </a:r>
            <a:r>
              <a:rPr lang="en-US" sz="1600" dirty="0">
                <a:sym typeface="Wingdings" panose="05000000000000000000" pitchFamily="2" charset="2"/>
              </a:rPr>
              <a:t>Of QOS (</a:t>
            </a:r>
            <a:r>
              <a:rPr lang="en-US" sz="1600" dirty="0" err="1">
                <a:sym typeface="Wingdings" panose="05000000000000000000" pitchFamily="2" charset="2"/>
              </a:rPr>
              <a:t>Use</a:t>
            </a:r>
            <a:r>
              <a:rPr lang="en-US" sz="1600" dirty="0">
                <a:sym typeface="Wingdings" panose="05000000000000000000" pitchFamily="2" charset="2"/>
              </a:rPr>
              <a:t> Of QCI)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5 for SIP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1 </a:t>
            </a:r>
            <a:r>
              <a:rPr lang="en-US" sz="1200" dirty="0" smtClean="0">
                <a:sym typeface="Wingdings" panose="05000000000000000000" pitchFamily="2" charset="2"/>
              </a:rPr>
              <a:t>for  </a:t>
            </a:r>
            <a:r>
              <a:rPr lang="en-US" sz="1200" dirty="0">
                <a:sym typeface="Wingdings" panose="05000000000000000000" pitchFamily="2" charset="2"/>
              </a:rPr>
              <a:t>the </a:t>
            </a:r>
            <a:r>
              <a:rPr lang="en-US" sz="1200" dirty="0" smtClean="0">
                <a:sym typeface="Wingdings" panose="05000000000000000000" pitchFamily="2" charset="2"/>
              </a:rPr>
              <a:t>Voice in</a:t>
            </a:r>
            <a:r>
              <a:rPr lang="en-US" sz="1200" dirty="0">
                <a:sym typeface="Wingdings" panose="05000000000000000000" pitchFamily="2" charset="2"/>
              </a:rPr>
              <a:t> </a:t>
            </a:r>
            <a:r>
              <a:rPr lang="en-US" sz="1200" dirty="0" smtClean="0">
                <a:sym typeface="Wingdings" panose="05000000000000000000" pitchFamily="2" charset="2"/>
              </a:rPr>
              <a:t>real time</a:t>
            </a:r>
            <a:r>
              <a:rPr lang="en-US" sz="1200" dirty="0">
                <a:sym typeface="Wingdings" panose="05000000000000000000" pitchFamily="2" charset="2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Coding </a:t>
            </a:r>
            <a:r>
              <a:rPr lang="en-US" sz="1600" dirty="0">
                <a:sym typeface="Wingdings" panose="05000000000000000000" pitchFamily="2" charset="2"/>
              </a:rPr>
              <a:t>Audio In AMR o</a:t>
            </a:r>
            <a:r>
              <a:rPr lang="en-US" sz="1600" dirty="0" smtClean="0">
                <a:sym typeface="Wingdings" panose="05000000000000000000" pitchFamily="2" charset="2"/>
              </a:rPr>
              <a:t>r</a:t>
            </a:r>
            <a:r>
              <a:rPr lang="en-US" sz="1600" dirty="0">
                <a:sym typeface="Wingdings" panose="05000000000000000000" pitchFamily="2" charset="2"/>
              </a:rPr>
              <a:t> AMR WB, with support of the </a:t>
            </a:r>
            <a:r>
              <a:rPr lang="en-US" sz="1600" dirty="0" err="1">
                <a:sym typeface="Wingdings" panose="05000000000000000000" pitchFamily="2" charset="2"/>
              </a:rPr>
              <a:t>TrFO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Functionalities  for future versions of G.1028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>
                <a:sym typeface="Wingdings" panose="05000000000000000000" pitchFamily="2" charset="2"/>
              </a:rPr>
              <a:t>SRVCC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>
                <a:sym typeface="Wingdings" panose="05000000000000000000" pitchFamily="2" charset="2"/>
              </a:rPr>
              <a:t>VoWiFi</a:t>
            </a:r>
          </a:p>
          <a:p>
            <a:pPr lvl="1">
              <a:spcBef>
                <a:spcPts val="600"/>
              </a:spcBef>
            </a:pPr>
            <a:r>
              <a:rPr lang="en-US" sz="1100" dirty="0" err="1" smtClean="0">
                <a:sym typeface="Wingdings" panose="05000000000000000000" pitchFamily="2" charset="2"/>
              </a:rPr>
              <a:t>ViLTE</a:t>
            </a:r>
            <a:r>
              <a:rPr lang="en-US" sz="1100" dirty="0" smtClean="0">
                <a:sym typeface="Wingdings" panose="05000000000000000000" pitchFamily="2" charset="2"/>
              </a:rPr>
              <a:t> ?</a:t>
            </a:r>
          </a:p>
          <a:p>
            <a:pPr lvl="1">
              <a:spcBef>
                <a:spcPts val="600"/>
              </a:spcBef>
            </a:pPr>
            <a:endParaRPr lang="en-US" sz="13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sz="13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7307109" y="1618407"/>
            <a:ext cx="166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Chapters 6 and 7</a:t>
            </a:r>
            <a:endParaRPr lang="fr-FR" sz="14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30873"/>
              </p:ext>
            </p:extLst>
          </p:nvPr>
        </p:nvGraphicFramePr>
        <p:xfrm>
          <a:off x="4474896" y="3334464"/>
          <a:ext cx="4418251" cy="960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773"/>
                <a:gridCol w="671639"/>
                <a:gridCol w="504756"/>
                <a:gridCol w="757602"/>
                <a:gridCol w="1019596"/>
                <a:gridCol w="1132885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QCI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Flow Rate</a:t>
                      </a:r>
                      <a:r>
                        <a:rPr lang="en-GB" sz="900" dirty="0" smtClean="0">
                          <a:effectLst/>
                        </a:rPr>
                        <a:t> </a:t>
                      </a:r>
                      <a:r>
                        <a:rPr lang="en-GB" sz="900" dirty="0" err="1" smtClean="0">
                          <a:effectLst/>
                        </a:rPr>
                        <a:t>Guaranteed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Priority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Delay budget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Rate of loss allowed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Example</a:t>
                      </a:r>
                      <a:r>
                        <a:rPr lang="en-GB" sz="900" dirty="0" smtClean="0">
                          <a:effectLst/>
                        </a:rPr>
                        <a:t>  Of Service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br>
                        <a:rPr lang="en-GB" sz="900">
                          <a:effectLst/>
                        </a:rPr>
                      </a:b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Yes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100 </a:t>
                      </a:r>
                      <a:r>
                        <a:rPr lang="en-GB" sz="900" dirty="0" err="1" smtClean="0">
                          <a:effectLst/>
                        </a:rPr>
                        <a:t>Ms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r>
                        <a:rPr lang="en-GB" sz="1100" baseline="30000">
                          <a:effectLst/>
                        </a:rPr>
                        <a:t>-2</a:t>
                      </a: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Votes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br>
                        <a:rPr lang="en-GB" sz="900" dirty="0">
                          <a:effectLst/>
                        </a:rPr>
                      </a:b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Non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100 </a:t>
                      </a:r>
                      <a:r>
                        <a:rPr lang="en-GB" sz="900" dirty="0" err="1" smtClean="0">
                          <a:effectLst/>
                        </a:rPr>
                        <a:t>Ms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r>
                        <a:rPr lang="en-GB" sz="1100" baseline="30000" dirty="0">
                          <a:effectLst/>
                        </a:rPr>
                        <a:t>-6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IMS signaling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1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43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Call Cases Considered In G.1028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3095204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LTE-LTE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-</a:t>
            </a:r>
            <a:r>
              <a:rPr lang="en-US" sz="1200" dirty="0" smtClean="0"/>
              <a:t>With and Without  Roaming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lvl="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LTE-3G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LTE-RTC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48163" y="1618407"/>
            <a:ext cx="202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Chapters 7.1 to 7.4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050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7" y="1326330"/>
            <a:ext cx="3414840" cy="16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84" y="3261092"/>
            <a:ext cx="3199227" cy="11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5" y="4767610"/>
            <a:ext cx="3296549" cy="16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of Main Degradations of Perceived  Quality 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800720" y="1780248"/>
            <a:ext cx="12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Chapter 8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Annex 1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2003" y="1968500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Family 1: Difficulties related to delivering services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Registration</a:t>
            </a:r>
            <a:r>
              <a:rPr lang="en-US" sz="1050" dirty="0" smtClean="0">
                <a:sym typeface="Wingdings" panose="05000000000000000000" pitchFamily="2" charset="2"/>
              </a:rPr>
              <a:t> (IMS/SIP</a:t>
            </a:r>
            <a:r>
              <a:rPr lang="en-US" sz="1050" dirty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Call Establishment 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Call End l (more or less desired)</a:t>
            </a:r>
            <a:endParaRPr lang="en-US" sz="105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Family  2: </a:t>
            </a:r>
            <a:r>
              <a:rPr lang="en-US" sz="1600" dirty="0">
                <a:sym typeface="Wingdings" panose="05000000000000000000" pitchFamily="2" charset="2"/>
              </a:rPr>
              <a:t>Difficulties r</a:t>
            </a:r>
            <a:r>
              <a:rPr lang="en-US" sz="1600" dirty="0" smtClean="0">
                <a:sym typeface="Wingdings" panose="05000000000000000000" pitchFamily="2" charset="2"/>
              </a:rPr>
              <a:t>elated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to the Audio </a:t>
            </a:r>
            <a:r>
              <a:rPr lang="en-US" sz="1600" dirty="0">
                <a:sym typeface="Wingdings" panose="05000000000000000000" pitchFamily="2" charset="2"/>
              </a:rPr>
              <a:t> </a:t>
            </a:r>
            <a:r>
              <a:rPr lang="en-US" sz="1600" dirty="0" smtClean="0">
                <a:sym typeface="Wingdings" panose="05000000000000000000" pitchFamily="2" charset="2"/>
              </a:rPr>
              <a:t>Contents of </a:t>
            </a:r>
            <a:r>
              <a:rPr lang="en-US" sz="1600" dirty="0">
                <a:sym typeface="Wingdings" panose="05000000000000000000" pitchFamily="2" charset="2"/>
              </a:rPr>
              <a:t>the </a:t>
            </a:r>
            <a:r>
              <a:rPr lang="en-US" sz="1600" dirty="0" smtClean="0">
                <a:sym typeface="Wingdings" panose="05000000000000000000" pitchFamily="2" charset="2"/>
              </a:rPr>
              <a:t>Service (Similar To the other mobile services)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Frequency Contents  (Coding, Distortions)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Interruptions and Cut offs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Delay, Difficulties of interactivity</a:t>
            </a:r>
            <a:endParaRPr lang="en-US" sz="105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Background noise</a:t>
            </a:r>
            <a:endParaRPr lang="en-US" sz="105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Impact of the use of the </a:t>
            </a:r>
            <a:r>
              <a:rPr lang="en-US" sz="1600" dirty="0" err="1" smtClean="0">
                <a:sym typeface="Wingdings" panose="05000000000000000000" pitchFamily="2" charset="2"/>
              </a:rPr>
              <a:t>VoLTE</a:t>
            </a:r>
            <a:r>
              <a:rPr lang="en-US" sz="1600" dirty="0" smtClean="0">
                <a:sym typeface="Wingdings" panose="05000000000000000000" pitchFamily="2" charset="2"/>
              </a:rPr>
              <a:t> on the other elements that are not dealt with in G.1028</a:t>
            </a: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QoS</a:t>
            </a:r>
            <a:r>
              <a:rPr lang="en-US" sz="1050" dirty="0" smtClean="0">
                <a:sym typeface="Wingdings" panose="05000000000000000000" pitchFamily="2" charset="2"/>
              </a:rPr>
              <a:t> of services of  data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Lifetime of the Battery</a:t>
            </a:r>
          </a:p>
          <a:p>
            <a:pPr lvl="1">
              <a:spcBef>
                <a:spcPts val="600"/>
              </a:spcBef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3980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83" y="1890635"/>
            <a:ext cx="6617544" cy="44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of Main Degradations of Perceived  Quality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60261" y="1618407"/>
            <a:ext cx="121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8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82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Selection of </a:t>
            </a:r>
            <a:r>
              <a:rPr lang="en-US" dirty="0" err="1" smtClean="0"/>
              <a:t>QoS</a:t>
            </a:r>
            <a:r>
              <a:rPr lang="en-US" dirty="0" smtClean="0"/>
              <a:t> indicators (1/2)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52169" y="1618407"/>
            <a:ext cx="122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9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476990"/>
              </p:ext>
            </p:extLst>
          </p:nvPr>
        </p:nvGraphicFramePr>
        <p:xfrm>
          <a:off x="598810" y="1471211"/>
          <a:ext cx="7153358" cy="41931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00590"/>
                <a:gridCol w="2151453"/>
                <a:gridCol w="2501315"/>
              </a:tblGrid>
              <a:tr h="176239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Name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Definition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Fitted IP Metric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065155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Rate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  of Success  of Recording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Proportion of Recording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 Attempts</a:t>
                      </a:r>
                      <a:r>
                        <a:rPr lang="en-GB" sz="1200" baseline="0" dirty="0" smtClean="0">
                          <a:effectLst/>
                        </a:rPr>
                        <a:t> for successful </a:t>
                      </a:r>
                      <a:r>
                        <a:rPr lang="en-GB" sz="1200" baseline="0" dirty="0" err="1" smtClean="0">
                          <a:effectLst/>
                        </a:rPr>
                        <a:t>VoLTE</a:t>
                      </a:r>
                      <a:r>
                        <a:rPr lang="en-GB" sz="1200" baseline="0" dirty="0" smtClean="0">
                          <a:effectLst/>
                        </a:rPr>
                        <a:t> service </a:t>
                      </a:r>
                      <a:endParaRPr lang="fr-FR" sz="1200" dirty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u="none" dirty="0" smtClean="0">
                          <a:effectLst/>
                        </a:rPr>
                        <a:t>The rate of </a:t>
                      </a:r>
                      <a:r>
                        <a:rPr lang="fr-FR" sz="1200" u="none" dirty="0" err="1" smtClean="0">
                          <a:effectLst/>
                        </a:rPr>
                        <a:t>success</a:t>
                      </a:r>
                      <a:r>
                        <a:rPr lang="fr-FR" sz="1200" u="none" dirty="0" smtClean="0">
                          <a:effectLst/>
                        </a:rPr>
                        <a:t> of registration may be estimated at the level IMS, on the basis of meter </a:t>
                      </a:r>
                      <a:r>
                        <a:rPr lang="fr-FR" sz="1200" u="none" dirty="0" err="1" smtClean="0">
                          <a:effectLst/>
                        </a:rPr>
                        <a:t>readings</a:t>
                      </a:r>
                      <a:r>
                        <a:rPr lang="fr-FR" sz="1200" u="none" dirty="0" smtClean="0">
                          <a:effectLst/>
                        </a:rPr>
                        <a:t> </a:t>
                      </a:r>
                      <a:r>
                        <a:rPr lang="fr-FR" sz="1200" u="none" baseline="0" dirty="0" smtClean="0">
                          <a:effectLst/>
                        </a:rPr>
                        <a:t> </a:t>
                      </a:r>
                      <a:r>
                        <a:rPr lang="fr-FR" sz="1200" u="none" baseline="0" dirty="0" err="1" smtClean="0">
                          <a:effectLst/>
                        </a:rPr>
                        <a:t>at</a:t>
                      </a:r>
                      <a:r>
                        <a:rPr lang="fr-FR" sz="1200" u="none" baseline="0" dirty="0" smtClean="0">
                          <a:effectLst/>
                        </a:rPr>
                        <a:t> </a:t>
                      </a:r>
                      <a:r>
                        <a:rPr lang="fr-FR" sz="1200" u="none" dirty="0" smtClean="0">
                          <a:effectLst/>
                        </a:rPr>
                        <a:t>the level of the P-CSCF</a:t>
                      </a:r>
                      <a:endParaRPr lang="fr-FR" sz="1200" u="none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= 1 </a:t>
                      </a:r>
                      <a:r>
                        <a:rPr lang="en-GB" sz="1200" dirty="0">
                          <a:effectLst/>
                        </a:rPr>
                        <a:t>- </a:t>
                      </a:r>
                      <a:r>
                        <a:rPr lang="en-GB" sz="1200" dirty="0" smtClean="0">
                          <a:effectLst/>
                        </a:rPr>
                        <a:t>IRA (</a:t>
                      </a:r>
                      <a:r>
                        <a:rPr lang="en-GB" sz="1200" dirty="0" err="1" smtClean="0">
                          <a:effectLst/>
                        </a:rPr>
                        <a:t>See</a:t>
                      </a:r>
                      <a:r>
                        <a:rPr lang="en-GB" sz="1200" baseline="0" dirty="0" smtClean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IETF </a:t>
                      </a:r>
                      <a:r>
                        <a:rPr lang="en-GB" sz="1200" dirty="0">
                          <a:effectLst/>
                        </a:rPr>
                        <a:t>RFC </a:t>
                      </a:r>
                      <a:r>
                        <a:rPr lang="en-GB" sz="1200" dirty="0" smtClean="0">
                          <a:effectLst/>
                        </a:rPr>
                        <a:t>6076)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317893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Availability </a:t>
                      </a:r>
                      <a:r>
                        <a:rPr lang="en-US" sz="1200" baseline="0" dirty="0" smtClean="0">
                          <a:effectLst/>
                        </a:rPr>
                        <a:t> of </a:t>
                      </a:r>
                      <a:r>
                        <a:rPr lang="en-US" sz="1200" dirty="0" smtClean="0">
                          <a:effectLst/>
                        </a:rPr>
                        <a:t>service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kern="100" spc="-50" dirty="0" smtClean="0">
                          <a:effectLst/>
                        </a:rPr>
                        <a:t>Availability of end to end expressed </a:t>
                      </a:r>
                      <a:r>
                        <a:rPr lang="en-US" sz="1200" kern="100" spc="-50" baseline="0" dirty="0" smtClean="0">
                          <a:effectLst/>
                        </a:rPr>
                        <a:t> in t</a:t>
                      </a:r>
                      <a:r>
                        <a:rPr lang="en-US" sz="1200" kern="100" spc="-50" dirty="0" smtClean="0">
                          <a:effectLst/>
                        </a:rPr>
                        <a:t>erms of</a:t>
                      </a:r>
                      <a:r>
                        <a:rPr lang="en-US" sz="1200" kern="100" spc="-50" baseline="0" dirty="0" smtClean="0">
                          <a:effectLst/>
                        </a:rPr>
                        <a:t> capabilities </a:t>
                      </a:r>
                      <a:r>
                        <a:rPr lang="en-US" sz="1200" kern="100" spc="-50" dirty="0" smtClean="0">
                          <a:effectLst/>
                        </a:rPr>
                        <a:t>to  establish </a:t>
                      </a:r>
                      <a:r>
                        <a:rPr lang="en-US" sz="1200" kern="100" spc="-50" baseline="0" dirty="0" smtClean="0">
                          <a:effectLst/>
                        </a:rPr>
                        <a:t> c</a:t>
                      </a:r>
                      <a:r>
                        <a:rPr lang="en-US" sz="1200" kern="100" spc="-50" dirty="0" smtClean="0">
                          <a:effectLst/>
                        </a:rPr>
                        <a:t>alls</a:t>
                      </a:r>
                      <a:r>
                        <a:rPr lang="en-US" sz="1200" kern="100" spc="-50" baseline="0" dirty="0" smtClean="0">
                          <a:effectLst/>
                        </a:rPr>
                        <a:t> from and to  a  </a:t>
                      </a:r>
                      <a:r>
                        <a:rPr lang="en-US" sz="1200" kern="100" spc="-50" baseline="0" dirty="0" err="1" smtClean="0">
                          <a:effectLst/>
                        </a:rPr>
                        <a:t>VoLTE</a:t>
                      </a:r>
                      <a:r>
                        <a:rPr lang="en-US" sz="1200" kern="100" spc="-50" baseline="0" dirty="0" smtClean="0">
                          <a:effectLst/>
                        </a:rPr>
                        <a:t> client,</a:t>
                      </a:r>
                      <a:endParaRPr lang="en-US" sz="1200" kern="100" spc="-50" dirty="0" smtClean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sng" baseline="0" dirty="0" smtClean="0">
                          <a:effectLst/>
                        </a:rPr>
                        <a:t>Network  Efficiency Rate  (NER)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spc="-50" dirty="0" smtClean="0">
                          <a:effectLst/>
                        </a:rPr>
                        <a:t>Measurement of the capabilities of</a:t>
                      </a:r>
                      <a:r>
                        <a:rPr lang="en-GB" sz="1200" spc="-50" baseline="0" dirty="0" smtClean="0">
                          <a:effectLst/>
                        </a:rPr>
                        <a:t> the Network, from the standpoint of the service platform to convey the </a:t>
                      </a:r>
                      <a:r>
                        <a:rPr lang="en-GB" sz="1200" spc="-50" baseline="0" dirty="0" err="1" smtClean="0">
                          <a:effectLst/>
                        </a:rPr>
                        <a:t>VoLTE</a:t>
                      </a:r>
                      <a:r>
                        <a:rPr lang="en-GB" sz="1200" spc="-50" baseline="0" dirty="0" smtClean="0">
                          <a:effectLst/>
                        </a:rPr>
                        <a:t> client calls.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spc="-50" dirty="0" smtClean="0">
                          <a:effectLst/>
                        </a:rPr>
                        <a:t>For the SIP Protocol, NER = SEER (See</a:t>
                      </a:r>
                      <a:r>
                        <a:rPr lang="en-GB" sz="1200" spc="-50" baseline="0" dirty="0" smtClean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IETF </a:t>
                      </a:r>
                      <a:r>
                        <a:rPr lang="en-GB" sz="1200" dirty="0">
                          <a:effectLst/>
                        </a:rPr>
                        <a:t>RFC </a:t>
                      </a:r>
                      <a:r>
                        <a:rPr lang="en-GB" sz="1200" dirty="0" smtClean="0">
                          <a:effectLst/>
                        </a:rPr>
                        <a:t>6076)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512546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Time of establishment of </a:t>
                      </a:r>
                      <a:r>
                        <a:rPr lang="en-US" sz="1200" baseline="0" dirty="0" smtClean="0">
                          <a:effectLst/>
                        </a:rPr>
                        <a:t> call a</a:t>
                      </a:r>
                      <a:r>
                        <a:rPr lang="en-US" sz="1200" dirty="0" smtClean="0">
                          <a:effectLst/>
                        </a:rPr>
                        <a:t>fter</a:t>
                      </a:r>
                      <a:r>
                        <a:rPr lang="en-US" sz="1200" baseline="0" dirty="0" smtClean="0">
                          <a:effectLst/>
                        </a:rPr>
                        <a:t> Numbering (PDD)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kern="100" spc="-50" dirty="0" smtClean="0">
                          <a:effectLst/>
                        </a:rPr>
                        <a:t>Length (expressed </a:t>
                      </a:r>
                      <a:r>
                        <a:rPr lang="en-GB" sz="1200" kern="100" spc="-50" baseline="0" dirty="0" smtClean="0">
                          <a:effectLst/>
                        </a:rPr>
                        <a:t> in s</a:t>
                      </a:r>
                      <a:r>
                        <a:rPr lang="en-GB" sz="1200" kern="100" spc="-50" dirty="0" smtClean="0">
                          <a:effectLst/>
                        </a:rPr>
                        <a:t>econds) between the end of the </a:t>
                      </a:r>
                      <a:r>
                        <a:rPr lang="en-GB" sz="1200" kern="100" spc="-50" baseline="0" dirty="0" smtClean="0">
                          <a:effectLst/>
                        </a:rPr>
                        <a:t> </a:t>
                      </a:r>
                      <a:r>
                        <a:rPr lang="en-GB" sz="1200" kern="100" spc="-50" baseline="0" dirty="0" err="1" smtClean="0">
                          <a:effectLst/>
                        </a:rPr>
                        <a:t>dialing</a:t>
                      </a:r>
                      <a:r>
                        <a:rPr lang="en-GB" sz="1200" kern="100" spc="-50" baseline="0" dirty="0" smtClean="0">
                          <a:effectLst/>
                        </a:rPr>
                        <a:t>  by caller a</a:t>
                      </a:r>
                      <a:r>
                        <a:rPr lang="en-GB" sz="1200" kern="100" spc="-50" dirty="0" smtClean="0">
                          <a:effectLst/>
                        </a:rPr>
                        <a:t>nd the feedback of the ringing tone or a recorded announcement ,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u="sng" dirty="0" smtClean="0">
                          <a:effectLst/>
                        </a:rPr>
                        <a:t>Time </a:t>
                      </a:r>
                      <a:r>
                        <a:rPr lang="fr-FR" sz="1200" u="sng" baseline="0" dirty="0" smtClean="0">
                          <a:effectLst/>
                        </a:rPr>
                        <a:t> for the</a:t>
                      </a:r>
                      <a:r>
                        <a:rPr lang="fr-FR" sz="1200" u="sng" dirty="0" smtClean="0">
                          <a:effectLst/>
                        </a:rPr>
                        <a:t> establishment of SIP session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Time Interval between a caller sending  message INVITE with SDP and his receiving</a:t>
                      </a:r>
                      <a:r>
                        <a:rPr lang="en-GB" sz="1200" baseline="0" dirty="0" smtClean="0">
                          <a:effectLst/>
                        </a:rPr>
                        <a:t> a </a:t>
                      </a:r>
                      <a:r>
                        <a:rPr lang="en-GB" sz="1200" dirty="0" smtClean="0">
                          <a:effectLst/>
                        </a:rPr>
                        <a:t>message (</a:t>
                      </a:r>
                      <a:r>
                        <a:rPr lang="en-GB" sz="1200" dirty="0">
                          <a:effectLst/>
                        </a:rPr>
                        <a:t>180 </a:t>
                      </a:r>
                      <a:r>
                        <a:rPr lang="en-GB" sz="1200" dirty="0" smtClean="0">
                          <a:effectLst/>
                        </a:rPr>
                        <a:t>or </a:t>
                      </a:r>
                      <a:r>
                        <a:rPr lang="en-GB" sz="1200" dirty="0">
                          <a:effectLst/>
                        </a:rPr>
                        <a:t>200</a:t>
                      </a:r>
                      <a:r>
                        <a:rPr lang="en-GB" sz="1200" dirty="0" smtClean="0">
                          <a:effectLst/>
                        </a:rPr>
                        <a:t>) in return.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= SRD</a:t>
                      </a:r>
                      <a:r>
                        <a:rPr lang="en-GB" sz="1200" baseline="0" dirty="0" smtClean="0">
                          <a:effectLst/>
                        </a:rPr>
                        <a:t> (</a:t>
                      </a:r>
                      <a:r>
                        <a:rPr lang="en-GB" sz="1200" baseline="0" dirty="0" err="1" smtClean="0">
                          <a:effectLst/>
                        </a:rPr>
                        <a:t>See</a:t>
                      </a:r>
                      <a:r>
                        <a:rPr lang="en-GB" sz="1200" baseline="0" dirty="0" smtClean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IETF </a:t>
                      </a:r>
                      <a:r>
                        <a:rPr lang="en-GB" sz="1200" dirty="0">
                          <a:effectLst/>
                        </a:rPr>
                        <a:t>RFC </a:t>
                      </a:r>
                      <a:r>
                        <a:rPr lang="en-GB" sz="1200" dirty="0" smtClean="0">
                          <a:effectLst/>
                        </a:rPr>
                        <a:t>6076)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82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Selection</a:t>
            </a:r>
            <a:r>
              <a:rPr lang="en-US" dirty="0" smtClean="0"/>
              <a:t> </a:t>
            </a:r>
            <a:r>
              <a:rPr lang="en-US" dirty="0" err="1" smtClean="0"/>
              <a:t>Of indicators</a:t>
            </a:r>
            <a:r>
              <a:rPr lang="en-US" dirty="0" smtClean="0"/>
              <a:t> Of </a:t>
            </a:r>
            <a:r>
              <a:rPr lang="en-US" dirty="0" err="1" smtClean="0"/>
              <a:t>QoS</a:t>
            </a:r>
            <a:r>
              <a:rPr lang="en-US" dirty="0" smtClean="0"/>
              <a:t> (2/2)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52169" y="1618407"/>
            <a:ext cx="122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Chapter 9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364977"/>
              </p:ext>
            </p:extLst>
          </p:nvPr>
        </p:nvGraphicFramePr>
        <p:xfrm>
          <a:off x="364141" y="1293200"/>
          <a:ext cx="7258555" cy="466498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37364"/>
                <a:gridCol w="2183092"/>
                <a:gridCol w="2538099"/>
              </a:tblGrid>
              <a:tr h="274343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</a:rPr>
                        <a:t>Name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Definition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  <a:latin typeface="+mn-lt"/>
                          <a:ea typeface="+mn-ea"/>
                        </a:rPr>
                        <a:t>Metric</a:t>
                      </a:r>
                      <a:r>
                        <a:rPr lang="en-US" sz="1050" baseline="0" dirty="0" smtClean="0">
                          <a:effectLst/>
                          <a:latin typeface="+mn-lt"/>
                          <a:ea typeface="+mn-ea"/>
                        </a:rPr>
                        <a:t> IP </a:t>
                      </a:r>
                      <a:r>
                        <a:rPr lang="en-US" sz="1050" baseline="0" dirty="0" err="1" smtClean="0">
                          <a:effectLst/>
                          <a:latin typeface="+mn-lt"/>
                          <a:ea typeface="+mn-ea"/>
                        </a:rPr>
                        <a:t>Box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234752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baseline="0" dirty="0" smtClean="0">
                          <a:effectLst/>
                        </a:rPr>
                        <a:t> Voice Quality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r>
                        <a:rPr lang="en-US" sz="1050" dirty="0">
                          <a:effectLst/>
                        </a:rPr>
                        <a:t>(MOS-LQ)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Speech Quality  (See Itu-T </a:t>
                      </a:r>
                      <a:r>
                        <a:rPr lang="en-US" sz="1050" dirty="0">
                          <a:effectLst/>
                        </a:rPr>
                        <a:t>P.10/G.100.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baseline="0" dirty="0" smtClean="0">
                          <a:effectLst/>
                        </a:rPr>
                        <a:t> The o</a:t>
                      </a:r>
                      <a:r>
                        <a:rPr lang="en-US" sz="1050" dirty="0" smtClean="0">
                          <a:effectLst/>
                        </a:rPr>
                        <a:t>bjective measurement</a:t>
                      </a:r>
                      <a:r>
                        <a:rPr lang="en-US" sz="1050" baseline="0" dirty="0" smtClean="0">
                          <a:effectLst/>
                        </a:rPr>
                        <a:t> is possible with the help of </a:t>
                      </a:r>
                      <a:r>
                        <a:rPr lang="en-US" sz="1050" dirty="0" smtClean="0">
                          <a:effectLst/>
                        </a:rPr>
                        <a:t> the models ITU-T p.862 or</a:t>
                      </a:r>
                      <a:r>
                        <a:rPr lang="en-US" sz="1050" baseline="0" dirty="0" smtClean="0">
                          <a:effectLst/>
                        </a:rPr>
                        <a:t> </a:t>
                      </a:r>
                      <a:r>
                        <a:rPr lang="en-US" sz="1050" dirty="0" smtClean="0">
                          <a:effectLst/>
                        </a:rPr>
                        <a:t> P.863</a:t>
                      </a:r>
                      <a:endParaRPr lang="fr-FR" sz="1050" dirty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Index</a:t>
                      </a:r>
                      <a:r>
                        <a:rPr lang="en-US" sz="1050" u="sng" baseline="0" dirty="0" smtClean="0">
                          <a:effectLst/>
                        </a:rPr>
                        <a:t> Of  Network Quality </a:t>
                      </a:r>
                      <a:r>
                        <a:rPr lang="en-US" sz="1050" dirty="0" smtClean="0">
                          <a:effectLst/>
                        </a:rPr>
                        <a:t>(ITU-T G.107</a:t>
                      </a:r>
                      <a:r>
                        <a:rPr lang="en-US" sz="1050" dirty="0">
                          <a:effectLst/>
                        </a:rPr>
                        <a:t>, p.564)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Rate</a:t>
                      </a:r>
                      <a:r>
                        <a:rPr lang="en-US" sz="1050" u="sng" baseline="0" dirty="0" smtClean="0">
                          <a:effectLst/>
                        </a:rPr>
                        <a:t> Of Loss of IP Packages </a:t>
                      </a:r>
                      <a:r>
                        <a:rPr lang="en-US" sz="1050" u="none" dirty="0" smtClean="0">
                          <a:effectLst/>
                        </a:rPr>
                        <a:t> (See</a:t>
                      </a:r>
                      <a:r>
                        <a:rPr lang="en-US" sz="1050" u="none" baseline="0" dirty="0" smtClean="0">
                          <a:effectLst/>
                        </a:rPr>
                        <a:t> </a:t>
                      </a:r>
                      <a:r>
                        <a:rPr lang="en-US" sz="1050" u="none" dirty="0" smtClean="0">
                          <a:effectLst/>
                        </a:rPr>
                        <a:t> </a:t>
                      </a:r>
                      <a:r>
                        <a:rPr lang="en-US" sz="1050" u="none" dirty="0">
                          <a:effectLst/>
                        </a:rPr>
                        <a:t>IPLR </a:t>
                      </a:r>
                      <a:r>
                        <a:rPr lang="en-US" sz="1050" u="none" dirty="0" smtClean="0">
                          <a:effectLst/>
                        </a:rPr>
                        <a:t>In Itu-T Y.1540</a:t>
                      </a:r>
                      <a:r>
                        <a:rPr lang="en-US" sz="1050" u="none" dirty="0">
                          <a:effectLst/>
                        </a:rPr>
                        <a:t>): </a:t>
                      </a:r>
                      <a:r>
                        <a:rPr lang="en-US" sz="1050" u="none" dirty="0" smtClean="0">
                          <a:effectLst/>
                        </a:rPr>
                        <a:t>points of measurement</a:t>
                      </a:r>
                      <a:r>
                        <a:rPr lang="en-US" sz="1050" u="none" baseline="0" dirty="0" smtClean="0">
                          <a:effectLst/>
                        </a:rPr>
                        <a:t> at d</a:t>
                      </a:r>
                      <a:r>
                        <a:rPr lang="en-US" sz="1050" u="none" dirty="0" smtClean="0">
                          <a:effectLst/>
                        </a:rPr>
                        <a:t>ifferent</a:t>
                      </a:r>
                      <a:r>
                        <a:rPr lang="en-US" sz="1050" u="none" baseline="0" dirty="0" smtClean="0">
                          <a:effectLst/>
                        </a:rPr>
                        <a:t> points In  the </a:t>
                      </a:r>
                      <a:r>
                        <a:rPr lang="en-US" sz="1050" baseline="0" dirty="0" smtClean="0">
                          <a:effectLst/>
                        </a:rPr>
                        <a:t>Transmission chain.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327094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Delay of mouth to ear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baseline="0" dirty="0" smtClean="0">
                          <a:effectLst/>
                        </a:rPr>
                        <a:t> The required time for a speech signal to be conveyed from </a:t>
                      </a:r>
                      <a:r>
                        <a:rPr lang="en-US" sz="1050" dirty="0" smtClean="0">
                          <a:effectLst/>
                        </a:rPr>
                        <a:t>the mouth of a</a:t>
                      </a:r>
                      <a:r>
                        <a:rPr lang="en-US" sz="1050" baseline="0" dirty="0" smtClean="0">
                          <a:effectLst/>
                        </a:rPr>
                        <a:t> s</a:t>
                      </a:r>
                      <a:r>
                        <a:rPr lang="en-US" sz="1050" dirty="0" smtClean="0">
                          <a:effectLst/>
                        </a:rPr>
                        <a:t>peaker</a:t>
                      </a:r>
                      <a:r>
                        <a:rPr lang="en-US" sz="1050" baseline="0" dirty="0" smtClean="0">
                          <a:effectLst/>
                        </a:rPr>
                        <a:t> to the ear of an  auditor,</a:t>
                      </a:r>
                      <a:endParaRPr lang="en-US" sz="1050" dirty="0" smtClean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Transmission time for  IP Packages  </a:t>
                      </a:r>
                      <a:r>
                        <a:rPr lang="en-US" sz="1050" dirty="0" smtClean="0">
                          <a:effectLst/>
                        </a:rPr>
                        <a:t>(See IPTD In Itu-T Y.1540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u="sng" baseline="0" dirty="0" smtClean="0">
                          <a:effectLst/>
                        </a:rPr>
                        <a:t> </a:t>
                      </a:r>
                      <a:r>
                        <a:rPr lang="fr-FR" sz="1050" u="sng" baseline="0" dirty="0" err="1" smtClean="0">
                          <a:effectLst/>
                        </a:rPr>
                        <a:t>Transmisison</a:t>
                      </a:r>
                      <a:r>
                        <a:rPr lang="fr-FR" sz="1050" u="sng" baseline="0" dirty="0" smtClean="0">
                          <a:effectLst/>
                        </a:rPr>
                        <a:t> Time  In loop (RTT)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dirty="0" err="1" smtClean="0">
                          <a:effectLst/>
                        </a:rPr>
                        <a:t>Approximately</a:t>
                      </a:r>
                      <a:r>
                        <a:rPr lang="fr-FR" sz="1050" baseline="0" dirty="0" smtClean="0">
                          <a:effectLst/>
                        </a:rPr>
                        <a:t> the double of the</a:t>
                      </a:r>
                      <a:r>
                        <a:rPr lang="fr-FR" sz="1050" dirty="0" smtClean="0">
                          <a:effectLst/>
                        </a:rPr>
                        <a:t> delay,</a:t>
                      </a:r>
                      <a:r>
                        <a:rPr lang="fr-FR" sz="1050" baseline="0" dirty="0" smtClean="0">
                          <a:effectLst/>
                        </a:rPr>
                        <a:t> </a:t>
                      </a:r>
                      <a:r>
                        <a:rPr lang="fr-FR" sz="1050" baseline="0" dirty="0" err="1" smtClean="0">
                          <a:effectLst/>
                        </a:rPr>
                        <a:t>can</a:t>
                      </a:r>
                      <a:r>
                        <a:rPr lang="fr-FR" sz="1050" baseline="0" dirty="0" smtClean="0">
                          <a:effectLst/>
                        </a:rPr>
                        <a:t> be measured using the RTCP.</a:t>
                      </a:r>
                      <a:endParaRPr lang="fr-FR" sz="1050" dirty="0">
                        <a:effectLst/>
                      </a:endParaRPr>
                    </a:p>
                  </a:txBody>
                  <a:tcPr marL="20232" marR="20232" marT="0" marB="0"/>
                </a:tc>
              </a:tr>
              <a:tr h="808079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Rate Of Interrupted Calls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kern="100" spc="-50" dirty="0" smtClean="0">
                          <a:effectLst/>
                        </a:rPr>
                        <a:t>Continuity of service expressed In terms </a:t>
                      </a:r>
                      <a:r>
                        <a:rPr lang="en-US" sz="1050" kern="100" spc="-50" baseline="0" dirty="0" smtClean="0">
                          <a:effectLst/>
                        </a:rPr>
                        <a:t> of the capabilities to m</a:t>
                      </a:r>
                      <a:r>
                        <a:rPr lang="en-US" sz="1050" kern="100" spc="-50" dirty="0" smtClean="0">
                          <a:effectLst/>
                        </a:rPr>
                        <a:t>aintain the Calls up to  their normal  end .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u="sng" dirty="0" smtClean="0">
                          <a:effectLst/>
                        </a:rPr>
                        <a:t>Rate of completeness of a session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u="none" dirty="0" smtClean="0">
                          <a:effectLst/>
                        </a:rPr>
                        <a:t>Can be estimated at the level IMS, on the basis of meter </a:t>
                      </a:r>
                      <a:r>
                        <a:rPr lang="fr-FR" sz="1050" u="none" dirty="0" err="1" smtClean="0">
                          <a:effectLst/>
                        </a:rPr>
                        <a:t>readings</a:t>
                      </a:r>
                      <a:r>
                        <a:rPr lang="fr-FR" sz="1050" u="none" dirty="0" smtClean="0">
                          <a:effectLst/>
                        </a:rPr>
                        <a:t> </a:t>
                      </a:r>
                      <a:r>
                        <a:rPr lang="fr-FR" sz="1050" u="none" dirty="0" err="1" smtClean="0">
                          <a:effectLst/>
                        </a:rPr>
                        <a:t>at</a:t>
                      </a:r>
                      <a:r>
                        <a:rPr lang="fr-FR" sz="1050" u="none" baseline="0" dirty="0" smtClean="0">
                          <a:effectLst/>
                        </a:rPr>
                        <a:t> </a:t>
                      </a:r>
                      <a:r>
                        <a:rPr lang="fr-FR" sz="1050" u="none" dirty="0" smtClean="0">
                          <a:effectLst/>
                        </a:rPr>
                        <a:t>the level of the P-CSCF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dirty="0" smtClean="0">
                          <a:effectLst/>
                        </a:rPr>
                        <a:t>SCR = (</a:t>
                      </a:r>
                      <a:r>
                        <a:rPr lang="en-GB" sz="1050" dirty="0" err="1" smtClean="0">
                          <a:effectLst/>
                        </a:rPr>
                        <a:t>See</a:t>
                      </a:r>
                      <a:r>
                        <a:rPr lang="en-GB" sz="1050" dirty="0" smtClean="0">
                          <a:effectLst/>
                        </a:rPr>
                        <a:t> </a:t>
                      </a:r>
                      <a:r>
                        <a:rPr lang="en-GB" sz="1050" dirty="0">
                          <a:effectLst/>
                        </a:rPr>
                        <a:t>IETF RFC </a:t>
                      </a:r>
                      <a:r>
                        <a:rPr lang="en-GB" sz="1050" dirty="0" smtClean="0">
                          <a:effectLst/>
                        </a:rPr>
                        <a:t>6076)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808079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 Bandwidth Of the speech signal( NB</a:t>
                      </a:r>
                      <a:r>
                        <a:rPr lang="en-US" sz="1050" dirty="0">
                          <a:effectLst/>
                        </a:rPr>
                        <a:t>, WB </a:t>
                      </a:r>
                      <a:r>
                        <a:rPr lang="en-US" sz="1050" dirty="0" smtClean="0">
                          <a:effectLst/>
                        </a:rPr>
                        <a:t>Or </a:t>
                      </a:r>
                      <a:r>
                        <a:rPr lang="en-US" sz="1050" dirty="0">
                          <a:effectLst/>
                        </a:rPr>
                        <a:t>SWB)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dirty="0" smtClean="0">
                          <a:effectLst/>
                        </a:rPr>
                        <a:t>Measurement</a:t>
                      </a:r>
                      <a:r>
                        <a:rPr lang="en-GB" sz="1050" baseline="0" dirty="0" smtClean="0">
                          <a:effectLst/>
                        </a:rPr>
                        <a:t> of </a:t>
                      </a:r>
                      <a:r>
                        <a:rPr lang="en-GB" sz="1050" dirty="0" smtClean="0">
                          <a:effectLst/>
                        </a:rPr>
                        <a:t> the</a:t>
                      </a:r>
                      <a:r>
                        <a:rPr lang="en-GB" sz="1050" baseline="0" dirty="0" smtClean="0">
                          <a:effectLst/>
                        </a:rPr>
                        <a:t> Spectrum used </a:t>
                      </a:r>
                      <a:r>
                        <a:rPr lang="en-GB" sz="1050" dirty="0" smtClean="0">
                          <a:effectLst/>
                        </a:rPr>
                        <a:t>(expressed in</a:t>
                      </a:r>
                      <a:r>
                        <a:rPr lang="en-GB" sz="1050" baseline="0" dirty="0" smtClean="0">
                          <a:effectLst/>
                        </a:rPr>
                        <a:t> the form of a  Window on the scale of</a:t>
                      </a:r>
                      <a:r>
                        <a:rPr lang="en-GB" sz="1050" dirty="0" smtClean="0">
                          <a:effectLst/>
                        </a:rPr>
                        <a:t> Hz).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u="sng" dirty="0" smtClean="0">
                          <a:effectLst/>
                        </a:rPr>
                        <a:t>Statistics on the Codecs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dirty="0" smtClean="0">
                          <a:effectLst/>
                        </a:rPr>
                        <a:t>Information</a:t>
                      </a:r>
                      <a:r>
                        <a:rPr lang="en-GB" sz="1050" baseline="0" dirty="0">
                          <a:effectLst/>
                        </a:rPr>
                        <a:t> </a:t>
                      </a:r>
                      <a:r>
                        <a:rPr lang="en-GB" sz="1050" baseline="0" dirty="0" smtClean="0">
                          <a:effectLst/>
                        </a:rPr>
                        <a:t>pertaining to th</a:t>
                      </a:r>
                      <a:r>
                        <a:rPr lang="en-GB" sz="1050" dirty="0" smtClean="0">
                          <a:effectLst/>
                        </a:rPr>
                        <a:t>e Selection of  codec (AMR Or AMR WB) and the debit  rate,</a:t>
                      </a:r>
                      <a:r>
                        <a:rPr lang="en-GB" sz="1050" baseline="0" dirty="0" smtClean="0">
                          <a:effectLst/>
                        </a:rPr>
                        <a:t> as well  as evolvement  (based on SIP messages)</a:t>
                      </a:r>
                      <a:r>
                        <a:rPr lang="en-GB" sz="1050" dirty="0" smtClean="0">
                          <a:effectLst/>
                        </a:rPr>
                        <a:t>.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E02639-8B48-44A4-A880-5056F1811A71}"/>
</file>

<file path=customXml/itemProps2.xml><?xml version="1.0" encoding="utf-8"?>
<ds:datastoreItem xmlns:ds="http://schemas.openxmlformats.org/officeDocument/2006/customXml" ds:itemID="{87EAEF62-B723-4680-8A94-AAE0B4FB7250}"/>
</file>

<file path=customXml/itemProps3.xml><?xml version="1.0" encoding="utf-8"?>
<ds:datastoreItem xmlns:ds="http://schemas.openxmlformats.org/officeDocument/2006/customXml" ds:itemID="{45FF64BA-0AA6-429A-8E84-2696082DCD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317</Words>
  <Application>Microsoft Office PowerPoint</Application>
  <PresentationFormat>On-screen Show (4:3)</PresentationFormat>
  <Paragraphs>208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ITU Regional Standardization Forum for Africa Livingstone, Zambia 16-18 March 2016</vt:lpstr>
      <vt:lpstr>Brief Reminder </vt:lpstr>
      <vt:lpstr>Basic Notions of the VoLTE service</vt:lpstr>
      <vt:lpstr>Basic Notions of the VoLTE service (continued)</vt:lpstr>
      <vt:lpstr>Call Cases Considered In G.1028</vt:lpstr>
      <vt:lpstr>Identification of Main Degradations of Perceived  Quality </vt:lpstr>
      <vt:lpstr>Identification of Main Degradations of Perceived  Quality</vt:lpstr>
      <vt:lpstr>Selection of QoS indicators (1/2)</vt:lpstr>
      <vt:lpstr>Selection Of indicators Of QoS (2/2)</vt:lpstr>
      <vt:lpstr>A few Objectives for Quality</vt:lpstr>
      <vt:lpstr>Strategy of Measurement and Supervision</vt:lpstr>
      <vt:lpstr>Link with the ecosystem of ITU-T standards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Aloran, Rakan</cp:lastModifiedBy>
  <cp:revision>69</cp:revision>
  <dcterms:created xsi:type="dcterms:W3CDTF">2016-02-05T15:38:40Z</dcterms:created>
  <dcterms:modified xsi:type="dcterms:W3CDTF">2016-03-09T09:25:29Z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0x01010051F0CB225BCB3B43BBF518EAC6349114</vt:lpwstr>
  </property>
</Properties>
</file>