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4.xml" ContentType="application/vnd.openxmlformats-officedocument.presentationml.slide+xml"/>
  <Override PartName="/ppt/slides/slide4.xml" ContentType="application/vnd.openxmlformats-officedocument.presentationml.slide+xml"/>
  <Override PartName="/ppt/slides/slide3.xml" ContentType="application/vnd.openxmlformats-officedocument.presentationml.slide+xml"/>
  <Override PartName="/ppt/slides/slide2.xml" ContentType="application/vnd.openxmlformats-officedocument.presentationml.slide+xml"/>
  <Override PartName="/ppt/slides/slide13.xml" ContentType="application/vnd.openxmlformats-officedocument.presentationml.slide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66" r:id="rId2"/>
    <p:sldId id="274" r:id="rId3"/>
    <p:sldId id="267" r:id="rId4"/>
    <p:sldId id="275" r:id="rId5"/>
    <p:sldId id="268" r:id="rId6"/>
    <p:sldId id="276" r:id="rId7"/>
    <p:sldId id="269" r:id="rId8"/>
    <p:sldId id="270" r:id="rId9"/>
    <p:sldId id="277" r:id="rId10"/>
    <p:sldId id="271" r:id="rId11"/>
    <p:sldId id="272" r:id="rId12"/>
    <p:sldId id="273" r:id="rId13"/>
    <p:sldId id="264" r:id="rId14"/>
    <p:sldId id="265" r:id="rId15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57" autoAdjust="0"/>
    <p:restoredTop sz="94653"/>
  </p:normalViewPr>
  <p:slideViewPr>
    <p:cSldViewPr snapToGrid="0" snapToObjects="1" showGuides="1">
      <p:cViewPr varScale="1">
        <p:scale>
          <a:sx n="68" d="100"/>
          <a:sy n="68" d="100"/>
        </p:scale>
        <p:origin x="858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customXml" Target="../customXml/item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20" Type="http://schemas.openxmlformats.org/officeDocument/2006/relationships/customXml" Target="../customXml/item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>
            <a:lvl1pPr>
              <a:defRPr sz="54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3500" b="1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75068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9446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26296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4568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5232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with log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83743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ally blank no logo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21715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03250"/>
            <a:ext cx="3008313" cy="8318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03250"/>
            <a:ext cx="5111750" cy="512233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29048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82410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50641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0595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29326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82083"/>
            <a:ext cx="2057400" cy="525991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82083"/>
            <a:ext cx="6019800" cy="525991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C63E4-F9BE-C24A-B4FF-309EB18BA56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0374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70972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968500"/>
            <a:ext cx="8229600" cy="383116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505200" y="6176433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</a:lstStyle>
          <a:p>
            <a:fld id="{283C63E4-F9BE-C24A-B4FF-309EB18BA56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86388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4" r:id="rId4"/>
    <p:sldLayoutId id="2147483655" r:id="rId5"/>
    <p:sldLayoutId id="2147483660" r:id="rId6"/>
    <p:sldLayoutId id="2147483656" r:id="rId7"/>
    <p:sldLayoutId id="2147483657" r:id="rId8"/>
    <p:sldLayoutId id="2147483658" r:id="rId9"/>
    <p:sldLayoutId id="2147483659" r:id="rId10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1" latinLnBrk="0" hangingPunct="1">
        <a:spcBef>
          <a:spcPct val="0"/>
        </a:spcBef>
        <a:buNone/>
        <a:defRPr sz="4400" b="1" i="0" kern="1200">
          <a:solidFill>
            <a:schemeClr val="tx2">
              <a:lumMod val="60000"/>
              <a:lumOff val="40000"/>
            </a:schemeClr>
          </a:solidFill>
          <a:latin typeface="Calibri"/>
          <a:ea typeface="+mj-ea"/>
          <a:cs typeface="Calibri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2">
              <a:lumMod val="60000"/>
              <a:lumOff val="40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>
          <a:xfrm>
            <a:off x="685800" y="533401"/>
            <a:ext cx="7772400" cy="1844039"/>
          </a:xfrm>
        </p:spPr>
        <p:txBody>
          <a:bodyPr>
            <a:noAutofit/>
          </a:bodyPr>
          <a:lstStyle/>
          <a:p>
            <a:r>
              <a:rPr lang="en-US" sz="2800" dirty="0" smtClean="0"/>
              <a:t>ITU Regional Standardization Forum for Africa</a:t>
            </a:r>
            <a:br>
              <a:rPr lang="en-US" sz="2800" dirty="0" smtClean="0"/>
            </a:br>
            <a:r>
              <a:rPr lang="en-US" sz="2400" dirty="0" smtClean="0"/>
              <a:t>Livingstone, Zambia 16-18 March 2016</a:t>
            </a:r>
            <a:endParaRPr lang="en-US" sz="2400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922491" y="2638004"/>
            <a:ext cx="7161451" cy="2482636"/>
          </a:xfrm>
        </p:spPr>
        <p:txBody>
          <a:bodyPr>
            <a:normAutofit fontScale="55000" lnSpcReduction="20000"/>
          </a:bodyPr>
          <a:lstStyle/>
          <a:p>
            <a:r>
              <a:rPr lang="en-US" sz="5200" dirty="0" smtClean="0"/>
              <a:t>Discovery of the new Recommendation</a:t>
            </a:r>
          </a:p>
          <a:p>
            <a:r>
              <a:rPr lang="en-US" sz="5200" dirty="0" smtClean="0"/>
              <a:t> ITU-T G.1028:</a:t>
            </a:r>
          </a:p>
          <a:p>
            <a:r>
              <a:rPr lang="en-US" sz="5200" dirty="0" smtClean="0"/>
              <a:t>End-to-end </a:t>
            </a:r>
            <a:r>
              <a:rPr lang="en-US" sz="5200" dirty="0" err="1" smtClean="0"/>
              <a:t>QoS</a:t>
            </a:r>
            <a:r>
              <a:rPr lang="en-US" sz="5200" dirty="0" smtClean="0"/>
              <a:t>  for voice on Mobile networks  4G (</a:t>
            </a:r>
            <a:r>
              <a:rPr lang="en-US" sz="5200" dirty="0" err="1" smtClean="0"/>
              <a:t>VoLTE</a:t>
            </a:r>
            <a:r>
              <a:rPr lang="en-US" sz="5200" dirty="0" smtClean="0"/>
              <a:t>)</a:t>
            </a: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sz="4300" dirty="0" smtClean="0"/>
              <a:t/>
            </a:r>
            <a:br>
              <a:rPr lang="en-US" sz="4300" dirty="0" smtClean="0"/>
            </a:br>
            <a:r>
              <a:rPr lang="en-US" dirty="0" smtClean="0"/>
              <a:t>Vincent BARRIAC,</a:t>
            </a:r>
            <a:br>
              <a:rPr lang="en-US" dirty="0" smtClean="0"/>
            </a:br>
            <a:r>
              <a:rPr lang="en-US" dirty="0" smtClean="0"/>
              <a:t>R&amp;D, Orange Labs, Vincent.barriac@orange.com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12014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60580"/>
            <a:ext cx="8229600" cy="1143000"/>
          </a:xfrm>
        </p:spPr>
        <p:txBody>
          <a:bodyPr/>
          <a:lstStyle/>
          <a:p>
            <a:r>
              <a:rPr lang="en-US" dirty="0" smtClean="0"/>
              <a:t>Brief Reminder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24961"/>
            <a:ext cx="8229600" cy="3980498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400" dirty="0" smtClean="0"/>
              <a:t>G.1028 Is the number assigned after its</a:t>
            </a:r>
            <a:r>
              <a:rPr lang="en-US" sz="1400" dirty="0"/>
              <a:t> </a:t>
            </a:r>
            <a:r>
              <a:rPr lang="en-US" sz="1400" dirty="0" smtClean="0"/>
              <a:t> approval  further the Project of Recommendation  previously </a:t>
            </a:r>
          </a:p>
          <a:p>
            <a:pPr>
              <a:spcBef>
                <a:spcPts val="600"/>
              </a:spcBef>
              <a:buNone/>
            </a:pPr>
            <a:r>
              <a:rPr lang="en-US" sz="1400" dirty="0" smtClean="0"/>
              <a:t>          Known  as "</a:t>
            </a:r>
            <a:r>
              <a:rPr lang="en-US" sz="1400" dirty="0" err="1" smtClean="0"/>
              <a:t>G.VoLTE</a:t>
            </a:r>
            <a:r>
              <a:rPr lang="en-US" sz="1400" dirty="0" smtClean="0"/>
              <a:t>“.</a:t>
            </a:r>
          </a:p>
          <a:p>
            <a:pPr>
              <a:spcBef>
                <a:spcPts val="600"/>
              </a:spcBef>
            </a:pPr>
            <a:endParaRPr lang="en-US" sz="1400" dirty="0" smtClean="0"/>
          </a:p>
          <a:p>
            <a:pPr>
              <a:spcBef>
                <a:spcPts val="600"/>
              </a:spcBef>
            </a:pPr>
            <a:r>
              <a:rPr lang="en-US" sz="1400" dirty="0" smtClean="0"/>
              <a:t>Three Years span between the idea and the adoption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March 2013: proposal for Launching a study question (Contributions C 074 and 076) and Acceptance for </a:t>
            </a:r>
            <a:r>
              <a:rPr lang="en-US" sz="1000" dirty="0" err="1" smtClean="0"/>
              <a:t>inclution</a:t>
            </a:r>
            <a:r>
              <a:rPr lang="en-US" sz="1000" dirty="0" smtClean="0"/>
              <a:t> into the Program</a:t>
            </a:r>
            <a:r>
              <a:rPr lang="en-US" sz="1000" dirty="0"/>
              <a:t> </a:t>
            </a:r>
            <a:r>
              <a:rPr lang="en-US" sz="1000" dirty="0" smtClean="0"/>
              <a:t> of the </a:t>
            </a:r>
            <a:r>
              <a:rPr lang="en-US" sz="1000" dirty="0"/>
              <a:t>question 11/12 ("Performance interworking and traffic management for Next Generation Networks</a:t>
            </a:r>
            <a:r>
              <a:rPr lang="en-US" sz="1000" dirty="0" smtClean="0"/>
              <a:t>")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November 2013:  the first  items of shared Knowledge  (Contribution C 127) and decision  to launch  drafting  </a:t>
            </a:r>
            <a:r>
              <a:rPr lang="en-US" sz="1000" dirty="0" err="1" smtClean="0"/>
              <a:t>G.VoLTE</a:t>
            </a:r>
            <a:endParaRPr lang="en-US" sz="1000" dirty="0" smtClean="0"/>
          </a:p>
          <a:p>
            <a:pPr lvl="1">
              <a:spcBef>
                <a:spcPts val="600"/>
              </a:spcBef>
            </a:pPr>
            <a:r>
              <a:rPr lang="en-US" sz="1000" dirty="0" smtClean="0"/>
              <a:t>September 2014:  the first version of </a:t>
            </a:r>
            <a:r>
              <a:rPr lang="en-US" sz="1000" dirty="0" err="1" smtClean="0"/>
              <a:t>G.VoLTE</a:t>
            </a:r>
            <a:r>
              <a:rPr lang="en-US" sz="1000" dirty="0" smtClean="0"/>
              <a:t> (Contribution C 189)</a:t>
            </a:r>
          </a:p>
          <a:p>
            <a:pPr lvl="1">
              <a:spcBef>
                <a:spcPts val="600"/>
              </a:spcBef>
            </a:pPr>
            <a:r>
              <a:rPr lang="en-US" sz="1000" dirty="0" err="1" smtClean="0"/>
              <a:t>May</a:t>
            </a:r>
            <a:r>
              <a:rPr lang="en-US" sz="1000" dirty="0" smtClean="0"/>
              <a:t> 2015:  </a:t>
            </a:r>
            <a:r>
              <a:rPr lang="en-US" sz="1000" dirty="0" err="1" smtClean="0"/>
              <a:t>Second</a:t>
            </a:r>
            <a:r>
              <a:rPr lang="en-US" sz="1000" dirty="0" smtClean="0"/>
              <a:t> </a:t>
            </a:r>
            <a:r>
              <a:rPr lang="en-US" sz="1000" dirty="0"/>
              <a:t>Version of </a:t>
            </a:r>
            <a:r>
              <a:rPr lang="en-US" sz="1000" dirty="0" err="1"/>
              <a:t>G.VoLTE</a:t>
            </a:r>
            <a:r>
              <a:rPr lang="en-US" sz="1000" dirty="0"/>
              <a:t> (Contribution C </a:t>
            </a:r>
            <a:r>
              <a:rPr lang="en-US" sz="1000" dirty="0" smtClean="0"/>
              <a:t>241)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January 2016: Submission Of </a:t>
            </a:r>
            <a:r>
              <a:rPr lang="en-US" sz="1000" dirty="0" err="1" smtClean="0"/>
              <a:t>G.VoLTE</a:t>
            </a:r>
            <a:r>
              <a:rPr lang="en-US" sz="1000" dirty="0" smtClean="0"/>
              <a:t>  for consent of the Study  Commission 12 (contribution C 288, evolved to TD 873 rev 1 after session amendments and entry In  the Accelerated Approval Procedure (AAP)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1-28 February 2016: Last  reading  for Comments (1 Comment  received from Ericsson)</a:t>
            </a:r>
            <a:endParaRPr lang="en-US" sz="1000" dirty="0"/>
          </a:p>
          <a:p>
            <a:pPr lvl="1">
              <a:spcBef>
                <a:spcPts val="600"/>
              </a:spcBef>
            </a:pPr>
            <a:r>
              <a:rPr lang="en-US" sz="1000" b="1" u="sng" dirty="0" smtClean="0"/>
              <a:t>15 March 2016: adoption of G.1028</a:t>
            </a:r>
            <a:endParaRPr lang="en-US" sz="1000" b="1" u="sng" dirty="0"/>
          </a:p>
          <a:p>
            <a:pPr lvl="1">
              <a:spcBef>
                <a:spcPts val="600"/>
              </a:spcBef>
            </a:pPr>
            <a:endParaRPr lang="en-US" sz="1000" dirty="0" smtClean="0"/>
          </a:p>
          <a:p>
            <a:pPr>
              <a:spcBef>
                <a:spcPts val="600"/>
              </a:spcBef>
            </a:pPr>
            <a:r>
              <a:rPr lang="en-US" sz="1400" dirty="0" smtClean="0"/>
              <a:t>A lot of external  standards ITU-T  are </a:t>
            </a:r>
            <a:r>
              <a:rPr lang="en-US" sz="1400" dirty="0" err="1" smtClean="0"/>
              <a:t>refered</a:t>
            </a:r>
            <a:r>
              <a:rPr lang="en-US" sz="1400" dirty="0" smtClean="0"/>
              <a:t> In G?1028: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3GPP:  Definitions and Specifications of mobile networks and services</a:t>
            </a:r>
          </a:p>
          <a:p>
            <a:pPr lvl="1">
              <a:spcBef>
                <a:spcPts val="600"/>
              </a:spcBef>
            </a:pPr>
            <a:r>
              <a:rPr lang="en-US" sz="1000" dirty="0"/>
              <a:t>IETF: </a:t>
            </a:r>
            <a:r>
              <a:rPr lang="en-US" sz="1000" dirty="0" smtClean="0"/>
              <a:t>Associated  IMS protocol  aspects VOLTE services</a:t>
            </a:r>
            <a:r>
              <a:rPr lang="en-US" sz="1000" dirty="0"/>
              <a:t> 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GSMA: Definition of the </a:t>
            </a:r>
            <a:r>
              <a:rPr lang="en-US" sz="1000" dirty="0" err="1" smtClean="0"/>
              <a:t>VoLTE</a:t>
            </a:r>
            <a:r>
              <a:rPr lang="en-US" sz="1000" dirty="0" smtClean="0"/>
              <a:t>  service  from the mobile  operator standpoint</a:t>
            </a:r>
          </a:p>
          <a:p>
            <a:pPr lvl="1">
              <a:spcBef>
                <a:spcPts val="600"/>
              </a:spcBef>
            </a:pPr>
            <a:endParaRPr lang="en-US" sz="600" dirty="0" smtClean="0"/>
          </a:p>
        </p:txBody>
      </p:sp>
    </p:spTree>
    <p:extLst>
      <p:ext uri="{BB962C8B-B14F-4D97-AF65-F5344CB8AC3E}">
        <p14:creationId xmlns:p14="http://schemas.microsoft.com/office/powerpoint/2010/main" val="94796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5" name="Imag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31875" y="3018640"/>
            <a:ext cx="6208713" cy="3522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455660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Basic Notions of the </a:t>
            </a:r>
            <a:r>
              <a:rPr lang="en-US" dirty="0" err="1" smtClean="0"/>
              <a:t>VoLTE</a:t>
            </a:r>
            <a:r>
              <a:rPr lang="en-US" dirty="0" smtClean="0"/>
              <a:t> service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899" y="1879487"/>
            <a:ext cx="8229600" cy="383116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400" dirty="0" smtClean="0"/>
              <a:t>The </a:t>
            </a:r>
            <a:r>
              <a:rPr lang="en-US" sz="2400" dirty="0" err="1" smtClean="0"/>
              <a:t>VoLTE</a:t>
            </a:r>
            <a:r>
              <a:rPr lang="en-US" sz="2400" dirty="0" smtClean="0"/>
              <a:t> presupposes the use of the following elements </a:t>
            </a:r>
          </a:p>
          <a:p>
            <a:pPr>
              <a:spcBef>
                <a:spcPts val="600"/>
              </a:spcBef>
              <a:buNone/>
            </a:pPr>
            <a:r>
              <a:rPr lang="en-US" sz="2400" dirty="0" smtClean="0"/>
              <a:t>        -  </a:t>
            </a:r>
            <a:r>
              <a:rPr lang="en-US" sz="1400" dirty="0" smtClean="0"/>
              <a:t>Access Network  4G (E-UTRAN)</a:t>
            </a:r>
          </a:p>
          <a:p>
            <a:pPr lvl="1">
              <a:spcBef>
                <a:spcPts val="600"/>
              </a:spcBef>
            </a:pPr>
            <a:r>
              <a:rPr lang="en-US" sz="1400" dirty="0" smtClean="0"/>
              <a:t> Compatible terminals</a:t>
            </a:r>
          </a:p>
          <a:p>
            <a:pPr lvl="1">
              <a:spcBef>
                <a:spcPts val="600"/>
              </a:spcBef>
            </a:pPr>
            <a:r>
              <a:rPr lang="en-US" sz="1400" dirty="0" smtClean="0"/>
              <a:t>Core Network associated  to the 4G </a:t>
            </a:r>
            <a:r>
              <a:rPr lang="en-US" sz="1400" dirty="0">
                <a:sym typeface="Wingdings" panose="05000000000000000000" pitchFamily="2" charset="2"/>
              </a:rPr>
              <a:t>(</a:t>
            </a:r>
            <a:r>
              <a:rPr lang="en-US" sz="1400" dirty="0" smtClean="0">
                <a:sym typeface="Wingdings" panose="05000000000000000000" pitchFamily="2" charset="2"/>
              </a:rPr>
              <a:t>EPC)  and  connected to e-UTRAN by an </a:t>
            </a:r>
            <a:r>
              <a:rPr lang="en-US" sz="1400" dirty="0" err="1" smtClean="0">
                <a:sym typeface="Wingdings" panose="05000000000000000000" pitchFamily="2" charset="2"/>
              </a:rPr>
              <a:t>eNodeB</a:t>
            </a:r>
            <a:endParaRPr lang="en-US" sz="1400" dirty="0" smtClean="0"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</a:pPr>
            <a:r>
              <a:rPr lang="en-US" sz="1400" dirty="0" smtClean="0">
                <a:sym typeface="Wingdings" panose="05000000000000000000" pitchFamily="2" charset="2"/>
              </a:rPr>
              <a:t>Platform IMS and use of the  </a:t>
            </a:r>
            <a:r>
              <a:rPr lang="en-US" sz="1400" dirty="0" err="1" smtClean="0">
                <a:sym typeface="Wingdings" panose="05000000000000000000" pitchFamily="2" charset="2"/>
              </a:rPr>
              <a:t>Signalling</a:t>
            </a:r>
            <a:r>
              <a:rPr lang="en-US" sz="1400" dirty="0" smtClean="0">
                <a:sym typeface="Wingdings" panose="05000000000000000000" pitchFamily="2" charset="2"/>
              </a:rPr>
              <a:t> Protocol  SIP</a:t>
            </a:r>
          </a:p>
          <a:p>
            <a:pPr lvl="1">
              <a:spcBef>
                <a:spcPts val="600"/>
              </a:spcBef>
            </a:pPr>
            <a:r>
              <a:rPr lang="en-US" sz="1400" dirty="0">
                <a:sym typeface="Wingdings" panose="05000000000000000000" pitchFamily="2" charset="2"/>
              </a:rPr>
              <a:t>Interconnection </a:t>
            </a:r>
            <a:r>
              <a:rPr lang="en-US" sz="1400" dirty="0" smtClean="0">
                <a:sym typeface="Wingdings" panose="05000000000000000000" pitchFamily="2" charset="2"/>
              </a:rPr>
              <a:t> with </a:t>
            </a:r>
            <a:r>
              <a:rPr lang="en-US" sz="1400" dirty="0">
                <a:sym typeface="Wingdings" panose="05000000000000000000" pitchFamily="2" charset="2"/>
              </a:rPr>
              <a:t>the </a:t>
            </a:r>
            <a:r>
              <a:rPr lang="en-US" sz="1400" dirty="0" smtClean="0">
                <a:sym typeface="Wingdings" panose="05000000000000000000" pitchFamily="2" charset="2"/>
              </a:rPr>
              <a:t> global Circuit</a:t>
            </a:r>
            <a:endParaRPr lang="en-US" sz="1400" dirty="0">
              <a:sym typeface="Wingdings" panose="05000000000000000000" pitchFamily="2" charset="2"/>
            </a:endParaRPr>
          </a:p>
        </p:txBody>
      </p:sp>
      <p:sp>
        <p:nvSpPr>
          <p:cNvPr id="2" name="ZoneTexte 1"/>
          <p:cNvSpPr txBox="1"/>
          <p:nvPr/>
        </p:nvSpPr>
        <p:spPr>
          <a:xfrm>
            <a:off x="7307109" y="1618407"/>
            <a:ext cx="1666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Chapters 6 and 7</a:t>
            </a:r>
            <a:endParaRPr lang="fr-FR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85844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Basic Notions of the </a:t>
            </a:r>
            <a:r>
              <a:rPr lang="en-US" dirty="0" err="1" smtClean="0"/>
              <a:t>VoLTE</a:t>
            </a:r>
            <a:r>
              <a:rPr lang="en-US" dirty="0" smtClean="0"/>
              <a:t> service 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03" y="1968500"/>
            <a:ext cx="8229600" cy="383116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dirty="0">
                <a:sym typeface="Wingdings" panose="05000000000000000000" pitchFamily="2" charset="2"/>
              </a:rPr>
              <a:t>The mechanisms c</a:t>
            </a:r>
            <a:r>
              <a:rPr lang="en-US" sz="1600" dirty="0" smtClean="0">
                <a:sym typeface="Wingdings" panose="05000000000000000000" pitchFamily="2" charset="2"/>
              </a:rPr>
              <a:t>onsidered</a:t>
            </a:r>
            <a:r>
              <a:rPr lang="en-US" sz="1600" dirty="0">
                <a:sym typeface="Wingdings" panose="05000000000000000000" pitchFamily="2" charset="2"/>
              </a:rPr>
              <a:t> </a:t>
            </a:r>
            <a:r>
              <a:rPr lang="en-US" sz="1600" dirty="0" smtClean="0">
                <a:sym typeface="Wingdings" panose="05000000000000000000" pitchFamily="2" charset="2"/>
              </a:rPr>
              <a:t> as optional</a:t>
            </a:r>
            <a:r>
              <a:rPr lang="en-US" sz="1600" dirty="0">
                <a:sym typeface="Wingdings" panose="05000000000000000000" pitchFamily="2" charset="2"/>
              </a:rPr>
              <a:t> </a:t>
            </a:r>
            <a:r>
              <a:rPr lang="en-US" sz="1600" dirty="0" smtClean="0">
                <a:sym typeface="Wingdings" panose="05000000000000000000" pitchFamily="2" charset="2"/>
              </a:rPr>
              <a:t>but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 smtClean="0">
                <a:sym typeface="Wingdings" panose="05000000000000000000" pitchFamily="2" charset="2"/>
              </a:rPr>
              <a:t>taken into consideration in </a:t>
            </a:r>
            <a:r>
              <a:rPr lang="en-US" sz="1600" dirty="0">
                <a:sym typeface="Wingdings" panose="05000000000000000000" pitchFamily="2" charset="2"/>
              </a:rPr>
              <a:t> G.1028:</a:t>
            </a:r>
          </a:p>
          <a:p>
            <a:pPr lvl="1">
              <a:spcBef>
                <a:spcPts val="600"/>
              </a:spcBef>
            </a:pPr>
            <a:r>
              <a:rPr lang="en-US" sz="1100" dirty="0" err="1">
                <a:sym typeface="Wingdings" panose="05000000000000000000" pitchFamily="2" charset="2"/>
              </a:rPr>
              <a:t>RoHC</a:t>
            </a:r>
            <a:endParaRPr lang="en-US" sz="1100" dirty="0"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</a:pPr>
            <a:r>
              <a:rPr lang="en-US" sz="1100" dirty="0">
                <a:sym typeface="Wingdings" panose="05000000000000000000" pitchFamily="2" charset="2"/>
              </a:rPr>
              <a:t>TTI bundling</a:t>
            </a:r>
          </a:p>
          <a:p>
            <a:pPr lvl="1">
              <a:spcBef>
                <a:spcPts val="600"/>
              </a:spcBef>
            </a:pPr>
            <a:r>
              <a:rPr lang="en-US" sz="1100" dirty="0">
                <a:sym typeface="Wingdings" panose="05000000000000000000" pitchFamily="2" charset="2"/>
              </a:rPr>
              <a:t>DTX, DRX</a:t>
            </a:r>
          </a:p>
          <a:p>
            <a:pPr lvl="1">
              <a:spcBef>
                <a:spcPts val="600"/>
              </a:spcBef>
            </a:pPr>
            <a:r>
              <a:rPr lang="en-US" sz="1100" dirty="0">
                <a:sym typeface="Wingdings" panose="05000000000000000000" pitchFamily="2" charset="2"/>
              </a:rPr>
              <a:t>SPS</a:t>
            </a:r>
          </a:p>
          <a:p>
            <a:pPr lvl="1">
              <a:spcBef>
                <a:spcPts val="600"/>
              </a:spcBef>
            </a:pPr>
            <a:r>
              <a:rPr lang="en-US" sz="1100" dirty="0" err="1">
                <a:sym typeface="Wingdings" panose="05000000000000000000" pitchFamily="2" charset="2"/>
              </a:rPr>
              <a:t>Preconditions</a:t>
            </a:r>
            <a:r>
              <a:rPr lang="en-US" sz="1100" dirty="0">
                <a:sym typeface="Wingdings" panose="05000000000000000000" pitchFamily="2" charset="2"/>
              </a:rPr>
              <a:t> The SIP</a:t>
            </a:r>
          </a:p>
          <a:p>
            <a:pPr>
              <a:spcBef>
                <a:spcPts val="600"/>
              </a:spcBef>
            </a:pPr>
            <a:r>
              <a:rPr lang="en-US" sz="1600" dirty="0" smtClean="0">
                <a:sym typeface="Wingdings" panose="05000000000000000000" pitchFamily="2" charset="2"/>
              </a:rPr>
              <a:t>Classification </a:t>
            </a:r>
            <a:r>
              <a:rPr lang="en-US" sz="1600" dirty="0">
                <a:sym typeface="Wingdings" panose="05000000000000000000" pitchFamily="2" charset="2"/>
              </a:rPr>
              <a:t>Of QOS (</a:t>
            </a:r>
            <a:r>
              <a:rPr lang="en-US" sz="1600" dirty="0" err="1">
                <a:sym typeface="Wingdings" panose="05000000000000000000" pitchFamily="2" charset="2"/>
              </a:rPr>
              <a:t>Use</a:t>
            </a:r>
            <a:r>
              <a:rPr lang="en-US" sz="1600" dirty="0">
                <a:sym typeface="Wingdings" panose="05000000000000000000" pitchFamily="2" charset="2"/>
              </a:rPr>
              <a:t> Of QCI)</a:t>
            </a:r>
          </a:p>
          <a:p>
            <a:pPr lvl="1">
              <a:spcBef>
                <a:spcPts val="600"/>
              </a:spcBef>
            </a:pPr>
            <a:r>
              <a:rPr lang="en-US" sz="1200" dirty="0">
                <a:sym typeface="Wingdings" panose="05000000000000000000" pitchFamily="2" charset="2"/>
              </a:rPr>
              <a:t>5 for SIP</a:t>
            </a:r>
          </a:p>
          <a:p>
            <a:pPr lvl="1">
              <a:spcBef>
                <a:spcPts val="600"/>
              </a:spcBef>
            </a:pPr>
            <a:r>
              <a:rPr lang="en-US" sz="1200" dirty="0">
                <a:sym typeface="Wingdings" panose="05000000000000000000" pitchFamily="2" charset="2"/>
              </a:rPr>
              <a:t>1 </a:t>
            </a:r>
            <a:r>
              <a:rPr lang="en-US" sz="1200" dirty="0" smtClean="0">
                <a:sym typeface="Wingdings" panose="05000000000000000000" pitchFamily="2" charset="2"/>
              </a:rPr>
              <a:t>for  </a:t>
            </a:r>
            <a:r>
              <a:rPr lang="en-US" sz="1200" dirty="0">
                <a:sym typeface="Wingdings" panose="05000000000000000000" pitchFamily="2" charset="2"/>
              </a:rPr>
              <a:t>the </a:t>
            </a:r>
            <a:r>
              <a:rPr lang="en-US" sz="1200" dirty="0" smtClean="0">
                <a:sym typeface="Wingdings" panose="05000000000000000000" pitchFamily="2" charset="2"/>
              </a:rPr>
              <a:t>Voice in</a:t>
            </a:r>
            <a:r>
              <a:rPr lang="en-US" sz="1200" dirty="0">
                <a:sym typeface="Wingdings" panose="05000000000000000000" pitchFamily="2" charset="2"/>
              </a:rPr>
              <a:t> </a:t>
            </a:r>
            <a:r>
              <a:rPr lang="en-US" sz="1200" dirty="0" smtClean="0">
                <a:sym typeface="Wingdings" panose="05000000000000000000" pitchFamily="2" charset="2"/>
              </a:rPr>
              <a:t>real time</a:t>
            </a:r>
            <a:r>
              <a:rPr lang="en-US" sz="1200" dirty="0">
                <a:sym typeface="Wingdings" panose="05000000000000000000" pitchFamily="2" charset="2"/>
              </a:rPr>
              <a:t> </a:t>
            </a:r>
          </a:p>
          <a:p>
            <a:pPr>
              <a:spcBef>
                <a:spcPts val="600"/>
              </a:spcBef>
            </a:pPr>
            <a:r>
              <a:rPr lang="en-US" sz="1600" dirty="0" smtClean="0">
                <a:sym typeface="Wingdings" panose="05000000000000000000" pitchFamily="2" charset="2"/>
              </a:rPr>
              <a:t>Coding </a:t>
            </a:r>
            <a:r>
              <a:rPr lang="en-US" sz="1600" dirty="0">
                <a:sym typeface="Wingdings" panose="05000000000000000000" pitchFamily="2" charset="2"/>
              </a:rPr>
              <a:t>Audio In AMR o</a:t>
            </a:r>
            <a:r>
              <a:rPr lang="en-US" sz="1600" dirty="0" smtClean="0">
                <a:sym typeface="Wingdings" panose="05000000000000000000" pitchFamily="2" charset="2"/>
              </a:rPr>
              <a:t>r</a:t>
            </a:r>
            <a:r>
              <a:rPr lang="en-US" sz="1600" dirty="0">
                <a:sym typeface="Wingdings" panose="05000000000000000000" pitchFamily="2" charset="2"/>
              </a:rPr>
              <a:t> AMR WB, with support of the </a:t>
            </a:r>
            <a:r>
              <a:rPr lang="en-US" sz="1600" dirty="0" err="1">
                <a:sym typeface="Wingdings" panose="05000000000000000000" pitchFamily="2" charset="2"/>
              </a:rPr>
              <a:t>TrFO</a:t>
            </a:r>
            <a:endParaRPr lang="en-US" sz="1600" dirty="0"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</a:pPr>
            <a:r>
              <a:rPr lang="en-US" sz="1600" dirty="0" smtClean="0">
                <a:sym typeface="Wingdings" panose="05000000000000000000" pitchFamily="2" charset="2"/>
              </a:rPr>
              <a:t>Functionalities  for future versions of G.1028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>
                <a:sym typeface="Wingdings" panose="05000000000000000000" pitchFamily="2" charset="2"/>
              </a:rPr>
              <a:t>SRVCC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>
                <a:sym typeface="Wingdings" panose="05000000000000000000" pitchFamily="2" charset="2"/>
              </a:rPr>
              <a:t>VoWiFi</a:t>
            </a:r>
          </a:p>
          <a:p>
            <a:pPr lvl="1">
              <a:spcBef>
                <a:spcPts val="600"/>
              </a:spcBef>
            </a:pPr>
            <a:r>
              <a:rPr lang="en-US" sz="1100" dirty="0" err="1" smtClean="0">
                <a:sym typeface="Wingdings" panose="05000000000000000000" pitchFamily="2" charset="2"/>
              </a:rPr>
              <a:t>ViLTE</a:t>
            </a:r>
            <a:r>
              <a:rPr lang="en-US" sz="1100" dirty="0" smtClean="0">
                <a:sym typeface="Wingdings" panose="05000000000000000000" pitchFamily="2" charset="2"/>
              </a:rPr>
              <a:t> ?</a:t>
            </a:r>
          </a:p>
          <a:p>
            <a:pPr lvl="1">
              <a:spcBef>
                <a:spcPts val="600"/>
              </a:spcBef>
            </a:pPr>
            <a:endParaRPr lang="en-US" sz="1300" dirty="0" smtClean="0"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</a:pPr>
            <a:endParaRPr lang="en-US" sz="1300" dirty="0" smtClean="0"/>
          </a:p>
        </p:txBody>
      </p:sp>
      <p:sp>
        <p:nvSpPr>
          <p:cNvPr id="2" name="ZoneTexte 1"/>
          <p:cNvSpPr txBox="1"/>
          <p:nvPr/>
        </p:nvSpPr>
        <p:spPr>
          <a:xfrm>
            <a:off x="7307109" y="1618407"/>
            <a:ext cx="166695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Chapters 6 and 7</a:t>
            </a:r>
            <a:endParaRPr lang="fr-FR" sz="1400" dirty="0">
              <a:solidFill>
                <a:srgbClr val="0070C0"/>
              </a:solidFill>
            </a:endParaRPr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8230873"/>
              </p:ext>
            </p:extLst>
          </p:nvPr>
        </p:nvGraphicFramePr>
        <p:xfrm>
          <a:off x="4474896" y="3334464"/>
          <a:ext cx="4418251" cy="960120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331773"/>
                <a:gridCol w="671639"/>
                <a:gridCol w="504756"/>
                <a:gridCol w="757602"/>
                <a:gridCol w="1019596"/>
                <a:gridCol w="1132885"/>
              </a:tblGrid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QCI</a:t>
                      </a:r>
                      <a:endParaRPr lang="fr-FR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 err="1" smtClean="0">
                          <a:effectLst/>
                        </a:rPr>
                        <a:t>Flow Rate</a:t>
                      </a:r>
                      <a:r>
                        <a:rPr lang="en-GB" sz="900" dirty="0" smtClean="0">
                          <a:effectLst/>
                        </a:rPr>
                        <a:t> </a:t>
                      </a:r>
                      <a:r>
                        <a:rPr lang="en-GB" sz="900" dirty="0" err="1" smtClean="0">
                          <a:effectLst/>
                        </a:rPr>
                        <a:t>Guaranteed</a:t>
                      </a:r>
                      <a:endParaRPr lang="fr-FR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 err="1" smtClean="0">
                          <a:effectLst/>
                        </a:rPr>
                        <a:t>Priority</a:t>
                      </a:r>
                      <a:endParaRPr lang="fr-FR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 smtClean="0">
                          <a:effectLst/>
                        </a:rPr>
                        <a:t>Delay budget</a:t>
                      </a:r>
                      <a:endParaRPr lang="fr-FR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fr-FR" sz="900" dirty="0" smtClean="0">
                          <a:effectLst/>
                        </a:rPr>
                        <a:t>Rate of loss allowed</a:t>
                      </a:r>
                      <a:endParaRPr lang="fr-FR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 err="1" smtClean="0">
                          <a:effectLst/>
                        </a:rPr>
                        <a:t>Example</a:t>
                      </a:r>
                      <a:r>
                        <a:rPr lang="en-GB" sz="900" dirty="0" smtClean="0">
                          <a:effectLst/>
                        </a:rPr>
                        <a:t>  Of Service</a:t>
                      </a:r>
                      <a:endParaRPr lang="fr-FR" sz="900" b="1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</a:t>
                      </a:r>
                      <a:br>
                        <a:rPr lang="en-GB" sz="900">
                          <a:effectLst/>
                        </a:rPr>
                      </a:br>
                      <a:endParaRPr lang="fr-FR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 err="1" smtClean="0">
                          <a:effectLst/>
                        </a:rPr>
                        <a:t>Yes</a:t>
                      </a: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2</a:t>
                      </a:r>
                      <a:endParaRPr lang="fr-FR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100 </a:t>
                      </a:r>
                      <a:r>
                        <a:rPr lang="en-GB" sz="900" dirty="0" err="1" smtClean="0">
                          <a:effectLst/>
                        </a:rPr>
                        <a:t>Ms</a:t>
                      </a: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>
                          <a:effectLst/>
                        </a:rPr>
                        <a:t>10</a:t>
                      </a:r>
                      <a:r>
                        <a:rPr lang="en-GB" sz="1100" baseline="30000">
                          <a:effectLst/>
                        </a:rPr>
                        <a:t>-2</a:t>
                      </a:r>
                      <a:endParaRPr lang="fr-FR" sz="90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GB" sz="900" dirty="0" err="1" smtClean="0">
                          <a:effectLst/>
                        </a:rPr>
                        <a:t>Votes</a:t>
                      </a: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  <a:tr h="0"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5</a:t>
                      </a:r>
                      <a:br>
                        <a:rPr lang="en-GB" sz="900" dirty="0">
                          <a:effectLst/>
                        </a:rPr>
                      </a:b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 smtClean="0">
                          <a:effectLst/>
                        </a:rPr>
                        <a:t>Non</a:t>
                      </a: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</a:t>
                      </a: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100 </a:t>
                      </a:r>
                      <a:r>
                        <a:rPr lang="en-GB" sz="900" dirty="0" err="1" smtClean="0">
                          <a:effectLst/>
                        </a:rPr>
                        <a:t>Ms</a:t>
                      </a: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 hangingPunct="0">
                        <a:spcAft>
                          <a:spcPts val="0"/>
                        </a:spcAft>
                      </a:pPr>
                      <a:r>
                        <a:rPr lang="en-GB" sz="900" dirty="0">
                          <a:effectLst/>
                        </a:rPr>
                        <a:t>10</a:t>
                      </a:r>
                      <a:r>
                        <a:rPr lang="en-GB" sz="1100" baseline="30000" dirty="0">
                          <a:effectLst/>
                        </a:rPr>
                        <a:t>-6</a:t>
                      </a: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hangingPunct="0">
                        <a:spcAft>
                          <a:spcPts val="0"/>
                        </a:spcAft>
                      </a:pPr>
                      <a:r>
                        <a:rPr lang="en-GB" sz="900" dirty="0" smtClean="0">
                          <a:effectLst/>
                        </a:rPr>
                        <a:t>IMS signaling</a:t>
                      </a:r>
                      <a:endParaRPr lang="fr-FR" sz="900" dirty="0">
                        <a:effectLst/>
                        <a:latin typeface="Arial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35197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44395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Call Cases Considered In G.1028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68500"/>
            <a:ext cx="3095204" cy="383116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2000" dirty="0" smtClean="0"/>
              <a:t>LTE-LTE</a:t>
            </a:r>
          </a:p>
          <a:p>
            <a:pPr>
              <a:spcBef>
                <a:spcPts val="600"/>
              </a:spcBef>
              <a:buNone/>
            </a:pPr>
            <a:r>
              <a:rPr lang="en-US" sz="2000" dirty="0" smtClean="0"/>
              <a:t>-</a:t>
            </a:r>
            <a:r>
              <a:rPr lang="en-US" sz="1200" dirty="0" smtClean="0"/>
              <a:t>With and Without  Roaming</a:t>
            </a:r>
          </a:p>
          <a:p>
            <a:pPr>
              <a:spcBef>
                <a:spcPts val="600"/>
              </a:spcBef>
            </a:pPr>
            <a:endParaRPr lang="en-US" sz="1800" dirty="0" smtClean="0"/>
          </a:p>
          <a:p>
            <a:pPr>
              <a:spcBef>
                <a:spcPts val="600"/>
              </a:spcBef>
            </a:pPr>
            <a:endParaRPr lang="en-US" sz="1800" dirty="0"/>
          </a:p>
          <a:p>
            <a:pPr>
              <a:spcBef>
                <a:spcPts val="600"/>
              </a:spcBef>
            </a:pPr>
            <a:endParaRPr lang="en-US" sz="1800" dirty="0" smtClean="0"/>
          </a:p>
          <a:p>
            <a:pPr lvl="4"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dirty="0" smtClean="0"/>
              <a:t>LTE-3G</a:t>
            </a:r>
          </a:p>
          <a:p>
            <a:pPr>
              <a:spcBef>
                <a:spcPts val="600"/>
              </a:spcBef>
            </a:pPr>
            <a:endParaRPr lang="en-US" sz="1800" dirty="0" smtClean="0"/>
          </a:p>
          <a:p>
            <a:pPr>
              <a:spcBef>
                <a:spcPts val="600"/>
              </a:spcBef>
            </a:pPr>
            <a:endParaRPr lang="en-US" sz="1800" dirty="0"/>
          </a:p>
          <a:p>
            <a:pPr>
              <a:spcBef>
                <a:spcPts val="600"/>
              </a:spcBef>
            </a:pPr>
            <a:endParaRPr lang="en-US" sz="1800" dirty="0" smtClean="0"/>
          </a:p>
          <a:p>
            <a:pPr>
              <a:spcBef>
                <a:spcPts val="600"/>
              </a:spcBef>
            </a:pPr>
            <a:r>
              <a:rPr lang="en-US" sz="1800" dirty="0" smtClean="0"/>
              <a:t>LTE-RTC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048163" y="1618407"/>
            <a:ext cx="2023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Chapters 7.1 to 7.4</a:t>
            </a:r>
            <a:endParaRPr lang="fr-FR" dirty="0">
              <a:solidFill>
                <a:srgbClr val="0070C0"/>
              </a:solidFill>
            </a:endParaRPr>
          </a:p>
        </p:txBody>
      </p:sp>
      <p:pic>
        <p:nvPicPr>
          <p:cNvPr id="2050" name="Imag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88857" y="1326330"/>
            <a:ext cx="3414840" cy="16669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1" name="Imag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4084" y="3261092"/>
            <a:ext cx="3199227" cy="11497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2" name="Imag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0505" y="4767610"/>
            <a:ext cx="3296549" cy="16092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238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Identification of Main Degradations of Perceived  Quality 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7800720" y="1780248"/>
            <a:ext cx="121380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Chapter 8</a:t>
            </a:r>
          </a:p>
          <a:p>
            <a:r>
              <a:rPr lang="fr-FR" sz="1400" dirty="0" smtClean="0">
                <a:solidFill>
                  <a:srgbClr val="0070C0"/>
                </a:solidFill>
              </a:rPr>
              <a:t>Annex 1</a:t>
            </a:r>
            <a:endParaRPr lang="fr-FR" sz="1400" dirty="0">
              <a:solidFill>
                <a:srgbClr val="0070C0"/>
              </a:solidFill>
            </a:endParaRP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52003" y="1968500"/>
            <a:ext cx="8229600" cy="383116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600" dirty="0" smtClean="0">
                <a:sym typeface="Wingdings" panose="05000000000000000000" pitchFamily="2" charset="2"/>
              </a:rPr>
              <a:t>Family 1: Difficulties related to delivering services</a:t>
            </a:r>
            <a:endParaRPr lang="en-US" sz="1600" dirty="0"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</a:pPr>
            <a:r>
              <a:rPr lang="en-US" sz="1050" dirty="0" err="1" smtClean="0">
                <a:sym typeface="Wingdings" panose="05000000000000000000" pitchFamily="2" charset="2"/>
              </a:rPr>
              <a:t>Registration</a:t>
            </a:r>
            <a:r>
              <a:rPr lang="en-US" sz="1050" dirty="0" smtClean="0">
                <a:sym typeface="Wingdings" panose="05000000000000000000" pitchFamily="2" charset="2"/>
              </a:rPr>
              <a:t> (IMS/SIP</a:t>
            </a:r>
            <a:r>
              <a:rPr lang="en-US" sz="1050" dirty="0">
                <a:sym typeface="Wingdings" panose="05000000000000000000" pitchFamily="2" charset="2"/>
              </a:rPr>
              <a:t>)</a:t>
            </a:r>
          </a:p>
          <a:p>
            <a:pPr lvl="1">
              <a:spcBef>
                <a:spcPts val="600"/>
              </a:spcBef>
            </a:pPr>
            <a:r>
              <a:rPr lang="en-US" sz="1050" dirty="0" smtClean="0">
                <a:sym typeface="Wingdings" panose="05000000000000000000" pitchFamily="2" charset="2"/>
              </a:rPr>
              <a:t>Call Establishment </a:t>
            </a:r>
          </a:p>
          <a:p>
            <a:pPr lvl="1">
              <a:spcBef>
                <a:spcPts val="600"/>
              </a:spcBef>
            </a:pPr>
            <a:r>
              <a:rPr lang="en-US" sz="1050" dirty="0" smtClean="0">
                <a:sym typeface="Wingdings" panose="05000000000000000000" pitchFamily="2" charset="2"/>
              </a:rPr>
              <a:t>Call End l (more or less desired)</a:t>
            </a:r>
            <a:endParaRPr lang="en-US" sz="1050" dirty="0"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</a:pPr>
            <a:r>
              <a:rPr lang="en-US" sz="1600" dirty="0" smtClean="0">
                <a:sym typeface="Wingdings" panose="05000000000000000000" pitchFamily="2" charset="2"/>
              </a:rPr>
              <a:t>Family  2: </a:t>
            </a:r>
            <a:r>
              <a:rPr lang="en-US" sz="1600" dirty="0">
                <a:sym typeface="Wingdings" panose="05000000000000000000" pitchFamily="2" charset="2"/>
              </a:rPr>
              <a:t>Difficulties r</a:t>
            </a:r>
            <a:r>
              <a:rPr lang="en-US" sz="1600" dirty="0" smtClean="0">
                <a:sym typeface="Wingdings" panose="05000000000000000000" pitchFamily="2" charset="2"/>
              </a:rPr>
              <a:t>elated</a:t>
            </a:r>
            <a:r>
              <a:rPr lang="en-US" sz="1600" dirty="0">
                <a:sym typeface="Wingdings" panose="05000000000000000000" pitchFamily="2" charset="2"/>
              </a:rPr>
              <a:t> </a:t>
            </a:r>
            <a:r>
              <a:rPr lang="en-US" sz="1600" dirty="0" smtClean="0">
                <a:sym typeface="Wingdings" panose="05000000000000000000" pitchFamily="2" charset="2"/>
              </a:rPr>
              <a:t>to the Audio </a:t>
            </a:r>
            <a:r>
              <a:rPr lang="en-US" sz="1600" dirty="0">
                <a:sym typeface="Wingdings" panose="05000000000000000000" pitchFamily="2" charset="2"/>
              </a:rPr>
              <a:t> </a:t>
            </a:r>
            <a:r>
              <a:rPr lang="en-US" sz="1600" dirty="0" smtClean="0">
                <a:sym typeface="Wingdings" panose="05000000000000000000" pitchFamily="2" charset="2"/>
              </a:rPr>
              <a:t>Contents of </a:t>
            </a:r>
            <a:r>
              <a:rPr lang="en-US" sz="1600" dirty="0">
                <a:sym typeface="Wingdings" panose="05000000000000000000" pitchFamily="2" charset="2"/>
              </a:rPr>
              <a:t>the </a:t>
            </a:r>
            <a:r>
              <a:rPr lang="en-US" sz="1600" dirty="0" smtClean="0">
                <a:sym typeface="Wingdings" panose="05000000000000000000" pitchFamily="2" charset="2"/>
              </a:rPr>
              <a:t>Service (Similar To the other mobile services)</a:t>
            </a:r>
            <a:endParaRPr lang="en-US" sz="1600" dirty="0"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</a:pPr>
            <a:r>
              <a:rPr lang="en-US" sz="1050" dirty="0" smtClean="0">
                <a:sym typeface="Wingdings" panose="05000000000000000000" pitchFamily="2" charset="2"/>
              </a:rPr>
              <a:t>Frequency Contents  (Coding, Distortions)</a:t>
            </a:r>
          </a:p>
          <a:p>
            <a:pPr lvl="1">
              <a:spcBef>
                <a:spcPts val="600"/>
              </a:spcBef>
            </a:pPr>
            <a:r>
              <a:rPr lang="en-US" sz="1050" dirty="0" smtClean="0">
                <a:sym typeface="Wingdings" panose="05000000000000000000" pitchFamily="2" charset="2"/>
              </a:rPr>
              <a:t>Interruptions and Cut offs</a:t>
            </a:r>
          </a:p>
          <a:p>
            <a:pPr lvl="1">
              <a:spcBef>
                <a:spcPts val="600"/>
              </a:spcBef>
            </a:pPr>
            <a:r>
              <a:rPr lang="en-US" sz="1050" dirty="0" smtClean="0">
                <a:sym typeface="Wingdings" panose="05000000000000000000" pitchFamily="2" charset="2"/>
              </a:rPr>
              <a:t>Delay, Difficulties of interactivity</a:t>
            </a:r>
            <a:endParaRPr lang="en-US" sz="1050" dirty="0">
              <a:sym typeface="Wingdings" panose="05000000000000000000" pitchFamily="2" charset="2"/>
            </a:endParaRPr>
          </a:p>
          <a:p>
            <a:pPr lvl="1">
              <a:spcBef>
                <a:spcPts val="600"/>
              </a:spcBef>
            </a:pPr>
            <a:r>
              <a:rPr lang="en-US" sz="1050" dirty="0" smtClean="0">
                <a:sym typeface="Wingdings" panose="05000000000000000000" pitchFamily="2" charset="2"/>
              </a:rPr>
              <a:t>Background noise</a:t>
            </a:r>
            <a:endParaRPr lang="en-US" sz="1050" dirty="0">
              <a:sym typeface="Wingdings" panose="05000000000000000000" pitchFamily="2" charset="2"/>
            </a:endParaRPr>
          </a:p>
          <a:p>
            <a:pPr>
              <a:spcBef>
                <a:spcPts val="600"/>
              </a:spcBef>
            </a:pPr>
            <a:r>
              <a:rPr lang="en-US" sz="1600" dirty="0" smtClean="0">
                <a:sym typeface="Wingdings" panose="05000000000000000000" pitchFamily="2" charset="2"/>
              </a:rPr>
              <a:t>Impact of the use of the </a:t>
            </a:r>
            <a:r>
              <a:rPr lang="en-US" sz="1600" dirty="0" err="1" smtClean="0">
                <a:sym typeface="Wingdings" panose="05000000000000000000" pitchFamily="2" charset="2"/>
              </a:rPr>
              <a:t>VoLTE</a:t>
            </a:r>
            <a:r>
              <a:rPr lang="en-US" sz="1600" dirty="0" smtClean="0">
                <a:sym typeface="Wingdings" panose="05000000000000000000" pitchFamily="2" charset="2"/>
              </a:rPr>
              <a:t> on the other elements that are not dealt with in G.1028</a:t>
            </a:r>
          </a:p>
          <a:p>
            <a:pPr lvl="1">
              <a:spcBef>
                <a:spcPts val="600"/>
              </a:spcBef>
            </a:pPr>
            <a:r>
              <a:rPr lang="en-US" sz="1050" dirty="0" err="1" smtClean="0">
                <a:sym typeface="Wingdings" panose="05000000000000000000" pitchFamily="2" charset="2"/>
              </a:rPr>
              <a:t>QoS</a:t>
            </a:r>
            <a:r>
              <a:rPr lang="en-US" sz="1050" dirty="0" smtClean="0">
                <a:sym typeface="Wingdings" panose="05000000000000000000" pitchFamily="2" charset="2"/>
              </a:rPr>
              <a:t> of services of  data</a:t>
            </a:r>
          </a:p>
          <a:p>
            <a:pPr lvl="1">
              <a:spcBef>
                <a:spcPts val="600"/>
              </a:spcBef>
            </a:pPr>
            <a:r>
              <a:rPr lang="en-US" sz="1050" dirty="0" smtClean="0">
                <a:sym typeface="Wingdings" panose="05000000000000000000" pitchFamily="2" charset="2"/>
              </a:rPr>
              <a:t>Lifetime of the Battery</a:t>
            </a:r>
          </a:p>
          <a:p>
            <a:pPr lvl="1">
              <a:spcBef>
                <a:spcPts val="600"/>
              </a:spcBef>
            </a:pPr>
            <a:endParaRPr lang="en-US" sz="1300" dirty="0" smtClean="0"/>
          </a:p>
        </p:txBody>
      </p:sp>
    </p:spTree>
    <p:extLst>
      <p:ext uri="{BB962C8B-B14F-4D97-AF65-F5344CB8AC3E}">
        <p14:creationId xmlns:p14="http://schemas.microsoft.com/office/powerpoint/2010/main" val="33980428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Image 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52183" y="1890635"/>
            <a:ext cx="6617544" cy="44535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Identification of Main Degradations of Perceived  Quality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7760261" y="1618407"/>
            <a:ext cx="121380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Chapter 8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28211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Selection of </a:t>
            </a:r>
            <a:r>
              <a:rPr lang="en-US" dirty="0" err="1" smtClean="0"/>
              <a:t>QoS</a:t>
            </a:r>
            <a:r>
              <a:rPr lang="en-US" dirty="0" smtClean="0"/>
              <a:t> indicators (1/2)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7752169" y="1618407"/>
            <a:ext cx="122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Chapter 9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06476990"/>
              </p:ext>
            </p:extLst>
          </p:nvPr>
        </p:nvGraphicFramePr>
        <p:xfrm>
          <a:off x="598810" y="1471211"/>
          <a:ext cx="7153358" cy="4193141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00590"/>
                <a:gridCol w="2151453"/>
                <a:gridCol w="2501315"/>
              </a:tblGrid>
              <a:tr h="176239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</a:rPr>
                        <a:t>Name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200" dirty="0" err="1" smtClean="0">
                          <a:effectLst/>
                        </a:rPr>
                        <a:t>Definition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</a:rPr>
                        <a:t>Fitted IP Metric</a:t>
                      </a:r>
                      <a:r>
                        <a:rPr lang="en-US" sz="1200" baseline="0" dirty="0" smtClean="0">
                          <a:effectLst/>
                          <a:latin typeface="+mn-lt"/>
                          <a:ea typeface="+mn-ea"/>
                        </a:rPr>
                        <a:t> 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</a:tr>
              <a:tr h="1065155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200" dirty="0" smtClean="0">
                          <a:effectLst/>
                          <a:latin typeface="+mn-lt"/>
                          <a:ea typeface="+mn-ea"/>
                        </a:rPr>
                        <a:t>Rate</a:t>
                      </a:r>
                      <a:r>
                        <a:rPr lang="en-US" sz="1200" baseline="0" dirty="0" smtClean="0">
                          <a:effectLst/>
                          <a:latin typeface="+mn-lt"/>
                          <a:ea typeface="+mn-ea"/>
                        </a:rPr>
                        <a:t>  of Success  of Recording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200" dirty="0" smtClean="0">
                          <a:effectLst/>
                        </a:rPr>
                        <a:t>Proportion of Recording</a:t>
                      </a:r>
                      <a:r>
                        <a:rPr lang="en-GB" sz="1200" baseline="0" dirty="0" smtClean="0">
                          <a:effectLst/>
                        </a:rPr>
                        <a:t> </a:t>
                      </a:r>
                      <a:r>
                        <a:rPr lang="en-GB" sz="1200" dirty="0" smtClean="0">
                          <a:effectLst/>
                        </a:rPr>
                        <a:t> Attempts</a:t>
                      </a:r>
                      <a:r>
                        <a:rPr lang="en-GB" sz="1200" baseline="0" dirty="0" smtClean="0">
                          <a:effectLst/>
                        </a:rPr>
                        <a:t> for successful </a:t>
                      </a:r>
                      <a:r>
                        <a:rPr lang="en-GB" sz="1200" baseline="0" dirty="0" err="1" smtClean="0">
                          <a:effectLst/>
                        </a:rPr>
                        <a:t>VoLTE</a:t>
                      </a:r>
                      <a:r>
                        <a:rPr lang="en-GB" sz="1200" baseline="0" dirty="0" smtClean="0">
                          <a:effectLst/>
                        </a:rPr>
                        <a:t> service </a:t>
                      </a:r>
                      <a:endParaRPr lang="fr-FR" sz="1200" dirty="0">
                        <a:effectLst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fr-FR" sz="1200" u="none" dirty="0" smtClean="0">
                          <a:effectLst/>
                        </a:rPr>
                        <a:t>The rate of </a:t>
                      </a:r>
                      <a:r>
                        <a:rPr lang="fr-FR" sz="1200" u="none" dirty="0" err="1" smtClean="0">
                          <a:effectLst/>
                        </a:rPr>
                        <a:t>success</a:t>
                      </a:r>
                      <a:r>
                        <a:rPr lang="fr-FR" sz="1200" u="none" dirty="0" smtClean="0">
                          <a:effectLst/>
                        </a:rPr>
                        <a:t> of registration may be estimated at the level IMS, on the basis of meter </a:t>
                      </a:r>
                      <a:r>
                        <a:rPr lang="fr-FR" sz="1200" u="none" dirty="0" err="1" smtClean="0">
                          <a:effectLst/>
                        </a:rPr>
                        <a:t>readings</a:t>
                      </a:r>
                      <a:r>
                        <a:rPr lang="fr-FR" sz="1200" u="none" dirty="0" smtClean="0">
                          <a:effectLst/>
                        </a:rPr>
                        <a:t> </a:t>
                      </a:r>
                      <a:r>
                        <a:rPr lang="fr-FR" sz="1200" u="none" baseline="0" dirty="0" smtClean="0">
                          <a:effectLst/>
                        </a:rPr>
                        <a:t> </a:t>
                      </a:r>
                      <a:r>
                        <a:rPr lang="fr-FR" sz="1200" u="none" baseline="0" dirty="0" err="1" smtClean="0">
                          <a:effectLst/>
                        </a:rPr>
                        <a:t>at</a:t>
                      </a:r>
                      <a:r>
                        <a:rPr lang="fr-FR" sz="1200" u="none" baseline="0" dirty="0" smtClean="0">
                          <a:effectLst/>
                        </a:rPr>
                        <a:t> </a:t>
                      </a:r>
                      <a:r>
                        <a:rPr lang="fr-FR" sz="1200" u="none" dirty="0" smtClean="0">
                          <a:effectLst/>
                        </a:rPr>
                        <a:t>the level of the P-CSCF</a:t>
                      </a:r>
                      <a:endParaRPr lang="fr-FR" sz="1200" u="none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200" dirty="0" smtClean="0">
                          <a:effectLst/>
                        </a:rPr>
                        <a:t>= 1 </a:t>
                      </a:r>
                      <a:r>
                        <a:rPr lang="en-GB" sz="1200" dirty="0">
                          <a:effectLst/>
                        </a:rPr>
                        <a:t>- </a:t>
                      </a:r>
                      <a:r>
                        <a:rPr lang="en-GB" sz="1200" dirty="0" smtClean="0">
                          <a:effectLst/>
                        </a:rPr>
                        <a:t>IRA (</a:t>
                      </a:r>
                      <a:r>
                        <a:rPr lang="en-GB" sz="1200" dirty="0" err="1" smtClean="0">
                          <a:effectLst/>
                        </a:rPr>
                        <a:t>See</a:t>
                      </a:r>
                      <a:r>
                        <a:rPr lang="en-GB" sz="1200" baseline="0" dirty="0" smtClean="0">
                          <a:effectLst/>
                        </a:rPr>
                        <a:t> </a:t>
                      </a:r>
                      <a:r>
                        <a:rPr lang="en-GB" sz="1200" dirty="0" smtClean="0">
                          <a:effectLst/>
                        </a:rPr>
                        <a:t>IETF </a:t>
                      </a:r>
                      <a:r>
                        <a:rPr lang="en-GB" sz="1200" dirty="0">
                          <a:effectLst/>
                        </a:rPr>
                        <a:t>RFC </a:t>
                      </a:r>
                      <a:r>
                        <a:rPr lang="en-GB" sz="1200" dirty="0" smtClean="0">
                          <a:effectLst/>
                        </a:rPr>
                        <a:t>6076)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</a:tr>
              <a:tr h="1317893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200" dirty="0" smtClean="0">
                          <a:effectLst/>
                        </a:rPr>
                        <a:t>Availability </a:t>
                      </a:r>
                      <a:r>
                        <a:rPr lang="en-US" sz="1200" baseline="0" dirty="0" smtClean="0">
                          <a:effectLst/>
                        </a:rPr>
                        <a:t> of </a:t>
                      </a:r>
                      <a:r>
                        <a:rPr lang="en-US" sz="1200" dirty="0" smtClean="0">
                          <a:effectLst/>
                        </a:rPr>
                        <a:t>service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200" kern="100" spc="-50" dirty="0" smtClean="0">
                          <a:effectLst/>
                        </a:rPr>
                        <a:t>Availability of end to end expressed </a:t>
                      </a:r>
                      <a:r>
                        <a:rPr lang="en-US" sz="1200" kern="100" spc="-50" baseline="0" dirty="0" smtClean="0">
                          <a:effectLst/>
                        </a:rPr>
                        <a:t> in t</a:t>
                      </a:r>
                      <a:r>
                        <a:rPr lang="en-US" sz="1200" kern="100" spc="-50" dirty="0" smtClean="0">
                          <a:effectLst/>
                        </a:rPr>
                        <a:t>erms of</a:t>
                      </a:r>
                      <a:r>
                        <a:rPr lang="en-US" sz="1200" kern="100" spc="-50" baseline="0" dirty="0" smtClean="0">
                          <a:effectLst/>
                        </a:rPr>
                        <a:t> capabilities </a:t>
                      </a:r>
                      <a:r>
                        <a:rPr lang="en-US" sz="1200" kern="100" spc="-50" dirty="0" smtClean="0">
                          <a:effectLst/>
                        </a:rPr>
                        <a:t>to  establish </a:t>
                      </a:r>
                      <a:r>
                        <a:rPr lang="en-US" sz="1200" kern="100" spc="-50" baseline="0" dirty="0" smtClean="0">
                          <a:effectLst/>
                        </a:rPr>
                        <a:t> c</a:t>
                      </a:r>
                      <a:r>
                        <a:rPr lang="en-US" sz="1200" kern="100" spc="-50" dirty="0" smtClean="0">
                          <a:effectLst/>
                        </a:rPr>
                        <a:t>alls</a:t>
                      </a:r>
                      <a:r>
                        <a:rPr lang="en-US" sz="1200" kern="100" spc="-50" baseline="0" dirty="0" smtClean="0">
                          <a:effectLst/>
                        </a:rPr>
                        <a:t> from and to  a  </a:t>
                      </a:r>
                      <a:r>
                        <a:rPr lang="en-US" sz="1200" kern="100" spc="-50" baseline="0" dirty="0" err="1" smtClean="0">
                          <a:effectLst/>
                        </a:rPr>
                        <a:t>VoLTE</a:t>
                      </a:r>
                      <a:r>
                        <a:rPr lang="en-US" sz="1200" kern="100" spc="-50" baseline="0" dirty="0" smtClean="0">
                          <a:effectLst/>
                        </a:rPr>
                        <a:t> client,</a:t>
                      </a:r>
                      <a:endParaRPr lang="en-US" sz="1200" kern="100" spc="-50" dirty="0" smtClean="0">
                        <a:effectLst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200" u="sng" baseline="0" dirty="0" smtClean="0">
                          <a:effectLst/>
                        </a:rPr>
                        <a:t>Network  Efficiency Rate  (NER)</a:t>
                      </a:r>
                      <a:endParaRPr lang="fr-FR" sz="120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200" spc="-50" dirty="0" smtClean="0">
                          <a:effectLst/>
                        </a:rPr>
                        <a:t>Measurement of the capabilities of</a:t>
                      </a:r>
                      <a:r>
                        <a:rPr lang="en-GB" sz="1200" spc="-50" baseline="0" dirty="0" smtClean="0">
                          <a:effectLst/>
                        </a:rPr>
                        <a:t> the Network, from the standpoint of the service platform to convey the </a:t>
                      </a:r>
                      <a:r>
                        <a:rPr lang="en-GB" sz="1200" spc="-50" baseline="0" dirty="0" err="1" smtClean="0">
                          <a:effectLst/>
                        </a:rPr>
                        <a:t>VoLTE</a:t>
                      </a:r>
                      <a:r>
                        <a:rPr lang="en-GB" sz="1200" spc="-50" baseline="0" dirty="0" smtClean="0">
                          <a:effectLst/>
                        </a:rPr>
                        <a:t> client calls.</a:t>
                      </a: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200" spc="-50" dirty="0" smtClean="0">
                          <a:effectLst/>
                        </a:rPr>
                        <a:t>For the SIP Protocol, NER = SEER (See</a:t>
                      </a:r>
                      <a:r>
                        <a:rPr lang="en-GB" sz="1200" spc="-50" baseline="0" dirty="0" smtClean="0">
                          <a:effectLst/>
                        </a:rPr>
                        <a:t> </a:t>
                      </a:r>
                      <a:r>
                        <a:rPr lang="en-GB" sz="1200" dirty="0" smtClean="0">
                          <a:effectLst/>
                        </a:rPr>
                        <a:t>IETF </a:t>
                      </a:r>
                      <a:r>
                        <a:rPr lang="en-GB" sz="1200" dirty="0">
                          <a:effectLst/>
                        </a:rPr>
                        <a:t>RFC </a:t>
                      </a:r>
                      <a:r>
                        <a:rPr lang="en-GB" sz="1200" dirty="0" smtClean="0">
                          <a:effectLst/>
                        </a:rPr>
                        <a:t>6076)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</a:tr>
              <a:tr h="1512546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200" dirty="0" smtClean="0">
                          <a:effectLst/>
                        </a:rPr>
                        <a:t>Time of establishment of </a:t>
                      </a:r>
                      <a:r>
                        <a:rPr lang="en-US" sz="1200" baseline="0" dirty="0" smtClean="0">
                          <a:effectLst/>
                        </a:rPr>
                        <a:t> call a</a:t>
                      </a:r>
                      <a:r>
                        <a:rPr lang="en-US" sz="1200" dirty="0" smtClean="0">
                          <a:effectLst/>
                        </a:rPr>
                        <a:t>fter</a:t>
                      </a:r>
                      <a:r>
                        <a:rPr lang="en-US" sz="1200" baseline="0" dirty="0" smtClean="0">
                          <a:effectLst/>
                        </a:rPr>
                        <a:t> Numbering (PDD)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200" kern="100" spc="-50" dirty="0" smtClean="0">
                          <a:effectLst/>
                        </a:rPr>
                        <a:t>Length (expressed </a:t>
                      </a:r>
                      <a:r>
                        <a:rPr lang="en-GB" sz="1200" kern="100" spc="-50" baseline="0" dirty="0" smtClean="0">
                          <a:effectLst/>
                        </a:rPr>
                        <a:t> in s</a:t>
                      </a:r>
                      <a:r>
                        <a:rPr lang="en-GB" sz="1200" kern="100" spc="-50" dirty="0" smtClean="0">
                          <a:effectLst/>
                        </a:rPr>
                        <a:t>econds) between the end of the </a:t>
                      </a:r>
                      <a:r>
                        <a:rPr lang="en-GB" sz="1200" kern="100" spc="-50" baseline="0" dirty="0" smtClean="0">
                          <a:effectLst/>
                        </a:rPr>
                        <a:t> </a:t>
                      </a:r>
                      <a:r>
                        <a:rPr lang="en-GB" sz="1200" kern="100" spc="-50" baseline="0" dirty="0" err="1" smtClean="0">
                          <a:effectLst/>
                        </a:rPr>
                        <a:t>dialing</a:t>
                      </a:r>
                      <a:r>
                        <a:rPr lang="en-GB" sz="1200" kern="100" spc="-50" baseline="0" dirty="0" smtClean="0">
                          <a:effectLst/>
                        </a:rPr>
                        <a:t>  by caller a</a:t>
                      </a:r>
                      <a:r>
                        <a:rPr lang="en-GB" sz="1200" kern="100" spc="-50" dirty="0" smtClean="0">
                          <a:effectLst/>
                        </a:rPr>
                        <a:t>nd the feedback of the ringing tone or a recorded announcement ,</a:t>
                      </a: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fr-FR" sz="1200" u="sng" dirty="0" smtClean="0">
                          <a:effectLst/>
                        </a:rPr>
                        <a:t>Time </a:t>
                      </a:r>
                      <a:r>
                        <a:rPr lang="fr-FR" sz="1200" u="sng" baseline="0" dirty="0" smtClean="0">
                          <a:effectLst/>
                        </a:rPr>
                        <a:t> for the</a:t>
                      </a:r>
                      <a:r>
                        <a:rPr lang="fr-FR" sz="1200" u="sng" dirty="0" smtClean="0">
                          <a:effectLst/>
                        </a:rPr>
                        <a:t> establishment of SIP session</a:t>
                      </a:r>
                      <a:endParaRPr lang="fr-FR" sz="120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200" dirty="0" smtClean="0">
                          <a:effectLst/>
                        </a:rPr>
                        <a:t>Time Interval between a caller sending  message INVITE with SDP and his receiving</a:t>
                      </a:r>
                      <a:r>
                        <a:rPr lang="en-GB" sz="1200" baseline="0" dirty="0" smtClean="0">
                          <a:effectLst/>
                        </a:rPr>
                        <a:t> a </a:t>
                      </a:r>
                      <a:r>
                        <a:rPr lang="en-GB" sz="1200" dirty="0" smtClean="0">
                          <a:effectLst/>
                        </a:rPr>
                        <a:t>message (</a:t>
                      </a:r>
                      <a:r>
                        <a:rPr lang="en-GB" sz="1200" dirty="0">
                          <a:effectLst/>
                        </a:rPr>
                        <a:t>180 </a:t>
                      </a:r>
                      <a:r>
                        <a:rPr lang="en-GB" sz="1200" dirty="0" smtClean="0">
                          <a:effectLst/>
                        </a:rPr>
                        <a:t>or </a:t>
                      </a:r>
                      <a:r>
                        <a:rPr lang="en-GB" sz="1200" dirty="0">
                          <a:effectLst/>
                        </a:rPr>
                        <a:t>200</a:t>
                      </a:r>
                      <a:r>
                        <a:rPr lang="en-GB" sz="1200" dirty="0" smtClean="0">
                          <a:effectLst/>
                        </a:rPr>
                        <a:t>) in return.</a:t>
                      </a:r>
                      <a:endParaRPr lang="fr-FR" sz="120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200" dirty="0" smtClean="0">
                          <a:effectLst/>
                        </a:rPr>
                        <a:t>= SRD</a:t>
                      </a:r>
                      <a:r>
                        <a:rPr lang="en-GB" sz="1200" baseline="0" dirty="0" smtClean="0">
                          <a:effectLst/>
                        </a:rPr>
                        <a:t> (</a:t>
                      </a:r>
                      <a:r>
                        <a:rPr lang="en-GB" sz="1200" baseline="0" dirty="0" err="1" smtClean="0">
                          <a:effectLst/>
                        </a:rPr>
                        <a:t>See</a:t>
                      </a:r>
                      <a:r>
                        <a:rPr lang="en-GB" sz="1200" baseline="0" dirty="0" smtClean="0">
                          <a:effectLst/>
                        </a:rPr>
                        <a:t> </a:t>
                      </a:r>
                      <a:r>
                        <a:rPr lang="en-GB" sz="1200" dirty="0" smtClean="0">
                          <a:effectLst/>
                        </a:rPr>
                        <a:t>IETF </a:t>
                      </a:r>
                      <a:r>
                        <a:rPr lang="en-GB" sz="1200" dirty="0">
                          <a:effectLst/>
                        </a:rPr>
                        <a:t>RFC </a:t>
                      </a:r>
                      <a:r>
                        <a:rPr lang="en-GB" sz="1200" dirty="0" smtClean="0">
                          <a:effectLst/>
                        </a:rPr>
                        <a:t>6076)</a:t>
                      </a:r>
                      <a:endParaRPr lang="fr-FR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8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328211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Selection</a:t>
            </a:r>
            <a:r>
              <a:rPr lang="en-US" dirty="0" smtClean="0"/>
              <a:t> </a:t>
            </a:r>
            <a:r>
              <a:rPr lang="en-US" dirty="0" err="1" smtClean="0"/>
              <a:t>Of indicators</a:t>
            </a:r>
            <a:r>
              <a:rPr lang="en-US" dirty="0" smtClean="0"/>
              <a:t> Of </a:t>
            </a:r>
            <a:r>
              <a:rPr lang="en-US" dirty="0" err="1" smtClean="0"/>
              <a:t>QoS</a:t>
            </a:r>
            <a:r>
              <a:rPr lang="en-US" dirty="0" smtClean="0"/>
              <a:t> (2/2)</a:t>
            </a:r>
            <a:endParaRPr lang="en-US" dirty="0"/>
          </a:p>
        </p:txBody>
      </p:sp>
      <p:sp>
        <p:nvSpPr>
          <p:cNvPr id="4" name="ZoneTexte 3"/>
          <p:cNvSpPr txBox="1"/>
          <p:nvPr/>
        </p:nvSpPr>
        <p:spPr>
          <a:xfrm>
            <a:off x="7752169" y="1618407"/>
            <a:ext cx="12218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Chapter 9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99364977"/>
              </p:ext>
            </p:extLst>
          </p:nvPr>
        </p:nvGraphicFramePr>
        <p:xfrm>
          <a:off x="364141" y="1293200"/>
          <a:ext cx="7258555" cy="4664989"/>
        </p:xfrm>
        <a:graphic>
          <a:graphicData uri="http://schemas.openxmlformats.org/drawingml/2006/table">
            <a:tbl>
              <a:tblPr firstRow="1" firstCol="1" bandRow="1" bandCol="1">
                <a:tableStyleId>{5C22544A-7EE6-4342-B048-85BDC9FD1C3A}</a:tableStyleId>
              </a:tblPr>
              <a:tblGrid>
                <a:gridCol w="2537364"/>
                <a:gridCol w="2183092"/>
                <a:gridCol w="2538099"/>
              </a:tblGrid>
              <a:tr h="274343"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dirty="0" smtClean="0">
                          <a:effectLst/>
                          <a:latin typeface="+mn-lt"/>
                          <a:ea typeface="+mn-ea"/>
                        </a:rPr>
                        <a:t>Name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dirty="0" err="1" smtClean="0">
                          <a:effectLst/>
                        </a:rPr>
                        <a:t>Definition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ctr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dirty="0" err="1" smtClean="0">
                          <a:effectLst/>
                          <a:latin typeface="+mn-lt"/>
                          <a:ea typeface="+mn-ea"/>
                        </a:rPr>
                        <a:t>Metric</a:t>
                      </a:r>
                      <a:r>
                        <a:rPr lang="en-US" sz="1050" baseline="0" dirty="0" smtClean="0">
                          <a:effectLst/>
                          <a:latin typeface="+mn-lt"/>
                          <a:ea typeface="+mn-ea"/>
                        </a:rPr>
                        <a:t> IP </a:t>
                      </a:r>
                      <a:r>
                        <a:rPr lang="en-US" sz="1050" baseline="0" dirty="0" err="1" smtClean="0">
                          <a:effectLst/>
                          <a:latin typeface="+mn-lt"/>
                          <a:ea typeface="+mn-ea"/>
                        </a:rPr>
                        <a:t>Box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</a:tr>
              <a:tr h="1234752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baseline="0" dirty="0" smtClean="0">
                          <a:effectLst/>
                        </a:rPr>
                        <a:t> Voice Quality</a:t>
                      </a:r>
                      <a:r>
                        <a:rPr lang="en-US" sz="1050" dirty="0" smtClean="0">
                          <a:effectLst/>
                        </a:rPr>
                        <a:t> </a:t>
                      </a:r>
                      <a:r>
                        <a:rPr lang="en-US" sz="1050" dirty="0">
                          <a:effectLst/>
                        </a:rPr>
                        <a:t>(MOS-LQ)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dirty="0" smtClean="0">
                          <a:effectLst/>
                        </a:rPr>
                        <a:t>Speech Quality  (See Itu-T </a:t>
                      </a:r>
                      <a:r>
                        <a:rPr lang="en-US" sz="1050" dirty="0">
                          <a:effectLst/>
                        </a:rPr>
                        <a:t>P.10/G.100.</a:t>
                      </a:r>
                      <a:endParaRPr lang="fr-FR" sz="105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baseline="0" dirty="0" smtClean="0">
                          <a:effectLst/>
                        </a:rPr>
                        <a:t> The o</a:t>
                      </a:r>
                      <a:r>
                        <a:rPr lang="en-US" sz="1050" dirty="0" smtClean="0">
                          <a:effectLst/>
                        </a:rPr>
                        <a:t>bjective measurement</a:t>
                      </a:r>
                      <a:r>
                        <a:rPr lang="en-US" sz="1050" baseline="0" dirty="0" smtClean="0">
                          <a:effectLst/>
                        </a:rPr>
                        <a:t> is possible with the help of </a:t>
                      </a:r>
                      <a:r>
                        <a:rPr lang="en-US" sz="1050" dirty="0" smtClean="0">
                          <a:effectLst/>
                        </a:rPr>
                        <a:t> the models ITU-T p.862 or</a:t>
                      </a:r>
                      <a:r>
                        <a:rPr lang="en-US" sz="1050" baseline="0" dirty="0" smtClean="0">
                          <a:effectLst/>
                        </a:rPr>
                        <a:t> </a:t>
                      </a:r>
                      <a:r>
                        <a:rPr lang="en-US" sz="1050" dirty="0" smtClean="0">
                          <a:effectLst/>
                        </a:rPr>
                        <a:t> P.863</a:t>
                      </a:r>
                      <a:endParaRPr lang="fr-FR" sz="1050" dirty="0">
                        <a:effectLst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u="sng" dirty="0" smtClean="0">
                          <a:effectLst/>
                        </a:rPr>
                        <a:t>Index</a:t>
                      </a:r>
                      <a:r>
                        <a:rPr lang="en-US" sz="1050" u="sng" baseline="0" dirty="0" smtClean="0">
                          <a:effectLst/>
                        </a:rPr>
                        <a:t> Of  Network Quality </a:t>
                      </a:r>
                      <a:r>
                        <a:rPr lang="en-US" sz="1050" dirty="0" smtClean="0">
                          <a:effectLst/>
                        </a:rPr>
                        <a:t>(ITU-T G.107</a:t>
                      </a:r>
                      <a:r>
                        <a:rPr lang="en-US" sz="1050" dirty="0">
                          <a:effectLst/>
                        </a:rPr>
                        <a:t>, p.564)</a:t>
                      </a:r>
                      <a:endParaRPr lang="fr-FR" sz="105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u="sng" dirty="0" smtClean="0">
                          <a:effectLst/>
                        </a:rPr>
                        <a:t>Rate</a:t>
                      </a:r>
                      <a:r>
                        <a:rPr lang="en-US" sz="1050" u="sng" baseline="0" dirty="0" smtClean="0">
                          <a:effectLst/>
                        </a:rPr>
                        <a:t> Of Loss of IP Packages </a:t>
                      </a:r>
                      <a:r>
                        <a:rPr lang="en-US" sz="1050" u="none" dirty="0" smtClean="0">
                          <a:effectLst/>
                        </a:rPr>
                        <a:t> (See</a:t>
                      </a:r>
                      <a:r>
                        <a:rPr lang="en-US" sz="1050" u="none" baseline="0" dirty="0" smtClean="0">
                          <a:effectLst/>
                        </a:rPr>
                        <a:t> </a:t>
                      </a:r>
                      <a:r>
                        <a:rPr lang="en-US" sz="1050" u="none" dirty="0" smtClean="0">
                          <a:effectLst/>
                        </a:rPr>
                        <a:t> </a:t>
                      </a:r>
                      <a:r>
                        <a:rPr lang="en-US" sz="1050" u="none" dirty="0">
                          <a:effectLst/>
                        </a:rPr>
                        <a:t>IPLR </a:t>
                      </a:r>
                      <a:r>
                        <a:rPr lang="en-US" sz="1050" u="none" dirty="0" smtClean="0">
                          <a:effectLst/>
                        </a:rPr>
                        <a:t>In Itu-T Y.1540</a:t>
                      </a:r>
                      <a:r>
                        <a:rPr lang="en-US" sz="1050" u="none" dirty="0">
                          <a:effectLst/>
                        </a:rPr>
                        <a:t>): </a:t>
                      </a:r>
                      <a:r>
                        <a:rPr lang="en-US" sz="1050" u="none" dirty="0" smtClean="0">
                          <a:effectLst/>
                        </a:rPr>
                        <a:t>points of measurement</a:t>
                      </a:r>
                      <a:r>
                        <a:rPr lang="en-US" sz="1050" u="none" baseline="0" dirty="0" smtClean="0">
                          <a:effectLst/>
                        </a:rPr>
                        <a:t> at d</a:t>
                      </a:r>
                      <a:r>
                        <a:rPr lang="en-US" sz="1050" u="none" dirty="0" smtClean="0">
                          <a:effectLst/>
                        </a:rPr>
                        <a:t>ifferent</a:t>
                      </a:r>
                      <a:r>
                        <a:rPr lang="en-US" sz="1050" u="none" baseline="0" dirty="0" smtClean="0">
                          <a:effectLst/>
                        </a:rPr>
                        <a:t> points In  the </a:t>
                      </a:r>
                      <a:r>
                        <a:rPr lang="en-US" sz="1050" baseline="0" dirty="0" smtClean="0">
                          <a:effectLst/>
                        </a:rPr>
                        <a:t>Transmission chain.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</a:tr>
              <a:tr h="1327094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dirty="0" smtClean="0">
                          <a:effectLst/>
                        </a:rPr>
                        <a:t>Delay of mouth to ear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baseline="0" dirty="0" smtClean="0">
                          <a:effectLst/>
                        </a:rPr>
                        <a:t> The required time for a speech signal to be conveyed from </a:t>
                      </a:r>
                      <a:r>
                        <a:rPr lang="en-US" sz="1050" dirty="0" smtClean="0">
                          <a:effectLst/>
                        </a:rPr>
                        <a:t>the mouth of a</a:t>
                      </a:r>
                      <a:r>
                        <a:rPr lang="en-US" sz="1050" baseline="0" dirty="0" smtClean="0">
                          <a:effectLst/>
                        </a:rPr>
                        <a:t> s</a:t>
                      </a:r>
                      <a:r>
                        <a:rPr lang="en-US" sz="1050" dirty="0" smtClean="0">
                          <a:effectLst/>
                        </a:rPr>
                        <a:t>peaker</a:t>
                      </a:r>
                      <a:r>
                        <a:rPr lang="en-US" sz="1050" baseline="0" dirty="0" smtClean="0">
                          <a:effectLst/>
                        </a:rPr>
                        <a:t> to the ear of an  auditor,</a:t>
                      </a:r>
                      <a:endParaRPr lang="en-US" sz="1050" dirty="0" smtClean="0">
                        <a:effectLst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u="sng" dirty="0" smtClean="0">
                          <a:effectLst/>
                        </a:rPr>
                        <a:t>Transmission time for  IP Packages  </a:t>
                      </a:r>
                      <a:r>
                        <a:rPr lang="en-US" sz="1050" dirty="0" smtClean="0">
                          <a:effectLst/>
                        </a:rPr>
                        <a:t>(See IPTD In Itu-T Y.1540</a:t>
                      </a:r>
                      <a:r>
                        <a:rPr lang="en-US" sz="1050" dirty="0">
                          <a:effectLst/>
                        </a:rPr>
                        <a:t>)</a:t>
                      </a:r>
                      <a:endParaRPr lang="fr-FR" sz="105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fr-FR" sz="1050" u="sng" baseline="0" dirty="0" smtClean="0">
                          <a:effectLst/>
                        </a:rPr>
                        <a:t> </a:t>
                      </a:r>
                      <a:r>
                        <a:rPr lang="fr-FR" sz="1050" u="sng" baseline="0" dirty="0" err="1" smtClean="0">
                          <a:effectLst/>
                        </a:rPr>
                        <a:t>Transmisison</a:t>
                      </a:r>
                      <a:r>
                        <a:rPr lang="fr-FR" sz="1050" u="sng" baseline="0" dirty="0" smtClean="0">
                          <a:effectLst/>
                        </a:rPr>
                        <a:t> Time  In loop (RTT)</a:t>
                      </a:r>
                      <a:endParaRPr lang="fr-FR" sz="105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fr-FR" sz="1050" dirty="0" err="1" smtClean="0">
                          <a:effectLst/>
                        </a:rPr>
                        <a:t>Approximately</a:t>
                      </a:r>
                      <a:r>
                        <a:rPr lang="fr-FR" sz="1050" baseline="0" dirty="0" smtClean="0">
                          <a:effectLst/>
                        </a:rPr>
                        <a:t> the double of the</a:t>
                      </a:r>
                      <a:r>
                        <a:rPr lang="fr-FR" sz="1050" dirty="0" smtClean="0">
                          <a:effectLst/>
                        </a:rPr>
                        <a:t> delay,</a:t>
                      </a:r>
                      <a:r>
                        <a:rPr lang="fr-FR" sz="1050" baseline="0" dirty="0" smtClean="0">
                          <a:effectLst/>
                        </a:rPr>
                        <a:t> </a:t>
                      </a:r>
                      <a:r>
                        <a:rPr lang="fr-FR" sz="1050" baseline="0" dirty="0" err="1" smtClean="0">
                          <a:effectLst/>
                        </a:rPr>
                        <a:t>can</a:t>
                      </a:r>
                      <a:r>
                        <a:rPr lang="fr-FR" sz="1050" baseline="0" dirty="0" smtClean="0">
                          <a:effectLst/>
                        </a:rPr>
                        <a:t> be measured using the RTCP.</a:t>
                      </a:r>
                      <a:endParaRPr lang="fr-FR" sz="1050" dirty="0">
                        <a:effectLst/>
                      </a:endParaRPr>
                    </a:p>
                  </a:txBody>
                  <a:tcPr marL="20232" marR="20232" marT="0" marB="0"/>
                </a:tc>
              </a:tr>
              <a:tr h="808079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dirty="0" smtClean="0">
                          <a:effectLst/>
                        </a:rPr>
                        <a:t>Rate Of Interrupted Calls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kern="100" spc="-50" dirty="0" smtClean="0">
                          <a:effectLst/>
                        </a:rPr>
                        <a:t>Continuity of service expressed In terms </a:t>
                      </a:r>
                      <a:r>
                        <a:rPr lang="en-US" sz="1050" kern="100" spc="-50" baseline="0" dirty="0" smtClean="0">
                          <a:effectLst/>
                        </a:rPr>
                        <a:t> of the capabilities to m</a:t>
                      </a:r>
                      <a:r>
                        <a:rPr lang="en-US" sz="1050" kern="100" spc="-50" dirty="0" smtClean="0">
                          <a:effectLst/>
                        </a:rPr>
                        <a:t>aintain the Calls up to  their normal  end .</a:t>
                      </a: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fr-FR" sz="1050" u="sng" dirty="0" smtClean="0">
                          <a:effectLst/>
                        </a:rPr>
                        <a:t>Rate of completeness of a session</a:t>
                      </a:r>
                      <a:endParaRPr lang="fr-FR" sz="105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fr-FR" sz="1050" u="none" dirty="0" smtClean="0">
                          <a:effectLst/>
                        </a:rPr>
                        <a:t>Can be estimated at the level IMS, on the basis of meter </a:t>
                      </a:r>
                      <a:r>
                        <a:rPr lang="fr-FR" sz="1050" u="none" dirty="0" err="1" smtClean="0">
                          <a:effectLst/>
                        </a:rPr>
                        <a:t>readings</a:t>
                      </a:r>
                      <a:r>
                        <a:rPr lang="fr-FR" sz="1050" u="none" dirty="0" smtClean="0">
                          <a:effectLst/>
                        </a:rPr>
                        <a:t> </a:t>
                      </a:r>
                      <a:r>
                        <a:rPr lang="fr-FR" sz="1050" u="none" dirty="0" err="1" smtClean="0">
                          <a:effectLst/>
                        </a:rPr>
                        <a:t>at</a:t>
                      </a:r>
                      <a:r>
                        <a:rPr lang="fr-FR" sz="1050" u="none" baseline="0" dirty="0" smtClean="0">
                          <a:effectLst/>
                        </a:rPr>
                        <a:t> </a:t>
                      </a:r>
                      <a:r>
                        <a:rPr lang="fr-FR" sz="1050" u="none" dirty="0" smtClean="0">
                          <a:effectLst/>
                        </a:rPr>
                        <a:t>the level of the P-CSCF</a:t>
                      </a: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050" dirty="0" smtClean="0">
                          <a:effectLst/>
                        </a:rPr>
                        <a:t>SCR = (</a:t>
                      </a:r>
                      <a:r>
                        <a:rPr lang="en-GB" sz="1050" dirty="0" err="1" smtClean="0">
                          <a:effectLst/>
                        </a:rPr>
                        <a:t>See</a:t>
                      </a:r>
                      <a:r>
                        <a:rPr lang="en-GB" sz="1050" dirty="0" smtClean="0">
                          <a:effectLst/>
                        </a:rPr>
                        <a:t> </a:t>
                      </a:r>
                      <a:r>
                        <a:rPr lang="en-GB" sz="1050" dirty="0">
                          <a:effectLst/>
                        </a:rPr>
                        <a:t>IETF RFC </a:t>
                      </a:r>
                      <a:r>
                        <a:rPr lang="en-GB" sz="1050" dirty="0" smtClean="0">
                          <a:effectLst/>
                        </a:rPr>
                        <a:t>6076)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</a:tr>
              <a:tr h="808079">
                <a:tc>
                  <a:txBody>
                    <a:bodyPr/>
                    <a:lstStyle/>
                    <a:p>
                      <a:pPr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US" sz="1050" dirty="0" smtClean="0">
                          <a:effectLst/>
                        </a:rPr>
                        <a:t> Bandwidth Of the speech signal( NB</a:t>
                      </a:r>
                      <a:r>
                        <a:rPr lang="en-US" sz="1050" dirty="0">
                          <a:effectLst/>
                        </a:rPr>
                        <a:t>, WB </a:t>
                      </a:r>
                      <a:r>
                        <a:rPr lang="en-US" sz="1050" dirty="0" smtClean="0">
                          <a:effectLst/>
                        </a:rPr>
                        <a:t>Or </a:t>
                      </a:r>
                      <a:r>
                        <a:rPr lang="en-US" sz="1050" dirty="0">
                          <a:effectLst/>
                        </a:rPr>
                        <a:t>SWB)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050" dirty="0" smtClean="0">
                          <a:effectLst/>
                        </a:rPr>
                        <a:t>Measurement</a:t>
                      </a:r>
                      <a:r>
                        <a:rPr lang="en-GB" sz="1050" baseline="0" dirty="0" smtClean="0">
                          <a:effectLst/>
                        </a:rPr>
                        <a:t> of </a:t>
                      </a:r>
                      <a:r>
                        <a:rPr lang="en-GB" sz="1050" dirty="0" smtClean="0">
                          <a:effectLst/>
                        </a:rPr>
                        <a:t> the</a:t>
                      </a:r>
                      <a:r>
                        <a:rPr lang="en-GB" sz="1050" baseline="0" dirty="0" smtClean="0">
                          <a:effectLst/>
                        </a:rPr>
                        <a:t> Spectrum used </a:t>
                      </a:r>
                      <a:r>
                        <a:rPr lang="en-GB" sz="1050" dirty="0" smtClean="0">
                          <a:effectLst/>
                        </a:rPr>
                        <a:t>(expressed in</a:t>
                      </a:r>
                      <a:r>
                        <a:rPr lang="en-GB" sz="1050" baseline="0" dirty="0" smtClean="0">
                          <a:effectLst/>
                        </a:rPr>
                        <a:t> the form of a  Window on the scale of</a:t>
                      </a:r>
                      <a:r>
                        <a:rPr lang="en-GB" sz="1050" dirty="0" smtClean="0">
                          <a:effectLst/>
                        </a:rPr>
                        <a:t> Hz).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  <a:tc>
                  <a:txBody>
                    <a:bodyPr/>
                    <a:lstStyle/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050" u="sng" dirty="0" smtClean="0">
                          <a:effectLst/>
                        </a:rPr>
                        <a:t>Statistics on the Codecs</a:t>
                      </a:r>
                      <a:endParaRPr lang="fr-FR" sz="1050" dirty="0">
                        <a:effectLst/>
                      </a:endParaRPr>
                    </a:p>
                    <a:p>
                      <a:pPr algn="just" hangingPunct="0">
                        <a:spcBef>
                          <a:spcPts val="600"/>
                        </a:spcBef>
                        <a:spcAft>
                          <a:spcPts val="0"/>
                        </a:spcAft>
                        <a:tabLst>
                          <a:tab pos="504190" algn="l"/>
                          <a:tab pos="756285" algn="l"/>
                          <a:tab pos="1008380" algn="l"/>
                          <a:tab pos="1260475" algn="l"/>
                        </a:tabLst>
                      </a:pPr>
                      <a:r>
                        <a:rPr lang="en-GB" sz="1050" dirty="0" smtClean="0">
                          <a:effectLst/>
                        </a:rPr>
                        <a:t>Information</a:t>
                      </a:r>
                      <a:r>
                        <a:rPr lang="en-GB" sz="1050" baseline="0" dirty="0">
                          <a:effectLst/>
                        </a:rPr>
                        <a:t> </a:t>
                      </a:r>
                      <a:r>
                        <a:rPr lang="en-GB" sz="1050" baseline="0" dirty="0" smtClean="0">
                          <a:effectLst/>
                        </a:rPr>
                        <a:t>pertaining to th</a:t>
                      </a:r>
                      <a:r>
                        <a:rPr lang="en-GB" sz="1050" dirty="0" smtClean="0">
                          <a:effectLst/>
                        </a:rPr>
                        <a:t>e Selection of  codec (AMR Or AMR WB) and the debit  rate,</a:t>
                      </a:r>
                      <a:r>
                        <a:rPr lang="en-GB" sz="1050" baseline="0" dirty="0" smtClean="0">
                          <a:effectLst/>
                        </a:rPr>
                        <a:t> as well  as evolvement  (based on SIP messages)</a:t>
                      </a:r>
                      <a:r>
                        <a:rPr lang="en-GB" sz="1050" dirty="0" smtClean="0">
                          <a:effectLst/>
                        </a:rPr>
                        <a:t>.</a:t>
                      </a:r>
                      <a:endParaRPr lang="fr-FR" sz="105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0232" marR="20232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55934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79658"/>
            <a:ext cx="8229600" cy="1143000"/>
          </a:xfrm>
        </p:spPr>
        <p:txBody>
          <a:bodyPr/>
          <a:lstStyle/>
          <a:p>
            <a:r>
              <a:rPr lang="en-US" dirty="0" smtClean="0"/>
              <a:t>A few Objectives for Quality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004" y="1435851"/>
            <a:ext cx="8229600" cy="1375646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400" dirty="0" smtClean="0"/>
              <a:t>G.1028 does not set  imperative objectives</a:t>
            </a:r>
          </a:p>
          <a:p>
            <a:pPr>
              <a:spcBef>
                <a:spcPts val="600"/>
              </a:spcBef>
            </a:pPr>
            <a:r>
              <a:rPr lang="en-US" sz="1400" dirty="0" smtClean="0"/>
              <a:t>Nevertheless, on the basis of the existing  knowledge , a budget of degradation  is Proposed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For each  of the  retained indicators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For each link of the transmission chain  ( terminal, e-UTRAN, EPS, IMS, Interconnection), as  well  as for the set.</a:t>
            </a:r>
          </a:p>
          <a:p>
            <a:pPr>
              <a:spcBef>
                <a:spcPts val="600"/>
              </a:spcBef>
            </a:pPr>
            <a:r>
              <a:rPr lang="en-US" sz="1400" dirty="0" smtClean="0"/>
              <a:t>A few examples :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477042" y="1237992"/>
            <a:ext cx="166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Tables 3 to 6</a:t>
            </a:r>
            <a:endParaRPr lang="fr-FR" dirty="0">
              <a:solidFill>
                <a:srgbClr val="0070C0"/>
              </a:solidFill>
            </a:endParaRPr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804987"/>
              </p:ext>
            </p:extLst>
          </p:nvPr>
        </p:nvGraphicFramePr>
        <p:xfrm>
          <a:off x="1480841" y="2940970"/>
          <a:ext cx="6595010" cy="38655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87229"/>
                <a:gridCol w="1229990"/>
                <a:gridCol w="1731695"/>
                <a:gridCol w="2646096"/>
              </a:tblGrid>
              <a:tr h="334693"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Indicator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Call type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The overall budget</a:t>
                      </a:r>
                      <a:endParaRPr lang="fr-FR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400" dirty="0" smtClean="0"/>
                        <a:t>Specific budget</a:t>
                      </a:r>
                      <a:endParaRPr lang="fr-FR" sz="1400" dirty="0"/>
                    </a:p>
                  </a:txBody>
                  <a:tcPr/>
                </a:tc>
              </a:tr>
              <a:tr h="234082">
                <a:tc rowSpan="2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Availability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4G-4G or 4G-fixed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99%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  <a:tr h="214789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4G-3G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98%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  <a:tr h="259976">
                <a:tc rowSpan="3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PDD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4G-4G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3.5 s (4</a:t>
                      </a:r>
                      <a:r>
                        <a:rPr lang="fr-FR" sz="1100" baseline="0" dirty="0" smtClean="0"/>
                        <a:t> S</a:t>
                      </a:r>
                      <a:r>
                        <a:rPr lang="fr-FR" sz="1100" dirty="0" smtClean="0"/>
                        <a:t> If interconnection)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  <a:tr h="201087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4G-3G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4.5 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  <a:tr h="237319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CSFB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6 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  <a:tr h="252471">
                <a:tc rowSpan="3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MOS-LQOSW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4G-4G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 (AMR-WB</a:t>
                      </a:r>
                      <a:r>
                        <a:rPr lang="fr-FR" sz="1100" baseline="0" dirty="0" smtClean="0"/>
                        <a:t> And </a:t>
                      </a:r>
                      <a:r>
                        <a:rPr lang="fr-FR" sz="1100" baseline="0" dirty="0" err="1" smtClean="0"/>
                        <a:t>TrFO</a:t>
                      </a:r>
                      <a:r>
                        <a:rPr lang="fr-FR" sz="1100" baseline="0" dirty="0" smtClean="0"/>
                        <a:t>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  <a:tr h="269465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4G-3G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3.8 (AMR WB and </a:t>
                      </a:r>
                      <a:r>
                        <a:rPr lang="fr-FR" sz="1100" dirty="0" err="1" smtClean="0"/>
                        <a:t>TrFO</a:t>
                      </a:r>
                      <a:r>
                        <a:rPr lang="fr-FR" sz="1100" dirty="0" smtClean="0"/>
                        <a:t>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  <a:tr h="222531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4G-RTC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3.1 (AMR)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  <a:tr h="278366">
                <a:tc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Transmission time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All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400 ms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Device</a:t>
                      </a:r>
                      <a:r>
                        <a:rPr lang="fr-FR" sz="1100" baseline="0" dirty="0" smtClean="0"/>
                        <a:t> : 190 ms (emission + reception)</a:t>
                      </a:r>
                    </a:p>
                    <a:p>
                      <a:r>
                        <a:rPr lang="fr-FR" sz="1100" baseline="0" dirty="0" smtClean="0"/>
                        <a:t>E-UTRAN: 80 ms</a:t>
                      </a:r>
                    </a:p>
                    <a:p>
                      <a:r>
                        <a:rPr lang="fr-FR" sz="1100" baseline="0" dirty="0" smtClean="0"/>
                        <a:t>EPS: 50 ms</a:t>
                      </a:r>
                      <a:endParaRPr lang="fr-FR" sz="1100" dirty="0"/>
                    </a:p>
                  </a:txBody>
                  <a:tcPr/>
                </a:tc>
              </a:tr>
              <a:tr h="246133">
                <a:tc rowSpan="2">
                  <a:txBody>
                    <a:bodyPr/>
                    <a:lstStyle/>
                    <a:p>
                      <a:r>
                        <a:rPr lang="fr-FR" sz="1100" b="1" dirty="0" smtClean="0">
                          <a:solidFill>
                            <a:schemeClr val="bg1"/>
                          </a:solidFill>
                        </a:rPr>
                        <a:t>Rate of dropped calls</a:t>
                      </a:r>
                      <a:endParaRPr lang="fr-FR" sz="1100" b="1" dirty="0">
                        <a:solidFill>
                          <a:schemeClr val="bg1"/>
                        </a:solidFill>
                      </a:endParaRPr>
                    </a:p>
                  </a:txBody>
                  <a:tcP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4G-4G</a:t>
                      </a:r>
                      <a:r>
                        <a:rPr lang="fr-FR" sz="1100" baseline="0" dirty="0" smtClean="0"/>
                        <a:t> And 4G-RTC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 2%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RTC =</a:t>
                      </a:r>
                      <a:r>
                        <a:rPr lang="fr-FR" sz="1100" baseline="0" dirty="0" smtClean="0"/>
                        <a:t> 0%</a:t>
                      </a:r>
                      <a:endParaRPr lang="fr-FR" sz="1100" dirty="0"/>
                    </a:p>
                  </a:txBody>
                  <a:tcPr/>
                </a:tc>
              </a:tr>
              <a:tr h="213630">
                <a:tc vMerge="1"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4G-3G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fr-FR" sz="1100" dirty="0" smtClean="0"/>
                        <a:t>3%</a:t>
                      </a:r>
                      <a:endParaRPr lang="fr-FR" sz="11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fr-FR" sz="1100" dirty="0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238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86518" y="2621819"/>
            <a:ext cx="5259823" cy="33142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2634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</a:t>
            </a:r>
            <a:r>
              <a:rPr lang="en-US" dirty="0"/>
              <a:t>t</a:t>
            </a:r>
            <a:r>
              <a:rPr lang="en-US" dirty="0" smtClean="0"/>
              <a:t>rategy of Measurement and Supervision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4669" y="1499162"/>
            <a:ext cx="8452131" cy="3831167"/>
          </a:xfrm>
        </p:spPr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400" dirty="0" smtClean="0"/>
              <a:t>Several  measurements points are possible</a:t>
            </a:r>
          </a:p>
          <a:p>
            <a:pPr lvl="1">
              <a:spcBef>
                <a:spcPts val="600"/>
              </a:spcBef>
            </a:pPr>
            <a:r>
              <a:rPr lang="en-US" sz="1000" dirty="0" smtClean="0"/>
              <a:t>AT  the Ends, Where  the client accesses the service (points A and J)</a:t>
            </a:r>
            <a:endParaRPr lang="en-US" sz="1000" dirty="0"/>
          </a:p>
          <a:p>
            <a:pPr lvl="1">
              <a:spcBef>
                <a:spcPts val="600"/>
              </a:spcBef>
            </a:pPr>
            <a:r>
              <a:rPr lang="en-US" sz="1000" dirty="0" smtClean="0"/>
              <a:t>Where  we can  access the  transmitted signal , generally at the  demarcation  points  between sections of Network (Points B</a:t>
            </a:r>
            <a:r>
              <a:rPr lang="en-US" sz="1000" dirty="0"/>
              <a:t>, D, E </a:t>
            </a:r>
            <a:r>
              <a:rPr lang="en-US" sz="1000" dirty="0" smtClean="0"/>
              <a:t>And G)</a:t>
            </a:r>
            <a:endParaRPr lang="en-US" sz="1000" dirty="0"/>
          </a:p>
          <a:p>
            <a:pPr lvl="1">
              <a:spcBef>
                <a:spcPts val="600"/>
              </a:spcBef>
            </a:pPr>
            <a:r>
              <a:rPr lang="en-US" sz="1000" dirty="0" smtClean="0"/>
              <a:t>Where  we have an end to end service vision  from the point of View of </a:t>
            </a:r>
            <a:r>
              <a:rPr lang="en-US" sz="1000" dirty="0" err="1" smtClean="0"/>
              <a:t>signalling</a:t>
            </a:r>
            <a:r>
              <a:rPr lang="en-US" sz="1000" dirty="0" smtClean="0"/>
              <a:t> ( points C</a:t>
            </a:r>
            <a:r>
              <a:rPr lang="en-US" sz="1000" dirty="0"/>
              <a:t>, </a:t>
            </a:r>
            <a:r>
              <a:rPr lang="en-US" sz="1000" dirty="0" smtClean="0"/>
              <a:t>F</a:t>
            </a:r>
            <a:r>
              <a:rPr lang="en-US" sz="1000" dirty="0"/>
              <a:t> </a:t>
            </a:r>
            <a:r>
              <a:rPr lang="en-US" sz="1000" dirty="0" smtClean="0"/>
              <a:t>And H, But Also </a:t>
            </a:r>
            <a:r>
              <a:rPr lang="en-US" sz="1000" dirty="0"/>
              <a:t>E).</a:t>
            </a:r>
          </a:p>
          <a:p>
            <a:pPr>
              <a:spcBef>
                <a:spcPts val="600"/>
              </a:spcBef>
            </a:pPr>
            <a:endParaRPr lang="en-US" sz="1600" dirty="0" smtClean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 smtClean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>
              <a:spcBef>
                <a:spcPts val="600"/>
              </a:spcBef>
            </a:pPr>
            <a:endParaRPr lang="en-US" sz="1600" dirty="0" smtClean="0"/>
          </a:p>
          <a:p>
            <a:pPr>
              <a:spcBef>
                <a:spcPts val="600"/>
              </a:spcBef>
            </a:pPr>
            <a:endParaRPr lang="en-US" sz="1600" dirty="0"/>
          </a:p>
          <a:p>
            <a:pPr marL="0" indent="0">
              <a:spcBef>
                <a:spcPts val="600"/>
              </a:spcBef>
              <a:buNone/>
            </a:pPr>
            <a:endParaRPr lang="en-US" sz="1600" dirty="0" smtClean="0"/>
          </a:p>
          <a:p>
            <a:pPr>
              <a:spcBef>
                <a:spcPts val="600"/>
              </a:spcBef>
            </a:pPr>
            <a:r>
              <a:rPr lang="en-US" sz="1800" dirty="0" smtClean="0"/>
              <a:t>The Complementary  Approaches</a:t>
            </a:r>
          </a:p>
          <a:p>
            <a:pPr>
              <a:spcBef>
                <a:spcPts val="600"/>
              </a:spcBef>
            </a:pPr>
            <a:r>
              <a:rPr lang="en-US" sz="1100" dirty="0" smtClean="0"/>
              <a:t>For the establishment  of  troubleshooting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For the supervision </a:t>
            </a:r>
            <a:r>
              <a:rPr lang="en-US" sz="1100" dirty="0" err="1" smtClean="0"/>
              <a:t>In</a:t>
            </a:r>
            <a:r>
              <a:rPr lang="en-US" sz="1100" dirty="0" smtClean="0"/>
              <a:t> Time </a:t>
            </a:r>
            <a:r>
              <a:rPr lang="en-US" sz="1100" dirty="0" err="1" smtClean="0"/>
              <a:t>Real</a:t>
            </a:r>
            <a:endParaRPr lang="en-US" sz="1100" dirty="0" smtClean="0"/>
          </a:p>
          <a:p>
            <a:pPr lvl="1">
              <a:spcBef>
                <a:spcPts val="600"/>
              </a:spcBef>
            </a:pPr>
            <a:r>
              <a:rPr lang="en-US" sz="1100" dirty="0" smtClean="0"/>
              <a:t>For the </a:t>
            </a:r>
            <a:r>
              <a:rPr lang="en-US" sz="1100" dirty="0" err="1" smtClean="0"/>
              <a:t>Characterization</a:t>
            </a:r>
            <a:r>
              <a:rPr lang="en-US" sz="1100" dirty="0" smtClean="0"/>
              <a:t> And the correction of </a:t>
            </a:r>
            <a:r>
              <a:rPr lang="en-US" sz="1100" dirty="0" err="1" smtClean="0"/>
              <a:t>Faults</a:t>
            </a:r>
            <a:endParaRPr lang="en-US" sz="1100" dirty="0"/>
          </a:p>
        </p:txBody>
      </p:sp>
      <p:sp>
        <p:nvSpPr>
          <p:cNvPr id="4" name="ZoneTexte 3"/>
          <p:cNvSpPr txBox="1"/>
          <p:nvPr/>
        </p:nvSpPr>
        <p:spPr>
          <a:xfrm>
            <a:off x="6781126" y="1433741"/>
            <a:ext cx="225767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1400" dirty="0" smtClean="0">
                <a:solidFill>
                  <a:srgbClr val="0070C0"/>
                </a:solidFill>
              </a:rPr>
              <a:t>Chapters 10.1 and 10.2</a:t>
            </a:r>
            <a:endParaRPr lang="fr-FR" sz="14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283221" y="368671"/>
            <a:ext cx="8577558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Link with the ecosystem of ITU-T standards 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>
              <a:spcBef>
                <a:spcPts val="600"/>
              </a:spcBef>
            </a:pPr>
            <a:r>
              <a:rPr lang="en-US" sz="1800" dirty="0" smtClean="0"/>
              <a:t>Besides, several  indicators that are  not Specific To the </a:t>
            </a:r>
            <a:r>
              <a:rPr lang="en-US" sz="1800" dirty="0" err="1" smtClean="0"/>
              <a:t>VoLTE</a:t>
            </a:r>
            <a:r>
              <a:rPr lang="en-US" sz="1800" dirty="0" smtClean="0"/>
              <a:t>, are already defined 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E.800: Availability, the time to access  the service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E.804: Rate  of premature hold down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P.10/G.100: Voice  quality , delay,  frequency Distortion 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Y.1540: Metrics  of IP transport</a:t>
            </a:r>
          </a:p>
          <a:p>
            <a:pPr>
              <a:spcBef>
                <a:spcPts val="600"/>
              </a:spcBef>
            </a:pPr>
            <a:r>
              <a:rPr lang="en-US" sz="1800" dirty="0" smtClean="0"/>
              <a:t>The evaluation Of Voice Quality is the subject of  many useful recommendations 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The Parametric :models p.564 ( measure), G.107 (Planning)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The model Based Signal: p.863, p.563 </a:t>
            </a:r>
          </a:p>
          <a:p>
            <a:pPr>
              <a:spcBef>
                <a:spcPts val="600"/>
              </a:spcBef>
            </a:pPr>
            <a:r>
              <a:rPr lang="en-US" sz="1800" dirty="0" smtClean="0"/>
              <a:t>Some thresholds  of acceptability  of the existing standards are applicable to the </a:t>
            </a:r>
            <a:r>
              <a:rPr lang="en-US" sz="1800" dirty="0" err="1" smtClean="0"/>
              <a:t>VoLTE</a:t>
            </a:r>
            <a:endParaRPr lang="en-US" sz="1800" dirty="0" smtClean="0"/>
          </a:p>
          <a:p>
            <a:pPr lvl="1">
              <a:spcBef>
                <a:spcPts val="600"/>
              </a:spcBef>
            </a:pPr>
            <a:r>
              <a:rPr lang="en-US" sz="1100" dirty="0" smtClean="0"/>
              <a:t>G.114 for the values  of delay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G.109 for the </a:t>
            </a:r>
            <a:r>
              <a:rPr lang="en-US" sz="1100" dirty="0" err="1" smtClean="0"/>
              <a:t>fator</a:t>
            </a:r>
            <a:r>
              <a:rPr lang="en-US" sz="1100" dirty="0" smtClean="0"/>
              <a:t> R (G.107)</a:t>
            </a:r>
          </a:p>
          <a:p>
            <a:pPr lvl="1">
              <a:spcBef>
                <a:spcPts val="600"/>
              </a:spcBef>
            </a:pPr>
            <a:r>
              <a:rPr lang="en-US" sz="1100" dirty="0" smtClean="0"/>
              <a:t>Y.1541 for the metrics of IP transport</a:t>
            </a:r>
          </a:p>
        </p:txBody>
      </p:sp>
      <p:sp>
        <p:nvSpPr>
          <p:cNvPr id="4" name="ZoneTexte 3"/>
          <p:cNvSpPr txBox="1"/>
          <p:nvPr/>
        </p:nvSpPr>
        <p:spPr>
          <a:xfrm>
            <a:off x="7307109" y="1618407"/>
            <a:ext cx="1666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>
                <a:solidFill>
                  <a:srgbClr val="0070C0"/>
                </a:solidFill>
              </a:rPr>
              <a:t>Chapter 10.3</a:t>
            </a:r>
            <a:endParaRPr lang="fr-FR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3822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5782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69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ITU White Background.potx" id="{9694207F-B86C-4347-AF5B-E18AD6864DC7}" vid="{B9639EA1-9A26-4D10-99CD-41579998EC69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PublishingExpirationDate xmlns="http://schemas.microsoft.com/sharepoint/v3" xsi:nil="true"/>
    <PublishingStartDate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1F0CB225BCB3B43BBF518EAC6349114" ma:contentTypeVersion="1" ma:contentTypeDescription="Create a new document." ma:contentTypeScope="" ma:versionID="ddcbcc257c6bc73a33760c3314f23b40">
  <xsd:schema xmlns:xsd="http://www.w3.org/2001/XMLSchema" xmlns:xs="http://www.w3.org/2001/XMLSchema" xmlns:p="http://schemas.microsoft.com/office/2006/metadata/properties" xmlns:ns1="http://schemas.microsoft.com/sharepoint/v3" targetNamespace="http://schemas.microsoft.com/office/2006/metadata/properties" ma:root="true" ma:fieldsID="3d8b0b90613641d2007733df16481c60" ns1:_="">
    <xsd:import namespace="http://schemas.microsoft.com/sharepoint/v3"/>
    <xsd:element name="properties">
      <xsd:complexType>
        <xsd:sequence>
          <xsd:element name="documentManagement">
            <xsd:complexType>
              <xsd:all>
                <xsd:element ref="ns1:PublishingStartDate" minOccurs="0"/>
                <xsd:element ref="ns1:PublishingExpiration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8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9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0EE02639-8B48-44A4-A880-5056F1811A71}"/>
</file>

<file path=customXml/itemProps2.xml><?xml version="1.0" encoding="utf-8"?>
<ds:datastoreItem xmlns:ds="http://schemas.openxmlformats.org/officeDocument/2006/customXml" ds:itemID="{87EAEF62-B723-4680-8A94-AAE0B4FB7250}"/>
</file>

<file path=customXml/itemProps3.xml><?xml version="1.0" encoding="utf-8"?>
<ds:datastoreItem xmlns:ds="http://schemas.openxmlformats.org/officeDocument/2006/customXml" ds:itemID="{45FF64BA-0AA6-429A-8E84-2696082DCDC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517</TotalTime>
  <Words>317</Words>
  <Application>Microsoft Office PowerPoint</Application>
  <PresentationFormat>On-screen Show (4:3)</PresentationFormat>
  <Paragraphs>208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Office Theme</vt:lpstr>
      <vt:lpstr>ITU Regional Standardization Forum for Africa Livingstone, Zambia 16-18 March 2016</vt:lpstr>
      <vt:lpstr>Brief Reminder </vt:lpstr>
      <vt:lpstr>Basic Notions of the VoLTE service</vt:lpstr>
      <vt:lpstr>Basic Notions of the VoLTE service (continued)</vt:lpstr>
      <vt:lpstr>Call Cases Considered In G.1028</vt:lpstr>
      <vt:lpstr>Identification of Main Degradations of Perceived  Quality </vt:lpstr>
      <vt:lpstr>Identification of Main Degradations of Perceived  Quality</vt:lpstr>
      <vt:lpstr>Selection of QoS indicators (1/2)</vt:lpstr>
      <vt:lpstr>Selection Of indicators Of QoS (2/2)</vt:lpstr>
      <vt:lpstr>A few Objectives for Quality</vt:lpstr>
      <vt:lpstr>Strategy of Measurement and Supervision</vt:lpstr>
      <vt:lpstr>Link with the ecosystem of ITU-T standards 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Aloran, Rakan</cp:lastModifiedBy>
  <cp:revision>69</cp:revision>
  <dcterms:created xsi:type="dcterms:W3CDTF">2016-02-05T15:38:40Z</dcterms:created>
  <dcterms:modified xsi:type="dcterms:W3CDTF">2016-03-09T09:25:29Z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0x01010051F0CB225BCB3B43BBF518EAC6349114</vt:lpwstr>
  </property>
</Properties>
</file>