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charts/chart1.xml" ContentType="application/vnd.openxmlformats-officedocument.drawingml.chart+xml"/>
  <Override PartName="/ppt/theme/themeOverride1.xml" ContentType="application/vnd.openxmlformats-officedocument.themeOverrid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01" r:id="rId2"/>
    <p:sldId id="320" r:id="rId3"/>
    <p:sldId id="321" r:id="rId4"/>
    <p:sldId id="329" r:id="rId5"/>
    <p:sldId id="330" r:id="rId6"/>
    <p:sldId id="328" r:id="rId7"/>
    <p:sldId id="325" r:id="rId8"/>
    <p:sldId id="326" r:id="rId9"/>
    <p:sldId id="304" r:id="rId10"/>
    <p:sldId id="311" r:id="rId11"/>
    <p:sldId id="313" r:id="rId12"/>
    <p:sldId id="310" r:id="rId13"/>
    <p:sldId id="306" r:id="rId14"/>
    <p:sldId id="319" r:id="rId15"/>
    <p:sldId id="315" r:id="rId16"/>
    <p:sldId id="309" r:id="rId17"/>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746" autoAdjust="0"/>
    <p:restoredTop sz="83165" autoAdjust="0"/>
  </p:normalViewPr>
  <p:slideViewPr>
    <p:cSldViewPr snapToGrid="0" snapToObjects="1" showGuides="1">
      <p:cViewPr>
        <p:scale>
          <a:sx n="68" d="100"/>
          <a:sy n="68" d="100"/>
        </p:scale>
        <p:origin x="-186"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10" d="100"/>
          <a:sy n="110" d="100"/>
        </p:scale>
        <p:origin x="64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net1.cec.eu.int\JRC-Services\IPR-Users\ribeiti\Desktop\COONTAS%20HOUSEHOLD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902746446121934"/>
          <c:y val="2.1616046446246331E-2"/>
          <c:w val="0.58835973098873262"/>
          <c:h val="0.72019098609022392"/>
        </c:manualLayout>
      </c:layout>
      <c:barChart>
        <c:barDir val="col"/>
        <c:grouping val="stacked"/>
        <c:varyColors val="0"/>
        <c:ser>
          <c:idx val="0"/>
          <c:order val="0"/>
          <c:tx>
            <c:strRef>
              <c:f>Sheet5!$N$10</c:f>
              <c:strCache>
                <c:ptCount val="1"/>
                <c:pt idx="0">
                  <c:v>Acquisition des matières premières</c:v>
                </c:pt>
              </c:strCache>
            </c:strRef>
          </c:tx>
          <c:invertIfNegative val="0"/>
          <c:cat>
            <c:strRef>
              <c:f>Sheet5!$M$11:$M$18</c:f>
              <c:strCache>
                <c:ptCount val="8"/>
                <c:pt idx="0">
                  <c:v>PCs</c:v>
                </c:pt>
                <c:pt idx="1">
                  <c:v>Ordinateurs portables</c:v>
                </c:pt>
                <c:pt idx="2">
                  <c:v>Comprimés</c:v>
                </c:pt>
                <c:pt idx="3">
                  <c:v>Imprimantes</c:v>
                </c:pt>
                <c:pt idx="4">
                  <c:v>Téléphones mobiles</c:v>
                </c:pt>
                <c:pt idx="5">
                  <c:v>Les modems/routeurs</c:v>
                </c:pt>
                <c:pt idx="6">
                  <c:v>Téléviseurs</c:v>
                </c:pt>
                <c:pt idx="7">
                  <c:v>Décodeurs</c:v>
                </c:pt>
              </c:strCache>
            </c:strRef>
          </c:cat>
          <c:val>
            <c:numRef>
              <c:f>Sheet5!$N$11:$N$18</c:f>
              <c:numCache>
                <c:formatCode>General</c:formatCode>
                <c:ptCount val="8"/>
                <c:pt idx="0">
                  <c:v>660</c:v>
                </c:pt>
                <c:pt idx="1">
                  <c:v>601.25</c:v>
                </c:pt>
                <c:pt idx="2">
                  <c:v>33.333333333333336</c:v>
                </c:pt>
                <c:pt idx="3">
                  <c:v>145</c:v>
                </c:pt>
                <c:pt idx="4">
                  <c:v>67.708333333333314</c:v>
                </c:pt>
                <c:pt idx="5">
                  <c:v>47.5</c:v>
                </c:pt>
                <c:pt idx="6">
                  <c:v>300</c:v>
                </c:pt>
                <c:pt idx="7">
                  <c:v>83.124999999999986</c:v>
                </c:pt>
              </c:numCache>
            </c:numRef>
          </c:val>
        </c:ser>
        <c:ser>
          <c:idx val="1"/>
          <c:order val="1"/>
          <c:tx>
            <c:strRef>
              <c:f>Sheet5!$O$10</c:f>
              <c:strCache>
                <c:ptCount val="1"/>
                <c:pt idx="0">
                  <c:v>La production </c:v>
                </c:pt>
              </c:strCache>
            </c:strRef>
          </c:tx>
          <c:invertIfNegative val="0"/>
          <c:cat>
            <c:strRef>
              <c:f>Sheet5!$M$11:$M$18</c:f>
              <c:strCache>
                <c:ptCount val="8"/>
                <c:pt idx="0">
                  <c:v>PCs</c:v>
                </c:pt>
                <c:pt idx="1">
                  <c:v>Ordinateurs portables</c:v>
                </c:pt>
                <c:pt idx="2">
                  <c:v>Comprimés</c:v>
                </c:pt>
                <c:pt idx="3">
                  <c:v>Imprimantes</c:v>
                </c:pt>
                <c:pt idx="4">
                  <c:v>Téléphones mobiles</c:v>
                </c:pt>
                <c:pt idx="5">
                  <c:v>Les modems/routeurs</c:v>
                </c:pt>
                <c:pt idx="6">
                  <c:v>Téléviseurs</c:v>
                </c:pt>
                <c:pt idx="7">
                  <c:v>Décodeurs</c:v>
                </c:pt>
              </c:strCache>
            </c:strRef>
          </c:cat>
          <c:val>
            <c:numRef>
              <c:f>Sheet5!$O$11:$O$18</c:f>
              <c:numCache>
                <c:formatCode>General</c:formatCode>
                <c:ptCount val="8"/>
                <c:pt idx="0">
                  <c:v>1980</c:v>
                </c:pt>
                <c:pt idx="1">
                  <c:v>1625</c:v>
                </c:pt>
                <c:pt idx="2">
                  <c:v>162.91666666666663</c:v>
                </c:pt>
                <c:pt idx="3">
                  <c:v>200</c:v>
                </c:pt>
                <c:pt idx="4">
                  <c:v>1015.625</c:v>
                </c:pt>
                <c:pt idx="5">
                  <c:v>50</c:v>
                </c:pt>
                <c:pt idx="6">
                  <c:v>1114.2857142857144</c:v>
                </c:pt>
                <c:pt idx="7">
                  <c:v>87.5</c:v>
                </c:pt>
              </c:numCache>
            </c:numRef>
          </c:val>
        </c:ser>
        <c:ser>
          <c:idx val="2"/>
          <c:order val="2"/>
          <c:tx>
            <c:strRef>
              <c:f>Sheet5!$P$10</c:f>
              <c:strCache>
                <c:ptCount val="1"/>
                <c:pt idx="0">
                  <c:v>Utilisation </c:v>
                </c:pt>
              </c:strCache>
            </c:strRef>
          </c:tx>
          <c:invertIfNegative val="0"/>
          <c:cat>
            <c:strRef>
              <c:f>Sheet5!$M$11:$M$18</c:f>
              <c:strCache>
                <c:ptCount val="8"/>
                <c:pt idx="0">
                  <c:v>PCs</c:v>
                </c:pt>
                <c:pt idx="1">
                  <c:v>Ordinateurs portables</c:v>
                </c:pt>
                <c:pt idx="2">
                  <c:v>Comprimés</c:v>
                </c:pt>
                <c:pt idx="3">
                  <c:v>Imprimantes</c:v>
                </c:pt>
                <c:pt idx="4">
                  <c:v>Téléphones mobiles</c:v>
                </c:pt>
                <c:pt idx="5">
                  <c:v>Les modems/routeurs</c:v>
                </c:pt>
                <c:pt idx="6">
                  <c:v>Téléviseurs</c:v>
                </c:pt>
                <c:pt idx="7">
                  <c:v>Décodeurs</c:v>
                </c:pt>
              </c:strCache>
            </c:strRef>
          </c:cat>
          <c:val>
            <c:numRef>
              <c:f>Sheet5!$P$11:$P$18</c:f>
              <c:numCache>
                <c:formatCode>General</c:formatCode>
                <c:ptCount val="8"/>
                <c:pt idx="0">
                  <c:v>3300</c:v>
                </c:pt>
                <c:pt idx="1">
                  <c:v>1015.625</c:v>
                </c:pt>
                <c:pt idx="2">
                  <c:v>51.25</c:v>
                </c:pt>
                <c:pt idx="3">
                  <c:v>150</c:v>
                </c:pt>
                <c:pt idx="4">
                  <c:v>257.29166666666703</c:v>
                </c:pt>
                <c:pt idx="5">
                  <c:v>150</c:v>
                </c:pt>
                <c:pt idx="6">
                  <c:v>2785.7142857142894</c:v>
                </c:pt>
                <c:pt idx="7">
                  <c:v>262.5</c:v>
                </c:pt>
              </c:numCache>
            </c:numRef>
          </c:val>
        </c:ser>
        <c:ser>
          <c:idx val="3"/>
          <c:order val="3"/>
          <c:tx>
            <c:strRef>
              <c:f>Sheet5!$Q$10</c:f>
              <c:strCache>
                <c:ptCount val="1"/>
                <c:pt idx="0">
                  <c:v>Traitement de fin de vie </c:v>
                </c:pt>
              </c:strCache>
            </c:strRef>
          </c:tx>
          <c:invertIfNegative val="0"/>
          <c:cat>
            <c:strRef>
              <c:f>Sheet5!$M$11:$M$18</c:f>
              <c:strCache>
                <c:ptCount val="8"/>
                <c:pt idx="0">
                  <c:v>PCs</c:v>
                </c:pt>
                <c:pt idx="1">
                  <c:v>Ordinateurs portables</c:v>
                </c:pt>
                <c:pt idx="2">
                  <c:v>Comprimés</c:v>
                </c:pt>
                <c:pt idx="3">
                  <c:v>Imprimantes</c:v>
                </c:pt>
                <c:pt idx="4">
                  <c:v>Téléphones mobiles</c:v>
                </c:pt>
                <c:pt idx="5">
                  <c:v>Les modems/routeurs</c:v>
                </c:pt>
                <c:pt idx="6">
                  <c:v>Téléviseurs</c:v>
                </c:pt>
                <c:pt idx="7">
                  <c:v>Décodeurs</c:v>
                </c:pt>
              </c:strCache>
            </c:strRef>
          </c:cat>
          <c:val>
            <c:numRef>
              <c:f>Sheet5!$Q$11:$Q$18</c:f>
              <c:numCache>
                <c:formatCode>General</c:formatCode>
                <c:ptCount val="8"/>
                <c:pt idx="0">
                  <c:v>60</c:v>
                </c:pt>
                <c:pt idx="1">
                  <c:v>8.125</c:v>
                </c:pt>
                <c:pt idx="2">
                  <c:v>2.5</c:v>
                </c:pt>
                <c:pt idx="3">
                  <c:v>5</c:v>
                </c:pt>
                <c:pt idx="4">
                  <c:v>13.541666666666666</c:v>
                </c:pt>
                <c:pt idx="5">
                  <c:v>2.5</c:v>
                </c:pt>
                <c:pt idx="6">
                  <c:v>85.714285714285722</c:v>
                </c:pt>
                <c:pt idx="7">
                  <c:v>4.375</c:v>
                </c:pt>
              </c:numCache>
            </c:numRef>
          </c:val>
        </c:ser>
        <c:dLbls>
          <c:showLegendKey val="0"/>
          <c:showVal val="0"/>
          <c:showCatName val="0"/>
          <c:showSerName val="0"/>
          <c:showPercent val="0"/>
          <c:showBubbleSize val="0"/>
        </c:dLbls>
        <c:gapWidth val="150"/>
        <c:overlap val="100"/>
        <c:axId val="148062592"/>
        <c:axId val="148064128"/>
      </c:barChart>
      <c:catAx>
        <c:axId val="148062592"/>
        <c:scaling>
          <c:orientation val="minMax"/>
        </c:scaling>
        <c:delete val="0"/>
        <c:axPos val="b"/>
        <c:numFmt formatCode="General" sourceLinked="0"/>
        <c:majorTickMark val="out"/>
        <c:minorTickMark val="none"/>
        <c:tickLblPos val="nextTo"/>
        <c:crossAx val="148064128"/>
        <c:crosses val="autoZero"/>
        <c:auto val="1"/>
        <c:lblAlgn val="ctr"/>
        <c:lblOffset val="100"/>
        <c:noMultiLvlLbl val="0"/>
      </c:catAx>
      <c:valAx>
        <c:axId val="148064128"/>
        <c:scaling>
          <c:orientation val="minMax"/>
        </c:scaling>
        <c:delete val="0"/>
        <c:axPos val="l"/>
        <c:title>
          <c:tx>
            <c:rich>
              <a:bodyPr rot="-5400000" vert="horz"/>
              <a:lstStyle/>
              <a:p>
                <a:pPr>
                  <a:defRPr/>
                </a:pPr>
                <a:r>
                  <a:rPr lang="pt-PT"/>
                  <a:t>La tonne de CO2</a:t>
                </a:r>
                <a:r>
                  <a:rPr lang="pt-PT" baseline="0"/>
                  <a:t>Eq</a:t>
                </a:r>
                <a:endParaRPr lang="pt-PT"/>
              </a:p>
            </c:rich>
          </c:tx>
          <c:layout/>
          <c:overlay val="0"/>
        </c:title>
        <c:numFmt formatCode="General" sourceLinked="1"/>
        <c:majorTickMark val="out"/>
        <c:minorTickMark val="none"/>
        <c:tickLblPos val="nextTo"/>
        <c:crossAx val="148062592"/>
        <c:crosses val="autoZero"/>
        <c:crossBetween val="between"/>
      </c:valAx>
    </c:plotArea>
    <c:legend>
      <c:legendPos val="r"/>
      <c:layout>
        <c:manualLayout>
          <c:xMode val="edge"/>
          <c:yMode val="edge"/>
          <c:x val="0.66097244094488206"/>
          <c:y val="0.23997302420530769"/>
          <c:w val="0.32513867016622927"/>
          <c:h val="0.3348687664041996"/>
        </c:manualLayout>
      </c:layout>
      <c:overlay val="0"/>
    </c:legend>
    <c:plotVisOnly val="1"/>
    <c:dispBlanksAs val="gap"/>
    <c:showDLblsOverMax val="0"/>
  </c:chart>
  <c:spPr>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74C391-F906-46B2-A82A-B40CE2A508CF}" type="doc">
      <dgm:prSet loTypeId="urn:microsoft.com/office/officeart/2005/8/layout/vList2" loCatId="list" qsTypeId="urn:microsoft.com/office/officeart/2005/8/quickstyle/simple3" qsCatId="simple" csTypeId="urn:microsoft.com/office/officeart/2005/8/colors/accent3_4" csCatId="accent3" phldr="1"/>
      <dgm:spPr/>
      <dgm:t>
        <a:bodyPr/>
        <a:lstStyle/>
        <a:p>
          <a:endParaRPr lang="en-US"/>
        </a:p>
      </dgm:t>
    </dgm:pt>
    <dgm:pt modelId="{559DEE58-6A51-4DBA-B7A9-773437F4D8CE}">
      <dgm:prSet phldrT="[Text]"/>
      <dgm:spPr>
        <a:gradFill flip="none" rotWithShape="1">
          <a:gsLst>
            <a:gs pos="0">
              <a:srgbClr val="CCFF99">
                <a:shade val="30000"/>
                <a:satMod val="115000"/>
              </a:srgbClr>
            </a:gs>
            <a:gs pos="50000">
              <a:srgbClr val="CCFF99">
                <a:shade val="67500"/>
                <a:satMod val="115000"/>
              </a:srgbClr>
            </a:gs>
            <a:gs pos="100000">
              <a:srgbClr val="CCFF99">
                <a:shade val="100000"/>
                <a:satMod val="115000"/>
              </a:srgbClr>
            </a:gs>
          </a:gsLst>
          <a:lin ang="13500000" scaled="1"/>
          <a:tileRect/>
        </a:gradFill>
      </dgm:spPr>
      <dgm:t>
        <a:bodyPr/>
        <a:lstStyle/>
        <a:p>
          <a:r>
            <a:rPr lang="en-US" dirty="0" smtClean="0">
              <a:solidFill>
                <a:srgbClr val="0070C0"/>
              </a:solidFill>
              <a:cs typeface="Arial" pitchFamily="34" charset="0"/>
            </a:rPr>
            <a:t>Q 13/5 </a:t>
          </a:r>
          <a:r>
            <a:rPr lang="en-US" dirty="0" smtClean="0">
              <a:solidFill>
                <a:srgbClr val="2E2E2E"/>
              </a:solidFill>
            </a:rPr>
            <a:t>reduction de </a:t>
          </a:r>
          <a:r>
            <a:rPr lang="en-US" dirty="0" err="1" smtClean="0">
              <a:solidFill>
                <a:srgbClr val="2E2E2E"/>
              </a:solidFill>
            </a:rPr>
            <a:t>l’impact</a:t>
          </a:r>
          <a:r>
            <a:rPr lang="en-US" dirty="0" smtClean="0">
              <a:solidFill>
                <a:srgbClr val="2E2E2E"/>
              </a:solidFill>
            </a:rPr>
            <a:t> environmental </a:t>
          </a:r>
          <a:r>
            <a:rPr lang="en-US" dirty="0" err="1" smtClean="0">
              <a:solidFill>
                <a:srgbClr val="2E2E2E"/>
              </a:solidFill>
            </a:rPr>
            <a:t>incluant</a:t>
          </a:r>
          <a:r>
            <a:rPr lang="en-US" dirty="0" smtClean="0">
              <a:solidFill>
                <a:srgbClr val="2E2E2E"/>
              </a:solidFill>
            </a:rPr>
            <a:t> les </a:t>
          </a:r>
          <a:r>
            <a:rPr lang="en-US" dirty="0" err="1" smtClean="0">
              <a:solidFill>
                <a:srgbClr val="2E2E2E"/>
              </a:solidFill>
            </a:rPr>
            <a:t>déchets</a:t>
          </a:r>
          <a:r>
            <a:rPr lang="en-US" dirty="0" smtClean="0">
              <a:solidFill>
                <a:srgbClr val="2E2E2E"/>
              </a:solidFill>
            </a:rPr>
            <a:t> </a:t>
          </a:r>
          <a:r>
            <a:rPr lang="en-US" dirty="0" err="1" smtClean="0">
              <a:solidFill>
                <a:srgbClr val="2E2E2E"/>
              </a:solidFill>
            </a:rPr>
            <a:t>électroniques</a:t>
          </a:r>
          <a:r>
            <a:rPr lang="en-US" dirty="0" smtClean="0">
              <a:solidFill>
                <a:srgbClr val="2E2E2E"/>
              </a:solidFill>
            </a:rPr>
            <a:t> </a:t>
          </a:r>
          <a:endParaRPr lang="en-US" dirty="0"/>
        </a:p>
      </dgm:t>
    </dgm:pt>
    <dgm:pt modelId="{3B7AD329-C034-43B8-9AA9-201ABEFB23C4}" type="parTrans" cxnId="{973C5386-B57B-40F9-8F2A-DEC09686D6FC}">
      <dgm:prSet/>
      <dgm:spPr/>
      <dgm:t>
        <a:bodyPr/>
        <a:lstStyle/>
        <a:p>
          <a:endParaRPr lang="en-US">
            <a:solidFill>
              <a:schemeClr val="tx1">
                <a:lumMod val="50000"/>
              </a:schemeClr>
            </a:solidFill>
          </a:endParaRPr>
        </a:p>
      </dgm:t>
    </dgm:pt>
    <dgm:pt modelId="{47E2322E-D171-4D74-9F1D-105D3410C0AA}" type="sibTrans" cxnId="{973C5386-B57B-40F9-8F2A-DEC09686D6FC}">
      <dgm:prSet/>
      <dgm:spPr/>
      <dgm:t>
        <a:bodyPr/>
        <a:lstStyle/>
        <a:p>
          <a:endParaRPr lang="en-US">
            <a:solidFill>
              <a:schemeClr val="tx1">
                <a:lumMod val="50000"/>
              </a:schemeClr>
            </a:solidFill>
          </a:endParaRPr>
        </a:p>
      </dgm:t>
    </dgm:pt>
    <dgm:pt modelId="{B10A0E01-3F36-4D5A-913A-23B4846829A5}">
      <dgm:prSet phldrT="[Text]"/>
      <dgm:spPr>
        <a:gradFill flip="none" rotWithShape="0">
          <a:gsLst>
            <a:gs pos="0">
              <a:srgbClr val="CCFF33">
                <a:tint val="66000"/>
                <a:satMod val="160000"/>
              </a:srgbClr>
            </a:gs>
            <a:gs pos="50000">
              <a:srgbClr val="CCFF33">
                <a:tint val="44500"/>
                <a:satMod val="160000"/>
              </a:srgbClr>
            </a:gs>
            <a:gs pos="100000">
              <a:srgbClr val="CCFF33">
                <a:tint val="23500"/>
                <a:satMod val="160000"/>
              </a:srgbClr>
            </a:gs>
          </a:gsLst>
          <a:lin ang="2700000" scaled="1"/>
          <a:tileRect/>
        </a:gradFill>
      </dgm:spPr>
      <dgm:t>
        <a:bodyPr/>
        <a:lstStyle/>
        <a:p>
          <a:r>
            <a:rPr lang="en-US" dirty="0" smtClean="0">
              <a:solidFill>
                <a:srgbClr val="0070C0"/>
              </a:solidFill>
              <a:cs typeface="Arial" pitchFamily="34" charset="0"/>
            </a:rPr>
            <a:t>Q 14/5 – </a:t>
          </a:r>
          <a:r>
            <a:rPr lang="en-US" dirty="0" err="1" smtClean="0">
              <a:solidFill>
                <a:schemeClr val="tx2"/>
              </a:solidFill>
              <a:cs typeface="Arial" pitchFamily="34" charset="0"/>
            </a:rPr>
            <a:t>Mise</a:t>
          </a:r>
          <a:r>
            <a:rPr lang="en-US" dirty="0" smtClean="0">
              <a:solidFill>
                <a:schemeClr val="tx2"/>
              </a:solidFill>
              <a:cs typeface="Arial" pitchFamily="34" charset="0"/>
            </a:rPr>
            <a:t> en place </a:t>
          </a:r>
          <a:r>
            <a:rPr lang="en-US" dirty="0" err="1" smtClean="0">
              <a:solidFill>
                <a:schemeClr val="tx2"/>
              </a:solidFill>
              <a:cs typeface="Arial" pitchFamily="34" charset="0"/>
            </a:rPr>
            <a:t>d’une</a:t>
          </a:r>
          <a:r>
            <a:rPr lang="en-US" dirty="0" smtClean="0">
              <a:solidFill>
                <a:schemeClr val="tx2"/>
              </a:solidFill>
              <a:cs typeface="Arial" pitchFamily="34" charset="0"/>
            </a:rPr>
            <a:t> infrastructure de </a:t>
          </a:r>
          <a:r>
            <a:rPr lang="en-US" dirty="0" err="1" smtClean="0">
              <a:solidFill>
                <a:schemeClr val="tx2"/>
              </a:solidFill>
              <a:cs typeface="Arial" pitchFamily="34" charset="0"/>
            </a:rPr>
            <a:t>télécommunications</a:t>
          </a:r>
          <a:r>
            <a:rPr lang="en-US" dirty="0" smtClean="0">
              <a:solidFill>
                <a:schemeClr val="tx2"/>
              </a:solidFill>
              <a:cs typeface="Arial" pitchFamily="34" charset="0"/>
            </a:rPr>
            <a:t> durable et à </a:t>
          </a:r>
          <a:r>
            <a:rPr lang="en-US" dirty="0" err="1" smtClean="0">
              <a:solidFill>
                <a:schemeClr val="tx2"/>
              </a:solidFill>
              <a:cs typeface="Arial" pitchFamily="34" charset="0"/>
            </a:rPr>
            <a:t>faible</a:t>
          </a:r>
          <a:r>
            <a:rPr lang="en-US" dirty="0" smtClean="0">
              <a:solidFill>
                <a:schemeClr val="tx2"/>
              </a:solidFill>
              <a:cs typeface="Arial" pitchFamily="34" charset="0"/>
            </a:rPr>
            <a:t> </a:t>
          </a:r>
          <a:r>
            <a:rPr lang="en-US" dirty="0" err="1" smtClean="0">
              <a:solidFill>
                <a:schemeClr val="tx2"/>
              </a:solidFill>
              <a:cs typeface="Arial" pitchFamily="34" charset="0"/>
            </a:rPr>
            <a:t>coût</a:t>
          </a:r>
          <a:r>
            <a:rPr lang="en-US" dirty="0" smtClean="0">
              <a:solidFill>
                <a:schemeClr val="tx2"/>
              </a:solidFill>
              <a:cs typeface="Arial" pitchFamily="34" charset="0"/>
            </a:rPr>
            <a:t> pour les communications </a:t>
          </a:r>
          <a:r>
            <a:rPr lang="en-US" dirty="0" err="1" smtClean="0">
              <a:solidFill>
                <a:schemeClr val="tx2"/>
              </a:solidFill>
              <a:cs typeface="Arial" pitchFamily="34" charset="0"/>
            </a:rPr>
            <a:t>rurales</a:t>
          </a:r>
          <a:r>
            <a:rPr lang="en-US" dirty="0" smtClean="0">
              <a:solidFill>
                <a:schemeClr val="tx2"/>
              </a:solidFill>
              <a:cs typeface="Arial" pitchFamily="34" charset="0"/>
            </a:rPr>
            <a:t> pour les pays en </a:t>
          </a:r>
          <a:r>
            <a:rPr lang="en-US" dirty="0" err="1" smtClean="0">
              <a:solidFill>
                <a:schemeClr val="tx2"/>
              </a:solidFill>
              <a:cs typeface="Arial" pitchFamily="34" charset="0"/>
            </a:rPr>
            <a:t>développement</a:t>
          </a:r>
          <a:r>
            <a:rPr lang="en-US" dirty="0" smtClean="0">
              <a:solidFill>
                <a:schemeClr val="tx2"/>
              </a:solidFill>
            </a:rPr>
            <a:t> </a:t>
          </a:r>
          <a:endParaRPr lang="en-US" dirty="0">
            <a:solidFill>
              <a:schemeClr val="tx2"/>
            </a:solidFill>
          </a:endParaRPr>
        </a:p>
      </dgm:t>
    </dgm:pt>
    <dgm:pt modelId="{C0309FC4-346C-4F04-8F86-57AE0392771E}" type="parTrans" cxnId="{0173976D-3D59-47E0-B7D5-D22624C9C5AE}">
      <dgm:prSet/>
      <dgm:spPr/>
      <dgm:t>
        <a:bodyPr/>
        <a:lstStyle/>
        <a:p>
          <a:endParaRPr lang="en-US">
            <a:solidFill>
              <a:schemeClr val="tx1">
                <a:lumMod val="50000"/>
              </a:schemeClr>
            </a:solidFill>
          </a:endParaRPr>
        </a:p>
      </dgm:t>
    </dgm:pt>
    <dgm:pt modelId="{1CBB45D0-FA4E-4E9A-AE1B-16F4FFE0D809}" type="sibTrans" cxnId="{0173976D-3D59-47E0-B7D5-D22624C9C5AE}">
      <dgm:prSet/>
      <dgm:spPr/>
      <dgm:t>
        <a:bodyPr/>
        <a:lstStyle/>
        <a:p>
          <a:endParaRPr lang="en-US">
            <a:solidFill>
              <a:schemeClr val="tx1">
                <a:lumMod val="50000"/>
              </a:schemeClr>
            </a:solidFill>
          </a:endParaRPr>
        </a:p>
      </dgm:t>
    </dgm:pt>
    <dgm:pt modelId="{65A42D30-E69C-496D-BFE0-5C2DB703E93C}">
      <dgm:prSet phldrT="[Text]"/>
      <dgm:spPr>
        <a:gradFill flip="none" rotWithShape="1">
          <a:gsLst>
            <a:gs pos="0">
              <a:srgbClr val="99FF99">
                <a:shade val="30000"/>
                <a:satMod val="115000"/>
              </a:srgbClr>
            </a:gs>
            <a:gs pos="50000">
              <a:srgbClr val="99FF99">
                <a:shade val="67500"/>
                <a:satMod val="115000"/>
              </a:srgbClr>
            </a:gs>
            <a:gs pos="100000">
              <a:srgbClr val="99FF99">
                <a:shade val="100000"/>
                <a:satMod val="115000"/>
              </a:srgbClr>
            </a:gs>
          </a:gsLst>
          <a:lin ang="16200000" scaled="1"/>
          <a:tileRect/>
        </a:gradFill>
        <a:ln>
          <a:solidFill>
            <a:schemeClr val="tx1"/>
          </a:solidFill>
        </a:ln>
      </dgm:spPr>
      <dgm:t>
        <a:bodyPr/>
        <a:lstStyle/>
        <a:p>
          <a:r>
            <a:rPr lang="en-US" dirty="0" smtClean="0">
              <a:solidFill>
                <a:srgbClr val="0070C0"/>
              </a:solidFill>
              <a:cs typeface="Arial" pitchFamily="34" charset="0"/>
            </a:rPr>
            <a:t>Q 15/5 – TIC et </a:t>
          </a:r>
          <a:r>
            <a:rPr lang="en-US" dirty="0" smtClean="0">
              <a:solidFill>
                <a:srgbClr val="2E2E2E"/>
              </a:solidFill>
            </a:rPr>
            <a:t>adaptation aux </a:t>
          </a:r>
          <a:r>
            <a:rPr lang="en-US" dirty="0" err="1" smtClean="0">
              <a:solidFill>
                <a:srgbClr val="2E2E2E"/>
              </a:solidFill>
            </a:rPr>
            <a:t>effets</a:t>
          </a:r>
          <a:r>
            <a:rPr lang="en-US" dirty="0" smtClean="0">
              <a:solidFill>
                <a:srgbClr val="2E2E2E"/>
              </a:solidFill>
            </a:rPr>
            <a:t> des </a:t>
          </a:r>
          <a:r>
            <a:rPr lang="en-US" dirty="0" err="1" smtClean="0">
              <a:solidFill>
                <a:srgbClr val="2E2E2E"/>
              </a:solidFill>
            </a:rPr>
            <a:t>changements</a:t>
          </a:r>
          <a:r>
            <a:rPr lang="en-US" dirty="0" smtClean="0">
              <a:solidFill>
                <a:srgbClr val="2E2E2E"/>
              </a:solidFill>
            </a:rPr>
            <a:t> </a:t>
          </a:r>
          <a:r>
            <a:rPr lang="en-US" dirty="0" err="1" smtClean="0">
              <a:solidFill>
                <a:srgbClr val="2E2E2E"/>
              </a:solidFill>
            </a:rPr>
            <a:t>climatiques</a:t>
          </a:r>
          <a:r>
            <a:rPr lang="en-US" dirty="0" smtClean="0">
              <a:solidFill>
                <a:srgbClr val="2E2E2E"/>
              </a:solidFill>
            </a:rPr>
            <a:t> </a:t>
          </a:r>
          <a:endParaRPr lang="en-US" dirty="0"/>
        </a:p>
      </dgm:t>
    </dgm:pt>
    <dgm:pt modelId="{636BEA2F-6184-44A6-9B39-BCFCCEBDDE08}" type="parTrans" cxnId="{6AF06E7F-CC9B-48D0-B60C-2AA10D029D27}">
      <dgm:prSet/>
      <dgm:spPr/>
      <dgm:t>
        <a:bodyPr/>
        <a:lstStyle/>
        <a:p>
          <a:endParaRPr lang="en-US">
            <a:solidFill>
              <a:schemeClr val="tx1">
                <a:lumMod val="50000"/>
              </a:schemeClr>
            </a:solidFill>
          </a:endParaRPr>
        </a:p>
      </dgm:t>
    </dgm:pt>
    <dgm:pt modelId="{7A3944E5-1693-4D1F-92ED-ABA5E45A0495}" type="sibTrans" cxnId="{6AF06E7F-CC9B-48D0-B60C-2AA10D029D27}">
      <dgm:prSet/>
      <dgm:spPr/>
      <dgm:t>
        <a:bodyPr/>
        <a:lstStyle/>
        <a:p>
          <a:endParaRPr lang="en-US">
            <a:solidFill>
              <a:schemeClr val="tx1">
                <a:lumMod val="50000"/>
              </a:schemeClr>
            </a:solidFill>
          </a:endParaRPr>
        </a:p>
      </dgm:t>
    </dgm:pt>
    <dgm:pt modelId="{3E5DAE9D-4310-451B-88A5-4AC14C7A194E}">
      <dgm:prSet phldrT="[Text]"/>
      <dgm:spPr>
        <a:gradFill flip="none" rotWithShape="0">
          <a:gsLst>
            <a:gs pos="0">
              <a:srgbClr val="66FF33">
                <a:tint val="66000"/>
                <a:satMod val="160000"/>
              </a:srgbClr>
            </a:gs>
            <a:gs pos="50000">
              <a:srgbClr val="66FF33">
                <a:tint val="44500"/>
                <a:satMod val="160000"/>
              </a:srgbClr>
            </a:gs>
            <a:gs pos="100000">
              <a:srgbClr val="66FF33">
                <a:tint val="23500"/>
                <a:satMod val="160000"/>
              </a:srgbClr>
            </a:gs>
          </a:gsLst>
          <a:lin ang="2700000" scaled="1"/>
          <a:tileRect/>
        </a:gradFill>
      </dgm:spPr>
      <dgm:t>
        <a:bodyPr/>
        <a:lstStyle/>
        <a:p>
          <a:r>
            <a:rPr lang="en-US" dirty="0" smtClean="0">
              <a:solidFill>
                <a:srgbClr val="0070C0"/>
              </a:solidFill>
              <a:cs typeface="Arial" pitchFamily="34" charset="0"/>
            </a:rPr>
            <a:t>Q 16/5 </a:t>
          </a:r>
          <a:r>
            <a:rPr lang="en-US" dirty="0" smtClean="0">
              <a:solidFill>
                <a:schemeClr val="tx1"/>
              </a:solidFill>
              <a:cs typeface="Arial" pitchFamily="34" charset="0"/>
            </a:rPr>
            <a:t>– </a:t>
          </a:r>
          <a:r>
            <a:rPr lang="en-US" dirty="0" err="1" smtClean="0">
              <a:solidFill>
                <a:schemeClr val="tx1"/>
              </a:solidFill>
              <a:cs typeface="Arial" pitchFamily="34" charset="0"/>
            </a:rPr>
            <a:t>Capitaliser</a:t>
          </a:r>
          <a:r>
            <a:rPr lang="en-US" dirty="0" smtClean="0">
              <a:solidFill>
                <a:schemeClr val="tx1"/>
              </a:solidFill>
              <a:cs typeface="Arial" pitchFamily="34" charset="0"/>
            </a:rPr>
            <a:t> et </a:t>
          </a:r>
          <a:r>
            <a:rPr lang="en-US" dirty="0" err="1" smtClean="0">
              <a:solidFill>
                <a:schemeClr val="tx1"/>
              </a:solidFill>
              <a:cs typeface="Arial" pitchFamily="34" charset="0"/>
            </a:rPr>
            <a:t>accroître</a:t>
          </a:r>
          <a:r>
            <a:rPr lang="en-US" dirty="0" smtClean="0">
              <a:solidFill>
                <a:schemeClr val="tx1"/>
              </a:solidFill>
              <a:cs typeface="Arial" pitchFamily="34" charset="0"/>
            </a:rPr>
            <a:t> la </a:t>
          </a:r>
          <a:r>
            <a:rPr lang="en-US" dirty="0" err="1" smtClean="0">
              <a:solidFill>
                <a:schemeClr val="tx1"/>
              </a:solidFill>
              <a:cs typeface="Arial" pitchFamily="34" charset="0"/>
            </a:rPr>
            <a:t>viabilité</a:t>
          </a:r>
          <a:r>
            <a:rPr lang="en-US" dirty="0" smtClean="0">
              <a:solidFill>
                <a:schemeClr val="tx1"/>
              </a:solidFill>
              <a:cs typeface="Arial" pitchFamily="34" charset="0"/>
            </a:rPr>
            <a:t> </a:t>
          </a:r>
          <a:r>
            <a:rPr lang="en-US" dirty="0" err="1" smtClean="0">
              <a:solidFill>
                <a:schemeClr val="tx1"/>
              </a:solidFill>
              <a:cs typeface="Arial" pitchFamily="34" charset="0"/>
            </a:rPr>
            <a:t>environnementale</a:t>
          </a:r>
          <a:r>
            <a:rPr lang="en-US" dirty="0" smtClean="0">
              <a:solidFill>
                <a:schemeClr val="tx1"/>
              </a:solidFill>
              <a:cs typeface="Arial" pitchFamily="34" charset="0"/>
            </a:rPr>
            <a:t> des TICs</a:t>
          </a:r>
          <a:endParaRPr lang="en-US" dirty="0">
            <a:solidFill>
              <a:schemeClr val="tx1"/>
            </a:solidFill>
          </a:endParaRPr>
        </a:p>
      </dgm:t>
    </dgm:pt>
    <dgm:pt modelId="{CB81AAC9-D896-48D8-88DD-5173D3CBF0D3}" type="parTrans" cxnId="{7BC785CB-8571-4D94-AE87-BE41BF7146BA}">
      <dgm:prSet/>
      <dgm:spPr/>
      <dgm:t>
        <a:bodyPr/>
        <a:lstStyle/>
        <a:p>
          <a:endParaRPr lang="en-US">
            <a:solidFill>
              <a:schemeClr val="tx1">
                <a:lumMod val="50000"/>
              </a:schemeClr>
            </a:solidFill>
          </a:endParaRPr>
        </a:p>
      </dgm:t>
    </dgm:pt>
    <dgm:pt modelId="{2F29DBD4-2654-4A2C-8EA6-71F58CFC5999}" type="sibTrans" cxnId="{7BC785CB-8571-4D94-AE87-BE41BF7146BA}">
      <dgm:prSet/>
      <dgm:spPr/>
      <dgm:t>
        <a:bodyPr/>
        <a:lstStyle/>
        <a:p>
          <a:endParaRPr lang="en-US">
            <a:solidFill>
              <a:schemeClr val="tx1">
                <a:lumMod val="50000"/>
              </a:schemeClr>
            </a:solidFill>
          </a:endParaRPr>
        </a:p>
      </dgm:t>
    </dgm:pt>
    <dgm:pt modelId="{0C157B24-5143-4EEE-ACB6-40AE221A6E9E}">
      <dgm:prSet phldrT="[Text]"/>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dgm:spPr>
      <dgm:t>
        <a:bodyPr/>
        <a:lstStyle/>
        <a:p>
          <a:r>
            <a:rPr lang="en-US" dirty="0" smtClean="0">
              <a:solidFill>
                <a:srgbClr val="0070C0"/>
              </a:solidFill>
              <a:cs typeface="Arial" pitchFamily="34" charset="0"/>
            </a:rPr>
            <a:t>Q 17/5 –</a:t>
          </a:r>
          <a:r>
            <a:rPr lang="en-US" dirty="0" err="1" smtClean="0">
              <a:solidFill>
                <a:schemeClr val="tx1"/>
              </a:solidFill>
              <a:cs typeface="Arial" pitchFamily="34" charset="0"/>
            </a:rPr>
            <a:t>Efficacité</a:t>
          </a:r>
          <a:r>
            <a:rPr lang="en-US" dirty="0" smtClean="0">
              <a:solidFill>
                <a:schemeClr val="tx1"/>
              </a:solidFill>
              <a:cs typeface="Arial" pitchFamily="34" charset="0"/>
            </a:rPr>
            <a:t> </a:t>
          </a:r>
          <a:r>
            <a:rPr lang="en-US" dirty="0" err="1" smtClean="0">
              <a:solidFill>
                <a:schemeClr val="tx1"/>
              </a:solidFill>
              <a:cs typeface="Arial" pitchFamily="34" charset="0"/>
            </a:rPr>
            <a:t>énergetique</a:t>
          </a:r>
          <a:r>
            <a:rPr lang="en-US" dirty="0" smtClean="0">
              <a:solidFill>
                <a:schemeClr val="tx1"/>
              </a:solidFill>
              <a:cs typeface="Arial" pitchFamily="34" charset="0"/>
            </a:rPr>
            <a:t> pour le </a:t>
          </a:r>
          <a:r>
            <a:rPr lang="en-US" dirty="0" err="1" smtClean="0">
              <a:solidFill>
                <a:schemeClr val="tx1"/>
              </a:solidFill>
              <a:cs typeface="Arial" pitchFamily="34" charset="0"/>
            </a:rPr>
            <a:t>secteur</a:t>
          </a:r>
          <a:r>
            <a:rPr lang="en-US" dirty="0" smtClean="0">
              <a:solidFill>
                <a:schemeClr val="tx1"/>
              </a:solidFill>
              <a:cs typeface="Arial" pitchFamily="34" charset="0"/>
            </a:rPr>
            <a:t> des TIC et </a:t>
          </a:r>
          <a:r>
            <a:rPr lang="en-US" dirty="0" err="1" smtClean="0">
              <a:solidFill>
                <a:schemeClr val="tx1"/>
              </a:solidFill>
              <a:cs typeface="Arial" pitchFamily="34" charset="0"/>
            </a:rPr>
            <a:t>harmonisation</a:t>
          </a:r>
          <a:r>
            <a:rPr lang="en-US" dirty="0" smtClean="0">
              <a:solidFill>
                <a:schemeClr val="tx1"/>
              </a:solidFill>
              <a:cs typeface="Arial" pitchFamily="34" charset="0"/>
            </a:rPr>
            <a:t> des </a:t>
          </a:r>
          <a:r>
            <a:rPr lang="en-US" dirty="0" err="1" smtClean="0">
              <a:solidFill>
                <a:schemeClr val="tx1"/>
              </a:solidFill>
              <a:cs typeface="Arial" pitchFamily="34" charset="0"/>
            </a:rPr>
            <a:t>normes</a:t>
          </a:r>
          <a:r>
            <a:rPr lang="en-US" dirty="0" smtClean="0">
              <a:solidFill>
                <a:schemeClr val="tx1"/>
              </a:solidFill>
              <a:cs typeface="Arial" pitchFamily="34" charset="0"/>
            </a:rPr>
            <a:t> </a:t>
          </a:r>
          <a:r>
            <a:rPr lang="en-US" dirty="0" err="1" smtClean="0">
              <a:solidFill>
                <a:schemeClr val="tx1"/>
              </a:solidFill>
              <a:cs typeface="Arial" pitchFamily="34" charset="0"/>
            </a:rPr>
            <a:t>énvironnermentales</a:t>
          </a:r>
          <a:r>
            <a:rPr lang="en-US" dirty="0" smtClean="0">
              <a:solidFill>
                <a:schemeClr val="tx1"/>
              </a:solidFill>
              <a:cs typeface="Arial" pitchFamily="34" charset="0"/>
            </a:rPr>
            <a:t> </a:t>
          </a:r>
          <a:endParaRPr lang="en-US" dirty="0">
            <a:solidFill>
              <a:schemeClr val="tx1"/>
            </a:solidFill>
          </a:endParaRPr>
        </a:p>
      </dgm:t>
    </dgm:pt>
    <dgm:pt modelId="{60FABB26-8FA6-41E9-84AA-393713476ECE}" type="parTrans" cxnId="{5DDEEBD0-C7F1-4519-A140-592D9072C16F}">
      <dgm:prSet/>
      <dgm:spPr/>
      <dgm:t>
        <a:bodyPr/>
        <a:lstStyle/>
        <a:p>
          <a:endParaRPr lang="en-US">
            <a:solidFill>
              <a:schemeClr val="tx1">
                <a:lumMod val="50000"/>
              </a:schemeClr>
            </a:solidFill>
          </a:endParaRPr>
        </a:p>
      </dgm:t>
    </dgm:pt>
    <dgm:pt modelId="{1725DA4A-F551-41F6-9FD5-985159763BD6}" type="sibTrans" cxnId="{5DDEEBD0-C7F1-4519-A140-592D9072C16F}">
      <dgm:prSet/>
      <dgm:spPr/>
      <dgm:t>
        <a:bodyPr/>
        <a:lstStyle/>
        <a:p>
          <a:endParaRPr lang="en-US">
            <a:solidFill>
              <a:schemeClr val="tx1">
                <a:lumMod val="50000"/>
              </a:schemeClr>
            </a:solidFill>
          </a:endParaRPr>
        </a:p>
      </dgm:t>
    </dgm:pt>
    <dgm:pt modelId="{A7C4D91E-E2E3-49CA-BFF6-AF6F9866E7F8}">
      <dgm:prSet phldrT="[Text]"/>
      <dgm:spPr>
        <a:gradFill flip="none" rotWithShape="0">
          <a:gsLst>
            <a:gs pos="0">
              <a:srgbClr val="009900">
                <a:tint val="66000"/>
                <a:satMod val="160000"/>
              </a:srgbClr>
            </a:gs>
            <a:gs pos="50000">
              <a:srgbClr val="009900">
                <a:tint val="44500"/>
                <a:satMod val="160000"/>
              </a:srgbClr>
            </a:gs>
            <a:gs pos="100000">
              <a:srgbClr val="009900">
                <a:tint val="23500"/>
                <a:satMod val="160000"/>
              </a:srgbClr>
            </a:gs>
          </a:gsLst>
          <a:lin ang="2700000" scaled="1"/>
          <a:tileRect/>
        </a:gradFill>
      </dgm:spPr>
      <dgm:t>
        <a:bodyPr/>
        <a:lstStyle/>
        <a:p>
          <a:r>
            <a:rPr lang="en-US" dirty="0" smtClean="0">
              <a:solidFill>
                <a:srgbClr val="FF0000"/>
              </a:solidFill>
              <a:cs typeface="Arial" pitchFamily="34" charset="0"/>
            </a:rPr>
            <a:t>Q 18/5 </a:t>
          </a:r>
          <a:r>
            <a:rPr lang="en-US" dirty="0" smtClean="0">
              <a:solidFill>
                <a:srgbClr val="0070C0"/>
              </a:solidFill>
              <a:cs typeface="Arial" pitchFamily="34" charset="0"/>
            </a:rPr>
            <a:t>– </a:t>
          </a:r>
          <a:r>
            <a:rPr lang="en-US" dirty="0" smtClean="0">
              <a:solidFill>
                <a:srgbClr val="FF0000"/>
              </a:solidFill>
            </a:rPr>
            <a:t>Methodologies pour </a:t>
          </a:r>
          <a:r>
            <a:rPr lang="en-US" dirty="0" err="1" smtClean="0">
              <a:solidFill>
                <a:srgbClr val="FF0000"/>
              </a:solidFill>
            </a:rPr>
            <a:t>l’évaluation</a:t>
          </a:r>
          <a:r>
            <a:rPr lang="en-US" dirty="0" smtClean="0">
              <a:solidFill>
                <a:srgbClr val="FF0000"/>
              </a:solidFill>
            </a:rPr>
            <a:t> de </a:t>
          </a:r>
          <a:r>
            <a:rPr lang="en-US" dirty="0" err="1" smtClean="0">
              <a:solidFill>
                <a:srgbClr val="FF0000"/>
              </a:solidFill>
            </a:rPr>
            <a:t>l’impact</a:t>
          </a:r>
          <a:r>
            <a:rPr lang="en-US" dirty="0" smtClean="0">
              <a:solidFill>
                <a:srgbClr val="FF0000"/>
              </a:solidFill>
            </a:rPr>
            <a:t> </a:t>
          </a:r>
          <a:r>
            <a:rPr lang="en-US" dirty="0" err="1" smtClean="0">
              <a:solidFill>
                <a:srgbClr val="FF0000"/>
              </a:solidFill>
            </a:rPr>
            <a:t>environnemental</a:t>
          </a:r>
          <a:r>
            <a:rPr lang="en-US" dirty="0" smtClean="0">
              <a:solidFill>
                <a:srgbClr val="FF0000"/>
              </a:solidFill>
            </a:rPr>
            <a:t> des TIC</a:t>
          </a:r>
          <a:endParaRPr lang="en-US" dirty="0">
            <a:solidFill>
              <a:srgbClr val="FF0000"/>
            </a:solidFill>
          </a:endParaRPr>
        </a:p>
      </dgm:t>
    </dgm:pt>
    <dgm:pt modelId="{30A3A0F9-8794-4876-835C-2385307ED8EC}" type="parTrans" cxnId="{320DCC3D-EEF5-49F9-A506-4EC987F28B11}">
      <dgm:prSet/>
      <dgm:spPr/>
      <dgm:t>
        <a:bodyPr/>
        <a:lstStyle/>
        <a:p>
          <a:endParaRPr lang="en-US"/>
        </a:p>
      </dgm:t>
    </dgm:pt>
    <dgm:pt modelId="{8C4BA4E3-9163-45E3-B007-94F3C4D4469C}" type="sibTrans" cxnId="{320DCC3D-EEF5-49F9-A506-4EC987F28B11}">
      <dgm:prSet/>
      <dgm:spPr/>
      <dgm:t>
        <a:bodyPr/>
        <a:lstStyle/>
        <a:p>
          <a:endParaRPr lang="en-US"/>
        </a:p>
      </dgm:t>
    </dgm:pt>
    <dgm:pt modelId="{9AA7A126-BA74-45B1-8CAD-ECF0828413BB}">
      <dgm:prSet phldrT="[Text]"/>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dgm:spPr>
      <dgm:t>
        <a:bodyPr/>
        <a:lstStyle/>
        <a:p>
          <a:r>
            <a:rPr lang="en-US" dirty="0" smtClean="0">
              <a:solidFill>
                <a:srgbClr val="0070C0"/>
              </a:solidFill>
              <a:cs typeface="Arial" pitchFamily="34" charset="0"/>
            </a:rPr>
            <a:t>Q 19/5 – </a:t>
          </a:r>
          <a:r>
            <a:rPr lang="en-US" dirty="0" err="1" smtClean="0">
              <a:solidFill>
                <a:srgbClr val="0070C0"/>
              </a:solidFill>
              <a:cs typeface="Arial" pitchFamily="34" charset="0"/>
            </a:rPr>
            <a:t>Systèmes</a:t>
          </a:r>
          <a:r>
            <a:rPr lang="en-US" dirty="0" smtClean="0">
              <a:solidFill>
                <a:srgbClr val="0070C0"/>
              </a:solidFill>
              <a:cs typeface="Arial" pitchFamily="34" charset="0"/>
            </a:rPr>
            <a:t> </a:t>
          </a:r>
          <a:r>
            <a:rPr lang="en-US" dirty="0" err="1" smtClean="0">
              <a:solidFill>
                <a:srgbClr val="0070C0"/>
              </a:solidFill>
              <a:cs typeface="Arial" pitchFamily="34" charset="0"/>
            </a:rPr>
            <a:t>d’alimentation</a:t>
          </a:r>
          <a:r>
            <a:rPr lang="en-US" dirty="0" smtClean="0">
              <a:solidFill>
                <a:srgbClr val="0070C0"/>
              </a:solidFill>
              <a:cs typeface="Arial" pitchFamily="34" charset="0"/>
            </a:rPr>
            <a:t> </a:t>
          </a:r>
          <a:r>
            <a:rPr lang="en-US" dirty="0" err="1" smtClean="0">
              <a:solidFill>
                <a:srgbClr val="0070C0"/>
              </a:solidFill>
              <a:cs typeface="Arial" pitchFamily="34" charset="0"/>
            </a:rPr>
            <a:t>électrique</a:t>
          </a:r>
          <a:r>
            <a:rPr lang="en-US" dirty="0" smtClean="0">
              <a:solidFill>
                <a:srgbClr val="0070C0"/>
              </a:solidFill>
              <a:cs typeface="Arial" pitchFamily="34" charset="0"/>
            </a:rPr>
            <a:t>.</a:t>
          </a:r>
          <a:endParaRPr lang="en-US" b="1" i="1" dirty="0">
            <a:solidFill>
              <a:srgbClr val="0070C0"/>
            </a:solidFill>
            <a:cs typeface="Arial" pitchFamily="34" charset="0"/>
          </a:endParaRPr>
        </a:p>
      </dgm:t>
    </dgm:pt>
    <dgm:pt modelId="{1D5BE8C1-DCCF-4E8B-A799-4245CE04DB86}" type="parTrans" cxnId="{6B474FBA-8E5B-4EA2-902F-3F31401E2D1F}">
      <dgm:prSet/>
      <dgm:spPr/>
      <dgm:t>
        <a:bodyPr/>
        <a:lstStyle/>
        <a:p>
          <a:endParaRPr lang="en-US"/>
        </a:p>
      </dgm:t>
    </dgm:pt>
    <dgm:pt modelId="{239529AF-450B-4309-97E9-6CCF064AF9D1}" type="sibTrans" cxnId="{6B474FBA-8E5B-4EA2-902F-3F31401E2D1F}">
      <dgm:prSet/>
      <dgm:spPr/>
      <dgm:t>
        <a:bodyPr/>
        <a:lstStyle/>
        <a:p>
          <a:endParaRPr lang="en-US"/>
        </a:p>
      </dgm:t>
    </dgm:pt>
    <dgm:pt modelId="{8D406155-8DDD-4D06-9AD8-A56131C6EDDB}" type="pres">
      <dgm:prSet presAssocID="{A274C391-F906-46B2-A82A-B40CE2A508CF}" presName="linear" presStyleCnt="0">
        <dgm:presLayoutVars>
          <dgm:animLvl val="lvl"/>
          <dgm:resizeHandles val="exact"/>
        </dgm:presLayoutVars>
      </dgm:prSet>
      <dgm:spPr/>
      <dgm:t>
        <a:bodyPr/>
        <a:lstStyle/>
        <a:p>
          <a:endParaRPr lang="en-US"/>
        </a:p>
      </dgm:t>
    </dgm:pt>
    <dgm:pt modelId="{98E90840-FFBD-41D3-8697-54DEA5CA41AF}" type="pres">
      <dgm:prSet presAssocID="{559DEE58-6A51-4DBA-B7A9-773437F4D8CE}" presName="parentText" presStyleLbl="node1" presStyleIdx="0" presStyleCnt="7" custScaleX="100000" custLinFactNeighborY="-81202">
        <dgm:presLayoutVars>
          <dgm:chMax val="0"/>
          <dgm:bulletEnabled val="1"/>
        </dgm:presLayoutVars>
      </dgm:prSet>
      <dgm:spPr/>
      <dgm:t>
        <a:bodyPr/>
        <a:lstStyle/>
        <a:p>
          <a:endParaRPr lang="en-US"/>
        </a:p>
      </dgm:t>
    </dgm:pt>
    <dgm:pt modelId="{48DDB8DF-36D2-4AA7-BC89-14126B329534}" type="pres">
      <dgm:prSet presAssocID="{47E2322E-D171-4D74-9F1D-105D3410C0AA}" presName="spacer" presStyleCnt="0"/>
      <dgm:spPr/>
    </dgm:pt>
    <dgm:pt modelId="{40047FC7-A541-4907-84D1-9D52EC12F833}" type="pres">
      <dgm:prSet presAssocID="{B10A0E01-3F36-4D5A-913A-23B4846829A5}" presName="parentText" presStyleLbl="node1" presStyleIdx="1" presStyleCnt="7" custScaleX="83498" custLinFactNeighborX="-14036" custLinFactNeighborY="-27838">
        <dgm:presLayoutVars>
          <dgm:chMax val="0"/>
          <dgm:bulletEnabled val="1"/>
        </dgm:presLayoutVars>
      </dgm:prSet>
      <dgm:spPr/>
      <dgm:t>
        <a:bodyPr/>
        <a:lstStyle/>
        <a:p>
          <a:endParaRPr lang="en-US"/>
        </a:p>
      </dgm:t>
    </dgm:pt>
    <dgm:pt modelId="{7674C897-4046-4A40-B0BD-63AC34623EBD}" type="pres">
      <dgm:prSet presAssocID="{1CBB45D0-FA4E-4E9A-AE1B-16F4FFE0D809}" presName="spacer" presStyleCnt="0"/>
      <dgm:spPr/>
    </dgm:pt>
    <dgm:pt modelId="{5FE03B28-13CE-4DC3-9667-747878F27ADB}" type="pres">
      <dgm:prSet presAssocID="{65A42D30-E69C-496D-BFE0-5C2DB703E93C}" presName="parentText" presStyleLbl="node1" presStyleIdx="2" presStyleCnt="7" custFlipHor="1" custScaleX="80579" custLinFactNeighborX="-11758" custLinFactNeighborY="15670">
        <dgm:presLayoutVars>
          <dgm:chMax val="0"/>
          <dgm:bulletEnabled val="1"/>
        </dgm:presLayoutVars>
      </dgm:prSet>
      <dgm:spPr/>
      <dgm:t>
        <a:bodyPr/>
        <a:lstStyle/>
        <a:p>
          <a:endParaRPr lang="en-US"/>
        </a:p>
      </dgm:t>
    </dgm:pt>
    <dgm:pt modelId="{2BC19360-BF83-47CF-8FD9-0F8C863AB90B}" type="pres">
      <dgm:prSet presAssocID="{7A3944E5-1693-4D1F-92ED-ABA5E45A0495}" presName="spacer" presStyleCnt="0"/>
      <dgm:spPr/>
    </dgm:pt>
    <dgm:pt modelId="{004C968B-A5AD-4D86-A0F3-302F915199D9}" type="pres">
      <dgm:prSet presAssocID="{3E5DAE9D-4310-451B-88A5-4AC14C7A194E}" presName="parentText" presStyleLbl="node1" presStyleIdx="3" presStyleCnt="7" custScaleX="80587" custLinFactY="-3691" custLinFactNeighborX="-9716" custLinFactNeighborY="-100000">
        <dgm:presLayoutVars>
          <dgm:chMax val="0"/>
          <dgm:bulletEnabled val="1"/>
        </dgm:presLayoutVars>
      </dgm:prSet>
      <dgm:spPr/>
      <dgm:t>
        <a:bodyPr/>
        <a:lstStyle/>
        <a:p>
          <a:endParaRPr lang="en-US"/>
        </a:p>
      </dgm:t>
    </dgm:pt>
    <dgm:pt modelId="{DA90BE4E-C983-4F81-9878-90A49C34CEDA}" type="pres">
      <dgm:prSet presAssocID="{2F29DBD4-2654-4A2C-8EA6-71F58CFC5999}" presName="spacer" presStyleCnt="0"/>
      <dgm:spPr/>
    </dgm:pt>
    <dgm:pt modelId="{041D8FE5-999C-4BE5-A060-2F07B9A04F03}" type="pres">
      <dgm:prSet presAssocID="{0C157B24-5143-4EEE-ACB6-40AE221A6E9E}" presName="parentText" presStyleLbl="node1" presStyleIdx="4" presStyleCnt="7" custLinFactY="-14802" custLinFactNeighborX="-9" custLinFactNeighborY="-100000">
        <dgm:presLayoutVars>
          <dgm:chMax val="0"/>
          <dgm:bulletEnabled val="1"/>
        </dgm:presLayoutVars>
      </dgm:prSet>
      <dgm:spPr/>
      <dgm:t>
        <a:bodyPr/>
        <a:lstStyle/>
        <a:p>
          <a:endParaRPr lang="en-US"/>
        </a:p>
      </dgm:t>
    </dgm:pt>
    <dgm:pt modelId="{6886A5FF-4F22-401A-8E75-F6DAAD2C7D0B}" type="pres">
      <dgm:prSet presAssocID="{1725DA4A-F551-41F6-9FD5-985159763BD6}" presName="spacer" presStyleCnt="0"/>
      <dgm:spPr/>
    </dgm:pt>
    <dgm:pt modelId="{B68051D9-17B6-4589-A9D3-3A952F965141}" type="pres">
      <dgm:prSet presAssocID="{A7C4D91E-E2E3-49CA-BFF6-AF6F9866E7F8}" presName="parentText" presStyleLbl="node1" presStyleIdx="5" presStyleCnt="7" custScaleX="100000" custLinFactY="-21478" custLinFactNeighborX="-9" custLinFactNeighborY="-100000">
        <dgm:presLayoutVars>
          <dgm:chMax val="0"/>
          <dgm:bulletEnabled val="1"/>
        </dgm:presLayoutVars>
      </dgm:prSet>
      <dgm:spPr/>
      <dgm:t>
        <a:bodyPr/>
        <a:lstStyle/>
        <a:p>
          <a:endParaRPr lang="en-US"/>
        </a:p>
      </dgm:t>
    </dgm:pt>
    <dgm:pt modelId="{B6BFF98B-DB35-40C9-9D9E-C4CB82A96800}" type="pres">
      <dgm:prSet presAssocID="{8C4BA4E3-9163-45E3-B007-94F3C4D4469C}" presName="spacer" presStyleCnt="0"/>
      <dgm:spPr/>
    </dgm:pt>
    <dgm:pt modelId="{AF62EE37-602A-41B4-9907-F34AE77BD6A8}" type="pres">
      <dgm:prSet presAssocID="{9AA7A126-BA74-45B1-8CAD-ECF0828413BB}" presName="parentText" presStyleLbl="node1" presStyleIdx="6" presStyleCnt="7" custLinFactY="-28154" custLinFactNeighborX="363" custLinFactNeighborY="-100000">
        <dgm:presLayoutVars>
          <dgm:chMax val="0"/>
          <dgm:bulletEnabled val="1"/>
        </dgm:presLayoutVars>
      </dgm:prSet>
      <dgm:spPr/>
      <dgm:t>
        <a:bodyPr/>
        <a:lstStyle/>
        <a:p>
          <a:endParaRPr lang="en-US"/>
        </a:p>
      </dgm:t>
    </dgm:pt>
  </dgm:ptLst>
  <dgm:cxnLst>
    <dgm:cxn modelId="{04CF4FDC-4548-4A23-8FCC-81B87EB8D6C5}" type="presOf" srcId="{B10A0E01-3F36-4D5A-913A-23B4846829A5}" destId="{40047FC7-A541-4907-84D1-9D52EC12F833}" srcOrd="0" destOrd="0" presId="urn:microsoft.com/office/officeart/2005/8/layout/vList2"/>
    <dgm:cxn modelId="{5DDEEBD0-C7F1-4519-A140-592D9072C16F}" srcId="{A274C391-F906-46B2-A82A-B40CE2A508CF}" destId="{0C157B24-5143-4EEE-ACB6-40AE221A6E9E}" srcOrd="4" destOrd="0" parTransId="{60FABB26-8FA6-41E9-84AA-393713476ECE}" sibTransId="{1725DA4A-F551-41F6-9FD5-985159763BD6}"/>
    <dgm:cxn modelId="{973C5386-B57B-40F9-8F2A-DEC09686D6FC}" srcId="{A274C391-F906-46B2-A82A-B40CE2A508CF}" destId="{559DEE58-6A51-4DBA-B7A9-773437F4D8CE}" srcOrd="0" destOrd="0" parTransId="{3B7AD329-C034-43B8-9AA9-201ABEFB23C4}" sibTransId="{47E2322E-D171-4D74-9F1D-105D3410C0AA}"/>
    <dgm:cxn modelId="{0173976D-3D59-47E0-B7D5-D22624C9C5AE}" srcId="{A274C391-F906-46B2-A82A-B40CE2A508CF}" destId="{B10A0E01-3F36-4D5A-913A-23B4846829A5}" srcOrd="1" destOrd="0" parTransId="{C0309FC4-346C-4F04-8F86-57AE0392771E}" sibTransId="{1CBB45D0-FA4E-4E9A-AE1B-16F4FFE0D809}"/>
    <dgm:cxn modelId="{A740F510-0989-4486-B23A-0D7DDD361606}" type="presOf" srcId="{3E5DAE9D-4310-451B-88A5-4AC14C7A194E}" destId="{004C968B-A5AD-4D86-A0F3-302F915199D9}" srcOrd="0" destOrd="0" presId="urn:microsoft.com/office/officeart/2005/8/layout/vList2"/>
    <dgm:cxn modelId="{6AF06E7F-CC9B-48D0-B60C-2AA10D029D27}" srcId="{A274C391-F906-46B2-A82A-B40CE2A508CF}" destId="{65A42D30-E69C-496D-BFE0-5C2DB703E93C}" srcOrd="2" destOrd="0" parTransId="{636BEA2F-6184-44A6-9B39-BCFCCEBDDE08}" sibTransId="{7A3944E5-1693-4D1F-92ED-ABA5E45A0495}"/>
    <dgm:cxn modelId="{7BC785CB-8571-4D94-AE87-BE41BF7146BA}" srcId="{A274C391-F906-46B2-A82A-B40CE2A508CF}" destId="{3E5DAE9D-4310-451B-88A5-4AC14C7A194E}" srcOrd="3" destOrd="0" parTransId="{CB81AAC9-D896-48D8-88DD-5173D3CBF0D3}" sibTransId="{2F29DBD4-2654-4A2C-8EA6-71F58CFC5999}"/>
    <dgm:cxn modelId="{A67E9730-F5BF-4E12-9C43-C4947CA878C6}" type="presOf" srcId="{65A42D30-E69C-496D-BFE0-5C2DB703E93C}" destId="{5FE03B28-13CE-4DC3-9667-747878F27ADB}" srcOrd="0" destOrd="0" presId="urn:microsoft.com/office/officeart/2005/8/layout/vList2"/>
    <dgm:cxn modelId="{320DCC3D-EEF5-49F9-A506-4EC987F28B11}" srcId="{A274C391-F906-46B2-A82A-B40CE2A508CF}" destId="{A7C4D91E-E2E3-49CA-BFF6-AF6F9866E7F8}" srcOrd="5" destOrd="0" parTransId="{30A3A0F9-8794-4876-835C-2385307ED8EC}" sibTransId="{8C4BA4E3-9163-45E3-B007-94F3C4D4469C}"/>
    <dgm:cxn modelId="{B1392F3E-099E-47B0-A4D5-94DDF235424C}" type="presOf" srcId="{559DEE58-6A51-4DBA-B7A9-773437F4D8CE}" destId="{98E90840-FFBD-41D3-8697-54DEA5CA41AF}" srcOrd="0" destOrd="0" presId="urn:microsoft.com/office/officeart/2005/8/layout/vList2"/>
    <dgm:cxn modelId="{F83C3399-D8C4-4F14-92CA-3500B4492CC8}" type="presOf" srcId="{9AA7A126-BA74-45B1-8CAD-ECF0828413BB}" destId="{AF62EE37-602A-41B4-9907-F34AE77BD6A8}" srcOrd="0" destOrd="0" presId="urn:microsoft.com/office/officeart/2005/8/layout/vList2"/>
    <dgm:cxn modelId="{47FA6623-83C3-4886-A06B-2581F27F76BB}" type="presOf" srcId="{0C157B24-5143-4EEE-ACB6-40AE221A6E9E}" destId="{041D8FE5-999C-4BE5-A060-2F07B9A04F03}" srcOrd="0" destOrd="0" presId="urn:microsoft.com/office/officeart/2005/8/layout/vList2"/>
    <dgm:cxn modelId="{6B474FBA-8E5B-4EA2-902F-3F31401E2D1F}" srcId="{A274C391-F906-46B2-A82A-B40CE2A508CF}" destId="{9AA7A126-BA74-45B1-8CAD-ECF0828413BB}" srcOrd="6" destOrd="0" parTransId="{1D5BE8C1-DCCF-4E8B-A799-4245CE04DB86}" sibTransId="{239529AF-450B-4309-97E9-6CCF064AF9D1}"/>
    <dgm:cxn modelId="{128FA66E-3914-4065-8308-86189E14A552}" type="presOf" srcId="{A7C4D91E-E2E3-49CA-BFF6-AF6F9866E7F8}" destId="{B68051D9-17B6-4589-A9D3-3A952F965141}" srcOrd="0" destOrd="0" presId="urn:microsoft.com/office/officeart/2005/8/layout/vList2"/>
    <dgm:cxn modelId="{A246F3BB-9407-4447-9DEB-0B1DFD77D80C}" type="presOf" srcId="{A274C391-F906-46B2-A82A-B40CE2A508CF}" destId="{8D406155-8DDD-4D06-9AD8-A56131C6EDDB}" srcOrd="0" destOrd="0" presId="urn:microsoft.com/office/officeart/2005/8/layout/vList2"/>
    <dgm:cxn modelId="{EDDFA7AE-8DA6-4C20-B19F-5441B66A0B22}" type="presParOf" srcId="{8D406155-8DDD-4D06-9AD8-A56131C6EDDB}" destId="{98E90840-FFBD-41D3-8697-54DEA5CA41AF}" srcOrd="0" destOrd="0" presId="urn:microsoft.com/office/officeart/2005/8/layout/vList2"/>
    <dgm:cxn modelId="{E17F763C-D805-42B6-B52B-C99C8BC5C010}" type="presParOf" srcId="{8D406155-8DDD-4D06-9AD8-A56131C6EDDB}" destId="{48DDB8DF-36D2-4AA7-BC89-14126B329534}" srcOrd="1" destOrd="0" presId="urn:microsoft.com/office/officeart/2005/8/layout/vList2"/>
    <dgm:cxn modelId="{46BFBEE5-9EAD-440B-BB7B-35641E70203C}" type="presParOf" srcId="{8D406155-8DDD-4D06-9AD8-A56131C6EDDB}" destId="{40047FC7-A541-4907-84D1-9D52EC12F833}" srcOrd="2" destOrd="0" presId="urn:microsoft.com/office/officeart/2005/8/layout/vList2"/>
    <dgm:cxn modelId="{EF2ACA4F-BA12-40AB-9C16-67188DF20BA6}" type="presParOf" srcId="{8D406155-8DDD-4D06-9AD8-A56131C6EDDB}" destId="{7674C897-4046-4A40-B0BD-63AC34623EBD}" srcOrd="3" destOrd="0" presId="urn:microsoft.com/office/officeart/2005/8/layout/vList2"/>
    <dgm:cxn modelId="{66BFDBDB-8F03-4296-88E3-11A4D9FE21E9}" type="presParOf" srcId="{8D406155-8DDD-4D06-9AD8-A56131C6EDDB}" destId="{5FE03B28-13CE-4DC3-9667-747878F27ADB}" srcOrd="4" destOrd="0" presId="urn:microsoft.com/office/officeart/2005/8/layout/vList2"/>
    <dgm:cxn modelId="{5E119A38-E463-433B-B7FC-D54C52F9DDEE}" type="presParOf" srcId="{8D406155-8DDD-4D06-9AD8-A56131C6EDDB}" destId="{2BC19360-BF83-47CF-8FD9-0F8C863AB90B}" srcOrd="5" destOrd="0" presId="urn:microsoft.com/office/officeart/2005/8/layout/vList2"/>
    <dgm:cxn modelId="{95AA2070-3546-45DB-805E-C51415D81133}" type="presParOf" srcId="{8D406155-8DDD-4D06-9AD8-A56131C6EDDB}" destId="{004C968B-A5AD-4D86-A0F3-302F915199D9}" srcOrd="6" destOrd="0" presId="urn:microsoft.com/office/officeart/2005/8/layout/vList2"/>
    <dgm:cxn modelId="{B1C30101-F64F-4E96-81AB-FF3B89AADEED}" type="presParOf" srcId="{8D406155-8DDD-4D06-9AD8-A56131C6EDDB}" destId="{DA90BE4E-C983-4F81-9878-90A49C34CEDA}" srcOrd="7" destOrd="0" presId="urn:microsoft.com/office/officeart/2005/8/layout/vList2"/>
    <dgm:cxn modelId="{7441332B-4A99-400C-AE2C-751FF5E4FEA2}" type="presParOf" srcId="{8D406155-8DDD-4D06-9AD8-A56131C6EDDB}" destId="{041D8FE5-999C-4BE5-A060-2F07B9A04F03}" srcOrd="8" destOrd="0" presId="urn:microsoft.com/office/officeart/2005/8/layout/vList2"/>
    <dgm:cxn modelId="{71BB729B-BDF1-4D8C-9689-6EAAF3305B82}" type="presParOf" srcId="{8D406155-8DDD-4D06-9AD8-A56131C6EDDB}" destId="{6886A5FF-4F22-401A-8E75-F6DAAD2C7D0B}" srcOrd="9" destOrd="0" presId="urn:microsoft.com/office/officeart/2005/8/layout/vList2"/>
    <dgm:cxn modelId="{50B4F897-E65F-491B-8C73-5F77FEABE741}" type="presParOf" srcId="{8D406155-8DDD-4D06-9AD8-A56131C6EDDB}" destId="{B68051D9-17B6-4589-A9D3-3A952F965141}" srcOrd="10" destOrd="0" presId="urn:microsoft.com/office/officeart/2005/8/layout/vList2"/>
    <dgm:cxn modelId="{892F649B-EC10-4821-9C80-9A6E755B71C9}" type="presParOf" srcId="{8D406155-8DDD-4D06-9AD8-A56131C6EDDB}" destId="{B6BFF98B-DB35-40C9-9D9E-C4CB82A96800}" srcOrd="11" destOrd="0" presId="urn:microsoft.com/office/officeart/2005/8/layout/vList2"/>
    <dgm:cxn modelId="{EC437D47-036A-4C45-8926-6E38376FD8E8}" type="presParOf" srcId="{8D406155-8DDD-4D06-9AD8-A56131C6EDDB}" destId="{AF62EE37-602A-41B4-9907-F34AE77BD6A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90840-FFBD-41D3-8697-54DEA5CA41AF}">
      <dsp:nvSpPr>
        <dsp:cNvPr id="0" name=""/>
        <dsp:cNvSpPr/>
      </dsp:nvSpPr>
      <dsp:spPr>
        <a:xfrm>
          <a:off x="0" y="0"/>
          <a:ext cx="8244656" cy="715052"/>
        </a:xfrm>
        <a:prstGeom prst="roundRect">
          <a:avLst/>
        </a:prstGeom>
        <a:gradFill flip="none" rotWithShape="1">
          <a:gsLst>
            <a:gs pos="0">
              <a:srgbClr val="CCFF99">
                <a:shade val="30000"/>
                <a:satMod val="115000"/>
              </a:srgbClr>
            </a:gs>
            <a:gs pos="50000">
              <a:srgbClr val="CCFF99">
                <a:shade val="67500"/>
                <a:satMod val="115000"/>
              </a:srgbClr>
            </a:gs>
            <a:gs pos="100000">
              <a:srgbClr val="CCFF99">
                <a:shade val="100000"/>
                <a:satMod val="115000"/>
              </a:srgbClr>
            </a:gs>
          </a:gsLst>
          <a:lin ang="135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rgbClr val="0070C0"/>
              </a:solidFill>
              <a:cs typeface="Arial" pitchFamily="34" charset="0"/>
            </a:rPr>
            <a:t>Q 13/5 </a:t>
          </a:r>
          <a:r>
            <a:rPr lang="en-US" sz="1600" kern="1200" dirty="0" smtClean="0">
              <a:solidFill>
                <a:srgbClr val="2E2E2E"/>
              </a:solidFill>
            </a:rPr>
            <a:t>reduction de </a:t>
          </a:r>
          <a:r>
            <a:rPr lang="en-US" sz="1600" kern="1200" dirty="0" err="1" smtClean="0">
              <a:solidFill>
                <a:srgbClr val="2E2E2E"/>
              </a:solidFill>
            </a:rPr>
            <a:t>l’impact</a:t>
          </a:r>
          <a:r>
            <a:rPr lang="en-US" sz="1600" kern="1200" dirty="0" smtClean="0">
              <a:solidFill>
                <a:srgbClr val="2E2E2E"/>
              </a:solidFill>
            </a:rPr>
            <a:t> environmental </a:t>
          </a:r>
          <a:r>
            <a:rPr lang="en-US" sz="1600" kern="1200" dirty="0" err="1" smtClean="0">
              <a:solidFill>
                <a:srgbClr val="2E2E2E"/>
              </a:solidFill>
            </a:rPr>
            <a:t>incluant</a:t>
          </a:r>
          <a:r>
            <a:rPr lang="en-US" sz="1600" kern="1200" dirty="0" smtClean="0">
              <a:solidFill>
                <a:srgbClr val="2E2E2E"/>
              </a:solidFill>
            </a:rPr>
            <a:t> les </a:t>
          </a:r>
          <a:r>
            <a:rPr lang="en-US" sz="1600" kern="1200" dirty="0" err="1" smtClean="0">
              <a:solidFill>
                <a:srgbClr val="2E2E2E"/>
              </a:solidFill>
            </a:rPr>
            <a:t>déchets</a:t>
          </a:r>
          <a:r>
            <a:rPr lang="en-US" sz="1600" kern="1200" dirty="0" smtClean="0">
              <a:solidFill>
                <a:srgbClr val="2E2E2E"/>
              </a:solidFill>
            </a:rPr>
            <a:t> </a:t>
          </a:r>
          <a:r>
            <a:rPr lang="en-US" sz="1600" kern="1200" dirty="0" err="1" smtClean="0">
              <a:solidFill>
                <a:srgbClr val="2E2E2E"/>
              </a:solidFill>
            </a:rPr>
            <a:t>électroniques</a:t>
          </a:r>
          <a:r>
            <a:rPr lang="en-US" sz="1600" kern="1200" dirty="0" smtClean="0">
              <a:solidFill>
                <a:srgbClr val="2E2E2E"/>
              </a:solidFill>
            </a:rPr>
            <a:t> </a:t>
          </a:r>
          <a:endParaRPr lang="en-US" sz="1600" kern="1200" dirty="0"/>
        </a:p>
      </dsp:txBody>
      <dsp:txXfrm>
        <a:off x="34906" y="34906"/>
        <a:ext cx="8174844" cy="645240"/>
      </dsp:txXfrm>
    </dsp:sp>
    <dsp:sp modelId="{40047FC7-A541-4907-84D1-9D52EC12F833}">
      <dsp:nvSpPr>
        <dsp:cNvPr id="0" name=""/>
        <dsp:cNvSpPr/>
      </dsp:nvSpPr>
      <dsp:spPr>
        <a:xfrm>
          <a:off x="0" y="794556"/>
          <a:ext cx="6884122" cy="715052"/>
        </a:xfrm>
        <a:prstGeom prst="roundRect">
          <a:avLst/>
        </a:prstGeom>
        <a:gradFill flip="none" rotWithShape="0">
          <a:gsLst>
            <a:gs pos="0">
              <a:srgbClr val="CCFF33">
                <a:tint val="66000"/>
                <a:satMod val="160000"/>
              </a:srgbClr>
            </a:gs>
            <a:gs pos="50000">
              <a:srgbClr val="CCFF33">
                <a:tint val="44500"/>
                <a:satMod val="160000"/>
              </a:srgbClr>
            </a:gs>
            <a:gs pos="100000">
              <a:srgbClr val="CCFF33">
                <a:tint val="23500"/>
                <a:satMod val="160000"/>
              </a:srgbClr>
            </a:gs>
          </a:gsLst>
          <a:lin ang="27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rgbClr val="0070C0"/>
              </a:solidFill>
              <a:cs typeface="Arial" pitchFamily="34" charset="0"/>
            </a:rPr>
            <a:t>Q 14/5 – </a:t>
          </a:r>
          <a:r>
            <a:rPr lang="en-US" sz="1600" kern="1200" dirty="0" err="1" smtClean="0">
              <a:solidFill>
                <a:schemeClr val="tx2"/>
              </a:solidFill>
              <a:cs typeface="Arial" pitchFamily="34" charset="0"/>
            </a:rPr>
            <a:t>Mise</a:t>
          </a:r>
          <a:r>
            <a:rPr lang="en-US" sz="1600" kern="1200" dirty="0" smtClean="0">
              <a:solidFill>
                <a:schemeClr val="tx2"/>
              </a:solidFill>
              <a:cs typeface="Arial" pitchFamily="34" charset="0"/>
            </a:rPr>
            <a:t> en place </a:t>
          </a:r>
          <a:r>
            <a:rPr lang="en-US" sz="1600" kern="1200" dirty="0" err="1" smtClean="0">
              <a:solidFill>
                <a:schemeClr val="tx2"/>
              </a:solidFill>
              <a:cs typeface="Arial" pitchFamily="34" charset="0"/>
            </a:rPr>
            <a:t>d’une</a:t>
          </a:r>
          <a:r>
            <a:rPr lang="en-US" sz="1600" kern="1200" dirty="0" smtClean="0">
              <a:solidFill>
                <a:schemeClr val="tx2"/>
              </a:solidFill>
              <a:cs typeface="Arial" pitchFamily="34" charset="0"/>
            </a:rPr>
            <a:t> infrastructure de </a:t>
          </a:r>
          <a:r>
            <a:rPr lang="en-US" sz="1600" kern="1200" dirty="0" err="1" smtClean="0">
              <a:solidFill>
                <a:schemeClr val="tx2"/>
              </a:solidFill>
              <a:cs typeface="Arial" pitchFamily="34" charset="0"/>
            </a:rPr>
            <a:t>télécommunications</a:t>
          </a:r>
          <a:r>
            <a:rPr lang="en-US" sz="1600" kern="1200" dirty="0" smtClean="0">
              <a:solidFill>
                <a:schemeClr val="tx2"/>
              </a:solidFill>
              <a:cs typeface="Arial" pitchFamily="34" charset="0"/>
            </a:rPr>
            <a:t> durable et à </a:t>
          </a:r>
          <a:r>
            <a:rPr lang="en-US" sz="1600" kern="1200" dirty="0" err="1" smtClean="0">
              <a:solidFill>
                <a:schemeClr val="tx2"/>
              </a:solidFill>
              <a:cs typeface="Arial" pitchFamily="34" charset="0"/>
            </a:rPr>
            <a:t>faible</a:t>
          </a:r>
          <a:r>
            <a:rPr lang="en-US" sz="1600" kern="1200" dirty="0" smtClean="0">
              <a:solidFill>
                <a:schemeClr val="tx2"/>
              </a:solidFill>
              <a:cs typeface="Arial" pitchFamily="34" charset="0"/>
            </a:rPr>
            <a:t> </a:t>
          </a:r>
          <a:r>
            <a:rPr lang="en-US" sz="1600" kern="1200" dirty="0" err="1" smtClean="0">
              <a:solidFill>
                <a:schemeClr val="tx2"/>
              </a:solidFill>
              <a:cs typeface="Arial" pitchFamily="34" charset="0"/>
            </a:rPr>
            <a:t>coût</a:t>
          </a:r>
          <a:r>
            <a:rPr lang="en-US" sz="1600" kern="1200" dirty="0" smtClean="0">
              <a:solidFill>
                <a:schemeClr val="tx2"/>
              </a:solidFill>
              <a:cs typeface="Arial" pitchFamily="34" charset="0"/>
            </a:rPr>
            <a:t> pour les communications </a:t>
          </a:r>
          <a:r>
            <a:rPr lang="en-US" sz="1600" kern="1200" dirty="0" err="1" smtClean="0">
              <a:solidFill>
                <a:schemeClr val="tx2"/>
              </a:solidFill>
              <a:cs typeface="Arial" pitchFamily="34" charset="0"/>
            </a:rPr>
            <a:t>rurales</a:t>
          </a:r>
          <a:r>
            <a:rPr lang="en-US" sz="1600" kern="1200" dirty="0" smtClean="0">
              <a:solidFill>
                <a:schemeClr val="tx2"/>
              </a:solidFill>
              <a:cs typeface="Arial" pitchFamily="34" charset="0"/>
            </a:rPr>
            <a:t> pour les pays en </a:t>
          </a:r>
          <a:r>
            <a:rPr lang="en-US" sz="1600" kern="1200" dirty="0" err="1" smtClean="0">
              <a:solidFill>
                <a:schemeClr val="tx2"/>
              </a:solidFill>
              <a:cs typeface="Arial" pitchFamily="34" charset="0"/>
            </a:rPr>
            <a:t>développement</a:t>
          </a:r>
          <a:r>
            <a:rPr lang="en-US" sz="1600" kern="1200" dirty="0" smtClean="0">
              <a:solidFill>
                <a:schemeClr val="tx2"/>
              </a:solidFill>
            </a:rPr>
            <a:t> </a:t>
          </a:r>
          <a:endParaRPr lang="en-US" sz="1600" kern="1200" dirty="0">
            <a:solidFill>
              <a:schemeClr val="tx2"/>
            </a:solidFill>
          </a:endParaRPr>
        </a:p>
      </dsp:txBody>
      <dsp:txXfrm>
        <a:off x="34906" y="829462"/>
        <a:ext cx="6814310" cy="645240"/>
      </dsp:txXfrm>
    </dsp:sp>
    <dsp:sp modelId="{5FE03B28-13CE-4DC3-9667-747878F27ADB}">
      <dsp:nvSpPr>
        <dsp:cNvPr id="0" name=""/>
        <dsp:cNvSpPr/>
      </dsp:nvSpPr>
      <dsp:spPr>
        <a:xfrm flipH="1">
          <a:off x="0" y="1584004"/>
          <a:ext cx="6643461" cy="715052"/>
        </a:xfrm>
        <a:prstGeom prst="roundRect">
          <a:avLst/>
        </a:prstGeom>
        <a:gradFill flip="none" rotWithShape="1">
          <a:gsLst>
            <a:gs pos="0">
              <a:srgbClr val="99FF99">
                <a:shade val="30000"/>
                <a:satMod val="115000"/>
              </a:srgbClr>
            </a:gs>
            <a:gs pos="50000">
              <a:srgbClr val="99FF99">
                <a:shade val="67500"/>
                <a:satMod val="115000"/>
              </a:srgbClr>
            </a:gs>
            <a:gs pos="100000">
              <a:srgbClr val="99FF99">
                <a:shade val="100000"/>
                <a:satMod val="115000"/>
              </a:srgbClr>
            </a:gs>
          </a:gsLst>
          <a:lin ang="16200000" scaled="1"/>
          <a:tileRect/>
        </a:gradFill>
        <a:ln>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rgbClr val="0070C0"/>
              </a:solidFill>
              <a:cs typeface="Arial" pitchFamily="34" charset="0"/>
            </a:rPr>
            <a:t>Q 15/5 – TIC et </a:t>
          </a:r>
          <a:r>
            <a:rPr lang="en-US" sz="1600" kern="1200" dirty="0" smtClean="0">
              <a:solidFill>
                <a:srgbClr val="2E2E2E"/>
              </a:solidFill>
            </a:rPr>
            <a:t>adaptation aux </a:t>
          </a:r>
          <a:r>
            <a:rPr lang="en-US" sz="1600" kern="1200" dirty="0" err="1" smtClean="0">
              <a:solidFill>
                <a:srgbClr val="2E2E2E"/>
              </a:solidFill>
            </a:rPr>
            <a:t>effets</a:t>
          </a:r>
          <a:r>
            <a:rPr lang="en-US" sz="1600" kern="1200" dirty="0" smtClean="0">
              <a:solidFill>
                <a:srgbClr val="2E2E2E"/>
              </a:solidFill>
            </a:rPr>
            <a:t> des </a:t>
          </a:r>
          <a:r>
            <a:rPr lang="en-US" sz="1600" kern="1200" dirty="0" err="1" smtClean="0">
              <a:solidFill>
                <a:srgbClr val="2E2E2E"/>
              </a:solidFill>
            </a:rPr>
            <a:t>changements</a:t>
          </a:r>
          <a:r>
            <a:rPr lang="en-US" sz="1600" kern="1200" dirty="0" smtClean="0">
              <a:solidFill>
                <a:srgbClr val="2E2E2E"/>
              </a:solidFill>
            </a:rPr>
            <a:t> </a:t>
          </a:r>
          <a:r>
            <a:rPr lang="en-US" sz="1600" kern="1200" dirty="0" err="1" smtClean="0">
              <a:solidFill>
                <a:srgbClr val="2E2E2E"/>
              </a:solidFill>
            </a:rPr>
            <a:t>climatiques</a:t>
          </a:r>
          <a:r>
            <a:rPr lang="en-US" sz="1600" kern="1200" dirty="0" smtClean="0">
              <a:solidFill>
                <a:srgbClr val="2E2E2E"/>
              </a:solidFill>
            </a:rPr>
            <a:t> </a:t>
          </a:r>
          <a:endParaRPr lang="en-US" sz="1600" kern="1200" dirty="0"/>
        </a:p>
      </dsp:txBody>
      <dsp:txXfrm>
        <a:off x="34906" y="1618910"/>
        <a:ext cx="6573649" cy="645240"/>
      </dsp:txXfrm>
    </dsp:sp>
    <dsp:sp modelId="{004C968B-A5AD-4D86-A0F3-302F915199D9}">
      <dsp:nvSpPr>
        <dsp:cNvPr id="0" name=""/>
        <dsp:cNvSpPr/>
      </dsp:nvSpPr>
      <dsp:spPr>
        <a:xfrm>
          <a:off x="0" y="2264540"/>
          <a:ext cx="6644120" cy="715052"/>
        </a:xfrm>
        <a:prstGeom prst="roundRect">
          <a:avLst/>
        </a:prstGeom>
        <a:gradFill flip="none" rotWithShape="0">
          <a:gsLst>
            <a:gs pos="0">
              <a:srgbClr val="66FF33">
                <a:tint val="66000"/>
                <a:satMod val="160000"/>
              </a:srgbClr>
            </a:gs>
            <a:gs pos="50000">
              <a:srgbClr val="66FF33">
                <a:tint val="44500"/>
                <a:satMod val="160000"/>
              </a:srgbClr>
            </a:gs>
            <a:gs pos="100000">
              <a:srgbClr val="66FF33">
                <a:tint val="23500"/>
                <a:satMod val="160000"/>
              </a:srgbClr>
            </a:gs>
          </a:gsLst>
          <a:lin ang="27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rgbClr val="0070C0"/>
              </a:solidFill>
              <a:cs typeface="Arial" pitchFamily="34" charset="0"/>
            </a:rPr>
            <a:t>Q 16/5 </a:t>
          </a:r>
          <a:r>
            <a:rPr lang="en-US" sz="1600" kern="1200" dirty="0" smtClean="0">
              <a:solidFill>
                <a:schemeClr val="tx1"/>
              </a:solidFill>
              <a:cs typeface="Arial" pitchFamily="34" charset="0"/>
            </a:rPr>
            <a:t>– </a:t>
          </a:r>
          <a:r>
            <a:rPr lang="en-US" sz="1600" kern="1200" dirty="0" err="1" smtClean="0">
              <a:solidFill>
                <a:schemeClr val="tx1"/>
              </a:solidFill>
              <a:cs typeface="Arial" pitchFamily="34" charset="0"/>
            </a:rPr>
            <a:t>Capitaliser</a:t>
          </a:r>
          <a:r>
            <a:rPr lang="en-US" sz="1600" kern="1200" dirty="0" smtClean="0">
              <a:solidFill>
                <a:schemeClr val="tx1"/>
              </a:solidFill>
              <a:cs typeface="Arial" pitchFamily="34" charset="0"/>
            </a:rPr>
            <a:t> et </a:t>
          </a:r>
          <a:r>
            <a:rPr lang="en-US" sz="1600" kern="1200" dirty="0" err="1" smtClean="0">
              <a:solidFill>
                <a:schemeClr val="tx1"/>
              </a:solidFill>
              <a:cs typeface="Arial" pitchFamily="34" charset="0"/>
            </a:rPr>
            <a:t>accroître</a:t>
          </a:r>
          <a:r>
            <a:rPr lang="en-US" sz="1600" kern="1200" dirty="0" smtClean="0">
              <a:solidFill>
                <a:schemeClr val="tx1"/>
              </a:solidFill>
              <a:cs typeface="Arial" pitchFamily="34" charset="0"/>
            </a:rPr>
            <a:t> la </a:t>
          </a:r>
          <a:r>
            <a:rPr lang="en-US" sz="1600" kern="1200" dirty="0" err="1" smtClean="0">
              <a:solidFill>
                <a:schemeClr val="tx1"/>
              </a:solidFill>
              <a:cs typeface="Arial" pitchFamily="34" charset="0"/>
            </a:rPr>
            <a:t>viabilité</a:t>
          </a:r>
          <a:r>
            <a:rPr lang="en-US" sz="1600" kern="1200" dirty="0" smtClean="0">
              <a:solidFill>
                <a:schemeClr val="tx1"/>
              </a:solidFill>
              <a:cs typeface="Arial" pitchFamily="34" charset="0"/>
            </a:rPr>
            <a:t> </a:t>
          </a:r>
          <a:r>
            <a:rPr lang="en-US" sz="1600" kern="1200" dirty="0" err="1" smtClean="0">
              <a:solidFill>
                <a:schemeClr val="tx1"/>
              </a:solidFill>
              <a:cs typeface="Arial" pitchFamily="34" charset="0"/>
            </a:rPr>
            <a:t>environnementale</a:t>
          </a:r>
          <a:r>
            <a:rPr lang="en-US" sz="1600" kern="1200" dirty="0" smtClean="0">
              <a:solidFill>
                <a:schemeClr val="tx1"/>
              </a:solidFill>
              <a:cs typeface="Arial" pitchFamily="34" charset="0"/>
            </a:rPr>
            <a:t> des TICs</a:t>
          </a:r>
          <a:endParaRPr lang="en-US" sz="1600" kern="1200" dirty="0">
            <a:solidFill>
              <a:schemeClr val="tx1"/>
            </a:solidFill>
          </a:endParaRPr>
        </a:p>
      </dsp:txBody>
      <dsp:txXfrm>
        <a:off x="34906" y="2299446"/>
        <a:ext cx="6574308" cy="645240"/>
      </dsp:txXfrm>
    </dsp:sp>
    <dsp:sp modelId="{041D8FE5-999C-4BE5-A060-2F07B9A04F03}">
      <dsp:nvSpPr>
        <dsp:cNvPr id="0" name=""/>
        <dsp:cNvSpPr/>
      </dsp:nvSpPr>
      <dsp:spPr>
        <a:xfrm>
          <a:off x="0" y="2951984"/>
          <a:ext cx="8244656" cy="715052"/>
        </a:xfrm>
        <a:prstGeom prst="roundRect">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rgbClr val="0070C0"/>
              </a:solidFill>
              <a:cs typeface="Arial" pitchFamily="34" charset="0"/>
            </a:rPr>
            <a:t>Q 17/5 –</a:t>
          </a:r>
          <a:r>
            <a:rPr lang="en-US" sz="1600" kern="1200" dirty="0" err="1" smtClean="0">
              <a:solidFill>
                <a:schemeClr val="tx1"/>
              </a:solidFill>
              <a:cs typeface="Arial" pitchFamily="34" charset="0"/>
            </a:rPr>
            <a:t>Efficacité</a:t>
          </a:r>
          <a:r>
            <a:rPr lang="en-US" sz="1600" kern="1200" dirty="0" smtClean="0">
              <a:solidFill>
                <a:schemeClr val="tx1"/>
              </a:solidFill>
              <a:cs typeface="Arial" pitchFamily="34" charset="0"/>
            </a:rPr>
            <a:t> </a:t>
          </a:r>
          <a:r>
            <a:rPr lang="en-US" sz="1600" kern="1200" dirty="0" err="1" smtClean="0">
              <a:solidFill>
                <a:schemeClr val="tx1"/>
              </a:solidFill>
              <a:cs typeface="Arial" pitchFamily="34" charset="0"/>
            </a:rPr>
            <a:t>énergetique</a:t>
          </a:r>
          <a:r>
            <a:rPr lang="en-US" sz="1600" kern="1200" dirty="0" smtClean="0">
              <a:solidFill>
                <a:schemeClr val="tx1"/>
              </a:solidFill>
              <a:cs typeface="Arial" pitchFamily="34" charset="0"/>
            </a:rPr>
            <a:t> pour le </a:t>
          </a:r>
          <a:r>
            <a:rPr lang="en-US" sz="1600" kern="1200" dirty="0" err="1" smtClean="0">
              <a:solidFill>
                <a:schemeClr val="tx1"/>
              </a:solidFill>
              <a:cs typeface="Arial" pitchFamily="34" charset="0"/>
            </a:rPr>
            <a:t>secteur</a:t>
          </a:r>
          <a:r>
            <a:rPr lang="en-US" sz="1600" kern="1200" dirty="0" smtClean="0">
              <a:solidFill>
                <a:schemeClr val="tx1"/>
              </a:solidFill>
              <a:cs typeface="Arial" pitchFamily="34" charset="0"/>
            </a:rPr>
            <a:t> des TIC et </a:t>
          </a:r>
          <a:r>
            <a:rPr lang="en-US" sz="1600" kern="1200" dirty="0" err="1" smtClean="0">
              <a:solidFill>
                <a:schemeClr val="tx1"/>
              </a:solidFill>
              <a:cs typeface="Arial" pitchFamily="34" charset="0"/>
            </a:rPr>
            <a:t>harmonisation</a:t>
          </a:r>
          <a:r>
            <a:rPr lang="en-US" sz="1600" kern="1200" dirty="0" smtClean="0">
              <a:solidFill>
                <a:schemeClr val="tx1"/>
              </a:solidFill>
              <a:cs typeface="Arial" pitchFamily="34" charset="0"/>
            </a:rPr>
            <a:t> des </a:t>
          </a:r>
          <a:r>
            <a:rPr lang="en-US" sz="1600" kern="1200" dirty="0" err="1" smtClean="0">
              <a:solidFill>
                <a:schemeClr val="tx1"/>
              </a:solidFill>
              <a:cs typeface="Arial" pitchFamily="34" charset="0"/>
            </a:rPr>
            <a:t>normes</a:t>
          </a:r>
          <a:r>
            <a:rPr lang="en-US" sz="1600" kern="1200" dirty="0" smtClean="0">
              <a:solidFill>
                <a:schemeClr val="tx1"/>
              </a:solidFill>
              <a:cs typeface="Arial" pitchFamily="34" charset="0"/>
            </a:rPr>
            <a:t> </a:t>
          </a:r>
          <a:r>
            <a:rPr lang="en-US" sz="1600" kern="1200" dirty="0" err="1" smtClean="0">
              <a:solidFill>
                <a:schemeClr val="tx1"/>
              </a:solidFill>
              <a:cs typeface="Arial" pitchFamily="34" charset="0"/>
            </a:rPr>
            <a:t>énvironnermentales</a:t>
          </a:r>
          <a:r>
            <a:rPr lang="en-US" sz="1600" kern="1200" dirty="0" smtClean="0">
              <a:solidFill>
                <a:schemeClr val="tx1"/>
              </a:solidFill>
              <a:cs typeface="Arial" pitchFamily="34" charset="0"/>
            </a:rPr>
            <a:t> </a:t>
          </a:r>
          <a:endParaRPr lang="en-US" sz="1600" kern="1200" dirty="0">
            <a:solidFill>
              <a:schemeClr val="tx1"/>
            </a:solidFill>
          </a:endParaRPr>
        </a:p>
      </dsp:txBody>
      <dsp:txXfrm>
        <a:off x="34906" y="2986890"/>
        <a:ext cx="8174844" cy="645240"/>
      </dsp:txXfrm>
    </dsp:sp>
    <dsp:sp modelId="{B68051D9-17B6-4589-A9D3-3A952F965141}">
      <dsp:nvSpPr>
        <dsp:cNvPr id="0" name=""/>
        <dsp:cNvSpPr/>
      </dsp:nvSpPr>
      <dsp:spPr>
        <a:xfrm>
          <a:off x="0" y="3671140"/>
          <a:ext cx="8244656" cy="715052"/>
        </a:xfrm>
        <a:prstGeom prst="roundRect">
          <a:avLst/>
        </a:prstGeom>
        <a:gradFill flip="none" rotWithShape="0">
          <a:gsLst>
            <a:gs pos="0">
              <a:srgbClr val="009900">
                <a:tint val="66000"/>
                <a:satMod val="160000"/>
              </a:srgbClr>
            </a:gs>
            <a:gs pos="50000">
              <a:srgbClr val="009900">
                <a:tint val="44500"/>
                <a:satMod val="160000"/>
              </a:srgbClr>
            </a:gs>
            <a:gs pos="100000">
              <a:srgbClr val="009900">
                <a:tint val="23500"/>
                <a:satMod val="160000"/>
              </a:srgbClr>
            </a:gs>
          </a:gsLst>
          <a:lin ang="27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rgbClr val="FF0000"/>
              </a:solidFill>
              <a:cs typeface="Arial" pitchFamily="34" charset="0"/>
            </a:rPr>
            <a:t>Q 18/5 </a:t>
          </a:r>
          <a:r>
            <a:rPr lang="en-US" sz="1600" kern="1200" dirty="0" smtClean="0">
              <a:solidFill>
                <a:srgbClr val="0070C0"/>
              </a:solidFill>
              <a:cs typeface="Arial" pitchFamily="34" charset="0"/>
            </a:rPr>
            <a:t>– </a:t>
          </a:r>
          <a:r>
            <a:rPr lang="en-US" sz="1600" kern="1200" dirty="0" smtClean="0">
              <a:solidFill>
                <a:srgbClr val="FF0000"/>
              </a:solidFill>
            </a:rPr>
            <a:t>Methodologies pour </a:t>
          </a:r>
          <a:r>
            <a:rPr lang="en-US" sz="1600" kern="1200" dirty="0" err="1" smtClean="0">
              <a:solidFill>
                <a:srgbClr val="FF0000"/>
              </a:solidFill>
            </a:rPr>
            <a:t>l’évaluation</a:t>
          </a:r>
          <a:r>
            <a:rPr lang="en-US" sz="1600" kern="1200" dirty="0" smtClean="0">
              <a:solidFill>
                <a:srgbClr val="FF0000"/>
              </a:solidFill>
            </a:rPr>
            <a:t> de </a:t>
          </a:r>
          <a:r>
            <a:rPr lang="en-US" sz="1600" kern="1200" dirty="0" err="1" smtClean="0">
              <a:solidFill>
                <a:srgbClr val="FF0000"/>
              </a:solidFill>
            </a:rPr>
            <a:t>l’impact</a:t>
          </a:r>
          <a:r>
            <a:rPr lang="en-US" sz="1600" kern="1200" dirty="0" smtClean="0">
              <a:solidFill>
                <a:srgbClr val="FF0000"/>
              </a:solidFill>
            </a:rPr>
            <a:t> </a:t>
          </a:r>
          <a:r>
            <a:rPr lang="en-US" sz="1600" kern="1200" dirty="0" err="1" smtClean="0">
              <a:solidFill>
                <a:srgbClr val="FF0000"/>
              </a:solidFill>
            </a:rPr>
            <a:t>environnemental</a:t>
          </a:r>
          <a:r>
            <a:rPr lang="en-US" sz="1600" kern="1200" dirty="0" smtClean="0">
              <a:solidFill>
                <a:srgbClr val="FF0000"/>
              </a:solidFill>
            </a:rPr>
            <a:t> des TIC</a:t>
          </a:r>
          <a:endParaRPr lang="en-US" sz="1600" kern="1200" dirty="0">
            <a:solidFill>
              <a:srgbClr val="FF0000"/>
            </a:solidFill>
          </a:endParaRPr>
        </a:p>
      </dsp:txBody>
      <dsp:txXfrm>
        <a:off x="34906" y="3706046"/>
        <a:ext cx="8174844" cy="645240"/>
      </dsp:txXfrm>
    </dsp:sp>
    <dsp:sp modelId="{AF62EE37-602A-41B4-9907-F34AE77BD6A8}">
      <dsp:nvSpPr>
        <dsp:cNvPr id="0" name=""/>
        <dsp:cNvSpPr/>
      </dsp:nvSpPr>
      <dsp:spPr>
        <a:xfrm>
          <a:off x="0" y="4390296"/>
          <a:ext cx="8244656" cy="715052"/>
        </a:xfrm>
        <a:prstGeom prst="roundRect">
          <a:avLst/>
        </a:prstGeom>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rgbClr val="0070C0"/>
              </a:solidFill>
              <a:cs typeface="Arial" pitchFamily="34" charset="0"/>
            </a:rPr>
            <a:t>Q 19/5 – </a:t>
          </a:r>
          <a:r>
            <a:rPr lang="en-US" sz="1600" kern="1200" dirty="0" err="1" smtClean="0">
              <a:solidFill>
                <a:srgbClr val="0070C0"/>
              </a:solidFill>
              <a:cs typeface="Arial" pitchFamily="34" charset="0"/>
            </a:rPr>
            <a:t>Systèmes</a:t>
          </a:r>
          <a:r>
            <a:rPr lang="en-US" sz="1600" kern="1200" dirty="0" smtClean="0">
              <a:solidFill>
                <a:srgbClr val="0070C0"/>
              </a:solidFill>
              <a:cs typeface="Arial" pitchFamily="34" charset="0"/>
            </a:rPr>
            <a:t> </a:t>
          </a:r>
          <a:r>
            <a:rPr lang="en-US" sz="1600" kern="1200" dirty="0" err="1" smtClean="0">
              <a:solidFill>
                <a:srgbClr val="0070C0"/>
              </a:solidFill>
              <a:cs typeface="Arial" pitchFamily="34" charset="0"/>
            </a:rPr>
            <a:t>d’alimentation</a:t>
          </a:r>
          <a:r>
            <a:rPr lang="en-US" sz="1600" kern="1200" dirty="0" smtClean="0">
              <a:solidFill>
                <a:srgbClr val="0070C0"/>
              </a:solidFill>
              <a:cs typeface="Arial" pitchFamily="34" charset="0"/>
            </a:rPr>
            <a:t> </a:t>
          </a:r>
          <a:r>
            <a:rPr lang="en-US" sz="1600" kern="1200" dirty="0" err="1" smtClean="0">
              <a:solidFill>
                <a:srgbClr val="0070C0"/>
              </a:solidFill>
              <a:cs typeface="Arial" pitchFamily="34" charset="0"/>
            </a:rPr>
            <a:t>électrique</a:t>
          </a:r>
          <a:r>
            <a:rPr lang="en-US" sz="1600" kern="1200" dirty="0" smtClean="0">
              <a:solidFill>
                <a:srgbClr val="0070C0"/>
              </a:solidFill>
              <a:cs typeface="Arial" pitchFamily="34" charset="0"/>
            </a:rPr>
            <a:t>.</a:t>
          </a:r>
          <a:endParaRPr lang="en-US" sz="1600" b="1" i="1" kern="1200" dirty="0">
            <a:solidFill>
              <a:srgbClr val="0070C0"/>
            </a:solidFill>
            <a:cs typeface="Arial" pitchFamily="34" charset="0"/>
          </a:endParaRPr>
        </a:p>
      </dsp:txBody>
      <dsp:txXfrm>
        <a:off x="34906" y="4425202"/>
        <a:ext cx="8174844" cy="645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3410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23699" y="1"/>
            <a:ext cx="4302231" cy="341064"/>
          </a:xfrm>
          <a:prstGeom prst="rect">
            <a:avLst/>
          </a:prstGeom>
        </p:spPr>
        <p:txBody>
          <a:bodyPr vert="horz" lIns="91440" tIns="45720" rIns="91440" bIns="45720" rtlCol="0"/>
          <a:lstStyle>
            <a:lvl1pPr algn="r">
              <a:defRPr sz="1200"/>
            </a:lvl1pPr>
          </a:lstStyle>
          <a:p>
            <a:fld id="{19043458-52AD-4732-8CDD-1DD0811904F2}" type="datetimeFigureOut">
              <a:rPr lang="en-US" smtClean="0"/>
              <a:pPr/>
              <a:t>3/15/2016</a:t>
            </a:fld>
            <a:endParaRPr lang="en-US"/>
          </a:p>
        </p:txBody>
      </p:sp>
      <p:sp>
        <p:nvSpPr>
          <p:cNvPr id="4" name="Footer Placeholder 3"/>
          <p:cNvSpPr>
            <a:spLocks noGrp="1"/>
          </p:cNvSpPr>
          <p:nvPr>
            <p:ph type="ftr" sz="quarter" idx="2"/>
          </p:nvPr>
        </p:nvSpPr>
        <p:spPr>
          <a:xfrm>
            <a:off x="1" y="6456617"/>
            <a:ext cx="4302231"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9" y="6456617"/>
            <a:ext cx="4302231" cy="341063"/>
          </a:xfrm>
          <a:prstGeom prst="rect">
            <a:avLst/>
          </a:prstGeom>
        </p:spPr>
        <p:txBody>
          <a:bodyPr vert="horz" lIns="91440" tIns="45720" rIns="91440" bIns="45720" rtlCol="0" anchor="b"/>
          <a:lstStyle>
            <a:lvl1pPr algn="r">
              <a:defRPr sz="1200"/>
            </a:lvl1pPr>
          </a:lstStyle>
          <a:p>
            <a:fld id="{B39C3D32-BE30-4FAD-8B4A-E63DFB82193F}" type="slidenum">
              <a:rPr lang="en-US" smtClean="0"/>
              <a:pPr/>
              <a:t>‹N°›</a:t>
            </a:fld>
            <a:endParaRPr lang="en-US"/>
          </a:p>
        </p:txBody>
      </p:sp>
    </p:spTree>
    <p:extLst>
      <p:ext uri="{BB962C8B-B14F-4D97-AF65-F5344CB8AC3E}">
        <p14:creationId xmlns:p14="http://schemas.microsoft.com/office/powerpoint/2010/main" val="4471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4302125"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926" y="5"/>
            <a:ext cx="4303713" cy="339725"/>
          </a:xfrm>
          <a:prstGeom prst="rect">
            <a:avLst/>
          </a:prstGeom>
        </p:spPr>
        <p:txBody>
          <a:bodyPr vert="horz" lIns="91440" tIns="45720" rIns="91440" bIns="45720" rtlCol="0"/>
          <a:lstStyle>
            <a:lvl1pPr algn="r">
              <a:defRPr sz="1200"/>
            </a:lvl1pPr>
          </a:lstStyle>
          <a:p>
            <a:fld id="{989933D4-F91A-4EA5-9A61-A67F16632459}" type="datetimeFigureOut">
              <a:rPr lang="en-US" smtClean="0"/>
              <a:pPr/>
              <a:t>3/15/2016</a:t>
            </a:fld>
            <a:endParaRPr lang="en-US"/>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191" y="3228979"/>
            <a:ext cx="7943850" cy="30591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6456368"/>
            <a:ext cx="4302125" cy="339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926" y="6456368"/>
            <a:ext cx="4303713" cy="339725"/>
          </a:xfrm>
          <a:prstGeom prst="rect">
            <a:avLst/>
          </a:prstGeom>
        </p:spPr>
        <p:txBody>
          <a:bodyPr vert="horz" lIns="91440" tIns="45720" rIns="91440" bIns="45720" rtlCol="0" anchor="b"/>
          <a:lstStyle>
            <a:lvl1pPr algn="r">
              <a:defRPr sz="1200"/>
            </a:lvl1pPr>
          </a:lstStyle>
          <a:p>
            <a:fld id="{245ECFA5-82D6-4FAA-AC71-4FE3398F1523}" type="slidenum">
              <a:rPr lang="en-US" smtClean="0"/>
              <a:pPr/>
              <a:t>‹N°›</a:t>
            </a:fld>
            <a:endParaRPr lang="en-US"/>
          </a:p>
        </p:txBody>
      </p:sp>
    </p:spTree>
    <p:extLst>
      <p:ext uri="{BB962C8B-B14F-4D97-AF65-F5344CB8AC3E}">
        <p14:creationId xmlns:p14="http://schemas.microsoft.com/office/powerpoint/2010/main" val="7004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pPr/>
              <a:t>1</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10000"/>
              </a:lnSpc>
              <a:spcBef>
                <a:spcPct val="30000"/>
              </a:spcBef>
              <a:spcAft>
                <a:spcPct val="0"/>
              </a:spcAft>
              <a:buClrTx/>
              <a:buSzTx/>
              <a:buFontTx/>
              <a:buNone/>
              <a:tabLst/>
              <a:defRPr/>
            </a:pPr>
            <a:r>
              <a:rPr lang="en-US" sz="2400" dirty="0" smtClean="0">
                <a:solidFill>
                  <a:srgbClr val="1B5BA2"/>
                </a:solidFill>
                <a:latin typeface="Calibri" pitchFamily="34" charset="0"/>
              </a:rPr>
              <a:t>Comme vous le savez peut-être, t</a:t>
            </a:r>
            <a:r>
              <a:rPr lang="en-US" sz="2400" kern="1200" dirty="0" smtClean="0">
                <a:solidFill>
                  <a:schemeClr val="tx1"/>
                </a:solidFill>
                <a:effectLst/>
                <a:latin typeface="Verdana" pitchFamily="34" charset="0"/>
                <a:ea typeface="+mn-ea"/>
                <a:cs typeface="Arial" pitchFamily="34" charset="0"/>
              </a:rPr>
              <a:t>Il Union internationale des télécommunications (UIT) est l'agence spécialisée des Nations Unies responsable de l'information et des communications (TIC).</a:t>
            </a:r>
            <a:endParaRPr lang="en-US" sz="2400" dirty="0" smtClean="0">
              <a:solidFill>
                <a:srgbClr val="1B5BA2"/>
              </a:solidFill>
              <a:latin typeface="Calibri" pitchFamily="34" charset="0"/>
            </a:endParaRPr>
          </a:p>
          <a:p>
            <a:pPr>
              <a:lnSpc>
                <a:spcPct val="110000"/>
              </a:lnSpc>
              <a:buFontTx/>
              <a:buNone/>
            </a:pPr>
            <a:endParaRPr lang="en-US" sz="2400" dirty="0" smtClean="0">
              <a:solidFill>
                <a:srgbClr val="1B5BA2"/>
              </a:solidFill>
              <a:latin typeface="Calibri" pitchFamily="34" charset="0"/>
            </a:endParaRPr>
          </a:p>
          <a:p>
            <a:pPr fontAlgn="base"/>
            <a:r>
              <a:rPr lang="en-US" sz="2400" b="0" i="0" kern="1200" dirty="0" smtClean="0">
                <a:solidFill>
                  <a:schemeClr val="tx1"/>
                </a:solidFill>
                <a:effectLst/>
                <a:latin typeface="Verdana" pitchFamily="34" charset="0"/>
                <a:ea typeface="+mn-ea"/>
                <a:cs typeface="Arial" pitchFamily="34" charset="0"/>
              </a:rPr>
              <a:t>L'UIT attribue le spectre radio mondial et des orbites des satellites, d'élaborer des normes techniques que veiller à ce que des réseaux et technologies de façon continue et s'efforcent d'interconnexion afin d'améliorer l'accès aux TIC aux communautés mal desservies partout dans le monde.</a:t>
            </a:r>
          </a:p>
          <a:p>
            <a:pPr fontAlgn="base"/>
            <a:r>
              <a:rPr lang="en-US" sz="2400" b="0" i="0" kern="1200" dirty="0" smtClean="0">
                <a:solidFill>
                  <a:schemeClr val="tx1"/>
                </a:solidFill>
                <a:effectLst/>
                <a:latin typeface="Verdana" pitchFamily="34" charset="0"/>
                <a:ea typeface="+mn-ea"/>
                <a:cs typeface="Arial" pitchFamily="34" charset="0"/>
              </a:rPr>
              <a:t> </a:t>
            </a:r>
          </a:p>
          <a:p>
            <a:pPr fontAlgn="base"/>
            <a:r>
              <a:rPr lang="en-US" sz="2400" b="0" i="0" kern="1200" dirty="0" smtClean="0">
                <a:solidFill>
                  <a:schemeClr val="tx1"/>
                </a:solidFill>
                <a:effectLst/>
                <a:latin typeface="Verdana" pitchFamily="34" charset="0"/>
                <a:ea typeface="+mn-ea"/>
                <a:cs typeface="Arial" pitchFamily="34" charset="0"/>
              </a:rPr>
              <a:t>L'UIT s'engage à connecter tous les peuples du monde - où qu'ils vivent et quelles que soient leurs ressources. Grâce à notre travail, nous protéger et soutenir tout le monde a le droit fondamental de communiquer.</a:t>
            </a:r>
            <a:br>
              <a:rPr lang="en-US" sz="2400" b="0" i="0" kern="1200" dirty="0" smtClean="0">
                <a:solidFill>
                  <a:schemeClr val="tx1"/>
                </a:solidFill>
                <a:effectLst/>
                <a:latin typeface="Verdana" pitchFamily="34" charset="0"/>
                <a:ea typeface="+mn-ea"/>
                <a:cs typeface="Arial" pitchFamily="34" charset="0"/>
              </a:rPr>
            </a:br>
            <a:endParaRPr lang="en-US" sz="2400" b="0" i="0" kern="1200" dirty="0" smtClean="0">
              <a:solidFill>
                <a:schemeClr val="tx1"/>
              </a:solidFill>
              <a:effectLst/>
              <a:latin typeface="Verdana" pitchFamily="34" charset="0"/>
              <a:ea typeface="+mn-ea"/>
              <a:cs typeface="Arial" pitchFamily="34" charset="0"/>
            </a:endParaRPr>
          </a:p>
          <a:p>
            <a:pPr fontAlgn="base"/>
            <a:r>
              <a:rPr lang="en-US" sz="2400" b="0" i="0" kern="1200" dirty="0" smtClean="0">
                <a:solidFill>
                  <a:schemeClr val="tx1"/>
                </a:solidFill>
                <a:effectLst/>
                <a:latin typeface="Verdana" pitchFamily="34" charset="0"/>
                <a:ea typeface="+mn-ea"/>
                <a:cs typeface="Arial" pitchFamily="34" charset="0"/>
              </a:rPr>
              <a:t>Aujourd'hui, les TIC soutiennent tout ce que nous faisons. Ils aident à gérer et contrôler les services d'urgence, l'approvisionnement en eau, les réseaux d'alimentation et des chaînes de distribution alimentaire. Ils soutiennent les soins de santé, éducation, services gouvernementaux, des marchés financiers, des systèmes de transport et de gestion de l'environnement. Et elles permettent aux gens de communiquer avec vos collègues, vos amis et votre famille à tout moment, et à peu près n'importe où.</a:t>
            </a:r>
          </a:p>
          <a:p>
            <a:pPr fontAlgn="base"/>
            <a:endParaRPr lang="en-US" sz="2400" b="0" i="0" kern="1200" dirty="0" smtClean="0">
              <a:solidFill>
                <a:schemeClr val="tx1"/>
              </a:solidFill>
              <a:effectLst/>
              <a:latin typeface="Verdana" pitchFamily="34" charset="0"/>
              <a:ea typeface="+mn-ea"/>
              <a:cs typeface="Arial" pitchFamily="34" charset="0"/>
            </a:endParaRPr>
          </a:p>
          <a:p>
            <a:pPr fontAlgn="base"/>
            <a:r>
              <a:rPr lang="en-US" sz="2400" b="0" i="0" kern="1200" dirty="0" smtClean="0">
                <a:solidFill>
                  <a:schemeClr val="tx1"/>
                </a:solidFill>
                <a:effectLst/>
                <a:latin typeface="Verdana" pitchFamily="34" charset="0"/>
                <a:ea typeface="+mn-ea"/>
                <a:cs typeface="Arial" pitchFamily="34" charset="0"/>
              </a:rPr>
              <a:t>Avec l'aide de notre </a:t>
            </a:r>
            <a:r>
              <a:rPr lang="en-US" sz="2400" kern="1200" dirty="0" smtClean="0">
                <a:solidFill>
                  <a:schemeClr val="tx1"/>
                </a:solidFill>
                <a:effectLst/>
                <a:latin typeface="Verdana" pitchFamily="34" charset="0"/>
                <a:ea typeface="+mn-ea"/>
                <a:cs typeface="Arial" pitchFamily="34" charset="0"/>
              </a:rPr>
              <a:t>Cross-sectional </a:t>
            </a:r>
            <a:r>
              <a:rPr lang="en-US" sz="2400" b="0" i="0" kern="1200" dirty="0" smtClean="0">
                <a:solidFill>
                  <a:schemeClr val="tx1"/>
                </a:solidFill>
                <a:effectLst/>
                <a:latin typeface="Verdana" pitchFamily="34" charset="0"/>
                <a:ea typeface="+mn-ea"/>
                <a:cs typeface="Arial" pitchFamily="34" charset="0"/>
              </a:rPr>
              <a:t>L'adhésion, l'UIT apporte les avantages des technologies modernes de communication pour les gens partout dans le monde d'une manière efficace, sûr, facile et de manière abordable.</a:t>
            </a:r>
          </a:p>
          <a:p>
            <a:pPr fontAlgn="base"/>
            <a:r>
              <a:rPr lang="en-US" sz="2400" b="0" i="0" kern="1200" dirty="0" smtClean="0">
                <a:solidFill>
                  <a:schemeClr val="tx1"/>
                </a:solidFill>
                <a:effectLst/>
                <a:latin typeface="Verdana" pitchFamily="34" charset="0"/>
                <a:ea typeface="+mn-ea"/>
                <a:cs typeface="Arial" pitchFamily="34" charset="0"/>
              </a:rPr>
              <a:t> </a:t>
            </a:r>
          </a:p>
          <a:p>
            <a:pPr fontAlgn="base"/>
            <a:r>
              <a:rPr lang="en-US" sz="2400" b="0" i="0" kern="1200" dirty="0" smtClean="0">
                <a:solidFill>
                  <a:schemeClr val="tx1"/>
                </a:solidFill>
                <a:effectLst/>
                <a:latin typeface="Verdana" pitchFamily="34" charset="0"/>
                <a:ea typeface="+mn-ea"/>
                <a:cs typeface="Arial" pitchFamily="34" charset="0"/>
              </a:rPr>
              <a:t>En ce qui concerne la composition,</a:t>
            </a:r>
            <a:r>
              <a:rPr lang="en-US" sz="2400" b="0" i="0" kern="1200" baseline="0" dirty="0" smtClean="0">
                <a:solidFill>
                  <a:schemeClr val="tx1"/>
                </a:solidFill>
                <a:effectLst/>
                <a:latin typeface="Verdana" pitchFamily="34" charset="0"/>
                <a:ea typeface="+mn-ea"/>
                <a:cs typeface="Arial" pitchFamily="34" charset="0"/>
              </a:rPr>
              <a:t> </a:t>
            </a:r>
            <a:r>
              <a:rPr lang="en-US" sz="2400" b="0" i="0" kern="1200" dirty="0" smtClean="0">
                <a:solidFill>
                  <a:schemeClr val="tx1"/>
                </a:solidFill>
                <a:effectLst/>
                <a:latin typeface="Verdana" pitchFamily="34" charset="0"/>
                <a:ea typeface="+mn-ea"/>
                <a:cs typeface="Arial" pitchFamily="34" charset="0"/>
              </a:rPr>
              <a:t>L'UIT est</a:t>
            </a:r>
            <a:r>
              <a:rPr lang="en-US" sz="2400" b="0" i="0" kern="1200" baseline="0" dirty="0" smtClean="0">
                <a:solidFill>
                  <a:schemeClr val="tx1"/>
                </a:solidFill>
                <a:effectLst/>
                <a:latin typeface="Verdana" pitchFamily="34" charset="0"/>
                <a:ea typeface="+mn-ea"/>
                <a:cs typeface="Arial" pitchFamily="34" charset="0"/>
              </a:rPr>
              <a:t> </a:t>
            </a:r>
            <a:r>
              <a:rPr lang="en-US" sz="2400" b="0" i="0" kern="1200" dirty="0" smtClean="0">
                <a:solidFill>
                  <a:schemeClr val="tx1"/>
                </a:solidFill>
                <a:effectLst/>
                <a:latin typeface="Verdana" pitchFamily="34" charset="0"/>
                <a:ea typeface="+mn-ea"/>
                <a:cs typeface="Arial" pitchFamily="34" charset="0"/>
              </a:rPr>
              <a:t>Unique parmi les organismes de l'ONU en ayant à la fois des secteurs public et privé. Donc, en plus de nos 193 États Membres, membres de l'UIT inclut les régulateurs des TIC, quelque 89 institutions universitaires de renom et quelque 700 entreprises privées.</a:t>
            </a:r>
          </a:p>
          <a:p>
            <a:pPr fontAlgn="base"/>
            <a:r>
              <a:rPr lang="en-US" sz="2400" b="0" i="0" kern="1200" dirty="0" smtClean="0">
                <a:solidFill>
                  <a:schemeClr val="tx1"/>
                </a:solidFill>
                <a:effectLst/>
                <a:latin typeface="Verdana" pitchFamily="34" charset="0"/>
                <a:ea typeface="+mn-ea"/>
                <a:cs typeface="Arial" pitchFamily="34" charset="0"/>
              </a:rPr>
              <a:t> </a:t>
            </a:r>
          </a:p>
          <a:p>
            <a:pPr fontAlgn="base"/>
            <a:r>
              <a:rPr lang="en-US" sz="2400" b="0" i="0" kern="1200" dirty="0" smtClean="0">
                <a:solidFill>
                  <a:schemeClr val="tx1"/>
                </a:solidFill>
                <a:effectLst/>
                <a:latin typeface="Verdana" pitchFamily="34" charset="0"/>
                <a:ea typeface="+mn-ea"/>
                <a:cs typeface="Arial" pitchFamily="34" charset="0"/>
              </a:rPr>
              <a:t>Dans un monde de plus en plus interconnecté, l'UIT est l'organisation mondiale unique englobant tous les acteurs dans cette dynamique et secteur à croissance rapide.</a:t>
            </a:r>
          </a:p>
          <a:p>
            <a:pPr fontAlgn="base"/>
            <a:endParaRPr lang="en-US" sz="2400" b="0" i="0" kern="1200" dirty="0" smtClean="0">
              <a:solidFill>
                <a:schemeClr val="tx1"/>
              </a:solidFill>
              <a:effectLst/>
              <a:latin typeface="Verdana" pitchFamily="34" charset="0"/>
              <a:ea typeface="+mn-ea"/>
              <a:cs typeface="Arial" pitchFamily="34" charset="0"/>
            </a:endParaRPr>
          </a:p>
          <a:p>
            <a:pPr fontAlgn="t">
              <a:spcBef>
                <a:spcPts val="600"/>
              </a:spcBef>
              <a:spcAft>
                <a:spcPts val="600"/>
              </a:spcAft>
              <a:defRPr/>
            </a:pPr>
            <a:r>
              <a:rPr lang="en-US" dirty="0" smtClean="0">
                <a:solidFill>
                  <a:schemeClr val="tx2"/>
                </a:solidFill>
                <a:latin typeface="Calibri" pitchFamily="34" charset="0"/>
              </a:rPr>
              <a:t>L'UIT a trois principaux domaines d'activité organisée en "secteurs" qui fonctionnent par le biais de conférences et de réunions.</a:t>
            </a:r>
          </a:p>
          <a:p>
            <a:pPr fontAlgn="t">
              <a:spcBef>
                <a:spcPts val="600"/>
              </a:spcBef>
              <a:spcAft>
                <a:spcPts val="600"/>
              </a:spcAft>
              <a:defRPr/>
            </a:pPr>
            <a:endParaRPr lang="en-US" dirty="0" smtClean="0">
              <a:solidFill>
                <a:schemeClr val="tx2"/>
              </a:solidFill>
              <a:latin typeface="Calibri" pitchFamily="34" charset="0"/>
            </a:endParaRPr>
          </a:p>
          <a:p>
            <a:pPr fontAlgn="t">
              <a:spcBef>
                <a:spcPts val="600"/>
              </a:spcBef>
              <a:spcAft>
                <a:spcPts val="600"/>
              </a:spcAft>
              <a:defRPr/>
            </a:pPr>
            <a:r>
              <a:rPr lang="en-US" dirty="0" smtClean="0">
                <a:solidFill>
                  <a:schemeClr val="tx2"/>
                </a:solidFill>
                <a:latin typeface="Calibri" pitchFamily="34" charset="0"/>
              </a:rPr>
              <a:t>L'UIT trois secteurs sont :</a:t>
            </a:r>
          </a:p>
          <a:p>
            <a:pPr marL="285750" lvl="0" indent="-285750" fontAlgn="t">
              <a:spcBef>
                <a:spcPts val="600"/>
              </a:spcBef>
              <a:spcAft>
                <a:spcPts val="600"/>
              </a:spcAft>
              <a:buFont typeface="Arial" pitchFamily="34" charset="0"/>
              <a:buChar char="•"/>
              <a:defRPr/>
            </a:pPr>
            <a:r>
              <a:rPr lang="en-US" sz="1800" dirty="0" smtClean="0">
                <a:solidFill>
                  <a:schemeClr val="tx2"/>
                </a:solidFill>
                <a:latin typeface="Calibri" pitchFamily="34" charset="0"/>
              </a:rPr>
              <a:t>L'UIT-R (</a:t>
            </a:r>
            <a:r>
              <a:rPr lang="en-US" sz="1800" dirty="0" err="1" smtClean="0">
                <a:solidFill>
                  <a:schemeClr val="tx2"/>
                </a:solidFill>
                <a:latin typeface="Calibri" pitchFamily="34" charset="0"/>
              </a:rPr>
              <a:t>La radiocommunication</a:t>
            </a:r>
            <a:r>
              <a:rPr lang="en-US" sz="1800" dirty="0" smtClean="0">
                <a:solidFill>
                  <a:schemeClr val="tx2"/>
                </a:solidFill>
                <a:latin typeface="Calibri" pitchFamily="34" charset="0"/>
              </a:rPr>
              <a:t>) </a:t>
            </a:r>
            <a:r>
              <a:rPr lang="en-US" sz="1200" b="0" i="0" kern="1200" dirty="0" smtClean="0">
                <a:solidFill>
                  <a:schemeClr val="tx1"/>
                </a:solidFill>
                <a:effectLst/>
                <a:latin typeface="Verdana" pitchFamily="34" charset="0"/>
                <a:ea typeface="+mn-ea"/>
                <a:cs typeface="Arial" pitchFamily="34" charset="0"/>
              </a:rPr>
              <a:t>Joue un rôle vital dans la gestion mondiale du spectre des fréquences radioélectriques et des orbites de satellite - ressources naturelles limitées qui sont de plus en plus en demande de la part d'un nombre important et croissant de services tels que la téléphonie fixe, mobile, radiodiffusion, amateur, la recherche spatiale, les télécommunications d'urgence, la météorologie, les systèmes de positionnement global, la surveillance de l'environnement et services de communication - qui assurent la sécurité de la vie sur terre, sur mer et dans les airs.</a:t>
            </a:r>
            <a:endParaRPr lang="en-US" sz="1800" dirty="0" smtClean="0">
              <a:solidFill>
                <a:schemeClr val="tx2"/>
              </a:solidFill>
              <a:latin typeface="Calibri" pitchFamily="34" charset="0"/>
            </a:endParaRPr>
          </a:p>
          <a:p>
            <a:pPr marL="0" lvl="0" indent="0" fontAlgn="t">
              <a:spcBef>
                <a:spcPts val="600"/>
              </a:spcBef>
              <a:spcAft>
                <a:spcPts val="600"/>
              </a:spcAft>
              <a:buFont typeface="Arial" pitchFamily="34" charset="0"/>
              <a:buNone/>
              <a:defRPr/>
            </a:pPr>
            <a:endParaRPr lang="en-US" sz="1800" dirty="0" smtClean="0">
              <a:solidFill>
                <a:schemeClr val="tx2"/>
              </a:solidFill>
              <a:effectLst>
                <a:outerShdw blurRad="38100" dist="38100" dir="2700000" algn="tl">
                  <a:srgbClr val="C0C0C0"/>
                </a:outerShdw>
              </a:effectLst>
              <a:latin typeface="Calibri" pitchFamily="34" charset="0"/>
            </a:endParaRPr>
          </a:p>
          <a:p>
            <a:pPr marL="285750" marR="0" lvl="0" indent="-285750" algn="l" defTabSz="914400" rtl="0" eaLnBrk="1" fontAlgn="t" latinLnBrk="0" hangingPunct="1">
              <a:lnSpc>
                <a:spcPct val="100000"/>
              </a:lnSpc>
              <a:spcBef>
                <a:spcPts val="600"/>
              </a:spcBef>
              <a:spcAft>
                <a:spcPts val="600"/>
              </a:spcAft>
              <a:buClrTx/>
              <a:buSzTx/>
              <a:buFont typeface="Arial" pitchFamily="34" charset="0"/>
              <a:buChar char="•"/>
              <a:tabLst/>
              <a:defRPr/>
            </a:pPr>
            <a:r>
              <a:rPr lang="en-US" sz="1800" dirty="0" smtClean="0">
                <a:solidFill>
                  <a:schemeClr val="tx2"/>
                </a:solidFill>
                <a:latin typeface="Calibri" pitchFamily="34" charset="0"/>
              </a:rPr>
              <a:t>Uit-D (développement) </a:t>
            </a:r>
            <a:r>
              <a:rPr lang="en-US" sz="1200" b="0" i="0" kern="1200" dirty="0" smtClean="0">
                <a:solidFill>
                  <a:schemeClr val="tx1"/>
                </a:solidFill>
                <a:effectLst/>
                <a:latin typeface="Verdana" pitchFamily="34" charset="0"/>
                <a:ea typeface="+mn-ea"/>
                <a:cs typeface="Arial" pitchFamily="34" charset="0"/>
              </a:rPr>
              <a:t>La mission principale du Bureau de développement des télécommunications (UIT-D) est de favoriser la coopération et la solidarité internationales dans la fourniture de l'assistance technique et dans la création, le développement et l'amélioration de télécommunication/TIC</a:t>
            </a:r>
            <a:r>
              <a:rPr lang="en-US" sz="1200" b="0" i="0" kern="1200" baseline="0" dirty="0" smtClean="0">
                <a:solidFill>
                  <a:schemeClr val="tx1"/>
                </a:solidFill>
                <a:effectLst/>
                <a:latin typeface="Verdana" pitchFamily="34" charset="0"/>
                <a:ea typeface="+mn-ea"/>
                <a:cs typeface="Arial" pitchFamily="34" charset="0"/>
              </a:rPr>
              <a:t> </a:t>
            </a:r>
            <a:r>
              <a:rPr lang="en-US" sz="1200" b="0" i="0" kern="1200" dirty="0" smtClean="0">
                <a:solidFill>
                  <a:schemeClr val="tx1"/>
                </a:solidFill>
                <a:effectLst/>
                <a:latin typeface="Verdana" pitchFamily="34" charset="0"/>
                <a:ea typeface="+mn-ea"/>
                <a:cs typeface="Arial" pitchFamily="34" charset="0"/>
              </a:rPr>
              <a:t>Le matériel et les réseaux dans les pays en développement. </a:t>
            </a:r>
          </a:p>
          <a:p>
            <a:pPr marL="285750" marR="0" lvl="0" indent="-285750" algn="l" defTabSz="914400" rtl="0" eaLnBrk="1" fontAlgn="t" latinLnBrk="0" hangingPunct="1">
              <a:lnSpc>
                <a:spcPct val="100000"/>
              </a:lnSpc>
              <a:spcBef>
                <a:spcPts val="600"/>
              </a:spcBef>
              <a:spcAft>
                <a:spcPts val="600"/>
              </a:spcAft>
              <a:buClrTx/>
              <a:buSzTx/>
              <a:buFont typeface="Arial" pitchFamily="34" charset="0"/>
              <a:buChar char="•"/>
              <a:tabLst/>
              <a:defRPr/>
            </a:pPr>
            <a:endParaRPr lang="en-US" sz="1200" b="0" i="0" kern="1200" dirty="0" smtClean="0">
              <a:solidFill>
                <a:schemeClr val="tx1"/>
              </a:solidFill>
              <a:effectLst/>
              <a:latin typeface="Verdana" pitchFamily="34" charset="0"/>
              <a:ea typeface="+mn-ea"/>
              <a:cs typeface="Arial" pitchFamily="34" charset="0"/>
            </a:endParaRPr>
          </a:p>
          <a:p>
            <a:pPr marL="285750" marR="0" lvl="0" indent="-285750" algn="l" defTabSz="914400" rtl="0" eaLnBrk="1" fontAlgn="t" latinLnBrk="0" hangingPunct="1">
              <a:lnSpc>
                <a:spcPct val="100000"/>
              </a:lnSpc>
              <a:spcBef>
                <a:spcPts val="600"/>
              </a:spcBef>
              <a:spcAft>
                <a:spcPts val="600"/>
              </a:spcAft>
              <a:buClrTx/>
              <a:buSzTx/>
              <a:buFont typeface="Arial" pitchFamily="34" charset="0"/>
              <a:buChar char="•"/>
              <a:tabLst/>
              <a:defRPr/>
            </a:pPr>
            <a:r>
              <a:rPr lang="en-US" sz="1800" dirty="0" smtClean="0">
                <a:solidFill>
                  <a:schemeClr val="tx2"/>
                </a:solidFill>
                <a:latin typeface="Calibri" pitchFamily="34" charset="0"/>
              </a:rPr>
              <a:t>L'UIT-T (Normalisation)</a:t>
            </a:r>
            <a:r>
              <a:rPr lang="en-US" sz="1800" dirty="0" smtClean="0">
                <a:solidFill>
                  <a:schemeClr val="tx2"/>
                </a:solidFill>
                <a:effectLst>
                  <a:outerShdw blurRad="38100" dist="38100" dir="2700000" algn="tl">
                    <a:srgbClr val="C0C0C0"/>
                  </a:outerShdw>
                </a:effectLst>
                <a:latin typeface="Calibri" pitchFamily="34" charset="0"/>
              </a:rPr>
              <a:t> Rassemble des experts du monde entier pour élaborer des normes internationales connu comme les recommandations de l'UIT-T qui agissent comme la définition des éléments de l'infrastructure mondiale de l'information et de la communication (TIC). Les normes sont essentielles à l'interopérabilité des TIC et si nous échangeons de la voix, de la vidéo ou des messages de données, normes permettent à Global Communications en s'assurant que les pays périphériques et réseaux TIC parlent la même langue.</a:t>
            </a:r>
          </a:p>
          <a:p>
            <a:pPr marL="285750" lvl="0" indent="-285750" fontAlgn="t">
              <a:spcBef>
                <a:spcPts val="600"/>
              </a:spcBef>
              <a:spcAft>
                <a:spcPts val="600"/>
              </a:spcAft>
              <a:buFont typeface="Arial" pitchFamily="34" charset="0"/>
              <a:buChar char="•"/>
              <a:defRPr/>
            </a:pPr>
            <a:endParaRPr lang="en-US" sz="1800" dirty="0" smtClean="0">
              <a:solidFill>
                <a:schemeClr val="tx2"/>
              </a:solidFill>
              <a:latin typeface="Calibri" pitchFamily="34" charset="0"/>
            </a:endParaRPr>
          </a:p>
          <a:p>
            <a:pPr indent="-227013" fontAlgn="t">
              <a:spcBef>
                <a:spcPts val="600"/>
              </a:spcBef>
              <a:spcAft>
                <a:spcPts val="600"/>
              </a:spcAft>
              <a:defRPr/>
            </a:pPr>
            <a:r>
              <a:rPr lang="en-US" sz="1200" b="0" i="0" kern="1200" dirty="0" smtClean="0">
                <a:solidFill>
                  <a:schemeClr val="tx1"/>
                </a:solidFill>
                <a:effectLst/>
                <a:latin typeface="Verdana" pitchFamily="34" charset="0"/>
                <a:ea typeface="+mn-ea"/>
                <a:cs typeface="Arial" pitchFamily="34" charset="0"/>
              </a:rPr>
              <a:t>La coordination de toutes les activités de l'UIT est assuré par le Secrétariat général. L'</a:t>
            </a:r>
            <a:r>
              <a:rPr lang="en-US" sz="1200" b="1" i="0" kern="1200" dirty="0" smtClean="0">
                <a:solidFill>
                  <a:schemeClr val="tx1"/>
                </a:solidFill>
                <a:effectLst/>
                <a:latin typeface="Verdana" pitchFamily="34" charset="0"/>
                <a:ea typeface="+mn-ea"/>
                <a:cs typeface="Arial" pitchFamily="34" charset="0"/>
              </a:rPr>
              <a:t> </a:t>
            </a:r>
            <a:r>
              <a:rPr lang="en-US" sz="1200" b="0" i="0" kern="1200" dirty="0" smtClean="0">
                <a:solidFill>
                  <a:schemeClr val="tx1"/>
                </a:solidFill>
                <a:effectLst/>
                <a:latin typeface="Verdana" pitchFamily="34" charset="0"/>
                <a:ea typeface="+mn-ea"/>
                <a:cs typeface="Arial" pitchFamily="34" charset="0"/>
              </a:rPr>
              <a:t>Mission du Secrétariat général est de fournir des services de haute qualité et des services efficaces aux membres de l'Union. </a:t>
            </a:r>
          </a:p>
          <a:p>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mn-ea"/>
                <a:cs typeface="Arial" pitchFamily="34" charset="0"/>
              </a:rPr>
              <a:t>Dans mon exposé, je suis</a:t>
            </a:r>
            <a:r>
              <a:rPr lang="en-US" sz="1200" kern="1200" baseline="0" dirty="0" smtClean="0">
                <a:solidFill>
                  <a:schemeClr val="tx1"/>
                </a:solidFill>
                <a:effectLst/>
                <a:latin typeface="Verdana" pitchFamily="34" charset="0"/>
                <a:ea typeface="+mn-ea"/>
                <a:cs typeface="Arial" pitchFamily="34" charset="0"/>
              </a:rPr>
              <a:t> Mettre l'accent sur le travail de normalisation de l'UIT uniquement. </a:t>
            </a:r>
            <a:endParaRPr lang="en-US" dirty="0"/>
          </a:p>
        </p:txBody>
      </p:sp>
      <p:sp>
        <p:nvSpPr>
          <p:cNvPr id="4" name="Slide Number Placeholder 3"/>
          <p:cNvSpPr>
            <a:spLocks noGrp="1"/>
          </p:cNvSpPr>
          <p:nvPr>
            <p:ph type="sldNum" sz="quarter" idx="10"/>
          </p:nvPr>
        </p:nvSpPr>
        <p:spPr/>
        <p:txBody>
          <a:bodyPr/>
          <a:lstStyle/>
          <a:p>
            <a:pPr>
              <a:defRPr/>
            </a:pPr>
            <a:fld id="{D20E11BD-4C4D-4C69-B202-F38F3997E8E6}" type="slidenum">
              <a:rPr lang="en-US" altLang="en-US" smtClean="0"/>
              <a:pPr>
                <a:defRPr/>
              </a:pPr>
              <a:t>2</a:t>
            </a:fld>
            <a:endParaRPr lang="en-US" altLang="en-US"/>
          </a:p>
        </p:txBody>
      </p:sp>
    </p:spTree>
    <p:extLst>
      <p:ext uri="{BB962C8B-B14F-4D97-AF65-F5344CB8AC3E}">
        <p14:creationId xmlns:p14="http://schemas.microsoft.com/office/powerpoint/2010/main" val="1634735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Verdana" pitchFamily="34" charset="0"/>
                <a:ea typeface="+mn-ea"/>
                <a:cs typeface="Arial" pitchFamily="34" charset="0"/>
              </a:rPr>
              <a:t>Dans le cadre de son mandat, </a:t>
            </a:r>
            <a:r>
              <a:rPr lang="en-US" sz="1200" b="0" i="0" kern="1200" dirty="0" smtClean="0">
                <a:solidFill>
                  <a:schemeClr val="tx1"/>
                </a:solidFill>
                <a:effectLst/>
                <a:latin typeface="+mn-lt"/>
                <a:ea typeface="+mn-ea"/>
                <a:cs typeface="+mn-cs"/>
              </a:rPr>
              <a:t>ITU-T </a:t>
            </a:r>
            <a:r>
              <a:rPr lang="en-US" sz="1200" kern="1200" dirty="0" smtClean="0">
                <a:solidFill>
                  <a:schemeClr val="tx1"/>
                </a:solidFill>
                <a:effectLst/>
                <a:latin typeface="Verdana" pitchFamily="34" charset="0"/>
                <a:ea typeface="+mn-ea"/>
                <a:cs typeface="Arial" pitchFamily="34" charset="0"/>
              </a:rPr>
              <a:t>Élabore des normes "verte" internationale</a:t>
            </a:r>
            <a:r>
              <a:rPr lang="en-US" sz="1200" kern="1200" baseline="0" dirty="0" smtClean="0">
                <a:solidFill>
                  <a:schemeClr val="tx1"/>
                </a:solidFill>
                <a:effectLst/>
                <a:latin typeface="Verdana" pitchFamily="34" charset="0"/>
                <a:ea typeface="+mn-ea"/>
                <a:cs typeface="Arial" pitchFamily="34" charset="0"/>
              </a:rPr>
              <a:t> </a:t>
            </a:r>
            <a:r>
              <a:rPr lang="en-US" sz="1200" kern="1200" dirty="0" smtClean="0">
                <a:solidFill>
                  <a:schemeClr val="tx1"/>
                </a:solidFill>
                <a:effectLst/>
                <a:latin typeface="Verdana" pitchFamily="34" charset="0"/>
                <a:ea typeface="+mn-ea"/>
                <a:cs typeface="Arial" pitchFamily="34" charset="0"/>
              </a:rPr>
              <a:t>De promouvoir des solutions novatrices pour s'attaquer à e-déchets, lutte contre le changement climatique et de promouvoir la durabilité environnementale en utilisant les TIC.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Verdana" pitchFamily="34" charset="0"/>
              <a:ea typeface="+mn-ea"/>
              <a:cs typeface="Arial" pitchFamily="34" charset="0"/>
            </a:endParaRPr>
          </a:p>
          <a:p>
            <a:pPr fontAlgn="base"/>
            <a:r>
              <a:rPr lang="en-US" sz="1200" b="0" i="0" kern="1200" dirty="0" smtClean="0">
                <a:solidFill>
                  <a:schemeClr val="tx1"/>
                </a:solidFill>
                <a:effectLst/>
                <a:latin typeface="+mn-lt"/>
                <a:ea typeface="+mn-ea"/>
                <a:cs typeface="+mn-cs"/>
              </a:rPr>
              <a:t>Les recommandations de l'UIT-T sont avantageux pour :</a:t>
            </a:r>
          </a:p>
          <a:p>
            <a:pPr marL="171450" indent="-171450" fontAlgn="base">
              <a:buFont typeface="Wingdings" panose="05000000000000000000" pitchFamily="2" charset="2"/>
              <a:buChar char="§"/>
            </a:pPr>
            <a:r>
              <a:rPr lang="en-US" sz="1200" b="1" i="0" kern="1200" dirty="0" smtClean="0">
                <a:solidFill>
                  <a:schemeClr val="tx1"/>
                </a:solidFill>
                <a:effectLst/>
                <a:latin typeface="+mn-lt"/>
                <a:ea typeface="+mn-ea"/>
                <a:cs typeface="+mn-cs"/>
              </a:rPr>
              <a:t>Dynamiser la compétitivité</a:t>
            </a:r>
            <a:r>
              <a:rPr lang="en-US" sz="1200" b="0" i="0" kern="1200" dirty="0" smtClean="0">
                <a:solidFill>
                  <a:schemeClr val="tx1"/>
                </a:solidFill>
                <a:effectLst/>
                <a:latin typeface="+mn-lt"/>
                <a:ea typeface="+mn-ea"/>
                <a:cs typeface="+mn-cs"/>
              </a:rPr>
              <a:t>, pour les entreprises et l'économie mondiale</a:t>
            </a:r>
          </a:p>
          <a:p>
            <a:pPr marL="171450" indent="-171450" fontAlgn="base">
              <a:buFont typeface="Wingdings" panose="05000000000000000000" pitchFamily="2" charset="2"/>
              <a:buChar char="§"/>
            </a:pPr>
            <a:r>
              <a:rPr lang="en-US" sz="1200" b="1" i="0" kern="1200" dirty="0" smtClean="0">
                <a:solidFill>
                  <a:schemeClr val="tx1"/>
                </a:solidFill>
                <a:effectLst/>
                <a:latin typeface="+mn-lt"/>
                <a:ea typeface="+mn-ea"/>
                <a:cs typeface="+mn-cs"/>
              </a:rPr>
              <a:t>La baisse des prix</a:t>
            </a:r>
            <a:endParaRPr lang="en-US" sz="1200" b="0" i="0" kern="1200" dirty="0" smtClean="0">
              <a:solidFill>
                <a:schemeClr val="tx1"/>
              </a:solidFill>
              <a:effectLst/>
              <a:latin typeface="+mn-lt"/>
              <a:ea typeface="+mn-ea"/>
              <a:cs typeface="+mn-cs"/>
            </a:endParaRPr>
          </a:p>
          <a:p>
            <a:pPr marL="171450" indent="-171450" fontAlgn="base">
              <a:buFont typeface="Wingdings" panose="05000000000000000000" pitchFamily="2" charset="2"/>
              <a:buChar char="§"/>
            </a:pPr>
            <a:r>
              <a:rPr lang="en-US" sz="1200" b="0" i="0" kern="1200" dirty="0" smtClean="0">
                <a:solidFill>
                  <a:schemeClr val="tx1"/>
                </a:solidFill>
                <a:effectLst/>
                <a:latin typeface="+mn-lt"/>
                <a:ea typeface="+mn-ea"/>
                <a:cs typeface="+mn-cs"/>
              </a:rPr>
              <a:t>Réduire les obstacles techniques</a:t>
            </a:r>
          </a:p>
          <a:p>
            <a:pPr marL="171450" indent="-171450" fontAlgn="base">
              <a:buFont typeface="Wingdings" panose="05000000000000000000" pitchFamily="2" charset="2"/>
              <a:buChar char="§"/>
            </a:pPr>
            <a:r>
              <a:rPr lang="en-US" sz="1200" b="0" i="0" kern="1200" dirty="0" smtClean="0">
                <a:solidFill>
                  <a:schemeClr val="tx1"/>
                </a:solidFill>
                <a:effectLst/>
                <a:latin typeface="+mn-lt"/>
                <a:ea typeface="+mn-ea"/>
                <a:cs typeface="+mn-cs"/>
              </a:rPr>
              <a:t>Foster </a:t>
            </a:r>
            <a:r>
              <a:rPr lang="en-US" sz="1200" b="1" i="0" kern="1200" dirty="0" smtClean="0">
                <a:solidFill>
                  <a:schemeClr val="tx1"/>
                </a:solidFill>
                <a:effectLst/>
                <a:latin typeface="+mn-lt"/>
                <a:ea typeface="+mn-ea"/>
                <a:cs typeface="+mn-cs"/>
              </a:rPr>
              <a:t>L'interopérabilité</a:t>
            </a:r>
            <a:endParaRPr lang="en-US" sz="1200" b="0" i="0" kern="1200" dirty="0" smtClean="0">
              <a:solidFill>
                <a:schemeClr val="tx1"/>
              </a:solidFill>
              <a:effectLst/>
              <a:latin typeface="+mn-lt"/>
              <a:ea typeface="+mn-ea"/>
              <a:cs typeface="+mn-cs"/>
            </a:endParaRPr>
          </a:p>
          <a:p>
            <a:pPr marL="171450" indent="-171450" fontAlgn="base">
              <a:buFont typeface="Wingdings" panose="05000000000000000000" pitchFamily="2" charset="2"/>
              <a:buChar char="§"/>
            </a:pPr>
            <a:r>
              <a:rPr lang="en-US" sz="1200" b="0" i="0" kern="1200" dirty="0" smtClean="0">
                <a:solidFill>
                  <a:schemeClr val="tx1"/>
                </a:solidFill>
                <a:effectLst/>
                <a:latin typeface="+mn-lt"/>
                <a:ea typeface="+mn-ea"/>
                <a:cs typeface="+mn-cs"/>
              </a:rPr>
              <a:t>Les fabricants, les opérateurs de réseau et les consommateurs</a:t>
            </a:r>
          </a:p>
          <a:p>
            <a:pPr marL="171450" indent="-171450" fontAlgn="base">
              <a:buFont typeface="Wingdings" panose="05000000000000000000" pitchFamily="2" charset="2"/>
              <a:buChar char="§"/>
            </a:pPr>
            <a:r>
              <a:rPr lang="en-US" sz="1200" b="1" i="0" kern="1200" dirty="0" smtClean="0">
                <a:solidFill>
                  <a:schemeClr val="tx1"/>
                </a:solidFill>
                <a:effectLst/>
                <a:latin typeface="+mn-lt"/>
                <a:ea typeface="+mn-ea"/>
                <a:cs typeface="+mn-cs"/>
              </a:rPr>
              <a:t>Réduire</a:t>
            </a:r>
            <a:r>
              <a:rPr lang="en-US" sz="1200" b="0" i="0" kern="1200" dirty="0" smtClean="0">
                <a:solidFill>
                  <a:schemeClr val="tx1"/>
                </a:solidFill>
                <a:effectLst/>
                <a:latin typeface="+mn-lt"/>
                <a:ea typeface="+mn-ea"/>
                <a:cs typeface="+mn-cs"/>
              </a:rPr>
              <a:t> Négatif </a:t>
            </a:r>
            <a:r>
              <a:rPr lang="en-US" sz="1200" b="1" i="0" kern="1200" dirty="0" smtClean="0">
                <a:solidFill>
                  <a:schemeClr val="tx1"/>
                </a:solidFill>
                <a:effectLst/>
                <a:latin typeface="+mn-lt"/>
                <a:ea typeface="+mn-ea"/>
                <a:cs typeface="+mn-cs"/>
              </a:rPr>
              <a:t>Effets sur </a:t>
            </a:r>
            <a:r>
              <a:rPr lang="en-US" sz="1200" b="0" i="0" kern="1200" dirty="0" smtClean="0">
                <a:solidFill>
                  <a:schemeClr val="tx1"/>
                </a:solidFill>
                <a:effectLst/>
                <a:latin typeface="+mn-lt"/>
                <a:ea typeface="+mn-ea"/>
                <a:cs typeface="+mn-cs"/>
              </a:rPr>
              <a:t>L' </a:t>
            </a:r>
            <a:r>
              <a:rPr lang="en-US" sz="1200" b="1" i="0" kern="1200" dirty="0" smtClean="0">
                <a:solidFill>
                  <a:schemeClr val="tx1"/>
                </a:solidFill>
                <a:effectLst/>
                <a:latin typeface="+mn-lt"/>
                <a:ea typeface="+mn-ea"/>
                <a:cs typeface="+mn-cs"/>
              </a:rPr>
              <a:t>Environnement (y compris les déchets électroniques)</a:t>
            </a:r>
          </a:p>
          <a:p>
            <a:pPr marL="0" indent="0" fontAlgn="base">
              <a:buFont typeface="Wingdings" panose="05000000000000000000" pitchFamily="2" charset="2"/>
              <a:buNone/>
            </a:pPr>
            <a:endParaRPr lang="en-US" sz="1200" b="1"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 typeface="Wingdings" panose="05000000000000000000" pitchFamily="2" charset="2"/>
              <a:buNone/>
              <a:tabLst/>
              <a:defRPr/>
            </a:pPr>
            <a:r>
              <a:rPr lang="en-US" sz="1200" kern="1200" dirty="0" smtClean="0">
                <a:solidFill>
                  <a:schemeClr val="tx1"/>
                </a:solidFill>
                <a:effectLst/>
                <a:latin typeface="Verdana" pitchFamily="34" charset="0"/>
                <a:ea typeface="+mn-ea"/>
                <a:cs typeface="Arial" pitchFamily="34" charset="0"/>
              </a:rPr>
              <a:t>Par l'entremise de son </a:t>
            </a:r>
            <a:r>
              <a:rPr lang="en-US" sz="1200" kern="1200" baseline="0" dirty="0" smtClean="0">
                <a:solidFill>
                  <a:schemeClr val="tx1"/>
                </a:solidFill>
                <a:effectLst/>
                <a:latin typeface="Verdana" pitchFamily="34" charset="0"/>
                <a:ea typeface="+mn-ea"/>
                <a:cs typeface="Arial" pitchFamily="34" charset="0"/>
              </a:rPr>
              <a:t>Recommandations UIT-T </a:t>
            </a:r>
            <a:r>
              <a:rPr lang="en-US" sz="1200" kern="1200" dirty="0" smtClean="0">
                <a:solidFill>
                  <a:schemeClr val="tx1"/>
                </a:solidFill>
                <a:effectLst/>
                <a:latin typeface="Verdana" pitchFamily="34" charset="0"/>
                <a:ea typeface="+mn-ea"/>
                <a:cs typeface="Arial" pitchFamily="34" charset="0"/>
              </a:rPr>
              <a:t>Faciliter</a:t>
            </a:r>
            <a:r>
              <a:rPr lang="en-US" sz="1200" kern="1200" baseline="0" dirty="0" smtClean="0">
                <a:solidFill>
                  <a:schemeClr val="tx1"/>
                </a:solidFill>
                <a:effectLst/>
                <a:latin typeface="Verdana" pitchFamily="34" charset="0"/>
                <a:ea typeface="+mn-ea"/>
                <a:cs typeface="Arial" pitchFamily="34" charset="0"/>
              </a:rPr>
              <a:t> </a:t>
            </a:r>
            <a:r>
              <a:rPr lang="en-US" sz="1200" kern="1200" dirty="0" smtClean="0">
                <a:solidFill>
                  <a:schemeClr val="tx1"/>
                </a:solidFill>
                <a:effectLst/>
                <a:latin typeface="Verdana" pitchFamily="34" charset="0"/>
                <a:ea typeface="+mn-ea"/>
                <a:cs typeface="Arial" pitchFamily="34" charset="0"/>
              </a:rPr>
              <a:t>Le développement, le transfert et la diffusion de technologies propres et écologiques, y compris l'accès aux énergies modernes, l'efficacité énergétique et d'idées pour les sources d'énergie renouvelables. </a:t>
            </a:r>
          </a:p>
          <a:p>
            <a:pPr marL="0" indent="0" fontAlgn="base">
              <a:buFont typeface="Wingdings" panose="05000000000000000000" pitchFamily="2" charset="2"/>
              <a:buNone/>
            </a:pPr>
            <a:endParaRPr lang="en-US" sz="1200" b="0" i="0" kern="1200" dirty="0" smtClean="0">
              <a:solidFill>
                <a:schemeClr val="tx1"/>
              </a:solidFill>
              <a:effectLst/>
              <a:latin typeface="+mn-lt"/>
              <a:ea typeface="+mn-ea"/>
              <a:cs typeface="+mn-cs"/>
            </a:endParaRPr>
          </a:p>
          <a:p>
            <a:pPr fontAlgn="base"/>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pPr/>
              <a:t>3</a:t>
            </a:fld>
            <a:endParaRPr lang="en-US"/>
          </a:p>
        </p:txBody>
      </p:sp>
    </p:spTree>
    <p:extLst>
      <p:ext uri="{BB962C8B-B14F-4D97-AF65-F5344CB8AC3E}">
        <p14:creationId xmlns:p14="http://schemas.microsoft.com/office/powerpoint/2010/main" val="3108394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L'UIT a pris une position de leadership pour amener la multitude de technologies qui ciblent des problèmes </a:t>
            </a:r>
            <a:r>
              <a:rPr lang="en-US" sz="1200" kern="1200" dirty="0" err="1" smtClean="0">
                <a:solidFill>
                  <a:schemeClr val="tx1"/>
                </a:solidFill>
                <a:effectLst/>
                <a:latin typeface="+mn-lt"/>
                <a:ea typeface="+mn-ea"/>
                <a:cs typeface="+mn-cs"/>
              </a:rPr>
              <a:t>urbains</a:t>
            </a:r>
            <a:r>
              <a:rPr lang="en-US" sz="1200" kern="1200" dirty="0" smtClean="0">
                <a:solidFill>
                  <a:schemeClr val="tx1"/>
                </a:solidFill>
                <a:effectLst/>
                <a:latin typeface="+mn-lt"/>
                <a:ea typeface="+mn-ea"/>
                <a:cs typeface="+mn-cs"/>
              </a:rPr>
              <a:t> à</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l'avant-garde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L'UIT travaille actuellement sur les normes pour une multitude de technologies qui peuvent cibler les problèmes urbains, y compris Transports intelligents qui peuvent être utilisés pour rendre les rues plus sûres et moins polluantes; smart de l'eau et de grille intelligente pour créer une plus grande efficacité dans ces services vitaux; plus rapidement les technologies à large bande afin d'assurer l'accès équitable; cloud computing qui offre à l'alimentation de nombreuses applications futures.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Groupes d'étude de l'UIT réunir des experts du monde entier pour produire des normes internationales, que nous appelons des recommandations, et qui permettent à un grand nombre de ces applications.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73FBD52-8020-48CB-AFFF-6EBB7B6EBCB4}" type="slidenum">
              <a:rPr lang="en-US" smtClean="0"/>
              <a:pPr/>
              <a:t>4</a:t>
            </a:fld>
            <a:endParaRPr lang="en-US"/>
          </a:p>
        </p:txBody>
      </p:sp>
    </p:spTree>
    <p:extLst>
      <p:ext uri="{BB962C8B-B14F-4D97-AF65-F5344CB8AC3E}">
        <p14:creationId xmlns:p14="http://schemas.microsoft.com/office/powerpoint/2010/main" val="269190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3263900" y="509588"/>
            <a:ext cx="3400425" cy="2549525"/>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endParaRPr lang="en-US" altLang="en-US" sz="1600" dirty="0" smtClean="0">
              <a:solidFill>
                <a:srgbClr val="0070C0"/>
              </a:solidFill>
            </a:endParaRPr>
          </a:p>
        </p:txBody>
      </p:sp>
      <p:sp>
        <p:nvSpPr>
          <p:cNvPr id="4" name="Slide Number Placeholder 3"/>
          <p:cNvSpPr>
            <a:spLocks noGrp="1"/>
          </p:cNvSpPr>
          <p:nvPr>
            <p:ph type="sldNum" sz="quarter" idx="5"/>
          </p:nvPr>
        </p:nvSpPr>
        <p:spPr/>
        <p:txBody>
          <a:bodyPr/>
          <a:lstStyle/>
          <a:p>
            <a:pPr>
              <a:defRPr/>
            </a:pPr>
            <a:fld id="{53AE0A8B-B450-4BE6-99CE-3544E3C36C07}" type="slidenum">
              <a:rPr lang="en-US" smtClean="0"/>
              <a:pPr>
                <a:defRPr/>
              </a:pPr>
              <a:t>5</a:t>
            </a:fld>
            <a:endParaRPr lang="en-US" dirty="0"/>
          </a:p>
        </p:txBody>
      </p:sp>
    </p:spTree>
    <p:extLst>
      <p:ext uri="{BB962C8B-B14F-4D97-AF65-F5344CB8AC3E}">
        <p14:creationId xmlns:p14="http://schemas.microsoft.com/office/powerpoint/2010/main" val="1408563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8DE4C977-2186-4F02-A5A0-BBED269F6D08}" type="slidenum">
              <a:rPr lang="en-US" altLang="fr-FR" sz="1200">
                <a:solidFill>
                  <a:schemeClr val="tx1"/>
                </a:solidFill>
              </a:rPr>
              <a:pPr/>
              <a:t>6</a:t>
            </a:fld>
            <a:endParaRPr lang="en-US" altLang="fr-FR" sz="1200">
              <a:solidFill>
                <a:schemeClr val="tx1"/>
              </a:solidFill>
            </a:endParaRPr>
          </a:p>
        </p:txBody>
      </p:sp>
      <p:sp>
        <p:nvSpPr>
          <p:cNvPr id="44035" name="Rectangle 2"/>
          <p:cNvSpPr>
            <a:spLocks noGrp="1" noRot="1" noChangeAspect="1" noChangeArrowheads="1" noTextEdit="1"/>
          </p:cNvSpPr>
          <p:nvPr>
            <p:ph type="sldImg"/>
          </p:nvPr>
        </p:nvSpPr>
        <p:spPr>
          <a:xfrm>
            <a:off x="3265488" y="509588"/>
            <a:ext cx="3398837" cy="2549525"/>
          </a:xfrm>
          <a:ln/>
        </p:spPr>
      </p:sp>
      <p:sp>
        <p:nvSpPr>
          <p:cNvPr id="44036" name="Rectangle 3"/>
          <p:cNvSpPr>
            <a:spLocks noGrp="1" noChangeArrowheads="1"/>
          </p:cNvSpPr>
          <p:nvPr>
            <p:ph type="body" idx="1"/>
          </p:nvPr>
        </p:nvSpPr>
        <p:spPr>
          <a:xfrm>
            <a:off x="992359" y="3229113"/>
            <a:ext cx="7943510" cy="30593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mtClean="0"/>
              <a:t>Veuillez noter que le WP3 a 8 la question si nous comptons la nouvelle question de Gilbert. </a:t>
            </a:r>
          </a:p>
          <a:p>
            <a:r>
              <a:rPr lang="en-US" altLang="ja-JP" smtClean="0"/>
              <a:t>Paolo commentaires mais en réalité le web sont 6…. 17,18,19,21,22 et 23</a:t>
            </a:r>
          </a:p>
        </p:txBody>
      </p:sp>
    </p:spTree>
    <p:extLst>
      <p:ext uri="{BB962C8B-B14F-4D97-AF65-F5344CB8AC3E}">
        <p14:creationId xmlns:p14="http://schemas.microsoft.com/office/powerpoint/2010/main" val="3852922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US" altLang="fr-FR" sz="1600" smtClean="0">
                <a:solidFill>
                  <a:srgbClr val="0070C0"/>
                </a:solidFill>
              </a:rPr>
              <a:t>Groupe d'étude de l'UIT-T 5</a:t>
            </a:r>
          </a:p>
          <a:p>
            <a:pPr lvl="1">
              <a:lnSpc>
                <a:spcPct val="150000"/>
              </a:lnSpc>
            </a:pPr>
            <a:r>
              <a:rPr lang="en-US" altLang="fr-FR" smtClean="0">
                <a:solidFill>
                  <a:srgbClr val="0070C0"/>
                </a:solidFill>
              </a:rPr>
              <a:t>Groupe de travail 3 " Les TIC et le changement climatique"</a:t>
            </a:r>
          </a:p>
          <a:p>
            <a:pPr lvl="1">
              <a:lnSpc>
                <a:spcPct val="150000"/>
              </a:lnSpc>
            </a:pPr>
            <a:r>
              <a:rPr lang="en-US" altLang="fr-FR" smtClean="0">
                <a:solidFill>
                  <a:srgbClr val="0070C0"/>
                </a:solidFill>
              </a:rPr>
              <a:t>De poursuivre et de développer les travaux </a:t>
            </a:r>
            <a:br>
              <a:rPr lang="en-US" altLang="fr-FR" smtClean="0">
                <a:solidFill>
                  <a:srgbClr val="0070C0"/>
                </a:solidFill>
              </a:rPr>
            </a:br>
            <a:r>
              <a:rPr lang="en-US" altLang="fr-FR" smtClean="0">
                <a:solidFill>
                  <a:srgbClr val="0070C0"/>
                </a:solidFill>
              </a:rPr>
              <a:t>Du groupe spécialisé de l'UIT-T sur les TIC et CC</a:t>
            </a:r>
          </a:p>
          <a:p>
            <a:pPr lvl="1">
              <a:lnSpc>
                <a:spcPct val="150000"/>
              </a:lnSpc>
            </a:pPr>
            <a:r>
              <a:rPr lang="en-US" altLang="fr-FR" b="1" i="1" smtClean="0">
                <a:solidFill>
                  <a:srgbClr val="00B050"/>
                </a:solidFill>
              </a:rPr>
              <a:t>Prochaine réunion du SG5 aura lieu le 29 janvier- 7 février 2013, Genève, Suisse</a:t>
            </a:r>
          </a:p>
          <a:p>
            <a:pPr lvl="1">
              <a:lnSpc>
                <a:spcPct val="150000"/>
              </a:lnSpc>
            </a:pPr>
            <a:r>
              <a:rPr lang="en-US" altLang="fr-FR" sz="1600" b="1" i="1" smtClean="0">
                <a:solidFill>
                  <a:srgbClr val="00B050"/>
                </a:solidFill>
              </a:rPr>
              <a:t>La prochaine réunion du WP3 se tiendra du 8 au 12 octobre 2012, Genève, Suisse</a:t>
            </a:r>
            <a:endParaRPr lang="en-US" altLang="fr-FR" sz="2000" b="1" i="1" smtClean="0">
              <a:solidFill>
                <a:srgbClr val="00B050"/>
              </a:solidFill>
            </a:endParaRPr>
          </a:p>
          <a:p>
            <a:pPr lvl="1">
              <a:lnSpc>
                <a:spcPct val="150000"/>
              </a:lnSpc>
            </a:pPr>
            <a:endParaRPr lang="en-US" altLang="fr-FR" sz="1600" b="1" i="1" smtClean="0">
              <a:solidFill>
                <a:srgbClr val="00B050"/>
              </a:solidFill>
            </a:endParaRPr>
          </a:p>
          <a:p>
            <a:pPr>
              <a:lnSpc>
                <a:spcPct val="150000"/>
              </a:lnSpc>
            </a:pPr>
            <a:r>
              <a:rPr lang="en-US" altLang="fr-FR" sz="1600" smtClean="0">
                <a:solidFill>
                  <a:srgbClr val="0070C0"/>
                </a:solidFill>
              </a:rPr>
              <a:t> Tous les groupes d'étude de l'UIT-T pour étudier l'impact des normes sur le changement climatique</a:t>
            </a:r>
            <a:endParaRPr lang="en-US" altLang="fr-FR" smtClean="0">
              <a:solidFill>
                <a:srgbClr val="0070C0"/>
              </a:solidFill>
            </a:endParaRPr>
          </a:p>
          <a:p>
            <a:pPr>
              <a:lnSpc>
                <a:spcPct val="150000"/>
              </a:lnSpc>
              <a:buFont typeface="Wingdings" pitchFamily="2" charset="2"/>
              <a:buNone/>
            </a:pPr>
            <a:endParaRPr lang="en-US" altLang="fr-FR" smtClean="0">
              <a:solidFill>
                <a:srgbClr val="0070C0"/>
              </a:solidFill>
            </a:endParaRPr>
          </a:p>
          <a:p>
            <a:pPr>
              <a:lnSpc>
                <a:spcPct val="150000"/>
              </a:lnSpc>
              <a:buFont typeface="Wingdings" pitchFamily="2" charset="2"/>
              <a:buNone/>
            </a:pPr>
            <a:r>
              <a:rPr lang="en-US" altLang="fr-FR" smtClean="0">
                <a:solidFill>
                  <a:srgbClr val="0070C0"/>
                </a:solidFill>
              </a:rPr>
              <a:t>Domaines de travail:</a:t>
            </a:r>
          </a:p>
          <a:p>
            <a:pPr>
              <a:lnSpc>
                <a:spcPct val="150000"/>
              </a:lnSpc>
            </a:pPr>
            <a:r>
              <a:rPr lang="en-US" altLang="fr-FR" smtClean="0">
                <a:solidFill>
                  <a:srgbClr val="0070C0"/>
                </a:solidFill>
              </a:rPr>
              <a:t>Q 17/5 - l'efficacité énergétique des équipements TIC et l'harmonisation des normes sur le changement climatique </a:t>
            </a:r>
          </a:p>
          <a:p>
            <a:pPr>
              <a:lnSpc>
                <a:spcPct val="150000"/>
              </a:lnSpc>
            </a:pPr>
            <a:r>
              <a:rPr lang="en-US" altLang="fr-FR" smtClean="0">
                <a:solidFill>
                  <a:srgbClr val="0070C0"/>
                </a:solidFill>
              </a:rPr>
              <a:t>Q 18/5 - Méthodologie d'évaluation de l'impact sur l'environnement des TIC </a:t>
            </a:r>
          </a:p>
          <a:p>
            <a:pPr>
              <a:lnSpc>
                <a:spcPct val="150000"/>
              </a:lnSpc>
            </a:pPr>
            <a:r>
              <a:rPr lang="en-US" altLang="fr-FR" smtClean="0">
                <a:solidFill>
                  <a:srgbClr val="0070C0"/>
                </a:solidFill>
              </a:rPr>
              <a:t>Q 19/5 - Les systèmes d'alimentation de puissance </a:t>
            </a:r>
          </a:p>
          <a:p>
            <a:pPr>
              <a:lnSpc>
                <a:spcPct val="150000"/>
              </a:lnSpc>
            </a:pPr>
            <a:r>
              <a:rPr lang="en-US" altLang="fr-FR" smtClean="0">
                <a:solidFill>
                  <a:srgbClr val="0070C0"/>
                </a:solidFill>
              </a:rPr>
              <a:t>Q 21/5 - protection de l'environnement et de recyclage des équipements/installations TIC </a:t>
            </a:r>
          </a:p>
          <a:p>
            <a:pPr>
              <a:lnSpc>
                <a:spcPct val="150000"/>
              </a:lnSpc>
            </a:pPr>
            <a:r>
              <a:rPr lang="en-US" altLang="fr-FR" smtClean="0">
                <a:solidFill>
                  <a:srgbClr val="0070C0"/>
                </a:solidFill>
              </a:rPr>
              <a:t>Q 22/5 - Configuration d'une infrastructure de télécommunication durables à faible coût pour les communications rurales dans les pays en développement </a:t>
            </a:r>
          </a:p>
          <a:p>
            <a:pPr>
              <a:lnSpc>
                <a:spcPct val="150000"/>
              </a:lnSpc>
            </a:pPr>
            <a:r>
              <a:rPr lang="en-US" altLang="fr-FR" smtClean="0">
                <a:solidFill>
                  <a:srgbClr val="0070C0"/>
                </a:solidFill>
              </a:rPr>
              <a:t>Q 23/5 - Utilisation des TIC afin de permettre aux pays de s'adapter au changement climatique </a:t>
            </a:r>
          </a:p>
          <a:p>
            <a:endParaRPr lang="en-US" altLang="fr-FR" smtClean="0"/>
          </a:p>
        </p:txBody>
      </p:sp>
      <p:sp>
        <p:nvSpPr>
          <p:cNvPr id="4" name="Slide Number Placeholder 3"/>
          <p:cNvSpPr>
            <a:spLocks noGrp="1"/>
          </p:cNvSpPr>
          <p:nvPr>
            <p:ph type="sldNum" sz="quarter" idx="5"/>
          </p:nvPr>
        </p:nvSpPr>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A3816F0A-C875-48D5-A684-355B5817E93A}" type="slidenum">
              <a:rPr lang="en-US" altLang="fr-FR" sz="1200">
                <a:solidFill>
                  <a:schemeClr val="tx1"/>
                </a:solidFill>
              </a:rPr>
              <a:pPr/>
              <a:t>7</a:t>
            </a:fld>
            <a:endParaRPr lang="en-US" altLang="fr-FR" sz="1200">
              <a:solidFill>
                <a:schemeClr val="tx1"/>
              </a:solidFill>
            </a:endParaRPr>
          </a:p>
        </p:txBody>
      </p:sp>
    </p:spTree>
    <p:extLst>
      <p:ext uri="{BB962C8B-B14F-4D97-AF65-F5344CB8AC3E}">
        <p14:creationId xmlns:p14="http://schemas.microsoft.com/office/powerpoint/2010/main" val="966151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mtClean="0"/>
              <a:t>Ils seront présentés par Jean-Manuel Canet plus en détail.</a:t>
            </a:r>
          </a:p>
          <a:p>
            <a:endParaRPr lang="en-US" altLang="fr-FR" b="1" smtClean="0"/>
          </a:p>
          <a:p>
            <a:r>
              <a:rPr lang="en-US" altLang="fr-FR" b="1" smtClean="0"/>
              <a:t>Ensemble commun de méthodologies pour l'évaluation de de l'empreinte carbone des TIC</a:t>
            </a:r>
          </a:p>
          <a:p>
            <a:endParaRPr lang="en-US" altLang="fr-FR" smtClean="0"/>
          </a:p>
          <a:p>
            <a:r>
              <a:rPr lang="en-US" altLang="fr-FR" smtClean="0"/>
              <a:t>Sans, il sera impossible de faire des comparaisons significatives</a:t>
            </a:r>
          </a:p>
          <a:p>
            <a:endParaRPr lang="en-US" altLang="fr-FR" smtClean="0"/>
          </a:p>
          <a:p>
            <a:r>
              <a:rPr lang="en-US" altLang="fr-FR" smtClean="0"/>
              <a:t>Aide à établir le dossier commercial de passer au vert</a:t>
            </a:r>
          </a:p>
          <a:p>
            <a:endParaRPr lang="en-US" altLang="fr-FR" smtClean="0"/>
          </a:p>
          <a:p>
            <a:r>
              <a:rPr lang="en-US" altLang="fr-FR" smtClean="0"/>
              <a:t>Champ d'application comprend : les marchandises, les réseaux, les services, les organisations, les projets, les villes et les pays </a:t>
            </a:r>
          </a:p>
          <a:p>
            <a:endParaRPr lang="en-US" altLang="fr-FR" smtClean="0"/>
          </a:p>
          <a:p>
            <a:r>
              <a:rPr lang="en-US" altLang="fr-FR" smtClean="0"/>
              <a:t>L.1400 Aperçu et principes généraux de méthodologies pour l'évaluation de l'impact environnemental des technologies de l'information et de la communication </a:t>
            </a:r>
          </a:p>
          <a:p>
            <a:r>
              <a:rPr lang="en-US" altLang="fr-FR" smtClean="0"/>
              <a:t>L.1410 des biens des TIC de l'impact sur l'environnement, de réseaux et de services </a:t>
            </a:r>
          </a:p>
          <a:p>
            <a:r>
              <a:rPr lang="en-US" altLang="fr-FR" smtClean="0"/>
              <a:t>L.1420 l'impact sur l'environnement des TIC dans les organisations </a:t>
            </a:r>
          </a:p>
          <a:p>
            <a:r>
              <a:rPr lang="en-US" altLang="fr-FR" smtClean="0"/>
              <a:t>L.1430 l'impact environnemental des projets de TIC</a:t>
            </a:r>
          </a:p>
          <a:p>
            <a:r>
              <a:rPr lang="en-US" altLang="fr-FR" smtClean="0"/>
              <a:t>L'impact sur l'environnement des TIC dans les villes (consentement prévue en 2013)</a:t>
            </a:r>
          </a:p>
          <a:p>
            <a:r>
              <a:rPr lang="en-US" altLang="fr-FR" smtClean="0"/>
              <a:t>L'impact sur l'environnement des TIC dans les pays (consentement prévu en 2014)</a:t>
            </a:r>
          </a:p>
          <a:p>
            <a:endParaRPr lang="en-US" altLang="fr-FR" smtClean="0"/>
          </a:p>
          <a:p>
            <a:r>
              <a:rPr lang="en-US" altLang="fr-FR" smtClean="0"/>
              <a:t>Développé en coopération avec le secrétariat de la CCNUCC, EC, et plus de 40 organisations, etc.. </a:t>
            </a:r>
          </a:p>
          <a:p>
            <a:endParaRPr lang="en-US" altLang="fr-FR" smtClean="0"/>
          </a:p>
          <a:p>
            <a:r>
              <a:rPr lang="en-US" altLang="fr-FR" b="1" smtClean="0"/>
              <a:t>L'impact sur l'environnement des TIC dans les villes (consentement prévue en 2013)</a:t>
            </a:r>
          </a:p>
          <a:p>
            <a:pPr algn="just">
              <a:spcAft>
                <a:spcPts val="600"/>
              </a:spcAft>
            </a:pPr>
            <a:r>
              <a:rPr lang="en-US" altLang="ko-KR" sz="1800" smtClean="0">
                <a:solidFill>
                  <a:srgbClr val="2E2E2E"/>
                </a:solidFill>
                <a:ea typeface="MS PGothic" pitchFamily="34" charset="-128"/>
              </a:rPr>
              <a:t>Il est prévu que cette recommandation portera sur les aspects suivants :</a:t>
            </a:r>
          </a:p>
          <a:p>
            <a:pPr lvl="1" algn="just">
              <a:buFont typeface="Wingdings" pitchFamily="2" charset="2"/>
              <a:buChar char="§"/>
            </a:pPr>
            <a:r>
              <a:rPr lang="en-US" altLang="ko-KR" sz="1500" smtClean="0">
                <a:solidFill>
                  <a:srgbClr val="2E2E2E"/>
                </a:solidFill>
                <a:ea typeface="MS PGothic" pitchFamily="34" charset="-128"/>
              </a:rPr>
              <a:t>L'agrégation des impacts au niveau des villes de biens des TIC, des réseaux et des services</a:t>
            </a:r>
          </a:p>
          <a:p>
            <a:pPr lvl="1" algn="just">
              <a:buFont typeface="Wingdings" pitchFamily="2" charset="2"/>
              <a:buChar char="§"/>
            </a:pPr>
            <a:r>
              <a:rPr lang="en-US" altLang="ko-KR" sz="1500" smtClean="0">
                <a:solidFill>
                  <a:srgbClr val="2E2E2E"/>
                </a:solidFill>
                <a:ea typeface="MS PGothic" pitchFamily="34" charset="-128"/>
              </a:rPr>
              <a:t>L'agrégation des impacts au niveau des villes des TIC des organisations</a:t>
            </a:r>
          </a:p>
          <a:p>
            <a:pPr lvl="1" algn="just">
              <a:buFont typeface="Wingdings" pitchFamily="2" charset="2"/>
              <a:buChar char="§"/>
            </a:pPr>
            <a:r>
              <a:rPr lang="en-US" altLang="ko-KR" sz="1500" smtClean="0">
                <a:solidFill>
                  <a:srgbClr val="2E2E2E"/>
                </a:solidFill>
                <a:ea typeface="MS PGothic" pitchFamily="34" charset="-128"/>
              </a:rPr>
              <a:t>Les impacts des projets de TIC dans les villes, par exemple dans le secteur de la construction, le secteur de l'énergie, le secteur des transports</a:t>
            </a:r>
          </a:p>
          <a:p>
            <a:endParaRPr lang="en-US" altLang="fr-FR"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FD0E39A0-D304-43E3-9C00-00DB96F42761}" type="slidenum">
              <a:rPr lang="en-US" altLang="fr-FR" sz="1200">
                <a:solidFill>
                  <a:schemeClr val="tx1"/>
                </a:solidFill>
              </a:rPr>
              <a:pPr/>
              <a:t>8</a:t>
            </a:fld>
            <a:endParaRPr lang="en-US" altLang="fr-FR" sz="1200">
              <a:solidFill>
                <a:schemeClr val="tx1"/>
              </a:solidFill>
            </a:endParaRPr>
          </a:p>
        </p:txBody>
      </p:sp>
    </p:spTree>
    <p:extLst>
      <p:ext uri="{BB962C8B-B14F-4D97-AF65-F5344CB8AC3E}">
        <p14:creationId xmlns:p14="http://schemas.microsoft.com/office/powerpoint/2010/main" val="597379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‹N°›</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itu.int/rec/T-REC-L.1420" TargetMode="External"/><Relationship Id="rId2" Type="http://schemas.openxmlformats.org/officeDocument/2006/relationships/hyperlink" Target="https://www.itu.int/rec/T-REC-L.1410"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hyperlink" Target="https://www.itu.int/rec/T-REC-L.142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www.iso.org/iso/fr/iso_catalogue/catalogue_tc/catalogue_detail.htm?csnumber=38381" TargetMode="External"/><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57200" y="485522"/>
            <a:ext cx="8229600" cy="1828800"/>
          </a:xfrm>
        </p:spPr>
        <p:txBody>
          <a:bodyPr>
            <a:noAutofit/>
          </a:bodyPr>
          <a:lstStyle/>
          <a:p>
            <a:r>
              <a:rPr lang="en-US" sz="2800" dirty="0"/>
              <a:t>Forum </a:t>
            </a:r>
            <a:r>
              <a:rPr lang="en-US" sz="2800" dirty="0" err="1" smtClean="0"/>
              <a:t>Régional</a:t>
            </a:r>
            <a:r>
              <a:rPr lang="en-US" sz="2800" dirty="0" smtClean="0"/>
              <a:t> </a:t>
            </a:r>
            <a:r>
              <a:rPr lang="en-US" sz="2800" dirty="0"/>
              <a:t>de </a:t>
            </a:r>
            <a:r>
              <a:rPr lang="en-US" sz="2800" dirty="0" err="1" smtClean="0"/>
              <a:t>Normalisation</a:t>
            </a:r>
            <a:r>
              <a:rPr lang="en-US" sz="2800" dirty="0" smtClean="0"/>
              <a:t> </a:t>
            </a:r>
            <a:r>
              <a:rPr lang="en-US" sz="2800" dirty="0"/>
              <a:t>de l'UIT pour l'Afrique</a:t>
            </a:r>
            <a:br>
              <a:rPr lang="en-US" sz="2800" dirty="0"/>
            </a:br>
            <a:r>
              <a:rPr lang="en-US" sz="2400" dirty="0"/>
              <a:t>Livingstone, </a:t>
            </a:r>
            <a:r>
              <a:rPr lang="en-US" sz="2400" dirty="0" smtClean="0"/>
              <a:t> </a:t>
            </a:r>
            <a:r>
              <a:rPr lang="en-US" sz="2400" dirty="0"/>
              <a:t>Zambie 16-18 Mars 2016</a:t>
            </a:r>
            <a:endParaRPr lang="en-US" sz="2400" i="1" dirty="0"/>
          </a:p>
        </p:txBody>
      </p:sp>
      <p:sp>
        <p:nvSpPr>
          <p:cNvPr id="9" name="Content Placeholder 8"/>
          <p:cNvSpPr>
            <a:spLocks noGrp="1"/>
          </p:cNvSpPr>
          <p:nvPr>
            <p:ph idx="1"/>
          </p:nvPr>
        </p:nvSpPr>
        <p:spPr>
          <a:xfrm>
            <a:off x="457200" y="2314322"/>
            <a:ext cx="8229600" cy="3202433"/>
          </a:xfrm>
        </p:spPr>
        <p:txBody>
          <a:bodyPr>
            <a:normAutofit fontScale="25000" lnSpcReduction="20000"/>
          </a:bodyPr>
          <a:lstStyle/>
          <a:p>
            <a:pPr marL="0" indent="0" algn="ctr">
              <a:buNone/>
            </a:pPr>
            <a:r>
              <a:rPr lang="en-US" sz="12800" b="1" dirty="0" err="1" smtClean="0"/>
              <a:t>Activités</a:t>
            </a:r>
            <a:r>
              <a:rPr lang="en-US" sz="12800" b="1" dirty="0" smtClean="0"/>
              <a:t>  de la SG5 de </a:t>
            </a:r>
            <a:r>
              <a:rPr lang="en-US" sz="12800" b="1" dirty="0" err="1" smtClean="0"/>
              <a:t>l’UIT</a:t>
            </a:r>
            <a:r>
              <a:rPr lang="en-US" sz="12800" b="1" dirty="0" smtClean="0"/>
              <a:t>-T  </a:t>
            </a:r>
          </a:p>
          <a:p>
            <a:pPr marL="0" indent="0" algn="ctr">
              <a:buNone/>
            </a:pPr>
            <a:r>
              <a:rPr lang="en-US" sz="12800" b="1" dirty="0" smtClean="0"/>
              <a:t> Focus </a:t>
            </a:r>
            <a:r>
              <a:rPr lang="en-US" sz="12800" b="1" dirty="0" err="1" smtClean="0"/>
              <a:t>sur</a:t>
            </a:r>
            <a:r>
              <a:rPr lang="en-US" sz="12800" b="1" dirty="0" smtClean="0"/>
              <a:t> </a:t>
            </a:r>
            <a:r>
              <a:rPr lang="en-US" sz="12800" b="1" dirty="0"/>
              <a:t>L.1440: Méthodologie pour l'évaluation de l'impact environnemental des technologies de l'information et de la communication au </a:t>
            </a:r>
            <a:r>
              <a:rPr lang="en-US" sz="12800" b="1" dirty="0" err="1"/>
              <a:t>niveau</a:t>
            </a:r>
            <a:r>
              <a:rPr lang="en-US" sz="12800" b="1" dirty="0"/>
              <a:t> </a:t>
            </a:r>
            <a:r>
              <a:rPr lang="en-US" sz="12800" b="1" dirty="0" smtClean="0"/>
              <a:t>des </a:t>
            </a:r>
            <a:r>
              <a:rPr lang="en-US" sz="12800" b="1" dirty="0" err="1" smtClean="0"/>
              <a:t>villes</a:t>
            </a:r>
            <a:r>
              <a:rPr lang="en-US" sz="12800" b="1" dirty="0"/>
              <a:t> </a:t>
            </a:r>
            <a:endParaRPr lang="en-US" sz="12800" b="1" dirty="0" smtClean="0"/>
          </a:p>
          <a:p>
            <a:pPr marL="0" indent="0" algn="ctr">
              <a:buNone/>
            </a:pPr>
            <a:endParaRPr lang="en-US" b="1" dirty="0" smtClean="0"/>
          </a:p>
          <a:p>
            <a:pPr marL="0" indent="0" algn="ctr">
              <a:buNone/>
            </a:pPr>
            <a:r>
              <a:rPr lang="en-US" sz="12800" b="1" dirty="0" smtClean="0">
                <a:effectLst>
                  <a:outerShdw blurRad="38100" dist="38100" dir="2700000" algn="tl">
                    <a:srgbClr val="000000">
                      <a:alpha val="43137"/>
                    </a:srgbClr>
                  </a:outerShdw>
                </a:effectLst>
              </a:rPr>
              <a:t>Ahmed </a:t>
            </a:r>
            <a:r>
              <a:rPr lang="en-US" sz="12800" b="1" dirty="0" err="1" smtClean="0">
                <a:effectLst>
                  <a:outerShdw blurRad="38100" dist="38100" dir="2700000" algn="tl">
                    <a:srgbClr val="000000">
                      <a:alpha val="43137"/>
                    </a:srgbClr>
                  </a:outerShdw>
                </a:effectLst>
              </a:rPr>
              <a:t>Zeddam</a:t>
            </a:r>
            <a:r>
              <a:rPr lang="en-US" sz="12800" b="1" dirty="0" smtClean="0">
                <a:effectLst>
                  <a:outerShdw blurRad="38100" dist="38100" dir="2700000" algn="tl">
                    <a:srgbClr val="000000">
                      <a:alpha val="43137"/>
                    </a:srgbClr>
                  </a:outerShdw>
                </a:effectLst>
              </a:rPr>
              <a:t> </a:t>
            </a:r>
            <a:endParaRPr lang="en-US" sz="12800" b="1" dirty="0">
              <a:effectLst>
                <a:outerShdw blurRad="38100" dist="38100" dir="2700000" algn="tl">
                  <a:srgbClr val="000000">
                    <a:alpha val="43137"/>
                  </a:srgbClr>
                </a:outerShdw>
              </a:effectLst>
            </a:endParaRPr>
          </a:p>
          <a:p>
            <a:pPr marL="0" indent="0" algn="ctr">
              <a:buNone/>
            </a:pPr>
            <a:r>
              <a:rPr lang="en-US" sz="11200" b="1" dirty="0" smtClean="0"/>
              <a:t>Président, ITU-T SG5</a:t>
            </a:r>
          </a:p>
          <a:p>
            <a:pPr marL="0" indent="0" algn="ctr">
              <a:buNone/>
            </a:pPr>
            <a:r>
              <a:rPr lang="en-US" sz="11200" b="1" dirty="0" smtClean="0"/>
              <a:t>(Orange, France)</a:t>
            </a:r>
          </a:p>
          <a:p>
            <a:pPr marL="0" indent="0" algn="ctr">
              <a:buNone/>
            </a:pPr>
            <a:r>
              <a:rPr lang="en-US" sz="16000" b="1" i="1" dirty="0" smtClean="0"/>
              <a:t/>
            </a:r>
            <a:br>
              <a:rPr lang="en-US" sz="16000" b="1" i="1" dirty="0" smtClean="0"/>
            </a:br>
            <a:r>
              <a:rPr lang="en-US" sz="2000" b="1" i="1" dirty="0" smtClean="0"/>
              <a:t/>
            </a:r>
            <a:br>
              <a:rPr lang="en-US" sz="2000" b="1" i="1" dirty="0" smtClean="0"/>
            </a:br>
            <a:r>
              <a:rPr lang="en-US" sz="2000" b="1" i="1" dirty="0" smtClean="0"/>
              <a:t/>
            </a:r>
            <a:br>
              <a:rPr lang="en-US" sz="2000" b="1" i="1" dirty="0" smtClean="0"/>
            </a:br>
            <a:r>
              <a:rPr lang="en-US" b="1" i="1" dirty="0" smtClean="0"/>
              <a:t> </a:t>
            </a:r>
            <a:r>
              <a:rPr lang="en-US" dirty="0">
                <a:latin typeface="Calibri" panose="020F0502020204030204" pitchFamily="34" charset="0"/>
                <a:cs typeface="Arial" panose="020B0604020202020204" pitchFamily="34" charset="0"/>
              </a:rPr>
              <a:t/>
            </a:r>
            <a:br>
              <a:rPr lang="en-US" dirty="0">
                <a:latin typeface="Calibri" panose="020F0502020204030204" pitchFamily="34" charset="0"/>
                <a:cs typeface="Arial" panose="020B0604020202020204" pitchFamily="34" charset="0"/>
              </a:rPr>
            </a:br>
            <a:r>
              <a:rPr lang="en-US" dirty="0" smtClean="0">
                <a:latin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Méthodologies pour l’empreinte carbone et </a:t>
            </a:r>
            <a:r>
              <a:rPr lang="fr-FR" sz="3600" dirty="0" err="1" smtClean="0"/>
              <a:t>énergetique</a:t>
            </a:r>
            <a:r>
              <a:rPr lang="fr-FR" sz="3600" dirty="0" smtClean="0"/>
              <a:t> (1/2)</a:t>
            </a:r>
            <a:endParaRPr lang="fr-FR" sz="3600" dirty="0"/>
          </a:p>
        </p:txBody>
      </p:sp>
      <p:sp>
        <p:nvSpPr>
          <p:cNvPr id="3" name="Espace réservé du contenu 2"/>
          <p:cNvSpPr>
            <a:spLocks noGrp="1"/>
          </p:cNvSpPr>
          <p:nvPr>
            <p:ph idx="1"/>
          </p:nvPr>
        </p:nvSpPr>
        <p:spPr>
          <a:xfrm>
            <a:off x="457200" y="1781462"/>
            <a:ext cx="8229600" cy="4349173"/>
          </a:xfrm>
        </p:spPr>
        <p:txBody>
          <a:bodyPr>
            <a:normAutofit lnSpcReduction="10000"/>
          </a:bodyPr>
          <a:lstStyle/>
          <a:p>
            <a:pPr marL="0" indent="0">
              <a:lnSpc>
                <a:spcPct val="80000"/>
              </a:lnSpc>
              <a:buNone/>
            </a:pPr>
            <a:endParaRPr lang="en-GB" altLang="fr-FR" sz="2000" b="1" dirty="0"/>
          </a:p>
          <a:p>
            <a:pPr>
              <a:lnSpc>
                <a:spcPct val="80000"/>
              </a:lnSpc>
            </a:pPr>
            <a:r>
              <a:rPr lang="en-GB" altLang="fr-FR" sz="2000" b="1" dirty="0" smtClean="0"/>
              <a:t>L.1400</a:t>
            </a:r>
            <a:r>
              <a:rPr lang="en-GB" altLang="fr-FR" sz="2000" dirty="0" smtClean="0"/>
              <a:t>- </a:t>
            </a:r>
            <a:r>
              <a:rPr lang="fr-FR" altLang="fr-FR" sz="2000" dirty="0" smtClean="0"/>
              <a:t>Vue d'ensemble et Principes Généraux</a:t>
            </a:r>
            <a:endParaRPr lang="fr-FR" altLang="fr-FR" sz="2000" dirty="0">
              <a:solidFill>
                <a:schemeClr val="folHlink"/>
              </a:solidFill>
            </a:endParaRPr>
          </a:p>
          <a:p>
            <a:pPr lvl="1">
              <a:lnSpc>
                <a:spcPct val="80000"/>
              </a:lnSpc>
            </a:pPr>
            <a:r>
              <a:rPr lang="fr-FR" sz="1800" u="sng" dirty="0">
                <a:solidFill>
                  <a:srgbClr val="1F497D">
                    <a:lumMod val="60000"/>
                    <a:lumOff val="40000"/>
                  </a:srgbClr>
                </a:solidFill>
              </a:rPr>
              <a:t>Https://</a:t>
            </a:r>
            <a:r>
              <a:rPr lang="fr-FR" sz="1800" u="sng" dirty="0" smtClean="0">
                <a:solidFill>
                  <a:srgbClr val="1F497D">
                    <a:lumMod val="60000"/>
                    <a:lumOff val="40000"/>
                  </a:srgbClr>
                </a:solidFill>
              </a:rPr>
              <a:t>Www.itu.int/rec/T-REC-L.1400</a:t>
            </a:r>
            <a:endParaRPr lang="en-GB" altLang="fr-FR" sz="1800" dirty="0">
              <a:solidFill>
                <a:srgbClr val="1F497D">
                  <a:lumMod val="60000"/>
                  <a:lumOff val="40000"/>
                </a:srgbClr>
              </a:solidFill>
            </a:endParaRPr>
          </a:p>
          <a:p>
            <a:pPr marL="0" indent="0">
              <a:lnSpc>
                <a:spcPct val="80000"/>
              </a:lnSpc>
              <a:buNone/>
            </a:pPr>
            <a:endParaRPr lang="en-GB" altLang="fr-FR" sz="2000" b="1" dirty="0" smtClean="0"/>
          </a:p>
          <a:p>
            <a:pPr>
              <a:lnSpc>
                <a:spcPct val="80000"/>
              </a:lnSpc>
            </a:pPr>
            <a:r>
              <a:rPr lang="en-GB" altLang="fr-FR" sz="2000" b="1" dirty="0" smtClean="0"/>
              <a:t>L.1410</a:t>
            </a:r>
            <a:r>
              <a:rPr lang="en-GB" altLang="fr-FR" sz="2000" dirty="0" smtClean="0"/>
              <a:t> </a:t>
            </a:r>
            <a:r>
              <a:rPr lang="en-GB" altLang="fr-FR" sz="2000" dirty="0"/>
              <a:t>- l'impact sur l'environnement des TIC </a:t>
            </a:r>
            <a:r>
              <a:rPr lang="en-GB" altLang="fr-FR" sz="2000" b="1" dirty="0"/>
              <a:t>Marchandises, réseaux et </a:t>
            </a:r>
            <a:r>
              <a:rPr lang="en-GB" altLang="fr-FR" sz="2000" b="1" dirty="0" smtClean="0"/>
              <a:t>Services</a:t>
            </a:r>
            <a:endParaRPr lang="en-GB" altLang="fr-FR" sz="2000" dirty="0" smtClean="0"/>
          </a:p>
          <a:p>
            <a:pPr lvl="1">
              <a:lnSpc>
                <a:spcPct val="80000"/>
              </a:lnSpc>
            </a:pPr>
            <a:r>
              <a:rPr lang="en-GB" altLang="fr-FR" sz="1800" dirty="0" smtClean="0"/>
              <a:t>2 parties : </a:t>
            </a:r>
            <a:r>
              <a:rPr lang="en-GB" altLang="fr-FR" sz="1800" dirty="0" err="1" smtClean="0"/>
              <a:t>couvre</a:t>
            </a:r>
            <a:r>
              <a:rPr lang="en-GB" altLang="fr-FR" sz="1800" dirty="0" smtClean="0"/>
              <a:t> les </a:t>
            </a:r>
            <a:r>
              <a:rPr lang="en-GB" altLang="fr-FR" sz="1800" dirty="0" err="1" smtClean="0"/>
              <a:t>effets</a:t>
            </a:r>
            <a:r>
              <a:rPr lang="en-GB" altLang="fr-FR" sz="1800" dirty="0" smtClean="0"/>
              <a:t> </a:t>
            </a:r>
            <a:r>
              <a:rPr lang="en-GB" altLang="fr-FR" sz="1800" b="1" dirty="0" smtClean="0"/>
              <a:t>de premier ordre, et </a:t>
            </a:r>
            <a:r>
              <a:rPr lang="en-GB" altLang="fr-FR" sz="1800" b="1" dirty="0" err="1" smtClean="0"/>
              <a:t>ceux</a:t>
            </a:r>
            <a:r>
              <a:rPr lang="en-GB" altLang="fr-FR" sz="1800" b="1" dirty="0" smtClean="0"/>
              <a:t> de deuxième ordre des TIC</a:t>
            </a:r>
          </a:p>
          <a:p>
            <a:pPr lvl="1">
              <a:lnSpc>
                <a:spcPct val="80000"/>
              </a:lnSpc>
            </a:pPr>
            <a:r>
              <a:rPr lang="en-GB" altLang="fr-FR" sz="1800" b="1" dirty="0" smtClean="0"/>
              <a:t>La révision 1 en </a:t>
            </a:r>
            <a:r>
              <a:rPr lang="en-GB" altLang="fr-FR" sz="1800" b="1" dirty="0" err="1" smtClean="0"/>
              <a:t>vigueur</a:t>
            </a:r>
            <a:r>
              <a:rPr lang="en-GB" altLang="fr-FR" sz="1800" b="1" dirty="0" smtClean="0"/>
              <a:t> </a:t>
            </a:r>
            <a:r>
              <a:rPr lang="en-GB" altLang="fr-FR" sz="1800" b="1" dirty="0" err="1" smtClean="0"/>
              <a:t>établie</a:t>
            </a:r>
            <a:r>
              <a:rPr lang="en-GB" altLang="fr-FR" sz="1800" b="1" dirty="0" smtClean="0"/>
              <a:t> </a:t>
            </a:r>
            <a:r>
              <a:rPr lang="en-GB" altLang="fr-FR" sz="1800" b="1" dirty="0" err="1" smtClean="0"/>
              <a:t>conjointement</a:t>
            </a:r>
            <a:r>
              <a:rPr lang="en-GB" altLang="fr-FR" sz="1800" b="1" dirty="0" smtClean="0"/>
              <a:t> avec l'ETSI</a:t>
            </a:r>
            <a:endParaRPr lang="en-GB" altLang="fr-FR" sz="1800" b="1" dirty="0"/>
          </a:p>
          <a:p>
            <a:pPr lvl="1">
              <a:lnSpc>
                <a:spcPct val="80000"/>
              </a:lnSpc>
            </a:pPr>
            <a:r>
              <a:rPr lang="fr-FR" sz="1800" u="sng" dirty="0" smtClean="0">
                <a:hlinkClick r:id="rId2"/>
              </a:rPr>
              <a:t>Https</a:t>
            </a:r>
            <a:r>
              <a:rPr lang="fr-FR" sz="1800" u="sng" dirty="0">
                <a:hlinkClick r:id="rId2"/>
              </a:rPr>
              <a:t>://</a:t>
            </a:r>
            <a:r>
              <a:rPr lang="fr-FR" sz="1800" u="sng" dirty="0" smtClean="0">
                <a:hlinkClick r:id="rId2"/>
              </a:rPr>
              <a:t>Www.itu.int/rec/T-REC-L.1410</a:t>
            </a:r>
            <a:endParaRPr lang="en-GB" altLang="fr-FR" sz="1800" dirty="0"/>
          </a:p>
          <a:p>
            <a:pPr marL="0" indent="0">
              <a:lnSpc>
                <a:spcPct val="80000"/>
              </a:lnSpc>
              <a:buNone/>
            </a:pPr>
            <a:endParaRPr lang="en-GB" altLang="fr-FR" sz="2000" dirty="0"/>
          </a:p>
          <a:p>
            <a:pPr>
              <a:lnSpc>
                <a:spcPct val="80000"/>
              </a:lnSpc>
            </a:pPr>
            <a:r>
              <a:rPr lang="en-GB" altLang="fr-FR" sz="2000" b="1" dirty="0"/>
              <a:t>L.1420</a:t>
            </a:r>
            <a:r>
              <a:rPr lang="en-GB" altLang="fr-FR" sz="2000" dirty="0"/>
              <a:t> - l'impact sur l'environnement des TIC dans </a:t>
            </a:r>
            <a:r>
              <a:rPr lang="en-GB" altLang="fr-FR" sz="2000" b="1" dirty="0" smtClean="0"/>
              <a:t>les organisations</a:t>
            </a:r>
            <a:r>
              <a:rPr lang="en-GB" altLang="fr-FR" sz="2000" b="1" dirty="0"/>
              <a:t>, publié</a:t>
            </a:r>
            <a:endParaRPr lang="en-GB" altLang="fr-FR" sz="2000" dirty="0"/>
          </a:p>
          <a:p>
            <a:pPr lvl="1">
              <a:lnSpc>
                <a:spcPct val="80000"/>
              </a:lnSpc>
            </a:pPr>
            <a:r>
              <a:rPr lang="en-GB" altLang="fr-FR" sz="1800" dirty="0"/>
              <a:t>Comprend 3 </a:t>
            </a:r>
            <a:r>
              <a:rPr lang="en-GB" altLang="fr-FR" sz="1800" dirty="0" smtClean="0"/>
              <a:t>champs </a:t>
            </a:r>
            <a:r>
              <a:rPr lang="en-GB" altLang="fr-FR" sz="1800" dirty="0" err="1" smtClean="0"/>
              <a:t>d’application</a:t>
            </a:r>
            <a:r>
              <a:rPr lang="en-GB" altLang="fr-FR" sz="1800" dirty="0" smtClean="0"/>
              <a:t>  </a:t>
            </a:r>
            <a:r>
              <a:rPr lang="en-GB" altLang="fr-FR" sz="1800" dirty="0"/>
              <a:t>d'ISO 14064-1</a:t>
            </a:r>
          </a:p>
          <a:p>
            <a:pPr lvl="1">
              <a:lnSpc>
                <a:spcPct val="80000"/>
              </a:lnSpc>
            </a:pPr>
            <a:r>
              <a:rPr lang="en-GB" altLang="fr-FR" sz="1800" dirty="0"/>
              <a:t>Couvre les organisations </a:t>
            </a:r>
            <a:r>
              <a:rPr lang="en-GB" altLang="fr-FR" sz="1800" dirty="0" err="1" smtClean="0"/>
              <a:t>sectorielles</a:t>
            </a:r>
            <a:r>
              <a:rPr lang="en-GB" altLang="fr-FR" sz="1800" dirty="0" smtClean="0"/>
              <a:t> </a:t>
            </a:r>
            <a:r>
              <a:rPr lang="en-GB" altLang="fr-FR" sz="1800" dirty="0"/>
              <a:t>des TIC et </a:t>
            </a:r>
            <a:r>
              <a:rPr lang="en-GB" altLang="fr-FR" sz="1800" dirty="0" err="1" smtClean="0"/>
              <a:t>lesTIC</a:t>
            </a:r>
            <a:r>
              <a:rPr lang="en-GB" altLang="fr-FR" sz="1800" dirty="0" smtClean="0"/>
              <a:t> </a:t>
            </a:r>
            <a:r>
              <a:rPr lang="en-GB" altLang="fr-FR" sz="1800" dirty="0"/>
              <a:t>dans d'autres </a:t>
            </a:r>
            <a:r>
              <a:rPr lang="en-GB" altLang="fr-FR" sz="1800" dirty="0" smtClean="0"/>
              <a:t>Organisations</a:t>
            </a:r>
          </a:p>
          <a:p>
            <a:pPr lvl="1">
              <a:lnSpc>
                <a:spcPct val="80000"/>
              </a:lnSpc>
            </a:pPr>
            <a:r>
              <a:rPr lang="fr-FR" sz="1800" u="sng" dirty="0">
                <a:hlinkClick r:id="rId3"/>
              </a:rPr>
              <a:t>Https://www.itu.int/rec/T-REC-L.1420</a:t>
            </a:r>
            <a:endParaRPr lang="fr-FR" sz="1800" dirty="0"/>
          </a:p>
          <a:p>
            <a:pPr lvl="1">
              <a:lnSpc>
                <a:spcPct val="80000"/>
              </a:lnSpc>
            </a:pPr>
            <a:endParaRPr lang="en-GB" altLang="fr-FR" sz="1600" dirty="0"/>
          </a:p>
          <a:p>
            <a:endParaRPr lang="fr-FR" dirty="0"/>
          </a:p>
        </p:txBody>
      </p:sp>
      <p:pic>
        <p:nvPicPr>
          <p:cNvPr id="4" name="Picture 6" descr="ETSI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7134225" y="3829772"/>
            <a:ext cx="20097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4486" y="576775"/>
            <a:ext cx="9868486" cy="1163123"/>
          </a:xfrm>
        </p:spPr>
        <p:txBody>
          <a:bodyPr>
            <a:noAutofit/>
          </a:bodyPr>
          <a:lstStyle/>
          <a:p>
            <a:r>
              <a:rPr lang="fr-FR" sz="3500" dirty="0" smtClean="0"/>
              <a:t/>
            </a:r>
            <a:br>
              <a:rPr lang="fr-FR" sz="3500" dirty="0" smtClean="0"/>
            </a:br>
            <a:endParaRPr lang="fr-FR" sz="3600" dirty="0"/>
          </a:p>
        </p:txBody>
      </p:sp>
      <p:sp>
        <p:nvSpPr>
          <p:cNvPr id="3" name="Espace réservé du contenu 2"/>
          <p:cNvSpPr>
            <a:spLocks noGrp="1"/>
          </p:cNvSpPr>
          <p:nvPr>
            <p:ph idx="1"/>
          </p:nvPr>
        </p:nvSpPr>
        <p:spPr>
          <a:xfrm>
            <a:off x="457200" y="1739898"/>
            <a:ext cx="8229600" cy="4182918"/>
          </a:xfrm>
        </p:spPr>
        <p:txBody>
          <a:bodyPr>
            <a:normAutofit/>
          </a:bodyPr>
          <a:lstStyle/>
          <a:p>
            <a:pPr marL="457200" lvl="1" indent="0">
              <a:lnSpc>
                <a:spcPct val="80000"/>
              </a:lnSpc>
              <a:buNone/>
            </a:pPr>
            <a:endParaRPr lang="en-GB" altLang="fr-FR" sz="1800" dirty="0"/>
          </a:p>
          <a:p>
            <a:r>
              <a:rPr lang="en-GB" altLang="fr-FR" sz="2000" b="1" dirty="0"/>
              <a:t>L.1430</a:t>
            </a:r>
            <a:r>
              <a:rPr lang="en-GB" altLang="fr-FR" sz="2000" dirty="0"/>
              <a:t> L'impact sur </a:t>
            </a:r>
            <a:r>
              <a:rPr lang="en-GB" altLang="fr-FR" sz="2000" dirty="0" err="1"/>
              <a:t>l'environnement</a:t>
            </a:r>
            <a:r>
              <a:rPr lang="en-GB" altLang="fr-FR" sz="2000" dirty="0"/>
              <a:t> </a:t>
            </a:r>
            <a:r>
              <a:rPr lang="en-GB" altLang="fr-FR" sz="2000" dirty="0" smtClean="0"/>
              <a:t>des </a:t>
            </a:r>
            <a:r>
              <a:rPr lang="en-GB" altLang="fr-FR" sz="2000" dirty="0" err="1" smtClean="0"/>
              <a:t>Projets</a:t>
            </a:r>
            <a:r>
              <a:rPr lang="en-GB" altLang="fr-FR" sz="2000" dirty="0" smtClean="0"/>
              <a:t> </a:t>
            </a:r>
            <a:r>
              <a:rPr lang="en-GB" altLang="fr-FR" sz="2000" b="1" dirty="0" smtClean="0"/>
              <a:t> TIC</a:t>
            </a:r>
          </a:p>
          <a:p>
            <a:pPr lvl="1">
              <a:lnSpc>
                <a:spcPct val="80000"/>
              </a:lnSpc>
            </a:pPr>
            <a:r>
              <a:rPr lang="en-US" altLang="fr-FR" sz="1800" dirty="0"/>
              <a:t>Un complément de </a:t>
            </a:r>
            <a:r>
              <a:rPr lang="en-US" altLang="fr-FR" sz="1800" dirty="0" smtClean="0"/>
              <a:t>la </a:t>
            </a:r>
            <a:r>
              <a:rPr lang="en-US" altLang="fr-FR" sz="1800" dirty="0" err="1" smtClean="0"/>
              <a:t>norme</a:t>
            </a:r>
            <a:r>
              <a:rPr lang="en-US" altLang="fr-FR" sz="1800" dirty="0" smtClean="0"/>
              <a:t> </a:t>
            </a:r>
            <a:r>
              <a:rPr lang="en-US" altLang="fr-FR" sz="1800" dirty="0"/>
              <a:t>ISO 14064-2 et l</a:t>
            </a:r>
            <a:r>
              <a:rPr lang="en-US" altLang="fr-FR" sz="1800" dirty="0" smtClean="0"/>
              <a:t>e </a:t>
            </a:r>
            <a:r>
              <a:rPr lang="en-US" altLang="fr-FR" sz="1800" dirty="0" err="1" smtClean="0"/>
              <a:t>Protocole</a:t>
            </a:r>
            <a:r>
              <a:rPr lang="en-US" altLang="fr-FR" sz="1800" dirty="0" smtClean="0"/>
              <a:t> de </a:t>
            </a:r>
            <a:r>
              <a:rPr lang="en-US" altLang="fr-FR" sz="1800" dirty="0" err="1" smtClean="0"/>
              <a:t>projet</a:t>
            </a:r>
            <a:r>
              <a:rPr lang="en-US" altLang="fr-FR" sz="1800" dirty="0" smtClean="0"/>
              <a:t>  </a:t>
            </a:r>
            <a:r>
              <a:rPr lang="en-US" altLang="fr-FR" sz="1800" dirty="0"/>
              <a:t>de la Greenhouse Gas Protocol (Protocole de GES</a:t>
            </a:r>
            <a:r>
              <a:rPr lang="en-US" altLang="fr-FR" sz="1800" dirty="0" smtClean="0"/>
              <a:t>)</a:t>
            </a:r>
          </a:p>
          <a:p>
            <a:pPr lvl="1">
              <a:lnSpc>
                <a:spcPct val="80000"/>
              </a:lnSpc>
            </a:pPr>
            <a:r>
              <a:rPr lang="en-US" altLang="fr-FR" sz="1800" dirty="0" smtClean="0"/>
              <a:t>Il fournit </a:t>
            </a:r>
            <a:r>
              <a:rPr lang="en-US" altLang="fr-FR" sz="1800" dirty="0"/>
              <a:t>l</a:t>
            </a:r>
            <a:r>
              <a:rPr lang="en-US" altLang="fr-FR" sz="1800" dirty="0" smtClean="0"/>
              <a:t>es </a:t>
            </a:r>
            <a:r>
              <a:rPr lang="en-US" altLang="fr-FR" sz="1800" dirty="0"/>
              <a:t>lignes directrices pour l'application d'une méthode spécifique pour évaluer </a:t>
            </a:r>
            <a:r>
              <a:rPr lang="en-US" altLang="fr-FR" sz="1800" dirty="0" err="1" smtClean="0"/>
              <a:t>l’Impact</a:t>
            </a:r>
            <a:r>
              <a:rPr lang="en-US" altLang="fr-FR" sz="1800" dirty="0" smtClean="0"/>
              <a:t> environmental  </a:t>
            </a:r>
            <a:r>
              <a:rPr lang="en-US" altLang="fr-FR" sz="1800" dirty="0"/>
              <a:t>de l'information et de la communication (TIC) </a:t>
            </a:r>
            <a:r>
              <a:rPr lang="en-US" altLang="fr-FR" sz="1800" dirty="0" smtClean="0"/>
              <a:t>; les </a:t>
            </a:r>
            <a:r>
              <a:rPr lang="en-US" altLang="fr-FR" sz="1800" dirty="0" err="1" smtClean="0"/>
              <a:t>émissions</a:t>
            </a:r>
            <a:r>
              <a:rPr lang="en-US" altLang="fr-FR" sz="1800" dirty="0" smtClean="0"/>
              <a:t> </a:t>
            </a:r>
            <a:r>
              <a:rPr lang="en-US" altLang="fr-FR" sz="1800" dirty="0"/>
              <a:t>de gaz à effet de serre (</a:t>
            </a:r>
            <a:r>
              <a:rPr lang="en-US" altLang="fr-FR" sz="1800" dirty="0" smtClean="0"/>
              <a:t>Ges) et le </a:t>
            </a:r>
            <a:r>
              <a:rPr lang="en-US" altLang="fr-FR" sz="1800" dirty="0" err="1" smtClean="0"/>
              <a:t>projet</a:t>
            </a:r>
            <a:r>
              <a:rPr lang="en-US" altLang="fr-FR" sz="1800" dirty="0" smtClean="0"/>
              <a:t> </a:t>
            </a:r>
            <a:r>
              <a:rPr lang="en-US" altLang="fr-FR" sz="1800" dirty="0" err="1" smtClean="0"/>
              <a:t>énergie</a:t>
            </a:r>
            <a:endParaRPr lang="en-US" altLang="fr-FR" sz="1800" dirty="0" smtClean="0"/>
          </a:p>
          <a:p>
            <a:pPr lvl="1">
              <a:lnSpc>
                <a:spcPct val="80000"/>
              </a:lnSpc>
            </a:pPr>
            <a:r>
              <a:rPr lang="fr-FR" sz="1800" u="sng" dirty="0" smtClean="0">
                <a:hlinkClick r:id="rId2"/>
              </a:rPr>
              <a:t>Https://www.itu.int/rec/T-REC-L.1430</a:t>
            </a:r>
            <a:endParaRPr lang="fr-FR" sz="1800" dirty="0" smtClean="0"/>
          </a:p>
          <a:p>
            <a:endParaRPr lang="en-US" altLang="fr-FR" sz="1600" dirty="0" smtClean="0">
              <a:solidFill>
                <a:srgbClr val="2E2E2E"/>
              </a:solidFill>
            </a:endParaRPr>
          </a:p>
          <a:p>
            <a:r>
              <a:rPr lang="en-GB" altLang="fr-FR" sz="2000" b="1" dirty="0" smtClean="0"/>
              <a:t>L.1440</a:t>
            </a:r>
            <a:r>
              <a:rPr lang="en-GB" altLang="fr-FR" sz="2000" dirty="0" smtClean="0"/>
              <a:t> </a:t>
            </a:r>
            <a:r>
              <a:rPr lang="en-GB" altLang="fr-FR" sz="2000" dirty="0"/>
              <a:t>L'impact sur </a:t>
            </a:r>
            <a:r>
              <a:rPr lang="en-GB" altLang="fr-FR" sz="2000" dirty="0" err="1"/>
              <a:t>l'environnement</a:t>
            </a:r>
            <a:r>
              <a:rPr lang="en-GB" altLang="fr-FR" sz="2000" dirty="0"/>
              <a:t> </a:t>
            </a:r>
            <a:r>
              <a:rPr lang="en-GB" altLang="fr-FR" sz="2000" dirty="0" smtClean="0"/>
              <a:t>de</a:t>
            </a:r>
            <a:r>
              <a:rPr lang="en-GB" altLang="fr-FR" sz="2000" dirty="0"/>
              <a:t>s</a:t>
            </a:r>
            <a:r>
              <a:rPr lang="en-GB" altLang="fr-FR" sz="2000" b="1" dirty="0" smtClean="0"/>
              <a:t> </a:t>
            </a:r>
            <a:r>
              <a:rPr lang="en-GB" altLang="fr-FR" sz="2000" b="1" dirty="0"/>
              <a:t>TIC </a:t>
            </a:r>
            <a:r>
              <a:rPr lang="en-GB" altLang="fr-FR" sz="2000" b="1" dirty="0" err="1" smtClean="0"/>
              <a:t>dans</a:t>
            </a:r>
            <a:r>
              <a:rPr lang="en-GB" altLang="fr-FR" sz="2000" b="1" dirty="0" smtClean="0"/>
              <a:t> les</a:t>
            </a:r>
            <a:r>
              <a:rPr lang="en-GB" altLang="fr-FR" sz="2000" b="1" dirty="0"/>
              <a:t> </a:t>
            </a:r>
            <a:r>
              <a:rPr lang="en-GB" altLang="fr-FR" sz="2000" b="1" dirty="0" smtClean="0"/>
              <a:t>Villes</a:t>
            </a:r>
          </a:p>
          <a:p>
            <a:pPr lvl="1">
              <a:lnSpc>
                <a:spcPct val="80000"/>
              </a:lnSpc>
            </a:pPr>
            <a:r>
              <a:rPr lang="en-US" altLang="fr-FR" sz="1800" dirty="0" smtClean="0">
                <a:solidFill>
                  <a:srgbClr val="1F497D">
                    <a:lumMod val="60000"/>
                    <a:lumOff val="40000"/>
                  </a:srgbClr>
                </a:solidFill>
              </a:rPr>
              <a:t>La </a:t>
            </a:r>
            <a:r>
              <a:rPr lang="en-US" altLang="fr-FR" sz="1800" dirty="0" err="1" smtClean="0">
                <a:solidFill>
                  <a:srgbClr val="1F497D">
                    <a:lumMod val="60000"/>
                    <a:lumOff val="40000"/>
                  </a:srgbClr>
                </a:solidFill>
              </a:rPr>
              <a:t>partie</a:t>
            </a:r>
            <a:r>
              <a:rPr lang="en-US" altLang="fr-FR" sz="1800" dirty="0" smtClean="0">
                <a:solidFill>
                  <a:srgbClr val="1F497D">
                    <a:lumMod val="60000"/>
                    <a:lumOff val="40000"/>
                  </a:srgbClr>
                </a:solidFill>
              </a:rPr>
              <a:t> 1  </a:t>
            </a:r>
            <a:r>
              <a:rPr lang="en-US" altLang="fr-FR" sz="1800" dirty="0">
                <a:solidFill>
                  <a:srgbClr val="1F497D">
                    <a:lumMod val="60000"/>
                    <a:lumOff val="40000"/>
                  </a:srgbClr>
                </a:solidFill>
              </a:rPr>
              <a:t>se </a:t>
            </a:r>
            <a:r>
              <a:rPr lang="en-US" altLang="fr-FR" sz="1800" dirty="0" err="1">
                <a:solidFill>
                  <a:srgbClr val="1F497D">
                    <a:lumMod val="60000"/>
                    <a:lumOff val="40000"/>
                  </a:srgbClr>
                </a:solidFill>
              </a:rPr>
              <a:t>rapporte</a:t>
            </a:r>
            <a:r>
              <a:rPr lang="en-US" altLang="fr-FR" sz="1800" dirty="0">
                <a:solidFill>
                  <a:srgbClr val="1F497D">
                    <a:lumMod val="60000"/>
                    <a:lumOff val="40000"/>
                  </a:srgbClr>
                </a:solidFill>
              </a:rPr>
              <a:t> </a:t>
            </a:r>
            <a:r>
              <a:rPr lang="en-US" altLang="fr-FR" sz="1800" dirty="0" smtClean="0">
                <a:solidFill>
                  <a:srgbClr val="1F497D">
                    <a:lumMod val="60000"/>
                    <a:lumOff val="40000"/>
                  </a:srgbClr>
                </a:solidFill>
              </a:rPr>
              <a:t>aux </a:t>
            </a:r>
            <a:r>
              <a:rPr lang="en-US" altLang="fr-FR" sz="1800" dirty="0" err="1" smtClean="0">
                <a:solidFill>
                  <a:srgbClr val="1F497D">
                    <a:lumMod val="60000"/>
                    <a:lumOff val="40000"/>
                  </a:srgbClr>
                </a:solidFill>
              </a:rPr>
              <a:t>effets</a:t>
            </a:r>
            <a:r>
              <a:rPr lang="en-US" altLang="fr-FR" sz="1800" dirty="0" smtClean="0">
                <a:solidFill>
                  <a:srgbClr val="1F497D">
                    <a:lumMod val="60000"/>
                    <a:lumOff val="40000"/>
                  </a:srgbClr>
                </a:solidFill>
              </a:rPr>
              <a:t> de premier </a:t>
            </a:r>
            <a:r>
              <a:rPr lang="en-US" altLang="fr-FR" sz="1800" dirty="0" err="1" smtClean="0">
                <a:solidFill>
                  <a:srgbClr val="1F497D">
                    <a:lumMod val="60000"/>
                    <a:lumOff val="40000"/>
                  </a:srgbClr>
                </a:solidFill>
              </a:rPr>
              <a:t>ordre</a:t>
            </a:r>
            <a:r>
              <a:rPr lang="en-US" altLang="fr-FR" sz="1800" dirty="0" smtClean="0">
                <a:solidFill>
                  <a:srgbClr val="1F497D">
                    <a:lumMod val="60000"/>
                    <a:lumOff val="40000"/>
                  </a:srgbClr>
                </a:solidFill>
              </a:rPr>
              <a:t> </a:t>
            </a:r>
            <a:r>
              <a:rPr lang="en-US" altLang="fr-FR" sz="1800" dirty="0">
                <a:solidFill>
                  <a:srgbClr val="1F497D">
                    <a:lumMod val="60000"/>
                    <a:lumOff val="40000"/>
                  </a:srgbClr>
                </a:solidFill>
              </a:rPr>
              <a:t>de l'utilisation de biens des TIC et </a:t>
            </a:r>
            <a:r>
              <a:rPr lang="en-US" altLang="fr-FR" sz="1800" dirty="0" err="1">
                <a:solidFill>
                  <a:srgbClr val="1F497D">
                    <a:lumMod val="60000"/>
                    <a:lumOff val="40000"/>
                  </a:srgbClr>
                </a:solidFill>
              </a:rPr>
              <a:t>réseaux</a:t>
            </a:r>
            <a:r>
              <a:rPr lang="en-US" altLang="fr-FR" sz="1800" dirty="0">
                <a:solidFill>
                  <a:srgbClr val="1F497D">
                    <a:lumMod val="60000"/>
                    <a:lumOff val="40000"/>
                  </a:srgbClr>
                </a:solidFill>
              </a:rPr>
              <a:t> </a:t>
            </a:r>
            <a:r>
              <a:rPr lang="en-US" altLang="fr-FR" sz="1800" dirty="0" err="1" smtClean="0">
                <a:solidFill>
                  <a:srgbClr val="1F497D">
                    <a:lumMod val="60000"/>
                    <a:lumOff val="40000"/>
                  </a:srgbClr>
                </a:solidFill>
              </a:rPr>
              <a:t>dans</a:t>
            </a:r>
            <a:r>
              <a:rPr lang="en-US" altLang="fr-FR" sz="1800" dirty="0" smtClean="0">
                <a:solidFill>
                  <a:srgbClr val="1F497D">
                    <a:lumMod val="60000"/>
                    <a:lumOff val="40000"/>
                  </a:srgbClr>
                </a:solidFill>
              </a:rPr>
              <a:t> les </a:t>
            </a:r>
            <a:r>
              <a:rPr lang="en-US" altLang="fr-FR" sz="1800" dirty="0" err="1" smtClean="0">
                <a:solidFill>
                  <a:srgbClr val="1F497D">
                    <a:lumMod val="60000"/>
                    <a:lumOff val="40000"/>
                  </a:srgbClr>
                </a:solidFill>
              </a:rPr>
              <a:t>organisations</a:t>
            </a:r>
            <a:r>
              <a:rPr lang="en-US" altLang="fr-FR" sz="1800" dirty="0" smtClean="0">
                <a:solidFill>
                  <a:srgbClr val="1F497D">
                    <a:lumMod val="60000"/>
                    <a:lumOff val="40000"/>
                  </a:srgbClr>
                </a:solidFill>
              </a:rPr>
              <a:t> </a:t>
            </a:r>
            <a:r>
              <a:rPr lang="en-US" altLang="fr-FR" sz="1800" dirty="0">
                <a:solidFill>
                  <a:srgbClr val="1F497D">
                    <a:lumMod val="60000"/>
                    <a:lumOff val="40000"/>
                  </a:srgbClr>
                </a:solidFill>
              </a:rPr>
              <a:t>et </a:t>
            </a:r>
            <a:r>
              <a:rPr lang="en-US" altLang="fr-FR" sz="1800" dirty="0" smtClean="0">
                <a:solidFill>
                  <a:srgbClr val="1F497D">
                    <a:lumMod val="60000"/>
                    <a:lumOff val="40000"/>
                  </a:srgbClr>
                </a:solidFill>
              </a:rPr>
              <a:t>les </a:t>
            </a:r>
            <a:r>
              <a:rPr lang="en-US" altLang="fr-FR" sz="1800" dirty="0">
                <a:solidFill>
                  <a:srgbClr val="1F497D">
                    <a:lumMod val="60000"/>
                    <a:lumOff val="40000"/>
                  </a:srgbClr>
                </a:solidFill>
              </a:rPr>
              <a:t>ménages.</a:t>
            </a:r>
          </a:p>
          <a:p>
            <a:pPr lvl="1">
              <a:lnSpc>
                <a:spcPct val="80000"/>
              </a:lnSpc>
            </a:pPr>
            <a:r>
              <a:rPr lang="en-US" altLang="fr-FR" sz="1800" dirty="0" smtClean="0">
                <a:solidFill>
                  <a:srgbClr val="1F497D">
                    <a:lumMod val="60000"/>
                    <a:lumOff val="40000"/>
                  </a:srgbClr>
                </a:solidFill>
              </a:rPr>
              <a:t>La </a:t>
            </a:r>
            <a:r>
              <a:rPr lang="en-US" altLang="fr-FR" sz="1800" dirty="0" err="1" smtClean="0">
                <a:solidFill>
                  <a:srgbClr val="1F497D">
                    <a:lumMod val="60000"/>
                    <a:lumOff val="40000"/>
                  </a:srgbClr>
                </a:solidFill>
              </a:rPr>
              <a:t>Partie</a:t>
            </a:r>
            <a:r>
              <a:rPr lang="en-US" altLang="fr-FR" sz="1800" dirty="0" smtClean="0">
                <a:solidFill>
                  <a:srgbClr val="1F497D">
                    <a:lumMod val="60000"/>
                    <a:lumOff val="40000"/>
                  </a:srgbClr>
                </a:solidFill>
              </a:rPr>
              <a:t> </a:t>
            </a:r>
            <a:r>
              <a:rPr lang="en-US" altLang="fr-FR" sz="1800" dirty="0">
                <a:solidFill>
                  <a:srgbClr val="1F497D">
                    <a:lumMod val="60000"/>
                    <a:lumOff val="40000"/>
                  </a:srgbClr>
                </a:solidFill>
              </a:rPr>
              <a:t>II </a:t>
            </a:r>
            <a:r>
              <a:rPr lang="en-US" altLang="fr-FR" sz="1800" dirty="0" smtClean="0">
                <a:solidFill>
                  <a:srgbClr val="1F497D">
                    <a:lumMod val="60000"/>
                    <a:lumOff val="40000"/>
                  </a:srgbClr>
                </a:solidFill>
              </a:rPr>
              <a:t>se </a:t>
            </a:r>
            <a:r>
              <a:rPr lang="en-US" altLang="fr-FR" sz="1800" dirty="0" err="1" smtClean="0">
                <a:solidFill>
                  <a:srgbClr val="1F497D">
                    <a:lumMod val="60000"/>
                    <a:lumOff val="40000"/>
                  </a:srgbClr>
                </a:solidFill>
              </a:rPr>
              <a:t>rapporte</a:t>
            </a:r>
            <a:r>
              <a:rPr lang="en-US" altLang="fr-FR" sz="1800" dirty="0" smtClean="0">
                <a:solidFill>
                  <a:srgbClr val="1F497D">
                    <a:lumMod val="60000"/>
                    <a:lumOff val="40000"/>
                  </a:srgbClr>
                </a:solidFill>
              </a:rPr>
              <a:t> aux </a:t>
            </a:r>
            <a:r>
              <a:rPr lang="en-US" altLang="fr-FR" sz="1800" dirty="0" err="1" smtClean="0">
                <a:solidFill>
                  <a:srgbClr val="1F497D">
                    <a:lumMod val="60000"/>
                    <a:lumOff val="40000"/>
                  </a:srgbClr>
                </a:solidFill>
              </a:rPr>
              <a:t>effets</a:t>
            </a:r>
            <a:r>
              <a:rPr lang="en-US" altLang="fr-FR" sz="1800" dirty="0" smtClean="0">
                <a:solidFill>
                  <a:srgbClr val="1F497D">
                    <a:lumMod val="60000"/>
                    <a:lumOff val="40000"/>
                  </a:srgbClr>
                </a:solidFill>
              </a:rPr>
              <a:t> premier et </a:t>
            </a:r>
            <a:r>
              <a:rPr lang="en-US" altLang="fr-FR" sz="1800" dirty="0" err="1" smtClean="0">
                <a:solidFill>
                  <a:srgbClr val="1F497D">
                    <a:lumMod val="60000"/>
                    <a:lumOff val="40000"/>
                  </a:srgbClr>
                </a:solidFill>
              </a:rPr>
              <a:t>secondaire</a:t>
            </a:r>
            <a:r>
              <a:rPr lang="en-US" altLang="fr-FR" sz="1800" dirty="0" smtClean="0">
                <a:solidFill>
                  <a:srgbClr val="1F497D">
                    <a:lumMod val="60000"/>
                    <a:lumOff val="40000"/>
                  </a:srgbClr>
                </a:solidFill>
              </a:rPr>
              <a:t> des </a:t>
            </a:r>
            <a:r>
              <a:rPr lang="en-US" altLang="fr-FR" sz="1800" dirty="0" err="1" smtClean="0">
                <a:solidFill>
                  <a:srgbClr val="1F497D">
                    <a:lumMod val="60000"/>
                    <a:lumOff val="40000"/>
                  </a:srgbClr>
                </a:solidFill>
              </a:rPr>
              <a:t>projets</a:t>
            </a:r>
            <a:r>
              <a:rPr lang="en-US" altLang="fr-FR" sz="1800" dirty="0" smtClean="0">
                <a:solidFill>
                  <a:srgbClr val="1F497D">
                    <a:lumMod val="60000"/>
                    <a:lumOff val="40000"/>
                  </a:srgbClr>
                </a:solidFill>
              </a:rPr>
              <a:t> et services TIC </a:t>
            </a:r>
            <a:r>
              <a:rPr lang="en-US" altLang="fr-FR" sz="1800" dirty="0" err="1" smtClean="0">
                <a:solidFill>
                  <a:srgbClr val="1F497D">
                    <a:lumMod val="60000"/>
                    <a:lumOff val="40000"/>
                  </a:srgbClr>
                </a:solidFill>
              </a:rPr>
              <a:t>aussi</a:t>
            </a:r>
            <a:r>
              <a:rPr lang="en-US" altLang="fr-FR" sz="1800" dirty="0" smtClean="0">
                <a:solidFill>
                  <a:srgbClr val="1F497D">
                    <a:lumMod val="60000"/>
                    <a:lumOff val="40000"/>
                  </a:srgbClr>
                </a:solidFill>
              </a:rPr>
              <a:t> </a:t>
            </a:r>
            <a:r>
              <a:rPr lang="en-US" altLang="fr-FR" sz="1800" dirty="0" err="1" smtClean="0">
                <a:solidFill>
                  <a:srgbClr val="1F497D">
                    <a:lumMod val="60000"/>
                    <a:lumOff val="40000"/>
                  </a:srgbClr>
                </a:solidFill>
              </a:rPr>
              <a:t>bien</a:t>
            </a:r>
            <a:r>
              <a:rPr lang="en-US" altLang="fr-FR" sz="1800" dirty="0" smtClean="0">
                <a:solidFill>
                  <a:srgbClr val="1F497D">
                    <a:lumMod val="60000"/>
                    <a:lumOff val="40000"/>
                  </a:srgbClr>
                </a:solidFill>
              </a:rPr>
              <a:t> </a:t>
            </a:r>
            <a:r>
              <a:rPr lang="en-US" altLang="fr-FR" sz="1800" dirty="0" err="1" smtClean="0">
                <a:solidFill>
                  <a:srgbClr val="1F497D">
                    <a:lumMod val="60000"/>
                    <a:lumOff val="40000"/>
                  </a:srgbClr>
                </a:solidFill>
              </a:rPr>
              <a:t>que</a:t>
            </a:r>
            <a:r>
              <a:rPr lang="en-US" altLang="fr-FR" sz="1800" dirty="0" smtClean="0">
                <a:solidFill>
                  <a:srgbClr val="1F497D">
                    <a:lumMod val="60000"/>
                    <a:lumOff val="40000"/>
                  </a:srgbClr>
                </a:solidFill>
              </a:rPr>
              <a:t> les services  appliqués en </a:t>
            </a:r>
            <a:r>
              <a:rPr lang="en-US" altLang="fr-FR" sz="1800" dirty="0" err="1" smtClean="0">
                <a:solidFill>
                  <a:srgbClr val="1F497D">
                    <a:lumMod val="60000"/>
                    <a:lumOff val="40000"/>
                  </a:srgbClr>
                </a:solidFill>
              </a:rPr>
              <a:t>villes</a:t>
            </a:r>
            <a:endParaRPr lang="en-US" altLang="fr-FR" sz="1800" dirty="0" smtClean="0">
              <a:solidFill>
                <a:srgbClr val="1F497D">
                  <a:lumMod val="60000"/>
                  <a:lumOff val="40000"/>
                </a:srgbClr>
              </a:solidFill>
            </a:endParaRPr>
          </a:p>
          <a:p>
            <a:pPr lvl="1">
              <a:lnSpc>
                <a:spcPct val="80000"/>
              </a:lnSpc>
            </a:pPr>
            <a:r>
              <a:rPr lang="fr-FR" sz="1800" u="sng" dirty="0">
                <a:solidFill>
                  <a:srgbClr val="1F497D">
                    <a:lumMod val="60000"/>
                    <a:lumOff val="40000"/>
                  </a:srgbClr>
                </a:solidFill>
                <a:hlinkClick r:id="rId2"/>
              </a:rPr>
              <a:t>Https://</a:t>
            </a:r>
            <a:r>
              <a:rPr lang="fr-FR" sz="1800" u="sng" dirty="0" smtClean="0">
                <a:solidFill>
                  <a:srgbClr val="1F497D">
                    <a:lumMod val="60000"/>
                    <a:lumOff val="40000"/>
                  </a:srgbClr>
                </a:solidFill>
                <a:hlinkClick r:id="rId2"/>
              </a:rPr>
              <a:t>Www.itu.int/rec/T-REC-L.1440</a:t>
            </a:r>
            <a:endParaRPr lang="fr-FR" sz="1800" dirty="0">
              <a:solidFill>
                <a:srgbClr val="1F497D">
                  <a:lumMod val="60000"/>
                  <a:lumOff val="40000"/>
                </a:srgbClr>
              </a:solidFill>
            </a:endParaRPr>
          </a:p>
          <a:p>
            <a:pPr lvl="1">
              <a:lnSpc>
                <a:spcPct val="80000"/>
              </a:lnSpc>
            </a:pPr>
            <a:endParaRPr lang="fr-FR" dirty="0"/>
          </a:p>
        </p:txBody>
      </p:sp>
      <p:sp>
        <p:nvSpPr>
          <p:cNvPr id="4" name="Rectangle 3"/>
          <p:cNvSpPr/>
          <p:nvPr/>
        </p:nvSpPr>
        <p:spPr>
          <a:xfrm>
            <a:off x="1856935" y="576775"/>
            <a:ext cx="5992837" cy="1569660"/>
          </a:xfrm>
          <a:prstGeom prst="rect">
            <a:avLst/>
          </a:prstGeom>
        </p:spPr>
        <p:txBody>
          <a:bodyPr wrap="square">
            <a:spAutoFit/>
          </a:bodyPr>
          <a:lstStyle/>
          <a:p>
            <a:r>
              <a:rPr lang="fr-FR" sz="3200" dirty="0" smtClean="0">
                <a:solidFill>
                  <a:schemeClr val="tx2">
                    <a:lumMod val="60000"/>
                    <a:lumOff val="40000"/>
                  </a:schemeClr>
                </a:solidFill>
              </a:rPr>
              <a:t>Méthodologies de l’UIT-T pour l’empreinte carbone et </a:t>
            </a:r>
            <a:r>
              <a:rPr lang="fr-FR" sz="3200" dirty="0" err="1" smtClean="0">
                <a:solidFill>
                  <a:schemeClr val="tx2">
                    <a:lumMod val="60000"/>
                    <a:lumOff val="40000"/>
                  </a:schemeClr>
                </a:solidFill>
              </a:rPr>
              <a:t>énergetique</a:t>
            </a:r>
            <a:r>
              <a:rPr lang="fr-FR" sz="3200" dirty="0" smtClean="0">
                <a:solidFill>
                  <a:schemeClr val="tx2">
                    <a:lumMod val="60000"/>
                    <a:lumOff val="40000"/>
                  </a:schemeClr>
                </a:solidFill>
              </a:rPr>
              <a:t> (2/2)</a:t>
            </a:r>
            <a:endParaRPr lang="fr-FR" sz="3200" dirty="0">
              <a:solidFill>
                <a:schemeClr val="tx2">
                  <a:lumMod val="60000"/>
                  <a:lumOff val="40000"/>
                </a:schemeClr>
              </a:solidFill>
            </a:endParaRPr>
          </a:p>
        </p:txBody>
      </p:sp>
    </p:spTree>
    <p:extLst>
      <p:ext uri="{BB962C8B-B14F-4D97-AF65-F5344CB8AC3E}">
        <p14:creationId xmlns:p14="http://schemas.microsoft.com/office/powerpoint/2010/main" val="3673087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t> Principes Généraux</a:t>
            </a:r>
            <a:endParaRPr lang="fr-FR" sz="4000" dirty="0"/>
          </a:p>
        </p:txBody>
      </p:sp>
      <p:sp>
        <p:nvSpPr>
          <p:cNvPr id="3" name="Espace réservé du contenu 2"/>
          <p:cNvSpPr>
            <a:spLocks noGrp="1"/>
          </p:cNvSpPr>
          <p:nvPr>
            <p:ph idx="1"/>
          </p:nvPr>
        </p:nvSpPr>
        <p:spPr>
          <a:xfrm>
            <a:off x="457200" y="1713972"/>
            <a:ext cx="8229600" cy="4312755"/>
          </a:xfrm>
        </p:spPr>
        <p:txBody>
          <a:bodyPr>
            <a:normAutofit fontScale="70000" lnSpcReduction="20000"/>
          </a:bodyPr>
          <a:lstStyle/>
          <a:p>
            <a:pPr>
              <a:lnSpc>
                <a:spcPct val="120000"/>
              </a:lnSpc>
              <a:spcBef>
                <a:spcPct val="0"/>
              </a:spcBef>
              <a:spcAft>
                <a:spcPts val="600"/>
              </a:spcAft>
            </a:pPr>
            <a:r>
              <a:rPr lang="en-US" altLang="fr-FR" sz="2600" dirty="0">
                <a:solidFill>
                  <a:srgbClr val="2E2E2E"/>
                </a:solidFill>
              </a:rPr>
              <a:t>Pertinence</a:t>
            </a:r>
          </a:p>
          <a:p>
            <a:pPr lvl="1">
              <a:lnSpc>
                <a:spcPct val="90000"/>
              </a:lnSpc>
              <a:spcAft>
                <a:spcPts val="600"/>
              </a:spcAft>
            </a:pPr>
            <a:r>
              <a:rPr lang="en-US" altLang="fr-FR" sz="2300" dirty="0" err="1" smtClean="0">
                <a:solidFill>
                  <a:srgbClr val="2E2E2E"/>
                </a:solidFill>
              </a:rPr>
              <a:t>Sélectionner</a:t>
            </a:r>
            <a:r>
              <a:rPr lang="en-US" altLang="fr-FR" sz="2300" dirty="0" smtClean="0">
                <a:solidFill>
                  <a:srgbClr val="2E2E2E"/>
                </a:solidFill>
              </a:rPr>
              <a:t> les  </a:t>
            </a:r>
            <a:r>
              <a:rPr lang="en-US" altLang="fr-FR" sz="2300" dirty="0">
                <a:solidFill>
                  <a:srgbClr val="2E2E2E"/>
                </a:solidFill>
              </a:rPr>
              <a:t>sources de GES, des données et des méthodes appropriées pour l'évaluation des émissions de GES des activités TIC et organisations.</a:t>
            </a:r>
            <a:endParaRPr lang="en-GB" altLang="fr-FR" sz="2300" dirty="0">
              <a:solidFill>
                <a:srgbClr val="2E2E2E"/>
              </a:solidFill>
            </a:endParaRPr>
          </a:p>
          <a:p>
            <a:pPr>
              <a:lnSpc>
                <a:spcPct val="120000"/>
              </a:lnSpc>
              <a:spcBef>
                <a:spcPct val="0"/>
              </a:spcBef>
              <a:spcAft>
                <a:spcPts val="600"/>
              </a:spcAft>
            </a:pPr>
            <a:r>
              <a:rPr lang="en-US" altLang="fr-FR" sz="2600" dirty="0">
                <a:solidFill>
                  <a:srgbClr val="2E2E2E"/>
                </a:solidFill>
              </a:rPr>
              <a:t>L'exhaustivité</a:t>
            </a:r>
          </a:p>
          <a:p>
            <a:pPr lvl="1">
              <a:lnSpc>
                <a:spcPct val="120000"/>
              </a:lnSpc>
              <a:spcBef>
                <a:spcPct val="0"/>
              </a:spcBef>
              <a:spcAft>
                <a:spcPts val="600"/>
              </a:spcAft>
            </a:pPr>
            <a:r>
              <a:rPr lang="en-US" altLang="fr-FR" sz="2300" dirty="0">
                <a:solidFill>
                  <a:srgbClr val="2E2E2E"/>
                </a:solidFill>
              </a:rPr>
              <a:t>Inclure toutes les émissions de GES qui </a:t>
            </a:r>
            <a:r>
              <a:rPr lang="en-US" altLang="fr-FR" sz="2300" dirty="0" err="1">
                <a:solidFill>
                  <a:srgbClr val="2E2E2E"/>
                </a:solidFill>
              </a:rPr>
              <a:t>fournissent</a:t>
            </a:r>
            <a:r>
              <a:rPr lang="en-US" altLang="fr-FR" sz="2300" dirty="0">
                <a:solidFill>
                  <a:srgbClr val="2E2E2E"/>
                </a:solidFill>
              </a:rPr>
              <a:t> </a:t>
            </a:r>
            <a:r>
              <a:rPr lang="en-US" altLang="fr-FR" sz="2300" dirty="0" smtClean="0">
                <a:solidFill>
                  <a:srgbClr val="2E2E2E"/>
                </a:solidFill>
              </a:rPr>
              <a:t> </a:t>
            </a:r>
            <a:r>
              <a:rPr lang="en-US" altLang="fr-FR" sz="2300" dirty="0">
                <a:solidFill>
                  <a:srgbClr val="2E2E2E"/>
                </a:solidFill>
              </a:rPr>
              <a:t>une contribution </a:t>
            </a:r>
            <a:r>
              <a:rPr lang="en-US" altLang="fr-FR" sz="2300" dirty="0" err="1" smtClean="0">
                <a:solidFill>
                  <a:srgbClr val="2E2E2E"/>
                </a:solidFill>
              </a:rPr>
              <a:t>substantielle</a:t>
            </a:r>
            <a:r>
              <a:rPr lang="en-US" altLang="fr-FR" sz="2300" dirty="0" smtClean="0">
                <a:solidFill>
                  <a:srgbClr val="2E2E2E"/>
                </a:solidFill>
              </a:rPr>
              <a:t> pour  </a:t>
            </a:r>
            <a:r>
              <a:rPr lang="en-US" altLang="fr-FR" sz="2300" dirty="0">
                <a:solidFill>
                  <a:srgbClr val="2E2E2E"/>
                </a:solidFill>
              </a:rPr>
              <a:t>l'évaluation des émissions de GES découlant de produits.</a:t>
            </a:r>
            <a:endParaRPr lang="en-GB" altLang="fr-FR" sz="2300" dirty="0">
              <a:solidFill>
                <a:srgbClr val="2E2E2E"/>
              </a:solidFill>
            </a:endParaRPr>
          </a:p>
          <a:p>
            <a:pPr>
              <a:lnSpc>
                <a:spcPct val="120000"/>
              </a:lnSpc>
              <a:spcBef>
                <a:spcPct val="0"/>
              </a:spcBef>
              <a:spcAft>
                <a:spcPts val="600"/>
              </a:spcAft>
            </a:pPr>
            <a:r>
              <a:rPr lang="en-US" altLang="fr-FR" sz="2600" dirty="0">
                <a:solidFill>
                  <a:srgbClr val="2E2E2E"/>
                </a:solidFill>
              </a:rPr>
              <a:t>Cohérence</a:t>
            </a:r>
          </a:p>
          <a:p>
            <a:pPr lvl="1">
              <a:lnSpc>
                <a:spcPct val="120000"/>
              </a:lnSpc>
              <a:spcBef>
                <a:spcPct val="0"/>
              </a:spcBef>
              <a:spcAft>
                <a:spcPts val="600"/>
              </a:spcAft>
            </a:pPr>
            <a:r>
              <a:rPr lang="en-US" altLang="fr-FR" sz="2300" dirty="0">
                <a:solidFill>
                  <a:srgbClr val="2E2E2E"/>
                </a:solidFill>
              </a:rPr>
              <a:t>Permettre des comparaisons significatives dans les informations liées aux GES.</a:t>
            </a:r>
            <a:endParaRPr lang="en-GB" altLang="fr-FR" sz="2300" dirty="0">
              <a:solidFill>
                <a:srgbClr val="2E2E2E"/>
              </a:solidFill>
            </a:endParaRPr>
          </a:p>
          <a:p>
            <a:pPr>
              <a:lnSpc>
                <a:spcPct val="120000"/>
              </a:lnSpc>
              <a:spcBef>
                <a:spcPct val="0"/>
              </a:spcBef>
              <a:spcAft>
                <a:spcPts val="600"/>
              </a:spcAft>
            </a:pPr>
            <a:r>
              <a:rPr lang="en-US" altLang="fr-FR" sz="2600" dirty="0">
                <a:solidFill>
                  <a:srgbClr val="2E2E2E"/>
                </a:solidFill>
              </a:rPr>
              <a:t>Exactitude</a:t>
            </a:r>
          </a:p>
          <a:p>
            <a:pPr lvl="1">
              <a:lnSpc>
                <a:spcPct val="120000"/>
              </a:lnSpc>
              <a:spcBef>
                <a:spcPct val="0"/>
              </a:spcBef>
              <a:spcAft>
                <a:spcPts val="600"/>
              </a:spcAft>
            </a:pPr>
            <a:r>
              <a:rPr lang="en-US" altLang="fr-FR" sz="2300" dirty="0">
                <a:solidFill>
                  <a:srgbClr val="2E2E2E"/>
                </a:solidFill>
              </a:rPr>
              <a:t>Réduire les biais et les incertitudes dans la mesure du possible.</a:t>
            </a:r>
            <a:endParaRPr lang="en-GB" altLang="fr-FR" sz="2300" dirty="0">
              <a:solidFill>
                <a:srgbClr val="2E2E2E"/>
              </a:solidFill>
            </a:endParaRPr>
          </a:p>
          <a:p>
            <a:pPr>
              <a:lnSpc>
                <a:spcPct val="120000"/>
              </a:lnSpc>
              <a:spcBef>
                <a:spcPct val="0"/>
              </a:spcBef>
              <a:spcAft>
                <a:spcPts val="600"/>
              </a:spcAft>
            </a:pPr>
            <a:r>
              <a:rPr lang="en-US" altLang="fr-FR" sz="2600" dirty="0">
                <a:solidFill>
                  <a:srgbClr val="2E2E2E"/>
                </a:solidFill>
              </a:rPr>
              <a:t>T</a:t>
            </a:r>
            <a:r>
              <a:rPr lang="en-US" altLang="fr-FR" sz="2600" dirty="0" smtClean="0">
                <a:solidFill>
                  <a:srgbClr val="2E2E2E"/>
                </a:solidFill>
              </a:rPr>
              <a:t>ransparence</a:t>
            </a:r>
            <a:endParaRPr lang="en-US" altLang="fr-FR" sz="2600" dirty="0">
              <a:solidFill>
                <a:srgbClr val="2E2E2E"/>
              </a:solidFill>
            </a:endParaRPr>
          </a:p>
          <a:p>
            <a:pPr lvl="1">
              <a:lnSpc>
                <a:spcPct val="120000"/>
              </a:lnSpc>
              <a:spcBef>
                <a:spcPct val="0"/>
              </a:spcBef>
              <a:spcAft>
                <a:spcPts val="600"/>
              </a:spcAft>
            </a:pPr>
            <a:r>
              <a:rPr lang="en-US" altLang="fr-FR" sz="2300" dirty="0">
                <a:solidFill>
                  <a:srgbClr val="2E2E2E"/>
                </a:solidFill>
              </a:rPr>
              <a:t>L'organisation doit divulguer les renseignements suffisamment pour permettre à un tiers de prendre des décisions en toute confiance.</a:t>
            </a:r>
            <a:endParaRPr lang="en-US" altLang="fr-FR" sz="2300" dirty="0"/>
          </a:p>
          <a:p>
            <a:endParaRPr lang="fr-FR" dirty="0"/>
          </a:p>
        </p:txBody>
      </p:sp>
    </p:spTree>
    <p:extLst>
      <p:ext uri="{BB962C8B-B14F-4D97-AF65-F5344CB8AC3E}">
        <p14:creationId xmlns:p14="http://schemas.microsoft.com/office/powerpoint/2010/main" val="4154251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 méthodes de quantification</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989138"/>
            <a:ext cx="518477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6"/>
          <p:cNvSpPr txBox="1">
            <a:spLocks noChangeArrowheads="1"/>
          </p:cNvSpPr>
          <p:nvPr/>
        </p:nvSpPr>
        <p:spPr bwMode="auto">
          <a:xfrm>
            <a:off x="6227763" y="2062163"/>
            <a:ext cx="27352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1400" dirty="0">
                <a:solidFill>
                  <a:srgbClr val="2E2E2E"/>
                </a:solidFill>
                <a:latin typeface="Calibri" pitchFamily="34" charset="0"/>
                <a:ea typeface="ＭＳ Ｐゴシック" pitchFamily="-105" charset="-128"/>
              </a:rPr>
              <a:t>Facteurs de </a:t>
            </a:r>
            <a:r>
              <a:rPr lang="en-US" altLang="fr-FR" sz="1400" dirty="0" smtClean="0">
                <a:solidFill>
                  <a:srgbClr val="2E2E2E"/>
                </a:solidFill>
                <a:latin typeface="Calibri" pitchFamily="34" charset="0"/>
                <a:ea typeface="ＭＳ Ｐゴシック" pitchFamily="-105" charset="-128"/>
              </a:rPr>
              <a:t>GWP </a:t>
            </a:r>
            <a:r>
              <a:rPr lang="en-US" altLang="fr-FR" sz="1400" dirty="0" err="1" smtClean="0">
                <a:solidFill>
                  <a:srgbClr val="2E2E2E"/>
                </a:solidFill>
                <a:latin typeface="Calibri" pitchFamily="34" charset="0"/>
                <a:ea typeface="ＭＳ Ｐゴシック" pitchFamily="-105" charset="-128"/>
              </a:rPr>
              <a:t>extraits</a:t>
            </a:r>
            <a:r>
              <a:rPr lang="en-US" altLang="fr-FR" sz="1400" dirty="0" smtClean="0">
                <a:solidFill>
                  <a:srgbClr val="2E2E2E"/>
                </a:solidFill>
                <a:latin typeface="Calibri" pitchFamily="34" charset="0"/>
                <a:ea typeface="ＭＳ Ｐゴシック" pitchFamily="-105" charset="-128"/>
              </a:rPr>
              <a:t> de </a:t>
            </a:r>
            <a:r>
              <a:rPr lang="en-US" altLang="fr-FR" sz="1400" dirty="0" err="1" smtClean="0">
                <a:solidFill>
                  <a:srgbClr val="2E2E2E"/>
                </a:solidFill>
                <a:latin typeface="Calibri" pitchFamily="34" charset="0"/>
                <a:ea typeface="ＭＳ Ｐゴシック" pitchFamily="-105" charset="-128"/>
              </a:rPr>
              <a:t>l’agende</a:t>
            </a:r>
            <a:r>
              <a:rPr lang="en-US" altLang="fr-FR" sz="1400" dirty="0" smtClean="0">
                <a:solidFill>
                  <a:srgbClr val="2E2E2E"/>
                </a:solidFill>
                <a:latin typeface="Calibri" pitchFamily="34" charset="0"/>
                <a:ea typeface="ＭＳ Ｐゴシック" pitchFamily="-105" charset="-128"/>
              </a:rPr>
              <a:t> des </a:t>
            </a:r>
            <a:r>
              <a:rPr lang="en-US" altLang="fr-FR" sz="1400" dirty="0" err="1" smtClean="0">
                <a:solidFill>
                  <a:srgbClr val="2E2E2E"/>
                </a:solidFill>
                <a:latin typeface="Calibri" pitchFamily="34" charset="0"/>
                <a:ea typeface="ＭＳ Ｐゴシック" pitchFamily="-105" charset="-128"/>
              </a:rPr>
              <a:t>delais</a:t>
            </a:r>
            <a:r>
              <a:rPr lang="en-US" altLang="fr-FR" sz="1400" dirty="0" smtClean="0">
                <a:solidFill>
                  <a:srgbClr val="2E2E2E"/>
                </a:solidFill>
                <a:latin typeface="Calibri" pitchFamily="34" charset="0"/>
                <a:ea typeface="ＭＳ Ｐゴシック" pitchFamily="-105" charset="-128"/>
              </a:rPr>
              <a:t> </a:t>
            </a:r>
            <a:r>
              <a:rPr lang="en-US" altLang="fr-FR" sz="1400" dirty="0" err="1" smtClean="0">
                <a:solidFill>
                  <a:srgbClr val="2E2E2E"/>
                </a:solidFill>
                <a:latin typeface="Calibri" pitchFamily="34" charset="0"/>
                <a:ea typeface="ＭＳ Ｐゴシック" pitchFamily="-105" charset="-128"/>
              </a:rPr>
              <a:t>d’exécution</a:t>
            </a:r>
            <a:r>
              <a:rPr lang="en-US" altLang="fr-FR" sz="1400" dirty="0" smtClean="0">
                <a:solidFill>
                  <a:srgbClr val="2E2E2E"/>
                </a:solidFill>
                <a:latin typeface="Calibri" pitchFamily="34" charset="0"/>
                <a:ea typeface="ＭＳ Ｐゴシック" pitchFamily="-105" charset="-128"/>
              </a:rPr>
              <a:t>  de IPCC  </a:t>
            </a:r>
            <a:r>
              <a:rPr lang="en-US" altLang="fr-FR" sz="1400" dirty="0" err="1" smtClean="0">
                <a:solidFill>
                  <a:srgbClr val="2E2E2E"/>
                </a:solidFill>
                <a:latin typeface="Calibri" pitchFamily="34" charset="0"/>
                <a:ea typeface="ＭＳ Ｐゴシック" pitchFamily="-105" charset="-128"/>
              </a:rPr>
              <a:t>sétalant</a:t>
            </a:r>
            <a:r>
              <a:rPr lang="en-US" altLang="fr-FR" sz="1400" dirty="0" smtClean="0">
                <a:solidFill>
                  <a:srgbClr val="2E2E2E"/>
                </a:solidFill>
                <a:latin typeface="Calibri" pitchFamily="34" charset="0"/>
                <a:ea typeface="ＭＳ Ｐゴシック" pitchFamily="-105" charset="-128"/>
              </a:rPr>
              <a:t> </a:t>
            </a:r>
            <a:r>
              <a:rPr lang="en-US" altLang="fr-FR" sz="1400" dirty="0" err="1" smtClean="0">
                <a:solidFill>
                  <a:srgbClr val="2E2E2E"/>
                </a:solidFill>
                <a:latin typeface="Calibri" pitchFamily="34" charset="0"/>
                <a:ea typeface="ＭＳ Ｐゴシック" pitchFamily="-105" charset="-128"/>
              </a:rPr>
              <a:t>sur</a:t>
            </a:r>
            <a:r>
              <a:rPr lang="en-US" altLang="fr-FR" sz="1400" dirty="0" smtClean="0">
                <a:solidFill>
                  <a:srgbClr val="2E2E2E"/>
                </a:solidFill>
                <a:latin typeface="Calibri" pitchFamily="34" charset="0"/>
                <a:ea typeface="ＭＳ Ｐゴシック" pitchFamily="-105" charset="-128"/>
              </a:rPr>
              <a:t>  100 </a:t>
            </a:r>
            <a:r>
              <a:rPr lang="en-US" altLang="fr-FR" sz="1400" dirty="0">
                <a:solidFill>
                  <a:srgbClr val="2E2E2E"/>
                </a:solidFill>
                <a:latin typeface="Calibri" pitchFamily="34" charset="0"/>
                <a:ea typeface="ＭＳ Ｐゴシック" pitchFamily="-105" charset="-128"/>
              </a:rPr>
              <a:t>ans</a:t>
            </a:r>
          </a:p>
        </p:txBody>
      </p:sp>
    </p:spTree>
    <p:extLst>
      <p:ext uri="{BB962C8B-B14F-4D97-AF65-F5344CB8AC3E}">
        <p14:creationId xmlns:p14="http://schemas.microsoft.com/office/powerpoint/2010/main" val="3711263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smtClean="0"/>
              <a:t>L.1440 structure</a:t>
            </a:r>
            <a:endParaRPr lang="fr-FR" dirty="0"/>
          </a:p>
        </p:txBody>
      </p:sp>
      <p:pic>
        <p:nvPicPr>
          <p:cNvPr id="5"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1955409" y="829994"/>
            <a:ext cx="7723163" cy="4826177"/>
          </a:xfrm>
          <a:prstGeom prst="rect">
            <a:avLst/>
          </a:prstGeom>
          <a:noFill/>
        </p:spPr>
      </p:pic>
    </p:spTree>
    <p:extLst>
      <p:ext uri="{BB962C8B-B14F-4D97-AF65-F5344CB8AC3E}">
        <p14:creationId xmlns:p14="http://schemas.microsoft.com/office/powerpoint/2010/main" val="3282678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t>Les émissions de GES dans une ville : E</a:t>
            </a:r>
            <a:r>
              <a:rPr lang="fr-FR" sz="3600" dirty="0"/>
              <a:t>x</a:t>
            </a:r>
            <a:r>
              <a:rPr lang="fr-FR" sz="3600" dirty="0" smtClean="0"/>
              <a:t>emple de Résultats</a:t>
            </a:r>
            <a:endParaRPr lang="fr-FR" sz="3600" dirty="0"/>
          </a:p>
        </p:txBody>
      </p:sp>
      <p:graphicFrame>
        <p:nvGraphicFramePr>
          <p:cNvPr id="5" name="Chart 24"/>
          <p:cNvGraphicFramePr>
            <a:graphicFrameLocks/>
          </p:cNvGraphicFramePr>
          <p:nvPr>
            <p:extLst>
              <p:ext uri="{D42A27DB-BD31-4B8C-83A1-F6EECF244321}">
                <p14:modId xmlns:p14="http://schemas.microsoft.com/office/powerpoint/2010/main" val="1558480924"/>
              </p:ext>
            </p:extLst>
          </p:nvPr>
        </p:nvGraphicFramePr>
        <p:xfrm>
          <a:off x="1786917" y="1713972"/>
          <a:ext cx="5902355" cy="358539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371280" y="5195454"/>
            <a:ext cx="6317992" cy="978729"/>
          </a:xfrm>
          <a:prstGeom prst="rect">
            <a:avLst/>
          </a:prstGeom>
        </p:spPr>
        <p:txBody>
          <a:bodyPr wrap="square">
            <a:spAutoFit/>
          </a:bodyPr>
          <a:lstStyle/>
          <a:p>
            <a:pPr lvl="1">
              <a:lnSpc>
                <a:spcPct val="80000"/>
              </a:lnSpc>
            </a:pPr>
            <a:r>
              <a:rPr lang="en-US" altLang="fr-FR" dirty="0">
                <a:solidFill>
                  <a:srgbClr val="1F497D">
                    <a:lumMod val="60000"/>
                    <a:lumOff val="40000"/>
                  </a:srgbClr>
                </a:solidFill>
              </a:rPr>
              <a:t>Cycle de vie </a:t>
            </a:r>
            <a:r>
              <a:rPr lang="en-US" altLang="fr-FR" dirty="0" err="1" smtClean="0">
                <a:solidFill>
                  <a:srgbClr val="1F497D">
                    <a:lumMod val="60000"/>
                    <a:lumOff val="40000"/>
                  </a:srgbClr>
                </a:solidFill>
              </a:rPr>
              <a:t>urbain</a:t>
            </a:r>
            <a:r>
              <a:rPr lang="en-US" altLang="fr-FR" dirty="0" smtClean="0">
                <a:solidFill>
                  <a:srgbClr val="1F497D">
                    <a:lumMod val="60000"/>
                    <a:lumOff val="40000"/>
                  </a:srgbClr>
                </a:solidFill>
              </a:rPr>
              <a:t> et </a:t>
            </a:r>
            <a:r>
              <a:rPr lang="en-US" altLang="fr-FR" dirty="0" err="1" smtClean="0">
                <a:solidFill>
                  <a:srgbClr val="1F497D">
                    <a:lumMod val="60000"/>
                    <a:lumOff val="40000"/>
                  </a:srgbClr>
                </a:solidFill>
              </a:rPr>
              <a:t>annuel</a:t>
            </a:r>
            <a:r>
              <a:rPr lang="en-US" altLang="fr-FR" dirty="0" smtClean="0">
                <a:solidFill>
                  <a:srgbClr val="1F497D">
                    <a:lumMod val="60000"/>
                    <a:lumOff val="40000"/>
                  </a:srgbClr>
                </a:solidFill>
              </a:rPr>
              <a:t>  </a:t>
            </a:r>
            <a:r>
              <a:rPr lang="en-US" altLang="fr-FR" dirty="0">
                <a:solidFill>
                  <a:srgbClr val="1F497D">
                    <a:lumMod val="60000"/>
                    <a:lumOff val="40000"/>
                  </a:srgbClr>
                </a:solidFill>
              </a:rPr>
              <a:t>des émissions de GES liées aux biens des TIC </a:t>
            </a:r>
            <a:r>
              <a:rPr lang="en-US" altLang="fr-FR" dirty="0" smtClean="0">
                <a:solidFill>
                  <a:srgbClr val="1F497D">
                    <a:lumMod val="60000"/>
                    <a:lumOff val="40000"/>
                  </a:srgbClr>
                </a:solidFill>
              </a:rPr>
              <a:t>au </a:t>
            </a:r>
            <a:r>
              <a:rPr lang="en-US" altLang="fr-FR" dirty="0" err="1" smtClean="0">
                <a:solidFill>
                  <a:srgbClr val="1F497D">
                    <a:lumMod val="60000"/>
                    <a:lumOff val="40000"/>
                  </a:srgbClr>
                </a:solidFill>
              </a:rPr>
              <a:t>sein</a:t>
            </a:r>
            <a:r>
              <a:rPr lang="en-US" altLang="fr-FR" dirty="0" smtClean="0">
                <a:solidFill>
                  <a:srgbClr val="1F497D">
                    <a:lumMod val="60000"/>
                    <a:lumOff val="40000"/>
                  </a:srgbClr>
                </a:solidFill>
              </a:rPr>
              <a:t> de </a:t>
            </a:r>
            <a:r>
              <a:rPr lang="en-US" altLang="fr-FR" dirty="0" err="1" smtClean="0">
                <a:solidFill>
                  <a:srgbClr val="1F497D">
                    <a:lumMod val="60000"/>
                    <a:lumOff val="40000"/>
                  </a:srgbClr>
                </a:solidFill>
              </a:rPr>
              <a:t>l’ensemble</a:t>
            </a:r>
            <a:r>
              <a:rPr lang="en-US" altLang="fr-FR" dirty="0" smtClean="0">
                <a:solidFill>
                  <a:srgbClr val="1F497D">
                    <a:lumMod val="60000"/>
                    <a:lumOff val="40000"/>
                  </a:srgbClr>
                </a:solidFill>
              </a:rPr>
              <a:t> des ménages, </a:t>
            </a:r>
            <a:r>
              <a:rPr lang="en-US" altLang="fr-FR" dirty="0" err="1" smtClean="0">
                <a:solidFill>
                  <a:srgbClr val="1F497D">
                    <a:lumMod val="60000"/>
                    <a:lumOff val="40000"/>
                  </a:srgbClr>
                </a:solidFill>
              </a:rPr>
              <a:t>dans</a:t>
            </a:r>
            <a:r>
              <a:rPr lang="en-US" altLang="fr-FR" dirty="0" smtClean="0">
                <a:solidFill>
                  <a:srgbClr val="1F497D">
                    <a:lumMod val="60000"/>
                    <a:lumOff val="40000"/>
                  </a:srgbClr>
                </a:solidFill>
              </a:rPr>
              <a:t> des </a:t>
            </a:r>
            <a:r>
              <a:rPr lang="en-US" altLang="fr-FR" dirty="0" err="1" smtClean="0">
                <a:solidFill>
                  <a:srgbClr val="1F497D">
                    <a:lumMod val="60000"/>
                    <a:lumOff val="40000"/>
                  </a:srgbClr>
                </a:solidFill>
              </a:rPr>
              <a:t>villes</a:t>
            </a:r>
            <a:r>
              <a:rPr lang="en-US" altLang="fr-FR" dirty="0" smtClean="0">
                <a:solidFill>
                  <a:srgbClr val="1F497D">
                    <a:lumMod val="60000"/>
                    <a:lumOff val="40000"/>
                  </a:srgbClr>
                </a:solidFill>
              </a:rPr>
              <a:t> de 77 500 habitants, Italie</a:t>
            </a:r>
          </a:p>
          <a:p>
            <a:pPr lvl="1">
              <a:lnSpc>
                <a:spcPct val="80000"/>
              </a:lnSpc>
            </a:pPr>
            <a:r>
              <a:rPr lang="en-US" altLang="fr-FR" dirty="0" smtClean="0">
                <a:solidFill>
                  <a:srgbClr val="1F497D">
                    <a:lumMod val="60000"/>
                    <a:lumOff val="40000"/>
                  </a:srgbClr>
                </a:solidFill>
              </a:rPr>
              <a:t>Source : Annexe I, L.1440</a:t>
            </a:r>
            <a:endParaRPr lang="en-US" altLang="fr-FR" dirty="0">
              <a:solidFill>
                <a:srgbClr val="1F497D">
                  <a:lumMod val="60000"/>
                  <a:lumOff val="40000"/>
                </a:srgbClr>
              </a:solidFill>
            </a:endParaRPr>
          </a:p>
        </p:txBody>
      </p:sp>
    </p:spTree>
    <p:extLst>
      <p:ext uri="{BB962C8B-B14F-4D97-AF65-F5344CB8AC3E}">
        <p14:creationId xmlns:p14="http://schemas.microsoft.com/office/powerpoint/2010/main" val="3561516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Merci pour votre attention</a:t>
            </a:r>
            <a:endParaRPr lang="en-US" dirty="0"/>
          </a:p>
        </p:txBody>
      </p:sp>
    </p:spTree>
    <p:extLst>
      <p:ext uri="{BB962C8B-B14F-4D97-AF65-F5344CB8AC3E}">
        <p14:creationId xmlns:p14="http://schemas.microsoft.com/office/powerpoint/2010/main" val="3711263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farm3.static.flickr.com/2594/4190132034_b690c7545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639" y="2250282"/>
            <a:ext cx="2494024" cy="342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ontent Placeholder 2"/>
          <p:cNvSpPr txBox="1">
            <a:spLocks/>
          </p:cNvSpPr>
          <p:nvPr/>
        </p:nvSpPr>
        <p:spPr>
          <a:xfrm>
            <a:off x="336104" y="1042978"/>
            <a:ext cx="3659832" cy="1649170"/>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eaLnBrk="1" hangingPunct="1">
              <a:buClr>
                <a:schemeClr val="tx2">
                  <a:lumMod val="60000"/>
                  <a:lumOff val="40000"/>
                </a:schemeClr>
              </a:buClr>
              <a:defRPr/>
            </a:pPr>
            <a:r>
              <a:rPr lang="en-US" sz="2000" dirty="0">
                <a:solidFill>
                  <a:schemeClr val="tx2">
                    <a:lumMod val="60000"/>
                    <a:lumOff val="40000"/>
                  </a:schemeClr>
                </a:solidFill>
              </a:rPr>
              <a:t>Agence spécialisée des Nations Unies pour les TIC</a:t>
            </a:r>
          </a:p>
          <a:p>
            <a:pPr eaLnBrk="1" hangingPunct="1">
              <a:buClr>
                <a:schemeClr val="tx2">
                  <a:lumMod val="60000"/>
                  <a:lumOff val="40000"/>
                </a:schemeClr>
              </a:buClr>
              <a:defRPr/>
            </a:pPr>
            <a:r>
              <a:rPr lang="en-US" sz="2000" dirty="0">
                <a:solidFill>
                  <a:schemeClr val="tx2">
                    <a:lumMod val="60000"/>
                    <a:lumOff val="40000"/>
                  </a:schemeClr>
                </a:solidFill>
              </a:rPr>
              <a:t>Partenariat public/</a:t>
            </a:r>
            <a:r>
              <a:rPr lang="en-US" sz="2000" dirty="0" err="1">
                <a:solidFill>
                  <a:schemeClr val="tx2">
                    <a:lumMod val="60000"/>
                    <a:lumOff val="40000"/>
                  </a:schemeClr>
                </a:solidFill>
              </a:rPr>
              <a:t>privé</a:t>
            </a:r>
            <a:r>
              <a:rPr lang="en-US" sz="2000" dirty="0">
                <a:solidFill>
                  <a:schemeClr val="tx2">
                    <a:lumMod val="60000"/>
                    <a:lumOff val="40000"/>
                  </a:schemeClr>
                </a:solidFill>
              </a:rPr>
              <a:t> </a:t>
            </a:r>
          </a:p>
        </p:txBody>
      </p:sp>
      <p:sp>
        <p:nvSpPr>
          <p:cNvPr id="25" name="Content Placeholder 2"/>
          <p:cNvSpPr txBox="1">
            <a:spLocks/>
          </p:cNvSpPr>
          <p:nvPr/>
        </p:nvSpPr>
        <p:spPr>
          <a:xfrm>
            <a:off x="3281902" y="3637446"/>
            <a:ext cx="5685854" cy="2302056"/>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Font typeface="Wingdings" pitchFamily="2" charset="2"/>
              <a:buNone/>
              <a:defRPr/>
            </a:pPr>
            <a:r>
              <a:rPr lang="en-US" sz="2000" kern="0" dirty="0">
                <a:solidFill>
                  <a:schemeClr val="tx2">
                    <a:lumMod val="60000"/>
                    <a:lumOff val="40000"/>
                  </a:schemeClr>
                </a:solidFill>
                <a:latin typeface="+mj-lt"/>
                <a:ea typeface="Ebrima" panose="02000000000000000000" pitchFamily="2" charset="0"/>
                <a:cs typeface="Ebrima" panose="02000000000000000000" pitchFamily="2" charset="0"/>
              </a:rPr>
              <a:t>Membres :</a:t>
            </a:r>
          </a:p>
          <a:p>
            <a:pPr eaLnBrk="1" hangingPunct="1">
              <a:buClr>
                <a:schemeClr val="tx2">
                  <a:lumMod val="60000"/>
                  <a:lumOff val="40000"/>
                </a:schemeClr>
              </a:buClr>
              <a:defRPr/>
            </a:pPr>
            <a:r>
              <a:rPr lang="en-US" sz="2000" dirty="0">
                <a:solidFill>
                  <a:schemeClr val="tx2">
                    <a:lumMod val="60000"/>
                    <a:lumOff val="40000"/>
                  </a:schemeClr>
                </a:solidFill>
              </a:rPr>
              <a:t>193 États membres (gouvernements et organismes de réglementation) </a:t>
            </a:r>
          </a:p>
          <a:p>
            <a:pPr eaLnBrk="1" hangingPunct="1">
              <a:buClr>
                <a:schemeClr val="tx2">
                  <a:lumMod val="60000"/>
                  <a:lumOff val="40000"/>
                </a:schemeClr>
              </a:buClr>
              <a:defRPr/>
            </a:pPr>
            <a:r>
              <a:rPr lang="en-US" sz="2000" dirty="0">
                <a:solidFill>
                  <a:schemeClr val="tx2">
                    <a:lumMod val="60000"/>
                    <a:lumOff val="40000"/>
                  </a:schemeClr>
                </a:solidFill>
              </a:rPr>
              <a:t>Plus de 700 </a:t>
            </a:r>
            <a:r>
              <a:rPr lang="en-US" sz="2000" dirty="0" err="1" smtClean="0">
                <a:solidFill>
                  <a:schemeClr val="tx2">
                    <a:lumMod val="60000"/>
                    <a:lumOff val="40000"/>
                  </a:schemeClr>
                </a:solidFill>
              </a:rPr>
              <a:t>Secteurs</a:t>
            </a:r>
            <a:r>
              <a:rPr lang="en-US" sz="2000" dirty="0" smtClean="0">
                <a:solidFill>
                  <a:schemeClr val="tx2">
                    <a:lumMod val="60000"/>
                    <a:lumOff val="40000"/>
                  </a:schemeClr>
                </a:solidFill>
              </a:rPr>
              <a:t> </a:t>
            </a:r>
            <a:r>
              <a:rPr lang="en-US" sz="2000" dirty="0" err="1" smtClean="0">
                <a:solidFill>
                  <a:schemeClr val="tx2">
                    <a:lumMod val="60000"/>
                    <a:lumOff val="40000"/>
                  </a:schemeClr>
                </a:solidFill>
              </a:rPr>
              <a:t>privés</a:t>
            </a:r>
            <a:r>
              <a:rPr lang="en-US" sz="2000" dirty="0" smtClean="0">
                <a:solidFill>
                  <a:schemeClr val="tx2">
                    <a:lumMod val="60000"/>
                    <a:lumOff val="40000"/>
                  </a:schemeClr>
                </a:solidFill>
              </a:rPr>
              <a:t> </a:t>
            </a:r>
            <a:r>
              <a:rPr lang="en-US" sz="2000" dirty="0">
                <a:solidFill>
                  <a:schemeClr val="tx2">
                    <a:lumMod val="60000"/>
                    <a:lumOff val="40000"/>
                  </a:schemeClr>
                </a:solidFill>
              </a:rPr>
              <a:t>(secteur des Membres et des membres associés) </a:t>
            </a:r>
          </a:p>
          <a:p>
            <a:pPr eaLnBrk="1" hangingPunct="1">
              <a:buClr>
                <a:schemeClr val="tx2">
                  <a:lumMod val="60000"/>
                  <a:lumOff val="40000"/>
                </a:schemeClr>
              </a:buClr>
              <a:defRPr/>
            </a:pPr>
            <a:r>
              <a:rPr lang="en-US" sz="2000" dirty="0">
                <a:solidFill>
                  <a:schemeClr val="tx2">
                    <a:lumMod val="60000"/>
                    <a:lumOff val="40000"/>
                  </a:schemeClr>
                </a:solidFill>
              </a:rPr>
              <a:t>Plus de </a:t>
            </a:r>
            <a:r>
              <a:rPr lang="en-US" sz="2000" dirty="0" smtClean="0">
                <a:solidFill>
                  <a:schemeClr val="tx2">
                    <a:lumMod val="60000"/>
                    <a:lumOff val="40000"/>
                  </a:schemeClr>
                </a:solidFill>
              </a:rPr>
              <a:t>90 Universités</a:t>
            </a:r>
            <a:endParaRPr lang="en-US" sz="2000" dirty="0">
              <a:solidFill>
                <a:schemeClr val="tx2">
                  <a:lumMod val="60000"/>
                  <a:lumOff val="40000"/>
                </a:schemeClr>
              </a:solidFill>
            </a:endParaRPr>
          </a:p>
        </p:txBody>
      </p:sp>
      <p:sp>
        <p:nvSpPr>
          <p:cNvPr id="2" name="Title 1"/>
          <p:cNvSpPr>
            <a:spLocks noGrp="1"/>
          </p:cNvSpPr>
          <p:nvPr>
            <p:ph type="title"/>
          </p:nvPr>
        </p:nvSpPr>
        <p:spPr>
          <a:xfrm>
            <a:off x="2801865" y="513362"/>
            <a:ext cx="3322964" cy="529616"/>
          </a:xfrm>
        </p:spPr>
        <p:txBody>
          <a:bodyPr>
            <a:noAutofit/>
          </a:bodyPr>
          <a:lstStyle/>
          <a:p>
            <a:r>
              <a:rPr lang="en-US" sz="3200" dirty="0"/>
              <a:t>L'UIT</a:t>
            </a:r>
          </a:p>
        </p:txBody>
      </p:sp>
      <p:pic>
        <p:nvPicPr>
          <p:cNvPr id="3" name="Picture 2"/>
          <p:cNvPicPr>
            <a:picLocks noChangeAspect="1"/>
          </p:cNvPicPr>
          <p:nvPr/>
        </p:nvPicPr>
        <p:blipFill>
          <a:blip r:embed="rId4"/>
          <a:stretch>
            <a:fillRect/>
          </a:stretch>
        </p:blipFill>
        <p:spPr>
          <a:xfrm>
            <a:off x="4149242" y="1269219"/>
            <a:ext cx="3929062" cy="2064684"/>
          </a:xfrm>
          <a:prstGeom prst="rect">
            <a:avLst/>
          </a:prstGeom>
        </p:spPr>
      </p:pic>
      <p:pic>
        <p:nvPicPr>
          <p:cNvPr id="6" name="Picture 5"/>
          <p:cNvPicPr>
            <a:picLocks noChangeAspect="1"/>
          </p:cNvPicPr>
          <p:nvPr/>
        </p:nvPicPr>
        <p:blipFill>
          <a:blip r:embed="rId5"/>
          <a:stretch>
            <a:fillRect/>
          </a:stretch>
        </p:blipFill>
        <p:spPr>
          <a:xfrm>
            <a:off x="7165565" y="1269218"/>
            <a:ext cx="1706973" cy="2064685"/>
          </a:xfrm>
          <a:prstGeom prst="rect">
            <a:avLst/>
          </a:prstGeom>
        </p:spPr>
      </p:pic>
      <p:sp>
        <p:nvSpPr>
          <p:cNvPr id="5" name="Slide Number Placeholder 4"/>
          <p:cNvSpPr>
            <a:spLocks noGrp="1"/>
          </p:cNvSpPr>
          <p:nvPr>
            <p:ph type="sldNum" sz="quarter" idx="12"/>
          </p:nvPr>
        </p:nvSpPr>
        <p:spPr/>
        <p:txBody>
          <a:bodyPr/>
          <a:lstStyle/>
          <a:p>
            <a:fld id="{283C63E4-F9BE-C24A-B4FF-309EB18BA564}" type="slidenum">
              <a:rPr lang="en-US" smtClean="0"/>
              <a:pPr/>
              <a:t>2</a:t>
            </a:fld>
            <a:endParaRPr lang="en-US"/>
          </a:p>
        </p:txBody>
      </p:sp>
      <p:sp>
        <p:nvSpPr>
          <p:cNvPr id="7" name="Rectangle 6"/>
          <p:cNvSpPr/>
          <p:nvPr/>
        </p:nvSpPr>
        <p:spPr>
          <a:xfrm>
            <a:off x="3281902" y="3333903"/>
            <a:ext cx="5862097" cy="892552"/>
          </a:xfrm>
          <a:prstGeom prst="rect">
            <a:avLst/>
          </a:prstGeom>
        </p:spPr>
        <p:txBody>
          <a:bodyPr wrap="square">
            <a:spAutoFit/>
          </a:bodyPr>
          <a:lstStyle/>
          <a:p>
            <a:r>
              <a:rPr lang="en-US" sz="1600" dirty="0">
                <a:solidFill>
                  <a:srgbClr val="FF0000"/>
                </a:solidFill>
                <a:latin typeface="Verdana" pitchFamily="34" charset="0"/>
                <a:cs typeface="Arial" pitchFamily="34" charset="0"/>
              </a:rPr>
              <a:t>L'UIT s'engage à connecter tous les </a:t>
            </a:r>
            <a:r>
              <a:rPr lang="en-US" sz="1600" dirty="0" err="1">
                <a:solidFill>
                  <a:srgbClr val="FF0000"/>
                </a:solidFill>
                <a:latin typeface="Verdana" pitchFamily="34" charset="0"/>
                <a:cs typeface="Arial" pitchFamily="34" charset="0"/>
              </a:rPr>
              <a:t>peuples</a:t>
            </a:r>
            <a:r>
              <a:rPr lang="en-US" sz="1600" dirty="0">
                <a:solidFill>
                  <a:srgbClr val="FF0000"/>
                </a:solidFill>
                <a:latin typeface="Verdana" pitchFamily="34" charset="0"/>
                <a:cs typeface="Arial" pitchFamily="34" charset="0"/>
              </a:rPr>
              <a:t> </a:t>
            </a:r>
            <a:r>
              <a:rPr lang="en-US" sz="1600" dirty="0" smtClean="0">
                <a:solidFill>
                  <a:srgbClr val="FF0000"/>
                </a:solidFill>
                <a:latin typeface="Verdana" pitchFamily="34" charset="0"/>
                <a:cs typeface="Arial" pitchFamily="34" charset="0"/>
              </a:rPr>
              <a:t>à </a:t>
            </a:r>
            <a:r>
              <a:rPr lang="en-US" sz="1600" dirty="0" err="1" smtClean="0">
                <a:solidFill>
                  <a:srgbClr val="FF0000"/>
                </a:solidFill>
                <a:latin typeface="Verdana" pitchFamily="34" charset="0"/>
                <a:cs typeface="Arial" pitchFamily="34" charset="0"/>
              </a:rPr>
              <a:t>travers</a:t>
            </a:r>
            <a:r>
              <a:rPr lang="en-US" sz="1600" dirty="0" smtClean="0">
                <a:solidFill>
                  <a:srgbClr val="FF0000"/>
                </a:solidFill>
                <a:latin typeface="Verdana" pitchFamily="34" charset="0"/>
                <a:cs typeface="Arial" pitchFamily="34" charset="0"/>
              </a:rPr>
              <a:t> le </a:t>
            </a:r>
            <a:r>
              <a:rPr lang="en-US" sz="1600" dirty="0">
                <a:solidFill>
                  <a:srgbClr val="FF0000"/>
                </a:solidFill>
                <a:latin typeface="Verdana" pitchFamily="34" charset="0"/>
                <a:cs typeface="Arial" pitchFamily="34" charset="0"/>
              </a:rPr>
              <a:t>monde</a:t>
            </a:r>
            <a:r>
              <a:rPr lang="en-US" dirty="0">
                <a:solidFill>
                  <a:srgbClr val="FF0000"/>
                </a:solidFill>
                <a:latin typeface="Verdana" pitchFamily="34" charset="0"/>
                <a:cs typeface="Arial" pitchFamily="34" charset="0"/>
              </a:rPr>
              <a:t> </a:t>
            </a:r>
            <a:endParaRPr lang="en-US" dirty="0" smtClean="0">
              <a:solidFill>
                <a:srgbClr val="FF0000"/>
              </a:solidFill>
              <a:latin typeface="Verdana" pitchFamily="34" charset="0"/>
              <a:cs typeface="Arial" pitchFamily="34" charset="0"/>
            </a:endParaRPr>
          </a:p>
          <a:p>
            <a:endParaRPr lang="fr-FR" dirty="0">
              <a:solidFill>
                <a:srgbClr val="FF0000"/>
              </a:solidFill>
            </a:endParaRPr>
          </a:p>
        </p:txBody>
      </p:sp>
    </p:spTree>
    <p:extLst>
      <p:ext uri="{BB962C8B-B14F-4D97-AF65-F5344CB8AC3E}">
        <p14:creationId xmlns:p14="http://schemas.microsoft.com/office/powerpoint/2010/main" val="2796107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7021" y="1819134"/>
            <a:ext cx="3307072" cy="3307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613486" y="2602833"/>
            <a:ext cx="4224733" cy="693445"/>
          </a:xfrm>
          <a:prstGeom prst="rect">
            <a:avLst/>
          </a:prstGeom>
          <a:solidFill>
            <a:srgbClr val="EA9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8" name="Rectangle 7"/>
          <p:cNvSpPr/>
          <p:nvPr/>
        </p:nvSpPr>
        <p:spPr bwMode="auto">
          <a:xfrm>
            <a:off x="611561" y="4170441"/>
            <a:ext cx="4226658" cy="755033"/>
          </a:xfrm>
          <a:prstGeom prst="rect">
            <a:avLst/>
          </a:prstGeom>
          <a:solidFill>
            <a:srgbClr val="A1212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9" name="Rectangle 8"/>
          <p:cNvSpPr/>
          <p:nvPr/>
        </p:nvSpPr>
        <p:spPr bwMode="auto">
          <a:xfrm>
            <a:off x="507387" y="5441141"/>
            <a:ext cx="6216970" cy="375733"/>
          </a:xfrm>
          <a:prstGeom prst="rect">
            <a:avLst/>
          </a:prstGeom>
          <a:solidFill>
            <a:srgbClr val="2A9A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23554" name="Title 5"/>
          <p:cNvSpPr>
            <a:spLocks noGrp="1"/>
          </p:cNvSpPr>
          <p:nvPr>
            <p:ph type="title"/>
          </p:nvPr>
        </p:nvSpPr>
        <p:spPr>
          <a:xfrm>
            <a:off x="1259681" y="499994"/>
            <a:ext cx="6624638" cy="584775"/>
          </a:xfrm>
        </p:spPr>
        <p:txBody>
          <a:bodyPr>
            <a:normAutofit/>
          </a:bodyPr>
          <a:lstStyle/>
          <a:p>
            <a:r>
              <a:rPr lang="en-US" altLang="en-US" sz="3200" dirty="0"/>
              <a:t>Importance de </a:t>
            </a:r>
            <a:r>
              <a:rPr lang="en-US" altLang="en-US" sz="3200" dirty="0" smtClean="0"/>
              <a:t>Normes mondiales</a:t>
            </a:r>
            <a:endParaRPr lang="en-US" altLang="en-US" sz="3200" dirty="0"/>
          </a:p>
        </p:txBody>
      </p:sp>
      <p:sp>
        <p:nvSpPr>
          <p:cNvPr id="12" name="Rectangle 11"/>
          <p:cNvSpPr/>
          <p:nvPr/>
        </p:nvSpPr>
        <p:spPr bwMode="auto">
          <a:xfrm>
            <a:off x="507387" y="914400"/>
            <a:ext cx="7791661" cy="1098989"/>
          </a:xfrm>
          <a:prstGeom prst="rect">
            <a:avLst/>
          </a:prstGeom>
          <a:solidFill>
            <a:srgbClr val="76C0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10" name="Rectangle 9"/>
          <p:cNvSpPr/>
          <p:nvPr/>
        </p:nvSpPr>
        <p:spPr bwMode="auto">
          <a:xfrm>
            <a:off x="611560" y="3675678"/>
            <a:ext cx="3032538" cy="395580"/>
          </a:xfrm>
          <a:prstGeom prst="rect">
            <a:avLst/>
          </a:prstGeom>
          <a:solidFill>
            <a:srgbClr val="A129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11" name="Rectangle 10"/>
          <p:cNvSpPr/>
          <p:nvPr/>
        </p:nvSpPr>
        <p:spPr bwMode="auto">
          <a:xfrm flipV="1">
            <a:off x="611560" y="2013388"/>
            <a:ext cx="2199159" cy="589445"/>
          </a:xfrm>
          <a:prstGeom prst="rect">
            <a:avLst/>
          </a:prstGeom>
          <a:solidFill>
            <a:srgbClr val="FDCB0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23555" name="Content Placeholder 6"/>
          <p:cNvSpPr>
            <a:spLocks noGrp="1"/>
          </p:cNvSpPr>
          <p:nvPr>
            <p:ph idx="1"/>
          </p:nvPr>
        </p:nvSpPr>
        <p:spPr>
          <a:xfrm>
            <a:off x="729205" y="1093759"/>
            <a:ext cx="7569843" cy="4032447"/>
          </a:xfrm>
        </p:spPr>
        <p:txBody>
          <a:bodyPr>
            <a:noAutofit/>
          </a:bodyPr>
          <a:lstStyle/>
          <a:p>
            <a:pPr marL="0" indent="0">
              <a:buNone/>
            </a:pPr>
            <a:r>
              <a:rPr lang="en-US" sz="2000" b="1" dirty="0">
                <a:solidFill>
                  <a:schemeClr val="bg1"/>
                </a:solidFill>
              </a:rPr>
              <a:t>Dynamiser la </a:t>
            </a:r>
            <a:r>
              <a:rPr lang="en-US" sz="2000" b="1" dirty="0" err="1" smtClean="0">
                <a:solidFill>
                  <a:schemeClr val="bg1"/>
                </a:solidFill>
              </a:rPr>
              <a:t>compétitivité</a:t>
            </a:r>
            <a:r>
              <a:rPr lang="en-US" sz="2000" dirty="0" smtClean="0">
                <a:solidFill>
                  <a:schemeClr val="bg1"/>
                </a:solidFill>
              </a:rPr>
              <a:t> </a:t>
            </a:r>
            <a:r>
              <a:rPr lang="en-US" sz="2000" dirty="0">
                <a:solidFill>
                  <a:schemeClr val="bg1"/>
                </a:solidFill>
              </a:rPr>
              <a:t>pour les entreprises individuelles et </a:t>
            </a:r>
            <a:r>
              <a:rPr lang="en-US" sz="2000" dirty="0" err="1" smtClean="0">
                <a:solidFill>
                  <a:schemeClr val="bg1"/>
                </a:solidFill>
              </a:rPr>
              <a:t>l’économie</a:t>
            </a:r>
            <a:r>
              <a:rPr lang="en-US" sz="2000" dirty="0" smtClean="0">
                <a:solidFill>
                  <a:schemeClr val="bg1"/>
                </a:solidFill>
              </a:rPr>
              <a:t> </a:t>
            </a:r>
            <a:r>
              <a:rPr lang="en-US" sz="2000" dirty="0" err="1" smtClean="0">
                <a:solidFill>
                  <a:schemeClr val="bg1"/>
                </a:solidFill>
              </a:rPr>
              <a:t>mondiale</a:t>
            </a:r>
            <a:r>
              <a:rPr lang="en-US" altLang="en-US" sz="2000" dirty="0" smtClean="0">
                <a:solidFill>
                  <a:schemeClr val="bg1"/>
                </a:solidFill>
                <a:latin typeface="+mj-lt"/>
                <a:ea typeface="Ebrima" panose="02000000000000000000" pitchFamily="2" charset="0"/>
                <a:cs typeface="Ebrima" panose="02000000000000000000" pitchFamily="2" charset="0"/>
              </a:rPr>
              <a:t>;</a:t>
            </a:r>
          </a:p>
          <a:p>
            <a:pPr marL="0" indent="0">
              <a:buNone/>
            </a:pPr>
            <a:endParaRPr lang="en-US" altLang="en-US" sz="2000" dirty="0" smtClean="0">
              <a:solidFill>
                <a:schemeClr val="bg1"/>
              </a:solidFill>
              <a:latin typeface="+mj-lt"/>
              <a:ea typeface="Ebrima" panose="02000000000000000000" pitchFamily="2" charset="0"/>
              <a:cs typeface="Ebrima" panose="02000000000000000000" pitchFamily="2" charset="0"/>
            </a:endParaRPr>
          </a:p>
          <a:p>
            <a:pPr marL="0" indent="0">
              <a:buNone/>
            </a:pPr>
            <a:r>
              <a:rPr lang="en-US" sz="2000" b="1" dirty="0" err="1" smtClean="0">
                <a:solidFill>
                  <a:schemeClr val="bg1"/>
                </a:solidFill>
              </a:rPr>
              <a:t>Réduire</a:t>
            </a:r>
            <a:r>
              <a:rPr lang="en-US" sz="2000" b="1" dirty="0" smtClean="0">
                <a:solidFill>
                  <a:schemeClr val="bg1"/>
                </a:solidFill>
              </a:rPr>
              <a:t> les </a:t>
            </a:r>
            <a:r>
              <a:rPr lang="en-US" sz="2000" b="1" dirty="0" err="1" smtClean="0">
                <a:solidFill>
                  <a:schemeClr val="bg1"/>
                </a:solidFill>
              </a:rPr>
              <a:t>coûts</a:t>
            </a:r>
            <a:endParaRPr lang="en-US" altLang="en-US" sz="2000" dirty="0" smtClean="0">
              <a:solidFill>
                <a:schemeClr val="bg1"/>
              </a:solidFill>
              <a:latin typeface="+mj-lt"/>
              <a:ea typeface="Ebrima" panose="02000000000000000000" pitchFamily="2" charset="0"/>
              <a:cs typeface="Ebrima" panose="02000000000000000000" pitchFamily="2" charset="0"/>
            </a:endParaRPr>
          </a:p>
          <a:p>
            <a:pPr marL="0" indent="0">
              <a:buNone/>
            </a:pPr>
            <a:r>
              <a:rPr lang="en-US" altLang="en-US" sz="2000" dirty="0" err="1" smtClean="0">
                <a:solidFill>
                  <a:schemeClr val="bg1"/>
                </a:solidFill>
                <a:latin typeface="+mj-lt"/>
                <a:ea typeface="Ebrima" panose="02000000000000000000" pitchFamily="2" charset="0"/>
                <a:cs typeface="Ebrima" panose="02000000000000000000" pitchFamily="2" charset="0"/>
              </a:rPr>
              <a:t>Réduire</a:t>
            </a:r>
            <a:r>
              <a:rPr lang="en-US" altLang="en-US" sz="2000" dirty="0" smtClean="0">
                <a:solidFill>
                  <a:schemeClr val="bg1"/>
                </a:solidFill>
                <a:latin typeface="+mj-lt"/>
                <a:ea typeface="Ebrima" panose="02000000000000000000" pitchFamily="2" charset="0"/>
                <a:cs typeface="Ebrima" panose="02000000000000000000" pitchFamily="2" charset="0"/>
              </a:rPr>
              <a:t> les </a:t>
            </a:r>
            <a:r>
              <a:rPr lang="en-US" altLang="en-US" sz="2000" dirty="0" err="1" smtClean="0">
                <a:solidFill>
                  <a:schemeClr val="bg1"/>
                </a:solidFill>
                <a:latin typeface="+mj-lt"/>
                <a:ea typeface="Ebrima" panose="02000000000000000000" pitchFamily="2" charset="0"/>
                <a:cs typeface="Ebrima" panose="02000000000000000000" pitchFamily="2" charset="0"/>
              </a:rPr>
              <a:t>barrières</a:t>
            </a:r>
            <a:r>
              <a:rPr lang="en-US" altLang="en-US" sz="2000" dirty="0" smtClean="0">
                <a:solidFill>
                  <a:schemeClr val="bg1"/>
                </a:solidFill>
                <a:latin typeface="+mj-lt"/>
                <a:ea typeface="Ebrima" panose="02000000000000000000" pitchFamily="2" charset="0"/>
                <a:cs typeface="Ebrima" panose="02000000000000000000" pitchFamily="2" charset="0"/>
              </a:rPr>
              <a:t> </a:t>
            </a:r>
            <a:r>
              <a:rPr lang="en-US" altLang="en-US" sz="2000" dirty="0" err="1" smtClean="0">
                <a:solidFill>
                  <a:schemeClr val="bg1"/>
                </a:solidFill>
                <a:latin typeface="+mj-lt"/>
                <a:ea typeface="Ebrima" panose="02000000000000000000" pitchFamily="2" charset="0"/>
                <a:cs typeface="Ebrima" panose="02000000000000000000" pitchFamily="2" charset="0"/>
              </a:rPr>
              <a:t>technologiques</a:t>
            </a:r>
            <a:endParaRPr lang="en-US" altLang="en-US" sz="2000" dirty="0" smtClean="0">
              <a:solidFill>
                <a:schemeClr val="bg1"/>
              </a:solidFill>
              <a:latin typeface="+mj-lt"/>
              <a:ea typeface="Ebrima" panose="02000000000000000000" pitchFamily="2" charset="0"/>
              <a:cs typeface="Ebrima" panose="02000000000000000000" pitchFamily="2" charset="0"/>
            </a:endParaRPr>
          </a:p>
          <a:p>
            <a:pPr marL="0" indent="0">
              <a:buNone/>
            </a:pPr>
            <a:r>
              <a:rPr lang="en-US" sz="2000" dirty="0" smtClean="0">
                <a:solidFill>
                  <a:schemeClr val="bg1"/>
                </a:solidFill>
              </a:rPr>
              <a:t>;</a:t>
            </a:r>
          </a:p>
          <a:p>
            <a:pPr marL="0" indent="0">
              <a:buNone/>
            </a:pPr>
            <a:endParaRPr lang="en-US" sz="2000" dirty="0" smtClean="0">
              <a:solidFill>
                <a:schemeClr val="bg1"/>
              </a:solidFill>
            </a:endParaRPr>
          </a:p>
          <a:p>
            <a:pPr marL="0" indent="0">
              <a:buNone/>
            </a:pPr>
            <a:r>
              <a:rPr lang="en-US" sz="2000" dirty="0" err="1" smtClean="0">
                <a:solidFill>
                  <a:schemeClr val="bg1"/>
                </a:solidFill>
              </a:rPr>
              <a:t>Favoriser</a:t>
            </a:r>
            <a:r>
              <a:rPr lang="en-US" sz="2000" dirty="0" smtClean="0">
                <a:solidFill>
                  <a:schemeClr val="bg1"/>
                </a:solidFill>
              </a:rPr>
              <a:t> </a:t>
            </a:r>
            <a:r>
              <a:rPr lang="en-US" sz="2000" dirty="0" err="1" smtClean="0">
                <a:solidFill>
                  <a:schemeClr val="bg1"/>
                </a:solidFill>
              </a:rPr>
              <a:t>l</a:t>
            </a:r>
            <a:r>
              <a:rPr lang="en-US" sz="2000" b="1" dirty="0" err="1" smtClean="0">
                <a:solidFill>
                  <a:schemeClr val="bg1"/>
                </a:solidFill>
              </a:rPr>
              <a:t>'interopérabilité</a:t>
            </a:r>
            <a:r>
              <a:rPr lang="en-US" sz="2000" b="1" dirty="0" smtClean="0">
                <a:solidFill>
                  <a:schemeClr val="bg1"/>
                </a:solidFill>
              </a:rPr>
              <a:t>;</a:t>
            </a:r>
          </a:p>
          <a:p>
            <a:pPr marL="0" indent="0">
              <a:buNone/>
            </a:pPr>
            <a:endParaRPr lang="en-US" sz="2000" dirty="0">
              <a:solidFill>
                <a:schemeClr val="bg1"/>
              </a:solidFill>
            </a:endParaRPr>
          </a:p>
          <a:p>
            <a:pPr marL="0" indent="0">
              <a:buNone/>
            </a:pPr>
            <a:r>
              <a:rPr lang="en-US" sz="2000" dirty="0" smtClean="0">
                <a:solidFill>
                  <a:schemeClr val="bg1"/>
                </a:solidFill>
              </a:rPr>
              <a:t>Les fabricants</a:t>
            </a:r>
            <a:r>
              <a:rPr lang="en-US" sz="2000" dirty="0">
                <a:solidFill>
                  <a:schemeClr val="bg1"/>
                </a:solidFill>
              </a:rPr>
              <a:t>, les opérateurs de réseau </a:t>
            </a:r>
            <a:r>
              <a:rPr lang="en-US" sz="2000" dirty="0" smtClean="0">
                <a:solidFill>
                  <a:schemeClr val="bg1"/>
                </a:solidFill>
              </a:rPr>
              <a:t/>
            </a:r>
            <a:br>
              <a:rPr lang="en-US" sz="2000" dirty="0" smtClean="0">
                <a:solidFill>
                  <a:schemeClr val="bg1"/>
                </a:solidFill>
              </a:rPr>
            </a:br>
            <a:r>
              <a:rPr lang="en-US" sz="2000" dirty="0" smtClean="0">
                <a:solidFill>
                  <a:schemeClr val="bg1"/>
                </a:solidFill>
              </a:rPr>
              <a:t>Et les consommateurs;</a:t>
            </a:r>
          </a:p>
          <a:p>
            <a:pPr marL="0" indent="0">
              <a:buNone/>
            </a:pPr>
            <a:endParaRPr lang="en-US" sz="2000" dirty="0" smtClean="0">
              <a:solidFill>
                <a:schemeClr val="bg1"/>
              </a:solidFill>
            </a:endParaRPr>
          </a:p>
          <a:p>
            <a:pPr marL="0" indent="0">
              <a:buNone/>
            </a:pPr>
            <a:r>
              <a:rPr lang="en-US" sz="2000" b="1" dirty="0" smtClean="0">
                <a:solidFill>
                  <a:schemeClr val="bg1"/>
                </a:solidFill>
              </a:rPr>
              <a:t>Réduire</a:t>
            </a:r>
            <a:r>
              <a:rPr lang="en-US" sz="2000" dirty="0">
                <a:solidFill>
                  <a:schemeClr val="bg1"/>
                </a:solidFill>
              </a:rPr>
              <a:t> </a:t>
            </a:r>
            <a:r>
              <a:rPr lang="en-US" sz="2000" dirty="0" smtClean="0">
                <a:solidFill>
                  <a:schemeClr val="bg1"/>
                </a:solidFill>
              </a:rPr>
              <a:t>les impacts </a:t>
            </a:r>
            <a:r>
              <a:rPr lang="en-US" sz="2000" dirty="0" err="1" smtClean="0">
                <a:solidFill>
                  <a:schemeClr val="bg1"/>
                </a:solidFill>
              </a:rPr>
              <a:t>négatifs</a:t>
            </a:r>
            <a:r>
              <a:rPr lang="en-US" sz="2000" dirty="0" smtClean="0">
                <a:solidFill>
                  <a:schemeClr val="bg1"/>
                </a:solidFill>
              </a:rPr>
              <a:t> </a:t>
            </a:r>
            <a:r>
              <a:rPr lang="en-US" sz="2000" b="1" dirty="0" smtClean="0">
                <a:solidFill>
                  <a:schemeClr val="bg1"/>
                </a:solidFill>
              </a:rPr>
              <a:t> </a:t>
            </a:r>
            <a:r>
              <a:rPr lang="en-US" sz="2000" b="1" dirty="0">
                <a:solidFill>
                  <a:schemeClr val="bg1"/>
                </a:solidFill>
              </a:rPr>
              <a:t>sur </a:t>
            </a:r>
            <a:r>
              <a:rPr lang="en-US" sz="2000" dirty="0">
                <a:solidFill>
                  <a:schemeClr val="bg1"/>
                </a:solidFill>
              </a:rPr>
              <a:t>L' </a:t>
            </a:r>
            <a:r>
              <a:rPr lang="en-US" sz="2000" b="1" dirty="0" smtClean="0">
                <a:solidFill>
                  <a:schemeClr val="bg1"/>
                </a:solidFill>
              </a:rPr>
              <a:t>Environnement</a:t>
            </a:r>
            <a:r>
              <a:rPr lang="en-US" altLang="en-US" sz="2000" dirty="0" smtClean="0">
                <a:latin typeface="+mj-lt"/>
                <a:ea typeface="Ebrima" panose="02000000000000000000" pitchFamily="2" charset="0"/>
                <a:cs typeface="Ebrima" panose="02000000000000000000" pitchFamily="2" charset="0"/>
              </a:rPr>
              <a:t>.</a:t>
            </a:r>
          </a:p>
        </p:txBody>
      </p:sp>
      <p:sp>
        <p:nvSpPr>
          <p:cNvPr id="13" name="Title 5"/>
          <p:cNvSpPr txBox="1">
            <a:spLocks/>
          </p:cNvSpPr>
          <p:nvPr/>
        </p:nvSpPr>
        <p:spPr bwMode="auto">
          <a:xfrm>
            <a:off x="1257965" y="5872074"/>
            <a:ext cx="6624638"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en-US" sz="3200" dirty="0">
                <a:solidFill>
                  <a:schemeClr val="tx2">
                    <a:lumMod val="60000"/>
                    <a:lumOff val="40000"/>
                  </a:schemeClr>
                </a:solidFill>
                <a:latin typeface="Calibri"/>
                <a:cs typeface="Calibri"/>
              </a:rPr>
              <a:t>Travailler avec nous!</a:t>
            </a:r>
          </a:p>
        </p:txBody>
      </p:sp>
      <p:sp>
        <p:nvSpPr>
          <p:cNvPr id="2" name="Slide Number Placeholder 1"/>
          <p:cNvSpPr>
            <a:spLocks noGrp="1"/>
          </p:cNvSpPr>
          <p:nvPr>
            <p:ph type="sldNum" sz="quarter" idx="12"/>
          </p:nvPr>
        </p:nvSpPr>
        <p:spPr>
          <a:xfrm>
            <a:off x="3505200" y="6395889"/>
            <a:ext cx="2133600" cy="365125"/>
          </a:xfrm>
        </p:spPr>
        <p:txBody>
          <a:bodyPr/>
          <a:lstStyle/>
          <a:p>
            <a:fld id="{283C63E4-F9BE-C24A-B4FF-309EB18BA564}" type="slidenum">
              <a:rPr lang="en-US" smtClean="0"/>
              <a:pPr/>
              <a:t>3</a:t>
            </a:fld>
            <a:endParaRPr lang="en-US" dirty="0"/>
          </a:p>
        </p:txBody>
      </p:sp>
    </p:spTree>
    <p:extLst>
      <p:ext uri="{BB962C8B-B14F-4D97-AF65-F5344CB8AC3E}">
        <p14:creationId xmlns:p14="http://schemas.microsoft.com/office/powerpoint/2010/main" val="970909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4 Imagen"/>
          <p:cNvPicPr>
            <a:picLocks noChangeAspect="1"/>
          </p:cNvPicPr>
          <p:nvPr/>
        </p:nvPicPr>
        <p:blipFill rotWithShape="1">
          <a:blip r:embed="rId3" cstate="print">
            <a:extLst>
              <a:ext uri="{28A0092B-C50C-407E-A947-70E740481C1C}">
                <a14:useLocalDpi xmlns:a14="http://schemas.microsoft.com/office/drawing/2010/main" val="0"/>
              </a:ext>
            </a:extLst>
          </a:blip>
          <a:srcRect b="24159"/>
          <a:stretch/>
        </p:blipFill>
        <p:spPr>
          <a:xfrm>
            <a:off x="-1365" y="-1486"/>
            <a:ext cx="9144000" cy="6858000"/>
          </a:xfrm>
          <a:prstGeom prst="rect">
            <a:avLst/>
          </a:prstGeom>
        </p:spPr>
      </p:pic>
      <p:cxnSp>
        <p:nvCxnSpPr>
          <p:cNvPr id="9" name="Straight Connector 8"/>
          <p:cNvCxnSpPr/>
          <p:nvPr/>
        </p:nvCxnSpPr>
        <p:spPr>
          <a:xfrm>
            <a:off x="4401198" y="-38088"/>
            <a:ext cx="71996" cy="6858000"/>
          </a:xfrm>
          <a:prstGeom prst="line">
            <a:avLst/>
          </a:prstGeom>
          <a:ln w="38100">
            <a:no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 y="3475253"/>
            <a:ext cx="9144000" cy="47991"/>
          </a:xfrm>
          <a:prstGeom prst="line">
            <a:avLst/>
          </a:prstGeom>
          <a:ln w="38100">
            <a:no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bwMode="auto">
          <a:xfrm>
            <a:off x="155465" y="2795591"/>
            <a:ext cx="4040935" cy="1002686"/>
          </a:xfrm>
          <a:prstGeom prst="rect">
            <a:avLst/>
          </a:prstGeom>
          <a:solidFill>
            <a:srgbClr val="ADB8D1"/>
          </a:solidFill>
          <a:ln w="9525" cap="flat" cmpd="sng" algn="ctr">
            <a:noFill/>
            <a:prstDash val="solid"/>
            <a:round/>
            <a:headEnd type="none" w="med" len="med"/>
            <a:tailEnd type="none" w="med" len="med"/>
          </a:ln>
          <a:effectLst/>
        </p:spPr>
        <p:txBody>
          <a:bodyPr lIns="91427" tIns="45713" rIns="91427" bIns="45713"/>
          <a:lstStyle/>
          <a:p>
            <a:pPr algn="ctr" eaLnBrk="0" hangingPunct="0">
              <a:lnSpc>
                <a:spcPct val="114000"/>
              </a:lnSpc>
              <a:defRPr/>
            </a:pPr>
            <a:r>
              <a:rPr lang="en-US"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Commission </a:t>
            </a:r>
            <a:r>
              <a:rPr lang="en-US"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d'études</a:t>
            </a:r>
            <a:r>
              <a:rPr lang="en-US"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5 de </a:t>
            </a:r>
            <a:r>
              <a:rPr lang="en-US"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l’UI</a:t>
            </a:r>
            <a:r>
              <a:rPr lang="en-US"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-T </a:t>
            </a:r>
            <a:r>
              <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rPr>
              <a:t>Environnement et changement climatique</a:t>
            </a:r>
          </a:p>
        </p:txBody>
      </p:sp>
      <p:sp>
        <p:nvSpPr>
          <p:cNvPr id="13" name="Rectangle 12"/>
          <p:cNvSpPr/>
          <p:nvPr/>
        </p:nvSpPr>
        <p:spPr bwMode="auto">
          <a:xfrm>
            <a:off x="4811788" y="2805123"/>
            <a:ext cx="4067746" cy="738553"/>
          </a:xfrm>
          <a:prstGeom prst="rect">
            <a:avLst/>
          </a:prstGeom>
          <a:solidFill>
            <a:srgbClr val="ADB8D1"/>
          </a:solidFill>
          <a:ln w="9525" cap="flat" cmpd="sng" algn="ctr">
            <a:noFill/>
            <a:prstDash val="solid"/>
            <a:round/>
            <a:headEnd type="none" w="med" len="med"/>
            <a:tailEnd type="none" w="med" len="med"/>
          </a:ln>
          <a:effectLst/>
        </p:spPr>
        <p:txBody>
          <a:bodyPr lIns="91427" tIns="45713" rIns="91427" bIns="45713"/>
          <a:lstStyle/>
          <a:p>
            <a:pPr algn="ctr" eaLnBrk="0" hangingPunct="0">
              <a:lnSpc>
                <a:spcPct val="114000"/>
              </a:lnSpc>
              <a:defRPr/>
            </a:pPr>
            <a:r>
              <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rPr>
              <a:t>Groupe de discussion sur les </a:t>
            </a:r>
            <a:r>
              <a:rPr lang="en-US"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villes</a:t>
            </a:r>
            <a:r>
              <a:rPr lang="en-US"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durables et </a:t>
            </a:r>
            <a:r>
              <a:rPr lang="en-US"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intelligentes</a:t>
            </a:r>
            <a:endPar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4"/>
          <p:cNvSpPr/>
          <p:nvPr/>
        </p:nvSpPr>
        <p:spPr bwMode="auto">
          <a:xfrm>
            <a:off x="4660388" y="5924507"/>
            <a:ext cx="4403332" cy="767848"/>
          </a:xfrm>
          <a:prstGeom prst="rect">
            <a:avLst/>
          </a:prstGeom>
          <a:solidFill>
            <a:srgbClr val="ADB8D1"/>
          </a:solidFill>
          <a:ln w="9525" cap="flat" cmpd="sng" algn="ctr">
            <a:noFill/>
            <a:prstDash val="solid"/>
            <a:round/>
            <a:headEnd type="none" w="med" len="med"/>
            <a:tailEnd type="none" w="med" len="med"/>
          </a:ln>
          <a:effectLst/>
        </p:spPr>
        <p:txBody>
          <a:bodyPr lIns="91427" tIns="45713" rIns="91427" bIns="45713"/>
          <a:lstStyle/>
          <a:p>
            <a:pPr algn="ctr" eaLnBrk="0" hangingPunct="0">
              <a:lnSpc>
                <a:spcPct val="114000"/>
              </a:lnSpc>
              <a:defRPr/>
            </a:pPr>
            <a:r>
              <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rPr>
              <a:t>La recherche et le développement</a:t>
            </a:r>
          </a:p>
        </p:txBody>
      </p:sp>
      <p:pic>
        <p:nvPicPr>
          <p:cNvPr id="1028" name="Picture 4" descr="http://www.itu.int/en/ITU-T/climatechange/PublishingImages/SW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1793" y="4055923"/>
            <a:ext cx="2488279" cy="171213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t="46452"/>
          <a:stretch>
            <a:fillRect/>
          </a:stretch>
        </p:blipFill>
        <p:spPr bwMode="auto">
          <a:xfrm>
            <a:off x="108279" y="1057533"/>
            <a:ext cx="4211949" cy="160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green initiatives-green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1989" y="4100867"/>
            <a:ext cx="4066271" cy="157309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bwMode="auto">
          <a:xfrm>
            <a:off x="231910" y="5924507"/>
            <a:ext cx="3964490" cy="767848"/>
          </a:xfrm>
          <a:prstGeom prst="rect">
            <a:avLst/>
          </a:prstGeom>
          <a:solidFill>
            <a:srgbClr val="ADB8D1"/>
          </a:solidFill>
          <a:ln w="9525" cap="flat" cmpd="sng" algn="ctr">
            <a:noFill/>
            <a:prstDash val="solid"/>
            <a:round/>
            <a:headEnd type="none" w="med" len="med"/>
            <a:tailEnd type="none" w="med" len="med"/>
          </a:ln>
          <a:effectLst/>
        </p:spPr>
        <p:txBody>
          <a:bodyPr lIns="91427" tIns="45713" rIns="91427" bIns="45713"/>
          <a:lstStyle/>
          <a:p>
            <a:pPr algn="ctr" eaLnBrk="0" hangingPunct="0">
              <a:lnSpc>
                <a:spcPct val="114000"/>
              </a:lnSpc>
              <a:defRPr/>
            </a:pPr>
            <a:r>
              <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rPr>
              <a:t>Groupe de discussion sur la </a:t>
            </a:r>
            <a:r>
              <a:rPr lang="en-US" sz="1600" b="1" dirty="0" err="1">
                <a:solidFill>
                  <a:srgbClr val="0070C0"/>
                </a:solidFill>
                <a:latin typeface="Verdana" panose="020B0604030504040204" pitchFamily="34" charset="0"/>
                <a:ea typeface="Verdana" panose="020B0604030504040204" pitchFamily="34" charset="0"/>
                <a:cs typeface="Verdana" panose="020B0604030504040204" pitchFamily="34" charset="0"/>
              </a:rPr>
              <a:t>gestion</a:t>
            </a:r>
            <a:r>
              <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en-US"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intelligente</a:t>
            </a:r>
            <a:r>
              <a:rPr lang="en-US"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de </a:t>
            </a:r>
            <a:r>
              <a:rPr lang="en-US" sz="1600" b="1" dirty="0" err="1">
                <a:solidFill>
                  <a:srgbClr val="0070C0"/>
                </a:solidFill>
                <a:latin typeface="Verdana" panose="020B0604030504040204" pitchFamily="34" charset="0"/>
                <a:ea typeface="Verdana" panose="020B0604030504040204" pitchFamily="34" charset="0"/>
                <a:cs typeface="Verdana" panose="020B0604030504040204" pitchFamily="34" charset="0"/>
              </a:rPr>
              <a:t>l'eau</a:t>
            </a:r>
            <a:r>
              <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p>
        </p:txBody>
      </p:sp>
      <p:pic>
        <p:nvPicPr>
          <p:cNvPr id="1030" name="Picture 6" descr="vignette-focus-grou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32481" y="862455"/>
            <a:ext cx="2626361" cy="1807144"/>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title"/>
          </p:nvPr>
        </p:nvSpPr>
        <p:spPr>
          <a:xfrm>
            <a:off x="231910" y="162397"/>
            <a:ext cx="8647624" cy="531143"/>
          </a:xfrm>
          <a:noFill/>
        </p:spPr>
        <p:txBody>
          <a:bodyPr>
            <a:noAutofit/>
          </a:bodyPr>
          <a:lstStyle/>
          <a:p>
            <a:pPr>
              <a:defRPr/>
            </a:pPr>
            <a:r>
              <a:rPr lang="en-US" sz="2500" kern="0" dirty="0" err="1" smtClean="0">
                <a:solidFill>
                  <a:schemeClr val="bg1"/>
                </a:solidFill>
                <a:latin typeface="Verdana"/>
              </a:rPr>
              <a:t>Que</a:t>
            </a:r>
            <a:r>
              <a:rPr lang="en-US" sz="2500" kern="0" dirty="0" smtClean="0">
                <a:solidFill>
                  <a:schemeClr val="bg1"/>
                </a:solidFill>
                <a:latin typeface="Verdana"/>
              </a:rPr>
              <a:t> fait </a:t>
            </a:r>
            <a:r>
              <a:rPr lang="en-US" sz="2500" kern="0" dirty="0" err="1" smtClean="0">
                <a:solidFill>
                  <a:schemeClr val="bg1"/>
                </a:solidFill>
                <a:latin typeface="Verdana"/>
              </a:rPr>
              <a:t>l'UIT</a:t>
            </a:r>
            <a:r>
              <a:rPr lang="en-US" sz="2500" kern="0" dirty="0" smtClean="0">
                <a:solidFill>
                  <a:schemeClr val="bg1"/>
                </a:solidFill>
                <a:latin typeface="Verdana"/>
              </a:rPr>
              <a:t> pour </a:t>
            </a:r>
            <a:r>
              <a:rPr lang="en-US" sz="2500" kern="0" dirty="0" err="1" smtClean="0">
                <a:solidFill>
                  <a:schemeClr val="bg1"/>
                </a:solidFill>
                <a:latin typeface="Verdana"/>
              </a:rPr>
              <a:t>façonner</a:t>
            </a:r>
            <a:r>
              <a:rPr lang="en-US" sz="2500" kern="0" dirty="0" smtClean="0">
                <a:solidFill>
                  <a:schemeClr val="bg1"/>
                </a:solidFill>
                <a:latin typeface="Verdana"/>
              </a:rPr>
              <a:t> des </a:t>
            </a:r>
            <a:r>
              <a:rPr lang="en-US" sz="2500" kern="0" dirty="0" err="1" smtClean="0">
                <a:solidFill>
                  <a:schemeClr val="bg1"/>
                </a:solidFill>
                <a:latin typeface="Verdana"/>
              </a:rPr>
              <a:t>Villes</a:t>
            </a:r>
            <a:r>
              <a:rPr lang="en-US" sz="2500" kern="0" dirty="0" smtClean="0">
                <a:solidFill>
                  <a:schemeClr val="bg1"/>
                </a:solidFill>
                <a:latin typeface="Verdana"/>
              </a:rPr>
              <a:t> </a:t>
            </a:r>
            <a:r>
              <a:rPr lang="en-US" sz="2500" kern="0" dirty="0" err="1" smtClean="0">
                <a:solidFill>
                  <a:schemeClr val="bg1"/>
                </a:solidFill>
                <a:latin typeface="Verdana"/>
              </a:rPr>
              <a:t>Intelligentes</a:t>
            </a:r>
            <a:r>
              <a:rPr lang="en-US" sz="2500" kern="0" dirty="0" smtClean="0">
                <a:solidFill>
                  <a:schemeClr val="bg1"/>
                </a:solidFill>
                <a:latin typeface="Verdana"/>
              </a:rPr>
              <a:t> et Durables</a:t>
            </a:r>
            <a:endParaRPr lang="en-US" sz="2500" kern="0" dirty="0">
              <a:solidFill>
                <a:schemeClr val="bg1"/>
              </a:solidFill>
              <a:latin typeface="Verdana"/>
            </a:endParaRPr>
          </a:p>
        </p:txBody>
      </p:sp>
    </p:spTree>
    <p:extLst>
      <p:ext uri="{BB962C8B-B14F-4D97-AF65-F5344CB8AC3E}">
        <p14:creationId xmlns:p14="http://schemas.microsoft.com/office/powerpoint/2010/main" val="411583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 calcmode="lin" valueType="num">
                                      <p:cBhvr additive="base">
                                        <p:cTn id="14" dur="500" fill="hold"/>
                                        <p:tgtEl>
                                          <p:spTgt spid="1030"/>
                                        </p:tgtEl>
                                        <p:attrNameLst>
                                          <p:attrName>ppt_x</p:attrName>
                                        </p:attrNameLst>
                                      </p:cBhvr>
                                      <p:tavLst>
                                        <p:tav tm="0">
                                          <p:val>
                                            <p:strVal val="#ppt_x"/>
                                          </p:val>
                                        </p:tav>
                                        <p:tav tm="100000">
                                          <p:val>
                                            <p:strVal val="#ppt_x"/>
                                          </p:val>
                                        </p:tav>
                                      </p:tavLst>
                                    </p:anim>
                                    <p:anim calcmode="lin" valueType="num">
                                      <p:cBhvr additive="base">
                                        <p:cTn id="15"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 calcmode="lin" valueType="num">
                                      <p:cBhvr additive="base">
                                        <p:cTn id="20" dur="500" fill="hold"/>
                                        <p:tgtEl>
                                          <p:spTgt spid="1028"/>
                                        </p:tgtEl>
                                        <p:attrNameLst>
                                          <p:attrName>ppt_x</p:attrName>
                                        </p:attrNameLst>
                                      </p:cBhvr>
                                      <p:tavLst>
                                        <p:tav tm="0">
                                          <p:val>
                                            <p:strVal val="#ppt_x"/>
                                          </p:val>
                                        </p:tav>
                                        <p:tav tm="100000">
                                          <p:val>
                                            <p:strVal val="#ppt_x"/>
                                          </p:val>
                                        </p:tav>
                                      </p:tavLst>
                                    </p:anim>
                                    <p:anim calcmode="lin" valueType="num">
                                      <p:cBhvr additive="base">
                                        <p:cTn id="21"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3" name="Picture 8" descr="C:\Users\campilon\Desktop\photos\SHUTTERSTOCK\green_building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396" y="5189537"/>
            <a:ext cx="3968168"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p:cNvSpPr>
            <a:spLocks noGrp="1"/>
          </p:cNvSpPr>
          <p:nvPr>
            <p:ph type="title"/>
          </p:nvPr>
        </p:nvSpPr>
        <p:spPr>
          <a:xfrm>
            <a:off x="0" y="3143336"/>
            <a:ext cx="4297362" cy="808460"/>
          </a:xfrm>
        </p:spPr>
        <p:txBody>
          <a:bodyPr>
            <a:noAutofit/>
          </a:bodyPr>
          <a:lstStyle/>
          <a:p>
            <a:pPr algn="l">
              <a:defRPr/>
            </a:pPr>
            <a:r>
              <a:rPr lang="en-US" altLang="en-US" sz="2700" dirty="0">
                <a:solidFill>
                  <a:schemeClr val="bg1"/>
                </a:solidFill>
                <a:latin typeface="Verdana" panose="020B0604030504040204" pitchFamily="34" charset="0"/>
                <a:ea typeface="Verdana" panose="020B0604030504040204" pitchFamily="34" charset="0"/>
                <a:cs typeface="Verdana" panose="020B0604030504040204" pitchFamily="34" charset="0"/>
              </a:rPr>
              <a:t>Méthodologie sur les villes</a:t>
            </a:r>
          </a:p>
        </p:txBody>
      </p:sp>
      <p:sp>
        <p:nvSpPr>
          <p:cNvPr id="16" name="Rectangle 15"/>
          <p:cNvSpPr/>
          <p:nvPr/>
        </p:nvSpPr>
        <p:spPr>
          <a:xfrm>
            <a:off x="0" y="3809885"/>
            <a:ext cx="4571206" cy="615945"/>
          </a:xfrm>
          <a:prstGeom prst="rect">
            <a:avLst/>
          </a:prstGeom>
        </p:spPr>
        <p:txBody>
          <a:bodyPr lIns="51188" tIns="25594" rIns="51188" bIns="25594">
            <a:spAutoFit/>
          </a:bodyPr>
          <a:lstStyle/>
          <a:p>
            <a:pPr>
              <a:lnSpc>
                <a:spcPts val="2150"/>
              </a:lnSpc>
            </a:pP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Q18/5 </a:t>
            </a: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Méthodes pour l'évaluation de l'impact sur l'environnement des TIC </a:t>
            </a:r>
          </a:p>
        </p:txBody>
      </p:sp>
      <p:sp>
        <p:nvSpPr>
          <p:cNvPr id="17" name="Rectangle 16"/>
          <p:cNvSpPr/>
          <p:nvPr/>
        </p:nvSpPr>
        <p:spPr>
          <a:xfrm>
            <a:off x="4500004" y="3189047"/>
            <a:ext cx="4571206" cy="864218"/>
          </a:xfrm>
          <a:prstGeom prst="rect">
            <a:avLst/>
          </a:prstGeom>
        </p:spPr>
        <p:txBody>
          <a:bodyPr lIns="51188" tIns="25594" rIns="51188" bIns="25594">
            <a:spAutoFit/>
          </a:bodyPr>
          <a:lstStyle/>
          <a:p>
            <a:pPr>
              <a:lnSpc>
                <a:spcPct val="110000"/>
              </a:lnSpc>
            </a:pP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Q17/5 </a:t>
            </a: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efficacité énergétique pour le secteur des TIC et l'harmonisation des normes environnementales </a:t>
            </a:r>
          </a:p>
        </p:txBody>
      </p:sp>
      <p:pic>
        <p:nvPicPr>
          <p:cNvPr id="18" name="Picture 4" descr="http://cdn.freshome.com/wp-content/uploads/2013/01/Seattl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837" y="557517"/>
            <a:ext cx="7423980" cy="475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3"/>
          <p:cNvSpPr txBox="1">
            <a:spLocks/>
          </p:cNvSpPr>
          <p:nvPr/>
        </p:nvSpPr>
        <p:spPr>
          <a:xfrm>
            <a:off x="586854" y="95534"/>
            <a:ext cx="8484356" cy="461983"/>
          </a:xfrm>
          <a:prstGeom prst="rect">
            <a:avLst/>
          </a:prstGeom>
        </p:spPr>
        <p:txBody>
          <a:bodyPr vert="horz" lIns="91427" tIns="45713" rIns="91427" bIns="45713" rtlCol="0" anchor="ctr">
            <a:normAutofit fontScale="25000" lnSpcReduction="20000"/>
          </a:bodyPr>
          <a:lstStyle>
            <a:lvl1pPr algn="ctr" defTabSz="1633210" rtl="0" eaLnBrk="1" latinLnBrk="0" hangingPunct="1">
              <a:spcBef>
                <a:spcPct val="0"/>
              </a:spcBef>
              <a:buNone/>
              <a:defRPr sz="7900" kern="1200">
                <a:solidFill>
                  <a:schemeClr val="tx1"/>
                </a:solidFill>
                <a:latin typeface="+mj-lt"/>
                <a:ea typeface="+mj-ea"/>
                <a:cs typeface="+mj-cs"/>
              </a:defRPr>
            </a:lvl1pPr>
          </a:lstStyle>
          <a:p>
            <a:r>
              <a:rPr lang="en-US" altLang="en-US" sz="11200" b="1" dirty="0" smtClean="0">
                <a:solidFill>
                  <a:schemeClr val="tx2">
                    <a:lumMod val="60000"/>
                    <a:lumOff val="40000"/>
                  </a:schemeClr>
                </a:solidFill>
                <a:latin typeface="Calibri"/>
                <a:cs typeface="Calibri"/>
              </a:rPr>
              <a:t>Les </a:t>
            </a:r>
            <a:r>
              <a:rPr lang="en-US" altLang="en-US" sz="11200" b="1" dirty="0" err="1" smtClean="0">
                <a:solidFill>
                  <a:schemeClr val="tx2">
                    <a:lumMod val="60000"/>
                    <a:lumOff val="40000"/>
                  </a:schemeClr>
                </a:solidFill>
                <a:latin typeface="Calibri"/>
                <a:cs typeface="Calibri"/>
              </a:rPr>
              <a:t>Normes</a:t>
            </a:r>
            <a:r>
              <a:rPr lang="en-US" altLang="en-US" sz="11200" b="1" dirty="0" smtClean="0">
                <a:solidFill>
                  <a:schemeClr val="tx2">
                    <a:lumMod val="60000"/>
                    <a:lumOff val="40000"/>
                  </a:schemeClr>
                </a:solidFill>
                <a:latin typeface="Calibri"/>
                <a:cs typeface="Calibri"/>
              </a:rPr>
              <a:t> </a:t>
            </a:r>
            <a:r>
              <a:rPr lang="en-US" altLang="en-US" sz="11200" b="1" dirty="0" err="1">
                <a:solidFill>
                  <a:schemeClr val="tx2">
                    <a:lumMod val="60000"/>
                    <a:lumOff val="40000"/>
                  </a:schemeClr>
                </a:solidFill>
                <a:latin typeface="Calibri"/>
                <a:cs typeface="Calibri"/>
              </a:rPr>
              <a:t>sont</a:t>
            </a:r>
            <a:r>
              <a:rPr lang="en-US" altLang="en-US" sz="11200" b="1" dirty="0">
                <a:solidFill>
                  <a:schemeClr val="tx2">
                    <a:lumMod val="60000"/>
                    <a:lumOff val="40000"/>
                  </a:schemeClr>
                </a:solidFill>
                <a:latin typeface="Calibri"/>
                <a:cs typeface="Calibri"/>
              </a:rPr>
              <a:t> </a:t>
            </a:r>
            <a:r>
              <a:rPr lang="en-US" altLang="en-US" sz="11200" b="1" dirty="0" err="1" smtClean="0">
                <a:solidFill>
                  <a:schemeClr val="tx2">
                    <a:lumMod val="60000"/>
                    <a:lumOff val="40000"/>
                  </a:schemeClr>
                </a:solidFill>
                <a:latin typeface="Calibri"/>
                <a:cs typeface="Calibri"/>
              </a:rPr>
              <a:t>vitales</a:t>
            </a:r>
            <a:r>
              <a:rPr lang="en-US" altLang="en-US" sz="11200" b="1" dirty="0" smtClean="0">
                <a:solidFill>
                  <a:schemeClr val="tx2">
                    <a:lumMod val="60000"/>
                    <a:lumOff val="40000"/>
                  </a:schemeClr>
                </a:solidFill>
                <a:latin typeface="Calibri"/>
                <a:cs typeface="Calibri"/>
              </a:rPr>
              <a:t> </a:t>
            </a:r>
            <a:r>
              <a:rPr lang="en-US" altLang="en-US" sz="11200" b="1" dirty="0">
                <a:solidFill>
                  <a:schemeClr val="tx2">
                    <a:lumMod val="60000"/>
                    <a:lumOff val="40000"/>
                  </a:schemeClr>
                </a:solidFill>
                <a:latin typeface="Calibri"/>
                <a:cs typeface="Calibri"/>
              </a:rPr>
              <a:t>pour </a:t>
            </a:r>
            <a:r>
              <a:rPr lang="en-US" altLang="en-US" sz="11200" b="1" dirty="0" err="1">
                <a:solidFill>
                  <a:schemeClr val="tx2">
                    <a:lumMod val="60000"/>
                    <a:lumOff val="40000"/>
                  </a:schemeClr>
                </a:solidFill>
                <a:latin typeface="Calibri"/>
                <a:cs typeface="Calibri"/>
              </a:rPr>
              <a:t>façonner</a:t>
            </a:r>
            <a:r>
              <a:rPr lang="en-US" altLang="en-US" sz="11200" b="1" dirty="0">
                <a:solidFill>
                  <a:schemeClr val="tx2">
                    <a:lumMod val="60000"/>
                    <a:lumOff val="40000"/>
                  </a:schemeClr>
                </a:solidFill>
                <a:latin typeface="Calibri"/>
                <a:cs typeface="Calibri"/>
              </a:rPr>
              <a:t> </a:t>
            </a:r>
            <a:r>
              <a:rPr lang="en-US" altLang="en-US" sz="11200" b="1" dirty="0" smtClean="0">
                <a:solidFill>
                  <a:schemeClr val="tx2">
                    <a:lumMod val="60000"/>
                    <a:lumOff val="40000"/>
                  </a:schemeClr>
                </a:solidFill>
                <a:latin typeface="Calibri"/>
                <a:cs typeface="Calibri"/>
              </a:rPr>
              <a:t>les </a:t>
            </a:r>
            <a:r>
              <a:rPr lang="en-US" altLang="en-US" sz="11200" b="1" dirty="0" err="1" smtClean="0">
                <a:solidFill>
                  <a:schemeClr val="tx2">
                    <a:lumMod val="60000"/>
                    <a:lumOff val="40000"/>
                  </a:schemeClr>
                </a:solidFill>
                <a:latin typeface="Calibri"/>
                <a:cs typeface="Calibri"/>
              </a:rPr>
              <a:t>villes</a:t>
            </a:r>
            <a:r>
              <a:rPr lang="en-US" altLang="en-US" sz="11200" b="1" dirty="0" smtClean="0">
                <a:solidFill>
                  <a:schemeClr val="tx2">
                    <a:lumMod val="60000"/>
                    <a:lumOff val="40000"/>
                  </a:schemeClr>
                </a:solidFill>
                <a:latin typeface="Calibri"/>
                <a:cs typeface="Calibri"/>
              </a:rPr>
              <a:t> </a:t>
            </a:r>
            <a:r>
              <a:rPr lang="en-US" altLang="en-US" sz="11200" b="1" dirty="0" err="1" smtClean="0">
                <a:solidFill>
                  <a:schemeClr val="tx2">
                    <a:lumMod val="60000"/>
                    <a:lumOff val="40000"/>
                  </a:schemeClr>
                </a:solidFill>
                <a:latin typeface="Calibri"/>
                <a:cs typeface="Calibri"/>
              </a:rPr>
              <a:t>intelligentes</a:t>
            </a:r>
            <a:r>
              <a:rPr lang="en-US" altLang="en-US" sz="11200" b="1" dirty="0" smtClean="0">
                <a:solidFill>
                  <a:schemeClr val="tx2">
                    <a:lumMod val="60000"/>
                    <a:lumOff val="40000"/>
                  </a:schemeClr>
                </a:solidFill>
                <a:latin typeface="Calibri"/>
                <a:cs typeface="Calibri"/>
              </a:rPr>
              <a:t> et durables</a:t>
            </a:r>
            <a:r>
              <a:rPr lang="en-US" altLang="en-US" sz="3200" b="1" dirty="0">
                <a:solidFill>
                  <a:schemeClr val="tx2">
                    <a:lumMod val="60000"/>
                    <a:lumOff val="40000"/>
                  </a:schemeClr>
                </a:solidFill>
                <a:latin typeface="Calibri"/>
                <a:cs typeface="Calibri"/>
              </a:rPr>
              <a:t> </a:t>
            </a:r>
            <a:r>
              <a:rPr lang="en-US" altLang="en-US" sz="1800" b="1" kern="0" dirty="0">
                <a:solidFill>
                  <a:schemeClr val="bg1"/>
                </a:solidFill>
                <a:latin typeface="Verdana"/>
              </a:rPr>
              <a:t>Villes</a:t>
            </a:r>
            <a:endParaRPr lang="en-US" sz="1800" b="1" kern="0" dirty="0">
              <a:solidFill>
                <a:schemeClr val="bg1"/>
              </a:solidFill>
              <a:latin typeface="Verdana"/>
            </a:endParaRPr>
          </a:p>
        </p:txBody>
      </p:sp>
    </p:spTree>
    <p:extLst>
      <p:ext uri="{BB962C8B-B14F-4D97-AF65-F5344CB8AC3E}">
        <p14:creationId xmlns:p14="http://schemas.microsoft.com/office/powerpoint/2010/main" val="2040565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3"/>
          <p:cNvSpPr>
            <a:spLocks noGrp="1"/>
          </p:cNvSpPr>
          <p:nvPr>
            <p:ph type="sldNum" sz="quarter" idx="4294967295"/>
          </p:nvPr>
        </p:nvSpPr>
        <p:spPr>
          <a:xfrm>
            <a:off x="8902700" y="6381750"/>
            <a:ext cx="225425" cy="28733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2D3590E7-3EC6-4BA2-B444-6458289C26A8}" type="slidenum">
              <a:rPr lang="en-US" altLang="fr-FR" sz="1000">
                <a:solidFill>
                  <a:srgbClr val="0E438A"/>
                </a:solidFill>
                <a:latin typeface="Zurich BT" charset="0"/>
                <a:cs typeface="Times New Roman" pitchFamily="18" charset="0"/>
              </a:rPr>
              <a:pPr eaLnBrk="1" hangingPunct="1"/>
              <a:t>6</a:t>
            </a:fld>
            <a:endParaRPr lang="en-US" altLang="fr-FR" sz="1000">
              <a:solidFill>
                <a:srgbClr val="0E438A"/>
              </a:solidFill>
              <a:latin typeface="Zurich BT" charset="0"/>
              <a:cs typeface="Times New Roman" pitchFamily="18" charset="0"/>
            </a:endParaRPr>
          </a:p>
        </p:txBody>
      </p:sp>
      <p:sp>
        <p:nvSpPr>
          <p:cNvPr id="18435" name="Rectangle 2"/>
          <p:cNvSpPr>
            <a:spLocks noChangeArrowheads="1"/>
          </p:cNvSpPr>
          <p:nvPr/>
        </p:nvSpPr>
        <p:spPr bwMode="auto">
          <a:xfrm>
            <a:off x="1105470" y="432590"/>
            <a:ext cx="6882264" cy="1214437"/>
          </a:xfrm>
          <a:prstGeom prst="rect">
            <a:avLst/>
          </a:prstGeom>
          <a:solidFill>
            <a:srgbClr val="FFCCFF"/>
          </a:solidFill>
          <a:ln w="9525">
            <a:solidFill>
              <a:schemeClr val="tx1"/>
            </a:solidFill>
            <a:miter lim="800000"/>
            <a:headEnd/>
            <a:tailEnd/>
          </a:ln>
        </p:spPr>
        <p:txBody>
          <a:bodyPr wrap="none" anchor="ct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r>
              <a:rPr kumimoji="1" lang="en-US" altLang="ja-JP" sz="2800" b="1" dirty="0">
                <a:solidFill>
                  <a:srgbClr val="000000"/>
                </a:solidFill>
                <a:latin typeface="Trebuchet MS" pitchFamily="34" charset="0"/>
                <a:ea typeface="HGPSoeiKakugothicUB" pitchFamily="50" charset="-128"/>
              </a:rPr>
              <a:t>ITU-T SG5</a:t>
            </a:r>
          </a:p>
          <a:p>
            <a:pPr algn="ctr" eaLnBrk="1" hangingPunct="1"/>
            <a:r>
              <a:rPr kumimoji="1" lang="en-US" altLang="ja-JP" sz="2400" dirty="0">
                <a:solidFill>
                  <a:srgbClr val="000000"/>
                </a:solidFill>
                <a:ea typeface="MS PGothic" pitchFamily="34" charset="-128"/>
              </a:rPr>
              <a:t>"</a:t>
            </a:r>
            <a:r>
              <a:rPr kumimoji="1" lang="en-US" altLang="ja-JP" sz="2400" b="1" dirty="0">
                <a:solidFill>
                  <a:srgbClr val="000000"/>
                </a:solidFill>
                <a:ea typeface="MS PGothic" pitchFamily="34" charset="-128"/>
              </a:rPr>
              <a:t>Environnement et changement climatique</a:t>
            </a:r>
            <a:r>
              <a:rPr kumimoji="1" lang="en-US" altLang="ja-JP" sz="2400" dirty="0">
                <a:solidFill>
                  <a:srgbClr val="000000"/>
                </a:solidFill>
                <a:ea typeface="MS PGothic" pitchFamily="34" charset="-128"/>
              </a:rPr>
              <a:t>"</a:t>
            </a:r>
          </a:p>
        </p:txBody>
      </p:sp>
      <p:sp>
        <p:nvSpPr>
          <p:cNvPr id="393219" name="Rectangle 3"/>
          <p:cNvSpPr>
            <a:spLocks noChangeArrowheads="1"/>
          </p:cNvSpPr>
          <p:nvPr/>
        </p:nvSpPr>
        <p:spPr bwMode="auto">
          <a:xfrm>
            <a:off x="426461" y="3341256"/>
            <a:ext cx="2389187" cy="1295400"/>
          </a:xfrm>
          <a:prstGeom prst="rect">
            <a:avLst/>
          </a:prstGeom>
          <a:solidFill>
            <a:srgbClr val="FFFFCC"/>
          </a:solidFill>
          <a:ln w="9525">
            <a:solidFill>
              <a:schemeClr val="tx1"/>
            </a:solidFill>
            <a:miter lim="800000"/>
            <a:headEnd/>
            <a:tailEnd/>
          </a:ln>
          <a:effectLst/>
        </p:spPr>
        <p:txBody>
          <a:bodyPr anchor="ctr"/>
          <a:lstStyle/>
          <a:p>
            <a:pPr algn="ctr">
              <a:defRPr/>
            </a:pPr>
            <a:r>
              <a:rPr kumimoji="1" lang="en-US" altLang="ja-JP" sz="2800" b="1" dirty="0">
                <a:solidFill>
                  <a:srgbClr val="000000"/>
                </a:solidFill>
                <a:effectLst>
                  <a:outerShdw blurRad="38100" dist="38100" dir="2700000" algn="tl">
                    <a:srgbClr val="FFFFFF"/>
                  </a:outerShdw>
                </a:effectLst>
                <a:latin typeface="Trebuchet MS" pitchFamily="34" charset="0"/>
                <a:ea typeface="HGPSoeiKakugothicUB" pitchFamily="50" charset="-128"/>
              </a:rPr>
              <a:t>WP1/5</a:t>
            </a:r>
          </a:p>
          <a:p>
            <a:pPr algn="ctr">
              <a:defRPr/>
            </a:pPr>
            <a:r>
              <a:rPr kumimoji="1" lang="en-US" altLang="ja-JP" dirty="0">
                <a:solidFill>
                  <a:srgbClr val="000000"/>
                </a:solidFill>
                <a:latin typeface="Trebuchet MS" pitchFamily="34" charset="0"/>
                <a:ea typeface="HGPSoeiKakugothicUB" pitchFamily="50" charset="-128"/>
              </a:rPr>
              <a:t>La prévention des dommages et la sécurité </a:t>
            </a:r>
          </a:p>
        </p:txBody>
      </p:sp>
      <p:sp>
        <p:nvSpPr>
          <p:cNvPr id="393220" name="Rectangle 4"/>
          <p:cNvSpPr>
            <a:spLocks noChangeArrowheads="1"/>
          </p:cNvSpPr>
          <p:nvPr/>
        </p:nvSpPr>
        <p:spPr bwMode="auto">
          <a:xfrm>
            <a:off x="3234748" y="3330143"/>
            <a:ext cx="2967038" cy="1296988"/>
          </a:xfrm>
          <a:prstGeom prst="rect">
            <a:avLst/>
          </a:prstGeom>
          <a:solidFill>
            <a:srgbClr val="FFFFCC"/>
          </a:solidFill>
          <a:ln w="9525">
            <a:solidFill>
              <a:schemeClr val="tx1"/>
            </a:solidFill>
            <a:miter lim="800000"/>
            <a:headEnd/>
            <a:tailEnd/>
          </a:ln>
          <a:effectLst/>
        </p:spPr>
        <p:txBody>
          <a:bodyPr anchor="ctr"/>
          <a:lstStyle/>
          <a:p>
            <a:pPr algn="ctr">
              <a:defRPr/>
            </a:pPr>
            <a:r>
              <a:rPr kumimoji="1" lang="en-US" altLang="ja-JP" sz="2800" b="1" dirty="0">
                <a:solidFill>
                  <a:srgbClr val="000000"/>
                </a:solidFill>
                <a:effectLst>
                  <a:outerShdw blurRad="38100" dist="38100" dir="2700000" algn="tl">
                    <a:srgbClr val="FFFFFF"/>
                  </a:outerShdw>
                </a:effectLst>
                <a:latin typeface="Trebuchet MS" pitchFamily="34" charset="0"/>
                <a:ea typeface="HGPSoeiKakugothicUB" pitchFamily="50" charset="-128"/>
              </a:rPr>
              <a:t>WP2/5</a:t>
            </a:r>
            <a:r>
              <a:rPr kumimoji="1" lang="en-US" altLang="ja-JP" sz="2800" b="1" dirty="0">
                <a:solidFill>
                  <a:srgbClr val="000000"/>
                </a:solidFill>
                <a:latin typeface="Trebuchet MS" pitchFamily="34" charset="0"/>
                <a:ea typeface="HGPSoeiKakugothicUB" pitchFamily="50" charset="-128"/>
              </a:rPr>
              <a:t> </a:t>
            </a:r>
          </a:p>
          <a:p>
            <a:pPr algn="ctr">
              <a:defRPr/>
            </a:pPr>
            <a:r>
              <a:rPr kumimoji="1" lang="en-US" altLang="ja-JP" dirty="0">
                <a:solidFill>
                  <a:srgbClr val="000000"/>
                </a:solidFill>
                <a:latin typeface="Trebuchet MS" pitchFamily="34" charset="0"/>
                <a:ea typeface="HGPSoeiKakugothicUB" pitchFamily="50" charset="-128"/>
              </a:rPr>
              <a:t>Champs électromagnétiques: émissions, </a:t>
            </a:r>
            <a:r>
              <a:rPr kumimoji="1" lang="en-US" altLang="ja-JP" dirty="0" err="1" smtClean="0">
                <a:solidFill>
                  <a:srgbClr val="000000"/>
                </a:solidFill>
                <a:latin typeface="Trebuchet MS" pitchFamily="34" charset="0"/>
                <a:ea typeface="HGPSoeiKakugothicUB" pitchFamily="50" charset="-128"/>
              </a:rPr>
              <a:t>immunité</a:t>
            </a:r>
            <a:r>
              <a:rPr kumimoji="1" lang="en-US" altLang="ja-JP" dirty="0" smtClean="0">
                <a:solidFill>
                  <a:srgbClr val="000000"/>
                </a:solidFill>
                <a:latin typeface="Trebuchet MS" pitchFamily="34" charset="0"/>
                <a:ea typeface="HGPSoeiKakugothicUB" pitchFamily="50" charset="-128"/>
              </a:rPr>
              <a:t> </a:t>
            </a:r>
            <a:r>
              <a:rPr kumimoji="1" lang="en-US" altLang="ja-JP" dirty="0">
                <a:solidFill>
                  <a:srgbClr val="000000"/>
                </a:solidFill>
                <a:latin typeface="Trebuchet MS" pitchFamily="34" charset="0"/>
                <a:ea typeface="HGPSoeiKakugothicUB" pitchFamily="50" charset="-128"/>
              </a:rPr>
              <a:t>et </a:t>
            </a:r>
            <a:r>
              <a:rPr kumimoji="1" lang="en-US" altLang="ja-JP" dirty="0" smtClean="0">
                <a:solidFill>
                  <a:srgbClr val="000000"/>
                </a:solidFill>
                <a:latin typeface="Trebuchet MS" pitchFamily="34" charset="0"/>
                <a:ea typeface="HGPSoeiKakugothicUB" pitchFamily="50" charset="-128"/>
              </a:rPr>
              <a:t>exposition </a:t>
            </a:r>
            <a:r>
              <a:rPr kumimoji="1" lang="en-US" altLang="ja-JP" dirty="0">
                <a:solidFill>
                  <a:srgbClr val="000000"/>
                </a:solidFill>
                <a:latin typeface="Trebuchet MS" pitchFamily="34" charset="0"/>
                <a:ea typeface="HGPSoeiKakugothicUB" pitchFamily="50" charset="-128"/>
              </a:rPr>
              <a:t>humaine</a:t>
            </a:r>
          </a:p>
        </p:txBody>
      </p:sp>
      <p:sp>
        <p:nvSpPr>
          <p:cNvPr id="18438" name="Rectangle 5"/>
          <p:cNvSpPr>
            <a:spLocks noChangeArrowheads="1"/>
          </p:cNvSpPr>
          <p:nvPr/>
        </p:nvSpPr>
        <p:spPr bwMode="auto">
          <a:xfrm>
            <a:off x="5839836" y="2230006"/>
            <a:ext cx="2162175" cy="504825"/>
          </a:xfrm>
          <a:prstGeom prst="rect">
            <a:avLst/>
          </a:prstGeom>
          <a:solidFill>
            <a:schemeClr val="hlink"/>
          </a:solidFill>
          <a:ln w="9525">
            <a:solidFill>
              <a:schemeClr val="tx1"/>
            </a:solidFill>
            <a:miter lim="800000"/>
            <a:headEnd/>
            <a:tailEnd/>
          </a:ln>
        </p:spPr>
        <p:txBody>
          <a:bodyPr wrap="none" anchor="ct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r>
              <a:rPr kumimoji="1" lang="en-US" altLang="ja-JP">
                <a:solidFill>
                  <a:srgbClr val="FF0000"/>
                </a:solidFill>
                <a:latin typeface="Trebuchet MS" pitchFamily="34" charset="0"/>
                <a:ea typeface="HGPSoeiKakugothicUB" pitchFamily="50" charset="-128"/>
              </a:rPr>
              <a:t>Q 12 Terminologie</a:t>
            </a:r>
          </a:p>
        </p:txBody>
      </p:sp>
      <p:sp>
        <p:nvSpPr>
          <p:cNvPr id="18439" name="Line 6"/>
          <p:cNvSpPr>
            <a:spLocks noChangeShapeType="1"/>
          </p:cNvSpPr>
          <p:nvPr/>
        </p:nvSpPr>
        <p:spPr bwMode="auto">
          <a:xfrm flipH="1" flipV="1">
            <a:off x="1778000" y="3112654"/>
            <a:ext cx="0" cy="2286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8440" name="Line 8"/>
          <p:cNvSpPr>
            <a:spLocks noChangeShapeType="1"/>
          </p:cNvSpPr>
          <p:nvPr/>
        </p:nvSpPr>
        <p:spPr bwMode="auto">
          <a:xfrm>
            <a:off x="1725036" y="3095193"/>
            <a:ext cx="5864225" cy="17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8441" name="Line 9"/>
          <p:cNvSpPr>
            <a:spLocks noChangeShapeType="1"/>
          </p:cNvSpPr>
          <p:nvPr/>
        </p:nvSpPr>
        <p:spPr bwMode="auto">
          <a:xfrm flipH="1" flipV="1">
            <a:off x="4879115" y="1647027"/>
            <a:ext cx="3175" cy="1658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8442" name="Rectangle 10"/>
          <p:cNvSpPr>
            <a:spLocks noChangeArrowheads="1"/>
          </p:cNvSpPr>
          <p:nvPr/>
        </p:nvSpPr>
        <p:spPr bwMode="auto">
          <a:xfrm>
            <a:off x="0" y="0"/>
            <a:ext cx="16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endParaRPr kumimoji="1" lang="ja-JP" altLang="en-US" sz="1800">
              <a:latin typeface="Arial" pitchFamily="34" charset="0"/>
              <a:ea typeface="MS PGothic" pitchFamily="34" charset="-128"/>
            </a:endParaRPr>
          </a:p>
          <a:p>
            <a:pPr eaLnBrk="1" hangingPunct="1"/>
            <a:endParaRPr kumimoji="1" lang="ja-JP" altLang="en-US" sz="1800">
              <a:latin typeface="Arial" pitchFamily="34" charset="0"/>
              <a:ea typeface="MS PGothic" pitchFamily="34" charset="-128"/>
            </a:endParaRPr>
          </a:p>
        </p:txBody>
      </p:sp>
      <p:sp>
        <p:nvSpPr>
          <p:cNvPr id="393227" name="Rectangle 11"/>
          <p:cNvSpPr>
            <a:spLocks noChangeArrowheads="1"/>
          </p:cNvSpPr>
          <p:nvPr/>
        </p:nvSpPr>
        <p:spPr bwMode="auto">
          <a:xfrm>
            <a:off x="6560561" y="3314268"/>
            <a:ext cx="2058987" cy="1296988"/>
          </a:xfrm>
          <a:prstGeom prst="rect">
            <a:avLst/>
          </a:prstGeom>
          <a:solidFill>
            <a:srgbClr val="FFFFCC"/>
          </a:solidFill>
          <a:ln w="9525">
            <a:solidFill>
              <a:schemeClr val="tx1"/>
            </a:solidFill>
            <a:miter lim="800000"/>
            <a:headEnd/>
            <a:tailEnd/>
          </a:ln>
          <a:effectLst/>
        </p:spPr>
        <p:txBody>
          <a:bodyPr anchor="ctr"/>
          <a:lstStyle/>
          <a:p>
            <a:pPr algn="ctr">
              <a:defRPr/>
            </a:pPr>
            <a:r>
              <a:rPr kumimoji="1" lang="en-US" altLang="ja-JP" sz="2800" b="1" dirty="0">
                <a:solidFill>
                  <a:srgbClr val="000000"/>
                </a:solidFill>
                <a:effectLst>
                  <a:outerShdw blurRad="38100" dist="38100" dir="2700000" algn="tl">
                    <a:srgbClr val="FFFFFF"/>
                  </a:outerShdw>
                </a:effectLst>
                <a:latin typeface="Trebuchet MS" pitchFamily="34" charset="0"/>
                <a:ea typeface="HGPSoeiKakugothicUB" pitchFamily="50" charset="-128"/>
              </a:rPr>
              <a:t>WP3/5 </a:t>
            </a:r>
          </a:p>
          <a:p>
            <a:pPr algn="ctr">
              <a:defRPr/>
            </a:pPr>
            <a:r>
              <a:rPr kumimoji="1" lang="en-US" altLang="ja-JP" dirty="0">
                <a:solidFill>
                  <a:srgbClr val="000000"/>
                </a:solidFill>
                <a:latin typeface="Trebuchet MS" pitchFamily="34" charset="0"/>
                <a:ea typeface="HGPSoeiKakugothicUB" pitchFamily="50" charset="-128"/>
              </a:rPr>
              <a:t>Les TIC et le changement climatique</a:t>
            </a:r>
          </a:p>
        </p:txBody>
      </p:sp>
      <p:sp>
        <p:nvSpPr>
          <p:cNvPr id="18444" name="Line 13"/>
          <p:cNvSpPr>
            <a:spLocks noChangeShapeType="1"/>
          </p:cNvSpPr>
          <p:nvPr/>
        </p:nvSpPr>
        <p:spPr bwMode="auto">
          <a:xfrm flipV="1">
            <a:off x="4882290" y="2482418"/>
            <a:ext cx="919446"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445" name="Line 14"/>
          <p:cNvSpPr>
            <a:spLocks noChangeShapeType="1"/>
          </p:cNvSpPr>
          <p:nvPr/>
        </p:nvSpPr>
        <p:spPr bwMode="auto">
          <a:xfrm flipH="1" flipV="1">
            <a:off x="7587241" y="3112655"/>
            <a:ext cx="2813" cy="332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8446" name="Oval 16"/>
          <p:cNvSpPr>
            <a:spLocks noChangeArrowheads="1"/>
          </p:cNvSpPr>
          <p:nvPr/>
        </p:nvSpPr>
        <p:spPr bwMode="auto">
          <a:xfrm>
            <a:off x="770947" y="4688374"/>
            <a:ext cx="1698625" cy="476250"/>
          </a:xfrm>
          <a:prstGeom prst="ellipse">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r>
              <a:rPr lang="fr-FR" altLang="fr-FR" sz="1600" b="1">
                <a:solidFill>
                  <a:schemeClr val="bg1"/>
                </a:solidFill>
                <a:latin typeface="Times New Roman" pitchFamily="18" charset="0"/>
              </a:rPr>
              <a:t>5 questions</a:t>
            </a:r>
          </a:p>
        </p:txBody>
      </p:sp>
      <p:sp>
        <p:nvSpPr>
          <p:cNvPr id="18447" name="Oval 17"/>
          <p:cNvSpPr>
            <a:spLocks noChangeArrowheads="1"/>
          </p:cNvSpPr>
          <p:nvPr/>
        </p:nvSpPr>
        <p:spPr bwMode="auto">
          <a:xfrm>
            <a:off x="3807835" y="4688374"/>
            <a:ext cx="1698625" cy="476250"/>
          </a:xfrm>
          <a:prstGeom prst="ellipse">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r>
              <a:rPr lang="fr-FR" altLang="fr-FR" sz="1600" b="1">
                <a:solidFill>
                  <a:schemeClr val="bg1"/>
                </a:solidFill>
                <a:latin typeface="Times New Roman" pitchFamily="18" charset="0"/>
              </a:rPr>
              <a:t>6 questions</a:t>
            </a:r>
          </a:p>
        </p:txBody>
      </p:sp>
      <p:sp>
        <p:nvSpPr>
          <p:cNvPr id="18448" name="Oval 18"/>
          <p:cNvSpPr>
            <a:spLocks noChangeArrowheads="1"/>
          </p:cNvSpPr>
          <p:nvPr/>
        </p:nvSpPr>
        <p:spPr bwMode="auto">
          <a:xfrm>
            <a:off x="6805036" y="4701453"/>
            <a:ext cx="1698625" cy="476250"/>
          </a:xfrm>
          <a:prstGeom prst="ellipse">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r>
              <a:rPr lang="fr-FR" altLang="fr-FR" sz="1600" b="1">
                <a:solidFill>
                  <a:schemeClr val="bg1"/>
                </a:solidFill>
                <a:latin typeface="Times New Roman" pitchFamily="18" charset="0"/>
              </a:rPr>
              <a:t>7 questions</a:t>
            </a:r>
          </a:p>
        </p:txBody>
      </p:sp>
      <p:sp>
        <p:nvSpPr>
          <p:cNvPr id="17" name="Rectangle 16"/>
          <p:cNvSpPr/>
          <p:nvPr/>
        </p:nvSpPr>
        <p:spPr>
          <a:xfrm>
            <a:off x="471613" y="5275471"/>
            <a:ext cx="8181975" cy="646331"/>
          </a:xfrm>
          <a:prstGeom prst="rect">
            <a:avLst/>
          </a:prstGeom>
        </p:spPr>
        <p:txBody>
          <a:bodyPr wrap="square">
            <a:spAutoFit/>
          </a:bodyPr>
          <a:lstStyle/>
          <a:p>
            <a:r>
              <a:rPr lang="en-US" dirty="0" smtClean="0">
                <a:solidFill>
                  <a:srgbClr val="FF0000"/>
                </a:solidFill>
              </a:rPr>
              <a:t>La commission </a:t>
            </a:r>
            <a:r>
              <a:rPr lang="en-US" dirty="0" err="1" smtClean="0">
                <a:solidFill>
                  <a:srgbClr val="FF0000"/>
                </a:solidFill>
              </a:rPr>
              <a:t>d’études</a:t>
            </a:r>
            <a:r>
              <a:rPr lang="en-US" dirty="0" smtClean="0">
                <a:solidFill>
                  <a:srgbClr val="FF0000"/>
                </a:solidFill>
              </a:rPr>
              <a:t> 5 </a:t>
            </a:r>
            <a:r>
              <a:rPr lang="en-US" dirty="0" err="1" smtClean="0">
                <a:solidFill>
                  <a:srgbClr val="FF0000"/>
                </a:solidFill>
              </a:rPr>
              <a:t>offre</a:t>
            </a:r>
            <a:r>
              <a:rPr lang="en-US" dirty="0" smtClean="0">
                <a:solidFill>
                  <a:srgbClr val="FF0000"/>
                </a:solidFill>
              </a:rPr>
              <a:t> la</a:t>
            </a:r>
            <a:r>
              <a:rPr lang="en-US" dirty="0">
                <a:solidFill>
                  <a:srgbClr val="FF0000"/>
                </a:solidFill>
              </a:rPr>
              <a:t> </a:t>
            </a:r>
            <a:r>
              <a:rPr lang="en-US" b="1" dirty="0" smtClean="0">
                <a:solidFill>
                  <a:srgbClr val="FF0000"/>
                </a:solidFill>
              </a:rPr>
              <a:t>Plate-</a:t>
            </a:r>
            <a:r>
              <a:rPr lang="en-US" b="1" dirty="0" err="1" smtClean="0">
                <a:solidFill>
                  <a:srgbClr val="FF0000"/>
                </a:solidFill>
              </a:rPr>
              <a:t>forme</a:t>
            </a:r>
            <a:r>
              <a:rPr lang="en-US" b="1" dirty="0" smtClean="0">
                <a:solidFill>
                  <a:srgbClr val="FF0000"/>
                </a:solidFill>
              </a:rPr>
              <a:t> </a:t>
            </a:r>
            <a:r>
              <a:rPr lang="en-US" b="1" dirty="0" err="1" smtClean="0">
                <a:solidFill>
                  <a:srgbClr val="FF0000"/>
                </a:solidFill>
              </a:rPr>
              <a:t>idéale</a:t>
            </a:r>
            <a:r>
              <a:rPr lang="en-US" b="1" dirty="0" smtClean="0">
                <a:solidFill>
                  <a:srgbClr val="FF0000"/>
                </a:solidFill>
              </a:rPr>
              <a:t> </a:t>
            </a:r>
            <a:r>
              <a:rPr lang="en-US" b="1" dirty="0">
                <a:solidFill>
                  <a:srgbClr val="FF0000"/>
                </a:solidFill>
              </a:rPr>
              <a:t>pour </a:t>
            </a:r>
            <a:r>
              <a:rPr lang="en-US" b="1" dirty="0" smtClean="0">
                <a:solidFill>
                  <a:srgbClr val="FF0000"/>
                </a:solidFill>
              </a:rPr>
              <a:t>les parties </a:t>
            </a:r>
            <a:r>
              <a:rPr lang="en-US" b="1" dirty="0" err="1" smtClean="0">
                <a:solidFill>
                  <a:srgbClr val="FF0000"/>
                </a:solidFill>
              </a:rPr>
              <a:t>prenantes</a:t>
            </a:r>
            <a:r>
              <a:rPr lang="en-US" b="1" dirty="0" smtClean="0">
                <a:solidFill>
                  <a:srgbClr val="FF0000"/>
                </a:solidFill>
              </a:rPr>
              <a:t> au </a:t>
            </a:r>
            <a:r>
              <a:rPr lang="en-US" b="1" dirty="0" err="1" smtClean="0">
                <a:solidFill>
                  <a:srgbClr val="FF0000"/>
                </a:solidFill>
              </a:rPr>
              <a:t>changement</a:t>
            </a:r>
            <a:r>
              <a:rPr lang="en-US" b="1" dirty="0" smtClean="0">
                <a:solidFill>
                  <a:srgbClr val="FF0000"/>
                </a:solidFill>
              </a:rPr>
              <a:t> </a:t>
            </a:r>
            <a:r>
              <a:rPr lang="en-US" b="1" dirty="0" err="1" smtClean="0">
                <a:solidFill>
                  <a:srgbClr val="FF0000"/>
                </a:solidFill>
              </a:rPr>
              <a:t>climatique</a:t>
            </a:r>
            <a:r>
              <a:rPr lang="en-US" b="1" dirty="0" smtClean="0">
                <a:solidFill>
                  <a:srgbClr val="FF0000"/>
                </a:solidFill>
              </a:rPr>
              <a:t>.</a:t>
            </a:r>
            <a:endParaRPr lang="fr-FR" dirty="0">
              <a:solidFill>
                <a:srgbClr val="FF0000"/>
              </a:solidFill>
            </a:endParaRPr>
          </a:p>
        </p:txBody>
      </p:sp>
      <p:sp>
        <p:nvSpPr>
          <p:cNvPr id="2" name="Rectangle 1"/>
          <p:cNvSpPr/>
          <p:nvPr/>
        </p:nvSpPr>
        <p:spPr>
          <a:xfrm>
            <a:off x="0" y="1736536"/>
            <a:ext cx="4572000" cy="1477328"/>
          </a:xfrm>
          <a:prstGeom prst="rect">
            <a:avLst/>
          </a:prstGeom>
        </p:spPr>
        <p:txBody>
          <a:bodyPr>
            <a:spAutoFit/>
          </a:bodyPr>
          <a:lstStyle/>
          <a:p>
            <a:r>
              <a:rPr lang="en-US" dirty="0" smtClean="0">
                <a:solidFill>
                  <a:srgbClr val="FF0000"/>
                </a:solidFill>
              </a:rPr>
              <a:t>La SG5 </a:t>
            </a:r>
            <a:r>
              <a:rPr lang="en-US" dirty="0">
                <a:solidFill>
                  <a:srgbClr val="FF0000"/>
                </a:solidFill>
              </a:rPr>
              <a:t>élabore des normes internationales (les Recommandations UIT-T) </a:t>
            </a:r>
            <a:r>
              <a:rPr lang="en-US" dirty="0" smtClean="0">
                <a:solidFill>
                  <a:srgbClr val="FF0000"/>
                </a:solidFill>
              </a:rPr>
              <a:t>qui </a:t>
            </a:r>
            <a:r>
              <a:rPr lang="en-US" dirty="0" err="1" smtClean="0">
                <a:solidFill>
                  <a:srgbClr val="FF0000"/>
                </a:solidFill>
              </a:rPr>
              <a:t>traitent</a:t>
            </a:r>
            <a:r>
              <a:rPr lang="en-US" dirty="0" smtClean="0">
                <a:solidFill>
                  <a:srgbClr val="FF0000"/>
                </a:solidFill>
              </a:rPr>
              <a:t> des rapports entre les  TIC , les </a:t>
            </a:r>
            <a:r>
              <a:rPr lang="en-US" dirty="0" err="1" smtClean="0">
                <a:solidFill>
                  <a:srgbClr val="FF0000"/>
                </a:solidFill>
              </a:rPr>
              <a:t>effets</a:t>
            </a:r>
            <a:r>
              <a:rPr lang="en-US" dirty="0" smtClean="0">
                <a:solidFill>
                  <a:srgbClr val="FF0000"/>
                </a:solidFill>
              </a:rPr>
              <a:t> de </a:t>
            </a:r>
            <a:r>
              <a:rPr lang="en-US" dirty="0" err="1" smtClean="0">
                <a:solidFill>
                  <a:srgbClr val="FF0000"/>
                </a:solidFill>
              </a:rPr>
              <a:t>l’électromagnétisme</a:t>
            </a:r>
            <a:r>
              <a:rPr lang="en-US" dirty="0" smtClean="0">
                <a:solidFill>
                  <a:srgbClr val="FF0000"/>
                </a:solidFill>
              </a:rPr>
              <a:t> </a:t>
            </a:r>
            <a:r>
              <a:rPr lang="en-US" dirty="0">
                <a:solidFill>
                  <a:srgbClr val="FF0000"/>
                </a:solidFill>
              </a:rPr>
              <a:t>et </a:t>
            </a:r>
            <a:r>
              <a:rPr lang="en-US" dirty="0" err="1" smtClean="0">
                <a:solidFill>
                  <a:srgbClr val="FF0000"/>
                </a:solidFill>
              </a:rPr>
              <a:t>ceux</a:t>
            </a:r>
            <a:r>
              <a:rPr lang="en-US" dirty="0" smtClean="0">
                <a:solidFill>
                  <a:srgbClr val="FF0000"/>
                </a:solidFill>
              </a:rPr>
              <a:t> du </a:t>
            </a:r>
            <a:r>
              <a:rPr lang="en-US" dirty="0" err="1" smtClean="0">
                <a:solidFill>
                  <a:srgbClr val="FF0000"/>
                </a:solidFill>
              </a:rPr>
              <a:t>changement</a:t>
            </a:r>
            <a:r>
              <a:rPr lang="en-US" dirty="0" smtClean="0">
                <a:solidFill>
                  <a:srgbClr val="FF0000"/>
                </a:solidFill>
              </a:rPr>
              <a:t> </a:t>
            </a:r>
            <a:r>
              <a:rPr lang="en-US" dirty="0">
                <a:solidFill>
                  <a:srgbClr val="FF0000"/>
                </a:solidFill>
              </a:rPr>
              <a:t>climatique</a:t>
            </a:r>
            <a:r>
              <a:rPr lang="en-US" dirty="0"/>
              <a:t>. </a:t>
            </a:r>
          </a:p>
        </p:txBody>
      </p:sp>
    </p:spTree>
    <p:extLst>
      <p:ext uri="{BB962C8B-B14F-4D97-AF65-F5344CB8AC3E}">
        <p14:creationId xmlns:p14="http://schemas.microsoft.com/office/powerpoint/2010/main" val="271667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1330479642"/>
              </p:ext>
            </p:extLst>
          </p:nvPr>
        </p:nvGraphicFramePr>
        <p:xfrm>
          <a:off x="468300" y="721684"/>
          <a:ext cx="8244656"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2" name="il_fi" descr="http://1.bp.blogspot.com/_EmUidIgTDTo/SZrenb8XaEI/AAAAAAAAAQA/jhY24TXsenU/s400/green-energy.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32688" y="1989138"/>
            <a:ext cx="14763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Slide Number Placeholder 3"/>
          <p:cNvSpPr>
            <a:spLocks noGrp="1"/>
          </p:cNvSpPr>
          <p:nvPr>
            <p:ph type="sldNum" sz="quarter" idx="4294967295"/>
          </p:nvPr>
        </p:nvSpPr>
        <p:spPr>
          <a:xfrm>
            <a:off x="8769350" y="6403975"/>
            <a:ext cx="339725" cy="2444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70986F69-79F2-42BF-821A-541895390140}" type="slidenum">
              <a:rPr lang="en-US" altLang="fr-FR" sz="1000">
                <a:solidFill>
                  <a:srgbClr val="0E438A"/>
                </a:solidFill>
                <a:latin typeface="Zurich BT" charset="0"/>
                <a:cs typeface="Times New Roman" pitchFamily="18" charset="0"/>
              </a:rPr>
              <a:pPr eaLnBrk="1" hangingPunct="1"/>
              <a:t>7</a:t>
            </a:fld>
            <a:endParaRPr lang="en-US" altLang="fr-FR" sz="1000">
              <a:solidFill>
                <a:srgbClr val="0E438A"/>
              </a:solidFill>
              <a:latin typeface="Zurich BT" charset="0"/>
              <a:cs typeface="Times New Roman" pitchFamily="18" charset="0"/>
            </a:endParaRPr>
          </a:p>
        </p:txBody>
      </p:sp>
      <p:sp>
        <p:nvSpPr>
          <p:cNvPr id="6" name="TextBox 18"/>
          <p:cNvSpPr txBox="1">
            <a:spLocks noChangeArrowheads="1"/>
          </p:cNvSpPr>
          <p:nvPr/>
        </p:nvSpPr>
        <p:spPr bwMode="auto">
          <a:xfrm>
            <a:off x="623455" y="108961"/>
            <a:ext cx="76474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r>
              <a:rPr lang="en-US" altLang="en-US" sz="2200" b="1" dirty="0">
                <a:solidFill>
                  <a:srgbClr val="0E438A"/>
                </a:solidFill>
                <a:latin typeface="Calibri"/>
                <a:ea typeface="+mj-ea"/>
                <a:cs typeface="Calibri"/>
              </a:rPr>
              <a:t>Groupe de travail 3 - Les TIC et le changement climatique</a:t>
            </a:r>
          </a:p>
        </p:txBody>
      </p:sp>
    </p:spTree>
    <p:extLst>
      <p:ext uri="{BB962C8B-B14F-4D97-AF65-F5344CB8AC3E}">
        <p14:creationId xmlns:p14="http://schemas.microsoft.com/office/powerpoint/2010/main" val="3759350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campilon\Desktop\photos\SHUTTERSTOCK\building_2.png"/>
          <p:cNvPicPr/>
          <p:nvPr/>
        </p:nvPicPr>
        <p:blipFill>
          <a:blip r:embed="rId3">
            <a:duotone>
              <a:prstClr val="black"/>
              <a:schemeClr val="tx2">
                <a:lumMod val="40000"/>
                <a:lumOff val="60000"/>
                <a:tint val="45000"/>
                <a:satMod val="400000"/>
              </a:schemeClr>
            </a:duotone>
            <a:extLst/>
          </a:blip>
          <a:srcRect/>
          <a:stretch>
            <a:fillRect/>
          </a:stretch>
        </p:blipFill>
        <p:spPr bwMode="auto">
          <a:xfrm>
            <a:off x="323528" y="3789040"/>
            <a:ext cx="8568952" cy="2304256"/>
          </a:xfrm>
          <a:prstGeom prst="rect">
            <a:avLst/>
          </a:prstGeom>
          <a:noFill/>
          <a:ln>
            <a:noFill/>
          </a:ln>
        </p:spPr>
      </p:pic>
      <p:sp>
        <p:nvSpPr>
          <p:cNvPr id="13315" name="Title 1"/>
          <p:cNvSpPr>
            <a:spLocks noGrp="1"/>
          </p:cNvSpPr>
          <p:nvPr>
            <p:ph type="title"/>
          </p:nvPr>
        </p:nvSpPr>
        <p:spPr>
          <a:xfrm>
            <a:off x="214313" y="549275"/>
            <a:ext cx="8605837" cy="522288"/>
          </a:xfrm>
        </p:spPr>
        <p:txBody>
          <a:bodyPr/>
          <a:lstStyle/>
          <a:p>
            <a:r>
              <a:rPr lang="en-US" altLang="fr-FR" sz="2800" smtClean="0"/>
              <a:t>Méthodologies pour les TIC dans les villes</a:t>
            </a:r>
          </a:p>
        </p:txBody>
      </p:sp>
      <p:sp>
        <p:nvSpPr>
          <p:cNvPr id="13316" name="Content Placeholder 5"/>
          <p:cNvSpPr>
            <a:spLocks noGrp="1"/>
          </p:cNvSpPr>
          <p:nvPr>
            <p:ph sz="quarter" idx="4"/>
          </p:nvPr>
        </p:nvSpPr>
        <p:spPr>
          <a:xfrm>
            <a:off x="323528" y="1938199"/>
            <a:ext cx="5039047" cy="2355989"/>
          </a:xfrm>
        </p:spPr>
        <p:txBody>
          <a:bodyPr>
            <a:normAutofit fontScale="92500" lnSpcReduction="20000"/>
          </a:bodyPr>
          <a:lstStyle/>
          <a:p>
            <a:r>
              <a:rPr lang="en-US" altLang="fr-FR" sz="2000" dirty="0" err="1" smtClean="0">
                <a:solidFill>
                  <a:srgbClr val="2E2E2E"/>
                </a:solidFill>
                <a:ea typeface="MS PGothic" pitchFamily="34" charset="-128"/>
              </a:rPr>
              <a:t>Principes</a:t>
            </a:r>
            <a:r>
              <a:rPr lang="en-US" altLang="fr-FR" sz="2000" dirty="0" smtClean="0">
                <a:solidFill>
                  <a:srgbClr val="2E2E2E"/>
                </a:solidFill>
                <a:ea typeface="MS PGothic" pitchFamily="34" charset="-128"/>
              </a:rPr>
              <a:t> </a:t>
            </a:r>
            <a:r>
              <a:rPr lang="en-US" altLang="fr-FR" sz="2000" dirty="0" err="1" smtClean="0">
                <a:solidFill>
                  <a:srgbClr val="2E2E2E"/>
                </a:solidFill>
                <a:ea typeface="MS PGothic" pitchFamily="34" charset="-128"/>
              </a:rPr>
              <a:t>généraux</a:t>
            </a:r>
            <a:endParaRPr lang="en-US" altLang="fr-FR" sz="2000" dirty="0" smtClean="0">
              <a:solidFill>
                <a:srgbClr val="2E2E2E"/>
              </a:solidFill>
              <a:ea typeface="MS PGothic" pitchFamily="34" charset="-128"/>
            </a:endParaRPr>
          </a:p>
          <a:p>
            <a:pPr lvl="1">
              <a:buFont typeface="Wingdings" pitchFamily="2" charset="2"/>
              <a:buChar char="§"/>
            </a:pPr>
            <a:r>
              <a:rPr lang="en-US" altLang="fr-FR" dirty="0" smtClean="0">
                <a:solidFill>
                  <a:srgbClr val="2E2E2E"/>
                </a:solidFill>
                <a:ea typeface="MS PGothic" pitchFamily="34" charset="-128"/>
              </a:rPr>
              <a:t>Comment </a:t>
            </a:r>
            <a:r>
              <a:rPr lang="en-US" altLang="fr-FR" dirty="0" err="1" smtClean="0">
                <a:solidFill>
                  <a:srgbClr val="2E2E2E"/>
                </a:solidFill>
                <a:ea typeface="MS PGothic" pitchFamily="34" charset="-128"/>
              </a:rPr>
              <a:t>évaluer</a:t>
            </a:r>
            <a:r>
              <a:rPr lang="en-US" altLang="fr-FR" dirty="0" smtClean="0">
                <a:solidFill>
                  <a:srgbClr val="2E2E2E"/>
                </a:solidFill>
                <a:ea typeface="MS PGothic" pitchFamily="34" charset="-128"/>
              </a:rPr>
              <a:t> </a:t>
            </a:r>
            <a:r>
              <a:rPr lang="en-US" altLang="fr-FR" dirty="0" err="1" smtClean="0">
                <a:solidFill>
                  <a:srgbClr val="2E2E2E"/>
                </a:solidFill>
                <a:ea typeface="MS PGothic" pitchFamily="34" charset="-128"/>
              </a:rPr>
              <a:t>l'impact</a:t>
            </a:r>
            <a:r>
              <a:rPr lang="en-US" altLang="fr-FR" dirty="0" smtClean="0">
                <a:solidFill>
                  <a:srgbClr val="2E2E2E"/>
                </a:solidFill>
                <a:ea typeface="MS PGothic" pitchFamily="34" charset="-128"/>
              </a:rPr>
              <a:t> </a:t>
            </a:r>
            <a:r>
              <a:rPr lang="en-US" altLang="fr-FR" dirty="0" err="1" smtClean="0">
                <a:solidFill>
                  <a:srgbClr val="2E2E2E"/>
                </a:solidFill>
                <a:ea typeface="MS PGothic" pitchFamily="34" charset="-128"/>
              </a:rPr>
              <a:t>sur</a:t>
            </a:r>
            <a:r>
              <a:rPr lang="en-US" altLang="fr-FR" dirty="0" smtClean="0">
                <a:solidFill>
                  <a:srgbClr val="2E2E2E"/>
                </a:solidFill>
                <a:ea typeface="MS PGothic" pitchFamily="34" charset="-128"/>
              </a:rPr>
              <a:t> </a:t>
            </a:r>
            <a:r>
              <a:rPr lang="en-US" altLang="fr-FR" dirty="0" err="1" smtClean="0">
                <a:solidFill>
                  <a:srgbClr val="2E2E2E"/>
                </a:solidFill>
                <a:ea typeface="MS PGothic" pitchFamily="34" charset="-128"/>
              </a:rPr>
              <a:t>l'environnement</a:t>
            </a:r>
            <a:r>
              <a:rPr lang="en-US" altLang="fr-FR" dirty="0" smtClean="0">
                <a:solidFill>
                  <a:srgbClr val="2E2E2E"/>
                </a:solidFill>
                <a:ea typeface="MS PGothic" pitchFamily="34" charset="-128"/>
              </a:rPr>
              <a:t> des TIC </a:t>
            </a:r>
            <a:r>
              <a:rPr lang="en-US" altLang="fr-FR" dirty="0" err="1" smtClean="0">
                <a:solidFill>
                  <a:srgbClr val="2E2E2E"/>
                </a:solidFill>
                <a:ea typeface="MS PGothic" pitchFamily="34" charset="-128"/>
              </a:rPr>
              <a:t>dans</a:t>
            </a:r>
            <a:r>
              <a:rPr lang="en-US" altLang="fr-FR" dirty="0" smtClean="0">
                <a:solidFill>
                  <a:srgbClr val="2E2E2E"/>
                </a:solidFill>
                <a:ea typeface="MS PGothic" pitchFamily="34" charset="-128"/>
              </a:rPr>
              <a:t> les </a:t>
            </a:r>
            <a:r>
              <a:rPr lang="en-US" altLang="fr-FR" dirty="0" err="1" smtClean="0">
                <a:solidFill>
                  <a:srgbClr val="2E2E2E"/>
                </a:solidFill>
                <a:ea typeface="MS PGothic" pitchFamily="34" charset="-128"/>
              </a:rPr>
              <a:t>villes</a:t>
            </a:r>
            <a:r>
              <a:rPr lang="en-US" altLang="fr-FR" dirty="0" smtClean="0">
                <a:solidFill>
                  <a:srgbClr val="2E2E2E"/>
                </a:solidFill>
                <a:ea typeface="MS PGothic" pitchFamily="34" charset="-128"/>
              </a:rPr>
              <a:t>, </a:t>
            </a:r>
            <a:r>
              <a:rPr lang="en-US" altLang="fr-FR" dirty="0" err="1" smtClean="0">
                <a:solidFill>
                  <a:srgbClr val="2E2E2E"/>
                </a:solidFill>
                <a:ea typeface="MS PGothic" pitchFamily="34" charset="-128"/>
              </a:rPr>
              <a:t>ou</a:t>
            </a:r>
            <a:r>
              <a:rPr lang="en-US" altLang="fr-FR" dirty="0" smtClean="0">
                <a:solidFill>
                  <a:srgbClr val="2E2E2E"/>
                </a:solidFill>
                <a:ea typeface="MS PGothic" pitchFamily="34" charset="-128"/>
              </a:rPr>
              <a:t> </a:t>
            </a:r>
            <a:r>
              <a:rPr lang="en-US" altLang="fr-FR" dirty="0" err="1" smtClean="0">
                <a:solidFill>
                  <a:srgbClr val="2E2E2E"/>
                </a:solidFill>
                <a:ea typeface="MS PGothic" pitchFamily="34" charset="-128"/>
              </a:rPr>
              <a:t>d'autres</a:t>
            </a:r>
            <a:r>
              <a:rPr lang="en-US" altLang="fr-FR" dirty="0" smtClean="0">
                <a:solidFill>
                  <a:srgbClr val="2E2E2E"/>
                </a:solidFill>
                <a:ea typeface="MS PGothic" pitchFamily="34" charset="-128"/>
              </a:rPr>
              <a:t> zones </a:t>
            </a:r>
            <a:r>
              <a:rPr lang="en-US" altLang="fr-FR" dirty="0" err="1" smtClean="0">
                <a:solidFill>
                  <a:srgbClr val="2E2E2E"/>
                </a:solidFill>
                <a:ea typeface="MS PGothic" pitchFamily="34" charset="-128"/>
              </a:rPr>
              <a:t>urbaines</a:t>
            </a:r>
            <a:r>
              <a:rPr lang="en-US" altLang="fr-FR" dirty="0" smtClean="0">
                <a:solidFill>
                  <a:srgbClr val="2E2E2E"/>
                </a:solidFill>
                <a:ea typeface="MS PGothic" pitchFamily="34" charset="-128"/>
              </a:rPr>
              <a:t> en </a:t>
            </a:r>
            <a:r>
              <a:rPr lang="en-US" altLang="fr-FR" dirty="0" err="1" smtClean="0">
                <a:solidFill>
                  <a:srgbClr val="2E2E2E"/>
                </a:solidFill>
                <a:ea typeface="MS PGothic" pitchFamily="34" charset="-128"/>
              </a:rPr>
              <a:t>mettant</a:t>
            </a:r>
            <a:r>
              <a:rPr lang="en-US" altLang="fr-FR" dirty="0" smtClean="0">
                <a:solidFill>
                  <a:srgbClr val="2E2E2E"/>
                </a:solidFill>
                <a:ea typeface="MS PGothic" pitchFamily="34" charset="-128"/>
              </a:rPr>
              <a:t> </a:t>
            </a:r>
            <a:r>
              <a:rPr lang="en-US" altLang="fr-FR" dirty="0" err="1" smtClean="0">
                <a:solidFill>
                  <a:srgbClr val="2E2E2E"/>
                </a:solidFill>
                <a:ea typeface="MS PGothic" pitchFamily="34" charset="-128"/>
              </a:rPr>
              <a:t>l’accent</a:t>
            </a:r>
            <a:r>
              <a:rPr lang="en-US" altLang="fr-FR" dirty="0" smtClean="0">
                <a:solidFill>
                  <a:srgbClr val="2E2E2E"/>
                </a:solidFill>
                <a:ea typeface="MS PGothic" pitchFamily="34" charset="-128"/>
              </a:rPr>
              <a:t> </a:t>
            </a:r>
            <a:r>
              <a:rPr lang="en-US" altLang="fr-FR" dirty="0" err="1" smtClean="0">
                <a:solidFill>
                  <a:srgbClr val="2E2E2E"/>
                </a:solidFill>
                <a:ea typeface="MS PGothic" pitchFamily="34" charset="-128"/>
              </a:rPr>
              <a:t>sur</a:t>
            </a:r>
            <a:r>
              <a:rPr lang="en-US" altLang="fr-FR" dirty="0" smtClean="0">
                <a:solidFill>
                  <a:srgbClr val="2E2E2E"/>
                </a:solidFill>
                <a:ea typeface="MS PGothic" pitchFamily="34" charset="-128"/>
              </a:rPr>
              <a:t>  les </a:t>
            </a:r>
            <a:r>
              <a:rPr lang="en-US" altLang="fr-FR" dirty="0" err="1" smtClean="0">
                <a:solidFill>
                  <a:srgbClr val="2E2E2E"/>
                </a:solidFill>
                <a:ea typeface="MS PGothic" pitchFamily="34" charset="-128"/>
              </a:rPr>
              <a:t>émissions</a:t>
            </a:r>
            <a:r>
              <a:rPr lang="en-US" altLang="fr-FR" dirty="0" smtClean="0">
                <a:solidFill>
                  <a:srgbClr val="2E2E2E"/>
                </a:solidFill>
                <a:ea typeface="MS PGothic" pitchFamily="34" charset="-128"/>
              </a:rPr>
              <a:t> de GHGs.</a:t>
            </a:r>
          </a:p>
          <a:p>
            <a:pPr lvl="1">
              <a:buFont typeface="Wingdings" pitchFamily="2" charset="2"/>
              <a:buChar char="§"/>
            </a:pPr>
            <a:r>
              <a:rPr lang="en-US" altLang="ko-KR" dirty="0" smtClean="0">
                <a:solidFill>
                  <a:srgbClr val="2E2E2E"/>
                </a:solidFill>
                <a:ea typeface="MS PGothic" pitchFamily="34" charset="-128"/>
              </a:rPr>
              <a:t>Comment </a:t>
            </a:r>
            <a:r>
              <a:rPr lang="en-US" altLang="ko-KR" dirty="0" err="1" smtClean="0">
                <a:solidFill>
                  <a:srgbClr val="2E2E2E"/>
                </a:solidFill>
                <a:ea typeface="MS PGothic" pitchFamily="34" charset="-128"/>
              </a:rPr>
              <a:t>évaluer</a:t>
            </a:r>
            <a:r>
              <a:rPr lang="en-US" altLang="ko-KR" dirty="0" smtClean="0">
                <a:solidFill>
                  <a:srgbClr val="2E2E2E"/>
                </a:solidFill>
                <a:ea typeface="MS PGothic" pitchFamily="34" charset="-128"/>
              </a:rPr>
              <a:t> les impacts de </a:t>
            </a:r>
            <a:r>
              <a:rPr lang="en-US" altLang="ko-KR" dirty="0" err="1" smtClean="0">
                <a:solidFill>
                  <a:srgbClr val="2E2E2E"/>
                </a:solidFill>
                <a:ea typeface="MS PGothic" pitchFamily="34" charset="-128"/>
              </a:rPr>
              <a:t>l'utilisation</a:t>
            </a:r>
            <a:r>
              <a:rPr lang="en-US" altLang="ko-KR" dirty="0" smtClean="0">
                <a:solidFill>
                  <a:srgbClr val="2E2E2E"/>
                </a:solidFill>
                <a:ea typeface="MS PGothic" pitchFamily="34" charset="-128"/>
              </a:rPr>
              <a:t> des TIC </a:t>
            </a:r>
            <a:r>
              <a:rPr lang="en-US" altLang="ko-KR" dirty="0" err="1" smtClean="0">
                <a:solidFill>
                  <a:srgbClr val="2E2E2E"/>
                </a:solidFill>
                <a:ea typeface="MS PGothic" pitchFamily="34" charset="-128"/>
              </a:rPr>
              <a:t>dans</a:t>
            </a:r>
            <a:r>
              <a:rPr lang="en-US" altLang="ko-KR" dirty="0" smtClean="0">
                <a:solidFill>
                  <a:srgbClr val="2E2E2E"/>
                </a:solidFill>
                <a:ea typeface="MS PGothic" pitchFamily="34" charset="-128"/>
              </a:rPr>
              <a:t> les </a:t>
            </a:r>
            <a:r>
              <a:rPr lang="en-US" altLang="ko-KR" dirty="0" err="1" smtClean="0">
                <a:solidFill>
                  <a:srgbClr val="2E2E2E"/>
                </a:solidFill>
                <a:ea typeface="MS PGothic" pitchFamily="34" charset="-128"/>
              </a:rPr>
              <a:t>villes</a:t>
            </a:r>
            <a:r>
              <a:rPr lang="en-US" altLang="ko-KR" dirty="0" smtClean="0">
                <a:solidFill>
                  <a:srgbClr val="2E2E2E"/>
                </a:solidFill>
                <a:ea typeface="MS PGothic" pitchFamily="34" charset="-128"/>
              </a:rPr>
              <a:t> pour </a:t>
            </a:r>
            <a:r>
              <a:rPr lang="en-US" altLang="ko-KR" dirty="0" err="1" smtClean="0">
                <a:solidFill>
                  <a:srgbClr val="2E2E2E"/>
                </a:solidFill>
                <a:ea typeface="MS PGothic" pitchFamily="34" charset="-128"/>
              </a:rPr>
              <a:t>réduire</a:t>
            </a:r>
            <a:r>
              <a:rPr lang="en-US" altLang="ko-KR" dirty="0" smtClean="0">
                <a:solidFill>
                  <a:srgbClr val="2E2E2E"/>
                </a:solidFill>
                <a:ea typeface="MS PGothic" pitchFamily="34" charset="-128"/>
              </a:rPr>
              <a:t> les </a:t>
            </a:r>
            <a:r>
              <a:rPr lang="en-US" altLang="ko-KR" dirty="0" err="1" smtClean="0">
                <a:solidFill>
                  <a:srgbClr val="2E2E2E"/>
                </a:solidFill>
                <a:ea typeface="MS PGothic" pitchFamily="34" charset="-128"/>
              </a:rPr>
              <a:t>émissions</a:t>
            </a:r>
            <a:r>
              <a:rPr lang="en-US" altLang="ko-KR" dirty="0" smtClean="0">
                <a:solidFill>
                  <a:srgbClr val="2E2E2E"/>
                </a:solidFill>
                <a:ea typeface="MS PGothic" pitchFamily="34" charset="-128"/>
              </a:rPr>
              <a:t> de GHGs des </a:t>
            </a:r>
            <a:r>
              <a:rPr lang="en-US" altLang="ko-KR" dirty="0" err="1" smtClean="0">
                <a:solidFill>
                  <a:srgbClr val="2E2E2E"/>
                </a:solidFill>
                <a:ea typeface="MS PGothic" pitchFamily="34" charset="-128"/>
              </a:rPr>
              <a:t>autres</a:t>
            </a:r>
            <a:r>
              <a:rPr lang="en-US" altLang="ko-KR" dirty="0" smtClean="0">
                <a:solidFill>
                  <a:srgbClr val="2E2E2E"/>
                </a:solidFill>
                <a:ea typeface="MS PGothic" pitchFamily="34" charset="-128"/>
              </a:rPr>
              <a:t> </a:t>
            </a:r>
            <a:r>
              <a:rPr lang="en-US" altLang="ko-KR" dirty="0" err="1" smtClean="0">
                <a:solidFill>
                  <a:srgbClr val="2E2E2E"/>
                </a:solidFill>
                <a:ea typeface="MS PGothic" pitchFamily="34" charset="-128"/>
              </a:rPr>
              <a:t>secteurs</a:t>
            </a:r>
            <a:endParaRPr lang="en-US" altLang="ko-KR" sz="1600" dirty="0" smtClean="0">
              <a:solidFill>
                <a:srgbClr val="2E2E2E"/>
              </a:solidFill>
              <a:ea typeface="MS PGothic" pitchFamily="34" charset="-128"/>
            </a:endParaRPr>
          </a:p>
        </p:txBody>
      </p:sp>
      <p:pic>
        <p:nvPicPr>
          <p:cNvPr id="13317" name="Picture 2" descr="http://muttondressedaslamb.files.wordpress.com/2009/07/carbon-footprint.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156325" y="1484313"/>
            <a:ext cx="2000250" cy="1455737"/>
          </a:xfrm>
        </p:spPr>
      </p:pic>
      <p:sp>
        <p:nvSpPr>
          <p:cNvPr id="8" name="Content Placeholder 5"/>
          <p:cNvSpPr txBox="1">
            <a:spLocks/>
          </p:cNvSpPr>
          <p:nvPr/>
        </p:nvSpPr>
        <p:spPr bwMode="auto">
          <a:xfrm>
            <a:off x="5362107" y="3194493"/>
            <a:ext cx="3314350" cy="432048"/>
          </a:xfrm>
          <a:prstGeom prst="roundRect">
            <a:avLst/>
          </a:prstGeom>
          <a:solidFill>
            <a:srgbClr val="99CC00"/>
          </a:solidFill>
          <a:ln w="34925">
            <a:solidFill>
              <a:srgbClr val="FFFFFF"/>
            </a:solidFill>
          </a:ln>
          <a:effectLst>
            <a:outerShdw blurRad="317500" dir="2700000" algn="ctr">
              <a:srgbClr val="000000">
                <a:alpha val="43000"/>
              </a:srgbClr>
            </a:outerShdw>
          </a:effectLst>
          <a:scene3d>
            <a:camera prst="orthographicFront"/>
            <a:lightRig rig="threePt" dir="t"/>
          </a:scene3d>
          <a:sp3d>
            <a:bevelT/>
          </a:sp3d>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24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0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18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16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16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16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16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16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1600">
                <a:solidFill>
                  <a:srgbClr val="5C5C5C"/>
                </a:solidFill>
                <a:latin typeface="+mn-lt"/>
              </a:defRPr>
            </a:lvl9pPr>
          </a:lstStyle>
          <a:p>
            <a:pPr marL="0" indent="0">
              <a:buFont typeface="Wingdings" pitchFamily="2" charset="2"/>
              <a:buNone/>
              <a:defRPr/>
            </a:pPr>
            <a:r>
              <a:rPr lang="en-US" sz="1800" dirty="0" smtClean="0">
                <a:solidFill>
                  <a:srgbClr val="2E2E2E"/>
                </a:solidFill>
                <a:ea typeface="ＭＳ Ｐゴシック" pitchFamily="34" charset="-128"/>
              </a:rPr>
              <a:t>L'approbation est prévue en 2013</a:t>
            </a:r>
          </a:p>
        </p:txBody>
      </p:sp>
      <p:sp>
        <p:nvSpPr>
          <p:cNvPr id="13321" name="Rectangle 1"/>
          <p:cNvSpPr>
            <a:spLocks noChangeArrowheads="1"/>
          </p:cNvSpPr>
          <p:nvPr/>
        </p:nvSpPr>
        <p:spPr bwMode="auto">
          <a:xfrm>
            <a:off x="323849" y="1230313"/>
            <a:ext cx="58324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r>
              <a:rPr lang="en-US" altLang="fr-FR" b="1" dirty="0" smtClean="0">
                <a:solidFill>
                  <a:srgbClr val="1B5BA2"/>
                </a:solidFill>
              </a:rPr>
              <a:t>Commission </a:t>
            </a:r>
            <a:r>
              <a:rPr lang="en-US" altLang="fr-FR" b="1" dirty="0" err="1" smtClean="0">
                <a:solidFill>
                  <a:srgbClr val="1B5BA2"/>
                </a:solidFill>
              </a:rPr>
              <a:t>d'études</a:t>
            </a:r>
            <a:r>
              <a:rPr lang="en-US" altLang="fr-FR" b="1" dirty="0" smtClean="0">
                <a:solidFill>
                  <a:srgbClr val="1B5BA2"/>
                </a:solidFill>
              </a:rPr>
              <a:t> 5 </a:t>
            </a:r>
            <a:r>
              <a:rPr lang="en-US" altLang="fr-FR" b="1" dirty="0">
                <a:solidFill>
                  <a:srgbClr val="1B5BA2"/>
                </a:solidFill>
              </a:rPr>
              <a:t>de </a:t>
            </a:r>
            <a:r>
              <a:rPr lang="en-US" altLang="fr-FR" b="1" dirty="0" err="1" smtClean="0">
                <a:solidFill>
                  <a:srgbClr val="1B5BA2"/>
                </a:solidFill>
              </a:rPr>
              <a:t>l'UIT</a:t>
            </a:r>
            <a:r>
              <a:rPr lang="en-US" altLang="fr-FR" b="1" dirty="0" smtClean="0">
                <a:solidFill>
                  <a:srgbClr val="1B5BA2"/>
                </a:solidFill>
              </a:rPr>
              <a:t>-T; </a:t>
            </a:r>
            <a:r>
              <a:rPr lang="en-US" altLang="fr-FR" b="1" dirty="0">
                <a:solidFill>
                  <a:srgbClr val="1B5BA2"/>
                </a:solidFill>
              </a:rPr>
              <a:t>Question 18 </a:t>
            </a:r>
            <a:endParaRPr lang="en-US" altLang="fr-FR" dirty="0"/>
          </a:p>
        </p:txBody>
      </p:sp>
      <p:sp>
        <p:nvSpPr>
          <p:cNvPr id="13322" name="Slide Number Placeholder 3"/>
          <p:cNvSpPr>
            <a:spLocks noGrp="1"/>
          </p:cNvSpPr>
          <p:nvPr>
            <p:ph type="sldNum" sz="quarter" idx="4294967295"/>
          </p:nvPr>
        </p:nvSpPr>
        <p:spPr>
          <a:xfrm>
            <a:off x="8769350" y="6403975"/>
            <a:ext cx="339725" cy="2444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30A47184-ADB1-499A-90EB-15EAEB0D3F25}" type="slidenum">
              <a:rPr lang="en-US" altLang="fr-FR" sz="1000">
                <a:solidFill>
                  <a:srgbClr val="0E438A"/>
                </a:solidFill>
                <a:latin typeface="Zurich BT" charset="0"/>
                <a:cs typeface="Times New Roman" pitchFamily="18" charset="0"/>
              </a:rPr>
              <a:pPr eaLnBrk="1" hangingPunct="1"/>
              <a:t>8</a:t>
            </a:fld>
            <a:endParaRPr lang="en-US" altLang="fr-FR" sz="1000">
              <a:solidFill>
                <a:srgbClr val="0E438A"/>
              </a:solidFill>
              <a:latin typeface="Zurich BT" charset="0"/>
              <a:cs typeface="Times New Roman" pitchFamily="18" charset="0"/>
            </a:endParaRPr>
          </a:p>
        </p:txBody>
      </p:sp>
    </p:spTree>
    <p:extLst>
      <p:ext uri="{BB962C8B-B14F-4D97-AF65-F5344CB8AC3E}">
        <p14:creationId xmlns:p14="http://schemas.microsoft.com/office/powerpoint/2010/main" val="255541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Développement de méthodologies de l'UIT-T :</a:t>
            </a:r>
            <a:br>
              <a:rPr lang="en-US" sz="3600" dirty="0" smtClean="0"/>
            </a:br>
            <a:r>
              <a:rPr lang="en-US" sz="3600" dirty="0" smtClean="0"/>
              <a:t> Un effort de coopération</a:t>
            </a:r>
            <a:endParaRPr lang="en-US" sz="3600" dirty="0"/>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1399" y="3050250"/>
            <a:ext cx="35274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653" y="2279310"/>
            <a:ext cx="1873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ETSI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80" y="2057967"/>
            <a:ext cx="287337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5971" y="2854079"/>
            <a:ext cx="7016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1510" y="2205492"/>
            <a:ext cx="15843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225" y="2652658"/>
            <a:ext cx="30035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486166" y="3953022"/>
            <a:ext cx="6062657" cy="1865126"/>
          </a:xfrm>
          <a:prstGeom prst="rect">
            <a:avLst/>
          </a:prstGeom>
        </p:spPr>
        <p:txBody>
          <a:bodyPr wrap="square">
            <a:spAutoFit/>
          </a:bodyPr>
          <a:lstStyle/>
          <a:p>
            <a:pPr marL="342900" indent="-342900">
              <a:lnSpc>
                <a:spcPct val="80000"/>
              </a:lnSpc>
              <a:buFontTx/>
              <a:buChar char="-"/>
            </a:pPr>
            <a:r>
              <a:rPr lang="fr-FR" altLang="fr-FR" sz="2400" dirty="0" smtClean="0">
                <a:solidFill>
                  <a:schemeClr val="tx2">
                    <a:lumMod val="60000"/>
                    <a:lumOff val="40000"/>
                  </a:schemeClr>
                </a:solidFill>
              </a:rPr>
              <a:t>Mesures d’atténuation : Méthodologies liées À l évaluation de l’empreinte carbone</a:t>
            </a:r>
          </a:p>
          <a:p>
            <a:pPr marL="342900" indent="-342900">
              <a:lnSpc>
                <a:spcPct val="80000"/>
              </a:lnSpc>
              <a:buFontTx/>
              <a:buChar char="-"/>
            </a:pPr>
            <a:endParaRPr lang="fr-FR" altLang="fr-FR" sz="2400" dirty="0">
              <a:solidFill>
                <a:schemeClr val="tx2">
                  <a:lumMod val="60000"/>
                  <a:lumOff val="40000"/>
                </a:schemeClr>
              </a:solidFill>
            </a:endParaRPr>
          </a:p>
          <a:p>
            <a:pPr marL="342900" indent="-342900">
              <a:lnSpc>
                <a:spcPct val="80000"/>
              </a:lnSpc>
              <a:buFontTx/>
              <a:buChar char="-"/>
            </a:pPr>
            <a:r>
              <a:rPr lang="fr-FR" altLang="fr-FR" sz="2400" dirty="0" smtClean="0">
                <a:solidFill>
                  <a:schemeClr val="tx2">
                    <a:lumMod val="60000"/>
                    <a:lumOff val="40000"/>
                  </a:schemeClr>
                </a:solidFill>
              </a:rPr>
              <a:t>Objectifs d’adaptation : Cadre, pratiques exemplaires, adaptation Infrastructurelle</a:t>
            </a:r>
          </a:p>
        </p:txBody>
      </p:sp>
    </p:spTree>
    <p:extLst>
      <p:ext uri="{BB962C8B-B14F-4D97-AF65-F5344CB8AC3E}">
        <p14:creationId xmlns:p14="http://schemas.microsoft.com/office/powerpoint/2010/main" val="3711263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F0CB225BCB3B43BBF518EAC6349114" ma:contentTypeVersion="1" ma:contentTypeDescription="Create a new document." ma:contentTypeScope="" ma:versionID="ddcbcc257c6bc73a33760c3314f23b40">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4240A61-3DC7-4367-9DDB-9A6BD59B8059}"/>
</file>

<file path=customXml/itemProps2.xml><?xml version="1.0" encoding="utf-8"?>
<ds:datastoreItem xmlns:ds="http://schemas.openxmlformats.org/officeDocument/2006/customXml" ds:itemID="{C9785534-60CF-4072-9D26-353074F54F05}"/>
</file>

<file path=customXml/itemProps3.xml><?xml version="1.0" encoding="utf-8"?>
<ds:datastoreItem xmlns:ds="http://schemas.openxmlformats.org/officeDocument/2006/customXml" ds:itemID="{2A6C8C1C-A2EE-4ABC-B1FD-08FA1EFFCAB0}"/>
</file>

<file path=docProps/app.xml><?xml version="1.0" encoding="utf-8"?>
<Properties xmlns="http://schemas.openxmlformats.org/officeDocument/2006/extended-properties" xmlns:vt="http://schemas.openxmlformats.org/officeDocument/2006/docPropsVTypes">
  <TotalTime>5249</TotalTime>
  <Words>789</Words>
  <Application>Microsoft Office PowerPoint</Application>
  <PresentationFormat>Affichage à l'écran (4:3)</PresentationFormat>
  <Paragraphs>210</Paragraphs>
  <Slides>16</Slides>
  <Notes>8</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Office Theme</vt:lpstr>
      <vt:lpstr>Forum Régional de Normalisation de l'UIT pour l'Afrique Livingstone,  Zambie 16-18 Mars 2016</vt:lpstr>
      <vt:lpstr>L'UIT</vt:lpstr>
      <vt:lpstr>Importance de Normes mondiales</vt:lpstr>
      <vt:lpstr>Que fait l'UIT pour façonner des Villes Intelligentes et Durables</vt:lpstr>
      <vt:lpstr>Méthodologie sur les villes</vt:lpstr>
      <vt:lpstr>Présentation PowerPoint</vt:lpstr>
      <vt:lpstr>Présentation PowerPoint</vt:lpstr>
      <vt:lpstr>Méthodologies pour les TIC dans les villes</vt:lpstr>
      <vt:lpstr>Développement de méthodologies de l'UIT-T :  Un effort de coopération</vt:lpstr>
      <vt:lpstr>Méthodologies pour l’empreinte carbone et énergetique (1/2)</vt:lpstr>
      <vt:lpstr> </vt:lpstr>
      <vt:lpstr> Principes Généraux</vt:lpstr>
      <vt:lpstr>Des méthodes de quantification</vt:lpstr>
      <vt:lpstr>L.1440 structure</vt:lpstr>
      <vt:lpstr>Les émissions de GES dans une ville : Exemple de Résultats</vt:lpstr>
      <vt:lpstr>Merci pour votre attention</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Gaspari</dc:creator>
  <cp:lastModifiedBy>HP</cp:lastModifiedBy>
  <cp:revision>160</cp:revision>
  <cp:lastPrinted>2015-01-19T16:17:40Z</cp:lastPrinted>
  <dcterms:created xsi:type="dcterms:W3CDTF">2014-09-01T15:38:30Z</dcterms:created>
  <dcterms:modified xsi:type="dcterms:W3CDTF">2016-03-15T19:44:59Z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0x01010051F0CB225BCB3B43BBF518EAC6349114</vt:lpwstr>
  </property>
</Properties>
</file>