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txBox="1"/>
          <p:nvPr/>
        </p:nvSpPr>
        <p:spPr>
          <a:xfrm>
            <a:off x="1183030" y="1112647"/>
            <a:ext cx="6801814" cy="747394"/>
          </a:xfrm>
          <a:prstGeom prst="rect">
            <a:avLst/>
          </a:prstGeom>
        </p:spPr>
        <p:txBody>
          <a:bodyPr wrap="square" lIns="0" tIns="0" rIns="0" bIns="0" rtlCol="0">
            <a:noAutofit/>
          </a:bodyPr>
          <a:lstStyle/>
          <a:p>
            <a:pPr algn="ctr">
              <a:lnSpc>
                <a:spcPts val="2950"/>
              </a:lnSpc>
              <a:spcBef>
                <a:spcPts val="147"/>
              </a:spcBef>
            </a:pPr>
            <a:r>
              <a:rPr lang="fr-FR" sz="3600" b="1" dirty="0" smtClean="0">
                <a:solidFill>
                  <a:schemeClr val="tx2">
                    <a:lumMod val="60000"/>
                    <a:lumOff val="40000"/>
                  </a:schemeClr>
                </a:solidFill>
              </a:rPr>
              <a:t>Forum Régional de Normalisation de l'UIT pour l'Afrique</a:t>
            </a:r>
            <a:r>
              <a:rPr lang="fr-FR" sz="2400" dirty="0" smtClean="0">
                <a:solidFill>
                  <a:schemeClr val="tx2">
                    <a:lumMod val="60000"/>
                    <a:lumOff val="40000"/>
                  </a:schemeClr>
                </a:solidFill>
              </a:rPr>
              <a:t/>
            </a:r>
            <a:br>
              <a:rPr lang="fr-FR" sz="2400" dirty="0" smtClean="0">
                <a:solidFill>
                  <a:schemeClr val="tx2">
                    <a:lumMod val="60000"/>
                    <a:lumOff val="40000"/>
                  </a:schemeClr>
                </a:solidFill>
              </a:rPr>
            </a:br>
            <a:r>
              <a:rPr lang="fr-FR" sz="2400" dirty="0" smtClean="0">
                <a:solidFill>
                  <a:schemeClr val="tx2">
                    <a:lumMod val="60000"/>
                    <a:lumOff val="40000"/>
                  </a:schemeClr>
                </a:solidFill>
              </a:rPr>
              <a:t>Livingstone, Zambie 16-18 Mars 2016</a:t>
            </a:r>
            <a:endParaRPr sz="2400">
              <a:solidFill>
                <a:schemeClr val="tx2">
                  <a:lumMod val="60000"/>
                  <a:lumOff val="40000"/>
                </a:schemeClr>
              </a:solidFill>
              <a:latin typeface="Calibri"/>
              <a:cs typeface="Calibri"/>
            </a:endParaRPr>
          </a:p>
        </p:txBody>
      </p:sp>
      <p:sp>
        <p:nvSpPr>
          <p:cNvPr id="3" name="object 3"/>
          <p:cNvSpPr txBox="1"/>
          <p:nvPr/>
        </p:nvSpPr>
        <p:spPr>
          <a:xfrm>
            <a:off x="1199489" y="2379691"/>
            <a:ext cx="6835763" cy="795020"/>
          </a:xfrm>
          <a:prstGeom prst="rect">
            <a:avLst/>
          </a:prstGeom>
        </p:spPr>
        <p:txBody>
          <a:bodyPr wrap="square" lIns="0" tIns="0" rIns="0" bIns="0" rtlCol="0">
            <a:noAutofit/>
          </a:bodyPr>
          <a:lstStyle/>
          <a:p>
            <a:pPr marL="12700" algn="ctr">
              <a:lnSpc>
                <a:spcPts val="3165"/>
              </a:lnSpc>
              <a:spcBef>
                <a:spcPts val="158"/>
              </a:spcBef>
            </a:pPr>
            <a:r>
              <a:rPr lang="fr-FR" sz="2800" b="1" dirty="0" smtClean="0">
                <a:solidFill>
                  <a:schemeClr val="tx2">
                    <a:lumMod val="60000"/>
                    <a:lumOff val="40000"/>
                  </a:schemeClr>
                </a:solidFill>
              </a:rPr>
              <a:t>Fourniture de la Qualité de Service (</a:t>
            </a:r>
            <a:r>
              <a:rPr lang="fr-FR" sz="2800" b="1" dirty="0" err="1" smtClean="0">
                <a:solidFill>
                  <a:schemeClr val="tx2">
                    <a:lumMod val="60000"/>
                    <a:lumOff val="40000"/>
                  </a:schemeClr>
                </a:solidFill>
              </a:rPr>
              <a:t>QoS</a:t>
            </a:r>
            <a:r>
              <a:rPr lang="fr-FR" sz="2800" b="1" dirty="0" smtClean="0">
                <a:solidFill>
                  <a:schemeClr val="tx2">
                    <a:lumMod val="60000"/>
                    <a:lumOff val="40000"/>
                  </a:schemeClr>
                </a:solidFill>
              </a:rPr>
              <a:t>)  dans</a:t>
            </a:r>
            <a:br>
              <a:rPr lang="fr-FR" sz="2800" b="1" dirty="0" smtClean="0">
                <a:solidFill>
                  <a:schemeClr val="tx2">
                    <a:lumMod val="60000"/>
                    <a:lumOff val="40000"/>
                  </a:schemeClr>
                </a:solidFill>
              </a:rPr>
            </a:br>
            <a:r>
              <a:rPr lang="fr-FR" sz="2800" b="1" dirty="0" smtClean="0">
                <a:solidFill>
                  <a:schemeClr val="tx2">
                    <a:lumMod val="60000"/>
                    <a:lumOff val="40000"/>
                  </a:schemeClr>
                </a:solidFill>
              </a:rPr>
              <a:t>Les réseaux à commutation par paquets interconnectés</a:t>
            </a:r>
          </a:p>
          <a:p>
            <a:pPr marL="12700" algn="ctr">
              <a:lnSpc>
                <a:spcPts val="3165"/>
              </a:lnSpc>
              <a:spcBef>
                <a:spcPts val="158"/>
              </a:spcBef>
            </a:pPr>
            <a:endParaRPr lang="fr-FR" sz="2800" b="1" dirty="0" smtClean="0">
              <a:solidFill>
                <a:schemeClr val="tx2">
                  <a:lumMod val="60000"/>
                  <a:lumOff val="40000"/>
                </a:schemeClr>
              </a:solidFill>
            </a:endParaRPr>
          </a:p>
          <a:p>
            <a:pPr marL="12700" algn="ctr">
              <a:lnSpc>
                <a:spcPts val="3165"/>
              </a:lnSpc>
              <a:spcBef>
                <a:spcPts val="158"/>
              </a:spcBef>
            </a:pPr>
            <a:endParaRPr lang="fr-FR" sz="2800" b="1" dirty="0" smtClean="0">
              <a:solidFill>
                <a:schemeClr val="tx2">
                  <a:lumMod val="60000"/>
                  <a:lumOff val="40000"/>
                </a:schemeClr>
              </a:solidFill>
            </a:endParaRPr>
          </a:p>
          <a:p>
            <a:pPr marL="12700" algn="ctr">
              <a:lnSpc>
                <a:spcPts val="3165"/>
              </a:lnSpc>
              <a:spcBef>
                <a:spcPts val="158"/>
              </a:spcBef>
            </a:pPr>
            <a:endParaRPr lang="fr-FR" sz="2800" b="1" dirty="0" smtClean="0">
              <a:solidFill>
                <a:schemeClr val="tx2">
                  <a:lumMod val="60000"/>
                  <a:lumOff val="40000"/>
                </a:schemeClr>
              </a:solidFill>
            </a:endParaRPr>
          </a:p>
          <a:p>
            <a:pPr marL="12700" algn="ctr">
              <a:lnSpc>
                <a:spcPts val="3165"/>
              </a:lnSpc>
              <a:spcBef>
                <a:spcPts val="158"/>
              </a:spcBef>
            </a:pPr>
            <a:r>
              <a:rPr lang="fr-FR" sz="2800" b="1" dirty="0" smtClean="0">
                <a:solidFill>
                  <a:schemeClr val="tx2">
                    <a:lumMod val="60000"/>
                    <a:lumOff val="40000"/>
                  </a:schemeClr>
                </a:solidFill>
              </a:rPr>
              <a:t> </a:t>
            </a:r>
            <a:endParaRPr sz="2800" b="1">
              <a:solidFill>
                <a:schemeClr val="tx2">
                  <a:lumMod val="60000"/>
                  <a:lumOff val="40000"/>
                </a:schemeClr>
              </a:solidFill>
              <a:latin typeface="Times New Roman"/>
              <a:cs typeface="Times New Roman"/>
            </a:endParaRPr>
          </a:p>
        </p:txBody>
      </p:sp>
      <p:sp>
        <p:nvSpPr>
          <p:cNvPr id="2" name="object 2"/>
          <p:cNvSpPr txBox="1"/>
          <p:nvPr/>
        </p:nvSpPr>
        <p:spPr>
          <a:xfrm>
            <a:off x="1600200" y="4114799"/>
            <a:ext cx="6629400" cy="302387"/>
          </a:xfrm>
          <a:prstGeom prst="rect">
            <a:avLst/>
          </a:prstGeom>
        </p:spPr>
        <p:txBody>
          <a:bodyPr wrap="square" lIns="0" tIns="0" rIns="0" bIns="0" rtlCol="0">
            <a:noAutofit/>
          </a:bodyPr>
          <a:lstStyle/>
          <a:p>
            <a:pPr marL="1535582" marR="1550321" algn="ctr">
              <a:lnSpc>
                <a:spcPts val="1785"/>
              </a:lnSpc>
              <a:spcBef>
                <a:spcPts val="89"/>
              </a:spcBef>
            </a:pPr>
            <a:r>
              <a:rPr lang="fr-FR" sz="1400" dirty="0" smtClean="0">
                <a:solidFill>
                  <a:schemeClr val="tx2">
                    <a:lumMod val="60000"/>
                    <a:lumOff val="40000"/>
                  </a:schemeClr>
                </a:solidFill>
              </a:rPr>
              <a:t>Yvonne </a:t>
            </a:r>
            <a:r>
              <a:rPr lang="fr-FR" sz="1400" dirty="0" err="1" smtClean="0">
                <a:solidFill>
                  <a:schemeClr val="tx2">
                    <a:lumMod val="60000"/>
                    <a:lumOff val="40000"/>
                  </a:schemeClr>
                </a:solidFill>
              </a:rPr>
              <a:t>Umutoni</a:t>
            </a:r>
            <a:r>
              <a:rPr lang="fr-FR" sz="1400" dirty="0" smtClean="0">
                <a:solidFill>
                  <a:schemeClr val="tx2">
                    <a:lumMod val="60000"/>
                    <a:lumOff val="40000"/>
                  </a:schemeClr>
                </a:solidFill>
              </a:rPr>
              <a:t>,</a:t>
            </a:r>
            <a:br>
              <a:rPr lang="fr-FR" sz="1400" dirty="0" smtClean="0">
                <a:solidFill>
                  <a:schemeClr val="tx2">
                    <a:lumMod val="60000"/>
                    <a:lumOff val="40000"/>
                  </a:schemeClr>
                </a:solidFill>
              </a:rPr>
            </a:br>
            <a:r>
              <a:rPr lang="fr-FR" sz="1400" dirty="0" smtClean="0">
                <a:solidFill>
                  <a:schemeClr val="tx2">
                    <a:lumMod val="60000"/>
                    <a:lumOff val="40000"/>
                  </a:schemeClr>
                </a:solidFill>
              </a:rPr>
              <a:t>Qualité du Groupe de développement des services (QSDG) président</a:t>
            </a:r>
            <a:br>
              <a:rPr lang="fr-FR" sz="1400" dirty="0" smtClean="0">
                <a:solidFill>
                  <a:schemeClr val="tx2">
                    <a:lumMod val="60000"/>
                    <a:lumOff val="40000"/>
                  </a:schemeClr>
                </a:solidFill>
              </a:rPr>
            </a:br>
            <a:r>
              <a:rPr lang="fr-FR" sz="1400" dirty="0" smtClean="0">
                <a:solidFill>
                  <a:schemeClr val="tx2">
                    <a:lumMod val="60000"/>
                    <a:lumOff val="40000"/>
                  </a:schemeClr>
                </a:solidFill>
              </a:rPr>
              <a:t>Yvonne.umutoni@rura.rw</a:t>
            </a:r>
            <a:endParaRPr sz="1400">
              <a:solidFill>
                <a:schemeClr val="tx2">
                  <a:lumMod val="60000"/>
                  <a:lumOff val="40000"/>
                </a:schemeClr>
              </a:solidFill>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6" name="object 6"/>
          <p:cNvSpPr txBox="1"/>
          <p:nvPr/>
        </p:nvSpPr>
        <p:spPr>
          <a:xfrm>
            <a:off x="1690497" y="526773"/>
            <a:ext cx="5822631" cy="432308"/>
          </a:xfrm>
          <a:prstGeom prst="rect">
            <a:avLst/>
          </a:prstGeom>
        </p:spPr>
        <p:txBody>
          <a:bodyPr wrap="square" lIns="0" tIns="0" rIns="0" bIns="0" rtlCol="0">
            <a:noAutofit/>
          </a:bodyPr>
          <a:lstStyle/>
          <a:p>
            <a:pPr marL="12700">
              <a:lnSpc>
                <a:spcPts val="3370"/>
              </a:lnSpc>
              <a:spcBef>
                <a:spcPts val="168"/>
              </a:spcBef>
            </a:pPr>
            <a:r>
              <a:rPr lang="fr-FR" sz="3200" b="1" dirty="0" smtClean="0">
                <a:solidFill>
                  <a:schemeClr val="tx2">
                    <a:lumMod val="60000"/>
                    <a:lumOff val="40000"/>
                  </a:schemeClr>
                </a:solidFill>
              </a:rPr>
              <a:t>TRAITEMENT DE PAQUETS (suite…)</a:t>
            </a:r>
            <a:endParaRPr sz="3200" b="1">
              <a:solidFill>
                <a:schemeClr val="tx2">
                  <a:lumMod val="60000"/>
                  <a:lumOff val="40000"/>
                </a:schemeClr>
              </a:solidFill>
              <a:latin typeface="Times New Roman"/>
              <a:cs typeface="Times New Roman"/>
            </a:endParaRPr>
          </a:p>
        </p:txBody>
      </p:sp>
      <p:sp>
        <p:nvSpPr>
          <p:cNvPr id="5" name="object 5"/>
          <p:cNvSpPr txBox="1"/>
          <p:nvPr/>
        </p:nvSpPr>
        <p:spPr>
          <a:xfrm>
            <a:off x="535940" y="1524534"/>
            <a:ext cx="197002" cy="368604"/>
          </a:xfrm>
          <a:prstGeom prst="rect">
            <a:avLst/>
          </a:prstGeom>
        </p:spPr>
        <p:txBody>
          <a:bodyPr wrap="square" lIns="0" tIns="0" rIns="0" bIns="0" rtlCol="0">
            <a:noAutofit/>
          </a:bodyPr>
          <a:lstStyle/>
          <a:p>
            <a:pPr marL="12700">
              <a:lnSpc>
                <a:spcPts val="2860"/>
              </a:lnSpc>
              <a:spcBef>
                <a:spcPts val="143"/>
              </a:spcBef>
            </a:pPr>
            <a:r>
              <a:rPr sz="2700" spc="0" dirty="0" smtClean="0">
                <a:solidFill>
                  <a:srgbClr val="548ED4"/>
                </a:solidFill>
                <a:latin typeface="Arial"/>
                <a:cs typeface="Arial"/>
              </a:rPr>
              <a:t>•</a:t>
            </a:r>
            <a:endParaRPr sz="2700">
              <a:latin typeface="Arial"/>
              <a:cs typeface="Arial"/>
            </a:endParaRPr>
          </a:p>
        </p:txBody>
      </p:sp>
      <p:sp>
        <p:nvSpPr>
          <p:cNvPr id="4" name="object 4"/>
          <p:cNvSpPr txBox="1"/>
          <p:nvPr/>
        </p:nvSpPr>
        <p:spPr>
          <a:xfrm>
            <a:off x="838200" y="1295400"/>
            <a:ext cx="7818412" cy="2245975"/>
          </a:xfrm>
          <a:prstGeom prst="rect">
            <a:avLst/>
          </a:prstGeom>
        </p:spPr>
        <p:txBody>
          <a:bodyPr wrap="square" lIns="0" tIns="0" rIns="0" bIns="0" rtlCol="0">
            <a:noAutofit/>
          </a:bodyPr>
          <a:lstStyle/>
          <a:p>
            <a:pPr marL="12700" algn="just">
              <a:lnSpc>
                <a:spcPts val="3104"/>
              </a:lnSpc>
              <a:spcBef>
                <a:spcPts val="170"/>
              </a:spcBef>
            </a:pPr>
            <a:r>
              <a:rPr lang="fr-FR" sz="2300" dirty="0" smtClean="0">
                <a:solidFill>
                  <a:schemeClr val="tx2">
                    <a:lumMod val="60000"/>
                    <a:lumOff val="40000"/>
                  </a:schemeClr>
                </a:solidFill>
              </a:rPr>
              <a:t>Quand un paquet reçu est marqué par une classe </a:t>
            </a:r>
            <a:r>
              <a:rPr lang="fr-FR" sz="2300" dirty="0" err="1" smtClean="0">
                <a:solidFill>
                  <a:schemeClr val="tx2">
                    <a:lumMod val="60000"/>
                    <a:lumOff val="40000"/>
                  </a:schemeClr>
                </a:solidFill>
              </a:rPr>
              <a:t>QoS</a:t>
            </a:r>
            <a:r>
              <a:rPr lang="fr-FR" sz="2300" dirty="0" smtClean="0">
                <a:solidFill>
                  <a:schemeClr val="tx2">
                    <a:lumMod val="60000"/>
                    <a:lumOff val="40000"/>
                  </a:schemeClr>
                </a:solidFill>
              </a:rPr>
              <a:t> du réseau de paquets qui n’est pas prise en charge par l’accord de services entre le fournisseur de réseau expéditeur et le fournisseur de réseau destinataire, le fournisseur de réseau destinataire doit porter le paquet reçu dans une autre classe convenue mais en préservant le marquage de l’expéditeur.</a:t>
            </a:r>
            <a:endParaRPr sz="2300">
              <a:solidFill>
                <a:schemeClr val="tx2">
                  <a:lumMod val="60000"/>
                  <a:lumOff val="40000"/>
                </a:schemeClr>
              </a:solidFill>
              <a:latin typeface="Times New Roman"/>
              <a:cs typeface="Times New Roman"/>
            </a:endParaRPr>
          </a:p>
        </p:txBody>
      </p:sp>
      <p:sp>
        <p:nvSpPr>
          <p:cNvPr id="3" name="object 3"/>
          <p:cNvSpPr txBox="1"/>
          <p:nvPr/>
        </p:nvSpPr>
        <p:spPr>
          <a:xfrm>
            <a:off x="535940" y="3994296"/>
            <a:ext cx="196850" cy="368300"/>
          </a:xfrm>
          <a:prstGeom prst="rect">
            <a:avLst/>
          </a:prstGeom>
        </p:spPr>
        <p:txBody>
          <a:bodyPr wrap="square" lIns="0" tIns="0" rIns="0" bIns="0" rtlCol="0">
            <a:noAutofit/>
          </a:bodyPr>
          <a:lstStyle/>
          <a:p>
            <a:pPr marL="12700">
              <a:lnSpc>
                <a:spcPts val="2860"/>
              </a:lnSpc>
              <a:spcBef>
                <a:spcPts val="143"/>
              </a:spcBef>
            </a:pPr>
            <a:r>
              <a:rPr sz="2700" spc="0" dirty="0" smtClean="0">
                <a:solidFill>
                  <a:srgbClr val="548ED4"/>
                </a:solidFill>
                <a:latin typeface="Arial"/>
                <a:cs typeface="Arial"/>
              </a:rPr>
              <a:t>•</a:t>
            </a:r>
            <a:endParaRPr sz="2700">
              <a:latin typeface="Arial"/>
              <a:cs typeface="Arial"/>
            </a:endParaRPr>
          </a:p>
        </p:txBody>
      </p:sp>
      <p:sp>
        <p:nvSpPr>
          <p:cNvPr id="2" name="object 2"/>
          <p:cNvSpPr txBox="1"/>
          <p:nvPr/>
        </p:nvSpPr>
        <p:spPr>
          <a:xfrm rot="10800000" flipV="1">
            <a:off x="1295400" y="3886200"/>
            <a:ext cx="7360552" cy="1905000"/>
          </a:xfrm>
          <a:prstGeom prst="rect">
            <a:avLst/>
          </a:prstGeom>
        </p:spPr>
        <p:txBody>
          <a:bodyPr wrap="square" lIns="0" tIns="0" rIns="0" bIns="0" rtlCol="0">
            <a:noAutofit/>
          </a:bodyPr>
          <a:lstStyle/>
          <a:p>
            <a:pPr marL="12700" algn="just">
              <a:lnSpc>
                <a:spcPts val="3104"/>
              </a:lnSpc>
              <a:spcBef>
                <a:spcPts val="165"/>
              </a:spcBef>
            </a:pPr>
            <a:r>
              <a:rPr lang="fr-FR" sz="2300" dirty="0" smtClean="0">
                <a:solidFill>
                  <a:schemeClr val="tx2">
                    <a:lumMod val="60000"/>
                    <a:lumOff val="40000"/>
                  </a:schemeClr>
                </a:solidFill>
              </a:rPr>
              <a:t/>
            </a:r>
            <a:br>
              <a:rPr lang="fr-FR" sz="2300" dirty="0" smtClean="0">
                <a:solidFill>
                  <a:schemeClr val="tx2">
                    <a:lumMod val="60000"/>
                    <a:lumOff val="40000"/>
                  </a:schemeClr>
                </a:solidFill>
              </a:rPr>
            </a:br>
            <a:r>
              <a:rPr lang="fr-FR" sz="2200" dirty="0" smtClean="0">
                <a:solidFill>
                  <a:schemeClr val="tx2">
                    <a:lumMod val="60000"/>
                    <a:lumOff val="40000"/>
                  </a:schemeClr>
                </a:solidFill>
              </a:rPr>
              <a:t>Pour éviter de commander des paquets à nouveau, les paquets appartenant au même débit sont attribuées à la même classe </a:t>
            </a:r>
            <a:r>
              <a:rPr lang="fr-FR" sz="2200" dirty="0" err="1" smtClean="0">
                <a:solidFill>
                  <a:schemeClr val="tx2">
                    <a:lumMod val="60000"/>
                    <a:lumOff val="40000"/>
                  </a:schemeClr>
                </a:solidFill>
              </a:rPr>
              <a:t>Qos</a:t>
            </a:r>
            <a:r>
              <a:rPr lang="fr-FR" sz="2200" dirty="0" smtClean="0">
                <a:solidFill>
                  <a:schemeClr val="tx2">
                    <a:lumMod val="60000"/>
                    <a:lumOff val="40000"/>
                  </a:schemeClr>
                </a:solidFill>
              </a:rPr>
              <a:t> du réseau de paquet et subissent le même traitement en files d’attente.</a:t>
            </a:r>
            <a:endParaRPr sz="2200">
              <a:solidFill>
                <a:schemeClr val="tx2">
                  <a:lumMod val="60000"/>
                  <a:lumOff val="40000"/>
                </a:schemeClr>
              </a:solidFill>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2" name="object 12"/>
          <p:cNvSpPr txBox="1"/>
          <p:nvPr/>
        </p:nvSpPr>
        <p:spPr>
          <a:xfrm>
            <a:off x="535940" y="257025"/>
            <a:ext cx="7459922" cy="1579410"/>
          </a:xfrm>
          <a:prstGeom prst="rect">
            <a:avLst/>
          </a:prstGeom>
        </p:spPr>
        <p:txBody>
          <a:bodyPr wrap="square" lIns="0" tIns="0" rIns="0" bIns="0" rtlCol="0">
            <a:noAutofit/>
          </a:bodyPr>
          <a:lstStyle/>
          <a:p>
            <a:pPr marL="12700" algn="ctr">
              <a:lnSpc>
                <a:spcPct val="95825"/>
              </a:lnSpc>
              <a:spcBef>
                <a:spcPts val="1953"/>
              </a:spcBef>
            </a:pPr>
            <a:r>
              <a:rPr lang="fr-FR" sz="3200" b="1" dirty="0" smtClean="0">
                <a:solidFill>
                  <a:schemeClr val="tx2">
                    <a:lumMod val="60000"/>
                    <a:lumOff val="40000"/>
                  </a:schemeClr>
                </a:solidFill>
              </a:rPr>
              <a:t>QUALITÉ DE SERVICE DES RESEAUX  WIMAX</a:t>
            </a:r>
            <a:br>
              <a:rPr lang="fr-FR" sz="3200" b="1" dirty="0" smtClean="0">
                <a:solidFill>
                  <a:schemeClr val="tx2">
                    <a:lumMod val="60000"/>
                    <a:lumOff val="40000"/>
                  </a:schemeClr>
                </a:solidFill>
              </a:rPr>
            </a:br>
            <a:r>
              <a:rPr lang="fr-FR" sz="3200" b="1" dirty="0" smtClean="0">
                <a:solidFill>
                  <a:schemeClr val="tx2">
                    <a:lumMod val="60000"/>
                    <a:lumOff val="40000"/>
                  </a:schemeClr>
                </a:solidFill>
              </a:rPr>
              <a:t> </a:t>
            </a:r>
          </a:p>
          <a:p>
            <a:pPr marL="12700" algn="ctr">
              <a:lnSpc>
                <a:spcPct val="95825"/>
              </a:lnSpc>
              <a:spcBef>
                <a:spcPts val="1953"/>
              </a:spcBef>
            </a:pPr>
            <a:endParaRPr lang="fr-FR" sz="2800" dirty="0" smtClean="0">
              <a:solidFill>
                <a:schemeClr val="tx2">
                  <a:lumMod val="60000"/>
                  <a:lumOff val="40000"/>
                </a:schemeClr>
              </a:solidFill>
            </a:endParaRPr>
          </a:p>
          <a:p>
            <a:pPr marL="12700">
              <a:lnSpc>
                <a:spcPct val="95825"/>
              </a:lnSpc>
              <a:spcBef>
                <a:spcPts val="1953"/>
              </a:spcBef>
            </a:pPr>
            <a:r>
              <a:rPr sz="2800" spc="0" smtClean="0">
                <a:solidFill>
                  <a:srgbClr val="548ED4"/>
                </a:solidFill>
                <a:latin typeface="Arial"/>
                <a:cs typeface="Arial"/>
              </a:rPr>
              <a:t>•</a:t>
            </a:r>
            <a:r>
              <a:rPr lang="fr-FR" sz="2800" spc="0" dirty="0" smtClean="0">
                <a:solidFill>
                  <a:srgbClr val="548ED4"/>
                </a:solidFill>
                <a:latin typeface="Arial"/>
                <a:cs typeface="Arial"/>
              </a:rPr>
              <a:t> Les normes </a:t>
            </a:r>
            <a:r>
              <a:rPr lang="fr-FR" sz="3200" dirty="0" err="1" smtClean="0">
                <a:solidFill>
                  <a:schemeClr val="tx2">
                    <a:lumMod val="60000"/>
                    <a:lumOff val="40000"/>
                  </a:schemeClr>
                </a:solidFill>
              </a:rPr>
              <a:t>WiMAX</a:t>
            </a:r>
            <a:r>
              <a:rPr lang="fr-FR" sz="3200" dirty="0" smtClean="0">
                <a:solidFill>
                  <a:schemeClr val="tx2">
                    <a:lumMod val="60000"/>
                    <a:lumOff val="40000"/>
                  </a:schemeClr>
                </a:solidFill>
              </a:rPr>
              <a:t> (IEEE 802.16) sont conçues et créées en tant que support de </a:t>
            </a:r>
            <a:r>
              <a:rPr lang="fr-FR" sz="3200" dirty="0" err="1" smtClean="0">
                <a:solidFill>
                  <a:schemeClr val="tx2">
                    <a:lumMod val="60000"/>
                    <a:lumOff val="40000"/>
                  </a:schemeClr>
                </a:solidFill>
              </a:rPr>
              <a:t>QoS</a:t>
            </a:r>
            <a:r>
              <a:rPr lang="fr-FR" sz="3200" dirty="0" smtClean="0">
                <a:solidFill>
                  <a:schemeClr val="tx2">
                    <a:lumMod val="60000"/>
                    <a:lumOff val="40000"/>
                  </a:schemeClr>
                </a:solidFill>
              </a:rPr>
              <a:t> pour internet dans les connexions via radio.</a:t>
            </a:r>
            <a:br>
              <a:rPr lang="fr-FR" sz="3200" dirty="0" smtClean="0">
                <a:solidFill>
                  <a:schemeClr val="tx2">
                    <a:lumMod val="60000"/>
                    <a:lumOff val="40000"/>
                  </a:schemeClr>
                </a:solidFill>
              </a:rPr>
            </a:br>
            <a:r>
              <a:rPr lang="fr-FR" sz="3200" dirty="0" smtClean="0">
                <a:solidFill>
                  <a:schemeClr val="tx2">
                    <a:lumMod val="60000"/>
                    <a:lumOff val="40000"/>
                  </a:schemeClr>
                </a:solidFill>
                <a:latin typeface="Arial"/>
                <a:cs typeface="Arial"/>
              </a:rPr>
              <a:t> • L</a:t>
            </a:r>
            <a:r>
              <a:rPr lang="fr-FR" sz="3200" dirty="0" smtClean="0">
                <a:solidFill>
                  <a:schemeClr val="tx2">
                    <a:lumMod val="60000"/>
                    <a:lumOff val="40000"/>
                  </a:schemeClr>
                </a:solidFill>
              </a:rPr>
              <a:t>es trafic (paquets) qui vont à l'intérieur du réseau sont classés en différentes classes de la qualité de services.</a:t>
            </a:r>
            <a:endParaRPr sz="3200">
              <a:solidFill>
                <a:schemeClr val="tx2">
                  <a:lumMod val="60000"/>
                  <a:lumOff val="40000"/>
                </a:schemeClr>
              </a:solidFill>
              <a:latin typeface="Times New Roman"/>
              <a:cs typeface="Times New Roman"/>
            </a:endParaRPr>
          </a:p>
        </p:txBody>
      </p:sp>
      <p:sp>
        <p:nvSpPr>
          <p:cNvPr id="11" name="object 11"/>
          <p:cNvSpPr txBox="1"/>
          <p:nvPr/>
        </p:nvSpPr>
        <p:spPr>
          <a:xfrm>
            <a:off x="914400" y="1455944"/>
            <a:ext cx="7746338" cy="807593"/>
          </a:xfrm>
          <a:prstGeom prst="rect">
            <a:avLst/>
          </a:prstGeom>
        </p:spPr>
        <p:txBody>
          <a:bodyPr wrap="square" lIns="0" tIns="0" rIns="0" bIns="0" rtlCol="0">
            <a:noAutofit/>
          </a:bodyPr>
          <a:lstStyle/>
          <a:p>
            <a:pPr marL="52324" marR="790">
              <a:lnSpc>
                <a:spcPts val="2955"/>
              </a:lnSpc>
              <a:spcBef>
                <a:spcPts val="147"/>
              </a:spcBef>
            </a:pPr>
            <a:endParaRPr sz="2800">
              <a:latin typeface="Times New Roman"/>
              <a:cs typeface="Times New Roman"/>
            </a:endParaRPr>
          </a:p>
          <a:p>
            <a:pPr marL="12700">
              <a:lnSpc>
                <a:spcPct val="95825"/>
              </a:lnSpc>
            </a:pPr>
            <a:endParaRPr sz="2800">
              <a:latin typeface="Times New Roman"/>
              <a:cs typeface="Times New Roman"/>
            </a:endParaRPr>
          </a:p>
        </p:txBody>
      </p:sp>
      <p:sp>
        <p:nvSpPr>
          <p:cNvPr id="10" name="object 10"/>
          <p:cNvSpPr txBox="1"/>
          <p:nvPr/>
        </p:nvSpPr>
        <p:spPr>
          <a:xfrm>
            <a:off x="879144" y="1883045"/>
            <a:ext cx="1102394"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9" name="object 9"/>
          <p:cNvSpPr txBox="1"/>
          <p:nvPr/>
        </p:nvSpPr>
        <p:spPr>
          <a:xfrm>
            <a:off x="2105914" y="1883045"/>
            <a:ext cx="1208746"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8" name="object 8"/>
          <p:cNvSpPr txBox="1"/>
          <p:nvPr/>
        </p:nvSpPr>
        <p:spPr>
          <a:xfrm>
            <a:off x="533400" y="1524000"/>
            <a:ext cx="8382000" cy="4495800"/>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7" name="object 7"/>
          <p:cNvSpPr txBox="1"/>
          <p:nvPr/>
        </p:nvSpPr>
        <p:spPr>
          <a:xfrm>
            <a:off x="4712589" y="1883045"/>
            <a:ext cx="493766"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6" name="object 6"/>
          <p:cNvSpPr txBox="1"/>
          <p:nvPr/>
        </p:nvSpPr>
        <p:spPr>
          <a:xfrm>
            <a:off x="5331333" y="1883045"/>
            <a:ext cx="1163114"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5" name="object 5"/>
          <p:cNvSpPr txBox="1"/>
          <p:nvPr/>
        </p:nvSpPr>
        <p:spPr>
          <a:xfrm>
            <a:off x="6619494" y="1883045"/>
            <a:ext cx="352565"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4" name="object 4"/>
          <p:cNvSpPr txBox="1"/>
          <p:nvPr/>
        </p:nvSpPr>
        <p:spPr>
          <a:xfrm>
            <a:off x="7096506" y="1883045"/>
            <a:ext cx="808377"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
        <p:nvSpPr>
          <p:cNvPr id="3" name="object 3"/>
          <p:cNvSpPr txBox="1"/>
          <p:nvPr/>
        </p:nvSpPr>
        <p:spPr>
          <a:xfrm>
            <a:off x="535940" y="2309765"/>
            <a:ext cx="7498059" cy="1319335"/>
          </a:xfrm>
          <a:prstGeom prst="rect">
            <a:avLst/>
          </a:prstGeom>
        </p:spPr>
        <p:txBody>
          <a:bodyPr wrap="square" lIns="0" tIns="0" rIns="0" bIns="0" rtlCol="0">
            <a:noAutofit/>
          </a:bodyPr>
          <a:lstStyle/>
          <a:p>
            <a:pPr marL="355904" marR="61335">
              <a:lnSpc>
                <a:spcPts val="2955"/>
              </a:lnSpc>
              <a:spcBef>
                <a:spcPts val="147"/>
              </a:spcBef>
            </a:pPr>
            <a:endParaRPr sz="2800">
              <a:latin typeface="Times New Roman"/>
              <a:cs typeface="Times New Roman"/>
            </a:endParaRPr>
          </a:p>
        </p:txBody>
      </p:sp>
      <p:sp>
        <p:nvSpPr>
          <p:cNvPr id="2" name="object 2"/>
          <p:cNvSpPr txBox="1"/>
          <p:nvPr/>
        </p:nvSpPr>
        <p:spPr>
          <a:xfrm>
            <a:off x="8149844" y="2821829"/>
            <a:ext cx="512231" cy="380492"/>
          </a:xfrm>
          <a:prstGeom prst="rect">
            <a:avLst/>
          </a:prstGeom>
        </p:spPr>
        <p:txBody>
          <a:bodyPr wrap="square" lIns="0" tIns="0" rIns="0" bIns="0" rtlCol="0">
            <a:noAutofit/>
          </a:bodyPr>
          <a:lstStyle/>
          <a:p>
            <a:pPr marL="12700">
              <a:lnSpc>
                <a:spcPts val="2955"/>
              </a:lnSpc>
              <a:spcBef>
                <a:spcPts val="147"/>
              </a:spcBef>
            </a:pPr>
            <a:endParaRPr sz="28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1" name="object 11"/>
          <p:cNvSpPr/>
          <p:nvPr/>
        </p:nvSpPr>
        <p:spPr>
          <a:xfrm>
            <a:off x="243840" y="1072946"/>
            <a:ext cx="1280414" cy="812241"/>
          </a:xfrm>
          <a:custGeom>
            <a:avLst/>
            <a:gdLst/>
            <a:ahLst/>
            <a:cxnLst/>
            <a:rect l="l" t="t" r="r" b="b"/>
            <a:pathLst>
              <a:path w="1280414" h="812241">
                <a:moveTo>
                  <a:pt x="0" y="812241"/>
                </a:moveTo>
                <a:lnTo>
                  <a:pt x="1280414" y="812241"/>
                </a:lnTo>
                <a:lnTo>
                  <a:pt x="1280414" y="0"/>
                </a:lnTo>
                <a:lnTo>
                  <a:pt x="0" y="0"/>
                </a:lnTo>
                <a:lnTo>
                  <a:pt x="0" y="812241"/>
                </a:lnTo>
                <a:close/>
              </a:path>
            </a:pathLst>
          </a:custGeom>
          <a:solidFill>
            <a:srgbClr val="4F81BC"/>
          </a:solidFill>
        </p:spPr>
        <p:txBody>
          <a:bodyPr wrap="square" lIns="0" tIns="0" rIns="0" bIns="0" rtlCol="0">
            <a:noAutofit/>
          </a:bodyPr>
          <a:lstStyle/>
          <a:p>
            <a:endParaRPr/>
          </a:p>
        </p:txBody>
      </p:sp>
      <p:sp>
        <p:nvSpPr>
          <p:cNvPr id="12" name="object 12"/>
          <p:cNvSpPr/>
          <p:nvPr/>
        </p:nvSpPr>
        <p:spPr>
          <a:xfrm>
            <a:off x="1524254" y="1072946"/>
            <a:ext cx="2864866" cy="812241"/>
          </a:xfrm>
          <a:custGeom>
            <a:avLst/>
            <a:gdLst/>
            <a:ahLst/>
            <a:cxnLst/>
            <a:rect l="l" t="t" r="r" b="b"/>
            <a:pathLst>
              <a:path w="2864866" h="812241">
                <a:moveTo>
                  <a:pt x="0" y="812241"/>
                </a:moveTo>
                <a:lnTo>
                  <a:pt x="2864866" y="812241"/>
                </a:lnTo>
                <a:lnTo>
                  <a:pt x="2864866" y="0"/>
                </a:lnTo>
                <a:lnTo>
                  <a:pt x="0" y="0"/>
                </a:lnTo>
                <a:lnTo>
                  <a:pt x="0" y="812241"/>
                </a:lnTo>
                <a:close/>
              </a:path>
            </a:pathLst>
          </a:custGeom>
          <a:solidFill>
            <a:srgbClr val="4F81BC"/>
          </a:solidFill>
        </p:spPr>
        <p:txBody>
          <a:bodyPr wrap="square" lIns="0" tIns="0" rIns="0" bIns="0" rtlCol="0">
            <a:noAutofit/>
          </a:bodyPr>
          <a:lstStyle/>
          <a:p>
            <a:endParaRPr/>
          </a:p>
        </p:txBody>
      </p:sp>
      <p:sp>
        <p:nvSpPr>
          <p:cNvPr id="13" name="object 13"/>
          <p:cNvSpPr/>
          <p:nvPr/>
        </p:nvSpPr>
        <p:spPr>
          <a:xfrm>
            <a:off x="4389120" y="1072946"/>
            <a:ext cx="4547616" cy="812241"/>
          </a:xfrm>
          <a:custGeom>
            <a:avLst/>
            <a:gdLst/>
            <a:ahLst/>
            <a:cxnLst/>
            <a:rect l="l" t="t" r="r" b="b"/>
            <a:pathLst>
              <a:path w="4547616" h="812241">
                <a:moveTo>
                  <a:pt x="0" y="812241"/>
                </a:moveTo>
                <a:lnTo>
                  <a:pt x="4547616" y="812241"/>
                </a:lnTo>
                <a:lnTo>
                  <a:pt x="4547616" y="0"/>
                </a:lnTo>
                <a:lnTo>
                  <a:pt x="0" y="0"/>
                </a:lnTo>
                <a:lnTo>
                  <a:pt x="0" y="812241"/>
                </a:lnTo>
                <a:close/>
              </a:path>
            </a:pathLst>
          </a:custGeom>
          <a:solidFill>
            <a:srgbClr val="4F81BC"/>
          </a:solidFill>
        </p:spPr>
        <p:txBody>
          <a:bodyPr wrap="square" lIns="0" tIns="0" rIns="0" bIns="0" rtlCol="0">
            <a:noAutofit/>
          </a:bodyPr>
          <a:lstStyle/>
          <a:p>
            <a:endParaRPr/>
          </a:p>
        </p:txBody>
      </p:sp>
      <p:sp>
        <p:nvSpPr>
          <p:cNvPr id="14" name="object 14"/>
          <p:cNvSpPr/>
          <p:nvPr/>
        </p:nvSpPr>
        <p:spPr>
          <a:xfrm>
            <a:off x="243840" y="1885124"/>
            <a:ext cx="1280414" cy="756602"/>
          </a:xfrm>
          <a:custGeom>
            <a:avLst/>
            <a:gdLst/>
            <a:ahLst/>
            <a:cxnLst/>
            <a:rect l="l" t="t" r="r" b="b"/>
            <a:pathLst>
              <a:path w="1280414" h="756602">
                <a:moveTo>
                  <a:pt x="0" y="756602"/>
                </a:moveTo>
                <a:lnTo>
                  <a:pt x="1280414" y="756602"/>
                </a:lnTo>
                <a:lnTo>
                  <a:pt x="1280414" y="0"/>
                </a:lnTo>
                <a:lnTo>
                  <a:pt x="0" y="0"/>
                </a:lnTo>
                <a:lnTo>
                  <a:pt x="0" y="756602"/>
                </a:lnTo>
                <a:close/>
              </a:path>
            </a:pathLst>
          </a:custGeom>
          <a:solidFill>
            <a:srgbClr val="D0D7E8"/>
          </a:solidFill>
        </p:spPr>
        <p:txBody>
          <a:bodyPr wrap="square" lIns="0" tIns="0" rIns="0" bIns="0" rtlCol="0">
            <a:noAutofit/>
          </a:bodyPr>
          <a:lstStyle/>
          <a:p>
            <a:endParaRPr/>
          </a:p>
        </p:txBody>
      </p:sp>
      <p:sp>
        <p:nvSpPr>
          <p:cNvPr id="15" name="object 15"/>
          <p:cNvSpPr/>
          <p:nvPr/>
        </p:nvSpPr>
        <p:spPr>
          <a:xfrm>
            <a:off x="1524254" y="1885124"/>
            <a:ext cx="2864866" cy="756602"/>
          </a:xfrm>
          <a:custGeom>
            <a:avLst/>
            <a:gdLst/>
            <a:ahLst/>
            <a:cxnLst/>
            <a:rect l="l" t="t" r="r" b="b"/>
            <a:pathLst>
              <a:path w="2864866" h="756602">
                <a:moveTo>
                  <a:pt x="0" y="756602"/>
                </a:moveTo>
                <a:lnTo>
                  <a:pt x="2864866" y="756602"/>
                </a:lnTo>
                <a:lnTo>
                  <a:pt x="2864866" y="0"/>
                </a:lnTo>
                <a:lnTo>
                  <a:pt x="0" y="0"/>
                </a:lnTo>
                <a:lnTo>
                  <a:pt x="0" y="756602"/>
                </a:lnTo>
                <a:close/>
              </a:path>
            </a:pathLst>
          </a:custGeom>
          <a:solidFill>
            <a:srgbClr val="D0D7E8"/>
          </a:solidFill>
        </p:spPr>
        <p:txBody>
          <a:bodyPr wrap="square" lIns="0" tIns="0" rIns="0" bIns="0" rtlCol="0">
            <a:noAutofit/>
          </a:bodyPr>
          <a:lstStyle/>
          <a:p>
            <a:endParaRPr/>
          </a:p>
        </p:txBody>
      </p:sp>
      <p:sp>
        <p:nvSpPr>
          <p:cNvPr id="16" name="object 16"/>
          <p:cNvSpPr/>
          <p:nvPr/>
        </p:nvSpPr>
        <p:spPr>
          <a:xfrm>
            <a:off x="4389120" y="1885124"/>
            <a:ext cx="4547616" cy="756602"/>
          </a:xfrm>
          <a:custGeom>
            <a:avLst/>
            <a:gdLst/>
            <a:ahLst/>
            <a:cxnLst/>
            <a:rect l="l" t="t" r="r" b="b"/>
            <a:pathLst>
              <a:path w="4547616" h="756602">
                <a:moveTo>
                  <a:pt x="0" y="756602"/>
                </a:moveTo>
                <a:lnTo>
                  <a:pt x="4547616" y="756602"/>
                </a:lnTo>
                <a:lnTo>
                  <a:pt x="4547616" y="0"/>
                </a:lnTo>
                <a:lnTo>
                  <a:pt x="0" y="0"/>
                </a:lnTo>
                <a:lnTo>
                  <a:pt x="0" y="756602"/>
                </a:lnTo>
                <a:close/>
              </a:path>
            </a:pathLst>
          </a:custGeom>
          <a:solidFill>
            <a:srgbClr val="D0D7E8"/>
          </a:solidFill>
        </p:spPr>
        <p:txBody>
          <a:bodyPr wrap="square" lIns="0" tIns="0" rIns="0" bIns="0" rtlCol="0">
            <a:noAutofit/>
          </a:bodyPr>
          <a:lstStyle/>
          <a:p>
            <a:endParaRPr/>
          </a:p>
        </p:txBody>
      </p:sp>
      <p:sp>
        <p:nvSpPr>
          <p:cNvPr id="17" name="object 17"/>
          <p:cNvSpPr/>
          <p:nvPr/>
        </p:nvSpPr>
        <p:spPr>
          <a:xfrm>
            <a:off x="243840" y="2641790"/>
            <a:ext cx="1280414" cy="756602"/>
          </a:xfrm>
          <a:custGeom>
            <a:avLst/>
            <a:gdLst/>
            <a:ahLst/>
            <a:cxnLst/>
            <a:rect l="l" t="t" r="r" b="b"/>
            <a:pathLst>
              <a:path w="1280414" h="756602">
                <a:moveTo>
                  <a:pt x="0" y="756602"/>
                </a:moveTo>
                <a:lnTo>
                  <a:pt x="1280414" y="756602"/>
                </a:lnTo>
                <a:lnTo>
                  <a:pt x="1280414" y="0"/>
                </a:lnTo>
                <a:lnTo>
                  <a:pt x="0" y="0"/>
                </a:lnTo>
                <a:lnTo>
                  <a:pt x="0" y="756602"/>
                </a:lnTo>
                <a:close/>
              </a:path>
            </a:pathLst>
          </a:custGeom>
          <a:solidFill>
            <a:srgbClr val="E9ECF4"/>
          </a:solidFill>
        </p:spPr>
        <p:txBody>
          <a:bodyPr wrap="square" lIns="0" tIns="0" rIns="0" bIns="0" rtlCol="0">
            <a:noAutofit/>
          </a:bodyPr>
          <a:lstStyle/>
          <a:p>
            <a:endParaRPr/>
          </a:p>
        </p:txBody>
      </p:sp>
      <p:sp>
        <p:nvSpPr>
          <p:cNvPr id="18" name="object 18"/>
          <p:cNvSpPr/>
          <p:nvPr/>
        </p:nvSpPr>
        <p:spPr>
          <a:xfrm>
            <a:off x="1524254" y="2641790"/>
            <a:ext cx="2864866" cy="756602"/>
          </a:xfrm>
          <a:custGeom>
            <a:avLst/>
            <a:gdLst/>
            <a:ahLst/>
            <a:cxnLst/>
            <a:rect l="l" t="t" r="r" b="b"/>
            <a:pathLst>
              <a:path w="2864866" h="756602">
                <a:moveTo>
                  <a:pt x="0" y="756602"/>
                </a:moveTo>
                <a:lnTo>
                  <a:pt x="2864866" y="756602"/>
                </a:lnTo>
                <a:lnTo>
                  <a:pt x="2864866" y="0"/>
                </a:lnTo>
                <a:lnTo>
                  <a:pt x="0" y="0"/>
                </a:lnTo>
                <a:lnTo>
                  <a:pt x="0" y="756602"/>
                </a:lnTo>
                <a:close/>
              </a:path>
            </a:pathLst>
          </a:custGeom>
          <a:solidFill>
            <a:srgbClr val="E9ECF4"/>
          </a:solidFill>
        </p:spPr>
        <p:txBody>
          <a:bodyPr wrap="square" lIns="0" tIns="0" rIns="0" bIns="0" rtlCol="0">
            <a:noAutofit/>
          </a:bodyPr>
          <a:lstStyle/>
          <a:p>
            <a:endParaRPr/>
          </a:p>
        </p:txBody>
      </p:sp>
      <p:sp>
        <p:nvSpPr>
          <p:cNvPr id="19" name="object 19"/>
          <p:cNvSpPr/>
          <p:nvPr/>
        </p:nvSpPr>
        <p:spPr>
          <a:xfrm>
            <a:off x="4389120" y="2641790"/>
            <a:ext cx="4547616" cy="756602"/>
          </a:xfrm>
          <a:custGeom>
            <a:avLst/>
            <a:gdLst/>
            <a:ahLst/>
            <a:cxnLst/>
            <a:rect l="l" t="t" r="r" b="b"/>
            <a:pathLst>
              <a:path w="4547616" h="756602">
                <a:moveTo>
                  <a:pt x="0" y="756602"/>
                </a:moveTo>
                <a:lnTo>
                  <a:pt x="4547616" y="756602"/>
                </a:lnTo>
                <a:lnTo>
                  <a:pt x="4547616" y="0"/>
                </a:lnTo>
                <a:lnTo>
                  <a:pt x="0" y="0"/>
                </a:lnTo>
                <a:lnTo>
                  <a:pt x="0" y="756602"/>
                </a:lnTo>
                <a:close/>
              </a:path>
            </a:pathLst>
          </a:custGeom>
          <a:solidFill>
            <a:srgbClr val="E9ECF4"/>
          </a:solidFill>
        </p:spPr>
        <p:txBody>
          <a:bodyPr wrap="square" lIns="0" tIns="0" rIns="0" bIns="0" rtlCol="0">
            <a:noAutofit/>
          </a:bodyPr>
          <a:lstStyle/>
          <a:p>
            <a:endParaRPr/>
          </a:p>
        </p:txBody>
      </p:sp>
      <p:sp>
        <p:nvSpPr>
          <p:cNvPr id="20" name="object 20"/>
          <p:cNvSpPr/>
          <p:nvPr/>
        </p:nvSpPr>
        <p:spPr>
          <a:xfrm>
            <a:off x="243840" y="3398329"/>
            <a:ext cx="1280414" cy="756602"/>
          </a:xfrm>
          <a:custGeom>
            <a:avLst/>
            <a:gdLst/>
            <a:ahLst/>
            <a:cxnLst/>
            <a:rect l="l" t="t" r="r" b="b"/>
            <a:pathLst>
              <a:path w="1280414" h="756602">
                <a:moveTo>
                  <a:pt x="0" y="756602"/>
                </a:moveTo>
                <a:lnTo>
                  <a:pt x="1280414" y="756602"/>
                </a:lnTo>
                <a:lnTo>
                  <a:pt x="1280414" y="0"/>
                </a:lnTo>
                <a:lnTo>
                  <a:pt x="0" y="0"/>
                </a:lnTo>
                <a:lnTo>
                  <a:pt x="0" y="756602"/>
                </a:lnTo>
                <a:close/>
              </a:path>
            </a:pathLst>
          </a:custGeom>
          <a:solidFill>
            <a:srgbClr val="D0D7E8"/>
          </a:solidFill>
        </p:spPr>
        <p:txBody>
          <a:bodyPr wrap="square" lIns="0" tIns="0" rIns="0" bIns="0" rtlCol="0">
            <a:noAutofit/>
          </a:bodyPr>
          <a:lstStyle/>
          <a:p>
            <a:endParaRPr/>
          </a:p>
        </p:txBody>
      </p:sp>
      <p:sp>
        <p:nvSpPr>
          <p:cNvPr id="21" name="object 21"/>
          <p:cNvSpPr/>
          <p:nvPr/>
        </p:nvSpPr>
        <p:spPr>
          <a:xfrm>
            <a:off x="1524254" y="3398329"/>
            <a:ext cx="2864866" cy="756602"/>
          </a:xfrm>
          <a:custGeom>
            <a:avLst/>
            <a:gdLst/>
            <a:ahLst/>
            <a:cxnLst/>
            <a:rect l="l" t="t" r="r" b="b"/>
            <a:pathLst>
              <a:path w="2864866" h="756602">
                <a:moveTo>
                  <a:pt x="0" y="756602"/>
                </a:moveTo>
                <a:lnTo>
                  <a:pt x="2864866" y="756602"/>
                </a:lnTo>
                <a:lnTo>
                  <a:pt x="2864866" y="0"/>
                </a:lnTo>
                <a:lnTo>
                  <a:pt x="0" y="0"/>
                </a:lnTo>
                <a:lnTo>
                  <a:pt x="0" y="756602"/>
                </a:lnTo>
                <a:close/>
              </a:path>
            </a:pathLst>
          </a:custGeom>
          <a:solidFill>
            <a:srgbClr val="D0D7E8"/>
          </a:solidFill>
        </p:spPr>
        <p:txBody>
          <a:bodyPr wrap="square" lIns="0" tIns="0" rIns="0" bIns="0" rtlCol="0">
            <a:noAutofit/>
          </a:bodyPr>
          <a:lstStyle/>
          <a:p>
            <a:endParaRPr/>
          </a:p>
        </p:txBody>
      </p:sp>
      <p:sp>
        <p:nvSpPr>
          <p:cNvPr id="22" name="object 22"/>
          <p:cNvSpPr/>
          <p:nvPr/>
        </p:nvSpPr>
        <p:spPr>
          <a:xfrm>
            <a:off x="4389120" y="3398329"/>
            <a:ext cx="4547616" cy="756602"/>
          </a:xfrm>
          <a:custGeom>
            <a:avLst/>
            <a:gdLst/>
            <a:ahLst/>
            <a:cxnLst/>
            <a:rect l="l" t="t" r="r" b="b"/>
            <a:pathLst>
              <a:path w="4547616" h="756602">
                <a:moveTo>
                  <a:pt x="0" y="756602"/>
                </a:moveTo>
                <a:lnTo>
                  <a:pt x="4547616" y="756602"/>
                </a:lnTo>
                <a:lnTo>
                  <a:pt x="4547616" y="0"/>
                </a:lnTo>
                <a:lnTo>
                  <a:pt x="0" y="0"/>
                </a:lnTo>
                <a:lnTo>
                  <a:pt x="0" y="756602"/>
                </a:lnTo>
                <a:close/>
              </a:path>
            </a:pathLst>
          </a:custGeom>
          <a:solidFill>
            <a:srgbClr val="D0D7E8"/>
          </a:solidFill>
        </p:spPr>
        <p:txBody>
          <a:bodyPr wrap="square" lIns="0" tIns="0" rIns="0" bIns="0" rtlCol="0">
            <a:noAutofit/>
          </a:bodyPr>
          <a:lstStyle/>
          <a:p>
            <a:endParaRPr/>
          </a:p>
        </p:txBody>
      </p:sp>
      <p:sp>
        <p:nvSpPr>
          <p:cNvPr id="23" name="object 23"/>
          <p:cNvSpPr/>
          <p:nvPr/>
        </p:nvSpPr>
        <p:spPr>
          <a:xfrm>
            <a:off x="243840" y="4154868"/>
            <a:ext cx="1280414" cy="756602"/>
          </a:xfrm>
          <a:custGeom>
            <a:avLst/>
            <a:gdLst/>
            <a:ahLst/>
            <a:cxnLst/>
            <a:rect l="l" t="t" r="r" b="b"/>
            <a:pathLst>
              <a:path w="1280414" h="756602">
                <a:moveTo>
                  <a:pt x="0" y="756602"/>
                </a:moveTo>
                <a:lnTo>
                  <a:pt x="1280414" y="756602"/>
                </a:lnTo>
                <a:lnTo>
                  <a:pt x="1280414" y="0"/>
                </a:lnTo>
                <a:lnTo>
                  <a:pt x="0" y="0"/>
                </a:lnTo>
                <a:lnTo>
                  <a:pt x="0" y="756602"/>
                </a:lnTo>
                <a:close/>
              </a:path>
            </a:pathLst>
          </a:custGeom>
          <a:solidFill>
            <a:srgbClr val="E9ECF4"/>
          </a:solidFill>
        </p:spPr>
        <p:txBody>
          <a:bodyPr wrap="square" lIns="0" tIns="0" rIns="0" bIns="0" rtlCol="0">
            <a:noAutofit/>
          </a:bodyPr>
          <a:lstStyle/>
          <a:p>
            <a:endParaRPr/>
          </a:p>
        </p:txBody>
      </p:sp>
      <p:sp>
        <p:nvSpPr>
          <p:cNvPr id="24" name="object 24"/>
          <p:cNvSpPr/>
          <p:nvPr/>
        </p:nvSpPr>
        <p:spPr>
          <a:xfrm>
            <a:off x="1524254" y="4154868"/>
            <a:ext cx="2864866" cy="756602"/>
          </a:xfrm>
          <a:custGeom>
            <a:avLst/>
            <a:gdLst/>
            <a:ahLst/>
            <a:cxnLst/>
            <a:rect l="l" t="t" r="r" b="b"/>
            <a:pathLst>
              <a:path w="2864866" h="756602">
                <a:moveTo>
                  <a:pt x="0" y="756602"/>
                </a:moveTo>
                <a:lnTo>
                  <a:pt x="2864866" y="756602"/>
                </a:lnTo>
                <a:lnTo>
                  <a:pt x="2864866" y="0"/>
                </a:lnTo>
                <a:lnTo>
                  <a:pt x="0" y="0"/>
                </a:lnTo>
                <a:lnTo>
                  <a:pt x="0" y="756602"/>
                </a:lnTo>
                <a:close/>
              </a:path>
            </a:pathLst>
          </a:custGeom>
          <a:solidFill>
            <a:srgbClr val="E9ECF4"/>
          </a:solidFill>
        </p:spPr>
        <p:txBody>
          <a:bodyPr wrap="square" lIns="0" tIns="0" rIns="0" bIns="0" rtlCol="0">
            <a:noAutofit/>
          </a:bodyPr>
          <a:lstStyle/>
          <a:p>
            <a:endParaRPr/>
          </a:p>
        </p:txBody>
      </p:sp>
      <p:sp>
        <p:nvSpPr>
          <p:cNvPr id="25" name="object 25"/>
          <p:cNvSpPr/>
          <p:nvPr/>
        </p:nvSpPr>
        <p:spPr>
          <a:xfrm>
            <a:off x="4389120" y="4154868"/>
            <a:ext cx="4547616" cy="756602"/>
          </a:xfrm>
          <a:custGeom>
            <a:avLst/>
            <a:gdLst/>
            <a:ahLst/>
            <a:cxnLst/>
            <a:rect l="l" t="t" r="r" b="b"/>
            <a:pathLst>
              <a:path w="4547616" h="756602">
                <a:moveTo>
                  <a:pt x="0" y="756602"/>
                </a:moveTo>
                <a:lnTo>
                  <a:pt x="4547616" y="756602"/>
                </a:lnTo>
                <a:lnTo>
                  <a:pt x="4547616" y="0"/>
                </a:lnTo>
                <a:lnTo>
                  <a:pt x="0" y="0"/>
                </a:lnTo>
                <a:lnTo>
                  <a:pt x="0" y="756602"/>
                </a:lnTo>
                <a:close/>
              </a:path>
            </a:pathLst>
          </a:custGeom>
          <a:solidFill>
            <a:srgbClr val="E9ECF4"/>
          </a:solidFill>
        </p:spPr>
        <p:txBody>
          <a:bodyPr wrap="square" lIns="0" tIns="0" rIns="0" bIns="0" rtlCol="0">
            <a:noAutofit/>
          </a:bodyPr>
          <a:lstStyle/>
          <a:p>
            <a:endParaRPr/>
          </a:p>
        </p:txBody>
      </p:sp>
      <p:sp>
        <p:nvSpPr>
          <p:cNvPr id="26" name="object 26"/>
          <p:cNvSpPr/>
          <p:nvPr/>
        </p:nvSpPr>
        <p:spPr>
          <a:xfrm>
            <a:off x="243840" y="4911559"/>
            <a:ext cx="1280414" cy="427647"/>
          </a:xfrm>
          <a:custGeom>
            <a:avLst/>
            <a:gdLst/>
            <a:ahLst/>
            <a:cxnLst/>
            <a:rect l="l" t="t" r="r" b="b"/>
            <a:pathLst>
              <a:path w="1280414" h="427647">
                <a:moveTo>
                  <a:pt x="0" y="427647"/>
                </a:moveTo>
                <a:lnTo>
                  <a:pt x="1280414" y="427647"/>
                </a:lnTo>
                <a:lnTo>
                  <a:pt x="1280414" y="0"/>
                </a:lnTo>
                <a:lnTo>
                  <a:pt x="0" y="0"/>
                </a:lnTo>
                <a:lnTo>
                  <a:pt x="0" y="427647"/>
                </a:lnTo>
                <a:close/>
              </a:path>
            </a:pathLst>
          </a:custGeom>
          <a:solidFill>
            <a:srgbClr val="D0D7E8"/>
          </a:solidFill>
        </p:spPr>
        <p:txBody>
          <a:bodyPr wrap="square" lIns="0" tIns="0" rIns="0" bIns="0" rtlCol="0">
            <a:noAutofit/>
          </a:bodyPr>
          <a:lstStyle/>
          <a:p>
            <a:endParaRPr/>
          </a:p>
        </p:txBody>
      </p:sp>
      <p:sp>
        <p:nvSpPr>
          <p:cNvPr id="27" name="object 27"/>
          <p:cNvSpPr/>
          <p:nvPr/>
        </p:nvSpPr>
        <p:spPr>
          <a:xfrm>
            <a:off x="1524254" y="4911559"/>
            <a:ext cx="2864866" cy="427647"/>
          </a:xfrm>
          <a:custGeom>
            <a:avLst/>
            <a:gdLst/>
            <a:ahLst/>
            <a:cxnLst/>
            <a:rect l="l" t="t" r="r" b="b"/>
            <a:pathLst>
              <a:path w="2864866" h="427647">
                <a:moveTo>
                  <a:pt x="0" y="427647"/>
                </a:moveTo>
                <a:lnTo>
                  <a:pt x="2864866" y="427647"/>
                </a:lnTo>
                <a:lnTo>
                  <a:pt x="2864866" y="0"/>
                </a:lnTo>
                <a:lnTo>
                  <a:pt x="0" y="0"/>
                </a:lnTo>
                <a:lnTo>
                  <a:pt x="0" y="427647"/>
                </a:lnTo>
                <a:close/>
              </a:path>
            </a:pathLst>
          </a:custGeom>
          <a:solidFill>
            <a:srgbClr val="D0D7E8"/>
          </a:solidFill>
        </p:spPr>
        <p:txBody>
          <a:bodyPr wrap="square" lIns="0" tIns="0" rIns="0" bIns="0" rtlCol="0">
            <a:noAutofit/>
          </a:bodyPr>
          <a:lstStyle/>
          <a:p>
            <a:endParaRPr/>
          </a:p>
        </p:txBody>
      </p:sp>
      <p:sp>
        <p:nvSpPr>
          <p:cNvPr id="28" name="object 28"/>
          <p:cNvSpPr/>
          <p:nvPr/>
        </p:nvSpPr>
        <p:spPr>
          <a:xfrm>
            <a:off x="4389120" y="4911559"/>
            <a:ext cx="4547616" cy="427647"/>
          </a:xfrm>
          <a:custGeom>
            <a:avLst/>
            <a:gdLst/>
            <a:ahLst/>
            <a:cxnLst/>
            <a:rect l="l" t="t" r="r" b="b"/>
            <a:pathLst>
              <a:path w="4547616" h="427647">
                <a:moveTo>
                  <a:pt x="0" y="427647"/>
                </a:moveTo>
                <a:lnTo>
                  <a:pt x="4547616" y="427647"/>
                </a:lnTo>
                <a:lnTo>
                  <a:pt x="4547616" y="0"/>
                </a:lnTo>
                <a:lnTo>
                  <a:pt x="0" y="0"/>
                </a:lnTo>
                <a:lnTo>
                  <a:pt x="0" y="427647"/>
                </a:lnTo>
                <a:close/>
              </a:path>
            </a:pathLst>
          </a:custGeom>
          <a:solidFill>
            <a:srgbClr val="D0D7E8"/>
          </a:solidFill>
        </p:spPr>
        <p:txBody>
          <a:bodyPr wrap="square" lIns="0" tIns="0" rIns="0" bIns="0" rtlCol="0">
            <a:noAutofit/>
          </a:bodyPr>
          <a:lstStyle/>
          <a:p>
            <a:endParaRPr/>
          </a:p>
        </p:txBody>
      </p:sp>
      <p:sp>
        <p:nvSpPr>
          <p:cNvPr id="29" name="object 29"/>
          <p:cNvSpPr/>
          <p:nvPr/>
        </p:nvSpPr>
        <p:spPr>
          <a:xfrm>
            <a:off x="243840" y="5339168"/>
            <a:ext cx="1280414" cy="427647"/>
          </a:xfrm>
          <a:custGeom>
            <a:avLst/>
            <a:gdLst/>
            <a:ahLst/>
            <a:cxnLst/>
            <a:rect l="l" t="t" r="r" b="b"/>
            <a:pathLst>
              <a:path w="1280414" h="427647">
                <a:moveTo>
                  <a:pt x="0" y="427647"/>
                </a:moveTo>
                <a:lnTo>
                  <a:pt x="1280414" y="427647"/>
                </a:lnTo>
                <a:lnTo>
                  <a:pt x="1280414" y="0"/>
                </a:lnTo>
                <a:lnTo>
                  <a:pt x="0" y="0"/>
                </a:lnTo>
                <a:lnTo>
                  <a:pt x="0" y="427647"/>
                </a:lnTo>
                <a:close/>
              </a:path>
            </a:pathLst>
          </a:custGeom>
          <a:solidFill>
            <a:srgbClr val="E9ECF4"/>
          </a:solidFill>
        </p:spPr>
        <p:txBody>
          <a:bodyPr wrap="square" lIns="0" tIns="0" rIns="0" bIns="0" rtlCol="0">
            <a:noAutofit/>
          </a:bodyPr>
          <a:lstStyle/>
          <a:p>
            <a:endParaRPr/>
          </a:p>
        </p:txBody>
      </p:sp>
      <p:sp>
        <p:nvSpPr>
          <p:cNvPr id="30" name="object 30"/>
          <p:cNvSpPr/>
          <p:nvPr/>
        </p:nvSpPr>
        <p:spPr>
          <a:xfrm>
            <a:off x="1524254" y="5339168"/>
            <a:ext cx="2864866" cy="427647"/>
          </a:xfrm>
          <a:custGeom>
            <a:avLst/>
            <a:gdLst/>
            <a:ahLst/>
            <a:cxnLst/>
            <a:rect l="l" t="t" r="r" b="b"/>
            <a:pathLst>
              <a:path w="2864866" h="427647">
                <a:moveTo>
                  <a:pt x="0" y="427647"/>
                </a:moveTo>
                <a:lnTo>
                  <a:pt x="2864866" y="427647"/>
                </a:lnTo>
                <a:lnTo>
                  <a:pt x="2864866" y="0"/>
                </a:lnTo>
                <a:lnTo>
                  <a:pt x="0" y="0"/>
                </a:lnTo>
                <a:lnTo>
                  <a:pt x="0" y="427647"/>
                </a:lnTo>
                <a:close/>
              </a:path>
            </a:pathLst>
          </a:custGeom>
          <a:solidFill>
            <a:srgbClr val="E9ECF4"/>
          </a:solidFill>
        </p:spPr>
        <p:txBody>
          <a:bodyPr wrap="square" lIns="0" tIns="0" rIns="0" bIns="0" rtlCol="0">
            <a:noAutofit/>
          </a:bodyPr>
          <a:lstStyle/>
          <a:p>
            <a:endParaRPr/>
          </a:p>
        </p:txBody>
      </p:sp>
      <p:sp>
        <p:nvSpPr>
          <p:cNvPr id="31" name="object 31"/>
          <p:cNvSpPr/>
          <p:nvPr/>
        </p:nvSpPr>
        <p:spPr>
          <a:xfrm>
            <a:off x="4389120" y="5339168"/>
            <a:ext cx="4547616" cy="427647"/>
          </a:xfrm>
          <a:custGeom>
            <a:avLst/>
            <a:gdLst/>
            <a:ahLst/>
            <a:cxnLst/>
            <a:rect l="l" t="t" r="r" b="b"/>
            <a:pathLst>
              <a:path w="4547616" h="427647">
                <a:moveTo>
                  <a:pt x="0" y="427647"/>
                </a:moveTo>
                <a:lnTo>
                  <a:pt x="4547616" y="427647"/>
                </a:lnTo>
                <a:lnTo>
                  <a:pt x="4547616" y="0"/>
                </a:lnTo>
                <a:lnTo>
                  <a:pt x="0" y="0"/>
                </a:lnTo>
                <a:lnTo>
                  <a:pt x="0" y="427647"/>
                </a:lnTo>
                <a:close/>
              </a:path>
            </a:pathLst>
          </a:custGeom>
          <a:solidFill>
            <a:srgbClr val="E9ECF4"/>
          </a:solidFill>
        </p:spPr>
        <p:txBody>
          <a:bodyPr wrap="square" lIns="0" tIns="0" rIns="0" bIns="0" rtlCol="0">
            <a:noAutofit/>
          </a:bodyPr>
          <a:lstStyle/>
          <a:p>
            <a:endParaRPr/>
          </a:p>
        </p:txBody>
      </p:sp>
      <p:sp>
        <p:nvSpPr>
          <p:cNvPr id="32" name="object 32"/>
          <p:cNvSpPr/>
          <p:nvPr/>
        </p:nvSpPr>
        <p:spPr>
          <a:xfrm>
            <a:off x="237490" y="1885188"/>
            <a:ext cx="8705595" cy="0"/>
          </a:xfrm>
          <a:custGeom>
            <a:avLst/>
            <a:gdLst/>
            <a:ahLst/>
            <a:cxnLst/>
            <a:rect l="l" t="t" r="r" b="b"/>
            <a:pathLst>
              <a:path w="8705595">
                <a:moveTo>
                  <a:pt x="0" y="0"/>
                </a:moveTo>
                <a:lnTo>
                  <a:pt x="8705595" y="0"/>
                </a:lnTo>
              </a:path>
            </a:pathLst>
          </a:custGeom>
          <a:ln w="38100">
            <a:solidFill>
              <a:srgbClr val="FFFFFF"/>
            </a:solidFill>
          </a:ln>
        </p:spPr>
        <p:txBody>
          <a:bodyPr wrap="square" lIns="0" tIns="0" rIns="0" bIns="0" rtlCol="0">
            <a:noAutofit/>
          </a:bodyPr>
          <a:lstStyle/>
          <a:p>
            <a:endParaRPr/>
          </a:p>
        </p:txBody>
      </p:sp>
      <p:sp>
        <p:nvSpPr>
          <p:cNvPr id="9" name="object 9"/>
          <p:cNvSpPr txBox="1"/>
          <p:nvPr/>
        </p:nvSpPr>
        <p:spPr>
          <a:xfrm>
            <a:off x="512165" y="208257"/>
            <a:ext cx="8016666" cy="432308"/>
          </a:xfrm>
          <a:prstGeom prst="rect">
            <a:avLst/>
          </a:prstGeom>
        </p:spPr>
        <p:txBody>
          <a:bodyPr wrap="square" lIns="0" tIns="0" rIns="0" bIns="0" rtlCol="0">
            <a:noAutofit/>
          </a:bodyPr>
          <a:lstStyle/>
          <a:p>
            <a:pPr marL="12700" algn="ctr">
              <a:lnSpc>
                <a:spcPts val="3370"/>
              </a:lnSpc>
              <a:spcBef>
                <a:spcPts val="168"/>
              </a:spcBef>
            </a:pPr>
            <a:r>
              <a:rPr lang="fr-FR" sz="3200" dirty="0" err="1" smtClean="0">
                <a:solidFill>
                  <a:schemeClr val="tx2">
                    <a:lumMod val="60000"/>
                    <a:lumOff val="40000"/>
                  </a:schemeClr>
                </a:solidFill>
              </a:rPr>
              <a:t>WiMAX</a:t>
            </a:r>
            <a:r>
              <a:rPr lang="fr-FR" sz="3200" dirty="0" smtClean="0">
                <a:solidFill>
                  <a:schemeClr val="tx2">
                    <a:lumMod val="60000"/>
                    <a:lumOff val="40000"/>
                  </a:schemeClr>
                </a:solidFill>
              </a:rPr>
              <a:t> QUALITÉ DES CLASSES DE SERVICE</a:t>
            </a:r>
            <a:endParaRPr sz="3200">
              <a:solidFill>
                <a:schemeClr val="tx2">
                  <a:lumMod val="60000"/>
                  <a:lumOff val="40000"/>
                </a:schemeClr>
              </a:solidFill>
              <a:latin typeface="Times New Roman"/>
              <a:cs typeface="Times New Roman"/>
            </a:endParaRPr>
          </a:p>
        </p:txBody>
      </p:sp>
      <p:sp>
        <p:nvSpPr>
          <p:cNvPr id="8" name="object 8"/>
          <p:cNvSpPr txBox="1"/>
          <p:nvPr/>
        </p:nvSpPr>
        <p:spPr>
          <a:xfrm>
            <a:off x="243840" y="1072946"/>
            <a:ext cx="8692896" cy="812241"/>
          </a:xfrm>
          <a:prstGeom prst="rect">
            <a:avLst/>
          </a:prstGeom>
        </p:spPr>
        <p:txBody>
          <a:bodyPr wrap="square" lIns="0" tIns="0" rIns="0" bIns="0" rtlCol="0">
            <a:noAutofit/>
          </a:bodyPr>
          <a:lstStyle/>
          <a:p>
            <a:pPr marL="91439">
              <a:lnSpc>
                <a:spcPct val="95825"/>
              </a:lnSpc>
              <a:spcBef>
                <a:spcPts val="425"/>
              </a:spcBef>
            </a:pPr>
            <a:r>
              <a:rPr lang="fr-FR" sz="2000" dirty="0" smtClean="0"/>
              <a:t>Classe des        classes d'application        </a:t>
            </a:r>
            <a:r>
              <a:rPr lang="fr-FR" sz="2000" dirty="0" err="1" smtClean="0"/>
              <a:t>WiMAX</a:t>
            </a:r>
            <a:r>
              <a:rPr lang="fr-FR" sz="2000" dirty="0" smtClean="0"/>
              <a:t> </a:t>
            </a:r>
            <a:r>
              <a:rPr lang="fr-FR" sz="2000" dirty="0" err="1" smtClean="0"/>
              <a:t>QoS</a:t>
            </a:r>
            <a:r>
              <a:rPr lang="fr-FR" sz="2000" dirty="0" smtClean="0"/>
              <a:t/>
            </a:r>
            <a:br>
              <a:rPr lang="fr-FR" sz="2000" dirty="0" smtClean="0"/>
            </a:br>
            <a:r>
              <a:rPr lang="fr-FR" sz="2000" dirty="0" smtClean="0"/>
              <a:t>Priorité</a:t>
            </a:r>
            <a:endParaRPr sz="2000">
              <a:latin typeface="Times New Roman"/>
              <a:cs typeface="Times New Roman"/>
            </a:endParaRPr>
          </a:p>
        </p:txBody>
      </p:sp>
      <p:sp>
        <p:nvSpPr>
          <p:cNvPr id="7" name="object 7"/>
          <p:cNvSpPr txBox="1"/>
          <p:nvPr/>
        </p:nvSpPr>
        <p:spPr>
          <a:xfrm>
            <a:off x="243840" y="1885188"/>
            <a:ext cx="8692896" cy="756570"/>
          </a:xfrm>
          <a:prstGeom prst="rect">
            <a:avLst/>
          </a:prstGeom>
        </p:spPr>
        <p:txBody>
          <a:bodyPr wrap="square" lIns="0" tIns="0" rIns="0" bIns="0" rtlCol="0">
            <a:noAutofit/>
          </a:bodyPr>
          <a:lstStyle/>
          <a:p>
            <a:pPr marL="91439">
              <a:lnSpc>
                <a:spcPct val="95825"/>
              </a:lnSpc>
              <a:spcBef>
                <a:spcPts val="425"/>
              </a:spcBef>
            </a:pPr>
            <a:r>
              <a:rPr sz="2000" spc="0" dirty="0" smtClean="0">
                <a:latin typeface="Times New Roman"/>
                <a:cs typeface="Times New Roman"/>
              </a:rPr>
              <a:t>0                 </a:t>
            </a:r>
            <a:r>
              <a:rPr sz="2000" spc="79" dirty="0" smtClean="0">
                <a:latin typeface="Times New Roman"/>
                <a:cs typeface="Times New Roman"/>
              </a:rPr>
              <a:t> </a:t>
            </a:r>
            <a:r>
              <a:rPr sz="2000" spc="-250" dirty="0" smtClean="0">
                <a:latin typeface="Times New Roman"/>
                <a:cs typeface="Times New Roman"/>
              </a:rPr>
              <a:t>V</a:t>
            </a:r>
            <a:r>
              <a:rPr sz="2000" spc="0" dirty="0" smtClean="0">
                <a:latin typeface="Times New Roman"/>
                <a:cs typeface="Times New Roman"/>
              </a:rPr>
              <a:t>o</a:t>
            </a:r>
            <a:r>
              <a:rPr sz="2000" spc="4" dirty="0" smtClean="0">
                <a:latin typeface="Times New Roman"/>
                <a:cs typeface="Times New Roman"/>
              </a:rPr>
              <a:t>I</a:t>
            </a:r>
            <a:r>
              <a:rPr sz="2000" spc="0" dirty="0" smtClean="0">
                <a:latin typeface="Times New Roman"/>
                <a:cs typeface="Times New Roman"/>
              </a:rPr>
              <a:t>P</a:t>
            </a:r>
            <a:r>
              <a:rPr sz="2000" spc="-104" dirty="0" smtClean="0">
                <a:latin typeface="Times New Roman"/>
                <a:cs typeface="Times New Roman"/>
              </a:rPr>
              <a:t> </a:t>
            </a:r>
            <a:r>
              <a:rPr sz="2000" spc="0" dirty="0" smtClean="0">
                <a:latin typeface="Times New Roman"/>
                <a:cs typeface="Times New Roman"/>
              </a:rPr>
              <a:t>&amp;</a:t>
            </a:r>
            <a:r>
              <a:rPr sz="2000" spc="-9" dirty="0" smtClean="0">
                <a:latin typeface="Times New Roman"/>
                <a:cs typeface="Times New Roman"/>
              </a:rPr>
              <a:t> </a:t>
            </a:r>
            <a:r>
              <a:rPr sz="2000" spc="0" dirty="0" smtClean="0">
                <a:latin typeface="Times New Roman"/>
                <a:cs typeface="Times New Roman"/>
              </a:rPr>
              <a:t>Stre</a:t>
            </a:r>
            <a:r>
              <a:rPr sz="2000" spc="-9" dirty="0" smtClean="0">
                <a:latin typeface="Times New Roman"/>
                <a:cs typeface="Times New Roman"/>
              </a:rPr>
              <a:t>a</a:t>
            </a:r>
            <a:r>
              <a:rPr sz="2000" spc="-25" dirty="0" smtClean="0">
                <a:latin typeface="Times New Roman"/>
                <a:cs typeface="Times New Roman"/>
              </a:rPr>
              <a:t>m</a:t>
            </a:r>
            <a:r>
              <a:rPr sz="2000" spc="0" dirty="0" smtClean="0">
                <a:latin typeface="Times New Roman"/>
                <a:cs typeface="Times New Roman"/>
              </a:rPr>
              <a:t>ing</a:t>
            </a:r>
            <a:r>
              <a:rPr sz="2000" spc="-14" dirty="0" smtClean="0">
                <a:latin typeface="Times New Roman"/>
                <a:cs typeface="Times New Roman"/>
              </a:rPr>
              <a:t> </a:t>
            </a:r>
            <a:r>
              <a:rPr sz="2000" spc="-25" dirty="0" smtClean="0">
                <a:latin typeface="Times New Roman"/>
                <a:cs typeface="Times New Roman"/>
              </a:rPr>
              <a:t>m</a:t>
            </a:r>
            <a:r>
              <a:rPr sz="2000" spc="0" dirty="0" smtClean="0">
                <a:latin typeface="Times New Roman"/>
                <a:cs typeface="Times New Roman"/>
              </a:rPr>
              <a:t>edia    </a:t>
            </a:r>
            <a:r>
              <a:rPr sz="2000" spc="39" dirty="0" smtClean="0">
                <a:latin typeface="Times New Roman"/>
                <a:cs typeface="Times New Roman"/>
              </a:rPr>
              <a:t> </a:t>
            </a:r>
            <a:r>
              <a:rPr sz="2000" spc="0" dirty="0" smtClean="0">
                <a:latin typeface="Times New Roman"/>
                <a:cs typeface="Times New Roman"/>
              </a:rPr>
              <a:t>U</a:t>
            </a:r>
            <a:r>
              <a:rPr sz="2000" spc="4" dirty="0" smtClean="0">
                <a:latin typeface="Times New Roman"/>
                <a:cs typeface="Times New Roman"/>
              </a:rPr>
              <a:t>G</a:t>
            </a:r>
            <a:r>
              <a:rPr sz="2000" spc="0" dirty="0" smtClean="0">
                <a:latin typeface="Times New Roman"/>
                <a:cs typeface="Times New Roman"/>
              </a:rPr>
              <a:t>S</a:t>
            </a:r>
            <a:r>
              <a:rPr sz="2000" spc="-9" dirty="0" smtClean="0">
                <a:latin typeface="Times New Roman"/>
                <a:cs typeface="Times New Roman"/>
              </a:rPr>
              <a:t> </a:t>
            </a:r>
            <a:r>
              <a:rPr sz="2000" spc="0" dirty="0" smtClean="0">
                <a:latin typeface="Times New Roman"/>
                <a:cs typeface="Times New Roman"/>
              </a:rPr>
              <a:t>(</a:t>
            </a:r>
            <a:r>
              <a:rPr sz="2000" spc="4" dirty="0" smtClean="0">
                <a:latin typeface="Times New Roman"/>
                <a:cs typeface="Times New Roman"/>
              </a:rPr>
              <a:t>U</a:t>
            </a:r>
            <a:r>
              <a:rPr sz="2000" spc="0" dirty="0" smtClean="0">
                <a:latin typeface="Times New Roman"/>
                <a:cs typeface="Times New Roman"/>
              </a:rPr>
              <a:t>ns</a:t>
            </a:r>
            <a:r>
              <a:rPr sz="2000" spc="9" dirty="0" smtClean="0">
                <a:latin typeface="Times New Roman"/>
                <a:cs typeface="Times New Roman"/>
              </a:rPr>
              <a:t>o</a:t>
            </a:r>
            <a:r>
              <a:rPr sz="2000" spc="0" dirty="0" smtClean="0">
                <a:latin typeface="Times New Roman"/>
                <a:cs typeface="Times New Roman"/>
              </a:rPr>
              <a:t>l</a:t>
            </a:r>
            <a:r>
              <a:rPr sz="2000" spc="-9" dirty="0" smtClean="0">
                <a:latin typeface="Times New Roman"/>
                <a:cs typeface="Times New Roman"/>
              </a:rPr>
              <a:t>i</a:t>
            </a:r>
            <a:r>
              <a:rPr sz="2000" spc="0" dirty="0" smtClean="0">
                <a:latin typeface="Times New Roman"/>
                <a:cs typeface="Times New Roman"/>
              </a:rPr>
              <a:t>c</a:t>
            </a:r>
            <a:r>
              <a:rPr sz="2000" spc="-9" dirty="0" smtClean="0">
                <a:latin typeface="Times New Roman"/>
                <a:cs typeface="Times New Roman"/>
              </a:rPr>
              <a:t>i</a:t>
            </a:r>
            <a:r>
              <a:rPr sz="2000" spc="0" dirty="0" smtClean="0">
                <a:latin typeface="Times New Roman"/>
                <a:cs typeface="Times New Roman"/>
              </a:rPr>
              <a:t>t</a:t>
            </a:r>
            <a:r>
              <a:rPr sz="2000" spc="-9" dirty="0" smtClean="0">
                <a:latin typeface="Times New Roman"/>
                <a:cs typeface="Times New Roman"/>
              </a:rPr>
              <a:t>e</a:t>
            </a:r>
            <a:r>
              <a:rPr sz="2000" spc="0" dirty="0" smtClean="0">
                <a:latin typeface="Times New Roman"/>
                <a:cs typeface="Times New Roman"/>
              </a:rPr>
              <a:t>d</a:t>
            </a:r>
            <a:r>
              <a:rPr sz="2000" spc="-29" dirty="0" smtClean="0">
                <a:latin typeface="Times New Roman"/>
                <a:cs typeface="Times New Roman"/>
              </a:rPr>
              <a:t> </a:t>
            </a:r>
            <a:r>
              <a:rPr sz="2000" spc="0" dirty="0" smtClean="0">
                <a:latin typeface="Times New Roman"/>
                <a:cs typeface="Times New Roman"/>
              </a:rPr>
              <a:t>G</a:t>
            </a:r>
            <a:r>
              <a:rPr sz="2000" spc="4" dirty="0" smtClean="0">
                <a:latin typeface="Times New Roman"/>
                <a:cs typeface="Times New Roman"/>
              </a:rPr>
              <a:t>r</a:t>
            </a:r>
            <a:r>
              <a:rPr sz="2000" spc="0" dirty="0" smtClean="0">
                <a:latin typeface="Times New Roman"/>
                <a:cs typeface="Times New Roman"/>
              </a:rPr>
              <a:t>ant</a:t>
            </a:r>
            <a:r>
              <a:rPr sz="2000" spc="-34" dirty="0" smtClean="0">
                <a:latin typeface="Times New Roman"/>
                <a:cs typeface="Times New Roman"/>
              </a:rPr>
              <a:t> </a:t>
            </a:r>
            <a:r>
              <a:rPr sz="2000" spc="0" dirty="0" smtClean="0">
                <a:latin typeface="Times New Roman"/>
                <a:cs typeface="Times New Roman"/>
              </a:rPr>
              <a:t>Ser</a:t>
            </a:r>
            <a:r>
              <a:rPr sz="2000" spc="4" dirty="0" smtClean="0">
                <a:latin typeface="Times New Roman"/>
                <a:cs typeface="Times New Roman"/>
              </a:rPr>
              <a:t>v</a:t>
            </a:r>
            <a:r>
              <a:rPr sz="2000" spc="0" dirty="0" smtClean="0">
                <a:latin typeface="Times New Roman"/>
                <a:cs typeface="Times New Roman"/>
              </a:rPr>
              <a:t>i</a:t>
            </a:r>
            <a:r>
              <a:rPr sz="2000" spc="-9" dirty="0" smtClean="0">
                <a:latin typeface="Times New Roman"/>
                <a:cs typeface="Times New Roman"/>
              </a:rPr>
              <a:t>c</a:t>
            </a:r>
            <a:r>
              <a:rPr sz="2000" spc="0" dirty="0" smtClean="0">
                <a:latin typeface="Times New Roman"/>
                <a:cs typeface="Times New Roman"/>
              </a:rPr>
              <a:t>e)</a:t>
            </a:r>
            <a:endParaRPr sz="2000">
              <a:latin typeface="Times New Roman"/>
              <a:cs typeface="Times New Roman"/>
            </a:endParaRPr>
          </a:p>
          <a:p>
            <a:pPr marL="1372235">
              <a:lnSpc>
                <a:spcPct val="95825"/>
              </a:lnSpc>
              <a:spcBef>
                <a:spcPts val="100"/>
              </a:spcBef>
            </a:pPr>
            <a:r>
              <a:rPr sz="2000" spc="0" dirty="0" smtClean="0">
                <a:latin typeface="Times New Roman"/>
                <a:cs typeface="Times New Roman"/>
              </a:rPr>
              <a:t>with</a:t>
            </a:r>
            <a:r>
              <a:rPr sz="2000" spc="-19" dirty="0" smtClean="0">
                <a:latin typeface="Times New Roman"/>
                <a:cs typeface="Times New Roman"/>
              </a:rPr>
              <a:t> </a:t>
            </a:r>
            <a:r>
              <a:rPr sz="2000" spc="0" dirty="0" smtClean="0">
                <a:latin typeface="Times New Roman"/>
                <a:cs typeface="Times New Roman"/>
              </a:rPr>
              <a:t>C</a:t>
            </a:r>
            <a:r>
              <a:rPr sz="2000" spc="-9" dirty="0" smtClean="0">
                <a:latin typeface="Times New Roman"/>
                <a:cs typeface="Times New Roman"/>
              </a:rPr>
              <a:t>B</a:t>
            </a:r>
            <a:r>
              <a:rPr sz="2000" spc="0" dirty="0" smtClean="0">
                <a:latin typeface="Times New Roman"/>
                <a:cs typeface="Times New Roman"/>
              </a:rPr>
              <a:t>R</a:t>
            </a:r>
            <a:r>
              <a:rPr sz="2000" spc="19" dirty="0" smtClean="0">
                <a:latin typeface="Times New Roman"/>
                <a:cs typeface="Times New Roman"/>
              </a:rPr>
              <a:t> </a:t>
            </a:r>
            <a:r>
              <a:rPr sz="2000" spc="0" dirty="0" smtClean="0">
                <a:latin typeface="Times New Roman"/>
                <a:cs typeface="Times New Roman"/>
              </a:rPr>
              <a:t>tra</a:t>
            </a:r>
            <a:r>
              <a:rPr sz="2000" spc="-34" dirty="0" smtClean="0">
                <a:latin typeface="Times New Roman"/>
                <a:cs typeface="Times New Roman"/>
              </a:rPr>
              <a:t>f</a:t>
            </a:r>
            <a:r>
              <a:rPr sz="2000" spc="0" dirty="0" smtClean="0">
                <a:latin typeface="Times New Roman"/>
                <a:cs typeface="Times New Roman"/>
              </a:rPr>
              <a:t>fic</a:t>
            </a:r>
            <a:endParaRPr sz="2000">
              <a:latin typeface="Times New Roman"/>
              <a:cs typeface="Times New Roman"/>
            </a:endParaRPr>
          </a:p>
        </p:txBody>
      </p:sp>
      <p:sp>
        <p:nvSpPr>
          <p:cNvPr id="6" name="object 6"/>
          <p:cNvSpPr txBox="1"/>
          <p:nvPr/>
        </p:nvSpPr>
        <p:spPr>
          <a:xfrm>
            <a:off x="243840" y="2641758"/>
            <a:ext cx="8692896" cy="756602"/>
          </a:xfrm>
          <a:prstGeom prst="rect">
            <a:avLst/>
          </a:prstGeom>
        </p:spPr>
        <p:txBody>
          <a:bodyPr wrap="square" lIns="0" tIns="0" rIns="0" bIns="0" rtlCol="0">
            <a:noAutofit/>
          </a:bodyPr>
          <a:lstStyle/>
          <a:p>
            <a:pPr marL="91439">
              <a:lnSpc>
                <a:spcPct val="95825"/>
              </a:lnSpc>
              <a:spcBef>
                <a:spcPts val="430"/>
              </a:spcBef>
            </a:pPr>
            <a:r>
              <a:rPr sz="2000" spc="0" dirty="0" smtClean="0">
                <a:latin typeface="Times New Roman"/>
                <a:cs typeface="Times New Roman"/>
              </a:rPr>
              <a:t>1                 </a:t>
            </a:r>
            <a:r>
              <a:rPr sz="2000" spc="84" dirty="0" smtClean="0">
                <a:latin typeface="Times New Roman"/>
                <a:cs typeface="Times New Roman"/>
              </a:rPr>
              <a:t> </a:t>
            </a:r>
            <a:r>
              <a:rPr sz="2000" spc="-244" dirty="0" smtClean="0">
                <a:latin typeface="Times New Roman"/>
                <a:cs typeface="Times New Roman"/>
              </a:rPr>
              <a:t>V</a:t>
            </a:r>
            <a:r>
              <a:rPr sz="2000" spc="0" dirty="0" smtClean="0">
                <a:latin typeface="Times New Roman"/>
                <a:cs typeface="Times New Roman"/>
              </a:rPr>
              <a:t>o</a:t>
            </a:r>
            <a:r>
              <a:rPr sz="2000" spc="9" dirty="0" smtClean="0">
                <a:latin typeface="Times New Roman"/>
                <a:cs typeface="Times New Roman"/>
              </a:rPr>
              <a:t>I</a:t>
            </a:r>
            <a:r>
              <a:rPr sz="2000" spc="0" dirty="0" smtClean="0">
                <a:latin typeface="Times New Roman"/>
                <a:cs typeface="Times New Roman"/>
              </a:rPr>
              <a:t>P</a:t>
            </a:r>
            <a:r>
              <a:rPr sz="2000" spc="-100" dirty="0" smtClean="0">
                <a:latin typeface="Times New Roman"/>
                <a:cs typeface="Times New Roman"/>
              </a:rPr>
              <a:t> </a:t>
            </a:r>
            <a:r>
              <a:rPr sz="2000" spc="0" dirty="0" smtClean="0">
                <a:latin typeface="Times New Roman"/>
                <a:cs typeface="Times New Roman"/>
              </a:rPr>
              <a:t>with</a:t>
            </a:r>
            <a:r>
              <a:rPr sz="2000" spc="-4" dirty="0" smtClean="0">
                <a:latin typeface="Times New Roman"/>
                <a:cs typeface="Times New Roman"/>
              </a:rPr>
              <a:t> </a:t>
            </a:r>
            <a:r>
              <a:rPr sz="2000" spc="0" dirty="0" smtClean="0">
                <a:latin typeface="Times New Roman"/>
                <a:cs typeface="Times New Roman"/>
              </a:rPr>
              <a:t>va</a:t>
            </a:r>
            <a:r>
              <a:rPr sz="2000" spc="4" dirty="0" smtClean="0">
                <a:latin typeface="Times New Roman"/>
                <a:cs typeface="Times New Roman"/>
              </a:rPr>
              <a:t>r</a:t>
            </a:r>
            <a:r>
              <a:rPr sz="2000" spc="0" dirty="0" smtClean="0">
                <a:latin typeface="Times New Roman"/>
                <a:cs typeface="Times New Roman"/>
              </a:rPr>
              <a:t>i</a:t>
            </a:r>
            <a:r>
              <a:rPr sz="2000" spc="-4" dirty="0" smtClean="0">
                <a:latin typeface="Times New Roman"/>
                <a:cs typeface="Times New Roman"/>
              </a:rPr>
              <a:t>a</a:t>
            </a:r>
            <a:r>
              <a:rPr sz="2000" spc="0" dirty="0" smtClean="0">
                <a:latin typeface="Times New Roman"/>
                <a:cs typeface="Times New Roman"/>
              </a:rPr>
              <a:t>ble</a:t>
            </a:r>
            <a:r>
              <a:rPr sz="2000" spc="-34" dirty="0" smtClean="0">
                <a:latin typeface="Times New Roman"/>
                <a:cs typeface="Times New Roman"/>
              </a:rPr>
              <a:t> </a:t>
            </a:r>
            <a:r>
              <a:rPr sz="2000" spc="0" dirty="0" smtClean="0">
                <a:latin typeface="Times New Roman"/>
                <a:cs typeface="Times New Roman"/>
              </a:rPr>
              <a:t>bit</a:t>
            </a:r>
            <a:r>
              <a:rPr sz="2000" spc="-25" dirty="0" smtClean="0">
                <a:latin typeface="Times New Roman"/>
                <a:cs typeface="Times New Roman"/>
              </a:rPr>
              <a:t> </a:t>
            </a:r>
            <a:r>
              <a:rPr sz="2000" spc="0" dirty="0" smtClean="0">
                <a:latin typeface="Times New Roman"/>
                <a:cs typeface="Times New Roman"/>
              </a:rPr>
              <a:t>rate  </a:t>
            </a:r>
            <a:r>
              <a:rPr sz="2000" spc="100" dirty="0" smtClean="0">
                <a:latin typeface="Times New Roman"/>
                <a:cs typeface="Times New Roman"/>
              </a:rPr>
              <a:t> </a:t>
            </a:r>
            <a:r>
              <a:rPr sz="2000" spc="0" dirty="0" smtClean="0">
                <a:latin typeface="Times New Roman"/>
                <a:cs typeface="Times New Roman"/>
              </a:rPr>
              <a:t>ertPS</a:t>
            </a:r>
            <a:r>
              <a:rPr sz="2000" spc="-19" dirty="0" smtClean="0">
                <a:latin typeface="Times New Roman"/>
                <a:cs typeface="Times New Roman"/>
              </a:rPr>
              <a:t> </a:t>
            </a:r>
            <a:r>
              <a:rPr sz="2000" spc="0" dirty="0" smtClean="0">
                <a:latin typeface="Times New Roman"/>
                <a:cs typeface="Times New Roman"/>
              </a:rPr>
              <a:t>(E</a:t>
            </a:r>
            <a:r>
              <a:rPr sz="2000" spc="9" dirty="0" smtClean="0">
                <a:latin typeface="Times New Roman"/>
                <a:cs typeface="Times New Roman"/>
              </a:rPr>
              <a:t>x</a:t>
            </a:r>
            <a:r>
              <a:rPr sz="2000" spc="0" dirty="0" smtClean="0">
                <a:latin typeface="Times New Roman"/>
                <a:cs typeface="Times New Roman"/>
              </a:rPr>
              <a:t>t</a:t>
            </a:r>
            <a:r>
              <a:rPr sz="2000" spc="-4" dirty="0" smtClean="0">
                <a:latin typeface="Times New Roman"/>
                <a:cs typeface="Times New Roman"/>
              </a:rPr>
              <a:t>e</a:t>
            </a:r>
            <a:r>
              <a:rPr sz="2000" spc="0" dirty="0" smtClean="0">
                <a:latin typeface="Times New Roman"/>
                <a:cs typeface="Times New Roman"/>
              </a:rPr>
              <a:t>n</a:t>
            </a:r>
            <a:r>
              <a:rPr sz="2000" spc="9" dirty="0" smtClean="0">
                <a:latin typeface="Times New Roman"/>
                <a:cs typeface="Times New Roman"/>
              </a:rPr>
              <a:t>d</a:t>
            </a:r>
            <a:r>
              <a:rPr sz="2000" spc="0" dirty="0" smtClean="0">
                <a:latin typeface="Times New Roman"/>
                <a:cs typeface="Times New Roman"/>
              </a:rPr>
              <a:t>ed</a:t>
            </a:r>
            <a:r>
              <a:rPr sz="2000" spc="-39" dirty="0" smtClean="0">
                <a:latin typeface="Times New Roman"/>
                <a:cs typeface="Times New Roman"/>
              </a:rPr>
              <a:t> </a:t>
            </a:r>
            <a:r>
              <a:rPr sz="2000" spc="0" dirty="0" smtClean="0">
                <a:latin typeface="Times New Roman"/>
                <a:cs typeface="Times New Roman"/>
              </a:rPr>
              <a:t>R</a:t>
            </a:r>
            <a:r>
              <a:rPr sz="2000" spc="-4" dirty="0" smtClean="0">
                <a:latin typeface="Times New Roman"/>
                <a:cs typeface="Times New Roman"/>
              </a:rPr>
              <a:t>e</a:t>
            </a:r>
            <a:r>
              <a:rPr sz="2000" spc="0" dirty="0" smtClean="0">
                <a:latin typeface="Times New Roman"/>
                <a:cs typeface="Times New Roman"/>
              </a:rPr>
              <a:t>al</a:t>
            </a:r>
            <a:r>
              <a:rPr sz="2000" spc="4" dirty="0" smtClean="0">
                <a:latin typeface="Times New Roman"/>
                <a:cs typeface="Times New Roman"/>
              </a:rPr>
              <a:t>-</a:t>
            </a:r>
            <a:r>
              <a:rPr sz="2000" spc="-69" dirty="0" smtClean="0">
                <a:latin typeface="Times New Roman"/>
                <a:cs typeface="Times New Roman"/>
              </a:rPr>
              <a:t>T</a:t>
            </a:r>
            <a:r>
              <a:rPr sz="2000" spc="0" dirty="0" smtClean="0">
                <a:latin typeface="Times New Roman"/>
                <a:cs typeface="Times New Roman"/>
              </a:rPr>
              <a:t>i</a:t>
            </a:r>
            <a:r>
              <a:rPr sz="2000" spc="-29" dirty="0" smtClean="0">
                <a:latin typeface="Times New Roman"/>
                <a:cs typeface="Times New Roman"/>
              </a:rPr>
              <a:t>m</a:t>
            </a:r>
            <a:r>
              <a:rPr sz="2000" spc="0" dirty="0" smtClean="0">
                <a:latin typeface="Times New Roman"/>
                <a:cs typeface="Times New Roman"/>
              </a:rPr>
              <a:t>e P</a:t>
            </a:r>
            <a:r>
              <a:rPr sz="2000" spc="4" dirty="0" smtClean="0">
                <a:latin typeface="Times New Roman"/>
                <a:cs typeface="Times New Roman"/>
              </a:rPr>
              <a:t>o</a:t>
            </a:r>
            <a:r>
              <a:rPr sz="2000" spc="0" dirty="0" smtClean="0">
                <a:latin typeface="Times New Roman"/>
                <a:cs typeface="Times New Roman"/>
              </a:rPr>
              <a:t>l</a:t>
            </a:r>
            <a:r>
              <a:rPr sz="2000" spc="-9" dirty="0" smtClean="0">
                <a:latin typeface="Times New Roman"/>
                <a:cs typeface="Times New Roman"/>
              </a:rPr>
              <a:t>l</a:t>
            </a:r>
            <a:r>
              <a:rPr sz="2000" spc="0" dirty="0" smtClean="0">
                <a:latin typeface="Times New Roman"/>
                <a:cs typeface="Times New Roman"/>
              </a:rPr>
              <a:t>ing</a:t>
            </a:r>
            <a:endParaRPr sz="2000">
              <a:latin typeface="Times New Roman"/>
              <a:cs typeface="Times New Roman"/>
            </a:endParaRPr>
          </a:p>
          <a:p>
            <a:pPr marL="4205798" marR="3574949" algn="ctr">
              <a:lnSpc>
                <a:spcPct val="95825"/>
              </a:lnSpc>
              <a:spcBef>
                <a:spcPts val="100"/>
              </a:spcBef>
            </a:pPr>
            <a:r>
              <a:rPr sz="2000" spc="0" dirty="0" smtClean="0">
                <a:latin typeface="Times New Roman"/>
                <a:cs typeface="Times New Roman"/>
              </a:rPr>
              <a:t>Ser</a:t>
            </a:r>
            <a:r>
              <a:rPr sz="2000" spc="4" dirty="0" smtClean="0">
                <a:latin typeface="Times New Roman"/>
                <a:cs typeface="Times New Roman"/>
              </a:rPr>
              <a:t>v</a:t>
            </a:r>
            <a:r>
              <a:rPr sz="2000" spc="0" dirty="0" smtClean="0">
                <a:latin typeface="Times New Roman"/>
                <a:cs typeface="Times New Roman"/>
              </a:rPr>
              <a:t>i</a:t>
            </a:r>
            <a:r>
              <a:rPr sz="2000" spc="-9" dirty="0" smtClean="0">
                <a:latin typeface="Times New Roman"/>
                <a:cs typeface="Times New Roman"/>
              </a:rPr>
              <a:t>c</a:t>
            </a:r>
            <a:r>
              <a:rPr sz="2000" spc="0" dirty="0" smtClean="0">
                <a:latin typeface="Times New Roman"/>
                <a:cs typeface="Times New Roman"/>
              </a:rPr>
              <a:t>e)</a:t>
            </a:r>
            <a:endParaRPr sz="2000">
              <a:latin typeface="Times New Roman"/>
              <a:cs typeface="Times New Roman"/>
            </a:endParaRPr>
          </a:p>
        </p:txBody>
      </p:sp>
      <p:sp>
        <p:nvSpPr>
          <p:cNvPr id="5" name="object 5"/>
          <p:cNvSpPr txBox="1"/>
          <p:nvPr/>
        </p:nvSpPr>
        <p:spPr>
          <a:xfrm>
            <a:off x="243840" y="3398361"/>
            <a:ext cx="8692896" cy="756539"/>
          </a:xfrm>
          <a:prstGeom prst="rect">
            <a:avLst/>
          </a:prstGeom>
        </p:spPr>
        <p:txBody>
          <a:bodyPr wrap="square" lIns="0" tIns="0" rIns="0" bIns="0" rtlCol="0">
            <a:noAutofit/>
          </a:bodyPr>
          <a:lstStyle/>
          <a:p>
            <a:pPr marL="1372235" marR="1046096" indent="-1280795">
              <a:lnSpc>
                <a:spcPct val="100041"/>
              </a:lnSpc>
              <a:spcBef>
                <a:spcPts val="430"/>
              </a:spcBef>
              <a:tabLst>
                <a:tab pos="1371600" algn="l"/>
              </a:tabLst>
            </a:pPr>
            <a:r>
              <a:rPr sz="2000" spc="0" dirty="0" smtClean="0">
                <a:latin typeface="Times New Roman"/>
                <a:cs typeface="Times New Roman"/>
              </a:rPr>
              <a:t>2	Strea</a:t>
            </a:r>
            <a:r>
              <a:rPr sz="2000" spc="-25" dirty="0" smtClean="0">
                <a:latin typeface="Times New Roman"/>
                <a:cs typeface="Times New Roman"/>
              </a:rPr>
              <a:t>m</a:t>
            </a:r>
            <a:r>
              <a:rPr sz="2000" spc="0" dirty="0" smtClean="0">
                <a:latin typeface="Times New Roman"/>
                <a:cs typeface="Times New Roman"/>
              </a:rPr>
              <a:t>ing</a:t>
            </a:r>
            <a:r>
              <a:rPr sz="2000" spc="-14" dirty="0" smtClean="0">
                <a:latin typeface="Times New Roman"/>
                <a:cs typeface="Times New Roman"/>
              </a:rPr>
              <a:t> </a:t>
            </a:r>
            <a:r>
              <a:rPr sz="2000" spc="0" dirty="0" smtClean="0">
                <a:latin typeface="Times New Roman"/>
                <a:cs typeface="Times New Roman"/>
              </a:rPr>
              <a:t>M</a:t>
            </a:r>
            <a:r>
              <a:rPr sz="2000" spc="-9" dirty="0" smtClean="0">
                <a:latin typeface="Times New Roman"/>
                <a:cs typeface="Times New Roman"/>
              </a:rPr>
              <a:t>e</a:t>
            </a:r>
            <a:r>
              <a:rPr sz="2000" spc="0" dirty="0" smtClean="0">
                <a:latin typeface="Times New Roman"/>
                <a:cs typeface="Times New Roman"/>
              </a:rPr>
              <a:t>dia</a:t>
            </a:r>
            <a:r>
              <a:rPr sz="2000" spc="-9" dirty="0" smtClean="0">
                <a:latin typeface="Times New Roman"/>
                <a:cs typeface="Times New Roman"/>
              </a:rPr>
              <a:t> </a:t>
            </a:r>
            <a:r>
              <a:rPr sz="2000" spc="0" dirty="0" smtClean="0">
                <a:latin typeface="Times New Roman"/>
                <a:cs typeface="Times New Roman"/>
              </a:rPr>
              <a:t>with        </a:t>
            </a:r>
            <a:r>
              <a:rPr sz="2000" spc="200" dirty="0" smtClean="0">
                <a:latin typeface="Times New Roman"/>
                <a:cs typeface="Times New Roman"/>
              </a:rPr>
              <a:t> </a:t>
            </a:r>
            <a:r>
              <a:rPr sz="2000" spc="0" dirty="0" smtClean="0">
                <a:latin typeface="Times New Roman"/>
                <a:cs typeface="Times New Roman"/>
              </a:rPr>
              <a:t>rtPS</a:t>
            </a:r>
            <a:r>
              <a:rPr sz="2000" spc="-14" dirty="0" smtClean="0">
                <a:latin typeface="Times New Roman"/>
                <a:cs typeface="Times New Roman"/>
              </a:rPr>
              <a:t> </a:t>
            </a:r>
            <a:r>
              <a:rPr sz="2000" spc="0" dirty="0" smtClean="0">
                <a:latin typeface="Times New Roman"/>
                <a:cs typeface="Times New Roman"/>
              </a:rPr>
              <a:t>(Rea</a:t>
            </a:r>
            <a:r>
              <a:rPr sz="2000" spc="-9" dirty="0" smtClean="0">
                <a:latin typeface="Times New Roman"/>
                <a:cs typeface="Times New Roman"/>
              </a:rPr>
              <a:t>l</a:t>
            </a:r>
            <a:r>
              <a:rPr sz="2000" spc="4" dirty="0" smtClean="0">
                <a:latin typeface="Times New Roman"/>
                <a:cs typeface="Times New Roman"/>
              </a:rPr>
              <a:t>-</a:t>
            </a:r>
            <a:r>
              <a:rPr sz="2000" spc="-69" dirty="0" smtClean="0">
                <a:latin typeface="Times New Roman"/>
                <a:cs typeface="Times New Roman"/>
              </a:rPr>
              <a:t>T</a:t>
            </a:r>
            <a:r>
              <a:rPr sz="2000" spc="0" dirty="0" smtClean="0">
                <a:latin typeface="Times New Roman"/>
                <a:cs typeface="Times New Roman"/>
              </a:rPr>
              <a:t>i</a:t>
            </a:r>
            <a:r>
              <a:rPr sz="2000" spc="-29" dirty="0" smtClean="0">
                <a:latin typeface="Times New Roman"/>
                <a:cs typeface="Times New Roman"/>
              </a:rPr>
              <a:t>m</a:t>
            </a:r>
            <a:r>
              <a:rPr sz="2000" spc="0" dirty="0" smtClean="0">
                <a:latin typeface="Times New Roman"/>
                <a:cs typeface="Times New Roman"/>
              </a:rPr>
              <a:t>e P</a:t>
            </a:r>
            <a:r>
              <a:rPr sz="2000" spc="4" dirty="0" smtClean="0">
                <a:latin typeface="Times New Roman"/>
                <a:cs typeface="Times New Roman"/>
              </a:rPr>
              <a:t>o</a:t>
            </a:r>
            <a:r>
              <a:rPr sz="2000" spc="0" dirty="0" smtClean="0">
                <a:latin typeface="Times New Roman"/>
                <a:cs typeface="Times New Roman"/>
              </a:rPr>
              <a:t>l</a:t>
            </a:r>
            <a:r>
              <a:rPr sz="2000" spc="-9" dirty="0" smtClean="0">
                <a:latin typeface="Times New Roman"/>
                <a:cs typeface="Times New Roman"/>
              </a:rPr>
              <a:t>l</a:t>
            </a:r>
            <a:r>
              <a:rPr sz="2000" spc="0" dirty="0" smtClean="0">
                <a:latin typeface="Times New Roman"/>
                <a:cs typeface="Times New Roman"/>
              </a:rPr>
              <a:t>ing</a:t>
            </a:r>
            <a:r>
              <a:rPr sz="2000" spc="-39" dirty="0" smtClean="0">
                <a:latin typeface="Times New Roman"/>
                <a:cs typeface="Times New Roman"/>
              </a:rPr>
              <a:t> </a:t>
            </a:r>
            <a:r>
              <a:rPr sz="2000" spc="0" dirty="0" smtClean="0">
                <a:latin typeface="Times New Roman"/>
                <a:cs typeface="Times New Roman"/>
              </a:rPr>
              <a:t>Ser</a:t>
            </a:r>
            <a:r>
              <a:rPr sz="2000" spc="9" dirty="0" smtClean="0">
                <a:latin typeface="Times New Roman"/>
                <a:cs typeface="Times New Roman"/>
              </a:rPr>
              <a:t>v</a:t>
            </a:r>
            <a:r>
              <a:rPr sz="2000" spc="0" dirty="0" smtClean="0">
                <a:latin typeface="Times New Roman"/>
                <a:cs typeface="Times New Roman"/>
              </a:rPr>
              <a:t>i</a:t>
            </a:r>
            <a:r>
              <a:rPr sz="2000" spc="-4" dirty="0" smtClean="0">
                <a:latin typeface="Times New Roman"/>
                <a:cs typeface="Times New Roman"/>
              </a:rPr>
              <a:t>c</a:t>
            </a:r>
            <a:r>
              <a:rPr sz="2000" spc="0" dirty="0" smtClean="0">
                <a:latin typeface="Times New Roman"/>
                <a:cs typeface="Times New Roman"/>
              </a:rPr>
              <a:t>e) VBR</a:t>
            </a:r>
            <a:endParaRPr sz="2000">
              <a:latin typeface="Times New Roman"/>
              <a:cs typeface="Times New Roman"/>
            </a:endParaRPr>
          </a:p>
        </p:txBody>
      </p:sp>
      <p:sp>
        <p:nvSpPr>
          <p:cNvPr id="4" name="object 4"/>
          <p:cNvSpPr txBox="1"/>
          <p:nvPr/>
        </p:nvSpPr>
        <p:spPr>
          <a:xfrm>
            <a:off x="243840" y="4154900"/>
            <a:ext cx="8692896" cy="756615"/>
          </a:xfrm>
          <a:prstGeom prst="rect">
            <a:avLst/>
          </a:prstGeom>
        </p:spPr>
        <p:txBody>
          <a:bodyPr wrap="square" lIns="0" tIns="0" rIns="0" bIns="0" rtlCol="0">
            <a:noAutofit/>
          </a:bodyPr>
          <a:lstStyle/>
          <a:p>
            <a:pPr marL="1372235" marR="394716" indent="-1280795">
              <a:lnSpc>
                <a:spcPct val="100041"/>
              </a:lnSpc>
              <a:spcBef>
                <a:spcPts val="430"/>
              </a:spcBef>
              <a:tabLst>
                <a:tab pos="1371600" algn="l"/>
              </a:tabLst>
            </a:pPr>
            <a:r>
              <a:rPr sz="2000" spc="0" dirty="0" smtClean="0">
                <a:latin typeface="Times New Roman"/>
                <a:cs typeface="Times New Roman"/>
              </a:rPr>
              <a:t>3	</a:t>
            </a:r>
            <a:r>
              <a:rPr sz="2000" spc="4" dirty="0" smtClean="0">
                <a:latin typeface="Times New Roman"/>
                <a:cs typeface="Times New Roman"/>
              </a:rPr>
              <a:t>Non-</a:t>
            </a:r>
            <a:r>
              <a:rPr sz="2000" spc="0" dirty="0" smtClean="0">
                <a:latin typeface="Times New Roman"/>
                <a:cs typeface="Times New Roman"/>
              </a:rPr>
              <a:t>real</a:t>
            </a:r>
            <a:r>
              <a:rPr sz="2000" spc="-44" dirty="0" smtClean="0">
                <a:latin typeface="Times New Roman"/>
                <a:cs typeface="Times New Roman"/>
              </a:rPr>
              <a:t> </a:t>
            </a:r>
            <a:r>
              <a:rPr sz="2000" spc="0" dirty="0" smtClean="0">
                <a:latin typeface="Times New Roman"/>
                <a:cs typeface="Times New Roman"/>
              </a:rPr>
              <a:t>t</a:t>
            </a:r>
            <a:r>
              <a:rPr sz="2000" spc="-9" dirty="0" smtClean="0">
                <a:latin typeface="Times New Roman"/>
                <a:cs typeface="Times New Roman"/>
              </a:rPr>
              <a:t>i</a:t>
            </a:r>
            <a:r>
              <a:rPr sz="2000" spc="-25" dirty="0" smtClean="0">
                <a:latin typeface="Times New Roman"/>
                <a:cs typeface="Times New Roman"/>
              </a:rPr>
              <a:t>m</a:t>
            </a:r>
            <a:r>
              <a:rPr sz="2000" spc="0" dirty="0" smtClean="0">
                <a:latin typeface="Times New Roman"/>
                <a:cs typeface="Times New Roman"/>
              </a:rPr>
              <a:t>e</a:t>
            </a:r>
            <a:r>
              <a:rPr sz="2000" spc="14" dirty="0" smtClean="0">
                <a:latin typeface="Times New Roman"/>
                <a:cs typeface="Times New Roman"/>
              </a:rPr>
              <a:t> </a:t>
            </a:r>
            <a:r>
              <a:rPr sz="2000" spc="0" dirty="0" smtClean="0">
                <a:latin typeface="Times New Roman"/>
                <a:cs typeface="Times New Roman"/>
              </a:rPr>
              <a:t>ap</a:t>
            </a:r>
            <a:r>
              <a:rPr sz="2000" spc="9" dirty="0" smtClean="0">
                <a:latin typeface="Times New Roman"/>
                <a:cs typeface="Times New Roman"/>
              </a:rPr>
              <a:t>p</a:t>
            </a:r>
            <a:r>
              <a:rPr sz="2000" spc="0" dirty="0" smtClean="0">
                <a:latin typeface="Times New Roman"/>
                <a:cs typeface="Times New Roman"/>
              </a:rPr>
              <a:t>l</a:t>
            </a:r>
            <a:r>
              <a:rPr sz="2000" spc="-9" dirty="0" smtClean="0">
                <a:latin typeface="Times New Roman"/>
                <a:cs typeface="Times New Roman"/>
              </a:rPr>
              <a:t>i</a:t>
            </a:r>
            <a:r>
              <a:rPr sz="2000" spc="0" dirty="0" smtClean="0">
                <a:latin typeface="Times New Roman"/>
                <a:cs typeface="Times New Roman"/>
              </a:rPr>
              <a:t>ca</a:t>
            </a:r>
            <a:r>
              <a:rPr sz="2000" spc="-9" dirty="0" smtClean="0">
                <a:latin typeface="Times New Roman"/>
                <a:cs typeface="Times New Roman"/>
              </a:rPr>
              <a:t>t</a:t>
            </a:r>
            <a:r>
              <a:rPr sz="2000" spc="0" dirty="0" smtClean="0">
                <a:latin typeface="Times New Roman"/>
                <a:cs typeface="Times New Roman"/>
              </a:rPr>
              <a:t>ion   </a:t>
            </a:r>
            <a:r>
              <a:rPr sz="2000" spc="25" dirty="0" smtClean="0">
                <a:latin typeface="Times New Roman"/>
                <a:cs typeface="Times New Roman"/>
              </a:rPr>
              <a:t> </a:t>
            </a:r>
            <a:r>
              <a:rPr sz="2000" spc="0" dirty="0" smtClean="0">
                <a:latin typeface="Times New Roman"/>
                <a:cs typeface="Times New Roman"/>
              </a:rPr>
              <a:t>n</a:t>
            </a:r>
            <a:r>
              <a:rPr sz="2000" spc="9" dirty="0" smtClean="0">
                <a:latin typeface="Times New Roman"/>
                <a:cs typeface="Times New Roman"/>
              </a:rPr>
              <a:t>r</a:t>
            </a:r>
            <a:r>
              <a:rPr sz="2000" spc="0" dirty="0" smtClean="0">
                <a:latin typeface="Times New Roman"/>
                <a:cs typeface="Times New Roman"/>
              </a:rPr>
              <a:t>tPS</a:t>
            </a:r>
            <a:r>
              <a:rPr sz="2000" spc="-29" dirty="0" smtClean="0">
                <a:latin typeface="Times New Roman"/>
                <a:cs typeface="Times New Roman"/>
              </a:rPr>
              <a:t> </a:t>
            </a:r>
            <a:r>
              <a:rPr sz="2000" spc="0" dirty="0" smtClean="0">
                <a:latin typeface="Times New Roman"/>
                <a:cs typeface="Times New Roman"/>
              </a:rPr>
              <a:t>(</a:t>
            </a:r>
            <a:r>
              <a:rPr sz="2000" spc="9" dirty="0" smtClean="0">
                <a:latin typeface="Times New Roman"/>
                <a:cs typeface="Times New Roman"/>
              </a:rPr>
              <a:t>N</a:t>
            </a:r>
            <a:r>
              <a:rPr sz="2000" spc="0" dirty="0" smtClean="0">
                <a:latin typeface="Times New Roman"/>
                <a:cs typeface="Times New Roman"/>
              </a:rPr>
              <a:t>o</a:t>
            </a:r>
            <a:r>
              <a:rPr sz="2000" spc="14" dirty="0" smtClean="0">
                <a:latin typeface="Times New Roman"/>
                <a:cs typeface="Times New Roman"/>
              </a:rPr>
              <a:t>n</a:t>
            </a:r>
            <a:r>
              <a:rPr sz="2000" spc="4" dirty="0" smtClean="0">
                <a:latin typeface="Times New Roman"/>
                <a:cs typeface="Times New Roman"/>
              </a:rPr>
              <a:t>-</a:t>
            </a:r>
            <a:r>
              <a:rPr sz="2000" spc="0" dirty="0" smtClean="0">
                <a:latin typeface="Times New Roman"/>
                <a:cs typeface="Times New Roman"/>
              </a:rPr>
              <a:t>R</a:t>
            </a:r>
            <a:r>
              <a:rPr sz="2000" spc="-4" dirty="0" smtClean="0">
                <a:latin typeface="Times New Roman"/>
                <a:cs typeface="Times New Roman"/>
              </a:rPr>
              <a:t>e</a:t>
            </a:r>
            <a:r>
              <a:rPr sz="2000" spc="0" dirty="0" smtClean="0">
                <a:latin typeface="Times New Roman"/>
                <a:cs typeface="Times New Roman"/>
              </a:rPr>
              <a:t>a</a:t>
            </a:r>
            <a:r>
              <a:rPr sz="2000" spc="-4" dirty="0" smtClean="0">
                <a:latin typeface="Times New Roman"/>
                <a:cs typeface="Times New Roman"/>
              </a:rPr>
              <a:t>l</a:t>
            </a:r>
            <a:r>
              <a:rPr sz="2000" spc="4" dirty="0" smtClean="0">
                <a:latin typeface="Times New Roman"/>
                <a:cs typeface="Times New Roman"/>
              </a:rPr>
              <a:t>-</a:t>
            </a:r>
            <a:r>
              <a:rPr sz="2000" spc="-69" dirty="0" smtClean="0">
                <a:latin typeface="Times New Roman"/>
                <a:cs typeface="Times New Roman"/>
              </a:rPr>
              <a:t>T</a:t>
            </a:r>
            <a:r>
              <a:rPr sz="2000" spc="0" dirty="0" smtClean="0">
                <a:latin typeface="Times New Roman"/>
                <a:cs typeface="Times New Roman"/>
              </a:rPr>
              <a:t>i</a:t>
            </a:r>
            <a:r>
              <a:rPr sz="2000" spc="-29" dirty="0" smtClean="0">
                <a:latin typeface="Times New Roman"/>
                <a:cs typeface="Times New Roman"/>
              </a:rPr>
              <a:t>m</a:t>
            </a:r>
            <a:r>
              <a:rPr sz="2000" spc="0" dirty="0" smtClean="0">
                <a:latin typeface="Times New Roman"/>
                <a:cs typeface="Times New Roman"/>
              </a:rPr>
              <a:t>e</a:t>
            </a:r>
            <a:r>
              <a:rPr sz="2000" spc="-19" dirty="0" smtClean="0">
                <a:latin typeface="Times New Roman"/>
                <a:cs typeface="Times New Roman"/>
              </a:rPr>
              <a:t> </a:t>
            </a:r>
            <a:r>
              <a:rPr sz="2000" spc="0" dirty="0" smtClean="0">
                <a:latin typeface="Times New Roman"/>
                <a:cs typeface="Times New Roman"/>
              </a:rPr>
              <a:t>P</a:t>
            </a:r>
            <a:r>
              <a:rPr sz="2000" spc="4" dirty="0" smtClean="0">
                <a:latin typeface="Times New Roman"/>
                <a:cs typeface="Times New Roman"/>
              </a:rPr>
              <a:t>o</a:t>
            </a:r>
            <a:r>
              <a:rPr sz="2000" spc="0" dirty="0" smtClean="0">
                <a:latin typeface="Times New Roman"/>
                <a:cs typeface="Times New Roman"/>
              </a:rPr>
              <a:t>l</a:t>
            </a:r>
            <a:r>
              <a:rPr sz="2000" spc="-9" dirty="0" smtClean="0">
                <a:latin typeface="Times New Roman"/>
                <a:cs typeface="Times New Roman"/>
              </a:rPr>
              <a:t>l</a:t>
            </a:r>
            <a:r>
              <a:rPr sz="2000" spc="0" dirty="0" smtClean="0">
                <a:latin typeface="Times New Roman"/>
                <a:cs typeface="Times New Roman"/>
              </a:rPr>
              <a:t>ing</a:t>
            </a:r>
            <a:r>
              <a:rPr sz="2000" spc="-25" dirty="0" smtClean="0">
                <a:latin typeface="Times New Roman"/>
                <a:cs typeface="Times New Roman"/>
              </a:rPr>
              <a:t> </a:t>
            </a:r>
            <a:r>
              <a:rPr sz="2000" spc="0" dirty="0" smtClean="0">
                <a:latin typeface="Times New Roman"/>
                <a:cs typeface="Times New Roman"/>
              </a:rPr>
              <a:t>Ser</a:t>
            </a:r>
            <a:r>
              <a:rPr sz="2000" spc="9" dirty="0" smtClean="0">
                <a:latin typeface="Times New Roman"/>
                <a:cs typeface="Times New Roman"/>
              </a:rPr>
              <a:t>v</a:t>
            </a:r>
            <a:r>
              <a:rPr sz="2000" spc="0" dirty="0" smtClean="0">
                <a:latin typeface="Times New Roman"/>
                <a:cs typeface="Times New Roman"/>
              </a:rPr>
              <a:t>i</a:t>
            </a:r>
            <a:r>
              <a:rPr sz="2000" spc="-4" dirty="0" smtClean="0">
                <a:latin typeface="Times New Roman"/>
                <a:cs typeface="Times New Roman"/>
              </a:rPr>
              <a:t>c</a:t>
            </a:r>
            <a:r>
              <a:rPr sz="2000" spc="0" dirty="0" smtClean="0">
                <a:latin typeface="Times New Roman"/>
                <a:cs typeface="Times New Roman"/>
              </a:rPr>
              <a:t>e) (</a:t>
            </a:r>
            <a:r>
              <a:rPr sz="2000" spc="9" dirty="0" smtClean="0">
                <a:latin typeface="Times New Roman"/>
                <a:cs typeface="Times New Roman"/>
              </a:rPr>
              <a:t>f</a:t>
            </a:r>
            <a:r>
              <a:rPr sz="2000" spc="0" dirty="0" smtClean="0">
                <a:latin typeface="Times New Roman"/>
                <a:cs typeface="Times New Roman"/>
              </a:rPr>
              <a:t>i</a:t>
            </a:r>
            <a:r>
              <a:rPr sz="2000" spc="-9" dirty="0" smtClean="0">
                <a:latin typeface="Times New Roman"/>
                <a:cs typeface="Times New Roman"/>
              </a:rPr>
              <a:t>l</a:t>
            </a:r>
            <a:r>
              <a:rPr sz="2000" spc="0" dirty="0" smtClean="0">
                <a:latin typeface="Times New Roman"/>
                <a:cs typeface="Times New Roman"/>
              </a:rPr>
              <a:t>e</a:t>
            </a:r>
            <a:r>
              <a:rPr sz="2000" spc="-19" dirty="0" smtClean="0">
                <a:latin typeface="Times New Roman"/>
                <a:cs typeface="Times New Roman"/>
              </a:rPr>
              <a:t> </a:t>
            </a:r>
            <a:r>
              <a:rPr sz="2000" spc="0" dirty="0" smtClean="0">
                <a:latin typeface="Times New Roman"/>
                <a:cs typeface="Times New Roman"/>
              </a:rPr>
              <a:t>d</a:t>
            </a:r>
            <a:r>
              <a:rPr sz="2000" spc="9" dirty="0" smtClean="0">
                <a:latin typeface="Times New Roman"/>
                <a:cs typeface="Times New Roman"/>
              </a:rPr>
              <a:t>o</a:t>
            </a:r>
            <a:r>
              <a:rPr sz="2000" spc="0" dirty="0" smtClean="0">
                <a:latin typeface="Times New Roman"/>
                <a:cs typeface="Times New Roman"/>
              </a:rPr>
              <a:t>w</a:t>
            </a:r>
            <a:r>
              <a:rPr sz="2000" spc="9" dirty="0" smtClean="0">
                <a:latin typeface="Times New Roman"/>
                <a:cs typeface="Times New Roman"/>
              </a:rPr>
              <a:t>n</a:t>
            </a:r>
            <a:r>
              <a:rPr sz="2000" spc="0" dirty="0" smtClean="0">
                <a:latin typeface="Times New Roman"/>
                <a:cs typeface="Times New Roman"/>
              </a:rPr>
              <a:t>loa</a:t>
            </a:r>
            <a:r>
              <a:rPr sz="2000" spc="-4" dirty="0" smtClean="0">
                <a:latin typeface="Times New Roman"/>
                <a:cs typeface="Times New Roman"/>
              </a:rPr>
              <a:t>d</a:t>
            </a:r>
            <a:r>
              <a:rPr sz="2000" spc="0" dirty="0" smtClean="0">
                <a:latin typeface="Times New Roman"/>
                <a:cs typeface="Times New Roman"/>
              </a:rPr>
              <a:t>)</a:t>
            </a:r>
            <a:endParaRPr sz="2000">
              <a:latin typeface="Times New Roman"/>
              <a:cs typeface="Times New Roman"/>
            </a:endParaRPr>
          </a:p>
        </p:txBody>
      </p:sp>
      <p:sp>
        <p:nvSpPr>
          <p:cNvPr id="3" name="object 3"/>
          <p:cNvSpPr txBox="1"/>
          <p:nvPr/>
        </p:nvSpPr>
        <p:spPr>
          <a:xfrm>
            <a:off x="243840" y="4911515"/>
            <a:ext cx="8692896" cy="427672"/>
          </a:xfrm>
          <a:prstGeom prst="rect">
            <a:avLst/>
          </a:prstGeom>
        </p:spPr>
        <p:txBody>
          <a:bodyPr wrap="square" lIns="0" tIns="0" rIns="0" bIns="0" rtlCol="0">
            <a:noAutofit/>
          </a:bodyPr>
          <a:lstStyle/>
          <a:p>
            <a:pPr marL="91439">
              <a:lnSpc>
                <a:spcPct val="95825"/>
              </a:lnSpc>
              <a:spcBef>
                <a:spcPts val="434"/>
              </a:spcBef>
            </a:pPr>
            <a:r>
              <a:rPr sz="2000" spc="0" dirty="0" smtClean="0">
                <a:latin typeface="Times New Roman"/>
                <a:cs typeface="Times New Roman"/>
              </a:rPr>
              <a:t>4                 </a:t>
            </a:r>
            <a:r>
              <a:rPr sz="2000" spc="84" dirty="0" smtClean="0">
                <a:latin typeface="Times New Roman"/>
                <a:cs typeface="Times New Roman"/>
              </a:rPr>
              <a:t> </a:t>
            </a:r>
            <a:r>
              <a:rPr sz="2000" spc="0" dirty="0" smtClean="0">
                <a:latin typeface="Times New Roman"/>
                <a:cs typeface="Times New Roman"/>
              </a:rPr>
              <a:t>HTTP</a:t>
            </a:r>
            <a:r>
              <a:rPr sz="2000" spc="-75" dirty="0" smtClean="0">
                <a:latin typeface="Times New Roman"/>
                <a:cs typeface="Times New Roman"/>
              </a:rPr>
              <a:t> </a:t>
            </a:r>
            <a:r>
              <a:rPr sz="2000" spc="0" dirty="0" smtClean="0">
                <a:latin typeface="Times New Roman"/>
                <a:cs typeface="Times New Roman"/>
              </a:rPr>
              <a:t>(</a:t>
            </a:r>
            <a:r>
              <a:rPr sz="2000" spc="-134" dirty="0" smtClean="0">
                <a:latin typeface="Times New Roman"/>
                <a:cs typeface="Times New Roman"/>
              </a:rPr>
              <a:t>W</a:t>
            </a:r>
            <a:r>
              <a:rPr sz="2000" spc="0" dirty="0" smtClean="0">
                <a:latin typeface="Times New Roman"/>
                <a:cs typeface="Times New Roman"/>
              </a:rPr>
              <a:t>eb</a:t>
            </a:r>
            <a:r>
              <a:rPr sz="2000" spc="-39" dirty="0" smtClean="0">
                <a:latin typeface="Times New Roman"/>
                <a:cs typeface="Times New Roman"/>
              </a:rPr>
              <a:t> </a:t>
            </a:r>
            <a:r>
              <a:rPr sz="2000" spc="0" dirty="0" smtClean="0">
                <a:latin typeface="Times New Roman"/>
                <a:cs typeface="Times New Roman"/>
              </a:rPr>
              <a:t>b</a:t>
            </a:r>
            <a:r>
              <a:rPr sz="2000" spc="9" dirty="0" smtClean="0">
                <a:latin typeface="Times New Roman"/>
                <a:cs typeface="Times New Roman"/>
              </a:rPr>
              <a:t>r</a:t>
            </a:r>
            <a:r>
              <a:rPr sz="2000" spc="0" dirty="0" smtClean="0">
                <a:latin typeface="Times New Roman"/>
                <a:cs typeface="Times New Roman"/>
              </a:rPr>
              <a:t>o</a:t>
            </a:r>
            <a:r>
              <a:rPr sz="2000" spc="9" dirty="0" smtClean="0">
                <a:latin typeface="Times New Roman"/>
                <a:cs typeface="Times New Roman"/>
              </a:rPr>
              <a:t>w</a:t>
            </a:r>
            <a:r>
              <a:rPr sz="2000" spc="0" dirty="0" smtClean="0">
                <a:latin typeface="Times New Roman"/>
                <a:cs typeface="Times New Roman"/>
              </a:rPr>
              <a:t>sing)       </a:t>
            </a:r>
            <a:r>
              <a:rPr sz="2000" spc="204" dirty="0" smtClean="0">
                <a:latin typeface="Times New Roman"/>
                <a:cs typeface="Times New Roman"/>
              </a:rPr>
              <a:t> </a:t>
            </a:r>
            <a:r>
              <a:rPr sz="2000" spc="0" dirty="0" smtClean="0">
                <a:latin typeface="Times New Roman"/>
                <a:cs typeface="Times New Roman"/>
              </a:rPr>
              <a:t>B</a:t>
            </a:r>
            <a:r>
              <a:rPr sz="2000" spc="-4" dirty="0" smtClean="0">
                <a:latin typeface="Times New Roman"/>
                <a:cs typeface="Times New Roman"/>
              </a:rPr>
              <a:t>e</a:t>
            </a:r>
            <a:r>
              <a:rPr sz="2000" spc="0" dirty="0" smtClean="0">
                <a:latin typeface="Times New Roman"/>
                <a:cs typeface="Times New Roman"/>
              </a:rPr>
              <a:t>st</a:t>
            </a:r>
            <a:r>
              <a:rPr sz="2000" spc="-14" dirty="0" smtClean="0">
                <a:latin typeface="Times New Roman"/>
                <a:cs typeface="Times New Roman"/>
              </a:rPr>
              <a:t> </a:t>
            </a:r>
            <a:r>
              <a:rPr sz="2000" spc="0" dirty="0" smtClean="0">
                <a:latin typeface="Times New Roman"/>
                <a:cs typeface="Times New Roman"/>
              </a:rPr>
              <a:t>E</a:t>
            </a:r>
            <a:r>
              <a:rPr sz="2000" spc="-29" dirty="0" smtClean="0">
                <a:latin typeface="Times New Roman"/>
                <a:cs typeface="Times New Roman"/>
              </a:rPr>
              <a:t>f</a:t>
            </a:r>
            <a:r>
              <a:rPr sz="2000" spc="0" dirty="0" smtClean="0">
                <a:latin typeface="Times New Roman"/>
                <a:cs typeface="Times New Roman"/>
              </a:rPr>
              <a:t>f</a:t>
            </a:r>
            <a:r>
              <a:rPr sz="2000" spc="9" dirty="0" smtClean="0">
                <a:latin typeface="Times New Roman"/>
                <a:cs typeface="Times New Roman"/>
              </a:rPr>
              <a:t>o</a:t>
            </a:r>
            <a:r>
              <a:rPr sz="2000" spc="0" dirty="0" smtClean="0">
                <a:latin typeface="Times New Roman"/>
                <a:cs typeface="Times New Roman"/>
              </a:rPr>
              <a:t>rt</a:t>
            </a:r>
            <a:endParaRPr sz="2000">
              <a:latin typeface="Times New Roman"/>
              <a:cs typeface="Times New Roman"/>
            </a:endParaRPr>
          </a:p>
        </p:txBody>
      </p:sp>
      <p:sp>
        <p:nvSpPr>
          <p:cNvPr id="2" name="object 2"/>
          <p:cNvSpPr txBox="1"/>
          <p:nvPr/>
        </p:nvSpPr>
        <p:spPr>
          <a:xfrm>
            <a:off x="243840" y="5339187"/>
            <a:ext cx="8692896" cy="427628"/>
          </a:xfrm>
          <a:prstGeom prst="rect">
            <a:avLst/>
          </a:prstGeom>
        </p:spPr>
        <p:txBody>
          <a:bodyPr wrap="square" lIns="0" tIns="0" rIns="0" bIns="0" rtlCol="0">
            <a:noAutofit/>
          </a:bodyPr>
          <a:lstStyle/>
          <a:p>
            <a:pPr marL="25400">
              <a:lnSpc>
                <a:spcPts val="1000"/>
              </a:lnSpc>
            </a:pPr>
            <a:endParaRPr sz="1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txBox="1"/>
          <p:nvPr/>
        </p:nvSpPr>
        <p:spPr>
          <a:xfrm>
            <a:off x="1297305" y="647169"/>
            <a:ext cx="6579356" cy="909379"/>
          </a:xfrm>
          <a:prstGeom prst="rect">
            <a:avLst/>
          </a:prstGeom>
        </p:spPr>
        <p:txBody>
          <a:bodyPr wrap="square" lIns="0" tIns="0" rIns="0" bIns="0" rtlCol="0">
            <a:noAutofit/>
          </a:bodyPr>
          <a:lstStyle/>
          <a:p>
            <a:pPr algn="ctr">
              <a:lnSpc>
                <a:spcPts val="3370"/>
              </a:lnSpc>
              <a:spcBef>
                <a:spcPts val="168"/>
              </a:spcBef>
            </a:pPr>
            <a:r>
              <a:rPr lang="fr-FR" sz="3200" b="1" dirty="0" smtClean="0">
                <a:solidFill>
                  <a:schemeClr val="tx2">
                    <a:lumMod val="60000"/>
                    <a:lumOff val="40000"/>
                  </a:schemeClr>
                </a:solidFill>
              </a:rPr>
              <a:t>RESEAU GARANTI POUR LA </a:t>
            </a:r>
            <a:r>
              <a:rPr lang="fr-FR" sz="3200" b="1" dirty="0" err="1" smtClean="0">
                <a:solidFill>
                  <a:schemeClr val="tx2">
                    <a:lumMod val="60000"/>
                    <a:lumOff val="40000"/>
                  </a:schemeClr>
                </a:solidFill>
              </a:rPr>
              <a:t>QoS</a:t>
            </a:r>
            <a:r>
              <a:rPr lang="fr-FR" sz="3200" b="1" dirty="0" smtClean="0">
                <a:solidFill>
                  <a:schemeClr val="tx2">
                    <a:lumMod val="60000"/>
                    <a:lumOff val="40000"/>
                  </a:schemeClr>
                </a:solidFill>
              </a:rPr>
              <a:t> DE BOUT EN BOUT</a:t>
            </a:r>
            <a:endParaRPr sz="3200" b="1">
              <a:solidFill>
                <a:schemeClr val="tx2">
                  <a:lumMod val="60000"/>
                  <a:lumOff val="40000"/>
                </a:schemeClr>
              </a:solidFill>
              <a:latin typeface="Times New Roman"/>
              <a:cs typeface="Times New Roman"/>
            </a:endParaRPr>
          </a:p>
        </p:txBody>
      </p:sp>
      <p:sp>
        <p:nvSpPr>
          <p:cNvPr id="2" name="object 2"/>
          <p:cNvSpPr txBox="1"/>
          <p:nvPr/>
        </p:nvSpPr>
        <p:spPr>
          <a:xfrm>
            <a:off x="535940" y="2067791"/>
            <a:ext cx="8141981" cy="1407922"/>
          </a:xfrm>
          <a:prstGeom prst="rect">
            <a:avLst/>
          </a:prstGeom>
        </p:spPr>
        <p:txBody>
          <a:bodyPr wrap="square" lIns="0" tIns="0" rIns="0" bIns="0" rtlCol="0">
            <a:noAutofit/>
          </a:bodyPr>
          <a:lstStyle/>
          <a:p>
            <a:pPr marL="12700" marR="8076">
              <a:lnSpc>
                <a:spcPts val="3370"/>
              </a:lnSpc>
              <a:spcBef>
                <a:spcPts val="168"/>
              </a:spcBef>
            </a:pPr>
            <a:r>
              <a:rPr lang="fr-FR" sz="3200" dirty="0" smtClean="0">
                <a:solidFill>
                  <a:schemeClr val="tx2">
                    <a:lumMod val="60000"/>
                    <a:lumOff val="40000"/>
                  </a:schemeClr>
                </a:solidFill>
              </a:rPr>
              <a:t>Pour quel besoin fournit-on la qualité de services de bout en bout sur un réseau d'accès sans fil donné (Par exemple: </a:t>
            </a:r>
            <a:r>
              <a:rPr lang="fr-FR" sz="3200" dirty="0" err="1" smtClean="0">
                <a:solidFill>
                  <a:schemeClr val="tx2">
                    <a:lumMod val="60000"/>
                    <a:lumOff val="40000"/>
                  </a:schemeClr>
                </a:solidFill>
              </a:rPr>
              <a:t>WiMAX</a:t>
            </a:r>
            <a:r>
              <a:rPr lang="fr-FR" sz="3200" dirty="0" smtClean="0">
                <a:solidFill>
                  <a:schemeClr val="tx2">
                    <a:lumMod val="60000"/>
                    <a:lumOff val="40000"/>
                  </a:schemeClr>
                </a:solidFill>
              </a:rPr>
              <a:t>)?</a:t>
            </a:r>
            <a:endParaRPr sz="3200">
              <a:solidFill>
                <a:schemeClr val="tx2">
                  <a:lumMod val="60000"/>
                  <a:lumOff val="40000"/>
                </a:schemeClr>
              </a:solidFill>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8" name="object 8"/>
          <p:cNvSpPr txBox="1"/>
          <p:nvPr/>
        </p:nvSpPr>
        <p:spPr>
          <a:xfrm>
            <a:off x="1295400" y="228600"/>
            <a:ext cx="6516396" cy="965708"/>
          </a:xfrm>
          <a:prstGeom prst="rect">
            <a:avLst/>
          </a:prstGeom>
        </p:spPr>
        <p:txBody>
          <a:bodyPr wrap="square" lIns="0" tIns="0" rIns="0" bIns="0" rtlCol="0">
            <a:noAutofit/>
          </a:bodyPr>
          <a:lstStyle/>
          <a:p>
            <a:pPr marL="12700">
              <a:lnSpc>
                <a:spcPts val="3370"/>
              </a:lnSpc>
              <a:spcBef>
                <a:spcPts val="168"/>
              </a:spcBef>
            </a:pPr>
            <a:r>
              <a:rPr lang="fr-FR" sz="3200" b="1" dirty="0" smtClean="0">
                <a:solidFill>
                  <a:schemeClr val="tx2">
                    <a:lumMod val="60000"/>
                    <a:lumOff val="40000"/>
                  </a:schemeClr>
                </a:solidFill>
              </a:rPr>
              <a:t>METROLOGIE DE LA QUALITÉ DE SERVICE </a:t>
            </a:r>
          </a:p>
          <a:p>
            <a:pPr marL="12700">
              <a:lnSpc>
                <a:spcPts val="3370"/>
              </a:lnSpc>
              <a:spcBef>
                <a:spcPts val="168"/>
              </a:spcBef>
            </a:pPr>
            <a:endParaRPr sz="3200">
              <a:solidFill>
                <a:schemeClr val="tx2">
                  <a:lumMod val="60000"/>
                  <a:lumOff val="40000"/>
                </a:schemeClr>
              </a:solidFill>
              <a:latin typeface="Times New Roman"/>
              <a:cs typeface="Times New Roman"/>
            </a:endParaRPr>
          </a:p>
        </p:txBody>
      </p:sp>
      <p:sp>
        <p:nvSpPr>
          <p:cNvPr id="7" name="object 7"/>
          <p:cNvSpPr txBox="1"/>
          <p:nvPr/>
        </p:nvSpPr>
        <p:spPr>
          <a:xfrm>
            <a:off x="228600" y="1066800"/>
            <a:ext cx="8610600" cy="1305918"/>
          </a:xfrm>
          <a:prstGeom prst="rect">
            <a:avLst/>
          </a:prstGeom>
        </p:spPr>
        <p:txBody>
          <a:bodyPr wrap="square" lIns="0" tIns="0" rIns="0" bIns="0" rtlCol="0">
            <a:noAutofit/>
          </a:bodyPr>
          <a:lstStyle/>
          <a:p>
            <a:pPr marL="12700">
              <a:lnSpc>
                <a:spcPts val="3370"/>
              </a:lnSpc>
              <a:spcBef>
                <a:spcPts val="168"/>
              </a:spcBef>
            </a:pPr>
            <a:r>
              <a:rPr lang="fr-FR" sz="2700" dirty="0" smtClean="0">
                <a:solidFill>
                  <a:schemeClr val="tx2">
                    <a:lumMod val="60000"/>
                    <a:lumOff val="40000"/>
                  </a:schemeClr>
                </a:solidFill>
              </a:rPr>
              <a:t>Quels sont les systèmes de mesure de </a:t>
            </a:r>
            <a:r>
              <a:rPr lang="fr-FR" sz="2700" dirty="0" err="1" smtClean="0">
                <a:solidFill>
                  <a:schemeClr val="tx2">
                    <a:lumMod val="60000"/>
                    <a:lumOff val="40000"/>
                  </a:schemeClr>
                </a:solidFill>
              </a:rPr>
              <a:t>QoS</a:t>
            </a:r>
            <a:r>
              <a:rPr lang="fr-FR" sz="2700" dirty="0" smtClean="0">
                <a:solidFill>
                  <a:schemeClr val="tx2">
                    <a:lumMod val="60000"/>
                    <a:lumOff val="40000"/>
                  </a:schemeClr>
                </a:solidFill>
              </a:rPr>
              <a:t> pour mesurer la qualité de services expérimentée par les utilisateurs finaux ?</a:t>
            </a:r>
            <a:br>
              <a:rPr lang="fr-FR" sz="2700" dirty="0" smtClean="0">
                <a:solidFill>
                  <a:schemeClr val="tx2">
                    <a:lumMod val="60000"/>
                    <a:lumOff val="40000"/>
                  </a:schemeClr>
                </a:solidFill>
              </a:rPr>
            </a:br>
            <a:endParaRPr lang="fr-FR" sz="2500" dirty="0" smtClean="0">
              <a:solidFill>
                <a:schemeClr val="tx2">
                  <a:lumMod val="60000"/>
                  <a:lumOff val="40000"/>
                </a:schemeClr>
              </a:solidFill>
            </a:endParaRPr>
          </a:p>
          <a:p>
            <a:pPr marL="12700">
              <a:lnSpc>
                <a:spcPts val="3370"/>
              </a:lnSpc>
              <a:spcBef>
                <a:spcPts val="168"/>
              </a:spcBef>
            </a:pPr>
            <a:r>
              <a:rPr lang="fr-FR" sz="2500" dirty="0" smtClean="0">
                <a:solidFill>
                  <a:schemeClr val="tx2">
                    <a:lumMod val="60000"/>
                    <a:lumOff val="40000"/>
                  </a:schemeClr>
                </a:solidFill>
              </a:rPr>
              <a:t>-Débit</a:t>
            </a:r>
            <a:br>
              <a:rPr lang="fr-FR" sz="2500" dirty="0" smtClean="0">
                <a:solidFill>
                  <a:schemeClr val="tx2">
                    <a:lumMod val="60000"/>
                    <a:lumOff val="40000"/>
                  </a:schemeClr>
                </a:solidFill>
              </a:rPr>
            </a:br>
            <a:r>
              <a:rPr lang="fr-FR" sz="2500" dirty="0" smtClean="0">
                <a:solidFill>
                  <a:schemeClr val="tx2">
                    <a:lumMod val="60000"/>
                    <a:lumOff val="40000"/>
                  </a:schemeClr>
                </a:solidFill>
              </a:rPr>
              <a:t>-Retard</a:t>
            </a:r>
            <a:br>
              <a:rPr lang="fr-FR" sz="2500" dirty="0" smtClean="0">
                <a:solidFill>
                  <a:schemeClr val="tx2">
                    <a:lumMod val="60000"/>
                    <a:lumOff val="40000"/>
                  </a:schemeClr>
                </a:solidFill>
              </a:rPr>
            </a:br>
            <a:r>
              <a:rPr lang="fr-FR" sz="2500" dirty="0" smtClean="0">
                <a:solidFill>
                  <a:schemeClr val="tx2">
                    <a:lumMod val="60000"/>
                    <a:lumOff val="40000"/>
                  </a:schemeClr>
                </a:solidFill>
              </a:rPr>
              <a:t>-Jitter</a:t>
            </a:r>
            <a:br>
              <a:rPr lang="fr-FR" sz="2500" dirty="0" smtClean="0">
                <a:solidFill>
                  <a:schemeClr val="tx2">
                    <a:lumMod val="60000"/>
                    <a:lumOff val="40000"/>
                  </a:schemeClr>
                </a:solidFill>
              </a:rPr>
            </a:br>
            <a:r>
              <a:rPr lang="fr-FR" sz="2500" dirty="0" smtClean="0">
                <a:solidFill>
                  <a:schemeClr val="tx2">
                    <a:lumMod val="60000"/>
                    <a:lumOff val="40000"/>
                  </a:schemeClr>
                </a:solidFill>
              </a:rPr>
              <a:t>-Perte de paquets</a:t>
            </a:r>
            <a:endParaRPr sz="2500">
              <a:solidFill>
                <a:schemeClr val="tx2">
                  <a:lumMod val="60000"/>
                  <a:lumOff val="40000"/>
                </a:schemeClr>
              </a:solidFill>
              <a:latin typeface="Times New Roman"/>
              <a:cs typeface="Times New Roman"/>
            </a:endParaRPr>
          </a:p>
        </p:txBody>
      </p:sp>
      <p:sp>
        <p:nvSpPr>
          <p:cNvPr id="6" name="object 6"/>
          <p:cNvSpPr txBox="1"/>
          <p:nvPr/>
        </p:nvSpPr>
        <p:spPr>
          <a:xfrm>
            <a:off x="5219857" y="1940410"/>
            <a:ext cx="1395052" cy="919988"/>
          </a:xfrm>
          <a:prstGeom prst="rect">
            <a:avLst/>
          </a:prstGeom>
        </p:spPr>
        <p:txBody>
          <a:bodyPr wrap="square" lIns="0" tIns="0" rIns="0" bIns="0" rtlCol="0">
            <a:noAutofit/>
          </a:bodyPr>
          <a:lstStyle/>
          <a:p>
            <a:pPr marL="47287">
              <a:lnSpc>
                <a:spcPts val="3370"/>
              </a:lnSpc>
              <a:spcBef>
                <a:spcPts val="168"/>
              </a:spcBef>
            </a:pPr>
            <a:endParaRPr sz="3200">
              <a:latin typeface="Times New Roman"/>
              <a:cs typeface="Times New Roman"/>
            </a:endParaRPr>
          </a:p>
        </p:txBody>
      </p:sp>
      <p:sp>
        <p:nvSpPr>
          <p:cNvPr id="5" name="object 5"/>
          <p:cNvSpPr txBox="1"/>
          <p:nvPr/>
        </p:nvSpPr>
        <p:spPr>
          <a:xfrm>
            <a:off x="6630201" y="1940410"/>
            <a:ext cx="1443067" cy="432308"/>
          </a:xfrm>
          <a:prstGeom prst="rect">
            <a:avLst/>
          </a:prstGeom>
        </p:spPr>
        <p:txBody>
          <a:bodyPr wrap="square" lIns="0" tIns="0" rIns="0" bIns="0" rtlCol="0">
            <a:noAutofit/>
          </a:bodyPr>
          <a:lstStyle/>
          <a:p>
            <a:pPr marL="12700">
              <a:lnSpc>
                <a:spcPts val="3370"/>
              </a:lnSpc>
              <a:spcBef>
                <a:spcPts val="168"/>
              </a:spcBef>
            </a:pPr>
            <a:endParaRPr sz="3200">
              <a:latin typeface="Times New Roman"/>
              <a:cs typeface="Times New Roman"/>
            </a:endParaRPr>
          </a:p>
        </p:txBody>
      </p:sp>
      <p:sp>
        <p:nvSpPr>
          <p:cNvPr id="4" name="object 4"/>
          <p:cNvSpPr txBox="1"/>
          <p:nvPr/>
        </p:nvSpPr>
        <p:spPr>
          <a:xfrm>
            <a:off x="990600" y="2438400"/>
            <a:ext cx="3478014" cy="2481424"/>
          </a:xfrm>
          <a:prstGeom prst="rect">
            <a:avLst/>
          </a:prstGeom>
        </p:spPr>
        <p:txBody>
          <a:bodyPr wrap="square" lIns="0" tIns="0" rIns="0" bIns="0" rtlCol="0">
            <a:noAutofit/>
          </a:bodyPr>
          <a:lstStyle/>
          <a:p>
            <a:pPr marL="12700">
              <a:lnSpc>
                <a:spcPts val="3370"/>
              </a:lnSpc>
              <a:spcBef>
                <a:spcPts val="168"/>
              </a:spcBef>
            </a:pPr>
            <a:endParaRPr sz="2800">
              <a:latin typeface="Times New Roman"/>
              <a:cs typeface="Times New Roman"/>
            </a:endParaRPr>
          </a:p>
        </p:txBody>
      </p:sp>
      <p:sp>
        <p:nvSpPr>
          <p:cNvPr id="3" name="object 3"/>
          <p:cNvSpPr txBox="1"/>
          <p:nvPr/>
        </p:nvSpPr>
        <p:spPr>
          <a:xfrm>
            <a:off x="4024362" y="2428090"/>
            <a:ext cx="493344" cy="432308"/>
          </a:xfrm>
          <a:prstGeom prst="rect">
            <a:avLst/>
          </a:prstGeom>
        </p:spPr>
        <p:txBody>
          <a:bodyPr wrap="square" lIns="0" tIns="0" rIns="0" bIns="0" rtlCol="0">
            <a:noAutofit/>
          </a:bodyPr>
          <a:lstStyle/>
          <a:p>
            <a:pPr marL="12700">
              <a:lnSpc>
                <a:spcPts val="3370"/>
              </a:lnSpc>
              <a:spcBef>
                <a:spcPts val="168"/>
              </a:spcBef>
            </a:pPr>
            <a:endParaRPr sz="3200">
              <a:latin typeface="Times New Roman"/>
              <a:cs typeface="Times New Roman"/>
            </a:endParaRPr>
          </a:p>
        </p:txBody>
      </p:sp>
      <p:sp>
        <p:nvSpPr>
          <p:cNvPr id="2" name="object 2"/>
          <p:cNvSpPr txBox="1"/>
          <p:nvPr/>
        </p:nvSpPr>
        <p:spPr>
          <a:xfrm>
            <a:off x="4531369" y="2428090"/>
            <a:ext cx="675232" cy="432308"/>
          </a:xfrm>
          <a:prstGeom prst="rect">
            <a:avLst/>
          </a:prstGeom>
        </p:spPr>
        <p:txBody>
          <a:bodyPr wrap="square" lIns="0" tIns="0" rIns="0" bIns="0" rtlCol="0">
            <a:noAutofit/>
          </a:bodyPr>
          <a:lstStyle/>
          <a:p>
            <a:pPr marL="12700">
              <a:lnSpc>
                <a:spcPts val="3370"/>
              </a:lnSpc>
              <a:spcBef>
                <a:spcPts val="168"/>
              </a:spcBef>
            </a:pPr>
            <a:endParaRPr sz="32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2" name="object 2"/>
          <p:cNvSpPr txBox="1"/>
          <p:nvPr/>
        </p:nvSpPr>
        <p:spPr>
          <a:xfrm>
            <a:off x="1001674" y="3837976"/>
            <a:ext cx="7079319" cy="585012"/>
          </a:xfrm>
          <a:prstGeom prst="rect">
            <a:avLst/>
          </a:prstGeom>
        </p:spPr>
        <p:txBody>
          <a:bodyPr wrap="square" lIns="0" tIns="0" rIns="0" bIns="0" rtlCol="0">
            <a:noAutofit/>
          </a:bodyPr>
          <a:lstStyle/>
          <a:p>
            <a:pPr marL="12700" algn="ctr">
              <a:lnSpc>
                <a:spcPts val="4595"/>
              </a:lnSpc>
              <a:spcBef>
                <a:spcPts val="229"/>
              </a:spcBef>
            </a:pPr>
            <a:r>
              <a:rPr lang="fr-FR" sz="4400" dirty="0" smtClean="0">
                <a:solidFill>
                  <a:schemeClr val="tx2">
                    <a:lumMod val="60000"/>
                    <a:lumOff val="40000"/>
                  </a:schemeClr>
                </a:solidFill>
              </a:rPr>
              <a:t>Merci pour votre attention</a:t>
            </a:r>
            <a:endParaRPr sz="4400">
              <a:solidFill>
                <a:schemeClr val="tx2">
                  <a:lumMod val="60000"/>
                  <a:lumOff val="40000"/>
                </a:schemeClr>
              </a:solidFill>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9" name="object 9"/>
          <p:cNvSpPr txBox="1"/>
          <p:nvPr/>
        </p:nvSpPr>
        <p:spPr>
          <a:xfrm>
            <a:off x="3347466" y="390547"/>
            <a:ext cx="2516682" cy="482600"/>
          </a:xfrm>
          <a:prstGeom prst="rect">
            <a:avLst/>
          </a:prstGeom>
        </p:spPr>
        <p:txBody>
          <a:bodyPr wrap="square" lIns="0" tIns="0" rIns="0" bIns="0" rtlCol="0">
            <a:noAutofit/>
          </a:bodyPr>
          <a:lstStyle/>
          <a:p>
            <a:pPr marL="12700" algn="ctr">
              <a:lnSpc>
                <a:spcPts val="3775"/>
              </a:lnSpc>
              <a:spcBef>
                <a:spcPts val="188"/>
              </a:spcBef>
            </a:pPr>
            <a:r>
              <a:rPr lang="fr-FR" sz="3600" dirty="0" smtClean="0">
                <a:solidFill>
                  <a:schemeClr val="tx2">
                    <a:lumMod val="60000"/>
                    <a:lumOff val="40000"/>
                  </a:schemeClr>
                </a:solidFill>
              </a:rPr>
              <a:t>RÉSUMÉ</a:t>
            </a:r>
            <a:endParaRPr sz="3600">
              <a:solidFill>
                <a:schemeClr val="tx2">
                  <a:lumMod val="60000"/>
                  <a:lumOff val="40000"/>
                </a:schemeClr>
              </a:solidFill>
              <a:latin typeface="Times New Roman"/>
              <a:cs typeface="Times New Roman"/>
            </a:endParaRPr>
          </a:p>
        </p:txBody>
      </p:sp>
      <p:sp>
        <p:nvSpPr>
          <p:cNvPr id="8" name="object 8"/>
          <p:cNvSpPr txBox="1"/>
          <p:nvPr/>
        </p:nvSpPr>
        <p:spPr>
          <a:xfrm>
            <a:off x="310388" y="1363270"/>
            <a:ext cx="1053805" cy="382801"/>
          </a:xfrm>
          <a:prstGeom prst="rect">
            <a:avLst/>
          </a:prstGeom>
        </p:spPr>
        <p:txBody>
          <a:bodyPr wrap="square" lIns="0" tIns="0" rIns="0" bIns="0" rtlCol="0">
            <a:noAutofit/>
          </a:bodyPr>
          <a:lstStyle/>
          <a:p>
            <a:pPr marL="12700">
              <a:lnSpc>
                <a:spcPts val="2975"/>
              </a:lnSpc>
              <a:spcBef>
                <a:spcPts val="148"/>
              </a:spcBef>
            </a:pPr>
            <a:endParaRPr sz="2800">
              <a:latin typeface="Times New Roman"/>
              <a:cs typeface="Times New Roman"/>
            </a:endParaRPr>
          </a:p>
        </p:txBody>
      </p:sp>
      <p:sp>
        <p:nvSpPr>
          <p:cNvPr id="2" name="object 2"/>
          <p:cNvSpPr txBox="1"/>
          <p:nvPr/>
        </p:nvSpPr>
        <p:spPr>
          <a:xfrm>
            <a:off x="310388" y="1792494"/>
            <a:ext cx="8570306" cy="2715514"/>
          </a:xfrm>
          <a:prstGeom prst="rect">
            <a:avLst/>
          </a:prstGeom>
        </p:spPr>
        <p:txBody>
          <a:bodyPr wrap="square" lIns="0" tIns="0" rIns="0" bIns="0" rtlCol="0">
            <a:noAutofit/>
          </a:bodyPr>
          <a:lstStyle/>
          <a:p>
            <a:pPr marL="355599" marR="44254">
              <a:lnSpc>
                <a:spcPts val="2955"/>
              </a:lnSpc>
              <a:spcBef>
                <a:spcPts val="147"/>
              </a:spcBef>
            </a:pPr>
            <a:r>
              <a:rPr lang="fr-FR" sz="2800" dirty="0" smtClean="0">
                <a:solidFill>
                  <a:schemeClr val="tx2">
                    <a:lumMod val="60000"/>
                    <a:lumOff val="40000"/>
                  </a:schemeClr>
                </a:solidFill>
              </a:rPr>
              <a:t>Cette présentation met l'accent sur la </a:t>
            </a:r>
            <a:br>
              <a:rPr lang="fr-FR" sz="2800" dirty="0" smtClean="0">
                <a:solidFill>
                  <a:schemeClr val="tx2">
                    <a:lumMod val="60000"/>
                    <a:lumOff val="40000"/>
                  </a:schemeClr>
                </a:solidFill>
              </a:rPr>
            </a:br>
            <a:r>
              <a:rPr lang="fr-FR" sz="2800" dirty="0" smtClean="0">
                <a:solidFill>
                  <a:schemeClr val="tx2">
                    <a:lumMod val="60000"/>
                    <a:lumOff val="40000"/>
                  </a:schemeClr>
                </a:solidFill>
              </a:rPr>
              <a:t>Recommandation Y.1545 de l'UIT-T, principalement sur les points suivants:</a:t>
            </a:r>
            <a:br>
              <a:rPr lang="fr-FR" sz="2800" dirty="0" smtClean="0">
                <a:solidFill>
                  <a:schemeClr val="tx2">
                    <a:lumMod val="60000"/>
                    <a:lumOff val="40000"/>
                  </a:schemeClr>
                </a:solidFill>
              </a:rPr>
            </a:br>
            <a:r>
              <a:rPr lang="fr-FR" sz="2800" dirty="0" smtClean="0">
                <a:solidFill>
                  <a:schemeClr val="tx2">
                    <a:lumMod val="60000"/>
                    <a:lumOff val="40000"/>
                  </a:schemeClr>
                </a:solidFill>
              </a:rPr>
              <a:t>- Les classes de la qualité de service et les objectifs de performances connexes pour les réseaux à commutation par paquets</a:t>
            </a:r>
            <a:br>
              <a:rPr lang="fr-FR" sz="2800" dirty="0" smtClean="0">
                <a:solidFill>
                  <a:schemeClr val="tx2">
                    <a:lumMod val="60000"/>
                    <a:lumOff val="40000"/>
                  </a:schemeClr>
                </a:solidFill>
              </a:rPr>
            </a:br>
            <a:r>
              <a:rPr lang="fr-FR" sz="2800" dirty="0" smtClean="0">
                <a:solidFill>
                  <a:schemeClr val="tx2">
                    <a:lumMod val="60000"/>
                    <a:lumOff val="40000"/>
                  </a:schemeClr>
                </a:solidFill>
              </a:rPr>
              <a:t>- Marquage de paquets</a:t>
            </a:r>
            <a:br>
              <a:rPr lang="fr-FR" sz="2800" dirty="0" smtClean="0">
                <a:solidFill>
                  <a:schemeClr val="tx2">
                    <a:lumMod val="60000"/>
                    <a:lumOff val="40000"/>
                  </a:schemeClr>
                </a:solidFill>
              </a:rPr>
            </a:br>
            <a:r>
              <a:rPr lang="fr-FR" sz="2800" dirty="0" smtClean="0">
                <a:solidFill>
                  <a:schemeClr val="tx2">
                    <a:lumMod val="60000"/>
                    <a:lumOff val="40000"/>
                  </a:schemeClr>
                </a:solidFill>
              </a:rPr>
              <a:t>- Mécanismes de traitement de paquets</a:t>
            </a:r>
            <a:br>
              <a:rPr lang="fr-FR" sz="2800" dirty="0" smtClean="0">
                <a:solidFill>
                  <a:schemeClr val="tx2">
                    <a:lumMod val="60000"/>
                    <a:lumOff val="40000"/>
                  </a:schemeClr>
                </a:solidFill>
              </a:rPr>
            </a:br>
            <a:r>
              <a:rPr lang="fr-FR" sz="2800" dirty="0" smtClean="0">
                <a:solidFill>
                  <a:schemeClr val="tx2">
                    <a:lumMod val="60000"/>
                    <a:lumOff val="40000"/>
                  </a:schemeClr>
                </a:solidFill>
              </a:rPr>
              <a:t>• Il se focalise également sur la qualité de service dans les réseaux d'accès </a:t>
            </a:r>
            <a:r>
              <a:rPr lang="fr-FR" sz="2800" dirty="0" err="1" smtClean="0">
                <a:solidFill>
                  <a:schemeClr val="tx2">
                    <a:lumMod val="60000"/>
                    <a:lumOff val="40000"/>
                  </a:schemeClr>
                </a:solidFill>
              </a:rPr>
              <a:t>WiMAX</a:t>
            </a:r>
            <a:endParaRPr sz="2800">
              <a:solidFill>
                <a:schemeClr val="tx2">
                  <a:lumMod val="60000"/>
                  <a:lumOff val="40000"/>
                </a:schemeClr>
              </a:solidFill>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1"/>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20" name="object 20"/>
          <p:cNvSpPr txBox="1"/>
          <p:nvPr/>
        </p:nvSpPr>
        <p:spPr>
          <a:xfrm>
            <a:off x="2980690" y="337797"/>
            <a:ext cx="3342920" cy="432308"/>
          </a:xfrm>
          <a:prstGeom prst="rect">
            <a:avLst/>
          </a:prstGeom>
        </p:spPr>
        <p:txBody>
          <a:bodyPr wrap="square" lIns="0" tIns="0" rIns="0" bIns="0" rtlCol="0">
            <a:noAutofit/>
          </a:bodyPr>
          <a:lstStyle/>
          <a:p>
            <a:pPr marL="12700">
              <a:lnSpc>
                <a:spcPts val="3370"/>
              </a:lnSpc>
              <a:spcBef>
                <a:spcPts val="168"/>
              </a:spcBef>
            </a:pPr>
            <a:r>
              <a:rPr sz="3200" b="1" spc="0" dirty="0" smtClean="0">
                <a:solidFill>
                  <a:srgbClr val="548ED4"/>
                </a:solidFill>
                <a:latin typeface="Times New Roman"/>
                <a:cs typeface="Times New Roman"/>
              </a:rPr>
              <a:t>INTRO</a:t>
            </a:r>
            <a:r>
              <a:rPr sz="3200" b="1" spc="9" dirty="0" smtClean="0">
                <a:solidFill>
                  <a:srgbClr val="548ED4"/>
                </a:solidFill>
                <a:latin typeface="Times New Roman"/>
                <a:cs typeface="Times New Roman"/>
              </a:rPr>
              <a:t>D</a:t>
            </a:r>
            <a:r>
              <a:rPr sz="3200" b="1" spc="0" dirty="0" smtClean="0">
                <a:solidFill>
                  <a:srgbClr val="548ED4"/>
                </a:solidFill>
                <a:latin typeface="Times New Roman"/>
                <a:cs typeface="Times New Roman"/>
              </a:rPr>
              <a:t>UCTION</a:t>
            </a:r>
            <a:endParaRPr sz="3200">
              <a:latin typeface="Times New Roman"/>
              <a:cs typeface="Times New Roman"/>
            </a:endParaRPr>
          </a:p>
        </p:txBody>
      </p:sp>
      <p:sp>
        <p:nvSpPr>
          <p:cNvPr id="19" name="object 19"/>
          <p:cNvSpPr txBox="1"/>
          <p:nvPr/>
        </p:nvSpPr>
        <p:spPr>
          <a:xfrm>
            <a:off x="321665" y="1281132"/>
            <a:ext cx="8641609" cy="899697"/>
          </a:xfrm>
          <a:prstGeom prst="rect">
            <a:avLst/>
          </a:prstGeom>
        </p:spPr>
        <p:txBody>
          <a:bodyPr wrap="square" lIns="0" tIns="0" rIns="0" bIns="0" rtlCol="0">
            <a:noAutofit/>
          </a:bodyPr>
          <a:lstStyle/>
          <a:p>
            <a:pPr algn="ctr">
              <a:lnSpc>
                <a:spcPts val="3585"/>
              </a:lnSpc>
              <a:spcBef>
                <a:spcPts val="179"/>
              </a:spcBef>
            </a:pPr>
            <a:r>
              <a:rPr sz="3200" spc="0" smtClean="0">
                <a:solidFill>
                  <a:srgbClr val="548ED4"/>
                </a:solidFill>
                <a:latin typeface="Arial"/>
                <a:cs typeface="Arial"/>
              </a:rPr>
              <a:t>•</a:t>
            </a:r>
            <a:r>
              <a:rPr lang="fr-FR" sz="3200" dirty="0" smtClean="0"/>
              <a:t> </a:t>
            </a:r>
            <a:r>
              <a:rPr lang="fr-FR" sz="3200" dirty="0" smtClean="0">
                <a:solidFill>
                  <a:schemeClr val="tx2">
                    <a:lumMod val="60000"/>
                    <a:lumOff val="40000"/>
                  </a:schemeClr>
                </a:solidFill>
              </a:rPr>
              <a:t>les réseaux IP traditionnels ont été construits pour</a:t>
            </a:r>
            <a:br>
              <a:rPr lang="fr-FR" sz="3200" dirty="0" smtClean="0">
                <a:solidFill>
                  <a:schemeClr val="tx2">
                    <a:lumMod val="60000"/>
                    <a:lumOff val="40000"/>
                  </a:schemeClr>
                </a:solidFill>
              </a:rPr>
            </a:br>
            <a:r>
              <a:rPr lang="fr-FR" sz="3200" dirty="0" smtClean="0">
                <a:solidFill>
                  <a:schemeClr val="tx2">
                    <a:lumMod val="60000"/>
                    <a:lumOff val="40000"/>
                  </a:schemeClr>
                </a:solidFill>
              </a:rPr>
              <a:t>la livraison de paquets sans autre garantie que des efforts.</a:t>
            </a:r>
            <a:endParaRPr sz="3200">
              <a:solidFill>
                <a:schemeClr val="tx2">
                  <a:lumMod val="60000"/>
                  <a:lumOff val="40000"/>
                </a:schemeClr>
              </a:solidFill>
              <a:latin typeface="Times New Roman"/>
              <a:cs typeface="Times New Roman"/>
            </a:endParaRPr>
          </a:p>
        </p:txBody>
      </p:sp>
      <p:sp>
        <p:nvSpPr>
          <p:cNvPr id="18" name="object 18"/>
          <p:cNvSpPr txBox="1"/>
          <p:nvPr/>
        </p:nvSpPr>
        <p:spPr>
          <a:xfrm>
            <a:off x="321664" y="2774786"/>
            <a:ext cx="8822335" cy="2711614"/>
          </a:xfrm>
          <a:prstGeom prst="rect">
            <a:avLst/>
          </a:prstGeom>
        </p:spPr>
        <p:txBody>
          <a:bodyPr wrap="square" lIns="0" tIns="0" rIns="0" bIns="0" rtlCol="0">
            <a:noAutofit/>
          </a:bodyPr>
          <a:lstStyle/>
          <a:p>
            <a:pPr marL="12700">
              <a:lnSpc>
                <a:spcPts val="3700"/>
              </a:lnSpc>
              <a:spcBef>
                <a:spcPts val="185"/>
              </a:spcBef>
            </a:pPr>
            <a:r>
              <a:rPr sz="3500" spc="0" smtClean="0">
                <a:solidFill>
                  <a:srgbClr val="548ED4"/>
                </a:solidFill>
                <a:latin typeface="Arial"/>
                <a:cs typeface="Arial"/>
              </a:rPr>
              <a:t>•</a:t>
            </a:r>
            <a:endParaRPr sz="3500">
              <a:latin typeface="Times New Roman"/>
              <a:cs typeface="Times New Roman"/>
            </a:endParaRPr>
          </a:p>
        </p:txBody>
      </p:sp>
      <p:sp>
        <p:nvSpPr>
          <p:cNvPr id="17" name="object 17"/>
          <p:cNvSpPr txBox="1"/>
          <p:nvPr/>
        </p:nvSpPr>
        <p:spPr>
          <a:xfrm>
            <a:off x="3054858" y="2777298"/>
            <a:ext cx="1549705" cy="470712"/>
          </a:xfrm>
          <a:prstGeom prst="rect">
            <a:avLst/>
          </a:prstGeom>
        </p:spPr>
        <p:txBody>
          <a:bodyPr wrap="square" lIns="0" tIns="0" rIns="0" bIns="0" rtlCol="0">
            <a:noAutofit/>
          </a:bodyPr>
          <a:lstStyle/>
          <a:p>
            <a:pPr marL="12700">
              <a:lnSpc>
                <a:spcPts val="3679"/>
              </a:lnSpc>
              <a:spcBef>
                <a:spcPts val="184"/>
              </a:spcBef>
            </a:pPr>
            <a:endParaRPr sz="3500">
              <a:latin typeface="Times New Roman"/>
              <a:cs typeface="Times New Roman"/>
            </a:endParaRPr>
          </a:p>
        </p:txBody>
      </p:sp>
      <p:sp>
        <p:nvSpPr>
          <p:cNvPr id="16" name="object 16"/>
          <p:cNvSpPr txBox="1"/>
          <p:nvPr/>
        </p:nvSpPr>
        <p:spPr>
          <a:xfrm>
            <a:off x="762000" y="2777298"/>
            <a:ext cx="7924800" cy="2556702"/>
          </a:xfrm>
          <a:prstGeom prst="rect">
            <a:avLst/>
          </a:prstGeom>
        </p:spPr>
        <p:txBody>
          <a:bodyPr wrap="square" lIns="0" tIns="0" rIns="0" bIns="0" rtlCol="0">
            <a:noAutofit/>
          </a:bodyPr>
          <a:lstStyle/>
          <a:p>
            <a:pPr marL="12700">
              <a:lnSpc>
                <a:spcPts val="3679"/>
              </a:lnSpc>
              <a:spcBef>
                <a:spcPts val="184"/>
              </a:spcBef>
            </a:pPr>
            <a:r>
              <a:rPr lang="fr-FR" sz="3200" dirty="0" smtClean="0">
                <a:solidFill>
                  <a:schemeClr val="tx2">
                    <a:lumMod val="60000"/>
                    <a:lumOff val="40000"/>
                  </a:schemeClr>
                </a:solidFill>
              </a:rPr>
              <a:t>Le principe de la livraison basée </a:t>
            </a:r>
            <a:r>
              <a:rPr lang="fr-FR" sz="3200" dirty="0" smtClean="0">
                <a:solidFill>
                  <a:schemeClr val="tx2">
                    <a:lumMod val="60000"/>
                    <a:lumOff val="40000"/>
                  </a:schemeClr>
                </a:solidFill>
              </a:rPr>
              <a:t>sur des </a:t>
            </a:r>
            <a:r>
              <a:rPr lang="fr-FR" sz="3200" dirty="0" smtClean="0">
                <a:solidFill>
                  <a:schemeClr val="tx2">
                    <a:lumMod val="60000"/>
                    <a:lumOff val="40000"/>
                  </a:schemeClr>
                </a:solidFill>
              </a:rPr>
              <a:t>efforts ne fournit pas une qualité de service fiable dans la téléphonie vocale interactive et autres applications exigeantes en temps réel lorsque les limitations de bande passante du réseau accroissent le retard, la gigue et les pertes de paquets.</a:t>
            </a:r>
            <a:endParaRPr sz="3200">
              <a:latin typeface="Times New Roman"/>
              <a:cs typeface="Times New Roman"/>
            </a:endParaRPr>
          </a:p>
        </p:txBody>
      </p:sp>
      <p:sp>
        <p:nvSpPr>
          <p:cNvPr id="15" name="object 15"/>
          <p:cNvSpPr txBox="1"/>
          <p:nvPr/>
        </p:nvSpPr>
        <p:spPr>
          <a:xfrm>
            <a:off x="7039102" y="2777298"/>
            <a:ext cx="906674" cy="470712"/>
          </a:xfrm>
          <a:prstGeom prst="rect">
            <a:avLst/>
          </a:prstGeom>
        </p:spPr>
        <p:txBody>
          <a:bodyPr wrap="square" lIns="0" tIns="0" rIns="0" bIns="0" rtlCol="0">
            <a:noAutofit/>
          </a:bodyPr>
          <a:lstStyle/>
          <a:p>
            <a:pPr marL="12700">
              <a:lnSpc>
                <a:spcPts val="3679"/>
              </a:lnSpc>
              <a:spcBef>
                <a:spcPts val="184"/>
              </a:spcBef>
            </a:pPr>
            <a:endParaRPr sz="3500">
              <a:latin typeface="Times New Roman"/>
              <a:cs typeface="Times New Roman"/>
            </a:endParaRPr>
          </a:p>
        </p:txBody>
      </p:sp>
      <p:sp>
        <p:nvSpPr>
          <p:cNvPr id="14" name="object 14"/>
          <p:cNvSpPr txBox="1"/>
          <p:nvPr/>
        </p:nvSpPr>
        <p:spPr>
          <a:xfrm>
            <a:off x="8327263" y="2777298"/>
            <a:ext cx="660849" cy="470712"/>
          </a:xfrm>
          <a:prstGeom prst="rect">
            <a:avLst/>
          </a:prstGeom>
        </p:spPr>
        <p:txBody>
          <a:bodyPr wrap="square" lIns="0" tIns="0" rIns="0" bIns="0" rtlCol="0">
            <a:noAutofit/>
          </a:bodyPr>
          <a:lstStyle/>
          <a:p>
            <a:pPr marL="12700">
              <a:lnSpc>
                <a:spcPts val="3679"/>
              </a:lnSpc>
              <a:spcBef>
                <a:spcPts val="184"/>
              </a:spcBef>
            </a:pPr>
            <a:endParaRPr sz="3500">
              <a:latin typeface="Times New Roman"/>
              <a:cs typeface="Times New Roman"/>
            </a:endParaRPr>
          </a:p>
        </p:txBody>
      </p:sp>
      <p:sp>
        <p:nvSpPr>
          <p:cNvPr id="13" name="object 13"/>
          <p:cNvSpPr txBox="1"/>
          <p:nvPr/>
        </p:nvSpPr>
        <p:spPr>
          <a:xfrm>
            <a:off x="664565" y="3204517"/>
            <a:ext cx="8326686"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12" name="object 12"/>
          <p:cNvSpPr txBox="1"/>
          <p:nvPr/>
        </p:nvSpPr>
        <p:spPr>
          <a:xfrm>
            <a:off x="664565" y="3631237"/>
            <a:ext cx="1844592"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11" name="object 11"/>
          <p:cNvSpPr txBox="1"/>
          <p:nvPr/>
        </p:nvSpPr>
        <p:spPr>
          <a:xfrm>
            <a:off x="2754630" y="3631237"/>
            <a:ext cx="734742"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10" name="object 10"/>
          <p:cNvSpPr txBox="1"/>
          <p:nvPr/>
        </p:nvSpPr>
        <p:spPr>
          <a:xfrm>
            <a:off x="3731514" y="3631237"/>
            <a:ext cx="1006642"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9" name="object 9"/>
          <p:cNvSpPr txBox="1"/>
          <p:nvPr/>
        </p:nvSpPr>
        <p:spPr>
          <a:xfrm>
            <a:off x="4982972" y="3631237"/>
            <a:ext cx="2065761"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8" name="object 8"/>
          <p:cNvSpPr txBox="1"/>
          <p:nvPr/>
        </p:nvSpPr>
        <p:spPr>
          <a:xfrm>
            <a:off x="7293609" y="3631237"/>
            <a:ext cx="1695792"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7" name="object 7"/>
          <p:cNvSpPr txBox="1"/>
          <p:nvPr/>
        </p:nvSpPr>
        <p:spPr>
          <a:xfrm>
            <a:off x="664565" y="4057957"/>
            <a:ext cx="2241539"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6" name="object 6"/>
          <p:cNvSpPr txBox="1"/>
          <p:nvPr/>
        </p:nvSpPr>
        <p:spPr>
          <a:xfrm>
            <a:off x="3409950" y="4057957"/>
            <a:ext cx="1056038"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5" name="object 5"/>
          <p:cNvSpPr txBox="1"/>
          <p:nvPr/>
        </p:nvSpPr>
        <p:spPr>
          <a:xfrm>
            <a:off x="4969256" y="4057957"/>
            <a:ext cx="1547772"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4" name="object 4"/>
          <p:cNvSpPr txBox="1"/>
          <p:nvPr/>
        </p:nvSpPr>
        <p:spPr>
          <a:xfrm>
            <a:off x="7019290" y="4057957"/>
            <a:ext cx="1970974" cy="470407"/>
          </a:xfrm>
          <a:prstGeom prst="rect">
            <a:avLst/>
          </a:prstGeom>
        </p:spPr>
        <p:txBody>
          <a:bodyPr wrap="square" lIns="0" tIns="0" rIns="0" bIns="0" rtlCol="0">
            <a:noAutofit/>
          </a:bodyPr>
          <a:lstStyle/>
          <a:p>
            <a:pPr marL="12700">
              <a:lnSpc>
                <a:spcPts val="3675"/>
              </a:lnSpc>
              <a:spcBef>
                <a:spcPts val="183"/>
              </a:spcBef>
            </a:pPr>
            <a:endParaRPr sz="3500">
              <a:latin typeface="Times New Roman"/>
              <a:cs typeface="Times New Roman"/>
            </a:endParaRPr>
          </a:p>
        </p:txBody>
      </p:sp>
      <p:sp>
        <p:nvSpPr>
          <p:cNvPr id="3" name="object 3"/>
          <p:cNvSpPr txBox="1"/>
          <p:nvPr/>
        </p:nvSpPr>
        <p:spPr>
          <a:xfrm>
            <a:off x="664564" y="4484432"/>
            <a:ext cx="8479435" cy="897627"/>
          </a:xfrm>
          <a:prstGeom prst="rect">
            <a:avLst/>
          </a:prstGeom>
        </p:spPr>
        <p:txBody>
          <a:bodyPr wrap="square" lIns="0" tIns="0" rIns="0" bIns="0" rtlCol="0">
            <a:noAutofit/>
          </a:bodyPr>
          <a:lstStyle/>
          <a:p>
            <a:pPr marL="12700">
              <a:lnSpc>
                <a:spcPts val="3570"/>
              </a:lnSpc>
              <a:spcBef>
                <a:spcPts val="178"/>
              </a:spcBef>
            </a:pPr>
            <a:endParaRPr sz="3500">
              <a:latin typeface="Times New Roman"/>
              <a:cs typeface="Times New Roman"/>
            </a:endParaRPr>
          </a:p>
        </p:txBody>
      </p:sp>
      <p:sp>
        <p:nvSpPr>
          <p:cNvPr id="2" name="object 2"/>
          <p:cNvSpPr txBox="1"/>
          <p:nvPr/>
        </p:nvSpPr>
        <p:spPr>
          <a:xfrm>
            <a:off x="6859270" y="4484432"/>
            <a:ext cx="2132663" cy="470712"/>
          </a:xfrm>
          <a:prstGeom prst="rect">
            <a:avLst/>
          </a:prstGeom>
        </p:spPr>
        <p:txBody>
          <a:bodyPr wrap="square" lIns="0" tIns="0" rIns="0" bIns="0" rtlCol="0">
            <a:noAutofit/>
          </a:bodyPr>
          <a:lstStyle/>
          <a:p>
            <a:pPr marL="12700">
              <a:lnSpc>
                <a:spcPts val="3679"/>
              </a:lnSpc>
              <a:spcBef>
                <a:spcPts val="184"/>
              </a:spcBef>
            </a:pPr>
            <a:endParaRPr sz="35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0" name="object 10"/>
          <p:cNvSpPr txBox="1"/>
          <p:nvPr/>
        </p:nvSpPr>
        <p:spPr>
          <a:xfrm>
            <a:off x="2060829" y="216385"/>
            <a:ext cx="3344548" cy="432308"/>
          </a:xfrm>
          <a:prstGeom prst="rect">
            <a:avLst/>
          </a:prstGeom>
        </p:spPr>
        <p:txBody>
          <a:bodyPr wrap="square" lIns="0" tIns="0" rIns="0" bIns="0" rtlCol="0">
            <a:noAutofit/>
          </a:bodyPr>
          <a:lstStyle/>
          <a:p>
            <a:pPr marL="12700">
              <a:lnSpc>
                <a:spcPts val="3370"/>
              </a:lnSpc>
              <a:spcBef>
                <a:spcPts val="168"/>
              </a:spcBef>
            </a:pPr>
            <a:r>
              <a:rPr sz="3200" b="1" spc="0" dirty="0" smtClean="0">
                <a:solidFill>
                  <a:srgbClr val="548ED4"/>
                </a:solidFill>
                <a:latin typeface="Times New Roman"/>
                <a:cs typeface="Times New Roman"/>
              </a:rPr>
              <a:t>INT</a:t>
            </a:r>
            <a:r>
              <a:rPr sz="3200" b="1" spc="9" dirty="0" smtClean="0">
                <a:solidFill>
                  <a:srgbClr val="548ED4"/>
                </a:solidFill>
                <a:latin typeface="Times New Roman"/>
                <a:cs typeface="Times New Roman"/>
              </a:rPr>
              <a:t>R</a:t>
            </a:r>
            <a:r>
              <a:rPr sz="3200" b="1" spc="0" dirty="0" smtClean="0">
                <a:solidFill>
                  <a:srgbClr val="548ED4"/>
                </a:solidFill>
                <a:latin typeface="Times New Roman"/>
                <a:cs typeface="Times New Roman"/>
              </a:rPr>
              <a:t>O</a:t>
            </a:r>
            <a:r>
              <a:rPr sz="3200" b="1" spc="4" dirty="0" smtClean="0">
                <a:solidFill>
                  <a:srgbClr val="548ED4"/>
                </a:solidFill>
                <a:latin typeface="Times New Roman"/>
                <a:cs typeface="Times New Roman"/>
              </a:rPr>
              <a:t>D</a:t>
            </a:r>
            <a:r>
              <a:rPr sz="3200" b="1" spc="0" dirty="0" smtClean="0">
                <a:solidFill>
                  <a:srgbClr val="548ED4"/>
                </a:solidFill>
                <a:latin typeface="Times New Roman"/>
                <a:cs typeface="Times New Roman"/>
              </a:rPr>
              <a:t>U</a:t>
            </a:r>
            <a:r>
              <a:rPr sz="3200" b="1" spc="4" dirty="0" smtClean="0">
                <a:solidFill>
                  <a:srgbClr val="548ED4"/>
                </a:solidFill>
                <a:latin typeface="Times New Roman"/>
                <a:cs typeface="Times New Roman"/>
              </a:rPr>
              <a:t>C</a:t>
            </a:r>
            <a:r>
              <a:rPr sz="3200" b="1" spc="0" dirty="0" smtClean="0">
                <a:solidFill>
                  <a:srgbClr val="548ED4"/>
                </a:solidFill>
                <a:latin typeface="Times New Roman"/>
                <a:cs typeface="Times New Roman"/>
              </a:rPr>
              <a:t>TION</a:t>
            </a:r>
            <a:endParaRPr sz="3200">
              <a:latin typeface="Times New Roman"/>
              <a:cs typeface="Times New Roman"/>
            </a:endParaRPr>
          </a:p>
        </p:txBody>
      </p:sp>
      <p:sp>
        <p:nvSpPr>
          <p:cNvPr id="9" name="object 9"/>
          <p:cNvSpPr txBox="1"/>
          <p:nvPr/>
        </p:nvSpPr>
        <p:spPr>
          <a:xfrm>
            <a:off x="5417819" y="216385"/>
            <a:ext cx="1726275" cy="432308"/>
          </a:xfrm>
          <a:prstGeom prst="rect">
            <a:avLst/>
          </a:prstGeom>
        </p:spPr>
        <p:txBody>
          <a:bodyPr wrap="square" lIns="0" tIns="0" rIns="0" bIns="0" rtlCol="0">
            <a:noAutofit/>
          </a:bodyPr>
          <a:lstStyle/>
          <a:p>
            <a:pPr marL="12700">
              <a:lnSpc>
                <a:spcPts val="3370"/>
              </a:lnSpc>
              <a:spcBef>
                <a:spcPts val="168"/>
              </a:spcBef>
            </a:pPr>
            <a:r>
              <a:rPr sz="3200" b="1" spc="0" dirty="0" smtClean="0">
                <a:solidFill>
                  <a:srgbClr val="548ED4"/>
                </a:solidFill>
                <a:latin typeface="Times New Roman"/>
                <a:cs typeface="Times New Roman"/>
              </a:rPr>
              <a:t>(C</a:t>
            </a:r>
            <a:r>
              <a:rPr sz="3200" b="1" spc="9" dirty="0" smtClean="0">
                <a:solidFill>
                  <a:srgbClr val="548ED4"/>
                </a:solidFill>
                <a:latin typeface="Times New Roman"/>
                <a:cs typeface="Times New Roman"/>
              </a:rPr>
              <a:t>o</a:t>
            </a:r>
            <a:r>
              <a:rPr sz="3200" b="1" spc="0" dirty="0" smtClean="0">
                <a:solidFill>
                  <a:srgbClr val="548ED4"/>
                </a:solidFill>
                <a:latin typeface="Times New Roman"/>
                <a:cs typeface="Times New Roman"/>
              </a:rPr>
              <a:t>nt.…)</a:t>
            </a:r>
            <a:endParaRPr sz="3200">
              <a:latin typeface="Times New Roman"/>
              <a:cs typeface="Times New Roman"/>
            </a:endParaRPr>
          </a:p>
        </p:txBody>
      </p:sp>
      <p:sp>
        <p:nvSpPr>
          <p:cNvPr id="8" name="object 8"/>
          <p:cNvSpPr txBox="1"/>
          <p:nvPr/>
        </p:nvSpPr>
        <p:spPr>
          <a:xfrm>
            <a:off x="459740" y="1185310"/>
            <a:ext cx="4926458" cy="699418"/>
          </a:xfrm>
          <a:prstGeom prst="rect">
            <a:avLst/>
          </a:prstGeom>
        </p:spPr>
        <p:txBody>
          <a:bodyPr wrap="square" lIns="0" tIns="0" rIns="0" bIns="0" rtlCol="0">
            <a:noAutofit/>
          </a:bodyPr>
          <a:lstStyle/>
          <a:p>
            <a:pPr marL="355904" indent="-343204">
              <a:lnSpc>
                <a:spcPts val="2590"/>
              </a:lnSpc>
              <a:spcBef>
                <a:spcPts val="344"/>
              </a:spcBef>
              <a:tabLst>
                <a:tab pos="355600" algn="l"/>
              </a:tabLst>
            </a:pPr>
            <a:r>
              <a:rPr sz="2700" spc="0" dirty="0" smtClean="0">
                <a:solidFill>
                  <a:srgbClr val="548ED4"/>
                </a:solidFill>
                <a:latin typeface="Arial"/>
                <a:cs typeface="Arial"/>
              </a:rPr>
              <a:t>•</a:t>
            </a:r>
            <a:r>
              <a:rPr sz="2700" spc="0" smtClean="0">
                <a:solidFill>
                  <a:srgbClr val="548ED4"/>
                </a:solidFill>
                <a:latin typeface="Arial"/>
                <a:cs typeface="Arial"/>
              </a:rPr>
              <a:t>	</a:t>
            </a:r>
            <a:endParaRPr sz="2700">
              <a:latin typeface="Times New Roman"/>
              <a:cs typeface="Times New Roman"/>
            </a:endParaRPr>
          </a:p>
        </p:txBody>
      </p:sp>
      <p:sp>
        <p:nvSpPr>
          <p:cNvPr id="7" name="object 7"/>
          <p:cNvSpPr txBox="1"/>
          <p:nvPr/>
        </p:nvSpPr>
        <p:spPr>
          <a:xfrm>
            <a:off x="762001" y="1187244"/>
            <a:ext cx="8098866" cy="368300"/>
          </a:xfrm>
          <a:prstGeom prst="rect">
            <a:avLst/>
          </a:prstGeom>
        </p:spPr>
        <p:txBody>
          <a:bodyPr wrap="square" lIns="0" tIns="0" rIns="0" bIns="0" rtlCol="0">
            <a:noAutofit/>
          </a:bodyPr>
          <a:lstStyle/>
          <a:p>
            <a:pPr marL="12700">
              <a:lnSpc>
                <a:spcPts val="2855"/>
              </a:lnSpc>
              <a:spcBef>
                <a:spcPts val="142"/>
              </a:spcBef>
            </a:pPr>
            <a:r>
              <a:rPr lang="fr-FR" sz="2400" dirty="0" smtClean="0">
                <a:solidFill>
                  <a:schemeClr val="tx2">
                    <a:lumMod val="60000"/>
                    <a:lumOff val="40000"/>
                  </a:schemeClr>
                </a:solidFill>
              </a:rPr>
              <a:t>Pour la fourniture  </a:t>
            </a:r>
            <a:r>
              <a:rPr lang="fr-FR" sz="2400" dirty="0" err="1" smtClean="0">
                <a:solidFill>
                  <a:schemeClr val="tx2">
                    <a:lumMod val="60000"/>
                    <a:lumOff val="40000"/>
                  </a:schemeClr>
                </a:solidFill>
              </a:rPr>
              <a:t>QoS</a:t>
            </a:r>
            <a:r>
              <a:rPr lang="fr-FR" sz="2400" dirty="0" smtClean="0">
                <a:solidFill>
                  <a:schemeClr val="tx2">
                    <a:lumMod val="60000"/>
                    <a:lumOff val="40000"/>
                  </a:schemeClr>
                </a:solidFill>
              </a:rPr>
              <a:t> Internet, deux architectures principales</a:t>
            </a:r>
            <a:br>
              <a:rPr lang="fr-FR" sz="2400" dirty="0" smtClean="0">
                <a:solidFill>
                  <a:schemeClr val="tx2">
                    <a:lumMod val="60000"/>
                    <a:lumOff val="40000"/>
                  </a:schemeClr>
                </a:solidFill>
              </a:rPr>
            </a:br>
            <a:r>
              <a:rPr lang="fr-FR" sz="2400" dirty="0" smtClean="0">
                <a:solidFill>
                  <a:schemeClr val="tx2">
                    <a:lumMod val="60000"/>
                    <a:lumOff val="40000"/>
                  </a:schemeClr>
                </a:solidFill>
              </a:rPr>
              <a:t>ont été développés</a:t>
            </a:r>
            <a:r>
              <a:rPr lang="fr-FR" sz="2800" dirty="0" smtClean="0">
                <a:solidFill>
                  <a:schemeClr val="tx2">
                    <a:lumMod val="60000"/>
                    <a:lumOff val="40000"/>
                  </a:schemeClr>
                </a:solidFill>
              </a:rPr>
              <a:t>:</a:t>
            </a:r>
            <a:endParaRPr lang="fr-FR" sz="2700" dirty="0" smtClean="0">
              <a:solidFill>
                <a:schemeClr val="tx2">
                  <a:lumMod val="60000"/>
                  <a:lumOff val="40000"/>
                </a:schemeClr>
              </a:solidFill>
              <a:latin typeface="Times New Roman"/>
              <a:cs typeface="Times New Roman"/>
            </a:endParaRPr>
          </a:p>
          <a:p>
            <a:pPr marL="12700">
              <a:lnSpc>
                <a:spcPts val="2855"/>
              </a:lnSpc>
              <a:spcBef>
                <a:spcPts val="142"/>
              </a:spcBef>
            </a:pPr>
            <a:endParaRPr sz="2700">
              <a:latin typeface="Times New Roman"/>
              <a:cs typeface="Times New Roman"/>
            </a:endParaRPr>
          </a:p>
        </p:txBody>
      </p:sp>
      <p:sp>
        <p:nvSpPr>
          <p:cNvPr id="6" name="object 6"/>
          <p:cNvSpPr txBox="1"/>
          <p:nvPr/>
        </p:nvSpPr>
        <p:spPr>
          <a:xfrm>
            <a:off x="860856" y="1921990"/>
            <a:ext cx="172765" cy="696019"/>
          </a:xfrm>
          <a:prstGeom prst="rect">
            <a:avLst/>
          </a:prstGeom>
        </p:spPr>
        <p:txBody>
          <a:bodyPr wrap="square" lIns="0" tIns="0" rIns="0" bIns="0" rtlCol="0">
            <a:noAutofit/>
          </a:bodyPr>
          <a:lstStyle/>
          <a:p>
            <a:pPr marL="12700" marR="147">
              <a:lnSpc>
                <a:spcPts val="2550"/>
              </a:lnSpc>
              <a:spcBef>
                <a:spcPts val="127"/>
              </a:spcBef>
            </a:pPr>
            <a:r>
              <a:rPr sz="2400" spc="0" dirty="0" smtClean="0">
                <a:solidFill>
                  <a:srgbClr val="548ED4"/>
                </a:solidFill>
                <a:latin typeface="Times New Roman"/>
                <a:cs typeface="Times New Roman"/>
              </a:rPr>
              <a:t>-</a:t>
            </a:r>
            <a:endParaRPr sz="2400">
              <a:latin typeface="Times New Roman"/>
              <a:cs typeface="Times New Roman"/>
            </a:endParaRPr>
          </a:p>
          <a:p>
            <a:pPr marL="12700">
              <a:lnSpc>
                <a:spcPct val="95825"/>
              </a:lnSpc>
            </a:pPr>
            <a:r>
              <a:rPr sz="2400" spc="0" dirty="0" smtClean="0">
                <a:solidFill>
                  <a:srgbClr val="548ED4"/>
                </a:solidFill>
                <a:latin typeface="Times New Roman"/>
                <a:cs typeface="Times New Roman"/>
              </a:rPr>
              <a:t>-</a:t>
            </a:r>
            <a:endParaRPr sz="2400">
              <a:latin typeface="Times New Roman"/>
              <a:cs typeface="Times New Roman"/>
            </a:endParaRPr>
          </a:p>
        </p:txBody>
      </p:sp>
      <p:sp>
        <p:nvSpPr>
          <p:cNvPr id="5" name="object 5"/>
          <p:cNvSpPr txBox="1"/>
          <p:nvPr/>
        </p:nvSpPr>
        <p:spPr>
          <a:xfrm>
            <a:off x="1318006" y="1921990"/>
            <a:ext cx="4100748" cy="696019"/>
          </a:xfrm>
          <a:prstGeom prst="rect">
            <a:avLst/>
          </a:prstGeom>
        </p:spPr>
        <p:txBody>
          <a:bodyPr wrap="square" lIns="0" tIns="0" rIns="0" bIns="0" rtlCol="0">
            <a:noAutofit/>
          </a:bodyPr>
          <a:lstStyle/>
          <a:p>
            <a:pPr marL="12700" marR="45765">
              <a:lnSpc>
                <a:spcPts val="2550"/>
              </a:lnSpc>
              <a:spcBef>
                <a:spcPts val="127"/>
              </a:spcBef>
            </a:pPr>
            <a:r>
              <a:rPr lang="fr-FR" sz="2400" dirty="0" smtClean="0">
                <a:solidFill>
                  <a:schemeClr val="tx2">
                    <a:lumMod val="60000"/>
                    <a:lumOff val="40000"/>
                  </a:schemeClr>
                </a:solidFill>
              </a:rPr>
              <a:t>Les Services intégrés (</a:t>
            </a:r>
            <a:r>
              <a:rPr lang="fr-FR" sz="2400" dirty="0" err="1" smtClean="0">
                <a:solidFill>
                  <a:schemeClr val="tx2">
                    <a:lumMod val="60000"/>
                    <a:lumOff val="40000"/>
                  </a:schemeClr>
                </a:solidFill>
              </a:rPr>
              <a:t>IntServ</a:t>
            </a:r>
            <a:r>
              <a:rPr lang="fr-FR" sz="2400" dirty="0" smtClean="0">
                <a:solidFill>
                  <a:schemeClr val="tx2">
                    <a:lumMod val="60000"/>
                    <a:lumOff val="40000"/>
                  </a:schemeClr>
                </a:solidFill>
              </a:rPr>
              <a:t>) et</a:t>
            </a:r>
            <a:br>
              <a:rPr lang="fr-FR" sz="2400" dirty="0" smtClean="0">
                <a:solidFill>
                  <a:schemeClr val="tx2">
                    <a:lumMod val="60000"/>
                    <a:lumOff val="40000"/>
                  </a:schemeClr>
                </a:solidFill>
              </a:rPr>
            </a:br>
            <a:r>
              <a:rPr lang="fr-FR" sz="2400" dirty="0" smtClean="0">
                <a:solidFill>
                  <a:schemeClr val="tx2">
                    <a:lumMod val="60000"/>
                    <a:lumOff val="40000"/>
                  </a:schemeClr>
                </a:solidFill>
              </a:rPr>
              <a:t> Services </a:t>
            </a:r>
            <a:r>
              <a:rPr lang="fr-FR" sz="2400" dirty="0" err="1" smtClean="0">
                <a:solidFill>
                  <a:schemeClr val="tx2">
                    <a:lumMod val="60000"/>
                    <a:lumOff val="40000"/>
                  </a:schemeClr>
                </a:solidFill>
              </a:rPr>
              <a:t>differentiels</a:t>
            </a:r>
            <a:r>
              <a:rPr lang="fr-FR" sz="2400" dirty="0" smtClean="0">
                <a:solidFill>
                  <a:schemeClr val="tx2">
                    <a:lumMod val="60000"/>
                    <a:lumOff val="40000"/>
                  </a:schemeClr>
                </a:solidFill>
              </a:rPr>
              <a:t> (</a:t>
            </a:r>
            <a:r>
              <a:rPr lang="fr-FR" sz="2400" dirty="0" err="1" smtClean="0">
                <a:solidFill>
                  <a:schemeClr val="tx2">
                    <a:lumMod val="60000"/>
                    <a:lumOff val="40000"/>
                  </a:schemeClr>
                </a:solidFill>
              </a:rPr>
              <a:t>DiffServ</a:t>
            </a:r>
            <a:r>
              <a:rPr lang="fr-FR" sz="2400" dirty="0" smtClean="0">
                <a:solidFill>
                  <a:schemeClr val="tx2">
                    <a:lumMod val="60000"/>
                    <a:lumOff val="40000"/>
                  </a:schemeClr>
                </a:solidFill>
              </a:rPr>
              <a:t>)</a:t>
            </a:r>
            <a:endParaRPr sz="2400">
              <a:solidFill>
                <a:schemeClr val="tx2">
                  <a:lumMod val="60000"/>
                  <a:lumOff val="40000"/>
                </a:schemeClr>
              </a:solidFill>
              <a:latin typeface="Times New Roman"/>
              <a:cs typeface="Times New Roman"/>
            </a:endParaRPr>
          </a:p>
        </p:txBody>
      </p:sp>
      <p:sp>
        <p:nvSpPr>
          <p:cNvPr id="4" name="object 4"/>
          <p:cNvSpPr txBox="1"/>
          <p:nvPr/>
        </p:nvSpPr>
        <p:spPr>
          <a:xfrm>
            <a:off x="459740" y="3023508"/>
            <a:ext cx="5843001" cy="370234"/>
          </a:xfrm>
          <a:prstGeom prst="rect">
            <a:avLst/>
          </a:prstGeom>
        </p:spPr>
        <p:txBody>
          <a:bodyPr wrap="square" lIns="0" tIns="0" rIns="0" bIns="0" rtlCol="0">
            <a:noAutofit/>
          </a:bodyPr>
          <a:lstStyle/>
          <a:p>
            <a:pPr marL="12700">
              <a:lnSpc>
                <a:spcPts val="2870"/>
              </a:lnSpc>
              <a:spcBef>
                <a:spcPts val="143"/>
              </a:spcBef>
            </a:pPr>
            <a:r>
              <a:rPr lang="fr-FR" sz="2400" dirty="0" smtClean="0">
                <a:solidFill>
                  <a:schemeClr val="tx2">
                    <a:lumMod val="60000"/>
                    <a:lumOff val="40000"/>
                  </a:schemeClr>
                </a:solidFill>
              </a:rPr>
              <a:t>• Cette présentation se penche sur </a:t>
            </a:r>
            <a:r>
              <a:rPr lang="fr-FR" sz="2400" dirty="0" err="1" smtClean="0">
                <a:solidFill>
                  <a:schemeClr val="tx2">
                    <a:lumMod val="60000"/>
                    <a:lumOff val="40000"/>
                  </a:schemeClr>
                </a:solidFill>
              </a:rPr>
              <a:t>DiffServ</a:t>
            </a:r>
            <a:r>
              <a:rPr lang="fr-FR" sz="2400" dirty="0" smtClean="0">
                <a:solidFill>
                  <a:schemeClr val="tx2">
                    <a:lumMod val="60000"/>
                    <a:lumOff val="40000"/>
                  </a:schemeClr>
                </a:solidFill>
              </a:rPr>
              <a:t>;</a:t>
            </a:r>
            <a:endParaRPr sz="2400">
              <a:solidFill>
                <a:schemeClr val="tx2">
                  <a:lumMod val="60000"/>
                  <a:lumOff val="40000"/>
                </a:schemeClr>
              </a:solidFill>
              <a:latin typeface="Times New Roman"/>
              <a:cs typeface="Times New Roman"/>
            </a:endParaRPr>
          </a:p>
        </p:txBody>
      </p:sp>
      <p:sp>
        <p:nvSpPr>
          <p:cNvPr id="3" name="object 3"/>
          <p:cNvSpPr txBox="1"/>
          <p:nvPr/>
        </p:nvSpPr>
        <p:spPr>
          <a:xfrm>
            <a:off x="459740" y="3739541"/>
            <a:ext cx="8409230" cy="700046"/>
          </a:xfrm>
          <a:prstGeom prst="rect">
            <a:avLst/>
          </a:prstGeom>
        </p:spPr>
        <p:txBody>
          <a:bodyPr wrap="square" lIns="0" tIns="0" rIns="0" bIns="0" rtlCol="0">
            <a:noAutofit/>
          </a:bodyPr>
          <a:lstStyle/>
          <a:p>
            <a:pPr marL="12700">
              <a:lnSpc>
                <a:spcPts val="2795"/>
              </a:lnSpc>
              <a:spcBef>
                <a:spcPts val="139"/>
              </a:spcBef>
            </a:pPr>
            <a:r>
              <a:rPr sz="4050" spc="0" baseline="-1073" smtClean="0">
                <a:solidFill>
                  <a:srgbClr val="548ED4"/>
                </a:solidFill>
                <a:latin typeface="Arial"/>
                <a:cs typeface="Arial"/>
              </a:rPr>
              <a:t>•</a:t>
            </a:r>
            <a:r>
              <a:rPr lang="fr-FR" sz="2400" dirty="0" err="1" smtClean="0">
                <a:solidFill>
                  <a:schemeClr val="tx2">
                    <a:lumMod val="60000"/>
                    <a:lumOff val="40000"/>
                  </a:schemeClr>
                </a:solidFill>
              </a:rPr>
              <a:t>DiffServ</a:t>
            </a:r>
            <a:r>
              <a:rPr lang="fr-FR" sz="2400" dirty="0" smtClean="0">
                <a:solidFill>
                  <a:schemeClr val="tx2">
                    <a:lumMod val="60000"/>
                    <a:lumOff val="40000"/>
                  </a:schemeClr>
                </a:solidFill>
              </a:rPr>
              <a:t> est un modèle  de services capable d'offrir plusieurs niveaux de services en veillant aux différents besoins de la qualité de services;</a:t>
            </a:r>
            <a:endParaRPr sz="2400">
              <a:solidFill>
                <a:schemeClr val="tx2">
                  <a:lumMod val="60000"/>
                  <a:lumOff val="40000"/>
                </a:schemeClr>
              </a:solidFill>
              <a:latin typeface="Times New Roman"/>
              <a:cs typeface="Times New Roman"/>
            </a:endParaRPr>
          </a:p>
        </p:txBody>
      </p:sp>
      <p:sp>
        <p:nvSpPr>
          <p:cNvPr id="2" name="object 2"/>
          <p:cNvSpPr txBox="1"/>
          <p:nvPr/>
        </p:nvSpPr>
        <p:spPr>
          <a:xfrm>
            <a:off x="459740" y="4892313"/>
            <a:ext cx="8408214" cy="699477"/>
          </a:xfrm>
          <a:prstGeom prst="rect">
            <a:avLst/>
          </a:prstGeom>
        </p:spPr>
        <p:txBody>
          <a:bodyPr wrap="square" lIns="0" tIns="0" rIns="0" bIns="0" rtlCol="0">
            <a:noAutofit/>
          </a:bodyPr>
          <a:lstStyle/>
          <a:p>
            <a:pPr marL="12700">
              <a:lnSpc>
                <a:spcPts val="2790"/>
              </a:lnSpc>
              <a:spcBef>
                <a:spcPts val="139"/>
              </a:spcBef>
            </a:pPr>
            <a:r>
              <a:rPr sz="4050" spc="0" baseline="-1073" smtClean="0">
                <a:solidFill>
                  <a:srgbClr val="548ED4"/>
                </a:solidFill>
                <a:latin typeface="Arial"/>
                <a:cs typeface="Arial"/>
              </a:rPr>
              <a:t>•</a:t>
            </a:r>
            <a:r>
              <a:rPr lang="fr-FR" sz="2400" dirty="0" err="1" smtClean="0">
                <a:solidFill>
                  <a:schemeClr val="tx2">
                    <a:lumMod val="60000"/>
                    <a:lumOff val="40000"/>
                  </a:schemeClr>
                </a:solidFill>
              </a:rPr>
              <a:t>DiffServ</a:t>
            </a:r>
            <a:r>
              <a:rPr lang="fr-FR" sz="2400" dirty="0" smtClean="0">
                <a:solidFill>
                  <a:schemeClr val="tx2">
                    <a:lumMod val="60000"/>
                    <a:lumOff val="40000"/>
                  </a:schemeClr>
                </a:solidFill>
              </a:rPr>
              <a:t> divise le trafic en un petit nombre de classes</a:t>
            </a:r>
            <a:br>
              <a:rPr lang="fr-FR" sz="2400" dirty="0" smtClean="0">
                <a:solidFill>
                  <a:schemeClr val="tx2">
                    <a:lumMod val="60000"/>
                    <a:lumOff val="40000"/>
                  </a:schemeClr>
                </a:solidFill>
              </a:rPr>
            </a:br>
            <a:r>
              <a:rPr lang="fr-FR" sz="2400" dirty="0" smtClean="0">
                <a:solidFill>
                  <a:schemeClr val="tx2">
                    <a:lumMod val="60000"/>
                    <a:lumOff val="40000"/>
                  </a:schemeClr>
                </a:solidFill>
              </a:rPr>
              <a:t>et traite chaque classe différemment.</a:t>
            </a:r>
            <a:endParaRPr sz="2400">
              <a:solidFill>
                <a:schemeClr val="tx2">
                  <a:lumMod val="60000"/>
                  <a:lumOff val="40000"/>
                </a:schemeClr>
              </a:solidFill>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1" name="object 11"/>
          <p:cNvSpPr/>
          <p:nvPr/>
        </p:nvSpPr>
        <p:spPr>
          <a:xfrm>
            <a:off x="729996" y="2382012"/>
            <a:ext cx="7274052" cy="4067555"/>
          </a:xfrm>
          <a:prstGeom prst="rect">
            <a:avLst/>
          </a:prstGeom>
          <a:blipFill>
            <a:blip r:embed="rId3" cstate="print"/>
            <a:stretch>
              <a:fillRect/>
            </a:stretch>
          </a:blipFill>
        </p:spPr>
        <p:txBody>
          <a:bodyPr wrap="square" lIns="0" tIns="0" rIns="0" bIns="0" rtlCol="0">
            <a:noAutofit/>
          </a:bodyPr>
          <a:lstStyle/>
          <a:p>
            <a:endParaRPr/>
          </a:p>
        </p:txBody>
      </p:sp>
      <p:sp>
        <p:nvSpPr>
          <p:cNvPr id="9" name="object 9"/>
          <p:cNvSpPr txBox="1"/>
          <p:nvPr/>
        </p:nvSpPr>
        <p:spPr>
          <a:xfrm>
            <a:off x="1602105" y="0"/>
            <a:ext cx="5998809" cy="685800"/>
          </a:xfrm>
          <a:prstGeom prst="rect">
            <a:avLst/>
          </a:prstGeom>
        </p:spPr>
        <p:txBody>
          <a:bodyPr wrap="square" lIns="0" tIns="0" rIns="0" bIns="0" rtlCol="0">
            <a:noAutofit/>
          </a:bodyPr>
          <a:lstStyle/>
          <a:p>
            <a:endParaRPr lang="fr-FR" sz="3200" dirty="0" smtClean="0"/>
          </a:p>
          <a:p>
            <a:pPr algn="ctr"/>
            <a:r>
              <a:rPr lang="fr-FR" sz="3200" dirty="0" smtClean="0">
                <a:solidFill>
                  <a:schemeClr val="tx2">
                    <a:lumMod val="60000"/>
                    <a:lumOff val="40000"/>
                  </a:schemeClr>
                </a:solidFill>
              </a:rPr>
              <a:t>ARCHITECTURE DE RÉFÉRENCE</a:t>
            </a:r>
          </a:p>
          <a:p>
            <a:pPr marL="12700">
              <a:lnSpc>
                <a:spcPts val="3370"/>
              </a:lnSpc>
              <a:spcBef>
                <a:spcPts val="168"/>
              </a:spcBef>
            </a:pPr>
            <a:endParaRPr sz="3200">
              <a:latin typeface="Times New Roman"/>
              <a:cs typeface="Times New Roman"/>
            </a:endParaRPr>
          </a:p>
        </p:txBody>
      </p:sp>
      <p:sp>
        <p:nvSpPr>
          <p:cNvPr id="8" name="object 8"/>
          <p:cNvSpPr txBox="1"/>
          <p:nvPr/>
        </p:nvSpPr>
        <p:spPr>
          <a:xfrm>
            <a:off x="287222" y="1018258"/>
            <a:ext cx="7713777" cy="330200"/>
          </a:xfrm>
          <a:prstGeom prst="rect">
            <a:avLst/>
          </a:prstGeom>
        </p:spPr>
        <p:txBody>
          <a:bodyPr wrap="square" lIns="0" tIns="0" rIns="0" bIns="0" rtlCol="0">
            <a:noAutofit/>
          </a:bodyPr>
          <a:lstStyle/>
          <a:p>
            <a:pPr marL="12700">
              <a:lnSpc>
                <a:spcPts val="2550"/>
              </a:lnSpc>
              <a:spcBef>
                <a:spcPts val="127"/>
              </a:spcBef>
            </a:pPr>
            <a:endParaRPr sz="2400">
              <a:latin typeface="Times New Roman"/>
              <a:cs typeface="Times New Roman"/>
            </a:endParaRPr>
          </a:p>
        </p:txBody>
      </p:sp>
      <p:sp>
        <p:nvSpPr>
          <p:cNvPr id="7" name="object 7"/>
          <p:cNvSpPr txBox="1"/>
          <p:nvPr/>
        </p:nvSpPr>
        <p:spPr>
          <a:xfrm>
            <a:off x="971499" y="1018258"/>
            <a:ext cx="1607616" cy="330200"/>
          </a:xfrm>
          <a:prstGeom prst="rect">
            <a:avLst/>
          </a:prstGeom>
        </p:spPr>
        <p:txBody>
          <a:bodyPr wrap="square" lIns="0" tIns="0" rIns="0" bIns="0" rtlCol="0">
            <a:noAutofit/>
          </a:bodyPr>
          <a:lstStyle/>
          <a:p>
            <a:pPr marL="12700">
              <a:lnSpc>
                <a:spcPts val="2550"/>
              </a:lnSpc>
              <a:spcBef>
                <a:spcPts val="127"/>
              </a:spcBef>
            </a:pPr>
            <a:endParaRPr sz="2400">
              <a:latin typeface="Times New Roman"/>
              <a:cs typeface="Times New Roman"/>
            </a:endParaRPr>
          </a:p>
        </p:txBody>
      </p:sp>
      <p:sp>
        <p:nvSpPr>
          <p:cNvPr id="6" name="object 6"/>
          <p:cNvSpPr txBox="1"/>
          <p:nvPr/>
        </p:nvSpPr>
        <p:spPr>
          <a:xfrm>
            <a:off x="2719832" y="1018258"/>
            <a:ext cx="1304950" cy="330200"/>
          </a:xfrm>
          <a:prstGeom prst="rect">
            <a:avLst/>
          </a:prstGeom>
        </p:spPr>
        <p:txBody>
          <a:bodyPr wrap="square" lIns="0" tIns="0" rIns="0" bIns="0" rtlCol="0">
            <a:noAutofit/>
          </a:bodyPr>
          <a:lstStyle/>
          <a:p>
            <a:pPr marL="12700">
              <a:lnSpc>
                <a:spcPts val="2550"/>
              </a:lnSpc>
              <a:spcBef>
                <a:spcPts val="127"/>
              </a:spcBef>
            </a:pPr>
            <a:endParaRPr sz="2400">
              <a:latin typeface="Times New Roman"/>
              <a:cs typeface="Times New Roman"/>
            </a:endParaRPr>
          </a:p>
        </p:txBody>
      </p:sp>
      <p:sp>
        <p:nvSpPr>
          <p:cNvPr id="5" name="object 5"/>
          <p:cNvSpPr txBox="1"/>
          <p:nvPr/>
        </p:nvSpPr>
        <p:spPr>
          <a:xfrm>
            <a:off x="4164838" y="1018258"/>
            <a:ext cx="1820062" cy="330200"/>
          </a:xfrm>
          <a:prstGeom prst="rect">
            <a:avLst/>
          </a:prstGeom>
        </p:spPr>
        <p:txBody>
          <a:bodyPr wrap="square" lIns="0" tIns="0" rIns="0" bIns="0" rtlCol="0">
            <a:noAutofit/>
          </a:bodyPr>
          <a:lstStyle/>
          <a:p>
            <a:pPr marL="12700">
              <a:lnSpc>
                <a:spcPts val="2550"/>
              </a:lnSpc>
              <a:spcBef>
                <a:spcPts val="127"/>
              </a:spcBef>
            </a:pPr>
            <a:endParaRPr sz="2400">
              <a:latin typeface="Times New Roman"/>
              <a:cs typeface="Times New Roman"/>
            </a:endParaRPr>
          </a:p>
        </p:txBody>
      </p:sp>
      <p:sp>
        <p:nvSpPr>
          <p:cNvPr id="4" name="object 4"/>
          <p:cNvSpPr txBox="1"/>
          <p:nvPr/>
        </p:nvSpPr>
        <p:spPr>
          <a:xfrm>
            <a:off x="228601" y="1018258"/>
            <a:ext cx="8458200" cy="330200"/>
          </a:xfrm>
          <a:prstGeom prst="rect">
            <a:avLst/>
          </a:prstGeom>
        </p:spPr>
        <p:txBody>
          <a:bodyPr wrap="square" lIns="0" tIns="0" rIns="0" bIns="0" rtlCol="0">
            <a:noAutofit/>
          </a:bodyPr>
          <a:lstStyle/>
          <a:p>
            <a:pPr marL="12700">
              <a:lnSpc>
                <a:spcPts val="2550"/>
              </a:lnSpc>
              <a:spcBef>
                <a:spcPts val="127"/>
              </a:spcBef>
            </a:pPr>
            <a:r>
              <a:rPr lang="fr-FR" sz="2400" dirty="0" smtClean="0">
                <a:solidFill>
                  <a:schemeClr val="tx2">
                    <a:lumMod val="60000"/>
                    <a:lumOff val="40000"/>
                  </a:schemeClr>
                </a:solidFill>
              </a:rPr>
              <a:t>Les objectifs de performance sont mesurés sur les paquets dans une</a:t>
            </a:r>
            <a:endParaRPr sz="2400">
              <a:solidFill>
                <a:schemeClr val="tx2">
                  <a:lumMod val="60000"/>
                  <a:lumOff val="40000"/>
                </a:schemeClr>
              </a:solidFill>
              <a:latin typeface="Times New Roman"/>
              <a:cs typeface="Times New Roman"/>
            </a:endParaRPr>
          </a:p>
        </p:txBody>
      </p:sp>
      <p:sp>
        <p:nvSpPr>
          <p:cNvPr id="3" name="object 3"/>
          <p:cNvSpPr txBox="1"/>
          <p:nvPr/>
        </p:nvSpPr>
        <p:spPr>
          <a:xfrm>
            <a:off x="7999857" y="1018258"/>
            <a:ext cx="654507" cy="330200"/>
          </a:xfrm>
          <a:prstGeom prst="rect">
            <a:avLst/>
          </a:prstGeom>
        </p:spPr>
        <p:txBody>
          <a:bodyPr wrap="square" lIns="0" tIns="0" rIns="0" bIns="0" rtlCol="0">
            <a:noAutofit/>
          </a:bodyPr>
          <a:lstStyle/>
          <a:p>
            <a:pPr marL="12700">
              <a:lnSpc>
                <a:spcPts val="2550"/>
              </a:lnSpc>
              <a:spcBef>
                <a:spcPts val="127"/>
              </a:spcBef>
            </a:pPr>
            <a:endParaRPr sz="2400">
              <a:latin typeface="Times New Roman"/>
              <a:cs typeface="Times New Roman"/>
            </a:endParaRPr>
          </a:p>
        </p:txBody>
      </p:sp>
      <p:sp>
        <p:nvSpPr>
          <p:cNvPr id="2" name="object 2"/>
          <p:cNvSpPr txBox="1"/>
          <p:nvPr/>
        </p:nvSpPr>
        <p:spPr>
          <a:xfrm>
            <a:off x="287223" y="1383773"/>
            <a:ext cx="8367322" cy="696459"/>
          </a:xfrm>
          <a:prstGeom prst="rect">
            <a:avLst/>
          </a:prstGeom>
        </p:spPr>
        <p:txBody>
          <a:bodyPr wrap="square" lIns="0" tIns="0" rIns="0" bIns="0" rtlCol="0">
            <a:noAutofit/>
          </a:bodyPr>
          <a:lstStyle/>
          <a:p>
            <a:pPr marL="12700">
              <a:lnSpc>
                <a:spcPts val="2550"/>
              </a:lnSpc>
              <a:spcBef>
                <a:spcPts val="127"/>
              </a:spcBef>
            </a:pPr>
            <a:r>
              <a:rPr lang="fr-FR" sz="2400" dirty="0" smtClean="0">
                <a:solidFill>
                  <a:schemeClr val="tx2">
                    <a:lumMod val="60000"/>
                    <a:lumOff val="40000"/>
                  </a:schemeClr>
                </a:solidFill>
              </a:rPr>
              <a:t>population d'intérêts qui  a une entrée UNI et une sortie à travers une destination UNI. Réf. UIT-T Rec. Y.1545.</a:t>
            </a:r>
            <a:endParaRPr sz="2400">
              <a:solidFill>
                <a:schemeClr val="tx2">
                  <a:lumMod val="60000"/>
                  <a:lumOff val="40000"/>
                </a:schemeClr>
              </a:solidFill>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1463040" y="2025396"/>
            <a:ext cx="6890004" cy="4265676"/>
          </a:xfrm>
          <a:prstGeom prst="rect">
            <a:avLst/>
          </a:prstGeom>
          <a:blipFill>
            <a:blip r:embed="rId3" cstate="print"/>
            <a:stretch>
              <a:fillRect/>
            </a:stretch>
          </a:blipFill>
        </p:spPr>
        <p:txBody>
          <a:bodyPr wrap="square" lIns="0" tIns="0" rIns="0" bIns="0" rtlCol="0">
            <a:noAutofit/>
          </a:bodyPr>
          <a:lstStyle/>
          <a:p>
            <a:endParaRPr/>
          </a:p>
        </p:txBody>
      </p:sp>
      <p:sp>
        <p:nvSpPr>
          <p:cNvPr id="2" name="object 2"/>
          <p:cNvSpPr txBox="1"/>
          <p:nvPr/>
        </p:nvSpPr>
        <p:spPr>
          <a:xfrm>
            <a:off x="264058" y="0"/>
            <a:ext cx="8452353" cy="1949568"/>
          </a:xfrm>
          <a:prstGeom prst="rect">
            <a:avLst/>
          </a:prstGeom>
        </p:spPr>
        <p:txBody>
          <a:bodyPr wrap="square" lIns="0" tIns="0" rIns="0" bIns="0" rtlCol="0">
            <a:noAutofit/>
          </a:bodyPr>
          <a:lstStyle/>
          <a:p>
            <a:pPr marL="230009" algn="ctr">
              <a:lnSpc>
                <a:spcPts val="2955"/>
              </a:lnSpc>
              <a:spcBef>
                <a:spcPts val="147"/>
              </a:spcBef>
            </a:pPr>
            <a:r>
              <a:rPr lang="fr-FR" sz="3200" b="1" dirty="0" smtClean="0">
                <a:solidFill>
                  <a:schemeClr val="tx2">
                    <a:lumMod val="60000"/>
                    <a:lumOff val="40000"/>
                  </a:schemeClr>
                </a:solidFill>
              </a:rPr>
              <a:t>CLASSES QOS ET OBJECTIFS DE PERFORMANCE DE RÉSEAU</a:t>
            </a:r>
            <a:r>
              <a:rPr lang="fr-FR" sz="2200" dirty="0" smtClean="0">
                <a:solidFill>
                  <a:schemeClr val="tx2">
                    <a:lumMod val="60000"/>
                    <a:lumOff val="40000"/>
                  </a:schemeClr>
                </a:solidFill>
              </a:rPr>
              <a:t/>
            </a:r>
            <a:br>
              <a:rPr lang="fr-FR" sz="2200" dirty="0" smtClean="0">
                <a:solidFill>
                  <a:schemeClr val="tx2">
                    <a:lumMod val="60000"/>
                    <a:lumOff val="40000"/>
                  </a:schemeClr>
                </a:solidFill>
              </a:rPr>
            </a:br>
            <a:r>
              <a:rPr lang="fr-FR" sz="2200" dirty="0" smtClean="0">
                <a:solidFill>
                  <a:schemeClr val="tx2">
                    <a:lumMod val="60000"/>
                    <a:lumOff val="40000"/>
                  </a:schemeClr>
                </a:solidFill>
              </a:rPr>
              <a:t>Le Guide sur les classes </a:t>
            </a:r>
            <a:r>
              <a:rPr lang="fr-FR" sz="2200" dirty="0" err="1" smtClean="0">
                <a:solidFill>
                  <a:schemeClr val="tx2">
                    <a:lumMod val="60000"/>
                    <a:lumOff val="40000"/>
                  </a:schemeClr>
                </a:solidFill>
              </a:rPr>
              <a:t>QoS</a:t>
            </a:r>
            <a:r>
              <a:rPr lang="fr-FR" sz="2200" dirty="0" smtClean="0">
                <a:solidFill>
                  <a:schemeClr val="tx2">
                    <a:lumMod val="60000"/>
                    <a:lumOff val="40000"/>
                  </a:schemeClr>
                </a:solidFill>
              </a:rPr>
              <a:t> et les objectifs de rendement connexes pour les réseaux  à commutation par paquets  est mis en exergue dans ce tableau Réf. [UIT-T </a:t>
            </a:r>
            <a:r>
              <a:rPr lang="fr-FR" sz="2200" dirty="0" err="1" smtClean="0">
                <a:solidFill>
                  <a:schemeClr val="tx2">
                    <a:lumMod val="60000"/>
                    <a:lumOff val="40000"/>
                  </a:schemeClr>
                </a:solidFill>
              </a:rPr>
              <a:t>Rec.Y</a:t>
            </a:r>
            <a:r>
              <a:rPr lang="fr-FR" sz="2200" dirty="0" smtClean="0">
                <a:solidFill>
                  <a:schemeClr val="tx2">
                    <a:lumMod val="60000"/>
                    <a:lumOff val="40000"/>
                  </a:schemeClr>
                </a:solidFill>
              </a:rPr>
              <a:t>.1541]</a:t>
            </a:r>
            <a:endParaRPr sz="2200">
              <a:solidFill>
                <a:schemeClr val="tx2">
                  <a:lumMod val="60000"/>
                  <a:lumOff val="40000"/>
                </a:schemeClr>
              </a:solidFill>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5" name="object 5"/>
          <p:cNvSpPr/>
          <p:nvPr/>
        </p:nvSpPr>
        <p:spPr>
          <a:xfrm>
            <a:off x="231647" y="2257043"/>
            <a:ext cx="8784336" cy="3358896"/>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txBox="1"/>
          <p:nvPr/>
        </p:nvSpPr>
        <p:spPr>
          <a:xfrm>
            <a:off x="120497" y="0"/>
            <a:ext cx="9112876" cy="432308"/>
          </a:xfrm>
          <a:prstGeom prst="rect">
            <a:avLst/>
          </a:prstGeom>
        </p:spPr>
        <p:txBody>
          <a:bodyPr wrap="square" lIns="0" tIns="0" rIns="0" bIns="0" rtlCol="0">
            <a:noAutofit/>
          </a:bodyPr>
          <a:lstStyle/>
          <a:p>
            <a:pPr marL="12700" algn="ctr">
              <a:lnSpc>
                <a:spcPts val="3370"/>
              </a:lnSpc>
              <a:spcBef>
                <a:spcPts val="168"/>
              </a:spcBef>
            </a:pPr>
            <a:r>
              <a:rPr lang="fr-FR" sz="2800" b="1" dirty="0" smtClean="0">
                <a:solidFill>
                  <a:schemeClr val="tx2">
                    <a:lumMod val="60000"/>
                    <a:lumOff val="40000"/>
                  </a:schemeClr>
                </a:solidFill>
              </a:rPr>
              <a:t>CARTOGRAPHIE DE DIFFERENTS RESEAUX INTERCONNECTÉS</a:t>
            </a:r>
            <a:endParaRPr sz="2800" b="1">
              <a:solidFill>
                <a:schemeClr val="tx2">
                  <a:lumMod val="60000"/>
                  <a:lumOff val="40000"/>
                </a:schemeClr>
              </a:solidFill>
              <a:latin typeface="Times New Roman"/>
              <a:cs typeface="Times New Roman"/>
            </a:endParaRPr>
          </a:p>
        </p:txBody>
      </p:sp>
      <p:sp>
        <p:nvSpPr>
          <p:cNvPr id="2" name="object 2"/>
          <p:cNvSpPr txBox="1"/>
          <p:nvPr/>
        </p:nvSpPr>
        <p:spPr>
          <a:xfrm>
            <a:off x="152400" y="1066800"/>
            <a:ext cx="8763000" cy="1023978"/>
          </a:xfrm>
          <a:prstGeom prst="rect">
            <a:avLst/>
          </a:prstGeom>
        </p:spPr>
        <p:txBody>
          <a:bodyPr wrap="square" lIns="0" tIns="0" rIns="0" bIns="0" rtlCol="0">
            <a:noAutofit/>
          </a:bodyPr>
          <a:lstStyle/>
          <a:p>
            <a:pPr marL="3091840" marR="70098">
              <a:lnSpc>
                <a:spcPts val="3370"/>
              </a:lnSpc>
              <a:spcBef>
                <a:spcPts val="168"/>
              </a:spcBef>
            </a:pPr>
            <a:r>
              <a:rPr lang="fr-FR" sz="3200" dirty="0" smtClean="0">
                <a:solidFill>
                  <a:schemeClr val="tx2">
                    <a:lumMod val="60000"/>
                    <a:lumOff val="40000"/>
                  </a:schemeClr>
                </a:solidFill>
              </a:rPr>
              <a:t>Correspondance entre </a:t>
            </a:r>
            <a:r>
              <a:rPr lang="fr-FR" sz="3200" dirty="0" err="1" smtClean="0">
                <a:solidFill>
                  <a:schemeClr val="tx2">
                    <a:lumMod val="60000"/>
                    <a:lumOff val="40000"/>
                  </a:schemeClr>
                </a:solidFill>
              </a:rPr>
              <a:t>DiffServ,MPLS</a:t>
            </a:r>
            <a:r>
              <a:rPr lang="fr-FR" sz="3200" dirty="0" smtClean="0">
                <a:solidFill>
                  <a:schemeClr val="tx2">
                    <a:lumMod val="60000"/>
                    <a:lumOff val="40000"/>
                  </a:schemeClr>
                </a:solidFill>
              </a:rPr>
              <a:t> et Ethernet</a:t>
            </a:r>
            <a:br>
              <a:rPr lang="fr-FR" sz="3200" dirty="0" smtClean="0">
                <a:solidFill>
                  <a:schemeClr val="tx2">
                    <a:lumMod val="60000"/>
                    <a:lumOff val="40000"/>
                  </a:schemeClr>
                </a:solidFill>
              </a:rPr>
            </a:br>
            <a:r>
              <a:rPr lang="fr-FR" sz="3200" dirty="0" smtClean="0">
                <a:solidFill>
                  <a:schemeClr val="tx2">
                    <a:lumMod val="60000"/>
                    <a:lumOff val="40000"/>
                  </a:schemeClr>
                </a:solidFill>
              </a:rPr>
              <a:t>[UIT-T Y.1545]</a:t>
            </a:r>
            <a:r>
              <a:rPr sz="3200" spc="0" smtClean="0">
                <a:solidFill>
                  <a:schemeClr val="tx2">
                    <a:lumMod val="60000"/>
                    <a:lumOff val="40000"/>
                  </a:schemeClr>
                </a:solidFill>
                <a:latin typeface="Times New Roman"/>
                <a:cs typeface="Times New Roman"/>
              </a:rPr>
              <a:t>]</a:t>
            </a:r>
            <a:endParaRPr sz="3200">
              <a:solidFill>
                <a:schemeClr val="tx2">
                  <a:lumMod val="60000"/>
                  <a:lumOff val="40000"/>
                </a:schemeClr>
              </a:solidFill>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p:nvPr/>
        </p:nvSpPr>
        <p:spPr>
          <a:xfrm>
            <a:off x="0" y="-1"/>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0" name="object 10"/>
          <p:cNvSpPr txBox="1"/>
          <p:nvPr/>
        </p:nvSpPr>
        <p:spPr>
          <a:xfrm>
            <a:off x="2650998" y="344782"/>
            <a:ext cx="3903119" cy="432307"/>
          </a:xfrm>
          <a:prstGeom prst="rect">
            <a:avLst/>
          </a:prstGeom>
        </p:spPr>
        <p:txBody>
          <a:bodyPr wrap="square" lIns="0" tIns="0" rIns="0" bIns="0" rtlCol="0">
            <a:noAutofit/>
          </a:bodyPr>
          <a:lstStyle/>
          <a:p>
            <a:pPr marL="12700" algn="ctr">
              <a:lnSpc>
                <a:spcPts val="3370"/>
              </a:lnSpc>
              <a:spcBef>
                <a:spcPts val="168"/>
              </a:spcBef>
            </a:pPr>
            <a:r>
              <a:rPr lang="fr-FR" sz="3200" dirty="0" smtClean="0">
                <a:solidFill>
                  <a:schemeClr val="tx2">
                    <a:lumMod val="60000"/>
                    <a:lumOff val="40000"/>
                  </a:schemeClr>
                </a:solidFill>
              </a:rPr>
              <a:t> </a:t>
            </a:r>
            <a:r>
              <a:rPr lang="fr-FR" sz="3200" b="1" dirty="0" smtClean="0">
                <a:solidFill>
                  <a:schemeClr val="tx2">
                    <a:lumMod val="60000"/>
                    <a:lumOff val="40000"/>
                  </a:schemeClr>
                </a:solidFill>
              </a:rPr>
              <a:t>MARQUAGE DE PAQUET</a:t>
            </a:r>
            <a:endParaRPr sz="3200" b="1">
              <a:solidFill>
                <a:schemeClr val="tx2">
                  <a:lumMod val="60000"/>
                  <a:lumOff val="40000"/>
                </a:schemeClr>
              </a:solidFill>
              <a:latin typeface="Times New Roman"/>
              <a:cs typeface="Times New Roman"/>
            </a:endParaRPr>
          </a:p>
        </p:txBody>
      </p:sp>
      <p:sp>
        <p:nvSpPr>
          <p:cNvPr id="9" name="object 9"/>
          <p:cNvSpPr txBox="1"/>
          <p:nvPr/>
        </p:nvSpPr>
        <p:spPr>
          <a:xfrm>
            <a:off x="700532" y="1359846"/>
            <a:ext cx="183896" cy="342392"/>
          </a:xfrm>
          <a:prstGeom prst="rect">
            <a:avLst/>
          </a:prstGeom>
        </p:spPr>
        <p:txBody>
          <a:bodyPr wrap="square" lIns="0" tIns="0" rIns="0" bIns="0" rtlCol="0">
            <a:noAutofit/>
          </a:bodyPr>
          <a:lstStyle/>
          <a:p>
            <a:pPr marL="12700">
              <a:lnSpc>
                <a:spcPts val="2650"/>
              </a:lnSpc>
              <a:spcBef>
                <a:spcPts val="132"/>
              </a:spcBef>
            </a:pPr>
            <a:r>
              <a:rPr sz="2500" spc="0" dirty="0" smtClean="0">
                <a:solidFill>
                  <a:srgbClr val="548ED4"/>
                </a:solidFill>
                <a:latin typeface="Arial"/>
                <a:cs typeface="Arial"/>
              </a:rPr>
              <a:t>•</a:t>
            </a:r>
            <a:endParaRPr sz="2500">
              <a:latin typeface="Arial"/>
              <a:cs typeface="Arial"/>
            </a:endParaRPr>
          </a:p>
        </p:txBody>
      </p:sp>
      <p:sp>
        <p:nvSpPr>
          <p:cNvPr id="8" name="object 8"/>
          <p:cNvSpPr txBox="1"/>
          <p:nvPr/>
        </p:nvSpPr>
        <p:spPr>
          <a:xfrm>
            <a:off x="1043736" y="1361634"/>
            <a:ext cx="7612203" cy="1076766"/>
          </a:xfrm>
          <a:prstGeom prst="rect">
            <a:avLst/>
          </a:prstGeom>
        </p:spPr>
        <p:txBody>
          <a:bodyPr wrap="square" lIns="0" tIns="0" rIns="0" bIns="0" rtlCol="0">
            <a:noAutofit/>
          </a:bodyPr>
          <a:lstStyle/>
          <a:p>
            <a:pPr marL="12700">
              <a:lnSpc>
                <a:spcPts val="2650"/>
              </a:lnSpc>
              <a:spcBef>
                <a:spcPts val="132"/>
              </a:spcBef>
            </a:pPr>
            <a:r>
              <a:rPr lang="fr-FR" sz="2300" dirty="0" smtClean="0">
                <a:solidFill>
                  <a:schemeClr val="tx2">
                    <a:lumMod val="60000"/>
                    <a:lumOff val="40000"/>
                  </a:schemeClr>
                </a:solidFill>
              </a:rPr>
              <a:t>Un seul NNI ou UNI transporte le trafic de plusieurs applications, destinées à plusieurs classes </a:t>
            </a:r>
            <a:r>
              <a:rPr lang="fr-FR" sz="2300" dirty="0" err="1" smtClean="0">
                <a:solidFill>
                  <a:schemeClr val="tx2">
                    <a:lumMod val="60000"/>
                    <a:lumOff val="40000"/>
                  </a:schemeClr>
                </a:solidFill>
              </a:rPr>
              <a:t>QoS</a:t>
            </a:r>
            <a:r>
              <a:rPr lang="fr-FR" sz="2300" dirty="0" smtClean="0">
                <a:solidFill>
                  <a:schemeClr val="tx2">
                    <a:lumMod val="60000"/>
                    <a:lumOff val="40000"/>
                  </a:schemeClr>
                </a:solidFill>
              </a:rPr>
              <a:t> du réseau de paquets.</a:t>
            </a:r>
            <a:br>
              <a:rPr lang="fr-FR" sz="2300" dirty="0" smtClean="0">
                <a:solidFill>
                  <a:schemeClr val="tx2">
                    <a:lumMod val="60000"/>
                    <a:lumOff val="40000"/>
                  </a:schemeClr>
                </a:solidFill>
              </a:rPr>
            </a:br>
            <a:endParaRPr sz="2300">
              <a:solidFill>
                <a:schemeClr val="tx2">
                  <a:lumMod val="60000"/>
                  <a:lumOff val="40000"/>
                </a:schemeClr>
              </a:solidFill>
              <a:latin typeface="Times New Roman"/>
              <a:cs typeface="Times New Roman"/>
            </a:endParaRPr>
          </a:p>
        </p:txBody>
      </p:sp>
      <p:sp>
        <p:nvSpPr>
          <p:cNvPr id="7" name="object 7"/>
          <p:cNvSpPr txBox="1"/>
          <p:nvPr/>
        </p:nvSpPr>
        <p:spPr>
          <a:xfrm>
            <a:off x="1043736" y="1295400"/>
            <a:ext cx="7719264" cy="1018607"/>
          </a:xfrm>
          <a:prstGeom prst="rect">
            <a:avLst/>
          </a:prstGeom>
        </p:spPr>
        <p:txBody>
          <a:bodyPr wrap="square" lIns="0" tIns="0" rIns="0" bIns="0" rtlCol="0">
            <a:noAutofit/>
          </a:bodyPr>
          <a:lstStyle/>
          <a:p>
            <a:pPr marL="12700">
              <a:lnSpc>
                <a:spcPts val="2580"/>
              </a:lnSpc>
              <a:spcBef>
                <a:spcPts val="129"/>
              </a:spcBef>
            </a:pPr>
            <a:endParaRPr sz="2500">
              <a:latin typeface="Times New Roman"/>
              <a:cs typeface="Times New Roman"/>
            </a:endParaRPr>
          </a:p>
        </p:txBody>
      </p:sp>
      <p:sp>
        <p:nvSpPr>
          <p:cNvPr id="6" name="object 6"/>
          <p:cNvSpPr txBox="1"/>
          <p:nvPr/>
        </p:nvSpPr>
        <p:spPr>
          <a:xfrm>
            <a:off x="4607433" y="1666189"/>
            <a:ext cx="4048495" cy="342696"/>
          </a:xfrm>
          <a:prstGeom prst="rect">
            <a:avLst/>
          </a:prstGeom>
        </p:spPr>
        <p:txBody>
          <a:bodyPr wrap="square" lIns="0" tIns="0" rIns="0" bIns="0" rtlCol="0">
            <a:noAutofit/>
          </a:bodyPr>
          <a:lstStyle/>
          <a:p>
            <a:pPr marL="12700">
              <a:lnSpc>
                <a:spcPts val="2650"/>
              </a:lnSpc>
              <a:spcBef>
                <a:spcPts val="132"/>
              </a:spcBef>
            </a:pPr>
            <a:endParaRPr sz="2500">
              <a:latin typeface="Times New Roman"/>
              <a:cs typeface="Times New Roman"/>
            </a:endParaRPr>
          </a:p>
        </p:txBody>
      </p:sp>
      <p:sp>
        <p:nvSpPr>
          <p:cNvPr id="5" name="object 5"/>
          <p:cNvSpPr txBox="1"/>
          <p:nvPr/>
        </p:nvSpPr>
        <p:spPr>
          <a:xfrm>
            <a:off x="700532" y="2731827"/>
            <a:ext cx="183896" cy="342392"/>
          </a:xfrm>
          <a:prstGeom prst="rect">
            <a:avLst/>
          </a:prstGeom>
        </p:spPr>
        <p:txBody>
          <a:bodyPr wrap="square" lIns="0" tIns="0" rIns="0" bIns="0" rtlCol="0">
            <a:noAutofit/>
          </a:bodyPr>
          <a:lstStyle/>
          <a:p>
            <a:pPr marL="12700">
              <a:lnSpc>
                <a:spcPts val="2650"/>
              </a:lnSpc>
              <a:spcBef>
                <a:spcPts val="132"/>
              </a:spcBef>
            </a:pPr>
            <a:r>
              <a:rPr sz="2500" spc="0" dirty="0" smtClean="0">
                <a:solidFill>
                  <a:srgbClr val="548ED4"/>
                </a:solidFill>
                <a:latin typeface="Arial"/>
                <a:cs typeface="Arial"/>
              </a:rPr>
              <a:t>•</a:t>
            </a:r>
            <a:endParaRPr sz="2500">
              <a:latin typeface="Arial"/>
              <a:cs typeface="Arial"/>
            </a:endParaRPr>
          </a:p>
        </p:txBody>
      </p:sp>
      <p:sp>
        <p:nvSpPr>
          <p:cNvPr id="4" name="object 4"/>
          <p:cNvSpPr txBox="1"/>
          <p:nvPr/>
        </p:nvSpPr>
        <p:spPr>
          <a:xfrm>
            <a:off x="1043736" y="2733615"/>
            <a:ext cx="7608899" cy="1257046"/>
          </a:xfrm>
          <a:prstGeom prst="rect">
            <a:avLst/>
          </a:prstGeom>
        </p:spPr>
        <p:txBody>
          <a:bodyPr wrap="square" lIns="0" tIns="0" rIns="0" bIns="0" rtlCol="0">
            <a:noAutofit/>
          </a:bodyPr>
          <a:lstStyle/>
          <a:p>
            <a:pPr marL="12700" algn="just">
              <a:lnSpc>
                <a:spcPts val="2874"/>
              </a:lnSpc>
              <a:spcBef>
                <a:spcPts val="160"/>
              </a:spcBef>
            </a:pPr>
            <a:r>
              <a:rPr lang="fr-FR" sz="2200" dirty="0" smtClean="0">
                <a:solidFill>
                  <a:schemeClr val="tx2">
                    <a:lumMod val="60000"/>
                    <a:lumOff val="40000"/>
                  </a:schemeClr>
                </a:solidFill>
              </a:rPr>
              <a:t>Pour le réseau de réception, pour appliquer le</a:t>
            </a:r>
            <a:br>
              <a:rPr lang="fr-FR" sz="2200" dirty="0" smtClean="0">
                <a:solidFill>
                  <a:schemeClr val="tx2">
                    <a:lumMod val="60000"/>
                    <a:lumOff val="40000"/>
                  </a:schemeClr>
                </a:solidFill>
              </a:rPr>
            </a:br>
            <a:r>
              <a:rPr lang="fr-FR" sz="2200" dirty="0" smtClean="0">
                <a:solidFill>
                  <a:schemeClr val="tx2">
                    <a:lumMod val="60000"/>
                    <a:lumOff val="40000"/>
                  </a:schemeClr>
                </a:solidFill>
              </a:rPr>
              <a:t>le traitement approprié à chaque paquet conformément aux classes </a:t>
            </a:r>
            <a:r>
              <a:rPr lang="fr-FR" sz="2200" dirty="0" err="1" smtClean="0">
                <a:solidFill>
                  <a:schemeClr val="tx2">
                    <a:lumMod val="60000"/>
                    <a:lumOff val="40000"/>
                  </a:schemeClr>
                </a:solidFill>
              </a:rPr>
              <a:t>QoS</a:t>
            </a:r>
            <a:r>
              <a:rPr lang="fr-FR" sz="2200" dirty="0" smtClean="0">
                <a:solidFill>
                  <a:schemeClr val="tx2">
                    <a:lumMod val="60000"/>
                    <a:lumOff val="40000"/>
                  </a:schemeClr>
                </a:solidFill>
              </a:rPr>
              <a:t> du réseau de paquets, les paquets sont marqués </a:t>
            </a:r>
            <a:br>
              <a:rPr lang="fr-FR" sz="2200" dirty="0" smtClean="0">
                <a:solidFill>
                  <a:schemeClr val="tx2">
                    <a:lumMod val="60000"/>
                    <a:lumOff val="40000"/>
                  </a:schemeClr>
                </a:solidFill>
              </a:rPr>
            </a:br>
            <a:r>
              <a:rPr lang="fr-FR" sz="2200" dirty="0" smtClean="0">
                <a:solidFill>
                  <a:schemeClr val="tx2">
                    <a:lumMod val="60000"/>
                    <a:lumOff val="40000"/>
                  </a:schemeClr>
                </a:solidFill>
              </a:rPr>
              <a:t>de manière appropriée par l'expéditeur</a:t>
            </a:r>
            <a:r>
              <a:rPr sz="2500" spc="0" smtClean="0">
                <a:solidFill>
                  <a:srgbClr val="548ED4"/>
                </a:solidFill>
                <a:latin typeface="Times New Roman"/>
                <a:cs typeface="Times New Roman"/>
              </a:rPr>
              <a:t>.</a:t>
            </a:r>
            <a:endParaRPr sz="2500">
              <a:latin typeface="Times New Roman"/>
              <a:cs typeface="Times New Roman"/>
            </a:endParaRPr>
          </a:p>
        </p:txBody>
      </p:sp>
      <p:sp>
        <p:nvSpPr>
          <p:cNvPr id="3" name="object 3"/>
          <p:cNvSpPr txBox="1"/>
          <p:nvPr/>
        </p:nvSpPr>
        <p:spPr>
          <a:xfrm>
            <a:off x="700532" y="4408481"/>
            <a:ext cx="183896" cy="342392"/>
          </a:xfrm>
          <a:prstGeom prst="rect">
            <a:avLst/>
          </a:prstGeom>
        </p:spPr>
        <p:txBody>
          <a:bodyPr wrap="square" lIns="0" tIns="0" rIns="0" bIns="0" rtlCol="0">
            <a:noAutofit/>
          </a:bodyPr>
          <a:lstStyle/>
          <a:p>
            <a:pPr marL="12700">
              <a:lnSpc>
                <a:spcPts val="2650"/>
              </a:lnSpc>
              <a:spcBef>
                <a:spcPts val="132"/>
              </a:spcBef>
            </a:pPr>
            <a:r>
              <a:rPr sz="2500" spc="0" dirty="0" smtClean="0">
                <a:solidFill>
                  <a:srgbClr val="548ED4"/>
                </a:solidFill>
                <a:latin typeface="Arial"/>
                <a:cs typeface="Arial"/>
              </a:rPr>
              <a:t>•</a:t>
            </a:r>
            <a:endParaRPr sz="2500">
              <a:latin typeface="Arial"/>
              <a:cs typeface="Arial"/>
            </a:endParaRPr>
          </a:p>
        </p:txBody>
      </p:sp>
      <p:sp>
        <p:nvSpPr>
          <p:cNvPr id="2" name="object 2"/>
          <p:cNvSpPr txBox="1"/>
          <p:nvPr/>
        </p:nvSpPr>
        <p:spPr>
          <a:xfrm>
            <a:off x="1043736" y="4410269"/>
            <a:ext cx="7605930" cy="952372"/>
          </a:xfrm>
          <a:prstGeom prst="rect">
            <a:avLst/>
          </a:prstGeom>
        </p:spPr>
        <p:txBody>
          <a:bodyPr wrap="square" lIns="0" tIns="0" rIns="0" bIns="0" rtlCol="0">
            <a:noAutofit/>
          </a:bodyPr>
          <a:lstStyle/>
          <a:p>
            <a:pPr marL="12700" algn="just">
              <a:lnSpc>
                <a:spcPts val="2874"/>
              </a:lnSpc>
              <a:spcBef>
                <a:spcPts val="160"/>
              </a:spcBef>
            </a:pPr>
            <a:r>
              <a:rPr lang="fr-FR" sz="2300" dirty="0" smtClean="0">
                <a:solidFill>
                  <a:schemeClr val="tx2">
                    <a:lumMod val="60000"/>
                    <a:lumOff val="40000"/>
                  </a:schemeClr>
                </a:solidFill>
              </a:rPr>
              <a:t>Une classe spécifique de </a:t>
            </a:r>
            <a:r>
              <a:rPr lang="fr-FR" sz="2300" dirty="0" err="1" smtClean="0">
                <a:solidFill>
                  <a:schemeClr val="tx2">
                    <a:lumMod val="60000"/>
                    <a:lumOff val="40000"/>
                  </a:schemeClr>
                </a:solidFill>
              </a:rPr>
              <a:t>QoS</a:t>
            </a:r>
            <a:r>
              <a:rPr lang="fr-FR" sz="2300" dirty="0" smtClean="0">
                <a:solidFill>
                  <a:schemeClr val="tx2">
                    <a:lumMod val="60000"/>
                    <a:lumOff val="40000"/>
                  </a:schemeClr>
                </a:solidFill>
              </a:rPr>
              <a:t> est associée à </a:t>
            </a:r>
            <a:br>
              <a:rPr lang="fr-FR" sz="2300" dirty="0" smtClean="0">
                <a:solidFill>
                  <a:schemeClr val="tx2">
                    <a:lumMod val="60000"/>
                    <a:lumOff val="40000"/>
                  </a:schemeClr>
                </a:solidFill>
              </a:rPr>
            </a:br>
            <a:r>
              <a:rPr lang="fr-FR" sz="2300" dirty="0" smtClean="0">
                <a:solidFill>
                  <a:schemeClr val="tx2">
                    <a:lumMod val="60000"/>
                    <a:lumOff val="40000"/>
                  </a:schemeClr>
                </a:solidFill>
              </a:rPr>
              <a:t>son type de marquage de paquets (par exemple: point de code </a:t>
            </a:r>
            <a:r>
              <a:rPr lang="fr-FR" sz="2300" dirty="0" err="1" smtClean="0">
                <a:solidFill>
                  <a:schemeClr val="tx2">
                    <a:lumMod val="60000"/>
                    <a:lumOff val="40000"/>
                  </a:schemeClr>
                </a:solidFill>
              </a:rPr>
              <a:t>diffserv</a:t>
            </a:r>
            <a:r>
              <a:rPr lang="fr-FR" sz="2300" dirty="0" smtClean="0">
                <a:solidFill>
                  <a:schemeClr val="tx2">
                    <a:lumMod val="60000"/>
                    <a:lumOff val="40000"/>
                  </a:schemeClr>
                </a:solidFill>
              </a:rPr>
              <a:t> ) pour la cartographie de la qualité des services.</a:t>
            </a:r>
            <a:endParaRPr sz="2300">
              <a:solidFill>
                <a:schemeClr val="tx2">
                  <a:lumMod val="60000"/>
                  <a:lumOff val="40000"/>
                </a:schemeClr>
              </a:solidFill>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p:nvPr/>
        </p:nvSpPr>
        <p:spPr>
          <a:xfrm>
            <a:off x="0" y="0"/>
            <a:ext cx="9144000" cy="6858000"/>
          </a:xfrm>
          <a:prstGeom prst="rect">
            <a:avLst/>
          </a:prstGeom>
          <a:blipFill>
            <a:blip r:embed="rId2" cstate="print"/>
            <a:stretch>
              <a:fillRect/>
            </a:stretch>
          </a:blipFill>
        </p:spPr>
        <p:txBody>
          <a:bodyPr wrap="square" lIns="0" tIns="0" rIns="0" bIns="0" rtlCol="0">
            <a:noAutofit/>
          </a:bodyPr>
          <a:lstStyle/>
          <a:p>
            <a:endParaRPr/>
          </a:p>
        </p:txBody>
      </p:sp>
      <p:sp>
        <p:nvSpPr>
          <p:cNvPr id="13" name="object 13"/>
          <p:cNvSpPr txBox="1"/>
          <p:nvPr/>
        </p:nvSpPr>
        <p:spPr>
          <a:xfrm>
            <a:off x="2559558" y="252961"/>
            <a:ext cx="4084307" cy="432308"/>
          </a:xfrm>
          <a:prstGeom prst="rect">
            <a:avLst/>
          </a:prstGeom>
        </p:spPr>
        <p:txBody>
          <a:bodyPr wrap="square" lIns="0" tIns="0" rIns="0" bIns="0" rtlCol="0">
            <a:noAutofit/>
          </a:bodyPr>
          <a:lstStyle/>
          <a:p>
            <a:pPr marL="12700">
              <a:lnSpc>
                <a:spcPts val="3370"/>
              </a:lnSpc>
              <a:spcBef>
                <a:spcPts val="168"/>
              </a:spcBef>
            </a:pPr>
            <a:r>
              <a:rPr lang="fr-FR" sz="3200" dirty="0" smtClean="0">
                <a:solidFill>
                  <a:schemeClr val="tx2">
                    <a:lumMod val="60000"/>
                    <a:lumOff val="40000"/>
                  </a:schemeClr>
                </a:solidFill>
              </a:rPr>
              <a:t> </a:t>
            </a:r>
            <a:r>
              <a:rPr lang="fr-FR" sz="3200" b="1" dirty="0" smtClean="0">
                <a:solidFill>
                  <a:schemeClr val="tx2">
                    <a:lumMod val="60000"/>
                    <a:lumOff val="40000"/>
                  </a:schemeClr>
                </a:solidFill>
              </a:rPr>
              <a:t>TRAITEMENT DE        PAQUET </a:t>
            </a:r>
            <a:endParaRPr sz="3200" b="1">
              <a:solidFill>
                <a:schemeClr val="tx2">
                  <a:lumMod val="60000"/>
                  <a:lumOff val="40000"/>
                </a:schemeClr>
              </a:solidFill>
              <a:latin typeface="Times New Roman"/>
              <a:cs typeface="Times New Roman"/>
            </a:endParaRPr>
          </a:p>
        </p:txBody>
      </p:sp>
      <p:sp>
        <p:nvSpPr>
          <p:cNvPr id="12" name="object 12"/>
          <p:cNvSpPr txBox="1"/>
          <p:nvPr/>
        </p:nvSpPr>
        <p:spPr>
          <a:xfrm>
            <a:off x="444500" y="1159363"/>
            <a:ext cx="209803" cy="394207"/>
          </a:xfrm>
          <a:prstGeom prst="rect">
            <a:avLst/>
          </a:prstGeom>
        </p:spPr>
        <p:txBody>
          <a:bodyPr wrap="square" lIns="0" tIns="0" rIns="0" bIns="0" rtlCol="0">
            <a:noAutofit/>
          </a:bodyPr>
          <a:lstStyle/>
          <a:p>
            <a:pPr marL="12700">
              <a:lnSpc>
                <a:spcPts val="3070"/>
              </a:lnSpc>
              <a:spcBef>
                <a:spcPts val="153"/>
              </a:spcBef>
            </a:pPr>
            <a:r>
              <a:rPr sz="2900" spc="0" dirty="0" smtClean="0">
                <a:solidFill>
                  <a:srgbClr val="548ED4"/>
                </a:solidFill>
                <a:latin typeface="Arial"/>
                <a:cs typeface="Arial"/>
              </a:rPr>
              <a:t>•</a:t>
            </a:r>
            <a:endParaRPr sz="2900">
              <a:latin typeface="Arial"/>
              <a:cs typeface="Arial"/>
            </a:endParaRPr>
          </a:p>
        </p:txBody>
      </p:sp>
      <p:sp>
        <p:nvSpPr>
          <p:cNvPr id="11" name="object 11"/>
          <p:cNvSpPr txBox="1"/>
          <p:nvPr/>
        </p:nvSpPr>
        <p:spPr>
          <a:xfrm>
            <a:off x="787400" y="1161443"/>
            <a:ext cx="7887496" cy="747835"/>
          </a:xfrm>
          <a:prstGeom prst="rect">
            <a:avLst/>
          </a:prstGeom>
        </p:spPr>
        <p:txBody>
          <a:bodyPr wrap="square" lIns="0" tIns="0" rIns="0" bIns="0" rtlCol="0">
            <a:noAutofit/>
          </a:bodyPr>
          <a:lstStyle/>
          <a:p>
            <a:pPr marL="12700">
              <a:lnSpc>
                <a:spcPts val="2975"/>
              </a:lnSpc>
              <a:spcBef>
                <a:spcPts val="148"/>
              </a:spcBef>
            </a:pPr>
            <a:r>
              <a:rPr lang="fr-FR" sz="2400" dirty="0" smtClean="0">
                <a:solidFill>
                  <a:schemeClr val="tx2">
                    <a:lumMod val="60000"/>
                    <a:lumOff val="40000"/>
                  </a:schemeClr>
                </a:solidFill>
              </a:rPr>
              <a:t>Lorsqu'un paquet est reçu par un fournisseur de services Internet / PNS (ou support) pour une classe </a:t>
            </a:r>
            <a:r>
              <a:rPr lang="fr-FR" sz="2400" dirty="0" err="1" smtClean="0">
                <a:solidFill>
                  <a:schemeClr val="tx2">
                    <a:lumMod val="60000"/>
                    <a:lumOff val="40000"/>
                  </a:schemeClr>
                </a:solidFill>
              </a:rPr>
              <a:t>QoS</a:t>
            </a:r>
            <a:r>
              <a:rPr lang="fr-FR" sz="2400" dirty="0" smtClean="0">
                <a:solidFill>
                  <a:schemeClr val="tx2">
                    <a:lumMod val="60000"/>
                    <a:lumOff val="40000"/>
                  </a:schemeClr>
                </a:solidFill>
              </a:rPr>
              <a:t> du réseau de paquet, le fournisseur de services destinataire le transporte selon l’accord du niveau de services qu’il a établi le fournisseur de réseau expéditeur.</a:t>
            </a:r>
            <a:endParaRPr sz="2400">
              <a:solidFill>
                <a:schemeClr val="tx2">
                  <a:lumMod val="60000"/>
                  <a:lumOff val="40000"/>
                </a:schemeClr>
              </a:solidFill>
              <a:latin typeface="Times New Roman"/>
              <a:cs typeface="Times New Roman"/>
            </a:endParaRPr>
          </a:p>
        </p:txBody>
      </p:sp>
      <p:sp>
        <p:nvSpPr>
          <p:cNvPr id="10" name="object 10"/>
          <p:cNvSpPr txBox="1"/>
          <p:nvPr/>
        </p:nvSpPr>
        <p:spPr>
          <a:xfrm>
            <a:off x="787400" y="1868960"/>
            <a:ext cx="531404"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9" name="object 9"/>
          <p:cNvSpPr txBox="1"/>
          <p:nvPr/>
        </p:nvSpPr>
        <p:spPr>
          <a:xfrm>
            <a:off x="1612138" y="1868960"/>
            <a:ext cx="1449736"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8" name="object 8"/>
          <p:cNvSpPr txBox="1"/>
          <p:nvPr/>
        </p:nvSpPr>
        <p:spPr>
          <a:xfrm>
            <a:off x="3355975" y="1868960"/>
            <a:ext cx="1286723"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7" name="object 7"/>
          <p:cNvSpPr txBox="1"/>
          <p:nvPr/>
        </p:nvSpPr>
        <p:spPr>
          <a:xfrm>
            <a:off x="4936617" y="1868960"/>
            <a:ext cx="1328767"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6" name="object 6"/>
          <p:cNvSpPr txBox="1"/>
          <p:nvPr/>
        </p:nvSpPr>
        <p:spPr>
          <a:xfrm>
            <a:off x="6558533" y="1868960"/>
            <a:ext cx="1530505"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5" name="object 5"/>
          <p:cNvSpPr txBox="1"/>
          <p:nvPr/>
        </p:nvSpPr>
        <p:spPr>
          <a:xfrm>
            <a:off x="8381492" y="1868960"/>
            <a:ext cx="284937" cy="394207"/>
          </a:xfrm>
          <a:prstGeom prst="rect">
            <a:avLst/>
          </a:prstGeom>
        </p:spPr>
        <p:txBody>
          <a:bodyPr wrap="square" lIns="0" tIns="0" rIns="0" bIns="0" rtlCol="0">
            <a:noAutofit/>
          </a:bodyPr>
          <a:lstStyle/>
          <a:p>
            <a:pPr marL="12700">
              <a:lnSpc>
                <a:spcPts val="3065"/>
              </a:lnSpc>
              <a:spcBef>
                <a:spcPts val="153"/>
              </a:spcBef>
            </a:pPr>
            <a:endParaRPr sz="2900">
              <a:latin typeface="Times New Roman"/>
              <a:cs typeface="Times New Roman"/>
            </a:endParaRPr>
          </a:p>
        </p:txBody>
      </p:sp>
      <p:sp>
        <p:nvSpPr>
          <p:cNvPr id="4" name="object 4"/>
          <p:cNvSpPr txBox="1"/>
          <p:nvPr/>
        </p:nvSpPr>
        <p:spPr>
          <a:xfrm>
            <a:off x="787400" y="2222528"/>
            <a:ext cx="7873903" cy="747776"/>
          </a:xfrm>
          <a:prstGeom prst="rect">
            <a:avLst/>
          </a:prstGeom>
        </p:spPr>
        <p:txBody>
          <a:bodyPr wrap="square" lIns="0" tIns="0" rIns="0" bIns="0" rtlCol="0">
            <a:noAutofit/>
          </a:bodyPr>
          <a:lstStyle/>
          <a:p>
            <a:pPr marL="12700">
              <a:lnSpc>
                <a:spcPts val="2780"/>
              </a:lnSpc>
              <a:spcBef>
                <a:spcPts val="349"/>
              </a:spcBef>
            </a:pPr>
            <a:endParaRPr sz="2900">
              <a:latin typeface="Times New Roman"/>
              <a:cs typeface="Times New Roman"/>
            </a:endParaRPr>
          </a:p>
        </p:txBody>
      </p:sp>
      <p:sp>
        <p:nvSpPr>
          <p:cNvPr id="3" name="object 3"/>
          <p:cNvSpPr txBox="1"/>
          <p:nvPr/>
        </p:nvSpPr>
        <p:spPr>
          <a:xfrm>
            <a:off x="444500" y="3458190"/>
            <a:ext cx="209804" cy="394208"/>
          </a:xfrm>
          <a:prstGeom prst="rect">
            <a:avLst/>
          </a:prstGeom>
        </p:spPr>
        <p:txBody>
          <a:bodyPr wrap="square" lIns="0" tIns="0" rIns="0" bIns="0" rtlCol="0">
            <a:noAutofit/>
          </a:bodyPr>
          <a:lstStyle/>
          <a:p>
            <a:pPr marL="12700">
              <a:lnSpc>
                <a:spcPts val="3070"/>
              </a:lnSpc>
              <a:spcBef>
                <a:spcPts val="153"/>
              </a:spcBef>
            </a:pPr>
            <a:r>
              <a:rPr sz="2900" spc="0" dirty="0" smtClean="0">
                <a:solidFill>
                  <a:srgbClr val="548ED4"/>
                </a:solidFill>
                <a:latin typeface="Arial"/>
                <a:cs typeface="Arial"/>
              </a:rPr>
              <a:t>•</a:t>
            </a:r>
            <a:endParaRPr sz="2900">
              <a:latin typeface="Arial"/>
              <a:cs typeface="Arial"/>
            </a:endParaRPr>
          </a:p>
        </p:txBody>
      </p:sp>
      <p:sp>
        <p:nvSpPr>
          <p:cNvPr id="2" name="object 2"/>
          <p:cNvSpPr txBox="1"/>
          <p:nvPr/>
        </p:nvSpPr>
        <p:spPr>
          <a:xfrm>
            <a:off x="787400" y="3429000"/>
            <a:ext cx="8128000" cy="1840131"/>
          </a:xfrm>
          <a:prstGeom prst="rect">
            <a:avLst/>
          </a:prstGeom>
        </p:spPr>
        <p:txBody>
          <a:bodyPr wrap="square" lIns="0" tIns="0" rIns="0" bIns="0" rtlCol="0">
            <a:noAutofit/>
          </a:bodyPr>
          <a:lstStyle/>
          <a:p>
            <a:pPr marL="12700" algn="just">
              <a:lnSpc>
                <a:spcPts val="3334"/>
              </a:lnSpc>
              <a:spcBef>
                <a:spcPts val="175"/>
              </a:spcBef>
            </a:pPr>
            <a:r>
              <a:rPr lang="fr-FR" sz="2400" dirty="0" smtClean="0">
                <a:solidFill>
                  <a:schemeClr val="tx2">
                    <a:lumMod val="60000"/>
                    <a:lumOff val="40000"/>
                  </a:schemeClr>
                </a:solidFill>
              </a:rPr>
              <a:t>Lorsque les sections de réseaux multiples sont présents  le long d’</a:t>
            </a:r>
            <a:r>
              <a:rPr lang="fr-FR" sz="2400" dirty="0" err="1" smtClean="0">
                <a:solidFill>
                  <a:schemeClr val="tx2">
                    <a:lumMod val="60000"/>
                    <a:lumOff val="40000"/>
                  </a:schemeClr>
                </a:solidFill>
              </a:rPr>
              <a:t>uncheminUNI-UNI,les</a:t>
            </a:r>
            <a:r>
              <a:rPr lang="fr-FR" sz="2400" dirty="0" smtClean="0">
                <a:solidFill>
                  <a:schemeClr val="tx2">
                    <a:lumMod val="60000"/>
                    <a:lumOff val="40000"/>
                  </a:schemeClr>
                </a:solidFill>
              </a:rPr>
              <a:t> capacités de transfert disponibles</a:t>
            </a:r>
            <a:br>
              <a:rPr lang="fr-FR" sz="2400" dirty="0" smtClean="0">
                <a:solidFill>
                  <a:schemeClr val="tx2">
                    <a:lumMod val="60000"/>
                    <a:lumOff val="40000"/>
                  </a:schemeClr>
                </a:solidFill>
              </a:rPr>
            </a:br>
            <a:r>
              <a:rPr lang="fr-FR" sz="2400" dirty="0" smtClean="0">
                <a:solidFill>
                  <a:schemeClr val="tx2">
                    <a:lumMod val="60000"/>
                    <a:lumOff val="40000"/>
                  </a:schemeClr>
                </a:solidFill>
              </a:rPr>
              <a:t>pour chaque classe de qualité de service au niveau du NNI doivent être examinées et convenues entre tous les fournisseurs de réseau le long du chemin.</a:t>
            </a:r>
            <a:endParaRPr sz="2200" spc="-150">
              <a:solidFill>
                <a:schemeClr val="tx2">
                  <a:lumMod val="60000"/>
                  <a:lumOff val="40000"/>
                </a:schemeClr>
              </a:solidFill>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48ED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F0CB225BCB3B43BBF518EAC6349114" ma:contentTypeVersion="1" ma:contentTypeDescription="Create a new document." ma:contentTypeScope="" ma:versionID="ddcbcc257c6bc73a33760c3314f23b4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4913032-B520-4E81-8CBD-64412FCA3C6E}"/>
</file>

<file path=customXml/itemProps2.xml><?xml version="1.0" encoding="utf-8"?>
<ds:datastoreItem xmlns:ds="http://schemas.openxmlformats.org/officeDocument/2006/customXml" ds:itemID="{DAF4C6FE-1802-4BC8-BE83-C24FFD96F51D}"/>
</file>

<file path=customXml/itemProps3.xml><?xml version="1.0" encoding="utf-8"?>
<ds:datastoreItem xmlns:ds="http://schemas.openxmlformats.org/officeDocument/2006/customXml" ds:itemID="{0EB4B6DF-2D88-4210-9674-841ACDCE73D5}"/>
</file>

<file path=docProps/app.xml><?xml version="1.0" encoding="utf-8"?>
<Properties xmlns="http://schemas.openxmlformats.org/officeDocument/2006/extended-properties" xmlns:vt="http://schemas.openxmlformats.org/officeDocument/2006/docPropsVTypes">
  <Template/>
  <TotalTime>219</TotalTime>
  <Words>510</Words>
  <Application>Microsoft Office PowerPoint</Application>
  <PresentationFormat>Affichage à l'écran (4:3)</PresentationFormat>
  <Paragraphs>65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cp:lastModifiedBy>POSTE02</cp:lastModifiedBy>
  <cp:revision>49</cp:revision>
  <dcterms:modified xsi:type="dcterms:W3CDTF">2016-03-19T01:52:54Z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0x01010051F0CB225BCB3B43BBF518EAC6349114</vt:lpwstr>
  </property>
</Properties>
</file>