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jpeg" ContentType="image/jpeg"/>
  <Default Extension="xml" ContentType="application/xml"/>
  <Override PartName="/ppt/diagrams/data1.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1.xml" ContentType="application/vnd.openxmlformats-officedocument.presentationml.slide+xml"/>
  <Override PartName="/ppt/slides/slide25.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18.xml" ContentType="application/vnd.openxmlformats-officedocument.presentationml.slide+xml"/>
  <Override PartName="/ppt/slides/slide22.xml" ContentType="application/vnd.openxmlformats-officedocument.presentationml.slide+xml"/>
  <Override PartName="/ppt/slides/slide16.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17.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9.xml" ContentType="application/vnd.openxmlformats-officedocument.presentationml.slide+xml"/>
  <Override PartName="/ppt/slides/slide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Masters/slideMaster1.xml" ContentType="application/vnd.openxmlformats-officedocument.presentationml.slideMaster+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comments/comment1.xml" ContentType="application/vnd.openxmlformats-officedocument.presentationml.comments+xml"/>
  <Override PartName="/ppt/theme/theme1.xml" ContentType="application/vnd.openxmlformats-officedocument.theme+xml"/>
  <Override PartName="/ppt/theme/theme2.xml" ContentType="application/vnd.openxmlformats-officedocument.theme+xml"/>
  <Override PartName="/ppt/diagrams/layout1.xml" ContentType="application/vnd.openxmlformats-officedocument.drawingml.diagramLayout+xml"/>
  <Override PartName="/ppt/commentAuthors.xml" ContentType="application/vnd.openxmlformats-officedocument.presentationml.commentAuthors+xml"/>
  <Override PartName="/ppt/notesMasters/notesMaster1.xml" ContentType="application/vnd.openxmlformats-officedocument.presentationml.notesMaster+xml"/>
  <Override PartName="/ppt/diagrams/colors1.xml" ContentType="application/vnd.openxmlformats-officedocument.drawingml.diagramColors+xml"/>
  <Override PartName="/ppt/diagrams/colors3.xml" ContentType="application/vnd.openxmlformats-officedocument.drawingml.diagramColors+xml"/>
  <Override PartName="/ppt/diagrams/quickStyle3.xml" ContentType="application/vnd.openxmlformats-officedocument.drawingml.diagramStyle+xml"/>
  <Override PartName="/ppt/diagrams/layout3.xml" ContentType="application/vnd.openxmlformats-officedocument.drawingml.diagramLayout+xml"/>
  <Override PartName="/ppt/diagrams/quickStyle1.xml" ContentType="application/vnd.openxmlformats-officedocument.drawingml.diagramStyle+xml"/>
  <Override PartName="/ppt/diagrams/layout2.xml" ContentType="application/vnd.openxmlformats-officedocument.drawingml.diagramLayout+xml"/>
  <Override PartName="/ppt/diagrams/colors2.xml" ContentType="application/vnd.openxmlformats-officedocument.drawingml.diagramColors+xml"/>
  <Override PartName="/ppt/diagrams/quickStyle2.xml" ContentType="application/vnd.openxmlformats-officedocument.drawingml.diagramStyl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ppt/diagrams/drawing3.xml" ContentType="application/vnd.ms-office.drawingml.diagramDrawing+xml"/>
  <Override PartName="/ppt/diagrams/drawing1.xml" ContentType="application/vnd.ms-office.drawingml.diagramDrawing+xml"/>
  <Override PartName="/ppt/diagrams/drawing2.xml" ContentType="application/vnd.ms-office.drawingml.diagramDrawing+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6"/>
  </p:notesMasterIdLst>
  <p:sldIdLst>
    <p:sldId id="266" r:id="rId2"/>
    <p:sldId id="268" r:id="rId3"/>
    <p:sldId id="269" r:id="rId4"/>
    <p:sldId id="270" r:id="rId5"/>
    <p:sldId id="271" r:id="rId6"/>
    <p:sldId id="272" r:id="rId7"/>
    <p:sldId id="273" r:id="rId8"/>
    <p:sldId id="274" r:id="rId9"/>
    <p:sldId id="275" r:id="rId10"/>
    <p:sldId id="278" r:id="rId11"/>
    <p:sldId id="279" r:id="rId12"/>
    <p:sldId id="300" r:id="rId13"/>
    <p:sldId id="287" r:id="rId14"/>
    <p:sldId id="282" r:id="rId15"/>
    <p:sldId id="283" r:id="rId16"/>
    <p:sldId id="286" r:id="rId17"/>
    <p:sldId id="284" r:id="rId18"/>
    <p:sldId id="285" r:id="rId19"/>
    <p:sldId id="288" r:id="rId20"/>
    <p:sldId id="289" r:id="rId21"/>
    <p:sldId id="290" r:id="rId22"/>
    <p:sldId id="291" r:id="rId23"/>
    <p:sldId id="292" r:id="rId24"/>
    <p:sldId id="293" r:id="rId25"/>
    <p:sldId id="294" r:id="rId26"/>
    <p:sldId id="295" r:id="rId27"/>
    <p:sldId id="296" r:id="rId28"/>
    <p:sldId id="297" r:id="rId29"/>
    <p:sldId id="298" r:id="rId30"/>
    <p:sldId id="299" r:id="rId31"/>
    <p:sldId id="301" r:id="rId32"/>
    <p:sldId id="281" r:id="rId33"/>
    <p:sldId id="264" r:id="rId34"/>
    <p:sldId id="265"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rick Khamali" initials="DK"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757" autoAdjust="0"/>
    <p:restoredTop sz="94653"/>
  </p:normalViewPr>
  <p:slideViewPr>
    <p:cSldViewPr snapToGrid="0" snapToObjects="1" showGuides="1">
      <p:cViewPr>
        <p:scale>
          <a:sx n="77" d="100"/>
          <a:sy n="77" d="100"/>
        </p:scale>
        <p:origin x="-396" y="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ustomXml" Target="../customXml/item2.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6-02-17T08:28:24.408" idx="1">
    <p:pos x="2133" y="3324"/>
    <p:text>inlcude pictures for the mecca tent and the exhibition area to boos expectations. </p:text>
  </p:cm>
</p:cmLst>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E12978-C22F-4C9B-81A8-84910F888237}" type="doc">
      <dgm:prSet loTypeId="urn:microsoft.com/office/officeart/2005/8/layout/chevron2" loCatId="list" qsTypeId="urn:microsoft.com/office/officeart/2005/8/quickstyle/simple4" qsCatId="simple" csTypeId="urn:microsoft.com/office/officeart/2005/8/colors/accent2_5" csCatId="accent2" phldr="1"/>
      <dgm:spPr/>
      <dgm:t>
        <a:bodyPr/>
        <a:lstStyle/>
        <a:p>
          <a:endParaRPr lang="en-US"/>
        </a:p>
      </dgm:t>
    </dgm:pt>
    <dgm:pt modelId="{5FCCE270-E51F-4EA6-ABFE-A5317DCA01B9}">
      <dgm:prSet phldrT="[Text]"/>
      <dgm:spPr>
        <a:xfrm rot="5400000">
          <a:off x="-185966" y="189497"/>
          <a:ext cx="1239777" cy="867844"/>
        </a:xfrm>
        <a:solidFill>
          <a:srgbClr val="FF3300"/>
        </a:solidFill>
        <a:ln w="9525" cap="flat" cmpd="sng" algn="ctr">
          <a:solidFill>
            <a:srgbClr val="B2B2B2">
              <a:alpha val="90000"/>
              <a:hueOff val="0"/>
              <a:satOff val="0"/>
              <a:lumOff val="0"/>
              <a:alphaOff val="0"/>
            </a:srgbClr>
          </a:solidFill>
          <a:prstDash val="solid"/>
        </a:ln>
        <a:effectLst>
          <a:outerShdw blurRad="40000" dist="23000" dir="5400000" rotWithShape="0">
            <a:srgbClr val="000000">
              <a:alpha val="35000"/>
            </a:srgbClr>
          </a:outerShdw>
        </a:effectLst>
      </dgm:spPr>
      <dgm:t>
        <a:bodyPr/>
        <a:lstStyle/>
        <a:p>
          <a:r>
            <a:rPr lang="en-US" smtClean="0">
              <a:solidFill>
                <a:sysClr val="window" lastClr="FFFFFF"/>
              </a:solidFill>
              <a:latin typeface="Verdana" pitchFamily="34" charset="0"/>
              <a:ea typeface="Verdana" pitchFamily="34" charset="0"/>
              <a:cs typeface="Verdana" pitchFamily="34" charset="0"/>
            </a:rPr>
            <a:t>1</a:t>
          </a:r>
          <a:endParaRPr lang="en-US" dirty="0">
            <a:solidFill>
              <a:sysClr val="window" lastClr="FFFFFF"/>
            </a:solidFill>
            <a:latin typeface="Verdana" pitchFamily="34" charset="0"/>
            <a:ea typeface="Verdana" pitchFamily="34" charset="0"/>
            <a:cs typeface="Verdana" pitchFamily="34" charset="0"/>
          </a:endParaRPr>
        </a:p>
      </dgm:t>
    </dgm:pt>
    <dgm:pt modelId="{8AB4AE1F-AAAB-4D3C-81AB-0DA91E172C6B}" type="parTrans" cxnId="{69FBA062-0B33-44C4-AC4E-8FB79B8E5E30}">
      <dgm:prSet/>
      <dgm:spPr/>
      <dgm:t>
        <a:bodyPr/>
        <a:lstStyle/>
        <a:p>
          <a:endParaRPr lang="en-US">
            <a:latin typeface="Verdana" pitchFamily="34" charset="0"/>
            <a:ea typeface="Verdana" pitchFamily="34" charset="0"/>
            <a:cs typeface="Verdana" pitchFamily="34" charset="0"/>
          </a:endParaRPr>
        </a:p>
      </dgm:t>
    </dgm:pt>
    <dgm:pt modelId="{1944CEFC-E8A4-4FD7-9C21-2E832B43B189}" type="sibTrans" cxnId="{69FBA062-0B33-44C4-AC4E-8FB79B8E5E30}">
      <dgm:prSet/>
      <dgm:spPr/>
      <dgm:t>
        <a:bodyPr/>
        <a:lstStyle/>
        <a:p>
          <a:endParaRPr lang="en-US">
            <a:latin typeface="Verdana" pitchFamily="34" charset="0"/>
            <a:ea typeface="Verdana" pitchFamily="34" charset="0"/>
            <a:cs typeface="Verdana" pitchFamily="34" charset="0"/>
          </a:endParaRPr>
        </a:p>
      </dgm:t>
    </dgm:pt>
    <dgm:pt modelId="{645688D3-9AF6-4BA2-80F5-7218CDF0ACD3}">
      <dgm:prSet phldrT="[Text]" custT="1"/>
      <dgm:spPr>
        <a:xfrm rot="5400000">
          <a:off x="4130481" y="-3275031"/>
          <a:ext cx="805855" cy="7361755"/>
        </a:xfrm>
        <a:solidFill>
          <a:sysClr val="window" lastClr="FFFFFF">
            <a:alpha val="90000"/>
            <a:hueOff val="0"/>
            <a:satOff val="0"/>
            <a:lumOff val="0"/>
            <a:alphaOff val="0"/>
          </a:sysClr>
        </a:solidFill>
        <a:ln w="9525" cap="flat" cmpd="sng" algn="ctr">
          <a:solidFill>
            <a:srgbClr val="FF0000">
              <a:alpha val="90000"/>
            </a:srgbClr>
          </a:solidFill>
          <a:prstDash val="solid"/>
        </a:ln>
        <a:effectLst/>
      </dgm:spPr>
      <dgm:t>
        <a:bodyPr/>
        <a:lstStyle/>
        <a:p>
          <a:r>
            <a:rPr lang="en-US" sz="3200" b="0" dirty="0" err="1" smtClean="0">
              <a:solidFill>
                <a:sysClr val="windowText" lastClr="000000">
                  <a:hueOff val="0"/>
                  <a:satOff val="0"/>
                  <a:lumOff val="0"/>
                  <a:alphaOff val="0"/>
                </a:sysClr>
              </a:solidFill>
              <a:latin typeface="Verdana" pitchFamily="34" charset="0"/>
              <a:ea typeface="Verdana" pitchFamily="34" charset="0"/>
              <a:cs typeface="Verdana" pitchFamily="34" charset="0"/>
            </a:rPr>
            <a:t>Connaissance</a:t>
          </a:r>
          <a:r>
            <a:rPr lang="en-US" sz="2100" b="0" dirty="0" smtClean="0">
              <a:solidFill>
                <a:sysClr val="windowText" lastClr="000000">
                  <a:hueOff val="0"/>
                  <a:satOff val="0"/>
                  <a:lumOff val="0"/>
                  <a:alphaOff val="0"/>
                </a:sysClr>
              </a:solidFill>
              <a:latin typeface="Verdana" pitchFamily="34" charset="0"/>
              <a:ea typeface="Verdana" pitchFamily="34" charset="0"/>
              <a:cs typeface="Verdana" pitchFamily="34" charset="0"/>
            </a:rPr>
            <a:t> </a:t>
          </a:r>
          <a:r>
            <a:rPr lang="en-US" sz="3200" b="0" dirty="0" smtClean="0">
              <a:solidFill>
                <a:sysClr val="windowText" lastClr="000000">
                  <a:hueOff val="0"/>
                  <a:satOff val="0"/>
                  <a:lumOff val="0"/>
                  <a:alphaOff val="0"/>
                </a:sysClr>
              </a:solidFill>
              <a:latin typeface="Verdana" pitchFamily="34" charset="0"/>
              <a:ea typeface="Verdana" pitchFamily="34" charset="0"/>
              <a:cs typeface="Verdana" pitchFamily="34" charset="0"/>
            </a:rPr>
            <a:t>/Evaluation</a:t>
          </a:r>
          <a:endParaRPr lang="en-US" sz="3200" b="1" dirty="0">
            <a:solidFill>
              <a:sysClr val="windowText" lastClr="000000">
                <a:hueOff val="0"/>
                <a:satOff val="0"/>
                <a:lumOff val="0"/>
                <a:alphaOff val="0"/>
              </a:sysClr>
            </a:solidFill>
            <a:latin typeface="Verdana" pitchFamily="34" charset="0"/>
            <a:ea typeface="Verdana" pitchFamily="34" charset="0"/>
            <a:cs typeface="Verdana" pitchFamily="34" charset="0"/>
          </a:endParaRPr>
        </a:p>
      </dgm:t>
    </dgm:pt>
    <dgm:pt modelId="{86104DBF-1561-4777-BDDF-009C9845F366}" type="parTrans" cxnId="{9AB8C041-6581-4554-AEA7-B4B272FE726A}">
      <dgm:prSet/>
      <dgm:spPr/>
      <dgm:t>
        <a:bodyPr/>
        <a:lstStyle/>
        <a:p>
          <a:endParaRPr lang="en-US">
            <a:latin typeface="Verdana" pitchFamily="34" charset="0"/>
            <a:ea typeface="Verdana" pitchFamily="34" charset="0"/>
            <a:cs typeface="Verdana" pitchFamily="34" charset="0"/>
          </a:endParaRPr>
        </a:p>
      </dgm:t>
    </dgm:pt>
    <dgm:pt modelId="{B5F952D3-CE07-4A56-A9E4-7D0F6A36ECD1}" type="sibTrans" cxnId="{9AB8C041-6581-4554-AEA7-B4B272FE726A}">
      <dgm:prSet/>
      <dgm:spPr/>
      <dgm:t>
        <a:bodyPr/>
        <a:lstStyle/>
        <a:p>
          <a:endParaRPr lang="en-US">
            <a:latin typeface="Verdana" pitchFamily="34" charset="0"/>
            <a:ea typeface="Verdana" pitchFamily="34" charset="0"/>
            <a:cs typeface="Verdana" pitchFamily="34" charset="0"/>
          </a:endParaRPr>
        </a:p>
      </dgm:t>
    </dgm:pt>
    <dgm:pt modelId="{110E2C85-0C3C-4551-8D89-BD873AF0E884}">
      <dgm:prSet phldrT="[Text]"/>
      <dgm:spPr>
        <a:xfrm rot="5400000">
          <a:off x="-185966" y="1282538"/>
          <a:ext cx="1239777" cy="867844"/>
        </a:xfrm>
        <a:solidFill>
          <a:srgbClr val="00B050"/>
        </a:solidFill>
        <a:ln w="9525" cap="flat" cmpd="sng" algn="ctr">
          <a:solidFill>
            <a:srgbClr val="B2B2B2">
              <a:alpha val="90000"/>
              <a:hueOff val="0"/>
              <a:satOff val="0"/>
              <a:lumOff val="0"/>
              <a:alphaOff val="-13333"/>
            </a:srgbClr>
          </a:solidFill>
          <a:prstDash val="solid"/>
        </a:ln>
        <a:effectLst>
          <a:outerShdw blurRad="40000" dist="23000" dir="5400000" rotWithShape="0">
            <a:srgbClr val="000000">
              <a:alpha val="35000"/>
            </a:srgbClr>
          </a:outerShdw>
        </a:effectLst>
      </dgm:spPr>
      <dgm:t>
        <a:bodyPr/>
        <a:lstStyle/>
        <a:p>
          <a:r>
            <a:rPr lang="en-US" dirty="0" smtClean="0">
              <a:solidFill>
                <a:sysClr val="window" lastClr="FFFFFF"/>
              </a:solidFill>
              <a:latin typeface="Verdana" pitchFamily="34" charset="0"/>
              <a:ea typeface="Verdana" pitchFamily="34" charset="0"/>
              <a:cs typeface="Verdana" pitchFamily="34" charset="0"/>
            </a:rPr>
            <a:t>2</a:t>
          </a:r>
          <a:endParaRPr lang="en-US" dirty="0">
            <a:solidFill>
              <a:sysClr val="window" lastClr="FFFFFF"/>
            </a:solidFill>
            <a:latin typeface="Verdana" pitchFamily="34" charset="0"/>
            <a:ea typeface="Verdana" pitchFamily="34" charset="0"/>
            <a:cs typeface="Verdana" pitchFamily="34" charset="0"/>
          </a:endParaRPr>
        </a:p>
      </dgm:t>
    </dgm:pt>
    <dgm:pt modelId="{672B2A7A-1F38-400A-A4EF-E3B497951D69}" type="parTrans" cxnId="{86C8F418-25CD-4C7E-8FAA-29B8AD6C1304}">
      <dgm:prSet/>
      <dgm:spPr/>
      <dgm:t>
        <a:bodyPr/>
        <a:lstStyle/>
        <a:p>
          <a:endParaRPr lang="en-US">
            <a:latin typeface="Verdana" pitchFamily="34" charset="0"/>
            <a:ea typeface="Verdana" pitchFamily="34" charset="0"/>
            <a:cs typeface="Verdana" pitchFamily="34" charset="0"/>
          </a:endParaRPr>
        </a:p>
      </dgm:t>
    </dgm:pt>
    <dgm:pt modelId="{6AF34C76-6415-443E-AD6E-C7A905268C18}" type="sibTrans" cxnId="{86C8F418-25CD-4C7E-8FAA-29B8AD6C1304}">
      <dgm:prSet/>
      <dgm:spPr/>
      <dgm:t>
        <a:bodyPr/>
        <a:lstStyle/>
        <a:p>
          <a:endParaRPr lang="en-US">
            <a:latin typeface="Verdana" pitchFamily="34" charset="0"/>
            <a:ea typeface="Verdana" pitchFamily="34" charset="0"/>
            <a:cs typeface="Verdana" pitchFamily="34" charset="0"/>
          </a:endParaRPr>
        </a:p>
      </dgm:t>
    </dgm:pt>
    <dgm:pt modelId="{3E5649DA-F239-4637-AE00-FA43C81F1F5C}">
      <dgm:prSet phldrT="[Text]"/>
      <dgm:spPr>
        <a:xfrm rot="5400000">
          <a:off x="4125107" y="-2139634"/>
          <a:ext cx="805855" cy="7361755"/>
        </a:xfrm>
        <a:solidFill>
          <a:sysClr val="window" lastClr="FFFFFF">
            <a:alpha val="90000"/>
            <a:hueOff val="0"/>
            <a:satOff val="0"/>
            <a:lumOff val="0"/>
            <a:alphaOff val="0"/>
          </a:sysClr>
        </a:solidFill>
        <a:ln w="9525" cap="flat" cmpd="sng" algn="ctr">
          <a:solidFill>
            <a:srgbClr val="00B050">
              <a:alpha val="70000"/>
            </a:srgbClr>
          </a:solidFill>
          <a:prstDash val="solid"/>
        </a:ln>
        <a:effectLst/>
      </dgm:spPr>
      <dgm:t>
        <a:bodyPr/>
        <a:lstStyle/>
        <a:p>
          <a:r>
            <a:rPr lang="en-US" b="0" dirty="0" smtClean="0">
              <a:solidFill>
                <a:sysClr val="windowText" lastClr="000000">
                  <a:hueOff val="0"/>
                  <a:satOff val="0"/>
                  <a:lumOff val="0"/>
                  <a:alphaOff val="0"/>
                </a:sysClr>
              </a:solidFill>
              <a:latin typeface="Verdana" pitchFamily="34" charset="0"/>
              <a:ea typeface="Verdana" pitchFamily="34" charset="0"/>
              <a:cs typeface="Verdana" pitchFamily="34" charset="0"/>
            </a:rPr>
            <a:t>Action / </a:t>
          </a:r>
          <a:r>
            <a:rPr lang="en-US" b="0" dirty="0" err="1" smtClean="0">
              <a:solidFill>
                <a:sysClr val="windowText" lastClr="000000">
                  <a:hueOff val="0"/>
                  <a:satOff val="0"/>
                  <a:lumOff val="0"/>
                  <a:alphaOff val="0"/>
                </a:sysClr>
              </a:solidFill>
              <a:latin typeface="Verdana" pitchFamily="34" charset="0"/>
              <a:ea typeface="Verdana" pitchFamily="34" charset="0"/>
              <a:cs typeface="Verdana" pitchFamily="34" charset="0"/>
            </a:rPr>
            <a:t>Mise</a:t>
          </a:r>
          <a:r>
            <a:rPr lang="en-US" b="0" dirty="0" smtClean="0">
              <a:solidFill>
                <a:sysClr val="windowText" lastClr="000000">
                  <a:hueOff val="0"/>
                  <a:satOff val="0"/>
                  <a:lumOff val="0"/>
                  <a:alphaOff val="0"/>
                </a:sysClr>
              </a:solidFill>
              <a:latin typeface="Verdana" pitchFamily="34" charset="0"/>
              <a:ea typeface="Verdana" pitchFamily="34" charset="0"/>
              <a:cs typeface="Verdana" pitchFamily="34" charset="0"/>
            </a:rPr>
            <a:t> en oeuvre</a:t>
          </a:r>
          <a:endParaRPr lang="en-US" b="1" dirty="0">
            <a:solidFill>
              <a:sysClr val="windowText" lastClr="000000">
                <a:hueOff val="0"/>
                <a:satOff val="0"/>
                <a:lumOff val="0"/>
                <a:alphaOff val="0"/>
              </a:sysClr>
            </a:solidFill>
            <a:latin typeface="Verdana" pitchFamily="34" charset="0"/>
            <a:ea typeface="Verdana" pitchFamily="34" charset="0"/>
            <a:cs typeface="Verdana" pitchFamily="34" charset="0"/>
          </a:endParaRPr>
        </a:p>
      </dgm:t>
    </dgm:pt>
    <dgm:pt modelId="{9ED9EB06-2BE6-4BA2-9770-A551F5096E69}" type="parTrans" cxnId="{5606AA70-75EE-4595-9558-70A6127A28EE}">
      <dgm:prSet/>
      <dgm:spPr/>
      <dgm:t>
        <a:bodyPr/>
        <a:lstStyle/>
        <a:p>
          <a:endParaRPr lang="en-US">
            <a:latin typeface="Verdana" pitchFamily="34" charset="0"/>
            <a:ea typeface="Verdana" pitchFamily="34" charset="0"/>
            <a:cs typeface="Verdana" pitchFamily="34" charset="0"/>
          </a:endParaRPr>
        </a:p>
      </dgm:t>
    </dgm:pt>
    <dgm:pt modelId="{9DF03490-3EDA-448B-B4D4-0FE6211ED0CF}" type="sibTrans" cxnId="{5606AA70-75EE-4595-9558-70A6127A28EE}">
      <dgm:prSet/>
      <dgm:spPr/>
      <dgm:t>
        <a:bodyPr/>
        <a:lstStyle/>
        <a:p>
          <a:endParaRPr lang="en-US">
            <a:latin typeface="Verdana" pitchFamily="34" charset="0"/>
            <a:ea typeface="Verdana" pitchFamily="34" charset="0"/>
            <a:cs typeface="Verdana" pitchFamily="34" charset="0"/>
          </a:endParaRPr>
        </a:p>
      </dgm:t>
    </dgm:pt>
    <dgm:pt modelId="{7D61CA08-6045-4493-9EEF-85F27EE9B661}">
      <dgm:prSet phldrT="[Text]"/>
      <dgm:spPr>
        <a:xfrm rot="5400000">
          <a:off x="-185966" y="2375579"/>
          <a:ext cx="1239777" cy="867844"/>
        </a:xfrm>
        <a:solidFill>
          <a:srgbClr val="8A1E92"/>
        </a:solidFill>
        <a:ln w="9525" cap="flat" cmpd="sng" algn="ctr">
          <a:solidFill>
            <a:srgbClr val="B2B2B2">
              <a:alpha val="90000"/>
              <a:hueOff val="0"/>
              <a:satOff val="0"/>
              <a:lumOff val="0"/>
              <a:alphaOff val="-26667"/>
            </a:srgbClr>
          </a:solidFill>
          <a:prstDash val="solid"/>
        </a:ln>
        <a:effectLst>
          <a:outerShdw blurRad="40000" dist="23000" dir="5400000" rotWithShape="0">
            <a:srgbClr val="000000">
              <a:alpha val="35000"/>
            </a:srgbClr>
          </a:outerShdw>
        </a:effectLst>
      </dgm:spPr>
      <dgm:t>
        <a:bodyPr/>
        <a:lstStyle/>
        <a:p>
          <a:r>
            <a:rPr lang="en-US" dirty="0" smtClean="0">
              <a:solidFill>
                <a:sysClr val="window" lastClr="FFFFFF"/>
              </a:solidFill>
              <a:latin typeface="Verdana" pitchFamily="34" charset="0"/>
              <a:ea typeface="Verdana" pitchFamily="34" charset="0"/>
              <a:cs typeface="Verdana" pitchFamily="34" charset="0"/>
            </a:rPr>
            <a:t>3</a:t>
          </a:r>
          <a:endParaRPr lang="en-US" dirty="0">
            <a:solidFill>
              <a:sysClr val="window" lastClr="FFFFFF"/>
            </a:solidFill>
            <a:latin typeface="Verdana" pitchFamily="34" charset="0"/>
            <a:ea typeface="Verdana" pitchFamily="34" charset="0"/>
            <a:cs typeface="Verdana" pitchFamily="34" charset="0"/>
          </a:endParaRPr>
        </a:p>
      </dgm:t>
    </dgm:pt>
    <dgm:pt modelId="{C90C531C-46B4-4E75-81DC-9F5F0C146626}" type="parTrans" cxnId="{E8398A62-D7FC-42D4-884D-C2002C0669DD}">
      <dgm:prSet/>
      <dgm:spPr/>
      <dgm:t>
        <a:bodyPr/>
        <a:lstStyle/>
        <a:p>
          <a:endParaRPr lang="en-US">
            <a:latin typeface="Verdana" pitchFamily="34" charset="0"/>
            <a:ea typeface="Verdana" pitchFamily="34" charset="0"/>
            <a:cs typeface="Verdana" pitchFamily="34" charset="0"/>
          </a:endParaRPr>
        </a:p>
      </dgm:t>
    </dgm:pt>
    <dgm:pt modelId="{AED3F42E-3125-4329-8550-E9A59EF54311}" type="sibTrans" cxnId="{E8398A62-D7FC-42D4-884D-C2002C0669DD}">
      <dgm:prSet/>
      <dgm:spPr/>
      <dgm:t>
        <a:bodyPr/>
        <a:lstStyle/>
        <a:p>
          <a:endParaRPr lang="en-US">
            <a:latin typeface="Verdana" pitchFamily="34" charset="0"/>
            <a:ea typeface="Verdana" pitchFamily="34" charset="0"/>
            <a:cs typeface="Verdana" pitchFamily="34" charset="0"/>
          </a:endParaRPr>
        </a:p>
      </dgm:t>
    </dgm:pt>
    <dgm:pt modelId="{AAD1472F-2745-4508-BB42-C5D575B30B68}">
      <dgm:prSet/>
      <dgm:spPr>
        <a:xfrm rot="5400000">
          <a:off x="4145794" y="4704"/>
          <a:ext cx="805855" cy="7361755"/>
        </a:xfrm>
        <a:solidFill>
          <a:sysClr val="window" lastClr="FFFFFF">
            <a:alpha val="90000"/>
            <a:hueOff val="0"/>
            <a:satOff val="0"/>
            <a:lumOff val="0"/>
            <a:alphaOff val="0"/>
          </a:sysClr>
        </a:solidFill>
        <a:ln w="9525" cap="flat" cmpd="sng" algn="ctr">
          <a:solidFill>
            <a:srgbClr val="3333FF">
              <a:alpha val="49804"/>
            </a:srgbClr>
          </a:solidFill>
          <a:prstDash val="solid"/>
        </a:ln>
        <a:effectLst/>
      </dgm:spPr>
      <dgm:t>
        <a:bodyPr/>
        <a:lstStyle/>
        <a:p>
          <a:r>
            <a:rPr lang="en-US" b="0" dirty="0" smtClean="0">
              <a:solidFill>
                <a:sysClr val="windowText" lastClr="000000">
                  <a:hueOff val="0"/>
                  <a:satOff val="0"/>
                  <a:lumOff val="0"/>
                  <a:alphaOff val="0"/>
                </a:sysClr>
              </a:solidFill>
              <a:latin typeface="Verdana" pitchFamily="34" charset="0"/>
              <a:ea typeface="Verdana" pitchFamily="34" charset="0"/>
              <a:cs typeface="Verdana" pitchFamily="34" charset="0"/>
            </a:rPr>
            <a:t>Revue et </a:t>
          </a:r>
          <a:r>
            <a:rPr lang="en-US" b="0" dirty="0" err="1" smtClean="0">
              <a:solidFill>
                <a:sysClr val="windowText" lastClr="000000">
                  <a:hueOff val="0"/>
                  <a:satOff val="0"/>
                  <a:lumOff val="0"/>
                  <a:alphaOff val="0"/>
                </a:sysClr>
              </a:solidFill>
              <a:latin typeface="Verdana" pitchFamily="34" charset="0"/>
              <a:ea typeface="Verdana" pitchFamily="34" charset="0"/>
              <a:cs typeface="Verdana" pitchFamily="34" charset="0"/>
            </a:rPr>
            <a:t>Ajustements</a:t>
          </a:r>
          <a:endParaRPr lang="en-US" b="0" dirty="0" smtClean="0">
            <a:solidFill>
              <a:sysClr val="windowText" lastClr="000000">
                <a:hueOff val="0"/>
                <a:satOff val="0"/>
                <a:lumOff val="0"/>
                <a:alphaOff val="0"/>
              </a:sysClr>
            </a:solidFill>
            <a:latin typeface="Verdana" pitchFamily="34" charset="0"/>
            <a:ea typeface="Verdana" pitchFamily="34" charset="0"/>
            <a:cs typeface="Verdana" pitchFamily="34" charset="0"/>
          </a:endParaRPr>
        </a:p>
      </dgm:t>
    </dgm:pt>
    <dgm:pt modelId="{C7F85AAE-CF3E-41FD-91D5-79E5F40972E7}" type="parTrans" cxnId="{3E1B265B-5948-458C-B8DE-6256BDCB6AE6}">
      <dgm:prSet/>
      <dgm:spPr/>
      <dgm:t>
        <a:bodyPr/>
        <a:lstStyle/>
        <a:p>
          <a:endParaRPr lang="en-US">
            <a:latin typeface="Verdana" pitchFamily="34" charset="0"/>
            <a:ea typeface="Verdana" pitchFamily="34" charset="0"/>
            <a:cs typeface="Verdana" pitchFamily="34" charset="0"/>
          </a:endParaRPr>
        </a:p>
      </dgm:t>
    </dgm:pt>
    <dgm:pt modelId="{00FC6F0B-C5DF-4891-9D5B-B6F47FCFC2D5}" type="sibTrans" cxnId="{3E1B265B-5948-458C-B8DE-6256BDCB6AE6}">
      <dgm:prSet/>
      <dgm:spPr/>
      <dgm:t>
        <a:bodyPr/>
        <a:lstStyle/>
        <a:p>
          <a:endParaRPr lang="en-US">
            <a:latin typeface="Verdana" pitchFamily="34" charset="0"/>
            <a:ea typeface="Verdana" pitchFamily="34" charset="0"/>
            <a:cs typeface="Verdana" pitchFamily="34" charset="0"/>
          </a:endParaRPr>
        </a:p>
      </dgm:t>
    </dgm:pt>
    <dgm:pt modelId="{F9853E67-7575-4043-80AF-8DCA4336F71A}">
      <dgm:prSet phldrT="[Text]"/>
      <dgm:spPr>
        <a:xfrm rot="5400000">
          <a:off x="-185966" y="3468621"/>
          <a:ext cx="1239777" cy="867844"/>
        </a:xfrm>
        <a:solidFill>
          <a:srgbClr val="3333FF"/>
        </a:solidFill>
        <a:ln w="9525" cap="flat" cmpd="sng" algn="ctr">
          <a:solidFill>
            <a:srgbClr val="B2B2B2">
              <a:alpha val="90000"/>
              <a:hueOff val="0"/>
              <a:satOff val="0"/>
              <a:lumOff val="0"/>
              <a:alphaOff val="-40000"/>
            </a:srgbClr>
          </a:solidFill>
          <a:prstDash val="solid"/>
        </a:ln>
        <a:effectLst>
          <a:outerShdw blurRad="40000" dist="23000" dir="5400000" rotWithShape="0">
            <a:srgbClr val="000000">
              <a:alpha val="35000"/>
            </a:srgbClr>
          </a:outerShdw>
        </a:effectLst>
      </dgm:spPr>
      <dgm:t>
        <a:bodyPr/>
        <a:lstStyle/>
        <a:p>
          <a:r>
            <a:rPr lang="en-US" dirty="0" smtClean="0">
              <a:solidFill>
                <a:sysClr val="window" lastClr="FFFFFF"/>
              </a:solidFill>
              <a:latin typeface="Verdana" pitchFamily="34" charset="0"/>
              <a:ea typeface="Verdana" pitchFamily="34" charset="0"/>
              <a:cs typeface="Verdana" pitchFamily="34" charset="0"/>
            </a:rPr>
            <a:t>4</a:t>
          </a:r>
          <a:endParaRPr lang="en-US" dirty="0">
            <a:solidFill>
              <a:sysClr val="window" lastClr="FFFFFF"/>
            </a:solidFill>
            <a:latin typeface="Verdana" pitchFamily="34" charset="0"/>
            <a:ea typeface="Verdana" pitchFamily="34" charset="0"/>
            <a:cs typeface="Verdana" pitchFamily="34" charset="0"/>
          </a:endParaRPr>
        </a:p>
      </dgm:t>
    </dgm:pt>
    <dgm:pt modelId="{F893A76E-312F-45C2-AE31-6147243E8EEF}" type="parTrans" cxnId="{0843C74A-FC68-42AB-81D5-BA8EC61C715E}">
      <dgm:prSet/>
      <dgm:spPr/>
      <dgm:t>
        <a:bodyPr/>
        <a:lstStyle/>
        <a:p>
          <a:endParaRPr lang="en-US">
            <a:latin typeface="Verdana" pitchFamily="34" charset="0"/>
            <a:ea typeface="Verdana" pitchFamily="34" charset="0"/>
            <a:cs typeface="Verdana" pitchFamily="34" charset="0"/>
          </a:endParaRPr>
        </a:p>
      </dgm:t>
    </dgm:pt>
    <dgm:pt modelId="{DBD79CEB-6BDE-4DEA-86EA-C9ACFDBE8A1A}" type="sibTrans" cxnId="{0843C74A-FC68-42AB-81D5-BA8EC61C715E}">
      <dgm:prSet/>
      <dgm:spPr/>
      <dgm:t>
        <a:bodyPr/>
        <a:lstStyle/>
        <a:p>
          <a:endParaRPr lang="en-US">
            <a:latin typeface="Verdana" pitchFamily="34" charset="0"/>
            <a:ea typeface="Verdana" pitchFamily="34" charset="0"/>
            <a:cs typeface="Verdana" pitchFamily="34" charset="0"/>
          </a:endParaRPr>
        </a:p>
      </dgm:t>
    </dgm:pt>
    <dgm:pt modelId="{453D4712-2A3E-4A01-9D65-360C497E4D75}">
      <dgm:prSet/>
      <dgm:spPr>
        <a:xfrm rot="5400000">
          <a:off x="4145794" y="-1088336"/>
          <a:ext cx="805855" cy="7361755"/>
        </a:xfrm>
        <a:solidFill>
          <a:sysClr val="window" lastClr="FFFFFF">
            <a:alpha val="90000"/>
            <a:hueOff val="0"/>
            <a:satOff val="0"/>
            <a:lumOff val="0"/>
            <a:alphaOff val="0"/>
          </a:sysClr>
        </a:solidFill>
        <a:ln w="9525" cap="flat" cmpd="sng" algn="ctr">
          <a:solidFill>
            <a:srgbClr val="8A1E92">
              <a:alpha val="63137"/>
            </a:srgbClr>
          </a:solidFill>
          <a:prstDash val="solid"/>
        </a:ln>
        <a:effectLst/>
      </dgm:spPr>
      <dgm:t>
        <a:bodyPr/>
        <a:lstStyle/>
        <a:p>
          <a:r>
            <a:rPr lang="en-US" b="0" dirty="0" smtClean="0">
              <a:solidFill>
                <a:sysClr val="windowText" lastClr="000000">
                  <a:hueOff val="0"/>
                  <a:satOff val="0"/>
                  <a:lumOff val="0"/>
                  <a:alphaOff val="0"/>
                </a:sysClr>
              </a:solidFill>
              <a:latin typeface="Verdana" pitchFamily="34" charset="0"/>
              <a:ea typeface="Verdana" pitchFamily="34" charset="0"/>
              <a:cs typeface="Verdana" pitchFamily="34" charset="0"/>
            </a:rPr>
            <a:t>Monitoring et Evaluation </a:t>
          </a:r>
          <a:endParaRPr lang="en-US" dirty="0">
            <a:solidFill>
              <a:sysClr val="windowText" lastClr="000000">
                <a:hueOff val="0"/>
                <a:satOff val="0"/>
                <a:lumOff val="0"/>
                <a:alphaOff val="0"/>
              </a:sysClr>
            </a:solidFill>
            <a:latin typeface="Verdana" pitchFamily="34" charset="0"/>
            <a:ea typeface="Verdana" pitchFamily="34" charset="0"/>
            <a:cs typeface="Verdana" pitchFamily="34" charset="0"/>
          </a:endParaRPr>
        </a:p>
      </dgm:t>
    </dgm:pt>
    <dgm:pt modelId="{9D79DCBF-2605-4BC8-9BA6-6BFC8D0A2076}" type="parTrans" cxnId="{9381B636-BD9B-4F15-95DD-4D03C271D0B4}">
      <dgm:prSet/>
      <dgm:spPr/>
      <dgm:t>
        <a:bodyPr/>
        <a:lstStyle/>
        <a:p>
          <a:endParaRPr lang="en-US">
            <a:latin typeface="Verdana" pitchFamily="34" charset="0"/>
            <a:ea typeface="Verdana" pitchFamily="34" charset="0"/>
            <a:cs typeface="Verdana" pitchFamily="34" charset="0"/>
          </a:endParaRPr>
        </a:p>
      </dgm:t>
    </dgm:pt>
    <dgm:pt modelId="{DD474D34-F558-4621-9532-8F3E3348F65F}" type="sibTrans" cxnId="{9381B636-BD9B-4F15-95DD-4D03C271D0B4}">
      <dgm:prSet/>
      <dgm:spPr/>
      <dgm:t>
        <a:bodyPr/>
        <a:lstStyle/>
        <a:p>
          <a:endParaRPr lang="en-US">
            <a:latin typeface="Verdana" pitchFamily="34" charset="0"/>
            <a:ea typeface="Verdana" pitchFamily="34" charset="0"/>
            <a:cs typeface="Verdana" pitchFamily="34" charset="0"/>
          </a:endParaRPr>
        </a:p>
      </dgm:t>
    </dgm:pt>
    <dgm:pt modelId="{8929531B-E949-4F4C-B043-FAF93241DDE7}" type="pres">
      <dgm:prSet presAssocID="{86E12978-C22F-4C9B-81A8-84910F888237}" presName="linearFlow" presStyleCnt="0">
        <dgm:presLayoutVars>
          <dgm:dir/>
          <dgm:animLvl val="lvl"/>
          <dgm:resizeHandles val="exact"/>
        </dgm:presLayoutVars>
      </dgm:prSet>
      <dgm:spPr/>
      <dgm:t>
        <a:bodyPr/>
        <a:lstStyle/>
        <a:p>
          <a:endParaRPr lang="en-US"/>
        </a:p>
      </dgm:t>
    </dgm:pt>
    <dgm:pt modelId="{D6D7049E-6CBA-4584-8DED-DC5C6D08C739}" type="pres">
      <dgm:prSet presAssocID="{5FCCE270-E51F-4EA6-ABFE-A5317DCA01B9}" presName="composite" presStyleCnt="0"/>
      <dgm:spPr/>
    </dgm:pt>
    <dgm:pt modelId="{BE0AFC0E-1E0F-4FE2-821F-C8E108B655FF}" type="pres">
      <dgm:prSet presAssocID="{5FCCE270-E51F-4EA6-ABFE-A5317DCA01B9}" presName="parentText" presStyleLbl="alignNode1" presStyleIdx="0" presStyleCnt="4" custLinFactNeighborX="0" custLinFactNeighborY="-285">
        <dgm:presLayoutVars>
          <dgm:chMax val="1"/>
          <dgm:bulletEnabled val="1"/>
        </dgm:presLayoutVars>
      </dgm:prSet>
      <dgm:spPr>
        <a:prstGeom prst="chevron">
          <a:avLst/>
        </a:prstGeom>
      </dgm:spPr>
      <dgm:t>
        <a:bodyPr/>
        <a:lstStyle/>
        <a:p>
          <a:endParaRPr lang="en-US"/>
        </a:p>
      </dgm:t>
    </dgm:pt>
    <dgm:pt modelId="{F891322D-E733-4089-B0EC-C96B2243A45A}" type="pres">
      <dgm:prSet presAssocID="{5FCCE270-E51F-4EA6-ABFE-A5317DCA01B9}" presName="descendantText" presStyleLbl="alignAcc1" presStyleIdx="0" presStyleCnt="4" custLinFactNeighborX="-170" custLinFactNeighborY="1456">
        <dgm:presLayoutVars>
          <dgm:bulletEnabled val="1"/>
        </dgm:presLayoutVars>
      </dgm:prSet>
      <dgm:spPr>
        <a:prstGeom prst="round2SameRect">
          <a:avLst/>
        </a:prstGeom>
      </dgm:spPr>
      <dgm:t>
        <a:bodyPr/>
        <a:lstStyle/>
        <a:p>
          <a:endParaRPr lang="en-US"/>
        </a:p>
      </dgm:t>
    </dgm:pt>
    <dgm:pt modelId="{112F82E6-A210-4ADE-A091-01D6292D9273}" type="pres">
      <dgm:prSet presAssocID="{1944CEFC-E8A4-4FD7-9C21-2E832B43B189}" presName="sp" presStyleCnt="0"/>
      <dgm:spPr/>
    </dgm:pt>
    <dgm:pt modelId="{0845FF8C-27F4-4DED-96F2-EC0D0B380782}" type="pres">
      <dgm:prSet presAssocID="{110E2C85-0C3C-4551-8D89-BD873AF0E884}" presName="composite" presStyleCnt="0"/>
      <dgm:spPr/>
    </dgm:pt>
    <dgm:pt modelId="{7CFE0CCB-B6F6-4EBC-B1F8-5920B8FB8BAB}" type="pres">
      <dgm:prSet presAssocID="{110E2C85-0C3C-4551-8D89-BD873AF0E884}" presName="parentText" presStyleLbl="alignNode1" presStyleIdx="1" presStyleCnt="4">
        <dgm:presLayoutVars>
          <dgm:chMax val="1"/>
          <dgm:bulletEnabled val="1"/>
        </dgm:presLayoutVars>
      </dgm:prSet>
      <dgm:spPr>
        <a:prstGeom prst="chevron">
          <a:avLst/>
        </a:prstGeom>
      </dgm:spPr>
      <dgm:t>
        <a:bodyPr/>
        <a:lstStyle/>
        <a:p>
          <a:endParaRPr lang="en-US"/>
        </a:p>
      </dgm:t>
    </dgm:pt>
    <dgm:pt modelId="{C840086A-7EE0-4912-AF6A-237408EA2D4B}" type="pres">
      <dgm:prSet presAssocID="{110E2C85-0C3C-4551-8D89-BD873AF0E884}" presName="descendantText" presStyleLbl="alignAcc1" presStyleIdx="1" presStyleCnt="4" custLinFactNeighborX="-281" custLinFactNeighborY="5180">
        <dgm:presLayoutVars>
          <dgm:bulletEnabled val="1"/>
        </dgm:presLayoutVars>
      </dgm:prSet>
      <dgm:spPr>
        <a:prstGeom prst="round2SameRect">
          <a:avLst/>
        </a:prstGeom>
      </dgm:spPr>
      <dgm:t>
        <a:bodyPr/>
        <a:lstStyle/>
        <a:p>
          <a:endParaRPr lang="en-US"/>
        </a:p>
      </dgm:t>
    </dgm:pt>
    <dgm:pt modelId="{6157C895-295E-4D54-8268-0ED567BE584D}" type="pres">
      <dgm:prSet presAssocID="{6AF34C76-6415-443E-AD6E-C7A905268C18}" presName="sp" presStyleCnt="0"/>
      <dgm:spPr/>
    </dgm:pt>
    <dgm:pt modelId="{CF815A35-30E8-402D-A3D2-660A00D99CF9}" type="pres">
      <dgm:prSet presAssocID="{7D61CA08-6045-4493-9EEF-85F27EE9B661}" presName="composite" presStyleCnt="0"/>
      <dgm:spPr/>
    </dgm:pt>
    <dgm:pt modelId="{1F1AECEC-7B62-499A-A8DA-3E1F58681C94}" type="pres">
      <dgm:prSet presAssocID="{7D61CA08-6045-4493-9EEF-85F27EE9B661}" presName="parentText" presStyleLbl="alignNode1" presStyleIdx="2" presStyleCnt="4">
        <dgm:presLayoutVars>
          <dgm:chMax val="1"/>
          <dgm:bulletEnabled val="1"/>
        </dgm:presLayoutVars>
      </dgm:prSet>
      <dgm:spPr>
        <a:prstGeom prst="chevron">
          <a:avLst/>
        </a:prstGeom>
      </dgm:spPr>
      <dgm:t>
        <a:bodyPr/>
        <a:lstStyle/>
        <a:p>
          <a:endParaRPr lang="en-US"/>
        </a:p>
      </dgm:t>
    </dgm:pt>
    <dgm:pt modelId="{5CF188EC-D04A-494A-82FE-92E760A8A6FC}" type="pres">
      <dgm:prSet presAssocID="{7D61CA08-6045-4493-9EEF-85F27EE9B661}" presName="descendantText" presStyleLbl="alignAcc1" presStyleIdx="2" presStyleCnt="4">
        <dgm:presLayoutVars>
          <dgm:bulletEnabled val="1"/>
        </dgm:presLayoutVars>
      </dgm:prSet>
      <dgm:spPr>
        <a:prstGeom prst="round2SameRect">
          <a:avLst/>
        </a:prstGeom>
      </dgm:spPr>
      <dgm:t>
        <a:bodyPr/>
        <a:lstStyle/>
        <a:p>
          <a:endParaRPr lang="en-US"/>
        </a:p>
      </dgm:t>
    </dgm:pt>
    <dgm:pt modelId="{4797D7A4-A58C-492F-9A3C-0ED5AB7B8280}" type="pres">
      <dgm:prSet presAssocID="{AED3F42E-3125-4329-8550-E9A59EF54311}" presName="sp" presStyleCnt="0"/>
      <dgm:spPr/>
    </dgm:pt>
    <dgm:pt modelId="{97BBF048-E487-41A8-A772-EBFCEF2E7E49}" type="pres">
      <dgm:prSet presAssocID="{F9853E67-7575-4043-80AF-8DCA4336F71A}" presName="composite" presStyleCnt="0"/>
      <dgm:spPr/>
    </dgm:pt>
    <dgm:pt modelId="{5B2AFE9F-630E-4D12-A40E-A02EE8F76CA3}" type="pres">
      <dgm:prSet presAssocID="{F9853E67-7575-4043-80AF-8DCA4336F71A}" presName="parentText" presStyleLbl="alignNode1" presStyleIdx="3" presStyleCnt="4">
        <dgm:presLayoutVars>
          <dgm:chMax val="1"/>
          <dgm:bulletEnabled val="1"/>
        </dgm:presLayoutVars>
      </dgm:prSet>
      <dgm:spPr>
        <a:prstGeom prst="chevron">
          <a:avLst/>
        </a:prstGeom>
      </dgm:spPr>
      <dgm:t>
        <a:bodyPr/>
        <a:lstStyle/>
        <a:p>
          <a:endParaRPr lang="en-US"/>
        </a:p>
      </dgm:t>
    </dgm:pt>
    <dgm:pt modelId="{79841041-091A-4C1F-B369-2CF7749F76C8}" type="pres">
      <dgm:prSet presAssocID="{F9853E67-7575-4043-80AF-8DCA4336F71A}" presName="descendantText" presStyleLbl="alignAcc1" presStyleIdx="3" presStyleCnt="4">
        <dgm:presLayoutVars>
          <dgm:bulletEnabled val="1"/>
        </dgm:presLayoutVars>
      </dgm:prSet>
      <dgm:spPr>
        <a:prstGeom prst="round2SameRect">
          <a:avLst/>
        </a:prstGeom>
      </dgm:spPr>
      <dgm:t>
        <a:bodyPr/>
        <a:lstStyle/>
        <a:p>
          <a:endParaRPr lang="en-US"/>
        </a:p>
      </dgm:t>
    </dgm:pt>
  </dgm:ptLst>
  <dgm:cxnLst>
    <dgm:cxn modelId="{FECD73F4-A798-DE4A-A46E-D946930E2249}" type="presOf" srcId="{86E12978-C22F-4C9B-81A8-84910F888237}" destId="{8929531B-E949-4F4C-B043-FAF93241DDE7}" srcOrd="0" destOrd="0" presId="urn:microsoft.com/office/officeart/2005/8/layout/chevron2"/>
    <dgm:cxn modelId="{BEBA2EFB-E45B-7A44-9C75-ED3281CFB565}" type="presOf" srcId="{AAD1472F-2745-4508-BB42-C5D575B30B68}" destId="{79841041-091A-4C1F-B369-2CF7749F76C8}" srcOrd="0" destOrd="0" presId="urn:microsoft.com/office/officeart/2005/8/layout/chevron2"/>
    <dgm:cxn modelId="{CD48CE36-9B18-C641-9969-61CB0F3751A9}" type="presOf" srcId="{3E5649DA-F239-4637-AE00-FA43C81F1F5C}" destId="{C840086A-7EE0-4912-AF6A-237408EA2D4B}" srcOrd="0" destOrd="0" presId="urn:microsoft.com/office/officeart/2005/8/layout/chevron2"/>
    <dgm:cxn modelId="{E72899FC-5B84-8D44-8398-F92B1FF58C86}" type="presOf" srcId="{453D4712-2A3E-4A01-9D65-360C497E4D75}" destId="{5CF188EC-D04A-494A-82FE-92E760A8A6FC}" srcOrd="0" destOrd="0" presId="urn:microsoft.com/office/officeart/2005/8/layout/chevron2"/>
    <dgm:cxn modelId="{86C8F418-25CD-4C7E-8FAA-29B8AD6C1304}" srcId="{86E12978-C22F-4C9B-81A8-84910F888237}" destId="{110E2C85-0C3C-4551-8D89-BD873AF0E884}" srcOrd="1" destOrd="0" parTransId="{672B2A7A-1F38-400A-A4EF-E3B497951D69}" sibTransId="{6AF34C76-6415-443E-AD6E-C7A905268C18}"/>
    <dgm:cxn modelId="{B7D0570E-D206-1F46-8A40-CD35D220684B}" type="presOf" srcId="{645688D3-9AF6-4BA2-80F5-7218CDF0ACD3}" destId="{F891322D-E733-4089-B0EC-C96B2243A45A}" srcOrd="0" destOrd="0" presId="urn:microsoft.com/office/officeart/2005/8/layout/chevron2"/>
    <dgm:cxn modelId="{9AB8C041-6581-4554-AEA7-B4B272FE726A}" srcId="{5FCCE270-E51F-4EA6-ABFE-A5317DCA01B9}" destId="{645688D3-9AF6-4BA2-80F5-7218CDF0ACD3}" srcOrd="0" destOrd="0" parTransId="{86104DBF-1561-4777-BDDF-009C9845F366}" sibTransId="{B5F952D3-CE07-4A56-A9E4-7D0F6A36ECD1}"/>
    <dgm:cxn modelId="{25003127-6CAB-4B41-86A1-20D485AA1050}" type="presOf" srcId="{F9853E67-7575-4043-80AF-8DCA4336F71A}" destId="{5B2AFE9F-630E-4D12-A40E-A02EE8F76CA3}" srcOrd="0" destOrd="0" presId="urn:microsoft.com/office/officeart/2005/8/layout/chevron2"/>
    <dgm:cxn modelId="{A6985343-67A7-B548-B46B-088319E33952}" type="presOf" srcId="{5FCCE270-E51F-4EA6-ABFE-A5317DCA01B9}" destId="{BE0AFC0E-1E0F-4FE2-821F-C8E108B655FF}" srcOrd="0" destOrd="0" presId="urn:microsoft.com/office/officeart/2005/8/layout/chevron2"/>
    <dgm:cxn modelId="{5606AA70-75EE-4595-9558-70A6127A28EE}" srcId="{110E2C85-0C3C-4551-8D89-BD873AF0E884}" destId="{3E5649DA-F239-4637-AE00-FA43C81F1F5C}" srcOrd="0" destOrd="0" parTransId="{9ED9EB06-2BE6-4BA2-9770-A551F5096E69}" sibTransId="{9DF03490-3EDA-448B-B4D4-0FE6211ED0CF}"/>
    <dgm:cxn modelId="{4AFDA43E-5C4D-2542-A9F9-67E00DD5B384}" type="presOf" srcId="{7D61CA08-6045-4493-9EEF-85F27EE9B661}" destId="{1F1AECEC-7B62-499A-A8DA-3E1F58681C94}" srcOrd="0" destOrd="0" presId="urn:microsoft.com/office/officeart/2005/8/layout/chevron2"/>
    <dgm:cxn modelId="{BEA1E803-743A-F14B-8476-EBE0BF19B19B}" type="presOf" srcId="{110E2C85-0C3C-4551-8D89-BD873AF0E884}" destId="{7CFE0CCB-B6F6-4EBC-B1F8-5920B8FB8BAB}" srcOrd="0" destOrd="0" presId="urn:microsoft.com/office/officeart/2005/8/layout/chevron2"/>
    <dgm:cxn modelId="{3E1B265B-5948-458C-B8DE-6256BDCB6AE6}" srcId="{F9853E67-7575-4043-80AF-8DCA4336F71A}" destId="{AAD1472F-2745-4508-BB42-C5D575B30B68}" srcOrd="0" destOrd="0" parTransId="{C7F85AAE-CF3E-41FD-91D5-79E5F40972E7}" sibTransId="{00FC6F0B-C5DF-4891-9D5B-B6F47FCFC2D5}"/>
    <dgm:cxn modelId="{69FBA062-0B33-44C4-AC4E-8FB79B8E5E30}" srcId="{86E12978-C22F-4C9B-81A8-84910F888237}" destId="{5FCCE270-E51F-4EA6-ABFE-A5317DCA01B9}" srcOrd="0" destOrd="0" parTransId="{8AB4AE1F-AAAB-4D3C-81AB-0DA91E172C6B}" sibTransId="{1944CEFC-E8A4-4FD7-9C21-2E832B43B189}"/>
    <dgm:cxn modelId="{E8398A62-D7FC-42D4-884D-C2002C0669DD}" srcId="{86E12978-C22F-4C9B-81A8-84910F888237}" destId="{7D61CA08-6045-4493-9EEF-85F27EE9B661}" srcOrd="2" destOrd="0" parTransId="{C90C531C-46B4-4E75-81DC-9F5F0C146626}" sibTransId="{AED3F42E-3125-4329-8550-E9A59EF54311}"/>
    <dgm:cxn modelId="{9381B636-BD9B-4F15-95DD-4D03C271D0B4}" srcId="{7D61CA08-6045-4493-9EEF-85F27EE9B661}" destId="{453D4712-2A3E-4A01-9D65-360C497E4D75}" srcOrd="0" destOrd="0" parTransId="{9D79DCBF-2605-4BC8-9BA6-6BFC8D0A2076}" sibTransId="{DD474D34-F558-4621-9532-8F3E3348F65F}"/>
    <dgm:cxn modelId="{0843C74A-FC68-42AB-81D5-BA8EC61C715E}" srcId="{86E12978-C22F-4C9B-81A8-84910F888237}" destId="{F9853E67-7575-4043-80AF-8DCA4336F71A}" srcOrd="3" destOrd="0" parTransId="{F893A76E-312F-45C2-AE31-6147243E8EEF}" sibTransId="{DBD79CEB-6BDE-4DEA-86EA-C9ACFDBE8A1A}"/>
    <dgm:cxn modelId="{C68F8E0E-CDD9-E449-9C8C-6A62C002ED48}" type="presParOf" srcId="{8929531B-E949-4F4C-B043-FAF93241DDE7}" destId="{D6D7049E-6CBA-4584-8DED-DC5C6D08C739}" srcOrd="0" destOrd="0" presId="urn:microsoft.com/office/officeart/2005/8/layout/chevron2"/>
    <dgm:cxn modelId="{0F240A22-592E-5443-B33B-812B4A2306BC}" type="presParOf" srcId="{D6D7049E-6CBA-4584-8DED-DC5C6D08C739}" destId="{BE0AFC0E-1E0F-4FE2-821F-C8E108B655FF}" srcOrd="0" destOrd="0" presId="urn:microsoft.com/office/officeart/2005/8/layout/chevron2"/>
    <dgm:cxn modelId="{B3FB7BB8-1B63-9348-B95F-122F3F73A009}" type="presParOf" srcId="{D6D7049E-6CBA-4584-8DED-DC5C6D08C739}" destId="{F891322D-E733-4089-B0EC-C96B2243A45A}" srcOrd="1" destOrd="0" presId="urn:microsoft.com/office/officeart/2005/8/layout/chevron2"/>
    <dgm:cxn modelId="{D4EEA7BE-A542-8E45-AC62-1C0244399FC9}" type="presParOf" srcId="{8929531B-E949-4F4C-B043-FAF93241DDE7}" destId="{112F82E6-A210-4ADE-A091-01D6292D9273}" srcOrd="1" destOrd="0" presId="urn:microsoft.com/office/officeart/2005/8/layout/chevron2"/>
    <dgm:cxn modelId="{95958995-0855-8346-A857-4E1D908BBCB3}" type="presParOf" srcId="{8929531B-E949-4F4C-B043-FAF93241DDE7}" destId="{0845FF8C-27F4-4DED-96F2-EC0D0B380782}" srcOrd="2" destOrd="0" presId="urn:microsoft.com/office/officeart/2005/8/layout/chevron2"/>
    <dgm:cxn modelId="{84AD046A-4D88-E94E-99A4-8DD3E8A86D1B}" type="presParOf" srcId="{0845FF8C-27F4-4DED-96F2-EC0D0B380782}" destId="{7CFE0CCB-B6F6-4EBC-B1F8-5920B8FB8BAB}" srcOrd="0" destOrd="0" presId="urn:microsoft.com/office/officeart/2005/8/layout/chevron2"/>
    <dgm:cxn modelId="{EFC8EAB8-5BB5-584D-BBAB-B2EBE936150A}" type="presParOf" srcId="{0845FF8C-27F4-4DED-96F2-EC0D0B380782}" destId="{C840086A-7EE0-4912-AF6A-237408EA2D4B}" srcOrd="1" destOrd="0" presId="urn:microsoft.com/office/officeart/2005/8/layout/chevron2"/>
    <dgm:cxn modelId="{3BC1FEFF-400A-0D4D-A150-30452BD9B0F3}" type="presParOf" srcId="{8929531B-E949-4F4C-B043-FAF93241DDE7}" destId="{6157C895-295E-4D54-8268-0ED567BE584D}" srcOrd="3" destOrd="0" presId="urn:microsoft.com/office/officeart/2005/8/layout/chevron2"/>
    <dgm:cxn modelId="{94948B95-D21A-B642-B66C-47F0FD89A988}" type="presParOf" srcId="{8929531B-E949-4F4C-B043-FAF93241DDE7}" destId="{CF815A35-30E8-402D-A3D2-660A00D99CF9}" srcOrd="4" destOrd="0" presId="urn:microsoft.com/office/officeart/2005/8/layout/chevron2"/>
    <dgm:cxn modelId="{4B813EE6-FD6F-7F4D-BB00-F3C0CDCD20C7}" type="presParOf" srcId="{CF815A35-30E8-402D-A3D2-660A00D99CF9}" destId="{1F1AECEC-7B62-499A-A8DA-3E1F58681C94}" srcOrd="0" destOrd="0" presId="urn:microsoft.com/office/officeart/2005/8/layout/chevron2"/>
    <dgm:cxn modelId="{CB7B11AD-42E3-CE4F-9BAC-F3AD913BBB81}" type="presParOf" srcId="{CF815A35-30E8-402D-A3D2-660A00D99CF9}" destId="{5CF188EC-D04A-494A-82FE-92E760A8A6FC}" srcOrd="1" destOrd="0" presId="urn:microsoft.com/office/officeart/2005/8/layout/chevron2"/>
    <dgm:cxn modelId="{9E382F7A-25D8-2843-8A17-0D32D6FF39BA}" type="presParOf" srcId="{8929531B-E949-4F4C-B043-FAF93241DDE7}" destId="{4797D7A4-A58C-492F-9A3C-0ED5AB7B8280}" srcOrd="5" destOrd="0" presId="urn:microsoft.com/office/officeart/2005/8/layout/chevron2"/>
    <dgm:cxn modelId="{14CC623D-C0BC-C24D-B1B0-1D0E3800F93A}" type="presParOf" srcId="{8929531B-E949-4F4C-B043-FAF93241DDE7}" destId="{97BBF048-E487-41A8-A772-EBFCEF2E7E49}" srcOrd="6" destOrd="0" presId="urn:microsoft.com/office/officeart/2005/8/layout/chevron2"/>
    <dgm:cxn modelId="{6E224B94-1199-4C40-87AE-50076AC33A5F}" type="presParOf" srcId="{97BBF048-E487-41A8-A772-EBFCEF2E7E49}" destId="{5B2AFE9F-630E-4D12-A40E-A02EE8F76CA3}" srcOrd="0" destOrd="0" presId="urn:microsoft.com/office/officeart/2005/8/layout/chevron2"/>
    <dgm:cxn modelId="{DFF04CAC-01F9-6140-81D4-4159FBF8611A}" type="presParOf" srcId="{97BBF048-E487-41A8-A772-EBFCEF2E7E49}" destId="{79841041-091A-4C1F-B369-2CF7749F76C8}" srcOrd="1" destOrd="0" presId="urn:microsoft.com/office/officeart/2005/8/layout/chevron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D7E20D0-6D02-4583-997D-20BDF77D3591}" type="doc">
      <dgm:prSet loTypeId="urn:microsoft.com/office/officeart/2005/8/layout/hierarchy4" loCatId="relationship" qsTypeId="urn:microsoft.com/office/officeart/2005/8/quickstyle/simple1" qsCatId="simple" csTypeId="urn:microsoft.com/office/officeart/2005/8/colors/accent1_2" csCatId="accent1" phldr="1"/>
      <dgm:spPr/>
      <dgm:t>
        <a:bodyPr/>
        <a:lstStyle/>
        <a:p>
          <a:endParaRPr lang="en-US"/>
        </a:p>
      </dgm:t>
    </dgm:pt>
    <dgm:pt modelId="{217CC329-00F9-45BD-8BD5-1DA82883AF7A}">
      <dgm:prSet phldrT="[Text]" custT="1"/>
      <dgm:spPr>
        <a:xfrm>
          <a:off x="944" y="958"/>
          <a:ext cx="8227711" cy="1412153"/>
        </a:xfrm>
        <a:solidFill>
          <a:srgbClr val="3333FF"/>
        </a:solidFill>
        <a:ln w="25400" cap="flat" cmpd="sng" algn="ctr">
          <a:solidFill>
            <a:sysClr val="window" lastClr="FFFFFF">
              <a:hueOff val="0"/>
              <a:satOff val="0"/>
              <a:lumOff val="0"/>
              <a:alphaOff val="0"/>
            </a:sysClr>
          </a:solidFill>
          <a:prstDash val="solid"/>
        </a:ln>
        <a:effectLst/>
      </dgm:spPr>
      <dgm:t>
        <a:bodyPr/>
        <a:lstStyle/>
        <a:p>
          <a:pPr>
            <a:lnSpc>
              <a:spcPct val="100000"/>
            </a:lnSpc>
            <a:spcAft>
              <a:spcPts val="0"/>
            </a:spcAft>
          </a:pPr>
          <a:r>
            <a:rPr lang="en-US" sz="2400" dirty="0" smtClean="0">
              <a:solidFill>
                <a:sysClr val="window" lastClr="FFFFFF"/>
              </a:solidFill>
              <a:latin typeface="Georgia"/>
              <a:ea typeface="+mn-ea"/>
              <a:cs typeface="+mn-cs"/>
            </a:rPr>
            <a:t>Adaptation au </a:t>
          </a:r>
          <a:r>
            <a:rPr lang="en-US" sz="2400" dirty="0" err="1" smtClean="0">
              <a:solidFill>
                <a:sysClr val="window" lastClr="FFFFFF"/>
              </a:solidFill>
              <a:latin typeface="Georgia"/>
              <a:ea typeface="+mn-ea"/>
              <a:cs typeface="+mn-cs"/>
            </a:rPr>
            <a:t>changement</a:t>
          </a:r>
          <a:r>
            <a:rPr lang="en-US" sz="2400" dirty="0" smtClean="0">
              <a:solidFill>
                <a:sysClr val="window" lastClr="FFFFFF"/>
              </a:solidFill>
              <a:latin typeface="Georgia"/>
              <a:ea typeface="+mn-ea"/>
              <a:cs typeface="+mn-cs"/>
            </a:rPr>
            <a:t> </a:t>
          </a:r>
          <a:r>
            <a:rPr lang="en-US" sz="2400" dirty="0" err="1" smtClean="0">
              <a:solidFill>
                <a:sysClr val="window" lastClr="FFFFFF"/>
              </a:solidFill>
              <a:latin typeface="Georgia"/>
              <a:ea typeface="+mn-ea"/>
              <a:cs typeface="+mn-cs"/>
            </a:rPr>
            <a:t>climatique</a:t>
          </a:r>
          <a:r>
            <a:rPr lang="en-US" sz="2400" dirty="0" smtClean="0">
              <a:solidFill>
                <a:sysClr val="window" lastClr="FFFFFF"/>
              </a:solidFill>
              <a:latin typeface="Georgia"/>
              <a:ea typeface="+mn-ea"/>
              <a:cs typeface="+mn-cs"/>
            </a:rPr>
            <a:t> et </a:t>
          </a:r>
          <a:r>
            <a:rPr lang="en-US" sz="2400" dirty="0" err="1" smtClean="0">
              <a:solidFill>
                <a:sysClr val="window" lastClr="FFFFFF"/>
              </a:solidFill>
              <a:latin typeface="Georgia"/>
              <a:ea typeface="+mn-ea"/>
              <a:cs typeface="+mn-cs"/>
            </a:rPr>
            <a:t>établissement</a:t>
          </a:r>
          <a:r>
            <a:rPr lang="en-US" sz="2400" dirty="0" smtClean="0">
              <a:solidFill>
                <a:sysClr val="window" lastClr="FFFFFF"/>
              </a:solidFill>
              <a:latin typeface="Georgia"/>
              <a:ea typeface="+mn-ea"/>
              <a:cs typeface="+mn-cs"/>
            </a:rPr>
            <a:t> des  Infrastructures TIC  à </a:t>
          </a:r>
          <a:r>
            <a:rPr lang="en-US" sz="2400" dirty="0" err="1" smtClean="0">
              <a:solidFill>
                <a:sysClr val="window" lastClr="FFFFFF"/>
              </a:solidFill>
              <a:latin typeface="Georgia"/>
              <a:ea typeface="+mn-ea"/>
              <a:cs typeface="+mn-cs"/>
            </a:rPr>
            <a:t>faible</a:t>
          </a:r>
          <a:r>
            <a:rPr lang="en-US" sz="2400" dirty="0" smtClean="0">
              <a:solidFill>
                <a:sysClr val="window" lastClr="FFFFFF"/>
              </a:solidFill>
              <a:latin typeface="Georgia"/>
              <a:ea typeface="+mn-ea"/>
              <a:cs typeface="+mn-cs"/>
            </a:rPr>
            <a:t> </a:t>
          </a:r>
          <a:r>
            <a:rPr lang="en-US" sz="2400" dirty="0" err="1" smtClean="0">
              <a:solidFill>
                <a:sysClr val="window" lastClr="FFFFFF"/>
              </a:solidFill>
              <a:latin typeface="Georgia"/>
              <a:ea typeface="+mn-ea"/>
              <a:cs typeface="+mn-cs"/>
            </a:rPr>
            <a:t>coût</a:t>
          </a:r>
          <a:r>
            <a:rPr lang="en-US" sz="2400" dirty="0" smtClean="0">
              <a:solidFill>
                <a:sysClr val="window" lastClr="FFFFFF"/>
              </a:solidFill>
              <a:latin typeface="Georgia"/>
              <a:ea typeface="+mn-ea"/>
              <a:cs typeface="+mn-cs"/>
            </a:rPr>
            <a:t>.</a:t>
          </a:r>
        </a:p>
      </dgm:t>
    </dgm:pt>
    <dgm:pt modelId="{A62599B9-59F1-4F04-A913-AC318A9F1828}" type="parTrans" cxnId="{9D4D453C-5B7A-47B7-AAA4-06AADBDADCA9}">
      <dgm:prSet/>
      <dgm:spPr/>
      <dgm:t>
        <a:bodyPr/>
        <a:lstStyle/>
        <a:p>
          <a:endParaRPr lang="en-US"/>
        </a:p>
      </dgm:t>
    </dgm:pt>
    <dgm:pt modelId="{566DF419-C48C-4BED-A587-25B0788EC796}" type="sibTrans" cxnId="{9D4D453C-5B7A-47B7-AAA4-06AADBDADCA9}">
      <dgm:prSet/>
      <dgm:spPr/>
      <dgm:t>
        <a:bodyPr/>
        <a:lstStyle/>
        <a:p>
          <a:endParaRPr lang="en-US"/>
        </a:p>
      </dgm:t>
    </dgm:pt>
    <dgm:pt modelId="{CBA15388-B3C8-4FA7-8740-34649C1F1D5D}">
      <dgm:prSet phldrT="[Text]"/>
      <dgm:spPr>
        <a:xfrm>
          <a:off x="1219215" y="1447800"/>
          <a:ext cx="5374595" cy="1412153"/>
        </a:xfrm>
        <a:solidFill>
          <a:srgbClr val="00B050"/>
        </a:solidFill>
        <a:ln w="25400" cap="flat" cmpd="sng" algn="ctr">
          <a:solidFill>
            <a:sysClr val="window" lastClr="FFFFFF">
              <a:hueOff val="0"/>
              <a:satOff val="0"/>
              <a:lumOff val="0"/>
              <a:alphaOff val="0"/>
            </a:sysClr>
          </a:solidFill>
          <a:prstDash val="solid"/>
        </a:ln>
        <a:effectLst/>
      </dgm:spPr>
      <dgm:t>
        <a:bodyPr/>
        <a:lstStyle/>
        <a:p>
          <a:r>
            <a:rPr lang="en-US" dirty="0" smtClean="0">
              <a:solidFill>
                <a:sysClr val="window" lastClr="FFFFFF"/>
              </a:solidFill>
              <a:latin typeface="Georgia"/>
              <a:ea typeface="+mn-ea"/>
              <a:cs typeface="+mn-cs"/>
            </a:rPr>
            <a:t>Main frame</a:t>
          </a:r>
          <a:endParaRPr lang="en-US" dirty="0">
            <a:solidFill>
              <a:sysClr val="window" lastClr="FFFFFF"/>
            </a:solidFill>
            <a:latin typeface="Georgia"/>
            <a:ea typeface="+mn-ea"/>
            <a:cs typeface="+mn-cs"/>
          </a:endParaRPr>
        </a:p>
      </dgm:t>
    </dgm:pt>
    <dgm:pt modelId="{ACFD1500-2E86-4CE6-935E-660561037E98}" type="parTrans" cxnId="{46DED2A4-978A-4B80-9B25-62BEAFA06E2F}">
      <dgm:prSet/>
      <dgm:spPr/>
      <dgm:t>
        <a:bodyPr/>
        <a:lstStyle/>
        <a:p>
          <a:endParaRPr lang="en-US"/>
        </a:p>
      </dgm:t>
    </dgm:pt>
    <dgm:pt modelId="{FA199CCE-3D34-4E4D-BF6A-0D7241C44FD1}" type="sibTrans" cxnId="{46DED2A4-978A-4B80-9B25-62BEAFA06E2F}">
      <dgm:prSet/>
      <dgm:spPr/>
      <dgm:t>
        <a:bodyPr/>
        <a:lstStyle/>
        <a:p>
          <a:endParaRPr lang="en-US"/>
        </a:p>
      </dgm:t>
    </dgm:pt>
    <dgm:pt modelId="{81710C24-ED58-48E9-BEE4-D16D645C2514}">
      <dgm:prSet phldrT="[Text]"/>
      <dgm:spPr>
        <a:xfrm>
          <a:off x="5486401" y="3048005"/>
          <a:ext cx="2632025" cy="1412153"/>
        </a:xfrm>
        <a:solidFill>
          <a:srgbClr val="00B050"/>
        </a:solidFill>
        <a:ln w="25400" cap="flat" cmpd="sng" algn="ctr">
          <a:solidFill>
            <a:sysClr val="window" lastClr="FFFFFF">
              <a:hueOff val="0"/>
              <a:satOff val="0"/>
              <a:lumOff val="0"/>
              <a:alphaOff val="0"/>
            </a:sysClr>
          </a:solidFill>
          <a:prstDash val="solid"/>
        </a:ln>
        <a:effectLst/>
      </dgm:spPr>
      <dgm:t>
        <a:bodyPr/>
        <a:lstStyle/>
        <a:p>
          <a:r>
            <a:rPr lang="en-US" dirty="0" smtClean="0">
              <a:solidFill>
                <a:sysClr val="window" lastClr="FFFFFF"/>
              </a:solidFill>
              <a:latin typeface="Georgia"/>
              <a:ea typeface="+mn-ea"/>
              <a:cs typeface="+mn-cs"/>
            </a:rPr>
            <a:t>Evaluation </a:t>
          </a:r>
          <a:endParaRPr lang="en-US" dirty="0">
            <a:solidFill>
              <a:sysClr val="window" lastClr="FFFFFF"/>
            </a:solidFill>
            <a:latin typeface="Georgia"/>
            <a:ea typeface="+mn-ea"/>
            <a:cs typeface="+mn-cs"/>
          </a:endParaRPr>
        </a:p>
      </dgm:t>
    </dgm:pt>
    <dgm:pt modelId="{8A8B8C66-1656-4F91-BC2F-D98863B9212A}" type="parTrans" cxnId="{090D9F95-955D-4E3D-B0DC-2F249703F969}">
      <dgm:prSet/>
      <dgm:spPr/>
      <dgm:t>
        <a:bodyPr/>
        <a:lstStyle/>
        <a:p>
          <a:endParaRPr lang="en-US"/>
        </a:p>
      </dgm:t>
    </dgm:pt>
    <dgm:pt modelId="{FA338BE2-14B0-44B1-A563-D27926E78D27}" type="sibTrans" cxnId="{090D9F95-955D-4E3D-B0DC-2F249703F969}">
      <dgm:prSet/>
      <dgm:spPr/>
      <dgm:t>
        <a:bodyPr/>
        <a:lstStyle/>
        <a:p>
          <a:endParaRPr lang="en-US"/>
        </a:p>
      </dgm:t>
    </dgm:pt>
    <dgm:pt modelId="{3FF9A8B3-8EC6-45A4-918E-A665688C2387}">
      <dgm:prSet phldrT="[Text]" custT="1"/>
      <dgm:spPr>
        <a:xfrm>
          <a:off x="152391" y="3047997"/>
          <a:ext cx="2632025" cy="1412153"/>
        </a:xfrm>
        <a:solidFill>
          <a:srgbClr val="FF0000"/>
        </a:solidFill>
        <a:ln w="25400" cap="flat" cmpd="sng" algn="ctr">
          <a:solidFill>
            <a:sysClr val="window" lastClr="FFFFFF">
              <a:hueOff val="0"/>
              <a:satOff val="0"/>
              <a:lumOff val="0"/>
              <a:alphaOff val="0"/>
            </a:sysClr>
          </a:solidFill>
          <a:prstDash val="solid"/>
        </a:ln>
        <a:effectLst/>
      </dgm:spPr>
      <dgm:t>
        <a:bodyPr/>
        <a:lstStyle/>
        <a:p>
          <a:r>
            <a:rPr lang="en-US" sz="3300" dirty="0" err="1" smtClean="0">
              <a:solidFill>
                <a:sysClr val="window" lastClr="FFFFFF"/>
              </a:solidFill>
              <a:latin typeface="Georgia"/>
              <a:ea typeface="+mn-ea"/>
              <a:cs typeface="+mn-cs"/>
            </a:rPr>
            <a:t>Partenariats</a:t>
          </a:r>
          <a:endParaRPr lang="en-US" sz="3300" dirty="0">
            <a:solidFill>
              <a:sysClr val="window" lastClr="FFFFFF"/>
            </a:solidFill>
            <a:latin typeface="Georgia"/>
            <a:ea typeface="+mn-ea"/>
            <a:cs typeface="+mn-cs"/>
          </a:endParaRPr>
        </a:p>
      </dgm:t>
    </dgm:pt>
    <dgm:pt modelId="{88EDC6D9-3FED-49C7-8BA3-FE4043AD22EC}" type="parTrans" cxnId="{05DBED51-4966-4E13-AC7D-9C5D338CECB7}">
      <dgm:prSet/>
      <dgm:spPr/>
      <dgm:t>
        <a:bodyPr/>
        <a:lstStyle/>
        <a:p>
          <a:endParaRPr lang="en-US"/>
        </a:p>
      </dgm:t>
    </dgm:pt>
    <dgm:pt modelId="{B7DF2157-9EA1-4AB4-8F44-69E8A9C22C90}" type="sibTrans" cxnId="{05DBED51-4966-4E13-AC7D-9C5D338CECB7}">
      <dgm:prSet/>
      <dgm:spPr/>
      <dgm:t>
        <a:bodyPr/>
        <a:lstStyle/>
        <a:p>
          <a:endParaRPr lang="en-US"/>
        </a:p>
      </dgm:t>
    </dgm:pt>
    <dgm:pt modelId="{30F10432-465B-49C9-9E68-BE4FBC47B733}">
      <dgm:prSet phldrT="[Text]"/>
      <dgm:spPr>
        <a:xfrm>
          <a:off x="2819396" y="3048005"/>
          <a:ext cx="2632025" cy="1412153"/>
        </a:xfrm>
        <a:solidFill>
          <a:srgbClr val="00B050"/>
        </a:solidFill>
        <a:ln w="25400" cap="flat" cmpd="sng" algn="ctr">
          <a:solidFill>
            <a:sysClr val="window" lastClr="FFFFFF">
              <a:hueOff val="0"/>
              <a:satOff val="0"/>
              <a:lumOff val="0"/>
              <a:alphaOff val="0"/>
            </a:sysClr>
          </a:solidFill>
          <a:prstDash val="solid"/>
        </a:ln>
        <a:effectLst/>
      </dgm:spPr>
      <dgm:t>
        <a:bodyPr/>
        <a:lstStyle/>
        <a:p>
          <a:r>
            <a:rPr lang="en-US" dirty="0" smtClean="0">
              <a:solidFill>
                <a:sysClr val="window" lastClr="FFFFFF"/>
              </a:solidFill>
              <a:latin typeface="Georgia"/>
              <a:ea typeface="+mn-ea"/>
              <a:cs typeface="+mn-cs"/>
            </a:rPr>
            <a:t>Solution </a:t>
          </a:r>
          <a:endParaRPr lang="en-US" dirty="0">
            <a:solidFill>
              <a:sysClr val="window" lastClr="FFFFFF"/>
            </a:solidFill>
            <a:latin typeface="Georgia"/>
            <a:ea typeface="+mn-ea"/>
            <a:cs typeface="+mn-cs"/>
          </a:endParaRPr>
        </a:p>
      </dgm:t>
    </dgm:pt>
    <dgm:pt modelId="{FCD10AFA-38B0-4B40-8A0C-3C2DE410B133}" type="parTrans" cxnId="{6E10F2AD-E538-4196-B03E-36EF30B3D71C}">
      <dgm:prSet/>
      <dgm:spPr/>
      <dgm:t>
        <a:bodyPr/>
        <a:lstStyle/>
        <a:p>
          <a:endParaRPr lang="en-US"/>
        </a:p>
      </dgm:t>
    </dgm:pt>
    <dgm:pt modelId="{21567089-68D6-4F2D-B5A3-DDD7B560EB53}" type="sibTrans" cxnId="{6E10F2AD-E538-4196-B03E-36EF30B3D71C}">
      <dgm:prSet/>
      <dgm:spPr/>
      <dgm:t>
        <a:bodyPr/>
        <a:lstStyle/>
        <a:p>
          <a:endParaRPr lang="en-US"/>
        </a:p>
      </dgm:t>
    </dgm:pt>
    <dgm:pt modelId="{376A91EE-09F9-4580-A1BA-993312B7842F}" type="pres">
      <dgm:prSet presAssocID="{2D7E20D0-6D02-4583-997D-20BDF77D3591}" presName="Name0" presStyleCnt="0">
        <dgm:presLayoutVars>
          <dgm:chPref val="1"/>
          <dgm:dir/>
          <dgm:animOne val="branch"/>
          <dgm:animLvl val="lvl"/>
          <dgm:resizeHandles/>
        </dgm:presLayoutVars>
      </dgm:prSet>
      <dgm:spPr/>
      <dgm:t>
        <a:bodyPr/>
        <a:lstStyle/>
        <a:p>
          <a:endParaRPr lang="en-US"/>
        </a:p>
      </dgm:t>
    </dgm:pt>
    <dgm:pt modelId="{223240F0-763A-480F-999C-D1457E42A6D9}" type="pres">
      <dgm:prSet presAssocID="{217CC329-00F9-45BD-8BD5-1DA82883AF7A}" presName="vertOne" presStyleCnt="0"/>
      <dgm:spPr/>
    </dgm:pt>
    <dgm:pt modelId="{4CFF4155-FE63-44A0-AD34-27AC93AD9180}" type="pres">
      <dgm:prSet presAssocID="{217CC329-00F9-45BD-8BD5-1DA82883AF7A}" presName="txOne" presStyleLbl="node0" presStyleIdx="0" presStyleCnt="1">
        <dgm:presLayoutVars>
          <dgm:chPref val="3"/>
        </dgm:presLayoutVars>
      </dgm:prSet>
      <dgm:spPr>
        <a:prstGeom prst="roundRect">
          <a:avLst>
            <a:gd name="adj" fmla="val 10000"/>
          </a:avLst>
        </a:prstGeom>
      </dgm:spPr>
      <dgm:t>
        <a:bodyPr/>
        <a:lstStyle/>
        <a:p>
          <a:endParaRPr lang="en-US"/>
        </a:p>
      </dgm:t>
    </dgm:pt>
    <dgm:pt modelId="{F78E4368-08F7-4613-A15E-8293932A9F66}" type="pres">
      <dgm:prSet presAssocID="{217CC329-00F9-45BD-8BD5-1DA82883AF7A}" presName="parTransOne" presStyleCnt="0"/>
      <dgm:spPr/>
    </dgm:pt>
    <dgm:pt modelId="{2FB7E93D-9F15-4609-BC42-45CBDDCC71E4}" type="pres">
      <dgm:prSet presAssocID="{217CC329-00F9-45BD-8BD5-1DA82883AF7A}" presName="horzOne" presStyleCnt="0"/>
      <dgm:spPr/>
    </dgm:pt>
    <dgm:pt modelId="{DF682C47-2295-4711-9332-EF4DDF200B71}" type="pres">
      <dgm:prSet presAssocID="{3FF9A8B3-8EC6-45A4-918E-A665688C2387}" presName="vertTwo" presStyleCnt="0"/>
      <dgm:spPr/>
    </dgm:pt>
    <dgm:pt modelId="{63805FC5-98CE-4430-8075-E309E1DDCDE9}" type="pres">
      <dgm:prSet presAssocID="{3FF9A8B3-8EC6-45A4-918E-A665688C2387}" presName="txTwo" presStyleLbl="node2" presStyleIdx="0" presStyleCnt="2" custLinFactY="5590" custLinFactNeighborX="5754" custLinFactNeighborY="100000">
        <dgm:presLayoutVars>
          <dgm:chPref val="3"/>
        </dgm:presLayoutVars>
      </dgm:prSet>
      <dgm:spPr>
        <a:prstGeom prst="roundRect">
          <a:avLst>
            <a:gd name="adj" fmla="val 10000"/>
          </a:avLst>
        </a:prstGeom>
      </dgm:spPr>
      <dgm:t>
        <a:bodyPr/>
        <a:lstStyle/>
        <a:p>
          <a:endParaRPr lang="en-US"/>
        </a:p>
      </dgm:t>
    </dgm:pt>
    <dgm:pt modelId="{BE6AA303-57F4-4117-9946-35AB4F582E7F}" type="pres">
      <dgm:prSet presAssocID="{3FF9A8B3-8EC6-45A4-918E-A665688C2387}" presName="horzTwo" presStyleCnt="0"/>
      <dgm:spPr/>
    </dgm:pt>
    <dgm:pt modelId="{4E9F2289-FFEF-42A0-A20B-0D4048473F22}" type="pres">
      <dgm:prSet presAssocID="{B7DF2157-9EA1-4AB4-8F44-69E8A9C22C90}" presName="sibSpaceTwo" presStyleCnt="0"/>
      <dgm:spPr/>
    </dgm:pt>
    <dgm:pt modelId="{84C8E857-B68D-4EB3-822B-D6CEEDA71A02}" type="pres">
      <dgm:prSet presAssocID="{CBA15388-B3C8-4FA7-8740-34649C1F1D5D}" presName="vertTwo" presStyleCnt="0"/>
      <dgm:spPr/>
    </dgm:pt>
    <dgm:pt modelId="{AF854088-3737-44B2-9564-52471CF7DA82}" type="pres">
      <dgm:prSet presAssocID="{CBA15388-B3C8-4FA7-8740-34649C1F1D5D}" presName="txTwo" presStyleLbl="node2" presStyleIdx="1" presStyleCnt="2" custLinFactNeighborX="-30418" custLinFactNeighborY="-75876">
        <dgm:presLayoutVars>
          <dgm:chPref val="3"/>
        </dgm:presLayoutVars>
      </dgm:prSet>
      <dgm:spPr>
        <a:prstGeom prst="roundRect">
          <a:avLst>
            <a:gd name="adj" fmla="val 10000"/>
          </a:avLst>
        </a:prstGeom>
      </dgm:spPr>
      <dgm:t>
        <a:bodyPr/>
        <a:lstStyle/>
        <a:p>
          <a:endParaRPr lang="sw-KE"/>
        </a:p>
      </dgm:t>
    </dgm:pt>
    <dgm:pt modelId="{0CF18D1D-7501-4818-84B9-3BAD60CCCFAF}" type="pres">
      <dgm:prSet presAssocID="{CBA15388-B3C8-4FA7-8740-34649C1F1D5D}" presName="parTransTwo" presStyleCnt="0"/>
      <dgm:spPr/>
    </dgm:pt>
    <dgm:pt modelId="{7F99BDAA-C138-4C47-9E8B-3E44650F58B7}" type="pres">
      <dgm:prSet presAssocID="{CBA15388-B3C8-4FA7-8740-34649C1F1D5D}" presName="horzTwo" presStyleCnt="0"/>
      <dgm:spPr/>
    </dgm:pt>
    <dgm:pt modelId="{EDD298A7-1F75-4B8D-B0CB-6AE02AEFFBB5}" type="pres">
      <dgm:prSet presAssocID="{30F10432-465B-49C9-9E68-BE4FBC47B733}" presName="vertThree" presStyleCnt="0"/>
      <dgm:spPr/>
    </dgm:pt>
    <dgm:pt modelId="{A52A794A-76A3-45F1-A084-C8492DD9018B}" type="pres">
      <dgm:prSet presAssocID="{30F10432-465B-49C9-9E68-BE4FBC47B733}" presName="txThree" presStyleLbl="node3" presStyleIdx="0" presStyleCnt="2" custLinFactNeighborX="-1317" custLinFactNeighborY="-4592">
        <dgm:presLayoutVars>
          <dgm:chPref val="3"/>
        </dgm:presLayoutVars>
      </dgm:prSet>
      <dgm:spPr>
        <a:prstGeom prst="roundRect">
          <a:avLst>
            <a:gd name="adj" fmla="val 10000"/>
          </a:avLst>
        </a:prstGeom>
      </dgm:spPr>
      <dgm:t>
        <a:bodyPr/>
        <a:lstStyle/>
        <a:p>
          <a:endParaRPr lang="en-US"/>
        </a:p>
      </dgm:t>
    </dgm:pt>
    <dgm:pt modelId="{3221FB8E-0F54-47ED-A964-C21B78271B1C}" type="pres">
      <dgm:prSet presAssocID="{30F10432-465B-49C9-9E68-BE4FBC47B733}" presName="horzThree" presStyleCnt="0"/>
      <dgm:spPr/>
    </dgm:pt>
    <dgm:pt modelId="{9E6013FB-81BC-45D4-B70B-D98E0A209B2A}" type="pres">
      <dgm:prSet presAssocID="{21567089-68D6-4F2D-B5A3-DDD7B560EB53}" presName="sibSpaceThree" presStyleCnt="0"/>
      <dgm:spPr/>
    </dgm:pt>
    <dgm:pt modelId="{FC6C2DFF-9D2B-40A4-B828-6D2D27FC6A64}" type="pres">
      <dgm:prSet presAssocID="{81710C24-ED58-48E9-BEE4-D16D645C2514}" presName="vertThree" presStyleCnt="0"/>
      <dgm:spPr/>
    </dgm:pt>
    <dgm:pt modelId="{9B5830FA-AE48-495A-A5A4-92A10DBB1EED}" type="pres">
      <dgm:prSet presAssocID="{81710C24-ED58-48E9-BEE4-D16D645C2514}" presName="txThree" presStyleLbl="node3" presStyleIdx="1" presStyleCnt="2" custLinFactNeighborX="-4188" custLinFactNeighborY="-4592">
        <dgm:presLayoutVars>
          <dgm:chPref val="3"/>
        </dgm:presLayoutVars>
      </dgm:prSet>
      <dgm:spPr>
        <a:prstGeom prst="roundRect">
          <a:avLst>
            <a:gd name="adj" fmla="val 10000"/>
          </a:avLst>
        </a:prstGeom>
      </dgm:spPr>
      <dgm:t>
        <a:bodyPr/>
        <a:lstStyle/>
        <a:p>
          <a:endParaRPr lang="en-US"/>
        </a:p>
      </dgm:t>
    </dgm:pt>
    <dgm:pt modelId="{3CD66282-7EDB-4A0F-AE57-741A93D22660}" type="pres">
      <dgm:prSet presAssocID="{81710C24-ED58-48E9-BEE4-D16D645C2514}" presName="horzThree" presStyleCnt="0"/>
      <dgm:spPr/>
    </dgm:pt>
  </dgm:ptLst>
  <dgm:cxnLst>
    <dgm:cxn modelId="{46DED2A4-978A-4B80-9B25-62BEAFA06E2F}" srcId="{217CC329-00F9-45BD-8BD5-1DA82883AF7A}" destId="{CBA15388-B3C8-4FA7-8740-34649C1F1D5D}" srcOrd="1" destOrd="0" parTransId="{ACFD1500-2E86-4CE6-935E-660561037E98}" sibTransId="{FA199CCE-3D34-4E4D-BF6A-0D7241C44FD1}"/>
    <dgm:cxn modelId="{ED35842F-4733-1A4B-B048-44A135C0A26F}" type="presOf" srcId="{2D7E20D0-6D02-4583-997D-20BDF77D3591}" destId="{376A91EE-09F9-4580-A1BA-993312B7842F}" srcOrd="0" destOrd="0" presId="urn:microsoft.com/office/officeart/2005/8/layout/hierarchy4"/>
    <dgm:cxn modelId="{4559B365-1189-3643-AD9A-C164715CB648}" type="presOf" srcId="{3FF9A8B3-8EC6-45A4-918E-A665688C2387}" destId="{63805FC5-98CE-4430-8075-E309E1DDCDE9}" srcOrd="0" destOrd="0" presId="urn:microsoft.com/office/officeart/2005/8/layout/hierarchy4"/>
    <dgm:cxn modelId="{6E10F2AD-E538-4196-B03E-36EF30B3D71C}" srcId="{CBA15388-B3C8-4FA7-8740-34649C1F1D5D}" destId="{30F10432-465B-49C9-9E68-BE4FBC47B733}" srcOrd="0" destOrd="0" parTransId="{FCD10AFA-38B0-4B40-8A0C-3C2DE410B133}" sibTransId="{21567089-68D6-4F2D-B5A3-DDD7B560EB53}"/>
    <dgm:cxn modelId="{9D4D453C-5B7A-47B7-AAA4-06AADBDADCA9}" srcId="{2D7E20D0-6D02-4583-997D-20BDF77D3591}" destId="{217CC329-00F9-45BD-8BD5-1DA82883AF7A}" srcOrd="0" destOrd="0" parTransId="{A62599B9-59F1-4F04-A913-AC318A9F1828}" sibTransId="{566DF419-C48C-4BED-A587-25B0788EC796}"/>
    <dgm:cxn modelId="{B3E6D96E-CE4D-744C-8E2C-7F8057F92615}" type="presOf" srcId="{30F10432-465B-49C9-9E68-BE4FBC47B733}" destId="{A52A794A-76A3-45F1-A084-C8492DD9018B}" srcOrd="0" destOrd="0" presId="urn:microsoft.com/office/officeart/2005/8/layout/hierarchy4"/>
    <dgm:cxn modelId="{7F192DCF-E4E1-874A-843D-869D270DCE0E}" type="presOf" srcId="{217CC329-00F9-45BD-8BD5-1DA82883AF7A}" destId="{4CFF4155-FE63-44A0-AD34-27AC93AD9180}" srcOrd="0" destOrd="0" presId="urn:microsoft.com/office/officeart/2005/8/layout/hierarchy4"/>
    <dgm:cxn modelId="{090D9F95-955D-4E3D-B0DC-2F249703F969}" srcId="{CBA15388-B3C8-4FA7-8740-34649C1F1D5D}" destId="{81710C24-ED58-48E9-BEE4-D16D645C2514}" srcOrd="1" destOrd="0" parTransId="{8A8B8C66-1656-4F91-BC2F-D98863B9212A}" sibTransId="{FA338BE2-14B0-44B1-A563-D27926E78D27}"/>
    <dgm:cxn modelId="{AC031CBC-DD65-5947-960E-69845B6E33FD}" type="presOf" srcId="{81710C24-ED58-48E9-BEE4-D16D645C2514}" destId="{9B5830FA-AE48-495A-A5A4-92A10DBB1EED}" srcOrd="0" destOrd="0" presId="urn:microsoft.com/office/officeart/2005/8/layout/hierarchy4"/>
    <dgm:cxn modelId="{05DBED51-4966-4E13-AC7D-9C5D338CECB7}" srcId="{217CC329-00F9-45BD-8BD5-1DA82883AF7A}" destId="{3FF9A8B3-8EC6-45A4-918E-A665688C2387}" srcOrd="0" destOrd="0" parTransId="{88EDC6D9-3FED-49C7-8BA3-FE4043AD22EC}" sibTransId="{B7DF2157-9EA1-4AB4-8F44-69E8A9C22C90}"/>
    <dgm:cxn modelId="{415BE709-F9AA-C448-9E10-AEB2204E8FCE}" type="presOf" srcId="{CBA15388-B3C8-4FA7-8740-34649C1F1D5D}" destId="{AF854088-3737-44B2-9564-52471CF7DA82}" srcOrd="0" destOrd="0" presId="urn:microsoft.com/office/officeart/2005/8/layout/hierarchy4"/>
    <dgm:cxn modelId="{BECFFCA1-24B0-5643-8213-B7D6723DFD3B}" type="presParOf" srcId="{376A91EE-09F9-4580-A1BA-993312B7842F}" destId="{223240F0-763A-480F-999C-D1457E42A6D9}" srcOrd="0" destOrd="0" presId="urn:microsoft.com/office/officeart/2005/8/layout/hierarchy4"/>
    <dgm:cxn modelId="{81730C5C-2247-7E48-A278-EC0105D24496}" type="presParOf" srcId="{223240F0-763A-480F-999C-D1457E42A6D9}" destId="{4CFF4155-FE63-44A0-AD34-27AC93AD9180}" srcOrd="0" destOrd="0" presId="urn:microsoft.com/office/officeart/2005/8/layout/hierarchy4"/>
    <dgm:cxn modelId="{FEDFF145-2874-CE41-846C-4D30FB61646D}" type="presParOf" srcId="{223240F0-763A-480F-999C-D1457E42A6D9}" destId="{F78E4368-08F7-4613-A15E-8293932A9F66}" srcOrd="1" destOrd="0" presId="urn:microsoft.com/office/officeart/2005/8/layout/hierarchy4"/>
    <dgm:cxn modelId="{9A23275A-D401-7E44-A659-BB1A2314E456}" type="presParOf" srcId="{223240F0-763A-480F-999C-D1457E42A6D9}" destId="{2FB7E93D-9F15-4609-BC42-45CBDDCC71E4}" srcOrd="2" destOrd="0" presId="urn:microsoft.com/office/officeart/2005/8/layout/hierarchy4"/>
    <dgm:cxn modelId="{14E55400-C0B8-BA44-96AE-AF0FF48D18F9}" type="presParOf" srcId="{2FB7E93D-9F15-4609-BC42-45CBDDCC71E4}" destId="{DF682C47-2295-4711-9332-EF4DDF200B71}" srcOrd="0" destOrd="0" presId="urn:microsoft.com/office/officeart/2005/8/layout/hierarchy4"/>
    <dgm:cxn modelId="{01FA6586-E7FC-0B42-9979-407ADF4ECA4B}" type="presParOf" srcId="{DF682C47-2295-4711-9332-EF4DDF200B71}" destId="{63805FC5-98CE-4430-8075-E309E1DDCDE9}" srcOrd="0" destOrd="0" presId="urn:microsoft.com/office/officeart/2005/8/layout/hierarchy4"/>
    <dgm:cxn modelId="{BE2CCE03-6FB0-3B4C-8A80-95DAE5FA69BA}" type="presParOf" srcId="{DF682C47-2295-4711-9332-EF4DDF200B71}" destId="{BE6AA303-57F4-4117-9946-35AB4F582E7F}" srcOrd="1" destOrd="0" presId="urn:microsoft.com/office/officeart/2005/8/layout/hierarchy4"/>
    <dgm:cxn modelId="{3CEDF731-F8F2-CC49-9BD0-AA5F99B38874}" type="presParOf" srcId="{2FB7E93D-9F15-4609-BC42-45CBDDCC71E4}" destId="{4E9F2289-FFEF-42A0-A20B-0D4048473F22}" srcOrd="1" destOrd="0" presId="urn:microsoft.com/office/officeart/2005/8/layout/hierarchy4"/>
    <dgm:cxn modelId="{865DF9EF-1E56-8E45-B80B-BB85D2DAA07A}" type="presParOf" srcId="{2FB7E93D-9F15-4609-BC42-45CBDDCC71E4}" destId="{84C8E857-B68D-4EB3-822B-D6CEEDA71A02}" srcOrd="2" destOrd="0" presId="urn:microsoft.com/office/officeart/2005/8/layout/hierarchy4"/>
    <dgm:cxn modelId="{3D3FABE7-561B-BF40-B17E-84F71F1C71B5}" type="presParOf" srcId="{84C8E857-B68D-4EB3-822B-D6CEEDA71A02}" destId="{AF854088-3737-44B2-9564-52471CF7DA82}" srcOrd="0" destOrd="0" presId="urn:microsoft.com/office/officeart/2005/8/layout/hierarchy4"/>
    <dgm:cxn modelId="{2FA9A4B4-D360-D349-B180-1045946DCF3E}" type="presParOf" srcId="{84C8E857-B68D-4EB3-822B-D6CEEDA71A02}" destId="{0CF18D1D-7501-4818-84B9-3BAD60CCCFAF}" srcOrd="1" destOrd="0" presId="urn:microsoft.com/office/officeart/2005/8/layout/hierarchy4"/>
    <dgm:cxn modelId="{9B5E7D47-C3F4-CA47-B635-8BE484FE6B74}" type="presParOf" srcId="{84C8E857-B68D-4EB3-822B-D6CEEDA71A02}" destId="{7F99BDAA-C138-4C47-9E8B-3E44650F58B7}" srcOrd="2" destOrd="0" presId="urn:microsoft.com/office/officeart/2005/8/layout/hierarchy4"/>
    <dgm:cxn modelId="{9353D01F-D723-E647-897D-75A8051DFEB1}" type="presParOf" srcId="{7F99BDAA-C138-4C47-9E8B-3E44650F58B7}" destId="{EDD298A7-1F75-4B8D-B0CB-6AE02AEFFBB5}" srcOrd="0" destOrd="0" presId="urn:microsoft.com/office/officeart/2005/8/layout/hierarchy4"/>
    <dgm:cxn modelId="{D887D71C-D845-6E41-8824-A78A8985F183}" type="presParOf" srcId="{EDD298A7-1F75-4B8D-B0CB-6AE02AEFFBB5}" destId="{A52A794A-76A3-45F1-A084-C8492DD9018B}" srcOrd="0" destOrd="0" presId="urn:microsoft.com/office/officeart/2005/8/layout/hierarchy4"/>
    <dgm:cxn modelId="{158D09F2-4CAA-024C-8028-9FB829DBCD1D}" type="presParOf" srcId="{EDD298A7-1F75-4B8D-B0CB-6AE02AEFFBB5}" destId="{3221FB8E-0F54-47ED-A964-C21B78271B1C}" srcOrd="1" destOrd="0" presId="urn:microsoft.com/office/officeart/2005/8/layout/hierarchy4"/>
    <dgm:cxn modelId="{C83A8A2D-B7BF-8B48-8F47-8952F299A2FF}" type="presParOf" srcId="{7F99BDAA-C138-4C47-9E8B-3E44650F58B7}" destId="{9E6013FB-81BC-45D4-B70B-D98E0A209B2A}" srcOrd="1" destOrd="0" presId="urn:microsoft.com/office/officeart/2005/8/layout/hierarchy4"/>
    <dgm:cxn modelId="{969FCC29-9BB6-2343-9517-D0F8947C573F}" type="presParOf" srcId="{7F99BDAA-C138-4C47-9E8B-3E44650F58B7}" destId="{FC6C2DFF-9D2B-40A4-B828-6D2D27FC6A64}" srcOrd="2" destOrd="0" presId="urn:microsoft.com/office/officeart/2005/8/layout/hierarchy4"/>
    <dgm:cxn modelId="{E03B7B86-7033-FA43-84F3-1AAC4E71E422}" type="presParOf" srcId="{FC6C2DFF-9D2B-40A4-B828-6D2D27FC6A64}" destId="{9B5830FA-AE48-495A-A5A4-92A10DBB1EED}" srcOrd="0" destOrd="0" presId="urn:microsoft.com/office/officeart/2005/8/layout/hierarchy4"/>
    <dgm:cxn modelId="{CD41E7C5-C2E1-9A4C-AADA-1520E3B8BED4}" type="presParOf" srcId="{FC6C2DFF-9D2B-40A4-B828-6D2D27FC6A64}" destId="{3CD66282-7EDB-4A0F-AE57-741A93D22660}" srcOrd="1" destOrd="0" presId="urn:microsoft.com/office/officeart/2005/8/layout/hierarchy4"/>
  </dgm:cxnLst>
  <dgm:bg/>
  <dgm:whole/>
  <dgm:extLst>
    <a:ext uri="http://schemas.microsoft.com/office/drawing/2008/diagram">
      <dsp:dataModelExt xmlns:dsp="http://schemas.microsoft.com/office/drawing/2008/diagram" xmlns="" relId="rId7" minVer="http://schemas.openxmlformats.org/drawingml/2006/diagram"/>
    </a:ext>
    <a:ext uri="{C62137D5-CB1D-491B-B009-E17868A290BF}">
      <dgm14:recolorImg xmlns:dgm14="http://schemas.microsoft.com/office/drawing/2010/diagram" xmlns="" val="1"/>
    </a:ext>
  </dgm:extLst>
</dgm:dataModel>
</file>

<file path=ppt/diagrams/data3.xml><?xml version="1.0" encoding="utf-8"?>
<dgm:dataModel xmlns:dgm="http://schemas.openxmlformats.org/drawingml/2006/diagram" xmlns:a="http://schemas.openxmlformats.org/drawingml/2006/main">
  <dgm:ptLst>
    <dgm:pt modelId="{2D9560FA-7B8B-504C-BCBE-51DC0AF3682F}" type="doc">
      <dgm:prSet loTypeId="urn:microsoft.com/office/officeart/2005/8/layout/hProcess9" loCatId="list" qsTypeId="urn:microsoft.com/office/officeart/2005/8/quickstyle/simple4" qsCatId="simple" csTypeId="urn:microsoft.com/office/officeart/2005/8/colors/accent1_2" csCatId="accent1" phldr="1"/>
      <dgm:spPr/>
    </dgm:pt>
    <dgm:pt modelId="{F44BFCA6-4377-CF45-9161-8C13A68A4F39}">
      <dgm:prSet phldrT="[Text]"/>
      <dgm:spPr>
        <a:solidFill>
          <a:srgbClr val="800080"/>
        </a:solidFill>
      </dgm:spPr>
      <dgm:t>
        <a:bodyPr/>
        <a:lstStyle/>
        <a:p>
          <a:r>
            <a:rPr lang="en-US" dirty="0" smtClean="0"/>
            <a:t>Planning</a:t>
          </a:r>
          <a:endParaRPr lang="en-US" dirty="0"/>
        </a:p>
      </dgm:t>
    </dgm:pt>
    <dgm:pt modelId="{68FEBDD6-438B-A343-A59A-18DBEC4A30B5}" type="parTrans" cxnId="{6B62E0DF-87A9-E44A-8146-B1791C6F301E}">
      <dgm:prSet/>
      <dgm:spPr/>
      <dgm:t>
        <a:bodyPr/>
        <a:lstStyle/>
        <a:p>
          <a:endParaRPr lang="en-US"/>
        </a:p>
      </dgm:t>
    </dgm:pt>
    <dgm:pt modelId="{0162C1B6-A724-064E-B786-61C8246430BB}" type="sibTrans" cxnId="{6B62E0DF-87A9-E44A-8146-B1791C6F301E}">
      <dgm:prSet/>
      <dgm:spPr/>
      <dgm:t>
        <a:bodyPr/>
        <a:lstStyle/>
        <a:p>
          <a:endParaRPr lang="en-US"/>
        </a:p>
      </dgm:t>
    </dgm:pt>
    <dgm:pt modelId="{EEF248FA-2B30-DB4C-B150-304740783686}">
      <dgm:prSet phldrT="[Text]"/>
      <dgm:spPr>
        <a:solidFill>
          <a:srgbClr val="800080"/>
        </a:solidFill>
      </dgm:spPr>
      <dgm:t>
        <a:bodyPr/>
        <a:lstStyle/>
        <a:p>
          <a:r>
            <a:rPr lang="en-US" dirty="0" smtClean="0"/>
            <a:t>Selection</a:t>
          </a:r>
          <a:endParaRPr lang="en-US" dirty="0"/>
        </a:p>
      </dgm:t>
    </dgm:pt>
    <dgm:pt modelId="{88641E1E-22CC-6F47-AF43-3108F21DDFAD}" type="parTrans" cxnId="{BABE8E13-20A2-E648-8047-1C25B95F97DC}">
      <dgm:prSet/>
      <dgm:spPr/>
      <dgm:t>
        <a:bodyPr/>
        <a:lstStyle/>
        <a:p>
          <a:endParaRPr lang="en-US"/>
        </a:p>
      </dgm:t>
    </dgm:pt>
    <dgm:pt modelId="{6A405B5A-3D56-944A-AFD3-8BEFCBCE2039}" type="sibTrans" cxnId="{BABE8E13-20A2-E648-8047-1C25B95F97DC}">
      <dgm:prSet/>
      <dgm:spPr/>
      <dgm:t>
        <a:bodyPr/>
        <a:lstStyle/>
        <a:p>
          <a:endParaRPr lang="en-US"/>
        </a:p>
      </dgm:t>
    </dgm:pt>
    <dgm:pt modelId="{995B4A37-33D3-814E-A11B-1D1FBAC9343A}">
      <dgm:prSet phldrT="[Text]"/>
      <dgm:spPr>
        <a:solidFill>
          <a:srgbClr val="800080"/>
        </a:solidFill>
      </dgm:spPr>
      <dgm:t>
        <a:bodyPr/>
        <a:lstStyle/>
        <a:p>
          <a:r>
            <a:rPr lang="en-US" dirty="0" smtClean="0"/>
            <a:t>ACTION </a:t>
          </a:r>
          <a:endParaRPr lang="en-US" dirty="0"/>
        </a:p>
      </dgm:t>
    </dgm:pt>
    <dgm:pt modelId="{1A6865F7-4697-264E-A51F-D2A5E2C66853}" type="parTrans" cxnId="{9B4DBB00-2905-274C-A9F7-0674A20CF75F}">
      <dgm:prSet/>
      <dgm:spPr/>
      <dgm:t>
        <a:bodyPr/>
        <a:lstStyle/>
        <a:p>
          <a:endParaRPr lang="en-US"/>
        </a:p>
      </dgm:t>
    </dgm:pt>
    <dgm:pt modelId="{1E848C71-87B5-3A4A-9632-7CDE145713E4}" type="sibTrans" cxnId="{9B4DBB00-2905-274C-A9F7-0674A20CF75F}">
      <dgm:prSet/>
      <dgm:spPr/>
      <dgm:t>
        <a:bodyPr/>
        <a:lstStyle/>
        <a:p>
          <a:endParaRPr lang="en-US"/>
        </a:p>
      </dgm:t>
    </dgm:pt>
    <dgm:pt modelId="{403C29D6-DECB-BA49-9A7F-9C2BE4C9D98B}">
      <dgm:prSet phldrT="[Text]"/>
      <dgm:spPr>
        <a:solidFill>
          <a:srgbClr val="800080"/>
        </a:solidFill>
      </dgm:spPr>
      <dgm:t>
        <a:bodyPr/>
        <a:lstStyle/>
        <a:p>
          <a:r>
            <a:rPr lang="en-US" dirty="0" smtClean="0"/>
            <a:t>EVALUATION</a:t>
          </a:r>
          <a:endParaRPr lang="en-US" dirty="0"/>
        </a:p>
      </dgm:t>
    </dgm:pt>
    <dgm:pt modelId="{25B044EA-0468-B449-BB77-B399E1E5BB8D}" type="parTrans" cxnId="{E8043DFC-250A-524F-9625-5738115F7B4A}">
      <dgm:prSet/>
      <dgm:spPr/>
      <dgm:t>
        <a:bodyPr/>
        <a:lstStyle/>
        <a:p>
          <a:endParaRPr lang="en-US"/>
        </a:p>
      </dgm:t>
    </dgm:pt>
    <dgm:pt modelId="{8B4C67C7-8C30-044B-A79E-50C6533F4973}" type="sibTrans" cxnId="{E8043DFC-250A-524F-9625-5738115F7B4A}">
      <dgm:prSet/>
      <dgm:spPr/>
      <dgm:t>
        <a:bodyPr/>
        <a:lstStyle/>
        <a:p>
          <a:endParaRPr lang="en-US"/>
        </a:p>
      </dgm:t>
    </dgm:pt>
    <dgm:pt modelId="{F4C1C346-2516-6142-8260-8A309BF877C6}" type="pres">
      <dgm:prSet presAssocID="{2D9560FA-7B8B-504C-BCBE-51DC0AF3682F}" presName="CompostProcess" presStyleCnt="0">
        <dgm:presLayoutVars>
          <dgm:dir/>
          <dgm:resizeHandles val="exact"/>
        </dgm:presLayoutVars>
      </dgm:prSet>
      <dgm:spPr/>
    </dgm:pt>
    <dgm:pt modelId="{4B04435D-7F81-A849-B584-B5DFD5A4CF37}" type="pres">
      <dgm:prSet presAssocID="{2D9560FA-7B8B-504C-BCBE-51DC0AF3682F}" presName="arrow" presStyleLbl="bgShp" presStyleIdx="0" presStyleCnt="1"/>
      <dgm:spPr>
        <a:solidFill>
          <a:schemeClr val="tx2">
            <a:lumMod val="40000"/>
            <a:lumOff val="60000"/>
          </a:schemeClr>
        </a:solidFill>
      </dgm:spPr>
    </dgm:pt>
    <dgm:pt modelId="{87854859-37DD-7344-A10F-A9E070AA48B1}" type="pres">
      <dgm:prSet presAssocID="{2D9560FA-7B8B-504C-BCBE-51DC0AF3682F}" presName="linearProcess" presStyleCnt="0"/>
      <dgm:spPr/>
    </dgm:pt>
    <dgm:pt modelId="{6DA1E886-9425-E84E-97B5-63E3B9634CF1}" type="pres">
      <dgm:prSet presAssocID="{F44BFCA6-4377-CF45-9161-8C13A68A4F39}" presName="textNode" presStyleLbl="node1" presStyleIdx="0" presStyleCnt="4">
        <dgm:presLayoutVars>
          <dgm:bulletEnabled val="1"/>
        </dgm:presLayoutVars>
      </dgm:prSet>
      <dgm:spPr/>
      <dgm:t>
        <a:bodyPr/>
        <a:lstStyle/>
        <a:p>
          <a:endParaRPr lang="en-US"/>
        </a:p>
      </dgm:t>
    </dgm:pt>
    <dgm:pt modelId="{F8549AA4-459F-BB42-A4A8-7F550274EBCA}" type="pres">
      <dgm:prSet presAssocID="{0162C1B6-A724-064E-B786-61C8246430BB}" presName="sibTrans" presStyleCnt="0"/>
      <dgm:spPr/>
    </dgm:pt>
    <dgm:pt modelId="{F10ADA09-D07C-8246-9522-636B90676B7E}" type="pres">
      <dgm:prSet presAssocID="{EEF248FA-2B30-DB4C-B150-304740783686}" presName="textNode" presStyleLbl="node1" presStyleIdx="1" presStyleCnt="4">
        <dgm:presLayoutVars>
          <dgm:bulletEnabled val="1"/>
        </dgm:presLayoutVars>
      </dgm:prSet>
      <dgm:spPr/>
      <dgm:t>
        <a:bodyPr/>
        <a:lstStyle/>
        <a:p>
          <a:endParaRPr lang="en-US"/>
        </a:p>
      </dgm:t>
    </dgm:pt>
    <dgm:pt modelId="{84D7369C-F544-4C46-AD20-F7FC003A979A}" type="pres">
      <dgm:prSet presAssocID="{6A405B5A-3D56-944A-AFD3-8BEFCBCE2039}" presName="sibTrans" presStyleCnt="0"/>
      <dgm:spPr/>
    </dgm:pt>
    <dgm:pt modelId="{229C75FC-561F-DE44-BF66-935FF4EF03D0}" type="pres">
      <dgm:prSet presAssocID="{995B4A37-33D3-814E-A11B-1D1FBAC9343A}" presName="textNode" presStyleLbl="node1" presStyleIdx="2" presStyleCnt="4">
        <dgm:presLayoutVars>
          <dgm:bulletEnabled val="1"/>
        </dgm:presLayoutVars>
      </dgm:prSet>
      <dgm:spPr/>
      <dgm:t>
        <a:bodyPr/>
        <a:lstStyle/>
        <a:p>
          <a:endParaRPr lang="en-US"/>
        </a:p>
      </dgm:t>
    </dgm:pt>
    <dgm:pt modelId="{D793AFC9-670F-CC4B-B6D5-E7A66613B10A}" type="pres">
      <dgm:prSet presAssocID="{1E848C71-87B5-3A4A-9632-7CDE145713E4}" presName="sibTrans" presStyleCnt="0"/>
      <dgm:spPr/>
    </dgm:pt>
    <dgm:pt modelId="{C6526E7C-B215-A54F-916B-113778B8CB5C}" type="pres">
      <dgm:prSet presAssocID="{403C29D6-DECB-BA49-9A7F-9C2BE4C9D98B}" presName="textNode" presStyleLbl="node1" presStyleIdx="3" presStyleCnt="4">
        <dgm:presLayoutVars>
          <dgm:bulletEnabled val="1"/>
        </dgm:presLayoutVars>
      </dgm:prSet>
      <dgm:spPr/>
      <dgm:t>
        <a:bodyPr/>
        <a:lstStyle/>
        <a:p>
          <a:endParaRPr lang="en-US"/>
        </a:p>
      </dgm:t>
    </dgm:pt>
  </dgm:ptLst>
  <dgm:cxnLst>
    <dgm:cxn modelId="{BABE8E13-20A2-E648-8047-1C25B95F97DC}" srcId="{2D9560FA-7B8B-504C-BCBE-51DC0AF3682F}" destId="{EEF248FA-2B30-DB4C-B150-304740783686}" srcOrd="1" destOrd="0" parTransId="{88641E1E-22CC-6F47-AF43-3108F21DDFAD}" sibTransId="{6A405B5A-3D56-944A-AFD3-8BEFCBCE2039}"/>
    <dgm:cxn modelId="{190FFF28-10B8-834D-A1F1-F956FEFF9FB7}" type="presOf" srcId="{2D9560FA-7B8B-504C-BCBE-51DC0AF3682F}" destId="{F4C1C346-2516-6142-8260-8A309BF877C6}" srcOrd="0" destOrd="0" presId="urn:microsoft.com/office/officeart/2005/8/layout/hProcess9"/>
    <dgm:cxn modelId="{9B4DBB00-2905-274C-A9F7-0674A20CF75F}" srcId="{2D9560FA-7B8B-504C-BCBE-51DC0AF3682F}" destId="{995B4A37-33D3-814E-A11B-1D1FBAC9343A}" srcOrd="2" destOrd="0" parTransId="{1A6865F7-4697-264E-A51F-D2A5E2C66853}" sibTransId="{1E848C71-87B5-3A4A-9632-7CDE145713E4}"/>
    <dgm:cxn modelId="{3B89E5CB-5C92-0741-B65C-09A1BC02DAFB}" type="presOf" srcId="{995B4A37-33D3-814E-A11B-1D1FBAC9343A}" destId="{229C75FC-561F-DE44-BF66-935FF4EF03D0}" srcOrd="0" destOrd="0" presId="urn:microsoft.com/office/officeart/2005/8/layout/hProcess9"/>
    <dgm:cxn modelId="{142ADFE0-F405-B04F-B73A-CF392B980F06}" type="presOf" srcId="{403C29D6-DECB-BA49-9A7F-9C2BE4C9D98B}" destId="{C6526E7C-B215-A54F-916B-113778B8CB5C}" srcOrd="0" destOrd="0" presId="urn:microsoft.com/office/officeart/2005/8/layout/hProcess9"/>
    <dgm:cxn modelId="{E8043DFC-250A-524F-9625-5738115F7B4A}" srcId="{2D9560FA-7B8B-504C-BCBE-51DC0AF3682F}" destId="{403C29D6-DECB-BA49-9A7F-9C2BE4C9D98B}" srcOrd="3" destOrd="0" parTransId="{25B044EA-0468-B449-BB77-B399E1E5BB8D}" sibTransId="{8B4C67C7-8C30-044B-A79E-50C6533F4973}"/>
    <dgm:cxn modelId="{8F636D46-2D61-A541-9E53-3EAE5A93D868}" type="presOf" srcId="{F44BFCA6-4377-CF45-9161-8C13A68A4F39}" destId="{6DA1E886-9425-E84E-97B5-63E3B9634CF1}" srcOrd="0" destOrd="0" presId="urn:microsoft.com/office/officeart/2005/8/layout/hProcess9"/>
    <dgm:cxn modelId="{6B62E0DF-87A9-E44A-8146-B1791C6F301E}" srcId="{2D9560FA-7B8B-504C-BCBE-51DC0AF3682F}" destId="{F44BFCA6-4377-CF45-9161-8C13A68A4F39}" srcOrd="0" destOrd="0" parTransId="{68FEBDD6-438B-A343-A59A-18DBEC4A30B5}" sibTransId="{0162C1B6-A724-064E-B786-61C8246430BB}"/>
    <dgm:cxn modelId="{4D63F3E7-8905-F042-9C81-0B0526E5C195}" type="presOf" srcId="{EEF248FA-2B30-DB4C-B150-304740783686}" destId="{F10ADA09-D07C-8246-9522-636B90676B7E}" srcOrd="0" destOrd="0" presId="urn:microsoft.com/office/officeart/2005/8/layout/hProcess9"/>
    <dgm:cxn modelId="{73269C67-349C-E946-AE6A-7CE073AAD5BD}" type="presParOf" srcId="{F4C1C346-2516-6142-8260-8A309BF877C6}" destId="{4B04435D-7F81-A849-B584-B5DFD5A4CF37}" srcOrd="0" destOrd="0" presId="urn:microsoft.com/office/officeart/2005/8/layout/hProcess9"/>
    <dgm:cxn modelId="{53E92C52-553D-AE47-A25F-630879E755BC}" type="presParOf" srcId="{F4C1C346-2516-6142-8260-8A309BF877C6}" destId="{87854859-37DD-7344-A10F-A9E070AA48B1}" srcOrd="1" destOrd="0" presId="urn:microsoft.com/office/officeart/2005/8/layout/hProcess9"/>
    <dgm:cxn modelId="{0057200A-D037-6044-9049-0E95F3C5C2E9}" type="presParOf" srcId="{87854859-37DD-7344-A10F-A9E070AA48B1}" destId="{6DA1E886-9425-E84E-97B5-63E3B9634CF1}" srcOrd="0" destOrd="0" presId="urn:microsoft.com/office/officeart/2005/8/layout/hProcess9"/>
    <dgm:cxn modelId="{0E45812D-9052-B345-A9F5-CD57856CCF92}" type="presParOf" srcId="{87854859-37DD-7344-A10F-A9E070AA48B1}" destId="{F8549AA4-459F-BB42-A4A8-7F550274EBCA}" srcOrd="1" destOrd="0" presId="urn:microsoft.com/office/officeart/2005/8/layout/hProcess9"/>
    <dgm:cxn modelId="{4A2C624E-BD0E-404C-94EF-16D347071E5D}" type="presParOf" srcId="{87854859-37DD-7344-A10F-A9E070AA48B1}" destId="{F10ADA09-D07C-8246-9522-636B90676B7E}" srcOrd="2" destOrd="0" presId="urn:microsoft.com/office/officeart/2005/8/layout/hProcess9"/>
    <dgm:cxn modelId="{2AE6AD4F-B04F-1345-81B7-27BF631C6960}" type="presParOf" srcId="{87854859-37DD-7344-A10F-A9E070AA48B1}" destId="{84D7369C-F544-4C46-AD20-F7FC003A979A}" srcOrd="3" destOrd="0" presId="urn:microsoft.com/office/officeart/2005/8/layout/hProcess9"/>
    <dgm:cxn modelId="{5007F532-4A38-7242-9322-0A1C9B7FE59C}" type="presParOf" srcId="{87854859-37DD-7344-A10F-A9E070AA48B1}" destId="{229C75FC-561F-DE44-BF66-935FF4EF03D0}" srcOrd="4" destOrd="0" presId="urn:microsoft.com/office/officeart/2005/8/layout/hProcess9"/>
    <dgm:cxn modelId="{6C0E3898-0CF0-384D-980A-72D85AE0FD5D}" type="presParOf" srcId="{87854859-37DD-7344-A10F-A9E070AA48B1}" destId="{D793AFC9-670F-CC4B-B6D5-E7A66613B10A}" srcOrd="5" destOrd="0" presId="urn:microsoft.com/office/officeart/2005/8/layout/hProcess9"/>
    <dgm:cxn modelId="{C3DC91CB-2A29-474A-ACCD-9B6F6DBE8E9D}" type="presParOf" srcId="{87854859-37DD-7344-A10F-A9E070AA48B1}" destId="{C6526E7C-B215-A54F-916B-113778B8CB5C}" srcOrd="6" destOrd="0" presId="urn:microsoft.com/office/officeart/2005/8/layout/hProcess9"/>
  </dgm:cxnLst>
  <dgm:bg>
    <a:noFill/>
  </dgm:bg>
  <dgm:whole/>
  <dgm:extLst>
    <a:ext uri="http://schemas.microsoft.com/office/drawing/2008/diagram">
      <dsp:dataModelExt xmlns:dsp="http://schemas.microsoft.com/office/drawing/2008/diagram" xmlns="" relId="rId6" minVer="http://schemas.openxmlformats.org/drawingml/2006/diagram"/>
    </a:ext>
    <a:ext uri="{C62137D5-CB1D-491B-B009-E17868A290BF}">
      <dgm14:recolorImg xmlns:dgm14="http://schemas.microsoft.com/office/drawing/2010/diagram" xmlns=""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0AFC0E-1E0F-4FE2-821F-C8E108B655FF}">
      <dsp:nvSpPr>
        <dsp:cNvPr id="0" name=""/>
        <dsp:cNvSpPr/>
      </dsp:nvSpPr>
      <dsp:spPr>
        <a:xfrm rot="5400000">
          <a:off x="-210564" y="210564"/>
          <a:ext cx="1403763" cy="982634"/>
        </a:xfrm>
        <a:prstGeom prst="chevron">
          <a:avLst/>
        </a:prstGeom>
        <a:solidFill>
          <a:srgbClr val="FF3300"/>
        </a:solidFill>
        <a:ln w="9525" cap="flat" cmpd="sng" algn="ctr">
          <a:solidFill>
            <a:srgbClr val="B2B2B2">
              <a:alpha val="90000"/>
              <a:hueOff val="0"/>
              <a:satOff val="0"/>
              <a:lumOff val="0"/>
              <a:alphaOff val="0"/>
            </a:srgb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smtClean="0">
              <a:solidFill>
                <a:sysClr val="window" lastClr="FFFFFF"/>
              </a:solidFill>
              <a:latin typeface="Verdana" pitchFamily="34" charset="0"/>
              <a:ea typeface="Verdana" pitchFamily="34" charset="0"/>
              <a:cs typeface="Verdana" pitchFamily="34" charset="0"/>
            </a:rPr>
            <a:t>1</a:t>
          </a:r>
          <a:endParaRPr lang="en-US" sz="2700" kern="1200" dirty="0">
            <a:solidFill>
              <a:sysClr val="window" lastClr="FFFFFF"/>
            </a:solidFill>
            <a:latin typeface="Verdana" pitchFamily="34" charset="0"/>
            <a:ea typeface="Verdana" pitchFamily="34" charset="0"/>
            <a:cs typeface="Verdana" pitchFamily="34" charset="0"/>
          </a:endParaRPr>
        </a:p>
      </dsp:txBody>
      <dsp:txXfrm rot="-5400000">
        <a:off x="1" y="491316"/>
        <a:ext cx="982634" cy="421129"/>
      </dsp:txXfrm>
    </dsp:sp>
    <dsp:sp modelId="{F891322D-E733-4089-B0EC-C96B2243A45A}">
      <dsp:nvSpPr>
        <dsp:cNvPr id="0" name=""/>
        <dsp:cNvSpPr/>
      </dsp:nvSpPr>
      <dsp:spPr>
        <a:xfrm rot="5400000">
          <a:off x="4137574" y="-3153743"/>
          <a:ext cx="912446" cy="7246965"/>
        </a:xfrm>
        <a:prstGeom prst="round2SameRect">
          <a:avLst/>
        </a:prstGeom>
        <a:solidFill>
          <a:sysClr val="window" lastClr="FFFFFF">
            <a:alpha val="90000"/>
            <a:hueOff val="0"/>
            <a:satOff val="0"/>
            <a:lumOff val="0"/>
            <a:alphaOff val="0"/>
          </a:sysClr>
        </a:solidFill>
        <a:ln w="9525" cap="flat" cmpd="sng" algn="ctr">
          <a:solidFill>
            <a:srgbClr val="FF0000">
              <a:alpha val="9000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b="0" kern="1200" dirty="0" err="1" smtClean="0">
              <a:solidFill>
                <a:sysClr val="windowText" lastClr="000000">
                  <a:hueOff val="0"/>
                  <a:satOff val="0"/>
                  <a:lumOff val="0"/>
                  <a:alphaOff val="0"/>
                </a:sysClr>
              </a:solidFill>
              <a:latin typeface="Verdana" pitchFamily="34" charset="0"/>
              <a:ea typeface="Verdana" pitchFamily="34" charset="0"/>
              <a:cs typeface="Verdana" pitchFamily="34" charset="0"/>
            </a:rPr>
            <a:t>Connaissance</a:t>
          </a:r>
          <a:r>
            <a:rPr lang="en-US" sz="2100" b="0" kern="1200" dirty="0" smtClean="0">
              <a:solidFill>
                <a:sysClr val="windowText" lastClr="000000">
                  <a:hueOff val="0"/>
                  <a:satOff val="0"/>
                  <a:lumOff val="0"/>
                  <a:alphaOff val="0"/>
                </a:sysClr>
              </a:solidFill>
              <a:latin typeface="Verdana" pitchFamily="34" charset="0"/>
              <a:ea typeface="Verdana" pitchFamily="34" charset="0"/>
              <a:cs typeface="Verdana" pitchFamily="34" charset="0"/>
            </a:rPr>
            <a:t> </a:t>
          </a:r>
          <a:r>
            <a:rPr lang="en-US" sz="3200" b="0" kern="1200" dirty="0" smtClean="0">
              <a:solidFill>
                <a:sysClr val="windowText" lastClr="000000">
                  <a:hueOff val="0"/>
                  <a:satOff val="0"/>
                  <a:lumOff val="0"/>
                  <a:alphaOff val="0"/>
                </a:sysClr>
              </a:solidFill>
              <a:latin typeface="Verdana" pitchFamily="34" charset="0"/>
              <a:ea typeface="Verdana" pitchFamily="34" charset="0"/>
              <a:cs typeface="Verdana" pitchFamily="34" charset="0"/>
            </a:rPr>
            <a:t>/Evaluation</a:t>
          </a:r>
          <a:endParaRPr lang="en-US" sz="3200" b="1" kern="1200" dirty="0">
            <a:solidFill>
              <a:sysClr val="windowText" lastClr="000000">
                <a:hueOff val="0"/>
                <a:satOff val="0"/>
                <a:lumOff val="0"/>
                <a:alphaOff val="0"/>
              </a:sysClr>
            </a:solidFill>
            <a:latin typeface="Verdana" pitchFamily="34" charset="0"/>
            <a:ea typeface="Verdana" pitchFamily="34" charset="0"/>
            <a:cs typeface="Verdana" pitchFamily="34" charset="0"/>
          </a:endParaRPr>
        </a:p>
      </dsp:txBody>
      <dsp:txXfrm rot="-5400000">
        <a:off x="970315" y="58058"/>
        <a:ext cx="7202423" cy="823362"/>
      </dsp:txXfrm>
    </dsp:sp>
    <dsp:sp modelId="{7CFE0CCB-B6F6-4EBC-B1F8-5920B8FB8BAB}">
      <dsp:nvSpPr>
        <dsp:cNvPr id="0" name=""/>
        <dsp:cNvSpPr/>
      </dsp:nvSpPr>
      <dsp:spPr>
        <a:xfrm rot="5400000">
          <a:off x="-210564" y="1469391"/>
          <a:ext cx="1403763" cy="982634"/>
        </a:xfrm>
        <a:prstGeom prst="chevron">
          <a:avLst/>
        </a:prstGeom>
        <a:solidFill>
          <a:srgbClr val="00B050"/>
        </a:solidFill>
        <a:ln w="9525" cap="flat" cmpd="sng" algn="ctr">
          <a:solidFill>
            <a:srgbClr val="B2B2B2">
              <a:alpha val="90000"/>
              <a:hueOff val="0"/>
              <a:satOff val="0"/>
              <a:lumOff val="0"/>
              <a:alphaOff val="-13333"/>
            </a:srgb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solidFill>
                <a:sysClr val="window" lastClr="FFFFFF"/>
              </a:solidFill>
              <a:latin typeface="Verdana" pitchFamily="34" charset="0"/>
              <a:ea typeface="Verdana" pitchFamily="34" charset="0"/>
              <a:cs typeface="Verdana" pitchFamily="34" charset="0"/>
            </a:rPr>
            <a:t>2</a:t>
          </a:r>
          <a:endParaRPr lang="en-US" sz="2700" kern="1200" dirty="0">
            <a:solidFill>
              <a:sysClr val="window" lastClr="FFFFFF"/>
            </a:solidFill>
            <a:latin typeface="Verdana" pitchFamily="34" charset="0"/>
            <a:ea typeface="Verdana" pitchFamily="34" charset="0"/>
            <a:cs typeface="Verdana" pitchFamily="34" charset="0"/>
          </a:endParaRPr>
        </a:p>
      </dsp:txBody>
      <dsp:txXfrm rot="-5400000">
        <a:off x="1" y="1750143"/>
        <a:ext cx="982634" cy="421129"/>
      </dsp:txXfrm>
    </dsp:sp>
    <dsp:sp modelId="{C840086A-7EE0-4912-AF6A-237408EA2D4B}">
      <dsp:nvSpPr>
        <dsp:cNvPr id="0" name=""/>
        <dsp:cNvSpPr/>
      </dsp:nvSpPr>
      <dsp:spPr>
        <a:xfrm rot="5400000">
          <a:off x="4129530" y="-1861168"/>
          <a:ext cx="912446" cy="7246965"/>
        </a:xfrm>
        <a:prstGeom prst="round2SameRect">
          <a:avLst/>
        </a:prstGeom>
        <a:solidFill>
          <a:sysClr val="window" lastClr="FFFFFF">
            <a:alpha val="90000"/>
            <a:hueOff val="0"/>
            <a:satOff val="0"/>
            <a:lumOff val="0"/>
            <a:alphaOff val="0"/>
          </a:sysClr>
        </a:solidFill>
        <a:ln w="9525" cap="flat" cmpd="sng" algn="ctr">
          <a:solidFill>
            <a:srgbClr val="00B050">
              <a:alpha val="70000"/>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98704" tIns="26670" rIns="26670" bIns="26670" numCol="1" spcCol="1270" anchor="ctr" anchorCtr="0">
          <a:noAutofit/>
        </a:bodyPr>
        <a:lstStyle/>
        <a:p>
          <a:pPr marL="285750" lvl="1" indent="-285750" algn="l" defTabSz="1866900">
            <a:lnSpc>
              <a:spcPct val="90000"/>
            </a:lnSpc>
            <a:spcBef>
              <a:spcPct val="0"/>
            </a:spcBef>
            <a:spcAft>
              <a:spcPct val="15000"/>
            </a:spcAft>
            <a:buChar char="••"/>
          </a:pPr>
          <a:r>
            <a:rPr lang="en-US" sz="4200" b="0" kern="1200" dirty="0" smtClean="0">
              <a:solidFill>
                <a:sysClr val="windowText" lastClr="000000">
                  <a:hueOff val="0"/>
                  <a:satOff val="0"/>
                  <a:lumOff val="0"/>
                  <a:alphaOff val="0"/>
                </a:sysClr>
              </a:solidFill>
              <a:latin typeface="Verdana" pitchFamily="34" charset="0"/>
              <a:ea typeface="Verdana" pitchFamily="34" charset="0"/>
              <a:cs typeface="Verdana" pitchFamily="34" charset="0"/>
            </a:rPr>
            <a:t>Action / </a:t>
          </a:r>
          <a:r>
            <a:rPr lang="en-US" sz="4200" b="0" kern="1200" dirty="0" err="1" smtClean="0">
              <a:solidFill>
                <a:sysClr val="windowText" lastClr="000000">
                  <a:hueOff val="0"/>
                  <a:satOff val="0"/>
                  <a:lumOff val="0"/>
                  <a:alphaOff val="0"/>
                </a:sysClr>
              </a:solidFill>
              <a:latin typeface="Verdana" pitchFamily="34" charset="0"/>
              <a:ea typeface="Verdana" pitchFamily="34" charset="0"/>
              <a:cs typeface="Verdana" pitchFamily="34" charset="0"/>
            </a:rPr>
            <a:t>Mise</a:t>
          </a:r>
          <a:r>
            <a:rPr lang="en-US" sz="4200" b="0" kern="1200" dirty="0" smtClean="0">
              <a:solidFill>
                <a:sysClr val="windowText" lastClr="000000">
                  <a:hueOff val="0"/>
                  <a:satOff val="0"/>
                  <a:lumOff val="0"/>
                  <a:alphaOff val="0"/>
                </a:sysClr>
              </a:solidFill>
              <a:latin typeface="Verdana" pitchFamily="34" charset="0"/>
              <a:ea typeface="Verdana" pitchFamily="34" charset="0"/>
              <a:cs typeface="Verdana" pitchFamily="34" charset="0"/>
            </a:rPr>
            <a:t> en oeuvre</a:t>
          </a:r>
          <a:endParaRPr lang="en-US" sz="4200" b="1" kern="1200" dirty="0">
            <a:solidFill>
              <a:sysClr val="windowText" lastClr="000000">
                <a:hueOff val="0"/>
                <a:satOff val="0"/>
                <a:lumOff val="0"/>
                <a:alphaOff val="0"/>
              </a:sysClr>
            </a:solidFill>
            <a:latin typeface="Verdana" pitchFamily="34" charset="0"/>
            <a:ea typeface="Verdana" pitchFamily="34" charset="0"/>
            <a:cs typeface="Verdana" pitchFamily="34" charset="0"/>
          </a:endParaRPr>
        </a:p>
      </dsp:txBody>
      <dsp:txXfrm rot="-5400000">
        <a:off x="962271" y="1350633"/>
        <a:ext cx="7202423" cy="823362"/>
      </dsp:txXfrm>
    </dsp:sp>
    <dsp:sp modelId="{1F1AECEC-7B62-499A-A8DA-3E1F58681C94}">
      <dsp:nvSpPr>
        <dsp:cNvPr id="0" name=""/>
        <dsp:cNvSpPr/>
      </dsp:nvSpPr>
      <dsp:spPr>
        <a:xfrm rot="5400000">
          <a:off x="-210564" y="2727987"/>
          <a:ext cx="1403763" cy="982634"/>
        </a:xfrm>
        <a:prstGeom prst="chevron">
          <a:avLst/>
        </a:prstGeom>
        <a:solidFill>
          <a:srgbClr val="8A1E92"/>
        </a:solidFill>
        <a:ln w="9525" cap="flat" cmpd="sng" algn="ctr">
          <a:solidFill>
            <a:srgbClr val="B2B2B2">
              <a:alpha val="90000"/>
              <a:hueOff val="0"/>
              <a:satOff val="0"/>
              <a:lumOff val="0"/>
              <a:alphaOff val="-26667"/>
            </a:srgb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solidFill>
                <a:sysClr val="window" lastClr="FFFFFF"/>
              </a:solidFill>
              <a:latin typeface="Verdana" pitchFamily="34" charset="0"/>
              <a:ea typeface="Verdana" pitchFamily="34" charset="0"/>
              <a:cs typeface="Verdana" pitchFamily="34" charset="0"/>
            </a:rPr>
            <a:t>3</a:t>
          </a:r>
          <a:endParaRPr lang="en-US" sz="2700" kern="1200" dirty="0">
            <a:solidFill>
              <a:sysClr val="window" lastClr="FFFFFF"/>
            </a:solidFill>
            <a:latin typeface="Verdana" pitchFamily="34" charset="0"/>
            <a:ea typeface="Verdana" pitchFamily="34" charset="0"/>
            <a:cs typeface="Verdana" pitchFamily="34" charset="0"/>
          </a:endParaRPr>
        </a:p>
      </dsp:txBody>
      <dsp:txXfrm rot="-5400000">
        <a:off x="1" y="3008739"/>
        <a:ext cx="982634" cy="421129"/>
      </dsp:txXfrm>
    </dsp:sp>
    <dsp:sp modelId="{5CF188EC-D04A-494A-82FE-92E760A8A6FC}">
      <dsp:nvSpPr>
        <dsp:cNvPr id="0" name=""/>
        <dsp:cNvSpPr/>
      </dsp:nvSpPr>
      <dsp:spPr>
        <a:xfrm rot="5400000">
          <a:off x="4149894" y="-649836"/>
          <a:ext cx="912446" cy="7246965"/>
        </a:xfrm>
        <a:prstGeom prst="round2SameRect">
          <a:avLst/>
        </a:prstGeom>
        <a:solidFill>
          <a:sysClr val="window" lastClr="FFFFFF">
            <a:alpha val="90000"/>
            <a:hueOff val="0"/>
            <a:satOff val="0"/>
            <a:lumOff val="0"/>
            <a:alphaOff val="0"/>
          </a:sysClr>
        </a:solidFill>
        <a:ln w="9525" cap="flat" cmpd="sng" algn="ctr">
          <a:solidFill>
            <a:srgbClr val="8A1E92">
              <a:alpha val="63137"/>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98704" tIns="26670" rIns="26670" bIns="26670" numCol="1" spcCol="1270" anchor="ctr" anchorCtr="0">
          <a:noAutofit/>
        </a:bodyPr>
        <a:lstStyle/>
        <a:p>
          <a:pPr marL="285750" lvl="1" indent="-285750" algn="l" defTabSz="1866900">
            <a:lnSpc>
              <a:spcPct val="90000"/>
            </a:lnSpc>
            <a:spcBef>
              <a:spcPct val="0"/>
            </a:spcBef>
            <a:spcAft>
              <a:spcPct val="15000"/>
            </a:spcAft>
            <a:buChar char="••"/>
          </a:pPr>
          <a:r>
            <a:rPr lang="en-US" sz="4200" b="0" kern="1200" dirty="0" smtClean="0">
              <a:solidFill>
                <a:sysClr val="windowText" lastClr="000000">
                  <a:hueOff val="0"/>
                  <a:satOff val="0"/>
                  <a:lumOff val="0"/>
                  <a:alphaOff val="0"/>
                </a:sysClr>
              </a:solidFill>
              <a:latin typeface="Verdana" pitchFamily="34" charset="0"/>
              <a:ea typeface="Verdana" pitchFamily="34" charset="0"/>
              <a:cs typeface="Verdana" pitchFamily="34" charset="0"/>
            </a:rPr>
            <a:t>Monitoring </a:t>
          </a:r>
          <a:r>
            <a:rPr lang="en-US" sz="4200" b="0" kern="1200" dirty="0" smtClean="0">
              <a:solidFill>
                <a:sysClr val="windowText" lastClr="000000">
                  <a:hueOff val="0"/>
                  <a:satOff val="0"/>
                  <a:lumOff val="0"/>
                  <a:alphaOff val="0"/>
                </a:sysClr>
              </a:solidFill>
              <a:latin typeface="Verdana" pitchFamily="34" charset="0"/>
              <a:ea typeface="Verdana" pitchFamily="34" charset="0"/>
              <a:cs typeface="Verdana" pitchFamily="34" charset="0"/>
            </a:rPr>
            <a:t>et </a:t>
          </a:r>
          <a:r>
            <a:rPr lang="en-US" sz="4200" b="0" kern="1200" dirty="0" smtClean="0">
              <a:solidFill>
                <a:sysClr val="windowText" lastClr="000000">
                  <a:hueOff val="0"/>
                  <a:satOff val="0"/>
                  <a:lumOff val="0"/>
                  <a:alphaOff val="0"/>
                </a:sysClr>
              </a:solidFill>
              <a:latin typeface="Verdana" pitchFamily="34" charset="0"/>
              <a:ea typeface="Verdana" pitchFamily="34" charset="0"/>
              <a:cs typeface="Verdana" pitchFamily="34" charset="0"/>
            </a:rPr>
            <a:t>Evaluation </a:t>
          </a:r>
          <a:endParaRPr lang="en-US" sz="4200" kern="1200" dirty="0">
            <a:solidFill>
              <a:sysClr val="windowText" lastClr="000000">
                <a:hueOff val="0"/>
                <a:satOff val="0"/>
                <a:lumOff val="0"/>
                <a:alphaOff val="0"/>
              </a:sysClr>
            </a:solidFill>
            <a:latin typeface="Verdana" pitchFamily="34" charset="0"/>
            <a:ea typeface="Verdana" pitchFamily="34" charset="0"/>
            <a:cs typeface="Verdana" pitchFamily="34" charset="0"/>
          </a:endParaRPr>
        </a:p>
      </dsp:txBody>
      <dsp:txXfrm rot="-5400000">
        <a:off x="982635" y="2561965"/>
        <a:ext cx="7202423" cy="823362"/>
      </dsp:txXfrm>
    </dsp:sp>
    <dsp:sp modelId="{5B2AFE9F-630E-4D12-A40E-A02EE8F76CA3}">
      <dsp:nvSpPr>
        <dsp:cNvPr id="0" name=""/>
        <dsp:cNvSpPr/>
      </dsp:nvSpPr>
      <dsp:spPr>
        <a:xfrm rot="5400000">
          <a:off x="-210564" y="3986583"/>
          <a:ext cx="1403763" cy="982634"/>
        </a:xfrm>
        <a:prstGeom prst="chevron">
          <a:avLst/>
        </a:prstGeom>
        <a:solidFill>
          <a:srgbClr val="3333FF"/>
        </a:solidFill>
        <a:ln w="9525" cap="flat" cmpd="sng" algn="ctr">
          <a:solidFill>
            <a:srgbClr val="B2B2B2">
              <a:alpha val="90000"/>
              <a:hueOff val="0"/>
              <a:satOff val="0"/>
              <a:lumOff val="0"/>
              <a:alphaOff val="-40000"/>
            </a:srgb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en-US" sz="2700" kern="1200" dirty="0" smtClean="0">
              <a:solidFill>
                <a:sysClr val="window" lastClr="FFFFFF"/>
              </a:solidFill>
              <a:latin typeface="Verdana" pitchFamily="34" charset="0"/>
              <a:ea typeface="Verdana" pitchFamily="34" charset="0"/>
              <a:cs typeface="Verdana" pitchFamily="34" charset="0"/>
            </a:rPr>
            <a:t>4</a:t>
          </a:r>
          <a:endParaRPr lang="en-US" sz="2700" kern="1200" dirty="0">
            <a:solidFill>
              <a:sysClr val="window" lastClr="FFFFFF"/>
            </a:solidFill>
            <a:latin typeface="Verdana" pitchFamily="34" charset="0"/>
            <a:ea typeface="Verdana" pitchFamily="34" charset="0"/>
            <a:cs typeface="Verdana" pitchFamily="34" charset="0"/>
          </a:endParaRPr>
        </a:p>
      </dsp:txBody>
      <dsp:txXfrm rot="-5400000">
        <a:off x="1" y="4267335"/>
        <a:ext cx="982634" cy="421129"/>
      </dsp:txXfrm>
    </dsp:sp>
    <dsp:sp modelId="{79841041-091A-4C1F-B369-2CF7749F76C8}">
      <dsp:nvSpPr>
        <dsp:cNvPr id="0" name=""/>
        <dsp:cNvSpPr/>
      </dsp:nvSpPr>
      <dsp:spPr>
        <a:xfrm rot="5400000">
          <a:off x="4149894" y="608759"/>
          <a:ext cx="912446" cy="7246965"/>
        </a:xfrm>
        <a:prstGeom prst="round2SameRect">
          <a:avLst/>
        </a:prstGeom>
        <a:solidFill>
          <a:sysClr val="window" lastClr="FFFFFF">
            <a:alpha val="90000"/>
            <a:hueOff val="0"/>
            <a:satOff val="0"/>
            <a:lumOff val="0"/>
            <a:alphaOff val="0"/>
          </a:sysClr>
        </a:solidFill>
        <a:ln w="9525" cap="flat" cmpd="sng" algn="ctr">
          <a:solidFill>
            <a:srgbClr val="3333FF">
              <a:alpha val="49804"/>
            </a:srgb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98704" tIns="26670" rIns="26670" bIns="26670" numCol="1" spcCol="1270" anchor="ctr" anchorCtr="0">
          <a:noAutofit/>
        </a:bodyPr>
        <a:lstStyle/>
        <a:p>
          <a:pPr marL="285750" lvl="1" indent="-285750" algn="l" defTabSz="1866900">
            <a:lnSpc>
              <a:spcPct val="90000"/>
            </a:lnSpc>
            <a:spcBef>
              <a:spcPct val="0"/>
            </a:spcBef>
            <a:spcAft>
              <a:spcPct val="15000"/>
            </a:spcAft>
            <a:buChar char="••"/>
          </a:pPr>
          <a:r>
            <a:rPr lang="en-US" sz="4200" b="0" kern="1200" dirty="0" smtClean="0">
              <a:solidFill>
                <a:sysClr val="windowText" lastClr="000000">
                  <a:hueOff val="0"/>
                  <a:satOff val="0"/>
                  <a:lumOff val="0"/>
                  <a:alphaOff val="0"/>
                </a:sysClr>
              </a:solidFill>
              <a:latin typeface="Verdana" pitchFamily="34" charset="0"/>
              <a:ea typeface="Verdana" pitchFamily="34" charset="0"/>
              <a:cs typeface="Verdana" pitchFamily="34" charset="0"/>
            </a:rPr>
            <a:t>Revue et </a:t>
          </a:r>
          <a:r>
            <a:rPr lang="en-US" sz="4200" b="0" kern="1200" dirty="0" err="1" smtClean="0">
              <a:solidFill>
                <a:sysClr val="windowText" lastClr="000000">
                  <a:hueOff val="0"/>
                  <a:satOff val="0"/>
                  <a:lumOff val="0"/>
                  <a:alphaOff val="0"/>
                </a:sysClr>
              </a:solidFill>
              <a:latin typeface="Verdana" pitchFamily="34" charset="0"/>
              <a:ea typeface="Verdana" pitchFamily="34" charset="0"/>
              <a:cs typeface="Verdana" pitchFamily="34" charset="0"/>
            </a:rPr>
            <a:t>Ajustements</a:t>
          </a:r>
          <a:endParaRPr lang="en-US" sz="4200" b="0" kern="1200" dirty="0" smtClean="0">
            <a:solidFill>
              <a:sysClr val="windowText" lastClr="000000">
                <a:hueOff val="0"/>
                <a:satOff val="0"/>
                <a:lumOff val="0"/>
                <a:alphaOff val="0"/>
              </a:sysClr>
            </a:solidFill>
            <a:latin typeface="Verdana" pitchFamily="34" charset="0"/>
            <a:ea typeface="Verdana" pitchFamily="34" charset="0"/>
            <a:cs typeface="Verdana" pitchFamily="34" charset="0"/>
          </a:endParaRPr>
        </a:p>
      </dsp:txBody>
      <dsp:txXfrm rot="-5400000">
        <a:off x="982635" y="3820560"/>
        <a:ext cx="7202423" cy="8233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FF4155-FE63-44A0-AD34-27AC93AD9180}">
      <dsp:nvSpPr>
        <dsp:cNvPr id="0" name=""/>
        <dsp:cNvSpPr/>
      </dsp:nvSpPr>
      <dsp:spPr>
        <a:xfrm>
          <a:off x="944" y="497"/>
          <a:ext cx="8227711" cy="1525708"/>
        </a:xfrm>
        <a:prstGeom prst="roundRect">
          <a:avLst>
            <a:gd name="adj" fmla="val 10000"/>
          </a:avLst>
        </a:prstGeom>
        <a:solidFill>
          <a:srgbClr val="3333FF"/>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100000"/>
            </a:lnSpc>
            <a:spcBef>
              <a:spcPct val="0"/>
            </a:spcBef>
            <a:spcAft>
              <a:spcPts val="0"/>
            </a:spcAft>
          </a:pPr>
          <a:r>
            <a:rPr lang="en-US" sz="2400" kern="1200" dirty="0" smtClean="0">
              <a:solidFill>
                <a:sysClr val="window" lastClr="FFFFFF"/>
              </a:solidFill>
              <a:latin typeface="Georgia"/>
              <a:ea typeface="+mn-ea"/>
              <a:cs typeface="+mn-cs"/>
            </a:rPr>
            <a:t>Adaptation au </a:t>
          </a:r>
          <a:r>
            <a:rPr lang="en-US" sz="2400" kern="1200" dirty="0" err="1" smtClean="0">
              <a:solidFill>
                <a:sysClr val="window" lastClr="FFFFFF"/>
              </a:solidFill>
              <a:latin typeface="Georgia"/>
              <a:ea typeface="+mn-ea"/>
              <a:cs typeface="+mn-cs"/>
            </a:rPr>
            <a:t>changement</a:t>
          </a:r>
          <a:r>
            <a:rPr lang="en-US" sz="2400" kern="1200" dirty="0" smtClean="0">
              <a:solidFill>
                <a:sysClr val="window" lastClr="FFFFFF"/>
              </a:solidFill>
              <a:latin typeface="Georgia"/>
              <a:ea typeface="+mn-ea"/>
              <a:cs typeface="+mn-cs"/>
            </a:rPr>
            <a:t> </a:t>
          </a:r>
          <a:r>
            <a:rPr lang="en-US" sz="2400" kern="1200" dirty="0" err="1" smtClean="0">
              <a:solidFill>
                <a:sysClr val="window" lastClr="FFFFFF"/>
              </a:solidFill>
              <a:latin typeface="Georgia"/>
              <a:ea typeface="+mn-ea"/>
              <a:cs typeface="+mn-cs"/>
            </a:rPr>
            <a:t>climatique</a:t>
          </a:r>
          <a:r>
            <a:rPr lang="en-US" sz="2400" kern="1200" dirty="0" smtClean="0">
              <a:solidFill>
                <a:sysClr val="window" lastClr="FFFFFF"/>
              </a:solidFill>
              <a:latin typeface="Georgia"/>
              <a:ea typeface="+mn-ea"/>
              <a:cs typeface="+mn-cs"/>
            </a:rPr>
            <a:t> et </a:t>
          </a:r>
          <a:r>
            <a:rPr lang="en-US" sz="2400" kern="1200" dirty="0" err="1" smtClean="0">
              <a:solidFill>
                <a:sysClr val="window" lastClr="FFFFFF"/>
              </a:solidFill>
              <a:latin typeface="Georgia"/>
              <a:ea typeface="+mn-ea"/>
              <a:cs typeface="+mn-cs"/>
            </a:rPr>
            <a:t>établissement</a:t>
          </a:r>
          <a:r>
            <a:rPr lang="en-US" sz="2400" kern="1200" dirty="0" smtClean="0">
              <a:solidFill>
                <a:sysClr val="window" lastClr="FFFFFF"/>
              </a:solidFill>
              <a:latin typeface="Georgia"/>
              <a:ea typeface="+mn-ea"/>
              <a:cs typeface="+mn-cs"/>
            </a:rPr>
            <a:t> des  Infrastructures TIC  à </a:t>
          </a:r>
          <a:r>
            <a:rPr lang="en-US" sz="2400" kern="1200" dirty="0" err="1" smtClean="0">
              <a:solidFill>
                <a:sysClr val="window" lastClr="FFFFFF"/>
              </a:solidFill>
              <a:latin typeface="Georgia"/>
              <a:ea typeface="+mn-ea"/>
              <a:cs typeface="+mn-cs"/>
            </a:rPr>
            <a:t>faible</a:t>
          </a:r>
          <a:r>
            <a:rPr lang="en-US" sz="2400" kern="1200" dirty="0" smtClean="0">
              <a:solidFill>
                <a:sysClr val="window" lastClr="FFFFFF"/>
              </a:solidFill>
              <a:latin typeface="Georgia"/>
              <a:ea typeface="+mn-ea"/>
              <a:cs typeface="+mn-cs"/>
            </a:rPr>
            <a:t> </a:t>
          </a:r>
          <a:r>
            <a:rPr lang="en-US" sz="2400" kern="1200" dirty="0" err="1" smtClean="0">
              <a:solidFill>
                <a:sysClr val="window" lastClr="FFFFFF"/>
              </a:solidFill>
              <a:latin typeface="Georgia"/>
              <a:ea typeface="+mn-ea"/>
              <a:cs typeface="+mn-cs"/>
            </a:rPr>
            <a:t>coût</a:t>
          </a:r>
          <a:r>
            <a:rPr lang="en-US" sz="2400" kern="1200" dirty="0" smtClean="0">
              <a:solidFill>
                <a:sysClr val="window" lastClr="FFFFFF"/>
              </a:solidFill>
              <a:latin typeface="Georgia"/>
              <a:ea typeface="+mn-ea"/>
              <a:cs typeface="+mn-cs"/>
            </a:rPr>
            <a:t>.</a:t>
          </a:r>
          <a:endParaRPr lang="en-US" sz="2400" kern="1200" dirty="0" smtClean="0">
            <a:solidFill>
              <a:sysClr val="window" lastClr="FFFFFF"/>
            </a:solidFill>
            <a:latin typeface="Georgia"/>
            <a:ea typeface="+mn-ea"/>
            <a:cs typeface="+mn-cs"/>
          </a:endParaRPr>
        </a:p>
      </dsp:txBody>
      <dsp:txXfrm>
        <a:off x="45630" y="45183"/>
        <a:ext cx="8138339" cy="1436336"/>
      </dsp:txXfrm>
    </dsp:sp>
    <dsp:sp modelId="{63805FC5-98CE-4430-8075-E309E1DDCDE9}">
      <dsp:nvSpPr>
        <dsp:cNvPr id="0" name=""/>
        <dsp:cNvSpPr/>
      </dsp:nvSpPr>
      <dsp:spPr>
        <a:xfrm>
          <a:off x="152391" y="3281669"/>
          <a:ext cx="2632025" cy="1525708"/>
        </a:xfrm>
        <a:prstGeom prst="roundRect">
          <a:avLst>
            <a:gd name="adj" fmla="val 10000"/>
          </a:avLst>
        </a:prstGeom>
        <a:solidFill>
          <a:srgbClr val="FF0000"/>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lvl="0" algn="ctr" defTabSz="1511300">
            <a:lnSpc>
              <a:spcPct val="90000"/>
            </a:lnSpc>
            <a:spcBef>
              <a:spcPct val="0"/>
            </a:spcBef>
            <a:spcAft>
              <a:spcPct val="35000"/>
            </a:spcAft>
          </a:pPr>
          <a:r>
            <a:rPr lang="en-US" sz="3400" kern="1200" dirty="0" err="1" smtClean="0">
              <a:solidFill>
                <a:sysClr val="window" lastClr="FFFFFF"/>
              </a:solidFill>
              <a:latin typeface="Georgia"/>
              <a:ea typeface="+mn-ea"/>
              <a:cs typeface="+mn-cs"/>
            </a:rPr>
            <a:t>Partenaires</a:t>
          </a:r>
          <a:endParaRPr lang="en-US" sz="3400" kern="1200" dirty="0">
            <a:solidFill>
              <a:sysClr val="window" lastClr="FFFFFF"/>
            </a:solidFill>
            <a:latin typeface="Georgia"/>
            <a:ea typeface="+mn-ea"/>
            <a:cs typeface="+mn-cs"/>
          </a:endParaRPr>
        </a:p>
      </dsp:txBody>
      <dsp:txXfrm>
        <a:off x="197077" y="3326355"/>
        <a:ext cx="2542653" cy="1436336"/>
      </dsp:txXfrm>
    </dsp:sp>
    <dsp:sp modelId="{AF854088-3737-44B2-9564-52471CF7DA82}">
      <dsp:nvSpPr>
        <dsp:cNvPr id="0" name=""/>
        <dsp:cNvSpPr/>
      </dsp:nvSpPr>
      <dsp:spPr>
        <a:xfrm>
          <a:off x="1219215" y="1561057"/>
          <a:ext cx="5374595" cy="1525708"/>
        </a:xfrm>
        <a:prstGeom prst="roundRect">
          <a:avLst>
            <a:gd name="adj" fmla="val 10000"/>
          </a:avLst>
        </a:prstGeom>
        <a:solidFill>
          <a:srgbClr val="00B050"/>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solidFill>
                <a:sysClr val="window" lastClr="FFFFFF"/>
              </a:solidFill>
              <a:latin typeface="Georgia"/>
              <a:ea typeface="+mn-ea"/>
              <a:cs typeface="+mn-cs"/>
            </a:rPr>
            <a:t>Main frame</a:t>
          </a:r>
          <a:endParaRPr lang="en-US" sz="3600" kern="1200" dirty="0">
            <a:solidFill>
              <a:sysClr val="window" lastClr="FFFFFF"/>
            </a:solidFill>
            <a:latin typeface="Georgia"/>
            <a:ea typeface="+mn-ea"/>
            <a:cs typeface="+mn-cs"/>
          </a:endParaRPr>
        </a:p>
      </dsp:txBody>
      <dsp:txXfrm>
        <a:off x="1263901" y="1605743"/>
        <a:ext cx="5285223" cy="1436336"/>
      </dsp:txXfrm>
    </dsp:sp>
    <dsp:sp modelId="{A52A794A-76A3-45F1-A084-C8492DD9018B}">
      <dsp:nvSpPr>
        <dsp:cNvPr id="0" name=""/>
        <dsp:cNvSpPr/>
      </dsp:nvSpPr>
      <dsp:spPr>
        <a:xfrm>
          <a:off x="2819396" y="3270790"/>
          <a:ext cx="2632025" cy="1525708"/>
        </a:xfrm>
        <a:prstGeom prst="roundRect">
          <a:avLst>
            <a:gd name="adj" fmla="val 10000"/>
          </a:avLst>
        </a:prstGeom>
        <a:solidFill>
          <a:srgbClr val="00B050"/>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solidFill>
                <a:sysClr val="window" lastClr="FFFFFF"/>
              </a:solidFill>
              <a:latin typeface="Georgia"/>
              <a:ea typeface="+mn-ea"/>
              <a:cs typeface="+mn-cs"/>
            </a:rPr>
            <a:t>Solution </a:t>
          </a:r>
          <a:endParaRPr lang="en-US" sz="3600" kern="1200" dirty="0">
            <a:solidFill>
              <a:sysClr val="window" lastClr="FFFFFF"/>
            </a:solidFill>
            <a:latin typeface="Georgia"/>
            <a:ea typeface="+mn-ea"/>
            <a:cs typeface="+mn-cs"/>
          </a:endParaRPr>
        </a:p>
      </dsp:txBody>
      <dsp:txXfrm>
        <a:off x="2864082" y="3315476"/>
        <a:ext cx="2542653" cy="1436336"/>
      </dsp:txXfrm>
    </dsp:sp>
    <dsp:sp modelId="{9B5830FA-AE48-495A-A5A4-92A10DBB1EED}">
      <dsp:nvSpPr>
        <dsp:cNvPr id="0" name=""/>
        <dsp:cNvSpPr/>
      </dsp:nvSpPr>
      <dsp:spPr>
        <a:xfrm>
          <a:off x="5486401" y="3270790"/>
          <a:ext cx="2632025" cy="1525708"/>
        </a:xfrm>
        <a:prstGeom prst="roundRect">
          <a:avLst>
            <a:gd name="adj" fmla="val 10000"/>
          </a:avLst>
        </a:prstGeom>
        <a:solidFill>
          <a:srgbClr val="00B050"/>
        </a:solidFill>
        <a:ln w="25400" cap="flat" cmpd="sng" algn="ctr">
          <a:solidFill>
            <a:sysClr val="window" lastClr="FFFFFF">
              <a:hueOff val="0"/>
              <a:satOff val="0"/>
              <a:lumOff val="0"/>
              <a:alphaOff val="0"/>
            </a:sys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solidFill>
                <a:sysClr val="window" lastClr="FFFFFF"/>
              </a:solidFill>
              <a:latin typeface="Georgia"/>
              <a:ea typeface="+mn-ea"/>
              <a:cs typeface="+mn-cs"/>
            </a:rPr>
            <a:t>Evaluation </a:t>
          </a:r>
          <a:endParaRPr lang="en-US" sz="3600" kern="1200" dirty="0">
            <a:solidFill>
              <a:sysClr val="window" lastClr="FFFFFF"/>
            </a:solidFill>
            <a:latin typeface="Georgia"/>
            <a:ea typeface="+mn-ea"/>
            <a:cs typeface="+mn-cs"/>
          </a:endParaRPr>
        </a:p>
      </dsp:txBody>
      <dsp:txXfrm>
        <a:off x="5531087" y="3315476"/>
        <a:ext cx="2542653" cy="14363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04435D-7F81-A849-B584-B5DFD5A4CF37}">
      <dsp:nvSpPr>
        <dsp:cNvPr id="0" name=""/>
        <dsp:cNvSpPr/>
      </dsp:nvSpPr>
      <dsp:spPr>
        <a:xfrm>
          <a:off x="599835" y="0"/>
          <a:ext cx="6798133" cy="4402667"/>
        </a:xfrm>
        <a:prstGeom prst="rightArrow">
          <a:avLst/>
        </a:prstGeom>
        <a:solidFill>
          <a:schemeClr val="tx2">
            <a:lumMod val="40000"/>
            <a:lumOff val="6000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6DA1E886-9425-E84E-97B5-63E3B9634CF1}">
      <dsp:nvSpPr>
        <dsp:cNvPr id="0" name=""/>
        <dsp:cNvSpPr/>
      </dsp:nvSpPr>
      <dsp:spPr>
        <a:xfrm>
          <a:off x="3260" y="1320800"/>
          <a:ext cx="1883740" cy="1761066"/>
        </a:xfrm>
        <a:prstGeom prst="roundRect">
          <a:avLst/>
        </a:prstGeom>
        <a:solidFill>
          <a:srgbClr val="80008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Planning</a:t>
          </a:r>
          <a:endParaRPr lang="en-US" sz="2300" kern="1200" dirty="0"/>
        </a:p>
      </dsp:txBody>
      <dsp:txXfrm>
        <a:off x="89228" y="1406768"/>
        <a:ext cx="1711804" cy="1589130"/>
      </dsp:txXfrm>
    </dsp:sp>
    <dsp:sp modelId="{F10ADA09-D07C-8246-9522-636B90676B7E}">
      <dsp:nvSpPr>
        <dsp:cNvPr id="0" name=""/>
        <dsp:cNvSpPr/>
      </dsp:nvSpPr>
      <dsp:spPr>
        <a:xfrm>
          <a:off x="2039108" y="1320800"/>
          <a:ext cx="1883740" cy="1761066"/>
        </a:xfrm>
        <a:prstGeom prst="roundRect">
          <a:avLst/>
        </a:prstGeom>
        <a:solidFill>
          <a:srgbClr val="80008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Selection</a:t>
          </a:r>
          <a:endParaRPr lang="en-US" sz="2300" kern="1200" dirty="0"/>
        </a:p>
      </dsp:txBody>
      <dsp:txXfrm>
        <a:off x="2125076" y="1406768"/>
        <a:ext cx="1711804" cy="1589130"/>
      </dsp:txXfrm>
    </dsp:sp>
    <dsp:sp modelId="{229C75FC-561F-DE44-BF66-935FF4EF03D0}">
      <dsp:nvSpPr>
        <dsp:cNvPr id="0" name=""/>
        <dsp:cNvSpPr/>
      </dsp:nvSpPr>
      <dsp:spPr>
        <a:xfrm>
          <a:off x="4074955" y="1320800"/>
          <a:ext cx="1883740" cy="1761066"/>
        </a:xfrm>
        <a:prstGeom prst="roundRect">
          <a:avLst/>
        </a:prstGeom>
        <a:solidFill>
          <a:srgbClr val="80008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ACTION </a:t>
          </a:r>
          <a:endParaRPr lang="en-US" sz="2300" kern="1200" dirty="0"/>
        </a:p>
      </dsp:txBody>
      <dsp:txXfrm>
        <a:off x="4160923" y="1406768"/>
        <a:ext cx="1711804" cy="1589130"/>
      </dsp:txXfrm>
    </dsp:sp>
    <dsp:sp modelId="{C6526E7C-B215-A54F-916B-113778B8CB5C}">
      <dsp:nvSpPr>
        <dsp:cNvPr id="0" name=""/>
        <dsp:cNvSpPr/>
      </dsp:nvSpPr>
      <dsp:spPr>
        <a:xfrm>
          <a:off x="6110802" y="1320800"/>
          <a:ext cx="1883740" cy="1761066"/>
        </a:xfrm>
        <a:prstGeom prst="roundRect">
          <a:avLst/>
        </a:prstGeom>
        <a:solidFill>
          <a:srgbClr val="800080"/>
        </a:soli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EVALUATION</a:t>
          </a:r>
          <a:endParaRPr lang="en-US" sz="2300" kern="1200" dirty="0"/>
        </a:p>
      </dsp:txBody>
      <dsp:txXfrm>
        <a:off x="6196770" y="1406768"/>
        <a:ext cx="1711804" cy="1589130"/>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8BEF23E-9532-CE40-B015-2DF06E054904}" type="datetimeFigureOut">
              <a:rPr lang="en-US" smtClean="0"/>
              <a:pPr/>
              <a:t>3/17/2016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A0087CF-AC1D-D24E-AA31-FE2A469B1D97}" type="slidenum">
              <a:rPr lang="en-US" smtClean="0"/>
              <a:pPr/>
              <a:t>‹N°›</a:t>
            </a:fld>
            <a:endParaRPr lang="en-US"/>
          </a:p>
        </p:txBody>
      </p:sp>
    </p:spTree>
    <p:extLst>
      <p:ext uri="{BB962C8B-B14F-4D97-AF65-F5344CB8AC3E}">
        <p14:creationId xmlns:p14="http://schemas.microsoft.com/office/powerpoint/2010/main" xmlns="" val="242745802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 xmlns:ma14="http://schemas.microsoft.com/office/mac/drawingml/2011/main" val="1"/>
            </a:ext>
          </a:extLst>
        </p:spPr>
      </p:sp>
      <p:sp>
        <p:nvSpPr>
          <p:cNvPr id="24578" name="Notes Placeholder 2"/>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24579" name="Slide Number Placeholder 3"/>
          <p:cNvSpPr>
            <a:spLocks noGrp="1"/>
          </p:cNvSpPr>
          <p:nvPr>
            <p:ph type="sldNum" sz="quarter" idx="5"/>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eaLnBrk="1" hangingPunct="1"/>
            <a:fld id="{63D62020-B3F7-6642-9DBE-4C994FB7544B}" type="slidenum">
              <a:rPr lang="en-US" sz="1200"/>
              <a:pPr eaLnBrk="1" hangingPunct="1"/>
              <a:t>9</a:t>
            </a:fld>
            <a:endParaRPr lang="en-US" sz="1200"/>
          </a:p>
        </p:txBody>
      </p:sp>
    </p:spTree>
    <p:extLst>
      <p:ext uri="{BB962C8B-B14F-4D97-AF65-F5344CB8AC3E}">
        <p14:creationId xmlns:p14="http://schemas.microsoft.com/office/powerpoint/2010/main" xmlns="" val="56076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sz="5400"/>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3500" b="1">
                <a:solidFill>
                  <a:schemeClr val="tx2">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p>
            <a:fld id="{283C63E4-F9BE-C24A-B4FF-309EB18BA564}" type="slidenum">
              <a:rPr lang="en-US" smtClean="0"/>
              <a:pPr/>
              <a:t>‹N°›</a:t>
            </a:fld>
            <a:endParaRPr lang="en-US"/>
          </a:p>
        </p:txBody>
      </p:sp>
    </p:spTree>
    <p:extLst>
      <p:ext uri="{BB962C8B-B14F-4D97-AF65-F5344CB8AC3E}">
        <p14:creationId xmlns:p14="http://schemas.microsoft.com/office/powerpoint/2010/main" xmlns="" val="1357506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82083"/>
            <a:ext cx="2057400" cy="525991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82083"/>
            <a:ext cx="6019800" cy="525991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pPr/>
              <a:t>‹N°›</a:t>
            </a:fld>
            <a:endParaRPr lang="en-US"/>
          </a:p>
        </p:txBody>
      </p:sp>
    </p:spTree>
    <p:extLst>
      <p:ext uri="{BB962C8B-B14F-4D97-AF65-F5344CB8AC3E}">
        <p14:creationId xmlns:p14="http://schemas.microsoft.com/office/powerpoint/2010/main" xmlns="" val="4111037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pPr/>
              <a:t>‹N°›</a:t>
            </a:fld>
            <a:endParaRPr lang="en-US"/>
          </a:p>
        </p:txBody>
      </p:sp>
    </p:spTree>
    <p:extLst>
      <p:ext uri="{BB962C8B-B14F-4D97-AF65-F5344CB8AC3E}">
        <p14:creationId xmlns:p14="http://schemas.microsoft.com/office/powerpoint/2010/main" xmlns="" val="25499446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00200"/>
            <a:ext cx="4038600" cy="426296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283C63E4-F9BE-C24A-B4FF-309EB18BA564}" type="slidenum">
              <a:rPr lang="en-US" smtClean="0"/>
              <a:pPr/>
              <a:t>‹N°›</a:t>
            </a:fld>
            <a:endParaRPr lang="en-US"/>
          </a:p>
        </p:txBody>
      </p:sp>
    </p:spTree>
    <p:extLst>
      <p:ext uri="{BB962C8B-B14F-4D97-AF65-F5344CB8AC3E}">
        <p14:creationId xmlns:p14="http://schemas.microsoft.com/office/powerpoint/2010/main" xmlns="" val="21904568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283C63E4-F9BE-C24A-B4FF-309EB18BA564}" type="slidenum">
              <a:rPr lang="en-US" smtClean="0"/>
              <a:pPr/>
              <a:t>‹N°›</a:t>
            </a:fld>
            <a:endParaRPr lang="en-US"/>
          </a:p>
        </p:txBody>
      </p:sp>
    </p:spTree>
    <p:extLst>
      <p:ext uri="{BB962C8B-B14F-4D97-AF65-F5344CB8AC3E}">
        <p14:creationId xmlns:p14="http://schemas.microsoft.com/office/powerpoint/2010/main" xmlns="" val="4215232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with logos">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283C63E4-F9BE-C24A-B4FF-309EB18BA564}" type="slidenum">
              <a:rPr lang="en-US" smtClean="0"/>
              <a:pPr/>
              <a:t>‹N°›</a:t>
            </a:fld>
            <a:endParaRPr lang="en-US"/>
          </a:p>
        </p:txBody>
      </p:sp>
    </p:spTree>
    <p:extLst>
      <p:ext uri="{BB962C8B-B14F-4D97-AF65-F5344CB8AC3E}">
        <p14:creationId xmlns:p14="http://schemas.microsoft.com/office/powerpoint/2010/main" xmlns="" val="21383743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eally blank no logo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44121715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3250"/>
            <a:ext cx="3008313" cy="831850"/>
          </a:xfrm>
        </p:spPr>
        <p:txBody>
          <a:bodyPr anchor="b"/>
          <a:lstStyle>
            <a:lvl1pPr algn="l">
              <a:defRPr sz="2000" b="1"/>
            </a:lvl1pPr>
          </a:lstStyle>
          <a:p>
            <a:r>
              <a:rPr lang="en-US" smtClean="0"/>
              <a:t>Click to edit Master title style</a:t>
            </a:r>
            <a:endParaRPr lang="en-US" dirty="0"/>
          </a:p>
        </p:txBody>
      </p:sp>
      <p:sp>
        <p:nvSpPr>
          <p:cNvPr id="3" name="Content Placeholder 2"/>
          <p:cNvSpPr>
            <a:spLocks noGrp="1"/>
          </p:cNvSpPr>
          <p:nvPr>
            <p:ph idx="1"/>
          </p:nvPr>
        </p:nvSpPr>
        <p:spPr>
          <a:xfrm>
            <a:off x="3575050" y="603250"/>
            <a:ext cx="5111750" cy="512233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435100"/>
            <a:ext cx="3008313" cy="429048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pPr/>
              <a:t>‹N°›</a:t>
            </a:fld>
            <a:endParaRPr lang="en-US"/>
          </a:p>
        </p:txBody>
      </p:sp>
    </p:spTree>
    <p:extLst>
      <p:ext uri="{BB962C8B-B14F-4D97-AF65-F5344CB8AC3E}">
        <p14:creationId xmlns:p14="http://schemas.microsoft.com/office/powerpoint/2010/main" xmlns="" val="978241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50641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283C63E4-F9BE-C24A-B4FF-309EB18BA564}" type="slidenum">
              <a:rPr lang="en-US" smtClean="0"/>
              <a:pPr/>
              <a:t>‹N°›</a:t>
            </a:fld>
            <a:endParaRPr lang="en-US"/>
          </a:p>
        </p:txBody>
      </p:sp>
    </p:spTree>
    <p:extLst>
      <p:ext uri="{BB962C8B-B14F-4D97-AF65-F5344CB8AC3E}">
        <p14:creationId xmlns:p14="http://schemas.microsoft.com/office/powerpoint/2010/main" xmlns="" val="2694059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283C63E4-F9BE-C24A-B4FF-309EB18BA564}" type="slidenum">
              <a:rPr lang="en-US" smtClean="0"/>
              <a:pPr/>
              <a:t>‹N°›</a:t>
            </a:fld>
            <a:endParaRPr lang="en-US"/>
          </a:p>
        </p:txBody>
      </p:sp>
    </p:spTree>
    <p:extLst>
      <p:ext uri="{BB962C8B-B14F-4D97-AF65-F5344CB8AC3E}">
        <p14:creationId xmlns:p14="http://schemas.microsoft.com/office/powerpoint/2010/main" xmlns="" val="2012932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570972"/>
            <a:ext cx="8229600" cy="11430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968500"/>
            <a:ext cx="8229600" cy="383116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3505200" y="6176433"/>
            <a:ext cx="2133600" cy="365125"/>
          </a:xfrm>
          <a:prstGeom prst="rect">
            <a:avLst/>
          </a:prstGeom>
        </p:spPr>
        <p:txBody>
          <a:bodyPr vert="horz" lIns="91440" tIns="45720" rIns="91440" bIns="45720" rtlCol="0" anchor="ctr"/>
          <a:lstStyle>
            <a:lvl1pPr algn="ctr">
              <a:defRPr sz="1200">
                <a:solidFill>
                  <a:schemeClr val="accent1">
                    <a:lumMod val="60000"/>
                    <a:lumOff val="40000"/>
                  </a:schemeClr>
                </a:solidFill>
              </a:defRPr>
            </a:lvl1pPr>
          </a:lstStyle>
          <a:p>
            <a:fld id="{283C63E4-F9BE-C24A-B4FF-309EB18BA564}" type="slidenum">
              <a:rPr lang="en-US" smtClean="0"/>
              <a:pPr/>
              <a:t>‹N°›</a:t>
            </a:fld>
            <a:endParaRPr lang="en-US" dirty="0"/>
          </a:p>
        </p:txBody>
      </p:sp>
    </p:spTree>
    <p:extLst>
      <p:ext uri="{BB962C8B-B14F-4D97-AF65-F5344CB8AC3E}">
        <p14:creationId xmlns:p14="http://schemas.microsoft.com/office/powerpoint/2010/main" xmlns="" val="3468638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 id="2147483660" r:id="rId6"/>
    <p:sldLayoutId id="2147483656" r:id="rId7"/>
    <p:sldLayoutId id="2147483657" r:id="rId8"/>
    <p:sldLayoutId id="2147483658" r:id="rId9"/>
    <p:sldLayoutId id="2147483659" r:id="rId10"/>
  </p:sldLayoutIdLst>
  <p:timing>
    <p:tnLst>
      <p:par>
        <p:cTn id="1" dur="indefinite" restart="never" nodeType="tmRoot"/>
      </p:par>
    </p:tnLst>
  </p:timing>
  <p:txStyles>
    <p:titleStyle>
      <a:lvl1pPr algn="ctr" defTabSz="457200" rtl="0" eaLnBrk="1" latinLnBrk="0" hangingPunct="1">
        <a:spcBef>
          <a:spcPct val="0"/>
        </a:spcBef>
        <a:buNone/>
        <a:defRPr sz="4400" b="1" i="0" kern="1200">
          <a:solidFill>
            <a:schemeClr val="tx2">
              <a:lumMod val="60000"/>
              <a:lumOff val="40000"/>
            </a:schemeClr>
          </a:solidFill>
          <a:latin typeface="Calibri"/>
          <a:ea typeface="+mj-ea"/>
          <a:cs typeface="Calibri"/>
        </a:defRPr>
      </a:lvl1pPr>
    </p:titleStyle>
    <p:bodyStyle>
      <a:lvl1pPr marL="342900" indent="-342900" algn="l" defTabSz="457200" rtl="0" eaLnBrk="1" latinLnBrk="0" hangingPunct="1">
        <a:spcBef>
          <a:spcPct val="20000"/>
        </a:spcBef>
        <a:buFont typeface="Arial"/>
        <a:buChar char="•"/>
        <a:defRPr sz="3200" kern="1200">
          <a:solidFill>
            <a:schemeClr val="tx2">
              <a:lumMod val="60000"/>
              <a:lumOff val="40000"/>
            </a:schemeClr>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2">
              <a:lumMod val="60000"/>
              <a:lumOff val="40000"/>
            </a:schemeClr>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2">
              <a:lumMod val="60000"/>
              <a:lumOff val="40000"/>
            </a:schemeClr>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2">
              <a:lumMod val="60000"/>
              <a:lumOff val="40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ca.go.ke/" TargetMode="External"/><Relationship Id="rId2" Type="http://schemas.openxmlformats.org/officeDocument/2006/relationships/hyperlink" Target="mailto:CPA@ca.go.ke" TargetMode="External"/><Relationship Id="rId1" Type="http://schemas.openxmlformats.org/officeDocument/2006/relationships/slideLayout" Target="../slideLayouts/slideLayout5.xml"/><Relationship Id="rId4" Type="http://schemas.openxmlformats.org/officeDocument/2006/relationships/image" Target="../media/image4.jpeg"/></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533401"/>
            <a:ext cx="7772400" cy="1844039"/>
          </a:xfrm>
        </p:spPr>
        <p:txBody>
          <a:bodyPr>
            <a:noAutofit/>
          </a:bodyPr>
          <a:lstStyle/>
          <a:p>
            <a:r>
              <a:rPr lang="en-US" sz="2800" dirty="0" smtClean="0"/>
              <a:t>Forum </a:t>
            </a:r>
            <a:r>
              <a:rPr lang="en-US" sz="2800" dirty="0" err="1" smtClean="0"/>
              <a:t>Régional</a:t>
            </a:r>
            <a:r>
              <a:rPr lang="en-US" sz="2800" dirty="0" smtClean="0"/>
              <a:t> de </a:t>
            </a:r>
            <a:r>
              <a:rPr lang="en-US" sz="2800" dirty="0" err="1" smtClean="0"/>
              <a:t>Normalisation</a:t>
            </a:r>
            <a:r>
              <a:rPr lang="en-US" sz="2800" dirty="0" smtClean="0"/>
              <a:t> de l'UIT pour l'Afrique</a:t>
            </a:r>
            <a:br>
              <a:rPr lang="en-US" sz="2800" dirty="0" smtClean="0"/>
            </a:br>
            <a:r>
              <a:rPr lang="en-US" sz="2400" dirty="0" smtClean="0"/>
              <a:t>Livingstone,  Zambie 16-18 Mars 2016</a:t>
            </a:r>
            <a:endParaRPr lang="en-US" sz="2400" dirty="0"/>
          </a:p>
        </p:txBody>
      </p:sp>
      <p:sp>
        <p:nvSpPr>
          <p:cNvPr id="5" name="Subtitle 4"/>
          <p:cNvSpPr>
            <a:spLocks noGrp="1"/>
          </p:cNvSpPr>
          <p:nvPr>
            <p:ph type="subTitle" idx="1"/>
          </p:nvPr>
        </p:nvSpPr>
        <p:spPr>
          <a:xfrm>
            <a:off x="1295400" y="3078480"/>
            <a:ext cx="6400800" cy="2042160"/>
          </a:xfrm>
        </p:spPr>
        <p:txBody>
          <a:bodyPr>
            <a:normAutofit fontScale="47500" lnSpcReduction="20000"/>
          </a:bodyPr>
          <a:lstStyle/>
          <a:p>
            <a:r>
              <a:rPr lang="en-US" sz="5200" dirty="0" smtClean="0"/>
              <a:t>Adaptation de </a:t>
            </a:r>
            <a:r>
              <a:rPr lang="en-US" sz="5200" dirty="0" err="1" smtClean="0"/>
              <a:t>l'infrastructure</a:t>
            </a:r>
            <a:r>
              <a:rPr lang="en-US" sz="5200" dirty="0" smtClean="0"/>
              <a:t> </a:t>
            </a:r>
            <a:r>
              <a:rPr lang="en-US" sz="5200" smtClean="0"/>
              <a:t>desTIC</a:t>
            </a:r>
            <a:r>
              <a:rPr lang="en-US" sz="5200" dirty="0" smtClean="0"/>
              <a:t> </a:t>
            </a:r>
            <a:r>
              <a:rPr lang="en-US" sz="5200" dirty="0" smtClean="0"/>
              <a:t>à </a:t>
            </a:r>
            <a:r>
              <a:rPr lang="en-US" sz="5200" dirty="0" err="1" smtClean="0"/>
              <a:t>faible</a:t>
            </a:r>
            <a:r>
              <a:rPr lang="en-US" sz="5200" dirty="0" smtClean="0"/>
              <a:t> </a:t>
            </a:r>
            <a:r>
              <a:rPr lang="en-US" sz="5200" dirty="0" err="1" smtClean="0"/>
              <a:t>coût</a:t>
            </a:r>
            <a:r>
              <a:rPr lang="en-US" sz="5200" dirty="0" smtClean="0"/>
              <a:t> en milieu rural  aux effets du changement climatique</a:t>
            </a:r>
            <a:r>
              <a:rPr lang="en-US" sz="4300" dirty="0" smtClean="0"/>
              <a:t/>
            </a:r>
            <a:br>
              <a:rPr lang="en-US" sz="4300" dirty="0" smtClean="0"/>
            </a:br>
            <a:r>
              <a:rPr lang="en-US" sz="4300" dirty="0" smtClean="0"/>
              <a:t/>
            </a:r>
            <a:br>
              <a:rPr lang="en-US" sz="4300" dirty="0" smtClean="0"/>
            </a:br>
            <a:r>
              <a:rPr lang="en-US" dirty="0" smtClean="0"/>
              <a:t>Derick </a:t>
            </a:r>
            <a:r>
              <a:rPr lang="en-US" dirty="0" err="1" smtClean="0"/>
              <a:t>Simiyu</a:t>
            </a:r>
            <a:r>
              <a:rPr lang="en-US" dirty="0" smtClean="0"/>
              <a:t> Khamali,</a:t>
            </a:r>
            <a:br>
              <a:rPr lang="en-US" dirty="0" smtClean="0"/>
            </a:br>
            <a:r>
              <a:rPr lang="en-US" dirty="0" smtClean="0"/>
              <a:t>Manager Telecom Compliance, Communications Authority of Kenya </a:t>
            </a:r>
          </a:p>
          <a:p>
            <a:r>
              <a:rPr lang="en-US" dirty="0" smtClean="0"/>
              <a:t>Courriel : </a:t>
            </a:r>
            <a:r>
              <a:rPr lang="en-US" dirty="0" err="1" smtClean="0"/>
              <a:t>Khamali@ca.go.ke</a:t>
            </a:r>
            <a:endParaRPr lang="en-US" dirty="0"/>
          </a:p>
        </p:txBody>
      </p:sp>
      <p:sp>
        <p:nvSpPr>
          <p:cNvPr id="6" name="Title 1"/>
          <p:cNvSpPr txBox="1">
            <a:spLocks/>
          </p:cNvSpPr>
          <p:nvPr/>
        </p:nvSpPr>
        <p:spPr>
          <a:xfrm>
            <a:off x="457200" y="5442182"/>
            <a:ext cx="8229600" cy="743724"/>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b="1" i="0" kern="1200">
                <a:solidFill>
                  <a:schemeClr val="bg1"/>
                </a:solidFill>
                <a:latin typeface="Calibri"/>
                <a:ea typeface="+mj-ea"/>
                <a:cs typeface="Calibri"/>
              </a:defRPr>
            </a:lvl1pPr>
          </a:lstStyle>
          <a:p>
            <a:endParaRPr lang="en-US" sz="3000" b="0" i="1" dirty="0">
              <a:solidFill>
                <a:srgbClr val="558ED5"/>
              </a:solidFill>
            </a:endParaRPr>
          </a:p>
        </p:txBody>
      </p:sp>
    </p:spTree>
    <p:extLst>
      <p:ext uri="{BB962C8B-B14F-4D97-AF65-F5344CB8AC3E}">
        <p14:creationId xmlns:p14="http://schemas.microsoft.com/office/powerpoint/2010/main" xmlns="" val="24012014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457200" y="95250"/>
            <a:ext cx="6775938" cy="661988"/>
          </a:xfrm>
        </p:spPr>
        <p:txBody>
          <a:bodyPr>
            <a:normAutofit fontScale="90000"/>
          </a:bodyPr>
          <a:lstStyle/>
          <a:p>
            <a:pPr eaLnBrk="1" hangingPunct="1"/>
            <a:r>
              <a:rPr lang="en-US" b="1" dirty="0" smtClean="0">
                <a:solidFill>
                  <a:srgbClr val="0000FF"/>
                </a:solidFill>
                <a:latin typeface="Cambria" charset="0"/>
                <a:cs typeface="Cambria" charset="0"/>
              </a:rPr>
              <a:t>GRAPHIQUE</a:t>
            </a:r>
            <a:endParaRPr lang="en-US" b="1" dirty="0">
              <a:solidFill>
                <a:srgbClr val="0000FF"/>
              </a:solidFill>
              <a:latin typeface="Cambria" charset="0"/>
              <a:cs typeface="Cambria" charset="0"/>
            </a:endParaRPr>
          </a:p>
        </p:txBody>
      </p:sp>
      <p:graphicFrame>
        <p:nvGraphicFramePr>
          <p:cNvPr id="4" name="Diagram 3"/>
          <p:cNvGraphicFramePr/>
          <p:nvPr/>
        </p:nvGraphicFramePr>
        <p:xfrm>
          <a:off x="457200" y="1227667"/>
          <a:ext cx="7997804" cy="4402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2500402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0" y="0"/>
            <a:ext cx="7193574" cy="909638"/>
          </a:xfrm>
        </p:spPr>
        <p:txBody>
          <a:bodyPr/>
          <a:lstStyle/>
          <a:p>
            <a:pPr eaLnBrk="1" hangingPunct="1"/>
            <a:r>
              <a:rPr lang="en-US" sz="4000" b="1">
                <a:solidFill>
                  <a:srgbClr val="0000FF"/>
                </a:solidFill>
                <a:latin typeface="Cambria" charset="0"/>
                <a:cs typeface="Cambria" charset="0"/>
              </a:rPr>
              <a:t>Avantages</a:t>
            </a:r>
          </a:p>
        </p:txBody>
      </p:sp>
      <p:sp>
        <p:nvSpPr>
          <p:cNvPr id="3" name="Content Placeholder 2"/>
          <p:cNvSpPr>
            <a:spLocks noGrp="1"/>
          </p:cNvSpPr>
          <p:nvPr>
            <p:ph idx="1"/>
          </p:nvPr>
        </p:nvSpPr>
        <p:spPr>
          <a:xfrm>
            <a:off x="290147" y="1039813"/>
            <a:ext cx="8396654" cy="4965700"/>
          </a:xfrm>
        </p:spPr>
        <p:txBody>
          <a:bodyPr>
            <a:normAutofit fontScale="92500" lnSpcReduction="20000"/>
          </a:bodyPr>
          <a:lstStyle/>
          <a:p>
            <a:pPr marL="514350" indent="-457200" algn="just" defTabSz="914400" eaLnBrk="1" hangingPunct="1">
              <a:buFont typeface="Arial" panose="020B0604020202020204" pitchFamily="34" charset="0"/>
              <a:buChar char="•"/>
              <a:defRPr/>
            </a:pPr>
            <a:r>
              <a:rPr lang="en-US" sz="3600" dirty="0" smtClean="0">
                <a:solidFill>
                  <a:prstClr val="black"/>
                </a:solidFill>
                <a:latin typeface="Times"/>
                <a:ea typeface="Verdana" panose="020B0604030504040204" pitchFamily="34" charset="0"/>
                <a:cs typeface="Times"/>
              </a:rPr>
              <a:t>Appuyer les économies. </a:t>
            </a:r>
            <a:r>
              <a:rPr lang="en-US" sz="3600" dirty="0" err="1" smtClean="0">
                <a:solidFill>
                  <a:prstClr val="black"/>
                </a:solidFill>
                <a:latin typeface="Times"/>
                <a:ea typeface="Verdana" panose="020B0604030504040204" pitchFamily="34" charset="0"/>
                <a:cs typeface="Times"/>
              </a:rPr>
              <a:t>Facilité</a:t>
            </a:r>
            <a:r>
              <a:rPr lang="en-US" sz="3600" dirty="0" smtClean="0">
                <a:solidFill>
                  <a:prstClr val="black"/>
                </a:solidFill>
                <a:latin typeface="Times"/>
                <a:ea typeface="Verdana" panose="020B0604030504040204" pitchFamily="34" charset="0"/>
                <a:cs typeface="Times"/>
              </a:rPr>
              <a:t> de faire des affaires  </a:t>
            </a:r>
          </a:p>
          <a:p>
            <a:pPr marL="514350" indent="-457200" algn="just" defTabSz="914400" eaLnBrk="1" hangingPunct="1">
              <a:buFont typeface="Arial" panose="020B0604020202020204" pitchFamily="34" charset="0"/>
              <a:buChar char="•"/>
              <a:defRPr/>
            </a:pPr>
            <a:r>
              <a:rPr lang="en-US" sz="3600" dirty="0" smtClean="0">
                <a:solidFill>
                  <a:prstClr val="black"/>
                </a:solidFill>
                <a:latin typeface="Times"/>
                <a:ea typeface="Verdana" panose="020B0604030504040204" pitchFamily="34" charset="0"/>
                <a:cs typeface="Times"/>
              </a:rPr>
              <a:t>Créer de l'emploi. Stimuler l'économie</a:t>
            </a:r>
          </a:p>
          <a:p>
            <a:pPr marL="514350" indent="-457200" algn="just" defTabSz="914400" eaLnBrk="1" hangingPunct="1">
              <a:buFont typeface="Arial" panose="020B0604020202020204" pitchFamily="34" charset="0"/>
              <a:buChar char="•"/>
              <a:defRPr/>
            </a:pPr>
            <a:r>
              <a:rPr lang="en-US" sz="3600" dirty="0" smtClean="0">
                <a:solidFill>
                  <a:prstClr val="black"/>
                </a:solidFill>
                <a:latin typeface="Times"/>
                <a:ea typeface="Verdana" panose="020B0604030504040204" pitchFamily="34" charset="0"/>
                <a:cs typeface="Times"/>
              </a:rPr>
              <a:t>Combler le fossé de la normalisation.</a:t>
            </a:r>
          </a:p>
          <a:p>
            <a:pPr marL="514350" indent="-457200" algn="just" defTabSz="914400" eaLnBrk="1" hangingPunct="1">
              <a:buFont typeface="Arial" panose="020B0604020202020204" pitchFamily="34" charset="0"/>
              <a:buChar char="•"/>
              <a:defRPr/>
            </a:pPr>
            <a:r>
              <a:rPr lang="en-US" sz="3600" dirty="0" smtClean="0">
                <a:solidFill>
                  <a:prstClr val="black"/>
                </a:solidFill>
                <a:latin typeface="Times"/>
                <a:ea typeface="Verdana" panose="020B0604030504040204" pitchFamily="34" charset="0"/>
                <a:cs typeface="Times"/>
              </a:rPr>
              <a:t>Réduire la migration des ruraux vers la ville. </a:t>
            </a:r>
          </a:p>
          <a:p>
            <a:pPr marL="514350" indent="-457200" algn="just" defTabSz="914400" eaLnBrk="1" hangingPunct="1">
              <a:buFont typeface="Arial" panose="020B0604020202020204" pitchFamily="34" charset="0"/>
              <a:buChar char="•"/>
              <a:defRPr/>
            </a:pPr>
            <a:r>
              <a:rPr lang="en-US" sz="3600" dirty="0" smtClean="0">
                <a:solidFill>
                  <a:prstClr val="black"/>
                </a:solidFill>
                <a:latin typeface="Times"/>
                <a:ea typeface="Verdana" panose="020B0604030504040204" pitchFamily="34" charset="0"/>
                <a:cs typeface="Times"/>
              </a:rPr>
              <a:t>Utiliser le matériel local et réduire les déchets</a:t>
            </a:r>
          </a:p>
          <a:p>
            <a:pPr marL="514350" indent="-457200" algn="just" defTabSz="914400" eaLnBrk="1" hangingPunct="1">
              <a:buFont typeface="Arial" panose="020B0604020202020204" pitchFamily="34" charset="0"/>
              <a:buChar char="•"/>
              <a:defRPr/>
            </a:pPr>
            <a:r>
              <a:rPr lang="en-US" sz="3600" dirty="0" err="1" smtClean="0">
                <a:solidFill>
                  <a:prstClr val="black"/>
                </a:solidFill>
                <a:latin typeface="Times"/>
                <a:ea typeface="Verdana" panose="020B0604030504040204" pitchFamily="34" charset="0"/>
                <a:cs typeface="Times"/>
              </a:rPr>
              <a:t>Sauver</a:t>
            </a:r>
            <a:r>
              <a:rPr lang="en-US" sz="3600" dirty="0" smtClean="0">
                <a:solidFill>
                  <a:prstClr val="black"/>
                </a:solidFill>
                <a:latin typeface="Times"/>
                <a:ea typeface="Verdana" panose="020B0604030504040204" pitchFamily="34" charset="0"/>
                <a:cs typeface="Times"/>
              </a:rPr>
              <a:t> des Vies et transformer les nations.  </a:t>
            </a:r>
          </a:p>
          <a:p>
            <a:pPr marL="514350" indent="-457200" algn="just" defTabSz="914400" eaLnBrk="1" hangingPunct="1">
              <a:buFont typeface="Arial" panose="020B0604020202020204" pitchFamily="34" charset="0"/>
              <a:buChar char="•"/>
              <a:defRPr/>
            </a:pPr>
            <a:endParaRPr lang="en-US" dirty="0">
              <a:cs typeface="+mn-cs"/>
            </a:endParaRPr>
          </a:p>
        </p:txBody>
      </p:sp>
    </p:spTree>
    <p:extLst>
      <p:ext uri="{BB962C8B-B14F-4D97-AF65-F5344CB8AC3E}">
        <p14:creationId xmlns:p14="http://schemas.microsoft.com/office/powerpoint/2010/main" xmlns="" val="13750897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L'adaptation de l'infrastructure </a:t>
            </a:r>
            <a:endParaRPr lang="en-US" dirty="0"/>
          </a:p>
        </p:txBody>
      </p:sp>
      <p:sp>
        <p:nvSpPr>
          <p:cNvPr id="3" name="Content Placeholder 2"/>
          <p:cNvSpPr>
            <a:spLocks noGrp="1"/>
          </p:cNvSpPr>
          <p:nvPr>
            <p:ph idx="1"/>
          </p:nvPr>
        </p:nvSpPr>
        <p:spPr/>
        <p:txBody>
          <a:bodyPr>
            <a:normAutofit fontScale="92500" lnSpcReduction="20000"/>
          </a:bodyPr>
          <a:lstStyle/>
          <a:p>
            <a:pPr hangingPunct="0"/>
            <a:r>
              <a:rPr lang="en-GB" dirty="0" smtClean="0"/>
              <a:t>Les Technologies de </a:t>
            </a:r>
            <a:r>
              <a:rPr lang="en-GB" dirty="0" err="1" smtClean="0"/>
              <a:t>l’Information</a:t>
            </a:r>
            <a:r>
              <a:rPr lang="en-GB" dirty="0" smtClean="0"/>
              <a:t> et </a:t>
            </a:r>
            <a:r>
              <a:rPr lang="en-GB" dirty="0"/>
              <a:t>de la communication (TIC) peuvent faire partie de la solution au changement climatique, par exemple en aidant les pays à s'adapter aux effets du changement climatique. </a:t>
            </a:r>
            <a:endParaRPr lang="en-GB" dirty="0" smtClean="0"/>
          </a:p>
          <a:p>
            <a:pPr hangingPunct="0"/>
            <a:r>
              <a:rPr lang="en-GB" dirty="0" smtClean="0"/>
              <a:t>De </a:t>
            </a:r>
            <a:r>
              <a:rPr lang="en-GB" dirty="0" err="1" smtClean="0"/>
              <a:t>façon</a:t>
            </a:r>
            <a:r>
              <a:rPr lang="en-GB" dirty="0" smtClean="0"/>
              <a:t> </a:t>
            </a:r>
            <a:r>
              <a:rPr lang="en-GB" dirty="0" err="1" smtClean="0"/>
              <a:t>simultanée</a:t>
            </a:r>
            <a:r>
              <a:rPr lang="en-GB" dirty="0" smtClean="0"/>
              <a:t>, les  </a:t>
            </a:r>
            <a:r>
              <a:rPr lang="en-GB" dirty="0"/>
              <a:t>équipements et </a:t>
            </a:r>
            <a:r>
              <a:rPr lang="en-GB" dirty="0" smtClean="0"/>
              <a:t>infrastructures </a:t>
            </a:r>
            <a:r>
              <a:rPr lang="en-GB" dirty="0"/>
              <a:t>TIC sont eux-mêmes exposés aux effets des changements climatiques et ont donc besoin d'être à la </a:t>
            </a:r>
            <a:r>
              <a:rPr lang="en-GB" dirty="0" err="1"/>
              <a:t>fois</a:t>
            </a:r>
            <a:r>
              <a:rPr lang="en-GB" dirty="0"/>
              <a:t> </a:t>
            </a:r>
            <a:r>
              <a:rPr lang="en-GB" dirty="0" err="1" smtClean="0"/>
              <a:t>robustes</a:t>
            </a:r>
            <a:r>
              <a:rPr lang="en-GB" dirty="0" smtClean="0"/>
              <a:t> </a:t>
            </a:r>
            <a:r>
              <a:rPr lang="en-GB" dirty="0"/>
              <a:t>et </a:t>
            </a:r>
            <a:r>
              <a:rPr lang="en-GB" dirty="0" err="1" smtClean="0"/>
              <a:t>resilientes</a:t>
            </a:r>
            <a:r>
              <a:rPr lang="en-GB" dirty="0" smtClean="0"/>
              <a:t>. </a:t>
            </a:r>
            <a:r>
              <a:rPr lang="en-GB" dirty="0"/>
              <a:t> </a:t>
            </a:r>
            <a:endParaRPr lang="en-US" dirty="0"/>
          </a:p>
          <a:p>
            <a:endParaRPr lang="en-US" dirty="0"/>
          </a:p>
        </p:txBody>
      </p:sp>
    </p:spTree>
    <p:extLst>
      <p:ext uri="{BB962C8B-B14F-4D97-AF65-F5344CB8AC3E}">
        <p14:creationId xmlns:p14="http://schemas.microsoft.com/office/powerpoint/2010/main" xmlns="" val="4668473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DES CC POUR LES TIC</a:t>
            </a:r>
            <a:endParaRPr lang="en-US" dirty="0"/>
          </a:p>
        </p:txBody>
      </p:sp>
      <p:sp>
        <p:nvSpPr>
          <p:cNvPr id="3" name="Content Placeholder 2"/>
          <p:cNvSpPr>
            <a:spLocks noGrp="1"/>
          </p:cNvSpPr>
          <p:nvPr>
            <p:ph idx="1"/>
          </p:nvPr>
        </p:nvSpPr>
        <p:spPr/>
        <p:txBody>
          <a:bodyPr>
            <a:normAutofit fontScale="70000" lnSpcReduction="20000"/>
          </a:bodyPr>
          <a:lstStyle/>
          <a:p>
            <a:r>
              <a:rPr lang="en-GB" dirty="0"/>
              <a:t>L'infrastructure des TIC </a:t>
            </a:r>
            <a:r>
              <a:rPr lang="en-GB" dirty="0" err="1"/>
              <a:t>comprend</a:t>
            </a:r>
            <a:r>
              <a:rPr lang="en-GB" dirty="0"/>
              <a:t> </a:t>
            </a:r>
            <a:r>
              <a:rPr lang="en-GB" dirty="0" smtClean="0"/>
              <a:t>les installations </a:t>
            </a:r>
            <a:r>
              <a:rPr lang="en-GB" dirty="0" err="1" smtClean="0"/>
              <a:t>externes</a:t>
            </a:r>
            <a:r>
              <a:rPr lang="en-GB" dirty="0" smtClean="0"/>
              <a:t>, les centres de </a:t>
            </a:r>
            <a:r>
              <a:rPr lang="en-GB" dirty="0" err="1" smtClean="0"/>
              <a:t>télécommunications</a:t>
            </a:r>
            <a:r>
              <a:rPr lang="en-GB" dirty="0" smtClean="0"/>
              <a:t> , </a:t>
            </a:r>
            <a:r>
              <a:rPr lang="en-GB" dirty="0"/>
              <a:t>l</a:t>
            </a:r>
            <a:r>
              <a:rPr lang="en-GB" dirty="0" smtClean="0"/>
              <a:t>es </a:t>
            </a:r>
            <a:r>
              <a:rPr lang="en-GB" dirty="0"/>
              <a:t>centres de données, les stations de base et les terminaux d'utilisateur, y compris les combinés. </a:t>
            </a:r>
            <a:endParaRPr lang="en-GB" dirty="0" smtClean="0"/>
          </a:p>
          <a:p>
            <a:r>
              <a:rPr lang="en-GB" dirty="0" smtClean="0"/>
              <a:t>Les </a:t>
            </a:r>
            <a:r>
              <a:rPr lang="en-GB" dirty="0" err="1" smtClean="0"/>
              <a:t>équipements</a:t>
            </a:r>
            <a:r>
              <a:rPr lang="en-GB" dirty="0" smtClean="0"/>
              <a:t> des TIC </a:t>
            </a:r>
            <a:r>
              <a:rPr lang="en-GB" dirty="0"/>
              <a:t>qui composent cette infrastructure sont conçus pour fonctionner dans les </a:t>
            </a:r>
            <a:r>
              <a:rPr lang="en-GB" dirty="0" err="1" smtClean="0"/>
              <a:t>intervalles</a:t>
            </a:r>
            <a:r>
              <a:rPr lang="en-GB" dirty="0" smtClean="0"/>
              <a:t> </a:t>
            </a:r>
            <a:r>
              <a:rPr lang="en-GB" dirty="0" err="1" smtClean="0"/>
              <a:t>spécifiés</a:t>
            </a:r>
            <a:r>
              <a:rPr lang="en-GB" dirty="0" smtClean="0"/>
              <a:t> </a:t>
            </a:r>
            <a:r>
              <a:rPr lang="en-GB" dirty="0"/>
              <a:t>de température et d'humidité, et </a:t>
            </a:r>
            <a:r>
              <a:rPr lang="en-GB" dirty="0" err="1" smtClean="0"/>
              <a:t>nécessitent</a:t>
            </a:r>
            <a:r>
              <a:rPr lang="en-GB" dirty="0" smtClean="0"/>
              <a:t> la </a:t>
            </a:r>
            <a:r>
              <a:rPr lang="en-GB" dirty="0"/>
              <a:t>protection contre la poussière et/ou l'infiltration d'eau. </a:t>
            </a:r>
            <a:endParaRPr lang="en-GB" dirty="0" smtClean="0"/>
          </a:p>
          <a:p>
            <a:r>
              <a:rPr lang="en-GB" dirty="0" smtClean="0"/>
              <a:t>Lorsque</a:t>
            </a:r>
            <a:r>
              <a:rPr lang="en-GB" dirty="0"/>
              <a:t>, </a:t>
            </a:r>
            <a:r>
              <a:rPr lang="en-GB" dirty="0" smtClean="0"/>
              <a:t>les </a:t>
            </a:r>
            <a:r>
              <a:rPr lang="en-GB" dirty="0" err="1" smtClean="0"/>
              <a:t>équipements</a:t>
            </a:r>
            <a:r>
              <a:rPr lang="en-GB" dirty="0" smtClean="0"/>
              <a:t> des TIC </a:t>
            </a:r>
            <a:r>
              <a:rPr lang="en-GB" dirty="0" err="1"/>
              <a:t>fonctionnent</a:t>
            </a:r>
            <a:r>
              <a:rPr lang="en-GB" dirty="0"/>
              <a:t> </a:t>
            </a:r>
            <a:r>
              <a:rPr lang="en-GB" dirty="0" smtClean="0"/>
              <a:t>en </a:t>
            </a:r>
            <a:r>
              <a:rPr lang="en-GB" dirty="0" err="1" smtClean="0"/>
              <a:t>dehors</a:t>
            </a:r>
            <a:r>
              <a:rPr lang="en-GB" dirty="0" smtClean="0"/>
              <a:t> de </a:t>
            </a:r>
            <a:r>
              <a:rPr lang="en-GB" dirty="0" err="1" smtClean="0"/>
              <a:t>leurs</a:t>
            </a:r>
            <a:r>
              <a:rPr lang="en-GB" dirty="0" smtClean="0"/>
              <a:t>  </a:t>
            </a:r>
            <a:r>
              <a:rPr lang="en-GB" dirty="0"/>
              <a:t>conditions environnementales spécifiées, </a:t>
            </a:r>
            <a:r>
              <a:rPr lang="en-GB" dirty="0" err="1" smtClean="0"/>
              <a:t>ils</a:t>
            </a:r>
            <a:r>
              <a:rPr lang="en-GB" dirty="0" smtClean="0"/>
              <a:t> </a:t>
            </a:r>
            <a:r>
              <a:rPr lang="en-GB" dirty="0" err="1" smtClean="0"/>
              <a:t>encourent</a:t>
            </a:r>
            <a:r>
              <a:rPr lang="en-GB" dirty="0" smtClean="0"/>
              <a:t> des </a:t>
            </a:r>
            <a:r>
              <a:rPr lang="en-GB" dirty="0" err="1" smtClean="0"/>
              <a:t>risques</a:t>
            </a:r>
            <a:r>
              <a:rPr lang="en-GB" dirty="0" smtClean="0"/>
              <a:t>  </a:t>
            </a:r>
            <a:r>
              <a:rPr lang="en-GB" dirty="0"/>
              <a:t>de dysfonctionnement, </a:t>
            </a:r>
            <a:r>
              <a:rPr lang="en-GB" dirty="0" smtClean="0"/>
              <a:t>de </a:t>
            </a:r>
            <a:r>
              <a:rPr lang="en-GB" dirty="0" err="1" smtClean="0"/>
              <a:t>panne</a:t>
            </a:r>
            <a:r>
              <a:rPr lang="en-GB" dirty="0" smtClean="0"/>
              <a:t> </a:t>
            </a:r>
            <a:r>
              <a:rPr lang="en-GB" dirty="0"/>
              <a:t>et/ou d'endommagement. </a:t>
            </a:r>
            <a:endParaRPr lang="en-US" dirty="0"/>
          </a:p>
          <a:p>
            <a:endParaRPr lang="en-US" dirty="0"/>
          </a:p>
        </p:txBody>
      </p:sp>
    </p:spTree>
    <p:extLst>
      <p:ext uri="{BB962C8B-B14F-4D97-AF65-F5344CB8AC3E}">
        <p14:creationId xmlns:p14="http://schemas.microsoft.com/office/powerpoint/2010/main" xmlns="" val="39046779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IMPACT DES CC </a:t>
            </a:r>
            <a:r>
              <a:rPr lang="en-US" dirty="0" smtClean="0"/>
              <a:t>SUR LES </a:t>
            </a:r>
            <a:r>
              <a:rPr lang="en-US" dirty="0"/>
              <a:t>TIC</a:t>
            </a:r>
          </a:p>
        </p:txBody>
      </p:sp>
      <p:sp>
        <p:nvSpPr>
          <p:cNvPr id="3" name="Content Placeholder 2"/>
          <p:cNvSpPr>
            <a:spLocks noGrp="1"/>
          </p:cNvSpPr>
          <p:nvPr>
            <p:ph idx="1"/>
          </p:nvPr>
        </p:nvSpPr>
        <p:spPr/>
        <p:txBody>
          <a:bodyPr>
            <a:normAutofit fontScale="92500" lnSpcReduction="20000"/>
          </a:bodyPr>
          <a:lstStyle/>
          <a:p>
            <a:r>
              <a:rPr lang="en-GB" dirty="0" smtClean="0"/>
              <a:t>Des </a:t>
            </a:r>
            <a:r>
              <a:rPr lang="en-GB" dirty="0" err="1" smtClean="0"/>
              <a:t>extrêmes</a:t>
            </a:r>
            <a:r>
              <a:rPr lang="en-GB" dirty="0" smtClean="0"/>
              <a:t> </a:t>
            </a:r>
            <a:r>
              <a:rPr lang="en-GB" dirty="0" err="1" smtClean="0"/>
              <a:t>climatiques</a:t>
            </a:r>
            <a:r>
              <a:rPr lang="en-GB" dirty="0" smtClean="0"/>
              <a:t> plus </a:t>
            </a:r>
            <a:r>
              <a:rPr lang="en-GB" dirty="0"/>
              <a:t>intenses et </a:t>
            </a:r>
            <a:r>
              <a:rPr lang="en-GB" dirty="0" smtClean="0"/>
              <a:t>plus </a:t>
            </a:r>
            <a:r>
              <a:rPr lang="en-GB" dirty="0" err="1" smtClean="0"/>
              <a:t>fréquents</a:t>
            </a:r>
            <a:r>
              <a:rPr lang="en-GB" dirty="0" smtClean="0"/>
              <a:t> </a:t>
            </a:r>
            <a:r>
              <a:rPr lang="en-GB" dirty="0" err="1" smtClean="0"/>
              <a:t>sont</a:t>
            </a:r>
            <a:r>
              <a:rPr lang="en-GB" dirty="0" smtClean="0"/>
              <a:t> </a:t>
            </a:r>
            <a:r>
              <a:rPr lang="en-GB" dirty="0"/>
              <a:t>attendus à la suite de changements climatiques. </a:t>
            </a:r>
            <a:endParaRPr lang="en-GB" dirty="0" smtClean="0"/>
          </a:p>
          <a:p>
            <a:r>
              <a:rPr lang="en-GB" dirty="0" smtClean="0"/>
              <a:t>Ces </a:t>
            </a:r>
            <a:r>
              <a:rPr lang="en-GB" dirty="0" err="1"/>
              <a:t>e</a:t>
            </a:r>
            <a:r>
              <a:rPr lang="en-GB" dirty="0" err="1" smtClean="0"/>
              <a:t>xtrêmes</a:t>
            </a:r>
            <a:r>
              <a:rPr lang="en-GB" dirty="0" smtClean="0"/>
              <a:t> </a:t>
            </a:r>
            <a:r>
              <a:rPr lang="en-GB" dirty="0"/>
              <a:t>constituent une menace </a:t>
            </a:r>
            <a:r>
              <a:rPr lang="en-GB" dirty="0" smtClean="0"/>
              <a:t>pour les </a:t>
            </a:r>
            <a:r>
              <a:rPr lang="en-GB" dirty="0"/>
              <a:t>industries, comme l'industrie des TIC, qui </a:t>
            </a:r>
            <a:r>
              <a:rPr lang="en-GB" dirty="0" err="1" smtClean="0"/>
              <a:t>est</a:t>
            </a:r>
            <a:r>
              <a:rPr lang="en-GB" dirty="0" smtClean="0"/>
              <a:t> </a:t>
            </a:r>
            <a:r>
              <a:rPr lang="en-GB" dirty="0" err="1" smtClean="0"/>
              <a:t>basée</a:t>
            </a:r>
            <a:r>
              <a:rPr lang="en-GB" dirty="0" smtClean="0"/>
              <a:t> </a:t>
            </a:r>
            <a:r>
              <a:rPr lang="en-GB" dirty="0"/>
              <a:t>sur les infrastructures physiques. </a:t>
            </a:r>
            <a:endParaRPr lang="en-GB" dirty="0" smtClean="0"/>
          </a:p>
          <a:p>
            <a:r>
              <a:rPr lang="en-GB" dirty="0" smtClean="0"/>
              <a:t>Il y a un </a:t>
            </a:r>
            <a:r>
              <a:rPr lang="en-GB" dirty="0"/>
              <a:t>risque </a:t>
            </a:r>
            <a:r>
              <a:rPr lang="en-GB" dirty="0" err="1"/>
              <a:t>accru</a:t>
            </a:r>
            <a:r>
              <a:rPr lang="en-GB" dirty="0"/>
              <a:t> </a:t>
            </a:r>
            <a:r>
              <a:rPr lang="en-GB" dirty="0" smtClean="0"/>
              <a:t>de perturbations de  services </a:t>
            </a:r>
            <a:r>
              <a:rPr lang="en-GB" dirty="0"/>
              <a:t>sur une gamme de </a:t>
            </a:r>
            <a:r>
              <a:rPr lang="en-GB" dirty="0" smtClean="0"/>
              <a:t>services </a:t>
            </a:r>
            <a:r>
              <a:rPr lang="en-GB" dirty="0" err="1"/>
              <a:t>essentiels</a:t>
            </a:r>
            <a:r>
              <a:rPr lang="en-GB" dirty="0"/>
              <a:t> </a:t>
            </a:r>
            <a:r>
              <a:rPr lang="en-GB" dirty="0" smtClean="0"/>
              <a:t>qui </a:t>
            </a:r>
            <a:r>
              <a:rPr lang="en-GB" dirty="0" err="1"/>
              <a:t>dépendent</a:t>
            </a:r>
            <a:r>
              <a:rPr lang="en-GB" dirty="0"/>
              <a:t> </a:t>
            </a:r>
            <a:r>
              <a:rPr lang="en-GB" dirty="0" smtClean="0"/>
              <a:t>à </a:t>
            </a:r>
            <a:r>
              <a:rPr lang="en-GB" dirty="0" err="1" smtClean="0"/>
              <a:t>présent</a:t>
            </a:r>
            <a:r>
              <a:rPr lang="en-GB" dirty="0" smtClean="0"/>
              <a:t> </a:t>
            </a:r>
            <a:r>
              <a:rPr lang="en-GB" dirty="0"/>
              <a:t>des TIC. </a:t>
            </a:r>
            <a:endParaRPr lang="en-US" dirty="0"/>
          </a:p>
          <a:p>
            <a:endParaRPr lang="en-US" dirty="0"/>
          </a:p>
        </p:txBody>
      </p:sp>
    </p:spTree>
    <p:extLst>
      <p:ext uri="{BB962C8B-B14F-4D97-AF65-F5344CB8AC3E}">
        <p14:creationId xmlns:p14="http://schemas.microsoft.com/office/powerpoint/2010/main" xmlns="" val="12459722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IMPACT DES CC POUR LES TIC</a:t>
            </a:r>
            <a:r>
              <a:rPr lang="en-US" dirty="0" smtClean="0"/>
              <a:t> </a:t>
            </a:r>
            <a:endParaRPr lang="en-US" dirty="0"/>
          </a:p>
        </p:txBody>
      </p:sp>
      <p:sp>
        <p:nvSpPr>
          <p:cNvPr id="3" name="Content Placeholder 2"/>
          <p:cNvSpPr>
            <a:spLocks noGrp="1"/>
          </p:cNvSpPr>
          <p:nvPr>
            <p:ph idx="1"/>
          </p:nvPr>
        </p:nvSpPr>
        <p:spPr/>
        <p:txBody>
          <a:bodyPr>
            <a:normAutofit fontScale="70000" lnSpcReduction="20000"/>
          </a:bodyPr>
          <a:lstStyle/>
          <a:p>
            <a:r>
              <a:rPr lang="en-GB" dirty="0"/>
              <a:t>Les réseaux de télécommunications et des TIC doivent donc être en mesure de faire face aux phénomènes météorologiques extrêmes. </a:t>
            </a:r>
            <a:endParaRPr lang="en-GB" dirty="0" smtClean="0"/>
          </a:p>
          <a:p>
            <a:r>
              <a:rPr lang="en-GB" dirty="0" err="1" smtClean="0"/>
              <a:t>Une</a:t>
            </a:r>
            <a:r>
              <a:rPr lang="en-GB" dirty="0" smtClean="0"/>
              <a:t> infrastructure  plus </a:t>
            </a:r>
            <a:r>
              <a:rPr lang="en-GB" dirty="0" err="1" smtClean="0"/>
              <a:t>robuste</a:t>
            </a:r>
            <a:r>
              <a:rPr lang="en-GB" dirty="0" smtClean="0"/>
              <a:t> et plus </a:t>
            </a:r>
            <a:r>
              <a:rPr lang="en-GB" dirty="0" err="1" smtClean="0"/>
              <a:t>résiliente</a:t>
            </a:r>
            <a:r>
              <a:rPr lang="en-GB" dirty="0" smtClean="0"/>
              <a:t> </a:t>
            </a:r>
            <a:r>
              <a:rPr lang="en-GB" dirty="0" err="1" smtClean="0"/>
              <a:t>que</a:t>
            </a:r>
            <a:r>
              <a:rPr lang="en-GB" dirty="0" smtClean="0"/>
              <a:t> </a:t>
            </a:r>
            <a:r>
              <a:rPr lang="en-GB" dirty="0" err="1" smtClean="0"/>
              <a:t>celle</a:t>
            </a:r>
            <a:r>
              <a:rPr lang="en-GB" dirty="0" smtClean="0"/>
              <a:t> en </a:t>
            </a:r>
            <a:r>
              <a:rPr lang="en-GB" dirty="0" err="1" smtClean="0"/>
              <a:t>cours</a:t>
            </a:r>
            <a:r>
              <a:rPr lang="en-GB" dirty="0" smtClean="0"/>
              <a:t> </a:t>
            </a:r>
            <a:r>
              <a:rPr lang="en-GB" dirty="0" err="1" smtClean="0"/>
              <a:t>d’usage</a:t>
            </a:r>
            <a:r>
              <a:rPr lang="en-GB" dirty="0" smtClean="0"/>
              <a:t> </a:t>
            </a:r>
            <a:r>
              <a:rPr lang="en-GB" dirty="0" err="1" smtClean="0"/>
              <a:t>pourrait</a:t>
            </a:r>
            <a:r>
              <a:rPr lang="en-GB" dirty="0" smtClean="0"/>
              <a:t> </a:t>
            </a:r>
            <a:r>
              <a:rPr lang="en-GB" dirty="0" err="1" smtClean="0"/>
              <a:t>être</a:t>
            </a:r>
            <a:r>
              <a:rPr lang="en-GB" dirty="0" smtClean="0"/>
              <a:t> </a:t>
            </a:r>
            <a:r>
              <a:rPr lang="en-GB" dirty="0" err="1" smtClean="0"/>
              <a:t>requise</a:t>
            </a:r>
            <a:r>
              <a:rPr lang="en-GB" dirty="0" smtClean="0"/>
              <a:t> à </a:t>
            </a:r>
            <a:r>
              <a:rPr lang="en-GB" dirty="0" err="1" smtClean="0"/>
              <a:t>l’avenir</a:t>
            </a:r>
            <a:r>
              <a:rPr lang="en-GB" dirty="0" smtClean="0"/>
              <a:t>.</a:t>
            </a:r>
          </a:p>
          <a:p>
            <a:r>
              <a:rPr lang="en-GB" dirty="0" smtClean="0"/>
              <a:t>Les coûts </a:t>
            </a:r>
            <a:r>
              <a:rPr lang="en-GB" dirty="0" err="1" smtClean="0"/>
              <a:t>pourraient</a:t>
            </a:r>
            <a:r>
              <a:rPr lang="en-GB" dirty="0" smtClean="0"/>
              <a:t>  </a:t>
            </a:r>
            <a:r>
              <a:rPr lang="en-GB" dirty="0" err="1" smtClean="0"/>
              <a:t>être</a:t>
            </a:r>
            <a:r>
              <a:rPr lang="en-GB" dirty="0" smtClean="0"/>
              <a:t> </a:t>
            </a:r>
            <a:r>
              <a:rPr lang="en-GB" dirty="0" err="1" smtClean="0"/>
              <a:t>fortement</a:t>
            </a:r>
            <a:r>
              <a:rPr lang="en-GB" dirty="0" smtClean="0"/>
              <a:t>  </a:t>
            </a:r>
            <a:r>
              <a:rPr lang="en-GB" dirty="0" err="1" smtClean="0"/>
              <a:t>réduits</a:t>
            </a:r>
            <a:r>
              <a:rPr lang="en-GB" dirty="0" smtClean="0"/>
              <a:t> en tenant </a:t>
            </a:r>
            <a:r>
              <a:rPr lang="en-GB" dirty="0" err="1" smtClean="0"/>
              <a:t>compte</a:t>
            </a:r>
            <a:r>
              <a:rPr lang="en-GB" dirty="0" smtClean="0"/>
              <a:t>  </a:t>
            </a:r>
            <a:r>
              <a:rPr lang="en-GB" dirty="0"/>
              <a:t>des exigences au stade initial de la conception plutôt </a:t>
            </a:r>
            <a:r>
              <a:rPr lang="en-GB" dirty="0" err="1"/>
              <a:t>que</a:t>
            </a:r>
            <a:r>
              <a:rPr lang="en-GB" dirty="0"/>
              <a:t> </a:t>
            </a:r>
            <a:r>
              <a:rPr lang="en-GB" dirty="0" smtClean="0"/>
              <a:t>de </a:t>
            </a:r>
            <a:r>
              <a:rPr lang="en-GB" dirty="0"/>
              <a:t>la mise à niveau rétrospective. </a:t>
            </a:r>
            <a:endParaRPr lang="en-GB" dirty="0" smtClean="0"/>
          </a:p>
          <a:p>
            <a:r>
              <a:rPr lang="en-GB" dirty="0" smtClean="0"/>
              <a:t>La </a:t>
            </a:r>
            <a:r>
              <a:rPr lang="en-GB" dirty="0" err="1" smtClean="0"/>
              <a:t>nécessité</a:t>
            </a:r>
            <a:r>
              <a:rPr lang="en-GB" dirty="0" smtClean="0"/>
              <a:t> pour les infrastructures </a:t>
            </a:r>
            <a:r>
              <a:rPr lang="en-GB" dirty="0"/>
              <a:t>des TIC </a:t>
            </a:r>
            <a:r>
              <a:rPr lang="en-GB" dirty="0" smtClean="0"/>
              <a:t>de faire </a:t>
            </a:r>
            <a:r>
              <a:rPr lang="en-GB" dirty="0"/>
              <a:t>face à des conditions </a:t>
            </a:r>
            <a:r>
              <a:rPr lang="en-GB" dirty="0" err="1" smtClean="0"/>
              <a:t>climatiques</a:t>
            </a:r>
            <a:r>
              <a:rPr lang="en-GB" dirty="0" smtClean="0"/>
              <a:t> </a:t>
            </a:r>
            <a:r>
              <a:rPr lang="en-GB" dirty="0" err="1" smtClean="0"/>
              <a:t>peut</a:t>
            </a:r>
            <a:r>
              <a:rPr lang="en-GB" dirty="0" smtClean="0"/>
              <a:t> </a:t>
            </a:r>
            <a:r>
              <a:rPr lang="en-GB" dirty="0" err="1" smtClean="0"/>
              <a:t>être</a:t>
            </a:r>
            <a:r>
              <a:rPr lang="en-GB" dirty="0" smtClean="0"/>
              <a:t> </a:t>
            </a:r>
            <a:r>
              <a:rPr lang="en-GB" dirty="0" err="1" smtClean="0"/>
              <a:t>examinée</a:t>
            </a:r>
            <a:r>
              <a:rPr lang="en-GB" dirty="0" smtClean="0"/>
              <a:t> </a:t>
            </a:r>
            <a:r>
              <a:rPr lang="en-GB" dirty="0" err="1" smtClean="0"/>
              <a:t>selon</a:t>
            </a:r>
            <a:r>
              <a:rPr lang="en-GB" dirty="0" smtClean="0"/>
              <a:t> </a:t>
            </a:r>
            <a:r>
              <a:rPr lang="en-GB" dirty="0" err="1" smtClean="0"/>
              <a:t>deux</a:t>
            </a:r>
            <a:r>
              <a:rPr lang="en-GB" dirty="0" smtClean="0"/>
              <a:t>  </a:t>
            </a:r>
            <a:r>
              <a:rPr lang="en-GB" dirty="0"/>
              <a:t>perspectives </a:t>
            </a:r>
            <a:r>
              <a:rPr lang="en-GB" dirty="0" err="1"/>
              <a:t>complémentaires</a:t>
            </a:r>
            <a:r>
              <a:rPr lang="en-GB" dirty="0"/>
              <a:t> </a:t>
            </a:r>
            <a:r>
              <a:rPr lang="en-GB" dirty="0" smtClean="0"/>
              <a:t>– </a:t>
            </a:r>
            <a:r>
              <a:rPr lang="en-GB" dirty="0" err="1" smtClean="0"/>
              <a:t>celle</a:t>
            </a:r>
            <a:r>
              <a:rPr lang="en-GB" dirty="0" smtClean="0"/>
              <a:t> </a:t>
            </a:r>
            <a:r>
              <a:rPr lang="en-GB" dirty="0" err="1" smtClean="0"/>
              <a:t>directe</a:t>
            </a:r>
            <a:r>
              <a:rPr lang="en-GB" dirty="0" smtClean="0"/>
              <a:t> et </a:t>
            </a:r>
            <a:r>
              <a:rPr lang="en-GB" dirty="0" err="1" smtClean="0"/>
              <a:t>celle</a:t>
            </a:r>
            <a:r>
              <a:rPr lang="en-GB" dirty="0" smtClean="0"/>
              <a:t>  </a:t>
            </a:r>
            <a:r>
              <a:rPr lang="en-GB" dirty="0" err="1" smtClean="0"/>
              <a:t>indirecte</a:t>
            </a:r>
            <a:endParaRPr lang="en-US" dirty="0"/>
          </a:p>
        </p:txBody>
      </p:sp>
    </p:spTree>
    <p:extLst>
      <p:ext uri="{BB962C8B-B14F-4D97-AF65-F5344CB8AC3E}">
        <p14:creationId xmlns:p14="http://schemas.microsoft.com/office/powerpoint/2010/main" xmlns="" val="24463061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IMPACT DES CC </a:t>
            </a:r>
            <a:r>
              <a:rPr lang="en-US" dirty="0" smtClean="0"/>
              <a:t>SUR LES  TIC </a:t>
            </a:r>
            <a:endParaRPr lang="en-US" dirty="0"/>
          </a:p>
        </p:txBody>
      </p:sp>
      <p:sp>
        <p:nvSpPr>
          <p:cNvPr id="3" name="Content Placeholder 2"/>
          <p:cNvSpPr>
            <a:spLocks noGrp="1"/>
          </p:cNvSpPr>
          <p:nvPr>
            <p:ph idx="1"/>
          </p:nvPr>
        </p:nvSpPr>
        <p:spPr/>
        <p:txBody>
          <a:bodyPr>
            <a:normAutofit lnSpcReduction="10000"/>
          </a:bodyPr>
          <a:lstStyle/>
          <a:p>
            <a:r>
              <a:rPr lang="en-GB" dirty="0"/>
              <a:t>Les effets directs du changement climatique sur les TIC </a:t>
            </a:r>
            <a:r>
              <a:rPr lang="en-GB" dirty="0" err="1"/>
              <a:t>incluent</a:t>
            </a:r>
            <a:r>
              <a:rPr lang="en-GB" dirty="0"/>
              <a:t> </a:t>
            </a:r>
            <a:r>
              <a:rPr lang="en-GB" dirty="0" smtClean="0"/>
              <a:t>la </a:t>
            </a:r>
            <a:r>
              <a:rPr lang="en-GB" dirty="0"/>
              <a:t>vulnérabilité des équipements TIC aux événements météorologiques extrêmes tels que l'accroissement des inondations, la vitesse du vent, les précipitations, l'humidité, </a:t>
            </a:r>
            <a:r>
              <a:rPr lang="en-GB" dirty="0" smtClean="0"/>
              <a:t> </a:t>
            </a:r>
            <a:r>
              <a:rPr lang="en-GB" dirty="0"/>
              <a:t>la </a:t>
            </a:r>
            <a:r>
              <a:rPr lang="en-GB" dirty="0" err="1" smtClean="0"/>
              <a:t>température</a:t>
            </a:r>
            <a:r>
              <a:rPr lang="en-GB" dirty="0" smtClean="0"/>
              <a:t>, la </a:t>
            </a:r>
            <a:r>
              <a:rPr lang="en-GB" dirty="0" err="1" smtClean="0"/>
              <a:t>tombée</a:t>
            </a:r>
            <a:r>
              <a:rPr lang="en-GB" dirty="0" smtClean="0"/>
              <a:t> de la </a:t>
            </a:r>
            <a:r>
              <a:rPr lang="en-GB" dirty="0" err="1" smtClean="0"/>
              <a:t>neige</a:t>
            </a:r>
            <a:r>
              <a:rPr lang="en-GB" dirty="0" smtClean="0"/>
              <a:t> </a:t>
            </a:r>
            <a:r>
              <a:rPr lang="en-GB" dirty="0"/>
              <a:t>et la foudre</a:t>
            </a:r>
            <a:r>
              <a:rPr lang="en-GB" dirty="0" smtClean="0"/>
              <a:t>.(discutées ci-dessous)</a:t>
            </a:r>
            <a:endParaRPr lang="en-US" dirty="0"/>
          </a:p>
          <a:p>
            <a:endParaRPr lang="en-US" dirty="0"/>
          </a:p>
        </p:txBody>
      </p:sp>
    </p:spTree>
    <p:extLst>
      <p:ext uri="{BB962C8B-B14F-4D97-AF65-F5344CB8AC3E}">
        <p14:creationId xmlns:p14="http://schemas.microsoft.com/office/powerpoint/2010/main" xmlns="" val="2273306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normAutofit/>
          </a:bodyPr>
          <a:lstStyle/>
          <a:p>
            <a:r>
              <a:rPr lang="en-US" dirty="0" smtClean="0"/>
              <a:t>La Recommandation UIT-T L.92</a:t>
            </a:r>
            <a:endParaRPr lang="en-US" dirty="0"/>
          </a:p>
        </p:txBody>
      </p:sp>
      <p:sp>
        <p:nvSpPr>
          <p:cNvPr id="3" name="Content Placeholder 2"/>
          <p:cNvSpPr>
            <a:spLocks noGrp="1"/>
          </p:cNvSpPr>
          <p:nvPr>
            <p:ph idx="1"/>
          </p:nvPr>
        </p:nvSpPr>
        <p:spPr>
          <a:xfrm>
            <a:off x="457199" y="1417638"/>
            <a:ext cx="8453967" cy="4382029"/>
          </a:xfrm>
        </p:spPr>
        <p:txBody>
          <a:bodyPr>
            <a:normAutofit fontScale="92500" lnSpcReduction="10000"/>
          </a:bodyPr>
          <a:lstStyle/>
          <a:p>
            <a:r>
              <a:rPr lang="en-GB" dirty="0" smtClean="0"/>
              <a:t>La Recommandation UIT</a:t>
            </a:r>
            <a:r>
              <a:rPr lang="en-GB" dirty="0"/>
              <a:t>-T L.</a:t>
            </a:r>
            <a:r>
              <a:rPr lang="en-GB" dirty="0" smtClean="0"/>
              <a:t>92 </a:t>
            </a:r>
            <a:r>
              <a:rPr lang="en-GB" dirty="0" err="1"/>
              <a:t>t</a:t>
            </a:r>
            <a:r>
              <a:rPr lang="en-GB" dirty="0" err="1" smtClean="0"/>
              <a:t>raite</a:t>
            </a:r>
            <a:r>
              <a:rPr lang="en-GB" dirty="0" smtClean="0"/>
              <a:t> </a:t>
            </a:r>
            <a:r>
              <a:rPr lang="en-GB" dirty="0"/>
              <a:t>de la gestion des catastrophes pour les installations extérieures. Il donne un aperçu des considérations techniques pour la protection </a:t>
            </a:r>
            <a:r>
              <a:rPr lang="en-GB" dirty="0" smtClean="0"/>
              <a:t> </a:t>
            </a:r>
            <a:r>
              <a:rPr lang="en-GB" dirty="0"/>
              <a:t>des installations </a:t>
            </a:r>
            <a:r>
              <a:rPr lang="en-GB" dirty="0" err="1" smtClean="0"/>
              <a:t>industrielles</a:t>
            </a:r>
            <a:r>
              <a:rPr lang="en-GB" dirty="0" smtClean="0"/>
              <a:t> </a:t>
            </a:r>
            <a:r>
              <a:rPr lang="en-GB" dirty="0" err="1" smtClean="0"/>
              <a:t>externes</a:t>
            </a:r>
            <a:r>
              <a:rPr lang="en-GB" dirty="0" smtClean="0"/>
              <a:t> </a:t>
            </a:r>
            <a:r>
              <a:rPr lang="en-GB" dirty="0" err="1" smtClean="0"/>
              <a:t>contre</a:t>
            </a:r>
            <a:r>
              <a:rPr lang="en-GB" dirty="0" smtClean="0"/>
              <a:t> </a:t>
            </a:r>
            <a:r>
              <a:rPr lang="en-GB" dirty="0"/>
              <a:t>des catastrophes naturelles. </a:t>
            </a:r>
            <a:endParaRPr lang="en-GB" dirty="0" smtClean="0"/>
          </a:p>
          <a:p>
            <a:r>
              <a:rPr lang="en-GB" dirty="0" smtClean="0"/>
              <a:t>La </a:t>
            </a:r>
            <a:r>
              <a:rPr lang="en-GB" dirty="0" err="1" smtClean="0"/>
              <a:t>gestion</a:t>
            </a:r>
            <a:r>
              <a:rPr lang="en-GB" dirty="0" smtClean="0"/>
              <a:t> des Catastrophes pour les installations </a:t>
            </a:r>
            <a:r>
              <a:rPr lang="en-GB" dirty="0" err="1" smtClean="0"/>
              <a:t>industrielles</a:t>
            </a:r>
            <a:r>
              <a:rPr lang="en-GB" dirty="0" smtClean="0"/>
              <a:t> </a:t>
            </a:r>
            <a:r>
              <a:rPr lang="en-GB" dirty="0" err="1" smtClean="0"/>
              <a:t>externes</a:t>
            </a:r>
            <a:r>
              <a:rPr lang="en-GB" dirty="0" smtClean="0"/>
              <a:t> </a:t>
            </a:r>
            <a:r>
              <a:rPr lang="en-GB" dirty="0"/>
              <a:t>tels que les câbles, les poteaux et </a:t>
            </a:r>
            <a:r>
              <a:rPr lang="en-GB" dirty="0" smtClean="0"/>
              <a:t>les regards </a:t>
            </a:r>
            <a:r>
              <a:rPr lang="en-GB" dirty="0" err="1" smtClean="0"/>
              <a:t>contre</a:t>
            </a:r>
            <a:r>
              <a:rPr lang="en-GB" dirty="0" smtClean="0"/>
              <a:t> des </a:t>
            </a:r>
            <a:r>
              <a:rPr lang="en-GB" dirty="0"/>
              <a:t>catastrophes comme les tremblements de terre, </a:t>
            </a:r>
            <a:r>
              <a:rPr lang="en-GB" dirty="0" smtClean="0"/>
              <a:t>les </a:t>
            </a:r>
            <a:r>
              <a:rPr lang="en-GB" dirty="0"/>
              <a:t>vents forts et l</a:t>
            </a:r>
            <a:r>
              <a:rPr lang="en-GB" dirty="0" smtClean="0"/>
              <a:t>es inondations.</a:t>
            </a:r>
            <a:endParaRPr lang="en-US" dirty="0"/>
          </a:p>
          <a:p>
            <a:endParaRPr lang="en-US" dirty="0"/>
          </a:p>
        </p:txBody>
      </p:sp>
    </p:spTree>
    <p:extLst>
      <p:ext uri="{BB962C8B-B14F-4D97-AF65-F5344CB8AC3E}">
        <p14:creationId xmlns:p14="http://schemas.microsoft.com/office/powerpoint/2010/main" xmlns="" val="16736840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Étude d'impact de CC </a:t>
            </a:r>
            <a:endParaRPr lang="en-US" dirty="0"/>
          </a:p>
        </p:txBody>
      </p:sp>
      <p:sp>
        <p:nvSpPr>
          <p:cNvPr id="6" name="Content Placeholder 5"/>
          <p:cNvSpPr>
            <a:spLocks noGrp="1"/>
          </p:cNvSpPr>
          <p:nvPr>
            <p:ph idx="1"/>
          </p:nvPr>
        </p:nvSpPr>
        <p:spPr/>
        <p:txBody>
          <a:bodyPr/>
          <a:lstStyle/>
          <a:p>
            <a:endParaRPr lang="en-US" dirty="0" smtClean="0"/>
          </a:p>
          <a:p>
            <a:endParaRPr lang="en-US" dirty="0"/>
          </a:p>
          <a:p>
            <a:endParaRPr lang="en-US" dirty="0" smtClean="0"/>
          </a:p>
          <a:p>
            <a:endParaRPr lang="en-US" dirty="0"/>
          </a:p>
        </p:txBody>
      </p:sp>
      <p:pic>
        <p:nvPicPr>
          <p:cNvPr id="7" name="Picture 6" descr="Natural disasters.jpg"/>
          <p:cNvPicPr/>
          <p:nvPr/>
        </p:nvPicPr>
        <p:blipFill>
          <a:blip r:embed="rId2" cstate="print"/>
          <a:stretch>
            <a:fillRect/>
          </a:stretch>
        </p:blipFill>
        <p:spPr>
          <a:xfrm>
            <a:off x="867833" y="1545168"/>
            <a:ext cx="7069667" cy="4061142"/>
          </a:xfrm>
          <a:prstGeom prst="rect">
            <a:avLst/>
          </a:prstGeom>
        </p:spPr>
      </p:pic>
    </p:spTree>
    <p:extLst>
      <p:ext uri="{BB962C8B-B14F-4D97-AF65-F5344CB8AC3E}">
        <p14:creationId xmlns:p14="http://schemas.microsoft.com/office/powerpoint/2010/main" xmlns="" val="40887664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Température </a:t>
            </a:r>
            <a:endParaRPr lang="en-US" dirty="0"/>
          </a:p>
        </p:txBody>
      </p:sp>
      <p:sp>
        <p:nvSpPr>
          <p:cNvPr id="3" name="Content Placeholder 2"/>
          <p:cNvSpPr>
            <a:spLocks noGrp="1"/>
          </p:cNvSpPr>
          <p:nvPr>
            <p:ph idx="1"/>
          </p:nvPr>
        </p:nvSpPr>
        <p:spPr/>
        <p:txBody>
          <a:bodyPr>
            <a:normAutofit lnSpcReduction="10000"/>
          </a:bodyPr>
          <a:lstStyle/>
          <a:p>
            <a:r>
              <a:rPr lang="en-GB" dirty="0" smtClean="0"/>
              <a:t>Le</a:t>
            </a:r>
            <a:r>
              <a:rPr lang="en-GB" dirty="0"/>
              <a:t> </a:t>
            </a:r>
            <a:r>
              <a:rPr lang="en-GB" dirty="0" err="1">
                <a:solidFill>
                  <a:srgbClr val="FF6600"/>
                </a:solidFill>
              </a:rPr>
              <a:t>Taux</a:t>
            </a:r>
            <a:r>
              <a:rPr lang="en-GB" dirty="0">
                <a:solidFill>
                  <a:srgbClr val="FF6600"/>
                </a:solidFill>
              </a:rPr>
              <a:t> </a:t>
            </a:r>
            <a:r>
              <a:rPr lang="en-GB" dirty="0" smtClean="0">
                <a:solidFill>
                  <a:srgbClr val="FF6600"/>
                </a:solidFill>
              </a:rPr>
              <a:t>de </a:t>
            </a:r>
            <a:r>
              <a:rPr lang="en-GB" dirty="0" err="1" smtClean="0">
                <a:solidFill>
                  <a:srgbClr val="FF6600"/>
                </a:solidFill>
              </a:rPr>
              <a:t>panne</a:t>
            </a:r>
            <a:r>
              <a:rPr lang="en-GB" dirty="0">
                <a:solidFill>
                  <a:srgbClr val="FF6600"/>
                </a:solidFill>
              </a:rPr>
              <a:t> </a:t>
            </a:r>
            <a:r>
              <a:rPr lang="en-GB" dirty="0" smtClean="0"/>
              <a:t>d’un </a:t>
            </a:r>
            <a:r>
              <a:rPr lang="en-GB" dirty="0"/>
              <a:t>composant électrique augmente </a:t>
            </a:r>
            <a:r>
              <a:rPr lang="en-GB" dirty="0">
                <a:solidFill>
                  <a:srgbClr val="FF6600"/>
                </a:solidFill>
              </a:rPr>
              <a:t>d</a:t>
            </a:r>
            <a:r>
              <a:rPr lang="en-GB" dirty="0" smtClean="0">
                <a:solidFill>
                  <a:srgbClr val="FF6600"/>
                </a:solidFill>
              </a:rPr>
              <a:t>e </a:t>
            </a:r>
            <a:r>
              <a:rPr lang="en-GB" dirty="0">
                <a:solidFill>
                  <a:srgbClr val="FF6600"/>
                </a:solidFill>
              </a:rPr>
              <a:t>façon exponentielle avec la température</a:t>
            </a:r>
            <a:r>
              <a:rPr lang="en-GB" dirty="0"/>
              <a:t>. Chaque composante a une énergie d'activation qui est </a:t>
            </a:r>
            <a:r>
              <a:rPr lang="en-GB" dirty="0" err="1">
                <a:solidFill>
                  <a:srgbClr val="FF6600"/>
                </a:solidFill>
              </a:rPr>
              <a:t>c</a:t>
            </a:r>
            <a:r>
              <a:rPr lang="en-GB" dirty="0" err="1" smtClean="0">
                <a:solidFill>
                  <a:srgbClr val="FF6600"/>
                </a:solidFill>
              </a:rPr>
              <a:t>aractéristique</a:t>
            </a:r>
            <a:r>
              <a:rPr lang="en-GB" dirty="0" smtClean="0">
                <a:solidFill>
                  <a:srgbClr val="FF6600"/>
                </a:solidFill>
              </a:rPr>
              <a:t> </a:t>
            </a:r>
            <a:r>
              <a:rPr lang="en-GB" dirty="0">
                <a:solidFill>
                  <a:srgbClr val="FF6600"/>
                </a:solidFill>
              </a:rPr>
              <a:t>de sa composition chimique</a:t>
            </a:r>
            <a:r>
              <a:rPr lang="en-GB" dirty="0"/>
              <a:t>. </a:t>
            </a:r>
            <a:r>
              <a:rPr lang="en-GB" dirty="0" smtClean="0"/>
              <a:t> La </a:t>
            </a:r>
            <a:r>
              <a:rPr lang="en-GB" dirty="0" err="1" smtClean="0"/>
              <a:t>panne</a:t>
            </a:r>
            <a:r>
              <a:rPr lang="en-GB" dirty="0" smtClean="0"/>
              <a:t> </a:t>
            </a:r>
            <a:r>
              <a:rPr lang="en-GB" dirty="0" err="1" smtClean="0"/>
              <a:t>surviendra</a:t>
            </a:r>
            <a:r>
              <a:rPr lang="en-GB" dirty="0" smtClean="0"/>
              <a:t> </a:t>
            </a:r>
            <a:r>
              <a:rPr lang="en-GB" dirty="0" err="1" smtClean="0"/>
              <a:t>lorsque</a:t>
            </a:r>
            <a:r>
              <a:rPr lang="en-GB" dirty="0" smtClean="0"/>
              <a:t> </a:t>
            </a:r>
            <a:r>
              <a:rPr lang="en-GB" dirty="0"/>
              <a:t>la température </a:t>
            </a:r>
            <a:r>
              <a:rPr lang="en-GB" dirty="0" err="1">
                <a:solidFill>
                  <a:srgbClr val="FF6600"/>
                </a:solidFill>
              </a:rPr>
              <a:t>m</a:t>
            </a:r>
            <a:r>
              <a:rPr lang="en-GB" dirty="0" err="1" smtClean="0">
                <a:solidFill>
                  <a:srgbClr val="FF6600"/>
                </a:solidFill>
              </a:rPr>
              <a:t>onte</a:t>
            </a:r>
            <a:r>
              <a:rPr lang="en-GB" dirty="0" smtClean="0">
                <a:solidFill>
                  <a:srgbClr val="FF6600"/>
                </a:solidFill>
              </a:rPr>
              <a:t> </a:t>
            </a:r>
            <a:r>
              <a:rPr lang="en-GB" dirty="0" err="1">
                <a:solidFill>
                  <a:srgbClr val="FF6600"/>
                </a:solidFill>
              </a:rPr>
              <a:t>suffisamment</a:t>
            </a:r>
            <a:r>
              <a:rPr lang="en-GB" dirty="0">
                <a:solidFill>
                  <a:srgbClr val="FF6600"/>
                </a:solidFill>
              </a:rPr>
              <a:t> </a:t>
            </a:r>
            <a:r>
              <a:rPr lang="en-GB" dirty="0" smtClean="0">
                <a:solidFill>
                  <a:srgbClr val="FF6600"/>
                </a:solidFill>
              </a:rPr>
              <a:t>pour causer un </a:t>
            </a:r>
            <a:r>
              <a:rPr lang="en-GB" dirty="0" err="1" smtClean="0">
                <a:solidFill>
                  <a:srgbClr val="FF6600"/>
                </a:solidFill>
              </a:rPr>
              <a:t>dégat</a:t>
            </a:r>
            <a:r>
              <a:rPr lang="en-GB" dirty="0" smtClean="0">
                <a:solidFill>
                  <a:srgbClr val="FF6600"/>
                </a:solidFill>
              </a:rPr>
              <a:t> </a:t>
            </a:r>
            <a:r>
              <a:rPr lang="en-GB" dirty="0" err="1" smtClean="0">
                <a:solidFill>
                  <a:srgbClr val="FF6600"/>
                </a:solidFill>
              </a:rPr>
              <a:t>dans</a:t>
            </a:r>
            <a:r>
              <a:rPr lang="en-GB" dirty="0" smtClean="0">
                <a:solidFill>
                  <a:srgbClr val="FF6600"/>
                </a:solidFill>
              </a:rPr>
              <a:t> la </a:t>
            </a:r>
            <a:r>
              <a:rPr lang="en-GB" dirty="0" err="1" smtClean="0">
                <a:solidFill>
                  <a:srgbClr val="FF6600"/>
                </a:solidFill>
              </a:rPr>
              <a:t>maille</a:t>
            </a:r>
            <a:r>
              <a:rPr lang="en-GB" dirty="0" smtClean="0">
                <a:solidFill>
                  <a:srgbClr val="FF6600"/>
                </a:solidFill>
              </a:rPr>
              <a:t> </a:t>
            </a:r>
            <a:r>
              <a:rPr lang="en-GB" dirty="0" err="1" smtClean="0">
                <a:solidFill>
                  <a:srgbClr val="FF6600"/>
                </a:solidFill>
              </a:rPr>
              <a:t>crystale</a:t>
            </a:r>
            <a:r>
              <a:rPr lang="en-GB" dirty="0" smtClean="0">
                <a:solidFill>
                  <a:srgbClr val="FF6600"/>
                </a:solidFill>
              </a:rPr>
              <a:t> </a:t>
            </a:r>
            <a:r>
              <a:rPr lang="en-GB" dirty="0" err="1" smtClean="0">
                <a:solidFill>
                  <a:srgbClr val="FF6600"/>
                </a:solidFill>
              </a:rPr>
              <a:t>ou</a:t>
            </a:r>
            <a:r>
              <a:rPr lang="en-GB" dirty="0" smtClean="0">
                <a:solidFill>
                  <a:srgbClr val="FF6600"/>
                </a:solidFill>
              </a:rPr>
              <a:t> </a:t>
            </a:r>
            <a:r>
              <a:rPr lang="en-GB" dirty="0" err="1" smtClean="0">
                <a:solidFill>
                  <a:srgbClr val="FF6600"/>
                </a:solidFill>
              </a:rPr>
              <a:t>chimique</a:t>
            </a:r>
            <a:r>
              <a:rPr lang="en-GB" dirty="0" smtClean="0">
                <a:solidFill>
                  <a:srgbClr val="FF6600"/>
                </a:solidFill>
              </a:rPr>
              <a:t>.</a:t>
            </a:r>
            <a:r>
              <a:rPr lang="en-GB" dirty="0" smtClean="0"/>
              <a:t>.</a:t>
            </a:r>
            <a:r>
              <a:rPr lang="en-GB" dirty="0"/>
              <a:t> </a:t>
            </a:r>
            <a:endParaRPr lang="en-US" dirty="0"/>
          </a:p>
        </p:txBody>
      </p:sp>
    </p:spTree>
    <p:extLst>
      <p:ext uri="{BB962C8B-B14F-4D97-AF65-F5344CB8AC3E}">
        <p14:creationId xmlns:p14="http://schemas.microsoft.com/office/powerpoint/2010/main" xmlns="" val="2236268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02274" y="47625"/>
            <a:ext cx="7297615" cy="801688"/>
          </a:xfrm>
        </p:spPr>
        <p:txBody>
          <a:bodyPr/>
          <a:lstStyle/>
          <a:p>
            <a:pPr eaLnBrk="1" hangingPunct="1"/>
            <a:r>
              <a:rPr lang="en-US" b="1">
                <a:solidFill>
                  <a:srgbClr val="0000FF"/>
                </a:solidFill>
                <a:latin typeface="Cambria" charset="0"/>
                <a:cs typeface="Cambria" charset="0"/>
              </a:rPr>
              <a:t>Table des matières</a:t>
            </a:r>
          </a:p>
        </p:txBody>
      </p:sp>
      <p:sp>
        <p:nvSpPr>
          <p:cNvPr id="16387" name="Content Placeholder 2"/>
          <p:cNvSpPr>
            <a:spLocks noGrp="1"/>
          </p:cNvSpPr>
          <p:nvPr>
            <p:ph idx="1"/>
          </p:nvPr>
        </p:nvSpPr>
        <p:spPr>
          <a:xfrm>
            <a:off x="457200" y="835025"/>
            <a:ext cx="8229600" cy="5207000"/>
          </a:xfrm>
        </p:spPr>
        <p:txBody>
          <a:bodyPr/>
          <a:lstStyle/>
          <a:p>
            <a:pPr eaLnBrk="1" hangingPunct="1"/>
            <a:r>
              <a:rPr lang="en-US" sz="2000" dirty="0" err="1">
                <a:latin typeface="Times" charset="0"/>
                <a:cs typeface="Times" charset="0"/>
              </a:rPr>
              <a:t>Contexte</a:t>
            </a:r>
            <a:r>
              <a:rPr lang="en-US" sz="2000" dirty="0">
                <a:latin typeface="Times" charset="0"/>
                <a:cs typeface="Times" charset="0"/>
              </a:rPr>
              <a:t> </a:t>
            </a:r>
            <a:r>
              <a:rPr lang="en-US" sz="2000" dirty="0" smtClean="0">
                <a:latin typeface="Times" charset="0"/>
                <a:cs typeface="Times" charset="0"/>
              </a:rPr>
              <a:t> du </a:t>
            </a:r>
            <a:r>
              <a:rPr lang="en-US" sz="2000" dirty="0" err="1" smtClean="0">
                <a:latin typeface="Times" charset="0"/>
                <a:cs typeface="Times" charset="0"/>
              </a:rPr>
              <a:t>secteur</a:t>
            </a:r>
            <a:r>
              <a:rPr lang="en-US" sz="2000" dirty="0" smtClean="0">
                <a:latin typeface="Times" charset="0"/>
                <a:cs typeface="Times" charset="0"/>
              </a:rPr>
              <a:t> </a:t>
            </a:r>
            <a:r>
              <a:rPr lang="en-US" sz="2000" dirty="0">
                <a:latin typeface="Times" charset="0"/>
                <a:cs typeface="Times" charset="0"/>
              </a:rPr>
              <a:t>des TIC</a:t>
            </a:r>
          </a:p>
          <a:p>
            <a:pPr eaLnBrk="1" hangingPunct="1"/>
            <a:r>
              <a:rPr lang="en-US" sz="2000" dirty="0">
                <a:latin typeface="Times" charset="0"/>
                <a:cs typeface="Times" charset="0"/>
              </a:rPr>
              <a:t>Effets du changement climatique</a:t>
            </a:r>
          </a:p>
          <a:p>
            <a:pPr eaLnBrk="1" hangingPunct="1"/>
            <a:r>
              <a:rPr lang="en-US" sz="2000" dirty="0" smtClean="0">
                <a:latin typeface="Times" charset="0"/>
                <a:cs typeface="Times" charset="0"/>
              </a:rPr>
              <a:t>Infrastructure </a:t>
            </a:r>
            <a:r>
              <a:rPr lang="en-US" sz="2000" dirty="0">
                <a:latin typeface="Times" charset="0"/>
                <a:cs typeface="Times" charset="0"/>
              </a:rPr>
              <a:t>TIC </a:t>
            </a:r>
          </a:p>
          <a:p>
            <a:pPr eaLnBrk="1" hangingPunct="1"/>
            <a:r>
              <a:rPr lang="en-US" sz="2000" dirty="0" smtClean="0">
                <a:latin typeface="Times" charset="0"/>
                <a:cs typeface="Times" charset="0"/>
              </a:rPr>
              <a:t> </a:t>
            </a:r>
            <a:r>
              <a:rPr lang="en-US" sz="2000" dirty="0" err="1" smtClean="0">
                <a:latin typeface="Times" charset="0"/>
                <a:cs typeface="Times" charset="0"/>
              </a:rPr>
              <a:t>Eléments</a:t>
            </a:r>
            <a:r>
              <a:rPr lang="en-US" sz="2000" dirty="0" smtClean="0">
                <a:latin typeface="Times" charset="0"/>
                <a:cs typeface="Times" charset="0"/>
              </a:rPr>
              <a:t> </a:t>
            </a:r>
            <a:r>
              <a:rPr lang="en-US" sz="2000" dirty="0">
                <a:latin typeface="Times" charset="0"/>
                <a:cs typeface="Times" charset="0"/>
              </a:rPr>
              <a:t>pris en </a:t>
            </a:r>
            <a:r>
              <a:rPr lang="en-US" sz="2000" dirty="0" smtClean="0">
                <a:latin typeface="Times" charset="0"/>
                <a:cs typeface="Times" charset="0"/>
              </a:rPr>
              <a:t>charge par les TIC</a:t>
            </a:r>
            <a:endParaRPr lang="en-US" sz="2000" dirty="0">
              <a:latin typeface="Times" charset="0"/>
              <a:cs typeface="Times" charset="0"/>
            </a:endParaRPr>
          </a:p>
          <a:p>
            <a:pPr eaLnBrk="1" hangingPunct="1"/>
            <a:r>
              <a:rPr lang="en-US" sz="2000" dirty="0" err="1">
                <a:solidFill>
                  <a:srgbClr val="FF6600"/>
                </a:solidFill>
                <a:latin typeface="Times" charset="0"/>
                <a:cs typeface="Times" charset="0"/>
              </a:rPr>
              <a:t>Défis</a:t>
            </a:r>
            <a:r>
              <a:rPr lang="en-US" sz="2000" dirty="0">
                <a:solidFill>
                  <a:srgbClr val="FF6600"/>
                </a:solidFill>
                <a:latin typeface="Times" charset="0"/>
                <a:cs typeface="Times" charset="0"/>
              </a:rPr>
              <a:t> </a:t>
            </a:r>
            <a:r>
              <a:rPr lang="en-US" sz="2000" dirty="0" smtClean="0">
                <a:solidFill>
                  <a:srgbClr val="FF6600"/>
                </a:solidFill>
                <a:latin typeface="Times" charset="0"/>
                <a:cs typeface="Times" charset="0"/>
              </a:rPr>
              <a:t>des </a:t>
            </a:r>
            <a:r>
              <a:rPr lang="en-US" sz="2000" dirty="0">
                <a:solidFill>
                  <a:srgbClr val="FF6600"/>
                </a:solidFill>
                <a:latin typeface="Times" charset="0"/>
                <a:cs typeface="Times" charset="0"/>
              </a:rPr>
              <a:t>CC </a:t>
            </a:r>
            <a:r>
              <a:rPr lang="en-US" sz="2000" dirty="0" smtClean="0">
                <a:solidFill>
                  <a:srgbClr val="FF6600"/>
                </a:solidFill>
                <a:latin typeface="Times" charset="0"/>
                <a:cs typeface="Times" charset="0"/>
              </a:rPr>
              <a:t>au</a:t>
            </a:r>
            <a:r>
              <a:rPr lang="en-US" sz="2000" dirty="0">
                <a:solidFill>
                  <a:srgbClr val="FF6600"/>
                </a:solidFill>
                <a:latin typeface="Times" charset="0"/>
                <a:cs typeface="Times" charset="0"/>
              </a:rPr>
              <a:t> </a:t>
            </a:r>
            <a:r>
              <a:rPr lang="en-US" sz="2000" dirty="0" smtClean="0">
                <a:solidFill>
                  <a:srgbClr val="FF6600"/>
                </a:solidFill>
                <a:latin typeface="Times" charset="0"/>
                <a:cs typeface="Times" charset="0"/>
              </a:rPr>
              <a:t>Secteur des TIC</a:t>
            </a:r>
            <a:endParaRPr lang="en-US" sz="2000" dirty="0">
              <a:solidFill>
                <a:srgbClr val="FF6600"/>
              </a:solidFill>
              <a:latin typeface="Times" charset="0"/>
              <a:cs typeface="Times" charset="0"/>
            </a:endParaRPr>
          </a:p>
          <a:p>
            <a:pPr eaLnBrk="1" hangingPunct="1"/>
            <a:r>
              <a:rPr lang="en-US" sz="2000" dirty="0" smtClean="0">
                <a:latin typeface="Times" charset="0"/>
                <a:cs typeface="Times" charset="0"/>
              </a:rPr>
              <a:t>Services </a:t>
            </a:r>
            <a:r>
              <a:rPr lang="en-US" sz="2000" dirty="0">
                <a:latin typeface="Times" charset="0"/>
                <a:cs typeface="Times" charset="0"/>
              </a:rPr>
              <a:t>TIC </a:t>
            </a:r>
            <a:r>
              <a:rPr lang="en-US" sz="2000" dirty="0" err="1" smtClean="0">
                <a:latin typeface="Times" charset="0"/>
                <a:cs typeface="Times" charset="0"/>
              </a:rPr>
              <a:t>viables</a:t>
            </a:r>
            <a:r>
              <a:rPr lang="en-US" sz="2000" dirty="0" smtClean="0">
                <a:latin typeface="Times" charset="0"/>
                <a:cs typeface="Times" charset="0"/>
              </a:rPr>
              <a:t> à </a:t>
            </a:r>
            <a:r>
              <a:rPr lang="en-US" sz="2000" dirty="0" err="1" smtClean="0">
                <a:latin typeface="Times" charset="0"/>
                <a:cs typeface="Times" charset="0"/>
              </a:rPr>
              <a:t>faible</a:t>
            </a:r>
            <a:r>
              <a:rPr lang="en-US" sz="2000" dirty="0" smtClean="0">
                <a:latin typeface="Times" charset="0"/>
                <a:cs typeface="Times" charset="0"/>
              </a:rPr>
              <a:t> </a:t>
            </a:r>
            <a:r>
              <a:rPr lang="en-US" sz="2000" dirty="0" err="1" smtClean="0">
                <a:latin typeface="Times" charset="0"/>
                <a:cs typeface="Times" charset="0"/>
              </a:rPr>
              <a:t>coût</a:t>
            </a:r>
            <a:endParaRPr lang="en-US" sz="2000" dirty="0">
              <a:latin typeface="Times" charset="0"/>
              <a:cs typeface="Times" charset="0"/>
            </a:endParaRPr>
          </a:p>
          <a:p>
            <a:pPr eaLnBrk="1" hangingPunct="1"/>
            <a:r>
              <a:rPr lang="en-US" sz="2000" dirty="0">
                <a:latin typeface="Times" charset="0"/>
                <a:cs typeface="Times" charset="0"/>
              </a:rPr>
              <a:t>Rôle des TIC dans </a:t>
            </a:r>
            <a:r>
              <a:rPr lang="en-US" sz="2000" dirty="0" err="1">
                <a:latin typeface="Times" charset="0"/>
                <a:cs typeface="Times" charset="0"/>
              </a:rPr>
              <a:t>l'atténuation</a:t>
            </a:r>
            <a:r>
              <a:rPr lang="en-US" sz="2000" dirty="0">
                <a:latin typeface="Times" charset="0"/>
                <a:cs typeface="Times" charset="0"/>
              </a:rPr>
              <a:t> </a:t>
            </a:r>
            <a:r>
              <a:rPr lang="en-US" sz="2000" dirty="0" smtClean="0">
                <a:latin typeface="Times" charset="0"/>
                <a:cs typeface="Times" charset="0"/>
              </a:rPr>
              <a:t>des CC</a:t>
            </a:r>
            <a:endParaRPr lang="en-US" sz="2000" dirty="0">
              <a:latin typeface="Times" charset="0"/>
              <a:cs typeface="Times" charset="0"/>
            </a:endParaRPr>
          </a:p>
          <a:p>
            <a:pPr eaLnBrk="1" hangingPunct="1"/>
            <a:r>
              <a:rPr lang="en-US" sz="2000" dirty="0" smtClean="0">
                <a:latin typeface="Times" charset="0"/>
                <a:cs typeface="Times" charset="0"/>
              </a:rPr>
              <a:t> </a:t>
            </a:r>
            <a:r>
              <a:rPr lang="en-US" sz="2000" dirty="0">
                <a:latin typeface="Times" charset="0"/>
                <a:cs typeface="Times" charset="0"/>
              </a:rPr>
              <a:t>C</a:t>
            </a:r>
            <a:r>
              <a:rPr lang="en-US" sz="2000" dirty="0" smtClean="0">
                <a:latin typeface="Times" charset="0"/>
                <a:cs typeface="Times" charset="0"/>
              </a:rPr>
              <a:t>oncept intelligent de </a:t>
            </a:r>
            <a:r>
              <a:rPr lang="en-US" sz="2000" dirty="0" err="1" smtClean="0">
                <a:latin typeface="Times" charset="0"/>
                <a:cs typeface="Times" charset="0"/>
              </a:rPr>
              <a:t>durabilité</a:t>
            </a:r>
            <a:r>
              <a:rPr lang="en-US" sz="2000" dirty="0" smtClean="0">
                <a:latin typeface="Times" charset="0"/>
                <a:cs typeface="Times" charset="0"/>
              </a:rPr>
              <a:t> </a:t>
            </a:r>
            <a:endParaRPr lang="en-US" sz="2000" dirty="0">
              <a:latin typeface="Times" charset="0"/>
              <a:cs typeface="Times" charset="0"/>
            </a:endParaRPr>
          </a:p>
          <a:p>
            <a:pPr eaLnBrk="1" hangingPunct="1"/>
            <a:r>
              <a:rPr lang="en-US" sz="2000" dirty="0">
                <a:latin typeface="Times" charset="0"/>
                <a:cs typeface="Times" charset="0"/>
              </a:rPr>
              <a:t>Progrès sur le programme d'adaptation.</a:t>
            </a:r>
          </a:p>
        </p:txBody>
      </p:sp>
    </p:spTree>
    <p:extLst>
      <p:ext uri="{BB962C8B-B14F-4D97-AF65-F5344CB8AC3E}">
        <p14:creationId xmlns:p14="http://schemas.microsoft.com/office/powerpoint/2010/main" xmlns="" val="27629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Les précipitations et les inondations</a:t>
            </a:r>
            <a:endParaRPr lang="en-US" dirty="0"/>
          </a:p>
        </p:txBody>
      </p:sp>
      <p:sp>
        <p:nvSpPr>
          <p:cNvPr id="3" name="Content Placeholder 2"/>
          <p:cNvSpPr>
            <a:spLocks noGrp="1"/>
          </p:cNvSpPr>
          <p:nvPr>
            <p:ph idx="1"/>
          </p:nvPr>
        </p:nvSpPr>
        <p:spPr>
          <a:xfrm>
            <a:off x="457199" y="1713972"/>
            <a:ext cx="8390467" cy="4297361"/>
          </a:xfrm>
        </p:spPr>
        <p:txBody>
          <a:bodyPr>
            <a:normAutofit fontScale="85000" lnSpcReduction="20000"/>
          </a:bodyPr>
          <a:lstStyle/>
          <a:p>
            <a:r>
              <a:rPr lang="en-GB" dirty="0"/>
              <a:t>Bâtiments et infrastructures de télécommunications peuvent </a:t>
            </a:r>
            <a:r>
              <a:rPr lang="en-GB" dirty="0" err="1"/>
              <a:t>être</a:t>
            </a:r>
            <a:r>
              <a:rPr lang="en-GB" dirty="0"/>
              <a:t> </a:t>
            </a:r>
            <a:r>
              <a:rPr lang="en-GB" dirty="0" smtClean="0"/>
              <a:t>exposés au </a:t>
            </a:r>
            <a:r>
              <a:rPr lang="en-GB" dirty="0" err="1" smtClean="0"/>
              <a:t>risque</a:t>
            </a:r>
            <a:r>
              <a:rPr lang="en-GB" dirty="0" smtClean="0"/>
              <a:t> </a:t>
            </a:r>
            <a:r>
              <a:rPr lang="en-GB" dirty="0"/>
              <a:t>de précipitations extrêmes et d'inondations, selon l'endroit. </a:t>
            </a:r>
            <a:endParaRPr lang="en-GB" dirty="0" smtClean="0"/>
          </a:p>
          <a:p>
            <a:r>
              <a:rPr lang="en-GB" dirty="0" err="1" smtClean="0"/>
              <a:t>Ce</a:t>
            </a:r>
            <a:r>
              <a:rPr lang="en-GB" dirty="0" smtClean="0"/>
              <a:t> </a:t>
            </a:r>
            <a:r>
              <a:rPr lang="en-GB" dirty="0" err="1" smtClean="0"/>
              <a:t>risque</a:t>
            </a:r>
            <a:r>
              <a:rPr lang="en-GB" dirty="0" smtClean="0"/>
              <a:t> </a:t>
            </a:r>
            <a:r>
              <a:rPr lang="en-GB" dirty="0" err="1" smtClean="0"/>
              <a:t>peut</a:t>
            </a:r>
            <a:r>
              <a:rPr lang="en-GB" dirty="0" smtClean="0"/>
              <a:t> augmenter en </a:t>
            </a:r>
            <a:r>
              <a:rPr lang="en-GB" dirty="0" err="1" smtClean="0"/>
              <a:t>fréquence</a:t>
            </a:r>
            <a:r>
              <a:rPr lang="en-GB" dirty="0" smtClean="0"/>
              <a:t> </a:t>
            </a:r>
            <a:r>
              <a:rPr lang="en-GB" dirty="0" err="1" smtClean="0"/>
              <a:t>ou</a:t>
            </a:r>
            <a:r>
              <a:rPr lang="en-GB" dirty="0" smtClean="0"/>
              <a:t> en </a:t>
            </a:r>
            <a:r>
              <a:rPr lang="en-GB" dirty="0" err="1" smtClean="0"/>
              <a:t>sévérité</a:t>
            </a:r>
            <a:r>
              <a:rPr lang="en-GB" dirty="0" smtClean="0"/>
              <a:t> en raison du </a:t>
            </a:r>
            <a:r>
              <a:rPr lang="en-GB" dirty="0" err="1" smtClean="0"/>
              <a:t>changement</a:t>
            </a:r>
            <a:r>
              <a:rPr lang="en-GB" dirty="0" smtClean="0"/>
              <a:t> </a:t>
            </a:r>
            <a:r>
              <a:rPr lang="en-GB" dirty="0" err="1" smtClean="0"/>
              <a:t>climatique</a:t>
            </a:r>
            <a:r>
              <a:rPr lang="en-GB" dirty="0" smtClean="0"/>
              <a:t>. Si le </a:t>
            </a:r>
            <a:r>
              <a:rPr lang="en-GB" dirty="0" err="1" smtClean="0"/>
              <a:t>réseau</a:t>
            </a:r>
            <a:r>
              <a:rPr lang="en-GB" dirty="0" smtClean="0"/>
              <a:t> de distribution </a:t>
            </a:r>
            <a:r>
              <a:rPr lang="en-GB" dirty="0" err="1" smtClean="0"/>
              <a:t>d'électricité</a:t>
            </a:r>
            <a:r>
              <a:rPr lang="en-GB" dirty="0" smtClean="0"/>
              <a:t> ne </a:t>
            </a:r>
            <a:r>
              <a:rPr lang="en-GB" dirty="0" err="1" smtClean="0"/>
              <a:t>parvient</a:t>
            </a:r>
            <a:r>
              <a:rPr lang="en-GB" dirty="0" smtClean="0"/>
              <a:t> pas à </a:t>
            </a:r>
            <a:r>
              <a:rPr lang="en-GB" dirty="0" err="1" smtClean="0"/>
              <a:t>l’endiguer</a:t>
            </a:r>
            <a:r>
              <a:rPr lang="en-GB" dirty="0" smtClean="0"/>
              <a:t>, les </a:t>
            </a:r>
            <a:r>
              <a:rPr lang="en-GB" dirty="0" err="1" smtClean="0"/>
              <a:t>systèmes</a:t>
            </a:r>
            <a:r>
              <a:rPr lang="en-GB" dirty="0" smtClean="0"/>
              <a:t> </a:t>
            </a:r>
            <a:r>
              <a:rPr lang="en-GB" dirty="0" err="1" smtClean="0"/>
              <a:t>d’énergie</a:t>
            </a:r>
            <a:r>
              <a:rPr lang="en-GB" dirty="0" smtClean="0"/>
              <a:t> de </a:t>
            </a:r>
            <a:r>
              <a:rPr lang="en-GB" dirty="0" err="1" smtClean="0"/>
              <a:t>sauvegarde</a:t>
            </a:r>
            <a:r>
              <a:rPr lang="en-GB" dirty="0" smtClean="0"/>
              <a:t> </a:t>
            </a:r>
            <a:r>
              <a:rPr lang="en-GB" dirty="0" err="1" smtClean="0"/>
              <a:t>serront</a:t>
            </a:r>
            <a:r>
              <a:rPr lang="en-GB" dirty="0" smtClean="0"/>
              <a:t> </a:t>
            </a:r>
            <a:r>
              <a:rPr lang="en-GB" dirty="0" err="1" smtClean="0"/>
              <a:t>inondés</a:t>
            </a:r>
            <a:r>
              <a:rPr lang="en-GB" dirty="0" smtClean="0"/>
              <a:t>,  et </a:t>
            </a:r>
            <a:r>
              <a:rPr lang="en-GB" dirty="0" err="1" smtClean="0"/>
              <a:t>l’énergie</a:t>
            </a:r>
            <a:r>
              <a:rPr lang="en-GB" dirty="0" smtClean="0"/>
              <a:t> ne  </a:t>
            </a:r>
            <a:r>
              <a:rPr lang="en-GB" dirty="0" err="1" smtClean="0"/>
              <a:t>peut</a:t>
            </a:r>
            <a:r>
              <a:rPr lang="en-GB" dirty="0" smtClean="0"/>
              <a:t> </a:t>
            </a:r>
            <a:r>
              <a:rPr lang="en-GB" dirty="0" err="1" smtClean="0"/>
              <a:t>ensuite</a:t>
            </a:r>
            <a:r>
              <a:rPr lang="en-GB" dirty="0" smtClean="0"/>
              <a:t> se </a:t>
            </a:r>
            <a:r>
              <a:rPr lang="en-GB" dirty="0" err="1" smtClean="0"/>
              <a:t>maintenir</a:t>
            </a:r>
            <a:r>
              <a:rPr lang="en-GB" dirty="0" smtClean="0"/>
              <a:t> </a:t>
            </a:r>
            <a:r>
              <a:rPr lang="en-GB" dirty="0" err="1" smtClean="0"/>
              <a:t>que</a:t>
            </a:r>
            <a:r>
              <a:rPr lang="en-GB" dirty="0" smtClean="0"/>
              <a:t>  par </a:t>
            </a:r>
            <a:r>
              <a:rPr lang="en-GB" dirty="0" err="1" smtClean="0"/>
              <a:t>d'autres</a:t>
            </a:r>
            <a:r>
              <a:rPr lang="en-GB" dirty="0" smtClean="0"/>
              <a:t> de </a:t>
            </a:r>
            <a:r>
              <a:rPr lang="en-GB" dirty="0" err="1" smtClean="0"/>
              <a:t>sauvegarde</a:t>
            </a:r>
            <a:r>
              <a:rPr lang="en-GB" dirty="0" smtClean="0"/>
              <a:t> </a:t>
            </a:r>
            <a:r>
              <a:rPr lang="en-GB" dirty="0" err="1" smtClean="0"/>
              <a:t>tels</a:t>
            </a:r>
            <a:r>
              <a:rPr lang="en-GB" dirty="0" smtClean="0"/>
              <a:t> </a:t>
            </a:r>
            <a:r>
              <a:rPr lang="en-GB" dirty="0" err="1" smtClean="0"/>
              <a:t>que</a:t>
            </a:r>
            <a:r>
              <a:rPr lang="en-GB" dirty="0" smtClean="0"/>
              <a:t> les batteries.</a:t>
            </a:r>
          </a:p>
          <a:p>
            <a:r>
              <a:rPr lang="en-GB" dirty="0" smtClean="0"/>
              <a:t>Il </a:t>
            </a:r>
            <a:r>
              <a:rPr lang="en-GB" dirty="0" err="1"/>
              <a:t>f</a:t>
            </a:r>
            <a:r>
              <a:rPr lang="en-GB" dirty="0" err="1" smtClean="0"/>
              <a:t>aut</a:t>
            </a:r>
            <a:r>
              <a:rPr lang="en-GB" dirty="0" smtClean="0"/>
              <a:t> </a:t>
            </a:r>
            <a:r>
              <a:rPr lang="en-GB" dirty="0"/>
              <a:t>noter </a:t>
            </a:r>
            <a:r>
              <a:rPr lang="en-GB" dirty="0" err="1"/>
              <a:t>que</a:t>
            </a:r>
            <a:r>
              <a:rPr lang="en-GB" dirty="0"/>
              <a:t> </a:t>
            </a:r>
            <a:r>
              <a:rPr lang="en-GB" dirty="0" smtClean="0"/>
              <a:t>de graves </a:t>
            </a:r>
            <a:r>
              <a:rPr lang="en-GB" dirty="0"/>
              <a:t>événements climatiques , se produisent aujourd'hui beaucoup plus fréquemment que par le passé. </a:t>
            </a:r>
            <a:endParaRPr lang="en-US" dirty="0"/>
          </a:p>
          <a:p>
            <a:endParaRPr lang="en-US" dirty="0"/>
          </a:p>
        </p:txBody>
      </p:sp>
    </p:spTree>
    <p:extLst>
      <p:ext uri="{BB962C8B-B14F-4D97-AF65-F5344CB8AC3E}">
        <p14:creationId xmlns:p14="http://schemas.microsoft.com/office/powerpoint/2010/main" xmlns="" val="17305130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Les précipitations et les inondations</a:t>
            </a:r>
            <a:endParaRPr lang="en-US" dirty="0"/>
          </a:p>
        </p:txBody>
      </p:sp>
      <p:sp>
        <p:nvSpPr>
          <p:cNvPr id="3" name="Content Placeholder 2"/>
          <p:cNvSpPr>
            <a:spLocks noGrp="1"/>
          </p:cNvSpPr>
          <p:nvPr>
            <p:ph idx="1"/>
          </p:nvPr>
        </p:nvSpPr>
        <p:spPr>
          <a:xfrm>
            <a:off x="457199" y="1713972"/>
            <a:ext cx="8390467" cy="4297361"/>
          </a:xfrm>
        </p:spPr>
        <p:txBody>
          <a:bodyPr>
            <a:normAutofit fontScale="85000" lnSpcReduction="20000"/>
          </a:bodyPr>
          <a:lstStyle/>
          <a:p>
            <a:r>
              <a:rPr lang="en-GB" dirty="0"/>
              <a:t>Les travaux d'assainissement possibles pour rendre les bureaux centraux moins vulnérables aux </a:t>
            </a:r>
            <a:r>
              <a:rPr lang="en-GB" dirty="0" err="1"/>
              <a:t>inondations</a:t>
            </a:r>
            <a:r>
              <a:rPr lang="en-GB" dirty="0"/>
              <a:t> </a:t>
            </a:r>
            <a:r>
              <a:rPr lang="en-GB" dirty="0" err="1" smtClean="0"/>
              <a:t>seraient</a:t>
            </a:r>
            <a:r>
              <a:rPr lang="en-GB" dirty="0" smtClean="0"/>
              <a:t> </a:t>
            </a:r>
            <a:r>
              <a:rPr lang="en-GB" dirty="0"/>
              <a:t>de </a:t>
            </a:r>
            <a:r>
              <a:rPr lang="en-GB" dirty="0" err="1" smtClean="0"/>
              <a:t>déplacer</a:t>
            </a:r>
            <a:r>
              <a:rPr lang="en-GB" dirty="0" smtClean="0"/>
              <a:t> </a:t>
            </a:r>
            <a:r>
              <a:rPr lang="en-GB" dirty="0" err="1" smtClean="0"/>
              <a:t>l’équipement</a:t>
            </a:r>
            <a:r>
              <a:rPr lang="en-GB" dirty="0" smtClean="0"/>
              <a:t> </a:t>
            </a:r>
            <a:r>
              <a:rPr lang="en-GB" dirty="0"/>
              <a:t>du rez-de-chaussée aux étages supérieurs. </a:t>
            </a:r>
            <a:endParaRPr lang="en-GB" dirty="0" smtClean="0"/>
          </a:p>
          <a:p>
            <a:r>
              <a:rPr lang="en-GB" dirty="0" smtClean="0"/>
              <a:t> </a:t>
            </a:r>
            <a:r>
              <a:rPr lang="en-GB" dirty="0"/>
              <a:t>Les </a:t>
            </a:r>
            <a:r>
              <a:rPr lang="en-GB" dirty="0" err="1" smtClean="0"/>
              <a:t>grands</a:t>
            </a:r>
            <a:r>
              <a:rPr lang="en-GB" dirty="0" smtClean="0"/>
              <a:t> sites </a:t>
            </a:r>
            <a:r>
              <a:rPr lang="en-GB" dirty="0"/>
              <a:t>de télécommunications (généralement dans les </a:t>
            </a:r>
            <a:r>
              <a:rPr lang="en-GB" dirty="0" err="1" smtClean="0"/>
              <a:t>villes</a:t>
            </a:r>
            <a:r>
              <a:rPr lang="en-GB" dirty="0" smtClean="0"/>
              <a:t>)</a:t>
            </a:r>
            <a:r>
              <a:rPr lang="en-GB" dirty="0" err="1" smtClean="0"/>
              <a:t>disposent</a:t>
            </a:r>
            <a:r>
              <a:rPr lang="en-GB" dirty="0" smtClean="0"/>
              <a:t> de  </a:t>
            </a:r>
            <a:r>
              <a:rPr lang="en-GB" dirty="0" err="1" smtClean="0"/>
              <a:t>grandes</a:t>
            </a:r>
            <a:r>
              <a:rPr lang="en-GB" dirty="0" smtClean="0"/>
              <a:t> batteries, </a:t>
            </a:r>
            <a:r>
              <a:rPr lang="en-GB" dirty="0" err="1" smtClean="0"/>
              <a:t>dont</a:t>
            </a:r>
            <a:r>
              <a:rPr lang="en-GB" dirty="0" smtClean="0"/>
              <a:t> </a:t>
            </a:r>
            <a:r>
              <a:rPr lang="en-GB" dirty="0" err="1" smtClean="0"/>
              <a:t>certains</a:t>
            </a:r>
            <a:r>
              <a:rPr lang="en-GB" dirty="0" smtClean="0"/>
              <a:t> </a:t>
            </a:r>
            <a:r>
              <a:rPr lang="en-GB" dirty="0" err="1" smtClean="0"/>
              <a:t>ont</a:t>
            </a:r>
            <a:r>
              <a:rPr lang="en-GB" dirty="0" smtClean="0"/>
              <a:t> </a:t>
            </a:r>
            <a:r>
              <a:rPr lang="en-GB" dirty="0" err="1" smtClean="0"/>
              <a:t>jusqu’à</a:t>
            </a:r>
            <a:r>
              <a:rPr lang="en-GB" dirty="0" smtClean="0"/>
              <a:t>  </a:t>
            </a:r>
            <a:r>
              <a:rPr lang="en-GB" dirty="0"/>
              <a:t>10 000Ah @48V. </a:t>
            </a:r>
            <a:endParaRPr lang="en-GB" dirty="0" smtClean="0"/>
          </a:p>
          <a:p>
            <a:r>
              <a:rPr lang="en-GB" dirty="0" smtClean="0"/>
              <a:t>En raison de </a:t>
            </a:r>
            <a:r>
              <a:rPr lang="en-GB" dirty="0"/>
              <a:t>leur poids, pour faire face à </a:t>
            </a:r>
            <a:r>
              <a:rPr lang="en-GB" dirty="0" smtClean="0"/>
              <a:t>la </a:t>
            </a:r>
            <a:r>
              <a:rPr lang="en-GB" dirty="0" err="1" smtClean="0"/>
              <a:t>stabilité</a:t>
            </a:r>
            <a:r>
              <a:rPr lang="en-GB" dirty="0" smtClean="0"/>
              <a:t> </a:t>
            </a:r>
            <a:r>
              <a:rPr lang="en-GB" dirty="0" err="1" smtClean="0"/>
              <a:t>structurelle</a:t>
            </a:r>
            <a:r>
              <a:rPr lang="en-GB" dirty="0" smtClean="0"/>
              <a:t>  du </a:t>
            </a:r>
            <a:r>
              <a:rPr lang="en-GB" dirty="0" err="1" smtClean="0"/>
              <a:t>bâtiment</a:t>
            </a:r>
            <a:r>
              <a:rPr lang="en-GB" dirty="0" smtClean="0"/>
              <a:t>, </a:t>
            </a:r>
            <a:r>
              <a:rPr lang="en-GB" dirty="0"/>
              <a:t>ces batteries sont généralement installés au sol/niveau </a:t>
            </a:r>
            <a:r>
              <a:rPr lang="en-GB" dirty="0" err="1"/>
              <a:t>souterrain</a:t>
            </a:r>
            <a:r>
              <a:rPr lang="en-GB" dirty="0"/>
              <a:t> </a:t>
            </a:r>
            <a:r>
              <a:rPr lang="en-GB" dirty="0" smtClean="0"/>
              <a:t> </a:t>
            </a:r>
            <a:r>
              <a:rPr lang="en-GB" dirty="0" err="1" smtClean="0"/>
              <a:t>sujets</a:t>
            </a:r>
            <a:r>
              <a:rPr lang="en-GB" dirty="0" smtClean="0"/>
              <a:t> aux </a:t>
            </a:r>
            <a:r>
              <a:rPr lang="en-GB" dirty="0" err="1" smtClean="0"/>
              <a:t>inondations</a:t>
            </a:r>
            <a:r>
              <a:rPr lang="en-GB" dirty="0" smtClean="0"/>
              <a:t>.</a:t>
            </a:r>
            <a:r>
              <a:rPr lang="en-US" dirty="0"/>
              <a:t> </a:t>
            </a:r>
          </a:p>
        </p:txBody>
      </p:sp>
    </p:spTree>
    <p:extLst>
      <p:ext uri="{BB962C8B-B14F-4D97-AF65-F5344CB8AC3E}">
        <p14:creationId xmlns:p14="http://schemas.microsoft.com/office/powerpoint/2010/main" xmlns="" val="15732111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8806"/>
            <a:ext cx="8229600" cy="1143000"/>
          </a:xfrm>
        </p:spPr>
        <p:txBody>
          <a:bodyPr/>
          <a:lstStyle/>
          <a:p>
            <a:r>
              <a:rPr lang="en-US" dirty="0" smtClean="0"/>
              <a:t>Les glissements de terrain</a:t>
            </a:r>
            <a:endParaRPr lang="en-US" dirty="0"/>
          </a:p>
        </p:txBody>
      </p:sp>
      <p:sp>
        <p:nvSpPr>
          <p:cNvPr id="3" name="Content Placeholder 2"/>
          <p:cNvSpPr>
            <a:spLocks noGrp="1"/>
          </p:cNvSpPr>
          <p:nvPr>
            <p:ph idx="1"/>
          </p:nvPr>
        </p:nvSpPr>
        <p:spPr>
          <a:xfrm>
            <a:off x="190501" y="926757"/>
            <a:ext cx="8741832" cy="4449577"/>
          </a:xfrm>
        </p:spPr>
        <p:txBody>
          <a:bodyPr>
            <a:noAutofit/>
          </a:bodyPr>
          <a:lstStyle/>
          <a:p>
            <a:pPr hangingPunct="0"/>
            <a:r>
              <a:rPr lang="en-GB" sz="2000" dirty="0"/>
              <a:t>L</a:t>
            </a:r>
            <a:r>
              <a:rPr lang="en-GB" sz="2000" dirty="0" smtClean="0"/>
              <a:t>es </a:t>
            </a:r>
            <a:r>
              <a:rPr lang="en-GB" sz="2000" dirty="0"/>
              <a:t>lignes de télécommunication sont </a:t>
            </a:r>
            <a:r>
              <a:rPr lang="en-GB" sz="2000" dirty="0" err="1"/>
              <a:t>fréquemment</a:t>
            </a:r>
            <a:r>
              <a:rPr lang="en-GB" sz="2000" dirty="0"/>
              <a:t> </a:t>
            </a:r>
            <a:r>
              <a:rPr lang="en-GB" sz="2000" dirty="0" err="1" smtClean="0"/>
              <a:t>installées</a:t>
            </a:r>
            <a:r>
              <a:rPr lang="en-GB" sz="2000" dirty="0" smtClean="0"/>
              <a:t> le </a:t>
            </a:r>
            <a:r>
              <a:rPr lang="en-GB" sz="2000" dirty="0"/>
              <a:t>long des routes </a:t>
            </a:r>
            <a:r>
              <a:rPr lang="en-GB" sz="2000" dirty="0" err="1" smtClean="0"/>
              <a:t>vulnérables</a:t>
            </a:r>
            <a:r>
              <a:rPr lang="en-GB" sz="2000" dirty="0" smtClean="0"/>
              <a:t> aux</a:t>
            </a:r>
            <a:r>
              <a:rPr lang="en-GB" sz="2000" dirty="0"/>
              <a:t> </a:t>
            </a:r>
            <a:r>
              <a:rPr lang="en-GB" sz="2000" dirty="0" err="1" smtClean="0"/>
              <a:t>glissements</a:t>
            </a:r>
            <a:r>
              <a:rPr lang="en-GB" sz="2000" dirty="0" smtClean="0"/>
              <a:t> de terrain.</a:t>
            </a:r>
            <a:endParaRPr lang="en-US" sz="2000" dirty="0"/>
          </a:p>
          <a:p>
            <a:pPr hangingPunct="0"/>
            <a:r>
              <a:rPr lang="en-GB" sz="2000" dirty="0"/>
              <a:t>Le risque de glissement de terrain et d'avalanche est en augmentation en raison de la déforestation et </a:t>
            </a:r>
            <a:r>
              <a:rPr lang="en-GB" sz="2000" dirty="0" smtClean="0"/>
              <a:t>du </a:t>
            </a:r>
            <a:r>
              <a:rPr lang="en-GB" sz="2000" dirty="0"/>
              <a:t>changement climatique. </a:t>
            </a:r>
            <a:endParaRPr lang="en-GB" sz="2000" dirty="0" smtClean="0"/>
          </a:p>
          <a:p>
            <a:pPr hangingPunct="0"/>
            <a:r>
              <a:rPr lang="en-GB" sz="2000" dirty="0" smtClean="0"/>
              <a:t>Les glissements de terrain </a:t>
            </a:r>
            <a:r>
              <a:rPr lang="en-GB" sz="2000" dirty="0" err="1" smtClean="0"/>
              <a:t>peuvent</a:t>
            </a:r>
            <a:r>
              <a:rPr lang="en-GB" sz="2000" dirty="0" smtClean="0"/>
              <a:t> </a:t>
            </a:r>
            <a:r>
              <a:rPr lang="en-GB" sz="2000" dirty="0" err="1" smtClean="0"/>
              <a:t>être</a:t>
            </a:r>
            <a:r>
              <a:rPr lang="en-GB" sz="2000" dirty="0" smtClean="0"/>
              <a:t> </a:t>
            </a:r>
            <a:r>
              <a:rPr lang="en-GB" sz="2000" dirty="0" err="1" smtClean="0"/>
              <a:t>causés</a:t>
            </a:r>
            <a:r>
              <a:rPr lang="en-GB" sz="2000" dirty="0" smtClean="0"/>
              <a:t> </a:t>
            </a:r>
            <a:r>
              <a:rPr lang="en-GB" sz="2000" dirty="0"/>
              <a:t>par </a:t>
            </a:r>
            <a:r>
              <a:rPr lang="en-GB" sz="2000" dirty="0" smtClean="0"/>
              <a:t>la </a:t>
            </a:r>
            <a:r>
              <a:rPr lang="en-GB" sz="2000" dirty="0" err="1" smtClean="0"/>
              <a:t>creusée</a:t>
            </a:r>
            <a:r>
              <a:rPr lang="en-GB" sz="2000" dirty="0" smtClean="0"/>
              <a:t> en </a:t>
            </a:r>
            <a:r>
              <a:rPr lang="en-GB" sz="2000" dirty="0" err="1" smtClean="0"/>
              <a:t>profondeur</a:t>
            </a:r>
            <a:r>
              <a:rPr lang="en-GB" sz="2000" dirty="0" smtClean="0"/>
              <a:t> </a:t>
            </a:r>
            <a:r>
              <a:rPr lang="en-GB" sz="2000" dirty="0" err="1" smtClean="0"/>
              <a:t>ou</a:t>
            </a:r>
            <a:r>
              <a:rPr lang="en-GB" sz="2000" dirty="0" smtClean="0"/>
              <a:t>  </a:t>
            </a:r>
            <a:r>
              <a:rPr lang="en-GB" sz="2000" dirty="0"/>
              <a:t>le </a:t>
            </a:r>
            <a:r>
              <a:rPr lang="en-GB" sz="2000" dirty="0" err="1" smtClean="0"/>
              <a:t>surchargement</a:t>
            </a:r>
            <a:r>
              <a:rPr lang="en-GB" sz="2000" dirty="0" smtClean="0"/>
              <a:t> </a:t>
            </a:r>
            <a:r>
              <a:rPr lang="en-GB" sz="2000" dirty="0"/>
              <a:t>des </a:t>
            </a:r>
            <a:r>
              <a:rPr lang="en-GB" sz="2000" dirty="0" err="1" smtClean="0"/>
              <a:t>pentes</a:t>
            </a:r>
            <a:r>
              <a:rPr lang="en-GB" sz="2000" dirty="0" smtClean="0"/>
              <a:t> </a:t>
            </a:r>
            <a:r>
              <a:rPr lang="en-GB" sz="2000" dirty="0" err="1" smtClean="0"/>
              <a:t>escarpées</a:t>
            </a:r>
            <a:r>
              <a:rPr lang="en-GB" sz="2000" dirty="0" smtClean="0"/>
              <a:t>, </a:t>
            </a:r>
            <a:r>
              <a:rPr lang="en-GB" sz="2000" dirty="0"/>
              <a:t>tremblements de terre, tsunamis, cyclones, inondations, érosion et autres phénomènes météorologiques graves, ou par la perte de </a:t>
            </a:r>
            <a:r>
              <a:rPr lang="en-GB" sz="2000" dirty="0" err="1"/>
              <a:t>végétation</a:t>
            </a:r>
            <a:r>
              <a:rPr lang="en-GB" sz="2000" dirty="0"/>
              <a:t> </a:t>
            </a:r>
            <a:r>
              <a:rPr lang="en-GB" sz="2000" dirty="0" smtClean="0"/>
              <a:t>à cause de la coupe de bois abusive, </a:t>
            </a:r>
            <a:r>
              <a:rPr lang="en-GB" sz="2000" dirty="0" err="1" smtClean="0"/>
              <a:t>ldu</a:t>
            </a:r>
            <a:r>
              <a:rPr lang="en-GB" sz="2000" dirty="0" smtClean="0"/>
              <a:t> </a:t>
            </a:r>
            <a:r>
              <a:rPr lang="en-GB" sz="2000" dirty="0" err="1" smtClean="0"/>
              <a:t>développement</a:t>
            </a:r>
            <a:r>
              <a:rPr lang="en-GB" sz="2000" dirty="0" smtClean="0"/>
              <a:t> </a:t>
            </a:r>
            <a:r>
              <a:rPr lang="en-GB" sz="2000" dirty="0" err="1"/>
              <a:t>ou</a:t>
            </a:r>
            <a:r>
              <a:rPr lang="en-GB" sz="2000" dirty="0"/>
              <a:t> </a:t>
            </a:r>
            <a:r>
              <a:rPr lang="en-GB" sz="2000" dirty="0" smtClean="0"/>
              <a:t>des </a:t>
            </a:r>
            <a:r>
              <a:rPr lang="en-GB" sz="2000" dirty="0"/>
              <a:t>feux de </a:t>
            </a:r>
            <a:r>
              <a:rPr lang="en-GB" sz="2000" dirty="0" err="1" smtClean="0"/>
              <a:t>brousse</a:t>
            </a:r>
            <a:r>
              <a:rPr lang="en-GB" sz="2000" dirty="0" smtClean="0"/>
              <a:t>.</a:t>
            </a:r>
            <a:r>
              <a:rPr lang="en-GB" sz="2000" dirty="0"/>
              <a:t> </a:t>
            </a:r>
            <a:endParaRPr lang="en-GB" sz="2000" dirty="0" smtClean="0"/>
          </a:p>
          <a:p>
            <a:pPr hangingPunct="0"/>
            <a:r>
              <a:rPr lang="en-GB" sz="2000" dirty="0" smtClean="0"/>
              <a:t>Les </a:t>
            </a:r>
            <a:r>
              <a:rPr lang="en-GB" sz="2000" dirty="0" err="1" smtClean="0"/>
              <a:t>mesures</a:t>
            </a:r>
            <a:r>
              <a:rPr lang="en-GB" sz="2000" dirty="0" smtClean="0"/>
              <a:t> </a:t>
            </a:r>
            <a:r>
              <a:rPr lang="en-GB" sz="2000" dirty="0" err="1" smtClean="0"/>
              <a:t>d’atténuation</a:t>
            </a:r>
            <a:r>
              <a:rPr lang="en-GB" sz="2000" dirty="0" smtClean="0"/>
              <a:t> </a:t>
            </a:r>
            <a:r>
              <a:rPr lang="en-GB" sz="2000" dirty="0"/>
              <a:t>comprennent la plantation </a:t>
            </a:r>
            <a:r>
              <a:rPr lang="en-GB" sz="2000" dirty="0" smtClean="0"/>
              <a:t>du </a:t>
            </a:r>
            <a:r>
              <a:rPr lang="en-GB" sz="2000" dirty="0" err="1" smtClean="0"/>
              <a:t>couvert</a:t>
            </a:r>
            <a:r>
              <a:rPr lang="en-GB" sz="2000" dirty="0" smtClean="0"/>
              <a:t> </a:t>
            </a:r>
            <a:r>
              <a:rPr lang="en-GB" sz="2000" dirty="0" err="1" smtClean="0"/>
              <a:t>végétal</a:t>
            </a:r>
            <a:r>
              <a:rPr lang="en-GB" sz="2000" dirty="0" smtClean="0"/>
              <a:t>  </a:t>
            </a:r>
            <a:r>
              <a:rPr lang="en-GB" sz="2000" dirty="0"/>
              <a:t>(plantes à croissance lente) sur des pentes. </a:t>
            </a:r>
            <a:endParaRPr lang="en-US" sz="2000" dirty="0"/>
          </a:p>
          <a:p>
            <a:pPr hangingPunct="0"/>
            <a:r>
              <a:rPr lang="en-GB" sz="2000" dirty="0" smtClean="0"/>
              <a:t>Les </a:t>
            </a:r>
            <a:r>
              <a:rPr lang="en-GB" sz="2000" dirty="0" err="1" smtClean="0"/>
              <a:t>seuils</a:t>
            </a:r>
            <a:r>
              <a:rPr lang="en-GB" sz="2000" dirty="0" smtClean="0"/>
              <a:t> </a:t>
            </a:r>
            <a:r>
              <a:rPr lang="en-GB" sz="2000" dirty="0"/>
              <a:t>de </a:t>
            </a:r>
            <a:r>
              <a:rPr lang="en-GB" sz="2000" dirty="0" err="1"/>
              <a:t>précipitations</a:t>
            </a:r>
            <a:r>
              <a:rPr lang="en-GB" sz="2000" dirty="0"/>
              <a:t> </a:t>
            </a:r>
            <a:r>
              <a:rPr lang="en-GB" sz="2000" dirty="0" err="1" smtClean="0"/>
              <a:t>favorisant</a:t>
            </a:r>
            <a:r>
              <a:rPr lang="en-GB" sz="2000" dirty="0" smtClean="0"/>
              <a:t> le début de </a:t>
            </a:r>
            <a:r>
              <a:rPr lang="en-GB" sz="2000" dirty="0"/>
              <a:t>glissements ont été étudiés. </a:t>
            </a:r>
            <a:r>
              <a:rPr lang="en-GB" sz="2000" dirty="0" smtClean="0"/>
              <a:t>Les </a:t>
            </a:r>
            <a:r>
              <a:rPr lang="en-GB" sz="2000" dirty="0" err="1" smtClean="0"/>
              <a:t>seuils</a:t>
            </a:r>
            <a:r>
              <a:rPr lang="en-GB" sz="2000" dirty="0" smtClean="0"/>
              <a:t> </a:t>
            </a:r>
            <a:r>
              <a:rPr lang="en-GB" sz="2000" dirty="0"/>
              <a:t>régionaux et locaux </a:t>
            </a:r>
            <a:r>
              <a:rPr lang="en-GB" sz="2000" dirty="0" smtClean="0"/>
              <a:t>ne </a:t>
            </a:r>
            <a:r>
              <a:rPr lang="en-GB" sz="2000" dirty="0" err="1" smtClean="0"/>
              <a:t>peuvent</a:t>
            </a:r>
            <a:r>
              <a:rPr lang="en-GB" sz="2000" dirty="0" smtClean="0"/>
              <a:t>  pas </a:t>
            </a:r>
            <a:r>
              <a:rPr lang="en-GB" sz="2000" dirty="0" err="1"/>
              <a:t>ê</a:t>
            </a:r>
            <a:r>
              <a:rPr lang="en-GB" sz="2000" dirty="0" err="1" smtClean="0"/>
              <a:t>tre</a:t>
            </a:r>
            <a:r>
              <a:rPr lang="en-GB" sz="2000" dirty="0" smtClean="0"/>
              <a:t> </a:t>
            </a:r>
            <a:r>
              <a:rPr lang="en-GB" sz="2000" dirty="0" err="1"/>
              <a:t>facilement</a:t>
            </a:r>
            <a:r>
              <a:rPr lang="en-GB" sz="2000" dirty="0"/>
              <a:t> </a:t>
            </a:r>
            <a:r>
              <a:rPr lang="en-GB" sz="2000" dirty="0" err="1" smtClean="0"/>
              <a:t>exportés</a:t>
            </a:r>
            <a:r>
              <a:rPr lang="en-GB" sz="2000" dirty="0" smtClean="0"/>
              <a:t> </a:t>
            </a:r>
            <a:r>
              <a:rPr lang="en-GB" sz="2000" dirty="0"/>
              <a:t>vers les zones voisines. </a:t>
            </a:r>
            <a:endParaRPr lang="en-GB" sz="2000" dirty="0" smtClean="0"/>
          </a:p>
          <a:p>
            <a:pPr hangingPunct="0"/>
            <a:r>
              <a:rPr lang="en-GB" sz="2000" dirty="0" smtClean="0"/>
              <a:t>Les </a:t>
            </a:r>
            <a:r>
              <a:rPr lang="en-GB" sz="2000" dirty="0"/>
              <a:t>glissements de terrain pourrait causer </a:t>
            </a:r>
            <a:r>
              <a:rPr lang="en-GB" sz="2000" dirty="0" smtClean="0"/>
              <a:t>la chute de </a:t>
            </a:r>
            <a:r>
              <a:rPr lang="en-GB" sz="2000" dirty="0" err="1" smtClean="0"/>
              <a:t>poteaux</a:t>
            </a:r>
            <a:r>
              <a:rPr lang="en-GB" sz="2000" dirty="0" smtClean="0"/>
              <a:t> des </a:t>
            </a:r>
            <a:r>
              <a:rPr lang="en-GB" sz="2000" dirty="0" err="1"/>
              <a:t>télécommunications</a:t>
            </a:r>
            <a:r>
              <a:rPr lang="en-GB" sz="2000" dirty="0"/>
              <a:t> </a:t>
            </a:r>
            <a:r>
              <a:rPr lang="en-GB" sz="2000" dirty="0" smtClean="0"/>
              <a:t>, </a:t>
            </a:r>
            <a:r>
              <a:rPr lang="en-GB" sz="2000" dirty="0" err="1" smtClean="0"/>
              <a:t>renversant</a:t>
            </a:r>
            <a:r>
              <a:rPr lang="en-GB" sz="2000" dirty="0" smtClean="0"/>
              <a:t> </a:t>
            </a:r>
            <a:r>
              <a:rPr lang="en-GB" sz="2000" dirty="0" err="1" smtClean="0"/>
              <a:t>ainsi</a:t>
            </a:r>
            <a:r>
              <a:rPr lang="en-GB" sz="2000" dirty="0" smtClean="0"/>
              <a:t> </a:t>
            </a:r>
            <a:r>
              <a:rPr lang="en-GB" sz="2000" dirty="0"/>
              <a:t>les câbles d'antenne</a:t>
            </a:r>
            <a:r>
              <a:rPr lang="en-GB" sz="2000" dirty="0" smtClean="0"/>
              <a:t>.</a:t>
            </a:r>
            <a:endParaRPr lang="en-US" sz="2000" dirty="0"/>
          </a:p>
        </p:txBody>
      </p:sp>
    </p:spTree>
    <p:extLst>
      <p:ext uri="{BB962C8B-B14F-4D97-AF65-F5344CB8AC3E}">
        <p14:creationId xmlns:p14="http://schemas.microsoft.com/office/powerpoint/2010/main" xmlns="" val="18720190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5168"/>
            <a:ext cx="8229600" cy="1037166"/>
          </a:xfrm>
        </p:spPr>
        <p:txBody>
          <a:bodyPr>
            <a:normAutofit/>
          </a:bodyPr>
          <a:lstStyle/>
          <a:p>
            <a:r>
              <a:rPr lang="en-US" dirty="0" smtClean="0"/>
              <a:t>Vents</a:t>
            </a:r>
            <a:endParaRPr lang="en-US" dirty="0"/>
          </a:p>
        </p:txBody>
      </p:sp>
      <p:sp>
        <p:nvSpPr>
          <p:cNvPr id="3" name="Content Placeholder 2"/>
          <p:cNvSpPr>
            <a:spLocks noGrp="1"/>
          </p:cNvSpPr>
          <p:nvPr>
            <p:ph idx="1"/>
          </p:nvPr>
        </p:nvSpPr>
        <p:spPr>
          <a:xfrm>
            <a:off x="457200" y="1713972"/>
            <a:ext cx="8229600" cy="4085695"/>
          </a:xfrm>
        </p:spPr>
        <p:txBody>
          <a:bodyPr>
            <a:normAutofit fontScale="55000" lnSpcReduction="20000"/>
          </a:bodyPr>
          <a:lstStyle/>
          <a:p>
            <a:pPr hangingPunct="0"/>
            <a:r>
              <a:rPr lang="en-GB" dirty="0" smtClean="0"/>
              <a:t>Les infrastructures des </a:t>
            </a:r>
            <a:r>
              <a:rPr lang="en-GB" dirty="0"/>
              <a:t>TIC </a:t>
            </a:r>
            <a:r>
              <a:rPr lang="en-GB" dirty="0" err="1" smtClean="0"/>
              <a:t>risquant</a:t>
            </a:r>
            <a:r>
              <a:rPr lang="en-GB" dirty="0" smtClean="0"/>
              <a:t> d’être </a:t>
            </a:r>
            <a:r>
              <a:rPr lang="en-GB" dirty="0" err="1" smtClean="0"/>
              <a:t>endommagées</a:t>
            </a:r>
            <a:r>
              <a:rPr lang="en-GB" dirty="0" smtClean="0"/>
              <a:t> </a:t>
            </a:r>
            <a:r>
              <a:rPr lang="en-GB" dirty="0" err="1" smtClean="0"/>
              <a:t>incluent</a:t>
            </a:r>
            <a:r>
              <a:rPr lang="en-GB" dirty="0" smtClean="0"/>
              <a:t>  </a:t>
            </a:r>
            <a:r>
              <a:rPr lang="en-GB" dirty="0"/>
              <a:t>les bâtiments, les lignes aériennes et les antennes. Les lignes aériennes fournissent une connectivité d'accès fixe à moindre coût </a:t>
            </a:r>
            <a:r>
              <a:rPr lang="en-GB" dirty="0" err="1"/>
              <a:t>que</a:t>
            </a:r>
            <a:r>
              <a:rPr lang="en-GB" dirty="0"/>
              <a:t> </a:t>
            </a:r>
            <a:r>
              <a:rPr lang="en-GB" dirty="0" smtClean="0"/>
              <a:t>les </a:t>
            </a:r>
            <a:r>
              <a:rPr lang="en-GB" dirty="0" err="1" smtClean="0"/>
              <a:t>lignes</a:t>
            </a:r>
            <a:r>
              <a:rPr lang="en-GB" dirty="0" smtClean="0"/>
              <a:t> </a:t>
            </a:r>
            <a:r>
              <a:rPr lang="en-GB" dirty="0" err="1" smtClean="0"/>
              <a:t>souterraines</a:t>
            </a:r>
            <a:r>
              <a:rPr lang="en-GB" dirty="0" smtClean="0"/>
              <a:t> , </a:t>
            </a:r>
            <a:r>
              <a:rPr lang="en-GB" dirty="0"/>
              <a:t>mais les câbles sont vulnérables aux </a:t>
            </a:r>
            <a:r>
              <a:rPr lang="en-GB" dirty="0" err="1"/>
              <a:t>effets</a:t>
            </a:r>
            <a:r>
              <a:rPr lang="en-GB" dirty="0"/>
              <a:t> </a:t>
            </a:r>
            <a:r>
              <a:rPr lang="en-GB" dirty="0" err="1" smtClean="0"/>
              <a:t>éoliens</a:t>
            </a:r>
            <a:r>
              <a:rPr lang="en-GB" dirty="0" smtClean="0"/>
              <a:t> </a:t>
            </a:r>
            <a:r>
              <a:rPr lang="en-GB" dirty="0"/>
              <a:t>par suite des dommages causés par la chute d'arbres et </a:t>
            </a:r>
            <a:r>
              <a:rPr lang="en-GB" dirty="0" err="1" smtClean="0"/>
              <a:t>l’usure</a:t>
            </a:r>
            <a:r>
              <a:rPr lang="en-GB" dirty="0" smtClean="0"/>
              <a:t> </a:t>
            </a:r>
            <a:r>
              <a:rPr lang="en-GB" dirty="0"/>
              <a:t>progressive </a:t>
            </a:r>
            <a:r>
              <a:rPr lang="en-GB" dirty="0" smtClean="0"/>
              <a:t> du </a:t>
            </a:r>
            <a:r>
              <a:rPr lang="en-GB" dirty="0" err="1"/>
              <a:t>métal</a:t>
            </a:r>
            <a:r>
              <a:rPr lang="en-GB" dirty="0"/>
              <a:t> </a:t>
            </a:r>
            <a:r>
              <a:rPr lang="en-GB" dirty="0" smtClean="0"/>
              <a:t>et </a:t>
            </a:r>
            <a:r>
              <a:rPr lang="en-GB" dirty="0"/>
              <a:t>les vibrations </a:t>
            </a:r>
            <a:r>
              <a:rPr lang="en-GB" dirty="0" smtClean="0"/>
              <a:t>L'UIT</a:t>
            </a:r>
            <a:r>
              <a:rPr lang="en-GB" dirty="0"/>
              <a:t>-T L.</a:t>
            </a:r>
            <a:r>
              <a:rPr lang="en-GB" dirty="0" smtClean="0"/>
              <a:t>26.  </a:t>
            </a:r>
          </a:p>
          <a:p>
            <a:pPr hangingPunct="0"/>
            <a:r>
              <a:rPr lang="en-GB" dirty="0" smtClean="0"/>
              <a:t>Dans </a:t>
            </a:r>
            <a:r>
              <a:rPr lang="en-GB" dirty="0" err="1" smtClean="0"/>
              <a:t>ce</a:t>
            </a:r>
            <a:r>
              <a:rPr lang="en-GB" dirty="0" smtClean="0"/>
              <a:t> </a:t>
            </a:r>
            <a:r>
              <a:rPr lang="en-GB" dirty="0" err="1" smtClean="0"/>
              <a:t>domaine</a:t>
            </a:r>
            <a:r>
              <a:rPr lang="en-GB" dirty="0" smtClean="0"/>
              <a:t>  </a:t>
            </a:r>
            <a:r>
              <a:rPr lang="en-GB" dirty="0" err="1" smtClean="0"/>
              <a:t>sujet</a:t>
            </a:r>
            <a:r>
              <a:rPr lang="en-GB" dirty="0" smtClean="0"/>
              <a:t>  aux </a:t>
            </a:r>
            <a:r>
              <a:rPr lang="en-GB" dirty="0"/>
              <a:t>chutes d'arbres, </a:t>
            </a:r>
            <a:r>
              <a:rPr lang="en-GB" dirty="0" smtClean="0"/>
              <a:t>les </a:t>
            </a:r>
            <a:r>
              <a:rPr lang="en-GB" dirty="0" err="1" smtClean="0"/>
              <a:t>tracés</a:t>
            </a:r>
            <a:r>
              <a:rPr lang="en-GB" dirty="0" smtClean="0"/>
              <a:t>  </a:t>
            </a:r>
            <a:r>
              <a:rPr lang="en-GB" dirty="0"/>
              <a:t>de nouvelles lignes aériennes devraient être </a:t>
            </a:r>
            <a:r>
              <a:rPr lang="en-GB" dirty="0" err="1"/>
              <a:t>tenus</a:t>
            </a:r>
            <a:r>
              <a:rPr lang="en-GB" dirty="0"/>
              <a:t> </a:t>
            </a:r>
            <a:r>
              <a:rPr lang="en-GB" dirty="0" smtClean="0"/>
              <a:t>à </a:t>
            </a:r>
            <a:r>
              <a:rPr lang="en-GB" dirty="0" err="1" smtClean="0"/>
              <a:t>une</a:t>
            </a:r>
            <a:r>
              <a:rPr lang="en-GB" dirty="0" smtClean="0"/>
              <a:t> </a:t>
            </a:r>
            <a:r>
              <a:rPr lang="en-GB" dirty="0"/>
              <a:t>distance raisonnable des arbres. Lorsque ce n'est pas </a:t>
            </a:r>
            <a:r>
              <a:rPr lang="en-GB" dirty="0" smtClean="0"/>
              <a:t>possible, </a:t>
            </a:r>
            <a:r>
              <a:rPr lang="en-GB" dirty="0"/>
              <a:t>l</a:t>
            </a:r>
            <a:r>
              <a:rPr lang="en-GB" dirty="0" smtClean="0"/>
              <a:t>es </a:t>
            </a:r>
            <a:r>
              <a:rPr lang="en-GB" dirty="0"/>
              <a:t>arbres à proximité de la </a:t>
            </a:r>
            <a:r>
              <a:rPr lang="en-GB" dirty="0" err="1"/>
              <a:t>ligne</a:t>
            </a:r>
            <a:r>
              <a:rPr lang="en-GB" dirty="0"/>
              <a:t> </a:t>
            </a:r>
            <a:r>
              <a:rPr lang="en-GB" dirty="0" err="1" smtClean="0"/>
              <a:t>devrai</a:t>
            </a:r>
            <a:r>
              <a:rPr lang="en-GB" dirty="0" smtClean="0"/>
              <a:t> </a:t>
            </a:r>
            <a:r>
              <a:rPr lang="en-GB" dirty="0" err="1" smtClean="0"/>
              <a:t>ent</a:t>
            </a:r>
            <a:r>
              <a:rPr lang="en-GB" dirty="0" smtClean="0"/>
              <a:t> </a:t>
            </a:r>
            <a:r>
              <a:rPr lang="en-GB" dirty="0" err="1" smtClean="0"/>
              <a:t>être</a:t>
            </a:r>
            <a:r>
              <a:rPr lang="en-GB" dirty="0" smtClean="0"/>
              <a:t> </a:t>
            </a:r>
            <a:r>
              <a:rPr lang="en-GB" dirty="0"/>
              <a:t>coupés pour former </a:t>
            </a:r>
            <a:r>
              <a:rPr lang="en-GB" dirty="0" err="1"/>
              <a:t>une</a:t>
            </a:r>
            <a:r>
              <a:rPr lang="en-GB" dirty="0"/>
              <a:t> </a:t>
            </a:r>
            <a:r>
              <a:rPr lang="en-GB" dirty="0" smtClean="0"/>
              <a:t>zone de </a:t>
            </a:r>
            <a:r>
              <a:rPr lang="en-GB" dirty="0" err="1" smtClean="0"/>
              <a:t>sécurité</a:t>
            </a:r>
            <a:endParaRPr lang="en-GB" dirty="0" smtClean="0"/>
          </a:p>
          <a:p>
            <a:pPr hangingPunct="0"/>
            <a:r>
              <a:rPr lang="en-GB" dirty="0" smtClean="0"/>
              <a:t>Les antennes </a:t>
            </a:r>
            <a:r>
              <a:rPr lang="en-GB" dirty="0" err="1" smtClean="0"/>
              <a:t>encourent</a:t>
            </a:r>
            <a:r>
              <a:rPr lang="en-GB" dirty="0" smtClean="0"/>
              <a:t> de </a:t>
            </a:r>
            <a:r>
              <a:rPr lang="en-GB" dirty="0" err="1" smtClean="0"/>
              <a:t>risques</a:t>
            </a:r>
            <a:r>
              <a:rPr lang="en-GB" dirty="0" smtClean="0"/>
              <a:t>  à cause  </a:t>
            </a:r>
            <a:r>
              <a:rPr lang="en-GB" dirty="0"/>
              <a:t>de vents dépassant leur limite de conception tels que la capacité à résister à 70 m/s (252 km/h) </a:t>
            </a:r>
            <a:r>
              <a:rPr lang="en-GB" dirty="0" err="1" smtClean="0"/>
              <a:t>lla</a:t>
            </a:r>
            <a:r>
              <a:rPr lang="en-GB" dirty="0" smtClean="0"/>
              <a:t> </a:t>
            </a:r>
            <a:r>
              <a:rPr lang="en-GB" dirty="0"/>
              <a:t> </a:t>
            </a:r>
            <a:r>
              <a:rPr lang="en-GB" dirty="0" err="1" smtClean="0"/>
              <a:t>Vitesse</a:t>
            </a:r>
            <a:r>
              <a:rPr lang="en-GB" dirty="0" smtClean="0"/>
              <a:t> du vent (GIEC </a:t>
            </a:r>
            <a:r>
              <a:rPr lang="en-GB" dirty="0"/>
              <a:t>4e </a:t>
            </a:r>
            <a:r>
              <a:rPr lang="en-GB" dirty="0" smtClean="0"/>
              <a:t>AR). </a:t>
            </a:r>
          </a:p>
          <a:p>
            <a:pPr hangingPunct="0"/>
            <a:r>
              <a:rPr lang="en-GB" dirty="0" err="1" smtClean="0"/>
              <a:t>Fondés</a:t>
            </a:r>
            <a:r>
              <a:rPr lang="en-GB" dirty="0" smtClean="0"/>
              <a:t> </a:t>
            </a:r>
            <a:r>
              <a:rPr lang="en-GB" dirty="0" err="1" smtClean="0"/>
              <a:t>sur</a:t>
            </a:r>
            <a:r>
              <a:rPr lang="en-GB" dirty="0" smtClean="0"/>
              <a:t> </a:t>
            </a:r>
            <a:r>
              <a:rPr lang="en-GB" dirty="0"/>
              <a:t>une gamme de </a:t>
            </a:r>
            <a:r>
              <a:rPr lang="en-GB" dirty="0" err="1" smtClean="0"/>
              <a:t>modélisation</a:t>
            </a:r>
            <a:r>
              <a:rPr lang="en-GB" dirty="0" smtClean="0"/>
              <a:t> </a:t>
            </a:r>
            <a:r>
              <a:rPr lang="en-GB" dirty="0" err="1" smtClean="0"/>
              <a:t>préfigurant</a:t>
            </a:r>
            <a:r>
              <a:rPr lang="en-GB" dirty="0" smtClean="0"/>
              <a:t> le </a:t>
            </a:r>
            <a:r>
              <a:rPr lang="en-GB" dirty="0" err="1" smtClean="0"/>
              <a:t>futur</a:t>
            </a:r>
            <a:r>
              <a:rPr lang="en-GB" dirty="0" smtClean="0"/>
              <a:t>, les cyclones </a:t>
            </a:r>
            <a:r>
              <a:rPr lang="en-GB" dirty="0" err="1" smtClean="0"/>
              <a:t>tropicaux</a:t>
            </a:r>
            <a:r>
              <a:rPr lang="en-GB" dirty="0" smtClean="0"/>
              <a:t> </a:t>
            </a:r>
            <a:r>
              <a:rPr lang="en-GB" dirty="0" err="1" smtClean="0"/>
              <a:t>deviendront</a:t>
            </a:r>
            <a:r>
              <a:rPr lang="en-GB" dirty="0" smtClean="0"/>
              <a:t>  </a:t>
            </a:r>
            <a:r>
              <a:rPr lang="en-GB" dirty="0"/>
              <a:t>plus </a:t>
            </a:r>
            <a:r>
              <a:rPr lang="en-GB" dirty="0" err="1" smtClean="0"/>
              <a:t>intenses</a:t>
            </a:r>
            <a:r>
              <a:rPr lang="en-GB" dirty="0" smtClean="0"/>
              <a:t> , </a:t>
            </a:r>
            <a:r>
              <a:rPr lang="en-GB" dirty="0"/>
              <a:t>avec des </a:t>
            </a:r>
            <a:r>
              <a:rPr lang="en-GB" dirty="0" err="1" smtClean="0"/>
              <a:t>pics</a:t>
            </a:r>
            <a:r>
              <a:rPr lang="en-GB" dirty="0" smtClean="0"/>
              <a:t> de </a:t>
            </a:r>
            <a:r>
              <a:rPr lang="en-GB" dirty="0" err="1" smtClean="0"/>
              <a:t>vitesses</a:t>
            </a:r>
            <a:r>
              <a:rPr lang="en-GB" dirty="0" smtClean="0"/>
              <a:t> </a:t>
            </a:r>
            <a:r>
              <a:rPr lang="en-GB" dirty="0"/>
              <a:t>de vent </a:t>
            </a:r>
            <a:r>
              <a:rPr lang="en-GB" dirty="0" smtClean="0"/>
              <a:t>plus </a:t>
            </a:r>
            <a:r>
              <a:rPr lang="en-GB" dirty="0" err="1" smtClean="0"/>
              <a:t>lourds</a:t>
            </a:r>
            <a:r>
              <a:rPr lang="en-GB" dirty="0" smtClean="0"/>
              <a:t> et de fortes  </a:t>
            </a:r>
            <a:r>
              <a:rPr lang="en-GB" dirty="0" err="1" smtClean="0"/>
              <a:t>précipitations</a:t>
            </a:r>
            <a:r>
              <a:rPr lang="en-GB" dirty="0" smtClean="0"/>
              <a:t> due aux </a:t>
            </a:r>
            <a:r>
              <a:rPr lang="en-GB" dirty="0"/>
              <a:t>augmentations </a:t>
            </a:r>
            <a:r>
              <a:rPr lang="en-GB" dirty="0" smtClean="0"/>
              <a:t>de la </a:t>
            </a:r>
            <a:r>
              <a:rPr lang="en-GB" dirty="0" err="1" smtClean="0"/>
              <a:t>température</a:t>
            </a:r>
            <a:r>
              <a:rPr lang="en-GB" dirty="0" smtClean="0"/>
              <a:t> de la surface des </a:t>
            </a:r>
            <a:r>
              <a:rPr lang="en-GB" dirty="0" err="1" smtClean="0"/>
              <a:t>eaux</a:t>
            </a:r>
            <a:r>
              <a:rPr lang="en-GB" dirty="0" smtClean="0"/>
              <a:t> </a:t>
            </a:r>
            <a:r>
              <a:rPr lang="en-GB" dirty="0" err="1" smtClean="0"/>
              <a:t>maritmes</a:t>
            </a:r>
            <a:r>
              <a:rPr lang="en-GB" dirty="0" smtClean="0"/>
              <a:t>. </a:t>
            </a:r>
            <a:endParaRPr lang="en-US" dirty="0"/>
          </a:p>
        </p:txBody>
      </p:sp>
    </p:spTree>
    <p:extLst>
      <p:ext uri="{BB962C8B-B14F-4D97-AF65-F5344CB8AC3E}">
        <p14:creationId xmlns:p14="http://schemas.microsoft.com/office/powerpoint/2010/main" xmlns="" val="2639606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5168"/>
            <a:ext cx="8229600" cy="1037166"/>
          </a:xfrm>
        </p:spPr>
        <p:txBody>
          <a:bodyPr>
            <a:normAutofit/>
          </a:bodyPr>
          <a:lstStyle/>
          <a:p>
            <a:r>
              <a:rPr lang="en-US" dirty="0" smtClean="0"/>
              <a:t>Vents</a:t>
            </a:r>
            <a:endParaRPr lang="en-US" dirty="0"/>
          </a:p>
        </p:txBody>
      </p:sp>
      <p:sp>
        <p:nvSpPr>
          <p:cNvPr id="3" name="Content Placeholder 2"/>
          <p:cNvSpPr>
            <a:spLocks noGrp="1"/>
          </p:cNvSpPr>
          <p:nvPr>
            <p:ph idx="1"/>
          </p:nvPr>
        </p:nvSpPr>
        <p:spPr>
          <a:xfrm>
            <a:off x="457200" y="1713972"/>
            <a:ext cx="8229600" cy="4085695"/>
          </a:xfrm>
        </p:spPr>
        <p:txBody>
          <a:bodyPr>
            <a:normAutofit fontScale="40000" lnSpcReduction="20000"/>
          </a:bodyPr>
          <a:lstStyle/>
          <a:p>
            <a:pPr hangingPunct="0"/>
            <a:r>
              <a:rPr lang="en-GB" dirty="0"/>
              <a:t>Dans certains endroits, comme à l'île du Pacifique de Guam, le rapport spécial du GIEC [B-GIEC SR], </a:t>
            </a:r>
            <a:r>
              <a:rPr lang="en-GB" dirty="0" err="1" smtClean="0"/>
              <a:t>déclare</a:t>
            </a:r>
            <a:r>
              <a:rPr lang="en-GB" dirty="0" smtClean="0"/>
              <a:t> </a:t>
            </a:r>
            <a:r>
              <a:rPr lang="en-GB" dirty="0" err="1" smtClean="0"/>
              <a:t>que</a:t>
            </a:r>
            <a:r>
              <a:rPr lang="en-GB" dirty="0" smtClean="0"/>
              <a:t> </a:t>
            </a:r>
            <a:r>
              <a:rPr lang="en-GB" dirty="0"/>
              <a:t>les </a:t>
            </a:r>
            <a:r>
              <a:rPr lang="en-GB" dirty="0" err="1"/>
              <a:t>bâtiments</a:t>
            </a:r>
            <a:r>
              <a:rPr lang="en-GB" dirty="0"/>
              <a:t> </a:t>
            </a:r>
            <a:r>
              <a:rPr lang="en-GB" dirty="0" err="1" smtClean="0"/>
              <a:t>doivent</a:t>
            </a:r>
            <a:r>
              <a:rPr lang="en-GB" dirty="0" smtClean="0"/>
              <a:t>  </a:t>
            </a:r>
            <a:r>
              <a:rPr lang="en-GB" dirty="0"/>
              <a:t>résister à des </a:t>
            </a:r>
            <a:r>
              <a:rPr lang="en-GB" dirty="0" err="1"/>
              <a:t>vitesses</a:t>
            </a:r>
            <a:r>
              <a:rPr lang="en-GB" dirty="0"/>
              <a:t> </a:t>
            </a:r>
            <a:r>
              <a:rPr lang="en-GB" dirty="0" err="1" smtClean="0"/>
              <a:t>maximales</a:t>
            </a:r>
            <a:r>
              <a:rPr lang="en-GB" dirty="0" smtClean="0"/>
              <a:t> de </a:t>
            </a:r>
            <a:r>
              <a:rPr lang="en-GB" dirty="0"/>
              <a:t>vent </a:t>
            </a:r>
            <a:r>
              <a:rPr lang="en-GB" dirty="0" err="1"/>
              <a:t>rafale</a:t>
            </a:r>
            <a:r>
              <a:rPr lang="en-GB" dirty="0"/>
              <a:t> </a:t>
            </a:r>
            <a:r>
              <a:rPr lang="en-GB" dirty="0" smtClean="0"/>
              <a:t> </a:t>
            </a:r>
            <a:r>
              <a:rPr lang="en-GB" dirty="0"/>
              <a:t>de 76 m/s, </a:t>
            </a:r>
            <a:r>
              <a:rPr lang="en-GB" dirty="0" smtClean="0"/>
              <a:t> </a:t>
            </a:r>
            <a:r>
              <a:rPr lang="en-GB" dirty="0" err="1"/>
              <a:t>attendus</a:t>
            </a:r>
            <a:r>
              <a:rPr lang="en-GB" dirty="0"/>
              <a:t> </a:t>
            </a:r>
            <a:r>
              <a:rPr lang="en-GB" dirty="0" err="1" smtClean="0"/>
              <a:t>quelques</a:t>
            </a:r>
            <a:r>
              <a:rPr lang="en-GB" dirty="0" smtClean="0"/>
              <a:t> </a:t>
            </a:r>
            <a:r>
              <a:rPr lang="en-GB" dirty="0" err="1" smtClean="0"/>
              <a:t>décennies</a:t>
            </a:r>
            <a:r>
              <a:rPr lang="en-GB" dirty="0" smtClean="0"/>
              <a:t> plus </a:t>
            </a:r>
            <a:r>
              <a:rPr lang="en-GB" dirty="0" err="1" smtClean="0"/>
              <a:t>tard</a:t>
            </a:r>
            <a:r>
              <a:rPr lang="en-GB" dirty="0" smtClean="0"/>
              <a:t> ( Code International de  Construction  </a:t>
            </a:r>
            <a:r>
              <a:rPr lang="en-GB" dirty="0"/>
              <a:t>2003). Cette limite plus élevée pourrait être appliquée aux </a:t>
            </a:r>
            <a:r>
              <a:rPr lang="en-GB" dirty="0" smtClean="0"/>
              <a:t> </a:t>
            </a:r>
            <a:r>
              <a:rPr lang="en-GB" dirty="0" err="1" smtClean="0"/>
              <a:t>bâtiments</a:t>
            </a:r>
            <a:r>
              <a:rPr lang="en-GB" dirty="0" smtClean="0"/>
              <a:t> pour les TIC </a:t>
            </a:r>
            <a:r>
              <a:rPr lang="en-GB" dirty="0"/>
              <a:t>et </a:t>
            </a:r>
            <a:r>
              <a:rPr lang="en-GB" dirty="0" smtClean="0"/>
              <a:t>les </a:t>
            </a:r>
            <a:r>
              <a:rPr lang="en-GB" dirty="0"/>
              <a:t>antennes dans les zones à risque. La version la plus récente de l'International Building Code est disponible en ligne. </a:t>
            </a:r>
            <a:r>
              <a:rPr lang="en-GB" dirty="0" smtClean="0"/>
              <a:t>Le </a:t>
            </a:r>
            <a:r>
              <a:rPr lang="en-GB" dirty="0" err="1" smtClean="0"/>
              <a:t>Chapitre</a:t>
            </a:r>
            <a:r>
              <a:rPr lang="en-GB" dirty="0" smtClean="0"/>
              <a:t> </a:t>
            </a:r>
            <a:r>
              <a:rPr lang="en-GB" dirty="0"/>
              <a:t>1612 du [B-GIEC SR] comprend des </a:t>
            </a:r>
            <a:r>
              <a:rPr lang="en-GB" dirty="0" err="1"/>
              <a:t>cartes</a:t>
            </a:r>
            <a:r>
              <a:rPr lang="en-GB" dirty="0"/>
              <a:t> </a:t>
            </a:r>
            <a:r>
              <a:rPr lang="en-GB" dirty="0" smtClean="0"/>
              <a:t>de </a:t>
            </a:r>
            <a:r>
              <a:rPr lang="en-GB" dirty="0"/>
              <a:t>précipitations, </a:t>
            </a:r>
            <a:r>
              <a:rPr lang="en-GB" dirty="0" err="1"/>
              <a:t>sismique</a:t>
            </a:r>
            <a:r>
              <a:rPr lang="en-GB" dirty="0" smtClean="0"/>
              <a:t>, de </a:t>
            </a:r>
            <a:r>
              <a:rPr lang="en-GB" dirty="0"/>
              <a:t>critères de </a:t>
            </a:r>
            <a:r>
              <a:rPr lang="en-GB" dirty="0" err="1"/>
              <a:t>neige</a:t>
            </a:r>
            <a:r>
              <a:rPr lang="en-GB" dirty="0"/>
              <a:t> </a:t>
            </a:r>
            <a:r>
              <a:rPr lang="en-GB" dirty="0" smtClean="0"/>
              <a:t>et de  </a:t>
            </a:r>
            <a:r>
              <a:rPr lang="en-GB" dirty="0"/>
              <a:t>vent à travers les USA. En général, les régions côtières peuvent s'attendre à ce que les vitesses de vent </a:t>
            </a:r>
            <a:r>
              <a:rPr lang="en-GB" dirty="0" err="1"/>
              <a:t>maximales</a:t>
            </a:r>
            <a:r>
              <a:rPr lang="en-GB" dirty="0"/>
              <a:t> </a:t>
            </a:r>
            <a:r>
              <a:rPr lang="en-GB" dirty="0" smtClean="0"/>
              <a:t>y </a:t>
            </a:r>
            <a:r>
              <a:rPr lang="en-GB" dirty="0" err="1" smtClean="0"/>
              <a:t>soient</a:t>
            </a:r>
            <a:r>
              <a:rPr lang="en-GB" dirty="0" smtClean="0"/>
              <a:t> plus </a:t>
            </a:r>
            <a:r>
              <a:rPr lang="en-GB" dirty="0"/>
              <a:t>élevées.</a:t>
            </a:r>
            <a:endParaRPr lang="en-US" dirty="0"/>
          </a:p>
          <a:p>
            <a:pPr hangingPunct="0"/>
            <a:r>
              <a:rPr lang="en-GB" dirty="0" smtClean="0"/>
              <a:t>La charge du </a:t>
            </a:r>
            <a:r>
              <a:rPr lang="en-GB" dirty="0"/>
              <a:t>vent est proportionnelle au carré de la vitesse du vent. Si la vitesse du vent augmente de 10 % dans une région en raison du changement climatique, </a:t>
            </a:r>
            <a:r>
              <a:rPr lang="en-GB" dirty="0" err="1" smtClean="0"/>
              <a:t>alors</a:t>
            </a:r>
            <a:r>
              <a:rPr lang="en-GB" dirty="0" smtClean="0"/>
              <a:t> la </a:t>
            </a:r>
            <a:r>
              <a:rPr lang="en-GB" dirty="0"/>
              <a:t>charge agissant sur une structure va augmenter de 20%. Il est donc important de surveiller les derniers règlements de construction pour la région et d'examiner si la vitesse du vent et les charges </a:t>
            </a:r>
            <a:r>
              <a:rPr lang="en-GB" dirty="0" err="1" smtClean="0"/>
              <a:t>citées</a:t>
            </a:r>
            <a:r>
              <a:rPr lang="en-GB" dirty="0" smtClean="0"/>
              <a:t> </a:t>
            </a:r>
            <a:r>
              <a:rPr lang="en-GB" dirty="0"/>
              <a:t>sont suffisantes pour la durée de vie du bâtiment, qui pourrait être un siècle ou plus.</a:t>
            </a:r>
            <a:endParaRPr lang="en-US" dirty="0"/>
          </a:p>
          <a:p>
            <a:pPr hangingPunct="0"/>
            <a:r>
              <a:rPr lang="en-GB" dirty="0"/>
              <a:t>Alors que des précautions doivent être prises lors de la conception d'antennes pour assurer la sécurité des personnes, </a:t>
            </a:r>
            <a:r>
              <a:rPr lang="en-GB" dirty="0" err="1" smtClean="0"/>
              <a:t>l’exactitude</a:t>
            </a:r>
            <a:r>
              <a:rPr lang="en-GB" dirty="0" smtClean="0"/>
              <a:t> du </a:t>
            </a:r>
            <a:r>
              <a:rPr lang="en-GB" dirty="0" err="1" smtClean="0"/>
              <a:t>pointage</a:t>
            </a:r>
            <a:r>
              <a:rPr lang="en-GB" dirty="0" smtClean="0"/>
              <a:t> </a:t>
            </a:r>
            <a:r>
              <a:rPr lang="en-GB" dirty="0"/>
              <a:t>doit également </a:t>
            </a:r>
            <a:r>
              <a:rPr lang="en-GB" dirty="0" err="1"/>
              <a:t>être</a:t>
            </a:r>
            <a:r>
              <a:rPr lang="en-GB" dirty="0"/>
              <a:t> </a:t>
            </a:r>
            <a:r>
              <a:rPr lang="en-GB" dirty="0" err="1" smtClean="0"/>
              <a:t>considérée</a:t>
            </a:r>
            <a:r>
              <a:rPr lang="en-GB" dirty="0" smtClean="0"/>
              <a:t>. </a:t>
            </a:r>
            <a:r>
              <a:rPr lang="en-GB" dirty="0"/>
              <a:t>Si le mât transporte des antennes très directives, tels qu'un micro-ondes plats, la structure doit être capable de </a:t>
            </a:r>
            <a:r>
              <a:rPr lang="en-GB" dirty="0" err="1"/>
              <a:t>maintenir</a:t>
            </a:r>
            <a:r>
              <a:rPr lang="en-GB" dirty="0"/>
              <a:t> </a:t>
            </a:r>
            <a:r>
              <a:rPr lang="en-GB" dirty="0" err="1" smtClean="0"/>
              <a:t>l’exactitude</a:t>
            </a:r>
            <a:r>
              <a:rPr lang="en-GB" dirty="0" smtClean="0"/>
              <a:t> du  </a:t>
            </a:r>
            <a:r>
              <a:rPr lang="en-GB" dirty="0"/>
              <a:t>pointage. Dans certains cas, un déplacement de 0,1 </a:t>
            </a:r>
            <a:r>
              <a:rPr lang="en-GB" dirty="0" err="1"/>
              <a:t>degré</a:t>
            </a:r>
            <a:r>
              <a:rPr lang="en-GB" dirty="0"/>
              <a:t> </a:t>
            </a:r>
            <a:r>
              <a:rPr lang="en-GB" dirty="0" err="1" smtClean="0"/>
              <a:t>suffira</a:t>
            </a:r>
            <a:r>
              <a:rPr lang="en-GB" dirty="0" smtClean="0"/>
              <a:t> </a:t>
            </a:r>
            <a:r>
              <a:rPr lang="en-GB" dirty="0"/>
              <a:t>pour provoquer une perte de service. Lors d'une tempête, les deux extrémités de la liaison sont susceptibles d'être touchés. </a:t>
            </a:r>
            <a:r>
              <a:rPr lang="en-GB" dirty="0" smtClean="0"/>
              <a:t>Des  </a:t>
            </a:r>
            <a:r>
              <a:rPr lang="en-GB" dirty="0" err="1" smtClean="0"/>
              <a:t>marges</a:t>
            </a:r>
            <a:r>
              <a:rPr lang="en-GB" dirty="0" smtClean="0"/>
              <a:t> </a:t>
            </a:r>
            <a:r>
              <a:rPr lang="en-GB" dirty="0"/>
              <a:t>de </a:t>
            </a:r>
            <a:r>
              <a:rPr lang="en-GB" dirty="0" err="1"/>
              <a:t>système</a:t>
            </a:r>
            <a:r>
              <a:rPr lang="en-GB" dirty="0"/>
              <a:t> </a:t>
            </a:r>
            <a:r>
              <a:rPr lang="en-GB" dirty="0" err="1" smtClean="0"/>
              <a:t>doivent</a:t>
            </a:r>
            <a:r>
              <a:rPr lang="en-GB" dirty="0" smtClean="0"/>
              <a:t> </a:t>
            </a:r>
            <a:r>
              <a:rPr lang="en-GB" dirty="0" err="1" smtClean="0"/>
              <a:t>donc</a:t>
            </a:r>
            <a:r>
              <a:rPr lang="en-GB" dirty="0" smtClean="0"/>
              <a:t> </a:t>
            </a:r>
            <a:r>
              <a:rPr lang="en-GB" dirty="0" err="1"/>
              <a:t>être</a:t>
            </a:r>
            <a:r>
              <a:rPr lang="en-GB" dirty="0"/>
              <a:t> </a:t>
            </a:r>
            <a:r>
              <a:rPr lang="en-GB" dirty="0" err="1" smtClean="0"/>
              <a:t>ajoutées</a:t>
            </a:r>
            <a:r>
              <a:rPr lang="en-GB" dirty="0" smtClean="0"/>
              <a:t> pour </a:t>
            </a:r>
            <a:r>
              <a:rPr lang="en-GB" dirty="0" err="1" smtClean="0"/>
              <a:t>tenir</a:t>
            </a:r>
            <a:r>
              <a:rPr lang="en-GB" dirty="0" smtClean="0"/>
              <a:t> </a:t>
            </a:r>
            <a:r>
              <a:rPr lang="en-GB" dirty="0" err="1" smtClean="0"/>
              <a:t>compte</a:t>
            </a:r>
            <a:r>
              <a:rPr lang="en-GB" dirty="0" smtClean="0"/>
              <a:t> des </a:t>
            </a:r>
            <a:r>
              <a:rPr lang="en-GB" dirty="0" err="1" smtClean="0"/>
              <a:t>pertes</a:t>
            </a:r>
            <a:r>
              <a:rPr lang="en-GB" dirty="0" smtClean="0"/>
              <a:t> </a:t>
            </a:r>
            <a:r>
              <a:rPr lang="en-GB" dirty="0"/>
              <a:t>dues au vent et </a:t>
            </a:r>
            <a:r>
              <a:rPr lang="en-GB" dirty="0" smtClean="0"/>
              <a:t>à </a:t>
            </a:r>
            <a:r>
              <a:rPr lang="en-GB" dirty="0" err="1" smtClean="0"/>
              <a:t>l’exactitude</a:t>
            </a:r>
            <a:r>
              <a:rPr lang="en-GB" dirty="0" smtClean="0"/>
              <a:t> de </a:t>
            </a:r>
            <a:r>
              <a:rPr lang="en-GB" dirty="0" err="1" smtClean="0"/>
              <a:t>pointage.L’excès</a:t>
            </a:r>
            <a:r>
              <a:rPr lang="en-GB" dirty="0" smtClean="0"/>
              <a:t> </a:t>
            </a:r>
            <a:r>
              <a:rPr lang="en-GB" dirty="0"/>
              <a:t>de vent est </a:t>
            </a:r>
            <a:r>
              <a:rPr lang="en-GB" dirty="0" err="1"/>
              <a:t>normalement</a:t>
            </a:r>
            <a:r>
              <a:rPr lang="en-GB" dirty="0"/>
              <a:t> </a:t>
            </a:r>
            <a:r>
              <a:rPr lang="en-GB" dirty="0" err="1" smtClean="0"/>
              <a:t>autorisé</a:t>
            </a:r>
            <a:r>
              <a:rPr lang="en-GB" dirty="0" smtClean="0"/>
              <a:t> pour </a:t>
            </a:r>
            <a:r>
              <a:rPr lang="en-GB" dirty="0"/>
              <a:t>la conception du mât et de l'antenne de sorte qu'aucune déformation </a:t>
            </a:r>
            <a:r>
              <a:rPr lang="en-GB" dirty="0" err="1"/>
              <a:t>permanente</a:t>
            </a:r>
            <a:r>
              <a:rPr lang="en-GB" dirty="0"/>
              <a:t> </a:t>
            </a:r>
            <a:r>
              <a:rPr lang="en-GB" dirty="0" smtClean="0"/>
              <a:t>ne </a:t>
            </a:r>
            <a:r>
              <a:rPr lang="en-GB" dirty="0" err="1" smtClean="0"/>
              <a:t>puisse</a:t>
            </a:r>
            <a:r>
              <a:rPr lang="en-GB" dirty="0" smtClean="0"/>
              <a:t> </a:t>
            </a:r>
            <a:r>
              <a:rPr lang="en-GB" dirty="0" err="1" smtClean="0"/>
              <a:t>survnir</a:t>
            </a:r>
            <a:r>
              <a:rPr lang="en-GB" dirty="0" smtClean="0"/>
              <a:t> </a:t>
            </a:r>
            <a:r>
              <a:rPr lang="en-GB" dirty="0" err="1" smtClean="0"/>
              <a:t>dans</a:t>
            </a:r>
            <a:r>
              <a:rPr lang="en-GB" dirty="0" smtClean="0"/>
              <a:t> </a:t>
            </a:r>
            <a:r>
              <a:rPr lang="en-GB" dirty="0"/>
              <a:t>la structure. Après </a:t>
            </a:r>
            <a:r>
              <a:rPr lang="en-GB" dirty="0" smtClean="0"/>
              <a:t>le passage de </a:t>
            </a:r>
            <a:r>
              <a:rPr lang="en-GB" dirty="0" err="1" smtClean="0"/>
              <a:t>l'orage</a:t>
            </a:r>
            <a:r>
              <a:rPr lang="en-GB" dirty="0" smtClean="0"/>
              <a:t> , </a:t>
            </a:r>
            <a:r>
              <a:rPr lang="en-GB" dirty="0"/>
              <a:t>les </a:t>
            </a:r>
            <a:r>
              <a:rPr lang="en-GB" dirty="0" err="1"/>
              <a:t>signaux</a:t>
            </a:r>
            <a:r>
              <a:rPr lang="en-GB" dirty="0"/>
              <a:t> </a:t>
            </a:r>
            <a:r>
              <a:rPr lang="en-GB" dirty="0" err="1" smtClean="0"/>
              <a:t>devraient</a:t>
            </a:r>
            <a:r>
              <a:rPr lang="en-GB" dirty="0" smtClean="0"/>
              <a:t> </a:t>
            </a:r>
            <a:r>
              <a:rPr lang="en-GB" dirty="0"/>
              <a:t>alors revenir au niveau normal. Dans le contexte de l'adaptation au changement climatique, il serait sage de considérer un 20% de la structure au fil raidisseur de </a:t>
            </a:r>
            <a:r>
              <a:rPr lang="en-GB" dirty="0" err="1"/>
              <a:t>bâtiment</a:t>
            </a:r>
            <a:r>
              <a:rPr lang="en-GB" dirty="0"/>
              <a:t> </a:t>
            </a:r>
            <a:r>
              <a:rPr lang="en-GB" dirty="0" err="1" smtClean="0"/>
              <a:t>sur</a:t>
            </a:r>
            <a:r>
              <a:rPr lang="en-GB" dirty="0" smtClean="0"/>
              <a:t> </a:t>
            </a:r>
            <a:r>
              <a:rPr lang="en-GB" dirty="0" err="1" smtClean="0"/>
              <a:t>l’actuel</a:t>
            </a:r>
            <a:r>
              <a:rPr lang="en-GB" dirty="0" smtClean="0"/>
              <a:t> </a:t>
            </a:r>
            <a:r>
              <a:rPr lang="en-GB" dirty="0"/>
              <a:t>règlement pour permettre l'augmentation de 10 % de possibles conditions extrêmes de vent au cours des décennies à venir.</a:t>
            </a:r>
            <a:endParaRPr lang="en-US" dirty="0"/>
          </a:p>
          <a:p>
            <a:pPr hangingPunct="0"/>
            <a:endParaRPr lang="en-US" dirty="0"/>
          </a:p>
        </p:txBody>
      </p:sp>
    </p:spTree>
    <p:extLst>
      <p:ext uri="{BB962C8B-B14F-4D97-AF65-F5344CB8AC3E}">
        <p14:creationId xmlns:p14="http://schemas.microsoft.com/office/powerpoint/2010/main" xmlns="" val="6767807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COUP DE FOUDRE</a:t>
            </a:r>
            <a:endParaRPr lang="en-US" dirty="0"/>
          </a:p>
        </p:txBody>
      </p:sp>
      <p:sp>
        <p:nvSpPr>
          <p:cNvPr id="3" name="Content Placeholder 2"/>
          <p:cNvSpPr>
            <a:spLocks noGrp="1"/>
          </p:cNvSpPr>
          <p:nvPr>
            <p:ph idx="1"/>
          </p:nvPr>
        </p:nvSpPr>
        <p:spPr/>
        <p:txBody>
          <a:bodyPr>
            <a:normAutofit fontScale="40000" lnSpcReduction="20000"/>
          </a:bodyPr>
          <a:lstStyle/>
          <a:p>
            <a:pPr hangingPunct="0"/>
            <a:r>
              <a:rPr lang="en-GB" dirty="0"/>
              <a:t>Le risque </a:t>
            </a:r>
            <a:r>
              <a:rPr lang="en-GB" dirty="0" err="1"/>
              <a:t>d'endommagement</a:t>
            </a:r>
            <a:r>
              <a:rPr lang="en-GB" dirty="0"/>
              <a:t> </a:t>
            </a:r>
            <a:r>
              <a:rPr lang="en-GB" dirty="0" smtClean="0"/>
              <a:t>des </a:t>
            </a:r>
            <a:r>
              <a:rPr lang="en-GB" dirty="0" err="1" smtClean="0"/>
              <a:t>équipements</a:t>
            </a:r>
            <a:r>
              <a:rPr lang="en-GB" dirty="0" smtClean="0"/>
              <a:t> </a:t>
            </a:r>
            <a:r>
              <a:rPr lang="en-GB" dirty="0"/>
              <a:t>de centres de </a:t>
            </a:r>
            <a:r>
              <a:rPr lang="en-GB" dirty="0" err="1"/>
              <a:t>télécommunications</a:t>
            </a:r>
            <a:r>
              <a:rPr lang="en-GB" dirty="0"/>
              <a:t> </a:t>
            </a:r>
            <a:r>
              <a:rPr lang="en-GB" dirty="0" smtClean="0"/>
              <a:t>à cause  </a:t>
            </a:r>
            <a:r>
              <a:rPr lang="en-GB" dirty="0"/>
              <a:t>de la foudre peut être évaluée par l'analyse de risque. L'UIT-T a publié dix recommandations de la série K sur ce sujet (voir la bibliographie).(liste des 10 recommandations et des entrées pour chacun au sein de bib)</a:t>
            </a:r>
            <a:endParaRPr lang="en-US" dirty="0"/>
          </a:p>
          <a:p>
            <a:pPr hangingPunct="0"/>
            <a:r>
              <a:rPr lang="en-GB" dirty="0"/>
              <a:t>Plus de recherches sont nécessaires pour déterminer si, afin de prendre en compte le changement climatique, les valeurs du paramètre 'nombre de </a:t>
            </a:r>
            <a:r>
              <a:rPr lang="en-GB" dirty="0" smtClean="0"/>
              <a:t>coups </a:t>
            </a:r>
            <a:r>
              <a:rPr lang="en-GB" dirty="0"/>
              <a:t>par an" doivent </a:t>
            </a:r>
            <a:r>
              <a:rPr lang="en-GB" dirty="0" err="1"/>
              <a:t>être</a:t>
            </a:r>
            <a:r>
              <a:rPr lang="en-GB" dirty="0"/>
              <a:t> </a:t>
            </a:r>
            <a:r>
              <a:rPr lang="en-GB" dirty="0" err="1" smtClean="0"/>
              <a:t>augmentées</a:t>
            </a:r>
            <a:r>
              <a:rPr lang="en-GB" dirty="0" smtClean="0"/>
              <a:t> </a:t>
            </a:r>
            <a:r>
              <a:rPr lang="en-GB" dirty="0"/>
              <a:t>(</a:t>
            </a:r>
            <a:r>
              <a:rPr lang="en-GB" dirty="0" err="1"/>
              <a:t>ou</a:t>
            </a:r>
            <a:r>
              <a:rPr lang="en-GB" dirty="0"/>
              <a:t> </a:t>
            </a:r>
            <a:r>
              <a:rPr lang="en-GB" dirty="0" err="1" smtClean="0"/>
              <a:t>diminuées</a:t>
            </a:r>
            <a:r>
              <a:rPr lang="en-GB" dirty="0" smtClean="0"/>
              <a:t>) </a:t>
            </a:r>
            <a:r>
              <a:rPr lang="en-GB" dirty="0"/>
              <a:t>à </a:t>
            </a:r>
            <a:r>
              <a:rPr lang="en-GB" dirty="0" smtClean="0"/>
              <a:t>la </a:t>
            </a:r>
            <a:r>
              <a:rPr lang="en-GB" dirty="0" err="1" smtClean="0"/>
              <a:t>lumière</a:t>
            </a:r>
            <a:r>
              <a:rPr lang="en-GB" dirty="0" smtClean="0"/>
              <a:t> de </a:t>
            </a:r>
            <a:r>
              <a:rPr lang="en-GB" dirty="0"/>
              <a:t>valeurs sur </a:t>
            </a:r>
            <a:r>
              <a:rPr lang="en-GB" dirty="0" err="1"/>
              <a:t>Keraunic</a:t>
            </a:r>
            <a:r>
              <a:rPr lang="en-GB" dirty="0"/>
              <a:t> (foudre) cartes pour la localité.</a:t>
            </a:r>
            <a:endParaRPr lang="en-US" dirty="0"/>
          </a:p>
          <a:p>
            <a:pPr hangingPunct="0"/>
            <a:r>
              <a:rPr lang="en-GB" dirty="0"/>
              <a:t>Une mise à la terre adéquate est nécessaire. Si des changements dans le climat et les conditions météorologiques se produisent, la teneur en humidité du sol et de la résistivité changera aussi, et une sécheresse prolongée pourrait entraîner une nette augmentation de la résistance de mise à la terre, même au-delà des limites de sécurité. Cela peut avoir une incidence sur la sécurité des ouvriers de l'entretien, la résilience de l'infrastructure à la foudre, et le rendement des systèmes d'alimentation et les réseaux de télécommunication. Il peut donc être nécessaire d'installer une protection supplémentaire dans certains endroits.</a:t>
            </a:r>
            <a:endParaRPr lang="en-US" dirty="0"/>
          </a:p>
          <a:p>
            <a:r>
              <a:rPr lang="en-GB" dirty="0" err="1"/>
              <a:t>Dans</a:t>
            </a:r>
            <a:r>
              <a:rPr lang="en-GB" dirty="0"/>
              <a:t> </a:t>
            </a:r>
            <a:r>
              <a:rPr lang="en-GB" dirty="0" smtClean="0"/>
              <a:t>des armoires </a:t>
            </a:r>
            <a:r>
              <a:rPr lang="en-GB" dirty="0"/>
              <a:t>alimentées sur secteur et stations de base à distance, une augmentation de la résistance de mise à la terre ou une augmentation de la fréquence et de la force de la </a:t>
            </a:r>
            <a:r>
              <a:rPr lang="en-GB" dirty="0" err="1"/>
              <a:t>foudre</a:t>
            </a:r>
            <a:r>
              <a:rPr lang="en-GB" dirty="0"/>
              <a:t> </a:t>
            </a:r>
            <a:r>
              <a:rPr lang="en-GB" dirty="0" err="1" smtClean="0"/>
              <a:t>pourraient</a:t>
            </a:r>
            <a:r>
              <a:rPr lang="en-GB" dirty="0" smtClean="0"/>
              <a:t> </a:t>
            </a:r>
            <a:r>
              <a:rPr lang="en-GB" dirty="0"/>
              <a:t>causer une augmentation dans les voyages du disjoncteur à courant résiduel. Cela pourrait provoquer d'interruption de service prolongée comme un camion rouleau est normalement requis pour réinitialiser le disjoncteur. Pour augmenter la résistance contre ces ruptures </a:t>
            </a:r>
            <a:r>
              <a:rPr lang="en-GB" dirty="0" err="1"/>
              <a:t>d'alimentation</a:t>
            </a:r>
            <a:r>
              <a:rPr lang="en-GB" dirty="0"/>
              <a:t> </a:t>
            </a:r>
            <a:r>
              <a:rPr lang="en-GB" dirty="0" err="1" smtClean="0"/>
              <a:t>indésirables</a:t>
            </a:r>
            <a:r>
              <a:rPr lang="en-GB" dirty="0" smtClean="0"/>
              <a:t>, </a:t>
            </a:r>
            <a:r>
              <a:rPr lang="en-GB" dirty="0"/>
              <a:t>il est conseillé </a:t>
            </a:r>
            <a:r>
              <a:rPr lang="en-GB" dirty="0" err="1"/>
              <a:t>d'installer</a:t>
            </a:r>
            <a:r>
              <a:rPr lang="en-GB" dirty="0"/>
              <a:t> </a:t>
            </a:r>
            <a:r>
              <a:rPr lang="en-GB" dirty="0" err="1" smtClean="0"/>
              <a:t>soit</a:t>
            </a:r>
            <a:r>
              <a:rPr lang="en-GB" dirty="0" smtClean="0"/>
              <a:t> des </a:t>
            </a:r>
            <a:r>
              <a:rPr lang="en-GB" dirty="0" err="1" smtClean="0"/>
              <a:t>interrupteurs</a:t>
            </a:r>
            <a:r>
              <a:rPr lang="en-GB" dirty="0" smtClean="0"/>
              <a:t> </a:t>
            </a:r>
            <a:r>
              <a:rPr lang="en-GB" dirty="0" err="1" smtClean="0"/>
              <a:t>différentiels</a:t>
            </a:r>
            <a:r>
              <a:rPr lang="en-GB" dirty="0" smtClean="0"/>
              <a:t>  </a:t>
            </a:r>
            <a:r>
              <a:rPr lang="en-GB" dirty="0"/>
              <a:t>à haute </a:t>
            </a:r>
            <a:r>
              <a:rPr lang="en-GB" dirty="0" err="1"/>
              <a:t>immunité</a:t>
            </a:r>
            <a:r>
              <a:rPr lang="en-GB" dirty="0"/>
              <a:t> </a:t>
            </a:r>
            <a:r>
              <a:rPr lang="en-GB" dirty="0" err="1" smtClean="0"/>
              <a:t>soit</a:t>
            </a:r>
            <a:r>
              <a:rPr lang="en-GB" dirty="0" smtClean="0"/>
              <a:t> l’ auto-</a:t>
            </a:r>
            <a:r>
              <a:rPr lang="en-GB" dirty="0" err="1" smtClean="0"/>
              <a:t>restauration</a:t>
            </a:r>
            <a:r>
              <a:rPr lang="en-GB" dirty="0" smtClean="0"/>
              <a:t> </a:t>
            </a:r>
            <a:r>
              <a:rPr lang="en-GB" dirty="0"/>
              <a:t>de disjoncteurs. </a:t>
            </a:r>
            <a:r>
              <a:rPr lang="en-GB" dirty="0" smtClean="0"/>
              <a:t>Les </a:t>
            </a:r>
            <a:r>
              <a:rPr lang="en-GB" dirty="0" err="1" smtClean="0"/>
              <a:t>interrupteurs</a:t>
            </a:r>
            <a:r>
              <a:rPr lang="en-GB" dirty="0" smtClean="0"/>
              <a:t> </a:t>
            </a:r>
            <a:r>
              <a:rPr lang="en-GB" dirty="0" err="1" smtClean="0"/>
              <a:t>d’'auto-restauration</a:t>
            </a:r>
            <a:r>
              <a:rPr lang="en-GB" dirty="0" smtClean="0"/>
              <a:t> </a:t>
            </a:r>
            <a:r>
              <a:rPr lang="en-GB" dirty="0"/>
              <a:t>breakers comprennent généralement un système de contrôle qui vérifie l'intégrité du système et empêcher la réactivation si une défaillance permanente est détectée, comme un défaut à la terre causée par une rupture de l'isolement.  </a:t>
            </a:r>
            <a:endParaRPr lang="en-US" dirty="0"/>
          </a:p>
          <a:p>
            <a:endParaRPr lang="en-US" dirty="0"/>
          </a:p>
        </p:txBody>
      </p:sp>
    </p:spTree>
    <p:extLst>
      <p:ext uri="{BB962C8B-B14F-4D97-AF65-F5344CB8AC3E}">
        <p14:creationId xmlns:p14="http://schemas.microsoft.com/office/powerpoint/2010/main" xmlns="" val="58841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L'humidité </a:t>
            </a:r>
            <a:endParaRPr lang="en-US" dirty="0"/>
          </a:p>
        </p:txBody>
      </p:sp>
      <p:sp>
        <p:nvSpPr>
          <p:cNvPr id="3" name="Content Placeholder 2"/>
          <p:cNvSpPr>
            <a:spLocks noGrp="1"/>
          </p:cNvSpPr>
          <p:nvPr>
            <p:ph idx="1"/>
          </p:nvPr>
        </p:nvSpPr>
        <p:spPr/>
        <p:txBody>
          <a:bodyPr>
            <a:normAutofit fontScale="62500" lnSpcReduction="20000"/>
          </a:bodyPr>
          <a:lstStyle/>
          <a:p>
            <a:pPr hangingPunct="0"/>
            <a:r>
              <a:rPr lang="en-GB" dirty="0" err="1"/>
              <a:t>L'humidité</a:t>
            </a:r>
            <a:r>
              <a:rPr lang="en-GB" dirty="0"/>
              <a:t> </a:t>
            </a:r>
            <a:r>
              <a:rPr lang="en-GB" dirty="0" err="1" smtClean="0"/>
              <a:t>peut</a:t>
            </a:r>
            <a:r>
              <a:rPr lang="en-GB" dirty="0" smtClean="0"/>
              <a:t> </a:t>
            </a:r>
            <a:r>
              <a:rPr lang="en-GB" dirty="0"/>
              <a:t>affecter la fiabilité de fonctionnement des systèmes de TIC. Des effets tels que la corrosion dans des conditions d'humidité élevée et les dommages dus à l'électricité statique dans des conditions de faible humidité sont bien connus. Le plus important est la condensation qui se produit lorsqu'il y a un changement d'un environnement froid à un endroit chaud et humide telle que lorsqu'un périphérique est déplacé en hiver de l'extérieur à une salle intérieure chauffée.</a:t>
            </a:r>
            <a:endParaRPr lang="en-US" dirty="0"/>
          </a:p>
          <a:p>
            <a:pPr hangingPunct="0"/>
            <a:r>
              <a:rPr lang="en-GB" dirty="0"/>
              <a:t>Un travail plus approfondi est nécessaire pour déterminer l'impact direct d'extrême humidité sur l'infrastructure des TIC. Toutefois, il peut y avoir un impact indirect sur la main-d'oeuvre </a:t>
            </a:r>
            <a:r>
              <a:rPr lang="en-GB" dirty="0" err="1" smtClean="0"/>
              <a:t>requise</a:t>
            </a:r>
            <a:r>
              <a:rPr lang="en-GB" dirty="0" smtClean="0"/>
              <a:t> </a:t>
            </a:r>
            <a:r>
              <a:rPr lang="en-GB" dirty="0"/>
              <a:t>pour installer et gérer des réseaux. "La combinaison de haute température et d'humidité dans certaines zones pour des parties de l'année devrait compromettre les activités humaines, y compris la production alimentaire et </a:t>
            </a:r>
            <a:r>
              <a:rPr lang="en-GB" dirty="0" smtClean="0"/>
              <a:t>le travail </a:t>
            </a:r>
            <a:r>
              <a:rPr lang="en-GB" dirty="0"/>
              <a:t>à l'extérieur (degré élevé de confiance)." [B-GIEC 2014].</a:t>
            </a:r>
            <a:endParaRPr lang="en-US" dirty="0"/>
          </a:p>
          <a:p>
            <a:endParaRPr lang="en-US" dirty="0"/>
          </a:p>
        </p:txBody>
      </p:sp>
    </p:spTree>
    <p:extLst>
      <p:ext uri="{BB962C8B-B14F-4D97-AF65-F5344CB8AC3E}">
        <p14:creationId xmlns:p14="http://schemas.microsoft.com/office/powerpoint/2010/main" xmlns="" val="15724355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 sécheresse </a:t>
            </a:r>
            <a:endParaRPr lang="en-US" dirty="0"/>
          </a:p>
        </p:txBody>
      </p:sp>
      <p:sp>
        <p:nvSpPr>
          <p:cNvPr id="3" name="Content Placeholder 2"/>
          <p:cNvSpPr>
            <a:spLocks noGrp="1"/>
          </p:cNvSpPr>
          <p:nvPr>
            <p:ph idx="1"/>
          </p:nvPr>
        </p:nvSpPr>
        <p:spPr/>
        <p:txBody>
          <a:bodyPr>
            <a:normAutofit fontScale="40000" lnSpcReduction="20000"/>
          </a:bodyPr>
          <a:lstStyle/>
          <a:p>
            <a:pPr hangingPunct="0"/>
            <a:r>
              <a:rPr lang="en-GB" dirty="0"/>
              <a:t>La </a:t>
            </a:r>
            <a:r>
              <a:rPr lang="en-GB" dirty="0" err="1"/>
              <a:t>sécheresse</a:t>
            </a:r>
            <a:r>
              <a:rPr lang="en-GB" dirty="0"/>
              <a:t> </a:t>
            </a:r>
            <a:r>
              <a:rPr lang="en-GB" dirty="0" err="1" smtClean="0"/>
              <a:t>s’illustre</a:t>
            </a:r>
            <a:r>
              <a:rPr lang="en-GB" dirty="0" smtClean="0"/>
              <a:t> par </a:t>
            </a:r>
            <a:r>
              <a:rPr lang="en-GB" dirty="0" err="1" smtClean="0"/>
              <a:t>une</a:t>
            </a:r>
            <a:r>
              <a:rPr lang="en-GB" dirty="0" smtClean="0"/>
              <a:t> </a:t>
            </a:r>
            <a:r>
              <a:rPr lang="en-GB" dirty="0" err="1" smtClean="0"/>
              <a:t>terre</a:t>
            </a:r>
            <a:r>
              <a:rPr lang="en-GB" dirty="0" smtClean="0"/>
              <a:t> </a:t>
            </a:r>
            <a:r>
              <a:rPr lang="en-GB" dirty="0" err="1" smtClean="0"/>
              <a:t>sèche</a:t>
            </a:r>
            <a:r>
              <a:rPr lang="en-GB" dirty="0" smtClean="0"/>
              <a:t> , </a:t>
            </a:r>
            <a:r>
              <a:rPr lang="en-GB" dirty="0" err="1" smtClean="0"/>
              <a:t>lezardée</a:t>
            </a:r>
            <a:r>
              <a:rPr lang="en-GB" dirty="0" smtClean="0"/>
              <a:t>; </a:t>
            </a:r>
            <a:r>
              <a:rPr lang="en-GB" dirty="0"/>
              <a:t>la baisse de niveau des réservoirs; </a:t>
            </a:r>
            <a:r>
              <a:rPr lang="en-GB" dirty="0" smtClean="0"/>
              <a:t> les champs </a:t>
            </a:r>
            <a:r>
              <a:rPr lang="en-GB" dirty="0"/>
              <a:t>stériles. Il existe différents types de </a:t>
            </a:r>
            <a:r>
              <a:rPr lang="en-GB" dirty="0" err="1"/>
              <a:t>sécheresse</a:t>
            </a:r>
            <a:r>
              <a:rPr lang="en-GB" dirty="0"/>
              <a:t> </a:t>
            </a:r>
            <a:r>
              <a:rPr lang="en-GB" dirty="0" smtClean="0"/>
              <a:t>et </a:t>
            </a:r>
            <a:r>
              <a:rPr lang="en-GB" dirty="0" err="1" smtClean="0"/>
              <a:t>chaque</a:t>
            </a:r>
            <a:r>
              <a:rPr lang="en-GB" dirty="0" smtClean="0"/>
              <a:t> type </a:t>
            </a:r>
            <a:r>
              <a:rPr lang="en-GB" dirty="0"/>
              <a:t>est mesuré différemment. La sécheresse météorologique se traduit par des niveaux de précipitations, </a:t>
            </a:r>
            <a:r>
              <a:rPr lang="en-GB" dirty="0" smtClean="0"/>
              <a:t> </a:t>
            </a:r>
            <a:r>
              <a:rPr lang="en-GB" dirty="0"/>
              <a:t>l'évaluation du </a:t>
            </a:r>
            <a:r>
              <a:rPr lang="en-GB" dirty="0" err="1"/>
              <a:t>degré</a:t>
            </a:r>
            <a:r>
              <a:rPr lang="en-GB" dirty="0"/>
              <a:t> </a:t>
            </a:r>
            <a:r>
              <a:rPr lang="en-GB" dirty="0" err="1" smtClean="0"/>
              <a:t>d’aridité</a:t>
            </a:r>
            <a:r>
              <a:rPr lang="en-GB" dirty="0" smtClean="0"/>
              <a:t> </a:t>
            </a:r>
            <a:r>
              <a:rPr lang="en-GB" dirty="0"/>
              <a:t>(en comparaison avec une moyenne locale ou régionale) et la durée de la période sèche. Il y a aussi la sécheresse hydrologique, ou comment </a:t>
            </a:r>
            <a:r>
              <a:rPr lang="en-GB" dirty="0" smtClean="0"/>
              <a:t>les </a:t>
            </a:r>
            <a:r>
              <a:rPr lang="en-GB" dirty="0" err="1"/>
              <a:t>précipitations</a:t>
            </a:r>
            <a:r>
              <a:rPr lang="en-GB" dirty="0"/>
              <a:t> </a:t>
            </a:r>
            <a:r>
              <a:rPr lang="en-GB" dirty="0" smtClean="0"/>
              <a:t>en </a:t>
            </a:r>
            <a:r>
              <a:rPr lang="en-GB" dirty="0" err="1" smtClean="0"/>
              <a:t>baisse</a:t>
            </a:r>
            <a:r>
              <a:rPr lang="en-GB" dirty="0" smtClean="0"/>
              <a:t> </a:t>
            </a:r>
            <a:r>
              <a:rPr lang="en-GB" dirty="0" err="1" smtClean="0"/>
              <a:t>affectent</a:t>
            </a:r>
            <a:r>
              <a:rPr lang="en-GB" dirty="0" smtClean="0"/>
              <a:t> le </a:t>
            </a:r>
            <a:r>
              <a:rPr lang="en-GB" dirty="0"/>
              <a:t>débit de cours d'eau, l'humidité du sol, </a:t>
            </a:r>
            <a:r>
              <a:rPr lang="en-GB" dirty="0" smtClean="0"/>
              <a:t>le </a:t>
            </a:r>
            <a:r>
              <a:rPr lang="en-GB" dirty="0"/>
              <a:t>réservoir et </a:t>
            </a:r>
            <a:r>
              <a:rPr lang="en-GB" dirty="0" smtClean="0"/>
              <a:t>les </a:t>
            </a:r>
            <a:r>
              <a:rPr lang="en-GB" dirty="0"/>
              <a:t>niveaux des lacs, </a:t>
            </a:r>
            <a:r>
              <a:rPr lang="en-GB" dirty="0" smtClean="0"/>
              <a:t>et la  </a:t>
            </a:r>
            <a:r>
              <a:rPr lang="en-GB" dirty="0"/>
              <a:t>recharge des eaux souterraines. La sécheresse </a:t>
            </a:r>
            <a:r>
              <a:rPr lang="en-GB" dirty="0" err="1"/>
              <a:t>agricole</a:t>
            </a:r>
            <a:r>
              <a:rPr lang="en-GB" dirty="0"/>
              <a:t> </a:t>
            </a:r>
            <a:r>
              <a:rPr lang="en-GB" dirty="0" smtClean="0"/>
              <a:t> </a:t>
            </a:r>
            <a:r>
              <a:rPr lang="en-GB" dirty="0"/>
              <a:t>survient lorsque l'approvisionnement en eau </a:t>
            </a:r>
            <a:r>
              <a:rPr lang="en-GB" dirty="0" err="1" smtClean="0"/>
              <a:t>n‘est</a:t>
            </a:r>
            <a:r>
              <a:rPr lang="en-GB" dirty="0" smtClean="0"/>
              <a:t> </a:t>
            </a:r>
            <a:r>
              <a:rPr lang="en-GB" dirty="0"/>
              <a:t>pas en mesure de </a:t>
            </a:r>
            <a:r>
              <a:rPr lang="en-GB" dirty="0" err="1"/>
              <a:t>satisfaire</a:t>
            </a:r>
            <a:r>
              <a:rPr lang="en-GB" dirty="0"/>
              <a:t> </a:t>
            </a:r>
            <a:r>
              <a:rPr lang="en-GB" dirty="0" smtClean="0"/>
              <a:t>les </a:t>
            </a:r>
            <a:r>
              <a:rPr lang="en-GB" dirty="0" err="1" smtClean="0"/>
              <a:t>demandes</a:t>
            </a:r>
            <a:r>
              <a:rPr lang="en-GB" dirty="0" smtClean="0"/>
              <a:t> </a:t>
            </a:r>
            <a:r>
              <a:rPr lang="en-GB" dirty="0"/>
              <a:t>en eau des cultures.</a:t>
            </a:r>
            <a:endParaRPr lang="en-US" dirty="0"/>
          </a:p>
          <a:p>
            <a:pPr hangingPunct="0"/>
            <a:r>
              <a:rPr lang="en-GB" dirty="0"/>
              <a:t>Les changements dans les régimes des </a:t>
            </a:r>
            <a:r>
              <a:rPr lang="en-GB" dirty="0" err="1"/>
              <a:t>précipitations</a:t>
            </a:r>
            <a:r>
              <a:rPr lang="en-GB" dirty="0"/>
              <a:t> </a:t>
            </a:r>
            <a:r>
              <a:rPr lang="en-GB" dirty="0" err="1" smtClean="0"/>
              <a:t>peuvent</a:t>
            </a:r>
            <a:r>
              <a:rPr lang="en-GB" dirty="0" smtClean="0"/>
              <a:t> </a:t>
            </a:r>
            <a:r>
              <a:rPr lang="en-GB" dirty="0"/>
              <a:t>conduire à de longues périodes de sécheresse, augmentant le risque d'affaissement, et </a:t>
            </a:r>
            <a:r>
              <a:rPr lang="en-GB" dirty="0" err="1"/>
              <a:t>donc</a:t>
            </a:r>
            <a:r>
              <a:rPr lang="en-GB" dirty="0"/>
              <a:t> </a:t>
            </a:r>
            <a:r>
              <a:rPr lang="en-GB" dirty="0" err="1" smtClean="0"/>
              <a:t>affectant</a:t>
            </a:r>
            <a:r>
              <a:rPr lang="en-GB" dirty="0" smtClean="0"/>
              <a:t> </a:t>
            </a:r>
            <a:r>
              <a:rPr lang="en-GB" dirty="0"/>
              <a:t>la stabilité des fondations et des structures étagées. Les taux de corrosion peuvent résulter de ce phénomène et nécessitent différents régimes d'entretien de </a:t>
            </a:r>
            <a:r>
              <a:rPr lang="en-GB" dirty="0" err="1"/>
              <a:t>l'équipement</a:t>
            </a:r>
            <a:r>
              <a:rPr lang="en-GB" dirty="0"/>
              <a:t> </a:t>
            </a:r>
            <a:r>
              <a:rPr lang="en-GB" dirty="0" smtClean="0"/>
              <a:t> </a:t>
            </a:r>
            <a:r>
              <a:rPr lang="en-GB" dirty="0"/>
              <a:t>TIC. Cela pourrait conduire à la dégradation de l'infrastructure des TIC, les </a:t>
            </a:r>
            <a:r>
              <a:rPr lang="en-GB" dirty="0" err="1"/>
              <a:t>coûts</a:t>
            </a:r>
            <a:r>
              <a:rPr lang="en-GB" dirty="0"/>
              <a:t> </a:t>
            </a:r>
            <a:r>
              <a:rPr lang="en-GB" dirty="0" smtClean="0"/>
              <a:t> financiers pour les </a:t>
            </a:r>
            <a:r>
              <a:rPr lang="en-GB" dirty="0" err="1" smtClean="0"/>
              <a:t>entreprises</a:t>
            </a:r>
            <a:r>
              <a:rPr lang="en-GB" dirty="0" smtClean="0"/>
              <a:t> </a:t>
            </a:r>
            <a:r>
              <a:rPr lang="en-GB" dirty="0"/>
              <a:t>et les risques en matière de sécurité pour le personnel.</a:t>
            </a:r>
            <a:endParaRPr lang="en-US" dirty="0"/>
          </a:p>
          <a:p>
            <a:pPr hangingPunct="0"/>
            <a:r>
              <a:rPr lang="en-GB" dirty="0"/>
              <a:t>Certaines installations de télécommunication ont un étang </a:t>
            </a:r>
            <a:r>
              <a:rPr lang="en-GB" dirty="0" err="1"/>
              <a:t>voisin</a:t>
            </a:r>
            <a:r>
              <a:rPr lang="en-GB" dirty="0"/>
              <a:t> </a:t>
            </a:r>
            <a:r>
              <a:rPr lang="en-GB" dirty="0" smtClean="0"/>
              <a:t>pour la </a:t>
            </a:r>
            <a:r>
              <a:rPr lang="en-GB" dirty="0" err="1" smtClean="0"/>
              <a:t>fourniture</a:t>
            </a:r>
            <a:r>
              <a:rPr lang="en-GB" dirty="0" smtClean="0"/>
              <a:t> </a:t>
            </a:r>
            <a:r>
              <a:rPr lang="en-GB" dirty="0"/>
              <a:t>de l'eau pour éteindre les incendies. Le niveau de l'étang doit </a:t>
            </a:r>
            <a:r>
              <a:rPr lang="en-GB" dirty="0" err="1"/>
              <a:t>être</a:t>
            </a:r>
            <a:r>
              <a:rPr lang="en-GB" dirty="0"/>
              <a:t> </a:t>
            </a:r>
            <a:r>
              <a:rPr lang="en-GB" dirty="0" err="1" smtClean="0"/>
              <a:t>maintenu</a:t>
            </a:r>
            <a:r>
              <a:rPr lang="en-GB" dirty="0" smtClean="0"/>
              <a:t> </a:t>
            </a:r>
            <a:r>
              <a:rPr lang="en-GB" dirty="0"/>
              <a:t>pour faire face à des conditions de sécheresse extrême. </a:t>
            </a:r>
            <a:endParaRPr lang="en-US" dirty="0"/>
          </a:p>
          <a:p>
            <a:pPr hangingPunct="0"/>
            <a:r>
              <a:rPr lang="en-GB" dirty="0"/>
              <a:t>Parmi les technologies de </a:t>
            </a:r>
            <a:r>
              <a:rPr lang="en-GB" dirty="0" err="1"/>
              <a:t>refroidissement</a:t>
            </a:r>
            <a:r>
              <a:rPr lang="en-GB" dirty="0"/>
              <a:t> </a:t>
            </a:r>
            <a:r>
              <a:rPr lang="en-GB" dirty="0" err="1" smtClean="0"/>
              <a:t>utilisées</a:t>
            </a:r>
            <a:r>
              <a:rPr lang="en-GB" dirty="0" smtClean="0"/>
              <a:t> </a:t>
            </a:r>
            <a:r>
              <a:rPr lang="en-GB" dirty="0"/>
              <a:t>dans les usines des </a:t>
            </a:r>
            <a:r>
              <a:rPr lang="en-GB" dirty="0" smtClean="0"/>
              <a:t>TIC, </a:t>
            </a:r>
            <a:r>
              <a:rPr lang="en-GB" dirty="0" err="1" smtClean="0"/>
              <a:t>certaines</a:t>
            </a:r>
            <a:r>
              <a:rPr lang="en-GB" dirty="0" smtClean="0"/>
              <a:t> </a:t>
            </a:r>
            <a:r>
              <a:rPr lang="en-GB" dirty="0" err="1" smtClean="0"/>
              <a:t>ont</a:t>
            </a:r>
            <a:r>
              <a:rPr lang="en-GB" dirty="0" smtClean="0"/>
              <a:t> </a:t>
            </a:r>
            <a:r>
              <a:rPr lang="en-GB" dirty="0"/>
              <a:t>besoin de grandes quantités d'eau dans le cycle frigorifique. Pour les </a:t>
            </a:r>
            <a:r>
              <a:rPr lang="en-GB" dirty="0" err="1"/>
              <a:t>grands</a:t>
            </a:r>
            <a:r>
              <a:rPr lang="en-GB" dirty="0"/>
              <a:t> </a:t>
            </a:r>
            <a:r>
              <a:rPr lang="en-GB" dirty="0" smtClean="0"/>
              <a:t>sites, </a:t>
            </a:r>
            <a:r>
              <a:rPr lang="en-GB" dirty="0" err="1" smtClean="0"/>
              <a:t>l’eau</a:t>
            </a:r>
            <a:r>
              <a:rPr lang="en-GB" dirty="0" smtClean="0"/>
              <a:t> </a:t>
            </a:r>
            <a:r>
              <a:rPr lang="en-GB" dirty="0"/>
              <a:t>est utilisée dans les échangeurs de chaleur, alors que dans d'autres sites le refroidissement évaporatif est de plus en plus utilisé. En cas de sécheresse, </a:t>
            </a:r>
            <a:r>
              <a:rPr lang="en-GB" dirty="0" err="1" smtClean="0"/>
              <a:t>cette</a:t>
            </a:r>
            <a:r>
              <a:rPr lang="en-GB" dirty="0" smtClean="0"/>
              <a:t> </a:t>
            </a:r>
            <a:r>
              <a:rPr lang="en-GB" dirty="0" err="1" smtClean="0"/>
              <a:t>pratique</a:t>
            </a:r>
            <a:r>
              <a:rPr lang="en-GB" dirty="0" smtClean="0"/>
              <a:t> </a:t>
            </a:r>
            <a:r>
              <a:rPr lang="en-GB" dirty="0"/>
              <a:t>soulève le </a:t>
            </a:r>
            <a:r>
              <a:rPr lang="en-GB" dirty="0" err="1"/>
              <a:t>problème</a:t>
            </a:r>
            <a:r>
              <a:rPr lang="en-GB" dirty="0"/>
              <a:t> </a:t>
            </a:r>
            <a:r>
              <a:rPr lang="en-GB" dirty="0" smtClean="0"/>
              <a:t>de la deviation possible du </a:t>
            </a:r>
            <a:r>
              <a:rPr lang="en-GB" dirty="0" err="1" smtClean="0"/>
              <a:t>cours</a:t>
            </a:r>
            <a:r>
              <a:rPr lang="en-GB" dirty="0" smtClean="0"/>
              <a:t> </a:t>
            </a:r>
            <a:r>
              <a:rPr lang="en-GB" dirty="0" err="1" smtClean="0"/>
              <a:t>d'eau</a:t>
            </a:r>
            <a:r>
              <a:rPr lang="en-GB" dirty="0" smtClean="0"/>
              <a:t>  loin des  </a:t>
            </a:r>
            <a:r>
              <a:rPr lang="en-GB" dirty="0"/>
              <a:t>besoins de la population. Le manque </a:t>
            </a:r>
            <a:r>
              <a:rPr lang="en-GB" dirty="0" err="1"/>
              <a:t>d'eau</a:t>
            </a:r>
            <a:r>
              <a:rPr lang="en-GB" dirty="0"/>
              <a:t> </a:t>
            </a:r>
            <a:r>
              <a:rPr lang="en-GB" dirty="0" err="1" smtClean="0"/>
              <a:t>pourrait</a:t>
            </a:r>
            <a:r>
              <a:rPr lang="en-GB" dirty="0" smtClean="0"/>
              <a:t> </a:t>
            </a:r>
            <a:r>
              <a:rPr lang="en-GB" dirty="0" err="1" smtClean="0"/>
              <a:t>être</a:t>
            </a:r>
            <a:r>
              <a:rPr lang="en-GB" dirty="0" smtClean="0"/>
              <a:t> crucial  </a:t>
            </a:r>
            <a:r>
              <a:rPr lang="en-GB" dirty="0"/>
              <a:t>pour de tels systèmes de </a:t>
            </a:r>
            <a:r>
              <a:rPr lang="en-GB" dirty="0" err="1"/>
              <a:t>refroidissement</a:t>
            </a:r>
            <a:r>
              <a:rPr lang="en-GB" dirty="0"/>
              <a:t> </a:t>
            </a:r>
            <a:r>
              <a:rPr lang="en-GB" dirty="0" smtClean="0"/>
              <a:t>et </a:t>
            </a:r>
            <a:r>
              <a:rPr lang="en-GB" dirty="0" err="1" smtClean="0"/>
              <a:t>entraîner</a:t>
            </a:r>
            <a:r>
              <a:rPr lang="en-GB" dirty="0" smtClean="0"/>
              <a:t> </a:t>
            </a:r>
            <a:r>
              <a:rPr lang="en-GB" dirty="0"/>
              <a:t>l'arrêt de leur fonctionnement, </a:t>
            </a:r>
            <a:r>
              <a:rPr lang="en-GB" dirty="0" smtClean="0"/>
              <a:t>; </a:t>
            </a:r>
            <a:r>
              <a:rPr lang="en-GB" dirty="0" err="1" smtClean="0"/>
              <a:t>ce</a:t>
            </a:r>
            <a:r>
              <a:rPr lang="en-GB" dirty="0" smtClean="0"/>
              <a:t> qui à son tour </a:t>
            </a:r>
            <a:r>
              <a:rPr lang="en-GB" dirty="0" err="1" smtClean="0"/>
              <a:t>entraînera</a:t>
            </a:r>
            <a:r>
              <a:rPr lang="en-GB" dirty="0" smtClean="0"/>
              <a:t> un </a:t>
            </a:r>
            <a:r>
              <a:rPr lang="en-GB" dirty="0" err="1" smtClean="0"/>
              <a:t>rechauffement</a:t>
            </a:r>
            <a:r>
              <a:rPr lang="en-GB" dirty="0" smtClean="0"/>
              <a:t>  </a:t>
            </a:r>
            <a:r>
              <a:rPr lang="en-GB" dirty="0"/>
              <a:t>de </a:t>
            </a:r>
            <a:r>
              <a:rPr lang="en-GB" dirty="0" err="1"/>
              <a:t>l'équipement</a:t>
            </a:r>
            <a:r>
              <a:rPr lang="en-GB" dirty="0"/>
              <a:t> </a:t>
            </a:r>
            <a:r>
              <a:rPr lang="en-GB" dirty="0" smtClean="0"/>
              <a:t> TIC, qui </a:t>
            </a:r>
            <a:r>
              <a:rPr lang="en-GB" dirty="0" err="1" smtClean="0"/>
              <a:t>conduira</a:t>
            </a:r>
            <a:r>
              <a:rPr lang="en-GB" dirty="0" smtClean="0"/>
              <a:t> au </a:t>
            </a:r>
            <a:r>
              <a:rPr lang="en-GB" dirty="0" err="1" smtClean="0"/>
              <a:t>dysfonctionnement</a:t>
            </a:r>
            <a:r>
              <a:rPr lang="en-GB" dirty="0" smtClean="0"/>
              <a:t> et </a:t>
            </a:r>
            <a:r>
              <a:rPr lang="en-GB" dirty="0" err="1" smtClean="0"/>
              <a:t>même</a:t>
            </a:r>
            <a:r>
              <a:rPr lang="en-GB" dirty="0" smtClean="0"/>
              <a:t> à la </a:t>
            </a:r>
            <a:r>
              <a:rPr lang="en-GB" dirty="0" err="1" smtClean="0"/>
              <a:t>panne</a:t>
            </a:r>
            <a:r>
              <a:rPr lang="en-GB" dirty="0" smtClean="0"/>
              <a:t> de services TIC.</a:t>
            </a:r>
            <a:r>
              <a:rPr lang="en-GB" dirty="0"/>
              <a:t> </a:t>
            </a:r>
            <a:endParaRPr lang="en-US" dirty="0"/>
          </a:p>
          <a:p>
            <a:endParaRPr lang="en-US" dirty="0"/>
          </a:p>
        </p:txBody>
      </p:sp>
    </p:spTree>
    <p:extLst>
      <p:ext uri="{BB962C8B-B14F-4D97-AF65-F5344CB8AC3E}">
        <p14:creationId xmlns:p14="http://schemas.microsoft.com/office/powerpoint/2010/main" xmlns="" val="395620696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Les tempêtes de verglas ou de neige</a:t>
            </a:r>
            <a:endParaRPr lang="en-US" dirty="0"/>
          </a:p>
        </p:txBody>
      </p:sp>
      <p:sp>
        <p:nvSpPr>
          <p:cNvPr id="3" name="Content Placeholder 2"/>
          <p:cNvSpPr>
            <a:spLocks noGrp="1"/>
          </p:cNvSpPr>
          <p:nvPr>
            <p:ph idx="1"/>
          </p:nvPr>
        </p:nvSpPr>
        <p:spPr/>
        <p:txBody>
          <a:bodyPr>
            <a:normAutofit fontScale="40000" lnSpcReduction="20000"/>
          </a:bodyPr>
          <a:lstStyle/>
          <a:p>
            <a:pPr hangingPunct="0"/>
            <a:r>
              <a:rPr lang="en-GB" dirty="0"/>
              <a:t>Les tempêtes de verglas et de chutes de neige abondantes peuvent causer une défaillance des lignes de transport d'électricité, </a:t>
            </a:r>
            <a:r>
              <a:rPr lang="en-GB" dirty="0" smtClean="0"/>
              <a:t> des </a:t>
            </a:r>
            <a:r>
              <a:rPr lang="en-GB" dirty="0" err="1" smtClean="0"/>
              <a:t>pannes</a:t>
            </a:r>
            <a:r>
              <a:rPr lang="en-GB" dirty="0" smtClean="0"/>
              <a:t> </a:t>
            </a:r>
            <a:r>
              <a:rPr lang="en-GB" dirty="0"/>
              <a:t>de courant </a:t>
            </a:r>
            <a:r>
              <a:rPr lang="en-GB" dirty="0" err="1" smtClean="0"/>
              <a:t>paralysant</a:t>
            </a:r>
            <a:r>
              <a:rPr lang="en-GB" dirty="0" smtClean="0"/>
              <a:t> </a:t>
            </a:r>
            <a:r>
              <a:rPr lang="en-GB" dirty="0" err="1" smtClean="0"/>
              <a:t>es</a:t>
            </a:r>
            <a:r>
              <a:rPr lang="en-GB" dirty="0" smtClean="0"/>
              <a:t> </a:t>
            </a:r>
            <a:r>
              <a:rPr lang="en-GB" dirty="0"/>
              <a:t>services TIC par manque d'approvisionnement local. Ces événements météorologiques peuvent également </a:t>
            </a:r>
            <a:r>
              <a:rPr lang="en-GB" dirty="0" err="1"/>
              <a:t>être</a:t>
            </a:r>
            <a:r>
              <a:rPr lang="en-GB" dirty="0"/>
              <a:t> </a:t>
            </a:r>
            <a:r>
              <a:rPr lang="en-GB" dirty="0" err="1" smtClean="0"/>
              <a:t>responsables</a:t>
            </a:r>
            <a:r>
              <a:rPr lang="en-GB" dirty="0" smtClean="0"/>
              <a:t> des </a:t>
            </a:r>
            <a:r>
              <a:rPr lang="en-GB" dirty="0" err="1" smtClean="0"/>
              <a:t>dommages</a:t>
            </a:r>
            <a:r>
              <a:rPr lang="en-GB" dirty="0" smtClean="0"/>
              <a:t> </a:t>
            </a:r>
            <a:r>
              <a:rPr lang="en-GB" dirty="0" err="1" smtClean="0"/>
              <a:t>causés</a:t>
            </a:r>
            <a:r>
              <a:rPr lang="en-GB" dirty="0" smtClean="0"/>
              <a:t> aux </a:t>
            </a:r>
            <a:r>
              <a:rPr lang="en-GB" dirty="0" err="1" smtClean="0"/>
              <a:t>lignes</a:t>
            </a:r>
            <a:r>
              <a:rPr lang="en-GB" dirty="0" smtClean="0"/>
              <a:t> de </a:t>
            </a:r>
            <a:r>
              <a:rPr lang="en-GB" dirty="0"/>
              <a:t>télécommunication, par exemple, </a:t>
            </a:r>
            <a:r>
              <a:rPr lang="en-GB" dirty="0" err="1"/>
              <a:t>lorsqu'une</a:t>
            </a:r>
            <a:r>
              <a:rPr lang="en-GB" dirty="0"/>
              <a:t> </a:t>
            </a:r>
            <a:r>
              <a:rPr lang="en-GB" dirty="0" err="1" smtClean="0"/>
              <a:t>branche</a:t>
            </a:r>
            <a:r>
              <a:rPr lang="en-GB" dirty="0" smtClean="0"/>
              <a:t> </a:t>
            </a:r>
            <a:r>
              <a:rPr lang="en-GB" dirty="0" err="1" smtClean="0"/>
              <a:t>d’arbre</a:t>
            </a:r>
            <a:r>
              <a:rPr lang="en-GB" dirty="0" smtClean="0"/>
              <a:t>  </a:t>
            </a:r>
            <a:r>
              <a:rPr lang="en-GB" dirty="0" err="1" smtClean="0"/>
              <a:t>tombe</a:t>
            </a:r>
            <a:r>
              <a:rPr lang="en-GB" dirty="0" smtClean="0"/>
              <a:t> </a:t>
            </a:r>
            <a:r>
              <a:rPr lang="en-GB" dirty="0" err="1" smtClean="0"/>
              <a:t>sur</a:t>
            </a:r>
            <a:r>
              <a:rPr lang="en-GB" dirty="0" smtClean="0"/>
              <a:t> </a:t>
            </a:r>
            <a:r>
              <a:rPr lang="en-GB" dirty="0" err="1" smtClean="0"/>
              <a:t>une</a:t>
            </a:r>
            <a:r>
              <a:rPr lang="en-GB" dirty="0" smtClean="0"/>
              <a:t> </a:t>
            </a:r>
            <a:r>
              <a:rPr lang="en-GB" dirty="0"/>
              <a:t>ligne téléphonique et lorsque la glace se forme autour du câble d'antenne, </a:t>
            </a:r>
            <a:r>
              <a:rPr lang="en-GB" dirty="0" err="1" smtClean="0"/>
              <a:t>augmentant</a:t>
            </a:r>
            <a:r>
              <a:rPr lang="en-GB" dirty="0" smtClean="0"/>
              <a:t> son </a:t>
            </a:r>
            <a:r>
              <a:rPr lang="en-GB" dirty="0" err="1" smtClean="0"/>
              <a:t>poids</a:t>
            </a:r>
            <a:r>
              <a:rPr lang="en-GB" dirty="0" smtClean="0"/>
              <a:t> et </a:t>
            </a:r>
            <a:r>
              <a:rPr lang="en-GB" dirty="0" err="1" smtClean="0"/>
              <a:t>sa</a:t>
            </a:r>
            <a:r>
              <a:rPr lang="en-GB" dirty="0" smtClean="0"/>
              <a:t> surface exposés </a:t>
            </a:r>
            <a:r>
              <a:rPr lang="en-GB" dirty="0"/>
              <a:t>au vent (plus de stress). Les systèmes radio </a:t>
            </a:r>
            <a:r>
              <a:rPr lang="en-GB" dirty="0" err="1"/>
              <a:t>sont</a:t>
            </a:r>
            <a:r>
              <a:rPr lang="en-GB" dirty="0"/>
              <a:t> </a:t>
            </a:r>
            <a:r>
              <a:rPr lang="en-GB" dirty="0" err="1" smtClean="0"/>
              <a:t>lorsque</a:t>
            </a:r>
            <a:r>
              <a:rPr lang="en-GB" dirty="0" smtClean="0"/>
              <a:t> </a:t>
            </a:r>
            <a:r>
              <a:rPr lang="en-GB" dirty="0"/>
              <a:t>les antennes sont couvertes de glace.</a:t>
            </a:r>
            <a:endParaRPr lang="en-US" dirty="0"/>
          </a:p>
          <a:p>
            <a:pPr hangingPunct="0"/>
            <a:r>
              <a:rPr lang="en-GB" dirty="0"/>
              <a:t>Le </a:t>
            </a:r>
            <a:r>
              <a:rPr lang="en-GB" dirty="0" smtClean="0"/>
              <a:t>IPPC [b IPPC </a:t>
            </a:r>
            <a:r>
              <a:rPr lang="en-GB" dirty="0"/>
              <a:t>2014] </a:t>
            </a:r>
            <a:r>
              <a:rPr lang="en-GB" dirty="0" smtClean="0"/>
              <a:t>a </a:t>
            </a:r>
            <a:r>
              <a:rPr lang="en-GB" dirty="0"/>
              <a:t>rapporté que "il est </a:t>
            </a:r>
            <a:r>
              <a:rPr lang="en-GB" dirty="0" err="1"/>
              <a:t>très</a:t>
            </a:r>
            <a:r>
              <a:rPr lang="en-GB" dirty="0"/>
              <a:t> </a:t>
            </a:r>
            <a:r>
              <a:rPr lang="en-GB" dirty="0" err="1" smtClean="0"/>
              <a:t>crédible</a:t>
            </a:r>
            <a:r>
              <a:rPr lang="en-GB" dirty="0" smtClean="0"/>
              <a:t> </a:t>
            </a:r>
            <a:r>
              <a:rPr lang="en-GB" dirty="0"/>
              <a:t>que l'étendue de couverture de neige sur l'hémisphère </a:t>
            </a:r>
            <a:r>
              <a:rPr lang="en-GB" dirty="0" err="1"/>
              <a:t>nord</a:t>
            </a:r>
            <a:r>
              <a:rPr lang="en-GB" dirty="0"/>
              <a:t> </a:t>
            </a:r>
            <a:r>
              <a:rPr lang="en-GB" dirty="0" smtClean="0"/>
              <a:t>ait </a:t>
            </a:r>
            <a:r>
              <a:rPr lang="en-GB" dirty="0"/>
              <a:t>diminué depuis le milieu du 20ème siècle </a:t>
            </a:r>
            <a:r>
              <a:rPr lang="en-GB" dirty="0" smtClean="0"/>
              <a:t>de </a:t>
            </a:r>
            <a:r>
              <a:rPr lang="en-GB" dirty="0"/>
              <a:t>1,6 [0,8 à 2,4] % par décennie pour mars et avril, et 11,7 % par décennie pour juin, au cours de la période de 1967 à </a:t>
            </a:r>
            <a:r>
              <a:rPr lang="en-GB" dirty="0" smtClean="0"/>
              <a:t>2012."</a:t>
            </a:r>
            <a:endParaRPr lang="en-US" dirty="0"/>
          </a:p>
          <a:p>
            <a:pPr hangingPunct="0"/>
            <a:r>
              <a:rPr lang="en-GB" dirty="0"/>
              <a:t>Toutefois, il semble probable que les événements extrêmes augmentent en conséquence du changement climatique. Un exemple récent des conséquences de la tempête de verglas est observé dans la région de New York</a:t>
            </a:r>
            <a:r>
              <a:rPr lang="en-GB" dirty="0" smtClean="0"/>
              <a:t>.. Le </a:t>
            </a:r>
            <a:r>
              <a:rPr lang="en-GB" dirty="0"/>
              <a:t> </a:t>
            </a:r>
            <a:r>
              <a:rPr lang="en-GB" dirty="0" smtClean="0"/>
              <a:t>Rapport </a:t>
            </a:r>
            <a:r>
              <a:rPr lang="en-GB" dirty="0" err="1" smtClean="0"/>
              <a:t>ClimAId</a:t>
            </a:r>
            <a:r>
              <a:rPr lang="en-GB" dirty="0" smtClean="0"/>
              <a:t> </a:t>
            </a:r>
            <a:r>
              <a:rPr lang="en-GB" dirty="0"/>
              <a:t>comprend un chapitre sur les télécommunications [b-</a:t>
            </a:r>
            <a:r>
              <a:rPr lang="en-GB" dirty="0" err="1"/>
              <a:t>ClimAid</a:t>
            </a:r>
            <a:r>
              <a:rPr lang="en-GB" dirty="0" smtClean="0"/>
              <a:t>]. </a:t>
            </a:r>
            <a:r>
              <a:rPr lang="en-GB" dirty="0" err="1" smtClean="0"/>
              <a:t>Ce</a:t>
            </a:r>
            <a:r>
              <a:rPr lang="en-GB" dirty="0" smtClean="0"/>
              <a:t> rapport </a:t>
            </a:r>
            <a:r>
              <a:rPr lang="en-GB" dirty="0" err="1" smtClean="0"/>
              <a:t>déclare</a:t>
            </a:r>
            <a:r>
              <a:rPr lang="en-GB" dirty="0" smtClean="0"/>
              <a:t>:” </a:t>
            </a:r>
            <a:r>
              <a:rPr lang="en-GB" dirty="0"/>
              <a:t>La tempête de verglas de décembre 2008 en Nouvelle-Angleterre et en Europe centrale et Upstate New </a:t>
            </a:r>
            <a:r>
              <a:rPr lang="en-GB" dirty="0" smtClean="0"/>
              <a:t>York a </a:t>
            </a:r>
            <a:r>
              <a:rPr lang="en-GB" dirty="0" err="1" smtClean="0"/>
              <a:t>été</a:t>
            </a:r>
            <a:r>
              <a:rPr lang="en-GB" dirty="0" smtClean="0"/>
              <a:t> </a:t>
            </a:r>
            <a:r>
              <a:rPr lang="en-GB" dirty="0"/>
              <a:t>formée à la fin </a:t>
            </a:r>
            <a:r>
              <a:rPr lang="en-GB" dirty="0" smtClean="0"/>
              <a:t>de </a:t>
            </a:r>
            <a:r>
              <a:rPr lang="en-GB" dirty="0"/>
              <a:t>11 décembre et </a:t>
            </a:r>
            <a:r>
              <a:rPr lang="en-GB" dirty="0" err="1" smtClean="0"/>
              <a:t>dissipée</a:t>
            </a:r>
            <a:r>
              <a:rPr lang="en-GB" dirty="0" smtClean="0"/>
              <a:t> </a:t>
            </a:r>
            <a:r>
              <a:rPr lang="en-GB" dirty="0" err="1" smtClean="0"/>
              <a:t>vers</a:t>
            </a:r>
            <a:r>
              <a:rPr lang="en-GB" dirty="0" smtClean="0"/>
              <a:t> </a:t>
            </a:r>
            <a:r>
              <a:rPr lang="en-GB" dirty="0"/>
              <a:t>le 12 </a:t>
            </a:r>
            <a:r>
              <a:rPr lang="en-GB" dirty="0" err="1" smtClean="0"/>
              <a:t>décembre</a:t>
            </a:r>
            <a:r>
              <a:rPr lang="en-GB" dirty="0" smtClean="0"/>
              <a:t> </a:t>
            </a:r>
            <a:r>
              <a:rPr lang="en-GB" dirty="0" err="1" smtClean="0"/>
              <a:t>sur</a:t>
            </a:r>
            <a:r>
              <a:rPr lang="en-GB" dirty="0" smtClean="0"/>
              <a:t> le plan </a:t>
            </a:r>
            <a:r>
              <a:rPr lang="en-GB" dirty="0" err="1" smtClean="0"/>
              <a:t>meteorologique</a:t>
            </a:r>
            <a:r>
              <a:rPr lang="en-GB" dirty="0" smtClean="0"/>
              <a:t>.. </a:t>
            </a:r>
            <a:r>
              <a:rPr lang="en-GB" dirty="0"/>
              <a:t>Son impact, cependant, a duré plus d'une semaine à New York et </a:t>
            </a:r>
            <a:r>
              <a:rPr lang="en-GB" dirty="0" smtClean="0"/>
              <a:t> </a:t>
            </a:r>
            <a:r>
              <a:rPr lang="en-GB" dirty="0"/>
              <a:t>de </a:t>
            </a:r>
            <a:r>
              <a:rPr lang="en-GB" dirty="0" err="1"/>
              <a:t>grandes</a:t>
            </a:r>
            <a:r>
              <a:rPr lang="en-GB" dirty="0"/>
              <a:t> </a:t>
            </a:r>
            <a:r>
              <a:rPr lang="en-GB" dirty="0" smtClean="0"/>
              <a:t>portions des </a:t>
            </a:r>
            <a:r>
              <a:rPr lang="en-GB" dirty="0"/>
              <a:t>services de </a:t>
            </a:r>
            <a:r>
              <a:rPr lang="en-GB" dirty="0" err="1"/>
              <a:t>télécommunications</a:t>
            </a:r>
            <a:r>
              <a:rPr lang="en-GB" dirty="0"/>
              <a:t> </a:t>
            </a:r>
            <a:r>
              <a:rPr lang="en-GB" dirty="0" smtClean="0"/>
              <a:t>de la Nouvelle </a:t>
            </a:r>
            <a:r>
              <a:rPr lang="en-GB" dirty="0" err="1" smtClean="0"/>
              <a:t>Angleterre</a:t>
            </a:r>
            <a:r>
              <a:rPr lang="en-GB" dirty="0" smtClean="0"/>
              <a:t> </a:t>
            </a:r>
            <a:r>
              <a:rPr lang="en-GB" dirty="0" err="1" smtClean="0"/>
              <a:t>ont</a:t>
            </a:r>
            <a:r>
              <a:rPr lang="en-GB" dirty="0" smtClean="0"/>
              <a:t> </a:t>
            </a:r>
            <a:r>
              <a:rPr lang="en-GB" dirty="0" err="1" smtClean="0"/>
              <a:t>été</a:t>
            </a:r>
            <a:r>
              <a:rPr lang="en-GB" dirty="0" smtClean="0"/>
              <a:t> </a:t>
            </a:r>
            <a:r>
              <a:rPr lang="en-GB" dirty="0" err="1" smtClean="0"/>
              <a:t>perturbés</a:t>
            </a:r>
            <a:r>
              <a:rPr lang="en-GB" dirty="0" smtClean="0"/>
              <a:t> à la suite </a:t>
            </a:r>
            <a:r>
              <a:rPr lang="en-GB" dirty="0"/>
              <a:t>de </a:t>
            </a:r>
            <a:r>
              <a:rPr lang="en-GB" dirty="0" err="1" smtClean="0"/>
              <a:t>conduites</a:t>
            </a:r>
            <a:r>
              <a:rPr lang="en-GB" dirty="0" smtClean="0"/>
              <a:t> </a:t>
            </a:r>
            <a:r>
              <a:rPr lang="en-GB" dirty="0" err="1" smtClean="0"/>
              <a:t>endommagées</a:t>
            </a:r>
            <a:r>
              <a:rPr lang="en-GB" dirty="0" smtClean="0"/>
              <a:t> </a:t>
            </a:r>
            <a:r>
              <a:rPr lang="en-GB" dirty="0"/>
              <a:t>et </a:t>
            </a:r>
            <a:r>
              <a:rPr lang="en-GB" dirty="0" err="1" smtClean="0"/>
              <a:t>d'équipements</a:t>
            </a:r>
            <a:r>
              <a:rPr lang="en-GB" dirty="0" smtClean="0"/>
              <a:t> </a:t>
            </a:r>
            <a:r>
              <a:rPr lang="en-GB" dirty="0" err="1" smtClean="0"/>
              <a:t>électroniques</a:t>
            </a:r>
            <a:r>
              <a:rPr lang="en-GB" dirty="0" smtClean="0"/>
              <a:t> </a:t>
            </a:r>
            <a:r>
              <a:rPr lang="en-GB" dirty="0"/>
              <a:t>dans les foyers </a:t>
            </a:r>
            <a:r>
              <a:rPr lang="en-GB" dirty="0" smtClean="0"/>
              <a:t> </a:t>
            </a:r>
            <a:r>
              <a:rPr lang="en-GB" dirty="0" err="1" smtClean="0"/>
              <a:t>ont</a:t>
            </a:r>
            <a:r>
              <a:rPr lang="en-GB" dirty="0" smtClean="0"/>
              <a:t> </a:t>
            </a:r>
            <a:r>
              <a:rPr lang="en-GB" dirty="0" err="1" smtClean="0"/>
              <a:t>perdu</a:t>
            </a:r>
            <a:r>
              <a:rPr lang="en-GB" dirty="0" smtClean="0"/>
              <a:t> de la puissance.  Les </a:t>
            </a:r>
            <a:r>
              <a:rPr lang="en-GB" dirty="0"/>
              <a:t>services </a:t>
            </a:r>
            <a:r>
              <a:rPr lang="en-GB" dirty="0" err="1" smtClean="0"/>
              <a:t>vocaux</a:t>
            </a:r>
            <a:r>
              <a:rPr lang="en-GB" dirty="0" smtClean="0"/>
              <a:t> </a:t>
            </a:r>
            <a:r>
              <a:rPr lang="en-GB" dirty="0" err="1" smtClean="0"/>
              <a:t>fournis</a:t>
            </a:r>
            <a:r>
              <a:rPr lang="en-GB" dirty="0" smtClean="0"/>
              <a:t> par </a:t>
            </a:r>
            <a:r>
              <a:rPr lang="en-GB" dirty="0" err="1" smtClean="0"/>
              <a:t>câble</a:t>
            </a:r>
            <a:r>
              <a:rPr lang="en-GB" dirty="0" smtClean="0"/>
              <a:t>, la </a:t>
            </a:r>
            <a:r>
              <a:rPr lang="en-GB" dirty="0"/>
              <a:t>vidéo et </a:t>
            </a:r>
            <a:r>
              <a:rPr lang="en-GB" dirty="0" smtClean="0"/>
              <a:t>les services de  </a:t>
            </a:r>
            <a:r>
              <a:rPr lang="en-GB" dirty="0" err="1"/>
              <a:t>données</a:t>
            </a:r>
            <a:r>
              <a:rPr lang="en-GB" dirty="0"/>
              <a:t> </a:t>
            </a:r>
            <a:r>
              <a:rPr lang="en-GB" dirty="0" err="1" smtClean="0"/>
              <a:t>ont</a:t>
            </a:r>
            <a:r>
              <a:rPr lang="en-GB" dirty="0" smtClean="0"/>
              <a:t> </a:t>
            </a:r>
            <a:r>
              <a:rPr lang="en-GB" dirty="0" err="1" smtClean="0"/>
              <a:t>eu</a:t>
            </a:r>
            <a:r>
              <a:rPr lang="en-GB" dirty="0" smtClean="0"/>
              <a:t> </a:t>
            </a:r>
            <a:r>
              <a:rPr lang="en-GB" dirty="0" err="1" smtClean="0"/>
              <a:t>deux</a:t>
            </a:r>
            <a:r>
              <a:rPr lang="en-GB" dirty="0" smtClean="0"/>
              <a:t> </a:t>
            </a:r>
            <a:r>
              <a:rPr lang="en-GB" dirty="0" err="1" smtClean="0"/>
              <a:t>fois</a:t>
            </a:r>
            <a:r>
              <a:rPr lang="en-GB" dirty="0" smtClean="0"/>
              <a:t> plus de </a:t>
            </a:r>
            <a:r>
              <a:rPr lang="en-GB" dirty="0" err="1"/>
              <a:t>problèmes</a:t>
            </a:r>
            <a:r>
              <a:rPr lang="en-GB" dirty="0"/>
              <a:t> </a:t>
            </a:r>
            <a:r>
              <a:rPr lang="en-GB" dirty="0" err="1" smtClean="0"/>
              <a:t>qu’au</a:t>
            </a:r>
            <a:r>
              <a:rPr lang="en-GB" dirty="0" smtClean="0"/>
              <a:t> </a:t>
            </a:r>
            <a:r>
              <a:rPr lang="en-GB" dirty="0"/>
              <a:t>niveau normal au cours de la semaine après la tempête. Des dommages a </a:t>
            </a:r>
            <a:r>
              <a:rPr lang="en-GB" dirty="0" err="1"/>
              <a:t>été</a:t>
            </a:r>
            <a:r>
              <a:rPr lang="en-GB" dirty="0"/>
              <a:t> </a:t>
            </a:r>
            <a:r>
              <a:rPr lang="en-GB" dirty="0" err="1" smtClean="0"/>
              <a:t>causés</a:t>
            </a:r>
            <a:r>
              <a:rPr lang="en-GB" dirty="0" smtClean="0"/>
              <a:t> </a:t>
            </a:r>
            <a:r>
              <a:rPr lang="en-GB" dirty="0"/>
              <a:t>essentiellement par les arbres tombés, </a:t>
            </a:r>
            <a:r>
              <a:rPr lang="en-GB" dirty="0" smtClean="0"/>
              <a:t>le </a:t>
            </a:r>
            <a:r>
              <a:rPr lang="en-GB" dirty="0" err="1" smtClean="0"/>
              <a:t>cablage</a:t>
            </a:r>
            <a:r>
              <a:rPr lang="en-GB" dirty="0" smtClean="0"/>
              <a:t>, </a:t>
            </a:r>
            <a:r>
              <a:rPr lang="en-GB" dirty="0"/>
              <a:t>et </a:t>
            </a:r>
            <a:r>
              <a:rPr lang="en-GB" dirty="0" smtClean="0"/>
              <a:t>les </a:t>
            </a:r>
            <a:r>
              <a:rPr lang="en-GB" dirty="0" err="1" smtClean="0"/>
              <a:t>poteaux</a:t>
            </a:r>
            <a:r>
              <a:rPr lang="en-GB" dirty="0" smtClean="0"/>
              <a:t> qui </a:t>
            </a:r>
            <a:r>
              <a:rPr lang="en-GB" dirty="0"/>
              <a:t>ont été recouverts d'une épaisse couche de glace. Le lent retour </a:t>
            </a:r>
            <a:r>
              <a:rPr lang="en-GB" dirty="0" err="1" smtClean="0"/>
              <a:t>d’énergie</a:t>
            </a:r>
            <a:r>
              <a:rPr lang="en-GB" dirty="0" smtClean="0"/>
              <a:t> </a:t>
            </a:r>
            <a:r>
              <a:rPr lang="en-GB" dirty="0"/>
              <a:t>à la suite de la tempête a donné lieu </a:t>
            </a:r>
            <a:r>
              <a:rPr lang="en-GB" dirty="0" smtClean="0"/>
              <a:t>aux </a:t>
            </a:r>
            <a:r>
              <a:rPr lang="en-GB" dirty="0" err="1" smtClean="0"/>
              <a:t>nombreuses</a:t>
            </a:r>
            <a:r>
              <a:rPr lang="en-GB" dirty="0" smtClean="0"/>
              <a:t> </a:t>
            </a:r>
            <a:r>
              <a:rPr lang="en-GB" dirty="0" err="1" smtClean="0"/>
              <a:t>controverses</a:t>
            </a:r>
            <a:r>
              <a:rPr lang="en-GB" dirty="0" smtClean="0"/>
              <a:t> </a:t>
            </a:r>
            <a:r>
              <a:rPr lang="en-GB" dirty="0" err="1" smtClean="0"/>
              <a:t>sur</a:t>
            </a:r>
            <a:r>
              <a:rPr lang="en-GB" dirty="0" smtClean="0"/>
              <a:t> les raisons qui </a:t>
            </a:r>
            <a:r>
              <a:rPr lang="en-GB" dirty="0" err="1" smtClean="0"/>
              <a:t>ont</a:t>
            </a:r>
            <a:r>
              <a:rPr lang="en-GB" dirty="0" smtClean="0"/>
              <a:t> </a:t>
            </a:r>
            <a:r>
              <a:rPr lang="en-GB" dirty="0" err="1" smtClean="0"/>
              <a:t>empêché</a:t>
            </a:r>
            <a:r>
              <a:rPr lang="en-GB" dirty="0" smtClean="0"/>
              <a:t> les </a:t>
            </a:r>
            <a:r>
              <a:rPr lang="en-GB" dirty="0" err="1" smtClean="0"/>
              <a:t>compagnies</a:t>
            </a:r>
            <a:r>
              <a:rPr lang="en-GB" dirty="0" smtClean="0"/>
              <a:t> </a:t>
            </a:r>
            <a:r>
              <a:rPr lang="en-GB" dirty="0" err="1" smtClean="0"/>
              <a:t>d’utilité</a:t>
            </a:r>
            <a:r>
              <a:rPr lang="en-GB" dirty="0" smtClean="0"/>
              <a:t> </a:t>
            </a:r>
            <a:r>
              <a:rPr lang="en-GB" dirty="0" err="1" smtClean="0"/>
              <a:t>publique</a:t>
            </a:r>
            <a:r>
              <a:rPr lang="en-GB" dirty="0" smtClean="0"/>
              <a:t> de </a:t>
            </a:r>
            <a:r>
              <a:rPr lang="en-GB" dirty="0"/>
              <a:t>rétablir les services plus rapidement, si ce </a:t>
            </a:r>
            <a:r>
              <a:rPr lang="en-GB" dirty="0" err="1"/>
              <a:t>n'est</a:t>
            </a:r>
            <a:r>
              <a:rPr lang="en-GB" dirty="0"/>
              <a:t> </a:t>
            </a:r>
            <a:r>
              <a:rPr lang="en-GB" dirty="0" smtClean="0"/>
              <a:t>pas </a:t>
            </a:r>
            <a:r>
              <a:rPr lang="en-GB" dirty="0" err="1" smtClean="0"/>
              <a:t>d’éviter</a:t>
            </a:r>
            <a:r>
              <a:rPr lang="en-GB" dirty="0" smtClean="0"/>
              <a:t> </a:t>
            </a:r>
            <a:r>
              <a:rPr lang="en-GB" dirty="0"/>
              <a:t>les pannes en premier lieu."</a:t>
            </a:r>
            <a:endParaRPr lang="en-US" dirty="0"/>
          </a:p>
          <a:p>
            <a:endParaRPr lang="en-US" dirty="0"/>
          </a:p>
        </p:txBody>
      </p:sp>
    </p:spTree>
    <p:extLst>
      <p:ext uri="{BB962C8B-B14F-4D97-AF65-F5344CB8AC3E}">
        <p14:creationId xmlns:p14="http://schemas.microsoft.com/office/powerpoint/2010/main" xmlns="" val="414964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8667"/>
            <a:ext cx="8229600" cy="1375305"/>
          </a:xfrm>
        </p:spPr>
        <p:txBody>
          <a:bodyPr>
            <a:normAutofit fontScale="90000"/>
          </a:bodyPr>
          <a:lstStyle/>
          <a:p>
            <a:r>
              <a:rPr lang="en-US" dirty="0" smtClean="0"/>
              <a:t>Autres sujets </a:t>
            </a:r>
            <a:br>
              <a:rPr lang="en-US" dirty="0" smtClean="0"/>
            </a:br>
            <a:r>
              <a:rPr lang="en-GB" dirty="0"/>
              <a:t>Les conséquences indirectes du changement climatique pour les TIC</a:t>
            </a:r>
            <a:r>
              <a:rPr lang="en-US" dirty="0"/>
              <a:t> </a:t>
            </a:r>
          </a:p>
        </p:txBody>
      </p:sp>
      <p:sp>
        <p:nvSpPr>
          <p:cNvPr id="3" name="Content Placeholder 2"/>
          <p:cNvSpPr>
            <a:spLocks noGrp="1"/>
          </p:cNvSpPr>
          <p:nvPr>
            <p:ph idx="1"/>
          </p:nvPr>
        </p:nvSpPr>
        <p:spPr/>
        <p:txBody>
          <a:bodyPr>
            <a:normAutofit fontScale="92500" lnSpcReduction="10000"/>
          </a:bodyPr>
          <a:lstStyle/>
          <a:p>
            <a:pPr hangingPunct="0"/>
            <a:r>
              <a:rPr lang="en-GB" dirty="0" smtClean="0"/>
              <a:t>Les </a:t>
            </a:r>
            <a:r>
              <a:rPr lang="en-GB" dirty="0" err="1" smtClean="0"/>
              <a:t>véhicules</a:t>
            </a:r>
            <a:r>
              <a:rPr lang="en-GB" dirty="0" smtClean="0"/>
              <a:t> </a:t>
            </a:r>
            <a:r>
              <a:rPr lang="en-GB" dirty="0"/>
              <a:t>e</a:t>
            </a:r>
            <a:r>
              <a:rPr lang="en-GB" dirty="0" smtClean="0"/>
              <a:t>t </a:t>
            </a:r>
            <a:r>
              <a:rPr lang="en-GB" dirty="0" err="1" smtClean="0"/>
              <a:t>l’adaptation</a:t>
            </a:r>
            <a:r>
              <a:rPr lang="en-GB" dirty="0" smtClean="0"/>
              <a:t> au  </a:t>
            </a:r>
            <a:r>
              <a:rPr lang="en-GB" dirty="0"/>
              <a:t>changement climatique </a:t>
            </a:r>
            <a:endParaRPr lang="en-US" dirty="0"/>
          </a:p>
          <a:p>
            <a:pPr hangingPunct="0"/>
            <a:r>
              <a:rPr lang="en-GB" dirty="0" smtClean="0"/>
              <a:t>La main-d’oeuvre et </a:t>
            </a:r>
            <a:r>
              <a:rPr lang="en-GB" dirty="0" err="1" smtClean="0"/>
              <a:t>l’adaptation</a:t>
            </a:r>
            <a:r>
              <a:rPr lang="en-GB" dirty="0" smtClean="0"/>
              <a:t> au </a:t>
            </a:r>
            <a:r>
              <a:rPr lang="en-GB" dirty="0"/>
              <a:t>changement climatique </a:t>
            </a:r>
            <a:endParaRPr lang="en-GB" dirty="0" smtClean="0"/>
          </a:p>
          <a:p>
            <a:pPr hangingPunct="0"/>
            <a:r>
              <a:rPr lang="en-GB" dirty="0" smtClean="0"/>
              <a:t>La </a:t>
            </a:r>
            <a:r>
              <a:rPr lang="en-GB" dirty="0" err="1" smtClean="0"/>
              <a:t>Chaîne</a:t>
            </a:r>
            <a:r>
              <a:rPr lang="en-GB" dirty="0" smtClean="0"/>
              <a:t> </a:t>
            </a:r>
            <a:r>
              <a:rPr lang="en-GB" dirty="0"/>
              <a:t>d'approvisionnement et </a:t>
            </a:r>
            <a:r>
              <a:rPr lang="en-GB" dirty="0" smtClean="0"/>
              <a:t>la </a:t>
            </a:r>
            <a:r>
              <a:rPr lang="en-GB" dirty="0" err="1" smtClean="0"/>
              <a:t>résilience</a:t>
            </a:r>
            <a:r>
              <a:rPr lang="en-GB" dirty="0" smtClean="0"/>
              <a:t> au </a:t>
            </a:r>
            <a:r>
              <a:rPr lang="en-GB" dirty="0"/>
              <a:t>changement </a:t>
            </a:r>
            <a:r>
              <a:rPr lang="en-GB" dirty="0" err="1"/>
              <a:t>climatique</a:t>
            </a:r>
            <a:r>
              <a:rPr lang="en-GB" dirty="0"/>
              <a:t> </a:t>
            </a:r>
            <a:endParaRPr lang="en-US" b="1" dirty="0"/>
          </a:p>
          <a:p>
            <a:r>
              <a:rPr lang="en-GB" dirty="0"/>
              <a:t>ICT services l'utilisateur final et de l'équipement</a:t>
            </a:r>
            <a:r>
              <a:rPr lang="en-US" dirty="0"/>
              <a:t> </a:t>
            </a:r>
            <a:endParaRPr lang="en-US" dirty="0" smtClean="0"/>
          </a:p>
          <a:p>
            <a:r>
              <a:rPr lang="en-GB" dirty="0"/>
              <a:t>Liste de contrôle</a:t>
            </a:r>
            <a:r>
              <a:rPr lang="en-US" dirty="0"/>
              <a:t> </a:t>
            </a:r>
            <a:r>
              <a:rPr lang="en-US" dirty="0" err="1" smtClean="0"/>
              <a:t>ci-dessous</a:t>
            </a:r>
            <a:r>
              <a:rPr lang="en-US" dirty="0" smtClean="0"/>
              <a:t>.</a:t>
            </a:r>
            <a:endParaRPr lang="en-US" dirty="0"/>
          </a:p>
        </p:txBody>
      </p:sp>
    </p:spTree>
    <p:extLst>
      <p:ext uri="{BB962C8B-B14F-4D97-AF65-F5344CB8AC3E}">
        <p14:creationId xmlns:p14="http://schemas.microsoft.com/office/powerpoint/2010/main" xmlns="" val="2964005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idx="4294967295"/>
          </p:nvPr>
        </p:nvSpPr>
        <p:spPr>
          <a:xfrm>
            <a:off x="1" y="92076"/>
            <a:ext cx="7237535" cy="703263"/>
          </a:xfrm>
        </p:spPr>
        <p:txBody>
          <a:bodyPr>
            <a:normAutofit fontScale="90000"/>
          </a:bodyPr>
          <a:lstStyle/>
          <a:p>
            <a:pPr eaLnBrk="1" hangingPunct="1"/>
            <a:r>
              <a:rPr lang="en-US" dirty="0" err="1" smtClean="0">
                <a:solidFill>
                  <a:srgbClr val="0000FF"/>
                </a:solidFill>
                <a:latin typeface="Cambria" charset="0"/>
                <a:cs typeface="Cambria" charset="0"/>
              </a:rPr>
              <a:t>I</a:t>
            </a:r>
            <a:r>
              <a:rPr lang="en-US" b="1" dirty="0" err="1" smtClean="0">
                <a:solidFill>
                  <a:srgbClr val="0000FF"/>
                </a:solidFill>
                <a:latin typeface="Cambria" charset="0"/>
                <a:cs typeface="Cambria" charset="0"/>
              </a:rPr>
              <a:t>nterdépendance</a:t>
            </a:r>
            <a:endParaRPr lang="en-US" b="1" dirty="0">
              <a:solidFill>
                <a:srgbClr val="0000FF"/>
              </a:solidFill>
              <a:latin typeface="Cambria" charset="0"/>
              <a:cs typeface="Cambria" charset="0"/>
            </a:endParaRPr>
          </a:p>
        </p:txBody>
      </p:sp>
      <p:sp>
        <p:nvSpPr>
          <p:cNvPr id="37" name="AutoShape 5"/>
          <p:cNvSpPr>
            <a:spLocks noChangeArrowheads="1"/>
          </p:cNvSpPr>
          <p:nvPr/>
        </p:nvSpPr>
        <p:spPr bwMode="auto">
          <a:xfrm>
            <a:off x="1477108" y="1350264"/>
            <a:ext cx="2541477" cy="914400"/>
          </a:xfrm>
          <a:prstGeom prst="flowChartAlternateProcess">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flatTx/>
          </a:bodyPr>
          <a:lstStyle/>
          <a:p>
            <a:pPr algn="ctr">
              <a:defRPr/>
            </a:pPr>
            <a:r>
              <a:rPr lang="en-CA" b="1" kern="0" dirty="0">
                <a:solidFill>
                  <a:prstClr val="white"/>
                </a:solidFill>
                <a:latin typeface="Calibri"/>
                <a:ea typeface="+mn-ea"/>
                <a:cs typeface="+mn-cs"/>
              </a:rPr>
              <a:t>Entrées</a:t>
            </a:r>
          </a:p>
        </p:txBody>
      </p:sp>
      <p:sp>
        <p:nvSpPr>
          <p:cNvPr id="38" name="AutoShape 6"/>
          <p:cNvSpPr>
            <a:spLocks noChangeArrowheads="1"/>
          </p:cNvSpPr>
          <p:nvPr/>
        </p:nvSpPr>
        <p:spPr bwMode="auto">
          <a:xfrm>
            <a:off x="5584874" y="2753460"/>
            <a:ext cx="2370406" cy="914400"/>
          </a:xfrm>
          <a:prstGeom prst="flowChartAlternateProcess">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flatTx/>
          </a:bodyPr>
          <a:lstStyle/>
          <a:p>
            <a:pPr algn="ctr">
              <a:defRPr/>
            </a:pPr>
            <a:r>
              <a:rPr lang="en-CA" b="1" kern="0" dirty="0">
                <a:solidFill>
                  <a:prstClr val="white"/>
                </a:solidFill>
                <a:latin typeface="Calibri"/>
                <a:ea typeface="+mn-ea"/>
                <a:cs typeface="+mn-cs"/>
              </a:rPr>
              <a:t>Réunion sans papier</a:t>
            </a:r>
          </a:p>
        </p:txBody>
      </p:sp>
      <p:sp>
        <p:nvSpPr>
          <p:cNvPr id="39" name="AutoShape 9"/>
          <p:cNvSpPr>
            <a:spLocks noChangeArrowheads="1"/>
          </p:cNvSpPr>
          <p:nvPr/>
        </p:nvSpPr>
        <p:spPr bwMode="auto">
          <a:xfrm>
            <a:off x="4431323" y="1371600"/>
            <a:ext cx="2547522" cy="914400"/>
          </a:xfrm>
          <a:prstGeom prst="flowChartAlternateProcess">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flatTx/>
          </a:bodyPr>
          <a:lstStyle/>
          <a:p>
            <a:pPr algn="ctr">
              <a:defRPr/>
            </a:pPr>
            <a:r>
              <a:rPr lang="en-CA" b="1" kern="0" dirty="0">
                <a:solidFill>
                  <a:prstClr val="white"/>
                </a:solidFill>
                <a:latin typeface="Calibri"/>
                <a:ea typeface="+mn-ea"/>
                <a:cs typeface="+mn-cs"/>
              </a:rPr>
              <a:t>Extrants</a:t>
            </a:r>
          </a:p>
        </p:txBody>
      </p:sp>
      <p:sp>
        <p:nvSpPr>
          <p:cNvPr id="40" name="AutoShape 10"/>
          <p:cNvSpPr>
            <a:spLocks noChangeArrowheads="1"/>
          </p:cNvSpPr>
          <p:nvPr/>
        </p:nvSpPr>
        <p:spPr bwMode="auto">
          <a:xfrm>
            <a:off x="479559" y="2754426"/>
            <a:ext cx="2398542" cy="914400"/>
          </a:xfrm>
          <a:prstGeom prst="flowChartAlternateProcess">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flatTx/>
          </a:bodyPr>
          <a:lstStyle/>
          <a:p>
            <a:pPr algn="ctr">
              <a:defRPr/>
            </a:pPr>
            <a:r>
              <a:rPr lang="en-CA" b="1" kern="0" dirty="0" err="1">
                <a:solidFill>
                  <a:prstClr val="white"/>
                </a:solidFill>
                <a:latin typeface="Calibri"/>
                <a:ea typeface="+mn-ea"/>
                <a:cs typeface="+mn-cs"/>
              </a:rPr>
              <a:t>Besoins</a:t>
            </a:r>
            <a:r>
              <a:rPr lang="en-CA" b="1" kern="0" dirty="0">
                <a:solidFill>
                  <a:prstClr val="white"/>
                </a:solidFill>
                <a:latin typeface="Calibri"/>
                <a:ea typeface="+mn-ea"/>
                <a:cs typeface="+mn-cs"/>
              </a:rPr>
              <a:t> </a:t>
            </a:r>
            <a:r>
              <a:rPr lang="en-CA" b="1" kern="0" dirty="0" err="1" smtClean="0">
                <a:solidFill>
                  <a:prstClr val="white"/>
                </a:solidFill>
                <a:latin typeface="Calibri"/>
              </a:rPr>
              <a:t>énergétiques</a:t>
            </a:r>
            <a:endParaRPr lang="en-CA" b="1" kern="0" dirty="0">
              <a:solidFill>
                <a:prstClr val="white"/>
              </a:solidFill>
              <a:latin typeface="Calibri"/>
              <a:ea typeface="+mn-ea"/>
              <a:cs typeface="+mn-cs"/>
            </a:endParaRPr>
          </a:p>
        </p:txBody>
      </p:sp>
      <p:sp>
        <p:nvSpPr>
          <p:cNvPr id="41" name="AutoShape 11"/>
          <p:cNvSpPr>
            <a:spLocks noChangeArrowheads="1"/>
          </p:cNvSpPr>
          <p:nvPr/>
        </p:nvSpPr>
        <p:spPr bwMode="auto">
          <a:xfrm>
            <a:off x="4483510" y="5032902"/>
            <a:ext cx="2558776" cy="914400"/>
          </a:xfrm>
          <a:prstGeom prst="flowChartAlternateProcess">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flatTx/>
          </a:bodyPr>
          <a:lstStyle/>
          <a:p>
            <a:pPr algn="ctr">
              <a:defRPr/>
            </a:pPr>
            <a:r>
              <a:rPr lang="en-CA" b="1" kern="0" dirty="0">
                <a:solidFill>
                  <a:prstClr val="white"/>
                </a:solidFill>
                <a:latin typeface="Calibri"/>
                <a:ea typeface="+mn-ea"/>
                <a:cs typeface="+mn-cs"/>
              </a:rPr>
              <a:t>E-COMMERCE</a:t>
            </a:r>
          </a:p>
        </p:txBody>
      </p:sp>
      <p:sp>
        <p:nvSpPr>
          <p:cNvPr id="42" name="AutoShape 6"/>
          <p:cNvSpPr>
            <a:spLocks noChangeArrowheads="1"/>
          </p:cNvSpPr>
          <p:nvPr/>
        </p:nvSpPr>
        <p:spPr bwMode="auto">
          <a:xfrm>
            <a:off x="5779574" y="3924245"/>
            <a:ext cx="2398542" cy="914400"/>
          </a:xfrm>
          <a:prstGeom prst="flowChartAlternateProcess">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flatTx/>
          </a:bodyPr>
          <a:lstStyle/>
          <a:p>
            <a:pPr algn="ctr">
              <a:defRPr/>
            </a:pPr>
            <a:r>
              <a:rPr lang="en-CA" b="1" kern="0" dirty="0">
                <a:solidFill>
                  <a:prstClr val="white"/>
                </a:solidFill>
                <a:latin typeface="Calibri"/>
                <a:ea typeface="+mn-ea"/>
                <a:cs typeface="+mn-cs"/>
              </a:rPr>
              <a:t>E-réunions</a:t>
            </a:r>
          </a:p>
        </p:txBody>
      </p:sp>
      <p:sp>
        <p:nvSpPr>
          <p:cNvPr id="43" name="AutoShape 6"/>
          <p:cNvSpPr>
            <a:spLocks noChangeArrowheads="1"/>
          </p:cNvSpPr>
          <p:nvPr/>
        </p:nvSpPr>
        <p:spPr bwMode="auto">
          <a:xfrm>
            <a:off x="465406" y="3772472"/>
            <a:ext cx="2412609" cy="1066173"/>
          </a:xfrm>
          <a:prstGeom prst="flowChartAlternateProcess">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flatTx/>
          </a:bodyPr>
          <a:lstStyle/>
          <a:p>
            <a:pPr algn="ctr">
              <a:defRPr/>
            </a:pPr>
            <a:r>
              <a:rPr lang="en-CA" b="1" kern="0" dirty="0" err="1" smtClean="0">
                <a:solidFill>
                  <a:prstClr val="white"/>
                </a:solidFill>
                <a:latin typeface="Calibri"/>
                <a:ea typeface="+mn-ea"/>
                <a:cs typeface="+mn-cs"/>
              </a:rPr>
              <a:t>Besions</a:t>
            </a:r>
            <a:r>
              <a:rPr lang="en-CA" b="1" kern="0" dirty="0" smtClean="0">
                <a:solidFill>
                  <a:prstClr val="white"/>
                </a:solidFill>
                <a:latin typeface="Calibri"/>
                <a:ea typeface="+mn-ea"/>
                <a:cs typeface="+mn-cs"/>
              </a:rPr>
              <a:t> en</a:t>
            </a:r>
          </a:p>
          <a:p>
            <a:pPr algn="ctr">
              <a:defRPr/>
            </a:pPr>
            <a:r>
              <a:rPr lang="en-CA" b="1" kern="0" dirty="0" err="1" smtClean="0">
                <a:solidFill>
                  <a:prstClr val="white"/>
                </a:solidFill>
                <a:latin typeface="Calibri"/>
                <a:ea typeface="+mn-ea"/>
                <a:cs typeface="+mn-cs"/>
              </a:rPr>
              <a:t>Éducation</a:t>
            </a:r>
            <a:r>
              <a:rPr lang="en-CA" b="1" kern="0" dirty="0" smtClean="0">
                <a:solidFill>
                  <a:prstClr val="white"/>
                </a:solidFill>
                <a:latin typeface="Calibri"/>
                <a:ea typeface="+mn-ea"/>
                <a:cs typeface="+mn-cs"/>
              </a:rPr>
              <a:t>/formation</a:t>
            </a:r>
            <a:endParaRPr lang="en-CA" b="1" kern="0" dirty="0">
              <a:solidFill>
                <a:prstClr val="white"/>
              </a:solidFill>
              <a:latin typeface="Calibri"/>
              <a:ea typeface="+mn-ea"/>
              <a:cs typeface="+mn-cs"/>
            </a:endParaRPr>
          </a:p>
          <a:p>
            <a:pPr algn="ctr">
              <a:defRPr/>
            </a:pPr>
            <a:endParaRPr lang="en-CA" b="1" kern="0" dirty="0">
              <a:solidFill>
                <a:prstClr val="white"/>
              </a:solidFill>
              <a:latin typeface="Calibri"/>
              <a:ea typeface="+mn-ea"/>
              <a:cs typeface="+mn-cs"/>
            </a:endParaRPr>
          </a:p>
        </p:txBody>
      </p:sp>
      <p:sp>
        <p:nvSpPr>
          <p:cNvPr id="44" name="AutoShape 6"/>
          <p:cNvSpPr>
            <a:spLocks noChangeArrowheads="1"/>
          </p:cNvSpPr>
          <p:nvPr/>
        </p:nvSpPr>
        <p:spPr bwMode="auto">
          <a:xfrm>
            <a:off x="1477108" y="5033240"/>
            <a:ext cx="2558776" cy="914400"/>
          </a:xfrm>
          <a:prstGeom prst="flowChartAlternateProcess">
            <a:avLst/>
          </a:prstGeom>
          <a:gradFill rotWithShape="1">
            <a:gsLst>
              <a:gs pos="0">
                <a:srgbClr val="4F81BD">
                  <a:shade val="51000"/>
                  <a:satMod val="130000"/>
                </a:srgbClr>
              </a:gs>
              <a:gs pos="80000">
                <a:srgbClr val="4F81BD">
                  <a:shade val="93000"/>
                  <a:satMod val="130000"/>
                </a:srgbClr>
              </a:gs>
              <a:gs pos="100000">
                <a:srgbClr val="4F81BD">
                  <a:shade val="94000"/>
                  <a:satMod val="135000"/>
                </a:srgbClr>
              </a:gs>
            </a:gsLst>
            <a:lin ang="16200000" scaled="0"/>
          </a:gra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p:spPr>
        <p:txBody>
          <a:bodyPr wrap="none" anchor="ctr">
            <a:flatTx/>
          </a:bodyPr>
          <a:lstStyle/>
          <a:p>
            <a:pPr algn="ctr">
              <a:defRPr/>
            </a:pPr>
            <a:r>
              <a:rPr lang="en-CA" b="1" kern="0" dirty="0" err="1" smtClean="0">
                <a:solidFill>
                  <a:prstClr val="white"/>
                </a:solidFill>
                <a:latin typeface="Calibri"/>
                <a:ea typeface="+mn-ea"/>
                <a:cs typeface="+mn-cs"/>
              </a:rPr>
              <a:t>Developpement</a:t>
            </a:r>
            <a:r>
              <a:rPr lang="en-CA" b="1" kern="0" dirty="0" smtClean="0">
                <a:solidFill>
                  <a:prstClr val="white"/>
                </a:solidFill>
                <a:latin typeface="Calibri"/>
                <a:ea typeface="+mn-ea"/>
                <a:cs typeface="+mn-cs"/>
              </a:rPr>
              <a:t> </a:t>
            </a:r>
          </a:p>
          <a:p>
            <a:pPr algn="ctr">
              <a:defRPr/>
            </a:pPr>
            <a:r>
              <a:rPr lang="en-CA" b="1" kern="0" dirty="0" smtClean="0">
                <a:solidFill>
                  <a:prstClr val="white"/>
                </a:solidFill>
                <a:latin typeface="Calibri"/>
              </a:rPr>
              <a:t>De </a:t>
            </a:r>
            <a:r>
              <a:rPr lang="en-CA" b="1" kern="0" dirty="0" err="1" smtClean="0">
                <a:solidFill>
                  <a:prstClr val="white"/>
                </a:solidFill>
                <a:latin typeface="Calibri"/>
                <a:ea typeface="+mn-ea"/>
                <a:cs typeface="+mn-cs"/>
              </a:rPr>
              <a:t>Produits</a:t>
            </a:r>
            <a:r>
              <a:rPr lang="en-CA" b="1" kern="0" dirty="0" smtClean="0">
                <a:solidFill>
                  <a:prstClr val="white"/>
                </a:solidFill>
                <a:latin typeface="Calibri"/>
                <a:ea typeface="+mn-ea"/>
                <a:cs typeface="+mn-cs"/>
              </a:rPr>
              <a:t>/applications</a:t>
            </a:r>
            <a:r>
              <a:rPr lang="en-CA" b="1" kern="0" dirty="0">
                <a:solidFill>
                  <a:prstClr val="white"/>
                </a:solidFill>
                <a:latin typeface="Calibri"/>
                <a:ea typeface="+mn-ea"/>
                <a:cs typeface="+mn-cs"/>
              </a:rPr>
              <a:t> </a:t>
            </a:r>
          </a:p>
          <a:p>
            <a:pPr algn="ctr">
              <a:defRPr/>
            </a:pPr>
            <a:endParaRPr lang="en-CA" b="1" kern="0" dirty="0">
              <a:solidFill>
                <a:prstClr val="white"/>
              </a:solidFill>
              <a:latin typeface="Calibri"/>
              <a:ea typeface="+mn-ea"/>
              <a:cs typeface="+mn-cs"/>
            </a:endParaRPr>
          </a:p>
        </p:txBody>
      </p:sp>
      <p:cxnSp>
        <p:nvCxnSpPr>
          <p:cNvPr id="46" name="Elbow Connector 45"/>
          <p:cNvCxnSpPr>
            <a:cxnSpLocks noChangeShapeType="1"/>
          </p:cNvCxnSpPr>
          <p:nvPr/>
        </p:nvCxnSpPr>
        <p:spPr bwMode="auto">
          <a:xfrm>
            <a:off x="2878015" y="3211513"/>
            <a:ext cx="633046" cy="577850"/>
          </a:xfrm>
          <a:prstGeom prst="bentConnector3">
            <a:avLst>
              <a:gd name="adj1" fmla="val 50000"/>
            </a:avLst>
          </a:prstGeom>
          <a:noFill/>
          <a:ln w="9525">
            <a:solidFill>
              <a:srgbClr val="4A7EBB"/>
            </a:solidFill>
            <a:miter lim="800000"/>
            <a:headEnd/>
            <a:tailEnd type="arrow" w="med" len="med"/>
          </a:ln>
          <a:extLst>
            <a:ext uri="{909E8E84-426E-40DD-AFC4-6F175D3DCCD1}">
              <a14:hiddenFill xmlns:a14="http://schemas.microsoft.com/office/drawing/2010/main" xmlns="">
                <a:noFill/>
              </a14:hiddenFill>
            </a:ext>
          </a:extLst>
        </p:spPr>
      </p:cxnSp>
      <p:cxnSp>
        <p:nvCxnSpPr>
          <p:cNvPr id="47" name="Elbow Connector 46"/>
          <p:cNvCxnSpPr>
            <a:cxnSpLocks noChangeShapeType="1"/>
          </p:cNvCxnSpPr>
          <p:nvPr/>
        </p:nvCxnSpPr>
        <p:spPr bwMode="auto">
          <a:xfrm rot="16200000" flipH="1">
            <a:off x="3358906" y="1654054"/>
            <a:ext cx="317500" cy="1540119"/>
          </a:xfrm>
          <a:prstGeom prst="bentConnector3">
            <a:avLst>
              <a:gd name="adj1" fmla="val 50000"/>
            </a:avLst>
          </a:prstGeom>
          <a:noFill/>
          <a:ln w="9525">
            <a:solidFill>
              <a:srgbClr val="4A7EBB"/>
            </a:solidFill>
            <a:miter lim="800000"/>
            <a:headEnd/>
            <a:tailEnd type="arrow" w="med" len="med"/>
          </a:ln>
          <a:extLst>
            <a:ext uri="{909E8E84-426E-40DD-AFC4-6F175D3DCCD1}">
              <a14:hiddenFill xmlns:a14="http://schemas.microsoft.com/office/drawing/2010/main" xmlns="">
                <a:noFill/>
              </a14:hiddenFill>
            </a:ext>
          </a:extLst>
        </p:spPr>
      </p:cxnSp>
      <p:cxnSp>
        <p:nvCxnSpPr>
          <p:cNvPr id="48" name="Elbow Connector 47"/>
          <p:cNvCxnSpPr>
            <a:cxnSpLocks noChangeShapeType="1"/>
          </p:cNvCxnSpPr>
          <p:nvPr/>
        </p:nvCxnSpPr>
        <p:spPr bwMode="auto">
          <a:xfrm rot="10800000" flipV="1">
            <a:off x="5064370" y="3209925"/>
            <a:ext cx="520212" cy="579438"/>
          </a:xfrm>
          <a:prstGeom prst="bentConnector3">
            <a:avLst>
              <a:gd name="adj1" fmla="val 50000"/>
            </a:avLst>
          </a:prstGeom>
          <a:noFill/>
          <a:ln w="9525">
            <a:solidFill>
              <a:srgbClr val="4A7EBB"/>
            </a:solidFill>
            <a:miter lim="800000"/>
            <a:headEnd/>
            <a:tailEnd type="arrow" w="med" len="med"/>
          </a:ln>
          <a:extLst>
            <a:ext uri="{909E8E84-426E-40DD-AFC4-6F175D3DCCD1}">
              <a14:hiddenFill xmlns:a14="http://schemas.microsoft.com/office/drawing/2010/main" xmlns="">
                <a:noFill/>
              </a14:hiddenFill>
            </a:ext>
          </a:extLst>
        </p:spPr>
      </p:cxnSp>
      <p:cxnSp>
        <p:nvCxnSpPr>
          <p:cNvPr id="49" name="Elbow Connector 48"/>
          <p:cNvCxnSpPr>
            <a:cxnSpLocks noChangeShapeType="1"/>
          </p:cNvCxnSpPr>
          <p:nvPr/>
        </p:nvCxnSpPr>
        <p:spPr bwMode="auto">
          <a:xfrm rot="5400000">
            <a:off x="4857995" y="1695084"/>
            <a:ext cx="317500" cy="1458058"/>
          </a:xfrm>
          <a:prstGeom prst="bentConnector3">
            <a:avLst>
              <a:gd name="adj1" fmla="val 50000"/>
            </a:avLst>
          </a:prstGeom>
          <a:noFill/>
          <a:ln w="9525">
            <a:solidFill>
              <a:srgbClr val="4A7EBB"/>
            </a:solidFill>
            <a:miter lim="800000"/>
            <a:headEnd/>
            <a:tailEnd type="arrow" w="med" len="med"/>
          </a:ln>
          <a:extLst>
            <a:ext uri="{909E8E84-426E-40DD-AFC4-6F175D3DCCD1}">
              <a14:hiddenFill xmlns:a14="http://schemas.microsoft.com/office/drawing/2010/main" xmlns="">
                <a:noFill/>
              </a14:hiddenFill>
            </a:ext>
          </a:extLst>
        </p:spPr>
      </p:cxnSp>
      <p:cxnSp>
        <p:nvCxnSpPr>
          <p:cNvPr id="50" name="Elbow Connector 49"/>
          <p:cNvCxnSpPr>
            <a:cxnSpLocks noChangeShapeType="1"/>
          </p:cNvCxnSpPr>
          <p:nvPr/>
        </p:nvCxnSpPr>
        <p:spPr bwMode="auto">
          <a:xfrm rot="5400000" flipH="1" flipV="1">
            <a:off x="3467345" y="4151313"/>
            <a:ext cx="298450" cy="1409700"/>
          </a:xfrm>
          <a:prstGeom prst="bentConnector3">
            <a:avLst>
              <a:gd name="adj1" fmla="val 50000"/>
            </a:avLst>
          </a:prstGeom>
          <a:noFill/>
          <a:ln w="9525">
            <a:solidFill>
              <a:srgbClr val="4A7EBB"/>
            </a:solidFill>
            <a:miter lim="800000"/>
            <a:headEnd/>
            <a:tailEnd type="arrow" w="med" len="med"/>
          </a:ln>
          <a:extLst>
            <a:ext uri="{909E8E84-426E-40DD-AFC4-6F175D3DCCD1}">
              <a14:hiddenFill xmlns:a14="http://schemas.microsoft.com/office/drawing/2010/main" xmlns="">
                <a:noFill/>
              </a14:hiddenFill>
            </a:ext>
          </a:extLst>
        </p:spPr>
      </p:cxnSp>
      <p:cxnSp>
        <p:nvCxnSpPr>
          <p:cNvPr id="51" name="Elbow Connector 50"/>
          <p:cNvCxnSpPr>
            <a:cxnSpLocks noChangeShapeType="1"/>
          </p:cNvCxnSpPr>
          <p:nvPr/>
        </p:nvCxnSpPr>
        <p:spPr bwMode="auto">
          <a:xfrm rot="16200000" flipV="1">
            <a:off x="4918808" y="4149725"/>
            <a:ext cx="298450" cy="1466850"/>
          </a:xfrm>
          <a:prstGeom prst="bentConnector3">
            <a:avLst>
              <a:gd name="adj1" fmla="val 50000"/>
            </a:avLst>
          </a:prstGeom>
          <a:noFill/>
          <a:ln w="9525">
            <a:solidFill>
              <a:srgbClr val="4A7EBB"/>
            </a:solidFill>
            <a:miter lim="800000"/>
            <a:headEnd/>
            <a:tailEnd type="arrow" w="med" len="med"/>
          </a:ln>
          <a:extLst>
            <a:ext uri="{909E8E84-426E-40DD-AFC4-6F175D3DCCD1}">
              <a14:hiddenFill xmlns:a14="http://schemas.microsoft.com/office/drawing/2010/main" xmlns="">
                <a:noFill/>
              </a14:hiddenFill>
            </a:ext>
          </a:extLst>
        </p:spPr>
      </p:cxnSp>
      <p:cxnSp>
        <p:nvCxnSpPr>
          <p:cNvPr id="52" name="Elbow Connector 51"/>
          <p:cNvCxnSpPr>
            <a:cxnSpLocks noChangeShapeType="1"/>
          </p:cNvCxnSpPr>
          <p:nvPr/>
        </p:nvCxnSpPr>
        <p:spPr bwMode="auto">
          <a:xfrm rot="16200000" flipV="1">
            <a:off x="4889989" y="3963744"/>
            <a:ext cx="609600" cy="260838"/>
          </a:xfrm>
          <a:prstGeom prst="bentConnector2">
            <a:avLst/>
          </a:prstGeom>
          <a:noFill/>
          <a:ln w="9525">
            <a:solidFill>
              <a:srgbClr val="4A7EBB"/>
            </a:solidFill>
            <a:miter lim="800000"/>
            <a:headEnd/>
            <a:tailEnd type="arrow" w="med" len="med"/>
          </a:ln>
          <a:extLst>
            <a:ext uri="{909E8E84-426E-40DD-AFC4-6F175D3DCCD1}">
              <a14:hiddenFill xmlns:a14="http://schemas.microsoft.com/office/drawing/2010/main" xmlns="">
                <a:noFill/>
              </a14:hiddenFill>
            </a:ext>
          </a:extLst>
        </p:spPr>
      </p:cxnSp>
      <p:cxnSp>
        <p:nvCxnSpPr>
          <p:cNvPr id="53" name="Elbow Connector 52"/>
          <p:cNvCxnSpPr>
            <a:cxnSpLocks noChangeShapeType="1"/>
          </p:cNvCxnSpPr>
          <p:nvPr/>
        </p:nvCxnSpPr>
        <p:spPr bwMode="auto">
          <a:xfrm flipV="1">
            <a:off x="2878015" y="3789363"/>
            <a:ext cx="633046" cy="609600"/>
          </a:xfrm>
          <a:prstGeom prst="bentConnector3">
            <a:avLst>
              <a:gd name="adj1" fmla="val 50000"/>
            </a:avLst>
          </a:prstGeom>
          <a:noFill/>
          <a:ln w="9525">
            <a:solidFill>
              <a:srgbClr val="4A7EBB"/>
            </a:solidFill>
            <a:miter lim="800000"/>
            <a:headEnd/>
            <a:tailEnd type="arrow" w="med" len="med"/>
          </a:ln>
          <a:extLst>
            <a:ext uri="{909E8E84-426E-40DD-AFC4-6F175D3DCCD1}">
              <a14:hiddenFill xmlns:a14="http://schemas.microsoft.com/office/drawing/2010/main" xmlns="">
                <a:noFill/>
              </a14:hiddenFill>
            </a:ext>
          </a:extLst>
        </p:spPr>
      </p:cxnSp>
      <p:sp>
        <p:nvSpPr>
          <p:cNvPr id="17443" name="TextBox 2"/>
          <p:cNvSpPr txBox="1">
            <a:spLocks noChangeArrowheads="1"/>
          </p:cNvSpPr>
          <p:nvPr/>
        </p:nvSpPr>
        <p:spPr bwMode="auto">
          <a:xfrm>
            <a:off x="3511061" y="3443288"/>
            <a:ext cx="1553308" cy="6463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1800" b="1" dirty="0" err="1" smtClean="0"/>
              <a:t>Environne</a:t>
            </a:r>
            <a:endParaRPr lang="en-US" sz="1800" b="1" dirty="0" smtClean="0"/>
          </a:p>
          <a:p>
            <a:pPr algn="ctr" eaLnBrk="1" hangingPunct="1"/>
            <a:r>
              <a:rPr lang="en-US" sz="1800" b="1" dirty="0" err="1" smtClean="0"/>
              <a:t>ment</a:t>
            </a:r>
            <a:r>
              <a:rPr lang="en-US" sz="1800" b="1" dirty="0" smtClean="0"/>
              <a:t> </a:t>
            </a:r>
            <a:r>
              <a:rPr lang="en-US" sz="1800" b="1" dirty="0"/>
              <a:t>TIC</a:t>
            </a:r>
          </a:p>
        </p:txBody>
      </p:sp>
    </p:spTree>
    <p:extLst>
      <p:ext uri="{BB962C8B-B14F-4D97-AF65-F5344CB8AC3E}">
        <p14:creationId xmlns:p14="http://schemas.microsoft.com/office/powerpoint/2010/main" xmlns="" val="30720387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p:cTn id="7" dur="2000" fill="hold"/>
                                        <p:tgtEl>
                                          <p:spTgt spid="39"/>
                                        </p:tgtEl>
                                        <p:attrNameLst>
                                          <p:attrName>ppt_w</p:attrName>
                                        </p:attrNameLst>
                                      </p:cBhvr>
                                      <p:tavLst>
                                        <p:tav tm="0">
                                          <p:val>
                                            <p:fltVal val="0"/>
                                          </p:val>
                                        </p:tav>
                                        <p:tav tm="100000">
                                          <p:val>
                                            <p:strVal val="#ppt_w"/>
                                          </p:val>
                                        </p:tav>
                                      </p:tavLst>
                                    </p:anim>
                                    <p:anim calcmode="lin" valueType="num">
                                      <p:cBhvr>
                                        <p:cTn id="8" dur="2000" fill="hold"/>
                                        <p:tgtEl>
                                          <p:spTgt spid="39"/>
                                        </p:tgtEl>
                                        <p:attrNameLst>
                                          <p:attrName>ppt_h</p:attrName>
                                        </p:attrNameLst>
                                      </p:cBhvr>
                                      <p:tavLst>
                                        <p:tav tm="0">
                                          <p:val>
                                            <p:fltVal val="0"/>
                                          </p:val>
                                        </p:tav>
                                        <p:tav tm="100000">
                                          <p:val>
                                            <p:strVal val="#ppt_h"/>
                                          </p:val>
                                        </p:tav>
                                      </p:tavLst>
                                    </p:anim>
                                    <p:animEffect transition="in" filter="fade">
                                      <p:cBhvr>
                                        <p:cTn id="9" dur="2000"/>
                                        <p:tgtEl>
                                          <p:spTgt spid="39"/>
                                        </p:tgtEl>
                                      </p:cBhvr>
                                    </p:animEffect>
                                  </p:childTnLst>
                                </p:cTn>
                              </p:par>
                              <p:par>
                                <p:cTn id="10" presetID="53" presetClass="entr" presetSubtype="16" fill="hold" nodeType="withEffect">
                                  <p:stCondLst>
                                    <p:cond delay="0"/>
                                  </p:stCondLst>
                                  <p:childTnLst>
                                    <p:set>
                                      <p:cBhvr>
                                        <p:cTn id="11" dur="1" fill="hold">
                                          <p:stCondLst>
                                            <p:cond delay="0"/>
                                          </p:stCondLst>
                                        </p:cTn>
                                        <p:tgtEl>
                                          <p:spTgt spid="37"/>
                                        </p:tgtEl>
                                        <p:attrNameLst>
                                          <p:attrName>style.visibility</p:attrName>
                                        </p:attrNameLst>
                                      </p:cBhvr>
                                      <p:to>
                                        <p:strVal val="visible"/>
                                      </p:to>
                                    </p:set>
                                    <p:anim calcmode="lin" valueType="num">
                                      <p:cBhvr>
                                        <p:cTn id="12" dur="2000" fill="hold"/>
                                        <p:tgtEl>
                                          <p:spTgt spid="37"/>
                                        </p:tgtEl>
                                        <p:attrNameLst>
                                          <p:attrName>ppt_w</p:attrName>
                                        </p:attrNameLst>
                                      </p:cBhvr>
                                      <p:tavLst>
                                        <p:tav tm="0">
                                          <p:val>
                                            <p:fltVal val="0"/>
                                          </p:val>
                                        </p:tav>
                                        <p:tav tm="100000">
                                          <p:val>
                                            <p:strVal val="#ppt_w"/>
                                          </p:val>
                                        </p:tav>
                                      </p:tavLst>
                                    </p:anim>
                                    <p:anim calcmode="lin" valueType="num">
                                      <p:cBhvr>
                                        <p:cTn id="13" dur="2000" fill="hold"/>
                                        <p:tgtEl>
                                          <p:spTgt spid="37"/>
                                        </p:tgtEl>
                                        <p:attrNameLst>
                                          <p:attrName>ppt_h</p:attrName>
                                        </p:attrNameLst>
                                      </p:cBhvr>
                                      <p:tavLst>
                                        <p:tav tm="0">
                                          <p:val>
                                            <p:fltVal val="0"/>
                                          </p:val>
                                        </p:tav>
                                        <p:tav tm="100000">
                                          <p:val>
                                            <p:strVal val="#ppt_h"/>
                                          </p:val>
                                        </p:tav>
                                      </p:tavLst>
                                    </p:anim>
                                    <p:animEffect transition="in" filter="fade">
                                      <p:cBhvr>
                                        <p:cTn id="14" dur="2000"/>
                                        <p:tgtEl>
                                          <p:spTgt spid="37"/>
                                        </p:tgtEl>
                                      </p:cBhvr>
                                    </p:animEffect>
                                  </p:childTnLst>
                                </p:cTn>
                              </p:par>
                              <p:par>
                                <p:cTn id="15" presetID="53" presetClass="entr" presetSubtype="16" fill="hold" nodeType="withEffect">
                                  <p:stCondLst>
                                    <p:cond delay="0"/>
                                  </p:stCondLst>
                                  <p:childTnLst>
                                    <p:set>
                                      <p:cBhvr>
                                        <p:cTn id="16" dur="1" fill="hold">
                                          <p:stCondLst>
                                            <p:cond delay="0"/>
                                          </p:stCondLst>
                                        </p:cTn>
                                        <p:tgtEl>
                                          <p:spTgt spid="44"/>
                                        </p:tgtEl>
                                        <p:attrNameLst>
                                          <p:attrName>style.visibility</p:attrName>
                                        </p:attrNameLst>
                                      </p:cBhvr>
                                      <p:to>
                                        <p:strVal val="visible"/>
                                      </p:to>
                                    </p:set>
                                    <p:anim calcmode="lin" valueType="num">
                                      <p:cBhvr>
                                        <p:cTn id="17" dur="2000" fill="hold"/>
                                        <p:tgtEl>
                                          <p:spTgt spid="44"/>
                                        </p:tgtEl>
                                        <p:attrNameLst>
                                          <p:attrName>ppt_w</p:attrName>
                                        </p:attrNameLst>
                                      </p:cBhvr>
                                      <p:tavLst>
                                        <p:tav tm="0">
                                          <p:val>
                                            <p:fltVal val="0"/>
                                          </p:val>
                                        </p:tav>
                                        <p:tav tm="100000">
                                          <p:val>
                                            <p:strVal val="#ppt_w"/>
                                          </p:val>
                                        </p:tav>
                                      </p:tavLst>
                                    </p:anim>
                                    <p:anim calcmode="lin" valueType="num">
                                      <p:cBhvr>
                                        <p:cTn id="18" dur="2000" fill="hold"/>
                                        <p:tgtEl>
                                          <p:spTgt spid="44"/>
                                        </p:tgtEl>
                                        <p:attrNameLst>
                                          <p:attrName>ppt_h</p:attrName>
                                        </p:attrNameLst>
                                      </p:cBhvr>
                                      <p:tavLst>
                                        <p:tav tm="0">
                                          <p:val>
                                            <p:fltVal val="0"/>
                                          </p:val>
                                        </p:tav>
                                        <p:tav tm="100000">
                                          <p:val>
                                            <p:strVal val="#ppt_h"/>
                                          </p:val>
                                        </p:tav>
                                      </p:tavLst>
                                    </p:anim>
                                    <p:animEffect transition="in" filter="fade">
                                      <p:cBhvr>
                                        <p:cTn id="19" dur="2000"/>
                                        <p:tgtEl>
                                          <p:spTgt spid="44"/>
                                        </p:tgtEl>
                                      </p:cBhvr>
                                    </p:animEffect>
                                  </p:childTnLst>
                                </p:cTn>
                              </p:par>
                              <p:par>
                                <p:cTn id="20" presetID="53" presetClass="entr" presetSubtype="16" fill="hold" nodeType="withEffect">
                                  <p:stCondLst>
                                    <p:cond delay="0"/>
                                  </p:stCondLst>
                                  <p:childTnLst>
                                    <p:set>
                                      <p:cBhvr>
                                        <p:cTn id="21" dur="1" fill="hold">
                                          <p:stCondLst>
                                            <p:cond delay="0"/>
                                          </p:stCondLst>
                                        </p:cTn>
                                        <p:tgtEl>
                                          <p:spTgt spid="41"/>
                                        </p:tgtEl>
                                        <p:attrNameLst>
                                          <p:attrName>style.visibility</p:attrName>
                                        </p:attrNameLst>
                                      </p:cBhvr>
                                      <p:to>
                                        <p:strVal val="visible"/>
                                      </p:to>
                                    </p:set>
                                    <p:anim calcmode="lin" valueType="num">
                                      <p:cBhvr>
                                        <p:cTn id="22" dur="2000" fill="hold"/>
                                        <p:tgtEl>
                                          <p:spTgt spid="41"/>
                                        </p:tgtEl>
                                        <p:attrNameLst>
                                          <p:attrName>ppt_w</p:attrName>
                                        </p:attrNameLst>
                                      </p:cBhvr>
                                      <p:tavLst>
                                        <p:tav tm="0">
                                          <p:val>
                                            <p:fltVal val="0"/>
                                          </p:val>
                                        </p:tav>
                                        <p:tav tm="100000">
                                          <p:val>
                                            <p:strVal val="#ppt_w"/>
                                          </p:val>
                                        </p:tav>
                                      </p:tavLst>
                                    </p:anim>
                                    <p:anim calcmode="lin" valueType="num">
                                      <p:cBhvr>
                                        <p:cTn id="23" dur="2000" fill="hold"/>
                                        <p:tgtEl>
                                          <p:spTgt spid="41"/>
                                        </p:tgtEl>
                                        <p:attrNameLst>
                                          <p:attrName>ppt_h</p:attrName>
                                        </p:attrNameLst>
                                      </p:cBhvr>
                                      <p:tavLst>
                                        <p:tav tm="0">
                                          <p:val>
                                            <p:fltVal val="0"/>
                                          </p:val>
                                        </p:tav>
                                        <p:tav tm="100000">
                                          <p:val>
                                            <p:strVal val="#ppt_h"/>
                                          </p:val>
                                        </p:tav>
                                      </p:tavLst>
                                    </p:anim>
                                    <p:animEffect transition="in" filter="fade">
                                      <p:cBhvr>
                                        <p:cTn id="24" dur="2000"/>
                                        <p:tgtEl>
                                          <p:spTgt spid="41"/>
                                        </p:tgtEl>
                                      </p:cBhvr>
                                    </p:animEffect>
                                  </p:childTnLst>
                                </p:cTn>
                              </p:par>
                              <p:par>
                                <p:cTn id="25" presetID="53" presetClass="entr" presetSubtype="16" fill="hold" nodeType="withEffect">
                                  <p:stCondLst>
                                    <p:cond delay="0"/>
                                  </p:stCondLst>
                                  <p:childTnLst>
                                    <p:set>
                                      <p:cBhvr>
                                        <p:cTn id="26" dur="1" fill="hold">
                                          <p:stCondLst>
                                            <p:cond delay="0"/>
                                          </p:stCondLst>
                                        </p:cTn>
                                        <p:tgtEl>
                                          <p:spTgt spid="38"/>
                                        </p:tgtEl>
                                        <p:attrNameLst>
                                          <p:attrName>style.visibility</p:attrName>
                                        </p:attrNameLst>
                                      </p:cBhvr>
                                      <p:to>
                                        <p:strVal val="visible"/>
                                      </p:to>
                                    </p:set>
                                    <p:anim calcmode="lin" valueType="num">
                                      <p:cBhvr>
                                        <p:cTn id="27" dur="2000" fill="hold"/>
                                        <p:tgtEl>
                                          <p:spTgt spid="38"/>
                                        </p:tgtEl>
                                        <p:attrNameLst>
                                          <p:attrName>ppt_w</p:attrName>
                                        </p:attrNameLst>
                                      </p:cBhvr>
                                      <p:tavLst>
                                        <p:tav tm="0">
                                          <p:val>
                                            <p:fltVal val="0"/>
                                          </p:val>
                                        </p:tav>
                                        <p:tav tm="100000">
                                          <p:val>
                                            <p:strVal val="#ppt_w"/>
                                          </p:val>
                                        </p:tav>
                                      </p:tavLst>
                                    </p:anim>
                                    <p:anim calcmode="lin" valueType="num">
                                      <p:cBhvr>
                                        <p:cTn id="28" dur="2000" fill="hold"/>
                                        <p:tgtEl>
                                          <p:spTgt spid="38"/>
                                        </p:tgtEl>
                                        <p:attrNameLst>
                                          <p:attrName>ppt_h</p:attrName>
                                        </p:attrNameLst>
                                      </p:cBhvr>
                                      <p:tavLst>
                                        <p:tav tm="0">
                                          <p:val>
                                            <p:fltVal val="0"/>
                                          </p:val>
                                        </p:tav>
                                        <p:tav tm="100000">
                                          <p:val>
                                            <p:strVal val="#ppt_h"/>
                                          </p:val>
                                        </p:tav>
                                      </p:tavLst>
                                    </p:anim>
                                    <p:animEffect transition="in" filter="fade">
                                      <p:cBhvr>
                                        <p:cTn id="29" dur="2000"/>
                                        <p:tgtEl>
                                          <p:spTgt spid="38"/>
                                        </p:tgtEl>
                                      </p:cBhvr>
                                    </p:animEffect>
                                  </p:childTnLst>
                                </p:cTn>
                              </p:par>
                              <p:par>
                                <p:cTn id="30" presetID="53" presetClass="entr" presetSubtype="16" fill="hold" nodeType="withEffect">
                                  <p:stCondLst>
                                    <p:cond delay="0"/>
                                  </p:stCondLst>
                                  <p:childTnLst>
                                    <p:set>
                                      <p:cBhvr>
                                        <p:cTn id="31" dur="1" fill="hold">
                                          <p:stCondLst>
                                            <p:cond delay="0"/>
                                          </p:stCondLst>
                                        </p:cTn>
                                        <p:tgtEl>
                                          <p:spTgt spid="42"/>
                                        </p:tgtEl>
                                        <p:attrNameLst>
                                          <p:attrName>style.visibility</p:attrName>
                                        </p:attrNameLst>
                                      </p:cBhvr>
                                      <p:to>
                                        <p:strVal val="visible"/>
                                      </p:to>
                                    </p:set>
                                    <p:anim calcmode="lin" valueType="num">
                                      <p:cBhvr>
                                        <p:cTn id="32" dur="2000" fill="hold"/>
                                        <p:tgtEl>
                                          <p:spTgt spid="42"/>
                                        </p:tgtEl>
                                        <p:attrNameLst>
                                          <p:attrName>ppt_w</p:attrName>
                                        </p:attrNameLst>
                                      </p:cBhvr>
                                      <p:tavLst>
                                        <p:tav tm="0">
                                          <p:val>
                                            <p:fltVal val="0"/>
                                          </p:val>
                                        </p:tav>
                                        <p:tav tm="100000">
                                          <p:val>
                                            <p:strVal val="#ppt_w"/>
                                          </p:val>
                                        </p:tav>
                                      </p:tavLst>
                                    </p:anim>
                                    <p:anim calcmode="lin" valueType="num">
                                      <p:cBhvr>
                                        <p:cTn id="33" dur="2000" fill="hold"/>
                                        <p:tgtEl>
                                          <p:spTgt spid="42"/>
                                        </p:tgtEl>
                                        <p:attrNameLst>
                                          <p:attrName>ppt_h</p:attrName>
                                        </p:attrNameLst>
                                      </p:cBhvr>
                                      <p:tavLst>
                                        <p:tav tm="0">
                                          <p:val>
                                            <p:fltVal val="0"/>
                                          </p:val>
                                        </p:tav>
                                        <p:tav tm="100000">
                                          <p:val>
                                            <p:strVal val="#ppt_h"/>
                                          </p:val>
                                        </p:tav>
                                      </p:tavLst>
                                    </p:anim>
                                    <p:animEffect transition="in" filter="fade">
                                      <p:cBhvr>
                                        <p:cTn id="34" dur="2000"/>
                                        <p:tgtEl>
                                          <p:spTgt spid="42"/>
                                        </p:tgtEl>
                                      </p:cBhvr>
                                    </p:animEffect>
                                  </p:childTnLst>
                                </p:cTn>
                              </p:par>
                              <p:par>
                                <p:cTn id="35" presetID="53" presetClass="entr" presetSubtype="16" fill="hold" nodeType="withEffect">
                                  <p:stCondLst>
                                    <p:cond delay="0"/>
                                  </p:stCondLst>
                                  <p:childTnLst>
                                    <p:set>
                                      <p:cBhvr>
                                        <p:cTn id="36" dur="1" fill="hold">
                                          <p:stCondLst>
                                            <p:cond delay="0"/>
                                          </p:stCondLst>
                                        </p:cTn>
                                        <p:tgtEl>
                                          <p:spTgt spid="40"/>
                                        </p:tgtEl>
                                        <p:attrNameLst>
                                          <p:attrName>style.visibility</p:attrName>
                                        </p:attrNameLst>
                                      </p:cBhvr>
                                      <p:to>
                                        <p:strVal val="visible"/>
                                      </p:to>
                                    </p:set>
                                    <p:anim calcmode="lin" valueType="num">
                                      <p:cBhvr>
                                        <p:cTn id="37" dur="2000" fill="hold"/>
                                        <p:tgtEl>
                                          <p:spTgt spid="40"/>
                                        </p:tgtEl>
                                        <p:attrNameLst>
                                          <p:attrName>ppt_w</p:attrName>
                                        </p:attrNameLst>
                                      </p:cBhvr>
                                      <p:tavLst>
                                        <p:tav tm="0">
                                          <p:val>
                                            <p:fltVal val="0"/>
                                          </p:val>
                                        </p:tav>
                                        <p:tav tm="100000">
                                          <p:val>
                                            <p:strVal val="#ppt_w"/>
                                          </p:val>
                                        </p:tav>
                                      </p:tavLst>
                                    </p:anim>
                                    <p:anim calcmode="lin" valueType="num">
                                      <p:cBhvr>
                                        <p:cTn id="38" dur="2000" fill="hold"/>
                                        <p:tgtEl>
                                          <p:spTgt spid="40"/>
                                        </p:tgtEl>
                                        <p:attrNameLst>
                                          <p:attrName>ppt_h</p:attrName>
                                        </p:attrNameLst>
                                      </p:cBhvr>
                                      <p:tavLst>
                                        <p:tav tm="0">
                                          <p:val>
                                            <p:fltVal val="0"/>
                                          </p:val>
                                        </p:tav>
                                        <p:tav tm="100000">
                                          <p:val>
                                            <p:strVal val="#ppt_h"/>
                                          </p:val>
                                        </p:tav>
                                      </p:tavLst>
                                    </p:anim>
                                    <p:animEffect transition="in" filter="fade">
                                      <p:cBhvr>
                                        <p:cTn id="39" dur="2000"/>
                                        <p:tgtEl>
                                          <p:spTgt spid="40"/>
                                        </p:tgtEl>
                                      </p:cBhvr>
                                    </p:animEffect>
                                  </p:childTnLst>
                                </p:cTn>
                              </p:par>
                              <p:par>
                                <p:cTn id="40" presetID="53" presetClass="entr" presetSubtype="16" fill="hold" nodeType="withEffect">
                                  <p:stCondLst>
                                    <p:cond delay="0"/>
                                  </p:stCondLst>
                                  <p:childTnLst>
                                    <p:set>
                                      <p:cBhvr>
                                        <p:cTn id="41" dur="1" fill="hold">
                                          <p:stCondLst>
                                            <p:cond delay="0"/>
                                          </p:stCondLst>
                                        </p:cTn>
                                        <p:tgtEl>
                                          <p:spTgt spid="43"/>
                                        </p:tgtEl>
                                        <p:attrNameLst>
                                          <p:attrName>style.visibility</p:attrName>
                                        </p:attrNameLst>
                                      </p:cBhvr>
                                      <p:to>
                                        <p:strVal val="visible"/>
                                      </p:to>
                                    </p:set>
                                    <p:anim calcmode="lin" valueType="num">
                                      <p:cBhvr>
                                        <p:cTn id="42" dur="2000" fill="hold"/>
                                        <p:tgtEl>
                                          <p:spTgt spid="43"/>
                                        </p:tgtEl>
                                        <p:attrNameLst>
                                          <p:attrName>ppt_w</p:attrName>
                                        </p:attrNameLst>
                                      </p:cBhvr>
                                      <p:tavLst>
                                        <p:tav tm="0">
                                          <p:val>
                                            <p:fltVal val="0"/>
                                          </p:val>
                                        </p:tav>
                                        <p:tav tm="100000">
                                          <p:val>
                                            <p:strVal val="#ppt_w"/>
                                          </p:val>
                                        </p:tav>
                                      </p:tavLst>
                                    </p:anim>
                                    <p:anim calcmode="lin" valueType="num">
                                      <p:cBhvr>
                                        <p:cTn id="43" dur="2000" fill="hold"/>
                                        <p:tgtEl>
                                          <p:spTgt spid="43"/>
                                        </p:tgtEl>
                                        <p:attrNameLst>
                                          <p:attrName>ppt_h</p:attrName>
                                        </p:attrNameLst>
                                      </p:cBhvr>
                                      <p:tavLst>
                                        <p:tav tm="0">
                                          <p:val>
                                            <p:fltVal val="0"/>
                                          </p:val>
                                        </p:tav>
                                        <p:tav tm="100000">
                                          <p:val>
                                            <p:strVal val="#ppt_h"/>
                                          </p:val>
                                        </p:tav>
                                      </p:tavLst>
                                    </p:anim>
                                    <p:animEffect transition="in" filter="fade">
                                      <p:cBhvr>
                                        <p:cTn id="44" dur="2000"/>
                                        <p:tgtEl>
                                          <p:spTgt spid="43"/>
                                        </p:tgtEl>
                                      </p:cBhvr>
                                    </p:animEffect>
                                  </p:childTnLst>
                                </p:cTn>
                              </p:par>
                            </p:childTnLst>
                          </p:cTn>
                        </p:par>
                        <p:par>
                          <p:cTn id="45" fill="hold" nodeType="afterGroup">
                            <p:stCondLst>
                              <p:cond delay="2000"/>
                            </p:stCondLst>
                            <p:childTnLst>
                              <p:par>
                                <p:cTn id="46" presetID="10" presetClass="entr" presetSubtype="0" fill="hold" nodeType="afterEffect">
                                  <p:stCondLst>
                                    <p:cond delay="0"/>
                                  </p:stCondLst>
                                  <p:childTnLst>
                                    <p:set>
                                      <p:cBhvr>
                                        <p:cTn id="47" dur="1" fill="hold">
                                          <p:stCondLst>
                                            <p:cond delay="0"/>
                                          </p:stCondLst>
                                        </p:cTn>
                                        <p:tgtEl>
                                          <p:spTgt spid="49"/>
                                        </p:tgtEl>
                                        <p:attrNameLst>
                                          <p:attrName>style.visibility</p:attrName>
                                        </p:attrNameLst>
                                      </p:cBhvr>
                                      <p:to>
                                        <p:strVal val="visible"/>
                                      </p:to>
                                    </p:set>
                                    <p:animEffect transition="in" filter="fade">
                                      <p:cBhvr>
                                        <p:cTn id="48" dur="500"/>
                                        <p:tgtEl>
                                          <p:spTgt spid="49"/>
                                        </p:tgtEl>
                                      </p:cBhvr>
                                    </p:animEffect>
                                  </p:childTnLst>
                                </p:cTn>
                              </p:par>
                            </p:childTnLst>
                          </p:cTn>
                        </p:par>
                        <p:par>
                          <p:cTn id="49" fill="hold" nodeType="afterGroup">
                            <p:stCondLst>
                              <p:cond delay="2500"/>
                            </p:stCondLst>
                            <p:childTnLst>
                              <p:par>
                                <p:cTn id="50" presetID="10" presetClass="entr" presetSubtype="0" fill="hold" nodeType="afterEffect">
                                  <p:stCondLst>
                                    <p:cond delay="0"/>
                                  </p:stCondLst>
                                  <p:childTnLst>
                                    <p:set>
                                      <p:cBhvr>
                                        <p:cTn id="51" dur="1" fill="hold">
                                          <p:stCondLst>
                                            <p:cond delay="0"/>
                                          </p:stCondLst>
                                        </p:cTn>
                                        <p:tgtEl>
                                          <p:spTgt spid="47"/>
                                        </p:tgtEl>
                                        <p:attrNameLst>
                                          <p:attrName>style.visibility</p:attrName>
                                        </p:attrNameLst>
                                      </p:cBhvr>
                                      <p:to>
                                        <p:strVal val="visible"/>
                                      </p:to>
                                    </p:set>
                                    <p:animEffect transition="in" filter="fade">
                                      <p:cBhvr>
                                        <p:cTn id="52" dur="500"/>
                                        <p:tgtEl>
                                          <p:spTgt spid="47"/>
                                        </p:tgtEl>
                                      </p:cBhvr>
                                    </p:animEffect>
                                  </p:childTnLst>
                                </p:cTn>
                              </p:par>
                            </p:childTnLst>
                          </p:cTn>
                        </p:par>
                        <p:par>
                          <p:cTn id="53" fill="hold" nodeType="afterGroup">
                            <p:stCondLst>
                              <p:cond delay="3000"/>
                            </p:stCondLst>
                            <p:childTnLst>
                              <p:par>
                                <p:cTn id="54" presetID="10" presetClass="entr" presetSubtype="0" fill="hold" nodeType="afterEffect">
                                  <p:stCondLst>
                                    <p:cond delay="0"/>
                                  </p:stCondLst>
                                  <p:childTnLst>
                                    <p:set>
                                      <p:cBhvr>
                                        <p:cTn id="55" dur="1" fill="hold">
                                          <p:stCondLst>
                                            <p:cond delay="0"/>
                                          </p:stCondLst>
                                        </p:cTn>
                                        <p:tgtEl>
                                          <p:spTgt spid="51"/>
                                        </p:tgtEl>
                                        <p:attrNameLst>
                                          <p:attrName>style.visibility</p:attrName>
                                        </p:attrNameLst>
                                      </p:cBhvr>
                                      <p:to>
                                        <p:strVal val="visible"/>
                                      </p:to>
                                    </p:set>
                                    <p:animEffect transition="in" filter="fade">
                                      <p:cBhvr>
                                        <p:cTn id="56" dur="500"/>
                                        <p:tgtEl>
                                          <p:spTgt spid="51"/>
                                        </p:tgtEl>
                                      </p:cBhvr>
                                    </p:animEffect>
                                  </p:childTnLst>
                                </p:cTn>
                              </p:par>
                            </p:childTnLst>
                          </p:cTn>
                        </p:par>
                        <p:par>
                          <p:cTn id="57" fill="hold" nodeType="afterGroup">
                            <p:stCondLst>
                              <p:cond delay="3500"/>
                            </p:stCondLst>
                            <p:childTnLst>
                              <p:par>
                                <p:cTn id="58" presetID="10" presetClass="entr" presetSubtype="0" fill="hold" nodeType="afterEffect">
                                  <p:stCondLst>
                                    <p:cond delay="0"/>
                                  </p:stCondLst>
                                  <p:childTnLst>
                                    <p:set>
                                      <p:cBhvr>
                                        <p:cTn id="59" dur="1" fill="hold">
                                          <p:stCondLst>
                                            <p:cond delay="0"/>
                                          </p:stCondLst>
                                        </p:cTn>
                                        <p:tgtEl>
                                          <p:spTgt spid="50"/>
                                        </p:tgtEl>
                                        <p:attrNameLst>
                                          <p:attrName>style.visibility</p:attrName>
                                        </p:attrNameLst>
                                      </p:cBhvr>
                                      <p:to>
                                        <p:strVal val="visible"/>
                                      </p:to>
                                    </p:set>
                                    <p:animEffect transition="in" filter="fade">
                                      <p:cBhvr>
                                        <p:cTn id="60" dur="500"/>
                                        <p:tgtEl>
                                          <p:spTgt spid="50"/>
                                        </p:tgtEl>
                                      </p:cBhvr>
                                    </p:animEffect>
                                  </p:childTnLst>
                                </p:cTn>
                              </p:par>
                            </p:childTnLst>
                          </p:cTn>
                        </p:par>
                        <p:par>
                          <p:cTn id="61" fill="hold" nodeType="afterGroup">
                            <p:stCondLst>
                              <p:cond delay="4000"/>
                            </p:stCondLst>
                            <p:childTnLst>
                              <p:par>
                                <p:cTn id="62" presetID="10" presetClass="entr" presetSubtype="0" fill="hold" nodeType="afterEffect">
                                  <p:stCondLst>
                                    <p:cond delay="0"/>
                                  </p:stCondLst>
                                  <p:childTnLst>
                                    <p:set>
                                      <p:cBhvr>
                                        <p:cTn id="63" dur="1" fill="hold">
                                          <p:stCondLst>
                                            <p:cond delay="0"/>
                                          </p:stCondLst>
                                        </p:cTn>
                                        <p:tgtEl>
                                          <p:spTgt spid="46"/>
                                        </p:tgtEl>
                                        <p:attrNameLst>
                                          <p:attrName>style.visibility</p:attrName>
                                        </p:attrNameLst>
                                      </p:cBhvr>
                                      <p:to>
                                        <p:strVal val="visible"/>
                                      </p:to>
                                    </p:set>
                                    <p:animEffect transition="in" filter="fade">
                                      <p:cBhvr>
                                        <p:cTn id="64" dur="500"/>
                                        <p:tgtEl>
                                          <p:spTgt spid="46"/>
                                        </p:tgtEl>
                                      </p:cBhvr>
                                    </p:animEffect>
                                  </p:childTnLst>
                                </p:cTn>
                              </p:par>
                            </p:childTnLst>
                          </p:cTn>
                        </p:par>
                        <p:par>
                          <p:cTn id="65" fill="hold" nodeType="afterGroup">
                            <p:stCondLst>
                              <p:cond delay="4500"/>
                            </p:stCondLst>
                            <p:childTnLst>
                              <p:par>
                                <p:cTn id="66" presetID="10" presetClass="entr" presetSubtype="0" fill="hold" nodeType="afterEffect">
                                  <p:stCondLst>
                                    <p:cond delay="0"/>
                                  </p:stCondLst>
                                  <p:childTnLst>
                                    <p:set>
                                      <p:cBhvr>
                                        <p:cTn id="67" dur="1" fill="hold">
                                          <p:stCondLst>
                                            <p:cond delay="0"/>
                                          </p:stCondLst>
                                        </p:cTn>
                                        <p:tgtEl>
                                          <p:spTgt spid="47"/>
                                        </p:tgtEl>
                                        <p:attrNameLst>
                                          <p:attrName>style.visibility</p:attrName>
                                        </p:attrNameLst>
                                      </p:cBhvr>
                                      <p:to>
                                        <p:strVal val="visible"/>
                                      </p:to>
                                    </p:set>
                                    <p:animEffect transition="in" filter="fade">
                                      <p:cBhvr>
                                        <p:cTn id="68" dur="500"/>
                                        <p:tgtEl>
                                          <p:spTgt spid="47"/>
                                        </p:tgtEl>
                                      </p:cBhvr>
                                    </p:animEffect>
                                  </p:childTnLst>
                                </p:cTn>
                              </p:par>
                            </p:childTnLst>
                          </p:cTn>
                        </p:par>
                        <p:par>
                          <p:cTn id="69" fill="hold" nodeType="afterGroup">
                            <p:stCondLst>
                              <p:cond delay="5000"/>
                            </p:stCondLst>
                            <p:childTnLst>
                              <p:par>
                                <p:cTn id="70" presetID="10" presetClass="entr" presetSubtype="0" fill="hold" nodeType="afterEffect">
                                  <p:stCondLst>
                                    <p:cond delay="0"/>
                                  </p:stCondLst>
                                  <p:childTnLst>
                                    <p:set>
                                      <p:cBhvr>
                                        <p:cTn id="71" dur="1" fill="hold">
                                          <p:stCondLst>
                                            <p:cond delay="0"/>
                                          </p:stCondLst>
                                        </p:cTn>
                                        <p:tgtEl>
                                          <p:spTgt spid="49"/>
                                        </p:tgtEl>
                                        <p:attrNameLst>
                                          <p:attrName>style.visibility</p:attrName>
                                        </p:attrNameLst>
                                      </p:cBhvr>
                                      <p:to>
                                        <p:strVal val="visible"/>
                                      </p:to>
                                    </p:set>
                                    <p:animEffect transition="in" filter="fade">
                                      <p:cBhvr>
                                        <p:cTn id="72" dur="500"/>
                                        <p:tgtEl>
                                          <p:spTgt spid="49"/>
                                        </p:tgtEl>
                                      </p:cBhvr>
                                    </p:animEffect>
                                  </p:childTnLst>
                                </p:cTn>
                              </p:par>
                            </p:childTnLst>
                          </p:cTn>
                        </p:par>
                        <p:par>
                          <p:cTn id="73" fill="hold" nodeType="afterGroup">
                            <p:stCondLst>
                              <p:cond delay="5500"/>
                            </p:stCondLst>
                            <p:childTnLst>
                              <p:par>
                                <p:cTn id="74" presetID="10" presetClass="entr" presetSubtype="0" fill="hold" nodeType="afterEffect">
                                  <p:stCondLst>
                                    <p:cond delay="0"/>
                                  </p:stCondLst>
                                  <p:childTnLst>
                                    <p:set>
                                      <p:cBhvr>
                                        <p:cTn id="75" dur="1" fill="hold">
                                          <p:stCondLst>
                                            <p:cond delay="0"/>
                                          </p:stCondLst>
                                        </p:cTn>
                                        <p:tgtEl>
                                          <p:spTgt spid="48"/>
                                        </p:tgtEl>
                                        <p:attrNameLst>
                                          <p:attrName>style.visibility</p:attrName>
                                        </p:attrNameLst>
                                      </p:cBhvr>
                                      <p:to>
                                        <p:strVal val="visible"/>
                                      </p:to>
                                    </p:set>
                                    <p:animEffect transition="in" filter="fade">
                                      <p:cBhvr>
                                        <p:cTn id="76" dur="500"/>
                                        <p:tgtEl>
                                          <p:spTgt spid="48"/>
                                        </p:tgtEl>
                                      </p:cBhvr>
                                    </p:animEffect>
                                  </p:childTnLst>
                                </p:cTn>
                              </p:par>
                            </p:childTnLst>
                          </p:cTn>
                        </p:par>
                        <p:par>
                          <p:cTn id="77" fill="hold" nodeType="afterGroup">
                            <p:stCondLst>
                              <p:cond delay="6000"/>
                            </p:stCondLst>
                            <p:childTnLst>
                              <p:par>
                                <p:cTn id="78" presetID="10" presetClass="entr" presetSubtype="0" fill="hold" nodeType="afterEffect">
                                  <p:stCondLst>
                                    <p:cond delay="0"/>
                                  </p:stCondLst>
                                  <p:childTnLst>
                                    <p:set>
                                      <p:cBhvr>
                                        <p:cTn id="79" dur="1" fill="hold">
                                          <p:stCondLst>
                                            <p:cond delay="0"/>
                                          </p:stCondLst>
                                        </p:cTn>
                                        <p:tgtEl>
                                          <p:spTgt spid="52"/>
                                        </p:tgtEl>
                                        <p:attrNameLst>
                                          <p:attrName>style.visibility</p:attrName>
                                        </p:attrNameLst>
                                      </p:cBhvr>
                                      <p:to>
                                        <p:strVal val="visible"/>
                                      </p:to>
                                    </p:set>
                                    <p:animEffect transition="in" filter="fade">
                                      <p:cBhvr>
                                        <p:cTn id="80" dur="500"/>
                                        <p:tgtEl>
                                          <p:spTgt spid="52"/>
                                        </p:tgtEl>
                                      </p:cBhvr>
                                    </p:animEffect>
                                  </p:childTnLst>
                                </p:cTn>
                              </p:par>
                            </p:childTnLst>
                          </p:cTn>
                        </p:par>
                        <p:par>
                          <p:cTn id="81" fill="hold" nodeType="afterGroup">
                            <p:stCondLst>
                              <p:cond delay="6500"/>
                            </p:stCondLst>
                            <p:childTnLst>
                              <p:par>
                                <p:cTn id="82" presetID="10" presetClass="entr" presetSubtype="0" fill="hold" nodeType="afterEffect">
                                  <p:stCondLst>
                                    <p:cond delay="0"/>
                                  </p:stCondLst>
                                  <p:childTnLst>
                                    <p:set>
                                      <p:cBhvr>
                                        <p:cTn id="83" dur="1" fill="hold">
                                          <p:stCondLst>
                                            <p:cond delay="0"/>
                                          </p:stCondLst>
                                        </p:cTn>
                                        <p:tgtEl>
                                          <p:spTgt spid="53"/>
                                        </p:tgtEl>
                                        <p:attrNameLst>
                                          <p:attrName>style.visibility</p:attrName>
                                        </p:attrNameLst>
                                      </p:cBhvr>
                                      <p:to>
                                        <p:strVal val="visible"/>
                                      </p:to>
                                    </p:set>
                                    <p:animEffect transition="in" filter="fade">
                                      <p:cBhvr>
                                        <p:cTn id="84"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1804970891"/>
              </p:ext>
            </p:extLst>
          </p:nvPr>
        </p:nvGraphicFramePr>
        <p:xfrm>
          <a:off x="520172" y="271463"/>
          <a:ext cx="8229600" cy="6294120"/>
        </p:xfrm>
        <a:graphic>
          <a:graphicData uri="http://schemas.openxmlformats.org/drawingml/2006/table">
            <a:tbl>
              <a:tblPr firstRow="1" bandRow="1">
                <a:tableStyleId>{5C22544A-7EE6-4342-B048-85BDC9FD1C3A}</a:tableStyleId>
              </a:tblPr>
              <a:tblGrid>
                <a:gridCol w="822960"/>
                <a:gridCol w="822960"/>
                <a:gridCol w="822960"/>
                <a:gridCol w="822960"/>
                <a:gridCol w="822960"/>
                <a:gridCol w="822960"/>
                <a:gridCol w="822960"/>
                <a:gridCol w="822960"/>
                <a:gridCol w="822960"/>
                <a:gridCol w="822960"/>
              </a:tblGrid>
              <a:tr h="370840">
                <a:tc>
                  <a:txBody>
                    <a:bodyPr/>
                    <a:lstStyle/>
                    <a:p>
                      <a:pPr hangingPunct="0">
                        <a:spcBef>
                          <a:spcPts val="600"/>
                        </a:spcBef>
                        <a:spcAft>
                          <a:spcPts val="0"/>
                        </a:spcAft>
                        <a:tabLst>
                          <a:tab pos="504190" algn="l"/>
                          <a:tab pos="756285" algn="l"/>
                          <a:tab pos="1008380" algn="l"/>
                          <a:tab pos="1260475" algn="l"/>
                        </a:tabLst>
                      </a:pPr>
                      <a:r>
                        <a:rPr lang="en-GB" sz="1200" dirty="0">
                          <a:effectLst/>
                          <a:latin typeface="Times New Roman"/>
                          <a:ea typeface="Times New Roman"/>
                        </a:rPr>
                        <a:t>        Effet</a:t>
                      </a:r>
                      <a:endParaRPr lang="en-US" sz="1200" dirty="0">
                        <a:effectLst/>
                        <a:latin typeface="Times New Roman"/>
                        <a:ea typeface="Times New Roman"/>
                      </a:endParaRPr>
                    </a:p>
                    <a:p>
                      <a:pPr hangingPunct="0">
                        <a:spcBef>
                          <a:spcPts val="600"/>
                        </a:spcBef>
                        <a:spcAft>
                          <a:spcPts val="0"/>
                        </a:spcAft>
                        <a:tabLst>
                          <a:tab pos="504190" algn="l"/>
                          <a:tab pos="756285" algn="l"/>
                          <a:tab pos="1008380" algn="l"/>
                          <a:tab pos="1260475" algn="l"/>
                        </a:tabLst>
                      </a:pPr>
                      <a:r>
                        <a:rPr lang="en-GB" sz="1200" dirty="0">
                          <a:effectLst/>
                          <a:latin typeface="Times New Roman"/>
                          <a:ea typeface="Times New Roman"/>
                        </a:rPr>
                        <a:t> </a:t>
                      </a:r>
                      <a:endParaRPr lang="en-US" sz="1200" dirty="0">
                        <a:effectLst/>
                        <a:latin typeface="Times New Roman"/>
                        <a:ea typeface="Times New Roman"/>
                      </a:endParaRPr>
                    </a:p>
                    <a:p>
                      <a:pPr hangingPunct="0">
                        <a:spcBef>
                          <a:spcPts val="600"/>
                        </a:spcBef>
                        <a:spcAft>
                          <a:spcPts val="0"/>
                        </a:spcAft>
                        <a:tabLst>
                          <a:tab pos="504190" algn="l"/>
                          <a:tab pos="756285" algn="l"/>
                          <a:tab pos="1008380" algn="l"/>
                          <a:tab pos="1260475" algn="l"/>
                        </a:tabLst>
                      </a:pPr>
                      <a:r>
                        <a:rPr lang="en-GB" sz="1200" dirty="0">
                          <a:effectLst/>
                          <a:latin typeface="Times New Roman"/>
                          <a:ea typeface="Times New Roman"/>
                        </a:rPr>
                        <a:t>Infrastructure</a:t>
                      </a:r>
                      <a:endParaRPr lang="en-US" sz="1200" dirty="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Relever la température</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dirty="0">
                          <a:effectLst/>
                          <a:latin typeface="Times New Roman"/>
                          <a:ea typeface="Times New Roman"/>
                        </a:rPr>
                        <a:t>L'humidité</a:t>
                      </a:r>
                      <a:endParaRPr lang="en-US" sz="1200" dirty="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Charge de vent</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Élévation du niveau de la mer</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Les précipitations</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Les inondations</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Les glissements de terrain</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 neige et la glace de l'automne</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 foudre</a:t>
                      </a:r>
                      <a:endParaRPr lang="en-US" sz="1200">
                        <a:effectLst/>
                        <a:latin typeface="Times New Roman"/>
                        <a:ea typeface="Times New Roman"/>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Tower</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dirty="0">
                          <a:effectLst/>
                          <a:latin typeface="Times New Roman"/>
                          <a:ea typeface="Times New Roman"/>
                        </a:rPr>
                        <a:t>L</a:t>
                      </a:r>
                      <a:endParaRPr lang="en-US" sz="1200" dirty="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Antenne</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 </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dirty="0">
                          <a:effectLst/>
                          <a:latin typeface="Times New Roman"/>
                          <a:ea typeface="Times New Roman"/>
                        </a:rPr>
                        <a:t>H</a:t>
                      </a:r>
                      <a:endParaRPr lang="en-US" sz="1200" dirty="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Electronics</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Salle d'équipement</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Fibre optique</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Câbles à paires torsadées</a:t>
                      </a:r>
                      <a:endParaRPr lang="en-US" sz="1200">
                        <a:effectLst/>
                        <a:latin typeface="Times New Roman"/>
                        <a:ea typeface="Times New Roman"/>
                      </a:endParaRPr>
                    </a:p>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Et câbles coaxiaux</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dirty="0">
                          <a:effectLst/>
                          <a:latin typeface="Times New Roman"/>
                          <a:ea typeface="Times New Roman"/>
                        </a:rPr>
                        <a:t>L</a:t>
                      </a:r>
                      <a:endParaRPr lang="en-US" sz="1200" dirty="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Alimentation réseau </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Les groupes électrogènes de secours</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Les stations terriennes de satellite</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r>
              <a:tr h="370840">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HVAC</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H</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M</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a:effectLst/>
                          <a:latin typeface="Times New Roman"/>
                          <a:ea typeface="Times New Roman"/>
                        </a:rPr>
                        <a:t>L</a:t>
                      </a:r>
                      <a:endParaRPr lang="en-US" sz="1200">
                        <a:effectLst/>
                        <a:latin typeface="Times New Roman"/>
                        <a:ea typeface="Times New Roman"/>
                      </a:endParaRPr>
                    </a:p>
                  </a:txBody>
                  <a:tcPr marL="68580" marR="68580" marT="0" marB="0"/>
                </a:tc>
                <a:tc>
                  <a:txBody>
                    <a:bodyPr/>
                    <a:lstStyle/>
                    <a:p>
                      <a:pPr hangingPunct="0">
                        <a:spcBef>
                          <a:spcPts val="600"/>
                        </a:spcBef>
                        <a:spcAft>
                          <a:spcPts val="0"/>
                        </a:spcAft>
                        <a:tabLst>
                          <a:tab pos="504190" algn="l"/>
                          <a:tab pos="756285" algn="l"/>
                          <a:tab pos="1008380" algn="l"/>
                          <a:tab pos="1260475" algn="l"/>
                        </a:tabLst>
                      </a:pPr>
                      <a:r>
                        <a:rPr lang="en-GB" sz="1200" dirty="0">
                          <a:effectLst/>
                          <a:latin typeface="Times New Roman"/>
                          <a:ea typeface="Times New Roman"/>
                        </a:rPr>
                        <a:t>L</a:t>
                      </a:r>
                      <a:endParaRPr lang="en-US" sz="1200" dirty="0">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xmlns="" val="15743632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t>
            </a:r>
            <a:endParaRPr lang="en-US" dirty="0"/>
          </a:p>
        </p:txBody>
      </p:sp>
      <p:sp>
        <p:nvSpPr>
          <p:cNvPr id="3" name="Content Placeholder 2"/>
          <p:cNvSpPr>
            <a:spLocks noGrp="1"/>
          </p:cNvSpPr>
          <p:nvPr>
            <p:ph idx="1"/>
          </p:nvPr>
        </p:nvSpPr>
        <p:spPr/>
        <p:txBody>
          <a:bodyPr/>
          <a:lstStyle/>
          <a:p>
            <a:r>
              <a:rPr lang="en-US" dirty="0" smtClean="0"/>
              <a:t>L'adaptation est un devoir  pour un </a:t>
            </a:r>
            <a:r>
              <a:rPr lang="en-US" dirty="0" err="1" smtClean="0"/>
              <a:t>avenir</a:t>
            </a:r>
            <a:r>
              <a:rPr lang="en-US" dirty="0" smtClean="0"/>
              <a:t> </a:t>
            </a:r>
            <a:r>
              <a:rPr lang="en-US" dirty="0" err="1" smtClean="0"/>
              <a:t>connecté</a:t>
            </a:r>
            <a:r>
              <a:rPr lang="en-US" dirty="0" smtClean="0"/>
              <a:t> et  des </a:t>
            </a:r>
            <a:r>
              <a:rPr lang="en-US" dirty="0" err="1" smtClean="0"/>
              <a:t>villes</a:t>
            </a:r>
            <a:r>
              <a:rPr lang="en-US" dirty="0" smtClean="0"/>
              <a:t> durables.</a:t>
            </a:r>
          </a:p>
          <a:p>
            <a:r>
              <a:rPr lang="en-US" dirty="0" smtClean="0"/>
              <a:t>Combler l'écart de normalisation est essentielle pour la durabilité</a:t>
            </a:r>
          </a:p>
          <a:p>
            <a:r>
              <a:rPr lang="en-US" dirty="0" smtClean="0"/>
              <a:t>Les déchets peuvent être transformés en </a:t>
            </a:r>
            <a:r>
              <a:rPr lang="en-US" dirty="0" err="1" smtClean="0"/>
              <a:t>richesse</a:t>
            </a:r>
            <a:r>
              <a:rPr lang="en-US" dirty="0" smtClean="0"/>
              <a:t> </a:t>
            </a:r>
            <a:r>
              <a:rPr lang="en-US" dirty="0" err="1" smtClean="0"/>
              <a:t>lorsqu’ils</a:t>
            </a:r>
            <a:r>
              <a:rPr lang="en-US" dirty="0" smtClean="0"/>
              <a:t> </a:t>
            </a:r>
            <a:r>
              <a:rPr lang="en-US" dirty="0" err="1" smtClean="0"/>
              <a:t>sont</a:t>
            </a:r>
            <a:r>
              <a:rPr lang="en-US" dirty="0" smtClean="0"/>
              <a:t>  bien gérés.</a:t>
            </a:r>
            <a:endParaRPr lang="en-US" dirty="0"/>
          </a:p>
        </p:txBody>
      </p:sp>
    </p:spTree>
    <p:extLst>
      <p:ext uri="{BB962C8B-B14F-4D97-AF65-F5344CB8AC3E}">
        <p14:creationId xmlns:p14="http://schemas.microsoft.com/office/powerpoint/2010/main" xmlns="" val="19053290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txBox="1">
            <a:spLocks/>
          </p:cNvSpPr>
          <p:nvPr/>
        </p:nvSpPr>
        <p:spPr bwMode="auto">
          <a:xfrm>
            <a:off x="288681" y="2971800"/>
            <a:ext cx="7971692"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4400" b="1">
                <a:solidFill>
                  <a:srgbClr val="000000"/>
                </a:solidFill>
                <a:latin typeface="Apple Chancery" charset="0"/>
                <a:cs typeface="Apple Chancery" charset="0"/>
              </a:rPr>
              <a:t>Merci!</a:t>
            </a:r>
            <a:endParaRPr lang="en-US" sz="4800">
              <a:latin typeface="Apple Chancery" charset="0"/>
              <a:cs typeface="Apple Chancery" charset="0"/>
            </a:endParaRPr>
          </a:p>
        </p:txBody>
      </p:sp>
      <p:sp>
        <p:nvSpPr>
          <p:cNvPr id="5" name="Subtitle 2"/>
          <p:cNvSpPr txBox="1">
            <a:spLocks/>
          </p:cNvSpPr>
          <p:nvPr/>
        </p:nvSpPr>
        <p:spPr>
          <a:xfrm>
            <a:off x="1266092" y="4267201"/>
            <a:ext cx="5908431" cy="1363663"/>
          </a:xfrm>
          <a:prstGeom prst="rect">
            <a:avLst/>
          </a:prstGeom>
        </p:spPr>
        <p:txBody>
          <a:bodyPr/>
          <a:lst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0"/>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gn="ctr">
              <a:buFont typeface="Arial" charset="0"/>
              <a:buNone/>
              <a:defRPr/>
            </a:pPr>
            <a:r>
              <a:rPr lang="en-US" sz="2800" dirty="0" smtClean="0">
                <a:solidFill>
                  <a:prstClr val="black">
                    <a:tint val="75000"/>
                  </a:prstClr>
                </a:solidFill>
                <a:latin typeface="Baskerville"/>
                <a:ea typeface="Verdana" panose="020B0604030504040204" pitchFamily="34" charset="0"/>
                <a:cs typeface="Baskerville"/>
                <a:hlinkClick r:id="rId2"/>
              </a:rPr>
              <a:t>Khamali@ca.go.ke</a:t>
            </a:r>
            <a:r>
              <a:rPr lang="en-US" sz="2800" dirty="0" smtClean="0">
                <a:solidFill>
                  <a:prstClr val="black">
                    <a:tint val="75000"/>
                  </a:prstClr>
                </a:solidFill>
                <a:latin typeface="Baskerville"/>
                <a:ea typeface="Verdana" panose="020B0604030504040204" pitchFamily="34" charset="0"/>
                <a:cs typeface="Baskerville"/>
              </a:rPr>
              <a:t> </a:t>
            </a:r>
          </a:p>
          <a:p>
            <a:pPr marL="0" indent="0" algn="ctr">
              <a:buFont typeface="Arial" charset="0"/>
              <a:buNone/>
              <a:defRPr/>
            </a:pPr>
            <a:r>
              <a:rPr lang="en-US" sz="2800" dirty="0" smtClean="0">
                <a:solidFill>
                  <a:prstClr val="black">
                    <a:tint val="75000"/>
                  </a:prstClr>
                </a:solidFill>
                <a:latin typeface="Baskerville"/>
                <a:ea typeface="Verdana" panose="020B0604030504040204" pitchFamily="34" charset="0"/>
                <a:cs typeface="Baskerville"/>
                <a:hlinkClick r:id="rId3"/>
              </a:rPr>
              <a:t>Www.ca.go.ke</a:t>
            </a:r>
            <a:endParaRPr lang="en-US" sz="2800" dirty="0" smtClean="0">
              <a:solidFill>
                <a:prstClr val="black">
                  <a:tint val="75000"/>
                </a:prstClr>
              </a:solidFill>
              <a:latin typeface="Baskerville"/>
              <a:ea typeface="Verdana" panose="020B0604030504040204" pitchFamily="34" charset="0"/>
              <a:cs typeface="Baskerville"/>
            </a:endParaRPr>
          </a:p>
          <a:p>
            <a:pPr fontAlgn="auto">
              <a:spcAft>
                <a:spcPts val="0"/>
              </a:spcAft>
              <a:buFont typeface="Arial"/>
              <a:buNone/>
              <a:defRPr/>
            </a:pPr>
            <a:endParaRPr lang="en-US" sz="2800" dirty="0">
              <a:ea typeface="+mn-ea"/>
            </a:endParaRPr>
          </a:p>
        </p:txBody>
      </p:sp>
      <p:pic>
        <p:nvPicPr>
          <p:cNvPr id="30724" name="Picture 8" descr="C:\Users\murianki\AppData\Local\Microsoft\Windows\Temporary Internet Files\Content.IE5\UUQH351A\MP900382645[1].jpg"/>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995246" y="304800"/>
            <a:ext cx="1998785" cy="24003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5631220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xmlns="" val="204657824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xmlns="" val="3579669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3"/>
          <p:cNvSpPr>
            <a:spLocks noGrp="1"/>
          </p:cNvSpPr>
          <p:nvPr>
            <p:ph sz="half" idx="4294967295"/>
          </p:nvPr>
        </p:nvSpPr>
        <p:spPr>
          <a:xfrm>
            <a:off x="4025412" y="757239"/>
            <a:ext cx="5118588" cy="5368925"/>
          </a:xfrm>
        </p:spPr>
        <p:txBody>
          <a:bodyPr>
            <a:normAutofit fontScale="92500" lnSpcReduction="10000"/>
          </a:bodyPr>
          <a:lstStyle/>
          <a:p>
            <a:pPr defTabSz="914400" eaLnBrk="1" hangingPunct="1"/>
            <a:r>
              <a:rPr lang="en-US" dirty="0" smtClean="0">
                <a:solidFill>
                  <a:srgbClr val="000000"/>
                </a:solidFill>
                <a:latin typeface="Times" charset="0"/>
                <a:cs typeface="Times" charset="0"/>
              </a:rPr>
              <a:t> </a:t>
            </a:r>
            <a:r>
              <a:rPr lang="en-US" dirty="0" err="1">
                <a:solidFill>
                  <a:srgbClr val="000000"/>
                </a:solidFill>
                <a:latin typeface="Times" charset="0"/>
                <a:cs typeface="Times" charset="0"/>
              </a:rPr>
              <a:t>consommateurs</a:t>
            </a:r>
            <a:r>
              <a:rPr lang="en-US" dirty="0">
                <a:solidFill>
                  <a:srgbClr val="000000"/>
                </a:solidFill>
                <a:latin typeface="Times" charset="0"/>
                <a:cs typeface="Times" charset="0"/>
              </a:rPr>
              <a:t> </a:t>
            </a:r>
          </a:p>
          <a:p>
            <a:pPr defTabSz="914400" eaLnBrk="1" hangingPunct="1"/>
            <a:r>
              <a:rPr lang="en-US" dirty="0" err="1">
                <a:solidFill>
                  <a:srgbClr val="000000"/>
                </a:solidFill>
                <a:latin typeface="Times" charset="0"/>
                <a:cs typeface="Times" charset="0"/>
              </a:rPr>
              <a:t>Opérateurs</a:t>
            </a:r>
            <a:r>
              <a:rPr lang="en-US" dirty="0">
                <a:solidFill>
                  <a:srgbClr val="000000"/>
                </a:solidFill>
                <a:latin typeface="Times" charset="0"/>
                <a:cs typeface="Times" charset="0"/>
              </a:rPr>
              <a:t> </a:t>
            </a:r>
          </a:p>
          <a:p>
            <a:pPr defTabSz="914400" eaLnBrk="1" hangingPunct="1"/>
            <a:r>
              <a:rPr lang="en-US" dirty="0">
                <a:solidFill>
                  <a:srgbClr val="000000"/>
                </a:solidFill>
                <a:latin typeface="Times" charset="0"/>
                <a:cs typeface="Times" charset="0"/>
              </a:rPr>
              <a:t>F</a:t>
            </a:r>
            <a:r>
              <a:rPr lang="en-US" dirty="0" smtClean="0">
                <a:solidFill>
                  <a:srgbClr val="000000"/>
                </a:solidFill>
                <a:latin typeface="Times" charset="0"/>
                <a:cs typeface="Times" charset="0"/>
              </a:rPr>
              <a:t>abricants</a:t>
            </a:r>
            <a:r>
              <a:rPr lang="en-US" dirty="0">
                <a:solidFill>
                  <a:srgbClr val="000000"/>
                </a:solidFill>
                <a:latin typeface="Times" charset="0"/>
                <a:cs typeface="Times" charset="0"/>
              </a:rPr>
              <a:t> </a:t>
            </a:r>
          </a:p>
          <a:p>
            <a:pPr defTabSz="914400" eaLnBrk="1" hangingPunct="1"/>
            <a:r>
              <a:rPr lang="en-US" dirty="0" err="1">
                <a:solidFill>
                  <a:srgbClr val="000000"/>
                </a:solidFill>
                <a:latin typeface="Times" charset="0"/>
                <a:cs typeface="Times" charset="0"/>
              </a:rPr>
              <a:t>D</a:t>
            </a:r>
            <a:r>
              <a:rPr lang="en-US" dirty="0" err="1" smtClean="0">
                <a:solidFill>
                  <a:srgbClr val="000000"/>
                </a:solidFill>
                <a:latin typeface="Times" charset="0"/>
                <a:cs typeface="Times" charset="0"/>
              </a:rPr>
              <a:t>écideurs</a:t>
            </a:r>
            <a:r>
              <a:rPr lang="en-US" dirty="0">
                <a:solidFill>
                  <a:srgbClr val="000000"/>
                </a:solidFill>
                <a:latin typeface="Times" charset="0"/>
                <a:cs typeface="Times" charset="0"/>
              </a:rPr>
              <a:t> </a:t>
            </a:r>
          </a:p>
          <a:p>
            <a:pPr defTabSz="914400" eaLnBrk="1" hangingPunct="1"/>
            <a:r>
              <a:rPr lang="en-US" dirty="0" smtClean="0">
                <a:solidFill>
                  <a:srgbClr val="000000"/>
                </a:solidFill>
                <a:latin typeface="Times" charset="0"/>
                <a:cs typeface="Times" charset="0"/>
              </a:rPr>
              <a:t>ONG </a:t>
            </a:r>
            <a:r>
              <a:rPr lang="en-US" dirty="0">
                <a:solidFill>
                  <a:srgbClr val="000000"/>
                </a:solidFill>
                <a:latin typeface="Times" charset="0"/>
                <a:cs typeface="Times" charset="0"/>
              </a:rPr>
              <a:t>et </a:t>
            </a:r>
            <a:r>
              <a:rPr lang="en-US" dirty="0" smtClean="0">
                <a:solidFill>
                  <a:srgbClr val="000000"/>
                </a:solidFill>
                <a:latin typeface="Times" charset="0"/>
                <a:cs typeface="Times" charset="0"/>
              </a:rPr>
              <a:t> </a:t>
            </a:r>
            <a:r>
              <a:rPr lang="en-US" dirty="0" err="1">
                <a:solidFill>
                  <a:srgbClr val="000000"/>
                </a:solidFill>
                <a:latin typeface="Times" charset="0"/>
                <a:cs typeface="Times" charset="0"/>
              </a:rPr>
              <a:t>organisations</a:t>
            </a:r>
            <a:r>
              <a:rPr lang="en-US" dirty="0">
                <a:solidFill>
                  <a:srgbClr val="000000"/>
                </a:solidFill>
                <a:latin typeface="Times" charset="0"/>
                <a:cs typeface="Times" charset="0"/>
              </a:rPr>
              <a:t> </a:t>
            </a:r>
            <a:r>
              <a:rPr lang="en-US" dirty="0" err="1">
                <a:solidFill>
                  <a:srgbClr val="000000"/>
                </a:solidFill>
                <a:latin typeface="Times" charset="0"/>
                <a:cs typeface="Times" charset="0"/>
              </a:rPr>
              <a:t>communautaires</a:t>
            </a:r>
            <a:endParaRPr lang="en-US" dirty="0">
              <a:solidFill>
                <a:srgbClr val="000000"/>
              </a:solidFill>
              <a:latin typeface="Times" charset="0"/>
              <a:cs typeface="Times" charset="0"/>
            </a:endParaRPr>
          </a:p>
          <a:p>
            <a:pPr defTabSz="914400" eaLnBrk="1" hangingPunct="1"/>
            <a:r>
              <a:rPr lang="en-US" dirty="0" err="1">
                <a:solidFill>
                  <a:srgbClr val="000000"/>
                </a:solidFill>
                <a:latin typeface="Times" charset="0"/>
                <a:cs typeface="Times" charset="0"/>
              </a:rPr>
              <a:t>Secteur</a:t>
            </a:r>
            <a:r>
              <a:rPr lang="en-US" dirty="0">
                <a:solidFill>
                  <a:srgbClr val="000000"/>
                </a:solidFill>
                <a:latin typeface="Times" charset="0"/>
                <a:cs typeface="Times" charset="0"/>
              </a:rPr>
              <a:t> </a:t>
            </a:r>
            <a:r>
              <a:rPr lang="en-US" dirty="0" err="1">
                <a:solidFill>
                  <a:srgbClr val="000000"/>
                </a:solidFill>
                <a:latin typeface="Times" charset="0"/>
                <a:cs typeface="Times" charset="0"/>
              </a:rPr>
              <a:t>privé</a:t>
            </a:r>
            <a:endParaRPr lang="en-US" dirty="0">
              <a:solidFill>
                <a:srgbClr val="000000"/>
              </a:solidFill>
              <a:latin typeface="Times" charset="0"/>
              <a:cs typeface="Times" charset="0"/>
            </a:endParaRPr>
          </a:p>
          <a:p>
            <a:pPr defTabSz="914400" eaLnBrk="1" hangingPunct="1"/>
            <a:r>
              <a:rPr lang="en-US" dirty="0" err="1" smtClean="0">
                <a:solidFill>
                  <a:srgbClr val="000000"/>
                </a:solidFill>
                <a:latin typeface="Times" charset="0"/>
                <a:cs typeface="Times" charset="0"/>
              </a:rPr>
              <a:t>gouvernements</a:t>
            </a:r>
            <a:r>
              <a:rPr lang="en-US" dirty="0" smtClean="0">
                <a:solidFill>
                  <a:srgbClr val="000000"/>
                </a:solidFill>
                <a:latin typeface="Times" charset="0"/>
                <a:cs typeface="Times" charset="0"/>
              </a:rPr>
              <a:t>/</a:t>
            </a:r>
          </a:p>
          <a:p>
            <a:pPr marL="0" indent="0" defTabSz="914400" eaLnBrk="1" hangingPunct="1">
              <a:buNone/>
            </a:pPr>
            <a:r>
              <a:rPr lang="en-US" dirty="0" smtClean="0">
                <a:solidFill>
                  <a:srgbClr val="000000"/>
                </a:solidFill>
                <a:latin typeface="Times" charset="0"/>
                <a:cs typeface="Times" charset="0"/>
              </a:rPr>
              <a:t>administrations</a:t>
            </a:r>
            <a:endParaRPr lang="en-US" dirty="0">
              <a:solidFill>
                <a:srgbClr val="000000"/>
              </a:solidFill>
              <a:latin typeface="Times" charset="0"/>
              <a:cs typeface="Times" charset="0"/>
            </a:endParaRPr>
          </a:p>
          <a:p>
            <a:pPr defTabSz="914400" eaLnBrk="1" hangingPunct="1"/>
            <a:r>
              <a:rPr lang="en-US" dirty="0" err="1">
                <a:solidFill>
                  <a:srgbClr val="000000"/>
                </a:solidFill>
                <a:latin typeface="Times" charset="0"/>
                <a:cs typeface="Times" charset="0"/>
              </a:rPr>
              <a:t>O</a:t>
            </a:r>
            <a:r>
              <a:rPr lang="en-US" dirty="0" err="1" smtClean="0">
                <a:solidFill>
                  <a:srgbClr val="000000"/>
                </a:solidFill>
                <a:latin typeface="Times" charset="0"/>
                <a:cs typeface="Times" charset="0"/>
              </a:rPr>
              <a:t>rganes</a:t>
            </a:r>
            <a:r>
              <a:rPr lang="en-US" dirty="0" smtClean="0">
                <a:solidFill>
                  <a:srgbClr val="000000"/>
                </a:solidFill>
                <a:latin typeface="Times" charset="0"/>
                <a:cs typeface="Times" charset="0"/>
              </a:rPr>
              <a:t> </a:t>
            </a:r>
            <a:r>
              <a:rPr lang="en-US" dirty="0" err="1">
                <a:solidFill>
                  <a:srgbClr val="000000"/>
                </a:solidFill>
                <a:latin typeface="Times" charset="0"/>
                <a:cs typeface="Times" charset="0"/>
              </a:rPr>
              <a:t>régionaux</a:t>
            </a:r>
            <a:r>
              <a:rPr lang="en-US" dirty="0">
                <a:solidFill>
                  <a:srgbClr val="000000"/>
                </a:solidFill>
                <a:latin typeface="Times" charset="0"/>
                <a:cs typeface="Times" charset="0"/>
              </a:rPr>
              <a:t> et </a:t>
            </a:r>
            <a:r>
              <a:rPr lang="en-US" dirty="0" err="1">
                <a:solidFill>
                  <a:srgbClr val="000000"/>
                </a:solidFill>
                <a:latin typeface="Times" charset="0"/>
                <a:cs typeface="Times" charset="0"/>
              </a:rPr>
              <a:t>internationaux</a:t>
            </a:r>
            <a:r>
              <a:rPr lang="en-US" dirty="0">
                <a:solidFill>
                  <a:srgbClr val="000000"/>
                </a:solidFill>
                <a:latin typeface="Times" charset="0"/>
                <a:cs typeface="Times" charset="0"/>
              </a:rPr>
              <a:t>.</a:t>
            </a:r>
          </a:p>
          <a:p>
            <a:pPr defTabSz="914400" eaLnBrk="1" hangingPunct="1"/>
            <a:endParaRPr lang="en-US" dirty="0">
              <a:latin typeface="Calibri" charset="0"/>
            </a:endParaRPr>
          </a:p>
        </p:txBody>
      </p:sp>
      <p:sp>
        <p:nvSpPr>
          <p:cNvPr id="18435" name="Title 8"/>
          <p:cNvSpPr>
            <a:spLocks noGrp="1"/>
          </p:cNvSpPr>
          <p:nvPr>
            <p:ph type="title" idx="4294967295"/>
          </p:nvPr>
        </p:nvSpPr>
        <p:spPr>
          <a:xfrm>
            <a:off x="0" y="66675"/>
            <a:ext cx="7644912" cy="823913"/>
          </a:xfrm>
        </p:spPr>
        <p:txBody>
          <a:bodyPr/>
          <a:lstStyle/>
          <a:p>
            <a:pPr eaLnBrk="1" hangingPunct="1"/>
            <a:r>
              <a:rPr lang="en-US" sz="3800" b="1" dirty="0" smtClean="0">
                <a:solidFill>
                  <a:srgbClr val="0000FF"/>
                </a:solidFill>
                <a:latin typeface="Cambria" charset="0"/>
                <a:cs typeface="Cambria" charset="0"/>
              </a:rPr>
              <a:t>Les </a:t>
            </a:r>
            <a:r>
              <a:rPr lang="en-US" sz="3800" b="1" dirty="0" err="1" smtClean="0">
                <a:solidFill>
                  <a:srgbClr val="0000FF"/>
                </a:solidFill>
                <a:latin typeface="Cambria" charset="0"/>
                <a:cs typeface="Cambria" charset="0"/>
              </a:rPr>
              <a:t>Acteurs</a:t>
            </a:r>
            <a:r>
              <a:rPr lang="en-US" sz="3800" b="1" dirty="0" smtClean="0">
                <a:solidFill>
                  <a:srgbClr val="0000FF"/>
                </a:solidFill>
                <a:latin typeface="Cambria" charset="0"/>
                <a:cs typeface="Cambria" charset="0"/>
              </a:rPr>
              <a:t> des CC </a:t>
            </a:r>
            <a:endParaRPr lang="en-US" sz="3800" b="1" dirty="0">
              <a:solidFill>
                <a:srgbClr val="0000FF"/>
              </a:solidFill>
              <a:latin typeface="Cambria" charset="0"/>
              <a:cs typeface="Cambria" charset="0"/>
            </a:endParaRPr>
          </a:p>
        </p:txBody>
      </p:sp>
      <p:grpSp>
        <p:nvGrpSpPr>
          <p:cNvPr id="18436" name="Group 5"/>
          <p:cNvGrpSpPr>
            <a:grpSpLocks/>
          </p:cNvGrpSpPr>
          <p:nvPr/>
        </p:nvGrpSpPr>
        <p:grpSpPr bwMode="auto">
          <a:xfrm>
            <a:off x="244720" y="1127125"/>
            <a:ext cx="3059723" cy="4905375"/>
            <a:chOff x="228600" y="1447800"/>
            <a:chExt cx="2895600" cy="4813300"/>
          </a:xfrm>
        </p:grpSpPr>
        <p:sp>
          <p:nvSpPr>
            <p:cNvPr id="18438" name="Picture 2" descr="C:\Documents and Settings\murianki\Local Settings\Temporary Internet Files\Content.IE5\JJ8UXVDB\MC900239195[1].wmf"/>
            <p:cNvSpPr>
              <a:spLocks noChangeAspect="1" noChangeArrowheads="1"/>
            </p:cNvSpPr>
            <p:nvPr/>
          </p:nvSpPr>
          <p:spPr bwMode="auto">
            <a:xfrm>
              <a:off x="494531" y="4572000"/>
              <a:ext cx="1874838" cy="16891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18439" name="Picture 15" descr="C:\Users\murianki\AppData\Local\Microsoft\Windows\Temporary Internet Files\Content.IE5\UD4P1EGX\MC900059637[1].wmf"/>
            <p:cNvSpPr>
              <a:spLocks noChangeAspect="1" noChangeArrowheads="1"/>
            </p:cNvSpPr>
            <p:nvPr/>
          </p:nvSpPr>
          <p:spPr bwMode="auto">
            <a:xfrm>
              <a:off x="616610" y="1786280"/>
              <a:ext cx="1745590" cy="19284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p>
          </p:txBody>
        </p:sp>
        <p:sp>
          <p:nvSpPr>
            <p:cNvPr id="8" name="Cloud Callout 7"/>
            <p:cNvSpPr/>
            <p:nvPr/>
          </p:nvSpPr>
          <p:spPr>
            <a:xfrm>
              <a:off x="228600" y="1447800"/>
              <a:ext cx="2895600" cy="2819441"/>
            </a:xfrm>
            <a:prstGeom prst="cloudCallout">
              <a:avLst/>
            </a:prstGeom>
            <a:noFill/>
            <a:ln w="25400" cap="flat" cmpd="sng" algn="ctr">
              <a:solidFill>
                <a:srgbClr val="8179EB"/>
              </a:solidFill>
              <a:prstDash val="solid"/>
            </a:ln>
            <a:effectLst/>
          </p:spPr>
          <p:txBody>
            <a:bodyPr anchor="ctr"/>
            <a:lstStyle/>
            <a:p>
              <a:pPr algn="ctr">
                <a:defRPr/>
              </a:pPr>
              <a:endParaRPr lang="en-US" kern="0" dirty="0">
                <a:solidFill>
                  <a:prstClr val="white"/>
                </a:solidFill>
                <a:latin typeface="Georgia"/>
                <a:ea typeface="+mn-ea"/>
                <a:cs typeface="+mn-cs"/>
              </a:endParaRPr>
            </a:p>
          </p:txBody>
        </p:sp>
      </p:grpSp>
      <p:sp>
        <p:nvSpPr>
          <p:cNvPr id="18437" name="TextBox 1"/>
          <p:cNvSpPr txBox="1">
            <a:spLocks noChangeArrowheads="1"/>
          </p:cNvSpPr>
          <p:nvPr/>
        </p:nvSpPr>
        <p:spPr bwMode="auto">
          <a:xfrm>
            <a:off x="653051" y="1791759"/>
            <a:ext cx="2173513" cy="9541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Calibri" charset="0"/>
                <a:ea typeface="ＭＳ Ｐゴシック" charset="0"/>
                <a:cs typeface="ＭＳ Ｐゴシック" charset="0"/>
              </a:defRPr>
            </a:lvl1pPr>
            <a:lvl2pPr marL="742950" indent="-285750" eaLnBrk="0" hangingPunct="0">
              <a:defRPr sz="2400">
                <a:solidFill>
                  <a:schemeClr val="tx1"/>
                </a:solidFill>
                <a:latin typeface="Calibri" charset="0"/>
                <a:ea typeface="ＭＳ Ｐゴシック" charset="0"/>
              </a:defRPr>
            </a:lvl2pPr>
            <a:lvl3pPr marL="1143000" indent="-228600" eaLnBrk="0" hangingPunct="0">
              <a:defRPr sz="2400">
                <a:solidFill>
                  <a:schemeClr val="tx1"/>
                </a:solidFill>
                <a:latin typeface="Calibri" charset="0"/>
                <a:ea typeface="ＭＳ Ｐゴシック" charset="0"/>
              </a:defRPr>
            </a:lvl3pPr>
            <a:lvl4pPr marL="1600200" indent="-228600" eaLnBrk="0" hangingPunct="0">
              <a:defRPr sz="2400">
                <a:solidFill>
                  <a:schemeClr val="tx1"/>
                </a:solidFill>
                <a:latin typeface="Calibri" charset="0"/>
                <a:ea typeface="ＭＳ Ｐゴシック" charset="0"/>
              </a:defRPr>
            </a:lvl4pPr>
            <a:lvl5pPr marL="2057400" indent="-228600" eaLnBrk="0" hangingPunct="0">
              <a:defRPr sz="2400">
                <a:solidFill>
                  <a:schemeClr val="tx1"/>
                </a:solidFill>
                <a:latin typeface="Calibri" charset="0"/>
                <a:ea typeface="ＭＳ Ｐゴシック" charset="0"/>
              </a:defRPr>
            </a:lvl5pPr>
            <a:lvl6pPr marL="2514600" indent="-228600" eaLnBrk="0" fontAlgn="base" hangingPunct="0">
              <a:spcBef>
                <a:spcPct val="0"/>
              </a:spcBef>
              <a:spcAft>
                <a:spcPct val="0"/>
              </a:spcAft>
              <a:defRPr sz="2400">
                <a:solidFill>
                  <a:schemeClr val="tx1"/>
                </a:solidFill>
                <a:latin typeface="Calibri" charset="0"/>
                <a:ea typeface="ＭＳ Ｐゴシック" charset="0"/>
              </a:defRPr>
            </a:lvl6pPr>
            <a:lvl7pPr marL="2971800" indent="-228600" eaLnBrk="0" fontAlgn="base" hangingPunct="0">
              <a:spcBef>
                <a:spcPct val="0"/>
              </a:spcBef>
              <a:spcAft>
                <a:spcPct val="0"/>
              </a:spcAft>
              <a:defRPr sz="2400">
                <a:solidFill>
                  <a:schemeClr val="tx1"/>
                </a:solidFill>
                <a:latin typeface="Calibri" charset="0"/>
                <a:ea typeface="ＭＳ Ｐゴシック" charset="0"/>
              </a:defRPr>
            </a:lvl7pPr>
            <a:lvl8pPr marL="3429000" indent="-228600" eaLnBrk="0" fontAlgn="base" hangingPunct="0">
              <a:spcBef>
                <a:spcPct val="0"/>
              </a:spcBef>
              <a:spcAft>
                <a:spcPct val="0"/>
              </a:spcAft>
              <a:defRPr sz="2400">
                <a:solidFill>
                  <a:schemeClr val="tx1"/>
                </a:solidFill>
                <a:latin typeface="Calibri" charset="0"/>
                <a:ea typeface="ＭＳ Ｐゴシック" charset="0"/>
              </a:defRPr>
            </a:lvl8pPr>
            <a:lvl9pPr marL="3886200" indent="-228600" eaLnBrk="0" fontAlgn="base" hangingPunct="0">
              <a:spcBef>
                <a:spcPct val="0"/>
              </a:spcBef>
              <a:spcAft>
                <a:spcPct val="0"/>
              </a:spcAft>
              <a:defRPr sz="2400">
                <a:solidFill>
                  <a:schemeClr val="tx1"/>
                </a:solidFill>
                <a:latin typeface="Calibri" charset="0"/>
                <a:ea typeface="ＭＳ Ｐゴシック" charset="0"/>
              </a:defRPr>
            </a:lvl9pPr>
          </a:lstStyle>
          <a:p>
            <a:pPr algn="ctr" eaLnBrk="1" hangingPunct="1"/>
            <a:r>
              <a:rPr lang="en-US" sz="2800" b="1" dirty="0">
                <a:latin typeface="Arial"/>
                <a:cs typeface="Arial"/>
              </a:rPr>
              <a:t>Infectés ou touchés</a:t>
            </a:r>
          </a:p>
        </p:txBody>
      </p:sp>
    </p:spTree>
    <p:extLst>
      <p:ext uri="{BB962C8B-B14F-4D97-AF65-F5344CB8AC3E}">
        <p14:creationId xmlns:p14="http://schemas.microsoft.com/office/powerpoint/2010/main" xmlns="" val="870455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85838"/>
            <a:ext cx="8229600" cy="5140325"/>
          </a:xfrm>
        </p:spPr>
        <p:txBody>
          <a:bodyPr/>
          <a:lstStyle/>
          <a:p>
            <a:pPr marL="0" indent="0" algn="just" defTabSz="914400" eaLnBrk="1" hangingPunct="1">
              <a:buFont typeface="Arial" charset="0"/>
              <a:buNone/>
              <a:defRPr/>
            </a:pPr>
            <a:r>
              <a:rPr lang="en-US" sz="2800" b="1" dirty="0">
                <a:solidFill>
                  <a:prstClr val="black"/>
                </a:solidFill>
                <a:latin typeface="Times"/>
                <a:ea typeface="Verdana" panose="020B0604030504040204" pitchFamily="34" charset="0"/>
                <a:cs typeface="Times"/>
              </a:rPr>
              <a:t>Protection des consommateurs:</a:t>
            </a:r>
          </a:p>
          <a:p>
            <a:pPr algn="just" defTabSz="914400" eaLnBrk="1" hangingPunct="1">
              <a:buFont typeface="Arial" panose="020B0604020202020204" pitchFamily="34" charset="0"/>
              <a:buChar char="•"/>
              <a:defRPr/>
            </a:pPr>
            <a:r>
              <a:rPr lang="en-US" sz="2800" dirty="0" err="1" smtClean="0">
                <a:solidFill>
                  <a:prstClr val="black"/>
                </a:solidFill>
                <a:latin typeface="Times"/>
                <a:ea typeface="Verdana" panose="020B0604030504040204" pitchFamily="34" charset="0"/>
                <a:cs typeface="Times"/>
              </a:rPr>
              <a:t>Partage</a:t>
            </a:r>
            <a:r>
              <a:rPr lang="en-US" sz="2800" dirty="0" smtClean="0">
                <a:solidFill>
                  <a:prstClr val="black"/>
                </a:solidFill>
                <a:latin typeface="Times"/>
                <a:ea typeface="Verdana" panose="020B0604030504040204" pitchFamily="34" charset="0"/>
                <a:cs typeface="Times"/>
              </a:rPr>
              <a:t> des infrastructures </a:t>
            </a:r>
            <a:endParaRPr lang="en-US" sz="2800" dirty="0">
              <a:solidFill>
                <a:prstClr val="black"/>
              </a:solidFill>
              <a:latin typeface="Times"/>
              <a:ea typeface="Verdana" panose="020B0604030504040204" pitchFamily="34" charset="0"/>
              <a:cs typeface="Times"/>
            </a:endParaRPr>
          </a:p>
          <a:p>
            <a:pPr algn="just" defTabSz="914400" eaLnBrk="1" hangingPunct="1">
              <a:buFont typeface="Arial" panose="020B0604020202020204" pitchFamily="34" charset="0"/>
              <a:buChar char="•"/>
              <a:defRPr/>
            </a:pPr>
            <a:r>
              <a:rPr lang="en-US" sz="2800" dirty="0" err="1" smtClean="0">
                <a:solidFill>
                  <a:prstClr val="black"/>
                </a:solidFill>
                <a:latin typeface="Times"/>
                <a:ea typeface="Verdana" panose="020B0604030504040204" pitchFamily="34" charset="0"/>
                <a:cs typeface="Times"/>
              </a:rPr>
              <a:t>Lois,règlements,lignes</a:t>
            </a:r>
            <a:r>
              <a:rPr lang="en-US" sz="2800" dirty="0">
                <a:solidFill>
                  <a:prstClr val="black"/>
                </a:solidFill>
                <a:latin typeface="Times"/>
                <a:ea typeface="Verdana" panose="020B0604030504040204" pitchFamily="34" charset="0"/>
                <a:cs typeface="Times"/>
              </a:rPr>
              <a:t> </a:t>
            </a:r>
            <a:r>
              <a:rPr lang="en-US" sz="2800" dirty="0" err="1" smtClean="0">
                <a:solidFill>
                  <a:prstClr val="black"/>
                </a:solidFill>
                <a:latin typeface="Times"/>
                <a:ea typeface="Verdana" panose="020B0604030504040204" pitchFamily="34" charset="0"/>
                <a:cs typeface="Times"/>
              </a:rPr>
              <a:t>directrices</a:t>
            </a:r>
            <a:r>
              <a:rPr lang="en-US" sz="2800" dirty="0" smtClean="0">
                <a:solidFill>
                  <a:prstClr val="black"/>
                </a:solidFill>
                <a:latin typeface="Times"/>
                <a:ea typeface="Verdana" panose="020B0604030504040204" pitchFamily="34" charset="0"/>
                <a:cs typeface="Times"/>
              </a:rPr>
              <a:t> </a:t>
            </a:r>
            <a:r>
              <a:rPr lang="en-US" sz="2800" dirty="0" err="1" smtClean="0">
                <a:solidFill>
                  <a:prstClr val="black"/>
                </a:solidFill>
                <a:latin typeface="Times"/>
                <a:ea typeface="Verdana" panose="020B0604030504040204" pitchFamily="34" charset="0"/>
                <a:cs typeface="Times"/>
              </a:rPr>
              <a:t>Etc</a:t>
            </a:r>
            <a:r>
              <a:rPr lang="en-US" sz="2800" dirty="0">
                <a:solidFill>
                  <a:prstClr val="black"/>
                </a:solidFill>
                <a:latin typeface="Times"/>
                <a:ea typeface="Verdana" panose="020B0604030504040204" pitchFamily="34" charset="0"/>
                <a:cs typeface="Times"/>
              </a:rPr>
              <a:t> </a:t>
            </a:r>
            <a:r>
              <a:rPr lang="en-US" sz="2800" dirty="0" err="1" smtClean="0">
                <a:solidFill>
                  <a:prstClr val="black"/>
                </a:solidFill>
                <a:latin typeface="Times"/>
                <a:ea typeface="Verdana" panose="020B0604030504040204" pitchFamily="34" charset="0"/>
                <a:cs typeface="Times"/>
              </a:rPr>
              <a:t>Loi</a:t>
            </a:r>
            <a:r>
              <a:rPr lang="en-US" sz="2800" dirty="0" smtClean="0">
                <a:solidFill>
                  <a:prstClr val="black"/>
                </a:solidFill>
                <a:latin typeface="Times"/>
                <a:ea typeface="Verdana" panose="020B0604030504040204" pitchFamily="34" charset="0"/>
                <a:cs typeface="Times"/>
              </a:rPr>
              <a:t> </a:t>
            </a:r>
            <a:r>
              <a:rPr lang="en-US" sz="2800" dirty="0" err="1" smtClean="0">
                <a:solidFill>
                  <a:prstClr val="black"/>
                </a:solidFill>
                <a:latin typeface="Times"/>
                <a:ea typeface="Verdana" panose="020B0604030504040204" pitchFamily="34" charset="0"/>
                <a:cs typeface="Times"/>
              </a:rPr>
              <a:t>sur</a:t>
            </a:r>
            <a:r>
              <a:rPr lang="en-US" sz="2800" dirty="0" smtClean="0">
                <a:solidFill>
                  <a:prstClr val="black"/>
                </a:solidFill>
                <a:latin typeface="Times"/>
                <a:ea typeface="Verdana" panose="020B0604030504040204" pitchFamily="34" charset="0"/>
                <a:cs typeface="Times"/>
              </a:rPr>
              <a:t> la Protection du </a:t>
            </a:r>
            <a:r>
              <a:rPr lang="en-US" sz="2800" dirty="0" err="1" smtClean="0">
                <a:solidFill>
                  <a:prstClr val="black"/>
                </a:solidFill>
                <a:latin typeface="Times"/>
                <a:ea typeface="Verdana" panose="020B0604030504040204" pitchFamily="34" charset="0"/>
                <a:cs typeface="Times"/>
              </a:rPr>
              <a:t>Consommateur</a:t>
            </a:r>
            <a:r>
              <a:rPr lang="en-US" sz="2800" dirty="0" smtClean="0">
                <a:solidFill>
                  <a:prstClr val="black"/>
                </a:solidFill>
                <a:latin typeface="Times"/>
                <a:ea typeface="Verdana" panose="020B0604030504040204" pitchFamily="34" charset="0"/>
                <a:cs typeface="Times"/>
              </a:rPr>
              <a:t>, 2012.</a:t>
            </a:r>
            <a:r>
              <a:rPr lang="en-US" sz="3000" dirty="0" smtClean="0">
                <a:solidFill>
                  <a:srgbClr val="000000"/>
                </a:solidFill>
                <a:latin typeface="Times"/>
                <a:ea typeface="Verdana" panose="020B0604030504040204" pitchFamily="34" charset="0"/>
                <a:cs typeface="Times"/>
              </a:rPr>
              <a:t> </a:t>
            </a:r>
            <a:r>
              <a:rPr lang="en-US" sz="3000" dirty="0">
                <a:solidFill>
                  <a:srgbClr val="000000"/>
                </a:solidFill>
                <a:latin typeface="Times"/>
                <a:ea typeface="Verdana" panose="020B0604030504040204" pitchFamily="34" charset="0"/>
                <a:cs typeface="Times"/>
              </a:rPr>
              <a:t> </a:t>
            </a:r>
            <a:endParaRPr lang="en-US" sz="3000" dirty="0" smtClean="0">
              <a:solidFill>
                <a:srgbClr val="000000"/>
              </a:solidFill>
              <a:latin typeface="Times"/>
              <a:ea typeface="Verdana" panose="020B0604030504040204" pitchFamily="34" charset="0"/>
              <a:cs typeface="Times"/>
            </a:endParaRPr>
          </a:p>
          <a:p>
            <a:pPr algn="just" defTabSz="914400" eaLnBrk="1" hangingPunct="1">
              <a:buFont typeface="Arial" panose="020B0604020202020204" pitchFamily="34" charset="0"/>
              <a:buChar char="•"/>
              <a:defRPr/>
            </a:pPr>
            <a:r>
              <a:rPr lang="en-US" sz="3000" dirty="0" smtClean="0">
                <a:solidFill>
                  <a:srgbClr val="000000"/>
                </a:solidFill>
                <a:latin typeface="Times"/>
                <a:ea typeface="Verdana" panose="020B0604030504040204" pitchFamily="34" charset="0"/>
                <a:cs typeface="Times"/>
              </a:rPr>
              <a:t>Protection de l'environnement.</a:t>
            </a:r>
          </a:p>
          <a:p>
            <a:pPr algn="just" defTabSz="914400" eaLnBrk="1" hangingPunct="1">
              <a:buFont typeface="Arial" panose="020B0604020202020204" pitchFamily="34" charset="0"/>
              <a:buChar char="•"/>
              <a:defRPr/>
            </a:pPr>
            <a:r>
              <a:rPr lang="en-US" sz="3000" dirty="0" smtClean="0">
                <a:solidFill>
                  <a:srgbClr val="000000"/>
                </a:solidFill>
                <a:latin typeface="Times"/>
                <a:ea typeface="Verdana" panose="020B0604030504040204" pitchFamily="34" charset="0"/>
                <a:cs typeface="Times"/>
              </a:rPr>
              <a:t>Traités et déclarations. </a:t>
            </a:r>
          </a:p>
          <a:p>
            <a:pPr algn="just" defTabSz="914400" eaLnBrk="1" hangingPunct="1">
              <a:buFont typeface="Arial" panose="020B0604020202020204" pitchFamily="34" charset="0"/>
              <a:buChar char="•"/>
              <a:defRPr/>
            </a:pPr>
            <a:r>
              <a:rPr lang="en-US" sz="3000" dirty="0" err="1" smtClean="0">
                <a:solidFill>
                  <a:srgbClr val="000000"/>
                </a:solidFill>
                <a:latin typeface="Times"/>
                <a:ea typeface="Verdana" panose="020B0604030504040204" pitchFamily="34" charset="0"/>
                <a:cs typeface="Times"/>
              </a:rPr>
              <a:t>Intégration</a:t>
            </a:r>
            <a:r>
              <a:rPr lang="en-US" sz="3000" dirty="0" smtClean="0">
                <a:solidFill>
                  <a:srgbClr val="000000"/>
                </a:solidFill>
                <a:latin typeface="Times"/>
                <a:ea typeface="Verdana" panose="020B0604030504040204" pitchFamily="34" charset="0"/>
                <a:cs typeface="Times"/>
              </a:rPr>
              <a:t> des CC </a:t>
            </a:r>
            <a:r>
              <a:rPr lang="en-US" sz="3000" dirty="0" err="1" smtClean="0">
                <a:solidFill>
                  <a:srgbClr val="000000"/>
                </a:solidFill>
                <a:latin typeface="Times"/>
                <a:ea typeface="Verdana" panose="020B0604030504040204" pitchFamily="34" charset="0"/>
                <a:cs typeface="Times"/>
              </a:rPr>
              <a:t>dans</a:t>
            </a:r>
            <a:r>
              <a:rPr lang="en-US" sz="3000" dirty="0" smtClean="0">
                <a:solidFill>
                  <a:srgbClr val="000000"/>
                </a:solidFill>
                <a:latin typeface="Times"/>
                <a:ea typeface="Verdana" panose="020B0604030504040204" pitchFamily="34" charset="0"/>
                <a:cs typeface="Times"/>
              </a:rPr>
              <a:t> tous les </a:t>
            </a:r>
            <a:r>
              <a:rPr lang="en-US" sz="3000" dirty="0" err="1" smtClean="0">
                <a:solidFill>
                  <a:srgbClr val="000000"/>
                </a:solidFill>
                <a:latin typeface="Times"/>
                <a:ea typeface="Verdana" panose="020B0604030504040204" pitchFamily="34" charset="0"/>
                <a:cs typeface="Times"/>
              </a:rPr>
              <a:t>progrès</a:t>
            </a:r>
            <a:r>
              <a:rPr lang="en-US" sz="3000" dirty="0" smtClean="0">
                <a:solidFill>
                  <a:srgbClr val="000000"/>
                </a:solidFill>
                <a:latin typeface="Times"/>
                <a:ea typeface="Verdana" panose="020B0604030504040204" pitchFamily="34" charset="0"/>
                <a:cs typeface="Times"/>
              </a:rPr>
              <a:t> des TIC .</a:t>
            </a:r>
            <a:endParaRPr lang="en-US" sz="3000" dirty="0">
              <a:solidFill>
                <a:srgbClr val="000000"/>
              </a:solidFill>
              <a:latin typeface="Times"/>
              <a:ea typeface="Verdana" panose="020B0604030504040204" pitchFamily="34" charset="0"/>
              <a:cs typeface="Times"/>
            </a:endParaRPr>
          </a:p>
          <a:p>
            <a:pPr eaLnBrk="1" hangingPunct="1">
              <a:defRPr/>
            </a:pPr>
            <a:endParaRPr lang="en-US" dirty="0">
              <a:cs typeface="+mn-cs"/>
            </a:endParaRPr>
          </a:p>
        </p:txBody>
      </p:sp>
      <p:sp>
        <p:nvSpPr>
          <p:cNvPr id="19459" name="Title 2"/>
          <p:cNvSpPr>
            <a:spLocks noGrp="1"/>
          </p:cNvSpPr>
          <p:nvPr>
            <p:ph type="title"/>
          </p:nvPr>
        </p:nvSpPr>
        <p:spPr>
          <a:xfrm>
            <a:off x="149470" y="38100"/>
            <a:ext cx="7120304" cy="877888"/>
          </a:xfrm>
        </p:spPr>
        <p:txBody>
          <a:bodyPr/>
          <a:lstStyle/>
          <a:p>
            <a:pPr eaLnBrk="1" hangingPunct="1"/>
            <a:r>
              <a:rPr lang="en-US" sz="3600" dirty="0" err="1" smtClean="0">
                <a:solidFill>
                  <a:srgbClr val="0000FF"/>
                </a:solidFill>
                <a:latin typeface="Cambria" charset="0"/>
                <a:cs typeface="Cambria" charset="0"/>
              </a:rPr>
              <a:t>Problèmes</a:t>
            </a:r>
            <a:r>
              <a:rPr lang="en-US" sz="3600" dirty="0" smtClean="0">
                <a:solidFill>
                  <a:srgbClr val="0000FF"/>
                </a:solidFill>
                <a:latin typeface="Cambria" charset="0"/>
                <a:cs typeface="Cambria" charset="0"/>
              </a:rPr>
              <a:t> </a:t>
            </a:r>
            <a:r>
              <a:rPr lang="en-US" sz="3600" b="1" dirty="0" smtClean="0">
                <a:solidFill>
                  <a:srgbClr val="0000FF"/>
                </a:solidFill>
                <a:latin typeface="Cambria" charset="0"/>
                <a:cs typeface="Cambria" charset="0"/>
              </a:rPr>
              <a:t>de </a:t>
            </a:r>
            <a:r>
              <a:rPr lang="en-US" sz="3600" b="1" dirty="0" err="1">
                <a:solidFill>
                  <a:srgbClr val="0000FF"/>
                </a:solidFill>
                <a:latin typeface="Cambria" charset="0"/>
                <a:cs typeface="Cambria" charset="0"/>
              </a:rPr>
              <a:t>politique</a:t>
            </a:r>
            <a:endParaRPr lang="en-US" sz="3600" b="1" dirty="0">
              <a:solidFill>
                <a:srgbClr val="0000FF"/>
              </a:solidFill>
              <a:latin typeface="Cambria" charset="0"/>
              <a:cs typeface="Cambria" charset="0"/>
            </a:endParaRPr>
          </a:p>
        </p:txBody>
      </p:sp>
    </p:spTree>
    <p:extLst>
      <p:ext uri="{BB962C8B-B14F-4D97-AF65-F5344CB8AC3E}">
        <p14:creationId xmlns:p14="http://schemas.microsoft.com/office/powerpoint/2010/main" xmlns="" val="1718010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idx="4294967295"/>
          </p:nvPr>
        </p:nvSpPr>
        <p:spPr>
          <a:xfrm>
            <a:off x="0" y="0"/>
            <a:ext cx="7258050" cy="933450"/>
          </a:xfrm>
        </p:spPr>
        <p:txBody>
          <a:bodyPr>
            <a:normAutofit fontScale="90000"/>
          </a:bodyPr>
          <a:lstStyle/>
          <a:p>
            <a:pPr eaLnBrk="1" hangingPunct="1"/>
            <a:r>
              <a:rPr lang="en-US" sz="3600" b="1" dirty="0">
                <a:solidFill>
                  <a:srgbClr val="0000FF"/>
                </a:solidFill>
                <a:latin typeface="Times" charset="0"/>
                <a:cs typeface="Times" charset="0"/>
              </a:rPr>
              <a:t>Combler le fossé de la normalisation</a:t>
            </a:r>
          </a:p>
        </p:txBody>
      </p:sp>
      <p:pic>
        <p:nvPicPr>
          <p:cNvPr id="20483" name="Picture 5" descr="C:\Program Files\Microsoft Office\MEDIA\CAGCAT10\j0292020.wmf"/>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613997" y="4419600"/>
            <a:ext cx="1724757" cy="17732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Cloud Callout 6"/>
          <p:cNvSpPr/>
          <p:nvPr/>
        </p:nvSpPr>
        <p:spPr>
          <a:xfrm>
            <a:off x="70339" y="933450"/>
            <a:ext cx="2647950" cy="2444750"/>
          </a:xfrm>
          <a:prstGeom prst="cloudCallout">
            <a:avLst>
              <a:gd name="adj1" fmla="val 27698"/>
              <a:gd name="adj2" fmla="val 107082"/>
            </a:avLst>
          </a:prstGeom>
          <a:noFill/>
          <a:ln w="25400" cap="flat" cmpd="sng" algn="ctr">
            <a:solidFill>
              <a:srgbClr val="8179EB"/>
            </a:solidFill>
            <a:prstDash val="solid"/>
          </a:ln>
          <a:effectLst/>
        </p:spPr>
        <p:txBody>
          <a:bodyPr anchor="ctr"/>
          <a:lstStyle/>
          <a:p>
            <a:pPr algn="ctr">
              <a:defRPr/>
            </a:pPr>
            <a:r>
              <a:rPr lang="en-US" b="1" kern="0" dirty="0" smtClean="0">
                <a:solidFill>
                  <a:prstClr val="black"/>
                </a:solidFill>
                <a:latin typeface="Times"/>
                <a:ea typeface="Verdana" pitchFamily="34" charset="0"/>
                <a:cs typeface="Times"/>
              </a:rPr>
              <a:t>QUOI</a:t>
            </a:r>
            <a:endParaRPr lang="en-US" b="1" kern="0" dirty="0">
              <a:solidFill>
                <a:prstClr val="black"/>
              </a:solidFill>
              <a:latin typeface="Times"/>
              <a:ea typeface="Verdana" pitchFamily="34" charset="0"/>
              <a:cs typeface="Times"/>
            </a:endParaRPr>
          </a:p>
        </p:txBody>
      </p:sp>
      <p:sp>
        <p:nvSpPr>
          <p:cNvPr id="8" name="Cloud Callout 7"/>
          <p:cNvSpPr/>
          <p:nvPr/>
        </p:nvSpPr>
        <p:spPr>
          <a:xfrm>
            <a:off x="3166697" y="1027113"/>
            <a:ext cx="2370992" cy="2163762"/>
          </a:xfrm>
          <a:prstGeom prst="cloudCallout">
            <a:avLst>
              <a:gd name="adj1" fmla="val -85542"/>
              <a:gd name="adj2" fmla="val 110920"/>
            </a:avLst>
          </a:prstGeom>
          <a:noFill/>
          <a:ln w="25400" cap="flat" cmpd="sng" algn="ctr">
            <a:solidFill>
              <a:srgbClr val="8179EB"/>
            </a:solidFill>
            <a:prstDash val="solid"/>
          </a:ln>
          <a:effectLst/>
        </p:spPr>
        <p:txBody>
          <a:bodyPr anchor="ctr"/>
          <a:lstStyle/>
          <a:p>
            <a:pPr algn="ctr">
              <a:defRPr/>
            </a:pPr>
            <a:r>
              <a:rPr lang="en-US" b="1" kern="0" dirty="0" smtClean="0">
                <a:solidFill>
                  <a:prstClr val="black"/>
                </a:solidFill>
                <a:latin typeface="Times"/>
                <a:ea typeface="Verdana" pitchFamily="34" charset="0"/>
                <a:cs typeface="Times"/>
              </a:rPr>
              <a:t>COMMENT</a:t>
            </a:r>
            <a:endParaRPr lang="en-US" b="1" kern="0" dirty="0">
              <a:solidFill>
                <a:prstClr val="black"/>
              </a:solidFill>
              <a:latin typeface="Verdana" pitchFamily="34" charset="0"/>
              <a:ea typeface="Verdana" pitchFamily="34" charset="0"/>
              <a:cs typeface="Verdana" pitchFamily="34" charset="0"/>
            </a:endParaRPr>
          </a:p>
        </p:txBody>
      </p:sp>
      <p:sp>
        <p:nvSpPr>
          <p:cNvPr id="9" name="Cloud Callout 8"/>
          <p:cNvSpPr/>
          <p:nvPr/>
        </p:nvSpPr>
        <p:spPr>
          <a:xfrm>
            <a:off x="6673362" y="3038475"/>
            <a:ext cx="2305050" cy="2133600"/>
          </a:xfrm>
          <a:prstGeom prst="cloudCallout">
            <a:avLst>
              <a:gd name="adj1" fmla="val -211084"/>
              <a:gd name="adj2" fmla="val 45661"/>
            </a:avLst>
          </a:prstGeom>
          <a:noFill/>
          <a:ln w="25400" cap="flat" cmpd="sng" algn="ctr">
            <a:solidFill>
              <a:srgbClr val="8179EB"/>
            </a:solidFill>
            <a:prstDash val="solid"/>
          </a:ln>
          <a:effectLst/>
        </p:spPr>
        <p:txBody>
          <a:bodyPr anchor="ctr"/>
          <a:lstStyle/>
          <a:p>
            <a:pPr algn="ctr">
              <a:defRPr/>
            </a:pPr>
            <a:r>
              <a:rPr lang="en-US" b="1" kern="0" dirty="0" smtClean="0">
                <a:solidFill>
                  <a:prstClr val="black"/>
                </a:solidFill>
                <a:latin typeface="Times"/>
                <a:ea typeface="+mn-ea"/>
                <a:cs typeface="Times"/>
              </a:rPr>
              <a:t>QUAND</a:t>
            </a:r>
            <a:endParaRPr lang="en-US" b="1" kern="0" dirty="0">
              <a:solidFill>
                <a:prstClr val="black"/>
              </a:solidFill>
              <a:latin typeface="Times"/>
              <a:ea typeface="+mn-ea"/>
              <a:cs typeface="Times"/>
            </a:endParaRPr>
          </a:p>
        </p:txBody>
      </p:sp>
      <p:sp>
        <p:nvSpPr>
          <p:cNvPr id="10" name="Cloud Callout 9"/>
          <p:cNvSpPr/>
          <p:nvPr/>
        </p:nvSpPr>
        <p:spPr>
          <a:xfrm>
            <a:off x="3692769" y="4105275"/>
            <a:ext cx="2180492" cy="2133600"/>
          </a:xfrm>
          <a:prstGeom prst="cloudCallout">
            <a:avLst>
              <a:gd name="adj1" fmla="val -125600"/>
              <a:gd name="adj2" fmla="val -7910"/>
            </a:avLst>
          </a:prstGeom>
          <a:noFill/>
          <a:ln w="25400" cap="flat" cmpd="sng" algn="ctr">
            <a:solidFill>
              <a:srgbClr val="8179EB"/>
            </a:solidFill>
            <a:prstDash val="solid"/>
          </a:ln>
          <a:effectLst/>
        </p:spPr>
        <p:txBody>
          <a:bodyPr anchor="ctr"/>
          <a:lstStyle/>
          <a:p>
            <a:pPr algn="ctr">
              <a:defRPr/>
            </a:pPr>
            <a:r>
              <a:rPr lang="en-US" b="1" kern="0" dirty="0" smtClean="0">
                <a:solidFill>
                  <a:prstClr val="black"/>
                </a:solidFill>
                <a:latin typeface="Times"/>
                <a:ea typeface="+mn-ea"/>
                <a:cs typeface="Times"/>
              </a:rPr>
              <a:t>QUI</a:t>
            </a:r>
            <a:endParaRPr lang="en-US" b="1" kern="0" dirty="0">
              <a:solidFill>
                <a:prstClr val="black"/>
              </a:solidFill>
              <a:latin typeface="Times"/>
              <a:ea typeface="+mn-ea"/>
              <a:cs typeface="Times"/>
            </a:endParaRPr>
          </a:p>
        </p:txBody>
      </p:sp>
      <p:sp>
        <p:nvSpPr>
          <p:cNvPr id="11" name="Cloud Callout 10"/>
          <p:cNvSpPr/>
          <p:nvPr/>
        </p:nvSpPr>
        <p:spPr>
          <a:xfrm>
            <a:off x="5873262" y="904875"/>
            <a:ext cx="2366597" cy="2133600"/>
          </a:xfrm>
          <a:prstGeom prst="cloudCallout">
            <a:avLst>
              <a:gd name="adj1" fmla="val -219148"/>
              <a:gd name="adj2" fmla="val 130483"/>
            </a:avLst>
          </a:prstGeom>
          <a:noFill/>
          <a:ln w="25400" cap="flat" cmpd="sng" algn="ctr">
            <a:solidFill>
              <a:srgbClr val="8179EB"/>
            </a:solidFill>
            <a:prstDash val="solid"/>
          </a:ln>
          <a:effectLst/>
        </p:spPr>
        <p:txBody>
          <a:bodyPr anchor="ctr"/>
          <a:lstStyle/>
          <a:p>
            <a:pPr algn="ctr">
              <a:defRPr/>
            </a:pPr>
            <a:r>
              <a:rPr lang="en-US" b="1" kern="0" dirty="0" smtClean="0">
                <a:solidFill>
                  <a:prstClr val="black"/>
                </a:solidFill>
                <a:latin typeface="Times"/>
                <a:ea typeface="+mn-ea"/>
                <a:cs typeface="Times"/>
              </a:rPr>
              <a:t>OÙ</a:t>
            </a:r>
            <a:r>
              <a:rPr lang="en-US" b="1" kern="0" dirty="0">
                <a:solidFill>
                  <a:prstClr val="black"/>
                </a:solidFill>
                <a:latin typeface="Times"/>
                <a:ea typeface="+mn-ea"/>
                <a:cs typeface="Times"/>
              </a:rPr>
              <a:t> </a:t>
            </a:r>
          </a:p>
        </p:txBody>
      </p:sp>
      <p:sp>
        <p:nvSpPr>
          <p:cNvPr id="2" name="TextBox 1"/>
          <p:cNvSpPr txBox="1"/>
          <p:nvPr/>
        </p:nvSpPr>
        <p:spPr>
          <a:xfrm>
            <a:off x="2718289" y="3378200"/>
            <a:ext cx="3154972" cy="830997"/>
          </a:xfrm>
          <a:prstGeom prst="rect">
            <a:avLst/>
          </a:prstGeom>
          <a:noFill/>
        </p:spPr>
        <p:txBody>
          <a:bodyPr wrap="square" rtlCol="0">
            <a:spAutoFit/>
          </a:bodyPr>
          <a:lstStyle/>
          <a:p>
            <a:r>
              <a:rPr lang="en-US" sz="2400" b="1" dirty="0" err="1" smtClean="0">
                <a:solidFill>
                  <a:srgbClr val="FF6600"/>
                </a:solidFill>
              </a:rPr>
              <a:t>Programme</a:t>
            </a:r>
            <a:r>
              <a:rPr lang="en-US" sz="2400" b="1" dirty="0" smtClean="0">
                <a:solidFill>
                  <a:srgbClr val="FF6600"/>
                </a:solidFill>
              </a:rPr>
              <a:t> Connecter </a:t>
            </a:r>
            <a:r>
              <a:rPr lang="en-US" sz="2400" b="1" dirty="0" err="1" smtClean="0">
                <a:solidFill>
                  <a:srgbClr val="FF6600"/>
                </a:solidFill>
              </a:rPr>
              <a:t>d’ici</a:t>
            </a:r>
            <a:r>
              <a:rPr lang="en-US" sz="2400" b="1" dirty="0" smtClean="0">
                <a:solidFill>
                  <a:srgbClr val="FF6600"/>
                </a:solidFill>
              </a:rPr>
              <a:t> 2020 </a:t>
            </a:r>
            <a:endParaRPr lang="en-US" sz="2400" b="1" dirty="0">
              <a:solidFill>
                <a:srgbClr val="FF6600"/>
              </a:solidFill>
            </a:endParaRPr>
          </a:p>
        </p:txBody>
      </p:sp>
    </p:spTree>
    <p:extLst>
      <p:ext uri="{BB962C8B-B14F-4D97-AF65-F5344CB8AC3E}">
        <p14:creationId xmlns:p14="http://schemas.microsoft.com/office/powerpoint/2010/main" xmlns="" val="1202666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4"/>
          <p:cNvGraphicFramePr>
            <a:graphicFrameLocks noGrp="1"/>
          </p:cNvGraphicFramePr>
          <p:nvPr>
            <p:ph idx="1"/>
            <p:extLst>
              <p:ext uri="{D42A27DB-BD31-4B8C-83A1-F6EECF244321}">
                <p14:modId xmlns:p14="http://schemas.microsoft.com/office/powerpoint/2010/main" xmlns="" val="2243832139"/>
              </p:ext>
            </p:extLst>
          </p:nvPr>
        </p:nvGraphicFramePr>
        <p:xfrm>
          <a:off x="457200" y="946151"/>
          <a:ext cx="8229600" cy="51800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1507" name="Title 2"/>
          <p:cNvSpPr>
            <a:spLocks noGrp="1"/>
          </p:cNvSpPr>
          <p:nvPr>
            <p:ph type="title"/>
          </p:nvPr>
        </p:nvSpPr>
        <p:spPr>
          <a:xfrm>
            <a:off x="13190" y="39688"/>
            <a:ext cx="7474926" cy="823912"/>
          </a:xfrm>
        </p:spPr>
        <p:txBody>
          <a:bodyPr/>
          <a:lstStyle/>
          <a:p>
            <a:pPr eaLnBrk="1" hangingPunct="1"/>
            <a:r>
              <a:rPr lang="en-US" sz="4200" b="1">
                <a:solidFill>
                  <a:srgbClr val="0000FF"/>
                </a:solidFill>
                <a:latin typeface="Cambria" charset="0"/>
                <a:cs typeface="Cambria" charset="0"/>
              </a:rPr>
              <a:t>Des mesures d'adaptation </a:t>
            </a:r>
          </a:p>
        </p:txBody>
      </p:sp>
    </p:spTree>
    <p:extLst>
      <p:ext uri="{BB962C8B-B14F-4D97-AF65-F5344CB8AC3E}">
        <p14:creationId xmlns:p14="http://schemas.microsoft.com/office/powerpoint/2010/main" xmlns="" val="2816831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10308" y="-450850"/>
            <a:ext cx="6847743" cy="1155700"/>
          </a:xfrm>
        </p:spPr>
        <p:txBody>
          <a:bodyPr/>
          <a:lstStyle/>
          <a:p>
            <a:pPr eaLnBrk="1" hangingPunct="1">
              <a:spcBef>
                <a:spcPts val="1050"/>
              </a:spcBef>
            </a:pPr>
            <a:r>
              <a:rPr lang="en-US" b="1" dirty="0" smtClean="0">
                <a:solidFill>
                  <a:srgbClr val="0000FF"/>
                </a:solidFill>
                <a:latin typeface="Cambria" charset="0"/>
                <a:cs typeface="Cambria" charset="0"/>
              </a:rPr>
              <a:t>Concepts </a:t>
            </a:r>
            <a:r>
              <a:rPr lang="en-US" dirty="0">
                <a:solidFill>
                  <a:srgbClr val="0000FF"/>
                </a:solidFill>
                <a:latin typeface="Cambria" charset="0"/>
                <a:cs typeface="Cambria" charset="0"/>
              </a:rPr>
              <a:t> </a:t>
            </a:r>
            <a:r>
              <a:rPr lang="en-US" dirty="0" smtClean="0">
                <a:solidFill>
                  <a:srgbClr val="0000FF"/>
                </a:solidFill>
                <a:latin typeface="Cambria" charset="0"/>
                <a:cs typeface="Cambria" charset="0"/>
              </a:rPr>
              <a:t>à </a:t>
            </a:r>
            <a:r>
              <a:rPr lang="en-US" b="1" dirty="0" smtClean="0">
                <a:solidFill>
                  <a:srgbClr val="0000FF"/>
                </a:solidFill>
                <a:latin typeface="Cambria" charset="0"/>
                <a:cs typeface="Cambria" charset="0"/>
              </a:rPr>
              <a:t>examiner</a:t>
            </a:r>
            <a:endParaRPr lang="en-US" b="1" dirty="0">
              <a:solidFill>
                <a:srgbClr val="0000FF"/>
              </a:solidFill>
              <a:latin typeface="Cambria" charset="0"/>
              <a:cs typeface="Cambria" charset="0"/>
            </a:endParaRPr>
          </a:p>
        </p:txBody>
      </p:sp>
      <p:sp>
        <p:nvSpPr>
          <p:cNvPr id="11267" name="Content Placeholder 3"/>
          <p:cNvSpPr>
            <a:spLocks noGrp="1"/>
          </p:cNvSpPr>
          <p:nvPr>
            <p:ph idx="1"/>
          </p:nvPr>
        </p:nvSpPr>
        <p:spPr>
          <a:xfrm>
            <a:off x="457200" y="704851"/>
            <a:ext cx="8229600" cy="5292725"/>
          </a:xfrm>
        </p:spPr>
        <p:txBody>
          <a:bodyPr/>
          <a:lstStyle/>
          <a:p>
            <a:pPr marL="0" indent="0" eaLnBrk="1" hangingPunct="1">
              <a:buFont typeface="Arial" charset="0"/>
              <a:buNone/>
              <a:defRPr/>
            </a:pPr>
            <a:r>
              <a:rPr lang="en-US" sz="4000" b="1" dirty="0">
                <a:latin typeface="Times"/>
                <a:cs typeface="Times"/>
              </a:rPr>
              <a:t>Principes :</a:t>
            </a:r>
          </a:p>
          <a:p>
            <a:pPr eaLnBrk="1" hangingPunct="1">
              <a:defRPr/>
            </a:pPr>
            <a:r>
              <a:rPr lang="en-US" sz="4000" dirty="0" err="1" smtClean="0">
                <a:latin typeface="Times"/>
                <a:cs typeface="Times"/>
              </a:rPr>
              <a:t>scientifique</a:t>
            </a:r>
            <a:r>
              <a:rPr lang="en-US" sz="4000" dirty="0" smtClean="0">
                <a:latin typeface="Times"/>
                <a:cs typeface="Times"/>
              </a:rPr>
              <a:t> </a:t>
            </a:r>
            <a:endParaRPr lang="en-US" sz="4000" dirty="0">
              <a:latin typeface="Times"/>
              <a:cs typeface="Times"/>
            </a:endParaRPr>
          </a:p>
          <a:p>
            <a:pPr eaLnBrk="1" hangingPunct="1">
              <a:defRPr/>
            </a:pPr>
            <a:r>
              <a:rPr lang="en-US" sz="4000" dirty="0" smtClean="0">
                <a:latin typeface="Times"/>
                <a:cs typeface="Times"/>
              </a:rPr>
              <a:t>Reproductible </a:t>
            </a:r>
            <a:endParaRPr lang="en-US" sz="4000" dirty="0">
              <a:latin typeface="Times"/>
              <a:cs typeface="Times"/>
            </a:endParaRPr>
          </a:p>
          <a:p>
            <a:pPr eaLnBrk="1" hangingPunct="1">
              <a:defRPr/>
            </a:pPr>
            <a:r>
              <a:rPr lang="en-US" sz="4000" dirty="0" err="1" smtClean="0">
                <a:latin typeface="Times"/>
                <a:cs typeface="Times"/>
              </a:rPr>
              <a:t>Collaboratif</a:t>
            </a:r>
            <a:endParaRPr lang="en-US" sz="4000" dirty="0">
              <a:latin typeface="Times"/>
              <a:cs typeface="Times"/>
            </a:endParaRPr>
          </a:p>
          <a:p>
            <a:pPr eaLnBrk="1" hangingPunct="1">
              <a:defRPr/>
            </a:pPr>
            <a:r>
              <a:rPr lang="en-US" sz="4000" dirty="0" err="1" smtClean="0">
                <a:latin typeface="Times"/>
                <a:cs typeface="Times"/>
              </a:rPr>
              <a:t>Participatoire</a:t>
            </a:r>
            <a:endParaRPr lang="en-US" sz="4000" dirty="0">
              <a:latin typeface="Times"/>
              <a:cs typeface="Times"/>
            </a:endParaRPr>
          </a:p>
          <a:p>
            <a:pPr eaLnBrk="1" hangingPunct="1">
              <a:defRPr/>
            </a:pPr>
            <a:r>
              <a:rPr lang="en-US" sz="4000" dirty="0" smtClean="0">
                <a:latin typeface="Times"/>
                <a:cs typeface="Times"/>
              </a:rPr>
              <a:t>Rapide et durable</a:t>
            </a:r>
          </a:p>
          <a:p>
            <a:pPr eaLnBrk="1" hangingPunct="1">
              <a:defRPr/>
            </a:pPr>
            <a:r>
              <a:rPr lang="en-US" sz="4000" dirty="0" smtClean="0">
                <a:latin typeface="Times"/>
                <a:cs typeface="Times"/>
              </a:rPr>
              <a:t>Rentable</a:t>
            </a:r>
            <a:endParaRPr lang="en-US" sz="4000" dirty="0">
              <a:latin typeface="Times"/>
              <a:cs typeface="Times"/>
            </a:endParaRPr>
          </a:p>
          <a:p>
            <a:pPr eaLnBrk="1" hangingPunct="1">
              <a:defRPr/>
            </a:pPr>
            <a:endParaRPr lang="en-US" dirty="0">
              <a:latin typeface="Calibri" charset="0"/>
              <a:cs typeface="+mn-cs"/>
            </a:endParaRPr>
          </a:p>
        </p:txBody>
      </p:sp>
      <p:sp>
        <p:nvSpPr>
          <p:cNvPr id="2" name="TextBox 1"/>
          <p:cNvSpPr txBox="1"/>
          <p:nvPr/>
        </p:nvSpPr>
        <p:spPr>
          <a:xfrm>
            <a:off x="5562601" y="2822575"/>
            <a:ext cx="1849315" cy="1938992"/>
          </a:xfrm>
          <a:prstGeom prst="rect">
            <a:avLst/>
          </a:prstGeom>
          <a:noFill/>
        </p:spPr>
        <p:txBody>
          <a:bodyPr>
            <a:spAutoFit/>
          </a:bodyPr>
          <a:lstStyle/>
          <a:p>
            <a:pPr algn="ctr">
              <a:defRPr/>
            </a:pPr>
            <a:r>
              <a:rPr lang="en-US" sz="2400" dirty="0" smtClean="0">
                <a:solidFill>
                  <a:srgbClr val="FF6600"/>
                </a:solidFill>
                <a:latin typeface="Arial Unicode MS"/>
                <a:cs typeface="Arial Unicode MS"/>
              </a:rPr>
              <a:t>TIC ET </a:t>
            </a:r>
          </a:p>
          <a:p>
            <a:pPr algn="ctr">
              <a:defRPr/>
            </a:pPr>
            <a:r>
              <a:rPr lang="en-US" sz="2400" dirty="0" smtClean="0">
                <a:solidFill>
                  <a:srgbClr val="FF6600"/>
                </a:solidFill>
                <a:latin typeface="Arial Unicode MS"/>
                <a:cs typeface="Arial Unicode MS"/>
              </a:rPr>
              <a:t>CHANGE</a:t>
            </a:r>
          </a:p>
          <a:p>
            <a:pPr algn="ctr">
              <a:defRPr/>
            </a:pPr>
            <a:r>
              <a:rPr lang="en-US" sz="2400" dirty="0" smtClean="0">
                <a:solidFill>
                  <a:srgbClr val="FF6600"/>
                </a:solidFill>
                <a:latin typeface="Arial Unicode MS"/>
                <a:cs typeface="Arial Unicode MS"/>
              </a:rPr>
              <a:t>MENT CLIMATI</a:t>
            </a:r>
          </a:p>
          <a:p>
            <a:pPr algn="ctr">
              <a:defRPr/>
            </a:pPr>
            <a:r>
              <a:rPr lang="en-US" sz="2400" dirty="0" smtClean="0">
                <a:solidFill>
                  <a:srgbClr val="FF6600"/>
                </a:solidFill>
                <a:latin typeface="Arial Unicode MS"/>
                <a:cs typeface="Arial Unicode MS"/>
              </a:rPr>
              <a:t>QUE </a:t>
            </a:r>
            <a:endParaRPr lang="en-US" sz="2400" dirty="0">
              <a:solidFill>
                <a:srgbClr val="FF6600"/>
              </a:solidFill>
              <a:latin typeface="Arial Unicode MS"/>
              <a:cs typeface="Arial Unicode MS"/>
            </a:endParaRPr>
          </a:p>
        </p:txBody>
      </p:sp>
    </p:spTree>
    <p:extLst>
      <p:ext uri="{BB962C8B-B14F-4D97-AF65-F5344CB8AC3E}">
        <p14:creationId xmlns:p14="http://schemas.microsoft.com/office/powerpoint/2010/main" xmlns="" val="900950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392723" y="93664"/>
            <a:ext cx="6588369" cy="701675"/>
          </a:xfrm>
        </p:spPr>
        <p:txBody>
          <a:bodyPr>
            <a:normAutofit fontScale="90000"/>
          </a:bodyPr>
          <a:lstStyle/>
          <a:p>
            <a:pPr eaLnBrk="1" hangingPunct="1"/>
            <a:r>
              <a:rPr lang="en-US" b="1" dirty="0" smtClean="0">
                <a:solidFill>
                  <a:srgbClr val="0000FF"/>
                </a:solidFill>
                <a:latin typeface="Cambria" charset="0"/>
                <a:cs typeface="Cambria" charset="0"/>
              </a:rPr>
              <a:t> </a:t>
            </a:r>
            <a:r>
              <a:rPr lang="en-US" b="1" dirty="0" err="1" smtClean="0">
                <a:solidFill>
                  <a:srgbClr val="0000FF"/>
                </a:solidFill>
                <a:latin typeface="Cambria" charset="0"/>
                <a:cs typeface="Cambria" charset="0"/>
              </a:rPr>
              <a:t>matrice</a:t>
            </a:r>
            <a:r>
              <a:rPr lang="en-US" b="1" dirty="0" smtClean="0">
                <a:solidFill>
                  <a:srgbClr val="0000FF"/>
                </a:solidFill>
                <a:latin typeface="Cambria" charset="0"/>
                <a:cs typeface="Cambria" charset="0"/>
              </a:rPr>
              <a:t> </a:t>
            </a:r>
            <a:r>
              <a:rPr lang="en-US" b="1" dirty="0" err="1" smtClean="0">
                <a:solidFill>
                  <a:srgbClr val="0000FF"/>
                </a:solidFill>
                <a:latin typeface="Cambria" charset="0"/>
                <a:cs typeface="Cambria" charset="0"/>
              </a:rPr>
              <a:t>proposée</a:t>
            </a:r>
            <a:endParaRPr lang="en-US" b="1" dirty="0">
              <a:solidFill>
                <a:srgbClr val="0000FF"/>
              </a:solidFill>
              <a:latin typeface="Cambria" charset="0"/>
              <a:cs typeface="Cambria" charset="0"/>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xmlns="" val="1168637832"/>
              </p:ext>
            </p:extLst>
          </p:nvPr>
        </p:nvGraphicFramePr>
        <p:xfrm>
          <a:off x="457200" y="959209"/>
          <a:ext cx="8229600" cy="48670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xmlns="" val="36233261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xmlns="" name="ITU White Background.potx" id="{9694207F-B86C-4347-AF5B-E18AD6864DC7}" vid="{B9639EA1-9A26-4D10-99CD-41579998EC6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1F0CB225BCB3B43BBF518EAC6349114" ma:contentTypeVersion="1" ma:contentTypeDescription="Create a new document." ma:contentTypeScope="" ma:versionID="ddcbcc257c6bc73a33760c3314f23b40">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F0A575-A4EA-4BFD-B165-842FB6BF8EE8}"/>
</file>

<file path=customXml/itemProps2.xml><?xml version="1.0" encoding="utf-8"?>
<ds:datastoreItem xmlns:ds="http://schemas.openxmlformats.org/officeDocument/2006/customXml" ds:itemID="{55D70904-0C46-447E-A4AE-249C6779E919}"/>
</file>

<file path=customXml/itemProps3.xml><?xml version="1.0" encoding="utf-8"?>
<ds:datastoreItem xmlns:ds="http://schemas.openxmlformats.org/officeDocument/2006/customXml" ds:itemID="{C820CE0E-27E2-4508-AF97-C6FE7DFF2ED4}"/>
</file>

<file path=docProps/app.xml><?xml version="1.0" encoding="utf-8"?>
<Properties xmlns="http://schemas.openxmlformats.org/officeDocument/2006/extended-properties" xmlns:vt="http://schemas.openxmlformats.org/officeDocument/2006/docPropsVTypes">
  <Template/>
  <TotalTime>1650</TotalTime>
  <Words>1800</Words>
  <Application>Microsoft Office PowerPoint</Application>
  <PresentationFormat>Affichage à l'écran (4:3)</PresentationFormat>
  <Paragraphs>284</Paragraphs>
  <Slides>34</Slides>
  <Notes>1</Notes>
  <HiddenSlides>0</HiddenSlides>
  <MMClips>0</MMClips>
  <ScaleCrop>false</ScaleCrop>
  <HeadingPairs>
    <vt:vector size="4" baseType="variant">
      <vt:variant>
        <vt:lpstr>Thème</vt:lpstr>
      </vt:variant>
      <vt:variant>
        <vt:i4>1</vt:i4>
      </vt:variant>
      <vt:variant>
        <vt:lpstr>Titres des diapositives</vt:lpstr>
      </vt:variant>
      <vt:variant>
        <vt:i4>34</vt:i4>
      </vt:variant>
    </vt:vector>
  </HeadingPairs>
  <TitlesOfParts>
    <vt:vector size="35" baseType="lpstr">
      <vt:lpstr>Office Theme</vt:lpstr>
      <vt:lpstr>Forum Régional de Normalisation de l'UIT pour l'Afrique Livingstone,  Zambie 16-18 Mars 2016</vt:lpstr>
      <vt:lpstr>Table des matières</vt:lpstr>
      <vt:lpstr>Interdépendance</vt:lpstr>
      <vt:lpstr>Les Acteurs des CC </vt:lpstr>
      <vt:lpstr>Problèmes de politique</vt:lpstr>
      <vt:lpstr>Combler le fossé de la normalisation</vt:lpstr>
      <vt:lpstr>Des mesures d'adaptation </vt:lpstr>
      <vt:lpstr>Concepts  à examiner</vt:lpstr>
      <vt:lpstr> matrice proposée</vt:lpstr>
      <vt:lpstr>GRAPHIQUE</vt:lpstr>
      <vt:lpstr>Avantages</vt:lpstr>
      <vt:lpstr>L'adaptation de l'infrastructure </vt:lpstr>
      <vt:lpstr>IMPACT DES CC POUR LES TIC</vt:lpstr>
      <vt:lpstr>IMPACT DES CC SUR LES TIC</vt:lpstr>
      <vt:lpstr>IMPACT DES CC POUR LES TIC </vt:lpstr>
      <vt:lpstr>IMPACT DES CC SUR LES  TIC </vt:lpstr>
      <vt:lpstr>La Recommandation UIT-T L.92</vt:lpstr>
      <vt:lpstr>Étude d'impact de CC </vt:lpstr>
      <vt:lpstr>Température </vt:lpstr>
      <vt:lpstr>Les précipitations et les inondations</vt:lpstr>
      <vt:lpstr>Les précipitations et les inondations</vt:lpstr>
      <vt:lpstr>Les glissements de terrain</vt:lpstr>
      <vt:lpstr>Vents</vt:lpstr>
      <vt:lpstr>Vents</vt:lpstr>
      <vt:lpstr>COUP DE FOUDRE</vt:lpstr>
      <vt:lpstr>L'humidité </vt:lpstr>
      <vt:lpstr>La sécheresse </vt:lpstr>
      <vt:lpstr>Les tempêtes de verglas ou de neige</vt:lpstr>
      <vt:lpstr>Autres sujets  Les conséquences indirectes du changement climatique pour les TIC </vt:lpstr>
      <vt:lpstr>Diapositive 30</vt:lpstr>
      <vt:lpstr>CONCLUSION  </vt:lpstr>
      <vt:lpstr>Diapositive 32</vt:lpstr>
      <vt:lpstr>Diapositive 33</vt:lpstr>
      <vt:lpstr>Diapositive 34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USER</cp:lastModifiedBy>
  <cp:revision>80</cp:revision>
  <dcterms:created xsi:type="dcterms:W3CDTF">2016-02-05T15:38:40Z</dcterms:created>
  <dcterms:modified xsi:type="dcterms:W3CDTF">2016-03-17T08:29:32Z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0x01010051F0CB225BCB3B43BBF518EAC6349114</vt:lpwstr>
  </property>
</Properties>
</file>