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6"/>
  </p:notesMasterIdLst>
  <p:sldIdLst>
    <p:sldId id="266" r:id="rId2"/>
    <p:sldId id="301" r:id="rId3"/>
    <p:sldId id="299" r:id="rId4"/>
    <p:sldId id="295" r:id="rId5"/>
    <p:sldId id="298" r:id="rId6"/>
    <p:sldId id="300" r:id="rId7"/>
    <p:sldId id="269" r:id="rId8"/>
    <p:sldId id="310" r:id="rId9"/>
    <p:sldId id="305" r:id="rId10"/>
    <p:sldId id="311" r:id="rId11"/>
    <p:sldId id="309" r:id="rId12"/>
    <p:sldId id="307" r:id="rId13"/>
    <p:sldId id="304" r:id="rId14"/>
    <p:sldId id="30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57" autoAdjust="0"/>
    <p:restoredTop sz="94653"/>
  </p:normalViewPr>
  <p:slideViewPr>
    <p:cSldViewPr snapToGrid="0" snapToObjects="1" showGuides="1">
      <p:cViewPr varScale="1">
        <p:scale>
          <a:sx n="73" d="100"/>
          <a:sy n="73" d="100"/>
        </p:scale>
        <p:origin x="-51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24D13-4904-4E68-93EB-46D561CE4202}" type="doc">
      <dgm:prSet loTypeId="urn:microsoft.com/office/officeart/2005/8/layout/hierarchy4" loCatId="relationship" qsTypeId="urn:microsoft.com/office/officeart/2005/8/quickstyle/simple1" qsCatId="simple" csTypeId="urn:microsoft.com/office/officeart/2005/8/colors/accent1_5" csCatId="accent1" phldr="1"/>
      <dgm:spPr/>
      <dgm:t>
        <a:bodyPr/>
        <a:lstStyle/>
        <a:p>
          <a:endParaRPr lang="en-US"/>
        </a:p>
      </dgm:t>
    </dgm:pt>
    <dgm:pt modelId="{4C2C8710-53D7-4912-BE2A-381EFE5F86B2}">
      <dgm:prSet phldrT="[Text]"/>
      <dgm:spPr/>
      <dgm:t>
        <a:bodyPr/>
        <a:lstStyle/>
        <a:p>
          <a:endParaRPr lang="en-US" dirty="0"/>
        </a:p>
      </dgm:t>
    </dgm:pt>
    <dgm:pt modelId="{8409CE90-754D-4034-B601-F6E64B8BF6CC}" type="parTrans" cxnId="{12D4A8EF-59BB-402F-833A-525A2B541969}">
      <dgm:prSet/>
      <dgm:spPr/>
      <dgm:t>
        <a:bodyPr/>
        <a:lstStyle/>
        <a:p>
          <a:endParaRPr lang="en-US"/>
        </a:p>
      </dgm:t>
    </dgm:pt>
    <dgm:pt modelId="{7C17E960-BC98-4A84-90D0-2F3F4998F43C}" type="sibTrans" cxnId="{12D4A8EF-59BB-402F-833A-525A2B541969}">
      <dgm:prSet/>
      <dgm:spPr/>
      <dgm:t>
        <a:bodyPr/>
        <a:lstStyle/>
        <a:p>
          <a:endParaRPr lang="en-US"/>
        </a:p>
      </dgm:t>
    </dgm:pt>
    <dgm:pt modelId="{026340CE-97AD-45BC-B1C1-2E91C23D5279}">
      <dgm:prSet phldrT="[Text]" custT="1"/>
      <dgm:spPr/>
      <dgm:t>
        <a:bodyPr/>
        <a:lstStyle/>
        <a:p>
          <a:pPr algn="l"/>
          <a:endParaRPr lang="en-US" altLang="ko-KR" sz="1600" b="1" dirty="0" smtClean="0"/>
        </a:p>
        <a:p>
          <a:pPr algn="l"/>
          <a:r>
            <a:rPr lang="en-US" altLang="ko-KR" sz="1400" b="1" dirty="0" err="1" smtClean="0"/>
            <a:t>Recommandation</a:t>
          </a:r>
          <a:r>
            <a:rPr lang="en-US" altLang="ko-KR" sz="1400" b="1" dirty="0" smtClean="0"/>
            <a:t> </a:t>
          </a:r>
          <a:r>
            <a:rPr lang="en-US" altLang="ko-KR" sz="1400" b="1" dirty="0" smtClean="0"/>
            <a:t>L. </a:t>
          </a:r>
          <a:r>
            <a:rPr lang="en-US" sz="1400" b="1" dirty="0" smtClean="0"/>
            <a:t>1503 </a:t>
          </a:r>
          <a:r>
            <a:rPr lang="en-US" sz="1400" b="1" dirty="0" smtClean="0"/>
            <a:t> Les technologies de </a:t>
          </a:r>
          <a:r>
            <a:rPr lang="en-US" sz="1400" b="1" dirty="0" err="1" smtClean="0"/>
            <a:t>l’information</a:t>
          </a:r>
          <a:r>
            <a:rPr lang="en-US" sz="1400" b="1" dirty="0" smtClean="0"/>
            <a:t> et de la communication pour </a:t>
          </a:r>
          <a:r>
            <a:rPr lang="en-US" sz="1400" b="1" dirty="0" err="1" smtClean="0"/>
            <a:t>l’adaptation</a:t>
          </a:r>
          <a:r>
            <a:rPr lang="en-US" sz="1400" b="1" dirty="0" smtClean="0"/>
            <a:t>  aux </a:t>
          </a:r>
          <a:r>
            <a:rPr lang="en-US" sz="1400" b="1" dirty="0" err="1" smtClean="0"/>
            <a:t>changement</a:t>
          </a:r>
          <a:r>
            <a:rPr lang="en-US" sz="1400" b="1" dirty="0" smtClean="0"/>
            <a:t> </a:t>
          </a:r>
          <a:r>
            <a:rPr lang="en-US" sz="1400" b="1" dirty="0" err="1" smtClean="0"/>
            <a:t>climatique</a:t>
          </a:r>
          <a:r>
            <a:rPr lang="en-GB" altLang="ko-KR" sz="1400" b="1" dirty="0" smtClean="0"/>
            <a:t>(consented</a:t>
          </a:r>
          <a:r>
            <a:rPr lang="en-GB" altLang="ko-KR" sz="1400" b="1" dirty="0" smtClean="0"/>
            <a:t>)</a:t>
          </a:r>
          <a:r>
            <a:rPr lang="en-US" altLang="ko-KR" sz="1400" b="1" dirty="0" smtClean="0"/>
            <a:t>    </a:t>
          </a:r>
          <a:endParaRPr lang="en-US" sz="1400" b="1" dirty="0" smtClean="0"/>
        </a:p>
      </dgm:t>
    </dgm:pt>
    <dgm:pt modelId="{F0424AB9-3F89-4870-AF98-96CF2D639372}" type="parTrans" cxnId="{FB0A55BD-1BFD-42B6-A5A7-0865EDB63D85}">
      <dgm:prSet/>
      <dgm:spPr/>
      <dgm:t>
        <a:bodyPr/>
        <a:lstStyle/>
        <a:p>
          <a:endParaRPr lang="en-US"/>
        </a:p>
      </dgm:t>
    </dgm:pt>
    <dgm:pt modelId="{91BC54C0-44E9-462D-941A-C28AFFD44DC7}" type="sibTrans" cxnId="{FB0A55BD-1BFD-42B6-A5A7-0865EDB63D85}">
      <dgm:prSet/>
      <dgm:spPr/>
      <dgm:t>
        <a:bodyPr/>
        <a:lstStyle/>
        <a:p>
          <a:endParaRPr lang="en-US"/>
        </a:p>
      </dgm:t>
    </dgm:pt>
    <dgm:pt modelId="{610A0E14-D0E4-4E06-B5EA-C1BDA60E43D2}">
      <dgm:prSet phldrT="[Text]" custT="1"/>
      <dgm:spPr/>
      <dgm:t>
        <a:bodyPr/>
        <a:lstStyle/>
        <a:p>
          <a:pPr algn="l"/>
          <a:r>
            <a:rPr lang="en-US" sz="1600" b="1" dirty="0" err="1" smtClean="0"/>
            <a:t>Recommandation</a:t>
          </a:r>
          <a:r>
            <a:rPr lang="en-US" sz="1600" b="1" dirty="0" smtClean="0"/>
            <a:t> </a:t>
          </a:r>
          <a:r>
            <a:rPr lang="en-US" sz="1600" b="1" dirty="0" err="1" smtClean="0"/>
            <a:t>sur</a:t>
          </a:r>
          <a:r>
            <a:rPr lang="en-US" sz="1600" b="1" dirty="0" smtClean="0"/>
            <a:t> </a:t>
          </a:r>
          <a:r>
            <a:rPr lang="en-US" sz="1600" b="1" dirty="0" err="1" smtClean="0"/>
            <a:t>l’utilisation</a:t>
          </a:r>
          <a:r>
            <a:rPr lang="en-US" sz="1600" b="1" dirty="0" smtClean="0"/>
            <a:t> des TICS </a:t>
          </a:r>
          <a:r>
            <a:rPr lang="en-US" sz="1600" b="1" dirty="0" err="1" smtClean="0"/>
            <a:t>dans</a:t>
          </a:r>
          <a:r>
            <a:rPr lang="en-US" sz="1600" b="1" dirty="0" smtClean="0"/>
            <a:t> </a:t>
          </a:r>
          <a:r>
            <a:rPr lang="en-US" sz="1600" b="1" dirty="0" err="1" smtClean="0"/>
            <a:t>l’adaptation</a:t>
          </a:r>
          <a:r>
            <a:rPr lang="en-US" sz="1600" b="1" dirty="0" smtClean="0"/>
            <a:t>  au </a:t>
          </a:r>
          <a:r>
            <a:rPr lang="en-US" sz="1600" b="1" dirty="0" err="1" smtClean="0"/>
            <a:t>processus</a:t>
          </a:r>
          <a:r>
            <a:rPr lang="en-US" sz="1600" b="1" dirty="0" smtClean="0"/>
            <a:t> </a:t>
          </a:r>
          <a:r>
            <a:rPr lang="en-US" sz="1600" b="1" dirty="0" err="1" smtClean="0"/>
            <a:t>agricole</a:t>
          </a:r>
          <a:r>
            <a:rPr lang="en-US" sz="1600" b="1" dirty="0" smtClean="0"/>
            <a:t>  </a:t>
          </a:r>
          <a:r>
            <a:rPr lang="en-US" sz="1600" b="1" dirty="0" smtClean="0"/>
            <a:t>sector </a:t>
          </a:r>
          <a:r>
            <a:rPr lang="en-US" sz="1600" b="1" dirty="0" smtClean="0"/>
            <a:t>en </a:t>
          </a:r>
          <a:r>
            <a:rPr lang="en-US" sz="1600" b="1" dirty="0" err="1" smtClean="0"/>
            <a:t>cours</a:t>
          </a:r>
          <a:endParaRPr lang="en-US" sz="1600" b="1" dirty="0" smtClean="0"/>
        </a:p>
      </dgm:t>
    </dgm:pt>
    <dgm:pt modelId="{44E31375-1389-4CFE-843F-6CA600DA58E2}" type="parTrans" cxnId="{88298D37-C47A-4CD9-ABA4-015770AEDCC9}">
      <dgm:prSet/>
      <dgm:spPr/>
      <dgm:t>
        <a:bodyPr/>
        <a:lstStyle/>
        <a:p>
          <a:endParaRPr lang="en-US"/>
        </a:p>
      </dgm:t>
    </dgm:pt>
    <dgm:pt modelId="{39F5DCD8-1893-412B-BB25-17BB433D1D27}" type="sibTrans" cxnId="{88298D37-C47A-4CD9-ABA4-015770AEDCC9}">
      <dgm:prSet/>
      <dgm:spPr/>
      <dgm:t>
        <a:bodyPr/>
        <a:lstStyle/>
        <a:p>
          <a:endParaRPr lang="en-US"/>
        </a:p>
      </dgm:t>
    </dgm:pt>
    <dgm:pt modelId="{93E5E6C5-EC87-41E3-AAC4-403DD45B1817}">
      <dgm:prSet phldrT="[Text]"/>
      <dgm:spPr/>
      <dgm:t>
        <a:bodyPr/>
        <a:lstStyle/>
        <a:p>
          <a:pPr algn="l"/>
          <a:r>
            <a:rPr lang="en-US" b="1" dirty="0" smtClean="0"/>
            <a:t>-  Supplement </a:t>
          </a:r>
          <a:r>
            <a:rPr lang="en-US" b="1" dirty="0" err="1" smtClean="0"/>
            <a:t>sur</a:t>
          </a:r>
          <a:r>
            <a:rPr lang="en-US" b="1" dirty="0" smtClean="0"/>
            <a:t> </a:t>
          </a:r>
          <a:r>
            <a:rPr lang="en-US" b="1" dirty="0" err="1" smtClean="0"/>
            <a:t>l’Adaptation</a:t>
          </a:r>
          <a:r>
            <a:rPr lang="en-US" b="1" dirty="0" smtClean="0"/>
            <a:t>  (en </a:t>
          </a:r>
          <a:r>
            <a:rPr lang="en-US" b="1" dirty="0" err="1" smtClean="0"/>
            <a:t>courrs</a:t>
          </a:r>
          <a:r>
            <a:rPr lang="en-US" b="1" dirty="0" smtClean="0"/>
            <a:t>)-  </a:t>
          </a:r>
          <a:r>
            <a:rPr lang="en-US" b="1" dirty="0" err="1" smtClean="0"/>
            <a:t>Ce</a:t>
          </a:r>
          <a:r>
            <a:rPr lang="en-US" b="1" dirty="0" smtClean="0"/>
            <a:t> supplement  </a:t>
          </a:r>
          <a:r>
            <a:rPr lang="en-US" b="1" dirty="0" err="1" smtClean="0"/>
            <a:t>sur</a:t>
          </a:r>
          <a:r>
            <a:rPr lang="en-US" b="1" dirty="0" smtClean="0"/>
            <a:t> </a:t>
          </a:r>
          <a:r>
            <a:rPr lang="en-US" b="1" dirty="0" err="1" smtClean="0"/>
            <a:t>lesmeilleurs</a:t>
          </a:r>
          <a:r>
            <a:rPr lang="en-US" b="1" dirty="0" smtClean="0"/>
            <a:t>  des </a:t>
          </a:r>
          <a:r>
            <a:rPr lang="en-US" b="1" dirty="0" err="1" smtClean="0"/>
            <a:t>pratiques</a:t>
          </a:r>
          <a:r>
            <a:rPr lang="en-US" b="1" dirty="0" smtClean="0"/>
            <a:t>  </a:t>
          </a:r>
          <a:r>
            <a:rPr lang="en-US" b="1" dirty="0" err="1" smtClean="0"/>
            <a:t>dans</a:t>
          </a:r>
          <a:r>
            <a:rPr lang="en-US" b="1" dirty="0" smtClean="0"/>
            <a:t> l’ </a:t>
          </a:r>
          <a:r>
            <a:rPr lang="en-US" b="1" dirty="0" smtClean="0"/>
            <a:t>adaptation </a:t>
          </a:r>
          <a:r>
            <a:rPr lang="en-US" b="1" dirty="0" smtClean="0"/>
            <a:t>des Infrastructures TIC aux </a:t>
          </a:r>
          <a:r>
            <a:rPr lang="en-US" b="1" dirty="0" err="1" smtClean="0"/>
            <a:t>effets</a:t>
          </a:r>
          <a:r>
            <a:rPr lang="en-US" b="1" dirty="0" smtClean="0"/>
            <a:t> de </a:t>
          </a:r>
          <a:r>
            <a:rPr lang="en-US" b="1" dirty="0" err="1" smtClean="0"/>
            <a:t>gangrène</a:t>
          </a:r>
          <a:r>
            <a:rPr lang="en-US" b="1" dirty="0" smtClean="0"/>
            <a:t> </a:t>
          </a:r>
          <a:r>
            <a:rPr lang="en-US" b="1" dirty="0" err="1" smtClean="0"/>
            <a:t>climatique.encours</a:t>
          </a:r>
          <a:r>
            <a:rPr lang="en-US" b="1" dirty="0" smtClean="0"/>
            <a:t> </a:t>
          </a:r>
          <a:r>
            <a:rPr lang="en-US" b="1" dirty="0" smtClean="0"/>
            <a:t>process)</a:t>
          </a:r>
        </a:p>
        <a:p>
          <a:pPr algn="l"/>
          <a:endParaRPr lang="en-US" b="1" dirty="0" smtClean="0"/>
        </a:p>
        <a:p>
          <a:pPr algn="l"/>
          <a:r>
            <a:rPr lang="en-US" b="1" dirty="0" smtClean="0"/>
            <a:t>-  </a:t>
          </a:r>
          <a:r>
            <a:rPr lang="en-US" b="1" dirty="0" err="1" smtClean="0"/>
            <a:t>Trois</a:t>
          </a:r>
          <a:r>
            <a:rPr lang="en-US" b="1" dirty="0" smtClean="0"/>
            <a:t> </a:t>
          </a:r>
          <a:r>
            <a:rPr lang="en-US" b="1" dirty="0" smtClean="0"/>
            <a:t>supplements </a:t>
          </a:r>
          <a:r>
            <a:rPr lang="en-US" b="1" dirty="0" err="1" smtClean="0"/>
            <a:t>sur</a:t>
          </a:r>
          <a:r>
            <a:rPr lang="en-US" b="1" dirty="0" smtClean="0"/>
            <a:t> </a:t>
          </a:r>
          <a:r>
            <a:rPr lang="en-US" b="1" dirty="0" err="1" smtClean="0"/>
            <a:t>l’eau</a:t>
          </a:r>
          <a:r>
            <a:rPr lang="en-US" b="1" dirty="0" smtClean="0"/>
            <a:t> </a:t>
          </a:r>
          <a:r>
            <a:rPr lang="en-US" b="1" dirty="0" err="1" smtClean="0"/>
            <a:t>intelligente</a:t>
          </a:r>
          <a:r>
            <a:rPr lang="en-US" b="1" dirty="0" smtClean="0"/>
            <a:t> 4</a:t>
          </a:r>
          <a:r>
            <a:rPr lang="en-US" b="1" dirty="0" smtClean="0"/>
            <a:t>, 15 and 16 </a:t>
          </a:r>
          <a:endParaRPr lang="en-US" b="1" dirty="0"/>
        </a:p>
      </dgm:t>
    </dgm:pt>
    <dgm:pt modelId="{E3C0B345-84F6-4930-BCBD-C3662DCDE9C1}" type="parTrans" cxnId="{5317EDBA-C34A-4804-A907-52C2A655A701}">
      <dgm:prSet/>
      <dgm:spPr/>
      <dgm:t>
        <a:bodyPr/>
        <a:lstStyle/>
        <a:p>
          <a:endParaRPr lang="en-US"/>
        </a:p>
      </dgm:t>
    </dgm:pt>
    <dgm:pt modelId="{56835228-E635-4127-8F71-2DAFACA44840}" type="sibTrans" cxnId="{5317EDBA-C34A-4804-A907-52C2A655A701}">
      <dgm:prSet/>
      <dgm:spPr/>
      <dgm:t>
        <a:bodyPr/>
        <a:lstStyle/>
        <a:p>
          <a:endParaRPr lang="en-US"/>
        </a:p>
      </dgm:t>
    </dgm:pt>
    <dgm:pt modelId="{54309FC8-CA2B-4622-B934-B7E69EBB0670}">
      <dgm:prSet/>
      <dgm:spPr/>
      <dgm:t>
        <a:bodyPr/>
        <a:lstStyle/>
        <a:p>
          <a:r>
            <a:rPr lang="en-US" altLang="ko-KR" b="1" dirty="0" err="1" smtClean="0">
              <a:ea typeface="Cambria Math" panose="02040503050406030204" pitchFamily="18" charset="0"/>
            </a:rPr>
            <a:t>Recommandation</a:t>
          </a:r>
          <a:r>
            <a:rPr lang="en-US" altLang="ko-KR" b="1" dirty="0" smtClean="0">
              <a:ea typeface="Cambria Math" panose="02040503050406030204" pitchFamily="18" charset="0"/>
            </a:rPr>
            <a:t> </a:t>
          </a:r>
          <a:r>
            <a:rPr lang="en-US" altLang="ko-KR" b="1" dirty="0" smtClean="0">
              <a:ea typeface="Cambria Math" panose="02040503050406030204" pitchFamily="18" charset="0"/>
            </a:rPr>
            <a:t>ITU- T L.1502 </a:t>
          </a:r>
        </a:p>
      </dgm:t>
    </dgm:pt>
    <dgm:pt modelId="{9574A41B-1521-42F7-8A80-3437F95D4339}" type="parTrans" cxnId="{57117A21-541A-4D6E-859C-BCBCBDC904AE}">
      <dgm:prSet/>
      <dgm:spPr/>
      <dgm:t>
        <a:bodyPr/>
        <a:lstStyle/>
        <a:p>
          <a:endParaRPr lang="en-US"/>
        </a:p>
      </dgm:t>
    </dgm:pt>
    <dgm:pt modelId="{96B49A48-0410-4320-BC73-CC689F2FB6B0}" type="sibTrans" cxnId="{57117A21-541A-4D6E-859C-BCBCBDC904AE}">
      <dgm:prSet/>
      <dgm:spPr/>
      <dgm:t>
        <a:bodyPr/>
        <a:lstStyle/>
        <a:p>
          <a:endParaRPr lang="en-US"/>
        </a:p>
      </dgm:t>
    </dgm:pt>
    <dgm:pt modelId="{05521C23-92D0-4831-B27C-73B284FB0363}">
      <dgm:prSet/>
      <dgm:spPr/>
      <dgm:t>
        <a:bodyPr/>
        <a:lstStyle/>
        <a:p>
          <a:r>
            <a:rPr lang="en-US" altLang="ko-KR" b="1" dirty="0" smtClean="0">
              <a:ea typeface="Cambria Math" panose="02040503050406030204" pitchFamily="18" charset="0"/>
            </a:rPr>
            <a:t>Recommendation ITU-T L.1501 </a:t>
          </a:r>
          <a:r>
            <a:rPr lang="en-US" altLang="ko-KR" b="1" dirty="0" smtClean="0">
              <a:ea typeface="Cambria Math" panose="02040503050406030204" pitchFamily="18" charset="0"/>
            </a:rPr>
            <a:t>– </a:t>
          </a:r>
          <a:r>
            <a:rPr lang="en-US" altLang="ko-KR" b="1" dirty="0" err="1" smtClean="0">
              <a:ea typeface="Cambria Math" panose="02040503050406030204" pitchFamily="18" charset="0"/>
            </a:rPr>
            <a:t>sur</a:t>
          </a:r>
          <a:r>
            <a:rPr lang="en-US" altLang="ko-KR" b="1" dirty="0" smtClean="0">
              <a:ea typeface="Cambria Math" panose="02040503050406030204" pitchFamily="18" charset="0"/>
            </a:rPr>
            <a:t> comment les pays </a:t>
          </a:r>
          <a:r>
            <a:rPr lang="en-US" altLang="ko-KR" b="1" dirty="0" err="1" smtClean="0">
              <a:ea typeface="Cambria Math" panose="02040503050406030204" pitchFamily="18" charset="0"/>
            </a:rPr>
            <a:t>peuvent</a:t>
          </a:r>
          <a:r>
            <a:rPr lang="en-US" altLang="ko-KR" b="1" dirty="0" smtClean="0">
              <a:ea typeface="Cambria Math" panose="02040503050406030204" pitchFamily="18" charset="0"/>
            </a:rPr>
            <a:t> </a:t>
          </a:r>
          <a:r>
            <a:rPr lang="en-US" altLang="ko-KR" b="1" dirty="0" err="1" smtClean="0">
              <a:ea typeface="Cambria Math" panose="02040503050406030204" pitchFamily="18" charset="0"/>
            </a:rPr>
            <a:t>utiliserles</a:t>
          </a:r>
          <a:r>
            <a:rPr lang="en-US" altLang="ko-KR" b="1" dirty="0" smtClean="0">
              <a:ea typeface="Cambria Math" panose="02040503050406030204" pitchFamily="18" charset="0"/>
            </a:rPr>
            <a:t> TICs pour </a:t>
          </a:r>
          <a:r>
            <a:rPr lang="en-US" altLang="ko-KR" b="1" dirty="0" err="1" smtClean="0">
              <a:ea typeface="Cambria Math" panose="02040503050406030204" pitchFamily="18" charset="0"/>
            </a:rPr>
            <a:t>s’adapter</a:t>
          </a:r>
          <a:r>
            <a:rPr lang="en-US" altLang="ko-KR" b="1" dirty="0" smtClean="0">
              <a:ea typeface="Cambria Math" panose="02040503050406030204" pitchFamily="18" charset="0"/>
            </a:rPr>
            <a:t> aux </a:t>
          </a:r>
          <a:r>
            <a:rPr lang="en-US" altLang="ko-KR" b="1" dirty="0" err="1" smtClean="0">
              <a:ea typeface="Cambria Math" panose="02040503050406030204" pitchFamily="18" charset="0"/>
            </a:rPr>
            <a:t>changements</a:t>
          </a:r>
          <a:r>
            <a:rPr lang="en-US" altLang="ko-KR" b="1" dirty="0" smtClean="0">
              <a:ea typeface="Cambria Math" panose="02040503050406030204" pitchFamily="18" charset="0"/>
            </a:rPr>
            <a:t> </a:t>
          </a:r>
          <a:r>
            <a:rPr lang="en-US" altLang="ko-KR" b="1" dirty="0" err="1" smtClean="0">
              <a:ea typeface="Cambria Math" panose="02040503050406030204" pitchFamily="18" charset="0"/>
            </a:rPr>
            <a:t>climatiques</a:t>
          </a:r>
          <a:r>
            <a:rPr lang="en-US" altLang="ko-KR" b="1" dirty="0" smtClean="0">
              <a:ea typeface="Cambria Math" panose="02040503050406030204" pitchFamily="18" charset="0"/>
            </a:rPr>
            <a:t> </a:t>
          </a:r>
          <a:endParaRPr lang="en-US" altLang="ko-KR" b="1" dirty="0" smtClean="0">
            <a:ea typeface="Cambria Math" panose="02040503050406030204" pitchFamily="18" charset="0"/>
          </a:endParaRPr>
        </a:p>
      </dgm:t>
    </dgm:pt>
    <dgm:pt modelId="{741F571A-874B-4C50-81D9-1E01BAF73468}" type="parTrans" cxnId="{EC5416CD-84F2-423A-A530-0795BE964BC9}">
      <dgm:prSet/>
      <dgm:spPr/>
      <dgm:t>
        <a:bodyPr/>
        <a:lstStyle/>
        <a:p>
          <a:endParaRPr lang="en-US"/>
        </a:p>
      </dgm:t>
    </dgm:pt>
    <dgm:pt modelId="{EE76C8EB-23E2-4F6F-8A48-5D63DF521D54}" type="sibTrans" cxnId="{EC5416CD-84F2-423A-A530-0795BE964BC9}">
      <dgm:prSet/>
      <dgm:spPr/>
      <dgm:t>
        <a:bodyPr/>
        <a:lstStyle/>
        <a:p>
          <a:endParaRPr lang="en-US"/>
        </a:p>
      </dgm:t>
    </dgm:pt>
    <dgm:pt modelId="{0087B80E-D8F9-42A9-8605-1A83E95CD501}" type="pres">
      <dgm:prSet presAssocID="{30C24D13-4904-4E68-93EB-46D561CE4202}" presName="Name0" presStyleCnt="0">
        <dgm:presLayoutVars>
          <dgm:chPref val="1"/>
          <dgm:dir/>
          <dgm:animOne val="branch"/>
          <dgm:animLvl val="lvl"/>
          <dgm:resizeHandles/>
        </dgm:presLayoutVars>
      </dgm:prSet>
      <dgm:spPr/>
      <dgm:t>
        <a:bodyPr/>
        <a:lstStyle/>
        <a:p>
          <a:endParaRPr lang="en-US"/>
        </a:p>
      </dgm:t>
    </dgm:pt>
    <dgm:pt modelId="{48D9CF01-D2F0-4B8B-9F29-2F0A022612B2}" type="pres">
      <dgm:prSet presAssocID="{4C2C8710-53D7-4912-BE2A-381EFE5F86B2}" presName="vertOne" presStyleCnt="0"/>
      <dgm:spPr/>
      <dgm:t>
        <a:bodyPr/>
        <a:lstStyle/>
        <a:p>
          <a:endParaRPr lang="en-US"/>
        </a:p>
      </dgm:t>
    </dgm:pt>
    <dgm:pt modelId="{2653A88C-ED91-4085-9356-75D579E8ECFD}" type="pres">
      <dgm:prSet presAssocID="{4C2C8710-53D7-4912-BE2A-381EFE5F86B2}" presName="txOne" presStyleLbl="node0" presStyleIdx="0" presStyleCnt="1" custScaleY="16843" custLinFactNeighborX="-21" custLinFactNeighborY="-243">
        <dgm:presLayoutVars>
          <dgm:chPref val="3"/>
        </dgm:presLayoutVars>
      </dgm:prSet>
      <dgm:spPr/>
      <dgm:t>
        <a:bodyPr/>
        <a:lstStyle/>
        <a:p>
          <a:endParaRPr lang="en-US"/>
        </a:p>
      </dgm:t>
    </dgm:pt>
    <dgm:pt modelId="{6C1FC128-D7EB-44B4-8F71-A66B2D0507D1}" type="pres">
      <dgm:prSet presAssocID="{4C2C8710-53D7-4912-BE2A-381EFE5F86B2}" presName="parTransOne" presStyleCnt="0"/>
      <dgm:spPr/>
      <dgm:t>
        <a:bodyPr/>
        <a:lstStyle/>
        <a:p>
          <a:endParaRPr lang="en-US"/>
        </a:p>
      </dgm:t>
    </dgm:pt>
    <dgm:pt modelId="{A58C4B96-BA5E-447F-8FC8-2B746736450E}" type="pres">
      <dgm:prSet presAssocID="{4C2C8710-53D7-4912-BE2A-381EFE5F86B2}" presName="horzOne" presStyleCnt="0"/>
      <dgm:spPr/>
      <dgm:t>
        <a:bodyPr/>
        <a:lstStyle/>
        <a:p>
          <a:endParaRPr lang="en-US"/>
        </a:p>
      </dgm:t>
    </dgm:pt>
    <dgm:pt modelId="{F597E4D1-E274-4324-8736-1FCBD8262B0A}" type="pres">
      <dgm:prSet presAssocID="{05521C23-92D0-4831-B27C-73B284FB0363}" presName="vertTwo" presStyleCnt="0"/>
      <dgm:spPr/>
    </dgm:pt>
    <dgm:pt modelId="{C5080713-E7E3-42D5-8FCF-5E7884FECF78}" type="pres">
      <dgm:prSet presAssocID="{05521C23-92D0-4831-B27C-73B284FB0363}" presName="txTwo" presStyleLbl="node2" presStyleIdx="0" presStyleCnt="5">
        <dgm:presLayoutVars>
          <dgm:chPref val="3"/>
        </dgm:presLayoutVars>
      </dgm:prSet>
      <dgm:spPr/>
      <dgm:t>
        <a:bodyPr/>
        <a:lstStyle/>
        <a:p>
          <a:endParaRPr lang="en-US"/>
        </a:p>
      </dgm:t>
    </dgm:pt>
    <dgm:pt modelId="{0A04B07B-D627-4BF7-B6A8-9F7E493B74F0}" type="pres">
      <dgm:prSet presAssocID="{05521C23-92D0-4831-B27C-73B284FB0363}" presName="horzTwo" presStyleCnt="0"/>
      <dgm:spPr/>
    </dgm:pt>
    <dgm:pt modelId="{5B558719-85BD-435C-A486-9077967D01B8}" type="pres">
      <dgm:prSet presAssocID="{EE76C8EB-23E2-4F6F-8A48-5D63DF521D54}" presName="sibSpaceTwo" presStyleCnt="0"/>
      <dgm:spPr/>
    </dgm:pt>
    <dgm:pt modelId="{2E3E20BB-526B-425E-B2D0-5F085552AAF9}" type="pres">
      <dgm:prSet presAssocID="{54309FC8-CA2B-4622-B934-B7E69EBB0670}" presName="vertTwo" presStyleCnt="0"/>
      <dgm:spPr/>
    </dgm:pt>
    <dgm:pt modelId="{4D6677DB-F3C9-448D-A75C-22856E315204}" type="pres">
      <dgm:prSet presAssocID="{54309FC8-CA2B-4622-B934-B7E69EBB0670}" presName="txTwo" presStyleLbl="node2" presStyleIdx="1" presStyleCnt="5">
        <dgm:presLayoutVars>
          <dgm:chPref val="3"/>
        </dgm:presLayoutVars>
      </dgm:prSet>
      <dgm:spPr/>
      <dgm:t>
        <a:bodyPr/>
        <a:lstStyle/>
        <a:p>
          <a:endParaRPr lang="en-US"/>
        </a:p>
      </dgm:t>
    </dgm:pt>
    <dgm:pt modelId="{C257F1AC-6B41-4DBB-8114-3F3E14FB7C9F}" type="pres">
      <dgm:prSet presAssocID="{54309FC8-CA2B-4622-B934-B7E69EBB0670}" presName="horzTwo" presStyleCnt="0"/>
      <dgm:spPr/>
    </dgm:pt>
    <dgm:pt modelId="{684F4E6D-B6BE-4E16-B6C5-C17916B1E82D}" type="pres">
      <dgm:prSet presAssocID="{96B49A48-0410-4320-BC73-CC689F2FB6B0}" presName="sibSpaceTwo" presStyleCnt="0"/>
      <dgm:spPr/>
    </dgm:pt>
    <dgm:pt modelId="{4261D8D1-6C22-4577-9DC0-D7CDCBB13185}" type="pres">
      <dgm:prSet presAssocID="{026340CE-97AD-45BC-B1C1-2E91C23D5279}" presName="vertTwo" presStyleCnt="0"/>
      <dgm:spPr/>
      <dgm:t>
        <a:bodyPr/>
        <a:lstStyle/>
        <a:p>
          <a:endParaRPr lang="en-US"/>
        </a:p>
      </dgm:t>
    </dgm:pt>
    <dgm:pt modelId="{2810FEEA-907A-4552-A6B1-5F9FF741D934}" type="pres">
      <dgm:prSet presAssocID="{026340CE-97AD-45BC-B1C1-2E91C23D5279}" presName="txTwo" presStyleLbl="node2" presStyleIdx="2" presStyleCnt="5" custScaleX="103395">
        <dgm:presLayoutVars>
          <dgm:chPref val="3"/>
        </dgm:presLayoutVars>
      </dgm:prSet>
      <dgm:spPr/>
      <dgm:t>
        <a:bodyPr/>
        <a:lstStyle/>
        <a:p>
          <a:endParaRPr lang="en-US"/>
        </a:p>
      </dgm:t>
    </dgm:pt>
    <dgm:pt modelId="{33D23003-8F11-4ED6-9C8A-D985FAD30869}" type="pres">
      <dgm:prSet presAssocID="{026340CE-97AD-45BC-B1C1-2E91C23D5279}" presName="horzTwo" presStyleCnt="0"/>
      <dgm:spPr/>
      <dgm:t>
        <a:bodyPr/>
        <a:lstStyle/>
        <a:p>
          <a:endParaRPr lang="en-US"/>
        </a:p>
      </dgm:t>
    </dgm:pt>
    <dgm:pt modelId="{5DC48ED4-3ACE-442C-993C-B26A2686B59D}" type="pres">
      <dgm:prSet presAssocID="{91BC54C0-44E9-462D-941A-C28AFFD44DC7}" presName="sibSpaceTwo" presStyleCnt="0"/>
      <dgm:spPr/>
      <dgm:t>
        <a:bodyPr/>
        <a:lstStyle/>
        <a:p>
          <a:endParaRPr lang="en-US"/>
        </a:p>
      </dgm:t>
    </dgm:pt>
    <dgm:pt modelId="{E1294621-1B9C-4758-B166-90905A238612}" type="pres">
      <dgm:prSet presAssocID="{610A0E14-D0E4-4E06-B5EA-C1BDA60E43D2}" presName="vertTwo" presStyleCnt="0"/>
      <dgm:spPr/>
      <dgm:t>
        <a:bodyPr/>
        <a:lstStyle/>
        <a:p>
          <a:endParaRPr lang="en-US"/>
        </a:p>
      </dgm:t>
    </dgm:pt>
    <dgm:pt modelId="{77C26F06-1F5D-423A-BF42-6D03070C3732}" type="pres">
      <dgm:prSet presAssocID="{610A0E14-D0E4-4E06-B5EA-C1BDA60E43D2}" presName="txTwo" presStyleLbl="node2" presStyleIdx="3" presStyleCnt="5" custScaleX="112570" custLinFactNeighborX="1882" custLinFactNeighborY="6">
        <dgm:presLayoutVars>
          <dgm:chPref val="3"/>
        </dgm:presLayoutVars>
      </dgm:prSet>
      <dgm:spPr/>
      <dgm:t>
        <a:bodyPr/>
        <a:lstStyle/>
        <a:p>
          <a:endParaRPr lang="en-US"/>
        </a:p>
      </dgm:t>
    </dgm:pt>
    <dgm:pt modelId="{4C6ED91E-32E5-4FEB-86A7-2806A7AEE37E}" type="pres">
      <dgm:prSet presAssocID="{610A0E14-D0E4-4E06-B5EA-C1BDA60E43D2}" presName="horzTwo" presStyleCnt="0"/>
      <dgm:spPr/>
      <dgm:t>
        <a:bodyPr/>
        <a:lstStyle/>
        <a:p>
          <a:endParaRPr lang="en-US"/>
        </a:p>
      </dgm:t>
    </dgm:pt>
    <dgm:pt modelId="{695AD40D-DF67-467E-AB16-F5D37518C304}" type="pres">
      <dgm:prSet presAssocID="{39F5DCD8-1893-412B-BB25-17BB433D1D27}" presName="sibSpaceTwo" presStyleCnt="0"/>
      <dgm:spPr/>
      <dgm:t>
        <a:bodyPr/>
        <a:lstStyle/>
        <a:p>
          <a:endParaRPr lang="en-US"/>
        </a:p>
      </dgm:t>
    </dgm:pt>
    <dgm:pt modelId="{72E8BD16-3BE8-43A1-BAC3-607D663A64CE}" type="pres">
      <dgm:prSet presAssocID="{93E5E6C5-EC87-41E3-AAC4-403DD45B1817}" presName="vertTwo" presStyleCnt="0"/>
      <dgm:spPr/>
      <dgm:t>
        <a:bodyPr/>
        <a:lstStyle/>
        <a:p>
          <a:endParaRPr lang="en-US"/>
        </a:p>
      </dgm:t>
    </dgm:pt>
    <dgm:pt modelId="{C9A77768-336C-4EFA-B9C0-4E975DE7EF18}" type="pres">
      <dgm:prSet presAssocID="{93E5E6C5-EC87-41E3-AAC4-403DD45B1817}" presName="txTwo" presStyleLbl="node2" presStyleIdx="4" presStyleCnt="5">
        <dgm:presLayoutVars>
          <dgm:chPref val="3"/>
        </dgm:presLayoutVars>
      </dgm:prSet>
      <dgm:spPr/>
      <dgm:t>
        <a:bodyPr/>
        <a:lstStyle/>
        <a:p>
          <a:endParaRPr lang="en-US"/>
        </a:p>
      </dgm:t>
    </dgm:pt>
    <dgm:pt modelId="{AD7746CA-A7AC-4A3D-951B-597F3FC75DCB}" type="pres">
      <dgm:prSet presAssocID="{93E5E6C5-EC87-41E3-AAC4-403DD45B1817}" presName="horzTwo" presStyleCnt="0"/>
      <dgm:spPr/>
      <dgm:t>
        <a:bodyPr/>
        <a:lstStyle/>
        <a:p>
          <a:endParaRPr lang="en-US"/>
        </a:p>
      </dgm:t>
    </dgm:pt>
  </dgm:ptLst>
  <dgm:cxnLst>
    <dgm:cxn modelId="{76F31BC3-F11E-425F-A64F-C68B00503D48}" type="presOf" srcId="{610A0E14-D0E4-4E06-B5EA-C1BDA60E43D2}" destId="{77C26F06-1F5D-423A-BF42-6D03070C3732}" srcOrd="0" destOrd="0" presId="urn:microsoft.com/office/officeart/2005/8/layout/hierarchy4"/>
    <dgm:cxn modelId="{2D3FF815-F2AE-4B8D-9703-A3803FAEE603}" type="presOf" srcId="{026340CE-97AD-45BC-B1C1-2E91C23D5279}" destId="{2810FEEA-907A-4552-A6B1-5F9FF741D934}" srcOrd="0" destOrd="0" presId="urn:microsoft.com/office/officeart/2005/8/layout/hierarchy4"/>
    <dgm:cxn modelId="{EC5416CD-84F2-423A-A530-0795BE964BC9}" srcId="{4C2C8710-53D7-4912-BE2A-381EFE5F86B2}" destId="{05521C23-92D0-4831-B27C-73B284FB0363}" srcOrd="0" destOrd="0" parTransId="{741F571A-874B-4C50-81D9-1E01BAF73468}" sibTransId="{EE76C8EB-23E2-4F6F-8A48-5D63DF521D54}"/>
    <dgm:cxn modelId="{65C0D87A-7A9B-47C6-8FD9-22B9721380A0}" type="presOf" srcId="{93E5E6C5-EC87-41E3-AAC4-403DD45B1817}" destId="{C9A77768-336C-4EFA-B9C0-4E975DE7EF18}" srcOrd="0" destOrd="0" presId="urn:microsoft.com/office/officeart/2005/8/layout/hierarchy4"/>
    <dgm:cxn modelId="{8C55A3A1-3686-48AB-A45E-6C0165E891DA}" type="presOf" srcId="{54309FC8-CA2B-4622-B934-B7E69EBB0670}" destId="{4D6677DB-F3C9-448D-A75C-22856E315204}" srcOrd="0" destOrd="0" presId="urn:microsoft.com/office/officeart/2005/8/layout/hierarchy4"/>
    <dgm:cxn modelId="{FB0A55BD-1BFD-42B6-A5A7-0865EDB63D85}" srcId="{4C2C8710-53D7-4912-BE2A-381EFE5F86B2}" destId="{026340CE-97AD-45BC-B1C1-2E91C23D5279}" srcOrd="2" destOrd="0" parTransId="{F0424AB9-3F89-4870-AF98-96CF2D639372}" sibTransId="{91BC54C0-44E9-462D-941A-C28AFFD44DC7}"/>
    <dgm:cxn modelId="{F730FE37-2A28-4B09-A355-DB6A48DEB7EC}" type="presOf" srcId="{05521C23-92D0-4831-B27C-73B284FB0363}" destId="{C5080713-E7E3-42D5-8FCF-5E7884FECF78}" srcOrd="0" destOrd="0" presId="urn:microsoft.com/office/officeart/2005/8/layout/hierarchy4"/>
    <dgm:cxn modelId="{1D76C7D2-9637-4FA0-8A41-180EDF4E3BE9}" type="presOf" srcId="{30C24D13-4904-4E68-93EB-46D561CE4202}" destId="{0087B80E-D8F9-42A9-8605-1A83E95CD501}" srcOrd="0" destOrd="0" presId="urn:microsoft.com/office/officeart/2005/8/layout/hierarchy4"/>
    <dgm:cxn modelId="{88298D37-C47A-4CD9-ABA4-015770AEDCC9}" srcId="{4C2C8710-53D7-4912-BE2A-381EFE5F86B2}" destId="{610A0E14-D0E4-4E06-B5EA-C1BDA60E43D2}" srcOrd="3" destOrd="0" parTransId="{44E31375-1389-4CFE-843F-6CA600DA58E2}" sibTransId="{39F5DCD8-1893-412B-BB25-17BB433D1D27}"/>
    <dgm:cxn modelId="{5317EDBA-C34A-4804-A907-52C2A655A701}" srcId="{4C2C8710-53D7-4912-BE2A-381EFE5F86B2}" destId="{93E5E6C5-EC87-41E3-AAC4-403DD45B1817}" srcOrd="4" destOrd="0" parTransId="{E3C0B345-84F6-4930-BCBD-C3662DCDE9C1}" sibTransId="{56835228-E635-4127-8F71-2DAFACA44840}"/>
    <dgm:cxn modelId="{12D4A8EF-59BB-402F-833A-525A2B541969}" srcId="{30C24D13-4904-4E68-93EB-46D561CE4202}" destId="{4C2C8710-53D7-4912-BE2A-381EFE5F86B2}" srcOrd="0" destOrd="0" parTransId="{8409CE90-754D-4034-B601-F6E64B8BF6CC}" sibTransId="{7C17E960-BC98-4A84-90D0-2F3F4998F43C}"/>
    <dgm:cxn modelId="{A54E47CC-0CE4-43D6-8A37-A1A5AAB846BD}" type="presOf" srcId="{4C2C8710-53D7-4912-BE2A-381EFE5F86B2}" destId="{2653A88C-ED91-4085-9356-75D579E8ECFD}" srcOrd="0" destOrd="0" presId="urn:microsoft.com/office/officeart/2005/8/layout/hierarchy4"/>
    <dgm:cxn modelId="{57117A21-541A-4D6E-859C-BCBCBDC904AE}" srcId="{4C2C8710-53D7-4912-BE2A-381EFE5F86B2}" destId="{54309FC8-CA2B-4622-B934-B7E69EBB0670}" srcOrd="1" destOrd="0" parTransId="{9574A41B-1521-42F7-8A80-3437F95D4339}" sibTransId="{96B49A48-0410-4320-BC73-CC689F2FB6B0}"/>
    <dgm:cxn modelId="{4588B5E0-249B-42CE-BEE5-23B2EB1AEEFD}" type="presParOf" srcId="{0087B80E-D8F9-42A9-8605-1A83E95CD501}" destId="{48D9CF01-D2F0-4B8B-9F29-2F0A022612B2}" srcOrd="0" destOrd="0" presId="urn:microsoft.com/office/officeart/2005/8/layout/hierarchy4"/>
    <dgm:cxn modelId="{5A1297B5-2680-484E-88B7-B3F566AC6263}" type="presParOf" srcId="{48D9CF01-D2F0-4B8B-9F29-2F0A022612B2}" destId="{2653A88C-ED91-4085-9356-75D579E8ECFD}" srcOrd="0" destOrd="0" presId="urn:microsoft.com/office/officeart/2005/8/layout/hierarchy4"/>
    <dgm:cxn modelId="{36D78A40-4AEC-4FD7-828D-A905B77B3344}" type="presParOf" srcId="{48D9CF01-D2F0-4B8B-9F29-2F0A022612B2}" destId="{6C1FC128-D7EB-44B4-8F71-A66B2D0507D1}" srcOrd="1" destOrd="0" presId="urn:microsoft.com/office/officeart/2005/8/layout/hierarchy4"/>
    <dgm:cxn modelId="{1C0790F7-6774-401F-A34A-F2826E97959A}" type="presParOf" srcId="{48D9CF01-D2F0-4B8B-9F29-2F0A022612B2}" destId="{A58C4B96-BA5E-447F-8FC8-2B746736450E}" srcOrd="2" destOrd="0" presId="urn:microsoft.com/office/officeart/2005/8/layout/hierarchy4"/>
    <dgm:cxn modelId="{7B19871C-4B34-424F-B229-F4F4D5481CEC}" type="presParOf" srcId="{A58C4B96-BA5E-447F-8FC8-2B746736450E}" destId="{F597E4D1-E274-4324-8736-1FCBD8262B0A}" srcOrd="0" destOrd="0" presId="urn:microsoft.com/office/officeart/2005/8/layout/hierarchy4"/>
    <dgm:cxn modelId="{FF30269C-3F2F-41D2-95CC-E11DCC35854C}" type="presParOf" srcId="{F597E4D1-E274-4324-8736-1FCBD8262B0A}" destId="{C5080713-E7E3-42D5-8FCF-5E7884FECF78}" srcOrd="0" destOrd="0" presId="urn:microsoft.com/office/officeart/2005/8/layout/hierarchy4"/>
    <dgm:cxn modelId="{5A8D1D44-E0A1-4C72-959E-3DC45DC0A315}" type="presParOf" srcId="{F597E4D1-E274-4324-8736-1FCBD8262B0A}" destId="{0A04B07B-D627-4BF7-B6A8-9F7E493B74F0}" srcOrd="1" destOrd="0" presId="urn:microsoft.com/office/officeart/2005/8/layout/hierarchy4"/>
    <dgm:cxn modelId="{DC45DE23-917C-4D9E-A506-223FBF93F4D7}" type="presParOf" srcId="{A58C4B96-BA5E-447F-8FC8-2B746736450E}" destId="{5B558719-85BD-435C-A486-9077967D01B8}" srcOrd="1" destOrd="0" presId="urn:microsoft.com/office/officeart/2005/8/layout/hierarchy4"/>
    <dgm:cxn modelId="{647BFF68-4280-4E4E-BAD6-5999876DCC57}" type="presParOf" srcId="{A58C4B96-BA5E-447F-8FC8-2B746736450E}" destId="{2E3E20BB-526B-425E-B2D0-5F085552AAF9}" srcOrd="2" destOrd="0" presId="urn:microsoft.com/office/officeart/2005/8/layout/hierarchy4"/>
    <dgm:cxn modelId="{2431D030-01E2-45DB-9D92-30D5DBFF2823}" type="presParOf" srcId="{2E3E20BB-526B-425E-B2D0-5F085552AAF9}" destId="{4D6677DB-F3C9-448D-A75C-22856E315204}" srcOrd="0" destOrd="0" presId="urn:microsoft.com/office/officeart/2005/8/layout/hierarchy4"/>
    <dgm:cxn modelId="{993E34A3-E0C3-434F-BA35-F1B673D327C5}" type="presParOf" srcId="{2E3E20BB-526B-425E-B2D0-5F085552AAF9}" destId="{C257F1AC-6B41-4DBB-8114-3F3E14FB7C9F}" srcOrd="1" destOrd="0" presId="urn:microsoft.com/office/officeart/2005/8/layout/hierarchy4"/>
    <dgm:cxn modelId="{FD828F61-DD20-4D65-8390-8B24C039A2DC}" type="presParOf" srcId="{A58C4B96-BA5E-447F-8FC8-2B746736450E}" destId="{684F4E6D-B6BE-4E16-B6C5-C17916B1E82D}" srcOrd="3" destOrd="0" presId="urn:microsoft.com/office/officeart/2005/8/layout/hierarchy4"/>
    <dgm:cxn modelId="{761FFA84-52FD-4FC8-8BF9-EF077BBF75A5}" type="presParOf" srcId="{A58C4B96-BA5E-447F-8FC8-2B746736450E}" destId="{4261D8D1-6C22-4577-9DC0-D7CDCBB13185}" srcOrd="4" destOrd="0" presId="urn:microsoft.com/office/officeart/2005/8/layout/hierarchy4"/>
    <dgm:cxn modelId="{590C2ED1-2389-47DA-834D-C7FDC4CFC93E}" type="presParOf" srcId="{4261D8D1-6C22-4577-9DC0-D7CDCBB13185}" destId="{2810FEEA-907A-4552-A6B1-5F9FF741D934}" srcOrd="0" destOrd="0" presId="urn:microsoft.com/office/officeart/2005/8/layout/hierarchy4"/>
    <dgm:cxn modelId="{CE450F95-F194-48D4-B208-F4557981080C}" type="presParOf" srcId="{4261D8D1-6C22-4577-9DC0-D7CDCBB13185}" destId="{33D23003-8F11-4ED6-9C8A-D985FAD30869}" srcOrd="1" destOrd="0" presId="urn:microsoft.com/office/officeart/2005/8/layout/hierarchy4"/>
    <dgm:cxn modelId="{B1E3D8DB-AC0B-4C74-8C2C-10288E97F83C}" type="presParOf" srcId="{A58C4B96-BA5E-447F-8FC8-2B746736450E}" destId="{5DC48ED4-3ACE-442C-993C-B26A2686B59D}" srcOrd="5" destOrd="0" presId="urn:microsoft.com/office/officeart/2005/8/layout/hierarchy4"/>
    <dgm:cxn modelId="{AB17ADDB-7731-476A-900B-DF88BAED794B}" type="presParOf" srcId="{A58C4B96-BA5E-447F-8FC8-2B746736450E}" destId="{E1294621-1B9C-4758-B166-90905A238612}" srcOrd="6" destOrd="0" presId="urn:microsoft.com/office/officeart/2005/8/layout/hierarchy4"/>
    <dgm:cxn modelId="{A3F073F7-CB8E-47EA-9CFE-94A6DF025F11}" type="presParOf" srcId="{E1294621-1B9C-4758-B166-90905A238612}" destId="{77C26F06-1F5D-423A-BF42-6D03070C3732}" srcOrd="0" destOrd="0" presId="urn:microsoft.com/office/officeart/2005/8/layout/hierarchy4"/>
    <dgm:cxn modelId="{3520EAA3-9BAB-43CC-8FE1-61239CD0B7A1}" type="presParOf" srcId="{E1294621-1B9C-4758-B166-90905A238612}" destId="{4C6ED91E-32E5-4FEB-86A7-2806A7AEE37E}" srcOrd="1" destOrd="0" presId="urn:microsoft.com/office/officeart/2005/8/layout/hierarchy4"/>
    <dgm:cxn modelId="{7DEC1CDF-4A32-4C95-85BC-6DA504D95CC4}" type="presParOf" srcId="{A58C4B96-BA5E-447F-8FC8-2B746736450E}" destId="{695AD40D-DF67-467E-AB16-F5D37518C304}" srcOrd="7" destOrd="0" presId="urn:microsoft.com/office/officeart/2005/8/layout/hierarchy4"/>
    <dgm:cxn modelId="{2B0A230D-9AB8-4E2D-B52A-0B4183857545}" type="presParOf" srcId="{A58C4B96-BA5E-447F-8FC8-2B746736450E}" destId="{72E8BD16-3BE8-43A1-BAC3-607D663A64CE}" srcOrd="8" destOrd="0" presId="urn:microsoft.com/office/officeart/2005/8/layout/hierarchy4"/>
    <dgm:cxn modelId="{2726EFE5-8D11-46DA-B9CF-B993C843290B}" type="presParOf" srcId="{72E8BD16-3BE8-43A1-BAC3-607D663A64CE}" destId="{C9A77768-336C-4EFA-B9C0-4E975DE7EF18}" srcOrd="0" destOrd="0" presId="urn:microsoft.com/office/officeart/2005/8/layout/hierarchy4"/>
    <dgm:cxn modelId="{E58D9051-4D86-49BB-BF5C-40CA7C21845D}" type="presParOf" srcId="{72E8BD16-3BE8-43A1-BAC3-607D663A64CE}" destId="{AD7746CA-A7AC-4A3D-951B-597F3FC75DCB}"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3A88C-ED91-4085-9356-75D579E8ECFD}">
      <dsp:nvSpPr>
        <dsp:cNvPr id="0" name=""/>
        <dsp:cNvSpPr/>
      </dsp:nvSpPr>
      <dsp:spPr>
        <a:xfrm>
          <a:off x="22" y="434"/>
          <a:ext cx="8706188" cy="708089"/>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20761" y="21173"/>
        <a:ext cx="8664710" cy="666611"/>
      </dsp:txXfrm>
    </dsp:sp>
    <dsp:sp modelId="{C5080713-E7E3-42D5-8FCF-5E7884FECF78}">
      <dsp:nvSpPr>
        <dsp:cNvPr id="0" name=""/>
        <dsp:cNvSpPr/>
      </dsp:nvSpPr>
      <dsp:spPr>
        <a:xfrm>
          <a:off x="1850" y="1096237"/>
          <a:ext cx="1584196" cy="4204060"/>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ko-KR" sz="1400" b="1" kern="1200" dirty="0" smtClean="0">
              <a:ea typeface="Cambria Math" panose="02040503050406030204" pitchFamily="18" charset="0"/>
            </a:rPr>
            <a:t>Recommendation ITU-T L.1501 - on how countries can utilize ICTs to adapt to the effects of climate change </a:t>
          </a:r>
        </a:p>
        <a:p>
          <a:pPr lvl="0" algn="ctr" defTabSz="622300">
            <a:lnSpc>
              <a:spcPct val="90000"/>
            </a:lnSpc>
            <a:spcBef>
              <a:spcPct val="0"/>
            </a:spcBef>
            <a:spcAft>
              <a:spcPct val="35000"/>
            </a:spcAft>
          </a:pPr>
          <a:r>
            <a:rPr lang="en-US" altLang="ko-KR" sz="1400" b="1" kern="1200" dirty="0" smtClean="0">
              <a:ea typeface="Cambria Math" panose="02040503050406030204" pitchFamily="18" charset="0"/>
            </a:rPr>
            <a:t> </a:t>
          </a:r>
        </a:p>
      </dsp:txBody>
      <dsp:txXfrm>
        <a:off x="48250" y="1142637"/>
        <a:ext cx="1491396" cy="4111260"/>
      </dsp:txXfrm>
    </dsp:sp>
    <dsp:sp modelId="{4D6677DB-F3C9-448D-A75C-22856E315204}">
      <dsp:nvSpPr>
        <dsp:cNvPr id="0" name=""/>
        <dsp:cNvSpPr/>
      </dsp:nvSpPr>
      <dsp:spPr>
        <a:xfrm>
          <a:off x="1719119" y="1096237"/>
          <a:ext cx="1584196" cy="4204060"/>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ko-KR" sz="1400" b="1" kern="1200" dirty="0" smtClean="0">
              <a:ea typeface="Cambria Math" panose="02040503050406030204" pitchFamily="18" charset="0"/>
            </a:rPr>
            <a:t>Recommendation ITU- T L.1502 </a:t>
          </a:r>
        </a:p>
      </dsp:txBody>
      <dsp:txXfrm>
        <a:off x="1765519" y="1142637"/>
        <a:ext cx="1491396" cy="4111260"/>
      </dsp:txXfrm>
    </dsp:sp>
    <dsp:sp modelId="{2810FEEA-907A-4552-A6B1-5F9FF741D934}">
      <dsp:nvSpPr>
        <dsp:cNvPr id="0" name=""/>
        <dsp:cNvSpPr/>
      </dsp:nvSpPr>
      <dsp:spPr>
        <a:xfrm>
          <a:off x="3436388" y="1096237"/>
          <a:ext cx="1637979" cy="4204060"/>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altLang="ko-KR" sz="1600" b="1" kern="1200" dirty="0" smtClean="0"/>
        </a:p>
        <a:p>
          <a:pPr lvl="0" algn="l" defTabSz="711200">
            <a:lnSpc>
              <a:spcPct val="90000"/>
            </a:lnSpc>
            <a:spcBef>
              <a:spcPct val="0"/>
            </a:spcBef>
            <a:spcAft>
              <a:spcPct val="35000"/>
            </a:spcAft>
          </a:pPr>
          <a:r>
            <a:rPr lang="en-US" altLang="ko-KR" sz="1400" b="1" kern="1200" dirty="0" smtClean="0"/>
            <a:t>Recommendation L. </a:t>
          </a:r>
          <a:r>
            <a:rPr lang="en-US" sz="1400" b="1" kern="1200" dirty="0" smtClean="0"/>
            <a:t>1503 </a:t>
          </a:r>
          <a:r>
            <a:rPr lang="en-GB" sz="1400" b="1" kern="1200" dirty="0" smtClean="0"/>
            <a:t>Information and communication technologies for</a:t>
          </a:r>
          <a:br>
            <a:rPr lang="en-GB" sz="1400" b="1" kern="1200" dirty="0" smtClean="0"/>
          </a:br>
          <a:r>
            <a:rPr lang="en-GB" sz="1400" b="1" kern="1200" dirty="0" smtClean="0"/>
            <a:t>climate change adaptation in cities</a:t>
          </a:r>
        </a:p>
        <a:p>
          <a:pPr lvl="0" algn="l" defTabSz="711200">
            <a:lnSpc>
              <a:spcPct val="90000"/>
            </a:lnSpc>
            <a:spcBef>
              <a:spcPct val="0"/>
            </a:spcBef>
            <a:spcAft>
              <a:spcPct val="35000"/>
            </a:spcAft>
          </a:pPr>
          <a:r>
            <a:rPr lang="en-GB" altLang="ko-KR" sz="1400" b="1" kern="1200" dirty="0" smtClean="0"/>
            <a:t>(consented)</a:t>
          </a:r>
          <a:r>
            <a:rPr lang="en-US" altLang="ko-KR" sz="1400" b="1" kern="1200" dirty="0" smtClean="0"/>
            <a:t>    </a:t>
          </a:r>
          <a:endParaRPr lang="en-US" sz="1400" b="1" kern="1200" dirty="0" smtClean="0"/>
        </a:p>
      </dsp:txBody>
      <dsp:txXfrm>
        <a:off x="3484363" y="1144212"/>
        <a:ext cx="1542029" cy="4108110"/>
      </dsp:txXfrm>
    </dsp:sp>
    <dsp:sp modelId="{77C26F06-1F5D-423A-BF42-6D03070C3732}">
      <dsp:nvSpPr>
        <dsp:cNvPr id="0" name=""/>
        <dsp:cNvSpPr/>
      </dsp:nvSpPr>
      <dsp:spPr>
        <a:xfrm>
          <a:off x="5237255" y="1096489"/>
          <a:ext cx="1783329" cy="4204060"/>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Recommendation on the use of ICTs in the adaptation of the agricultural sector (in process)</a:t>
          </a:r>
        </a:p>
      </dsp:txBody>
      <dsp:txXfrm>
        <a:off x="5289487" y="1148721"/>
        <a:ext cx="1678865" cy="4099596"/>
      </dsp:txXfrm>
    </dsp:sp>
    <dsp:sp modelId="{C9A77768-336C-4EFA-B9C0-4E975DE7EF18}">
      <dsp:nvSpPr>
        <dsp:cNvPr id="0" name=""/>
        <dsp:cNvSpPr/>
      </dsp:nvSpPr>
      <dsp:spPr>
        <a:xfrm>
          <a:off x="7123842" y="1096237"/>
          <a:ext cx="1584196" cy="4204060"/>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  Supplement on Adaptation  (in process)</a:t>
          </a:r>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400" b="1" kern="1200" dirty="0" smtClean="0"/>
            <a:t>-  Supplement on best practices in the adaptation of the ICT Infrastructure to the effects of climate change  (in process)</a:t>
          </a:r>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400" b="1" kern="1200" dirty="0" smtClean="0"/>
            <a:t>-  Three supplements on smart water 14, 15 and 16 </a:t>
          </a:r>
          <a:endParaRPr lang="en-US" sz="1400" b="1" kern="1200" dirty="0"/>
        </a:p>
      </dsp:txBody>
      <dsp:txXfrm>
        <a:off x="7170242" y="1142637"/>
        <a:ext cx="1491396" cy="41112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466CB-E292-4E38-8A8B-B39B033B1BC5}" type="datetimeFigureOut">
              <a:rPr lang="en-US" smtClean="0"/>
              <a:pPr/>
              <a:t>3/18/2016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6D102-19BA-4B2F-8B78-0EE6DB44699E}" type="slidenum">
              <a:rPr lang="en-US" smtClean="0"/>
              <a:pPr/>
              <a:t>‹N°›</a:t>
            </a:fld>
            <a:endParaRPr lang="en-US"/>
          </a:p>
        </p:txBody>
      </p:sp>
    </p:spTree>
    <p:extLst>
      <p:ext uri="{BB962C8B-B14F-4D97-AF65-F5344CB8AC3E}">
        <p14:creationId xmlns:p14="http://schemas.microsoft.com/office/powerpoint/2010/main" xmlns="" val="38312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6D102-19BA-4B2F-8B78-0EE6DB44699E}" type="slidenum">
              <a:rPr lang="en-US" smtClean="0"/>
              <a:pPr/>
              <a:t>7</a:t>
            </a:fld>
            <a:endParaRPr lang="en-US"/>
          </a:p>
        </p:txBody>
      </p:sp>
    </p:spTree>
    <p:extLst>
      <p:ext uri="{BB962C8B-B14F-4D97-AF65-F5344CB8AC3E}">
        <p14:creationId xmlns:p14="http://schemas.microsoft.com/office/powerpoint/2010/main" xmlns="" val="298599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6D102-19BA-4B2F-8B78-0EE6DB44699E}" type="slidenum">
              <a:rPr lang="en-US" smtClean="0"/>
              <a:pPr/>
              <a:t>13</a:t>
            </a:fld>
            <a:endParaRPr lang="en-US"/>
          </a:p>
        </p:txBody>
      </p:sp>
    </p:spTree>
    <p:extLst>
      <p:ext uri="{BB962C8B-B14F-4D97-AF65-F5344CB8AC3E}">
        <p14:creationId xmlns:p14="http://schemas.microsoft.com/office/powerpoint/2010/main" xmlns="" val="254497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4111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Full Image With Border">
    <p:spTree>
      <p:nvGrpSpPr>
        <p:cNvPr id="1" name=""/>
        <p:cNvGrpSpPr/>
        <p:nvPr/>
      </p:nvGrpSpPr>
      <p:grpSpPr>
        <a:xfrm>
          <a:off x="0" y="0"/>
          <a:ext cx="0" cy="0"/>
          <a:chOff x="0" y="0"/>
          <a:chExt cx="0" cy="0"/>
        </a:xfrm>
      </p:grpSpPr>
      <p:sp>
        <p:nvSpPr>
          <p:cNvPr id="12" name="Content Placeholder 2"/>
          <p:cNvSpPr>
            <a:spLocks noGrp="1"/>
          </p:cNvSpPr>
          <p:nvPr>
            <p:ph idx="1"/>
          </p:nvPr>
        </p:nvSpPr>
        <p:spPr>
          <a:xfrm>
            <a:off x="229499" y="1363579"/>
            <a:ext cx="8424081" cy="4909636"/>
          </a:xfrm>
          <a:ln w="127000">
            <a:solidFill>
              <a:srgbClr val="D2CFC6"/>
            </a:solidFill>
            <a:miter lim="800000"/>
          </a:ln>
        </p:spPr>
        <p:txBody>
          <a:bodyPr vert="horz" lIns="90000" tIns="45720" rIns="91440" bIns="45720" rtlCol="0">
            <a:normAutofit/>
          </a:bodyPr>
          <a:lstStyle>
            <a:lvl1pPr>
              <a:defRPr lang="en-US" sz="2400" b="0" i="0" dirty="0">
                <a:latin typeface="Calibri"/>
                <a:cs typeface="Calibri"/>
              </a:defRPr>
            </a:lvl1pPr>
          </a:lstStyle>
          <a:p>
            <a:pPr marL="0" lvl="0" indent="0">
              <a:buNone/>
            </a:pPr>
            <a:r>
              <a:rPr lang="en-US" smtClean="0"/>
              <a:t>Click to edit Master text styles</a:t>
            </a:r>
          </a:p>
        </p:txBody>
      </p:sp>
      <p:sp>
        <p:nvSpPr>
          <p:cNvPr id="18" name="Title Placeholder 1"/>
          <p:cNvSpPr>
            <a:spLocks noGrp="1"/>
          </p:cNvSpPr>
          <p:nvPr>
            <p:ph type="title"/>
          </p:nvPr>
        </p:nvSpPr>
        <p:spPr>
          <a:xfrm>
            <a:off x="228044" y="236538"/>
            <a:ext cx="5791765" cy="550862"/>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4" name="Picture 3" descr="logo-01 copy.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29602" y="139754"/>
            <a:ext cx="523875" cy="905746"/>
          </a:xfrm>
          <a:prstGeom prst="rect">
            <a:avLst/>
          </a:prstGeom>
        </p:spPr>
      </p:pic>
    </p:spTree>
    <p:extLst>
      <p:ext uri="{BB962C8B-B14F-4D97-AF65-F5344CB8AC3E}">
        <p14:creationId xmlns:p14="http://schemas.microsoft.com/office/powerpoint/2010/main" xmlns="" val="4208307678"/>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226338" y="1253223"/>
            <a:ext cx="8556005" cy="508911"/>
          </a:xfrm>
        </p:spPr>
        <p:txBody>
          <a:bodyPr>
            <a:noAutofit/>
          </a:bodyPr>
          <a:lstStyle>
            <a:lvl1pPr marL="0" indent="0" algn="l">
              <a:buNone/>
              <a:defRPr sz="2800" b="0" i="0">
                <a:solidFill>
                  <a:srgbClr val="808285"/>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REGULAR CALIBRI</a:t>
            </a:r>
            <a:endParaRPr lang="en-US" dirty="0"/>
          </a:p>
        </p:txBody>
      </p:sp>
      <p:sp>
        <p:nvSpPr>
          <p:cNvPr id="10" name="Text Placeholder 4"/>
          <p:cNvSpPr>
            <a:spLocks noGrp="1"/>
          </p:cNvSpPr>
          <p:nvPr>
            <p:ph type="body" sz="quarter" idx="13" hasCustomPrompt="1"/>
          </p:nvPr>
        </p:nvSpPr>
        <p:spPr>
          <a:xfrm>
            <a:off x="226338" y="1871642"/>
            <a:ext cx="8556005" cy="316896"/>
          </a:xfrm>
        </p:spPr>
        <p:txBody>
          <a:bodyPr>
            <a:normAutofit/>
          </a:bodyPr>
          <a:lstStyle>
            <a:lvl1pPr marL="0" indent="0">
              <a:buNone/>
              <a:defRPr sz="2000" b="0" i="0">
                <a:solidFill>
                  <a:srgbClr val="808285"/>
                </a:solidFill>
                <a:latin typeface="Calibri"/>
                <a:cs typeface="Calibri"/>
              </a:defRPr>
            </a:lvl1pPr>
          </a:lstStyle>
          <a:p>
            <a:r>
              <a:rPr lang="en-US" dirty="0" smtClean="0"/>
              <a:t>REGULAR CALIBRI</a:t>
            </a:r>
          </a:p>
        </p:txBody>
      </p:sp>
      <p:sp>
        <p:nvSpPr>
          <p:cNvPr id="12" name="Text Placeholder 4"/>
          <p:cNvSpPr>
            <a:spLocks noGrp="1"/>
          </p:cNvSpPr>
          <p:nvPr>
            <p:ph type="body" sz="quarter" idx="14" hasCustomPrompt="1"/>
          </p:nvPr>
        </p:nvSpPr>
        <p:spPr>
          <a:xfrm>
            <a:off x="228037" y="2298063"/>
            <a:ext cx="8554298" cy="3926274"/>
          </a:xfrm>
        </p:spPr>
        <p:txBody>
          <a:bodyPr>
            <a:normAutofit/>
          </a:bodyPr>
          <a:lstStyle>
            <a:lvl1pPr marL="0" indent="0">
              <a:buNone/>
              <a:defRPr sz="2000" b="0" i="0" baseline="0">
                <a:solidFill>
                  <a:srgbClr val="808285"/>
                </a:solidFill>
                <a:latin typeface="Calibri"/>
                <a:cs typeface="Calibri"/>
              </a:defRPr>
            </a:lvl1pPr>
          </a:lstStyle>
          <a:p>
            <a:r>
              <a:rPr lang="en-US" dirty="0" smtClean="0"/>
              <a:t>Paragraph Calibri Text</a:t>
            </a:r>
          </a:p>
        </p:txBody>
      </p:sp>
      <p:sp>
        <p:nvSpPr>
          <p:cNvPr id="13" name="Title Placeholder 1"/>
          <p:cNvSpPr>
            <a:spLocks noGrp="1"/>
          </p:cNvSpPr>
          <p:nvPr>
            <p:ph type="title"/>
          </p:nvPr>
        </p:nvSpPr>
        <p:spPr>
          <a:xfrm>
            <a:off x="228044" y="236538"/>
            <a:ext cx="5791765" cy="550862"/>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8" name="Picture 7" descr="logo-01 copy.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29602" y="139754"/>
            <a:ext cx="523875" cy="905746"/>
          </a:xfrm>
          <a:prstGeom prst="rect">
            <a:avLst/>
          </a:prstGeom>
        </p:spPr>
      </p:pic>
    </p:spTree>
    <p:extLst>
      <p:ext uri="{BB962C8B-B14F-4D97-AF65-F5344CB8AC3E}">
        <p14:creationId xmlns:p14="http://schemas.microsoft.com/office/powerpoint/2010/main" xmlns="" val="309451783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xmlns=""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 id="2147483663" r:id="rId11"/>
    <p:sldLayoutId id="2147483664" r:id="rId12"/>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Forum </a:t>
            </a:r>
            <a:r>
              <a:rPr lang="en-US" sz="2800" dirty="0" err="1" smtClean="0"/>
              <a:t>Régional</a:t>
            </a:r>
            <a:r>
              <a:rPr lang="en-US" sz="2800" dirty="0" smtClean="0"/>
              <a:t> </a:t>
            </a:r>
            <a:r>
              <a:rPr lang="en-US" sz="2800" dirty="0" smtClean="0"/>
              <a:t>de </a:t>
            </a:r>
            <a:r>
              <a:rPr lang="en-US" sz="2800" dirty="0" err="1" smtClean="0"/>
              <a:t>N</a:t>
            </a:r>
            <a:r>
              <a:rPr lang="en-US" sz="2800" dirty="0" err="1" smtClean="0"/>
              <a:t>ormalisation</a:t>
            </a:r>
            <a:r>
              <a:rPr lang="en-US" sz="2800" dirty="0" smtClean="0"/>
              <a:t> </a:t>
            </a:r>
            <a:r>
              <a:rPr lang="en-US" sz="2800" dirty="0" smtClean="0"/>
              <a:t>de l'UIT pour l'Afrique</a:t>
            </a:r>
            <a:br>
              <a:rPr lang="en-US" sz="2800" dirty="0" smtClean="0"/>
            </a:br>
            <a:r>
              <a:rPr lang="en-US" sz="2400" dirty="0" smtClean="0"/>
              <a:t>Livingston </a:t>
            </a:r>
            <a:r>
              <a:rPr lang="en-US" sz="2400" dirty="0" smtClean="0"/>
              <a:t>Zambie 16-18 Mars 2016</a:t>
            </a:r>
            <a:endParaRPr lang="en-US" sz="2400" dirty="0"/>
          </a:p>
        </p:txBody>
      </p:sp>
      <p:sp>
        <p:nvSpPr>
          <p:cNvPr id="5" name="Subtitle 4"/>
          <p:cNvSpPr>
            <a:spLocks noGrp="1"/>
          </p:cNvSpPr>
          <p:nvPr>
            <p:ph type="subTitle" idx="1"/>
          </p:nvPr>
        </p:nvSpPr>
        <p:spPr>
          <a:xfrm>
            <a:off x="1295400" y="3078480"/>
            <a:ext cx="6400800" cy="2042160"/>
          </a:xfrm>
        </p:spPr>
        <p:txBody>
          <a:bodyPr>
            <a:normAutofit fontScale="47500" lnSpcReduction="20000"/>
          </a:bodyPr>
          <a:lstStyle/>
          <a:p>
            <a:r>
              <a:rPr lang="en-US" altLang="ko-KR" sz="4800" dirty="0" smtClean="0"/>
              <a:t>L'utilisation des TIC dans l'adaptation aux effets du changement climatique; état d'avancement des travaux de Q15 de SG5   </a:t>
            </a:r>
            <a:r>
              <a:rPr lang="en-US" sz="4300" dirty="0" smtClean="0"/>
              <a:t/>
            </a:r>
            <a:br>
              <a:rPr lang="en-US" sz="4300" dirty="0" smtClean="0"/>
            </a:br>
            <a:r>
              <a:rPr lang="en-US" sz="4300" dirty="0" smtClean="0"/>
              <a:t/>
            </a:r>
            <a:br>
              <a:rPr lang="en-US" sz="4300" dirty="0" smtClean="0"/>
            </a:br>
            <a:r>
              <a:rPr lang="en-US" sz="4300" dirty="0" err="1" smtClean="0"/>
              <a:t>Nevine</a:t>
            </a:r>
            <a:r>
              <a:rPr lang="en-US" sz="4300" dirty="0" smtClean="0"/>
              <a:t> Tewfik</a:t>
            </a:r>
            <a:r>
              <a:rPr lang="en-US" dirty="0" smtClean="0"/>
              <a:t>,</a:t>
            </a:r>
            <a:br>
              <a:rPr lang="en-US" dirty="0" smtClean="0"/>
            </a:br>
            <a:r>
              <a:rPr lang="en-US" dirty="0" smtClean="0"/>
              <a:t>Head of Research, Studies and Policies - IR division</a:t>
            </a:r>
          </a:p>
          <a:p>
            <a:r>
              <a:rPr lang="en-US" dirty="0" smtClean="0"/>
              <a:t>ntewfik@mcit.gov.eg</a:t>
            </a:r>
          </a:p>
          <a:p>
            <a:endParaRPr lang="en-US" dirty="0"/>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smtClean="0">
                <a:solidFill>
                  <a:srgbClr val="558ED5"/>
                </a:solidFill>
              </a:rPr>
              <a:t>MCIT</a:t>
            </a:r>
            <a:r>
              <a:rPr lang="en-US" sz="3000" b="0" i="1" dirty="0" smtClean="0">
                <a:solidFill>
                  <a:srgbClr val="558ED5"/>
                </a:solidFill>
              </a:rPr>
              <a:t>- </a:t>
            </a:r>
            <a:r>
              <a:rPr lang="en-US" sz="3000" b="0" i="1" dirty="0" smtClean="0">
                <a:solidFill>
                  <a:srgbClr val="558ED5"/>
                </a:solidFill>
              </a:rPr>
              <a:t>Egypte</a:t>
            </a:r>
            <a:endParaRPr lang="en-US" sz="3000" b="0" i="1" dirty="0">
              <a:solidFill>
                <a:srgbClr val="558ED5"/>
              </a:solidFill>
            </a:endParaRPr>
          </a:p>
        </p:txBody>
      </p:sp>
    </p:spTree>
    <p:extLst>
      <p:ext uri="{BB962C8B-B14F-4D97-AF65-F5344CB8AC3E}">
        <p14:creationId xmlns:p14="http://schemas.microsoft.com/office/powerpoint/2010/main" xmlns=""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390144"/>
            <a:ext cx="8589818" cy="987552"/>
          </a:xfrm>
        </p:spPr>
        <p:txBody>
          <a:bodyPr>
            <a:noAutofit/>
          </a:bodyPr>
          <a:lstStyle/>
          <a:p>
            <a:pPr hangingPunct="0"/>
            <a:r>
              <a:rPr lang="en-US" sz="3200" dirty="0" smtClean="0"/>
              <a:t>L'UIT- T L. 1503 </a:t>
            </a:r>
            <a:r>
              <a:rPr lang="en-GB" sz="3200" dirty="0" smtClean="0"/>
              <a:t>Les technologies d'information et de communication pour</a:t>
            </a:r>
            <a:br>
              <a:rPr lang="en-GB" sz="3200" dirty="0" smtClean="0"/>
            </a:br>
            <a:r>
              <a:rPr lang="en-GB" sz="3200" dirty="0" smtClean="0"/>
              <a:t>L'adaptation au changement climatique dans les villes</a:t>
            </a:r>
            <a:r>
              <a:rPr lang="en-US" sz="3200" dirty="0" smtClean="0"/>
              <a:t/>
            </a:r>
            <a:br>
              <a:rPr lang="en-US" sz="3200" dirty="0" smtClean="0"/>
            </a:br>
            <a:endParaRPr lang="en-US" altLang="ko-KR" sz="3200" dirty="0" smtClean="0">
              <a:latin typeface="+mn-lt"/>
              <a:ea typeface="Cambria Math" panose="02040503050406030204" pitchFamily="18" charset="0"/>
              <a:cs typeface="+mn-cs"/>
            </a:endParaRPr>
          </a:p>
        </p:txBody>
      </p:sp>
      <p:sp>
        <p:nvSpPr>
          <p:cNvPr id="3" name="Content Placeholder 2"/>
          <p:cNvSpPr>
            <a:spLocks noGrp="1"/>
          </p:cNvSpPr>
          <p:nvPr>
            <p:ph idx="1"/>
          </p:nvPr>
        </p:nvSpPr>
        <p:spPr>
          <a:xfrm>
            <a:off x="323274" y="1588008"/>
            <a:ext cx="8589818" cy="4642104"/>
          </a:xfrm>
        </p:spPr>
        <p:txBody>
          <a:bodyPr>
            <a:normAutofit fontScale="62500" lnSpcReduction="20000"/>
          </a:bodyPr>
          <a:lstStyle/>
          <a:p>
            <a:pPr indent="0">
              <a:buNone/>
            </a:pPr>
            <a:r>
              <a:rPr lang="en-US" altLang="ko-KR" sz="2100" dirty="0" smtClean="0">
                <a:ea typeface="Cambria Math" panose="02040503050406030204" pitchFamily="18" charset="0"/>
              </a:rPr>
              <a:t> </a:t>
            </a:r>
            <a:endParaRPr lang="en-US" altLang="ko-KR" sz="1700" dirty="0" smtClean="0">
              <a:ea typeface="Cambria Math" panose="02040503050406030204" pitchFamily="18" charset="0"/>
            </a:endParaRPr>
          </a:p>
          <a:p>
            <a:pPr hangingPunct="0"/>
            <a:r>
              <a:rPr lang="en-GB" dirty="0" smtClean="0"/>
              <a:t>La recommandation est destinée à un large public d'intervenants intéressés dans les TIC, l'adaptation aux changements climatiques, </a:t>
            </a:r>
            <a:r>
              <a:rPr lang="en-GB" dirty="0" smtClean="0"/>
              <a:t>et, </a:t>
            </a:r>
            <a:r>
              <a:rPr lang="en-GB" dirty="0" smtClean="0"/>
              <a:t>y </a:t>
            </a:r>
            <a:r>
              <a:rPr lang="en-GB" dirty="0" err="1" smtClean="0"/>
              <a:t>compris</a:t>
            </a:r>
            <a:r>
              <a:rPr lang="en-GB" dirty="0" smtClean="0"/>
              <a:t> </a:t>
            </a:r>
            <a:r>
              <a:rPr lang="en-GB" dirty="0" smtClean="0"/>
              <a:t>les  </a:t>
            </a:r>
            <a:r>
              <a:rPr lang="en-GB" dirty="0" smtClean="0"/>
              <a:t>villes durables </a:t>
            </a:r>
            <a:r>
              <a:rPr lang="en-GB" dirty="0" smtClean="0"/>
              <a:t>et </a:t>
            </a:r>
            <a:r>
              <a:rPr lang="en-GB" dirty="0" err="1" smtClean="0"/>
              <a:t>intelligentes</a:t>
            </a:r>
            <a:r>
              <a:rPr lang="en-GB" dirty="0" smtClean="0"/>
              <a:t> les </a:t>
            </a:r>
            <a:r>
              <a:rPr lang="en-GB" dirty="0" smtClean="0"/>
              <a:t>décideurs et </a:t>
            </a:r>
            <a:r>
              <a:rPr lang="en-GB" dirty="0" smtClean="0"/>
              <a:t>les</a:t>
            </a:r>
            <a:r>
              <a:rPr lang="en-GB" dirty="0" smtClean="0"/>
              <a:t> </a:t>
            </a:r>
            <a:r>
              <a:rPr lang="en-GB" dirty="0" smtClean="0"/>
              <a:t>planificateurs. Intervenants urbains, y compris les maires et les urbanistes, sont invités à envisager de nouvelles approches de la durabilité en intégrant l'utilisation des TIC dans leurs stratégies d'adaptation au changement climatique et des politiques. Voici les étapes clés :</a:t>
            </a:r>
            <a:endParaRPr lang="en-US" b="1" dirty="0" smtClean="0"/>
          </a:p>
          <a:p>
            <a:pPr lvl="0" hangingPunct="0"/>
            <a:r>
              <a:rPr lang="en-GB" dirty="0" smtClean="0"/>
              <a:t>Évaluer les risques de changement climatique </a:t>
            </a:r>
          </a:p>
          <a:p>
            <a:pPr lvl="0" hangingPunct="0">
              <a:buNone/>
            </a:pPr>
            <a:r>
              <a:rPr lang="en-GB" dirty="0" smtClean="0"/>
              <a:t>Et vulnérabilités </a:t>
            </a:r>
            <a:endParaRPr lang="en-US" b="1" dirty="0" smtClean="0"/>
          </a:p>
          <a:p>
            <a:pPr lvl="0" hangingPunct="0"/>
            <a:r>
              <a:rPr lang="en-GB" dirty="0" smtClean="0"/>
              <a:t>Élaborer un plan d'action</a:t>
            </a:r>
            <a:endParaRPr lang="en-US" b="1" dirty="0" smtClean="0"/>
          </a:p>
          <a:p>
            <a:pPr lvl="0" hangingPunct="0"/>
            <a:r>
              <a:rPr lang="en-GB" dirty="0" smtClean="0"/>
              <a:t>Identifier le rôle des TIC et </a:t>
            </a:r>
          </a:p>
          <a:p>
            <a:pPr lvl="0" hangingPunct="0">
              <a:buNone/>
            </a:pPr>
            <a:r>
              <a:rPr lang="en-GB" dirty="0" smtClean="0"/>
              <a:t>L'infrastructure dans le plan d'adaptation</a:t>
            </a:r>
            <a:endParaRPr lang="en-US" b="1" dirty="0" smtClean="0"/>
          </a:p>
          <a:p>
            <a:pPr lvl="0" hangingPunct="0"/>
            <a:r>
              <a:rPr lang="en-GB" dirty="0" smtClean="0"/>
              <a:t>Mettre en oeuvre des mesures d'adaptation </a:t>
            </a:r>
            <a:endParaRPr lang="en-US" b="1" dirty="0" smtClean="0"/>
          </a:p>
          <a:p>
            <a:pPr lvl="0" hangingPunct="0"/>
            <a:r>
              <a:rPr lang="en-GB" dirty="0" smtClean="0"/>
              <a:t>Surveiller et évaluer l'adaptation</a:t>
            </a:r>
          </a:p>
          <a:p>
            <a:pPr lvl="0" hangingPunct="0"/>
            <a:r>
              <a:rPr lang="en-GB" dirty="0" smtClean="0"/>
              <a:t>Actions en utilisant les TIC</a:t>
            </a:r>
            <a:endParaRPr lang="en-US" b="1" dirty="0" smtClean="0"/>
          </a:p>
          <a:p>
            <a:endParaRPr lang="en-US" dirty="0" smtClean="0"/>
          </a:p>
          <a:p>
            <a:endParaRPr lang="en-US" dirty="0" smtClean="0"/>
          </a:p>
          <a:p>
            <a:endParaRPr lang="en-US" dirty="0"/>
          </a:p>
        </p:txBody>
      </p:sp>
      <p:pic>
        <p:nvPicPr>
          <p:cNvPr id="13314" name="Picture 2" descr="https://encrypted-tbn1.gstatic.com/images?q=tbn:ANd9GcQbcL0d8Dp9XKEACdcdJIhAAWTavhLP1nXtzrfwgtx9V8mnTUSG5A"/>
          <p:cNvPicPr>
            <a:picLocks noChangeAspect="1" noChangeArrowheads="1"/>
          </p:cNvPicPr>
          <p:nvPr/>
        </p:nvPicPr>
        <p:blipFill>
          <a:blip r:embed="rId2"/>
          <a:srcRect/>
          <a:stretch>
            <a:fillRect/>
          </a:stretch>
        </p:blipFill>
        <p:spPr bwMode="auto">
          <a:xfrm>
            <a:off x="4169663" y="3343084"/>
            <a:ext cx="4974337" cy="30394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dirty="0" smtClean="0">
                <a:latin typeface="+mn-lt"/>
                <a:ea typeface="Cambria Math" panose="02040503050406030204" pitchFamily="18" charset="0"/>
                <a:cs typeface="+mn-cs"/>
              </a:rPr>
              <a:t>L. Supp 14, 15 et 16 sur l'eau intelligente</a:t>
            </a:r>
          </a:p>
        </p:txBody>
      </p:sp>
      <p:sp>
        <p:nvSpPr>
          <p:cNvPr id="3" name="Content Placeholder 2"/>
          <p:cNvSpPr>
            <a:spLocks noGrp="1"/>
          </p:cNvSpPr>
          <p:nvPr>
            <p:ph idx="1"/>
          </p:nvPr>
        </p:nvSpPr>
        <p:spPr>
          <a:xfrm>
            <a:off x="323274" y="1377696"/>
            <a:ext cx="6069778" cy="4642104"/>
          </a:xfrm>
        </p:spPr>
        <p:txBody>
          <a:bodyPr>
            <a:normAutofit fontScale="47500" lnSpcReduction="20000"/>
          </a:bodyPr>
          <a:lstStyle/>
          <a:p>
            <a:pPr indent="0">
              <a:buNone/>
            </a:pPr>
            <a:r>
              <a:rPr lang="en-US" altLang="ko-KR" sz="2100" dirty="0" smtClean="0">
                <a:ea typeface="Cambria Math" panose="02040503050406030204" pitchFamily="18" charset="0"/>
              </a:rPr>
              <a:t> </a:t>
            </a:r>
            <a:endParaRPr lang="en-US" altLang="ko-KR" sz="1700" dirty="0" smtClean="0">
              <a:ea typeface="Cambria Math" panose="02040503050406030204" pitchFamily="18" charset="0"/>
            </a:endParaRPr>
          </a:p>
          <a:p>
            <a:r>
              <a:rPr lang="en-US" dirty="0" smtClean="0"/>
              <a:t>L. Supp 14 identifie les lacunes de la normalisation pour la gestion de l'eau intelligente (SWM), prenant la normalisation des TIC connexes activités actuellement entreprises par les divers organismes d'élaboration de normes (OEN) et les forums en considération</a:t>
            </a:r>
          </a:p>
          <a:p>
            <a:endParaRPr lang="en-US" dirty="0" smtClean="0"/>
          </a:p>
          <a:p>
            <a:r>
              <a:rPr lang="en-US" dirty="0" smtClean="0"/>
              <a:t>L. Supp 15 illustre les différentes technologies pour la détection d'indicateurs de la qualité de l'eau, en plus de systèmes d'alerte rapide. Le supplément montre aussi plus fréquemment les paramètres mesurés de l'eau et technologies de détection associées.</a:t>
            </a:r>
          </a:p>
          <a:p>
            <a:endParaRPr lang="en-US" dirty="0" smtClean="0"/>
          </a:p>
          <a:p>
            <a:r>
              <a:rPr lang="en-US" dirty="0" smtClean="0"/>
              <a:t>L. Supp 16 fournit aux municipalités, </a:t>
            </a:r>
            <a:r>
              <a:rPr lang="en-US" dirty="0" smtClean="0"/>
              <a:t> </a:t>
            </a:r>
            <a:r>
              <a:rPr lang="en-US" dirty="0" smtClean="0"/>
              <a:t>décideurs et </a:t>
            </a:r>
            <a:r>
              <a:rPr lang="en-US" dirty="0" smtClean="0"/>
              <a:t> </a:t>
            </a:r>
            <a:r>
              <a:rPr lang="en-US" dirty="0" smtClean="0"/>
              <a:t>intervenants intéressés par une vue d'ensemble des principaux aspects techniques qui doivent </a:t>
            </a:r>
            <a:r>
              <a:rPr lang="en-US" dirty="0" err="1" smtClean="0"/>
              <a:t>être</a:t>
            </a:r>
            <a:r>
              <a:rPr lang="en-US" dirty="0" smtClean="0"/>
              <a:t> </a:t>
            </a:r>
            <a:r>
              <a:rPr lang="en-US" dirty="0" err="1" smtClean="0"/>
              <a:t>prises</a:t>
            </a:r>
            <a:r>
              <a:rPr lang="en-US" dirty="0" smtClean="0"/>
              <a:t> </a:t>
            </a:r>
            <a:r>
              <a:rPr lang="en-US" dirty="0" smtClean="0"/>
              <a:t>en compte pour la conception et la mise en oeuvre de SMART. </a:t>
            </a:r>
            <a:r>
              <a:rPr lang="en-US" dirty="0" smtClean="0"/>
              <a:t> </a:t>
            </a:r>
            <a:r>
              <a:rPr lang="en-US" dirty="0" err="1" smtClean="0"/>
              <a:t>Ce</a:t>
            </a:r>
            <a:r>
              <a:rPr lang="en-US" dirty="0" smtClean="0"/>
              <a:t> </a:t>
            </a:r>
            <a:r>
              <a:rPr lang="en-US" dirty="0" err="1" smtClean="0"/>
              <a:t>supplément</a:t>
            </a:r>
            <a:r>
              <a:rPr lang="en-US" dirty="0" smtClean="0"/>
              <a:t> </a:t>
            </a:r>
            <a:r>
              <a:rPr lang="en-US" dirty="0" err="1" smtClean="0"/>
              <a:t>fournit</a:t>
            </a:r>
            <a:r>
              <a:rPr lang="en-US" dirty="0" smtClean="0"/>
              <a:t> un cadre </a:t>
            </a:r>
            <a:r>
              <a:rPr lang="en-US" dirty="0" err="1" smtClean="0"/>
              <a:t>général</a:t>
            </a:r>
            <a:r>
              <a:rPr lang="en-US" dirty="0" smtClean="0"/>
              <a:t> des </a:t>
            </a:r>
            <a:r>
              <a:rPr lang="en-US" dirty="0" err="1" smtClean="0"/>
              <a:t>exigences</a:t>
            </a:r>
            <a:r>
              <a:rPr lang="en-US" dirty="0" smtClean="0"/>
              <a:t> pour la </a:t>
            </a:r>
            <a:r>
              <a:rPr lang="en-US" dirty="0" smtClean="0"/>
              <a:t> </a:t>
            </a:r>
            <a:r>
              <a:rPr lang="en-US" dirty="0" smtClean="0"/>
              <a:t>detection en milieu </a:t>
            </a:r>
            <a:r>
              <a:rPr lang="en-US" dirty="0" err="1" smtClean="0"/>
              <a:t>hydriqe</a:t>
            </a:r>
            <a:r>
              <a:rPr lang="en-US" dirty="0" smtClean="0"/>
              <a:t> et de</a:t>
            </a:r>
            <a:r>
              <a:rPr lang="en-US" dirty="0" smtClean="0"/>
              <a:t> </a:t>
            </a:r>
            <a:r>
              <a:rPr lang="en-US" dirty="0" smtClean="0"/>
              <a:t>systèmes d'alerte précoce. </a:t>
            </a:r>
          </a:p>
          <a:p>
            <a:endParaRPr lang="en-US" dirty="0" smtClean="0"/>
          </a:p>
          <a:p>
            <a:endParaRPr lang="en-US" dirty="0"/>
          </a:p>
        </p:txBody>
      </p:sp>
      <p:pic>
        <p:nvPicPr>
          <p:cNvPr id="4" name="Picture 2" descr="C:\Users\campilon\Pictures\highres\shutterstock_24775930_climate change 2.jpg"/>
          <p:cNvPicPr>
            <a:picLocks noChangeAspect="1" noChangeArrowheads="1"/>
          </p:cNvPicPr>
          <p:nvPr/>
        </p:nvPicPr>
        <p:blipFill>
          <a:blip r:embed="rId2" cstate="print"/>
          <a:srcRect/>
          <a:stretch>
            <a:fillRect/>
          </a:stretch>
        </p:blipFill>
        <p:spPr bwMode="auto">
          <a:xfrm>
            <a:off x="6393052" y="1560576"/>
            <a:ext cx="2360803" cy="430193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dirty="0" smtClean="0">
                <a:latin typeface="+mn-lt"/>
                <a:ea typeface="Cambria Math" panose="02040503050406030204" pitchFamily="18" charset="0"/>
                <a:cs typeface="+mn-cs"/>
              </a:rPr>
              <a:t>Projet de recommandation sur l'utilisation des TIC dans l'adaptation du secteur </a:t>
            </a:r>
            <a:r>
              <a:rPr lang="en-US" altLang="ko-KR" sz="3200" dirty="0" err="1" smtClean="0">
                <a:latin typeface="+mn-lt"/>
                <a:ea typeface="Cambria Math" panose="02040503050406030204" pitchFamily="18" charset="0"/>
                <a:cs typeface="+mn-cs"/>
              </a:rPr>
              <a:t>agricole</a:t>
            </a:r>
            <a:r>
              <a:rPr lang="en-US" altLang="ko-KR" sz="3200" dirty="0" smtClean="0">
                <a:latin typeface="+mn-lt"/>
                <a:ea typeface="Cambria Math" panose="02040503050406030204" pitchFamily="18" charset="0"/>
                <a:cs typeface="+mn-cs"/>
              </a:rPr>
              <a:t> </a:t>
            </a:r>
            <a:r>
              <a:rPr lang="en-US" altLang="ko-KR" sz="3200" dirty="0" smtClean="0">
                <a:latin typeface="+mn-lt"/>
                <a:ea typeface="Cambria Math" panose="02040503050406030204" pitchFamily="18" charset="0"/>
                <a:cs typeface="+mn-cs"/>
              </a:rPr>
              <a:t>au </a:t>
            </a:r>
            <a:r>
              <a:rPr lang="en-US" altLang="ko-KR" sz="3200" dirty="0" smtClean="0">
                <a:latin typeface="+mn-lt"/>
                <a:ea typeface="Cambria Math" panose="02040503050406030204" pitchFamily="18" charset="0"/>
                <a:cs typeface="+mn-cs"/>
              </a:rPr>
              <a:t>CC</a:t>
            </a:r>
            <a:r>
              <a:rPr lang="en-US" altLang="ko-KR" sz="3200" dirty="0" smtClean="0">
                <a:latin typeface="+mn-lt"/>
                <a:ea typeface="Cambria Math" panose="02040503050406030204" pitchFamily="18" charset="0"/>
                <a:cs typeface="+mn-cs"/>
              </a:rPr>
              <a:t> </a:t>
            </a:r>
          </a:p>
        </p:txBody>
      </p:sp>
      <p:grpSp>
        <p:nvGrpSpPr>
          <p:cNvPr id="1026" name="Group 6"/>
          <p:cNvGrpSpPr>
            <a:grpSpLocks/>
          </p:cNvGrpSpPr>
          <p:nvPr/>
        </p:nvGrpSpPr>
        <p:grpSpPr bwMode="auto">
          <a:xfrm>
            <a:off x="4359566" y="1377696"/>
            <a:ext cx="4553526" cy="4767072"/>
            <a:chOff x="0" y="0"/>
            <a:chExt cx="56495" cy="48899"/>
          </a:xfrm>
        </p:grpSpPr>
        <p:pic>
          <p:nvPicPr>
            <p:cNvPr id="11" name="Picture 7" descr="image9"/>
            <p:cNvPicPr>
              <a:picLocks noChangeAspect="1" noChangeArrowheads="1"/>
            </p:cNvPicPr>
            <p:nvPr/>
          </p:nvPicPr>
          <p:blipFill>
            <a:blip r:embed="rId2"/>
            <a:srcRect/>
            <a:stretch>
              <a:fillRect/>
            </a:stretch>
          </p:blipFill>
          <p:spPr bwMode="auto">
            <a:xfrm>
              <a:off x="0" y="0"/>
              <a:ext cx="56495" cy="44595"/>
            </a:xfrm>
            <a:prstGeom prst="rect">
              <a:avLst/>
            </a:prstGeom>
            <a:noFill/>
          </p:spPr>
        </p:pic>
        <p:sp>
          <p:nvSpPr>
            <p:cNvPr id="12" name="Rectangle 8"/>
            <p:cNvSpPr>
              <a:spLocks noChangeArrowheads="1"/>
            </p:cNvSpPr>
            <p:nvPr/>
          </p:nvSpPr>
          <p:spPr bwMode="auto">
            <a:xfrm>
              <a:off x="13640" y="44251"/>
              <a:ext cx="25841" cy="4648"/>
            </a:xfrm>
            <a:prstGeom prst="rect">
              <a:avLst/>
            </a:prstGeom>
            <a:noFill/>
            <a:ln w="12700">
              <a:noFill/>
              <a:miter lim="4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29" name="Rectangle 5"/>
          <p:cNvSpPr>
            <a:spLocks noChangeArrowheads="1"/>
          </p:cNvSpPr>
          <p:nvPr/>
        </p:nvSpPr>
        <p:spPr bwMode="auto">
          <a:xfrm>
            <a:off x="323274" y="1473490"/>
            <a:ext cx="4036292" cy="4339601"/>
          </a:xfrm>
          <a:prstGeom prst="rect">
            <a:avLst/>
          </a:prstGeom>
          <a:noFill/>
          <a:ln w="9525">
            <a:noFill/>
            <a:miter lim="800000"/>
            <a:headEnd/>
            <a:tailEnd/>
          </a:ln>
          <a:effectLst/>
        </p:spPr>
        <p:txBody>
          <a:bodyPr vert="horz" wrap="square" lIns="274551"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tab pos="504825" algn="l"/>
                <a:tab pos="755650" algn="l"/>
                <a:tab pos="1008063" algn="l"/>
                <a:tab pos="1260475" algn="l"/>
              </a:tabLst>
            </a:pPr>
            <a:r>
              <a:rPr lang="en-US" altLang="zh-CN" sz="1700" dirty="0" smtClean="0">
                <a:solidFill>
                  <a:schemeClr val="tx2">
                    <a:lumMod val="60000"/>
                    <a:lumOff val="40000"/>
                  </a:schemeClr>
                </a:solidFill>
                <a:latin typeface="Cambria" pitchFamily="18" charset="0"/>
              </a:rPr>
              <a:t>La recommandation vise à explorer le potentiel des TIC dans le secteur agricole en cas de changement climatique. </a:t>
            </a: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r>
              <a:rPr lang="en-US" altLang="zh-CN" sz="1700" dirty="0" smtClean="0">
                <a:solidFill>
                  <a:schemeClr val="tx2">
                    <a:lumMod val="60000"/>
                    <a:lumOff val="40000"/>
                  </a:schemeClr>
                </a:solidFill>
                <a:latin typeface="Cambria" pitchFamily="18" charset="0"/>
              </a:rPr>
              <a:t>Il offre aux décideurs des renseignements utiles concernant des domaines d'action à l'aide d'adaptation possible TIC dans les événements de changement climatique dans les pays en développement et les pays développés.</a:t>
            </a: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r>
              <a:rPr lang="en-US" altLang="zh-CN" sz="1700" dirty="0" smtClean="0">
                <a:solidFill>
                  <a:schemeClr val="tx2">
                    <a:lumMod val="60000"/>
                    <a:lumOff val="40000"/>
                  </a:schemeClr>
                </a:solidFill>
                <a:latin typeface="Cambria" pitchFamily="18" charset="0"/>
              </a:rPr>
              <a:t>Les TIC peuvent aider les petits agriculteurs à exploiter leurs ressources et atténuer l'impact du changement climatique sur leurs moyens de subsistance </a:t>
            </a: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altLang="ko-KR" sz="3600" dirty="0" smtClean="0"/>
              <a:t>Les domaines potentiels de travail dans l'adaptation</a:t>
            </a:r>
          </a:p>
        </p:txBody>
      </p:sp>
      <p:sp>
        <p:nvSpPr>
          <p:cNvPr id="9" name="Content Placeholder 8"/>
          <p:cNvSpPr>
            <a:spLocks noGrp="1"/>
          </p:cNvSpPr>
          <p:nvPr>
            <p:ph idx="1"/>
          </p:nvPr>
        </p:nvSpPr>
        <p:spPr>
          <a:xfrm>
            <a:off x="341745" y="1043709"/>
            <a:ext cx="8345055" cy="4857219"/>
          </a:xfrm>
        </p:spPr>
        <p:txBody>
          <a:bodyPr>
            <a:normAutofit fontScale="85000" lnSpcReduction="10000"/>
          </a:bodyPr>
          <a:lstStyle/>
          <a:p>
            <a:pPr marL="0" indent="0" defTabSz="914400" fontAlgn="base">
              <a:spcBef>
                <a:spcPct val="0"/>
              </a:spcBef>
              <a:spcAft>
                <a:spcPct val="0"/>
              </a:spcAft>
            </a:pPr>
            <a:r>
              <a:rPr lang="en-GB" altLang="ko-KR" sz="1600" dirty="0" smtClean="0">
                <a:ea typeface="Cambria Math" panose="02040503050406030204" pitchFamily="18" charset="0"/>
              </a:rPr>
              <a:t>  </a:t>
            </a:r>
            <a:r>
              <a:rPr lang="en-GB" altLang="ko-KR" sz="1800" dirty="0" smtClean="0">
                <a:ea typeface="Cambria Math" panose="02040503050406030204" pitchFamily="18" charset="0"/>
              </a:rPr>
              <a:t>Le partage des connaissances en agriculture à l'aide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a:t>
            </a:r>
            <a:r>
              <a:rPr lang="en-GB" altLang="ko-KR" sz="1800" dirty="0" smtClean="0">
                <a:ea typeface="Cambria Math" panose="02040503050406030204" pitchFamily="18" charset="0"/>
              </a:rPr>
              <a:t>crowd </a:t>
            </a:r>
            <a:r>
              <a:rPr lang="en-GB" altLang="ko-KR" sz="1800" dirty="0" smtClean="0">
                <a:ea typeface="Cambria Math" panose="02040503050406030204" pitchFamily="18" charset="0"/>
              </a:rPr>
              <a:t>Sourcing </a:t>
            </a:r>
            <a:r>
              <a:rPr lang="en-GB" altLang="ko-KR" sz="1800" dirty="0" smtClean="0">
                <a:ea typeface="Cambria Math" panose="02040503050406030204" pitchFamily="18" charset="0"/>
              </a:rPr>
              <a:t>dans secteur de l'Agriculture à l'aide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personnalisation/ </a:t>
            </a:r>
            <a:r>
              <a:rPr lang="en-GB" altLang="ko-KR" sz="1800" dirty="0" err="1" smtClean="0">
                <a:ea typeface="Cambria Math" panose="02040503050406030204" pitchFamily="18" charset="0"/>
              </a:rPr>
              <a:t>personnalisation</a:t>
            </a:r>
            <a:r>
              <a:rPr lang="en-GB" altLang="ko-KR" sz="1800" dirty="0" smtClean="0">
                <a:ea typeface="Cambria Math" panose="02040503050406030204" pitchFamily="18" charset="0"/>
              </a:rPr>
              <a:t> de </a:t>
            </a:r>
            <a:r>
              <a:rPr lang="en-GB" altLang="ko-KR" sz="1800" dirty="0" smtClean="0">
                <a:ea typeface="Cambria Math" panose="02040503050406030204" pitchFamily="18" charset="0"/>
              </a:rPr>
              <a:t>l'information en agriculture </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à </a:t>
            </a:r>
            <a:r>
              <a:rPr lang="en-GB" altLang="ko-KR" sz="1800" dirty="0" err="1" smtClean="0">
                <a:ea typeface="Cambria Math" panose="02040503050406030204" pitchFamily="18" charset="0"/>
              </a:rPr>
              <a:t>l'aide</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fermier à fermier de l'interaction pour les pratiques communautaires au secteur de l'Agriculture à l'aide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R&amp;D avec implication des agriculteurs, les intermédiaires dans le domaine de la recherche et des activités académiques dans secteur de l'Agriculture à l'aide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Les meilleures pratiques de l'intégration de services consultatifs avec d'autres activités telles que la fourniture d'intrants, des essais, des services de soutien du secteur agricole quant à l'utilisation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portails multi-media/ Flux d'information bidirectionnel, one stop centres pour diverses opérations au secteur de l'Agriculture à l'aide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micro-irrigation, micro-gestion des terres, etc. </a:t>
            </a:r>
            <a:r>
              <a:rPr lang="en-GB" altLang="ko-KR" sz="1800" dirty="0" err="1" smtClean="0">
                <a:ea typeface="Cambria Math" panose="02040503050406030204" pitchFamily="18" charset="0"/>
              </a:rPr>
              <a:t>dans</a:t>
            </a:r>
            <a:r>
              <a:rPr lang="en-GB" altLang="ko-KR" sz="1800" dirty="0" smtClean="0">
                <a:ea typeface="Cambria Math" panose="02040503050406030204" pitchFamily="18" charset="0"/>
              </a:rPr>
              <a:t> </a:t>
            </a:r>
            <a:r>
              <a:rPr lang="en-GB" altLang="ko-KR" sz="1800" dirty="0" err="1" smtClean="0">
                <a:ea typeface="Cambria Math" panose="02040503050406030204" pitchFamily="18" charset="0"/>
              </a:rPr>
              <a:t>l‘dans</a:t>
            </a:r>
            <a:r>
              <a:rPr lang="en-GB" altLang="ko-KR" sz="1800" dirty="0" smtClean="0">
                <a:ea typeface="Cambria Math" panose="02040503050406030204" pitchFamily="18" charset="0"/>
              </a:rPr>
              <a:t> le </a:t>
            </a:r>
            <a:r>
              <a:rPr lang="en-GB" altLang="ko-KR" sz="1800" dirty="0" err="1" smtClean="0">
                <a:ea typeface="Cambria Math" panose="02040503050406030204" pitchFamily="18" charset="0"/>
              </a:rPr>
              <a:t>domaine</a:t>
            </a:r>
            <a:r>
              <a:rPr lang="en-GB" altLang="ko-KR" sz="1800" dirty="0" smtClean="0">
                <a:ea typeface="Cambria Math" panose="02040503050406030204" pitchFamily="18" charset="0"/>
              </a:rPr>
              <a:t> </a:t>
            </a:r>
            <a:r>
              <a:rPr lang="en-GB" altLang="ko-KR" sz="1800" dirty="0" err="1" smtClean="0">
                <a:ea typeface="Cambria Math" panose="02040503050406030204" pitchFamily="18" charset="0"/>
              </a:rPr>
              <a:t>agricole</a:t>
            </a:r>
            <a:r>
              <a:rPr lang="en-GB" altLang="ko-KR" sz="1800" dirty="0" smtClean="0">
                <a:ea typeface="Cambria Math" panose="02040503050406030204" pitchFamily="18" charset="0"/>
              </a:rPr>
              <a:t> en </a:t>
            </a:r>
            <a:r>
              <a:rPr lang="en-GB" altLang="ko-KR" sz="1800" dirty="0" err="1" smtClean="0">
                <a:ea typeface="Cambria Math" panose="02040503050406030204" pitchFamily="18" charset="0"/>
              </a:rPr>
              <a:t>utilisant</a:t>
            </a:r>
            <a:r>
              <a:rPr lang="en-GB" altLang="ko-KR" sz="1800" dirty="0" smtClean="0">
                <a:ea typeface="Cambria Math" panose="02040503050406030204" pitchFamily="18" charset="0"/>
              </a:rPr>
              <a:t> les TICs.</a:t>
            </a:r>
            <a:endParaRPr lang="en-GB" altLang="ko-KR" sz="1800" dirty="0" smtClean="0">
              <a:ea typeface="Cambria Math" panose="02040503050406030204" pitchFamily="18" charset="0"/>
            </a:endParaRPr>
          </a:p>
          <a:p>
            <a:pPr marL="0" indent="0" defTabSz="914400" eaLnBrk="0" fontAlgn="base" hangingPunct="0">
              <a:spcBef>
                <a:spcPct val="0"/>
              </a:spcBef>
              <a:spcAft>
                <a:spcPct val="0"/>
              </a:spcAft>
            </a:pPr>
            <a:r>
              <a:rPr lang="en-GB" altLang="ko-KR" sz="1800" dirty="0" smtClean="0">
                <a:ea typeface="Cambria Math" panose="02040503050406030204" pitchFamily="18" charset="0"/>
              </a:rPr>
              <a:t>  Les meilleures pratiques </a:t>
            </a:r>
            <a:r>
              <a:rPr lang="en-GB" altLang="ko-KR" sz="1800" dirty="0" err="1" smtClean="0">
                <a:ea typeface="Cambria Math" panose="02040503050406030204" pitchFamily="18" charset="0"/>
              </a:rPr>
              <a:t>d'utilisation</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 et </a:t>
            </a:r>
            <a:r>
              <a:rPr lang="en-GB" altLang="ko-KR" sz="1800" dirty="0" err="1" smtClean="0">
                <a:ea typeface="Cambria Math" panose="02040503050406030204" pitchFamily="18" charset="0"/>
              </a:rPr>
              <a:t>d'application</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SIG </a:t>
            </a:r>
            <a:r>
              <a:rPr lang="en-GB" altLang="ko-KR" sz="1800" dirty="0" err="1" smtClean="0">
                <a:ea typeface="Cambria Math" panose="02040503050406030204" pitchFamily="18" charset="0"/>
              </a:rPr>
              <a:t>dans</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le </a:t>
            </a:r>
            <a:r>
              <a:rPr lang="en-GB" altLang="ko-KR" sz="1800" dirty="0" err="1" smtClean="0">
                <a:ea typeface="Cambria Math" panose="02040503050406030204" pitchFamily="18" charset="0"/>
              </a:rPr>
              <a:t>secteur</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de l'Agriculture à l'aide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la prévision, de l'Agro-met, </a:t>
            </a:r>
            <a:r>
              <a:rPr lang="en-GB" altLang="ko-KR" sz="1800" dirty="0" smtClean="0">
                <a:ea typeface="Cambria Math" panose="02040503050406030204" pitchFamily="18" charset="0"/>
              </a:rPr>
              <a:t>de</a:t>
            </a:r>
            <a:r>
              <a:rPr lang="en-GB" altLang="ko-KR" sz="1800" dirty="0" smtClean="0">
                <a:ea typeface="Cambria Math" panose="02040503050406030204" pitchFamily="18" charset="0"/>
              </a:rPr>
              <a:t>s </a:t>
            </a:r>
            <a:r>
              <a:rPr lang="en-GB" altLang="ko-KR" sz="1800" dirty="0" smtClean="0">
                <a:ea typeface="Cambria Math" panose="02040503050406030204" pitchFamily="18" charset="0"/>
              </a:rPr>
              <a:t>victimes de la </a:t>
            </a:r>
            <a:r>
              <a:rPr lang="en-GB" altLang="ko-KR" sz="1800" dirty="0" err="1" smtClean="0">
                <a:ea typeface="Cambria Math" panose="02040503050406030204" pitchFamily="18" charset="0"/>
              </a:rPr>
              <a:t>sécheresse</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,de la </a:t>
            </a:r>
            <a:r>
              <a:rPr lang="en-GB" altLang="ko-KR" sz="1800" dirty="0" err="1" smtClean="0">
                <a:ea typeface="Cambria Math" panose="02040503050406030204" pitchFamily="18" charset="0"/>
              </a:rPr>
              <a:t>gestion</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 </a:t>
            </a:r>
            <a:r>
              <a:rPr lang="en-GB" altLang="ko-KR" sz="1800" dirty="0" err="1" smtClean="0">
                <a:ea typeface="Cambria Math" panose="02040503050406030204" pitchFamily="18" charset="0"/>
              </a:rPr>
              <a:t>atténuée</a:t>
            </a:r>
            <a:r>
              <a:rPr lang="en-GB" altLang="ko-KR" sz="1800" dirty="0" smtClean="0">
                <a:ea typeface="Cambria Math" panose="02040503050406030204" pitchFamily="18" charset="0"/>
              </a:rPr>
              <a:t> de la </a:t>
            </a:r>
            <a:r>
              <a:rPr lang="en-GB" altLang="ko-KR" sz="1800" dirty="0" err="1" smtClean="0">
                <a:ea typeface="Cambria Math" panose="02040503050406030204" pitchFamily="18" charset="0"/>
              </a:rPr>
              <a:t>sécheresse</a:t>
            </a:r>
            <a:r>
              <a:rPr lang="en-GB" altLang="ko-KR" sz="1800" dirty="0" smtClean="0">
                <a:ea typeface="Cambria Math" panose="02040503050406030204" pitchFamily="18" charset="0"/>
              </a:rPr>
              <a:t> </a:t>
            </a:r>
            <a:r>
              <a:rPr lang="en-GB" altLang="ko-KR" sz="1800" dirty="0" err="1" smtClean="0">
                <a:ea typeface="Cambria Math" panose="02040503050406030204" pitchFamily="18" charset="0"/>
              </a:rPr>
              <a:t>sur</a:t>
            </a:r>
            <a:r>
              <a:rPr lang="en-GB" altLang="ko-KR" sz="1800" dirty="0" smtClean="0">
                <a:ea typeface="Cambria Math" panose="02040503050406030204" pitchFamily="18" charset="0"/>
              </a:rPr>
              <a:t> la  </a:t>
            </a:r>
            <a:r>
              <a:rPr lang="en-GB" altLang="ko-KR" sz="1800" dirty="0" smtClean="0">
                <a:ea typeface="Cambria Math" panose="02040503050406030204" pitchFamily="18" charset="0"/>
              </a:rPr>
              <a:t>base de la localisation, </a:t>
            </a:r>
            <a:r>
              <a:rPr lang="en-GB" altLang="ko-KR" sz="1800" dirty="0" smtClean="0">
                <a:ea typeface="Cambria Math" panose="02040503050406030204" pitchFamily="18" charset="0"/>
              </a:rPr>
              <a:t>de </a:t>
            </a:r>
            <a:r>
              <a:rPr lang="en-GB" altLang="ko-KR" sz="1800" dirty="0" err="1" smtClean="0">
                <a:ea typeface="Cambria Math" panose="02040503050406030204" pitchFamily="18" charset="0"/>
              </a:rPr>
              <a:t>l'heure</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et de plus </a:t>
            </a:r>
            <a:r>
              <a:rPr lang="en-GB" altLang="ko-KR" sz="1800" dirty="0" err="1" smtClean="0">
                <a:ea typeface="Cambria Math" panose="02040503050406030204" pitchFamily="18" charset="0"/>
              </a:rPr>
              <a:t>faibles</a:t>
            </a:r>
            <a:r>
              <a:rPr lang="en-GB" altLang="ko-KR" sz="1800" dirty="0" smtClean="0">
                <a:ea typeface="Cambria Math" panose="02040503050406030204" pitchFamily="18" charset="0"/>
              </a:rPr>
              <a:t> zones de  </a:t>
            </a:r>
            <a:r>
              <a:rPr lang="en-GB" altLang="ko-KR" sz="1800" dirty="0" smtClean="0">
                <a:ea typeface="Cambria Math" panose="02040503050406030204" pitchFamily="18" charset="0"/>
              </a:rPr>
              <a:t>granularité </a:t>
            </a:r>
            <a:r>
              <a:rPr lang="en-GB" altLang="ko-KR" sz="1800" dirty="0" err="1" smtClean="0">
                <a:ea typeface="Cambria Math" panose="02040503050406030204" pitchFamily="18" charset="0"/>
              </a:rPr>
              <a:t>dans</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 le </a:t>
            </a:r>
            <a:r>
              <a:rPr lang="en-GB" altLang="ko-KR" sz="1800" dirty="0" err="1" smtClean="0">
                <a:ea typeface="Cambria Math" panose="02040503050406030204" pitchFamily="18" charset="0"/>
              </a:rPr>
              <a:t>secteur</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de l'Agriculture à l'aide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a:t>
            </a:r>
            <a:r>
              <a:rPr lang="en-GB" altLang="ko-KR" sz="1800" dirty="0" err="1" smtClean="0">
                <a:ea typeface="Cambria Math" panose="02040503050406030204" pitchFamily="18" charset="0"/>
              </a:rPr>
              <a:t>Meilleures</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pratiques de l'information sur le marché du secteur agricole quant à l'utilisation des TIC</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Meilleures pratiques de la météo ASSURANCE </a:t>
            </a:r>
            <a:r>
              <a:rPr lang="en-GB" altLang="ko-KR" sz="1800" dirty="0" err="1" smtClean="0">
                <a:ea typeface="Cambria Math" panose="02040503050406030204" pitchFamily="18" charset="0"/>
              </a:rPr>
              <a:t>dans</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le </a:t>
            </a:r>
            <a:r>
              <a:rPr lang="en-GB" altLang="ko-KR" sz="1800" dirty="0" err="1" smtClean="0">
                <a:ea typeface="Cambria Math" panose="02040503050406030204" pitchFamily="18" charset="0"/>
              </a:rPr>
              <a:t>secteur</a:t>
            </a:r>
            <a:r>
              <a:rPr lang="en-GB" altLang="ko-KR" sz="1800" dirty="0" smtClean="0">
                <a:ea typeface="Cambria Math" panose="02040503050406030204" pitchFamily="18" charset="0"/>
              </a:rPr>
              <a:t> </a:t>
            </a:r>
            <a:r>
              <a:rPr lang="en-GB" altLang="ko-KR" sz="1800" dirty="0" smtClean="0">
                <a:ea typeface="Cambria Math" panose="02040503050406030204" pitchFamily="18" charset="0"/>
              </a:rPr>
              <a:t>de l'Agriculture à l'aide des TIC</a:t>
            </a:r>
            <a:endParaRPr lang="en-US" altLang="ko-KR" sz="1800" dirty="0" smtClean="0">
              <a:ea typeface="Cambria Math"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Merci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55"/>
            <a:ext cx="8229600" cy="1143000"/>
          </a:xfrm>
        </p:spPr>
        <p:txBody>
          <a:bodyPr>
            <a:normAutofit/>
          </a:bodyPr>
          <a:lstStyle/>
          <a:p>
            <a:r>
              <a:rPr lang="en-US" altLang="ko-KR" sz="2900" dirty="0" smtClean="0"/>
              <a:t>B. </a:t>
            </a:r>
            <a:r>
              <a:rPr lang="en-US" altLang="ko-KR" sz="2900" dirty="0" err="1" smtClean="0"/>
              <a:t>Principaux</a:t>
            </a:r>
            <a:r>
              <a:rPr lang="en-US" altLang="ko-KR" sz="2900" dirty="0" smtClean="0"/>
              <a:t> </a:t>
            </a:r>
            <a:r>
              <a:rPr lang="en-US" altLang="ko-KR" sz="2900" dirty="0" err="1" smtClean="0"/>
              <a:t>domaines</a:t>
            </a:r>
            <a:r>
              <a:rPr lang="en-US" altLang="ko-KR" sz="2900" dirty="0" smtClean="0"/>
              <a:t> </a:t>
            </a:r>
            <a:r>
              <a:rPr lang="en-US" altLang="ko-KR" sz="2900" dirty="0" err="1" smtClean="0"/>
              <a:t>d'étude</a:t>
            </a:r>
            <a:r>
              <a:rPr lang="en-US" altLang="ko-KR" sz="2900" dirty="0" smtClean="0"/>
              <a:t> de la Q15/5</a:t>
            </a:r>
            <a:endParaRPr lang="en-US" altLang="ko-KR" sz="2900" dirty="0" smtClean="0"/>
          </a:p>
        </p:txBody>
      </p:sp>
      <p:sp>
        <p:nvSpPr>
          <p:cNvPr id="9" name="Content Placeholder 8"/>
          <p:cNvSpPr>
            <a:spLocks noGrp="1"/>
          </p:cNvSpPr>
          <p:nvPr>
            <p:ph idx="1"/>
          </p:nvPr>
        </p:nvSpPr>
        <p:spPr>
          <a:xfrm>
            <a:off x="457200" y="1246909"/>
            <a:ext cx="8229600" cy="4969164"/>
          </a:xfrm>
        </p:spPr>
        <p:txBody>
          <a:bodyPr>
            <a:normAutofit lnSpcReduction="10000"/>
          </a:bodyPr>
          <a:lstStyle/>
          <a:p>
            <a:pPr marL="637200" lvl="1" indent="-457200">
              <a:buClr>
                <a:schemeClr val="tx2">
                  <a:lumMod val="40000"/>
                  <a:lumOff val="60000"/>
                </a:schemeClr>
              </a:buClr>
              <a:buSzPct val="80000"/>
              <a:buNone/>
            </a:pPr>
            <a:endParaRPr lang="en-US" sz="2000" b="1" kern="0" dirty="0" smtClean="0">
              <a:latin typeface="Cambria" panose="02040503050406030204" pitchFamily="18" charset="0"/>
            </a:endParaRPr>
          </a:p>
          <a:p>
            <a:pPr>
              <a:defRPr/>
            </a:pPr>
            <a:r>
              <a:rPr lang="en-US" sz="2000" kern="0" dirty="0" smtClean="0">
                <a:latin typeface="Cambria" panose="02040503050406030204" pitchFamily="18" charset="0"/>
              </a:rPr>
              <a:t>Étudier comment les TIC peuvent être efficaces pour permettre aux pays de mieux s'adapter aux changements climatiques;</a:t>
            </a:r>
          </a:p>
          <a:p>
            <a:pPr>
              <a:defRPr/>
            </a:pPr>
            <a:r>
              <a:rPr lang="en-US" sz="2000" kern="0" dirty="0" smtClean="0">
                <a:latin typeface="Cambria" panose="02040503050406030204" pitchFamily="18" charset="0"/>
              </a:rPr>
              <a:t>Étudier comment </a:t>
            </a:r>
            <a:r>
              <a:rPr lang="en-US" sz="2000" kern="0" dirty="0" smtClean="0">
                <a:latin typeface="Cambria" panose="02040503050406030204" pitchFamily="18" charset="0"/>
              </a:rPr>
              <a:t>l</a:t>
            </a:r>
            <a:r>
              <a:rPr lang="en-US" sz="2000" kern="0" dirty="0" smtClean="0">
                <a:latin typeface="Cambria" panose="02040503050406030204" pitchFamily="18" charset="0"/>
              </a:rPr>
              <a:t>es infrastructures </a:t>
            </a:r>
            <a:r>
              <a:rPr lang="en-US" sz="2000" kern="0" dirty="0" smtClean="0">
                <a:latin typeface="Cambria" panose="02040503050406030204" pitchFamily="18" charset="0"/>
              </a:rPr>
              <a:t>de </a:t>
            </a:r>
            <a:r>
              <a:rPr lang="en-US" sz="2000" kern="0" dirty="0" err="1" smtClean="0">
                <a:latin typeface="Cambria" panose="02040503050406030204" pitchFamily="18" charset="0"/>
              </a:rPr>
              <a:t>télécommunications</a:t>
            </a:r>
            <a:r>
              <a:rPr lang="en-US" sz="2000" kern="0" dirty="0" smtClean="0">
                <a:latin typeface="Cambria" panose="02040503050406030204" pitchFamily="18" charset="0"/>
              </a:rPr>
              <a:t>, </a:t>
            </a:r>
            <a:r>
              <a:rPr lang="en-US" sz="2000" kern="0" dirty="0" smtClean="0">
                <a:latin typeface="Cambria" panose="02040503050406030204" pitchFamily="18" charset="0"/>
              </a:rPr>
              <a:t>les </a:t>
            </a:r>
            <a:r>
              <a:rPr lang="en-US" sz="2000" kern="0" dirty="0" smtClean="0">
                <a:latin typeface="Cambria" panose="02040503050406030204" pitchFamily="18" charset="0"/>
              </a:rPr>
              <a:t>TIC </a:t>
            </a:r>
            <a:r>
              <a:rPr lang="en-US" sz="2000" kern="0" dirty="0" smtClean="0">
                <a:latin typeface="Cambria" panose="02040503050406030204" pitchFamily="18" charset="0"/>
              </a:rPr>
              <a:t>et </a:t>
            </a:r>
            <a:r>
              <a:rPr lang="en-US" sz="2000" kern="0" dirty="0" err="1" smtClean="0">
                <a:latin typeface="Cambria" panose="02040503050406030204" pitchFamily="18" charset="0"/>
              </a:rPr>
              <a:t>associés</a:t>
            </a:r>
            <a:r>
              <a:rPr lang="en-US" sz="2000" kern="0" dirty="0" smtClean="0">
                <a:latin typeface="Cambria" panose="02040503050406030204" pitchFamily="18" charset="0"/>
              </a:rPr>
              <a:t> </a:t>
            </a:r>
            <a:r>
              <a:rPr lang="en-US" sz="2000" kern="0" dirty="0" err="1" smtClean="0">
                <a:latin typeface="Cambria" panose="02040503050406030204" pitchFamily="18" charset="0"/>
              </a:rPr>
              <a:t>peuvent</a:t>
            </a:r>
            <a:r>
              <a:rPr lang="en-US" sz="2000" kern="0" dirty="0" smtClean="0">
                <a:latin typeface="Cambria" panose="02040503050406030204" pitchFamily="18" charset="0"/>
              </a:rPr>
              <a:t> </a:t>
            </a:r>
            <a:r>
              <a:rPr lang="en-US" sz="2000" kern="0" dirty="0" err="1" smtClean="0">
                <a:latin typeface="Cambria" panose="02040503050406030204" pitchFamily="18" charset="0"/>
              </a:rPr>
              <a:t>être</a:t>
            </a:r>
            <a:r>
              <a:rPr lang="en-US" sz="2000" kern="0" dirty="0" smtClean="0">
                <a:latin typeface="Cambria" panose="02040503050406030204" pitchFamily="18" charset="0"/>
              </a:rPr>
              <a:t> </a:t>
            </a:r>
            <a:r>
              <a:rPr lang="en-US" sz="2000" kern="0" dirty="0" err="1" smtClean="0">
                <a:latin typeface="Cambria" panose="02040503050406030204" pitchFamily="18" charset="0"/>
              </a:rPr>
              <a:t>résilients</a:t>
            </a:r>
            <a:r>
              <a:rPr lang="en-US" sz="2000" kern="0" dirty="0" smtClean="0">
                <a:latin typeface="Cambria" panose="02040503050406030204" pitchFamily="18" charset="0"/>
              </a:rPr>
              <a:t> </a:t>
            </a:r>
            <a:r>
              <a:rPr lang="en-US" sz="2000" kern="0" dirty="0" smtClean="0">
                <a:latin typeface="Cambria" panose="02040503050406030204" pitchFamily="18" charset="0"/>
              </a:rPr>
              <a:t>aux effets du changement climatique;</a:t>
            </a:r>
          </a:p>
          <a:p>
            <a:pPr>
              <a:defRPr/>
            </a:pPr>
            <a:r>
              <a:rPr lang="en-US" sz="2000" kern="0" dirty="0" smtClean="0">
                <a:latin typeface="Cambria" panose="02040503050406030204" pitchFamily="18" charset="0"/>
              </a:rPr>
              <a:t>Produire des recommandations; </a:t>
            </a:r>
          </a:p>
          <a:p>
            <a:pPr>
              <a:defRPr/>
            </a:pPr>
            <a:r>
              <a:rPr lang="en-US" sz="2000" kern="0" dirty="0" err="1" smtClean="0">
                <a:latin typeface="Cambria" panose="02040503050406030204" pitchFamily="18" charset="0"/>
              </a:rPr>
              <a:t>C</a:t>
            </a:r>
            <a:r>
              <a:rPr lang="en-US" sz="2000" kern="0" dirty="0" err="1" smtClean="0">
                <a:latin typeface="Cambria" panose="02040503050406030204" pitchFamily="18" charset="0"/>
              </a:rPr>
              <a:t>ollecter</a:t>
            </a:r>
            <a:r>
              <a:rPr lang="en-US" sz="2000" kern="0" dirty="0" smtClean="0">
                <a:latin typeface="Cambria" panose="02040503050406030204" pitchFamily="18" charset="0"/>
              </a:rPr>
              <a:t>,  </a:t>
            </a:r>
            <a:r>
              <a:rPr lang="en-US" sz="2000" kern="0" dirty="0" err="1" smtClean="0">
                <a:latin typeface="Cambria" panose="02040503050406030204" pitchFamily="18" charset="0"/>
              </a:rPr>
              <a:t>partager</a:t>
            </a:r>
            <a:r>
              <a:rPr lang="en-US" sz="2000" kern="0" dirty="0" smtClean="0">
                <a:latin typeface="Cambria" panose="02040503050406030204" pitchFamily="18" charset="0"/>
              </a:rPr>
              <a:t> </a:t>
            </a:r>
            <a:r>
              <a:rPr lang="en-US" sz="2000" kern="0" dirty="0" smtClean="0">
                <a:latin typeface="Cambria" panose="02040503050406030204" pitchFamily="18" charset="0"/>
              </a:rPr>
              <a:t>et </a:t>
            </a:r>
            <a:r>
              <a:rPr lang="en-US" sz="2000" kern="0" dirty="0" smtClean="0">
                <a:latin typeface="Cambria" panose="02040503050406030204" pitchFamily="18" charset="0"/>
              </a:rPr>
              <a:t> diffuser des </a:t>
            </a:r>
            <a:r>
              <a:rPr lang="en-US" sz="2000" kern="0" dirty="0" err="1" smtClean="0">
                <a:latin typeface="Cambria" panose="02040503050406030204" pitchFamily="18" charset="0"/>
              </a:rPr>
              <a:t>informations</a:t>
            </a:r>
            <a:r>
              <a:rPr lang="en-US" sz="2000" kern="0" dirty="0" smtClean="0">
                <a:latin typeface="Cambria" panose="02040503050406030204" pitchFamily="18" charset="0"/>
              </a:rPr>
              <a:t> </a:t>
            </a:r>
            <a:r>
              <a:rPr lang="en-US" sz="2000" kern="0" dirty="0" smtClean="0">
                <a:latin typeface="Cambria" panose="02040503050406030204" pitchFamily="18" charset="0"/>
              </a:rPr>
              <a:t>et </a:t>
            </a:r>
            <a:r>
              <a:rPr lang="en-US" sz="2000" kern="0" dirty="0" smtClean="0">
                <a:latin typeface="Cambria" panose="02040503050406030204" pitchFamily="18" charset="0"/>
              </a:rPr>
              <a:t>les </a:t>
            </a:r>
            <a:r>
              <a:rPr lang="en-US" sz="2000" kern="0" dirty="0" smtClean="0">
                <a:latin typeface="Cambria" panose="02040503050406030204" pitchFamily="18" charset="0"/>
              </a:rPr>
              <a:t> </a:t>
            </a:r>
            <a:r>
              <a:rPr lang="en-US" sz="2000" kern="0" dirty="0" smtClean="0">
                <a:latin typeface="Cambria" panose="02040503050406030204" pitchFamily="18" charset="0"/>
              </a:rPr>
              <a:t>meilleures pratiques.</a:t>
            </a:r>
            <a:r>
              <a:rPr lang="en-US" sz="2000" kern="0" dirty="0" smtClean="0">
                <a:solidFill>
                  <a:schemeClr val="bg1"/>
                </a:solidFill>
                <a:latin typeface="Cambria" panose="02040503050406030204" pitchFamily="18" charset="0"/>
              </a:rPr>
              <a:t> </a:t>
            </a:r>
            <a:r>
              <a:rPr lang="en-US" sz="2000" kern="0" dirty="0" smtClean="0">
                <a:latin typeface="Cambria" panose="02040503050406030204" pitchFamily="18" charset="0"/>
              </a:rPr>
              <a:t>Étudier comment les TIC peuvent être efficaces pour permettre aux pays de mieux s'adapter aux changements climatiques;</a:t>
            </a:r>
          </a:p>
          <a:p>
            <a:pPr>
              <a:defRPr/>
            </a:pPr>
            <a:r>
              <a:rPr lang="en-US" sz="2000" kern="0" dirty="0" smtClean="0">
                <a:latin typeface="Cambria" panose="02040503050406030204" pitchFamily="18" charset="0"/>
              </a:rPr>
              <a:t>Étudier comment l'infrastructure de télécommunications et les TIC peuvent </a:t>
            </a:r>
            <a:r>
              <a:rPr lang="en-US" sz="2000" kern="0" dirty="0" err="1" smtClean="0">
                <a:latin typeface="Cambria" panose="02040503050406030204" pitchFamily="18" charset="0"/>
              </a:rPr>
              <a:t>être</a:t>
            </a:r>
            <a:r>
              <a:rPr lang="en-US" sz="2000" kern="0" dirty="0" smtClean="0">
                <a:latin typeface="Cambria" panose="02040503050406030204" pitchFamily="18" charset="0"/>
              </a:rPr>
              <a:t> </a:t>
            </a:r>
            <a:r>
              <a:rPr lang="en-US" sz="2000" kern="0" dirty="0" err="1" smtClean="0">
                <a:latin typeface="Cambria" panose="02040503050406030204" pitchFamily="18" charset="0"/>
              </a:rPr>
              <a:t>résilents</a:t>
            </a:r>
            <a:r>
              <a:rPr lang="en-US" sz="2000" kern="0" dirty="0" smtClean="0">
                <a:latin typeface="Cambria" panose="02040503050406030204" pitchFamily="18" charset="0"/>
              </a:rPr>
              <a:t> </a:t>
            </a:r>
            <a:r>
              <a:rPr lang="en-US" sz="2000" kern="0" dirty="0" smtClean="0">
                <a:latin typeface="Cambria" panose="02040503050406030204" pitchFamily="18" charset="0"/>
              </a:rPr>
              <a:t>aux effets du changement climatique;</a:t>
            </a:r>
          </a:p>
          <a:p>
            <a:pPr>
              <a:defRPr/>
            </a:pPr>
            <a:r>
              <a:rPr lang="en-US" sz="2000" kern="0" dirty="0" smtClean="0">
                <a:latin typeface="Cambria" panose="02040503050406030204" pitchFamily="18" charset="0"/>
              </a:rPr>
              <a:t>Étudier comment les TIC peuvent être utilisées dans des marchés verticaux pour s'adapter aux effets du changement climatique; </a:t>
            </a:r>
          </a:p>
          <a:p>
            <a:pPr>
              <a:defRPr/>
            </a:pPr>
            <a:r>
              <a:rPr lang="en-US" sz="2000" kern="0" dirty="0" smtClean="0">
                <a:latin typeface="Cambria" panose="02040503050406030204" pitchFamily="18" charset="0"/>
              </a:rPr>
              <a:t>Émettre des recommandations, </a:t>
            </a:r>
            <a:r>
              <a:rPr lang="en-US" sz="2000" kern="0" dirty="0" err="1" smtClean="0">
                <a:latin typeface="Cambria" panose="02040503050406030204" pitchFamily="18" charset="0"/>
              </a:rPr>
              <a:t>collecter</a:t>
            </a:r>
            <a:r>
              <a:rPr lang="en-US" sz="2000" kern="0" dirty="0" smtClean="0">
                <a:latin typeface="Cambria" panose="02040503050406030204" pitchFamily="18" charset="0"/>
              </a:rPr>
              <a:t>, </a:t>
            </a:r>
            <a:r>
              <a:rPr lang="en-US" sz="2000" kern="0" dirty="0" err="1" smtClean="0">
                <a:latin typeface="Cambria" panose="02040503050406030204" pitchFamily="18" charset="0"/>
              </a:rPr>
              <a:t>partager</a:t>
            </a:r>
            <a:r>
              <a:rPr lang="en-US" sz="2000" kern="0" dirty="0" smtClean="0">
                <a:latin typeface="Cambria" panose="02040503050406030204" pitchFamily="18" charset="0"/>
              </a:rPr>
              <a:t> </a:t>
            </a:r>
            <a:r>
              <a:rPr lang="en-US" sz="2000" kern="0" dirty="0" smtClean="0">
                <a:latin typeface="Cambria" panose="02040503050406030204" pitchFamily="18" charset="0"/>
              </a:rPr>
              <a:t>et </a:t>
            </a:r>
            <a:r>
              <a:rPr lang="en-US" sz="2000" kern="0" dirty="0" smtClean="0">
                <a:latin typeface="Cambria" panose="02040503050406030204" pitchFamily="18" charset="0"/>
              </a:rPr>
              <a:t> diffuser des </a:t>
            </a:r>
            <a:r>
              <a:rPr lang="en-US" sz="2000" kern="0" dirty="0" err="1" smtClean="0">
                <a:latin typeface="Cambria" panose="02040503050406030204" pitchFamily="18" charset="0"/>
              </a:rPr>
              <a:t>informations</a:t>
            </a:r>
            <a:r>
              <a:rPr lang="en-US" sz="2000" kern="0" dirty="0" smtClean="0">
                <a:latin typeface="Cambria" panose="02040503050406030204" pitchFamily="18" charset="0"/>
              </a:rPr>
              <a:t> </a:t>
            </a:r>
            <a:r>
              <a:rPr lang="en-US" sz="2000" kern="0" dirty="0" smtClean="0">
                <a:latin typeface="Cambria" panose="02040503050406030204" pitchFamily="18" charset="0"/>
              </a:rPr>
              <a:t>et de meilleures pratiques et </a:t>
            </a:r>
            <a:r>
              <a:rPr lang="en-US" sz="2000" kern="0" dirty="0" err="1" smtClean="0">
                <a:latin typeface="Cambria" panose="02040503050406030204" pitchFamily="18" charset="0"/>
              </a:rPr>
              <a:t>produire</a:t>
            </a:r>
            <a:r>
              <a:rPr lang="en-US" sz="2000" kern="0" dirty="0" smtClean="0">
                <a:latin typeface="Cambria" panose="02040503050406030204" pitchFamily="18" charset="0"/>
              </a:rPr>
              <a:t> </a:t>
            </a:r>
            <a:r>
              <a:rPr lang="en-US" sz="2000" kern="0" dirty="0" smtClean="0">
                <a:latin typeface="Cambria" panose="02040503050406030204" pitchFamily="18" charset="0"/>
              </a:rPr>
              <a:t>des suppléments. </a:t>
            </a:r>
          </a:p>
          <a:p>
            <a:pPr fontAlgn="auto">
              <a:spcAft>
                <a:spcPts val="0"/>
              </a:spcAft>
              <a:buFont typeface="Wingdings" panose="05000000000000000000" pitchFamily="2" charset="2"/>
              <a:buChar char="§"/>
              <a:defRPr/>
            </a:pPr>
            <a:endParaRPr lang="en-US" sz="2000" kern="0" dirty="0" smtClean="0">
              <a:latin typeface="Cambria" panose="02040503050406030204" pitchFamily="18" charset="0"/>
            </a:endParaRPr>
          </a:p>
          <a:p>
            <a:pPr lvl="1" indent="0">
              <a:buNone/>
            </a:pPr>
            <a:endParaRPr lang="en-US" altLang="ko-KR" sz="1700" dirty="0" smtClean="0">
              <a:ea typeface="Cambria Math" panose="02040503050406030204"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898" y="332613"/>
            <a:ext cx="3620948" cy="550862"/>
          </a:xfrm>
        </p:spPr>
        <p:txBody>
          <a:bodyPr/>
          <a:lstStyle/>
          <a:p>
            <a:r>
              <a:rPr lang="en-US" sz="2800" b="1" dirty="0" smtClean="0"/>
              <a:t>Q15/5 et But 13 </a:t>
            </a:r>
            <a:r>
              <a:rPr lang="en-US" sz="2800" b="1" dirty="0" smtClean="0"/>
              <a:t>des SDGs</a:t>
            </a:r>
            <a:r>
              <a:rPr lang="en-US" sz="2800" b="1" dirty="0" smtClean="0"/>
              <a:t> </a:t>
            </a:r>
            <a:endParaRPr lang="en-US" sz="2800" b="1" dirty="0"/>
          </a:p>
        </p:txBody>
      </p:sp>
      <p:sp>
        <p:nvSpPr>
          <p:cNvPr id="4" name="Title 4"/>
          <p:cNvSpPr txBox="1">
            <a:spLocks/>
          </p:cNvSpPr>
          <p:nvPr/>
        </p:nvSpPr>
        <p:spPr>
          <a:xfrm>
            <a:off x="912712" y="332613"/>
            <a:ext cx="5237264" cy="5508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kern="1200">
                <a:solidFill>
                  <a:srgbClr val="662584"/>
                </a:solidFill>
                <a:latin typeface="+mj-lt"/>
                <a:ea typeface="+mj-ea"/>
                <a:cs typeface="+mj-cs"/>
              </a:defRPr>
            </a:lvl1pPr>
          </a:lstStyle>
          <a:p>
            <a:endParaRPr lang="en-US" b="1" dirty="0">
              <a:solidFill>
                <a:schemeClr val="accent1">
                  <a:lumMod val="50000"/>
                </a:schemeClr>
              </a:solidFill>
            </a:endParaRPr>
          </a:p>
        </p:txBody>
      </p:sp>
      <p:grpSp>
        <p:nvGrpSpPr>
          <p:cNvPr id="2" name="Group 5"/>
          <p:cNvGrpSpPr/>
          <p:nvPr/>
        </p:nvGrpSpPr>
        <p:grpSpPr>
          <a:xfrm>
            <a:off x="153075" y="0"/>
            <a:ext cx="8447706" cy="6035039"/>
            <a:chOff x="195099" y="787390"/>
            <a:chExt cx="11341609" cy="5537201"/>
          </a:xfrm>
        </p:grpSpPr>
        <p:sp>
          <p:nvSpPr>
            <p:cNvPr id="7" name="Freeform 6"/>
            <p:cNvSpPr/>
            <p:nvPr/>
          </p:nvSpPr>
          <p:spPr>
            <a:xfrm>
              <a:off x="5765853" y="4120612"/>
              <a:ext cx="4752180" cy="452321"/>
            </a:xfrm>
            <a:custGeom>
              <a:avLst/>
              <a:gdLst/>
              <a:ahLst/>
              <a:cxnLst/>
              <a:rect l="0" t="0" r="0" b="0"/>
              <a:pathLst>
                <a:path>
                  <a:moveTo>
                    <a:pt x="0" y="0"/>
                  </a:moveTo>
                  <a:lnTo>
                    <a:pt x="0" y="308243"/>
                  </a:lnTo>
                  <a:lnTo>
                    <a:pt x="4752180" y="308243"/>
                  </a:lnTo>
                  <a:lnTo>
                    <a:pt x="4752180" y="45232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1013674" y="4127781"/>
              <a:ext cx="4579372" cy="440944"/>
            </a:xfrm>
            <a:custGeom>
              <a:avLst/>
              <a:gdLst/>
              <a:ahLst/>
              <a:cxnLst/>
              <a:rect l="0" t="0" r="0" b="0"/>
              <a:pathLst>
                <a:path>
                  <a:moveTo>
                    <a:pt x="4752180" y="0"/>
                  </a:moveTo>
                  <a:lnTo>
                    <a:pt x="4752180" y="308243"/>
                  </a:lnTo>
                  <a:lnTo>
                    <a:pt x="0" y="308243"/>
                  </a:lnTo>
                  <a:lnTo>
                    <a:pt x="0" y="45232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Rounded Rectangle 10"/>
            <p:cNvSpPr/>
            <p:nvPr/>
          </p:nvSpPr>
          <p:spPr>
            <a:xfrm>
              <a:off x="5056463" y="1256376"/>
              <a:ext cx="1555258"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5210801" y="787390"/>
              <a:ext cx="1400920" cy="1566077"/>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400" b="1" dirty="0">
                  <a:solidFill>
                    <a:schemeClr val="accent6">
                      <a:lumMod val="50000"/>
                    </a:schemeClr>
                  </a:solidFill>
                </a:rPr>
                <a:t>Prendre des mesures urgentes pour lutter contre le </a:t>
              </a:r>
              <a:r>
                <a:rPr lang="en-US" sz="1400" b="1" dirty="0" err="1" smtClean="0">
                  <a:solidFill>
                    <a:schemeClr val="accent6">
                      <a:lumMod val="50000"/>
                    </a:schemeClr>
                  </a:solidFill>
                </a:rPr>
                <a:t>changement</a:t>
              </a:r>
              <a:r>
                <a:rPr lang="en-US" sz="1400" b="1" dirty="0" smtClean="0">
                  <a:solidFill>
                    <a:schemeClr val="accent6">
                      <a:lumMod val="50000"/>
                    </a:schemeClr>
                  </a:solidFill>
                </a:rPr>
                <a:t> </a:t>
              </a:r>
              <a:r>
                <a:rPr lang="en-US" sz="1400" b="1" dirty="0">
                  <a:solidFill>
                    <a:schemeClr val="accent6">
                      <a:lumMod val="50000"/>
                    </a:schemeClr>
                  </a:solidFill>
                </a:rPr>
                <a:t>climatique et ses impacts</a:t>
              </a:r>
              <a:endParaRPr lang="en-US" sz="1400" b="1" kern="1200" dirty="0">
                <a:solidFill>
                  <a:schemeClr val="accent6">
                    <a:lumMod val="50000"/>
                  </a:schemeClr>
                </a:solidFill>
              </a:endParaRPr>
            </a:p>
          </p:txBody>
        </p:sp>
        <p:sp>
          <p:nvSpPr>
            <p:cNvPr id="13" name="Rounded Rectangle 12"/>
            <p:cNvSpPr/>
            <p:nvPr/>
          </p:nvSpPr>
          <p:spPr>
            <a:xfrm>
              <a:off x="195099" y="4600229"/>
              <a:ext cx="1555258"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354257" y="4737100"/>
              <a:ext cx="1730597" cy="1306310"/>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19" name="Rounded Rectangle 18"/>
            <p:cNvSpPr/>
            <p:nvPr/>
          </p:nvSpPr>
          <p:spPr>
            <a:xfrm>
              <a:off x="5056364" y="4627525"/>
              <a:ext cx="1645969"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5197195" y="4791693"/>
              <a:ext cx="1725918" cy="1532898"/>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400" b="1" dirty="0" smtClean="0">
                  <a:solidFill>
                    <a:schemeClr val="accent6">
                      <a:lumMod val="50000"/>
                    </a:schemeClr>
                  </a:solidFill>
                </a:rPr>
                <a:t>13.2 - intégrer </a:t>
              </a:r>
              <a:r>
                <a:rPr lang="en-US" sz="1400" b="1" dirty="0">
                  <a:solidFill>
                    <a:schemeClr val="accent6">
                      <a:lumMod val="50000"/>
                    </a:schemeClr>
                  </a:solidFill>
                </a:rPr>
                <a:t>Les mesures relatives aux changements climatiques dans les politiques nationales</a:t>
              </a:r>
            </a:p>
          </p:txBody>
        </p:sp>
        <p:sp>
          <p:nvSpPr>
            <p:cNvPr id="27" name="Rounded Rectangle 26"/>
            <p:cNvSpPr/>
            <p:nvPr/>
          </p:nvSpPr>
          <p:spPr>
            <a:xfrm>
              <a:off x="9808643" y="4627525"/>
              <a:ext cx="1555258"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27"/>
            <p:cNvSpPr/>
            <p:nvPr/>
          </p:nvSpPr>
          <p:spPr>
            <a:xfrm>
              <a:off x="9981450" y="3982265"/>
              <a:ext cx="1555258" cy="1892554"/>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300" b="1" dirty="0" smtClean="0">
                  <a:solidFill>
                    <a:schemeClr val="accent6">
                      <a:lumMod val="50000"/>
                    </a:schemeClr>
                  </a:solidFill>
                </a:rPr>
                <a:t>13.3 Améliorer </a:t>
              </a:r>
              <a:endParaRPr lang="en-US" sz="1300" b="1" dirty="0" smtClean="0">
                <a:solidFill>
                  <a:schemeClr val="accent6">
                    <a:lumMod val="50000"/>
                  </a:schemeClr>
                </a:solidFill>
              </a:endParaRPr>
            </a:p>
            <a:p>
              <a:pPr lvl="0" algn="ctr" defTabSz="533400">
                <a:lnSpc>
                  <a:spcPct val="90000"/>
                </a:lnSpc>
                <a:spcBef>
                  <a:spcPct val="0"/>
                </a:spcBef>
                <a:spcAft>
                  <a:spcPct val="35000"/>
                </a:spcAft>
              </a:pPr>
              <a:r>
                <a:rPr lang="en-US" sz="1300" b="1" dirty="0" err="1" smtClean="0">
                  <a:solidFill>
                    <a:schemeClr val="accent6">
                      <a:lumMod val="50000"/>
                    </a:schemeClr>
                  </a:solidFill>
                </a:rPr>
                <a:t>L‘</a:t>
              </a:r>
              <a:r>
                <a:rPr lang="en-US" sz="1300" b="1" dirty="0" err="1" smtClean="0">
                  <a:solidFill>
                    <a:schemeClr val="accent6">
                      <a:lumMod val="50000"/>
                    </a:schemeClr>
                  </a:solidFill>
                </a:rPr>
                <a:t>Éducation</a:t>
              </a:r>
              <a:r>
                <a:rPr lang="en-US" sz="1300" b="1" dirty="0">
                  <a:solidFill>
                    <a:schemeClr val="accent6">
                      <a:lumMod val="50000"/>
                    </a:schemeClr>
                  </a:solidFill>
                </a:rPr>
                <a:t>, </a:t>
              </a:r>
              <a:r>
                <a:rPr lang="en-US" sz="1300" b="1" dirty="0" err="1" smtClean="0">
                  <a:solidFill>
                    <a:schemeClr val="accent6">
                      <a:lumMod val="50000"/>
                    </a:schemeClr>
                  </a:solidFill>
                </a:rPr>
                <a:t>sensibilisation</a:t>
              </a:r>
              <a:endParaRPr lang="en-US" sz="1300" b="1" dirty="0" smtClean="0">
                <a:solidFill>
                  <a:schemeClr val="accent6">
                    <a:lumMod val="50000"/>
                  </a:schemeClr>
                </a:solidFill>
              </a:endParaRPr>
            </a:p>
            <a:p>
              <a:pPr lvl="0" algn="ctr" defTabSz="533400">
                <a:lnSpc>
                  <a:spcPct val="90000"/>
                </a:lnSpc>
                <a:spcBef>
                  <a:spcPct val="0"/>
                </a:spcBef>
                <a:spcAft>
                  <a:spcPct val="35000"/>
                </a:spcAft>
              </a:pPr>
              <a:r>
                <a:rPr lang="en-US" sz="1300" b="1" dirty="0" smtClean="0">
                  <a:solidFill>
                    <a:schemeClr val="accent6">
                      <a:lumMod val="50000"/>
                    </a:schemeClr>
                  </a:solidFill>
                </a:rPr>
                <a:t>Sur </a:t>
              </a:r>
              <a:r>
                <a:rPr lang="en-US" sz="1300" b="1" dirty="0" err="1" smtClean="0">
                  <a:solidFill>
                    <a:schemeClr val="accent6">
                      <a:lumMod val="50000"/>
                    </a:schemeClr>
                  </a:solidFill>
                </a:rPr>
                <a:t>l'atténuation</a:t>
              </a:r>
              <a:r>
                <a:rPr lang="en-US" sz="1300" b="1" dirty="0" smtClean="0">
                  <a:solidFill>
                    <a:schemeClr val="accent6">
                      <a:lumMod val="50000"/>
                    </a:schemeClr>
                  </a:solidFill>
                </a:rPr>
                <a:t> du </a:t>
              </a:r>
              <a:r>
                <a:rPr lang="en-US" sz="1300" b="1" dirty="0" err="1" smtClean="0">
                  <a:solidFill>
                    <a:schemeClr val="accent6">
                      <a:lumMod val="50000"/>
                    </a:schemeClr>
                  </a:solidFill>
                </a:rPr>
                <a:t>changement</a:t>
              </a:r>
              <a:r>
                <a:rPr lang="en-US" sz="1300" b="1" dirty="0" smtClean="0">
                  <a:solidFill>
                    <a:schemeClr val="accent6">
                      <a:lumMod val="50000"/>
                    </a:schemeClr>
                  </a:solidFill>
                </a:rPr>
                <a:t> </a:t>
              </a:r>
              <a:r>
                <a:rPr lang="en-US" sz="1300" b="1" dirty="0" err="1" smtClean="0">
                  <a:solidFill>
                    <a:schemeClr val="accent6">
                      <a:lumMod val="50000"/>
                    </a:schemeClr>
                  </a:solidFill>
                </a:rPr>
                <a:t>climatique</a:t>
              </a:r>
              <a:r>
                <a:rPr lang="en-US" sz="1300" b="1" dirty="0" smtClean="0">
                  <a:solidFill>
                    <a:schemeClr val="accent6">
                      <a:lumMod val="50000"/>
                    </a:schemeClr>
                  </a:solidFill>
                </a:rPr>
                <a:t>, </a:t>
              </a:r>
            </a:p>
            <a:p>
              <a:pPr lvl="0" algn="ctr" defTabSz="533400">
                <a:lnSpc>
                  <a:spcPct val="90000"/>
                </a:lnSpc>
                <a:spcBef>
                  <a:spcPct val="0"/>
                </a:spcBef>
                <a:spcAft>
                  <a:spcPct val="35000"/>
                </a:spcAft>
              </a:pPr>
              <a:r>
                <a:rPr lang="en-US" sz="1300" b="1" dirty="0" smtClean="0">
                  <a:solidFill>
                    <a:schemeClr val="accent6">
                      <a:lumMod val="50000"/>
                    </a:schemeClr>
                  </a:solidFill>
                </a:rPr>
                <a:t>Et </a:t>
              </a:r>
              <a:r>
                <a:rPr lang="en-US" sz="1300" b="1" dirty="0">
                  <a:solidFill>
                    <a:schemeClr val="accent6">
                      <a:lumMod val="50000"/>
                    </a:schemeClr>
                  </a:solidFill>
                </a:rPr>
                <a:t>l'alerte rapide</a:t>
              </a:r>
            </a:p>
          </p:txBody>
        </p:sp>
      </p:grpSp>
      <p:cxnSp>
        <p:nvCxnSpPr>
          <p:cNvPr id="31" name="Straight Connector 30"/>
          <p:cNvCxnSpPr/>
          <p:nvPr/>
        </p:nvCxnSpPr>
        <p:spPr>
          <a:xfrm>
            <a:off x="4376928" y="1706880"/>
            <a:ext cx="30301" cy="2269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03944" y="397684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76446" y="4343691"/>
            <a:ext cx="1427498" cy="1292662"/>
          </a:xfrm>
          <a:prstGeom prst="rect">
            <a:avLst/>
          </a:prstGeom>
        </p:spPr>
        <p:txBody>
          <a:bodyPr wrap="square">
            <a:spAutoFit/>
          </a:bodyPr>
          <a:lstStyle/>
          <a:p>
            <a:r>
              <a:rPr lang="en-US" sz="1300" b="1" dirty="0" smtClean="0">
                <a:solidFill>
                  <a:schemeClr val="accent6">
                    <a:lumMod val="50000"/>
                  </a:schemeClr>
                </a:solidFill>
              </a:rPr>
              <a:t>13.1- renforcer </a:t>
            </a:r>
            <a:r>
              <a:rPr lang="en-US" sz="1300" b="1" dirty="0">
                <a:solidFill>
                  <a:schemeClr val="accent6">
                    <a:lumMod val="50000"/>
                  </a:schemeClr>
                </a:solidFill>
              </a:rPr>
              <a:t>La résilience et la capacité d'adaptation aux risques liés au climat et catastrophes naturelles </a:t>
            </a:r>
          </a:p>
        </p:txBody>
      </p:sp>
      <p:cxnSp>
        <p:nvCxnSpPr>
          <p:cNvPr id="46" name="Straight Connector 45"/>
          <p:cNvCxnSpPr/>
          <p:nvPr/>
        </p:nvCxnSpPr>
        <p:spPr>
          <a:xfrm flipH="1">
            <a:off x="2896738" y="1619269"/>
            <a:ext cx="982034" cy="684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037267" y="1556796"/>
            <a:ext cx="624180" cy="733774"/>
          </a:xfrm>
          <a:prstGeom prst="line">
            <a:avLst/>
          </a:prstGeom>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2456904" y="2304218"/>
            <a:ext cx="1166444"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Freeform 56"/>
          <p:cNvSpPr/>
          <p:nvPr/>
        </p:nvSpPr>
        <p:spPr>
          <a:xfrm>
            <a:off x="2599905" y="2468385"/>
            <a:ext cx="1537053" cy="1380284"/>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300" b="1" dirty="0" smtClean="0">
                <a:solidFill>
                  <a:schemeClr val="accent6">
                    <a:lumMod val="50000"/>
                  </a:schemeClr>
                </a:solidFill>
              </a:rPr>
              <a:t>13.A</a:t>
            </a:r>
          </a:p>
          <a:p>
            <a:pPr lvl="0" algn="ctr" defTabSz="533400">
              <a:lnSpc>
                <a:spcPct val="90000"/>
              </a:lnSpc>
              <a:spcBef>
                <a:spcPct val="0"/>
              </a:spcBef>
              <a:spcAft>
                <a:spcPct val="35000"/>
              </a:spcAft>
            </a:pPr>
            <a:r>
              <a:rPr lang="en-GB" sz="1300" b="1" dirty="0">
                <a:solidFill>
                  <a:schemeClr val="accent6">
                    <a:lumMod val="50000"/>
                  </a:schemeClr>
                </a:solidFill>
              </a:rPr>
              <a:t>Mettre en oeuvre la Convention-cadre des Nations Unies sur les changements climatiques</a:t>
            </a:r>
            <a:endParaRPr lang="en-US" sz="1300" b="1" dirty="0">
              <a:solidFill>
                <a:schemeClr val="accent6">
                  <a:lumMod val="50000"/>
                </a:schemeClr>
              </a:solidFill>
            </a:endParaRPr>
          </a:p>
        </p:txBody>
      </p:sp>
      <p:sp>
        <p:nvSpPr>
          <p:cNvPr id="58" name="Rounded Rectangle 57"/>
          <p:cNvSpPr/>
          <p:nvPr/>
        </p:nvSpPr>
        <p:spPr>
          <a:xfrm>
            <a:off x="4995432" y="2290570"/>
            <a:ext cx="1166444"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Freeform 58"/>
          <p:cNvSpPr/>
          <p:nvPr/>
        </p:nvSpPr>
        <p:spPr>
          <a:xfrm>
            <a:off x="4995432" y="2290570"/>
            <a:ext cx="2058511" cy="1894825"/>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400" b="1" dirty="0" smtClean="0">
                <a:solidFill>
                  <a:schemeClr val="accent6">
                    <a:lumMod val="50000"/>
                  </a:schemeClr>
                </a:solidFill>
              </a:rPr>
              <a:t>13.B</a:t>
            </a:r>
            <a:endParaRPr lang="en-US" sz="1400" b="1" dirty="0">
              <a:solidFill>
                <a:schemeClr val="accent6">
                  <a:lumMod val="50000"/>
                </a:schemeClr>
              </a:solidFill>
            </a:endParaRPr>
          </a:p>
          <a:p>
            <a:pPr lvl="0" algn="ctr" defTabSz="533400">
              <a:lnSpc>
                <a:spcPct val="90000"/>
              </a:lnSpc>
              <a:spcBef>
                <a:spcPct val="0"/>
              </a:spcBef>
              <a:spcAft>
                <a:spcPct val="35000"/>
              </a:spcAft>
            </a:pPr>
            <a:r>
              <a:rPr lang="en-GB" sz="1400" b="1" dirty="0">
                <a:solidFill>
                  <a:schemeClr val="accent6">
                    <a:lumMod val="50000"/>
                  </a:schemeClr>
                </a:solidFill>
              </a:rPr>
              <a:t>Promouvoir des mécanismes permettant de rehausser la capacité d'appliquer </a:t>
            </a:r>
            <a:r>
              <a:rPr lang="en-GB" sz="1400" b="1" dirty="0" err="1">
                <a:solidFill>
                  <a:schemeClr val="accent6">
                    <a:lumMod val="50000"/>
                  </a:schemeClr>
                </a:solidFill>
              </a:rPr>
              <a:t>efficacement</a:t>
            </a:r>
            <a:r>
              <a:rPr lang="en-GB" sz="1400" b="1" dirty="0">
                <a:solidFill>
                  <a:schemeClr val="accent6">
                    <a:lumMod val="50000"/>
                  </a:schemeClr>
                </a:solidFill>
              </a:rPr>
              <a:t> </a:t>
            </a:r>
            <a:r>
              <a:rPr lang="en-GB" sz="1400" b="1" dirty="0" smtClean="0">
                <a:solidFill>
                  <a:schemeClr val="accent6">
                    <a:lumMod val="50000"/>
                  </a:schemeClr>
                </a:solidFill>
              </a:rPr>
              <a:t> des </a:t>
            </a:r>
            <a:r>
              <a:rPr lang="en-GB" sz="1400" b="1" dirty="0" err="1" smtClean="0">
                <a:solidFill>
                  <a:schemeClr val="accent6">
                    <a:lumMod val="50000"/>
                  </a:schemeClr>
                </a:solidFill>
              </a:rPr>
              <a:t>mesures</a:t>
            </a:r>
            <a:r>
              <a:rPr lang="en-GB" sz="1400" b="1" dirty="0" smtClean="0">
                <a:solidFill>
                  <a:schemeClr val="accent6">
                    <a:lumMod val="50000"/>
                  </a:schemeClr>
                </a:solidFill>
              </a:rPr>
              <a:t> </a:t>
            </a:r>
            <a:r>
              <a:rPr lang="en-GB" sz="1400" b="1" dirty="0" err="1" smtClean="0">
                <a:solidFill>
                  <a:schemeClr val="accent6">
                    <a:lumMod val="50000"/>
                  </a:schemeClr>
                </a:solidFill>
              </a:rPr>
              <a:t>liées</a:t>
            </a:r>
            <a:r>
              <a:rPr lang="en-GB" sz="1400" b="1" dirty="0" smtClean="0">
                <a:solidFill>
                  <a:schemeClr val="accent6">
                    <a:lumMod val="50000"/>
                  </a:schemeClr>
                </a:solidFill>
              </a:rPr>
              <a:t> au </a:t>
            </a:r>
            <a:r>
              <a:rPr lang="en-GB" sz="1400" b="1" dirty="0">
                <a:solidFill>
                  <a:schemeClr val="accent6">
                    <a:lumMod val="50000"/>
                  </a:schemeClr>
                </a:solidFill>
              </a:rPr>
              <a:t>changement climatique.</a:t>
            </a:r>
            <a:endParaRPr lang="en-US" sz="1400" b="1" dirty="0">
              <a:solidFill>
                <a:schemeClr val="accent6">
                  <a:lumMod val="50000"/>
                </a:schemeClr>
              </a:solidFill>
            </a:endParaRPr>
          </a:p>
        </p:txBody>
      </p:sp>
      <p:cxnSp>
        <p:nvCxnSpPr>
          <p:cNvPr id="3" name="Straight Connector 2"/>
          <p:cNvCxnSpPr/>
          <p:nvPr/>
        </p:nvCxnSpPr>
        <p:spPr>
          <a:xfrm flipH="1">
            <a:off x="1550631" y="1396524"/>
            <a:ext cx="2296665" cy="63786"/>
          </a:xfrm>
          <a:prstGeom prst="line">
            <a:avLst/>
          </a:prstGeom>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901657" y="1460310"/>
            <a:ext cx="1247867" cy="105636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936548" y="1619269"/>
            <a:ext cx="1356276" cy="1055693"/>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a:solidFill>
            <a:srgbClr val="BAC3D4">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300" b="1" dirty="0" err="1" smtClean="0">
                <a:solidFill>
                  <a:schemeClr val="accent6">
                    <a:lumMod val="50000"/>
                  </a:schemeClr>
                </a:solidFill>
              </a:rPr>
              <a:t>L’o</a:t>
            </a:r>
            <a:r>
              <a:rPr lang="en-US" sz="1300" b="1" dirty="0" err="1" smtClean="0">
                <a:solidFill>
                  <a:schemeClr val="accent6">
                    <a:lumMod val="50000"/>
                  </a:schemeClr>
                </a:solidFill>
              </a:rPr>
              <a:t>bjectif</a:t>
            </a:r>
            <a:r>
              <a:rPr lang="en-US" sz="1300" b="1" dirty="0" smtClean="0">
                <a:solidFill>
                  <a:schemeClr val="accent6">
                    <a:lumMod val="50000"/>
                  </a:schemeClr>
                </a:solidFill>
              </a:rPr>
              <a:t> </a:t>
            </a:r>
            <a:r>
              <a:rPr lang="en-US" sz="1300" b="1" dirty="0" smtClean="0">
                <a:solidFill>
                  <a:schemeClr val="accent6">
                    <a:lumMod val="50000"/>
                  </a:schemeClr>
                </a:solidFill>
              </a:rPr>
              <a:t>13 est liée à des objectifs </a:t>
            </a:r>
          </a:p>
          <a:p>
            <a:pPr lvl="0" algn="ctr" defTabSz="533400">
              <a:lnSpc>
                <a:spcPct val="90000"/>
              </a:lnSpc>
              <a:spcBef>
                <a:spcPct val="0"/>
              </a:spcBef>
              <a:spcAft>
                <a:spcPct val="35000"/>
              </a:spcAft>
            </a:pPr>
            <a:r>
              <a:rPr lang="en-US" sz="1300" b="1" dirty="0" smtClean="0">
                <a:solidFill>
                  <a:schemeClr val="accent6">
                    <a:lumMod val="50000"/>
                  </a:schemeClr>
                </a:solidFill>
              </a:rPr>
              <a:t>G12- G14- G15</a:t>
            </a:r>
            <a:endParaRPr lang="en-US" sz="1300" b="1" dirty="0">
              <a:solidFill>
                <a:schemeClr val="accent6">
                  <a:lumMod val="50000"/>
                </a:schemeClr>
              </a:solidFill>
            </a:endParaRPr>
          </a:p>
        </p:txBody>
      </p:sp>
    </p:spTree>
    <p:extLst>
      <p:ext uri="{BB962C8B-B14F-4D97-AF65-F5344CB8AC3E}">
        <p14:creationId xmlns:p14="http://schemas.microsoft.com/office/powerpoint/2010/main" xmlns="" val="35621843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0" y="618694"/>
            <a:ext cx="2086396" cy="2565779"/>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1583136" y="1462671"/>
            <a:ext cx="2169995" cy="2984217"/>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3194304" y="3163998"/>
            <a:ext cx="2530968" cy="25657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4930246" y="4002191"/>
            <a:ext cx="2169995" cy="2829551"/>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Génère</a:t>
            </a:r>
            <a:r>
              <a:rPr lang="en-US" dirty="0" smtClean="0"/>
              <a:t> les sciences</a:t>
            </a:r>
          </a:p>
          <a:p>
            <a:pPr algn="ctr"/>
            <a:r>
              <a:rPr lang="en-US" dirty="0" smtClean="0"/>
              <a:t>Par </a:t>
            </a:r>
            <a:r>
              <a:rPr lang="en-US" dirty="0" err="1" smtClean="0"/>
              <a:t>l’automa</a:t>
            </a:r>
            <a:endParaRPr lang="en-US" dirty="0" smtClean="0"/>
          </a:p>
          <a:p>
            <a:pPr algn="ctr"/>
            <a:r>
              <a:rPr lang="en-US" dirty="0" err="1" smtClean="0"/>
              <a:t>tisation</a:t>
            </a:r>
            <a:r>
              <a:rPr lang="en-US" dirty="0" smtClean="0"/>
              <a:t> du</a:t>
            </a:r>
          </a:p>
          <a:p>
            <a:pPr algn="ctr"/>
            <a:r>
              <a:rPr lang="en-US" dirty="0" smtClean="0"/>
              <a:t>Travail </a:t>
            </a:r>
            <a:endParaRPr lang="en-US" dirty="0"/>
          </a:p>
        </p:txBody>
      </p:sp>
      <p:sp>
        <p:nvSpPr>
          <p:cNvPr id="13" name="Hexagon 12"/>
          <p:cNvSpPr/>
          <p:nvPr/>
        </p:nvSpPr>
        <p:spPr>
          <a:xfrm>
            <a:off x="3344554" y="618694"/>
            <a:ext cx="2380718" cy="2781585"/>
          </a:xfrm>
          <a:prstGeom prst="hex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179324" y="1270084"/>
            <a:ext cx="2306475" cy="2758366"/>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37249" y="179781"/>
            <a:ext cx="2332988" cy="2813853"/>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6632809" y="3163998"/>
            <a:ext cx="2169995" cy="2565779"/>
          </a:xfrm>
          <a:prstGeom prst="hexago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0" y="3195846"/>
            <a:ext cx="2086396" cy="2565779"/>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6368" y="618695"/>
            <a:ext cx="1608735" cy="2554545"/>
          </a:xfrm>
          <a:prstGeom prst="rect">
            <a:avLst/>
          </a:prstGeom>
          <a:noFill/>
        </p:spPr>
        <p:txBody>
          <a:bodyPr wrap="square" rtlCol="0">
            <a:spAutoFit/>
          </a:bodyPr>
          <a:lstStyle/>
          <a:p>
            <a:r>
              <a:rPr lang="en-US" sz="1600" b="1" dirty="0" smtClean="0">
                <a:solidFill>
                  <a:srgbClr val="000000"/>
                </a:solidFill>
                <a:latin typeface="Times New Roman" panose="02020603050405020304" pitchFamily="18" charset="0"/>
                <a:cs typeface="Times New Roman" panose="02020603050405020304" pitchFamily="18" charset="0"/>
              </a:rPr>
              <a:t>Les </a:t>
            </a:r>
            <a:r>
              <a:rPr lang="en-US" sz="1600" b="1" dirty="0" err="1" smtClean="0">
                <a:solidFill>
                  <a:srgbClr val="000000"/>
                </a:solidFill>
                <a:latin typeface="Times New Roman" panose="02020603050405020304" pitchFamily="18" charset="0"/>
                <a:cs typeface="Times New Roman" panose="02020603050405020304" pitchFamily="18" charset="0"/>
              </a:rPr>
              <a:t>appareils</a:t>
            </a:r>
            <a:r>
              <a:rPr lang="en-US" sz="1600" b="1" dirty="0" smtClean="0">
                <a:solidFill>
                  <a:srgbClr val="000000"/>
                </a:solidFill>
                <a:latin typeface="Times New Roman" panose="02020603050405020304" pitchFamily="18" charset="0"/>
                <a:cs typeface="Times New Roman" panose="02020603050405020304" pitchFamily="18" charset="0"/>
              </a:rPr>
              <a:t> mobiles </a:t>
            </a:r>
            <a:r>
              <a:rPr lang="en-US" sz="1600" dirty="0" err="1" smtClean="0">
                <a:solidFill>
                  <a:srgbClr val="000000"/>
                </a:solidFill>
                <a:latin typeface="Times New Roman" panose="02020603050405020304" pitchFamily="18" charset="0"/>
                <a:cs typeface="Times New Roman" panose="02020603050405020304" pitchFamily="18" charset="0"/>
              </a:rPr>
              <a:t>permettent</a:t>
            </a:r>
            <a:r>
              <a:rPr lang="en-US" sz="1600" dirty="0" smtClean="0">
                <a:solidFill>
                  <a:srgbClr val="000000"/>
                </a:solidFill>
                <a:latin typeface="Times New Roman" panose="02020603050405020304" pitchFamily="18" charset="0"/>
                <a:cs typeface="Times New Roman" panose="02020603050405020304" pitchFamily="18" charset="0"/>
              </a:rPr>
              <a:t> aux gens de </a:t>
            </a:r>
            <a:r>
              <a:rPr lang="en-US" sz="1600" dirty="0" err="1" smtClean="0">
                <a:solidFill>
                  <a:srgbClr val="000000"/>
                </a:solidFill>
                <a:latin typeface="Times New Roman" panose="02020603050405020304" pitchFamily="18" charset="0"/>
                <a:cs typeface="Times New Roman" panose="02020603050405020304" pitchFamily="18" charset="0"/>
              </a:rPr>
              <a:t>rester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connecté</a:t>
            </a:r>
            <a:r>
              <a:rPr lang="en-US" sz="1600" dirty="0" err="1" smtClean="0">
                <a:solidFill>
                  <a:srgbClr val="000000"/>
                </a:solidFill>
                <a:latin typeface="Times New Roman" panose="02020603050405020304" pitchFamily="18" charset="0"/>
                <a:cs typeface="Times New Roman" panose="02020603050405020304" pitchFamily="18" charset="0"/>
              </a:rPr>
              <a:t>s</a:t>
            </a:r>
            <a:r>
              <a:rPr lang="en-US" sz="1600" dirty="0" smtClean="0">
                <a:solidFill>
                  <a:srgbClr val="000000"/>
                </a:solidFill>
                <a:latin typeface="Times New Roman" panose="02020603050405020304" pitchFamily="18" charset="0"/>
                <a:cs typeface="Times New Roman" panose="02020603050405020304" pitchFamily="18" charset="0"/>
              </a:rPr>
              <a:t> et de </a:t>
            </a:r>
            <a:r>
              <a:rPr lang="en-US" sz="1600" dirty="0" err="1" smtClean="0">
                <a:solidFill>
                  <a:srgbClr val="000000"/>
                </a:solidFill>
                <a:latin typeface="Times New Roman" panose="02020603050405020304" pitchFamily="18" charset="0"/>
                <a:cs typeface="Times New Roman" panose="02020603050405020304" pitchFamily="18" charset="0"/>
              </a:rPr>
              <a:t>tirer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avantage</a:t>
            </a:r>
            <a:r>
              <a:rPr lang="en-US" sz="1600" dirty="0" smtClean="0">
                <a:solidFill>
                  <a:srgbClr val="000000"/>
                </a:solidFill>
                <a:latin typeface="Times New Roman" panose="02020603050405020304" pitchFamily="18" charset="0"/>
                <a:cs typeface="Times New Roman" panose="02020603050405020304" pitchFamily="18" charset="0"/>
              </a:rPr>
              <a:t> des solutions TIC </a:t>
            </a:r>
            <a:r>
              <a:rPr lang="en-US" sz="1600" dirty="0" err="1" smtClean="0">
                <a:solidFill>
                  <a:srgbClr val="000000"/>
                </a:solidFill>
                <a:latin typeface="Times New Roman" panose="02020603050405020304" pitchFamily="18" charset="0"/>
                <a:cs typeface="Times New Roman" panose="02020603050405020304" pitchFamily="18" charset="0"/>
              </a:rPr>
              <a:t>n’importe</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où</a:t>
            </a:r>
            <a:r>
              <a:rPr lang="en-US" sz="1600" dirty="0" smtClean="0">
                <a:solidFill>
                  <a:srgbClr val="000000"/>
                </a:solidFill>
                <a:latin typeface="Times New Roman" panose="02020603050405020304" pitchFamily="18" charset="0"/>
                <a:cs typeface="Times New Roman" panose="02020603050405020304" pitchFamily="18" charset="0"/>
              </a:rPr>
              <a:t> et </a:t>
            </a:r>
            <a:r>
              <a:rPr lang="en-US" sz="1600" dirty="0" err="1" smtClean="0">
                <a:solidFill>
                  <a:srgbClr val="000000"/>
                </a:solidFill>
                <a:latin typeface="Times New Roman" panose="02020603050405020304" pitchFamily="18" charset="0"/>
                <a:cs typeface="Times New Roman" panose="02020603050405020304" pitchFamily="18" charset="0"/>
              </a:rPr>
              <a:t>n’importe</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quand</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76369" y="3195846"/>
            <a:ext cx="1608736" cy="2221121"/>
          </a:xfrm>
          <a:prstGeom prst="rect">
            <a:avLst/>
          </a:prstGeom>
          <a:noFill/>
        </p:spPr>
        <p:txBody>
          <a:bodyPr wrap="square" rtlCol="0">
            <a:spAutoFit/>
          </a:bodyPr>
          <a:lstStyle/>
          <a:p>
            <a:r>
              <a:rPr lang="en-US" b="1" dirty="0" smtClean="0">
                <a:solidFill>
                  <a:schemeClr val="bg1"/>
                </a:solidFill>
              </a:rPr>
              <a:t>         </a:t>
            </a:r>
            <a:r>
              <a:rPr lang="en-US" b="1" dirty="0" err="1" smtClean="0">
                <a:solidFill>
                  <a:schemeClr val="bg1"/>
                </a:solidFill>
              </a:rPr>
              <a:t>Energie</a:t>
            </a:r>
            <a:endParaRPr lang="en-US" b="1" dirty="0" smtClean="0">
              <a:solidFill>
                <a:schemeClr val="bg1"/>
              </a:solidFill>
            </a:endParaRPr>
          </a:p>
          <a:p>
            <a:pPr algn="ctr">
              <a:lnSpc>
                <a:spcPts val="1000"/>
              </a:lnSpc>
            </a:pPr>
            <a:endParaRPr lang="en-US" b="1" dirty="0">
              <a:solidFill>
                <a:schemeClr val="bg1"/>
              </a:solidFill>
            </a:endParaRPr>
          </a:p>
          <a:p>
            <a:r>
              <a:rPr lang="en-CA" sz="1600" dirty="0" err="1" smtClean="0">
                <a:solidFill>
                  <a:schemeClr val="bg1"/>
                </a:solidFill>
                <a:latin typeface="Times New Roman" panose="02020603050405020304" pitchFamily="18" charset="0"/>
                <a:cs typeface="Times New Roman" panose="02020603050405020304" pitchFamily="18" charset="0"/>
              </a:rPr>
              <a:t>Accès</a:t>
            </a:r>
            <a:r>
              <a:rPr lang="en-CA" sz="1600" dirty="0" smtClean="0">
                <a:solidFill>
                  <a:schemeClr val="bg1"/>
                </a:solidFill>
                <a:latin typeface="Times New Roman" panose="02020603050405020304" pitchFamily="18" charset="0"/>
                <a:cs typeface="Times New Roman" panose="02020603050405020304" pitchFamily="18" charset="0"/>
              </a:rPr>
              <a:t> </a:t>
            </a:r>
            <a:r>
              <a:rPr lang="en-CA" sz="1600" dirty="0" smtClean="0">
                <a:solidFill>
                  <a:schemeClr val="bg1"/>
                </a:solidFill>
                <a:latin typeface="Times New Roman" panose="02020603050405020304" pitchFamily="18" charset="0"/>
                <a:cs typeface="Times New Roman" panose="02020603050405020304" pitchFamily="18" charset="0"/>
              </a:rPr>
              <a:t> à </a:t>
            </a:r>
            <a:r>
              <a:rPr lang="en-CA" sz="1600" dirty="0" err="1" smtClean="0">
                <a:solidFill>
                  <a:schemeClr val="bg1"/>
                </a:solidFill>
                <a:latin typeface="Times New Roman" panose="02020603050405020304" pitchFamily="18" charset="0"/>
                <a:cs typeface="Times New Roman" panose="02020603050405020304" pitchFamily="18" charset="0"/>
              </a:rPr>
              <a:t>l’énergie</a:t>
            </a:r>
            <a:r>
              <a:rPr lang="en-CA" sz="1600" dirty="0" smtClean="0">
                <a:solidFill>
                  <a:schemeClr val="bg1"/>
                </a:solidFill>
                <a:latin typeface="Times New Roman" panose="02020603050405020304" pitchFamily="18" charset="0"/>
                <a:cs typeface="Times New Roman" panose="02020603050405020304" pitchFamily="18" charset="0"/>
              </a:rPr>
              <a:t> à </a:t>
            </a:r>
            <a:r>
              <a:rPr lang="en-CA" sz="1600" dirty="0" smtClean="0">
                <a:solidFill>
                  <a:schemeClr val="bg1"/>
                </a:solidFill>
                <a:latin typeface="Times New Roman" panose="02020603050405020304" pitchFamily="18" charset="0"/>
                <a:cs typeface="Times New Roman" panose="02020603050405020304" pitchFamily="18" charset="0"/>
              </a:rPr>
              <a:t>prix </a:t>
            </a:r>
            <a:r>
              <a:rPr lang="en-CA" sz="1600" dirty="0" err="1" smtClean="0">
                <a:solidFill>
                  <a:schemeClr val="bg1"/>
                </a:solidFill>
                <a:latin typeface="Times New Roman" panose="02020603050405020304" pitchFamily="18" charset="0"/>
                <a:cs typeface="Times New Roman" panose="02020603050405020304" pitchFamily="18" charset="0"/>
              </a:rPr>
              <a:t>abordables</a:t>
            </a:r>
            <a:r>
              <a:rPr lang="en-CA" sz="1600" dirty="0" smtClean="0">
                <a:solidFill>
                  <a:schemeClr val="bg1"/>
                </a:solidFill>
                <a:latin typeface="Times New Roman" panose="02020603050405020304" pitchFamily="18" charset="0"/>
                <a:cs typeface="Times New Roman" panose="02020603050405020304" pitchFamily="18" charset="0"/>
              </a:rPr>
              <a:t>,</a:t>
            </a:r>
            <a:endParaRPr lang="en-CA" sz="1600" dirty="0" smtClean="0">
              <a:solidFill>
                <a:schemeClr val="bg1"/>
              </a:solidFill>
              <a:latin typeface="Times New Roman" panose="02020603050405020304" pitchFamily="18" charset="0"/>
              <a:cs typeface="Times New Roman" panose="02020603050405020304" pitchFamily="18" charset="0"/>
            </a:endParaRPr>
          </a:p>
          <a:p>
            <a:r>
              <a:rPr lang="en-CA" sz="1600" dirty="0" smtClean="0">
                <a:solidFill>
                  <a:schemeClr val="bg1"/>
                </a:solidFill>
                <a:latin typeface="Times New Roman" panose="02020603050405020304" pitchFamily="18" charset="0"/>
                <a:cs typeface="Times New Roman" panose="02020603050405020304" pitchFamily="18" charset="0"/>
              </a:rPr>
              <a:t> </a:t>
            </a:r>
            <a:r>
              <a:rPr lang="en-CA" sz="1600" dirty="0">
                <a:solidFill>
                  <a:schemeClr val="bg1"/>
                </a:solidFill>
                <a:latin typeface="Times New Roman" panose="02020603050405020304" pitchFamily="18" charset="0"/>
                <a:cs typeface="Times New Roman" panose="02020603050405020304" pitchFamily="18" charset="0"/>
              </a:rPr>
              <a:t>Fiable, durable et </a:t>
            </a:r>
            <a:r>
              <a:rPr lang="en-CA" sz="1600" dirty="0" err="1" smtClean="0">
                <a:solidFill>
                  <a:schemeClr val="bg1"/>
                </a:solidFill>
                <a:latin typeface="Times New Roman" panose="02020603050405020304" pitchFamily="18" charset="0"/>
                <a:cs typeface="Times New Roman" panose="02020603050405020304" pitchFamily="18" charset="0"/>
              </a:rPr>
              <a:t>moderne</a:t>
            </a:r>
            <a:r>
              <a:rPr lang="en-CA" sz="1600" dirty="0" smtClean="0">
                <a:solidFill>
                  <a:schemeClr val="bg1"/>
                </a:solidFill>
                <a:latin typeface="Times New Roman" panose="02020603050405020304" pitchFamily="18" charset="0"/>
                <a:cs typeface="Times New Roman" panose="02020603050405020304" pitchFamily="18" charset="0"/>
              </a:rPr>
              <a:t> </a:t>
            </a:r>
          </a:p>
          <a:p>
            <a:r>
              <a:rPr lang="en-CA" sz="1600" dirty="0" err="1" smtClean="0">
                <a:solidFill>
                  <a:schemeClr val="bg1"/>
                </a:solidFill>
                <a:latin typeface="Times New Roman" panose="02020603050405020304" pitchFamily="18" charset="0"/>
                <a:cs typeface="Times New Roman" panose="02020603050405020304" pitchFamily="18" charset="0"/>
              </a:rPr>
              <a:t>Permet</a:t>
            </a:r>
            <a:r>
              <a:rPr lang="en-CA" sz="1600" dirty="0" smtClean="0">
                <a:solidFill>
                  <a:schemeClr val="bg1"/>
                </a:solidFill>
                <a:latin typeface="Times New Roman" panose="02020603050405020304" pitchFamily="18" charset="0"/>
                <a:cs typeface="Times New Roman" panose="02020603050405020304" pitchFamily="18" charset="0"/>
              </a:rPr>
              <a:t> </a:t>
            </a:r>
            <a:r>
              <a:rPr lang="en-CA" sz="1600" dirty="0" err="1" smtClean="0">
                <a:solidFill>
                  <a:schemeClr val="bg1"/>
                </a:solidFill>
                <a:latin typeface="Times New Roman" panose="02020603050405020304" pitchFamily="18" charset="0"/>
                <a:cs typeface="Times New Roman" panose="02020603050405020304" pitchFamily="18" charset="0"/>
              </a:rPr>
              <a:t>d’utuliser</a:t>
            </a:r>
            <a:r>
              <a:rPr lang="en-CA" sz="1600" dirty="0" smtClean="0">
                <a:solidFill>
                  <a:schemeClr val="bg1"/>
                </a:solidFill>
                <a:latin typeface="Times New Roman" panose="02020603050405020304" pitchFamily="18" charset="0"/>
                <a:cs typeface="Times New Roman" panose="02020603050405020304" pitchFamily="18" charset="0"/>
              </a:rPr>
              <a:t> les solutions TIC</a:t>
            </a:r>
            <a:endParaRPr lang="en-US" sz="1600" spc="-10" dirty="0">
              <a:solidFill>
                <a:srgbClr val="413F42"/>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991712" y="1462671"/>
            <a:ext cx="1563564" cy="2862322"/>
          </a:xfrm>
          <a:prstGeom prst="rect">
            <a:avLst/>
          </a:prstGeom>
          <a:noFill/>
        </p:spPr>
        <p:txBody>
          <a:bodyPr wrap="square" rtlCol="0">
            <a:spAutoFit/>
          </a:bodyPr>
          <a:lstStyle/>
          <a:p>
            <a:pPr lvl="0"/>
            <a:r>
              <a:rPr lang="en-US" b="1" dirty="0" smtClean="0"/>
              <a:t>La connectivité</a:t>
            </a:r>
          </a:p>
          <a:p>
            <a:pPr lvl="0"/>
            <a:r>
              <a:rPr lang="en-CA" sz="1600" dirty="0" err="1" smtClean="0">
                <a:solidFill>
                  <a:srgbClr val="000000"/>
                </a:solidFill>
                <a:latin typeface="Times New Roman" panose="02020603050405020304" pitchFamily="18" charset="0"/>
                <a:cs typeface="Times New Roman" panose="02020603050405020304" pitchFamily="18" charset="0"/>
              </a:rPr>
              <a:t>Offre</a:t>
            </a:r>
            <a:r>
              <a:rPr lang="en-CA" sz="1600" dirty="0" smtClean="0">
                <a:solidFill>
                  <a:srgbClr val="000000"/>
                </a:solidFill>
                <a:latin typeface="Times New Roman" panose="02020603050405020304" pitchFamily="18" charset="0"/>
                <a:cs typeface="Times New Roman" panose="02020603050405020304" pitchFamily="18" charset="0"/>
              </a:rPr>
              <a:t> des </a:t>
            </a:r>
            <a:r>
              <a:rPr lang="en-CA" sz="1600" dirty="0">
                <a:solidFill>
                  <a:srgbClr val="000000"/>
                </a:solidFill>
                <a:latin typeface="Times New Roman" panose="02020603050405020304" pitchFamily="18" charset="0"/>
                <a:cs typeface="Times New Roman" panose="02020603050405020304" pitchFamily="18" charset="0"/>
              </a:rPr>
              <a:t>occasions sans </a:t>
            </a:r>
            <a:r>
              <a:rPr lang="en-CA" sz="1600" dirty="0" err="1">
                <a:solidFill>
                  <a:srgbClr val="000000"/>
                </a:solidFill>
                <a:latin typeface="Times New Roman" panose="02020603050405020304" pitchFamily="18" charset="0"/>
                <a:cs typeface="Times New Roman" panose="02020603050405020304" pitchFamily="18" charset="0"/>
              </a:rPr>
              <a:t>précédent</a:t>
            </a:r>
            <a:r>
              <a:rPr lang="en-CA" sz="1600" dirty="0">
                <a:solidFill>
                  <a:srgbClr val="000000"/>
                </a:solidFill>
                <a:latin typeface="Times New Roman" panose="02020603050405020304" pitchFamily="18" charset="0"/>
                <a:cs typeface="Times New Roman" panose="02020603050405020304" pitchFamily="18" charset="0"/>
              </a:rPr>
              <a:t> </a:t>
            </a:r>
            <a:r>
              <a:rPr lang="en-CA" sz="1600" dirty="0" smtClean="0">
                <a:solidFill>
                  <a:srgbClr val="000000"/>
                </a:solidFill>
                <a:latin typeface="Times New Roman" panose="02020603050405020304" pitchFamily="18" charset="0"/>
                <a:cs typeface="Times New Roman" panose="02020603050405020304" pitchFamily="18" charset="0"/>
              </a:rPr>
              <a:t>pour</a:t>
            </a:r>
            <a:r>
              <a:rPr lang="en-CA" sz="1600" dirty="0">
                <a:solidFill>
                  <a:srgbClr val="000000"/>
                </a:solidFill>
                <a:latin typeface="Times New Roman" panose="02020603050405020304" pitchFamily="18" charset="0"/>
                <a:cs typeface="Times New Roman" panose="02020603050405020304" pitchFamily="18" charset="0"/>
              </a:rPr>
              <a:t/>
            </a:r>
            <a:br>
              <a:rPr lang="en-CA" sz="1600" dirty="0">
                <a:solidFill>
                  <a:srgbClr val="000000"/>
                </a:solidFill>
                <a:latin typeface="Times New Roman" panose="02020603050405020304" pitchFamily="18" charset="0"/>
                <a:cs typeface="Times New Roman" panose="02020603050405020304" pitchFamily="18" charset="0"/>
              </a:rPr>
            </a:br>
            <a:r>
              <a:rPr lang="en-CA" sz="1600" dirty="0" err="1" smtClean="0">
                <a:solidFill>
                  <a:srgbClr val="000000"/>
                </a:solidFill>
                <a:latin typeface="Times New Roman" panose="02020603050405020304" pitchFamily="18" charset="0"/>
                <a:cs typeface="Times New Roman" panose="02020603050405020304" pitchFamily="18" charset="0"/>
              </a:rPr>
              <a:t>améliorer</a:t>
            </a: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a:solidFill>
                  <a:srgbClr val="000000"/>
                </a:solidFill>
                <a:latin typeface="Times New Roman" panose="02020603050405020304" pitchFamily="18" charset="0"/>
                <a:cs typeface="Times New Roman" panose="02020603050405020304" pitchFamily="18" charset="0"/>
              </a:rPr>
              <a:t>les moyens de </a:t>
            </a:r>
            <a:r>
              <a:rPr lang="en-CA" sz="1600" dirty="0" err="1">
                <a:solidFill>
                  <a:srgbClr val="000000"/>
                </a:solidFill>
                <a:latin typeface="Times New Roman" panose="02020603050405020304" pitchFamily="18" charset="0"/>
                <a:cs typeface="Times New Roman" panose="02020603050405020304" pitchFamily="18" charset="0"/>
              </a:rPr>
              <a:t>subsistance</a:t>
            </a:r>
            <a:r>
              <a:rPr lang="en-CA" sz="1600" dirty="0">
                <a:solidFill>
                  <a:srgbClr val="000000"/>
                </a:solidFill>
                <a:latin typeface="Times New Roman" panose="02020603050405020304" pitchFamily="18" charset="0"/>
                <a:cs typeface="Times New Roman" panose="02020603050405020304" pitchFamily="18" charset="0"/>
              </a:rPr>
              <a:t> </a:t>
            </a:r>
            <a:r>
              <a:rPr lang="en-CA" sz="1600" dirty="0" smtClean="0">
                <a:solidFill>
                  <a:srgbClr val="000000"/>
                </a:solidFill>
                <a:latin typeface="Times New Roman" panose="02020603050405020304" pitchFamily="18" charset="0"/>
                <a:cs typeface="Times New Roman" panose="02020603050405020304" pitchFamily="18" charset="0"/>
              </a:rPr>
              <a:t> à </a:t>
            </a:r>
            <a:r>
              <a:rPr lang="en-CA" sz="1600" dirty="0" err="1" smtClean="0">
                <a:solidFill>
                  <a:srgbClr val="000000"/>
                </a:solidFill>
                <a:latin typeface="Times New Roman" panose="02020603050405020304" pitchFamily="18" charset="0"/>
                <a:cs typeface="Times New Roman" panose="02020603050405020304" pitchFamily="18" charset="0"/>
              </a:rPr>
              <a:t>mesure</a:t>
            </a: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err="1" smtClean="0">
                <a:solidFill>
                  <a:srgbClr val="000000"/>
                </a:solidFill>
                <a:latin typeface="Times New Roman" panose="02020603050405020304" pitchFamily="18" charset="0"/>
                <a:cs typeface="Times New Roman" panose="02020603050405020304" pitchFamily="18" charset="0"/>
              </a:rPr>
              <a:t>qu’elle</a:t>
            </a: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err="1" smtClean="0">
                <a:solidFill>
                  <a:srgbClr val="000000"/>
                </a:solidFill>
                <a:latin typeface="Times New Roman" panose="02020603050405020304" pitchFamily="18" charset="0"/>
                <a:cs typeface="Times New Roman" panose="02020603050405020304" pitchFamily="18" charset="0"/>
              </a:rPr>
              <a:t>connecte</a:t>
            </a:r>
            <a:r>
              <a:rPr lang="en-CA" sz="1600" dirty="0" smtClean="0">
                <a:solidFill>
                  <a:srgbClr val="000000"/>
                </a:solidFill>
                <a:latin typeface="Times New Roman" panose="02020603050405020304" pitchFamily="18" charset="0"/>
                <a:cs typeface="Times New Roman" panose="02020603050405020304" pitchFamily="18" charset="0"/>
              </a:rPr>
              <a:t> les gens au </a:t>
            </a:r>
            <a:r>
              <a:rPr lang="en-CA" sz="1600" dirty="0" err="1" smtClean="0">
                <a:solidFill>
                  <a:srgbClr val="000000"/>
                </a:solidFill>
                <a:latin typeface="Times New Roman" panose="02020603050405020304" pitchFamily="18" charset="0"/>
                <a:cs typeface="Times New Roman" panose="02020603050405020304" pitchFamily="18" charset="0"/>
              </a:rPr>
              <a:t>marché</a:t>
            </a:r>
            <a:endParaRPr lang="en-US" b="1" dirty="0"/>
          </a:p>
        </p:txBody>
      </p:sp>
      <p:sp>
        <p:nvSpPr>
          <p:cNvPr id="29" name="TextBox 28"/>
          <p:cNvSpPr txBox="1"/>
          <p:nvPr/>
        </p:nvSpPr>
        <p:spPr>
          <a:xfrm>
            <a:off x="3961263" y="900752"/>
            <a:ext cx="968983" cy="369332"/>
          </a:xfrm>
          <a:prstGeom prst="rect">
            <a:avLst/>
          </a:prstGeom>
          <a:noFill/>
        </p:spPr>
        <p:txBody>
          <a:bodyPr wrap="square" rtlCol="0">
            <a:spAutoFit/>
          </a:bodyPr>
          <a:lstStyle/>
          <a:p>
            <a:endParaRPr lang="en-US" dirty="0"/>
          </a:p>
        </p:txBody>
      </p:sp>
      <p:sp>
        <p:nvSpPr>
          <p:cNvPr id="30" name="TextBox 29"/>
          <p:cNvSpPr txBox="1"/>
          <p:nvPr/>
        </p:nvSpPr>
        <p:spPr>
          <a:xfrm>
            <a:off x="3753131" y="900752"/>
            <a:ext cx="1508081" cy="2056973"/>
          </a:xfrm>
          <a:prstGeom prst="rect">
            <a:avLst/>
          </a:prstGeom>
          <a:noFill/>
        </p:spPr>
        <p:txBody>
          <a:bodyPr wrap="square" rtlCol="0">
            <a:spAutoFit/>
          </a:bodyPr>
          <a:lstStyle/>
          <a:p>
            <a:pPr algn="ctr"/>
            <a:r>
              <a:rPr lang="en-US" b="1" dirty="0"/>
              <a:t>Internet </a:t>
            </a:r>
            <a:r>
              <a:rPr lang="en-US" b="1" dirty="0" smtClean="0"/>
              <a:t>des</a:t>
            </a:r>
            <a:r>
              <a:rPr lang="en-US" b="1" dirty="0"/>
              <a:t> </a:t>
            </a:r>
            <a:r>
              <a:rPr lang="en-US" b="1" dirty="0" err="1" smtClean="0"/>
              <a:t>objets</a:t>
            </a:r>
            <a:endParaRPr lang="en-US" sz="800" b="1" dirty="0" smtClean="0"/>
          </a:p>
          <a:p>
            <a:pPr algn="ctr">
              <a:lnSpc>
                <a:spcPts val="1100"/>
              </a:lnSpc>
            </a:pPr>
            <a:r>
              <a:rPr lang="en-CA" sz="1600" dirty="0" err="1">
                <a:solidFill>
                  <a:srgbClr val="000000"/>
                </a:solidFill>
                <a:latin typeface="Times New Roman" panose="02020603050405020304" pitchFamily="18" charset="0"/>
                <a:cs typeface="Times New Roman" panose="02020603050405020304" pitchFamily="18" charset="0"/>
              </a:rPr>
              <a:t>Permet</a:t>
            </a:r>
            <a:r>
              <a:rPr lang="en-CA" sz="1600" dirty="0">
                <a:solidFill>
                  <a:srgbClr val="000000"/>
                </a:solidFill>
                <a:latin typeface="Times New Roman" panose="02020603050405020304" pitchFamily="18" charset="0"/>
                <a:cs typeface="Times New Roman" panose="02020603050405020304" pitchFamily="18" charset="0"/>
              </a:rPr>
              <a:t> </a:t>
            </a:r>
            <a:r>
              <a:rPr lang="en-CA" sz="1600" dirty="0" smtClean="0">
                <a:solidFill>
                  <a:srgbClr val="000000"/>
                </a:solidFill>
                <a:latin typeface="Times New Roman" panose="02020603050405020304" pitchFamily="18" charset="0"/>
                <a:cs typeface="Times New Roman" panose="02020603050405020304" pitchFamily="18" charset="0"/>
              </a:rPr>
              <a:t>les</a:t>
            </a:r>
            <a:r>
              <a:rPr lang="en-CA" sz="1600" dirty="0">
                <a:solidFill>
                  <a:srgbClr val="000000"/>
                </a:solidFill>
                <a:latin typeface="Times New Roman" panose="02020603050405020304" pitchFamily="18" charset="0"/>
                <a:cs typeface="Times New Roman" panose="02020603050405020304" pitchFamily="18" charset="0"/>
              </a:rPr>
              <a:t> </a:t>
            </a:r>
            <a:endParaRPr lang="en-CA" sz="1600" dirty="0" smtClean="0">
              <a:solidFill>
                <a:srgbClr val="000000"/>
              </a:solidFill>
              <a:latin typeface="Times New Roman" panose="02020603050405020304" pitchFamily="18" charset="0"/>
              <a:cs typeface="Times New Roman" panose="02020603050405020304" pitchFamily="18" charset="0"/>
            </a:endParaRPr>
          </a:p>
          <a:p>
            <a:pPr algn="ctr">
              <a:lnSpc>
                <a:spcPts val="1100"/>
              </a:lnSpc>
            </a:pPr>
            <a:endParaRPr lang="en-CA" sz="1600" dirty="0">
              <a:solidFill>
                <a:srgbClr val="000000"/>
              </a:solidFill>
              <a:latin typeface="Times New Roman" panose="02020603050405020304" pitchFamily="18" charset="0"/>
              <a:cs typeface="Times New Roman" panose="02020603050405020304" pitchFamily="18" charset="0"/>
            </a:endParaRPr>
          </a:p>
          <a:p>
            <a:pPr algn="ctr">
              <a:lnSpc>
                <a:spcPts val="1100"/>
              </a:lnSpc>
            </a:pPr>
            <a:r>
              <a:rPr lang="en-CA" sz="1600" dirty="0" smtClean="0">
                <a:solidFill>
                  <a:srgbClr val="000000"/>
                </a:solidFill>
                <a:latin typeface="Times New Roman" panose="02020603050405020304" pitchFamily="18" charset="0"/>
                <a:cs typeface="Times New Roman" panose="02020603050405020304" pitchFamily="18" charset="0"/>
              </a:rPr>
              <a:t>Services </a:t>
            </a:r>
            <a:r>
              <a:rPr lang="en-CA" sz="1600" dirty="0" err="1" smtClean="0">
                <a:solidFill>
                  <a:srgbClr val="000000"/>
                </a:solidFill>
                <a:latin typeface="Times New Roman" panose="02020603050405020304" pitchFamily="18" charset="0"/>
                <a:cs typeface="Times New Roman" panose="02020603050405020304" pitchFamily="18" charset="0"/>
              </a:rPr>
              <a:t>digitaux</a:t>
            </a: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err="1" smtClean="0">
                <a:solidFill>
                  <a:srgbClr val="000000"/>
                </a:solidFill>
                <a:latin typeface="Times New Roman" panose="02020603050405020304" pitchFamily="18" charset="0"/>
                <a:cs typeface="Times New Roman" panose="02020603050405020304" pitchFamily="18" charset="0"/>
              </a:rPr>
              <a:t>permettant</a:t>
            </a: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a:solidFill>
                  <a:srgbClr val="000000"/>
                </a:solidFill>
                <a:latin typeface="Times New Roman" panose="02020603050405020304" pitchFamily="18" charset="0"/>
                <a:cs typeface="Times New Roman" panose="02020603050405020304" pitchFamily="18" charset="0"/>
              </a:rPr>
              <a:t>aux </a:t>
            </a:r>
            <a:r>
              <a:rPr lang="en-CA" sz="1600" dirty="0" smtClean="0">
                <a:solidFill>
                  <a:srgbClr val="000000"/>
                </a:solidFill>
                <a:latin typeface="Times New Roman" panose="02020603050405020304" pitchFamily="18" charset="0"/>
                <a:cs typeface="Times New Roman" panose="02020603050405020304" pitchFamily="18" charset="0"/>
              </a:rPr>
              <a:t> gens de </a:t>
            </a:r>
            <a:r>
              <a:rPr lang="en-CA" sz="1600" dirty="0" err="1" smtClean="0">
                <a:solidFill>
                  <a:srgbClr val="000000"/>
                </a:solidFill>
                <a:latin typeface="Times New Roman" panose="02020603050405020304" pitchFamily="18" charset="0"/>
                <a:cs typeface="Times New Roman" panose="02020603050405020304" pitchFamily="18" charset="0"/>
              </a:rPr>
              <a:t>suivre</a:t>
            </a:r>
            <a:r>
              <a:rPr lang="en-CA" sz="1600" dirty="0" smtClean="0">
                <a:solidFill>
                  <a:srgbClr val="000000"/>
                </a:solidFill>
                <a:latin typeface="Times New Roman" panose="02020603050405020304" pitchFamily="18" charset="0"/>
                <a:cs typeface="Times New Roman" panose="02020603050405020304" pitchFamily="18" charset="0"/>
              </a:rPr>
              <a:t> les </a:t>
            </a:r>
            <a:r>
              <a:rPr lang="en-CA" sz="1600" dirty="0" err="1" smtClean="0">
                <a:solidFill>
                  <a:srgbClr val="000000"/>
                </a:solidFill>
                <a:latin typeface="Times New Roman" panose="02020603050405020304" pitchFamily="18" charset="0"/>
                <a:cs typeface="Times New Roman" panose="02020603050405020304" pitchFamily="18" charset="0"/>
              </a:rPr>
              <a:t>tendances</a:t>
            </a:r>
            <a:r>
              <a:rPr lang="en-CA" sz="1600" dirty="0" smtClean="0">
                <a:solidFill>
                  <a:srgbClr val="000000"/>
                </a:solidFill>
                <a:latin typeface="Times New Roman" panose="02020603050405020304" pitchFamily="18" charset="0"/>
                <a:cs typeface="Times New Roman" panose="02020603050405020304" pitchFamily="18" charset="0"/>
              </a:rPr>
              <a:t> et modes </a:t>
            </a:r>
            <a:r>
              <a:rPr lang="en-CA" sz="1600" dirty="0" err="1" smtClean="0">
                <a:solidFill>
                  <a:srgbClr val="000000"/>
                </a:solidFill>
                <a:latin typeface="Times New Roman" panose="02020603050405020304" pitchFamily="18" charset="0"/>
                <a:cs typeface="Times New Roman" panose="02020603050405020304" pitchFamily="18" charset="0"/>
              </a:rPr>
              <a:t>essentiels</a:t>
            </a:r>
            <a:r>
              <a:rPr lang="en-CA" sz="1600" dirty="0" smtClean="0">
                <a:solidFill>
                  <a:srgbClr val="000000"/>
                </a:solidFill>
                <a:latin typeface="Times New Roman" panose="02020603050405020304" pitchFamily="18" charset="0"/>
                <a:cs typeface="Times New Roman" panose="02020603050405020304" pitchFamily="18" charset="0"/>
              </a:rPr>
              <a:t> à </a:t>
            </a:r>
            <a:r>
              <a:rPr lang="en-CA" sz="1600" dirty="0" err="1" smtClean="0">
                <a:solidFill>
                  <a:srgbClr val="000000"/>
                </a:solidFill>
                <a:latin typeface="Times New Roman" panose="02020603050405020304" pitchFamily="18" charset="0"/>
                <a:cs typeface="Times New Roman" panose="02020603050405020304" pitchFamily="18" charset="0"/>
              </a:rPr>
              <a:t>leur</a:t>
            </a: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err="1" smtClean="0">
                <a:solidFill>
                  <a:srgbClr val="000000"/>
                </a:solidFill>
                <a:latin typeface="Times New Roman" panose="02020603050405020304" pitchFamily="18" charset="0"/>
                <a:cs typeface="Times New Roman" panose="02020603050405020304" pitchFamily="18" charset="0"/>
              </a:rPr>
              <a:t>bien</a:t>
            </a: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err="1" smtClean="0">
                <a:solidFill>
                  <a:srgbClr val="000000"/>
                </a:solidFill>
                <a:latin typeface="Times New Roman" panose="02020603050405020304" pitchFamily="18" charset="0"/>
                <a:cs typeface="Times New Roman" panose="02020603050405020304" pitchFamily="18" charset="0"/>
              </a:rPr>
              <a:t>être</a:t>
            </a:r>
            <a:r>
              <a:rPr lang="en-CA" sz="1600" dirty="0" smtClean="0">
                <a:solidFill>
                  <a:srgbClr val="000000"/>
                </a:solidFill>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514548" y="1462671"/>
            <a:ext cx="1585693" cy="2831544"/>
          </a:xfrm>
          <a:prstGeom prst="rect">
            <a:avLst/>
          </a:prstGeom>
          <a:noFill/>
        </p:spPr>
        <p:txBody>
          <a:bodyPr wrap="square" rtlCol="0">
            <a:spAutoFit/>
          </a:bodyPr>
          <a:lstStyle/>
          <a:p>
            <a:pPr algn="ctr"/>
            <a:r>
              <a:rPr lang="en-CA" sz="1600" b="1" dirty="0" smtClean="0">
                <a:solidFill>
                  <a:srgbClr val="000000"/>
                </a:solidFill>
                <a:latin typeface="Arial"/>
                <a:cs typeface="Arial"/>
              </a:rPr>
              <a:t>Le cloud computing </a:t>
            </a:r>
          </a:p>
          <a:p>
            <a:pPr algn="ctr"/>
            <a:r>
              <a:rPr lang="en-CA" sz="1600" dirty="0" smtClean="0">
                <a:solidFill>
                  <a:srgbClr val="000000"/>
                </a:solidFill>
                <a:latin typeface="Arial"/>
                <a:cs typeface="Arial"/>
              </a:rPr>
              <a:t>Facilite </a:t>
            </a:r>
            <a:r>
              <a:rPr lang="en-CA" sz="1600" dirty="0">
                <a:solidFill>
                  <a:srgbClr val="000000"/>
                </a:solidFill>
                <a:latin typeface="Arial"/>
                <a:cs typeface="Arial"/>
              </a:rPr>
              <a:t>Le partage de données, offrant aux personnes l'accès à</a:t>
            </a:r>
            <a:r>
              <a:rPr lang="en-CA" sz="1600" dirty="0">
                <a:solidFill>
                  <a:srgbClr val="000000"/>
                </a:solidFill>
                <a:latin typeface="Times New Roman"/>
              </a:rPr>
              <a:t/>
            </a:r>
            <a:br>
              <a:rPr lang="en-CA" sz="1600" dirty="0">
                <a:solidFill>
                  <a:srgbClr val="000000"/>
                </a:solidFill>
                <a:latin typeface="Times New Roman"/>
              </a:rPr>
            </a:br>
            <a:r>
              <a:rPr lang="en-CA" sz="1600" dirty="0" smtClean="0">
                <a:solidFill>
                  <a:srgbClr val="000000"/>
                </a:solidFill>
                <a:latin typeface="Arial"/>
                <a:cs typeface="Arial"/>
              </a:rPr>
              <a:t>Informations </a:t>
            </a:r>
            <a:r>
              <a:rPr lang="en-CA" sz="1600" dirty="0">
                <a:solidFill>
                  <a:srgbClr val="000000"/>
                </a:solidFill>
                <a:latin typeface="Arial"/>
                <a:cs typeface="Arial"/>
              </a:rPr>
              <a:t>Partout et à tout moment.</a:t>
            </a:r>
          </a:p>
          <a:p>
            <a:endParaRPr lang="en-US" dirty="0"/>
          </a:p>
        </p:txBody>
      </p:sp>
      <p:sp>
        <p:nvSpPr>
          <p:cNvPr id="32" name="TextBox 31"/>
          <p:cNvSpPr txBox="1"/>
          <p:nvPr/>
        </p:nvSpPr>
        <p:spPr>
          <a:xfrm>
            <a:off x="7485799" y="344904"/>
            <a:ext cx="1317005" cy="2400657"/>
          </a:xfrm>
          <a:prstGeom prst="rect">
            <a:avLst/>
          </a:prstGeom>
          <a:noFill/>
        </p:spPr>
        <p:txBody>
          <a:bodyPr wrap="square" rtlCol="0">
            <a:spAutoFit/>
          </a:bodyPr>
          <a:lstStyle/>
          <a:p>
            <a:r>
              <a:rPr lang="en-US" b="1" dirty="0" smtClean="0">
                <a:solidFill>
                  <a:schemeClr val="bg1"/>
                </a:solidFill>
              </a:rPr>
              <a:t>Médias sociaux</a:t>
            </a:r>
          </a:p>
          <a:p>
            <a:endParaRPr lang="en-US" dirty="0">
              <a:solidFill>
                <a:schemeClr val="bg1"/>
              </a:solidFill>
            </a:endParaRPr>
          </a:p>
          <a:p>
            <a:r>
              <a:rPr lang="en-CA" sz="1600" spc="-10" dirty="0">
                <a:solidFill>
                  <a:schemeClr val="bg1"/>
                </a:solidFill>
                <a:latin typeface="Arial"/>
                <a:cs typeface="Arial"/>
              </a:rPr>
              <a:t>Connecter les gens entre eux partout</a:t>
            </a: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Le globe.</a:t>
            </a:r>
          </a:p>
          <a:p>
            <a:r>
              <a:rPr lang="en-US" sz="1600" dirty="0" smtClean="0">
                <a:solidFill>
                  <a:schemeClr val="bg1"/>
                </a:solidFill>
              </a:rPr>
              <a:t> </a:t>
            </a:r>
            <a:endParaRPr lang="en-US" sz="1600" dirty="0">
              <a:solidFill>
                <a:schemeClr val="bg1"/>
              </a:solidFill>
            </a:endParaRPr>
          </a:p>
        </p:txBody>
      </p:sp>
      <p:sp>
        <p:nvSpPr>
          <p:cNvPr id="33" name="TextBox 32"/>
          <p:cNvSpPr txBox="1"/>
          <p:nvPr/>
        </p:nvSpPr>
        <p:spPr>
          <a:xfrm>
            <a:off x="3613244" y="3426581"/>
            <a:ext cx="1566080" cy="2308324"/>
          </a:xfrm>
          <a:prstGeom prst="rect">
            <a:avLst/>
          </a:prstGeom>
          <a:noFill/>
        </p:spPr>
        <p:txBody>
          <a:bodyPr wrap="square" rtlCol="0">
            <a:spAutoFit/>
          </a:bodyPr>
          <a:lstStyle/>
          <a:p>
            <a:pPr algn="ctr"/>
            <a:r>
              <a:rPr lang="en-US" b="1" dirty="0" smtClean="0">
                <a:solidFill>
                  <a:schemeClr val="bg1"/>
                </a:solidFill>
              </a:rPr>
              <a:t>Services </a:t>
            </a:r>
            <a:r>
              <a:rPr lang="en-US" b="1" dirty="0" err="1" smtClean="0">
                <a:solidFill>
                  <a:schemeClr val="bg1"/>
                </a:solidFill>
              </a:rPr>
              <a:t>numériques</a:t>
            </a:r>
            <a:r>
              <a:rPr lang="en-US" b="1" dirty="0" smtClean="0">
                <a:solidFill>
                  <a:schemeClr val="bg1"/>
                </a:solidFill>
              </a:rPr>
              <a:t> </a:t>
            </a:r>
            <a:r>
              <a:rPr lang="en-US" b="1" dirty="0" err="1" smtClean="0">
                <a:solidFill>
                  <a:schemeClr val="bg1"/>
                </a:solidFill>
              </a:rPr>
              <a:t>connectent</a:t>
            </a:r>
            <a:r>
              <a:rPr lang="en-US" b="1" dirty="0" smtClean="0">
                <a:solidFill>
                  <a:schemeClr val="bg1"/>
                </a:solidFill>
              </a:rPr>
              <a:t> les   et </a:t>
            </a:r>
            <a:r>
              <a:rPr lang="en-US" b="1" dirty="0" err="1" smtClean="0">
                <a:solidFill>
                  <a:schemeClr val="bg1"/>
                </a:solidFill>
              </a:rPr>
              <a:t>leur</a:t>
            </a:r>
            <a:r>
              <a:rPr lang="en-US" b="1" dirty="0" smtClean="0">
                <a:solidFill>
                  <a:schemeClr val="bg1"/>
                </a:solidFill>
              </a:rPr>
              <a:t> </a:t>
            </a:r>
            <a:r>
              <a:rPr lang="en-US" b="1" dirty="0" err="1" smtClean="0">
                <a:solidFill>
                  <a:schemeClr val="bg1"/>
                </a:solidFill>
              </a:rPr>
              <a:t>permettent</a:t>
            </a:r>
            <a:r>
              <a:rPr lang="en-US" b="1" dirty="0" smtClean="0">
                <a:solidFill>
                  <a:schemeClr val="bg1"/>
                </a:solidFill>
              </a:rPr>
              <a:t> </a:t>
            </a:r>
            <a:r>
              <a:rPr lang="en-US" b="1" dirty="0" err="1" smtClean="0">
                <a:solidFill>
                  <a:schemeClr val="bg1"/>
                </a:solidFill>
              </a:rPr>
              <a:t>d’engager</a:t>
            </a:r>
            <a:r>
              <a:rPr lang="en-US" b="1" dirty="0" smtClean="0">
                <a:solidFill>
                  <a:schemeClr val="bg1"/>
                </a:solidFill>
              </a:rPr>
              <a:t> le </a:t>
            </a:r>
            <a:r>
              <a:rPr lang="en-US" b="1" dirty="0" err="1" smtClean="0">
                <a:solidFill>
                  <a:schemeClr val="bg1"/>
                </a:solidFill>
              </a:rPr>
              <a:t>partage</a:t>
            </a:r>
            <a:r>
              <a:rPr lang="en-US" b="1" dirty="0" smtClean="0">
                <a:solidFill>
                  <a:schemeClr val="bg1"/>
                </a:solidFill>
              </a:rPr>
              <a:t> </a:t>
            </a:r>
            <a:r>
              <a:rPr lang="en-US" b="1" dirty="0" err="1" smtClean="0">
                <a:solidFill>
                  <a:schemeClr val="bg1"/>
                </a:solidFill>
              </a:rPr>
              <a:t>informations</a:t>
            </a:r>
            <a:endParaRPr lang="en-US" dirty="0"/>
          </a:p>
        </p:txBody>
      </p:sp>
      <p:sp>
        <p:nvSpPr>
          <p:cNvPr id="34" name="TextBox 33"/>
          <p:cNvSpPr txBox="1"/>
          <p:nvPr/>
        </p:nvSpPr>
        <p:spPr>
          <a:xfrm>
            <a:off x="4930246" y="4324993"/>
            <a:ext cx="2384977" cy="625812"/>
          </a:xfrm>
          <a:prstGeom prst="rect">
            <a:avLst/>
          </a:prstGeom>
          <a:noFill/>
        </p:spPr>
        <p:txBody>
          <a:bodyPr wrap="square" rtlCol="0">
            <a:spAutoFit/>
          </a:bodyPr>
          <a:lstStyle/>
          <a:p>
            <a:pPr algn="ctr">
              <a:lnSpc>
                <a:spcPts val="1000"/>
              </a:lnSpc>
            </a:pPr>
            <a:r>
              <a:rPr lang="en-CA" sz="1600" spc="-10" dirty="0" err="1" smtClean="0">
                <a:solidFill>
                  <a:schemeClr val="bg1"/>
                </a:solidFill>
                <a:latin typeface="Arial"/>
                <a:cs typeface="Arial"/>
              </a:rPr>
              <a:t>Sysèmes</a:t>
            </a:r>
            <a:r>
              <a:rPr lang="en-CA" sz="1600" spc="-10" dirty="0" smtClean="0">
                <a:solidFill>
                  <a:schemeClr val="bg1"/>
                </a:solidFill>
                <a:latin typeface="Arial"/>
                <a:cs typeface="Arial"/>
              </a:rPr>
              <a:t> </a:t>
            </a:r>
            <a:r>
              <a:rPr lang="en-CA" sz="1600" spc="-10" dirty="0" err="1" smtClean="0">
                <a:solidFill>
                  <a:schemeClr val="bg1"/>
                </a:solidFill>
                <a:latin typeface="Arial"/>
                <a:cs typeface="Arial"/>
              </a:rPr>
              <a:t>Intelligents</a:t>
            </a:r>
            <a:endParaRPr lang="en-CA" sz="1600" spc="-10" dirty="0" smtClean="0">
              <a:solidFill>
                <a:schemeClr val="bg1"/>
              </a:solidFill>
              <a:latin typeface="Arial"/>
              <a:cs typeface="Arial"/>
            </a:endParaRPr>
          </a:p>
          <a:p>
            <a:pPr algn="ctr">
              <a:lnSpc>
                <a:spcPts val="1000"/>
              </a:lnSpc>
            </a:pPr>
            <a:endParaRPr lang="en-CA" sz="1600" spc="-10" dirty="0" smtClean="0">
              <a:solidFill>
                <a:schemeClr val="bg1"/>
              </a:solidFill>
              <a:latin typeface="Arial"/>
              <a:cs typeface="Arial"/>
            </a:endParaRPr>
          </a:p>
          <a:p>
            <a:endParaRPr lang="en-US" dirty="0"/>
          </a:p>
        </p:txBody>
      </p:sp>
      <p:sp>
        <p:nvSpPr>
          <p:cNvPr id="35" name="TextBox 34"/>
          <p:cNvSpPr txBox="1"/>
          <p:nvPr/>
        </p:nvSpPr>
        <p:spPr>
          <a:xfrm>
            <a:off x="7100241" y="3400279"/>
            <a:ext cx="1317005" cy="2616101"/>
          </a:xfrm>
          <a:prstGeom prst="rect">
            <a:avLst/>
          </a:prstGeom>
          <a:noFill/>
        </p:spPr>
        <p:txBody>
          <a:bodyPr wrap="square" rtlCol="0">
            <a:spAutoFit/>
          </a:bodyPr>
          <a:lstStyle/>
          <a:p>
            <a:pPr algn="ctr"/>
            <a:r>
              <a:rPr lang="en-US" dirty="0" err="1" smtClean="0">
                <a:solidFill>
                  <a:schemeClr val="bg1"/>
                </a:solidFill>
              </a:rPr>
              <a:t>L'impre</a:t>
            </a:r>
            <a:endParaRPr lang="en-US" dirty="0" smtClean="0">
              <a:solidFill>
                <a:schemeClr val="bg1"/>
              </a:solidFill>
            </a:endParaRPr>
          </a:p>
          <a:p>
            <a:pPr algn="ctr"/>
            <a:r>
              <a:rPr lang="en-US" dirty="0" err="1" smtClean="0">
                <a:solidFill>
                  <a:schemeClr val="bg1"/>
                </a:solidFill>
              </a:rPr>
              <a:t>ssion</a:t>
            </a:r>
            <a:r>
              <a:rPr lang="en-US" dirty="0" smtClean="0">
                <a:solidFill>
                  <a:schemeClr val="bg1"/>
                </a:solidFill>
              </a:rPr>
              <a:t> </a:t>
            </a:r>
            <a:r>
              <a:rPr lang="en-US" dirty="0" smtClean="0">
                <a:solidFill>
                  <a:schemeClr val="bg1"/>
                </a:solidFill>
              </a:rPr>
              <a:t>3D </a:t>
            </a:r>
          </a:p>
          <a:p>
            <a:pPr algn="ctr"/>
            <a:r>
              <a:rPr lang="en-CA" sz="1600" spc="-10" dirty="0">
                <a:solidFill>
                  <a:schemeClr val="bg1"/>
                </a:solidFill>
                <a:latin typeface="Arial"/>
                <a:cs typeface="Arial"/>
              </a:rPr>
              <a:t>Permet la production de</a:t>
            </a:r>
            <a:r>
              <a:rPr lang="en-CA" sz="1600" dirty="0">
                <a:solidFill>
                  <a:schemeClr val="bg1"/>
                </a:solidFill>
                <a:latin typeface="Times New Roman"/>
              </a:rPr>
              <a:t/>
            </a:r>
            <a:br>
              <a:rPr lang="en-CA" sz="1600" dirty="0">
                <a:solidFill>
                  <a:schemeClr val="bg1"/>
                </a:solidFill>
                <a:latin typeface="Times New Roman"/>
              </a:rPr>
            </a:br>
            <a:r>
              <a:rPr lang="en-CA" sz="1600" spc="-10" dirty="0" err="1">
                <a:solidFill>
                  <a:schemeClr val="bg1"/>
                </a:solidFill>
                <a:latin typeface="Arial"/>
                <a:cs typeface="Arial"/>
              </a:rPr>
              <a:t>o</a:t>
            </a:r>
            <a:r>
              <a:rPr lang="en-CA" sz="1600" spc="-10" dirty="0" err="1" smtClean="0">
                <a:solidFill>
                  <a:schemeClr val="bg1"/>
                </a:solidFill>
                <a:latin typeface="Arial"/>
                <a:cs typeface="Arial"/>
              </a:rPr>
              <a:t>bjets</a:t>
            </a:r>
            <a:r>
              <a:rPr lang="en-CA" sz="1600" spc="-10" dirty="0" smtClean="0">
                <a:solidFill>
                  <a:schemeClr val="bg1"/>
                </a:solidFill>
                <a:latin typeface="Arial"/>
                <a:cs typeface="Arial"/>
              </a:rPr>
              <a:t> </a:t>
            </a:r>
            <a:r>
              <a:rPr lang="en-CA" sz="1600" spc="-10" dirty="0">
                <a:solidFill>
                  <a:schemeClr val="bg1"/>
                </a:solidFill>
                <a:latin typeface="Arial"/>
                <a:cs typeface="Arial"/>
              </a:rPr>
              <a:t>tels que des outils et</a:t>
            </a:r>
            <a:r>
              <a:rPr lang="en-CA" sz="1600" dirty="0">
                <a:solidFill>
                  <a:schemeClr val="bg1"/>
                </a:solidFill>
                <a:latin typeface="Times New Roman"/>
              </a:rPr>
              <a:t/>
            </a:r>
            <a:br>
              <a:rPr lang="en-CA" sz="1600" dirty="0">
                <a:solidFill>
                  <a:schemeClr val="bg1"/>
                </a:solidFill>
                <a:latin typeface="Times New Roman"/>
              </a:rPr>
            </a:br>
            <a:r>
              <a:rPr lang="en-CA" sz="1600" spc="-10" dirty="0" err="1" smtClean="0">
                <a:solidFill>
                  <a:schemeClr val="bg1"/>
                </a:solidFill>
                <a:latin typeface="Arial"/>
                <a:cs typeface="Arial"/>
              </a:rPr>
              <a:t>Pièces</a:t>
            </a:r>
            <a:r>
              <a:rPr lang="en-CA" sz="1600" spc="-10" dirty="0" smtClean="0">
                <a:solidFill>
                  <a:schemeClr val="bg1"/>
                </a:solidFill>
                <a:latin typeface="Arial"/>
                <a:cs typeface="Arial"/>
              </a:rPr>
              <a:t> </a:t>
            </a:r>
            <a:r>
              <a:rPr lang="en-CA" sz="1600" spc="-10" dirty="0" err="1" smtClean="0">
                <a:solidFill>
                  <a:schemeClr val="bg1"/>
                </a:solidFill>
                <a:latin typeface="Arial"/>
                <a:cs typeface="Arial"/>
              </a:rPr>
              <a:t>d’autos</a:t>
            </a:r>
            <a:endParaRPr lang="en-US" sz="1600" dirty="0">
              <a:solidFill>
                <a:schemeClr val="bg1"/>
              </a:solidFill>
            </a:endParaRPr>
          </a:p>
        </p:txBody>
      </p:sp>
      <p:sp>
        <p:nvSpPr>
          <p:cNvPr id="21" name="Hexagon 20"/>
          <p:cNvSpPr/>
          <p:nvPr/>
        </p:nvSpPr>
        <p:spPr>
          <a:xfrm>
            <a:off x="1586573" y="4428760"/>
            <a:ext cx="2169995" cy="242924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91712" y="4428760"/>
            <a:ext cx="1563564" cy="2585323"/>
          </a:xfrm>
          <a:prstGeom prst="rect">
            <a:avLst/>
          </a:prstGeom>
          <a:noFill/>
        </p:spPr>
        <p:txBody>
          <a:bodyPr wrap="square" rtlCol="0">
            <a:spAutoFit/>
          </a:bodyPr>
          <a:lstStyle/>
          <a:p>
            <a:r>
              <a:rPr lang="en-US" b="1" dirty="0" smtClean="0"/>
              <a:t>Analytics</a:t>
            </a:r>
          </a:p>
          <a:p>
            <a:r>
              <a:rPr lang="en-US" sz="1600" dirty="0" smtClean="0"/>
              <a:t>La combinaison de </a:t>
            </a:r>
            <a:r>
              <a:rPr lang="en-US" sz="1600" dirty="0" err="1" smtClean="0"/>
              <a:t>grandes</a:t>
            </a:r>
            <a:r>
              <a:rPr lang="en-US" sz="1600" dirty="0" smtClean="0"/>
              <a:t> </a:t>
            </a:r>
            <a:r>
              <a:rPr lang="en-US" sz="1600" dirty="0" err="1" smtClean="0"/>
              <a:t>quantités</a:t>
            </a:r>
            <a:r>
              <a:rPr lang="en-US" sz="1600" dirty="0" smtClean="0"/>
              <a:t> </a:t>
            </a:r>
            <a:r>
              <a:rPr lang="en-US" sz="1600" dirty="0" smtClean="0"/>
              <a:t>de </a:t>
            </a:r>
            <a:r>
              <a:rPr lang="en-US" sz="1600" dirty="0" err="1" smtClean="0"/>
              <a:t>données</a:t>
            </a:r>
            <a:r>
              <a:rPr lang="en-US" sz="1600" dirty="0" smtClean="0"/>
              <a:t> </a:t>
            </a:r>
            <a:r>
              <a:rPr lang="en-US" sz="1600" dirty="0" err="1" smtClean="0"/>
              <a:t>accessibles</a:t>
            </a:r>
            <a:r>
              <a:rPr lang="en-US" sz="1600" dirty="0" smtClean="0"/>
              <a:t>, </a:t>
            </a:r>
            <a:r>
              <a:rPr lang="en-US" sz="1600" dirty="0" smtClean="0"/>
              <a:t>de haute qualité et des données en temps réel</a:t>
            </a:r>
            <a:br>
              <a:rPr lang="en-US" sz="1600" dirty="0" smtClean="0"/>
            </a:br>
            <a:endParaRPr lang="en-US" sz="1600" dirty="0"/>
          </a:p>
        </p:txBody>
      </p:sp>
      <p:sp>
        <p:nvSpPr>
          <p:cNvPr id="24" name="Rectangle 23"/>
          <p:cNvSpPr/>
          <p:nvPr/>
        </p:nvSpPr>
        <p:spPr>
          <a:xfrm>
            <a:off x="1583136" y="95474"/>
            <a:ext cx="5513667" cy="523220"/>
          </a:xfrm>
          <a:prstGeom prst="rect">
            <a:avLst/>
          </a:prstGeom>
        </p:spPr>
        <p:txBody>
          <a:bodyPr wrap="square">
            <a:spAutoFit/>
          </a:bodyPr>
          <a:lstStyle/>
          <a:p>
            <a:r>
              <a:rPr lang="en-US" sz="2800" b="1" dirty="0" smtClean="0">
                <a:solidFill>
                  <a:schemeClr val="tx2">
                    <a:lumMod val="60000"/>
                    <a:lumOff val="40000"/>
                  </a:schemeClr>
                </a:solidFill>
                <a:latin typeface="Calibri"/>
                <a:ea typeface="+mj-ea"/>
                <a:cs typeface="Calibri"/>
              </a:rPr>
              <a:t>Le bâtiment Bloc de TIC en groupes</a:t>
            </a:r>
          </a:p>
        </p:txBody>
      </p:sp>
    </p:spTree>
    <p:extLst>
      <p:ext uri="{BB962C8B-B14F-4D97-AF65-F5344CB8AC3E}">
        <p14:creationId xmlns:p14="http://schemas.microsoft.com/office/powerpoint/2010/main" xmlns="" val="293592174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 r="15750" b="-8"/>
          <a:stretch/>
        </p:blipFill>
        <p:spPr bwMode="auto">
          <a:xfrm>
            <a:off x="104023" y="20801"/>
            <a:ext cx="9301235" cy="6640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TextBox 2"/>
          <p:cNvSpPr txBox="1"/>
          <p:nvPr/>
        </p:nvSpPr>
        <p:spPr>
          <a:xfrm>
            <a:off x="1362373" y="414618"/>
            <a:ext cx="4420121" cy="872034"/>
          </a:xfrm>
          <a:prstGeom prst="rect">
            <a:avLst/>
          </a:prstGeom>
          <a:noFill/>
        </p:spPr>
        <p:txBody>
          <a:bodyPr vert="horz" wrap="none" lIns="0" tIns="0" rIns="0" bIns="0" rtlCol="0">
            <a:spAutoFit/>
          </a:bodyPr>
          <a:lstStyle/>
          <a:p>
            <a:pPr>
              <a:lnSpc>
                <a:spcPts val="3406"/>
              </a:lnSpc>
            </a:pPr>
            <a:r>
              <a:rPr lang="en-CA" sz="3000" dirty="0">
                <a:solidFill>
                  <a:srgbClr val="FFFEFF"/>
                </a:solidFill>
                <a:latin typeface="Arial"/>
                <a:cs typeface="Arial"/>
              </a:rPr>
              <a:t>La technologie</a:t>
            </a:r>
            <a:r>
              <a:rPr lang="en-CA" sz="800" b="1" dirty="0">
                <a:solidFill>
                  <a:srgbClr val="FFFEFF"/>
                </a:solidFill>
                <a:latin typeface="Arial"/>
                <a:cs typeface="Arial"/>
              </a:rPr>
              <a:t> </a:t>
            </a:r>
            <a:r>
              <a:rPr lang="en-CA" sz="3000" dirty="0">
                <a:solidFill>
                  <a:srgbClr val="FFFEFF"/>
                </a:solidFill>
                <a:latin typeface="Arial"/>
                <a:cs typeface="Arial"/>
              </a:rPr>
              <a:t>Utilise</a:t>
            </a:r>
            <a:r>
              <a:rPr lang="en-CA" sz="800" b="1" dirty="0">
                <a:solidFill>
                  <a:srgbClr val="FFFEFF"/>
                </a:solidFill>
                <a:latin typeface="Arial"/>
                <a:cs typeface="Arial"/>
              </a:rPr>
              <a:t> </a:t>
            </a:r>
            <a:r>
              <a:rPr lang="en-CA" sz="3000" dirty="0">
                <a:solidFill>
                  <a:srgbClr val="FFFEFF"/>
                </a:solidFill>
                <a:latin typeface="Arial"/>
                <a:cs typeface="Arial"/>
              </a:rPr>
              <a:t>Par</a:t>
            </a:r>
            <a:r>
              <a:rPr lang="en-CA" sz="800" b="1" dirty="0">
                <a:solidFill>
                  <a:srgbClr val="FFFEFF"/>
                </a:solidFill>
                <a:latin typeface="Arial"/>
                <a:cs typeface="Arial"/>
              </a:rPr>
              <a:t> </a:t>
            </a:r>
            <a:r>
              <a:rPr lang="en-CA" sz="3000" dirty="0">
                <a:solidFill>
                  <a:srgbClr val="FFFEFF"/>
                </a:solidFill>
                <a:latin typeface="Arial"/>
                <a:cs typeface="Arial"/>
              </a:rPr>
              <a:t>Secteur</a:t>
            </a:r>
          </a:p>
          <a:p>
            <a:pPr>
              <a:lnSpc>
                <a:spcPts val="3406"/>
              </a:lnSpc>
            </a:pPr>
            <a:endParaRPr lang="en-CA" sz="800" b="1" dirty="0">
              <a:solidFill>
                <a:srgbClr val="000000"/>
              </a:solidFill>
            </a:endParaRPr>
          </a:p>
        </p:txBody>
      </p:sp>
      <p:sp>
        <p:nvSpPr>
          <p:cNvPr id="3" name="TextBox 3"/>
          <p:cNvSpPr txBox="1"/>
          <p:nvPr/>
        </p:nvSpPr>
        <p:spPr>
          <a:xfrm>
            <a:off x="369464" y="1053371"/>
            <a:ext cx="5062283" cy="577081"/>
          </a:xfrm>
          <a:prstGeom prst="rect">
            <a:avLst/>
          </a:prstGeom>
          <a:noFill/>
        </p:spPr>
        <p:txBody>
          <a:bodyPr vert="horz" wrap="none" lIns="0" tIns="0" rIns="0" bIns="0" rtlCol="0">
            <a:spAutoFit/>
          </a:bodyPr>
          <a:lstStyle/>
          <a:p>
            <a:pPr>
              <a:lnSpc>
                <a:spcPts val="1526"/>
              </a:lnSpc>
            </a:pPr>
            <a:r>
              <a:rPr lang="en-CA" sz="800" b="1" dirty="0">
                <a:solidFill>
                  <a:srgbClr val="FFFEFF"/>
                </a:solidFill>
                <a:latin typeface="Arial"/>
                <a:cs typeface="Arial"/>
              </a:rPr>
              <a:t>L'utilisation de la technologie dans la protection de l'environnement : Protéger la planète à partir de la dégradation pour le présent et l'avenir</a:t>
            </a:r>
            <a:r>
              <a:rPr lang="en-CA" sz="800" b="1" dirty="0">
                <a:solidFill>
                  <a:srgbClr val="000000"/>
                </a:solidFill>
                <a:latin typeface="Times New Roman"/>
              </a:rPr>
              <a:t/>
            </a:r>
            <a:br>
              <a:rPr lang="en-CA" sz="800" b="1" dirty="0">
                <a:solidFill>
                  <a:srgbClr val="000000"/>
                </a:solidFill>
                <a:latin typeface="Times New Roman"/>
              </a:rPr>
            </a:br>
            <a:r>
              <a:rPr lang="en-CA" sz="800" b="1" dirty="0">
                <a:solidFill>
                  <a:srgbClr val="FFFEFF"/>
                </a:solidFill>
                <a:latin typeface="Arial"/>
                <a:cs typeface="Arial"/>
              </a:rPr>
              <a:t>Générations (G12, G13, G14, G15).</a:t>
            </a:r>
          </a:p>
          <a:p>
            <a:pPr>
              <a:lnSpc>
                <a:spcPts val="1526"/>
              </a:lnSpc>
            </a:pPr>
            <a:endParaRPr lang="en-CA" sz="800" b="1" dirty="0">
              <a:solidFill>
                <a:srgbClr val="000000"/>
              </a:solidFill>
            </a:endParaRPr>
          </a:p>
        </p:txBody>
      </p:sp>
      <p:sp>
        <p:nvSpPr>
          <p:cNvPr id="4" name="TextBox 4"/>
          <p:cNvSpPr txBox="1"/>
          <p:nvPr/>
        </p:nvSpPr>
        <p:spPr>
          <a:xfrm>
            <a:off x="728508" y="1815353"/>
            <a:ext cx="1514967" cy="230832"/>
          </a:xfrm>
          <a:prstGeom prst="rect">
            <a:avLst/>
          </a:prstGeom>
          <a:noFill/>
        </p:spPr>
        <p:txBody>
          <a:bodyPr vert="horz" wrap="none" lIns="0" tIns="0" rIns="0" bIns="0" rtlCol="0">
            <a:spAutoFit/>
          </a:bodyPr>
          <a:lstStyle/>
          <a:p>
            <a:pPr>
              <a:lnSpc>
                <a:spcPts val="897"/>
              </a:lnSpc>
              <a:tabLst>
                <a:tab pos="774995" algn="l"/>
              </a:tabLst>
            </a:pPr>
            <a:r>
              <a:rPr lang="en-CA" sz="800" b="1" spc="-9" dirty="0">
                <a:solidFill>
                  <a:srgbClr val="000000"/>
                </a:solidFill>
                <a:latin typeface="Arial"/>
                <a:cs typeface="Arial"/>
              </a:rPr>
              <a:t>Les moyens de subsistance de l'agriculture</a:t>
            </a:r>
          </a:p>
          <a:p>
            <a:pPr>
              <a:lnSpc>
                <a:spcPts val="929"/>
              </a:lnSpc>
            </a:pPr>
            <a:endParaRPr lang="en-CA" sz="800" b="1" dirty="0">
              <a:solidFill>
                <a:srgbClr val="000000"/>
              </a:solidFill>
            </a:endParaRPr>
          </a:p>
        </p:txBody>
      </p:sp>
      <p:sp>
        <p:nvSpPr>
          <p:cNvPr id="5" name="TextBox 5"/>
          <p:cNvSpPr txBox="1"/>
          <p:nvPr/>
        </p:nvSpPr>
        <p:spPr>
          <a:xfrm>
            <a:off x="681182" y="2263588"/>
            <a:ext cx="565924" cy="230832"/>
          </a:xfrm>
          <a:prstGeom prst="rect">
            <a:avLst/>
          </a:prstGeom>
          <a:noFill/>
        </p:spPr>
        <p:txBody>
          <a:bodyPr vert="horz" wrap="none" lIns="0" tIns="0" rIns="0" bIns="0" rtlCol="0">
            <a:spAutoFit/>
          </a:bodyPr>
          <a:lstStyle/>
          <a:p>
            <a:pPr>
              <a:lnSpc>
                <a:spcPts val="897"/>
              </a:lnSpc>
            </a:pPr>
            <a:r>
              <a:rPr lang="en-CA" sz="800" b="1" spc="-18">
                <a:solidFill>
                  <a:srgbClr val="007A99"/>
                </a:solidFill>
                <a:latin typeface="Arial"/>
                <a:cs typeface="Arial"/>
              </a:rPr>
              <a:t>ANALYTICS</a:t>
            </a:r>
          </a:p>
          <a:p>
            <a:pPr>
              <a:lnSpc>
                <a:spcPts val="875"/>
              </a:lnSpc>
            </a:pPr>
            <a:endParaRPr lang="en-CA" sz="800" b="1">
              <a:solidFill>
                <a:srgbClr val="000000"/>
              </a:solidFill>
            </a:endParaRPr>
          </a:p>
        </p:txBody>
      </p:sp>
      <p:sp>
        <p:nvSpPr>
          <p:cNvPr id="6" name="TextBox 6"/>
          <p:cNvSpPr txBox="1"/>
          <p:nvPr/>
        </p:nvSpPr>
        <p:spPr>
          <a:xfrm>
            <a:off x="4154541" y="1790257"/>
            <a:ext cx="408253" cy="230832"/>
          </a:xfrm>
          <a:prstGeom prst="rect">
            <a:avLst/>
          </a:prstGeom>
          <a:noFill/>
        </p:spPr>
        <p:txBody>
          <a:bodyPr vert="horz" wrap="none" lIns="0" tIns="0" rIns="0" bIns="0" rtlCol="0">
            <a:spAutoFit/>
          </a:bodyPr>
          <a:lstStyle/>
          <a:p>
            <a:pPr>
              <a:lnSpc>
                <a:spcPts val="897"/>
              </a:lnSpc>
            </a:pPr>
            <a:r>
              <a:rPr lang="en-CA" sz="800" b="1" spc="-9" dirty="0" smtClean="0">
                <a:solidFill>
                  <a:srgbClr val="000000"/>
                </a:solidFill>
                <a:latin typeface="Arial"/>
                <a:cs typeface="Arial"/>
              </a:rPr>
              <a:t>WAHS </a:t>
            </a:r>
            <a:r>
              <a:rPr lang="en-CA" sz="800" b="1" spc="-9" dirty="0">
                <a:solidFill>
                  <a:srgbClr val="000000"/>
                </a:solidFill>
                <a:latin typeface="Arial"/>
                <a:cs typeface="Arial"/>
              </a:rPr>
              <a:t>&amp;</a:t>
            </a:r>
          </a:p>
          <a:p>
            <a:pPr>
              <a:lnSpc>
                <a:spcPts val="929"/>
              </a:lnSpc>
            </a:pPr>
            <a:r>
              <a:rPr lang="en-CA" sz="800" b="1" dirty="0" smtClean="0">
                <a:solidFill>
                  <a:srgbClr val="000000"/>
                </a:solidFill>
              </a:rPr>
              <a:t>POWER</a:t>
            </a:r>
            <a:endParaRPr lang="en-CA" sz="800" b="1" dirty="0">
              <a:solidFill>
                <a:srgbClr val="000000"/>
              </a:solidFill>
            </a:endParaRPr>
          </a:p>
        </p:txBody>
      </p:sp>
      <p:sp>
        <p:nvSpPr>
          <p:cNvPr id="8" name="TextBox 8"/>
          <p:cNvSpPr txBox="1"/>
          <p:nvPr/>
        </p:nvSpPr>
        <p:spPr>
          <a:xfrm>
            <a:off x="4037092" y="2086154"/>
            <a:ext cx="719299" cy="230832"/>
          </a:xfrm>
          <a:prstGeom prst="rect">
            <a:avLst/>
          </a:prstGeom>
          <a:noFill/>
        </p:spPr>
        <p:txBody>
          <a:bodyPr vert="horz" wrap="none" lIns="0" tIns="0" rIns="0" bIns="0" rtlCol="0">
            <a:spAutoFit/>
          </a:bodyPr>
          <a:lstStyle/>
          <a:p>
            <a:pPr>
              <a:lnSpc>
                <a:spcPts val="897"/>
              </a:lnSpc>
            </a:pPr>
            <a:r>
              <a:rPr lang="en-CA" sz="800" b="1" spc="-18" dirty="0">
                <a:solidFill>
                  <a:srgbClr val="007A99"/>
                </a:solidFill>
                <a:latin typeface="Arial"/>
                <a:cs typeface="Arial"/>
              </a:rPr>
              <a:t>Médias sociaux</a:t>
            </a:r>
          </a:p>
          <a:p>
            <a:pPr>
              <a:lnSpc>
                <a:spcPts val="875"/>
              </a:lnSpc>
            </a:pPr>
            <a:endParaRPr lang="en-CA" sz="800" b="1" dirty="0">
              <a:solidFill>
                <a:srgbClr val="000000"/>
              </a:solidFill>
            </a:endParaRPr>
          </a:p>
        </p:txBody>
      </p:sp>
      <p:sp>
        <p:nvSpPr>
          <p:cNvPr id="9" name="TextBox 9"/>
          <p:cNvSpPr txBox="1"/>
          <p:nvPr/>
        </p:nvSpPr>
        <p:spPr>
          <a:xfrm>
            <a:off x="4930455" y="1814008"/>
            <a:ext cx="928011" cy="230832"/>
          </a:xfrm>
          <a:prstGeom prst="rect">
            <a:avLst/>
          </a:prstGeom>
          <a:noFill/>
        </p:spPr>
        <p:txBody>
          <a:bodyPr vert="horz" wrap="none" lIns="0" tIns="0" rIns="0" bIns="0" rtlCol="0">
            <a:spAutoFit/>
          </a:bodyPr>
          <a:lstStyle/>
          <a:p>
            <a:pPr>
              <a:lnSpc>
                <a:spcPts val="897"/>
              </a:lnSpc>
            </a:pPr>
            <a:r>
              <a:rPr lang="en-CA" sz="800" b="1" spc="-9" dirty="0">
                <a:solidFill>
                  <a:srgbClr val="000000"/>
                </a:solidFill>
                <a:latin typeface="Arial"/>
                <a:cs typeface="Arial"/>
              </a:rPr>
              <a:t>INFRASTRUCTURE</a:t>
            </a:r>
          </a:p>
          <a:p>
            <a:pPr>
              <a:lnSpc>
                <a:spcPts val="929"/>
              </a:lnSpc>
            </a:pPr>
            <a:endParaRPr lang="en-CA" sz="800" b="1" dirty="0">
              <a:solidFill>
                <a:srgbClr val="000000"/>
              </a:solidFill>
            </a:endParaRPr>
          </a:p>
        </p:txBody>
      </p:sp>
      <p:sp>
        <p:nvSpPr>
          <p:cNvPr id="10" name="TextBox 10"/>
          <p:cNvSpPr txBox="1"/>
          <p:nvPr/>
        </p:nvSpPr>
        <p:spPr>
          <a:xfrm>
            <a:off x="6260042" y="1770530"/>
            <a:ext cx="510140" cy="230832"/>
          </a:xfrm>
          <a:prstGeom prst="rect">
            <a:avLst/>
          </a:prstGeom>
          <a:noFill/>
        </p:spPr>
        <p:txBody>
          <a:bodyPr vert="horz" wrap="none" lIns="0" tIns="0" rIns="0" bIns="0" rtlCol="0">
            <a:spAutoFit/>
          </a:bodyPr>
          <a:lstStyle/>
          <a:p>
            <a:pPr>
              <a:lnSpc>
                <a:spcPts val="897"/>
              </a:lnSpc>
            </a:pPr>
            <a:r>
              <a:rPr lang="en-CA" sz="800" b="1" spc="-9" dirty="0">
                <a:solidFill>
                  <a:srgbClr val="000000"/>
                </a:solidFill>
                <a:latin typeface="Arial"/>
                <a:cs typeface="Arial"/>
              </a:rPr>
              <a:t>Catastrophe</a:t>
            </a:r>
          </a:p>
          <a:p>
            <a:pPr>
              <a:lnSpc>
                <a:spcPts val="929"/>
              </a:lnSpc>
            </a:pPr>
            <a:endParaRPr lang="en-CA" sz="800" b="1" dirty="0">
              <a:solidFill>
                <a:srgbClr val="000000"/>
              </a:solidFill>
            </a:endParaRPr>
          </a:p>
        </p:txBody>
      </p:sp>
      <p:sp>
        <p:nvSpPr>
          <p:cNvPr id="11" name="TextBox 11"/>
          <p:cNvSpPr txBox="1"/>
          <p:nvPr/>
        </p:nvSpPr>
        <p:spPr>
          <a:xfrm>
            <a:off x="5431747" y="1815353"/>
            <a:ext cx="421909" cy="230832"/>
          </a:xfrm>
          <a:prstGeom prst="rect">
            <a:avLst/>
          </a:prstGeom>
          <a:noFill/>
        </p:spPr>
        <p:txBody>
          <a:bodyPr vert="horz" wrap="square" lIns="0" tIns="0" rIns="0" bIns="0" rtlCol="0">
            <a:spAutoFit/>
          </a:bodyPr>
          <a:lstStyle/>
          <a:p>
            <a:pPr>
              <a:lnSpc>
                <a:spcPts val="897"/>
              </a:lnSpc>
            </a:pPr>
            <a:endParaRPr lang="en-CA" sz="800" b="1" spc="-18" dirty="0">
              <a:solidFill>
                <a:srgbClr val="000000"/>
              </a:solidFill>
              <a:latin typeface="Arial"/>
              <a:cs typeface="Arial"/>
            </a:endParaRPr>
          </a:p>
          <a:p>
            <a:pPr>
              <a:lnSpc>
                <a:spcPts val="929"/>
              </a:lnSpc>
            </a:pPr>
            <a:endParaRPr lang="en-CA" sz="800" b="1" dirty="0">
              <a:solidFill>
                <a:srgbClr val="000000"/>
              </a:solidFill>
            </a:endParaRPr>
          </a:p>
        </p:txBody>
      </p:sp>
      <p:sp>
        <p:nvSpPr>
          <p:cNvPr id="12" name="TextBox 12"/>
          <p:cNvSpPr txBox="1"/>
          <p:nvPr/>
        </p:nvSpPr>
        <p:spPr>
          <a:xfrm>
            <a:off x="7000208" y="1769185"/>
            <a:ext cx="724237" cy="230832"/>
          </a:xfrm>
          <a:prstGeom prst="rect">
            <a:avLst/>
          </a:prstGeom>
          <a:noFill/>
        </p:spPr>
        <p:txBody>
          <a:bodyPr vert="horz" wrap="none" lIns="0" tIns="0" rIns="0" bIns="0" rtlCol="0">
            <a:spAutoFit/>
          </a:bodyPr>
          <a:lstStyle/>
          <a:p>
            <a:pPr>
              <a:lnSpc>
                <a:spcPts val="897"/>
              </a:lnSpc>
            </a:pPr>
            <a:r>
              <a:rPr lang="en-CA" sz="800" b="1" spc="-9" dirty="0">
                <a:solidFill>
                  <a:srgbClr val="000000"/>
                </a:solidFill>
                <a:latin typeface="Arial"/>
                <a:cs typeface="Arial"/>
              </a:rPr>
              <a:t>La gouvernance</a:t>
            </a:r>
          </a:p>
          <a:p>
            <a:pPr>
              <a:lnSpc>
                <a:spcPts val="929"/>
              </a:lnSpc>
            </a:pPr>
            <a:endParaRPr lang="en-CA" sz="800" b="1" dirty="0">
              <a:solidFill>
                <a:srgbClr val="000000"/>
              </a:solidFill>
            </a:endParaRPr>
          </a:p>
        </p:txBody>
      </p:sp>
      <p:sp>
        <p:nvSpPr>
          <p:cNvPr id="13" name="TextBox 13"/>
          <p:cNvSpPr txBox="1"/>
          <p:nvPr/>
        </p:nvSpPr>
        <p:spPr>
          <a:xfrm>
            <a:off x="6921583" y="2148172"/>
            <a:ext cx="904799" cy="230832"/>
          </a:xfrm>
          <a:prstGeom prst="rect">
            <a:avLst/>
          </a:prstGeom>
          <a:noFill/>
        </p:spPr>
        <p:txBody>
          <a:bodyPr vert="horz" wrap="none" lIns="0" tIns="0" rIns="0" bIns="0" rtlCol="0">
            <a:spAutoFit/>
          </a:bodyPr>
          <a:lstStyle/>
          <a:p>
            <a:pPr>
              <a:lnSpc>
                <a:spcPts val="897"/>
              </a:lnSpc>
            </a:pPr>
            <a:r>
              <a:rPr lang="en-CA" sz="800" b="1" spc="-27" dirty="0">
                <a:solidFill>
                  <a:srgbClr val="007A99"/>
                </a:solidFill>
                <a:latin typeface="Arial"/>
                <a:cs typeface="Arial"/>
              </a:rPr>
              <a:t>SERVICES NUMÉRIQUES</a:t>
            </a:r>
          </a:p>
          <a:p>
            <a:pPr>
              <a:lnSpc>
                <a:spcPts val="875"/>
              </a:lnSpc>
            </a:pPr>
            <a:endParaRPr lang="en-CA" sz="800" b="1" dirty="0">
              <a:solidFill>
                <a:srgbClr val="000000"/>
              </a:solidFill>
            </a:endParaRPr>
          </a:p>
        </p:txBody>
      </p:sp>
      <p:sp>
        <p:nvSpPr>
          <p:cNvPr id="15" name="TextBox 15"/>
          <p:cNvSpPr txBox="1"/>
          <p:nvPr/>
        </p:nvSpPr>
        <p:spPr>
          <a:xfrm>
            <a:off x="3644643" y="2345144"/>
            <a:ext cx="2615844" cy="128240"/>
          </a:xfrm>
          <a:prstGeom prst="rect">
            <a:avLst/>
          </a:prstGeom>
          <a:noFill/>
        </p:spPr>
        <p:txBody>
          <a:bodyPr vert="horz" wrap="none" lIns="0" tIns="0" rIns="0" bIns="0" rtlCol="0">
            <a:spAutoFit/>
          </a:bodyPr>
          <a:lstStyle/>
          <a:p>
            <a:pPr>
              <a:lnSpc>
                <a:spcPts val="525"/>
              </a:lnSpc>
            </a:pPr>
            <a:r>
              <a:rPr lang="en-CA" sz="800" b="1" spc="-9" dirty="0">
                <a:solidFill>
                  <a:srgbClr val="413F42"/>
                </a:solidFill>
                <a:latin typeface="Arial"/>
                <a:cs typeface="Arial"/>
              </a:rPr>
              <a:t>Fournir des occasions de faire participer les gens aux discussions</a:t>
            </a:r>
          </a:p>
          <a:p>
            <a:pPr>
              <a:lnSpc>
                <a:spcPts val="525"/>
              </a:lnSpc>
            </a:pPr>
            <a:endParaRPr lang="en-CA" sz="800" b="1" dirty="0">
              <a:solidFill>
                <a:srgbClr val="000000"/>
              </a:solidFill>
            </a:endParaRPr>
          </a:p>
        </p:txBody>
      </p:sp>
      <p:sp>
        <p:nvSpPr>
          <p:cNvPr id="16" name="TextBox 16"/>
          <p:cNvSpPr txBox="1"/>
          <p:nvPr/>
        </p:nvSpPr>
        <p:spPr>
          <a:xfrm>
            <a:off x="474685" y="2419399"/>
            <a:ext cx="1775358" cy="1074653"/>
          </a:xfrm>
          <a:prstGeom prst="rect">
            <a:avLst/>
          </a:prstGeom>
          <a:noFill/>
        </p:spPr>
        <p:txBody>
          <a:bodyPr vert="horz" wrap="none" lIns="0" tIns="0" rIns="0" bIns="0" rtlCol="0">
            <a:spAutoFit/>
          </a:bodyPr>
          <a:lstStyle/>
          <a:p>
            <a:r>
              <a:rPr lang="en-CA" sz="800" b="1" spc="-9" dirty="0">
                <a:solidFill>
                  <a:srgbClr val="413F42"/>
                </a:solidFill>
                <a:latin typeface="Arial"/>
                <a:cs typeface="Arial"/>
              </a:rPr>
              <a:t>De fournir les capacités nécessaires pour</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Produire des snapshots, analyser les tendances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Et faire des projections sur les changements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Dans notre environnement, de leur impact et de leur</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La probabilité que des plans d'atténuation</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Seront couronnés de succès. Analytics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Informer les activités d'application de la loi</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Axé sur </a:t>
            </a:r>
            <a:r>
              <a:rPr lang="en-CA" sz="800" b="1" spc="-9" dirty="0" smtClean="0">
                <a:solidFill>
                  <a:srgbClr val="413F42"/>
                </a:solidFill>
                <a:latin typeface="Arial"/>
                <a:cs typeface="Arial"/>
              </a:rPr>
              <a:t>La protection de l'environnement</a:t>
            </a:r>
            <a:endParaRPr lang="en-CA" sz="800" b="1" spc="-9" dirty="0">
              <a:solidFill>
                <a:srgbClr val="413F42"/>
              </a:solidFill>
              <a:latin typeface="Arial"/>
              <a:cs typeface="Arial"/>
            </a:endParaRPr>
          </a:p>
          <a:p>
            <a:pPr>
              <a:lnSpc>
                <a:spcPts val="749"/>
              </a:lnSpc>
            </a:pPr>
            <a:endParaRPr lang="en-CA" sz="800" b="1" dirty="0">
              <a:solidFill>
                <a:srgbClr val="000000"/>
              </a:solidFill>
            </a:endParaRPr>
          </a:p>
        </p:txBody>
      </p:sp>
      <p:sp>
        <p:nvSpPr>
          <p:cNvPr id="18" name="TextBox 18"/>
          <p:cNvSpPr txBox="1"/>
          <p:nvPr/>
        </p:nvSpPr>
        <p:spPr>
          <a:xfrm>
            <a:off x="669636" y="4168588"/>
            <a:ext cx="625428" cy="230832"/>
          </a:xfrm>
          <a:prstGeom prst="rect">
            <a:avLst/>
          </a:prstGeom>
          <a:noFill/>
        </p:spPr>
        <p:txBody>
          <a:bodyPr vert="horz" wrap="none" lIns="0" tIns="0" rIns="0" bIns="0" rtlCol="0">
            <a:spAutoFit/>
          </a:bodyPr>
          <a:lstStyle/>
          <a:p>
            <a:pPr>
              <a:lnSpc>
                <a:spcPts val="897"/>
              </a:lnSpc>
            </a:pPr>
            <a:r>
              <a:rPr lang="en-CA" sz="800" b="1" spc="-18">
                <a:solidFill>
                  <a:srgbClr val="007A99"/>
                </a:solidFill>
                <a:latin typeface="Arial"/>
                <a:cs typeface="Arial"/>
              </a:rPr>
              <a:t>L'impression 3D</a:t>
            </a:r>
          </a:p>
          <a:p>
            <a:pPr>
              <a:lnSpc>
                <a:spcPts val="875"/>
              </a:lnSpc>
            </a:pPr>
            <a:endParaRPr lang="en-CA" sz="800" b="1">
              <a:solidFill>
                <a:srgbClr val="000000"/>
              </a:solidFill>
            </a:endParaRPr>
          </a:p>
        </p:txBody>
      </p:sp>
      <p:sp>
        <p:nvSpPr>
          <p:cNvPr id="19" name="TextBox 19"/>
          <p:cNvSpPr txBox="1"/>
          <p:nvPr/>
        </p:nvSpPr>
        <p:spPr>
          <a:xfrm>
            <a:off x="373234" y="4332848"/>
            <a:ext cx="780663" cy="212879"/>
          </a:xfrm>
          <a:prstGeom prst="rect">
            <a:avLst/>
          </a:prstGeom>
          <a:noFill/>
        </p:spPr>
        <p:txBody>
          <a:bodyPr vert="horz" wrap="none" lIns="0" tIns="0" rIns="0" bIns="0" rtlCol="0">
            <a:spAutoFit/>
          </a:bodyPr>
          <a:lstStyle/>
          <a:p>
            <a:r>
              <a:rPr lang="en-CA" sz="800" b="1" dirty="0" smtClean="0">
                <a:solidFill>
                  <a:srgbClr val="413F42"/>
                </a:solidFill>
                <a:latin typeface="Arial"/>
                <a:cs typeface="Arial"/>
              </a:rPr>
              <a:t>Opportunités </a:t>
            </a:r>
            <a:r>
              <a:rPr lang="en-CA" sz="800" b="1" dirty="0">
                <a:solidFill>
                  <a:srgbClr val="413F42"/>
                </a:solidFill>
                <a:latin typeface="Arial"/>
                <a:cs typeface="Arial"/>
              </a:rPr>
              <a:t>À</a:t>
            </a:r>
          </a:p>
          <a:p>
            <a:pPr>
              <a:lnSpc>
                <a:spcPts val="669"/>
              </a:lnSpc>
            </a:pPr>
            <a:endParaRPr lang="en-CA" sz="800" b="1" dirty="0">
              <a:solidFill>
                <a:srgbClr val="000000"/>
              </a:solidFill>
            </a:endParaRPr>
          </a:p>
        </p:txBody>
      </p:sp>
      <p:sp>
        <p:nvSpPr>
          <p:cNvPr id="20" name="TextBox 20"/>
          <p:cNvSpPr txBox="1"/>
          <p:nvPr/>
        </p:nvSpPr>
        <p:spPr>
          <a:xfrm>
            <a:off x="369455" y="4481248"/>
            <a:ext cx="1475404" cy="595035"/>
          </a:xfrm>
          <a:prstGeom prst="rect">
            <a:avLst/>
          </a:prstGeom>
          <a:noFill/>
        </p:spPr>
        <p:txBody>
          <a:bodyPr vert="horz" wrap="none" lIns="0" tIns="0" rIns="0" bIns="0" rtlCol="0">
            <a:spAutoFit/>
          </a:bodyPr>
          <a:lstStyle/>
          <a:p>
            <a:r>
              <a:rPr lang="en-CA" sz="800" b="1" spc="-9" dirty="0">
                <a:solidFill>
                  <a:srgbClr val="413F42"/>
                </a:solidFill>
                <a:latin typeface="Arial"/>
                <a:cs typeface="Arial"/>
              </a:rPr>
              <a:t>Éliminer une grande partie des coûts et</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Les effets néfastes pour l'environnement</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Répercussions des chaînes d'approvisionnement qui</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Déplacez les produits </a:t>
            </a:r>
            <a:r>
              <a:rPr lang="en-CA" sz="800" b="1" spc="-9" dirty="0" err="1">
                <a:solidFill>
                  <a:srgbClr val="413F42"/>
                </a:solidFill>
                <a:latin typeface="Arial"/>
                <a:cs typeface="Arial"/>
              </a:rPr>
              <a:t>L'ine</a:t>
            </a:r>
            <a:r>
              <a:rPr lang="en-CA" sz="800" b="1" spc="-9" dirty="0">
                <a:solidFill>
                  <a:srgbClr val="413F42"/>
                </a:solidFill>
                <a:latin typeface="Arial"/>
                <a:cs typeface="Arial"/>
              </a:rPr>
              <a:t>  </a:t>
            </a:r>
            <a:r>
              <a:rPr lang="en-CA" sz="800" b="1" spc="-9" dirty="0" err="1">
                <a:solidFill>
                  <a:srgbClr val="413F42"/>
                </a:solidFill>
                <a:latin typeface="Arial"/>
                <a:cs typeface="Arial"/>
              </a:rPr>
              <a:t>Cacement</a:t>
            </a:r>
            <a:endParaRPr lang="en-CA" sz="800" b="1" spc="-9" dirty="0">
              <a:solidFill>
                <a:srgbClr val="413F42"/>
              </a:solidFill>
              <a:latin typeface="Arial"/>
              <a:cs typeface="Arial"/>
            </a:endParaRPr>
          </a:p>
          <a:p>
            <a:pPr>
              <a:lnSpc>
                <a:spcPts val="785"/>
              </a:lnSpc>
            </a:pPr>
            <a:endParaRPr lang="en-CA" sz="800" b="1" dirty="0">
              <a:solidFill>
                <a:srgbClr val="000000"/>
              </a:solidFill>
            </a:endParaRPr>
          </a:p>
        </p:txBody>
      </p:sp>
      <p:sp>
        <p:nvSpPr>
          <p:cNvPr id="21" name="TextBox 21"/>
          <p:cNvSpPr txBox="1"/>
          <p:nvPr/>
        </p:nvSpPr>
        <p:spPr>
          <a:xfrm>
            <a:off x="170409" y="4902268"/>
            <a:ext cx="1758495" cy="246221"/>
          </a:xfrm>
          <a:prstGeom prst="rect">
            <a:avLst/>
          </a:prstGeom>
          <a:noFill/>
        </p:spPr>
        <p:txBody>
          <a:bodyPr vert="horz" wrap="none" lIns="0" tIns="0" rIns="0" bIns="0" rtlCol="0">
            <a:spAutoFit/>
          </a:bodyPr>
          <a:lstStyle/>
          <a:p>
            <a:pPr>
              <a:lnSpc>
                <a:spcPct val="200000"/>
              </a:lnSpc>
            </a:pPr>
            <a:r>
              <a:rPr lang="en-CA" sz="800" b="1" spc="-9" dirty="0">
                <a:solidFill>
                  <a:srgbClr val="413F42"/>
                </a:solidFill>
                <a:latin typeface="Arial"/>
                <a:cs typeface="Arial"/>
              </a:rPr>
              <a:t>Du producteur au </a:t>
            </a:r>
            <a:r>
              <a:rPr lang="en-CA" sz="800" b="1" spc="-9" dirty="0" smtClean="0">
                <a:solidFill>
                  <a:srgbClr val="413F42"/>
                </a:solidFill>
                <a:latin typeface="Arial"/>
                <a:cs typeface="Arial"/>
              </a:rPr>
              <a:t>Consommateur</a:t>
            </a:r>
            <a:r>
              <a:rPr lang="en-CA" sz="800" b="1" dirty="0" smtClean="0">
                <a:solidFill>
                  <a:srgbClr val="000000"/>
                </a:solidFill>
                <a:latin typeface="Times New Roman"/>
              </a:rPr>
              <a:t> Emplacements </a:t>
            </a:r>
            <a:endParaRPr lang="en-CA" sz="800" b="1" dirty="0">
              <a:solidFill>
                <a:srgbClr val="000000"/>
              </a:solidFill>
            </a:endParaRPr>
          </a:p>
        </p:txBody>
      </p:sp>
      <p:sp>
        <p:nvSpPr>
          <p:cNvPr id="22" name="TextBox 22"/>
          <p:cNvSpPr txBox="1"/>
          <p:nvPr/>
        </p:nvSpPr>
        <p:spPr>
          <a:xfrm>
            <a:off x="531762" y="5329008"/>
            <a:ext cx="370614" cy="238527"/>
          </a:xfrm>
          <a:prstGeom prst="rect">
            <a:avLst/>
          </a:prstGeom>
          <a:noFill/>
        </p:spPr>
        <p:txBody>
          <a:bodyPr vert="horz" wrap="none" lIns="0" tIns="0" rIns="0" bIns="0" rtlCol="0">
            <a:spAutoFit/>
          </a:bodyPr>
          <a:lstStyle/>
          <a:p>
            <a:r>
              <a:rPr lang="en-CA" sz="800" b="1" spc="-27" dirty="0">
                <a:solidFill>
                  <a:srgbClr val="007A99"/>
                </a:solidFill>
                <a:latin typeface="Arial"/>
                <a:cs typeface="Arial"/>
              </a:rPr>
              <a:t>POWER</a:t>
            </a:r>
          </a:p>
          <a:p>
            <a:pPr>
              <a:lnSpc>
                <a:spcPts val="875"/>
              </a:lnSpc>
            </a:pPr>
            <a:endParaRPr lang="en-CA" sz="800" b="1" dirty="0">
              <a:solidFill>
                <a:srgbClr val="000000"/>
              </a:solidFill>
            </a:endParaRPr>
          </a:p>
        </p:txBody>
      </p:sp>
      <p:sp>
        <p:nvSpPr>
          <p:cNvPr id="23" name="TextBox 23"/>
          <p:cNvSpPr txBox="1"/>
          <p:nvPr/>
        </p:nvSpPr>
        <p:spPr>
          <a:xfrm>
            <a:off x="566787" y="5683603"/>
            <a:ext cx="1159228" cy="410369"/>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Solutions fournissent l</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L'énergie nécessaire à l'alimentation</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Matériel de TIC.</a:t>
            </a:r>
          </a:p>
          <a:p>
            <a:pPr>
              <a:lnSpc>
                <a:spcPts val="785"/>
              </a:lnSpc>
            </a:pPr>
            <a:endParaRPr lang="en-CA" sz="800" b="1" dirty="0">
              <a:solidFill>
                <a:srgbClr val="000000"/>
              </a:solidFill>
            </a:endParaRPr>
          </a:p>
        </p:txBody>
      </p:sp>
      <p:sp>
        <p:nvSpPr>
          <p:cNvPr id="24" name="TextBox 24"/>
          <p:cNvSpPr txBox="1"/>
          <p:nvPr/>
        </p:nvSpPr>
        <p:spPr>
          <a:xfrm>
            <a:off x="3669766" y="2473402"/>
            <a:ext cx="2774286" cy="282129"/>
          </a:xfrm>
          <a:prstGeom prst="rect">
            <a:avLst/>
          </a:prstGeom>
          <a:noFill/>
        </p:spPr>
        <p:txBody>
          <a:bodyPr vert="horz" wrap="none" lIns="0" tIns="0" rIns="0" bIns="0" rtlCol="0">
            <a:spAutoFit/>
          </a:bodyPr>
          <a:lstStyle/>
          <a:p>
            <a:pPr>
              <a:lnSpc>
                <a:spcPts val="718"/>
              </a:lnSpc>
            </a:pPr>
            <a:r>
              <a:rPr lang="en-CA" sz="800" b="1" spc="-9" dirty="0">
                <a:solidFill>
                  <a:srgbClr val="413F42"/>
                </a:solidFill>
                <a:latin typeface="Arial"/>
                <a:cs typeface="Arial"/>
              </a:rPr>
              <a:t>Concernant les questions de protection de l'environnement, défendent</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Changer et prendre l'action collective.</a:t>
            </a:r>
          </a:p>
          <a:p>
            <a:pPr>
              <a:lnSpc>
                <a:spcPts val="776"/>
              </a:lnSpc>
            </a:pPr>
            <a:endParaRPr lang="en-CA" sz="800" b="1" dirty="0">
              <a:solidFill>
                <a:srgbClr val="000000"/>
              </a:solidFill>
            </a:endParaRPr>
          </a:p>
        </p:txBody>
      </p:sp>
      <p:sp>
        <p:nvSpPr>
          <p:cNvPr id="25" name="TextBox 25"/>
          <p:cNvSpPr txBox="1"/>
          <p:nvPr/>
        </p:nvSpPr>
        <p:spPr>
          <a:xfrm>
            <a:off x="3973803" y="3564376"/>
            <a:ext cx="984885" cy="230832"/>
          </a:xfrm>
          <a:prstGeom prst="rect">
            <a:avLst/>
          </a:prstGeom>
          <a:noFill/>
        </p:spPr>
        <p:txBody>
          <a:bodyPr vert="horz" wrap="none" lIns="0" tIns="0" rIns="0" bIns="0" rtlCol="0">
            <a:spAutoFit/>
          </a:bodyPr>
          <a:lstStyle/>
          <a:p>
            <a:pPr>
              <a:lnSpc>
                <a:spcPts val="897"/>
              </a:lnSpc>
            </a:pPr>
            <a:r>
              <a:rPr lang="en-CA" sz="800" b="1" spc="-18" dirty="0">
                <a:solidFill>
                  <a:srgbClr val="007A99"/>
                </a:solidFill>
                <a:latin typeface="Arial"/>
                <a:cs typeface="Arial"/>
              </a:rPr>
              <a:t>Le cloud computing</a:t>
            </a:r>
          </a:p>
          <a:p>
            <a:pPr>
              <a:lnSpc>
                <a:spcPts val="875"/>
              </a:lnSpc>
            </a:pPr>
            <a:endParaRPr lang="en-CA" sz="800" b="1" dirty="0">
              <a:solidFill>
                <a:srgbClr val="000000"/>
              </a:solidFill>
            </a:endParaRPr>
          </a:p>
        </p:txBody>
      </p:sp>
      <p:sp>
        <p:nvSpPr>
          <p:cNvPr id="26" name="TextBox 26"/>
          <p:cNvSpPr txBox="1"/>
          <p:nvPr/>
        </p:nvSpPr>
        <p:spPr>
          <a:xfrm>
            <a:off x="3785381" y="3743596"/>
            <a:ext cx="1584601" cy="348813"/>
          </a:xfrm>
          <a:prstGeom prst="rect">
            <a:avLst/>
          </a:prstGeom>
          <a:noFill/>
        </p:spPr>
        <p:txBody>
          <a:bodyPr vert="horz" wrap="none" lIns="0" tIns="0" rIns="0" bIns="0" rtlCol="0">
            <a:spAutoFit/>
          </a:bodyPr>
          <a:lstStyle/>
          <a:p>
            <a:pPr indent="35855"/>
            <a:r>
              <a:rPr lang="en-CA" sz="800" b="1" spc="-9" dirty="0">
                <a:solidFill>
                  <a:srgbClr val="413F42"/>
                </a:solidFill>
                <a:latin typeface="Arial"/>
                <a:cs typeface="Arial"/>
              </a:rPr>
              <a:t>Fournit la capacité d'apporter</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Ensemble et fournir des services de grande qualité,</a:t>
            </a:r>
          </a:p>
          <a:p>
            <a:pPr>
              <a:lnSpc>
                <a:spcPts val="785"/>
              </a:lnSpc>
            </a:pPr>
            <a:endParaRPr lang="en-CA" sz="800" b="1" dirty="0">
              <a:solidFill>
                <a:srgbClr val="000000"/>
              </a:solidFill>
            </a:endParaRPr>
          </a:p>
        </p:txBody>
      </p:sp>
      <p:sp>
        <p:nvSpPr>
          <p:cNvPr id="27" name="TextBox 27"/>
          <p:cNvSpPr txBox="1"/>
          <p:nvPr/>
        </p:nvSpPr>
        <p:spPr>
          <a:xfrm>
            <a:off x="3754316" y="4006489"/>
            <a:ext cx="1724511" cy="307777"/>
          </a:xfrm>
          <a:prstGeom prst="rect">
            <a:avLst/>
          </a:prstGeom>
          <a:noFill/>
        </p:spPr>
        <p:txBody>
          <a:bodyPr vert="horz" wrap="none" lIns="0" tIns="0" rIns="0" bIns="0" rtlCol="0">
            <a:spAutoFit/>
          </a:bodyPr>
          <a:lstStyle/>
          <a:p>
            <a:pPr indent="82621">
              <a:lnSpc>
                <a:spcPts val="808"/>
              </a:lnSpc>
            </a:pPr>
            <a:r>
              <a:rPr lang="en-CA" sz="800" b="1" spc="-9" dirty="0">
                <a:solidFill>
                  <a:srgbClr val="413F42"/>
                </a:solidFill>
                <a:latin typeface="Arial"/>
                <a:cs typeface="Arial"/>
              </a:rPr>
              <a:t>En temps opportun des renseignements et des services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Nécessaire pour protéger notre environnement -</a:t>
            </a:r>
          </a:p>
          <a:p>
            <a:pPr>
              <a:lnSpc>
                <a:spcPts val="785"/>
              </a:lnSpc>
            </a:pPr>
            <a:endParaRPr lang="en-CA" sz="800" b="1" dirty="0">
              <a:solidFill>
                <a:srgbClr val="000000"/>
              </a:solidFill>
            </a:endParaRPr>
          </a:p>
        </p:txBody>
      </p:sp>
      <p:sp>
        <p:nvSpPr>
          <p:cNvPr id="28" name="TextBox 28"/>
          <p:cNvSpPr txBox="1"/>
          <p:nvPr/>
        </p:nvSpPr>
        <p:spPr>
          <a:xfrm>
            <a:off x="3973804" y="4284004"/>
            <a:ext cx="931409" cy="166712"/>
          </a:xfrm>
          <a:prstGeom prst="rect">
            <a:avLst/>
          </a:prstGeom>
          <a:noFill/>
        </p:spPr>
        <p:txBody>
          <a:bodyPr vert="horz" wrap="none" lIns="0" tIns="0" rIns="0" bIns="0" rtlCol="0">
            <a:spAutoFit/>
          </a:bodyPr>
          <a:lstStyle/>
          <a:p>
            <a:pPr>
              <a:lnSpc>
                <a:spcPts val="628"/>
              </a:lnSpc>
            </a:pPr>
            <a:r>
              <a:rPr lang="en-CA" sz="800" b="1" spc="-9" dirty="0">
                <a:solidFill>
                  <a:srgbClr val="413F42"/>
                </a:solidFill>
                <a:latin typeface="Arial"/>
                <a:cs typeface="Arial"/>
              </a:rPr>
              <a:t>À tout moment, où que vous soyez.</a:t>
            </a:r>
          </a:p>
          <a:p>
            <a:pPr>
              <a:lnSpc>
                <a:spcPts val="669"/>
              </a:lnSpc>
            </a:pPr>
            <a:endParaRPr lang="en-CA" sz="800" b="1" dirty="0">
              <a:solidFill>
                <a:srgbClr val="000000"/>
              </a:solidFill>
            </a:endParaRPr>
          </a:p>
        </p:txBody>
      </p:sp>
      <p:sp>
        <p:nvSpPr>
          <p:cNvPr id="29" name="TextBox 29"/>
          <p:cNvSpPr txBox="1"/>
          <p:nvPr/>
        </p:nvSpPr>
        <p:spPr>
          <a:xfrm>
            <a:off x="3162844" y="4891126"/>
            <a:ext cx="2290563" cy="230832"/>
          </a:xfrm>
          <a:prstGeom prst="rect">
            <a:avLst/>
          </a:prstGeom>
          <a:noFill/>
        </p:spPr>
        <p:txBody>
          <a:bodyPr vert="horz" wrap="none" lIns="0" tIns="0" rIns="0" bIns="0" rtlCol="0">
            <a:spAutoFit/>
          </a:bodyPr>
          <a:lstStyle/>
          <a:p>
            <a:pPr>
              <a:lnSpc>
                <a:spcPts val="897"/>
              </a:lnSpc>
              <a:tabLst>
                <a:tab pos="1538592" algn="l"/>
              </a:tabLst>
            </a:pPr>
            <a:r>
              <a:rPr lang="en-CA" sz="800" b="1" spc="-27" dirty="0">
                <a:solidFill>
                  <a:srgbClr val="007A99"/>
                </a:solidFill>
                <a:latin typeface="Arial"/>
                <a:cs typeface="Arial"/>
              </a:rPr>
              <a:t>Les périphériques mobiles</a:t>
            </a:r>
            <a:r>
              <a:rPr lang="en-CA" sz="800" b="1" spc="-18" dirty="0">
                <a:solidFill>
                  <a:srgbClr val="007A99"/>
                </a:solidFill>
                <a:latin typeface="Arial"/>
                <a:cs typeface="Arial"/>
              </a:rPr>
              <a:t>	La connectivité</a:t>
            </a:r>
          </a:p>
          <a:p>
            <a:pPr>
              <a:lnSpc>
                <a:spcPts val="875"/>
              </a:lnSpc>
            </a:pPr>
            <a:endParaRPr lang="en-CA" sz="800" b="1" dirty="0">
              <a:solidFill>
                <a:srgbClr val="000000"/>
              </a:solidFill>
            </a:endParaRPr>
          </a:p>
        </p:txBody>
      </p:sp>
      <p:sp>
        <p:nvSpPr>
          <p:cNvPr id="30" name="TextBox 30"/>
          <p:cNvSpPr txBox="1"/>
          <p:nvPr/>
        </p:nvSpPr>
        <p:spPr>
          <a:xfrm>
            <a:off x="2400942" y="5076265"/>
            <a:ext cx="3396507" cy="166712"/>
          </a:xfrm>
          <a:prstGeom prst="rect">
            <a:avLst/>
          </a:prstGeom>
          <a:noFill/>
        </p:spPr>
        <p:txBody>
          <a:bodyPr vert="horz" wrap="none" lIns="0" tIns="0" rIns="0" bIns="0" rtlCol="0">
            <a:spAutoFit/>
          </a:bodyPr>
          <a:lstStyle/>
          <a:p>
            <a:pPr>
              <a:lnSpc>
                <a:spcPts val="628"/>
              </a:lnSpc>
              <a:tabLst>
                <a:tab pos="1663959" algn="l"/>
              </a:tabLst>
            </a:pPr>
            <a:r>
              <a:rPr lang="en-CA" sz="800" b="1" spc="-9" dirty="0">
                <a:solidFill>
                  <a:srgbClr val="5E5E5E"/>
                </a:solidFill>
                <a:latin typeface="Arial"/>
                <a:cs typeface="Arial"/>
              </a:rPr>
              <a:t>Permettre aux particuliers d'accéder à </a:t>
            </a:r>
            <a:r>
              <a:rPr lang="en-CA" sz="800" b="1" spc="-9" dirty="0" smtClean="0">
                <a:solidFill>
                  <a:srgbClr val="5E5E5E"/>
                </a:solidFill>
                <a:latin typeface="Arial"/>
                <a:cs typeface="Arial"/>
              </a:rPr>
              <a:t>Informations</a:t>
            </a:r>
            <a:r>
              <a:rPr lang="en-CA" sz="800" b="1" spc="-9" dirty="0" smtClean="0">
                <a:solidFill>
                  <a:srgbClr val="413F42"/>
                </a:solidFill>
                <a:latin typeface="Arial"/>
                <a:cs typeface="Arial"/>
              </a:rPr>
              <a:t>                  Se connecte </a:t>
            </a:r>
            <a:r>
              <a:rPr lang="en-CA" sz="800" b="1" spc="-9" dirty="0">
                <a:solidFill>
                  <a:srgbClr val="413F42"/>
                </a:solidFill>
                <a:latin typeface="Arial"/>
                <a:cs typeface="Arial"/>
              </a:rPr>
              <a:t>Les individus,</a:t>
            </a:r>
          </a:p>
          <a:p>
            <a:pPr>
              <a:lnSpc>
                <a:spcPts val="669"/>
              </a:lnSpc>
            </a:pPr>
            <a:r>
              <a:rPr lang="en-CA" sz="800" b="1" dirty="0" smtClean="0">
                <a:solidFill>
                  <a:srgbClr val="000000"/>
                </a:solidFill>
              </a:rPr>
              <a:t>  </a:t>
            </a:r>
            <a:endParaRPr lang="en-CA" sz="800" b="1" dirty="0">
              <a:solidFill>
                <a:srgbClr val="000000"/>
              </a:solidFill>
            </a:endParaRPr>
          </a:p>
        </p:txBody>
      </p:sp>
      <p:sp>
        <p:nvSpPr>
          <p:cNvPr id="31" name="TextBox 31"/>
          <p:cNvSpPr txBox="1"/>
          <p:nvPr/>
        </p:nvSpPr>
        <p:spPr>
          <a:xfrm>
            <a:off x="2400933" y="5177118"/>
            <a:ext cx="3395610" cy="166712"/>
          </a:xfrm>
          <a:prstGeom prst="rect">
            <a:avLst/>
          </a:prstGeom>
          <a:noFill/>
        </p:spPr>
        <p:txBody>
          <a:bodyPr vert="horz" wrap="none" lIns="0" tIns="0" rIns="0" bIns="0" rtlCol="0">
            <a:spAutoFit/>
          </a:bodyPr>
          <a:lstStyle/>
          <a:p>
            <a:pPr>
              <a:lnSpc>
                <a:spcPts val="628"/>
              </a:lnSpc>
              <a:tabLst>
                <a:tab pos="1663959" algn="l"/>
              </a:tabLst>
            </a:pPr>
            <a:r>
              <a:rPr lang="en-CA" sz="800" b="1" spc="-9" dirty="0">
                <a:solidFill>
                  <a:srgbClr val="5E5E5E"/>
                </a:solidFill>
                <a:latin typeface="Arial"/>
                <a:cs typeface="Arial"/>
              </a:rPr>
              <a:t>Concernant l'environnement, </a:t>
            </a:r>
            <a:r>
              <a:rPr lang="en-CA" sz="800" b="1" spc="-9" dirty="0" smtClean="0">
                <a:solidFill>
                  <a:srgbClr val="5E5E5E"/>
                </a:solidFill>
                <a:latin typeface="Arial"/>
                <a:cs typeface="Arial"/>
              </a:rPr>
              <a:t>Participer</a:t>
            </a:r>
            <a:r>
              <a:rPr lang="en-CA" sz="800" b="1" spc="-9" dirty="0" smtClean="0">
                <a:solidFill>
                  <a:srgbClr val="413F42"/>
                </a:solidFill>
                <a:latin typeface="Arial"/>
                <a:cs typeface="Arial"/>
              </a:rPr>
              <a:t>                 Les protecteurs de l'environnement </a:t>
            </a:r>
            <a:r>
              <a:rPr lang="en-CA" sz="800" b="1" spc="-9" dirty="0">
                <a:solidFill>
                  <a:srgbClr val="413F42"/>
                </a:solidFill>
                <a:latin typeface="Arial"/>
                <a:cs typeface="Arial"/>
              </a:rPr>
              <a:t>Et</a:t>
            </a:r>
          </a:p>
          <a:p>
            <a:pPr>
              <a:lnSpc>
                <a:spcPts val="669"/>
              </a:lnSpc>
            </a:pPr>
            <a:endParaRPr lang="en-CA" sz="800" b="1" dirty="0">
              <a:solidFill>
                <a:srgbClr val="000000"/>
              </a:solidFill>
            </a:endParaRPr>
          </a:p>
        </p:txBody>
      </p:sp>
      <p:sp>
        <p:nvSpPr>
          <p:cNvPr id="32" name="TextBox 32"/>
          <p:cNvSpPr txBox="1"/>
          <p:nvPr/>
        </p:nvSpPr>
        <p:spPr>
          <a:xfrm>
            <a:off x="2389539" y="5280644"/>
            <a:ext cx="3530005" cy="166712"/>
          </a:xfrm>
          <a:prstGeom prst="rect">
            <a:avLst/>
          </a:prstGeom>
          <a:noFill/>
        </p:spPr>
        <p:txBody>
          <a:bodyPr vert="horz" wrap="none" lIns="0" tIns="0" rIns="0" bIns="0" rtlCol="0">
            <a:spAutoFit/>
          </a:bodyPr>
          <a:lstStyle/>
          <a:p>
            <a:pPr>
              <a:lnSpc>
                <a:spcPts val="628"/>
              </a:lnSpc>
              <a:tabLst>
                <a:tab pos="1663959" algn="l"/>
              </a:tabLst>
            </a:pPr>
            <a:r>
              <a:rPr lang="en-CA" sz="800" b="1" spc="-9" dirty="0">
                <a:solidFill>
                  <a:srgbClr val="5E5E5E"/>
                </a:solidFill>
                <a:latin typeface="Arial"/>
                <a:cs typeface="Arial"/>
              </a:rPr>
              <a:t>Dans le commerce électronique, </a:t>
            </a:r>
            <a:r>
              <a:rPr lang="en-CA" sz="800" b="1" spc="-9" dirty="0" smtClean="0">
                <a:solidFill>
                  <a:srgbClr val="5E5E5E"/>
                </a:solidFill>
                <a:latin typeface="Arial"/>
                <a:cs typeface="Arial"/>
              </a:rPr>
              <a:t>Prendre </a:t>
            </a:r>
            <a:r>
              <a:rPr lang="en-CA" sz="800" b="1" spc="-9" dirty="0">
                <a:solidFill>
                  <a:srgbClr val="5E5E5E"/>
                </a:solidFill>
                <a:latin typeface="Arial"/>
                <a:cs typeface="Arial"/>
              </a:rPr>
              <a:t>Un </a:t>
            </a:r>
            <a:r>
              <a:rPr lang="en-CA" sz="800" b="1" spc="-9" dirty="0" smtClean="0">
                <a:solidFill>
                  <a:srgbClr val="5E5E5E"/>
                </a:solidFill>
                <a:latin typeface="Arial"/>
                <a:cs typeface="Arial"/>
              </a:rPr>
              <a:t>Actif </a:t>
            </a:r>
            <a:r>
              <a:rPr lang="en-CA" sz="800" b="1" spc="-9" dirty="0" smtClean="0">
                <a:solidFill>
                  <a:srgbClr val="413F42"/>
                </a:solidFill>
                <a:latin typeface="Arial"/>
                <a:cs typeface="Arial"/>
              </a:rPr>
              <a:t>                  Gouvernement </a:t>
            </a:r>
            <a:r>
              <a:rPr lang="en-CA" sz="800" b="1" spc="-9" dirty="0">
                <a:solidFill>
                  <a:srgbClr val="413F42"/>
                </a:solidFill>
                <a:latin typeface="Arial"/>
                <a:cs typeface="Arial"/>
              </a:rPr>
              <a:t>Les organismes de</a:t>
            </a:r>
          </a:p>
          <a:p>
            <a:pPr>
              <a:lnSpc>
                <a:spcPts val="669"/>
              </a:lnSpc>
            </a:pPr>
            <a:r>
              <a:rPr lang="en-CA" sz="800" b="1" dirty="0" smtClean="0">
                <a:solidFill>
                  <a:srgbClr val="000000"/>
                </a:solidFill>
              </a:rPr>
              <a:t>      </a:t>
            </a:r>
            <a:endParaRPr lang="en-CA" sz="800" b="1" dirty="0">
              <a:solidFill>
                <a:srgbClr val="000000"/>
              </a:solidFill>
            </a:endParaRPr>
          </a:p>
        </p:txBody>
      </p:sp>
      <p:sp>
        <p:nvSpPr>
          <p:cNvPr id="33" name="TextBox 33"/>
          <p:cNvSpPr txBox="1"/>
          <p:nvPr/>
        </p:nvSpPr>
        <p:spPr>
          <a:xfrm>
            <a:off x="2244631" y="5385115"/>
            <a:ext cx="3703771" cy="166712"/>
          </a:xfrm>
          <a:prstGeom prst="rect">
            <a:avLst/>
          </a:prstGeom>
          <a:noFill/>
        </p:spPr>
        <p:txBody>
          <a:bodyPr vert="horz" wrap="none" lIns="0" tIns="0" rIns="0" bIns="0" rtlCol="0">
            <a:spAutoFit/>
          </a:bodyPr>
          <a:lstStyle/>
          <a:p>
            <a:pPr>
              <a:lnSpc>
                <a:spcPts val="628"/>
              </a:lnSpc>
              <a:tabLst>
                <a:tab pos="1663959" algn="l"/>
              </a:tabLst>
            </a:pPr>
            <a:r>
              <a:rPr lang="en-CA" sz="800" b="1" spc="-9" dirty="0" smtClean="0">
                <a:solidFill>
                  <a:srgbClr val="5E5E5E"/>
                </a:solidFill>
                <a:latin typeface="Arial"/>
                <a:cs typeface="Arial"/>
              </a:rPr>
              <a:t>    Rôle </a:t>
            </a:r>
            <a:r>
              <a:rPr lang="en-CA" sz="800" b="1" spc="-9" dirty="0">
                <a:solidFill>
                  <a:srgbClr val="5E5E5E"/>
                </a:solidFill>
                <a:latin typeface="Arial"/>
                <a:cs typeface="Arial"/>
              </a:rPr>
              <a:t>Pour aborder la question de l'environnement </a:t>
            </a:r>
            <a:r>
              <a:rPr lang="en-CA" sz="800" b="1" spc="-9" dirty="0" smtClean="0">
                <a:solidFill>
                  <a:srgbClr val="5E5E5E"/>
                </a:solidFill>
                <a:latin typeface="Arial"/>
                <a:cs typeface="Arial"/>
              </a:rPr>
              <a:t>Questions,</a:t>
            </a:r>
            <a:r>
              <a:rPr lang="en-CA" sz="800" b="1" spc="-9" dirty="0" smtClean="0">
                <a:solidFill>
                  <a:srgbClr val="413F42"/>
                </a:solidFill>
                <a:latin typeface="Arial"/>
                <a:cs typeface="Arial"/>
              </a:rPr>
              <a:t>                Environmental </a:t>
            </a:r>
            <a:r>
              <a:rPr lang="en-CA" sz="800" b="1" spc="-9" dirty="0">
                <a:solidFill>
                  <a:srgbClr val="413F42"/>
                </a:solidFill>
                <a:latin typeface="Arial"/>
                <a:cs typeface="Arial"/>
              </a:rPr>
              <a:t>Protection</a:t>
            </a:r>
          </a:p>
          <a:p>
            <a:pPr>
              <a:lnSpc>
                <a:spcPts val="669"/>
              </a:lnSpc>
            </a:pPr>
            <a:endParaRPr lang="en-CA" sz="800" b="1" dirty="0">
              <a:solidFill>
                <a:srgbClr val="000000"/>
              </a:solidFill>
            </a:endParaRPr>
          </a:p>
        </p:txBody>
      </p:sp>
      <p:sp>
        <p:nvSpPr>
          <p:cNvPr id="34" name="TextBox 34"/>
          <p:cNvSpPr txBox="1"/>
          <p:nvPr/>
        </p:nvSpPr>
        <p:spPr>
          <a:xfrm>
            <a:off x="2243592" y="5516873"/>
            <a:ext cx="3731342" cy="166712"/>
          </a:xfrm>
          <a:prstGeom prst="rect">
            <a:avLst/>
          </a:prstGeom>
          <a:noFill/>
        </p:spPr>
        <p:txBody>
          <a:bodyPr vert="horz" wrap="none" lIns="0" tIns="0" rIns="0" bIns="0" rtlCol="0">
            <a:spAutoFit/>
          </a:bodyPr>
          <a:lstStyle/>
          <a:p>
            <a:pPr>
              <a:lnSpc>
                <a:spcPts val="628"/>
              </a:lnSpc>
              <a:tabLst>
                <a:tab pos="1663959" algn="l"/>
              </a:tabLst>
            </a:pPr>
            <a:r>
              <a:rPr lang="en-CA" sz="800" b="1" spc="-9" dirty="0" smtClean="0">
                <a:solidFill>
                  <a:srgbClr val="5E5E5E"/>
                </a:solidFill>
                <a:latin typeface="Arial"/>
                <a:cs typeface="Arial"/>
              </a:rPr>
              <a:t>    Surveiller </a:t>
            </a:r>
            <a:r>
              <a:rPr lang="en-CA" sz="800" b="1" spc="-9" dirty="0">
                <a:solidFill>
                  <a:srgbClr val="5E5E5E"/>
                </a:solidFill>
                <a:latin typeface="Arial"/>
                <a:cs typeface="Arial"/>
              </a:rPr>
              <a:t>Le respect de la conservation</a:t>
            </a:r>
            <a:r>
              <a:rPr lang="en-CA" sz="800" b="1" spc="-9" dirty="0">
                <a:solidFill>
                  <a:srgbClr val="413F42"/>
                </a:solidFill>
                <a:latin typeface="Arial"/>
                <a:cs typeface="Arial"/>
              </a:rPr>
              <a:t>	</a:t>
            </a:r>
            <a:r>
              <a:rPr lang="en-CA" sz="800" b="1" spc="-9" dirty="0" smtClean="0">
                <a:solidFill>
                  <a:srgbClr val="413F42"/>
                </a:solidFill>
                <a:latin typeface="Arial"/>
                <a:cs typeface="Arial"/>
              </a:rPr>
              <a:t>                        Informations </a:t>
            </a:r>
            <a:r>
              <a:rPr lang="en-CA" sz="800" b="1" spc="-9" dirty="0">
                <a:solidFill>
                  <a:srgbClr val="413F42"/>
                </a:solidFill>
                <a:latin typeface="Arial"/>
                <a:cs typeface="Arial"/>
              </a:rPr>
              <a:t>Et services.</a:t>
            </a:r>
          </a:p>
          <a:p>
            <a:pPr>
              <a:lnSpc>
                <a:spcPts val="669"/>
              </a:lnSpc>
            </a:pPr>
            <a:endParaRPr lang="en-CA" sz="800" b="1" dirty="0">
              <a:solidFill>
                <a:srgbClr val="000000"/>
              </a:solidFill>
            </a:endParaRPr>
          </a:p>
        </p:txBody>
      </p:sp>
      <p:sp>
        <p:nvSpPr>
          <p:cNvPr id="35" name="TextBox 35"/>
          <p:cNvSpPr txBox="1"/>
          <p:nvPr/>
        </p:nvSpPr>
        <p:spPr>
          <a:xfrm>
            <a:off x="2425623" y="5691495"/>
            <a:ext cx="2013885" cy="410369"/>
          </a:xfrm>
          <a:prstGeom prst="rect">
            <a:avLst/>
          </a:prstGeom>
          <a:noFill/>
        </p:spPr>
        <p:txBody>
          <a:bodyPr vert="horz" wrap="none" lIns="0" tIns="0" rIns="0" bIns="0" rtlCol="0">
            <a:spAutoFit/>
          </a:bodyPr>
          <a:lstStyle/>
          <a:p>
            <a:pPr>
              <a:lnSpc>
                <a:spcPts val="808"/>
              </a:lnSpc>
            </a:pPr>
            <a:r>
              <a:rPr lang="en-CA" sz="800" b="1" spc="-9" dirty="0">
                <a:solidFill>
                  <a:srgbClr val="5E5E5E"/>
                </a:solidFill>
                <a:latin typeface="Arial"/>
                <a:cs typeface="Arial"/>
              </a:rPr>
              <a:t>Cibles et d'application de la loi d'alerte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5E5E5E"/>
                </a:solidFill>
                <a:latin typeface="Arial"/>
                <a:cs typeface="Arial"/>
              </a:rPr>
              <a:t>Activités illégales telles que le braconnage ou manque de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5E5E5E"/>
                </a:solidFill>
                <a:latin typeface="Arial"/>
                <a:cs typeface="Arial"/>
              </a:rPr>
              <a:t>L'adhésion au rationnement de l'eau.</a:t>
            </a:r>
          </a:p>
          <a:p>
            <a:pPr>
              <a:lnSpc>
                <a:spcPts val="785"/>
              </a:lnSpc>
            </a:pPr>
            <a:endParaRPr lang="en-CA" sz="800" b="1" dirty="0">
              <a:solidFill>
                <a:srgbClr val="000000"/>
              </a:solidFill>
            </a:endParaRPr>
          </a:p>
        </p:txBody>
      </p:sp>
      <p:sp>
        <p:nvSpPr>
          <p:cNvPr id="37" name="TextBox 37"/>
          <p:cNvSpPr txBox="1"/>
          <p:nvPr/>
        </p:nvSpPr>
        <p:spPr>
          <a:xfrm>
            <a:off x="6921587" y="2313101"/>
            <a:ext cx="1816075" cy="474489"/>
          </a:xfrm>
          <a:prstGeom prst="rect">
            <a:avLst/>
          </a:prstGeom>
          <a:noFill/>
        </p:spPr>
        <p:txBody>
          <a:bodyPr vert="horz" wrap="none" lIns="0" tIns="0" rIns="0" bIns="0" rtlCol="0">
            <a:spAutoFit/>
          </a:bodyPr>
          <a:lstStyle/>
          <a:p>
            <a:pPr>
              <a:lnSpc>
                <a:spcPts val="628"/>
              </a:lnSpc>
            </a:pPr>
            <a:r>
              <a:rPr lang="en-CA" sz="800" b="1" spc="-9" dirty="0">
                <a:solidFill>
                  <a:srgbClr val="413F42"/>
                </a:solidFill>
                <a:latin typeface="Arial"/>
                <a:cs typeface="Arial"/>
              </a:rPr>
              <a:t>Fournir les moyens pour les particuliers et</a:t>
            </a:r>
            <a:r>
              <a:rPr lang="en-CA" sz="800" b="1" dirty="0">
                <a:solidFill>
                  <a:srgbClr val="000000"/>
                </a:solidFill>
                <a:latin typeface="Times New Roman"/>
              </a:rPr>
              <a:t/>
            </a:r>
            <a:br>
              <a:rPr lang="en-CA" sz="800" b="1" dirty="0">
                <a:solidFill>
                  <a:srgbClr val="000000"/>
                </a:solidFill>
                <a:latin typeface="Times New Roman"/>
              </a:rPr>
            </a:br>
            <a:endParaRPr lang="en-CA" sz="800" b="1" dirty="0" smtClean="0">
              <a:solidFill>
                <a:srgbClr val="000000"/>
              </a:solidFill>
              <a:latin typeface="Times New Roman"/>
            </a:endParaRPr>
          </a:p>
          <a:p>
            <a:pPr>
              <a:lnSpc>
                <a:spcPts val="628"/>
              </a:lnSpc>
            </a:pPr>
            <a:r>
              <a:rPr lang="en-CA" sz="800" b="1" spc="-9" dirty="0" smtClean="0">
                <a:solidFill>
                  <a:srgbClr val="413F42"/>
                </a:solidFill>
                <a:latin typeface="Arial"/>
                <a:cs typeface="Arial"/>
              </a:rPr>
              <a:t>Les institutions </a:t>
            </a:r>
            <a:r>
              <a:rPr lang="en-CA" sz="800" b="1" spc="-9" dirty="0">
                <a:solidFill>
                  <a:srgbClr val="413F42"/>
                </a:solidFill>
                <a:latin typeface="Arial"/>
                <a:cs typeface="Arial"/>
              </a:rPr>
              <a:t>De s'engager dans le commerce</a:t>
            </a:r>
            <a:r>
              <a:rPr lang="en-CA" sz="800" b="1" dirty="0">
                <a:solidFill>
                  <a:srgbClr val="000000"/>
                </a:solidFill>
                <a:latin typeface="Times New Roman"/>
              </a:rPr>
              <a:t/>
            </a:r>
            <a:br>
              <a:rPr lang="en-CA" sz="800" b="1" dirty="0">
                <a:solidFill>
                  <a:srgbClr val="000000"/>
                </a:solidFill>
                <a:latin typeface="Times New Roman"/>
              </a:rPr>
            </a:br>
            <a:endParaRPr lang="en-CA" sz="800" b="1" dirty="0" smtClean="0">
              <a:solidFill>
                <a:srgbClr val="000000"/>
              </a:solidFill>
              <a:latin typeface="Times New Roman"/>
            </a:endParaRPr>
          </a:p>
          <a:p>
            <a:pPr>
              <a:lnSpc>
                <a:spcPts val="628"/>
              </a:lnSpc>
            </a:pPr>
            <a:r>
              <a:rPr lang="en-CA" sz="800" b="1" spc="-9" dirty="0" smtClean="0">
                <a:solidFill>
                  <a:srgbClr val="413F42"/>
                </a:solidFill>
                <a:latin typeface="Arial"/>
                <a:cs typeface="Arial"/>
              </a:rPr>
              <a:t>Par voie électronique </a:t>
            </a:r>
            <a:r>
              <a:rPr lang="en-CA" sz="800" b="1" spc="-9" dirty="0">
                <a:solidFill>
                  <a:srgbClr val="413F42"/>
                </a:solidFill>
                <a:latin typeface="Arial"/>
                <a:cs typeface="Arial"/>
              </a:rPr>
              <a:t>(y compris crédit carbone</a:t>
            </a:r>
          </a:p>
          <a:p>
            <a:pPr>
              <a:lnSpc>
                <a:spcPts val="687"/>
              </a:lnSpc>
            </a:pPr>
            <a:endParaRPr lang="en-CA" sz="800" b="1" dirty="0">
              <a:solidFill>
                <a:srgbClr val="000000"/>
              </a:solidFill>
            </a:endParaRPr>
          </a:p>
        </p:txBody>
      </p:sp>
      <p:sp>
        <p:nvSpPr>
          <p:cNvPr id="38" name="TextBox 38"/>
          <p:cNvSpPr txBox="1"/>
          <p:nvPr/>
        </p:nvSpPr>
        <p:spPr>
          <a:xfrm>
            <a:off x="6921574" y="2683647"/>
            <a:ext cx="2181944" cy="512961"/>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Trading), résultant en une réduction des émissions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Associés à une réduction dans le transport et</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Besoins d'entreposage. Elles peuvent également fournir</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L'alerte précoce de l'imminence de catastrophes naturelles.</a:t>
            </a:r>
          </a:p>
          <a:p>
            <a:pPr>
              <a:lnSpc>
                <a:spcPts val="785"/>
              </a:lnSpc>
            </a:pPr>
            <a:endParaRPr lang="en-CA" sz="800" b="1" dirty="0">
              <a:solidFill>
                <a:srgbClr val="000000"/>
              </a:solidFill>
            </a:endParaRPr>
          </a:p>
        </p:txBody>
      </p:sp>
      <p:sp>
        <p:nvSpPr>
          <p:cNvPr id="39" name="TextBox 39"/>
          <p:cNvSpPr txBox="1"/>
          <p:nvPr/>
        </p:nvSpPr>
        <p:spPr>
          <a:xfrm>
            <a:off x="6921583" y="3225730"/>
            <a:ext cx="839845" cy="230832"/>
          </a:xfrm>
          <a:prstGeom prst="rect">
            <a:avLst/>
          </a:prstGeom>
          <a:noFill/>
        </p:spPr>
        <p:txBody>
          <a:bodyPr vert="horz" wrap="none" lIns="0" tIns="0" rIns="0" bIns="0" rtlCol="0">
            <a:spAutoFit/>
          </a:bodyPr>
          <a:lstStyle/>
          <a:p>
            <a:pPr>
              <a:lnSpc>
                <a:spcPts val="897"/>
              </a:lnSpc>
            </a:pPr>
            <a:r>
              <a:rPr lang="en-CA" sz="800" b="1" spc="-27" dirty="0">
                <a:solidFill>
                  <a:srgbClr val="007A99"/>
                </a:solidFill>
                <a:latin typeface="Arial"/>
                <a:cs typeface="Arial"/>
              </a:rPr>
              <a:t>Systèmes intelligents</a:t>
            </a:r>
          </a:p>
          <a:p>
            <a:pPr>
              <a:lnSpc>
                <a:spcPts val="875"/>
              </a:lnSpc>
            </a:pPr>
            <a:endParaRPr lang="en-CA" sz="800" b="1" dirty="0">
              <a:solidFill>
                <a:srgbClr val="000000"/>
              </a:solidFill>
            </a:endParaRPr>
          </a:p>
        </p:txBody>
      </p:sp>
      <p:sp>
        <p:nvSpPr>
          <p:cNvPr id="40" name="TextBox 40"/>
          <p:cNvSpPr txBox="1"/>
          <p:nvPr/>
        </p:nvSpPr>
        <p:spPr>
          <a:xfrm>
            <a:off x="6921583" y="3417309"/>
            <a:ext cx="1736181" cy="512961"/>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Comme la construction, les transports et</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Les systèmes de gestion du réseau, fournir</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Les moyens d'optimiser l'utilisation de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Ressources naturelles et réduire</a:t>
            </a:r>
          </a:p>
          <a:p>
            <a:pPr>
              <a:lnSpc>
                <a:spcPts val="785"/>
              </a:lnSpc>
            </a:pPr>
            <a:endParaRPr lang="en-CA" sz="800" b="1" dirty="0">
              <a:solidFill>
                <a:srgbClr val="000000"/>
              </a:solidFill>
            </a:endParaRPr>
          </a:p>
        </p:txBody>
      </p:sp>
      <p:sp>
        <p:nvSpPr>
          <p:cNvPr id="41" name="TextBox 41"/>
          <p:cNvSpPr txBox="1"/>
          <p:nvPr/>
        </p:nvSpPr>
        <p:spPr>
          <a:xfrm>
            <a:off x="6921583" y="3861538"/>
            <a:ext cx="1125565" cy="166712"/>
          </a:xfrm>
          <a:prstGeom prst="rect">
            <a:avLst/>
          </a:prstGeom>
          <a:noFill/>
        </p:spPr>
        <p:txBody>
          <a:bodyPr vert="horz" wrap="none" lIns="0" tIns="0" rIns="0" bIns="0" rtlCol="0">
            <a:spAutoFit/>
          </a:bodyPr>
          <a:lstStyle/>
          <a:p>
            <a:pPr>
              <a:lnSpc>
                <a:spcPts val="628"/>
              </a:lnSpc>
            </a:pPr>
            <a:r>
              <a:rPr lang="en-CA" sz="800" b="1" spc="-9" dirty="0">
                <a:solidFill>
                  <a:srgbClr val="413F42"/>
                </a:solidFill>
                <a:latin typeface="Arial"/>
                <a:cs typeface="Arial"/>
              </a:rPr>
              <a:t>Les impacts sur l'environnement.</a:t>
            </a:r>
          </a:p>
          <a:p>
            <a:pPr>
              <a:lnSpc>
                <a:spcPts val="669"/>
              </a:lnSpc>
            </a:pPr>
            <a:endParaRPr lang="en-CA" sz="800" b="1" dirty="0">
              <a:solidFill>
                <a:srgbClr val="000000"/>
              </a:solidFill>
            </a:endParaRPr>
          </a:p>
        </p:txBody>
      </p:sp>
      <p:sp>
        <p:nvSpPr>
          <p:cNvPr id="42" name="TextBox 42"/>
          <p:cNvSpPr txBox="1"/>
          <p:nvPr/>
        </p:nvSpPr>
        <p:spPr>
          <a:xfrm>
            <a:off x="6896659" y="4051390"/>
            <a:ext cx="1259127" cy="346249"/>
          </a:xfrm>
          <a:prstGeom prst="rect">
            <a:avLst/>
          </a:prstGeom>
          <a:noFill/>
        </p:spPr>
        <p:txBody>
          <a:bodyPr vert="horz" wrap="none" lIns="0" tIns="0" rIns="0" bIns="0" rtlCol="0">
            <a:spAutoFit/>
          </a:bodyPr>
          <a:lstStyle/>
          <a:p>
            <a:pPr>
              <a:lnSpc>
                <a:spcPts val="897"/>
              </a:lnSpc>
            </a:pPr>
            <a:r>
              <a:rPr lang="en-CA" sz="800" b="1" spc="-27" dirty="0">
                <a:solidFill>
                  <a:srgbClr val="007A99"/>
                </a:solidFill>
                <a:latin typeface="Arial"/>
                <a:cs typeface="Arial"/>
              </a:rPr>
              <a:t>SATELLITES, drones &amp;</a:t>
            </a:r>
            <a:r>
              <a:rPr lang="en-CA" sz="800" b="1" dirty="0">
                <a:solidFill>
                  <a:srgbClr val="000000"/>
                </a:solidFill>
                <a:latin typeface="Times New Roman"/>
              </a:rPr>
              <a:t/>
            </a:r>
            <a:br>
              <a:rPr lang="en-CA" sz="800" b="1" dirty="0">
                <a:solidFill>
                  <a:srgbClr val="000000"/>
                </a:solidFill>
                <a:latin typeface="Times New Roman"/>
              </a:rPr>
            </a:br>
            <a:r>
              <a:rPr lang="en-CA" sz="800" b="1" spc="-27" dirty="0">
                <a:solidFill>
                  <a:srgbClr val="007A99"/>
                </a:solidFill>
                <a:latin typeface="Arial"/>
                <a:cs typeface="Arial"/>
              </a:rPr>
              <a:t>L'INTERNET DES OBJETS</a:t>
            </a:r>
          </a:p>
          <a:p>
            <a:pPr>
              <a:lnSpc>
                <a:spcPts val="933"/>
              </a:lnSpc>
            </a:pPr>
            <a:endParaRPr lang="en-CA" sz="800" b="1" dirty="0">
              <a:solidFill>
                <a:srgbClr val="000000"/>
              </a:solidFill>
            </a:endParaRPr>
          </a:p>
        </p:txBody>
      </p:sp>
      <p:sp>
        <p:nvSpPr>
          <p:cNvPr id="43" name="TextBox 43"/>
          <p:cNvSpPr txBox="1"/>
          <p:nvPr/>
        </p:nvSpPr>
        <p:spPr>
          <a:xfrm>
            <a:off x="6921575" y="4346524"/>
            <a:ext cx="2005677" cy="307777"/>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Tels que des capteurs distants, stations météorologiques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Et les étiquettes RFID, engendrer de riches ensembles de</a:t>
            </a:r>
          </a:p>
          <a:p>
            <a:pPr>
              <a:lnSpc>
                <a:spcPts val="785"/>
              </a:lnSpc>
            </a:pPr>
            <a:endParaRPr lang="en-CA" sz="800" b="1" dirty="0">
              <a:solidFill>
                <a:srgbClr val="000000"/>
              </a:solidFill>
            </a:endParaRPr>
          </a:p>
        </p:txBody>
      </p:sp>
      <p:sp>
        <p:nvSpPr>
          <p:cNvPr id="44" name="TextBox 44"/>
          <p:cNvSpPr txBox="1"/>
          <p:nvPr/>
        </p:nvSpPr>
        <p:spPr>
          <a:xfrm>
            <a:off x="6902030" y="4590952"/>
            <a:ext cx="1797095" cy="512961"/>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Hautement précis géoréférencées digital</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Les données sur la terre : le sol; végétation;</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Les masses d'eau et les niveaux; atmosphère;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Conditions météorologiques; les orages; les tremblements de terre et</a:t>
            </a:r>
          </a:p>
          <a:p>
            <a:pPr>
              <a:lnSpc>
                <a:spcPts val="785"/>
              </a:lnSpc>
            </a:pPr>
            <a:endParaRPr lang="en-CA" sz="800" b="1" dirty="0">
              <a:solidFill>
                <a:srgbClr val="000000"/>
              </a:solidFill>
            </a:endParaRPr>
          </a:p>
        </p:txBody>
      </p:sp>
      <p:sp>
        <p:nvSpPr>
          <p:cNvPr id="45" name="TextBox 45"/>
          <p:cNvSpPr txBox="1"/>
          <p:nvPr/>
        </p:nvSpPr>
        <p:spPr>
          <a:xfrm>
            <a:off x="6921583" y="5023247"/>
            <a:ext cx="1898725" cy="307777"/>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L'activité volcanique, les colonies; transports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Itinéraires et plus.</a:t>
            </a:r>
          </a:p>
          <a:p>
            <a:pPr>
              <a:lnSpc>
                <a:spcPts val="785"/>
              </a:lnSpc>
            </a:pPr>
            <a:endParaRPr lang="en-CA" sz="800" b="1" dirty="0">
              <a:solidFill>
                <a:srgbClr val="000000"/>
              </a:solidFill>
            </a:endParaRPr>
          </a:p>
        </p:txBody>
      </p:sp>
      <p:sp>
        <p:nvSpPr>
          <p:cNvPr id="49" name="TextBox 14"/>
          <p:cNvSpPr txBox="1"/>
          <p:nvPr/>
        </p:nvSpPr>
        <p:spPr>
          <a:xfrm>
            <a:off x="8020166" y="1701435"/>
            <a:ext cx="879472" cy="384721"/>
          </a:xfrm>
          <a:prstGeom prst="rect">
            <a:avLst/>
          </a:prstGeom>
          <a:noFill/>
        </p:spPr>
        <p:txBody>
          <a:bodyPr vert="horz" wrap="none" lIns="0" tIns="0" rIns="0" bIns="0" rtlCol="0">
            <a:spAutoFit/>
          </a:bodyPr>
          <a:lstStyle/>
          <a:p>
            <a:pPr>
              <a:lnSpc>
                <a:spcPts val="987"/>
              </a:lnSpc>
            </a:pPr>
            <a:r>
              <a:rPr lang="en-CA" sz="800" b="1" spc="-9" dirty="0" smtClean="0">
                <a:solidFill>
                  <a:srgbClr val="000000"/>
                </a:solidFill>
                <a:latin typeface="Arial"/>
                <a:cs typeface="Arial"/>
              </a:rPr>
              <a:t>ENVIRONMENTAL</a:t>
            </a:r>
            <a:r>
              <a:rPr lang="en-CA" sz="800" b="1" dirty="0" smtClean="0">
                <a:solidFill>
                  <a:srgbClr val="000000"/>
                </a:solidFill>
                <a:latin typeface="Times New Roman"/>
              </a:rPr>
              <a:t/>
            </a:r>
            <a:br>
              <a:rPr lang="en-CA" sz="800" b="1" dirty="0" smtClean="0">
                <a:solidFill>
                  <a:srgbClr val="000000"/>
                </a:solidFill>
                <a:latin typeface="Times New Roman"/>
              </a:rPr>
            </a:br>
            <a:r>
              <a:rPr lang="en-CA" sz="800" b="1" spc="-9" dirty="0" smtClean="0">
                <a:solidFill>
                  <a:srgbClr val="000000"/>
                </a:solidFill>
                <a:latin typeface="Arial"/>
                <a:cs typeface="Arial"/>
              </a:rPr>
              <a:t>PROTECTON</a:t>
            </a:r>
          </a:p>
          <a:p>
            <a:pPr>
              <a:lnSpc>
                <a:spcPts val="969"/>
              </a:lnSpc>
            </a:pPr>
            <a:endParaRPr lang="en-CA" sz="800" b="1" dirty="0">
              <a:solidFill>
                <a:srgbClr val="000000"/>
              </a:solidFill>
            </a:endParaRPr>
          </a:p>
        </p:txBody>
      </p:sp>
      <p:sp>
        <p:nvSpPr>
          <p:cNvPr id="51" name="TextBox 50"/>
          <p:cNvSpPr txBox="1"/>
          <p:nvPr/>
        </p:nvSpPr>
        <p:spPr>
          <a:xfrm>
            <a:off x="2955639" y="1701433"/>
            <a:ext cx="880690" cy="215444"/>
          </a:xfrm>
          <a:prstGeom prst="rect">
            <a:avLst/>
          </a:prstGeom>
          <a:noFill/>
        </p:spPr>
        <p:txBody>
          <a:bodyPr wrap="square" rtlCol="0">
            <a:spAutoFit/>
          </a:bodyPr>
          <a:lstStyle/>
          <a:p>
            <a:r>
              <a:rPr lang="en-US" sz="800" b="1" spc="-9" dirty="0">
                <a:solidFill>
                  <a:srgbClr val="000000"/>
                </a:solidFill>
                <a:latin typeface="Arial"/>
                <a:cs typeface="Arial"/>
              </a:rPr>
              <a:t>L'ÉDUCATION</a:t>
            </a:r>
          </a:p>
        </p:txBody>
      </p:sp>
      <p:sp>
        <p:nvSpPr>
          <p:cNvPr id="52" name="TextBox 51"/>
          <p:cNvSpPr txBox="1"/>
          <p:nvPr/>
        </p:nvSpPr>
        <p:spPr>
          <a:xfrm>
            <a:off x="2389538" y="1769185"/>
            <a:ext cx="658471" cy="215444"/>
          </a:xfrm>
          <a:prstGeom prst="rect">
            <a:avLst/>
          </a:prstGeom>
          <a:noFill/>
        </p:spPr>
        <p:txBody>
          <a:bodyPr wrap="square" rtlCol="0">
            <a:spAutoFit/>
          </a:bodyPr>
          <a:lstStyle/>
          <a:p>
            <a:r>
              <a:rPr lang="en-US" sz="800" b="1" spc="-9" dirty="0">
                <a:solidFill>
                  <a:srgbClr val="000000"/>
                </a:solidFill>
                <a:latin typeface="Arial"/>
                <a:cs typeface="Arial"/>
              </a:rPr>
              <a:t>La santé</a:t>
            </a:r>
          </a:p>
        </p:txBody>
      </p:sp>
      <p:sp>
        <p:nvSpPr>
          <p:cNvPr id="46" name="Rectangle 45"/>
          <p:cNvSpPr/>
          <p:nvPr/>
        </p:nvSpPr>
        <p:spPr>
          <a:xfrm>
            <a:off x="1726015" y="6211669"/>
            <a:ext cx="6723041" cy="369332"/>
          </a:xfrm>
          <a:prstGeom prst="rect">
            <a:avLst/>
          </a:prstGeom>
        </p:spPr>
        <p:txBody>
          <a:bodyPr wrap="square">
            <a:spAutoFit/>
          </a:bodyPr>
          <a:lstStyle/>
          <a:p>
            <a:r>
              <a:rPr lang="en-US" dirty="0" smtClean="0"/>
              <a:t>Source : SDG Playbook TIC 2015 (</a:t>
            </a:r>
            <a:r>
              <a:rPr lang="en-US" dirty="0" err="1" smtClean="0"/>
              <a:t>Nethope</a:t>
            </a:r>
            <a:r>
              <a:rPr lang="en-US" dirty="0" smtClean="0"/>
              <a:t>, Intel, CRS, MS, CDW)</a:t>
            </a:r>
            <a:endParaRPr lang="en-US" dirty="0"/>
          </a:p>
        </p:txBody>
      </p:sp>
    </p:spTree>
    <p:extLst>
      <p:ext uri="{BB962C8B-B14F-4D97-AF65-F5344CB8AC3E}">
        <p14:creationId xmlns:p14="http://schemas.microsoft.com/office/powerpoint/2010/main" xmlns="" val="42700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6364" y="231648"/>
            <a:ext cx="8229600" cy="1560575"/>
          </a:xfrm>
        </p:spPr>
        <p:txBody>
          <a:bodyPr>
            <a:normAutofit fontScale="90000"/>
          </a:bodyPr>
          <a:lstStyle/>
          <a:p>
            <a:r>
              <a:rPr lang="en-US" altLang="en-US" sz="2900" dirty="0" smtClean="0"/>
              <a:t/>
            </a:r>
            <a:br>
              <a:rPr lang="en-US" altLang="en-US" sz="2900" dirty="0" smtClean="0"/>
            </a:br>
            <a:r>
              <a:rPr lang="en-US" altLang="en-US" sz="2900" dirty="0" smtClean="0"/>
              <a:t>La Recommandation UIT-T L.1500 - Cadre d'information et de la communication (TIC) et l'adaptation aux effets du climat </a:t>
            </a:r>
            <a:r>
              <a:rPr lang="en-US" altLang="en-US" sz="3200" dirty="0" smtClean="0">
                <a:solidFill>
                  <a:schemeClr val="bg1"/>
                </a:solidFill>
                <a:latin typeface="Cambria" pitchFamily="18" charset="0"/>
                <a:cs typeface="Microsoft Sans Serif" pitchFamily="34" charset="0"/>
              </a:rPr>
              <a:t>Changer. </a:t>
            </a:r>
            <a:r>
              <a:rPr lang="en-US" altLang="en-US" sz="3200" i="1" dirty="0" smtClean="0">
                <a:solidFill>
                  <a:schemeClr val="bg1"/>
                </a:solidFill>
                <a:latin typeface="Cambria" pitchFamily="18" charset="0"/>
                <a:cs typeface="Microsoft Sans Serif" pitchFamily="34" charset="0"/>
              </a:rPr>
              <a:t/>
            </a:r>
            <a:br>
              <a:rPr lang="en-US" altLang="en-US" sz="3200" i="1" dirty="0" smtClean="0">
                <a:solidFill>
                  <a:schemeClr val="bg1"/>
                </a:solidFill>
                <a:latin typeface="Cambria" pitchFamily="18" charset="0"/>
                <a:cs typeface="Microsoft Sans Serif" pitchFamily="34" charset="0"/>
              </a:rPr>
            </a:br>
            <a:r>
              <a:rPr lang="en-US" altLang="ko-KR" sz="2900" dirty="0" smtClean="0"/>
              <a:t>L1500 RECOMMANDATION</a:t>
            </a:r>
            <a:br>
              <a:rPr lang="en-US" altLang="ko-KR" sz="2900" dirty="0" smtClean="0"/>
            </a:br>
            <a:endParaRPr lang="en-US" altLang="ko-KR" sz="2900" dirty="0"/>
          </a:p>
        </p:txBody>
      </p:sp>
      <p:pic>
        <p:nvPicPr>
          <p:cNvPr id="6" name="Picture 3"/>
          <p:cNvPicPr>
            <a:picLocks noChangeAspect="1" noChangeArrowheads="1"/>
          </p:cNvPicPr>
          <p:nvPr/>
        </p:nvPicPr>
        <p:blipFill>
          <a:blip r:embed="rId2" cstate="print"/>
          <a:srcRect/>
          <a:stretch>
            <a:fillRect/>
          </a:stretch>
        </p:blipFill>
        <p:spPr bwMode="auto">
          <a:xfrm>
            <a:off x="251520" y="1521691"/>
            <a:ext cx="8640960" cy="5114544"/>
          </a:xfrm>
          <a:prstGeom prst="rect">
            <a:avLst/>
          </a:prstGeom>
          <a:noFill/>
          <a:ln w="9525">
            <a:noFill/>
            <a:miter lim="800000"/>
            <a:headEnd/>
            <a:tailEnd/>
          </a:ln>
        </p:spPr>
      </p:pic>
    </p:spTree>
    <p:extLst>
      <p:ext uri="{BB962C8B-B14F-4D97-AF65-F5344CB8AC3E}">
        <p14:creationId xmlns:p14="http://schemas.microsoft.com/office/powerpoint/2010/main" xmlns="" val="412608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909"/>
            <a:ext cx="9033164" cy="969819"/>
          </a:xfrm>
        </p:spPr>
        <p:txBody>
          <a:bodyPr>
            <a:normAutofit fontScale="90000"/>
          </a:bodyPr>
          <a:lstStyle/>
          <a:p>
            <a:r>
              <a:rPr lang="en-US" altLang="ko-KR" sz="3200" dirty="0" smtClean="0"/>
              <a:t>Recommandations approuvées et les travaux en cours</a:t>
            </a:r>
            <a:endParaRPr lang="en-US" sz="3200" dirty="0"/>
          </a:p>
        </p:txBody>
      </p:sp>
      <p:graphicFrame>
        <p:nvGraphicFramePr>
          <p:cNvPr id="4" name="Content Placeholder 3"/>
          <p:cNvGraphicFramePr>
            <a:graphicFrameLocks noGrp="1"/>
          </p:cNvGraphicFramePr>
          <p:nvPr>
            <p:ph idx="1"/>
          </p:nvPr>
        </p:nvGraphicFramePr>
        <p:xfrm>
          <a:off x="203201" y="1200728"/>
          <a:ext cx="8709890" cy="5301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73024" y="1200728"/>
            <a:ext cx="8010144" cy="646331"/>
          </a:xfrm>
          <a:prstGeom prst="rect">
            <a:avLst/>
          </a:prstGeom>
          <a:noFill/>
        </p:spPr>
        <p:txBody>
          <a:bodyPr wrap="square" rtlCol="0">
            <a:spAutoFit/>
          </a:bodyPr>
          <a:lstStyle/>
          <a:p>
            <a:pPr lvl="0" algn="ctr"/>
            <a:r>
              <a:rPr lang="en-US" altLang="en-US" b="1" dirty="0" smtClean="0">
                <a:solidFill>
                  <a:schemeClr val="bg1"/>
                </a:solidFill>
              </a:rPr>
              <a:t>La Recommandation UIT-T L.1500 - Cadre </a:t>
            </a:r>
            <a:r>
              <a:rPr lang="en-US" altLang="en-US" b="1" dirty="0" smtClean="0">
                <a:solidFill>
                  <a:schemeClr val="bg1"/>
                </a:solidFill>
              </a:rPr>
              <a:t>des  Technologies </a:t>
            </a:r>
            <a:r>
              <a:rPr lang="en-US" altLang="en-US" b="1" dirty="0" err="1" smtClean="0">
                <a:solidFill>
                  <a:schemeClr val="bg1"/>
                </a:solidFill>
              </a:rPr>
              <a:t>d’Information</a:t>
            </a:r>
            <a:r>
              <a:rPr lang="en-US" altLang="en-US" b="1" dirty="0" smtClean="0">
                <a:solidFill>
                  <a:schemeClr val="bg1"/>
                </a:solidFill>
              </a:rPr>
              <a:t> </a:t>
            </a:r>
            <a:r>
              <a:rPr lang="en-US" altLang="en-US" b="1" dirty="0" smtClean="0">
                <a:solidFill>
                  <a:schemeClr val="bg1"/>
                </a:solidFill>
              </a:rPr>
              <a:t>et de la </a:t>
            </a:r>
            <a:r>
              <a:rPr lang="en-US" altLang="en-US" b="1" dirty="0" smtClean="0">
                <a:solidFill>
                  <a:schemeClr val="bg1"/>
                </a:solidFill>
              </a:rPr>
              <a:t>Communication </a:t>
            </a:r>
            <a:r>
              <a:rPr lang="en-US" altLang="en-US" b="1" dirty="0" smtClean="0">
                <a:solidFill>
                  <a:schemeClr val="bg1"/>
                </a:solidFill>
              </a:rPr>
              <a:t>(TIC) et l'adaptation aux effets du climat </a:t>
            </a:r>
            <a:endParaRPr lang="en-US"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smtClean="0">
                <a:latin typeface="+mn-lt"/>
                <a:ea typeface="Cambria Math" panose="02040503050406030204" pitchFamily="18" charset="0"/>
                <a:cs typeface="+mn-cs"/>
              </a:rPr>
              <a:t/>
            </a:r>
            <a:br>
              <a:rPr lang="en-US" altLang="ko-KR" sz="3200" smtClean="0">
                <a:latin typeface="+mn-lt"/>
                <a:ea typeface="Cambria Math" panose="02040503050406030204" pitchFamily="18" charset="0"/>
                <a:cs typeface="+mn-cs"/>
              </a:rPr>
            </a:br>
            <a:r>
              <a:rPr lang="en-US" altLang="ko-KR" sz="3200" smtClean="0">
                <a:latin typeface="+mn-lt"/>
                <a:ea typeface="Cambria Math" panose="02040503050406030204" pitchFamily="18" charset="0"/>
                <a:cs typeface="+mn-cs"/>
              </a:rPr>
              <a:t>L'UIT- T L. 1501 </a:t>
            </a:r>
            <a:r>
              <a:rPr lang="en-US" sz="3200" smtClean="0"/>
              <a:t>Pratiques exemplaires sur la façon dont les pays peuvent utiliser les TIC pour s'adapter aux effets du changement climatique</a:t>
            </a:r>
            <a:endParaRPr lang="en-US" altLang="ko-KR" sz="3200" dirty="0" smtClean="0">
              <a:latin typeface="+mn-lt"/>
              <a:ea typeface="Cambria Math" panose="02040503050406030204" pitchFamily="18" charset="0"/>
              <a:cs typeface="+mn-cs"/>
            </a:endParaRPr>
          </a:p>
        </p:txBody>
      </p:sp>
      <p:sp>
        <p:nvSpPr>
          <p:cNvPr id="3" name="Content Placeholder 2"/>
          <p:cNvSpPr>
            <a:spLocks noGrp="1"/>
          </p:cNvSpPr>
          <p:nvPr>
            <p:ph idx="1"/>
          </p:nvPr>
        </p:nvSpPr>
        <p:spPr>
          <a:xfrm>
            <a:off x="158496" y="1621536"/>
            <a:ext cx="6547104" cy="4754880"/>
          </a:xfrm>
        </p:spPr>
        <p:txBody>
          <a:bodyPr>
            <a:normAutofit fontScale="40000" lnSpcReduction="20000"/>
          </a:bodyPr>
          <a:lstStyle/>
          <a:p>
            <a:pPr marL="0" indent="0">
              <a:buClr>
                <a:schemeClr val="bg1"/>
              </a:buClr>
              <a:buFont typeface="Wingdings" pitchFamily="2" charset="2"/>
              <a:buNone/>
              <a:defRPr/>
            </a:pPr>
            <a:r>
              <a:rPr lang="en-US" altLang="ko-KR" sz="2100" dirty="0" smtClean="0">
                <a:ea typeface="Cambria Math" panose="02040503050406030204" pitchFamily="18" charset="0"/>
              </a:rPr>
              <a:t> </a:t>
            </a:r>
          </a:p>
          <a:p>
            <a:pPr>
              <a:buClr>
                <a:schemeClr val="bg1"/>
              </a:buClr>
              <a:defRPr/>
            </a:pPr>
            <a:r>
              <a:rPr lang="en-US" sz="4000" dirty="0" smtClean="0">
                <a:latin typeface="Cambria" pitchFamily="18" charset="0"/>
              </a:rPr>
              <a:t>Uit-T L.1501 fournit le cadre multi-niveaux pour l'intégration des TIC dans l'adaptation aux changements climatiques pour les pays </a:t>
            </a:r>
            <a:r>
              <a:rPr lang="en-US" sz="4000" dirty="0" smtClean="0">
                <a:latin typeface="Cambria" pitchFamily="18" charset="0"/>
              </a:rPr>
              <a:t>qui vise à </a:t>
            </a:r>
            <a:r>
              <a:rPr lang="en-US" sz="4000" dirty="0" err="1" smtClean="0">
                <a:latin typeface="Cambria" pitchFamily="18" charset="0"/>
              </a:rPr>
              <a:t>intégrer</a:t>
            </a:r>
            <a:r>
              <a:rPr lang="en-US" sz="4000" dirty="0" smtClean="0">
                <a:latin typeface="Cambria" pitchFamily="18" charset="0"/>
              </a:rPr>
              <a:t> </a:t>
            </a:r>
            <a:r>
              <a:rPr lang="en-US" sz="4000" dirty="0" smtClean="0">
                <a:latin typeface="Cambria" pitchFamily="18" charset="0"/>
              </a:rPr>
              <a:t>les TIC dans leur </a:t>
            </a:r>
            <a:r>
              <a:rPr lang="en-US" sz="4000" dirty="0" err="1" smtClean="0">
                <a:latin typeface="Cambria" pitchFamily="18" charset="0"/>
              </a:rPr>
              <a:t>système</a:t>
            </a:r>
            <a:r>
              <a:rPr lang="en-US" sz="4000" dirty="0" smtClean="0">
                <a:latin typeface="Cambria" pitchFamily="18" charset="0"/>
              </a:rPr>
              <a:t> </a:t>
            </a:r>
            <a:r>
              <a:rPr lang="en-US" sz="4000" dirty="0" smtClean="0">
                <a:latin typeface="Cambria" pitchFamily="18" charset="0"/>
              </a:rPr>
              <a:t>national, des </a:t>
            </a:r>
            <a:r>
              <a:rPr lang="en-US" sz="4000" dirty="0" smtClean="0">
                <a:latin typeface="Cambria" pitchFamily="18" charset="0"/>
              </a:rPr>
              <a:t>stratégies d'adaptation au changement climatique</a:t>
            </a:r>
          </a:p>
          <a:p>
            <a:pPr indent="0">
              <a:buNone/>
            </a:pPr>
            <a:endParaRPr lang="en-US" altLang="ko-KR" sz="4000" dirty="0" smtClean="0">
              <a:latin typeface="Cambria" pitchFamily="18" charset="0"/>
            </a:endParaRPr>
          </a:p>
          <a:p>
            <a:pPr eaLnBrk="0" hangingPunct="0">
              <a:buClr>
                <a:schemeClr val="bg1"/>
              </a:buClr>
              <a:buSzPct val="110000"/>
              <a:buFont typeface="Wingdings" pitchFamily="2" charset="2"/>
              <a:buChar char="§"/>
            </a:pPr>
            <a:r>
              <a:rPr lang="en-US" sz="4000" dirty="0" smtClean="0">
                <a:latin typeface="Cambria" pitchFamily="18" charset="0"/>
              </a:rPr>
              <a:t>Trois principales composantes du cadre :</a:t>
            </a:r>
          </a:p>
          <a:p>
            <a:pPr lvl="1" eaLnBrk="0" hangingPunct="0">
              <a:buClr>
                <a:schemeClr val="bg1"/>
              </a:buClr>
              <a:buFont typeface="Wingdings" pitchFamily="2" charset="2"/>
              <a:buChar char="§"/>
            </a:pPr>
            <a:r>
              <a:rPr lang="en-US" sz="4000" dirty="0" smtClean="0">
                <a:latin typeface="Cambria" pitchFamily="18" charset="0"/>
              </a:rPr>
              <a:t>Contenu : l'élaboration de politiques</a:t>
            </a:r>
          </a:p>
          <a:p>
            <a:pPr lvl="1" eaLnBrk="0" hangingPunct="0">
              <a:buClr>
                <a:schemeClr val="bg1"/>
              </a:buClr>
              <a:buFont typeface="Wingdings" pitchFamily="2" charset="2"/>
              <a:buChar char="§"/>
            </a:pPr>
            <a:r>
              <a:rPr lang="en-US" sz="4000" dirty="0" smtClean="0">
                <a:latin typeface="Cambria" pitchFamily="18" charset="0"/>
              </a:rPr>
              <a:t>Structure : arrangements institutionnels</a:t>
            </a:r>
          </a:p>
          <a:p>
            <a:pPr lvl="1" eaLnBrk="0" hangingPunct="0">
              <a:buClr>
                <a:schemeClr val="bg1"/>
              </a:buClr>
              <a:buFont typeface="Wingdings" pitchFamily="2" charset="2"/>
              <a:buChar char="§"/>
            </a:pPr>
            <a:r>
              <a:rPr lang="en-US" sz="4000" dirty="0" smtClean="0">
                <a:latin typeface="Cambria" pitchFamily="18" charset="0"/>
              </a:rPr>
              <a:t>Conception et mise en oeuvre </a:t>
            </a:r>
            <a:br>
              <a:rPr lang="en-US" sz="4000" dirty="0" smtClean="0">
                <a:latin typeface="Cambria" pitchFamily="18" charset="0"/>
              </a:rPr>
            </a:br>
            <a:r>
              <a:rPr lang="en-US" sz="4000" dirty="0" smtClean="0">
                <a:latin typeface="Cambria" pitchFamily="18" charset="0"/>
              </a:rPr>
              <a:t>Des processus cohérents</a:t>
            </a:r>
          </a:p>
          <a:p>
            <a:pPr lvl="1" eaLnBrk="0" hangingPunct="0">
              <a:buClr>
                <a:schemeClr val="bg1"/>
              </a:buClr>
              <a:buFont typeface="Wingdings" pitchFamily="2" charset="2"/>
              <a:buChar char="§"/>
            </a:pPr>
            <a:endParaRPr lang="en-US" sz="4000" dirty="0" smtClean="0">
              <a:latin typeface="Cambria" pitchFamily="18" charset="0"/>
            </a:endParaRPr>
          </a:p>
          <a:p>
            <a:pPr lvl="1" eaLnBrk="0" hangingPunct="0">
              <a:buClr>
                <a:schemeClr val="bg1"/>
              </a:buClr>
              <a:buFont typeface="Wingdings" pitchFamily="2" charset="2"/>
              <a:buChar char="§"/>
            </a:pPr>
            <a:endParaRPr lang="en-US" sz="4000" dirty="0" smtClean="0">
              <a:latin typeface="Cambria" pitchFamily="18" charset="0"/>
            </a:endParaRPr>
          </a:p>
          <a:p>
            <a:pPr eaLnBrk="0" hangingPunct="0">
              <a:buClr>
                <a:schemeClr val="bg1"/>
              </a:buClr>
              <a:buSzPct val="110000"/>
              <a:buNone/>
            </a:pPr>
            <a:r>
              <a:rPr lang="en-US" sz="4000" b="1" dirty="0" smtClean="0">
                <a:latin typeface="Cambria" pitchFamily="18" charset="0"/>
              </a:rPr>
              <a:t>       Liste de contrôle des indicateurs</a:t>
            </a:r>
          </a:p>
          <a:p>
            <a:pPr eaLnBrk="0" hangingPunct="0">
              <a:buClr>
                <a:schemeClr val="bg1"/>
              </a:buClr>
              <a:buSzPct val="110000"/>
              <a:buFont typeface="Wingdings" pitchFamily="2" charset="2"/>
              <a:buChar char="§"/>
            </a:pPr>
            <a:r>
              <a:rPr lang="en-US" sz="4000" dirty="0" smtClean="0">
                <a:latin typeface="Cambria" pitchFamily="18" charset="0"/>
              </a:rPr>
              <a:t>Pour aider les pays à s'assurer qu'ils satisfont aux exigences requises pour l'adoption et la mise en oeuvre du cadre pour les TIC et l'adaptation au changement climatique</a:t>
            </a:r>
          </a:p>
          <a:p>
            <a:pPr eaLnBrk="0" hangingPunct="0">
              <a:buClr>
                <a:schemeClr val="bg1"/>
              </a:buClr>
              <a:buSzPct val="110000"/>
              <a:buFont typeface="Wingdings" pitchFamily="2" charset="2"/>
              <a:buChar char="§"/>
            </a:pPr>
            <a:endParaRPr lang="en-US" sz="4000" dirty="0" smtClean="0">
              <a:latin typeface="Cambria" pitchFamily="18" charset="0"/>
            </a:endParaRPr>
          </a:p>
          <a:p>
            <a:pPr eaLnBrk="0" hangingPunct="0">
              <a:buClr>
                <a:schemeClr val="bg1"/>
              </a:buClr>
              <a:buSzPct val="110000"/>
              <a:buFont typeface="Wingdings" pitchFamily="2" charset="2"/>
              <a:buChar char="§"/>
            </a:pPr>
            <a:r>
              <a:rPr lang="en-US" sz="4000" dirty="0" smtClean="0">
                <a:latin typeface="Cambria" pitchFamily="18" charset="0"/>
              </a:rPr>
              <a:t>Pour aider les pays à s'assurer qu'ils conservent un enregistrement des tendances possibles liés au changement climatique</a:t>
            </a:r>
          </a:p>
          <a:p>
            <a:endParaRPr lang="en-US" dirty="0" smtClean="0"/>
          </a:p>
          <a:p>
            <a:endParaRPr lang="en-US" dirty="0" smtClean="0"/>
          </a:p>
          <a:p>
            <a:endParaRPr lang="en-US" dirty="0" smtClean="0"/>
          </a:p>
          <a:p>
            <a:endParaRPr lang="en-US" dirty="0"/>
          </a:p>
        </p:txBody>
      </p:sp>
      <p:pic>
        <p:nvPicPr>
          <p:cNvPr id="5" name="Picture 9"/>
          <p:cNvPicPr>
            <a:picLocks noChangeAspect="1" noChangeArrowheads="1"/>
          </p:cNvPicPr>
          <p:nvPr/>
        </p:nvPicPr>
        <p:blipFill>
          <a:blip r:embed="rId2" cstate="print"/>
          <a:srcRect/>
          <a:stretch>
            <a:fillRect/>
          </a:stretch>
        </p:blipFill>
        <p:spPr bwMode="auto">
          <a:xfrm>
            <a:off x="6547104" y="2572512"/>
            <a:ext cx="2596896" cy="2999232"/>
          </a:xfrm>
          <a:prstGeom prst="rect">
            <a:avLst/>
          </a:prstGeom>
          <a:noFill/>
          <a:ln w="9525">
            <a:noFill/>
            <a:round/>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dirty="0" smtClean="0">
                <a:latin typeface="+mn-lt"/>
                <a:ea typeface="Cambria Math" panose="02040503050406030204" pitchFamily="18" charset="0"/>
                <a:cs typeface="+mn-cs"/>
              </a:rPr>
              <a:t/>
            </a:r>
            <a:br>
              <a:rPr lang="en-US" altLang="ko-KR" sz="3200" dirty="0" smtClean="0">
                <a:latin typeface="+mn-lt"/>
                <a:ea typeface="Cambria Math" panose="02040503050406030204" pitchFamily="18" charset="0"/>
                <a:cs typeface="+mn-cs"/>
              </a:rPr>
            </a:br>
            <a:r>
              <a:rPr lang="en-US" altLang="ko-KR" sz="3200" dirty="0" smtClean="0">
                <a:latin typeface="+mn-lt"/>
                <a:ea typeface="Cambria Math" panose="02040503050406030204" pitchFamily="18" charset="0"/>
                <a:cs typeface="+mn-cs"/>
              </a:rPr>
              <a:t>L. 1502</a:t>
            </a:r>
            <a:r>
              <a:rPr lang="en-US" sz="3200" dirty="0" smtClean="0"/>
              <a:t> Adaptation de l'infrastructure Technologies de l'information et des communications pour les effets du changement climatique</a:t>
            </a:r>
            <a:r>
              <a:rPr lang="en-US" altLang="ko-KR" sz="3200" dirty="0" smtClean="0">
                <a:latin typeface="+mn-lt"/>
                <a:ea typeface="Cambria Math" panose="02040503050406030204" pitchFamily="18" charset="0"/>
                <a:cs typeface="+mn-cs"/>
              </a:rPr>
              <a:t> </a:t>
            </a:r>
          </a:p>
        </p:txBody>
      </p:sp>
      <p:sp>
        <p:nvSpPr>
          <p:cNvPr id="3" name="Content Placeholder 2"/>
          <p:cNvSpPr>
            <a:spLocks noGrp="1"/>
          </p:cNvSpPr>
          <p:nvPr>
            <p:ph idx="1"/>
          </p:nvPr>
        </p:nvSpPr>
        <p:spPr>
          <a:xfrm>
            <a:off x="323274" y="1384662"/>
            <a:ext cx="8320854" cy="4635137"/>
          </a:xfrm>
        </p:spPr>
        <p:txBody>
          <a:bodyPr>
            <a:normAutofit/>
          </a:bodyPr>
          <a:lstStyle/>
          <a:p>
            <a:pPr indent="0">
              <a:buNone/>
            </a:pPr>
            <a:endParaRPr lang="en-US" altLang="ko-KR" sz="2400" dirty="0" smtClean="0">
              <a:ea typeface="Cambria Math" panose="02040503050406030204" pitchFamily="18" charset="0"/>
            </a:endParaRPr>
          </a:p>
          <a:p>
            <a:pPr indent="0">
              <a:buNone/>
            </a:pPr>
            <a:r>
              <a:rPr lang="en-US" altLang="ko-KR" sz="2400" dirty="0" smtClean="0">
                <a:ea typeface="Cambria Math" panose="02040503050406030204" pitchFamily="18" charset="0"/>
              </a:rPr>
              <a:t>Les technologies de</a:t>
            </a:r>
            <a:r>
              <a:rPr lang="en-US" sz="2400" dirty="0" smtClean="0"/>
              <a:t> </a:t>
            </a:r>
            <a:r>
              <a:rPr lang="en-US" sz="2400" dirty="0" smtClean="0"/>
              <a:t>l'information et de la communication (TIC) peuvent faire partie de la solution au changement climatique, par exemple en aidant les pays à s'adapter aux effets du changement climatique. Dans le même temps, équipements et d'infrastructures TIC sont eux-mêmes exposés aux effets des changements climatiques et ont donc besoin d'être à la fois robuste et résiliente. </a:t>
            </a:r>
          </a:p>
          <a:p>
            <a:pPr indent="0">
              <a:buNone/>
            </a:pPr>
            <a:endParaRPr lang="en-US" altLang="ko-KR" sz="2400" dirty="0" smtClean="0">
              <a:ea typeface="Cambria Math" panose="02040503050406030204" pitchFamily="18" charset="0"/>
            </a:endParaRPr>
          </a:p>
        </p:txBody>
      </p:sp>
      <p:sp>
        <p:nvSpPr>
          <p:cNvPr id="4" name="Alternate Process 1"/>
          <p:cNvSpPr>
            <a:spLocks noChangeArrowheads="1"/>
          </p:cNvSpPr>
          <p:nvPr/>
        </p:nvSpPr>
        <p:spPr bwMode="auto">
          <a:xfrm>
            <a:off x="468313" y="4346448"/>
            <a:ext cx="2087562" cy="2511552"/>
          </a:xfrm>
          <a:prstGeom prst="flowChartAlternateProcess">
            <a:avLst/>
          </a:prstGeom>
          <a:solidFill>
            <a:schemeClr val="accent1"/>
          </a:solidFill>
          <a:ln w="9525">
            <a:solidFill>
              <a:schemeClr val="tx1"/>
            </a:solidFill>
            <a:round/>
            <a:headEnd/>
            <a:tailEnd/>
          </a:ln>
        </p:spPr>
        <p:txBody>
          <a:bodyPr/>
          <a:lstStyle/>
          <a:p>
            <a:pPr algn="ctr" eaLnBrk="0" hangingPunct="0"/>
            <a:endParaRPr lang="en-US" altLang="en-US" b="1" dirty="0">
              <a:solidFill>
                <a:srgbClr val="000000"/>
              </a:solidFill>
              <a:ea typeface="MS PGothic" pitchFamily="34" charset="-128"/>
            </a:endParaRPr>
          </a:p>
          <a:p>
            <a:pPr algn="ctr" eaLnBrk="0" hangingPunct="0"/>
            <a:r>
              <a:rPr lang="en-US" altLang="en-US" b="1" dirty="0">
                <a:solidFill>
                  <a:srgbClr val="000000"/>
                </a:solidFill>
                <a:ea typeface="MS PGothic" pitchFamily="34" charset="-128"/>
              </a:rPr>
              <a:t>Changement climatique</a:t>
            </a:r>
          </a:p>
          <a:p>
            <a:pPr algn="ctr" eaLnBrk="0" hangingPunct="0"/>
            <a:endParaRPr lang="en-US" altLang="en-US" dirty="0">
              <a:solidFill>
                <a:srgbClr val="000000"/>
              </a:solidFill>
              <a:ea typeface="MS PGothic" pitchFamily="34" charset="-128"/>
            </a:endParaRPr>
          </a:p>
          <a:p>
            <a:pPr algn="ctr" eaLnBrk="0" hangingPunct="0"/>
            <a:r>
              <a:rPr lang="en-US" altLang="en-US" sz="1600" dirty="0">
                <a:solidFill>
                  <a:srgbClr val="000000"/>
                </a:solidFill>
                <a:ea typeface="MS PGothic" pitchFamily="34" charset="-128"/>
              </a:rPr>
              <a:t>Événements extrêmes </a:t>
            </a:r>
          </a:p>
          <a:p>
            <a:pPr algn="ctr" eaLnBrk="0" hangingPunct="0"/>
            <a:r>
              <a:rPr lang="en-US" altLang="en-US" sz="1600" dirty="0">
                <a:solidFill>
                  <a:srgbClr val="000000"/>
                </a:solidFill>
                <a:ea typeface="MS PGothic" pitchFamily="34" charset="-128"/>
              </a:rPr>
              <a:t>(</a:t>
            </a:r>
            <a:r>
              <a:rPr lang="en-US" altLang="en-US" sz="1600" b="1" dirty="0">
                <a:solidFill>
                  <a:srgbClr val="000000"/>
                </a:solidFill>
                <a:ea typeface="MS PGothic" pitchFamily="34" charset="-128"/>
              </a:rPr>
              <a:t>Court terme</a:t>
            </a:r>
            <a:r>
              <a:rPr lang="en-US" altLang="en-US" sz="1600" dirty="0">
                <a:solidFill>
                  <a:srgbClr val="000000"/>
                </a:solidFill>
                <a:ea typeface="MS PGothic" pitchFamily="34" charset="-128"/>
              </a:rPr>
              <a:t>)</a:t>
            </a:r>
          </a:p>
          <a:p>
            <a:pPr algn="ctr" eaLnBrk="0" hangingPunct="0"/>
            <a:r>
              <a:rPr lang="en-US" altLang="en-US" sz="1600" b="1" dirty="0">
                <a:solidFill>
                  <a:srgbClr val="000000"/>
                </a:solidFill>
                <a:ea typeface="MS PGothic" pitchFamily="34" charset="-128"/>
              </a:rPr>
              <a:t>+</a:t>
            </a:r>
          </a:p>
          <a:p>
            <a:pPr algn="ctr" eaLnBrk="0" hangingPunct="0"/>
            <a:r>
              <a:rPr lang="en-US" altLang="en-US" sz="1600" dirty="0" err="1">
                <a:solidFill>
                  <a:srgbClr val="000000"/>
                </a:solidFill>
                <a:ea typeface="MS PGothic" pitchFamily="34" charset="-128"/>
              </a:rPr>
              <a:t>Tendances</a:t>
            </a:r>
            <a:r>
              <a:rPr lang="en-US" altLang="en-US" sz="1600" dirty="0">
                <a:solidFill>
                  <a:srgbClr val="000000"/>
                </a:solidFill>
                <a:ea typeface="MS PGothic" pitchFamily="34" charset="-128"/>
              </a:rPr>
              <a:t> </a:t>
            </a:r>
            <a:r>
              <a:rPr lang="en-US" altLang="en-US" sz="1600" dirty="0" err="1" smtClean="0">
                <a:solidFill>
                  <a:srgbClr val="000000"/>
                </a:solidFill>
                <a:ea typeface="MS PGothic" pitchFamily="34" charset="-128"/>
              </a:rPr>
              <a:t>chroniques</a:t>
            </a:r>
            <a:r>
              <a:rPr lang="en-US" altLang="en-US" sz="1600" dirty="0">
                <a:solidFill>
                  <a:srgbClr val="000000"/>
                </a:solidFill>
                <a:ea typeface="MS PGothic" pitchFamily="34" charset="-128"/>
              </a:rPr>
              <a:t> </a:t>
            </a:r>
          </a:p>
          <a:p>
            <a:pPr algn="ctr" eaLnBrk="0" hangingPunct="0"/>
            <a:r>
              <a:rPr lang="en-US" altLang="en-US" sz="1600" dirty="0">
                <a:solidFill>
                  <a:srgbClr val="000000"/>
                </a:solidFill>
                <a:ea typeface="MS PGothic" pitchFamily="34" charset="-128"/>
              </a:rPr>
              <a:t>(</a:t>
            </a:r>
            <a:r>
              <a:rPr lang="en-US" altLang="en-US" sz="1600" b="1" dirty="0">
                <a:solidFill>
                  <a:srgbClr val="000000"/>
                </a:solidFill>
                <a:ea typeface="MS PGothic" pitchFamily="34" charset="-128"/>
              </a:rPr>
              <a:t>Long terme</a:t>
            </a:r>
            <a:r>
              <a:rPr lang="en-US" altLang="en-US" sz="1600" dirty="0">
                <a:solidFill>
                  <a:srgbClr val="000000"/>
                </a:solidFill>
                <a:ea typeface="MS PGothic" pitchFamily="34" charset="-128"/>
              </a:rPr>
              <a:t>)</a:t>
            </a:r>
          </a:p>
        </p:txBody>
      </p:sp>
      <p:sp>
        <p:nvSpPr>
          <p:cNvPr id="5" name="Alternate Process 2"/>
          <p:cNvSpPr>
            <a:spLocks noChangeArrowheads="1"/>
          </p:cNvSpPr>
          <p:nvPr/>
        </p:nvSpPr>
        <p:spPr bwMode="auto">
          <a:xfrm>
            <a:off x="4447455" y="4126992"/>
            <a:ext cx="4465637" cy="2731008"/>
          </a:xfrm>
          <a:prstGeom prst="flowChartAlternateProcess">
            <a:avLst/>
          </a:prstGeom>
          <a:solidFill>
            <a:srgbClr val="D0D8CD"/>
          </a:solidFill>
          <a:ln w="9525">
            <a:solidFill>
              <a:schemeClr val="tx1"/>
            </a:solidFill>
            <a:round/>
            <a:headEnd/>
            <a:tailEnd/>
          </a:ln>
        </p:spPr>
        <p:txBody>
          <a:bodyPr/>
          <a:lstStyle/>
          <a:p>
            <a:pPr algn="ctr" eaLnBrk="0" hangingPunct="0"/>
            <a:r>
              <a:rPr lang="en-US" altLang="en-US" sz="2400" b="1" dirty="0">
                <a:solidFill>
                  <a:srgbClr val="000000"/>
                </a:solidFill>
                <a:ea typeface="MS PGothic" pitchFamily="34" charset="-128"/>
              </a:rPr>
              <a:t>Secteur des TIC </a:t>
            </a:r>
          </a:p>
          <a:p>
            <a:pPr algn="ctr" eaLnBrk="0" hangingPunct="0"/>
            <a:r>
              <a:rPr lang="en-US" altLang="en-US" sz="2400" b="1" dirty="0">
                <a:solidFill>
                  <a:srgbClr val="000000"/>
                </a:solidFill>
                <a:ea typeface="MS PGothic" pitchFamily="34" charset="-128"/>
              </a:rPr>
              <a:t>L'adaptation</a:t>
            </a:r>
          </a:p>
          <a:p>
            <a:pPr algn="ctr" eaLnBrk="0" hangingPunct="0"/>
            <a:endParaRPr lang="en-US" altLang="en-US" b="1" dirty="0">
              <a:solidFill>
                <a:srgbClr val="000000"/>
              </a:solidFill>
              <a:ea typeface="MS PGothic" pitchFamily="34" charset="-128"/>
            </a:endParaRPr>
          </a:p>
          <a:p>
            <a:pPr algn="ctr" eaLnBrk="0" hangingPunct="0"/>
            <a:endParaRPr lang="en-US" altLang="en-US" b="1" dirty="0">
              <a:solidFill>
                <a:srgbClr val="000000"/>
              </a:solidFill>
              <a:ea typeface="MS PGothic" pitchFamily="34" charset="-128"/>
            </a:endParaRPr>
          </a:p>
          <a:p>
            <a:pPr algn="ctr" eaLnBrk="0" hangingPunct="0"/>
            <a:endParaRPr lang="en-US" altLang="en-US" b="1" dirty="0">
              <a:solidFill>
                <a:srgbClr val="000000"/>
              </a:solidFill>
              <a:ea typeface="MS PGothic" pitchFamily="34" charset="-128"/>
            </a:endParaRPr>
          </a:p>
          <a:p>
            <a:pPr algn="ctr" eaLnBrk="0" hangingPunct="0"/>
            <a:r>
              <a:rPr lang="en-US" altLang="en-US" sz="1800" b="1" dirty="0">
                <a:solidFill>
                  <a:srgbClr val="000000"/>
                </a:solidFill>
                <a:ea typeface="MS PGothic" pitchFamily="34" charset="-128"/>
              </a:rPr>
              <a:t>La résilience des attributs :</a:t>
            </a:r>
          </a:p>
          <a:p>
            <a:pPr algn="ctr" eaLnBrk="0" hangingPunct="0"/>
            <a:r>
              <a:rPr lang="en-US" altLang="en-US" sz="1400" b="1" dirty="0">
                <a:solidFill>
                  <a:srgbClr val="000000"/>
                </a:solidFill>
                <a:ea typeface="MS PGothic" pitchFamily="34" charset="-128"/>
              </a:rPr>
              <a:t>La robustesse, l'auto-organisation, l'apprentissage, l'échelle, la rapidité, la redondance, la flexibilité et la diversité</a:t>
            </a:r>
          </a:p>
        </p:txBody>
      </p:sp>
      <p:sp>
        <p:nvSpPr>
          <p:cNvPr id="6" name="Striped Right Arrow 5"/>
          <p:cNvSpPr/>
          <p:nvPr/>
        </p:nvSpPr>
        <p:spPr bwMode="auto">
          <a:xfrm>
            <a:off x="2555875" y="4126992"/>
            <a:ext cx="1871663" cy="1368425"/>
          </a:xfrm>
          <a:prstGeom prst="stripedRightArrow">
            <a:avLst/>
          </a:prstGeom>
          <a:solidFill>
            <a:srgbClr val="FFBABA"/>
          </a:solidFill>
          <a:ln w="9525" cap="flat" cmpd="sng" algn="ctr">
            <a:solidFill>
              <a:schemeClr val="tx1"/>
            </a:solidFill>
            <a:prstDash val="solid"/>
            <a:round/>
            <a:headEnd type="none" w="med" len="med"/>
            <a:tailEnd type="none" w="med" len="med"/>
          </a:ln>
          <a:effectLst/>
        </p:spPr>
        <p:txBody>
          <a:bodyPr/>
          <a:lstStyle/>
          <a:p>
            <a:pPr eaLnBrk="0" hangingPunct="0"/>
            <a:endParaRPr lang="en-US" altLang="en-US" sz="1600" b="1" dirty="0">
              <a:solidFill>
                <a:srgbClr val="000000"/>
              </a:solidFill>
              <a:ea typeface="MS PGothic" pitchFamily="34" charset="-128"/>
            </a:endParaRPr>
          </a:p>
          <a:p>
            <a:pPr eaLnBrk="0" hangingPunct="0"/>
            <a:r>
              <a:rPr lang="en-US" altLang="en-US" sz="1400" b="1" dirty="0">
                <a:solidFill>
                  <a:srgbClr val="000000"/>
                </a:solidFill>
                <a:ea typeface="MS PGothic" pitchFamily="34" charset="-128"/>
              </a:rPr>
              <a:t>  IMPACTS</a:t>
            </a:r>
          </a:p>
        </p:txBody>
      </p:sp>
      <p:sp>
        <p:nvSpPr>
          <p:cNvPr id="7" name="Striped Right Arrow 6"/>
          <p:cNvSpPr/>
          <p:nvPr/>
        </p:nvSpPr>
        <p:spPr bwMode="auto">
          <a:xfrm flipH="1">
            <a:off x="2555875" y="4922901"/>
            <a:ext cx="1871663" cy="1295400"/>
          </a:xfrm>
          <a:prstGeom prst="stripedRightArrow">
            <a:avLst/>
          </a:prstGeom>
          <a:solidFill>
            <a:srgbClr val="D7E5FF"/>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1400" b="1" dirty="0">
                <a:solidFill>
                  <a:srgbClr val="000000"/>
                </a:solidFill>
                <a:ea typeface="ＭＳ Ｐゴシック" charset="0"/>
                <a:cs typeface="Arial" charset="0"/>
              </a:rPr>
              <a:t>Les mesures d'adaptation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0932FB-3B20-491E-83B0-D423C8DC356B}"/>
</file>

<file path=customXml/itemProps2.xml><?xml version="1.0" encoding="utf-8"?>
<ds:datastoreItem xmlns:ds="http://schemas.openxmlformats.org/officeDocument/2006/customXml" ds:itemID="{2A361FB0-7361-4375-8503-2AC8D03907BA}"/>
</file>

<file path=customXml/itemProps3.xml><?xml version="1.0" encoding="utf-8"?>
<ds:datastoreItem xmlns:ds="http://schemas.openxmlformats.org/officeDocument/2006/customXml" ds:itemID="{D4153C7A-7DC9-4EA6-A9EA-3C7D4ABB3234}"/>
</file>

<file path=docProps/app.xml><?xml version="1.0" encoding="utf-8"?>
<Properties xmlns="http://schemas.openxmlformats.org/officeDocument/2006/extended-properties" xmlns:vt="http://schemas.openxmlformats.org/officeDocument/2006/docPropsVTypes">
  <Template/>
  <TotalTime>892</TotalTime>
  <Words>694</Words>
  <Application>Microsoft Office PowerPoint</Application>
  <PresentationFormat>Affichage à l'écran (4:3)</PresentationFormat>
  <Paragraphs>196</Paragraphs>
  <Slides>14</Slides>
  <Notes>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Forum Régional de Normalisation de l'UIT pour l'Afrique Livingston Zambie 16-18 Mars 2016</vt:lpstr>
      <vt:lpstr>B. Principaux domaines d'étude de la Q15/5</vt:lpstr>
      <vt:lpstr>Q15/5 et But 13 des SDGs </vt:lpstr>
      <vt:lpstr>Diapositive 4</vt:lpstr>
      <vt:lpstr>Diapositive 5</vt:lpstr>
      <vt:lpstr> La Recommandation UIT-T L.1500 - Cadre d'information et de la communication (TIC) et l'adaptation aux effets du climat Changer.  L1500 RECOMMANDATION </vt:lpstr>
      <vt:lpstr>Recommandations approuvées et les travaux en cours</vt:lpstr>
      <vt:lpstr> L'UIT- T L. 1501 Pratiques exemplaires sur la façon dont les pays peuvent utiliser les TIC pour s'adapter aux effets du changement climatique</vt:lpstr>
      <vt:lpstr> L. 1502 Adaptation de l'infrastructure Technologies de l'information et des communications pour les effets du changement climatique </vt:lpstr>
      <vt:lpstr>L'UIT- T L. 1503 Les technologies d'information et de communication pour L'adaptation au changement climatique dans les villes </vt:lpstr>
      <vt:lpstr>L. Supp 14, 15 et 16 sur l'eau intelligente</vt:lpstr>
      <vt:lpstr>Projet de recommandation sur l'utilisation des TIC dans l'adaptation du secteur agricole au CC </vt:lpstr>
      <vt:lpstr>Les domaines potentiels de travail dans l'adaptation</vt:lpstr>
      <vt:lpstr>Merci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91</cp:revision>
  <dcterms:created xsi:type="dcterms:W3CDTF">2016-02-05T15:38:40Z</dcterms:created>
  <dcterms:modified xsi:type="dcterms:W3CDTF">2016-03-17T19:36:46Z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0x01010051F0CB225BCB3B43BBF518EAC6349114</vt:lpwstr>
  </property>
</Properties>
</file>