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6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94653"/>
  </p:normalViewPr>
  <p:slideViewPr>
    <p:cSldViewPr snapToGrid="0" snapToObjects="1" showGuides="1">
      <p:cViewPr varScale="1">
        <p:scale>
          <a:sx n="68" d="100"/>
          <a:sy n="68" d="100"/>
        </p:scale>
        <p:origin x="8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4FCE0-668E-46C5-BB6A-71D63ACBDE4E}" type="datetimeFigureOut">
              <a:rPr lang="de-DE" smtClean="0"/>
              <a:t>10.03.2016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0F3A2-0B2B-411F-94F6-E8FA62810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2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0F3A2-0B2B-411F-94F6-E8FA6281039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43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0F3A2-0B2B-411F-94F6-E8FA6281039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61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0F3A2-0B2B-411F-94F6-E8FA6281039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379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9F3D4-8CBD-4F62-9A7F-1E2B829E8791}" type="slidenum">
              <a:rPr lang="en-GB" altLang="en-US"/>
              <a:pPr/>
              <a:t>30</a:t>
            </a:fld>
            <a:endParaRPr lang="en-GB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5637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365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6800" y="6176433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116138" y="6176963"/>
            <a:ext cx="3413125" cy="364595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4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44039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</a:t>
            </a:r>
            <a:r>
              <a:rPr lang="en-US" sz="2800" dirty="0" err="1"/>
              <a:t>R</a:t>
            </a:r>
            <a:r>
              <a:rPr lang="en-US" sz="2800" dirty="0" err="1" smtClean="0"/>
              <a:t>égional</a:t>
            </a:r>
            <a:r>
              <a:rPr lang="en-US" sz="2800" dirty="0" smtClean="0"/>
              <a:t> de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de l'UIT pour l'Afrique</a:t>
            </a:r>
            <a:br>
              <a:rPr lang="en-US" sz="2800" dirty="0" smtClean="0"/>
            </a:br>
            <a:r>
              <a:rPr lang="en-US" sz="2400" dirty="0" smtClean="0"/>
              <a:t>Livingstone, Zambie 16-18 Mars 2016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70000" lnSpcReduction="20000"/>
          </a:bodyPr>
          <a:lstStyle/>
          <a:p>
            <a:r>
              <a:rPr lang="en-US" sz="4800" dirty="0"/>
              <a:t>Classes QoS - Mobile </a:t>
            </a:r>
            <a:r>
              <a:rPr lang="en-US" sz="4800" dirty="0" err="1" smtClean="0"/>
              <a:t>vs</a:t>
            </a:r>
            <a:r>
              <a:rPr lang="en-US" sz="4800" dirty="0" smtClean="0"/>
              <a:t> fixe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dirty="0"/>
              <a:t>Joachim Pomy</a:t>
            </a:r>
          </a:p>
          <a:p>
            <a:r>
              <a:rPr lang="en-US" dirty="0" err="1"/>
              <a:t>OPTICOM</a:t>
            </a:r>
            <a:r>
              <a:rPr lang="en-US" dirty="0"/>
              <a:t> GmbH Allemagne</a:t>
            </a:r>
          </a:p>
          <a:p>
            <a:r>
              <a:rPr lang="en-US" dirty="0" err="1"/>
              <a:t>Consultant@joachimpomy.de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sz="3600" dirty="0"/>
              <a:t>Chemin de </a:t>
            </a:r>
            <a:r>
              <a:rPr lang="en-US" sz="3600" dirty="0" err="1"/>
              <a:t>référence</a:t>
            </a:r>
            <a:r>
              <a:rPr lang="en-US" sz="3600" dirty="0"/>
              <a:t> </a:t>
            </a:r>
            <a:r>
              <a:rPr lang="en-US" sz="3600" dirty="0" smtClean="0"/>
              <a:t>UNI to UNI (Interface du </a:t>
            </a:r>
            <a:r>
              <a:rPr lang="en-US" sz="3600" dirty="0" err="1" smtClean="0"/>
              <a:t>réseau</a:t>
            </a:r>
            <a:r>
              <a:rPr lang="en-US" sz="3600" dirty="0" smtClean="0"/>
              <a:t> de </a:t>
            </a:r>
            <a:r>
              <a:rPr lang="en-US" sz="3600" dirty="0" err="1" smtClean="0"/>
              <a:t>l’utilisateur</a:t>
            </a:r>
            <a:r>
              <a:rPr lang="en-US" sz="3600" dirty="0"/>
              <a:t>)</a:t>
            </a:r>
            <a:r>
              <a:rPr lang="en-US" sz="3600" dirty="0" smtClean="0"/>
              <a:t> pour </a:t>
            </a:r>
            <a:r>
              <a:rPr lang="en-US" sz="3600" dirty="0"/>
              <a:t>les objectifs de </a:t>
            </a:r>
            <a:r>
              <a:rPr lang="en-US" sz="3600" dirty="0" smtClean="0"/>
              <a:t>la </a:t>
            </a:r>
            <a:r>
              <a:rPr lang="en-US" sz="3600" dirty="0" err="1" smtClean="0"/>
              <a:t>qualité</a:t>
            </a:r>
            <a:r>
              <a:rPr lang="en-US" sz="3600" dirty="0" smtClean="0"/>
              <a:t> </a:t>
            </a:r>
            <a:r>
              <a:rPr lang="en-US" sz="3600" dirty="0"/>
              <a:t>de service (QoS) du réseau</a:t>
            </a:r>
            <a:endParaRPr lang="de-DE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9948" y="1968500"/>
            <a:ext cx="5044103" cy="38306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64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QoS</a:t>
            </a:r>
            <a:endParaRPr lang="de-D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554697"/>
              </p:ext>
            </p:extLst>
          </p:nvPr>
        </p:nvGraphicFramePr>
        <p:xfrm>
          <a:off x="874611" y="2294746"/>
          <a:ext cx="7591424" cy="3906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762"/>
                <a:gridCol w="1175690"/>
                <a:gridCol w="587845"/>
                <a:gridCol w="661554"/>
                <a:gridCol w="661554"/>
                <a:gridCol w="587845"/>
                <a:gridCol w="808363"/>
                <a:gridCol w="808363"/>
                <a:gridCol w="712724"/>
                <a:gridCol w="712724"/>
              </a:tblGrid>
              <a:tr h="0"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Paramètre de performances réseau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Nature de l'objectif de performances réseau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Classes QoS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Provisoire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Classe 0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Classe 1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Classe 2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Classe 3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Classe 4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La classe 5</a:t>
                      </a:r>
                      <a:br>
                        <a:rPr lang="en-GB" sz="1100">
                          <a:effectLst/>
                        </a:rPr>
                      </a:br>
                      <a:r>
                        <a:rPr lang="en-GB" sz="1100">
                          <a:effectLst/>
                        </a:rPr>
                        <a:t>Unspecified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La classe 6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La classe 7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Limite supérieure de la moyenne 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100 </a:t>
                      </a:r>
                      <a:r>
                        <a:rPr lang="en-GB" sz="1100" dirty="0" err="1">
                          <a:effectLst/>
                        </a:rPr>
                        <a:t>Mme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IPDV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Limite supérieure de la 1  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r>
                        <a:rPr lang="en-GB" sz="1100">
                          <a:effectLst/>
                        </a:rPr>
                        <a:t> Quantile IPTD moins le minimum de de 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IPLR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Limite supérieure de la probabilité de perte de paquets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-5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Le rapport d'examen préliminaire international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Limite supérieure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-4</a:t>
                      </a:r>
                      <a:r>
                        <a:rPr lang="en-GB" sz="1100">
                          <a:effectLst/>
                        </a:rPr>
                        <a:t> (Remarque 5)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-6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IPRR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Limite supérieure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1 × 10</a:t>
                      </a:r>
                      <a:r>
                        <a:rPr lang="en-GB" sz="1200" baseline="30000" dirty="0">
                          <a:effectLst/>
                        </a:rPr>
                        <a:t>-6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2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de-D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306090"/>
              </p:ext>
            </p:extLst>
          </p:nvPr>
        </p:nvGraphicFramePr>
        <p:xfrm>
          <a:off x="1545854" y="1514665"/>
          <a:ext cx="6306933" cy="477426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31091"/>
                <a:gridCol w="4475842"/>
              </a:tblGrid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Classe de qualité de service (QoS)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Applications (exemples)</a:t>
                      </a:r>
                      <a:endParaRPr lang="de-DE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0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En temps </a:t>
                      </a:r>
                      <a:r>
                        <a:rPr lang="en-GB" sz="2000" dirty="0" err="1">
                          <a:effectLst/>
                        </a:rPr>
                        <a:t>réel</a:t>
                      </a:r>
                      <a:r>
                        <a:rPr lang="en-GB" sz="2000" dirty="0">
                          <a:effectLst/>
                        </a:rPr>
                        <a:t>, </a:t>
                      </a:r>
                      <a:r>
                        <a:rPr lang="en-GB" sz="2000" baseline="0" dirty="0" smtClean="0">
                          <a:effectLst/>
                        </a:rPr>
                        <a:t> sensible au </a:t>
                      </a:r>
                      <a:r>
                        <a:rPr lang="en-GB" sz="2000" dirty="0" smtClean="0">
                          <a:effectLst/>
                        </a:rPr>
                        <a:t>gigue, haute interaction </a:t>
                      </a:r>
                      <a:r>
                        <a:rPr lang="en-GB" sz="2000" dirty="0">
                          <a:effectLst/>
                        </a:rPr>
                        <a:t>(VoIP, DCV)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En temps </a:t>
                      </a:r>
                      <a:r>
                        <a:rPr lang="en-GB" sz="2000" dirty="0" err="1" smtClean="0">
                          <a:effectLst/>
                        </a:rPr>
                        <a:t>réel</a:t>
                      </a:r>
                      <a:r>
                        <a:rPr lang="en-GB" sz="2000" dirty="0" smtClean="0">
                          <a:effectLst/>
                        </a:rPr>
                        <a:t>,</a:t>
                      </a:r>
                      <a:r>
                        <a:rPr lang="en-GB" sz="2000" baseline="0" dirty="0" smtClean="0">
                          <a:effectLst/>
                        </a:rPr>
                        <a:t> sensible au </a:t>
                      </a:r>
                      <a:r>
                        <a:rPr lang="en-GB" sz="2000" dirty="0" smtClean="0">
                          <a:effectLst/>
                        </a:rPr>
                        <a:t>gigue, haute interaction </a:t>
                      </a:r>
                      <a:r>
                        <a:rPr lang="en-GB" sz="2000" dirty="0">
                          <a:effectLst/>
                        </a:rPr>
                        <a:t>(VoIP, DCV).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 err="1" smtClean="0">
                          <a:effectLst/>
                        </a:rPr>
                        <a:t>données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de transaction, </a:t>
                      </a:r>
                      <a:r>
                        <a:rPr lang="en-GB" sz="2000" dirty="0" err="1">
                          <a:effectLst/>
                        </a:rPr>
                        <a:t>hautement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interactif</a:t>
                      </a:r>
                      <a:r>
                        <a:rPr lang="en-GB" sz="2000" dirty="0">
                          <a:effectLst/>
                        </a:rPr>
                        <a:t> (signalisation)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3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 smtClean="0">
                          <a:effectLst/>
                        </a:rPr>
                        <a:t> </a:t>
                      </a:r>
                      <a:r>
                        <a:rPr lang="en-GB" sz="2000" dirty="0">
                          <a:effectLst/>
                        </a:rPr>
                        <a:t>données de transaction, interactive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Faible perte uniquement (transactions courtes, données en vrac, streaming vidéo)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5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Les applications classiques des réseaux IP par défaut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Y.1541 </a:t>
            </a:r>
            <a:r>
              <a:rPr lang="en-US" dirty="0" err="1" smtClean="0"/>
              <a:t>est</a:t>
            </a:r>
            <a:r>
              <a:rPr lang="en-US" dirty="0" smtClean="0"/>
              <a:t> en </a:t>
            </a:r>
            <a:r>
              <a:rPr lang="en-US" dirty="0" err="1" smtClean="0"/>
              <a:t>évolution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classes 0 à 5 ne </a:t>
            </a:r>
            <a:r>
              <a:rPr lang="en-US" dirty="0" err="1" smtClean="0"/>
              <a:t>sont</a:t>
            </a:r>
            <a:r>
              <a:rPr lang="en-US" dirty="0" smtClean="0"/>
              <a:t> plus suffisantes</a:t>
            </a:r>
          </a:p>
          <a:p>
            <a:pPr lvl="1"/>
            <a:r>
              <a:rPr lang="en-US" dirty="0" smtClean="0"/>
              <a:t>Pour les nouvelles applications, p. ex. </a:t>
            </a:r>
            <a:r>
              <a:rPr lang="en-US" dirty="0" err="1" smtClean="0"/>
              <a:t>IPTV</a:t>
            </a:r>
            <a:endParaRPr lang="en-US" dirty="0" smtClean="0"/>
          </a:p>
          <a:p>
            <a:pPr lvl="1"/>
            <a:r>
              <a:rPr lang="en-US" dirty="0" smtClean="0"/>
              <a:t>Par conséquent, les classes 6 et 7 ont été </a:t>
            </a:r>
            <a:r>
              <a:rPr lang="en-US" dirty="0" err="1" smtClean="0"/>
              <a:t>provisoirement</a:t>
            </a:r>
            <a:r>
              <a:rPr lang="en-US" dirty="0" smtClean="0"/>
              <a:t> </a:t>
            </a:r>
            <a:r>
              <a:rPr lang="en-US" dirty="0" err="1" smtClean="0"/>
              <a:t>définies</a:t>
            </a:r>
            <a:endParaRPr lang="en-US" dirty="0" smtClean="0"/>
          </a:p>
          <a:p>
            <a:pPr lvl="1"/>
            <a:r>
              <a:rPr lang="en-US" dirty="0" smtClean="0"/>
              <a:t>L'introduction d'un nouveau paramètre</a:t>
            </a:r>
          </a:p>
          <a:p>
            <a:pPr lvl="1"/>
            <a:r>
              <a:rPr lang="en-US" dirty="0" err="1" smtClean="0"/>
              <a:t>IPRR</a:t>
            </a:r>
            <a:r>
              <a:rPr lang="en-US" dirty="0" smtClean="0"/>
              <a:t> = </a:t>
            </a:r>
            <a:r>
              <a:rPr lang="en-GB" dirty="0"/>
              <a:t>IP </a:t>
            </a:r>
            <a:r>
              <a:rPr lang="en-GB" dirty="0" smtClean="0"/>
              <a:t>Ratio de </a:t>
            </a:r>
            <a:r>
              <a:rPr lang="en-GB" dirty="0" err="1" smtClean="0"/>
              <a:t>Réorganisation</a:t>
            </a:r>
            <a:r>
              <a:rPr lang="en-GB" dirty="0" smtClean="0"/>
              <a:t> des </a:t>
            </a:r>
            <a:r>
              <a:rPr lang="en-GB" dirty="0" err="1" smtClean="0"/>
              <a:t>paquets</a:t>
            </a:r>
            <a:r>
              <a:rPr lang="en-GB" dirty="0" smtClean="0"/>
              <a:t> IP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66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3GPP </a:t>
            </a:r>
            <a:r>
              <a:rPr lang="en-US" dirty="0" err="1"/>
              <a:t>TS</a:t>
            </a:r>
            <a:r>
              <a:rPr lang="en-US" dirty="0"/>
              <a:t> 23107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Les classes (</a:t>
            </a:r>
            <a:r>
              <a:rPr lang="en-US" dirty="0" err="1"/>
              <a:t>QoS</a:t>
            </a:r>
            <a:r>
              <a:rPr lang="en-US" dirty="0" smtClean="0"/>
              <a:t>) de UMTS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également</a:t>
            </a:r>
            <a:r>
              <a:rPr lang="en-US" dirty="0" smtClean="0"/>
              <a:t> </a:t>
            </a:r>
            <a:r>
              <a:rPr lang="en-US" dirty="0" err="1" smtClean="0"/>
              <a:t>appelées</a:t>
            </a:r>
            <a:r>
              <a:rPr lang="en-US" dirty="0" smtClean="0"/>
              <a:t> classes de </a:t>
            </a:r>
            <a:r>
              <a:rPr lang="en-US" dirty="0" err="1" smtClean="0"/>
              <a:t>trafic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Les restrictions et </a:t>
            </a:r>
            <a:r>
              <a:rPr lang="en-US" dirty="0"/>
              <a:t>les limites de </a:t>
            </a:r>
            <a:r>
              <a:rPr lang="en-US" dirty="0" err="1"/>
              <a:t>l'interface</a:t>
            </a:r>
            <a:r>
              <a:rPr lang="en-US" dirty="0"/>
              <a:t> </a:t>
            </a:r>
            <a:r>
              <a:rPr lang="en-US" dirty="0" err="1" smtClean="0"/>
              <a:t>hertzienne</a:t>
            </a:r>
            <a:r>
              <a:rPr lang="en-US" dirty="0" smtClean="0"/>
              <a:t>  </a:t>
            </a:r>
            <a:r>
              <a:rPr lang="en-US" dirty="0"/>
              <a:t>doivent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prises</a:t>
            </a:r>
            <a:r>
              <a:rPr lang="en-US" dirty="0" smtClean="0"/>
              <a:t> </a:t>
            </a:r>
            <a:r>
              <a:rPr lang="en-US" dirty="0"/>
              <a:t>en </a:t>
            </a:r>
            <a:r>
              <a:rPr lang="en-US" dirty="0" err="1"/>
              <a:t>c</a:t>
            </a:r>
            <a:r>
              <a:rPr lang="en-US" dirty="0" err="1" smtClean="0"/>
              <a:t>ompte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/>
              <a:t>Les </a:t>
            </a:r>
            <a:r>
              <a:rPr lang="en-US" dirty="0" err="1"/>
              <a:t>mécanismes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 err="1" smtClean="0"/>
              <a:t>fournis</a:t>
            </a:r>
            <a:r>
              <a:rPr lang="en-US" dirty="0" smtClean="0"/>
              <a:t>  </a:t>
            </a:r>
            <a:r>
              <a:rPr lang="en-US" dirty="0"/>
              <a:t>dans le réseau </a:t>
            </a:r>
            <a:r>
              <a:rPr lang="en-US" dirty="0" err="1"/>
              <a:t>cellulaire</a:t>
            </a:r>
            <a:r>
              <a:rPr lang="en-US" dirty="0"/>
              <a:t> </a:t>
            </a:r>
            <a:r>
              <a:rPr lang="en-US" dirty="0" err="1" smtClean="0"/>
              <a:t>doivent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robustes</a:t>
            </a:r>
            <a:r>
              <a:rPr lang="en-US" dirty="0" smtClean="0"/>
              <a:t> </a:t>
            </a:r>
            <a:r>
              <a:rPr lang="en-US" dirty="0"/>
              <a:t>et </a:t>
            </a:r>
            <a:r>
              <a:rPr lang="en-US" dirty="0" err="1" smtClean="0"/>
              <a:t>capables</a:t>
            </a:r>
            <a:r>
              <a:rPr lang="en-US" dirty="0" smtClean="0"/>
              <a:t> </a:t>
            </a:r>
            <a:r>
              <a:rPr lang="en-US" dirty="0"/>
              <a:t>de fournir la </a:t>
            </a:r>
            <a:r>
              <a:rPr lang="en-US" dirty="0" err="1" smtClean="0"/>
              <a:t>résolution</a:t>
            </a:r>
            <a:r>
              <a:rPr lang="en-US" dirty="0" smtClean="0"/>
              <a:t> </a:t>
            </a: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 err="1" smtClean="0"/>
              <a:t>raisonnable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en-US" dirty="0" smtClean="0"/>
              <a:t>Il y a </a:t>
            </a:r>
            <a:r>
              <a:rPr lang="en-US" dirty="0" err="1" smtClean="0"/>
              <a:t>quatre</a:t>
            </a:r>
            <a:r>
              <a:rPr lang="en-US" dirty="0" smtClean="0"/>
              <a:t> </a:t>
            </a:r>
            <a:r>
              <a:rPr lang="en-US" dirty="0"/>
              <a:t>différentes classes QoS :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Classe</a:t>
            </a:r>
            <a:r>
              <a:rPr lang="en-US" dirty="0" smtClean="0">
                <a:solidFill>
                  <a:srgbClr val="002060"/>
                </a:solidFill>
              </a:rPr>
              <a:t> de conversation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Classe de la diffusion en flux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Classe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d’interaction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Classe</a:t>
            </a:r>
            <a:r>
              <a:rPr lang="en-US" dirty="0" smtClean="0">
                <a:solidFill>
                  <a:srgbClr val="002060"/>
                </a:solidFill>
              </a:rPr>
              <a:t> de fond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Principaux </a:t>
            </a:r>
            <a:r>
              <a:rPr lang="en-US" dirty="0" err="1" smtClean="0"/>
              <a:t>Facteurs</a:t>
            </a:r>
            <a:r>
              <a:rPr lang="en-US" dirty="0" smtClean="0"/>
              <a:t> de la </a:t>
            </a:r>
            <a:r>
              <a:rPr lang="en-US" dirty="0" err="1" smtClean="0"/>
              <a:t>détection</a:t>
            </a:r>
            <a:r>
              <a:rPr lang="en-US" dirty="0" smtClean="0"/>
              <a:t> du retard du </a:t>
            </a:r>
            <a:r>
              <a:rPr lang="en-US" dirty="0" err="1" smtClean="0"/>
              <a:t>trafic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1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Classe</a:t>
            </a:r>
            <a:r>
              <a:rPr lang="en-GB" dirty="0" smtClean="0"/>
              <a:t> de </a:t>
            </a:r>
            <a:r>
              <a:rPr lang="en-GB" dirty="0"/>
              <a:t>conversation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en-GB" dirty="0" smtClean="0"/>
              <a:t>Les applications typiques</a:t>
            </a:r>
            <a:endParaRPr lang="en-GB" dirty="0"/>
          </a:p>
          <a:p>
            <a:pPr lvl="1" hangingPunct="0"/>
            <a:r>
              <a:rPr lang="en-GB" dirty="0" err="1" smtClean="0"/>
              <a:t>téléphonie</a:t>
            </a:r>
            <a:r>
              <a:rPr lang="en-GB" dirty="0" smtClean="0"/>
              <a:t> </a:t>
            </a:r>
            <a:r>
              <a:rPr lang="en-GB" dirty="0" err="1" smtClean="0"/>
              <a:t>vocale</a:t>
            </a:r>
            <a:r>
              <a:rPr lang="en-GB" dirty="0" smtClean="0"/>
              <a:t>  (p</a:t>
            </a:r>
            <a:r>
              <a:rPr lang="en-GB" dirty="0"/>
              <a:t>. ex. GSM</a:t>
            </a:r>
            <a:r>
              <a:rPr lang="en-GB" dirty="0" smtClean="0"/>
              <a:t>)</a:t>
            </a:r>
          </a:p>
          <a:p>
            <a:pPr lvl="1" hangingPunct="0"/>
            <a:r>
              <a:rPr lang="en-GB" dirty="0" smtClean="0"/>
              <a:t> </a:t>
            </a:r>
            <a:r>
              <a:rPr lang="en-GB" dirty="0" err="1" smtClean="0"/>
              <a:t>Voix</a:t>
            </a:r>
            <a:r>
              <a:rPr lang="en-GB" dirty="0"/>
              <a:t> </a:t>
            </a:r>
            <a:r>
              <a:rPr lang="en-GB" dirty="0" smtClean="0"/>
              <a:t>IP</a:t>
            </a:r>
          </a:p>
          <a:p>
            <a:pPr lvl="1" hangingPunct="0"/>
            <a:r>
              <a:rPr lang="en-GB" dirty="0" smtClean="0"/>
              <a:t> </a:t>
            </a:r>
            <a:r>
              <a:rPr lang="en-GB" dirty="0" err="1" smtClean="0"/>
              <a:t>Vidéo</a:t>
            </a:r>
            <a:r>
              <a:rPr lang="en-GB" dirty="0"/>
              <a:t> </a:t>
            </a:r>
            <a:r>
              <a:rPr lang="en-GB" dirty="0" smtClean="0"/>
              <a:t>conference</a:t>
            </a:r>
          </a:p>
          <a:p>
            <a:pPr hangingPunct="0"/>
            <a:r>
              <a:rPr lang="en-GB" dirty="0" smtClean="0"/>
              <a:t>La conversation en temps </a:t>
            </a:r>
            <a:r>
              <a:rPr lang="en-GB" dirty="0" err="1" smtClean="0"/>
              <a:t>réel</a:t>
            </a:r>
            <a:r>
              <a:rPr lang="en-GB" dirty="0" smtClean="0"/>
              <a:t>  </a:t>
            </a:r>
            <a:r>
              <a:rPr lang="en-GB" dirty="0"/>
              <a:t>est toujours effectuée entre pairs (ou groupes) </a:t>
            </a:r>
            <a:r>
              <a:rPr lang="en-GB" dirty="0" err="1" smtClean="0"/>
              <a:t>d’humains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 utilisateurs finaux </a:t>
            </a:r>
          </a:p>
          <a:p>
            <a:pPr hangingPunct="0"/>
            <a:r>
              <a:rPr lang="en-GB" dirty="0" smtClean="0"/>
              <a:t>Le </a:t>
            </a:r>
            <a:r>
              <a:rPr lang="en-GB" dirty="0" err="1" smtClean="0"/>
              <a:t>transfert</a:t>
            </a:r>
            <a:r>
              <a:rPr lang="en-GB" dirty="0" smtClean="0"/>
              <a:t> </a:t>
            </a:r>
            <a:r>
              <a:rPr lang="en-GB" dirty="0"/>
              <a:t> d</a:t>
            </a:r>
            <a:r>
              <a:rPr lang="en-GB" dirty="0" smtClean="0"/>
              <a:t>es </a:t>
            </a:r>
            <a:r>
              <a:rPr lang="en-GB" dirty="0" err="1" smtClean="0"/>
              <a:t>exigences</a:t>
            </a:r>
            <a:r>
              <a:rPr lang="en-GB" dirty="0" smtClean="0"/>
              <a:t> de retard</a:t>
            </a:r>
            <a:r>
              <a:rPr lang="en-GB" dirty="0"/>
              <a:t> </a:t>
            </a:r>
            <a:r>
              <a:rPr lang="en-GB" dirty="0" smtClean="0"/>
              <a:t>de la </a:t>
            </a:r>
            <a:r>
              <a:rPr lang="en-GB" dirty="0" err="1" smtClean="0"/>
              <a:t>classe</a:t>
            </a:r>
            <a:r>
              <a:rPr lang="en-GB" dirty="0" smtClean="0"/>
              <a:t> de conversation</a:t>
            </a:r>
          </a:p>
          <a:p>
            <a:pPr lvl="1" hangingPunct="0"/>
            <a:r>
              <a:rPr lang="en-GB" dirty="0" smtClean="0"/>
              <a:t>Beaucoup plus </a:t>
            </a:r>
            <a:r>
              <a:rPr lang="en-GB" dirty="0" err="1" smtClean="0"/>
              <a:t>faible</a:t>
            </a:r>
            <a:r>
              <a:rPr lang="en-GB" dirty="0" smtClean="0"/>
              <a:t> et  </a:t>
            </a:r>
            <a:r>
              <a:rPr lang="en-GB" dirty="0"/>
              <a:t>plus </a:t>
            </a:r>
            <a:r>
              <a:rPr lang="en-GB" dirty="0" err="1" smtClean="0"/>
              <a:t>rigoureux</a:t>
            </a:r>
            <a:r>
              <a:rPr lang="en-GB" dirty="0" smtClean="0"/>
              <a:t> par rapport au </a:t>
            </a:r>
            <a:r>
              <a:rPr lang="en-GB" dirty="0" err="1" smtClean="0"/>
              <a:t>cas</a:t>
            </a:r>
            <a:r>
              <a:rPr lang="en-GB" dirty="0" smtClean="0"/>
              <a:t> de </a:t>
            </a:r>
            <a:r>
              <a:rPr lang="en-GB" dirty="0" err="1" smtClean="0"/>
              <a:t>trafic</a:t>
            </a:r>
            <a:r>
              <a:rPr lang="en-GB" dirty="0" smtClean="0"/>
              <a:t> </a:t>
            </a:r>
            <a:r>
              <a:rPr lang="en-GB" dirty="0" err="1" smtClean="0"/>
              <a:t>interactif</a:t>
            </a:r>
            <a:r>
              <a:rPr lang="en-GB" dirty="0" smtClean="0"/>
              <a:t>. </a:t>
            </a:r>
            <a:endParaRPr lang="en-US" dirty="0"/>
          </a:p>
          <a:p>
            <a:pPr hangingPunct="0"/>
            <a:r>
              <a:rPr lang="en-GB" dirty="0"/>
              <a:t>Conversation en temps réel - Caractéristiques fondamentales pour la qualité de service (QoS)</a:t>
            </a:r>
            <a:r>
              <a:rPr lang="en-GB" dirty="0" smtClean="0"/>
              <a:t>: préserver</a:t>
            </a:r>
            <a:endParaRPr lang="en-US" dirty="0"/>
          </a:p>
          <a:p>
            <a:pPr marL="457200" lvl="1" indent="0" hangingPunct="0">
              <a:buNone/>
            </a:pPr>
            <a:r>
              <a:rPr lang="en-GB" dirty="0" smtClean="0"/>
              <a:t>Relation temps (variation</a:t>
            </a:r>
            <a:r>
              <a:rPr lang="en-GB" dirty="0"/>
              <a:t>) entre les </a:t>
            </a:r>
            <a:r>
              <a:rPr lang="en-GB" dirty="0" err="1"/>
              <a:t>entités</a:t>
            </a:r>
            <a:r>
              <a:rPr lang="en-GB" dirty="0"/>
              <a:t> </a:t>
            </a:r>
            <a:r>
              <a:rPr lang="en-GB" dirty="0" err="1" smtClean="0"/>
              <a:t>informationnelles</a:t>
            </a:r>
            <a:r>
              <a:rPr lang="en-GB" dirty="0" smtClean="0"/>
              <a:t> de la diffusion en flux.</a:t>
            </a:r>
          </a:p>
          <a:p>
            <a:pPr marL="457200" lvl="1" indent="0" hangingPunct="0">
              <a:buNone/>
            </a:pPr>
            <a:r>
              <a:rPr lang="en-GB" dirty="0" smtClean="0"/>
              <a:t>Les </a:t>
            </a:r>
            <a:r>
              <a:rPr lang="en-GB" dirty="0" err="1" smtClean="0"/>
              <a:t>modèles</a:t>
            </a:r>
            <a:r>
              <a:rPr lang="en-GB" dirty="0" smtClean="0"/>
              <a:t> de conversation (</a:t>
            </a:r>
            <a:r>
              <a:rPr lang="en-GB" dirty="0" err="1" smtClean="0"/>
              <a:t>stricts</a:t>
            </a:r>
            <a:r>
              <a:rPr lang="en-GB" dirty="0" smtClean="0"/>
              <a:t> </a:t>
            </a:r>
            <a:r>
              <a:rPr lang="en-GB" dirty="0"/>
              <a:t>et faible retard</a:t>
            </a:r>
            <a:r>
              <a:rPr lang="en-GB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4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Classe</a:t>
            </a:r>
            <a:r>
              <a:rPr lang="en-US" dirty="0" smtClean="0"/>
              <a:t> de la Diffusion en flux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en-GB" dirty="0" smtClean="0"/>
              <a:t>Les applications typiques</a:t>
            </a:r>
          </a:p>
          <a:p>
            <a:pPr lvl="1" hangingPunct="0"/>
            <a:r>
              <a:rPr lang="en-GB" dirty="0" smtClean="0"/>
              <a:t>Diffusion en flux audio et </a:t>
            </a:r>
            <a:r>
              <a:rPr lang="en-GB" dirty="0" err="1" smtClean="0"/>
              <a:t>vidéo</a:t>
            </a:r>
            <a:r>
              <a:rPr lang="en-GB" dirty="0" smtClean="0"/>
              <a:t> en temps </a:t>
            </a:r>
            <a:r>
              <a:rPr lang="en-GB" dirty="0" err="1" smtClean="0"/>
              <a:t>réel</a:t>
            </a:r>
            <a:r>
              <a:rPr lang="en-GB" dirty="0" smtClean="0"/>
              <a:t>,</a:t>
            </a:r>
            <a:endParaRPr lang="en-GB" dirty="0"/>
          </a:p>
          <a:p>
            <a:pPr lvl="1" hangingPunct="0">
              <a:buFont typeface="Arial" pitchFamily="34" charset="0"/>
              <a:buChar char="•"/>
            </a:pPr>
            <a:r>
              <a:rPr lang="en-GB" sz="3200" dirty="0" smtClean="0"/>
              <a:t> </a:t>
            </a:r>
            <a:r>
              <a:rPr lang="en-GB" sz="3200" dirty="0"/>
              <a:t>Flux de </a:t>
            </a:r>
            <a:r>
              <a:rPr lang="en-GB" sz="3200" dirty="0" err="1"/>
              <a:t>données</a:t>
            </a:r>
            <a:r>
              <a:rPr lang="en-GB" sz="3200" dirty="0"/>
              <a:t> </a:t>
            </a:r>
            <a:r>
              <a:rPr lang="en-GB" sz="3200" dirty="0" smtClean="0"/>
              <a:t>en temps </a:t>
            </a:r>
            <a:r>
              <a:rPr lang="en-GB" sz="3200" dirty="0" err="1" smtClean="0"/>
              <a:t>réel</a:t>
            </a:r>
            <a:r>
              <a:rPr lang="en-GB" sz="3200" dirty="0" smtClean="0"/>
              <a:t>  </a:t>
            </a:r>
            <a:r>
              <a:rPr lang="en-GB" sz="3200" dirty="0"/>
              <a:t>est </a:t>
            </a:r>
            <a:r>
              <a:rPr lang="en-GB" sz="3200" dirty="0" err="1"/>
              <a:t>toujours</a:t>
            </a:r>
            <a:r>
              <a:rPr lang="en-GB" sz="3200" dirty="0"/>
              <a:t> </a:t>
            </a:r>
            <a:r>
              <a:rPr lang="en-GB" sz="3200" dirty="0" err="1" smtClean="0"/>
              <a:t>destiné</a:t>
            </a:r>
            <a:r>
              <a:rPr lang="en-GB" sz="3200" dirty="0" smtClean="0"/>
              <a:t> à un  </a:t>
            </a:r>
            <a:r>
              <a:rPr lang="en-GB" sz="3200" dirty="0" err="1" smtClean="0"/>
              <a:t>humain</a:t>
            </a:r>
            <a:r>
              <a:rPr lang="en-GB" sz="3200" dirty="0" smtClean="0"/>
              <a:t>.</a:t>
            </a:r>
          </a:p>
          <a:p>
            <a:pPr hangingPunct="0"/>
            <a:r>
              <a:rPr lang="en-GB" dirty="0" smtClean="0"/>
              <a:t>La  </a:t>
            </a:r>
            <a:r>
              <a:rPr lang="en-GB" dirty="0"/>
              <a:t>Variation </a:t>
            </a:r>
            <a:r>
              <a:rPr lang="en-GB" dirty="0" smtClean="0"/>
              <a:t>du retard du flux bout en bout </a:t>
            </a:r>
            <a:r>
              <a:rPr lang="en-GB" dirty="0" err="1" smtClean="0"/>
              <a:t>doit</a:t>
            </a:r>
            <a:r>
              <a:rPr lang="en-GB" dirty="0" smtClean="0"/>
              <a:t> </a:t>
            </a:r>
            <a:r>
              <a:rPr lang="en-GB" dirty="0"/>
              <a:t>être </a:t>
            </a:r>
            <a:r>
              <a:rPr lang="en-GB" dirty="0" err="1" smtClean="0"/>
              <a:t>limitée</a:t>
            </a:r>
            <a:r>
              <a:rPr lang="en-GB" dirty="0" smtClean="0"/>
              <a:t>.</a:t>
            </a:r>
          </a:p>
          <a:p>
            <a:pPr hangingPunct="0"/>
            <a:r>
              <a:rPr lang="en-GB" dirty="0" smtClean="0"/>
              <a:t>La diffusion en flux </a:t>
            </a:r>
            <a:r>
              <a:rPr lang="en-GB" dirty="0" err="1" smtClean="0"/>
              <a:t>est</a:t>
            </a:r>
            <a:r>
              <a:rPr lang="en-GB" dirty="0" smtClean="0"/>
              <a:t> en </a:t>
            </a:r>
            <a:r>
              <a:rPr lang="en-GB" dirty="0" err="1" smtClean="0"/>
              <a:t>principe</a:t>
            </a:r>
            <a:r>
              <a:rPr lang="en-GB" dirty="0" smtClean="0"/>
              <a:t> </a:t>
            </a:r>
            <a:r>
              <a:rPr lang="en-GB" dirty="0" err="1" smtClean="0"/>
              <a:t>alignée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le temps  </a:t>
            </a:r>
            <a:r>
              <a:rPr lang="en-GB" dirty="0"/>
              <a:t>à l'extrémité de réception </a:t>
            </a:r>
            <a:endParaRPr lang="en-GB" dirty="0" smtClean="0"/>
          </a:p>
          <a:p>
            <a:pPr lvl="1" hangingPunct="0"/>
            <a:r>
              <a:rPr lang="en-GB" dirty="0" smtClean="0"/>
              <a:t> La variation du retard 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hautement</a:t>
            </a:r>
            <a:r>
              <a:rPr lang="en-GB" dirty="0" smtClean="0"/>
              <a:t> acceptable par </a:t>
            </a:r>
            <a:r>
              <a:rPr lang="en-GB" dirty="0"/>
              <a:t>la capacité de la fonction de l'alignement temporel </a:t>
            </a:r>
            <a:r>
              <a:rPr lang="en-GB" dirty="0" smtClean="0"/>
              <a:t>de </a:t>
            </a:r>
            <a:r>
              <a:rPr lang="en-GB" dirty="0" err="1" smtClean="0"/>
              <a:t>l’application</a:t>
            </a:r>
            <a:endParaRPr lang="en-GB" dirty="0" smtClean="0"/>
          </a:p>
          <a:p>
            <a:pPr hangingPunct="0"/>
            <a:r>
              <a:rPr lang="en-GB" dirty="0" smtClean="0"/>
              <a:t>La variation</a:t>
            </a:r>
            <a:r>
              <a:rPr lang="en-GB" dirty="0"/>
              <a:t> </a:t>
            </a:r>
            <a:r>
              <a:rPr lang="en-GB" dirty="0" smtClean="0"/>
              <a:t>du retard acceptable  </a:t>
            </a:r>
            <a:r>
              <a:rPr lang="en-GB" dirty="0" err="1" smtClean="0"/>
              <a:t>est</a:t>
            </a:r>
            <a:r>
              <a:rPr lang="en-GB" dirty="0" smtClean="0"/>
              <a:t> beaucoup plus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celle</a:t>
            </a:r>
            <a:r>
              <a:rPr lang="en-GB" dirty="0" smtClean="0"/>
              <a:t> de la </a:t>
            </a:r>
            <a:r>
              <a:rPr lang="en-GB" dirty="0" err="1"/>
              <a:t>c</a:t>
            </a:r>
            <a:r>
              <a:rPr lang="en-GB" dirty="0" err="1" smtClean="0"/>
              <a:t>lasse</a:t>
            </a:r>
            <a:r>
              <a:rPr lang="en-GB" dirty="0" smtClean="0"/>
              <a:t> de conversation.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45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d’interaction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hangingPunct="0"/>
            <a:r>
              <a:rPr lang="en-GB" dirty="0"/>
              <a:t>Les applications typiques</a:t>
            </a:r>
          </a:p>
          <a:p>
            <a:pPr lvl="1" hangingPunct="0"/>
            <a:r>
              <a:rPr lang="en-GB" dirty="0" err="1" smtClean="0"/>
              <a:t>L’utilisateur</a:t>
            </a:r>
            <a:r>
              <a:rPr lang="en-GB" dirty="0" smtClean="0"/>
              <a:t> final</a:t>
            </a:r>
            <a:r>
              <a:rPr lang="en-GB" dirty="0"/>
              <a:t>, qui est soit une machine ou un humain, est </a:t>
            </a:r>
            <a:r>
              <a:rPr lang="en-GB" dirty="0" smtClean="0"/>
              <a:t>en ligne </a:t>
            </a:r>
            <a:r>
              <a:rPr lang="en-GB" dirty="0" err="1" smtClean="0"/>
              <a:t>demandant</a:t>
            </a:r>
            <a:r>
              <a:rPr lang="en-GB" dirty="0" smtClean="0"/>
              <a:t>  </a:t>
            </a:r>
            <a:r>
              <a:rPr lang="en-GB" dirty="0"/>
              <a:t>de </a:t>
            </a:r>
            <a:r>
              <a:rPr lang="en-GB" dirty="0" err="1"/>
              <a:t>données</a:t>
            </a:r>
            <a:r>
              <a:rPr lang="en-GB" dirty="0"/>
              <a:t> </a:t>
            </a:r>
            <a:r>
              <a:rPr lang="en-GB" dirty="0" smtClean="0"/>
              <a:t>aux </a:t>
            </a:r>
            <a:r>
              <a:rPr lang="en-GB" dirty="0" err="1" smtClean="0"/>
              <a:t>équipements</a:t>
            </a:r>
            <a:r>
              <a:rPr lang="en-GB" dirty="0" smtClean="0"/>
              <a:t> à distance </a:t>
            </a:r>
            <a:r>
              <a:rPr lang="en-GB" dirty="0"/>
              <a:t>(par exemple un serveur</a:t>
            </a:r>
            <a:r>
              <a:rPr lang="en-GB" dirty="0" smtClean="0"/>
              <a:t>)</a:t>
            </a:r>
          </a:p>
          <a:p>
            <a:pPr lvl="2" hangingPunct="0"/>
            <a:r>
              <a:rPr lang="en-GB" dirty="0" smtClean="0"/>
              <a:t>La navigation sur le web</a:t>
            </a:r>
          </a:p>
          <a:p>
            <a:pPr lvl="2" hangingPunct="0"/>
            <a:r>
              <a:rPr lang="en-GB" dirty="0" smtClean="0"/>
              <a:t>La </a:t>
            </a:r>
            <a:r>
              <a:rPr lang="en-GB" dirty="0" err="1" smtClean="0"/>
              <a:t>sauvegarde</a:t>
            </a:r>
            <a:r>
              <a:rPr lang="en-GB" dirty="0" smtClean="0"/>
              <a:t> de base de </a:t>
            </a:r>
            <a:r>
              <a:rPr lang="en-GB" dirty="0" err="1" smtClean="0"/>
              <a:t>données</a:t>
            </a:r>
            <a:endParaRPr lang="en-GB" dirty="0" smtClean="0"/>
          </a:p>
          <a:p>
            <a:pPr lvl="2" hangingPunct="0"/>
            <a:r>
              <a:rPr lang="en-GB" dirty="0" smtClean="0"/>
              <a:t>L'accès du serveur</a:t>
            </a:r>
          </a:p>
          <a:p>
            <a:pPr lvl="2" hangingPunct="0"/>
            <a:r>
              <a:rPr lang="en-GB" dirty="0" err="1" smtClean="0"/>
              <a:t>L’enquête</a:t>
            </a:r>
            <a:r>
              <a:rPr lang="en-GB" dirty="0" smtClean="0"/>
              <a:t> pour la documentation des </a:t>
            </a:r>
            <a:r>
              <a:rPr lang="en-GB" dirty="0" err="1" smtClean="0"/>
              <a:t>mesures</a:t>
            </a:r>
            <a:endParaRPr lang="en-GB" dirty="0" smtClean="0"/>
          </a:p>
          <a:p>
            <a:pPr lvl="2" hangingPunct="0"/>
            <a:r>
              <a:rPr lang="en-GB" dirty="0" smtClean="0"/>
              <a:t> Les </a:t>
            </a:r>
            <a:r>
              <a:rPr lang="en-GB" dirty="0" err="1" smtClean="0"/>
              <a:t>renseignements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 base </a:t>
            </a:r>
            <a:r>
              <a:rPr lang="en-GB" dirty="0"/>
              <a:t>de </a:t>
            </a:r>
            <a:r>
              <a:rPr lang="en-GB" dirty="0" err="1"/>
              <a:t>données</a:t>
            </a:r>
            <a:r>
              <a:rPr lang="en-GB" dirty="0"/>
              <a:t> </a:t>
            </a:r>
            <a:r>
              <a:rPr lang="en-GB" dirty="0" err="1" smtClean="0"/>
              <a:t>automatiques</a:t>
            </a:r>
            <a:endParaRPr lang="en-US" dirty="0"/>
          </a:p>
          <a:p>
            <a:pPr hangingPunct="0">
              <a:buFont typeface="Arial" pitchFamily="34" charset="0"/>
              <a:buChar char="•"/>
            </a:pPr>
            <a:r>
              <a:rPr lang="en-GB" dirty="0" smtClean="0"/>
              <a:t>Le </a:t>
            </a:r>
            <a:r>
              <a:rPr lang="en-GB" dirty="0"/>
              <a:t>retard </a:t>
            </a:r>
            <a:r>
              <a:rPr lang="en-GB" dirty="0" smtClean="0"/>
              <a:t> du </a:t>
            </a:r>
            <a:r>
              <a:rPr lang="en-GB" dirty="0" err="1" smtClean="0"/>
              <a:t>trafic</a:t>
            </a:r>
            <a:r>
              <a:rPr lang="en-GB" dirty="0" smtClean="0"/>
              <a:t> </a:t>
            </a:r>
            <a:r>
              <a:rPr lang="en-GB" dirty="0" err="1" smtClean="0"/>
              <a:t>aller</a:t>
            </a:r>
            <a:r>
              <a:rPr lang="en-GB" dirty="0" smtClean="0"/>
              <a:t> retour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l’une</a:t>
            </a:r>
            <a:r>
              <a:rPr lang="en-GB" dirty="0" smtClean="0"/>
              <a:t> des </a:t>
            </a:r>
            <a:r>
              <a:rPr lang="en-GB" dirty="0" err="1" smtClean="0"/>
              <a:t>caractéristiques</a:t>
            </a:r>
            <a:r>
              <a:rPr lang="en-GB" dirty="0" smtClean="0"/>
              <a:t> </a:t>
            </a:r>
            <a:r>
              <a:rPr lang="en-GB" dirty="0" err="1" smtClean="0"/>
              <a:t>esssentielles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en-GB" dirty="0" smtClean="0"/>
          </a:p>
          <a:p>
            <a:pPr hangingPunct="0"/>
            <a:r>
              <a:rPr lang="en-GB" dirty="0" smtClean="0"/>
              <a:t>Un autre </a:t>
            </a:r>
            <a:r>
              <a:rPr lang="en-GB" dirty="0" err="1"/>
              <a:t>c</a:t>
            </a:r>
            <a:r>
              <a:rPr lang="en-GB" dirty="0" err="1" smtClean="0"/>
              <a:t>aractéristique</a:t>
            </a:r>
            <a:r>
              <a:rPr lang="en-GB" dirty="0" smtClean="0"/>
              <a:t> </a:t>
            </a:r>
            <a:r>
              <a:rPr lang="en-GB" dirty="0"/>
              <a:t>est que le contenu des paquets doit être transmis de manière transparente (avec de faibles taux d'erreur de bit</a:t>
            </a:r>
            <a:r>
              <a:rPr lang="en-GB" dirty="0" smtClean="0"/>
              <a:t>)</a:t>
            </a:r>
            <a:endParaRPr lang="en-US" dirty="0"/>
          </a:p>
          <a:p>
            <a:pPr hangingPunct="0"/>
            <a:r>
              <a:rPr lang="en-GB" dirty="0"/>
              <a:t>Le trafic interactif - Caractéristiques fondamentales pour la qualité de service (QoS) :</a:t>
            </a:r>
            <a:endParaRPr lang="en-US" dirty="0"/>
          </a:p>
          <a:p>
            <a:pPr lvl="1" hangingPunct="0"/>
            <a:r>
              <a:rPr lang="en-GB" dirty="0" smtClean="0"/>
              <a:t>Demande un </a:t>
            </a:r>
            <a:r>
              <a:rPr lang="en-GB" dirty="0" err="1" smtClean="0"/>
              <a:t>modèle</a:t>
            </a:r>
            <a:r>
              <a:rPr lang="en-GB" dirty="0" smtClean="0"/>
              <a:t> de </a:t>
            </a:r>
            <a:r>
              <a:rPr lang="en-GB" dirty="0" err="1" smtClean="0"/>
              <a:t>Réponse</a:t>
            </a:r>
            <a:endParaRPr lang="en-US" dirty="0"/>
          </a:p>
          <a:p>
            <a:pPr lvl="1" hangingPunct="0"/>
            <a:r>
              <a:rPr lang="en-GB" dirty="0" smtClean="0"/>
              <a:t>Préserver le</a:t>
            </a:r>
            <a:r>
              <a:rPr lang="en-GB" dirty="0"/>
              <a:t> </a:t>
            </a:r>
            <a:r>
              <a:rPr lang="en-GB" dirty="0" err="1"/>
              <a:t>c</a:t>
            </a:r>
            <a:r>
              <a:rPr lang="en-GB" dirty="0" err="1" smtClean="0"/>
              <a:t>ontenu</a:t>
            </a:r>
            <a:r>
              <a:rPr lang="en-GB" dirty="0" smtClean="0"/>
              <a:t> de la charge utile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1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Classe</a:t>
            </a:r>
            <a:r>
              <a:rPr lang="en-US" dirty="0" smtClean="0"/>
              <a:t> de Fond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en-GB" dirty="0"/>
              <a:t>Les applications typiques</a:t>
            </a:r>
          </a:p>
          <a:p>
            <a:pPr lvl="1" hangingPunct="0"/>
            <a:r>
              <a:rPr lang="en-GB" dirty="0" err="1" smtClean="0"/>
              <a:t>L’utilisateur</a:t>
            </a:r>
            <a:r>
              <a:rPr lang="en-GB" dirty="0" smtClean="0"/>
              <a:t> final</a:t>
            </a:r>
            <a:r>
              <a:rPr lang="en-GB" dirty="0"/>
              <a:t>, qui est généralement un </a:t>
            </a:r>
            <a:r>
              <a:rPr lang="en-GB" dirty="0" err="1" smtClean="0"/>
              <a:t>ordinateur</a:t>
            </a:r>
            <a:r>
              <a:rPr lang="en-GB" dirty="0" smtClean="0"/>
              <a:t>, </a:t>
            </a:r>
            <a:r>
              <a:rPr lang="en-GB" dirty="0"/>
              <a:t>envoie et reçoit des données-fichiers dans le </a:t>
            </a:r>
            <a:r>
              <a:rPr lang="en-GB" dirty="0" smtClean="0"/>
              <a:t>fond.</a:t>
            </a:r>
          </a:p>
          <a:p>
            <a:pPr lvl="2" hangingPunct="0"/>
            <a:r>
              <a:rPr lang="en-GB" dirty="0" smtClean="0"/>
              <a:t> </a:t>
            </a:r>
            <a:r>
              <a:rPr lang="en-GB" dirty="0" err="1"/>
              <a:t>L</a:t>
            </a:r>
            <a:r>
              <a:rPr lang="en-GB" dirty="0" err="1" smtClean="0"/>
              <a:t>ivraison</a:t>
            </a:r>
            <a:r>
              <a:rPr lang="en-GB" dirty="0" smtClean="0"/>
              <a:t> </a:t>
            </a:r>
            <a:r>
              <a:rPr lang="en-GB" dirty="0"/>
              <a:t>d</a:t>
            </a:r>
            <a:r>
              <a:rPr lang="en-GB" dirty="0" smtClean="0"/>
              <a:t>e</a:t>
            </a:r>
            <a:r>
              <a:rPr lang="en-GB" dirty="0"/>
              <a:t> </a:t>
            </a:r>
            <a:r>
              <a:rPr lang="en-GB" dirty="0" smtClean="0"/>
              <a:t>E-mails ou SMS</a:t>
            </a:r>
          </a:p>
          <a:p>
            <a:pPr lvl="2" hangingPunct="0"/>
            <a:r>
              <a:rPr lang="en-GB" dirty="0" err="1" smtClean="0"/>
              <a:t>Téléchargement</a:t>
            </a:r>
            <a:r>
              <a:rPr lang="en-GB" dirty="0" smtClean="0"/>
              <a:t>  </a:t>
            </a:r>
            <a:r>
              <a:rPr lang="en-GB" dirty="0"/>
              <a:t>d</a:t>
            </a:r>
            <a:r>
              <a:rPr lang="en-GB" dirty="0" smtClean="0"/>
              <a:t>e</a:t>
            </a:r>
            <a:r>
              <a:rPr lang="en-GB" dirty="0"/>
              <a:t> </a:t>
            </a:r>
            <a:r>
              <a:rPr lang="en-GB" dirty="0" smtClean="0"/>
              <a:t>Bases de données</a:t>
            </a:r>
          </a:p>
          <a:p>
            <a:pPr lvl="2" hangingPunct="0"/>
            <a:r>
              <a:rPr lang="en-GB" dirty="0" smtClean="0"/>
              <a:t>Réception de rapports de </a:t>
            </a:r>
            <a:r>
              <a:rPr lang="en-GB" dirty="0" err="1" smtClean="0"/>
              <a:t>mesure</a:t>
            </a:r>
            <a:endParaRPr lang="en-GB" dirty="0" smtClean="0"/>
          </a:p>
          <a:p>
            <a:pPr hangingPunct="0"/>
            <a:r>
              <a:rPr lang="en-GB" dirty="0" smtClean="0"/>
              <a:t>Le </a:t>
            </a:r>
            <a:r>
              <a:rPr lang="en-GB" dirty="0" err="1" smtClean="0"/>
              <a:t>trafic</a:t>
            </a:r>
            <a:r>
              <a:rPr lang="en-GB" dirty="0" smtClean="0"/>
              <a:t> de fond 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 smtClean="0"/>
              <a:t>l'un</a:t>
            </a:r>
            <a:r>
              <a:rPr lang="en-GB" dirty="0" smtClean="0"/>
              <a:t> des types  </a:t>
            </a:r>
            <a:r>
              <a:rPr lang="en-GB" dirty="0" err="1"/>
              <a:t>classiques</a:t>
            </a:r>
            <a:r>
              <a:rPr lang="en-GB" dirty="0"/>
              <a:t> </a:t>
            </a:r>
            <a:r>
              <a:rPr lang="en-GB" dirty="0" smtClean="0"/>
              <a:t>de la  </a:t>
            </a:r>
            <a:r>
              <a:rPr lang="en-GB" dirty="0"/>
              <a:t>communication de </a:t>
            </a:r>
            <a:r>
              <a:rPr lang="en-GB" dirty="0" err="1" smtClean="0"/>
              <a:t>données</a:t>
            </a:r>
            <a:r>
              <a:rPr lang="en-GB" dirty="0"/>
              <a:t>.</a:t>
            </a:r>
            <a:endParaRPr lang="en-GB" dirty="0" smtClean="0"/>
          </a:p>
          <a:p>
            <a:pPr lvl="1" hangingPunct="0"/>
            <a:r>
              <a:rPr lang="en-GB" dirty="0" smtClean="0"/>
              <a:t>La destination ne  </a:t>
            </a:r>
            <a:r>
              <a:rPr lang="en-GB" dirty="0"/>
              <a:t>s'attend pas </a:t>
            </a:r>
            <a:r>
              <a:rPr lang="en-GB" dirty="0" smtClean="0"/>
              <a:t>aux </a:t>
            </a:r>
            <a:r>
              <a:rPr lang="en-GB" dirty="0" err="1" smtClean="0"/>
              <a:t>données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un </a:t>
            </a:r>
            <a:r>
              <a:rPr lang="en-GB" dirty="0" err="1" smtClean="0"/>
              <a:t>intervalle</a:t>
            </a:r>
            <a:r>
              <a:rPr lang="en-GB" dirty="0" smtClean="0"/>
              <a:t> de temps </a:t>
            </a:r>
            <a:r>
              <a:rPr lang="en-GB" dirty="0" err="1" smtClean="0"/>
              <a:t>donné</a:t>
            </a:r>
            <a:r>
              <a:rPr lang="en-GB" dirty="0" smtClean="0"/>
              <a:t>.</a:t>
            </a:r>
          </a:p>
          <a:p>
            <a:pPr lvl="1" hangingPunct="0"/>
            <a:r>
              <a:rPr lang="en-GB" dirty="0" smtClean="0"/>
              <a:t>Plus 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moins</a:t>
            </a:r>
            <a:r>
              <a:rPr lang="en-GB" dirty="0" smtClean="0"/>
              <a:t> insensible au temps de </a:t>
            </a:r>
            <a:r>
              <a:rPr lang="en-GB" dirty="0" err="1" smtClean="0"/>
              <a:t>livraison</a:t>
            </a:r>
            <a:r>
              <a:rPr lang="en-GB" dirty="0" smtClean="0"/>
              <a:t>.</a:t>
            </a:r>
          </a:p>
          <a:p>
            <a:pPr lvl="1" hangingPunct="0"/>
            <a:r>
              <a:rPr lang="en-GB" dirty="0" smtClean="0"/>
              <a:t>Le </a:t>
            </a:r>
            <a:r>
              <a:rPr lang="en-GB" dirty="0" err="1" smtClean="0"/>
              <a:t>contenu</a:t>
            </a:r>
            <a:r>
              <a:rPr lang="en-GB" dirty="0" smtClean="0"/>
              <a:t> </a:t>
            </a:r>
            <a:r>
              <a:rPr lang="en-GB" dirty="0"/>
              <a:t>d</a:t>
            </a:r>
            <a:r>
              <a:rPr lang="en-GB" dirty="0" smtClean="0"/>
              <a:t>es </a:t>
            </a:r>
            <a:r>
              <a:rPr lang="en-GB" dirty="0" err="1" smtClean="0"/>
              <a:t>paquets</a:t>
            </a:r>
            <a:r>
              <a:rPr lang="en-GB" dirty="0"/>
              <a:t> </a:t>
            </a:r>
            <a:r>
              <a:rPr lang="en-GB" dirty="0" err="1" smtClean="0"/>
              <a:t>doit</a:t>
            </a:r>
            <a:r>
              <a:rPr lang="en-GB" dirty="0" smtClean="0"/>
              <a:t> </a:t>
            </a:r>
            <a:r>
              <a:rPr lang="en-GB" dirty="0" err="1" smtClean="0"/>
              <a:t>imperativement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 </a:t>
            </a:r>
            <a:r>
              <a:rPr lang="en-GB" dirty="0"/>
              <a:t>transmis de manière transparente (avec de faibles taux d'erreur de bit</a:t>
            </a:r>
            <a:r>
              <a:rPr lang="en-GB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51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 de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endParaRPr lang="en-US" dirty="0"/>
          </a:p>
          <a:p>
            <a:pPr hangingPunct="0"/>
            <a:r>
              <a:rPr lang="en-GB" dirty="0" smtClean="0"/>
              <a:t>Pour </a:t>
            </a:r>
            <a:r>
              <a:rPr lang="en-GB" dirty="0" err="1" smtClean="0"/>
              <a:t>avoir</a:t>
            </a:r>
            <a:r>
              <a:rPr lang="en-GB" dirty="0" smtClean="0"/>
              <a:t> un </a:t>
            </a:r>
            <a:r>
              <a:rPr lang="en-GB" dirty="0"/>
              <a:t>service </a:t>
            </a:r>
            <a:r>
              <a:rPr lang="en-GB" dirty="0" err="1"/>
              <a:t>spécifique</a:t>
            </a:r>
            <a:r>
              <a:rPr lang="en-GB" dirty="0"/>
              <a:t>  </a:t>
            </a:r>
            <a:r>
              <a:rPr lang="en-GB" dirty="0" err="1" smtClean="0"/>
              <a:t>réferencé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la </a:t>
            </a:r>
            <a:r>
              <a:rPr lang="en-GB" dirty="0" err="1" smtClean="0"/>
              <a:t>classe</a:t>
            </a:r>
            <a:r>
              <a:rPr lang="en-GB" dirty="0" smtClean="0"/>
              <a:t>  </a:t>
            </a:r>
            <a:r>
              <a:rPr lang="en-GB" dirty="0"/>
              <a:t>QoS appropriée </a:t>
            </a:r>
            <a:endParaRPr lang="en-GB" dirty="0" smtClean="0"/>
          </a:p>
          <a:p>
            <a:pPr lvl="1" hangingPunct="0"/>
            <a:r>
              <a:rPr lang="en-GB" dirty="0" smtClean="0"/>
              <a:t>Il  </a:t>
            </a:r>
            <a:r>
              <a:rPr lang="en-GB" dirty="0" err="1" smtClean="0"/>
              <a:t>doit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</a:t>
            </a:r>
            <a:r>
              <a:rPr lang="en-GB" dirty="0"/>
              <a:t>reconnu par les instances du </a:t>
            </a:r>
            <a:r>
              <a:rPr lang="en-GB" dirty="0" err="1"/>
              <a:t>protocole</a:t>
            </a:r>
            <a:r>
              <a:rPr lang="en-GB" dirty="0"/>
              <a:t> </a:t>
            </a:r>
            <a:r>
              <a:rPr lang="en-GB" dirty="0" smtClean="0"/>
              <a:t>de la </a:t>
            </a:r>
            <a:r>
              <a:rPr lang="en-GB" dirty="0" err="1" smtClean="0"/>
              <a:t>classe</a:t>
            </a:r>
            <a:r>
              <a:rPr lang="en-GB" dirty="0" smtClean="0"/>
              <a:t> à </a:t>
            </a:r>
            <a:r>
              <a:rPr lang="en-GB" dirty="0" err="1" smtClean="0"/>
              <a:t>laquelle</a:t>
            </a:r>
            <a:r>
              <a:rPr lang="en-GB" dirty="0" smtClean="0"/>
              <a:t> 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appartient</a:t>
            </a:r>
            <a:r>
              <a:rPr lang="en-GB" dirty="0"/>
              <a:t>. </a:t>
            </a:r>
            <a:endParaRPr lang="en-GB" dirty="0" smtClean="0"/>
          </a:p>
          <a:p>
            <a:pPr hangingPunct="0"/>
            <a:r>
              <a:rPr lang="en-GB" dirty="0" smtClean="0"/>
              <a:t>Il </a:t>
            </a:r>
            <a:r>
              <a:rPr lang="en-GB" dirty="0" err="1" smtClean="0"/>
              <a:t>doit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</a:t>
            </a:r>
            <a:r>
              <a:rPr lang="en-GB" dirty="0" err="1" smtClean="0"/>
              <a:t>d’une</a:t>
            </a:r>
            <a:r>
              <a:rPr lang="en-GB" dirty="0" smtClean="0"/>
              <a:t> importance majeure des </a:t>
            </a:r>
            <a:r>
              <a:rPr lang="en-GB" dirty="0" err="1"/>
              <a:t>cas</a:t>
            </a:r>
            <a:r>
              <a:rPr lang="en-GB" dirty="0"/>
              <a:t> </a:t>
            </a:r>
            <a:r>
              <a:rPr lang="en-GB" dirty="0" smtClean="0"/>
              <a:t>de </a:t>
            </a:r>
            <a:r>
              <a:rPr lang="en-GB" dirty="0" err="1" smtClean="0"/>
              <a:t>demandes</a:t>
            </a:r>
            <a:r>
              <a:rPr lang="en-GB" dirty="0" smtClean="0"/>
              <a:t> </a:t>
            </a:r>
            <a:r>
              <a:rPr lang="en-GB" dirty="0"/>
              <a:t>de nouveaux services pour </a:t>
            </a:r>
            <a:r>
              <a:rPr lang="en-GB" dirty="0" smtClean="0"/>
              <a:t>la </a:t>
            </a:r>
            <a:r>
              <a:rPr lang="en-GB" dirty="0"/>
              <a:t>transmission </a:t>
            </a:r>
            <a:r>
              <a:rPr lang="en-GB" dirty="0" err="1" smtClean="0"/>
              <a:t>proche</a:t>
            </a:r>
            <a:r>
              <a:rPr lang="en-GB" dirty="0" smtClean="0"/>
              <a:t> de </a:t>
            </a:r>
            <a:r>
              <a:rPr lang="en-GB" dirty="0" err="1" smtClean="0"/>
              <a:t>celle</a:t>
            </a:r>
            <a:r>
              <a:rPr lang="en-GB" dirty="0" smtClean="0"/>
              <a:t> en </a:t>
            </a:r>
            <a:r>
              <a:rPr lang="en-GB" dirty="0"/>
              <a:t>temps réel et faire usage des services existants.</a:t>
            </a:r>
            <a:endParaRPr lang="en-US" dirty="0"/>
          </a:p>
          <a:p>
            <a:pPr hangingPunct="0"/>
            <a:r>
              <a:rPr lang="en-GB" dirty="0"/>
              <a:t>Le meilleur exemple à cet égard est un service financier qui fait usage du </a:t>
            </a:r>
            <a:r>
              <a:rPr lang="en-GB" dirty="0" smtClean="0"/>
              <a:t>Service SMS</a:t>
            </a:r>
            <a:r>
              <a:rPr lang="en-GB" dirty="0"/>
              <a:t> </a:t>
            </a:r>
          </a:p>
          <a:p>
            <a:pPr hangingPunct="0"/>
            <a:r>
              <a:rPr lang="en-GB" dirty="0" smtClean="0"/>
              <a:t>Sans la </a:t>
            </a:r>
            <a:r>
              <a:rPr lang="en-GB" dirty="0" err="1" smtClean="0"/>
              <a:t>moindre</a:t>
            </a:r>
            <a:r>
              <a:rPr lang="en-GB" dirty="0" smtClean="0"/>
              <a:t> </a:t>
            </a:r>
            <a:r>
              <a:rPr lang="en-GB" dirty="0" err="1" smtClean="0"/>
              <a:t>mesure</a:t>
            </a:r>
            <a:r>
              <a:rPr lang="en-GB" dirty="0" smtClean="0"/>
              <a:t> </a:t>
            </a:r>
            <a:r>
              <a:rPr lang="en-GB" dirty="0"/>
              <a:t>supplémentaire prise, le réseau ne reconnaît pas le service financier mais seulement le service SMS et le </a:t>
            </a:r>
            <a:r>
              <a:rPr lang="en-GB" dirty="0" err="1" smtClean="0"/>
              <a:t>trtansmettra</a:t>
            </a:r>
            <a:r>
              <a:rPr lang="en-GB" dirty="0" smtClean="0"/>
              <a:t> à la </a:t>
            </a:r>
            <a:r>
              <a:rPr lang="en-GB" dirty="0" err="1" smtClean="0"/>
              <a:t>classe</a:t>
            </a:r>
            <a:r>
              <a:rPr lang="en-GB" dirty="0" smtClean="0"/>
              <a:t> de fond.</a:t>
            </a:r>
          </a:p>
          <a:p>
            <a:pPr lvl="1" hangingPunct="0"/>
            <a:r>
              <a:rPr lang="en-GB" dirty="0" smtClean="0"/>
              <a:t>En </a:t>
            </a:r>
            <a:r>
              <a:rPr lang="en-GB" dirty="0" err="1" smtClean="0"/>
              <a:t>conséquence</a:t>
            </a:r>
            <a:r>
              <a:rPr lang="en-GB" dirty="0" smtClean="0"/>
              <a:t>, le </a:t>
            </a:r>
            <a:r>
              <a:rPr lang="en-GB" dirty="0"/>
              <a:t>service financier n'est pas </a:t>
            </a:r>
            <a:r>
              <a:rPr lang="en-GB" dirty="0" err="1" smtClean="0"/>
              <a:t>fourni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la transmission  </a:t>
            </a:r>
            <a:r>
              <a:rPr lang="en-GB" dirty="0"/>
              <a:t>en temps réel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Esquisse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Scénarios de communication </a:t>
            </a:r>
            <a:r>
              <a:rPr lang="en-US" dirty="0" err="1" smtClean="0"/>
              <a:t>sélectionnés</a:t>
            </a:r>
            <a:endParaRPr lang="en-US" dirty="0" smtClean="0"/>
          </a:p>
          <a:p>
            <a:r>
              <a:rPr lang="en-US" dirty="0" smtClean="0"/>
              <a:t>Examen des normes connexes</a:t>
            </a:r>
          </a:p>
          <a:p>
            <a:r>
              <a:rPr lang="en-US" dirty="0" smtClean="0"/>
              <a:t>L'application des normes aux </a:t>
            </a:r>
            <a:r>
              <a:rPr lang="en-US" dirty="0" err="1" smtClean="0"/>
              <a:t>scénarios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Quelques</a:t>
            </a:r>
            <a:r>
              <a:rPr lang="en-US" dirty="0" smtClean="0"/>
              <a:t> 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621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IETF</a:t>
            </a:r>
            <a:r>
              <a:rPr lang="en-US" dirty="0"/>
              <a:t> RFC 3611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Définit </a:t>
            </a:r>
            <a:r>
              <a:rPr lang="en-US" dirty="0"/>
              <a:t>l</a:t>
            </a:r>
            <a:r>
              <a:rPr lang="en-US" dirty="0" smtClean="0"/>
              <a:t>e </a:t>
            </a:r>
            <a:r>
              <a:rPr lang="en-US" dirty="0"/>
              <a:t>rapport </a:t>
            </a:r>
            <a:r>
              <a:rPr lang="en-US" dirty="0" err="1" smtClean="0"/>
              <a:t>élargi</a:t>
            </a:r>
            <a:r>
              <a:rPr lang="en-US" dirty="0" smtClean="0"/>
              <a:t> </a:t>
            </a:r>
            <a:r>
              <a:rPr lang="en-US" dirty="0"/>
              <a:t>(XR) </a:t>
            </a:r>
            <a:r>
              <a:rPr lang="en-US" dirty="0" smtClean="0"/>
              <a:t>du type </a:t>
            </a:r>
            <a:r>
              <a:rPr lang="en-US" dirty="0"/>
              <a:t>de paquet pour </a:t>
            </a:r>
            <a:r>
              <a:rPr lang="en-US" dirty="0" smtClean="0"/>
              <a:t>le </a:t>
            </a:r>
            <a:r>
              <a:rPr lang="en-US" dirty="0" err="1" smtClean="0"/>
              <a:t>contrôle</a:t>
            </a:r>
            <a:r>
              <a:rPr lang="en-US" dirty="0" smtClean="0"/>
              <a:t> de </a:t>
            </a:r>
            <a:r>
              <a:rPr lang="en-US" dirty="0" err="1" smtClean="0"/>
              <a:t>Protocole</a:t>
            </a:r>
            <a:r>
              <a:rPr lang="en-US" dirty="0" smtClean="0"/>
              <a:t> RTP </a:t>
            </a:r>
            <a:r>
              <a:rPr lang="en-US" dirty="0"/>
              <a:t>(RTCP</a:t>
            </a:r>
            <a:r>
              <a:rPr lang="en-US" dirty="0" smtClean="0"/>
              <a:t>)</a:t>
            </a:r>
          </a:p>
          <a:p>
            <a:r>
              <a:rPr lang="en-US" dirty="0" smtClean="0"/>
              <a:t>Définit 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 err="1"/>
              <a:t>l'utilisation</a:t>
            </a:r>
            <a:r>
              <a:rPr lang="en-US" dirty="0"/>
              <a:t> </a:t>
            </a:r>
            <a:r>
              <a:rPr lang="en-US" dirty="0" smtClean="0"/>
              <a:t>des </a:t>
            </a:r>
            <a:r>
              <a:rPr lang="en-US" dirty="0" err="1" smtClean="0"/>
              <a:t>paquets</a:t>
            </a:r>
            <a:r>
              <a:rPr lang="en-US" dirty="0" smtClean="0"/>
              <a:t> XR</a:t>
            </a:r>
            <a:r>
              <a:rPr lang="en-US" dirty="0"/>
              <a:t> 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/>
              <a:t>signalée par une demande si elle </a:t>
            </a:r>
            <a:r>
              <a:rPr lang="en-US" dirty="0" err="1"/>
              <a:t>emploie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protocole</a:t>
            </a:r>
            <a:r>
              <a:rPr lang="en-US" dirty="0" smtClean="0"/>
              <a:t> de description de la session </a:t>
            </a:r>
            <a:r>
              <a:rPr lang="en-US" dirty="0"/>
              <a:t>(SDP</a:t>
            </a:r>
            <a:r>
              <a:rPr lang="en-US" dirty="0" smtClean="0"/>
              <a:t>)</a:t>
            </a:r>
          </a:p>
          <a:p>
            <a:r>
              <a:rPr lang="en-US" dirty="0" smtClean="0"/>
              <a:t> </a:t>
            </a:r>
            <a:r>
              <a:rPr lang="en-US" dirty="0"/>
              <a:t>Les </a:t>
            </a:r>
            <a:r>
              <a:rPr lang="en-US" dirty="0" err="1"/>
              <a:t>paquets</a:t>
            </a:r>
            <a:r>
              <a:rPr lang="en-US" dirty="0"/>
              <a:t> </a:t>
            </a:r>
            <a:r>
              <a:rPr lang="en-US" dirty="0" smtClean="0"/>
              <a:t>XR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composés</a:t>
            </a:r>
            <a:r>
              <a:rPr lang="en-US" dirty="0" smtClean="0"/>
              <a:t> </a:t>
            </a:r>
            <a:r>
              <a:rPr lang="en-US" dirty="0"/>
              <a:t>de </a:t>
            </a:r>
            <a:r>
              <a:rPr lang="en-US" dirty="0" smtClean="0"/>
              <a:t>Blocs de rapport</a:t>
            </a:r>
          </a:p>
          <a:p>
            <a:r>
              <a:rPr lang="en-US" dirty="0" err="1" smtClean="0"/>
              <a:t>L’objectif</a:t>
            </a:r>
            <a:r>
              <a:rPr lang="en-US" dirty="0" smtClean="0"/>
              <a:t> du format </a:t>
            </a:r>
            <a:r>
              <a:rPr lang="en-US" dirty="0"/>
              <a:t>de </a:t>
            </a:r>
            <a:r>
              <a:rPr lang="en-US" dirty="0" smtClean="0"/>
              <a:t>rapports </a:t>
            </a:r>
            <a:r>
              <a:rPr lang="en-US" dirty="0" err="1" smtClean="0"/>
              <a:t>élargi</a:t>
            </a:r>
            <a:r>
              <a:rPr lang="en-US" dirty="0" smtClean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transmettre</a:t>
            </a:r>
            <a:r>
              <a:rPr lang="en-US" dirty="0" smtClean="0"/>
              <a:t> des </a:t>
            </a:r>
            <a:r>
              <a:rPr lang="en-US" dirty="0" err="1" smtClean="0"/>
              <a:t>informations</a:t>
            </a:r>
            <a:r>
              <a:rPr lang="en-US" dirty="0" smtClean="0"/>
              <a:t> </a:t>
            </a:r>
            <a:r>
              <a:rPr lang="en-US" dirty="0" err="1" smtClean="0"/>
              <a:t>complementaires</a:t>
            </a:r>
            <a:r>
              <a:rPr lang="en-US" dirty="0" smtClean="0"/>
              <a:t> des </a:t>
            </a:r>
            <a:r>
              <a:rPr lang="en-US" dirty="0" err="1" smtClean="0"/>
              <a:t>statistiques</a:t>
            </a:r>
            <a:r>
              <a:rPr lang="en-US" dirty="0"/>
              <a:t> </a:t>
            </a:r>
            <a:r>
              <a:rPr lang="en-US" dirty="0" smtClean="0"/>
              <a:t>qui </a:t>
            </a:r>
            <a:r>
              <a:rPr lang="en-US" dirty="0" err="1" smtClean="0"/>
              <a:t>sont</a:t>
            </a:r>
            <a:r>
              <a:rPr lang="en-US" dirty="0" smtClean="0"/>
              <a:t>  </a:t>
            </a:r>
            <a:r>
              <a:rPr lang="en-US" dirty="0"/>
              <a:t>contenues </a:t>
            </a:r>
            <a:r>
              <a:rPr lang="en-US" dirty="0" err="1" smtClean="0"/>
              <a:t>dans</a:t>
            </a:r>
            <a:r>
              <a:rPr lang="en-US" dirty="0" smtClean="0"/>
              <a:t> le RTCP</a:t>
            </a:r>
          </a:p>
          <a:p>
            <a:r>
              <a:rPr lang="en-US" dirty="0" smtClean="0"/>
              <a:t>Certaines applications</a:t>
            </a:r>
            <a:r>
              <a:rPr lang="en-US" dirty="0"/>
              <a:t>, </a:t>
            </a:r>
            <a:r>
              <a:rPr lang="en-US" dirty="0" err="1"/>
              <a:t>telles</a:t>
            </a:r>
            <a:r>
              <a:rPr lang="en-US" dirty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 </a:t>
            </a:r>
            <a:r>
              <a:rPr lang="en-US" dirty="0" err="1" smtClean="0"/>
              <a:t>suivi</a:t>
            </a:r>
            <a:r>
              <a:rPr lang="en-US" dirty="0" smtClean="0"/>
              <a:t> de la </a:t>
            </a:r>
            <a:r>
              <a:rPr lang="en-US" dirty="0"/>
              <a:t> </a:t>
            </a:r>
            <a:r>
              <a:rPr lang="en-US" dirty="0" smtClean="0"/>
              <a:t>Voix </a:t>
            </a:r>
            <a:r>
              <a:rPr lang="en-US" dirty="0" err="1"/>
              <a:t>s</a:t>
            </a:r>
            <a:r>
              <a:rPr lang="en-US" dirty="0" err="1" smtClean="0"/>
              <a:t>ur</a:t>
            </a:r>
            <a:r>
              <a:rPr lang="en-US" dirty="0" smtClean="0"/>
              <a:t> </a:t>
            </a:r>
            <a:r>
              <a:rPr lang="en-US" dirty="0"/>
              <a:t>IP (VoIP</a:t>
            </a:r>
            <a:r>
              <a:rPr lang="en-US" dirty="0" smtClean="0"/>
              <a:t>),exigent des </a:t>
            </a:r>
            <a:r>
              <a:rPr lang="en-US" dirty="0" err="1" smtClean="0"/>
              <a:t>statistiques</a:t>
            </a:r>
            <a:r>
              <a:rPr lang="en-US" dirty="0" smtClean="0"/>
              <a:t> plus détaillées</a:t>
            </a:r>
            <a:endParaRPr lang="en-US" dirty="0"/>
          </a:p>
          <a:p>
            <a:r>
              <a:rPr lang="en-US" dirty="0" err="1" smtClean="0"/>
              <a:t>D’aytres</a:t>
            </a:r>
            <a:r>
              <a:rPr lang="en-US" dirty="0" smtClean="0"/>
              <a:t> types </a:t>
            </a:r>
            <a:r>
              <a:rPr lang="en-US" dirty="0"/>
              <a:t>de </a:t>
            </a:r>
            <a:r>
              <a:rPr lang="en-US" dirty="0" smtClean="0"/>
              <a:t>blocs </a:t>
            </a:r>
            <a:r>
              <a:rPr lang="en-US" dirty="0" err="1" smtClean="0"/>
              <a:t>pourront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définis</a:t>
            </a:r>
            <a:r>
              <a:rPr lang="en-US" dirty="0" smtClean="0"/>
              <a:t> à </a:t>
            </a:r>
            <a:r>
              <a:rPr lang="en-US" dirty="0" err="1" smtClean="0"/>
              <a:t>l’avenir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02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Tableaux de Rapport de </a:t>
            </a:r>
            <a:r>
              <a:rPr lang="en-US" dirty="0" err="1" smtClean="0"/>
              <a:t>Mesures</a:t>
            </a:r>
            <a:r>
              <a:rPr lang="en-US" dirty="0" smtClean="0"/>
              <a:t>  </a:t>
            </a:r>
            <a:r>
              <a:rPr lang="en-US" dirty="0"/>
              <a:t>VoIP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264" y="1850513"/>
            <a:ext cx="5599471" cy="383116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 bloc est encodé comme sept mots de 32 bits :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0 1 2 3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0 1 2 3 4 5 6 7 8 9 0 1 2 3 4 5 6 7 8 9 0 1 2 3 4 5 6 7 8 9 0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BT=7 | réservés | longueur de bloc = 8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                  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De source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Taux de perte | Taux de rejet | | gap de densité en rafale | Densité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Durée | gap de durée de rafale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Round Trip Delay | Fin de retard système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Niveau de signal | Niveau de bruit |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RERL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  |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Facteur R | ext. facteur R | MOS-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 | MOS-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RX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réservés |     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| nominale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|     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Maximum |         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Abs max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 +-+-+-+-+-+-+-+-+-+-+-+-+-+-+-+-+-+-+-+-+-+-+-+-+-+-+-+-+-+-+-+-+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79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L'application des normes à </a:t>
            </a:r>
            <a:r>
              <a:rPr lang="en-US" sz="3600" dirty="0" err="1"/>
              <a:t>c</a:t>
            </a:r>
            <a:r>
              <a:rPr lang="en-US" sz="3600" dirty="0" err="1" smtClean="0"/>
              <a:t>haque</a:t>
            </a:r>
            <a:r>
              <a:rPr lang="en-US" sz="3600" dirty="0" smtClean="0"/>
              <a:t> scénario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classes QoS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différentes</a:t>
            </a:r>
            <a:r>
              <a:rPr lang="en-US" dirty="0" smtClean="0"/>
              <a:t> pour les services mobiles et fixes</a:t>
            </a:r>
          </a:p>
          <a:p>
            <a:pPr lvl="1"/>
            <a:r>
              <a:rPr lang="en-US" dirty="0" smtClean="0"/>
              <a:t>Aucun </a:t>
            </a:r>
            <a:r>
              <a:rPr lang="en-US" dirty="0" err="1" smtClean="0"/>
              <a:t>mappage</a:t>
            </a:r>
            <a:r>
              <a:rPr lang="en-US" dirty="0" smtClean="0"/>
              <a:t> </a:t>
            </a:r>
            <a:r>
              <a:rPr lang="en-US" dirty="0" err="1" smtClean="0"/>
              <a:t>convenu</a:t>
            </a:r>
            <a:endParaRPr lang="en-US" dirty="0" smtClean="0"/>
          </a:p>
          <a:p>
            <a:r>
              <a:rPr lang="en-US" dirty="0" smtClean="0"/>
              <a:t>Goulot d'étranglement dans des réseaux fixes </a:t>
            </a:r>
          </a:p>
          <a:p>
            <a:pPr lvl="1"/>
            <a:r>
              <a:rPr lang="en-US" dirty="0" smtClean="0"/>
              <a:t>Lignes d'accès lent, p. ex. DSL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46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dirty="0"/>
              <a:t>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Entièrement régi par 3GPP </a:t>
            </a:r>
            <a:r>
              <a:rPr lang="en-US" dirty="0" err="1" smtClean="0"/>
              <a:t>TS</a:t>
            </a:r>
            <a:r>
              <a:rPr lang="en-US" dirty="0" smtClean="0"/>
              <a:t> 23107</a:t>
            </a:r>
          </a:p>
          <a:p>
            <a:r>
              <a:rPr lang="en-US" dirty="0" smtClean="0"/>
              <a:t>Le Service doit être reconnu par le système</a:t>
            </a:r>
          </a:p>
          <a:p>
            <a:r>
              <a:rPr lang="en-US" dirty="0" err="1" smtClean="0"/>
              <a:t>IETF</a:t>
            </a:r>
            <a:r>
              <a:rPr lang="en-US" dirty="0" smtClean="0"/>
              <a:t> RFC 3611 non utilisé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9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Mobile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dirty="0">
                <a:solidFill>
                  <a:srgbClr val="00B050"/>
                </a:solidFill>
              </a:rPr>
              <a:t>Fixe (&gt; 1,5 Mbit/s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3GPP TS 23107 s'applique à la partie mobile de la </a:t>
            </a:r>
            <a:r>
              <a:rPr lang="en-US" dirty="0" err="1" smtClean="0"/>
              <a:t>connexion</a:t>
            </a:r>
            <a:endParaRPr lang="en-US" dirty="0" smtClean="0"/>
          </a:p>
          <a:p>
            <a:r>
              <a:rPr lang="en-US" dirty="0" smtClean="0"/>
              <a:t>Rec. ITU-T Y.1541 ne </a:t>
            </a:r>
            <a:r>
              <a:rPr lang="en-US" dirty="0" err="1" smtClean="0"/>
              <a:t>s'applique</a:t>
            </a:r>
            <a:r>
              <a:rPr lang="en-US" dirty="0" smtClean="0"/>
              <a:t> pas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littéralement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Une seule </a:t>
            </a:r>
            <a:r>
              <a:rPr lang="en-US" dirty="0" err="1" smtClean="0"/>
              <a:t>extrémité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a pour terminal </a:t>
            </a:r>
            <a:r>
              <a:rPr lang="en-US" dirty="0" err="1" smtClean="0"/>
              <a:t>l’interface</a:t>
            </a:r>
            <a:r>
              <a:rPr lang="en-US" dirty="0" smtClean="0"/>
              <a:t> du </a:t>
            </a:r>
            <a:r>
              <a:rPr lang="en-US" dirty="0" err="1" smtClean="0"/>
              <a:t>réseau</a:t>
            </a:r>
            <a:r>
              <a:rPr lang="en-US" dirty="0" smtClean="0"/>
              <a:t> de </a:t>
            </a:r>
            <a:r>
              <a:rPr lang="en-US" dirty="0" err="1" smtClean="0"/>
              <a:t>l’utilisateur</a:t>
            </a:r>
            <a:r>
              <a:rPr lang="en-US" dirty="0"/>
              <a:t> </a:t>
            </a:r>
            <a:r>
              <a:rPr lang="en-US" dirty="0" smtClean="0"/>
              <a:t> (UNI ).</a:t>
            </a:r>
          </a:p>
          <a:p>
            <a:r>
              <a:rPr lang="en-US" dirty="0" err="1" smtClean="0"/>
              <a:t>Mappage</a:t>
            </a:r>
            <a:r>
              <a:rPr lang="en-US" dirty="0" smtClean="0"/>
              <a:t> de la  classe mobile à la classe fixe non </a:t>
            </a:r>
            <a:r>
              <a:rPr lang="en-US" dirty="0" err="1" smtClean="0"/>
              <a:t>spécifiée</a:t>
            </a:r>
            <a:endParaRPr lang="en-US" dirty="0" smtClean="0"/>
          </a:p>
          <a:p>
            <a:r>
              <a:rPr lang="en-US" dirty="0" err="1"/>
              <a:t>IETF</a:t>
            </a:r>
            <a:r>
              <a:rPr lang="en-US" dirty="0"/>
              <a:t> RFC 3611 non utilisé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35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Mobile 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Fixe (&lt; 1,5 Mbit/s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3GPP TS 23107 s'applique à la partie mobile de la </a:t>
            </a:r>
            <a:r>
              <a:rPr lang="en-US" dirty="0" err="1" smtClean="0"/>
              <a:t>connexion</a:t>
            </a:r>
            <a:endParaRPr lang="en-US" dirty="0"/>
          </a:p>
          <a:p>
            <a:r>
              <a:rPr lang="en-US" dirty="0"/>
              <a:t>Rec. ITU-T Y.1541 </a:t>
            </a:r>
            <a:r>
              <a:rPr lang="en-US" dirty="0" smtClean="0"/>
              <a:t>ne </a:t>
            </a:r>
            <a:r>
              <a:rPr lang="en-US" dirty="0" err="1"/>
              <a:t>s'applique</a:t>
            </a:r>
            <a:r>
              <a:rPr lang="en-US" dirty="0"/>
              <a:t> </a:t>
            </a:r>
            <a:r>
              <a:rPr lang="en-US" dirty="0" smtClean="0"/>
              <a:t>pas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littéralement</a:t>
            </a:r>
            <a:r>
              <a:rPr 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</a:p>
          <a:p>
            <a:pPr lvl="1"/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Une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seule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extrémité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 a pour terminal </a:t>
            </a:r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l’interface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du </a:t>
            </a:r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réseau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</a:t>
            </a:r>
            <a:r>
              <a:rPr lang="en-US" sz="3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l’utilisateur</a:t>
            </a:r>
            <a:r>
              <a:rPr lang="en-US" sz="3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 (UNI </a:t>
            </a:r>
            <a:r>
              <a:rPr lang="en-US" sz="3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).</a:t>
            </a:r>
            <a:endParaRPr lang="en-US" dirty="0"/>
          </a:p>
          <a:p>
            <a:pPr lvl="1"/>
            <a:r>
              <a:rPr lang="en-US" dirty="0" smtClean="0"/>
              <a:t>La vitesse </a:t>
            </a:r>
            <a:r>
              <a:rPr lang="en-US" dirty="0" err="1" smtClean="0"/>
              <a:t>d'accès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deça</a:t>
            </a:r>
            <a:r>
              <a:rPr lang="en-US" dirty="0" smtClean="0"/>
              <a:t> de T1</a:t>
            </a:r>
          </a:p>
          <a:p>
            <a:pPr lvl="0"/>
            <a:r>
              <a:rPr lang="en-US" sz="43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Mappage</a:t>
            </a:r>
            <a:r>
              <a:rPr lang="en-US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la  </a:t>
            </a:r>
            <a:r>
              <a:rPr lang="en-US" sz="43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classe</a:t>
            </a:r>
            <a:r>
              <a:rPr lang="en-US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mobile à la </a:t>
            </a:r>
            <a:r>
              <a:rPr lang="en-US" sz="43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classe</a:t>
            </a:r>
            <a:r>
              <a:rPr lang="en-US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fixe non </a:t>
            </a:r>
            <a:r>
              <a:rPr lang="en-US" sz="43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spécifié</a:t>
            </a:r>
            <a:endParaRPr lang="en-US" sz="43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/>
            <a:r>
              <a:rPr lang="en-US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IETF RFC 3611 non </a:t>
            </a:r>
            <a:r>
              <a:rPr lang="en-US" sz="43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utilisé</a:t>
            </a:r>
            <a:r>
              <a:rPr lang="en-US" sz="43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 </a:t>
            </a:r>
          </a:p>
          <a:p>
            <a:pPr marL="0" lvl="0" indent="0">
              <a:buNone/>
            </a:pPr>
            <a:endParaRPr lang="en-US" sz="43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dégradation</a:t>
            </a:r>
            <a:r>
              <a:rPr lang="en-US" dirty="0" smtClean="0"/>
              <a:t>  de la </a:t>
            </a:r>
            <a:r>
              <a:rPr lang="en-US" dirty="0" err="1" smtClean="0"/>
              <a:t>qualité</a:t>
            </a:r>
            <a:r>
              <a:rPr lang="en-US" dirty="0" smtClean="0"/>
              <a:t> de service (QoS) due à la faible vitesse d'accès tel qu'indiqué dans la recommandation ITU-T G.114 Annexe III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23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Fixe (&gt; 1,5 Mbit/s) 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3200" dirty="0">
                <a:solidFill>
                  <a:srgbClr val="00B050"/>
                </a:solidFill>
              </a:rPr>
              <a:t>Fixe (&gt; 1,5 Mbit/s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Entièrement régi par le CRE</a:t>
            </a:r>
            <a:r>
              <a:rPr lang="en-US" dirty="0"/>
              <a:t>. ITU-T </a:t>
            </a:r>
            <a:r>
              <a:rPr lang="en-US" dirty="0" err="1" smtClean="0"/>
              <a:t>Y.1541</a:t>
            </a:r>
            <a:endParaRPr lang="en-US" dirty="0" smtClean="0"/>
          </a:p>
          <a:p>
            <a:r>
              <a:rPr lang="en-US" dirty="0"/>
              <a:t>IETF RFC 3611 </a:t>
            </a:r>
            <a:r>
              <a:rPr lang="en-US" dirty="0" err="1"/>
              <a:t>p</a:t>
            </a:r>
            <a:r>
              <a:rPr lang="en-US" dirty="0" err="1" smtClean="0"/>
              <a:t>ourrait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utilisée</a:t>
            </a:r>
            <a:endParaRPr lang="en-US" dirty="0" smtClean="0"/>
          </a:p>
          <a:p>
            <a:pPr lvl="1"/>
            <a:r>
              <a:rPr lang="en-US" dirty="0" smtClean="0"/>
              <a:t>Aucune information </a:t>
            </a:r>
            <a:r>
              <a:rPr lang="en-US" dirty="0" err="1" smtClean="0"/>
              <a:t>n’est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son usage.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88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Fixe (&gt; 1,5 Mbit/s) 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 (&lt; 1,5 Mbit/s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Rec. ITU-T Y.1541 </a:t>
            </a:r>
            <a:r>
              <a:rPr lang="en-US" dirty="0" smtClean="0"/>
              <a:t>ne </a:t>
            </a:r>
            <a:r>
              <a:rPr lang="en-US" dirty="0" err="1"/>
              <a:t>s'applique</a:t>
            </a:r>
            <a:r>
              <a:rPr lang="en-US" dirty="0"/>
              <a:t> </a:t>
            </a:r>
            <a:r>
              <a:rPr lang="en-US" dirty="0" smtClean="0"/>
              <a:t>pas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littéralement</a:t>
            </a:r>
            <a:r>
              <a:rPr 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endParaRPr lang="en-US" dirty="0"/>
          </a:p>
          <a:p>
            <a:pPr lvl="1"/>
            <a:r>
              <a:rPr lang="en-US" dirty="0"/>
              <a:t>La </a:t>
            </a:r>
            <a:r>
              <a:rPr lang="en-US" dirty="0" err="1"/>
              <a:t>vitesse</a:t>
            </a:r>
            <a:r>
              <a:rPr lang="en-US" dirty="0"/>
              <a:t> </a:t>
            </a:r>
            <a:r>
              <a:rPr lang="en-US" dirty="0" err="1" smtClean="0"/>
              <a:t>d'accès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inferieure</a:t>
            </a:r>
            <a:r>
              <a:rPr lang="en-US" dirty="0" smtClean="0"/>
              <a:t> à</a:t>
            </a:r>
            <a:r>
              <a:rPr lang="en-US" dirty="0"/>
              <a:t> </a:t>
            </a:r>
            <a:r>
              <a:rPr lang="en-US" dirty="0" smtClean="0"/>
              <a:t>T1 à une extrémité</a:t>
            </a:r>
          </a:p>
          <a:p>
            <a:r>
              <a:rPr lang="en-US" dirty="0" err="1"/>
              <a:t>IETF</a:t>
            </a:r>
            <a:r>
              <a:rPr lang="en-US" dirty="0"/>
              <a:t> RFC 3611 pourrait être utilisée</a:t>
            </a:r>
          </a:p>
          <a:p>
            <a:pPr lvl="1"/>
            <a:r>
              <a:rPr lang="en-US" dirty="0"/>
              <a:t> </a:t>
            </a:r>
            <a:r>
              <a:rPr lang="en-US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Aucune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information </a:t>
            </a:r>
            <a:r>
              <a:rPr lang="en-US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n’est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disponible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sur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son usage.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dégradation</a:t>
            </a:r>
            <a:r>
              <a:rPr lang="en-US" dirty="0" smtClean="0"/>
              <a:t> de la </a:t>
            </a:r>
            <a:r>
              <a:rPr lang="en-US" dirty="0"/>
              <a:t>qualité de service (</a:t>
            </a:r>
            <a:r>
              <a:rPr lang="en-US" dirty="0" err="1" smtClean="0"/>
              <a:t>QoS</a:t>
            </a:r>
            <a:r>
              <a:rPr lang="en-US" dirty="0" smtClean="0"/>
              <a:t>) </a:t>
            </a:r>
            <a:r>
              <a:rPr lang="en-US" dirty="0" err="1" smtClean="0"/>
              <a:t>est</a:t>
            </a:r>
            <a:r>
              <a:rPr lang="en-US" dirty="0" smtClean="0"/>
              <a:t> due à </a:t>
            </a:r>
            <a:r>
              <a:rPr lang="en-US" dirty="0"/>
              <a:t>la faible vitesse d'accès tel qu'indiqué dans la recommandation ITU-T G.114 Annexe III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40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 (&lt; 1,5 Mbit/s) 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 (&lt; 1,5 Mbit/s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</a:t>
            </a:r>
            <a:r>
              <a:rPr lang="en-US" dirty="0"/>
              <a:t>. ITU-T Y.1541 </a:t>
            </a:r>
            <a:r>
              <a:rPr lang="en-US" dirty="0" smtClean="0"/>
              <a:t>ne </a:t>
            </a:r>
            <a:r>
              <a:rPr lang="en-US" dirty="0" err="1"/>
              <a:t>s'applique</a:t>
            </a:r>
            <a:r>
              <a:rPr lang="en-US" dirty="0"/>
              <a:t> </a:t>
            </a:r>
            <a:r>
              <a:rPr lang="en-US" dirty="0" smtClean="0"/>
              <a:t>pas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littéralement</a:t>
            </a:r>
            <a:r>
              <a:rPr 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endParaRPr lang="en-US" dirty="0"/>
          </a:p>
          <a:p>
            <a:pPr lvl="1"/>
            <a:r>
              <a:rPr lang="en-US" dirty="0" err="1" smtClean="0"/>
              <a:t>Vitesse</a:t>
            </a:r>
            <a:r>
              <a:rPr lang="en-US" dirty="0" smtClean="0"/>
              <a:t> </a:t>
            </a:r>
            <a:r>
              <a:rPr lang="en-US" dirty="0" err="1" smtClean="0"/>
              <a:t>d’accès</a:t>
            </a:r>
            <a:r>
              <a:rPr lang="en-US" dirty="0" smtClean="0"/>
              <a:t>  </a:t>
            </a:r>
            <a:r>
              <a:rPr lang="en-US" dirty="0" err="1" smtClean="0"/>
              <a:t>inférieure</a:t>
            </a:r>
            <a:r>
              <a:rPr lang="en-US" dirty="0" smtClean="0"/>
              <a:t> à</a:t>
            </a:r>
            <a:r>
              <a:rPr lang="en-US" dirty="0"/>
              <a:t> </a:t>
            </a:r>
            <a:r>
              <a:rPr lang="en-US" dirty="0" smtClean="0"/>
              <a:t>T1</a:t>
            </a:r>
            <a:endParaRPr lang="en-US" dirty="0"/>
          </a:p>
          <a:p>
            <a:r>
              <a:rPr lang="en-US" dirty="0"/>
              <a:t>IETF RFC 3611 pourrait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utilisée</a:t>
            </a:r>
            <a:endParaRPr lang="en-US" dirty="0" smtClean="0"/>
          </a:p>
          <a:p>
            <a:pPr lvl="1"/>
            <a:r>
              <a:rPr lang="en-US" sz="26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 </a:t>
            </a:r>
            <a:r>
              <a:rPr lang="en-US" sz="26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Aucune</a:t>
            </a:r>
            <a:r>
              <a:rPr lang="en-US" sz="26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information </a:t>
            </a:r>
            <a:r>
              <a:rPr lang="en-US" sz="26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n’est</a:t>
            </a:r>
            <a:r>
              <a:rPr lang="en-US" sz="26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26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disponible</a:t>
            </a:r>
            <a:r>
              <a:rPr lang="en-US" sz="26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26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sur</a:t>
            </a:r>
            <a:r>
              <a:rPr lang="en-US" sz="26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son usage.</a:t>
            </a:r>
          </a:p>
          <a:p>
            <a:pPr lvl="0"/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La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dégradation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la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qualité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service (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QoS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) </a:t>
            </a:r>
            <a:r>
              <a:rPr lang="en-US" sz="30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est</a:t>
            </a:r>
            <a:r>
              <a:rPr lang="en-US" sz="3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due 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à la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faible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vitesse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d'accès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tel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qu'indiqué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dans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la 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recommandation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ITU-T G.114 </a:t>
            </a:r>
            <a:r>
              <a:rPr lang="en-US" sz="3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Annexe</a:t>
            </a:r>
            <a:r>
              <a:rPr lang="en-US" sz="3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III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38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Certaines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Aucun concept unique pour une QoS de bout en bout pour tous les réseaux</a:t>
            </a:r>
          </a:p>
          <a:p>
            <a:r>
              <a:rPr lang="en-US" dirty="0" smtClean="0"/>
              <a:t>Les </a:t>
            </a:r>
            <a:r>
              <a:rPr lang="en-US" smtClean="0"/>
              <a:t>Mécanismes </a:t>
            </a:r>
            <a:r>
              <a:rPr lang="en-US" dirty="0" smtClean="0"/>
              <a:t>sont normalisés mais</a:t>
            </a:r>
          </a:p>
          <a:p>
            <a:pPr lvl="1"/>
            <a:r>
              <a:rPr lang="en-US" dirty="0" smtClean="0"/>
              <a:t>La mise en oeuvre dépend des </a:t>
            </a:r>
            <a:r>
              <a:rPr lang="en-US" dirty="0" err="1" smtClean="0"/>
              <a:t>ressources</a:t>
            </a:r>
            <a:r>
              <a:rPr lang="en-US" dirty="0" smtClean="0"/>
              <a:t> des </a:t>
            </a:r>
            <a:r>
              <a:rPr lang="en-US" dirty="0" err="1" smtClean="0"/>
              <a:t>réseaux</a:t>
            </a:r>
            <a:endParaRPr lang="en-US" dirty="0" smtClean="0"/>
          </a:p>
          <a:p>
            <a:pPr lvl="1"/>
            <a:r>
              <a:rPr lang="en-US" dirty="0" err="1" smtClean="0"/>
              <a:t>L’attribution</a:t>
            </a:r>
            <a:r>
              <a:rPr lang="en-US" dirty="0" smtClean="0"/>
              <a:t> de services aux classes </a:t>
            </a:r>
            <a:r>
              <a:rPr lang="en-US" dirty="0" err="1" smtClean="0"/>
              <a:t>est</a:t>
            </a:r>
            <a:r>
              <a:rPr lang="en-US" dirty="0" smtClean="0"/>
              <a:t> non </a:t>
            </a:r>
            <a:r>
              <a:rPr lang="en-US" dirty="0" err="1" smtClean="0"/>
              <a:t>précisée</a:t>
            </a:r>
            <a:r>
              <a:rPr lang="en-US" dirty="0" smtClean="0"/>
              <a:t> dans </a:t>
            </a:r>
            <a:r>
              <a:rPr lang="en-US" dirty="0" err="1"/>
              <a:t>c</a:t>
            </a:r>
            <a:r>
              <a:rPr lang="en-US" dirty="0" err="1" smtClean="0"/>
              <a:t>ertains</a:t>
            </a:r>
            <a:r>
              <a:rPr lang="en-US" dirty="0" smtClean="0"/>
              <a:t> </a:t>
            </a:r>
            <a:r>
              <a:rPr lang="en-US" dirty="0" err="1" smtClean="0"/>
              <a:t>cas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0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Scénarios de Communication </a:t>
            </a:r>
            <a:r>
              <a:rPr lang="en-US" sz="3600" dirty="0" err="1" smtClean="0"/>
              <a:t>sélectionnés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entre </a:t>
            </a:r>
            <a:r>
              <a:rPr lang="en-US" sz="3600" dirty="0" err="1" smtClean="0"/>
              <a:t>Terminaux</a:t>
            </a:r>
            <a:r>
              <a:rPr lang="en-US" sz="3600" dirty="0" smtClean="0"/>
              <a:t> de différents accès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800" dirty="0" smtClean="0"/>
              <a:t>	Mobile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2800" dirty="0" smtClean="0"/>
              <a:t>Mobile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dirty="0" smtClean="0"/>
              <a:t>	Mobile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2800" dirty="0" smtClean="0">
                <a:solidFill>
                  <a:srgbClr val="00B050"/>
                </a:solidFill>
              </a:rPr>
              <a:t>Fixe (&gt; 1,5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dirty="0" smtClean="0"/>
              <a:t>	Mobile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---- &gt;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Fixe (&lt; 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1.5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dirty="0" smtClean="0">
                <a:solidFill>
                  <a:srgbClr val="00B050"/>
                </a:solidFill>
              </a:rPr>
              <a:t>	Fixé </a:t>
            </a:r>
            <a:r>
              <a:rPr lang="en-US" sz="2800" dirty="0">
                <a:solidFill>
                  <a:srgbClr val="00B050"/>
                </a:solidFill>
              </a:rPr>
              <a:t>(&gt; 1,5 Mbit/s)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2800" dirty="0">
                <a:solidFill>
                  <a:srgbClr val="00B050"/>
                </a:solidFill>
              </a:rPr>
              <a:t>Fixe (&gt; 1,5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dirty="0" smtClean="0">
                <a:solidFill>
                  <a:srgbClr val="00B050"/>
                </a:solidFill>
              </a:rPr>
              <a:t>	Fixé </a:t>
            </a:r>
            <a:r>
              <a:rPr lang="en-US" sz="2800" dirty="0">
                <a:solidFill>
                  <a:srgbClr val="00B050"/>
                </a:solidFill>
              </a:rPr>
              <a:t>(&gt; 1,5 Mbit/s)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Fixe (&lt; 1,5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	Fixé 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(&lt; 1,5 Mbit/s)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 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Fixe (&lt; 1,5 Mbit/s)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11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altLang="en-US" smtClean="0"/>
              <a:t>Des questions</a:t>
            </a:r>
            <a:r>
              <a:rPr lang="en-US" altLang="en-US" dirty="0"/>
              <a:t> </a:t>
            </a:r>
            <a:r>
              <a:rPr lang="en-US" altLang="en-US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en-US" sz="1000">
              <a:latin typeface="Trebuchet MS" panose="020B0603020202020204" pitchFamily="34" charset="0"/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4321175" y="1509713"/>
          <a:ext cx="162083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Microsoft ClipArt Gallery" r:id="rId4" imgW="1621800" imgH="3934080" progId="MS_ClipArt_Gallery">
                  <p:embed/>
                </p:oleObj>
              </mc:Choice>
              <mc:Fallback>
                <p:oleObj name="Microsoft ClipArt Gallery" r:id="rId4" imgW="1621800" imgH="393408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1509713"/>
                        <a:ext cx="1620838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762625" y="2343150"/>
            <a:ext cx="2936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en-US" sz="1400">
                <a:solidFill>
                  <a:schemeClr val="tx2"/>
                </a:solidFill>
              </a:rPr>
              <a:t>Contact :</a:t>
            </a:r>
            <a:br>
              <a:rPr lang="de-DE" altLang="en-US" sz="1400">
                <a:solidFill>
                  <a:schemeClr val="tx2"/>
                </a:solidFill>
              </a:rPr>
            </a:br>
            <a:r>
              <a:rPr lang="de-DE" altLang="en-US" sz="1400">
                <a:solidFill>
                  <a:schemeClr val="tx2"/>
                </a:solidFill>
              </a:rPr>
              <a:t>Consultant@Joachimpomy.de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0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Examen des </a:t>
            </a:r>
            <a:r>
              <a:rPr lang="en-US" dirty="0" err="1" smtClean="0"/>
              <a:t>Normes</a:t>
            </a:r>
            <a:r>
              <a:rPr lang="en-US" dirty="0" smtClean="0"/>
              <a:t> </a:t>
            </a:r>
            <a:r>
              <a:rPr lang="en-US" dirty="0" err="1" smtClean="0"/>
              <a:t>Connexes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 Recommandation UIT-T G.114 Annexe III “Variation de Retard sur les </a:t>
            </a:r>
            <a:r>
              <a:rPr lang="en-US" dirty="0" err="1" smtClean="0"/>
              <a:t>Lignes</a:t>
            </a:r>
            <a:r>
              <a:rPr lang="en-US" dirty="0" smtClean="0"/>
              <a:t> </a:t>
            </a:r>
            <a:r>
              <a:rPr lang="en-US" dirty="0" err="1" smtClean="0"/>
              <a:t>d‘Accès</a:t>
            </a:r>
            <a:r>
              <a:rPr lang="en-US" dirty="0" smtClean="0"/>
              <a:t> non </a:t>
            </a:r>
            <a:r>
              <a:rPr lang="en-US" dirty="0" err="1"/>
              <a:t>P</a:t>
            </a:r>
            <a:r>
              <a:rPr lang="en-US" dirty="0" err="1" smtClean="0"/>
              <a:t>artagées</a:t>
            </a:r>
            <a:r>
              <a:rPr lang="en-US" dirty="0" smtClean="0"/>
              <a:t>"</a:t>
            </a:r>
          </a:p>
          <a:p>
            <a:r>
              <a:rPr lang="en-US" dirty="0" smtClean="0"/>
              <a:t>Recommandation </a:t>
            </a:r>
            <a:r>
              <a:rPr lang="en-US" dirty="0"/>
              <a:t>ITU-T Y.1541 </a:t>
            </a:r>
            <a:r>
              <a:rPr lang="en-US" dirty="0" smtClean="0"/>
              <a:t>“ </a:t>
            </a:r>
            <a:r>
              <a:rPr lang="en-US" dirty="0" err="1" smtClean="0"/>
              <a:t>Objectifs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Performance des </a:t>
            </a:r>
            <a:r>
              <a:rPr lang="en-US" dirty="0" err="1" smtClean="0"/>
              <a:t>Réseaux</a:t>
            </a:r>
            <a:r>
              <a:rPr lang="en-US" dirty="0" smtClean="0"/>
              <a:t> pour </a:t>
            </a:r>
            <a:r>
              <a:rPr lang="en-US" dirty="0"/>
              <a:t>les </a:t>
            </a:r>
            <a:r>
              <a:rPr lang="en-US" dirty="0" smtClean="0"/>
              <a:t>Services </a:t>
            </a:r>
            <a:r>
              <a:rPr lang="en-US" dirty="0"/>
              <a:t>basés sur IP</a:t>
            </a:r>
            <a:r>
              <a:rPr lang="en-US" dirty="0" smtClean="0"/>
              <a:t>"</a:t>
            </a:r>
          </a:p>
          <a:p>
            <a:r>
              <a:rPr lang="en-GB" dirty="0"/>
              <a:t>3GPP TS 23107 </a:t>
            </a:r>
            <a:r>
              <a:rPr lang="en-GB" dirty="0" smtClean="0"/>
              <a:t>“Aspects des </a:t>
            </a:r>
            <a:r>
              <a:rPr lang="en-GB" dirty="0" err="1" smtClean="0"/>
              <a:t>Systèmes</a:t>
            </a:r>
            <a:r>
              <a:rPr lang="en-GB" dirty="0" smtClean="0"/>
              <a:t> et </a:t>
            </a:r>
            <a:r>
              <a:rPr lang="en-GB" dirty="0" err="1" smtClean="0"/>
              <a:t>Spécifications</a:t>
            </a:r>
            <a:r>
              <a:rPr lang="en-GB" dirty="0" smtClean="0"/>
              <a:t> Techniques des Services en </a:t>
            </a:r>
            <a:r>
              <a:rPr lang="en-GB" dirty="0" err="1" smtClean="0"/>
              <a:t>Grappes</a:t>
            </a:r>
            <a:r>
              <a:rPr lang="en-GB" dirty="0" smtClean="0"/>
              <a:t>;  </a:t>
            </a:r>
            <a:r>
              <a:rPr lang="en-GB" dirty="0" err="1" smtClean="0"/>
              <a:t>Concepte</a:t>
            </a:r>
            <a:r>
              <a:rPr lang="en-GB" dirty="0" smtClean="0"/>
              <a:t> de la </a:t>
            </a:r>
            <a:r>
              <a:rPr lang="en-GB" dirty="0" err="1" smtClean="0"/>
              <a:t>Qualité</a:t>
            </a:r>
            <a:r>
              <a:rPr lang="en-GB" dirty="0" smtClean="0"/>
              <a:t> </a:t>
            </a:r>
            <a:r>
              <a:rPr lang="en-GB" dirty="0"/>
              <a:t>de service (</a:t>
            </a:r>
            <a:r>
              <a:rPr lang="en-GB" dirty="0" err="1" smtClean="0"/>
              <a:t>QoS</a:t>
            </a:r>
            <a:r>
              <a:rPr lang="en-GB" dirty="0" smtClean="0"/>
              <a:t>)et </a:t>
            </a:r>
            <a:r>
              <a:rPr lang="en-GB" dirty="0"/>
              <a:t>architecture</a:t>
            </a:r>
            <a:r>
              <a:rPr lang="en-GB" dirty="0" smtClean="0"/>
              <a:t>"</a:t>
            </a:r>
          </a:p>
          <a:p>
            <a:r>
              <a:rPr lang="en-GB" dirty="0" smtClean="0"/>
              <a:t>IETF</a:t>
            </a:r>
            <a:r>
              <a:rPr lang="en-GB" dirty="0"/>
              <a:t> RFC 3611 </a:t>
            </a:r>
            <a:r>
              <a:rPr lang="en-GB" dirty="0" smtClean="0"/>
              <a:t>“</a:t>
            </a:r>
            <a:r>
              <a:rPr lang="en-GB" dirty="0"/>
              <a:t> </a:t>
            </a:r>
            <a:r>
              <a:rPr lang="en-GB" dirty="0" smtClean="0"/>
              <a:t>Rapports </a:t>
            </a:r>
            <a:r>
              <a:rPr lang="en-GB" dirty="0" err="1" smtClean="0"/>
              <a:t>sur</a:t>
            </a:r>
            <a:r>
              <a:rPr lang="en-GB" dirty="0" smtClean="0"/>
              <a:t> le </a:t>
            </a:r>
            <a:r>
              <a:rPr lang="en-GB" dirty="0" err="1" smtClean="0"/>
              <a:t>Protocole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 smtClean="0"/>
              <a:t>Contrôle</a:t>
            </a:r>
            <a:r>
              <a:rPr lang="en-GB" dirty="0" smtClean="0"/>
              <a:t> </a:t>
            </a:r>
            <a:r>
              <a:rPr lang="en-GB" dirty="0" err="1"/>
              <a:t>étendu</a:t>
            </a:r>
            <a:r>
              <a:rPr lang="en-GB" dirty="0"/>
              <a:t> </a:t>
            </a:r>
            <a:r>
              <a:rPr lang="en-GB" dirty="0" smtClean="0"/>
              <a:t>RTP </a:t>
            </a:r>
            <a:r>
              <a:rPr lang="en-GB" dirty="0"/>
              <a:t>(RTCP XR</a:t>
            </a:r>
            <a:r>
              <a:rPr lang="en-GB" dirty="0" smtClean="0"/>
              <a:t>)"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Recommandation UIT-</a:t>
            </a:r>
            <a:r>
              <a:rPr lang="fr-FR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T</a:t>
            </a:r>
            <a:r>
              <a:rPr lang="fr-FR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 </a:t>
            </a:r>
            <a:r>
              <a:rPr lang="fr-FR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G.114</a:t>
            </a:r>
            <a:br>
              <a:rPr lang="fr-FR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r>
              <a:rPr lang="fr-FR" dirty="0"/>
              <a:t> Annexe III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Fournit une présentation de </a:t>
            </a:r>
            <a:r>
              <a:rPr lang="en-US" dirty="0"/>
              <a:t>l'effet de différents services IP sur des lignes avec une bande passante limitée (p. ex., DSL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Explique </a:t>
            </a:r>
            <a:r>
              <a:rPr lang="en-US" dirty="0"/>
              <a:t>l</a:t>
            </a:r>
            <a:r>
              <a:rPr lang="en-US" dirty="0" smtClean="0"/>
              <a:t>e </a:t>
            </a:r>
            <a:r>
              <a:rPr lang="en-US" dirty="0" err="1"/>
              <a:t>mécanisme</a:t>
            </a:r>
            <a:r>
              <a:rPr lang="en-US" dirty="0"/>
              <a:t> </a:t>
            </a:r>
            <a:r>
              <a:rPr lang="en-US" dirty="0" smtClean="0"/>
              <a:t>du retard de la </a:t>
            </a:r>
            <a:r>
              <a:rPr lang="en-US" dirty="0" err="1" smtClean="0"/>
              <a:t>sérialisation</a:t>
            </a:r>
            <a:endParaRPr lang="en-US" dirty="0" smtClean="0"/>
          </a:p>
          <a:p>
            <a:r>
              <a:rPr lang="en-US" dirty="0" smtClean="0"/>
              <a:t>Donne un </a:t>
            </a:r>
            <a:r>
              <a:rPr lang="en-US" dirty="0" err="1"/>
              <a:t>a</a:t>
            </a:r>
            <a:r>
              <a:rPr lang="en-US" dirty="0" err="1" smtClean="0"/>
              <a:t>perçu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/>
              <a:t> </a:t>
            </a:r>
            <a:r>
              <a:rPr lang="en-US" dirty="0" smtClean="0"/>
              <a:t>Hiérarchisation</a:t>
            </a:r>
          </a:p>
          <a:p>
            <a:r>
              <a:rPr lang="en-US" dirty="0" smtClean="0"/>
              <a:t>Montre 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/>
              <a:t>la variation </a:t>
            </a:r>
            <a:r>
              <a:rPr lang="en-US" dirty="0" smtClean="0"/>
              <a:t>de retard </a:t>
            </a:r>
            <a:r>
              <a:rPr lang="en-US" dirty="0"/>
              <a:t>maximal </a:t>
            </a:r>
            <a:r>
              <a:rPr lang="en-US" dirty="0" smtClean="0"/>
              <a:t>due aux </a:t>
            </a:r>
            <a:r>
              <a:rPr lang="en-US" dirty="0" err="1" smtClean="0"/>
              <a:t>trafics</a:t>
            </a:r>
            <a:r>
              <a:rPr lang="en-US" dirty="0" smtClean="0"/>
              <a:t> </a:t>
            </a:r>
            <a:r>
              <a:rPr lang="en-US" dirty="0" err="1" smtClean="0"/>
              <a:t>simultanés</a:t>
            </a:r>
            <a:r>
              <a:rPr lang="en-US" dirty="0" smtClean="0"/>
              <a:t>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/>
              <a:t> </a:t>
            </a:r>
            <a:r>
              <a:rPr lang="en-US" dirty="0" err="1" smtClean="0"/>
              <a:t>calculée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lignes</a:t>
            </a:r>
            <a:r>
              <a:rPr lang="en-US" dirty="0" smtClean="0"/>
              <a:t> </a:t>
            </a:r>
            <a:r>
              <a:rPr lang="en-US" dirty="0" err="1" smtClean="0"/>
              <a:t>partagées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exclues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Retard de sérialisation 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293" y="1977966"/>
            <a:ext cx="5705116" cy="34002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617" y="2085470"/>
            <a:ext cx="4081580" cy="86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4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Exemples</a:t>
            </a:r>
            <a:r>
              <a:rPr lang="en-US" dirty="0" smtClean="0"/>
              <a:t> des Retards de </a:t>
            </a:r>
            <a:r>
              <a:rPr lang="en-US" dirty="0"/>
              <a:t>sérialisation avec </a:t>
            </a:r>
            <a:r>
              <a:rPr lang="en-US" dirty="0" err="1" smtClean="0"/>
              <a:t>différents</a:t>
            </a:r>
            <a:r>
              <a:rPr lang="en-US" dirty="0" smtClean="0"/>
              <a:t> </a:t>
            </a:r>
            <a:r>
              <a:rPr lang="en-US" dirty="0" err="1" smtClean="0"/>
              <a:t>débits</a:t>
            </a:r>
            <a:r>
              <a:rPr lang="en-US" dirty="0" smtClean="0"/>
              <a:t> de </a:t>
            </a:r>
            <a:r>
              <a:rPr lang="en-US" dirty="0" err="1" smtClean="0"/>
              <a:t>lignes</a:t>
            </a:r>
            <a:r>
              <a:rPr lang="en-US" dirty="0" smtClean="0"/>
              <a:t> et  </a:t>
            </a:r>
            <a:r>
              <a:rPr lang="en-US" dirty="0" err="1" smtClean="0"/>
              <a:t>tailles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paquets</a:t>
            </a:r>
            <a:r>
              <a:rPr lang="en-US" dirty="0"/>
              <a:t> </a:t>
            </a:r>
            <a:endParaRPr lang="de-D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76284"/>
            <a:ext cx="8332581" cy="364776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2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Concept</a:t>
            </a:r>
            <a:r>
              <a:rPr lang="de-DE" dirty="0" smtClean="0"/>
              <a:t> </a:t>
            </a:r>
            <a:r>
              <a:rPr lang="de-DE" dirty="0"/>
              <a:t>d</a:t>
            </a:r>
            <a:r>
              <a:rPr lang="de-DE" dirty="0" smtClean="0"/>
              <a:t>e</a:t>
            </a:r>
            <a:r>
              <a:rPr lang="de-DE" dirty="0"/>
              <a:t> </a:t>
            </a:r>
            <a:r>
              <a:rPr lang="de-DE" dirty="0" err="1"/>
              <a:t>Hiérarchisation</a:t>
            </a:r>
            <a:r>
              <a:rPr lang="de-DE" dirty="0"/>
              <a:t> 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97285" y="1592953"/>
            <a:ext cx="4549429" cy="25172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306530"/>
            <a:ext cx="8229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Dans la mémoire tampon de diffusion, il n'y a pas de priorités. Les paquets dans la mémoire tampon de diffusion </a:t>
            </a:r>
            <a:r>
              <a:rPr lang="en-US" dirty="0" err="1" smtClean="0"/>
              <a:t>seront</a:t>
            </a:r>
            <a:r>
              <a:rPr lang="en-US" dirty="0" smtClean="0"/>
              <a:t> </a:t>
            </a:r>
            <a:r>
              <a:rPr lang="en-US" dirty="0" err="1" smtClean="0"/>
              <a:t>acheminés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/>
              <a:t>la ligne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 smtClean="0"/>
              <a:t>l’ordre</a:t>
            </a:r>
            <a:r>
              <a:rPr lang="en-US" dirty="0" smtClean="0"/>
              <a:t> </a:t>
            </a:r>
            <a:r>
              <a:rPr lang="en-US" dirty="0" err="1" smtClean="0"/>
              <a:t>d’arrivée</a:t>
            </a:r>
            <a:r>
              <a:rPr lang="en-US" dirty="0" smtClean="0"/>
              <a:t> </a:t>
            </a:r>
            <a:r>
              <a:rPr lang="en-US" dirty="0"/>
              <a:t>(FIFO, premier entré, premier sorti).</a:t>
            </a:r>
          </a:p>
          <a:p>
            <a:r>
              <a:rPr lang="en-US" dirty="0"/>
              <a:t>Si </a:t>
            </a:r>
            <a:r>
              <a:rPr lang="en-US" dirty="0" smtClean="0"/>
              <a:t>la </a:t>
            </a:r>
            <a:r>
              <a:rPr lang="en-US" dirty="0" err="1" smtClean="0"/>
              <a:t>mémoire</a:t>
            </a:r>
            <a:r>
              <a:rPr lang="en-US" dirty="0" smtClean="0"/>
              <a:t> tampon de diffusion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pleine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err="1" smtClean="0"/>
              <a:t>aucun</a:t>
            </a:r>
            <a:r>
              <a:rPr lang="en-US" dirty="0" smtClean="0"/>
              <a:t> </a:t>
            </a:r>
            <a:r>
              <a:rPr lang="en-US" dirty="0" err="1" smtClean="0"/>
              <a:t>paquet</a:t>
            </a:r>
            <a:r>
              <a:rPr lang="en-US" dirty="0" smtClean="0"/>
              <a:t> </a:t>
            </a:r>
            <a:r>
              <a:rPr lang="en-US" dirty="0"/>
              <a:t>de la file d'attente en temps </a:t>
            </a:r>
            <a:r>
              <a:rPr lang="en-US" dirty="0" err="1" smtClean="0"/>
              <a:t>réel</a:t>
            </a:r>
            <a:r>
              <a:rPr lang="en-US" dirty="0" smtClean="0"/>
              <a:t> ne  </a:t>
            </a:r>
            <a:r>
              <a:rPr lang="en-US" dirty="0" err="1" smtClean="0"/>
              <a:t>peut</a:t>
            </a:r>
            <a:r>
              <a:rPr lang="en-US" dirty="0" smtClean="0"/>
              <a:t> y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envoyé</a:t>
            </a:r>
            <a:r>
              <a:rPr lang="en-US" dirty="0" smtClean="0"/>
              <a:t>. Le </a:t>
            </a:r>
            <a:r>
              <a:rPr lang="en-US" dirty="0" err="1" smtClean="0"/>
              <a:t>paquet</a:t>
            </a:r>
            <a:r>
              <a:rPr lang="en-US" dirty="0" smtClean="0"/>
              <a:t> </a:t>
            </a:r>
            <a:r>
              <a:rPr lang="en-US" dirty="0" err="1" smtClean="0"/>
              <a:t>prioritaire</a:t>
            </a:r>
            <a:r>
              <a:rPr lang="en-US" dirty="0" smtClean="0"/>
              <a:t>  </a:t>
            </a:r>
            <a:r>
              <a:rPr lang="en-US" dirty="0"/>
              <a:t>de la file d'attente en temps réel doit attendre jusqu'à ce que le paquet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mémoire</a:t>
            </a:r>
            <a:r>
              <a:rPr lang="en-US" dirty="0" smtClean="0"/>
              <a:t>  </a:t>
            </a:r>
            <a:r>
              <a:rPr lang="en-US" dirty="0"/>
              <a:t>tampon de diffusion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 err="1" smtClean="0"/>
              <a:t>acheminé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/>
              <a:t>ligne.</a:t>
            </a:r>
          </a:p>
        </p:txBody>
      </p:sp>
    </p:spTree>
    <p:extLst>
      <p:ext uri="{BB962C8B-B14F-4D97-AF65-F5344CB8AC3E}">
        <p14:creationId xmlns:p14="http://schemas.microsoft.com/office/powerpoint/2010/main" val="270138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Recommandation UIT-T </a:t>
            </a:r>
            <a:r>
              <a:rPr lang="en-US" dirty="0" err="1" smtClean="0"/>
              <a:t>Y.1541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Les </a:t>
            </a:r>
            <a:r>
              <a:rPr lang="en-US" dirty="0" err="1" smtClean="0"/>
              <a:t>objectifs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la </a:t>
            </a:r>
            <a:r>
              <a:rPr lang="en-US" dirty="0" err="1" smtClean="0"/>
              <a:t>qualité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services (</a:t>
            </a:r>
            <a:r>
              <a:rPr lang="en-US" dirty="0" err="1" smtClean="0"/>
              <a:t>QoS</a:t>
            </a:r>
            <a:r>
              <a:rPr lang="en-US" dirty="0"/>
              <a:t>) sont principalement applicables </a:t>
            </a:r>
            <a:r>
              <a:rPr lang="en-US" dirty="0" err="1"/>
              <a:t>lorsque</a:t>
            </a:r>
            <a:r>
              <a:rPr lang="en-US" dirty="0"/>
              <a:t> </a:t>
            </a:r>
            <a:r>
              <a:rPr lang="en-US" dirty="0" smtClean="0"/>
              <a:t>les </a:t>
            </a:r>
            <a:r>
              <a:rPr lang="en-US" dirty="0" err="1" smtClean="0"/>
              <a:t>débits</a:t>
            </a:r>
            <a:r>
              <a:rPr lang="en-US" dirty="0" smtClean="0"/>
              <a:t> des liaisons </a:t>
            </a:r>
            <a:r>
              <a:rPr lang="en-US" dirty="0"/>
              <a:t>d'accès </a:t>
            </a:r>
            <a:r>
              <a:rPr lang="en-US" dirty="0" err="1"/>
              <a:t>sont</a:t>
            </a:r>
            <a:r>
              <a:rPr lang="en-US" dirty="0"/>
              <a:t>  T1 </a:t>
            </a:r>
            <a:r>
              <a:rPr lang="en-US" dirty="0" err="1" smtClean="0"/>
              <a:t>ou</a:t>
            </a:r>
            <a:r>
              <a:rPr lang="en-US" dirty="0"/>
              <a:t> E1 </a:t>
            </a:r>
            <a:r>
              <a:rPr lang="en-US" dirty="0" smtClean="0"/>
              <a:t>et </a:t>
            </a:r>
            <a:r>
              <a:rPr lang="en-US" dirty="0"/>
              <a:t>plus </a:t>
            </a:r>
            <a:r>
              <a:rPr lang="en-US" dirty="0" smtClean="0"/>
              <a:t> </a:t>
            </a:r>
            <a:r>
              <a:rPr lang="en-US" dirty="0" err="1" smtClean="0"/>
              <a:t>élevés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Cette </a:t>
            </a:r>
            <a:r>
              <a:rPr lang="en-US" dirty="0"/>
              <a:t>l</a:t>
            </a:r>
            <a:r>
              <a:rPr lang="en-US" dirty="0" smtClean="0"/>
              <a:t>imitation </a:t>
            </a:r>
            <a:r>
              <a:rPr lang="en-US" dirty="0"/>
              <a:t>reconnaît </a:t>
            </a:r>
            <a:r>
              <a:rPr lang="en-US" dirty="0" err="1"/>
              <a:t>q</a:t>
            </a:r>
            <a:r>
              <a:rPr lang="en-US" dirty="0" err="1" smtClean="0"/>
              <a:t>ue</a:t>
            </a:r>
            <a:endParaRPr lang="en-US" dirty="0" smtClean="0"/>
          </a:p>
          <a:p>
            <a:pPr lvl="1"/>
            <a:r>
              <a:rPr lang="en-US" dirty="0" smtClean="0"/>
              <a:t>Le Temps </a:t>
            </a:r>
            <a:r>
              <a:rPr lang="en-US" dirty="0"/>
              <a:t>de sérialisation de </a:t>
            </a:r>
            <a:r>
              <a:rPr lang="en-US" dirty="0" err="1" smtClean="0"/>
              <a:t>paquets</a:t>
            </a:r>
            <a:r>
              <a:rPr lang="en-US" dirty="0" smtClean="0"/>
              <a:t> IP  </a:t>
            </a:r>
            <a:r>
              <a:rPr lang="en-US" dirty="0"/>
              <a:t>est inclus dans la </a:t>
            </a:r>
            <a:r>
              <a:rPr lang="en-US" dirty="0" err="1"/>
              <a:t>définition</a:t>
            </a:r>
            <a:r>
              <a:rPr lang="en-US" dirty="0"/>
              <a:t> </a:t>
            </a:r>
            <a:r>
              <a:rPr lang="en-US" dirty="0" smtClean="0"/>
              <a:t>du retard de </a:t>
            </a:r>
            <a:r>
              <a:rPr lang="en-US" dirty="0" err="1" smtClean="0"/>
              <a:t>transfert</a:t>
            </a:r>
            <a:r>
              <a:rPr lang="en-US" dirty="0" smtClean="0"/>
              <a:t> </a:t>
            </a:r>
            <a:r>
              <a:rPr lang="en-US" dirty="0"/>
              <a:t>de paquets IP </a:t>
            </a:r>
            <a:r>
              <a:rPr lang="en-US" dirty="0" smtClean="0"/>
              <a:t> </a:t>
            </a:r>
            <a:r>
              <a:rPr lang="en-US" dirty="0"/>
              <a:t>(IPTD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Les </a:t>
            </a:r>
            <a:r>
              <a:rPr lang="en-US" dirty="0" err="1" smtClean="0"/>
              <a:t>débits</a:t>
            </a:r>
            <a:r>
              <a:rPr lang="en-US" dirty="0" smtClean="0"/>
              <a:t> </a:t>
            </a:r>
            <a:r>
              <a:rPr lang="en-US" dirty="0" err="1" smtClean="0"/>
              <a:t>d’accès</a:t>
            </a:r>
            <a:r>
              <a:rPr lang="en-US" dirty="0" smtClean="0"/>
              <a:t> </a:t>
            </a:r>
            <a:r>
              <a:rPr lang="en-US" dirty="0" err="1" smtClean="0"/>
              <a:t>inferieurs</a:t>
            </a:r>
            <a:r>
              <a:rPr lang="en-US" dirty="0" smtClean="0"/>
              <a:t> à T1 </a:t>
            </a:r>
            <a:r>
              <a:rPr lang="en-US" dirty="0" err="1" smtClean="0"/>
              <a:t>peuvent</a:t>
            </a:r>
            <a:r>
              <a:rPr lang="en-US" dirty="0" smtClean="0"/>
              <a:t>  </a:t>
            </a:r>
            <a:r>
              <a:rPr lang="en-US" dirty="0" err="1"/>
              <a:t>produire</a:t>
            </a:r>
            <a:r>
              <a:rPr lang="en-US" dirty="0"/>
              <a:t> </a:t>
            </a:r>
            <a:r>
              <a:rPr lang="en-US" dirty="0" smtClean="0"/>
              <a:t> des temps de </a:t>
            </a:r>
            <a:r>
              <a:rPr lang="en-US" dirty="0" err="1" smtClean="0"/>
              <a:t>sérialisation</a:t>
            </a:r>
            <a:r>
              <a:rPr lang="en-US" dirty="0" smtClean="0"/>
              <a:t> de plus </a:t>
            </a:r>
            <a:r>
              <a:rPr lang="en-US" dirty="0"/>
              <a:t>de </a:t>
            </a:r>
            <a:r>
              <a:rPr lang="en-US" dirty="0" smtClean="0"/>
              <a:t>100 </a:t>
            </a:r>
            <a:r>
              <a:rPr lang="en-US" dirty="0" err="1" smtClean="0"/>
              <a:t>ms</a:t>
            </a:r>
            <a:r>
              <a:rPr lang="en-US" dirty="0" smtClean="0"/>
              <a:t> pour </a:t>
            </a:r>
            <a:r>
              <a:rPr lang="en-US" dirty="0"/>
              <a:t>les paquets avec 1500 </a:t>
            </a:r>
            <a:r>
              <a:rPr lang="en-US" dirty="0" smtClean="0"/>
              <a:t>octets de charge utile.</a:t>
            </a:r>
          </a:p>
          <a:p>
            <a:pPr lvl="1"/>
            <a:r>
              <a:rPr lang="en-US" dirty="0" smtClean="0"/>
              <a:t>Bien que cela ne soit pas mentionné explicitement InY.1541,elle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utilisée</a:t>
            </a:r>
            <a:r>
              <a:rPr lang="en-US" dirty="0" smtClean="0"/>
              <a:t> pour les réseaux fixes uniquement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3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607868C-6C3C-47BF-9A2E-6002BC7101E8}"/>
</file>

<file path=customXml/itemProps2.xml><?xml version="1.0" encoding="utf-8"?>
<ds:datastoreItem xmlns:ds="http://schemas.openxmlformats.org/officeDocument/2006/customXml" ds:itemID="{4B6AD125-4381-4E4B-B6D3-E6A2CEDA1072}"/>
</file>

<file path=customXml/itemProps3.xml><?xml version="1.0" encoding="utf-8"?>
<ds:datastoreItem xmlns:ds="http://schemas.openxmlformats.org/officeDocument/2006/customXml" ds:itemID="{B307B192-1F5F-44DE-B2D0-11BF9D40939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661</Words>
  <Application>Microsoft Office PowerPoint</Application>
  <PresentationFormat>On-screen Show (4:3)</PresentationFormat>
  <Paragraphs>283</Paragraphs>
  <Slides>30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 New</vt:lpstr>
      <vt:lpstr>Times New Roman</vt:lpstr>
      <vt:lpstr>Trebuchet MS</vt:lpstr>
      <vt:lpstr>Office Theme</vt:lpstr>
      <vt:lpstr>Microsoft ClipArt Gallery</vt:lpstr>
      <vt:lpstr>Forum Régional de Normalisation de l'UIT pour l'Afrique Livingstone, Zambie 16-18 Mars 2016</vt:lpstr>
      <vt:lpstr>Esquisse</vt:lpstr>
      <vt:lpstr>Scénarios de Communication sélectionnés entre Terminaux de différents accès</vt:lpstr>
      <vt:lpstr>Examen des Normes Connexes</vt:lpstr>
      <vt:lpstr> Recommandation UIT-T G.114  Annexe III </vt:lpstr>
      <vt:lpstr>Retard de sérialisation </vt:lpstr>
      <vt:lpstr>Exemples des Retards de sérialisation avec différents débits de lignes et  tailles de paquets </vt:lpstr>
      <vt:lpstr>Concept de Hiérarchisation </vt:lpstr>
      <vt:lpstr>La Recommandation UIT-T Y.1541 </vt:lpstr>
      <vt:lpstr> Chemin de référence UNI to UNI (Interface du réseau de l’utilisateur) pour les objectifs de la qualité de service (QoS) du réseau</vt:lpstr>
      <vt:lpstr>Classes QoS</vt:lpstr>
      <vt:lpstr>Applications</vt:lpstr>
      <vt:lpstr>La Y.1541 est en évolution</vt:lpstr>
      <vt:lpstr>3GPP TS 23107 </vt:lpstr>
      <vt:lpstr>Classe de conversation</vt:lpstr>
      <vt:lpstr>Classe de la Diffusion en flux</vt:lpstr>
      <vt:lpstr>Classe d’interaction</vt:lpstr>
      <vt:lpstr>Classe de Fond</vt:lpstr>
      <vt:lpstr>Attribution de classes</vt:lpstr>
      <vt:lpstr>IETF RFC 3611 </vt:lpstr>
      <vt:lpstr>Tableaux de Rapport de Mesures  VoIP </vt:lpstr>
      <vt:lpstr>L'application des normes à chaque scénario</vt:lpstr>
      <vt:lpstr>Mobile &lt; ---- &gt; Mobile</vt:lpstr>
      <vt:lpstr>Mobile &lt; ---- &gt; Fixe (&gt; 1,5 Mbit/s)</vt:lpstr>
      <vt:lpstr>Mobile &lt; ---- &gt; Fixe (&lt; 1,5 Mbit/s)</vt:lpstr>
      <vt:lpstr>Fixe (&gt; 1,5 Mbit/s) &lt; ---- &gt; Fixe (&gt; 1,5 Mbit/s)</vt:lpstr>
      <vt:lpstr>Fixe (&gt; 1,5 Mbit/s) &lt; ---- &gt; Fixe (&lt; 1,5 Mbit/s)</vt:lpstr>
      <vt:lpstr>Fixe (&lt; 1,5 Mbit/s) &lt; ---- &gt; Fixe (&lt; 1,5 Mbit/s)</vt:lpstr>
      <vt:lpstr>Certaines conclusions</vt:lpstr>
      <vt:lpstr>Des questions 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Aloran, Rakan</cp:lastModifiedBy>
  <cp:revision>68</cp:revision>
  <dcterms:created xsi:type="dcterms:W3CDTF">2016-02-05T15:38:40Z</dcterms:created>
  <dcterms:modified xsi:type="dcterms:W3CDTF">2016-03-10T08:29:45Z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