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68" r:id="rId4"/>
    <p:sldId id="269" r:id="rId5"/>
    <p:sldId id="271" r:id="rId6"/>
    <p:sldId id="272" r:id="rId7"/>
    <p:sldId id="273" r:id="rId8"/>
    <p:sldId id="288" r:id="rId9"/>
    <p:sldId id="278" r:id="rId10"/>
    <p:sldId id="280" r:id="rId11"/>
    <p:sldId id="277" r:id="rId12"/>
    <p:sldId id="279" r:id="rId13"/>
    <p:sldId id="276" r:id="rId14"/>
    <p:sldId id="274" r:id="rId15"/>
    <p:sldId id="289" r:id="rId16"/>
    <p:sldId id="281" r:id="rId17"/>
    <p:sldId id="284" r:id="rId18"/>
    <p:sldId id="270" r:id="rId19"/>
    <p:sldId id="290" r:id="rId20"/>
    <p:sldId id="291" r:id="rId21"/>
    <p:sldId id="285" r:id="rId22"/>
    <p:sldId id="287" r:id="rId23"/>
    <p:sldId id="286" r:id="rId24"/>
    <p:sldId id="282" r:id="rId25"/>
    <p:sldId id="29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7" autoAdjust="0"/>
    <p:restoredTop sz="94653"/>
  </p:normalViewPr>
  <p:slideViewPr>
    <p:cSldViewPr snapToGrid="0" snapToObjects="1" showGuides="1">
      <p:cViewPr>
        <p:scale>
          <a:sx n="77" d="100"/>
          <a:sy n="77" d="100"/>
        </p:scale>
        <p:origin x="-39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C573E-C823-43A8-90A7-82B73B722B1F}" type="doc">
      <dgm:prSet loTypeId="urn:microsoft.com/office/officeart/2005/8/layout/pictureOrgChar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59A6A2-5A32-48AD-984B-474928A72534}">
      <dgm:prSet phldrT="[Text]"/>
      <dgm:spPr/>
      <dgm:t>
        <a:bodyPr/>
        <a:lstStyle/>
        <a:p>
          <a:r>
            <a:rPr lang="en-US" dirty="0" smtClean="0"/>
            <a:t>ICT Steering Committee</a:t>
          </a:r>
          <a:endParaRPr lang="en-US" dirty="0"/>
        </a:p>
      </dgm:t>
    </dgm:pt>
    <dgm:pt modelId="{50AF0D93-659E-442C-9FCE-CD4AECEBD433}" type="parTrans" cxnId="{CAE153C1-D606-4266-863C-FBF0D7D334E2}">
      <dgm:prSet/>
      <dgm:spPr/>
      <dgm:t>
        <a:bodyPr/>
        <a:lstStyle/>
        <a:p>
          <a:endParaRPr lang="en-US"/>
        </a:p>
      </dgm:t>
    </dgm:pt>
    <dgm:pt modelId="{93237E85-2CE6-4C0E-BAD8-189F1368904C}" type="sibTrans" cxnId="{CAE153C1-D606-4266-863C-FBF0D7D334E2}">
      <dgm:prSet/>
      <dgm:spPr/>
      <dgm:t>
        <a:bodyPr/>
        <a:lstStyle/>
        <a:p>
          <a:endParaRPr lang="en-US"/>
        </a:p>
      </dgm:t>
    </dgm:pt>
    <dgm:pt modelId="{450E30B8-2265-4A34-BD92-18B6CC75F67D}" type="asst">
      <dgm:prSet phldrT="[Text]"/>
      <dgm:spPr/>
      <dgm:t>
        <a:bodyPr/>
        <a:lstStyle/>
        <a:p>
          <a:r>
            <a:rPr lang="en-US" dirty="0" smtClean="0"/>
            <a:t>National Secretariat</a:t>
          </a:r>
          <a:endParaRPr lang="en-US" dirty="0"/>
        </a:p>
      </dgm:t>
    </dgm:pt>
    <dgm:pt modelId="{F895ACEA-AD1F-49A2-AF8D-1BEB91970A34}" type="parTrans" cxnId="{84349CB8-A48B-4B38-B093-FB29FBAA6BBE}">
      <dgm:prSet/>
      <dgm:spPr/>
      <dgm:t>
        <a:bodyPr/>
        <a:lstStyle/>
        <a:p>
          <a:endParaRPr lang="en-US"/>
        </a:p>
      </dgm:t>
    </dgm:pt>
    <dgm:pt modelId="{A58DCD95-7B3D-49BC-B7D1-37F8465A37C7}" type="sibTrans" cxnId="{84349CB8-A48B-4B38-B093-FB29FBAA6BBE}">
      <dgm:prSet/>
      <dgm:spPr/>
      <dgm:t>
        <a:bodyPr/>
        <a:lstStyle/>
        <a:p>
          <a:endParaRPr lang="en-US"/>
        </a:p>
      </dgm:t>
    </dgm:pt>
    <dgm:pt modelId="{C368AC6A-B560-4FC2-9FD3-633D08220F5B}">
      <dgm:prSet phldrT="[Text]"/>
      <dgm:spPr/>
      <dgm:t>
        <a:bodyPr/>
        <a:lstStyle/>
        <a:p>
          <a:r>
            <a:rPr lang="en-US" dirty="0" smtClean="0"/>
            <a:t>Technical Committee 2</a:t>
          </a:r>
          <a:endParaRPr lang="en-US" dirty="0"/>
        </a:p>
      </dgm:t>
    </dgm:pt>
    <dgm:pt modelId="{688C34B1-4852-42C1-8288-BA529439074C}" type="parTrans" cxnId="{662ABC19-1DA9-4623-9EF9-4B1E225765A3}">
      <dgm:prSet/>
      <dgm:spPr/>
      <dgm:t>
        <a:bodyPr/>
        <a:lstStyle/>
        <a:p>
          <a:endParaRPr lang="en-US"/>
        </a:p>
      </dgm:t>
    </dgm:pt>
    <dgm:pt modelId="{AED907B2-5A96-4F0A-A489-432B4403453D}" type="sibTrans" cxnId="{662ABC19-1DA9-4623-9EF9-4B1E225765A3}">
      <dgm:prSet/>
      <dgm:spPr/>
      <dgm:t>
        <a:bodyPr/>
        <a:lstStyle/>
        <a:p>
          <a:endParaRPr lang="en-US"/>
        </a:p>
      </dgm:t>
    </dgm:pt>
    <dgm:pt modelId="{76910AD9-BFB4-4875-A030-9A8D961F88A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Technical Committee 3</a:t>
          </a:r>
          <a:endParaRPr lang="en-US" dirty="0"/>
        </a:p>
      </dgm:t>
    </dgm:pt>
    <dgm:pt modelId="{4F7EC188-9632-40FB-B2A8-19EFB0F74ECD}" type="parTrans" cxnId="{6ED5EA23-4B2F-4E52-A136-26F06A0954FF}">
      <dgm:prSet/>
      <dgm:spPr/>
      <dgm:t>
        <a:bodyPr/>
        <a:lstStyle/>
        <a:p>
          <a:endParaRPr lang="en-US"/>
        </a:p>
      </dgm:t>
    </dgm:pt>
    <dgm:pt modelId="{6CE55BB8-D840-4489-854A-111A69B237CD}" type="sibTrans" cxnId="{6ED5EA23-4B2F-4E52-A136-26F06A0954FF}">
      <dgm:prSet/>
      <dgm:spPr/>
      <dgm:t>
        <a:bodyPr/>
        <a:lstStyle/>
        <a:p>
          <a:endParaRPr lang="en-US"/>
        </a:p>
      </dgm:t>
    </dgm:pt>
    <dgm:pt modelId="{554AF414-05C2-4B68-A111-5235B5DA432E}">
      <dgm:prSet phldrT="[Text]"/>
      <dgm:spPr/>
      <dgm:t>
        <a:bodyPr/>
        <a:lstStyle/>
        <a:p>
          <a:r>
            <a:rPr lang="en-US" dirty="0" smtClean="0"/>
            <a:t>Technical Committee 4</a:t>
          </a:r>
          <a:endParaRPr lang="en-US" dirty="0"/>
        </a:p>
      </dgm:t>
    </dgm:pt>
    <dgm:pt modelId="{FDE38526-788E-4A8A-8ED9-7BF3E636B3BF}" type="parTrans" cxnId="{56C2AA62-5B83-434F-95D0-08FAC1C27C46}">
      <dgm:prSet/>
      <dgm:spPr/>
      <dgm:t>
        <a:bodyPr/>
        <a:lstStyle/>
        <a:p>
          <a:endParaRPr lang="en-US"/>
        </a:p>
      </dgm:t>
    </dgm:pt>
    <dgm:pt modelId="{10B9D270-9B82-4791-B38A-1528E982539E}" type="sibTrans" cxnId="{56C2AA62-5B83-434F-95D0-08FAC1C27C46}">
      <dgm:prSet/>
      <dgm:spPr/>
      <dgm:t>
        <a:bodyPr/>
        <a:lstStyle/>
        <a:p>
          <a:endParaRPr lang="en-US"/>
        </a:p>
      </dgm:t>
    </dgm:pt>
    <dgm:pt modelId="{497CD288-FF33-41DE-9248-695CC476A380}">
      <dgm:prSet/>
      <dgm:spPr/>
      <dgm:t>
        <a:bodyPr/>
        <a:lstStyle/>
        <a:p>
          <a:r>
            <a:rPr lang="en-US" dirty="0" smtClean="0"/>
            <a:t>Technical Committee 5</a:t>
          </a:r>
          <a:endParaRPr lang="en-US" dirty="0"/>
        </a:p>
      </dgm:t>
    </dgm:pt>
    <dgm:pt modelId="{A5975A59-A768-4A82-92D2-BBCEE029B30A}" type="parTrans" cxnId="{87B23346-9FE5-4772-BEC4-A10EF8555A54}">
      <dgm:prSet/>
      <dgm:spPr/>
      <dgm:t>
        <a:bodyPr/>
        <a:lstStyle/>
        <a:p>
          <a:endParaRPr lang="en-US"/>
        </a:p>
      </dgm:t>
    </dgm:pt>
    <dgm:pt modelId="{1C1D90C0-8B39-4A5A-A735-0D2531810B0D}" type="sibTrans" cxnId="{87B23346-9FE5-4772-BEC4-A10EF8555A54}">
      <dgm:prSet/>
      <dgm:spPr/>
      <dgm:t>
        <a:bodyPr/>
        <a:lstStyle/>
        <a:p>
          <a:endParaRPr lang="en-US"/>
        </a:p>
      </dgm:t>
    </dgm:pt>
    <dgm:pt modelId="{084DF4F5-C47D-4AD4-B6B5-0756DAE36D8F}">
      <dgm:prSet/>
      <dgm:spPr/>
      <dgm:t>
        <a:bodyPr/>
        <a:lstStyle/>
        <a:p>
          <a:r>
            <a:rPr lang="en-US" dirty="0" smtClean="0"/>
            <a:t>Technical Committee 1</a:t>
          </a:r>
          <a:endParaRPr lang="en-US" dirty="0"/>
        </a:p>
      </dgm:t>
    </dgm:pt>
    <dgm:pt modelId="{628C7AA4-3B80-4CFE-ABBB-2E6C19F178CF}" type="parTrans" cxnId="{CA02853F-4B50-43C7-8603-2A621D196BC2}">
      <dgm:prSet/>
      <dgm:spPr/>
      <dgm:t>
        <a:bodyPr/>
        <a:lstStyle/>
        <a:p>
          <a:endParaRPr lang="en-US"/>
        </a:p>
      </dgm:t>
    </dgm:pt>
    <dgm:pt modelId="{665629A9-962C-42F2-A754-F44F1CAB601C}" type="sibTrans" cxnId="{CA02853F-4B50-43C7-8603-2A621D196BC2}">
      <dgm:prSet/>
      <dgm:spPr/>
      <dgm:t>
        <a:bodyPr/>
        <a:lstStyle/>
        <a:p>
          <a:endParaRPr lang="en-US"/>
        </a:p>
      </dgm:t>
    </dgm:pt>
    <dgm:pt modelId="{AE24FC9D-CBDC-4A3A-BAF7-DF2DC062EA73}">
      <dgm:prSet/>
      <dgm:spPr/>
      <dgm:t>
        <a:bodyPr/>
        <a:lstStyle/>
        <a:p>
          <a:endParaRPr lang="en-GB" dirty="0"/>
        </a:p>
      </dgm:t>
    </dgm:pt>
    <dgm:pt modelId="{22B0DB40-7CB3-4C55-8133-10252A0D7872}" type="parTrans" cxnId="{80C2D18D-812B-4246-9B6A-C1F214F32A39}">
      <dgm:prSet/>
      <dgm:spPr/>
      <dgm:t>
        <a:bodyPr/>
        <a:lstStyle/>
        <a:p>
          <a:endParaRPr lang="en-GB"/>
        </a:p>
      </dgm:t>
    </dgm:pt>
    <dgm:pt modelId="{8B7B5F9E-1424-4AD5-8143-BB75B5671903}" type="sibTrans" cxnId="{80C2D18D-812B-4246-9B6A-C1F214F32A39}">
      <dgm:prSet/>
      <dgm:spPr/>
      <dgm:t>
        <a:bodyPr/>
        <a:lstStyle/>
        <a:p>
          <a:endParaRPr lang="en-GB"/>
        </a:p>
      </dgm:t>
    </dgm:pt>
    <dgm:pt modelId="{A3F6B3AF-C816-47B2-B2FD-0FD55CA06086}" type="pres">
      <dgm:prSet presAssocID="{C19C573E-C823-43A8-90A7-82B73B722B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5D43397-1331-4959-AED6-17929A027770}" type="pres">
      <dgm:prSet presAssocID="{AE24FC9D-CBDC-4A3A-BAF7-DF2DC062EA73}" presName="hierRoot1" presStyleCnt="0">
        <dgm:presLayoutVars>
          <dgm:hierBranch val="init"/>
        </dgm:presLayoutVars>
      </dgm:prSet>
      <dgm:spPr/>
    </dgm:pt>
    <dgm:pt modelId="{BBE37908-CB6D-4A45-B7C3-9470E96AB8C4}" type="pres">
      <dgm:prSet presAssocID="{AE24FC9D-CBDC-4A3A-BAF7-DF2DC062EA73}" presName="rootComposite1" presStyleCnt="0"/>
      <dgm:spPr/>
    </dgm:pt>
    <dgm:pt modelId="{7C21DFEE-1F79-4CDB-BE9B-368A3102C1CE}" type="pres">
      <dgm:prSet presAssocID="{AE24FC9D-CBDC-4A3A-BAF7-DF2DC062EA73}" presName="rootText1" presStyleLbl="node0" presStyleIdx="0" presStyleCnt="2" custScaleX="386133" custLinFactX="100000" custLinFactY="-100000" custLinFactNeighborX="146505" custLinFactNeighborY="-1081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1875B0-2132-4C5A-9244-13F381D0F4D7}" type="pres">
      <dgm:prSet presAssocID="{AE24FC9D-CBDC-4A3A-BAF7-DF2DC062EA73}" presName="rootPict1" presStyleLbl="alignImgPlace1" presStyleIdx="0" presStyleCnt="8" custLinFactX="707068" custLinFactY="-97111" custLinFactNeighborX="800000" custLinFactNeighborY="-100000"/>
      <dgm:spPr/>
    </dgm:pt>
    <dgm:pt modelId="{A77DE70C-DE5E-4056-962B-CDBFAC78A7E0}" type="pres">
      <dgm:prSet presAssocID="{AE24FC9D-CBDC-4A3A-BAF7-DF2DC062EA7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5D95169-88EF-4322-8169-1DD877F82921}" type="pres">
      <dgm:prSet presAssocID="{AE24FC9D-CBDC-4A3A-BAF7-DF2DC062EA73}" presName="hierChild2" presStyleCnt="0"/>
      <dgm:spPr/>
    </dgm:pt>
    <dgm:pt modelId="{BE114F73-2CEA-44B0-8A79-4739946824EC}" type="pres">
      <dgm:prSet presAssocID="{AE24FC9D-CBDC-4A3A-BAF7-DF2DC062EA73}" presName="hierChild3" presStyleCnt="0"/>
      <dgm:spPr/>
    </dgm:pt>
    <dgm:pt modelId="{A5788908-84FB-4793-A6A3-8C8E3DE3BC42}" type="pres">
      <dgm:prSet presAssocID="{AA59A6A2-5A32-48AD-984B-474928A72534}" presName="hierRoot1" presStyleCnt="0">
        <dgm:presLayoutVars>
          <dgm:hierBranch val="init"/>
        </dgm:presLayoutVars>
      </dgm:prSet>
      <dgm:spPr/>
    </dgm:pt>
    <dgm:pt modelId="{C35E99CE-D344-49FB-BAEC-EB62077A7C1F}" type="pres">
      <dgm:prSet presAssocID="{AA59A6A2-5A32-48AD-984B-474928A72534}" presName="rootComposite1" presStyleCnt="0"/>
      <dgm:spPr/>
    </dgm:pt>
    <dgm:pt modelId="{3E6348F7-C5AD-4225-B569-D818C3FD14AF}" type="pres">
      <dgm:prSet presAssocID="{AA59A6A2-5A32-48AD-984B-474928A72534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7C8CDE0-2695-400A-B885-2F0BD8F76710}" type="pres">
      <dgm:prSet presAssocID="{AA59A6A2-5A32-48AD-984B-474928A72534}" presName="rootPict1" presStyleLbl="alignImgPlace1" presStyleIdx="1" presStyleCnt="8" custScaleX="8958" custScaleY="6084"/>
      <dgm:spPr/>
      <dgm:t>
        <a:bodyPr/>
        <a:lstStyle/>
        <a:p>
          <a:endParaRPr lang="en-US"/>
        </a:p>
      </dgm:t>
    </dgm:pt>
    <dgm:pt modelId="{91BEE3E2-559A-4F68-9654-6FD9E5FFDA13}" type="pres">
      <dgm:prSet presAssocID="{AA59A6A2-5A32-48AD-984B-474928A72534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539CA42-D8F6-4884-9883-FC45CB394080}" type="pres">
      <dgm:prSet presAssocID="{AA59A6A2-5A32-48AD-984B-474928A72534}" presName="hierChild2" presStyleCnt="0"/>
      <dgm:spPr/>
    </dgm:pt>
    <dgm:pt modelId="{8514CDC4-7EE3-43C6-AD12-2B575D0D16AF}" type="pres">
      <dgm:prSet presAssocID="{628C7AA4-3B80-4CFE-ABBB-2E6C19F178CF}" presName="Name37" presStyleLbl="parChTrans1D2" presStyleIdx="0" presStyleCnt="6"/>
      <dgm:spPr/>
      <dgm:t>
        <a:bodyPr/>
        <a:lstStyle/>
        <a:p>
          <a:endParaRPr lang="en-GB"/>
        </a:p>
      </dgm:t>
    </dgm:pt>
    <dgm:pt modelId="{DC18AA53-B0D4-4D38-82D4-B9DC236C2675}" type="pres">
      <dgm:prSet presAssocID="{084DF4F5-C47D-4AD4-B6B5-0756DAE36D8F}" presName="hierRoot2" presStyleCnt="0">
        <dgm:presLayoutVars>
          <dgm:hierBranch val="init"/>
        </dgm:presLayoutVars>
      </dgm:prSet>
      <dgm:spPr/>
    </dgm:pt>
    <dgm:pt modelId="{7ED4B574-0F54-411F-A4FF-C5BECB1753F8}" type="pres">
      <dgm:prSet presAssocID="{084DF4F5-C47D-4AD4-B6B5-0756DAE36D8F}" presName="rootComposite" presStyleCnt="0"/>
      <dgm:spPr/>
    </dgm:pt>
    <dgm:pt modelId="{8B38E546-E6AA-4BFB-811A-68463FB45015}" type="pres">
      <dgm:prSet presAssocID="{084DF4F5-C47D-4AD4-B6B5-0756DAE36D8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24433EE-E4F5-4696-9867-6E9D0C2B2626}" type="pres">
      <dgm:prSet presAssocID="{084DF4F5-C47D-4AD4-B6B5-0756DAE36D8F}" presName="rootPict" presStyleLbl="alignImgPlace1" presStyleIdx="2" presStyleCnt="8" custFlipVert="1" custScaleX="56769" custScaleY="6084"/>
      <dgm:spPr/>
    </dgm:pt>
    <dgm:pt modelId="{ACB9D9BE-6CEB-4AC4-A2B2-9F134DD92848}" type="pres">
      <dgm:prSet presAssocID="{084DF4F5-C47D-4AD4-B6B5-0756DAE36D8F}" presName="rootConnector" presStyleLbl="node2" presStyleIdx="0" presStyleCnt="5"/>
      <dgm:spPr/>
      <dgm:t>
        <a:bodyPr/>
        <a:lstStyle/>
        <a:p>
          <a:endParaRPr lang="en-GB"/>
        </a:p>
      </dgm:t>
    </dgm:pt>
    <dgm:pt modelId="{8597B379-3037-4ABD-9B60-F68B466552D7}" type="pres">
      <dgm:prSet presAssocID="{084DF4F5-C47D-4AD4-B6B5-0756DAE36D8F}" presName="hierChild4" presStyleCnt="0"/>
      <dgm:spPr/>
    </dgm:pt>
    <dgm:pt modelId="{6834F50F-80F3-4E71-BA0A-E8133C883953}" type="pres">
      <dgm:prSet presAssocID="{084DF4F5-C47D-4AD4-B6B5-0756DAE36D8F}" presName="hierChild5" presStyleCnt="0"/>
      <dgm:spPr/>
    </dgm:pt>
    <dgm:pt modelId="{6A93A994-4F2A-4BCE-86DD-ADC842D148F9}" type="pres">
      <dgm:prSet presAssocID="{688C34B1-4852-42C1-8288-BA529439074C}" presName="Name37" presStyleLbl="parChTrans1D2" presStyleIdx="1" presStyleCnt="6"/>
      <dgm:spPr/>
      <dgm:t>
        <a:bodyPr/>
        <a:lstStyle/>
        <a:p>
          <a:endParaRPr lang="en-GB"/>
        </a:p>
      </dgm:t>
    </dgm:pt>
    <dgm:pt modelId="{4AA367CC-A3C3-469B-B536-A3F9A919673E}" type="pres">
      <dgm:prSet presAssocID="{C368AC6A-B560-4FC2-9FD3-633D08220F5B}" presName="hierRoot2" presStyleCnt="0">
        <dgm:presLayoutVars>
          <dgm:hierBranch val="init"/>
        </dgm:presLayoutVars>
      </dgm:prSet>
      <dgm:spPr/>
    </dgm:pt>
    <dgm:pt modelId="{3D3292ED-387C-49EA-8552-C7F0F0301742}" type="pres">
      <dgm:prSet presAssocID="{C368AC6A-B560-4FC2-9FD3-633D08220F5B}" presName="rootComposite" presStyleCnt="0"/>
      <dgm:spPr/>
    </dgm:pt>
    <dgm:pt modelId="{1CBA6C2A-9B6D-47BF-9C72-E020DF422073}" type="pres">
      <dgm:prSet presAssocID="{C368AC6A-B560-4FC2-9FD3-633D08220F5B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077134-323A-49FA-AFB0-1BD3FF01A69A}" type="pres">
      <dgm:prSet presAssocID="{C368AC6A-B560-4FC2-9FD3-633D08220F5B}" presName="rootPict" presStyleLbl="alignImgPlace1" presStyleIdx="3" presStyleCnt="8" custScaleX="24345" custScaleY="28731"/>
      <dgm:spPr/>
    </dgm:pt>
    <dgm:pt modelId="{C22C7051-AEB1-4BE1-98E2-2F4DC4196C23}" type="pres">
      <dgm:prSet presAssocID="{C368AC6A-B560-4FC2-9FD3-633D08220F5B}" presName="rootConnector" presStyleLbl="node2" presStyleIdx="1" presStyleCnt="5"/>
      <dgm:spPr/>
      <dgm:t>
        <a:bodyPr/>
        <a:lstStyle/>
        <a:p>
          <a:endParaRPr lang="en-GB"/>
        </a:p>
      </dgm:t>
    </dgm:pt>
    <dgm:pt modelId="{98796BE2-27D3-447C-A08D-B3C92B8EA7F2}" type="pres">
      <dgm:prSet presAssocID="{C368AC6A-B560-4FC2-9FD3-633D08220F5B}" presName="hierChild4" presStyleCnt="0"/>
      <dgm:spPr/>
    </dgm:pt>
    <dgm:pt modelId="{72DF0BE1-542B-4B99-AB6F-31D3C4006FA8}" type="pres">
      <dgm:prSet presAssocID="{C368AC6A-B560-4FC2-9FD3-633D08220F5B}" presName="hierChild5" presStyleCnt="0"/>
      <dgm:spPr/>
    </dgm:pt>
    <dgm:pt modelId="{55BCB134-63A0-480A-9BCB-D4E17D949091}" type="pres">
      <dgm:prSet presAssocID="{4F7EC188-9632-40FB-B2A8-19EFB0F74ECD}" presName="Name37" presStyleLbl="parChTrans1D2" presStyleIdx="2" presStyleCnt="6"/>
      <dgm:spPr/>
      <dgm:t>
        <a:bodyPr/>
        <a:lstStyle/>
        <a:p>
          <a:endParaRPr lang="en-GB"/>
        </a:p>
      </dgm:t>
    </dgm:pt>
    <dgm:pt modelId="{AEB496D3-9B8D-442B-8145-A68E54815C66}" type="pres">
      <dgm:prSet presAssocID="{76910AD9-BFB4-4875-A030-9A8D961F88A1}" presName="hierRoot2" presStyleCnt="0">
        <dgm:presLayoutVars>
          <dgm:hierBranch val="init"/>
        </dgm:presLayoutVars>
      </dgm:prSet>
      <dgm:spPr/>
    </dgm:pt>
    <dgm:pt modelId="{1A4B8F6C-EB4F-4C25-8526-91DA65598E14}" type="pres">
      <dgm:prSet presAssocID="{76910AD9-BFB4-4875-A030-9A8D961F88A1}" presName="rootComposite" presStyleCnt="0"/>
      <dgm:spPr/>
    </dgm:pt>
    <dgm:pt modelId="{075B3E39-8765-4B9D-85B9-052C3C0220B7}" type="pres">
      <dgm:prSet presAssocID="{76910AD9-BFB4-4875-A030-9A8D961F88A1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164F5CF-C056-4325-BEE3-AC668AD563CC}" type="pres">
      <dgm:prSet presAssocID="{76910AD9-BFB4-4875-A030-9A8D961F88A1}" presName="rootPict" presStyleLbl="alignImgPlace1" presStyleIdx="4" presStyleCnt="8" custScaleX="6474" custScaleY="17790"/>
      <dgm:spPr/>
    </dgm:pt>
    <dgm:pt modelId="{BB28E655-B62E-4BFF-8599-631241B173C8}" type="pres">
      <dgm:prSet presAssocID="{76910AD9-BFB4-4875-A030-9A8D961F88A1}" presName="rootConnector" presStyleLbl="node2" presStyleIdx="2" presStyleCnt="5"/>
      <dgm:spPr/>
      <dgm:t>
        <a:bodyPr/>
        <a:lstStyle/>
        <a:p>
          <a:endParaRPr lang="en-GB"/>
        </a:p>
      </dgm:t>
    </dgm:pt>
    <dgm:pt modelId="{894FF4AD-70A8-446A-B5C2-4E5F8E43A906}" type="pres">
      <dgm:prSet presAssocID="{76910AD9-BFB4-4875-A030-9A8D961F88A1}" presName="hierChild4" presStyleCnt="0"/>
      <dgm:spPr/>
    </dgm:pt>
    <dgm:pt modelId="{8A1046EC-ACCC-483F-BD73-921AA65DB5E8}" type="pres">
      <dgm:prSet presAssocID="{76910AD9-BFB4-4875-A030-9A8D961F88A1}" presName="hierChild5" presStyleCnt="0"/>
      <dgm:spPr/>
    </dgm:pt>
    <dgm:pt modelId="{C077D7A5-B28B-44EA-B2F2-F4B6AC69CDF1}" type="pres">
      <dgm:prSet presAssocID="{FDE38526-788E-4A8A-8ED9-7BF3E636B3BF}" presName="Name37" presStyleLbl="parChTrans1D2" presStyleIdx="3" presStyleCnt="6"/>
      <dgm:spPr/>
      <dgm:t>
        <a:bodyPr/>
        <a:lstStyle/>
        <a:p>
          <a:endParaRPr lang="en-GB"/>
        </a:p>
      </dgm:t>
    </dgm:pt>
    <dgm:pt modelId="{7E540D5B-74CA-4F97-8C98-8249152871E6}" type="pres">
      <dgm:prSet presAssocID="{554AF414-05C2-4B68-A111-5235B5DA432E}" presName="hierRoot2" presStyleCnt="0">
        <dgm:presLayoutVars>
          <dgm:hierBranch val="init"/>
        </dgm:presLayoutVars>
      </dgm:prSet>
      <dgm:spPr/>
    </dgm:pt>
    <dgm:pt modelId="{F2DA69FE-3AE3-4C4B-A5FC-57CDAF70B5EE}" type="pres">
      <dgm:prSet presAssocID="{554AF414-05C2-4B68-A111-5235B5DA432E}" presName="rootComposite" presStyleCnt="0"/>
      <dgm:spPr/>
    </dgm:pt>
    <dgm:pt modelId="{EB5D3E3F-BFB4-4133-93EC-C58C4F1F1F3F}" type="pres">
      <dgm:prSet presAssocID="{554AF414-05C2-4B68-A111-5235B5DA432E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524F2C6-1CB9-4D48-869C-FCBB01B6FC3D}" type="pres">
      <dgm:prSet presAssocID="{554AF414-05C2-4B68-A111-5235B5DA432E}" presName="rootPict" presStyleLbl="alignImgPlace1" presStyleIdx="5" presStyleCnt="8" custScaleX="6474" custScaleY="28731"/>
      <dgm:spPr/>
    </dgm:pt>
    <dgm:pt modelId="{1AF3D930-0053-419B-85AD-00D2E5A8F356}" type="pres">
      <dgm:prSet presAssocID="{554AF414-05C2-4B68-A111-5235B5DA432E}" presName="rootConnector" presStyleLbl="node2" presStyleIdx="3" presStyleCnt="5"/>
      <dgm:spPr/>
      <dgm:t>
        <a:bodyPr/>
        <a:lstStyle/>
        <a:p>
          <a:endParaRPr lang="en-GB"/>
        </a:p>
      </dgm:t>
    </dgm:pt>
    <dgm:pt modelId="{4F520535-EF5E-4A3F-A24C-E2E18219C2FC}" type="pres">
      <dgm:prSet presAssocID="{554AF414-05C2-4B68-A111-5235B5DA432E}" presName="hierChild4" presStyleCnt="0"/>
      <dgm:spPr/>
    </dgm:pt>
    <dgm:pt modelId="{7B61D3B6-6402-4B8C-AEFF-203C82467C27}" type="pres">
      <dgm:prSet presAssocID="{554AF414-05C2-4B68-A111-5235B5DA432E}" presName="hierChild5" presStyleCnt="0"/>
      <dgm:spPr/>
    </dgm:pt>
    <dgm:pt modelId="{EEA475F6-2AA9-47E2-94C9-8568546A6F9D}" type="pres">
      <dgm:prSet presAssocID="{A5975A59-A768-4A82-92D2-BBCEE029B30A}" presName="Name37" presStyleLbl="parChTrans1D2" presStyleIdx="4" presStyleCnt="6"/>
      <dgm:spPr/>
      <dgm:t>
        <a:bodyPr/>
        <a:lstStyle/>
        <a:p>
          <a:endParaRPr lang="en-GB"/>
        </a:p>
      </dgm:t>
    </dgm:pt>
    <dgm:pt modelId="{E2899B3D-5378-4308-AEA9-103691E91B61}" type="pres">
      <dgm:prSet presAssocID="{497CD288-FF33-41DE-9248-695CC476A380}" presName="hierRoot2" presStyleCnt="0">
        <dgm:presLayoutVars>
          <dgm:hierBranch val="init"/>
        </dgm:presLayoutVars>
      </dgm:prSet>
      <dgm:spPr/>
    </dgm:pt>
    <dgm:pt modelId="{A02AFF4D-0782-4704-8BA9-EE5D36E7FAE5}" type="pres">
      <dgm:prSet presAssocID="{497CD288-FF33-41DE-9248-695CC476A380}" presName="rootComposite" presStyleCnt="0"/>
      <dgm:spPr/>
    </dgm:pt>
    <dgm:pt modelId="{10167BCE-6700-4B1F-AC4B-84250BB8A7F2}" type="pres">
      <dgm:prSet presAssocID="{497CD288-FF33-41DE-9248-695CC476A38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77AC9C7-C40D-46AC-BC90-BBE01CA34A60}" type="pres">
      <dgm:prSet presAssocID="{497CD288-FF33-41DE-9248-695CC476A380}" presName="rootPict" presStyleLbl="alignImgPlace1" presStyleIdx="6" presStyleCnt="8" custScaleX="24826" custScaleY="26455"/>
      <dgm:spPr/>
    </dgm:pt>
    <dgm:pt modelId="{2383B50F-42A1-4B44-88EC-62F9C324CD58}" type="pres">
      <dgm:prSet presAssocID="{497CD288-FF33-41DE-9248-695CC476A380}" presName="rootConnector" presStyleLbl="node2" presStyleIdx="4" presStyleCnt="5"/>
      <dgm:spPr/>
      <dgm:t>
        <a:bodyPr/>
        <a:lstStyle/>
        <a:p>
          <a:endParaRPr lang="en-GB"/>
        </a:p>
      </dgm:t>
    </dgm:pt>
    <dgm:pt modelId="{E922B31E-C067-4689-B8E5-3136AF053246}" type="pres">
      <dgm:prSet presAssocID="{497CD288-FF33-41DE-9248-695CC476A380}" presName="hierChild4" presStyleCnt="0"/>
      <dgm:spPr/>
    </dgm:pt>
    <dgm:pt modelId="{32504264-9D82-41CA-8115-D6F66653D851}" type="pres">
      <dgm:prSet presAssocID="{497CD288-FF33-41DE-9248-695CC476A380}" presName="hierChild5" presStyleCnt="0"/>
      <dgm:spPr/>
    </dgm:pt>
    <dgm:pt modelId="{84802DD6-DFFD-4CC1-83C1-F79130449DA5}" type="pres">
      <dgm:prSet presAssocID="{AA59A6A2-5A32-48AD-984B-474928A72534}" presName="hierChild3" presStyleCnt="0"/>
      <dgm:spPr/>
    </dgm:pt>
    <dgm:pt modelId="{3AA3085E-CC7A-421C-9EE6-0DC6DD8EF120}" type="pres">
      <dgm:prSet presAssocID="{F895ACEA-AD1F-49A2-AF8D-1BEB91970A34}" presName="Name111" presStyleLbl="parChTrans1D2" presStyleIdx="5" presStyleCnt="6"/>
      <dgm:spPr/>
      <dgm:t>
        <a:bodyPr/>
        <a:lstStyle/>
        <a:p>
          <a:endParaRPr lang="en-GB"/>
        </a:p>
      </dgm:t>
    </dgm:pt>
    <dgm:pt modelId="{B4DAEF7F-4EA5-4D97-8B53-5E46877EEC7F}" type="pres">
      <dgm:prSet presAssocID="{450E30B8-2265-4A34-BD92-18B6CC75F67D}" presName="hierRoot3" presStyleCnt="0">
        <dgm:presLayoutVars>
          <dgm:hierBranch val="init"/>
        </dgm:presLayoutVars>
      </dgm:prSet>
      <dgm:spPr/>
    </dgm:pt>
    <dgm:pt modelId="{E4F9A431-4304-4D53-8D8D-64BE934F13AF}" type="pres">
      <dgm:prSet presAssocID="{450E30B8-2265-4A34-BD92-18B6CC75F67D}" presName="rootComposite3" presStyleCnt="0"/>
      <dgm:spPr/>
    </dgm:pt>
    <dgm:pt modelId="{41D19E08-45C9-4EA3-BF47-A2DA7B4CCD85}" type="pres">
      <dgm:prSet presAssocID="{450E30B8-2265-4A34-BD92-18B6CC75F67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ECFA91B-6CD7-4094-8F17-06204BC53C56}" type="pres">
      <dgm:prSet presAssocID="{450E30B8-2265-4A34-BD92-18B6CC75F67D}" presName="rootPict3" presStyleLbl="alignImgPlace1" presStyleIdx="7" presStyleCnt="8" custScaleX="33149" custScaleY="28126"/>
      <dgm:spPr/>
    </dgm:pt>
    <dgm:pt modelId="{92DF2C24-6AB0-4814-9E4F-097EE0DC8D6E}" type="pres">
      <dgm:prSet presAssocID="{450E30B8-2265-4A34-BD92-18B6CC75F6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547F1651-A113-4A7A-988D-2F5482B6BC2D}" type="pres">
      <dgm:prSet presAssocID="{450E30B8-2265-4A34-BD92-18B6CC75F67D}" presName="hierChild6" presStyleCnt="0"/>
      <dgm:spPr/>
    </dgm:pt>
    <dgm:pt modelId="{99D4E4B7-3577-4FEF-A376-C44FFF46349B}" type="pres">
      <dgm:prSet presAssocID="{450E30B8-2265-4A34-BD92-18B6CC75F67D}" presName="hierChild7" presStyleCnt="0"/>
      <dgm:spPr/>
    </dgm:pt>
  </dgm:ptLst>
  <dgm:cxnLst>
    <dgm:cxn modelId="{84349CB8-A48B-4B38-B093-FB29FBAA6BBE}" srcId="{AA59A6A2-5A32-48AD-984B-474928A72534}" destId="{450E30B8-2265-4A34-BD92-18B6CC75F67D}" srcOrd="0" destOrd="0" parTransId="{F895ACEA-AD1F-49A2-AF8D-1BEB91970A34}" sibTransId="{A58DCD95-7B3D-49BC-B7D1-37F8465A37C7}"/>
    <dgm:cxn modelId="{6ED5EA23-4B2F-4E52-A136-26F06A0954FF}" srcId="{AA59A6A2-5A32-48AD-984B-474928A72534}" destId="{76910AD9-BFB4-4875-A030-9A8D961F88A1}" srcOrd="3" destOrd="0" parTransId="{4F7EC188-9632-40FB-B2A8-19EFB0F74ECD}" sibTransId="{6CE55BB8-D840-4489-854A-111A69B237CD}"/>
    <dgm:cxn modelId="{0094B4B1-78C8-4410-949B-20C13F2598FF}" type="presOf" srcId="{FDE38526-788E-4A8A-8ED9-7BF3E636B3BF}" destId="{C077D7A5-B28B-44EA-B2F2-F4B6AC69CDF1}" srcOrd="0" destOrd="0" presId="urn:microsoft.com/office/officeart/2005/8/layout/pictureOrgChart+Icon"/>
    <dgm:cxn modelId="{989C9376-49BE-4F25-A5A7-A864932A189D}" type="presOf" srcId="{554AF414-05C2-4B68-A111-5235B5DA432E}" destId="{1AF3D930-0053-419B-85AD-00D2E5A8F356}" srcOrd="1" destOrd="0" presId="urn:microsoft.com/office/officeart/2005/8/layout/pictureOrgChart+Icon"/>
    <dgm:cxn modelId="{BB49712A-896B-4237-9B7D-D6B82F702698}" type="presOf" srcId="{084DF4F5-C47D-4AD4-B6B5-0756DAE36D8F}" destId="{8B38E546-E6AA-4BFB-811A-68463FB45015}" srcOrd="0" destOrd="0" presId="urn:microsoft.com/office/officeart/2005/8/layout/pictureOrgChart+Icon"/>
    <dgm:cxn modelId="{6D606542-1765-4D50-AFD8-44E9616A061C}" type="presOf" srcId="{C368AC6A-B560-4FC2-9FD3-633D08220F5B}" destId="{1CBA6C2A-9B6D-47BF-9C72-E020DF422073}" srcOrd="0" destOrd="0" presId="urn:microsoft.com/office/officeart/2005/8/layout/pictureOrgChart+Icon"/>
    <dgm:cxn modelId="{CAE153C1-D606-4266-863C-FBF0D7D334E2}" srcId="{C19C573E-C823-43A8-90A7-82B73B722B1F}" destId="{AA59A6A2-5A32-48AD-984B-474928A72534}" srcOrd="1" destOrd="0" parTransId="{50AF0D93-659E-442C-9FCE-CD4AECEBD433}" sibTransId="{93237E85-2CE6-4C0E-BAD8-189F1368904C}"/>
    <dgm:cxn modelId="{CA02853F-4B50-43C7-8603-2A621D196BC2}" srcId="{AA59A6A2-5A32-48AD-984B-474928A72534}" destId="{084DF4F5-C47D-4AD4-B6B5-0756DAE36D8F}" srcOrd="1" destOrd="0" parTransId="{628C7AA4-3B80-4CFE-ABBB-2E6C19F178CF}" sibTransId="{665629A9-962C-42F2-A754-F44F1CAB601C}"/>
    <dgm:cxn modelId="{662ABC19-1DA9-4623-9EF9-4B1E225765A3}" srcId="{AA59A6A2-5A32-48AD-984B-474928A72534}" destId="{C368AC6A-B560-4FC2-9FD3-633D08220F5B}" srcOrd="2" destOrd="0" parTransId="{688C34B1-4852-42C1-8288-BA529439074C}" sibTransId="{AED907B2-5A96-4F0A-A489-432B4403453D}"/>
    <dgm:cxn modelId="{C1D4E9DA-1CAF-4079-A7AA-5138AA9B8FEF}" type="presOf" srcId="{4F7EC188-9632-40FB-B2A8-19EFB0F74ECD}" destId="{55BCB134-63A0-480A-9BCB-D4E17D949091}" srcOrd="0" destOrd="0" presId="urn:microsoft.com/office/officeart/2005/8/layout/pictureOrgChart+Icon"/>
    <dgm:cxn modelId="{604B2D01-1518-4CB1-8F5E-C5202D41E37B}" type="presOf" srcId="{688C34B1-4852-42C1-8288-BA529439074C}" destId="{6A93A994-4F2A-4BCE-86DD-ADC842D148F9}" srcOrd="0" destOrd="0" presId="urn:microsoft.com/office/officeart/2005/8/layout/pictureOrgChart+Icon"/>
    <dgm:cxn modelId="{7BD5FD28-E8B6-4A66-9766-639722838F9F}" type="presOf" srcId="{AE24FC9D-CBDC-4A3A-BAF7-DF2DC062EA73}" destId="{A77DE70C-DE5E-4056-962B-CDBFAC78A7E0}" srcOrd="1" destOrd="0" presId="urn:microsoft.com/office/officeart/2005/8/layout/pictureOrgChart+Icon"/>
    <dgm:cxn modelId="{C68AE1CB-2383-4F53-A74F-5968C4E47AA8}" type="presOf" srcId="{F895ACEA-AD1F-49A2-AF8D-1BEB91970A34}" destId="{3AA3085E-CC7A-421C-9EE6-0DC6DD8EF120}" srcOrd="0" destOrd="0" presId="urn:microsoft.com/office/officeart/2005/8/layout/pictureOrgChart+Icon"/>
    <dgm:cxn modelId="{51ED1AD7-09C1-418A-BFEC-3D844996DC61}" type="presOf" srcId="{450E30B8-2265-4A34-BD92-18B6CC75F67D}" destId="{92DF2C24-6AB0-4814-9E4F-097EE0DC8D6E}" srcOrd="1" destOrd="0" presId="urn:microsoft.com/office/officeart/2005/8/layout/pictureOrgChart+Icon"/>
    <dgm:cxn modelId="{0BE9B049-C856-4FC4-A969-526734164F9E}" type="presOf" srcId="{554AF414-05C2-4B68-A111-5235B5DA432E}" destId="{EB5D3E3F-BFB4-4133-93EC-C58C4F1F1F3F}" srcOrd="0" destOrd="0" presId="urn:microsoft.com/office/officeart/2005/8/layout/pictureOrgChart+Icon"/>
    <dgm:cxn modelId="{EA797D05-B510-4699-9ED6-D72F049B7341}" type="presOf" srcId="{628C7AA4-3B80-4CFE-ABBB-2E6C19F178CF}" destId="{8514CDC4-7EE3-43C6-AD12-2B575D0D16AF}" srcOrd="0" destOrd="0" presId="urn:microsoft.com/office/officeart/2005/8/layout/pictureOrgChart+Icon"/>
    <dgm:cxn modelId="{F0CEA1D4-4798-49BB-B6BF-C196853DBF8F}" type="presOf" srcId="{AA59A6A2-5A32-48AD-984B-474928A72534}" destId="{3E6348F7-C5AD-4225-B569-D818C3FD14AF}" srcOrd="0" destOrd="0" presId="urn:microsoft.com/office/officeart/2005/8/layout/pictureOrgChart+Icon"/>
    <dgm:cxn modelId="{BADB0531-7789-4264-AB3C-3D93D29893DC}" type="presOf" srcId="{C368AC6A-B560-4FC2-9FD3-633D08220F5B}" destId="{C22C7051-AEB1-4BE1-98E2-2F4DC4196C23}" srcOrd="1" destOrd="0" presId="urn:microsoft.com/office/officeart/2005/8/layout/pictureOrgChart+Icon"/>
    <dgm:cxn modelId="{87B23346-9FE5-4772-BEC4-A10EF8555A54}" srcId="{AA59A6A2-5A32-48AD-984B-474928A72534}" destId="{497CD288-FF33-41DE-9248-695CC476A380}" srcOrd="5" destOrd="0" parTransId="{A5975A59-A768-4A82-92D2-BBCEE029B30A}" sibTransId="{1C1D90C0-8B39-4A5A-A735-0D2531810B0D}"/>
    <dgm:cxn modelId="{1794D7F5-5395-43C2-A147-30839F1F8C0F}" type="presOf" srcId="{C19C573E-C823-43A8-90A7-82B73B722B1F}" destId="{A3F6B3AF-C816-47B2-B2FD-0FD55CA06086}" srcOrd="0" destOrd="0" presId="urn:microsoft.com/office/officeart/2005/8/layout/pictureOrgChart+Icon"/>
    <dgm:cxn modelId="{AD0020D3-A812-45D9-BA25-A3CC37B065AD}" type="presOf" srcId="{AA59A6A2-5A32-48AD-984B-474928A72534}" destId="{91BEE3E2-559A-4F68-9654-6FD9E5FFDA13}" srcOrd="1" destOrd="0" presId="urn:microsoft.com/office/officeart/2005/8/layout/pictureOrgChart+Icon"/>
    <dgm:cxn modelId="{E1B2A0A9-AEFC-4460-878A-B754DCCC9D82}" type="presOf" srcId="{497CD288-FF33-41DE-9248-695CC476A380}" destId="{2383B50F-42A1-4B44-88EC-62F9C324CD58}" srcOrd="1" destOrd="0" presId="urn:microsoft.com/office/officeart/2005/8/layout/pictureOrgChart+Icon"/>
    <dgm:cxn modelId="{0B141F68-196E-427F-8F2A-DDF9D03780B7}" type="presOf" srcId="{450E30B8-2265-4A34-BD92-18B6CC75F67D}" destId="{41D19E08-45C9-4EA3-BF47-A2DA7B4CCD85}" srcOrd="0" destOrd="0" presId="urn:microsoft.com/office/officeart/2005/8/layout/pictureOrgChart+Icon"/>
    <dgm:cxn modelId="{E70C5CEB-A8BB-4387-A590-1F25E6283AAB}" type="presOf" srcId="{76910AD9-BFB4-4875-A030-9A8D961F88A1}" destId="{BB28E655-B62E-4BFF-8599-631241B173C8}" srcOrd="1" destOrd="0" presId="urn:microsoft.com/office/officeart/2005/8/layout/pictureOrgChart+Icon"/>
    <dgm:cxn modelId="{56C2AA62-5B83-434F-95D0-08FAC1C27C46}" srcId="{AA59A6A2-5A32-48AD-984B-474928A72534}" destId="{554AF414-05C2-4B68-A111-5235B5DA432E}" srcOrd="4" destOrd="0" parTransId="{FDE38526-788E-4A8A-8ED9-7BF3E636B3BF}" sibTransId="{10B9D270-9B82-4791-B38A-1528E982539E}"/>
    <dgm:cxn modelId="{A303BA48-1714-4E7F-B45B-349CB0A4246A}" type="presOf" srcId="{A5975A59-A768-4A82-92D2-BBCEE029B30A}" destId="{EEA475F6-2AA9-47E2-94C9-8568546A6F9D}" srcOrd="0" destOrd="0" presId="urn:microsoft.com/office/officeart/2005/8/layout/pictureOrgChart+Icon"/>
    <dgm:cxn modelId="{7A7E4377-50B3-4D20-9D50-ED3A91F5763E}" type="presOf" srcId="{AE24FC9D-CBDC-4A3A-BAF7-DF2DC062EA73}" destId="{7C21DFEE-1F79-4CDB-BE9B-368A3102C1CE}" srcOrd="0" destOrd="0" presId="urn:microsoft.com/office/officeart/2005/8/layout/pictureOrgChart+Icon"/>
    <dgm:cxn modelId="{80E34693-B8EC-46B8-BF73-D1E1E96C812F}" type="presOf" srcId="{084DF4F5-C47D-4AD4-B6B5-0756DAE36D8F}" destId="{ACB9D9BE-6CEB-4AC4-A2B2-9F134DD92848}" srcOrd="1" destOrd="0" presId="urn:microsoft.com/office/officeart/2005/8/layout/pictureOrgChart+Icon"/>
    <dgm:cxn modelId="{FC390122-DA8A-4467-B77B-93DD7B370461}" type="presOf" srcId="{76910AD9-BFB4-4875-A030-9A8D961F88A1}" destId="{075B3E39-8765-4B9D-85B9-052C3C0220B7}" srcOrd="0" destOrd="0" presId="urn:microsoft.com/office/officeart/2005/8/layout/pictureOrgChart+Icon"/>
    <dgm:cxn modelId="{80C2D18D-812B-4246-9B6A-C1F214F32A39}" srcId="{C19C573E-C823-43A8-90A7-82B73B722B1F}" destId="{AE24FC9D-CBDC-4A3A-BAF7-DF2DC062EA73}" srcOrd="0" destOrd="0" parTransId="{22B0DB40-7CB3-4C55-8133-10252A0D7872}" sibTransId="{8B7B5F9E-1424-4AD5-8143-BB75B5671903}"/>
    <dgm:cxn modelId="{59859E19-CEDD-48A3-B03D-A2DCFE5D2F97}" type="presOf" srcId="{497CD288-FF33-41DE-9248-695CC476A380}" destId="{10167BCE-6700-4B1F-AC4B-84250BB8A7F2}" srcOrd="0" destOrd="0" presId="urn:microsoft.com/office/officeart/2005/8/layout/pictureOrgChart+Icon"/>
    <dgm:cxn modelId="{7D188F71-B1D8-43A2-B3F2-A70C22F81919}" type="presParOf" srcId="{A3F6B3AF-C816-47B2-B2FD-0FD55CA06086}" destId="{35D43397-1331-4959-AED6-17929A027770}" srcOrd="0" destOrd="0" presId="urn:microsoft.com/office/officeart/2005/8/layout/pictureOrgChart+Icon"/>
    <dgm:cxn modelId="{77B129DF-FA2D-4165-BCD8-B66864A2ECD2}" type="presParOf" srcId="{35D43397-1331-4959-AED6-17929A027770}" destId="{BBE37908-CB6D-4A45-B7C3-9470E96AB8C4}" srcOrd="0" destOrd="0" presId="urn:microsoft.com/office/officeart/2005/8/layout/pictureOrgChart+Icon"/>
    <dgm:cxn modelId="{800D8217-CE73-41F0-89A4-7348AE8CC39F}" type="presParOf" srcId="{BBE37908-CB6D-4A45-B7C3-9470E96AB8C4}" destId="{7C21DFEE-1F79-4CDB-BE9B-368A3102C1CE}" srcOrd="0" destOrd="0" presId="urn:microsoft.com/office/officeart/2005/8/layout/pictureOrgChart+Icon"/>
    <dgm:cxn modelId="{BC01B2A4-FA9D-46A3-B5A0-A60E2163C4C2}" type="presParOf" srcId="{BBE37908-CB6D-4A45-B7C3-9470E96AB8C4}" destId="{961875B0-2132-4C5A-9244-13F381D0F4D7}" srcOrd="1" destOrd="0" presId="urn:microsoft.com/office/officeart/2005/8/layout/pictureOrgChart+Icon"/>
    <dgm:cxn modelId="{713D1812-3371-4FD0-BBFB-3E7D504950A4}" type="presParOf" srcId="{BBE37908-CB6D-4A45-B7C3-9470E96AB8C4}" destId="{A77DE70C-DE5E-4056-962B-CDBFAC78A7E0}" srcOrd="2" destOrd="0" presId="urn:microsoft.com/office/officeart/2005/8/layout/pictureOrgChart+Icon"/>
    <dgm:cxn modelId="{CE9C8C57-8EE0-48C1-9F2F-277B4DA5E1E9}" type="presParOf" srcId="{35D43397-1331-4959-AED6-17929A027770}" destId="{E5D95169-88EF-4322-8169-1DD877F82921}" srcOrd="1" destOrd="0" presId="urn:microsoft.com/office/officeart/2005/8/layout/pictureOrgChart+Icon"/>
    <dgm:cxn modelId="{0E542B1B-63CA-432C-A632-73F3C880C8C6}" type="presParOf" srcId="{35D43397-1331-4959-AED6-17929A027770}" destId="{BE114F73-2CEA-44B0-8A79-4739946824EC}" srcOrd="2" destOrd="0" presId="urn:microsoft.com/office/officeart/2005/8/layout/pictureOrgChart+Icon"/>
    <dgm:cxn modelId="{502B3ACD-9963-4743-A3D8-5445344708AC}" type="presParOf" srcId="{A3F6B3AF-C816-47B2-B2FD-0FD55CA06086}" destId="{A5788908-84FB-4793-A6A3-8C8E3DE3BC42}" srcOrd="1" destOrd="0" presId="urn:microsoft.com/office/officeart/2005/8/layout/pictureOrgChart+Icon"/>
    <dgm:cxn modelId="{7F1EAF6F-952A-410C-AE61-897D8E76905A}" type="presParOf" srcId="{A5788908-84FB-4793-A6A3-8C8E3DE3BC42}" destId="{C35E99CE-D344-49FB-BAEC-EB62077A7C1F}" srcOrd="0" destOrd="0" presId="urn:microsoft.com/office/officeart/2005/8/layout/pictureOrgChart+Icon"/>
    <dgm:cxn modelId="{78F6A457-7F0A-4C8E-8855-E58A4016E738}" type="presParOf" srcId="{C35E99CE-D344-49FB-BAEC-EB62077A7C1F}" destId="{3E6348F7-C5AD-4225-B569-D818C3FD14AF}" srcOrd="0" destOrd="0" presId="urn:microsoft.com/office/officeart/2005/8/layout/pictureOrgChart+Icon"/>
    <dgm:cxn modelId="{859CDC84-5C3D-4822-BA9D-67E12EAC646E}" type="presParOf" srcId="{C35E99CE-D344-49FB-BAEC-EB62077A7C1F}" destId="{E7C8CDE0-2695-400A-B885-2F0BD8F76710}" srcOrd="1" destOrd="0" presId="urn:microsoft.com/office/officeart/2005/8/layout/pictureOrgChart+Icon"/>
    <dgm:cxn modelId="{5EA848A6-F4FD-4680-8742-01F2DD325946}" type="presParOf" srcId="{C35E99CE-D344-49FB-BAEC-EB62077A7C1F}" destId="{91BEE3E2-559A-4F68-9654-6FD9E5FFDA13}" srcOrd="2" destOrd="0" presId="urn:microsoft.com/office/officeart/2005/8/layout/pictureOrgChart+Icon"/>
    <dgm:cxn modelId="{641FC8F8-F70E-4314-8BD7-4D756758B57F}" type="presParOf" srcId="{A5788908-84FB-4793-A6A3-8C8E3DE3BC42}" destId="{C539CA42-D8F6-4884-9883-FC45CB394080}" srcOrd="1" destOrd="0" presId="urn:microsoft.com/office/officeart/2005/8/layout/pictureOrgChart+Icon"/>
    <dgm:cxn modelId="{D7A74A5A-8E93-4DAA-8A49-7F8AAF2B436D}" type="presParOf" srcId="{C539CA42-D8F6-4884-9883-FC45CB394080}" destId="{8514CDC4-7EE3-43C6-AD12-2B575D0D16AF}" srcOrd="0" destOrd="0" presId="urn:microsoft.com/office/officeart/2005/8/layout/pictureOrgChart+Icon"/>
    <dgm:cxn modelId="{BD415DBA-DFDF-4571-9EA3-3F46356A2452}" type="presParOf" srcId="{C539CA42-D8F6-4884-9883-FC45CB394080}" destId="{DC18AA53-B0D4-4D38-82D4-B9DC236C2675}" srcOrd="1" destOrd="0" presId="urn:microsoft.com/office/officeart/2005/8/layout/pictureOrgChart+Icon"/>
    <dgm:cxn modelId="{E0DDA6D4-3BA3-45B2-9DAD-C3B95BFA3D9B}" type="presParOf" srcId="{DC18AA53-B0D4-4D38-82D4-B9DC236C2675}" destId="{7ED4B574-0F54-411F-A4FF-C5BECB1753F8}" srcOrd="0" destOrd="0" presId="urn:microsoft.com/office/officeart/2005/8/layout/pictureOrgChart+Icon"/>
    <dgm:cxn modelId="{1E61F450-C213-437E-8849-367370C77F37}" type="presParOf" srcId="{7ED4B574-0F54-411F-A4FF-C5BECB1753F8}" destId="{8B38E546-E6AA-4BFB-811A-68463FB45015}" srcOrd="0" destOrd="0" presId="urn:microsoft.com/office/officeart/2005/8/layout/pictureOrgChart+Icon"/>
    <dgm:cxn modelId="{996371A7-53A7-4280-BF93-5E4C96DA7E9B}" type="presParOf" srcId="{7ED4B574-0F54-411F-A4FF-C5BECB1753F8}" destId="{724433EE-E4F5-4696-9867-6E9D0C2B2626}" srcOrd="1" destOrd="0" presId="urn:microsoft.com/office/officeart/2005/8/layout/pictureOrgChart+Icon"/>
    <dgm:cxn modelId="{8D870600-9524-409C-8804-EAAC2B1569D0}" type="presParOf" srcId="{7ED4B574-0F54-411F-A4FF-C5BECB1753F8}" destId="{ACB9D9BE-6CEB-4AC4-A2B2-9F134DD92848}" srcOrd="2" destOrd="0" presId="urn:microsoft.com/office/officeart/2005/8/layout/pictureOrgChart+Icon"/>
    <dgm:cxn modelId="{2DC84A9F-042D-44F3-86E5-4F022CBDC27E}" type="presParOf" srcId="{DC18AA53-B0D4-4D38-82D4-B9DC236C2675}" destId="{8597B379-3037-4ABD-9B60-F68B466552D7}" srcOrd="1" destOrd="0" presId="urn:microsoft.com/office/officeart/2005/8/layout/pictureOrgChart+Icon"/>
    <dgm:cxn modelId="{DCEC876B-264E-48D7-9675-CB83F5355784}" type="presParOf" srcId="{DC18AA53-B0D4-4D38-82D4-B9DC236C2675}" destId="{6834F50F-80F3-4E71-BA0A-E8133C883953}" srcOrd="2" destOrd="0" presId="urn:microsoft.com/office/officeart/2005/8/layout/pictureOrgChart+Icon"/>
    <dgm:cxn modelId="{38FD6043-EA17-4F41-9522-EF48753AAE2D}" type="presParOf" srcId="{C539CA42-D8F6-4884-9883-FC45CB394080}" destId="{6A93A994-4F2A-4BCE-86DD-ADC842D148F9}" srcOrd="2" destOrd="0" presId="urn:microsoft.com/office/officeart/2005/8/layout/pictureOrgChart+Icon"/>
    <dgm:cxn modelId="{028ED4EA-6412-426A-8B29-3ADFBD53B51F}" type="presParOf" srcId="{C539CA42-D8F6-4884-9883-FC45CB394080}" destId="{4AA367CC-A3C3-469B-B536-A3F9A919673E}" srcOrd="3" destOrd="0" presId="urn:microsoft.com/office/officeart/2005/8/layout/pictureOrgChart+Icon"/>
    <dgm:cxn modelId="{6A9C86CA-E3CF-4A80-AB24-C9D0D2F22C88}" type="presParOf" srcId="{4AA367CC-A3C3-469B-B536-A3F9A919673E}" destId="{3D3292ED-387C-49EA-8552-C7F0F0301742}" srcOrd="0" destOrd="0" presId="urn:microsoft.com/office/officeart/2005/8/layout/pictureOrgChart+Icon"/>
    <dgm:cxn modelId="{83B33829-4A26-4969-921C-9DB59B3F0E9D}" type="presParOf" srcId="{3D3292ED-387C-49EA-8552-C7F0F0301742}" destId="{1CBA6C2A-9B6D-47BF-9C72-E020DF422073}" srcOrd="0" destOrd="0" presId="urn:microsoft.com/office/officeart/2005/8/layout/pictureOrgChart+Icon"/>
    <dgm:cxn modelId="{A14397F6-F588-49F9-A393-2B74791C1942}" type="presParOf" srcId="{3D3292ED-387C-49EA-8552-C7F0F0301742}" destId="{53077134-323A-49FA-AFB0-1BD3FF01A69A}" srcOrd="1" destOrd="0" presId="urn:microsoft.com/office/officeart/2005/8/layout/pictureOrgChart+Icon"/>
    <dgm:cxn modelId="{F724B300-B142-4654-B51E-EB46413F747E}" type="presParOf" srcId="{3D3292ED-387C-49EA-8552-C7F0F0301742}" destId="{C22C7051-AEB1-4BE1-98E2-2F4DC4196C23}" srcOrd="2" destOrd="0" presId="urn:microsoft.com/office/officeart/2005/8/layout/pictureOrgChart+Icon"/>
    <dgm:cxn modelId="{1E360AD5-34FF-4752-AAA0-5728429B4938}" type="presParOf" srcId="{4AA367CC-A3C3-469B-B536-A3F9A919673E}" destId="{98796BE2-27D3-447C-A08D-B3C92B8EA7F2}" srcOrd="1" destOrd="0" presId="urn:microsoft.com/office/officeart/2005/8/layout/pictureOrgChart+Icon"/>
    <dgm:cxn modelId="{152BC5D0-0E35-48FB-A918-E1D305AF97EB}" type="presParOf" srcId="{4AA367CC-A3C3-469B-B536-A3F9A919673E}" destId="{72DF0BE1-542B-4B99-AB6F-31D3C4006FA8}" srcOrd="2" destOrd="0" presId="urn:microsoft.com/office/officeart/2005/8/layout/pictureOrgChart+Icon"/>
    <dgm:cxn modelId="{395028D4-9008-437D-88E3-3EDF53A79A9F}" type="presParOf" srcId="{C539CA42-D8F6-4884-9883-FC45CB394080}" destId="{55BCB134-63A0-480A-9BCB-D4E17D949091}" srcOrd="4" destOrd="0" presId="urn:microsoft.com/office/officeart/2005/8/layout/pictureOrgChart+Icon"/>
    <dgm:cxn modelId="{FE362E12-5B81-44FF-AD23-24B0F9076C19}" type="presParOf" srcId="{C539CA42-D8F6-4884-9883-FC45CB394080}" destId="{AEB496D3-9B8D-442B-8145-A68E54815C66}" srcOrd="5" destOrd="0" presId="urn:microsoft.com/office/officeart/2005/8/layout/pictureOrgChart+Icon"/>
    <dgm:cxn modelId="{637D7E9B-A541-49FC-BC4E-7CEECAF32C3D}" type="presParOf" srcId="{AEB496D3-9B8D-442B-8145-A68E54815C66}" destId="{1A4B8F6C-EB4F-4C25-8526-91DA65598E14}" srcOrd="0" destOrd="0" presId="urn:microsoft.com/office/officeart/2005/8/layout/pictureOrgChart+Icon"/>
    <dgm:cxn modelId="{ECCFE9CA-0269-4A03-8085-2922ADA08860}" type="presParOf" srcId="{1A4B8F6C-EB4F-4C25-8526-91DA65598E14}" destId="{075B3E39-8765-4B9D-85B9-052C3C0220B7}" srcOrd="0" destOrd="0" presId="urn:microsoft.com/office/officeart/2005/8/layout/pictureOrgChart+Icon"/>
    <dgm:cxn modelId="{DD509738-662D-4798-B023-7F260A7A7AB2}" type="presParOf" srcId="{1A4B8F6C-EB4F-4C25-8526-91DA65598E14}" destId="{3164F5CF-C056-4325-BEE3-AC668AD563CC}" srcOrd="1" destOrd="0" presId="urn:microsoft.com/office/officeart/2005/8/layout/pictureOrgChart+Icon"/>
    <dgm:cxn modelId="{BF33C4FA-24F9-46B8-9E13-DC588C3E5126}" type="presParOf" srcId="{1A4B8F6C-EB4F-4C25-8526-91DA65598E14}" destId="{BB28E655-B62E-4BFF-8599-631241B173C8}" srcOrd="2" destOrd="0" presId="urn:microsoft.com/office/officeart/2005/8/layout/pictureOrgChart+Icon"/>
    <dgm:cxn modelId="{E30DD484-1D56-444D-9634-6E75C34C4D76}" type="presParOf" srcId="{AEB496D3-9B8D-442B-8145-A68E54815C66}" destId="{894FF4AD-70A8-446A-B5C2-4E5F8E43A906}" srcOrd="1" destOrd="0" presId="urn:microsoft.com/office/officeart/2005/8/layout/pictureOrgChart+Icon"/>
    <dgm:cxn modelId="{CADA002F-C3AF-4D95-89A5-DF48B2093C22}" type="presParOf" srcId="{AEB496D3-9B8D-442B-8145-A68E54815C66}" destId="{8A1046EC-ACCC-483F-BD73-921AA65DB5E8}" srcOrd="2" destOrd="0" presId="urn:microsoft.com/office/officeart/2005/8/layout/pictureOrgChart+Icon"/>
    <dgm:cxn modelId="{E8821822-5095-4480-8F20-730563571CBC}" type="presParOf" srcId="{C539CA42-D8F6-4884-9883-FC45CB394080}" destId="{C077D7A5-B28B-44EA-B2F2-F4B6AC69CDF1}" srcOrd="6" destOrd="0" presId="urn:microsoft.com/office/officeart/2005/8/layout/pictureOrgChart+Icon"/>
    <dgm:cxn modelId="{42B6EA77-CA8C-49F7-9B9C-E15CDB3697B1}" type="presParOf" srcId="{C539CA42-D8F6-4884-9883-FC45CB394080}" destId="{7E540D5B-74CA-4F97-8C98-8249152871E6}" srcOrd="7" destOrd="0" presId="urn:microsoft.com/office/officeart/2005/8/layout/pictureOrgChart+Icon"/>
    <dgm:cxn modelId="{3855AB9D-9B77-42DB-8EDD-900191DBDC8A}" type="presParOf" srcId="{7E540D5B-74CA-4F97-8C98-8249152871E6}" destId="{F2DA69FE-3AE3-4C4B-A5FC-57CDAF70B5EE}" srcOrd="0" destOrd="0" presId="urn:microsoft.com/office/officeart/2005/8/layout/pictureOrgChart+Icon"/>
    <dgm:cxn modelId="{A0A85265-695A-4B71-BF1E-14EA60954ABC}" type="presParOf" srcId="{F2DA69FE-3AE3-4C4B-A5FC-57CDAF70B5EE}" destId="{EB5D3E3F-BFB4-4133-93EC-C58C4F1F1F3F}" srcOrd="0" destOrd="0" presId="urn:microsoft.com/office/officeart/2005/8/layout/pictureOrgChart+Icon"/>
    <dgm:cxn modelId="{1471E19E-7FC0-4D49-8C36-5D87A63C7D41}" type="presParOf" srcId="{F2DA69FE-3AE3-4C4B-A5FC-57CDAF70B5EE}" destId="{6524F2C6-1CB9-4D48-869C-FCBB01B6FC3D}" srcOrd="1" destOrd="0" presId="urn:microsoft.com/office/officeart/2005/8/layout/pictureOrgChart+Icon"/>
    <dgm:cxn modelId="{8F10212F-D301-4368-9A70-457B767A8DB6}" type="presParOf" srcId="{F2DA69FE-3AE3-4C4B-A5FC-57CDAF70B5EE}" destId="{1AF3D930-0053-419B-85AD-00D2E5A8F356}" srcOrd="2" destOrd="0" presId="urn:microsoft.com/office/officeart/2005/8/layout/pictureOrgChart+Icon"/>
    <dgm:cxn modelId="{28FF74A0-F552-4BDB-B65D-2466AFCB6712}" type="presParOf" srcId="{7E540D5B-74CA-4F97-8C98-8249152871E6}" destId="{4F520535-EF5E-4A3F-A24C-E2E18219C2FC}" srcOrd="1" destOrd="0" presId="urn:microsoft.com/office/officeart/2005/8/layout/pictureOrgChart+Icon"/>
    <dgm:cxn modelId="{68920870-2E9D-4B0A-A7CD-A03CEC47261C}" type="presParOf" srcId="{7E540D5B-74CA-4F97-8C98-8249152871E6}" destId="{7B61D3B6-6402-4B8C-AEFF-203C82467C27}" srcOrd="2" destOrd="0" presId="urn:microsoft.com/office/officeart/2005/8/layout/pictureOrgChart+Icon"/>
    <dgm:cxn modelId="{84E6D119-D371-4B95-9EAB-192A8601F5AB}" type="presParOf" srcId="{C539CA42-D8F6-4884-9883-FC45CB394080}" destId="{EEA475F6-2AA9-47E2-94C9-8568546A6F9D}" srcOrd="8" destOrd="0" presId="urn:microsoft.com/office/officeart/2005/8/layout/pictureOrgChart+Icon"/>
    <dgm:cxn modelId="{8DB1E5DC-4DF0-4288-8C9D-8948969883B8}" type="presParOf" srcId="{C539CA42-D8F6-4884-9883-FC45CB394080}" destId="{E2899B3D-5378-4308-AEA9-103691E91B61}" srcOrd="9" destOrd="0" presId="urn:microsoft.com/office/officeart/2005/8/layout/pictureOrgChart+Icon"/>
    <dgm:cxn modelId="{DE7925E3-2EB5-4D5A-A294-95F66E5069B3}" type="presParOf" srcId="{E2899B3D-5378-4308-AEA9-103691E91B61}" destId="{A02AFF4D-0782-4704-8BA9-EE5D36E7FAE5}" srcOrd="0" destOrd="0" presId="urn:microsoft.com/office/officeart/2005/8/layout/pictureOrgChart+Icon"/>
    <dgm:cxn modelId="{FBA980C7-4C40-453E-9D45-F233C7C2CACD}" type="presParOf" srcId="{A02AFF4D-0782-4704-8BA9-EE5D36E7FAE5}" destId="{10167BCE-6700-4B1F-AC4B-84250BB8A7F2}" srcOrd="0" destOrd="0" presId="urn:microsoft.com/office/officeart/2005/8/layout/pictureOrgChart+Icon"/>
    <dgm:cxn modelId="{0579A335-10A3-4877-8928-0685E28F3AB7}" type="presParOf" srcId="{A02AFF4D-0782-4704-8BA9-EE5D36E7FAE5}" destId="{A77AC9C7-C40D-46AC-BC90-BBE01CA34A60}" srcOrd="1" destOrd="0" presId="urn:microsoft.com/office/officeart/2005/8/layout/pictureOrgChart+Icon"/>
    <dgm:cxn modelId="{5F665059-6E7D-42CB-B558-D35429479B15}" type="presParOf" srcId="{A02AFF4D-0782-4704-8BA9-EE5D36E7FAE5}" destId="{2383B50F-42A1-4B44-88EC-62F9C324CD58}" srcOrd="2" destOrd="0" presId="urn:microsoft.com/office/officeart/2005/8/layout/pictureOrgChart+Icon"/>
    <dgm:cxn modelId="{1439F55F-2DD4-4090-AA6B-60CBB088523E}" type="presParOf" srcId="{E2899B3D-5378-4308-AEA9-103691E91B61}" destId="{E922B31E-C067-4689-B8E5-3136AF053246}" srcOrd="1" destOrd="0" presId="urn:microsoft.com/office/officeart/2005/8/layout/pictureOrgChart+Icon"/>
    <dgm:cxn modelId="{B34DA18F-68D5-4A9E-A3C0-451DD6D3DB20}" type="presParOf" srcId="{E2899B3D-5378-4308-AEA9-103691E91B61}" destId="{32504264-9D82-41CA-8115-D6F66653D851}" srcOrd="2" destOrd="0" presId="urn:microsoft.com/office/officeart/2005/8/layout/pictureOrgChart+Icon"/>
    <dgm:cxn modelId="{41CC0B7A-AC8D-45FD-ABAF-480A939B44D5}" type="presParOf" srcId="{A5788908-84FB-4793-A6A3-8C8E3DE3BC42}" destId="{84802DD6-DFFD-4CC1-83C1-F79130449DA5}" srcOrd="2" destOrd="0" presId="urn:microsoft.com/office/officeart/2005/8/layout/pictureOrgChart+Icon"/>
    <dgm:cxn modelId="{8DD5D106-E283-4CE1-BB53-764C1A122356}" type="presParOf" srcId="{84802DD6-DFFD-4CC1-83C1-F79130449DA5}" destId="{3AA3085E-CC7A-421C-9EE6-0DC6DD8EF120}" srcOrd="0" destOrd="0" presId="urn:microsoft.com/office/officeart/2005/8/layout/pictureOrgChart+Icon"/>
    <dgm:cxn modelId="{C6E6E811-8777-4BBE-B2E3-FBBE258FCBB6}" type="presParOf" srcId="{84802DD6-DFFD-4CC1-83C1-F79130449DA5}" destId="{B4DAEF7F-4EA5-4D97-8B53-5E46877EEC7F}" srcOrd="1" destOrd="0" presId="urn:microsoft.com/office/officeart/2005/8/layout/pictureOrgChart+Icon"/>
    <dgm:cxn modelId="{3F3E5C81-EAA0-4918-9EBE-3A3EE3654FFA}" type="presParOf" srcId="{B4DAEF7F-4EA5-4D97-8B53-5E46877EEC7F}" destId="{E4F9A431-4304-4D53-8D8D-64BE934F13AF}" srcOrd="0" destOrd="0" presId="urn:microsoft.com/office/officeart/2005/8/layout/pictureOrgChart+Icon"/>
    <dgm:cxn modelId="{30AC4683-79CD-486A-9993-F75303EF93C5}" type="presParOf" srcId="{E4F9A431-4304-4D53-8D8D-64BE934F13AF}" destId="{41D19E08-45C9-4EA3-BF47-A2DA7B4CCD85}" srcOrd="0" destOrd="0" presId="urn:microsoft.com/office/officeart/2005/8/layout/pictureOrgChart+Icon"/>
    <dgm:cxn modelId="{B1DD833D-FAAA-482A-AA15-7236DB5D59D8}" type="presParOf" srcId="{E4F9A431-4304-4D53-8D8D-64BE934F13AF}" destId="{DECFA91B-6CD7-4094-8F17-06204BC53C56}" srcOrd="1" destOrd="0" presId="urn:microsoft.com/office/officeart/2005/8/layout/pictureOrgChart+Icon"/>
    <dgm:cxn modelId="{7C07997A-2714-48C6-AA32-432E40DF9F91}" type="presParOf" srcId="{E4F9A431-4304-4D53-8D8D-64BE934F13AF}" destId="{92DF2C24-6AB0-4814-9E4F-097EE0DC8D6E}" srcOrd="2" destOrd="0" presId="urn:microsoft.com/office/officeart/2005/8/layout/pictureOrgChart+Icon"/>
    <dgm:cxn modelId="{E064C04A-F0FD-48BB-9D7E-E253A94020C4}" type="presParOf" srcId="{B4DAEF7F-4EA5-4D97-8B53-5E46877EEC7F}" destId="{547F1651-A113-4A7A-988D-2F5482B6BC2D}" srcOrd="1" destOrd="0" presId="urn:microsoft.com/office/officeart/2005/8/layout/pictureOrgChart+Icon"/>
    <dgm:cxn modelId="{D4F80146-D67F-4110-97F0-BE6B89FD304C}" type="presParOf" srcId="{B4DAEF7F-4EA5-4D97-8B53-5E46877EEC7F}" destId="{99D4E4B7-3577-4FEF-A376-C44FFF46349B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3085E-CC7A-421C-9EE6-0DC6DD8EF120}">
      <dsp:nvSpPr>
        <dsp:cNvPr id="0" name=""/>
        <dsp:cNvSpPr/>
      </dsp:nvSpPr>
      <dsp:spPr>
        <a:xfrm>
          <a:off x="5217215" y="2037560"/>
          <a:ext cx="122555" cy="536910"/>
        </a:xfrm>
        <a:custGeom>
          <a:avLst/>
          <a:gdLst/>
          <a:ahLst/>
          <a:cxnLst/>
          <a:rect l="0" t="0" r="0" b="0"/>
          <a:pathLst>
            <a:path>
              <a:moveTo>
                <a:pt x="122555" y="0"/>
              </a:moveTo>
              <a:lnTo>
                <a:pt x="122555" y="536910"/>
              </a:lnTo>
              <a:lnTo>
                <a:pt x="0" y="536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475F6-2AA9-47E2-94C9-8568546A6F9D}">
      <dsp:nvSpPr>
        <dsp:cNvPr id="0" name=""/>
        <dsp:cNvSpPr/>
      </dsp:nvSpPr>
      <dsp:spPr>
        <a:xfrm>
          <a:off x="5339771" y="2037560"/>
          <a:ext cx="2824618" cy="1073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1266"/>
              </a:lnTo>
              <a:lnTo>
                <a:pt x="2824618" y="951266"/>
              </a:lnTo>
              <a:lnTo>
                <a:pt x="2824618" y="10738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7D7A5-B28B-44EA-B2F2-F4B6AC69CDF1}">
      <dsp:nvSpPr>
        <dsp:cNvPr id="0" name=""/>
        <dsp:cNvSpPr/>
      </dsp:nvSpPr>
      <dsp:spPr>
        <a:xfrm>
          <a:off x="5339771" y="2037560"/>
          <a:ext cx="1412309" cy="1073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1266"/>
              </a:lnTo>
              <a:lnTo>
                <a:pt x="1412309" y="951266"/>
              </a:lnTo>
              <a:lnTo>
                <a:pt x="1412309" y="10738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CB134-63A0-480A-9BCB-D4E17D949091}">
      <dsp:nvSpPr>
        <dsp:cNvPr id="0" name=""/>
        <dsp:cNvSpPr/>
      </dsp:nvSpPr>
      <dsp:spPr>
        <a:xfrm>
          <a:off x="5294051" y="2037560"/>
          <a:ext cx="91440" cy="1073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38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3A994-4F2A-4BCE-86DD-ADC842D148F9}">
      <dsp:nvSpPr>
        <dsp:cNvPr id="0" name=""/>
        <dsp:cNvSpPr/>
      </dsp:nvSpPr>
      <dsp:spPr>
        <a:xfrm>
          <a:off x="3927462" y="2037560"/>
          <a:ext cx="1412309" cy="1073821"/>
        </a:xfrm>
        <a:custGeom>
          <a:avLst/>
          <a:gdLst/>
          <a:ahLst/>
          <a:cxnLst/>
          <a:rect l="0" t="0" r="0" b="0"/>
          <a:pathLst>
            <a:path>
              <a:moveTo>
                <a:pt x="1412309" y="0"/>
              </a:moveTo>
              <a:lnTo>
                <a:pt x="1412309" y="951266"/>
              </a:lnTo>
              <a:lnTo>
                <a:pt x="0" y="951266"/>
              </a:lnTo>
              <a:lnTo>
                <a:pt x="0" y="10738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4CDC4-7EE3-43C6-AD12-2B575D0D16AF}">
      <dsp:nvSpPr>
        <dsp:cNvPr id="0" name=""/>
        <dsp:cNvSpPr/>
      </dsp:nvSpPr>
      <dsp:spPr>
        <a:xfrm>
          <a:off x="2515152" y="2037560"/>
          <a:ext cx="2824618" cy="1073821"/>
        </a:xfrm>
        <a:custGeom>
          <a:avLst/>
          <a:gdLst/>
          <a:ahLst/>
          <a:cxnLst/>
          <a:rect l="0" t="0" r="0" b="0"/>
          <a:pathLst>
            <a:path>
              <a:moveTo>
                <a:pt x="2824618" y="0"/>
              </a:moveTo>
              <a:lnTo>
                <a:pt x="2824618" y="951266"/>
              </a:lnTo>
              <a:lnTo>
                <a:pt x="0" y="951266"/>
              </a:lnTo>
              <a:lnTo>
                <a:pt x="0" y="10738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1DFEE-1F79-4CDB-BE9B-368A3102C1CE}">
      <dsp:nvSpPr>
        <dsp:cNvPr id="0" name=""/>
        <dsp:cNvSpPr/>
      </dsp:nvSpPr>
      <dsp:spPr>
        <a:xfrm>
          <a:off x="2881325" y="238932"/>
          <a:ext cx="4506935" cy="58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35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2881325" y="238932"/>
        <a:ext cx="4506935" cy="583598"/>
      </dsp:txXfrm>
    </dsp:sp>
    <dsp:sp modelId="{961875B0-2132-4C5A-9244-13F381D0F4D7}">
      <dsp:nvSpPr>
        <dsp:cNvPr id="0" name=""/>
        <dsp:cNvSpPr/>
      </dsp:nvSpPr>
      <dsp:spPr>
        <a:xfrm>
          <a:off x="7009493" y="592051"/>
          <a:ext cx="350159" cy="4668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348F7-C5AD-4225-B569-D818C3FD14AF}">
      <dsp:nvSpPr>
        <dsp:cNvPr id="0" name=""/>
        <dsp:cNvSpPr/>
      </dsp:nvSpPr>
      <dsp:spPr>
        <a:xfrm>
          <a:off x="4756172" y="1453961"/>
          <a:ext cx="1167197" cy="58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35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ICT Steering Committee</a:t>
          </a:r>
          <a:endParaRPr lang="en-US" sz="1200" kern="1200" dirty="0"/>
        </a:p>
      </dsp:txBody>
      <dsp:txXfrm>
        <a:off x="4756172" y="1453961"/>
        <a:ext cx="1167197" cy="583598"/>
      </dsp:txXfrm>
    </dsp:sp>
    <dsp:sp modelId="{E7C8CDE0-2695-400A-B885-2F0BD8F76710}">
      <dsp:nvSpPr>
        <dsp:cNvPr id="0" name=""/>
        <dsp:cNvSpPr/>
      </dsp:nvSpPr>
      <dsp:spPr>
        <a:xfrm>
          <a:off x="4973928" y="1731558"/>
          <a:ext cx="31367" cy="2840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8E546-E6AA-4BFB-811A-68463FB45015}">
      <dsp:nvSpPr>
        <dsp:cNvPr id="0" name=""/>
        <dsp:cNvSpPr/>
      </dsp:nvSpPr>
      <dsp:spPr>
        <a:xfrm>
          <a:off x="1931553" y="3111382"/>
          <a:ext cx="1167197" cy="58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35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Technical Committee 1</a:t>
          </a:r>
          <a:endParaRPr lang="en-US" sz="1200" kern="1200" dirty="0"/>
        </a:p>
      </dsp:txBody>
      <dsp:txXfrm>
        <a:off x="1931553" y="3111382"/>
        <a:ext cx="1167197" cy="583598"/>
      </dsp:txXfrm>
    </dsp:sp>
    <dsp:sp modelId="{724433EE-E4F5-4696-9867-6E9D0C2B2626}">
      <dsp:nvSpPr>
        <dsp:cNvPr id="0" name=""/>
        <dsp:cNvSpPr/>
      </dsp:nvSpPr>
      <dsp:spPr>
        <a:xfrm flipV="1">
          <a:off x="2065602" y="3388979"/>
          <a:ext cx="198781" cy="2840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A6C2A-9B6D-47BF-9C72-E020DF422073}">
      <dsp:nvSpPr>
        <dsp:cNvPr id="0" name=""/>
        <dsp:cNvSpPr/>
      </dsp:nvSpPr>
      <dsp:spPr>
        <a:xfrm>
          <a:off x="3343863" y="3111382"/>
          <a:ext cx="1167197" cy="58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35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Technical Committee 2</a:t>
          </a:r>
          <a:endParaRPr lang="en-US" sz="1200" kern="1200" dirty="0"/>
        </a:p>
      </dsp:txBody>
      <dsp:txXfrm>
        <a:off x="3343863" y="3111382"/>
        <a:ext cx="1167197" cy="583598"/>
      </dsp:txXfrm>
    </dsp:sp>
    <dsp:sp modelId="{53077134-323A-49FA-AFB0-1BD3FF01A69A}">
      <dsp:nvSpPr>
        <dsp:cNvPr id="0" name=""/>
        <dsp:cNvSpPr/>
      </dsp:nvSpPr>
      <dsp:spPr>
        <a:xfrm>
          <a:off x="3534679" y="3336112"/>
          <a:ext cx="85246" cy="13413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B3E39-8765-4B9D-85B9-052C3C0220B7}">
      <dsp:nvSpPr>
        <dsp:cNvPr id="0" name=""/>
        <dsp:cNvSpPr/>
      </dsp:nvSpPr>
      <dsp:spPr>
        <a:xfrm>
          <a:off x="4756172" y="3111382"/>
          <a:ext cx="1167197" cy="58359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35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Technical Committee 3</a:t>
          </a:r>
          <a:endParaRPr lang="en-US" sz="1200" kern="1200" dirty="0"/>
        </a:p>
      </dsp:txBody>
      <dsp:txXfrm>
        <a:off x="4756172" y="3111382"/>
        <a:ext cx="1167197" cy="583598"/>
      </dsp:txXfrm>
    </dsp:sp>
    <dsp:sp modelId="{3164F5CF-C056-4325-BEE3-AC668AD563CC}">
      <dsp:nvSpPr>
        <dsp:cNvPr id="0" name=""/>
        <dsp:cNvSpPr/>
      </dsp:nvSpPr>
      <dsp:spPr>
        <a:xfrm>
          <a:off x="4978277" y="3361653"/>
          <a:ext cx="22669" cy="8305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D3E3F-BFB4-4133-93EC-C58C4F1F1F3F}">
      <dsp:nvSpPr>
        <dsp:cNvPr id="0" name=""/>
        <dsp:cNvSpPr/>
      </dsp:nvSpPr>
      <dsp:spPr>
        <a:xfrm>
          <a:off x="6168481" y="3111382"/>
          <a:ext cx="1167197" cy="58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35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Technical Committee 4</a:t>
          </a:r>
          <a:endParaRPr lang="en-US" sz="1200" kern="1200" dirty="0"/>
        </a:p>
      </dsp:txBody>
      <dsp:txXfrm>
        <a:off x="6168481" y="3111382"/>
        <a:ext cx="1167197" cy="583598"/>
      </dsp:txXfrm>
    </dsp:sp>
    <dsp:sp modelId="{6524F2C6-1CB9-4D48-869C-FCBB01B6FC3D}">
      <dsp:nvSpPr>
        <dsp:cNvPr id="0" name=""/>
        <dsp:cNvSpPr/>
      </dsp:nvSpPr>
      <dsp:spPr>
        <a:xfrm>
          <a:off x="6390586" y="3336112"/>
          <a:ext cx="22669" cy="13413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67BCE-6700-4B1F-AC4B-84250BB8A7F2}">
      <dsp:nvSpPr>
        <dsp:cNvPr id="0" name=""/>
        <dsp:cNvSpPr/>
      </dsp:nvSpPr>
      <dsp:spPr>
        <a:xfrm>
          <a:off x="7580791" y="3111382"/>
          <a:ext cx="1167197" cy="58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35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Technical Committee 5</a:t>
          </a:r>
          <a:endParaRPr lang="en-US" sz="1200" kern="1200" dirty="0"/>
        </a:p>
      </dsp:txBody>
      <dsp:txXfrm>
        <a:off x="7580791" y="3111382"/>
        <a:ext cx="1167197" cy="583598"/>
      </dsp:txXfrm>
    </dsp:sp>
    <dsp:sp modelId="{A77AC9C7-C40D-46AC-BC90-BBE01CA34A60}">
      <dsp:nvSpPr>
        <dsp:cNvPr id="0" name=""/>
        <dsp:cNvSpPr/>
      </dsp:nvSpPr>
      <dsp:spPr>
        <a:xfrm>
          <a:off x="7770765" y="3341425"/>
          <a:ext cx="86930" cy="12351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19E08-45C9-4EA3-BF47-A2DA7B4CCD85}">
      <dsp:nvSpPr>
        <dsp:cNvPr id="0" name=""/>
        <dsp:cNvSpPr/>
      </dsp:nvSpPr>
      <dsp:spPr>
        <a:xfrm>
          <a:off x="4050017" y="2282672"/>
          <a:ext cx="1167197" cy="58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35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National Secretariat</a:t>
          </a:r>
          <a:endParaRPr lang="en-US" sz="1200" kern="1200" dirty="0"/>
        </a:p>
      </dsp:txBody>
      <dsp:txXfrm>
        <a:off x="4050017" y="2282672"/>
        <a:ext cx="1167197" cy="583598"/>
      </dsp:txXfrm>
    </dsp:sp>
    <dsp:sp modelId="{DECFA91B-6CD7-4094-8F17-06204BC53C56}">
      <dsp:nvSpPr>
        <dsp:cNvPr id="0" name=""/>
        <dsp:cNvSpPr/>
      </dsp:nvSpPr>
      <dsp:spPr>
        <a:xfrm>
          <a:off x="4225420" y="2508814"/>
          <a:ext cx="116074" cy="13131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844039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Forum </a:t>
            </a:r>
            <a:r>
              <a:rPr lang="en-US" sz="2800" dirty="0" err="1" smtClean="0"/>
              <a:t>Régional</a:t>
            </a:r>
            <a:r>
              <a:rPr lang="en-US" sz="2800" dirty="0" smtClean="0"/>
              <a:t> de </a:t>
            </a:r>
            <a:r>
              <a:rPr lang="en-US" sz="2800" dirty="0" err="1"/>
              <a:t>N</a:t>
            </a:r>
            <a:r>
              <a:rPr lang="en-US" sz="2800" dirty="0" err="1" smtClean="0"/>
              <a:t>ormalisation</a:t>
            </a:r>
            <a:r>
              <a:rPr lang="en-US" sz="2800" dirty="0" smtClean="0"/>
              <a:t> de l'UIT pour l'Afrique</a:t>
            </a:r>
            <a:br>
              <a:rPr lang="en-US" sz="2800" dirty="0" smtClean="0"/>
            </a:br>
            <a:r>
              <a:rPr lang="en-US" sz="2400" dirty="0" smtClean="0"/>
              <a:t>Livingstone, Zambie 16-18 Mars 2016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078480"/>
            <a:ext cx="6400800" cy="2042160"/>
          </a:xfrm>
        </p:spPr>
        <p:txBody>
          <a:bodyPr>
            <a:normAutofit fontScale="62500" lnSpcReduction="20000"/>
          </a:bodyPr>
          <a:lstStyle/>
          <a:p>
            <a:r>
              <a:rPr lang="en-US" sz="5200" dirty="0" err="1" smtClean="0"/>
              <a:t>Vue</a:t>
            </a:r>
            <a:r>
              <a:rPr lang="en-US" sz="5200" dirty="0" smtClean="0"/>
              <a:t> </a:t>
            </a:r>
            <a:r>
              <a:rPr lang="en-US" sz="5200" dirty="0" err="1" smtClean="0"/>
              <a:t>d’ensemble</a:t>
            </a:r>
            <a:r>
              <a:rPr lang="en-US" sz="5200" dirty="0" smtClean="0"/>
              <a:t> de la </a:t>
            </a:r>
            <a:r>
              <a:rPr lang="en-US" sz="5200" dirty="0" err="1" smtClean="0"/>
              <a:t>QoS</a:t>
            </a:r>
            <a:r>
              <a:rPr lang="en-US" sz="5200" dirty="0" smtClean="0"/>
              <a:t> </a:t>
            </a:r>
            <a:r>
              <a:rPr lang="en-US" sz="4400" dirty="0" smtClean="0"/>
              <a:t>en ZAMBIE </a:t>
            </a: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dirty="0" smtClean="0"/>
              <a:t>Mbulo Collins Mbulo,</a:t>
            </a:r>
            <a:br>
              <a:rPr lang="en-US" dirty="0" smtClean="0"/>
            </a:br>
            <a:r>
              <a:rPr lang="en-US" dirty="0" smtClean="0"/>
              <a:t>Monitoring &amp; Compliance Engineer - </a:t>
            </a:r>
            <a:r>
              <a:rPr lang="en-US" dirty="0" err="1" smtClean="0"/>
              <a:t>QoS</a:t>
            </a:r>
            <a:r>
              <a:rPr lang="en-US" dirty="0" smtClean="0"/>
              <a:t>, cmbulo@zicta.zm ZICTA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42182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3000" b="0" i="1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634415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DISPOSITIF DU RESEAU</a:t>
            </a:r>
            <a:endParaRPr lang="en-GB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28" y="1324751"/>
            <a:ext cx="5892800" cy="44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L'équipement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L'équipement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 </a:t>
            </a:r>
            <a:r>
              <a:rPr lang="en-GB" dirty="0" err="1" smtClean="0"/>
              <a:t>Xplorer</a:t>
            </a:r>
            <a:r>
              <a:rPr lang="en-GB" dirty="0" smtClean="0"/>
              <a:t> La qualité de service (QoS) de </a:t>
            </a:r>
            <a:r>
              <a:rPr lang="en-GB" dirty="0" err="1" smtClean="0"/>
              <a:t>Ibys</a:t>
            </a:r>
            <a:r>
              <a:rPr lang="en-GB" dirty="0" smtClean="0"/>
              <a:t> Technologies, Espagne</a:t>
            </a:r>
            <a:endParaRPr lang="en-GB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657600" y="1593443"/>
            <a:ext cx="3858936" cy="4513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Général </a:t>
            </a:r>
            <a:r>
              <a:rPr lang="en-GB" sz="1800" b="1" dirty="0" smtClean="0"/>
              <a:t>Spécifications</a:t>
            </a:r>
          </a:p>
          <a:p>
            <a:endParaRPr lang="es-ES" sz="1800" b="1" dirty="0"/>
          </a:p>
          <a:p>
            <a:r>
              <a:rPr lang="en-GB" dirty="0"/>
              <a:t> </a:t>
            </a:r>
            <a:r>
              <a:rPr lang="en-US" dirty="0" smtClean="0"/>
              <a:t>WMIX-N26006 </a:t>
            </a:r>
            <a:r>
              <a:rPr lang="en-US" dirty="0"/>
              <a:t>Carte mère </a:t>
            </a:r>
            <a:endParaRPr lang="es-ES" dirty="0"/>
          </a:p>
          <a:p>
            <a:pPr lvl="0"/>
            <a:r>
              <a:rPr lang="en-US" dirty="0"/>
              <a:t>Processeur Intel® Atom™ D2550 1,86 GHz</a:t>
            </a:r>
            <a:endParaRPr lang="es-ES" dirty="0"/>
          </a:p>
          <a:p>
            <a:pPr lvl="0"/>
            <a:r>
              <a:rPr lang="en-US" dirty="0"/>
              <a:t>Chipset Intel® NM10 Express</a:t>
            </a:r>
            <a:endParaRPr lang="es-ES" dirty="0"/>
          </a:p>
          <a:p>
            <a:pPr lvl="0"/>
            <a:r>
              <a:rPr lang="en-US" dirty="0"/>
              <a:t>Prise en charge de mémoire vive DDR3 1066/1333/SO-DIMM à 1 600 MHz. Remarque : La mémoire DDR3 à 1 333 MHz et DDR3 SO-DIMM 160 MHz fonctionne à une vitesse de 1 066 MHz uniquement.</a:t>
            </a:r>
            <a:endParaRPr lang="es-ES" dirty="0"/>
          </a:p>
          <a:p>
            <a:pPr lvl="0"/>
            <a:r>
              <a:rPr lang="en-US" dirty="0"/>
              <a:t>Double affichage : VGA / LVDS, 3e afficher via PCI-Express x1 carte graphique</a:t>
            </a:r>
            <a:endParaRPr lang="es-ES" dirty="0"/>
          </a:p>
          <a:p>
            <a:pPr lvl="0"/>
            <a:r>
              <a:rPr lang="en-US" dirty="0"/>
              <a:t>Logements d'extension</a:t>
            </a:r>
            <a:endParaRPr lang="es-ES" dirty="0"/>
          </a:p>
          <a:p>
            <a:pPr lvl="1"/>
            <a:r>
              <a:rPr lang="en-US" dirty="0"/>
              <a:t>2x1 LAN Gigabit Ethernet : </a:t>
            </a:r>
            <a:r>
              <a:rPr lang="en-US" dirty="0" err="1"/>
              <a:t>Realtek</a:t>
            </a:r>
            <a:r>
              <a:rPr lang="en-US" dirty="0"/>
              <a:t> 8111E LAN2 : </a:t>
            </a:r>
            <a:r>
              <a:rPr lang="en-US" dirty="0" err="1"/>
              <a:t>Realtek</a:t>
            </a:r>
            <a:r>
              <a:rPr lang="en-US" dirty="0"/>
              <a:t> 8111E</a:t>
            </a:r>
            <a:endParaRPr lang="es-ES" dirty="0"/>
          </a:p>
          <a:p>
            <a:pPr lvl="1"/>
            <a:r>
              <a:rPr lang="en-US" dirty="0"/>
              <a:t>2x ports série RS232</a:t>
            </a:r>
            <a:endParaRPr lang="es-ES" dirty="0"/>
          </a:p>
          <a:p>
            <a:pPr lvl="1"/>
            <a:r>
              <a:rPr lang="en-US" dirty="0"/>
              <a:t>1x SATA</a:t>
            </a:r>
            <a:endParaRPr lang="es-ES" dirty="0"/>
          </a:p>
          <a:p>
            <a:pPr lvl="1"/>
            <a:r>
              <a:rPr lang="en-US" dirty="0"/>
              <a:t>6x ports USB </a:t>
            </a:r>
            <a:endParaRPr lang="es-ES" dirty="0"/>
          </a:p>
          <a:p>
            <a:pPr lvl="1"/>
            <a:r>
              <a:rPr lang="en-US" dirty="0"/>
              <a:t>1x PCI-Express x1 </a:t>
            </a:r>
            <a:endParaRPr lang="es-ES" dirty="0"/>
          </a:p>
          <a:p>
            <a:pPr lvl="0"/>
            <a:r>
              <a:rPr lang="en-US" dirty="0"/>
              <a:t>Internal  </a:t>
            </a:r>
            <a:r>
              <a:rPr lang="es-ES" dirty="0"/>
              <a:t>Disque dur - 500 Go</a:t>
            </a:r>
          </a:p>
          <a:p>
            <a:pPr lvl="0"/>
            <a:r>
              <a:rPr lang="en-US" dirty="0"/>
              <a:t>Système d'exploitation : Windows XP avec le SP3 intégré.</a:t>
            </a:r>
            <a:endParaRPr lang="es-ES" dirty="0"/>
          </a:p>
          <a:p>
            <a:pPr lvl="0"/>
            <a:r>
              <a:rPr lang="en-US" dirty="0"/>
              <a:t>12V DC Input @ 8A</a:t>
            </a:r>
            <a:endParaRPr lang="es-ES" dirty="0"/>
          </a:p>
          <a:p>
            <a:pPr lvl="0"/>
            <a:r>
              <a:rPr lang="en-US" dirty="0"/>
              <a:t>AC/DC Transformateur inclus, 100-240 V~, 2A, 50-60 Hz</a:t>
            </a:r>
            <a:endParaRPr lang="es-ES" dirty="0"/>
          </a:p>
          <a:p>
            <a:pPr lvl="0"/>
            <a:r>
              <a:rPr lang="en-US" dirty="0"/>
              <a:t>Dimensions externes : 220x200x65mm</a:t>
            </a:r>
            <a:endParaRPr lang="es-ES" dirty="0"/>
          </a:p>
          <a:p>
            <a:pPr lvl="0"/>
            <a:r>
              <a:rPr lang="en-US" dirty="0" err="1"/>
              <a:t>Dépourvu de ventilateur</a:t>
            </a:r>
            <a:r>
              <a:rPr lang="en-US" dirty="0"/>
              <a:t>, silencieux.</a:t>
            </a:r>
            <a:endParaRPr lang="es-ES" dirty="0"/>
          </a:p>
          <a:p>
            <a:pPr lvl="0"/>
            <a:r>
              <a:rPr lang="en-US" dirty="0"/>
              <a:t>Contrôle par RF à l'aide d'embedded ou par l'intermédiaire de l'interface LAN intégré.</a:t>
            </a:r>
            <a:endParaRPr lang="es-ES" dirty="0"/>
          </a:p>
          <a:p>
            <a:pPr lvl="0"/>
            <a:r>
              <a:rPr lang="en-US" dirty="0"/>
              <a:t>Une antenne externe pour connexion réseau de contrôle interne.</a:t>
            </a:r>
            <a:endParaRPr lang="es-ES" dirty="0"/>
          </a:p>
          <a:p>
            <a:pPr lvl="0"/>
            <a:r>
              <a:rPr lang="en-US" dirty="0"/>
              <a:t>Une ou deux antennes de test externe en option avec l'atténuation.</a:t>
            </a:r>
            <a:endParaRPr lang="es-ES" dirty="0"/>
          </a:p>
          <a:p>
            <a:pPr lvl="0"/>
            <a:r>
              <a:rPr lang="en-US" dirty="0"/>
              <a:t>Prend en charge différentes interfaces de test (test des périphériques) : modems sans fil, sans-fil, modules de LTE de dongles smartphones et interfaces LAN. Facultatif GPS de bord pour test d'entraînement.</a:t>
            </a:r>
            <a:endParaRPr lang="es-ES" dirty="0"/>
          </a:p>
          <a:p>
            <a:pPr lvl="0"/>
            <a:r>
              <a:rPr lang="en-US" dirty="0"/>
              <a:t>Prend en charge </a:t>
            </a:r>
            <a:r>
              <a:rPr lang="en-US" dirty="0" err="1"/>
              <a:t>VoWifi</a:t>
            </a:r>
            <a:r>
              <a:rPr lang="en-US" dirty="0"/>
              <a:t>/</a:t>
            </a:r>
            <a:r>
              <a:rPr lang="en-US" dirty="0" err="1"/>
              <a:t>Wifi</a:t>
            </a:r>
            <a:r>
              <a:rPr lang="en-US" dirty="0"/>
              <a:t> VoIP/</a:t>
            </a:r>
            <a:r>
              <a:rPr lang="en-US" dirty="0" err="1"/>
              <a:t>VoWLAN</a:t>
            </a:r>
            <a:endParaRPr lang="es-ES" dirty="0"/>
          </a:p>
          <a:p>
            <a:pPr lvl="0"/>
            <a:r>
              <a:rPr lang="en-US" dirty="0"/>
              <a:t>Interface LAN interne pour tests haut débit fixe (si nécessaire)</a:t>
            </a:r>
            <a:endParaRPr lang="es-ES" dirty="0"/>
          </a:p>
          <a:p>
            <a:pPr lvl="0"/>
            <a:r>
              <a:rPr lang="en-GB" dirty="0"/>
              <a:t>Taille 9x20x22 cm.</a:t>
            </a:r>
            <a:endParaRPr lang="es-ES" dirty="0"/>
          </a:p>
          <a:p>
            <a:pPr lvl="0"/>
            <a:r>
              <a:rPr lang="en-GB" dirty="0"/>
              <a:t>Poids 2 kg env.</a:t>
            </a:r>
            <a:r>
              <a:rPr lang="en-GB" dirty="0" smtClean="0"/>
              <a:t>.</a:t>
            </a:r>
          </a:p>
          <a:p>
            <a:pPr lvl="0"/>
            <a:endParaRPr lang="en-GB" dirty="0" smtClean="0"/>
          </a:p>
          <a:p>
            <a:r>
              <a:rPr lang="en-US" sz="1900" b="1" dirty="0"/>
              <a:t>Principales caractéristiques :</a:t>
            </a:r>
          </a:p>
          <a:p>
            <a:endParaRPr lang="en-US" sz="800" b="1" dirty="0"/>
          </a:p>
          <a:p>
            <a:pPr lvl="0"/>
            <a:r>
              <a:rPr lang="en-GB" dirty="0" smtClean="0"/>
              <a:t>Équipé </a:t>
            </a:r>
            <a:r>
              <a:rPr lang="en-GB" dirty="0"/>
              <a:t>Avec 2 Modems sans fil de test (Siemens, 2G/2.5G/3G/3.5G) pour la voix et les données des essais.</a:t>
            </a:r>
            <a:endParaRPr lang="es-ES" dirty="0"/>
          </a:p>
          <a:p>
            <a:pPr lvl="0"/>
            <a:r>
              <a:rPr lang="en-GB" dirty="0"/>
              <a:t>Équipé de 2 Sierra ou dongles USB sans fil de Huawei (2G/3G/3.5/4g) pour les tests de données uniquement</a:t>
            </a:r>
            <a:endParaRPr lang="es-ES" dirty="0"/>
          </a:p>
          <a:p>
            <a:r>
              <a:rPr lang="en-GB" dirty="0"/>
              <a:t> </a:t>
            </a:r>
            <a:endParaRPr lang="es-ES" dirty="0"/>
          </a:p>
          <a:p>
            <a:r>
              <a:rPr lang="en-GB" dirty="0"/>
              <a:t>En outre, le fond de panier du boîtier est livré avec plusieurs ports pour LAN, audio, PC, souris, etc. La boîte peut être connecté à 12 V c.c. ou 220 V c.a.</a:t>
            </a:r>
            <a:endParaRPr lang="es-ES" dirty="0"/>
          </a:p>
          <a:p>
            <a:r>
              <a:rPr lang="en-GB" dirty="0"/>
              <a:t>Aussi LAN/</a:t>
            </a:r>
            <a:r>
              <a:rPr lang="en-GB" dirty="0" err="1"/>
              <a:t>XDSL</a:t>
            </a:r>
            <a:r>
              <a:rPr lang="en-GB" dirty="0"/>
              <a:t> Les tests peuvent être effectués si nécessaire. </a:t>
            </a:r>
            <a:endParaRPr lang="es-ES" dirty="0"/>
          </a:p>
          <a:p>
            <a:r>
              <a:rPr lang="en-GB" dirty="0"/>
              <a:t>Remarque : les versions " A " à " c " est livré avec deux dispositifs de test (test des interfaces), mais ils peuvent être commandés avec 1 appareil d'essai ainsi.</a:t>
            </a:r>
            <a:endParaRPr lang="es-ES" dirty="0"/>
          </a:p>
          <a:p>
            <a:r>
              <a:rPr lang="en-GB" dirty="0"/>
              <a:t>Remarque : Toutes les versions à venir avec un modem sans fil supplémentaires pour télécommande (radio) la communication avec le serveur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601" y="1390757"/>
            <a:ext cx="909955" cy="1515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5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L'équipement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L'équipement utilisé est </a:t>
            </a:r>
            <a:r>
              <a:rPr lang="en-GB" dirty="0" err="1" smtClean="0"/>
              <a:t>Xplorer</a:t>
            </a:r>
            <a:r>
              <a:rPr lang="en-GB" dirty="0" smtClean="0"/>
              <a:t> La qualité de service (QoS) de </a:t>
            </a:r>
            <a:r>
              <a:rPr lang="en-GB" dirty="0" err="1" smtClean="0"/>
              <a:t>Ibys</a:t>
            </a:r>
            <a:r>
              <a:rPr lang="en-GB" dirty="0" smtClean="0"/>
              <a:t> Technologies, Espagne</a:t>
            </a:r>
            <a:endParaRPr lang="en-GB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657600" y="1593443"/>
            <a:ext cx="3858936" cy="4513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 b="1" dirty="0"/>
              <a:t>Général </a:t>
            </a:r>
            <a:r>
              <a:rPr lang="en-GB" sz="2100" b="1" dirty="0" smtClean="0"/>
              <a:t>Spécifications :</a:t>
            </a:r>
          </a:p>
          <a:p>
            <a:endParaRPr lang="en-GB" sz="2100" b="1" dirty="0"/>
          </a:p>
          <a:p>
            <a:r>
              <a:rPr lang="en-GB" dirty="0" smtClean="0"/>
              <a:t>Processeur </a:t>
            </a:r>
            <a:r>
              <a:rPr lang="en-GB" dirty="0"/>
              <a:t>Type Intel® Core i7/i5 cadencé</a:t>
            </a:r>
          </a:p>
          <a:p>
            <a:r>
              <a:rPr lang="en-GB" dirty="0"/>
              <a:t>Vitesse du processeur 2,4 GHz</a:t>
            </a:r>
          </a:p>
          <a:p>
            <a:r>
              <a:rPr lang="en-GB" dirty="0"/>
              <a:t>Nombre de processeurs 1 processeur</a:t>
            </a:r>
          </a:p>
          <a:p>
            <a:r>
              <a:rPr lang="en-GB" dirty="0"/>
              <a:t>Mémoire cache L2 Mémoire processeur intégré</a:t>
            </a:r>
          </a:p>
          <a:p>
            <a:r>
              <a:rPr lang="en-GB" dirty="0"/>
              <a:t>Chipset Intel® C216 /Q77 chipset</a:t>
            </a:r>
          </a:p>
          <a:p>
            <a:endParaRPr lang="en-GB" dirty="0" smtClean="0"/>
          </a:p>
          <a:p>
            <a:r>
              <a:rPr lang="en-GB" dirty="0" smtClean="0"/>
              <a:t>Standard </a:t>
            </a:r>
            <a:r>
              <a:rPr lang="en-GB" dirty="0"/>
              <a:t>La mémoire	</a:t>
            </a:r>
            <a:r>
              <a:rPr lang="en-GB" dirty="0" smtClean="0"/>
              <a:t>4Go de deux </a:t>
            </a:r>
            <a:r>
              <a:rPr lang="en-GB" dirty="0"/>
              <a:t>Support de sockets DIMM 1333/1600 modules mémoire DDR3-SDRAM </a:t>
            </a:r>
            <a:endParaRPr lang="en-GB" dirty="0" smtClean="0"/>
          </a:p>
          <a:p>
            <a:r>
              <a:rPr lang="en-GB" dirty="0" smtClean="0"/>
              <a:t>Internal </a:t>
            </a:r>
            <a:r>
              <a:rPr lang="en-GB" dirty="0"/>
              <a:t>Unités 2 SATA 500 Go disque dur 3,5" sans connexion à chaud</a:t>
            </a:r>
          </a:p>
          <a:p>
            <a:r>
              <a:rPr lang="en-GB" dirty="0"/>
              <a:t>Vitesse du disque dur 7 200 tr/min</a:t>
            </a:r>
          </a:p>
          <a:p>
            <a:r>
              <a:rPr lang="en-GB" dirty="0"/>
              <a:t>Lecteur de disquette USB uniquement</a:t>
            </a:r>
          </a:p>
          <a:p>
            <a:r>
              <a:rPr lang="en-GB" dirty="0"/>
              <a:t>Les lecteurs optiques DVD-ROM et DVD-RW</a:t>
            </a:r>
            <a:endParaRPr lang="en-GB" dirty="0" smtClean="0"/>
          </a:p>
          <a:p>
            <a:pPr lvl="0"/>
            <a:r>
              <a:rPr lang="en-GB" dirty="0" smtClean="0"/>
              <a:t>Châssis </a:t>
            </a:r>
            <a:r>
              <a:rPr lang="en-GB" dirty="0"/>
              <a:t>Type de rack 3U</a:t>
            </a:r>
          </a:p>
          <a:p>
            <a:pPr lvl="0"/>
            <a:r>
              <a:rPr lang="en-GB" dirty="0"/>
              <a:t>Chipset Intel® C216 /Q77 chipset</a:t>
            </a:r>
          </a:p>
          <a:p>
            <a:pPr lvl="0"/>
            <a:r>
              <a:rPr lang="en-GB" dirty="0"/>
              <a:t>Adaptateur serveur intégré d'interface réseau HP NC362i Gigabit double-port</a:t>
            </a:r>
          </a:p>
          <a:p>
            <a:pPr lvl="0"/>
            <a:r>
              <a:rPr lang="en-GB" dirty="0"/>
              <a:t>External I/O ports RJ-45 (Ethernet) : </a:t>
            </a:r>
            <a:r>
              <a:rPr lang="en-GB" dirty="0" err="1"/>
              <a:t>Realtek</a:t>
            </a:r>
            <a:r>
              <a:rPr lang="en-GB" dirty="0"/>
              <a:t> 1 ports pour interfaces de réseau 10/100 ; 1 port ;VGA - 1 ; USB - 6 totalement : (2), (6) interne en option</a:t>
            </a:r>
          </a:p>
          <a:p>
            <a:pPr lvl="0"/>
            <a:r>
              <a:rPr lang="en-GB" dirty="0"/>
              <a:t>Emplacements d'extension : 4 emplacements d'extension PCI x16</a:t>
            </a:r>
          </a:p>
          <a:p>
            <a:pPr lvl="0"/>
            <a:r>
              <a:rPr lang="en-GB" dirty="0"/>
              <a:t>Bloc d'alimentation communs, une haute efficacité de 250 W / 12 V c.c.</a:t>
            </a:r>
          </a:p>
          <a:p>
            <a:pPr lvl="0"/>
            <a:r>
              <a:rPr lang="en-GB" dirty="0"/>
              <a:t>Connexions d'alimentation </a:t>
            </a:r>
            <a:r>
              <a:rPr lang="en-GB" dirty="0" err="1"/>
              <a:t>Req</a:t>
            </a:r>
            <a:r>
              <a:rPr lang="en-GB" dirty="0"/>
              <a:t>	115V/60Hz, 220V/50Hz ou et/ou 12VCC</a:t>
            </a:r>
          </a:p>
          <a:p>
            <a:pPr lvl="0"/>
            <a:r>
              <a:rPr lang="en-GB" dirty="0"/>
              <a:t>Les systèmes d'exploitation Microsoft® Windows® Embedded</a:t>
            </a:r>
          </a:p>
          <a:p>
            <a:pPr lvl="0"/>
            <a:r>
              <a:rPr lang="en-GB" dirty="0"/>
              <a:t>Dimensions 44,80 x 45 x 13,5 cm</a:t>
            </a:r>
          </a:p>
          <a:p>
            <a:pPr lvl="0"/>
            <a:r>
              <a:rPr lang="en-GB" dirty="0"/>
              <a:t>Poids 12 </a:t>
            </a:r>
            <a:r>
              <a:rPr lang="en-GB" dirty="0" smtClean="0"/>
              <a:t>Kg</a:t>
            </a:r>
          </a:p>
          <a:p>
            <a:pPr lvl="0"/>
            <a:endParaRPr lang="en-GB" dirty="0" smtClean="0"/>
          </a:p>
          <a:p>
            <a:r>
              <a:rPr lang="en-US" sz="1900" b="1" dirty="0"/>
              <a:t>Principales caractéristiques :</a:t>
            </a:r>
          </a:p>
          <a:p>
            <a:pPr lvl="0"/>
            <a:r>
              <a:rPr lang="en-US" dirty="0" smtClean="0"/>
              <a:t>Jusqu' </a:t>
            </a:r>
            <a:r>
              <a:rPr lang="en-US" dirty="0"/>
              <a:t>À huit interfaces de test/six</a:t>
            </a:r>
          </a:p>
          <a:p>
            <a:pPr lvl="0"/>
            <a:r>
              <a:rPr lang="en-US" dirty="0"/>
              <a:t>2G-2.5G-3G-3.5G-4G/tests LTE</a:t>
            </a:r>
          </a:p>
          <a:p>
            <a:pPr lvl="0"/>
            <a:r>
              <a:rPr lang="en-US" dirty="0"/>
              <a:t>LAN, WIMAX, RTC </a:t>
            </a:r>
            <a:r>
              <a:rPr lang="en-US" dirty="0" err="1"/>
              <a:t>XDSL</a:t>
            </a:r>
            <a:r>
              <a:rPr lang="en-US" dirty="0"/>
              <a:t>, etc. essais</a:t>
            </a:r>
          </a:p>
          <a:p>
            <a:pPr lvl="0"/>
            <a:r>
              <a:rPr lang="en-US" dirty="0"/>
              <a:t>Jusqu'à 6-8 tests simultanés</a:t>
            </a:r>
          </a:p>
          <a:p>
            <a:pPr lvl="0"/>
            <a:r>
              <a:rPr lang="en-US" dirty="0"/>
              <a:t>Capacité de contrôle de la technologie multi-</a:t>
            </a:r>
          </a:p>
          <a:p>
            <a:pPr lvl="0"/>
            <a:r>
              <a:rPr lang="en-US" dirty="0"/>
              <a:t>Manuel / tests programmés</a:t>
            </a:r>
          </a:p>
          <a:p>
            <a:pPr lvl="0"/>
            <a:r>
              <a:rPr lang="en-US" dirty="0"/>
              <a:t>Les combinés commerciale</a:t>
            </a:r>
          </a:p>
          <a:p>
            <a:pPr lvl="0"/>
            <a:r>
              <a:rPr lang="en-US" dirty="0"/>
              <a:t>Test industriel Mobiles </a:t>
            </a:r>
          </a:p>
          <a:p>
            <a:pPr lvl="0"/>
            <a:r>
              <a:rPr lang="en-US" dirty="0"/>
              <a:t>Les connexions sans fil et câblée pour la communication externe (c'est-à-dire avec une unité de commande centralisée)</a:t>
            </a:r>
          </a:p>
          <a:p>
            <a:pPr lvl="0"/>
            <a:r>
              <a:rPr lang="en-US" dirty="0"/>
              <a:t>Capacité de temps réel (ou post) Visualisation des résultats</a:t>
            </a:r>
          </a:p>
          <a:p>
            <a:pPr lvl="0"/>
            <a:r>
              <a:rPr lang="en-US" dirty="0"/>
              <a:t>Très facile d'accès pour emplacements de téléphone</a:t>
            </a:r>
          </a:p>
          <a:p>
            <a:pPr lvl="0"/>
            <a:r>
              <a:rPr lang="en-US" dirty="0"/>
              <a:t>Prêtes à être montées sur une voiture ou un camion</a:t>
            </a:r>
          </a:p>
          <a:p>
            <a:pPr lvl="0"/>
            <a:r>
              <a:rPr lang="en-US" dirty="0"/>
              <a:t>12VDC et/ou 220VAC</a:t>
            </a:r>
          </a:p>
          <a:p>
            <a:pPr lvl="0"/>
            <a:r>
              <a:rPr lang="en-US" dirty="0"/>
              <a:t>Montable en rack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682058"/>
            <a:ext cx="245745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6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Zambie : Base de </a:t>
            </a:r>
            <a:r>
              <a:rPr lang="en-GB" dirty="0" err="1" smtClean="0"/>
              <a:t>suivie</a:t>
            </a:r>
            <a:r>
              <a:rPr lang="en-GB" dirty="0" smtClean="0"/>
              <a:t>/ mesure de qualité de service (QoS) et application de la loi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GB" dirty="0" smtClean="0"/>
              <a:t>Le cadre de la </a:t>
            </a:r>
            <a:r>
              <a:rPr lang="en-GB" dirty="0" err="1" smtClean="0"/>
              <a:t>QoS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basé</a:t>
            </a:r>
            <a:r>
              <a:rPr lang="en-GB" dirty="0" smtClean="0"/>
              <a:t> sur :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GB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Les </a:t>
            </a:r>
            <a:r>
              <a:rPr lang="en-GB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lois</a:t>
            </a:r>
            <a:r>
              <a:rPr lang="en-GB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r>
              <a:rPr lang="en-GB" dirty="0">
                <a:solidFill>
                  <a:srgbClr val="1F497D">
                    <a:lumMod val="60000"/>
                    <a:lumOff val="40000"/>
                  </a:srgbClr>
                </a:solidFill>
              </a:rPr>
              <a:t>du </a:t>
            </a:r>
            <a:r>
              <a:rPr lang="en-GB" dirty="0" err="1">
                <a:solidFill>
                  <a:srgbClr val="1F497D">
                    <a:lumMod val="60000"/>
                    <a:lumOff val="40000"/>
                  </a:srgbClr>
                </a:solidFill>
              </a:rPr>
              <a:t>Parlement</a:t>
            </a:r>
            <a:r>
              <a:rPr lang="en-GB" dirty="0">
                <a:solidFill>
                  <a:srgbClr val="1F497D">
                    <a:lumMod val="60000"/>
                    <a:lumOff val="40000"/>
                  </a:srgbClr>
                </a:solidFill>
              </a:rPr>
              <a:t> - 2009 </a:t>
            </a:r>
            <a:r>
              <a:rPr lang="en-GB" dirty="0" smtClean="0"/>
              <a:t> TIC &amp; ECT  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GB" dirty="0" err="1" smtClean="0"/>
              <a:t>S’inspirant</a:t>
            </a:r>
            <a:r>
              <a:rPr lang="en-GB" dirty="0" smtClean="0"/>
              <a:t> des</a:t>
            </a:r>
            <a:r>
              <a:rPr lang="en-GB" dirty="0"/>
              <a:t> </a:t>
            </a:r>
            <a:r>
              <a:rPr lang="en-GB" dirty="0" err="1" smtClean="0"/>
              <a:t>normes</a:t>
            </a:r>
            <a:r>
              <a:rPr lang="en-GB" dirty="0" smtClean="0"/>
              <a:t> internationales disponibles, ZICTA, en pleine consultation avec les 3 opérateurs de téléphonie mobile, </a:t>
            </a:r>
            <a:r>
              <a:rPr lang="en-GB" dirty="0">
                <a:solidFill>
                  <a:srgbClr val="1F497D">
                    <a:lumMod val="60000"/>
                    <a:lumOff val="40000"/>
                  </a:srgbClr>
                </a:solidFill>
              </a:rPr>
              <a:t>des </a:t>
            </a:r>
            <a:r>
              <a:rPr lang="en-GB" dirty="0" err="1">
                <a:solidFill>
                  <a:srgbClr val="1F497D">
                    <a:lumMod val="60000"/>
                    <a:lumOff val="40000"/>
                  </a:srgbClr>
                </a:solidFill>
              </a:rPr>
              <a:t>lignes</a:t>
            </a:r>
            <a:r>
              <a:rPr lang="en-GB" dirty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r>
              <a:rPr lang="en-GB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directrices</a:t>
            </a:r>
            <a:r>
              <a:rPr lang="en-GB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de la</a:t>
            </a:r>
            <a:r>
              <a:rPr lang="en-GB" dirty="0" smtClean="0"/>
              <a:t> </a:t>
            </a:r>
            <a:r>
              <a:rPr lang="en-GB" dirty="0" err="1" smtClean="0"/>
              <a:t>QoS</a:t>
            </a:r>
            <a:r>
              <a:rPr lang="en-GB" dirty="0" smtClean="0"/>
              <a:t> -2010 </a:t>
            </a:r>
            <a:r>
              <a:rPr lang="en-GB" dirty="0" err="1" smtClean="0"/>
              <a:t>ont</a:t>
            </a:r>
            <a:r>
              <a:rPr lang="en-GB" dirty="0" smtClean="0"/>
              <a:t> </a:t>
            </a:r>
            <a:r>
              <a:rPr lang="en-GB" dirty="0" err="1" smtClean="0"/>
              <a:t>été</a:t>
            </a:r>
            <a:r>
              <a:rPr lang="en-GB" dirty="0" smtClean="0"/>
              <a:t> “</a:t>
            </a:r>
            <a:r>
              <a:rPr lang="en-GB" dirty="0" err="1" smtClean="0"/>
              <a:t>élaborées</a:t>
            </a:r>
            <a:r>
              <a:rPr lang="en-GB" dirty="0" smtClean="0"/>
              <a:t> et </a:t>
            </a:r>
            <a:r>
              <a:rPr lang="en-GB" dirty="0" err="1" smtClean="0"/>
              <a:t>publiées</a:t>
            </a:r>
            <a:r>
              <a:rPr lang="en-GB" dirty="0" smtClean="0"/>
              <a:t>; en </a:t>
            </a:r>
            <a:r>
              <a:rPr lang="en-GB" dirty="0" err="1" smtClean="0"/>
              <a:t>resumé</a:t>
            </a:r>
            <a:r>
              <a:rPr lang="en-GB" dirty="0" smtClean="0"/>
              <a:t>, </a:t>
            </a:r>
            <a:r>
              <a:rPr lang="en-GB" dirty="0" err="1" smtClean="0"/>
              <a:t>ces</a:t>
            </a:r>
            <a:r>
              <a:rPr lang="en-GB" dirty="0" smtClean="0"/>
              <a:t> </a:t>
            </a:r>
            <a:r>
              <a:rPr lang="en-GB" dirty="0" err="1" smtClean="0"/>
              <a:t>régulations</a:t>
            </a:r>
            <a:r>
              <a:rPr lang="en-GB" dirty="0" smtClean="0"/>
              <a:t> </a:t>
            </a:r>
            <a:r>
              <a:rPr lang="en-GB" dirty="0" err="1" smtClean="0"/>
              <a:t>stipulent</a:t>
            </a:r>
            <a:r>
              <a:rPr lang="en-GB" dirty="0"/>
              <a:t> </a:t>
            </a:r>
            <a:r>
              <a:rPr lang="en-GB" dirty="0" smtClean="0"/>
              <a:t>les normes de qualité de service (</a:t>
            </a:r>
            <a:r>
              <a:rPr lang="en-GB" dirty="0" err="1" smtClean="0"/>
              <a:t>QoS</a:t>
            </a:r>
            <a:r>
              <a:rPr lang="en-GB" dirty="0" smtClean="0"/>
              <a:t>) en </a:t>
            </a:r>
            <a:r>
              <a:rPr lang="en-GB" dirty="0" err="1" smtClean="0"/>
              <a:t>Zambie</a:t>
            </a:r>
            <a:r>
              <a:rPr lang="en-GB" dirty="0" smtClean="0"/>
              <a:t> et </a:t>
            </a:r>
            <a:r>
              <a:rPr lang="en-GB" dirty="0" err="1" smtClean="0"/>
              <a:t>expliquent</a:t>
            </a:r>
            <a:r>
              <a:rPr lang="en-GB" dirty="0" smtClean="0"/>
              <a:t> la méthode de mesure pour </a:t>
            </a:r>
            <a:r>
              <a:rPr lang="en-GB" dirty="0" err="1" smtClean="0"/>
              <a:t>chaque</a:t>
            </a:r>
            <a:r>
              <a:rPr lang="en-GB" dirty="0" smtClean="0"/>
              <a:t> </a:t>
            </a:r>
            <a:r>
              <a:rPr lang="en-GB" dirty="0" err="1" smtClean="0"/>
              <a:t>paramètre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9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Pourquoi mesurer la qualité de service (QoS)/performances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144"/>
            <a:ext cx="8229600" cy="40035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err="1" smtClean="0"/>
              <a:t>Prendre</a:t>
            </a:r>
            <a:r>
              <a:rPr lang="en-GB" dirty="0" smtClean="0"/>
              <a:t> en </a:t>
            </a:r>
            <a:r>
              <a:rPr lang="en-GB" dirty="0" err="1" smtClean="0"/>
              <a:t>compte</a:t>
            </a:r>
            <a:r>
              <a:rPr lang="en-GB" dirty="0" smtClean="0"/>
              <a:t> </a:t>
            </a:r>
            <a:r>
              <a:rPr lang="en-GB" dirty="0" err="1" smtClean="0"/>
              <a:t>toutes</a:t>
            </a:r>
            <a:r>
              <a:rPr lang="en-GB" dirty="0" smtClean="0"/>
              <a:t> les parties </a:t>
            </a:r>
            <a:r>
              <a:rPr lang="en-GB" dirty="0" err="1" smtClean="0"/>
              <a:t>prenantes</a:t>
            </a:r>
            <a:r>
              <a:rPr lang="en-GB" dirty="0" smtClean="0"/>
              <a:t> 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dirty="0" smtClean="0"/>
              <a:t>Les consommateurs - Amélioration de la qualité de service (QoS) : rapport </a:t>
            </a:r>
            <a:r>
              <a:rPr lang="en-GB" dirty="0" err="1" smtClean="0"/>
              <a:t>qualité</a:t>
            </a:r>
            <a:r>
              <a:rPr lang="en-GB" dirty="0" smtClean="0"/>
              <a:t>/prix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dirty="0" smtClean="0"/>
              <a:t>Les opérateurs de réseau mobile - Amélioration de la qualité de service (QoS) : la </a:t>
            </a:r>
            <a:r>
              <a:rPr lang="en-GB" dirty="0" err="1" smtClean="0"/>
              <a:t>fidélité</a:t>
            </a:r>
            <a:r>
              <a:rPr lang="en-GB" dirty="0" smtClean="0"/>
              <a:t> de la </a:t>
            </a:r>
            <a:r>
              <a:rPr lang="en-GB" dirty="0" err="1" smtClean="0"/>
              <a:t>clientèle</a:t>
            </a:r>
            <a:r>
              <a:rPr lang="en-GB" dirty="0" smtClean="0"/>
              <a:t> , les </a:t>
            </a:r>
            <a:r>
              <a:rPr lang="en-GB" dirty="0" err="1" smtClean="0"/>
              <a:t>avantages</a:t>
            </a:r>
            <a:r>
              <a:rPr lang="en-GB" dirty="0" smtClean="0"/>
              <a:t> </a:t>
            </a:r>
            <a:r>
              <a:rPr lang="en-GB" dirty="0" err="1" smtClean="0"/>
              <a:t>commerciaux</a:t>
            </a:r>
            <a:r>
              <a:rPr lang="en-GB" dirty="0" smtClean="0"/>
              <a:t>, plus de profits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dirty="0" smtClean="0"/>
              <a:t>L'autorité de réglementation du secteur - Amélioration de la qualité de service (QoS) : Protéger les </a:t>
            </a:r>
            <a:r>
              <a:rPr lang="en-GB" dirty="0" err="1" smtClean="0"/>
              <a:t>deux</a:t>
            </a:r>
            <a:r>
              <a:rPr lang="en-GB" dirty="0" smtClean="0"/>
              <a:t> </a:t>
            </a:r>
            <a:r>
              <a:rPr lang="en-GB" dirty="0" err="1" smtClean="0"/>
              <a:t>Opérateurs</a:t>
            </a:r>
            <a:r>
              <a:rPr lang="en-GB" dirty="0" smtClean="0"/>
              <a:t> de </a:t>
            </a:r>
            <a:r>
              <a:rPr lang="en-GB" dirty="0" err="1" smtClean="0"/>
              <a:t>Réseaux</a:t>
            </a:r>
            <a:r>
              <a:rPr lang="en-GB" dirty="0" smtClean="0"/>
              <a:t> Mobiles et les </a:t>
            </a:r>
            <a:r>
              <a:rPr lang="en-GB" dirty="0" err="1" smtClean="0"/>
              <a:t>consommateurs</a:t>
            </a:r>
            <a:endParaRPr lang="en-GB" dirty="0" smtClean="0"/>
          </a:p>
          <a:p>
            <a:pPr marL="1028700" lvl="1" indent="-571500">
              <a:buFont typeface="+mj-lt"/>
              <a:buAutoNum type="romanLcPeriod"/>
            </a:pPr>
            <a:r>
              <a:rPr lang="en-GB" dirty="0" smtClean="0"/>
              <a:t>Le </a:t>
            </a:r>
            <a:r>
              <a:rPr lang="en-GB" dirty="0" err="1" smtClean="0"/>
              <a:t>Gouvernement</a:t>
            </a:r>
            <a:r>
              <a:rPr lang="en-GB" dirty="0" smtClean="0"/>
              <a:t> - Amélioration de la qualité de service (QoS) : Plus les  clients </a:t>
            </a:r>
            <a:r>
              <a:rPr lang="en-GB" dirty="0" err="1" smtClean="0"/>
              <a:t>consomment</a:t>
            </a:r>
            <a:r>
              <a:rPr lang="en-GB" dirty="0" smtClean="0"/>
              <a:t>, plus </a:t>
            </a:r>
            <a:r>
              <a:rPr lang="en-GB" dirty="0" err="1" smtClean="0"/>
              <a:t>leurs</a:t>
            </a:r>
            <a:r>
              <a:rPr lang="en-GB" dirty="0" smtClean="0"/>
              <a:t> </a:t>
            </a:r>
            <a:r>
              <a:rPr lang="en-GB" dirty="0" err="1" smtClean="0"/>
              <a:t>dépenses</a:t>
            </a:r>
            <a:r>
              <a:rPr lang="en-GB" dirty="0" smtClean="0"/>
              <a:t> </a:t>
            </a:r>
            <a:r>
              <a:rPr lang="en-GB" dirty="0" err="1" smtClean="0"/>
              <a:t>génèrent</a:t>
            </a:r>
            <a:r>
              <a:rPr lang="en-GB" dirty="0" smtClean="0"/>
              <a:t> des  </a:t>
            </a:r>
            <a:r>
              <a:rPr lang="en-GB" dirty="0" err="1" smtClean="0"/>
              <a:t>revenus</a:t>
            </a:r>
            <a:r>
              <a:rPr lang="en-GB" dirty="0" smtClean="0"/>
              <a:t> à travers les </a:t>
            </a:r>
            <a:r>
              <a:rPr lang="en-GB" dirty="0" err="1" smtClean="0"/>
              <a:t>impôts</a:t>
            </a:r>
            <a:endParaRPr lang="en-GB" dirty="0" smtClean="0"/>
          </a:p>
          <a:p>
            <a:pPr marL="1028700" lvl="1" indent="-571500">
              <a:buFont typeface="+mj-lt"/>
              <a:buAutoNum type="romanLcPeriod"/>
            </a:pP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TOUTES LES PARTIES INTÉRESSÉES DEMANDENT UNE MEILLEURE QUALITÉ DU RÉSEAU - OBJECTIF COMMUN : réseaux de bonne qualité</a:t>
            </a:r>
          </a:p>
          <a:p>
            <a:pPr marL="457200" lvl="1" indent="0">
              <a:buNone/>
            </a:pPr>
            <a:r>
              <a:rPr lang="en-GB" dirty="0" err="1" smtClean="0"/>
              <a:t>Ainsi</a:t>
            </a:r>
            <a:r>
              <a:rPr lang="en-GB" dirty="0" smtClean="0"/>
              <a:t>, comment </a:t>
            </a:r>
            <a:r>
              <a:rPr lang="en-GB" dirty="0" err="1" smtClean="0"/>
              <a:t>pourrions</a:t>
            </a:r>
            <a:r>
              <a:rPr lang="en-GB" dirty="0" smtClean="0"/>
              <a:t>-nous atteindre les réseaux de bonne qualité? À moins que notre </a:t>
            </a:r>
            <a:r>
              <a:rPr lang="en-GB" dirty="0" err="1" smtClean="0"/>
              <a:t>objectif</a:t>
            </a:r>
            <a:r>
              <a:rPr lang="en-GB" dirty="0" smtClean="0"/>
              <a:t> ne </a:t>
            </a:r>
            <a:r>
              <a:rPr lang="en-GB" dirty="0" err="1" smtClean="0"/>
              <a:t>soit</a:t>
            </a:r>
            <a:r>
              <a:rPr lang="en-GB" dirty="0" smtClean="0"/>
              <a:t> mesurable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GÉNÉRAL : quel que soit votre objectif,  l'acronyme S </a:t>
            </a:r>
            <a:r>
              <a:rPr lang="en-GB" dirty="0" smtClean="0">
                <a:solidFill>
                  <a:srgbClr val="FF0000"/>
                </a:solidFill>
              </a:rPr>
              <a:t>M</a:t>
            </a:r>
            <a:r>
              <a:rPr lang="en-GB" dirty="0" smtClean="0"/>
              <a:t> A R T </a:t>
            </a:r>
            <a:r>
              <a:rPr lang="en-GB" dirty="0" err="1" smtClean="0"/>
              <a:t>objectifs</a:t>
            </a:r>
            <a:r>
              <a:rPr lang="en-GB" dirty="0" smtClean="0"/>
              <a:t> exigent des objectifs mesurables! Sinon, comment </a:t>
            </a:r>
            <a:r>
              <a:rPr lang="en-GB" dirty="0" err="1" smtClean="0"/>
              <a:t>sauriez</a:t>
            </a:r>
            <a:r>
              <a:rPr lang="en-GB" dirty="0" smtClean="0"/>
              <a:t> </a:t>
            </a:r>
            <a:r>
              <a:rPr lang="en-GB" dirty="0" err="1" smtClean="0"/>
              <a:t>vous</a:t>
            </a:r>
            <a:r>
              <a:rPr lang="en-GB" dirty="0" smtClean="0"/>
              <a:t>  si vous êtes sur la bonne voie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smtClean="0"/>
              <a:t>non?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8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Participation des Parties </a:t>
            </a:r>
            <a:r>
              <a:rPr lang="en-GB" dirty="0" err="1" smtClean="0"/>
              <a:t>Prenantes</a:t>
            </a:r>
            <a:r>
              <a:rPr lang="en-GB" dirty="0" smtClean="0"/>
              <a:t> : </a:t>
            </a:r>
            <a:r>
              <a:rPr lang="en-GB" dirty="0" err="1" smtClean="0"/>
              <a:t>Processus</a:t>
            </a:r>
            <a:r>
              <a:rPr lang="en-GB" dirty="0" smtClean="0"/>
              <a:t> </a:t>
            </a:r>
            <a:r>
              <a:rPr lang="en-GB" dirty="0"/>
              <a:t>N</a:t>
            </a:r>
            <a:r>
              <a:rPr lang="en-GB" dirty="0" smtClean="0"/>
              <a:t>ational de </a:t>
            </a:r>
            <a:r>
              <a:rPr lang="en-GB" dirty="0"/>
              <a:t>N</a:t>
            </a:r>
            <a:r>
              <a:rPr lang="en-GB" dirty="0" smtClean="0"/>
              <a:t>ormalisation</a:t>
            </a:r>
            <a:endParaRPr lang="en-GB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869592"/>
              </p:ext>
            </p:extLst>
          </p:nvPr>
        </p:nvGraphicFramePr>
        <p:xfrm>
          <a:off x="-435428" y="1534886"/>
          <a:ext cx="8752114" cy="5148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07229" y="2132150"/>
            <a:ext cx="43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ZABS ZICTA et</a:t>
            </a:r>
            <a:endParaRPr lang="en-GB" sz="2400" b="1" dirty="0"/>
          </a:p>
        </p:txBody>
      </p:sp>
      <p:sp>
        <p:nvSpPr>
          <p:cNvPr id="6" name="Down Arrow 5"/>
          <p:cNvSpPr/>
          <p:nvPr/>
        </p:nvSpPr>
        <p:spPr>
          <a:xfrm>
            <a:off x="4593771" y="5279571"/>
            <a:ext cx="555172" cy="3374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853543" y="5617029"/>
            <a:ext cx="200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TC3 : </a:t>
            </a:r>
            <a:r>
              <a:rPr lang="en-GB" dirty="0" err="1"/>
              <a:t>Q</a:t>
            </a:r>
            <a:r>
              <a:rPr lang="en-GB" dirty="0" err="1" smtClean="0"/>
              <a:t>ualité</a:t>
            </a:r>
            <a:r>
              <a:rPr lang="en-GB" dirty="0" smtClean="0"/>
              <a:t> de service  </a:t>
            </a:r>
            <a:r>
              <a:rPr lang="en-GB" dirty="0" err="1" smtClean="0"/>
              <a:t>QoS,QoE</a:t>
            </a:r>
            <a:r>
              <a:rPr lang="en-GB" dirty="0" smtClean="0"/>
              <a:t> Et l'interconnexion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9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Zambie : </a:t>
            </a:r>
            <a:r>
              <a:rPr lang="en-GB" dirty="0" err="1"/>
              <a:t>P</a:t>
            </a:r>
            <a:r>
              <a:rPr lang="en-GB" dirty="0" err="1" smtClean="0"/>
              <a:t>aramètres</a:t>
            </a:r>
            <a:r>
              <a:rPr lang="en-GB" dirty="0" smtClean="0"/>
              <a:t> </a:t>
            </a:r>
            <a:r>
              <a:rPr lang="en-GB" dirty="0" err="1" smtClean="0"/>
              <a:t>Actuels</a:t>
            </a:r>
            <a:r>
              <a:rPr lang="en-GB" dirty="0" smtClean="0"/>
              <a:t> pour les Rapports </a:t>
            </a:r>
            <a:r>
              <a:rPr lang="en-GB" dirty="0" err="1"/>
              <a:t>T</a:t>
            </a:r>
            <a:r>
              <a:rPr lang="en-GB" dirty="0" err="1" smtClean="0"/>
              <a:t>rimestriels</a:t>
            </a:r>
            <a:r>
              <a:rPr lang="en-GB" dirty="0" smtClean="0"/>
              <a:t> et des Rapports à la </a:t>
            </a:r>
            <a:r>
              <a:rPr lang="en-GB" dirty="0" err="1"/>
              <a:t>D</a:t>
            </a:r>
            <a:r>
              <a:rPr lang="en-GB" dirty="0" err="1" smtClean="0"/>
              <a:t>emande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Délai de livraison de SMS</a:t>
            </a:r>
          </a:p>
          <a:p>
            <a:r>
              <a:rPr lang="en-GB" dirty="0" smtClean="0"/>
              <a:t>Taux de réussite de SMS</a:t>
            </a:r>
          </a:p>
          <a:p>
            <a:r>
              <a:rPr lang="en-GB" dirty="0" smtClean="0"/>
              <a:t>Temps de Configuration </a:t>
            </a:r>
            <a:r>
              <a:rPr lang="en-GB" dirty="0" err="1" smtClean="0"/>
              <a:t>d’Appel</a:t>
            </a:r>
            <a:r>
              <a:rPr lang="en-GB" dirty="0" smtClean="0"/>
              <a:t> vocal </a:t>
            </a:r>
          </a:p>
          <a:p>
            <a:r>
              <a:rPr lang="en-GB" dirty="0" err="1"/>
              <a:t>T</a:t>
            </a:r>
            <a:r>
              <a:rPr lang="en-GB" dirty="0" err="1" smtClean="0"/>
              <a:t>aux</a:t>
            </a:r>
            <a:r>
              <a:rPr lang="en-GB" dirty="0" smtClean="0"/>
              <a:t> de réussite d'appel vocal</a:t>
            </a:r>
          </a:p>
          <a:p>
            <a:r>
              <a:rPr lang="en-GB" dirty="0" smtClean="0"/>
              <a:t>Taux d'appels interrompus</a:t>
            </a:r>
          </a:p>
          <a:p>
            <a:r>
              <a:rPr lang="en-GB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Taux</a:t>
            </a:r>
            <a:r>
              <a:rPr lang="en-GB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r>
              <a:rPr lang="en-GB" dirty="0">
                <a:solidFill>
                  <a:srgbClr val="1F497D">
                    <a:lumMod val="60000"/>
                    <a:lumOff val="40000"/>
                  </a:srgbClr>
                </a:solidFill>
              </a:rPr>
              <a:t>de </a:t>
            </a:r>
            <a:r>
              <a:rPr lang="en-GB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réussite</a:t>
            </a:r>
            <a:r>
              <a:rPr lang="en-GB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de la Configuration </a:t>
            </a:r>
            <a:r>
              <a:rPr lang="en-GB" dirty="0" smtClean="0"/>
              <a:t> de </a:t>
            </a:r>
            <a:r>
              <a:rPr lang="en-GB" dirty="0" err="1" smtClean="0"/>
              <a:t>données</a:t>
            </a:r>
            <a:r>
              <a:rPr lang="en-GB" dirty="0" smtClean="0"/>
              <a:t> (2G et 3G) </a:t>
            </a:r>
            <a:r>
              <a:rPr lang="en-GB" strike="sngStrike" dirty="0" smtClean="0"/>
              <a:t>4G</a:t>
            </a:r>
          </a:p>
          <a:p>
            <a:r>
              <a:rPr lang="en-GB" dirty="0" smtClean="0"/>
              <a:t>Sessions de </a:t>
            </a:r>
            <a:r>
              <a:rPr lang="en-GB" dirty="0" err="1" smtClean="0"/>
              <a:t>données</a:t>
            </a:r>
            <a:r>
              <a:rPr lang="en-GB" dirty="0" smtClean="0"/>
              <a:t> </a:t>
            </a:r>
            <a:r>
              <a:rPr lang="en-GB" dirty="0" err="1" smtClean="0"/>
              <a:t>interrompues</a:t>
            </a:r>
            <a:r>
              <a:rPr lang="en-GB" dirty="0" smtClean="0"/>
              <a:t> (2G, 3G) </a:t>
            </a:r>
            <a:r>
              <a:rPr lang="en-GB" strike="sngStrike" dirty="0" smtClean="0"/>
              <a:t>4G</a:t>
            </a:r>
            <a:endParaRPr lang="en-GB" dirty="0" smtClean="0"/>
          </a:p>
          <a:p>
            <a:r>
              <a:rPr lang="en-GB" dirty="0" err="1" smtClean="0"/>
              <a:t>Vitesses</a:t>
            </a:r>
            <a:r>
              <a:rPr lang="en-GB" dirty="0" smtClean="0"/>
              <a:t> </a:t>
            </a:r>
            <a:r>
              <a:rPr lang="en-GB" dirty="0" err="1" smtClean="0"/>
              <a:t>Moyennes</a:t>
            </a:r>
            <a:r>
              <a:rPr lang="en-GB" dirty="0" smtClean="0"/>
              <a:t>  de </a:t>
            </a:r>
            <a:r>
              <a:rPr lang="en-GB" dirty="0" err="1" smtClean="0"/>
              <a:t>Données</a:t>
            </a:r>
            <a:r>
              <a:rPr lang="en-GB" dirty="0" smtClean="0"/>
              <a:t> (2G, 3G)</a:t>
            </a:r>
          </a:p>
          <a:p>
            <a:r>
              <a:rPr lang="en-GB" dirty="0" smtClean="0"/>
              <a:t>Qualité </a:t>
            </a:r>
            <a:r>
              <a:rPr lang="en-GB" dirty="0" err="1" smtClean="0"/>
              <a:t>vocale</a:t>
            </a:r>
            <a:r>
              <a:rPr lang="en-GB" dirty="0" smtClean="0"/>
              <a:t>  MOS: PESQ … en attendant la mise à niveau à POLQA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5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9" y="446314"/>
            <a:ext cx="729342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Les méthodes de mesure de qualité de service (QoS)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Actif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en-GB" dirty="0" smtClean="0"/>
              <a:t>intrusion</a:t>
            </a:r>
            <a:r>
              <a:rPr lang="en-GB" dirty="0" smtClean="0"/>
              <a:t>)</a:t>
            </a:r>
            <a:endParaRPr lang="en-GB" dirty="0" smtClean="0"/>
          </a:p>
          <a:p>
            <a:pPr lvl="1"/>
            <a:r>
              <a:rPr lang="en-GB" dirty="0" smtClean="0"/>
              <a:t>Se </a:t>
            </a:r>
            <a:r>
              <a:rPr lang="en-GB" dirty="0" err="1" smtClean="0"/>
              <a:t>situe</a:t>
            </a:r>
            <a:r>
              <a:rPr lang="en-GB" dirty="0" smtClean="0"/>
              <a:t> </a:t>
            </a:r>
            <a:r>
              <a:rPr lang="en-GB" dirty="0" err="1" smtClean="0"/>
              <a:t>là</a:t>
            </a:r>
            <a:r>
              <a:rPr lang="en-GB" dirty="0" smtClean="0"/>
              <a:t> </a:t>
            </a:r>
            <a:r>
              <a:rPr lang="en-GB" dirty="0" err="1" smtClean="0"/>
              <a:t>où</a:t>
            </a:r>
            <a:r>
              <a:rPr lang="en-GB" dirty="0" smtClean="0"/>
              <a:t> </a:t>
            </a:r>
            <a:r>
              <a:rPr lang="en-GB" dirty="0" err="1" smtClean="0"/>
              <a:t>l'équipement</a:t>
            </a:r>
            <a:r>
              <a:rPr lang="en-GB" dirty="0" smtClean="0"/>
              <a:t> est actif sur le réseau </a:t>
            </a:r>
            <a:r>
              <a:rPr lang="en-GB" dirty="0" err="1" smtClean="0"/>
              <a:t>c'est</a:t>
            </a:r>
            <a:r>
              <a:rPr lang="en-GB" dirty="0" smtClean="0"/>
              <a:t>-à-dire </a:t>
            </a:r>
            <a:r>
              <a:rPr lang="en-GB" dirty="0" err="1" smtClean="0"/>
              <a:t>composante</a:t>
            </a:r>
            <a:r>
              <a:rPr lang="en-GB" dirty="0" smtClean="0"/>
              <a:t> du trafic</a:t>
            </a:r>
          </a:p>
          <a:p>
            <a:r>
              <a:rPr lang="en-GB" dirty="0" smtClean="0"/>
              <a:t>Note moyenne d'opinion/Groupe d'experts</a:t>
            </a:r>
          </a:p>
          <a:p>
            <a:pPr lvl="1"/>
            <a:r>
              <a:rPr lang="en-US" dirty="0" smtClean="0"/>
              <a:t>L'UIT </a:t>
            </a:r>
            <a:r>
              <a:rPr lang="en-US" dirty="0"/>
              <a:t>T Rec </a:t>
            </a:r>
            <a:r>
              <a:rPr lang="en-US" dirty="0" smtClean="0"/>
              <a:t>E.803, entre autres</a:t>
            </a:r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Passifs (non </a:t>
            </a:r>
            <a:r>
              <a:rPr lang="en-GB" dirty="0" smtClean="0"/>
              <a:t>intrusion)</a:t>
            </a:r>
            <a:endParaRPr lang="en-GB" dirty="0" smtClean="0"/>
          </a:p>
          <a:p>
            <a:pPr lvl="1"/>
            <a:r>
              <a:rPr lang="en-GB" dirty="0" smtClean="0"/>
              <a:t>Direct à </a:t>
            </a:r>
            <a:r>
              <a:rPr lang="en-GB" dirty="0" err="1" smtClean="0"/>
              <a:t>partir</a:t>
            </a:r>
            <a:r>
              <a:rPr lang="en-GB" dirty="0" smtClean="0"/>
              <a:t> du </a:t>
            </a:r>
            <a:r>
              <a:rPr lang="en-GB" dirty="0" err="1" smtClean="0"/>
              <a:t>coeur</a:t>
            </a:r>
            <a:r>
              <a:rPr lang="en-GB" dirty="0" smtClean="0"/>
              <a:t> du </a:t>
            </a:r>
            <a:r>
              <a:rPr lang="en-GB" dirty="0" err="1" smtClean="0"/>
              <a:t>réseau</a:t>
            </a:r>
            <a:r>
              <a:rPr lang="en-GB" dirty="0" smtClean="0"/>
              <a:t> des </a:t>
            </a:r>
            <a:r>
              <a:rPr lang="en-GB" dirty="0" err="1" smtClean="0"/>
              <a:t>opérateurs</a:t>
            </a:r>
            <a:r>
              <a:rPr lang="en-GB" dirty="0" smtClean="0"/>
              <a:t> mobiles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r>
              <a:rPr lang="en-GB" dirty="0" err="1" smtClean="0"/>
              <a:t>Soumissions</a:t>
            </a:r>
            <a:r>
              <a:rPr lang="en-GB" dirty="0" smtClean="0"/>
              <a:t> </a:t>
            </a:r>
            <a:r>
              <a:rPr lang="en-GB" dirty="0" err="1" smtClean="0"/>
              <a:t>d'opérateurs</a:t>
            </a:r>
            <a:r>
              <a:rPr lang="en-GB" dirty="0" smtClean="0"/>
              <a:t> de réseau mobile</a:t>
            </a:r>
          </a:p>
          <a:p>
            <a:pPr lvl="1"/>
            <a:r>
              <a:rPr lang="en-GB" dirty="0" smtClean="0"/>
              <a:t>Habituellement des rapports trimestriels demandés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4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Exigences pour les mesures de qualité de service (QoS) : 250-4 ETSI TS 102: Aspects généraux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Tous les tests sont basés sur </a:t>
            </a:r>
            <a:r>
              <a:rPr lang="en-US" dirty="0" err="1"/>
              <a:t>l'émulation</a:t>
            </a:r>
            <a:r>
              <a:rPr lang="en-US" dirty="0"/>
              <a:t> </a:t>
            </a:r>
            <a:r>
              <a:rPr lang="en-US" dirty="0" smtClean="0"/>
              <a:t>d'un type de client </a:t>
            </a:r>
            <a:r>
              <a:rPr lang="en-US" dirty="0"/>
              <a:t>à l'aide de services fournis dans un réseau mobile public (PMN). </a:t>
            </a:r>
          </a:p>
          <a:p>
            <a:r>
              <a:rPr lang="en-US" dirty="0"/>
              <a:t>Tous les services à</a:t>
            </a:r>
            <a:r>
              <a:rPr lang="en-US" dirty="0" smtClean="0"/>
              <a:t> tester </a:t>
            </a:r>
            <a:r>
              <a:rPr lang="en-US" dirty="0"/>
              <a:t>(voir TS 102 250-2 [3]) </a:t>
            </a:r>
            <a:r>
              <a:rPr lang="en-US" dirty="0" err="1" smtClean="0"/>
              <a:t>peuvent</a:t>
            </a:r>
            <a:r>
              <a:rPr lang="en-US" dirty="0" smtClean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 smtClean="0"/>
              <a:t>activés</a:t>
            </a:r>
            <a:r>
              <a:rPr lang="en-US" dirty="0" smtClean="0"/>
              <a:t>  </a:t>
            </a:r>
            <a:r>
              <a:rPr lang="en-US" dirty="0"/>
              <a:t>par l'équipement de test QoS Mobile (MQT) qui peut être installé dans un véhicule, peut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 smtClean="0"/>
              <a:t>emporté</a:t>
            </a:r>
            <a:r>
              <a:rPr lang="en-US" dirty="0" smtClean="0"/>
              <a:t> </a:t>
            </a:r>
            <a:r>
              <a:rPr lang="en-US" dirty="0"/>
              <a:t>par un piéton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/>
              <a:t>installé pour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utilisation</a:t>
            </a:r>
            <a:r>
              <a:rPr lang="en-US" dirty="0" smtClean="0"/>
              <a:t> semi-</a:t>
            </a:r>
            <a:r>
              <a:rPr lang="en-US" dirty="0" err="1" smtClean="0"/>
              <a:t>stationnaire</a:t>
            </a:r>
            <a:r>
              <a:rPr lang="en-US" dirty="0" smtClean="0"/>
              <a:t>. </a:t>
            </a:r>
            <a:r>
              <a:rPr lang="en-US" dirty="0"/>
              <a:t>(p. ex. </a:t>
            </a:r>
            <a:r>
              <a:rPr lang="en-US" dirty="0" err="1" smtClean="0"/>
              <a:t>Environnement</a:t>
            </a:r>
            <a:r>
              <a:rPr lang="en-US" dirty="0" smtClean="0"/>
              <a:t> de bureau)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US" dirty="0" smtClean="0"/>
              <a:t>Les </a:t>
            </a:r>
            <a:r>
              <a:rPr lang="en-US" dirty="0" err="1"/>
              <a:t>s</a:t>
            </a:r>
            <a:r>
              <a:rPr lang="en-US" dirty="0" err="1" smtClean="0"/>
              <a:t>cénarios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tests </a:t>
            </a:r>
            <a:r>
              <a:rPr lang="en-US" dirty="0"/>
              <a:t>doivent </a:t>
            </a:r>
            <a:r>
              <a:rPr lang="en-US" dirty="0" err="1"/>
              <a:t>distinguer</a:t>
            </a:r>
            <a:r>
              <a:rPr lang="en-US" dirty="0"/>
              <a:t> </a:t>
            </a:r>
            <a:r>
              <a:rPr lang="en-US" dirty="0" smtClean="0"/>
              <a:t>les </a:t>
            </a:r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 err="1" smtClean="0"/>
              <a:t>d'utilisateurs</a:t>
            </a:r>
            <a:r>
              <a:rPr lang="en-US" dirty="0" smtClean="0"/>
              <a:t> </a:t>
            </a:r>
            <a:r>
              <a:rPr lang="en-US" dirty="0" err="1" smtClean="0"/>
              <a:t>principaux</a:t>
            </a:r>
            <a:r>
              <a:rPr lang="en-US" dirty="0" smtClean="0"/>
              <a:t> </a:t>
            </a:r>
            <a:r>
              <a:rPr lang="en-US" dirty="0" err="1" smtClean="0"/>
              <a:t>suivant</a:t>
            </a:r>
            <a:r>
              <a:rPr lang="en-US" dirty="0" err="1"/>
              <a:t>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1) </a:t>
            </a:r>
            <a:r>
              <a:rPr lang="en-US" dirty="0" smtClean="0"/>
              <a:t>Services </a:t>
            </a:r>
            <a:r>
              <a:rPr lang="en-US" dirty="0" err="1" smtClean="0"/>
              <a:t>d’utilisateur</a:t>
            </a:r>
            <a:r>
              <a:rPr lang="en-US" dirty="0" smtClean="0"/>
              <a:t> à </a:t>
            </a:r>
            <a:r>
              <a:rPr lang="en-US" dirty="0" err="1" smtClean="0"/>
              <a:t>utilisateur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généralementde</a:t>
            </a:r>
            <a:r>
              <a:rPr lang="en-US" dirty="0" smtClean="0"/>
              <a:t> </a:t>
            </a:r>
            <a:r>
              <a:rPr lang="en-US" dirty="0" err="1"/>
              <a:t>téléphonie</a:t>
            </a:r>
            <a:r>
              <a:rPr lang="en-US" dirty="0"/>
              <a:t> </a:t>
            </a:r>
            <a:r>
              <a:rPr lang="en-US" dirty="0" smtClean="0"/>
              <a:t>) 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dirty="0" smtClean="0"/>
              <a:t> Services de </a:t>
            </a:r>
            <a:r>
              <a:rPr lang="en-US" dirty="0" err="1"/>
              <a:t>s</a:t>
            </a:r>
            <a:r>
              <a:rPr lang="en-US" dirty="0" err="1" smtClean="0"/>
              <a:t>tockage</a:t>
            </a:r>
            <a:r>
              <a:rPr lang="en-US" dirty="0" smtClean="0"/>
              <a:t> et </a:t>
            </a:r>
            <a:r>
              <a:rPr lang="en-US" dirty="0" err="1" smtClean="0"/>
              <a:t>d’acheminement</a:t>
            </a:r>
            <a:r>
              <a:rPr lang="en-US" dirty="0" smtClean="0"/>
              <a:t> </a:t>
            </a:r>
            <a:r>
              <a:rPr lang="en-US" dirty="0"/>
              <a:t>(p. ex. SMS);</a:t>
            </a:r>
          </a:p>
          <a:p>
            <a:pPr marL="0" indent="0">
              <a:buNone/>
            </a:pPr>
            <a:r>
              <a:rPr lang="en-US" dirty="0"/>
              <a:t>3) services d'information (p. ex. l'accès à Internet ou le téléchargement FTP);</a:t>
            </a:r>
          </a:p>
          <a:p>
            <a:pPr marL="0" indent="0">
              <a:buNone/>
            </a:pPr>
            <a:r>
              <a:rPr lang="en-GB" dirty="0"/>
              <a:t>4) les services push.</a:t>
            </a:r>
          </a:p>
        </p:txBody>
      </p:sp>
    </p:spTree>
    <p:extLst>
      <p:ext uri="{BB962C8B-B14F-4D97-AF65-F5344CB8AC3E}">
        <p14:creationId xmlns:p14="http://schemas.microsoft.com/office/powerpoint/2010/main" val="14945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Présentation</a:t>
            </a:r>
            <a:r>
              <a:rPr lang="en-GB" dirty="0" smtClean="0"/>
              <a:t> </a:t>
            </a:r>
            <a:r>
              <a:rPr lang="en-GB" dirty="0" err="1" smtClean="0"/>
              <a:t>Dispositif</a:t>
            </a:r>
            <a:r>
              <a:rPr lang="en-GB" dirty="0" smtClean="0"/>
              <a:t> </a:t>
            </a:r>
            <a:r>
              <a:rPr lang="en-GB" dirty="0" err="1" smtClean="0"/>
              <a:t>Infrastructurel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Informations générales et définitions</a:t>
            </a:r>
          </a:p>
          <a:p>
            <a:r>
              <a:rPr lang="en-GB" dirty="0" err="1" smtClean="0"/>
              <a:t>Présentation</a:t>
            </a:r>
            <a:r>
              <a:rPr lang="en-GB" dirty="0" smtClean="0"/>
              <a:t> des </a:t>
            </a:r>
            <a:r>
              <a:rPr lang="en-GB" dirty="0" err="1" smtClean="0"/>
              <a:t>équipements</a:t>
            </a:r>
            <a:r>
              <a:rPr lang="en-GB" dirty="0" smtClean="0"/>
              <a:t> de la </a:t>
            </a:r>
            <a:r>
              <a:rPr lang="en-GB" dirty="0" err="1" smtClean="0"/>
              <a:t>QoS</a:t>
            </a:r>
            <a:r>
              <a:rPr lang="en-GB" dirty="0" smtClean="0"/>
              <a:t> en </a:t>
            </a:r>
            <a:r>
              <a:rPr lang="en-GB" dirty="0" err="1" smtClean="0"/>
              <a:t>Zambie</a:t>
            </a:r>
            <a:endParaRPr lang="en-GB" dirty="0" smtClean="0"/>
          </a:p>
          <a:p>
            <a:r>
              <a:rPr lang="en-GB" dirty="0" err="1" smtClean="0"/>
              <a:t>Méthodes</a:t>
            </a:r>
            <a:r>
              <a:rPr lang="en-GB" dirty="0" smtClean="0"/>
              <a:t> de </a:t>
            </a:r>
            <a:r>
              <a:rPr lang="en-GB" dirty="0" err="1" smtClean="0"/>
              <a:t>Mesure</a:t>
            </a:r>
            <a:r>
              <a:rPr lang="en-GB" dirty="0" smtClean="0"/>
              <a:t> de la </a:t>
            </a:r>
            <a:r>
              <a:rPr lang="en-GB" dirty="0" err="1" smtClean="0"/>
              <a:t>Qos</a:t>
            </a:r>
            <a:r>
              <a:rPr lang="en-GB" dirty="0" smtClean="0"/>
              <a:t> en </a:t>
            </a:r>
            <a:r>
              <a:rPr lang="en-GB" dirty="0" err="1" smtClean="0"/>
              <a:t>Zambie</a:t>
            </a:r>
            <a:endParaRPr lang="en-GB" dirty="0" smtClean="0"/>
          </a:p>
          <a:p>
            <a:r>
              <a:rPr lang="en-GB" dirty="0" err="1" smtClean="0"/>
              <a:t>Chemin</a:t>
            </a:r>
            <a:r>
              <a:rPr lang="en-GB" dirty="0" smtClean="0"/>
              <a:t> A </a:t>
            </a:r>
            <a:r>
              <a:rPr lang="en-GB" dirty="0" err="1" smtClean="0"/>
              <a:t>Parcourir</a:t>
            </a:r>
            <a:r>
              <a:rPr lang="en-GB" dirty="0" smtClean="0"/>
              <a:t> – </a:t>
            </a:r>
            <a:r>
              <a:rPr lang="en-GB" dirty="0" err="1" smtClean="0"/>
              <a:t>Opportunités</a:t>
            </a:r>
            <a:r>
              <a:rPr lang="en-GB" dirty="0" smtClean="0"/>
              <a:t> et défis</a:t>
            </a:r>
          </a:p>
          <a:p>
            <a:r>
              <a:rPr lang="en-GB" dirty="0" smtClean="0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2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simplicité</a:t>
            </a:r>
            <a:r>
              <a:rPr lang="en-US" dirty="0" smtClean="0"/>
              <a:t> de la </a:t>
            </a:r>
            <a:r>
              <a:rPr lang="en-US" dirty="0" err="1" smtClean="0"/>
              <a:t>QoS</a:t>
            </a:r>
            <a:r>
              <a:rPr lang="en-US" dirty="0" smtClean="0"/>
              <a:t> en fait la </a:t>
            </a:r>
            <a:r>
              <a:rPr lang="en-US" dirty="0" err="1" smtClean="0"/>
              <a:t>Complexité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En QoS/</a:t>
            </a:r>
            <a:r>
              <a:rPr lang="en-US" dirty="0" err="1"/>
              <a:t>QoE</a:t>
            </a:r>
            <a:r>
              <a:rPr lang="en-US" dirty="0"/>
              <a:t> </a:t>
            </a:r>
            <a:r>
              <a:rPr lang="en-US" dirty="0" err="1" smtClean="0"/>
              <a:t>notre</a:t>
            </a:r>
            <a:r>
              <a:rPr lang="en-US" dirty="0" smtClean="0"/>
              <a:t> </a:t>
            </a:r>
            <a:r>
              <a:rPr lang="en-US" dirty="0"/>
              <a:t>principal intérêt est d'examiner le </a:t>
            </a:r>
            <a:r>
              <a:rPr lang="en-US" dirty="0" err="1"/>
              <a:t>réseau</a:t>
            </a:r>
            <a:r>
              <a:rPr lang="en-US" dirty="0"/>
              <a:t> </a:t>
            </a:r>
            <a:r>
              <a:rPr lang="en-US" dirty="0" err="1" smtClean="0"/>
              <a:t>tel</a:t>
            </a:r>
            <a:r>
              <a:rPr lang="en-US" dirty="0" smtClean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 smtClean="0"/>
              <a:t>perçu</a:t>
            </a:r>
            <a:r>
              <a:rPr lang="en-US" dirty="0" smtClean="0"/>
              <a:t> par </a:t>
            </a:r>
            <a:r>
              <a:rPr lang="en-US" dirty="0"/>
              <a:t>le consommateur. </a:t>
            </a:r>
            <a:r>
              <a:rPr lang="en-US" dirty="0" err="1"/>
              <a:t>C'est</a:t>
            </a:r>
            <a:r>
              <a:rPr lang="en-US" dirty="0"/>
              <a:t>-à-dire  </a:t>
            </a:r>
            <a:r>
              <a:rPr lang="en-US" dirty="0" smtClean="0"/>
              <a:t>la perception </a:t>
            </a:r>
            <a:r>
              <a:rPr lang="en-US" dirty="0" err="1" smtClean="0"/>
              <a:t>extérieure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Toutes les 4 perspectives de QoS bénéficient </a:t>
            </a:r>
            <a:r>
              <a:rPr lang="en-US" dirty="0" err="1" smtClean="0"/>
              <a:t>davantage</a:t>
            </a:r>
            <a:r>
              <a:rPr lang="en-US" dirty="0" smtClean="0"/>
              <a:t> </a:t>
            </a:r>
            <a:r>
              <a:rPr lang="en-US" dirty="0" err="1" smtClean="0"/>
              <a:t>lorsqu‘elles</a:t>
            </a:r>
            <a:r>
              <a:rPr lang="en-US" dirty="0" smtClean="0"/>
              <a:t> </a:t>
            </a:r>
            <a:r>
              <a:rPr lang="en-US" dirty="0" err="1" smtClean="0"/>
              <a:t>l’envisagent</a:t>
            </a:r>
            <a:r>
              <a:rPr lang="en-US" dirty="0" smtClean="0"/>
              <a:t> </a:t>
            </a:r>
            <a:r>
              <a:rPr lang="en-US" dirty="0" err="1" smtClean="0"/>
              <a:t>selon</a:t>
            </a:r>
            <a:r>
              <a:rPr lang="en-US" dirty="0" smtClean="0"/>
              <a:t> le point de </a:t>
            </a:r>
            <a:r>
              <a:rPr lang="en-US" dirty="0" err="1" smtClean="0"/>
              <a:t>vue</a:t>
            </a:r>
            <a:r>
              <a:rPr lang="en-US" dirty="0" smtClean="0"/>
              <a:t> du consommateur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simplicité</a:t>
            </a:r>
            <a:r>
              <a:rPr lang="en-US" dirty="0"/>
              <a:t> </a:t>
            </a:r>
            <a:r>
              <a:rPr lang="en-US" dirty="0" smtClean="0"/>
              <a:t>des points de </a:t>
            </a:r>
            <a:r>
              <a:rPr lang="en-US" dirty="0" err="1" smtClean="0"/>
              <a:t>vue</a:t>
            </a:r>
            <a:r>
              <a:rPr lang="en-US" dirty="0" smtClean="0"/>
              <a:t> du  </a:t>
            </a:r>
            <a:r>
              <a:rPr lang="en-US" dirty="0" err="1" smtClean="0"/>
              <a:t>consommateur</a:t>
            </a:r>
            <a:r>
              <a:rPr lang="en-US" dirty="0" smtClean="0"/>
              <a:t> </a:t>
            </a:r>
            <a:r>
              <a:rPr lang="en-US" dirty="0" err="1" smtClean="0"/>
              <a:t>entraîne</a:t>
            </a:r>
            <a:r>
              <a:rPr lang="en-US" dirty="0" smtClean="0"/>
              <a:t>  </a:t>
            </a:r>
            <a:r>
              <a:rPr lang="en-US" dirty="0"/>
              <a:t>la confusion avec les performances du réseau et </a:t>
            </a:r>
            <a:r>
              <a:rPr lang="en-US" dirty="0" err="1" smtClean="0"/>
              <a:t>autres</a:t>
            </a:r>
            <a:r>
              <a:rPr lang="en-US" dirty="0" smtClean="0"/>
              <a:t> KPIs </a:t>
            </a:r>
            <a:r>
              <a:rPr lang="en-US" dirty="0"/>
              <a:t>: ne confondez pas </a:t>
            </a:r>
            <a:r>
              <a:rPr lang="en-US" dirty="0" smtClean="0"/>
              <a:t>les performances du </a:t>
            </a:r>
            <a:r>
              <a:rPr lang="en-US" dirty="0" err="1" smtClean="0"/>
              <a:t>réseau</a:t>
            </a:r>
            <a:r>
              <a:rPr lang="en-US" dirty="0" smtClean="0"/>
              <a:t> avec la </a:t>
            </a:r>
            <a:r>
              <a:rPr lang="en-US" dirty="0" err="1" smtClean="0"/>
              <a:t>QoE</a:t>
            </a:r>
            <a:r>
              <a:rPr lang="en-US" dirty="0" smtClean="0"/>
              <a:t>, à fortiori la </a:t>
            </a:r>
            <a:r>
              <a:rPr lang="en-US" dirty="0" err="1" smtClean="0"/>
              <a:t>QoE</a:t>
            </a:r>
            <a:r>
              <a:rPr lang="en-US" dirty="0" smtClean="0"/>
              <a:t>. 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Pourquoi? - peut-être parce que les gens </a:t>
            </a:r>
            <a:r>
              <a:rPr lang="en-US" dirty="0" smtClean="0"/>
              <a:t>qui en </a:t>
            </a:r>
            <a:r>
              <a:rPr lang="en-US" dirty="0" err="1" smtClean="0"/>
              <a:t>discutent</a:t>
            </a:r>
            <a:r>
              <a:rPr lang="en-US" dirty="0" smtClean="0"/>
              <a:t>  </a:t>
            </a:r>
            <a:r>
              <a:rPr lang="en-US" dirty="0" err="1"/>
              <a:t>réellement</a:t>
            </a:r>
            <a:r>
              <a:rPr lang="en-US" dirty="0"/>
              <a:t> </a:t>
            </a:r>
            <a:r>
              <a:rPr lang="en-US" dirty="0" err="1" smtClean="0"/>
              <a:t>savent</a:t>
            </a:r>
            <a:r>
              <a:rPr lang="en-US" dirty="0" smtClean="0"/>
              <a:t>  </a:t>
            </a:r>
            <a:r>
              <a:rPr lang="en-US" dirty="0"/>
              <a:t>ce qui se passe dans un réseau de communication, 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 </a:t>
            </a:r>
            <a:r>
              <a:rPr lang="en-US" dirty="0"/>
              <a:t>le </a:t>
            </a:r>
            <a:r>
              <a:rPr lang="en-US" dirty="0" err="1"/>
              <a:t>consommateur</a:t>
            </a:r>
            <a:r>
              <a:rPr lang="en-US" dirty="0"/>
              <a:t>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voir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” </a:t>
            </a:r>
            <a:r>
              <a:rPr lang="en-US" dirty="0" err="1" smtClean="0"/>
              <a:t>boîte</a:t>
            </a:r>
            <a:r>
              <a:rPr lang="en-US" dirty="0" smtClean="0"/>
              <a:t> de </a:t>
            </a:r>
            <a:r>
              <a:rPr lang="en-US" dirty="0" err="1" smtClean="0"/>
              <a:t>pandores</a:t>
            </a:r>
            <a:r>
              <a:rPr lang="en-US" dirty="0" smtClean="0"/>
              <a:t>" </a:t>
            </a:r>
            <a:r>
              <a:rPr lang="en-US" dirty="0"/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16546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Evolution </a:t>
            </a:r>
            <a:r>
              <a:rPr lang="en-GB" dirty="0" err="1" smtClean="0"/>
              <a:t>vers</a:t>
            </a:r>
            <a:r>
              <a:rPr lang="en-GB" dirty="0" smtClean="0"/>
              <a:t> les données QoS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Importance croissante d</a:t>
            </a:r>
            <a:r>
              <a:rPr lang="en-GB" dirty="0" smtClean="0"/>
              <a:t>es TIC comme </a:t>
            </a:r>
            <a:r>
              <a:rPr lang="en-GB" dirty="0"/>
              <a:t>Moteur du développement économique </a:t>
            </a:r>
            <a:r>
              <a:rPr lang="en-GB" dirty="0" smtClean="0"/>
              <a:t> dans tous les secteurs de l'économie</a:t>
            </a:r>
            <a:endParaRPr lang="en-GB" dirty="0"/>
          </a:p>
          <a:p>
            <a:r>
              <a:rPr lang="en-GB" dirty="0" err="1" smtClean="0"/>
              <a:t>Faciliter</a:t>
            </a:r>
            <a:r>
              <a:rPr lang="en-GB" dirty="0" smtClean="0"/>
              <a:t> </a:t>
            </a:r>
            <a:r>
              <a:rPr lang="en-GB" dirty="0" err="1"/>
              <a:t>l'exploitation</a:t>
            </a:r>
            <a:r>
              <a:rPr lang="en-GB" dirty="0"/>
              <a:t> </a:t>
            </a:r>
            <a:r>
              <a:rPr lang="en-GB" dirty="0" err="1" smtClean="0"/>
              <a:t>judicieuse</a:t>
            </a:r>
            <a:r>
              <a:rPr lang="en-GB" dirty="0" smtClean="0"/>
              <a:t> des </a:t>
            </a:r>
            <a:r>
              <a:rPr lang="en-GB" dirty="0"/>
              <a:t>services de cloud computing, </a:t>
            </a:r>
            <a:r>
              <a:rPr lang="en-GB" dirty="0" smtClean="0"/>
              <a:t>E-services (gouvernement, santé, éducation), </a:t>
            </a:r>
            <a:r>
              <a:rPr lang="en-GB" dirty="0" err="1" smtClean="0"/>
              <a:t>Etc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Notez également que les paramètres </a:t>
            </a:r>
            <a:r>
              <a:rPr lang="en-GB" dirty="0" err="1" smtClean="0"/>
              <a:t>QoS</a:t>
            </a:r>
            <a:r>
              <a:rPr lang="en-GB" dirty="0" smtClean="0"/>
              <a:t> </a:t>
            </a:r>
            <a:r>
              <a:rPr lang="en-GB" dirty="0" err="1" smtClean="0"/>
              <a:t>tendent</a:t>
            </a:r>
            <a:r>
              <a:rPr lang="en-GB" dirty="0" smtClean="0"/>
              <a:t> </a:t>
            </a:r>
            <a:r>
              <a:rPr lang="en-GB" dirty="0" err="1" smtClean="0"/>
              <a:t>vers</a:t>
            </a:r>
            <a:r>
              <a:rPr lang="en-GB" dirty="0" smtClean="0"/>
              <a:t> la  concentration  </a:t>
            </a:r>
            <a:r>
              <a:rPr lang="en-GB" dirty="0"/>
              <a:t>sur les services de données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4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Importance de la disponibilité de données de qualité de service (QoS) pour les Parties </a:t>
            </a:r>
            <a:r>
              <a:rPr lang="en-GB" dirty="0" err="1" smtClean="0"/>
              <a:t>Prenantes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dirty="0" err="1" smtClean="0"/>
              <a:t>L'importance</a:t>
            </a:r>
            <a:r>
              <a:rPr lang="en-GB" dirty="0" smtClean="0"/>
              <a:t> </a:t>
            </a:r>
            <a:r>
              <a:rPr lang="en-GB" dirty="0" err="1" smtClean="0"/>
              <a:t>d’évaluer</a:t>
            </a:r>
            <a:r>
              <a:rPr lang="en-GB" dirty="0" smtClean="0"/>
              <a:t> et de </a:t>
            </a:r>
            <a:r>
              <a:rPr lang="en-GB" dirty="0" err="1" smtClean="0"/>
              <a:t>connaître</a:t>
            </a:r>
            <a:r>
              <a:rPr lang="en-GB" dirty="0" smtClean="0"/>
              <a:t> le </a:t>
            </a:r>
            <a:r>
              <a:rPr lang="en-GB" dirty="0" err="1" smtClean="0"/>
              <a:t>seuil</a:t>
            </a:r>
            <a:r>
              <a:rPr lang="en-GB" dirty="0" smtClean="0"/>
              <a:t> de </a:t>
            </a:r>
            <a:r>
              <a:rPr lang="en-GB" dirty="0" err="1" smtClean="0"/>
              <a:t>qualité</a:t>
            </a:r>
            <a:r>
              <a:rPr lang="en-GB" dirty="0" smtClean="0"/>
              <a:t> et de performance des </a:t>
            </a:r>
            <a:r>
              <a:rPr lang="en-GB" dirty="0" err="1" smtClean="0"/>
              <a:t>nos</a:t>
            </a:r>
            <a:r>
              <a:rPr lang="en-GB" dirty="0" smtClean="0"/>
              <a:t> </a:t>
            </a:r>
            <a:r>
              <a:rPr lang="en-GB" dirty="0" err="1" smtClean="0"/>
              <a:t>réseaux</a:t>
            </a:r>
            <a:r>
              <a:rPr lang="en-GB" dirty="0" smtClean="0"/>
              <a:t>   ne saurait être trop soulignée</a:t>
            </a:r>
          </a:p>
          <a:p>
            <a:pPr algn="just"/>
            <a:r>
              <a:rPr lang="en-GB" dirty="0" smtClean="0"/>
              <a:t>En tant que tel, il </a:t>
            </a:r>
            <a:r>
              <a:rPr lang="en-GB" dirty="0" err="1" smtClean="0"/>
              <a:t>est</a:t>
            </a:r>
            <a:r>
              <a:rPr lang="en-GB" dirty="0" smtClean="0"/>
              <a:t> capital  que tous les organismes de réglementation, les opérateurs de téléphonie mobile qui </a:t>
            </a:r>
            <a:r>
              <a:rPr lang="en-GB" dirty="0" err="1" smtClean="0"/>
              <a:t>ont</a:t>
            </a:r>
            <a:r>
              <a:rPr lang="en-GB" dirty="0" smtClean="0"/>
              <a:t> </a:t>
            </a:r>
            <a:r>
              <a:rPr lang="en-GB" dirty="0" err="1" smtClean="0"/>
              <a:t>sousestimé</a:t>
            </a:r>
            <a:r>
              <a:rPr lang="en-GB" dirty="0" smtClean="0"/>
              <a:t>  cette </a:t>
            </a:r>
            <a:r>
              <a:rPr lang="en-GB" dirty="0" err="1" smtClean="0"/>
              <a:t>fonction</a:t>
            </a:r>
            <a:r>
              <a:rPr lang="en-GB" dirty="0" smtClean="0"/>
              <a:t> </a:t>
            </a:r>
            <a:r>
              <a:rPr lang="en-GB" dirty="0" err="1" smtClean="0"/>
              <a:t>n‘aient</a:t>
            </a:r>
            <a:r>
              <a:rPr lang="en-GB" dirty="0" smtClean="0"/>
              <a:t> </a:t>
            </a:r>
            <a:r>
              <a:rPr lang="en-GB" dirty="0" err="1" smtClean="0"/>
              <a:t>d'autre</a:t>
            </a:r>
            <a:r>
              <a:rPr lang="en-GB" dirty="0" smtClean="0"/>
              <a:t> option 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d‘y</a:t>
            </a:r>
            <a:r>
              <a:rPr lang="en-GB" dirty="0" smtClean="0"/>
              <a:t> </a:t>
            </a:r>
            <a:r>
              <a:rPr lang="en-GB" dirty="0" err="1" smtClean="0"/>
              <a:t>attacher</a:t>
            </a:r>
            <a:r>
              <a:rPr lang="en-GB" dirty="0" smtClean="0"/>
              <a:t> de </a:t>
            </a:r>
            <a:r>
              <a:rPr lang="en-GB" dirty="0" err="1" smtClean="0"/>
              <a:t>l’importance</a:t>
            </a:r>
            <a:r>
              <a:rPr lang="en-GB" dirty="0" smtClean="0"/>
              <a:t> à l'avenir.</a:t>
            </a:r>
          </a:p>
          <a:p>
            <a:pPr algn="just"/>
            <a:r>
              <a:rPr lang="en-GB" dirty="0" smtClean="0"/>
              <a:t>C'est le </a:t>
            </a:r>
            <a:r>
              <a:rPr lang="en-GB" dirty="0" err="1" smtClean="0"/>
              <a:t>fondement</a:t>
            </a:r>
            <a:r>
              <a:rPr lang="en-GB" dirty="0" smtClean="0"/>
              <a:t> des </a:t>
            </a:r>
            <a:r>
              <a:rPr lang="en-GB" dirty="0" err="1" smtClean="0"/>
              <a:t>réseaux</a:t>
            </a:r>
            <a:r>
              <a:rPr lang="en-GB" dirty="0" smtClean="0"/>
              <a:t> “</a:t>
            </a:r>
            <a:r>
              <a:rPr lang="en-GB" dirty="0" err="1" smtClean="0"/>
              <a:t>futurs</a:t>
            </a:r>
            <a:r>
              <a:rPr lang="en-GB" dirty="0" smtClean="0"/>
              <a:t> "/life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9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Défis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GB" dirty="0" err="1"/>
              <a:t>A</a:t>
            </a:r>
            <a:r>
              <a:rPr lang="en-GB" dirty="0" err="1" smtClean="0"/>
              <a:t>voir</a:t>
            </a:r>
            <a:r>
              <a:rPr lang="en-GB" dirty="0" smtClean="0"/>
              <a:t> une </a:t>
            </a:r>
            <a:r>
              <a:rPr lang="en-GB" dirty="0" err="1" smtClean="0"/>
              <a:t>vue</a:t>
            </a:r>
            <a:r>
              <a:rPr lang="en-GB" dirty="0" smtClean="0"/>
              <a:t> commune avec les opérateurs de réseau mobile</a:t>
            </a:r>
          </a:p>
          <a:p>
            <a:pPr algn="just"/>
            <a:r>
              <a:rPr lang="en-GB" dirty="0" smtClean="0"/>
              <a:t>La taille de l'échantillon: </a:t>
            </a:r>
            <a:r>
              <a:rPr lang="en-GB" dirty="0" err="1" smtClean="0"/>
              <a:t>avoir</a:t>
            </a:r>
            <a:r>
              <a:rPr lang="en-GB" dirty="0" smtClean="0"/>
              <a:t> les </a:t>
            </a:r>
            <a:r>
              <a:rPr lang="en-GB" dirty="0" err="1" smtClean="0"/>
              <a:t>définitions</a:t>
            </a:r>
            <a:r>
              <a:rPr lang="en-GB" dirty="0" smtClean="0"/>
              <a:t> </a:t>
            </a:r>
            <a:r>
              <a:rPr lang="en-GB" dirty="0" err="1" smtClean="0"/>
              <a:t>claires</a:t>
            </a:r>
            <a:r>
              <a:rPr lang="en-GB" dirty="0" smtClean="0"/>
              <a:t> </a:t>
            </a:r>
            <a:r>
              <a:rPr lang="en-GB" dirty="0" err="1" smtClean="0"/>
              <a:t>nécessaires</a:t>
            </a:r>
            <a:r>
              <a:rPr lang="en-GB" dirty="0" smtClean="0"/>
              <a:t> ... </a:t>
            </a:r>
          </a:p>
          <a:p>
            <a:pPr algn="just"/>
            <a:endParaRPr lang="en-GB" dirty="0"/>
          </a:p>
          <a:p>
            <a:pPr algn="just"/>
            <a:r>
              <a:rPr lang="en-GB" dirty="0" err="1" smtClean="0"/>
              <a:t>Peut-être</a:t>
            </a:r>
            <a:r>
              <a:rPr lang="en-GB" dirty="0" smtClean="0"/>
              <a:t> la SG12 </a:t>
            </a:r>
            <a:r>
              <a:rPr lang="en-GB" dirty="0" err="1" smtClean="0"/>
              <a:t>s’est-elle</a:t>
            </a:r>
            <a:r>
              <a:rPr lang="en-GB" dirty="0" smtClean="0"/>
              <a:t> </a:t>
            </a:r>
            <a:r>
              <a:rPr lang="en-GB" dirty="0" err="1" smtClean="0"/>
              <a:t>focalisée</a:t>
            </a:r>
            <a:r>
              <a:rPr lang="en-GB" dirty="0" smtClean="0"/>
              <a:t> </a:t>
            </a:r>
            <a:r>
              <a:rPr lang="en-GB" dirty="0" err="1" smtClean="0"/>
              <a:t>davantage</a:t>
            </a:r>
            <a:r>
              <a:rPr lang="en-GB" dirty="0" smtClean="0"/>
              <a:t> sur la mesure des méthodes (ce qui est très important) – </a:t>
            </a:r>
            <a:r>
              <a:rPr lang="en-GB" dirty="0" err="1" smtClean="0"/>
              <a:t>Toutefois</a:t>
            </a:r>
            <a:r>
              <a:rPr lang="en-GB" dirty="0" smtClean="0"/>
              <a:t> nous avons </a:t>
            </a:r>
            <a:r>
              <a:rPr lang="en-GB" dirty="0" err="1" smtClean="0"/>
              <a:t>besoin</a:t>
            </a:r>
            <a:r>
              <a:rPr lang="en-GB" dirty="0" smtClean="0"/>
              <a:t> </a:t>
            </a:r>
            <a:r>
              <a:rPr lang="en-GB" dirty="0" err="1" smtClean="0"/>
              <a:t>d’accentuer</a:t>
            </a:r>
            <a:r>
              <a:rPr lang="en-GB" dirty="0" smtClean="0"/>
              <a:t> et de  </a:t>
            </a:r>
            <a:r>
              <a:rPr lang="en-GB" dirty="0" err="1" smtClean="0"/>
              <a:t>d’éclaircir</a:t>
            </a:r>
            <a:r>
              <a:rPr lang="en-GB" dirty="0" smtClean="0"/>
              <a:t> les </a:t>
            </a:r>
            <a:r>
              <a:rPr lang="en-GB" dirty="0" err="1" smtClean="0"/>
              <a:t>statistiques</a:t>
            </a:r>
            <a:r>
              <a:rPr lang="en-GB" dirty="0" smtClean="0"/>
              <a:t> </a:t>
            </a:r>
            <a:r>
              <a:rPr lang="en-GB" dirty="0" err="1" smtClean="0"/>
              <a:t>aussi</a:t>
            </a:r>
            <a:r>
              <a:rPr lang="en-GB" dirty="0" smtClean="0"/>
              <a:t> … </a:t>
            </a:r>
            <a:r>
              <a:rPr lang="en-GB" dirty="0" err="1" smtClean="0"/>
              <a:t>notamment</a:t>
            </a:r>
            <a:r>
              <a:rPr lang="en-GB" smtClean="0"/>
              <a:t> le </a:t>
            </a:r>
            <a:r>
              <a:rPr lang="en-GB" dirty="0" smtClean="0"/>
              <a:t>mode </a:t>
            </a:r>
            <a:r>
              <a:rPr lang="en-GB" dirty="0" err="1" smtClean="0"/>
              <a:t>d’application</a:t>
            </a:r>
            <a:r>
              <a:rPr lang="en-GB" dirty="0" smtClean="0"/>
              <a:t> de ces formules statistiques et graphiques ???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8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Aller de l'avant - Opportunités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GB" dirty="0" err="1" smtClean="0"/>
              <a:t>Réaliser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participation accrue de tous les intervenants dans l'ensemble du processus</a:t>
            </a:r>
          </a:p>
          <a:p>
            <a:pPr algn="just"/>
            <a:r>
              <a:rPr lang="en-GB" dirty="0" err="1"/>
              <a:t>D</a:t>
            </a:r>
            <a:r>
              <a:rPr lang="en-GB" dirty="0" err="1" smtClean="0"/>
              <a:t>émarrer</a:t>
            </a:r>
            <a:r>
              <a:rPr lang="en-GB" dirty="0" smtClean="0"/>
              <a:t> la publication continue des résultats - où les consommateurs peuvent facilement accéder et utiliser des </a:t>
            </a:r>
            <a:r>
              <a:rPr lang="en-GB" dirty="0" err="1" smtClean="0"/>
              <a:t>résultats</a:t>
            </a:r>
            <a:r>
              <a:rPr lang="en-GB" dirty="0" smtClean="0"/>
              <a:t> </a:t>
            </a:r>
            <a:r>
              <a:rPr lang="en-GB" dirty="0" err="1" smtClean="0"/>
              <a:t>valides</a:t>
            </a:r>
            <a:endParaRPr lang="en-GB" dirty="0" smtClean="0"/>
          </a:p>
          <a:p>
            <a:pPr algn="just"/>
            <a:r>
              <a:rPr lang="en-GB" dirty="0" smtClean="0"/>
              <a:t>Comme les services de données </a:t>
            </a:r>
            <a:r>
              <a:rPr lang="en-GB" dirty="0" err="1" smtClean="0"/>
              <a:t>prennent</a:t>
            </a:r>
            <a:r>
              <a:rPr lang="en-GB" dirty="0" smtClean="0"/>
              <a:t> de </a:t>
            </a:r>
            <a:r>
              <a:rPr lang="en-GB" dirty="0" err="1" smtClean="0"/>
              <a:t>l’essor</a:t>
            </a:r>
            <a:r>
              <a:rPr lang="en-GB" dirty="0" smtClean="0"/>
              <a:t>, </a:t>
            </a:r>
            <a:r>
              <a:rPr lang="en-GB" dirty="0" err="1" smtClean="0"/>
              <a:t>envisager</a:t>
            </a:r>
            <a:r>
              <a:rPr lang="en-GB" dirty="0" smtClean="0"/>
              <a:t> la </a:t>
            </a:r>
            <a:r>
              <a:rPr lang="en-GB" dirty="0" err="1" smtClean="0"/>
              <a:t>réduction</a:t>
            </a:r>
            <a:r>
              <a:rPr lang="en-GB" dirty="0" smtClean="0"/>
              <a:t> de tests de SMS pour se concentrer sur les services de données</a:t>
            </a:r>
          </a:p>
          <a:p>
            <a:pPr algn="just"/>
            <a:r>
              <a:rPr lang="en-GB" dirty="0" err="1" smtClean="0"/>
              <a:t>Initier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Question de la </a:t>
            </a:r>
            <a:r>
              <a:rPr lang="en-GB" sz="31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SG12 et y </a:t>
            </a:r>
            <a:r>
              <a:rPr lang="en-GB" sz="310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participer</a:t>
            </a:r>
            <a:r>
              <a:rPr lang="en-GB" sz="31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r>
              <a:rPr lang="en-GB" sz="310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activement</a:t>
            </a:r>
            <a:r>
              <a:rPr lang="en-GB" sz="31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r>
              <a:rPr lang="en-GB" dirty="0" err="1" smtClean="0"/>
              <a:t>sur</a:t>
            </a:r>
            <a:r>
              <a:rPr lang="en-GB" dirty="0" smtClean="0"/>
              <a:t> les statistiques (taille de l'échantillon) et les </a:t>
            </a:r>
            <a:r>
              <a:rPr lang="en-GB" dirty="0" err="1" smtClean="0"/>
              <a:t>numéros</a:t>
            </a:r>
            <a:r>
              <a:rPr lang="en-GB" dirty="0" smtClean="0"/>
              <a:t> </a:t>
            </a:r>
            <a:r>
              <a:rPr lang="en-GB" dirty="0" err="1" smtClean="0"/>
              <a:t>pouvant</a:t>
            </a:r>
            <a:r>
              <a:rPr lang="en-GB" dirty="0" smtClean="0"/>
              <a:t> </a:t>
            </a:r>
            <a:r>
              <a:rPr lang="en-GB" dirty="0" smtClean="0"/>
              <a:t>être définis comme juste et acceptable pour toutes les parties prenantes dans les scénarios spécifiés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2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/>
              <a:t>CONCLUSION :  </a:t>
            </a:r>
            <a:r>
              <a:rPr lang="en-GB" sz="3400" strike="sngStrike" dirty="0" smtClean="0"/>
              <a:t>Clause de non-responsabilité</a:t>
            </a:r>
            <a:r>
              <a:rPr lang="en-GB" sz="3400" dirty="0" smtClean="0"/>
              <a:t> - </a:t>
            </a:r>
            <a:r>
              <a:rPr lang="en-GB" sz="3400" dirty="0" err="1" smtClean="0"/>
              <a:t>QoS</a:t>
            </a:r>
            <a:r>
              <a:rPr lang="en-GB" sz="3400" dirty="0" smtClean="0"/>
              <a:t> </a:t>
            </a:r>
            <a:r>
              <a:rPr lang="en-GB" sz="3400" dirty="0" err="1" smtClean="0"/>
              <a:t>n'est</a:t>
            </a:r>
            <a:r>
              <a:rPr lang="en-GB" sz="3400" dirty="0" smtClean="0"/>
              <a:t> point </a:t>
            </a:r>
            <a:r>
              <a:rPr lang="en-GB" sz="3400" dirty="0" err="1" smtClean="0"/>
              <a:t>synomyme</a:t>
            </a:r>
            <a:r>
              <a:rPr lang="en-GB" sz="3400" dirty="0" smtClean="0"/>
              <a:t> de sanctions!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Les objectifs des activités liées à la qualité de service (QoS)/</a:t>
            </a:r>
            <a:r>
              <a:rPr lang="en-US" dirty="0" err="1"/>
              <a:t>QoE</a:t>
            </a:r>
            <a:r>
              <a:rPr lang="en-US" dirty="0"/>
              <a:t>, comme la surveillance et la production de rapports par </a:t>
            </a:r>
            <a:r>
              <a:rPr lang="en-US" dirty="0" smtClean="0"/>
              <a:t>Régulateur/MNO, </a:t>
            </a:r>
            <a:r>
              <a:rPr lang="en-US" dirty="0"/>
              <a:t>Réunions </a:t>
            </a:r>
            <a:r>
              <a:rPr lang="en-US" dirty="0" err="1" smtClean="0"/>
              <a:t>sont</a:t>
            </a:r>
            <a:r>
              <a:rPr lang="en-US" dirty="0" smtClean="0"/>
              <a:t> de: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Fournir la meilleure expérience possible pour le consommateur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Permettre</a:t>
            </a:r>
            <a:r>
              <a:rPr lang="en-US" dirty="0" smtClean="0"/>
              <a:t> au </a:t>
            </a:r>
            <a:r>
              <a:rPr lang="en-US" dirty="0" err="1" smtClean="0"/>
              <a:t>consommateur</a:t>
            </a:r>
            <a:r>
              <a:rPr lang="en-US" dirty="0" smtClean="0"/>
              <a:t> </a:t>
            </a:r>
            <a:r>
              <a:rPr lang="en-US" dirty="0" err="1" smtClean="0"/>
              <a:t>d’avoir</a:t>
            </a:r>
            <a:r>
              <a:rPr lang="en-US" dirty="0" smtClean="0"/>
              <a:t>  </a:t>
            </a:r>
            <a:r>
              <a:rPr lang="en-US" dirty="0"/>
              <a:t>une grande expérience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Permettre</a:t>
            </a:r>
            <a:r>
              <a:rPr lang="en-US" dirty="0" smtClean="0"/>
              <a:t> à </a:t>
            </a:r>
            <a:r>
              <a:rPr lang="en-US" dirty="0" err="1" smtClean="0"/>
              <a:t>l’opérateur</a:t>
            </a:r>
            <a:r>
              <a:rPr lang="en-US" dirty="0" smtClean="0"/>
              <a:t> de </a:t>
            </a:r>
            <a:r>
              <a:rPr lang="en-US" dirty="0" err="1" smtClean="0"/>
              <a:t>bénéficier</a:t>
            </a:r>
            <a:r>
              <a:rPr lang="en-US" dirty="0" smtClean="0"/>
              <a:t> </a:t>
            </a:r>
            <a:r>
              <a:rPr lang="en-US" dirty="0" smtClean="0"/>
              <a:t>de  </a:t>
            </a:r>
            <a:r>
              <a:rPr lang="en-US" dirty="0"/>
              <a:t>loyauté - Maintenir/obtenir de nouveaux clients - plus </a:t>
            </a:r>
            <a:r>
              <a:rPr lang="en-US" dirty="0" smtClean="0"/>
              <a:t>de profits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Permettre</a:t>
            </a:r>
            <a:r>
              <a:rPr lang="en-US" dirty="0" smtClean="0"/>
              <a:t> au  </a:t>
            </a:r>
            <a:r>
              <a:rPr lang="en-US" dirty="0" err="1" smtClean="0"/>
              <a:t>gouvernement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recevoir</a:t>
            </a:r>
            <a:r>
              <a:rPr lang="en-US" dirty="0" smtClean="0"/>
              <a:t> plus</a:t>
            </a:r>
            <a:r>
              <a:rPr lang="en-US" dirty="0" smtClean="0"/>
              <a:t> </a:t>
            </a:r>
            <a:r>
              <a:rPr lang="en-US" dirty="0" smtClean="0"/>
              <a:t>d'impôts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C’est</a:t>
            </a:r>
            <a:r>
              <a:rPr lang="en-US" dirty="0" smtClean="0"/>
              <a:t> 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smtClean="0"/>
              <a:t> souligne</a:t>
            </a:r>
            <a:r>
              <a:rPr lang="en-US" dirty="0" smtClean="0"/>
              <a:t> </a:t>
            </a:r>
            <a:r>
              <a:rPr lang="en-US" dirty="0" smtClean="0"/>
              <a:t>le projet </a:t>
            </a:r>
            <a:r>
              <a:rPr lang="en-US" dirty="0" err="1" smtClean="0"/>
              <a:t>QoSphere</a:t>
            </a:r>
            <a:r>
              <a:rPr lang="en-US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379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Merci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10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L’ </a:t>
            </a:r>
            <a:r>
              <a:rPr lang="en-GB" dirty="0" err="1" smtClean="0"/>
              <a:t>Autorité</a:t>
            </a:r>
            <a:r>
              <a:rPr lang="en-GB" dirty="0" smtClean="0"/>
              <a:t> des </a:t>
            </a:r>
            <a:r>
              <a:rPr lang="en-GB" dirty="0"/>
              <a:t>T</a:t>
            </a:r>
            <a:r>
              <a:rPr lang="en-GB" dirty="0" smtClean="0"/>
              <a:t>echnologies de </a:t>
            </a:r>
            <a:r>
              <a:rPr lang="en-GB" dirty="0" err="1" smtClean="0"/>
              <a:t>l‘Information</a:t>
            </a:r>
            <a:r>
              <a:rPr lang="en-GB" dirty="0" smtClean="0"/>
              <a:t> et des Communications (ZICTA) a </a:t>
            </a:r>
            <a:r>
              <a:rPr lang="en-GB" dirty="0" err="1" smtClean="0"/>
              <a:t>été</a:t>
            </a:r>
            <a:r>
              <a:rPr lang="en-GB" dirty="0" smtClean="0"/>
              <a:t> </a:t>
            </a:r>
            <a:r>
              <a:rPr lang="en-GB" dirty="0" err="1" smtClean="0"/>
              <a:t>créée</a:t>
            </a:r>
            <a:r>
              <a:rPr lang="en-GB" dirty="0" smtClean="0"/>
              <a:t> </a:t>
            </a:r>
            <a:r>
              <a:rPr lang="en-GB" dirty="0" err="1" smtClean="0"/>
              <a:t>depuis</a:t>
            </a:r>
            <a:r>
              <a:rPr lang="en-GB" dirty="0" smtClean="0"/>
              <a:t> 2009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Les TIC </a:t>
            </a:r>
            <a:r>
              <a:rPr lang="en-GB" dirty="0" err="1" smtClean="0"/>
              <a:t>Loi</a:t>
            </a:r>
            <a:r>
              <a:rPr lang="en-GB" dirty="0" smtClean="0"/>
              <a:t> 2009, 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ECT </a:t>
            </a:r>
            <a:r>
              <a:rPr lang="en-GB" dirty="0" err="1" smtClean="0"/>
              <a:t>Loi</a:t>
            </a:r>
            <a:r>
              <a:rPr lang="en-GB" dirty="0" smtClean="0"/>
              <a:t> 2009, 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Loi sur les services postaux 2009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 smtClean="0"/>
              <a:t>Initialement</a:t>
            </a:r>
            <a:r>
              <a:rPr lang="en-GB" dirty="0" smtClean="0"/>
              <a:t>, </a:t>
            </a:r>
            <a:r>
              <a:rPr lang="en-GB" dirty="0" err="1" smtClean="0"/>
              <a:t>était</a:t>
            </a:r>
            <a:r>
              <a:rPr lang="en-GB" dirty="0" smtClean="0"/>
              <a:t> en place </a:t>
            </a:r>
            <a:r>
              <a:rPr lang="en-GB" dirty="0" err="1" smtClean="0"/>
              <a:t>l’Authorité</a:t>
            </a:r>
            <a:r>
              <a:rPr lang="en-GB" dirty="0" smtClean="0"/>
              <a:t> des Communications de la </a:t>
            </a:r>
            <a:r>
              <a:rPr lang="en-GB" dirty="0" err="1" smtClean="0"/>
              <a:t>Zambie</a:t>
            </a:r>
            <a:r>
              <a:rPr lang="en-GB" dirty="0" smtClean="0"/>
              <a:t> (ZAC) : 1994 - 2009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 Loi sur les télécommunications 1994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err="1" smtClean="0"/>
              <a:t>Loi</a:t>
            </a:r>
            <a:r>
              <a:rPr lang="en-GB" dirty="0" smtClean="0"/>
              <a:t> </a:t>
            </a:r>
            <a:r>
              <a:rPr lang="en-GB" dirty="0" err="1" smtClean="0"/>
              <a:t>sur</a:t>
            </a:r>
            <a:r>
              <a:rPr lang="en-GB" dirty="0" smtClean="0"/>
              <a:t> les </a:t>
            </a:r>
            <a:r>
              <a:rPr lang="en-GB" dirty="0" err="1" smtClean="0"/>
              <a:t>radiocommunications</a:t>
            </a:r>
            <a:r>
              <a:rPr lang="en-GB" dirty="0" smtClean="0"/>
              <a:t> 1994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4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Informations générales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Lorsque</a:t>
            </a:r>
            <a:r>
              <a:rPr lang="en-GB" dirty="0" smtClean="0"/>
              <a:t> </a:t>
            </a:r>
            <a:r>
              <a:rPr lang="en-GB" dirty="0" err="1" smtClean="0"/>
              <a:t>l’on</a:t>
            </a:r>
            <a:r>
              <a:rPr lang="en-GB" dirty="0" smtClean="0"/>
              <a:t> </a:t>
            </a:r>
            <a:r>
              <a:rPr lang="en-GB" dirty="0" err="1" smtClean="0"/>
              <a:t>discute</a:t>
            </a:r>
            <a:r>
              <a:rPr lang="en-GB" dirty="0" smtClean="0"/>
              <a:t> de  la </a:t>
            </a:r>
            <a:r>
              <a:rPr lang="en-GB" dirty="0" err="1" smtClean="0"/>
              <a:t>QoS</a:t>
            </a:r>
            <a:r>
              <a:rPr lang="en-GB" dirty="0"/>
              <a:t>,</a:t>
            </a:r>
            <a:r>
              <a:rPr lang="en-GB" dirty="0" smtClean="0"/>
              <a:t> il est toujours important de comprendre les termes et </a:t>
            </a:r>
            <a:r>
              <a:rPr lang="en-GB" dirty="0" err="1" smtClean="0"/>
              <a:t>définitions</a:t>
            </a:r>
            <a:r>
              <a:rPr lang="en-GB" dirty="0" smtClean="0"/>
              <a:t> </a:t>
            </a:r>
            <a:r>
              <a:rPr lang="en-GB" dirty="0" err="1" smtClean="0"/>
              <a:t>pertinents</a:t>
            </a:r>
            <a:r>
              <a:rPr lang="en-GB" dirty="0" smtClean="0"/>
              <a:t>; </a:t>
            </a:r>
            <a:r>
              <a:rPr lang="en-GB" dirty="0" err="1" smtClean="0"/>
              <a:t>d’où</a:t>
            </a:r>
            <a:r>
              <a:rPr lang="en-GB" dirty="0" smtClean="0"/>
              <a:t> la </a:t>
            </a:r>
            <a:r>
              <a:rPr lang="en-GB" dirty="0" err="1" smtClean="0"/>
              <a:t>nécessité</a:t>
            </a:r>
            <a:r>
              <a:rPr lang="en-GB" dirty="0" smtClean="0"/>
              <a:t> de </a:t>
            </a:r>
            <a:r>
              <a:rPr lang="en-GB" dirty="0" err="1" smtClean="0"/>
              <a:t>définitions</a:t>
            </a:r>
            <a:r>
              <a:rPr lang="en-GB" dirty="0" smtClean="0"/>
              <a:t> </a:t>
            </a:r>
            <a:r>
              <a:rPr lang="en-GB" dirty="0" err="1" smtClean="0"/>
              <a:t>d’abord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6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Définition de la </a:t>
            </a:r>
            <a:r>
              <a:rPr lang="en-GB" dirty="0" err="1" smtClean="0"/>
              <a:t>Qualité</a:t>
            </a:r>
            <a:r>
              <a:rPr lang="en-GB" dirty="0" smtClean="0"/>
              <a:t> de Service (QoS) - de bout en bout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GB" dirty="0"/>
              <a:t>Conformément à la Recommandation UIT-T </a:t>
            </a:r>
            <a:r>
              <a:rPr lang="en-GB" dirty="0">
                <a:solidFill>
                  <a:srgbClr val="FF0000"/>
                </a:solidFill>
              </a:rPr>
              <a:t>E.800</a:t>
            </a:r>
            <a:r>
              <a:rPr lang="en-GB" dirty="0"/>
              <a:t>, la qualité de service </a:t>
            </a:r>
            <a:r>
              <a:rPr lang="en-GB" dirty="0" err="1" smtClean="0"/>
              <a:t>désigne</a:t>
            </a:r>
            <a:r>
              <a:rPr lang="en-GB" dirty="0" smtClean="0"/>
              <a:t> </a:t>
            </a:r>
            <a:r>
              <a:rPr lang="en-GB" dirty="0"/>
              <a:t>: </a:t>
            </a:r>
          </a:p>
          <a:p>
            <a:pPr marL="0" indent="0" algn="just">
              <a:buNone/>
              <a:defRPr/>
            </a:pPr>
            <a:r>
              <a:rPr lang="en-GB" dirty="0"/>
              <a:t>" </a:t>
            </a:r>
            <a:r>
              <a:rPr lang="en-GB" dirty="0" err="1" smtClean="0"/>
              <a:t>l’e</a:t>
            </a:r>
            <a:r>
              <a:rPr lang="en-GB" dirty="0" err="1" smtClean="0"/>
              <a:t>nsemble</a:t>
            </a:r>
            <a:r>
              <a:rPr lang="en-GB" dirty="0" smtClean="0"/>
              <a:t> </a:t>
            </a:r>
            <a:r>
              <a:rPr lang="en-GB" dirty="0"/>
              <a:t>des caractéristiques d'un service de </a:t>
            </a:r>
            <a:r>
              <a:rPr lang="en-GB" dirty="0" err="1" smtClean="0"/>
              <a:t>télécommunications</a:t>
            </a:r>
            <a:r>
              <a:rPr lang="en-GB" dirty="0" smtClean="0"/>
              <a:t>, </a:t>
            </a:r>
            <a:r>
              <a:rPr lang="en-GB" dirty="0" err="1" smtClean="0"/>
              <a:t>dont</a:t>
            </a:r>
            <a:r>
              <a:rPr lang="en-GB" dirty="0" smtClean="0"/>
              <a:t> la </a:t>
            </a:r>
            <a:r>
              <a:rPr lang="en-GB" dirty="0" err="1" smtClean="0"/>
              <a:t>capacité</a:t>
            </a:r>
            <a:r>
              <a:rPr lang="en-GB" dirty="0" smtClean="0"/>
              <a:t> </a:t>
            </a:r>
            <a:r>
              <a:rPr lang="en-GB" dirty="0" err="1" smtClean="0"/>
              <a:t>repond</a:t>
            </a:r>
            <a:r>
              <a:rPr lang="en-GB" dirty="0" smtClean="0"/>
              <a:t> à la satisfaction des </a:t>
            </a:r>
            <a:r>
              <a:rPr lang="en-GB" dirty="0" err="1" smtClean="0"/>
              <a:t>besoins</a:t>
            </a:r>
            <a:r>
              <a:rPr lang="en-GB" dirty="0" smtClean="0"/>
              <a:t> </a:t>
            </a:r>
            <a:r>
              <a:rPr lang="en-GB" dirty="0"/>
              <a:t>explicites et implicites de l'utilisateur du service</a:t>
            </a:r>
            <a:r>
              <a:rPr lang="en-GB" dirty="0" smtClean="0"/>
              <a:t>."</a:t>
            </a:r>
          </a:p>
          <a:p>
            <a:pPr marL="0" indent="0" algn="just">
              <a:buNone/>
              <a:defRPr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1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Quatre points de vue de la qualité de service (QoS) - REC de l'UIT-T G.1000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3968" y="1968500"/>
            <a:ext cx="4936063" cy="38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8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Uit-T E.804 QoS de bout en bout/</a:t>
            </a:r>
            <a:r>
              <a:rPr lang="en-GB" dirty="0" err="1" smtClean="0"/>
              <a:t>QoE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4437" y="2046823"/>
            <a:ext cx="5980953" cy="257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30086" y="4771349"/>
            <a:ext cx="6738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b="1" dirty="0" smtClean="0"/>
              <a:t>La </a:t>
            </a:r>
            <a:r>
              <a:rPr lang="en-GB" b="1" dirty="0" err="1" smtClean="0"/>
              <a:t>Qualité</a:t>
            </a:r>
            <a:r>
              <a:rPr lang="en-GB" b="1" dirty="0" smtClean="0"/>
              <a:t> de </a:t>
            </a:r>
            <a:r>
              <a:rPr lang="en-GB" b="1" dirty="0" err="1" smtClean="0"/>
              <a:t>l’Expérience</a:t>
            </a:r>
            <a:r>
              <a:rPr lang="en-GB" b="1" dirty="0" smtClean="0"/>
              <a:t> (</a:t>
            </a:r>
            <a:r>
              <a:rPr lang="en-GB" b="1" dirty="0" err="1" smtClean="0"/>
              <a:t>QoE</a:t>
            </a:r>
            <a:r>
              <a:rPr lang="en-GB" b="1" dirty="0" smtClean="0"/>
              <a:t>)  </a:t>
            </a:r>
            <a:r>
              <a:rPr lang="en-GB" b="1" dirty="0"/>
              <a:t>par nature </a:t>
            </a:r>
            <a:r>
              <a:rPr lang="en-GB" b="1" dirty="0" smtClean="0"/>
              <a:t>subjective </a:t>
            </a:r>
            <a:r>
              <a:rPr lang="en-GB" b="1" dirty="0" err="1" smtClean="0"/>
              <a:t>consiste</a:t>
            </a:r>
            <a:r>
              <a:rPr lang="en-GB" b="1" dirty="0" smtClean="0"/>
              <a:t> à employer </a:t>
            </a:r>
            <a:r>
              <a:rPr lang="en-GB" b="1" dirty="0" err="1" smtClean="0"/>
              <a:t>une</a:t>
            </a:r>
            <a:r>
              <a:rPr lang="en-GB" b="1" dirty="0" smtClean="0"/>
              <a:t> </a:t>
            </a:r>
            <a:r>
              <a:rPr lang="en-GB" b="1" dirty="0"/>
              <a:t>Méthode objective pour </a:t>
            </a:r>
            <a:r>
              <a:rPr lang="en-GB" b="1" dirty="0" err="1" smtClean="0"/>
              <a:t>trouver</a:t>
            </a:r>
            <a:r>
              <a:rPr lang="en-GB" b="1" dirty="0" smtClean="0"/>
              <a:t> un verdict </a:t>
            </a:r>
            <a:r>
              <a:rPr lang="en-GB" b="1" dirty="0" err="1" smtClean="0"/>
              <a:t>subjectif</a:t>
            </a:r>
            <a:r>
              <a:rPr lang="en-GB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47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 </a:t>
            </a:r>
            <a:r>
              <a:rPr lang="en-GB" dirty="0" err="1" smtClean="0"/>
              <a:t>Cas</a:t>
            </a:r>
            <a:r>
              <a:rPr lang="en-GB" dirty="0" smtClean="0"/>
              <a:t> </a:t>
            </a:r>
            <a:r>
              <a:rPr lang="en-GB" dirty="0" err="1" smtClean="0"/>
              <a:t>Zambien</a:t>
            </a:r>
            <a:r>
              <a:rPr lang="en-GB" dirty="0" smtClean="0"/>
              <a:t>  - </a:t>
            </a:r>
            <a:r>
              <a:rPr lang="en-GB" dirty="0" err="1" smtClean="0"/>
              <a:t>Dispositif</a:t>
            </a:r>
            <a:r>
              <a:rPr lang="en-GB" dirty="0" smtClean="0"/>
              <a:t> du réseau QoS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Le </a:t>
            </a:r>
            <a:r>
              <a:rPr lang="en-US" u="sng" dirty="0" err="1" smtClean="0"/>
              <a:t>Réseau</a:t>
            </a:r>
            <a:r>
              <a:rPr lang="en-US" u="sng" dirty="0" smtClean="0"/>
              <a:t> fixe se compose</a:t>
            </a:r>
            <a:r>
              <a:rPr lang="en-US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10 unités de surveillance fixe à travers </a:t>
            </a:r>
            <a:r>
              <a:rPr lang="en-US" dirty="0" smtClean="0"/>
              <a:t>les</a:t>
            </a:r>
            <a:r>
              <a:rPr lang="en-US" dirty="0"/>
              <a:t> </a:t>
            </a:r>
            <a:r>
              <a:rPr lang="en-US" dirty="0" smtClean="0"/>
              <a:t>Provinces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équipements</a:t>
            </a:r>
            <a:r>
              <a:rPr lang="en-US" dirty="0" smtClean="0"/>
              <a:t> </a:t>
            </a:r>
            <a:r>
              <a:rPr lang="en-US" dirty="0" err="1" smtClean="0"/>
              <a:t>effectuent</a:t>
            </a:r>
            <a:r>
              <a:rPr lang="en-US" dirty="0" smtClean="0"/>
              <a:t> des tests 24/7</a:t>
            </a:r>
            <a:endParaRPr lang="en-US" dirty="0"/>
          </a:p>
          <a:p>
            <a:endParaRPr lang="en-GB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12" y="1820411"/>
            <a:ext cx="3953721" cy="311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 </a:t>
            </a:r>
            <a:r>
              <a:rPr lang="en-GB" dirty="0" err="1" smtClean="0"/>
              <a:t>Cas</a:t>
            </a:r>
            <a:r>
              <a:rPr lang="en-GB" dirty="0" smtClean="0"/>
              <a:t> </a:t>
            </a:r>
            <a:r>
              <a:rPr lang="en-GB" dirty="0" err="1" smtClean="0"/>
              <a:t>Zambien</a:t>
            </a:r>
            <a:r>
              <a:rPr lang="en-GB" dirty="0" smtClean="0"/>
              <a:t> - </a:t>
            </a:r>
            <a:r>
              <a:rPr lang="en-GB" dirty="0" err="1" smtClean="0"/>
              <a:t>Dispositf</a:t>
            </a:r>
            <a:r>
              <a:rPr lang="en-GB" dirty="0" smtClean="0"/>
              <a:t> du réseau QoS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Partie mobile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12 </a:t>
            </a:r>
            <a:r>
              <a:rPr lang="en-US" dirty="0"/>
              <a:t>unités de surveillance micro mobile </a:t>
            </a:r>
            <a:r>
              <a:rPr lang="en-US" dirty="0" err="1" smtClean="0"/>
              <a:t>sont</a:t>
            </a:r>
            <a:r>
              <a:rPr lang="en-US" dirty="0" smtClean="0"/>
              <a:t>  </a:t>
            </a:r>
            <a:r>
              <a:rPr lang="en-US" dirty="0" err="1" smtClean="0"/>
              <a:t>utilisés</a:t>
            </a:r>
            <a:r>
              <a:rPr lang="en-US" dirty="0" smtClean="0"/>
              <a:t> </a:t>
            </a:r>
            <a:r>
              <a:rPr lang="en-US" dirty="0"/>
              <a:t>pour </a:t>
            </a:r>
            <a:r>
              <a:rPr lang="en-US" dirty="0" err="1"/>
              <a:t>effectuer</a:t>
            </a:r>
            <a:r>
              <a:rPr lang="en-US" dirty="0"/>
              <a:t> </a:t>
            </a:r>
            <a:r>
              <a:rPr lang="en-US" dirty="0" smtClean="0"/>
              <a:t>des </a:t>
            </a:r>
            <a:r>
              <a:rPr lang="en-US" dirty="0" err="1" smtClean="0"/>
              <a:t>essais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L'ETSI TS 102 </a:t>
            </a:r>
            <a:r>
              <a:rPr lang="en-US" dirty="0" smtClean="0"/>
              <a:t>250-4, figure </a:t>
            </a:r>
            <a:r>
              <a:rPr lang="en-US" dirty="0" err="1" smtClean="0"/>
              <a:t>parmi</a:t>
            </a:r>
            <a:r>
              <a:rPr lang="en-US" dirty="0" smtClean="0"/>
              <a:t> d'autres normes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GB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47" y="1959006"/>
            <a:ext cx="4089633" cy="32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ITU White Background.potx" id="{9694207F-B86C-4347-AF5B-E18AD6864DC7}" vid="{B9639EA1-9A26-4D10-99CD-41579998EC6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0CB225BCB3B43BBF518EAC6349114" ma:contentTypeVersion="1" ma:contentTypeDescription="Create a new document." ma:contentTypeScope="" ma:versionID="ddcbcc257c6bc73a33760c3314f23b4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FB69C90-3C75-48D8-AD42-1D286D2AF140}"/>
</file>

<file path=customXml/itemProps2.xml><?xml version="1.0" encoding="utf-8"?>
<ds:datastoreItem xmlns:ds="http://schemas.openxmlformats.org/officeDocument/2006/customXml" ds:itemID="{FC3D9E97-D8C7-4EFE-8210-3392C04A5EDB}"/>
</file>

<file path=customXml/itemProps3.xml><?xml version="1.0" encoding="utf-8"?>
<ds:datastoreItem xmlns:ds="http://schemas.openxmlformats.org/officeDocument/2006/customXml" ds:itemID="{A5E15EBB-6629-4B1E-9852-4880373A692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1912</TotalTime>
  <Words>854</Words>
  <Application>Microsoft Office PowerPoint</Application>
  <PresentationFormat>Affichage à l'écran (4:3)</PresentationFormat>
  <Paragraphs>208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Office Theme</vt:lpstr>
      <vt:lpstr>Forum Régional de Normalisation de l'UIT pour l'Afrique Livingstone, Zambie 16-18 Mars 2016</vt:lpstr>
      <vt:lpstr>Présentation Dispositif Infrastructurel</vt:lpstr>
      <vt:lpstr>Introduction</vt:lpstr>
      <vt:lpstr>Informations générales</vt:lpstr>
      <vt:lpstr>Définition de la Qualité de Service (QoS) - de bout en bout</vt:lpstr>
      <vt:lpstr>Quatre points de vue de la qualité de service (QoS) - REC de l'UIT-T G.1000</vt:lpstr>
      <vt:lpstr>Uit-T E.804 QoS de bout en bout/QoE</vt:lpstr>
      <vt:lpstr>Le Cas Zambien  - Dispositif du réseau QoS</vt:lpstr>
      <vt:lpstr>Le Cas Zambien - Dispositf du réseau QoS</vt:lpstr>
      <vt:lpstr>DISPOSITIF DU RESEAU</vt:lpstr>
      <vt:lpstr>L'équipement</vt:lpstr>
      <vt:lpstr>L'équipement</vt:lpstr>
      <vt:lpstr>Zambie : Base de suivie/ mesure de qualité de service (QoS) et application de la loi</vt:lpstr>
      <vt:lpstr>Pourquoi mesurer la qualité de service (QoS)/performances ?</vt:lpstr>
      <vt:lpstr>Participation des Parties Prenantes : Processus National de Normalisation</vt:lpstr>
      <vt:lpstr>Zambie : Paramètres Actuels pour les Rapports Trimestriels et des Rapports à la Demande </vt:lpstr>
      <vt:lpstr>Présentation PowerPoint</vt:lpstr>
      <vt:lpstr>Les méthodes de mesure de qualité de service (QoS)</vt:lpstr>
      <vt:lpstr>Exigences pour les mesures de qualité de service (QoS) : 250-4 ETSI TS 102: Aspects généraux</vt:lpstr>
      <vt:lpstr>La simplicité de la QoS en fait la Complexité</vt:lpstr>
      <vt:lpstr>Evolution vers les données QoS ?</vt:lpstr>
      <vt:lpstr>Importance de la disponibilité de données de qualité de service (QoS) pour les Parties Prenantes</vt:lpstr>
      <vt:lpstr>Défis</vt:lpstr>
      <vt:lpstr>Aller de l'avant - Opportunités</vt:lpstr>
      <vt:lpstr>CONCLUSION :  Clause de non-responsabilité - QoS n'est point synomyme de sanctions!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HP</cp:lastModifiedBy>
  <cp:revision>110</cp:revision>
  <dcterms:created xsi:type="dcterms:W3CDTF">2016-02-05T15:38:40Z</dcterms:created>
  <dcterms:modified xsi:type="dcterms:W3CDTF">2016-03-15T15:26:55Z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0x01010051F0CB225BCB3B43BBF518EAC6349114</vt:lpwstr>
  </property>
</Properties>
</file>