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notesSlides/notesSlide11.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handoutMasterIdLst>
    <p:handoutMasterId r:id="rId50"/>
  </p:handoutMasterIdLst>
  <p:sldIdLst>
    <p:sldId id="381" r:id="rId5"/>
    <p:sldId id="347" r:id="rId6"/>
    <p:sldId id="354" r:id="rId7"/>
    <p:sldId id="355" r:id="rId8"/>
    <p:sldId id="391" r:id="rId9"/>
    <p:sldId id="348" r:id="rId10"/>
    <p:sldId id="384" r:id="rId11"/>
    <p:sldId id="385" r:id="rId12"/>
    <p:sldId id="386" r:id="rId13"/>
    <p:sldId id="387" r:id="rId14"/>
    <p:sldId id="388" r:id="rId15"/>
    <p:sldId id="392" r:id="rId16"/>
    <p:sldId id="394" r:id="rId17"/>
    <p:sldId id="396" r:id="rId18"/>
    <p:sldId id="395" r:id="rId19"/>
    <p:sldId id="393" r:id="rId20"/>
    <p:sldId id="356" r:id="rId21"/>
    <p:sldId id="358" r:id="rId22"/>
    <p:sldId id="359" r:id="rId23"/>
    <p:sldId id="399" r:id="rId24"/>
    <p:sldId id="400" r:id="rId25"/>
    <p:sldId id="401" r:id="rId26"/>
    <p:sldId id="397" r:id="rId27"/>
    <p:sldId id="361" r:id="rId28"/>
    <p:sldId id="362" r:id="rId29"/>
    <p:sldId id="363" r:id="rId30"/>
    <p:sldId id="364" r:id="rId31"/>
    <p:sldId id="365" r:id="rId32"/>
    <p:sldId id="366" r:id="rId33"/>
    <p:sldId id="398" r:id="rId34"/>
    <p:sldId id="368" r:id="rId35"/>
    <p:sldId id="369" r:id="rId36"/>
    <p:sldId id="370" r:id="rId37"/>
    <p:sldId id="402" r:id="rId38"/>
    <p:sldId id="403" r:id="rId39"/>
    <p:sldId id="404" r:id="rId40"/>
    <p:sldId id="405" r:id="rId41"/>
    <p:sldId id="406" r:id="rId42"/>
    <p:sldId id="407" r:id="rId43"/>
    <p:sldId id="376" r:id="rId44"/>
    <p:sldId id="377" r:id="rId45"/>
    <p:sldId id="378" r:id="rId46"/>
    <p:sldId id="379" r:id="rId47"/>
    <p:sldId id="380" r:id="rId4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746" autoAdjust="0"/>
    <p:restoredTop sz="94660"/>
  </p:normalViewPr>
  <p:slideViewPr>
    <p:cSldViewPr snapToGrid="0" snapToObjects="1" showGuides="1">
      <p:cViewPr varScale="1">
        <p:scale>
          <a:sx n="66" d="100"/>
          <a:sy n="66" d="100"/>
        </p:scale>
        <p:origin x="6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110" d="100"/>
          <a:sy n="110" d="100"/>
        </p:scale>
        <p:origin x="64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K:\ANRTbis\suivi%20des%20march&#233;s\Tableau%20de%20bord\Mensuel_Trimestriel\2015\Trimestriel\TRIMESTRIEL_04-15.xlsx" TargetMode="Externa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fr-FR" sz="1400" dirty="0"/>
              <a:t>Evolution of the average use mobile outgoing</a:t>
            </a:r>
          </a:p>
        </c:rich>
      </c:tx>
      <c:layout>
        <c:manualLayout>
          <c:xMode val="edge"/>
          <c:yMode val="edge"/>
          <c:x val="0.17756319950905142"/>
          <c:y val="2.8981604668092183E-2"/>
        </c:manualLayout>
      </c:layout>
      <c:overlay val="0"/>
    </c:title>
    <c:autoTitleDeleted val="0"/>
    <c:plotArea>
      <c:layout/>
      <c:lineChart>
        <c:grouping val="standard"/>
        <c:varyColors val="0"/>
        <c:ser>
          <c:idx val="0"/>
          <c:order val="0"/>
          <c:tx>
            <c:strRef>
              <c:f>Feuil2!$C$15</c:f>
              <c:strCache>
                <c:ptCount val="1"/>
                <c:pt idx="0">
                  <c:v>Average use mobile outgoing</c:v>
                </c:pt>
              </c:strCache>
            </c:strRef>
          </c:tx>
          <c:marker>
            <c:symbol val="none"/>
          </c:marker>
          <c:dLbls>
            <c:dLbl>
              <c:idx val="0"/>
              <c:layout>
                <c:manualLayout>
                  <c:x val="-1.6666666666666712E-2"/>
                  <c:y val="-4.629629629629643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8888888888888952E-2"/>
                  <c:y val="-5.5555555555555455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1666666666666678E-2"/>
                  <c:y val="-4.166666666666667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3333333333333361E-2"/>
                  <c:y val="-5.5555555555555469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3.6111111111111205E-2"/>
                  <c:y val="-4.629629629629643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3333333333333361E-2"/>
                  <c:y val="-6.0185185185185147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2.3515905640114087E-2"/>
                  <c:y val="-4.3472407002138329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3.2334370255156855E-2"/>
                  <c:y val="-4.347240700213830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Feuil2!$B$16:$B$23</c:f>
              <c:numCache>
                <c:formatCode>General</c:formatCode>
                <c:ptCount val="8"/>
                <c:pt idx="0">
                  <c:v>2008</c:v>
                </c:pt>
                <c:pt idx="1">
                  <c:v>2009</c:v>
                </c:pt>
                <c:pt idx="2">
                  <c:v>2010</c:v>
                </c:pt>
                <c:pt idx="3">
                  <c:v>2011</c:v>
                </c:pt>
                <c:pt idx="4">
                  <c:v>2012</c:v>
                </c:pt>
                <c:pt idx="5">
                  <c:v>2013</c:v>
                </c:pt>
                <c:pt idx="6">
                  <c:v>2014</c:v>
                </c:pt>
                <c:pt idx="7">
                  <c:v>2015</c:v>
                </c:pt>
              </c:numCache>
            </c:numRef>
          </c:cat>
          <c:val>
            <c:numRef>
              <c:f>Feuil2!$C$16:$C$23</c:f>
              <c:numCache>
                <c:formatCode>General</c:formatCode>
                <c:ptCount val="8"/>
                <c:pt idx="0">
                  <c:v>43</c:v>
                </c:pt>
                <c:pt idx="1">
                  <c:v>40</c:v>
                </c:pt>
                <c:pt idx="2">
                  <c:v>41</c:v>
                </c:pt>
                <c:pt idx="3">
                  <c:v>57</c:v>
                </c:pt>
                <c:pt idx="4">
                  <c:v>75</c:v>
                </c:pt>
                <c:pt idx="5">
                  <c:v>83</c:v>
                </c:pt>
                <c:pt idx="6">
                  <c:v>92</c:v>
                </c:pt>
                <c:pt idx="7">
                  <c:v>101</c:v>
                </c:pt>
              </c:numCache>
            </c:numRef>
          </c:val>
          <c:smooth val="0"/>
        </c:ser>
        <c:dLbls>
          <c:showLegendKey val="0"/>
          <c:showVal val="0"/>
          <c:showCatName val="0"/>
          <c:showSerName val="0"/>
          <c:showPercent val="0"/>
          <c:showBubbleSize val="0"/>
        </c:dLbls>
        <c:smooth val="0"/>
        <c:axId val="197705296"/>
        <c:axId val="232460792"/>
      </c:lineChart>
      <c:catAx>
        <c:axId val="197705296"/>
        <c:scaling>
          <c:orientation val="minMax"/>
        </c:scaling>
        <c:delete val="0"/>
        <c:axPos val="b"/>
        <c:numFmt formatCode="General" sourceLinked="1"/>
        <c:majorTickMark val="out"/>
        <c:minorTickMark val="none"/>
        <c:tickLblPos val="nextTo"/>
        <c:crossAx val="232460792"/>
        <c:crosses val="autoZero"/>
        <c:auto val="1"/>
        <c:lblAlgn val="ctr"/>
        <c:lblOffset val="100"/>
        <c:noMultiLvlLbl val="0"/>
      </c:catAx>
      <c:valAx>
        <c:axId val="232460792"/>
        <c:scaling>
          <c:orientation val="minMax"/>
        </c:scaling>
        <c:delete val="0"/>
        <c:axPos val="l"/>
        <c:title>
          <c:tx>
            <c:rich>
              <a:bodyPr rot="-5400000" vert="horz"/>
              <a:lstStyle/>
              <a:p>
                <a:pPr>
                  <a:defRPr/>
                </a:pPr>
                <a:r>
                  <a:rPr lang="en-US"/>
                  <a:t>Minutes/month/subscriber</a:t>
                </a:r>
              </a:p>
            </c:rich>
          </c:tx>
          <c:overlay val="0"/>
        </c:title>
        <c:numFmt formatCode="General" sourceLinked="1"/>
        <c:majorTickMark val="out"/>
        <c:minorTickMark val="none"/>
        <c:tickLblPos val="nextTo"/>
        <c:crossAx val="197705296"/>
        <c:crosses val="autoZero"/>
        <c:crossBetween val="between"/>
      </c:valAx>
    </c:plotArea>
    <c:plotVisOnly val="1"/>
    <c:dispBlanksAs val="gap"/>
    <c:showDLblsOverMax val="0"/>
  </c:chart>
  <c:spPr>
    <a:ln>
      <a:solidFill>
        <a:srgbClr val="00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fr-FR" sz="1400" dirty="0" smtClean="0"/>
              <a:t>Evolution of the average revenue per minute Mobile (ARPM) </a:t>
            </a:r>
            <a:endParaRPr lang="fr-FR" sz="1400" dirty="0"/>
          </a:p>
        </c:rich>
      </c:tx>
      <c:overlay val="0"/>
    </c:title>
    <c:autoTitleDeleted val="0"/>
    <c:plotArea>
      <c:layout>
        <c:manualLayout>
          <c:layoutTarget val="inner"/>
          <c:xMode val="edge"/>
          <c:yMode val="edge"/>
          <c:x val="0.14228475067428095"/>
          <c:y val="0.21476281865502542"/>
          <c:w val="0.81886894914758135"/>
          <c:h val="0.57402689127790618"/>
        </c:manualLayout>
      </c:layout>
      <c:lineChart>
        <c:grouping val="standard"/>
        <c:varyColors val="0"/>
        <c:ser>
          <c:idx val="0"/>
          <c:order val="0"/>
          <c:tx>
            <c:strRef>
              <c:f>Feuil2!$C$4</c:f>
              <c:strCache>
                <c:ptCount val="1"/>
                <c:pt idx="0">
                  <c:v>ARPM Global Mobile</c:v>
                </c:pt>
              </c:strCache>
            </c:strRef>
          </c:tx>
          <c:marker>
            <c:symbol val="none"/>
          </c:marker>
          <c:dLbls>
            <c:dLbl>
              <c:idx val="0"/>
              <c:layout>
                <c:manualLayout>
                  <c:x val="0"/>
                  <c:y val="-3.2604305251603842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5.4248802521757655E-3"/>
                  <c:y val="-2.89816046680921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Feuil2!$B$5:$B$12</c:f>
              <c:numCache>
                <c:formatCode>General</c:formatCode>
                <c:ptCount val="8"/>
                <c:pt idx="0">
                  <c:v>2008</c:v>
                </c:pt>
                <c:pt idx="1">
                  <c:v>2009</c:v>
                </c:pt>
                <c:pt idx="2">
                  <c:v>2010</c:v>
                </c:pt>
                <c:pt idx="3">
                  <c:v>2011</c:v>
                </c:pt>
                <c:pt idx="4">
                  <c:v>2012</c:v>
                </c:pt>
                <c:pt idx="5">
                  <c:v>2013</c:v>
                </c:pt>
                <c:pt idx="6">
                  <c:v>2014</c:v>
                </c:pt>
                <c:pt idx="7">
                  <c:v>2015</c:v>
                </c:pt>
              </c:numCache>
            </c:numRef>
          </c:cat>
          <c:val>
            <c:numRef>
              <c:f>Feuil2!$C$5:$C$12</c:f>
              <c:numCache>
                <c:formatCode>General</c:formatCode>
                <c:ptCount val="8"/>
                <c:pt idx="0">
                  <c:v>1.27</c:v>
                </c:pt>
                <c:pt idx="1">
                  <c:v>1.24</c:v>
                </c:pt>
                <c:pt idx="2">
                  <c:v>1.1200000000000001</c:v>
                </c:pt>
                <c:pt idx="3">
                  <c:v>0.74000000000000032</c:v>
                </c:pt>
                <c:pt idx="4">
                  <c:v>0.53</c:v>
                </c:pt>
                <c:pt idx="5">
                  <c:v>0.41000000000000014</c:v>
                </c:pt>
                <c:pt idx="6">
                  <c:v>0.32000000000000017</c:v>
                </c:pt>
                <c:pt idx="7">
                  <c:v>0.27</c:v>
                </c:pt>
              </c:numCache>
            </c:numRef>
          </c:val>
          <c:smooth val="0"/>
        </c:ser>
        <c:ser>
          <c:idx val="1"/>
          <c:order val="1"/>
          <c:tx>
            <c:strRef>
              <c:f>Feuil2!$D$4</c:f>
              <c:strCache>
                <c:ptCount val="1"/>
                <c:pt idx="0">
                  <c:v>ARPM Mobile Postpaid</c:v>
                </c:pt>
              </c:strCache>
            </c:strRef>
          </c:tx>
          <c:marker>
            <c:symbol val="none"/>
          </c:marker>
          <c:dLbls>
            <c:dLbl>
              <c:idx val="0"/>
              <c:layout>
                <c:manualLayout>
                  <c:x val="0"/>
                  <c:y val="-3.9849706418626882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1.811350291755760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2.314814814814814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2.7777777777778958E-3"/>
                  <c:y val="-2.7777777777778019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090978929117384E-3"/>
                  <c:y val="-3.260430525160378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0"/>
                  <c:y val="-3.260430525160384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Feuil2!$B$5:$B$12</c:f>
              <c:numCache>
                <c:formatCode>General</c:formatCode>
                <c:ptCount val="8"/>
                <c:pt idx="0">
                  <c:v>2008</c:v>
                </c:pt>
                <c:pt idx="1">
                  <c:v>2009</c:v>
                </c:pt>
                <c:pt idx="2">
                  <c:v>2010</c:v>
                </c:pt>
                <c:pt idx="3">
                  <c:v>2011</c:v>
                </c:pt>
                <c:pt idx="4">
                  <c:v>2012</c:v>
                </c:pt>
                <c:pt idx="5">
                  <c:v>2013</c:v>
                </c:pt>
                <c:pt idx="6">
                  <c:v>2014</c:v>
                </c:pt>
                <c:pt idx="7">
                  <c:v>2015</c:v>
                </c:pt>
              </c:numCache>
            </c:numRef>
          </c:cat>
          <c:val>
            <c:numRef>
              <c:f>Feuil2!$D$5:$D$12</c:f>
              <c:numCache>
                <c:formatCode>General</c:formatCode>
                <c:ptCount val="8"/>
                <c:pt idx="0">
                  <c:v>0.92</c:v>
                </c:pt>
                <c:pt idx="1">
                  <c:v>0.9</c:v>
                </c:pt>
                <c:pt idx="2">
                  <c:v>0.8400000000000003</c:v>
                </c:pt>
                <c:pt idx="3">
                  <c:v>0.62000000000000033</c:v>
                </c:pt>
                <c:pt idx="4">
                  <c:v>0.47000000000000008</c:v>
                </c:pt>
                <c:pt idx="5">
                  <c:v>0.44</c:v>
                </c:pt>
                <c:pt idx="6">
                  <c:v>0.36000000000000015</c:v>
                </c:pt>
                <c:pt idx="7">
                  <c:v>0.29000000000000015</c:v>
                </c:pt>
              </c:numCache>
            </c:numRef>
          </c:val>
          <c:smooth val="0"/>
        </c:ser>
        <c:ser>
          <c:idx val="2"/>
          <c:order val="2"/>
          <c:tx>
            <c:strRef>
              <c:f>Feuil2!$E$4</c:f>
              <c:strCache>
                <c:ptCount val="1"/>
                <c:pt idx="0">
                  <c:v>ARPM Prepaid Mobile</c:v>
                </c:pt>
              </c:strCache>
            </c:strRef>
          </c:tx>
          <c:marker>
            <c:symbol val="none"/>
          </c:marker>
          <c:dLbls>
            <c:dLbl>
              <c:idx val="0"/>
              <c:layout>
                <c:manualLayout>
                  <c:x val="-8.1373203782636825E-3"/>
                  <c:y val="-3.260430525160382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8.3333333333333367E-3"/>
                  <c:y val="-1.851851851851856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111111111111125E-2"/>
                  <c:y val="-4.1666666666666664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3888888888889039E-2"/>
                  <c:y val="2.314814814814806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8.9645308103393738E-3"/>
                  <c:y val="2.8981604668092176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2.3528952269065385E-7"/>
                  <c:y val="3.622700583511520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Feuil2!$B$5:$B$12</c:f>
              <c:numCache>
                <c:formatCode>General</c:formatCode>
                <c:ptCount val="8"/>
                <c:pt idx="0">
                  <c:v>2008</c:v>
                </c:pt>
                <c:pt idx="1">
                  <c:v>2009</c:v>
                </c:pt>
                <c:pt idx="2">
                  <c:v>2010</c:v>
                </c:pt>
                <c:pt idx="3">
                  <c:v>2011</c:v>
                </c:pt>
                <c:pt idx="4">
                  <c:v>2012</c:v>
                </c:pt>
                <c:pt idx="5">
                  <c:v>2013</c:v>
                </c:pt>
                <c:pt idx="6">
                  <c:v>2014</c:v>
                </c:pt>
                <c:pt idx="7">
                  <c:v>2015</c:v>
                </c:pt>
              </c:numCache>
            </c:numRef>
          </c:cat>
          <c:val>
            <c:numRef>
              <c:f>Feuil2!$E$5:$E$12</c:f>
              <c:numCache>
                <c:formatCode>General</c:formatCode>
                <c:ptCount val="8"/>
                <c:pt idx="0">
                  <c:v>1.6400000000000001</c:v>
                </c:pt>
                <c:pt idx="1">
                  <c:v>1.6</c:v>
                </c:pt>
                <c:pt idx="2">
                  <c:v>1.27</c:v>
                </c:pt>
                <c:pt idx="3">
                  <c:v>0.81</c:v>
                </c:pt>
                <c:pt idx="4">
                  <c:v>0.56000000000000005</c:v>
                </c:pt>
                <c:pt idx="5">
                  <c:v>0.4</c:v>
                </c:pt>
                <c:pt idx="6">
                  <c:v>0.30000000000000016</c:v>
                </c:pt>
                <c:pt idx="7">
                  <c:v>0.26</c:v>
                </c:pt>
              </c:numCache>
            </c:numRef>
          </c:val>
          <c:smooth val="0"/>
        </c:ser>
        <c:dLbls>
          <c:showLegendKey val="0"/>
          <c:showVal val="0"/>
          <c:showCatName val="0"/>
          <c:showSerName val="0"/>
          <c:showPercent val="0"/>
          <c:showBubbleSize val="0"/>
        </c:dLbls>
        <c:smooth val="0"/>
        <c:axId val="232461184"/>
        <c:axId val="232461576"/>
      </c:lineChart>
      <c:catAx>
        <c:axId val="232461184"/>
        <c:scaling>
          <c:orientation val="minMax"/>
        </c:scaling>
        <c:delete val="0"/>
        <c:axPos val="b"/>
        <c:numFmt formatCode="General" sourceLinked="1"/>
        <c:majorTickMark val="out"/>
        <c:minorTickMark val="none"/>
        <c:tickLblPos val="nextTo"/>
        <c:crossAx val="232461576"/>
        <c:crosses val="autoZero"/>
        <c:auto val="1"/>
        <c:lblAlgn val="ctr"/>
        <c:lblOffset val="100"/>
        <c:noMultiLvlLbl val="0"/>
      </c:catAx>
      <c:valAx>
        <c:axId val="232461576"/>
        <c:scaling>
          <c:orientation val="minMax"/>
        </c:scaling>
        <c:delete val="0"/>
        <c:axPos val="l"/>
        <c:title>
          <c:tx>
            <c:rich>
              <a:bodyPr rot="-5400000" vert="horz"/>
              <a:lstStyle/>
              <a:p>
                <a:pPr>
                  <a:defRPr/>
                </a:pPr>
                <a:r>
                  <a:rPr lang="fr-FR"/>
                  <a:t>In</a:t>
                </a:r>
                <a:r>
                  <a:rPr lang="fr-FR" baseline="0"/>
                  <a:t> HT DH/month</a:t>
                </a:r>
                <a:endParaRPr lang="fr-FR"/>
              </a:p>
            </c:rich>
          </c:tx>
          <c:overlay val="0"/>
        </c:title>
        <c:numFmt formatCode="General" sourceLinked="1"/>
        <c:majorTickMark val="out"/>
        <c:minorTickMark val="none"/>
        <c:tickLblPos val="nextTo"/>
        <c:crossAx val="232461184"/>
        <c:crosses val="autoZero"/>
        <c:crossBetween val="between"/>
      </c:valAx>
    </c:plotArea>
    <c:legend>
      <c:legendPos val="b"/>
      <c:overlay val="0"/>
      <c:txPr>
        <a:bodyPr/>
        <a:lstStyle/>
        <a:p>
          <a:pPr>
            <a:defRPr sz="900"/>
          </a:pPr>
          <a:endParaRPr lang="en-US"/>
        </a:p>
      </c:txPr>
    </c:legend>
    <c:plotVisOnly val="1"/>
    <c:dispBlanksAs val="gap"/>
    <c:showDLblsOverMax val="0"/>
  </c:chart>
  <c:spPr>
    <a:ln>
      <a:solidFill>
        <a:srgbClr val="000000"/>
      </a:solid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fr-FR" sz="1200" dirty="0"/>
              <a:t>Distribution of Internet Park by type </a:t>
            </a:r>
            <a:r>
              <a:rPr lang="fr-FR" sz="1200" dirty="0" smtClean="0"/>
              <a:t>To access </a:t>
            </a:r>
            <a:endParaRPr lang="fr-FR" sz="1200" dirty="0"/>
          </a:p>
          <a:p>
            <a:pPr>
              <a:defRPr sz="1200"/>
            </a:pPr>
            <a:r>
              <a:rPr lang="fr-FR" sz="1200" b="0" i="1" dirty="0"/>
              <a:t> (December 2015)</a:t>
            </a:r>
          </a:p>
        </c:rich>
      </c:tx>
      <c:overlay val="0"/>
    </c:title>
    <c:autoTitleDeleted val="0"/>
    <c:plotArea>
      <c:layout>
        <c:manualLayout>
          <c:layoutTarget val="inner"/>
          <c:xMode val="edge"/>
          <c:yMode val="edge"/>
          <c:x val="0.20178380637804805"/>
          <c:y val="0.25522731034420226"/>
          <c:w val="0.48577099920491412"/>
          <c:h val="0.55202511512326291"/>
        </c:manualLayout>
      </c:layout>
      <c:pieChart>
        <c:varyColors val="1"/>
        <c:ser>
          <c:idx val="0"/>
          <c:order val="0"/>
          <c:explosion val="25"/>
          <c:dPt>
            <c:idx val="0"/>
            <c:bubble3D val="0"/>
            <c:spPr>
              <a:solidFill>
                <a:srgbClr val="00FFFF"/>
              </a:solidFill>
            </c:spPr>
          </c:dPt>
          <c:dPt>
            <c:idx val="1"/>
            <c:bubble3D val="0"/>
            <c:spPr>
              <a:solidFill>
                <a:srgbClr val="B2B2B2"/>
              </a:solidFill>
            </c:spPr>
          </c:dPt>
          <c:dLbls>
            <c:dLbl>
              <c:idx val="0"/>
              <c:layout>
                <c:manualLayout>
                  <c:x val="5.0713153724247444E-2"/>
                  <c:y val="5.7142857142857155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0.11869220767293602"/>
                  <c:y val="-5.7194162576943389E-2"/>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1.0686033500962941E-2"/>
                  <c:y val="9.7116610423697066E-3"/>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(INTERNET!$B$5,INTERNET!$B$23,INTERNET!$B$58)</c:f>
              <c:strCache>
                <c:ptCount val="3"/>
                <c:pt idx="0">
                  <c:v>ADSL </c:v>
                </c:pt>
                <c:pt idx="1">
                  <c:v>Mobile Internet</c:v>
                </c:pt>
                <c:pt idx="2">
                  <c:v>Other Internet offerings</c:v>
                </c:pt>
              </c:strCache>
            </c:strRef>
          </c:cat>
          <c:val>
            <c:numRef>
              <c:f>(INTERNET!$H$9,INTERNET!$H$27,INTERNET!$H$62)</c:f>
              <c:numCache>
                <c:formatCode>0.00%</c:formatCode>
                <c:ptCount val="3"/>
                <c:pt idx="0">
                  <c:v>7.8203697768505095E-2</c:v>
                </c:pt>
                <c:pt idx="1">
                  <c:v>0.92163563724845976</c:v>
                </c:pt>
                <c:pt idx="2">
                  <c:v>1.6066498303585108E-4</c:v>
                </c:pt>
              </c:numCache>
            </c:numRef>
          </c:val>
        </c:ser>
        <c:dLbls>
          <c:showLegendKey val="0"/>
          <c:showVal val="1"/>
          <c:showCatName val="0"/>
          <c:showSerName val="0"/>
          <c:showPercent val="0"/>
          <c:showBubbleSize val="0"/>
          <c:showLeaderLines val="0"/>
        </c:dLbls>
        <c:firstSliceAng val="0"/>
      </c:pieChart>
    </c:plotArea>
    <c:legend>
      <c:legendPos val="b"/>
      <c:layout>
        <c:manualLayout>
          <c:xMode val="edge"/>
          <c:yMode val="edge"/>
          <c:x val="2.0236041847273647E-2"/>
          <c:y val="0.85543811458590768"/>
          <c:w val="0.97976395815272621"/>
          <c:h val="0.12296564554051827"/>
        </c:manualLayout>
      </c:layout>
      <c:overlay val="0"/>
      <c:txPr>
        <a:bodyPr/>
        <a:lstStyle/>
        <a:p>
          <a:pPr>
            <a:defRPr sz="1200"/>
          </a:pPr>
          <a:endParaRPr lang="en-US"/>
        </a:p>
      </c:txPr>
    </c:legend>
    <c:plotVisOnly val="1"/>
    <c:dispBlanksAs val="zero"/>
    <c:showDLblsOverMax val="0"/>
  </c:chart>
  <c:spPr>
    <a:ln>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a:pPr>
            <a:r>
              <a:rPr lang="fr-FR" sz="1800" dirty="0"/>
              <a:t>Evolution of the </a:t>
            </a:r>
            <a:r>
              <a:rPr lang="fr-FR" sz="1800" dirty="0" err="1" smtClean="0"/>
              <a:t>invoice</a:t>
            </a:r>
            <a:r>
              <a:rPr lang="fr-FR" sz="1800" dirty="0" smtClean="0"/>
              <a:t> of Internet on </a:t>
            </a:r>
            <a:r>
              <a:rPr lang="fr-FR" sz="1800" dirty="0" err="1" smtClean="0"/>
              <a:t>average</a:t>
            </a:r>
            <a:endParaRPr lang="fr-FR" sz="1800" dirty="0"/>
          </a:p>
        </c:rich>
      </c:tx>
      <c:layout>
        <c:manualLayout>
          <c:xMode val="edge"/>
          <c:yMode val="edge"/>
          <c:x val="0.26729593448121775"/>
          <c:y val="2.5518337034943401E-2"/>
        </c:manualLayout>
      </c:layout>
      <c:overlay val="1"/>
    </c:title>
    <c:autoTitleDeleted val="0"/>
    <c:plotArea>
      <c:layout>
        <c:manualLayout>
          <c:layoutTarget val="inner"/>
          <c:xMode val="edge"/>
          <c:yMode val="edge"/>
          <c:x val="0.13799944368419156"/>
          <c:y val="0.12871718249300948"/>
          <c:w val="0.82519815728428325"/>
          <c:h val="0.72481596677756677"/>
        </c:manualLayout>
      </c:layout>
      <c:lineChart>
        <c:grouping val="standard"/>
        <c:varyColors val="0"/>
        <c:ser>
          <c:idx val="0"/>
          <c:order val="0"/>
          <c:tx>
            <c:strRef>
              <c:f>Internet!$D$3</c:f>
              <c:strCache>
                <c:ptCount val="1"/>
                <c:pt idx="0">
                  <c:v>ADSL</c:v>
                </c:pt>
              </c:strCache>
            </c:strRef>
          </c:tx>
          <c:marker>
            <c:symbol val="square"/>
            <c:size val="5"/>
          </c:marker>
          <c:dLbls>
            <c:dLbl>
              <c:idx val="0"/>
              <c:layout>
                <c:manualLayout>
                  <c:x val="-3.9059166331777265E-2"/>
                  <c:y val="-4.004034590915703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7662517289073461E-2"/>
                  <c:y val="-4.404404404404409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7662517289073461E-2"/>
                  <c:y val="-4.228196700637647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597510373443983E-2"/>
                  <c:y val="-5.103667406988689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3.3195020746887967E-2"/>
                  <c:y val="-4.253056172490571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Internet!$C$4:$C$11</c:f>
              <c:numCache>
                <c:formatCode>General</c:formatCode>
                <c:ptCount val="8"/>
                <c:pt idx="0">
                  <c:v>2008</c:v>
                </c:pt>
                <c:pt idx="1">
                  <c:v>2009</c:v>
                </c:pt>
                <c:pt idx="2">
                  <c:v>2010</c:v>
                </c:pt>
                <c:pt idx="3">
                  <c:v>2011</c:v>
                </c:pt>
                <c:pt idx="4">
                  <c:v>2012</c:v>
                </c:pt>
                <c:pt idx="5">
                  <c:v>2013</c:v>
                </c:pt>
                <c:pt idx="6">
                  <c:v>2014</c:v>
                </c:pt>
                <c:pt idx="7">
                  <c:v>2015</c:v>
                </c:pt>
              </c:numCache>
            </c:numRef>
          </c:cat>
          <c:val>
            <c:numRef>
              <c:f>Internet!$D$4:$D$11</c:f>
              <c:numCache>
                <c:formatCode>#,##0</c:formatCode>
                <c:ptCount val="8"/>
                <c:pt idx="0">
                  <c:v>167</c:v>
                </c:pt>
                <c:pt idx="1">
                  <c:v>157</c:v>
                </c:pt>
                <c:pt idx="2">
                  <c:v>139</c:v>
                </c:pt>
                <c:pt idx="3">
                  <c:v>116</c:v>
                </c:pt>
                <c:pt idx="4">
                  <c:v>111</c:v>
                </c:pt>
                <c:pt idx="5">
                  <c:v>98</c:v>
                </c:pt>
                <c:pt idx="6">
                  <c:v>93</c:v>
                </c:pt>
                <c:pt idx="7">
                  <c:v>94</c:v>
                </c:pt>
              </c:numCache>
            </c:numRef>
          </c:val>
          <c:smooth val="0"/>
        </c:ser>
        <c:ser>
          <c:idx val="1"/>
          <c:order val="1"/>
          <c:tx>
            <c:strRef>
              <c:f>Internet!$E$3</c:f>
              <c:strCache>
                <c:ptCount val="1"/>
                <c:pt idx="0">
                  <c:v>The Global Internet</c:v>
                </c:pt>
              </c:strCache>
            </c:strRef>
          </c:tx>
          <c:marker>
            <c:symbol val="diamond"/>
            <c:size val="5"/>
          </c:marker>
          <c:dLbls>
            <c:dLbl>
              <c:idx val="0"/>
              <c:layout>
                <c:manualLayout>
                  <c:x val="-4.2820634072047337E-2"/>
                  <c:y val="-1.601592817398240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2130013831258639E-2"/>
                  <c:y val="-4.404404404404409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6597510373443983E-2"/>
                  <c:y val="-4.40440440440440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597510373443983E-2"/>
                  <c:y val="-3.603603603603611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2.4896265560166157E-2"/>
                  <c:y val="-5.6056056056056083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1.334704470681968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Internet!$C$4:$C$11</c:f>
              <c:numCache>
                <c:formatCode>General</c:formatCode>
                <c:ptCount val="8"/>
                <c:pt idx="0">
                  <c:v>2008</c:v>
                </c:pt>
                <c:pt idx="1">
                  <c:v>2009</c:v>
                </c:pt>
                <c:pt idx="2">
                  <c:v>2010</c:v>
                </c:pt>
                <c:pt idx="3">
                  <c:v>2011</c:v>
                </c:pt>
                <c:pt idx="4">
                  <c:v>2012</c:v>
                </c:pt>
                <c:pt idx="5">
                  <c:v>2013</c:v>
                </c:pt>
                <c:pt idx="6">
                  <c:v>2014</c:v>
                </c:pt>
                <c:pt idx="7">
                  <c:v>2015</c:v>
                </c:pt>
              </c:numCache>
            </c:numRef>
          </c:cat>
          <c:val>
            <c:numRef>
              <c:f>Internet!$E$4:$E$11</c:f>
              <c:numCache>
                <c:formatCode>#,##0</c:formatCode>
                <c:ptCount val="8"/>
                <c:pt idx="0">
                  <c:v>154</c:v>
                </c:pt>
                <c:pt idx="1">
                  <c:v>121</c:v>
                </c:pt>
                <c:pt idx="2">
                  <c:v>82</c:v>
                </c:pt>
                <c:pt idx="3">
                  <c:v>53</c:v>
                </c:pt>
                <c:pt idx="4">
                  <c:v>42</c:v>
                </c:pt>
                <c:pt idx="5">
                  <c:v>36</c:v>
                </c:pt>
                <c:pt idx="6">
                  <c:v>23</c:v>
                </c:pt>
                <c:pt idx="7">
                  <c:v>24</c:v>
                </c:pt>
              </c:numCache>
            </c:numRef>
          </c:val>
          <c:smooth val="0"/>
        </c:ser>
        <c:ser>
          <c:idx val="2"/>
          <c:order val="2"/>
          <c:tx>
            <c:strRef>
              <c:f>Internet!$F$3</c:f>
              <c:strCache>
                <c:ptCount val="1"/>
                <c:pt idx="0">
                  <c:v>Mobile Internet</c:v>
                </c:pt>
              </c:strCache>
            </c:strRef>
          </c:tx>
          <c:marker>
            <c:symbol val="triangle"/>
            <c:size val="5"/>
          </c:marker>
          <c:dLbls>
            <c:dLbl>
              <c:idx val="0"/>
              <c:layout>
                <c:manualLayout>
                  <c:x val="-3.9390898176516219E-2"/>
                  <c:y val="-2.6025686229896015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7662517289073461E-2"/>
                  <c:y val="-4.004004004004005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3.3195020746887967E-2"/>
                  <c:y val="-4.0040040040039956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5961272475795426E-2"/>
                  <c:y val="-2.4024024024024031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4.1493775933610123E-2"/>
                  <c:y val="-2.80280280280281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Internet!$C$4:$C$11</c:f>
              <c:numCache>
                <c:formatCode>General</c:formatCode>
                <c:ptCount val="8"/>
                <c:pt idx="0">
                  <c:v>2008</c:v>
                </c:pt>
                <c:pt idx="1">
                  <c:v>2009</c:v>
                </c:pt>
                <c:pt idx="2">
                  <c:v>2010</c:v>
                </c:pt>
                <c:pt idx="3">
                  <c:v>2011</c:v>
                </c:pt>
                <c:pt idx="4">
                  <c:v>2012</c:v>
                </c:pt>
                <c:pt idx="5">
                  <c:v>2013</c:v>
                </c:pt>
                <c:pt idx="6">
                  <c:v>2014</c:v>
                </c:pt>
                <c:pt idx="7">
                  <c:v>2015</c:v>
                </c:pt>
              </c:numCache>
            </c:numRef>
          </c:cat>
          <c:val>
            <c:numRef>
              <c:f>Internet!$F$4:$F$11</c:f>
              <c:numCache>
                <c:formatCode>#,##0</c:formatCode>
                <c:ptCount val="8"/>
                <c:pt idx="0">
                  <c:v>110</c:v>
                </c:pt>
                <c:pt idx="1">
                  <c:v>83</c:v>
                </c:pt>
                <c:pt idx="2">
                  <c:v>58</c:v>
                </c:pt>
                <c:pt idx="3">
                  <c:v>37</c:v>
                </c:pt>
                <c:pt idx="4">
                  <c:v>27</c:v>
                </c:pt>
                <c:pt idx="5">
                  <c:v>21</c:v>
                </c:pt>
                <c:pt idx="6">
                  <c:v>18</c:v>
                </c:pt>
                <c:pt idx="7">
                  <c:v>17</c:v>
                </c:pt>
              </c:numCache>
            </c:numRef>
          </c:val>
          <c:smooth val="0"/>
        </c:ser>
        <c:dLbls>
          <c:showLegendKey val="0"/>
          <c:showVal val="0"/>
          <c:showCatName val="0"/>
          <c:showSerName val="0"/>
          <c:showPercent val="0"/>
          <c:showBubbleSize val="0"/>
        </c:dLbls>
        <c:marker val="1"/>
        <c:smooth val="0"/>
        <c:axId val="232462752"/>
        <c:axId val="232463144"/>
      </c:lineChart>
      <c:catAx>
        <c:axId val="232462752"/>
        <c:scaling>
          <c:orientation val="minMax"/>
        </c:scaling>
        <c:delete val="0"/>
        <c:axPos val="b"/>
        <c:numFmt formatCode="General" sourceLinked="1"/>
        <c:majorTickMark val="out"/>
        <c:minorTickMark val="none"/>
        <c:tickLblPos val="nextTo"/>
        <c:crossAx val="232463144"/>
        <c:crosses val="autoZero"/>
        <c:auto val="1"/>
        <c:lblAlgn val="ctr"/>
        <c:lblOffset val="100"/>
        <c:noMultiLvlLbl val="0"/>
      </c:catAx>
      <c:valAx>
        <c:axId val="232463144"/>
        <c:scaling>
          <c:orientation val="minMax"/>
        </c:scaling>
        <c:delete val="0"/>
        <c:axPos val="l"/>
        <c:title>
          <c:tx>
            <c:rich>
              <a:bodyPr rot="-5400000" vert="horz"/>
              <a:lstStyle/>
              <a:p>
                <a:pPr>
                  <a:defRPr/>
                </a:pPr>
                <a:r>
                  <a:rPr lang="fr-FR"/>
                  <a:t>In</a:t>
                </a:r>
                <a:r>
                  <a:rPr lang="fr-FR" baseline="0"/>
                  <a:t> HT DH/month/subscriber</a:t>
                </a:r>
                <a:endParaRPr lang="fr-FR"/>
              </a:p>
            </c:rich>
          </c:tx>
          <c:overlay val="0"/>
        </c:title>
        <c:numFmt formatCode="#,##0" sourceLinked="1"/>
        <c:majorTickMark val="out"/>
        <c:minorTickMark val="none"/>
        <c:tickLblPos val="nextTo"/>
        <c:crossAx val="232462752"/>
        <c:crosses val="autoZero"/>
        <c:crossBetween val="between"/>
      </c:valAx>
    </c:plotArea>
    <c:legend>
      <c:legendPos val="b"/>
      <c:layout>
        <c:manualLayout>
          <c:xMode val="edge"/>
          <c:yMode val="edge"/>
          <c:x val="0.23430631722070938"/>
          <c:y val="0.92352484941223056"/>
          <c:w val="0.52820053164921288"/>
          <c:h val="7.6475150587769103E-2"/>
        </c:manualLayout>
      </c:layout>
      <c:overlay val="0"/>
      <c:txPr>
        <a:bodyPr/>
        <a:lstStyle/>
        <a:p>
          <a:pPr>
            <a:defRPr sz="1400"/>
          </a:pPr>
          <a:endParaRPr lang="en-US"/>
        </a:p>
      </c:txPr>
    </c:legend>
    <c:plotVisOnly val="1"/>
    <c:dispBlanksAs val="gap"/>
    <c:showDLblsOverMax val="0"/>
  </c:chart>
  <c:spPr>
    <a:ln>
      <a:solidFill>
        <a:srgbClr val="000000"/>
      </a:solid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01577146806748"/>
          <c:y val="4.3514300880149119E-2"/>
          <c:w val="0.84928863794536535"/>
          <c:h val="0.81610777814810731"/>
        </c:manualLayout>
      </c:layout>
      <c:barChart>
        <c:barDir val="col"/>
        <c:grouping val="clustered"/>
        <c:varyColors val="0"/>
        <c:ser>
          <c:idx val="0"/>
          <c:order val="0"/>
          <c:tx>
            <c:strRef>
              <c:f>Feuil1!$B$20</c:f>
              <c:strCache>
                <c:ptCount val="1"/>
                <c:pt idx="0">
                  <c:v>Total Park</c:v>
                </c:pt>
              </c:strCache>
            </c:strRef>
          </c:tx>
          <c:invertIfNegative val="0"/>
          <c:dLbls>
            <c:dLbl>
              <c:idx val="0"/>
              <c:layout>
                <c:manualLayout>
                  <c:x val="3.2281884397809412E-3"/>
                  <c:y val="7.6568085758666271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9.6845653193428291E-3"/>
                  <c:y val="7.6568085758669064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2281884397809412E-3"/>
                  <c:y val="-1.148521286380014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9.6820234386815773E-4"/>
                  <c:y val="3.6541666754589365E-3"/>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5.8287795992714034E-3"/>
                  <c:y val="0"/>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7.2859744990892532E-3"/>
                  <c:y val="3.3903132460491963E-17"/>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1.5225529971369582E-2"/>
                  <c:y val="3.7563817820807665E-3"/>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1.5225739672082638E-2"/>
                  <c:y val="-7.5127635641615304E-3"/>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5.8285323562344065E-3"/>
                  <c:y val="8.1762054725682768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Feuil1!$A$21:$A$36</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Feuil1!$B$21:$B$36</c:f>
              <c:numCache>
                <c:formatCode>#,##0</c:formatCode>
                <c:ptCount val="16"/>
                <c:pt idx="0" formatCode="General">
                  <c:v>674</c:v>
                </c:pt>
                <c:pt idx="1">
                  <c:v>1998</c:v>
                </c:pt>
                <c:pt idx="2">
                  <c:v>3586</c:v>
                </c:pt>
                <c:pt idx="3">
                  <c:v>5298</c:v>
                </c:pt>
                <c:pt idx="4">
                  <c:v>9476</c:v>
                </c:pt>
                <c:pt idx="5">
                  <c:v>19025</c:v>
                </c:pt>
                <c:pt idx="6">
                  <c:v>22583</c:v>
                </c:pt>
                <c:pt idx="7">
                  <c:v>25890</c:v>
                </c:pt>
                <c:pt idx="8">
                  <c:v>29450</c:v>
                </c:pt>
                <c:pt idx="9">
                  <c:v>34008</c:v>
                </c:pt>
                <c:pt idx="10">
                  <c:v>37969</c:v>
                </c:pt>
                <c:pt idx="11">
                  <c:v>42187</c:v>
                </c:pt>
                <c:pt idx="12">
                  <c:v>46806</c:v>
                </c:pt>
                <c:pt idx="13">
                  <c:v>50945</c:v>
                </c:pt>
                <c:pt idx="14">
                  <c:v>54450</c:v>
                </c:pt>
                <c:pt idx="15">
                  <c:v>59138</c:v>
                </c:pt>
              </c:numCache>
            </c:numRef>
          </c:val>
        </c:ser>
        <c:dLbls>
          <c:showLegendKey val="0"/>
          <c:showVal val="0"/>
          <c:showCatName val="0"/>
          <c:showSerName val="0"/>
          <c:showPercent val="0"/>
          <c:showBubbleSize val="0"/>
        </c:dLbls>
        <c:gapWidth val="150"/>
        <c:axId val="232463536"/>
        <c:axId val="232463928"/>
      </c:barChart>
      <c:catAx>
        <c:axId val="232463536"/>
        <c:scaling>
          <c:orientation val="minMax"/>
        </c:scaling>
        <c:delete val="0"/>
        <c:axPos val="b"/>
        <c:numFmt formatCode="General" sourceLinked="1"/>
        <c:majorTickMark val="out"/>
        <c:minorTickMark val="none"/>
        <c:tickLblPos val="nextTo"/>
        <c:crossAx val="232463928"/>
        <c:crosses val="autoZero"/>
        <c:auto val="1"/>
        <c:lblAlgn val="ctr"/>
        <c:lblOffset val="100"/>
        <c:noMultiLvlLbl val="0"/>
      </c:catAx>
      <c:valAx>
        <c:axId val="232463928"/>
        <c:scaling>
          <c:orientation val="minMax"/>
          <c:max val="60000"/>
        </c:scaling>
        <c:delete val="0"/>
        <c:axPos val="l"/>
        <c:numFmt formatCode="General" sourceLinked="1"/>
        <c:majorTickMark val="out"/>
        <c:minorTickMark val="none"/>
        <c:tickLblPos val="nextTo"/>
        <c:crossAx val="232463536"/>
        <c:crosses val="autoZero"/>
        <c:crossBetween val="between"/>
      </c:valAx>
    </c:plotArea>
    <c:plotVisOnly val="1"/>
    <c:dispBlanksAs val="gap"/>
    <c:showDLblsOverMax val="0"/>
  </c:chart>
  <c:spPr>
    <a:ln>
      <a:solidFill>
        <a:srgbClr val="000000"/>
      </a:solidFill>
    </a:ln>
  </c:spPr>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805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5" y="2"/>
            <a:ext cx="2945659" cy="498055"/>
          </a:xfrm>
          <a:prstGeom prst="rect">
            <a:avLst/>
          </a:prstGeom>
        </p:spPr>
        <p:txBody>
          <a:bodyPr vert="horz" lIns="91440" tIns="45720" rIns="91440" bIns="45720" rtlCol="0"/>
          <a:lstStyle>
            <a:lvl1pPr algn="r">
              <a:defRPr sz="1200"/>
            </a:lvl1pPr>
          </a:lstStyle>
          <a:p>
            <a:fld id="{19043458-52AD-4732-8CDD-1DD0811904F2}" type="datetimeFigureOut">
              <a:rPr lang="en-US" smtClean="0"/>
              <a:pPr/>
              <a:t>09/03/2016</a:t>
            </a:fld>
            <a:endParaRPr lang="en-US"/>
          </a:p>
        </p:txBody>
      </p:sp>
      <p:sp>
        <p:nvSpPr>
          <p:cNvPr id="4" name="Footer Placeholder 3"/>
          <p:cNvSpPr>
            <a:spLocks noGrp="1"/>
          </p:cNvSpPr>
          <p:nvPr>
            <p:ph type="ftr" sz="quarter" idx="2"/>
          </p:nvPr>
        </p:nvSpPr>
        <p:spPr>
          <a:xfrm>
            <a:off x="2" y="9428594"/>
            <a:ext cx="2945659" cy="49805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5" y="9428594"/>
            <a:ext cx="2945659" cy="498054"/>
          </a:xfrm>
          <a:prstGeom prst="rect">
            <a:avLst/>
          </a:prstGeom>
        </p:spPr>
        <p:txBody>
          <a:bodyPr vert="horz" lIns="91440" tIns="45720" rIns="91440" bIns="45720" rtlCol="0" anchor="b"/>
          <a:lstStyle>
            <a:lvl1pPr algn="r">
              <a:defRPr sz="1200"/>
            </a:lvl1pPr>
          </a:lstStyle>
          <a:p>
            <a:fld id="{B39C3D32-BE30-4FAD-8B4A-E63DFB82193F}" type="slidenum">
              <a:rPr lang="en-US" smtClean="0"/>
              <a:pPr/>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0"/>
            <a:ext cx="2945586" cy="4961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916" y="10"/>
            <a:ext cx="2946674" cy="496100"/>
          </a:xfrm>
          <a:prstGeom prst="rect">
            <a:avLst/>
          </a:prstGeom>
        </p:spPr>
        <p:txBody>
          <a:bodyPr vert="horz" lIns="91440" tIns="45720" rIns="91440" bIns="45720" rtlCol="0"/>
          <a:lstStyle>
            <a:lvl1pPr algn="r">
              <a:defRPr sz="1200"/>
            </a:lvl1pPr>
          </a:lstStyle>
          <a:p>
            <a:fld id="{989933D4-F91A-4EA5-9A61-A67F16632459}" type="datetimeFigureOut">
              <a:rPr lang="en-US" smtClean="0"/>
              <a:pPr/>
              <a:t>09/03/2016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335" y="4715277"/>
            <a:ext cx="5439009" cy="446722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9428230"/>
            <a:ext cx="2945586" cy="4961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916" y="9428230"/>
            <a:ext cx="2946674" cy="496100"/>
          </a:xfrm>
          <a:prstGeom prst="rect">
            <a:avLst/>
          </a:prstGeom>
        </p:spPr>
        <p:txBody>
          <a:bodyPr vert="horz" lIns="91440" tIns="45720" rIns="91440" bIns="45720" rtlCol="0" anchor="b"/>
          <a:lstStyle>
            <a:lvl1pPr algn="r">
              <a:defRPr sz="1200"/>
            </a:lvl1pPr>
          </a:lstStyle>
          <a:p>
            <a:fld id="{245ECFA5-82D6-4FAA-AC71-4FE3398F1523}" type="slidenum">
              <a:rPr lang="en-US" smtClean="0"/>
              <a:pPr/>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a:t>
            </a:fld>
            <a:endParaRPr lang="en-US"/>
          </a:p>
        </p:txBody>
      </p:sp>
    </p:spTree>
    <p:extLst>
      <p:ext uri="{BB962C8B-B14F-4D97-AF65-F5344CB8AC3E}">
        <p14:creationId xmlns:p14="http://schemas.microsoft.com/office/powerpoint/2010/main" val="1070079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p:cNvSpPr>
            <a:spLocks noGrp="1" noRot="1" noChangeAspect="1" noTextEdit="1"/>
          </p:cNvSpPr>
          <p:nvPr>
            <p:ph type="sldImg"/>
          </p:nvPr>
        </p:nvSpPr>
        <p:spPr>
          <a:ln/>
        </p:spPr>
      </p:sp>
      <p:sp>
        <p:nvSpPr>
          <p:cNvPr id="1843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3EF4D2B7-6CB3-4666-A758-C644B66C6F1A}" type="slidenum">
              <a:rPr lang="fr-FR" smtClean="0">
                <a:latin typeface="Arial" charset="0"/>
              </a:rPr>
              <a:pPr>
                <a:defRPr/>
              </a:pPr>
              <a:t>10</a:t>
            </a:fld>
            <a:endParaRPr lang="fr-FR" smtClean="0">
              <a:latin typeface="Arial" charset="0"/>
            </a:endParaRPr>
          </a:p>
        </p:txBody>
      </p:sp>
    </p:spTree>
    <p:extLst>
      <p:ext uri="{BB962C8B-B14F-4D97-AF65-F5344CB8AC3E}">
        <p14:creationId xmlns:p14="http://schemas.microsoft.com/office/powerpoint/2010/main" val="3832872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F2F4C9C4-7989-403B-BEF0-BEBD0BA46FB4}" type="slidenum">
              <a:rPr lang="fr-FR" smtClean="0">
                <a:latin typeface="Arial" charset="0"/>
              </a:rPr>
              <a:pPr>
                <a:defRPr/>
              </a:pPr>
              <a:t>11</a:t>
            </a:fld>
            <a:endParaRPr lang="fr-FR" smtClean="0">
              <a:latin typeface="Arial" charset="0"/>
            </a:endParaRPr>
          </a:p>
        </p:txBody>
      </p:sp>
    </p:spTree>
    <p:extLst>
      <p:ext uri="{BB962C8B-B14F-4D97-AF65-F5344CB8AC3E}">
        <p14:creationId xmlns:p14="http://schemas.microsoft.com/office/powerpoint/2010/main" val="1448716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12</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542431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16</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306419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smtClean="0"/>
              <a:pPr/>
              <a:t>17</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633174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smtClean="0"/>
              <a:pPr/>
              <a:t>18</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890161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smtClean="0"/>
              <a:pPr/>
              <a:t>19</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9310398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1850F95-A45F-4F4D-A568-A922B5734B27}" type="slidenum">
              <a:rPr lang="en-US" sz="1200" smtClean="0"/>
              <a:pPr/>
              <a:t>20</a:t>
            </a:fld>
            <a:endParaRPr lang="en-US"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33905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23D952F6-9BD6-4451-B416-11E9D8F4CAD1}" type="slidenum">
              <a:rPr lang="en-US" sz="1200" smtClean="0"/>
              <a:pPr/>
              <a:t>21</a:t>
            </a:fld>
            <a:endParaRPr lang="en-US" sz="12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507018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9209460-0D4D-4D52-837B-6C43391B1A84}" type="slidenum">
              <a:rPr lang="en-US" sz="1200" smtClean="0"/>
              <a:pPr/>
              <a:t>22</a:t>
            </a:fld>
            <a:endParaRPr lang="en-US"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98531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2</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576055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23</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237370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2AFBCFA2-AAD1-4A81-85F8-145A0AB5E840}" type="slidenum">
              <a:rPr lang="en-US" sz="1200" smtClean="0"/>
              <a:pPr/>
              <a:t>24</a:t>
            </a:fld>
            <a:endParaRPr 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4196677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F609A47-77B8-44CB-B8B9-0CA2E0F9D2AA}" type="slidenum">
              <a:rPr lang="en-US" sz="1200" smtClean="0"/>
              <a:pPr/>
              <a:t>25</a:t>
            </a:fld>
            <a:endParaRPr lang="en-US"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779442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CE82F42-E686-433B-871C-15312E44172A}" type="slidenum">
              <a:rPr lang="en-US" sz="1200" smtClean="0"/>
              <a:pPr/>
              <a:t>26</a:t>
            </a:fld>
            <a:endParaRPr lang="en-US" sz="12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743395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D5FDFD7-7655-465B-A1AC-6E6C2D8A0459}" type="slidenum">
              <a:rPr lang="en-US" sz="1200" smtClean="0"/>
              <a:pPr/>
              <a:t>27</a:t>
            </a:fld>
            <a:endParaRPr lang="en-US" sz="120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773539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5F3CC54E-6FDB-4416-BC12-EB705F80E0F6}" type="slidenum">
              <a:rPr lang="en-US" sz="1200" smtClean="0"/>
              <a:pPr/>
              <a:t>28</a:t>
            </a:fld>
            <a:endParaRPr lang="en-US"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6632827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283E65-64E5-41CA-B85A-2DA078DB92BE}" type="slidenum">
              <a:rPr lang="en-US" sz="1200" smtClean="0"/>
              <a:pPr/>
              <a:t>29</a:t>
            </a:fld>
            <a:endParaRPr lang="en-US" sz="120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9489959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30</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5255019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7A582C60-1499-417A-9859-930C5FFBAE25}" type="slidenum">
              <a:rPr lang="en-US" sz="1200" smtClean="0"/>
              <a:pPr/>
              <a:t>31</a:t>
            </a:fld>
            <a:endParaRPr 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9405102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1B8A190-FBF8-4085-BD6F-3251CF06848D}" type="slidenum">
              <a:rPr lang="en-US" sz="1200" smtClean="0"/>
              <a:pPr/>
              <a:t>32</a:t>
            </a:fld>
            <a:endParaRPr lang="en-US"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972048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2BC0A46-4A8A-4C54-A8A2-985FF9362FB7}" type="slidenum">
              <a:rPr lang="en-US" sz="1200" smtClean="0"/>
              <a:pPr/>
              <a:t>3</a:t>
            </a:fld>
            <a:endParaRPr lang="en-US" sz="12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5382302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D4AFAE9-3D58-48DB-B264-AE28C707E4C6}" type="slidenum">
              <a:rPr lang="en-US" sz="1200" smtClean="0"/>
              <a:pPr/>
              <a:t>33</a:t>
            </a:fld>
            <a:endParaRPr lang="en-US"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1680791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34</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796329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defTabSz="930275" eaLnBrk="0" hangingPunct="0">
              <a:defRPr sz="3600">
                <a:solidFill>
                  <a:schemeClr val="tx1"/>
                </a:solidFill>
                <a:latin typeface="Arial" panose="020B0604020202020204" pitchFamily="34" charset="0"/>
                <a:cs typeface="Arial" panose="020B0604020202020204" pitchFamily="34" charset="0"/>
              </a:defRPr>
            </a:lvl1pPr>
            <a:lvl2pPr marL="742950" indent="-285750" defTabSz="930275" eaLnBrk="0" hangingPunct="0">
              <a:defRPr sz="3600">
                <a:solidFill>
                  <a:schemeClr val="tx1"/>
                </a:solidFill>
                <a:latin typeface="Arial" panose="020B0604020202020204" pitchFamily="34" charset="0"/>
                <a:cs typeface="Arial" panose="020B0604020202020204" pitchFamily="34" charset="0"/>
              </a:defRPr>
            </a:lvl2pPr>
            <a:lvl3pPr marL="1143000" indent="-228600" defTabSz="930275" eaLnBrk="0" hangingPunct="0">
              <a:defRPr sz="3600">
                <a:solidFill>
                  <a:schemeClr val="tx1"/>
                </a:solidFill>
                <a:latin typeface="Arial" panose="020B0604020202020204" pitchFamily="34" charset="0"/>
                <a:cs typeface="Arial" panose="020B0604020202020204" pitchFamily="34" charset="0"/>
              </a:defRPr>
            </a:lvl3pPr>
            <a:lvl4pPr marL="1600200" indent="-228600" defTabSz="930275" eaLnBrk="0" hangingPunct="0">
              <a:defRPr sz="3600">
                <a:solidFill>
                  <a:schemeClr val="tx1"/>
                </a:solidFill>
                <a:latin typeface="Arial" panose="020B0604020202020204" pitchFamily="34" charset="0"/>
                <a:cs typeface="Arial" panose="020B0604020202020204" pitchFamily="34" charset="0"/>
              </a:defRPr>
            </a:lvl4pPr>
            <a:lvl5pPr marL="2057400" indent="-228600" defTabSz="930275" eaLnBrk="0" hangingPunct="0">
              <a:defRPr sz="36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fld id="{816478F3-D1BF-412C-BC74-DE97C8A18D44}" type="slidenum">
              <a:rPr lang="fr-FR" altLang="fr-FR" sz="1200"/>
              <a:pPr eaLnBrk="1" hangingPunct="1"/>
              <a:t>35</a:t>
            </a:fld>
            <a:endParaRPr lang="fr-FR" altLang="fr-FR" sz="12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dirty="0" smtClean="0"/>
          </a:p>
        </p:txBody>
      </p:sp>
    </p:spTree>
    <p:extLst>
      <p:ext uri="{BB962C8B-B14F-4D97-AF65-F5344CB8AC3E}">
        <p14:creationId xmlns:p14="http://schemas.microsoft.com/office/powerpoint/2010/main" val="40807806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defTabSz="930275" eaLnBrk="0" hangingPunct="0">
              <a:defRPr sz="3600">
                <a:solidFill>
                  <a:schemeClr val="tx1"/>
                </a:solidFill>
                <a:latin typeface="Arial" panose="020B0604020202020204" pitchFamily="34" charset="0"/>
                <a:cs typeface="Arial" panose="020B0604020202020204" pitchFamily="34" charset="0"/>
              </a:defRPr>
            </a:lvl1pPr>
            <a:lvl2pPr marL="742950" indent="-285750" defTabSz="930275" eaLnBrk="0" hangingPunct="0">
              <a:defRPr sz="3600">
                <a:solidFill>
                  <a:schemeClr val="tx1"/>
                </a:solidFill>
                <a:latin typeface="Arial" panose="020B0604020202020204" pitchFamily="34" charset="0"/>
                <a:cs typeface="Arial" panose="020B0604020202020204" pitchFamily="34" charset="0"/>
              </a:defRPr>
            </a:lvl2pPr>
            <a:lvl3pPr marL="1143000" indent="-228600" defTabSz="930275" eaLnBrk="0" hangingPunct="0">
              <a:defRPr sz="3600">
                <a:solidFill>
                  <a:schemeClr val="tx1"/>
                </a:solidFill>
                <a:latin typeface="Arial" panose="020B0604020202020204" pitchFamily="34" charset="0"/>
                <a:cs typeface="Arial" panose="020B0604020202020204" pitchFamily="34" charset="0"/>
              </a:defRPr>
            </a:lvl3pPr>
            <a:lvl4pPr marL="1600200" indent="-228600" defTabSz="930275" eaLnBrk="0" hangingPunct="0">
              <a:defRPr sz="3600">
                <a:solidFill>
                  <a:schemeClr val="tx1"/>
                </a:solidFill>
                <a:latin typeface="Arial" panose="020B0604020202020204" pitchFamily="34" charset="0"/>
                <a:cs typeface="Arial" panose="020B0604020202020204" pitchFamily="34" charset="0"/>
              </a:defRPr>
            </a:lvl4pPr>
            <a:lvl5pPr marL="2057400" indent="-228600" defTabSz="930275" eaLnBrk="0" hangingPunct="0">
              <a:defRPr sz="36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fld id="{816478F3-D1BF-412C-BC74-DE97C8A18D44}" type="slidenum">
              <a:rPr lang="fr-FR" altLang="fr-FR" sz="1200"/>
              <a:pPr eaLnBrk="1" hangingPunct="1"/>
              <a:t>36</a:t>
            </a:fld>
            <a:endParaRPr lang="fr-FR" altLang="fr-FR" sz="12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dirty="0" smtClean="0"/>
          </a:p>
        </p:txBody>
      </p:sp>
    </p:spTree>
    <p:extLst>
      <p:ext uri="{BB962C8B-B14F-4D97-AF65-F5344CB8AC3E}">
        <p14:creationId xmlns:p14="http://schemas.microsoft.com/office/powerpoint/2010/main" val="2449882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defTabSz="930275" eaLnBrk="0" hangingPunct="0">
              <a:defRPr sz="3600">
                <a:solidFill>
                  <a:schemeClr val="tx1"/>
                </a:solidFill>
                <a:latin typeface="Arial" panose="020B0604020202020204" pitchFamily="34" charset="0"/>
                <a:cs typeface="Arial" panose="020B0604020202020204" pitchFamily="34" charset="0"/>
              </a:defRPr>
            </a:lvl1pPr>
            <a:lvl2pPr marL="742950" indent="-285750" defTabSz="930275" eaLnBrk="0" hangingPunct="0">
              <a:defRPr sz="3600">
                <a:solidFill>
                  <a:schemeClr val="tx1"/>
                </a:solidFill>
                <a:latin typeface="Arial" panose="020B0604020202020204" pitchFamily="34" charset="0"/>
                <a:cs typeface="Arial" panose="020B0604020202020204" pitchFamily="34" charset="0"/>
              </a:defRPr>
            </a:lvl2pPr>
            <a:lvl3pPr marL="1143000" indent="-228600" defTabSz="930275" eaLnBrk="0" hangingPunct="0">
              <a:defRPr sz="3600">
                <a:solidFill>
                  <a:schemeClr val="tx1"/>
                </a:solidFill>
                <a:latin typeface="Arial" panose="020B0604020202020204" pitchFamily="34" charset="0"/>
                <a:cs typeface="Arial" panose="020B0604020202020204" pitchFamily="34" charset="0"/>
              </a:defRPr>
            </a:lvl3pPr>
            <a:lvl4pPr marL="1600200" indent="-228600" defTabSz="930275" eaLnBrk="0" hangingPunct="0">
              <a:defRPr sz="3600">
                <a:solidFill>
                  <a:schemeClr val="tx1"/>
                </a:solidFill>
                <a:latin typeface="Arial" panose="020B0604020202020204" pitchFamily="34" charset="0"/>
                <a:cs typeface="Arial" panose="020B0604020202020204" pitchFamily="34" charset="0"/>
              </a:defRPr>
            </a:lvl4pPr>
            <a:lvl5pPr marL="2057400" indent="-228600" defTabSz="930275" eaLnBrk="0" hangingPunct="0">
              <a:defRPr sz="36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fld id="{816478F3-D1BF-412C-BC74-DE97C8A18D44}" type="slidenum">
              <a:rPr lang="fr-FR" altLang="fr-FR" sz="1200"/>
              <a:pPr eaLnBrk="1" hangingPunct="1"/>
              <a:t>37</a:t>
            </a:fld>
            <a:endParaRPr lang="fr-FR" altLang="fr-FR" sz="12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dirty="0" smtClean="0"/>
          </a:p>
        </p:txBody>
      </p:sp>
    </p:spTree>
    <p:extLst>
      <p:ext uri="{BB962C8B-B14F-4D97-AF65-F5344CB8AC3E}">
        <p14:creationId xmlns:p14="http://schemas.microsoft.com/office/powerpoint/2010/main" val="3610581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defTabSz="930275" eaLnBrk="0" hangingPunct="0">
              <a:defRPr sz="3600">
                <a:solidFill>
                  <a:schemeClr val="tx1"/>
                </a:solidFill>
                <a:latin typeface="Arial" panose="020B0604020202020204" pitchFamily="34" charset="0"/>
                <a:cs typeface="Arial" panose="020B0604020202020204" pitchFamily="34" charset="0"/>
              </a:defRPr>
            </a:lvl1pPr>
            <a:lvl2pPr marL="742950" indent="-285750" defTabSz="930275" eaLnBrk="0" hangingPunct="0">
              <a:defRPr sz="3600">
                <a:solidFill>
                  <a:schemeClr val="tx1"/>
                </a:solidFill>
                <a:latin typeface="Arial" panose="020B0604020202020204" pitchFamily="34" charset="0"/>
                <a:cs typeface="Arial" panose="020B0604020202020204" pitchFamily="34" charset="0"/>
              </a:defRPr>
            </a:lvl2pPr>
            <a:lvl3pPr marL="1143000" indent="-228600" defTabSz="930275" eaLnBrk="0" hangingPunct="0">
              <a:defRPr sz="3600">
                <a:solidFill>
                  <a:schemeClr val="tx1"/>
                </a:solidFill>
                <a:latin typeface="Arial" panose="020B0604020202020204" pitchFamily="34" charset="0"/>
                <a:cs typeface="Arial" panose="020B0604020202020204" pitchFamily="34" charset="0"/>
              </a:defRPr>
            </a:lvl3pPr>
            <a:lvl4pPr marL="1600200" indent="-228600" defTabSz="930275" eaLnBrk="0" hangingPunct="0">
              <a:defRPr sz="3600">
                <a:solidFill>
                  <a:schemeClr val="tx1"/>
                </a:solidFill>
                <a:latin typeface="Arial" panose="020B0604020202020204" pitchFamily="34" charset="0"/>
                <a:cs typeface="Arial" panose="020B0604020202020204" pitchFamily="34" charset="0"/>
              </a:defRPr>
            </a:lvl4pPr>
            <a:lvl5pPr marL="2057400" indent="-228600" defTabSz="930275" eaLnBrk="0" hangingPunct="0">
              <a:defRPr sz="36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fld id="{816478F3-D1BF-412C-BC74-DE97C8A18D44}" type="slidenum">
              <a:rPr lang="fr-FR" altLang="fr-FR" sz="1200"/>
              <a:pPr eaLnBrk="1" hangingPunct="1"/>
              <a:t>38</a:t>
            </a:fld>
            <a:endParaRPr lang="fr-FR" altLang="fr-FR" sz="12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dirty="0" smtClean="0"/>
          </a:p>
        </p:txBody>
      </p:sp>
    </p:spTree>
    <p:extLst>
      <p:ext uri="{BB962C8B-B14F-4D97-AF65-F5344CB8AC3E}">
        <p14:creationId xmlns:p14="http://schemas.microsoft.com/office/powerpoint/2010/main" val="38026728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39</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dirty="0" smtClean="0"/>
          </a:p>
        </p:txBody>
      </p:sp>
    </p:spTree>
    <p:extLst>
      <p:ext uri="{BB962C8B-B14F-4D97-AF65-F5344CB8AC3E}">
        <p14:creationId xmlns:p14="http://schemas.microsoft.com/office/powerpoint/2010/main" val="15402636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A8834BF-4FD0-420B-89AB-FDE90D967A7A}" type="slidenum">
              <a:rPr lang="en-US" sz="1200" smtClean="0"/>
              <a:pPr/>
              <a:t>40</a:t>
            </a:fld>
            <a:endParaRPr lang="en-US" sz="1200"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7782360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94FB9266-8129-4611-A780-6D4BDEE9DE41}" type="slidenum">
              <a:rPr lang="en-US" sz="1200" smtClean="0"/>
              <a:pPr/>
              <a:t>41</a:t>
            </a:fld>
            <a:endParaRPr lang="en-US" sz="1200"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6617623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1A23111-FFC5-4BA5-9EF8-BFE5B8EEB586}" type="slidenum">
              <a:rPr lang="en-US" sz="1200" smtClean="0"/>
              <a:pPr/>
              <a:t>42</a:t>
            </a:fld>
            <a:endParaRPr lang="en-US"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568722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BF34155A-3221-45A2-8C96-35DBBC6A4C54}" type="slidenum">
              <a:rPr lang="en-US" sz="1200" smtClean="0"/>
              <a:pPr/>
              <a:t>4</a:t>
            </a:fld>
            <a:endParaRPr lang="en-US" sz="12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33953314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2FE9DD4-30B1-484F-A0ED-42B1380E0EEB}" type="slidenum">
              <a:rPr lang="en-US" sz="1200" smtClean="0"/>
              <a:pPr/>
              <a:t>43</a:t>
            </a:fld>
            <a:endParaRPr lang="en-US" sz="12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8644610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BC4404E-9660-4213-A7E8-E718F1CFF70C}" type="slidenum">
              <a:rPr lang="en-US" sz="1200" smtClean="0"/>
              <a:pPr/>
              <a:t>44</a:t>
            </a:fld>
            <a:endParaRPr lang="en-US" sz="12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896369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smtClean="0"/>
              <a:pPr/>
              <a:t>5</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1379305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smtClean="0"/>
              <a:pPr/>
              <a:t>6</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extLst>
      <p:ext uri="{BB962C8B-B14F-4D97-AF65-F5344CB8AC3E}">
        <p14:creationId xmlns:p14="http://schemas.microsoft.com/office/powerpoint/2010/main" val="2259537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a:ln/>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FE219C59-8FA7-45BC-ABA3-32399829BD4C}" type="slidenum">
              <a:rPr lang="fr-FR" smtClean="0">
                <a:latin typeface="Arial" charset="0"/>
              </a:rPr>
              <a:pPr>
                <a:defRPr/>
              </a:pPr>
              <a:t>7</a:t>
            </a:fld>
            <a:endParaRPr lang="fr-FR" smtClean="0">
              <a:latin typeface="Arial" charset="0"/>
            </a:endParaRPr>
          </a:p>
        </p:txBody>
      </p:sp>
    </p:spTree>
    <p:extLst>
      <p:ext uri="{BB962C8B-B14F-4D97-AF65-F5344CB8AC3E}">
        <p14:creationId xmlns:p14="http://schemas.microsoft.com/office/powerpoint/2010/main" val="12224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a:ln/>
        </p:spPr>
      </p:sp>
      <p:sp>
        <p:nvSpPr>
          <p:cNvPr id="1638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379B667E-D5C2-4248-8E3E-FCEADBB43AA8}" type="slidenum">
              <a:rPr lang="fr-FR" smtClean="0">
                <a:latin typeface="Arial" charset="0"/>
              </a:rPr>
              <a:pPr>
                <a:defRPr/>
              </a:pPr>
              <a:t>8</a:t>
            </a:fld>
            <a:endParaRPr lang="fr-FR" smtClean="0">
              <a:latin typeface="Arial" charset="0"/>
            </a:endParaRPr>
          </a:p>
        </p:txBody>
      </p:sp>
    </p:spTree>
    <p:extLst>
      <p:ext uri="{BB962C8B-B14F-4D97-AF65-F5344CB8AC3E}">
        <p14:creationId xmlns:p14="http://schemas.microsoft.com/office/powerpoint/2010/main" val="1032636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FA542507-1FED-4272-8CC0-45D4A181265A}" type="slidenum">
              <a:rPr lang="fr-FR" smtClean="0">
                <a:latin typeface="Arial" charset="0"/>
              </a:rPr>
              <a:pPr>
                <a:defRPr/>
              </a:pPr>
              <a:t>9</a:t>
            </a:fld>
            <a:endParaRPr lang="fr-FR" smtClean="0">
              <a:latin typeface="Arial" charset="0"/>
            </a:endParaRPr>
          </a:p>
        </p:txBody>
      </p:sp>
    </p:spTree>
    <p:extLst>
      <p:ext uri="{BB962C8B-B14F-4D97-AF65-F5344CB8AC3E}">
        <p14:creationId xmlns:p14="http://schemas.microsoft.com/office/powerpoint/2010/main" val="1970598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Rectangle 36"/>
          <p:cNvSpPr>
            <a:spLocks noGrp="1" noChangeArrowheads="1"/>
          </p:cNvSpPr>
          <p:nvPr>
            <p:ph type="sldNum" sz="quarter" idx="11"/>
          </p:nvPr>
        </p:nvSpPr>
        <p:spPr>
          <a:xfrm>
            <a:off x="7747000" y="6453188"/>
            <a:ext cx="1366838" cy="288925"/>
          </a:xfrm>
        </p:spPr>
        <p:txBody>
          <a:bodyPr/>
          <a:lstStyle>
            <a:lvl1pPr>
              <a:defRPr sz="1200"/>
            </a:lvl1pPr>
          </a:lstStyle>
          <a:p>
            <a:pPr>
              <a:defRPr/>
            </a:pPr>
            <a:fld id="{F190FC97-157A-4773-B9F3-55E6F68125EE}" type="slidenum">
              <a:rPr lang="en-US"/>
              <a:pPr>
                <a:defRPr/>
              </a:pPr>
              <a:t>‹#›</a:t>
            </a:fld>
            <a:endParaRPr lang="en-US" dirty="0"/>
          </a:p>
        </p:txBody>
      </p:sp>
    </p:spTree>
    <p:extLst>
      <p:ext uri="{BB962C8B-B14F-4D97-AF65-F5344CB8AC3E}">
        <p14:creationId xmlns:p14="http://schemas.microsoft.com/office/powerpoint/2010/main" val="3885407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329974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htalib@ties.itu.int"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chart" Target="../charts/chart5.xml"/><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41.xml"/><Relationship Id="rId1" Type="http://schemas.openxmlformats.org/officeDocument/2006/relationships/slideLayout" Target="../slideLayouts/slideLayout12.xml"/><Relationship Id="rId4" Type="http://schemas.openxmlformats.org/officeDocument/2006/relationships/hyperlink" Target="mailto:htalib@ties.itu.in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7.xml"/><Relationship Id="rId7"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 Id="rId9"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chart" Target="../charts/chart3.xm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579252"/>
          </a:xfrm>
        </p:spPr>
        <p:txBody>
          <a:bodyPr>
            <a:noAutofit/>
          </a:bodyPr>
          <a:lstStyle/>
          <a:p>
            <a:r>
              <a:rPr lang="en-US" sz="2800" dirty="0"/>
              <a:t>ITU Regional Standardization Forum for Africa</a:t>
            </a:r>
            <a:br>
              <a:rPr lang="en-US" sz="2800" dirty="0"/>
            </a:br>
            <a:r>
              <a:rPr lang="en-US" sz="2400" dirty="0"/>
              <a:t>Livingstone, Zambia 16-18 March 2016</a:t>
            </a:r>
            <a:endParaRPr lang="en-US" sz="2400" i="1" dirty="0"/>
          </a:p>
        </p:txBody>
      </p:sp>
      <p:sp>
        <p:nvSpPr>
          <p:cNvPr id="9" name="Content Placeholder 8"/>
          <p:cNvSpPr>
            <a:spLocks noGrp="1"/>
          </p:cNvSpPr>
          <p:nvPr>
            <p:ph idx="1"/>
          </p:nvPr>
        </p:nvSpPr>
        <p:spPr>
          <a:xfrm>
            <a:off x="457200" y="2064773"/>
            <a:ext cx="8229600" cy="3834581"/>
          </a:xfrm>
        </p:spPr>
        <p:txBody>
          <a:bodyPr>
            <a:normAutofit fontScale="25000" lnSpcReduction="20000"/>
          </a:bodyPr>
          <a:lstStyle/>
          <a:p>
            <a:pPr marL="0" indent="0" algn="ctr">
              <a:buNone/>
            </a:pPr>
            <a:r>
              <a:rPr lang="en-US" altLang="en-US" sz="14400" b="1" dirty="0" smtClean="0"/>
              <a:t>Session 1 </a:t>
            </a:r>
            <a:r>
              <a:rPr lang="en-US" altLang="en-US" sz="14400" b="1" dirty="0"/>
              <a:t>: </a:t>
            </a:r>
            <a:br>
              <a:rPr lang="en-US" altLang="en-US" sz="14400" b="1" dirty="0"/>
            </a:br>
            <a:r>
              <a:rPr lang="en-US" altLang="en-US" sz="14400" b="1" dirty="0" smtClean="0"/>
              <a:t>Methods and Tools for the evaluation of the </a:t>
            </a:r>
            <a:r>
              <a:rPr lang="en-US" altLang="en-US" sz="14400" b="1" dirty="0" err="1" smtClean="0"/>
              <a:t>QoS</a:t>
            </a:r>
            <a:r>
              <a:rPr lang="en-US" altLang="en-US" sz="14400" b="1" dirty="0" smtClean="0"/>
              <a:t>/</a:t>
            </a:r>
            <a:r>
              <a:rPr lang="en-US" altLang="en-US" sz="14400" b="1" dirty="0" err="1" smtClean="0"/>
              <a:t>QoE</a:t>
            </a:r>
            <a:r>
              <a:rPr lang="en-US" altLang="en-US" sz="14400" b="1" dirty="0" smtClean="0"/>
              <a:t> of </a:t>
            </a:r>
            <a:r>
              <a:rPr lang="en-US" altLang="en-US" sz="14400" b="1" dirty="0"/>
              <a:t>t</a:t>
            </a:r>
            <a:r>
              <a:rPr lang="en-US" altLang="en-US" sz="14400" b="1" dirty="0" smtClean="0"/>
              <a:t>he </a:t>
            </a:r>
            <a:r>
              <a:rPr lang="en-US" altLang="en-US" sz="14400" b="1" dirty="0"/>
              <a:t>F</a:t>
            </a:r>
            <a:r>
              <a:rPr lang="en-US" altLang="en-US" sz="14400" b="1" dirty="0" smtClean="0"/>
              <a:t>ixed and Mobile Internet </a:t>
            </a:r>
          </a:p>
          <a:p>
            <a:pPr marL="0" indent="0" algn="ctr">
              <a:buNone/>
            </a:pPr>
            <a:r>
              <a:rPr lang="en-US" altLang="en-US" sz="14400" b="1" dirty="0" smtClean="0"/>
              <a:t>- Study Case Morocco-</a:t>
            </a:r>
          </a:p>
          <a:p>
            <a:pPr marL="0" indent="0" algn="ctr">
              <a:buNone/>
            </a:pPr>
            <a:endParaRPr lang="en-GB" sz="12800" b="1" dirty="0" smtClean="0"/>
          </a:p>
          <a:p>
            <a:pPr marL="0" indent="0" algn="ctr">
              <a:buNone/>
            </a:pPr>
            <a:r>
              <a:rPr lang="en-GB" sz="12800" b="1" dirty="0" smtClean="0"/>
              <a:t>Hassan </a:t>
            </a:r>
            <a:r>
              <a:rPr lang="en-GB" sz="12800" b="1" dirty="0"/>
              <a:t>TALIB,</a:t>
            </a:r>
          </a:p>
          <a:p>
            <a:pPr marL="0" indent="0" algn="ctr">
              <a:buNone/>
            </a:pPr>
            <a:r>
              <a:rPr lang="en-GB" sz="12800" b="1" dirty="0"/>
              <a:t>Vice-Chair ITU-T SG 12, Head DCT ANRT</a:t>
            </a:r>
          </a:p>
          <a:p>
            <a:pPr marL="0" indent="0" algn="ctr">
              <a:buNone/>
            </a:pPr>
            <a:r>
              <a:rPr lang="en-GB" sz="12800" b="1" dirty="0">
                <a:hlinkClick r:id="rId3"/>
              </a:rPr>
              <a:t>Talib@anrt.ma</a:t>
            </a:r>
            <a:r>
              <a:rPr lang="en-GB" sz="12800" b="1" dirty="0"/>
              <a:t> // </a:t>
            </a:r>
            <a:r>
              <a:rPr lang="en-GB" sz="12800" b="1" dirty="0" smtClean="0">
                <a:hlinkClick r:id="rId4"/>
              </a:rPr>
              <a:t>Htalib@ties.itu.int</a:t>
            </a: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9255211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7"/>
          <p:cNvSpPr txBox="1">
            <a:spLocks noChangeArrowheads="1"/>
          </p:cNvSpPr>
          <p:nvPr/>
        </p:nvSpPr>
        <p:spPr bwMode="auto">
          <a:xfrm>
            <a:off x="2143125" y="428625"/>
            <a:ext cx="6553200" cy="436563"/>
          </a:xfrm>
          <a:prstGeom prst="rect">
            <a:avLst/>
          </a:prstGeom>
          <a:solidFill>
            <a:srgbClr val="C0C0C0"/>
          </a:solidFill>
          <a:ln w="9525">
            <a:solidFill>
              <a:schemeClr val="tx1"/>
            </a:solidFill>
            <a:miter lim="800000"/>
            <a:headEnd/>
            <a:tailEnd/>
          </a:ln>
        </p:spPr>
        <p:txBody>
          <a:bodyPr lIns="91430" tIns="45716" rIns="91430" bIns="45716">
            <a:spAutoFit/>
          </a:bodyPr>
          <a:lstStyle>
            <a:lvl1pPr defTabSz="912813" eaLnBrk="0" hangingPunct="0">
              <a:defRPr sz="3600">
                <a:solidFill>
                  <a:schemeClr val="tx1"/>
                </a:solidFill>
                <a:latin typeface="Arial" charset="0"/>
                <a:cs typeface="Arial" charset="0"/>
              </a:defRPr>
            </a:lvl1pPr>
            <a:lvl2pPr marL="742950" indent="-285750" defTabSz="912813" eaLnBrk="0" hangingPunct="0">
              <a:defRPr sz="3600">
                <a:solidFill>
                  <a:schemeClr val="tx1"/>
                </a:solidFill>
                <a:latin typeface="Arial" charset="0"/>
                <a:cs typeface="Arial" charset="0"/>
              </a:defRPr>
            </a:lvl2pPr>
            <a:lvl3pPr marL="1143000" indent="-228600" defTabSz="912813" eaLnBrk="0" hangingPunct="0">
              <a:defRPr sz="3600">
                <a:solidFill>
                  <a:schemeClr val="tx1"/>
                </a:solidFill>
                <a:latin typeface="Arial" charset="0"/>
                <a:cs typeface="Arial" charset="0"/>
              </a:defRPr>
            </a:lvl3pPr>
            <a:lvl4pPr marL="1600200" indent="-228600" defTabSz="912813" eaLnBrk="0" hangingPunct="0">
              <a:defRPr sz="3600">
                <a:solidFill>
                  <a:schemeClr val="tx1"/>
                </a:solidFill>
                <a:latin typeface="Arial" charset="0"/>
                <a:cs typeface="Arial" charset="0"/>
              </a:defRPr>
            </a:lvl4pPr>
            <a:lvl5pPr marL="2057400" indent="-228600" defTabSz="912813" eaLnBrk="0" hangingPunct="0">
              <a:defRPr sz="3600">
                <a:solidFill>
                  <a:schemeClr val="tx1"/>
                </a:solidFill>
                <a:latin typeface="Arial" charset="0"/>
                <a:cs typeface="Arial" charset="0"/>
              </a:defRPr>
            </a:lvl5pPr>
            <a:lvl6pPr marL="2514600" indent="-228600" defTabSz="912813" eaLnBrk="0" fontAlgn="base" hangingPunct="0">
              <a:spcBef>
                <a:spcPct val="0"/>
              </a:spcBef>
              <a:spcAft>
                <a:spcPct val="0"/>
              </a:spcAft>
              <a:defRPr sz="3600">
                <a:solidFill>
                  <a:schemeClr val="tx1"/>
                </a:solidFill>
                <a:latin typeface="Arial" charset="0"/>
                <a:cs typeface="Arial" charset="0"/>
              </a:defRPr>
            </a:lvl6pPr>
            <a:lvl7pPr marL="2971800" indent="-228600" defTabSz="912813" eaLnBrk="0" fontAlgn="base" hangingPunct="0">
              <a:spcBef>
                <a:spcPct val="0"/>
              </a:spcBef>
              <a:spcAft>
                <a:spcPct val="0"/>
              </a:spcAft>
              <a:defRPr sz="3600">
                <a:solidFill>
                  <a:schemeClr val="tx1"/>
                </a:solidFill>
                <a:latin typeface="Arial" charset="0"/>
                <a:cs typeface="Arial" charset="0"/>
              </a:defRPr>
            </a:lvl7pPr>
            <a:lvl8pPr marL="3429000" indent="-228600" defTabSz="912813" eaLnBrk="0" fontAlgn="base" hangingPunct="0">
              <a:spcBef>
                <a:spcPct val="0"/>
              </a:spcBef>
              <a:spcAft>
                <a:spcPct val="0"/>
              </a:spcAft>
              <a:defRPr sz="3600">
                <a:solidFill>
                  <a:schemeClr val="tx1"/>
                </a:solidFill>
                <a:latin typeface="Arial" charset="0"/>
                <a:cs typeface="Arial" charset="0"/>
              </a:defRPr>
            </a:lvl8pPr>
            <a:lvl9pPr marL="3886200" indent="-228600" defTabSz="912813" eaLnBrk="0" fontAlgn="base" hangingPunct="0">
              <a:spcBef>
                <a:spcPct val="0"/>
              </a:spcBef>
              <a:spcAft>
                <a:spcPct val="0"/>
              </a:spcAft>
              <a:defRPr sz="3600">
                <a:solidFill>
                  <a:schemeClr val="tx1"/>
                </a:solidFill>
                <a:latin typeface="Arial" charset="0"/>
                <a:cs typeface="Arial" charset="0"/>
              </a:defRPr>
            </a:lvl9pPr>
          </a:lstStyle>
          <a:p>
            <a:pPr algn="ctr" eaLnBrk="1" hangingPunct="1">
              <a:spcBef>
                <a:spcPct val="50000"/>
              </a:spcBef>
            </a:pPr>
            <a:r>
              <a:rPr lang="fr-FR" sz="2200" b="1" i="1">
                <a:solidFill>
                  <a:srgbClr val="0560E5"/>
                </a:solidFill>
              </a:rPr>
              <a:t>Invoice monthly Internet by client</a:t>
            </a:r>
            <a:endParaRPr lang="fr-FR" sz="1600" b="1" i="1">
              <a:solidFill>
                <a:srgbClr val="0560E5"/>
              </a:solidFill>
            </a:endParaRPr>
          </a:p>
        </p:txBody>
      </p:sp>
      <p:sp>
        <p:nvSpPr>
          <p:cNvPr id="11" name="Rectangle 2"/>
          <p:cNvSpPr>
            <a:spLocks noChangeArrowheads="1"/>
          </p:cNvSpPr>
          <p:nvPr/>
        </p:nvSpPr>
        <p:spPr bwMode="auto">
          <a:xfrm>
            <a:off x="514746" y="4789261"/>
            <a:ext cx="8017497" cy="1169551"/>
          </a:xfrm>
          <a:prstGeom prst="rect">
            <a:avLst/>
          </a:prstGeom>
          <a:noFill/>
          <a:ln w="9525">
            <a:noFill/>
            <a:miter lim="800000"/>
            <a:headEnd/>
            <a:tailEnd/>
          </a:ln>
        </p:spPr>
        <p:txBody>
          <a:bodyPr wrap="square">
            <a:spAutoFit/>
          </a:bodyPr>
          <a:lstStyle/>
          <a:p>
            <a:pPr marL="285750" indent="-285750" algn="just">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On the period 2008-2015: the monthly </a:t>
            </a:r>
            <a:r>
              <a:rPr lang="fr-FR" sz="1400" b="1" kern="0" dirty="0" err="1" smtClean="0">
                <a:solidFill>
                  <a:srgbClr val="000099"/>
                </a:solidFill>
                <a:latin typeface="Century Gothic" pitchFamily="34" charset="0"/>
                <a:ea typeface="굴림" pitchFamily="34" charset="-127"/>
                <a:cs typeface="+mn-cs"/>
              </a:rPr>
              <a:t>invoice</a:t>
            </a:r>
            <a:r>
              <a:rPr lang="fr-FR" sz="1400" b="1" kern="0" dirty="0" smtClean="0">
                <a:solidFill>
                  <a:srgbClr val="000099"/>
                </a:solidFill>
                <a:latin typeface="Century Gothic" pitchFamily="34" charset="0"/>
                <a:ea typeface="굴림" pitchFamily="34" charset="-127"/>
                <a:cs typeface="+mn-cs"/>
              </a:rPr>
              <a:t> on </a:t>
            </a:r>
            <a:r>
              <a:rPr lang="fr-FR" sz="1400" b="1" kern="0" dirty="0" err="1" smtClean="0">
                <a:solidFill>
                  <a:srgbClr val="000099"/>
                </a:solidFill>
                <a:latin typeface="Century Gothic" pitchFamily="34" charset="0"/>
                <a:ea typeface="굴림" pitchFamily="34" charset="-127"/>
                <a:cs typeface="+mn-cs"/>
              </a:rPr>
              <a:t>average</a:t>
            </a:r>
            <a:r>
              <a:rPr lang="fr-FR" sz="1400" b="1" kern="0" dirty="0" smtClean="0">
                <a:solidFill>
                  <a:srgbClr val="000099"/>
                </a:solidFill>
                <a:latin typeface="Century Gothic" pitchFamily="34" charset="0"/>
                <a:ea typeface="굴림" pitchFamily="34" charset="-127"/>
                <a:cs typeface="+mn-cs"/>
              </a:rPr>
              <a:t> per Internet subscriber has registered a decline of 84%. </a:t>
            </a:r>
          </a:p>
          <a:p>
            <a:pPr marL="285750" indent="-285750" algn="just">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At the end of 2015, the monthly </a:t>
            </a:r>
            <a:r>
              <a:rPr lang="fr-FR" sz="1400" b="1" kern="0" dirty="0" err="1" smtClean="0">
                <a:solidFill>
                  <a:srgbClr val="000099"/>
                </a:solidFill>
                <a:latin typeface="Century Gothic" pitchFamily="34" charset="0"/>
                <a:ea typeface="굴림" pitchFamily="34" charset="-127"/>
                <a:cs typeface="+mn-cs"/>
              </a:rPr>
              <a:t>invoice</a:t>
            </a:r>
            <a:r>
              <a:rPr lang="fr-FR" sz="1400" b="1" kern="0" dirty="0" smtClean="0">
                <a:solidFill>
                  <a:srgbClr val="000099"/>
                </a:solidFill>
                <a:latin typeface="Century Gothic" pitchFamily="34" charset="0"/>
                <a:ea typeface="굴림" pitchFamily="34" charset="-127"/>
                <a:cs typeface="+mn-cs"/>
              </a:rPr>
              <a:t> on </a:t>
            </a:r>
            <a:r>
              <a:rPr lang="fr-FR" sz="1400" b="1" kern="0" dirty="0" err="1" smtClean="0">
                <a:solidFill>
                  <a:srgbClr val="000099"/>
                </a:solidFill>
                <a:latin typeface="Century Gothic" pitchFamily="34" charset="0"/>
                <a:ea typeface="굴림" pitchFamily="34" charset="-127"/>
                <a:cs typeface="+mn-cs"/>
              </a:rPr>
              <a:t>average</a:t>
            </a:r>
            <a:r>
              <a:rPr lang="fr-FR" sz="1400" b="1" kern="0" dirty="0" smtClean="0">
                <a:solidFill>
                  <a:srgbClr val="000099"/>
                </a:solidFill>
                <a:latin typeface="Century Gothic" pitchFamily="34" charset="0"/>
                <a:ea typeface="굴림" pitchFamily="34" charset="-127"/>
                <a:cs typeface="+mn-cs"/>
              </a:rPr>
              <a:t> per Internet subscriber has reached 24 DHHT/month/customer. For the mobile Internet, this </a:t>
            </a:r>
            <a:r>
              <a:rPr lang="fr-FR" sz="1400" b="1" kern="0" dirty="0" err="1" smtClean="0">
                <a:solidFill>
                  <a:srgbClr val="000099"/>
                </a:solidFill>
                <a:latin typeface="Century Gothic" pitchFamily="34" charset="0"/>
                <a:ea typeface="굴림" pitchFamily="34" charset="-127"/>
                <a:cs typeface="+mn-cs"/>
              </a:rPr>
              <a:t>invoice</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is</a:t>
            </a:r>
            <a:r>
              <a:rPr lang="fr-FR" sz="1400" b="1" kern="0" dirty="0">
                <a:solidFill>
                  <a:srgbClr val="000099"/>
                </a:solidFill>
                <a:latin typeface="Century Gothic" pitchFamily="34" charset="0"/>
                <a:ea typeface="굴림" pitchFamily="34" charset="-127"/>
              </a:rPr>
              <a:t> </a:t>
            </a:r>
            <a:r>
              <a:rPr lang="fr-FR" sz="1400" b="1" kern="0" dirty="0" smtClean="0">
                <a:solidFill>
                  <a:srgbClr val="000099"/>
                </a:solidFill>
                <a:latin typeface="Century Gothic" pitchFamily="34" charset="0"/>
                <a:ea typeface="굴림" pitchFamily="34" charset="-127"/>
              </a:rPr>
              <a:t>about</a:t>
            </a:r>
            <a:r>
              <a:rPr lang="fr-FR" sz="1400" b="1" kern="0" dirty="0" smtClean="0">
                <a:solidFill>
                  <a:srgbClr val="000099"/>
                </a:solidFill>
                <a:latin typeface="Century Gothic" pitchFamily="34" charset="0"/>
                <a:ea typeface="굴림" pitchFamily="34" charset="-127"/>
                <a:cs typeface="+mn-cs"/>
              </a:rPr>
              <a:t> 17 DHHT/month/client while it is 94 DHHT/month/client for the ADSL.</a:t>
            </a:r>
          </a:p>
        </p:txBody>
      </p:sp>
      <p:graphicFrame>
        <p:nvGraphicFramePr>
          <p:cNvPr id="5" name="Graphique 4"/>
          <p:cNvGraphicFramePr>
            <a:graphicFrameLocks/>
          </p:cNvGraphicFramePr>
          <p:nvPr>
            <p:extLst>
              <p:ext uri="{D42A27DB-BD31-4B8C-83A1-F6EECF244321}">
                <p14:modId xmlns:p14="http://schemas.microsoft.com/office/powerpoint/2010/main" val="849839678"/>
              </p:ext>
            </p:extLst>
          </p:nvPr>
        </p:nvGraphicFramePr>
        <p:xfrm>
          <a:off x="514746" y="983175"/>
          <a:ext cx="7970293" cy="3806086"/>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0" y="-79206"/>
            <a:ext cx="9144000" cy="507831"/>
          </a:xfrm>
          <a:prstGeom prst="rect">
            <a:avLst/>
          </a:prstGeom>
        </p:spPr>
        <p:txBody>
          <a:bodyPr wrap="square">
            <a:spAutoFit/>
          </a:bodyPr>
          <a:lstStyle/>
          <a:p>
            <a:pPr algn="ctr"/>
            <a:r>
              <a:rPr lang="en-US" sz="2700" b="1" dirty="0">
                <a:solidFill>
                  <a:schemeClr val="tx2">
                    <a:lumMod val="60000"/>
                    <a:lumOff val="40000"/>
                  </a:schemeClr>
                </a:solidFill>
                <a:latin typeface="Calibri"/>
                <a:ea typeface="+mj-ea"/>
                <a:cs typeface="Calibri"/>
              </a:rPr>
              <a:t>The Internet service </a:t>
            </a:r>
            <a:r>
              <a:rPr lang="en-US" sz="2700" b="1" dirty="0" smtClean="0">
                <a:solidFill>
                  <a:schemeClr val="tx2">
                    <a:lumMod val="60000"/>
                    <a:lumOff val="40000"/>
                  </a:schemeClr>
                </a:solidFill>
                <a:latin typeface="Calibri"/>
                <a:ea typeface="+mj-ea"/>
                <a:cs typeface="Calibri"/>
              </a:rPr>
              <a:t>At the </a:t>
            </a:r>
            <a:r>
              <a:rPr lang="en-US" sz="2700" b="1" dirty="0">
                <a:solidFill>
                  <a:schemeClr val="tx2">
                    <a:lumMod val="60000"/>
                    <a:lumOff val="40000"/>
                  </a:schemeClr>
                </a:solidFill>
                <a:latin typeface="Calibri"/>
                <a:ea typeface="+mj-ea"/>
                <a:cs typeface="Calibri"/>
              </a:rPr>
              <a:t>Morocco</a:t>
            </a:r>
            <a:endParaRPr lang="fr-FR" sz="2700" b="1" dirty="0">
              <a:solidFill>
                <a:schemeClr val="tx2">
                  <a:lumMod val="60000"/>
                  <a:lumOff val="40000"/>
                </a:schemeClr>
              </a:solidFill>
              <a:latin typeface="Calibri"/>
              <a:ea typeface="+mj-ea"/>
              <a:cs typeface="Calibri"/>
            </a:endParaRPr>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9339943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7"/>
          <p:cNvSpPr txBox="1">
            <a:spLocks noChangeArrowheads="1"/>
          </p:cNvSpPr>
          <p:nvPr/>
        </p:nvSpPr>
        <p:spPr bwMode="auto">
          <a:xfrm>
            <a:off x="1929829" y="478507"/>
            <a:ext cx="7178675" cy="430213"/>
          </a:xfrm>
          <a:prstGeom prst="rect">
            <a:avLst/>
          </a:prstGeom>
          <a:solidFill>
            <a:srgbClr val="C0C0C0"/>
          </a:solidFill>
          <a:ln w="9525">
            <a:solidFill>
              <a:schemeClr val="tx1"/>
            </a:solidFill>
            <a:miter lim="800000"/>
            <a:headEnd/>
            <a:tailEnd/>
          </a:ln>
        </p:spPr>
        <p:txBody>
          <a:bodyPr lIns="91430" tIns="45716" rIns="91430" bIns="45716">
            <a:spAutoFit/>
          </a:bodyPr>
          <a:lstStyle>
            <a:lvl1pPr defTabSz="912813" eaLnBrk="0" hangingPunct="0">
              <a:defRPr sz="3600">
                <a:solidFill>
                  <a:schemeClr val="tx1"/>
                </a:solidFill>
                <a:latin typeface="Arial" charset="0"/>
                <a:cs typeface="Arial" charset="0"/>
              </a:defRPr>
            </a:lvl1pPr>
            <a:lvl2pPr marL="742950" indent="-285750" defTabSz="912813" eaLnBrk="0" hangingPunct="0">
              <a:defRPr sz="3600">
                <a:solidFill>
                  <a:schemeClr val="tx1"/>
                </a:solidFill>
                <a:latin typeface="Arial" charset="0"/>
                <a:cs typeface="Arial" charset="0"/>
              </a:defRPr>
            </a:lvl2pPr>
            <a:lvl3pPr marL="1143000" indent="-228600" defTabSz="912813" eaLnBrk="0" hangingPunct="0">
              <a:defRPr sz="3600">
                <a:solidFill>
                  <a:schemeClr val="tx1"/>
                </a:solidFill>
                <a:latin typeface="Arial" charset="0"/>
                <a:cs typeface="Arial" charset="0"/>
              </a:defRPr>
            </a:lvl3pPr>
            <a:lvl4pPr marL="1600200" indent="-228600" defTabSz="912813" eaLnBrk="0" hangingPunct="0">
              <a:defRPr sz="3600">
                <a:solidFill>
                  <a:schemeClr val="tx1"/>
                </a:solidFill>
                <a:latin typeface="Arial" charset="0"/>
                <a:cs typeface="Arial" charset="0"/>
              </a:defRPr>
            </a:lvl4pPr>
            <a:lvl5pPr marL="2057400" indent="-228600" defTabSz="912813" eaLnBrk="0" hangingPunct="0">
              <a:defRPr sz="3600">
                <a:solidFill>
                  <a:schemeClr val="tx1"/>
                </a:solidFill>
                <a:latin typeface="Arial" charset="0"/>
                <a:cs typeface="Arial" charset="0"/>
              </a:defRPr>
            </a:lvl5pPr>
            <a:lvl6pPr marL="2514600" indent="-228600" defTabSz="912813" eaLnBrk="0" fontAlgn="base" hangingPunct="0">
              <a:spcBef>
                <a:spcPct val="0"/>
              </a:spcBef>
              <a:spcAft>
                <a:spcPct val="0"/>
              </a:spcAft>
              <a:defRPr sz="3600">
                <a:solidFill>
                  <a:schemeClr val="tx1"/>
                </a:solidFill>
                <a:latin typeface="Arial" charset="0"/>
                <a:cs typeface="Arial" charset="0"/>
              </a:defRPr>
            </a:lvl6pPr>
            <a:lvl7pPr marL="2971800" indent="-228600" defTabSz="912813" eaLnBrk="0" fontAlgn="base" hangingPunct="0">
              <a:spcBef>
                <a:spcPct val="0"/>
              </a:spcBef>
              <a:spcAft>
                <a:spcPct val="0"/>
              </a:spcAft>
              <a:defRPr sz="3600">
                <a:solidFill>
                  <a:schemeClr val="tx1"/>
                </a:solidFill>
                <a:latin typeface="Arial" charset="0"/>
                <a:cs typeface="Arial" charset="0"/>
              </a:defRPr>
            </a:lvl7pPr>
            <a:lvl8pPr marL="3429000" indent="-228600" defTabSz="912813" eaLnBrk="0" fontAlgn="base" hangingPunct="0">
              <a:spcBef>
                <a:spcPct val="0"/>
              </a:spcBef>
              <a:spcAft>
                <a:spcPct val="0"/>
              </a:spcAft>
              <a:defRPr sz="3600">
                <a:solidFill>
                  <a:schemeClr val="tx1"/>
                </a:solidFill>
                <a:latin typeface="Arial" charset="0"/>
                <a:cs typeface="Arial" charset="0"/>
              </a:defRPr>
            </a:lvl8pPr>
            <a:lvl9pPr marL="3886200" indent="-228600" defTabSz="912813" eaLnBrk="0" fontAlgn="base" hangingPunct="0">
              <a:spcBef>
                <a:spcPct val="0"/>
              </a:spcBef>
              <a:spcAft>
                <a:spcPct val="0"/>
              </a:spcAft>
              <a:defRPr sz="3600">
                <a:solidFill>
                  <a:schemeClr val="tx1"/>
                </a:solidFill>
                <a:latin typeface="Arial" charset="0"/>
                <a:cs typeface="Arial" charset="0"/>
              </a:defRPr>
            </a:lvl9pPr>
          </a:lstStyle>
          <a:p>
            <a:pPr algn="ctr" eaLnBrk="1" hangingPunct="1">
              <a:spcBef>
                <a:spcPct val="50000"/>
              </a:spcBef>
            </a:pPr>
            <a:r>
              <a:rPr lang="fr-FR" sz="2200" b="1" i="1">
                <a:solidFill>
                  <a:srgbClr val="0560E5"/>
                </a:solidFill>
              </a:rPr>
              <a:t>International bandwidth and domain names</a:t>
            </a:r>
            <a:endParaRPr lang="fr-FR" sz="1600" b="1" i="1">
              <a:solidFill>
                <a:srgbClr val="0560E5"/>
              </a:solidFill>
            </a:endParaRPr>
          </a:p>
        </p:txBody>
      </p:sp>
      <p:sp>
        <p:nvSpPr>
          <p:cNvPr id="10" name="Rectangle 4"/>
          <p:cNvSpPr>
            <a:spLocks noChangeArrowheads="1"/>
          </p:cNvSpPr>
          <p:nvPr/>
        </p:nvSpPr>
        <p:spPr bwMode="auto">
          <a:xfrm>
            <a:off x="71994" y="4699707"/>
            <a:ext cx="3851078" cy="492443"/>
          </a:xfrm>
          <a:prstGeom prst="rect">
            <a:avLst/>
          </a:prstGeom>
          <a:noFill/>
          <a:ln w="9525">
            <a:noFill/>
            <a:miter lim="800000"/>
            <a:headEnd/>
            <a:tailEnd/>
          </a:ln>
        </p:spPr>
        <p:txBody>
          <a:bodyPr wrap="square">
            <a:spAutoFit/>
          </a:bodyPr>
          <a:lstStyle/>
          <a:p>
            <a:pPr marL="285750" indent="-285750" algn="just">
              <a:buFont typeface="Wingdings" pitchFamily="2" charset="2"/>
              <a:buChar char="§"/>
              <a:defRPr/>
            </a:pPr>
            <a:r>
              <a:rPr lang="fr-FR" sz="1300" b="1" kern="0" dirty="0" smtClean="0">
                <a:solidFill>
                  <a:srgbClr val="000099"/>
                </a:solidFill>
                <a:latin typeface="Century Gothic" pitchFamily="34" charset="0"/>
                <a:ea typeface="굴림" pitchFamily="34" charset="-127"/>
                <a:cs typeface="+mn-cs"/>
              </a:rPr>
              <a:t>The international Internet</a:t>
            </a:r>
            <a:r>
              <a:rPr lang="fr-FR" sz="1300" b="1" kern="0" dirty="0" smtClean="0">
                <a:solidFill>
                  <a:srgbClr val="000099"/>
                </a:solidFill>
                <a:latin typeface="Century Gothic" pitchFamily="34" charset="0"/>
                <a:ea typeface="굴림" pitchFamily="34" charset="-127"/>
              </a:rPr>
              <a:t> </a:t>
            </a:r>
            <a:r>
              <a:rPr lang="fr-FR" sz="1300" b="1" kern="0" dirty="0" err="1" smtClean="0">
                <a:solidFill>
                  <a:srgbClr val="000099"/>
                </a:solidFill>
                <a:latin typeface="Century Gothic" pitchFamily="34" charset="0"/>
                <a:ea typeface="굴림" pitchFamily="34" charset="-127"/>
              </a:rPr>
              <a:t>Bandwidth</a:t>
            </a:r>
            <a:r>
              <a:rPr lang="fr-FR" sz="1300" b="1" kern="0" dirty="0" smtClean="0">
                <a:solidFill>
                  <a:srgbClr val="000099"/>
                </a:solidFill>
                <a:latin typeface="Century Gothic" pitchFamily="34" charset="0"/>
                <a:ea typeface="굴림" pitchFamily="34" charset="-127"/>
              </a:rPr>
              <a:t> has</a:t>
            </a:r>
            <a:r>
              <a:rPr lang="fr-FR" sz="1300" b="1" kern="0" dirty="0" smtClean="0">
                <a:solidFill>
                  <a:srgbClr val="000099"/>
                </a:solidFill>
                <a:latin typeface="Century Gothic" pitchFamily="34" charset="0"/>
                <a:ea typeface="굴림" pitchFamily="34" charset="-127"/>
                <a:cs typeface="+mn-cs"/>
              </a:rPr>
              <a:t> stabilized </a:t>
            </a:r>
            <a:r>
              <a:rPr lang="fr-FR" sz="1300" b="1" kern="0" dirty="0" err="1" smtClean="0">
                <a:solidFill>
                  <a:srgbClr val="000099"/>
                </a:solidFill>
                <a:latin typeface="Century Gothic" pitchFamily="34" charset="0"/>
                <a:ea typeface="굴림" pitchFamily="34" charset="-127"/>
              </a:rPr>
              <a:t>at</a:t>
            </a:r>
            <a:r>
              <a:rPr lang="fr-FR" sz="1300" b="1" kern="0" dirty="0" smtClean="0">
                <a:solidFill>
                  <a:srgbClr val="000099"/>
                </a:solidFill>
                <a:latin typeface="Century Gothic" pitchFamily="34" charset="0"/>
                <a:ea typeface="굴림" pitchFamily="34" charset="-127"/>
                <a:cs typeface="+mn-cs"/>
              </a:rPr>
              <a:t> </a:t>
            </a:r>
            <a:r>
              <a:rPr lang="fr-FR" sz="1300" b="1" kern="0" dirty="0">
                <a:solidFill>
                  <a:srgbClr val="000099"/>
                </a:solidFill>
                <a:latin typeface="Century Gothic" pitchFamily="34" charset="0"/>
                <a:ea typeface="굴림" pitchFamily="34" charset="-127"/>
                <a:cs typeface="+mn-cs"/>
              </a:rPr>
              <a:t>450 000 </a:t>
            </a:r>
            <a:r>
              <a:rPr lang="fr-FR" sz="1300" b="1" kern="0" dirty="0" smtClean="0">
                <a:solidFill>
                  <a:srgbClr val="000099"/>
                </a:solidFill>
                <a:latin typeface="Century Gothic" pitchFamily="34" charset="0"/>
                <a:ea typeface="굴림" pitchFamily="34" charset="-127"/>
                <a:cs typeface="+mn-cs"/>
              </a:rPr>
              <a:t>Mbps in 2015.</a:t>
            </a:r>
            <a:endParaRPr lang="fr-FR" sz="1300" b="1" kern="0" dirty="0">
              <a:solidFill>
                <a:srgbClr val="000099"/>
              </a:solidFill>
              <a:latin typeface="Century Gothic" pitchFamily="34" charset="0"/>
              <a:ea typeface="굴림" pitchFamily="34" charset="-127"/>
              <a:cs typeface="+mn-cs"/>
            </a:endParaRPr>
          </a:p>
        </p:txBody>
      </p:sp>
      <p:sp>
        <p:nvSpPr>
          <p:cNvPr id="11" name="Rectangle 10"/>
          <p:cNvSpPr>
            <a:spLocks noChangeArrowheads="1"/>
          </p:cNvSpPr>
          <p:nvPr/>
        </p:nvSpPr>
        <p:spPr bwMode="auto">
          <a:xfrm>
            <a:off x="3923072" y="4345764"/>
            <a:ext cx="5090022" cy="1692771"/>
          </a:xfrm>
          <a:prstGeom prst="rect">
            <a:avLst/>
          </a:prstGeom>
          <a:noFill/>
          <a:ln w="9525">
            <a:noFill/>
            <a:miter lim="800000"/>
            <a:headEnd/>
            <a:tailEnd/>
          </a:ln>
        </p:spPr>
        <p:txBody>
          <a:bodyPr wrap="square">
            <a:spAutoFit/>
          </a:bodyPr>
          <a:lstStyle/>
          <a:p>
            <a:pPr marL="285750" indent="-285750" algn="just">
              <a:buFont typeface="Wingdings" pitchFamily="2" charset="2"/>
              <a:buChar char="§"/>
              <a:defRPr/>
            </a:pPr>
            <a:r>
              <a:rPr lang="fr-FR" sz="1300" b="1" kern="0" dirty="0" smtClean="0">
                <a:solidFill>
                  <a:srgbClr val="000099"/>
                </a:solidFill>
                <a:latin typeface="Century Gothic" pitchFamily="34" charset="0"/>
                <a:ea typeface="굴림" pitchFamily="34" charset="-127"/>
              </a:rPr>
              <a:t>The park of the domain names in " .ma" continues to grow in reaching 59138 accounts at the end of 2015, or a growth of almost 8.6% compared to the end of 2014. </a:t>
            </a:r>
          </a:p>
          <a:p>
            <a:pPr marL="285750" indent="-285750" algn="just">
              <a:buFont typeface="Wingdings" pitchFamily="2" charset="2"/>
              <a:buChar char="§"/>
              <a:defRPr/>
            </a:pPr>
            <a:r>
              <a:rPr lang="fr-FR" sz="1300" b="1" kern="0" dirty="0" smtClean="0">
                <a:solidFill>
                  <a:srgbClr val="000099"/>
                </a:solidFill>
                <a:latin typeface="Century Gothic" pitchFamily="34" charset="0"/>
                <a:ea typeface="굴림" pitchFamily="34" charset="-127"/>
              </a:rPr>
              <a:t>The  </a:t>
            </a:r>
            <a:r>
              <a:rPr lang="fr-FR" sz="1300" b="1" kern="0" dirty="0" err="1" smtClean="0">
                <a:solidFill>
                  <a:srgbClr val="000099"/>
                </a:solidFill>
                <a:latin typeface="Century Gothic" pitchFamily="34" charset="0"/>
                <a:ea typeface="굴림" pitchFamily="34" charset="-127"/>
              </a:rPr>
              <a:t>domain</a:t>
            </a:r>
            <a:r>
              <a:rPr lang="fr-FR" sz="1300" b="1" kern="0" dirty="0" smtClean="0">
                <a:solidFill>
                  <a:srgbClr val="000099"/>
                </a:solidFill>
                <a:latin typeface="Century Gothic" pitchFamily="34" charset="0"/>
                <a:ea typeface="굴림" pitchFamily="34" charset="-127"/>
              </a:rPr>
              <a:t> </a:t>
            </a:r>
            <a:r>
              <a:rPr lang="fr-FR" sz="1300" b="1" kern="0" dirty="0" err="1" smtClean="0">
                <a:solidFill>
                  <a:srgbClr val="000099"/>
                </a:solidFill>
                <a:latin typeface="Century Gothic" pitchFamily="34" charset="0"/>
                <a:ea typeface="굴림" pitchFamily="34" charset="-127"/>
              </a:rPr>
              <a:t>names</a:t>
            </a:r>
            <a:r>
              <a:rPr lang="fr-FR" sz="1300" b="1" kern="0" dirty="0" smtClean="0">
                <a:solidFill>
                  <a:srgbClr val="000099"/>
                </a:solidFill>
                <a:latin typeface="Century Gothic" pitchFamily="34" charset="0"/>
                <a:ea typeface="굴림" pitchFamily="34" charset="-127"/>
              </a:rPr>
              <a:t>  created directly under the extension " .ma «  </a:t>
            </a:r>
            <a:r>
              <a:rPr lang="fr-FR" sz="1300" b="1" kern="0" dirty="0" err="1" smtClean="0">
                <a:solidFill>
                  <a:srgbClr val="000099"/>
                </a:solidFill>
                <a:latin typeface="Century Gothic" pitchFamily="34" charset="0"/>
                <a:ea typeface="굴림" pitchFamily="34" charset="-127"/>
              </a:rPr>
              <a:t>prevail</a:t>
            </a:r>
            <a:r>
              <a:rPr lang="fr-FR" sz="1300" b="1" kern="0" dirty="0" smtClean="0">
                <a:solidFill>
                  <a:srgbClr val="000099"/>
                </a:solidFill>
                <a:latin typeface="Century Gothic" pitchFamily="34" charset="0"/>
                <a:ea typeface="굴림" pitchFamily="34" charset="-127"/>
              </a:rPr>
              <a:t> over (89.6%).</a:t>
            </a:r>
          </a:p>
          <a:p>
            <a:pPr marL="285750" indent="-285750" algn="just">
              <a:buFont typeface="Wingdings" pitchFamily="2" charset="2"/>
              <a:buChar char="§"/>
              <a:defRPr/>
            </a:pPr>
            <a:r>
              <a:rPr lang="fr-FR" sz="1300" b="1" kern="0" dirty="0">
                <a:solidFill>
                  <a:srgbClr val="000099"/>
                </a:solidFill>
                <a:latin typeface="Century Gothic" pitchFamily="34" charset="0"/>
                <a:ea typeface="굴림" pitchFamily="34" charset="-127"/>
              </a:rPr>
              <a:t>The total number of providers".ma" </a:t>
            </a:r>
            <a:r>
              <a:rPr lang="fr-FR" sz="1300" b="1" kern="0" dirty="0" err="1" smtClean="0">
                <a:solidFill>
                  <a:srgbClr val="000099"/>
                </a:solidFill>
                <a:latin typeface="Century Gothic" pitchFamily="34" charset="0"/>
                <a:ea typeface="굴림" pitchFamily="34" charset="-127"/>
              </a:rPr>
              <a:t>is</a:t>
            </a:r>
            <a:r>
              <a:rPr lang="fr-FR" sz="1300" b="1" kern="0" dirty="0" smtClean="0">
                <a:solidFill>
                  <a:srgbClr val="000099"/>
                </a:solidFill>
                <a:latin typeface="Century Gothic" pitchFamily="34" charset="0"/>
                <a:ea typeface="굴림" pitchFamily="34" charset="-127"/>
              </a:rPr>
              <a:t> 33 </a:t>
            </a:r>
            <a:r>
              <a:rPr lang="fr-FR" sz="1300" b="1" kern="0" dirty="0" err="1" smtClean="0">
                <a:solidFill>
                  <a:srgbClr val="000099"/>
                </a:solidFill>
                <a:latin typeface="Century Gothic" pitchFamily="34" charset="0"/>
                <a:ea typeface="굴림" pitchFamily="34" charset="-127"/>
              </a:rPr>
              <a:t>at</a:t>
            </a:r>
            <a:r>
              <a:rPr lang="fr-FR" sz="1300" b="1" kern="0" dirty="0" smtClean="0">
                <a:solidFill>
                  <a:srgbClr val="000099"/>
                </a:solidFill>
                <a:latin typeface="Century Gothic" pitchFamily="34" charset="0"/>
                <a:ea typeface="굴림" pitchFamily="34" charset="-127"/>
              </a:rPr>
              <a:t> the end </a:t>
            </a:r>
            <a:r>
              <a:rPr lang="fr-FR" sz="1300" b="1" kern="0" dirty="0">
                <a:solidFill>
                  <a:srgbClr val="000099"/>
                </a:solidFill>
                <a:latin typeface="Century Gothic" pitchFamily="34" charset="0"/>
                <a:ea typeface="굴림" pitchFamily="34" charset="-127"/>
              </a:rPr>
              <a:t>of December </a:t>
            </a:r>
            <a:r>
              <a:rPr lang="fr-FR" sz="1300" b="1" kern="0" dirty="0" smtClean="0">
                <a:solidFill>
                  <a:srgbClr val="000099"/>
                </a:solidFill>
                <a:latin typeface="Century Gothic" pitchFamily="34" charset="0"/>
                <a:ea typeface="굴림" pitchFamily="34" charset="-127"/>
              </a:rPr>
              <a:t>2015, of </a:t>
            </a:r>
            <a:r>
              <a:rPr lang="fr-FR" sz="1300" b="1" kern="0" dirty="0" err="1" smtClean="0">
                <a:solidFill>
                  <a:srgbClr val="000099"/>
                </a:solidFill>
                <a:latin typeface="Century Gothic" pitchFamily="34" charset="0"/>
                <a:ea typeface="굴림" pitchFamily="34" charset="-127"/>
              </a:rPr>
              <a:t>whom</a:t>
            </a:r>
            <a:r>
              <a:rPr lang="fr-FR" sz="1300" b="1" kern="0" dirty="0" smtClean="0">
                <a:solidFill>
                  <a:srgbClr val="000099"/>
                </a:solidFill>
                <a:latin typeface="Century Gothic" pitchFamily="34" charset="0"/>
                <a:ea typeface="굴림" pitchFamily="34" charset="-127"/>
              </a:rPr>
              <a:t> 04 </a:t>
            </a:r>
            <a:r>
              <a:rPr lang="fr-FR" sz="1300" b="1" kern="0" dirty="0" err="1" smtClean="0">
                <a:solidFill>
                  <a:srgbClr val="000099"/>
                </a:solidFill>
                <a:latin typeface="Century Gothic" pitchFamily="34" charset="0"/>
                <a:ea typeface="굴림" pitchFamily="34" charset="-127"/>
              </a:rPr>
              <a:t>were</a:t>
            </a:r>
            <a:r>
              <a:rPr lang="fr-FR" sz="1300" b="1" kern="0" dirty="0" smtClean="0">
                <a:solidFill>
                  <a:srgbClr val="000099"/>
                </a:solidFill>
                <a:latin typeface="Century Gothic" pitchFamily="34" charset="0"/>
                <a:ea typeface="굴림" pitchFamily="34" charset="-127"/>
              </a:rPr>
              <a:t> </a:t>
            </a:r>
            <a:r>
              <a:rPr lang="fr-FR" sz="1300" b="1" kern="0" dirty="0" err="1" smtClean="0">
                <a:solidFill>
                  <a:srgbClr val="000099"/>
                </a:solidFill>
                <a:latin typeface="Century Gothic" pitchFamily="34" charset="0"/>
                <a:ea typeface="굴림" pitchFamily="34" charset="-127"/>
              </a:rPr>
              <a:t>refisteredin</a:t>
            </a:r>
            <a:r>
              <a:rPr lang="fr-FR" sz="1300" b="1" kern="0" dirty="0" smtClean="0">
                <a:solidFill>
                  <a:srgbClr val="000099"/>
                </a:solidFill>
                <a:latin typeface="Century Gothic" pitchFamily="34" charset="0"/>
                <a:ea typeface="굴림" pitchFamily="34" charset="-127"/>
              </a:rPr>
              <a:t> the course of the 4</a:t>
            </a:r>
            <a:r>
              <a:rPr lang="fr-FR" sz="1300" b="1" kern="0" baseline="30000" dirty="0" smtClean="0">
                <a:solidFill>
                  <a:srgbClr val="000099"/>
                </a:solidFill>
                <a:latin typeface="Century Gothic" pitchFamily="34" charset="0"/>
                <a:ea typeface="굴림" pitchFamily="34" charset="-127"/>
              </a:rPr>
              <a:t>Th</a:t>
            </a:r>
            <a:r>
              <a:rPr lang="fr-FR" sz="1300" b="1" kern="0" dirty="0" smtClean="0">
                <a:solidFill>
                  <a:srgbClr val="000099"/>
                </a:solidFill>
                <a:latin typeface="Century Gothic" pitchFamily="34" charset="0"/>
                <a:ea typeface="굴림" pitchFamily="34" charset="-127"/>
              </a:rPr>
              <a:t> Quarter </a:t>
            </a:r>
            <a:r>
              <a:rPr lang="fr-FR" sz="1300" b="1" kern="0" dirty="0">
                <a:solidFill>
                  <a:srgbClr val="000099"/>
                </a:solidFill>
                <a:latin typeface="Century Gothic" pitchFamily="34" charset="0"/>
                <a:ea typeface="굴림" pitchFamily="34" charset="-127"/>
              </a:rPr>
              <a:t>2015.</a:t>
            </a:r>
          </a:p>
        </p:txBody>
      </p:sp>
      <p:graphicFrame>
        <p:nvGraphicFramePr>
          <p:cNvPr id="4119" name="Object 23"/>
          <p:cNvGraphicFramePr>
            <a:graphicFrameLocks/>
          </p:cNvGraphicFramePr>
          <p:nvPr>
            <p:extLst>
              <p:ext uri="{D42A27DB-BD31-4B8C-83A1-F6EECF244321}">
                <p14:modId xmlns:p14="http://schemas.microsoft.com/office/powerpoint/2010/main" val="1136192207"/>
              </p:ext>
            </p:extLst>
          </p:nvPr>
        </p:nvGraphicFramePr>
        <p:xfrm>
          <a:off x="107504" y="1020120"/>
          <a:ext cx="4347592" cy="3267621"/>
        </p:xfrm>
        <a:graphic>
          <a:graphicData uri="http://schemas.openxmlformats.org/presentationml/2006/ole">
            <mc:AlternateContent xmlns:mc="http://schemas.openxmlformats.org/markup-compatibility/2006">
              <mc:Choice xmlns:v="urn:schemas-microsoft-com:vml" Requires="v">
                <p:oleObj spid="_x0000_s5195" name="Feuille de calcul" r:id="rId5" imgW="4591154" imgH="3724274" progId="Excel.Sheet.8">
                  <p:embed/>
                </p:oleObj>
              </mc:Choice>
              <mc:Fallback>
                <p:oleObj name="Feuille de calcul" r:id="rId5" imgW="4591154" imgH="3724274" progId="Excel.Sheet.8">
                  <p:embed/>
                  <p:pic>
                    <p:nvPicPr>
                      <p:cNvPr id="0" name="Picture 5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1020120"/>
                        <a:ext cx="4347592" cy="32676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2"/>
          <p:cNvSpPr txBox="1"/>
          <p:nvPr/>
        </p:nvSpPr>
        <p:spPr>
          <a:xfrm>
            <a:off x="4788024" y="1399825"/>
            <a:ext cx="3865030" cy="35900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fr-FR" sz="1050" b="1" dirty="0">
                <a:solidFill>
                  <a:schemeClr val="tx1"/>
                </a:solidFill>
                <a:cs typeface="Arial" pitchFamily="34" charset="0"/>
              </a:rPr>
              <a:t>Evolution of the number of domain names ".ma </a:t>
            </a:r>
            <a:r>
              <a:rPr lang="fr-FR" sz="1050" b="1" dirty="0" smtClean="0">
                <a:solidFill>
                  <a:schemeClr val="tx1"/>
                </a:solidFill>
                <a:latin typeface="Arial" pitchFamily="34" charset="0"/>
                <a:cs typeface="Arial" pitchFamily="34" charset="0"/>
              </a:rPr>
              <a:t>"</a:t>
            </a:r>
            <a:endParaRPr lang="fr-FR" sz="1050" b="1" dirty="0">
              <a:solidFill>
                <a:schemeClr val="tx1"/>
              </a:solidFill>
              <a:latin typeface="Arial" pitchFamily="34" charset="0"/>
              <a:cs typeface="Arial" pitchFamily="34" charset="0"/>
            </a:endParaRPr>
          </a:p>
        </p:txBody>
      </p:sp>
      <p:graphicFrame>
        <p:nvGraphicFramePr>
          <p:cNvPr id="8" name="Graphique 7"/>
          <p:cNvGraphicFramePr>
            <a:graphicFrameLocks/>
          </p:cNvGraphicFramePr>
          <p:nvPr>
            <p:extLst>
              <p:ext uri="{D42A27DB-BD31-4B8C-83A1-F6EECF244321}">
                <p14:modId xmlns:p14="http://schemas.microsoft.com/office/powerpoint/2010/main" val="398273202"/>
              </p:ext>
            </p:extLst>
          </p:nvPr>
        </p:nvGraphicFramePr>
        <p:xfrm>
          <a:off x="4524294" y="1063030"/>
          <a:ext cx="4392489" cy="3240360"/>
        </p:xfrm>
        <a:graphic>
          <a:graphicData uri="http://schemas.openxmlformats.org/drawingml/2006/chart">
            <c:chart xmlns:c="http://schemas.openxmlformats.org/drawingml/2006/chart" xmlns:r="http://schemas.openxmlformats.org/officeDocument/2006/relationships" r:id="rId7"/>
          </a:graphicData>
        </a:graphic>
      </p:graphicFrame>
      <p:sp>
        <p:nvSpPr>
          <p:cNvPr id="12" name="Rectangle 11"/>
          <p:cNvSpPr/>
          <p:nvPr/>
        </p:nvSpPr>
        <p:spPr>
          <a:xfrm>
            <a:off x="0" y="-79206"/>
            <a:ext cx="9144000" cy="507831"/>
          </a:xfrm>
          <a:prstGeom prst="rect">
            <a:avLst/>
          </a:prstGeom>
        </p:spPr>
        <p:txBody>
          <a:bodyPr wrap="square">
            <a:spAutoFit/>
          </a:bodyPr>
          <a:lstStyle/>
          <a:p>
            <a:pPr algn="ctr"/>
            <a:r>
              <a:rPr lang="en-US" sz="2700" b="1" dirty="0">
                <a:solidFill>
                  <a:schemeClr val="tx2">
                    <a:lumMod val="60000"/>
                    <a:lumOff val="40000"/>
                  </a:schemeClr>
                </a:solidFill>
                <a:latin typeface="Calibri"/>
                <a:ea typeface="+mj-ea"/>
                <a:cs typeface="Calibri"/>
              </a:rPr>
              <a:t>The Internet service </a:t>
            </a:r>
            <a:r>
              <a:rPr lang="en-US" sz="2700" b="1" dirty="0" smtClean="0">
                <a:solidFill>
                  <a:schemeClr val="tx2">
                    <a:lumMod val="60000"/>
                    <a:lumOff val="40000"/>
                  </a:schemeClr>
                </a:solidFill>
                <a:latin typeface="Calibri"/>
                <a:ea typeface="+mj-ea"/>
                <a:cs typeface="Calibri"/>
              </a:rPr>
              <a:t>At the </a:t>
            </a:r>
            <a:r>
              <a:rPr lang="en-US" sz="2700" b="1" dirty="0">
                <a:solidFill>
                  <a:schemeClr val="tx2">
                    <a:lumMod val="60000"/>
                    <a:lumOff val="40000"/>
                  </a:schemeClr>
                </a:solidFill>
                <a:latin typeface="Calibri"/>
                <a:ea typeface="+mj-ea"/>
                <a:cs typeface="Calibri"/>
              </a:rPr>
              <a:t>Morocco</a:t>
            </a:r>
            <a:endParaRPr lang="fr-FR" sz="2700" b="1" dirty="0">
              <a:solidFill>
                <a:schemeClr val="tx2">
                  <a:lumMod val="60000"/>
                  <a:lumOff val="40000"/>
                </a:schemeClr>
              </a:solidFill>
              <a:latin typeface="Calibri"/>
              <a:ea typeface="+mj-ea"/>
              <a:cs typeface="Calibri"/>
            </a:endParaRPr>
          </a:p>
        </p:txBody>
      </p:sp>
      <p:sp>
        <p:nvSpPr>
          <p:cNvPr id="13"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9869303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12</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7" name="Rectangle 3"/>
          <p:cNvSpPr>
            <a:spLocks noGrp="1" noChangeArrowheads="1"/>
          </p:cNvSpPr>
          <p:nvPr>
            <p:ph type="body" idx="1"/>
          </p:nvPr>
        </p:nvSpPr>
        <p:spPr>
          <a:xfrm>
            <a:off x="0" y="1282700"/>
            <a:ext cx="9144000" cy="466090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210372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10"/>
          <p:cNvSpPr>
            <a:spLocks noGrp="1"/>
          </p:cNvSpPr>
          <p:nvPr>
            <p:ph type="body" idx="1"/>
          </p:nvPr>
        </p:nvSpPr>
        <p:spPr>
          <a:xfrm>
            <a:off x="0" y="1268760"/>
            <a:ext cx="4551908" cy="1656184"/>
          </a:xfrm>
          <a:solidFill>
            <a:schemeClr val="bg1"/>
          </a:solidFill>
        </p:spPr>
        <p:txBody>
          <a:bodyPr>
            <a:normAutofit fontScale="92500" lnSpcReduction="10000"/>
          </a:bodyPr>
          <a:lstStyle/>
          <a:p>
            <a:pPr marL="342900" indent="-342900">
              <a:lnSpc>
                <a:spcPct val="100000"/>
              </a:lnSpc>
              <a:buFont typeface="Wingdings" panose="05000000000000000000" pitchFamily="2" charset="2"/>
              <a:buChar char="§"/>
            </a:pPr>
            <a:r>
              <a:rPr lang="fr-FR" dirty="0" err="1" smtClean="0"/>
              <a:t>Measurement</a:t>
            </a:r>
            <a:r>
              <a:rPr lang="fr-FR" dirty="0" smtClean="0"/>
              <a:t> </a:t>
            </a:r>
            <a:r>
              <a:rPr lang="fr-FR" dirty="0" err="1" smtClean="0"/>
              <a:t>device</a:t>
            </a:r>
            <a:r>
              <a:rPr lang="fr-FR" dirty="0" smtClean="0"/>
              <a:t> for the qualification and </a:t>
            </a:r>
            <a:r>
              <a:rPr lang="fr-FR" dirty="0" err="1" smtClean="0"/>
              <a:t>eligibility</a:t>
            </a:r>
            <a:r>
              <a:rPr lang="fr-FR" dirty="0" smtClean="0"/>
              <a:t> of the xDSL line: </a:t>
            </a:r>
            <a:r>
              <a:rPr lang="fr-FR" dirty="0" smtClean="0">
                <a:solidFill>
                  <a:srgbClr val="FF0000"/>
                </a:solidFill>
              </a:rPr>
              <a:t>Length, diameter of the line (</a:t>
            </a:r>
            <a:r>
              <a:rPr lang="fr-FR" dirty="0" err="1" smtClean="0">
                <a:solidFill>
                  <a:srgbClr val="FF0000"/>
                </a:solidFill>
              </a:rPr>
              <a:t>caliber</a:t>
            </a:r>
            <a:r>
              <a:rPr lang="fr-FR" dirty="0" smtClean="0">
                <a:solidFill>
                  <a:srgbClr val="FF0000"/>
                </a:solidFill>
              </a:rPr>
              <a:t> ), crosstalk (tele-crosstalk), LOSSES, …</a:t>
            </a:r>
          </a:p>
          <a:p>
            <a:endParaRPr lang="fr-FR" dirty="0" smtClean="0"/>
          </a:p>
        </p:txBody>
      </p:sp>
      <p:sp>
        <p:nvSpPr>
          <p:cNvPr id="12" name="Espace réservé du texte 11"/>
          <p:cNvSpPr>
            <a:spLocks noGrp="1"/>
          </p:cNvSpPr>
          <p:nvPr>
            <p:ph type="body" sz="quarter" idx="3"/>
          </p:nvPr>
        </p:nvSpPr>
        <p:spPr>
          <a:xfrm>
            <a:off x="4576663" y="1268760"/>
            <a:ext cx="4041775" cy="639762"/>
          </a:xfrm>
          <a:solidFill>
            <a:schemeClr val="bg1"/>
          </a:solidFill>
        </p:spPr>
        <p:txBody>
          <a:bodyPr>
            <a:normAutofit fontScale="62500" lnSpcReduction="20000"/>
          </a:bodyPr>
          <a:lstStyle/>
          <a:p>
            <a:pPr marL="342900" indent="-342900">
              <a:lnSpc>
                <a:spcPct val="100000"/>
              </a:lnSpc>
              <a:buFont typeface="Wingdings" panose="05000000000000000000" pitchFamily="2" charset="2"/>
              <a:buChar char="§"/>
            </a:pPr>
            <a:r>
              <a:rPr lang="fr-FR" dirty="0" smtClean="0"/>
              <a:t>Interface of the test for </a:t>
            </a:r>
            <a:r>
              <a:rPr lang="fr-FR" dirty="0"/>
              <a:t>speed ADSL </a:t>
            </a:r>
            <a:r>
              <a:rPr lang="fr-FR" dirty="0" smtClean="0"/>
              <a:t>on the site </a:t>
            </a:r>
            <a:r>
              <a:rPr lang="fr-FR" dirty="0" err="1" smtClean="0"/>
              <a:t>Menara</a:t>
            </a:r>
            <a:r>
              <a:rPr lang="fr-FR" dirty="0" smtClean="0"/>
              <a:t> : </a:t>
            </a:r>
            <a:r>
              <a:rPr lang="fr-FR" dirty="0" smtClean="0">
                <a:solidFill>
                  <a:srgbClr val="FF0000"/>
                </a:solidFill>
              </a:rPr>
              <a:t>The heart of the network</a:t>
            </a:r>
          </a:p>
        </p:txBody>
      </p:sp>
      <p:pic>
        <p:nvPicPr>
          <p:cNvPr id="10" name="Image 9" descr="http://www.jdsu.com/1/76e87d5a-1.jpg"/>
          <p:cNvPicPr/>
          <p:nvPr/>
        </p:nvPicPr>
        <p:blipFill>
          <a:blip r:embed="rId2">
            <a:extLst>
              <a:ext uri="{28A0092B-C50C-407E-A947-70E740481C1C}">
                <a14:useLocalDpi xmlns:a14="http://schemas.microsoft.com/office/drawing/2010/main" val="0"/>
              </a:ext>
            </a:extLst>
          </a:blip>
          <a:srcRect/>
          <a:stretch>
            <a:fillRect/>
          </a:stretch>
        </p:blipFill>
        <p:spPr bwMode="auto">
          <a:xfrm>
            <a:off x="0" y="2924944"/>
            <a:ext cx="1365052" cy="3146425"/>
          </a:xfrm>
          <a:prstGeom prst="rect">
            <a:avLst/>
          </a:prstGeom>
          <a:noFill/>
          <a:ln>
            <a:noFill/>
          </a:ln>
        </p:spPr>
      </p:pic>
      <p:pic>
        <p:nvPicPr>
          <p:cNvPr id="13" name="Image 12"/>
          <p:cNvPicPr/>
          <p:nvPr/>
        </p:nvPicPr>
        <p:blipFill>
          <a:blip r:embed="rId3">
            <a:extLst>
              <a:ext uri="{28A0092B-C50C-407E-A947-70E740481C1C}">
                <a14:useLocalDpi xmlns:a14="http://schemas.microsoft.com/office/drawing/2010/main" val="0"/>
              </a:ext>
            </a:extLst>
          </a:blip>
          <a:srcRect/>
          <a:stretch>
            <a:fillRect/>
          </a:stretch>
        </p:blipFill>
        <p:spPr bwMode="auto">
          <a:xfrm>
            <a:off x="5673874" y="2420888"/>
            <a:ext cx="3450282" cy="3344913"/>
          </a:xfrm>
          <a:prstGeom prst="rect">
            <a:avLst/>
          </a:prstGeom>
          <a:noFill/>
          <a:ln>
            <a:solidFill>
              <a:schemeClr val="accent1"/>
            </a:solidFill>
          </a:ln>
        </p:spPr>
      </p:pic>
      <p:sp>
        <p:nvSpPr>
          <p:cNvPr id="8" name="Rectangle 2"/>
          <p:cNvSpPr>
            <a:spLocks noGrp="1" noChangeArrowheads="1"/>
          </p:cNvSpPr>
          <p:nvPr>
            <p:ph type="title"/>
          </p:nvPr>
        </p:nvSpPr>
        <p:spPr>
          <a:xfrm>
            <a:off x="958646" y="1"/>
            <a:ext cx="8060184" cy="471948"/>
          </a:xfrm>
        </p:spPr>
        <p:txBody>
          <a:bodyPr>
            <a:noAutofit/>
          </a:bodyPr>
          <a:lstStyle/>
          <a:p>
            <a:pPr algn="ctr"/>
            <a:r>
              <a:rPr lang="en-US" sz="3600" dirty="0" err="1" smtClean="0"/>
              <a:t>QoS</a:t>
            </a:r>
            <a:r>
              <a:rPr lang="en-US" sz="3600" dirty="0" smtClean="0"/>
              <a:t> of The Internet </a:t>
            </a:r>
            <a:r>
              <a:rPr lang="en-US" sz="3600" dirty="0"/>
              <a:t>o</a:t>
            </a:r>
            <a:r>
              <a:rPr lang="en-US" sz="3600" dirty="0" smtClean="0"/>
              <a:t>n The </a:t>
            </a:r>
            <a:r>
              <a:rPr lang="en-US" sz="3600" dirty="0" err="1" smtClean="0"/>
              <a:t>xDSL</a:t>
            </a:r>
            <a:endParaRPr lang="en-US" sz="3600" dirty="0" smtClean="0"/>
          </a:p>
        </p:txBody>
      </p:sp>
      <p:pic>
        <p:nvPicPr>
          <p:cNvPr id="9" name="Image 8"/>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431282"/>
            <a:ext cx="3924300" cy="1577340"/>
          </a:xfrm>
          <a:prstGeom prst="rect">
            <a:avLst/>
          </a:prstGeom>
          <a:noFill/>
          <a:ln>
            <a:noFill/>
          </a:ln>
        </p:spPr>
      </p:pic>
      <p:sp>
        <p:nvSpPr>
          <p:cNvPr id="14"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64083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a:xfrm>
            <a:off x="0" y="1283109"/>
            <a:ext cx="9144000" cy="4384779"/>
          </a:xfrm>
          <a:solidFill>
            <a:schemeClr val="bg1"/>
          </a:solidFill>
        </p:spPr>
        <p:txBody>
          <a:bodyPr>
            <a:noAutofit/>
          </a:bodyPr>
          <a:lstStyle/>
          <a:p>
            <a:pPr>
              <a:buFont typeface="Wingdings" pitchFamily="2" charset="2"/>
              <a:buChar char="Ø"/>
            </a:pPr>
            <a:r>
              <a:rPr lang="fr-MA" b="1" dirty="0" err="1" smtClean="0"/>
              <a:t>Through</a:t>
            </a:r>
            <a:r>
              <a:rPr lang="fr-MA" b="1" dirty="0" smtClean="0"/>
              <a:t> the device of qualification of the line </a:t>
            </a:r>
            <a:r>
              <a:rPr lang="fr-MA" dirty="0" err="1"/>
              <a:t>w</a:t>
            </a:r>
            <a:r>
              <a:rPr lang="fr-MA" dirty="0" err="1" smtClean="0"/>
              <a:t>e</a:t>
            </a:r>
            <a:r>
              <a:rPr lang="fr-MA" dirty="0" smtClean="0"/>
              <a:t> measure the qualities of </a:t>
            </a:r>
            <a:r>
              <a:rPr lang="fr-MA" dirty="0" err="1" smtClean="0"/>
              <a:t>electrical</a:t>
            </a:r>
            <a:r>
              <a:rPr lang="fr-MA" dirty="0" smtClean="0"/>
              <a:t> transmission of the ADSL line </a:t>
            </a:r>
            <a:r>
              <a:rPr lang="fr-MA" dirty="0" err="1" smtClean="0"/>
              <a:t>between</a:t>
            </a:r>
            <a:r>
              <a:rPr lang="fr-MA" dirty="0" smtClean="0"/>
              <a:t> the </a:t>
            </a:r>
            <a:r>
              <a:rPr lang="fr-MA" dirty="0" err="1" smtClean="0"/>
              <a:t>equipment</a:t>
            </a:r>
            <a:r>
              <a:rPr lang="fr-MA" dirty="0" smtClean="0"/>
              <a:t> of the client and the </a:t>
            </a:r>
            <a:r>
              <a:rPr lang="fr-MA" dirty="0" err="1" smtClean="0"/>
              <a:t>connection</a:t>
            </a:r>
            <a:r>
              <a:rPr lang="fr-MA" dirty="0" smtClean="0"/>
              <a:t> point of the fixed network (DSLAM/MSAN):</a:t>
            </a:r>
            <a:endParaRPr lang="fr-MA" dirty="0"/>
          </a:p>
          <a:p>
            <a:pPr>
              <a:buFont typeface="Wingdings" panose="05000000000000000000" pitchFamily="2" charset="2"/>
              <a:buChar char="ü"/>
            </a:pPr>
            <a:r>
              <a:rPr lang="fr-MA" sz="1800" b="1" dirty="0"/>
              <a:t> </a:t>
            </a:r>
            <a:r>
              <a:rPr lang="fr-MA" sz="1800" b="1" dirty="0" err="1" smtClean="0"/>
              <a:t>Upward</a:t>
            </a:r>
            <a:r>
              <a:rPr lang="fr-MA" sz="1800" b="1" dirty="0" smtClean="0"/>
              <a:t> </a:t>
            </a:r>
            <a:r>
              <a:rPr lang="fr-FR" sz="1800" dirty="0"/>
              <a:t>speed </a:t>
            </a:r>
            <a:r>
              <a:rPr lang="fr-MA" sz="1800" b="1" dirty="0" smtClean="0"/>
              <a:t>/</a:t>
            </a:r>
            <a:r>
              <a:rPr lang="fr-MA" sz="1800" b="1" dirty="0" err="1" smtClean="0"/>
              <a:t>Downward</a:t>
            </a:r>
            <a:r>
              <a:rPr lang="fr-MA" sz="1800" b="1" dirty="0" smtClean="0"/>
              <a:t> </a:t>
            </a:r>
            <a:r>
              <a:rPr lang="fr-FR" sz="1800" dirty="0"/>
              <a:t>speed</a:t>
            </a:r>
            <a:r>
              <a:rPr lang="fr-MA" sz="1800" b="1" dirty="0" smtClean="0"/>
              <a:t>,</a:t>
            </a:r>
            <a:r>
              <a:rPr lang="fr-MA" sz="1800" b="1" dirty="0"/>
              <a:t> </a:t>
            </a:r>
            <a:r>
              <a:rPr lang="fr-MA" sz="1600" dirty="0"/>
              <a:t> </a:t>
            </a:r>
            <a:r>
              <a:rPr lang="fr-MA" sz="1600" dirty="0" smtClean="0"/>
              <a:t>(</a:t>
            </a:r>
            <a:r>
              <a:rPr lang="fr-MA" sz="1600" dirty="0"/>
              <a:t> </a:t>
            </a:r>
            <a:r>
              <a:rPr lang="fr-MA" sz="1600" dirty="0" err="1" smtClean="0"/>
              <a:t>Current</a:t>
            </a:r>
            <a:r>
              <a:rPr lang="fr-MA" sz="1600" dirty="0" smtClean="0"/>
              <a:t> </a:t>
            </a:r>
            <a:r>
              <a:rPr lang="fr-MA" sz="1600" dirty="0"/>
              <a:t>/</a:t>
            </a:r>
            <a:r>
              <a:rPr lang="fr-MA" sz="1600" dirty="0" err="1" smtClean="0"/>
              <a:t>contractual</a:t>
            </a:r>
            <a:r>
              <a:rPr lang="fr-MA" sz="1600" dirty="0"/>
              <a:t> </a:t>
            </a:r>
            <a:r>
              <a:rPr lang="fr-MA" sz="1600" dirty="0" err="1" smtClean="0"/>
              <a:t>rising</a:t>
            </a:r>
            <a:r>
              <a:rPr lang="fr-MA" sz="1600" dirty="0" smtClean="0"/>
              <a:t> and </a:t>
            </a:r>
            <a:r>
              <a:rPr lang="fr-MA" sz="1600" dirty="0" err="1" smtClean="0"/>
              <a:t>upward</a:t>
            </a:r>
            <a:r>
              <a:rPr lang="fr-MA" sz="1600" dirty="0" smtClean="0"/>
              <a:t> </a:t>
            </a:r>
            <a:r>
              <a:rPr lang="fr-FR" sz="1600" dirty="0" smtClean="0"/>
              <a:t>speed</a:t>
            </a:r>
            <a:r>
              <a:rPr lang="fr-MA" sz="1600" dirty="0" smtClean="0"/>
              <a:t>s the test </a:t>
            </a:r>
            <a:r>
              <a:rPr lang="fr-MA" sz="1600" dirty="0" err="1" smtClean="0"/>
              <a:t>device</a:t>
            </a:r>
            <a:r>
              <a:rPr lang="fr-MA" sz="1600" dirty="0" smtClean="0"/>
              <a:t> and  </a:t>
            </a:r>
            <a:r>
              <a:rPr lang="fr-MA" sz="1600" dirty="0"/>
              <a:t>the DSLAM/MSAN)</a:t>
            </a:r>
            <a:endParaRPr lang="fr-FR" sz="1600" dirty="0"/>
          </a:p>
          <a:p>
            <a:pPr lvl="0">
              <a:buFont typeface="Wingdings" panose="05000000000000000000" pitchFamily="2" charset="2"/>
              <a:buChar char="ü"/>
            </a:pPr>
            <a:r>
              <a:rPr lang="fr-MA" sz="1800" b="1" dirty="0" smtClean="0"/>
              <a:t>  Maximum </a:t>
            </a:r>
            <a:r>
              <a:rPr lang="fr-MA" sz="1800" b="1" dirty="0" err="1" smtClean="0"/>
              <a:t>Upward</a:t>
            </a:r>
            <a:r>
              <a:rPr lang="fr-MA" sz="1800" b="1" dirty="0" smtClean="0"/>
              <a:t> </a:t>
            </a:r>
            <a:r>
              <a:rPr lang="fr-FR" sz="1800" dirty="0"/>
              <a:t>speed </a:t>
            </a:r>
            <a:r>
              <a:rPr lang="fr-MA" sz="1800" b="1" dirty="0" smtClean="0"/>
              <a:t>/Maximum </a:t>
            </a:r>
            <a:r>
              <a:rPr lang="fr-MA" sz="1800" b="1" dirty="0" err="1" smtClean="0"/>
              <a:t>downward</a:t>
            </a:r>
            <a:r>
              <a:rPr lang="fr-MA" sz="1800" b="1" dirty="0" smtClean="0"/>
              <a:t> </a:t>
            </a:r>
            <a:r>
              <a:rPr lang="fr-FR" sz="1800" dirty="0"/>
              <a:t>speed </a:t>
            </a:r>
            <a:r>
              <a:rPr lang="fr-MA" sz="1800" b="1" dirty="0" smtClean="0"/>
              <a:t> </a:t>
            </a:r>
            <a:r>
              <a:rPr lang="fr-MA" sz="1600" dirty="0" smtClean="0"/>
              <a:t>(Maximal </a:t>
            </a:r>
            <a:r>
              <a:rPr lang="fr-FR" sz="1600" dirty="0"/>
              <a:t>speed </a:t>
            </a:r>
            <a:r>
              <a:rPr lang="fr-MA" sz="1600" dirty="0" err="1" smtClean="0"/>
              <a:t>upward</a:t>
            </a:r>
            <a:r>
              <a:rPr lang="fr-MA" sz="1600" dirty="0" smtClean="0"/>
              <a:t> and </a:t>
            </a:r>
            <a:r>
              <a:rPr lang="fr-MA" sz="1600" dirty="0" err="1" smtClean="0"/>
              <a:t>downward</a:t>
            </a:r>
            <a:r>
              <a:rPr lang="fr-MA" sz="1600" dirty="0" smtClean="0"/>
              <a:t> </a:t>
            </a:r>
            <a:r>
              <a:rPr lang="fr-MA" sz="1600" dirty="0"/>
              <a:t>that can withstand the ADSL line)</a:t>
            </a:r>
            <a:endParaRPr lang="fr-FR" sz="1600" dirty="0"/>
          </a:p>
          <a:p>
            <a:pPr lvl="0">
              <a:buFont typeface="Wingdings" panose="05000000000000000000" pitchFamily="2" charset="2"/>
              <a:buChar char="ü"/>
            </a:pPr>
            <a:r>
              <a:rPr lang="fr-MA" sz="1800" b="1" dirty="0" smtClean="0"/>
              <a:t> Capacity (% use) of </a:t>
            </a:r>
            <a:r>
              <a:rPr lang="fr-MA" sz="1800" b="1" dirty="0"/>
              <a:t>The line </a:t>
            </a:r>
            <a:r>
              <a:rPr lang="fr-MA" sz="1800" b="1" dirty="0" err="1" smtClean="0"/>
              <a:t>upwardly</a:t>
            </a:r>
            <a:r>
              <a:rPr lang="fr-MA" sz="1800" b="1" dirty="0" smtClean="0"/>
              <a:t> and </a:t>
            </a:r>
            <a:r>
              <a:rPr lang="fr-MA" sz="1800" b="1" dirty="0" err="1" smtClean="0"/>
              <a:t>downwardly</a:t>
            </a:r>
            <a:endParaRPr lang="fr-MA" sz="1800" b="1" dirty="0" smtClean="0"/>
          </a:p>
          <a:p>
            <a:pPr lvl="0">
              <a:buFont typeface="Wingdings" panose="05000000000000000000" pitchFamily="2" charset="2"/>
              <a:buChar char="ü"/>
            </a:pPr>
            <a:r>
              <a:rPr lang="fr-MA" sz="1800" b="1" dirty="0" smtClean="0"/>
              <a:t> </a:t>
            </a:r>
            <a:r>
              <a:rPr lang="fr-MA" sz="1800" b="1" dirty="0" err="1" smtClean="0"/>
              <a:t>Estimated</a:t>
            </a:r>
            <a:r>
              <a:rPr lang="fr-MA" sz="1800" b="1" dirty="0" smtClean="0"/>
              <a:t> </a:t>
            </a:r>
            <a:r>
              <a:rPr lang="fr-MA" sz="1800" b="1" dirty="0" err="1"/>
              <a:t>l</a:t>
            </a:r>
            <a:r>
              <a:rPr lang="fr-MA" sz="1800" b="1" dirty="0" err="1" smtClean="0"/>
              <a:t>ength</a:t>
            </a:r>
            <a:r>
              <a:rPr lang="fr-MA" sz="1800" b="1" dirty="0" smtClean="0"/>
              <a:t> of </a:t>
            </a:r>
            <a:r>
              <a:rPr lang="fr-MA" sz="1800" b="1" dirty="0"/>
              <a:t>the line</a:t>
            </a:r>
            <a:r>
              <a:rPr lang="fr-MA" sz="1800" b="1" dirty="0" smtClean="0"/>
              <a:t>. </a:t>
            </a:r>
          </a:p>
          <a:p>
            <a:pPr lvl="0">
              <a:buFont typeface="Wingdings" panose="05000000000000000000" pitchFamily="2" charset="2"/>
              <a:buChar char="ü"/>
            </a:pPr>
            <a:endParaRPr lang="fr-MA" sz="1050" b="1" dirty="0"/>
          </a:p>
        </p:txBody>
      </p:sp>
      <p:sp>
        <p:nvSpPr>
          <p:cNvPr id="6" name="Rectangle 2"/>
          <p:cNvSpPr txBox="1">
            <a:spLocks noChangeArrowheads="1"/>
          </p:cNvSpPr>
          <p:nvPr/>
        </p:nvSpPr>
        <p:spPr>
          <a:xfrm>
            <a:off x="958646" y="1"/>
            <a:ext cx="8060184" cy="47194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en-US" sz="3600" smtClean="0"/>
              <a:t>QoS of the Internet on the xDSL</a:t>
            </a:r>
            <a:endParaRPr lang="en-US" sz="3600" dirty="0" smtClean="0"/>
          </a:p>
        </p:txBody>
      </p:sp>
      <p:sp>
        <p:nvSpPr>
          <p:cNvPr id="4"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4109992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958646" y="1"/>
            <a:ext cx="8060184" cy="47194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en-US" sz="3600" smtClean="0"/>
              <a:t>QoS of the Internet on the xDSL</a:t>
            </a:r>
            <a:endParaRPr lang="en-US" sz="3600" dirty="0" smtClean="0"/>
          </a:p>
        </p:txBody>
      </p:sp>
      <p:sp>
        <p:nvSpPr>
          <p:cNvPr id="4" name="Rectangle 3"/>
          <p:cNvSpPr/>
          <p:nvPr/>
        </p:nvSpPr>
        <p:spPr>
          <a:xfrm>
            <a:off x="294966" y="1616275"/>
            <a:ext cx="8052619" cy="3859518"/>
          </a:xfrm>
          <a:prstGeom prst="rect">
            <a:avLst/>
          </a:prstGeom>
        </p:spPr>
        <p:txBody>
          <a:bodyPr wrap="square">
            <a:spAutoFit/>
          </a:bodyPr>
          <a:lstStyle/>
          <a:p>
            <a:pPr>
              <a:buFont typeface="Wingdings" pitchFamily="2" charset="2"/>
              <a:buChar char="Ø"/>
            </a:pPr>
            <a:r>
              <a:rPr lang="fr-MA" sz="3600" b="1" dirty="0">
                <a:solidFill>
                  <a:schemeClr val="tx2">
                    <a:lumMod val="60000"/>
                    <a:lumOff val="40000"/>
                  </a:schemeClr>
                </a:solidFill>
              </a:rPr>
              <a:t>By connecting to the Web site </a:t>
            </a:r>
            <a:r>
              <a:rPr lang="fr-MA" sz="3600" b="1" dirty="0" err="1">
                <a:solidFill>
                  <a:schemeClr val="tx2">
                    <a:lumMod val="60000"/>
                    <a:lumOff val="40000"/>
                  </a:schemeClr>
                </a:solidFill>
              </a:rPr>
              <a:t>Menara</a:t>
            </a:r>
            <a:r>
              <a:rPr lang="fr-MA" sz="3600" b="1" dirty="0">
                <a:solidFill>
                  <a:schemeClr val="tx2">
                    <a:lumMod val="60000"/>
                    <a:lumOff val="40000"/>
                  </a:schemeClr>
                </a:solidFill>
              </a:rPr>
              <a:t> </a:t>
            </a:r>
            <a:r>
              <a:rPr lang="fr-MA" sz="3600" dirty="0">
                <a:solidFill>
                  <a:schemeClr val="tx2">
                    <a:lumMod val="60000"/>
                    <a:lumOff val="40000"/>
                  </a:schemeClr>
                </a:solidFill>
              </a:rPr>
              <a:t>(</a:t>
            </a:r>
            <a:r>
              <a:rPr lang="fr-MA" sz="3600" dirty="0" err="1" smtClean="0">
                <a:solidFill>
                  <a:schemeClr val="tx2">
                    <a:lumMod val="60000"/>
                    <a:lumOff val="40000"/>
                  </a:schemeClr>
                </a:solidFill>
              </a:rPr>
              <a:t>measures</a:t>
            </a:r>
            <a:r>
              <a:rPr lang="fr-MA" sz="3600" dirty="0" smtClean="0">
                <a:solidFill>
                  <a:schemeClr val="tx2">
                    <a:lumMod val="60000"/>
                    <a:lumOff val="40000"/>
                  </a:schemeClr>
                </a:solidFill>
              </a:rPr>
              <a:t> </a:t>
            </a:r>
            <a:r>
              <a:rPr lang="fr-MA" sz="3600" dirty="0">
                <a:solidFill>
                  <a:schemeClr val="tx2">
                    <a:lumMod val="60000"/>
                    <a:lumOff val="40000"/>
                  </a:schemeClr>
                </a:solidFill>
              </a:rPr>
              <a:t>the quality of the ADSL Internet access between the customer equipment and the </a:t>
            </a:r>
            <a:r>
              <a:rPr lang="fr-MA" sz="3600" dirty="0" err="1" smtClean="0">
                <a:solidFill>
                  <a:schemeClr val="tx2">
                    <a:lumMod val="60000"/>
                    <a:lumOff val="40000"/>
                  </a:schemeClr>
                </a:solidFill>
              </a:rPr>
              <a:t>MenaraTest</a:t>
            </a:r>
            <a:r>
              <a:rPr lang="fr-MA" sz="3600" dirty="0" smtClean="0">
                <a:solidFill>
                  <a:schemeClr val="tx2">
                    <a:lumMod val="60000"/>
                    <a:lumOff val="40000"/>
                  </a:schemeClr>
                </a:solidFill>
              </a:rPr>
              <a:t> </a:t>
            </a:r>
            <a:r>
              <a:rPr lang="fr-MA" sz="3600" dirty="0">
                <a:solidFill>
                  <a:schemeClr val="tx2">
                    <a:lumMod val="60000"/>
                    <a:lumOff val="40000"/>
                  </a:schemeClr>
                </a:solidFill>
              </a:rPr>
              <a:t>Server </a:t>
            </a:r>
            <a:r>
              <a:rPr lang="fr-MA" sz="3600" dirty="0" smtClean="0">
                <a:solidFill>
                  <a:schemeClr val="tx2">
                    <a:lumMod val="60000"/>
                    <a:lumOff val="40000"/>
                  </a:schemeClr>
                </a:solidFill>
              </a:rPr>
              <a:t>):</a:t>
            </a:r>
            <a:endParaRPr lang="fr-MA" sz="3600" dirty="0">
              <a:solidFill>
                <a:schemeClr val="tx2">
                  <a:lumMod val="60000"/>
                  <a:lumOff val="40000"/>
                </a:schemeClr>
              </a:solidFill>
            </a:endParaRPr>
          </a:p>
          <a:p>
            <a:pPr marL="342900" indent="-342900">
              <a:spcBef>
                <a:spcPct val="20000"/>
              </a:spcBef>
              <a:buFont typeface="Wingdings" panose="05000000000000000000" pitchFamily="2" charset="2"/>
              <a:buChar char="ü"/>
            </a:pPr>
            <a:r>
              <a:rPr lang="fr-FR" b="1" dirty="0">
                <a:solidFill>
                  <a:schemeClr val="tx2">
                    <a:lumMod val="60000"/>
                    <a:lumOff val="40000"/>
                  </a:schemeClr>
                </a:solidFill>
              </a:rPr>
              <a:t> </a:t>
            </a:r>
            <a:r>
              <a:rPr lang="fr-FR" b="1" dirty="0" err="1">
                <a:solidFill>
                  <a:schemeClr val="tx2">
                    <a:lumMod val="60000"/>
                    <a:lumOff val="40000"/>
                  </a:schemeClr>
                </a:solidFill>
              </a:rPr>
              <a:t>Actual</a:t>
            </a:r>
            <a:r>
              <a:rPr lang="fr-FR" b="1" dirty="0">
                <a:solidFill>
                  <a:schemeClr val="tx2">
                    <a:lumMod val="60000"/>
                    <a:lumOff val="40000"/>
                  </a:schemeClr>
                </a:solidFill>
              </a:rPr>
              <a:t> </a:t>
            </a:r>
            <a:r>
              <a:rPr lang="fr-FR" b="1" dirty="0" err="1" smtClean="0">
                <a:solidFill>
                  <a:schemeClr val="tx2">
                    <a:lumMod val="60000"/>
                    <a:lumOff val="40000"/>
                  </a:schemeClr>
                </a:solidFill>
              </a:rPr>
              <a:t>upward</a:t>
            </a:r>
            <a:r>
              <a:rPr lang="fr-FR" b="1" dirty="0" smtClean="0">
                <a:solidFill>
                  <a:schemeClr val="tx2">
                    <a:lumMod val="60000"/>
                    <a:lumOff val="40000"/>
                  </a:schemeClr>
                </a:solidFill>
              </a:rPr>
              <a:t> </a:t>
            </a:r>
            <a:r>
              <a:rPr lang="fr-FR" dirty="0">
                <a:solidFill>
                  <a:schemeClr val="tx2">
                    <a:lumMod val="60000"/>
                    <a:lumOff val="40000"/>
                  </a:schemeClr>
                </a:solidFill>
              </a:rPr>
              <a:t>speed</a:t>
            </a:r>
            <a:r>
              <a:rPr lang="fr-FR" b="1" dirty="0" smtClean="0">
                <a:solidFill>
                  <a:schemeClr val="tx2">
                    <a:lumMod val="60000"/>
                    <a:lumOff val="40000"/>
                  </a:schemeClr>
                </a:solidFill>
              </a:rPr>
              <a:t>/</a:t>
            </a:r>
            <a:r>
              <a:rPr lang="fr-FR" b="1" dirty="0" err="1" smtClean="0">
                <a:solidFill>
                  <a:schemeClr val="tx2">
                    <a:lumMod val="60000"/>
                    <a:lumOff val="40000"/>
                  </a:schemeClr>
                </a:solidFill>
              </a:rPr>
              <a:t>actual</a:t>
            </a:r>
            <a:r>
              <a:rPr lang="fr-FR" b="1" dirty="0" smtClean="0">
                <a:solidFill>
                  <a:schemeClr val="tx2">
                    <a:lumMod val="60000"/>
                    <a:lumOff val="40000"/>
                  </a:schemeClr>
                </a:solidFill>
              </a:rPr>
              <a:t> </a:t>
            </a:r>
            <a:r>
              <a:rPr lang="fr-FR" b="1" dirty="0" err="1" smtClean="0">
                <a:solidFill>
                  <a:schemeClr val="tx2">
                    <a:lumMod val="60000"/>
                    <a:lumOff val="40000"/>
                  </a:schemeClr>
                </a:solidFill>
              </a:rPr>
              <a:t>downward</a:t>
            </a:r>
            <a:r>
              <a:rPr lang="fr-FR" b="1" dirty="0" smtClean="0">
                <a:solidFill>
                  <a:schemeClr val="tx2">
                    <a:lumMod val="60000"/>
                    <a:lumOff val="40000"/>
                  </a:schemeClr>
                </a:solidFill>
              </a:rPr>
              <a:t> </a:t>
            </a:r>
            <a:r>
              <a:rPr lang="fr-FR" dirty="0" smtClean="0">
                <a:solidFill>
                  <a:schemeClr val="tx2">
                    <a:lumMod val="60000"/>
                    <a:lumOff val="40000"/>
                  </a:schemeClr>
                </a:solidFill>
              </a:rPr>
              <a:t>speed</a:t>
            </a:r>
          </a:p>
          <a:p>
            <a:pPr marL="342900" indent="-342900">
              <a:spcBef>
                <a:spcPct val="20000"/>
              </a:spcBef>
              <a:buFont typeface="Wingdings" panose="05000000000000000000" pitchFamily="2" charset="2"/>
              <a:buChar char="ü"/>
            </a:pPr>
            <a:r>
              <a:rPr lang="fr-FR" b="1" dirty="0">
                <a:solidFill>
                  <a:schemeClr val="tx2">
                    <a:lumMod val="60000"/>
                    <a:lumOff val="40000"/>
                  </a:schemeClr>
                </a:solidFill>
              </a:rPr>
              <a:t> Latency ( deadlines) and </a:t>
            </a:r>
            <a:r>
              <a:rPr lang="fr-FR" b="1" dirty="0" err="1">
                <a:solidFill>
                  <a:schemeClr val="tx2">
                    <a:lumMod val="60000"/>
                    <a:lumOff val="40000"/>
                  </a:schemeClr>
                </a:solidFill>
              </a:rPr>
              <a:t>Jitter</a:t>
            </a:r>
            <a:r>
              <a:rPr lang="fr-FR" b="1" dirty="0">
                <a:solidFill>
                  <a:schemeClr val="tx2">
                    <a:lumMod val="60000"/>
                    <a:lumOff val="40000"/>
                  </a:schemeClr>
                </a:solidFill>
              </a:rPr>
              <a:t> (jitter),</a:t>
            </a:r>
          </a:p>
          <a:p>
            <a:pPr marL="342900" indent="-342900">
              <a:spcBef>
                <a:spcPct val="20000"/>
              </a:spcBef>
              <a:buFont typeface="Wingdings" panose="05000000000000000000" pitchFamily="2" charset="2"/>
              <a:buChar char="ü"/>
            </a:pPr>
            <a:r>
              <a:rPr lang="fr-FR" b="1" dirty="0">
                <a:solidFill>
                  <a:schemeClr val="tx2">
                    <a:lumMod val="60000"/>
                    <a:lumOff val="40000"/>
                  </a:schemeClr>
                </a:solidFill>
              </a:rPr>
              <a:t> </a:t>
            </a:r>
            <a:r>
              <a:rPr lang="fr-FR" b="1" dirty="0" err="1" smtClean="0">
                <a:solidFill>
                  <a:schemeClr val="tx2">
                    <a:lumMod val="60000"/>
                    <a:lumOff val="40000"/>
                  </a:schemeClr>
                </a:solidFill>
              </a:rPr>
              <a:t>Recorded</a:t>
            </a:r>
            <a:r>
              <a:rPr lang="fr-FR" b="1" dirty="0" smtClean="0">
                <a:solidFill>
                  <a:schemeClr val="tx2">
                    <a:lumMod val="60000"/>
                    <a:lumOff val="40000"/>
                  </a:schemeClr>
                </a:solidFill>
              </a:rPr>
              <a:t> </a:t>
            </a:r>
            <a:r>
              <a:rPr lang="fr-FR" b="1" dirty="0" err="1" smtClean="0">
                <a:solidFill>
                  <a:schemeClr val="tx2">
                    <a:lumMod val="60000"/>
                    <a:lumOff val="40000"/>
                  </a:schemeClr>
                </a:solidFill>
              </a:rPr>
              <a:t>debit</a:t>
            </a:r>
            <a:r>
              <a:rPr lang="fr-FR" b="1" dirty="0" smtClean="0">
                <a:solidFill>
                  <a:schemeClr val="tx2">
                    <a:lumMod val="60000"/>
                    <a:lumOff val="40000"/>
                  </a:schemeClr>
                </a:solidFill>
              </a:rPr>
              <a:t>/</a:t>
            </a:r>
            <a:r>
              <a:rPr lang="fr-FR" b="1" dirty="0" err="1" smtClean="0">
                <a:solidFill>
                  <a:schemeClr val="tx2">
                    <a:lumMod val="60000"/>
                    <a:lumOff val="40000"/>
                  </a:schemeClr>
                </a:solidFill>
              </a:rPr>
              <a:t>theoretical</a:t>
            </a:r>
            <a:r>
              <a:rPr lang="fr-FR" b="1" dirty="0" smtClean="0">
                <a:solidFill>
                  <a:schemeClr val="tx2">
                    <a:lumMod val="60000"/>
                    <a:lumOff val="40000"/>
                  </a:schemeClr>
                </a:solidFill>
              </a:rPr>
              <a:t> and  </a:t>
            </a:r>
            <a:r>
              <a:rPr lang="fr-FR" b="1" dirty="0" err="1" smtClean="0">
                <a:solidFill>
                  <a:schemeClr val="tx2">
                    <a:lumMod val="60000"/>
                    <a:lumOff val="40000"/>
                  </a:schemeClr>
                </a:solidFill>
              </a:rPr>
              <a:t>marketed</a:t>
            </a:r>
            <a:r>
              <a:rPr lang="fr-FR" b="1" dirty="0" smtClean="0">
                <a:solidFill>
                  <a:schemeClr val="tx2">
                    <a:lumMod val="60000"/>
                    <a:lumOff val="40000"/>
                  </a:schemeClr>
                </a:solidFill>
              </a:rPr>
              <a:t> </a:t>
            </a:r>
            <a:r>
              <a:rPr lang="fr-FR" b="1" dirty="0" err="1" smtClean="0">
                <a:solidFill>
                  <a:schemeClr val="tx2">
                    <a:lumMod val="60000"/>
                    <a:lumOff val="40000"/>
                  </a:schemeClr>
                </a:solidFill>
              </a:rPr>
              <a:t>debit</a:t>
            </a:r>
            <a:r>
              <a:rPr lang="fr-FR" b="1" dirty="0" smtClean="0">
                <a:solidFill>
                  <a:schemeClr val="tx2">
                    <a:lumMod val="60000"/>
                    <a:lumOff val="40000"/>
                  </a:schemeClr>
                </a:solidFill>
              </a:rPr>
              <a:t>.</a:t>
            </a:r>
            <a:endParaRPr lang="fr-FR" b="1" dirty="0">
              <a:solidFill>
                <a:schemeClr val="tx2">
                  <a:lumMod val="60000"/>
                  <a:lumOff val="40000"/>
                </a:schemeClr>
              </a:solidFill>
            </a:endParaRPr>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90029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16</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6" name="Rectangle 3"/>
          <p:cNvSpPr>
            <a:spLocks noGrp="1" noChangeArrowheads="1"/>
          </p:cNvSpPr>
          <p:nvPr>
            <p:ph idx="1"/>
          </p:nvPr>
        </p:nvSpPr>
        <p:spPr>
          <a:xfrm>
            <a:off x="457200" y="1350963"/>
            <a:ext cx="8229600" cy="4448175"/>
          </a:xfrm>
        </p:spPr>
        <p:txBody>
          <a:bodyPr>
            <a:normAutofit fontScale="92500" lnSpcReduction="2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10086407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8772" y="1628800"/>
            <a:ext cx="9144000" cy="3744416"/>
          </a:xfrm>
        </p:spPr>
        <p:txBody>
          <a:bodyPr>
            <a:normAutofit/>
          </a:bodyPr>
          <a:lstStyle/>
          <a:p>
            <a:pPr>
              <a:lnSpc>
                <a:spcPct val="90000"/>
              </a:lnSpc>
            </a:pPr>
            <a:r>
              <a:rPr lang="en-US" dirty="0" smtClean="0"/>
              <a:t>Methodology </a:t>
            </a:r>
            <a:r>
              <a:rPr lang="en-US" dirty="0"/>
              <a:t>o</a:t>
            </a:r>
            <a:r>
              <a:rPr lang="en-US" dirty="0" smtClean="0"/>
              <a:t>f the Evaluation of the Quality of Services </a:t>
            </a:r>
            <a:r>
              <a:rPr lang="en-US" dirty="0" err="1" smtClean="0"/>
              <a:t>QoS</a:t>
            </a:r>
            <a:r>
              <a:rPr lang="en-US" dirty="0" smtClean="0"/>
              <a:t> Data for the 3G networks (UMTS or CDMA 2000 on PC or SP ) is perfectly valid and adapted the mobile and broadband networks: </a:t>
            </a:r>
          </a:p>
          <a:p>
            <a:pPr>
              <a:lnSpc>
                <a:spcPct val="90000"/>
              </a:lnSpc>
            </a:pPr>
            <a:endParaRPr lang="en-US" dirty="0" smtClean="0"/>
          </a:p>
          <a:p>
            <a:pPr marL="0" indent="0">
              <a:lnSpc>
                <a:spcPct val="90000"/>
              </a:lnSpc>
              <a:buNone/>
            </a:pPr>
            <a:r>
              <a:rPr lang="en-US" dirty="0" smtClean="0"/>
              <a:t>   4G ( ),</a:t>
            </a:r>
          </a:p>
          <a:p>
            <a:pPr marL="0" indent="0">
              <a:lnSpc>
                <a:spcPct val="90000"/>
              </a:lnSpc>
              <a:buNone/>
            </a:pPr>
            <a:r>
              <a:rPr lang="en-US" dirty="0"/>
              <a:t> </a:t>
            </a:r>
            <a:r>
              <a:rPr lang="en-US" dirty="0" smtClean="0"/>
              <a:t>  </a:t>
            </a:r>
            <a:r>
              <a:rPr lang="en-US" dirty="0" err="1" smtClean="0"/>
              <a:t>Wifi</a:t>
            </a:r>
            <a:r>
              <a:rPr lang="en-US" dirty="0" smtClean="0"/>
              <a:t> Outdoor (offloading ),…</a:t>
            </a:r>
          </a:p>
        </p:txBody>
      </p:sp>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17</a:t>
            </a:fld>
            <a:endParaRPr lang="en-US"/>
          </a:p>
        </p:txBody>
      </p:sp>
      <p:pic>
        <p:nvPicPr>
          <p:cNvPr id="8" name="Image 7" descr="http://www.4gamericas.org/UserFiles/image/Board_of_Governors_Logos/LTE-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714" y="3844454"/>
            <a:ext cx="1152128" cy="652462"/>
          </a:xfrm>
          <a:prstGeom prst="rect">
            <a:avLst/>
          </a:prstGeom>
          <a:noFill/>
          <a:ln>
            <a:noFill/>
          </a:ln>
        </p:spPr>
      </p:pic>
      <p:pic>
        <p:nvPicPr>
          <p:cNvPr id="9" name="Image 8" descr="wifi (crédit photo © Anatoly Maslennikov - Fotolia.com)"/>
          <p:cNvPicPr/>
          <p:nvPr/>
        </p:nvPicPr>
        <p:blipFill>
          <a:blip r:embed="rId4">
            <a:extLst>
              <a:ext uri="{28A0092B-C50C-407E-A947-70E740481C1C}">
                <a14:useLocalDpi xmlns:a14="http://schemas.microsoft.com/office/drawing/2010/main" val="0"/>
              </a:ext>
            </a:extLst>
          </a:blip>
          <a:srcRect/>
          <a:stretch>
            <a:fillRect/>
          </a:stretch>
        </p:blipFill>
        <p:spPr bwMode="auto">
          <a:xfrm>
            <a:off x="4578143" y="4496916"/>
            <a:ext cx="876300" cy="876300"/>
          </a:xfrm>
          <a:prstGeom prst="rect">
            <a:avLst/>
          </a:prstGeom>
          <a:noFill/>
          <a:ln>
            <a:noFill/>
          </a:ln>
        </p:spPr>
      </p:pic>
      <p:sp>
        <p:nvSpPr>
          <p:cNvPr id="11" name="Rectangle 2"/>
          <p:cNvSpPr>
            <a:spLocks noGrp="1" noChangeArrowheads="1"/>
          </p:cNvSpPr>
          <p:nvPr>
            <p:ph type="title"/>
          </p:nvPr>
        </p:nvSpPr>
        <p:spPr>
          <a:xfrm>
            <a:off x="18845" y="418306"/>
            <a:ext cx="9144000" cy="836613"/>
          </a:xfrm>
        </p:spPr>
        <p:txBody>
          <a:bodyPr/>
          <a:lstStyle/>
          <a:p>
            <a:r>
              <a:rPr lang="en-US" dirty="0" err="1" smtClean="0"/>
              <a:t>QoS</a:t>
            </a:r>
            <a:r>
              <a:rPr lang="en-US" dirty="0" smtClean="0"/>
              <a:t> of The Internet Mobile</a:t>
            </a:r>
          </a:p>
        </p:txBody>
      </p:sp>
      <p:sp>
        <p:nvSpPr>
          <p:cNvPr id="12"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50472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8845" y="418306"/>
            <a:ext cx="9144000" cy="836613"/>
          </a:xfrm>
        </p:spPr>
        <p:txBody>
          <a:bodyPr/>
          <a:lstStyle/>
          <a:p>
            <a:r>
              <a:rPr lang="en-US" dirty="0" err="1" smtClean="0"/>
              <a:t>QoS</a:t>
            </a:r>
            <a:r>
              <a:rPr lang="en-US" dirty="0" smtClean="0"/>
              <a:t> of The Internet Mobile</a:t>
            </a:r>
          </a:p>
        </p:txBody>
      </p:sp>
      <p:sp>
        <p:nvSpPr>
          <p:cNvPr id="10244" name="Rectangle 3"/>
          <p:cNvSpPr>
            <a:spLocks noGrp="1" noChangeArrowheads="1"/>
          </p:cNvSpPr>
          <p:nvPr>
            <p:ph type="body" idx="1"/>
          </p:nvPr>
        </p:nvSpPr>
        <p:spPr>
          <a:xfrm>
            <a:off x="0" y="1254919"/>
            <a:ext cx="9144000" cy="4659185"/>
          </a:xfrm>
        </p:spPr>
        <p:txBody>
          <a:bodyPr>
            <a:normAutofit/>
          </a:bodyPr>
          <a:lstStyle/>
          <a:p>
            <a:r>
              <a:rPr lang="en-US" dirty="0" smtClean="0"/>
              <a:t>Types and conditions of the </a:t>
            </a:r>
            <a:r>
              <a:rPr lang="en-US" dirty="0" err="1" smtClean="0"/>
              <a:t>QoS</a:t>
            </a:r>
            <a:r>
              <a:rPr lang="en-US" dirty="0" smtClean="0"/>
              <a:t> Measurements :</a:t>
            </a:r>
          </a:p>
          <a:p>
            <a:pPr lvl="1"/>
            <a:r>
              <a:rPr lang="en-US" dirty="0" smtClean="0"/>
              <a:t>Mobile Internet </a:t>
            </a:r>
            <a:r>
              <a:rPr lang="en-US" dirty="0"/>
              <a:t>o</a:t>
            </a:r>
            <a:r>
              <a:rPr lang="en-US" dirty="0" smtClean="0"/>
              <a:t>n PC: USB dongles (Prepaid Or Post-Paid) </a:t>
            </a:r>
            <a:r>
              <a:rPr lang="en-US" dirty="0"/>
              <a:t>o</a:t>
            </a:r>
            <a:r>
              <a:rPr lang="en-US" dirty="0" smtClean="0"/>
              <a:t>n Computers for UMTS, CDMA-2000 </a:t>
            </a:r>
            <a:r>
              <a:rPr lang="en-US" dirty="0"/>
              <a:t>o</a:t>
            </a:r>
            <a:r>
              <a:rPr lang="en-US" dirty="0" smtClean="0"/>
              <a:t>r LTE.</a:t>
            </a:r>
          </a:p>
          <a:p>
            <a:pPr lvl="1"/>
            <a:r>
              <a:rPr lang="en-US" dirty="0" smtClean="0"/>
              <a:t>Mobile Internet </a:t>
            </a:r>
            <a:r>
              <a:rPr lang="en-US" dirty="0"/>
              <a:t>o</a:t>
            </a:r>
            <a:r>
              <a:rPr lang="en-US" dirty="0" smtClean="0"/>
              <a:t>n Smartphones: SIM/3G </a:t>
            </a:r>
            <a:r>
              <a:rPr lang="en-US" dirty="0"/>
              <a:t>o</a:t>
            </a:r>
            <a:r>
              <a:rPr lang="en-US" dirty="0" smtClean="0"/>
              <a:t>r 4G for Subscribers </a:t>
            </a:r>
            <a:r>
              <a:rPr lang="en-US" dirty="0"/>
              <a:t>o</a:t>
            </a:r>
            <a:r>
              <a:rPr lang="en-US" dirty="0" smtClean="0"/>
              <a:t>n SP/tablets </a:t>
            </a:r>
            <a:r>
              <a:rPr lang="en-US" dirty="0"/>
              <a:t>o</a:t>
            </a:r>
            <a:r>
              <a:rPr lang="en-US" dirty="0" smtClean="0"/>
              <a:t>nly for the UMTS or LTE.  </a:t>
            </a:r>
          </a:p>
          <a:p>
            <a:pPr lvl="1"/>
            <a:r>
              <a:rPr lang="en-US" dirty="0" smtClean="0"/>
              <a:t>The measurements in FTP or HTTP</a:t>
            </a:r>
            <a:r>
              <a:rPr lang="en-US" dirty="0"/>
              <a:t> </a:t>
            </a:r>
            <a:r>
              <a:rPr lang="en-US" dirty="0" smtClean="0"/>
              <a:t>modes: to carry out on the files tailored for measurements (Up/</a:t>
            </a:r>
            <a:r>
              <a:rPr lang="en-US" dirty="0" err="1" smtClean="0"/>
              <a:t>Dw</a:t>
            </a:r>
            <a:r>
              <a:rPr lang="en-US" dirty="0" smtClean="0"/>
              <a:t>):</a:t>
            </a:r>
          </a:p>
          <a:p>
            <a:pPr lvl="2"/>
            <a:r>
              <a:rPr lang="en-US" sz="2200" dirty="0" smtClean="0"/>
              <a:t>For the networks 3G uplink: =U=1Mb and downlink=D=5MB.</a:t>
            </a:r>
          </a:p>
          <a:p>
            <a:pPr lvl="2"/>
            <a:r>
              <a:rPr lang="en-US" sz="2200" dirty="0" smtClean="0"/>
              <a:t>For the</a:t>
            </a:r>
            <a:r>
              <a:rPr lang="en-US" sz="2200" dirty="0"/>
              <a:t> </a:t>
            </a:r>
            <a:r>
              <a:rPr lang="en-US" sz="2200" dirty="0" smtClean="0"/>
              <a:t> </a:t>
            </a:r>
            <a:r>
              <a:rPr lang="en-US" sz="2200" dirty="0"/>
              <a:t>networks </a:t>
            </a:r>
            <a:r>
              <a:rPr lang="en-US" sz="2200" dirty="0" smtClean="0"/>
              <a:t>4G </a:t>
            </a:r>
            <a:r>
              <a:rPr lang="en-US" sz="2200" dirty="0"/>
              <a:t>Uplink: </a:t>
            </a:r>
            <a:r>
              <a:rPr lang="en-US" sz="2200" dirty="0" smtClean="0"/>
              <a:t>=U=250MB </a:t>
            </a:r>
            <a:r>
              <a:rPr lang="en-US" sz="2200" dirty="0"/>
              <a:t>And </a:t>
            </a:r>
            <a:r>
              <a:rPr lang="en-US" sz="2200" dirty="0" smtClean="0"/>
              <a:t>Downlink=D=1GB.</a:t>
            </a:r>
            <a:endParaRPr lang="en-US" sz="2200" dirty="0"/>
          </a:p>
        </p:txBody>
      </p:sp>
      <p:sp>
        <p:nvSpPr>
          <p:cNvPr id="2" name="Espace réservé du numéro de diapositive 1"/>
          <p:cNvSpPr>
            <a:spLocks noGrp="1"/>
          </p:cNvSpPr>
          <p:nvPr>
            <p:ph type="sldNum" sz="quarter" idx="4294967295"/>
          </p:nvPr>
        </p:nvSpPr>
        <p:spPr>
          <a:xfrm>
            <a:off x="7796008" y="5914104"/>
            <a:ext cx="1366837" cy="431800"/>
          </a:xfrm>
          <a:prstGeom prst="rect">
            <a:avLst/>
          </a:prstGeom>
        </p:spPr>
        <p:txBody>
          <a:bodyPr/>
          <a:lstStyle/>
          <a:p>
            <a:pPr>
              <a:defRPr/>
            </a:pPr>
            <a:fld id="{68634B60-16E9-421C-BEAE-A5921D67FD8D}" type="slidenum">
              <a:rPr lang="en-US" smtClean="0"/>
              <a:pPr>
                <a:defRPr/>
              </a:pPr>
              <a:t>18</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96400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418306"/>
            <a:ext cx="9144000" cy="836613"/>
          </a:xfrm>
        </p:spPr>
        <p:txBody>
          <a:bodyPr/>
          <a:lstStyle/>
          <a:p>
            <a:r>
              <a:rPr lang="en-US" dirty="0" err="1" smtClean="0"/>
              <a:t>QoS</a:t>
            </a:r>
            <a:r>
              <a:rPr lang="en-US" dirty="0" smtClean="0"/>
              <a:t> Of </a:t>
            </a:r>
            <a:r>
              <a:rPr lang="en-US" dirty="0" err="1" smtClean="0"/>
              <a:t>The Internet</a:t>
            </a:r>
            <a:r>
              <a:rPr lang="en-US" dirty="0" smtClean="0"/>
              <a:t> Mobile</a:t>
            </a:r>
          </a:p>
        </p:txBody>
      </p:sp>
      <p:sp>
        <p:nvSpPr>
          <p:cNvPr id="10244" name="Rectangle 3"/>
          <p:cNvSpPr>
            <a:spLocks noGrp="1" noChangeArrowheads="1"/>
          </p:cNvSpPr>
          <p:nvPr>
            <p:ph type="body" idx="1"/>
          </p:nvPr>
        </p:nvSpPr>
        <p:spPr>
          <a:xfrm>
            <a:off x="0" y="1415845"/>
            <a:ext cx="9144000" cy="4247536"/>
          </a:xfrm>
        </p:spPr>
        <p:txBody>
          <a:bodyPr>
            <a:normAutofit lnSpcReduction="10000"/>
          </a:bodyPr>
          <a:lstStyle/>
          <a:p>
            <a:r>
              <a:rPr lang="en-US" dirty="0" smtClean="0"/>
              <a:t>Types and conditions of the </a:t>
            </a:r>
            <a:r>
              <a:rPr lang="en-US" dirty="0" err="1" smtClean="0"/>
              <a:t>QoS</a:t>
            </a:r>
            <a:r>
              <a:rPr lang="en-US" dirty="0" smtClean="0"/>
              <a:t> measurements :</a:t>
            </a:r>
          </a:p>
          <a:p>
            <a:pPr lvl="1"/>
            <a:r>
              <a:rPr lang="en-US" dirty="0" smtClean="0"/>
              <a:t>Evaluation of the </a:t>
            </a:r>
            <a:r>
              <a:rPr lang="en-US" dirty="0" err="1" smtClean="0"/>
              <a:t>QoS</a:t>
            </a:r>
            <a:r>
              <a:rPr lang="en-US" dirty="0" smtClean="0"/>
              <a:t> </a:t>
            </a:r>
            <a:r>
              <a:rPr lang="en-US" dirty="0"/>
              <a:t>≠ </a:t>
            </a:r>
            <a:r>
              <a:rPr lang="en-US" dirty="0" smtClean="0"/>
              <a:t>Evaluation of the </a:t>
            </a:r>
            <a:r>
              <a:rPr lang="en-US" dirty="0" err="1" smtClean="0"/>
              <a:t>Coverage</a:t>
            </a:r>
            <a:r>
              <a:rPr lang="en-US" dirty="0" smtClean="0"/>
              <a:t>.</a:t>
            </a:r>
          </a:p>
          <a:p>
            <a:pPr lvl="1"/>
            <a:r>
              <a:rPr lang="en-US" dirty="0" smtClean="0"/>
              <a:t>Measurement should be performed only on areas declared covered by all the relevant operators together : Exercise of the geographic sample and the mapping for Coverage.</a:t>
            </a:r>
          </a:p>
          <a:p>
            <a:pPr lvl="1"/>
            <a:r>
              <a:rPr lang="en-US" dirty="0" smtClean="0"/>
              <a:t>The exercise of Mapping for Coverage should be conducted in accordance with quarter details instead of being conducted per town.</a:t>
            </a:r>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19</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74343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6148" name="Rectangle 3"/>
          <p:cNvSpPr>
            <a:spLocks noGrp="1" noChangeArrowheads="1"/>
          </p:cNvSpPr>
          <p:nvPr>
            <p:ph type="body" idx="1"/>
          </p:nvPr>
        </p:nvSpPr>
        <p:spPr>
          <a:xfrm>
            <a:off x="0" y="1283110"/>
            <a:ext cx="9144000" cy="466049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2</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808840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0" y="0"/>
            <a:ext cx="9144000" cy="572294"/>
          </a:xfrm>
        </p:spPr>
        <p:txBody>
          <a:bodyPr>
            <a:normAutofit fontScale="90000"/>
          </a:bodyPr>
          <a:lstStyle/>
          <a:p>
            <a:r>
              <a:rPr lang="en-US" sz="3200" dirty="0" err="1" smtClean="0"/>
              <a:t>QoS</a:t>
            </a:r>
            <a:r>
              <a:rPr lang="en-US" sz="3200" dirty="0" smtClean="0"/>
              <a:t> Of The Mobile Internet  -Measurements Tools</a:t>
            </a:r>
          </a:p>
        </p:txBody>
      </p:sp>
      <p:sp>
        <p:nvSpPr>
          <p:cNvPr id="21508" name="Rectangle 3"/>
          <p:cNvSpPr>
            <a:spLocks noGrp="1" noChangeArrowheads="1"/>
          </p:cNvSpPr>
          <p:nvPr>
            <p:ph type="body" idx="1"/>
          </p:nvPr>
        </p:nvSpPr>
        <p:spPr>
          <a:xfrm>
            <a:off x="5080" y="1066799"/>
            <a:ext cx="9144000" cy="4468761"/>
          </a:xfrm>
        </p:spPr>
        <p:txBody>
          <a:bodyPr>
            <a:normAutofit/>
          </a:bodyPr>
          <a:lstStyle/>
          <a:p>
            <a:pPr>
              <a:defRPr/>
            </a:pPr>
            <a:r>
              <a:rPr lang="en-US" dirty="0" smtClean="0"/>
              <a:t>Measurement Tools (Precautions)</a:t>
            </a:r>
          </a:p>
          <a:p>
            <a:pPr lvl="1">
              <a:defRPr/>
            </a:pPr>
            <a:r>
              <a:rPr lang="en-US" dirty="0" smtClean="0"/>
              <a:t>Terminal </a:t>
            </a:r>
            <a:r>
              <a:rPr lang="en-US" dirty="0" err="1" smtClean="0"/>
              <a:t>Equipement</a:t>
            </a:r>
            <a:r>
              <a:rPr lang="en-US" dirty="0" smtClean="0"/>
              <a:t> (PC, SP and dongles/USB) , The criteria </a:t>
            </a:r>
            <a:r>
              <a:rPr lang="en-US" dirty="0" err="1" smtClean="0"/>
              <a:t>sf</a:t>
            </a:r>
            <a:r>
              <a:rPr lang="en-US" dirty="0" smtClean="0"/>
              <a:t> Choices :</a:t>
            </a:r>
          </a:p>
          <a:p>
            <a:pPr lvl="2">
              <a:defRPr/>
            </a:pPr>
            <a:r>
              <a:rPr lang="en-US" sz="2800" dirty="0" smtClean="0"/>
              <a:t>Choose among the most used manufactured models on the National market </a:t>
            </a:r>
          </a:p>
          <a:p>
            <a:pPr lvl="2">
              <a:defRPr/>
            </a:pPr>
            <a:r>
              <a:rPr lang="en-US" sz="2800" dirty="0" smtClean="0"/>
              <a:t>Providing measurement performances that do not restrain the higher measured </a:t>
            </a:r>
            <a:r>
              <a:rPr lang="fr-FR" sz="2800" dirty="0"/>
              <a:t>speed</a:t>
            </a:r>
            <a:r>
              <a:rPr lang="en-US" sz="2800" dirty="0" smtClean="0"/>
              <a:t> rates in any case. For PCs(OS, firewalls, antivirus,…) and for  terminals (</a:t>
            </a:r>
            <a:r>
              <a:rPr lang="fr-FR" sz="2800" dirty="0" err="1" smtClean="0"/>
              <a:t>Twindowsize</a:t>
            </a:r>
            <a:r>
              <a:rPr lang="fr-FR" sz="2800" dirty="0" smtClean="0"/>
              <a:t>, MTU, CPU , RAM,…).</a:t>
            </a:r>
            <a:endParaRPr lang="en-US" sz="2800" dirty="0" smtClean="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20</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710296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idx="1"/>
          </p:nvPr>
        </p:nvSpPr>
        <p:spPr>
          <a:xfrm>
            <a:off x="0" y="1297858"/>
            <a:ext cx="9144000" cy="4586748"/>
          </a:xfrm>
        </p:spPr>
        <p:txBody>
          <a:bodyPr>
            <a:normAutofit lnSpcReduction="10000"/>
          </a:bodyPr>
          <a:lstStyle/>
          <a:p>
            <a:r>
              <a:rPr lang="fr-FR" dirty="0" smtClean="0"/>
              <a:t>Measurement Tools (precautions)</a:t>
            </a:r>
          </a:p>
          <a:p>
            <a:pPr lvl="1"/>
            <a:r>
              <a:rPr lang="fr-FR" dirty="0" smtClean="0"/>
              <a:t>Profiles of subscriptions used:</a:t>
            </a:r>
          </a:p>
          <a:p>
            <a:pPr lvl="2"/>
            <a:r>
              <a:rPr lang="fr-FR" sz="2800" dirty="0" smtClean="0"/>
              <a:t>Post-paid or prepaid.</a:t>
            </a:r>
          </a:p>
          <a:p>
            <a:pPr lvl="2"/>
            <a:r>
              <a:rPr lang="fr-FR" sz="2800" dirty="0" err="1" smtClean="0"/>
              <a:t>Beware</a:t>
            </a:r>
            <a:r>
              <a:rPr lang="fr-FR" sz="2800" dirty="0" smtClean="0"/>
              <a:t> of </a:t>
            </a:r>
            <a:r>
              <a:rPr lang="fr-FR" sz="2800" dirty="0"/>
              <a:t>speed </a:t>
            </a:r>
            <a:r>
              <a:rPr lang="fr-FR" sz="2800" dirty="0" err="1" smtClean="0"/>
              <a:t>Downgrading</a:t>
            </a:r>
            <a:r>
              <a:rPr lang="fr-FR" sz="2800" dirty="0" smtClean="0"/>
              <a:t>  if the </a:t>
            </a:r>
            <a:r>
              <a:rPr lang="fr-FR" sz="2800" dirty="0" err="1" smtClean="0"/>
              <a:t>downloaded</a:t>
            </a:r>
            <a:r>
              <a:rPr lang="fr-FR" sz="2800" dirty="0" smtClean="0"/>
              <a:t> volume </a:t>
            </a:r>
            <a:r>
              <a:rPr lang="fr-FR" sz="2800" dirty="0" err="1" smtClean="0"/>
              <a:t>reaches</a:t>
            </a:r>
            <a:r>
              <a:rPr lang="fr-FR" sz="2800" dirty="0" smtClean="0"/>
              <a:t> the thresholds. </a:t>
            </a:r>
          </a:p>
          <a:p>
            <a:pPr lvl="2"/>
            <a:r>
              <a:rPr lang="fr-FR" sz="2800" dirty="0" smtClean="0"/>
              <a:t>The tests on the SP must be done in forced mode 3G or 3G/4G and not in dual (</a:t>
            </a:r>
            <a:r>
              <a:rPr lang="fr-FR" sz="2800" dirty="0" err="1" smtClean="0"/>
              <a:t>avoid</a:t>
            </a:r>
            <a:r>
              <a:rPr lang="fr-FR" sz="2800" dirty="0" smtClean="0"/>
              <a:t> </a:t>
            </a:r>
            <a:r>
              <a:rPr lang="fr-FR" sz="2800" dirty="0" err="1" smtClean="0"/>
              <a:t>confusing</a:t>
            </a:r>
            <a:r>
              <a:rPr lang="fr-FR" sz="2800" dirty="0" smtClean="0"/>
              <a:t> GPRS and EDGE).</a:t>
            </a:r>
          </a:p>
          <a:p>
            <a:pPr lvl="2"/>
            <a:r>
              <a:rPr lang="fr-FR" sz="2800" dirty="0" smtClean="0"/>
              <a:t>For each operator (a server and a link) only one measurement is to </a:t>
            </a:r>
            <a:r>
              <a:rPr lang="fr-FR" sz="2800" dirty="0" err="1" smtClean="0"/>
              <a:t>performed</a:t>
            </a:r>
            <a:r>
              <a:rPr lang="fr-FR" sz="2800" dirty="0" smtClean="0"/>
              <a:t> </a:t>
            </a:r>
            <a:r>
              <a:rPr lang="fr-FR" sz="2800" dirty="0" err="1" smtClean="0"/>
              <a:t>at</a:t>
            </a:r>
            <a:r>
              <a:rPr lang="fr-FR" sz="2800" dirty="0" smtClean="0"/>
              <a:t> the </a:t>
            </a:r>
            <a:r>
              <a:rPr lang="fr-FR" sz="2800" dirty="0" err="1" smtClean="0"/>
              <a:t>same</a:t>
            </a:r>
            <a:r>
              <a:rPr lang="fr-FR" sz="2800" dirty="0" smtClean="0"/>
              <a:t> time.</a:t>
            </a:r>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21</a:t>
            </a:fld>
            <a:endParaRPr lang="en-US"/>
          </a:p>
        </p:txBody>
      </p:sp>
      <p:sp>
        <p:nvSpPr>
          <p:cNvPr id="7" name="Rectangle 2"/>
          <p:cNvSpPr>
            <a:spLocks noGrp="1" noChangeArrowheads="1"/>
          </p:cNvSpPr>
          <p:nvPr>
            <p:ph type="title"/>
          </p:nvPr>
        </p:nvSpPr>
        <p:spPr>
          <a:xfrm>
            <a:off x="0" y="0"/>
            <a:ext cx="9144000" cy="572294"/>
          </a:xfrm>
        </p:spPr>
        <p:txBody>
          <a:bodyPr>
            <a:normAutofit fontScale="90000"/>
          </a:bodyPr>
          <a:lstStyle/>
          <a:p>
            <a:r>
              <a:rPr lang="en-US" sz="3200" dirty="0" err="1" smtClean="0"/>
              <a:t>QoS</a:t>
            </a:r>
            <a:r>
              <a:rPr lang="en-US" sz="3200" dirty="0" smtClean="0"/>
              <a:t> Of </a:t>
            </a:r>
            <a:r>
              <a:rPr lang="en-US" sz="3200" dirty="0" err="1" smtClean="0"/>
              <a:t>The Internet</a:t>
            </a:r>
            <a:r>
              <a:rPr lang="en-US" sz="3200" dirty="0" smtClean="0"/>
              <a:t> Mobile - </a:t>
            </a:r>
            <a:r>
              <a:rPr lang="en-US" sz="3200" dirty="0" err="1" smtClean="0"/>
              <a:t>Tools</a:t>
            </a:r>
            <a:r>
              <a:rPr lang="en-US" sz="3200" dirty="0" smtClean="0"/>
              <a:t> Of </a:t>
            </a:r>
            <a:r>
              <a:rPr lang="en-US" sz="3200" dirty="0" err="1" smtClean="0"/>
              <a:t>The measures</a:t>
            </a:r>
            <a:endParaRPr lang="en-US" sz="3200" dirty="0" smtClean="0"/>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637289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20320" y="959628"/>
            <a:ext cx="9144000" cy="4483510"/>
          </a:xfrm>
        </p:spPr>
        <p:txBody>
          <a:bodyPr>
            <a:normAutofit lnSpcReduction="10000"/>
          </a:bodyPr>
          <a:lstStyle/>
          <a:p>
            <a:r>
              <a:rPr lang="en-US" dirty="0" smtClean="0"/>
              <a:t>Measurement Tools</a:t>
            </a:r>
          </a:p>
          <a:p>
            <a:pPr lvl="1"/>
            <a:r>
              <a:rPr lang="en-US" dirty="0" smtClean="0"/>
              <a:t>Application of </a:t>
            </a:r>
            <a:r>
              <a:rPr lang="en-US" dirty="0" err="1" smtClean="0"/>
              <a:t>Softwares</a:t>
            </a:r>
            <a:r>
              <a:rPr lang="en-US" dirty="0" smtClean="0"/>
              <a:t> (Agents installed in the terminals : PC and SP):</a:t>
            </a:r>
          </a:p>
          <a:p>
            <a:pPr lvl="2"/>
            <a:r>
              <a:rPr lang="fr-FR" dirty="0" err="1" smtClean="0"/>
              <a:t>At</a:t>
            </a:r>
            <a:r>
              <a:rPr lang="fr-FR" dirty="0" smtClean="0"/>
              <a:t> </a:t>
            </a:r>
            <a:r>
              <a:rPr lang="fr-FR" dirty="0" err="1" smtClean="0"/>
              <a:t>each</a:t>
            </a:r>
            <a:r>
              <a:rPr lang="fr-FR" dirty="0" smtClean="0"/>
              <a:t> data </a:t>
            </a:r>
            <a:r>
              <a:rPr lang="fr-FR" dirty="0" err="1" smtClean="0"/>
              <a:t>connection</a:t>
            </a:r>
            <a:r>
              <a:rPr lang="fr-FR" dirty="0" smtClean="0"/>
              <a:t> , the application </a:t>
            </a:r>
            <a:r>
              <a:rPr lang="fr-FR" dirty="0" err="1" smtClean="0"/>
              <a:t>provides</a:t>
            </a:r>
            <a:r>
              <a:rPr lang="fr-FR" dirty="0" smtClean="0"/>
              <a:t> information enabling the automatic calculation of all the indicators of </a:t>
            </a:r>
            <a:r>
              <a:rPr lang="fr-FR" dirty="0" err="1" smtClean="0"/>
              <a:t>QoS</a:t>
            </a:r>
            <a:r>
              <a:rPr lang="fr-FR" dirty="0" smtClean="0"/>
              <a:t> of the connection (level of fields, SC, </a:t>
            </a:r>
            <a:r>
              <a:rPr lang="fr-FR" dirty="0" err="1" smtClean="0"/>
              <a:t>failures</a:t>
            </a:r>
            <a:r>
              <a:rPr lang="fr-FR" dirty="0" smtClean="0"/>
              <a:t>, success,…) as well as the GPS position.</a:t>
            </a:r>
          </a:p>
          <a:p>
            <a:pPr lvl="2"/>
            <a:r>
              <a:rPr lang="fr-FR" dirty="0" smtClean="0"/>
              <a:t>The application allows you to store automatically and directly all results (indicators) in a server that centralizes the preparation of reports required in the framework of dedicated portal.</a:t>
            </a:r>
            <a:endParaRPr lang="en-US" dirty="0" smtClean="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22</a:t>
            </a:fld>
            <a:endParaRPr lang="en-US"/>
          </a:p>
        </p:txBody>
      </p:sp>
      <p:sp>
        <p:nvSpPr>
          <p:cNvPr id="7" name="Rectangle 2"/>
          <p:cNvSpPr>
            <a:spLocks noGrp="1" noChangeArrowheads="1"/>
          </p:cNvSpPr>
          <p:nvPr>
            <p:ph type="title"/>
          </p:nvPr>
        </p:nvSpPr>
        <p:spPr>
          <a:xfrm>
            <a:off x="0" y="0"/>
            <a:ext cx="9144000" cy="572294"/>
          </a:xfrm>
        </p:spPr>
        <p:txBody>
          <a:bodyPr>
            <a:normAutofit fontScale="90000"/>
          </a:bodyPr>
          <a:lstStyle/>
          <a:p>
            <a:r>
              <a:rPr lang="en-US" sz="3200" dirty="0" err="1" smtClean="0"/>
              <a:t>QoS</a:t>
            </a:r>
            <a:r>
              <a:rPr lang="en-US" sz="3200" dirty="0" smtClean="0"/>
              <a:t> of The  Mobile Internet Mobile -  </a:t>
            </a:r>
            <a:r>
              <a:rPr lang="en-US" sz="3200" dirty="0" err="1" smtClean="0"/>
              <a:t>MeasurementTools</a:t>
            </a:r>
            <a:r>
              <a:rPr lang="en-US" sz="3200" dirty="0" smtClean="0"/>
              <a:t> </a:t>
            </a:r>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973409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23</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6" name="Rectangle 3"/>
          <p:cNvSpPr>
            <a:spLocks noGrp="1" noChangeArrowheads="1"/>
          </p:cNvSpPr>
          <p:nvPr>
            <p:ph type="body" idx="1"/>
          </p:nvPr>
        </p:nvSpPr>
        <p:spPr>
          <a:xfrm>
            <a:off x="0" y="1282700"/>
            <a:ext cx="9144000" cy="466090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1196737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9497" y="418306"/>
            <a:ext cx="9144000" cy="836613"/>
          </a:xfrm>
        </p:spPr>
        <p:txBody>
          <a:bodyPr/>
          <a:lstStyle/>
          <a:p>
            <a:r>
              <a:rPr lang="fr-FR" dirty="0" err="1" smtClean="0"/>
              <a:t>QoS</a:t>
            </a:r>
            <a:r>
              <a:rPr lang="fr-FR" dirty="0" smtClean="0"/>
              <a:t> Of the mobile Internet</a:t>
            </a:r>
          </a:p>
        </p:txBody>
      </p:sp>
      <p:sp>
        <p:nvSpPr>
          <p:cNvPr id="12292" name="Rectangle 3"/>
          <p:cNvSpPr>
            <a:spLocks noGrp="1" noChangeArrowheads="1"/>
          </p:cNvSpPr>
          <p:nvPr>
            <p:ph type="body" idx="1"/>
          </p:nvPr>
        </p:nvSpPr>
        <p:spPr>
          <a:xfrm>
            <a:off x="0" y="1238865"/>
            <a:ext cx="9144000" cy="4998423"/>
          </a:xfrm>
        </p:spPr>
        <p:txBody>
          <a:bodyPr/>
          <a:lstStyle/>
          <a:p>
            <a:r>
              <a:rPr lang="fr-FR" dirty="0" smtClean="0"/>
              <a:t>For each type of measurement, what indicators are relevant?</a:t>
            </a:r>
          </a:p>
          <a:p>
            <a:pPr lvl="1"/>
            <a:r>
              <a:rPr lang="fr-FR" dirty="0" smtClean="0"/>
              <a:t>Jitter, time limit, flow, losses of data,…?</a:t>
            </a:r>
          </a:p>
          <a:p>
            <a:pPr lvl="1"/>
            <a:r>
              <a:rPr lang="fr-FR" dirty="0" smtClean="0"/>
              <a:t>Pragmatic goals (by survey of satisfaction) </a:t>
            </a:r>
            <a:r>
              <a:rPr lang="fr-FR" b="1" dirty="0" err="1" smtClean="0">
                <a:solidFill>
                  <a:srgbClr val="C00000"/>
                </a:solidFill>
              </a:rPr>
              <a:t>pertaining</a:t>
            </a:r>
            <a:r>
              <a:rPr lang="fr-FR" b="1" dirty="0" smtClean="0">
                <a:solidFill>
                  <a:srgbClr val="C00000"/>
                </a:solidFill>
              </a:rPr>
              <a:t> to the users experience</a:t>
            </a:r>
            <a:r>
              <a:rPr lang="fr-FR" dirty="0" smtClean="0"/>
              <a:t> : Measure </a:t>
            </a:r>
            <a:r>
              <a:rPr lang="fr-FR" b="1" dirty="0" smtClean="0"/>
              <a:t>the accessibility</a:t>
            </a:r>
            <a:r>
              <a:rPr lang="fr-FR" dirty="0" smtClean="0"/>
              <a:t> (rate and time of connection), </a:t>
            </a:r>
            <a:r>
              <a:rPr lang="fr-FR" b="1" dirty="0" smtClean="0"/>
              <a:t>the reliability</a:t>
            </a:r>
            <a:r>
              <a:rPr lang="fr-FR" dirty="0" smtClean="0"/>
              <a:t> and the </a:t>
            </a:r>
            <a:r>
              <a:rPr lang="fr-FR" b="1" dirty="0" smtClean="0"/>
              <a:t>speed</a:t>
            </a:r>
            <a:r>
              <a:rPr lang="fr-FR" dirty="0" smtClean="0"/>
              <a:t> (flow of transmission and reception).</a:t>
            </a:r>
          </a:p>
          <a:p>
            <a:pPr lvl="1"/>
            <a:r>
              <a:rPr lang="fr-FR" dirty="0" smtClean="0"/>
              <a:t>Transformation of these elements in ten (10) Indicators:</a:t>
            </a:r>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24</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450280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0" y="398206"/>
            <a:ext cx="9144000" cy="678425"/>
          </a:xfrm>
        </p:spPr>
        <p:txBody>
          <a:bodyPr>
            <a:normAutofit fontScale="90000"/>
          </a:bodyPr>
          <a:lstStyle/>
          <a:p>
            <a:r>
              <a:rPr lang="en-US" dirty="0" err="1" smtClean="0"/>
              <a:t>QoS</a:t>
            </a:r>
            <a:r>
              <a:rPr lang="en-US" dirty="0" smtClean="0"/>
              <a:t> Of The  Mobile Internet </a:t>
            </a:r>
          </a:p>
        </p:txBody>
      </p:sp>
      <p:sp>
        <p:nvSpPr>
          <p:cNvPr id="13316" name="Rectangle 3"/>
          <p:cNvSpPr>
            <a:spLocks noGrp="1" noChangeArrowheads="1"/>
          </p:cNvSpPr>
          <p:nvPr>
            <p:ph type="body" idx="1"/>
          </p:nvPr>
        </p:nvSpPr>
        <p:spPr>
          <a:xfrm>
            <a:off x="0" y="943897"/>
            <a:ext cx="9144000" cy="5914103"/>
          </a:xfrm>
        </p:spPr>
        <p:txBody>
          <a:bodyPr/>
          <a:lstStyle/>
          <a:p>
            <a:r>
              <a:rPr lang="en-US" sz="2800" dirty="0" smtClean="0"/>
              <a:t>List Of the ten (10)  Measured Indicators :</a:t>
            </a:r>
          </a:p>
          <a:p>
            <a:pPr lvl="1"/>
            <a:r>
              <a:rPr lang="fr-FR" sz="2000" i="1" u="sng" dirty="0" smtClean="0"/>
              <a:t>The rate of successful connections: </a:t>
            </a:r>
            <a:r>
              <a:rPr lang="fr-FR" sz="2000" dirty="0" smtClean="0"/>
              <a:t>A connection is successful if it is established in a period of less than 1 minute. The rate of successful connections is calculated on the basis of the set of measures carried out.</a:t>
            </a:r>
          </a:p>
          <a:p>
            <a:pPr lvl="1"/>
            <a:r>
              <a:rPr lang="fr-FR" sz="2000" i="1" u="sng" dirty="0" smtClean="0"/>
              <a:t>The rate of successful connections in a period of less than 10 seconds:</a:t>
            </a:r>
            <a:r>
              <a:rPr lang="fr-FR" sz="2000" dirty="0" smtClean="0"/>
              <a:t> The rate of successful connections in a period of less than 10 seconds is calculated on the basis of the set of measures carried out.</a:t>
            </a:r>
          </a:p>
          <a:p>
            <a:pPr lvl="1"/>
            <a:r>
              <a:rPr lang="fr-FR" sz="2000" i="1" u="sng" dirty="0" smtClean="0"/>
              <a:t>The rate of files of U Mo sent in a period of less than 2 minutes:</a:t>
            </a:r>
            <a:r>
              <a:rPr lang="fr-FR" sz="2000" dirty="0" smtClean="0"/>
              <a:t> A file is considered sent if the file is sent in full in a  DMAX deadline and if its content is correct. The rate is calculated on the basis of the total number of files sent.</a:t>
            </a:r>
          </a:p>
          <a:p>
            <a:pPr lvl="1"/>
            <a:r>
              <a:rPr lang="fr-FR" sz="2000" i="1" u="sng" dirty="0"/>
              <a:t>The rate of files of </a:t>
            </a:r>
            <a:r>
              <a:rPr lang="fr-FR" sz="2000" i="1" u="sng" dirty="0" smtClean="0"/>
              <a:t> Mo </a:t>
            </a:r>
            <a:r>
              <a:rPr lang="fr-FR" sz="2000" i="1" u="sng" dirty="0"/>
              <a:t>received within a period of less than 5 minutes:</a:t>
            </a:r>
            <a:r>
              <a:rPr lang="fr-FR" sz="2000" dirty="0" smtClean="0"/>
              <a:t> A file is considered to be received if the file is received in full and if its content is correct. The rate is calculated on the basis of the total number of files downloaded.</a:t>
            </a:r>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25</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6818227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418306"/>
            <a:ext cx="9144000" cy="836613"/>
          </a:xfrm>
        </p:spPr>
        <p:txBody>
          <a:bodyPr/>
          <a:lstStyle/>
          <a:p>
            <a:r>
              <a:rPr lang="en-US" dirty="0" err="1" smtClean="0"/>
              <a:t>QoS</a:t>
            </a:r>
            <a:r>
              <a:rPr lang="en-US" dirty="0" smtClean="0"/>
              <a:t> Of </a:t>
            </a:r>
            <a:r>
              <a:rPr lang="en-US" dirty="0" err="1" smtClean="0"/>
              <a:t>The Internet</a:t>
            </a:r>
            <a:r>
              <a:rPr lang="en-US" dirty="0" smtClean="0"/>
              <a:t> Mobile</a:t>
            </a:r>
          </a:p>
        </p:txBody>
      </p:sp>
      <p:sp>
        <p:nvSpPr>
          <p:cNvPr id="13316" name="Rectangle 3"/>
          <p:cNvSpPr>
            <a:spLocks noGrp="1" noChangeArrowheads="1"/>
          </p:cNvSpPr>
          <p:nvPr>
            <p:ph type="body" idx="1"/>
          </p:nvPr>
        </p:nvSpPr>
        <p:spPr>
          <a:xfrm>
            <a:off x="0" y="1504335"/>
            <a:ext cx="9144000" cy="4228128"/>
          </a:xfrm>
        </p:spPr>
        <p:txBody>
          <a:bodyPr/>
          <a:lstStyle/>
          <a:p>
            <a:pPr>
              <a:defRPr/>
            </a:pPr>
            <a:r>
              <a:rPr lang="en-US" sz="2800" dirty="0" smtClean="0"/>
              <a:t>List Of the ten Measured Indicators :</a:t>
            </a:r>
          </a:p>
          <a:p>
            <a:pPr marL="0" indent="0">
              <a:buFontTx/>
              <a:buNone/>
              <a:defRPr/>
            </a:pPr>
            <a:endParaRPr lang="en-US" sz="2800" dirty="0" smtClean="0"/>
          </a:p>
          <a:p>
            <a:pPr lvl="1">
              <a:defRPr/>
            </a:pPr>
            <a:r>
              <a:rPr lang="x-none" sz="2000" i="1" u="sng"/>
              <a:t>The </a:t>
            </a:r>
            <a:r>
              <a:rPr lang="fr-FR" sz="2000" i="1" u="sng" dirty="0" smtClean="0"/>
              <a:t>speed </a:t>
            </a:r>
            <a:r>
              <a:rPr lang="x-none" sz="2000" i="1" u="sng" smtClean="0"/>
              <a:t>of </a:t>
            </a:r>
            <a:r>
              <a:rPr lang="x-none" sz="2000" i="1" u="sng"/>
              <a:t>data </a:t>
            </a:r>
            <a:r>
              <a:rPr lang="x-none" sz="2000" i="1" u="sng" smtClean="0"/>
              <a:t>reache</a:t>
            </a:r>
            <a:r>
              <a:rPr lang="fr-FR" sz="2000" i="1" u="sng" dirty="0" smtClean="0"/>
              <a:t>d</a:t>
            </a:r>
            <a:r>
              <a:rPr lang="x-none" sz="2000" i="1" u="sng" smtClean="0"/>
              <a:t> </a:t>
            </a:r>
            <a:r>
              <a:rPr lang="x-none" sz="2000" i="1" u="sng"/>
              <a:t>for 90% of the </a:t>
            </a:r>
            <a:r>
              <a:rPr lang="fr-FR" sz="2000" i="1" u="sng" dirty="0" smtClean="0"/>
              <a:t>U</a:t>
            </a:r>
            <a:r>
              <a:rPr lang="x-none" sz="2000" i="1" u="sng" smtClean="0"/>
              <a:t> M</a:t>
            </a:r>
            <a:r>
              <a:rPr lang="fr-FR" sz="2000" i="1" u="sng" dirty="0" smtClean="0"/>
              <a:t>o files</a:t>
            </a:r>
            <a:r>
              <a:rPr lang="x-none" sz="2000" i="1" u="sng" smtClean="0"/>
              <a:t> </a:t>
            </a:r>
            <a:r>
              <a:rPr lang="x-none" sz="2000" i="1" u="sng"/>
              <a:t>sent:</a:t>
            </a:r>
            <a:r>
              <a:rPr lang="x-none" sz="2000"/>
              <a:t> This indicator corresponds to the percentile to 90% of </a:t>
            </a:r>
            <a:r>
              <a:rPr lang="fr-FR" sz="2000" dirty="0" smtClean="0"/>
              <a:t>the </a:t>
            </a:r>
            <a:r>
              <a:rPr lang="x-none" sz="2000" smtClean="0"/>
              <a:t>files </a:t>
            </a:r>
            <a:r>
              <a:rPr lang="x-none" sz="2000"/>
              <a:t>sent.</a:t>
            </a:r>
            <a:endParaRPr lang="fr-FR" sz="2000" dirty="0"/>
          </a:p>
          <a:p>
            <a:pPr lvl="1">
              <a:defRPr/>
            </a:pPr>
            <a:r>
              <a:rPr lang="x-none" sz="2000" i="1" u="sng"/>
              <a:t>The </a:t>
            </a:r>
            <a:r>
              <a:rPr lang="fr-FR" sz="2000" i="1" u="sng" dirty="0"/>
              <a:t>speed</a:t>
            </a:r>
            <a:r>
              <a:rPr lang="x-none" sz="2000" i="1" u="sng" smtClean="0"/>
              <a:t> </a:t>
            </a:r>
            <a:r>
              <a:rPr lang="x-none" sz="2000" i="1" u="sng"/>
              <a:t>of data </a:t>
            </a:r>
            <a:r>
              <a:rPr lang="x-none" sz="2000" i="1" u="sng" smtClean="0"/>
              <a:t>reache</a:t>
            </a:r>
            <a:r>
              <a:rPr lang="fr-FR" sz="2000" i="1" u="sng" dirty="0" smtClean="0"/>
              <a:t>d</a:t>
            </a:r>
            <a:r>
              <a:rPr lang="x-none" sz="2000" i="1" u="sng" smtClean="0"/>
              <a:t> </a:t>
            </a:r>
            <a:r>
              <a:rPr lang="x-none" sz="2000" i="1" u="sng"/>
              <a:t>for 50% </a:t>
            </a:r>
            <a:r>
              <a:rPr lang="x-none" sz="2000" i="1" u="sng" smtClean="0"/>
              <a:t> </a:t>
            </a:r>
            <a:r>
              <a:rPr lang="x-none" sz="2000" i="1" u="sng"/>
              <a:t>of </a:t>
            </a:r>
            <a:r>
              <a:rPr lang="fr-FR" sz="2000" i="1" u="sng" dirty="0" smtClean="0"/>
              <a:t>U</a:t>
            </a:r>
            <a:r>
              <a:rPr lang="x-none" sz="2000" i="1" u="sng" smtClean="0"/>
              <a:t> M</a:t>
            </a:r>
            <a:r>
              <a:rPr lang="fr-FR" sz="2000" i="1" u="sng" dirty="0" smtClean="0"/>
              <a:t>o files </a:t>
            </a:r>
            <a:r>
              <a:rPr lang="x-none" sz="2000" i="1" u="sng" smtClean="0"/>
              <a:t>sent</a:t>
            </a:r>
            <a:r>
              <a:rPr lang="x-none" sz="2000" i="1" u="sng"/>
              <a:t>: </a:t>
            </a:r>
            <a:r>
              <a:rPr lang="x-none" sz="2000"/>
              <a:t>This indicator corresponds to the percentile to 50% of </a:t>
            </a:r>
            <a:r>
              <a:rPr lang="fr-FR" sz="2000" dirty="0" smtClean="0"/>
              <a:t>the </a:t>
            </a:r>
            <a:r>
              <a:rPr lang="x-none" sz="2000" smtClean="0"/>
              <a:t>files </a:t>
            </a:r>
            <a:r>
              <a:rPr lang="x-none" sz="2000"/>
              <a:t>sent.</a:t>
            </a:r>
            <a:endParaRPr lang="fr-FR" sz="2000" dirty="0"/>
          </a:p>
          <a:p>
            <a:pPr lvl="1">
              <a:defRPr/>
            </a:pPr>
            <a:r>
              <a:rPr lang="x-none" sz="2000" i="1" u="sng"/>
              <a:t>The flow of data </a:t>
            </a:r>
            <a:r>
              <a:rPr lang="x-none" sz="2000" i="1" u="sng" smtClean="0"/>
              <a:t>reache</a:t>
            </a:r>
            <a:r>
              <a:rPr lang="fr-FR" sz="2000" i="1" u="sng" dirty="0" smtClean="0"/>
              <a:t>d</a:t>
            </a:r>
            <a:r>
              <a:rPr lang="x-none" sz="2000" i="1" u="sng" smtClean="0"/>
              <a:t> </a:t>
            </a:r>
            <a:r>
              <a:rPr lang="x-none" sz="2000" i="1" u="sng"/>
              <a:t>for 10% of </a:t>
            </a:r>
            <a:r>
              <a:rPr lang="fr-FR" sz="2000" i="1" u="sng" dirty="0" smtClean="0"/>
              <a:t>U Mo </a:t>
            </a:r>
            <a:r>
              <a:rPr lang="x-none" sz="2000" i="1" u="sng" smtClean="0"/>
              <a:t>files </a:t>
            </a:r>
            <a:r>
              <a:rPr lang="x-none" sz="2000" i="1" u="sng"/>
              <a:t>sent: </a:t>
            </a:r>
            <a:r>
              <a:rPr lang="x-none" sz="2000"/>
              <a:t>This indicator corresponds to the percentile to 10% of </a:t>
            </a:r>
            <a:r>
              <a:rPr lang="fr-FR" sz="2000" dirty="0" smtClean="0"/>
              <a:t>the </a:t>
            </a:r>
            <a:r>
              <a:rPr lang="x-none" sz="2000" smtClean="0"/>
              <a:t>files </a:t>
            </a:r>
            <a:r>
              <a:rPr lang="x-none" sz="2000"/>
              <a:t>sent</a:t>
            </a:r>
            <a:r>
              <a:rPr lang="x-none" sz="2000" smtClean="0"/>
              <a:t>.</a:t>
            </a:r>
            <a:endParaRPr lang="fr-FR" sz="2000" dirty="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26</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686553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32735" y="619432"/>
            <a:ext cx="9144000" cy="836613"/>
          </a:xfrm>
        </p:spPr>
        <p:txBody>
          <a:bodyPr/>
          <a:lstStyle/>
          <a:p>
            <a:r>
              <a:rPr lang="en-US" dirty="0" err="1" smtClean="0"/>
              <a:t>QoS</a:t>
            </a:r>
            <a:r>
              <a:rPr lang="en-US" dirty="0" smtClean="0"/>
              <a:t> Of The Mobile Internet </a:t>
            </a:r>
          </a:p>
        </p:txBody>
      </p:sp>
      <p:sp>
        <p:nvSpPr>
          <p:cNvPr id="13316" name="Rectangle 3"/>
          <p:cNvSpPr>
            <a:spLocks noGrp="1" noChangeArrowheads="1"/>
          </p:cNvSpPr>
          <p:nvPr>
            <p:ph type="body" idx="1"/>
          </p:nvPr>
        </p:nvSpPr>
        <p:spPr>
          <a:xfrm>
            <a:off x="0" y="1592825"/>
            <a:ext cx="9144000" cy="3636399"/>
          </a:xfrm>
        </p:spPr>
        <p:txBody>
          <a:bodyPr/>
          <a:lstStyle/>
          <a:p>
            <a:pPr>
              <a:defRPr/>
            </a:pPr>
            <a:r>
              <a:rPr lang="x-none" sz="2000" smtClean="0"/>
              <a:t>.</a:t>
            </a:r>
            <a:endParaRPr lang="fr-FR" sz="2000" dirty="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27</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6" name="Rectangle 5"/>
          <p:cNvSpPr/>
          <p:nvPr/>
        </p:nvSpPr>
        <p:spPr>
          <a:xfrm>
            <a:off x="510988" y="1775012"/>
            <a:ext cx="8001000" cy="3600986"/>
          </a:xfrm>
          <a:prstGeom prst="rect">
            <a:avLst/>
          </a:prstGeom>
        </p:spPr>
        <p:txBody>
          <a:bodyPr wrap="square">
            <a:spAutoFit/>
          </a:bodyPr>
          <a:lstStyle/>
          <a:p>
            <a:pPr>
              <a:defRPr/>
            </a:pPr>
            <a:r>
              <a:rPr lang="en-US" sz="2800" dirty="0" smtClean="0">
                <a:solidFill>
                  <a:srgbClr val="0070C0"/>
                </a:solidFill>
              </a:rPr>
              <a:t>List Of the ten Measured Indicators</a:t>
            </a:r>
            <a:r>
              <a:rPr lang="en-US" sz="2000" dirty="0" smtClean="0">
                <a:solidFill>
                  <a:srgbClr val="0070C0"/>
                </a:solidFill>
              </a:rPr>
              <a:t> :</a:t>
            </a:r>
          </a:p>
          <a:p>
            <a:pPr>
              <a:defRPr/>
            </a:pPr>
            <a:endParaRPr lang="en-US" sz="2000" dirty="0" smtClean="0">
              <a:solidFill>
                <a:srgbClr val="0070C0"/>
              </a:solidFill>
            </a:endParaRPr>
          </a:p>
          <a:p>
            <a:pPr>
              <a:defRPr/>
            </a:pPr>
            <a:endParaRPr lang="en-US" sz="2000" dirty="0" smtClean="0">
              <a:solidFill>
                <a:schemeClr val="tx2">
                  <a:lumMod val="60000"/>
                  <a:lumOff val="40000"/>
                </a:schemeClr>
              </a:solidFill>
            </a:endParaRPr>
          </a:p>
          <a:p>
            <a:pPr>
              <a:defRPr/>
            </a:pPr>
            <a:r>
              <a:rPr lang="fr-FR" sz="2000" i="1" u="sng" dirty="0" smtClean="0">
                <a:solidFill>
                  <a:schemeClr val="tx2">
                    <a:lumMod val="60000"/>
                    <a:lumOff val="40000"/>
                  </a:schemeClr>
                </a:solidFill>
              </a:rPr>
              <a:t>-</a:t>
            </a:r>
            <a:r>
              <a:rPr lang="x-none" sz="2000" i="1" u="sng" smtClean="0">
                <a:solidFill>
                  <a:schemeClr val="tx2">
                    <a:lumMod val="60000"/>
                    <a:lumOff val="40000"/>
                  </a:schemeClr>
                </a:solidFill>
              </a:rPr>
              <a:t>The </a:t>
            </a:r>
            <a:r>
              <a:rPr lang="fr-FR" sz="2000" i="1" u="sng" dirty="0">
                <a:solidFill>
                  <a:schemeClr val="tx2">
                    <a:lumMod val="60000"/>
                    <a:lumOff val="40000"/>
                  </a:schemeClr>
                </a:solidFill>
              </a:rPr>
              <a:t>speed</a:t>
            </a:r>
            <a:r>
              <a:rPr lang="fr-FR" sz="2000" i="1" u="sng" dirty="0" smtClean="0">
                <a:solidFill>
                  <a:schemeClr val="tx2">
                    <a:lumMod val="60000"/>
                    <a:lumOff val="40000"/>
                  </a:schemeClr>
                </a:solidFill>
              </a:rPr>
              <a:t> </a:t>
            </a:r>
            <a:r>
              <a:rPr lang="x-none" sz="2000" i="1" u="sng" smtClean="0">
                <a:solidFill>
                  <a:schemeClr val="tx2">
                    <a:lumMod val="60000"/>
                    <a:lumOff val="40000"/>
                  </a:schemeClr>
                </a:solidFill>
              </a:rPr>
              <a:t>of data reache</a:t>
            </a:r>
            <a:r>
              <a:rPr lang="fr-FR" sz="2000" i="1" u="sng" dirty="0" smtClean="0">
                <a:solidFill>
                  <a:schemeClr val="tx2">
                    <a:lumMod val="60000"/>
                    <a:lumOff val="40000"/>
                  </a:schemeClr>
                </a:solidFill>
              </a:rPr>
              <a:t>d</a:t>
            </a:r>
            <a:r>
              <a:rPr lang="x-none" sz="2000" i="1" u="sng" smtClean="0">
                <a:solidFill>
                  <a:schemeClr val="tx2">
                    <a:lumMod val="60000"/>
                    <a:lumOff val="40000"/>
                  </a:schemeClr>
                </a:solidFill>
              </a:rPr>
              <a:t> for 90% of the </a:t>
            </a:r>
            <a:r>
              <a:rPr lang="fr-FR" sz="2000" i="1" u="sng" dirty="0" smtClean="0">
                <a:solidFill>
                  <a:schemeClr val="tx2">
                    <a:lumMod val="60000"/>
                    <a:lumOff val="40000"/>
                  </a:schemeClr>
                </a:solidFill>
              </a:rPr>
              <a:t>U</a:t>
            </a:r>
            <a:r>
              <a:rPr lang="x-none" sz="2000" i="1" u="sng" smtClean="0">
                <a:solidFill>
                  <a:schemeClr val="tx2">
                    <a:lumMod val="60000"/>
                    <a:lumOff val="40000"/>
                  </a:schemeClr>
                </a:solidFill>
              </a:rPr>
              <a:t> M</a:t>
            </a:r>
            <a:r>
              <a:rPr lang="fr-FR" sz="2000" i="1" u="sng" dirty="0" smtClean="0">
                <a:solidFill>
                  <a:schemeClr val="tx2">
                    <a:lumMod val="60000"/>
                    <a:lumOff val="40000"/>
                  </a:schemeClr>
                </a:solidFill>
              </a:rPr>
              <a:t>o files</a:t>
            </a:r>
            <a:r>
              <a:rPr lang="x-none" sz="2000" i="1" u="sng" smtClean="0">
                <a:solidFill>
                  <a:schemeClr val="tx2">
                    <a:lumMod val="60000"/>
                    <a:lumOff val="40000"/>
                  </a:schemeClr>
                </a:solidFill>
              </a:rPr>
              <a:t> </a:t>
            </a:r>
            <a:r>
              <a:rPr lang="fr-FR" sz="2000" i="1" u="sng" dirty="0" err="1" smtClean="0">
                <a:solidFill>
                  <a:schemeClr val="tx2">
                    <a:lumMod val="60000"/>
                    <a:lumOff val="40000"/>
                  </a:schemeClr>
                </a:solidFill>
              </a:rPr>
              <a:t>received</a:t>
            </a:r>
            <a:r>
              <a:rPr lang="x-none" sz="2000" i="1" u="sng" smtClean="0">
                <a:solidFill>
                  <a:schemeClr val="tx2">
                    <a:lumMod val="60000"/>
                    <a:lumOff val="40000"/>
                  </a:schemeClr>
                </a:solidFill>
              </a:rPr>
              <a:t>:</a:t>
            </a:r>
            <a:r>
              <a:rPr lang="x-none" sz="2000" smtClean="0">
                <a:solidFill>
                  <a:schemeClr val="tx2">
                    <a:lumMod val="60000"/>
                    <a:lumOff val="40000"/>
                  </a:schemeClr>
                </a:solidFill>
              </a:rPr>
              <a:t> This indicator corresponds to the percentile to 90% of </a:t>
            </a:r>
            <a:r>
              <a:rPr lang="fr-FR" sz="2000" dirty="0" smtClean="0">
                <a:solidFill>
                  <a:schemeClr val="tx2">
                    <a:lumMod val="60000"/>
                    <a:lumOff val="40000"/>
                  </a:schemeClr>
                </a:solidFill>
              </a:rPr>
              <a:t>the </a:t>
            </a:r>
            <a:r>
              <a:rPr lang="x-none" sz="2000" smtClean="0">
                <a:solidFill>
                  <a:schemeClr val="tx2">
                    <a:lumMod val="60000"/>
                    <a:lumOff val="40000"/>
                  </a:schemeClr>
                </a:solidFill>
              </a:rPr>
              <a:t>files </a:t>
            </a:r>
            <a:r>
              <a:rPr lang="fr-FR" sz="2000" dirty="0" smtClean="0">
                <a:solidFill>
                  <a:schemeClr val="tx2">
                    <a:lumMod val="60000"/>
                    <a:lumOff val="40000"/>
                  </a:schemeClr>
                </a:solidFill>
              </a:rPr>
              <a:t>to </a:t>
            </a:r>
            <a:r>
              <a:rPr lang="fr-FR" sz="2000" dirty="0" err="1" smtClean="0">
                <a:solidFill>
                  <a:schemeClr val="tx2">
                    <a:lumMod val="60000"/>
                    <a:lumOff val="40000"/>
                  </a:schemeClr>
                </a:solidFill>
              </a:rPr>
              <a:t>be</a:t>
            </a:r>
            <a:r>
              <a:rPr lang="fr-FR" sz="2000" dirty="0" smtClean="0">
                <a:solidFill>
                  <a:schemeClr val="tx2">
                    <a:lumMod val="60000"/>
                    <a:lumOff val="40000"/>
                  </a:schemeClr>
                </a:solidFill>
              </a:rPr>
              <a:t> </a:t>
            </a:r>
            <a:r>
              <a:rPr lang="fr-FR" sz="2000" dirty="0" err="1" smtClean="0">
                <a:solidFill>
                  <a:schemeClr val="tx2">
                    <a:lumMod val="60000"/>
                    <a:lumOff val="40000"/>
                  </a:schemeClr>
                </a:solidFill>
              </a:rPr>
              <a:t>downloaded</a:t>
            </a:r>
            <a:r>
              <a:rPr lang="x-none" sz="2000" smtClean="0">
                <a:solidFill>
                  <a:schemeClr val="tx2">
                    <a:lumMod val="60000"/>
                    <a:lumOff val="40000"/>
                  </a:schemeClr>
                </a:solidFill>
              </a:rPr>
              <a:t>.</a:t>
            </a:r>
            <a:endParaRPr lang="fr-FR" sz="2000" dirty="0" smtClean="0">
              <a:solidFill>
                <a:schemeClr val="tx2">
                  <a:lumMod val="60000"/>
                  <a:lumOff val="40000"/>
                </a:schemeClr>
              </a:solidFill>
            </a:endParaRPr>
          </a:p>
          <a:p>
            <a:pPr>
              <a:defRPr/>
            </a:pPr>
            <a:endParaRPr lang="fr-FR" sz="2000" dirty="0" smtClean="0">
              <a:solidFill>
                <a:schemeClr val="tx2">
                  <a:lumMod val="60000"/>
                  <a:lumOff val="40000"/>
                </a:schemeClr>
              </a:solidFill>
            </a:endParaRPr>
          </a:p>
          <a:p>
            <a:pPr>
              <a:defRPr/>
            </a:pPr>
            <a:r>
              <a:rPr lang="fr-FR" sz="2000" i="1" u="sng" dirty="0" smtClean="0">
                <a:solidFill>
                  <a:schemeClr val="tx2">
                    <a:lumMod val="60000"/>
                    <a:lumOff val="40000"/>
                  </a:schemeClr>
                </a:solidFill>
              </a:rPr>
              <a:t>-</a:t>
            </a:r>
            <a:r>
              <a:rPr lang="x-none" sz="2000" i="1" u="sng" smtClean="0">
                <a:solidFill>
                  <a:schemeClr val="tx2">
                    <a:lumMod val="60000"/>
                    <a:lumOff val="40000"/>
                  </a:schemeClr>
                </a:solidFill>
              </a:rPr>
              <a:t>The </a:t>
            </a:r>
            <a:r>
              <a:rPr lang="fr-FR" sz="2000" i="1" u="sng" dirty="0">
                <a:solidFill>
                  <a:schemeClr val="tx2">
                    <a:lumMod val="60000"/>
                    <a:lumOff val="40000"/>
                  </a:schemeClr>
                </a:solidFill>
              </a:rPr>
              <a:t>speed</a:t>
            </a:r>
            <a:r>
              <a:rPr lang="x-none" sz="2000" i="1" u="sng" smtClean="0">
                <a:solidFill>
                  <a:schemeClr val="tx2">
                    <a:lumMod val="60000"/>
                    <a:lumOff val="40000"/>
                  </a:schemeClr>
                </a:solidFill>
              </a:rPr>
              <a:t> of data reache</a:t>
            </a:r>
            <a:r>
              <a:rPr lang="fr-FR" sz="2000" i="1" u="sng" dirty="0" smtClean="0">
                <a:solidFill>
                  <a:schemeClr val="tx2">
                    <a:lumMod val="60000"/>
                    <a:lumOff val="40000"/>
                  </a:schemeClr>
                </a:solidFill>
              </a:rPr>
              <a:t>d</a:t>
            </a:r>
            <a:r>
              <a:rPr lang="x-none" sz="2000" i="1" u="sng" smtClean="0">
                <a:solidFill>
                  <a:schemeClr val="tx2">
                    <a:lumMod val="60000"/>
                    <a:lumOff val="40000"/>
                  </a:schemeClr>
                </a:solidFill>
              </a:rPr>
              <a:t> for 50%  of </a:t>
            </a:r>
            <a:r>
              <a:rPr lang="fr-FR" sz="2000" i="1" u="sng" dirty="0" smtClean="0">
                <a:solidFill>
                  <a:schemeClr val="tx2">
                    <a:lumMod val="60000"/>
                    <a:lumOff val="40000"/>
                  </a:schemeClr>
                </a:solidFill>
              </a:rPr>
              <a:t>U</a:t>
            </a:r>
            <a:r>
              <a:rPr lang="x-none" sz="2000" i="1" u="sng" smtClean="0">
                <a:solidFill>
                  <a:schemeClr val="tx2">
                    <a:lumMod val="60000"/>
                    <a:lumOff val="40000"/>
                  </a:schemeClr>
                </a:solidFill>
              </a:rPr>
              <a:t> M</a:t>
            </a:r>
            <a:r>
              <a:rPr lang="fr-FR" sz="2000" i="1" u="sng" dirty="0" smtClean="0">
                <a:solidFill>
                  <a:schemeClr val="tx2">
                    <a:lumMod val="60000"/>
                    <a:lumOff val="40000"/>
                  </a:schemeClr>
                </a:solidFill>
              </a:rPr>
              <a:t>o files </a:t>
            </a:r>
            <a:r>
              <a:rPr lang="fr-FR" sz="2000" i="1" u="sng" dirty="0" err="1" smtClean="0">
                <a:solidFill>
                  <a:schemeClr val="tx2">
                    <a:lumMod val="60000"/>
                    <a:lumOff val="40000"/>
                  </a:schemeClr>
                </a:solidFill>
              </a:rPr>
              <a:t>received</a:t>
            </a:r>
            <a:r>
              <a:rPr lang="x-none" sz="2000" i="1" u="sng" smtClean="0">
                <a:solidFill>
                  <a:schemeClr val="tx2">
                    <a:lumMod val="60000"/>
                    <a:lumOff val="40000"/>
                  </a:schemeClr>
                </a:solidFill>
              </a:rPr>
              <a:t>: </a:t>
            </a:r>
            <a:r>
              <a:rPr lang="x-none" sz="2000" smtClean="0">
                <a:solidFill>
                  <a:schemeClr val="tx2">
                    <a:lumMod val="60000"/>
                    <a:lumOff val="40000"/>
                  </a:schemeClr>
                </a:solidFill>
              </a:rPr>
              <a:t>This indicator corresponds </a:t>
            </a:r>
            <a:r>
              <a:rPr lang="x-none" sz="2000" smtClean="0">
                <a:solidFill>
                  <a:srgbClr val="0070C0"/>
                </a:solidFill>
              </a:rPr>
              <a:t>to the percentile to 50% of </a:t>
            </a:r>
            <a:r>
              <a:rPr lang="fr-FR" sz="2000" dirty="0" smtClean="0">
                <a:solidFill>
                  <a:srgbClr val="0070C0"/>
                </a:solidFill>
              </a:rPr>
              <a:t>the </a:t>
            </a:r>
            <a:r>
              <a:rPr lang="x-none" sz="2000" smtClean="0">
                <a:solidFill>
                  <a:srgbClr val="0070C0"/>
                </a:solidFill>
              </a:rPr>
              <a:t>files </a:t>
            </a:r>
            <a:r>
              <a:rPr lang="fr-FR" sz="2000" dirty="0" smtClean="0">
                <a:solidFill>
                  <a:srgbClr val="0070C0"/>
                </a:solidFill>
              </a:rPr>
              <a:t>to </a:t>
            </a:r>
            <a:r>
              <a:rPr lang="fr-FR" sz="2000" dirty="0" err="1" smtClean="0">
                <a:solidFill>
                  <a:srgbClr val="0070C0"/>
                </a:solidFill>
              </a:rPr>
              <a:t>be</a:t>
            </a:r>
            <a:r>
              <a:rPr lang="fr-FR" sz="2000" dirty="0" smtClean="0">
                <a:solidFill>
                  <a:srgbClr val="0070C0"/>
                </a:solidFill>
              </a:rPr>
              <a:t> </a:t>
            </a:r>
            <a:r>
              <a:rPr lang="fr-FR" sz="2000" dirty="0" err="1" smtClean="0">
                <a:solidFill>
                  <a:srgbClr val="0070C0"/>
                </a:solidFill>
              </a:rPr>
              <a:t>downloaded</a:t>
            </a:r>
            <a:r>
              <a:rPr lang="x-none" sz="2000" smtClean="0">
                <a:solidFill>
                  <a:srgbClr val="0070C0"/>
                </a:solidFill>
              </a:rPr>
              <a:t>.</a:t>
            </a:r>
            <a:endParaRPr lang="fr-FR" sz="2000" dirty="0" smtClean="0">
              <a:solidFill>
                <a:srgbClr val="0070C0"/>
              </a:solidFill>
            </a:endParaRPr>
          </a:p>
          <a:p>
            <a:pPr>
              <a:defRPr/>
            </a:pPr>
            <a:endParaRPr lang="fr-FR" sz="2000" dirty="0" smtClean="0">
              <a:solidFill>
                <a:srgbClr val="0070C0"/>
              </a:solidFill>
            </a:endParaRPr>
          </a:p>
          <a:p>
            <a:pPr>
              <a:defRPr/>
            </a:pPr>
            <a:r>
              <a:rPr lang="fr-FR" sz="2000" i="1" u="sng" dirty="0" smtClean="0">
                <a:solidFill>
                  <a:srgbClr val="0070C0"/>
                </a:solidFill>
              </a:rPr>
              <a:t>-</a:t>
            </a:r>
            <a:r>
              <a:rPr lang="x-none" sz="2000" i="1" u="sng" smtClean="0">
                <a:solidFill>
                  <a:srgbClr val="0070C0"/>
                </a:solidFill>
              </a:rPr>
              <a:t>The flow of data reache</a:t>
            </a:r>
            <a:r>
              <a:rPr lang="fr-FR" sz="2000" i="1" u="sng" dirty="0" smtClean="0">
                <a:solidFill>
                  <a:srgbClr val="0070C0"/>
                </a:solidFill>
              </a:rPr>
              <a:t>d</a:t>
            </a:r>
            <a:r>
              <a:rPr lang="x-none" sz="2000" i="1" u="sng" smtClean="0">
                <a:solidFill>
                  <a:srgbClr val="0070C0"/>
                </a:solidFill>
              </a:rPr>
              <a:t> for 10% of </a:t>
            </a:r>
            <a:r>
              <a:rPr lang="fr-FR" sz="2000" i="1" u="sng" dirty="0" smtClean="0">
                <a:solidFill>
                  <a:srgbClr val="0070C0"/>
                </a:solidFill>
              </a:rPr>
              <a:t>U Mo </a:t>
            </a:r>
            <a:r>
              <a:rPr lang="x-none" sz="2000" i="1" u="sng" smtClean="0">
                <a:solidFill>
                  <a:srgbClr val="0070C0"/>
                </a:solidFill>
              </a:rPr>
              <a:t>files </a:t>
            </a:r>
            <a:r>
              <a:rPr lang="fr-FR" sz="2000" i="1" u="sng" dirty="0" err="1" smtClean="0">
                <a:solidFill>
                  <a:srgbClr val="0070C0"/>
                </a:solidFill>
              </a:rPr>
              <a:t>received</a:t>
            </a:r>
            <a:r>
              <a:rPr lang="x-none" sz="2000" i="1" u="sng" smtClean="0">
                <a:solidFill>
                  <a:srgbClr val="0070C0"/>
                </a:solidFill>
              </a:rPr>
              <a:t>: </a:t>
            </a:r>
            <a:r>
              <a:rPr lang="x-none" sz="2000" smtClean="0">
                <a:solidFill>
                  <a:srgbClr val="0070C0"/>
                </a:solidFill>
              </a:rPr>
              <a:t>This indicator corresponds to the percentile to 10% of </a:t>
            </a:r>
            <a:r>
              <a:rPr lang="fr-FR" sz="2000" dirty="0" smtClean="0">
                <a:solidFill>
                  <a:srgbClr val="0070C0"/>
                </a:solidFill>
              </a:rPr>
              <a:t>the </a:t>
            </a:r>
            <a:r>
              <a:rPr lang="x-none" sz="2000" smtClean="0">
                <a:solidFill>
                  <a:srgbClr val="0070C0"/>
                </a:solidFill>
              </a:rPr>
              <a:t>files </a:t>
            </a:r>
            <a:r>
              <a:rPr lang="fr-FR" sz="2000" dirty="0" smtClean="0">
                <a:solidFill>
                  <a:srgbClr val="0070C0"/>
                </a:solidFill>
              </a:rPr>
              <a:t>to </a:t>
            </a:r>
            <a:r>
              <a:rPr lang="fr-FR" sz="2000" dirty="0" err="1" smtClean="0">
                <a:solidFill>
                  <a:srgbClr val="0070C0"/>
                </a:solidFill>
              </a:rPr>
              <a:t>be</a:t>
            </a:r>
            <a:r>
              <a:rPr lang="fr-FR" sz="2000" dirty="0" smtClean="0">
                <a:solidFill>
                  <a:srgbClr val="0070C0"/>
                </a:solidFill>
              </a:rPr>
              <a:t> </a:t>
            </a:r>
            <a:r>
              <a:rPr lang="fr-FR" sz="2000" dirty="0" err="1" smtClean="0">
                <a:solidFill>
                  <a:srgbClr val="0070C0"/>
                </a:solidFill>
              </a:rPr>
              <a:t>downloaded</a:t>
            </a:r>
            <a:r>
              <a:rPr lang="fr-FR" sz="2000" dirty="0" smtClean="0">
                <a:solidFill>
                  <a:srgbClr val="0070C0"/>
                </a:solidFill>
              </a:rPr>
              <a:t>.</a:t>
            </a:r>
            <a:endParaRPr lang="fr-FR" sz="2000" dirty="0">
              <a:solidFill>
                <a:srgbClr val="0070C0"/>
              </a:solidFill>
            </a:endParaRPr>
          </a:p>
        </p:txBody>
      </p:sp>
    </p:spTree>
    <p:extLst>
      <p:ext uri="{BB962C8B-B14F-4D97-AF65-F5344CB8AC3E}">
        <p14:creationId xmlns:p14="http://schemas.microsoft.com/office/powerpoint/2010/main" val="39301205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461245"/>
            <a:ext cx="9144000" cy="836613"/>
          </a:xfrm>
        </p:spPr>
        <p:txBody>
          <a:bodyPr/>
          <a:lstStyle/>
          <a:p>
            <a:r>
              <a:rPr lang="fr-FR" dirty="0" err="1" smtClean="0"/>
              <a:t>QoS</a:t>
            </a:r>
            <a:r>
              <a:rPr lang="fr-FR" dirty="0" smtClean="0"/>
              <a:t> of the Mobile Internet</a:t>
            </a:r>
          </a:p>
        </p:txBody>
      </p:sp>
      <p:sp>
        <p:nvSpPr>
          <p:cNvPr id="6148" name="Rectangle 3"/>
          <p:cNvSpPr>
            <a:spLocks noGrp="1" noChangeArrowheads="1"/>
          </p:cNvSpPr>
          <p:nvPr>
            <p:ph type="body" idx="1"/>
          </p:nvPr>
        </p:nvSpPr>
        <p:spPr>
          <a:xfrm>
            <a:off x="0" y="1401096"/>
            <a:ext cx="9144000" cy="4836191"/>
          </a:xfrm>
        </p:spPr>
        <p:txBody>
          <a:bodyPr/>
          <a:lstStyle/>
          <a:p>
            <a:pPr>
              <a:defRPr/>
            </a:pPr>
            <a:r>
              <a:rPr lang="fr-FR" dirty="0" smtClean="0"/>
              <a:t>Measured </a:t>
            </a:r>
            <a:r>
              <a:rPr lang="fr-FR" dirty="0" err="1" smtClean="0"/>
              <a:t>Indicators</a:t>
            </a:r>
            <a:r>
              <a:rPr lang="fr-FR" dirty="0" smtClean="0"/>
              <a:t>:</a:t>
            </a:r>
          </a:p>
          <a:p>
            <a:pPr lvl="1">
              <a:defRPr/>
            </a:pPr>
            <a:r>
              <a:rPr lang="fr-FR" dirty="0" smtClean="0"/>
              <a:t>Important Details:</a:t>
            </a:r>
          </a:p>
          <a:p>
            <a:pPr marL="457200" lvl="1" indent="0">
              <a:buFont typeface="ZapfDingbats BT" pitchFamily="18" charset="2"/>
              <a:buNone/>
              <a:defRPr/>
            </a:pPr>
            <a:r>
              <a:rPr lang="fr-FR" dirty="0" smtClean="0"/>
              <a:t>The speed for 3G or 4G networks  </a:t>
            </a:r>
            <a:r>
              <a:rPr lang="fr-FR" dirty="0" err="1" smtClean="0"/>
              <a:t>is</a:t>
            </a:r>
            <a:r>
              <a:rPr lang="fr-FR" dirty="0" smtClean="0"/>
              <a:t> the one </a:t>
            </a:r>
            <a:r>
              <a:rPr lang="fr-FR" b="1" dirty="0" err="1" smtClean="0"/>
              <a:t>shared</a:t>
            </a:r>
            <a:r>
              <a:rPr lang="fr-FR" dirty="0" smtClean="0"/>
              <a:t> </a:t>
            </a:r>
            <a:r>
              <a:rPr lang="fr-FR" dirty="0" err="1" smtClean="0"/>
              <a:t>between</a:t>
            </a:r>
            <a:r>
              <a:rPr lang="fr-FR" dirty="0" smtClean="0"/>
              <a:t> the users. The </a:t>
            </a:r>
            <a:r>
              <a:rPr lang="fr-FR" dirty="0" err="1" smtClean="0"/>
              <a:t>actual</a:t>
            </a:r>
            <a:r>
              <a:rPr lang="fr-FR" dirty="0" smtClean="0"/>
              <a:t> speed rate (operated) is always </a:t>
            </a:r>
            <a:r>
              <a:rPr lang="fr-FR" b="1" dirty="0" err="1" smtClean="0"/>
              <a:t>less</a:t>
            </a:r>
            <a:r>
              <a:rPr lang="fr-FR" b="1" dirty="0" smtClean="0"/>
              <a:t> than</a:t>
            </a:r>
            <a:r>
              <a:rPr lang="fr-FR" dirty="0" smtClean="0"/>
              <a:t> the </a:t>
            </a:r>
            <a:r>
              <a:rPr lang="fr-FR" dirty="0" err="1" smtClean="0"/>
              <a:t>theoretical</a:t>
            </a:r>
            <a:r>
              <a:rPr lang="fr-FR" dirty="0" smtClean="0"/>
              <a:t> </a:t>
            </a:r>
            <a:r>
              <a:rPr lang="fr-FR" dirty="0"/>
              <a:t>speed </a:t>
            </a:r>
            <a:r>
              <a:rPr lang="fr-FR" dirty="0" smtClean="0"/>
              <a:t>rate (marketed). It </a:t>
            </a:r>
            <a:r>
              <a:rPr lang="fr-FR" dirty="0" err="1" smtClean="0"/>
              <a:t>is</a:t>
            </a:r>
            <a:r>
              <a:rPr lang="fr-FR" dirty="0" smtClean="0"/>
              <a:t>  </a:t>
            </a:r>
            <a:r>
              <a:rPr lang="fr-FR" dirty="0" err="1" smtClean="0"/>
              <a:t>technological</a:t>
            </a:r>
            <a:r>
              <a:rPr lang="fr-FR" dirty="0" smtClean="0"/>
              <a:t> dimension.</a:t>
            </a:r>
          </a:p>
          <a:p>
            <a:pPr marL="457200" lvl="1" indent="0">
              <a:buFont typeface="ZapfDingbats BT" pitchFamily="18" charset="2"/>
              <a:buNone/>
              <a:defRPr/>
            </a:pPr>
            <a:r>
              <a:rPr lang="fr-FR" dirty="0" smtClean="0"/>
              <a:t>But, </a:t>
            </a:r>
            <a:r>
              <a:rPr lang="fr-FR" dirty="0" err="1" smtClean="0"/>
              <a:t>this</a:t>
            </a:r>
            <a:r>
              <a:rPr lang="fr-FR" dirty="0" smtClean="0"/>
              <a:t> </a:t>
            </a:r>
            <a:r>
              <a:rPr lang="fr-FR" dirty="0"/>
              <a:t>speed</a:t>
            </a:r>
            <a:r>
              <a:rPr lang="fr-FR" dirty="0" smtClean="0"/>
              <a:t> </a:t>
            </a:r>
            <a:r>
              <a:rPr lang="fr-FR" dirty="0" err="1" smtClean="0"/>
              <a:t>is</a:t>
            </a:r>
            <a:r>
              <a:rPr lang="fr-FR" dirty="0" smtClean="0"/>
              <a:t> </a:t>
            </a:r>
            <a:r>
              <a:rPr lang="fr-FR" b="1" dirty="0" err="1" smtClean="0"/>
              <a:t>measurable</a:t>
            </a:r>
            <a:r>
              <a:rPr lang="fr-FR" dirty="0" smtClean="0"/>
              <a:t> for all operators through the same device.</a:t>
            </a:r>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28</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1875524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0" y="467647"/>
            <a:ext cx="9144000" cy="476250"/>
          </a:xfrm>
        </p:spPr>
        <p:txBody>
          <a:bodyPr>
            <a:normAutofit fontScale="90000"/>
          </a:bodyPr>
          <a:lstStyle/>
          <a:p>
            <a:r>
              <a:rPr lang="en-US" dirty="0" err="1" smtClean="0"/>
              <a:t>QoS</a:t>
            </a:r>
            <a:r>
              <a:rPr lang="en-US" dirty="0" smtClean="0"/>
              <a:t> Of The Mobile Internet</a:t>
            </a:r>
          </a:p>
        </p:txBody>
      </p:sp>
      <p:sp>
        <p:nvSpPr>
          <p:cNvPr id="13316" name="Rectangle 3"/>
          <p:cNvSpPr>
            <a:spLocks noGrp="1" noChangeArrowheads="1"/>
          </p:cNvSpPr>
          <p:nvPr>
            <p:ph type="body" idx="1"/>
          </p:nvPr>
        </p:nvSpPr>
        <p:spPr>
          <a:xfrm>
            <a:off x="0" y="943897"/>
            <a:ext cx="9144000" cy="5406103"/>
          </a:xfrm>
        </p:spPr>
        <p:txBody>
          <a:bodyPr/>
          <a:lstStyle/>
          <a:p>
            <a:pPr>
              <a:defRPr/>
            </a:pPr>
            <a:r>
              <a:rPr lang="fr-FR" sz="2800" dirty="0" smtClean="0"/>
              <a:t>Additional indicator: TUDC</a:t>
            </a:r>
          </a:p>
          <a:p>
            <a:pPr marL="457200" lvl="1" indent="0">
              <a:buFont typeface="ZapfDingbats BT" pitchFamily="18" charset="2"/>
              <a:buNone/>
              <a:defRPr/>
            </a:pPr>
            <a:r>
              <a:rPr lang="fr-FR" sz="2400" dirty="0" smtClean="0"/>
              <a:t>The </a:t>
            </a:r>
            <a:r>
              <a:rPr lang="fr-FR" sz="2400" dirty="0"/>
              <a:t>Rates of use of the </a:t>
            </a:r>
            <a:r>
              <a:rPr lang="fr-FR" sz="2400" dirty="0" err="1"/>
              <a:t>contractual</a:t>
            </a:r>
            <a:r>
              <a:rPr lang="fr-FR" sz="2400" dirty="0"/>
              <a:t> </a:t>
            </a:r>
            <a:r>
              <a:rPr lang="fr-FR" sz="2400" dirty="0" smtClean="0"/>
              <a:t> </a:t>
            </a:r>
            <a:r>
              <a:rPr lang="fr-FR" sz="2400" dirty="0"/>
              <a:t>speed (</a:t>
            </a:r>
            <a:r>
              <a:rPr lang="fr-FR" sz="2400" dirty="0" smtClean="0"/>
              <a:t>TUDC</a:t>
            </a:r>
            <a:r>
              <a:rPr lang="fr-FR" sz="2400" dirty="0"/>
              <a:t>) corresponds to the </a:t>
            </a:r>
            <a:r>
              <a:rPr lang="fr-FR" sz="2400" dirty="0" smtClean="0"/>
              <a:t>ratio </a:t>
            </a:r>
            <a:r>
              <a:rPr lang="fr-FR" sz="2400" dirty="0" err="1" smtClean="0"/>
              <a:t>between</a:t>
            </a:r>
            <a:r>
              <a:rPr lang="fr-FR" sz="2400" dirty="0" smtClean="0"/>
              <a:t> the </a:t>
            </a:r>
            <a:r>
              <a:rPr lang="fr-FR" sz="2400" dirty="0"/>
              <a:t>speed  used (observed) to the </a:t>
            </a:r>
            <a:r>
              <a:rPr lang="fr-FR" sz="2400" dirty="0" smtClean="0"/>
              <a:t> </a:t>
            </a:r>
            <a:r>
              <a:rPr lang="fr-FR" sz="2400" dirty="0" err="1" smtClean="0"/>
              <a:t>contractual</a:t>
            </a:r>
            <a:r>
              <a:rPr lang="fr-FR" sz="2400" dirty="0" smtClean="0"/>
              <a:t> speed(</a:t>
            </a:r>
            <a:r>
              <a:rPr lang="fr-FR" sz="2400" dirty="0" err="1" smtClean="0"/>
              <a:t>marketed</a:t>
            </a:r>
            <a:r>
              <a:rPr lang="fr-FR" sz="2400" dirty="0"/>
              <a:t>) </a:t>
            </a:r>
            <a:r>
              <a:rPr lang="fr-FR" sz="2400" dirty="0" smtClean="0"/>
              <a:t>by the  relevant </a:t>
            </a:r>
            <a:r>
              <a:rPr lang="fr-FR" sz="2400" dirty="0" err="1" smtClean="0"/>
              <a:t>operator</a:t>
            </a:r>
            <a:r>
              <a:rPr lang="fr-FR" sz="2400" dirty="0" smtClean="0"/>
              <a:t> . </a:t>
            </a:r>
            <a:r>
              <a:rPr lang="fr-FR" sz="2400" dirty="0"/>
              <a:t>This report is expressed in percentage.</a:t>
            </a:r>
          </a:p>
          <a:p>
            <a:pPr>
              <a:defRPr/>
            </a:pPr>
            <a:r>
              <a:rPr lang="en-US" sz="2800" dirty="0" smtClean="0"/>
              <a:t>An actual </a:t>
            </a:r>
          </a:p>
          <a:p>
            <a:pPr>
              <a:buNone/>
              <a:defRPr/>
            </a:pPr>
            <a:r>
              <a:rPr lang="en-US" sz="2800" dirty="0" smtClean="0"/>
              <a:t>Example for a </a:t>
            </a:r>
          </a:p>
          <a:p>
            <a:pPr>
              <a:buNone/>
              <a:defRPr/>
            </a:pPr>
            <a:r>
              <a:rPr lang="en-US" sz="2800" dirty="0" smtClean="0"/>
              <a:t>Mobile Network:</a:t>
            </a:r>
          </a:p>
          <a:p>
            <a:pPr marL="0" indent="0">
              <a:buFontTx/>
              <a:buNone/>
              <a:defRPr/>
            </a:pPr>
            <a:endParaRPr lang="en-US" sz="2800" dirty="0" smtClean="0"/>
          </a:p>
        </p:txBody>
      </p:sp>
      <p:pic>
        <p:nvPicPr>
          <p:cNvPr id="17413" name="Imag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875" y="2636839"/>
            <a:ext cx="6570663" cy="330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29</a:t>
            </a:fld>
            <a:endParaRPr lang="en-US"/>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135311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title"/>
          </p:nvPr>
        </p:nvSpPr>
        <p:spPr>
          <a:xfrm>
            <a:off x="395536" y="188641"/>
            <a:ext cx="8748464" cy="1152128"/>
          </a:xfrm>
        </p:spPr>
        <p:txBody>
          <a:bodyPr>
            <a:normAutofit fontScale="90000"/>
          </a:bodyPr>
          <a:lstStyle/>
          <a:p>
            <a:r>
              <a:rPr lang="en-US" dirty="0" smtClean="0"/>
              <a:t>Background for the Follow-up of the  </a:t>
            </a:r>
            <a:r>
              <a:rPr lang="en-US" dirty="0" err="1" smtClean="0"/>
              <a:t>QoS</a:t>
            </a:r>
            <a:r>
              <a:rPr lang="en-US" dirty="0" smtClean="0"/>
              <a:t>/</a:t>
            </a:r>
            <a:r>
              <a:rPr lang="en-US" dirty="0" err="1" smtClean="0"/>
              <a:t>QoE</a:t>
            </a:r>
            <a:r>
              <a:rPr lang="en-US" dirty="0" smtClean="0"/>
              <a:t> at ANRT</a:t>
            </a:r>
            <a:br>
              <a:rPr lang="en-US" dirty="0" smtClean="0"/>
            </a:b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5364" name="Espace réservé du texte 2"/>
          <p:cNvSpPr>
            <a:spLocks noGrp="1"/>
          </p:cNvSpPr>
          <p:nvPr>
            <p:ph type="body" sz="half" idx="2"/>
          </p:nvPr>
        </p:nvSpPr>
        <p:spPr/>
        <p:txBody>
          <a:bodyPr/>
          <a:lstStyle/>
          <a:p>
            <a:endParaRPr lang="fr-FR" smtClean="0"/>
          </a:p>
        </p:txBody>
      </p:sp>
      <p:sp>
        <p:nvSpPr>
          <p:cNvPr id="15365" name="Rectangle 6"/>
          <p:cNvSpPr>
            <a:spLocks noChangeArrowheads="1"/>
          </p:cNvSpPr>
          <p:nvPr/>
        </p:nvSpPr>
        <p:spPr bwMode="auto">
          <a:xfrm>
            <a:off x="3022600" y="3046413"/>
            <a:ext cx="3024188" cy="171926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algn="ctr" defTabSz="912813"/>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2800" b="1" dirty="0">
                <a:solidFill>
                  <a:schemeClr val="bg1"/>
                </a:solidFill>
              </a:rPr>
              <a:t>The ANRT exerts a regular monitoring of the </a:t>
            </a:r>
            <a:r>
              <a:rPr lang="fr-FR" sz="2800" b="1" dirty="0" err="1" smtClean="0">
                <a:solidFill>
                  <a:schemeClr val="bg1"/>
                </a:solidFill>
              </a:rPr>
              <a:t>QoS</a:t>
            </a:r>
            <a:r>
              <a:rPr lang="fr-FR" sz="2800" b="1" dirty="0" smtClean="0">
                <a:solidFill>
                  <a:schemeClr val="bg1"/>
                </a:solidFill>
              </a:rPr>
              <a:t>/</a:t>
            </a:r>
            <a:r>
              <a:rPr lang="fr-FR" sz="2800" b="1" dirty="0" err="1" smtClean="0">
                <a:solidFill>
                  <a:schemeClr val="bg1"/>
                </a:solidFill>
              </a:rPr>
              <a:t>QoE</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5" name="Rectangle 6"/>
          <p:cNvSpPr>
            <a:spLocks noChangeArrowheads="1"/>
          </p:cNvSpPr>
          <p:nvPr/>
        </p:nvSpPr>
        <p:spPr bwMode="auto">
          <a:xfrm>
            <a:off x="107950" y="2046288"/>
            <a:ext cx="2808288" cy="1508073"/>
          </a:xfrm>
          <a:prstGeom prst="rect">
            <a:avLst/>
          </a:prstGeom>
          <a:solidFill>
            <a:srgbClr val="FFC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800" b="1" dirty="0">
                <a:solidFill>
                  <a:srgbClr val="0005A1"/>
                </a:solidFill>
              </a:rPr>
              <a:t>A national regulatory </a:t>
            </a:r>
            <a:r>
              <a:rPr lang="fr-FR" sz="1800" b="1" dirty="0" err="1">
                <a:solidFill>
                  <a:srgbClr val="0005A1"/>
                </a:solidFill>
              </a:rPr>
              <a:t>framework</a:t>
            </a:r>
            <a:r>
              <a:rPr lang="fr-FR" sz="1800" b="1" dirty="0" smtClean="0">
                <a:solidFill>
                  <a:srgbClr val="0005A1"/>
                </a:solidFill>
              </a:rPr>
              <a:t>:</a:t>
            </a:r>
          </a:p>
          <a:p>
            <a:pPr defTabSz="912813">
              <a:defRPr/>
            </a:pPr>
            <a:r>
              <a:rPr lang="fr-FR" b="1" dirty="0" smtClean="0">
                <a:solidFill>
                  <a:srgbClr val="0005A1"/>
                </a:solidFill>
              </a:rPr>
              <a:t>-        </a:t>
            </a:r>
            <a:r>
              <a:rPr lang="fr-FR" b="1" dirty="0" err="1" smtClean="0">
                <a:solidFill>
                  <a:srgbClr val="0005A1"/>
                </a:solidFill>
              </a:rPr>
              <a:t>Remits</a:t>
            </a:r>
            <a:endParaRPr lang="fr-FR" sz="1800" b="1" dirty="0">
              <a:solidFill>
                <a:srgbClr val="0005A1"/>
              </a:solidFill>
            </a:endParaRPr>
          </a:p>
          <a:p>
            <a:pPr marL="457200" indent="-457200" defTabSz="912813">
              <a:buFontTx/>
              <a:buChar char="-"/>
              <a:defRPr/>
            </a:pPr>
            <a:r>
              <a:rPr lang="fr-FR" sz="1800" b="1" dirty="0" err="1" smtClean="0">
                <a:solidFill>
                  <a:srgbClr val="0005A1"/>
                </a:solidFill>
              </a:rPr>
              <a:t>QoS</a:t>
            </a:r>
            <a:r>
              <a:rPr lang="fr-FR" sz="1800" b="1" dirty="0" smtClean="0">
                <a:solidFill>
                  <a:srgbClr val="0005A1"/>
                </a:solidFill>
              </a:rPr>
              <a:t> Obligations for </a:t>
            </a:r>
            <a:r>
              <a:rPr lang="fr-FR" sz="1800" b="1" dirty="0">
                <a:solidFill>
                  <a:srgbClr val="0005A1"/>
                </a:solidFill>
              </a:rPr>
              <a:t>operators</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6" name="Rectangle 6"/>
          <p:cNvSpPr>
            <a:spLocks noChangeArrowheads="1"/>
          </p:cNvSpPr>
          <p:nvPr/>
        </p:nvSpPr>
        <p:spPr bwMode="auto">
          <a:xfrm>
            <a:off x="3019425" y="1146175"/>
            <a:ext cx="3024188" cy="1800225"/>
          </a:xfrm>
          <a:prstGeom prst="rect">
            <a:avLst/>
          </a:prstGeom>
          <a:solidFill>
            <a:srgbClr val="FFFF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600" b="1" dirty="0">
                <a:solidFill>
                  <a:srgbClr val="0005A1"/>
                </a:solidFill>
              </a:rPr>
              <a:t>An international regulatory framework (standards):</a:t>
            </a:r>
          </a:p>
          <a:p>
            <a:pPr marL="457200" indent="-457200" defTabSz="912813">
              <a:buFontTx/>
              <a:buChar char="-"/>
              <a:defRPr/>
            </a:pPr>
            <a:r>
              <a:rPr lang="fr-FR" sz="1400" b="1" dirty="0">
                <a:solidFill>
                  <a:srgbClr val="0005A1"/>
                </a:solidFill>
              </a:rPr>
              <a:t>Itu-T: Series E, G, P, Y, </a:t>
            </a:r>
            <a:r>
              <a:rPr lang="fr-FR" sz="1400" b="1" dirty="0" err="1">
                <a:solidFill>
                  <a:srgbClr val="0005A1"/>
                </a:solidFill>
              </a:rPr>
              <a:t>QoS</a:t>
            </a:r>
            <a:r>
              <a:rPr lang="fr-FR" sz="1400" b="1" dirty="0">
                <a:solidFill>
                  <a:srgbClr val="0005A1"/>
                </a:solidFill>
              </a:rPr>
              <a:t> </a:t>
            </a:r>
            <a:r>
              <a:rPr lang="fr-FR" sz="1400" b="1" dirty="0" err="1">
                <a:solidFill>
                  <a:srgbClr val="0005A1"/>
                </a:solidFill>
              </a:rPr>
              <a:t>Handbook</a:t>
            </a:r>
            <a:r>
              <a:rPr lang="fr-FR" sz="1400" b="1" dirty="0">
                <a:solidFill>
                  <a:srgbClr val="0005A1"/>
                </a:solidFill>
              </a:rPr>
              <a:t>, ...</a:t>
            </a:r>
          </a:p>
          <a:p>
            <a:pPr marL="457200" indent="-457200" defTabSz="912813">
              <a:buFontTx/>
              <a:buChar char="-"/>
              <a:defRPr/>
            </a:pPr>
            <a:r>
              <a:rPr lang="fr-FR" sz="1400" b="1" dirty="0">
                <a:solidFill>
                  <a:srgbClr val="0005A1"/>
                </a:solidFill>
              </a:rPr>
              <a:t>Regional: ETSI (series EG), IEEE,…</a:t>
            </a:r>
            <a:r>
              <a:rPr lang="fr-FR" sz="2000" b="1" dirty="0">
                <a:solidFill>
                  <a:srgbClr val="0005A1"/>
                </a:solidFill>
              </a:rPr>
              <a:t/>
            </a:r>
            <a:br>
              <a:rPr lang="fr-FR" sz="20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7" name="Rectangle 6"/>
          <p:cNvSpPr>
            <a:spLocks noChangeArrowheads="1"/>
          </p:cNvSpPr>
          <p:nvPr/>
        </p:nvSpPr>
        <p:spPr bwMode="auto">
          <a:xfrm>
            <a:off x="6156325" y="2046287"/>
            <a:ext cx="2844800" cy="1345842"/>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2000" b="1" dirty="0">
                <a:solidFill>
                  <a:srgbClr val="0005A1"/>
                </a:solidFill>
              </a:rPr>
              <a:t>A benchmark of best practices and a technological watch</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8" name="Rectangle 17"/>
          <p:cNvSpPr>
            <a:spLocks noChangeArrowheads="1"/>
          </p:cNvSpPr>
          <p:nvPr/>
        </p:nvSpPr>
        <p:spPr bwMode="auto">
          <a:xfrm>
            <a:off x="107950" y="3984625"/>
            <a:ext cx="2808288" cy="1800225"/>
          </a:xfrm>
          <a:prstGeom prst="rect">
            <a:avLst/>
          </a:prstGeom>
          <a:solidFill>
            <a:schemeClr val="bg1">
              <a:lumMod val="75000"/>
            </a:schemeClr>
          </a:solidFill>
          <a:ln>
            <a:noFill/>
          </a:ln>
        </p:spPr>
        <p:txBody>
          <a:bodyPr lIns="91411" tIns="45706" rIns="91411" bIns="45706" anchor="ctr"/>
          <a:lstStyle/>
          <a:p>
            <a:pPr defTabSz="912813">
              <a:defRPr/>
            </a:pPr>
            <a:r>
              <a:rPr lang="fr-FR" b="1" dirty="0" smtClean="0">
                <a:solidFill>
                  <a:srgbClr val="0005A1"/>
                </a:solidFill>
              </a:rPr>
              <a:t>Feedback on uses</a:t>
            </a:r>
            <a:endParaRPr lang="fr-FR" sz="1800" b="1" dirty="0">
              <a:solidFill>
                <a:srgbClr val="0005A1"/>
              </a:solidFill>
            </a:endParaRPr>
          </a:p>
          <a:p>
            <a:pPr marL="457200" indent="-457200" defTabSz="912813">
              <a:buFontTx/>
              <a:buChar char="-"/>
              <a:defRPr/>
            </a:pPr>
            <a:r>
              <a:rPr lang="fr-FR" sz="1800" b="1" dirty="0">
                <a:solidFill>
                  <a:srgbClr val="0005A1"/>
                </a:solidFill>
              </a:rPr>
              <a:t>Complaints,</a:t>
            </a:r>
          </a:p>
          <a:p>
            <a:pPr marL="457200" indent="-457200" defTabSz="912813">
              <a:buFontTx/>
              <a:buChar char="-"/>
              <a:defRPr/>
            </a:pPr>
            <a:r>
              <a:rPr lang="fr-FR" sz="1800" b="1" dirty="0">
                <a:solidFill>
                  <a:srgbClr val="0005A1"/>
                </a:solidFill>
              </a:rPr>
              <a:t>Press,</a:t>
            </a:r>
          </a:p>
          <a:p>
            <a:pPr marL="457200" indent="-457200" defTabSz="912813">
              <a:buFontTx/>
              <a:buChar char="-"/>
              <a:defRPr/>
            </a:pPr>
            <a:r>
              <a:rPr lang="fr-FR" sz="1800" b="1" dirty="0">
                <a:solidFill>
                  <a:srgbClr val="0005A1"/>
                </a:solidFill>
              </a:rPr>
              <a:t>Associations of consumers,</a:t>
            </a:r>
          </a:p>
          <a:p>
            <a:pPr marL="457200" indent="-457200" defTabSz="912813">
              <a:buFontTx/>
              <a:buChar char="-"/>
              <a:defRPr/>
            </a:pPr>
            <a:r>
              <a:rPr lang="fr-FR" sz="1800" b="1" dirty="0">
                <a:solidFill>
                  <a:srgbClr val="0005A1"/>
                </a:solidFill>
              </a:rPr>
              <a:t>…</a:t>
            </a:r>
          </a:p>
        </p:txBody>
      </p:sp>
      <p:sp>
        <p:nvSpPr>
          <p:cNvPr id="19" name="Rectangle 6"/>
          <p:cNvSpPr>
            <a:spLocks noChangeArrowheads="1"/>
          </p:cNvSpPr>
          <p:nvPr/>
        </p:nvSpPr>
        <p:spPr bwMode="auto">
          <a:xfrm>
            <a:off x="6156325" y="3938587"/>
            <a:ext cx="2844800" cy="184626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sz="2000" b="1" dirty="0">
                <a:solidFill>
                  <a:srgbClr val="0005A1"/>
                </a:solidFill>
              </a:rPr>
              <a:t>Analysis of the data received </a:t>
            </a:r>
            <a:r>
              <a:rPr lang="fr-FR" sz="2000" b="1" dirty="0" err="1">
                <a:solidFill>
                  <a:srgbClr val="0005A1"/>
                </a:solidFill>
              </a:rPr>
              <a:t>from</a:t>
            </a:r>
            <a:r>
              <a:rPr lang="fr-FR" sz="2000" b="1" dirty="0">
                <a:solidFill>
                  <a:srgbClr val="0005A1"/>
                </a:solidFill>
              </a:rPr>
              <a:t> </a:t>
            </a:r>
            <a:r>
              <a:rPr lang="fr-FR" sz="2000" b="1" dirty="0" err="1" smtClean="0">
                <a:solidFill>
                  <a:srgbClr val="0005A1"/>
                </a:solidFill>
              </a:rPr>
              <a:t>operators</a:t>
            </a:r>
            <a:r>
              <a:rPr lang="fr-FR" sz="2000" b="1" dirty="0" smtClean="0">
                <a:solidFill>
                  <a:srgbClr val="0005A1"/>
                </a:solidFill>
              </a:rPr>
              <a:t> </a:t>
            </a:r>
            <a:r>
              <a:rPr lang="fr-FR" sz="2000" b="1" dirty="0">
                <a:solidFill>
                  <a:srgbClr val="0005A1"/>
                </a:solidFill>
              </a:rPr>
              <a:t>in terms of performance, </a:t>
            </a:r>
            <a:r>
              <a:rPr lang="fr-FR" sz="2000" b="1" dirty="0" smtClean="0">
                <a:solidFill>
                  <a:srgbClr val="0005A1"/>
                </a:solidFill>
              </a:rPr>
              <a:t>KPIS</a:t>
            </a: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20" name="Rectangle 6"/>
          <p:cNvSpPr>
            <a:spLocks noChangeArrowheads="1"/>
          </p:cNvSpPr>
          <p:nvPr/>
        </p:nvSpPr>
        <p:spPr bwMode="auto">
          <a:xfrm>
            <a:off x="3022600" y="4884738"/>
            <a:ext cx="3024188" cy="18002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algn="ctr" defTabSz="912813">
              <a:defRPr/>
            </a:pPr>
            <a:r>
              <a:rPr lang="fr-FR" b="1" dirty="0">
                <a:solidFill>
                  <a:srgbClr val="0005A1"/>
                </a:solidFill>
              </a:rPr>
              <a:t/>
            </a:r>
            <a:br>
              <a:rPr lang="fr-FR" b="1" dirty="0">
                <a:solidFill>
                  <a:srgbClr val="0005A1"/>
                </a:solidFill>
              </a:rPr>
            </a:br>
            <a:r>
              <a:rPr lang="fr-FR" sz="2000" b="1" dirty="0" smtClean="0">
                <a:solidFill>
                  <a:schemeClr val="bg1">
                    <a:lumMod val="85000"/>
                  </a:schemeClr>
                </a:solidFill>
              </a:rPr>
              <a:t>The </a:t>
            </a:r>
            <a:r>
              <a:rPr lang="fr-FR" sz="2000" b="1" dirty="0" err="1" smtClean="0">
                <a:solidFill>
                  <a:schemeClr val="bg1">
                    <a:lumMod val="85000"/>
                  </a:schemeClr>
                </a:solidFill>
              </a:rPr>
              <a:t>field</a:t>
            </a:r>
            <a:r>
              <a:rPr lang="fr-FR" sz="2000" b="1" dirty="0" smtClean="0">
                <a:solidFill>
                  <a:schemeClr val="bg1">
                    <a:lumMod val="85000"/>
                  </a:schemeClr>
                </a:solidFill>
              </a:rPr>
              <a:t> </a:t>
            </a:r>
            <a:r>
              <a:rPr lang="fr-FR" sz="2000" b="1" dirty="0" err="1">
                <a:solidFill>
                  <a:schemeClr val="bg1">
                    <a:lumMod val="85000"/>
                  </a:schemeClr>
                </a:solidFill>
              </a:rPr>
              <a:t>measures</a:t>
            </a:r>
            <a:r>
              <a:rPr lang="fr-FR" sz="2000" b="1" dirty="0">
                <a:solidFill>
                  <a:schemeClr val="bg1">
                    <a:lumMod val="85000"/>
                  </a:schemeClr>
                </a:solidFill>
              </a:rPr>
              <a:t> </a:t>
            </a:r>
            <a:r>
              <a:rPr lang="fr-FR" sz="2000" b="1" dirty="0" smtClean="0">
                <a:solidFill>
                  <a:schemeClr val="bg1">
                    <a:lumMod val="85000"/>
                  </a:schemeClr>
                </a:solidFill>
              </a:rPr>
              <a:t> </a:t>
            </a:r>
            <a:r>
              <a:rPr lang="fr-FR" sz="2000" b="1" dirty="0">
                <a:solidFill>
                  <a:schemeClr val="bg1">
                    <a:lumMod val="85000"/>
                  </a:schemeClr>
                </a:solidFill>
              </a:rPr>
              <a:t>(campaigns) carried out by </a:t>
            </a:r>
            <a:r>
              <a:rPr lang="fr-FR" sz="2000" b="1" dirty="0" smtClean="0">
                <a:solidFill>
                  <a:schemeClr val="bg1">
                    <a:lumMod val="85000"/>
                  </a:schemeClr>
                </a:solidFill>
              </a:rPr>
              <a:t>ANRT and </a:t>
            </a:r>
            <a:r>
              <a:rPr lang="fr-FR" sz="2000" b="1" dirty="0" err="1" smtClean="0">
                <a:solidFill>
                  <a:schemeClr val="bg1">
                    <a:lumMod val="85000"/>
                  </a:schemeClr>
                </a:solidFill>
              </a:rPr>
              <a:t>QoE</a:t>
            </a:r>
            <a:r>
              <a:rPr lang="fr-FR" sz="2000" b="1" dirty="0" smtClean="0">
                <a:solidFill>
                  <a:schemeClr val="bg1">
                    <a:lumMod val="85000"/>
                  </a:schemeClr>
                </a:solidFill>
              </a:rPr>
              <a:t> </a:t>
            </a:r>
            <a:r>
              <a:rPr lang="fr-FR" sz="2000" b="1" dirty="0" err="1" smtClean="0">
                <a:solidFill>
                  <a:schemeClr val="bg1">
                    <a:lumMod val="85000"/>
                  </a:schemeClr>
                </a:solidFill>
              </a:rPr>
              <a:t>measures</a:t>
            </a:r>
            <a:r>
              <a:rPr lang="fr-FR" sz="2000" b="1" dirty="0" smtClean="0">
                <a:solidFill>
                  <a:schemeClr val="bg1">
                    <a:lumMod val="85000"/>
                  </a:schemeClr>
                </a:solidFill>
              </a:rPr>
              <a:t> </a:t>
            </a:r>
            <a:r>
              <a:rPr lang="fr-FR" sz="2800" b="1" dirty="0">
                <a:solidFill>
                  <a:schemeClr val="bg1">
                    <a:lumMod val="85000"/>
                  </a:schemeClr>
                </a:solidFill>
              </a:rPr>
              <a:t/>
            </a:r>
            <a:br>
              <a:rPr lang="fr-FR" sz="2800" b="1" dirty="0">
                <a:solidFill>
                  <a:schemeClr val="bg1">
                    <a:lumMod val="85000"/>
                  </a:schemeClr>
                </a:solidFill>
              </a:rPr>
            </a:br>
            <a:endParaRPr lang="fr-FR" b="1" dirty="0">
              <a:solidFill>
                <a:schemeClr val="bg1">
                  <a:lumMod val="85000"/>
                </a:schemeClr>
              </a:solidFill>
            </a:endParaRPr>
          </a:p>
        </p:txBody>
      </p:sp>
      <p:sp>
        <p:nvSpPr>
          <p:cNvPr id="15372"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815301E-3D69-4AC6-A49E-6C287A084C60}" type="slidenum">
              <a:rPr lang="en-US" sz="1200" smtClean="0"/>
              <a:pPr/>
              <a:t>3</a:t>
            </a:fld>
            <a:endParaRPr lang="en-US" sz="1200" smtClean="0"/>
          </a:p>
        </p:txBody>
      </p:sp>
      <p:sp>
        <p:nvSpPr>
          <p:cNvPr id="13" name="Rectangle 6"/>
          <p:cNvSpPr>
            <a:spLocks noChangeArrowheads="1"/>
          </p:cNvSpPr>
          <p:nvPr/>
        </p:nvSpPr>
        <p:spPr bwMode="auto">
          <a:xfrm>
            <a:off x="395536" y="615008"/>
            <a:ext cx="2124447"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700" b="1" i="1" dirty="0" smtClean="0">
                <a:solidFill>
                  <a:schemeClr val="bg1"/>
                </a:solidFill>
              </a:rPr>
              <a:t>Device </a:t>
            </a:r>
            <a:r>
              <a:rPr lang="fr-FR" sz="1700" b="1" i="1" dirty="0" err="1" smtClean="0">
                <a:solidFill>
                  <a:schemeClr val="bg1"/>
                </a:solidFill>
              </a:rPr>
              <a:t>QoE</a:t>
            </a:r>
            <a:r>
              <a:rPr lang="fr-FR" sz="1700" b="1" i="1" dirty="0" smtClean="0">
                <a:solidFill>
                  <a:schemeClr val="bg1"/>
                </a:solidFill>
              </a:rPr>
              <a:t> Portal: </a:t>
            </a:r>
            <a:r>
              <a:rPr lang="fr-FR" sz="1700" b="1" i="1" dirty="0" err="1" smtClean="0">
                <a:solidFill>
                  <a:schemeClr val="bg1"/>
                </a:solidFill>
              </a:rPr>
              <a:t>QoE</a:t>
            </a:r>
            <a:r>
              <a:rPr lang="fr-FR" sz="1700" b="1" i="1" dirty="0" smtClean="0">
                <a:solidFill>
                  <a:schemeClr val="bg1"/>
                </a:solidFill>
              </a:rPr>
              <a:t> and downloaded applications</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22" name="Rectangle 6"/>
          <p:cNvSpPr>
            <a:spLocks noChangeArrowheads="1"/>
          </p:cNvSpPr>
          <p:nvPr/>
        </p:nvSpPr>
        <p:spPr bwMode="auto">
          <a:xfrm>
            <a:off x="6876678" y="615008"/>
            <a:ext cx="2124447"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700" b="1" i="1" dirty="0" smtClean="0">
                <a:solidFill>
                  <a:schemeClr val="bg1"/>
                </a:solidFill>
              </a:rPr>
              <a:t>Adoption of a communication strategy (Publication)</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Tree>
    <p:extLst>
      <p:ext uri="{BB962C8B-B14F-4D97-AF65-F5344CB8AC3E}">
        <p14:creationId xmlns:p14="http://schemas.microsoft.com/office/powerpoint/2010/main" val="2429458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par>
                                <p:cTn id="52" presetID="35" presetClass="emph" presetSubtype="0" repeatCount="indefinite" fill="hold" grpId="1" nodeType="withEffect">
                                  <p:stCondLst>
                                    <p:cond delay="1000"/>
                                  </p:stCondLst>
                                  <p:endCondLst>
                                    <p:cond evt="onNext" delay="0">
                                      <p:tgtEl>
                                        <p:sldTgt/>
                                      </p:tgtEl>
                                    </p:cond>
                                  </p:endCondLst>
                                  <p:childTnLst>
                                    <p:anim calcmode="discrete" valueType="str">
                                      <p:cBhvr>
                                        <p:cTn id="53" dur="1000" fill="hold"/>
                                        <p:tgtEl>
                                          <p:spTgt spid="13"/>
                                        </p:tgtEl>
                                        <p:attrNameLst>
                                          <p:attrName>style.visibility</p:attrName>
                                        </p:attrNameLst>
                                      </p:cBhvr>
                                      <p:tavLst>
                                        <p:tav tm="0">
                                          <p:val>
                                            <p:strVal val="hidden"/>
                                          </p:val>
                                        </p:tav>
                                        <p:tav tm="50000">
                                          <p:val>
                                            <p:strVal val="visible"/>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par>
                                <p:cTn id="61" presetID="35" presetClass="emph" presetSubtype="0" repeatCount="indefinite" fill="hold" grpId="1" nodeType="withEffect">
                                  <p:stCondLst>
                                    <p:cond delay="1000"/>
                                  </p:stCondLst>
                                  <p:endCondLst>
                                    <p:cond evt="onNext" delay="0">
                                      <p:tgtEl>
                                        <p:sldTgt/>
                                      </p:tgtEl>
                                    </p:cond>
                                  </p:endCondLst>
                                  <p:childTnLst>
                                    <p:anim calcmode="discrete" valueType="str">
                                      <p:cBhvr>
                                        <p:cTn id="62" dur="1000" fill="hold"/>
                                        <p:tgtEl>
                                          <p:spTgt spid="2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13" grpId="1" animBg="1"/>
      <p:bldP spid="22" grpId="0" animBg="1"/>
      <p:bldP spid="22"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30</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7" name="Rectangle 3"/>
          <p:cNvSpPr>
            <a:spLocks noGrp="1" noChangeArrowheads="1"/>
          </p:cNvSpPr>
          <p:nvPr>
            <p:ph type="body" idx="1"/>
          </p:nvPr>
        </p:nvSpPr>
        <p:spPr>
          <a:xfrm>
            <a:off x="0" y="1282700"/>
            <a:ext cx="9144000" cy="466090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5122930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1226" y="418306"/>
            <a:ext cx="9144000" cy="836613"/>
          </a:xfrm>
        </p:spPr>
        <p:txBody>
          <a:bodyPr/>
          <a:lstStyle/>
          <a:p>
            <a:r>
              <a:rPr lang="fr-FR" dirty="0"/>
              <a:t>Platform Measurement Servers</a:t>
            </a:r>
            <a:endParaRPr lang="fr-FR" dirty="0" smtClean="0"/>
          </a:p>
        </p:txBody>
      </p:sp>
      <p:sp>
        <p:nvSpPr>
          <p:cNvPr id="6148" name="Rectangle 3"/>
          <p:cNvSpPr>
            <a:spLocks noGrp="1" noChangeArrowheads="1"/>
          </p:cNvSpPr>
          <p:nvPr>
            <p:ph type="body" idx="1"/>
          </p:nvPr>
        </p:nvSpPr>
        <p:spPr>
          <a:xfrm>
            <a:off x="0" y="1177736"/>
            <a:ext cx="9144000" cy="4907628"/>
          </a:xfrm>
        </p:spPr>
        <p:txBody>
          <a:bodyPr>
            <a:normAutofit lnSpcReduction="10000"/>
          </a:bodyPr>
          <a:lstStyle/>
          <a:p>
            <a:pPr>
              <a:defRPr/>
            </a:pPr>
            <a:r>
              <a:rPr lang="fr-FR" dirty="0" smtClean="0"/>
              <a:t>Platform Measurement Servers for the Internet </a:t>
            </a:r>
            <a:r>
              <a:rPr lang="fr-FR" dirty="0" err="1" smtClean="0"/>
              <a:t>QoS</a:t>
            </a:r>
            <a:r>
              <a:rPr lang="fr-FR" dirty="0" smtClean="0"/>
              <a:t> for fixed or mobile networks?</a:t>
            </a:r>
          </a:p>
          <a:p>
            <a:pPr lvl="1">
              <a:defRPr/>
            </a:pPr>
            <a:r>
              <a:rPr lang="fr-FR" dirty="0" err="1" smtClean="0"/>
              <a:t>Measuring</a:t>
            </a:r>
            <a:r>
              <a:rPr lang="fr-FR" dirty="0" smtClean="0"/>
              <a:t> the performance of an Internet network , is measuring the </a:t>
            </a:r>
            <a:r>
              <a:rPr lang="fr-FR" dirty="0" err="1" smtClean="0"/>
              <a:t>QoS</a:t>
            </a:r>
            <a:r>
              <a:rPr lang="fr-FR" dirty="0" smtClean="0"/>
              <a:t> of a connection through this network between a terminal and a data server.</a:t>
            </a:r>
          </a:p>
          <a:p>
            <a:pPr lvl="1">
              <a:defRPr/>
            </a:pPr>
            <a:r>
              <a:rPr lang="fr-FR" dirty="0" smtClean="0"/>
              <a:t>Several external factors can affect one of the segments of the path of test. </a:t>
            </a:r>
            <a:r>
              <a:rPr lang="fr-FR" dirty="0" err="1" smtClean="0"/>
              <a:t>Hence</a:t>
            </a:r>
            <a:r>
              <a:rPr lang="fr-FR" dirty="0" smtClean="0"/>
              <a:t> the </a:t>
            </a:r>
            <a:r>
              <a:rPr lang="fr-FR" dirty="0" err="1" smtClean="0"/>
              <a:t>controversy</a:t>
            </a:r>
            <a:r>
              <a:rPr lang="fr-FR" dirty="0" smtClean="0"/>
              <a:t> the results of measures by the relevant </a:t>
            </a:r>
            <a:r>
              <a:rPr lang="fr-FR" dirty="0" err="1" smtClean="0"/>
              <a:t>operator</a:t>
            </a:r>
            <a:r>
              <a:rPr lang="fr-FR" dirty="0" smtClean="0"/>
              <a:t> .</a:t>
            </a:r>
          </a:p>
          <a:p>
            <a:pPr lvl="1">
              <a:defRPr/>
            </a:pPr>
            <a:r>
              <a:rPr lang="fr-FR" dirty="0" smtClean="0"/>
              <a:t>Options to set </a:t>
            </a:r>
            <a:r>
              <a:rPr lang="fr-FR" dirty="0" err="1" smtClean="0"/>
              <a:t>aside</a:t>
            </a:r>
            <a:r>
              <a:rPr lang="fr-FR" dirty="0" smtClean="0"/>
              <a:t>:</a:t>
            </a:r>
          </a:p>
          <a:p>
            <a:pPr lvl="2">
              <a:defRPr/>
            </a:pPr>
            <a:r>
              <a:rPr lang="fr-FR" dirty="0" smtClean="0"/>
              <a:t>Measures with a server </a:t>
            </a:r>
            <a:r>
              <a:rPr lang="fr-FR" dirty="0" err="1" smtClean="0"/>
              <a:t>installed</a:t>
            </a:r>
            <a:r>
              <a:rPr lang="fr-FR" dirty="0" smtClean="0"/>
              <a:t> </a:t>
            </a:r>
            <a:r>
              <a:rPr lang="fr-FR" dirty="0" err="1" smtClean="0"/>
              <a:t>abroad</a:t>
            </a:r>
            <a:r>
              <a:rPr lang="fr-FR" dirty="0" smtClean="0"/>
              <a:t>;</a:t>
            </a:r>
          </a:p>
          <a:p>
            <a:pPr lvl="2">
              <a:defRPr/>
            </a:pPr>
            <a:r>
              <a:rPr lang="fr-FR" dirty="0" smtClean="0"/>
              <a:t>Install the server in the </a:t>
            </a:r>
            <a:r>
              <a:rPr lang="fr-FR" dirty="0" err="1" smtClean="0"/>
              <a:t>operator’s</a:t>
            </a:r>
            <a:r>
              <a:rPr lang="fr-FR" dirty="0" smtClean="0"/>
              <a:t> </a:t>
            </a:r>
            <a:r>
              <a:rPr lang="fr-FR" dirty="0" err="1" smtClean="0"/>
              <a:t>premises</a:t>
            </a:r>
            <a:r>
              <a:rPr lang="fr-FR" dirty="0" smtClean="0"/>
              <a:t>.</a:t>
            </a:r>
          </a:p>
          <a:p>
            <a:pPr marL="0" indent="0">
              <a:buFontTx/>
              <a:buNone/>
              <a:defRPr/>
            </a:pPr>
            <a:endParaRPr lang="fr-FR" dirty="0" smtClean="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31</a:t>
            </a:fld>
            <a:endParaRPr lang="en-US"/>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4299360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body" idx="1"/>
          </p:nvPr>
        </p:nvSpPr>
        <p:spPr>
          <a:xfrm>
            <a:off x="0" y="1238864"/>
            <a:ext cx="9144000" cy="4675237"/>
          </a:xfrm>
        </p:spPr>
        <p:txBody>
          <a:bodyPr>
            <a:normAutofit fontScale="92500"/>
          </a:bodyPr>
          <a:lstStyle/>
          <a:p>
            <a:pPr>
              <a:defRPr/>
            </a:pPr>
            <a:r>
              <a:rPr lang="fr-FR" dirty="0" smtClean="0"/>
              <a:t>Platform </a:t>
            </a:r>
            <a:r>
              <a:rPr lang="fr-FR" dirty="0" err="1" smtClean="0"/>
              <a:t>Measurement</a:t>
            </a:r>
            <a:r>
              <a:rPr lang="fr-FR" dirty="0" smtClean="0"/>
              <a:t> Servers:</a:t>
            </a:r>
          </a:p>
          <a:p>
            <a:pPr>
              <a:buNone/>
              <a:defRPr/>
            </a:pPr>
            <a:endParaRPr lang="fr-FR" dirty="0" smtClean="0"/>
          </a:p>
          <a:p>
            <a:pPr lvl="1">
              <a:defRPr/>
            </a:pPr>
            <a:r>
              <a:rPr lang="fr-FR" dirty="0" smtClean="0"/>
              <a:t>Problem: Lack of server (in the host </a:t>
            </a:r>
            <a:r>
              <a:rPr lang="fr-FR" dirty="0" err="1" smtClean="0"/>
              <a:t>premises</a:t>
            </a:r>
            <a:r>
              <a:rPr lang="fr-FR" dirty="0" smtClean="0"/>
              <a:t>), at national level, </a:t>
            </a:r>
            <a:r>
              <a:rPr lang="fr-FR" dirty="0" err="1" smtClean="0"/>
              <a:t>connected</a:t>
            </a:r>
            <a:r>
              <a:rPr lang="fr-FR" dirty="0" smtClean="0"/>
              <a:t> to  all networks </a:t>
            </a:r>
            <a:r>
              <a:rPr lang="fr-FR" dirty="0" err="1" smtClean="0"/>
              <a:t>at</a:t>
            </a:r>
            <a:r>
              <a:rPr lang="fr-FR" dirty="0" smtClean="0"/>
              <a:t> the </a:t>
            </a:r>
            <a:r>
              <a:rPr lang="fr-FR" dirty="0" err="1" smtClean="0"/>
              <a:t>same</a:t>
            </a:r>
            <a:r>
              <a:rPr lang="fr-FR" dirty="0" smtClean="0"/>
              <a:t> time by a capacity greater than the supply of the </a:t>
            </a:r>
            <a:r>
              <a:rPr lang="fr-FR" dirty="0" err="1" smtClean="0"/>
              <a:t>highest</a:t>
            </a:r>
            <a:r>
              <a:rPr lang="fr-FR" dirty="0" smtClean="0"/>
              <a:t> </a:t>
            </a:r>
            <a:r>
              <a:rPr lang="fr-FR" dirty="0"/>
              <a:t>speed!!!</a:t>
            </a:r>
            <a:endParaRPr lang="fr-FR" dirty="0" smtClean="0"/>
          </a:p>
          <a:p>
            <a:pPr marL="457200" lvl="1" indent="0">
              <a:buFont typeface="ZapfDingbats BT" pitchFamily="18" charset="2"/>
              <a:buNone/>
              <a:defRPr/>
            </a:pPr>
            <a:endParaRPr lang="fr-FR" sz="700" dirty="0" smtClean="0"/>
          </a:p>
          <a:p>
            <a:pPr lvl="1">
              <a:defRPr/>
            </a:pPr>
            <a:r>
              <a:rPr lang="fr-FR" dirty="0" smtClean="0"/>
              <a:t>Solution:  The design of a platform of  </a:t>
            </a:r>
            <a:r>
              <a:rPr lang="fr-FR" dirty="0" err="1" smtClean="0"/>
              <a:t>measurement</a:t>
            </a:r>
            <a:r>
              <a:rPr lang="fr-FR" dirty="0" smtClean="0"/>
              <a:t> servers in  the premises of the regulator. The </a:t>
            </a:r>
            <a:r>
              <a:rPr lang="fr-FR" dirty="0" err="1" smtClean="0"/>
              <a:t>capacities</a:t>
            </a:r>
            <a:r>
              <a:rPr lang="fr-FR" dirty="0" smtClean="0"/>
              <a:t> of the links are greater than the  </a:t>
            </a:r>
            <a:r>
              <a:rPr lang="fr-FR" dirty="0" err="1" smtClean="0"/>
              <a:t>measured</a:t>
            </a:r>
            <a:r>
              <a:rPr lang="fr-FR" dirty="0" smtClean="0"/>
              <a:t> </a:t>
            </a:r>
            <a:r>
              <a:rPr lang="fr-FR" dirty="0"/>
              <a:t>speed </a:t>
            </a:r>
            <a:r>
              <a:rPr lang="fr-FR" dirty="0" smtClean="0"/>
              <a:t>(</a:t>
            </a:r>
            <a:r>
              <a:rPr lang="fr-FR" dirty="0" err="1" smtClean="0"/>
              <a:t>example</a:t>
            </a:r>
            <a:r>
              <a:rPr lang="fr-FR" dirty="0" smtClean="0"/>
              <a:t> 10Mb/s for </a:t>
            </a:r>
            <a:r>
              <a:rPr lang="fr-FR" dirty="0" err="1" smtClean="0"/>
              <a:t>measuring</a:t>
            </a:r>
            <a:r>
              <a:rPr lang="fr-FR" dirty="0" smtClean="0"/>
              <a:t> 7,2MB/s and 20Mb/s for </a:t>
            </a:r>
            <a:r>
              <a:rPr lang="fr-FR" dirty="0" err="1" smtClean="0"/>
              <a:t>measuring</a:t>
            </a:r>
            <a:r>
              <a:rPr lang="fr-FR" dirty="0" smtClean="0"/>
              <a:t> 14.4Mb/s and 120MB/s  for </a:t>
            </a:r>
            <a:r>
              <a:rPr lang="fr-FR" dirty="0" err="1" smtClean="0"/>
              <a:t>measuring</a:t>
            </a:r>
            <a:r>
              <a:rPr lang="fr-FR" dirty="0" smtClean="0"/>
              <a:t> the 4G).</a:t>
            </a:r>
          </a:p>
          <a:p>
            <a:pPr marL="0" indent="0">
              <a:buFontTx/>
              <a:buNone/>
              <a:defRPr/>
            </a:pPr>
            <a:endParaRPr lang="fr-FR" dirty="0" smtClean="0"/>
          </a:p>
        </p:txBody>
      </p:sp>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32</a:t>
            </a:fld>
            <a:endParaRPr lang="en-US"/>
          </a:p>
        </p:txBody>
      </p:sp>
      <p:sp>
        <p:nvSpPr>
          <p:cNvPr id="7" name="Rectangle 2"/>
          <p:cNvSpPr>
            <a:spLocks noGrp="1" noChangeArrowheads="1"/>
          </p:cNvSpPr>
          <p:nvPr>
            <p:ph type="title"/>
          </p:nvPr>
        </p:nvSpPr>
        <p:spPr>
          <a:xfrm>
            <a:off x="221226" y="418306"/>
            <a:ext cx="9144000" cy="836613"/>
          </a:xfrm>
        </p:spPr>
        <p:txBody>
          <a:bodyPr/>
          <a:lstStyle/>
          <a:p>
            <a:r>
              <a:rPr lang="fr-FR" dirty="0"/>
              <a:t>Platform Measurement Servers</a:t>
            </a:r>
            <a:endParaRPr lang="fr-FR" dirty="0" smtClean="0"/>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4667342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body" idx="1"/>
          </p:nvPr>
        </p:nvSpPr>
        <p:spPr>
          <a:xfrm>
            <a:off x="0" y="836612"/>
            <a:ext cx="9144000" cy="5342961"/>
          </a:xfrm>
        </p:spPr>
        <p:txBody>
          <a:bodyPr>
            <a:normAutofit lnSpcReduction="10000"/>
          </a:bodyPr>
          <a:lstStyle/>
          <a:p>
            <a:pPr>
              <a:defRPr/>
            </a:pPr>
            <a:r>
              <a:rPr lang="fr-FR" dirty="0" smtClean="0"/>
              <a:t>Platform Servers:</a:t>
            </a:r>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r>
              <a:rPr lang="fr-FR" sz="2000" b="1" i="1" dirty="0" smtClean="0"/>
              <a:t>All files tests (U and D) are installed in each server in the platform connected by FO to the networks of operators.</a:t>
            </a:r>
          </a:p>
        </p:txBody>
      </p:sp>
      <p:pic>
        <p:nvPicPr>
          <p:cNvPr id="2150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1371600"/>
            <a:ext cx="8640762" cy="3819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4294967295"/>
          </p:nvPr>
        </p:nvSpPr>
        <p:spPr>
          <a:xfrm>
            <a:off x="7751763" y="6453188"/>
            <a:ext cx="1366837" cy="431800"/>
          </a:xfrm>
          <a:prstGeom prst="rect">
            <a:avLst/>
          </a:prstGeom>
        </p:spPr>
        <p:txBody>
          <a:bodyPr/>
          <a:lstStyle/>
          <a:p>
            <a:pPr>
              <a:defRPr/>
            </a:pPr>
            <a:fld id="{68634B60-16E9-421C-BEAE-A5921D67FD8D}" type="slidenum">
              <a:rPr lang="en-US" smtClean="0"/>
              <a:pPr>
                <a:defRPr/>
              </a:pPr>
              <a:t>33</a:t>
            </a:fld>
            <a:endParaRPr lang="en-US"/>
          </a:p>
        </p:txBody>
      </p:sp>
      <p:sp>
        <p:nvSpPr>
          <p:cNvPr id="8" name="Rectangle 2"/>
          <p:cNvSpPr>
            <a:spLocks noGrp="1" noChangeArrowheads="1"/>
          </p:cNvSpPr>
          <p:nvPr>
            <p:ph type="title"/>
          </p:nvPr>
        </p:nvSpPr>
        <p:spPr>
          <a:xfrm>
            <a:off x="221226" y="1"/>
            <a:ext cx="9144000" cy="518160"/>
          </a:xfrm>
        </p:spPr>
        <p:txBody>
          <a:bodyPr>
            <a:normAutofit fontScale="90000"/>
          </a:bodyPr>
          <a:lstStyle/>
          <a:p>
            <a:r>
              <a:rPr lang="fr-FR" dirty="0"/>
              <a:t>Platform Measurement Servers</a:t>
            </a:r>
            <a:endParaRPr lang="fr-FR" dirty="0" smtClean="0"/>
          </a:p>
        </p:txBody>
      </p:sp>
      <p:sp>
        <p:nvSpPr>
          <p:cNvPr id="9"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9205405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34</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7" name="Rectangle 3"/>
          <p:cNvSpPr>
            <a:spLocks noGrp="1" noChangeArrowheads="1"/>
          </p:cNvSpPr>
          <p:nvPr>
            <p:ph type="body" idx="1"/>
          </p:nvPr>
        </p:nvSpPr>
        <p:spPr>
          <a:xfrm>
            <a:off x="0" y="1282700"/>
            <a:ext cx="9144000" cy="466090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38088224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376272"/>
            <a:ext cx="9143999" cy="5732338"/>
          </a:xfrm>
          <a:prstGeom prst="rect">
            <a:avLst/>
          </a:prstGeom>
          <a:noFill/>
        </p:spPr>
        <p:txBody>
          <a:bodyPr wrap="square" rtlCol="0">
            <a:spAutoFit/>
          </a:bodyPr>
          <a:lstStyle/>
          <a:p>
            <a:pPr algn="just"/>
            <a:r>
              <a:rPr lang="fr-FR" sz="2400" dirty="0">
                <a:solidFill>
                  <a:schemeClr val="tx2">
                    <a:lumMod val="60000"/>
                    <a:lumOff val="40000"/>
                  </a:schemeClr>
                </a:solidFill>
              </a:rPr>
              <a:t>The Solution </a:t>
            </a:r>
            <a:r>
              <a:rPr lang="fr-FR" sz="2400" dirty="0" err="1" smtClean="0">
                <a:solidFill>
                  <a:schemeClr val="tx2">
                    <a:lumMod val="60000"/>
                    <a:lumOff val="40000"/>
                  </a:schemeClr>
                </a:solidFill>
              </a:rPr>
              <a:t>enables</a:t>
            </a:r>
            <a:r>
              <a:rPr lang="fr-FR" sz="2400" dirty="0" smtClean="0">
                <a:solidFill>
                  <a:schemeClr val="tx2">
                    <a:lumMod val="60000"/>
                    <a:lumOff val="40000"/>
                  </a:schemeClr>
                </a:solidFill>
              </a:rPr>
              <a:t> </a:t>
            </a:r>
            <a:r>
              <a:rPr lang="fr-FR" sz="2400" dirty="0">
                <a:solidFill>
                  <a:schemeClr val="tx2">
                    <a:lumMod val="60000"/>
                    <a:lumOff val="40000"/>
                  </a:schemeClr>
                </a:solidFill>
              </a:rPr>
              <a:t>users (Smartphones/tablet more than 40 million) to participate in the evaluation of the </a:t>
            </a:r>
            <a:r>
              <a:rPr lang="fr-FR" sz="2400" dirty="0" err="1">
                <a:solidFill>
                  <a:schemeClr val="tx2">
                    <a:lumMod val="60000"/>
                    <a:lumOff val="40000"/>
                  </a:schemeClr>
                </a:solidFill>
              </a:rPr>
              <a:t>QoE</a:t>
            </a:r>
            <a:r>
              <a:rPr lang="fr-FR" sz="2400" dirty="0">
                <a:solidFill>
                  <a:schemeClr val="tx2">
                    <a:lumMod val="60000"/>
                    <a:lumOff val="40000"/>
                  </a:schemeClr>
                </a:solidFill>
              </a:rPr>
              <a:t> </a:t>
            </a:r>
            <a:r>
              <a:rPr lang="fr-FR" sz="2400" dirty="0" smtClean="0">
                <a:solidFill>
                  <a:schemeClr val="tx2">
                    <a:lumMod val="60000"/>
                    <a:lumOff val="40000"/>
                  </a:schemeClr>
                </a:solidFill>
              </a:rPr>
              <a:t>and </a:t>
            </a:r>
            <a:r>
              <a:rPr lang="fr-FR" sz="2400" dirty="0">
                <a:solidFill>
                  <a:schemeClr val="tx2">
                    <a:lumMod val="60000"/>
                    <a:lumOff val="40000"/>
                  </a:schemeClr>
                </a:solidFill>
              </a:rPr>
              <a:t>download a mobile application that will be used to </a:t>
            </a:r>
            <a:r>
              <a:rPr lang="fr-FR" sz="2400" dirty="0" err="1" smtClean="0">
                <a:solidFill>
                  <a:schemeClr val="tx2">
                    <a:lumMod val="60000"/>
                    <a:lumOff val="40000"/>
                  </a:schemeClr>
                </a:solidFill>
              </a:rPr>
              <a:t>forward</a:t>
            </a:r>
            <a:r>
              <a:rPr lang="fr-FR" sz="2400" dirty="0" smtClean="0">
                <a:solidFill>
                  <a:schemeClr val="tx2">
                    <a:lumMod val="60000"/>
                    <a:lumOff val="40000"/>
                  </a:schemeClr>
                </a:solidFill>
              </a:rPr>
              <a:t>, </a:t>
            </a:r>
            <a:r>
              <a:rPr lang="fr-FR" sz="2400" dirty="0">
                <a:solidFill>
                  <a:schemeClr val="tx2">
                    <a:lumMod val="60000"/>
                    <a:lumOff val="40000"/>
                  </a:schemeClr>
                </a:solidFill>
              </a:rPr>
              <a:t>in a transparent </a:t>
            </a:r>
            <a:r>
              <a:rPr lang="fr-FR" sz="2400" dirty="0" err="1" smtClean="0">
                <a:solidFill>
                  <a:schemeClr val="tx2">
                    <a:lumMod val="60000"/>
                    <a:lumOff val="40000"/>
                  </a:schemeClr>
                </a:solidFill>
              </a:rPr>
              <a:t>way</a:t>
            </a:r>
            <a:r>
              <a:rPr lang="fr-FR" sz="2400" dirty="0" smtClean="0">
                <a:solidFill>
                  <a:schemeClr val="tx2">
                    <a:lumMod val="60000"/>
                    <a:lumOff val="40000"/>
                  </a:schemeClr>
                </a:solidFill>
              </a:rPr>
              <a:t>, </a:t>
            </a:r>
            <a:r>
              <a:rPr lang="fr-FR" sz="2400" dirty="0">
                <a:solidFill>
                  <a:schemeClr val="tx2">
                    <a:lumMod val="60000"/>
                    <a:lumOff val="40000"/>
                  </a:schemeClr>
                </a:solidFill>
              </a:rPr>
              <a:t>information and data on the </a:t>
            </a:r>
            <a:r>
              <a:rPr lang="fr-FR" sz="2400" dirty="0" err="1">
                <a:solidFill>
                  <a:schemeClr val="tx2">
                    <a:lumMod val="60000"/>
                    <a:lumOff val="40000"/>
                  </a:schemeClr>
                </a:solidFill>
              </a:rPr>
              <a:t>QoE</a:t>
            </a:r>
            <a:r>
              <a:rPr lang="fr-FR" sz="2400" dirty="0">
                <a:solidFill>
                  <a:schemeClr val="tx2">
                    <a:lumMod val="60000"/>
                    <a:lumOff val="40000"/>
                  </a:schemeClr>
                </a:solidFill>
              </a:rPr>
              <a:t> </a:t>
            </a:r>
            <a:r>
              <a:rPr lang="fr-FR" sz="2400" dirty="0" smtClean="0">
                <a:solidFill>
                  <a:schemeClr val="tx2">
                    <a:lumMod val="60000"/>
                    <a:lumOff val="40000"/>
                  </a:schemeClr>
                </a:solidFill>
              </a:rPr>
              <a:t>to </a:t>
            </a:r>
            <a:r>
              <a:rPr lang="fr-FR" sz="2400" dirty="0">
                <a:solidFill>
                  <a:schemeClr val="tx2">
                    <a:lumMod val="60000"/>
                    <a:lumOff val="40000"/>
                  </a:schemeClr>
                </a:solidFill>
              </a:rPr>
              <a:t>the ANRT. This </a:t>
            </a:r>
            <a:r>
              <a:rPr lang="fr-FR" sz="2400" dirty="0" err="1">
                <a:solidFill>
                  <a:schemeClr val="tx2">
                    <a:lumMod val="60000"/>
                    <a:lumOff val="40000"/>
                  </a:schemeClr>
                </a:solidFill>
              </a:rPr>
              <a:t>device</a:t>
            </a:r>
            <a:r>
              <a:rPr lang="fr-FR" sz="2400" dirty="0">
                <a:solidFill>
                  <a:schemeClr val="tx2">
                    <a:lumMod val="60000"/>
                    <a:lumOff val="40000"/>
                  </a:schemeClr>
                </a:solidFill>
              </a:rPr>
              <a:t> </a:t>
            </a:r>
            <a:r>
              <a:rPr lang="fr-FR" sz="2400" dirty="0" err="1" smtClean="0">
                <a:solidFill>
                  <a:schemeClr val="tx2">
                    <a:lumMod val="60000"/>
                    <a:lumOff val="40000"/>
                  </a:schemeClr>
                </a:solidFill>
              </a:rPr>
              <a:t>should</a:t>
            </a:r>
            <a:r>
              <a:rPr lang="fr-FR" sz="2400" dirty="0" smtClean="0">
                <a:solidFill>
                  <a:schemeClr val="tx2">
                    <a:lumMod val="60000"/>
                    <a:lumOff val="40000"/>
                  </a:schemeClr>
                </a:solidFill>
              </a:rPr>
              <a:t> </a:t>
            </a:r>
            <a:r>
              <a:rPr lang="fr-FR" sz="2400" dirty="0" err="1" smtClean="0">
                <a:solidFill>
                  <a:schemeClr val="tx2">
                    <a:lumMod val="60000"/>
                    <a:lumOff val="40000"/>
                  </a:schemeClr>
                </a:solidFill>
              </a:rPr>
              <a:t>enable</a:t>
            </a:r>
            <a:r>
              <a:rPr lang="fr-FR" sz="2400" dirty="0" smtClean="0">
                <a:solidFill>
                  <a:schemeClr val="tx2">
                    <a:lumMod val="60000"/>
                    <a:lumOff val="40000"/>
                  </a:schemeClr>
                </a:solidFill>
              </a:rPr>
              <a:t> us to </a:t>
            </a:r>
            <a:r>
              <a:rPr lang="fr-FR" sz="2400" dirty="0" err="1" smtClean="0">
                <a:solidFill>
                  <a:schemeClr val="tx2">
                    <a:lumMod val="60000"/>
                    <a:lumOff val="40000"/>
                  </a:schemeClr>
                </a:solidFill>
              </a:rPr>
              <a:t>achieve</a:t>
            </a:r>
            <a:r>
              <a:rPr lang="fr-FR" sz="2400" dirty="0" smtClean="0">
                <a:solidFill>
                  <a:schemeClr val="tx2">
                    <a:lumMod val="60000"/>
                    <a:lumOff val="40000"/>
                  </a:schemeClr>
                </a:solidFill>
              </a:rPr>
              <a:t> :</a:t>
            </a:r>
            <a:endParaRPr lang="fr-FR" sz="2400" dirty="0">
              <a:solidFill>
                <a:schemeClr val="tx2">
                  <a:lumMod val="60000"/>
                  <a:lumOff val="40000"/>
                </a:schemeClr>
              </a:solidFill>
            </a:endParaRPr>
          </a:p>
          <a:p>
            <a:pPr lvl="0" indent="-285750" algn="just">
              <a:lnSpc>
                <a:spcPct val="150000"/>
              </a:lnSpc>
              <a:buFont typeface="Wingdings" panose="05000000000000000000" pitchFamily="2" charset="2"/>
              <a:buChar char="ü"/>
            </a:pPr>
            <a:r>
              <a:rPr lang="fr-FR" dirty="0">
                <a:solidFill>
                  <a:schemeClr val="tx2">
                    <a:lumMod val="60000"/>
                    <a:lumOff val="40000"/>
                  </a:schemeClr>
                </a:solidFill>
              </a:rPr>
              <a:t>The collection and the </a:t>
            </a:r>
            <a:r>
              <a:rPr lang="fr-FR" dirty="0" err="1" smtClean="0">
                <a:solidFill>
                  <a:schemeClr val="tx2">
                    <a:lumMod val="60000"/>
                    <a:lumOff val="40000"/>
                  </a:schemeClr>
                </a:solidFill>
              </a:rPr>
              <a:t>calculation</a:t>
            </a:r>
            <a:r>
              <a:rPr lang="fr-FR" dirty="0" smtClean="0">
                <a:solidFill>
                  <a:schemeClr val="tx2">
                    <a:lumMod val="60000"/>
                    <a:lumOff val="40000"/>
                  </a:schemeClr>
                </a:solidFill>
              </a:rPr>
              <a:t> of </a:t>
            </a:r>
            <a:r>
              <a:rPr lang="fr-FR" dirty="0">
                <a:solidFill>
                  <a:schemeClr val="tx2">
                    <a:lumMod val="60000"/>
                    <a:lumOff val="40000"/>
                  </a:schemeClr>
                </a:solidFill>
              </a:rPr>
              <a:t>indicators of the </a:t>
            </a:r>
            <a:r>
              <a:rPr lang="fr-FR" dirty="0" err="1">
                <a:solidFill>
                  <a:schemeClr val="tx2">
                    <a:lumMod val="60000"/>
                    <a:lumOff val="40000"/>
                  </a:schemeClr>
                </a:solidFill>
              </a:rPr>
              <a:t>QoE</a:t>
            </a:r>
            <a:r>
              <a:rPr lang="fr-FR" dirty="0">
                <a:solidFill>
                  <a:schemeClr val="tx2">
                    <a:lumMod val="60000"/>
                    <a:lumOff val="40000"/>
                  </a:schemeClr>
                </a:solidFill>
              </a:rPr>
              <a:t> </a:t>
            </a:r>
            <a:r>
              <a:rPr lang="fr-FR" dirty="0" smtClean="0">
                <a:solidFill>
                  <a:schemeClr val="tx2">
                    <a:lumMod val="60000"/>
                    <a:lumOff val="40000"/>
                  </a:schemeClr>
                </a:solidFill>
              </a:rPr>
              <a:t>of  </a:t>
            </a:r>
            <a:r>
              <a:rPr lang="fr-FR" dirty="0" err="1">
                <a:solidFill>
                  <a:schemeClr val="tx2">
                    <a:lumMod val="60000"/>
                    <a:lumOff val="40000"/>
                  </a:schemeClr>
                </a:solidFill>
              </a:rPr>
              <a:t>various</a:t>
            </a:r>
            <a:r>
              <a:rPr lang="fr-FR" dirty="0">
                <a:solidFill>
                  <a:schemeClr val="tx2">
                    <a:lumMod val="60000"/>
                    <a:lumOff val="40000"/>
                  </a:schemeClr>
                </a:solidFill>
              </a:rPr>
              <a:t> </a:t>
            </a:r>
            <a:r>
              <a:rPr lang="fr-FR" dirty="0" smtClean="0">
                <a:solidFill>
                  <a:schemeClr val="tx2">
                    <a:lumMod val="60000"/>
                    <a:lumOff val="40000"/>
                  </a:schemeClr>
                </a:solidFill>
              </a:rPr>
              <a:t>services on a </a:t>
            </a:r>
            <a:r>
              <a:rPr lang="fr-FR" dirty="0" err="1" smtClean="0">
                <a:solidFill>
                  <a:schemeClr val="tx2">
                    <a:lumMod val="60000"/>
                    <a:lumOff val="40000"/>
                  </a:schemeClr>
                </a:solidFill>
              </a:rPr>
              <a:t>continuous</a:t>
            </a:r>
            <a:r>
              <a:rPr lang="fr-FR" dirty="0" smtClean="0">
                <a:solidFill>
                  <a:schemeClr val="tx2">
                    <a:lumMod val="60000"/>
                    <a:lumOff val="40000"/>
                  </a:schemeClr>
                </a:solidFill>
              </a:rPr>
              <a:t> basis;</a:t>
            </a:r>
            <a:endParaRPr lang="fr-FR" dirty="0">
              <a:solidFill>
                <a:schemeClr val="tx2">
                  <a:lumMod val="60000"/>
                  <a:lumOff val="40000"/>
                </a:schemeClr>
              </a:solidFill>
            </a:endParaRPr>
          </a:p>
          <a:p>
            <a:pPr lvl="0" indent="-285750" algn="just">
              <a:lnSpc>
                <a:spcPct val="150000"/>
              </a:lnSpc>
              <a:buFont typeface="Wingdings" panose="05000000000000000000" pitchFamily="2" charset="2"/>
              <a:buChar char="ü"/>
            </a:pPr>
            <a:r>
              <a:rPr lang="fr-FR" dirty="0">
                <a:solidFill>
                  <a:schemeClr val="tx2">
                    <a:lumMod val="60000"/>
                    <a:lumOff val="40000"/>
                  </a:schemeClr>
                </a:solidFill>
              </a:rPr>
              <a:t>The active tests </a:t>
            </a:r>
            <a:r>
              <a:rPr lang="fr-FR" dirty="0" smtClean="0">
                <a:solidFill>
                  <a:schemeClr val="tx2">
                    <a:lumMod val="60000"/>
                    <a:lumOff val="40000"/>
                  </a:schemeClr>
                </a:solidFill>
              </a:rPr>
              <a:t>of end-to-end connections;</a:t>
            </a:r>
            <a:r>
              <a:rPr lang="fr-FR" dirty="0">
                <a:solidFill>
                  <a:schemeClr val="tx2">
                    <a:lumMod val="60000"/>
                    <a:lumOff val="40000"/>
                  </a:schemeClr>
                </a:solidFill>
              </a:rPr>
              <a:t> </a:t>
            </a:r>
          </a:p>
          <a:p>
            <a:pPr lvl="0" indent="-285750" algn="just">
              <a:lnSpc>
                <a:spcPct val="150000"/>
              </a:lnSpc>
              <a:buFont typeface="Wingdings" panose="05000000000000000000" pitchFamily="2" charset="2"/>
              <a:buChar char="ü"/>
            </a:pPr>
            <a:r>
              <a:rPr lang="fr-FR" dirty="0">
                <a:solidFill>
                  <a:schemeClr val="tx2">
                    <a:lumMod val="60000"/>
                    <a:lumOff val="40000"/>
                  </a:schemeClr>
                </a:solidFill>
              </a:rPr>
              <a:t>The supervision </a:t>
            </a:r>
            <a:r>
              <a:rPr lang="fr-FR" dirty="0" smtClean="0">
                <a:solidFill>
                  <a:schemeClr val="tx2">
                    <a:lumMod val="60000"/>
                    <a:lumOff val="40000"/>
                  </a:schemeClr>
                </a:solidFill>
              </a:rPr>
              <a:t>of   </a:t>
            </a:r>
            <a:r>
              <a:rPr lang="fr-FR" dirty="0" err="1" smtClean="0">
                <a:solidFill>
                  <a:schemeClr val="tx2">
                    <a:lumMod val="60000"/>
                    <a:lumOff val="40000"/>
                  </a:schemeClr>
                </a:solidFill>
              </a:rPr>
              <a:t>QoE</a:t>
            </a:r>
            <a:r>
              <a:rPr lang="fr-FR" dirty="0" smtClean="0">
                <a:solidFill>
                  <a:schemeClr val="tx2">
                    <a:lumMod val="60000"/>
                    <a:lumOff val="40000"/>
                  </a:schemeClr>
                </a:solidFill>
              </a:rPr>
              <a:t> </a:t>
            </a:r>
            <a:r>
              <a:rPr lang="fr-FR" dirty="0" err="1" smtClean="0">
                <a:solidFill>
                  <a:schemeClr val="tx2">
                    <a:lumMod val="60000"/>
                    <a:lumOff val="40000"/>
                  </a:schemeClr>
                </a:solidFill>
              </a:rPr>
              <a:t>parameters</a:t>
            </a:r>
            <a:r>
              <a:rPr lang="fr-FR" dirty="0" smtClean="0">
                <a:solidFill>
                  <a:schemeClr val="tx2">
                    <a:lumMod val="60000"/>
                    <a:lumOff val="40000"/>
                  </a:schemeClr>
                </a:solidFill>
              </a:rPr>
              <a:t> </a:t>
            </a:r>
            <a:r>
              <a:rPr lang="fr-FR" dirty="0" err="1" smtClean="0">
                <a:solidFill>
                  <a:schemeClr val="tx2">
                    <a:lumMod val="60000"/>
                    <a:lumOff val="40000"/>
                  </a:schemeClr>
                </a:solidFill>
              </a:rPr>
              <a:t>from</a:t>
            </a:r>
            <a:r>
              <a:rPr lang="fr-FR" dirty="0" smtClean="0">
                <a:solidFill>
                  <a:schemeClr val="tx2">
                    <a:lumMod val="60000"/>
                    <a:lumOff val="40000"/>
                  </a:schemeClr>
                </a:solidFill>
              </a:rPr>
              <a:t> the </a:t>
            </a:r>
            <a:r>
              <a:rPr lang="fr-FR" dirty="0" err="1" smtClean="0">
                <a:solidFill>
                  <a:schemeClr val="tx2">
                    <a:lumMod val="60000"/>
                    <a:lumOff val="40000"/>
                  </a:schemeClr>
                </a:solidFill>
              </a:rPr>
              <a:t>premises</a:t>
            </a:r>
            <a:r>
              <a:rPr lang="fr-FR" dirty="0" smtClean="0">
                <a:solidFill>
                  <a:schemeClr val="tx2">
                    <a:lumMod val="60000"/>
                    <a:lumOff val="40000"/>
                  </a:schemeClr>
                </a:solidFill>
              </a:rPr>
              <a:t> of ANRT</a:t>
            </a:r>
            <a:r>
              <a:rPr lang="fr-FR" dirty="0">
                <a:solidFill>
                  <a:schemeClr val="tx2">
                    <a:lumMod val="60000"/>
                    <a:lumOff val="40000"/>
                  </a:schemeClr>
                </a:solidFill>
              </a:rPr>
              <a:t> ; </a:t>
            </a:r>
          </a:p>
          <a:p>
            <a:pPr lvl="0" indent="-285750" algn="just">
              <a:lnSpc>
                <a:spcPct val="150000"/>
              </a:lnSpc>
              <a:buFont typeface="Wingdings" panose="05000000000000000000" pitchFamily="2" charset="2"/>
              <a:buChar char="ü"/>
            </a:pPr>
            <a:r>
              <a:rPr lang="fr-FR" dirty="0" smtClean="0">
                <a:solidFill>
                  <a:schemeClr val="tx2">
                    <a:lumMod val="60000"/>
                    <a:lumOff val="40000"/>
                  </a:schemeClr>
                </a:solidFill>
              </a:rPr>
              <a:t>The </a:t>
            </a:r>
            <a:r>
              <a:rPr lang="fr-FR" dirty="0">
                <a:solidFill>
                  <a:schemeClr val="tx2">
                    <a:lumMod val="60000"/>
                    <a:lumOff val="40000"/>
                  </a:schemeClr>
                </a:solidFill>
              </a:rPr>
              <a:t>Provision of the reports </a:t>
            </a:r>
            <a:r>
              <a:rPr lang="fr-FR" dirty="0" smtClean="0">
                <a:solidFill>
                  <a:schemeClr val="tx2">
                    <a:lumMod val="60000"/>
                    <a:lumOff val="40000"/>
                  </a:schemeClr>
                </a:solidFill>
              </a:rPr>
              <a:t>on</a:t>
            </a:r>
            <a:r>
              <a:rPr lang="fr-FR" dirty="0">
                <a:solidFill>
                  <a:schemeClr val="tx2">
                    <a:lumMod val="60000"/>
                    <a:lumOff val="40000"/>
                  </a:schemeClr>
                </a:solidFill>
              </a:rPr>
              <a:t> </a:t>
            </a:r>
            <a:r>
              <a:rPr lang="fr-FR" dirty="0" err="1">
                <a:solidFill>
                  <a:schemeClr val="tx2">
                    <a:lumMod val="60000"/>
                    <a:lumOff val="40000"/>
                  </a:schemeClr>
                </a:solidFill>
              </a:rPr>
              <a:t>QoE</a:t>
            </a:r>
            <a:r>
              <a:rPr lang="fr-FR" dirty="0">
                <a:solidFill>
                  <a:schemeClr val="tx2">
                    <a:lumMod val="60000"/>
                    <a:lumOff val="40000"/>
                  </a:schemeClr>
                </a:solidFill>
              </a:rPr>
              <a:t> </a:t>
            </a:r>
            <a:r>
              <a:rPr lang="fr-FR" dirty="0" smtClean="0">
                <a:solidFill>
                  <a:schemeClr val="tx2">
                    <a:lumMod val="60000"/>
                    <a:lumOff val="40000"/>
                  </a:schemeClr>
                </a:solidFill>
              </a:rPr>
              <a:t>in </a:t>
            </a:r>
            <a:r>
              <a:rPr lang="fr-FR" dirty="0">
                <a:solidFill>
                  <a:schemeClr val="tx2">
                    <a:lumMod val="60000"/>
                    <a:lumOff val="40000"/>
                  </a:schemeClr>
                </a:solidFill>
              </a:rPr>
              <a:t>a dynamic way;</a:t>
            </a:r>
          </a:p>
          <a:p>
            <a:pPr lvl="0" indent="-285750" algn="just">
              <a:lnSpc>
                <a:spcPct val="150000"/>
              </a:lnSpc>
              <a:buFont typeface="Wingdings" panose="05000000000000000000" pitchFamily="2" charset="2"/>
              <a:buChar char="ü"/>
            </a:pPr>
            <a:r>
              <a:rPr lang="fr-FR" dirty="0">
                <a:solidFill>
                  <a:schemeClr val="tx2">
                    <a:lumMod val="60000"/>
                    <a:lumOff val="40000"/>
                  </a:schemeClr>
                </a:solidFill>
              </a:rPr>
              <a:t>The extension </a:t>
            </a:r>
            <a:r>
              <a:rPr lang="fr-FR" dirty="0" smtClean="0">
                <a:solidFill>
                  <a:schemeClr val="tx2">
                    <a:lumMod val="60000"/>
                    <a:lumOff val="40000"/>
                  </a:schemeClr>
                </a:solidFill>
              </a:rPr>
              <a:t>for </a:t>
            </a:r>
            <a:r>
              <a:rPr lang="fr-FR" dirty="0" err="1" smtClean="0">
                <a:solidFill>
                  <a:schemeClr val="tx2">
                    <a:lumMod val="60000"/>
                    <a:lumOff val="40000"/>
                  </a:schemeClr>
                </a:solidFill>
              </a:rPr>
              <a:t>supplementing</a:t>
            </a:r>
            <a:r>
              <a:rPr lang="fr-FR" dirty="0" smtClean="0">
                <a:solidFill>
                  <a:schemeClr val="tx2">
                    <a:lumMod val="60000"/>
                    <a:lumOff val="40000"/>
                  </a:schemeClr>
                </a:solidFill>
              </a:rPr>
              <a:t> </a:t>
            </a:r>
            <a:r>
              <a:rPr lang="fr-FR" dirty="0" err="1" smtClean="0">
                <a:solidFill>
                  <a:schemeClr val="tx2">
                    <a:lumMod val="60000"/>
                    <a:lumOff val="40000"/>
                  </a:schemeClr>
                </a:solidFill>
              </a:rPr>
              <a:t>with</a:t>
            </a:r>
            <a:r>
              <a:rPr lang="fr-FR" dirty="0" smtClean="0">
                <a:solidFill>
                  <a:schemeClr val="tx2">
                    <a:lumMod val="60000"/>
                    <a:lumOff val="40000"/>
                  </a:schemeClr>
                </a:solidFill>
              </a:rPr>
              <a:t> </a:t>
            </a:r>
            <a:r>
              <a:rPr lang="fr-FR" dirty="0">
                <a:solidFill>
                  <a:schemeClr val="tx2">
                    <a:lumMod val="60000"/>
                    <a:lumOff val="40000"/>
                  </a:schemeClr>
                </a:solidFill>
              </a:rPr>
              <a:t>new data or new reports</a:t>
            </a:r>
            <a:r>
              <a:rPr lang="fr-FR" dirty="0" smtClean="0">
                <a:solidFill>
                  <a:schemeClr val="tx2">
                    <a:lumMod val="60000"/>
                    <a:lumOff val="40000"/>
                  </a:schemeClr>
                </a:solidFill>
              </a:rPr>
              <a:t>.</a:t>
            </a:r>
          </a:p>
          <a:p>
            <a:pPr lvl="0" algn="just">
              <a:lnSpc>
                <a:spcPct val="150000"/>
              </a:lnSpc>
            </a:pPr>
            <a:endParaRPr lang="fr-FR" sz="700" dirty="0">
              <a:solidFill>
                <a:schemeClr val="tx2">
                  <a:lumMod val="60000"/>
                  <a:lumOff val="40000"/>
                </a:schemeClr>
              </a:solidFill>
            </a:endParaRPr>
          </a:p>
          <a:p>
            <a:pPr algn="ctr"/>
            <a:r>
              <a:rPr lang="fr-FR" b="1" dirty="0" smtClean="0">
                <a:solidFill>
                  <a:srgbClr val="FF0000"/>
                </a:solidFill>
                <a:latin typeface="Calibri" panose="020F0502020204030204" pitchFamily="34" charset="0"/>
              </a:rPr>
              <a:t>Compliance with the three basic principles:</a:t>
            </a:r>
          </a:p>
          <a:p>
            <a:pPr marL="285750" lvl="0" indent="-285750" algn="just">
              <a:buFont typeface="Wingdings" pitchFamily="2" charset="2"/>
              <a:buChar char="ü"/>
            </a:pPr>
            <a:r>
              <a:rPr lang="fr-FR" sz="1400" b="1" i="1" dirty="0" smtClean="0">
                <a:solidFill>
                  <a:srgbClr val="FF0000"/>
                </a:solidFill>
                <a:latin typeface="Calibri" panose="020F0502020204030204" pitchFamily="34" charset="0"/>
              </a:rPr>
              <a:t>Consent of users;</a:t>
            </a:r>
          </a:p>
          <a:p>
            <a:pPr marL="285750" lvl="0" indent="-285750" algn="just">
              <a:buFont typeface="Wingdings" pitchFamily="2" charset="2"/>
              <a:buChar char="ü"/>
            </a:pPr>
            <a:r>
              <a:rPr lang="fr-FR" sz="1400" b="1" i="1" dirty="0" smtClean="0">
                <a:solidFill>
                  <a:srgbClr val="FF0000"/>
                </a:solidFill>
                <a:latin typeface="Calibri" panose="020F0502020204030204" pitchFamily="34" charset="0"/>
              </a:rPr>
              <a:t>Observance of the regulation of personal data;</a:t>
            </a:r>
          </a:p>
          <a:p>
            <a:pPr marL="285750" lvl="0" indent="-285750" algn="just">
              <a:buFont typeface="Wingdings" pitchFamily="2" charset="2"/>
              <a:buChar char="ü"/>
            </a:pPr>
            <a:r>
              <a:rPr lang="fr-FR" sz="1400" b="1" i="1" dirty="0" smtClean="0">
                <a:solidFill>
                  <a:srgbClr val="FF0000"/>
                </a:solidFill>
                <a:latin typeface="Calibri" panose="020F0502020204030204" pitchFamily="34" charset="0"/>
              </a:rPr>
              <a:t>Transparent Application </a:t>
            </a:r>
            <a:r>
              <a:rPr lang="fr-FR" sz="1400" b="1" i="1" dirty="0">
                <a:solidFill>
                  <a:srgbClr val="FF0000"/>
                </a:solidFill>
                <a:latin typeface="Calibri" panose="020F0502020204030204" pitchFamily="34" charset="0"/>
              </a:rPr>
              <a:t>a</a:t>
            </a:r>
            <a:r>
              <a:rPr lang="fr-FR" sz="1400" b="1" i="1" dirty="0" smtClean="0">
                <a:solidFill>
                  <a:srgbClr val="FF0000"/>
                </a:solidFill>
                <a:latin typeface="Calibri" panose="020F0502020204030204" pitchFamily="34" charset="0"/>
              </a:rPr>
              <a:t>nd </a:t>
            </a:r>
            <a:r>
              <a:rPr lang="fr-FR" sz="1400" b="1" i="1" dirty="0">
                <a:solidFill>
                  <a:srgbClr val="FF0000"/>
                </a:solidFill>
                <a:latin typeface="Calibri" panose="020F0502020204030204" pitchFamily="34" charset="0"/>
              </a:rPr>
              <a:t>no impact on the user </a:t>
            </a:r>
            <a:r>
              <a:rPr lang="fr-FR" sz="1400" b="1" i="1" dirty="0" smtClean="0">
                <a:solidFill>
                  <a:srgbClr val="FF0000"/>
                </a:solidFill>
                <a:latin typeface="Calibri" panose="020F0502020204030204" pitchFamily="34" charset="0"/>
              </a:rPr>
              <a:t>( </a:t>
            </a:r>
            <a:r>
              <a:rPr lang="fr-FR" sz="1400" b="1" i="1" dirty="0" err="1" smtClean="0">
                <a:solidFill>
                  <a:srgbClr val="FF0000"/>
                </a:solidFill>
                <a:latin typeface="Calibri" panose="020F0502020204030204" pitchFamily="34" charset="0"/>
              </a:rPr>
              <a:t>neither</a:t>
            </a:r>
            <a:r>
              <a:rPr lang="fr-FR" sz="1400" b="1" i="1" dirty="0" smtClean="0">
                <a:solidFill>
                  <a:srgbClr val="FF0000"/>
                </a:solidFill>
                <a:latin typeface="Calibri" panose="020F0502020204030204" pitchFamily="34" charset="0"/>
              </a:rPr>
              <a:t> </a:t>
            </a:r>
            <a:r>
              <a:rPr lang="fr-FR" sz="1400" b="1" i="1" dirty="0">
                <a:solidFill>
                  <a:srgbClr val="FF0000"/>
                </a:solidFill>
                <a:latin typeface="Calibri" panose="020F0502020204030204" pitchFamily="34" charset="0"/>
              </a:rPr>
              <a:t>on the </a:t>
            </a:r>
            <a:r>
              <a:rPr lang="fr-FR" sz="1400" b="1" i="1" dirty="0" err="1">
                <a:solidFill>
                  <a:srgbClr val="FF0000"/>
                </a:solidFill>
                <a:latin typeface="Calibri" panose="020F0502020204030204" pitchFamily="34" charset="0"/>
              </a:rPr>
              <a:t>account</a:t>
            </a:r>
            <a:r>
              <a:rPr lang="fr-FR" sz="1400" b="1" i="1" dirty="0">
                <a:solidFill>
                  <a:srgbClr val="FF0000"/>
                </a:solidFill>
                <a:latin typeface="Calibri" panose="020F0502020204030204" pitchFamily="34" charset="0"/>
              </a:rPr>
              <a:t> </a:t>
            </a:r>
            <a:r>
              <a:rPr lang="fr-FR" sz="1400" b="1" i="1" dirty="0" err="1" smtClean="0">
                <a:solidFill>
                  <a:srgbClr val="FF0000"/>
                </a:solidFill>
                <a:latin typeface="Calibri" panose="020F0502020204030204" pitchFamily="34" charset="0"/>
              </a:rPr>
              <a:t>nor</a:t>
            </a:r>
            <a:r>
              <a:rPr lang="fr-FR" sz="1400" b="1" i="1" dirty="0" smtClean="0">
                <a:solidFill>
                  <a:srgbClr val="FF0000"/>
                </a:solidFill>
                <a:latin typeface="Calibri" panose="020F0502020204030204" pitchFamily="34" charset="0"/>
              </a:rPr>
              <a:t> </a:t>
            </a:r>
            <a:r>
              <a:rPr lang="fr-FR" sz="1400" b="1" i="1" dirty="0">
                <a:solidFill>
                  <a:srgbClr val="FF0000"/>
                </a:solidFill>
                <a:latin typeface="Calibri" panose="020F0502020204030204" pitchFamily="34" charset="0"/>
              </a:rPr>
              <a:t>on the </a:t>
            </a:r>
            <a:r>
              <a:rPr lang="fr-FR" sz="1400" b="1" i="1" dirty="0" smtClean="0">
                <a:solidFill>
                  <a:srgbClr val="FF0000"/>
                </a:solidFill>
                <a:latin typeface="Calibri" panose="020F0502020204030204" pitchFamily="34" charset="0"/>
              </a:rPr>
              <a:t>Device: battery or performance).</a:t>
            </a:r>
            <a:endParaRPr lang="fr-FR" sz="1400" dirty="0">
              <a:latin typeface="Calibri" panose="020F0502020204030204" pitchFamily="34" charset="0"/>
            </a:endParaRPr>
          </a:p>
        </p:txBody>
      </p:sp>
      <p:sp>
        <p:nvSpPr>
          <p:cNvPr id="5" name="Rectangle 2"/>
          <p:cNvSpPr txBox="1">
            <a:spLocks noChangeArrowheads="1"/>
          </p:cNvSpPr>
          <p:nvPr/>
        </p:nvSpPr>
        <p:spPr>
          <a:xfrm>
            <a:off x="221226" y="1"/>
            <a:ext cx="9144000" cy="518160"/>
          </a:xfrm>
          <a:prstGeom prst="rect">
            <a:avLst/>
          </a:prstGeom>
        </p:spPr>
        <p:txBody>
          <a:bodyPr>
            <a:normAutofit fontScale="75000" lnSpcReduction="20000"/>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fr-FR" dirty="0" smtClean="0"/>
              <a:t>Evaluation of the </a:t>
            </a:r>
            <a:r>
              <a:rPr lang="fr-FR" dirty="0" err="1" smtClean="0"/>
              <a:t>QoE</a:t>
            </a:r>
            <a:r>
              <a:rPr lang="fr-FR" dirty="0" smtClean="0"/>
              <a:t> Of the mobile Internet</a:t>
            </a:r>
          </a:p>
        </p:txBody>
      </p:sp>
      <p:sp>
        <p:nvSpPr>
          <p:cNvPr id="6"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406858051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1790" y="844286"/>
            <a:ext cx="5794705" cy="30547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35496" y="844286"/>
            <a:ext cx="3024336" cy="4154984"/>
          </a:xfrm>
          <a:prstGeom prst="rect">
            <a:avLst/>
          </a:prstGeom>
          <a:noFill/>
        </p:spPr>
        <p:txBody>
          <a:bodyPr wrap="square" rtlCol="0">
            <a:spAutoFit/>
          </a:bodyPr>
          <a:lstStyle/>
          <a:p>
            <a:pPr algn="just"/>
            <a:r>
              <a:rPr lang="fr-FR" sz="1200" b="1" i="1" u="sng" dirty="0">
                <a:latin typeface="Calibri" panose="020F0502020204030204" pitchFamily="34" charset="0"/>
              </a:rPr>
              <a:t>The solution of the </a:t>
            </a:r>
            <a:r>
              <a:rPr lang="fr-FR" sz="1200" b="1" i="1" u="sng" dirty="0" err="1" smtClean="0">
                <a:latin typeface="Calibri" panose="020F0502020204030204" pitchFamily="34" charset="0"/>
              </a:rPr>
              <a:t>evaluation</a:t>
            </a:r>
            <a:r>
              <a:rPr lang="fr-FR" sz="1200" b="1" i="1" u="sng" dirty="0" smtClean="0">
                <a:latin typeface="Calibri" panose="020F0502020204030204" pitchFamily="34" charset="0"/>
              </a:rPr>
              <a:t> </a:t>
            </a:r>
            <a:r>
              <a:rPr lang="fr-FR" sz="1200" b="1" i="1" u="sng" dirty="0">
                <a:latin typeface="Calibri" panose="020F0502020204030204" pitchFamily="34" charset="0"/>
              </a:rPr>
              <a:t>of the </a:t>
            </a:r>
            <a:r>
              <a:rPr lang="fr-FR" sz="1200" b="1" i="1" u="sng" dirty="0" err="1">
                <a:latin typeface="Calibri" panose="020F0502020204030204" pitchFamily="34" charset="0"/>
              </a:rPr>
              <a:t>QoE</a:t>
            </a:r>
            <a:r>
              <a:rPr lang="fr-FR" sz="1200" b="1" i="1" u="sng" dirty="0">
                <a:latin typeface="Calibri" panose="020F0502020204030204" pitchFamily="34" charset="0"/>
              </a:rPr>
              <a:t> Is composed of the following three elements:</a:t>
            </a:r>
            <a:endParaRPr lang="fr-FR" sz="1200" dirty="0">
              <a:latin typeface="Calibri" panose="020F0502020204030204" pitchFamily="34" charset="0"/>
            </a:endParaRPr>
          </a:p>
          <a:p>
            <a:pPr algn="just"/>
            <a:r>
              <a:rPr lang="fr-FR" sz="1200" b="1" i="1" dirty="0">
                <a:latin typeface="Calibri" panose="020F0502020204030204" pitchFamily="34" charset="0"/>
              </a:rPr>
              <a:t> </a:t>
            </a:r>
            <a:endParaRPr lang="fr-FR" sz="1200" dirty="0">
              <a:latin typeface="Calibri" panose="020F0502020204030204" pitchFamily="34" charset="0"/>
            </a:endParaRPr>
          </a:p>
          <a:p>
            <a:pPr marL="171450" lvl="0" indent="-171450" algn="just">
              <a:buFont typeface="Wingdings" panose="05000000000000000000" pitchFamily="2" charset="2"/>
              <a:buChar char="ü"/>
            </a:pPr>
            <a:r>
              <a:rPr lang="fr-FR" sz="1200" b="1" dirty="0">
                <a:latin typeface="Calibri" panose="020F0502020204030204" pitchFamily="34" charset="0"/>
              </a:rPr>
              <a:t>Mobile Application </a:t>
            </a:r>
            <a:r>
              <a:rPr lang="fr-FR" sz="1200" dirty="0" smtClean="0">
                <a:latin typeface="Calibri" panose="020F0502020204030204" pitchFamily="34" charset="0"/>
              </a:rPr>
              <a:t>:</a:t>
            </a:r>
            <a:r>
              <a:rPr lang="fr-FR" sz="1200" dirty="0">
                <a:latin typeface="Calibri" panose="020F0502020204030204" pitchFamily="34" charset="0"/>
              </a:rPr>
              <a:t> </a:t>
            </a:r>
            <a:endParaRPr lang="fr-FR" sz="1200" dirty="0" smtClean="0">
              <a:latin typeface="Calibri" panose="020F0502020204030204" pitchFamily="34" charset="0"/>
            </a:endParaRPr>
          </a:p>
          <a:p>
            <a:pPr marL="171450" lvl="0" indent="-171450" algn="just"/>
            <a:r>
              <a:rPr lang="fr-FR" sz="1200" dirty="0" smtClean="0">
                <a:latin typeface="Calibri" panose="020F0502020204030204" pitchFamily="34" charset="0"/>
              </a:rPr>
              <a:t> It </a:t>
            </a:r>
            <a:r>
              <a:rPr lang="fr-FR" sz="1200" dirty="0" err="1" smtClean="0">
                <a:latin typeface="Calibri" panose="020F0502020204030204" pitchFamily="34" charset="0"/>
              </a:rPr>
              <a:t>is</a:t>
            </a:r>
            <a:r>
              <a:rPr lang="fr-FR" sz="1200" dirty="0" smtClean="0">
                <a:latin typeface="Calibri" panose="020F0502020204030204" pitchFamily="34" charset="0"/>
              </a:rPr>
              <a:t> </a:t>
            </a:r>
            <a:r>
              <a:rPr lang="fr-FR" sz="1200" dirty="0" err="1" smtClean="0">
                <a:latin typeface="Calibri" panose="020F0502020204030204" pitchFamily="34" charset="0"/>
              </a:rPr>
              <a:t>downloadable</a:t>
            </a:r>
            <a:r>
              <a:rPr lang="fr-FR" sz="1200" dirty="0" smtClean="0">
                <a:latin typeface="Calibri" panose="020F0502020204030204" pitchFamily="34" charset="0"/>
              </a:rPr>
              <a:t> </a:t>
            </a:r>
            <a:r>
              <a:rPr lang="fr-FR" sz="1200" dirty="0">
                <a:latin typeface="Calibri" panose="020F0502020204030204" pitchFamily="34" charset="0"/>
              </a:rPr>
              <a:t>f</a:t>
            </a:r>
            <a:r>
              <a:rPr lang="fr-FR" sz="1200" dirty="0" smtClean="0">
                <a:latin typeface="Calibri" panose="020F0502020204030204" pitchFamily="34" charset="0"/>
              </a:rPr>
              <a:t>ree </a:t>
            </a:r>
            <a:r>
              <a:rPr lang="fr-FR" sz="1200" dirty="0">
                <a:latin typeface="Calibri" panose="020F0502020204030204" pitchFamily="34" charset="0"/>
              </a:rPr>
              <a:t>of charge from a portal on the Web site of the ANRT and on the different sites of applications at least on </a:t>
            </a:r>
            <a:r>
              <a:rPr lang="fr-FR" sz="1200" dirty="0" err="1">
                <a:latin typeface="Calibri" panose="020F0502020204030204" pitchFamily="34" charset="0"/>
              </a:rPr>
              <a:t>App</a:t>
            </a:r>
            <a:r>
              <a:rPr lang="fr-FR" sz="1200" dirty="0">
                <a:latin typeface="Calibri" panose="020F0502020204030204" pitchFamily="34" charset="0"/>
              </a:rPr>
              <a:t>-Stores </a:t>
            </a:r>
            <a:r>
              <a:rPr lang="fr-FR" sz="1200" dirty="0" smtClean="0">
                <a:latin typeface="Calibri" panose="020F0502020204030204" pitchFamily="34" charset="0"/>
              </a:rPr>
              <a:t>and Play-Stores </a:t>
            </a:r>
            <a:r>
              <a:rPr lang="fr-FR" sz="1200" dirty="0">
                <a:latin typeface="Calibri" panose="020F0502020204030204" pitchFamily="34" charset="0"/>
              </a:rPr>
              <a:t>and </a:t>
            </a:r>
            <a:r>
              <a:rPr lang="fr-FR" sz="1200" dirty="0" err="1" smtClean="0">
                <a:latin typeface="Calibri" panose="020F0502020204030204" pitchFamily="34" charset="0"/>
              </a:rPr>
              <a:t>enabling</a:t>
            </a:r>
            <a:r>
              <a:rPr lang="fr-FR" sz="1200" dirty="0" smtClean="0">
                <a:latin typeface="Calibri" panose="020F0502020204030204" pitchFamily="34" charset="0"/>
              </a:rPr>
              <a:t> to </a:t>
            </a:r>
            <a:r>
              <a:rPr lang="fr-FR" sz="1200" dirty="0" err="1" smtClean="0">
                <a:latin typeface="Calibri" panose="020F0502020204030204" pitchFamily="34" charset="0"/>
              </a:rPr>
              <a:t>perform</a:t>
            </a:r>
            <a:r>
              <a:rPr lang="fr-FR" sz="1200" dirty="0" smtClean="0">
                <a:latin typeface="Calibri" panose="020F0502020204030204" pitchFamily="34" charset="0"/>
              </a:rPr>
              <a:t> </a:t>
            </a:r>
            <a:r>
              <a:rPr lang="fr-FR" sz="1200" dirty="0" err="1">
                <a:latin typeface="Calibri" panose="020F0502020204030204" pitchFamily="34" charset="0"/>
              </a:rPr>
              <a:t>automatic</a:t>
            </a:r>
            <a:r>
              <a:rPr lang="fr-FR" sz="1200" dirty="0">
                <a:latin typeface="Calibri" panose="020F0502020204030204" pitchFamily="34" charset="0"/>
              </a:rPr>
              <a:t> </a:t>
            </a:r>
            <a:r>
              <a:rPr lang="fr-FR" sz="1200" dirty="0" smtClean="0">
                <a:latin typeface="Calibri" panose="020F0502020204030204" pitchFamily="34" charset="0"/>
              </a:rPr>
              <a:t>and </a:t>
            </a:r>
            <a:r>
              <a:rPr lang="fr-FR" sz="1200" dirty="0" err="1" smtClean="0">
                <a:latin typeface="Calibri" panose="020F0502020204030204" pitchFamily="34" charset="0"/>
              </a:rPr>
              <a:t>continuous</a:t>
            </a:r>
            <a:r>
              <a:rPr lang="fr-FR" sz="1200" dirty="0" smtClean="0">
                <a:latin typeface="Calibri" panose="020F0502020204030204" pitchFamily="34" charset="0"/>
              </a:rPr>
              <a:t> </a:t>
            </a:r>
            <a:r>
              <a:rPr lang="fr-FR" sz="1200" dirty="0" err="1" smtClean="0">
                <a:latin typeface="Calibri" panose="020F0502020204030204" pitchFamily="34" charset="0"/>
              </a:rPr>
              <a:t>measurements</a:t>
            </a:r>
            <a:r>
              <a:rPr lang="fr-FR" sz="1200" dirty="0" smtClean="0">
                <a:latin typeface="Calibri" panose="020F0502020204030204" pitchFamily="34" charset="0"/>
              </a:rPr>
              <a:t>  of  the</a:t>
            </a:r>
            <a:r>
              <a:rPr lang="fr-FR" sz="1200" dirty="0">
                <a:latin typeface="Calibri" panose="020F0502020204030204" pitchFamily="34" charset="0"/>
              </a:rPr>
              <a:t> </a:t>
            </a:r>
            <a:r>
              <a:rPr lang="fr-FR" sz="1200" dirty="0" err="1">
                <a:latin typeface="Calibri" panose="020F0502020204030204" pitchFamily="34" charset="0"/>
              </a:rPr>
              <a:t>QoE</a:t>
            </a:r>
            <a:r>
              <a:rPr lang="fr-FR" sz="1200" dirty="0" smtClean="0">
                <a:latin typeface="Calibri" panose="020F0502020204030204" pitchFamily="34" charset="0"/>
              </a:rPr>
              <a:t>. </a:t>
            </a:r>
            <a:r>
              <a:rPr lang="fr-FR" sz="1200" b="1" i="1" dirty="0" smtClean="0">
                <a:solidFill>
                  <a:srgbClr val="FF0000"/>
                </a:solidFill>
                <a:latin typeface="Calibri" panose="020F0502020204030204" pitchFamily="34" charset="0"/>
              </a:rPr>
              <a:t>Transparent Application and no impact on the user (</a:t>
            </a:r>
            <a:r>
              <a:rPr lang="fr-FR" sz="1200" b="1" i="1" dirty="0" err="1" smtClean="0">
                <a:solidFill>
                  <a:srgbClr val="FF0000"/>
                </a:solidFill>
                <a:latin typeface="Calibri" panose="020F0502020204030204" pitchFamily="34" charset="0"/>
              </a:rPr>
              <a:t>neither</a:t>
            </a:r>
            <a:r>
              <a:rPr lang="fr-FR" sz="1200" b="1" i="1" dirty="0" smtClean="0">
                <a:solidFill>
                  <a:srgbClr val="FF0000"/>
                </a:solidFill>
                <a:latin typeface="Calibri" panose="020F0502020204030204" pitchFamily="34" charset="0"/>
              </a:rPr>
              <a:t> on the </a:t>
            </a:r>
            <a:r>
              <a:rPr lang="fr-FR" sz="1200" b="1" i="1" dirty="0" err="1" smtClean="0">
                <a:solidFill>
                  <a:srgbClr val="FF0000"/>
                </a:solidFill>
                <a:latin typeface="Calibri" panose="020F0502020204030204" pitchFamily="34" charset="0"/>
              </a:rPr>
              <a:t>account</a:t>
            </a:r>
            <a:r>
              <a:rPr lang="fr-FR" sz="1200" b="1" i="1" dirty="0" smtClean="0">
                <a:solidFill>
                  <a:srgbClr val="FF0000"/>
                </a:solidFill>
                <a:latin typeface="Calibri" panose="020F0502020204030204" pitchFamily="34" charset="0"/>
              </a:rPr>
              <a:t> </a:t>
            </a:r>
            <a:r>
              <a:rPr lang="fr-FR" sz="1200" b="1" i="1" dirty="0" err="1" smtClean="0">
                <a:solidFill>
                  <a:srgbClr val="FF0000"/>
                </a:solidFill>
                <a:latin typeface="Calibri" panose="020F0502020204030204" pitchFamily="34" charset="0"/>
              </a:rPr>
              <a:t>nor</a:t>
            </a:r>
            <a:r>
              <a:rPr lang="fr-FR" sz="1200" b="1" i="1" dirty="0" smtClean="0">
                <a:solidFill>
                  <a:srgbClr val="FF0000"/>
                </a:solidFill>
                <a:latin typeface="Calibri" panose="020F0502020204030204" pitchFamily="34" charset="0"/>
              </a:rPr>
              <a:t> on the device).</a:t>
            </a:r>
          </a:p>
          <a:p>
            <a:pPr marL="171450" lvl="0" indent="-171450" algn="just">
              <a:buFont typeface="Wingdings" panose="05000000000000000000" pitchFamily="2" charset="2"/>
              <a:buChar char="ü"/>
            </a:pPr>
            <a:endParaRPr lang="fr-FR" sz="1200" dirty="0">
              <a:latin typeface="Calibri" panose="020F0502020204030204" pitchFamily="34" charset="0"/>
            </a:endParaRPr>
          </a:p>
          <a:p>
            <a:pPr marL="171450" lvl="0" indent="-171450" algn="just">
              <a:buFont typeface="Wingdings" panose="05000000000000000000" pitchFamily="2" charset="2"/>
              <a:buChar char="ü"/>
            </a:pPr>
            <a:r>
              <a:rPr lang="fr-FR" sz="1200" b="1" dirty="0">
                <a:latin typeface="Calibri" panose="020F0502020204030204" pitchFamily="34" charset="0"/>
              </a:rPr>
              <a:t>System for the collection and processing of data (ANRT):</a:t>
            </a:r>
            <a:r>
              <a:rPr lang="fr-FR" sz="1200" dirty="0">
                <a:latin typeface="Calibri" panose="020F0502020204030204" pitchFamily="34" charset="0"/>
              </a:rPr>
              <a:t> </a:t>
            </a:r>
            <a:r>
              <a:rPr lang="fr-FR" sz="1200" dirty="0" smtClean="0">
                <a:latin typeface="Calibri" panose="020F0502020204030204" pitchFamily="34" charset="0"/>
              </a:rPr>
              <a:t>This System </a:t>
            </a:r>
            <a:r>
              <a:rPr lang="fr-FR" sz="1200" dirty="0" err="1" smtClean="0">
                <a:latin typeface="Calibri" panose="020F0502020204030204" pitchFamily="34" charset="0"/>
              </a:rPr>
              <a:t>is</a:t>
            </a:r>
            <a:r>
              <a:rPr lang="fr-FR" sz="1200" dirty="0" smtClean="0">
                <a:latin typeface="Calibri" panose="020F0502020204030204" pitchFamily="34" charset="0"/>
              </a:rPr>
              <a:t> </a:t>
            </a:r>
            <a:r>
              <a:rPr lang="fr-FR" sz="1200" dirty="0" err="1" smtClean="0">
                <a:latin typeface="Calibri" panose="020F0502020204030204" pitchFamily="34" charset="0"/>
              </a:rPr>
              <a:t>installed</a:t>
            </a:r>
            <a:r>
              <a:rPr lang="fr-FR" sz="1200" dirty="0" smtClean="0">
                <a:latin typeface="Calibri" panose="020F0502020204030204" pitchFamily="34" charset="0"/>
              </a:rPr>
              <a:t> </a:t>
            </a:r>
            <a:r>
              <a:rPr lang="fr-FR" sz="1200" dirty="0">
                <a:latin typeface="Calibri" panose="020F0502020204030204" pitchFamily="34" charset="0"/>
              </a:rPr>
              <a:t>in the </a:t>
            </a:r>
            <a:r>
              <a:rPr lang="fr-FR" sz="1200" dirty="0" err="1" smtClean="0">
                <a:latin typeface="Calibri" panose="020F0502020204030204" pitchFamily="34" charset="0"/>
              </a:rPr>
              <a:t>premise</a:t>
            </a:r>
            <a:r>
              <a:rPr lang="fr-FR" sz="1200" dirty="0" smtClean="0">
                <a:latin typeface="Calibri" panose="020F0502020204030204" pitchFamily="34" charset="0"/>
              </a:rPr>
              <a:t> of ANRT </a:t>
            </a:r>
            <a:r>
              <a:rPr lang="fr-FR" sz="1200" dirty="0">
                <a:latin typeface="Calibri" panose="020F0502020204030204" pitchFamily="34" charset="0"/>
              </a:rPr>
              <a:t>(the Data Server) </a:t>
            </a:r>
            <a:r>
              <a:rPr lang="fr-FR" sz="1200" dirty="0" smtClean="0">
                <a:latin typeface="Calibri" panose="020F0502020204030204" pitchFamily="34" charset="0"/>
              </a:rPr>
              <a:t>and </a:t>
            </a:r>
            <a:r>
              <a:rPr lang="fr-FR" sz="1200" dirty="0" err="1" smtClean="0">
                <a:latin typeface="Calibri" panose="020F0502020204030204" pitchFamily="34" charset="0"/>
              </a:rPr>
              <a:t>it</a:t>
            </a:r>
            <a:r>
              <a:rPr lang="fr-FR" sz="1200" dirty="0" smtClean="0">
                <a:latin typeface="Calibri" panose="020F0502020204030204" pitchFamily="34" charset="0"/>
              </a:rPr>
              <a:t> </a:t>
            </a:r>
            <a:r>
              <a:rPr lang="fr-FR" sz="1200" dirty="0" err="1" smtClean="0">
                <a:latin typeface="Calibri" panose="020F0502020204030204" pitchFamily="34" charset="0"/>
              </a:rPr>
              <a:t>enables</a:t>
            </a:r>
            <a:r>
              <a:rPr lang="fr-FR" sz="1200" dirty="0" smtClean="0">
                <a:latin typeface="Calibri" panose="020F0502020204030204" pitchFamily="34" charset="0"/>
              </a:rPr>
              <a:t>  </a:t>
            </a:r>
            <a:r>
              <a:rPr lang="fr-FR" sz="1200" dirty="0">
                <a:latin typeface="Calibri" panose="020F0502020204030204" pitchFamily="34" charset="0"/>
              </a:rPr>
              <a:t>the collection and automatic processing of the results of measures as well as the calculation of the </a:t>
            </a:r>
            <a:r>
              <a:rPr lang="fr-FR" sz="1200" dirty="0" smtClean="0">
                <a:latin typeface="Calibri" panose="020F0502020204030204" pitchFamily="34" charset="0"/>
              </a:rPr>
              <a:t> </a:t>
            </a:r>
            <a:r>
              <a:rPr lang="fr-FR" sz="1200" dirty="0" err="1" smtClean="0">
                <a:latin typeface="Calibri" panose="020F0502020204030204" pitchFamily="34" charset="0"/>
              </a:rPr>
              <a:t>QoE</a:t>
            </a:r>
            <a:r>
              <a:rPr lang="fr-FR" sz="1200" dirty="0" smtClean="0">
                <a:latin typeface="Calibri" panose="020F0502020204030204" pitchFamily="34" charset="0"/>
              </a:rPr>
              <a:t> </a:t>
            </a:r>
            <a:r>
              <a:rPr lang="fr-FR" sz="1200" dirty="0" err="1" smtClean="0">
                <a:latin typeface="Calibri" panose="020F0502020204030204" pitchFamily="34" charset="0"/>
              </a:rPr>
              <a:t>indicators</a:t>
            </a:r>
            <a:r>
              <a:rPr lang="fr-FR" sz="1200" dirty="0">
                <a:latin typeface="Calibri" panose="020F0502020204030204" pitchFamily="34" charset="0"/>
              </a:rPr>
              <a:t> </a:t>
            </a:r>
            <a:r>
              <a:rPr lang="fr-FR" sz="1200" dirty="0" smtClean="0">
                <a:latin typeface="Calibri" panose="020F0502020204030204" pitchFamily="34" charset="0"/>
              </a:rPr>
              <a:t>.</a:t>
            </a:r>
          </a:p>
          <a:p>
            <a:pPr marL="171450" lvl="0" indent="-171450" algn="just">
              <a:buFont typeface="Wingdings" panose="05000000000000000000" pitchFamily="2" charset="2"/>
              <a:buChar char="ü"/>
            </a:pPr>
            <a:endParaRPr lang="fr-FR" sz="1200" b="1" dirty="0">
              <a:latin typeface="Calibri" panose="020F0502020204030204" pitchFamily="34" charset="0"/>
            </a:endParaRPr>
          </a:p>
        </p:txBody>
      </p:sp>
      <p:sp>
        <p:nvSpPr>
          <p:cNvPr id="7" name="ZoneTexte 6"/>
          <p:cNvSpPr txBox="1"/>
          <p:nvPr/>
        </p:nvSpPr>
        <p:spPr>
          <a:xfrm>
            <a:off x="-1" y="4999270"/>
            <a:ext cx="9024621" cy="646331"/>
          </a:xfrm>
          <a:prstGeom prst="rect">
            <a:avLst/>
          </a:prstGeom>
          <a:noFill/>
        </p:spPr>
        <p:txBody>
          <a:bodyPr wrap="square" rtlCol="0">
            <a:spAutoFit/>
          </a:bodyPr>
          <a:lstStyle/>
          <a:p>
            <a:pPr marL="171450" lvl="0" indent="-171450" algn="just">
              <a:buFont typeface="Wingdings" panose="05000000000000000000" pitchFamily="2" charset="2"/>
              <a:buChar char="ü"/>
            </a:pPr>
            <a:r>
              <a:rPr lang="fr-FR" sz="1200" b="1" dirty="0">
                <a:latin typeface="Calibri" panose="020F0502020204030204" pitchFamily="34" charset="0"/>
              </a:rPr>
              <a:t>System of </a:t>
            </a:r>
            <a:r>
              <a:rPr lang="fr-FR" sz="1200" b="1" dirty="0" err="1">
                <a:latin typeface="Calibri" panose="020F0502020204030204" pitchFamily="34" charset="0"/>
              </a:rPr>
              <a:t>Reporting</a:t>
            </a:r>
            <a:r>
              <a:rPr lang="fr-FR" sz="1200" b="1" dirty="0">
                <a:latin typeface="Calibri" panose="020F0502020204030204" pitchFamily="34" charset="0"/>
              </a:rPr>
              <a:t> (ANRT): </a:t>
            </a:r>
            <a:r>
              <a:rPr lang="fr-FR" sz="1200" dirty="0">
                <a:latin typeface="Calibri" panose="020F0502020204030204" pitchFamily="34" charset="0"/>
              </a:rPr>
              <a:t>It must include a user interface allowing the visualization of the </a:t>
            </a:r>
            <a:r>
              <a:rPr lang="fr-FR" sz="1200" dirty="0" err="1" smtClean="0">
                <a:latin typeface="Calibri" panose="020F0502020204030204" pitchFamily="34" charset="0"/>
              </a:rPr>
              <a:t>QoE</a:t>
            </a:r>
            <a:r>
              <a:rPr lang="fr-FR" sz="1200" dirty="0" smtClean="0">
                <a:latin typeface="Calibri" panose="020F0502020204030204" pitchFamily="34" charset="0"/>
              </a:rPr>
              <a:t> </a:t>
            </a:r>
            <a:r>
              <a:rPr lang="fr-FR" sz="1200" dirty="0" err="1" smtClean="0">
                <a:latin typeface="Calibri" panose="020F0502020204030204" pitchFamily="34" charset="0"/>
              </a:rPr>
              <a:t>indicators</a:t>
            </a:r>
            <a:r>
              <a:rPr lang="fr-FR" sz="1200" dirty="0" smtClean="0">
                <a:latin typeface="Calibri" panose="020F0502020204030204" pitchFamily="34" charset="0"/>
              </a:rPr>
              <a:t> as </a:t>
            </a:r>
            <a:r>
              <a:rPr lang="fr-FR" sz="1200" dirty="0">
                <a:latin typeface="Calibri" panose="020F0502020204030204" pitchFamily="34" charset="0"/>
              </a:rPr>
              <a:t>well as a powerful tool for </a:t>
            </a:r>
            <a:r>
              <a:rPr lang="fr-FR" sz="1200" dirty="0" err="1" smtClean="0">
                <a:latin typeface="Calibri" panose="020F0502020204030204" pitchFamily="34" charset="0"/>
              </a:rPr>
              <a:t>producing</a:t>
            </a:r>
            <a:r>
              <a:rPr lang="fr-FR" sz="1200" dirty="0" smtClean="0">
                <a:latin typeface="Calibri" panose="020F0502020204030204" pitchFamily="34" charset="0"/>
              </a:rPr>
              <a:t> reports</a:t>
            </a:r>
            <a:r>
              <a:rPr lang="fr-FR" sz="1200" dirty="0">
                <a:latin typeface="Calibri" panose="020F0502020204030204" pitchFamily="34" charset="0"/>
              </a:rPr>
              <a:t>. The Results </a:t>
            </a:r>
            <a:r>
              <a:rPr lang="fr-FR" sz="1200" dirty="0" smtClean="0">
                <a:latin typeface="Calibri" panose="020F0502020204030204" pitchFamily="34" charset="0"/>
              </a:rPr>
              <a:t>must </a:t>
            </a:r>
            <a:r>
              <a:rPr lang="fr-FR" sz="1200" dirty="0" err="1">
                <a:latin typeface="Calibri" panose="020F0502020204030204" pitchFamily="34" charset="0"/>
              </a:rPr>
              <a:t>b</a:t>
            </a:r>
            <a:r>
              <a:rPr lang="fr-FR" sz="1200" dirty="0" err="1" smtClean="0">
                <a:latin typeface="Calibri" panose="020F0502020204030204" pitchFamily="34" charset="0"/>
              </a:rPr>
              <a:t>e</a:t>
            </a:r>
            <a:r>
              <a:rPr lang="fr-FR" sz="1200" dirty="0">
                <a:latin typeface="Calibri" panose="020F0502020204030204" pitchFamily="34" charset="0"/>
              </a:rPr>
              <a:t>, after processing, in the form of </a:t>
            </a:r>
            <a:r>
              <a:rPr lang="fr-FR" sz="1200" dirty="0" smtClean="0">
                <a:latin typeface="Calibri" panose="020F0502020204030204" pitchFamily="34" charset="0"/>
              </a:rPr>
              <a:t>reports </a:t>
            </a:r>
            <a:r>
              <a:rPr lang="fr-FR" sz="1200" dirty="0">
                <a:latin typeface="Calibri" panose="020F0502020204030204" pitchFamily="34" charset="0"/>
              </a:rPr>
              <a:t>Including the results of </a:t>
            </a:r>
            <a:r>
              <a:rPr lang="fr-FR" sz="1200" dirty="0" smtClean="0">
                <a:latin typeface="Calibri" panose="020F0502020204030204" pitchFamily="34" charset="0"/>
              </a:rPr>
              <a:t>Performance per </a:t>
            </a:r>
            <a:r>
              <a:rPr lang="fr-FR" sz="1200" dirty="0" err="1" smtClean="0">
                <a:latin typeface="Calibri" panose="020F0502020204030204" pitchFamily="34" charset="0"/>
              </a:rPr>
              <a:t>operator</a:t>
            </a:r>
            <a:r>
              <a:rPr lang="fr-FR" sz="1200" dirty="0">
                <a:latin typeface="Calibri" panose="020F0502020204030204" pitchFamily="34" charset="0"/>
              </a:rPr>
              <a:t>, the geographical coordinates and the network </a:t>
            </a:r>
            <a:r>
              <a:rPr lang="fr-FR" sz="1200" dirty="0" err="1" smtClean="0">
                <a:latin typeface="Calibri" panose="020F0502020204030204" pitchFamily="34" charset="0"/>
              </a:rPr>
              <a:t>parameters</a:t>
            </a:r>
            <a:r>
              <a:rPr lang="fr-FR" sz="1200" dirty="0" smtClean="0">
                <a:latin typeface="Calibri" panose="020F0502020204030204" pitchFamily="34" charset="0"/>
              </a:rPr>
              <a:t> </a:t>
            </a:r>
            <a:r>
              <a:rPr lang="fr-FR" sz="1200" dirty="0" err="1" smtClean="0">
                <a:latin typeface="Calibri" panose="020F0502020204030204" pitchFamily="34" charset="0"/>
              </a:rPr>
              <a:t>Including</a:t>
            </a:r>
            <a:r>
              <a:rPr lang="fr-FR" sz="1200" dirty="0" smtClean="0">
                <a:latin typeface="Calibri" panose="020F0502020204030204" pitchFamily="34" charset="0"/>
              </a:rPr>
              <a:t> coverage (2G</a:t>
            </a:r>
            <a:r>
              <a:rPr lang="fr-FR" sz="1200" dirty="0">
                <a:latin typeface="Calibri" panose="020F0502020204030204" pitchFamily="34" charset="0"/>
              </a:rPr>
              <a:t>, 3G and 4G…), dashboards as well as </a:t>
            </a:r>
            <a:r>
              <a:rPr lang="fr-FR" sz="1200" dirty="0" err="1" smtClean="0">
                <a:latin typeface="Calibri" panose="020F0502020204030204" pitchFamily="34" charset="0"/>
              </a:rPr>
              <a:t>graphics</a:t>
            </a:r>
            <a:r>
              <a:rPr lang="fr-FR" sz="1200" dirty="0">
                <a:latin typeface="Calibri" panose="020F0502020204030204" pitchFamily="34" charset="0"/>
              </a:rPr>
              <a:t>.</a:t>
            </a:r>
            <a:endParaRPr lang="fr-FR" sz="1200" dirty="0"/>
          </a:p>
        </p:txBody>
      </p:sp>
      <p:sp>
        <p:nvSpPr>
          <p:cNvPr id="8" name="Rectangle 2"/>
          <p:cNvSpPr txBox="1">
            <a:spLocks noChangeArrowheads="1"/>
          </p:cNvSpPr>
          <p:nvPr/>
        </p:nvSpPr>
        <p:spPr>
          <a:xfrm>
            <a:off x="221226" y="1"/>
            <a:ext cx="9144000" cy="518160"/>
          </a:xfrm>
          <a:prstGeom prst="rect">
            <a:avLst/>
          </a:prstGeom>
        </p:spPr>
        <p:txBody>
          <a:bodyPr>
            <a:normAutofit fontScale="75000" lnSpcReduction="20000"/>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fr-FR" dirty="0" smtClean="0"/>
              <a:t>Evaluation of the </a:t>
            </a:r>
            <a:r>
              <a:rPr lang="fr-FR" dirty="0" err="1" smtClean="0"/>
              <a:t>QoE</a:t>
            </a:r>
            <a:r>
              <a:rPr lang="fr-FR" dirty="0" smtClean="0"/>
              <a:t> Of the mobile Internet</a:t>
            </a:r>
          </a:p>
        </p:txBody>
      </p:sp>
      <p:sp>
        <p:nvSpPr>
          <p:cNvPr id="9"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410616466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79512" y="1139254"/>
            <a:ext cx="8784976" cy="4278094"/>
          </a:xfrm>
          <a:prstGeom prst="rect">
            <a:avLst/>
          </a:prstGeom>
          <a:noFill/>
        </p:spPr>
        <p:txBody>
          <a:bodyPr wrap="square" rtlCol="0">
            <a:spAutoFit/>
          </a:bodyPr>
          <a:lstStyle/>
          <a:p>
            <a:pPr algn="just"/>
            <a:r>
              <a:rPr lang="fr-FR" sz="1600" dirty="0">
                <a:latin typeface="Calibri" panose="020F0502020204030204" pitchFamily="34" charset="0"/>
              </a:rPr>
              <a:t>The Solution </a:t>
            </a:r>
            <a:r>
              <a:rPr lang="fr-FR" sz="1600" dirty="0" err="1" smtClean="0">
                <a:latin typeface="Calibri" panose="020F0502020204030204" pitchFamily="34" charset="0"/>
              </a:rPr>
              <a:t>enables</a:t>
            </a:r>
            <a:r>
              <a:rPr lang="fr-FR" sz="1600" dirty="0" smtClean="0">
                <a:latin typeface="Calibri" panose="020F0502020204030204" pitchFamily="34" charset="0"/>
              </a:rPr>
              <a:t> to </a:t>
            </a:r>
            <a:r>
              <a:rPr lang="fr-FR" sz="1600" dirty="0" err="1" smtClean="0">
                <a:latin typeface="Calibri" panose="020F0502020204030204" pitchFamily="34" charset="0"/>
              </a:rPr>
              <a:t>evaluate</a:t>
            </a:r>
            <a:r>
              <a:rPr lang="fr-FR" sz="1600" dirty="0" smtClean="0">
                <a:latin typeface="Calibri" panose="020F0502020204030204" pitchFamily="34" charset="0"/>
              </a:rPr>
              <a:t> the</a:t>
            </a:r>
            <a:r>
              <a:rPr lang="fr-FR" sz="1600" dirty="0">
                <a:latin typeface="Calibri" panose="020F0502020204030204" pitchFamily="34" charset="0"/>
              </a:rPr>
              <a:t> </a:t>
            </a:r>
            <a:r>
              <a:rPr lang="fr-FR" sz="1600" dirty="0" err="1">
                <a:latin typeface="Calibri" panose="020F0502020204030204" pitchFamily="34" charset="0"/>
              </a:rPr>
              <a:t>QoE</a:t>
            </a:r>
            <a:r>
              <a:rPr lang="fr-FR" sz="1600" dirty="0">
                <a:latin typeface="Calibri" panose="020F0502020204030204" pitchFamily="34" charset="0"/>
              </a:rPr>
              <a:t> </a:t>
            </a:r>
            <a:r>
              <a:rPr lang="fr-FR" sz="1600" dirty="0" smtClean="0">
                <a:latin typeface="Calibri" panose="020F0502020204030204" pitchFamily="34" charset="0"/>
              </a:rPr>
              <a:t>of Mobile networks</a:t>
            </a:r>
            <a:r>
              <a:rPr lang="fr-FR" sz="1600" dirty="0">
                <a:latin typeface="Calibri" panose="020F0502020204030204" pitchFamily="34" charset="0"/>
              </a:rPr>
              <a:t> </a:t>
            </a:r>
            <a:r>
              <a:rPr lang="fr-FR" sz="1600" dirty="0" smtClean="0">
                <a:latin typeface="Calibri" panose="020F0502020204030204" pitchFamily="34" charset="0"/>
              </a:rPr>
              <a:t>of </a:t>
            </a:r>
            <a:r>
              <a:rPr lang="fr-FR" sz="1600" dirty="0">
                <a:latin typeface="Calibri" panose="020F0502020204030204" pitchFamily="34" charset="0"/>
              </a:rPr>
              <a:t>Telecommunications </a:t>
            </a:r>
            <a:r>
              <a:rPr lang="fr-FR" sz="1600" dirty="0" smtClean="0">
                <a:latin typeface="Calibri" panose="020F0502020204030204" pitchFamily="34" charset="0"/>
              </a:rPr>
              <a:t>in accordance </a:t>
            </a:r>
            <a:r>
              <a:rPr lang="fr-FR" sz="1600" dirty="0" err="1" smtClean="0">
                <a:latin typeface="Calibri" panose="020F0502020204030204" pitchFamily="34" charset="0"/>
              </a:rPr>
              <a:t>with</a:t>
            </a:r>
            <a:r>
              <a:rPr lang="fr-FR" sz="1600" dirty="0" smtClean="0">
                <a:latin typeface="Calibri" panose="020F0502020204030204" pitchFamily="34" charset="0"/>
              </a:rPr>
              <a:t> the following services:</a:t>
            </a:r>
          </a:p>
          <a:p>
            <a:pPr algn="just"/>
            <a:endParaRPr lang="fr-FR" sz="1600" dirty="0">
              <a:latin typeface="Calibri" panose="020F0502020204030204" pitchFamily="34" charset="0"/>
            </a:endParaRPr>
          </a:p>
          <a:p>
            <a:pPr lvl="0" algn="just"/>
            <a:r>
              <a:rPr lang="fr-FR" sz="1600" b="1" i="1" u="sng" dirty="0">
                <a:latin typeface="Calibri" panose="020F0502020204030204" pitchFamily="34" charset="0"/>
              </a:rPr>
              <a:t>The </a:t>
            </a:r>
            <a:r>
              <a:rPr lang="fr-FR" sz="1600" b="1" i="1" u="sng" dirty="0" err="1">
                <a:latin typeface="Calibri" panose="020F0502020204030204" pitchFamily="34" charset="0"/>
              </a:rPr>
              <a:t>QoE</a:t>
            </a:r>
            <a:r>
              <a:rPr lang="fr-FR" sz="1600" b="1" i="1" u="sng" dirty="0">
                <a:latin typeface="Calibri" panose="020F0502020204030204" pitchFamily="34" charset="0"/>
              </a:rPr>
              <a:t> </a:t>
            </a:r>
            <a:r>
              <a:rPr lang="fr-FR" sz="1600" b="1" i="1" u="sng" dirty="0" smtClean="0">
                <a:latin typeface="Calibri" panose="020F0502020204030204" pitchFamily="34" charset="0"/>
              </a:rPr>
              <a:t> of  the </a:t>
            </a:r>
            <a:r>
              <a:rPr lang="fr-FR" sz="1600" b="1" i="1" u="sng" dirty="0">
                <a:latin typeface="Calibri" panose="020F0502020204030204" pitchFamily="34" charset="0"/>
              </a:rPr>
              <a:t>services of the </a:t>
            </a:r>
            <a:r>
              <a:rPr lang="fr-FR" sz="1600" b="1" i="1" u="sng" dirty="0" smtClean="0">
                <a:latin typeface="Calibri" panose="020F0502020204030204" pitchFamily="34" charset="0"/>
              </a:rPr>
              <a:t>2</a:t>
            </a:r>
            <a:r>
              <a:rPr lang="fr-FR" sz="1600" b="1" i="1" u="sng" baseline="30000" dirty="0" smtClean="0">
                <a:latin typeface="Calibri" panose="020F0502020204030204" pitchFamily="34" charset="0"/>
              </a:rPr>
              <a:t>Th</a:t>
            </a:r>
            <a:r>
              <a:rPr lang="fr-FR" sz="1600" b="1" i="1" u="sng" dirty="0">
                <a:latin typeface="Calibri" panose="020F0502020204030204" pitchFamily="34" charset="0"/>
              </a:rPr>
              <a:t> </a:t>
            </a:r>
            <a:r>
              <a:rPr lang="fr-FR" sz="1600" b="1" i="1" u="sng" dirty="0" err="1" smtClean="0">
                <a:latin typeface="Calibri" panose="020F0502020204030204" pitchFamily="34" charset="0"/>
              </a:rPr>
              <a:t>Generation</a:t>
            </a:r>
            <a:r>
              <a:rPr lang="fr-FR" sz="1600" b="1" i="1" u="sng" dirty="0" smtClean="0">
                <a:latin typeface="Calibri" panose="020F0502020204030204" pitchFamily="34" charset="0"/>
              </a:rPr>
              <a:t> networks </a:t>
            </a:r>
            <a:r>
              <a:rPr lang="fr-FR" sz="1600" b="1" i="1" u="sng" dirty="0">
                <a:latin typeface="Calibri" panose="020F0502020204030204" pitchFamily="34" charset="0"/>
              </a:rPr>
              <a:t>(2G) </a:t>
            </a:r>
            <a:r>
              <a:rPr lang="fr-FR" sz="1600" b="1" i="1" u="sng" dirty="0" smtClean="0">
                <a:latin typeface="Calibri" panose="020F0502020204030204" pitchFamily="34" charset="0"/>
              </a:rPr>
              <a:t>:</a:t>
            </a:r>
          </a:p>
          <a:p>
            <a:pPr lvl="0" algn="just"/>
            <a:endParaRPr lang="fr-FR" sz="1600" b="1" i="1" u="sng" dirty="0">
              <a:latin typeface="Calibri" panose="020F0502020204030204" pitchFamily="34" charset="0"/>
            </a:endParaRPr>
          </a:p>
          <a:p>
            <a:pPr marL="285750" lvl="0" indent="-285750" algn="just">
              <a:buFont typeface="Wingdings" panose="05000000000000000000" pitchFamily="2" charset="2"/>
              <a:buChar char="ü"/>
            </a:pPr>
            <a:r>
              <a:rPr lang="en-US" sz="1600" dirty="0">
                <a:latin typeface="Calibri" panose="020F0502020204030204" pitchFamily="34" charset="0"/>
              </a:rPr>
              <a:t>The </a:t>
            </a:r>
            <a:r>
              <a:rPr lang="en-US" sz="1600" dirty="0" smtClean="0">
                <a:latin typeface="Calibri" panose="020F0502020204030204" pitchFamily="34" charset="0"/>
              </a:rPr>
              <a:t>Voice</a:t>
            </a:r>
            <a:r>
              <a:rPr lang="en-US" sz="1600" dirty="0">
                <a:latin typeface="Calibri" panose="020F0502020204030204" pitchFamily="34" charset="0"/>
              </a:rPr>
              <a:t> 2G;</a:t>
            </a:r>
            <a:endParaRPr lang="fr-FR" sz="1600" dirty="0">
              <a:latin typeface="Calibri" panose="020F0502020204030204" pitchFamily="34" charset="0"/>
            </a:endParaRPr>
          </a:p>
          <a:p>
            <a:pPr marL="285750" lvl="0" indent="-285750" algn="just">
              <a:buFont typeface="Wingdings" panose="05000000000000000000" pitchFamily="2" charset="2"/>
              <a:buChar char="ü"/>
            </a:pPr>
            <a:r>
              <a:rPr lang="fr-FR" sz="1600" dirty="0">
                <a:latin typeface="Calibri" panose="020F0502020204030204" pitchFamily="34" charset="0"/>
              </a:rPr>
              <a:t>The service of the SMS messaging;</a:t>
            </a:r>
          </a:p>
          <a:p>
            <a:pPr algn="just"/>
            <a:r>
              <a:rPr lang="fr-FR" sz="1600" dirty="0">
                <a:latin typeface="Calibri" panose="020F0502020204030204" pitchFamily="34" charset="0"/>
              </a:rPr>
              <a:t> </a:t>
            </a:r>
          </a:p>
          <a:p>
            <a:pPr lvl="0" algn="just"/>
            <a:r>
              <a:rPr lang="fr-FR" sz="1600" b="1" i="1" u="sng" dirty="0">
                <a:latin typeface="Calibri" panose="020F0502020204030204" pitchFamily="34" charset="0"/>
              </a:rPr>
              <a:t>The </a:t>
            </a:r>
            <a:r>
              <a:rPr lang="fr-FR" sz="1600" b="1" i="1" u="sng" dirty="0" err="1">
                <a:latin typeface="Calibri" panose="020F0502020204030204" pitchFamily="34" charset="0"/>
              </a:rPr>
              <a:t>QoE</a:t>
            </a:r>
            <a:r>
              <a:rPr lang="fr-FR" sz="1600" b="1" i="1" u="sng" dirty="0">
                <a:latin typeface="Calibri" panose="020F0502020204030204" pitchFamily="34" charset="0"/>
              </a:rPr>
              <a:t> </a:t>
            </a:r>
            <a:r>
              <a:rPr lang="fr-FR" sz="1600" b="1" i="1" u="sng" dirty="0" smtClean="0">
                <a:latin typeface="Calibri" panose="020F0502020204030204" pitchFamily="34" charset="0"/>
              </a:rPr>
              <a:t> of the </a:t>
            </a:r>
            <a:r>
              <a:rPr lang="fr-FR" sz="1600" b="1" i="1" u="sng" dirty="0">
                <a:latin typeface="Calibri" panose="020F0502020204030204" pitchFamily="34" charset="0"/>
              </a:rPr>
              <a:t>services of the </a:t>
            </a:r>
            <a:r>
              <a:rPr lang="fr-FR" sz="1600" b="1" i="1" u="sng" dirty="0" smtClean="0">
                <a:latin typeface="Calibri" panose="020F0502020204030204" pitchFamily="34" charset="0"/>
              </a:rPr>
              <a:t>3</a:t>
            </a:r>
            <a:r>
              <a:rPr lang="fr-FR" sz="1600" b="1" i="1" u="sng" baseline="30000" dirty="0" smtClean="0">
                <a:latin typeface="Calibri" panose="020F0502020204030204" pitchFamily="34" charset="0"/>
              </a:rPr>
              <a:t>Th</a:t>
            </a:r>
            <a:r>
              <a:rPr lang="fr-FR" sz="1600" b="1" i="1" u="sng" dirty="0">
                <a:latin typeface="Calibri" panose="020F0502020204030204" pitchFamily="34" charset="0"/>
              </a:rPr>
              <a:t> </a:t>
            </a:r>
            <a:r>
              <a:rPr lang="fr-FR" sz="1600" b="1" i="1" u="sng" dirty="0" err="1">
                <a:latin typeface="Calibri" panose="020F0502020204030204" pitchFamily="34" charset="0"/>
              </a:rPr>
              <a:t>Generation</a:t>
            </a:r>
            <a:r>
              <a:rPr lang="fr-FR" sz="1600" b="1" i="1" u="sng" dirty="0">
                <a:latin typeface="Calibri" panose="020F0502020204030204" pitchFamily="34" charset="0"/>
              </a:rPr>
              <a:t> </a:t>
            </a:r>
            <a:r>
              <a:rPr lang="fr-FR" sz="1600" b="1" i="1" u="sng" dirty="0" smtClean="0">
                <a:latin typeface="Calibri" panose="020F0502020204030204" pitchFamily="34" charset="0"/>
              </a:rPr>
              <a:t>networks (3G</a:t>
            </a:r>
            <a:r>
              <a:rPr lang="fr-FR" sz="1600" b="1" i="1" u="sng" dirty="0">
                <a:latin typeface="Calibri" panose="020F0502020204030204" pitchFamily="34" charset="0"/>
              </a:rPr>
              <a:t>: UMTS/HSPA/HSPA</a:t>
            </a:r>
            <a:r>
              <a:rPr lang="fr-FR" sz="1600" b="1" i="1" u="sng" dirty="0" smtClean="0">
                <a:latin typeface="Calibri" panose="020F0502020204030204" pitchFamily="34" charset="0"/>
              </a:rPr>
              <a:t>+):</a:t>
            </a:r>
          </a:p>
          <a:p>
            <a:pPr lvl="0" algn="just"/>
            <a:endParaRPr lang="fr-FR" sz="1600" b="1" dirty="0">
              <a:latin typeface="Calibri" panose="020F0502020204030204" pitchFamily="34" charset="0"/>
            </a:endParaRPr>
          </a:p>
          <a:p>
            <a:pPr marL="285750" lvl="0" indent="-285750" algn="just">
              <a:buFont typeface="Wingdings" panose="05000000000000000000" pitchFamily="2" charset="2"/>
              <a:buChar char="ü"/>
            </a:pPr>
            <a:r>
              <a:rPr lang="fr-FR" sz="1600" dirty="0">
                <a:latin typeface="Calibri" panose="020F0502020204030204" pitchFamily="34" charset="0"/>
              </a:rPr>
              <a:t>The </a:t>
            </a:r>
            <a:r>
              <a:rPr lang="fr-FR" sz="1600" dirty="0" smtClean="0">
                <a:latin typeface="Calibri" panose="020F0502020204030204" pitchFamily="34" charset="0"/>
              </a:rPr>
              <a:t>V</a:t>
            </a:r>
            <a:r>
              <a:rPr lang="en-US" sz="1600" dirty="0" err="1" smtClean="0">
                <a:latin typeface="Calibri" panose="020F0502020204030204" pitchFamily="34" charset="0"/>
              </a:rPr>
              <a:t>oice</a:t>
            </a:r>
            <a:r>
              <a:rPr lang="en-US" sz="1600" dirty="0">
                <a:latin typeface="Calibri" panose="020F0502020204030204" pitchFamily="34" charset="0"/>
              </a:rPr>
              <a:t> 3G;</a:t>
            </a:r>
            <a:endParaRPr lang="fr-FR" sz="1600" dirty="0">
              <a:latin typeface="Calibri" panose="020F0502020204030204" pitchFamily="34" charset="0"/>
            </a:endParaRPr>
          </a:p>
          <a:p>
            <a:pPr marL="285750" lvl="0" indent="-285750" algn="just">
              <a:buFont typeface="Wingdings" panose="05000000000000000000" pitchFamily="2" charset="2"/>
              <a:buChar char="ü"/>
            </a:pPr>
            <a:r>
              <a:rPr lang="fr-FR" sz="1600" dirty="0">
                <a:latin typeface="Calibri" panose="020F0502020204030204" pitchFamily="34" charset="0"/>
              </a:rPr>
              <a:t>The data 3G on Smartphones/tablets.</a:t>
            </a:r>
          </a:p>
          <a:p>
            <a:pPr algn="just"/>
            <a:r>
              <a:rPr lang="fr-FR" sz="1600" dirty="0">
                <a:latin typeface="Calibri" panose="020F0502020204030204" pitchFamily="34" charset="0"/>
              </a:rPr>
              <a:t> </a:t>
            </a:r>
          </a:p>
          <a:p>
            <a:pPr lvl="0" algn="just"/>
            <a:r>
              <a:rPr lang="fr-FR" sz="1600" b="1" i="1" u="sng" dirty="0">
                <a:latin typeface="Calibri" panose="020F0502020204030204" pitchFamily="34" charset="0"/>
              </a:rPr>
              <a:t>The </a:t>
            </a:r>
            <a:r>
              <a:rPr lang="fr-FR" sz="1600" b="1" i="1" u="sng" dirty="0" err="1">
                <a:latin typeface="Calibri" panose="020F0502020204030204" pitchFamily="34" charset="0"/>
              </a:rPr>
              <a:t>QoE</a:t>
            </a:r>
            <a:r>
              <a:rPr lang="fr-FR" sz="1600" b="1" i="1" u="sng" dirty="0">
                <a:latin typeface="Calibri" panose="020F0502020204030204" pitchFamily="34" charset="0"/>
              </a:rPr>
              <a:t> </a:t>
            </a:r>
            <a:r>
              <a:rPr lang="fr-FR" sz="1600" b="1" i="1" u="sng" dirty="0" smtClean="0">
                <a:latin typeface="Calibri" panose="020F0502020204030204" pitchFamily="34" charset="0"/>
              </a:rPr>
              <a:t>of the </a:t>
            </a:r>
            <a:r>
              <a:rPr lang="fr-FR" sz="1600" b="1" i="1" u="sng" dirty="0">
                <a:latin typeface="Calibri" panose="020F0502020204030204" pitchFamily="34" charset="0"/>
              </a:rPr>
              <a:t>services of the </a:t>
            </a:r>
            <a:r>
              <a:rPr lang="fr-FR" sz="1600" b="1" i="1" u="sng" dirty="0" smtClean="0">
                <a:latin typeface="Calibri" panose="020F0502020204030204" pitchFamily="34" charset="0"/>
              </a:rPr>
              <a:t>4</a:t>
            </a:r>
            <a:r>
              <a:rPr lang="fr-FR" sz="1600" b="1" i="1" u="sng" baseline="30000" dirty="0" smtClean="0">
                <a:latin typeface="Calibri" panose="020F0502020204030204" pitchFamily="34" charset="0"/>
              </a:rPr>
              <a:t>Th</a:t>
            </a:r>
            <a:r>
              <a:rPr lang="fr-FR" sz="1600" b="1" i="1" u="sng" dirty="0">
                <a:latin typeface="Calibri" panose="020F0502020204030204" pitchFamily="34" charset="0"/>
              </a:rPr>
              <a:t> </a:t>
            </a:r>
            <a:r>
              <a:rPr lang="fr-FR" sz="1600" b="1" i="1" u="sng" dirty="0" err="1">
                <a:latin typeface="Calibri" panose="020F0502020204030204" pitchFamily="34" charset="0"/>
              </a:rPr>
              <a:t>Generation</a:t>
            </a:r>
            <a:r>
              <a:rPr lang="fr-FR" sz="1600" b="1" i="1" u="sng" dirty="0">
                <a:latin typeface="Calibri" panose="020F0502020204030204" pitchFamily="34" charset="0"/>
              </a:rPr>
              <a:t> </a:t>
            </a:r>
            <a:r>
              <a:rPr lang="fr-FR" sz="1600" b="1" i="1" u="sng" dirty="0" smtClean="0">
                <a:latin typeface="Calibri" panose="020F0502020204030204" pitchFamily="34" charset="0"/>
              </a:rPr>
              <a:t>networks (4g/LTE):</a:t>
            </a:r>
          </a:p>
          <a:p>
            <a:pPr lvl="0" algn="just"/>
            <a:endParaRPr lang="fr-FR" sz="1600" b="1" dirty="0" smtClean="0">
              <a:latin typeface="Calibri" panose="020F0502020204030204" pitchFamily="34" charset="0"/>
            </a:endParaRPr>
          </a:p>
          <a:p>
            <a:pPr marL="285750" lvl="0" indent="-285750" algn="just">
              <a:buFont typeface="Wingdings" panose="05000000000000000000" pitchFamily="2" charset="2"/>
              <a:buChar char="ü"/>
            </a:pPr>
            <a:r>
              <a:rPr lang="en-US" sz="1600" dirty="0" smtClean="0">
                <a:latin typeface="Calibri" panose="020F0502020204030204" pitchFamily="34" charset="0"/>
              </a:rPr>
              <a:t>The </a:t>
            </a:r>
            <a:r>
              <a:rPr lang="fr-FR" sz="1600" dirty="0" smtClean="0">
                <a:latin typeface="Calibri" panose="020F0502020204030204" pitchFamily="34" charset="0"/>
              </a:rPr>
              <a:t>Voice</a:t>
            </a:r>
            <a:r>
              <a:rPr lang="en-US" sz="1600" dirty="0" smtClean="0">
                <a:latin typeface="Calibri" panose="020F0502020204030204" pitchFamily="34" charset="0"/>
              </a:rPr>
              <a:t> </a:t>
            </a:r>
            <a:r>
              <a:rPr lang="en-US" sz="1600" dirty="0">
                <a:latin typeface="Calibri" panose="020F0502020204030204" pitchFamily="34" charset="0"/>
              </a:rPr>
              <a:t>4G </a:t>
            </a:r>
            <a:r>
              <a:rPr lang="en-US" sz="1600" dirty="0" smtClean="0">
                <a:latin typeface="Calibri" panose="020F0502020204030204" pitchFamily="34" charset="0"/>
              </a:rPr>
              <a:t>(Future utilization);</a:t>
            </a:r>
            <a:endParaRPr lang="fr-FR" sz="1600" dirty="0">
              <a:latin typeface="Calibri" panose="020F0502020204030204" pitchFamily="34" charset="0"/>
            </a:endParaRPr>
          </a:p>
          <a:p>
            <a:pPr marL="285750" lvl="0" indent="-285750" algn="just">
              <a:buFont typeface="Wingdings" panose="05000000000000000000" pitchFamily="2" charset="2"/>
              <a:buChar char="ü"/>
            </a:pPr>
            <a:r>
              <a:rPr lang="fr-FR" sz="1600" dirty="0">
                <a:latin typeface="Calibri" panose="020F0502020204030204" pitchFamily="34" charset="0"/>
              </a:rPr>
              <a:t>The data 4G on Smartphones/tablets.</a:t>
            </a:r>
            <a:endParaRPr lang="fr-FR" sz="1600" dirty="0">
              <a:effectLst/>
              <a:latin typeface="Calibri" panose="020F0502020204030204" pitchFamily="34" charset="0"/>
            </a:endParaRPr>
          </a:p>
        </p:txBody>
      </p:sp>
      <p:sp>
        <p:nvSpPr>
          <p:cNvPr id="5" name="Rectangle 2"/>
          <p:cNvSpPr txBox="1">
            <a:spLocks noChangeArrowheads="1"/>
          </p:cNvSpPr>
          <p:nvPr/>
        </p:nvSpPr>
        <p:spPr>
          <a:xfrm>
            <a:off x="221226" y="1"/>
            <a:ext cx="9144000" cy="518160"/>
          </a:xfrm>
          <a:prstGeom prst="rect">
            <a:avLst/>
          </a:prstGeom>
        </p:spPr>
        <p:txBody>
          <a:bodyPr>
            <a:normAutofit fontScale="75000" lnSpcReduction="20000"/>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fr-FR" dirty="0" smtClean="0"/>
              <a:t>Evaluation of the </a:t>
            </a:r>
            <a:r>
              <a:rPr lang="fr-FR" dirty="0" err="1" smtClean="0"/>
              <a:t>QoE</a:t>
            </a:r>
            <a:r>
              <a:rPr lang="fr-FR" dirty="0" smtClean="0"/>
              <a:t> Of the mobile Internet</a:t>
            </a:r>
          </a:p>
        </p:txBody>
      </p:sp>
      <p:sp>
        <p:nvSpPr>
          <p:cNvPr id="7"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316142877"/>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79512" y="671998"/>
            <a:ext cx="3323709" cy="4524315"/>
          </a:xfrm>
          <a:prstGeom prst="rect">
            <a:avLst/>
          </a:prstGeom>
          <a:noFill/>
        </p:spPr>
        <p:txBody>
          <a:bodyPr wrap="square" rtlCol="0">
            <a:spAutoFit/>
          </a:bodyPr>
          <a:lstStyle/>
          <a:p>
            <a:r>
              <a:rPr lang="fr-FR" b="1" i="1" u="sng" dirty="0">
                <a:latin typeface="Calibri" panose="020F0502020204030204" pitchFamily="34" charset="0"/>
              </a:rPr>
              <a:t>Voice Service 2G, 3G and 4G:</a:t>
            </a:r>
          </a:p>
          <a:p>
            <a:r>
              <a:rPr lang="fr-FR" b="1" dirty="0">
                <a:latin typeface="Calibri" panose="020F0502020204030204" pitchFamily="34" charset="0"/>
              </a:rPr>
              <a:t> </a:t>
            </a:r>
            <a:endParaRPr lang="fr-FR" dirty="0">
              <a:latin typeface="Calibri" panose="020F0502020204030204" pitchFamily="34" charset="0"/>
            </a:endParaRPr>
          </a:p>
          <a:p>
            <a:pPr marL="285750" lvl="0" indent="-285750">
              <a:buFont typeface="Wingdings" panose="05000000000000000000" pitchFamily="2" charset="2"/>
              <a:buChar char="ü"/>
            </a:pPr>
            <a:r>
              <a:rPr lang="fr-FR" dirty="0">
                <a:latin typeface="Calibri" panose="020F0502020204030204" pitchFamily="34" charset="0"/>
              </a:rPr>
              <a:t>Time of establishment of </a:t>
            </a:r>
            <a:r>
              <a:rPr lang="fr-FR" dirty="0" smtClean="0">
                <a:latin typeface="Calibri" panose="020F0502020204030204" pitchFamily="34" charset="0"/>
              </a:rPr>
              <a:t>call </a:t>
            </a:r>
            <a:r>
              <a:rPr lang="fr-FR" dirty="0">
                <a:latin typeface="Calibri" panose="020F0502020204030204" pitchFamily="34" charset="0"/>
              </a:rPr>
              <a:t>(second);</a:t>
            </a:r>
          </a:p>
          <a:p>
            <a:pPr marL="285750" lvl="0" indent="-285750">
              <a:buFont typeface="Wingdings" panose="05000000000000000000" pitchFamily="2" charset="2"/>
              <a:buChar char="ü"/>
            </a:pPr>
            <a:r>
              <a:rPr lang="fr-FR" dirty="0">
                <a:latin typeface="Calibri" panose="020F0502020204030204" pitchFamily="34" charset="0"/>
              </a:rPr>
              <a:t>Failure Rate (%);</a:t>
            </a:r>
          </a:p>
          <a:p>
            <a:pPr marL="285750" lvl="0" indent="-285750">
              <a:buFont typeface="Wingdings" panose="05000000000000000000" pitchFamily="2" charset="2"/>
              <a:buChar char="ü"/>
            </a:pPr>
            <a:r>
              <a:rPr lang="fr-FR" dirty="0">
                <a:latin typeface="Calibri" panose="020F0502020204030204" pitchFamily="34" charset="0"/>
              </a:rPr>
              <a:t>Cut-off rate (%);</a:t>
            </a:r>
          </a:p>
          <a:p>
            <a:pPr marL="285750" lvl="0" indent="-285750">
              <a:buFont typeface="Wingdings" panose="05000000000000000000" pitchFamily="2" charset="2"/>
              <a:buChar char="ü"/>
            </a:pPr>
            <a:r>
              <a:rPr lang="fr-FR" dirty="0">
                <a:latin typeface="Calibri" panose="020F0502020204030204" pitchFamily="34" charset="0"/>
              </a:rPr>
              <a:t>Call </a:t>
            </a:r>
            <a:r>
              <a:rPr lang="fr-FR" dirty="0" err="1">
                <a:latin typeface="Calibri" panose="020F0502020204030204" pitchFamily="34" charset="0"/>
              </a:rPr>
              <a:t>Duration</a:t>
            </a:r>
            <a:r>
              <a:rPr lang="fr-FR" dirty="0">
                <a:latin typeface="Calibri" panose="020F0502020204030204" pitchFamily="34" charset="0"/>
              </a:rPr>
              <a:t> </a:t>
            </a:r>
            <a:r>
              <a:rPr lang="fr-FR" dirty="0" smtClean="0">
                <a:latin typeface="Calibri" panose="020F0502020204030204" pitchFamily="34" charset="0"/>
              </a:rPr>
              <a:t>per </a:t>
            </a:r>
            <a:r>
              <a:rPr lang="fr-FR" dirty="0" err="1" smtClean="0">
                <a:latin typeface="Calibri" panose="020F0502020204030204" pitchFamily="34" charset="0"/>
              </a:rPr>
              <a:t>cut</a:t>
            </a:r>
            <a:r>
              <a:rPr lang="fr-FR" dirty="0" smtClean="0">
                <a:latin typeface="Calibri" panose="020F0502020204030204" pitchFamily="34" charset="0"/>
              </a:rPr>
              <a:t> off </a:t>
            </a:r>
            <a:r>
              <a:rPr lang="fr-FR" dirty="0">
                <a:latin typeface="Calibri" panose="020F0502020204030204" pitchFamily="34" charset="0"/>
              </a:rPr>
              <a:t>(minute);</a:t>
            </a:r>
          </a:p>
          <a:p>
            <a:pPr marL="285750" lvl="0" indent="-285750">
              <a:buFont typeface="Wingdings" panose="05000000000000000000" pitchFamily="2" charset="2"/>
              <a:buChar char="ü"/>
            </a:pPr>
            <a:r>
              <a:rPr lang="fr-FR" dirty="0">
                <a:latin typeface="Calibri" panose="020F0502020204030204" pitchFamily="34" charset="0"/>
              </a:rPr>
              <a:t>Success Rate (%);</a:t>
            </a:r>
          </a:p>
          <a:p>
            <a:r>
              <a:rPr lang="fr-FR" dirty="0">
                <a:latin typeface="Calibri" panose="020F0502020204030204" pitchFamily="34" charset="0"/>
              </a:rPr>
              <a:t> </a:t>
            </a:r>
            <a:endParaRPr lang="fr-FR" dirty="0" smtClean="0">
              <a:latin typeface="Calibri" panose="020F0502020204030204" pitchFamily="34" charset="0"/>
            </a:endParaRPr>
          </a:p>
          <a:p>
            <a:endParaRPr lang="fr-FR" dirty="0">
              <a:latin typeface="Calibri" panose="020F0502020204030204" pitchFamily="34" charset="0"/>
            </a:endParaRPr>
          </a:p>
          <a:p>
            <a:r>
              <a:rPr lang="fr-FR" b="1" i="1" u="sng" dirty="0" smtClean="0">
                <a:latin typeface="Calibri" panose="020F0502020204030204" pitchFamily="34" charset="0"/>
              </a:rPr>
              <a:t>SMS Service:</a:t>
            </a:r>
            <a:endParaRPr lang="fr-FR" b="1" i="1" u="sng" dirty="0">
              <a:latin typeface="Calibri" panose="020F0502020204030204" pitchFamily="34" charset="0"/>
            </a:endParaRPr>
          </a:p>
          <a:p>
            <a:r>
              <a:rPr lang="fr-FR" b="1" dirty="0">
                <a:latin typeface="Calibri" panose="020F0502020204030204" pitchFamily="34" charset="0"/>
              </a:rPr>
              <a:t> </a:t>
            </a:r>
            <a:endParaRPr lang="fr-FR" dirty="0">
              <a:latin typeface="Calibri" panose="020F0502020204030204" pitchFamily="34" charset="0"/>
            </a:endParaRPr>
          </a:p>
          <a:p>
            <a:pPr marL="285750" lvl="0" indent="-285750">
              <a:buFont typeface="Wingdings" panose="05000000000000000000" pitchFamily="2" charset="2"/>
              <a:buChar char="ü"/>
            </a:pPr>
            <a:r>
              <a:rPr lang="fr-FR" dirty="0">
                <a:latin typeface="Calibri" panose="020F0502020204030204" pitchFamily="34" charset="0"/>
              </a:rPr>
              <a:t>Rates of </a:t>
            </a:r>
            <a:r>
              <a:rPr lang="fr-FR" dirty="0" smtClean="0">
                <a:latin typeface="Calibri" panose="020F0502020204030204" pitchFamily="34" charset="0"/>
              </a:rPr>
              <a:t>not </a:t>
            </a:r>
            <a:r>
              <a:rPr lang="fr-FR" dirty="0" err="1" smtClean="0">
                <a:latin typeface="Calibri" panose="020F0502020204030204" pitchFamily="34" charset="0"/>
              </a:rPr>
              <a:t>received</a:t>
            </a:r>
            <a:r>
              <a:rPr lang="fr-FR" dirty="0" smtClean="0">
                <a:latin typeface="Calibri" panose="020F0502020204030204" pitchFamily="34" charset="0"/>
              </a:rPr>
              <a:t> SMS;</a:t>
            </a:r>
            <a:endParaRPr lang="fr-FR" dirty="0">
              <a:latin typeface="Calibri" panose="020F0502020204030204" pitchFamily="34" charset="0"/>
            </a:endParaRPr>
          </a:p>
          <a:p>
            <a:pPr marL="285750" lvl="0" indent="-285750">
              <a:buFont typeface="Wingdings" panose="05000000000000000000" pitchFamily="2" charset="2"/>
              <a:buChar char="ü"/>
            </a:pPr>
            <a:r>
              <a:rPr lang="fr-FR" dirty="0">
                <a:latin typeface="Calibri" panose="020F0502020204030204" pitchFamily="34" charset="0"/>
              </a:rPr>
              <a:t>Rate of </a:t>
            </a:r>
            <a:r>
              <a:rPr lang="fr-FR" dirty="0" err="1">
                <a:latin typeface="Calibri" panose="020F0502020204030204" pitchFamily="34" charset="0"/>
              </a:rPr>
              <a:t>received</a:t>
            </a:r>
            <a:r>
              <a:rPr lang="fr-FR" dirty="0">
                <a:latin typeface="Calibri" panose="020F0502020204030204" pitchFamily="34" charset="0"/>
              </a:rPr>
              <a:t> </a:t>
            </a:r>
            <a:r>
              <a:rPr lang="fr-FR" dirty="0" smtClean="0">
                <a:latin typeface="Calibri" panose="020F0502020204030204" pitchFamily="34" charset="0"/>
              </a:rPr>
              <a:t>SMS;</a:t>
            </a:r>
            <a:endParaRPr lang="fr-FR" dirty="0">
              <a:latin typeface="Calibri" panose="020F0502020204030204" pitchFamily="34" charset="0"/>
            </a:endParaRPr>
          </a:p>
          <a:p>
            <a:pPr marL="285750" lvl="0" indent="-285750">
              <a:buFont typeface="Wingdings" panose="05000000000000000000" pitchFamily="2" charset="2"/>
              <a:buChar char="ü"/>
            </a:pPr>
            <a:r>
              <a:rPr lang="fr-FR" dirty="0">
                <a:latin typeface="Calibri" panose="020F0502020204030204" pitchFamily="34" charset="0"/>
              </a:rPr>
              <a:t>Duration of </a:t>
            </a:r>
            <a:r>
              <a:rPr lang="fr-FR" dirty="0" smtClean="0">
                <a:latin typeface="Calibri" panose="020F0502020204030204" pitchFamily="34" charset="0"/>
              </a:rPr>
              <a:t> SMS </a:t>
            </a:r>
            <a:r>
              <a:rPr lang="fr-FR" dirty="0" err="1" smtClean="0">
                <a:latin typeface="Calibri" panose="020F0502020204030204" pitchFamily="34" charset="0"/>
              </a:rPr>
              <a:t>receipt</a:t>
            </a:r>
            <a:r>
              <a:rPr lang="fr-FR" dirty="0">
                <a:latin typeface="Calibri" panose="020F0502020204030204" pitchFamily="34" charset="0"/>
              </a:rPr>
              <a:t> </a:t>
            </a:r>
            <a:r>
              <a:rPr lang="fr-FR" dirty="0" smtClean="0">
                <a:latin typeface="Calibri" panose="020F0502020204030204" pitchFamily="34" charset="0"/>
              </a:rPr>
              <a:t>;</a:t>
            </a:r>
            <a:endParaRPr lang="fr-FR" dirty="0">
              <a:latin typeface="Calibri" panose="020F0502020204030204" pitchFamily="34" charset="0"/>
            </a:endParaRPr>
          </a:p>
        </p:txBody>
      </p:sp>
      <p:sp>
        <p:nvSpPr>
          <p:cNvPr id="5" name="ZoneTexte 4"/>
          <p:cNvSpPr txBox="1"/>
          <p:nvPr/>
        </p:nvSpPr>
        <p:spPr>
          <a:xfrm>
            <a:off x="3503221" y="576995"/>
            <a:ext cx="5449392" cy="5078313"/>
          </a:xfrm>
          <a:prstGeom prst="rect">
            <a:avLst/>
          </a:prstGeom>
          <a:noFill/>
        </p:spPr>
        <p:txBody>
          <a:bodyPr wrap="square" rtlCol="0">
            <a:spAutoFit/>
          </a:bodyPr>
          <a:lstStyle/>
          <a:p>
            <a:r>
              <a:rPr lang="fr-FR" b="1" i="1" u="sng" dirty="0" smtClean="0">
                <a:latin typeface="Calibri" panose="020F0502020204030204" pitchFamily="34" charset="0"/>
              </a:rPr>
              <a:t>Service </a:t>
            </a:r>
            <a:r>
              <a:rPr lang="fr-FR" b="1" i="1" u="sng" dirty="0">
                <a:latin typeface="Calibri" panose="020F0502020204030204" pitchFamily="34" charset="0"/>
              </a:rPr>
              <a:t>Data 3G and 4G:</a:t>
            </a:r>
          </a:p>
          <a:p>
            <a:r>
              <a:rPr lang="fr-FR" b="1" dirty="0">
                <a:latin typeface="Calibri" panose="020F0502020204030204" pitchFamily="34" charset="0"/>
              </a:rPr>
              <a:t> </a:t>
            </a:r>
            <a:endParaRPr lang="fr-FR" dirty="0">
              <a:latin typeface="Calibri" panose="020F0502020204030204" pitchFamily="34" charset="0"/>
            </a:endParaRPr>
          </a:p>
          <a:p>
            <a:pPr marL="285750" lvl="0" indent="-285750">
              <a:buFont typeface="Wingdings" panose="05000000000000000000" pitchFamily="2" charset="2"/>
              <a:buChar char="ü"/>
            </a:pPr>
            <a:r>
              <a:rPr lang="fr-FR" dirty="0">
                <a:latin typeface="Calibri" panose="020F0502020204030204" pitchFamily="34" charset="0"/>
              </a:rPr>
              <a:t>Rate of successful connections;</a:t>
            </a:r>
          </a:p>
          <a:p>
            <a:pPr marL="285750" lvl="0" indent="-285750">
              <a:buFont typeface="Wingdings" panose="05000000000000000000" pitchFamily="2" charset="2"/>
              <a:buChar char="ü"/>
            </a:pPr>
            <a:r>
              <a:rPr lang="fr-FR" dirty="0" err="1">
                <a:latin typeface="Calibri" panose="020F0502020204030204" pitchFamily="34" charset="0"/>
              </a:rPr>
              <a:t>Average</a:t>
            </a:r>
            <a:r>
              <a:rPr lang="fr-FR" dirty="0">
                <a:latin typeface="Calibri" panose="020F0502020204030204" pitchFamily="34" charset="0"/>
              </a:rPr>
              <a:t> </a:t>
            </a:r>
            <a:r>
              <a:rPr lang="fr-FR" dirty="0"/>
              <a:t>speed</a:t>
            </a:r>
            <a:r>
              <a:rPr lang="fr-FR" dirty="0" smtClean="0">
                <a:latin typeface="Calibri" panose="020F0502020204030204" pitchFamily="34" charset="0"/>
              </a:rPr>
              <a:t> </a:t>
            </a:r>
            <a:r>
              <a:rPr lang="fr-FR" dirty="0">
                <a:latin typeface="Calibri" panose="020F0502020204030204" pitchFamily="34" charset="0"/>
              </a:rPr>
              <a:t>in Up-Link;</a:t>
            </a:r>
          </a:p>
          <a:p>
            <a:pPr marL="285750" lvl="0" indent="-285750">
              <a:buFont typeface="Wingdings" panose="05000000000000000000" pitchFamily="2" charset="2"/>
              <a:buChar char="ü"/>
            </a:pPr>
            <a:r>
              <a:rPr lang="fr-FR" dirty="0" err="1">
                <a:latin typeface="Calibri" panose="020F0502020204030204" pitchFamily="34" charset="0"/>
              </a:rPr>
              <a:t>Average</a:t>
            </a:r>
            <a:r>
              <a:rPr lang="fr-FR" dirty="0">
                <a:latin typeface="Calibri" panose="020F0502020204030204" pitchFamily="34" charset="0"/>
              </a:rPr>
              <a:t> </a:t>
            </a:r>
            <a:r>
              <a:rPr lang="fr-FR" dirty="0"/>
              <a:t>speed</a:t>
            </a:r>
            <a:r>
              <a:rPr lang="fr-FR" dirty="0" smtClean="0">
                <a:latin typeface="Calibri" panose="020F0502020204030204" pitchFamily="34" charset="0"/>
              </a:rPr>
              <a:t> </a:t>
            </a:r>
            <a:r>
              <a:rPr lang="fr-FR" dirty="0">
                <a:latin typeface="Calibri" panose="020F0502020204030204" pitchFamily="34" charset="0"/>
              </a:rPr>
              <a:t>in Down-Link;</a:t>
            </a:r>
          </a:p>
          <a:p>
            <a:pPr marL="285750" lvl="0" indent="-285750">
              <a:buFont typeface="Wingdings" panose="05000000000000000000" pitchFamily="2" charset="2"/>
              <a:buChar char="ü"/>
            </a:pPr>
            <a:r>
              <a:rPr lang="en-US" dirty="0" smtClean="0">
                <a:latin typeface="Calibri" panose="020F0502020204030204" pitchFamily="34" charset="0"/>
              </a:rPr>
              <a:t>Peak </a:t>
            </a:r>
            <a:r>
              <a:rPr lang="fr-FR" dirty="0"/>
              <a:t>speed</a:t>
            </a:r>
            <a:r>
              <a:rPr lang="en-US" dirty="0" smtClean="0">
                <a:latin typeface="Calibri" panose="020F0502020204030204" pitchFamily="34" charset="0"/>
              </a:rPr>
              <a:t> in</a:t>
            </a:r>
            <a:r>
              <a:rPr lang="en-US" dirty="0">
                <a:latin typeface="Calibri" panose="020F0502020204030204" pitchFamily="34" charset="0"/>
              </a:rPr>
              <a:t> Up-Link;</a:t>
            </a:r>
            <a:endParaRPr lang="fr-FR" dirty="0">
              <a:latin typeface="Calibri" panose="020F0502020204030204" pitchFamily="34" charset="0"/>
            </a:endParaRPr>
          </a:p>
          <a:p>
            <a:pPr marL="285750" lvl="0" indent="-285750">
              <a:buFont typeface="Wingdings" panose="05000000000000000000" pitchFamily="2" charset="2"/>
              <a:buChar char="ü"/>
            </a:pPr>
            <a:r>
              <a:rPr lang="fr-FR" dirty="0" err="1">
                <a:latin typeface="Calibri" panose="020F0502020204030204" pitchFamily="34" charset="0"/>
              </a:rPr>
              <a:t>Peak</a:t>
            </a:r>
            <a:r>
              <a:rPr lang="fr-FR" dirty="0">
                <a:latin typeface="Calibri" panose="020F0502020204030204" pitchFamily="34" charset="0"/>
              </a:rPr>
              <a:t> </a:t>
            </a:r>
            <a:r>
              <a:rPr lang="fr-FR" dirty="0"/>
              <a:t>speed</a:t>
            </a:r>
            <a:r>
              <a:rPr lang="fr-FR" dirty="0" smtClean="0">
                <a:latin typeface="Calibri" panose="020F0502020204030204" pitchFamily="34" charset="0"/>
              </a:rPr>
              <a:t> in </a:t>
            </a:r>
            <a:r>
              <a:rPr lang="fr-FR" dirty="0">
                <a:latin typeface="Calibri" panose="020F0502020204030204" pitchFamily="34" charset="0"/>
              </a:rPr>
              <a:t>Down-Link;</a:t>
            </a:r>
          </a:p>
          <a:p>
            <a:pPr marL="285750" lvl="0" indent="-285750">
              <a:buFont typeface="Wingdings" panose="05000000000000000000" pitchFamily="2" charset="2"/>
              <a:buChar char="ü"/>
            </a:pPr>
            <a:r>
              <a:rPr lang="fr-FR" dirty="0">
                <a:latin typeface="Calibri" panose="020F0502020204030204" pitchFamily="34" charset="0"/>
              </a:rPr>
              <a:t>Loading time of the Web pages</a:t>
            </a:r>
            <a:r>
              <a:rPr lang="fr-FR" dirty="0" smtClean="0">
                <a:latin typeface="Calibri" panose="020F0502020204030204" pitchFamily="34" charset="0"/>
              </a:rPr>
              <a:t>.</a:t>
            </a:r>
          </a:p>
          <a:p>
            <a:pPr lvl="0"/>
            <a:endParaRPr lang="fr-FR" dirty="0">
              <a:latin typeface="Calibri" panose="020F0502020204030204" pitchFamily="34" charset="0"/>
            </a:endParaRPr>
          </a:p>
          <a:p>
            <a:r>
              <a:rPr lang="fr-FR" b="1" i="1" u="sng" dirty="0">
                <a:latin typeface="Calibri" panose="020F0502020204030204" pitchFamily="34" charset="0"/>
              </a:rPr>
              <a:t>Coverage </a:t>
            </a:r>
          </a:p>
          <a:p>
            <a:r>
              <a:rPr lang="fr-FR" b="1" dirty="0">
                <a:latin typeface="Calibri" panose="020F0502020204030204" pitchFamily="34" charset="0"/>
              </a:rPr>
              <a:t> </a:t>
            </a:r>
            <a:endParaRPr lang="fr-FR" dirty="0">
              <a:latin typeface="Calibri" panose="020F0502020204030204" pitchFamily="34" charset="0"/>
            </a:endParaRPr>
          </a:p>
          <a:p>
            <a:pPr lvl="0"/>
            <a:r>
              <a:rPr lang="fr-FR" dirty="0">
                <a:latin typeface="Calibri" panose="020F0502020204030204" pitchFamily="34" charset="0"/>
              </a:rPr>
              <a:t>Unavailability of the network;</a:t>
            </a:r>
          </a:p>
          <a:p>
            <a:pPr lvl="0"/>
            <a:r>
              <a:rPr lang="fr-FR" dirty="0">
                <a:latin typeface="Calibri" panose="020F0502020204030204" pitchFamily="34" charset="0"/>
              </a:rPr>
              <a:t>Time to </a:t>
            </a:r>
            <a:r>
              <a:rPr lang="fr-FR" dirty="0" err="1">
                <a:latin typeface="Calibri" panose="020F0502020204030204" pitchFamily="34" charset="0"/>
              </a:rPr>
              <a:t>access</a:t>
            </a:r>
            <a:r>
              <a:rPr lang="fr-FR" dirty="0">
                <a:latin typeface="Calibri" panose="020F0502020204030204" pitchFamily="34" charset="0"/>
              </a:rPr>
              <a:t> </a:t>
            </a:r>
            <a:r>
              <a:rPr lang="fr-FR" dirty="0" smtClean="0">
                <a:latin typeface="Calibri" panose="020F0502020204030204" pitchFamily="34" charset="0"/>
              </a:rPr>
              <a:t> </a:t>
            </a:r>
            <a:r>
              <a:rPr lang="fr-FR" dirty="0">
                <a:latin typeface="Calibri" panose="020F0502020204030204" pitchFamily="34" charset="0"/>
              </a:rPr>
              <a:t>the </a:t>
            </a:r>
            <a:r>
              <a:rPr lang="fr-FR" dirty="0" smtClean="0">
                <a:latin typeface="Calibri" panose="020F0502020204030204" pitchFamily="34" charset="0"/>
              </a:rPr>
              <a:t> service per </a:t>
            </a:r>
            <a:r>
              <a:rPr lang="fr-FR" dirty="0" err="1" smtClean="0">
                <a:latin typeface="Calibri" panose="020F0502020204030204" pitchFamily="34" charset="0"/>
              </a:rPr>
              <a:t>operator</a:t>
            </a:r>
            <a:r>
              <a:rPr lang="fr-FR" dirty="0" smtClean="0">
                <a:latin typeface="Calibri" panose="020F0502020204030204" pitchFamily="34" charset="0"/>
              </a:rPr>
              <a:t> </a:t>
            </a:r>
            <a:r>
              <a:rPr lang="fr-FR" dirty="0">
                <a:latin typeface="Calibri" panose="020F0502020204030204" pitchFamily="34" charset="0"/>
              </a:rPr>
              <a:t>and </a:t>
            </a:r>
            <a:r>
              <a:rPr lang="fr-FR" dirty="0" smtClean="0">
                <a:latin typeface="Calibri" panose="020F0502020204030204" pitchFamily="34" charset="0"/>
              </a:rPr>
              <a:t>per </a:t>
            </a:r>
            <a:r>
              <a:rPr lang="fr-FR" dirty="0">
                <a:latin typeface="Calibri" panose="020F0502020204030204" pitchFamily="34" charset="0"/>
              </a:rPr>
              <a:t>(type of service);</a:t>
            </a:r>
          </a:p>
          <a:p>
            <a:pPr lvl="0"/>
            <a:r>
              <a:rPr lang="fr-FR" dirty="0">
                <a:latin typeface="Calibri" panose="020F0502020204030204" pitchFamily="34" charset="0"/>
              </a:rPr>
              <a:t>Availability of the service </a:t>
            </a:r>
            <a:r>
              <a:rPr lang="fr-FR" dirty="0" smtClean="0">
                <a:latin typeface="Calibri" panose="020F0502020204030204" pitchFamily="34" charset="0"/>
              </a:rPr>
              <a:t>per </a:t>
            </a:r>
            <a:r>
              <a:rPr lang="fr-FR" dirty="0" err="1" smtClean="0">
                <a:latin typeface="Calibri" panose="020F0502020204030204" pitchFamily="34" charset="0"/>
              </a:rPr>
              <a:t>operator</a:t>
            </a:r>
            <a:r>
              <a:rPr lang="fr-FR" dirty="0" smtClean="0">
                <a:latin typeface="Calibri" panose="020F0502020204030204" pitchFamily="34" charset="0"/>
              </a:rPr>
              <a:t> </a:t>
            </a:r>
            <a:r>
              <a:rPr lang="fr-FR" dirty="0">
                <a:latin typeface="Calibri" panose="020F0502020204030204" pitchFamily="34" charset="0"/>
              </a:rPr>
              <a:t>and </a:t>
            </a:r>
            <a:r>
              <a:rPr lang="fr-FR" dirty="0" smtClean="0">
                <a:latin typeface="Calibri" panose="020F0502020204030204" pitchFamily="34" charset="0"/>
              </a:rPr>
              <a:t>per (type </a:t>
            </a:r>
            <a:r>
              <a:rPr lang="fr-FR" dirty="0">
                <a:latin typeface="Calibri" panose="020F0502020204030204" pitchFamily="34" charset="0"/>
              </a:rPr>
              <a:t>of service);</a:t>
            </a:r>
          </a:p>
          <a:p>
            <a:pPr lvl="0"/>
            <a:r>
              <a:rPr lang="fr-FR" dirty="0">
                <a:latin typeface="Calibri" panose="020F0502020204030204" pitchFamily="34" charset="0"/>
              </a:rPr>
              <a:t>Identification </a:t>
            </a:r>
            <a:r>
              <a:rPr lang="fr-FR" dirty="0" smtClean="0">
                <a:latin typeface="Calibri" panose="020F0502020204030204" pitchFamily="34" charset="0"/>
              </a:rPr>
              <a:t>of  </a:t>
            </a:r>
            <a:r>
              <a:rPr lang="fr-FR" dirty="0">
                <a:latin typeface="Calibri" panose="020F0502020204030204" pitchFamily="34" charset="0"/>
              </a:rPr>
              <a:t>areas </a:t>
            </a:r>
            <a:r>
              <a:rPr lang="fr-FR" dirty="0" err="1" smtClean="0">
                <a:latin typeface="Calibri" panose="020F0502020204030204" pitchFamily="34" charset="0"/>
              </a:rPr>
              <a:t>with</a:t>
            </a:r>
            <a:r>
              <a:rPr lang="fr-FR" dirty="0" smtClean="0">
                <a:latin typeface="Calibri" panose="020F0502020204030204" pitchFamily="34" charset="0"/>
              </a:rPr>
              <a:t> no data </a:t>
            </a:r>
            <a:r>
              <a:rPr lang="fr-FR" dirty="0" err="1" smtClean="0">
                <a:latin typeface="Calibri" panose="020F0502020204030204" pitchFamily="34" charset="0"/>
              </a:rPr>
              <a:t>coverage</a:t>
            </a:r>
            <a:r>
              <a:rPr lang="fr-FR" dirty="0" smtClean="0">
                <a:latin typeface="Calibri" panose="020F0502020204030204" pitchFamily="34" charset="0"/>
              </a:rPr>
              <a:t> per </a:t>
            </a:r>
            <a:r>
              <a:rPr lang="fr-FR" dirty="0">
                <a:latin typeface="Calibri" panose="020F0502020204030204" pitchFamily="34" charset="0"/>
              </a:rPr>
              <a:t>operator.</a:t>
            </a:r>
            <a:endParaRPr lang="fr-FR" dirty="0">
              <a:effectLst/>
              <a:latin typeface="Calibri" panose="020F0502020204030204" pitchFamily="34" charset="0"/>
            </a:endParaRPr>
          </a:p>
        </p:txBody>
      </p:sp>
      <p:sp>
        <p:nvSpPr>
          <p:cNvPr id="7" name="Rectangle 2"/>
          <p:cNvSpPr txBox="1">
            <a:spLocks noChangeArrowheads="1"/>
          </p:cNvSpPr>
          <p:nvPr/>
        </p:nvSpPr>
        <p:spPr>
          <a:xfrm>
            <a:off x="221226" y="1"/>
            <a:ext cx="9144000" cy="518160"/>
          </a:xfrm>
          <a:prstGeom prst="rect">
            <a:avLst/>
          </a:prstGeom>
        </p:spPr>
        <p:txBody>
          <a:bodyPr>
            <a:normAutofit fontScale="75000" lnSpcReduction="20000"/>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r>
              <a:rPr lang="fr-FR" dirty="0" smtClean="0"/>
              <a:t>Evaluation of the </a:t>
            </a:r>
            <a:r>
              <a:rPr lang="fr-FR" dirty="0" err="1" smtClean="0"/>
              <a:t>QoE</a:t>
            </a:r>
            <a:r>
              <a:rPr lang="fr-FR" dirty="0" smtClean="0"/>
              <a:t> Of the mobile Internet</a:t>
            </a:r>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827386987"/>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39</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7" name="Rectangle 3"/>
          <p:cNvSpPr>
            <a:spLocks noGrp="1" noChangeArrowheads="1"/>
          </p:cNvSpPr>
          <p:nvPr>
            <p:ph type="body" idx="1"/>
          </p:nvPr>
        </p:nvSpPr>
        <p:spPr>
          <a:xfrm>
            <a:off x="0" y="1282700"/>
            <a:ext cx="9144000" cy="4660900"/>
          </a:xfrm>
        </p:spPr>
        <p:txBody>
          <a:bodyPr>
            <a:normAutofit fontScale="92500" lnSpcReduction="1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883296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7"/>
          <p:cNvSpPr>
            <a:spLocks noGrp="1" noChangeArrowheads="1"/>
          </p:cNvSpPr>
          <p:nvPr>
            <p:ph type="body" sz="half" idx="2"/>
          </p:nvPr>
        </p:nvSpPr>
        <p:spPr>
          <a:xfrm>
            <a:off x="26988" y="1231900"/>
            <a:ext cx="8785225" cy="4968875"/>
          </a:xfrm>
        </p:spPr>
        <p:txBody>
          <a:bodyPr/>
          <a:lstStyle/>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r>
              <a:rPr lang="fr-FR" dirty="0" smtClean="0"/>
              <a:t>					</a:t>
            </a: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p:txBody>
      </p:sp>
      <p:sp>
        <p:nvSpPr>
          <p:cNvPr id="16387" name="Rectangle 8"/>
          <p:cNvSpPr txBox="1">
            <a:spLocks noChangeArrowheads="1"/>
          </p:cNvSpPr>
          <p:nvPr/>
        </p:nvSpPr>
        <p:spPr bwMode="auto">
          <a:xfrm>
            <a:off x="0" y="0"/>
            <a:ext cx="91440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a:r>
              <a:rPr lang="en-US" sz="2500" b="1" dirty="0" smtClean="0">
                <a:solidFill>
                  <a:schemeClr val="tx2">
                    <a:lumMod val="60000"/>
                    <a:lumOff val="40000"/>
                  </a:schemeClr>
                </a:solidFill>
                <a:latin typeface="Calibri"/>
                <a:ea typeface="+mj-ea"/>
                <a:cs typeface="Calibri"/>
              </a:rPr>
              <a:t>Background </a:t>
            </a:r>
            <a:r>
              <a:rPr lang="en-US" sz="2500" b="1" dirty="0">
                <a:solidFill>
                  <a:schemeClr val="tx2">
                    <a:lumMod val="60000"/>
                    <a:lumOff val="40000"/>
                  </a:schemeClr>
                </a:solidFill>
                <a:latin typeface="Calibri"/>
                <a:ea typeface="+mj-ea"/>
                <a:cs typeface="Calibri"/>
              </a:rPr>
              <a:t>f</a:t>
            </a:r>
            <a:r>
              <a:rPr lang="en-US" sz="2500" b="1" dirty="0" smtClean="0">
                <a:solidFill>
                  <a:schemeClr val="tx2">
                    <a:lumMod val="60000"/>
                    <a:lumOff val="40000"/>
                  </a:schemeClr>
                </a:solidFill>
                <a:latin typeface="Calibri"/>
                <a:ea typeface="+mj-ea"/>
                <a:cs typeface="Calibri"/>
              </a:rPr>
              <a:t>or </a:t>
            </a:r>
            <a:r>
              <a:rPr lang="en-US" sz="2500" b="1" dirty="0">
                <a:solidFill>
                  <a:schemeClr val="tx2">
                    <a:lumMod val="60000"/>
                    <a:lumOff val="40000"/>
                  </a:schemeClr>
                </a:solidFill>
                <a:latin typeface="Calibri"/>
                <a:ea typeface="+mj-ea"/>
                <a:cs typeface="Calibri"/>
              </a:rPr>
              <a:t>the </a:t>
            </a:r>
            <a:r>
              <a:rPr lang="en-US" sz="2500" b="1" dirty="0" smtClean="0">
                <a:solidFill>
                  <a:schemeClr val="tx2">
                    <a:lumMod val="60000"/>
                    <a:lumOff val="40000"/>
                  </a:schemeClr>
                </a:solidFill>
                <a:latin typeface="Calibri"/>
                <a:ea typeface="+mj-ea"/>
                <a:cs typeface="Calibri"/>
              </a:rPr>
              <a:t>follow-up</a:t>
            </a:r>
            <a:r>
              <a:rPr lang="en-US" sz="2500" b="1" dirty="0">
                <a:solidFill>
                  <a:schemeClr val="tx2">
                    <a:lumMod val="60000"/>
                    <a:lumOff val="40000"/>
                  </a:schemeClr>
                </a:solidFill>
                <a:latin typeface="Calibri"/>
                <a:ea typeface="+mj-ea"/>
                <a:cs typeface="Calibri"/>
              </a:rPr>
              <a:t> </a:t>
            </a:r>
            <a:r>
              <a:rPr lang="en-US" sz="2500" b="1" dirty="0" smtClean="0">
                <a:solidFill>
                  <a:schemeClr val="tx2">
                    <a:lumMod val="60000"/>
                    <a:lumOff val="40000"/>
                  </a:schemeClr>
                </a:solidFill>
                <a:latin typeface="Calibri"/>
                <a:ea typeface="+mj-ea"/>
                <a:cs typeface="Calibri"/>
              </a:rPr>
              <a:t>of </a:t>
            </a:r>
            <a:r>
              <a:rPr lang="en-US" sz="2500" b="1" dirty="0">
                <a:solidFill>
                  <a:schemeClr val="tx2">
                    <a:lumMod val="60000"/>
                    <a:lumOff val="40000"/>
                  </a:schemeClr>
                </a:solidFill>
                <a:latin typeface="Calibri"/>
                <a:ea typeface="+mj-ea"/>
                <a:cs typeface="Calibri"/>
              </a:rPr>
              <a:t>the </a:t>
            </a:r>
            <a:r>
              <a:rPr lang="en-US" sz="2500" b="1" dirty="0" err="1">
                <a:solidFill>
                  <a:schemeClr val="tx2">
                    <a:lumMod val="60000"/>
                    <a:lumOff val="40000"/>
                  </a:schemeClr>
                </a:solidFill>
                <a:latin typeface="Calibri"/>
                <a:ea typeface="+mj-ea"/>
                <a:cs typeface="Calibri"/>
              </a:rPr>
              <a:t>QoS</a:t>
            </a:r>
            <a:r>
              <a:rPr lang="en-US" sz="2500" b="1" dirty="0">
                <a:solidFill>
                  <a:schemeClr val="tx2">
                    <a:lumMod val="60000"/>
                    <a:lumOff val="40000"/>
                  </a:schemeClr>
                </a:solidFill>
                <a:latin typeface="Calibri"/>
                <a:ea typeface="+mj-ea"/>
                <a:cs typeface="Calibri"/>
              </a:rPr>
              <a:t/>
            </a:r>
            <a:br>
              <a:rPr lang="en-US" sz="2500" b="1" dirty="0">
                <a:solidFill>
                  <a:schemeClr val="tx2">
                    <a:lumMod val="60000"/>
                    <a:lumOff val="40000"/>
                  </a:schemeClr>
                </a:solidFill>
                <a:latin typeface="Calibri"/>
                <a:ea typeface="+mj-ea"/>
                <a:cs typeface="Calibri"/>
              </a:rPr>
            </a:br>
            <a:r>
              <a:rPr lang="en-US" b="1" dirty="0">
                <a:solidFill>
                  <a:schemeClr val="bg2"/>
                </a:solidFill>
              </a:rPr>
              <a:t> </a:t>
            </a:r>
          </a:p>
        </p:txBody>
      </p:sp>
      <p:sp>
        <p:nvSpPr>
          <p:cNvPr id="3" name="Flèche droite 2"/>
          <p:cNvSpPr/>
          <p:nvPr/>
        </p:nvSpPr>
        <p:spPr bwMode="auto">
          <a:xfrm>
            <a:off x="344488" y="685800"/>
            <a:ext cx="5522912" cy="3095625"/>
          </a:xfrm>
          <a:prstGeom prst="rightArrow">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400" dirty="0"/>
              <a:t>Establishment of a global device for receipt of KPIS of operators: all networks and all services</a:t>
            </a:r>
          </a:p>
        </p:txBody>
      </p:sp>
      <p:sp>
        <p:nvSpPr>
          <p:cNvPr id="8" name="Flèche droite 7"/>
          <p:cNvSpPr>
            <a:spLocks noChangeArrowheads="1"/>
          </p:cNvSpPr>
          <p:nvPr/>
        </p:nvSpPr>
        <p:spPr bwMode="auto">
          <a:xfrm>
            <a:off x="344488" y="3752850"/>
            <a:ext cx="5522912" cy="3097213"/>
          </a:xfrm>
          <a:prstGeom prst="rightArrow">
            <a:avLst>
              <a:gd name="adj1" fmla="val 50000"/>
              <a:gd name="adj2" fmla="val 49971"/>
            </a:avLst>
          </a:prstGeom>
          <a:solidFill>
            <a:schemeClr val="accent1"/>
          </a:solidFill>
          <a:ln w="9525" algn="ctr">
            <a:solidFill>
              <a:schemeClr val="tx1"/>
            </a:solidFill>
            <a:round/>
            <a:headEnd/>
            <a:tailEnd/>
          </a:ln>
        </p:spPr>
        <p:txBody>
          <a:bodyPr/>
          <a:lstStyle/>
          <a:p>
            <a:r>
              <a:rPr lang="fr-FR" sz="2400" dirty="0"/>
              <a:t>Elaboration of </a:t>
            </a:r>
            <a:r>
              <a:rPr lang="fr-FR" sz="2400" dirty="0" err="1" smtClean="0"/>
              <a:t>agreed</a:t>
            </a:r>
            <a:r>
              <a:rPr lang="fr-FR" sz="2400" dirty="0" smtClean="0"/>
              <a:t> </a:t>
            </a:r>
            <a:r>
              <a:rPr lang="fr-FR" sz="2400" dirty="0" err="1" smtClean="0"/>
              <a:t>reference</a:t>
            </a:r>
            <a:r>
              <a:rPr lang="fr-FR" sz="2400" dirty="0" smtClean="0"/>
              <a:t> </a:t>
            </a:r>
            <a:r>
              <a:rPr lang="fr-FR" sz="2400" dirty="0"/>
              <a:t>documents </a:t>
            </a:r>
            <a:r>
              <a:rPr lang="fr-FR" sz="2400" dirty="0" smtClean="0"/>
              <a:t> </a:t>
            </a:r>
            <a:r>
              <a:rPr lang="fr-FR" sz="2400" dirty="0"/>
              <a:t>by all the </a:t>
            </a:r>
            <a:r>
              <a:rPr lang="fr-FR" sz="2400" dirty="0" err="1"/>
              <a:t>actors</a:t>
            </a:r>
            <a:r>
              <a:rPr lang="fr-FR" sz="2400" dirty="0"/>
              <a:t> </a:t>
            </a:r>
            <a:r>
              <a:rPr lang="fr-FR" sz="2400" dirty="0" err="1" smtClean="0"/>
              <a:t>managing</a:t>
            </a:r>
            <a:r>
              <a:rPr lang="fr-FR" sz="2400" dirty="0" smtClean="0"/>
              <a:t> the </a:t>
            </a:r>
            <a:r>
              <a:rPr lang="fr-FR" sz="2400" dirty="0" err="1" smtClean="0"/>
              <a:t>field</a:t>
            </a:r>
            <a:r>
              <a:rPr lang="fr-FR" sz="2400" dirty="0" smtClean="0"/>
              <a:t> </a:t>
            </a:r>
            <a:r>
              <a:rPr lang="fr-FR" sz="2400" dirty="0" err="1" smtClean="0"/>
              <a:t>measures</a:t>
            </a:r>
            <a:r>
              <a:rPr lang="fr-FR" sz="2400" dirty="0" smtClean="0"/>
              <a:t>  </a:t>
            </a:r>
            <a:r>
              <a:rPr lang="fr-FR" sz="2400" dirty="0"/>
              <a:t>of the </a:t>
            </a:r>
            <a:r>
              <a:rPr lang="fr-FR" sz="2400" dirty="0" err="1"/>
              <a:t>QoS</a:t>
            </a:r>
            <a:endParaRPr lang="fr-FR" sz="2400" dirty="0"/>
          </a:p>
        </p:txBody>
      </p:sp>
      <p:sp>
        <p:nvSpPr>
          <p:cNvPr id="4" name="Rectangle à coins arrondis 3"/>
          <p:cNvSpPr/>
          <p:nvPr/>
        </p:nvSpPr>
        <p:spPr bwMode="auto">
          <a:xfrm>
            <a:off x="5867400" y="836613"/>
            <a:ext cx="3097213" cy="2881312"/>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400" b="1" dirty="0"/>
              <a:t>Complete model of operational KPI data according to the frequencies o</a:t>
            </a:r>
            <a:r>
              <a:rPr lang="fr-FR" sz="2400" b="1" dirty="0" smtClean="0"/>
              <a:t>f </a:t>
            </a:r>
            <a:r>
              <a:rPr lang="fr-FR" sz="2400" b="1" dirty="0" err="1" smtClean="0"/>
              <a:t>fixed</a:t>
            </a:r>
            <a:r>
              <a:rPr lang="fr-FR" sz="2400" b="1" dirty="0" smtClean="0"/>
              <a:t> </a:t>
            </a:r>
            <a:r>
              <a:rPr lang="fr-FR" sz="2400" b="1" dirty="0" err="1" smtClean="0"/>
              <a:t>sending</a:t>
            </a:r>
            <a:endParaRPr lang="fr-FR" sz="2400" b="1" dirty="0"/>
          </a:p>
        </p:txBody>
      </p:sp>
      <p:sp>
        <p:nvSpPr>
          <p:cNvPr id="10" name="Rectangle à coins arrondis 9"/>
          <p:cNvSpPr>
            <a:spLocks noChangeArrowheads="1"/>
          </p:cNvSpPr>
          <p:nvPr/>
        </p:nvSpPr>
        <p:spPr bwMode="auto">
          <a:xfrm>
            <a:off x="5867400" y="3781425"/>
            <a:ext cx="3113088" cy="3103563"/>
          </a:xfrm>
          <a:prstGeom prst="roundRect">
            <a:avLst>
              <a:gd name="adj" fmla="val 16667"/>
            </a:avLst>
          </a:prstGeom>
          <a:solidFill>
            <a:schemeClr val="accent1"/>
          </a:solidFill>
          <a:ln w="9525" algn="ctr">
            <a:solidFill>
              <a:schemeClr val="tx1"/>
            </a:solidFill>
            <a:round/>
            <a:headEnd/>
            <a:tailEnd/>
          </a:ln>
        </p:spPr>
        <p:txBody>
          <a:bodyPr/>
          <a:lstStyle/>
          <a:p>
            <a:r>
              <a:rPr lang="fr-FR" sz="2400" b="1" dirty="0" err="1" smtClean="0"/>
              <a:t>Mastered</a:t>
            </a:r>
            <a:r>
              <a:rPr lang="fr-FR" sz="2400" b="1" dirty="0" smtClean="0"/>
              <a:t> outsourcing of </a:t>
            </a:r>
            <a:r>
              <a:rPr lang="fr-FR" sz="2400" b="1" dirty="0" err="1" smtClean="0"/>
              <a:t>measures</a:t>
            </a:r>
            <a:r>
              <a:rPr lang="fr-FR" sz="2400" b="1" dirty="0" smtClean="0"/>
              <a:t> </a:t>
            </a:r>
            <a:r>
              <a:rPr lang="fr-FR" sz="2400" b="1" dirty="0"/>
              <a:t>and use of </a:t>
            </a:r>
            <a:r>
              <a:rPr lang="fr-FR" sz="2400" b="1" dirty="0" smtClean="0"/>
              <a:t> </a:t>
            </a:r>
            <a:r>
              <a:rPr lang="fr-FR" sz="2400" b="1" dirty="0" err="1"/>
              <a:t>results</a:t>
            </a:r>
            <a:r>
              <a:rPr lang="fr-FR" sz="2400" b="1" dirty="0"/>
              <a:t> by the </a:t>
            </a:r>
            <a:r>
              <a:rPr lang="fr-FR" sz="2400" b="1" dirty="0" err="1"/>
              <a:t>operators</a:t>
            </a:r>
            <a:endParaRPr lang="fr-FR" sz="2400" b="1" dirty="0"/>
          </a:p>
        </p:txBody>
      </p:sp>
      <p:sp>
        <p:nvSpPr>
          <p:cNvPr id="16392" name="Espace réservé du numéro de diapositive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8D1F300-8B20-40E6-93C7-F5B216DB4876}" type="slidenum">
              <a:rPr lang="en-US" sz="1200" smtClean="0"/>
              <a:pPr/>
              <a:t>4</a:t>
            </a:fld>
            <a:endParaRPr lang="en-US" sz="1200" smtClean="0"/>
          </a:p>
        </p:txBody>
      </p:sp>
    </p:spTree>
    <p:extLst>
      <p:ext uri="{BB962C8B-B14F-4D97-AF65-F5344CB8AC3E}">
        <p14:creationId xmlns:p14="http://schemas.microsoft.com/office/powerpoint/2010/main" val="14430332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4" grpId="0" animBg="1"/>
      <p:bldP spid="1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p:nvPr>
        </p:nvSpPr>
        <p:spPr>
          <a:xfrm>
            <a:off x="14748" y="338547"/>
            <a:ext cx="9144000" cy="1152526"/>
          </a:xfrm>
        </p:spPr>
        <p:txBody>
          <a:bodyPr/>
          <a:lstStyle/>
          <a:p>
            <a:r>
              <a:rPr lang="en-US" dirty="0" smtClean="0"/>
              <a:t>Conclusions and </a:t>
            </a:r>
            <a:r>
              <a:rPr lang="en-US" dirty="0" err="1" smtClean="0"/>
              <a:t>Recommendations</a:t>
            </a: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0" y="1297857"/>
            <a:ext cx="9144000" cy="5010867"/>
          </a:xfrm>
        </p:spPr>
        <p:txBody>
          <a:bodyPr/>
          <a:lstStyle/>
          <a:p>
            <a:pPr>
              <a:defRPr/>
            </a:pPr>
            <a:r>
              <a:rPr lang="fr-FR" dirty="0" smtClean="0"/>
              <a:t>Recommendation N°1</a:t>
            </a:r>
          </a:p>
          <a:p>
            <a:pPr lvl="1">
              <a:defRPr/>
            </a:pPr>
            <a:r>
              <a:rPr lang="fr-FR" dirty="0" smtClean="0"/>
              <a:t>Permanent consultation with the </a:t>
            </a:r>
            <a:r>
              <a:rPr lang="fr-FR" dirty="0" err="1" smtClean="0"/>
              <a:t>operators</a:t>
            </a:r>
            <a:r>
              <a:rPr lang="fr-FR" dirty="0" smtClean="0"/>
              <a:t> on the </a:t>
            </a:r>
            <a:r>
              <a:rPr lang="fr-FR" dirty="0" err="1" smtClean="0"/>
              <a:t>methodology</a:t>
            </a:r>
            <a:r>
              <a:rPr lang="fr-FR" dirty="0" smtClean="0"/>
              <a:t> </a:t>
            </a:r>
            <a:r>
              <a:rPr lang="fr-FR" dirty="0" err="1" smtClean="0"/>
              <a:t>at</a:t>
            </a:r>
            <a:r>
              <a:rPr lang="fr-FR" dirty="0" smtClean="0"/>
              <a:t> the </a:t>
            </a:r>
            <a:r>
              <a:rPr lang="fr-FR" dirty="0" err="1" smtClean="0"/>
              <a:t>upstream</a:t>
            </a:r>
            <a:r>
              <a:rPr lang="fr-FR" dirty="0" smtClean="0"/>
              <a:t> </a:t>
            </a:r>
            <a:r>
              <a:rPr lang="fr-FR" dirty="0" err="1" smtClean="0"/>
              <a:t>level</a:t>
            </a:r>
            <a:r>
              <a:rPr lang="fr-FR" dirty="0" smtClean="0"/>
              <a:t>. Adoption of a </a:t>
            </a:r>
            <a:r>
              <a:rPr lang="fr-FR" dirty="0" err="1" smtClean="0"/>
              <a:t>concerted</a:t>
            </a:r>
            <a:r>
              <a:rPr lang="fr-FR" dirty="0" smtClean="0"/>
              <a:t> and a </a:t>
            </a:r>
            <a:r>
              <a:rPr lang="fr-FR" dirty="0" err="1" smtClean="0"/>
              <a:t>reference</a:t>
            </a:r>
            <a:r>
              <a:rPr lang="fr-FR" dirty="0" smtClean="0"/>
              <a:t> </a:t>
            </a:r>
            <a:r>
              <a:rPr lang="fr-FR" dirty="0" err="1" smtClean="0"/>
              <a:t>approach</a:t>
            </a:r>
            <a:r>
              <a:rPr lang="fr-FR" dirty="0" smtClean="0"/>
              <a:t>  for the follow-up.</a:t>
            </a:r>
          </a:p>
          <a:p>
            <a:pPr lvl="1">
              <a:defRPr/>
            </a:pPr>
            <a:r>
              <a:rPr lang="fr-FR" dirty="0" smtClean="0"/>
              <a:t>Adoption of a </a:t>
            </a:r>
            <a:r>
              <a:rPr lang="fr-FR" dirty="0" err="1" smtClean="0"/>
              <a:t>framework</a:t>
            </a:r>
            <a:r>
              <a:rPr lang="fr-FR" dirty="0" smtClean="0"/>
              <a:t> (protocol) of measures for the evaluation of the </a:t>
            </a:r>
            <a:r>
              <a:rPr lang="fr-FR" dirty="0" err="1" smtClean="0"/>
              <a:t>QoS</a:t>
            </a:r>
            <a:r>
              <a:rPr lang="fr-FR" dirty="0" smtClean="0"/>
              <a:t>/</a:t>
            </a:r>
            <a:r>
              <a:rPr lang="fr-FR" dirty="0" err="1" smtClean="0"/>
              <a:t>QoE</a:t>
            </a:r>
            <a:r>
              <a:rPr lang="fr-FR" dirty="0" smtClean="0"/>
              <a:t>.</a:t>
            </a:r>
          </a:p>
          <a:p>
            <a:pPr lvl="1">
              <a:defRPr/>
            </a:pPr>
            <a:r>
              <a:rPr lang="fr-FR" dirty="0" smtClean="0"/>
              <a:t>None </a:t>
            </a:r>
            <a:r>
              <a:rPr lang="fr-FR" dirty="0"/>
              <a:t>o</a:t>
            </a:r>
            <a:r>
              <a:rPr lang="fr-FR" dirty="0" smtClean="0"/>
              <a:t>f the </a:t>
            </a:r>
            <a:r>
              <a:rPr lang="fr-FR" dirty="0" err="1" smtClean="0"/>
              <a:t>operators</a:t>
            </a:r>
            <a:r>
              <a:rPr lang="fr-FR" dirty="0" smtClean="0"/>
              <a:t> </a:t>
            </a:r>
            <a:r>
              <a:rPr lang="fr-FR" dirty="0"/>
              <a:t>is informed on the sites of the </a:t>
            </a:r>
            <a:r>
              <a:rPr lang="fr-FR" dirty="0" err="1" smtClean="0"/>
              <a:t>QoS</a:t>
            </a:r>
            <a:r>
              <a:rPr lang="fr-FR" dirty="0" smtClean="0"/>
              <a:t> </a:t>
            </a:r>
            <a:r>
              <a:rPr lang="fr-FR" dirty="0" err="1" smtClean="0"/>
              <a:t>measurements</a:t>
            </a:r>
            <a:r>
              <a:rPr lang="fr-FR" dirty="0"/>
              <a:t> </a:t>
            </a:r>
            <a:r>
              <a:rPr lang="fr-FR" dirty="0" err="1" smtClean="0"/>
              <a:t>QoS</a:t>
            </a:r>
            <a:r>
              <a:rPr lang="fr-FR" dirty="0" smtClean="0"/>
              <a:t>; </a:t>
            </a:r>
            <a:r>
              <a:rPr lang="fr-FR" dirty="0" err="1" smtClean="0"/>
              <a:t>nor</a:t>
            </a:r>
            <a:r>
              <a:rPr lang="fr-FR" dirty="0" smtClean="0"/>
              <a:t> on the </a:t>
            </a:r>
            <a:r>
              <a:rPr lang="fr-FR" dirty="0"/>
              <a:t>period.</a:t>
            </a:r>
          </a:p>
          <a:p>
            <a:pPr marL="457200" lvl="1" indent="0">
              <a:buFont typeface="ZapfDingbats BT" pitchFamily="18" charset="2"/>
              <a:buNone/>
              <a:defRPr/>
            </a:pPr>
            <a:endParaRPr lang="fr-FR" dirty="0" smtClean="0"/>
          </a:p>
        </p:txBody>
      </p:sp>
      <p:sp>
        <p:nvSpPr>
          <p:cNvPr id="46085" name="Espace réservé du numéro de diapositive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D0B0C45-56F7-4066-8D68-2D41D39E6866}" type="slidenum">
              <a:rPr lang="en-US" sz="1200" smtClean="0"/>
              <a:pPr/>
              <a:t>40</a:t>
            </a:fld>
            <a:endParaRPr lang="en-US" sz="1200" smtClean="0"/>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297273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title"/>
          </p:nvPr>
        </p:nvSpPr>
        <p:spPr>
          <a:xfrm>
            <a:off x="0" y="454025"/>
            <a:ext cx="9144000" cy="908050"/>
          </a:xfrm>
        </p:spPr>
        <p:txBody>
          <a:bodyPr/>
          <a:lstStyle/>
          <a:p>
            <a:r>
              <a:rPr lang="en-US" dirty="0" smtClean="0"/>
              <a:t>Conclusions and </a:t>
            </a:r>
            <a:r>
              <a:rPr lang="en-US" dirty="0" err="1" smtClean="0"/>
              <a:t>Recommendations</a:t>
            </a: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26629" name="Espace réservé du texte 2"/>
          <p:cNvSpPr>
            <a:spLocks noGrp="1"/>
          </p:cNvSpPr>
          <p:nvPr>
            <p:ph type="body" sz="half" idx="2"/>
          </p:nvPr>
        </p:nvSpPr>
        <p:spPr>
          <a:xfrm>
            <a:off x="539750" y="1386348"/>
            <a:ext cx="8229600" cy="5066840"/>
          </a:xfrm>
        </p:spPr>
        <p:txBody>
          <a:bodyPr/>
          <a:lstStyle/>
          <a:p>
            <a:pPr>
              <a:defRPr/>
            </a:pPr>
            <a:r>
              <a:rPr lang="fr-FR" dirty="0" smtClean="0"/>
              <a:t>Recommendation N°2</a:t>
            </a:r>
          </a:p>
          <a:p>
            <a:pPr lvl="1">
              <a:defRPr/>
            </a:pPr>
            <a:r>
              <a:rPr lang="fr-FR" dirty="0" smtClean="0"/>
              <a:t>Achieve a significant number of </a:t>
            </a:r>
            <a:r>
              <a:rPr lang="fr-FR" dirty="0" err="1" smtClean="0"/>
              <a:t>blank</a:t>
            </a:r>
            <a:r>
              <a:rPr lang="fr-FR" dirty="0" smtClean="0"/>
              <a:t> </a:t>
            </a:r>
            <a:r>
              <a:rPr lang="fr-FR" dirty="0" err="1" smtClean="0"/>
              <a:t>measurements</a:t>
            </a:r>
            <a:r>
              <a:rPr lang="fr-FR" dirty="0" smtClean="0"/>
              <a:t> </a:t>
            </a:r>
            <a:r>
              <a:rPr lang="fr-FR" dirty="0" err="1" smtClean="0"/>
              <a:t>QoS</a:t>
            </a:r>
            <a:r>
              <a:rPr lang="fr-FR" dirty="0" smtClean="0"/>
              <a:t>/</a:t>
            </a:r>
            <a:r>
              <a:rPr lang="fr-FR" dirty="0" err="1" smtClean="0"/>
              <a:t>QoE</a:t>
            </a:r>
            <a:r>
              <a:rPr lang="fr-FR" dirty="0" smtClean="0"/>
              <a:t> , with the same tools as those used in the actual campaigns of measures and preferably in the presence of the representatives of the operators concerned by the measures (</a:t>
            </a:r>
            <a:r>
              <a:rPr lang="fr-FR" dirty="0" err="1" smtClean="0"/>
              <a:t>marginalize</a:t>
            </a:r>
            <a:r>
              <a:rPr lang="fr-FR" dirty="0" smtClean="0"/>
              <a:t> or eliminate any </a:t>
            </a:r>
            <a:r>
              <a:rPr lang="fr-FR" dirty="0" err="1" smtClean="0"/>
              <a:t>potential</a:t>
            </a:r>
            <a:r>
              <a:rPr lang="fr-FR" dirty="0" smtClean="0"/>
              <a:t> </a:t>
            </a:r>
            <a:r>
              <a:rPr lang="fr-FR" dirty="0" err="1" smtClean="0"/>
              <a:t>controversy</a:t>
            </a:r>
            <a:r>
              <a:rPr lang="fr-FR" dirty="0" smtClean="0"/>
              <a:t> of operators).</a:t>
            </a:r>
          </a:p>
          <a:p>
            <a:pPr marL="457200" lvl="1" indent="0">
              <a:buFont typeface="ZapfDingbats BT" pitchFamily="18" charset="2"/>
              <a:buNone/>
              <a:defRPr/>
            </a:pPr>
            <a:endParaRPr lang="fr-FR" dirty="0" smtClean="0"/>
          </a:p>
        </p:txBody>
      </p:sp>
      <p:sp>
        <p:nvSpPr>
          <p:cNvPr id="4710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525E7806-26F3-4E9A-9FBE-CA81F1CE89D9}" type="slidenum">
              <a:rPr lang="en-US" sz="1200" smtClean="0"/>
              <a:pPr/>
              <a:t>41</a:t>
            </a:fld>
            <a:endParaRPr lang="en-US" sz="1200" smtClean="0"/>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2582253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8"/>
          <p:cNvSpPr>
            <a:spLocks noGrp="1" noChangeArrowheads="1"/>
          </p:cNvSpPr>
          <p:nvPr>
            <p:ph type="title"/>
          </p:nvPr>
        </p:nvSpPr>
        <p:spPr>
          <a:xfrm>
            <a:off x="0" y="399230"/>
            <a:ext cx="9144000" cy="692150"/>
          </a:xfrm>
        </p:spPr>
        <p:txBody>
          <a:bodyPr>
            <a:normAutofit fontScale="90000"/>
          </a:bodyPr>
          <a:lstStyle/>
          <a:p>
            <a:r>
              <a:rPr lang="en-US" dirty="0" smtClean="0"/>
              <a:t>Conclusions and </a:t>
            </a:r>
            <a:r>
              <a:rPr lang="en-US" dirty="0" err="1" smtClean="0"/>
              <a:t>Recommendations</a:t>
            </a: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539750" y="1091380"/>
            <a:ext cx="8229600" cy="5361807"/>
          </a:xfrm>
        </p:spPr>
        <p:txBody>
          <a:bodyPr/>
          <a:lstStyle/>
          <a:p>
            <a:pPr marL="342900" lvl="1" indent="-342900">
              <a:buSzPct val="75000"/>
              <a:buFont typeface="ZapfDingbats BT" pitchFamily="18" charset="2"/>
              <a:buBlip>
                <a:blip r:embed="rId3"/>
              </a:buBlip>
              <a:defRPr/>
            </a:pPr>
            <a:r>
              <a:rPr lang="fr-FR" sz="3200" dirty="0" smtClean="0">
                <a:ea typeface="+mn-ea"/>
                <a:cs typeface="+mn-cs"/>
              </a:rPr>
              <a:t>Recommendation N°3</a:t>
            </a:r>
            <a:endParaRPr lang="fr-FR" sz="3200" dirty="0">
              <a:ea typeface="+mn-ea"/>
              <a:cs typeface="+mn-cs"/>
            </a:endParaRPr>
          </a:p>
          <a:p>
            <a:pPr lvl="1">
              <a:defRPr/>
            </a:pPr>
            <a:r>
              <a:rPr lang="fr-FR" dirty="0" smtClean="0"/>
              <a:t>The </a:t>
            </a:r>
            <a:r>
              <a:rPr lang="fr-FR" dirty="0" err="1" smtClean="0"/>
              <a:t>measurements</a:t>
            </a:r>
            <a:r>
              <a:rPr lang="fr-FR" dirty="0" smtClean="0"/>
              <a:t> for operators: positive use of the results by the </a:t>
            </a:r>
            <a:r>
              <a:rPr lang="fr-FR" dirty="0" err="1" smtClean="0"/>
              <a:t>operators</a:t>
            </a:r>
            <a:r>
              <a:rPr lang="fr-FR" dirty="0" smtClean="0"/>
              <a:t> (use of the platform servers for tests//</a:t>
            </a:r>
            <a:r>
              <a:rPr lang="fr-FR" dirty="0" err="1" smtClean="0"/>
              <a:t>financing</a:t>
            </a:r>
            <a:r>
              <a:rPr lang="fr-FR" dirty="0" smtClean="0"/>
              <a:t> campaigns by the operators).</a:t>
            </a:r>
          </a:p>
          <a:p>
            <a:pPr marL="457200" lvl="1" indent="0">
              <a:buFont typeface="ZapfDingbats BT" pitchFamily="18" charset="2"/>
              <a:buNone/>
              <a:defRPr/>
            </a:pPr>
            <a:endParaRPr lang="fr-FR" sz="900" dirty="0"/>
          </a:p>
          <a:p>
            <a:pPr marL="342900" lvl="1" indent="-342900">
              <a:buSzPct val="75000"/>
              <a:buFont typeface="ZapfDingbats BT" pitchFamily="18" charset="2"/>
              <a:buBlip>
                <a:blip r:embed="rId3"/>
              </a:buBlip>
              <a:defRPr/>
            </a:pPr>
            <a:r>
              <a:rPr lang="fr-FR" sz="3200" dirty="0">
                <a:ea typeface="+mn-ea"/>
                <a:cs typeface="+mn-cs"/>
              </a:rPr>
              <a:t>Recommendation </a:t>
            </a:r>
            <a:r>
              <a:rPr lang="fr-FR" sz="3200" dirty="0" smtClean="0">
                <a:ea typeface="+mn-ea"/>
                <a:cs typeface="+mn-cs"/>
              </a:rPr>
              <a:t>N°4</a:t>
            </a:r>
            <a:endParaRPr lang="fr-FR" sz="3200" dirty="0">
              <a:ea typeface="+mn-ea"/>
              <a:cs typeface="+mn-cs"/>
            </a:endParaRPr>
          </a:p>
          <a:p>
            <a:pPr lvl="1">
              <a:defRPr/>
            </a:pPr>
            <a:r>
              <a:rPr lang="fr-FR" dirty="0" smtClean="0"/>
              <a:t>Release the results (comparative), adopt a communication strategy and envisage sanctions</a:t>
            </a:r>
            <a:r>
              <a:rPr lang="fr-FR" dirty="0"/>
              <a:t> </a:t>
            </a:r>
            <a:r>
              <a:rPr lang="fr-FR" dirty="0" smtClean="0"/>
              <a:t>for </a:t>
            </a:r>
            <a:r>
              <a:rPr lang="fr-FR" dirty="0" err="1" smtClean="0"/>
              <a:t>defects</a:t>
            </a:r>
            <a:r>
              <a:rPr lang="fr-FR" dirty="0" smtClean="0"/>
              <a:t>  as the last </a:t>
            </a:r>
            <a:r>
              <a:rPr lang="fr-FR" dirty="0" err="1"/>
              <a:t>r</a:t>
            </a:r>
            <a:r>
              <a:rPr lang="fr-FR" dirty="0" err="1" smtClean="0"/>
              <a:t>esort</a:t>
            </a:r>
            <a:r>
              <a:rPr lang="fr-FR" dirty="0"/>
              <a:t>.</a:t>
            </a:r>
          </a:p>
          <a:p>
            <a:pPr marL="457200" lvl="1" indent="0">
              <a:buFont typeface="ZapfDingbats BT" pitchFamily="18" charset="2"/>
              <a:buNone/>
              <a:defRPr/>
            </a:pPr>
            <a:endParaRPr lang="fr-FR" dirty="0" smtClean="0"/>
          </a:p>
        </p:txBody>
      </p:sp>
      <p:sp>
        <p:nvSpPr>
          <p:cNvPr id="48133" name="Espace réservé du numéro de diapositive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A0512FA-CF2B-40E8-8876-84FEFC42EBE3}" type="slidenum">
              <a:rPr lang="en-US" sz="1200" smtClean="0"/>
              <a:pPr/>
              <a:t>42</a:t>
            </a:fld>
            <a:endParaRPr lang="en-US" sz="1200" smtClean="0"/>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33055243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Grp="1" noChangeArrowheads="1"/>
          </p:cNvSpPr>
          <p:nvPr>
            <p:ph type="title"/>
          </p:nvPr>
        </p:nvSpPr>
        <p:spPr>
          <a:xfrm>
            <a:off x="0" y="382353"/>
            <a:ext cx="9144000" cy="764704"/>
          </a:xfrm>
        </p:spPr>
        <p:txBody>
          <a:bodyPr/>
          <a:lstStyle/>
          <a:p>
            <a:r>
              <a:rPr lang="en-US" dirty="0" smtClean="0"/>
              <a:t>Conclusions and </a:t>
            </a:r>
            <a:r>
              <a:rPr lang="en-US" dirty="0" err="1" smtClean="0"/>
              <a:t>Recommendations</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7412" name="Espace réservé du texte 2"/>
          <p:cNvSpPr>
            <a:spLocks noGrp="1"/>
          </p:cNvSpPr>
          <p:nvPr>
            <p:ph type="body" sz="half" idx="2"/>
          </p:nvPr>
        </p:nvSpPr>
        <p:spPr>
          <a:xfrm>
            <a:off x="251520" y="1557339"/>
            <a:ext cx="8517830" cy="791542"/>
          </a:xfrm>
        </p:spPr>
        <p:txBody>
          <a:bodyPr>
            <a:normAutofit fontScale="85000" lnSpcReduction="20000"/>
          </a:bodyPr>
          <a:lstStyle/>
          <a:p>
            <a:pPr marL="342900" lvl="1" indent="-342900">
              <a:buSzPct val="75000"/>
              <a:buBlip>
                <a:blip r:embed="rId3"/>
              </a:buBlip>
            </a:pPr>
            <a:r>
              <a:rPr lang="fr-FR" sz="3200" dirty="0"/>
              <a:t>Recommendation </a:t>
            </a:r>
            <a:r>
              <a:rPr lang="fr-FR" sz="3200" dirty="0" smtClean="0"/>
              <a:t>No. 4 (continued)</a:t>
            </a:r>
            <a:endParaRPr lang="fr-FR" sz="3200" dirty="0"/>
          </a:p>
          <a:p>
            <a:pPr lvl="1"/>
            <a:r>
              <a:rPr lang="fr-FR" dirty="0" smtClean="0"/>
              <a:t>Publication of the results of measures:</a:t>
            </a:r>
          </a:p>
        </p:txBody>
      </p:sp>
      <p:sp>
        <p:nvSpPr>
          <p:cNvPr id="8" name="Rectangle 7"/>
          <p:cNvSpPr>
            <a:spLocks noChangeArrowheads="1"/>
          </p:cNvSpPr>
          <p:nvPr/>
        </p:nvSpPr>
        <p:spPr bwMode="auto">
          <a:xfrm>
            <a:off x="107950" y="2792534"/>
            <a:ext cx="2808288" cy="2551112"/>
          </a:xfrm>
          <a:prstGeom prst="rect">
            <a:avLst/>
          </a:prstGeom>
          <a:solidFill>
            <a:schemeClr val="bg1">
              <a:lumMod val="75000"/>
            </a:schemeClr>
          </a:solidFill>
          <a:ln>
            <a:noFill/>
          </a:ln>
        </p:spPr>
        <p:txBody>
          <a:bodyPr lIns="91411" tIns="45706" rIns="91411" bIns="45706" anchor="ctr"/>
          <a:lstStyle/>
          <a:p>
            <a:pPr defTabSz="912813">
              <a:defRPr/>
            </a:pPr>
            <a:r>
              <a:rPr lang="fr-FR" b="1" dirty="0" smtClean="0">
                <a:solidFill>
                  <a:srgbClr val="0005A1"/>
                </a:solidFill>
              </a:rPr>
              <a:t>The first </a:t>
            </a:r>
            <a:r>
              <a:rPr lang="fr-FR" sz="1800" b="1" dirty="0">
                <a:solidFill>
                  <a:srgbClr val="0005A1"/>
                </a:solidFill>
              </a:rPr>
              <a:t> Voice campaign on a large sample (30 </a:t>
            </a:r>
            <a:r>
              <a:rPr lang="fr-FR" sz="1800" b="1" dirty="0" smtClean="0">
                <a:solidFill>
                  <a:srgbClr val="0005A1"/>
                </a:solidFill>
              </a:rPr>
              <a:t>Cities and </a:t>
            </a:r>
            <a:r>
              <a:rPr lang="fr-FR" sz="1800" b="1" dirty="0" err="1" smtClean="0">
                <a:solidFill>
                  <a:srgbClr val="0005A1"/>
                </a:solidFill>
              </a:rPr>
              <a:t>crowded</a:t>
            </a:r>
            <a:r>
              <a:rPr lang="fr-FR" sz="1800" b="1" dirty="0" smtClean="0">
                <a:solidFill>
                  <a:srgbClr val="0005A1"/>
                </a:solidFill>
              </a:rPr>
              <a:t> </a:t>
            </a:r>
            <a:r>
              <a:rPr lang="fr-FR" sz="1800" b="1" dirty="0" err="1" smtClean="0">
                <a:solidFill>
                  <a:srgbClr val="0005A1"/>
                </a:solidFill>
              </a:rPr>
              <a:t>facilities</a:t>
            </a:r>
            <a:r>
              <a:rPr lang="fr-FR" sz="1800" b="1" dirty="0" smtClean="0">
                <a:solidFill>
                  <a:srgbClr val="0005A1"/>
                </a:solidFill>
              </a:rPr>
              <a:t> airports, tourist centers…).</a:t>
            </a:r>
            <a:endParaRPr lang="fr-FR" sz="1800" b="1" dirty="0">
              <a:solidFill>
                <a:srgbClr val="0005A1"/>
              </a:solidFill>
            </a:endParaRPr>
          </a:p>
          <a:p>
            <a:pPr defTabSz="912813">
              <a:defRPr/>
            </a:pPr>
            <a:r>
              <a:rPr lang="fr-FR" sz="1800" b="1" dirty="0"/>
              <a:t>1</a:t>
            </a:r>
            <a:r>
              <a:rPr lang="fr-FR" sz="1800" b="1" baseline="30000" dirty="0"/>
              <a:t>Er</a:t>
            </a:r>
            <a:r>
              <a:rPr lang="fr-FR" sz="1800" b="1" dirty="0"/>
              <a:t> Quarter of the year</a:t>
            </a:r>
          </a:p>
        </p:txBody>
      </p:sp>
      <p:sp>
        <p:nvSpPr>
          <p:cNvPr id="9" name="Rectangle 8"/>
          <p:cNvSpPr>
            <a:spLocks noChangeArrowheads="1"/>
          </p:cNvSpPr>
          <p:nvPr/>
        </p:nvSpPr>
        <p:spPr bwMode="auto">
          <a:xfrm>
            <a:off x="6011863" y="2984258"/>
            <a:ext cx="2952750" cy="2135187"/>
          </a:xfrm>
          <a:prstGeom prst="rect">
            <a:avLst/>
          </a:prstGeom>
          <a:solidFill>
            <a:schemeClr val="bg1">
              <a:lumMod val="75000"/>
            </a:schemeClr>
          </a:solidFill>
          <a:ln>
            <a:noFill/>
          </a:ln>
        </p:spPr>
        <p:txBody>
          <a:bodyPr lIns="91411" tIns="45706" rIns="91411" bIns="45706" anchor="ctr"/>
          <a:lstStyle/>
          <a:p>
            <a:pPr defTabSz="912813">
              <a:defRPr/>
            </a:pPr>
            <a:r>
              <a:rPr lang="fr-FR" b="1" dirty="0" smtClean="0">
                <a:solidFill>
                  <a:srgbClr val="0005A1"/>
                </a:solidFill>
              </a:rPr>
              <a:t>The second</a:t>
            </a:r>
            <a:r>
              <a:rPr lang="fr-FR" sz="1800" b="1" dirty="0">
                <a:solidFill>
                  <a:srgbClr val="0005A1"/>
                </a:solidFill>
              </a:rPr>
              <a:t> </a:t>
            </a:r>
            <a:r>
              <a:rPr lang="fr-FR" sz="1800" b="1" dirty="0" err="1" smtClean="0">
                <a:solidFill>
                  <a:srgbClr val="0005A1"/>
                </a:solidFill>
              </a:rPr>
              <a:t>similar</a:t>
            </a:r>
            <a:r>
              <a:rPr lang="fr-FR" sz="1800" b="1" dirty="0" smtClean="0">
                <a:solidFill>
                  <a:srgbClr val="0005A1"/>
                </a:solidFill>
              </a:rPr>
              <a:t> </a:t>
            </a:r>
            <a:r>
              <a:rPr lang="fr-FR" sz="1800" b="1" dirty="0">
                <a:solidFill>
                  <a:srgbClr val="0005A1"/>
                </a:solidFill>
              </a:rPr>
              <a:t>campaign to the first </a:t>
            </a:r>
            <a:r>
              <a:rPr lang="fr-FR" sz="1800" b="1" dirty="0" smtClean="0">
                <a:solidFill>
                  <a:srgbClr val="0005A1"/>
                </a:solidFill>
              </a:rPr>
              <a:t>one and </a:t>
            </a:r>
            <a:r>
              <a:rPr lang="fr-FR" sz="1800" b="1" dirty="0" err="1" smtClean="0">
                <a:solidFill>
                  <a:srgbClr val="0005A1"/>
                </a:solidFill>
              </a:rPr>
              <a:t>based</a:t>
            </a:r>
            <a:r>
              <a:rPr lang="fr-FR" sz="1800" b="1" dirty="0" smtClean="0">
                <a:solidFill>
                  <a:srgbClr val="0005A1"/>
                </a:solidFill>
              </a:rPr>
              <a:t> </a:t>
            </a:r>
            <a:r>
              <a:rPr lang="fr-FR" sz="1800" b="1" dirty="0">
                <a:solidFill>
                  <a:srgbClr val="0005A1"/>
                </a:solidFill>
              </a:rPr>
              <a:t>on </a:t>
            </a:r>
            <a:r>
              <a:rPr lang="fr-FR" sz="1800" b="1" dirty="0" smtClean="0">
                <a:solidFill>
                  <a:srgbClr val="0005A1"/>
                </a:solidFill>
              </a:rPr>
              <a:t>the </a:t>
            </a:r>
            <a:r>
              <a:rPr lang="fr-FR" sz="1800" b="1" dirty="0" err="1">
                <a:solidFill>
                  <a:srgbClr val="0005A1"/>
                </a:solidFill>
              </a:rPr>
              <a:t>same</a:t>
            </a:r>
            <a:r>
              <a:rPr lang="fr-FR" sz="1800" b="1" dirty="0">
                <a:solidFill>
                  <a:srgbClr val="0005A1"/>
                </a:solidFill>
              </a:rPr>
              <a:t> </a:t>
            </a:r>
            <a:r>
              <a:rPr lang="fr-FR" sz="1800" b="1" dirty="0" err="1" smtClean="0">
                <a:solidFill>
                  <a:srgbClr val="0005A1"/>
                </a:solidFill>
              </a:rPr>
              <a:t>sample</a:t>
            </a:r>
            <a:r>
              <a:rPr lang="fr-FR" sz="1800" b="1" dirty="0" smtClean="0">
                <a:solidFill>
                  <a:srgbClr val="0005A1"/>
                </a:solidFill>
              </a:rPr>
              <a:t> </a:t>
            </a:r>
            <a:r>
              <a:rPr lang="fr-FR" sz="1800" b="1" dirty="0" err="1" smtClean="0">
                <a:solidFill>
                  <a:srgbClr val="0005A1"/>
                </a:solidFill>
              </a:rPr>
              <a:t>broadly</a:t>
            </a:r>
            <a:r>
              <a:rPr lang="fr-FR" sz="1800" b="1" dirty="0" smtClean="0">
                <a:solidFill>
                  <a:srgbClr val="0005A1"/>
                </a:solidFill>
              </a:rPr>
              <a:t>.</a:t>
            </a:r>
            <a:endParaRPr lang="fr-FR" sz="1800" b="1" dirty="0">
              <a:solidFill>
                <a:srgbClr val="0005A1"/>
              </a:solidFill>
            </a:endParaRPr>
          </a:p>
          <a:p>
            <a:pPr defTabSz="912813">
              <a:defRPr/>
            </a:pPr>
            <a:r>
              <a:rPr lang="fr-FR" sz="1800" b="1" dirty="0"/>
              <a:t>4</a:t>
            </a:r>
            <a:r>
              <a:rPr lang="fr-FR" sz="1800" b="1" baseline="30000" dirty="0"/>
              <a:t>Th</a:t>
            </a:r>
            <a:r>
              <a:rPr lang="fr-FR" sz="1800" b="1" dirty="0"/>
              <a:t> Quarter of </a:t>
            </a:r>
            <a:r>
              <a:rPr lang="fr-FR" sz="1800" b="1" dirty="0" smtClean="0"/>
              <a:t>The Year</a:t>
            </a:r>
            <a:endParaRPr lang="fr-FR" sz="1800" b="1" dirty="0"/>
          </a:p>
        </p:txBody>
      </p:sp>
      <p:sp>
        <p:nvSpPr>
          <p:cNvPr id="10" name="Flèche droite 2"/>
          <p:cNvSpPr>
            <a:spLocks noChangeArrowheads="1"/>
          </p:cNvSpPr>
          <p:nvPr/>
        </p:nvSpPr>
        <p:spPr bwMode="auto">
          <a:xfrm>
            <a:off x="3059113" y="4125052"/>
            <a:ext cx="2808287" cy="649288"/>
          </a:xfrm>
          <a:prstGeom prst="rightArrow">
            <a:avLst>
              <a:gd name="adj1" fmla="val 50000"/>
              <a:gd name="adj2" fmla="val 49900"/>
            </a:avLst>
          </a:prstGeom>
          <a:solidFill>
            <a:schemeClr val="accent1"/>
          </a:solidFill>
          <a:ln w="9525" algn="ctr">
            <a:solidFill>
              <a:schemeClr val="tx1"/>
            </a:solidFill>
            <a:round/>
            <a:headEnd/>
            <a:tailEnd/>
          </a:ln>
        </p:spPr>
        <p:txBody>
          <a:bodyPr/>
          <a:lstStyle/>
          <a:p>
            <a:endParaRPr lang="fr-FR"/>
          </a:p>
        </p:txBody>
      </p:sp>
      <p:sp>
        <p:nvSpPr>
          <p:cNvPr id="11" name="ZoneTexte 5"/>
          <p:cNvSpPr txBox="1">
            <a:spLocks noChangeArrowheads="1"/>
          </p:cNvSpPr>
          <p:nvPr/>
        </p:nvSpPr>
        <p:spPr bwMode="auto">
          <a:xfrm>
            <a:off x="2949575" y="3424868"/>
            <a:ext cx="259077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600" b="1" dirty="0" err="1" smtClean="0">
                <a:latin typeface="Arial" charset="0"/>
                <a:cs typeface="Arial" charset="0"/>
              </a:rPr>
              <a:t>Communicating</a:t>
            </a:r>
            <a:r>
              <a:rPr lang="fr-FR" sz="1600" b="1" dirty="0" smtClean="0">
                <a:latin typeface="Arial" charset="0"/>
                <a:cs typeface="Arial" charset="0"/>
              </a:rPr>
              <a:t>  </a:t>
            </a:r>
            <a:r>
              <a:rPr lang="fr-FR" sz="1600" b="1" dirty="0">
                <a:latin typeface="Arial" charset="0"/>
                <a:cs typeface="Arial" charset="0"/>
              </a:rPr>
              <a:t>Results</a:t>
            </a:r>
          </a:p>
          <a:p>
            <a:pPr algn="ctr" eaLnBrk="1" hangingPunct="1"/>
            <a:r>
              <a:rPr lang="fr-FR" sz="1600" b="1" dirty="0">
                <a:latin typeface="Arial" charset="0"/>
                <a:cs typeface="Arial" charset="0"/>
              </a:rPr>
              <a:t> </a:t>
            </a:r>
            <a:r>
              <a:rPr lang="fr-FR" sz="1600" b="1" dirty="0" smtClean="0">
                <a:latin typeface="Arial" charset="0"/>
                <a:cs typeface="Arial" charset="0"/>
              </a:rPr>
              <a:t>to the </a:t>
            </a:r>
            <a:r>
              <a:rPr lang="fr-FR" sz="1600" b="1" dirty="0">
                <a:latin typeface="Arial" charset="0"/>
                <a:cs typeface="Arial" charset="0"/>
              </a:rPr>
              <a:t>operators</a:t>
            </a:r>
          </a:p>
        </p:txBody>
      </p:sp>
      <p:sp>
        <p:nvSpPr>
          <p:cNvPr id="12" name="ZoneTexte 8"/>
          <p:cNvSpPr txBox="1">
            <a:spLocks noChangeArrowheads="1"/>
          </p:cNvSpPr>
          <p:nvPr/>
        </p:nvSpPr>
        <p:spPr bwMode="auto">
          <a:xfrm>
            <a:off x="3152775" y="4821504"/>
            <a:ext cx="29910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600" b="1" dirty="0" err="1" smtClean="0">
                <a:solidFill>
                  <a:srgbClr val="00B050"/>
                </a:solidFill>
                <a:latin typeface="Arial" charset="0"/>
                <a:cs typeface="Arial" charset="0"/>
              </a:rPr>
              <a:t>Timeline</a:t>
            </a:r>
            <a:r>
              <a:rPr lang="fr-FR" sz="1600" b="1" dirty="0" smtClean="0">
                <a:solidFill>
                  <a:srgbClr val="00B050"/>
                </a:solidFill>
                <a:latin typeface="Arial" charset="0"/>
                <a:cs typeface="Arial" charset="0"/>
              </a:rPr>
              <a:t> of </a:t>
            </a:r>
            <a:r>
              <a:rPr lang="fr-FR" sz="1600" b="1" dirty="0">
                <a:solidFill>
                  <a:srgbClr val="00B050"/>
                </a:solidFill>
                <a:latin typeface="Arial" charset="0"/>
                <a:cs typeface="Arial" charset="0"/>
              </a:rPr>
              <a:t>5 to 6 months for</a:t>
            </a:r>
          </a:p>
          <a:p>
            <a:pPr algn="ctr" eaLnBrk="1" hangingPunct="1"/>
            <a:r>
              <a:rPr lang="fr-FR" sz="1600" b="1" dirty="0" smtClean="0">
                <a:solidFill>
                  <a:srgbClr val="00B050"/>
                </a:solidFill>
                <a:latin typeface="Arial" charset="0"/>
                <a:cs typeface="Arial" charset="0"/>
              </a:rPr>
              <a:t>The Correction </a:t>
            </a:r>
            <a:r>
              <a:rPr lang="fr-FR" sz="1600" b="1" dirty="0">
                <a:solidFill>
                  <a:srgbClr val="00B050"/>
                </a:solidFill>
                <a:latin typeface="Arial" charset="0"/>
                <a:cs typeface="Arial" charset="0"/>
              </a:rPr>
              <a:t>of </a:t>
            </a:r>
            <a:r>
              <a:rPr lang="fr-FR" sz="1600" b="1" dirty="0" err="1" smtClean="0">
                <a:solidFill>
                  <a:srgbClr val="00B050"/>
                </a:solidFill>
                <a:latin typeface="Arial" charset="0"/>
                <a:cs typeface="Arial" charset="0"/>
              </a:rPr>
              <a:t>defects</a:t>
            </a:r>
            <a:r>
              <a:rPr lang="fr-FR" sz="1600" b="1" dirty="0" smtClean="0">
                <a:solidFill>
                  <a:srgbClr val="00B050"/>
                </a:solidFill>
                <a:latin typeface="Arial" charset="0"/>
                <a:cs typeface="Arial" charset="0"/>
              </a:rPr>
              <a:t> </a:t>
            </a:r>
            <a:endParaRPr lang="fr-FR" sz="1600" b="1" dirty="0">
              <a:solidFill>
                <a:srgbClr val="00B050"/>
              </a:solidFill>
              <a:latin typeface="Arial" charset="0"/>
              <a:cs typeface="Arial" charset="0"/>
            </a:endParaRPr>
          </a:p>
          <a:p>
            <a:pPr algn="ctr" eaLnBrk="1" hangingPunct="1"/>
            <a:r>
              <a:rPr lang="fr-FR" sz="1600" b="1" dirty="0">
                <a:solidFill>
                  <a:srgbClr val="00B050"/>
                </a:solidFill>
                <a:latin typeface="Arial" charset="0"/>
                <a:cs typeface="Arial" charset="0"/>
              </a:rPr>
              <a:t> Identified by the ANRT</a:t>
            </a:r>
          </a:p>
        </p:txBody>
      </p:sp>
      <p:sp>
        <p:nvSpPr>
          <p:cNvPr id="17418"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9CF261F-2D2F-48EF-925C-6438FCCB6A85}" type="slidenum">
              <a:rPr lang="en-US" sz="1200" smtClean="0"/>
              <a:pPr/>
              <a:t>43</a:t>
            </a:fld>
            <a:endParaRPr lang="en-US" sz="1200" smtClean="0"/>
          </a:p>
        </p:txBody>
      </p:sp>
      <p:sp>
        <p:nvSpPr>
          <p:cNvPr id="3" name="Rectangle 2"/>
          <p:cNvSpPr/>
          <p:nvPr/>
        </p:nvSpPr>
        <p:spPr>
          <a:xfrm>
            <a:off x="6345238" y="5051258"/>
            <a:ext cx="2286000" cy="923330"/>
          </a:xfrm>
          <a:prstGeom prst="rect">
            <a:avLst/>
          </a:prstGeom>
        </p:spPr>
        <p:txBody>
          <a:bodyPr>
            <a:spAutoFit/>
          </a:bodyPr>
          <a:lstStyle/>
          <a:p>
            <a:pPr lvl="0" algn="ctr" defTabSz="912813">
              <a:defRPr/>
            </a:pPr>
            <a:r>
              <a:rPr lang="fr-FR" sz="1800" b="1" i="1" dirty="0">
                <a:solidFill>
                  <a:srgbClr val="FF0000"/>
                </a:solidFill>
              </a:rPr>
              <a:t>(Publication of the </a:t>
            </a:r>
            <a:r>
              <a:rPr lang="fr-FR" sz="1800" b="1" i="1" dirty="0" smtClean="0">
                <a:solidFill>
                  <a:srgbClr val="FF0000"/>
                </a:solidFill>
              </a:rPr>
              <a:t>Results and communication)</a:t>
            </a:r>
            <a:endParaRPr lang="fr-FR" sz="1800" b="1" i="1" dirty="0">
              <a:solidFill>
                <a:srgbClr val="FF0000"/>
              </a:solidFill>
            </a:endParaRPr>
          </a:p>
        </p:txBody>
      </p:sp>
      <p:sp>
        <p:nvSpPr>
          <p:cNvPr id="13"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4274612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par>
                                <p:cTn id="41" presetID="35" presetClass="emph" presetSubtype="0" repeatCount="indefinite" fill="hold" nodeType="withEffect">
                                  <p:stCondLst>
                                    <p:cond delay="0"/>
                                  </p:stCondLst>
                                  <p:endCondLst>
                                    <p:cond evt="onNext" delay="0">
                                      <p:tgtEl>
                                        <p:sldTgt/>
                                      </p:tgtEl>
                                    </p:cond>
                                  </p:endCondLst>
                                  <p:childTnLst>
                                    <p:anim calcmode="discrete" valueType="str">
                                      <p:cBhvr>
                                        <p:cTn id="42" dur="1000" fill="hold"/>
                                        <p:tgtEl>
                                          <p:spTgt spid="3">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0724" name="Espace réservé du texte 2"/>
          <p:cNvSpPr>
            <a:spLocks noGrp="1"/>
          </p:cNvSpPr>
          <p:nvPr>
            <p:ph type="body" sz="half" idx="2"/>
          </p:nvPr>
        </p:nvSpPr>
        <p:spPr>
          <a:xfrm>
            <a:off x="539750" y="1700213"/>
            <a:ext cx="8229600" cy="3529012"/>
          </a:xfrm>
        </p:spPr>
        <p:txBody>
          <a:bodyPr/>
          <a:lstStyle/>
          <a:p>
            <a:pPr marL="0" indent="0" algn="ctr">
              <a:buFontTx/>
              <a:buNone/>
            </a:pPr>
            <a:r>
              <a:rPr lang="fr-FR" sz="4000" b="1" dirty="0" smtClean="0"/>
              <a:t>Thank you for your attention</a:t>
            </a:r>
          </a:p>
          <a:p>
            <a:pPr marL="0" indent="0" algn="ctr">
              <a:buFontTx/>
              <a:buNone/>
            </a:pPr>
            <a:r>
              <a:rPr lang="fr-FR" sz="4000" b="1" dirty="0" smtClean="0"/>
              <a:t>Questions/Answers</a:t>
            </a:r>
          </a:p>
          <a:p>
            <a:pPr marL="0" indent="0" algn="ctr">
              <a:buFontTx/>
              <a:buNone/>
            </a:pPr>
            <a:endParaRPr lang="fr-FR" dirty="0" smtClean="0"/>
          </a:p>
          <a:p>
            <a:pPr marL="0" indent="0" algn="ctr">
              <a:buFontTx/>
              <a:buNone/>
            </a:pPr>
            <a:endParaRPr lang="fr-FR" dirty="0" smtClean="0"/>
          </a:p>
          <a:p>
            <a:pPr marL="0" indent="0" algn="ctr">
              <a:buFontTx/>
              <a:buNone/>
            </a:pPr>
            <a:r>
              <a:rPr lang="en-GB" sz="2800" b="1" dirty="0" smtClean="0">
                <a:hlinkClick r:id="rId3"/>
              </a:rPr>
              <a:t>Talib@anrt.ma</a:t>
            </a:r>
            <a:r>
              <a:rPr lang="en-GB" sz="2800" b="1" dirty="0" smtClean="0"/>
              <a:t> // </a:t>
            </a:r>
            <a:r>
              <a:rPr lang="en-GB" sz="2800" b="1" dirty="0" smtClean="0">
                <a:hlinkClick r:id="rId4"/>
              </a:rPr>
              <a:t>Htalib@ties.itu.int</a:t>
            </a:r>
            <a:endParaRPr lang="en-GB" sz="2800" b="1" dirty="0" smtClean="0"/>
          </a:p>
          <a:p>
            <a:pPr marL="0" indent="0" algn="ctr">
              <a:buFontTx/>
              <a:buNone/>
            </a:pPr>
            <a:endParaRPr lang="fr-FR" dirty="0" smtClean="0"/>
          </a:p>
          <a:p>
            <a:pPr marL="0" indent="0">
              <a:buFontTx/>
              <a:buNone/>
            </a:pPr>
            <a:endParaRPr lang="fr-FR" dirty="0" smtClean="0"/>
          </a:p>
        </p:txBody>
      </p:sp>
      <p:sp>
        <p:nvSpPr>
          <p:cNvPr id="3" name="Espace réservé du numéro de diapositive 2"/>
          <p:cNvSpPr>
            <a:spLocks noGrp="1"/>
          </p:cNvSpPr>
          <p:nvPr>
            <p:ph type="sldNum" sz="quarter" idx="11"/>
          </p:nvPr>
        </p:nvSpPr>
        <p:spPr/>
        <p:txBody>
          <a:bodyPr/>
          <a:lstStyle/>
          <a:p>
            <a:pPr>
              <a:defRPr/>
            </a:pPr>
            <a:fld id="{93B09C60-56E3-49E9-AC4E-AB6A11F44413}" type="slidenum">
              <a:rPr lang="en-US" smtClean="0"/>
              <a:pPr>
                <a:defRPr/>
              </a:pPr>
              <a:t>44</a:t>
            </a:fld>
            <a:endParaRPr lang="en-US"/>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72673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387503"/>
            <a:ext cx="9144000" cy="836613"/>
          </a:xfrm>
        </p:spPr>
        <p:txBody>
          <a:bodyPr/>
          <a:lstStyle/>
          <a:p>
            <a:r>
              <a:rPr lang="fr-FR" dirty="0" smtClean="0"/>
              <a:t>Plan of the presentation</a:t>
            </a:r>
          </a:p>
        </p:txBody>
      </p:sp>
      <p:sp>
        <p:nvSpPr>
          <p:cNvPr id="2" name="Espace réservé du numéro de diapositive 1"/>
          <p:cNvSpPr>
            <a:spLocks noGrp="1"/>
          </p:cNvSpPr>
          <p:nvPr>
            <p:ph type="sldNum" sz="quarter" idx="4294967295"/>
          </p:nvPr>
        </p:nvSpPr>
        <p:spPr>
          <a:xfrm>
            <a:off x="7751763" y="6525344"/>
            <a:ext cx="1366837" cy="359644"/>
          </a:xfrm>
          <a:prstGeom prst="rect">
            <a:avLst/>
          </a:prstGeom>
        </p:spPr>
        <p:txBody>
          <a:bodyPr/>
          <a:lstStyle/>
          <a:p>
            <a:pPr>
              <a:defRPr/>
            </a:pPr>
            <a:fld id="{68634B60-16E9-421C-BEAE-A5921D67FD8D}" type="slidenum">
              <a:rPr lang="en-US" smtClean="0"/>
              <a:pPr>
                <a:defRPr/>
              </a:pPr>
              <a:t>5</a:t>
            </a:fld>
            <a:endParaRPr lang="en-US" dirty="0"/>
          </a:p>
        </p:txBody>
      </p:sp>
      <p:sp>
        <p:nvSpPr>
          <p:cNvPr id="5"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
        <p:nvSpPr>
          <p:cNvPr id="6" name="Rectangle 3"/>
          <p:cNvSpPr>
            <a:spLocks noGrp="1" noChangeArrowheads="1"/>
          </p:cNvSpPr>
          <p:nvPr>
            <p:ph idx="1"/>
          </p:nvPr>
        </p:nvSpPr>
        <p:spPr>
          <a:xfrm>
            <a:off x="457200" y="1223963"/>
            <a:ext cx="8229600" cy="4575175"/>
          </a:xfrm>
        </p:spPr>
        <p:txBody>
          <a:bodyPr>
            <a:normAutofit fontScale="92500" lnSpcReduction="20000"/>
          </a:bodyPr>
          <a:lstStyle/>
          <a:p>
            <a:pPr>
              <a:defRPr/>
            </a:pPr>
            <a:r>
              <a:rPr lang="fr-FR" sz="2800" dirty="0"/>
              <a:t>Introduction: </a:t>
            </a:r>
            <a:r>
              <a:rPr lang="fr-FR" sz="2800" dirty="0" smtClean="0"/>
              <a:t>background of </a:t>
            </a:r>
            <a:r>
              <a:rPr lang="fr-FR" sz="2800" dirty="0" err="1" smtClean="0"/>
              <a:t>QoS</a:t>
            </a:r>
            <a:r>
              <a:rPr lang="fr-FR" sz="2800" dirty="0" smtClean="0"/>
              <a:t>/</a:t>
            </a:r>
            <a:r>
              <a:rPr lang="fr-FR" sz="2800" dirty="0" err="1" smtClean="0"/>
              <a:t>QoE</a:t>
            </a:r>
            <a:r>
              <a:rPr lang="fr-FR" sz="2800" dirty="0" smtClean="0"/>
              <a:t>…</a:t>
            </a:r>
            <a:endParaRPr lang="fr-FR" sz="2800" dirty="0"/>
          </a:p>
          <a:p>
            <a:pPr>
              <a:defRPr/>
            </a:pPr>
            <a:r>
              <a:rPr lang="fr-FR" sz="2800" dirty="0" smtClean="0"/>
              <a:t>The </a:t>
            </a:r>
            <a:r>
              <a:rPr lang="fr-FR" sz="2800" dirty="0"/>
              <a:t>Internet service </a:t>
            </a:r>
            <a:r>
              <a:rPr lang="fr-FR" sz="2800" dirty="0" err="1" smtClean="0"/>
              <a:t>at</a:t>
            </a:r>
            <a:r>
              <a:rPr lang="fr-FR" sz="2800" dirty="0" smtClean="0"/>
              <a:t> </a:t>
            </a:r>
            <a:r>
              <a:rPr lang="fr-FR" sz="2800" dirty="0" err="1" smtClean="0"/>
              <a:t>Morocco</a:t>
            </a:r>
            <a:endParaRPr lang="fr-FR" sz="2800" dirty="0"/>
          </a:p>
          <a:p>
            <a:pPr>
              <a:defRPr/>
            </a:pPr>
            <a:r>
              <a:rPr lang="fr-FR" sz="2800" dirty="0" smtClean="0"/>
              <a:t>Evaluation of the </a:t>
            </a:r>
            <a:r>
              <a:rPr lang="fr-FR" sz="2800" dirty="0" err="1" smtClean="0"/>
              <a:t>QoS</a:t>
            </a:r>
            <a:r>
              <a:rPr lang="fr-FR" sz="2800" dirty="0" smtClean="0"/>
              <a:t> of the fixed Internet</a:t>
            </a:r>
          </a:p>
          <a:p>
            <a:pPr>
              <a:defRPr/>
            </a:pPr>
            <a:r>
              <a:rPr lang="fr-FR" sz="2800" dirty="0" smtClean="0"/>
              <a:t>Evaluation of the </a:t>
            </a:r>
            <a:r>
              <a:rPr lang="fr-FR" sz="2800" dirty="0" err="1" smtClean="0"/>
              <a:t>QoS</a:t>
            </a:r>
            <a:r>
              <a:rPr lang="fr-FR" sz="2800" dirty="0" smtClean="0"/>
              <a:t> of the </a:t>
            </a:r>
            <a:r>
              <a:rPr lang="fr-FR" sz="2800" dirty="0">
                <a:solidFill>
                  <a:srgbClr val="1F497D">
                    <a:lumMod val="60000"/>
                    <a:lumOff val="40000"/>
                  </a:srgbClr>
                </a:solidFill>
              </a:rPr>
              <a:t>Mobile </a:t>
            </a:r>
            <a:r>
              <a:rPr lang="fr-FR" sz="2800" dirty="0" smtClean="0"/>
              <a:t>Internet 3G and 4G</a:t>
            </a:r>
          </a:p>
          <a:p>
            <a:pPr lvl="1">
              <a:defRPr/>
            </a:pPr>
            <a:r>
              <a:rPr lang="fr-FR" sz="2400" dirty="0" smtClean="0"/>
              <a:t>Mobile Internet on PC,</a:t>
            </a:r>
          </a:p>
          <a:p>
            <a:pPr lvl="1">
              <a:defRPr/>
            </a:pPr>
            <a:r>
              <a:rPr lang="fr-FR" sz="2400" dirty="0">
                <a:solidFill>
                  <a:srgbClr val="1F497D">
                    <a:lumMod val="60000"/>
                    <a:lumOff val="40000"/>
                  </a:srgbClr>
                </a:solidFill>
              </a:rPr>
              <a:t>Mobile </a:t>
            </a:r>
            <a:r>
              <a:rPr lang="fr-FR" sz="2400" dirty="0" smtClean="0"/>
              <a:t>Internet on Smartphones</a:t>
            </a:r>
          </a:p>
          <a:p>
            <a:pPr lvl="1">
              <a:defRPr/>
            </a:pPr>
            <a:r>
              <a:rPr lang="fr-FR" sz="2400" dirty="0" smtClean="0"/>
              <a:t>FTP or HTTP </a:t>
            </a:r>
            <a:r>
              <a:rPr lang="fr-FR" sz="2400" dirty="0" err="1" smtClean="0"/>
              <a:t>measures</a:t>
            </a:r>
            <a:endParaRPr lang="fr-FR" sz="2400" dirty="0" smtClean="0"/>
          </a:p>
          <a:p>
            <a:pPr>
              <a:defRPr/>
            </a:pPr>
            <a:r>
              <a:rPr lang="fr-FR" sz="2800" dirty="0" smtClean="0"/>
              <a:t>Measured indicators (Definitions)</a:t>
            </a:r>
          </a:p>
          <a:p>
            <a:pPr>
              <a:defRPr/>
            </a:pPr>
            <a:r>
              <a:rPr lang="fr-FR" sz="2800" dirty="0" smtClean="0"/>
              <a:t>Platform of </a:t>
            </a:r>
            <a:r>
              <a:rPr lang="fr-FR" sz="2800" dirty="0" err="1" smtClean="0"/>
              <a:t>Measurement</a:t>
            </a:r>
            <a:r>
              <a:rPr lang="fr-FR" sz="2800" dirty="0" smtClean="0"/>
              <a:t> Servers</a:t>
            </a:r>
          </a:p>
          <a:p>
            <a:pPr marL="342900" lvl="1" indent="-342900">
              <a:buFont typeface="Arial"/>
              <a:buChar char="•"/>
              <a:defRPr/>
            </a:pPr>
            <a:r>
              <a:rPr lang="fr-FR" dirty="0" smtClean="0"/>
              <a:t>Evaluation </a:t>
            </a:r>
            <a:r>
              <a:rPr lang="fr-FR" dirty="0"/>
              <a:t>o</a:t>
            </a:r>
            <a:r>
              <a:rPr lang="fr-FR" dirty="0" smtClean="0"/>
              <a:t>f </a:t>
            </a:r>
            <a:r>
              <a:rPr lang="fr-FR" dirty="0"/>
              <a:t>the </a:t>
            </a:r>
            <a:r>
              <a:rPr lang="fr-FR" dirty="0" err="1"/>
              <a:t>QoE</a:t>
            </a:r>
            <a:r>
              <a:rPr lang="fr-FR" dirty="0"/>
              <a:t> o</a:t>
            </a:r>
            <a:r>
              <a:rPr lang="fr-FR" dirty="0" smtClean="0"/>
              <a:t>f the Internet</a:t>
            </a:r>
            <a:endParaRPr lang="fr-FR" dirty="0"/>
          </a:p>
          <a:p>
            <a:pPr marL="342900" lvl="1" indent="-342900">
              <a:buFont typeface="Arial"/>
              <a:buChar char="•"/>
              <a:defRPr/>
            </a:pPr>
            <a:r>
              <a:rPr lang="fr-FR" dirty="0"/>
              <a:t>Conclusions and Recommendations</a:t>
            </a:r>
          </a:p>
          <a:p>
            <a:pPr>
              <a:defRPr/>
            </a:pPr>
            <a:endParaRPr lang="fr-FR" sz="2800" dirty="0" smtClean="0"/>
          </a:p>
        </p:txBody>
      </p:sp>
    </p:spTree>
    <p:extLst>
      <p:ext uri="{BB962C8B-B14F-4D97-AF65-F5344CB8AC3E}">
        <p14:creationId xmlns:p14="http://schemas.microsoft.com/office/powerpoint/2010/main" val="2405068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0" y="1089641"/>
            <a:ext cx="9144000" cy="4706475"/>
          </a:xfrm>
        </p:spPr>
        <p:txBody>
          <a:bodyPr>
            <a:normAutofit lnSpcReduction="10000"/>
          </a:bodyPr>
          <a:lstStyle/>
          <a:p>
            <a:pPr>
              <a:lnSpc>
                <a:spcPct val="90000"/>
              </a:lnSpc>
            </a:pPr>
            <a:r>
              <a:rPr lang="en-US" sz="2800" dirty="0" smtClean="0"/>
              <a:t>Three global operators</a:t>
            </a:r>
            <a:r>
              <a:rPr lang="en-US" sz="2800" dirty="0"/>
              <a:t> </a:t>
            </a:r>
            <a:r>
              <a:rPr lang="en-US" sz="2800" dirty="0" smtClean="0"/>
              <a:t>: </a:t>
            </a:r>
            <a:r>
              <a:rPr lang="en-US" sz="2800" dirty="0" err="1" smtClean="0"/>
              <a:t>Itissalat</a:t>
            </a:r>
            <a:r>
              <a:rPr lang="en-US" sz="2800" dirty="0" smtClean="0"/>
              <a:t> </a:t>
            </a:r>
            <a:r>
              <a:rPr lang="en-US" sz="2800" dirty="0"/>
              <a:t>Al-</a:t>
            </a:r>
            <a:r>
              <a:rPr lang="en-US" sz="2800" dirty="0" err="1"/>
              <a:t>Maghrib</a:t>
            </a:r>
            <a:r>
              <a:rPr lang="en-US" sz="2800" dirty="0"/>
              <a:t> (Morocco Telecom</a:t>
            </a:r>
            <a:r>
              <a:rPr lang="en-US" sz="2800" dirty="0" smtClean="0"/>
              <a:t>), </a:t>
            </a:r>
            <a:r>
              <a:rPr lang="en-US" sz="2800" dirty="0" err="1"/>
              <a:t>Medi</a:t>
            </a:r>
            <a:r>
              <a:rPr lang="en-US" sz="2800" dirty="0"/>
              <a:t> </a:t>
            </a:r>
            <a:r>
              <a:rPr lang="en-US" sz="2800" dirty="0" smtClean="0"/>
              <a:t>Telecom (</a:t>
            </a:r>
            <a:r>
              <a:rPr lang="en-US" sz="2800" dirty="0" err="1" smtClean="0"/>
              <a:t>Méditel</a:t>
            </a:r>
            <a:r>
              <a:rPr lang="en-US" sz="2800" dirty="0" smtClean="0"/>
              <a:t>) and Wana Corporate (INWI):</a:t>
            </a:r>
          </a:p>
          <a:p>
            <a:pPr lvl="1">
              <a:lnSpc>
                <a:spcPct val="90000"/>
              </a:lnSpc>
            </a:pPr>
            <a:r>
              <a:rPr lang="en-US" sz="2400" dirty="0" smtClean="0"/>
              <a:t>Fixed (national and international);</a:t>
            </a:r>
          </a:p>
          <a:p>
            <a:pPr lvl="1">
              <a:lnSpc>
                <a:spcPct val="90000"/>
              </a:lnSpc>
            </a:pPr>
            <a:r>
              <a:rPr lang="en-US" sz="2400" dirty="0" smtClean="0"/>
              <a:t>Mobile: 2G (GSM and CDMA), 3G (UMTS and CDMA 2000) and 4G LTE,</a:t>
            </a:r>
          </a:p>
          <a:p>
            <a:pPr>
              <a:lnSpc>
                <a:spcPct val="90000"/>
              </a:lnSpc>
            </a:pPr>
            <a:endParaRPr lang="fr-FR" sz="2800" dirty="0" smtClean="0"/>
          </a:p>
          <a:p>
            <a:pPr>
              <a:lnSpc>
                <a:spcPct val="90000"/>
              </a:lnSpc>
            </a:pPr>
            <a:r>
              <a:rPr lang="fr-FR" sz="2800" dirty="0" smtClean="0"/>
              <a:t>Fixed Internet: ADSL and FTTX (coupled offers: </a:t>
            </a:r>
            <a:r>
              <a:rPr lang="fr-FR" sz="2800" dirty="0" err="1" smtClean="0"/>
              <a:t>Tripleplay</a:t>
            </a:r>
            <a:r>
              <a:rPr lang="fr-FR" sz="2800" dirty="0" smtClean="0"/>
              <a:t>).</a:t>
            </a:r>
          </a:p>
          <a:p>
            <a:pPr>
              <a:lnSpc>
                <a:spcPct val="90000"/>
              </a:lnSpc>
            </a:pPr>
            <a:r>
              <a:rPr lang="fr-FR" sz="2800" dirty="0" smtClean="0"/>
              <a:t>Mobile Internet: 3G (marketed since March 2007) and 4G (marketed since June 2015).</a:t>
            </a:r>
          </a:p>
          <a:p>
            <a:pPr>
              <a:lnSpc>
                <a:spcPct val="90000"/>
              </a:lnSpc>
            </a:pPr>
            <a:r>
              <a:rPr lang="fr-FR" sz="2800" dirty="0" smtClean="0"/>
              <a:t>Internet Marketing: telecom operators (licenses) or service providers (declarations).</a:t>
            </a:r>
          </a:p>
        </p:txBody>
      </p:sp>
      <p:sp>
        <p:nvSpPr>
          <p:cNvPr id="6148" name="Rectangle 8"/>
          <p:cNvSpPr>
            <a:spLocks noGrp="1" noChangeArrowheads="1"/>
          </p:cNvSpPr>
          <p:nvPr>
            <p:ph type="title"/>
          </p:nvPr>
        </p:nvSpPr>
        <p:spPr>
          <a:xfrm>
            <a:off x="0" y="43221"/>
            <a:ext cx="9144000" cy="431800"/>
          </a:xfrm>
        </p:spPr>
        <p:txBody>
          <a:bodyPr>
            <a:normAutofit fontScale="90000"/>
          </a:bodyPr>
          <a:lstStyle/>
          <a:p>
            <a:r>
              <a:rPr lang="en-US" sz="3000" dirty="0" smtClean="0"/>
              <a:t>The  fixed and mobile </a:t>
            </a:r>
            <a:r>
              <a:rPr lang="en-US" sz="3000" smtClean="0"/>
              <a:t>Internet Services </a:t>
            </a:r>
            <a:r>
              <a:rPr lang="en-US" sz="3000" dirty="0" smtClean="0"/>
              <a:t>3G and 4G in Morocco</a:t>
            </a:r>
            <a:endParaRPr lang="en-US" dirty="0" smtClean="0"/>
          </a:p>
        </p:txBody>
      </p:sp>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6</a:t>
            </a:fld>
            <a:endParaRPr lang="en-US"/>
          </a:p>
        </p:txBody>
      </p:sp>
      <p:sp>
        <p:nvSpPr>
          <p:cNvPr id="6"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32365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7"/>
          <p:cNvSpPr txBox="1">
            <a:spLocks noChangeArrowheads="1"/>
          </p:cNvSpPr>
          <p:nvPr/>
        </p:nvSpPr>
        <p:spPr bwMode="auto">
          <a:xfrm>
            <a:off x="2143125" y="428625"/>
            <a:ext cx="6553200" cy="436563"/>
          </a:xfrm>
          <a:prstGeom prst="rect">
            <a:avLst/>
          </a:prstGeom>
          <a:solidFill>
            <a:srgbClr val="C0C0C0"/>
          </a:solidFill>
          <a:ln w="9525">
            <a:solidFill>
              <a:schemeClr val="tx1"/>
            </a:solidFill>
            <a:miter lim="800000"/>
            <a:headEnd/>
            <a:tailEnd/>
          </a:ln>
        </p:spPr>
        <p:txBody>
          <a:bodyPr lIns="91430" tIns="45716" rIns="91430" bIns="45716">
            <a:spAutoFit/>
          </a:bodyPr>
          <a:lstStyle>
            <a:lvl1pPr defTabSz="912813" eaLnBrk="0" hangingPunct="0">
              <a:defRPr sz="3600">
                <a:solidFill>
                  <a:schemeClr val="tx1"/>
                </a:solidFill>
                <a:latin typeface="Arial" charset="0"/>
                <a:cs typeface="Arial" charset="0"/>
              </a:defRPr>
            </a:lvl1pPr>
            <a:lvl2pPr marL="742950" indent="-285750" defTabSz="912813" eaLnBrk="0" hangingPunct="0">
              <a:defRPr sz="3600">
                <a:solidFill>
                  <a:schemeClr val="tx1"/>
                </a:solidFill>
                <a:latin typeface="Arial" charset="0"/>
                <a:cs typeface="Arial" charset="0"/>
              </a:defRPr>
            </a:lvl2pPr>
            <a:lvl3pPr marL="1143000" indent="-228600" defTabSz="912813" eaLnBrk="0" hangingPunct="0">
              <a:defRPr sz="3600">
                <a:solidFill>
                  <a:schemeClr val="tx1"/>
                </a:solidFill>
                <a:latin typeface="Arial" charset="0"/>
                <a:cs typeface="Arial" charset="0"/>
              </a:defRPr>
            </a:lvl3pPr>
            <a:lvl4pPr marL="1600200" indent="-228600" defTabSz="912813" eaLnBrk="0" hangingPunct="0">
              <a:defRPr sz="3600">
                <a:solidFill>
                  <a:schemeClr val="tx1"/>
                </a:solidFill>
                <a:latin typeface="Arial" charset="0"/>
                <a:cs typeface="Arial" charset="0"/>
              </a:defRPr>
            </a:lvl4pPr>
            <a:lvl5pPr marL="2057400" indent="-228600" defTabSz="912813" eaLnBrk="0" hangingPunct="0">
              <a:defRPr sz="3600">
                <a:solidFill>
                  <a:schemeClr val="tx1"/>
                </a:solidFill>
                <a:latin typeface="Arial" charset="0"/>
                <a:cs typeface="Arial" charset="0"/>
              </a:defRPr>
            </a:lvl5pPr>
            <a:lvl6pPr marL="2514600" indent="-228600" defTabSz="912813" eaLnBrk="0" fontAlgn="base" hangingPunct="0">
              <a:spcBef>
                <a:spcPct val="0"/>
              </a:spcBef>
              <a:spcAft>
                <a:spcPct val="0"/>
              </a:spcAft>
              <a:defRPr sz="3600">
                <a:solidFill>
                  <a:schemeClr val="tx1"/>
                </a:solidFill>
                <a:latin typeface="Arial" charset="0"/>
                <a:cs typeface="Arial" charset="0"/>
              </a:defRPr>
            </a:lvl6pPr>
            <a:lvl7pPr marL="2971800" indent="-228600" defTabSz="912813" eaLnBrk="0" fontAlgn="base" hangingPunct="0">
              <a:spcBef>
                <a:spcPct val="0"/>
              </a:spcBef>
              <a:spcAft>
                <a:spcPct val="0"/>
              </a:spcAft>
              <a:defRPr sz="3600">
                <a:solidFill>
                  <a:schemeClr val="tx1"/>
                </a:solidFill>
                <a:latin typeface="Arial" charset="0"/>
                <a:cs typeface="Arial" charset="0"/>
              </a:defRPr>
            </a:lvl7pPr>
            <a:lvl8pPr marL="3429000" indent="-228600" defTabSz="912813" eaLnBrk="0" fontAlgn="base" hangingPunct="0">
              <a:spcBef>
                <a:spcPct val="0"/>
              </a:spcBef>
              <a:spcAft>
                <a:spcPct val="0"/>
              </a:spcAft>
              <a:defRPr sz="3600">
                <a:solidFill>
                  <a:schemeClr val="tx1"/>
                </a:solidFill>
                <a:latin typeface="Arial" charset="0"/>
                <a:cs typeface="Arial" charset="0"/>
              </a:defRPr>
            </a:lvl8pPr>
            <a:lvl9pPr marL="3886200" indent="-228600" defTabSz="912813" eaLnBrk="0" fontAlgn="base" hangingPunct="0">
              <a:spcBef>
                <a:spcPct val="0"/>
              </a:spcBef>
              <a:spcAft>
                <a:spcPct val="0"/>
              </a:spcAft>
              <a:defRPr sz="3600">
                <a:solidFill>
                  <a:schemeClr val="tx1"/>
                </a:solidFill>
                <a:latin typeface="Arial" charset="0"/>
                <a:cs typeface="Arial" charset="0"/>
              </a:defRPr>
            </a:lvl9pPr>
          </a:lstStyle>
          <a:p>
            <a:pPr algn="ctr" eaLnBrk="1" hangingPunct="1">
              <a:spcBef>
                <a:spcPct val="50000"/>
              </a:spcBef>
            </a:pPr>
            <a:r>
              <a:rPr lang="fr-FR" sz="2200" b="1" i="1">
                <a:solidFill>
                  <a:srgbClr val="0560E5"/>
                </a:solidFill>
              </a:rPr>
              <a:t>Mobile telephony: park and traffic</a:t>
            </a:r>
            <a:r>
              <a:rPr lang="fr-FR" sz="1600" b="1" i="1">
                <a:solidFill>
                  <a:srgbClr val="0560E5"/>
                </a:solidFill>
              </a:rPr>
              <a:t> </a:t>
            </a:r>
          </a:p>
        </p:txBody>
      </p:sp>
      <p:sp>
        <p:nvSpPr>
          <p:cNvPr id="6" name="Rectangle 4"/>
          <p:cNvSpPr>
            <a:spLocks noChangeArrowheads="1"/>
          </p:cNvSpPr>
          <p:nvPr/>
        </p:nvSpPr>
        <p:spPr bwMode="auto">
          <a:xfrm>
            <a:off x="121674" y="4810126"/>
            <a:ext cx="4357687" cy="1077218"/>
          </a:xfrm>
          <a:prstGeom prst="rect">
            <a:avLst/>
          </a:prstGeom>
          <a:noFill/>
          <a:ln w="9525">
            <a:noFill/>
            <a:miter lim="800000"/>
            <a:headEnd/>
            <a:tailEnd/>
          </a:ln>
        </p:spPr>
        <p:txBody>
          <a:bodyPr>
            <a:spAutoFit/>
          </a:bodyPr>
          <a:lstStyle/>
          <a:p>
            <a:pPr algn="just">
              <a:buFont typeface="Wingdings" pitchFamily="2" charset="2"/>
              <a:buChar char="§"/>
              <a:defRPr/>
            </a:pPr>
            <a:r>
              <a:rPr lang="fr-FR" sz="1600" kern="0" dirty="0">
                <a:solidFill>
                  <a:srgbClr val="000099"/>
                </a:solidFill>
                <a:latin typeface="+mn-lt"/>
                <a:ea typeface="굴림" pitchFamily="34" charset="-127"/>
                <a:cs typeface="+mn-cs"/>
              </a:rPr>
              <a:t> </a:t>
            </a:r>
            <a:r>
              <a:rPr lang="fr-FR" sz="1600" b="1" kern="0" dirty="0" smtClean="0">
                <a:solidFill>
                  <a:srgbClr val="000099"/>
                </a:solidFill>
                <a:latin typeface="Century Gothic" pitchFamily="34" charset="0"/>
                <a:ea typeface="굴림" pitchFamily="34" charset="-127"/>
                <a:cs typeface="+mn-cs"/>
              </a:rPr>
              <a:t>The park of the mobile subscribers has experienced a very strong evolution since 1999. The penetration rate has reached more than 127% at the end of 2015. </a:t>
            </a:r>
          </a:p>
        </p:txBody>
      </p:sp>
      <p:sp>
        <p:nvSpPr>
          <p:cNvPr id="7" name="Rectangle 6"/>
          <p:cNvSpPr>
            <a:spLocks noChangeArrowheads="1"/>
          </p:cNvSpPr>
          <p:nvPr/>
        </p:nvSpPr>
        <p:spPr bwMode="auto">
          <a:xfrm>
            <a:off x="4608388" y="4810126"/>
            <a:ext cx="4356100" cy="1077218"/>
          </a:xfrm>
          <a:prstGeom prst="rect">
            <a:avLst/>
          </a:prstGeom>
          <a:noFill/>
          <a:ln w="9525">
            <a:noFill/>
            <a:miter lim="800000"/>
            <a:headEnd/>
            <a:tailEnd/>
          </a:ln>
        </p:spPr>
        <p:txBody>
          <a:bodyPr>
            <a:spAutoFit/>
          </a:bodyPr>
          <a:lstStyle/>
          <a:p>
            <a:pPr marL="285750" indent="-285750" algn="just">
              <a:buFont typeface="Wingdings" pitchFamily="2" charset="2"/>
              <a:buChar char="§"/>
              <a:defRPr/>
            </a:pPr>
            <a:r>
              <a:rPr lang="fr-FR" sz="1600" b="1" kern="0" dirty="0" smtClean="0">
                <a:solidFill>
                  <a:srgbClr val="000099"/>
                </a:solidFill>
                <a:latin typeface="Century Gothic" pitchFamily="34" charset="0"/>
                <a:ea typeface="굴림" pitchFamily="34" charset="-127"/>
                <a:cs typeface="+mn-cs"/>
              </a:rPr>
              <a:t>The </a:t>
            </a:r>
            <a:r>
              <a:rPr lang="fr-FR" sz="1600" b="1" kern="0" dirty="0" err="1" smtClean="0">
                <a:solidFill>
                  <a:srgbClr val="000099"/>
                </a:solidFill>
                <a:latin typeface="Century Gothic" pitchFamily="34" charset="0"/>
                <a:ea typeface="굴림" pitchFamily="34" charset="-127"/>
                <a:cs typeface="+mn-cs"/>
              </a:rPr>
              <a:t>traffic</a:t>
            </a:r>
            <a:r>
              <a:rPr lang="fr-FR" sz="1600" b="1" kern="0" dirty="0" smtClean="0">
                <a:solidFill>
                  <a:srgbClr val="000099"/>
                </a:solidFill>
                <a:latin typeface="Century Gothic" pitchFamily="34" charset="0"/>
                <a:ea typeface="굴림" pitchFamily="34" charset="-127"/>
                <a:cs typeface="+mn-cs"/>
              </a:rPr>
              <a:t> for </a:t>
            </a:r>
            <a:r>
              <a:rPr lang="fr-FR" sz="1600" b="1" kern="0" dirty="0" err="1" smtClean="0">
                <a:solidFill>
                  <a:srgbClr val="000099"/>
                </a:solidFill>
                <a:latin typeface="Century Gothic" pitchFamily="34" charset="0"/>
                <a:ea typeface="굴림" pitchFamily="34" charset="-127"/>
                <a:cs typeface="+mn-cs"/>
              </a:rPr>
              <a:t>outgoing</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voices</a:t>
            </a:r>
            <a:r>
              <a:rPr lang="fr-FR" sz="1600" b="1" kern="0" dirty="0" smtClean="0">
                <a:solidFill>
                  <a:srgbClr val="000099"/>
                </a:solidFill>
                <a:latin typeface="Century Gothic" pitchFamily="34" charset="0"/>
                <a:ea typeface="굴림" pitchFamily="34" charset="-127"/>
                <a:cs typeface="+mn-cs"/>
              </a:rPr>
              <a:t> of the Mobile has exceeded 52 billion minutes in 2015, registering a growth of more than 9% compared to 2014.</a:t>
            </a:r>
            <a:endParaRPr lang="fr-FR" sz="1600" b="1" kern="0" dirty="0">
              <a:solidFill>
                <a:srgbClr val="000099"/>
              </a:solidFill>
              <a:latin typeface="Century Gothic" pitchFamily="34" charset="0"/>
              <a:ea typeface="굴림" pitchFamily="34" charset="-127"/>
              <a:cs typeface="+mn-cs"/>
            </a:endParaRPr>
          </a:p>
        </p:txBody>
      </p:sp>
      <p:graphicFrame>
        <p:nvGraphicFramePr>
          <p:cNvPr id="2078" name="Object 30"/>
          <p:cNvGraphicFramePr>
            <a:graphicFrameLocks/>
          </p:cNvGraphicFramePr>
          <p:nvPr>
            <p:extLst>
              <p:ext uri="{D42A27DB-BD31-4B8C-83A1-F6EECF244321}">
                <p14:modId xmlns:p14="http://schemas.microsoft.com/office/powerpoint/2010/main" val="2099106091"/>
              </p:ext>
            </p:extLst>
          </p:nvPr>
        </p:nvGraphicFramePr>
        <p:xfrm>
          <a:off x="0" y="865188"/>
          <a:ext cx="4524375" cy="3944938"/>
        </p:xfrm>
        <a:graphic>
          <a:graphicData uri="http://schemas.openxmlformats.org/presentationml/2006/ole">
            <mc:AlternateContent xmlns:mc="http://schemas.openxmlformats.org/markup-compatibility/2006">
              <mc:Choice xmlns:v="urn:schemas-microsoft-com:vml" Requires="v">
                <p:oleObj spid="_x0000_s3218" name="Feuille de calcul" r:id="rId5" imgW="4552823" imgH="3838455" progId="Excel.Sheet.8">
                  <p:embed/>
                </p:oleObj>
              </mc:Choice>
              <mc:Fallback>
                <p:oleObj name="Feuille de calcul" r:id="rId5" imgW="4552823" imgH="3838455" progId="Excel.Sheet.8">
                  <p:embed/>
                  <p:pic>
                    <p:nvPicPr>
                      <p:cNvPr id="0" name="Picture 9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865188"/>
                        <a:ext cx="4524375" cy="3944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9" name="Object 31"/>
          <p:cNvGraphicFramePr>
            <a:graphicFrameLocks/>
          </p:cNvGraphicFramePr>
          <p:nvPr>
            <p:extLst>
              <p:ext uri="{D42A27DB-BD31-4B8C-83A1-F6EECF244321}">
                <p14:modId xmlns:p14="http://schemas.microsoft.com/office/powerpoint/2010/main" val="3353335540"/>
              </p:ext>
            </p:extLst>
          </p:nvPr>
        </p:nvGraphicFramePr>
        <p:xfrm>
          <a:off x="4521075" y="842963"/>
          <a:ext cx="4530725" cy="3967163"/>
        </p:xfrm>
        <a:graphic>
          <a:graphicData uri="http://schemas.openxmlformats.org/presentationml/2006/ole">
            <mc:AlternateContent xmlns:mc="http://schemas.openxmlformats.org/markup-compatibility/2006">
              <mc:Choice xmlns:v="urn:schemas-microsoft-com:vml" Requires="v">
                <p:oleObj spid="_x0000_s3219" name="Feuille de calcul" r:id="rId8" imgW="4810076" imgH="3352845" progId="Excel.Sheet.8">
                  <p:embed/>
                </p:oleObj>
              </mc:Choice>
              <mc:Fallback>
                <p:oleObj name="Feuille de calcul" r:id="rId8" imgW="4810076" imgH="3352845" progId="Excel.Sheet.8">
                  <p:embed/>
                  <p:pic>
                    <p:nvPicPr>
                      <p:cNvPr id="0" name="Picture 99"/>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21075" y="842963"/>
                        <a:ext cx="4530725" cy="3967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0" y="-79206"/>
            <a:ext cx="9144000" cy="507831"/>
          </a:xfrm>
          <a:prstGeom prst="rect">
            <a:avLst/>
          </a:prstGeom>
        </p:spPr>
        <p:txBody>
          <a:bodyPr wrap="square">
            <a:spAutoFit/>
          </a:bodyPr>
          <a:lstStyle/>
          <a:p>
            <a:pPr algn="ctr"/>
            <a:r>
              <a:rPr lang="en-US" sz="2700" b="1" dirty="0">
                <a:solidFill>
                  <a:schemeClr val="tx2">
                    <a:lumMod val="60000"/>
                    <a:lumOff val="40000"/>
                  </a:schemeClr>
                </a:solidFill>
                <a:latin typeface="Calibri"/>
                <a:ea typeface="+mj-ea"/>
                <a:cs typeface="Calibri"/>
              </a:rPr>
              <a:t>The Internet service </a:t>
            </a:r>
            <a:r>
              <a:rPr lang="en-US" sz="2700" b="1" dirty="0" smtClean="0">
                <a:solidFill>
                  <a:schemeClr val="tx2">
                    <a:lumMod val="60000"/>
                    <a:lumOff val="40000"/>
                  </a:schemeClr>
                </a:solidFill>
                <a:latin typeface="Calibri"/>
                <a:ea typeface="+mj-ea"/>
                <a:cs typeface="Calibri"/>
              </a:rPr>
              <a:t>at  </a:t>
            </a:r>
            <a:r>
              <a:rPr lang="en-US" sz="2700" b="1" dirty="0">
                <a:solidFill>
                  <a:schemeClr val="tx2">
                    <a:lumMod val="60000"/>
                    <a:lumOff val="40000"/>
                  </a:schemeClr>
                </a:solidFill>
                <a:latin typeface="Calibri"/>
                <a:ea typeface="+mj-ea"/>
                <a:cs typeface="Calibri"/>
              </a:rPr>
              <a:t>Morocco</a:t>
            </a:r>
            <a:endParaRPr lang="fr-FR" sz="2700" b="1" dirty="0">
              <a:solidFill>
                <a:schemeClr val="tx2">
                  <a:lumMod val="60000"/>
                  <a:lumOff val="40000"/>
                </a:schemeClr>
              </a:solidFill>
              <a:latin typeface="Calibri"/>
              <a:ea typeface="+mj-ea"/>
              <a:cs typeface="Calibri"/>
            </a:endParaRPr>
          </a:p>
        </p:txBody>
      </p:sp>
      <p:sp>
        <p:nvSpPr>
          <p:cNvPr id="9"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16932089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2143125" y="428625"/>
            <a:ext cx="6553200" cy="436563"/>
          </a:xfrm>
          <a:prstGeom prst="rect">
            <a:avLst/>
          </a:prstGeom>
          <a:solidFill>
            <a:srgbClr val="C0C0C0"/>
          </a:solidFill>
          <a:ln w="9525">
            <a:solidFill>
              <a:schemeClr val="tx1"/>
            </a:solidFill>
            <a:miter lim="800000"/>
            <a:headEnd/>
            <a:tailEnd/>
          </a:ln>
        </p:spPr>
        <p:txBody>
          <a:bodyPr lIns="91430" tIns="45716" rIns="91430" bIns="45716">
            <a:spAutoFit/>
          </a:bodyPr>
          <a:lstStyle>
            <a:lvl1pPr defTabSz="912813" eaLnBrk="0" hangingPunct="0">
              <a:defRPr sz="3600">
                <a:solidFill>
                  <a:schemeClr val="tx1"/>
                </a:solidFill>
                <a:latin typeface="Arial" charset="0"/>
                <a:cs typeface="Arial" charset="0"/>
              </a:defRPr>
            </a:lvl1pPr>
            <a:lvl2pPr marL="742950" indent="-285750" defTabSz="912813" eaLnBrk="0" hangingPunct="0">
              <a:defRPr sz="3600">
                <a:solidFill>
                  <a:schemeClr val="tx1"/>
                </a:solidFill>
                <a:latin typeface="Arial" charset="0"/>
                <a:cs typeface="Arial" charset="0"/>
              </a:defRPr>
            </a:lvl2pPr>
            <a:lvl3pPr marL="1143000" indent="-228600" defTabSz="912813" eaLnBrk="0" hangingPunct="0">
              <a:defRPr sz="3600">
                <a:solidFill>
                  <a:schemeClr val="tx1"/>
                </a:solidFill>
                <a:latin typeface="Arial" charset="0"/>
                <a:cs typeface="Arial" charset="0"/>
              </a:defRPr>
            </a:lvl3pPr>
            <a:lvl4pPr marL="1600200" indent="-228600" defTabSz="912813" eaLnBrk="0" hangingPunct="0">
              <a:defRPr sz="3600">
                <a:solidFill>
                  <a:schemeClr val="tx1"/>
                </a:solidFill>
                <a:latin typeface="Arial" charset="0"/>
                <a:cs typeface="Arial" charset="0"/>
              </a:defRPr>
            </a:lvl4pPr>
            <a:lvl5pPr marL="2057400" indent="-228600" defTabSz="912813" eaLnBrk="0" hangingPunct="0">
              <a:defRPr sz="3600">
                <a:solidFill>
                  <a:schemeClr val="tx1"/>
                </a:solidFill>
                <a:latin typeface="Arial" charset="0"/>
                <a:cs typeface="Arial" charset="0"/>
              </a:defRPr>
            </a:lvl5pPr>
            <a:lvl6pPr marL="2514600" indent="-228600" defTabSz="912813" eaLnBrk="0" fontAlgn="base" hangingPunct="0">
              <a:spcBef>
                <a:spcPct val="0"/>
              </a:spcBef>
              <a:spcAft>
                <a:spcPct val="0"/>
              </a:spcAft>
              <a:defRPr sz="3600">
                <a:solidFill>
                  <a:schemeClr val="tx1"/>
                </a:solidFill>
                <a:latin typeface="Arial" charset="0"/>
                <a:cs typeface="Arial" charset="0"/>
              </a:defRPr>
            </a:lvl6pPr>
            <a:lvl7pPr marL="2971800" indent="-228600" defTabSz="912813" eaLnBrk="0" fontAlgn="base" hangingPunct="0">
              <a:spcBef>
                <a:spcPct val="0"/>
              </a:spcBef>
              <a:spcAft>
                <a:spcPct val="0"/>
              </a:spcAft>
              <a:defRPr sz="3600">
                <a:solidFill>
                  <a:schemeClr val="tx1"/>
                </a:solidFill>
                <a:latin typeface="Arial" charset="0"/>
                <a:cs typeface="Arial" charset="0"/>
              </a:defRPr>
            </a:lvl7pPr>
            <a:lvl8pPr marL="3429000" indent="-228600" defTabSz="912813" eaLnBrk="0" fontAlgn="base" hangingPunct="0">
              <a:spcBef>
                <a:spcPct val="0"/>
              </a:spcBef>
              <a:spcAft>
                <a:spcPct val="0"/>
              </a:spcAft>
              <a:defRPr sz="3600">
                <a:solidFill>
                  <a:schemeClr val="tx1"/>
                </a:solidFill>
                <a:latin typeface="Arial" charset="0"/>
                <a:cs typeface="Arial" charset="0"/>
              </a:defRPr>
            </a:lvl8pPr>
            <a:lvl9pPr marL="3886200" indent="-228600" defTabSz="912813" eaLnBrk="0" fontAlgn="base" hangingPunct="0">
              <a:spcBef>
                <a:spcPct val="0"/>
              </a:spcBef>
              <a:spcAft>
                <a:spcPct val="0"/>
              </a:spcAft>
              <a:defRPr sz="3600">
                <a:solidFill>
                  <a:schemeClr val="tx1"/>
                </a:solidFill>
                <a:latin typeface="Arial" charset="0"/>
                <a:cs typeface="Arial" charset="0"/>
              </a:defRPr>
            </a:lvl9pPr>
          </a:lstStyle>
          <a:p>
            <a:pPr algn="ctr" eaLnBrk="1" hangingPunct="1">
              <a:spcBef>
                <a:spcPct val="50000"/>
              </a:spcBef>
            </a:pPr>
            <a:r>
              <a:rPr lang="fr-FR" sz="2200" b="1" i="1">
                <a:solidFill>
                  <a:srgbClr val="0560E5"/>
                </a:solidFill>
              </a:rPr>
              <a:t>Average usage and mobile ARPM</a:t>
            </a:r>
            <a:endParaRPr lang="fr-FR" sz="1600" b="1" i="1">
              <a:solidFill>
                <a:srgbClr val="0560E5"/>
              </a:solidFill>
            </a:endParaRPr>
          </a:p>
        </p:txBody>
      </p:sp>
      <p:sp>
        <p:nvSpPr>
          <p:cNvPr id="6" name="Rectangle 4"/>
          <p:cNvSpPr>
            <a:spLocks noChangeArrowheads="1"/>
          </p:cNvSpPr>
          <p:nvPr/>
        </p:nvSpPr>
        <p:spPr bwMode="auto">
          <a:xfrm>
            <a:off x="250031" y="4710781"/>
            <a:ext cx="3791027" cy="1169551"/>
          </a:xfrm>
          <a:prstGeom prst="rect">
            <a:avLst/>
          </a:prstGeom>
          <a:noFill/>
          <a:ln w="9525">
            <a:noFill/>
            <a:miter lim="800000"/>
            <a:headEnd/>
            <a:tailEnd/>
          </a:ln>
        </p:spPr>
        <p:txBody>
          <a:bodyPr wrap="square">
            <a:spAutoFit/>
          </a:bodyPr>
          <a:lstStyle/>
          <a:p>
            <a:pPr marL="285750" indent="-285750" algn="just">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The </a:t>
            </a:r>
            <a:r>
              <a:rPr lang="fr-FR" sz="1400" b="1" kern="0" dirty="0" err="1" smtClean="0">
                <a:solidFill>
                  <a:srgbClr val="000099"/>
                </a:solidFill>
                <a:latin typeface="Century Gothic" pitchFamily="34" charset="0"/>
                <a:ea typeface="굴림" pitchFamily="34" charset="-127"/>
                <a:cs typeface="+mn-cs"/>
              </a:rPr>
              <a:t>average</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monthly</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outgoing</a:t>
            </a:r>
            <a:r>
              <a:rPr lang="fr-FR" sz="1400" b="1" kern="0" dirty="0" smtClean="0">
                <a:solidFill>
                  <a:srgbClr val="000099"/>
                </a:solidFill>
                <a:latin typeface="Century Gothic" pitchFamily="34" charset="0"/>
                <a:ea typeface="굴림" pitchFamily="34" charset="-127"/>
                <a:cs typeface="+mn-cs"/>
              </a:rPr>
              <a:t> use  per mobile client is </a:t>
            </a:r>
            <a:r>
              <a:rPr lang="fr-FR" sz="1400" b="1" kern="0" dirty="0" err="1" smtClean="0">
                <a:solidFill>
                  <a:srgbClr val="000099"/>
                </a:solidFill>
                <a:latin typeface="Century Gothic" pitchFamily="34" charset="0"/>
                <a:ea typeface="굴림" pitchFamily="34" charset="-127"/>
                <a:cs typeface="+mn-cs"/>
              </a:rPr>
              <a:t>appreciated</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from</a:t>
            </a:r>
            <a:r>
              <a:rPr lang="fr-FR" sz="1400" b="1" kern="0" dirty="0" smtClean="0">
                <a:solidFill>
                  <a:srgbClr val="000099"/>
                </a:solidFill>
                <a:latin typeface="Century Gothic" pitchFamily="34" charset="0"/>
                <a:ea typeface="굴림" pitchFamily="34" charset="-127"/>
                <a:cs typeface="+mn-cs"/>
              </a:rPr>
              <a:t> 43 to 101 minutes/client/</a:t>
            </a:r>
            <a:r>
              <a:rPr lang="fr-FR" sz="1400" b="1" kern="0" dirty="0" err="1" smtClean="0">
                <a:solidFill>
                  <a:srgbClr val="000099"/>
                </a:solidFill>
                <a:latin typeface="Century Gothic" pitchFamily="34" charset="0"/>
                <a:ea typeface="굴림" pitchFamily="34" charset="-127"/>
                <a:cs typeface="+mn-cs"/>
              </a:rPr>
              <a:t>month</a:t>
            </a:r>
            <a:r>
              <a:rPr lang="fr-FR" sz="1400" b="1" kern="0" dirty="0" smtClean="0">
                <a:solidFill>
                  <a:srgbClr val="000099"/>
                </a:solidFill>
                <a:latin typeface="Century Gothic" pitchFamily="34" charset="0"/>
                <a:ea typeface="굴림" pitchFamily="34" charset="-127"/>
              </a:rPr>
              <a:t>, or </a:t>
            </a:r>
            <a:r>
              <a:rPr lang="fr-FR" sz="1400" b="1" kern="0" dirty="0" smtClean="0">
                <a:solidFill>
                  <a:srgbClr val="000099"/>
                </a:solidFill>
                <a:latin typeface="Century Gothic" pitchFamily="34" charset="0"/>
                <a:ea typeface="굴림" pitchFamily="34" charset="-127"/>
                <a:cs typeface="+mn-cs"/>
              </a:rPr>
              <a:t> a growth of almost 135% </a:t>
            </a:r>
            <a:r>
              <a:rPr lang="fr-FR" sz="1400" b="1" kern="0" dirty="0" err="1" smtClean="0">
                <a:solidFill>
                  <a:srgbClr val="000099"/>
                </a:solidFill>
                <a:latin typeface="Century Gothic" pitchFamily="34" charset="0"/>
                <a:ea typeface="굴림" pitchFamily="34" charset="-127"/>
                <a:cs typeface="+mn-cs"/>
              </a:rPr>
              <a:t>between</a:t>
            </a:r>
            <a:r>
              <a:rPr lang="fr-FR" sz="1400" b="1" kern="0" dirty="0" smtClean="0">
                <a:solidFill>
                  <a:srgbClr val="000099"/>
                </a:solidFill>
                <a:latin typeface="Century Gothic" pitchFamily="34" charset="0"/>
                <a:ea typeface="굴림" pitchFamily="34" charset="-127"/>
                <a:cs typeface="+mn-cs"/>
              </a:rPr>
              <a:t> 2008 and 2015. </a:t>
            </a:r>
          </a:p>
        </p:txBody>
      </p:sp>
      <p:sp>
        <p:nvSpPr>
          <p:cNvPr id="2" name="ZoneTexte 1"/>
          <p:cNvSpPr txBox="1"/>
          <p:nvPr/>
        </p:nvSpPr>
        <p:spPr>
          <a:xfrm>
            <a:off x="4188542" y="4495337"/>
            <a:ext cx="4883450" cy="1384995"/>
          </a:xfrm>
          <a:prstGeom prst="rect">
            <a:avLst/>
          </a:prstGeom>
          <a:noFill/>
        </p:spPr>
        <p:txBody>
          <a:bodyPr wrap="square" rtlCol="0">
            <a:spAutoFit/>
          </a:bodyPr>
          <a:lstStyle/>
          <a:p>
            <a:pPr marL="285750" indent="-285750" algn="just">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The ARPM "</a:t>
            </a:r>
            <a:r>
              <a:rPr lang="fr-FR" sz="1400" b="1" kern="0" dirty="0" err="1" smtClean="0">
                <a:solidFill>
                  <a:srgbClr val="000099"/>
                </a:solidFill>
                <a:latin typeface="Century Gothic" pitchFamily="34" charset="0"/>
                <a:ea typeface="굴림" pitchFamily="34" charset="-127"/>
                <a:cs typeface="+mn-cs"/>
              </a:rPr>
              <a:t>Average</a:t>
            </a:r>
            <a:r>
              <a:rPr lang="fr-FR" sz="1400" b="1" kern="0" dirty="0" smtClean="0">
                <a:solidFill>
                  <a:srgbClr val="000099"/>
                </a:solidFill>
                <a:latin typeface="Century Gothic" pitchFamily="34" charset="0"/>
                <a:ea typeface="굴림" pitchFamily="34" charset="-127"/>
                <a:cs typeface="+mn-cs"/>
              </a:rPr>
              <a:t> Revenue per Minute" Mobile </a:t>
            </a:r>
            <a:r>
              <a:rPr lang="fr-FR" sz="1400" b="1" kern="0" dirty="0" smtClean="0">
                <a:solidFill>
                  <a:srgbClr val="000099"/>
                </a:solidFill>
                <a:latin typeface="Century Gothic" pitchFamily="34" charset="0"/>
                <a:ea typeface="굴림" pitchFamily="34" charset="-127"/>
              </a:rPr>
              <a:t>has </a:t>
            </a:r>
            <a:r>
              <a:rPr lang="fr-FR" sz="1400" b="1" kern="0" dirty="0" err="1" smtClean="0">
                <a:solidFill>
                  <a:srgbClr val="000099"/>
                </a:solidFill>
                <a:latin typeface="Century Gothic" pitchFamily="34" charset="0"/>
                <a:ea typeface="굴림" pitchFamily="34" charset="-127"/>
              </a:rPr>
              <a:t>evolved</a:t>
            </a:r>
            <a:r>
              <a:rPr lang="fr-FR" sz="1400" b="1" kern="0" dirty="0" smtClean="0">
                <a:solidFill>
                  <a:srgbClr val="000099"/>
                </a:solidFill>
                <a:latin typeface="Century Gothic" pitchFamily="34" charset="0"/>
                <a:ea typeface="굴림" pitchFamily="34" charset="-127"/>
              </a:rPr>
              <a:t> </a:t>
            </a:r>
            <a:r>
              <a:rPr lang="fr-FR" sz="1400" b="1" kern="0" dirty="0" err="1" smtClean="0">
                <a:solidFill>
                  <a:srgbClr val="000099"/>
                </a:solidFill>
                <a:latin typeface="Century Gothic" pitchFamily="34" charset="0"/>
                <a:ea typeface="굴림" pitchFamily="34" charset="-127"/>
              </a:rPr>
              <a:t>from</a:t>
            </a:r>
            <a:r>
              <a:rPr lang="fr-FR" sz="1400" b="1" kern="0" dirty="0" smtClean="0">
                <a:solidFill>
                  <a:srgbClr val="000099"/>
                </a:solidFill>
                <a:latin typeface="Century Gothic" pitchFamily="34" charset="0"/>
                <a:ea typeface="굴림" pitchFamily="34" charset="-127"/>
                <a:cs typeface="+mn-cs"/>
              </a:rPr>
              <a:t> 1.27 DHHT/min at the end of 2008 to 0.27 DHHT/min at the end of 2015 </a:t>
            </a:r>
            <a:r>
              <a:rPr lang="fr-FR" sz="1400" b="1" kern="0" dirty="0" err="1" smtClean="0">
                <a:solidFill>
                  <a:srgbClr val="000099"/>
                </a:solidFill>
                <a:latin typeface="Century Gothic" pitchFamily="34" charset="0"/>
                <a:ea typeface="굴림" pitchFamily="34" charset="-127"/>
                <a:cs typeface="+mn-cs"/>
              </a:rPr>
              <a:t>recording</a:t>
            </a:r>
            <a:r>
              <a:rPr lang="fr-FR" sz="1400" b="1" kern="0" dirty="0" smtClean="0">
                <a:solidFill>
                  <a:srgbClr val="000099"/>
                </a:solidFill>
                <a:latin typeface="Century Gothic" pitchFamily="34" charset="0"/>
                <a:ea typeface="굴림" pitchFamily="34" charset="-127"/>
                <a:cs typeface="+mn-cs"/>
              </a:rPr>
              <a:t> a  decrease of 78.7%. </a:t>
            </a:r>
            <a:r>
              <a:rPr lang="fr-FR" sz="1400" b="1" kern="0" dirty="0" smtClean="0">
                <a:solidFill>
                  <a:srgbClr val="000099"/>
                </a:solidFill>
                <a:ea typeface="굴림" pitchFamily="34" charset="-127"/>
                <a:cs typeface="+mn-cs"/>
              </a:rPr>
              <a:t> </a:t>
            </a:r>
          </a:p>
          <a:p>
            <a:pPr marL="285750" indent="-285750" algn="just">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For the </a:t>
            </a:r>
            <a:r>
              <a:rPr lang="fr-FR" sz="1400" b="1" kern="0" dirty="0" err="1" smtClean="0">
                <a:solidFill>
                  <a:srgbClr val="000099"/>
                </a:solidFill>
                <a:latin typeface="Century Gothic" pitchFamily="34" charset="0"/>
                <a:ea typeface="굴림" pitchFamily="34" charset="-127"/>
                <a:cs typeface="+mn-cs"/>
              </a:rPr>
              <a:t>prepaid</a:t>
            </a:r>
            <a:r>
              <a:rPr lang="fr-FR" sz="1400" b="1" kern="0" dirty="0" smtClean="0">
                <a:solidFill>
                  <a:srgbClr val="000099"/>
                </a:solidFill>
                <a:latin typeface="Century Gothic" pitchFamily="34" charset="0"/>
                <a:ea typeface="굴림" pitchFamily="34" charset="-127"/>
                <a:cs typeface="+mn-cs"/>
              </a:rPr>
              <a:t> Mobile, </a:t>
            </a:r>
            <a:r>
              <a:rPr lang="fr-FR" sz="1400" b="1" kern="0" dirty="0" err="1" smtClean="0">
                <a:solidFill>
                  <a:srgbClr val="000099"/>
                </a:solidFill>
                <a:latin typeface="Century Gothic" pitchFamily="34" charset="0"/>
                <a:ea typeface="굴림" pitchFamily="34" charset="-127"/>
                <a:cs typeface="+mn-cs"/>
              </a:rPr>
              <a:t>this</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indicator</a:t>
            </a:r>
            <a:r>
              <a:rPr lang="fr-FR" sz="1400" b="1" kern="0" dirty="0" smtClean="0">
                <a:solidFill>
                  <a:srgbClr val="000099"/>
                </a:solidFill>
                <a:latin typeface="Century Gothic" pitchFamily="34" charset="0"/>
                <a:ea typeface="굴림" pitchFamily="34" charset="-127"/>
                <a:cs typeface="+mn-cs"/>
              </a:rPr>
              <a:t> </a:t>
            </a:r>
            <a:r>
              <a:rPr lang="fr-FR" sz="1400" b="1" kern="0" dirty="0" err="1" smtClean="0">
                <a:solidFill>
                  <a:srgbClr val="000099"/>
                </a:solidFill>
                <a:latin typeface="Century Gothic" pitchFamily="34" charset="0"/>
                <a:ea typeface="굴림" pitchFamily="34" charset="-127"/>
                <a:cs typeface="+mn-cs"/>
              </a:rPr>
              <a:t>is</a:t>
            </a:r>
            <a:r>
              <a:rPr lang="fr-FR" sz="1400" b="1" kern="0" dirty="0" smtClean="0">
                <a:solidFill>
                  <a:srgbClr val="000099"/>
                </a:solidFill>
                <a:latin typeface="Century Gothic" pitchFamily="34" charset="0"/>
                <a:ea typeface="굴림" pitchFamily="34" charset="-127"/>
                <a:cs typeface="+mn-cs"/>
              </a:rPr>
              <a:t> about 0.26 DHHT/min while it is 0.29 DHHT/min for the </a:t>
            </a:r>
            <a:r>
              <a:rPr lang="fr-FR" sz="1400" b="1" kern="0" dirty="0" err="1" smtClean="0">
                <a:solidFill>
                  <a:srgbClr val="000099"/>
                </a:solidFill>
                <a:latin typeface="Century Gothic" pitchFamily="34" charset="0"/>
                <a:ea typeface="굴림" pitchFamily="34" charset="-127"/>
                <a:cs typeface="+mn-cs"/>
              </a:rPr>
              <a:t>Postpaid</a:t>
            </a:r>
            <a:r>
              <a:rPr lang="fr-FR" sz="1400" b="1" kern="0" dirty="0" smtClean="0">
                <a:solidFill>
                  <a:srgbClr val="000099"/>
                </a:solidFill>
                <a:latin typeface="Century Gothic" pitchFamily="34" charset="0"/>
                <a:ea typeface="굴림" pitchFamily="34" charset="-127"/>
                <a:cs typeface="+mn-cs"/>
              </a:rPr>
              <a:t>.</a:t>
            </a:r>
          </a:p>
        </p:txBody>
      </p:sp>
      <p:graphicFrame>
        <p:nvGraphicFramePr>
          <p:cNvPr id="7" name="Graphique 6"/>
          <p:cNvGraphicFramePr>
            <a:graphicFrameLocks/>
          </p:cNvGraphicFramePr>
          <p:nvPr>
            <p:extLst>
              <p:ext uri="{D42A27DB-BD31-4B8C-83A1-F6EECF244321}">
                <p14:modId xmlns:p14="http://schemas.microsoft.com/office/powerpoint/2010/main" val="4084034874"/>
              </p:ext>
            </p:extLst>
          </p:nvPr>
        </p:nvGraphicFramePr>
        <p:xfrm>
          <a:off x="251520" y="983175"/>
          <a:ext cx="4320480" cy="35056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aphique 9"/>
          <p:cNvGraphicFramePr>
            <a:graphicFrameLocks/>
          </p:cNvGraphicFramePr>
          <p:nvPr>
            <p:extLst>
              <p:ext uri="{D42A27DB-BD31-4B8C-83A1-F6EECF244321}">
                <p14:modId xmlns:p14="http://schemas.microsoft.com/office/powerpoint/2010/main" val="840852415"/>
              </p:ext>
            </p:extLst>
          </p:nvPr>
        </p:nvGraphicFramePr>
        <p:xfrm>
          <a:off x="4716016" y="983175"/>
          <a:ext cx="4250083" cy="3505672"/>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0" y="-79206"/>
            <a:ext cx="9144000" cy="507831"/>
          </a:xfrm>
          <a:prstGeom prst="rect">
            <a:avLst/>
          </a:prstGeom>
        </p:spPr>
        <p:txBody>
          <a:bodyPr wrap="square">
            <a:spAutoFit/>
          </a:bodyPr>
          <a:lstStyle/>
          <a:p>
            <a:pPr algn="ctr"/>
            <a:r>
              <a:rPr lang="en-US" sz="2700" b="1" dirty="0">
                <a:solidFill>
                  <a:schemeClr val="tx2">
                    <a:lumMod val="60000"/>
                    <a:lumOff val="40000"/>
                  </a:schemeClr>
                </a:solidFill>
                <a:latin typeface="Calibri"/>
                <a:ea typeface="+mj-ea"/>
                <a:cs typeface="Calibri"/>
              </a:rPr>
              <a:t>The Internet </a:t>
            </a:r>
            <a:r>
              <a:rPr lang="en-US" sz="2700" b="1" dirty="0" smtClean="0">
                <a:solidFill>
                  <a:schemeClr val="tx2">
                    <a:lumMod val="60000"/>
                    <a:lumOff val="40000"/>
                  </a:schemeClr>
                </a:solidFill>
                <a:latin typeface="Calibri"/>
                <a:ea typeface="+mj-ea"/>
                <a:cs typeface="Calibri"/>
              </a:rPr>
              <a:t>service  at </a:t>
            </a:r>
            <a:r>
              <a:rPr lang="en-US" sz="2700" b="1" dirty="0">
                <a:solidFill>
                  <a:schemeClr val="tx2">
                    <a:lumMod val="60000"/>
                    <a:lumOff val="40000"/>
                  </a:schemeClr>
                </a:solidFill>
                <a:latin typeface="Calibri"/>
                <a:ea typeface="+mj-ea"/>
                <a:cs typeface="Calibri"/>
              </a:rPr>
              <a:t>Morocco</a:t>
            </a:r>
            <a:endParaRPr lang="fr-FR" sz="2700" b="1" dirty="0">
              <a:solidFill>
                <a:schemeClr val="tx2">
                  <a:lumMod val="60000"/>
                  <a:lumOff val="40000"/>
                </a:schemeClr>
              </a:solidFill>
              <a:latin typeface="Calibri"/>
              <a:ea typeface="+mj-ea"/>
              <a:cs typeface="Calibri"/>
            </a:endParaRPr>
          </a:p>
        </p:txBody>
      </p:sp>
      <p:sp>
        <p:nvSpPr>
          <p:cNvPr id="9"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255833354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2143125" y="428625"/>
            <a:ext cx="6553200" cy="436563"/>
          </a:xfrm>
          <a:prstGeom prst="rect">
            <a:avLst/>
          </a:prstGeom>
          <a:solidFill>
            <a:srgbClr val="C0C0C0"/>
          </a:solidFill>
          <a:ln w="9525">
            <a:solidFill>
              <a:schemeClr val="tx1"/>
            </a:solidFill>
            <a:miter lim="800000"/>
            <a:headEnd/>
            <a:tailEnd/>
          </a:ln>
        </p:spPr>
        <p:txBody>
          <a:bodyPr lIns="91430" tIns="45716" rIns="91430" bIns="45716">
            <a:spAutoFit/>
          </a:bodyPr>
          <a:lstStyle>
            <a:lvl1pPr defTabSz="912813" eaLnBrk="0" hangingPunct="0">
              <a:defRPr sz="3600">
                <a:solidFill>
                  <a:schemeClr val="tx1"/>
                </a:solidFill>
                <a:latin typeface="Arial" charset="0"/>
                <a:cs typeface="Arial" charset="0"/>
              </a:defRPr>
            </a:lvl1pPr>
            <a:lvl2pPr marL="742950" indent="-285750" defTabSz="912813" eaLnBrk="0" hangingPunct="0">
              <a:defRPr sz="3600">
                <a:solidFill>
                  <a:schemeClr val="tx1"/>
                </a:solidFill>
                <a:latin typeface="Arial" charset="0"/>
                <a:cs typeface="Arial" charset="0"/>
              </a:defRPr>
            </a:lvl2pPr>
            <a:lvl3pPr marL="1143000" indent="-228600" defTabSz="912813" eaLnBrk="0" hangingPunct="0">
              <a:defRPr sz="3600">
                <a:solidFill>
                  <a:schemeClr val="tx1"/>
                </a:solidFill>
                <a:latin typeface="Arial" charset="0"/>
                <a:cs typeface="Arial" charset="0"/>
              </a:defRPr>
            </a:lvl3pPr>
            <a:lvl4pPr marL="1600200" indent="-228600" defTabSz="912813" eaLnBrk="0" hangingPunct="0">
              <a:defRPr sz="3600">
                <a:solidFill>
                  <a:schemeClr val="tx1"/>
                </a:solidFill>
                <a:latin typeface="Arial" charset="0"/>
                <a:cs typeface="Arial" charset="0"/>
              </a:defRPr>
            </a:lvl4pPr>
            <a:lvl5pPr marL="2057400" indent="-228600" defTabSz="912813" eaLnBrk="0" hangingPunct="0">
              <a:defRPr sz="3600">
                <a:solidFill>
                  <a:schemeClr val="tx1"/>
                </a:solidFill>
                <a:latin typeface="Arial" charset="0"/>
                <a:cs typeface="Arial" charset="0"/>
              </a:defRPr>
            </a:lvl5pPr>
            <a:lvl6pPr marL="2514600" indent="-228600" defTabSz="912813" eaLnBrk="0" fontAlgn="base" hangingPunct="0">
              <a:spcBef>
                <a:spcPct val="0"/>
              </a:spcBef>
              <a:spcAft>
                <a:spcPct val="0"/>
              </a:spcAft>
              <a:defRPr sz="3600">
                <a:solidFill>
                  <a:schemeClr val="tx1"/>
                </a:solidFill>
                <a:latin typeface="Arial" charset="0"/>
                <a:cs typeface="Arial" charset="0"/>
              </a:defRPr>
            </a:lvl6pPr>
            <a:lvl7pPr marL="2971800" indent="-228600" defTabSz="912813" eaLnBrk="0" fontAlgn="base" hangingPunct="0">
              <a:spcBef>
                <a:spcPct val="0"/>
              </a:spcBef>
              <a:spcAft>
                <a:spcPct val="0"/>
              </a:spcAft>
              <a:defRPr sz="3600">
                <a:solidFill>
                  <a:schemeClr val="tx1"/>
                </a:solidFill>
                <a:latin typeface="Arial" charset="0"/>
                <a:cs typeface="Arial" charset="0"/>
              </a:defRPr>
            </a:lvl7pPr>
            <a:lvl8pPr marL="3429000" indent="-228600" defTabSz="912813" eaLnBrk="0" fontAlgn="base" hangingPunct="0">
              <a:spcBef>
                <a:spcPct val="0"/>
              </a:spcBef>
              <a:spcAft>
                <a:spcPct val="0"/>
              </a:spcAft>
              <a:defRPr sz="3600">
                <a:solidFill>
                  <a:schemeClr val="tx1"/>
                </a:solidFill>
                <a:latin typeface="Arial" charset="0"/>
                <a:cs typeface="Arial" charset="0"/>
              </a:defRPr>
            </a:lvl8pPr>
            <a:lvl9pPr marL="3886200" indent="-228600" defTabSz="912813" eaLnBrk="0" fontAlgn="base" hangingPunct="0">
              <a:spcBef>
                <a:spcPct val="0"/>
              </a:spcBef>
              <a:spcAft>
                <a:spcPct val="0"/>
              </a:spcAft>
              <a:defRPr sz="3600">
                <a:solidFill>
                  <a:schemeClr val="tx1"/>
                </a:solidFill>
                <a:latin typeface="Arial" charset="0"/>
                <a:cs typeface="Arial" charset="0"/>
              </a:defRPr>
            </a:lvl9pPr>
          </a:lstStyle>
          <a:p>
            <a:pPr algn="ctr" eaLnBrk="1" hangingPunct="1">
              <a:spcBef>
                <a:spcPct val="50000"/>
              </a:spcBef>
            </a:pPr>
            <a:r>
              <a:rPr lang="fr-FR" sz="2200" b="1" i="1">
                <a:solidFill>
                  <a:srgbClr val="0560E5"/>
                </a:solidFill>
              </a:rPr>
              <a:t>The Internet: Park and penetration</a:t>
            </a:r>
            <a:r>
              <a:rPr lang="fr-FR" sz="1600" b="1" i="1">
                <a:solidFill>
                  <a:srgbClr val="0560E5"/>
                </a:solidFill>
              </a:rPr>
              <a:t> </a:t>
            </a:r>
          </a:p>
        </p:txBody>
      </p:sp>
      <p:sp>
        <p:nvSpPr>
          <p:cNvPr id="10" name="Rectangle 2"/>
          <p:cNvSpPr>
            <a:spLocks noChangeArrowheads="1"/>
          </p:cNvSpPr>
          <p:nvPr/>
        </p:nvSpPr>
        <p:spPr bwMode="auto">
          <a:xfrm>
            <a:off x="278068" y="4825746"/>
            <a:ext cx="8572500" cy="954107"/>
          </a:xfrm>
          <a:prstGeom prst="rect">
            <a:avLst/>
          </a:prstGeom>
          <a:noFill/>
          <a:ln w="9525">
            <a:noFill/>
            <a:miter lim="800000"/>
            <a:headEnd/>
            <a:tailEnd/>
          </a:ln>
        </p:spPr>
        <p:txBody>
          <a:bodyPr>
            <a:spAutoFit/>
          </a:bodyPr>
          <a:lstStyle/>
          <a:p>
            <a:pPr marL="285750" indent="-285750" algn="just" eaLnBrk="0" hangingPunct="0">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The Internet Park has experienced a sustained growth during the last five years.</a:t>
            </a:r>
          </a:p>
          <a:p>
            <a:pPr marL="285750" indent="-285750" algn="just" eaLnBrk="0" hangingPunct="0">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This growth is mainly due to the development of mobile Internet offers. </a:t>
            </a:r>
          </a:p>
          <a:p>
            <a:pPr marL="285750" indent="-285750" algn="just" eaLnBrk="0" hangingPunct="0">
              <a:buFont typeface="Wingdings" pitchFamily="2" charset="2"/>
              <a:buChar char="§"/>
              <a:defRPr/>
            </a:pPr>
            <a:r>
              <a:rPr lang="fr-FR" sz="1400" b="1" kern="0" dirty="0" smtClean="0">
                <a:solidFill>
                  <a:srgbClr val="000099"/>
                </a:solidFill>
                <a:latin typeface="Century Gothic" pitchFamily="34" charset="0"/>
                <a:ea typeface="굴림" pitchFamily="34" charset="-127"/>
                <a:cs typeface="+mn-cs"/>
              </a:rPr>
              <a:t>On nearly 14.5 million Internet subscribers, more than 92% use the mobile connections versus 7.8% for the </a:t>
            </a:r>
            <a:r>
              <a:rPr lang="fr-FR" sz="1400" b="1" kern="0" dirty="0" err="1" smtClean="0">
                <a:solidFill>
                  <a:srgbClr val="000099"/>
                </a:solidFill>
                <a:latin typeface="Century Gothic" pitchFamily="34" charset="0"/>
                <a:ea typeface="굴림" pitchFamily="34" charset="-127"/>
                <a:cs typeface="+mn-cs"/>
              </a:rPr>
              <a:t>fixed</a:t>
            </a:r>
            <a:r>
              <a:rPr lang="fr-FR" sz="1400" b="1" kern="0" dirty="0" smtClean="0">
                <a:solidFill>
                  <a:srgbClr val="000099"/>
                </a:solidFill>
                <a:latin typeface="Century Gothic" pitchFamily="34" charset="0"/>
                <a:ea typeface="굴림" pitchFamily="34" charset="-127"/>
                <a:cs typeface="+mn-cs"/>
              </a:rPr>
              <a:t> ADSL </a:t>
            </a:r>
            <a:r>
              <a:rPr lang="fr-FR" sz="1400" b="1" kern="0" dirty="0" err="1" smtClean="0">
                <a:solidFill>
                  <a:srgbClr val="000099"/>
                </a:solidFill>
                <a:latin typeface="Century Gothic" pitchFamily="34" charset="0"/>
                <a:ea typeface="굴림" pitchFamily="34" charset="-127"/>
                <a:cs typeface="+mn-cs"/>
              </a:rPr>
              <a:t>access</a:t>
            </a:r>
            <a:r>
              <a:rPr lang="fr-FR" sz="1400" b="1" kern="0" dirty="0">
                <a:solidFill>
                  <a:srgbClr val="000099"/>
                </a:solidFill>
                <a:latin typeface="Century Gothic" pitchFamily="34" charset="0"/>
                <a:ea typeface="굴림" pitchFamily="34" charset="-127"/>
              </a:rPr>
              <a:t>.</a:t>
            </a:r>
            <a:endParaRPr lang="fr-FR" sz="1400" b="1" kern="0" dirty="0" smtClean="0">
              <a:solidFill>
                <a:srgbClr val="000099"/>
              </a:solidFill>
              <a:latin typeface="Century Gothic" pitchFamily="34" charset="0"/>
              <a:ea typeface="굴림" pitchFamily="34" charset="-127"/>
              <a:cs typeface="+mn-cs"/>
            </a:endParaRPr>
          </a:p>
        </p:txBody>
      </p:sp>
      <p:graphicFrame>
        <p:nvGraphicFramePr>
          <p:cNvPr id="3088" name="Object 16"/>
          <p:cNvGraphicFramePr>
            <a:graphicFrameLocks/>
          </p:cNvGraphicFramePr>
          <p:nvPr>
            <p:extLst>
              <p:ext uri="{D42A27DB-BD31-4B8C-83A1-F6EECF244321}">
                <p14:modId xmlns:p14="http://schemas.microsoft.com/office/powerpoint/2010/main" val="2209442647"/>
              </p:ext>
            </p:extLst>
          </p:nvPr>
        </p:nvGraphicFramePr>
        <p:xfrm>
          <a:off x="211540" y="1037020"/>
          <a:ext cx="4563617" cy="3649662"/>
        </p:xfrm>
        <a:graphic>
          <a:graphicData uri="http://schemas.openxmlformats.org/presentationml/2006/ole">
            <mc:AlternateContent xmlns:mc="http://schemas.openxmlformats.org/markup-compatibility/2006">
              <mc:Choice xmlns:v="urn:schemas-microsoft-com:vml" Requires="v">
                <p:oleObj spid="_x0000_s4171" name="Feuille de calcul" r:id="rId5" imgW="4162488" imgH="3210050" progId="Excel.Sheet.8">
                  <p:embed/>
                </p:oleObj>
              </mc:Choice>
              <mc:Fallback>
                <p:oleObj name="Feuille de calcul" r:id="rId5" imgW="4162488" imgH="3210050" progId="Excel.Sheet.8">
                  <p:embed/>
                  <p:pic>
                    <p:nvPicPr>
                      <p:cNvPr id="0" name="Picture 5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540" y="1037020"/>
                        <a:ext cx="4563617" cy="3649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Graphique 5"/>
          <p:cNvGraphicFramePr/>
          <p:nvPr>
            <p:extLst>
              <p:ext uri="{D42A27DB-BD31-4B8C-83A1-F6EECF244321}">
                <p14:modId xmlns:p14="http://schemas.microsoft.com/office/powerpoint/2010/main" val="3663921496"/>
              </p:ext>
            </p:extLst>
          </p:nvPr>
        </p:nvGraphicFramePr>
        <p:xfrm>
          <a:off x="4840940" y="1037020"/>
          <a:ext cx="4009628" cy="3528392"/>
        </p:xfrm>
        <a:graphic>
          <a:graphicData uri="http://schemas.openxmlformats.org/drawingml/2006/chart">
            <c:chart xmlns:c="http://schemas.openxmlformats.org/drawingml/2006/chart" xmlns:r="http://schemas.openxmlformats.org/officeDocument/2006/relationships" r:id="rId7"/>
          </a:graphicData>
        </a:graphic>
      </p:graphicFrame>
      <p:sp>
        <p:nvSpPr>
          <p:cNvPr id="7" name="Rectangle 6"/>
          <p:cNvSpPr/>
          <p:nvPr/>
        </p:nvSpPr>
        <p:spPr>
          <a:xfrm>
            <a:off x="0" y="-79206"/>
            <a:ext cx="9144000" cy="507831"/>
          </a:xfrm>
          <a:prstGeom prst="rect">
            <a:avLst/>
          </a:prstGeom>
        </p:spPr>
        <p:txBody>
          <a:bodyPr wrap="square">
            <a:spAutoFit/>
          </a:bodyPr>
          <a:lstStyle/>
          <a:p>
            <a:pPr algn="ctr"/>
            <a:r>
              <a:rPr lang="en-US" sz="2700" b="1" dirty="0">
                <a:solidFill>
                  <a:schemeClr val="tx2">
                    <a:lumMod val="60000"/>
                    <a:lumOff val="40000"/>
                  </a:schemeClr>
                </a:solidFill>
                <a:latin typeface="Calibri"/>
                <a:ea typeface="+mj-ea"/>
                <a:cs typeface="Calibri"/>
              </a:rPr>
              <a:t>The Internet service </a:t>
            </a:r>
            <a:r>
              <a:rPr lang="en-US" sz="2700" b="1" dirty="0" smtClean="0">
                <a:solidFill>
                  <a:schemeClr val="tx2">
                    <a:lumMod val="60000"/>
                    <a:lumOff val="40000"/>
                  </a:schemeClr>
                </a:solidFill>
                <a:latin typeface="Calibri"/>
                <a:ea typeface="+mj-ea"/>
                <a:cs typeface="Calibri"/>
              </a:rPr>
              <a:t>at </a:t>
            </a:r>
            <a:r>
              <a:rPr lang="en-US" sz="2700" b="1" dirty="0">
                <a:solidFill>
                  <a:schemeClr val="tx2">
                    <a:lumMod val="60000"/>
                    <a:lumOff val="40000"/>
                  </a:schemeClr>
                </a:solidFill>
                <a:latin typeface="Calibri"/>
                <a:ea typeface="+mj-ea"/>
                <a:cs typeface="Calibri"/>
              </a:rPr>
              <a:t>Morocco</a:t>
            </a:r>
            <a:endParaRPr lang="fr-FR" sz="2700" b="1" dirty="0">
              <a:solidFill>
                <a:schemeClr val="tx2">
                  <a:lumMod val="60000"/>
                  <a:lumOff val="40000"/>
                </a:schemeClr>
              </a:solidFill>
              <a:latin typeface="Calibri"/>
              <a:ea typeface="+mj-ea"/>
              <a:cs typeface="Calibri"/>
            </a:endParaRPr>
          </a:p>
        </p:txBody>
      </p:sp>
      <p:sp>
        <p:nvSpPr>
          <p:cNvPr id="8" name="Rectangle 4"/>
          <p:cNvSpPr txBox="1">
            <a:spLocks noChangeArrowheads="1"/>
          </p:cNvSpPr>
          <p:nvPr/>
        </p:nvSpPr>
        <p:spPr>
          <a:xfrm>
            <a:off x="2658268" y="6589713"/>
            <a:ext cx="3827463" cy="2682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3200" kern="1200">
                <a:solidFill>
                  <a:schemeClr val="tx1"/>
                </a:solidFill>
                <a:latin typeface="Verdana" pitchFamily="34" charset="0"/>
                <a:ea typeface="+mn-ea"/>
                <a:cs typeface="+mn-cs"/>
              </a:defRPr>
            </a:lvl1pPr>
            <a:lvl2pPr marL="742950" indent="-285750" algn="l" defTabSz="457200" rtl="0" eaLnBrk="1" latinLnBrk="0" hangingPunct="1">
              <a:defRPr sz="3200" kern="1200">
                <a:solidFill>
                  <a:schemeClr val="tx1"/>
                </a:solidFill>
                <a:latin typeface="Verdana" pitchFamily="34" charset="0"/>
                <a:ea typeface="+mn-ea"/>
                <a:cs typeface="+mn-cs"/>
              </a:defRPr>
            </a:lvl2pPr>
            <a:lvl3pPr marL="1143000" indent="-228600" algn="l" defTabSz="457200" rtl="0" eaLnBrk="1" latinLnBrk="0" hangingPunct="1">
              <a:defRPr sz="3200" kern="1200">
                <a:solidFill>
                  <a:schemeClr val="tx1"/>
                </a:solidFill>
                <a:latin typeface="Verdana" pitchFamily="34" charset="0"/>
                <a:ea typeface="+mn-ea"/>
                <a:cs typeface="+mn-cs"/>
              </a:defRPr>
            </a:lvl3pPr>
            <a:lvl4pPr marL="1600200" indent="-228600" algn="l" defTabSz="457200" rtl="0" eaLnBrk="1" latinLnBrk="0" hangingPunct="1">
              <a:defRPr sz="3200" kern="1200">
                <a:solidFill>
                  <a:schemeClr val="tx1"/>
                </a:solidFill>
                <a:latin typeface="Verdana" pitchFamily="34" charset="0"/>
                <a:ea typeface="+mn-ea"/>
                <a:cs typeface="+mn-cs"/>
              </a:defRPr>
            </a:lvl4pPr>
            <a:lvl5pPr marL="2057400" indent="-228600" algn="l" defTabSz="457200" rtl="0" eaLnBrk="1" latinLnBrk="0" hangingPunct="1">
              <a:defRPr sz="3200" kern="1200">
                <a:solidFill>
                  <a:schemeClr val="tx1"/>
                </a:solidFill>
                <a:latin typeface="Verdana" pitchFamily="34" charset="0"/>
                <a:ea typeface="+mn-ea"/>
                <a:cs typeface="+mn-cs"/>
              </a:defRPr>
            </a:lvl5pPr>
            <a:lvl6pPr marL="25146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6pPr>
            <a:lvl7pPr marL="29718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7pPr>
            <a:lvl8pPr marL="34290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8pPr>
            <a:lvl9pPr marL="3886200" indent="-228600" algn="l" defTabSz="457200" rtl="0" eaLnBrk="0" fontAlgn="base" latinLnBrk="0" hangingPunct="0">
              <a:spcBef>
                <a:spcPct val="0"/>
              </a:spcBef>
              <a:spcAft>
                <a:spcPct val="0"/>
              </a:spcAft>
              <a:defRPr sz="3200" kern="1200">
                <a:solidFill>
                  <a:schemeClr val="tx1"/>
                </a:solidFill>
                <a:latin typeface="Verdana" pitchFamily="34" charset="0"/>
                <a:ea typeface="+mn-ea"/>
                <a:cs typeface="+mn-cs"/>
              </a:defRPr>
            </a:lvl9pPr>
          </a:lstStyle>
          <a:p>
            <a:r>
              <a:rPr lang="en-US" altLang="en-US" sz="1400" b="1" i="1" dirty="0" smtClean="0">
                <a:latin typeface="Univers" pitchFamily="34" charset="0"/>
              </a:rPr>
              <a:t>Livingstone, </a:t>
            </a:r>
            <a:r>
              <a:rPr lang="en-US" altLang="en-US" sz="1400" b="1" i="1" dirty="0" err="1" smtClean="0">
                <a:latin typeface="Univers" pitchFamily="34" charset="0"/>
              </a:rPr>
              <a:t>Zambia</a:t>
            </a:r>
            <a:r>
              <a:rPr lang="en-US" altLang="en-US" sz="1400" b="1" i="1" dirty="0" smtClean="0">
                <a:latin typeface="Univers" pitchFamily="34" charset="0"/>
              </a:rPr>
              <a:t>, 15-18 March 2016</a:t>
            </a:r>
          </a:p>
        </p:txBody>
      </p:sp>
    </p:spTree>
    <p:extLst>
      <p:ext uri="{BB962C8B-B14F-4D97-AF65-F5344CB8AC3E}">
        <p14:creationId xmlns:p14="http://schemas.microsoft.com/office/powerpoint/2010/main" val="10251077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F0CB225BCB3B43BBF518EAC6349114" ma:contentTypeVersion="1" ma:contentTypeDescription="Create a new document." ma:contentTypeScope="" ma:versionID="ddcbcc257c6bc73a33760c3314f23b4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26ECF20-9B01-4E8B-BFF9-93609E4E6B04}"/>
</file>

<file path=customXml/itemProps2.xml><?xml version="1.0" encoding="utf-8"?>
<ds:datastoreItem xmlns:ds="http://schemas.openxmlformats.org/officeDocument/2006/customXml" ds:itemID="{917E02C8-2BED-4196-BFBC-FD4E2ABF7CEA}"/>
</file>

<file path=customXml/itemProps3.xml><?xml version="1.0" encoding="utf-8"?>
<ds:datastoreItem xmlns:ds="http://schemas.openxmlformats.org/officeDocument/2006/customXml" ds:itemID="{775B6FBC-D72F-43F0-84F8-EAFF93F53BCF}"/>
</file>

<file path=docProps/app.xml><?xml version="1.0" encoding="utf-8"?>
<Properties xmlns="http://schemas.openxmlformats.org/officeDocument/2006/extended-properties" xmlns:vt="http://schemas.openxmlformats.org/officeDocument/2006/docPropsVTypes">
  <TotalTime>23879</TotalTime>
  <Words>1013</Words>
  <Application>Microsoft Office PowerPoint</Application>
  <PresentationFormat>On-screen Show (4:3)</PresentationFormat>
  <Paragraphs>508</Paragraphs>
  <Slides>44</Slides>
  <Notes>41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굴림</vt:lpstr>
      <vt:lpstr>Univers</vt:lpstr>
      <vt:lpstr>ZapfDingbats BT</vt:lpstr>
      <vt:lpstr>Arial</vt:lpstr>
      <vt:lpstr>Calibri</vt:lpstr>
      <vt:lpstr>Century Gothic</vt:lpstr>
      <vt:lpstr>Verdana</vt:lpstr>
      <vt:lpstr>Wingdings</vt:lpstr>
      <vt:lpstr>Office Theme</vt:lpstr>
      <vt:lpstr>Feuille de calcul</vt:lpstr>
      <vt:lpstr>ITU Regional Standardization Forum for Africa Livingstone, Zambia 16-18 March 2016</vt:lpstr>
      <vt:lpstr>Plan of the presentation</vt:lpstr>
      <vt:lpstr>Background for the Follow-up of the  QoS/QoE at ANRT  </vt:lpstr>
      <vt:lpstr>PowerPoint Presentation</vt:lpstr>
      <vt:lpstr>Plan of the presentation</vt:lpstr>
      <vt:lpstr>The  fixed and mobile Internet Services 3G and 4G in Morocco</vt:lpstr>
      <vt:lpstr>PowerPoint Presentation</vt:lpstr>
      <vt:lpstr>PowerPoint Presentation</vt:lpstr>
      <vt:lpstr>PowerPoint Presentation</vt:lpstr>
      <vt:lpstr>PowerPoint Presentation</vt:lpstr>
      <vt:lpstr>PowerPoint Presentation</vt:lpstr>
      <vt:lpstr>Plan of the presentation</vt:lpstr>
      <vt:lpstr>QoS of The Internet on The xDSL</vt:lpstr>
      <vt:lpstr>PowerPoint Presentation</vt:lpstr>
      <vt:lpstr>PowerPoint Presentation</vt:lpstr>
      <vt:lpstr>Plan of the presentation</vt:lpstr>
      <vt:lpstr>QoS of The Internet Mobile</vt:lpstr>
      <vt:lpstr>QoS of The Internet Mobile</vt:lpstr>
      <vt:lpstr>QoS Of The Internet Mobile</vt:lpstr>
      <vt:lpstr>QoS Of The Mobile Internet  -Measurements Tools</vt:lpstr>
      <vt:lpstr>QoS Of The Internet Mobile - Tools Of The measures</vt:lpstr>
      <vt:lpstr>QoS of The  Mobile Internet Mobile -  MeasurementTools </vt:lpstr>
      <vt:lpstr>Plan of the presentation</vt:lpstr>
      <vt:lpstr>QoS Of the mobile Internet</vt:lpstr>
      <vt:lpstr>QoS Of The  Mobile Internet </vt:lpstr>
      <vt:lpstr>QoS Of The Internet Mobile</vt:lpstr>
      <vt:lpstr>QoS Of The Mobile Internet </vt:lpstr>
      <vt:lpstr>QoS of the Mobile Internet</vt:lpstr>
      <vt:lpstr>QoS Of The Mobile Internet</vt:lpstr>
      <vt:lpstr>Plan of the presentation</vt:lpstr>
      <vt:lpstr>Platform Measurement Servers</vt:lpstr>
      <vt:lpstr>Platform Measurement Servers</vt:lpstr>
      <vt:lpstr>Platform Measurement Servers</vt:lpstr>
      <vt:lpstr>Plan of the presentation</vt:lpstr>
      <vt:lpstr>PowerPoint Presentation</vt:lpstr>
      <vt:lpstr>PowerPoint Presentation</vt:lpstr>
      <vt:lpstr>PowerPoint Presentation</vt:lpstr>
      <vt:lpstr>PowerPoint Presentation</vt:lpstr>
      <vt:lpstr>Plan of the presentation</vt:lpstr>
      <vt:lpstr>Conclusions and Recommendations </vt:lpstr>
      <vt:lpstr>Conclusions and Recommendations </vt:lpstr>
      <vt:lpstr>Conclusions and Recommendations </vt:lpstr>
      <vt:lpstr>Conclusions and Recommendations</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Aloran, Rakan</cp:lastModifiedBy>
  <cp:revision>228</cp:revision>
  <cp:lastPrinted>2015-03-16T14:34:54Z</cp:lastPrinted>
  <dcterms:created xsi:type="dcterms:W3CDTF">2014-09-01T15:38:30Z</dcterms:created>
  <dcterms:modified xsi:type="dcterms:W3CDTF">2016-03-09T09:25:09Z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0x01010051F0CB225BCB3B43BBF518EAC6349114</vt:lpwstr>
  </property>
</Properties>
</file>