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6" r:id="rId2"/>
    <p:sldId id="267" r:id="rId3"/>
    <p:sldId id="269" r:id="rId4"/>
    <p:sldId id="270" r:id="rId5"/>
    <p:sldId id="271" r:id="rId6"/>
    <p:sldId id="272" r:id="rId7"/>
    <p:sldId id="273" r:id="rId8"/>
    <p:sldId id="275" r:id="rId9"/>
    <p:sldId id="276" r:id="rId10"/>
    <p:sldId id="281" r:id="rId11"/>
    <p:sldId id="282" r:id="rId12"/>
    <p:sldId id="285" r:id="rId13"/>
    <p:sldId id="290" r:id="rId14"/>
    <p:sldId id="291" r:id="rId15"/>
    <p:sldId id="292" r:id="rId16"/>
    <p:sldId id="293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57" autoAdjust="0"/>
    <p:restoredTop sz="94653"/>
  </p:normalViewPr>
  <p:slideViewPr>
    <p:cSldViewPr snapToGrid="0" snapToObjects="1" showGuides="1">
      <p:cViewPr>
        <p:scale>
          <a:sx n="77" d="100"/>
          <a:sy n="77" d="100"/>
        </p:scale>
        <p:origin x="-3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41.png"/><Relationship Id="rId1" Type="http://schemas.openxmlformats.org/officeDocument/2006/relationships/image" Target="../media/image3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jpeg"/><Relationship Id="rId2" Type="http://schemas.openxmlformats.org/officeDocument/2006/relationships/image" Target="../media/image71.jpeg"/><Relationship Id="rId1" Type="http://schemas.openxmlformats.org/officeDocument/2006/relationships/image" Target="../media/image6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24D13-4904-4E68-93EB-46D561CE420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C2C8710-53D7-4912-BE2A-381EFE5F86B2}">
      <dgm:prSet phldrT="[Text]"/>
      <dgm:spPr/>
      <dgm:t>
        <a:bodyPr/>
        <a:lstStyle/>
        <a:p>
          <a:r>
            <a:rPr lang="en-US" dirty="0" smtClean="0"/>
            <a:t>2. Status </a:t>
          </a:r>
          <a:endParaRPr lang="en-US" dirty="0"/>
        </a:p>
      </dgm:t>
    </dgm:pt>
    <dgm:pt modelId="{8409CE90-754D-4034-B601-F6E64B8BF6CC}" type="parTrans" cxnId="{12D4A8EF-59BB-402F-833A-525A2B541969}">
      <dgm:prSet/>
      <dgm:spPr/>
      <dgm:t>
        <a:bodyPr/>
        <a:lstStyle/>
        <a:p>
          <a:endParaRPr lang="en-US"/>
        </a:p>
      </dgm:t>
    </dgm:pt>
    <dgm:pt modelId="{7C17E960-BC98-4A84-90D0-2F3F4998F43C}" type="sibTrans" cxnId="{12D4A8EF-59BB-402F-833A-525A2B541969}">
      <dgm:prSet/>
      <dgm:spPr/>
      <dgm:t>
        <a:bodyPr/>
        <a:lstStyle/>
        <a:p>
          <a:endParaRPr lang="en-US"/>
        </a:p>
      </dgm:t>
    </dgm:pt>
    <dgm:pt modelId="{4DFFCF84-6402-46A1-82BC-7A56F14EDB46}">
      <dgm:prSet phldrT="[Text]" custT="1"/>
      <dgm:spPr/>
      <dgm:t>
        <a:bodyPr/>
        <a:lstStyle/>
        <a:p>
          <a:pPr algn="l"/>
          <a:endParaRPr lang="en-US" sz="1800" dirty="0" smtClean="0"/>
        </a:p>
        <a:p>
          <a:pPr algn="l"/>
          <a:r>
            <a:rPr lang="en-US" sz="1600" dirty="0" smtClean="0"/>
            <a:t>- </a:t>
          </a:r>
          <a:r>
            <a:rPr lang="en-US" sz="1400" dirty="0" smtClean="0"/>
            <a:t>95.21 million </a:t>
          </a:r>
          <a:r>
            <a:rPr lang="en-US" sz="1400" dirty="0" err="1" smtClean="0"/>
            <a:t>d’abonnés</a:t>
          </a:r>
          <a:r>
            <a:rPr lang="en-US" sz="1400" dirty="0" smtClean="0"/>
            <a:t> au mobile avec un </a:t>
          </a:r>
          <a:r>
            <a:rPr lang="en-US" sz="1400" dirty="0" err="1" smtClean="0"/>
            <a:t>taux</a:t>
          </a:r>
          <a:r>
            <a:rPr lang="en-US" sz="1400" dirty="0" smtClean="0"/>
            <a:t> de </a:t>
          </a:r>
          <a:r>
            <a:rPr lang="en-US" sz="1400" dirty="0" err="1" smtClean="0"/>
            <a:t>pénétration</a:t>
          </a:r>
          <a:r>
            <a:rPr lang="en-US" sz="1400" dirty="0" smtClean="0"/>
            <a:t> de  110.95 % </a:t>
          </a:r>
        </a:p>
        <a:p>
          <a:pPr algn="l"/>
          <a:endParaRPr lang="en-US" sz="1400" dirty="0" smtClean="0"/>
        </a:p>
        <a:p>
          <a:pPr algn="l"/>
          <a:r>
            <a:rPr lang="en-US" sz="1400" dirty="0" smtClean="0"/>
            <a:t>- 27.25 Million </a:t>
          </a:r>
          <a:r>
            <a:rPr lang="en-US" sz="1400" dirty="0" err="1" smtClean="0"/>
            <a:t>d’utilisateurs</a:t>
          </a:r>
          <a:r>
            <a:rPr lang="en-US" sz="1400" dirty="0" smtClean="0"/>
            <a:t> </a:t>
          </a:r>
          <a:r>
            <a:rPr lang="en-US" sz="1400" dirty="0" err="1" smtClean="0"/>
            <a:t>d’internet</a:t>
          </a:r>
          <a:r>
            <a:rPr lang="en-US" sz="1400" dirty="0" smtClean="0"/>
            <a:t> avec un </a:t>
          </a:r>
          <a:r>
            <a:rPr lang="en-US" sz="1400" dirty="0" err="1" smtClean="0"/>
            <a:t>taux</a:t>
          </a:r>
          <a:r>
            <a:rPr lang="en-US" sz="1400" dirty="0" smtClean="0"/>
            <a:t> de </a:t>
          </a:r>
          <a:r>
            <a:rPr lang="en-US" sz="1400" dirty="0" err="1" smtClean="0"/>
            <a:t>pénétration</a:t>
          </a:r>
          <a:r>
            <a:rPr lang="en-US" sz="1400" dirty="0" smtClean="0"/>
            <a:t> de 31.71% </a:t>
          </a:r>
        </a:p>
        <a:p>
          <a:pPr algn="l"/>
          <a:endParaRPr lang="en-US" sz="1400" dirty="0" smtClean="0"/>
        </a:p>
        <a:p>
          <a:pPr algn="l"/>
          <a:r>
            <a:rPr lang="en-US" altLang="ko-KR" sz="1400" dirty="0" smtClean="0"/>
            <a:t>- 190,000-290,000 laptops and 8000-15,000 desktops </a:t>
          </a:r>
          <a:r>
            <a:rPr lang="en-US" altLang="ko-KR" sz="1400" dirty="0" err="1" smtClean="0"/>
            <a:t>importés</a:t>
          </a:r>
          <a:r>
            <a:rPr lang="en-US" altLang="ko-KR" sz="1400" dirty="0" smtClean="0"/>
            <a:t> par an avec un </a:t>
          </a:r>
          <a:r>
            <a:rPr lang="en-US" altLang="ko-KR" sz="1400" dirty="0" err="1" smtClean="0"/>
            <a:t>poids</a:t>
          </a:r>
          <a:r>
            <a:rPr lang="en-US" altLang="ko-KR" sz="1400" dirty="0" smtClean="0"/>
            <a:t> total de 1000 </a:t>
          </a:r>
          <a:r>
            <a:rPr lang="en-US" altLang="ko-KR" sz="1400" dirty="0" err="1" smtClean="0"/>
            <a:t>tonnes</a:t>
          </a:r>
          <a:endParaRPr lang="en-US" sz="1400" dirty="0" smtClean="0"/>
        </a:p>
        <a:p>
          <a:pPr algn="l"/>
          <a:endParaRPr lang="en-US" sz="1800" dirty="0" smtClean="0"/>
        </a:p>
        <a:p>
          <a:pPr algn="l"/>
          <a:r>
            <a:rPr lang="en-US" sz="1800" dirty="0" smtClean="0"/>
            <a:t>  </a:t>
          </a:r>
          <a:endParaRPr lang="en-US" sz="1800" dirty="0"/>
        </a:p>
      </dgm:t>
    </dgm:pt>
    <dgm:pt modelId="{776AABB8-A954-41BC-A879-122B10F6CE05}" type="parTrans" cxnId="{D8551B2A-D1A5-4073-BCF6-CD72258805DD}">
      <dgm:prSet/>
      <dgm:spPr/>
      <dgm:t>
        <a:bodyPr/>
        <a:lstStyle/>
        <a:p>
          <a:endParaRPr lang="en-US"/>
        </a:p>
      </dgm:t>
    </dgm:pt>
    <dgm:pt modelId="{F847C0E8-3268-478A-9516-55720B53F0C9}" type="sibTrans" cxnId="{D8551B2A-D1A5-4073-BCF6-CD72258805DD}">
      <dgm:prSet/>
      <dgm:spPr/>
      <dgm:t>
        <a:bodyPr/>
        <a:lstStyle/>
        <a:p>
          <a:endParaRPr lang="en-US"/>
        </a:p>
      </dgm:t>
    </dgm:pt>
    <dgm:pt modelId="{026340CE-97AD-45BC-B1C1-2E91C23D5279}">
      <dgm:prSet phldrT="[Text]" custT="1"/>
      <dgm:spPr/>
      <dgm:t>
        <a:bodyPr/>
        <a:lstStyle/>
        <a:p>
          <a:pPr algn="l"/>
          <a:r>
            <a:rPr lang="en-US" altLang="ko-KR" sz="1400" dirty="0" smtClean="0"/>
            <a:t>- 6.8 million </a:t>
          </a:r>
          <a:r>
            <a:rPr lang="en-US" altLang="ko-KR" sz="1400" dirty="0" err="1" smtClean="0"/>
            <a:t>EoL</a:t>
          </a:r>
          <a:r>
            <a:rPr lang="en-US" altLang="ko-KR" sz="1400" dirty="0" smtClean="0"/>
            <a:t>  de </a:t>
          </a:r>
          <a:r>
            <a:rPr lang="en-US" altLang="ko-KR" sz="1400" dirty="0" err="1" smtClean="0"/>
            <a:t>téléphone</a:t>
          </a:r>
          <a:r>
            <a:rPr lang="en-US" altLang="ko-KR" sz="1400" dirty="0" smtClean="0"/>
            <a:t> mobile en 2015  et </a:t>
          </a:r>
          <a:r>
            <a:rPr lang="en-US" altLang="ko-KR" sz="1400" dirty="0" err="1" smtClean="0"/>
            <a:t>il</a:t>
          </a:r>
          <a:r>
            <a:rPr lang="en-US" altLang="ko-KR" sz="1400" dirty="0" smtClean="0"/>
            <a:t> </a:t>
          </a:r>
          <a:r>
            <a:rPr lang="en-US" altLang="ko-KR" sz="1400" dirty="0" err="1" smtClean="0"/>
            <a:t>atteindra</a:t>
          </a:r>
          <a:r>
            <a:rPr lang="en-US" altLang="ko-KR" sz="1400" dirty="0" smtClean="0"/>
            <a:t> 10.5  million en 2020</a:t>
          </a:r>
        </a:p>
        <a:p>
          <a:pPr algn="l"/>
          <a:endParaRPr lang="en-US" altLang="ko-KR" sz="1400" dirty="0" smtClean="0"/>
        </a:p>
        <a:p>
          <a:pPr algn="l"/>
          <a:r>
            <a:rPr lang="en-US" altLang="ko-KR" sz="1400" dirty="0" smtClean="0"/>
            <a:t>- 1.29 Million </a:t>
          </a:r>
          <a:r>
            <a:rPr lang="en-US" altLang="ko-KR" sz="1400" dirty="0" err="1" smtClean="0"/>
            <a:t>EoL</a:t>
          </a:r>
          <a:r>
            <a:rPr lang="en-US" altLang="ko-KR" sz="1400" dirty="0" smtClean="0"/>
            <a:t> PCs en 2015  </a:t>
          </a:r>
          <a:r>
            <a:rPr lang="en-US" altLang="ko-KR" sz="1400" dirty="0" err="1" smtClean="0"/>
            <a:t>il</a:t>
          </a:r>
          <a:r>
            <a:rPr lang="en-US" altLang="ko-KR" sz="1400" dirty="0" smtClean="0"/>
            <a:t> </a:t>
          </a:r>
          <a:r>
            <a:rPr lang="en-US" altLang="ko-KR" sz="1400" dirty="0" err="1" smtClean="0"/>
            <a:t>atteindra</a:t>
          </a:r>
          <a:r>
            <a:rPr lang="en-US" altLang="ko-KR" sz="1400" dirty="0" smtClean="0"/>
            <a:t> 1.46 </a:t>
          </a:r>
          <a:r>
            <a:rPr lang="en-US" altLang="ko-KR" sz="1400" dirty="0" err="1" smtClean="0"/>
            <a:t>vers</a:t>
          </a:r>
          <a:r>
            <a:rPr lang="en-US" altLang="ko-KR" sz="1400" dirty="0" smtClean="0"/>
            <a:t> 2020</a:t>
          </a:r>
        </a:p>
        <a:p>
          <a:pPr algn="l"/>
          <a:endParaRPr lang="en-US" altLang="ko-KR" sz="1400" dirty="0" smtClean="0"/>
        </a:p>
        <a:p>
          <a:pPr algn="l"/>
          <a:r>
            <a:rPr lang="en-US" altLang="ko-KR" sz="1400" dirty="0" smtClean="0"/>
            <a:t>-0.33 million LCD  en 2015 et </a:t>
          </a:r>
          <a:r>
            <a:rPr lang="en-US" altLang="ko-KR" sz="1400" dirty="0" err="1" smtClean="0"/>
            <a:t>il</a:t>
          </a:r>
          <a:r>
            <a:rPr lang="en-US" altLang="ko-KR" sz="1400" dirty="0" smtClean="0"/>
            <a:t> </a:t>
          </a:r>
          <a:r>
            <a:rPr lang="en-US" altLang="ko-KR" sz="1400" dirty="0" err="1" smtClean="0"/>
            <a:t>atteindra</a:t>
          </a:r>
          <a:r>
            <a:rPr lang="en-US" altLang="ko-KR" sz="1400" dirty="0" smtClean="0"/>
            <a:t> 0.67 </a:t>
          </a:r>
          <a:r>
            <a:rPr lang="en-US" altLang="ko-KR" sz="1400" dirty="0" err="1" smtClean="0"/>
            <a:t>vers</a:t>
          </a:r>
          <a:r>
            <a:rPr lang="en-US" altLang="ko-KR" sz="1400" dirty="0" smtClean="0"/>
            <a:t> 2020</a:t>
          </a:r>
        </a:p>
        <a:p>
          <a:pPr algn="l"/>
          <a:endParaRPr lang="en-US" altLang="ko-KR" sz="1600" dirty="0" smtClean="0"/>
        </a:p>
        <a:p>
          <a:pPr algn="l"/>
          <a:r>
            <a:rPr lang="en-US" altLang="ko-KR" sz="1600" dirty="0" smtClean="0"/>
            <a:t> </a:t>
          </a:r>
          <a:endParaRPr lang="en-US" sz="1600" dirty="0" smtClean="0"/>
        </a:p>
      </dgm:t>
    </dgm:pt>
    <dgm:pt modelId="{F0424AB9-3F89-4870-AF98-96CF2D639372}" type="parTrans" cxnId="{FB0A55BD-1BFD-42B6-A5A7-0865EDB63D85}">
      <dgm:prSet/>
      <dgm:spPr/>
      <dgm:t>
        <a:bodyPr/>
        <a:lstStyle/>
        <a:p>
          <a:endParaRPr lang="en-US"/>
        </a:p>
      </dgm:t>
    </dgm:pt>
    <dgm:pt modelId="{91BC54C0-44E9-462D-941A-C28AFFD44DC7}" type="sibTrans" cxnId="{FB0A55BD-1BFD-42B6-A5A7-0865EDB63D85}">
      <dgm:prSet/>
      <dgm:spPr/>
      <dgm:t>
        <a:bodyPr/>
        <a:lstStyle/>
        <a:p>
          <a:endParaRPr lang="en-US"/>
        </a:p>
      </dgm:t>
    </dgm:pt>
    <dgm:pt modelId="{93E5E6C5-EC87-41E3-AAC4-403DD45B1817}">
      <dgm:prSet phldrT="[Text]"/>
      <dgm:spPr/>
      <dgm:t>
        <a:bodyPr/>
        <a:lstStyle/>
        <a:p>
          <a:pPr algn="l"/>
          <a:r>
            <a:rPr lang="en-US" altLang="ko-KR" dirty="0" smtClean="0"/>
            <a:t>- Absence de </a:t>
          </a:r>
          <a:r>
            <a:rPr lang="en-US" altLang="ko-KR" dirty="0" err="1" smtClean="0"/>
            <a:t>politique</a:t>
          </a:r>
          <a:r>
            <a:rPr lang="en-US" altLang="ko-KR" dirty="0" smtClean="0"/>
            <a:t> </a:t>
          </a:r>
          <a:r>
            <a:rPr lang="en-US" altLang="ko-KR" dirty="0" err="1" smtClean="0"/>
            <a:t>environnementale</a:t>
          </a:r>
          <a:r>
            <a:rPr lang="en-US" altLang="ko-KR" dirty="0" smtClean="0"/>
            <a:t> </a:t>
          </a:r>
          <a:r>
            <a:rPr lang="en-US" altLang="ko-KR" dirty="0" err="1" smtClean="0"/>
            <a:t>intégrée</a:t>
          </a:r>
          <a:r>
            <a:rPr lang="en-US" altLang="ko-KR" dirty="0" smtClean="0"/>
            <a:t> en </a:t>
          </a:r>
          <a:r>
            <a:rPr lang="en-US" altLang="ko-KR" dirty="0" err="1" smtClean="0"/>
            <a:t>ce</a:t>
          </a:r>
          <a:r>
            <a:rPr lang="en-US" altLang="ko-KR" dirty="0" smtClean="0"/>
            <a:t> qui </a:t>
          </a:r>
          <a:r>
            <a:rPr lang="en-US" altLang="ko-KR" dirty="0" err="1" smtClean="0"/>
            <a:t>concerne</a:t>
          </a:r>
          <a:r>
            <a:rPr lang="en-US" altLang="ko-KR" dirty="0" smtClean="0"/>
            <a:t>  WEEE</a:t>
          </a:r>
        </a:p>
        <a:p>
          <a:pPr algn="l"/>
          <a:endParaRPr lang="en-US" altLang="ko-KR" dirty="0" smtClean="0"/>
        </a:p>
        <a:p>
          <a:pPr algn="l"/>
          <a:r>
            <a:rPr lang="en-US" altLang="ko-KR" dirty="0" smtClean="0"/>
            <a:t>- Le cadre legal  </a:t>
          </a:r>
          <a:r>
            <a:rPr lang="en-US" altLang="ko-KR" dirty="0" err="1" smtClean="0"/>
            <a:t>comprend</a:t>
          </a:r>
          <a:r>
            <a:rPr lang="en-US" altLang="ko-KR" dirty="0" smtClean="0"/>
            <a:t> des  restrictions </a:t>
          </a:r>
          <a:r>
            <a:rPr lang="en-US" altLang="ko-KR" dirty="0" err="1" smtClean="0"/>
            <a:t>sur</a:t>
          </a:r>
          <a:r>
            <a:rPr lang="en-US" altLang="ko-KR" dirty="0" smtClean="0"/>
            <a:t> </a:t>
          </a:r>
          <a:r>
            <a:rPr lang="en-US" altLang="ko-KR" dirty="0" err="1" smtClean="0"/>
            <a:t>l’importation</a:t>
          </a:r>
          <a:r>
            <a:rPr lang="en-US" altLang="ko-KR" dirty="0" smtClean="0"/>
            <a:t> des WEEE</a:t>
          </a:r>
        </a:p>
        <a:p>
          <a:pPr algn="l"/>
          <a:endParaRPr lang="en-US" altLang="ko-KR" dirty="0" smtClean="0"/>
        </a:p>
        <a:p>
          <a:pPr algn="l"/>
          <a:r>
            <a:rPr lang="en-US" altLang="ko-KR" dirty="0" smtClean="0"/>
            <a:t>-</a:t>
          </a:r>
          <a:r>
            <a:rPr lang="en-US" altLang="ko-KR" dirty="0" err="1" smtClean="0"/>
            <a:t>L’initiative</a:t>
          </a:r>
          <a:r>
            <a:rPr lang="en-US" altLang="ko-KR" dirty="0" smtClean="0"/>
            <a:t> </a:t>
          </a:r>
          <a:r>
            <a:rPr lang="en-US" altLang="ko-KR" dirty="0" err="1" smtClean="0"/>
            <a:t>Nationale</a:t>
          </a:r>
          <a:r>
            <a:rPr lang="en-US" altLang="ko-KR" dirty="0" smtClean="0"/>
            <a:t> pour des TIC </a:t>
          </a:r>
          <a:r>
            <a:rPr lang="en-US" altLang="ko-KR" dirty="0" err="1" smtClean="0"/>
            <a:t>vertes</a:t>
          </a:r>
          <a:r>
            <a:rPr lang="en-US" altLang="ko-KR" dirty="0" smtClean="0"/>
            <a:t>  </a:t>
          </a:r>
          <a:r>
            <a:rPr lang="en-US" altLang="ko-KR" dirty="0" err="1" smtClean="0"/>
            <a:t>depuis</a:t>
          </a:r>
          <a:r>
            <a:rPr lang="en-US" altLang="ko-KR" dirty="0" smtClean="0"/>
            <a:t> 2010 (MCIT, </a:t>
          </a:r>
          <a:r>
            <a:rPr lang="en-US" altLang="ko-KR" dirty="0" err="1" smtClean="0"/>
            <a:t>MoE</a:t>
          </a:r>
          <a:r>
            <a:rPr lang="en-US" altLang="ko-KR" dirty="0" smtClean="0"/>
            <a:t>, NGOs, </a:t>
          </a:r>
          <a:r>
            <a:rPr lang="en-US" altLang="ko-KR" dirty="0" err="1" smtClean="0"/>
            <a:t>secteur</a:t>
          </a:r>
          <a:r>
            <a:rPr lang="en-US" altLang="ko-KR" dirty="0" smtClean="0"/>
            <a:t>, </a:t>
          </a:r>
          <a:r>
            <a:rPr lang="en-US" altLang="ko-KR" dirty="0" err="1" smtClean="0"/>
            <a:t>privé</a:t>
          </a:r>
          <a:r>
            <a:rPr lang="en-US" altLang="ko-KR" dirty="0" smtClean="0"/>
            <a:t>, </a:t>
          </a:r>
          <a:r>
            <a:rPr lang="en-US" altLang="ko-KR" dirty="0" err="1" smtClean="0"/>
            <a:t>organisations</a:t>
          </a:r>
          <a:r>
            <a:rPr lang="en-US" altLang="ko-KR" dirty="0" smtClean="0"/>
            <a:t> </a:t>
          </a:r>
          <a:r>
            <a:rPr lang="en-US" altLang="ko-KR" dirty="0" err="1" smtClean="0"/>
            <a:t>internationales</a:t>
          </a:r>
          <a:r>
            <a:rPr lang="en-US" altLang="ko-KR" dirty="0" smtClean="0"/>
            <a:t>)</a:t>
          </a:r>
          <a:endParaRPr lang="en-US" dirty="0"/>
        </a:p>
      </dgm:t>
    </dgm:pt>
    <dgm:pt modelId="{56835228-E635-4127-8F71-2DAFACA44840}" type="sibTrans" cxnId="{5317EDBA-C34A-4804-A907-52C2A655A701}">
      <dgm:prSet/>
      <dgm:spPr/>
      <dgm:t>
        <a:bodyPr/>
        <a:lstStyle/>
        <a:p>
          <a:endParaRPr lang="en-US"/>
        </a:p>
      </dgm:t>
    </dgm:pt>
    <dgm:pt modelId="{E3C0B345-84F6-4930-BCBD-C3662DCDE9C1}" type="parTrans" cxnId="{5317EDBA-C34A-4804-A907-52C2A655A701}">
      <dgm:prSet/>
      <dgm:spPr/>
      <dgm:t>
        <a:bodyPr/>
        <a:lstStyle/>
        <a:p>
          <a:endParaRPr lang="en-US"/>
        </a:p>
      </dgm:t>
    </dgm:pt>
    <dgm:pt modelId="{610A0E14-D0E4-4E06-B5EA-C1BDA60E43D2}">
      <dgm:prSet phldrT="[Text]" custT="1"/>
      <dgm:spPr/>
      <dgm:t>
        <a:bodyPr/>
        <a:lstStyle/>
        <a:p>
          <a:pPr algn="l"/>
          <a:endParaRPr lang="en-US" sz="1600" dirty="0" smtClean="0"/>
        </a:p>
        <a:p>
          <a:pPr algn="l"/>
          <a:r>
            <a:rPr lang="en-US" sz="1600" dirty="0" smtClean="0"/>
            <a:t> </a:t>
          </a:r>
          <a:r>
            <a:rPr lang="en-US" sz="1600" dirty="0" err="1" smtClean="0"/>
            <a:t>Activités</a:t>
          </a:r>
          <a:r>
            <a:rPr lang="en-US" sz="1600" dirty="0" smtClean="0"/>
            <a:t> de </a:t>
          </a:r>
          <a:r>
            <a:rPr lang="en-US" sz="1600" dirty="0" err="1" smtClean="0"/>
            <a:t>gestion</a:t>
          </a:r>
          <a:r>
            <a:rPr lang="en-US" sz="1600" dirty="0" smtClean="0"/>
            <a:t>: </a:t>
          </a:r>
          <a:r>
            <a:rPr lang="en-US" sz="1600" dirty="0" err="1" smtClean="0"/>
            <a:t>collecte</a:t>
          </a:r>
          <a:r>
            <a:rPr lang="en-US" sz="1600" dirty="0" smtClean="0"/>
            <a:t>§ première phase de </a:t>
          </a:r>
          <a:r>
            <a:rPr lang="en-US" sz="1600" dirty="0" err="1" smtClean="0"/>
            <a:t>traitement</a:t>
          </a:r>
          <a:endParaRPr lang="en-US" sz="1600" dirty="0" smtClean="0"/>
        </a:p>
        <a:p>
          <a:pPr algn="l"/>
          <a:r>
            <a:rPr lang="en-US" sz="1600" dirty="0" smtClean="0"/>
            <a:t>( </a:t>
          </a:r>
          <a:r>
            <a:rPr lang="en-US" sz="1600" dirty="0" err="1" smtClean="0"/>
            <a:t>tri,recupération</a:t>
          </a:r>
          <a:r>
            <a:rPr lang="en-US" sz="1600" dirty="0" smtClean="0"/>
            <a:t>,</a:t>
          </a:r>
        </a:p>
        <a:p>
          <a:pPr algn="l"/>
          <a:r>
            <a:rPr lang="en-US" sz="1600" dirty="0" err="1" smtClean="0"/>
            <a:t>Demantèlement</a:t>
          </a:r>
          <a:r>
            <a:rPr lang="en-US" sz="1600" dirty="0" smtClean="0"/>
            <a:t>)</a:t>
          </a:r>
        </a:p>
        <a:p>
          <a:pPr algn="l"/>
          <a:endParaRPr lang="en-US" sz="1600" dirty="0" smtClean="0"/>
        </a:p>
        <a:p>
          <a:pPr algn="l"/>
          <a:r>
            <a:rPr lang="en-US" altLang="ko-KR" sz="1600" dirty="0" smtClean="0">
              <a:ea typeface="Cambria Math" panose="02040503050406030204" pitchFamily="18" charset="0"/>
            </a:rPr>
            <a:t>- Le </a:t>
          </a:r>
          <a:r>
            <a:rPr lang="en-US" altLang="ko-KR" sz="1600" dirty="0" err="1" smtClean="0">
              <a:ea typeface="Cambria Math" panose="02040503050406030204" pitchFamily="18" charset="0"/>
            </a:rPr>
            <a:t>secteur</a:t>
          </a:r>
          <a:r>
            <a:rPr lang="en-US" altLang="ko-KR" sz="1600" dirty="0" smtClean="0">
              <a:ea typeface="Cambria Math" panose="02040503050406030204" pitchFamily="18" charset="0"/>
            </a:rPr>
            <a:t> </a:t>
          </a:r>
          <a:r>
            <a:rPr lang="en-US" altLang="ko-KR" sz="1600" dirty="0" err="1" smtClean="0">
              <a:ea typeface="Cambria Math" panose="02040503050406030204" pitchFamily="18" charset="0"/>
            </a:rPr>
            <a:t>informel</a:t>
          </a:r>
          <a:r>
            <a:rPr lang="en-US" altLang="ko-KR" sz="1600" dirty="0" smtClean="0">
              <a:ea typeface="Cambria Math" panose="02040503050406030204" pitchFamily="18" charset="0"/>
            </a:rPr>
            <a:t> </a:t>
          </a:r>
          <a:r>
            <a:rPr lang="en-US" altLang="ko-KR" sz="1600" dirty="0" err="1" smtClean="0">
              <a:ea typeface="Cambria Math" panose="02040503050406030204" pitchFamily="18" charset="0"/>
            </a:rPr>
            <a:t>joue</a:t>
          </a:r>
          <a:r>
            <a:rPr lang="en-US" altLang="ko-KR" sz="1600" dirty="0" smtClean="0">
              <a:ea typeface="Cambria Math" panose="02040503050406030204" pitchFamily="18" charset="0"/>
            </a:rPr>
            <a:t> un </a:t>
          </a:r>
          <a:r>
            <a:rPr lang="en-US" altLang="ko-KR" sz="1600" dirty="0" err="1" smtClean="0">
              <a:ea typeface="Cambria Math" panose="02040503050406030204" pitchFamily="18" charset="0"/>
            </a:rPr>
            <a:t>rôle</a:t>
          </a:r>
          <a:r>
            <a:rPr lang="en-US" altLang="ko-KR" sz="1600" dirty="0" smtClean="0">
              <a:ea typeface="Cambria Math" panose="02040503050406030204" pitchFamily="18" charset="0"/>
            </a:rPr>
            <a:t> </a:t>
          </a:r>
          <a:r>
            <a:rPr lang="en-US" altLang="ko-KR" sz="1600" dirty="0" err="1" smtClean="0">
              <a:ea typeface="Cambria Math" panose="02040503050406030204" pitchFamily="18" charset="0"/>
            </a:rPr>
            <a:t>significatif</a:t>
          </a:r>
          <a:r>
            <a:rPr lang="en-US" altLang="ko-KR" sz="1600" dirty="0" smtClean="0">
              <a:ea typeface="Cambria Math" panose="02040503050406030204" pitchFamily="18" charset="0"/>
            </a:rPr>
            <a:t> </a:t>
          </a:r>
          <a:r>
            <a:rPr lang="en-US" altLang="ko-KR" sz="1600" dirty="0" err="1" smtClean="0">
              <a:ea typeface="Cambria Math" panose="02040503050406030204" pitchFamily="18" charset="0"/>
            </a:rPr>
            <a:t>notamment</a:t>
          </a:r>
          <a:r>
            <a:rPr lang="en-US" altLang="ko-KR" sz="1600" dirty="0" smtClean="0">
              <a:ea typeface="Cambria Math" panose="02040503050406030204" pitchFamily="18" charset="0"/>
            </a:rPr>
            <a:t> en </a:t>
          </a:r>
          <a:r>
            <a:rPr lang="en-US" altLang="ko-KR" sz="1600" dirty="0" err="1" smtClean="0">
              <a:ea typeface="Cambria Math" panose="02040503050406030204" pitchFamily="18" charset="0"/>
            </a:rPr>
            <a:t>matière</a:t>
          </a:r>
          <a:r>
            <a:rPr lang="en-US" altLang="ko-KR" sz="1600" dirty="0" smtClean="0">
              <a:ea typeface="Cambria Math" panose="02040503050406030204" pitchFamily="18" charset="0"/>
            </a:rPr>
            <a:t> de </a:t>
          </a:r>
          <a:r>
            <a:rPr lang="en-US" altLang="ko-KR" sz="1600" dirty="0" err="1" smtClean="0">
              <a:ea typeface="Cambria Math" panose="02040503050406030204" pitchFamily="18" charset="0"/>
            </a:rPr>
            <a:t>collecte</a:t>
          </a:r>
          <a:endParaRPr lang="en-US" altLang="ko-KR" sz="1600" dirty="0" smtClean="0">
            <a:ea typeface="Cambria Math" panose="02040503050406030204" pitchFamily="18" charset="0"/>
          </a:endParaRPr>
        </a:p>
        <a:p>
          <a:pPr algn="l"/>
          <a:r>
            <a:rPr lang="en-US" altLang="ko-KR" sz="1600" dirty="0" smtClean="0">
              <a:ea typeface="Cambria Math" panose="02040503050406030204" pitchFamily="18" charset="0"/>
            </a:rPr>
            <a:t> </a:t>
          </a:r>
        </a:p>
        <a:p>
          <a:pPr algn="l"/>
          <a:r>
            <a:rPr lang="en-US" sz="1600" dirty="0" smtClean="0"/>
            <a:t>- ITG </a:t>
          </a:r>
          <a:r>
            <a:rPr lang="en-US" sz="1600" dirty="0" err="1" smtClean="0"/>
            <a:t>est</a:t>
          </a:r>
          <a:r>
            <a:rPr lang="en-US" sz="1600" dirty="0" smtClean="0"/>
            <a:t> </a:t>
          </a:r>
          <a:r>
            <a:rPr lang="en-US" sz="1600" dirty="0" err="1" smtClean="0"/>
            <a:t>l’entreprise</a:t>
          </a:r>
          <a:r>
            <a:rPr lang="en-US" sz="1600" dirty="0" smtClean="0"/>
            <a:t> de </a:t>
          </a:r>
          <a:r>
            <a:rPr lang="en-US" sz="1600" dirty="0" err="1" smtClean="0"/>
            <a:t>recyclage</a:t>
          </a:r>
          <a:r>
            <a:rPr lang="en-US" sz="1600" dirty="0" smtClean="0"/>
            <a:t> </a:t>
          </a:r>
          <a:r>
            <a:rPr lang="en-US" sz="1600" dirty="0" err="1" smtClean="0"/>
            <a:t>avecune</a:t>
          </a:r>
          <a:r>
            <a:rPr lang="en-US" sz="1600" dirty="0" smtClean="0"/>
            <a:t> </a:t>
          </a:r>
          <a:r>
            <a:rPr lang="en-US" sz="1600" dirty="0" err="1" smtClean="0"/>
            <a:t>capacité</a:t>
          </a:r>
          <a:r>
            <a:rPr lang="en-US" sz="1600" dirty="0" smtClean="0"/>
            <a:t> de </a:t>
          </a:r>
          <a:r>
            <a:rPr lang="en-GB" sz="1600" dirty="0" smtClean="0"/>
            <a:t>200 tonnes/</a:t>
          </a:r>
          <a:r>
            <a:rPr lang="en-GB" sz="1600" dirty="0" err="1" smtClean="0"/>
            <a:t>mois</a:t>
          </a:r>
          <a:r>
            <a:rPr lang="en-GB" sz="1600" dirty="0" smtClean="0"/>
            <a:t> </a:t>
          </a:r>
          <a:r>
            <a:rPr lang="en-GB" sz="1600" dirty="0" err="1" smtClean="0"/>
            <a:t>traités</a:t>
          </a:r>
          <a:r>
            <a:rPr lang="en-GB" sz="1600" dirty="0" smtClean="0"/>
            <a:t> à </a:t>
          </a:r>
          <a:r>
            <a:rPr lang="en-GB" sz="1600" dirty="0" err="1" smtClean="0"/>
            <a:t>partir</a:t>
          </a:r>
          <a:r>
            <a:rPr lang="en-GB" sz="1600" dirty="0" smtClean="0"/>
            <a:t> de source </a:t>
          </a:r>
          <a:r>
            <a:rPr lang="en-GB" sz="1600" dirty="0" err="1" smtClean="0"/>
            <a:t>privée</a:t>
          </a:r>
          <a:r>
            <a:rPr lang="en-GB" sz="1600" dirty="0" smtClean="0"/>
            <a:t> et </a:t>
          </a:r>
          <a:r>
            <a:rPr lang="en-GB" sz="1600" dirty="0" err="1" smtClean="0"/>
            <a:t>publique</a:t>
          </a:r>
          <a:r>
            <a:rPr lang="en-GB" sz="1600" dirty="0" smtClean="0"/>
            <a:t> à travers des </a:t>
          </a:r>
          <a:r>
            <a:rPr lang="en-GB" sz="1600" dirty="0" err="1" smtClean="0"/>
            <a:t>appels</a:t>
          </a:r>
          <a:r>
            <a:rPr lang="en-GB" sz="1600" dirty="0" smtClean="0"/>
            <a:t> </a:t>
          </a:r>
          <a:r>
            <a:rPr lang="en-GB" sz="1600" dirty="0" err="1" smtClean="0"/>
            <a:t>d’offre</a:t>
          </a:r>
          <a:r>
            <a:rPr lang="en-GB" sz="1600" dirty="0" smtClean="0"/>
            <a:t>.</a:t>
          </a:r>
          <a:endParaRPr lang="en-US" sz="1600" dirty="0" smtClean="0"/>
        </a:p>
      </dgm:t>
    </dgm:pt>
    <dgm:pt modelId="{39F5DCD8-1893-412B-BB25-17BB433D1D27}" type="sibTrans" cxnId="{88298D37-C47A-4CD9-ABA4-015770AEDCC9}">
      <dgm:prSet/>
      <dgm:spPr/>
      <dgm:t>
        <a:bodyPr/>
        <a:lstStyle/>
        <a:p>
          <a:endParaRPr lang="en-US"/>
        </a:p>
      </dgm:t>
    </dgm:pt>
    <dgm:pt modelId="{44E31375-1389-4CFE-843F-6CA600DA58E2}" type="parTrans" cxnId="{88298D37-C47A-4CD9-ABA4-015770AEDCC9}">
      <dgm:prSet/>
      <dgm:spPr/>
      <dgm:t>
        <a:bodyPr/>
        <a:lstStyle/>
        <a:p>
          <a:endParaRPr lang="en-US"/>
        </a:p>
      </dgm:t>
    </dgm:pt>
    <dgm:pt modelId="{0087B80E-D8F9-42A9-8605-1A83E95CD501}" type="pres">
      <dgm:prSet presAssocID="{30C24D13-4904-4E68-93EB-46D561CE420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D9CF01-D2F0-4B8B-9F29-2F0A022612B2}" type="pres">
      <dgm:prSet presAssocID="{4C2C8710-53D7-4912-BE2A-381EFE5F86B2}" presName="vertOne" presStyleCnt="0"/>
      <dgm:spPr/>
      <dgm:t>
        <a:bodyPr/>
        <a:lstStyle/>
        <a:p>
          <a:endParaRPr lang="en-US"/>
        </a:p>
      </dgm:t>
    </dgm:pt>
    <dgm:pt modelId="{2653A88C-ED91-4085-9356-75D579E8ECFD}" type="pres">
      <dgm:prSet presAssocID="{4C2C8710-53D7-4912-BE2A-381EFE5F86B2}" presName="txOne" presStyleLbl="node0" presStyleIdx="0" presStyleCnt="1" custScaleY="129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1FC128-D7EB-44B4-8F71-A66B2D0507D1}" type="pres">
      <dgm:prSet presAssocID="{4C2C8710-53D7-4912-BE2A-381EFE5F86B2}" presName="parTransOne" presStyleCnt="0"/>
      <dgm:spPr/>
      <dgm:t>
        <a:bodyPr/>
        <a:lstStyle/>
        <a:p>
          <a:endParaRPr lang="en-US"/>
        </a:p>
      </dgm:t>
    </dgm:pt>
    <dgm:pt modelId="{A58C4B96-BA5E-447F-8FC8-2B746736450E}" type="pres">
      <dgm:prSet presAssocID="{4C2C8710-53D7-4912-BE2A-381EFE5F86B2}" presName="horzOne" presStyleCnt="0"/>
      <dgm:spPr/>
      <dgm:t>
        <a:bodyPr/>
        <a:lstStyle/>
        <a:p>
          <a:endParaRPr lang="en-US"/>
        </a:p>
      </dgm:t>
    </dgm:pt>
    <dgm:pt modelId="{42DA6010-6241-45D8-8CBE-C55CD7A2E740}" type="pres">
      <dgm:prSet presAssocID="{4DFFCF84-6402-46A1-82BC-7A56F14EDB46}" presName="vertTwo" presStyleCnt="0"/>
      <dgm:spPr/>
      <dgm:t>
        <a:bodyPr/>
        <a:lstStyle/>
        <a:p>
          <a:endParaRPr lang="en-US"/>
        </a:p>
      </dgm:t>
    </dgm:pt>
    <dgm:pt modelId="{ECC07A17-5914-4DF6-B100-1501ADC3BE96}" type="pres">
      <dgm:prSet presAssocID="{4DFFCF84-6402-46A1-82BC-7A56F14EDB46}" presName="txTwo" presStyleLbl="node2" presStyleIdx="0" presStyleCnt="4" custScaleY="132352" custLinFactNeighborX="-2334" custLinFactNeighborY="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EF2901-2026-4583-934F-7DAD0FF1D1F8}" type="pres">
      <dgm:prSet presAssocID="{4DFFCF84-6402-46A1-82BC-7A56F14EDB46}" presName="horzTwo" presStyleCnt="0"/>
      <dgm:spPr/>
      <dgm:t>
        <a:bodyPr/>
        <a:lstStyle/>
        <a:p>
          <a:endParaRPr lang="en-US"/>
        </a:p>
      </dgm:t>
    </dgm:pt>
    <dgm:pt modelId="{5C14E312-50F5-4313-8351-22F07C6BEF00}" type="pres">
      <dgm:prSet presAssocID="{F847C0E8-3268-478A-9516-55720B53F0C9}" presName="sibSpaceTwo" presStyleCnt="0"/>
      <dgm:spPr/>
      <dgm:t>
        <a:bodyPr/>
        <a:lstStyle/>
        <a:p>
          <a:endParaRPr lang="en-US"/>
        </a:p>
      </dgm:t>
    </dgm:pt>
    <dgm:pt modelId="{4261D8D1-6C22-4577-9DC0-D7CDCBB13185}" type="pres">
      <dgm:prSet presAssocID="{026340CE-97AD-45BC-B1C1-2E91C23D5279}" presName="vertTwo" presStyleCnt="0"/>
      <dgm:spPr/>
      <dgm:t>
        <a:bodyPr/>
        <a:lstStyle/>
        <a:p>
          <a:endParaRPr lang="en-US"/>
        </a:p>
      </dgm:t>
    </dgm:pt>
    <dgm:pt modelId="{2810FEEA-907A-4552-A6B1-5F9FF741D934}" type="pres">
      <dgm:prSet presAssocID="{026340CE-97AD-45BC-B1C1-2E91C23D5279}" presName="txTwo" presStyleLbl="node2" presStyleIdx="1" presStyleCnt="4" custScaleX="103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D23003-8F11-4ED6-9C8A-D985FAD30869}" type="pres">
      <dgm:prSet presAssocID="{026340CE-97AD-45BC-B1C1-2E91C23D5279}" presName="horzTwo" presStyleCnt="0"/>
      <dgm:spPr/>
      <dgm:t>
        <a:bodyPr/>
        <a:lstStyle/>
        <a:p>
          <a:endParaRPr lang="en-US"/>
        </a:p>
      </dgm:t>
    </dgm:pt>
    <dgm:pt modelId="{5DC48ED4-3ACE-442C-993C-B26A2686B59D}" type="pres">
      <dgm:prSet presAssocID="{91BC54C0-44E9-462D-941A-C28AFFD44DC7}" presName="sibSpaceTwo" presStyleCnt="0"/>
      <dgm:spPr/>
      <dgm:t>
        <a:bodyPr/>
        <a:lstStyle/>
        <a:p>
          <a:endParaRPr lang="en-US"/>
        </a:p>
      </dgm:t>
    </dgm:pt>
    <dgm:pt modelId="{E1294621-1B9C-4758-B166-90905A238612}" type="pres">
      <dgm:prSet presAssocID="{610A0E14-D0E4-4E06-B5EA-C1BDA60E43D2}" presName="vertTwo" presStyleCnt="0"/>
      <dgm:spPr/>
      <dgm:t>
        <a:bodyPr/>
        <a:lstStyle/>
        <a:p>
          <a:endParaRPr lang="en-US"/>
        </a:p>
      </dgm:t>
    </dgm:pt>
    <dgm:pt modelId="{77C26F06-1F5D-423A-BF42-6D03070C3732}" type="pres">
      <dgm:prSet presAssocID="{610A0E14-D0E4-4E06-B5EA-C1BDA60E43D2}" presName="txTwo" presStyleLbl="node2" presStyleIdx="2" presStyleCnt="4" custScaleX="109133" custScaleY="129380" custLinFactNeighborX="-1255" custLinFactNeighborY="14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6ED91E-32E5-4FEB-86A7-2806A7AEE37E}" type="pres">
      <dgm:prSet presAssocID="{610A0E14-D0E4-4E06-B5EA-C1BDA60E43D2}" presName="horzTwo" presStyleCnt="0"/>
      <dgm:spPr/>
      <dgm:t>
        <a:bodyPr/>
        <a:lstStyle/>
        <a:p>
          <a:endParaRPr lang="en-US"/>
        </a:p>
      </dgm:t>
    </dgm:pt>
    <dgm:pt modelId="{695AD40D-DF67-467E-AB16-F5D37518C304}" type="pres">
      <dgm:prSet presAssocID="{39F5DCD8-1893-412B-BB25-17BB433D1D27}" presName="sibSpaceTwo" presStyleCnt="0"/>
      <dgm:spPr/>
      <dgm:t>
        <a:bodyPr/>
        <a:lstStyle/>
        <a:p>
          <a:endParaRPr lang="en-US"/>
        </a:p>
      </dgm:t>
    </dgm:pt>
    <dgm:pt modelId="{72E8BD16-3BE8-43A1-BAC3-607D663A64CE}" type="pres">
      <dgm:prSet presAssocID="{93E5E6C5-EC87-41E3-AAC4-403DD45B1817}" presName="vertTwo" presStyleCnt="0"/>
      <dgm:spPr/>
      <dgm:t>
        <a:bodyPr/>
        <a:lstStyle/>
        <a:p>
          <a:endParaRPr lang="en-US"/>
        </a:p>
      </dgm:t>
    </dgm:pt>
    <dgm:pt modelId="{C9A77768-336C-4EFA-B9C0-4E975DE7EF18}" type="pres">
      <dgm:prSet presAssocID="{93E5E6C5-EC87-41E3-AAC4-403DD45B1817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7746CA-A7AC-4A3D-951B-597F3FC75DCB}" type="pres">
      <dgm:prSet presAssocID="{93E5E6C5-EC87-41E3-AAC4-403DD45B1817}" presName="horzTwo" presStyleCnt="0"/>
      <dgm:spPr/>
      <dgm:t>
        <a:bodyPr/>
        <a:lstStyle/>
        <a:p>
          <a:endParaRPr lang="en-US"/>
        </a:p>
      </dgm:t>
    </dgm:pt>
  </dgm:ptLst>
  <dgm:cxnLst>
    <dgm:cxn modelId="{40BC2870-896E-4C2F-A865-0C7A53986F62}" type="presOf" srcId="{4DFFCF84-6402-46A1-82BC-7A56F14EDB46}" destId="{ECC07A17-5914-4DF6-B100-1501ADC3BE96}" srcOrd="0" destOrd="0" presId="urn:microsoft.com/office/officeart/2005/8/layout/hierarchy4"/>
    <dgm:cxn modelId="{76F31BC3-F11E-425F-A64F-C68B00503D48}" type="presOf" srcId="{610A0E14-D0E4-4E06-B5EA-C1BDA60E43D2}" destId="{77C26F06-1F5D-423A-BF42-6D03070C3732}" srcOrd="0" destOrd="0" presId="urn:microsoft.com/office/officeart/2005/8/layout/hierarchy4"/>
    <dgm:cxn modelId="{D8551B2A-D1A5-4073-BCF6-CD72258805DD}" srcId="{4C2C8710-53D7-4912-BE2A-381EFE5F86B2}" destId="{4DFFCF84-6402-46A1-82BC-7A56F14EDB46}" srcOrd="0" destOrd="0" parTransId="{776AABB8-A954-41BC-A879-122B10F6CE05}" sibTransId="{F847C0E8-3268-478A-9516-55720B53F0C9}"/>
    <dgm:cxn modelId="{2D3FF815-F2AE-4B8D-9703-A3803FAEE603}" type="presOf" srcId="{026340CE-97AD-45BC-B1C1-2E91C23D5279}" destId="{2810FEEA-907A-4552-A6B1-5F9FF741D934}" srcOrd="0" destOrd="0" presId="urn:microsoft.com/office/officeart/2005/8/layout/hierarchy4"/>
    <dgm:cxn modelId="{65C0D87A-7A9B-47C6-8FD9-22B9721380A0}" type="presOf" srcId="{93E5E6C5-EC87-41E3-AAC4-403DD45B1817}" destId="{C9A77768-336C-4EFA-B9C0-4E975DE7EF18}" srcOrd="0" destOrd="0" presId="urn:microsoft.com/office/officeart/2005/8/layout/hierarchy4"/>
    <dgm:cxn modelId="{FB0A55BD-1BFD-42B6-A5A7-0865EDB63D85}" srcId="{4C2C8710-53D7-4912-BE2A-381EFE5F86B2}" destId="{026340CE-97AD-45BC-B1C1-2E91C23D5279}" srcOrd="1" destOrd="0" parTransId="{F0424AB9-3F89-4870-AF98-96CF2D639372}" sibTransId="{91BC54C0-44E9-462D-941A-C28AFFD44DC7}"/>
    <dgm:cxn modelId="{1D76C7D2-9637-4FA0-8A41-180EDF4E3BE9}" type="presOf" srcId="{30C24D13-4904-4E68-93EB-46D561CE4202}" destId="{0087B80E-D8F9-42A9-8605-1A83E95CD501}" srcOrd="0" destOrd="0" presId="urn:microsoft.com/office/officeart/2005/8/layout/hierarchy4"/>
    <dgm:cxn modelId="{88298D37-C47A-4CD9-ABA4-015770AEDCC9}" srcId="{4C2C8710-53D7-4912-BE2A-381EFE5F86B2}" destId="{610A0E14-D0E4-4E06-B5EA-C1BDA60E43D2}" srcOrd="2" destOrd="0" parTransId="{44E31375-1389-4CFE-843F-6CA600DA58E2}" sibTransId="{39F5DCD8-1893-412B-BB25-17BB433D1D27}"/>
    <dgm:cxn modelId="{5317EDBA-C34A-4804-A907-52C2A655A701}" srcId="{4C2C8710-53D7-4912-BE2A-381EFE5F86B2}" destId="{93E5E6C5-EC87-41E3-AAC4-403DD45B1817}" srcOrd="3" destOrd="0" parTransId="{E3C0B345-84F6-4930-BCBD-C3662DCDE9C1}" sibTransId="{56835228-E635-4127-8F71-2DAFACA44840}"/>
    <dgm:cxn modelId="{12D4A8EF-59BB-402F-833A-525A2B541969}" srcId="{30C24D13-4904-4E68-93EB-46D561CE4202}" destId="{4C2C8710-53D7-4912-BE2A-381EFE5F86B2}" srcOrd="0" destOrd="0" parTransId="{8409CE90-754D-4034-B601-F6E64B8BF6CC}" sibTransId="{7C17E960-BC98-4A84-90D0-2F3F4998F43C}"/>
    <dgm:cxn modelId="{A54E47CC-0CE4-43D6-8A37-A1A5AAB846BD}" type="presOf" srcId="{4C2C8710-53D7-4912-BE2A-381EFE5F86B2}" destId="{2653A88C-ED91-4085-9356-75D579E8ECFD}" srcOrd="0" destOrd="0" presId="urn:microsoft.com/office/officeart/2005/8/layout/hierarchy4"/>
    <dgm:cxn modelId="{4588B5E0-249B-42CE-BEE5-23B2EB1AEEFD}" type="presParOf" srcId="{0087B80E-D8F9-42A9-8605-1A83E95CD501}" destId="{48D9CF01-D2F0-4B8B-9F29-2F0A022612B2}" srcOrd="0" destOrd="0" presId="urn:microsoft.com/office/officeart/2005/8/layout/hierarchy4"/>
    <dgm:cxn modelId="{5A1297B5-2680-484E-88B7-B3F566AC6263}" type="presParOf" srcId="{48D9CF01-D2F0-4B8B-9F29-2F0A022612B2}" destId="{2653A88C-ED91-4085-9356-75D579E8ECFD}" srcOrd="0" destOrd="0" presId="urn:microsoft.com/office/officeart/2005/8/layout/hierarchy4"/>
    <dgm:cxn modelId="{36D78A40-4AEC-4FD7-828D-A905B77B3344}" type="presParOf" srcId="{48D9CF01-D2F0-4B8B-9F29-2F0A022612B2}" destId="{6C1FC128-D7EB-44B4-8F71-A66B2D0507D1}" srcOrd="1" destOrd="0" presId="urn:microsoft.com/office/officeart/2005/8/layout/hierarchy4"/>
    <dgm:cxn modelId="{1C0790F7-6774-401F-A34A-F2826E97959A}" type="presParOf" srcId="{48D9CF01-D2F0-4B8B-9F29-2F0A022612B2}" destId="{A58C4B96-BA5E-447F-8FC8-2B746736450E}" srcOrd="2" destOrd="0" presId="urn:microsoft.com/office/officeart/2005/8/layout/hierarchy4"/>
    <dgm:cxn modelId="{CFECF3F2-40B5-4565-BDEA-FDB4502D96DB}" type="presParOf" srcId="{A58C4B96-BA5E-447F-8FC8-2B746736450E}" destId="{42DA6010-6241-45D8-8CBE-C55CD7A2E740}" srcOrd="0" destOrd="0" presId="urn:microsoft.com/office/officeart/2005/8/layout/hierarchy4"/>
    <dgm:cxn modelId="{52C2250B-5B70-4F15-B147-45CE401881D7}" type="presParOf" srcId="{42DA6010-6241-45D8-8CBE-C55CD7A2E740}" destId="{ECC07A17-5914-4DF6-B100-1501ADC3BE96}" srcOrd="0" destOrd="0" presId="urn:microsoft.com/office/officeart/2005/8/layout/hierarchy4"/>
    <dgm:cxn modelId="{48ED85C5-21CF-4BB0-AA44-EE861157787C}" type="presParOf" srcId="{42DA6010-6241-45D8-8CBE-C55CD7A2E740}" destId="{66EF2901-2026-4583-934F-7DAD0FF1D1F8}" srcOrd="1" destOrd="0" presId="urn:microsoft.com/office/officeart/2005/8/layout/hierarchy4"/>
    <dgm:cxn modelId="{6195224C-49BE-4B0C-91E7-50E64370205F}" type="presParOf" srcId="{A58C4B96-BA5E-447F-8FC8-2B746736450E}" destId="{5C14E312-50F5-4313-8351-22F07C6BEF00}" srcOrd="1" destOrd="0" presId="urn:microsoft.com/office/officeart/2005/8/layout/hierarchy4"/>
    <dgm:cxn modelId="{761FFA84-52FD-4FC8-8BF9-EF077BBF75A5}" type="presParOf" srcId="{A58C4B96-BA5E-447F-8FC8-2B746736450E}" destId="{4261D8D1-6C22-4577-9DC0-D7CDCBB13185}" srcOrd="2" destOrd="0" presId="urn:microsoft.com/office/officeart/2005/8/layout/hierarchy4"/>
    <dgm:cxn modelId="{590C2ED1-2389-47DA-834D-C7FDC4CFC93E}" type="presParOf" srcId="{4261D8D1-6C22-4577-9DC0-D7CDCBB13185}" destId="{2810FEEA-907A-4552-A6B1-5F9FF741D934}" srcOrd="0" destOrd="0" presId="urn:microsoft.com/office/officeart/2005/8/layout/hierarchy4"/>
    <dgm:cxn modelId="{CE450F95-F194-48D4-B208-F4557981080C}" type="presParOf" srcId="{4261D8D1-6C22-4577-9DC0-D7CDCBB13185}" destId="{33D23003-8F11-4ED6-9C8A-D985FAD30869}" srcOrd="1" destOrd="0" presId="urn:microsoft.com/office/officeart/2005/8/layout/hierarchy4"/>
    <dgm:cxn modelId="{B1E3D8DB-AC0B-4C74-8C2C-10288E97F83C}" type="presParOf" srcId="{A58C4B96-BA5E-447F-8FC8-2B746736450E}" destId="{5DC48ED4-3ACE-442C-993C-B26A2686B59D}" srcOrd="3" destOrd="0" presId="urn:microsoft.com/office/officeart/2005/8/layout/hierarchy4"/>
    <dgm:cxn modelId="{AB17ADDB-7731-476A-900B-DF88BAED794B}" type="presParOf" srcId="{A58C4B96-BA5E-447F-8FC8-2B746736450E}" destId="{E1294621-1B9C-4758-B166-90905A238612}" srcOrd="4" destOrd="0" presId="urn:microsoft.com/office/officeart/2005/8/layout/hierarchy4"/>
    <dgm:cxn modelId="{A3F073F7-CB8E-47EA-9CFE-94A6DF025F11}" type="presParOf" srcId="{E1294621-1B9C-4758-B166-90905A238612}" destId="{77C26F06-1F5D-423A-BF42-6D03070C3732}" srcOrd="0" destOrd="0" presId="urn:microsoft.com/office/officeart/2005/8/layout/hierarchy4"/>
    <dgm:cxn modelId="{3520EAA3-9BAB-43CC-8FE1-61239CD0B7A1}" type="presParOf" srcId="{E1294621-1B9C-4758-B166-90905A238612}" destId="{4C6ED91E-32E5-4FEB-86A7-2806A7AEE37E}" srcOrd="1" destOrd="0" presId="urn:microsoft.com/office/officeart/2005/8/layout/hierarchy4"/>
    <dgm:cxn modelId="{7DEC1CDF-4A32-4C95-85BC-6DA504D95CC4}" type="presParOf" srcId="{A58C4B96-BA5E-447F-8FC8-2B746736450E}" destId="{695AD40D-DF67-467E-AB16-F5D37518C304}" srcOrd="5" destOrd="0" presId="urn:microsoft.com/office/officeart/2005/8/layout/hierarchy4"/>
    <dgm:cxn modelId="{2B0A230D-9AB8-4E2D-B52A-0B4183857545}" type="presParOf" srcId="{A58C4B96-BA5E-447F-8FC8-2B746736450E}" destId="{72E8BD16-3BE8-43A1-BAC3-607D663A64CE}" srcOrd="6" destOrd="0" presId="urn:microsoft.com/office/officeart/2005/8/layout/hierarchy4"/>
    <dgm:cxn modelId="{2726EFE5-8D11-46DA-B9CF-B993C843290B}" type="presParOf" srcId="{72E8BD16-3BE8-43A1-BAC3-607D663A64CE}" destId="{C9A77768-336C-4EFA-B9C0-4E975DE7EF18}" srcOrd="0" destOrd="0" presId="urn:microsoft.com/office/officeart/2005/8/layout/hierarchy4"/>
    <dgm:cxn modelId="{E58D9051-4D86-49BB-BF5C-40CA7C21845D}" type="presParOf" srcId="{72E8BD16-3BE8-43A1-BAC3-607D663A64CE}" destId="{AD7746CA-A7AC-4A3D-951B-597F3FC75DC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E253CA-F09A-41EE-9A0B-9D12423BDBDB}" type="doc">
      <dgm:prSet loTypeId="urn:microsoft.com/office/officeart/2005/8/layout/vList4#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CD0B460-2BD3-4B17-A74A-CA99233F25E8}">
      <dgm:prSet phldrT="[Text]" custT="1"/>
      <dgm:spPr/>
      <dgm:t>
        <a:bodyPr/>
        <a:lstStyle/>
        <a:p>
          <a:r>
            <a:rPr lang="en-US" sz="1800" b="1" dirty="0" smtClean="0"/>
            <a:t>Absence d’un cadre </a:t>
          </a:r>
          <a:r>
            <a:rPr lang="en-US" sz="1800" b="1" dirty="0" err="1" smtClean="0"/>
            <a:t>législatif</a:t>
          </a:r>
          <a:r>
            <a:rPr lang="en-US" sz="1800" b="1" dirty="0" smtClean="0"/>
            <a:t> </a:t>
          </a:r>
          <a:r>
            <a:rPr lang="en-US" sz="1800" b="1" dirty="0" err="1" smtClean="0"/>
            <a:t>approprié</a:t>
          </a:r>
          <a:endParaRPr lang="en-US" sz="1800" b="1" dirty="0" smtClean="0"/>
        </a:p>
        <a:p>
          <a:r>
            <a:rPr lang="en-US" sz="1800" b="1" dirty="0" smtClean="0"/>
            <a:t>Absence d’un </a:t>
          </a:r>
          <a:r>
            <a:rPr lang="en-US" sz="1800" b="1" dirty="0" err="1" smtClean="0"/>
            <a:t>système</a:t>
          </a:r>
          <a:r>
            <a:rPr lang="en-US" sz="1800" b="1" dirty="0" smtClean="0"/>
            <a:t>  </a:t>
          </a:r>
          <a:r>
            <a:rPr lang="en-US" sz="1800" b="1" dirty="0" err="1" smtClean="0"/>
            <a:t>d’accreditation</a:t>
          </a:r>
          <a:r>
            <a:rPr lang="en-US" sz="1800" b="1" dirty="0" smtClean="0"/>
            <a:t> pour les e-</a:t>
          </a:r>
          <a:r>
            <a:rPr lang="en-US" sz="1800" b="1" dirty="0" err="1" smtClean="0"/>
            <a:t>déchets</a:t>
          </a:r>
          <a:r>
            <a:rPr lang="en-US" sz="1800" b="1" dirty="0" smtClean="0"/>
            <a:t> pour la participation du </a:t>
          </a:r>
          <a:r>
            <a:rPr lang="en-US" sz="1800" b="1" dirty="0" err="1" smtClean="0"/>
            <a:t>secteur</a:t>
          </a:r>
          <a:r>
            <a:rPr lang="en-US" sz="1800" b="1" dirty="0" smtClean="0"/>
            <a:t> </a:t>
          </a:r>
          <a:r>
            <a:rPr lang="en-US" sz="1800" b="1" dirty="0" err="1" smtClean="0"/>
            <a:t>privé</a:t>
          </a:r>
          <a:r>
            <a:rPr lang="en-US" sz="1800" b="1" dirty="0" smtClean="0"/>
            <a:t>.</a:t>
          </a:r>
        </a:p>
        <a:p>
          <a:r>
            <a:rPr lang="en-US" sz="1800" b="1" dirty="0" smtClean="0"/>
            <a:t>Absence d’un plan </a:t>
          </a:r>
          <a:r>
            <a:rPr lang="en-US" sz="1800" b="1" dirty="0" err="1" smtClean="0"/>
            <a:t>d’appropriation</a:t>
          </a:r>
          <a:r>
            <a:rPr lang="en-US" sz="1800" b="1" dirty="0" smtClean="0"/>
            <a:t> </a:t>
          </a:r>
          <a:r>
            <a:rPr lang="en-US" sz="1800" b="1" dirty="0" err="1" smtClean="0"/>
            <a:t>efficiente</a:t>
          </a:r>
          <a:endParaRPr lang="en-US" sz="1800" b="1" dirty="0"/>
        </a:p>
      </dgm:t>
    </dgm:pt>
    <dgm:pt modelId="{F303B313-7500-4C91-B9D0-33C20703A355}" type="parTrans" cxnId="{31C1F8E7-6B23-41CC-9352-4EDE80A60DD2}">
      <dgm:prSet/>
      <dgm:spPr/>
      <dgm:t>
        <a:bodyPr/>
        <a:lstStyle/>
        <a:p>
          <a:endParaRPr lang="en-US"/>
        </a:p>
      </dgm:t>
    </dgm:pt>
    <dgm:pt modelId="{AE845202-610E-4C66-96DC-4512E874C5F5}" type="sibTrans" cxnId="{31C1F8E7-6B23-41CC-9352-4EDE80A60DD2}">
      <dgm:prSet/>
      <dgm:spPr/>
      <dgm:t>
        <a:bodyPr/>
        <a:lstStyle/>
        <a:p>
          <a:endParaRPr lang="en-US"/>
        </a:p>
      </dgm:t>
    </dgm:pt>
    <dgm:pt modelId="{8D4715E5-E4C7-45F5-AA5B-EE40695CE679}">
      <dgm:prSet phldrT="[Text]" custT="1"/>
      <dgm:spPr/>
      <dgm:t>
        <a:bodyPr/>
        <a:lstStyle/>
        <a:p>
          <a:pPr rtl="0"/>
          <a:r>
            <a:rPr lang="en-US" sz="2000" b="1" dirty="0" smtClean="0"/>
            <a:t>Absence de </a:t>
          </a:r>
          <a:r>
            <a:rPr lang="en-US" sz="2000" b="1" dirty="0" err="1" smtClean="0"/>
            <a:t>compétences</a:t>
          </a:r>
          <a:r>
            <a:rPr lang="en-US" sz="2000" b="1" dirty="0" smtClean="0"/>
            <a:t>  et de </a:t>
          </a:r>
          <a:r>
            <a:rPr lang="en-US" sz="2000" b="1" dirty="0" err="1" smtClean="0"/>
            <a:t>professionnels</a:t>
          </a:r>
          <a:r>
            <a:rPr lang="en-US" sz="2000" b="1" dirty="0" smtClean="0"/>
            <a:t>.</a:t>
          </a:r>
        </a:p>
        <a:p>
          <a:pPr rtl="0"/>
          <a:r>
            <a:rPr lang="en-US" sz="2000" b="1" dirty="0" smtClean="0"/>
            <a:t>Absence </a:t>
          </a:r>
          <a:r>
            <a:rPr lang="en-US" sz="2000" b="1" dirty="0" err="1" smtClean="0"/>
            <a:t>d’infrastructures</a:t>
          </a:r>
          <a:r>
            <a:rPr lang="en-US" sz="2000" b="1" dirty="0" smtClean="0"/>
            <a:t> </a:t>
          </a:r>
          <a:r>
            <a:rPr lang="en-US" sz="2000" b="1" dirty="0" err="1" smtClean="0"/>
            <a:t>appropriées</a:t>
          </a:r>
          <a:r>
            <a:rPr lang="en-US" sz="2000" b="1" dirty="0" smtClean="0"/>
            <a:t>  et de technologies pour le </a:t>
          </a:r>
          <a:r>
            <a:rPr lang="en-US" sz="2000" b="1" dirty="0" err="1" smtClean="0"/>
            <a:t>recyclage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C9F0910F-5B20-4BBB-A2FD-15F80B5EA8E5}" type="parTrans" cxnId="{FC249201-2F57-47BE-A87B-162E86401447}">
      <dgm:prSet/>
      <dgm:spPr/>
      <dgm:t>
        <a:bodyPr/>
        <a:lstStyle/>
        <a:p>
          <a:endParaRPr lang="en-US"/>
        </a:p>
      </dgm:t>
    </dgm:pt>
    <dgm:pt modelId="{C0D1B455-FE84-4F9B-922D-1E1C271D29AC}" type="sibTrans" cxnId="{FC249201-2F57-47BE-A87B-162E86401447}">
      <dgm:prSet/>
      <dgm:spPr/>
      <dgm:t>
        <a:bodyPr/>
        <a:lstStyle/>
        <a:p>
          <a:endParaRPr lang="en-US"/>
        </a:p>
      </dgm:t>
    </dgm:pt>
    <dgm:pt modelId="{7BED1C40-DAEB-4C74-ACDB-7565C1F6FBEE}">
      <dgm:prSet phldrT="[Text]" custT="1"/>
      <dgm:spPr/>
      <dgm:t>
        <a:bodyPr/>
        <a:lstStyle/>
        <a:p>
          <a:r>
            <a:rPr lang="en-US" sz="2000" b="1" dirty="0" smtClean="0"/>
            <a:t>Absence de </a:t>
          </a:r>
          <a:r>
            <a:rPr lang="en-US" sz="2000" b="1" dirty="0" err="1" smtClean="0"/>
            <a:t>prise</a:t>
          </a:r>
          <a:r>
            <a:rPr lang="en-US" sz="2000" b="1" dirty="0" smtClean="0"/>
            <a:t> de conscience </a:t>
          </a:r>
          <a:r>
            <a:rPr lang="en-US" sz="2000" b="1" dirty="0" err="1" smtClean="0"/>
            <a:t>sur</a:t>
          </a:r>
          <a:r>
            <a:rPr lang="en-US" sz="2000" b="1" dirty="0" smtClean="0"/>
            <a:t> les menaces et les  </a:t>
          </a:r>
          <a:r>
            <a:rPr lang="en-US" sz="2000" b="1" dirty="0" err="1" smtClean="0"/>
            <a:t>opportunités</a:t>
          </a:r>
          <a:r>
            <a:rPr lang="en-US" sz="2000" b="1" dirty="0" smtClean="0"/>
            <a:t> de </a:t>
          </a:r>
          <a:r>
            <a:rPr lang="en-US" sz="2000" b="1" dirty="0" err="1" smtClean="0"/>
            <a:t>recyclage</a:t>
          </a:r>
          <a:r>
            <a:rPr lang="en-US" sz="2000" b="1" dirty="0" smtClean="0"/>
            <a:t> des e-</a:t>
          </a:r>
          <a:r>
            <a:rPr lang="en-US" sz="2000" b="1" dirty="0" err="1" smtClean="0"/>
            <a:t>déchets</a:t>
          </a:r>
          <a:r>
            <a:rPr lang="en-US" sz="2000" b="1" dirty="0" smtClean="0"/>
            <a:t>.</a:t>
          </a:r>
        </a:p>
        <a:p>
          <a:r>
            <a:rPr lang="en-US" sz="2000" b="1" dirty="0" smtClean="0"/>
            <a:t>Absence de </a:t>
          </a:r>
          <a:r>
            <a:rPr lang="en-US" sz="2000" b="1" dirty="0" err="1" smtClean="0"/>
            <a:t>volonté</a:t>
          </a:r>
          <a:r>
            <a:rPr lang="en-US" sz="2000" b="1" dirty="0" smtClean="0"/>
            <a:t> des </a:t>
          </a:r>
          <a:r>
            <a:rPr lang="en-US" sz="2000" b="1" dirty="0" err="1" smtClean="0"/>
            <a:t>consommateurs</a:t>
          </a:r>
          <a:r>
            <a:rPr lang="en-US" sz="2000" b="1" dirty="0" smtClean="0"/>
            <a:t>  de  </a:t>
          </a:r>
          <a:r>
            <a:rPr lang="en-US" sz="2000" b="1" dirty="0" err="1" smtClean="0"/>
            <a:t>retroceder</a:t>
          </a:r>
          <a:r>
            <a:rPr lang="en-US" sz="2000" b="1" dirty="0" smtClean="0"/>
            <a:t> </a:t>
          </a:r>
          <a:r>
            <a:rPr lang="en-US" sz="2000" b="1" dirty="0" err="1" smtClean="0"/>
            <a:t>leur</a:t>
          </a:r>
          <a:r>
            <a:rPr lang="en-US" sz="2000" b="1" dirty="0" smtClean="0"/>
            <a:t> et e-</a:t>
          </a:r>
          <a:r>
            <a:rPr lang="en-US" sz="2000" b="1" dirty="0" err="1" smtClean="0"/>
            <a:t>déchets</a:t>
          </a:r>
          <a:r>
            <a:rPr lang="en-US" sz="2000" b="1" dirty="0" smtClean="0"/>
            <a:t> à des prix </a:t>
          </a:r>
          <a:r>
            <a:rPr lang="en-US" sz="2000" b="1" dirty="0" err="1" smtClean="0"/>
            <a:t>raisonnables</a:t>
          </a:r>
          <a:r>
            <a:rPr lang="en-US" sz="2000" b="1" dirty="0" smtClean="0"/>
            <a:t> </a:t>
          </a:r>
          <a:r>
            <a:rPr lang="en-US" sz="2000" b="1" dirty="0" err="1" smtClean="0"/>
            <a:t>ou</a:t>
          </a:r>
          <a:r>
            <a:rPr lang="en-US" sz="2000" b="1" dirty="0" smtClean="0"/>
            <a:t> </a:t>
          </a:r>
          <a:r>
            <a:rPr lang="en-US" sz="2000" b="1" dirty="0" err="1" smtClean="0"/>
            <a:t>gratuitement</a:t>
          </a:r>
          <a:r>
            <a:rPr lang="en-US" sz="2000" b="1" dirty="0" smtClean="0"/>
            <a:t>.</a:t>
          </a:r>
          <a:endParaRPr lang="en-US" sz="2000" b="1" dirty="0"/>
        </a:p>
      </dgm:t>
    </dgm:pt>
    <dgm:pt modelId="{1AC2B1B8-E653-433E-BD93-0961BDC3B3FC}" type="sibTrans" cxnId="{904D2189-8019-4B27-A01A-C1185D984D33}">
      <dgm:prSet/>
      <dgm:spPr/>
      <dgm:t>
        <a:bodyPr/>
        <a:lstStyle/>
        <a:p>
          <a:endParaRPr lang="en-US"/>
        </a:p>
      </dgm:t>
    </dgm:pt>
    <dgm:pt modelId="{AD560E40-46BC-46E5-A2DA-5EAE33DFEB50}" type="parTrans" cxnId="{904D2189-8019-4B27-A01A-C1185D984D33}">
      <dgm:prSet/>
      <dgm:spPr/>
      <dgm:t>
        <a:bodyPr/>
        <a:lstStyle/>
        <a:p>
          <a:endParaRPr lang="en-US"/>
        </a:p>
      </dgm:t>
    </dgm:pt>
    <dgm:pt modelId="{DDD5B233-E35E-4AEE-8E14-FDEC1D4497CB}" type="pres">
      <dgm:prSet presAssocID="{06E253CA-F09A-41EE-9A0B-9D12423BDBD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81413F-248A-4F50-B471-BBB3283CD82A}" type="pres">
      <dgm:prSet presAssocID="{0CD0B460-2BD3-4B17-A74A-CA99233F25E8}" presName="comp" presStyleCnt="0"/>
      <dgm:spPr/>
      <dgm:t>
        <a:bodyPr/>
        <a:lstStyle/>
        <a:p>
          <a:endParaRPr lang="en-US"/>
        </a:p>
      </dgm:t>
    </dgm:pt>
    <dgm:pt modelId="{FFD225DA-B562-4EA6-80E5-DAC097B01D05}" type="pres">
      <dgm:prSet presAssocID="{0CD0B460-2BD3-4B17-A74A-CA99233F25E8}" presName="box" presStyleLbl="node1" presStyleIdx="0" presStyleCnt="3"/>
      <dgm:spPr/>
      <dgm:t>
        <a:bodyPr/>
        <a:lstStyle/>
        <a:p>
          <a:endParaRPr lang="en-US"/>
        </a:p>
      </dgm:t>
    </dgm:pt>
    <dgm:pt modelId="{755D5F88-07D0-4AE2-BD9A-8CD52F047D06}" type="pres">
      <dgm:prSet presAssocID="{0CD0B460-2BD3-4B17-A74A-CA99233F25E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1000" b="-11000"/>
          </a:stretch>
        </a:blipFill>
      </dgm:spPr>
      <dgm:t>
        <a:bodyPr/>
        <a:lstStyle/>
        <a:p>
          <a:endParaRPr lang="en-US"/>
        </a:p>
      </dgm:t>
    </dgm:pt>
    <dgm:pt modelId="{B3866D84-2D49-4D21-8A27-7F2232F0634A}" type="pres">
      <dgm:prSet presAssocID="{0CD0B460-2BD3-4B17-A74A-CA99233F25E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BE8A8-585E-44EE-BB9A-8D33143D2FB7}" type="pres">
      <dgm:prSet presAssocID="{AE845202-610E-4C66-96DC-4512E874C5F5}" presName="spacer" presStyleCnt="0"/>
      <dgm:spPr/>
      <dgm:t>
        <a:bodyPr/>
        <a:lstStyle/>
        <a:p>
          <a:endParaRPr lang="en-US"/>
        </a:p>
      </dgm:t>
    </dgm:pt>
    <dgm:pt modelId="{AD3E3294-22A6-44A7-A3C4-6A12E2D46567}" type="pres">
      <dgm:prSet presAssocID="{7BED1C40-DAEB-4C74-ACDB-7565C1F6FBEE}" presName="comp" presStyleCnt="0"/>
      <dgm:spPr/>
      <dgm:t>
        <a:bodyPr/>
        <a:lstStyle/>
        <a:p>
          <a:endParaRPr lang="en-US"/>
        </a:p>
      </dgm:t>
    </dgm:pt>
    <dgm:pt modelId="{87995046-54FB-45EC-B4DF-E2A3CE722A7B}" type="pres">
      <dgm:prSet presAssocID="{7BED1C40-DAEB-4C74-ACDB-7565C1F6FBEE}" presName="box" presStyleLbl="node1" presStyleIdx="1" presStyleCnt="3"/>
      <dgm:spPr/>
      <dgm:t>
        <a:bodyPr/>
        <a:lstStyle/>
        <a:p>
          <a:endParaRPr lang="en-US"/>
        </a:p>
      </dgm:t>
    </dgm:pt>
    <dgm:pt modelId="{A1AE23AC-19A0-4245-B2D8-C1EE6E840838}" type="pres">
      <dgm:prSet presAssocID="{7BED1C40-DAEB-4C74-ACDB-7565C1F6FBE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24000" b="-24000"/>
          </a:stretch>
        </a:blipFill>
      </dgm:spPr>
      <dgm:t>
        <a:bodyPr/>
        <a:lstStyle/>
        <a:p>
          <a:endParaRPr lang="en-US"/>
        </a:p>
      </dgm:t>
    </dgm:pt>
    <dgm:pt modelId="{F988B8C2-FDCA-4E26-A666-A2EC7B90ED32}" type="pres">
      <dgm:prSet presAssocID="{7BED1C40-DAEB-4C74-ACDB-7565C1F6FBE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1116A-079F-4F3B-9380-AF8FF741021C}" type="pres">
      <dgm:prSet presAssocID="{1AC2B1B8-E653-433E-BD93-0961BDC3B3FC}" presName="spacer" presStyleCnt="0"/>
      <dgm:spPr/>
      <dgm:t>
        <a:bodyPr/>
        <a:lstStyle/>
        <a:p>
          <a:endParaRPr lang="en-US"/>
        </a:p>
      </dgm:t>
    </dgm:pt>
    <dgm:pt modelId="{D197B036-D759-40E7-9E5C-846F58A7931F}" type="pres">
      <dgm:prSet presAssocID="{8D4715E5-E4C7-45F5-AA5B-EE40695CE679}" presName="comp" presStyleCnt="0"/>
      <dgm:spPr/>
      <dgm:t>
        <a:bodyPr/>
        <a:lstStyle/>
        <a:p>
          <a:endParaRPr lang="en-US"/>
        </a:p>
      </dgm:t>
    </dgm:pt>
    <dgm:pt modelId="{A7B1031A-6946-4E97-A3D3-F2356A1C29AA}" type="pres">
      <dgm:prSet presAssocID="{8D4715E5-E4C7-45F5-AA5B-EE40695CE679}" presName="box" presStyleLbl="node1" presStyleIdx="2" presStyleCnt="3"/>
      <dgm:spPr/>
      <dgm:t>
        <a:bodyPr/>
        <a:lstStyle/>
        <a:p>
          <a:endParaRPr lang="en-US"/>
        </a:p>
      </dgm:t>
    </dgm:pt>
    <dgm:pt modelId="{CB851A5A-6FA1-446E-8ABC-BF3ED6656084}" type="pres">
      <dgm:prSet presAssocID="{8D4715E5-E4C7-45F5-AA5B-EE40695CE67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n-US"/>
        </a:p>
      </dgm:t>
    </dgm:pt>
    <dgm:pt modelId="{64A18B6E-948F-4CA0-A68F-2C95415FF627}" type="pres">
      <dgm:prSet presAssocID="{8D4715E5-E4C7-45F5-AA5B-EE40695CE67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49201-2F57-47BE-A87B-162E86401447}" srcId="{06E253CA-F09A-41EE-9A0B-9D12423BDBDB}" destId="{8D4715E5-E4C7-45F5-AA5B-EE40695CE679}" srcOrd="2" destOrd="0" parTransId="{C9F0910F-5B20-4BBB-A2FD-15F80B5EA8E5}" sibTransId="{C0D1B455-FE84-4F9B-922D-1E1C271D29AC}"/>
    <dgm:cxn modelId="{1E4F2A7D-BF65-4F3D-9A9D-F4D6FF53B4A4}" type="presOf" srcId="{0CD0B460-2BD3-4B17-A74A-CA99233F25E8}" destId="{B3866D84-2D49-4D21-8A27-7F2232F0634A}" srcOrd="1" destOrd="0" presId="urn:microsoft.com/office/officeart/2005/8/layout/vList4#1"/>
    <dgm:cxn modelId="{9D2F17D9-1A17-47B6-8907-CDCA0978032E}" type="presOf" srcId="{8D4715E5-E4C7-45F5-AA5B-EE40695CE679}" destId="{64A18B6E-948F-4CA0-A68F-2C95415FF627}" srcOrd="1" destOrd="0" presId="urn:microsoft.com/office/officeart/2005/8/layout/vList4#1"/>
    <dgm:cxn modelId="{255273DF-DE9E-4A72-BF5A-02D73C9A8A33}" type="presOf" srcId="{0CD0B460-2BD3-4B17-A74A-CA99233F25E8}" destId="{FFD225DA-B562-4EA6-80E5-DAC097B01D05}" srcOrd="0" destOrd="0" presId="urn:microsoft.com/office/officeart/2005/8/layout/vList4#1"/>
    <dgm:cxn modelId="{DC5F1D2E-2D77-420E-8B4A-7468563849AB}" type="presOf" srcId="{7BED1C40-DAEB-4C74-ACDB-7565C1F6FBEE}" destId="{87995046-54FB-45EC-B4DF-E2A3CE722A7B}" srcOrd="0" destOrd="0" presId="urn:microsoft.com/office/officeart/2005/8/layout/vList4#1"/>
    <dgm:cxn modelId="{904D2189-8019-4B27-A01A-C1185D984D33}" srcId="{06E253CA-F09A-41EE-9A0B-9D12423BDBDB}" destId="{7BED1C40-DAEB-4C74-ACDB-7565C1F6FBEE}" srcOrd="1" destOrd="0" parTransId="{AD560E40-46BC-46E5-A2DA-5EAE33DFEB50}" sibTransId="{1AC2B1B8-E653-433E-BD93-0961BDC3B3FC}"/>
    <dgm:cxn modelId="{31C1F8E7-6B23-41CC-9352-4EDE80A60DD2}" srcId="{06E253CA-F09A-41EE-9A0B-9D12423BDBDB}" destId="{0CD0B460-2BD3-4B17-A74A-CA99233F25E8}" srcOrd="0" destOrd="0" parTransId="{F303B313-7500-4C91-B9D0-33C20703A355}" sibTransId="{AE845202-610E-4C66-96DC-4512E874C5F5}"/>
    <dgm:cxn modelId="{E2DF3D04-2A72-46E1-8292-142B38B8FF79}" type="presOf" srcId="{8D4715E5-E4C7-45F5-AA5B-EE40695CE679}" destId="{A7B1031A-6946-4E97-A3D3-F2356A1C29AA}" srcOrd="0" destOrd="0" presId="urn:microsoft.com/office/officeart/2005/8/layout/vList4#1"/>
    <dgm:cxn modelId="{EF2C8622-35D7-432B-8FED-4CCB74F5DE2F}" type="presOf" srcId="{06E253CA-F09A-41EE-9A0B-9D12423BDBDB}" destId="{DDD5B233-E35E-4AEE-8E14-FDEC1D4497CB}" srcOrd="0" destOrd="0" presId="urn:microsoft.com/office/officeart/2005/8/layout/vList4#1"/>
    <dgm:cxn modelId="{C79BDBA4-DA95-4A7A-84EB-9F5BC9B13936}" type="presOf" srcId="{7BED1C40-DAEB-4C74-ACDB-7565C1F6FBEE}" destId="{F988B8C2-FDCA-4E26-A666-A2EC7B90ED32}" srcOrd="1" destOrd="0" presId="urn:microsoft.com/office/officeart/2005/8/layout/vList4#1"/>
    <dgm:cxn modelId="{47C4C7ED-0BD4-4524-99E1-74C5B9689857}" type="presParOf" srcId="{DDD5B233-E35E-4AEE-8E14-FDEC1D4497CB}" destId="{8581413F-248A-4F50-B471-BBB3283CD82A}" srcOrd="0" destOrd="0" presId="urn:microsoft.com/office/officeart/2005/8/layout/vList4#1"/>
    <dgm:cxn modelId="{904DB7A4-4A30-450A-9AA2-F4B4FA1B74BB}" type="presParOf" srcId="{8581413F-248A-4F50-B471-BBB3283CD82A}" destId="{FFD225DA-B562-4EA6-80E5-DAC097B01D05}" srcOrd="0" destOrd="0" presId="urn:microsoft.com/office/officeart/2005/8/layout/vList4#1"/>
    <dgm:cxn modelId="{948BA3A6-D588-42F5-9397-92CF8A635EF0}" type="presParOf" srcId="{8581413F-248A-4F50-B471-BBB3283CD82A}" destId="{755D5F88-07D0-4AE2-BD9A-8CD52F047D06}" srcOrd="1" destOrd="0" presId="urn:microsoft.com/office/officeart/2005/8/layout/vList4#1"/>
    <dgm:cxn modelId="{F0BD67E1-D423-4A3E-836F-CA149D2BD3C0}" type="presParOf" srcId="{8581413F-248A-4F50-B471-BBB3283CD82A}" destId="{B3866D84-2D49-4D21-8A27-7F2232F0634A}" srcOrd="2" destOrd="0" presId="urn:microsoft.com/office/officeart/2005/8/layout/vList4#1"/>
    <dgm:cxn modelId="{FE1ACAE8-1ABC-486B-974F-906805EFB57B}" type="presParOf" srcId="{DDD5B233-E35E-4AEE-8E14-FDEC1D4497CB}" destId="{571BE8A8-585E-44EE-BB9A-8D33143D2FB7}" srcOrd="1" destOrd="0" presId="urn:microsoft.com/office/officeart/2005/8/layout/vList4#1"/>
    <dgm:cxn modelId="{9FACCC9A-20EE-4B44-B92D-7B9D73C83C66}" type="presParOf" srcId="{DDD5B233-E35E-4AEE-8E14-FDEC1D4497CB}" destId="{AD3E3294-22A6-44A7-A3C4-6A12E2D46567}" srcOrd="2" destOrd="0" presId="urn:microsoft.com/office/officeart/2005/8/layout/vList4#1"/>
    <dgm:cxn modelId="{422836CB-7BC3-4070-B432-2E79A602D75F}" type="presParOf" srcId="{AD3E3294-22A6-44A7-A3C4-6A12E2D46567}" destId="{87995046-54FB-45EC-B4DF-E2A3CE722A7B}" srcOrd="0" destOrd="0" presId="urn:microsoft.com/office/officeart/2005/8/layout/vList4#1"/>
    <dgm:cxn modelId="{40391FE5-E125-4652-A314-D1358DAE955D}" type="presParOf" srcId="{AD3E3294-22A6-44A7-A3C4-6A12E2D46567}" destId="{A1AE23AC-19A0-4245-B2D8-C1EE6E840838}" srcOrd="1" destOrd="0" presId="urn:microsoft.com/office/officeart/2005/8/layout/vList4#1"/>
    <dgm:cxn modelId="{763E2256-E19E-4860-A2CD-870285EB5D93}" type="presParOf" srcId="{AD3E3294-22A6-44A7-A3C4-6A12E2D46567}" destId="{F988B8C2-FDCA-4E26-A666-A2EC7B90ED32}" srcOrd="2" destOrd="0" presId="urn:microsoft.com/office/officeart/2005/8/layout/vList4#1"/>
    <dgm:cxn modelId="{2D505A09-A0A7-4963-81DB-10FC2C9C08A7}" type="presParOf" srcId="{DDD5B233-E35E-4AEE-8E14-FDEC1D4497CB}" destId="{7381116A-079F-4F3B-9380-AF8FF741021C}" srcOrd="3" destOrd="0" presId="urn:microsoft.com/office/officeart/2005/8/layout/vList4#1"/>
    <dgm:cxn modelId="{D1F796D7-B4EC-4CEA-9A2C-E2DB2DBD8D4F}" type="presParOf" srcId="{DDD5B233-E35E-4AEE-8E14-FDEC1D4497CB}" destId="{D197B036-D759-40E7-9E5C-846F58A7931F}" srcOrd="4" destOrd="0" presId="urn:microsoft.com/office/officeart/2005/8/layout/vList4#1"/>
    <dgm:cxn modelId="{2EB551B2-1CB4-4614-AD4D-450BD0F6D57B}" type="presParOf" srcId="{D197B036-D759-40E7-9E5C-846F58A7931F}" destId="{A7B1031A-6946-4E97-A3D3-F2356A1C29AA}" srcOrd="0" destOrd="0" presId="urn:microsoft.com/office/officeart/2005/8/layout/vList4#1"/>
    <dgm:cxn modelId="{3C4F2067-A2FD-4A19-8E7A-58BD92AB1DEC}" type="presParOf" srcId="{D197B036-D759-40E7-9E5C-846F58A7931F}" destId="{CB851A5A-6FA1-446E-8ABC-BF3ED6656084}" srcOrd="1" destOrd="0" presId="urn:microsoft.com/office/officeart/2005/8/layout/vList4#1"/>
    <dgm:cxn modelId="{69843210-38D2-4850-B929-57F6778AD7BA}" type="presParOf" srcId="{D197B036-D759-40E7-9E5C-846F58A7931F}" destId="{64A18B6E-948F-4CA0-A68F-2C95415FF627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E253CA-F09A-41EE-9A0B-9D12423BDBDB}" type="doc">
      <dgm:prSet loTypeId="urn:microsoft.com/office/officeart/2005/8/layout/vList4#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0CD0B460-2BD3-4B17-A74A-CA99233F25E8}">
      <dgm:prSet phldrT="[Text]" custT="1"/>
      <dgm:spPr/>
      <dgm:t>
        <a:bodyPr/>
        <a:lstStyle/>
        <a:p>
          <a:r>
            <a:rPr lang="en-US" sz="2000" b="1" dirty="0" smtClean="0"/>
            <a:t>Le </a:t>
          </a:r>
          <a:r>
            <a:rPr lang="en-US" sz="2000" b="1" dirty="0" err="1" smtClean="0"/>
            <a:t>coût</a:t>
          </a:r>
          <a:r>
            <a:rPr lang="en-US" sz="2000" b="1" dirty="0" smtClean="0"/>
            <a:t> </a:t>
          </a:r>
          <a:r>
            <a:rPr lang="en-US" sz="2000" b="1" dirty="0" err="1" smtClean="0"/>
            <a:t>élevé</a:t>
          </a:r>
          <a:r>
            <a:rPr lang="en-US" sz="2000" b="1" dirty="0" smtClean="0"/>
            <a:t> des </a:t>
          </a:r>
          <a:r>
            <a:rPr lang="en-US" sz="2000" b="1" dirty="0" err="1" smtClean="0"/>
            <a:t>équipements</a:t>
          </a:r>
          <a:r>
            <a:rPr lang="en-US" sz="2000" b="1" dirty="0" smtClean="0"/>
            <a:t> </a:t>
          </a:r>
          <a:r>
            <a:rPr lang="en-US" sz="2000" b="1" dirty="0" err="1" smtClean="0"/>
            <a:t>mécaniques</a:t>
          </a:r>
          <a:r>
            <a:rPr lang="en-US" sz="2000" b="1" dirty="0" smtClean="0"/>
            <a:t> </a:t>
          </a:r>
          <a:r>
            <a:rPr lang="en-US" sz="2000" b="1" dirty="0" err="1" smtClean="0"/>
            <a:t>utilisés</a:t>
          </a:r>
          <a:r>
            <a:rPr lang="en-US" sz="2000" b="1" dirty="0" smtClean="0"/>
            <a:t> </a:t>
          </a:r>
          <a:r>
            <a:rPr lang="en-US" sz="2000" b="1" dirty="0" err="1" smtClean="0"/>
            <a:t>dans</a:t>
          </a:r>
          <a:r>
            <a:rPr lang="en-US" sz="2000" b="1" dirty="0" smtClean="0"/>
            <a:t> le </a:t>
          </a:r>
          <a:r>
            <a:rPr lang="en-US" sz="2000" b="1" dirty="0" err="1" smtClean="0"/>
            <a:t>recyclage</a:t>
          </a:r>
          <a:r>
            <a:rPr lang="en-US" sz="2000" b="1" dirty="0" smtClean="0"/>
            <a:t>.</a:t>
          </a:r>
        </a:p>
        <a:p>
          <a:r>
            <a:rPr lang="en-US" sz="2000" b="1" dirty="0" smtClean="0"/>
            <a:t>Absence de </a:t>
          </a:r>
          <a:r>
            <a:rPr lang="en-US" sz="2000" b="1" dirty="0" err="1" smtClean="0"/>
            <a:t>stratégies</a:t>
          </a:r>
          <a:r>
            <a:rPr lang="en-US" sz="2000" b="1" dirty="0" smtClean="0"/>
            <a:t> </a:t>
          </a:r>
          <a:r>
            <a:rPr lang="en-US" sz="2000" b="1" dirty="0" err="1" smtClean="0"/>
            <a:t>d’incitation</a:t>
          </a:r>
          <a:r>
            <a:rPr lang="en-US" sz="2000" b="1" dirty="0" smtClean="0"/>
            <a:t>  pour des </a:t>
          </a:r>
          <a:r>
            <a:rPr lang="en-US" sz="2000" b="1" dirty="0" err="1" smtClean="0"/>
            <a:t>modèles</a:t>
          </a:r>
          <a:r>
            <a:rPr lang="en-US" sz="2000" b="1" dirty="0" smtClean="0"/>
            <a:t> de </a:t>
          </a:r>
          <a:r>
            <a:rPr lang="en-US" sz="2000" b="1" dirty="0" err="1" smtClean="0"/>
            <a:t>récuperation</a:t>
          </a:r>
          <a:r>
            <a:rPr lang="en-US" sz="2000" b="1" dirty="0" smtClean="0"/>
            <a:t>,</a:t>
          </a:r>
          <a:endParaRPr lang="en-US" sz="2700" dirty="0"/>
        </a:p>
      </dgm:t>
    </dgm:pt>
    <dgm:pt modelId="{F303B313-7500-4C91-B9D0-33C20703A355}" type="parTrans" cxnId="{31C1F8E7-6B23-41CC-9352-4EDE80A60DD2}">
      <dgm:prSet/>
      <dgm:spPr/>
      <dgm:t>
        <a:bodyPr/>
        <a:lstStyle/>
        <a:p>
          <a:endParaRPr lang="en-US"/>
        </a:p>
      </dgm:t>
    </dgm:pt>
    <dgm:pt modelId="{AE845202-610E-4C66-96DC-4512E874C5F5}" type="sibTrans" cxnId="{31C1F8E7-6B23-41CC-9352-4EDE80A60DD2}">
      <dgm:prSet/>
      <dgm:spPr/>
      <dgm:t>
        <a:bodyPr/>
        <a:lstStyle/>
        <a:p>
          <a:endParaRPr lang="en-US"/>
        </a:p>
      </dgm:t>
    </dgm:pt>
    <dgm:pt modelId="{7BED1C40-DAEB-4C74-ACDB-7565C1F6FBEE}">
      <dgm:prSet phldrT="[Text]" custT="1"/>
      <dgm:spPr/>
      <dgm:t>
        <a:bodyPr/>
        <a:lstStyle/>
        <a:p>
          <a:r>
            <a:rPr lang="en-US" sz="2000" b="1" dirty="0" smtClean="0"/>
            <a:t> </a:t>
          </a:r>
          <a:r>
            <a:rPr lang="en-US" sz="2000" b="1" dirty="0" err="1" smtClean="0"/>
            <a:t>Aucune</a:t>
          </a:r>
          <a:r>
            <a:rPr lang="en-US" sz="2000" b="1" dirty="0" smtClean="0"/>
            <a:t> </a:t>
          </a:r>
          <a:r>
            <a:rPr lang="en-US" sz="2000" b="1" dirty="0" err="1" smtClean="0"/>
            <a:t>entité</a:t>
          </a:r>
          <a:r>
            <a:rPr lang="en-US" sz="2000" b="1" dirty="0" smtClean="0"/>
            <a:t> </a:t>
          </a:r>
          <a:r>
            <a:rPr lang="en-US" sz="2000" b="1" dirty="0" err="1" smtClean="0"/>
            <a:t>spécifique</a:t>
          </a:r>
          <a:r>
            <a:rPr lang="en-US" sz="2000" b="1" dirty="0" smtClean="0"/>
            <a:t> </a:t>
          </a:r>
          <a:r>
            <a:rPr lang="en-US" sz="2000" b="1" dirty="0" err="1" smtClean="0"/>
            <a:t>n’est</a:t>
          </a:r>
          <a:r>
            <a:rPr lang="en-US" sz="2000" b="1" dirty="0" smtClean="0"/>
            <a:t> responsible  de la </a:t>
          </a:r>
          <a:r>
            <a:rPr lang="en-US" sz="2000" b="1" dirty="0" err="1" smtClean="0"/>
            <a:t>gestion</a:t>
          </a:r>
          <a:r>
            <a:rPr lang="en-US" sz="2000" b="1" dirty="0" smtClean="0"/>
            <a:t> du </a:t>
          </a:r>
          <a:r>
            <a:rPr lang="en-US" sz="2000" b="1" dirty="0" err="1" smtClean="0"/>
            <a:t>récyclage</a:t>
          </a:r>
          <a:r>
            <a:rPr lang="en-US" sz="2000" b="1" dirty="0" smtClean="0"/>
            <a:t>  des e-</a:t>
          </a:r>
          <a:r>
            <a:rPr lang="en-US" sz="2000" b="1" dirty="0" err="1" smtClean="0"/>
            <a:t>déchets</a:t>
          </a:r>
          <a:r>
            <a:rPr lang="en-US" sz="2000" b="1" dirty="0" smtClean="0"/>
            <a:t>  en </a:t>
          </a:r>
          <a:r>
            <a:rPr lang="en-US" sz="2000" b="1" dirty="0" err="1" smtClean="0"/>
            <a:t>Egypte</a:t>
          </a:r>
          <a:r>
            <a:rPr lang="en-US" sz="2000" b="1" dirty="0" smtClean="0"/>
            <a:t>.</a:t>
          </a:r>
        </a:p>
      </dgm:t>
    </dgm:pt>
    <dgm:pt modelId="{AD560E40-46BC-46E5-A2DA-5EAE33DFEB50}" type="parTrans" cxnId="{904D2189-8019-4B27-A01A-C1185D984D33}">
      <dgm:prSet/>
      <dgm:spPr/>
      <dgm:t>
        <a:bodyPr/>
        <a:lstStyle/>
        <a:p>
          <a:endParaRPr lang="en-US"/>
        </a:p>
      </dgm:t>
    </dgm:pt>
    <dgm:pt modelId="{1AC2B1B8-E653-433E-BD93-0961BDC3B3FC}" type="sibTrans" cxnId="{904D2189-8019-4B27-A01A-C1185D984D33}">
      <dgm:prSet/>
      <dgm:spPr/>
      <dgm:t>
        <a:bodyPr/>
        <a:lstStyle/>
        <a:p>
          <a:endParaRPr lang="en-US"/>
        </a:p>
      </dgm:t>
    </dgm:pt>
    <dgm:pt modelId="{8D4715E5-E4C7-45F5-AA5B-EE40695CE679}">
      <dgm:prSet phldrT="[Text]" custT="1"/>
      <dgm:spPr/>
      <dgm:t>
        <a:bodyPr/>
        <a:lstStyle/>
        <a:p>
          <a:r>
            <a:rPr lang="en-US" sz="2000" b="1" dirty="0" smtClean="0"/>
            <a:t>  </a:t>
          </a:r>
          <a:r>
            <a:rPr lang="en-US" sz="2000" b="1" dirty="0" err="1" smtClean="0"/>
            <a:t>Aucune</a:t>
          </a:r>
          <a:r>
            <a:rPr lang="en-US" sz="2000" b="1" dirty="0" smtClean="0"/>
            <a:t> obligation </a:t>
          </a:r>
          <a:r>
            <a:rPr lang="en-US" sz="2000" b="1" dirty="0" err="1" smtClean="0"/>
            <a:t>environnementale</a:t>
          </a:r>
          <a:r>
            <a:rPr lang="en-US" sz="2000" b="1" dirty="0" smtClean="0"/>
            <a:t>  </a:t>
          </a:r>
          <a:r>
            <a:rPr lang="en-US" sz="2000" b="1" dirty="0" err="1" smtClean="0"/>
            <a:t>sur</a:t>
          </a:r>
          <a:r>
            <a:rPr lang="en-US" sz="2000" b="1" dirty="0" smtClean="0"/>
            <a:t> </a:t>
          </a:r>
          <a:r>
            <a:rPr lang="en-US" sz="2000" b="1" dirty="0" err="1" smtClean="0"/>
            <a:t>l’Egypte</a:t>
          </a:r>
          <a:r>
            <a:rPr lang="en-US" sz="2000" b="1" dirty="0" smtClean="0"/>
            <a:t> au </a:t>
          </a:r>
          <a:r>
            <a:rPr lang="en-US" sz="2000" b="1" dirty="0" err="1" smtClean="0"/>
            <a:t>niveau</a:t>
          </a:r>
          <a:r>
            <a:rPr lang="en-US" sz="2000" b="1" dirty="0" smtClean="0"/>
            <a:t> international. </a:t>
          </a:r>
          <a:r>
            <a:rPr lang="en-US" sz="2000" b="1" dirty="0" err="1" smtClean="0"/>
            <a:t>L’Egypte</a:t>
          </a:r>
          <a:r>
            <a:rPr lang="en-US" sz="2000" b="1" dirty="0" smtClean="0"/>
            <a:t> </a:t>
          </a:r>
          <a:r>
            <a:rPr lang="en-US" sz="2000" b="1" dirty="0" err="1" smtClean="0"/>
            <a:t>n’est</a:t>
          </a:r>
          <a:r>
            <a:rPr lang="en-US" sz="2000" b="1" dirty="0" smtClean="0"/>
            <a:t>  pas </a:t>
          </a:r>
          <a:r>
            <a:rPr lang="en-US" sz="2000" b="1" dirty="0" err="1" smtClean="0"/>
            <a:t>membre</a:t>
          </a:r>
          <a:r>
            <a:rPr lang="en-US" sz="2000" b="1" dirty="0" smtClean="0"/>
            <a:t> des pays de </a:t>
          </a:r>
          <a:r>
            <a:rPr lang="en-US" sz="2000" b="1" dirty="0" err="1" smtClean="0"/>
            <a:t>l’annexe</a:t>
          </a:r>
          <a:r>
            <a:rPr lang="en-US" sz="2000" b="1" dirty="0" smtClean="0"/>
            <a:t> 1 du </a:t>
          </a:r>
          <a:r>
            <a:rPr lang="en-US" sz="2000" b="1" dirty="0" err="1" smtClean="0"/>
            <a:t>protocole</a:t>
          </a:r>
          <a:r>
            <a:rPr lang="en-US" sz="2000" b="1" dirty="0" smtClean="0"/>
            <a:t> de Kyoto.</a:t>
          </a:r>
          <a:endParaRPr lang="en-US" sz="2000" b="1" dirty="0"/>
        </a:p>
      </dgm:t>
    </dgm:pt>
    <dgm:pt modelId="{C9F0910F-5B20-4BBB-A2FD-15F80B5EA8E5}" type="parTrans" cxnId="{FC249201-2F57-47BE-A87B-162E86401447}">
      <dgm:prSet/>
      <dgm:spPr/>
      <dgm:t>
        <a:bodyPr/>
        <a:lstStyle/>
        <a:p>
          <a:endParaRPr lang="en-US"/>
        </a:p>
      </dgm:t>
    </dgm:pt>
    <dgm:pt modelId="{C0D1B455-FE84-4F9B-922D-1E1C271D29AC}" type="sibTrans" cxnId="{FC249201-2F57-47BE-A87B-162E86401447}">
      <dgm:prSet/>
      <dgm:spPr/>
      <dgm:t>
        <a:bodyPr/>
        <a:lstStyle/>
        <a:p>
          <a:endParaRPr lang="en-US"/>
        </a:p>
      </dgm:t>
    </dgm:pt>
    <dgm:pt modelId="{DDD5B233-E35E-4AEE-8E14-FDEC1D4497CB}" type="pres">
      <dgm:prSet presAssocID="{06E253CA-F09A-41EE-9A0B-9D12423BDBD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81413F-248A-4F50-B471-BBB3283CD82A}" type="pres">
      <dgm:prSet presAssocID="{0CD0B460-2BD3-4B17-A74A-CA99233F25E8}" presName="comp" presStyleCnt="0"/>
      <dgm:spPr/>
      <dgm:t>
        <a:bodyPr/>
        <a:lstStyle/>
        <a:p>
          <a:endParaRPr lang="en-US"/>
        </a:p>
      </dgm:t>
    </dgm:pt>
    <dgm:pt modelId="{FFD225DA-B562-4EA6-80E5-DAC097B01D05}" type="pres">
      <dgm:prSet presAssocID="{0CD0B460-2BD3-4B17-A74A-CA99233F25E8}" presName="box" presStyleLbl="node1" presStyleIdx="0" presStyleCnt="3"/>
      <dgm:spPr/>
      <dgm:t>
        <a:bodyPr/>
        <a:lstStyle/>
        <a:p>
          <a:endParaRPr lang="en-US"/>
        </a:p>
      </dgm:t>
    </dgm:pt>
    <dgm:pt modelId="{755D5F88-07D0-4AE2-BD9A-8CD52F047D06}" type="pres">
      <dgm:prSet presAssocID="{0CD0B460-2BD3-4B17-A74A-CA99233F25E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n-US"/>
        </a:p>
      </dgm:t>
    </dgm:pt>
    <dgm:pt modelId="{B3866D84-2D49-4D21-8A27-7F2232F0634A}" type="pres">
      <dgm:prSet presAssocID="{0CD0B460-2BD3-4B17-A74A-CA99233F25E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1BE8A8-585E-44EE-BB9A-8D33143D2FB7}" type="pres">
      <dgm:prSet presAssocID="{AE845202-610E-4C66-96DC-4512E874C5F5}" presName="spacer" presStyleCnt="0"/>
      <dgm:spPr/>
      <dgm:t>
        <a:bodyPr/>
        <a:lstStyle/>
        <a:p>
          <a:endParaRPr lang="en-US"/>
        </a:p>
      </dgm:t>
    </dgm:pt>
    <dgm:pt modelId="{AD3E3294-22A6-44A7-A3C4-6A12E2D46567}" type="pres">
      <dgm:prSet presAssocID="{7BED1C40-DAEB-4C74-ACDB-7565C1F6FBEE}" presName="comp" presStyleCnt="0"/>
      <dgm:spPr/>
      <dgm:t>
        <a:bodyPr/>
        <a:lstStyle/>
        <a:p>
          <a:endParaRPr lang="en-US"/>
        </a:p>
      </dgm:t>
    </dgm:pt>
    <dgm:pt modelId="{87995046-54FB-45EC-B4DF-E2A3CE722A7B}" type="pres">
      <dgm:prSet presAssocID="{7BED1C40-DAEB-4C74-ACDB-7565C1F6FBEE}" presName="box" presStyleLbl="node1" presStyleIdx="1" presStyleCnt="3" custLinFactNeighborX="0"/>
      <dgm:spPr/>
      <dgm:t>
        <a:bodyPr/>
        <a:lstStyle/>
        <a:p>
          <a:endParaRPr lang="en-US"/>
        </a:p>
      </dgm:t>
    </dgm:pt>
    <dgm:pt modelId="{A1AE23AC-19A0-4245-B2D8-C1EE6E840838}" type="pres">
      <dgm:prSet presAssocID="{7BED1C40-DAEB-4C74-ACDB-7565C1F6FBEE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10000" b="-10000"/>
          </a:stretch>
        </a:blipFill>
      </dgm:spPr>
      <dgm:t>
        <a:bodyPr/>
        <a:lstStyle/>
        <a:p>
          <a:endParaRPr lang="en-US"/>
        </a:p>
      </dgm:t>
    </dgm:pt>
    <dgm:pt modelId="{F988B8C2-FDCA-4E26-A666-A2EC7B90ED32}" type="pres">
      <dgm:prSet presAssocID="{7BED1C40-DAEB-4C74-ACDB-7565C1F6FBEE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1116A-079F-4F3B-9380-AF8FF741021C}" type="pres">
      <dgm:prSet presAssocID="{1AC2B1B8-E653-433E-BD93-0961BDC3B3FC}" presName="spacer" presStyleCnt="0"/>
      <dgm:spPr/>
      <dgm:t>
        <a:bodyPr/>
        <a:lstStyle/>
        <a:p>
          <a:endParaRPr lang="en-US"/>
        </a:p>
      </dgm:t>
    </dgm:pt>
    <dgm:pt modelId="{D197B036-D759-40E7-9E5C-846F58A7931F}" type="pres">
      <dgm:prSet presAssocID="{8D4715E5-E4C7-45F5-AA5B-EE40695CE679}" presName="comp" presStyleCnt="0"/>
      <dgm:spPr/>
      <dgm:t>
        <a:bodyPr/>
        <a:lstStyle/>
        <a:p>
          <a:endParaRPr lang="en-US"/>
        </a:p>
      </dgm:t>
    </dgm:pt>
    <dgm:pt modelId="{A7B1031A-6946-4E97-A3D3-F2356A1C29AA}" type="pres">
      <dgm:prSet presAssocID="{8D4715E5-E4C7-45F5-AA5B-EE40695CE679}" presName="box" presStyleLbl="node1" presStyleIdx="2" presStyleCnt="3"/>
      <dgm:spPr/>
      <dgm:t>
        <a:bodyPr/>
        <a:lstStyle/>
        <a:p>
          <a:endParaRPr lang="en-US"/>
        </a:p>
      </dgm:t>
    </dgm:pt>
    <dgm:pt modelId="{CB851A5A-6FA1-446E-8ABC-BF3ED6656084}" type="pres">
      <dgm:prSet presAssocID="{8D4715E5-E4C7-45F5-AA5B-EE40695CE67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6000" r="-56000"/>
          </a:stretch>
        </a:blipFill>
      </dgm:spPr>
      <dgm:t>
        <a:bodyPr/>
        <a:lstStyle/>
        <a:p>
          <a:endParaRPr lang="en-US"/>
        </a:p>
      </dgm:t>
    </dgm:pt>
    <dgm:pt modelId="{64A18B6E-948F-4CA0-A68F-2C95415FF627}" type="pres">
      <dgm:prSet presAssocID="{8D4715E5-E4C7-45F5-AA5B-EE40695CE67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49201-2F57-47BE-A87B-162E86401447}" srcId="{06E253CA-F09A-41EE-9A0B-9D12423BDBDB}" destId="{8D4715E5-E4C7-45F5-AA5B-EE40695CE679}" srcOrd="2" destOrd="0" parTransId="{C9F0910F-5B20-4BBB-A2FD-15F80B5EA8E5}" sibTransId="{C0D1B455-FE84-4F9B-922D-1E1C271D29AC}"/>
    <dgm:cxn modelId="{8B18789D-C36C-49D0-96BA-D247222BB259}" type="presOf" srcId="{06E253CA-F09A-41EE-9A0B-9D12423BDBDB}" destId="{DDD5B233-E35E-4AEE-8E14-FDEC1D4497CB}" srcOrd="0" destOrd="0" presId="urn:microsoft.com/office/officeart/2005/8/layout/vList4#2"/>
    <dgm:cxn modelId="{19AEBBD5-ED21-41C6-98C8-CFCD5F2536BC}" type="presOf" srcId="{7BED1C40-DAEB-4C74-ACDB-7565C1F6FBEE}" destId="{F988B8C2-FDCA-4E26-A666-A2EC7B90ED32}" srcOrd="1" destOrd="0" presId="urn:microsoft.com/office/officeart/2005/8/layout/vList4#2"/>
    <dgm:cxn modelId="{BB75C184-F05C-4B28-897C-93602B2CAE2A}" type="presOf" srcId="{7BED1C40-DAEB-4C74-ACDB-7565C1F6FBEE}" destId="{87995046-54FB-45EC-B4DF-E2A3CE722A7B}" srcOrd="0" destOrd="0" presId="urn:microsoft.com/office/officeart/2005/8/layout/vList4#2"/>
    <dgm:cxn modelId="{82E7A511-5107-4206-983E-0C994A8CF2FD}" type="presOf" srcId="{0CD0B460-2BD3-4B17-A74A-CA99233F25E8}" destId="{B3866D84-2D49-4D21-8A27-7F2232F0634A}" srcOrd="1" destOrd="0" presId="urn:microsoft.com/office/officeart/2005/8/layout/vList4#2"/>
    <dgm:cxn modelId="{904D2189-8019-4B27-A01A-C1185D984D33}" srcId="{06E253CA-F09A-41EE-9A0B-9D12423BDBDB}" destId="{7BED1C40-DAEB-4C74-ACDB-7565C1F6FBEE}" srcOrd="1" destOrd="0" parTransId="{AD560E40-46BC-46E5-A2DA-5EAE33DFEB50}" sibTransId="{1AC2B1B8-E653-433E-BD93-0961BDC3B3FC}"/>
    <dgm:cxn modelId="{31C1F8E7-6B23-41CC-9352-4EDE80A60DD2}" srcId="{06E253CA-F09A-41EE-9A0B-9D12423BDBDB}" destId="{0CD0B460-2BD3-4B17-A74A-CA99233F25E8}" srcOrd="0" destOrd="0" parTransId="{F303B313-7500-4C91-B9D0-33C20703A355}" sibTransId="{AE845202-610E-4C66-96DC-4512E874C5F5}"/>
    <dgm:cxn modelId="{DEA50FAC-D63F-433A-A8FF-275CE4E5E56C}" type="presOf" srcId="{8D4715E5-E4C7-45F5-AA5B-EE40695CE679}" destId="{64A18B6E-948F-4CA0-A68F-2C95415FF627}" srcOrd="1" destOrd="0" presId="urn:microsoft.com/office/officeart/2005/8/layout/vList4#2"/>
    <dgm:cxn modelId="{E278585B-D596-46BF-B371-A53D486D17E2}" type="presOf" srcId="{0CD0B460-2BD3-4B17-A74A-CA99233F25E8}" destId="{FFD225DA-B562-4EA6-80E5-DAC097B01D05}" srcOrd="0" destOrd="0" presId="urn:microsoft.com/office/officeart/2005/8/layout/vList4#2"/>
    <dgm:cxn modelId="{2203A953-B629-4F77-8121-AB62E17D159C}" type="presOf" srcId="{8D4715E5-E4C7-45F5-AA5B-EE40695CE679}" destId="{A7B1031A-6946-4E97-A3D3-F2356A1C29AA}" srcOrd="0" destOrd="0" presId="urn:microsoft.com/office/officeart/2005/8/layout/vList4#2"/>
    <dgm:cxn modelId="{991B8C32-6B95-4CF6-9EF5-4A6C05631983}" type="presParOf" srcId="{DDD5B233-E35E-4AEE-8E14-FDEC1D4497CB}" destId="{8581413F-248A-4F50-B471-BBB3283CD82A}" srcOrd="0" destOrd="0" presId="urn:microsoft.com/office/officeart/2005/8/layout/vList4#2"/>
    <dgm:cxn modelId="{B75C03EF-9D46-4F95-B661-60E3BF21D1A4}" type="presParOf" srcId="{8581413F-248A-4F50-B471-BBB3283CD82A}" destId="{FFD225DA-B562-4EA6-80E5-DAC097B01D05}" srcOrd="0" destOrd="0" presId="urn:microsoft.com/office/officeart/2005/8/layout/vList4#2"/>
    <dgm:cxn modelId="{C0DBC06C-9A8D-4406-8A08-6533C933E60D}" type="presParOf" srcId="{8581413F-248A-4F50-B471-BBB3283CD82A}" destId="{755D5F88-07D0-4AE2-BD9A-8CD52F047D06}" srcOrd="1" destOrd="0" presId="urn:microsoft.com/office/officeart/2005/8/layout/vList4#2"/>
    <dgm:cxn modelId="{413B8105-EEE8-4246-B4EF-52B82ECF3056}" type="presParOf" srcId="{8581413F-248A-4F50-B471-BBB3283CD82A}" destId="{B3866D84-2D49-4D21-8A27-7F2232F0634A}" srcOrd="2" destOrd="0" presId="urn:microsoft.com/office/officeart/2005/8/layout/vList4#2"/>
    <dgm:cxn modelId="{D251FB88-77B2-48E6-BF38-A66B9ADFA25A}" type="presParOf" srcId="{DDD5B233-E35E-4AEE-8E14-FDEC1D4497CB}" destId="{571BE8A8-585E-44EE-BB9A-8D33143D2FB7}" srcOrd="1" destOrd="0" presId="urn:microsoft.com/office/officeart/2005/8/layout/vList4#2"/>
    <dgm:cxn modelId="{B1224E00-8030-4B8D-BC74-1F0B1F3B5AA8}" type="presParOf" srcId="{DDD5B233-E35E-4AEE-8E14-FDEC1D4497CB}" destId="{AD3E3294-22A6-44A7-A3C4-6A12E2D46567}" srcOrd="2" destOrd="0" presId="urn:microsoft.com/office/officeart/2005/8/layout/vList4#2"/>
    <dgm:cxn modelId="{FD840B6A-7257-462A-B1D9-C09A6510C5FB}" type="presParOf" srcId="{AD3E3294-22A6-44A7-A3C4-6A12E2D46567}" destId="{87995046-54FB-45EC-B4DF-E2A3CE722A7B}" srcOrd="0" destOrd="0" presId="urn:microsoft.com/office/officeart/2005/8/layout/vList4#2"/>
    <dgm:cxn modelId="{49C4EF41-BCC5-4F3C-A47F-4C3D71DD7FEE}" type="presParOf" srcId="{AD3E3294-22A6-44A7-A3C4-6A12E2D46567}" destId="{A1AE23AC-19A0-4245-B2D8-C1EE6E840838}" srcOrd="1" destOrd="0" presId="urn:microsoft.com/office/officeart/2005/8/layout/vList4#2"/>
    <dgm:cxn modelId="{B5714BF4-6671-4BBF-9ED3-733ABD024F7A}" type="presParOf" srcId="{AD3E3294-22A6-44A7-A3C4-6A12E2D46567}" destId="{F988B8C2-FDCA-4E26-A666-A2EC7B90ED32}" srcOrd="2" destOrd="0" presId="urn:microsoft.com/office/officeart/2005/8/layout/vList4#2"/>
    <dgm:cxn modelId="{31E847D2-FE92-4843-BA53-609B80210765}" type="presParOf" srcId="{DDD5B233-E35E-4AEE-8E14-FDEC1D4497CB}" destId="{7381116A-079F-4F3B-9380-AF8FF741021C}" srcOrd="3" destOrd="0" presId="urn:microsoft.com/office/officeart/2005/8/layout/vList4#2"/>
    <dgm:cxn modelId="{5DBAA8F6-A82F-4A33-85DE-AB3A16ED7FD1}" type="presParOf" srcId="{DDD5B233-E35E-4AEE-8E14-FDEC1D4497CB}" destId="{D197B036-D759-40E7-9E5C-846F58A7931F}" srcOrd="4" destOrd="0" presId="urn:microsoft.com/office/officeart/2005/8/layout/vList4#2"/>
    <dgm:cxn modelId="{6F3F6EDE-7EFA-4D52-9D88-8B84F911B8D7}" type="presParOf" srcId="{D197B036-D759-40E7-9E5C-846F58A7931F}" destId="{A7B1031A-6946-4E97-A3D3-F2356A1C29AA}" srcOrd="0" destOrd="0" presId="urn:microsoft.com/office/officeart/2005/8/layout/vList4#2"/>
    <dgm:cxn modelId="{B8E51E65-3B37-44AB-94BB-F382B288417F}" type="presParOf" srcId="{D197B036-D759-40E7-9E5C-846F58A7931F}" destId="{CB851A5A-6FA1-446E-8ABC-BF3ED6656084}" srcOrd="1" destOrd="0" presId="urn:microsoft.com/office/officeart/2005/8/layout/vList4#2"/>
    <dgm:cxn modelId="{986D7666-A11E-4ADA-AA42-863B957F08A9}" type="presParOf" srcId="{D197B036-D759-40E7-9E5C-846F58A7931F}" destId="{64A18B6E-948F-4CA0-A68F-2C95415FF62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3A88C-ED91-4085-9356-75D579E8ECFD}">
      <dsp:nvSpPr>
        <dsp:cNvPr id="0" name=""/>
        <dsp:cNvSpPr/>
      </dsp:nvSpPr>
      <dsp:spPr>
        <a:xfrm>
          <a:off x="3448" y="3080"/>
          <a:ext cx="8702993" cy="443888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2. Status </a:t>
          </a:r>
          <a:endParaRPr lang="en-US" sz="1900" kern="1200" dirty="0"/>
        </a:p>
      </dsp:txBody>
      <dsp:txXfrm>
        <a:off x="16449" y="16081"/>
        <a:ext cx="8676991" cy="417886"/>
      </dsp:txXfrm>
    </dsp:sp>
    <dsp:sp modelId="{ECC07A17-5914-4DF6-B100-1501ADC3BE96}">
      <dsp:nvSpPr>
        <dsp:cNvPr id="0" name=""/>
        <dsp:cNvSpPr/>
      </dsp:nvSpPr>
      <dsp:spPr>
        <a:xfrm>
          <a:off x="0" y="763048"/>
          <a:ext cx="1984338" cy="4536296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400" kern="1200" dirty="0" smtClean="0"/>
            <a:t>95.21 million </a:t>
          </a:r>
          <a:r>
            <a:rPr lang="en-US" sz="1400" kern="1200" dirty="0" err="1" smtClean="0"/>
            <a:t>d’abonnés</a:t>
          </a:r>
          <a:r>
            <a:rPr lang="en-US" sz="1400" kern="1200" dirty="0" smtClean="0"/>
            <a:t> au mobile avec un </a:t>
          </a:r>
          <a:r>
            <a:rPr lang="en-US" sz="1400" kern="1200" dirty="0" err="1" smtClean="0"/>
            <a:t>taux</a:t>
          </a:r>
          <a:r>
            <a:rPr lang="en-US" sz="1400" kern="1200" dirty="0" smtClean="0"/>
            <a:t> de </a:t>
          </a:r>
          <a:r>
            <a:rPr lang="en-US" sz="1400" kern="1200" dirty="0" err="1" smtClean="0"/>
            <a:t>pénétration</a:t>
          </a:r>
          <a:r>
            <a:rPr lang="en-US" sz="1400" kern="1200" dirty="0" smtClean="0"/>
            <a:t> de  </a:t>
          </a:r>
          <a:r>
            <a:rPr lang="en-US" sz="1400" kern="1200" dirty="0" smtClean="0"/>
            <a:t>110.95 %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- 27.25 Million </a:t>
          </a:r>
          <a:r>
            <a:rPr lang="en-US" sz="1400" kern="1200" dirty="0" err="1" smtClean="0"/>
            <a:t>d’utilisateurs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d’internet</a:t>
          </a:r>
          <a:r>
            <a:rPr lang="en-US" sz="1400" kern="1200" dirty="0" smtClean="0"/>
            <a:t> avec un </a:t>
          </a:r>
          <a:r>
            <a:rPr lang="en-US" sz="1400" kern="1200" dirty="0" err="1" smtClean="0"/>
            <a:t>taux</a:t>
          </a:r>
          <a:r>
            <a:rPr lang="en-US" sz="1400" kern="1200" dirty="0" smtClean="0"/>
            <a:t> de </a:t>
          </a:r>
          <a:r>
            <a:rPr lang="en-US" sz="1400" kern="1200" dirty="0" err="1" smtClean="0"/>
            <a:t>pénétration</a:t>
          </a:r>
          <a:r>
            <a:rPr lang="en-US" sz="1400" kern="1200" dirty="0" smtClean="0"/>
            <a:t> de 31.71</a:t>
          </a:r>
          <a:r>
            <a:rPr lang="en-US" sz="1400" kern="1200" dirty="0" smtClean="0"/>
            <a:t>%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 smtClean="0"/>
            <a:t>- 190,000-290,000 laptops and 8000-15,000 desktops </a:t>
          </a:r>
          <a:r>
            <a:rPr lang="en-US" altLang="ko-KR" sz="1400" kern="1200" dirty="0" err="1" smtClean="0"/>
            <a:t>importés</a:t>
          </a:r>
          <a:r>
            <a:rPr lang="en-US" altLang="ko-KR" sz="1400" kern="1200" dirty="0" smtClean="0"/>
            <a:t> par an avec un </a:t>
          </a:r>
          <a:r>
            <a:rPr lang="en-US" altLang="ko-KR" sz="1400" kern="1200" dirty="0" err="1" smtClean="0"/>
            <a:t>poids</a:t>
          </a:r>
          <a:r>
            <a:rPr lang="en-US" altLang="ko-KR" sz="1400" kern="1200" dirty="0" smtClean="0"/>
            <a:t> total de </a:t>
          </a:r>
          <a:r>
            <a:rPr lang="en-US" altLang="ko-KR" sz="1400" kern="1200" dirty="0" smtClean="0"/>
            <a:t>1000 </a:t>
          </a:r>
          <a:r>
            <a:rPr lang="en-US" altLang="ko-KR" sz="1400" kern="1200" dirty="0" err="1" smtClean="0"/>
            <a:t>tonnes</a:t>
          </a:r>
          <a:endParaRPr lang="en-US" sz="14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</a:t>
          </a:r>
          <a:endParaRPr lang="en-US" sz="1800" kern="1200" dirty="0"/>
        </a:p>
      </dsp:txBody>
      <dsp:txXfrm>
        <a:off x="58119" y="821167"/>
        <a:ext cx="1868100" cy="4420058"/>
      </dsp:txXfrm>
    </dsp:sp>
    <dsp:sp modelId="{2810FEEA-907A-4552-A6B1-5F9FF741D934}">
      <dsp:nvSpPr>
        <dsp:cNvPr id="0" name=""/>
        <dsp:cNvSpPr/>
      </dsp:nvSpPr>
      <dsp:spPr>
        <a:xfrm>
          <a:off x="2162965" y="762294"/>
          <a:ext cx="2051706" cy="3427448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 smtClean="0"/>
            <a:t>- 6.8 million </a:t>
          </a:r>
          <a:r>
            <a:rPr lang="en-US" altLang="ko-KR" sz="1400" kern="1200" dirty="0" err="1" smtClean="0"/>
            <a:t>EoL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 de </a:t>
          </a:r>
          <a:r>
            <a:rPr lang="en-US" altLang="ko-KR" sz="1400" kern="1200" dirty="0" err="1" smtClean="0"/>
            <a:t>téléphone</a:t>
          </a:r>
          <a:r>
            <a:rPr lang="en-US" altLang="ko-KR" sz="1400" kern="1200" dirty="0" smtClean="0"/>
            <a:t> mobile en </a:t>
          </a:r>
          <a:r>
            <a:rPr lang="en-US" altLang="ko-KR" sz="1400" kern="1200" dirty="0" smtClean="0"/>
            <a:t>2015 </a:t>
          </a:r>
          <a:r>
            <a:rPr lang="en-US" altLang="ko-KR" sz="1400" kern="1200" dirty="0" smtClean="0"/>
            <a:t> et </a:t>
          </a:r>
          <a:r>
            <a:rPr lang="en-US" altLang="ko-KR" sz="1400" kern="1200" dirty="0" err="1" smtClean="0"/>
            <a:t>il</a:t>
          </a:r>
          <a:r>
            <a:rPr lang="en-US" altLang="ko-KR" sz="1400" kern="1200" dirty="0" smtClean="0"/>
            <a:t> </a:t>
          </a:r>
          <a:r>
            <a:rPr lang="en-US" altLang="ko-KR" sz="1400" kern="1200" dirty="0" err="1" smtClean="0"/>
            <a:t>atteindra</a:t>
          </a:r>
          <a:r>
            <a:rPr lang="en-US" altLang="ko-KR" sz="1400" kern="1200" dirty="0" smtClean="0"/>
            <a:t> 10.5  </a:t>
          </a:r>
          <a:r>
            <a:rPr lang="en-US" altLang="ko-KR" sz="1400" kern="1200" dirty="0" smtClean="0"/>
            <a:t>million </a:t>
          </a:r>
          <a:r>
            <a:rPr lang="en-US" altLang="ko-KR" sz="1400" kern="1200" dirty="0" smtClean="0"/>
            <a:t>en </a:t>
          </a:r>
          <a:r>
            <a:rPr lang="en-US" altLang="ko-KR" sz="1400" kern="1200" dirty="0" smtClean="0"/>
            <a:t>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 smtClean="0"/>
            <a:t>- 1.29 Million </a:t>
          </a:r>
          <a:r>
            <a:rPr lang="en-US" altLang="ko-KR" sz="1400" kern="1200" dirty="0" err="1" smtClean="0"/>
            <a:t>EoL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PCs en </a:t>
          </a:r>
          <a:r>
            <a:rPr lang="en-US" altLang="ko-KR" sz="1400" kern="1200" dirty="0" smtClean="0"/>
            <a:t>2015 </a:t>
          </a:r>
          <a:r>
            <a:rPr lang="en-US" altLang="ko-KR" sz="1400" kern="1200" dirty="0" smtClean="0"/>
            <a:t> </a:t>
          </a:r>
          <a:r>
            <a:rPr lang="en-US" altLang="ko-KR" sz="1400" kern="1200" dirty="0" err="1" smtClean="0"/>
            <a:t>il</a:t>
          </a:r>
          <a:r>
            <a:rPr lang="en-US" altLang="ko-KR" sz="1400" kern="1200" dirty="0" smtClean="0"/>
            <a:t> </a:t>
          </a:r>
          <a:r>
            <a:rPr lang="en-US" altLang="ko-KR" sz="1400" kern="1200" dirty="0" err="1" smtClean="0"/>
            <a:t>atteindra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1.46 </a:t>
          </a:r>
          <a:r>
            <a:rPr lang="en-US" altLang="ko-KR" sz="1400" kern="1200" dirty="0" err="1" smtClean="0"/>
            <a:t>vers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 smtClean="0"/>
            <a:t>-0.33 million LCD </a:t>
          </a:r>
          <a:r>
            <a:rPr lang="en-US" altLang="ko-KR" sz="1400" kern="1200" dirty="0" smtClean="0"/>
            <a:t> en </a:t>
          </a:r>
          <a:r>
            <a:rPr lang="en-US" altLang="ko-KR" sz="1400" kern="1200" dirty="0" smtClean="0"/>
            <a:t>2015 </a:t>
          </a:r>
          <a:r>
            <a:rPr lang="en-US" altLang="ko-KR" sz="1400" kern="1200" dirty="0" smtClean="0"/>
            <a:t>et </a:t>
          </a:r>
          <a:r>
            <a:rPr lang="en-US" altLang="ko-KR" sz="1400" kern="1200" dirty="0" err="1" smtClean="0"/>
            <a:t>il</a:t>
          </a:r>
          <a:r>
            <a:rPr lang="en-US" altLang="ko-KR" sz="1400" kern="1200" dirty="0" smtClean="0"/>
            <a:t> </a:t>
          </a:r>
          <a:r>
            <a:rPr lang="en-US" altLang="ko-KR" sz="1400" kern="1200" dirty="0" err="1" smtClean="0"/>
            <a:t>atteindra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0.67 </a:t>
          </a:r>
          <a:r>
            <a:rPr lang="en-US" altLang="ko-KR" sz="1400" kern="1200" dirty="0" err="1" smtClean="0"/>
            <a:t>vers</a:t>
          </a:r>
          <a:r>
            <a:rPr lang="en-US" altLang="ko-KR" sz="1400" kern="1200" dirty="0" smtClean="0"/>
            <a:t> </a:t>
          </a:r>
          <a:r>
            <a:rPr lang="en-US" altLang="ko-KR" sz="1400" kern="1200" dirty="0" smtClean="0"/>
            <a:t>2020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6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 </a:t>
          </a:r>
          <a:endParaRPr lang="en-US" sz="1600" kern="1200" dirty="0" smtClean="0"/>
        </a:p>
      </dsp:txBody>
      <dsp:txXfrm>
        <a:off x="2223057" y="822386"/>
        <a:ext cx="1931522" cy="3307264"/>
      </dsp:txXfrm>
    </dsp:sp>
    <dsp:sp modelId="{77C26F06-1F5D-423A-BF42-6D03070C3732}">
      <dsp:nvSpPr>
        <dsp:cNvPr id="0" name=""/>
        <dsp:cNvSpPr/>
      </dsp:nvSpPr>
      <dsp:spPr>
        <a:xfrm>
          <a:off x="4356453" y="811924"/>
          <a:ext cx="2165567" cy="443443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en-US" sz="1600" kern="1200" dirty="0" err="1" smtClean="0"/>
            <a:t>Activités</a:t>
          </a:r>
          <a:r>
            <a:rPr lang="en-US" sz="1600" kern="1200" dirty="0" smtClean="0"/>
            <a:t> de </a:t>
          </a:r>
          <a:r>
            <a:rPr lang="en-US" sz="1600" kern="1200" dirty="0" err="1" smtClean="0"/>
            <a:t>gestion</a:t>
          </a:r>
          <a:r>
            <a:rPr lang="en-US" sz="1600" kern="1200" dirty="0" smtClean="0"/>
            <a:t>: </a:t>
          </a:r>
          <a:r>
            <a:rPr lang="en-US" sz="1600" kern="1200" dirty="0" err="1" smtClean="0"/>
            <a:t>collecte</a:t>
          </a:r>
          <a:r>
            <a:rPr lang="en-US" sz="1600" kern="1200" dirty="0" smtClean="0"/>
            <a:t>§ première phase de </a:t>
          </a:r>
          <a:r>
            <a:rPr lang="en-US" sz="1600" kern="1200" dirty="0" err="1" smtClean="0"/>
            <a:t>traitement</a:t>
          </a:r>
          <a:endParaRPr 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( </a:t>
          </a:r>
          <a:r>
            <a:rPr lang="en-US" sz="1600" kern="1200" dirty="0" err="1" smtClean="0"/>
            <a:t>tri,recupération</a:t>
          </a:r>
          <a:r>
            <a:rPr lang="en-US" sz="1600" kern="1200" dirty="0" smtClean="0"/>
            <a:t>,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Demantèlement</a:t>
          </a:r>
          <a:r>
            <a:rPr lang="en-US" sz="1600" kern="1200" dirty="0" smtClean="0"/>
            <a:t>)</a:t>
          </a:r>
          <a:endParaRPr 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ea typeface="Cambria Math" panose="02040503050406030204" pitchFamily="18" charset="0"/>
            </a:rPr>
            <a:t>- </a:t>
          </a:r>
          <a:r>
            <a:rPr lang="en-US" altLang="ko-KR" sz="1600" kern="1200" dirty="0" smtClean="0">
              <a:ea typeface="Cambria Math" panose="02040503050406030204" pitchFamily="18" charset="0"/>
            </a:rPr>
            <a:t>Le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secteur</a:t>
          </a:r>
          <a:r>
            <a:rPr lang="en-US" altLang="ko-KR" sz="1600" kern="1200" dirty="0" smtClean="0">
              <a:ea typeface="Cambria Math" panose="02040503050406030204" pitchFamily="18" charset="0"/>
            </a:rPr>
            <a:t>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informel</a:t>
          </a:r>
          <a:r>
            <a:rPr lang="en-US" altLang="ko-KR" sz="1600" kern="1200" dirty="0" smtClean="0">
              <a:ea typeface="Cambria Math" panose="02040503050406030204" pitchFamily="18" charset="0"/>
            </a:rPr>
            <a:t>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joue</a:t>
          </a:r>
          <a:r>
            <a:rPr lang="en-US" altLang="ko-KR" sz="1600" kern="1200" dirty="0" smtClean="0">
              <a:ea typeface="Cambria Math" panose="02040503050406030204" pitchFamily="18" charset="0"/>
            </a:rPr>
            <a:t> un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rôle</a:t>
          </a:r>
          <a:r>
            <a:rPr lang="en-US" altLang="ko-KR" sz="1600" kern="1200" dirty="0" smtClean="0">
              <a:ea typeface="Cambria Math" panose="02040503050406030204" pitchFamily="18" charset="0"/>
            </a:rPr>
            <a:t>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significatif</a:t>
          </a:r>
          <a:r>
            <a:rPr lang="en-US" altLang="ko-KR" sz="1600" kern="1200" dirty="0" smtClean="0">
              <a:ea typeface="Cambria Math" panose="02040503050406030204" pitchFamily="18" charset="0"/>
            </a:rPr>
            <a:t>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notamment</a:t>
          </a:r>
          <a:r>
            <a:rPr lang="en-US" altLang="ko-KR" sz="1600" kern="1200" dirty="0" smtClean="0">
              <a:ea typeface="Cambria Math" panose="02040503050406030204" pitchFamily="18" charset="0"/>
            </a:rPr>
            <a:t> en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matière</a:t>
          </a:r>
          <a:r>
            <a:rPr lang="en-US" altLang="ko-KR" sz="1600" kern="1200" dirty="0" smtClean="0">
              <a:ea typeface="Cambria Math" panose="02040503050406030204" pitchFamily="18" charset="0"/>
            </a:rPr>
            <a:t> de </a:t>
          </a:r>
          <a:r>
            <a:rPr lang="en-US" altLang="ko-KR" sz="1600" kern="1200" dirty="0" err="1" smtClean="0">
              <a:ea typeface="Cambria Math" panose="02040503050406030204" pitchFamily="18" charset="0"/>
            </a:rPr>
            <a:t>collecte</a:t>
          </a:r>
          <a:endParaRPr lang="en-US" altLang="ko-KR" sz="1600" kern="1200" dirty="0" smtClean="0">
            <a:ea typeface="Cambria Math" panose="02040503050406030204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>
              <a:ea typeface="Cambria Math" panose="02040503050406030204" pitchFamily="18" charset="0"/>
            </a:rPr>
            <a:t>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ITG </a:t>
          </a:r>
          <a:r>
            <a:rPr lang="en-US" sz="1600" kern="1200" dirty="0" err="1" smtClean="0"/>
            <a:t>est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l’entreprise</a:t>
          </a:r>
          <a:r>
            <a:rPr lang="en-US" sz="1600" kern="1200" dirty="0" smtClean="0"/>
            <a:t> de </a:t>
          </a:r>
          <a:r>
            <a:rPr lang="en-US" sz="1600" kern="1200" dirty="0" err="1" smtClean="0"/>
            <a:t>recyclage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avecune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capacité</a:t>
          </a:r>
          <a:r>
            <a:rPr lang="en-US" sz="1600" kern="1200" dirty="0" smtClean="0"/>
            <a:t> de </a:t>
          </a:r>
          <a:r>
            <a:rPr lang="en-GB" sz="1600" kern="1200" dirty="0" smtClean="0"/>
            <a:t>200 tonnes/</a:t>
          </a:r>
          <a:r>
            <a:rPr lang="en-GB" sz="1600" kern="1200" dirty="0" err="1" smtClean="0"/>
            <a:t>mois</a:t>
          </a:r>
          <a:r>
            <a:rPr lang="en-GB" sz="1600" kern="1200" dirty="0" smtClean="0"/>
            <a:t> </a:t>
          </a:r>
          <a:r>
            <a:rPr lang="en-GB" sz="1600" kern="1200" dirty="0" err="1" smtClean="0"/>
            <a:t>traités</a:t>
          </a:r>
          <a:r>
            <a:rPr lang="en-GB" sz="1600" kern="1200" dirty="0" smtClean="0"/>
            <a:t> à </a:t>
          </a:r>
          <a:r>
            <a:rPr lang="en-GB" sz="1600" kern="1200" dirty="0" err="1" smtClean="0"/>
            <a:t>partir</a:t>
          </a:r>
          <a:r>
            <a:rPr lang="en-GB" sz="1600" kern="1200" dirty="0" smtClean="0"/>
            <a:t> de source </a:t>
          </a:r>
          <a:r>
            <a:rPr lang="en-GB" sz="1600" kern="1200" dirty="0" err="1" smtClean="0"/>
            <a:t>privée</a:t>
          </a:r>
          <a:r>
            <a:rPr lang="en-GB" sz="1600" kern="1200" dirty="0" smtClean="0"/>
            <a:t> et </a:t>
          </a:r>
          <a:r>
            <a:rPr lang="en-GB" sz="1600" kern="1200" dirty="0" err="1" smtClean="0"/>
            <a:t>publique</a:t>
          </a:r>
          <a:r>
            <a:rPr lang="en-GB" sz="1600" kern="1200" dirty="0" smtClean="0"/>
            <a:t> à travers des </a:t>
          </a:r>
          <a:r>
            <a:rPr lang="en-GB" sz="1600" kern="1200" dirty="0" err="1" smtClean="0"/>
            <a:t>appels</a:t>
          </a:r>
          <a:r>
            <a:rPr lang="en-GB" sz="1600" kern="1200" dirty="0" smtClean="0"/>
            <a:t> </a:t>
          </a:r>
          <a:r>
            <a:rPr lang="en-GB" sz="1600" kern="1200" dirty="0" err="1" smtClean="0"/>
            <a:t>d’offre</a:t>
          </a:r>
          <a:r>
            <a:rPr lang="en-GB" sz="1600" kern="1200" dirty="0" smtClean="0"/>
            <a:t>.</a:t>
          </a:r>
          <a:endParaRPr lang="en-US" sz="1600" kern="1200" dirty="0" smtClean="0"/>
        </a:p>
      </dsp:txBody>
      <dsp:txXfrm>
        <a:off x="4419880" y="875351"/>
        <a:ext cx="2038713" cy="4307578"/>
      </dsp:txXfrm>
    </dsp:sp>
    <dsp:sp modelId="{C9A77768-336C-4EFA-B9C0-4E975DE7EF18}">
      <dsp:nvSpPr>
        <dsp:cNvPr id="0" name=""/>
        <dsp:cNvSpPr/>
      </dsp:nvSpPr>
      <dsp:spPr>
        <a:xfrm>
          <a:off x="6713608" y="762294"/>
          <a:ext cx="1984338" cy="3427448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300" kern="1200" dirty="0" smtClean="0"/>
            <a:t>- </a:t>
          </a:r>
          <a:r>
            <a:rPr lang="en-US" altLang="ko-KR" sz="1300" kern="1200" dirty="0" smtClean="0"/>
            <a:t>Absence de </a:t>
          </a:r>
          <a:r>
            <a:rPr lang="en-US" altLang="ko-KR" sz="1300" kern="1200" dirty="0" err="1" smtClean="0"/>
            <a:t>politique</a:t>
          </a:r>
          <a:r>
            <a:rPr lang="en-US" altLang="ko-KR" sz="1300" kern="1200" dirty="0" smtClean="0"/>
            <a:t> </a:t>
          </a:r>
          <a:r>
            <a:rPr lang="en-US" altLang="ko-KR" sz="1300" kern="1200" dirty="0" err="1" smtClean="0"/>
            <a:t>environnementale</a:t>
          </a:r>
          <a:r>
            <a:rPr lang="en-US" altLang="ko-KR" sz="1300" kern="1200" dirty="0" smtClean="0"/>
            <a:t> </a:t>
          </a:r>
          <a:r>
            <a:rPr lang="en-US" altLang="ko-KR" sz="1300" kern="1200" dirty="0" err="1" smtClean="0"/>
            <a:t>intégrée</a:t>
          </a:r>
          <a:r>
            <a:rPr lang="en-US" altLang="ko-KR" sz="1300" kern="1200" dirty="0" smtClean="0"/>
            <a:t> en </a:t>
          </a:r>
          <a:r>
            <a:rPr lang="en-US" altLang="ko-KR" sz="1300" kern="1200" dirty="0" err="1" smtClean="0"/>
            <a:t>ce</a:t>
          </a:r>
          <a:r>
            <a:rPr lang="en-US" altLang="ko-KR" sz="1300" kern="1200" dirty="0" smtClean="0"/>
            <a:t> qui </a:t>
          </a:r>
          <a:r>
            <a:rPr lang="en-US" altLang="ko-KR" sz="1300" kern="1200" dirty="0" err="1" smtClean="0"/>
            <a:t>concerne</a:t>
          </a:r>
          <a:r>
            <a:rPr lang="en-US" altLang="ko-KR" sz="1300" kern="1200" dirty="0" smtClean="0"/>
            <a:t>  </a:t>
          </a:r>
          <a:r>
            <a:rPr lang="en-US" altLang="ko-KR" sz="1300" kern="1200" dirty="0" smtClean="0"/>
            <a:t>WEEE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300" kern="1200" dirty="0" smtClean="0"/>
            <a:t>- </a:t>
          </a:r>
          <a:r>
            <a:rPr lang="en-US" altLang="ko-KR" sz="1300" kern="1200" dirty="0" smtClean="0"/>
            <a:t>Le cadre legal  </a:t>
          </a:r>
          <a:r>
            <a:rPr lang="en-US" altLang="ko-KR" sz="1300" kern="1200" dirty="0" err="1" smtClean="0"/>
            <a:t>comprend</a:t>
          </a:r>
          <a:r>
            <a:rPr lang="en-US" altLang="ko-KR" sz="1300" kern="1200" dirty="0" smtClean="0"/>
            <a:t> des  </a:t>
          </a:r>
          <a:r>
            <a:rPr lang="en-US" altLang="ko-KR" sz="1300" kern="1200" dirty="0" smtClean="0"/>
            <a:t>restrictions </a:t>
          </a:r>
          <a:r>
            <a:rPr lang="en-US" altLang="ko-KR" sz="1300" kern="1200" dirty="0" err="1" smtClean="0"/>
            <a:t>sur</a:t>
          </a:r>
          <a:r>
            <a:rPr lang="en-US" altLang="ko-KR" sz="1300" kern="1200" dirty="0" smtClean="0"/>
            <a:t> </a:t>
          </a:r>
          <a:r>
            <a:rPr lang="en-US" altLang="ko-KR" sz="1300" kern="1200" dirty="0" err="1" smtClean="0"/>
            <a:t>l’importation</a:t>
          </a:r>
          <a:r>
            <a:rPr lang="en-US" altLang="ko-KR" sz="1300" kern="1200" dirty="0" smtClean="0"/>
            <a:t> des </a:t>
          </a:r>
          <a:r>
            <a:rPr lang="en-US" altLang="ko-KR" sz="1300" kern="1200" dirty="0" smtClean="0"/>
            <a:t>WEEE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300" kern="1200" dirty="0" smtClean="0"/>
            <a:t>-</a:t>
          </a:r>
          <a:r>
            <a:rPr lang="en-US" altLang="ko-KR" sz="1300" kern="1200" dirty="0" err="1" smtClean="0"/>
            <a:t>L’initiative</a:t>
          </a:r>
          <a:r>
            <a:rPr lang="en-US" altLang="ko-KR" sz="1300" kern="1200" dirty="0" smtClean="0"/>
            <a:t> </a:t>
          </a:r>
          <a:r>
            <a:rPr lang="en-US" altLang="ko-KR" sz="1300" kern="1200" dirty="0" err="1" smtClean="0"/>
            <a:t>Nationale</a:t>
          </a:r>
          <a:r>
            <a:rPr lang="en-US" altLang="ko-KR" sz="1300" kern="1200" dirty="0" smtClean="0"/>
            <a:t> pour des TIC </a:t>
          </a:r>
          <a:r>
            <a:rPr lang="en-US" altLang="ko-KR" sz="1300" kern="1200" dirty="0" err="1" smtClean="0"/>
            <a:t>vertes</a:t>
          </a:r>
          <a:r>
            <a:rPr lang="en-US" altLang="ko-KR" sz="1300" kern="1200" dirty="0" smtClean="0"/>
            <a:t>  </a:t>
          </a:r>
          <a:r>
            <a:rPr lang="en-US" altLang="ko-KR" sz="1300" kern="1200" dirty="0" err="1" smtClean="0"/>
            <a:t>depuis</a:t>
          </a:r>
          <a:r>
            <a:rPr lang="en-US" altLang="ko-KR" sz="1300" kern="1200" dirty="0" smtClean="0"/>
            <a:t> 2010 </a:t>
          </a:r>
          <a:r>
            <a:rPr lang="en-US" altLang="ko-KR" sz="1300" kern="1200" dirty="0" smtClean="0"/>
            <a:t>(MCIT, </a:t>
          </a:r>
          <a:r>
            <a:rPr lang="en-US" altLang="ko-KR" sz="1300" kern="1200" dirty="0" err="1" smtClean="0"/>
            <a:t>MoE</a:t>
          </a:r>
          <a:r>
            <a:rPr lang="en-US" altLang="ko-KR" sz="1300" kern="1200" dirty="0" smtClean="0"/>
            <a:t>, NGOs, </a:t>
          </a:r>
          <a:r>
            <a:rPr lang="en-US" altLang="ko-KR" sz="1300" kern="1200" dirty="0" err="1" smtClean="0"/>
            <a:t>secteur</a:t>
          </a:r>
          <a:r>
            <a:rPr lang="en-US" altLang="ko-KR" sz="1300" kern="1200" dirty="0" smtClean="0"/>
            <a:t>, </a:t>
          </a:r>
          <a:r>
            <a:rPr lang="en-US" altLang="ko-KR" sz="1300" kern="1200" dirty="0" err="1" smtClean="0"/>
            <a:t>privé</a:t>
          </a:r>
          <a:r>
            <a:rPr lang="en-US" altLang="ko-KR" sz="1300" kern="1200" dirty="0" smtClean="0"/>
            <a:t>, </a:t>
          </a:r>
          <a:r>
            <a:rPr lang="en-US" altLang="ko-KR" sz="1300" kern="1200" dirty="0" err="1" smtClean="0"/>
            <a:t>organisations</a:t>
          </a:r>
          <a:r>
            <a:rPr lang="en-US" altLang="ko-KR" sz="1300" kern="1200" dirty="0" smtClean="0"/>
            <a:t> </a:t>
          </a:r>
          <a:r>
            <a:rPr lang="en-US" altLang="ko-KR" sz="1300" kern="1200" dirty="0" err="1" smtClean="0"/>
            <a:t>internationales</a:t>
          </a:r>
          <a:r>
            <a:rPr lang="en-US" altLang="ko-KR" sz="1300" kern="1200" dirty="0" smtClean="0"/>
            <a:t>)</a:t>
          </a:r>
          <a:endParaRPr lang="en-US" sz="1300" kern="1200" dirty="0"/>
        </a:p>
      </dsp:txBody>
      <dsp:txXfrm>
        <a:off x="6771727" y="820413"/>
        <a:ext cx="1868100" cy="3311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225DA-B562-4EA6-80E5-DAC097B01D05}">
      <dsp:nvSpPr>
        <dsp:cNvPr id="0" name=""/>
        <dsp:cNvSpPr/>
      </dsp:nvSpPr>
      <dsp:spPr>
        <a:xfrm>
          <a:off x="0" y="0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Absence d’un cadre </a:t>
          </a:r>
          <a:r>
            <a:rPr lang="en-US" sz="1800" b="1" kern="1200" dirty="0" err="1" smtClean="0"/>
            <a:t>législatif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approprié</a:t>
          </a:r>
          <a:endParaRPr lang="en-US" sz="18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Absence d’un </a:t>
          </a:r>
          <a:r>
            <a:rPr lang="en-US" sz="1800" b="1" kern="1200" dirty="0" err="1" smtClean="0"/>
            <a:t>système</a:t>
          </a:r>
          <a:r>
            <a:rPr lang="en-US" sz="1800" b="1" kern="1200" dirty="0" smtClean="0"/>
            <a:t>  </a:t>
          </a:r>
          <a:r>
            <a:rPr lang="en-US" sz="1800" b="1" kern="1200" dirty="0" err="1" smtClean="0"/>
            <a:t>d’accreditation</a:t>
          </a:r>
          <a:r>
            <a:rPr lang="en-US" sz="1800" b="1" kern="1200" dirty="0" smtClean="0"/>
            <a:t> pour les e-</a:t>
          </a:r>
          <a:r>
            <a:rPr lang="en-US" sz="1800" b="1" kern="1200" dirty="0" err="1" smtClean="0"/>
            <a:t>déchets</a:t>
          </a:r>
          <a:r>
            <a:rPr lang="en-US" sz="1800" b="1" kern="1200" dirty="0" smtClean="0"/>
            <a:t> pour la participation du </a:t>
          </a:r>
          <a:r>
            <a:rPr lang="en-US" sz="1800" b="1" kern="1200" dirty="0" err="1" smtClean="0"/>
            <a:t>secteur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privé</a:t>
          </a:r>
          <a:r>
            <a:rPr lang="en-US" sz="1800" b="1" kern="1200" dirty="0" smtClean="0"/>
            <a:t>.</a:t>
          </a:r>
          <a:endParaRPr lang="en-US" sz="18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Absence d’un plan </a:t>
          </a:r>
          <a:r>
            <a:rPr lang="en-US" sz="1800" b="1" kern="1200" dirty="0" err="1" smtClean="0"/>
            <a:t>d’appropriation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efficiente</a:t>
          </a:r>
          <a:endParaRPr lang="en-US" sz="1800" b="1" kern="1200" dirty="0"/>
        </a:p>
      </dsp:txBody>
      <dsp:txXfrm>
        <a:off x="1803496" y="0"/>
        <a:ext cx="6615448" cy="1197074"/>
      </dsp:txXfrm>
    </dsp:sp>
    <dsp:sp modelId="{755D5F88-07D0-4AE2-BD9A-8CD52F047D06}">
      <dsp:nvSpPr>
        <dsp:cNvPr id="0" name=""/>
        <dsp:cNvSpPr/>
      </dsp:nvSpPr>
      <dsp:spPr>
        <a:xfrm>
          <a:off x="119707" y="119707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95046-54FB-45EC-B4DF-E2A3CE722A7B}">
      <dsp:nvSpPr>
        <dsp:cNvPr id="0" name=""/>
        <dsp:cNvSpPr/>
      </dsp:nvSpPr>
      <dsp:spPr>
        <a:xfrm>
          <a:off x="0" y="1316781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Absence de </a:t>
          </a:r>
          <a:r>
            <a:rPr lang="en-US" sz="2000" b="1" kern="1200" dirty="0" err="1" smtClean="0"/>
            <a:t>prise</a:t>
          </a:r>
          <a:r>
            <a:rPr lang="en-US" sz="2000" b="1" kern="1200" dirty="0" smtClean="0"/>
            <a:t> de conscience </a:t>
          </a:r>
          <a:r>
            <a:rPr lang="en-US" sz="2000" b="1" kern="1200" dirty="0" err="1" smtClean="0"/>
            <a:t>sur</a:t>
          </a:r>
          <a:r>
            <a:rPr lang="en-US" sz="2000" b="1" kern="1200" dirty="0" smtClean="0"/>
            <a:t> les menaces et les  </a:t>
          </a:r>
          <a:r>
            <a:rPr lang="en-US" sz="2000" b="1" kern="1200" dirty="0" err="1" smtClean="0"/>
            <a:t>opportunités</a:t>
          </a:r>
          <a:r>
            <a:rPr lang="en-US" sz="2000" b="1" kern="1200" dirty="0" smtClean="0"/>
            <a:t> de </a:t>
          </a:r>
          <a:r>
            <a:rPr lang="en-US" sz="2000" b="1" kern="1200" dirty="0" err="1" smtClean="0"/>
            <a:t>recyclage</a:t>
          </a:r>
          <a:r>
            <a:rPr lang="en-US" sz="2000" b="1" kern="1200" dirty="0" smtClean="0"/>
            <a:t> des e-</a:t>
          </a:r>
          <a:r>
            <a:rPr lang="en-US" sz="2000" b="1" kern="1200" dirty="0" err="1" smtClean="0"/>
            <a:t>déchets</a:t>
          </a:r>
          <a:r>
            <a:rPr lang="en-US" sz="2000" b="1" kern="1200" dirty="0" smtClean="0"/>
            <a:t>.</a:t>
          </a:r>
          <a:endParaRPr lang="en-US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Absence de </a:t>
          </a:r>
          <a:r>
            <a:rPr lang="en-US" sz="2000" b="1" kern="1200" dirty="0" err="1" smtClean="0"/>
            <a:t>volonté</a:t>
          </a:r>
          <a:r>
            <a:rPr lang="en-US" sz="2000" b="1" kern="1200" dirty="0" smtClean="0"/>
            <a:t> des </a:t>
          </a:r>
          <a:r>
            <a:rPr lang="en-US" sz="2000" b="1" kern="1200" dirty="0" err="1" smtClean="0"/>
            <a:t>consommateurs</a:t>
          </a:r>
          <a:r>
            <a:rPr lang="en-US" sz="2000" b="1" kern="1200" dirty="0" smtClean="0"/>
            <a:t>  de  </a:t>
          </a:r>
          <a:r>
            <a:rPr lang="en-US" sz="2000" b="1" kern="1200" dirty="0" err="1" smtClean="0"/>
            <a:t>retroceder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leur</a:t>
          </a:r>
          <a:r>
            <a:rPr lang="en-US" sz="2000" b="1" kern="1200" dirty="0" smtClean="0"/>
            <a:t> et e-</a:t>
          </a:r>
          <a:r>
            <a:rPr lang="en-US" sz="2000" b="1" kern="1200" dirty="0" err="1" smtClean="0"/>
            <a:t>déchets</a:t>
          </a:r>
          <a:r>
            <a:rPr lang="en-US" sz="2000" b="1" kern="1200" dirty="0" smtClean="0"/>
            <a:t> à des prix </a:t>
          </a:r>
          <a:r>
            <a:rPr lang="en-US" sz="2000" b="1" kern="1200" dirty="0" err="1" smtClean="0"/>
            <a:t>raisonnables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ou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gratuitement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>
        <a:off x="1803496" y="1316781"/>
        <a:ext cx="6615448" cy="1197074"/>
      </dsp:txXfrm>
    </dsp:sp>
    <dsp:sp modelId="{A1AE23AC-19A0-4245-B2D8-C1EE6E840838}">
      <dsp:nvSpPr>
        <dsp:cNvPr id="0" name=""/>
        <dsp:cNvSpPr/>
      </dsp:nvSpPr>
      <dsp:spPr>
        <a:xfrm>
          <a:off x="119707" y="1436489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4000" b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031A-6946-4E97-A3D3-F2356A1C29AA}">
      <dsp:nvSpPr>
        <dsp:cNvPr id="0" name=""/>
        <dsp:cNvSpPr/>
      </dsp:nvSpPr>
      <dsp:spPr>
        <a:xfrm>
          <a:off x="0" y="2633563"/>
          <a:ext cx="8418945" cy="119707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Absence de </a:t>
          </a:r>
          <a:r>
            <a:rPr lang="en-US" sz="2000" b="1" kern="1200" dirty="0" err="1" smtClean="0"/>
            <a:t>compétences</a:t>
          </a:r>
          <a:r>
            <a:rPr lang="en-US" sz="2000" b="1" kern="1200" dirty="0" smtClean="0"/>
            <a:t>  et de </a:t>
          </a:r>
          <a:r>
            <a:rPr lang="en-US" sz="2000" b="1" kern="1200" dirty="0" err="1" smtClean="0"/>
            <a:t>professionnels</a:t>
          </a:r>
          <a:r>
            <a:rPr lang="en-US" sz="2000" b="1" kern="1200" dirty="0" smtClean="0"/>
            <a:t>.</a:t>
          </a:r>
          <a:endParaRPr lang="en-US" sz="2000" b="1" kern="1200" dirty="0" smtClean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Absence </a:t>
          </a:r>
          <a:r>
            <a:rPr lang="en-US" sz="2000" b="1" kern="1200" dirty="0" err="1" smtClean="0"/>
            <a:t>d’infrastructures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appropriées</a:t>
          </a:r>
          <a:r>
            <a:rPr lang="en-US" sz="2000" b="1" kern="1200" dirty="0" smtClean="0"/>
            <a:t>  et de technologies pour le </a:t>
          </a:r>
          <a:r>
            <a:rPr lang="en-US" sz="2000" b="1" kern="1200" dirty="0" err="1" smtClean="0"/>
            <a:t>recyclage</a:t>
          </a:r>
          <a:r>
            <a:rPr lang="en-US" sz="2000" b="1" kern="1200" dirty="0" smtClean="0"/>
            <a:t>.</a:t>
          </a:r>
          <a:endParaRPr lang="en-US" sz="2000" b="1" kern="1200" dirty="0"/>
        </a:p>
      </dsp:txBody>
      <dsp:txXfrm>
        <a:off x="1803496" y="2633563"/>
        <a:ext cx="6615448" cy="1197074"/>
      </dsp:txXfrm>
    </dsp:sp>
    <dsp:sp modelId="{CB851A5A-6FA1-446E-8ABC-BF3ED6656084}">
      <dsp:nvSpPr>
        <dsp:cNvPr id="0" name=""/>
        <dsp:cNvSpPr/>
      </dsp:nvSpPr>
      <dsp:spPr>
        <a:xfrm>
          <a:off x="119707" y="2753271"/>
          <a:ext cx="1683789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225DA-B562-4EA6-80E5-DAC097B01D05}">
      <dsp:nvSpPr>
        <dsp:cNvPr id="0" name=""/>
        <dsp:cNvSpPr/>
      </dsp:nvSpPr>
      <dsp:spPr>
        <a:xfrm>
          <a:off x="0" y="0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Le </a:t>
          </a:r>
          <a:r>
            <a:rPr lang="en-US" sz="2000" b="1" kern="1200" dirty="0" err="1" smtClean="0"/>
            <a:t>coût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élevé</a:t>
          </a:r>
          <a:r>
            <a:rPr lang="en-US" sz="2000" b="1" kern="1200" dirty="0" smtClean="0"/>
            <a:t> des </a:t>
          </a:r>
          <a:r>
            <a:rPr lang="en-US" sz="2000" b="1" kern="1200" dirty="0" err="1" smtClean="0"/>
            <a:t>équipements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mécaniques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utilisés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dans</a:t>
          </a:r>
          <a:r>
            <a:rPr lang="en-US" sz="2000" b="1" kern="1200" dirty="0" smtClean="0"/>
            <a:t> le </a:t>
          </a:r>
          <a:r>
            <a:rPr lang="en-US" sz="2000" b="1" kern="1200" dirty="0" err="1" smtClean="0"/>
            <a:t>recyclage</a:t>
          </a:r>
          <a:r>
            <a:rPr lang="en-US" sz="2000" b="1" kern="1200" dirty="0" smtClean="0"/>
            <a:t>.</a:t>
          </a:r>
          <a:endParaRPr lang="en-US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Absence de </a:t>
          </a:r>
          <a:r>
            <a:rPr lang="en-US" sz="2000" b="1" kern="1200" dirty="0" err="1" smtClean="0"/>
            <a:t>stratégies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d’incitation</a:t>
          </a:r>
          <a:r>
            <a:rPr lang="en-US" sz="2000" b="1" kern="1200" dirty="0" smtClean="0"/>
            <a:t>  pour des </a:t>
          </a:r>
          <a:r>
            <a:rPr lang="en-US" sz="2000" b="1" kern="1200" dirty="0" err="1" smtClean="0"/>
            <a:t>modèles</a:t>
          </a:r>
          <a:r>
            <a:rPr lang="en-US" sz="2000" b="1" kern="1200" dirty="0" smtClean="0"/>
            <a:t> de </a:t>
          </a:r>
          <a:r>
            <a:rPr lang="en-US" sz="2000" b="1" kern="1200" dirty="0" err="1" smtClean="0"/>
            <a:t>récuperation</a:t>
          </a:r>
          <a:r>
            <a:rPr lang="en-US" sz="2000" b="1" kern="1200" dirty="0" smtClean="0"/>
            <a:t>,</a:t>
          </a:r>
          <a:endParaRPr lang="en-US" sz="2700" kern="1200" dirty="0"/>
        </a:p>
      </dsp:txBody>
      <dsp:txXfrm>
        <a:off x="1765627" y="0"/>
        <a:ext cx="6463972" cy="1197074"/>
      </dsp:txXfrm>
    </dsp:sp>
    <dsp:sp modelId="{755D5F88-07D0-4AE2-BD9A-8CD52F047D06}">
      <dsp:nvSpPr>
        <dsp:cNvPr id="0" name=""/>
        <dsp:cNvSpPr/>
      </dsp:nvSpPr>
      <dsp:spPr>
        <a:xfrm>
          <a:off x="119707" y="119707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95046-54FB-45EC-B4DF-E2A3CE722A7B}">
      <dsp:nvSpPr>
        <dsp:cNvPr id="0" name=""/>
        <dsp:cNvSpPr/>
      </dsp:nvSpPr>
      <dsp:spPr>
        <a:xfrm>
          <a:off x="0" y="1316781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 </a:t>
          </a:r>
          <a:r>
            <a:rPr lang="en-US" sz="2000" b="1" kern="1200" dirty="0" err="1" smtClean="0"/>
            <a:t>Aucune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entité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spécifique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n’est</a:t>
          </a:r>
          <a:r>
            <a:rPr lang="en-US" sz="2000" b="1" kern="1200" dirty="0" smtClean="0"/>
            <a:t> responsible  de la </a:t>
          </a:r>
          <a:r>
            <a:rPr lang="en-US" sz="2000" b="1" kern="1200" dirty="0" err="1" smtClean="0"/>
            <a:t>gestion</a:t>
          </a:r>
          <a:r>
            <a:rPr lang="en-US" sz="2000" b="1" kern="1200" dirty="0" smtClean="0"/>
            <a:t> du </a:t>
          </a:r>
          <a:r>
            <a:rPr lang="en-US" sz="2000" b="1" kern="1200" dirty="0" err="1" smtClean="0"/>
            <a:t>récyclage</a:t>
          </a:r>
          <a:r>
            <a:rPr lang="en-US" sz="2000" b="1" kern="1200" dirty="0" smtClean="0"/>
            <a:t>  des e-</a:t>
          </a:r>
          <a:r>
            <a:rPr lang="en-US" sz="2000" b="1" kern="1200" dirty="0" err="1" smtClean="0"/>
            <a:t>déchets</a:t>
          </a:r>
          <a:r>
            <a:rPr lang="en-US" sz="2000" b="1" kern="1200" dirty="0" smtClean="0"/>
            <a:t>  en </a:t>
          </a:r>
          <a:r>
            <a:rPr lang="en-US" sz="2000" b="1" kern="1200" dirty="0" err="1" smtClean="0"/>
            <a:t>Egypte</a:t>
          </a:r>
          <a:r>
            <a:rPr lang="en-US" sz="2000" b="1" kern="1200" dirty="0" smtClean="0"/>
            <a:t>.</a:t>
          </a:r>
          <a:endParaRPr lang="en-US" sz="2000" b="1" kern="1200" dirty="0" smtClean="0"/>
        </a:p>
      </dsp:txBody>
      <dsp:txXfrm>
        <a:off x="1765627" y="1316781"/>
        <a:ext cx="6463972" cy="1197074"/>
      </dsp:txXfrm>
    </dsp:sp>
    <dsp:sp modelId="{A1AE23AC-19A0-4245-B2D8-C1EE6E840838}">
      <dsp:nvSpPr>
        <dsp:cNvPr id="0" name=""/>
        <dsp:cNvSpPr/>
      </dsp:nvSpPr>
      <dsp:spPr>
        <a:xfrm>
          <a:off x="119707" y="1436489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031A-6946-4E97-A3D3-F2356A1C29AA}">
      <dsp:nvSpPr>
        <dsp:cNvPr id="0" name=""/>
        <dsp:cNvSpPr/>
      </dsp:nvSpPr>
      <dsp:spPr>
        <a:xfrm>
          <a:off x="0" y="2633563"/>
          <a:ext cx="8229600" cy="119707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  </a:t>
          </a:r>
          <a:r>
            <a:rPr lang="en-US" sz="2000" b="1" kern="1200" dirty="0" err="1" smtClean="0"/>
            <a:t>Aucune</a:t>
          </a:r>
          <a:r>
            <a:rPr lang="en-US" sz="2000" b="1" kern="1200" dirty="0" smtClean="0"/>
            <a:t> obligation </a:t>
          </a:r>
          <a:r>
            <a:rPr lang="en-US" sz="2000" b="1" kern="1200" dirty="0" err="1" smtClean="0"/>
            <a:t>environnementale</a:t>
          </a:r>
          <a:r>
            <a:rPr lang="en-US" sz="2000" b="1" kern="1200" dirty="0" smtClean="0"/>
            <a:t>  </a:t>
          </a:r>
          <a:r>
            <a:rPr lang="en-US" sz="2000" b="1" kern="1200" dirty="0" err="1" smtClean="0"/>
            <a:t>sur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l’Egypte</a:t>
          </a:r>
          <a:r>
            <a:rPr lang="en-US" sz="2000" b="1" kern="1200" dirty="0" smtClean="0"/>
            <a:t> au </a:t>
          </a:r>
          <a:r>
            <a:rPr lang="en-US" sz="2000" b="1" kern="1200" dirty="0" err="1" smtClean="0"/>
            <a:t>niveau</a:t>
          </a:r>
          <a:r>
            <a:rPr lang="en-US" sz="2000" b="1" kern="1200" dirty="0" smtClean="0"/>
            <a:t> international. </a:t>
          </a:r>
          <a:r>
            <a:rPr lang="en-US" sz="2000" b="1" kern="1200" dirty="0" err="1" smtClean="0"/>
            <a:t>L’Egypte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n’est</a:t>
          </a:r>
          <a:r>
            <a:rPr lang="en-US" sz="2000" b="1" kern="1200" dirty="0" smtClean="0"/>
            <a:t>  pas </a:t>
          </a:r>
          <a:r>
            <a:rPr lang="en-US" sz="2000" b="1" kern="1200" dirty="0" err="1" smtClean="0"/>
            <a:t>membre</a:t>
          </a:r>
          <a:r>
            <a:rPr lang="en-US" sz="2000" b="1" kern="1200" dirty="0" smtClean="0"/>
            <a:t> des pays de </a:t>
          </a:r>
          <a:r>
            <a:rPr lang="en-US" sz="2000" b="1" kern="1200" dirty="0" err="1" smtClean="0"/>
            <a:t>l’annexe</a:t>
          </a:r>
          <a:r>
            <a:rPr lang="en-US" sz="2000" b="1" kern="1200" dirty="0" smtClean="0"/>
            <a:t> 1 du </a:t>
          </a:r>
          <a:r>
            <a:rPr lang="en-US" sz="2000" b="1" kern="1200" dirty="0" err="1" smtClean="0"/>
            <a:t>protocole</a:t>
          </a:r>
          <a:r>
            <a:rPr lang="en-US" sz="2000" b="1" kern="1200" dirty="0" smtClean="0"/>
            <a:t> de Kyoto.</a:t>
          </a:r>
          <a:endParaRPr lang="en-US" sz="2000" b="1" kern="1200" dirty="0"/>
        </a:p>
      </dsp:txBody>
      <dsp:txXfrm>
        <a:off x="1765627" y="2633563"/>
        <a:ext cx="6463972" cy="1197074"/>
      </dsp:txXfrm>
    </dsp:sp>
    <dsp:sp modelId="{CB851A5A-6FA1-446E-8ABC-BF3ED6656084}">
      <dsp:nvSpPr>
        <dsp:cNvPr id="0" name=""/>
        <dsp:cNvSpPr/>
      </dsp:nvSpPr>
      <dsp:spPr>
        <a:xfrm>
          <a:off x="119707" y="2753271"/>
          <a:ext cx="1645920" cy="95765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6000" r="-5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466CB-E292-4E38-8A8B-B39B033B1BC5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6D102-19BA-4B2F-8B78-0EE6DB44699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608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537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875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6D102-19BA-4B2F-8B78-0EE6DB44699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37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0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41995" y="1052736"/>
            <a:ext cx="8640960" cy="511256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txBody>
          <a:bodyPr/>
          <a:lstStyle>
            <a:lvl1pPr marL="180000" indent="18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맑은 고딕" pitchFamily="50" charset="-127"/>
              <a:buChar char="▶"/>
              <a:defRPr sz="1200"/>
            </a:lvl1pPr>
            <a:lvl2pPr marL="252000" indent="180000">
              <a:lnSpc>
                <a:spcPct val="120000"/>
              </a:lnSpc>
              <a:buClr>
                <a:srgbClr val="0070C0"/>
              </a:buClr>
              <a:buSzPct val="70000"/>
              <a:buFont typeface="맑은 고딕" pitchFamily="50" charset="-127"/>
              <a:buChar char="▷"/>
              <a:defRPr sz="1200"/>
            </a:lvl2pPr>
            <a:lvl3pPr marL="360000" indent="18000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Char char="▶"/>
              <a:defRPr sz="1200" b="1" spc="0"/>
            </a:lvl3pPr>
            <a:lvl4pPr marL="468000" indent="18000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Char char="▷"/>
              <a:defRPr sz="1200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540000" indent="18000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l"/>
              <a:defRPr sz="1200" spc="-300"/>
            </a:lvl5pPr>
          </a:lstStyle>
          <a:p>
            <a:pPr lvl="0"/>
            <a:r>
              <a:rPr lang="ko-KR" altLang="en-US" dirty="0" smtClean="0"/>
              <a:t>첫째 수준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20000" y="6519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587A251C-56D9-4C79-B223-AE7060896F75}" type="slidenum">
              <a:rPr lang="ko-KR" altLang="en-US" smtClean="0"/>
              <a:pPr/>
              <a:t>‹N°›</a:t>
            </a:fld>
            <a:endParaRPr lang="ko-KR" altLang="en-US"/>
          </a:p>
        </p:txBody>
      </p:sp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113978" y="331788"/>
            <a:ext cx="4386014" cy="346050"/>
          </a:xfrm>
          <a:prstGeom prst="rect">
            <a:avLst/>
          </a:prstGeom>
        </p:spPr>
        <p:txBody>
          <a:bodyPr/>
          <a:lstStyle>
            <a:lvl1pPr algn="l">
              <a:defRPr sz="1600" b="1" spc="0" baseline="0">
                <a:solidFill>
                  <a:schemeClr val="bg1"/>
                </a:solidFill>
              </a:defRPr>
            </a:lvl1pPr>
          </a:lstStyle>
          <a:p>
            <a:r>
              <a:rPr lang="en-US" altLang="ko-KR" dirty="0" smtClean="0"/>
              <a:t>KSP </a:t>
            </a:r>
            <a:r>
              <a:rPr lang="ko-KR" altLang="en-US" dirty="0" smtClean="0"/>
              <a:t>주제 입력</a:t>
            </a:r>
            <a:endParaRPr lang="ko-KR" alt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81875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44039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</a:t>
            </a:r>
            <a:r>
              <a:rPr lang="en-US" sz="2800" dirty="0" err="1" smtClean="0"/>
              <a:t>Régional</a:t>
            </a:r>
            <a:r>
              <a:rPr lang="en-US" sz="2800" dirty="0" smtClean="0"/>
              <a:t> de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de l'UIT pour l'Afrique</a:t>
            </a:r>
            <a:br>
              <a:rPr lang="en-US" sz="2800" dirty="0" smtClean="0"/>
            </a:br>
            <a:r>
              <a:rPr lang="en-US" sz="2400" dirty="0" smtClean="0"/>
              <a:t>Livingstone,  Zambie 16-18 Mars 2016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sz="4800" dirty="0" smtClean="0"/>
              <a:t>Élaboration de lignes directrices de l'EPR </a:t>
            </a:r>
            <a:br>
              <a:rPr lang="en-US" altLang="ko-KR" sz="4800" dirty="0" smtClean="0"/>
            </a:br>
            <a:r>
              <a:rPr lang="en-US" altLang="ko-KR" sz="4800" dirty="0" smtClean="0"/>
              <a:t>pour la </a:t>
            </a:r>
            <a:r>
              <a:rPr lang="en-US" altLang="ko-KR" sz="4800" dirty="0" err="1" smtClean="0"/>
              <a:t>Gestion</a:t>
            </a:r>
            <a:r>
              <a:rPr lang="en-US" altLang="ko-KR" sz="4800" dirty="0" smtClean="0"/>
              <a:t> Durable des e-</a:t>
            </a:r>
            <a:r>
              <a:rPr lang="en-US" altLang="ko-KR" sz="4800" dirty="0" err="1" smtClean="0"/>
              <a:t>Déchets</a:t>
            </a:r>
            <a:r>
              <a:rPr lang="en-US" altLang="ko-KR" sz="4800" dirty="0" smtClean="0"/>
              <a:t> 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dirty="0" smtClean="0"/>
              <a:t>Hoda </a:t>
            </a:r>
            <a:r>
              <a:rPr lang="en-US" dirty="0" err="1" smtClean="0"/>
              <a:t>Shakra</a:t>
            </a:r>
            <a:r>
              <a:rPr lang="en-US" dirty="0" smtClean="0"/>
              <a:t>,</a:t>
            </a:r>
          </a:p>
          <a:p>
            <a:pPr lvl="0"/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Unit manager, Green ICT program- IR division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Hshakra@mcit.gov.eg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000" b="0" i="1" dirty="0" smtClean="0">
                <a:solidFill>
                  <a:srgbClr val="558ED5"/>
                </a:solidFill>
              </a:rPr>
              <a:t>MCIT- Egypte</a:t>
            </a:r>
            <a:endParaRPr lang="en-US" sz="3000" b="0" i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20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500" dirty="0" smtClean="0">
                <a:latin typeface="+mn-lt"/>
                <a:ea typeface="Cambria Math" panose="02040503050406030204" pitchFamily="18" charset="0"/>
                <a:cs typeface="+mn-cs"/>
              </a:rPr>
              <a:t>C. </a:t>
            </a:r>
            <a:r>
              <a:rPr lang="en-US" altLang="ko-KR" sz="3500" dirty="0" err="1" smtClean="0">
                <a:latin typeface="+mn-lt"/>
                <a:ea typeface="Cambria Math" panose="02040503050406030204" pitchFamily="18" charset="0"/>
                <a:cs typeface="+mn-cs"/>
              </a:rPr>
              <a:t>Meilleures</a:t>
            </a:r>
            <a:r>
              <a:rPr lang="en-US" altLang="ko-KR" sz="3500" dirty="0" smtClean="0">
                <a:latin typeface="+mn-lt"/>
                <a:ea typeface="Cambria Math" panose="02040503050406030204" pitchFamily="18" charset="0"/>
                <a:cs typeface="+mn-cs"/>
              </a:rPr>
              <a:t> </a:t>
            </a:r>
            <a:r>
              <a:rPr lang="en-US" altLang="ko-KR" sz="3500" dirty="0" err="1" smtClean="0">
                <a:latin typeface="+mn-lt"/>
                <a:ea typeface="Cambria Math" panose="02040503050406030204" pitchFamily="18" charset="0"/>
                <a:cs typeface="+mn-cs"/>
              </a:rPr>
              <a:t>Pratiques</a:t>
            </a:r>
            <a:r>
              <a:rPr lang="en-US" altLang="ko-KR" sz="3500" dirty="0" smtClean="0">
                <a:latin typeface="+mn-lt"/>
                <a:ea typeface="Cambria Math" panose="02040503050406030204" pitchFamily="18" charset="0"/>
                <a:cs typeface="+mn-cs"/>
              </a:rPr>
              <a:t> des EPR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198" y="979055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 smtClean="0">
                <a:ea typeface="Cambria Math" panose="02040503050406030204" pitchFamily="18" charset="0"/>
              </a:rPr>
              <a:t>2. EPR dans les pays d'Asie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 smtClean="0">
              <a:ea typeface="Cambria Math" panose="020405030504060302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5019283"/>
              </p:ext>
            </p:extLst>
          </p:nvPr>
        </p:nvGraphicFramePr>
        <p:xfrm>
          <a:off x="457198" y="1379240"/>
          <a:ext cx="8372766" cy="5502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147"/>
                <a:gridCol w="914400"/>
                <a:gridCol w="1653310"/>
                <a:gridCol w="1514763"/>
                <a:gridCol w="1570182"/>
                <a:gridCol w="1717964"/>
              </a:tblGrid>
              <a:tr h="686552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 Japon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Corée du Sud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 Chine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Taïwan</a:t>
                      </a:r>
                    </a:p>
                  </a:txBody>
                  <a:tcPr marL="64770" marR="64770" marT="17907" marB="17907"/>
                </a:tc>
              </a:tr>
              <a:tr h="822649"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00" spc="0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Rôle</a:t>
                      </a:r>
                      <a:r>
                        <a:rPr lang="en-US" sz="1200" b="1" kern="10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des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Parties</a:t>
                      </a:r>
                      <a:r>
                        <a:rPr lang="en-US" sz="1200" b="1" kern="100" spc="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prenant</a:t>
                      </a:r>
                      <a:r>
                        <a:rPr lang="en-US" sz="1200" b="1" kern="100" spc="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Consom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mateurs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Coopération obligatoire sur la collecte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⇒ 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Les détaillants (sur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Achat de remplacement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), 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Gouvernement</a:t>
                      </a:r>
                      <a:r>
                        <a:rPr lang="en-US" sz="1000" kern="100" spc="0" baseline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local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sociétés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collecte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coopération en matière de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⇒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 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Détaillants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(après remplacement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Achat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), local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Gouvernement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Entreprises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coopération en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matière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 collecte via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Détaillant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le gouvernement local 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la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circuit des Entrepreneurs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Dans de nombreux </a:t>
                      </a: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cas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les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E-déchets 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sont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vendus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pour le profit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8226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Gouverne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Ments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locaux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Recueillir les déchets électroniques à partir de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Consommateur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les transporter aux points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d’échange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désignés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Recueillir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les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appareils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électroménagers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illégalement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déversés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Recueillir les déchets électroniques à partir de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Consommateur 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Et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les 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Transporter aux points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d’échange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désignés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aussi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collecter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les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appareils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illegalement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deversés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La collecte et le 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transport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dans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les zones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stockage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Gestion des déchets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Centres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consignation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pour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/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vente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aux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vendeurs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intermédiaires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;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gestion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recyclers de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biens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usés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6919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producteurs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obligatoire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par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les détaillants;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Mise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en place de points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D’é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change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désignés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Réalisation de 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obligatoire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/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cibles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Construction 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centres de collecte et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D’usines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recyclage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Aucune obligation 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physique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 active par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Entreprises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majeures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ais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par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d’autres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entreprises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inconnues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53302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recycleurs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 par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Producteur-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Entrepreneurs désignés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Consignation du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à travers l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producteur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volontaire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des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aires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stockage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Peu d'entrepreneurs 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pratiquent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le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professionnels</a:t>
                      </a:r>
                      <a:r>
                        <a:rPr lang="en-US" sz="10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des </a:t>
                      </a:r>
                      <a:r>
                        <a:rPr lang="en-US" sz="10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firmes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82264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Entreprises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 volontaire; 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distribution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comme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Produits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/</a:t>
                      </a:r>
                      <a:r>
                        <a:rPr lang="en-US" sz="10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pièces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usés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(y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compris l'exportation)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 volontaire; 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    La distribution 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(y compris l'exportation) comme marchandises usagées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(incluant les pièces);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 volontaire de 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 aires de stockage et 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 recyclage</a:t>
                      </a:r>
                      <a:endParaRPr 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Les circuits de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privée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existent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aussi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;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flou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statutaire</a:t>
                      </a:r>
                      <a:r>
                        <a:rPr lang="en-US" sz="10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des </a:t>
                      </a:r>
                      <a:r>
                        <a:rPr lang="en-US" sz="10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sociétés de </a:t>
                      </a:r>
                      <a:r>
                        <a:rPr lang="en-US" sz="10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endParaRPr lang="en-US" sz="10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 smtClean="0"/>
              <a:t>C. </a:t>
            </a:r>
            <a:r>
              <a:rPr lang="en-US" altLang="ko-KR" sz="2900" dirty="0" err="1" smtClean="0"/>
              <a:t>Meilleures</a:t>
            </a:r>
            <a:r>
              <a:rPr lang="en-US" altLang="ko-KR" sz="2900" dirty="0" smtClean="0"/>
              <a:t> </a:t>
            </a:r>
            <a:r>
              <a:rPr lang="en-US" altLang="ko-KR" sz="2900" dirty="0" err="1"/>
              <a:t>P</a:t>
            </a:r>
            <a:r>
              <a:rPr lang="en-US" altLang="ko-KR" sz="2900" dirty="0" err="1" smtClean="0"/>
              <a:t>ratiques</a:t>
            </a:r>
            <a:r>
              <a:rPr lang="en-US" altLang="ko-KR" sz="2900" dirty="0" smtClean="0"/>
              <a:t> </a:t>
            </a:r>
            <a:r>
              <a:rPr lang="en-US" altLang="ko-KR" sz="29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EPR</a:t>
            </a:r>
            <a:endParaRPr lang="en-US" altLang="ko-KR" sz="29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0856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 smtClean="0">
                <a:ea typeface="Cambria Math" panose="02040503050406030204" pitchFamily="18" charset="0"/>
              </a:rPr>
              <a:t>2. EPR dans les pays d'Asie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 smtClean="0">
              <a:ea typeface="Cambria Math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7410063"/>
              </p:ext>
            </p:extLst>
          </p:nvPr>
        </p:nvGraphicFramePr>
        <p:xfrm>
          <a:off x="674255" y="1939635"/>
          <a:ext cx="8201889" cy="4553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258"/>
                <a:gridCol w="811384"/>
                <a:gridCol w="911321"/>
                <a:gridCol w="911321"/>
                <a:gridCol w="911321"/>
                <a:gridCol w="911321"/>
                <a:gridCol w="911321"/>
                <a:gridCol w="911321"/>
                <a:gridCol w="911321"/>
              </a:tblGrid>
              <a:tr h="823294">
                <a:tc row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Les intervenants</a:t>
                      </a:r>
                    </a:p>
                  </a:txBody>
                  <a:tcPr marL="64770" marR="64770" marT="17907" marB="17907"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 Japon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Corée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 Chine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Taïwan</a:t>
                      </a:r>
                    </a:p>
                  </a:txBody>
                  <a:tcPr marL="64770" marR="64770" marT="17907" marB="17907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232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tion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82329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Consommateur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 total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 partiel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88759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Local 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Gouvernement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Illégal 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Dumping 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Illégal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Dumping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Imprécis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Illégal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Dumping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Collection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  <a:tr h="9836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Producteur</a:t>
                      </a:r>
                      <a:endParaRPr lang="en-US" sz="1200" b="1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Principalement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Tion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sique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Principalement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physique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 total 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(Financier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</a:t>
                      </a: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</a:t>
                      </a:r>
                      <a:endParaRPr lang="en-US" sz="1200" kern="100" spc="0" baseline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tion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</a:t>
                      </a:r>
                      <a:endParaRPr lang="en-US" sz="1200" kern="100" spc="0" baseline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que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Coût total 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(Financier et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Tion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physi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que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Presque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pas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finan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cière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Obligation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financière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74" y="0"/>
            <a:ext cx="8589818" cy="1143000"/>
          </a:xfrm>
        </p:spPr>
        <p:txBody>
          <a:bodyPr>
            <a:noAutofit/>
          </a:bodyPr>
          <a:lstStyle/>
          <a:p>
            <a:r>
              <a:rPr lang="en-US" altLang="ko-KR" sz="3200" dirty="0" smtClean="0">
                <a:latin typeface="+mn-lt"/>
                <a:ea typeface="Cambria Math" panose="02040503050406030204" pitchFamily="18" charset="0"/>
                <a:cs typeface="+mn-cs"/>
              </a:rPr>
              <a:t>D. Appropriation  des versions asiatiques et européennes de l'EPR en Égypte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5" y="1143000"/>
            <a:ext cx="8589817" cy="4876800"/>
          </a:xfrm>
        </p:spPr>
        <p:txBody>
          <a:bodyPr>
            <a:normAutofit fontScale="77500" lnSpcReduction="20000"/>
          </a:bodyPr>
          <a:lstStyle/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La version asiatique peut facilement être appliquée à l'Égypte sans beaucoup de changement. Les producteurs peuvent être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affectés</a:t>
            </a:r>
            <a:r>
              <a:rPr lang="en-US" altLang="ko-KR" sz="2100" dirty="0" smtClean="0">
                <a:ea typeface="Cambria Math" panose="02040503050406030204" pitchFamily="18" charset="0"/>
              </a:rPr>
              <a:t> aux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fonctions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2100" dirty="0" smtClean="0">
                <a:ea typeface="Cambria Math" panose="02040503050406030204" pitchFamily="18" charset="0"/>
              </a:rPr>
              <a:t> comme en Corée et en Chine</a:t>
            </a:r>
          </a:p>
          <a:p>
            <a:pPr indent="0"/>
            <a:endParaRPr lang="en-US" altLang="ko-KR" sz="2100" dirty="0" smtClean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</a:t>
            </a:r>
            <a:r>
              <a:rPr lang="en-US" altLang="ko-KR" sz="2100" dirty="0">
                <a:ea typeface="Cambria Math" panose="02040503050406030204" pitchFamily="18" charset="0"/>
              </a:rPr>
              <a:t> </a:t>
            </a:r>
            <a:r>
              <a:rPr lang="en-US" altLang="ko-KR" sz="2100" dirty="0" smtClean="0">
                <a:ea typeface="Cambria Math" panose="02040503050406030204" pitchFamily="18" charset="0"/>
              </a:rPr>
              <a:t>Des devoirs de  précaution ainsi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que</a:t>
            </a:r>
            <a:r>
              <a:rPr lang="en-US" altLang="ko-KR" sz="2100" dirty="0" smtClean="0">
                <a:ea typeface="Cambria Math" panose="02040503050406030204" pitchFamily="18" charset="0"/>
              </a:rPr>
              <a:t> le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droit</a:t>
            </a:r>
            <a:r>
              <a:rPr lang="en-US" altLang="ko-KR" sz="2100" dirty="0" smtClean="0">
                <a:ea typeface="Cambria Math" panose="02040503050406030204" pitchFamily="18" charset="0"/>
              </a:rPr>
              <a:t> au 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2100" dirty="0" smtClean="0">
                <a:ea typeface="Cambria Math" panose="02040503050406030204" pitchFamily="18" charset="0"/>
              </a:rPr>
              <a:t>  peuvent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être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attribués</a:t>
            </a:r>
            <a:r>
              <a:rPr lang="en-US" altLang="ko-KR" sz="2100" dirty="0" smtClean="0">
                <a:ea typeface="Cambria Math" panose="02040503050406030204" pitchFamily="18" charset="0"/>
              </a:rPr>
              <a:t> aux producteurs sans beaucoup de</a:t>
            </a:r>
          </a:p>
          <a:p>
            <a:pPr indent="0">
              <a:buNone/>
            </a:pPr>
            <a:r>
              <a:rPr lang="en-US" altLang="ko-KR" sz="2100" dirty="0" smtClean="0">
                <a:ea typeface="Cambria Math" panose="02040503050406030204" pitchFamily="18" charset="0"/>
              </a:rPr>
              <a:t>   résistance des  producteurs.  La version japonaise ne semble pas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appropriée</a:t>
            </a:r>
            <a:r>
              <a:rPr lang="en-US" altLang="ko-KR" sz="2100" dirty="0" smtClean="0">
                <a:ea typeface="Cambria Math" panose="02040503050406030204" pitchFamily="18" charset="0"/>
              </a:rPr>
              <a:t> pour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l'Égypte</a:t>
            </a:r>
            <a:r>
              <a:rPr lang="en-US" altLang="ko-KR" sz="2100" dirty="0" smtClean="0">
                <a:ea typeface="Cambria Math" panose="02040503050406030204" pitchFamily="18" charset="0"/>
              </a:rPr>
              <a:t>,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compte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tenu</a:t>
            </a:r>
            <a:r>
              <a:rPr lang="en-US" altLang="ko-KR" sz="2100" dirty="0" smtClean="0">
                <a:ea typeface="Cambria Math" panose="02040503050406030204" pitchFamily="18" charset="0"/>
              </a:rPr>
              <a:t> du fait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que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l’imputation</a:t>
            </a:r>
            <a:r>
              <a:rPr lang="en-US" altLang="ko-KR" sz="2100" dirty="0" smtClean="0">
                <a:ea typeface="Cambria Math" panose="02040503050406030204" pitchFamily="18" charset="0"/>
              </a:rPr>
              <a:t> du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fardeau</a:t>
            </a:r>
            <a:r>
              <a:rPr lang="en-US" altLang="ko-KR" sz="2100" dirty="0" smtClean="0">
                <a:ea typeface="Cambria Math" panose="02040503050406030204" pitchFamily="18" charset="0"/>
              </a:rPr>
              <a:t> financier aux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consommateurs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pourrait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susciter</a:t>
            </a:r>
            <a:r>
              <a:rPr lang="en-US" altLang="ko-KR" sz="2100" dirty="0" smtClean="0">
                <a:ea typeface="Cambria Math" panose="02040503050406030204" pitchFamily="18" charset="0"/>
              </a:rPr>
              <a:t> la resistance  de la part des  consommateurs qui ne peuvent pas se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permettre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l’augmentation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charges. </a:t>
            </a:r>
          </a:p>
          <a:p>
            <a:pPr indent="0">
              <a:buNone/>
            </a:pPr>
            <a:endParaRPr lang="en-US" altLang="ko-KR" sz="2100" dirty="0" smtClean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</a:t>
            </a:r>
            <a:r>
              <a:rPr lang="en-US" altLang="ko-KR" sz="2100" dirty="0">
                <a:ea typeface="Cambria Math" panose="02040503050406030204" pitchFamily="18" charset="0"/>
              </a:rPr>
              <a:t> </a:t>
            </a:r>
            <a:r>
              <a:rPr lang="en-US" altLang="ko-KR" sz="2100" dirty="0" smtClean="0">
                <a:ea typeface="Cambria Math" panose="02040503050406030204" pitchFamily="18" charset="0"/>
              </a:rPr>
              <a:t>La decision d’un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taux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ciblé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recyclage exige une certaine attention</a:t>
            </a:r>
          </a:p>
          <a:p>
            <a:pPr indent="0"/>
            <a:endParaRPr lang="en-US" altLang="ko-KR" sz="2100" dirty="0" smtClean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La décision de volume de recyclage à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l'avance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requiert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l’estimation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des volumes de ventes et les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statistiques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sur</a:t>
            </a:r>
            <a:r>
              <a:rPr lang="en-US" altLang="ko-KR" sz="2100" dirty="0" smtClean="0">
                <a:ea typeface="Cambria Math" panose="02040503050406030204" pitchFamily="18" charset="0"/>
              </a:rPr>
              <a:t> les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quantités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peuvent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entraîner</a:t>
            </a:r>
            <a:r>
              <a:rPr lang="en-US" altLang="ko-KR" sz="2100" dirty="0" smtClean="0">
                <a:ea typeface="Cambria Math" panose="02040503050406030204" pitchFamily="18" charset="0"/>
              </a:rPr>
              <a:t>  des difficultés en Égypte où la plupart des activités de recyclage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effectuées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dans</a:t>
            </a:r>
            <a:r>
              <a:rPr lang="en-US" altLang="ko-KR" sz="2100" dirty="0" smtClean="0">
                <a:ea typeface="Cambria Math" panose="02040503050406030204" pitchFamily="18" charset="0"/>
              </a:rPr>
              <a:t> la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clandestinité</a:t>
            </a:r>
            <a:r>
              <a:rPr lang="en-US" altLang="ko-KR" sz="2100" dirty="0" smtClean="0">
                <a:ea typeface="Cambria Math" panose="02040503050406030204" pitchFamily="18" charset="0"/>
              </a:rPr>
              <a:t> et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l’informel</a:t>
            </a:r>
            <a:r>
              <a:rPr lang="en-US" altLang="ko-KR" sz="2100" dirty="0" smtClean="0">
                <a:ea typeface="Cambria Math" panose="02040503050406030204" pitchFamily="18" charset="0"/>
              </a:rPr>
              <a:t>. </a:t>
            </a:r>
          </a:p>
          <a:p>
            <a:pPr indent="0">
              <a:buNone/>
            </a:pPr>
            <a:endParaRPr lang="en-US" altLang="ko-KR" sz="2100" dirty="0" smtClean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La version européenne peut mieux convenir à l'Égypte qui oblige les producteurs à payer la subvention pour la  Quantité recyclée par entreprise de recyclage </a:t>
            </a:r>
          </a:p>
          <a:p>
            <a:pPr indent="0"/>
            <a:endParaRPr lang="en-US" altLang="ko-KR" sz="2100" dirty="0" smtClean="0">
              <a:ea typeface="Cambria Math" panose="02040503050406030204" pitchFamily="18" charset="0"/>
            </a:endParaRPr>
          </a:p>
          <a:p>
            <a:pPr indent="0"/>
            <a:r>
              <a:rPr lang="en-US" altLang="ko-KR" sz="2100" dirty="0" smtClean="0">
                <a:ea typeface="Cambria Math" panose="02040503050406030204" pitchFamily="18" charset="0"/>
              </a:rPr>
              <a:t> Ce système ne nécessite pas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l'estimation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préalable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des fonctions de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2100" dirty="0" smtClean="0">
                <a:ea typeface="Cambria Math" panose="02040503050406030204" pitchFamily="18" charset="0"/>
              </a:rPr>
              <a:t>.  Le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reprise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ou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récuperation</a:t>
            </a:r>
            <a:r>
              <a:rPr lang="en-US" altLang="ko-KR" sz="21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déchets</a:t>
            </a:r>
            <a:r>
              <a:rPr lang="en-US" altLang="ko-KR" sz="2100" dirty="0" smtClean="0">
                <a:ea typeface="Cambria Math" panose="02040503050406030204" pitchFamily="18" charset="0"/>
              </a:rPr>
              <a:t> </a:t>
            </a:r>
            <a:r>
              <a:rPr lang="en-US" altLang="ko-KR" sz="2100" dirty="0" err="1" smtClean="0">
                <a:ea typeface="Cambria Math" panose="02040503050406030204" pitchFamily="18" charset="0"/>
              </a:rPr>
              <a:t>peut</a:t>
            </a:r>
            <a:r>
              <a:rPr lang="en-US" altLang="ko-KR" sz="2100" dirty="0" smtClean="0">
                <a:ea typeface="Cambria Math" panose="02040503050406030204" pitchFamily="18" charset="0"/>
              </a:rPr>
              <a:t> être facilement introduit en Egypte</a:t>
            </a:r>
          </a:p>
          <a:p>
            <a:pPr lvl="1" indent="0">
              <a:buFontTx/>
              <a:buChar char="-"/>
            </a:pPr>
            <a:endParaRPr lang="en-US" altLang="ko-KR" sz="1700" dirty="0" smtClean="0">
              <a:ea typeface="Cambria Math" panose="020405030504060302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0532" y="418545"/>
            <a:ext cx="85819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6C6C2"/>
            </a:outerShdw>
          </a:effectLst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Options alternatives  dans la conception de l'EPR</a:t>
            </a:r>
          </a:p>
          <a:p>
            <a:pPr algn="ctr">
              <a:spcBef>
                <a:spcPct val="50000"/>
              </a:spcBef>
              <a:defRPr/>
            </a:pPr>
            <a:endParaRPr lang="en-US" altLang="ko-KR" sz="3200" b="1" dirty="0">
              <a:solidFill>
                <a:schemeClr val="tx2">
                  <a:lumMod val="60000"/>
                  <a:lumOff val="40000"/>
                </a:schemeClr>
              </a:solidFill>
              <a:ea typeface="Cambria Math" panose="02040503050406030204" pitchFamily="18" charset="0"/>
            </a:endParaRPr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588096"/>
            <a:ext cx="9010525" cy="4217168"/>
          </a:xfrm>
        </p:spPr>
        <p:txBody>
          <a:bodyPr>
            <a:normAutofit lnSpcReduction="10000"/>
          </a:bodyPr>
          <a:lstStyle/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1. Type 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d’EPR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 </a:t>
            </a: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Il y </a:t>
            </a:r>
            <a:r>
              <a:rPr lang="en-US" altLang="ko-KR" sz="1700" dirty="0">
                <a:ea typeface="Cambria Math" panose="02040503050406030204" pitchFamily="18" charset="0"/>
              </a:rPr>
              <a:t>a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deux types différents de mise en oeuvre de système de responsabilité des producteurs. </a:t>
            </a:r>
            <a:r>
              <a:rPr lang="en-US" altLang="ko-KR" sz="1700" dirty="0" smtClean="0">
                <a:ea typeface="Cambria Math" panose="02040503050406030204" pitchFamily="18" charset="0"/>
              </a:rPr>
              <a:t>L'un imposant </a:t>
            </a:r>
            <a:r>
              <a:rPr lang="en-US" altLang="ko-KR" sz="1700" dirty="0" err="1">
                <a:ea typeface="Cambria Math" panose="02040503050406030204" pitchFamily="18" charset="0"/>
              </a:rPr>
              <a:t>s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eulement</a:t>
            </a:r>
            <a:r>
              <a:rPr lang="en-US" altLang="ko-KR" sz="1700" dirty="0">
                <a:ea typeface="Cambria Math" panose="02040503050406030204" pitchFamily="18" charset="0"/>
              </a:rPr>
              <a:t> </a:t>
            </a:r>
            <a:r>
              <a:rPr lang="en-US" altLang="ko-KR" sz="1700" dirty="0" smtClean="0">
                <a:ea typeface="Cambria Math" panose="02040503050406030204" pitchFamily="18" charset="0"/>
              </a:rPr>
              <a:t>un </a:t>
            </a:r>
            <a:r>
              <a:rPr lang="en-US" altLang="ko-KR" sz="1700" u="sng" dirty="0" err="1" smtClean="0">
                <a:ea typeface="Cambria Math" panose="02040503050406030204" pitchFamily="18" charset="0"/>
              </a:rPr>
              <a:t>fardeau</a:t>
            </a:r>
            <a:r>
              <a:rPr lang="en-US" altLang="ko-KR" sz="1700" u="sng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u="sng" dirty="0">
                <a:ea typeface="Cambria Math" panose="02040503050406030204" pitchFamily="18" charset="0"/>
              </a:rPr>
              <a:t>financier </a:t>
            </a:r>
            <a:r>
              <a:rPr lang="en-US" altLang="ko-KR" sz="1700" dirty="0" smtClean="0">
                <a:ea typeface="Cambria Math" panose="02040503050406030204" pitchFamily="18" charset="0"/>
              </a:rPr>
              <a:t>et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l'autre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imposant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un</a:t>
            </a:r>
            <a:r>
              <a:rPr lang="en-US" altLang="ko-KR" sz="1700" u="sng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u="sng" dirty="0">
                <a:ea typeface="Cambria Math" panose="02040503050406030204" pitchFamily="18" charset="0"/>
              </a:rPr>
              <a:t>fardeau physique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>
                <a:ea typeface="Cambria Math" panose="02040503050406030204" pitchFamily="18" charset="0"/>
              </a:rPr>
              <a:t>Pour cela, il existe deux solutions possibles; système de restitution et de dépôt et </a:t>
            </a:r>
            <a:r>
              <a:rPr lang="en-US" altLang="ko-KR" sz="1700" dirty="0" smtClean="0">
                <a:ea typeface="Cambria Math" panose="02040503050406030204" pitchFamily="18" charset="0"/>
              </a:rPr>
              <a:t>Imposant le des subventions pour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Les producteurs </a:t>
            </a:r>
            <a:r>
              <a:rPr lang="en-US" altLang="ko-KR" sz="1700" dirty="0">
                <a:ea typeface="Cambria Math" panose="02040503050406030204" pitchFamily="18" charset="0"/>
              </a:rPr>
              <a:t>s</a:t>
            </a:r>
            <a:r>
              <a:rPr lang="en-US" altLang="ko-KR" sz="1700" dirty="0" smtClean="0">
                <a:ea typeface="Cambria Math" panose="02040503050406030204" pitchFamily="18" charset="0"/>
              </a:rPr>
              <a:t>e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voient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remis</a:t>
            </a:r>
            <a:r>
              <a:rPr lang="en-US" altLang="ko-KR" sz="1700" dirty="0" smtClean="0">
                <a:ea typeface="Cambria Math" panose="02040503050406030204" pitchFamily="18" charset="0"/>
              </a:rPr>
              <a:t>  </a:t>
            </a:r>
            <a:r>
              <a:rPr lang="en-US" altLang="ko-KR" sz="1700" dirty="0">
                <a:ea typeface="Cambria Math" panose="02040503050406030204" pitchFamily="18" charset="0"/>
              </a:rPr>
              <a:t>à </a:t>
            </a:r>
            <a:r>
              <a:rPr lang="en-US" altLang="ko-KR" sz="1700" dirty="0" err="1">
                <a:ea typeface="Cambria Math" panose="02040503050406030204" pitchFamily="18" charset="0"/>
              </a:rPr>
              <a:t>l'avance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quantités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de </a:t>
            </a:r>
            <a:r>
              <a:rPr lang="en-US" altLang="ko-KR" sz="1700" dirty="0" err="1">
                <a:ea typeface="Cambria Math" panose="02040503050406030204" pitchFamily="18" charset="0"/>
              </a:rPr>
              <a:t>recyclage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obligatoires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en </a:t>
            </a:r>
            <a:r>
              <a:rPr lang="en-US" altLang="ko-KR" sz="1700" dirty="0">
                <a:ea typeface="Cambria Math" panose="02040503050406030204" pitchFamily="18" charset="0"/>
              </a:rPr>
              <a:t>proportion des </a:t>
            </a:r>
            <a:r>
              <a:rPr lang="en-US" altLang="ko-KR" sz="1700" dirty="0" smtClean="0">
                <a:ea typeface="Cambria Math" panose="02040503050406030204" pitchFamily="18" charset="0"/>
              </a:rPr>
              <a:t>volumes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ventes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None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2. </a:t>
            </a:r>
            <a:r>
              <a:rPr lang="en-US" altLang="ko-KR" sz="1800" b="1" dirty="0">
                <a:ea typeface="Cambria Math" panose="02040503050406030204" pitchFamily="18" charset="0"/>
              </a:rPr>
              <a:t>Les producteurs responsables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Généralement </a:t>
            </a:r>
            <a:r>
              <a:rPr lang="en-US" altLang="ko-KR" sz="1700" dirty="0">
                <a:ea typeface="Cambria Math" panose="02040503050406030204" pitchFamily="18" charset="0"/>
              </a:rPr>
              <a:t>Les fabricants et les </a:t>
            </a:r>
            <a:r>
              <a:rPr lang="en-US" altLang="ko-KR" sz="1700" dirty="0" err="1">
                <a:ea typeface="Cambria Math" panose="02040503050406030204" pitchFamily="18" charset="0"/>
              </a:rPr>
              <a:t>importateurs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y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1700" dirty="0">
                <a:ea typeface="Cambria Math" panose="02040503050406030204" pitchFamily="18" charset="0"/>
              </a:rPr>
              <a:t> </a:t>
            </a:r>
            <a:r>
              <a:rPr lang="en-US" altLang="ko-KR" sz="1700" dirty="0" smtClean="0">
                <a:ea typeface="Cambria Math" panose="02040503050406030204" pitchFamily="18" charset="0"/>
              </a:rPr>
              <a:t>Inclus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Parfois </a:t>
            </a:r>
            <a:r>
              <a:rPr lang="en-US" altLang="ko-KR" sz="1700" dirty="0">
                <a:ea typeface="Cambria Math" panose="02040503050406030204" pitchFamily="18" charset="0"/>
              </a:rPr>
              <a:t>Les </a:t>
            </a:r>
            <a:r>
              <a:rPr lang="en-US" altLang="ko-KR" sz="1700" dirty="0" err="1">
                <a:ea typeface="Cambria Math" panose="02040503050406030204" pitchFamily="18" charset="0"/>
              </a:rPr>
              <a:t>vendeurs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aussi </a:t>
            </a:r>
            <a:r>
              <a:rPr lang="en-US" altLang="ko-KR" sz="1700" dirty="0" smtClean="0">
                <a:ea typeface="Cambria Math" panose="020405030504060302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xmlns="" val="338621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7213" y="180504"/>
            <a:ext cx="5442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FFFFFF"/>
                </a:solidFill>
                <a:latin typeface="Arial" pitchFamily="34" charset="0"/>
                <a:ea typeface="SimSun" pitchFamily="2" charset="-122"/>
              </a:rPr>
              <a:t>IV</a:t>
            </a:r>
            <a:r>
              <a:rPr lang="en-US" altLang="ko-KR" sz="2000" b="1" dirty="0" smtClean="0">
                <a:solidFill>
                  <a:srgbClr val="FFFFFF"/>
                </a:solidFill>
                <a:latin typeface="Arial" pitchFamily="34" charset="0"/>
                <a:ea typeface="SimSun" pitchFamily="2" charset="-122"/>
              </a:rPr>
              <a:t>. </a:t>
            </a:r>
            <a:endParaRPr lang="en-US" altLang="ko-KR" sz="2000" b="1" dirty="0">
              <a:solidFill>
                <a:srgbClr val="FF0000"/>
              </a:solidFill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588096"/>
            <a:ext cx="9010525" cy="4505200"/>
          </a:xfrm>
        </p:spPr>
        <p:txBody>
          <a:bodyPr>
            <a:normAutofit/>
          </a:bodyPr>
          <a:lstStyle/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3. Champ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d’application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des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élements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soumis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>
                <a:ea typeface="Cambria Math" panose="02040503050406030204" pitchFamily="18" charset="0"/>
              </a:rPr>
              <a:t>à 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EPR</a:t>
            </a: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>
                <a:ea typeface="Cambria Math" panose="02040503050406030204" pitchFamily="18" charset="0"/>
              </a:rPr>
              <a:t>Dans la première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étape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 champ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d’application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élements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doit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être réduits au minimum pour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faciliter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démarrage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élements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selectionnbles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les appareils ménagers tels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que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réfrigérateurs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TVs,les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machines à laver,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moniteurs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imprimantes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les portables.</a:t>
            </a:r>
          </a:p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4. </a:t>
            </a:r>
            <a:r>
              <a:rPr lang="en-US" altLang="ko-KR" sz="1800" b="1" dirty="0">
                <a:ea typeface="Cambria Math" panose="02040503050406030204" pitchFamily="18" charset="0"/>
              </a:rPr>
              <a:t> 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Champ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d’application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des devoirs</a:t>
            </a:r>
            <a:endParaRPr lang="en-US" altLang="ko-KR" sz="1800" b="1" dirty="0">
              <a:ea typeface="Cambria Math" panose="02040503050406030204" pitchFamily="18" charset="0"/>
            </a:endParaRPr>
          </a:p>
          <a:p>
            <a:pPr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>
                <a:ea typeface="Cambria Math" panose="02040503050406030204" pitchFamily="18" charset="0"/>
              </a:rPr>
              <a:t>Deux types de fonctions peuvent être attribuées aux producteurs</a:t>
            </a:r>
          </a:p>
          <a:p>
            <a:pPr lvl="1" indent="0">
              <a:buFont typeface="Courier New" pitchFamily="49" charset="0"/>
              <a:buChar char="o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400" dirty="0">
                <a:ea typeface="Cambria Math" panose="02040503050406030204" pitchFamily="18" charset="0"/>
              </a:rPr>
              <a:t>Le premier est </a:t>
            </a:r>
            <a:r>
              <a:rPr lang="en-US" altLang="ko-KR" sz="1400" dirty="0" err="1">
                <a:ea typeface="Cambria Math" panose="02040503050406030204" pitchFamily="18" charset="0"/>
              </a:rPr>
              <a:t>préventif</a:t>
            </a:r>
            <a:r>
              <a:rPr lang="en-US" altLang="ko-KR" sz="1400" dirty="0">
                <a:ea typeface="Cambria Math" panose="02040503050406030204" pitchFamily="18" charset="0"/>
              </a:rPr>
              <a:t> e</a:t>
            </a:r>
            <a:r>
              <a:rPr lang="en-US" altLang="ko-KR" sz="1400" dirty="0" smtClean="0">
                <a:ea typeface="Cambria Math" panose="02040503050406030204" pitchFamily="18" charset="0"/>
              </a:rPr>
              <a:t>t </a:t>
            </a:r>
            <a:r>
              <a:rPr lang="en-US" altLang="ko-KR" sz="1400" dirty="0" err="1" smtClean="0">
                <a:ea typeface="Cambria Math" panose="02040503050406030204" pitchFamily="18" charset="0"/>
              </a:rPr>
              <a:t>comprend</a:t>
            </a:r>
            <a:r>
              <a:rPr lang="en-US" altLang="ko-KR" sz="1400" dirty="0" smtClean="0">
                <a:ea typeface="Cambria Math" panose="02040503050406030204" pitchFamily="18" charset="0"/>
              </a:rPr>
              <a:t> la  </a:t>
            </a:r>
            <a:r>
              <a:rPr lang="en-US" altLang="ko-KR" sz="1400" dirty="0">
                <a:ea typeface="Cambria Math" panose="02040503050406030204" pitchFamily="18" charset="0"/>
              </a:rPr>
              <a:t>restriction de l'utilisation de déchets dangereux </a:t>
            </a:r>
            <a:r>
              <a:rPr lang="en-US" altLang="ko-KR" sz="1400" dirty="0" smtClean="0">
                <a:ea typeface="Cambria Math" panose="02040503050406030204" pitchFamily="18" charset="0"/>
              </a:rPr>
              <a:t> </a:t>
            </a:r>
            <a:endParaRPr lang="en-US" altLang="ko-KR" sz="1400" dirty="0">
              <a:ea typeface="Cambria Math" panose="02040503050406030204" pitchFamily="18" charset="0"/>
            </a:endParaRPr>
          </a:p>
          <a:p>
            <a:pPr lvl="1" indent="0">
              <a:buFont typeface="Courier New" pitchFamily="49" charset="0"/>
              <a:buChar char="o"/>
            </a:pPr>
            <a:r>
              <a:rPr lang="en-US" altLang="ko-KR" sz="1400" dirty="0">
                <a:ea typeface="Cambria Math" panose="02040503050406030204" pitchFamily="18" charset="0"/>
              </a:rPr>
              <a:t> </a:t>
            </a:r>
            <a:r>
              <a:rPr lang="en-US" altLang="ko-KR" sz="1400" dirty="0" smtClean="0">
                <a:ea typeface="Cambria Math" panose="02040503050406030204" pitchFamily="18" charset="0"/>
              </a:rPr>
              <a:t>Le second  </a:t>
            </a:r>
            <a:r>
              <a:rPr lang="en-US" altLang="ko-KR" sz="1400" dirty="0" err="1">
                <a:ea typeface="Cambria Math" panose="02040503050406030204" pitchFamily="18" charset="0"/>
              </a:rPr>
              <a:t>est</a:t>
            </a:r>
            <a:r>
              <a:rPr lang="en-US" altLang="ko-KR" sz="1400" dirty="0">
                <a:ea typeface="Cambria Math" panose="02040503050406030204" pitchFamily="18" charset="0"/>
              </a:rPr>
              <a:t> </a:t>
            </a:r>
            <a:r>
              <a:rPr lang="en-US" altLang="ko-KR" sz="1400" dirty="0" smtClean="0">
                <a:ea typeface="Cambria Math" panose="02040503050406030204" pitchFamily="18" charset="0"/>
              </a:rPr>
              <a:t>un devoir de  </a:t>
            </a:r>
            <a:r>
              <a:rPr lang="en-US" altLang="ko-KR" sz="14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400" dirty="0" smtClean="0">
                <a:ea typeface="Cambria Math" panose="02040503050406030204" pitchFamily="18" charset="0"/>
              </a:rPr>
              <a:t> </a:t>
            </a:r>
            <a:r>
              <a:rPr lang="en-US" altLang="ko-KR" sz="1400" dirty="0">
                <a:ea typeface="Cambria Math" panose="02040503050406030204" pitchFamily="18" charset="0"/>
              </a:rPr>
              <a:t>qui </a:t>
            </a:r>
            <a:r>
              <a:rPr lang="en-US" altLang="ko-KR" sz="1400" dirty="0" err="1" smtClean="0">
                <a:ea typeface="Cambria Math" panose="02040503050406030204" pitchFamily="18" charset="0"/>
              </a:rPr>
              <a:t>comprend</a:t>
            </a:r>
            <a:r>
              <a:rPr lang="en-US" altLang="ko-KR" sz="1400" dirty="0" smtClean="0">
                <a:ea typeface="Cambria Math" panose="02040503050406030204" pitchFamily="18" charset="0"/>
              </a:rPr>
              <a:t> </a:t>
            </a:r>
            <a:r>
              <a:rPr lang="en-US" altLang="ko-KR" sz="1400" dirty="0">
                <a:ea typeface="Cambria Math" panose="02040503050406030204" pitchFamily="18" charset="0"/>
              </a:rPr>
              <a:t>la mise en place d'un système de </a:t>
            </a:r>
            <a:r>
              <a:rPr lang="en-US" altLang="ko-KR" sz="1400" dirty="0" smtClean="0">
                <a:ea typeface="Cambria Math" panose="02040503050406030204" pitchFamily="18" charset="0"/>
              </a:rPr>
              <a:t>reprise/</a:t>
            </a:r>
            <a:r>
              <a:rPr lang="en-US" altLang="ko-KR" sz="1400" dirty="0" err="1" smtClean="0">
                <a:ea typeface="Cambria Math" panose="02040503050406030204" pitchFamily="18" charset="0"/>
              </a:rPr>
              <a:t>récuperation</a:t>
            </a:r>
            <a:r>
              <a:rPr lang="en-US" altLang="ko-KR" sz="1400" dirty="0">
                <a:ea typeface="Cambria Math" panose="02040503050406030204" pitchFamily="18" charset="0"/>
              </a:rPr>
              <a:t> </a:t>
            </a:r>
          </a:p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5. </a:t>
            </a:r>
            <a:r>
              <a:rPr lang="en-US" altLang="ko-KR" sz="1800" b="1" dirty="0">
                <a:ea typeface="Cambria Math" panose="02040503050406030204" pitchFamily="18" charset="0"/>
              </a:rPr>
              <a:t>Se conformer 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	aux devoirs de  </a:t>
            </a:r>
            <a:r>
              <a:rPr lang="en-US" altLang="ko-KR" sz="1800" b="1" dirty="0">
                <a:ea typeface="Cambria Math" panose="02040503050406030204" pitchFamily="18" charset="0"/>
              </a:rPr>
              <a:t>recyclage </a:t>
            </a: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None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>
                <a:ea typeface="Cambria Math" panose="02040503050406030204" pitchFamily="18" charset="0"/>
              </a:rPr>
              <a:t>Pour </a:t>
            </a:r>
            <a:r>
              <a:rPr lang="en-US" altLang="ko-KR" sz="1700" dirty="0" smtClean="0">
                <a:ea typeface="Cambria Math" panose="02040503050406030204" pitchFamily="18" charset="0"/>
              </a:rPr>
              <a:t>les devoirs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psysiques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les </a:t>
            </a:r>
            <a:r>
              <a:rPr lang="en-US" altLang="ko-KR" sz="1700" dirty="0" err="1">
                <a:ea typeface="Cambria Math" panose="02040503050406030204" pitchFamily="18" charset="0"/>
              </a:rPr>
              <a:t>producteurs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se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voient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attribuer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 </a:t>
            </a:r>
            <a:r>
              <a:rPr lang="en-US" altLang="ko-KR" sz="1700" dirty="0">
                <a:ea typeface="Cambria Math" panose="02040503050406030204" pitchFamily="18" charset="0"/>
              </a:rPr>
              <a:t>options; auto-recyclage, </a:t>
            </a:r>
            <a:r>
              <a:rPr lang="en-US" altLang="ko-KR" sz="1700" dirty="0" smtClean="0">
                <a:ea typeface="Cambria Math" panose="02040503050406030204" pitchFamily="18" charset="0"/>
              </a:rPr>
              <a:t>trust</a:t>
            </a:r>
            <a:r>
              <a:rPr lang="en-US" altLang="ko-KR" sz="1700" dirty="0">
                <a:ea typeface="Cambria Math" panose="02040503050406030204" pitchFamily="18" charset="0"/>
              </a:rPr>
              <a:t>, et </a:t>
            </a:r>
            <a:r>
              <a:rPr lang="en-US" altLang="ko-KR" sz="1700" dirty="0" smtClean="0">
                <a:ea typeface="Cambria Math" panose="02040503050406030204" pitchFamily="18" charset="0"/>
              </a:rPr>
              <a:t>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conformité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conjointe</a:t>
            </a:r>
            <a:endParaRPr lang="en-US" altLang="ko-KR" sz="1700" dirty="0" smtClean="0">
              <a:ea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1465" y="472891"/>
            <a:ext cx="71650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 Les options alternatives  dans la conception de l'EPR</a:t>
            </a:r>
          </a:p>
        </p:txBody>
      </p:sp>
    </p:spTree>
    <p:extLst>
      <p:ext uri="{BB962C8B-B14F-4D97-AF65-F5344CB8AC3E}">
        <p14:creationId xmlns:p14="http://schemas.microsoft.com/office/powerpoint/2010/main" xmlns="" val="34326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616364"/>
            <a:ext cx="9010525" cy="4433192"/>
          </a:xfrm>
        </p:spPr>
        <p:txBody>
          <a:bodyPr/>
          <a:lstStyle/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6. Les subventions</a:t>
            </a:r>
            <a:endParaRPr lang="en-US" altLang="ko-KR" sz="1800" b="1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 Les subventions </a:t>
            </a:r>
            <a:r>
              <a:rPr lang="en-US" altLang="ko-KR" sz="1700" dirty="0">
                <a:ea typeface="Cambria Math" panose="02040503050406030204" pitchFamily="18" charset="0"/>
              </a:rPr>
              <a:t>ou </a:t>
            </a:r>
            <a:r>
              <a:rPr lang="en-US" altLang="ko-KR" sz="1700" dirty="0" err="1">
                <a:ea typeface="Cambria Math" panose="02040503050406030204" pitchFamily="18" charset="0"/>
              </a:rPr>
              <a:t>l'aide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fournies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>
                <a:ea typeface="Cambria Math" panose="02040503050406030204" pitchFamily="18" charset="0"/>
              </a:rPr>
              <a:t>uniquement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au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professionnel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>
                <a:ea typeface="Cambria Math" panose="02040503050406030204" pitchFamily="18" charset="0"/>
              </a:rPr>
              <a:t>Afin d'être </a:t>
            </a:r>
            <a:r>
              <a:rPr lang="en-US" altLang="ko-KR" sz="1700" dirty="0" err="1">
                <a:ea typeface="Cambria Math" panose="02040503050406030204" pitchFamily="18" charset="0"/>
              </a:rPr>
              <a:t>qualifié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pour le  </a:t>
            </a:r>
            <a:r>
              <a:rPr lang="en-US" altLang="ko-KR" sz="1700" dirty="0">
                <a:ea typeface="Cambria Math" panose="02040503050406030204" pitchFamily="18" charset="0"/>
              </a:rPr>
              <a:t>recyclage, le recyclage doit être entrepris par les recycleurs avec 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dûment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autorisés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respectant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 </a:t>
            </a:r>
            <a:r>
              <a:rPr lang="en-US" altLang="ko-KR" sz="1700" dirty="0">
                <a:ea typeface="Cambria Math" panose="02040503050406030204" pitchFamily="18" charset="0"/>
              </a:rPr>
              <a:t>l</a:t>
            </a:r>
            <a:r>
              <a:rPr lang="en-US" altLang="ko-KR" sz="1700" dirty="0" smtClean="0">
                <a:ea typeface="Cambria Math" panose="02040503050406030204" pitchFamily="18" charset="0"/>
              </a:rPr>
              <a:t>es </a:t>
            </a:r>
            <a:r>
              <a:rPr lang="en-US" altLang="ko-KR" sz="1700" dirty="0" err="1">
                <a:ea typeface="Cambria Math" panose="02040503050406030204" pitchFamily="18" charset="0"/>
              </a:rPr>
              <a:t>normes</a:t>
            </a: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et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procédures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endParaRPr lang="en-US" altLang="ko-KR" sz="1700" dirty="0" smtClean="0">
              <a:ea typeface="Cambria Math" panose="02040503050406030204" pitchFamily="18" charset="0"/>
            </a:endParaRPr>
          </a:p>
          <a:p>
            <a:pPr lvl="1" indent="0">
              <a:buNone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7. </a:t>
            </a:r>
            <a:r>
              <a:rPr lang="en-US" altLang="ko-KR" sz="1800" b="1" dirty="0">
                <a:ea typeface="Cambria Math" panose="02040503050406030204" pitchFamily="18" charset="0"/>
              </a:rPr>
              <a:t>Administration de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EPR</a:t>
            </a:r>
            <a:r>
              <a:rPr lang="en-US" altLang="ko-KR" sz="1800" b="1" dirty="0">
                <a:ea typeface="Cambria Math" panose="02040503050406030204" pitchFamily="18" charset="0"/>
              </a:rPr>
              <a:t> </a:t>
            </a:r>
          </a:p>
          <a:p>
            <a:pPr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 </a:t>
            </a:r>
            <a:r>
              <a:rPr lang="en-US" altLang="ko-KR" sz="1700" dirty="0" smtClean="0">
                <a:ea typeface="Cambria Math" panose="02040503050406030204" pitchFamily="18" charset="0"/>
              </a:rPr>
              <a:t> Un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dispositif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organisationnel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est</a:t>
            </a:r>
            <a:r>
              <a:rPr lang="en-US" altLang="ko-KR" sz="1700" dirty="0" smtClean="0">
                <a:ea typeface="Cambria Math" panose="02040503050406030204" pitchFamily="18" charset="0"/>
              </a:rPr>
              <a:t>  </a:t>
            </a:r>
            <a:r>
              <a:rPr lang="en-US" altLang="ko-KR" sz="1700" dirty="0">
                <a:ea typeface="Cambria Math" panose="02040503050406030204" pitchFamily="18" charset="0"/>
              </a:rPr>
              <a:t>nécessaire pour </a:t>
            </a:r>
            <a:r>
              <a:rPr lang="en-US" altLang="ko-KR" sz="1700" dirty="0" smtClean="0">
                <a:ea typeface="Cambria Math" panose="02040503050406030204" pitchFamily="18" charset="0"/>
              </a:rPr>
              <a:t>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activités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 </a:t>
            </a:r>
            <a:r>
              <a:rPr lang="en-US" altLang="ko-KR" sz="1700" dirty="0">
                <a:ea typeface="Cambria Math" panose="02040503050406030204" pitchFamily="18" charset="0"/>
              </a:rPr>
              <a:t>mise en </a:t>
            </a:r>
            <a:r>
              <a:rPr lang="en-US" altLang="ko-KR" sz="1700" dirty="0" smtClean="0">
                <a:ea typeface="Cambria Math" panose="02040503050406030204" pitchFamily="18" charset="0"/>
              </a:rPr>
              <a:t>oeuvre</a:t>
            </a:r>
            <a:endParaRPr lang="en-US" altLang="ko-KR" sz="1700" dirty="0">
              <a:ea typeface="Cambria Math" panose="02040503050406030204" pitchFamily="18" charset="0"/>
            </a:endParaRPr>
          </a:p>
          <a:p>
            <a:pPr indent="0">
              <a:lnSpc>
                <a:spcPct val="100000"/>
              </a:lnSpc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 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Une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organisation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gouvernementale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doit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être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présente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chargée d'identifier les producteurs, </a:t>
            </a:r>
            <a:r>
              <a:rPr lang="en-US" altLang="ko-KR" sz="1700" dirty="0" smtClean="0">
                <a:ea typeface="Cambria Math" panose="02040503050406030204" pitchFamily="18" charset="0"/>
              </a:rPr>
              <a:t>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vérifier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rapports, pour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décider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du volume des ventes, </a:t>
            </a:r>
            <a:r>
              <a:rPr lang="en-US" altLang="ko-KR" sz="1700" dirty="0" smtClean="0">
                <a:ea typeface="Cambria Math" panose="02040503050406030204" pitchFamily="18" charset="0"/>
              </a:rPr>
              <a:t>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l’obligation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sur</a:t>
            </a:r>
            <a:r>
              <a:rPr lang="en-US" altLang="ko-KR" sz="1700" dirty="0" smtClean="0">
                <a:ea typeface="Cambria Math" panose="02040503050406030204" pitchFamily="18" charset="0"/>
              </a:rPr>
              <a:t>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quantité</a:t>
            </a:r>
            <a:r>
              <a:rPr lang="en-US" altLang="ko-KR" sz="1700" dirty="0">
                <a:ea typeface="Cambria Math" panose="02040503050406030204" pitchFamily="18" charset="0"/>
              </a:rPr>
              <a:t>, de superviser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la </a:t>
            </a:r>
            <a:r>
              <a:rPr lang="en-US" altLang="ko-KR" sz="1700" dirty="0">
                <a:ea typeface="Cambria Math" panose="02040503050406030204" pitchFamily="18" charset="0"/>
              </a:rPr>
              <a:t>Quantité recyclée revendiquée, </a:t>
            </a:r>
            <a:r>
              <a:rPr lang="en-US" altLang="ko-KR" sz="1700" dirty="0" smtClean="0">
                <a:ea typeface="Cambria Math" panose="02040503050406030204" pitchFamily="18" charset="0"/>
              </a:rPr>
              <a:t>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verser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>
                <a:ea typeface="Cambria Math" panose="02040503050406030204" pitchFamily="18" charset="0"/>
              </a:rPr>
              <a:t>des subventions et </a:t>
            </a:r>
            <a:r>
              <a:rPr lang="en-US" altLang="ko-KR" sz="1700" dirty="0" smtClean="0">
                <a:ea typeface="Cambria Math" panose="02040503050406030204" pitchFamily="18" charset="0"/>
              </a:rPr>
              <a:t>Imposer des sanctions</a:t>
            </a:r>
            <a:endParaRPr lang="en-US" altLang="ko-KR" sz="1700" dirty="0">
              <a:ea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1465" y="332509"/>
            <a:ext cx="71650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D.  Les options alternatives  dans la conception de l'EPR</a:t>
            </a:r>
          </a:p>
        </p:txBody>
      </p:sp>
    </p:spTree>
    <p:extLst>
      <p:ext uri="{BB962C8B-B14F-4D97-AF65-F5344CB8AC3E}">
        <p14:creationId xmlns:p14="http://schemas.microsoft.com/office/powerpoint/2010/main" xmlns="" val="202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6" name="내용 개체 틀 1"/>
          <p:cNvSpPr>
            <a:spLocks noGrp="1"/>
          </p:cNvSpPr>
          <p:nvPr>
            <p:ph idx="1"/>
          </p:nvPr>
        </p:nvSpPr>
        <p:spPr>
          <a:xfrm>
            <a:off x="84982" y="1265382"/>
            <a:ext cx="9010525" cy="4971930"/>
          </a:xfrm>
        </p:spPr>
        <p:txBody>
          <a:bodyPr>
            <a:normAutofit fontScale="92500" lnSpcReduction="10000"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endParaRPr lang="en-US" altLang="ko-KR" sz="2200" dirty="0">
              <a:solidFill>
                <a:srgbClr val="C00000"/>
              </a:solidFill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 Examen des lois existantes et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l'élaboration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d’une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directive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égyptienne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WEEE </a:t>
            </a:r>
            <a:r>
              <a:rPr lang="en-US" altLang="ko-KR" sz="1800" b="1" dirty="0">
                <a:ea typeface="Cambria Math" panose="02040503050406030204" pitchFamily="18" charset="0"/>
              </a:rPr>
              <a:t>est nécessaire. </a:t>
            </a: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endParaRPr lang="ko-KR" altLang="ko-KR" sz="1800" b="1" dirty="0">
              <a:ea typeface="Cambria Math" panose="02040503050406030204" pitchFamily="18" charset="0"/>
            </a:endParaRP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Enquêter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sur le statut de la production et de la 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gestion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des é- déchets.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L'établissement d'un système de collecte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efficace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motivé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par le profit.</a:t>
            </a:r>
          </a:p>
          <a:p>
            <a:pPr lvl="1" indent="0">
              <a:buFont typeface="Arial" pitchFamily="34" charset="0"/>
              <a:buChar char="•"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Développer des mesures pour un contrôle strict et des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règlements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contre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le déversement illégal et les loups solitaires pour l'adoption fructueuse de l'EPR. </a:t>
            </a:r>
          </a:p>
          <a:p>
            <a:pPr lvl="1" indent="0">
              <a:buFont typeface="Arial" pitchFamily="34" charset="0"/>
              <a:buChar char="•"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Développer l'éducation et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lescampagnes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publicité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.</a:t>
            </a:r>
          </a:p>
          <a:p>
            <a:pPr lvl="1" indent="0">
              <a:buNone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b="1" dirty="0" smtClean="0">
                <a:ea typeface="Cambria Math" panose="02040503050406030204" pitchFamily="18" charset="0"/>
              </a:rPr>
              <a:t> Élaborer le système national de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Recherche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et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Développement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sur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le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développement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du  recyclage de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valeur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1800" b="1" dirty="0" err="1" smtClean="0">
                <a:ea typeface="Cambria Math" panose="02040503050406030204" pitchFamily="18" charset="0"/>
              </a:rPr>
              <a:t>ajoutée</a:t>
            </a:r>
            <a:r>
              <a:rPr lang="en-US" altLang="ko-KR" sz="1800" b="1" dirty="0" smtClean="0">
                <a:ea typeface="Cambria Math" panose="02040503050406030204" pitchFamily="18" charset="0"/>
              </a:rPr>
              <a:t> .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endParaRPr lang="en-US" altLang="ko-KR" sz="1800" b="1" dirty="0" smtClean="0">
              <a:ea typeface="Cambria Math" panose="02040503050406030204" pitchFamily="18" charset="0"/>
            </a:endParaRPr>
          </a:p>
          <a:p>
            <a:pPr indent="0">
              <a:buNone/>
            </a:pPr>
            <a:endParaRPr lang="en-US" altLang="ko-KR" sz="1700" dirty="0" smtClean="0">
              <a:ea typeface="Cambria Math" panose="02040503050406030204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10532" y="418545"/>
            <a:ext cx="85819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6C6C2"/>
            </a:outerShdw>
          </a:effectLst>
        </p:spPr>
        <p:txBody>
          <a:bodyPr wrap="square">
            <a:spAutoFit/>
          </a:bodyPr>
          <a:lstStyle/>
          <a:p>
            <a:pPr marL="0" lvl="1" algn="ctr">
              <a:spcBef>
                <a:spcPct val="50000"/>
              </a:spcBef>
              <a:defRPr/>
            </a:pPr>
            <a:r>
              <a:rPr lang="en-US" altLang="ko-K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E. Mesures supplémentaires dans la conception de </a:t>
            </a:r>
            <a:r>
              <a:rPr lang="en-US" altLang="ko-KR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l'EPR</a:t>
            </a:r>
            <a:endParaRPr lang="en-US" altLang="ko-KR" sz="3200" b="1" dirty="0" smtClean="0">
              <a:solidFill>
                <a:schemeClr val="tx2">
                  <a:lumMod val="60000"/>
                  <a:lumOff val="40000"/>
                </a:schemeClr>
              </a:solidFill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687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0836"/>
            <a:ext cx="8229600" cy="1143000"/>
          </a:xfrm>
        </p:spPr>
        <p:txBody>
          <a:bodyPr/>
          <a:lstStyle/>
          <a:p>
            <a:r>
              <a:rPr lang="en-US" dirty="0" smtClean="0"/>
              <a:t>Merci 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6364" y="378691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100" dirty="0" smtClean="0"/>
              <a:t>A. Les </a:t>
            </a:r>
            <a:r>
              <a:rPr lang="en-US" altLang="ko-KR" sz="3100" dirty="0" err="1" smtClean="0"/>
              <a:t>Politiques</a:t>
            </a:r>
            <a:r>
              <a:rPr lang="en-US" altLang="ko-KR" sz="3100" dirty="0" smtClean="0"/>
              <a:t> et </a:t>
            </a:r>
            <a:r>
              <a:rPr lang="en-US" altLang="ko-KR" sz="3100" dirty="0" err="1" smtClean="0"/>
              <a:t>Pratiques</a:t>
            </a:r>
            <a:r>
              <a:rPr lang="en-US" altLang="ko-KR" sz="3100" dirty="0" smtClean="0"/>
              <a:t> </a:t>
            </a:r>
            <a:r>
              <a:rPr lang="en-US" altLang="ko-KR" sz="3100" dirty="0" err="1" smtClean="0"/>
              <a:t>Actuelles</a:t>
            </a:r>
            <a:r>
              <a:rPr lang="en-US" altLang="ko-KR" sz="3100" dirty="0" smtClean="0"/>
              <a:t> de la </a:t>
            </a:r>
            <a:r>
              <a:rPr lang="en-US" altLang="ko-KR" sz="3100" dirty="0" err="1" smtClean="0"/>
              <a:t>Gestion</a:t>
            </a:r>
            <a:r>
              <a:rPr lang="en-US" altLang="ko-KR" sz="3100" dirty="0" smtClean="0"/>
              <a:t> des </a:t>
            </a:r>
            <a:r>
              <a:rPr lang="en-US" altLang="ko-KR" sz="3100" dirty="0" err="1" smtClean="0"/>
              <a:t>Déchets</a:t>
            </a:r>
            <a:r>
              <a:rPr lang="en-US" altLang="ko-KR" sz="3100" dirty="0" smtClean="0"/>
              <a:t> </a:t>
            </a:r>
            <a:r>
              <a:rPr lang="en-US" altLang="ko-KR" sz="3100" dirty="0" err="1"/>
              <a:t>E</a:t>
            </a:r>
            <a:r>
              <a:rPr lang="en-US" altLang="ko-KR" sz="3100" dirty="0" err="1" smtClean="0"/>
              <a:t>lectroniques</a:t>
            </a:r>
            <a:r>
              <a:rPr lang="en-US" altLang="ko-KR" sz="3100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595" y="1521691"/>
            <a:ext cx="6768514" cy="4202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260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8919"/>
            <a:ext cx="9033164" cy="1509647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200" dirty="0">
                <a:solidFill>
                  <a:srgbClr val="1F497D">
                    <a:lumMod val="60000"/>
                    <a:lumOff val="40000"/>
                  </a:srgbClr>
                </a:solidFill>
                <a:ea typeface="+mn-ea"/>
                <a:cs typeface="+mn-cs"/>
              </a:rPr>
              <a:t/>
            </a:r>
            <a:br>
              <a:rPr lang="en-US" sz="2200" dirty="0">
                <a:solidFill>
                  <a:srgbClr val="1F497D">
                    <a:lumMod val="60000"/>
                    <a:lumOff val="40000"/>
                  </a:srgbClr>
                </a:solidFill>
                <a:ea typeface="+mn-ea"/>
                <a:cs typeface="+mn-cs"/>
              </a:rPr>
            </a:br>
            <a:r>
              <a:rPr lang="en-US" altLang="ko-KR" sz="3200" dirty="0" smtClean="0"/>
              <a:t>.A Les </a:t>
            </a:r>
            <a:r>
              <a:rPr lang="en-US" altLang="ko-KR" sz="3200" dirty="0" err="1" smtClean="0"/>
              <a:t>Politiques</a:t>
            </a:r>
            <a:r>
              <a:rPr lang="en-US" altLang="ko-KR" sz="3200" dirty="0" smtClean="0"/>
              <a:t> et </a:t>
            </a:r>
            <a:r>
              <a:rPr lang="en-US" altLang="ko-KR" sz="3200" dirty="0" err="1" smtClean="0"/>
              <a:t>Pratiques</a:t>
            </a:r>
            <a:r>
              <a:rPr lang="en-US" altLang="ko-KR" sz="3200" dirty="0" smtClean="0"/>
              <a:t> </a:t>
            </a:r>
            <a:r>
              <a:rPr lang="en-US" altLang="ko-KR" sz="3200" dirty="0" err="1" smtClean="0"/>
              <a:t>Actuelles</a:t>
            </a:r>
            <a:r>
              <a:rPr lang="en-US" altLang="ko-KR" sz="3200" dirty="0" smtClean="0"/>
              <a:t> de la </a:t>
            </a:r>
            <a:r>
              <a:rPr lang="en-US" altLang="ko-KR" sz="3200" dirty="0" err="1" smtClean="0"/>
              <a:t>Gestion</a:t>
            </a:r>
            <a:r>
              <a:rPr lang="en-US" altLang="ko-KR" sz="3200" dirty="0" smtClean="0"/>
              <a:t> des </a:t>
            </a:r>
            <a:r>
              <a:rPr lang="en-US" altLang="ko-KR" sz="3200" dirty="0" err="1" smtClean="0"/>
              <a:t>Déchets</a:t>
            </a:r>
            <a:r>
              <a:rPr lang="en-US" altLang="ko-KR" sz="3200" dirty="0" smtClean="0"/>
              <a:t> </a:t>
            </a:r>
            <a:r>
              <a:rPr lang="en-US" altLang="ko-KR" sz="3200" dirty="0" err="1" smtClean="0"/>
              <a:t>Electroniques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48341793"/>
              </p:ext>
            </p:extLst>
          </p:nvPr>
        </p:nvGraphicFramePr>
        <p:xfrm>
          <a:off x="203201" y="1200728"/>
          <a:ext cx="8709890" cy="5301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0909"/>
            <a:ext cx="9033164" cy="969819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A. Les </a:t>
            </a:r>
            <a:r>
              <a:rPr lang="en-US" altLang="ko-KR" sz="3200" dirty="0" err="1" smtClean="0"/>
              <a:t>Politiques</a:t>
            </a:r>
            <a:r>
              <a:rPr lang="en-US" altLang="ko-KR" sz="3200" dirty="0" smtClean="0"/>
              <a:t> et </a:t>
            </a:r>
            <a:r>
              <a:rPr lang="en-US" altLang="ko-KR" sz="3200" dirty="0" err="1" smtClean="0"/>
              <a:t>Pratiques</a:t>
            </a:r>
            <a:r>
              <a:rPr lang="en-US" altLang="ko-KR" sz="3200" dirty="0" smtClean="0"/>
              <a:t> </a:t>
            </a:r>
            <a:r>
              <a:rPr lang="en-US" altLang="ko-KR" sz="3200" dirty="0" err="1" smtClean="0"/>
              <a:t>Actuelles</a:t>
            </a:r>
            <a:r>
              <a:rPr lang="en-US" altLang="ko-KR" sz="3200" dirty="0" smtClean="0"/>
              <a:t> de la </a:t>
            </a:r>
            <a:r>
              <a:rPr lang="en-US" altLang="ko-KR" sz="3200" dirty="0" err="1" smtClean="0"/>
              <a:t>Gestion</a:t>
            </a:r>
            <a:r>
              <a:rPr lang="en-US" altLang="ko-KR" sz="3200" dirty="0" smtClean="0"/>
              <a:t> des déchets </a:t>
            </a:r>
            <a:r>
              <a:rPr lang="en-US" altLang="ko-KR" sz="3200" dirty="0" err="1" smtClean="0"/>
              <a:t>électroniques</a:t>
            </a:r>
            <a:r>
              <a:rPr lang="en-US" altLang="ko-KR" sz="3200" dirty="0" smtClean="0"/>
              <a:t> 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1558839"/>
              </p:ext>
            </p:extLst>
          </p:nvPr>
        </p:nvGraphicFramePr>
        <p:xfrm>
          <a:off x="457199" y="1968500"/>
          <a:ext cx="8418945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927058" y="1320800"/>
            <a:ext cx="141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ko-K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3. 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Défis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0909"/>
            <a:ext cx="9033164" cy="969819"/>
          </a:xfrm>
        </p:spPr>
        <p:txBody>
          <a:bodyPr>
            <a:normAutofit fontScale="90000"/>
          </a:bodyPr>
          <a:lstStyle/>
          <a:p>
            <a:r>
              <a:rPr lang="en-US" altLang="ko-KR" sz="3200" dirty="0" smtClean="0"/>
              <a:t>A. Les </a:t>
            </a:r>
            <a:r>
              <a:rPr lang="en-US" altLang="ko-KR" sz="3200" dirty="0" err="1" smtClean="0"/>
              <a:t>Politiques</a:t>
            </a:r>
            <a:r>
              <a:rPr lang="en-US" altLang="ko-KR" sz="3200" dirty="0" smtClean="0"/>
              <a:t> et </a:t>
            </a:r>
            <a:r>
              <a:rPr lang="en-US" altLang="ko-KR" sz="3200" dirty="0" err="1" smtClean="0"/>
              <a:t>Pratiques</a:t>
            </a:r>
            <a:r>
              <a:rPr lang="en-US" altLang="ko-KR" sz="3200" dirty="0" smtClean="0"/>
              <a:t> </a:t>
            </a:r>
            <a:r>
              <a:rPr lang="en-US" altLang="ko-KR" sz="3200" dirty="0" err="1" smtClean="0"/>
              <a:t>Actuelles</a:t>
            </a:r>
            <a:r>
              <a:rPr lang="en-US" altLang="ko-KR" sz="3200" dirty="0" smtClean="0"/>
              <a:t> de la </a:t>
            </a:r>
            <a:r>
              <a:rPr lang="en-US" altLang="ko-KR" sz="3200" dirty="0" err="1" smtClean="0"/>
              <a:t>Gestion</a:t>
            </a:r>
            <a:r>
              <a:rPr lang="en-US" altLang="ko-KR" sz="3200" dirty="0" smtClean="0"/>
              <a:t> des déchets </a:t>
            </a:r>
            <a:r>
              <a:rPr lang="en-US" altLang="ko-KR" sz="3200" dirty="0" err="1" smtClean="0"/>
              <a:t>électroniques</a:t>
            </a:r>
            <a:r>
              <a:rPr lang="en-US" altLang="ko-KR" sz="3200" dirty="0" smtClean="0"/>
              <a:t> 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6751708"/>
              </p:ext>
            </p:extLst>
          </p:nvPr>
        </p:nvGraphicFramePr>
        <p:xfrm>
          <a:off x="457200" y="1968500"/>
          <a:ext cx="8229600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927058" y="1320800"/>
            <a:ext cx="141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altLang="ko-K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3. </a:t>
            </a:r>
            <a:r>
              <a:rPr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Cambria Math" panose="02040503050406030204" pitchFamily="18" charset="0"/>
              </a:rPr>
              <a:t>Défis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 err="1" smtClean="0"/>
              <a:t>B.Exigences</a:t>
            </a:r>
            <a:r>
              <a:rPr lang="en-US" altLang="ko-KR" sz="2900" dirty="0" smtClean="0"/>
              <a:t> des </a:t>
            </a:r>
            <a:r>
              <a:rPr lang="en-US" altLang="ko-KR" sz="2900" dirty="0" err="1" smtClean="0"/>
              <a:t>Politiques</a:t>
            </a:r>
            <a:r>
              <a:rPr lang="en-US" altLang="ko-KR" sz="2900" dirty="0" smtClean="0"/>
              <a:t> </a:t>
            </a:r>
            <a:r>
              <a:rPr lang="en-US" altLang="ko-KR" sz="2900" dirty="0" err="1" smtClean="0"/>
              <a:t>d’EPR</a:t>
            </a:r>
            <a:r>
              <a:rPr lang="en-US" altLang="ko-KR" sz="2900" dirty="0" smtClean="0"/>
              <a:t> du </a:t>
            </a:r>
            <a:r>
              <a:rPr lang="en-US" altLang="ko-KR" sz="2900" dirty="0" err="1" smtClean="0"/>
              <a:t>Gouvernement</a:t>
            </a:r>
            <a:r>
              <a:rPr lang="en-US" altLang="ko-KR" sz="2900" dirty="0" smtClean="0"/>
              <a:t> </a:t>
            </a:r>
            <a:r>
              <a:rPr lang="en-US" altLang="ko-KR" sz="2900" dirty="0" err="1" smtClean="0"/>
              <a:t>Egyptien</a:t>
            </a:r>
            <a:endParaRPr lang="en-US" altLang="ko-KR" sz="29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95565" y="1410856"/>
            <a:ext cx="8580580" cy="4388812"/>
          </a:xfrm>
        </p:spPr>
        <p:txBody>
          <a:bodyPr>
            <a:normAutofit fontScale="92500"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 smtClean="0">
                <a:ea typeface="Cambria Math" panose="02040503050406030204" pitchFamily="18" charset="0"/>
              </a:rPr>
              <a:t>1. Évolution de l'environnement : les déchets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électroniques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devenues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un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problème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national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consommation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équipements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techniques et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électroniques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(EEE)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affiche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une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croissance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soutenue</a:t>
            </a: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 volume de déchets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électroniques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affiche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également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une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croissance</a:t>
            </a:r>
            <a:r>
              <a:rPr lang="en-US" altLang="ko-KR" sz="1700" dirty="0" smtClean="0">
                <a:ea typeface="Cambria Math" panose="02040503050406030204" pitchFamily="18" charset="0"/>
              </a:rPr>
              <a:t> sans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précédent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avec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une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grande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quantité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accumulée</a:t>
            </a:r>
            <a:r>
              <a:rPr lang="en-US" altLang="ko-KR" sz="1700" dirty="0" smtClean="0">
                <a:ea typeface="Cambria Math" panose="02040503050406030204" pitchFamily="18" charset="0"/>
              </a:rPr>
              <a:t> au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délà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capacités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actuel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entreprises</a:t>
            </a:r>
            <a:r>
              <a:rPr lang="en-US" altLang="ko-KR" sz="1700" dirty="0" smtClean="0">
                <a:ea typeface="Cambria Math" panose="02040503050406030204" pitchFamily="18" charset="0"/>
              </a:rPr>
              <a:t>. </a:t>
            </a:r>
            <a:br>
              <a:rPr lang="en-US" altLang="ko-KR" sz="1700" dirty="0" smtClean="0">
                <a:ea typeface="Cambria Math" panose="02040503050406030204" pitchFamily="18" charset="0"/>
              </a:rPr>
            </a:br>
            <a:r>
              <a:rPr lang="en-US" altLang="ko-KR" sz="1700" dirty="0" smtClean="0">
                <a:ea typeface="Cambria Math" panose="02040503050406030204" pitchFamily="18" charset="0"/>
              </a:rPr>
              <a:t>  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 smtClean="0">
                <a:ea typeface="Cambria Math" panose="02040503050406030204" pitchFamily="18" charset="0"/>
              </a:rPr>
              <a:t>2.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L’Etat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des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lieux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de la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professionalisation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des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marchés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Il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ya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assez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marchés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négociants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pour les transactions des gadgets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électoniques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bien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que</a:t>
            </a:r>
            <a:r>
              <a:rPr lang="en-US" altLang="ko-KR" sz="1700" dirty="0" smtClean="0">
                <a:ea typeface="Cambria Math" panose="02040503050406030204" pitchFamily="18" charset="0"/>
              </a:rPr>
              <a:t>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plupart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activités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soient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informelles</a:t>
            </a:r>
            <a:endParaRPr lang="en-US" altLang="ko-KR" sz="1700" dirty="0" smtClean="0">
              <a:ea typeface="Cambria Math" panose="02040503050406030204" pitchFamily="18" charset="0"/>
            </a:endParaRP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Nouvelles entreprises de recyclage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compagnies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bien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établies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comme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groupe</a:t>
            </a:r>
            <a:r>
              <a:rPr lang="en-US" altLang="ko-KR" sz="1700" dirty="0" smtClean="0">
                <a:ea typeface="Cambria Math" panose="02040503050406030204" pitchFamily="18" charset="0"/>
              </a:rPr>
              <a:t> technologique international(ITG)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seraient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probablement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précurseurs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collecte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du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formel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WEEE.</a:t>
            </a:r>
          </a:p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 smtClean="0">
                <a:ea typeface="Cambria Math" panose="02040503050406030204" pitchFamily="18" charset="0"/>
              </a:rPr>
              <a:t>3. Secteur public Secteur privé, des ONG et sont prêts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800" dirty="0" smtClean="0">
                <a:ea typeface="Cambria Math" panose="02040503050406030204" pitchFamily="18" charset="0"/>
              </a:rPr>
              <a:t> National Green ICT Initiative et Green ICT National Steering Committee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9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B.Exigences</a:t>
            </a:r>
            <a:r>
              <a:rPr lang="en-US" altLang="ko-KR" sz="29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des </a:t>
            </a:r>
            <a:r>
              <a:rPr lang="en-US" altLang="ko-KR" sz="29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Politiques</a:t>
            </a:r>
            <a:r>
              <a:rPr lang="en-US" altLang="ko-KR" sz="29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altLang="ko-KR" sz="29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d’EPR</a:t>
            </a:r>
            <a:r>
              <a:rPr lang="en-US" altLang="ko-KR" sz="29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du </a:t>
            </a:r>
            <a:r>
              <a:rPr lang="en-US" altLang="ko-KR" sz="29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Gouvernement</a:t>
            </a:r>
            <a:r>
              <a:rPr lang="en-US" altLang="ko-KR" sz="29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altLang="ko-KR" sz="29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Egyptien</a:t>
            </a:r>
            <a:endParaRPr lang="en-US" altLang="ko-KR" sz="29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46909"/>
            <a:ext cx="8229600" cy="4969164"/>
          </a:xfrm>
        </p:spPr>
        <p:txBody>
          <a:bodyPr>
            <a:normAutofit fontScale="85000" lnSpcReduction="10000"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000" b="1" dirty="0" smtClean="0">
                <a:ea typeface="Cambria Math" panose="02040503050406030204" pitchFamily="18" charset="0"/>
              </a:rPr>
              <a:t>4. L’EPR comme la </a:t>
            </a:r>
            <a:r>
              <a:rPr lang="en-US" altLang="ko-KR" sz="2000" b="1" dirty="0" err="1" smtClean="0">
                <a:ea typeface="Cambria Math" panose="02040503050406030204" pitchFamily="18" charset="0"/>
              </a:rPr>
              <a:t>meilleure</a:t>
            </a:r>
            <a:r>
              <a:rPr lang="en-US" altLang="ko-KR" sz="2000" b="1" dirty="0" smtClean="0">
                <a:ea typeface="Cambria Math" panose="02040503050406030204" pitchFamily="18" charset="0"/>
              </a:rPr>
              <a:t> alternative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défis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les 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exigences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du gouvernement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égyptien</a:t>
            </a:r>
            <a:r>
              <a:rPr lang="en-US" altLang="ko-KR" sz="1700" dirty="0" smtClean="0">
                <a:ea typeface="Cambria Math" panose="02040503050406030204" pitchFamily="18" charset="0"/>
              </a:rPr>
              <a:t> pour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l’établissement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officiel</a:t>
            </a:r>
            <a:r>
              <a:rPr lang="en-US" altLang="ko-KR" sz="1700" dirty="0" smtClean="0">
                <a:ea typeface="Cambria Math" panose="02040503050406030204" pitchFamily="18" charset="0"/>
              </a:rPr>
              <a:t> d’un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déchets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électroniques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se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resument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comme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suit: (1) Préparation de base juridique, (2) Construction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d'infrastructures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(3) </a:t>
            </a:r>
            <a:r>
              <a:rPr lang="en-US" altLang="ko-KR" sz="1700" dirty="0">
                <a:ea typeface="Cambria Math" panose="02040503050406030204" pitchFamily="18" charset="0"/>
              </a:rPr>
              <a:t>I</a:t>
            </a:r>
            <a:r>
              <a:rPr lang="en-US" altLang="ko-KR" sz="1700" dirty="0" smtClean="0">
                <a:ea typeface="Cambria Math" panose="02040503050406030204" pitchFamily="18" charset="0"/>
              </a:rPr>
              <a:t>ntroduction d'un système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d'assistance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durable.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 mécanisme de l'EPR est une bonne initiative pour assurer la transition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vers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partage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responsabilité</a:t>
            </a:r>
            <a:r>
              <a:rPr lang="en-US" altLang="ko-KR" sz="1700" dirty="0" smtClean="0">
                <a:ea typeface="Cambria Math" panose="02040503050406030204" pitchFamily="18" charset="0"/>
              </a:rPr>
              <a:t>. 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L'EPR vise à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fournir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subventions et des aides aux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entreprises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privées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pour leur permettre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bénéficer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profits.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EPR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peut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fournir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subventions aux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activités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recyclage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que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gouvernement</a:t>
            </a:r>
            <a:r>
              <a:rPr lang="en-US" altLang="ko-KR" sz="1700" dirty="0" smtClean="0">
                <a:ea typeface="Cambria Math" panose="02040503050406030204" pitchFamily="18" charset="0"/>
              </a:rPr>
              <a:t> ne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peut</a:t>
            </a:r>
            <a:r>
              <a:rPr lang="en-US" altLang="ko-KR" sz="1700" dirty="0" smtClean="0">
                <a:ea typeface="Cambria Math" panose="02040503050406030204" pitchFamily="18" charset="0"/>
              </a:rPr>
              <a:t> assurer;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EPR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altère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principe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responsabilité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solitaire pour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déchets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gouvernements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locaux</a:t>
            </a:r>
            <a:r>
              <a:rPr lang="en-US" altLang="ko-KR" sz="1700" dirty="0" smtClean="0">
                <a:ea typeface="Cambria Math" panose="02040503050406030204" pitchFamily="18" charset="0"/>
              </a:rPr>
              <a:t> en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une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responsabilité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partagée</a:t>
            </a:r>
            <a:r>
              <a:rPr lang="en-US" altLang="ko-KR" sz="1700" dirty="0" smtClean="0">
                <a:ea typeface="Cambria Math" panose="02040503050406030204" pitchFamily="18" charset="0"/>
              </a:rPr>
              <a:t> entre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consommateurs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producteurs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,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gouvernements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locaux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centraux</a:t>
            </a:r>
            <a:r>
              <a:rPr lang="en-US" altLang="ko-KR" sz="1700" dirty="0" smtClean="0">
                <a:ea typeface="Cambria Math" panose="02040503050406030204" pitchFamily="18" charset="0"/>
              </a:rPr>
              <a:t>..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l’EPR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peut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être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utilisé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comme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un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outil</a:t>
            </a:r>
            <a:r>
              <a:rPr lang="en-US" altLang="ko-KR" sz="1700" dirty="0" smtClean="0">
                <a:ea typeface="Cambria Math" panose="02040503050406030204" pitchFamily="18" charset="0"/>
              </a:rPr>
              <a:t> efficient pour mobiliser la participation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populaire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>
                <a:ea typeface="Cambria Math" panose="02040503050406030204" pitchFamily="18" charset="0"/>
              </a:rPr>
              <a:t> </a:t>
            </a:r>
            <a:r>
              <a:rPr lang="en-US" altLang="ko-KR" sz="1700" dirty="0" smtClean="0">
                <a:ea typeface="Cambria Math" panose="02040503050406030204" pitchFamily="18" charset="0"/>
              </a:rPr>
              <a:t>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système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récuperation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promeut</a:t>
            </a:r>
            <a:r>
              <a:rPr lang="en-US" altLang="ko-KR" sz="1700" dirty="0" smtClean="0">
                <a:ea typeface="Cambria Math" panose="02040503050406030204" pitchFamily="18" charset="0"/>
              </a:rPr>
              <a:t> le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partage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rôles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dans</a:t>
            </a:r>
            <a:r>
              <a:rPr lang="en-US" altLang="ko-KR" sz="1700" dirty="0" smtClean="0">
                <a:ea typeface="Cambria Math" panose="02040503050406030204" pitchFamily="18" charset="0"/>
              </a:rPr>
              <a:t>  la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collecte</a:t>
            </a:r>
            <a:r>
              <a:rPr lang="en-US" altLang="ko-KR" sz="1700" dirty="0" smtClean="0">
                <a:ea typeface="Cambria Math" panose="02040503050406030204" pitchFamily="18" charset="0"/>
              </a:rPr>
              <a:t> entre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producteurs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et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consommateurs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(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résidents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) à travers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mécanismes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variés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d’incitation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préparés</a:t>
            </a:r>
            <a:r>
              <a:rPr lang="en-US" altLang="ko-KR" sz="1700" dirty="0" smtClean="0">
                <a:ea typeface="Cambria Math" panose="02040503050406030204" pitchFamily="18" charset="0"/>
              </a:rPr>
              <a:t> par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producteurs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.  </a:t>
            </a:r>
            <a:br>
              <a:rPr lang="en-US" altLang="ko-KR" sz="1700" dirty="0" smtClean="0">
                <a:ea typeface="Cambria Math" panose="02040503050406030204" pitchFamily="18" charset="0"/>
              </a:rPr>
            </a:br>
            <a:r>
              <a:rPr lang="en-US" altLang="ko-KR" sz="1700" dirty="0" smtClean="0">
                <a:ea typeface="Cambria Math" panose="02040503050406030204" pitchFamily="18" charset="0"/>
              </a:rPr>
              <a:t> La résistance des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producteurs</a:t>
            </a:r>
            <a:r>
              <a:rPr lang="en-US" altLang="ko-KR" sz="1700" dirty="0" smtClean="0">
                <a:ea typeface="Cambria Math" panose="02040503050406030204" pitchFamily="18" charset="0"/>
              </a:rPr>
              <a:t> ne sera point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telle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qu’elle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suscitera</a:t>
            </a:r>
            <a:r>
              <a:rPr lang="en-US" altLang="ko-KR" sz="1700" dirty="0" smtClean="0">
                <a:ea typeface="Cambria Math" panose="02040503050406030204" pitchFamily="18" charset="0"/>
              </a:rPr>
              <a:t> de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l’inquiétude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</a:p>
          <a:p>
            <a:pPr lvl="1" indent="0">
              <a:buFont typeface="Arial" pitchFamily="34" charset="0"/>
              <a:buChar char="•"/>
            </a:pPr>
            <a:r>
              <a:rPr lang="en-US" altLang="ko-KR" sz="1700" dirty="0" smtClean="0">
                <a:ea typeface="Cambria Math" panose="02040503050406030204" pitchFamily="18" charset="0"/>
              </a:rPr>
              <a:t> Le fardeau financier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imposé</a:t>
            </a:r>
            <a:r>
              <a:rPr lang="en-US" altLang="ko-KR" sz="1700" dirty="0" smtClean="0">
                <a:ea typeface="Cambria Math" panose="02040503050406030204" pitchFamily="18" charset="0"/>
              </a:rPr>
              <a:t> aux industries manufacturières nationales sera relativement faible par rapport aux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avantages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ou</a:t>
            </a:r>
            <a:r>
              <a:rPr lang="en-US" altLang="ko-KR" sz="1700" dirty="0" smtClean="0">
                <a:ea typeface="Cambria Math" panose="02040503050406030204" pitchFamily="18" charset="0"/>
              </a:rPr>
              <a:t>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bénéfices</a:t>
            </a:r>
            <a:r>
              <a:rPr lang="en-US" altLang="ko-KR" sz="1700" dirty="0" smtClean="0">
                <a:ea typeface="Cambria Math" panose="02040503050406030204" pitchFamily="18" charset="0"/>
              </a:rPr>
              <a:t>  découlant de tous les </a:t>
            </a:r>
            <a:r>
              <a:rPr lang="en-US" altLang="ko-KR" sz="1700" dirty="0" err="1" smtClean="0">
                <a:ea typeface="Cambria Math" panose="02040503050406030204" pitchFamily="18" charset="0"/>
              </a:rPr>
              <a:t>intervenants</a:t>
            </a:r>
            <a:r>
              <a:rPr lang="en-US" altLang="ko-KR" sz="1700" dirty="0" smtClean="0">
                <a:ea typeface="Cambria Math" panose="02040503050406030204" pitchFamily="18" charset="0"/>
              </a:rPr>
              <a:t>.</a:t>
            </a:r>
          </a:p>
          <a:p>
            <a:pPr lvl="1" indent="0">
              <a:buFontTx/>
              <a:buChar char="-"/>
            </a:pPr>
            <a:endParaRPr lang="en-US" altLang="ko-KR" sz="1700" dirty="0" smtClean="0">
              <a:ea typeface="Cambria Math" panose="02040503050406030204" pitchFamily="18" charset="0"/>
            </a:endParaRPr>
          </a:p>
          <a:p>
            <a:pPr lvl="1" indent="0">
              <a:buNone/>
            </a:pPr>
            <a:endParaRPr lang="en-US" altLang="ko-KR" sz="1700" dirty="0" smtClean="0">
              <a:ea typeface="Cambria Math" panose="020405030504060302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C. </a:t>
            </a:r>
            <a:r>
              <a:rPr lang="en-US" altLang="ko-KR" sz="3600" dirty="0" err="1" smtClean="0"/>
              <a:t>Meilleures</a:t>
            </a:r>
            <a:r>
              <a:rPr lang="en-US" altLang="ko-KR" sz="3600" dirty="0" smtClean="0"/>
              <a:t> </a:t>
            </a:r>
            <a:r>
              <a:rPr lang="en-US" altLang="ko-KR" sz="3600" dirty="0" err="1" smtClean="0"/>
              <a:t>Pratiques</a:t>
            </a:r>
            <a:r>
              <a:rPr lang="en-US" altLang="ko-KR" sz="3600" dirty="0" smtClean="0"/>
              <a:t> EPR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1745" y="1043709"/>
            <a:ext cx="8345055" cy="5172364"/>
          </a:xfrm>
        </p:spPr>
        <p:txBody>
          <a:bodyPr>
            <a:normAutofit fontScale="47500" lnSpcReduction="20000"/>
          </a:bodyPr>
          <a:lstStyle/>
          <a:p>
            <a:pPr marL="694350" lvl="1" indent="-51435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3200" b="1" dirty="0" smtClean="0">
                <a:ea typeface="Cambria Math" panose="02040503050406030204" pitchFamily="18" charset="0"/>
              </a:rPr>
              <a:t>1. EPR en Europe</a:t>
            </a:r>
            <a:endParaRPr lang="en-US" altLang="ko-KR" sz="3500" b="1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Directive DEEE (2002), 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RoHS</a:t>
            </a:r>
            <a:r>
              <a:rPr lang="en-US" altLang="ko-KR" sz="2900" dirty="0" smtClean="0">
                <a:ea typeface="Cambria Math" panose="02040503050406030204" pitchFamily="18" charset="0"/>
              </a:rPr>
              <a:t> directive (2002), et le règlement REACH (2006)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La législation européenne des déchets donne actuellement un cadre global pour la mise en oeuvre de l'EPR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Le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nombre</a:t>
            </a:r>
            <a:r>
              <a:rPr lang="en-US" altLang="ko-KR" sz="2900" dirty="0" smtClean="0">
                <a:ea typeface="Cambria Math" panose="02040503050406030204" pitchFamily="18" charset="0"/>
              </a:rPr>
              <a:t> de pays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adoptant</a:t>
            </a:r>
            <a:r>
              <a:rPr lang="en-US" altLang="ko-KR" sz="2900" dirty="0" smtClean="0">
                <a:ea typeface="Cambria Math" panose="02040503050406030204" pitchFamily="18" charset="0"/>
              </a:rPr>
              <a:t>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l’EPR</a:t>
            </a:r>
            <a:r>
              <a:rPr lang="en-US" altLang="ko-KR" sz="2900" dirty="0" smtClean="0">
                <a:ea typeface="Cambria Math" panose="02040503050406030204" pitchFamily="18" charset="0"/>
              </a:rPr>
              <a:t> est en augmentation couvrant 28 Etats membres de l'UE, les pays d'Asie et Etats-Unis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Les politiques de l'EPR ont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été</a:t>
            </a:r>
            <a:r>
              <a:rPr lang="en-US" altLang="ko-KR" sz="2900" dirty="0" smtClean="0">
                <a:ea typeface="Cambria Math" panose="02040503050406030204" pitchFamily="18" charset="0"/>
              </a:rPr>
              <a:t>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conçues</a:t>
            </a:r>
            <a:r>
              <a:rPr lang="en-US" altLang="ko-KR" sz="2900" dirty="0" smtClean="0">
                <a:ea typeface="Cambria Math" panose="02040503050406030204" pitchFamily="18" charset="0"/>
              </a:rPr>
              <a:t> et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mises</a:t>
            </a:r>
            <a:r>
              <a:rPr lang="en-US" altLang="ko-KR" sz="2900" dirty="0" smtClean="0">
                <a:ea typeface="Cambria Math" panose="02040503050406030204" pitchFamily="18" charset="0"/>
              </a:rPr>
              <a:t> en oeuvre de façon très hétérogène dans toute l'Europe avec une grande variété de modèles de mise en oeuvre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Les exemples de modèles de mise en oeuvre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sont</a:t>
            </a:r>
            <a:r>
              <a:rPr lang="en-US" altLang="ko-KR" sz="2900" dirty="0" smtClean="0">
                <a:ea typeface="Cambria Math" panose="02040503050406030204" pitchFamily="18" charset="0"/>
              </a:rPr>
              <a:t> les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exigences</a:t>
            </a:r>
            <a:r>
              <a:rPr lang="en-US" altLang="ko-KR" sz="2900" dirty="0" smtClean="0">
                <a:ea typeface="Cambria Math" panose="02040503050406030204" pitchFamily="18" charset="0"/>
              </a:rPr>
              <a:t> de la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récuperation</a:t>
            </a:r>
            <a:r>
              <a:rPr lang="en-US" altLang="ko-KR" sz="2900" dirty="0" smtClean="0">
                <a:ea typeface="Cambria Math" panose="02040503050406030204" pitchFamily="18" charset="0"/>
              </a:rPr>
              <a:t>, dépôt/remboursement, les frais d'élimination à l'avance, les taxes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sur</a:t>
            </a:r>
            <a:r>
              <a:rPr lang="en-US" altLang="ko-KR" sz="2900" dirty="0" smtClean="0">
                <a:ea typeface="Cambria Math" panose="02040503050406030204" pitchFamily="18" charset="0"/>
              </a:rPr>
              <a:t> les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matériaux</a:t>
            </a:r>
            <a:r>
              <a:rPr lang="en-US" altLang="ko-KR" sz="2900" dirty="0" smtClean="0">
                <a:ea typeface="Cambria Math" panose="02040503050406030204" pitchFamily="18" charset="0"/>
              </a:rPr>
              <a:t>, taxes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combinées</a:t>
            </a:r>
            <a:r>
              <a:rPr lang="en-US" altLang="ko-KR" sz="2900" dirty="0" smtClean="0">
                <a:ea typeface="Cambria Math" panose="02040503050406030204" pitchFamily="18" charset="0"/>
              </a:rPr>
              <a:t> en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amont</a:t>
            </a:r>
            <a:r>
              <a:rPr lang="en-US" altLang="ko-KR" sz="2900" dirty="0" smtClean="0">
                <a:ea typeface="Cambria Math" panose="02040503050406030204" pitchFamily="18" charset="0"/>
              </a:rPr>
              <a:t>/subvention.</a:t>
            </a: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  <a:p>
            <a:pPr indent="0"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900" dirty="0" smtClean="0">
                <a:ea typeface="Cambria Math" panose="02040503050406030204" pitchFamily="18" charset="0"/>
              </a:rPr>
              <a:t> Une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politique</a:t>
            </a:r>
            <a:r>
              <a:rPr lang="en-US" altLang="ko-KR" sz="2900" dirty="0" smtClean="0">
                <a:ea typeface="Cambria Math" panose="02040503050406030204" pitchFamily="18" charset="0"/>
              </a:rPr>
              <a:t>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d’EPR</a:t>
            </a:r>
            <a:r>
              <a:rPr lang="en-US" altLang="ko-KR" sz="2900" dirty="0" smtClean="0">
                <a:ea typeface="Cambria Math" panose="02040503050406030204" pitchFamily="18" charset="0"/>
              </a:rPr>
              <a:t>  est caractérisée par : (1) le transfert de responsabilités (physiquement et/ou économiquement; entièrement ou partiellement) en amont vers le producteur et loin des </a:t>
            </a:r>
            <a:br>
              <a:rPr lang="en-US" altLang="ko-KR" sz="2900" dirty="0" smtClean="0">
                <a:ea typeface="Cambria Math" panose="02040503050406030204" pitchFamily="18" charset="0"/>
              </a:rPr>
            </a:br>
            <a:r>
              <a:rPr lang="en-US" altLang="ko-KR" sz="2900" dirty="0" smtClean="0">
                <a:ea typeface="Cambria Math" panose="02040503050406030204" pitchFamily="18" charset="0"/>
              </a:rPr>
              <a:t>  </a:t>
            </a:r>
            <a:r>
              <a:rPr lang="en-US" altLang="ko-KR" sz="2900" dirty="0" err="1" smtClean="0">
                <a:ea typeface="Cambria Math" panose="02040503050406030204" pitchFamily="18" charset="0"/>
              </a:rPr>
              <a:t>municipalités</a:t>
            </a:r>
            <a:r>
              <a:rPr lang="en-US" altLang="ko-KR" sz="2900" dirty="0" smtClean="0">
                <a:ea typeface="Cambria Math" panose="02040503050406030204" pitchFamily="18" charset="0"/>
              </a:rPr>
              <a:t>; et (2) l'octroi de stimulants aux producteurs à prendre en compte </a:t>
            </a:r>
            <a:br>
              <a:rPr lang="en-US" altLang="ko-KR" sz="2900" dirty="0" smtClean="0">
                <a:ea typeface="Cambria Math" panose="02040503050406030204" pitchFamily="18" charset="0"/>
              </a:rPr>
            </a:br>
            <a:r>
              <a:rPr lang="en-US" altLang="ko-KR" sz="2900" dirty="0" smtClean="0">
                <a:ea typeface="Cambria Math" panose="02040503050406030204" pitchFamily="18" charset="0"/>
              </a:rPr>
              <a:t>  les considérations environnementales lors de la conception de leurs produits</a:t>
            </a:r>
          </a:p>
          <a:p>
            <a:pPr indent="0" algn="just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itchFamily="34" charset="0"/>
              <a:buChar char="•"/>
            </a:pPr>
            <a:endParaRPr lang="en-US" altLang="ko-KR" sz="2900" dirty="0" smtClean="0">
              <a:ea typeface="Cambria Math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3600" dirty="0" err="1" smtClean="0"/>
              <a:t>C.Meilleures</a:t>
            </a:r>
            <a:r>
              <a:rPr lang="en-US" altLang="ko-KR" sz="3600" dirty="0" smtClean="0"/>
              <a:t> </a:t>
            </a:r>
            <a:r>
              <a:rPr lang="en-US" altLang="ko-KR" sz="3600" dirty="0" err="1" smtClean="0"/>
              <a:t>Pratiques</a:t>
            </a:r>
            <a:r>
              <a:rPr lang="en-US" altLang="ko-KR" sz="3600" dirty="0" smtClean="0"/>
              <a:t> de </a:t>
            </a:r>
            <a:r>
              <a:rPr lang="en-US" altLang="ko-KR" sz="3600" dirty="0" err="1" smtClean="0"/>
              <a:t>l’EPR</a:t>
            </a:r>
            <a:endParaRPr lang="en-US" altLang="ko-KR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10856"/>
            <a:ext cx="8229600" cy="4629726"/>
          </a:xfrm>
        </p:spPr>
        <p:txBody>
          <a:bodyPr>
            <a:normAutofit/>
          </a:bodyPr>
          <a:lstStyle/>
          <a:p>
            <a:pPr marL="180000" lvl="1" indent="0">
              <a:buClr>
                <a:schemeClr val="tx2">
                  <a:lumMod val="40000"/>
                  <a:lumOff val="60000"/>
                </a:schemeClr>
              </a:buClr>
              <a:buSzPct val="80000"/>
              <a:buNone/>
            </a:pPr>
            <a:r>
              <a:rPr lang="en-US" altLang="ko-KR" sz="2200" b="1" dirty="0" smtClean="0">
                <a:ea typeface="Cambria Math" panose="02040503050406030204" pitchFamily="18" charset="0"/>
              </a:rPr>
              <a:t>2. EPR dans les pays d'Asie</a:t>
            </a:r>
          </a:p>
          <a:p>
            <a:pPr lvl="1" indent="0">
              <a:lnSpc>
                <a:spcPct val="110000"/>
              </a:lnSpc>
              <a:buClr>
                <a:schemeClr val="accent6"/>
              </a:buClr>
              <a:buSzPct val="100000"/>
              <a:buFontTx/>
              <a:buChar char="-"/>
            </a:pPr>
            <a:endParaRPr lang="en-US" altLang="ko-KR" sz="2600" dirty="0" smtClean="0">
              <a:ea typeface="Cambria Math" panose="0204050305040603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6485183"/>
              </p:ext>
            </p:extLst>
          </p:nvPr>
        </p:nvGraphicFramePr>
        <p:xfrm>
          <a:off x="618834" y="2059709"/>
          <a:ext cx="8067965" cy="461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384"/>
                <a:gridCol w="1791855"/>
                <a:gridCol w="1801091"/>
                <a:gridCol w="1884218"/>
                <a:gridCol w="1833417"/>
              </a:tblGrid>
              <a:tr h="107181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 Japon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Corée du Sud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 Chine</a:t>
                      </a: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spc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Taïwan</a:t>
                      </a:r>
                    </a:p>
                  </a:txBody>
                  <a:tcPr marL="64770" marR="64770" marT="17907" marB="17907"/>
                </a:tc>
              </a:tr>
              <a:tr h="1353337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Loi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Système de </a:t>
                      </a: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d'Appareils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électroménagers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1998)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Système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 </a:t>
                      </a: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dépots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/ </a:t>
                      </a: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remboursement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de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déchets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1992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-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2002);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La responsabilité du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producteur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Système de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recyclage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(2003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-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2007);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Loi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sur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les </a:t>
                      </a: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ressources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baseline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Dérivées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des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Déchets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électroniques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Loi sur les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ordures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électro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ménagères 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et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appareils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électrique</a:t>
                      </a: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Collecte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utilisation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et 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Gestion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(en cours de révision)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Fonds de recyclage 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  <a:ea typeface="+mn-ea"/>
                        <a:cs typeface="+mn-cs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Conseil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de </a:t>
                      </a: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gestion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 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  <a:latin typeface="함초롬바탕"/>
                        <a:ea typeface="+mn-ea"/>
                        <a:cs typeface="+mn-cs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  <a:cs typeface="+mn-cs"/>
                        </a:rPr>
                        <a:t>(RFMB; 1998- )</a:t>
                      </a:r>
                    </a:p>
                  </a:txBody>
                  <a:tcPr marL="64770" marR="64770" marT="17907" marB="17907"/>
                </a:tc>
              </a:tr>
              <a:tr h="1167789"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Produits ciblés</a:t>
                      </a:r>
                      <a:endParaRPr lang="en-US" sz="1200" kern="10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Téléviseurs,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réfrigérateurs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machines à laver, 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Air 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Conditioners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Machines à laver, les téléviseurs, les conditionneurs d'air,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Réfrigérateurs, PCs, audio, téléphones mobiles,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Imprimantes, photocopieurs, télécopieurs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Tous les e-marchandises en 2015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Téléviseurs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réfrigérateurs, 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Machines à laver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climatiseurs, PCs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Téléviseurs,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réfrigérateurs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machines à laver, air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Conditionneurs,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ordinateurs portables, </a:t>
                      </a:r>
                      <a:endParaRPr lang="en-US" sz="1200" kern="100" spc="0" dirty="0" smtClean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cartes mères, 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Moniteurs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  <a:r>
                        <a:rPr lang="en-US" sz="1200" kern="10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des</a:t>
                      </a:r>
                      <a:r>
                        <a:rPr lang="en-US" sz="1200" kern="100" spc="0" baseline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</a:t>
                      </a:r>
                    </a:p>
                    <a:p>
                      <a:pPr marL="0" marR="0" indent="0" algn="l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spc="0" dirty="0" err="1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imprimantes</a:t>
                      </a:r>
                      <a:endParaRPr lang="en-US" sz="1200" kern="10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584C58-E1CF-4A25-BB38-26C177C6ECC9}"/>
</file>

<file path=customXml/itemProps2.xml><?xml version="1.0" encoding="utf-8"?>
<ds:datastoreItem xmlns:ds="http://schemas.openxmlformats.org/officeDocument/2006/customXml" ds:itemID="{A86EACF6-BCC5-47C4-8086-22CA4E4DDF36}"/>
</file>

<file path=customXml/itemProps3.xml><?xml version="1.0" encoding="utf-8"?>
<ds:datastoreItem xmlns:ds="http://schemas.openxmlformats.org/officeDocument/2006/customXml" ds:itemID="{1B37E8BA-F799-4EB9-9C74-7186364C02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827</Words>
  <Application>Microsoft Office PowerPoint</Application>
  <PresentationFormat>Affichage à l'écran (4:3)</PresentationFormat>
  <Paragraphs>365</Paragraphs>
  <Slides>17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Office Theme</vt:lpstr>
      <vt:lpstr>Forum Régional de Normalisation de l'UIT pour l'Afrique Livingstone,  Zambie 16-18 Mars 2016</vt:lpstr>
      <vt:lpstr>A. Les Politiques et Pratiques Actuelles de la Gestion des Déchets Electroniques </vt:lpstr>
      <vt:lpstr> .A Les Politiques et Pratiques Actuelles de la Gestion des Déchets Electroniques</vt:lpstr>
      <vt:lpstr>A. Les Politiques et Pratiques Actuelles de la Gestion des déchets électroniques </vt:lpstr>
      <vt:lpstr>A. Les Politiques et Pratiques Actuelles de la Gestion des déchets électroniques </vt:lpstr>
      <vt:lpstr>B.Exigences des Politiques d’EPR du Gouvernement Egyptien</vt:lpstr>
      <vt:lpstr>B.Exigences des Politiques d’EPR du Gouvernement Egyptien</vt:lpstr>
      <vt:lpstr>C. Meilleures Pratiques EPR</vt:lpstr>
      <vt:lpstr>C.Meilleures Pratiques de l’EPR</vt:lpstr>
      <vt:lpstr>C. Meilleures Pratiques des EPR</vt:lpstr>
      <vt:lpstr>C. Meilleures Pratiques EPR</vt:lpstr>
      <vt:lpstr>D. Appropriation  des versions asiatiques et européennes de l'EPR en Égypte</vt:lpstr>
      <vt:lpstr>Diapositive 13</vt:lpstr>
      <vt:lpstr>Diapositive 14</vt:lpstr>
      <vt:lpstr>Diapositive 15</vt:lpstr>
      <vt:lpstr>Diapositive 16</vt:lpstr>
      <vt:lpstr>Merci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106</cp:revision>
  <dcterms:created xsi:type="dcterms:W3CDTF">2016-02-05T15:38:40Z</dcterms:created>
  <dcterms:modified xsi:type="dcterms:W3CDTF">2016-03-17T19:38:00Z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