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4" r:id="rId3"/>
    <p:sldId id="267" r:id="rId4"/>
    <p:sldId id="275" r:id="rId5"/>
    <p:sldId id="268" r:id="rId6"/>
    <p:sldId id="276" r:id="rId7"/>
    <p:sldId id="269" r:id="rId8"/>
    <p:sldId id="270" r:id="rId9"/>
    <p:sldId id="277" r:id="rId10"/>
    <p:sldId id="271" r:id="rId11"/>
    <p:sldId id="272" r:id="rId12"/>
    <p:sldId id="27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68" d="100"/>
          <a:sy n="68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Africa</a:t>
            </a:r>
            <a:br>
              <a:rPr lang="en-US" sz="2800" dirty="0" smtClean="0"/>
            </a:br>
            <a:r>
              <a:rPr lang="en-US" sz="2400" dirty="0" smtClean="0"/>
              <a:t>Livingstone, Zambia 16-18 March 2016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2491" y="2638004"/>
            <a:ext cx="7161451" cy="2482636"/>
          </a:xfrm>
        </p:spPr>
        <p:txBody>
          <a:bodyPr>
            <a:normAutofit fontScale="55000" lnSpcReduction="20000"/>
          </a:bodyPr>
          <a:lstStyle/>
          <a:p>
            <a:r>
              <a:rPr lang="en-US" sz="5200" dirty="0" err="1" smtClean="0"/>
              <a:t>Découverte</a:t>
            </a:r>
            <a:r>
              <a:rPr lang="en-US" sz="5200" dirty="0" smtClean="0"/>
              <a:t> de la nouvelle </a:t>
            </a:r>
            <a:r>
              <a:rPr lang="en-US" sz="5200" dirty="0" err="1" smtClean="0"/>
              <a:t>recommandation</a:t>
            </a:r>
            <a:r>
              <a:rPr lang="en-US" sz="5200" dirty="0" smtClean="0"/>
              <a:t> UIT-T G.1028 :</a:t>
            </a:r>
          </a:p>
          <a:p>
            <a:r>
              <a:rPr lang="en-US" sz="5200" dirty="0" err="1" smtClean="0"/>
              <a:t>QoS</a:t>
            </a:r>
            <a:r>
              <a:rPr lang="en-US" sz="5200" dirty="0" smtClean="0"/>
              <a:t> de bout-</a:t>
            </a:r>
            <a:r>
              <a:rPr lang="en-US" sz="5200" dirty="0" err="1" smtClean="0"/>
              <a:t>en</a:t>
            </a:r>
            <a:r>
              <a:rPr lang="en-US" sz="5200" dirty="0" smtClean="0"/>
              <a:t>-bout pour  la </a:t>
            </a:r>
            <a:r>
              <a:rPr lang="en-US" sz="5200" dirty="0" err="1" smtClean="0"/>
              <a:t>voix</a:t>
            </a:r>
            <a:r>
              <a:rPr lang="en-US" sz="5200" dirty="0" smtClean="0"/>
              <a:t> sur </a:t>
            </a:r>
            <a:r>
              <a:rPr lang="en-US" sz="5200" dirty="0" err="1" smtClean="0"/>
              <a:t>réseaux</a:t>
            </a:r>
            <a:r>
              <a:rPr lang="en-US" sz="5200" dirty="0" smtClean="0"/>
              <a:t> mobiles 4G (</a:t>
            </a:r>
            <a:r>
              <a:rPr lang="en-US" sz="5200" dirty="0" err="1" smtClean="0"/>
              <a:t>VoLTE</a:t>
            </a:r>
            <a:r>
              <a:rPr lang="en-US" sz="5200" dirty="0" smtClean="0"/>
              <a:t>)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Vincent BARRIAC,</a:t>
            </a:r>
            <a:br>
              <a:rPr lang="en-US" dirty="0" smtClean="0"/>
            </a:br>
            <a:r>
              <a:rPr lang="en-US" dirty="0" smtClean="0"/>
              <a:t>R&amp;D, Orange Labs, vincent.barriac@orange.com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9658"/>
            <a:ext cx="8229600" cy="1143000"/>
          </a:xfrm>
        </p:spPr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objectifs</a:t>
            </a:r>
            <a:r>
              <a:rPr lang="en-US" dirty="0" smtClean="0"/>
              <a:t> de </a:t>
            </a:r>
            <a:r>
              <a:rPr lang="en-US" dirty="0" err="1" smtClean="0"/>
              <a:t>qualité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4" y="1435851"/>
            <a:ext cx="8229600" cy="137564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G.1028 ne fixe pas </a:t>
            </a:r>
            <a:r>
              <a:rPr lang="en-US" sz="1400" dirty="0" err="1" smtClean="0"/>
              <a:t>d’objectifs</a:t>
            </a:r>
            <a:r>
              <a:rPr lang="en-US" sz="1400" dirty="0" smtClean="0"/>
              <a:t> </a:t>
            </a:r>
            <a:r>
              <a:rPr lang="en-US" sz="1400" dirty="0" err="1" smtClean="0"/>
              <a:t>impératifs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err="1"/>
              <a:t>N</a:t>
            </a:r>
            <a:r>
              <a:rPr lang="en-US" sz="1400" dirty="0" err="1" smtClean="0"/>
              <a:t>éanmoins</a:t>
            </a:r>
            <a:r>
              <a:rPr lang="en-US" sz="1400" dirty="0" smtClean="0"/>
              <a:t>, sur la base des </a:t>
            </a:r>
            <a:r>
              <a:rPr lang="en-US" sz="1400" dirty="0" err="1" smtClean="0"/>
              <a:t>connaissances</a:t>
            </a:r>
            <a:r>
              <a:rPr lang="en-US" sz="1400" dirty="0" smtClean="0"/>
              <a:t> </a:t>
            </a:r>
            <a:r>
              <a:rPr lang="en-US" sz="1400" dirty="0" err="1" smtClean="0"/>
              <a:t>existantes</a:t>
            </a:r>
            <a:r>
              <a:rPr lang="en-US" sz="1400" dirty="0" smtClean="0"/>
              <a:t>, un budget de </a:t>
            </a:r>
            <a:r>
              <a:rPr lang="en-US" sz="1400" dirty="0" err="1" smtClean="0"/>
              <a:t>dégradation</a:t>
            </a:r>
            <a:r>
              <a:rPr lang="en-US" sz="1400" dirty="0" smtClean="0"/>
              <a:t> </a:t>
            </a:r>
            <a:r>
              <a:rPr lang="en-US" sz="1400" dirty="0" err="1" smtClean="0"/>
              <a:t>est</a:t>
            </a:r>
            <a:r>
              <a:rPr lang="en-US" sz="1400" dirty="0" smtClean="0"/>
              <a:t> </a:t>
            </a:r>
            <a:r>
              <a:rPr lang="en-US" sz="1400" dirty="0" err="1" smtClean="0"/>
              <a:t>proposé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pour </a:t>
            </a:r>
            <a:r>
              <a:rPr lang="en-US" sz="1000" dirty="0" err="1" smtClean="0"/>
              <a:t>chacun</a:t>
            </a:r>
            <a:r>
              <a:rPr lang="en-US" sz="1000" dirty="0" smtClean="0"/>
              <a:t> des </a:t>
            </a:r>
            <a:r>
              <a:rPr lang="en-US" sz="1000" dirty="0" err="1" smtClean="0"/>
              <a:t>indicateurs</a:t>
            </a:r>
            <a:r>
              <a:rPr lang="en-US" sz="1000" dirty="0" smtClean="0"/>
              <a:t> </a:t>
            </a:r>
            <a:r>
              <a:rPr lang="en-US" sz="1000" dirty="0" err="1" smtClean="0"/>
              <a:t>retenus</a:t>
            </a:r>
            <a:endParaRPr lang="en-US" sz="1000" dirty="0" smtClean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pour </a:t>
            </a:r>
            <a:r>
              <a:rPr lang="en-US" sz="1000" dirty="0" err="1" smtClean="0"/>
              <a:t>chaque</a:t>
            </a:r>
            <a:r>
              <a:rPr lang="en-US" sz="1000" dirty="0" smtClean="0"/>
              <a:t> portion de la </a:t>
            </a:r>
            <a:r>
              <a:rPr lang="en-US" sz="1000" dirty="0" err="1" smtClean="0"/>
              <a:t>chaîne</a:t>
            </a:r>
            <a:r>
              <a:rPr lang="en-US" sz="1000" dirty="0" smtClean="0"/>
              <a:t> de transmission (terminal, E-UTRAN, EPS, IMS, </a:t>
            </a:r>
            <a:r>
              <a:rPr lang="en-US" sz="1000" dirty="0" err="1" smtClean="0"/>
              <a:t>interconnexion</a:t>
            </a:r>
            <a:r>
              <a:rPr lang="en-US" sz="1000" dirty="0" smtClean="0"/>
              <a:t>), </a:t>
            </a:r>
            <a:r>
              <a:rPr lang="en-US" sz="1000" dirty="0" err="1" smtClean="0"/>
              <a:t>ainsi</a:t>
            </a:r>
            <a:r>
              <a:rPr lang="en-US" sz="1000" dirty="0" smtClean="0"/>
              <a:t> que pour </a:t>
            </a:r>
            <a:r>
              <a:rPr lang="en-US" sz="1000" dirty="0" err="1" smtClean="0"/>
              <a:t>l’ensemble</a:t>
            </a:r>
            <a:endParaRPr lang="en-US" sz="1000" dirty="0" smtClean="0"/>
          </a:p>
          <a:p>
            <a:pPr>
              <a:spcBef>
                <a:spcPts val="600"/>
              </a:spcBef>
            </a:pPr>
            <a:r>
              <a:rPr lang="en-US" sz="1400" dirty="0" err="1" smtClean="0"/>
              <a:t>Quelques</a:t>
            </a:r>
            <a:r>
              <a:rPr lang="en-US" sz="1400" dirty="0" smtClean="0"/>
              <a:t> </a:t>
            </a:r>
            <a:r>
              <a:rPr lang="en-US" sz="1400" dirty="0" err="1" smtClean="0"/>
              <a:t>exemples</a:t>
            </a:r>
            <a:r>
              <a:rPr lang="en-US" sz="1400" dirty="0" smtClean="0"/>
              <a:t>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77042" y="1237992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tableaux 3 à 6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4987"/>
              </p:ext>
            </p:extLst>
          </p:nvPr>
        </p:nvGraphicFramePr>
        <p:xfrm>
          <a:off x="1480841" y="2940970"/>
          <a:ext cx="6595010" cy="353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229"/>
                <a:gridCol w="1229990"/>
                <a:gridCol w="1731695"/>
                <a:gridCol w="2646096"/>
              </a:tblGrid>
              <a:tr h="33469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indicateur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 d’appel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budget global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budget spécifique</a:t>
                      </a:r>
                      <a:endParaRPr lang="fr-FR" sz="1400" dirty="0"/>
                    </a:p>
                  </a:txBody>
                  <a:tcPr/>
                </a:tc>
              </a:tr>
              <a:tr h="234082"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disponibilité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 ou 4G-fixe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99 %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14789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98 %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59976">
                <a:tc rowSpan="3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PDD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3,5 s (4</a:t>
                      </a:r>
                      <a:r>
                        <a:rPr lang="fr-FR" sz="1100" baseline="0" dirty="0" smtClean="0"/>
                        <a:t> s</a:t>
                      </a:r>
                      <a:r>
                        <a:rPr lang="fr-FR" sz="1100" dirty="0" smtClean="0"/>
                        <a:t> si interconnexion)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01087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4,5 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37319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CSFB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 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52471">
                <a:tc rowSpan="3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MOS-LQOSW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(AMR-WB</a:t>
                      </a:r>
                      <a:r>
                        <a:rPr lang="fr-FR" sz="1100" baseline="0" dirty="0" smtClean="0"/>
                        <a:t> and </a:t>
                      </a:r>
                      <a:r>
                        <a:rPr lang="fr-FR" sz="1100" baseline="0" dirty="0" err="1" smtClean="0"/>
                        <a:t>TrFO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69465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3,8 (AMR WB and </a:t>
                      </a:r>
                      <a:r>
                        <a:rPr lang="fr-FR" sz="1100" dirty="0" err="1" smtClean="0"/>
                        <a:t>TrFO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22531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4G-RTC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3,1 (AMR)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78366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temps de transmission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400 ms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terminal</a:t>
                      </a:r>
                      <a:r>
                        <a:rPr lang="fr-FR" sz="1100" baseline="0" dirty="0" smtClean="0"/>
                        <a:t> : 190 ms (émission + réception)</a:t>
                      </a:r>
                    </a:p>
                    <a:p>
                      <a:r>
                        <a:rPr lang="fr-FR" sz="1100" baseline="0" dirty="0" smtClean="0"/>
                        <a:t>E-UTRAN : 80 ms</a:t>
                      </a:r>
                    </a:p>
                    <a:p>
                      <a:r>
                        <a:rPr lang="fr-FR" sz="1100" baseline="0" dirty="0" smtClean="0"/>
                        <a:t>EPS : 50 ms</a:t>
                      </a:r>
                      <a:endParaRPr lang="fr-FR" sz="1100" dirty="0"/>
                    </a:p>
                  </a:txBody>
                  <a:tcPr/>
                </a:tc>
              </a:tr>
              <a:tr h="246133"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/>
                          </a:solidFill>
                        </a:rPr>
                        <a:t>taux d’appels interrompus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4G-4G</a:t>
                      </a:r>
                      <a:r>
                        <a:rPr lang="fr-FR" sz="1100" baseline="0" dirty="0" smtClean="0"/>
                        <a:t> et 4G-RTC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 2 %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RTC =</a:t>
                      </a:r>
                      <a:r>
                        <a:rPr lang="fr-FR" sz="1100" baseline="0" dirty="0" smtClean="0"/>
                        <a:t> 0 %</a:t>
                      </a:r>
                      <a:endParaRPr lang="fr-FR" sz="1100" dirty="0"/>
                    </a:p>
                  </a:txBody>
                  <a:tcPr/>
                </a:tc>
              </a:tr>
              <a:tr h="213630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4G-3G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3 %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18" y="2621819"/>
            <a:ext cx="5259823" cy="331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3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tratégie</a:t>
            </a:r>
            <a:r>
              <a:rPr lang="en-US" dirty="0" smtClean="0"/>
              <a:t> de </a:t>
            </a:r>
            <a:r>
              <a:rPr lang="en-US" dirty="0" err="1" smtClean="0"/>
              <a:t>mesure</a:t>
            </a:r>
            <a:r>
              <a:rPr lang="en-US" dirty="0" smtClean="0"/>
              <a:t> et de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69" y="1499162"/>
            <a:ext cx="8452131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err="1" smtClean="0"/>
              <a:t>Nombreux</a:t>
            </a:r>
            <a:r>
              <a:rPr lang="en-US" sz="1400" dirty="0" smtClean="0"/>
              <a:t> points de </a:t>
            </a:r>
            <a:r>
              <a:rPr lang="en-US" sz="1400" dirty="0" err="1" smtClean="0"/>
              <a:t>mesures</a:t>
            </a:r>
            <a:r>
              <a:rPr lang="en-US" sz="1400" dirty="0" smtClean="0"/>
              <a:t> </a:t>
            </a:r>
            <a:r>
              <a:rPr lang="en-US" sz="1400" dirty="0" err="1" smtClean="0"/>
              <a:t>possibles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Aux </a:t>
            </a:r>
            <a:r>
              <a:rPr lang="en-US" sz="1000" dirty="0" err="1" smtClean="0"/>
              <a:t>extrémités</a:t>
            </a:r>
            <a:r>
              <a:rPr lang="en-US" sz="1000" dirty="0" smtClean="0"/>
              <a:t>, </a:t>
            </a:r>
            <a:r>
              <a:rPr lang="en-US" sz="1000" dirty="0" err="1" smtClean="0"/>
              <a:t>là</a:t>
            </a:r>
            <a:r>
              <a:rPr lang="en-US" sz="1000" dirty="0" smtClean="0"/>
              <a:t> </a:t>
            </a:r>
            <a:r>
              <a:rPr lang="en-US" sz="1000" dirty="0" err="1" smtClean="0"/>
              <a:t>où</a:t>
            </a:r>
            <a:r>
              <a:rPr lang="en-US" sz="1000" dirty="0" smtClean="0"/>
              <a:t> le client </a:t>
            </a:r>
            <a:r>
              <a:rPr lang="en-US" sz="1000" dirty="0" err="1" smtClean="0"/>
              <a:t>accède</a:t>
            </a:r>
            <a:r>
              <a:rPr lang="en-US" sz="1000" dirty="0" smtClean="0"/>
              <a:t> au service (points A et J)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Là</a:t>
            </a:r>
            <a:r>
              <a:rPr lang="en-US" sz="1000" dirty="0" smtClean="0"/>
              <a:t> </a:t>
            </a:r>
            <a:r>
              <a:rPr lang="en-US" sz="1000" dirty="0" err="1" smtClean="0"/>
              <a:t>où</a:t>
            </a:r>
            <a:r>
              <a:rPr lang="en-US" sz="1000" dirty="0" smtClean="0"/>
              <a:t> on </a:t>
            </a:r>
            <a:r>
              <a:rPr lang="en-US" sz="1000" dirty="0" err="1" smtClean="0"/>
              <a:t>peut</a:t>
            </a:r>
            <a:r>
              <a:rPr lang="en-US" sz="1000" dirty="0" smtClean="0"/>
              <a:t> </a:t>
            </a:r>
            <a:r>
              <a:rPr lang="en-US" sz="1000" dirty="0" err="1" smtClean="0"/>
              <a:t>accéder</a:t>
            </a:r>
            <a:r>
              <a:rPr lang="en-US" sz="1000" dirty="0" smtClean="0"/>
              <a:t> au signal </a:t>
            </a:r>
            <a:r>
              <a:rPr lang="en-US" sz="1000" dirty="0" err="1" smtClean="0"/>
              <a:t>transmis</a:t>
            </a:r>
            <a:r>
              <a:rPr lang="en-US" sz="1000" dirty="0" smtClean="0"/>
              <a:t>,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 smtClean="0"/>
              <a:t>généralà</a:t>
            </a:r>
            <a:r>
              <a:rPr lang="en-US" sz="1000" dirty="0" smtClean="0"/>
              <a:t> des points de </a:t>
            </a:r>
            <a:r>
              <a:rPr lang="en-US" sz="1000" dirty="0" err="1" smtClean="0"/>
              <a:t>démarcation</a:t>
            </a:r>
            <a:r>
              <a:rPr lang="en-US" sz="1000" dirty="0" smtClean="0"/>
              <a:t> entre sections de </a:t>
            </a:r>
            <a:r>
              <a:rPr lang="en-US" sz="1000" dirty="0" err="1" smtClean="0"/>
              <a:t>réseau</a:t>
            </a:r>
            <a:r>
              <a:rPr lang="en-US" sz="1000" dirty="0" smtClean="0"/>
              <a:t> (points B</a:t>
            </a:r>
            <a:r>
              <a:rPr lang="en-US" sz="1000" dirty="0"/>
              <a:t>, D, E </a:t>
            </a:r>
            <a:r>
              <a:rPr lang="en-US" sz="1000" dirty="0" smtClean="0"/>
              <a:t>et G)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Là</a:t>
            </a:r>
            <a:r>
              <a:rPr lang="en-US" sz="1000" dirty="0" smtClean="0"/>
              <a:t> </a:t>
            </a:r>
            <a:r>
              <a:rPr lang="en-US" sz="1000" dirty="0" err="1" smtClean="0"/>
              <a:t>où</a:t>
            </a:r>
            <a:r>
              <a:rPr lang="en-US" sz="1000" dirty="0" smtClean="0"/>
              <a:t> on a </a:t>
            </a:r>
            <a:r>
              <a:rPr lang="en-US" sz="1000" dirty="0" err="1" smtClean="0"/>
              <a:t>une</a:t>
            </a:r>
            <a:r>
              <a:rPr lang="en-US" sz="1000" dirty="0" smtClean="0"/>
              <a:t> vision du service de bout-</a:t>
            </a:r>
            <a:r>
              <a:rPr lang="en-US" sz="1000" dirty="0" err="1" smtClean="0"/>
              <a:t>en</a:t>
            </a:r>
            <a:r>
              <a:rPr lang="en-US" sz="1000" dirty="0" smtClean="0"/>
              <a:t>-bout du point de </a:t>
            </a:r>
            <a:r>
              <a:rPr lang="en-US" sz="1000" dirty="0" err="1" smtClean="0"/>
              <a:t>vue</a:t>
            </a:r>
            <a:r>
              <a:rPr lang="en-US" sz="1000" dirty="0" smtClean="0"/>
              <a:t> de la </a:t>
            </a:r>
            <a:r>
              <a:rPr lang="en-US" sz="1000" dirty="0" err="1" smtClean="0"/>
              <a:t>signalisation</a:t>
            </a:r>
            <a:r>
              <a:rPr lang="en-US" sz="1000" dirty="0" smtClean="0"/>
              <a:t> ( points C</a:t>
            </a:r>
            <a:r>
              <a:rPr lang="en-US" sz="1000" dirty="0"/>
              <a:t>, </a:t>
            </a:r>
            <a:r>
              <a:rPr lang="en-US" sz="1000" dirty="0" smtClean="0"/>
              <a:t>F</a:t>
            </a:r>
            <a:r>
              <a:rPr lang="en-US" sz="1000" dirty="0"/>
              <a:t> </a:t>
            </a:r>
            <a:r>
              <a:rPr lang="en-US" sz="1000" dirty="0" smtClean="0"/>
              <a:t>et H, </a:t>
            </a:r>
            <a:r>
              <a:rPr lang="en-US" sz="1000" dirty="0" err="1" smtClean="0"/>
              <a:t>mais</a:t>
            </a:r>
            <a:r>
              <a:rPr lang="en-US" sz="1000" dirty="0" smtClean="0"/>
              <a:t> </a:t>
            </a:r>
            <a:r>
              <a:rPr lang="en-US" sz="1000" dirty="0" err="1" smtClean="0"/>
              <a:t>aussi</a:t>
            </a:r>
            <a:r>
              <a:rPr lang="en-US" sz="1000" dirty="0" smtClean="0"/>
              <a:t> </a:t>
            </a:r>
            <a:r>
              <a:rPr lang="en-US" sz="1000" dirty="0"/>
              <a:t>E).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800" dirty="0"/>
              <a:t>T</a:t>
            </a:r>
            <a:r>
              <a:rPr lang="en-US" sz="1800" dirty="0" smtClean="0"/>
              <a:t>rois </a:t>
            </a:r>
            <a:r>
              <a:rPr lang="en-US" sz="1800" dirty="0" err="1" smtClean="0"/>
              <a:t>approches</a:t>
            </a:r>
            <a:r>
              <a:rPr lang="en-US" sz="1800" dirty="0" smtClean="0"/>
              <a:t> </a:t>
            </a:r>
            <a:r>
              <a:rPr lang="en-US" sz="1800" dirty="0" err="1" smtClean="0"/>
              <a:t>complémentaires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pour </a:t>
            </a:r>
            <a:r>
              <a:rPr lang="en-US" sz="1100" dirty="0" err="1" smtClean="0"/>
              <a:t>l’établissement</a:t>
            </a:r>
            <a:r>
              <a:rPr lang="en-US" sz="1100" dirty="0" smtClean="0"/>
              <a:t> de  tableaux de </a:t>
            </a:r>
            <a:r>
              <a:rPr lang="en-US" sz="1100" dirty="0" err="1" smtClean="0"/>
              <a:t>bord</a:t>
            </a:r>
            <a:endParaRPr lang="en-US" sz="11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pour la supervision </a:t>
            </a:r>
            <a:r>
              <a:rPr lang="en-US" sz="1100" dirty="0" err="1" smtClean="0"/>
              <a:t>en</a:t>
            </a:r>
            <a:r>
              <a:rPr lang="en-US" sz="1100" dirty="0" smtClean="0"/>
              <a:t> temps </a:t>
            </a:r>
            <a:r>
              <a:rPr lang="en-US" sz="1100" dirty="0" err="1" smtClean="0"/>
              <a:t>réel</a:t>
            </a:r>
            <a:endParaRPr lang="en-US" sz="11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pour la </a:t>
            </a:r>
            <a:r>
              <a:rPr lang="en-US" sz="1100" dirty="0" err="1" smtClean="0"/>
              <a:t>caractérisation</a:t>
            </a:r>
            <a:r>
              <a:rPr lang="en-US" sz="1100" dirty="0" smtClean="0"/>
              <a:t> et la correction  de </a:t>
            </a:r>
            <a:r>
              <a:rPr lang="en-US" sz="1100" dirty="0" err="1" smtClean="0"/>
              <a:t>défauts</a:t>
            </a:r>
            <a:endParaRPr lang="en-US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6781126" y="1433741"/>
            <a:ext cx="225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chapitres 10.1 et 10.2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221" y="368671"/>
            <a:ext cx="85775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Lien avec </a:t>
            </a:r>
            <a:r>
              <a:rPr lang="en-US" dirty="0" err="1" smtClean="0"/>
              <a:t>l’écosystème</a:t>
            </a:r>
            <a:r>
              <a:rPr lang="en-US" dirty="0" smtClean="0"/>
              <a:t> de </a:t>
            </a:r>
            <a:r>
              <a:rPr lang="en-US" dirty="0" err="1" smtClean="0"/>
              <a:t>normes</a:t>
            </a:r>
            <a:r>
              <a:rPr lang="en-US" dirty="0" smtClean="0"/>
              <a:t> UIT-T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err="1" smtClean="0"/>
              <a:t>Plusieurs</a:t>
            </a:r>
            <a:r>
              <a:rPr lang="en-US" sz="1800" dirty="0" smtClean="0"/>
              <a:t> </a:t>
            </a:r>
            <a:r>
              <a:rPr lang="en-US" sz="1800" dirty="0" err="1" smtClean="0"/>
              <a:t>indicateurs</a:t>
            </a:r>
            <a:r>
              <a:rPr lang="en-US" sz="1800" dirty="0" smtClean="0"/>
              <a:t>, non </a:t>
            </a:r>
            <a:r>
              <a:rPr lang="en-US" sz="1800" dirty="0" err="1" smtClean="0"/>
              <a:t>spécifiques</a:t>
            </a:r>
            <a:r>
              <a:rPr lang="en-US" sz="1800" dirty="0" smtClean="0"/>
              <a:t> à la </a:t>
            </a:r>
            <a:r>
              <a:rPr lang="en-US" sz="1800" dirty="0" err="1" smtClean="0"/>
              <a:t>VoLTE</a:t>
            </a:r>
            <a:r>
              <a:rPr lang="en-US" sz="1800" dirty="0" smtClean="0"/>
              <a:t>, son déjà </a:t>
            </a:r>
            <a:r>
              <a:rPr lang="en-US" sz="1800" dirty="0" err="1" smtClean="0"/>
              <a:t>définis</a:t>
            </a:r>
            <a:r>
              <a:rPr lang="en-US" sz="1800" dirty="0" smtClean="0"/>
              <a:t> par </a:t>
            </a:r>
            <a:r>
              <a:rPr lang="en-US" sz="1800" dirty="0" err="1" smtClean="0"/>
              <a:t>ailleurs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E.800 : </a:t>
            </a:r>
            <a:r>
              <a:rPr lang="en-US" sz="1100" dirty="0" err="1" smtClean="0"/>
              <a:t>disponibilité</a:t>
            </a:r>
            <a:r>
              <a:rPr lang="en-US" sz="1100" dirty="0" smtClean="0"/>
              <a:t>, temps </a:t>
            </a:r>
            <a:r>
              <a:rPr lang="en-US" sz="1100" dirty="0" err="1" smtClean="0"/>
              <a:t>d’accès</a:t>
            </a:r>
            <a:r>
              <a:rPr lang="en-US" sz="1100" dirty="0" smtClean="0"/>
              <a:t> au service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E.804 : </a:t>
            </a:r>
            <a:r>
              <a:rPr lang="en-US" sz="1100" dirty="0" err="1" smtClean="0"/>
              <a:t>taux</a:t>
            </a:r>
            <a:r>
              <a:rPr lang="en-US" sz="1100" dirty="0" smtClean="0"/>
              <a:t> de </a:t>
            </a:r>
            <a:r>
              <a:rPr lang="en-US" sz="1100" dirty="0" err="1" smtClean="0"/>
              <a:t>raccroché</a:t>
            </a:r>
            <a:r>
              <a:rPr lang="en-US" sz="1100" dirty="0" smtClean="0"/>
              <a:t> </a:t>
            </a:r>
            <a:r>
              <a:rPr lang="en-US" sz="1100" dirty="0" err="1" smtClean="0"/>
              <a:t>prématuré</a:t>
            </a:r>
            <a:endParaRPr lang="en-US" sz="11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P.10/G.100 : </a:t>
            </a:r>
            <a:r>
              <a:rPr lang="en-US" sz="1100" dirty="0" err="1" smtClean="0"/>
              <a:t>qualité</a:t>
            </a:r>
            <a:r>
              <a:rPr lang="en-US" sz="1100" dirty="0" smtClean="0"/>
              <a:t> </a:t>
            </a:r>
            <a:r>
              <a:rPr lang="en-US" sz="1100" dirty="0" err="1" smtClean="0"/>
              <a:t>vocale</a:t>
            </a:r>
            <a:r>
              <a:rPr lang="en-US" sz="1100" dirty="0" smtClean="0"/>
              <a:t>, retard, </a:t>
            </a:r>
            <a:r>
              <a:rPr lang="en-US" sz="1100" dirty="0" err="1" smtClean="0"/>
              <a:t>distorsion</a:t>
            </a:r>
            <a:r>
              <a:rPr lang="en-US" sz="1100" dirty="0" smtClean="0"/>
              <a:t> </a:t>
            </a:r>
            <a:r>
              <a:rPr lang="en-US" sz="1100" dirty="0" err="1" smtClean="0"/>
              <a:t>fréquentielle</a:t>
            </a:r>
            <a:endParaRPr lang="en-US" sz="11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Y.1540 : </a:t>
            </a:r>
            <a:r>
              <a:rPr lang="en-US" sz="1100" dirty="0" err="1" smtClean="0"/>
              <a:t>métriques</a:t>
            </a:r>
            <a:r>
              <a:rPr lang="en-US" sz="1100" dirty="0" smtClean="0"/>
              <a:t> de transport IP</a:t>
            </a:r>
          </a:p>
          <a:p>
            <a:pPr>
              <a:spcBef>
                <a:spcPts val="600"/>
              </a:spcBef>
            </a:pPr>
            <a:r>
              <a:rPr lang="en-US" sz="1800" dirty="0" err="1" smtClean="0"/>
              <a:t>L’évaluation</a:t>
            </a:r>
            <a:r>
              <a:rPr lang="en-US" sz="1800" dirty="0" smtClean="0"/>
              <a:t> de </a:t>
            </a:r>
            <a:r>
              <a:rPr lang="en-US" sz="1800" dirty="0" err="1" smtClean="0"/>
              <a:t>qualité</a:t>
            </a:r>
            <a:r>
              <a:rPr lang="en-US" sz="1800" dirty="0" smtClean="0"/>
              <a:t> </a:t>
            </a:r>
            <a:r>
              <a:rPr lang="en-US" sz="1800" dirty="0" err="1" smtClean="0"/>
              <a:t>vocale</a:t>
            </a:r>
            <a:r>
              <a:rPr lang="en-US" sz="1800" dirty="0" smtClean="0"/>
              <a:t> fait </a:t>
            </a:r>
            <a:r>
              <a:rPr lang="en-US" sz="1800" dirty="0" err="1" smtClean="0"/>
              <a:t>l’objet</a:t>
            </a:r>
            <a:r>
              <a:rPr lang="en-US" sz="1800" dirty="0" smtClean="0"/>
              <a:t> de </a:t>
            </a:r>
            <a:r>
              <a:rPr lang="en-US" sz="1800" dirty="0" err="1" smtClean="0"/>
              <a:t>nombreuses</a:t>
            </a:r>
            <a:r>
              <a:rPr lang="en-US" sz="1800" dirty="0" smtClean="0"/>
              <a:t> </a:t>
            </a:r>
            <a:r>
              <a:rPr lang="en-US" sz="1800" dirty="0" err="1" smtClean="0"/>
              <a:t>recommandations</a:t>
            </a:r>
            <a:r>
              <a:rPr lang="en-US" sz="1800" dirty="0" smtClean="0"/>
              <a:t> </a:t>
            </a:r>
            <a:r>
              <a:rPr lang="en-US" sz="1800" dirty="0" err="1" smtClean="0"/>
              <a:t>utiles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100" dirty="0" err="1" smtClean="0"/>
              <a:t>modèles</a:t>
            </a:r>
            <a:r>
              <a:rPr lang="en-US" sz="1100" dirty="0" smtClean="0"/>
              <a:t> </a:t>
            </a:r>
            <a:r>
              <a:rPr lang="en-US" sz="1100" dirty="0" err="1" smtClean="0"/>
              <a:t>paramétriques</a:t>
            </a:r>
            <a:r>
              <a:rPr lang="en-US" sz="1100" dirty="0" smtClean="0"/>
              <a:t> : P.564 (</a:t>
            </a:r>
            <a:r>
              <a:rPr lang="en-US" sz="1100" dirty="0" err="1" smtClean="0"/>
              <a:t>mesure</a:t>
            </a:r>
            <a:r>
              <a:rPr lang="en-US" sz="1100" dirty="0" smtClean="0"/>
              <a:t>), G.107 (</a:t>
            </a:r>
            <a:r>
              <a:rPr lang="en-US" sz="1100" dirty="0" err="1" smtClean="0"/>
              <a:t>planification</a:t>
            </a:r>
            <a:r>
              <a:rPr lang="en-US" sz="11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100" dirty="0" err="1" smtClean="0"/>
              <a:t>modèles</a:t>
            </a:r>
            <a:r>
              <a:rPr lang="en-US" sz="1100" dirty="0" smtClean="0"/>
              <a:t> </a:t>
            </a:r>
            <a:r>
              <a:rPr lang="en-US" sz="1100" dirty="0" err="1" smtClean="0"/>
              <a:t>basés</a:t>
            </a:r>
            <a:r>
              <a:rPr lang="en-US" sz="1100" dirty="0" smtClean="0"/>
              <a:t> signal : P.863, P.563 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C</a:t>
            </a:r>
            <a:r>
              <a:rPr lang="en-US" sz="1800" dirty="0" err="1" smtClean="0"/>
              <a:t>ertains</a:t>
            </a:r>
            <a:r>
              <a:rPr lang="en-US" sz="1800" dirty="0" smtClean="0"/>
              <a:t> </a:t>
            </a:r>
            <a:r>
              <a:rPr lang="en-US" sz="1800" dirty="0" err="1" smtClean="0"/>
              <a:t>seuils</a:t>
            </a:r>
            <a:r>
              <a:rPr lang="en-US" sz="1800" dirty="0" smtClean="0"/>
              <a:t> </a:t>
            </a:r>
            <a:r>
              <a:rPr lang="en-US" sz="1800" dirty="0" err="1" smtClean="0"/>
              <a:t>d’acceptabilité</a:t>
            </a:r>
            <a:r>
              <a:rPr lang="en-US" sz="1800" dirty="0" smtClean="0"/>
              <a:t> de </a:t>
            </a:r>
            <a:r>
              <a:rPr lang="en-US" sz="1800" dirty="0" err="1" smtClean="0"/>
              <a:t>normes</a:t>
            </a:r>
            <a:r>
              <a:rPr lang="en-US" sz="1800" dirty="0" smtClean="0"/>
              <a:t> </a:t>
            </a:r>
            <a:r>
              <a:rPr lang="en-US" sz="1800" dirty="0" err="1" smtClean="0"/>
              <a:t>existantes</a:t>
            </a:r>
            <a:r>
              <a:rPr lang="en-US" sz="1800" dirty="0" smtClean="0"/>
              <a:t> </a:t>
            </a:r>
            <a:r>
              <a:rPr lang="en-US" sz="1800" dirty="0" err="1" smtClean="0"/>
              <a:t>sont</a:t>
            </a:r>
            <a:r>
              <a:rPr lang="en-US" sz="1800" dirty="0" smtClean="0"/>
              <a:t> </a:t>
            </a:r>
            <a:r>
              <a:rPr lang="en-US" sz="1800" dirty="0" err="1" smtClean="0"/>
              <a:t>applicables</a:t>
            </a:r>
            <a:r>
              <a:rPr lang="en-US" sz="1800" dirty="0" smtClean="0"/>
              <a:t> à la </a:t>
            </a:r>
            <a:r>
              <a:rPr lang="en-US" sz="1800" dirty="0" err="1" smtClean="0"/>
              <a:t>VoLTE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100" dirty="0" smtClean="0"/>
              <a:t>G.114 pour les </a:t>
            </a:r>
            <a:r>
              <a:rPr lang="en-US" sz="1100" dirty="0" err="1" smtClean="0"/>
              <a:t>valeurs</a:t>
            </a:r>
            <a:r>
              <a:rPr lang="en-US" sz="1100" dirty="0" smtClean="0"/>
              <a:t> de retard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G.109 pour le </a:t>
            </a:r>
            <a:r>
              <a:rPr lang="en-US" sz="1100" dirty="0" err="1" smtClean="0"/>
              <a:t>facteur</a:t>
            </a:r>
            <a:r>
              <a:rPr lang="en-US" sz="1100" dirty="0" smtClean="0"/>
              <a:t> R (G.107)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/>
              <a:t>Y.1541 pour les </a:t>
            </a:r>
            <a:r>
              <a:rPr lang="en-US" sz="1100" dirty="0" err="1" smtClean="0"/>
              <a:t>métriques</a:t>
            </a:r>
            <a:r>
              <a:rPr lang="en-US" sz="1100" dirty="0" smtClean="0"/>
              <a:t> de transport IP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07109" y="1618407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 10.3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0580"/>
            <a:ext cx="8229600" cy="1143000"/>
          </a:xfrm>
        </p:spPr>
        <p:txBody>
          <a:bodyPr/>
          <a:lstStyle/>
          <a:p>
            <a:r>
              <a:rPr lang="en-US" dirty="0" err="1" smtClean="0"/>
              <a:t>Bref</a:t>
            </a:r>
            <a:r>
              <a:rPr lang="en-US" dirty="0" smtClean="0"/>
              <a:t> rappel </a:t>
            </a:r>
            <a:r>
              <a:rPr lang="en-US" dirty="0" err="1" smtClean="0"/>
              <a:t>historique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961"/>
            <a:ext cx="8229600" cy="39804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G.1028 </a:t>
            </a:r>
            <a:r>
              <a:rPr lang="en-US" sz="1400" dirty="0" err="1" smtClean="0"/>
              <a:t>est</a:t>
            </a:r>
            <a:r>
              <a:rPr lang="en-US" sz="1400" dirty="0" smtClean="0"/>
              <a:t> le </a:t>
            </a:r>
            <a:r>
              <a:rPr lang="en-US" sz="1400" dirty="0" err="1" smtClean="0"/>
              <a:t>numéro</a:t>
            </a:r>
            <a:r>
              <a:rPr lang="en-US" sz="1400" dirty="0" smtClean="0"/>
              <a:t> </a:t>
            </a:r>
            <a:r>
              <a:rPr lang="en-US" sz="1400" dirty="0" err="1" smtClean="0"/>
              <a:t>attribué</a:t>
            </a:r>
            <a:r>
              <a:rPr lang="en-US" sz="1400" dirty="0" smtClean="0"/>
              <a:t> </a:t>
            </a:r>
            <a:r>
              <a:rPr lang="en-US" sz="1400" dirty="0"/>
              <a:t>après son </a:t>
            </a:r>
            <a:r>
              <a:rPr lang="en-US" sz="1400" dirty="0" smtClean="0"/>
              <a:t>approbation au </a:t>
            </a:r>
            <a:r>
              <a:rPr lang="en-US" sz="1400" dirty="0" err="1" smtClean="0"/>
              <a:t>projet</a:t>
            </a:r>
            <a:r>
              <a:rPr lang="en-US" sz="1400" dirty="0" smtClean="0"/>
              <a:t> de </a:t>
            </a:r>
            <a:r>
              <a:rPr lang="en-US" sz="1400" dirty="0" err="1" smtClean="0"/>
              <a:t>recommandation</a:t>
            </a:r>
            <a:r>
              <a:rPr lang="en-US" sz="1400" dirty="0" smtClean="0"/>
              <a:t> </a:t>
            </a:r>
            <a:r>
              <a:rPr lang="en-US" sz="1400" dirty="0" err="1" smtClean="0"/>
              <a:t>connu</a:t>
            </a:r>
            <a:r>
              <a:rPr lang="en-US" sz="1400" dirty="0" smtClean="0"/>
              <a:t> </a:t>
            </a:r>
            <a:r>
              <a:rPr lang="en-US" sz="1400" dirty="0" err="1" smtClean="0"/>
              <a:t>précédemment</a:t>
            </a:r>
            <a:r>
              <a:rPr lang="en-US" sz="1400" dirty="0" smtClean="0"/>
              <a:t> sous le </a:t>
            </a:r>
            <a:r>
              <a:rPr lang="en-US" sz="1400" dirty="0" err="1" smtClean="0"/>
              <a:t>vocable</a:t>
            </a:r>
            <a:r>
              <a:rPr lang="en-US" sz="1400" dirty="0" smtClean="0"/>
              <a:t> “</a:t>
            </a:r>
            <a:r>
              <a:rPr lang="en-US" sz="1400" dirty="0" err="1" smtClean="0"/>
              <a:t>G.VoLTE</a:t>
            </a:r>
            <a:r>
              <a:rPr lang="en-US" sz="1400" dirty="0" smtClean="0"/>
              <a:t>”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Trois </a:t>
            </a:r>
            <a:r>
              <a:rPr lang="en-US" sz="1400" dirty="0" err="1" smtClean="0"/>
              <a:t>ans</a:t>
            </a:r>
            <a:r>
              <a:rPr lang="en-US" sz="1400" dirty="0" smtClean="0"/>
              <a:t> entre </a:t>
            </a:r>
            <a:r>
              <a:rPr lang="en-US" sz="1400" dirty="0" err="1" smtClean="0"/>
              <a:t>l’idée</a:t>
            </a:r>
            <a:r>
              <a:rPr lang="en-US" sz="1400" dirty="0" smtClean="0"/>
              <a:t> et </a:t>
            </a:r>
            <a:r>
              <a:rPr lang="en-US" sz="1400" dirty="0" err="1" smtClean="0"/>
              <a:t>l’adoption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mars 2013 : proposition de </a:t>
            </a:r>
            <a:r>
              <a:rPr lang="en-US" sz="1000" dirty="0" err="1" smtClean="0"/>
              <a:t>lancement</a:t>
            </a:r>
            <a:r>
              <a:rPr lang="en-US" sz="1000" dirty="0" smtClean="0"/>
              <a:t> d’un </a:t>
            </a:r>
            <a:r>
              <a:rPr lang="en-US" sz="1000" dirty="0" err="1" smtClean="0"/>
              <a:t>sujet</a:t>
            </a:r>
            <a:r>
              <a:rPr lang="en-US" sz="1000" dirty="0" smtClean="0"/>
              <a:t> </a:t>
            </a:r>
            <a:r>
              <a:rPr lang="en-US" sz="1000" dirty="0" err="1" smtClean="0"/>
              <a:t>d’étude</a:t>
            </a:r>
            <a:r>
              <a:rPr lang="en-US" sz="1000" dirty="0" smtClean="0"/>
              <a:t> (contributions C 074 et 076) et acceptation </a:t>
            </a:r>
            <a:r>
              <a:rPr lang="en-US" sz="1000" dirty="0" err="1" smtClean="0"/>
              <a:t>d’inclusion</a:t>
            </a:r>
            <a:r>
              <a:rPr lang="en-US" sz="1000" dirty="0" smtClean="0"/>
              <a:t> au </a:t>
            </a:r>
            <a:r>
              <a:rPr lang="en-US" sz="1000" dirty="0" err="1" smtClean="0"/>
              <a:t>programme</a:t>
            </a:r>
            <a:r>
              <a:rPr lang="en-US" sz="1000" dirty="0"/>
              <a:t> de la question 11/12 (“Performance interworking and traffic management for Next Generation Networks</a:t>
            </a:r>
            <a:r>
              <a:rPr lang="en-US" sz="1000" dirty="0" smtClean="0"/>
              <a:t>”)</a:t>
            </a:r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novembre</a:t>
            </a:r>
            <a:r>
              <a:rPr lang="en-US" sz="1000" dirty="0" smtClean="0"/>
              <a:t> 2013 : premiers </a:t>
            </a:r>
            <a:r>
              <a:rPr lang="en-US" sz="1000" dirty="0" err="1" smtClean="0"/>
              <a:t>éléments</a:t>
            </a:r>
            <a:r>
              <a:rPr lang="en-US" sz="1000" dirty="0" smtClean="0"/>
              <a:t> de </a:t>
            </a:r>
            <a:r>
              <a:rPr lang="en-US" sz="1000" dirty="0" err="1" smtClean="0"/>
              <a:t>connaissance</a:t>
            </a:r>
            <a:r>
              <a:rPr lang="en-US" sz="1000" dirty="0" smtClean="0"/>
              <a:t> </a:t>
            </a:r>
            <a:r>
              <a:rPr lang="en-US" sz="1000" dirty="0" err="1" smtClean="0"/>
              <a:t>partagés</a:t>
            </a:r>
            <a:r>
              <a:rPr lang="en-US" sz="1000" dirty="0" smtClean="0"/>
              <a:t> (contribution C 127) et </a:t>
            </a:r>
            <a:r>
              <a:rPr lang="en-US" sz="1000" dirty="0" err="1" smtClean="0"/>
              <a:t>décision</a:t>
            </a:r>
            <a:r>
              <a:rPr lang="en-US" sz="1000" dirty="0" smtClean="0"/>
              <a:t> de lancer la </a:t>
            </a:r>
            <a:r>
              <a:rPr lang="en-US" sz="1000" dirty="0" err="1" smtClean="0"/>
              <a:t>rédaction</a:t>
            </a:r>
            <a:r>
              <a:rPr lang="en-US" sz="1000" dirty="0" smtClean="0"/>
              <a:t> de </a:t>
            </a:r>
            <a:r>
              <a:rPr lang="en-US" sz="1000" dirty="0" err="1" smtClean="0"/>
              <a:t>G.VoLTE</a:t>
            </a:r>
            <a:endParaRPr lang="en-US" sz="1000" dirty="0" smtClean="0"/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septembre</a:t>
            </a:r>
            <a:r>
              <a:rPr lang="en-US" sz="1000" dirty="0" smtClean="0"/>
              <a:t> 2014 : première version de </a:t>
            </a:r>
            <a:r>
              <a:rPr lang="en-US" sz="1000" dirty="0" err="1" smtClean="0"/>
              <a:t>G.VoLTE</a:t>
            </a:r>
            <a:r>
              <a:rPr lang="en-US" sz="1000" dirty="0" smtClean="0"/>
              <a:t> (contribution C 189)</a:t>
            </a:r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mai</a:t>
            </a:r>
            <a:r>
              <a:rPr lang="en-US" sz="1000" dirty="0" smtClean="0"/>
              <a:t> 2015 :  </a:t>
            </a:r>
            <a:r>
              <a:rPr lang="en-US" sz="1000" dirty="0" err="1" smtClean="0"/>
              <a:t>seconde</a:t>
            </a:r>
            <a:r>
              <a:rPr lang="en-US" sz="1000" dirty="0" smtClean="0"/>
              <a:t> </a:t>
            </a:r>
            <a:r>
              <a:rPr lang="en-US" sz="1000" dirty="0"/>
              <a:t>version de </a:t>
            </a:r>
            <a:r>
              <a:rPr lang="en-US" sz="1000" dirty="0" err="1"/>
              <a:t>G.VoLTE</a:t>
            </a:r>
            <a:r>
              <a:rPr lang="en-US" sz="1000" dirty="0"/>
              <a:t> (contribution C </a:t>
            </a:r>
            <a:r>
              <a:rPr lang="en-US" sz="1000" dirty="0" smtClean="0"/>
              <a:t>241)</a:t>
            </a:r>
          </a:p>
          <a:p>
            <a:pPr lvl="1">
              <a:spcBef>
                <a:spcPts val="600"/>
              </a:spcBef>
            </a:pPr>
            <a:r>
              <a:rPr lang="en-US" sz="1000" dirty="0" err="1" smtClean="0"/>
              <a:t>janvier</a:t>
            </a:r>
            <a:r>
              <a:rPr lang="en-US" sz="1000" dirty="0" smtClean="0"/>
              <a:t> 2016 : </a:t>
            </a:r>
            <a:r>
              <a:rPr lang="en-US" sz="1000" dirty="0" err="1" smtClean="0"/>
              <a:t>soumission</a:t>
            </a:r>
            <a:r>
              <a:rPr lang="en-US" sz="1000" dirty="0" smtClean="0"/>
              <a:t> de </a:t>
            </a:r>
            <a:r>
              <a:rPr lang="en-US" sz="1000" dirty="0" err="1" smtClean="0"/>
              <a:t>G.VoLTE</a:t>
            </a:r>
            <a:r>
              <a:rPr lang="en-US" sz="1000" dirty="0" smtClean="0"/>
              <a:t> pour </a:t>
            </a:r>
            <a:r>
              <a:rPr lang="en-US" sz="1000" dirty="0" err="1" smtClean="0"/>
              <a:t>consentement</a:t>
            </a:r>
            <a:r>
              <a:rPr lang="en-US" sz="1000" dirty="0" smtClean="0"/>
              <a:t> de la commission </a:t>
            </a:r>
            <a:r>
              <a:rPr lang="en-US" sz="1000" dirty="0" err="1" smtClean="0"/>
              <a:t>d’études</a:t>
            </a:r>
            <a:r>
              <a:rPr lang="en-US" sz="1000" dirty="0" smtClean="0"/>
              <a:t> 12 (contribution C 288, </a:t>
            </a:r>
            <a:r>
              <a:rPr lang="en-US" sz="1000" dirty="0" err="1" smtClean="0"/>
              <a:t>devenue</a:t>
            </a:r>
            <a:r>
              <a:rPr lang="en-US" sz="1000" dirty="0" smtClean="0"/>
              <a:t> TD 873 rev 1 après </a:t>
            </a:r>
            <a:r>
              <a:rPr lang="en-US" sz="1000" dirty="0" err="1" smtClean="0"/>
              <a:t>amendemants</a:t>
            </a:r>
            <a:r>
              <a:rPr lang="en-US" sz="1000" dirty="0" smtClean="0"/>
              <a:t> </a:t>
            </a:r>
            <a:r>
              <a:rPr lang="en-US" sz="1000" dirty="0" err="1" smtClean="0"/>
              <a:t>en</a:t>
            </a:r>
            <a:r>
              <a:rPr lang="en-US" sz="1000" dirty="0" smtClean="0"/>
              <a:t> séance) et entrée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d’approbation</a:t>
            </a:r>
            <a:r>
              <a:rPr lang="en-US" sz="1000" dirty="0" smtClean="0"/>
              <a:t> </a:t>
            </a:r>
            <a:r>
              <a:rPr lang="en-US" sz="1000" dirty="0" err="1" smtClean="0"/>
              <a:t>accélérée</a:t>
            </a:r>
            <a:r>
              <a:rPr lang="en-US" sz="1000" dirty="0" smtClean="0"/>
              <a:t> (AAP)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1er-28 </a:t>
            </a:r>
            <a:r>
              <a:rPr lang="en-US" sz="1000" dirty="0" err="1" smtClean="0"/>
              <a:t>février</a:t>
            </a:r>
            <a:r>
              <a:rPr lang="en-US" sz="1000" dirty="0" smtClean="0"/>
              <a:t> 2016 : Dernier </a:t>
            </a:r>
            <a:r>
              <a:rPr lang="en-US" sz="1000" dirty="0" err="1" smtClean="0"/>
              <a:t>appel</a:t>
            </a:r>
            <a:r>
              <a:rPr lang="en-US" sz="1000" dirty="0" smtClean="0"/>
              <a:t> pour </a:t>
            </a:r>
            <a:r>
              <a:rPr lang="en-US" sz="1000" dirty="0" err="1" smtClean="0"/>
              <a:t>commentaires</a:t>
            </a:r>
            <a:r>
              <a:rPr lang="en-US" sz="1000" dirty="0" smtClean="0"/>
              <a:t> (1 </a:t>
            </a:r>
            <a:r>
              <a:rPr lang="en-US" sz="1000" dirty="0" err="1" smtClean="0"/>
              <a:t>commentaire</a:t>
            </a:r>
            <a:r>
              <a:rPr lang="en-US" sz="1000" dirty="0" smtClean="0"/>
              <a:t> </a:t>
            </a:r>
            <a:r>
              <a:rPr lang="en-US" sz="1000" dirty="0" err="1" smtClean="0"/>
              <a:t>reçu</a:t>
            </a:r>
            <a:r>
              <a:rPr lang="en-US" sz="1000" dirty="0" smtClean="0"/>
              <a:t> de la part </a:t>
            </a:r>
            <a:r>
              <a:rPr lang="en-US" sz="1000" dirty="0" err="1" smtClean="0"/>
              <a:t>d’Ericsson</a:t>
            </a:r>
            <a:r>
              <a:rPr lang="en-US" sz="1000" dirty="0" smtClean="0"/>
              <a:t>)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b="1" u="sng" dirty="0" smtClean="0"/>
              <a:t>15 mars 2016 : adoption de G.1028</a:t>
            </a:r>
            <a:endParaRPr lang="en-US" sz="1000" b="1" u="sng" dirty="0"/>
          </a:p>
          <a:p>
            <a:pPr lvl="1">
              <a:spcBef>
                <a:spcPts val="600"/>
              </a:spcBef>
            </a:pPr>
            <a:endParaRPr lang="en-US" sz="1000" dirty="0" smtClean="0"/>
          </a:p>
          <a:p>
            <a:pPr>
              <a:spcBef>
                <a:spcPts val="600"/>
              </a:spcBef>
            </a:pPr>
            <a:r>
              <a:rPr lang="en-US" sz="1400" dirty="0" err="1" smtClean="0"/>
              <a:t>Nombreuses</a:t>
            </a:r>
            <a:r>
              <a:rPr lang="en-US" sz="1400" dirty="0" smtClean="0"/>
              <a:t> </a:t>
            </a:r>
            <a:r>
              <a:rPr lang="en-US" sz="1400" dirty="0" err="1" smtClean="0"/>
              <a:t>normes</a:t>
            </a:r>
            <a:r>
              <a:rPr lang="en-US" sz="1400" dirty="0" smtClean="0"/>
              <a:t> </a:t>
            </a:r>
            <a:r>
              <a:rPr lang="en-US" sz="1400" dirty="0" err="1" smtClean="0"/>
              <a:t>extérieures</a:t>
            </a:r>
            <a:r>
              <a:rPr lang="en-US" sz="1400" dirty="0" smtClean="0"/>
              <a:t> à </a:t>
            </a:r>
            <a:r>
              <a:rPr lang="en-US" sz="1400" dirty="0" err="1" smtClean="0"/>
              <a:t>l’UIT</a:t>
            </a:r>
            <a:r>
              <a:rPr lang="en-US" sz="1400" dirty="0" smtClean="0"/>
              <a:t>-T </a:t>
            </a:r>
            <a:r>
              <a:rPr lang="en-US" sz="1400" dirty="0" err="1" smtClean="0"/>
              <a:t>référencées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G?1028 :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3GPP :  </a:t>
            </a:r>
            <a:r>
              <a:rPr lang="en-US" sz="1000" dirty="0" err="1" smtClean="0"/>
              <a:t>définitions</a:t>
            </a:r>
            <a:r>
              <a:rPr lang="en-US" sz="1000" dirty="0" smtClean="0"/>
              <a:t> et </a:t>
            </a:r>
            <a:r>
              <a:rPr lang="en-US" sz="1000" dirty="0" err="1" smtClean="0"/>
              <a:t>spécifications</a:t>
            </a:r>
            <a:r>
              <a:rPr lang="en-US" sz="1000" dirty="0" smtClean="0"/>
              <a:t> des </a:t>
            </a:r>
            <a:r>
              <a:rPr lang="en-US" sz="1000" dirty="0" err="1" smtClean="0"/>
              <a:t>réseaux</a:t>
            </a:r>
            <a:r>
              <a:rPr lang="en-US" sz="1000" dirty="0" smtClean="0"/>
              <a:t> et </a:t>
            </a:r>
            <a:r>
              <a:rPr lang="en-US" sz="1000" dirty="0" err="1" smtClean="0"/>
              <a:t>serviecs</a:t>
            </a:r>
            <a:r>
              <a:rPr lang="en-US" sz="1000" dirty="0" smtClean="0"/>
              <a:t> mobiles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IETF : </a:t>
            </a:r>
            <a:r>
              <a:rPr lang="en-US" sz="1000" dirty="0" smtClean="0"/>
              <a:t>aspects </a:t>
            </a:r>
            <a:r>
              <a:rPr lang="en-US" sz="1000" dirty="0" err="1"/>
              <a:t>protocolaires</a:t>
            </a:r>
            <a:r>
              <a:rPr lang="en-US" sz="1000" dirty="0"/>
              <a:t> IMS </a:t>
            </a:r>
            <a:r>
              <a:rPr lang="en-US" sz="1000" dirty="0" err="1"/>
              <a:t>associés</a:t>
            </a:r>
            <a:r>
              <a:rPr lang="en-US" sz="1000" dirty="0"/>
              <a:t> au services </a:t>
            </a:r>
            <a:r>
              <a:rPr lang="en-US" sz="1000" dirty="0" err="1"/>
              <a:t>VoLTE</a:t>
            </a:r>
            <a:endParaRPr lang="en-US" sz="1000" dirty="0"/>
          </a:p>
          <a:p>
            <a:pPr lvl="1">
              <a:spcBef>
                <a:spcPts val="600"/>
              </a:spcBef>
            </a:pPr>
            <a:r>
              <a:rPr lang="en-US" sz="1000" dirty="0" smtClean="0"/>
              <a:t>GSMA : </a:t>
            </a:r>
            <a:r>
              <a:rPr lang="en-US" sz="1000" dirty="0" err="1" smtClean="0"/>
              <a:t>définition</a:t>
            </a:r>
            <a:r>
              <a:rPr lang="en-US" sz="1000" dirty="0" smtClean="0"/>
              <a:t> du service </a:t>
            </a:r>
            <a:r>
              <a:rPr lang="en-US" sz="1000" dirty="0" err="1" smtClean="0"/>
              <a:t>VoLTE</a:t>
            </a:r>
            <a:r>
              <a:rPr lang="en-US" sz="1000" dirty="0" smtClean="0"/>
              <a:t> du </a:t>
            </a:r>
            <a:r>
              <a:rPr lang="en-US" sz="1000" dirty="0" err="1" smtClean="0"/>
              <a:t>pointd</a:t>
            </a:r>
            <a:r>
              <a:rPr lang="en-US" sz="1000" dirty="0" smtClean="0"/>
              <a:t>   </a:t>
            </a:r>
            <a:r>
              <a:rPr lang="en-US" sz="1000" dirty="0" err="1" smtClean="0"/>
              <a:t>vue</a:t>
            </a:r>
            <a:r>
              <a:rPr lang="en-US" sz="1000" dirty="0" smtClean="0"/>
              <a:t> des </a:t>
            </a:r>
            <a:r>
              <a:rPr lang="en-US" sz="1000" dirty="0" err="1" smtClean="0"/>
              <a:t>opérateurs</a:t>
            </a:r>
            <a:r>
              <a:rPr lang="en-US" sz="1000" dirty="0" smtClean="0"/>
              <a:t> mobiles</a:t>
            </a:r>
          </a:p>
          <a:p>
            <a:pPr lvl="1">
              <a:spcBef>
                <a:spcPts val="600"/>
              </a:spcBef>
            </a:pPr>
            <a:endParaRPr 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947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5" y="3018640"/>
            <a:ext cx="620871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56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otions de base du service </a:t>
            </a:r>
            <a:r>
              <a:rPr lang="en-US" dirty="0" err="1" smtClean="0"/>
              <a:t>VoLTE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99" y="1879487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La </a:t>
            </a:r>
            <a:r>
              <a:rPr lang="en-US" sz="2400" dirty="0" err="1" smtClean="0"/>
              <a:t>VoLTE</a:t>
            </a:r>
            <a:r>
              <a:rPr lang="en-US" sz="2400" dirty="0" smtClean="0"/>
              <a:t> sous-</a:t>
            </a:r>
            <a:r>
              <a:rPr lang="en-US" sz="2400" dirty="0" err="1" smtClean="0"/>
              <a:t>entend</a:t>
            </a:r>
            <a:r>
              <a:rPr lang="en-US" sz="2400" dirty="0" smtClean="0"/>
              <a:t> </a:t>
            </a:r>
            <a:r>
              <a:rPr lang="en-US" sz="2400" dirty="0" err="1" smtClean="0"/>
              <a:t>l’utilisation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éléments</a:t>
            </a:r>
            <a:r>
              <a:rPr lang="en-US" sz="2400" dirty="0" smtClean="0"/>
              <a:t> </a:t>
            </a:r>
            <a:r>
              <a:rPr lang="en-US" sz="2400" dirty="0" err="1" smtClean="0"/>
              <a:t>suivants</a:t>
            </a:r>
            <a:endParaRPr lang="en-US" sz="2400" dirty="0" smtClean="0"/>
          </a:p>
          <a:p>
            <a:pPr lvl="1">
              <a:spcBef>
                <a:spcPts val="600"/>
              </a:spcBef>
            </a:pPr>
            <a:r>
              <a:rPr lang="en-US" sz="1400" dirty="0" err="1" smtClean="0"/>
              <a:t>réseau</a:t>
            </a:r>
            <a:r>
              <a:rPr lang="en-US" sz="1400" dirty="0" smtClean="0"/>
              <a:t> </a:t>
            </a:r>
            <a:r>
              <a:rPr lang="en-US" sz="1400" dirty="0" err="1" smtClean="0"/>
              <a:t>d’accès</a:t>
            </a:r>
            <a:r>
              <a:rPr lang="en-US" sz="1400" dirty="0" smtClean="0"/>
              <a:t> 4G (E-UTRAN)</a:t>
            </a:r>
          </a:p>
          <a:p>
            <a:pPr lvl="1">
              <a:spcBef>
                <a:spcPts val="600"/>
              </a:spcBef>
            </a:pPr>
            <a:r>
              <a:rPr lang="en-US" sz="1400" dirty="0" err="1" smtClean="0"/>
              <a:t>terminaux</a:t>
            </a:r>
            <a:r>
              <a:rPr lang="en-US" sz="1400" dirty="0" smtClean="0"/>
              <a:t> compatibles</a:t>
            </a:r>
          </a:p>
          <a:p>
            <a:pPr lvl="1">
              <a:spcBef>
                <a:spcPts val="600"/>
              </a:spcBef>
            </a:pPr>
            <a:r>
              <a:rPr lang="en-US" sz="1400" dirty="0" err="1" smtClean="0"/>
              <a:t>réseau</a:t>
            </a:r>
            <a:r>
              <a:rPr lang="en-US" sz="1400" dirty="0" smtClean="0"/>
              <a:t> </a:t>
            </a:r>
            <a:r>
              <a:rPr lang="en-US" sz="1400" dirty="0" err="1" smtClean="0"/>
              <a:t>coeur</a:t>
            </a:r>
            <a:r>
              <a:rPr lang="en-US" sz="1400" dirty="0" smtClean="0"/>
              <a:t> </a:t>
            </a:r>
            <a:r>
              <a:rPr lang="en-US" sz="1400" dirty="0" err="1" smtClean="0"/>
              <a:t>associé</a:t>
            </a:r>
            <a:r>
              <a:rPr lang="en-US" sz="1400" dirty="0" smtClean="0"/>
              <a:t> à la 4G </a:t>
            </a:r>
            <a:r>
              <a:rPr lang="en-US" sz="1400" dirty="0">
                <a:sym typeface="Wingdings" panose="05000000000000000000" pitchFamily="2" charset="2"/>
              </a:rPr>
              <a:t>(</a:t>
            </a:r>
            <a:r>
              <a:rPr lang="en-US" sz="1400" dirty="0" smtClean="0">
                <a:sym typeface="Wingdings" panose="05000000000000000000" pitchFamily="2" charset="2"/>
              </a:rPr>
              <a:t>EPC) </a:t>
            </a:r>
            <a:r>
              <a:rPr lang="en-US" sz="1400" dirty="0" err="1" smtClean="0">
                <a:sym typeface="Wingdings" panose="05000000000000000000" pitchFamily="2" charset="2"/>
              </a:rPr>
              <a:t>connecté</a:t>
            </a:r>
            <a:r>
              <a:rPr lang="en-US" sz="1400" dirty="0" smtClean="0">
                <a:sym typeface="Wingdings" panose="05000000000000000000" pitchFamily="2" charset="2"/>
              </a:rPr>
              <a:t> au E-UTRAN par un </a:t>
            </a:r>
            <a:r>
              <a:rPr lang="en-US" sz="1400" dirty="0" err="1" smtClean="0">
                <a:sym typeface="Wingdings" panose="05000000000000000000" pitchFamily="2" charset="2"/>
              </a:rPr>
              <a:t>eNodeB</a:t>
            </a:r>
            <a:endParaRPr lang="en-US" sz="14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ym typeface="Wingdings" panose="05000000000000000000" pitchFamily="2" charset="2"/>
              </a:rPr>
              <a:t>plate-</a:t>
            </a:r>
            <a:r>
              <a:rPr lang="en-US" sz="1400" dirty="0" err="1" smtClean="0">
                <a:sym typeface="Wingdings" panose="05000000000000000000" pitchFamily="2" charset="2"/>
              </a:rPr>
              <a:t>forme</a:t>
            </a:r>
            <a:r>
              <a:rPr lang="en-US" sz="1400" dirty="0" smtClean="0">
                <a:sym typeface="Wingdings" panose="05000000000000000000" pitchFamily="2" charset="2"/>
              </a:rPr>
              <a:t> IMS et </a:t>
            </a:r>
            <a:r>
              <a:rPr lang="en-US" sz="1400" dirty="0" err="1" smtClean="0">
                <a:sym typeface="Wingdings" panose="05000000000000000000" pitchFamily="2" charset="2"/>
              </a:rPr>
              <a:t>utilisation</a:t>
            </a:r>
            <a:r>
              <a:rPr lang="en-US" sz="1400" dirty="0" smtClean="0">
                <a:sym typeface="Wingdings" panose="05000000000000000000" pitchFamily="2" charset="2"/>
              </a:rPr>
              <a:t> du </a:t>
            </a:r>
            <a:r>
              <a:rPr lang="en-US" sz="1400" dirty="0" err="1" smtClean="0">
                <a:sym typeface="Wingdings" panose="05000000000000000000" pitchFamily="2" charset="2"/>
              </a:rPr>
              <a:t>protocole</a:t>
            </a:r>
            <a:r>
              <a:rPr lang="en-US" sz="1400" dirty="0" smtClean="0">
                <a:sym typeface="Wingdings" panose="05000000000000000000" pitchFamily="2" charset="2"/>
              </a:rPr>
              <a:t> de </a:t>
            </a:r>
            <a:r>
              <a:rPr lang="en-US" sz="1400" dirty="0" err="1" smtClean="0">
                <a:sym typeface="Wingdings" panose="05000000000000000000" pitchFamily="2" charset="2"/>
              </a:rPr>
              <a:t>signalisation</a:t>
            </a:r>
            <a:r>
              <a:rPr lang="en-US" sz="1400" dirty="0" smtClean="0">
                <a:sym typeface="Wingdings" panose="05000000000000000000" pitchFamily="2" charset="2"/>
              </a:rPr>
              <a:t> SIP</a:t>
            </a:r>
          </a:p>
          <a:p>
            <a:pPr lvl="1">
              <a:spcBef>
                <a:spcPts val="600"/>
              </a:spcBef>
            </a:pPr>
            <a:r>
              <a:rPr lang="en-US" sz="1400" dirty="0" err="1">
                <a:sym typeface="Wingdings" panose="05000000000000000000" pitchFamily="2" charset="2"/>
              </a:rPr>
              <a:t>interconnexion</a:t>
            </a:r>
            <a:r>
              <a:rPr lang="en-US" sz="1400" dirty="0">
                <a:sym typeface="Wingdings" panose="05000000000000000000" pitchFamily="2" charset="2"/>
              </a:rPr>
              <a:t> avec le monde </a:t>
            </a:r>
            <a:r>
              <a:rPr lang="en-US" sz="1400" dirty="0" smtClean="0">
                <a:sym typeface="Wingdings" panose="05000000000000000000" pitchFamily="2" charset="2"/>
              </a:rPr>
              <a:t>circuit</a:t>
            </a:r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07109" y="1618407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chapitres 6 et 7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otions de base du service </a:t>
            </a:r>
            <a:r>
              <a:rPr lang="en-US" dirty="0" err="1" smtClean="0"/>
              <a:t>VoLTE</a:t>
            </a:r>
            <a:r>
              <a:rPr lang="en-US" dirty="0" smtClean="0"/>
              <a:t> (suite)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3" y="1968500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err="1">
                <a:sym typeface="Wingdings" panose="05000000000000000000" pitchFamily="2" charset="2"/>
              </a:rPr>
              <a:t>Mécanismes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considérés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comme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optionnels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mais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considérés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dans</a:t>
            </a:r>
            <a:r>
              <a:rPr lang="en-US" sz="1600" dirty="0">
                <a:sym typeface="Wingdings" panose="05000000000000000000" pitchFamily="2" charset="2"/>
              </a:rPr>
              <a:t> G.1028 :</a:t>
            </a:r>
          </a:p>
          <a:p>
            <a:pPr lvl="1">
              <a:spcBef>
                <a:spcPts val="600"/>
              </a:spcBef>
            </a:pPr>
            <a:r>
              <a:rPr lang="en-US" sz="1100" dirty="0" err="1">
                <a:sym typeface="Wingdings" panose="05000000000000000000" pitchFamily="2" charset="2"/>
              </a:rPr>
              <a:t>RoHC</a:t>
            </a:r>
            <a:endParaRPr lang="en-US" sz="11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TTI bundling</a:t>
            </a: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DTX, DRX</a:t>
            </a:r>
          </a:p>
          <a:p>
            <a:pPr lvl="1">
              <a:spcBef>
                <a:spcPts val="600"/>
              </a:spcBef>
            </a:pPr>
            <a:r>
              <a:rPr lang="en-US" sz="1100" dirty="0">
                <a:sym typeface="Wingdings" panose="05000000000000000000" pitchFamily="2" charset="2"/>
              </a:rPr>
              <a:t>SPS</a:t>
            </a:r>
          </a:p>
          <a:p>
            <a:pPr lvl="1">
              <a:spcBef>
                <a:spcPts val="600"/>
              </a:spcBef>
            </a:pPr>
            <a:r>
              <a:rPr lang="en-US" sz="1100" dirty="0" err="1">
                <a:sym typeface="Wingdings" panose="05000000000000000000" pitchFamily="2" charset="2"/>
              </a:rPr>
              <a:t>Préconditions</a:t>
            </a:r>
            <a:r>
              <a:rPr lang="en-US" sz="1100" dirty="0">
                <a:sym typeface="Wingdings" panose="05000000000000000000" pitchFamily="2" charset="2"/>
              </a:rPr>
              <a:t> SIP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Classification </a:t>
            </a:r>
            <a:r>
              <a:rPr lang="en-US" sz="1600" dirty="0">
                <a:sym typeface="Wingdings" panose="05000000000000000000" pitchFamily="2" charset="2"/>
              </a:rPr>
              <a:t>de QOS (</a:t>
            </a:r>
            <a:r>
              <a:rPr lang="en-US" sz="1600" dirty="0" err="1">
                <a:sym typeface="Wingdings" panose="05000000000000000000" pitchFamily="2" charset="2"/>
              </a:rPr>
              <a:t>utilisation</a:t>
            </a:r>
            <a:r>
              <a:rPr lang="en-US" sz="1600" dirty="0">
                <a:sym typeface="Wingdings" panose="05000000000000000000" pitchFamily="2" charset="2"/>
              </a:rPr>
              <a:t> de QCI)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5 pour SIP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1 pour la </a:t>
            </a:r>
            <a:r>
              <a:rPr lang="en-US" sz="1200" dirty="0" err="1">
                <a:sym typeface="Wingdings" panose="05000000000000000000" pitchFamily="2" charset="2"/>
              </a:rPr>
              <a:t>voix</a:t>
            </a:r>
            <a:r>
              <a:rPr lang="en-US" sz="1200" dirty="0">
                <a:sym typeface="Wingdings" panose="05000000000000000000" pitchFamily="2" charset="2"/>
              </a:rPr>
              <a:t> temps </a:t>
            </a:r>
            <a:r>
              <a:rPr lang="en-US" sz="1200" dirty="0" err="1">
                <a:sym typeface="Wingdings" panose="05000000000000000000" pitchFamily="2" charset="2"/>
              </a:rPr>
              <a:t>réel</a:t>
            </a:r>
            <a:endParaRPr lang="en-US" sz="12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ym typeface="Wingdings" panose="05000000000000000000" pitchFamily="2" charset="2"/>
              </a:rPr>
              <a:t>Codage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audio </a:t>
            </a:r>
            <a:r>
              <a:rPr lang="en-US" sz="1600" dirty="0" err="1">
                <a:sym typeface="Wingdings" panose="05000000000000000000" pitchFamily="2" charset="2"/>
              </a:rPr>
              <a:t>en</a:t>
            </a:r>
            <a:r>
              <a:rPr lang="en-US" sz="1600" dirty="0">
                <a:sym typeface="Wingdings" panose="05000000000000000000" pitchFamily="2" charset="2"/>
              </a:rPr>
              <a:t> AMR </a:t>
            </a:r>
            <a:r>
              <a:rPr lang="en-US" sz="1600" dirty="0" err="1">
                <a:sym typeface="Wingdings" panose="05000000000000000000" pitchFamily="2" charset="2"/>
              </a:rPr>
              <a:t>ou</a:t>
            </a:r>
            <a:r>
              <a:rPr lang="en-US" sz="1600" dirty="0">
                <a:sym typeface="Wingdings" panose="05000000000000000000" pitchFamily="2" charset="2"/>
              </a:rPr>
              <a:t> AMR WB, avec support du </a:t>
            </a:r>
            <a:r>
              <a:rPr lang="en-US" sz="1600" dirty="0" err="1">
                <a:sym typeface="Wingdings" panose="05000000000000000000" pitchFamily="2" charset="2"/>
              </a:rPr>
              <a:t>TrFO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ym typeface="Wingdings" panose="05000000000000000000" pitchFamily="2" charset="2"/>
              </a:rPr>
              <a:t>Fonctionnalités</a:t>
            </a:r>
            <a:r>
              <a:rPr lang="en-US" sz="1600" dirty="0" smtClean="0">
                <a:sym typeface="Wingdings" panose="05000000000000000000" pitchFamily="2" charset="2"/>
              </a:rPr>
              <a:t> pour des versions futures de G.1028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>
                <a:sym typeface="Wingdings" panose="05000000000000000000" pitchFamily="2" charset="2"/>
              </a:rPr>
              <a:t>SRVCC</a:t>
            </a:r>
          </a:p>
          <a:p>
            <a:pPr lvl="1">
              <a:spcBef>
                <a:spcPts val="600"/>
              </a:spcBef>
            </a:pPr>
            <a:r>
              <a:rPr lang="en-US" sz="1100" dirty="0" smtClean="0">
                <a:sym typeface="Wingdings" panose="05000000000000000000" pitchFamily="2" charset="2"/>
              </a:rPr>
              <a:t>VoWiFi</a:t>
            </a:r>
          </a:p>
          <a:p>
            <a:pPr lvl="1">
              <a:spcBef>
                <a:spcPts val="600"/>
              </a:spcBef>
            </a:pPr>
            <a:r>
              <a:rPr lang="en-US" sz="1100" dirty="0" err="1" smtClean="0">
                <a:sym typeface="Wingdings" panose="05000000000000000000" pitchFamily="2" charset="2"/>
              </a:rPr>
              <a:t>ViLTE</a:t>
            </a:r>
            <a:r>
              <a:rPr lang="en-US" sz="1100" dirty="0" smtClean="0">
                <a:sym typeface="Wingdings" panose="05000000000000000000" pitchFamily="2" charset="2"/>
              </a:rPr>
              <a:t> ?</a:t>
            </a:r>
          </a:p>
          <a:p>
            <a:pPr lvl="1">
              <a:spcBef>
                <a:spcPts val="600"/>
              </a:spcBef>
            </a:pPr>
            <a:endParaRPr lang="en-US" sz="13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sz="13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7307109" y="1618407"/>
            <a:ext cx="166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chapitres 6 et 7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30873"/>
              </p:ext>
            </p:extLst>
          </p:nvPr>
        </p:nvGraphicFramePr>
        <p:xfrm>
          <a:off x="4474896" y="3334464"/>
          <a:ext cx="441825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773"/>
                <a:gridCol w="671639"/>
                <a:gridCol w="504756"/>
                <a:gridCol w="757602"/>
                <a:gridCol w="1019596"/>
                <a:gridCol w="1132885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QCI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Débit</a:t>
                      </a:r>
                      <a:r>
                        <a:rPr lang="en-GB" sz="900" dirty="0" smtClean="0">
                          <a:effectLst/>
                        </a:rPr>
                        <a:t> </a:t>
                      </a:r>
                      <a:r>
                        <a:rPr lang="en-GB" sz="900" dirty="0" err="1" smtClean="0">
                          <a:effectLst/>
                        </a:rPr>
                        <a:t>garanti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Priorité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Budget de retard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Taux de pertes admis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Exemple</a:t>
                      </a:r>
                      <a:r>
                        <a:rPr lang="en-GB" sz="900" dirty="0" smtClean="0">
                          <a:effectLst/>
                        </a:rPr>
                        <a:t>  de Service</a:t>
                      </a:r>
                      <a:endParaRPr lang="fr-FR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br>
                        <a:rPr lang="en-GB" sz="900">
                          <a:effectLst/>
                        </a:rPr>
                      </a:b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Oui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100 </a:t>
                      </a:r>
                      <a:r>
                        <a:rPr lang="en-GB" sz="900" dirty="0" err="1" smtClean="0">
                          <a:effectLst/>
                        </a:rPr>
                        <a:t>ms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r>
                        <a:rPr lang="en-GB" sz="1100" baseline="30000">
                          <a:effectLst/>
                        </a:rPr>
                        <a:t>-2</a:t>
                      </a:r>
                      <a:endParaRPr lang="fr-F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900" dirty="0" err="1" smtClean="0">
                          <a:effectLst/>
                        </a:rPr>
                        <a:t>voix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br>
                        <a:rPr lang="en-GB" sz="900" dirty="0">
                          <a:effectLst/>
                        </a:rPr>
                      </a:b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Non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100 </a:t>
                      </a:r>
                      <a:r>
                        <a:rPr lang="en-GB" sz="900" dirty="0" err="1" smtClean="0">
                          <a:effectLst/>
                        </a:rPr>
                        <a:t>ms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r>
                        <a:rPr lang="en-GB" sz="1100" baseline="30000" dirty="0">
                          <a:effectLst/>
                        </a:rPr>
                        <a:t>-6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signalisation IMS</a:t>
                      </a:r>
                      <a:endParaRPr lang="fr-F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1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43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d’appels</a:t>
            </a:r>
            <a:r>
              <a:rPr lang="en-US" dirty="0" smtClean="0"/>
              <a:t> </a:t>
            </a:r>
            <a:r>
              <a:rPr lang="en-US" dirty="0" err="1" smtClean="0"/>
              <a:t>considérés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G.1028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3095204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LTE-LTE</a:t>
            </a:r>
          </a:p>
          <a:p>
            <a:pPr lvl="1">
              <a:spcBef>
                <a:spcPts val="600"/>
              </a:spcBef>
            </a:pPr>
            <a:r>
              <a:rPr lang="en-US" sz="1200" dirty="0" smtClean="0"/>
              <a:t>avec et sans </a:t>
            </a:r>
            <a:r>
              <a:rPr lang="en-US" sz="1200" dirty="0" err="1" smtClean="0"/>
              <a:t>itinérance</a:t>
            </a:r>
            <a:endParaRPr lang="en-US" sz="1200" dirty="0" smtClean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lvl="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LTE-3G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LTE-RTC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48163" y="1618407"/>
            <a:ext cx="202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chapitres 7.1 à 7.4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050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7" y="1326330"/>
            <a:ext cx="3414840" cy="16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84" y="3261092"/>
            <a:ext cx="3199227" cy="11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5" y="4767610"/>
            <a:ext cx="3296549" cy="16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des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dégradations</a:t>
            </a:r>
            <a:r>
              <a:rPr lang="en-US" dirty="0" smtClean="0"/>
              <a:t> de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perçue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800720" y="1780248"/>
            <a:ext cx="121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 8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Annexe 1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2003" y="1968500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err="1" smtClean="0">
                <a:sym typeface="Wingdings" panose="05000000000000000000" pitchFamily="2" charset="2"/>
              </a:rPr>
              <a:t>Famille</a:t>
            </a:r>
            <a:r>
              <a:rPr lang="en-US" sz="1600" dirty="0" smtClean="0">
                <a:sym typeface="Wingdings" panose="05000000000000000000" pitchFamily="2" charset="2"/>
              </a:rPr>
              <a:t> 1 : </a:t>
            </a:r>
            <a:r>
              <a:rPr lang="en-US" sz="1600" dirty="0" err="1" smtClean="0">
                <a:sym typeface="Wingdings" panose="05000000000000000000" pitchFamily="2" charset="2"/>
              </a:rPr>
              <a:t>difficultés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liées</a:t>
            </a:r>
            <a:r>
              <a:rPr lang="en-US" sz="1600" dirty="0" smtClean="0">
                <a:sym typeface="Wingdings" panose="05000000000000000000" pitchFamily="2" charset="2"/>
              </a:rPr>
              <a:t> au </a:t>
            </a:r>
            <a:r>
              <a:rPr lang="en-US" sz="1600" dirty="0" err="1" smtClean="0">
                <a:sym typeface="Wingdings" panose="05000000000000000000" pitchFamily="2" charset="2"/>
              </a:rPr>
              <a:t>déroulement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d</a:t>
            </a:r>
            <a:r>
              <a:rPr lang="en-US" sz="1600" dirty="0" smtClean="0">
                <a:sym typeface="Wingdings" panose="05000000000000000000" pitchFamily="2" charset="2"/>
              </a:rPr>
              <a:t>u service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enregistrement</a:t>
            </a:r>
            <a:r>
              <a:rPr lang="en-US" sz="1050" dirty="0" smtClean="0">
                <a:sym typeface="Wingdings" panose="05000000000000000000" pitchFamily="2" charset="2"/>
              </a:rPr>
              <a:t> (IMS/SIP</a:t>
            </a:r>
            <a:r>
              <a:rPr lang="en-US" sz="1050" dirty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établissement</a:t>
            </a:r>
            <a:r>
              <a:rPr lang="en-US" sz="1050" dirty="0" smtClean="0">
                <a:sym typeface="Wingdings" panose="05000000000000000000" pitchFamily="2" charset="2"/>
              </a:rPr>
              <a:t> </a:t>
            </a:r>
            <a:r>
              <a:rPr lang="en-US" sz="1050" dirty="0" err="1" smtClean="0">
                <a:sym typeface="Wingdings" panose="05000000000000000000" pitchFamily="2" charset="2"/>
              </a:rPr>
              <a:t>d’appel</a:t>
            </a:r>
            <a:endParaRPr lang="en-US" sz="105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fin </a:t>
            </a:r>
            <a:r>
              <a:rPr lang="en-US" sz="1050" dirty="0" err="1" smtClean="0">
                <a:sym typeface="Wingdings" panose="05000000000000000000" pitchFamily="2" charset="2"/>
              </a:rPr>
              <a:t>d’appel</a:t>
            </a:r>
            <a:r>
              <a:rPr lang="en-US" sz="1050" dirty="0" smtClean="0">
                <a:sym typeface="Wingdings" panose="05000000000000000000" pitchFamily="2" charset="2"/>
              </a:rPr>
              <a:t> (plus </a:t>
            </a:r>
            <a:r>
              <a:rPr lang="en-US" sz="1050" dirty="0" err="1" smtClean="0">
                <a:sym typeface="Wingdings" panose="05000000000000000000" pitchFamily="2" charset="2"/>
              </a:rPr>
              <a:t>ou</a:t>
            </a:r>
            <a:r>
              <a:rPr lang="en-US" sz="1050" dirty="0" smtClean="0">
                <a:sym typeface="Wingdings" panose="05000000000000000000" pitchFamily="2" charset="2"/>
              </a:rPr>
              <a:t> </a:t>
            </a:r>
            <a:r>
              <a:rPr lang="en-US" sz="1050" dirty="0" err="1" smtClean="0">
                <a:sym typeface="Wingdings" panose="05000000000000000000" pitchFamily="2" charset="2"/>
              </a:rPr>
              <a:t>moins</a:t>
            </a:r>
            <a:r>
              <a:rPr lang="en-US" sz="1050" dirty="0" smtClean="0">
                <a:sym typeface="Wingdings" panose="05000000000000000000" pitchFamily="2" charset="2"/>
              </a:rPr>
              <a:t> </a:t>
            </a:r>
            <a:r>
              <a:rPr lang="en-US" sz="1050" dirty="0" err="1" smtClean="0">
                <a:sym typeface="Wingdings" panose="05000000000000000000" pitchFamily="2" charset="2"/>
              </a:rPr>
              <a:t>désiré</a:t>
            </a:r>
            <a:r>
              <a:rPr lang="en-US" sz="1050" dirty="0" smtClean="0">
                <a:sym typeface="Wingdings" panose="05000000000000000000" pitchFamily="2" charset="2"/>
              </a:rPr>
              <a:t>)</a:t>
            </a:r>
            <a:endParaRPr lang="en-US" sz="105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ym typeface="Wingdings" panose="05000000000000000000" pitchFamily="2" charset="2"/>
              </a:rPr>
              <a:t>Famille</a:t>
            </a:r>
            <a:r>
              <a:rPr lang="en-US" sz="1600" dirty="0" smtClean="0">
                <a:sym typeface="Wingdings" panose="05000000000000000000" pitchFamily="2" charset="2"/>
              </a:rPr>
              <a:t>  2 : </a:t>
            </a:r>
            <a:r>
              <a:rPr lang="en-US" sz="1600" dirty="0" err="1">
                <a:sym typeface="Wingdings" panose="05000000000000000000" pitchFamily="2" charset="2"/>
              </a:rPr>
              <a:t>difficultés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liées</a:t>
            </a:r>
            <a:r>
              <a:rPr lang="en-US" sz="1600" dirty="0">
                <a:sym typeface="Wingdings" panose="05000000000000000000" pitchFamily="2" charset="2"/>
              </a:rPr>
              <a:t> au </a:t>
            </a:r>
            <a:r>
              <a:rPr lang="en-US" sz="1600" dirty="0" err="1" smtClean="0">
                <a:sym typeface="Wingdings" panose="05000000000000000000" pitchFamily="2" charset="2"/>
              </a:rPr>
              <a:t>contenu</a:t>
            </a:r>
            <a:r>
              <a:rPr lang="en-US" sz="1600" dirty="0" smtClean="0">
                <a:sym typeface="Wingdings" panose="05000000000000000000" pitchFamily="2" charset="2"/>
              </a:rPr>
              <a:t> audio </a:t>
            </a:r>
            <a:r>
              <a:rPr lang="en-US" sz="1600" dirty="0">
                <a:sym typeface="Wingdings" panose="05000000000000000000" pitchFamily="2" charset="2"/>
              </a:rPr>
              <a:t>du </a:t>
            </a:r>
            <a:r>
              <a:rPr lang="en-US" sz="1600" dirty="0" smtClean="0">
                <a:sym typeface="Wingdings" panose="05000000000000000000" pitchFamily="2" charset="2"/>
              </a:rPr>
              <a:t>service (</a:t>
            </a:r>
            <a:r>
              <a:rPr lang="en-US" sz="1600" dirty="0" err="1" smtClean="0">
                <a:sym typeface="Wingdings" panose="05000000000000000000" pitchFamily="2" charset="2"/>
              </a:rPr>
              <a:t>semblable</a:t>
            </a:r>
            <a:r>
              <a:rPr lang="en-US" sz="1600" dirty="0" smtClean="0">
                <a:sym typeface="Wingdings" panose="05000000000000000000" pitchFamily="2" charset="2"/>
              </a:rPr>
              <a:t> aux </a:t>
            </a:r>
            <a:r>
              <a:rPr lang="en-US" sz="1600" dirty="0" err="1" smtClean="0">
                <a:sym typeface="Wingdings" panose="05000000000000000000" pitchFamily="2" charset="2"/>
              </a:rPr>
              <a:t>autres</a:t>
            </a:r>
            <a:r>
              <a:rPr lang="en-US" sz="1600" dirty="0" smtClean="0">
                <a:sym typeface="Wingdings" panose="05000000000000000000" pitchFamily="2" charset="2"/>
              </a:rPr>
              <a:t> services mobiles)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contenu</a:t>
            </a:r>
            <a:r>
              <a:rPr lang="en-US" sz="1050" dirty="0" smtClean="0">
                <a:sym typeface="Wingdings" panose="05000000000000000000" pitchFamily="2" charset="2"/>
              </a:rPr>
              <a:t> </a:t>
            </a:r>
            <a:r>
              <a:rPr lang="en-US" sz="1050" dirty="0" err="1" smtClean="0">
                <a:sym typeface="Wingdings" panose="05000000000000000000" pitchFamily="2" charset="2"/>
              </a:rPr>
              <a:t>fréquentiel</a:t>
            </a:r>
            <a:r>
              <a:rPr lang="en-US" sz="1050" dirty="0" smtClean="0">
                <a:sym typeface="Wingdings" panose="05000000000000000000" pitchFamily="2" charset="2"/>
              </a:rPr>
              <a:t> (</a:t>
            </a:r>
            <a:r>
              <a:rPr lang="en-US" sz="1050" dirty="0" err="1" smtClean="0">
                <a:sym typeface="Wingdings" panose="05000000000000000000" pitchFamily="2" charset="2"/>
              </a:rPr>
              <a:t>codage</a:t>
            </a:r>
            <a:r>
              <a:rPr lang="en-US" sz="1050" dirty="0" smtClean="0">
                <a:sym typeface="Wingdings" panose="05000000000000000000" pitchFamily="2" charset="2"/>
              </a:rPr>
              <a:t>, </a:t>
            </a:r>
            <a:r>
              <a:rPr lang="en-US" sz="1050" dirty="0" err="1" smtClean="0">
                <a:sym typeface="Wingdings" panose="05000000000000000000" pitchFamily="2" charset="2"/>
              </a:rPr>
              <a:t>distorsions</a:t>
            </a:r>
            <a:r>
              <a:rPr lang="en-US" sz="1050" dirty="0" smtClean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interruptions et </a:t>
            </a:r>
            <a:r>
              <a:rPr lang="en-US" sz="1050" dirty="0" err="1" smtClean="0">
                <a:sym typeface="Wingdings" panose="05000000000000000000" pitchFamily="2" charset="2"/>
              </a:rPr>
              <a:t>coupures</a:t>
            </a:r>
            <a:endParaRPr lang="en-US" sz="105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retard, </a:t>
            </a:r>
            <a:r>
              <a:rPr lang="en-US" sz="1050" dirty="0" err="1" smtClean="0">
                <a:sym typeface="Wingdings" panose="05000000000000000000" pitchFamily="2" charset="2"/>
              </a:rPr>
              <a:t>difficultés</a:t>
            </a:r>
            <a:r>
              <a:rPr lang="en-US" sz="1050" dirty="0" smtClean="0">
                <a:sym typeface="Wingdings" panose="05000000000000000000" pitchFamily="2" charset="2"/>
              </a:rPr>
              <a:t> </a:t>
            </a:r>
            <a:r>
              <a:rPr lang="en-US" sz="1050" dirty="0" err="1" smtClean="0">
                <a:sym typeface="Wingdings" panose="05000000000000000000" pitchFamily="2" charset="2"/>
              </a:rPr>
              <a:t>d’interactivité</a:t>
            </a:r>
            <a:endParaRPr lang="en-US" sz="105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smtClean="0">
                <a:sym typeface="Wingdings" panose="05000000000000000000" pitchFamily="2" charset="2"/>
              </a:rPr>
              <a:t>bruits de fond</a:t>
            </a:r>
            <a:endParaRPr lang="en-US" sz="105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Impact de </a:t>
            </a:r>
            <a:r>
              <a:rPr lang="en-US" sz="1600" dirty="0" err="1" smtClean="0">
                <a:sym typeface="Wingdings" panose="05000000000000000000" pitchFamily="2" charset="2"/>
              </a:rPr>
              <a:t>l’usage</a:t>
            </a:r>
            <a:r>
              <a:rPr lang="en-US" sz="1600" dirty="0" smtClean="0">
                <a:sym typeface="Wingdings" panose="05000000000000000000" pitchFamily="2" charset="2"/>
              </a:rPr>
              <a:t> de la </a:t>
            </a:r>
            <a:r>
              <a:rPr lang="en-US" sz="1600" dirty="0" err="1" smtClean="0">
                <a:sym typeface="Wingdings" panose="05000000000000000000" pitchFamily="2" charset="2"/>
              </a:rPr>
              <a:t>VoLTE</a:t>
            </a:r>
            <a:r>
              <a:rPr lang="en-US" sz="1600" dirty="0" smtClean="0">
                <a:sym typeface="Wingdings" panose="05000000000000000000" pitchFamily="2" charset="2"/>
              </a:rPr>
              <a:t> sur </a:t>
            </a:r>
            <a:r>
              <a:rPr lang="en-US" sz="1600" dirty="0" err="1" smtClean="0">
                <a:sym typeface="Wingdings" panose="05000000000000000000" pitchFamily="2" charset="2"/>
              </a:rPr>
              <a:t>autres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éléments</a:t>
            </a:r>
            <a:r>
              <a:rPr lang="en-US" sz="1600" dirty="0" smtClean="0">
                <a:sym typeface="Wingdings" panose="05000000000000000000" pitchFamily="2" charset="2"/>
              </a:rPr>
              <a:t> non </a:t>
            </a:r>
            <a:r>
              <a:rPr lang="en-US" sz="1600" dirty="0" err="1" smtClean="0">
                <a:sym typeface="Wingdings" panose="05000000000000000000" pitchFamily="2" charset="2"/>
              </a:rPr>
              <a:t>considéré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dans</a:t>
            </a:r>
            <a:r>
              <a:rPr lang="en-US" sz="1600" dirty="0" smtClean="0">
                <a:sym typeface="Wingdings" panose="05000000000000000000" pitchFamily="2" charset="2"/>
              </a:rPr>
              <a:t> G.1028</a:t>
            </a: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QoS</a:t>
            </a:r>
            <a:r>
              <a:rPr lang="en-US" sz="1050" dirty="0" smtClean="0">
                <a:sym typeface="Wingdings" panose="05000000000000000000" pitchFamily="2" charset="2"/>
              </a:rPr>
              <a:t> des services de </a:t>
            </a:r>
            <a:r>
              <a:rPr lang="en-US" sz="1050" dirty="0" err="1" smtClean="0">
                <a:sym typeface="Wingdings" panose="05000000000000000000" pitchFamily="2" charset="2"/>
              </a:rPr>
              <a:t>données</a:t>
            </a:r>
            <a:endParaRPr lang="en-US" sz="105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050" dirty="0" err="1" smtClean="0">
                <a:sym typeface="Wingdings" panose="05000000000000000000" pitchFamily="2" charset="2"/>
              </a:rPr>
              <a:t>durée</a:t>
            </a:r>
            <a:r>
              <a:rPr lang="en-US" sz="1050" dirty="0" smtClean="0">
                <a:sym typeface="Wingdings" panose="05000000000000000000" pitchFamily="2" charset="2"/>
              </a:rPr>
              <a:t> de vie de la </a:t>
            </a:r>
            <a:r>
              <a:rPr lang="en-US" sz="1050" dirty="0" err="1" smtClean="0">
                <a:sym typeface="Wingdings" panose="05000000000000000000" pitchFamily="2" charset="2"/>
              </a:rPr>
              <a:t>batterie</a:t>
            </a:r>
            <a:endParaRPr lang="en-US" sz="105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3980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83" y="1890635"/>
            <a:ext cx="6617544" cy="44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des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dégradations</a:t>
            </a:r>
            <a:r>
              <a:rPr lang="en-US" dirty="0" smtClean="0"/>
              <a:t> de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perçue</a:t>
            </a:r>
            <a:r>
              <a:rPr lang="en-US" dirty="0" smtClean="0"/>
              <a:t> (suite)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60261" y="1618407"/>
            <a:ext cx="121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 8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82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Sélection</a:t>
            </a:r>
            <a:r>
              <a:rPr lang="en-US" dirty="0" smtClean="0"/>
              <a:t> </a:t>
            </a:r>
            <a:r>
              <a:rPr lang="en-US" dirty="0" err="1" smtClean="0"/>
              <a:t>d’indicateurs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52169" y="1618407"/>
            <a:ext cx="122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 9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476990"/>
              </p:ext>
            </p:extLst>
          </p:nvPr>
        </p:nvGraphicFramePr>
        <p:xfrm>
          <a:off x="598810" y="1471211"/>
          <a:ext cx="7153358" cy="40784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00590"/>
                <a:gridCol w="2151453"/>
                <a:gridCol w="2501315"/>
              </a:tblGrid>
              <a:tr h="176239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Nom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Définition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</a:rPr>
                        <a:t>métrique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IP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</a:rPr>
                        <a:t>correspondante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065155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</a:rPr>
                        <a:t>Taux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de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</a:rPr>
                        <a:t>succès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</a:rPr>
                        <a:t>d’enregistrement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Proportion des </a:t>
                      </a:r>
                      <a:r>
                        <a:rPr lang="en-GB" sz="1200" dirty="0" err="1" smtClean="0">
                          <a:effectLst/>
                        </a:rPr>
                        <a:t>tentatives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d’enregistrements</a:t>
                      </a:r>
                      <a:r>
                        <a:rPr lang="en-GB" sz="1200" dirty="0" smtClean="0">
                          <a:effectLst/>
                        </a:rPr>
                        <a:t> au service </a:t>
                      </a:r>
                      <a:r>
                        <a:rPr lang="en-GB" sz="1200" dirty="0" err="1" smtClean="0">
                          <a:effectLst/>
                        </a:rPr>
                        <a:t>VoLTE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couronnées</a:t>
                      </a:r>
                      <a:r>
                        <a:rPr lang="en-GB" sz="1200" dirty="0" smtClean="0">
                          <a:effectLst/>
                        </a:rPr>
                        <a:t> de </a:t>
                      </a:r>
                      <a:r>
                        <a:rPr lang="en-GB" sz="1200" dirty="0" err="1" smtClean="0">
                          <a:effectLst/>
                        </a:rPr>
                        <a:t>succès</a:t>
                      </a:r>
                      <a:r>
                        <a:rPr lang="en-GB" sz="1200" dirty="0" smtClean="0">
                          <a:effectLst/>
                        </a:rPr>
                        <a:t>,</a:t>
                      </a:r>
                      <a:endParaRPr lang="fr-FR" sz="1200" dirty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u="none" dirty="0" smtClean="0">
                          <a:effectLst/>
                        </a:rPr>
                        <a:t>Le taux de succès d’enregistrement peut être estimé au niveau IMS, sur la base de compteurs relevés au niveau du P-CSCF</a:t>
                      </a:r>
                      <a:endParaRPr lang="fr-FR" sz="1200" u="none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= 1 </a:t>
                      </a:r>
                      <a:r>
                        <a:rPr lang="en-GB" sz="1200" dirty="0">
                          <a:effectLst/>
                        </a:rPr>
                        <a:t>– </a:t>
                      </a:r>
                      <a:r>
                        <a:rPr lang="en-GB" sz="1200" dirty="0" smtClean="0">
                          <a:effectLst/>
                        </a:rPr>
                        <a:t>IRA (</a:t>
                      </a:r>
                      <a:r>
                        <a:rPr lang="en-GB" sz="1200" dirty="0" err="1" smtClean="0">
                          <a:effectLst/>
                        </a:rPr>
                        <a:t>voir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IETF </a:t>
                      </a:r>
                      <a:r>
                        <a:rPr lang="en-GB" sz="1200" dirty="0">
                          <a:effectLst/>
                        </a:rPr>
                        <a:t>RFC </a:t>
                      </a:r>
                      <a:r>
                        <a:rPr lang="en-GB" sz="1200" dirty="0" smtClean="0">
                          <a:effectLst/>
                        </a:rPr>
                        <a:t>6076)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317893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Disponibilité</a:t>
                      </a:r>
                      <a:r>
                        <a:rPr lang="en-US" sz="1200" dirty="0" smtClean="0">
                          <a:effectLst/>
                        </a:rPr>
                        <a:t> du service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kern="100" spc="-50" dirty="0" err="1" smtClean="0">
                          <a:effectLst/>
                        </a:rPr>
                        <a:t>Disponibilité</a:t>
                      </a:r>
                      <a:r>
                        <a:rPr lang="en-US" sz="1200" kern="100" spc="-50" dirty="0" smtClean="0">
                          <a:effectLst/>
                        </a:rPr>
                        <a:t> de bout-</a:t>
                      </a:r>
                      <a:r>
                        <a:rPr lang="en-US" sz="1200" kern="100" spc="-50" dirty="0" err="1" smtClean="0">
                          <a:effectLst/>
                        </a:rPr>
                        <a:t>en</a:t>
                      </a:r>
                      <a:r>
                        <a:rPr lang="en-US" sz="1200" kern="100" spc="-50" dirty="0" smtClean="0">
                          <a:effectLst/>
                        </a:rPr>
                        <a:t>-bout </a:t>
                      </a:r>
                      <a:r>
                        <a:rPr lang="en-US" sz="1200" kern="100" spc="-50" dirty="0" err="1" smtClean="0">
                          <a:effectLst/>
                        </a:rPr>
                        <a:t>exprimée</a:t>
                      </a:r>
                      <a:r>
                        <a:rPr lang="en-US" sz="1200" kern="100" spc="-50" dirty="0" smtClean="0">
                          <a:effectLst/>
                        </a:rPr>
                        <a:t> </a:t>
                      </a:r>
                      <a:r>
                        <a:rPr lang="en-US" sz="1200" kern="100" spc="-50" dirty="0" err="1" smtClean="0">
                          <a:effectLst/>
                        </a:rPr>
                        <a:t>en</a:t>
                      </a:r>
                      <a:r>
                        <a:rPr lang="en-US" sz="1200" kern="100" spc="-50" dirty="0" smtClean="0">
                          <a:effectLst/>
                        </a:rPr>
                        <a:t> </a:t>
                      </a:r>
                      <a:r>
                        <a:rPr lang="en-US" sz="1200" kern="100" spc="-50" dirty="0" err="1" smtClean="0">
                          <a:effectLst/>
                        </a:rPr>
                        <a:t>termes</a:t>
                      </a:r>
                      <a:r>
                        <a:rPr lang="en-US" sz="1200" kern="100" spc="-50" dirty="0" smtClean="0">
                          <a:effectLst/>
                        </a:rPr>
                        <a:t> de </a:t>
                      </a:r>
                      <a:r>
                        <a:rPr lang="en-US" sz="1200" kern="100" spc="-50" dirty="0" err="1" smtClean="0">
                          <a:effectLst/>
                        </a:rPr>
                        <a:t>capacité</a:t>
                      </a:r>
                      <a:r>
                        <a:rPr lang="en-US" sz="1200" kern="100" spc="-50" dirty="0" smtClean="0">
                          <a:effectLst/>
                        </a:rPr>
                        <a:t> à </a:t>
                      </a:r>
                      <a:r>
                        <a:rPr lang="en-US" sz="1200" kern="100" spc="-50" dirty="0" err="1" smtClean="0">
                          <a:effectLst/>
                        </a:rPr>
                        <a:t>établir</a:t>
                      </a:r>
                      <a:r>
                        <a:rPr lang="en-US" sz="1200" kern="100" spc="-50" dirty="0" smtClean="0">
                          <a:effectLst/>
                        </a:rPr>
                        <a:t> des </a:t>
                      </a:r>
                      <a:r>
                        <a:rPr lang="en-US" sz="1200" kern="100" spc="-50" dirty="0" err="1" smtClean="0">
                          <a:effectLst/>
                        </a:rPr>
                        <a:t>appels</a:t>
                      </a:r>
                      <a:r>
                        <a:rPr lang="en-US" sz="1200" kern="100" spc="-50" baseline="0" dirty="0" smtClean="0">
                          <a:effectLst/>
                        </a:rPr>
                        <a:t> </a:t>
                      </a:r>
                      <a:r>
                        <a:rPr lang="en-US" sz="1200" kern="100" spc="-50" baseline="0" dirty="0" err="1" smtClean="0">
                          <a:effectLst/>
                        </a:rPr>
                        <a:t>depuis</a:t>
                      </a:r>
                      <a:r>
                        <a:rPr lang="en-US" sz="1200" kern="100" spc="-50" baseline="0" dirty="0" smtClean="0">
                          <a:effectLst/>
                        </a:rPr>
                        <a:t> et </a:t>
                      </a:r>
                      <a:r>
                        <a:rPr lang="en-US" sz="1200" kern="100" spc="-50" baseline="0" dirty="0" err="1" smtClean="0">
                          <a:effectLst/>
                        </a:rPr>
                        <a:t>vers</a:t>
                      </a:r>
                      <a:r>
                        <a:rPr lang="en-US" sz="1200" kern="100" spc="-50" baseline="0" dirty="0" smtClean="0">
                          <a:effectLst/>
                        </a:rPr>
                        <a:t> un client </a:t>
                      </a:r>
                      <a:r>
                        <a:rPr lang="en-US" sz="1200" kern="100" spc="-50" baseline="0" dirty="0" err="1" smtClean="0">
                          <a:effectLst/>
                        </a:rPr>
                        <a:t>VoLTE</a:t>
                      </a:r>
                      <a:r>
                        <a:rPr lang="en-US" sz="1200" kern="100" spc="-50" baseline="0" dirty="0" smtClean="0">
                          <a:effectLst/>
                        </a:rPr>
                        <a:t>,</a:t>
                      </a:r>
                      <a:endParaRPr lang="en-US" sz="1200" kern="100" spc="-50" dirty="0" smtClean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u="sng" dirty="0" err="1" smtClean="0">
                          <a:effectLst/>
                        </a:rPr>
                        <a:t>Taux</a:t>
                      </a:r>
                      <a:r>
                        <a:rPr lang="en-US" sz="1200" u="sng" baseline="0" dirty="0" smtClean="0">
                          <a:effectLst/>
                        </a:rPr>
                        <a:t> </a:t>
                      </a:r>
                      <a:r>
                        <a:rPr lang="en-US" sz="1200" u="sng" baseline="0" dirty="0" err="1" smtClean="0">
                          <a:effectLst/>
                        </a:rPr>
                        <a:t>d’efficacité</a:t>
                      </a:r>
                      <a:r>
                        <a:rPr lang="en-US" sz="1200" u="sng" baseline="0" dirty="0" smtClean="0">
                          <a:effectLst/>
                        </a:rPr>
                        <a:t> </a:t>
                      </a:r>
                      <a:r>
                        <a:rPr lang="en-US" sz="1200" u="sng" baseline="0" dirty="0" err="1" smtClean="0">
                          <a:effectLst/>
                        </a:rPr>
                        <a:t>réseau</a:t>
                      </a:r>
                      <a:r>
                        <a:rPr lang="en-US" sz="1200" u="sng" baseline="0" dirty="0" smtClean="0">
                          <a:effectLst/>
                        </a:rPr>
                        <a:t> (NER)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spc="-50" dirty="0" err="1" smtClean="0">
                          <a:effectLst/>
                        </a:rPr>
                        <a:t>Mesure</a:t>
                      </a:r>
                      <a:r>
                        <a:rPr lang="en-GB" sz="1200" spc="-50" baseline="0" dirty="0" smtClean="0">
                          <a:effectLst/>
                        </a:rPr>
                        <a:t> de la </a:t>
                      </a:r>
                      <a:r>
                        <a:rPr lang="en-GB" sz="1200" spc="-50" baseline="0" dirty="0" err="1" smtClean="0">
                          <a:effectLst/>
                        </a:rPr>
                        <a:t>capacité</a:t>
                      </a:r>
                      <a:r>
                        <a:rPr lang="en-GB" sz="1200" spc="-50" baseline="0" dirty="0" smtClean="0">
                          <a:effectLst/>
                        </a:rPr>
                        <a:t> du </a:t>
                      </a:r>
                      <a:r>
                        <a:rPr lang="en-GB" sz="1200" spc="-50" baseline="0" dirty="0" err="1" smtClean="0">
                          <a:effectLst/>
                        </a:rPr>
                        <a:t>réseau</a:t>
                      </a:r>
                      <a:r>
                        <a:rPr lang="en-GB" sz="1200" spc="-50" baseline="0" dirty="0" smtClean="0">
                          <a:effectLst/>
                        </a:rPr>
                        <a:t>, du </a:t>
                      </a:r>
                      <a:r>
                        <a:rPr lang="en-GB" sz="1200" spc="-50" baseline="0" dirty="0" err="1" smtClean="0">
                          <a:effectLst/>
                        </a:rPr>
                        <a:t>pointd</a:t>
                      </a:r>
                      <a:r>
                        <a:rPr lang="en-GB" sz="1200" spc="-50" baseline="0" dirty="0" smtClean="0">
                          <a:effectLst/>
                        </a:rPr>
                        <a:t> e </a:t>
                      </a:r>
                      <a:r>
                        <a:rPr lang="en-GB" sz="1200" spc="-50" baseline="0" dirty="0" err="1" smtClean="0">
                          <a:effectLst/>
                        </a:rPr>
                        <a:t>vue</a:t>
                      </a:r>
                      <a:r>
                        <a:rPr lang="en-GB" sz="1200" spc="-50" baseline="0" dirty="0" smtClean="0">
                          <a:effectLst/>
                        </a:rPr>
                        <a:t> de la plate-</a:t>
                      </a:r>
                      <a:r>
                        <a:rPr lang="en-GB" sz="1200" spc="-50" baseline="0" dirty="0" err="1" smtClean="0">
                          <a:effectLst/>
                        </a:rPr>
                        <a:t>forme</a:t>
                      </a:r>
                      <a:r>
                        <a:rPr lang="en-GB" sz="1200" spc="-50" baseline="0" dirty="0" smtClean="0">
                          <a:effectLst/>
                        </a:rPr>
                        <a:t> de service, à </a:t>
                      </a:r>
                      <a:r>
                        <a:rPr lang="en-GB" sz="1200" spc="-50" baseline="0" dirty="0" err="1" smtClean="0">
                          <a:effectLst/>
                        </a:rPr>
                        <a:t>acheminer</a:t>
                      </a:r>
                      <a:r>
                        <a:rPr lang="en-GB" sz="1200" spc="-50" baseline="0" dirty="0" smtClean="0">
                          <a:effectLst/>
                        </a:rPr>
                        <a:t> les </a:t>
                      </a:r>
                      <a:r>
                        <a:rPr lang="en-GB" sz="1200" spc="-50" baseline="0" dirty="0" err="1" smtClean="0">
                          <a:effectLst/>
                        </a:rPr>
                        <a:t>appels</a:t>
                      </a:r>
                      <a:r>
                        <a:rPr lang="en-GB" sz="1200" spc="-50" baseline="0" dirty="0" smtClean="0">
                          <a:effectLst/>
                        </a:rPr>
                        <a:t> des clients </a:t>
                      </a:r>
                      <a:r>
                        <a:rPr lang="en-GB" sz="1200" spc="-50" dirty="0" err="1" smtClean="0">
                          <a:effectLst/>
                        </a:rPr>
                        <a:t>VoLTE</a:t>
                      </a:r>
                      <a:r>
                        <a:rPr lang="en-GB" sz="1200" spc="-50" dirty="0" smtClean="0">
                          <a:effectLst/>
                        </a:rPr>
                        <a:t>,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spc="-50" dirty="0" smtClean="0">
                          <a:effectLst/>
                        </a:rPr>
                        <a:t>Pour le </a:t>
                      </a:r>
                      <a:r>
                        <a:rPr lang="en-GB" sz="1200" spc="-50" dirty="0" err="1" smtClean="0">
                          <a:effectLst/>
                        </a:rPr>
                        <a:t>protocole</a:t>
                      </a:r>
                      <a:r>
                        <a:rPr lang="en-GB" sz="1200" spc="-50" dirty="0" smtClean="0">
                          <a:effectLst/>
                        </a:rPr>
                        <a:t> SIP,  NER = SEER (</a:t>
                      </a:r>
                      <a:r>
                        <a:rPr lang="en-GB" sz="1200" spc="-50" dirty="0" err="1" smtClean="0">
                          <a:effectLst/>
                        </a:rPr>
                        <a:t>voir</a:t>
                      </a:r>
                      <a:r>
                        <a:rPr lang="en-GB" sz="1200" spc="-5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IETF </a:t>
                      </a:r>
                      <a:r>
                        <a:rPr lang="en-GB" sz="1200" dirty="0">
                          <a:effectLst/>
                        </a:rPr>
                        <a:t>RFC </a:t>
                      </a:r>
                      <a:r>
                        <a:rPr lang="en-GB" sz="1200" dirty="0" smtClean="0">
                          <a:effectLst/>
                        </a:rPr>
                        <a:t>6076)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512546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Temps </a:t>
                      </a:r>
                      <a:r>
                        <a:rPr lang="en-US" sz="1200" dirty="0" err="1" smtClean="0">
                          <a:effectLst/>
                        </a:rPr>
                        <a:t>d’établissement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d’appel</a:t>
                      </a:r>
                      <a:r>
                        <a:rPr lang="en-US" sz="1200" dirty="0" smtClean="0">
                          <a:effectLst/>
                        </a:rPr>
                        <a:t> après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numérotation</a:t>
                      </a:r>
                      <a:r>
                        <a:rPr lang="en-US" sz="1200" baseline="0" dirty="0" smtClean="0">
                          <a:effectLst/>
                        </a:rPr>
                        <a:t> (PDD)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kern="100" spc="-50" dirty="0" err="1" smtClean="0">
                          <a:effectLst/>
                        </a:rPr>
                        <a:t>Durée</a:t>
                      </a:r>
                      <a:r>
                        <a:rPr lang="en-GB" sz="1200" kern="100" spc="-50" dirty="0" smtClean="0">
                          <a:effectLst/>
                        </a:rPr>
                        <a:t> (</a:t>
                      </a:r>
                      <a:r>
                        <a:rPr lang="en-GB" sz="1200" kern="100" spc="-50" dirty="0" err="1" smtClean="0">
                          <a:effectLst/>
                        </a:rPr>
                        <a:t>exprimée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en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secondes</a:t>
                      </a:r>
                      <a:r>
                        <a:rPr lang="en-GB" sz="1200" kern="100" spc="-50" dirty="0" smtClean="0">
                          <a:effectLst/>
                        </a:rPr>
                        <a:t>) entre la fin de la </a:t>
                      </a:r>
                      <a:r>
                        <a:rPr lang="en-GB" sz="1200" kern="100" spc="-50" dirty="0" err="1" smtClean="0">
                          <a:effectLst/>
                        </a:rPr>
                        <a:t>numérotation</a:t>
                      </a:r>
                      <a:r>
                        <a:rPr lang="en-GB" sz="1200" kern="100" spc="-50" dirty="0" smtClean="0">
                          <a:effectLst/>
                        </a:rPr>
                        <a:t> par </a:t>
                      </a:r>
                      <a:r>
                        <a:rPr lang="en-GB" sz="1200" kern="100" spc="-50" dirty="0" err="1" smtClean="0">
                          <a:effectLst/>
                        </a:rPr>
                        <a:t>l’appelant</a:t>
                      </a:r>
                      <a:r>
                        <a:rPr lang="en-GB" sz="1200" kern="100" spc="-50" dirty="0" smtClean="0">
                          <a:effectLst/>
                        </a:rPr>
                        <a:t> et la </a:t>
                      </a:r>
                      <a:r>
                        <a:rPr lang="en-GB" sz="1200" kern="100" spc="-50" dirty="0" err="1" smtClean="0">
                          <a:effectLst/>
                        </a:rPr>
                        <a:t>réception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en</a:t>
                      </a:r>
                      <a:r>
                        <a:rPr lang="en-GB" sz="1200" kern="100" spc="-50" dirty="0" smtClean="0">
                          <a:effectLst/>
                        </a:rPr>
                        <a:t> retour </a:t>
                      </a:r>
                      <a:r>
                        <a:rPr lang="en-GB" sz="1200" kern="100" spc="-50" dirty="0" err="1" smtClean="0">
                          <a:effectLst/>
                        </a:rPr>
                        <a:t>d’une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tonalité</a:t>
                      </a:r>
                      <a:r>
                        <a:rPr lang="en-GB" sz="1200" kern="100" spc="-50" dirty="0" smtClean="0">
                          <a:effectLst/>
                        </a:rPr>
                        <a:t> de </a:t>
                      </a:r>
                      <a:r>
                        <a:rPr lang="en-GB" sz="1200" kern="100" spc="-50" dirty="0" err="1" smtClean="0">
                          <a:effectLst/>
                        </a:rPr>
                        <a:t>sonnerie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ou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d’une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annonce</a:t>
                      </a:r>
                      <a:r>
                        <a:rPr lang="en-GB" sz="1200" kern="100" spc="-50" dirty="0" smtClean="0">
                          <a:effectLst/>
                        </a:rPr>
                        <a:t> </a:t>
                      </a:r>
                      <a:r>
                        <a:rPr lang="en-GB" sz="1200" kern="100" spc="-50" dirty="0" err="1" smtClean="0">
                          <a:effectLst/>
                        </a:rPr>
                        <a:t>enrregistrée</a:t>
                      </a:r>
                      <a:r>
                        <a:rPr lang="en-GB" sz="1200" kern="100" spc="-50" dirty="0" smtClean="0">
                          <a:effectLst/>
                        </a:rPr>
                        <a:t>,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u="sng" dirty="0" smtClean="0">
                          <a:effectLst/>
                        </a:rPr>
                        <a:t>temps d’établissement de session SIP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err="1" smtClean="0">
                          <a:effectLst/>
                        </a:rPr>
                        <a:t>intervalle</a:t>
                      </a:r>
                      <a:r>
                        <a:rPr lang="en-GB" sz="1200" dirty="0" smtClean="0">
                          <a:effectLst/>
                        </a:rPr>
                        <a:t> de temps entre </a:t>
                      </a:r>
                      <a:r>
                        <a:rPr lang="en-GB" sz="1200" dirty="0" err="1" smtClean="0">
                          <a:effectLst/>
                        </a:rPr>
                        <a:t>l’envoi</a:t>
                      </a:r>
                      <a:r>
                        <a:rPr lang="en-GB" sz="1200" dirty="0" smtClean="0">
                          <a:effectLst/>
                        </a:rPr>
                        <a:t> par </a:t>
                      </a:r>
                      <a:r>
                        <a:rPr lang="en-GB" sz="1200" dirty="0" err="1" smtClean="0">
                          <a:effectLst/>
                        </a:rPr>
                        <a:t>l’appelant</a:t>
                      </a:r>
                      <a:r>
                        <a:rPr lang="en-GB" sz="1200" dirty="0" smtClean="0">
                          <a:effectLst/>
                        </a:rPr>
                        <a:t> d’un message INVITE avec SDP et la </a:t>
                      </a:r>
                      <a:r>
                        <a:rPr lang="en-GB" sz="1200" dirty="0" err="1" smtClean="0">
                          <a:effectLst/>
                        </a:rPr>
                        <a:t>réception</a:t>
                      </a:r>
                      <a:r>
                        <a:rPr lang="en-GB" sz="1200" dirty="0" smtClean="0">
                          <a:effectLst/>
                        </a:rPr>
                        <a:t> d’un message ACK (</a:t>
                      </a:r>
                      <a:r>
                        <a:rPr lang="en-GB" sz="1200" dirty="0">
                          <a:effectLst/>
                        </a:rPr>
                        <a:t>180 </a:t>
                      </a:r>
                      <a:r>
                        <a:rPr lang="en-GB" sz="1200" dirty="0" err="1" smtClean="0">
                          <a:effectLst/>
                        </a:rPr>
                        <a:t>ou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200</a:t>
                      </a:r>
                      <a:r>
                        <a:rPr lang="en-GB" sz="1200" dirty="0" smtClean="0">
                          <a:effectLst/>
                        </a:rPr>
                        <a:t>) </a:t>
                      </a:r>
                      <a:r>
                        <a:rPr lang="en-GB" sz="1200" dirty="0" err="1" smtClean="0">
                          <a:effectLst/>
                        </a:rPr>
                        <a:t>en</a:t>
                      </a:r>
                      <a:r>
                        <a:rPr lang="en-GB" sz="1200" dirty="0" smtClean="0">
                          <a:effectLst/>
                        </a:rPr>
                        <a:t> retour.</a:t>
                      </a:r>
                      <a:endParaRPr lang="fr-FR" sz="120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= SRD</a:t>
                      </a:r>
                      <a:r>
                        <a:rPr lang="en-GB" sz="1200" baseline="0" dirty="0" smtClean="0">
                          <a:effectLst/>
                        </a:rPr>
                        <a:t> (</a:t>
                      </a:r>
                      <a:r>
                        <a:rPr lang="en-GB" sz="1200" baseline="0" dirty="0" err="1" smtClean="0">
                          <a:effectLst/>
                        </a:rPr>
                        <a:t>voir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IETF </a:t>
                      </a:r>
                      <a:r>
                        <a:rPr lang="en-GB" sz="1200" dirty="0">
                          <a:effectLst/>
                        </a:rPr>
                        <a:t>RFC </a:t>
                      </a:r>
                      <a:r>
                        <a:rPr lang="en-GB" sz="1200" dirty="0" smtClean="0">
                          <a:effectLst/>
                        </a:rPr>
                        <a:t>6076)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82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Sélection</a:t>
            </a:r>
            <a:r>
              <a:rPr lang="en-US" dirty="0" smtClean="0"/>
              <a:t> </a:t>
            </a:r>
            <a:r>
              <a:rPr lang="en-US" dirty="0" err="1" smtClean="0"/>
              <a:t>d’indicateurs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752169" y="1618407"/>
            <a:ext cx="122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chapitre 9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364977"/>
              </p:ext>
            </p:extLst>
          </p:nvPr>
        </p:nvGraphicFramePr>
        <p:xfrm>
          <a:off x="364141" y="1293200"/>
          <a:ext cx="7258555" cy="44062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37364"/>
                <a:gridCol w="2183092"/>
                <a:gridCol w="2538099"/>
              </a:tblGrid>
              <a:tr h="12310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</a:rPr>
                        <a:t>Nom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Définition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  <a:latin typeface="+mn-lt"/>
                          <a:ea typeface="+mn-ea"/>
                        </a:rPr>
                        <a:t>métrique</a:t>
                      </a:r>
                      <a:r>
                        <a:rPr lang="en-US" sz="1050" baseline="0" dirty="0" smtClean="0">
                          <a:effectLst/>
                          <a:latin typeface="+mn-lt"/>
                          <a:ea typeface="+mn-ea"/>
                        </a:rPr>
                        <a:t> IP </a:t>
                      </a:r>
                      <a:r>
                        <a:rPr lang="en-US" sz="1050" baseline="0" dirty="0" err="1" smtClean="0">
                          <a:effectLst/>
                          <a:latin typeface="+mn-lt"/>
                          <a:ea typeface="+mn-ea"/>
                        </a:rPr>
                        <a:t>correspondante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234752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Qualité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baseline="0" dirty="0" err="1" smtClean="0">
                          <a:effectLst/>
                        </a:rPr>
                        <a:t>vocale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(MOS-LQ)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Qualité</a:t>
                      </a:r>
                      <a:r>
                        <a:rPr lang="en-US" sz="1050" dirty="0" smtClean="0">
                          <a:effectLst/>
                        </a:rPr>
                        <a:t> de parole (</a:t>
                      </a:r>
                      <a:r>
                        <a:rPr lang="en-US" sz="1050" dirty="0" err="1" smtClean="0">
                          <a:effectLst/>
                        </a:rPr>
                        <a:t>voir</a:t>
                      </a:r>
                      <a:r>
                        <a:rPr lang="en-US" sz="1050" dirty="0" smtClean="0">
                          <a:effectLst/>
                        </a:rPr>
                        <a:t> UIT-T </a:t>
                      </a:r>
                      <a:r>
                        <a:rPr lang="en-US" sz="1050" dirty="0">
                          <a:effectLst/>
                        </a:rPr>
                        <a:t>P.10/G.100.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mesure</a:t>
                      </a:r>
                      <a:r>
                        <a:rPr lang="en-US" sz="1050" dirty="0" smtClean="0">
                          <a:effectLst/>
                        </a:rPr>
                        <a:t> objective possible à </a:t>
                      </a:r>
                      <a:r>
                        <a:rPr lang="en-US" sz="1050" dirty="0" err="1" smtClean="0">
                          <a:effectLst/>
                        </a:rPr>
                        <a:t>l’aide</a:t>
                      </a:r>
                      <a:r>
                        <a:rPr lang="en-US" sz="1050" dirty="0" smtClean="0">
                          <a:effectLst/>
                        </a:rPr>
                        <a:t> des </a:t>
                      </a:r>
                      <a:r>
                        <a:rPr lang="en-US" sz="1050" dirty="0" err="1" smtClean="0">
                          <a:effectLst/>
                        </a:rPr>
                        <a:t>modèles</a:t>
                      </a:r>
                      <a:r>
                        <a:rPr lang="en-US" sz="1050" dirty="0" smtClean="0">
                          <a:effectLst/>
                        </a:rPr>
                        <a:t> UIT-T P.862 </a:t>
                      </a:r>
                      <a:r>
                        <a:rPr lang="en-US" sz="1050" dirty="0" err="1" smtClean="0">
                          <a:effectLst/>
                        </a:rPr>
                        <a:t>ou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 P.863</a:t>
                      </a:r>
                      <a:endParaRPr lang="fr-FR" sz="1050" dirty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Index</a:t>
                      </a:r>
                      <a:r>
                        <a:rPr lang="en-US" sz="1050" u="sng" baseline="0" dirty="0" smtClean="0">
                          <a:effectLst/>
                        </a:rPr>
                        <a:t> de </a:t>
                      </a:r>
                      <a:r>
                        <a:rPr lang="en-US" sz="1050" u="sng" baseline="0" dirty="0" err="1" smtClean="0">
                          <a:effectLst/>
                        </a:rPr>
                        <a:t>qualité</a:t>
                      </a:r>
                      <a:r>
                        <a:rPr lang="en-US" sz="1050" u="sng" baseline="0" dirty="0" smtClean="0">
                          <a:effectLst/>
                        </a:rPr>
                        <a:t> </a:t>
                      </a:r>
                      <a:r>
                        <a:rPr lang="en-US" sz="1050" u="sng" baseline="0" dirty="0" err="1" smtClean="0">
                          <a:effectLst/>
                        </a:rPr>
                        <a:t>réseau</a:t>
                      </a:r>
                      <a:r>
                        <a:rPr lang="en-US" sz="1050" u="sng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(UIT-T G.107</a:t>
                      </a:r>
                      <a:r>
                        <a:rPr lang="en-US" sz="1050" dirty="0">
                          <a:effectLst/>
                        </a:rPr>
                        <a:t>, P.564)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err="1" smtClean="0">
                          <a:effectLst/>
                        </a:rPr>
                        <a:t>Taux</a:t>
                      </a:r>
                      <a:r>
                        <a:rPr lang="en-US" sz="1050" u="sng" baseline="0" dirty="0" smtClean="0">
                          <a:effectLst/>
                        </a:rPr>
                        <a:t> de </a:t>
                      </a:r>
                      <a:r>
                        <a:rPr lang="en-US" sz="1050" u="sng" baseline="0" dirty="0" err="1" smtClean="0">
                          <a:effectLst/>
                        </a:rPr>
                        <a:t>pertes</a:t>
                      </a:r>
                      <a:r>
                        <a:rPr lang="en-US" sz="1050" u="sng" baseline="0" dirty="0" smtClean="0">
                          <a:effectLst/>
                        </a:rPr>
                        <a:t> de </a:t>
                      </a:r>
                      <a:r>
                        <a:rPr lang="en-US" sz="1050" u="sng" baseline="0" dirty="0" err="1" smtClean="0">
                          <a:effectLst/>
                        </a:rPr>
                        <a:t>paquets</a:t>
                      </a:r>
                      <a:r>
                        <a:rPr lang="en-US" sz="1050" u="sng" baseline="0" dirty="0" smtClean="0">
                          <a:effectLst/>
                        </a:rPr>
                        <a:t> </a:t>
                      </a:r>
                      <a:r>
                        <a:rPr lang="en-US" sz="1050" u="none" baseline="0" dirty="0" smtClean="0">
                          <a:effectLst/>
                        </a:rPr>
                        <a:t>IP</a:t>
                      </a:r>
                      <a:r>
                        <a:rPr lang="en-US" sz="1050" u="none" dirty="0" smtClean="0">
                          <a:effectLst/>
                        </a:rPr>
                        <a:t> (</a:t>
                      </a:r>
                      <a:r>
                        <a:rPr lang="en-US" sz="1050" u="none" dirty="0" err="1" smtClean="0">
                          <a:effectLst/>
                        </a:rPr>
                        <a:t>voir</a:t>
                      </a:r>
                      <a:r>
                        <a:rPr lang="en-US" sz="1050" u="none" baseline="0" dirty="0" smtClean="0">
                          <a:effectLst/>
                        </a:rPr>
                        <a:t> </a:t>
                      </a:r>
                      <a:r>
                        <a:rPr lang="en-US" sz="1050" u="none" dirty="0" smtClean="0">
                          <a:effectLst/>
                        </a:rPr>
                        <a:t> </a:t>
                      </a:r>
                      <a:r>
                        <a:rPr lang="en-US" sz="1050" u="none" dirty="0">
                          <a:effectLst/>
                        </a:rPr>
                        <a:t>IPLR </a:t>
                      </a:r>
                      <a:r>
                        <a:rPr lang="en-US" sz="1050" u="none" dirty="0" err="1" smtClean="0">
                          <a:effectLst/>
                        </a:rPr>
                        <a:t>dans</a:t>
                      </a:r>
                      <a:r>
                        <a:rPr lang="en-US" sz="1050" u="none" dirty="0" smtClean="0">
                          <a:effectLst/>
                        </a:rPr>
                        <a:t> UIT-T Y.1540</a:t>
                      </a:r>
                      <a:r>
                        <a:rPr lang="en-US" sz="1050" u="none" dirty="0">
                          <a:effectLst/>
                        </a:rPr>
                        <a:t>): </a:t>
                      </a:r>
                      <a:r>
                        <a:rPr lang="en-US" sz="1050" u="none" dirty="0" smtClean="0">
                          <a:effectLst/>
                        </a:rPr>
                        <a:t>points de </a:t>
                      </a:r>
                      <a:r>
                        <a:rPr lang="en-US" sz="1050" u="none" dirty="0" err="1" smtClean="0">
                          <a:effectLst/>
                        </a:rPr>
                        <a:t>mesure</a:t>
                      </a:r>
                      <a:r>
                        <a:rPr lang="en-US" sz="1050" u="none" dirty="0" smtClean="0">
                          <a:effectLst/>
                        </a:rPr>
                        <a:t> à </a:t>
                      </a:r>
                      <a:r>
                        <a:rPr lang="en-US" sz="1050" u="none" dirty="0" err="1" smtClean="0">
                          <a:effectLst/>
                        </a:rPr>
                        <a:t>différents</a:t>
                      </a:r>
                      <a:r>
                        <a:rPr lang="en-US" sz="1050" u="none" baseline="0" dirty="0" smtClean="0">
                          <a:effectLst/>
                        </a:rPr>
                        <a:t> points </a:t>
                      </a:r>
                      <a:r>
                        <a:rPr lang="en-US" sz="1050" u="none" baseline="0" dirty="0" err="1" smtClean="0">
                          <a:effectLst/>
                        </a:rPr>
                        <a:t>dans</a:t>
                      </a:r>
                      <a:r>
                        <a:rPr lang="en-US" sz="1050" u="none" baseline="0" dirty="0" smtClean="0">
                          <a:effectLst/>
                        </a:rPr>
                        <a:t> la </a:t>
                      </a:r>
                      <a:r>
                        <a:rPr lang="en-US" sz="1050" u="none" baseline="0" dirty="0" err="1" smtClean="0">
                          <a:effectLst/>
                        </a:rPr>
                        <a:t>chaîne</a:t>
                      </a:r>
                      <a:r>
                        <a:rPr lang="en-US" sz="1050" u="none" baseline="0" dirty="0" smtClean="0">
                          <a:effectLst/>
                        </a:rPr>
                        <a:t> </a:t>
                      </a:r>
                      <a:r>
                        <a:rPr lang="en-US" sz="1050" baseline="0" dirty="0" smtClean="0">
                          <a:effectLst/>
                        </a:rPr>
                        <a:t>de transmission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1327094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Retard de bouche à </a:t>
                      </a:r>
                      <a:r>
                        <a:rPr lang="en-US" sz="1050" dirty="0" err="1" smtClean="0">
                          <a:effectLst/>
                        </a:rPr>
                        <a:t>oreille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smtClean="0">
                          <a:effectLst/>
                        </a:rPr>
                        <a:t>Temps </a:t>
                      </a:r>
                      <a:r>
                        <a:rPr lang="en-US" sz="1050" dirty="0" err="1" smtClean="0">
                          <a:effectLst/>
                        </a:rPr>
                        <a:t>nécessaire</a:t>
                      </a:r>
                      <a:r>
                        <a:rPr lang="en-US" sz="1050" dirty="0" smtClean="0">
                          <a:effectLst/>
                        </a:rPr>
                        <a:t> pour un </a:t>
                      </a:r>
                      <a:r>
                        <a:rPr lang="en-US" sz="1050" dirty="0" err="1" smtClean="0">
                          <a:effectLst/>
                        </a:rPr>
                        <a:t>signald</a:t>
                      </a:r>
                      <a:r>
                        <a:rPr lang="en-US" sz="1050" dirty="0" smtClean="0">
                          <a:effectLst/>
                        </a:rPr>
                        <a:t> e parole pour </a:t>
                      </a:r>
                      <a:r>
                        <a:rPr lang="en-US" sz="1050" dirty="0" err="1" smtClean="0">
                          <a:effectLst/>
                        </a:rPr>
                        <a:t>aller</a:t>
                      </a:r>
                      <a:r>
                        <a:rPr lang="en-US" sz="1050" dirty="0" smtClean="0">
                          <a:effectLst/>
                        </a:rPr>
                        <a:t> de la bouche du </a:t>
                      </a:r>
                      <a:r>
                        <a:rPr lang="en-US" sz="1050" dirty="0" err="1" smtClean="0">
                          <a:effectLst/>
                        </a:rPr>
                        <a:t>locuteur</a:t>
                      </a:r>
                      <a:r>
                        <a:rPr lang="en-US" sz="1050" baseline="0" dirty="0" smtClean="0">
                          <a:effectLst/>
                        </a:rPr>
                        <a:t> à </a:t>
                      </a:r>
                      <a:r>
                        <a:rPr lang="en-US" sz="1050" baseline="0" dirty="0" err="1" smtClean="0">
                          <a:effectLst/>
                        </a:rPr>
                        <a:t>l’oreille</a:t>
                      </a:r>
                      <a:r>
                        <a:rPr lang="en-US" sz="1050" baseline="0" dirty="0" smtClean="0">
                          <a:effectLst/>
                        </a:rPr>
                        <a:t> de </a:t>
                      </a:r>
                      <a:r>
                        <a:rPr lang="en-US" sz="1050" baseline="0" dirty="0" err="1" smtClean="0">
                          <a:effectLst/>
                        </a:rPr>
                        <a:t>l’auditeur</a:t>
                      </a:r>
                      <a:r>
                        <a:rPr lang="en-US" sz="1050" baseline="0" dirty="0" smtClean="0">
                          <a:effectLst/>
                        </a:rPr>
                        <a:t>,</a:t>
                      </a:r>
                      <a:endParaRPr lang="en-US" sz="1050" dirty="0" smtClean="0">
                        <a:effectLst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u="sng" dirty="0" smtClean="0">
                          <a:effectLst/>
                        </a:rPr>
                        <a:t>Temps de transmission des </a:t>
                      </a:r>
                      <a:r>
                        <a:rPr lang="en-US" sz="1050" u="sng" dirty="0" err="1" smtClean="0">
                          <a:effectLst/>
                        </a:rPr>
                        <a:t>paquets</a:t>
                      </a:r>
                      <a:r>
                        <a:rPr lang="en-US" sz="1050" u="sng" dirty="0" smtClean="0">
                          <a:effectLst/>
                        </a:rPr>
                        <a:t> IP </a:t>
                      </a:r>
                      <a:r>
                        <a:rPr lang="en-US" sz="1050" dirty="0" smtClean="0">
                          <a:effectLst/>
                        </a:rPr>
                        <a:t>(</a:t>
                      </a:r>
                      <a:r>
                        <a:rPr lang="en-US" sz="1050" dirty="0" err="1" smtClean="0">
                          <a:effectLst/>
                        </a:rPr>
                        <a:t>voir</a:t>
                      </a:r>
                      <a:r>
                        <a:rPr lang="en-US" sz="1050" dirty="0" smtClean="0">
                          <a:effectLst/>
                        </a:rPr>
                        <a:t> IPTD </a:t>
                      </a:r>
                      <a:r>
                        <a:rPr lang="en-US" sz="1050" dirty="0" err="1" smtClean="0">
                          <a:effectLst/>
                        </a:rPr>
                        <a:t>dans</a:t>
                      </a:r>
                      <a:r>
                        <a:rPr lang="en-US" sz="1050" dirty="0" smtClean="0">
                          <a:effectLst/>
                        </a:rPr>
                        <a:t> UIT-T Y.1540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u="sng" dirty="0" smtClean="0">
                          <a:effectLst/>
                        </a:rPr>
                        <a:t>Temps de</a:t>
                      </a:r>
                      <a:r>
                        <a:rPr lang="fr-FR" sz="1050" u="sng" baseline="0" dirty="0" smtClean="0">
                          <a:effectLst/>
                        </a:rPr>
                        <a:t> </a:t>
                      </a:r>
                      <a:r>
                        <a:rPr lang="fr-FR" sz="1050" u="sng" baseline="0" dirty="0" err="1" smtClean="0">
                          <a:effectLst/>
                        </a:rPr>
                        <a:t>transmisison</a:t>
                      </a:r>
                      <a:r>
                        <a:rPr lang="fr-FR" sz="1050" u="sng" baseline="0" dirty="0" smtClean="0">
                          <a:effectLst/>
                        </a:rPr>
                        <a:t> en boucle (RTT)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dirty="0" smtClean="0">
                          <a:effectLst/>
                        </a:rPr>
                        <a:t>A peu près le double du retard,</a:t>
                      </a:r>
                      <a:r>
                        <a:rPr lang="fr-FR" sz="1050" baseline="0" dirty="0" smtClean="0">
                          <a:effectLst/>
                        </a:rPr>
                        <a:t> peut être mesuré à l’aide de RTCP.</a:t>
                      </a:r>
                      <a:endParaRPr lang="fr-FR" sz="1050" dirty="0">
                        <a:effectLst/>
                      </a:endParaRPr>
                    </a:p>
                  </a:txBody>
                  <a:tcPr marL="20232" marR="20232" marT="0" marB="0"/>
                </a:tc>
              </a:tr>
              <a:tr h="808079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Taux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d’appels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interrompus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kern="100" spc="-50" dirty="0" err="1" smtClean="0">
                          <a:effectLst/>
                        </a:rPr>
                        <a:t>Continuité</a:t>
                      </a:r>
                      <a:r>
                        <a:rPr lang="en-US" sz="1050" kern="100" spc="-50" dirty="0" smtClean="0">
                          <a:effectLst/>
                        </a:rPr>
                        <a:t> du service </a:t>
                      </a:r>
                      <a:r>
                        <a:rPr lang="en-US" sz="1050" kern="100" spc="-50" dirty="0" err="1" smtClean="0">
                          <a:effectLst/>
                        </a:rPr>
                        <a:t>exprimée</a:t>
                      </a:r>
                      <a:r>
                        <a:rPr lang="en-US" sz="1050" kern="100" spc="-50" dirty="0" smtClean="0">
                          <a:effectLst/>
                        </a:rPr>
                        <a:t> </a:t>
                      </a:r>
                      <a:r>
                        <a:rPr lang="en-US" sz="1050" kern="100" spc="-50" dirty="0" err="1" smtClean="0">
                          <a:effectLst/>
                        </a:rPr>
                        <a:t>en</a:t>
                      </a:r>
                      <a:r>
                        <a:rPr lang="en-US" sz="1050" kern="100" spc="-50" dirty="0" smtClean="0">
                          <a:effectLst/>
                        </a:rPr>
                        <a:t> </a:t>
                      </a:r>
                      <a:r>
                        <a:rPr lang="en-US" sz="1050" kern="100" spc="-50" dirty="0" err="1" smtClean="0">
                          <a:effectLst/>
                        </a:rPr>
                        <a:t>termes</a:t>
                      </a:r>
                      <a:r>
                        <a:rPr lang="en-US" sz="1050" kern="100" spc="-50" dirty="0" smtClean="0">
                          <a:effectLst/>
                        </a:rPr>
                        <a:t> de </a:t>
                      </a:r>
                      <a:r>
                        <a:rPr lang="en-US" sz="1050" kern="100" spc="-50" dirty="0" err="1" smtClean="0">
                          <a:effectLst/>
                        </a:rPr>
                        <a:t>capacité</a:t>
                      </a:r>
                      <a:r>
                        <a:rPr lang="en-US" sz="1050" kern="100" spc="-50" dirty="0" smtClean="0">
                          <a:effectLst/>
                        </a:rPr>
                        <a:t> à </a:t>
                      </a:r>
                      <a:r>
                        <a:rPr lang="en-US" sz="1050" kern="100" spc="-50" dirty="0" err="1" smtClean="0">
                          <a:effectLst/>
                        </a:rPr>
                        <a:t>maintenir</a:t>
                      </a:r>
                      <a:r>
                        <a:rPr lang="en-US" sz="1050" kern="100" spc="-50" dirty="0" smtClean="0">
                          <a:effectLst/>
                        </a:rPr>
                        <a:t> les </a:t>
                      </a:r>
                      <a:r>
                        <a:rPr lang="en-US" sz="1050" kern="100" spc="-50" dirty="0" err="1" smtClean="0">
                          <a:effectLst/>
                        </a:rPr>
                        <a:t>appels</a:t>
                      </a:r>
                      <a:r>
                        <a:rPr lang="en-US" sz="1050" kern="100" spc="-50" dirty="0" smtClean="0">
                          <a:effectLst/>
                        </a:rPr>
                        <a:t> </a:t>
                      </a:r>
                      <a:r>
                        <a:rPr lang="en-US" sz="1050" kern="100" spc="-50" dirty="0" err="1" smtClean="0">
                          <a:effectLst/>
                        </a:rPr>
                        <a:t>jusqu’à</a:t>
                      </a:r>
                      <a:r>
                        <a:rPr lang="en-US" sz="1050" kern="100" spc="-50" dirty="0" smtClean="0">
                          <a:effectLst/>
                        </a:rPr>
                        <a:t>  </a:t>
                      </a:r>
                      <a:r>
                        <a:rPr lang="en-US" sz="1050" kern="100" spc="-50" dirty="0" err="1" smtClean="0">
                          <a:effectLst/>
                        </a:rPr>
                        <a:t>leur</a:t>
                      </a:r>
                      <a:r>
                        <a:rPr lang="en-US" sz="1050" kern="100" spc="-50" dirty="0" smtClean="0">
                          <a:effectLst/>
                        </a:rPr>
                        <a:t> fin </a:t>
                      </a:r>
                      <a:r>
                        <a:rPr lang="en-US" sz="1050" kern="100" spc="-50" dirty="0" err="1" smtClean="0">
                          <a:effectLst/>
                        </a:rPr>
                        <a:t>normale</a:t>
                      </a:r>
                      <a:r>
                        <a:rPr lang="en-US" sz="1050" kern="100" spc="-50" dirty="0" smtClean="0">
                          <a:effectLst/>
                        </a:rPr>
                        <a:t>.</a:t>
                      </a: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u="sng" dirty="0" smtClean="0">
                          <a:effectLst/>
                        </a:rPr>
                        <a:t>Taux de complétude d’une session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50" u="none" dirty="0" smtClean="0">
                          <a:effectLst/>
                        </a:rPr>
                        <a:t>peut être estimé au niveau IMS, sur la base de compteurs relevés au niveau du P-CSCF</a:t>
                      </a: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dirty="0" smtClean="0">
                          <a:effectLst/>
                        </a:rPr>
                        <a:t>= SCR (</a:t>
                      </a:r>
                      <a:r>
                        <a:rPr lang="en-GB" sz="1050" dirty="0" err="1" smtClean="0">
                          <a:effectLst/>
                        </a:rPr>
                        <a:t>voir</a:t>
                      </a:r>
                      <a:r>
                        <a:rPr lang="en-GB" sz="1050" dirty="0" smtClean="0">
                          <a:effectLst/>
                        </a:rPr>
                        <a:t> </a:t>
                      </a:r>
                      <a:r>
                        <a:rPr lang="en-GB" sz="1050" dirty="0">
                          <a:effectLst/>
                        </a:rPr>
                        <a:t>IETF RFC </a:t>
                      </a:r>
                      <a:r>
                        <a:rPr lang="en-GB" sz="1050" dirty="0" smtClean="0">
                          <a:effectLst/>
                        </a:rPr>
                        <a:t>6076)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  <a:tr h="808079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50" dirty="0" err="1" smtClean="0">
                          <a:effectLst/>
                        </a:rPr>
                        <a:t>Bande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passante</a:t>
                      </a:r>
                      <a:r>
                        <a:rPr lang="en-US" sz="1050" dirty="0" smtClean="0">
                          <a:effectLst/>
                        </a:rPr>
                        <a:t> du signal de parole(NB</a:t>
                      </a:r>
                      <a:r>
                        <a:rPr lang="en-US" sz="1050" dirty="0">
                          <a:effectLst/>
                        </a:rPr>
                        <a:t>, WB </a:t>
                      </a:r>
                      <a:r>
                        <a:rPr lang="en-US" sz="1050" dirty="0" err="1" smtClean="0">
                          <a:effectLst/>
                        </a:rPr>
                        <a:t>ou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SWB)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dirty="0" err="1" smtClean="0">
                          <a:effectLst/>
                        </a:rPr>
                        <a:t>Mesure</a:t>
                      </a:r>
                      <a:r>
                        <a:rPr lang="en-GB" sz="1050" dirty="0" smtClean="0">
                          <a:effectLst/>
                        </a:rPr>
                        <a:t> du</a:t>
                      </a:r>
                      <a:r>
                        <a:rPr lang="en-GB" sz="1050" baseline="0" dirty="0" smtClean="0">
                          <a:effectLst/>
                        </a:rPr>
                        <a:t> spectre </a:t>
                      </a:r>
                      <a:r>
                        <a:rPr lang="en-GB" sz="1050" baseline="0" dirty="0" err="1" smtClean="0">
                          <a:effectLst/>
                        </a:rPr>
                        <a:t>utilisé</a:t>
                      </a:r>
                      <a:r>
                        <a:rPr lang="en-GB" sz="1050" baseline="0" dirty="0" smtClean="0">
                          <a:effectLst/>
                        </a:rPr>
                        <a:t> </a:t>
                      </a:r>
                      <a:r>
                        <a:rPr lang="en-GB" sz="1050" dirty="0" smtClean="0">
                          <a:effectLst/>
                        </a:rPr>
                        <a:t>(</a:t>
                      </a:r>
                      <a:r>
                        <a:rPr lang="en-GB" sz="1050" dirty="0" err="1" smtClean="0">
                          <a:effectLst/>
                        </a:rPr>
                        <a:t>exprimé</a:t>
                      </a:r>
                      <a:r>
                        <a:rPr lang="en-GB" sz="1050" dirty="0" smtClean="0">
                          <a:effectLst/>
                        </a:rPr>
                        <a:t> sous</a:t>
                      </a:r>
                      <a:r>
                        <a:rPr lang="en-GB" sz="1050" baseline="0" dirty="0" smtClean="0">
                          <a:effectLst/>
                        </a:rPr>
                        <a:t> </a:t>
                      </a:r>
                      <a:r>
                        <a:rPr lang="en-GB" sz="1050" baseline="0" dirty="0" err="1" smtClean="0">
                          <a:effectLst/>
                        </a:rPr>
                        <a:t>formed’une</a:t>
                      </a:r>
                      <a:r>
                        <a:rPr lang="en-GB" sz="1050" baseline="0" dirty="0" smtClean="0">
                          <a:effectLst/>
                        </a:rPr>
                        <a:t> </a:t>
                      </a:r>
                      <a:r>
                        <a:rPr lang="en-GB" sz="1050" baseline="0" dirty="0" err="1" smtClean="0">
                          <a:effectLst/>
                        </a:rPr>
                        <a:t>fenêtre</a:t>
                      </a:r>
                      <a:r>
                        <a:rPr lang="en-GB" sz="1050" baseline="0" dirty="0" smtClean="0">
                          <a:effectLst/>
                        </a:rPr>
                        <a:t> sur </a:t>
                      </a:r>
                      <a:r>
                        <a:rPr lang="en-GB" sz="1050" baseline="0" dirty="0" err="1" smtClean="0">
                          <a:effectLst/>
                        </a:rPr>
                        <a:t>l’échelle</a:t>
                      </a:r>
                      <a:r>
                        <a:rPr lang="en-GB" sz="1050" baseline="0" dirty="0" smtClean="0">
                          <a:effectLst/>
                        </a:rPr>
                        <a:t> des</a:t>
                      </a:r>
                      <a:r>
                        <a:rPr lang="en-GB" sz="1050" dirty="0" smtClean="0">
                          <a:effectLst/>
                        </a:rPr>
                        <a:t> Hz).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u="sng" dirty="0" err="1" smtClean="0">
                          <a:effectLst/>
                        </a:rPr>
                        <a:t>Statistiques</a:t>
                      </a:r>
                      <a:r>
                        <a:rPr lang="en-GB" sz="1050" u="sng" dirty="0" smtClean="0">
                          <a:effectLst/>
                        </a:rPr>
                        <a:t> sur les Codecs</a:t>
                      </a:r>
                      <a:endParaRPr lang="fr-FR" sz="1050" dirty="0">
                        <a:effectLst/>
                      </a:endParaRPr>
                    </a:p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50" dirty="0">
                          <a:effectLst/>
                        </a:rPr>
                        <a:t>Information </a:t>
                      </a:r>
                      <a:r>
                        <a:rPr lang="en-GB" sz="1050" dirty="0" err="1" smtClean="0">
                          <a:effectLst/>
                        </a:rPr>
                        <a:t>concernant</a:t>
                      </a:r>
                      <a:r>
                        <a:rPr lang="en-GB" sz="1050" dirty="0" smtClean="0">
                          <a:effectLst/>
                        </a:rPr>
                        <a:t> la </a:t>
                      </a:r>
                      <a:r>
                        <a:rPr lang="en-GB" sz="1050" dirty="0" err="1" smtClean="0">
                          <a:effectLst/>
                        </a:rPr>
                        <a:t>sélection</a:t>
                      </a:r>
                      <a:r>
                        <a:rPr lang="en-GB" sz="1050" dirty="0" smtClean="0">
                          <a:effectLst/>
                        </a:rPr>
                        <a:t> du codec (AMR </a:t>
                      </a:r>
                      <a:r>
                        <a:rPr lang="en-GB" sz="1050" dirty="0" err="1" smtClean="0">
                          <a:effectLst/>
                        </a:rPr>
                        <a:t>ou</a:t>
                      </a:r>
                      <a:r>
                        <a:rPr lang="en-GB" sz="1050" dirty="0" smtClean="0">
                          <a:effectLst/>
                        </a:rPr>
                        <a:t> AMR WB) et du </a:t>
                      </a:r>
                      <a:r>
                        <a:rPr lang="en-GB" sz="1050" dirty="0" err="1" smtClean="0">
                          <a:effectLst/>
                        </a:rPr>
                        <a:t>débit</a:t>
                      </a:r>
                      <a:r>
                        <a:rPr lang="en-GB" sz="1050" dirty="0" smtClean="0">
                          <a:effectLst/>
                        </a:rPr>
                        <a:t>,</a:t>
                      </a:r>
                      <a:r>
                        <a:rPr lang="en-GB" sz="1050" baseline="0" dirty="0" smtClean="0">
                          <a:effectLst/>
                        </a:rPr>
                        <a:t> </a:t>
                      </a:r>
                      <a:r>
                        <a:rPr lang="en-GB" sz="1050" baseline="0" dirty="0" err="1" smtClean="0">
                          <a:effectLst/>
                        </a:rPr>
                        <a:t>ainsi</a:t>
                      </a:r>
                      <a:r>
                        <a:rPr lang="en-GB" sz="1050" baseline="0" dirty="0" smtClean="0">
                          <a:effectLst/>
                        </a:rPr>
                        <a:t> que des </a:t>
                      </a:r>
                      <a:r>
                        <a:rPr lang="en-GB" sz="1050" baseline="0" dirty="0" err="1" smtClean="0">
                          <a:effectLst/>
                        </a:rPr>
                        <a:t>évolutions</a:t>
                      </a:r>
                      <a:r>
                        <a:rPr lang="en-GB" sz="1050" baseline="0" dirty="0" smtClean="0">
                          <a:effectLst/>
                        </a:rPr>
                        <a:t> u </a:t>
                      </a:r>
                      <a:r>
                        <a:rPr lang="en-GB" sz="1050" baseline="0" dirty="0" err="1" smtClean="0">
                          <a:effectLst/>
                        </a:rPr>
                        <a:t>cours</a:t>
                      </a:r>
                      <a:r>
                        <a:rPr lang="en-GB" sz="1050" baseline="0" dirty="0" smtClean="0">
                          <a:effectLst/>
                        </a:rPr>
                        <a:t> du temps (</a:t>
                      </a:r>
                      <a:r>
                        <a:rPr lang="en-GB" sz="1050" baseline="0" dirty="0" err="1" smtClean="0">
                          <a:effectLst/>
                        </a:rPr>
                        <a:t>basé</a:t>
                      </a:r>
                      <a:r>
                        <a:rPr lang="en-GB" sz="1050" baseline="0" dirty="0" smtClean="0">
                          <a:effectLst/>
                        </a:rPr>
                        <a:t> sur messages SIP)</a:t>
                      </a:r>
                      <a:r>
                        <a:rPr lang="en-GB" sz="1050" dirty="0" smtClean="0">
                          <a:effectLst/>
                        </a:rPr>
                        <a:t>.</a:t>
                      </a:r>
                      <a:endParaRPr lang="fr-F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232" marR="202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4F1A3-63A7-44AB-8D40-B7D2D6FC0F72}"/>
</file>

<file path=customXml/itemProps2.xml><?xml version="1.0" encoding="utf-8"?>
<ds:datastoreItem xmlns:ds="http://schemas.openxmlformats.org/officeDocument/2006/customXml" ds:itemID="{2E355BD1-09B0-45A7-892E-F4943EBFFC91}"/>
</file>

<file path=customXml/itemProps3.xml><?xml version="1.0" encoding="utf-8"?>
<ds:datastoreItem xmlns:ds="http://schemas.openxmlformats.org/officeDocument/2006/customXml" ds:itemID="{8EFF9461-E29D-476A-8B8D-86098C2EB2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1330</Words>
  <Application>Microsoft Office PowerPoint</Application>
  <PresentationFormat>On-screen Show (4:3)</PresentationFormat>
  <Paragraphs>206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ITU Regional Standardization Forum for Africa Livingstone, Zambia 16-18 March 2016</vt:lpstr>
      <vt:lpstr>Bref rappel historique</vt:lpstr>
      <vt:lpstr>Notions de base du service VoLTE</vt:lpstr>
      <vt:lpstr>Notions de base du service VoLTE (suite)</vt:lpstr>
      <vt:lpstr>Cas d’appels considérés dans G.1028</vt:lpstr>
      <vt:lpstr>Identification des principales dégradations de qualité perçue</vt:lpstr>
      <vt:lpstr>Identification des principales dégradations de qualité perçue (suite)</vt:lpstr>
      <vt:lpstr>Sélection d’indicateurs de QoS (1/2)</vt:lpstr>
      <vt:lpstr>Sélection d’indicateurs de QoS (2/2)</vt:lpstr>
      <vt:lpstr>Quelques objectifs de qualité</vt:lpstr>
      <vt:lpstr>Stratégie de mesure et de supervision</vt:lpstr>
      <vt:lpstr>Lien avec l’écosystème de normes UIT-T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Aloran, Rakan</cp:lastModifiedBy>
  <cp:revision>30</cp:revision>
  <dcterms:created xsi:type="dcterms:W3CDTF">2016-02-05T15:38:40Z</dcterms:created>
  <dcterms:modified xsi:type="dcterms:W3CDTF">2016-03-07T09:35:37Z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0x01010051F0CB225BCB3B43BBF518EAC6349114</vt:lpwstr>
  </property>
</Properties>
</file>