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charts/chart1.xml" ContentType="application/vnd.openxmlformats-officedocument.drawingml.chart+xml"/>
  <Override PartName="/ppt/theme/themeOverride1.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01" r:id="rId2"/>
    <p:sldId id="320" r:id="rId3"/>
    <p:sldId id="321" r:id="rId4"/>
    <p:sldId id="329" r:id="rId5"/>
    <p:sldId id="330" r:id="rId6"/>
    <p:sldId id="328" r:id="rId7"/>
    <p:sldId id="325" r:id="rId8"/>
    <p:sldId id="326" r:id="rId9"/>
    <p:sldId id="304" r:id="rId10"/>
    <p:sldId id="311" r:id="rId11"/>
    <p:sldId id="313" r:id="rId12"/>
    <p:sldId id="310" r:id="rId13"/>
    <p:sldId id="306" r:id="rId14"/>
    <p:sldId id="319" r:id="rId15"/>
    <p:sldId id="315" r:id="rId16"/>
    <p:sldId id="309" r:id="rId17"/>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46" autoAdjust="0"/>
    <p:restoredTop sz="83165" autoAdjust="0"/>
  </p:normalViewPr>
  <p:slideViewPr>
    <p:cSldViewPr snapToGrid="0" snapToObjects="1" showGuides="1">
      <p:cViewPr>
        <p:scale>
          <a:sx n="70" d="100"/>
          <a:sy n="70" d="100"/>
        </p:scale>
        <p:origin x="-1770" y="-14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net1.cec.eu.int\JRC-Services\IPR-Users\ribeiti\Desktop\COONTAS%20HOUSEHOLD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02746446121931"/>
          <c:y val="2.1616046446246324E-2"/>
          <c:w val="0.58835973098873251"/>
          <c:h val="0.72019098609022392"/>
        </c:manualLayout>
      </c:layout>
      <c:barChart>
        <c:barDir val="col"/>
        <c:grouping val="stacked"/>
        <c:varyColors val="0"/>
        <c:ser>
          <c:idx val="0"/>
          <c:order val="0"/>
          <c:tx>
            <c:strRef>
              <c:f>Sheet5!$N$10</c:f>
              <c:strCache>
                <c:ptCount val="1"/>
                <c:pt idx="0">
                  <c:v>Raw material acquisition</c:v>
                </c:pt>
              </c:strCache>
            </c:strRef>
          </c:tx>
          <c:invertIfNegative val="0"/>
          <c:cat>
            <c:strRef>
              <c:f>Sheet5!$M$11:$M$18</c:f>
              <c:strCache>
                <c:ptCount val="8"/>
                <c:pt idx="0">
                  <c:v>PCs</c:v>
                </c:pt>
                <c:pt idx="1">
                  <c:v>laptops</c:v>
                </c:pt>
                <c:pt idx="2">
                  <c:v>tablets</c:v>
                </c:pt>
                <c:pt idx="3">
                  <c:v>printers</c:v>
                </c:pt>
                <c:pt idx="4">
                  <c:v>mobile phones</c:v>
                </c:pt>
                <c:pt idx="5">
                  <c:v>Modems/router</c:v>
                </c:pt>
                <c:pt idx="6">
                  <c:v>TVs</c:v>
                </c:pt>
                <c:pt idx="7">
                  <c:v>set top boxes</c:v>
                </c:pt>
              </c:strCache>
            </c:strRef>
          </c:cat>
          <c:val>
            <c:numRef>
              <c:f>Sheet5!$N$11:$N$18</c:f>
              <c:numCache>
                <c:formatCode>General</c:formatCode>
                <c:ptCount val="8"/>
                <c:pt idx="0">
                  <c:v>660</c:v>
                </c:pt>
                <c:pt idx="1">
                  <c:v>601.25</c:v>
                </c:pt>
                <c:pt idx="2">
                  <c:v>33.333333333333336</c:v>
                </c:pt>
                <c:pt idx="3">
                  <c:v>145</c:v>
                </c:pt>
                <c:pt idx="4">
                  <c:v>67.708333333333329</c:v>
                </c:pt>
                <c:pt idx="5">
                  <c:v>47.5</c:v>
                </c:pt>
                <c:pt idx="6">
                  <c:v>300</c:v>
                </c:pt>
                <c:pt idx="7">
                  <c:v>83.125</c:v>
                </c:pt>
              </c:numCache>
            </c:numRef>
          </c:val>
        </c:ser>
        <c:ser>
          <c:idx val="1"/>
          <c:order val="1"/>
          <c:tx>
            <c:strRef>
              <c:f>Sheet5!$O$10</c:f>
              <c:strCache>
                <c:ptCount val="1"/>
                <c:pt idx="0">
                  <c:v>Production </c:v>
                </c:pt>
              </c:strCache>
            </c:strRef>
          </c:tx>
          <c:invertIfNegative val="0"/>
          <c:cat>
            <c:strRef>
              <c:f>Sheet5!$M$11:$M$18</c:f>
              <c:strCache>
                <c:ptCount val="8"/>
                <c:pt idx="0">
                  <c:v>PCs</c:v>
                </c:pt>
                <c:pt idx="1">
                  <c:v>laptops</c:v>
                </c:pt>
                <c:pt idx="2">
                  <c:v>tablets</c:v>
                </c:pt>
                <c:pt idx="3">
                  <c:v>printers</c:v>
                </c:pt>
                <c:pt idx="4">
                  <c:v>mobile phones</c:v>
                </c:pt>
                <c:pt idx="5">
                  <c:v>Modems/router</c:v>
                </c:pt>
                <c:pt idx="6">
                  <c:v>TVs</c:v>
                </c:pt>
                <c:pt idx="7">
                  <c:v>set top boxes</c:v>
                </c:pt>
              </c:strCache>
            </c:strRef>
          </c:cat>
          <c:val>
            <c:numRef>
              <c:f>Sheet5!$O$11:$O$18</c:f>
              <c:numCache>
                <c:formatCode>General</c:formatCode>
                <c:ptCount val="8"/>
                <c:pt idx="0">
                  <c:v>1980</c:v>
                </c:pt>
                <c:pt idx="1">
                  <c:v>1625</c:v>
                </c:pt>
                <c:pt idx="2">
                  <c:v>162.91666666666666</c:v>
                </c:pt>
                <c:pt idx="3">
                  <c:v>200</c:v>
                </c:pt>
                <c:pt idx="4">
                  <c:v>1015.625</c:v>
                </c:pt>
                <c:pt idx="5">
                  <c:v>50</c:v>
                </c:pt>
                <c:pt idx="6">
                  <c:v>1114.2857142857142</c:v>
                </c:pt>
                <c:pt idx="7">
                  <c:v>87.5</c:v>
                </c:pt>
              </c:numCache>
            </c:numRef>
          </c:val>
        </c:ser>
        <c:ser>
          <c:idx val="2"/>
          <c:order val="2"/>
          <c:tx>
            <c:strRef>
              <c:f>Sheet5!$P$10</c:f>
              <c:strCache>
                <c:ptCount val="1"/>
                <c:pt idx="0">
                  <c:v>Use </c:v>
                </c:pt>
              </c:strCache>
            </c:strRef>
          </c:tx>
          <c:invertIfNegative val="0"/>
          <c:cat>
            <c:strRef>
              <c:f>Sheet5!$M$11:$M$18</c:f>
              <c:strCache>
                <c:ptCount val="8"/>
                <c:pt idx="0">
                  <c:v>PCs</c:v>
                </c:pt>
                <c:pt idx="1">
                  <c:v>laptops</c:v>
                </c:pt>
                <c:pt idx="2">
                  <c:v>tablets</c:v>
                </c:pt>
                <c:pt idx="3">
                  <c:v>printers</c:v>
                </c:pt>
                <c:pt idx="4">
                  <c:v>mobile phones</c:v>
                </c:pt>
                <c:pt idx="5">
                  <c:v>Modems/router</c:v>
                </c:pt>
                <c:pt idx="6">
                  <c:v>TVs</c:v>
                </c:pt>
                <c:pt idx="7">
                  <c:v>set top boxes</c:v>
                </c:pt>
              </c:strCache>
            </c:strRef>
          </c:cat>
          <c:val>
            <c:numRef>
              <c:f>Sheet5!$P$11:$P$18</c:f>
              <c:numCache>
                <c:formatCode>General</c:formatCode>
                <c:ptCount val="8"/>
                <c:pt idx="0">
                  <c:v>3300</c:v>
                </c:pt>
                <c:pt idx="1">
                  <c:v>1015.625</c:v>
                </c:pt>
                <c:pt idx="2">
                  <c:v>51.25</c:v>
                </c:pt>
                <c:pt idx="3">
                  <c:v>150</c:v>
                </c:pt>
                <c:pt idx="4">
                  <c:v>257.29166666666703</c:v>
                </c:pt>
                <c:pt idx="5">
                  <c:v>150</c:v>
                </c:pt>
                <c:pt idx="6">
                  <c:v>2785.7142857142899</c:v>
                </c:pt>
                <c:pt idx="7">
                  <c:v>262.5</c:v>
                </c:pt>
              </c:numCache>
            </c:numRef>
          </c:val>
        </c:ser>
        <c:ser>
          <c:idx val="3"/>
          <c:order val="3"/>
          <c:tx>
            <c:strRef>
              <c:f>Sheet5!$Q$10</c:f>
              <c:strCache>
                <c:ptCount val="1"/>
                <c:pt idx="0">
                  <c:v>End of life Treatment </c:v>
                </c:pt>
              </c:strCache>
            </c:strRef>
          </c:tx>
          <c:invertIfNegative val="0"/>
          <c:cat>
            <c:strRef>
              <c:f>Sheet5!$M$11:$M$18</c:f>
              <c:strCache>
                <c:ptCount val="8"/>
                <c:pt idx="0">
                  <c:v>PCs</c:v>
                </c:pt>
                <c:pt idx="1">
                  <c:v>laptops</c:v>
                </c:pt>
                <c:pt idx="2">
                  <c:v>tablets</c:v>
                </c:pt>
                <c:pt idx="3">
                  <c:v>printers</c:v>
                </c:pt>
                <c:pt idx="4">
                  <c:v>mobile phones</c:v>
                </c:pt>
                <c:pt idx="5">
                  <c:v>Modems/router</c:v>
                </c:pt>
                <c:pt idx="6">
                  <c:v>TVs</c:v>
                </c:pt>
                <c:pt idx="7">
                  <c:v>set top boxes</c:v>
                </c:pt>
              </c:strCache>
            </c:strRef>
          </c:cat>
          <c:val>
            <c:numRef>
              <c:f>Sheet5!$Q$11:$Q$18</c:f>
              <c:numCache>
                <c:formatCode>General</c:formatCode>
                <c:ptCount val="8"/>
                <c:pt idx="0">
                  <c:v>60</c:v>
                </c:pt>
                <c:pt idx="1">
                  <c:v>8.125</c:v>
                </c:pt>
                <c:pt idx="2">
                  <c:v>2.5</c:v>
                </c:pt>
                <c:pt idx="3">
                  <c:v>5</c:v>
                </c:pt>
                <c:pt idx="4">
                  <c:v>13.541666666666666</c:v>
                </c:pt>
                <c:pt idx="5">
                  <c:v>2.5</c:v>
                </c:pt>
                <c:pt idx="6">
                  <c:v>85.714285714285708</c:v>
                </c:pt>
                <c:pt idx="7">
                  <c:v>4.375</c:v>
                </c:pt>
              </c:numCache>
            </c:numRef>
          </c:val>
        </c:ser>
        <c:dLbls>
          <c:showLegendKey val="0"/>
          <c:showVal val="0"/>
          <c:showCatName val="0"/>
          <c:showSerName val="0"/>
          <c:showPercent val="0"/>
          <c:showBubbleSize val="0"/>
        </c:dLbls>
        <c:gapWidth val="150"/>
        <c:overlap val="100"/>
        <c:axId val="106134912"/>
        <c:axId val="106144896"/>
      </c:barChart>
      <c:catAx>
        <c:axId val="106134912"/>
        <c:scaling>
          <c:orientation val="minMax"/>
        </c:scaling>
        <c:delete val="0"/>
        <c:axPos val="b"/>
        <c:numFmt formatCode="General" sourceLinked="0"/>
        <c:majorTickMark val="out"/>
        <c:minorTickMark val="none"/>
        <c:tickLblPos val="nextTo"/>
        <c:crossAx val="106144896"/>
        <c:crosses val="autoZero"/>
        <c:auto val="1"/>
        <c:lblAlgn val="ctr"/>
        <c:lblOffset val="100"/>
        <c:noMultiLvlLbl val="0"/>
      </c:catAx>
      <c:valAx>
        <c:axId val="106144896"/>
        <c:scaling>
          <c:orientation val="minMax"/>
        </c:scaling>
        <c:delete val="0"/>
        <c:axPos val="l"/>
        <c:title>
          <c:tx>
            <c:rich>
              <a:bodyPr rot="-5400000" vert="horz"/>
              <a:lstStyle/>
              <a:p>
                <a:pPr>
                  <a:defRPr/>
                </a:pPr>
                <a:r>
                  <a:rPr lang="pt-PT"/>
                  <a:t>tonne CO2</a:t>
                </a:r>
                <a:r>
                  <a:rPr lang="pt-PT" baseline="0"/>
                  <a:t>eq</a:t>
                </a:r>
                <a:endParaRPr lang="pt-PT"/>
              </a:p>
            </c:rich>
          </c:tx>
          <c:layout/>
          <c:overlay val="0"/>
        </c:title>
        <c:numFmt formatCode="General" sourceLinked="1"/>
        <c:majorTickMark val="out"/>
        <c:minorTickMark val="none"/>
        <c:tickLblPos val="nextTo"/>
        <c:crossAx val="106134912"/>
        <c:crosses val="autoZero"/>
        <c:crossBetween val="between"/>
      </c:valAx>
    </c:plotArea>
    <c:legend>
      <c:legendPos val="r"/>
      <c:layout>
        <c:manualLayout>
          <c:xMode val="edge"/>
          <c:yMode val="edge"/>
          <c:x val="0.66097244094488194"/>
          <c:y val="0.23997302420530767"/>
          <c:w val="0.32513867016622922"/>
          <c:h val="0.33486876640419949"/>
        </c:manualLayout>
      </c:layout>
      <c:overlay val="0"/>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4C391-F906-46B2-A82A-B40CE2A508CF}" type="doc">
      <dgm:prSet loTypeId="urn:microsoft.com/office/officeart/2005/8/layout/vList2" loCatId="list" qsTypeId="urn:microsoft.com/office/officeart/2005/8/quickstyle/simple3" qsCatId="simple" csTypeId="urn:microsoft.com/office/officeart/2005/8/colors/accent3_4" csCatId="accent3" phldr="1"/>
      <dgm:spPr/>
      <dgm:t>
        <a:bodyPr/>
        <a:lstStyle/>
        <a:p>
          <a:endParaRPr lang="en-US"/>
        </a:p>
      </dgm:t>
    </dgm:pt>
    <dgm:pt modelId="{559DEE58-6A51-4DBA-B7A9-773437F4D8CE}">
      <dgm:prSet phldrT="[Text]"/>
      <dgm:spPr>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lin ang="13500000" scaled="1"/>
          <a:tileRect/>
        </a:gradFill>
      </dgm:spPr>
      <dgm:t>
        <a:bodyPr/>
        <a:lstStyle/>
        <a:p>
          <a:r>
            <a:rPr lang="en-US" dirty="0" smtClean="0">
              <a:solidFill>
                <a:srgbClr val="0070C0"/>
              </a:solidFill>
              <a:cs typeface="Arial" pitchFamily="34" charset="0"/>
            </a:rPr>
            <a:t>Q 13/5 - </a:t>
          </a:r>
          <a:r>
            <a:rPr lang="en-US" dirty="0" smtClean="0">
              <a:solidFill>
                <a:srgbClr val="2E2E2E"/>
              </a:solidFill>
            </a:rPr>
            <a:t>Environmental impact reduction including </a:t>
          </a:r>
          <a:r>
            <a:rPr lang="en-US" dirty="0" err="1" smtClean="0">
              <a:solidFill>
                <a:srgbClr val="2E2E2E"/>
              </a:solidFill>
            </a:rPr>
            <a:t>e-waste</a:t>
          </a:r>
          <a:r>
            <a:rPr lang="en-US" dirty="0" smtClean="0">
              <a:solidFill>
                <a:srgbClr val="2E2E2E"/>
              </a:solidFill>
            </a:rPr>
            <a:t> </a:t>
          </a:r>
          <a:endParaRPr lang="en-US" dirty="0"/>
        </a:p>
      </dgm:t>
    </dgm:pt>
    <dgm:pt modelId="{3B7AD329-C034-43B8-9AA9-201ABEFB23C4}" type="parTrans" cxnId="{973C5386-B57B-40F9-8F2A-DEC09686D6FC}">
      <dgm:prSet/>
      <dgm:spPr/>
      <dgm:t>
        <a:bodyPr/>
        <a:lstStyle/>
        <a:p>
          <a:endParaRPr lang="en-US">
            <a:solidFill>
              <a:schemeClr val="tx1">
                <a:lumMod val="50000"/>
              </a:schemeClr>
            </a:solidFill>
          </a:endParaRPr>
        </a:p>
      </dgm:t>
    </dgm:pt>
    <dgm:pt modelId="{47E2322E-D171-4D74-9F1D-105D3410C0AA}" type="sibTrans" cxnId="{973C5386-B57B-40F9-8F2A-DEC09686D6FC}">
      <dgm:prSet/>
      <dgm:spPr/>
      <dgm:t>
        <a:bodyPr/>
        <a:lstStyle/>
        <a:p>
          <a:endParaRPr lang="en-US">
            <a:solidFill>
              <a:schemeClr val="tx1">
                <a:lumMod val="50000"/>
              </a:schemeClr>
            </a:solidFill>
          </a:endParaRPr>
        </a:p>
      </dgm:t>
    </dgm:pt>
    <dgm:pt modelId="{B10A0E01-3F36-4D5A-913A-23B4846829A5}">
      <dgm:prSet phldrT="[Text]"/>
      <dgm:spPr>
        <a:gradFill flip="none" rotWithShape="0">
          <a:gsLst>
            <a:gs pos="0">
              <a:srgbClr val="CCFF33">
                <a:tint val="66000"/>
                <a:satMod val="160000"/>
              </a:srgbClr>
            </a:gs>
            <a:gs pos="50000">
              <a:srgbClr val="CCFF33">
                <a:tint val="44500"/>
                <a:satMod val="160000"/>
              </a:srgbClr>
            </a:gs>
            <a:gs pos="100000">
              <a:srgbClr val="CCFF33">
                <a:tint val="23500"/>
                <a:satMod val="160000"/>
              </a:srgbClr>
            </a:gs>
          </a:gsLst>
          <a:lin ang="2700000" scaled="1"/>
          <a:tileRect/>
        </a:gradFill>
      </dgm:spPr>
      <dgm:t>
        <a:bodyPr/>
        <a:lstStyle/>
        <a:p>
          <a:r>
            <a:rPr lang="en-US" dirty="0" smtClean="0">
              <a:solidFill>
                <a:srgbClr val="0070C0"/>
              </a:solidFill>
              <a:cs typeface="Arial" pitchFamily="34" charset="0"/>
            </a:rPr>
            <a:t>Q 14/5 - </a:t>
          </a:r>
          <a:r>
            <a:rPr lang="en-US" dirty="0" smtClean="0">
              <a:solidFill>
                <a:srgbClr val="2E2E2E"/>
              </a:solidFill>
            </a:rPr>
            <a:t>Setting up a low cost sustainable telecommunication infrastructure for rural communications in developing countries </a:t>
          </a:r>
          <a:endParaRPr lang="en-US" dirty="0"/>
        </a:p>
      </dgm:t>
    </dgm:pt>
    <dgm:pt modelId="{C0309FC4-346C-4F04-8F86-57AE0392771E}" type="parTrans" cxnId="{0173976D-3D59-47E0-B7D5-D22624C9C5AE}">
      <dgm:prSet/>
      <dgm:spPr/>
      <dgm:t>
        <a:bodyPr/>
        <a:lstStyle/>
        <a:p>
          <a:endParaRPr lang="en-US">
            <a:solidFill>
              <a:schemeClr val="tx1">
                <a:lumMod val="50000"/>
              </a:schemeClr>
            </a:solidFill>
          </a:endParaRPr>
        </a:p>
      </dgm:t>
    </dgm:pt>
    <dgm:pt modelId="{1CBB45D0-FA4E-4E9A-AE1B-16F4FFE0D809}" type="sibTrans" cxnId="{0173976D-3D59-47E0-B7D5-D22624C9C5AE}">
      <dgm:prSet/>
      <dgm:spPr/>
      <dgm:t>
        <a:bodyPr/>
        <a:lstStyle/>
        <a:p>
          <a:endParaRPr lang="en-US">
            <a:solidFill>
              <a:schemeClr val="tx1">
                <a:lumMod val="50000"/>
              </a:schemeClr>
            </a:solidFill>
          </a:endParaRPr>
        </a:p>
      </dgm:t>
    </dgm:pt>
    <dgm:pt modelId="{65A42D30-E69C-496D-BFE0-5C2DB703E93C}">
      <dgm:prSet phldrT="[Text]"/>
      <dgm:spPr>
        <a:gradFill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16200000" scaled="1"/>
          <a:tileRect/>
        </a:gradFill>
      </dgm:spPr>
      <dgm:t>
        <a:bodyPr/>
        <a:lstStyle/>
        <a:p>
          <a:r>
            <a:rPr lang="en-US" dirty="0" smtClean="0">
              <a:solidFill>
                <a:srgbClr val="0070C0"/>
              </a:solidFill>
              <a:cs typeface="Arial" pitchFamily="34" charset="0"/>
            </a:rPr>
            <a:t>Q 15/5 - </a:t>
          </a:r>
          <a:r>
            <a:rPr lang="en-US" dirty="0" smtClean="0">
              <a:solidFill>
                <a:srgbClr val="2E2E2E"/>
              </a:solidFill>
            </a:rPr>
            <a:t>ICTs and adaptation to the effects of climate change </a:t>
          </a:r>
          <a:endParaRPr lang="en-US" dirty="0"/>
        </a:p>
      </dgm:t>
    </dgm:pt>
    <dgm:pt modelId="{636BEA2F-6184-44A6-9B39-BCFCCEBDDE08}" type="parTrans" cxnId="{6AF06E7F-CC9B-48D0-B60C-2AA10D029D27}">
      <dgm:prSet/>
      <dgm:spPr/>
      <dgm:t>
        <a:bodyPr/>
        <a:lstStyle/>
        <a:p>
          <a:endParaRPr lang="en-US">
            <a:solidFill>
              <a:schemeClr val="tx1">
                <a:lumMod val="50000"/>
              </a:schemeClr>
            </a:solidFill>
          </a:endParaRPr>
        </a:p>
      </dgm:t>
    </dgm:pt>
    <dgm:pt modelId="{7A3944E5-1693-4D1F-92ED-ABA5E45A0495}" type="sibTrans" cxnId="{6AF06E7F-CC9B-48D0-B60C-2AA10D029D27}">
      <dgm:prSet/>
      <dgm:spPr/>
      <dgm:t>
        <a:bodyPr/>
        <a:lstStyle/>
        <a:p>
          <a:endParaRPr lang="en-US">
            <a:solidFill>
              <a:schemeClr val="tx1">
                <a:lumMod val="50000"/>
              </a:schemeClr>
            </a:solidFill>
          </a:endParaRPr>
        </a:p>
      </dgm:t>
    </dgm:pt>
    <dgm:pt modelId="{3E5DAE9D-4310-451B-88A5-4AC14C7A194E}">
      <dgm:prSet phldrT="[Text]"/>
      <dgm:spPr>
        <a:gradFill flip="none" rotWithShape="0">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dgm:spPr>
      <dgm:t>
        <a:bodyPr/>
        <a:lstStyle/>
        <a:p>
          <a:r>
            <a:rPr lang="en-US" dirty="0" smtClean="0">
              <a:solidFill>
                <a:srgbClr val="0070C0"/>
              </a:solidFill>
              <a:cs typeface="Arial" pitchFamily="34" charset="0"/>
            </a:rPr>
            <a:t>Q 16/5 - </a:t>
          </a:r>
          <a:r>
            <a:rPr lang="en-US" dirty="0" smtClean="0">
              <a:solidFill>
                <a:srgbClr val="2E2E2E"/>
              </a:solidFill>
            </a:rPr>
            <a:t>Leveraging and enhancing the ICT Environmental sustainability </a:t>
          </a:r>
          <a:endParaRPr lang="en-US" dirty="0"/>
        </a:p>
      </dgm:t>
    </dgm:pt>
    <dgm:pt modelId="{CB81AAC9-D896-48D8-88DD-5173D3CBF0D3}" type="parTrans" cxnId="{7BC785CB-8571-4D94-AE87-BE41BF7146BA}">
      <dgm:prSet/>
      <dgm:spPr/>
      <dgm:t>
        <a:bodyPr/>
        <a:lstStyle/>
        <a:p>
          <a:endParaRPr lang="en-US">
            <a:solidFill>
              <a:schemeClr val="tx1">
                <a:lumMod val="50000"/>
              </a:schemeClr>
            </a:solidFill>
          </a:endParaRPr>
        </a:p>
      </dgm:t>
    </dgm:pt>
    <dgm:pt modelId="{2F29DBD4-2654-4A2C-8EA6-71F58CFC5999}" type="sibTrans" cxnId="{7BC785CB-8571-4D94-AE87-BE41BF7146BA}">
      <dgm:prSet/>
      <dgm:spPr/>
      <dgm:t>
        <a:bodyPr/>
        <a:lstStyle/>
        <a:p>
          <a:endParaRPr lang="en-US">
            <a:solidFill>
              <a:schemeClr val="tx1">
                <a:lumMod val="50000"/>
              </a:schemeClr>
            </a:solidFill>
          </a:endParaRPr>
        </a:p>
      </dgm:t>
    </dgm:pt>
    <dgm:pt modelId="{0C157B24-5143-4EEE-ACB6-40AE221A6E9E}">
      <dgm:prSet phldrT="[Tex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dgm:spPr>
      <dgm:t>
        <a:bodyPr/>
        <a:lstStyle/>
        <a:p>
          <a:r>
            <a:rPr lang="en-US" dirty="0" smtClean="0">
              <a:solidFill>
                <a:srgbClr val="0070C0"/>
              </a:solidFill>
              <a:cs typeface="Arial" pitchFamily="34" charset="0"/>
            </a:rPr>
            <a:t>Q 17/5 - </a:t>
          </a:r>
          <a:r>
            <a:rPr lang="en-US" dirty="0" smtClean="0">
              <a:solidFill>
                <a:srgbClr val="2E2E2E"/>
              </a:solidFill>
            </a:rPr>
            <a:t>Energy efficiency for the ICT sector and harmonization of environmental standards </a:t>
          </a:r>
          <a:endParaRPr lang="en-US" dirty="0"/>
        </a:p>
      </dgm:t>
    </dgm:pt>
    <dgm:pt modelId="{60FABB26-8FA6-41E9-84AA-393713476ECE}" type="parTrans" cxnId="{5DDEEBD0-C7F1-4519-A140-592D9072C16F}">
      <dgm:prSet/>
      <dgm:spPr/>
      <dgm:t>
        <a:bodyPr/>
        <a:lstStyle/>
        <a:p>
          <a:endParaRPr lang="en-US">
            <a:solidFill>
              <a:schemeClr val="tx1">
                <a:lumMod val="50000"/>
              </a:schemeClr>
            </a:solidFill>
          </a:endParaRPr>
        </a:p>
      </dgm:t>
    </dgm:pt>
    <dgm:pt modelId="{1725DA4A-F551-41F6-9FD5-985159763BD6}" type="sibTrans" cxnId="{5DDEEBD0-C7F1-4519-A140-592D9072C16F}">
      <dgm:prSet/>
      <dgm:spPr/>
      <dgm:t>
        <a:bodyPr/>
        <a:lstStyle/>
        <a:p>
          <a:endParaRPr lang="en-US">
            <a:solidFill>
              <a:schemeClr val="tx1">
                <a:lumMod val="50000"/>
              </a:schemeClr>
            </a:solidFill>
          </a:endParaRPr>
        </a:p>
      </dgm:t>
    </dgm:pt>
    <dgm:pt modelId="{A7C4D91E-E2E3-49CA-BFF6-AF6F9866E7F8}">
      <dgm:prSet phldrT="[Text]"/>
      <dgm:spPr>
        <a:gradFill flip="none" rotWithShape="0">
          <a:gsLst>
            <a:gs pos="0">
              <a:srgbClr val="009900">
                <a:tint val="66000"/>
                <a:satMod val="160000"/>
              </a:srgbClr>
            </a:gs>
            <a:gs pos="50000">
              <a:srgbClr val="009900">
                <a:tint val="44500"/>
                <a:satMod val="160000"/>
              </a:srgbClr>
            </a:gs>
            <a:gs pos="100000">
              <a:srgbClr val="009900">
                <a:tint val="23500"/>
                <a:satMod val="160000"/>
              </a:srgbClr>
            </a:gs>
          </a:gsLst>
          <a:lin ang="2700000" scaled="1"/>
          <a:tileRect/>
        </a:gradFill>
      </dgm:spPr>
      <dgm:t>
        <a:bodyPr/>
        <a:lstStyle/>
        <a:p>
          <a:r>
            <a:rPr lang="en-US" dirty="0" smtClean="0">
              <a:solidFill>
                <a:srgbClr val="FF0000"/>
              </a:solidFill>
              <a:cs typeface="Arial" pitchFamily="34" charset="0"/>
            </a:rPr>
            <a:t>Q 18/5 </a:t>
          </a:r>
          <a:r>
            <a:rPr lang="en-US" dirty="0" smtClean="0">
              <a:solidFill>
                <a:srgbClr val="0070C0"/>
              </a:solidFill>
              <a:cs typeface="Arial" pitchFamily="34" charset="0"/>
            </a:rPr>
            <a:t>- </a:t>
          </a:r>
          <a:r>
            <a:rPr lang="en-US" dirty="0" smtClean="0">
              <a:solidFill>
                <a:srgbClr val="FF0000"/>
              </a:solidFill>
            </a:rPr>
            <a:t>Methodologies for the assessment of environmental impact of ICT </a:t>
          </a:r>
          <a:endParaRPr lang="en-US" dirty="0">
            <a:solidFill>
              <a:srgbClr val="FF0000"/>
            </a:solidFill>
          </a:endParaRPr>
        </a:p>
      </dgm:t>
    </dgm:pt>
    <dgm:pt modelId="{30A3A0F9-8794-4876-835C-2385307ED8EC}" type="parTrans" cxnId="{320DCC3D-EEF5-49F9-A506-4EC987F28B11}">
      <dgm:prSet/>
      <dgm:spPr/>
      <dgm:t>
        <a:bodyPr/>
        <a:lstStyle/>
        <a:p>
          <a:endParaRPr lang="en-US"/>
        </a:p>
      </dgm:t>
    </dgm:pt>
    <dgm:pt modelId="{8C4BA4E3-9163-45E3-B007-94F3C4D4469C}" type="sibTrans" cxnId="{320DCC3D-EEF5-49F9-A506-4EC987F28B11}">
      <dgm:prSet/>
      <dgm:spPr/>
      <dgm:t>
        <a:bodyPr/>
        <a:lstStyle/>
        <a:p>
          <a:endParaRPr lang="en-US"/>
        </a:p>
      </dgm:t>
    </dgm:pt>
    <dgm:pt modelId="{9AA7A126-BA74-45B1-8CAD-ECF0828413BB}">
      <dgm:prSet phldrT="[Tex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dgm:spPr>
      <dgm:t>
        <a:bodyPr/>
        <a:lstStyle/>
        <a:p>
          <a:r>
            <a:rPr lang="en-US" dirty="0" smtClean="0">
              <a:solidFill>
                <a:srgbClr val="0070C0"/>
              </a:solidFill>
              <a:cs typeface="Arial" pitchFamily="34" charset="0"/>
            </a:rPr>
            <a:t>Q 19/5 - </a:t>
          </a:r>
          <a:r>
            <a:rPr lang="en-US" dirty="0" smtClean="0">
              <a:solidFill>
                <a:srgbClr val="2E2E2E"/>
              </a:solidFill>
            </a:rPr>
            <a:t>Power feeding systems</a:t>
          </a:r>
          <a:endParaRPr lang="en-US" b="1" i="1" dirty="0">
            <a:solidFill>
              <a:srgbClr val="0070C0"/>
            </a:solidFill>
            <a:cs typeface="Arial" pitchFamily="34" charset="0"/>
          </a:endParaRPr>
        </a:p>
      </dgm:t>
    </dgm:pt>
    <dgm:pt modelId="{1D5BE8C1-DCCF-4E8B-A799-4245CE04DB86}" type="parTrans" cxnId="{6B474FBA-8E5B-4EA2-902F-3F31401E2D1F}">
      <dgm:prSet/>
      <dgm:spPr/>
      <dgm:t>
        <a:bodyPr/>
        <a:lstStyle/>
        <a:p>
          <a:endParaRPr lang="en-US"/>
        </a:p>
      </dgm:t>
    </dgm:pt>
    <dgm:pt modelId="{239529AF-450B-4309-97E9-6CCF064AF9D1}" type="sibTrans" cxnId="{6B474FBA-8E5B-4EA2-902F-3F31401E2D1F}">
      <dgm:prSet/>
      <dgm:spPr/>
      <dgm:t>
        <a:bodyPr/>
        <a:lstStyle/>
        <a:p>
          <a:endParaRPr lang="en-US"/>
        </a:p>
      </dgm:t>
    </dgm:pt>
    <dgm:pt modelId="{8D406155-8DDD-4D06-9AD8-A56131C6EDDB}" type="pres">
      <dgm:prSet presAssocID="{A274C391-F906-46B2-A82A-B40CE2A508CF}" presName="linear" presStyleCnt="0">
        <dgm:presLayoutVars>
          <dgm:animLvl val="lvl"/>
          <dgm:resizeHandles val="exact"/>
        </dgm:presLayoutVars>
      </dgm:prSet>
      <dgm:spPr/>
      <dgm:t>
        <a:bodyPr/>
        <a:lstStyle/>
        <a:p>
          <a:endParaRPr lang="en-US"/>
        </a:p>
      </dgm:t>
    </dgm:pt>
    <dgm:pt modelId="{98E90840-FFBD-41D3-8697-54DEA5CA41AF}" type="pres">
      <dgm:prSet presAssocID="{559DEE58-6A51-4DBA-B7A9-773437F4D8CE}" presName="parentText" presStyleLbl="node1" presStyleIdx="0" presStyleCnt="7" custScaleX="100000" custLinFactNeighborX="-9" custLinFactNeighborY="64367">
        <dgm:presLayoutVars>
          <dgm:chMax val="0"/>
          <dgm:bulletEnabled val="1"/>
        </dgm:presLayoutVars>
      </dgm:prSet>
      <dgm:spPr/>
      <dgm:t>
        <a:bodyPr/>
        <a:lstStyle/>
        <a:p>
          <a:endParaRPr lang="en-US"/>
        </a:p>
      </dgm:t>
    </dgm:pt>
    <dgm:pt modelId="{48DDB8DF-36D2-4AA7-BC89-14126B329534}" type="pres">
      <dgm:prSet presAssocID="{47E2322E-D171-4D74-9F1D-105D3410C0AA}" presName="spacer" presStyleCnt="0"/>
      <dgm:spPr/>
    </dgm:pt>
    <dgm:pt modelId="{40047FC7-A541-4907-84D1-9D52EC12F833}" type="pres">
      <dgm:prSet presAssocID="{B10A0E01-3F36-4D5A-913A-23B4846829A5}" presName="parentText" presStyleLbl="node1" presStyleIdx="1" presStyleCnt="7" custScaleX="83498" custLinFactNeighborX="-14036" custLinFactNeighborY="-27838">
        <dgm:presLayoutVars>
          <dgm:chMax val="0"/>
          <dgm:bulletEnabled val="1"/>
        </dgm:presLayoutVars>
      </dgm:prSet>
      <dgm:spPr/>
      <dgm:t>
        <a:bodyPr/>
        <a:lstStyle/>
        <a:p>
          <a:endParaRPr lang="en-US"/>
        </a:p>
      </dgm:t>
    </dgm:pt>
    <dgm:pt modelId="{7674C897-4046-4A40-B0BD-63AC34623EBD}" type="pres">
      <dgm:prSet presAssocID="{1CBB45D0-FA4E-4E9A-AE1B-16F4FFE0D809}" presName="spacer" presStyleCnt="0"/>
      <dgm:spPr/>
    </dgm:pt>
    <dgm:pt modelId="{5FE03B28-13CE-4DC3-9667-747878F27ADB}" type="pres">
      <dgm:prSet presAssocID="{65A42D30-E69C-496D-BFE0-5C2DB703E93C}" presName="parentText" presStyleLbl="node1" presStyleIdx="2" presStyleCnt="7" custFlipHor="1" custScaleX="80579" custLinFactY="-1451" custLinFactNeighborX="-26309" custLinFactNeighborY="-100000">
        <dgm:presLayoutVars>
          <dgm:chMax val="0"/>
          <dgm:bulletEnabled val="1"/>
        </dgm:presLayoutVars>
      </dgm:prSet>
      <dgm:spPr/>
      <dgm:t>
        <a:bodyPr/>
        <a:lstStyle/>
        <a:p>
          <a:endParaRPr lang="en-US"/>
        </a:p>
      </dgm:t>
    </dgm:pt>
    <dgm:pt modelId="{2BC19360-BF83-47CF-8FD9-0F8C863AB90B}" type="pres">
      <dgm:prSet presAssocID="{7A3944E5-1693-4D1F-92ED-ABA5E45A0495}" presName="spacer" presStyleCnt="0"/>
      <dgm:spPr/>
    </dgm:pt>
    <dgm:pt modelId="{004C968B-A5AD-4D86-A0F3-302F915199D9}" type="pres">
      <dgm:prSet presAssocID="{3E5DAE9D-4310-451B-88A5-4AC14C7A194E}" presName="parentText" presStyleLbl="node1" presStyleIdx="3" presStyleCnt="7" custScaleX="80587" custLinFactY="-3691" custLinFactNeighborX="-9716" custLinFactNeighborY="-100000">
        <dgm:presLayoutVars>
          <dgm:chMax val="0"/>
          <dgm:bulletEnabled val="1"/>
        </dgm:presLayoutVars>
      </dgm:prSet>
      <dgm:spPr/>
      <dgm:t>
        <a:bodyPr/>
        <a:lstStyle/>
        <a:p>
          <a:endParaRPr lang="en-US"/>
        </a:p>
      </dgm:t>
    </dgm:pt>
    <dgm:pt modelId="{DA90BE4E-C983-4F81-9878-90A49C34CEDA}" type="pres">
      <dgm:prSet presAssocID="{2F29DBD4-2654-4A2C-8EA6-71F58CFC5999}" presName="spacer" presStyleCnt="0"/>
      <dgm:spPr/>
    </dgm:pt>
    <dgm:pt modelId="{041D8FE5-999C-4BE5-A060-2F07B9A04F03}" type="pres">
      <dgm:prSet presAssocID="{0C157B24-5143-4EEE-ACB6-40AE221A6E9E}" presName="parentText" presStyleLbl="node1" presStyleIdx="4" presStyleCnt="7" custLinFactY="-14802" custLinFactNeighborX="-9" custLinFactNeighborY="-100000">
        <dgm:presLayoutVars>
          <dgm:chMax val="0"/>
          <dgm:bulletEnabled val="1"/>
        </dgm:presLayoutVars>
      </dgm:prSet>
      <dgm:spPr/>
      <dgm:t>
        <a:bodyPr/>
        <a:lstStyle/>
        <a:p>
          <a:endParaRPr lang="en-US"/>
        </a:p>
      </dgm:t>
    </dgm:pt>
    <dgm:pt modelId="{6886A5FF-4F22-401A-8E75-F6DAAD2C7D0B}" type="pres">
      <dgm:prSet presAssocID="{1725DA4A-F551-41F6-9FD5-985159763BD6}" presName="spacer" presStyleCnt="0"/>
      <dgm:spPr/>
    </dgm:pt>
    <dgm:pt modelId="{B68051D9-17B6-4589-A9D3-3A952F965141}" type="pres">
      <dgm:prSet presAssocID="{A7C4D91E-E2E3-49CA-BFF6-AF6F9866E7F8}" presName="parentText" presStyleLbl="node1" presStyleIdx="5" presStyleCnt="7" custScaleX="100000" custLinFactY="-21478" custLinFactNeighborX="-9" custLinFactNeighborY="-100000">
        <dgm:presLayoutVars>
          <dgm:chMax val="0"/>
          <dgm:bulletEnabled val="1"/>
        </dgm:presLayoutVars>
      </dgm:prSet>
      <dgm:spPr/>
      <dgm:t>
        <a:bodyPr/>
        <a:lstStyle/>
        <a:p>
          <a:endParaRPr lang="en-US"/>
        </a:p>
      </dgm:t>
    </dgm:pt>
    <dgm:pt modelId="{B6BFF98B-DB35-40C9-9D9E-C4CB82A96800}" type="pres">
      <dgm:prSet presAssocID="{8C4BA4E3-9163-45E3-B007-94F3C4D4469C}" presName="spacer" presStyleCnt="0"/>
      <dgm:spPr/>
    </dgm:pt>
    <dgm:pt modelId="{AF62EE37-602A-41B4-9907-F34AE77BD6A8}" type="pres">
      <dgm:prSet presAssocID="{9AA7A126-BA74-45B1-8CAD-ECF0828413BB}" presName="parentText" presStyleLbl="node1" presStyleIdx="6" presStyleCnt="7" custLinFactY="-28154" custLinFactNeighborX="363" custLinFactNeighborY="-100000">
        <dgm:presLayoutVars>
          <dgm:chMax val="0"/>
          <dgm:bulletEnabled val="1"/>
        </dgm:presLayoutVars>
      </dgm:prSet>
      <dgm:spPr/>
      <dgm:t>
        <a:bodyPr/>
        <a:lstStyle/>
        <a:p>
          <a:endParaRPr lang="en-US"/>
        </a:p>
      </dgm:t>
    </dgm:pt>
  </dgm:ptLst>
  <dgm:cxnLst>
    <dgm:cxn modelId="{0173976D-3D59-47E0-B7D5-D22624C9C5AE}" srcId="{A274C391-F906-46B2-A82A-B40CE2A508CF}" destId="{B10A0E01-3F36-4D5A-913A-23B4846829A5}" srcOrd="1" destOrd="0" parTransId="{C0309FC4-346C-4F04-8F86-57AE0392771E}" sibTransId="{1CBB45D0-FA4E-4E9A-AE1B-16F4FFE0D809}"/>
    <dgm:cxn modelId="{47FA6623-83C3-4886-A06B-2581F27F76BB}" type="presOf" srcId="{0C157B24-5143-4EEE-ACB6-40AE221A6E9E}" destId="{041D8FE5-999C-4BE5-A060-2F07B9A04F03}" srcOrd="0" destOrd="0" presId="urn:microsoft.com/office/officeart/2005/8/layout/vList2"/>
    <dgm:cxn modelId="{7BC785CB-8571-4D94-AE87-BE41BF7146BA}" srcId="{A274C391-F906-46B2-A82A-B40CE2A508CF}" destId="{3E5DAE9D-4310-451B-88A5-4AC14C7A194E}" srcOrd="3" destOrd="0" parTransId="{CB81AAC9-D896-48D8-88DD-5173D3CBF0D3}" sibTransId="{2F29DBD4-2654-4A2C-8EA6-71F58CFC5999}"/>
    <dgm:cxn modelId="{5DDEEBD0-C7F1-4519-A140-592D9072C16F}" srcId="{A274C391-F906-46B2-A82A-B40CE2A508CF}" destId="{0C157B24-5143-4EEE-ACB6-40AE221A6E9E}" srcOrd="4" destOrd="0" parTransId="{60FABB26-8FA6-41E9-84AA-393713476ECE}" sibTransId="{1725DA4A-F551-41F6-9FD5-985159763BD6}"/>
    <dgm:cxn modelId="{6B474FBA-8E5B-4EA2-902F-3F31401E2D1F}" srcId="{A274C391-F906-46B2-A82A-B40CE2A508CF}" destId="{9AA7A126-BA74-45B1-8CAD-ECF0828413BB}" srcOrd="6" destOrd="0" parTransId="{1D5BE8C1-DCCF-4E8B-A799-4245CE04DB86}" sibTransId="{239529AF-450B-4309-97E9-6CCF064AF9D1}"/>
    <dgm:cxn modelId="{A246F3BB-9407-4447-9DEB-0B1DFD77D80C}" type="presOf" srcId="{A274C391-F906-46B2-A82A-B40CE2A508CF}" destId="{8D406155-8DDD-4D06-9AD8-A56131C6EDDB}" srcOrd="0" destOrd="0" presId="urn:microsoft.com/office/officeart/2005/8/layout/vList2"/>
    <dgm:cxn modelId="{6AF06E7F-CC9B-48D0-B60C-2AA10D029D27}" srcId="{A274C391-F906-46B2-A82A-B40CE2A508CF}" destId="{65A42D30-E69C-496D-BFE0-5C2DB703E93C}" srcOrd="2" destOrd="0" parTransId="{636BEA2F-6184-44A6-9B39-BCFCCEBDDE08}" sibTransId="{7A3944E5-1693-4D1F-92ED-ABA5E45A0495}"/>
    <dgm:cxn modelId="{B1392F3E-099E-47B0-A4D5-94DDF235424C}" type="presOf" srcId="{559DEE58-6A51-4DBA-B7A9-773437F4D8CE}" destId="{98E90840-FFBD-41D3-8697-54DEA5CA41AF}" srcOrd="0" destOrd="0" presId="urn:microsoft.com/office/officeart/2005/8/layout/vList2"/>
    <dgm:cxn modelId="{F83C3399-D8C4-4F14-92CA-3500B4492CC8}" type="presOf" srcId="{9AA7A126-BA74-45B1-8CAD-ECF0828413BB}" destId="{AF62EE37-602A-41B4-9907-F34AE77BD6A8}" srcOrd="0" destOrd="0" presId="urn:microsoft.com/office/officeart/2005/8/layout/vList2"/>
    <dgm:cxn modelId="{973C5386-B57B-40F9-8F2A-DEC09686D6FC}" srcId="{A274C391-F906-46B2-A82A-B40CE2A508CF}" destId="{559DEE58-6A51-4DBA-B7A9-773437F4D8CE}" srcOrd="0" destOrd="0" parTransId="{3B7AD329-C034-43B8-9AA9-201ABEFB23C4}" sibTransId="{47E2322E-D171-4D74-9F1D-105D3410C0AA}"/>
    <dgm:cxn modelId="{128FA66E-3914-4065-8308-86189E14A552}" type="presOf" srcId="{A7C4D91E-E2E3-49CA-BFF6-AF6F9866E7F8}" destId="{B68051D9-17B6-4589-A9D3-3A952F965141}" srcOrd="0" destOrd="0" presId="urn:microsoft.com/office/officeart/2005/8/layout/vList2"/>
    <dgm:cxn modelId="{320DCC3D-EEF5-49F9-A506-4EC987F28B11}" srcId="{A274C391-F906-46B2-A82A-B40CE2A508CF}" destId="{A7C4D91E-E2E3-49CA-BFF6-AF6F9866E7F8}" srcOrd="5" destOrd="0" parTransId="{30A3A0F9-8794-4876-835C-2385307ED8EC}" sibTransId="{8C4BA4E3-9163-45E3-B007-94F3C4D4469C}"/>
    <dgm:cxn modelId="{A740F510-0989-4486-B23A-0D7DDD361606}" type="presOf" srcId="{3E5DAE9D-4310-451B-88A5-4AC14C7A194E}" destId="{004C968B-A5AD-4D86-A0F3-302F915199D9}" srcOrd="0" destOrd="0" presId="urn:microsoft.com/office/officeart/2005/8/layout/vList2"/>
    <dgm:cxn modelId="{A67E9730-F5BF-4E12-9C43-C4947CA878C6}" type="presOf" srcId="{65A42D30-E69C-496D-BFE0-5C2DB703E93C}" destId="{5FE03B28-13CE-4DC3-9667-747878F27ADB}" srcOrd="0" destOrd="0" presId="urn:microsoft.com/office/officeart/2005/8/layout/vList2"/>
    <dgm:cxn modelId="{04CF4FDC-4548-4A23-8FCC-81B87EB8D6C5}" type="presOf" srcId="{B10A0E01-3F36-4D5A-913A-23B4846829A5}" destId="{40047FC7-A541-4907-84D1-9D52EC12F833}" srcOrd="0" destOrd="0" presId="urn:microsoft.com/office/officeart/2005/8/layout/vList2"/>
    <dgm:cxn modelId="{EDDFA7AE-8DA6-4C20-B19F-5441B66A0B22}" type="presParOf" srcId="{8D406155-8DDD-4D06-9AD8-A56131C6EDDB}" destId="{98E90840-FFBD-41D3-8697-54DEA5CA41AF}" srcOrd="0" destOrd="0" presId="urn:microsoft.com/office/officeart/2005/8/layout/vList2"/>
    <dgm:cxn modelId="{E17F763C-D805-42B6-B52B-C99C8BC5C010}" type="presParOf" srcId="{8D406155-8DDD-4D06-9AD8-A56131C6EDDB}" destId="{48DDB8DF-36D2-4AA7-BC89-14126B329534}" srcOrd="1" destOrd="0" presId="urn:microsoft.com/office/officeart/2005/8/layout/vList2"/>
    <dgm:cxn modelId="{46BFBEE5-9EAD-440B-BB7B-35641E70203C}" type="presParOf" srcId="{8D406155-8DDD-4D06-9AD8-A56131C6EDDB}" destId="{40047FC7-A541-4907-84D1-9D52EC12F833}" srcOrd="2" destOrd="0" presId="urn:microsoft.com/office/officeart/2005/8/layout/vList2"/>
    <dgm:cxn modelId="{EF2ACA4F-BA12-40AB-9C16-67188DF20BA6}" type="presParOf" srcId="{8D406155-8DDD-4D06-9AD8-A56131C6EDDB}" destId="{7674C897-4046-4A40-B0BD-63AC34623EBD}" srcOrd="3" destOrd="0" presId="urn:microsoft.com/office/officeart/2005/8/layout/vList2"/>
    <dgm:cxn modelId="{66BFDBDB-8F03-4296-88E3-11A4D9FE21E9}" type="presParOf" srcId="{8D406155-8DDD-4D06-9AD8-A56131C6EDDB}" destId="{5FE03B28-13CE-4DC3-9667-747878F27ADB}" srcOrd="4" destOrd="0" presId="urn:microsoft.com/office/officeart/2005/8/layout/vList2"/>
    <dgm:cxn modelId="{5E119A38-E463-433B-B7FC-D54C52F9DDEE}" type="presParOf" srcId="{8D406155-8DDD-4D06-9AD8-A56131C6EDDB}" destId="{2BC19360-BF83-47CF-8FD9-0F8C863AB90B}" srcOrd="5" destOrd="0" presId="urn:microsoft.com/office/officeart/2005/8/layout/vList2"/>
    <dgm:cxn modelId="{95AA2070-3546-45DB-805E-C51415D81133}" type="presParOf" srcId="{8D406155-8DDD-4D06-9AD8-A56131C6EDDB}" destId="{004C968B-A5AD-4D86-A0F3-302F915199D9}" srcOrd="6" destOrd="0" presId="urn:microsoft.com/office/officeart/2005/8/layout/vList2"/>
    <dgm:cxn modelId="{B1C30101-F64F-4E96-81AB-FF3B89AADEED}" type="presParOf" srcId="{8D406155-8DDD-4D06-9AD8-A56131C6EDDB}" destId="{DA90BE4E-C983-4F81-9878-90A49C34CEDA}" srcOrd="7" destOrd="0" presId="urn:microsoft.com/office/officeart/2005/8/layout/vList2"/>
    <dgm:cxn modelId="{7441332B-4A99-400C-AE2C-751FF5E4FEA2}" type="presParOf" srcId="{8D406155-8DDD-4D06-9AD8-A56131C6EDDB}" destId="{041D8FE5-999C-4BE5-A060-2F07B9A04F03}" srcOrd="8" destOrd="0" presId="urn:microsoft.com/office/officeart/2005/8/layout/vList2"/>
    <dgm:cxn modelId="{71BB729B-BDF1-4D8C-9689-6EAAF3305B82}" type="presParOf" srcId="{8D406155-8DDD-4D06-9AD8-A56131C6EDDB}" destId="{6886A5FF-4F22-401A-8E75-F6DAAD2C7D0B}" srcOrd="9" destOrd="0" presId="urn:microsoft.com/office/officeart/2005/8/layout/vList2"/>
    <dgm:cxn modelId="{50B4F897-E65F-491B-8C73-5F77FEABE741}" type="presParOf" srcId="{8D406155-8DDD-4D06-9AD8-A56131C6EDDB}" destId="{B68051D9-17B6-4589-A9D3-3A952F965141}" srcOrd="10" destOrd="0" presId="urn:microsoft.com/office/officeart/2005/8/layout/vList2"/>
    <dgm:cxn modelId="{892F649B-EC10-4821-9C80-9A6E755B71C9}" type="presParOf" srcId="{8D406155-8DDD-4D06-9AD8-A56131C6EDDB}" destId="{B6BFF98B-DB35-40C9-9D9E-C4CB82A96800}" srcOrd="11" destOrd="0" presId="urn:microsoft.com/office/officeart/2005/8/layout/vList2"/>
    <dgm:cxn modelId="{EC437D47-036A-4C45-8926-6E38376FD8E8}" type="presParOf" srcId="{8D406155-8DDD-4D06-9AD8-A56131C6EDDB}" destId="{AF62EE37-602A-41B4-9907-F34AE77BD6A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90840-FFBD-41D3-8697-54DEA5CA41AF}">
      <dsp:nvSpPr>
        <dsp:cNvPr id="0" name=""/>
        <dsp:cNvSpPr/>
      </dsp:nvSpPr>
      <dsp:spPr>
        <a:xfrm>
          <a:off x="0" y="75463"/>
          <a:ext cx="8244655" cy="715052"/>
        </a:xfrm>
        <a:prstGeom prst="roundRect">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lin ang="135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rgbClr val="0070C0"/>
              </a:solidFill>
              <a:cs typeface="Arial" pitchFamily="34" charset="0"/>
            </a:rPr>
            <a:t>Q 13/5 - </a:t>
          </a:r>
          <a:r>
            <a:rPr lang="en-US" sz="1800" kern="1200" dirty="0" smtClean="0">
              <a:solidFill>
                <a:srgbClr val="2E2E2E"/>
              </a:solidFill>
            </a:rPr>
            <a:t>Environmental impact reduction including </a:t>
          </a:r>
          <a:r>
            <a:rPr lang="en-US" sz="1800" kern="1200" dirty="0" err="1" smtClean="0">
              <a:solidFill>
                <a:srgbClr val="2E2E2E"/>
              </a:solidFill>
            </a:rPr>
            <a:t>e-waste</a:t>
          </a:r>
          <a:r>
            <a:rPr lang="en-US" sz="1800" kern="1200" dirty="0" smtClean="0">
              <a:solidFill>
                <a:srgbClr val="2E2E2E"/>
              </a:solidFill>
            </a:rPr>
            <a:t> </a:t>
          </a:r>
          <a:endParaRPr lang="en-US" sz="1800" kern="1200" dirty="0"/>
        </a:p>
      </dsp:txBody>
      <dsp:txXfrm>
        <a:off x="34906" y="110369"/>
        <a:ext cx="8174843" cy="645240"/>
      </dsp:txXfrm>
    </dsp:sp>
    <dsp:sp modelId="{40047FC7-A541-4907-84D1-9D52EC12F833}">
      <dsp:nvSpPr>
        <dsp:cNvPr id="0" name=""/>
        <dsp:cNvSpPr/>
      </dsp:nvSpPr>
      <dsp:spPr>
        <a:xfrm>
          <a:off x="0" y="794556"/>
          <a:ext cx="6884122" cy="715052"/>
        </a:xfrm>
        <a:prstGeom prst="roundRect">
          <a:avLst/>
        </a:prstGeom>
        <a:gradFill flip="none" rotWithShape="0">
          <a:gsLst>
            <a:gs pos="0">
              <a:srgbClr val="CCFF33">
                <a:tint val="66000"/>
                <a:satMod val="160000"/>
              </a:srgbClr>
            </a:gs>
            <a:gs pos="50000">
              <a:srgbClr val="CCFF33">
                <a:tint val="44500"/>
                <a:satMod val="160000"/>
              </a:srgbClr>
            </a:gs>
            <a:gs pos="100000">
              <a:srgbClr val="CCFF33">
                <a:tint val="23500"/>
                <a:satMod val="160000"/>
              </a:srgbClr>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rgbClr val="0070C0"/>
              </a:solidFill>
              <a:cs typeface="Arial" pitchFamily="34" charset="0"/>
            </a:rPr>
            <a:t>Q 14/5 - </a:t>
          </a:r>
          <a:r>
            <a:rPr lang="en-US" sz="1800" kern="1200" dirty="0" smtClean="0">
              <a:solidFill>
                <a:srgbClr val="2E2E2E"/>
              </a:solidFill>
            </a:rPr>
            <a:t>Setting up a low cost sustainable telecommunication infrastructure for rural communications in developing countries </a:t>
          </a:r>
          <a:endParaRPr lang="en-US" sz="1800" kern="1200" dirty="0"/>
        </a:p>
      </dsp:txBody>
      <dsp:txXfrm>
        <a:off x="34906" y="829462"/>
        <a:ext cx="6814310" cy="645240"/>
      </dsp:txXfrm>
    </dsp:sp>
    <dsp:sp modelId="{5FE03B28-13CE-4DC3-9667-747878F27ADB}">
      <dsp:nvSpPr>
        <dsp:cNvPr id="0" name=""/>
        <dsp:cNvSpPr/>
      </dsp:nvSpPr>
      <dsp:spPr>
        <a:xfrm flipH="1">
          <a:off x="0" y="1513665"/>
          <a:ext cx="6643461" cy="715052"/>
        </a:xfrm>
        <a:prstGeom prst="roundRect">
          <a:avLst/>
        </a:prstGeom>
        <a:gradFill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162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rgbClr val="0070C0"/>
              </a:solidFill>
              <a:cs typeface="Arial" pitchFamily="34" charset="0"/>
            </a:rPr>
            <a:t>Q 15/5 - </a:t>
          </a:r>
          <a:r>
            <a:rPr lang="en-US" sz="1800" kern="1200" dirty="0" smtClean="0">
              <a:solidFill>
                <a:srgbClr val="2E2E2E"/>
              </a:solidFill>
            </a:rPr>
            <a:t>ICTs and adaptation to the effects of climate change </a:t>
          </a:r>
          <a:endParaRPr lang="en-US" sz="1800" kern="1200" dirty="0"/>
        </a:p>
      </dsp:txBody>
      <dsp:txXfrm>
        <a:off x="34906" y="1548571"/>
        <a:ext cx="6573649" cy="645240"/>
      </dsp:txXfrm>
    </dsp:sp>
    <dsp:sp modelId="{004C968B-A5AD-4D86-A0F3-302F915199D9}">
      <dsp:nvSpPr>
        <dsp:cNvPr id="0" name=""/>
        <dsp:cNvSpPr/>
      </dsp:nvSpPr>
      <dsp:spPr>
        <a:xfrm>
          <a:off x="0" y="2264540"/>
          <a:ext cx="6644120" cy="715052"/>
        </a:xfrm>
        <a:prstGeom prst="roundRect">
          <a:avLst/>
        </a:prstGeom>
        <a:gradFill flip="none" rotWithShape="0">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rgbClr val="0070C0"/>
              </a:solidFill>
              <a:cs typeface="Arial" pitchFamily="34" charset="0"/>
            </a:rPr>
            <a:t>Q 16/5 - </a:t>
          </a:r>
          <a:r>
            <a:rPr lang="en-US" sz="1800" kern="1200" dirty="0" smtClean="0">
              <a:solidFill>
                <a:srgbClr val="2E2E2E"/>
              </a:solidFill>
            </a:rPr>
            <a:t>Leveraging and enhancing the ICT Environmental sustainability </a:t>
          </a:r>
          <a:endParaRPr lang="en-US" sz="1800" kern="1200" dirty="0"/>
        </a:p>
      </dsp:txBody>
      <dsp:txXfrm>
        <a:off x="34906" y="2299446"/>
        <a:ext cx="6574308" cy="645240"/>
      </dsp:txXfrm>
    </dsp:sp>
    <dsp:sp modelId="{041D8FE5-999C-4BE5-A060-2F07B9A04F03}">
      <dsp:nvSpPr>
        <dsp:cNvPr id="0" name=""/>
        <dsp:cNvSpPr/>
      </dsp:nvSpPr>
      <dsp:spPr>
        <a:xfrm>
          <a:off x="0" y="2951984"/>
          <a:ext cx="8244655" cy="715052"/>
        </a:xfrm>
        <a:prstGeom prst="round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rgbClr val="0070C0"/>
              </a:solidFill>
              <a:cs typeface="Arial" pitchFamily="34" charset="0"/>
            </a:rPr>
            <a:t>Q 17/5 - </a:t>
          </a:r>
          <a:r>
            <a:rPr lang="en-US" sz="1800" kern="1200" dirty="0" smtClean="0">
              <a:solidFill>
                <a:srgbClr val="2E2E2E"/>
              </a:solidFill>
            </a:rPr>
            <a:t>Energy efficiency for the ICT sector and harmonization of environmental standards </a:t>
          </a:r>
          <a:endParaRPr lang="en-US" sz="1800" kern="1200" dirty="0"/>
        </a:p>
      </dsp:txBody>
      <dsp:txXfrm>
        <a:off x="34906" y="2986890"/>
        <a:ext cx="8174843" cy="645240"/>
      </dsp:txXfrm>
    </dsp:sp>
    <dsp:sp modelId="{B68051D9-17B6-4589-A9D3-3A952F965141}">
      <dsp:nvSpPr>
        <dsp:cNvPr id="0" name=""/>
        <dsp:cNvSpPr/>
      </dsp:nvSpPr>
      <dsp:spPr>
        <a:xfrm>
          <a:off x="0" y="3671140"/>
          <a:ext cx="8244655" cy="715052"/>
        </a:xfrm>
        <a:prstGeom prst="roundRect">
          <a:avLst/>
        </a:prstGeom>
        <a:gradFill flip="none" rotWithShape="0">
          <a:gsLst>
            <a:gs pos="0">
              <a:srgbClr val="009900">
                <a:tint val="66000"/>
                <a:satMod val="160000"/>
              </a:srgbClr>
            </a:gs>
            <a:gs pos="50000">
              <a:srgbClr val="009900">
                <a:tint val="44500"/>
                <a:satMod val="160000"/>
              </a:srgbClr>
            </a:gs>
            <a:gs pos="100000">
              <a:srgbClr val="009900">
                <a:tint val="23500"/>
                <a:satMod val="160000"/>
              </a:srgbClr>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rgbClr val="FF0000"/>
              </a:solidFill>
              <a:cs typeface="Arial" pitchFamily="34" charset="0"/>
            </a:rPr>
            <a:t>Q 18/5 </a:t>
          </a:r>
          <a:r>
            <a:rPr lang="en-US" sz="1800" kern="1200" dirty="0" smtClean="0">
              <a:solidFill>
                <a:srgbClr val="0070C0"/>
              </a:solidFill>
              <a:cs typeface="Arial" pitchFamily="34" charset="0"/>
            </a:rPr>
            <a:t>- </a:t>
          </a:r>
          <a:r>
            <a:rPr lang="en-US" sz="1800" kern="1200" dirty="0" smtClean="0">
              <a:solidFill>
                <a:srgbClr val="FF0000"/>
              </a:solidFill>
            </a:rPr>
            <a:t>Methodologies for the assessment of environmental impact of ICT </a:t>
          </a:r>
          <a:endParaRPr lang="en-US" sz="1800" kern="1200" dirty="0">
            <a:solidFill>
              <a:srgbClr val="FF0000"/>
            </a:solidFill>
          </a:endParaRPr>
        </a:p>
      </dsp:txBody>
      <dsp:txXfrm>
        <a:off x="34906" y="3706046"/>
        <a:ext cx="8174843" cy="645240"/>
      </dsp:txXfrm>
    </dsp:sp>
    <dsp:sp modelId="{AF62EE37-602A-41B4-9907-F34AE77BD6A8}">
      <dsp:nvSpPr>
        <dsp:cNvPr id="0" name=""/>
        <dsp:cNvSpPr/>
      </dsp:nvSpPr>
      <dsp:spPr>
        <a:xfrm>
          <a:off x="0" y="4390296"/>
          <a:ext cx="8244655" cy="715052"/>
        </a:xfrm>
        <a:prstGeom prst="round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rgbClr val="0070C0"/>
              </a:solidFill>
              <a:cs typeface="Arial" pitchFamily="34" charset="0"/>
            </a:rPr>
            <a:t>Q 19/5 - </a:t>
          </a:r>
          <a:r>
            <a:rPr lang="en-US" sz="1800" kern="1200" dirty="0" smtClean="0">
              <a:solidFill>
                <a:srgbClr val="2E2E2E"/>
              </a:solidFill>
            </a:rPr>
            <a:t>Power feeding systems</a:t>
          </a:r>
          <a:endParaRPr lang="en-US" sz="1800" b="1" i="1" kern="1200" dirty="0">
            <a:solidFill>
              <a:srgbClr val="0070C0"/>
            </a:solidFill>
            <a:cs typeface="Arial" pitchFamily="34" charset="0"/>
          </a:endParaRPr>
        </a:p>
      </dsp:txBody>
      <dsp:txXfrm>
        <a:off x="34906" y="4425202"/>
        <a:ext cx="8174843" cy="645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3/11/2016</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‹N°›</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3/11/2016</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‹N°›</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0000"/>
              </a:lnSpc>
              <a:spcBef>
                <a:spcPct val="30000"/>
              </a:spcBef>
              <a:spcAft>
                <a:spcPct val="0"/>
              </a:spcAft>
              <a:buClrTx/>
              <a:buSzTx/>
              <a:buFontTx/>
              <a:buNone/>
              <a:tabLst/>
              <a:defRPr/>
            </a:pPr>
            <a:r>
              <a:rPr lang="en-US" sz="2400" dirty="0" smtClean="0">
                <a:solidFill>
                  <a:srgbClr val="1B5BA2"/>
                </a:solidFill>
                <a:latin typeface="Calibri" pitchFamily="34" charset="0"/>
              </a:rPr>
              <a:t>As you may know, t</a:t>
            </a:r>
            <a:r>
              <a:rPr lang="en-US" sz="2400" kern="1200" dirty="0" smtClean="0">
                <a:solidFill>
                  <a:schemeClr val="tx1"/>
                </a:solidFill>
                <a:effectLst/>
                <a:latin typeface="Verdana" pitchFamily="34" charset="0"/>
                <a:ea typeface="+mn-ea"/>
                <a:cs typeface="Arial" pitchFamily="34" charset="0"/>
              </a:rPr>
              <a:t>he International Telecommunication Union (ITU) is the UN specialized agency responsible for Information and Communications Technologies (ICTs).</a:t>
            </a:r>
            <a:endParaRPr lang="en-US" sz="2400" dirty="0" smtClean="0">
              <a:solidFill>
                <a:srgbClr val="1B5BA2"/>
              </a:solidFill>
              <a:latin typeface="Calibri" pitchFamily="34" charset="0"/>
            </a:endParaRPr>
          </a:p>
          <a:p>
            <a:pPr>
              <a:lnSpc>
                <a:spcPct val="110000"/>
              </a:lnSpc>
              <a:buFontTx/>
              <a:buNone/>
            </a:pPr>
            <a:endParaRPr lang="en-US" sz="2400" dirty="0" smtClean="0">
              <a:solidFill>
                <a:srgbClr val="1B5BA2"/>
              </a:solidFill>
              <a:latin typeface="Calibri" pitchFamily="34" charset="0"/>
            </a:endParaRPr>
          </a:p>
          <a:p>
            <a:pPr fontAlgn="base"/>
            <a:r>
              <a:rPr lang="en-US" sz="2400" b="0" i="0" kern="1200" dirty="0" smtClean="0">
                <a:solidFill>
                  <a:schemeClr val="tx1"/>
                </a:solidFill>
                <a:effectLst/>
                <a:latin typeface="Verdana" pitchFamily="34" charset="0"/>
                <a:ea typeface="+mn-ea"/>
                <a:cs typeface="Arial" pitchFamily="34" charset="0"/>
              </a:rPr>
              <a:t>ITU allocates global radio spectrum and satellite orbits, develop the technical standards that ensure networks and technologies seamlessly interconnect, and strive to improve access to ICTs to underserved communities worldwide.</a:t>
            </a:r>
          </a:p>
          <a:p>
            <a:pPr fontAlgn="base"/>
            <a:r>
              <a:rPr lang="en-US" sz="2400" b="0" i="0" kern="1200" dirty="0" smtClean="0">
                <a:solidFill>
                  <a:schemeClr val="tx1"/>
                </a:solidFill>
                <a:effectLst/>
                <a:latin typeface="Verdana" pitchFamily="34" charset="0"/>
                <a:ea typeface="+mn-ea"/>
                <a:cs typeface="Arial" pitchFamily="34" charset="0"/>
              </a:rPr>
              <a:t> </a:t>
            </a:r>
          </a:p>
          <a:p>
            <a:pPr fontAlgn="base"/>
            <a:r>
              <a:rPr lang="en-US" sz="2400" b="0" i="0" kern="1200" dirty="0" smtClean="0">
                <a:solidFill>
                  <a:schemeClr val="tx1"/>
                </a:solidFill>
                <a:effectLst/>
                <a:latin typeface="Verdana" pitchFamily="34" charset="0"/>
                <a:ea typeface="+mn-ea"/>
                <a:cs typeface="Arial" pitchFamily="34" charset="0"/>
              </a:rPr>
              <a:t>ITU is committed to connecting all the world's people – wherever they live and whatever their means. Through our work, we protect and support everyone's fundamental right to communicate.</a:t>
            </a:r>
            <a:br>
              <a:rPr lang="en-US" sz="2400" b="0" i="0" kern="1200" dirty="0" smtClean="0">
                <a:solidFill>
                  <a:schemeClr val="tx1"/>
                </a:solidFill>
                <a:effectLst/>
                <a:latin typeface="Verdana" pitchFamily="34" charset="0"/>
                <a:ea typeface="+mn-ea"/>
                <a:cs typeface="Arial" pitchFamily="34" charset="0"/>
              </a:rPr>
            </a:br>
            <a:endParaRPr lang="en-US" sz="2400" b="0" i="0" kern="1200" dirty="0" smtClean="0">
              <a:solidFill>
                <a:schemeClr val="tx1"/>
              </a:solidFill>
              <a:effectLst/>
              <a:latin typeface="Verdana" pitchFamily="34" charset="0"/>
              <a:ea typeface="+mn-ea"/>
              <a:cs typeface="Arial" pitchFamily="34" charset="0"/>
            </a:endParaRPr>
          </a:p>
          <a:p>
            <a:pPr fontAlgn="base"/>
            <a:r>
              <a:rPr lang="en-US" sz="2400" b="0" i="0" kern="1200" dirty="0" smtClean="0">
                <a:solidFill>
                  <a:schemeClr val="tx1"/>
                </a:solidFill>
                <a:effectLst/>
                <a:latin typeface="Verdana" pitchFamily="34" charset="0"/>
                <a:ea typeface="+mn-ea"/>
                <a:cs typeface="Arial" pitchFamily="34" charset="0"/>
              </a:rPr>
              <a:t>Today, ICTs underpin everything we do. They help manage and control emergency services, water supplies, power networks and food distribution chains. They support health care, education, government services, financial markets, transportation systems and environmental management. And they allow people to communicate with colleagues, friends and family anytime, and almost anywhere.</a:t>
            </a:r>
          </a:p>
          <a:p>
            <a:pPr fontAlgn="base"/>
            <a:endParaRPr lang="en-US" sz="2400" b="0" i="0" kern="1200" dirty="0" smtClean="0">
              <a:solidFill>
                <a:schemeClr val="tx1"/>
              </a:solidFill>
              <a:effectLst/>
              <a:latin typeface="Verdana" pitchFamily="34" charset="0"/>
              <a:ea typeface="+mn-ea"/>
              <a:cs typeface="Arial" pitchFamily="34" charset="0"/>
            </a:endParaRPr>
          </a:p>
          <a:p>
            <a:pPr fontAlgn="base"/>
            <a:r>
              <a:rPr lang="en-US" sz="2400" b="0" i="0" kern="1200" dirty="0" smtClean="0">
                <a:solidFill>
                  <a:schemeClr val="tx1"/>
                </a:solidFill>
                <a:effectLst/>
                <a:latin typeface="Verdana" pitchFamily="34" charset="0"/>
                <a:ea typeface="+mn-ea"/>
                <a:cs typeface="Arial" pitchFamily="34" charset="0"/>
              </a:rPr>
              <a:t>With the help of our </a:t>
            </a:r>
            <a:r>
              <a:rPr lang="en-US" sz="2400" kern="1200" dirty="0" smtClean="0">
                <a:solidFill>
                  <a:schemeClr val="tx1"/>
                </a:solidFill>
                <a:effectLst/>
                <a:latin typeface="Verdana" pitchFamily="34" charset="0"/>
                <a:ea typeface="+mn-ea"/>
                <a:cs typeface="Arial" pitchFamily="34" charset="0"/>
              </a:rPr>
              <a:t>cross-sectional </a:t>
            </a:r>
            <a:r>
              <a:rPr lang="en-US" sz="2400" b="0" i="0" kern="1200" dirty="0" smtClean="0">
                <a:solidFill>
                  <a:schemeClr val="tx1"/>
                </a:solidFill>
                <a:effectLst/>
                <a:latin typeface="Verdana" pitchFamily="34" charset="0"/>
                <a:ea typeface="+mn-ea"/>
                <a:cs typeface="Arial" pitchFamily="34" charset="0"/>
              </a:rPr>
              <a:t>membership, ITU brings the benefits of modern communication technologies to people everywhere in an efficient, safe, easy and affordable manner.</a:t>
            </a:r>
          </a:p>
          <a:p>
            <a:pPr fontAlgn="base"/>
            <a:r>
              <a:rPr lang="en-US" sz="2400" b="0" i="0" kern="1200" dirty="0" smtClean="0">
                <a:solidFill>
                  <a:schemeClr val="tx1"/>
                </a:solidFill>
                <a:effectLst/>
                <a:latin typeface="Verdana" pitchFamily="34" charset="0"/>
                <a:ea typeface="+mn-ea"/>
                <a:cs typeface="Arial" pitchFamily="34" charset="0"/>
              </a:rPr>
              <a:t> </a:t>
            </a:r>
          </a:p>
          <a:p>
            <a:pPr fontAlgn="base"/>
            <a:r>
              <a:rPr lang="en-US" sz="2400" b="0" i="0" kern="1200" dirty="0" smtClean="0">
                <a:solidFill>
                  <a:schemeClr val="tx1"/>
                </a:solidFill>
                <a:effectLst/>
                <a:latin typeface="Verdana" pitchFamily="34" charset="0"/>
                <a:ea typeface="+mn-ea"/>
                <a:cs typeface="Arial" pitchFamily="34" charset="0"/>
              </a:rPr>
              <a:t>With regard to the membership,</a:t>
            </a:r>
            <a:r>
              <a:rPr lang="en-US" sz="2400" b="0" i="0" kern="1200" baseline="0" dirty="0" smtClean="0">
                <a:solidFill>
                  <a:schemeClr val="tx1"/>
                </a:solidFill>
                <a:effectLst/>
                <a:latin typeface="Verdana" pitchFamily="34" charset="0"/>
                <a:ea typeface="+mn-ea"/>
                <a:cs typeface="Arial" pitchFamily="34" charset="0"/>
              </a:rPr>
              <a:t> </a:t>
            </a:r>
            <a:r>
              <a:rPr lang="en-US" sz="2400" b="0" i="0" kern="1200" dirty="0" smtClean="0">
                <a:solidFill>
                  <a:schemeClr val="tx1"/>
                </a:solidFill>
                <a:effectLst/>
                <a:latin typeface="Verdana" pitchFamily="34" charset="0"/>
                <a:ea typeface="+mn-ea"/>
                <a:cs typeface="Arial" pitchFamily="34" charset="0"/>
              </a:rPr>
              <a:t>ITU is</a:t>
            </a:r>
            <a:r>
              <a:rPr lang="en-US" sz="2400" b="0" i="0" kern="1200" baseline="0" dirty="0" smtClean="0">
                <a:solidFill>
                  <a:schemeClr val="tx1"/>
                </a:solidFill>
                <a:effectLst/>
                <a:latin typeface="Verdana" pitchFamily="34" charset="0"/>
                <a:ea typeface="+mn-ea"/>
                <a:cs typeface="Arial" pitchFamily="34" charset="0"/>
              </a:rPr>
              <a:t> </a:t>
            </a:r>
            <a:r>
              <a:rPr lang="en-US" sz="2400" b="0" i="0" kern="1200" dirty="0" smtClean="0">
                <a:solidFill>
                  <a:schemeClr val="tx1"/>
                </a:solidFill>
                <a:effectLst/>
                <a:latin typeface="Verdana" pitchFamily="34" charset="0"/>
                <a:ea typeface="+mn-ea"/>
                <a:cs typeface="Arial" pitchFamily="34" charset="0"/>
              </a:rPr>
              <a:t>unique among UN agencies in having both public and private sector. So in addition to our 193 Member States, ITU membership includes ICT regulators, some 89 leading academic institutions and some 700 private companies.</a:t>
            </a:r>
          </a:p>
          <a:p>
            <a:pPr fontAlgn="base"/>
            <a:r>
              <a:rPr lang="en-US" sz="2400" b="0" i="0" kern="1200" dirty="0" smtClean="0">
                <a:solidFill>
                  <a:schemeClr val="tx1"/>
                </a:solidFill>
                <a:effectLst/>
                <a:latin typeface="Verdana" pitchFamily="34" charset="0"/>
                <a:ea typeface="+mn-ea"/>
                <a:cs typeface="Arial" pitchFamily="34" charset="0"/>
              </a:rPr>
              <a:t> </a:t>
            </a:r>
          </a:p>
          <a:p>
            <a:pPr fontAlgn="base"/>
            <a:r>
              <a:rPr lang="en-US" sz="2400" b="0" i="0" kern="1200" dirty="0" smtClean="0">
                <a:solidFill>
                  <a:schemeClr val="tx1"/>
                </a:solidFill>
                <a:effectLst/>
                <a:latin typeface="Verdana" pitchFamily="34" charset="0"/>
                <a:ea typeface="+mn-ea"/>
                <a:cs typeface="Arial" pitchFamily="34" charset="0"/>
              </a:rPr>
              <a:t>In an increasingly interconnected world, ITU is the single global organization embracing all players in this dynamic and fast-growing sector.</a:t>
            </a:r>
          </a:p>
          <a:p>
            <a:pPr fontAlgn="base"/>
            <a:endParaRPr lang="en-US" sz="2400" b="0" i="0" kern="1200" dirty="0" smtClean="0">
              <a:solidFill>
                <a:schemeClr val="tx1"/>
              </a:solidFill>
              <a:effectLst/>
              <a:latin typeface="Verdana" pitchFamily="34" charset="0"/>
              <a:ea typeface="+mn-ea"/>
              <a:cs typeface="Arial" pitchFamily="34" charset="0"/>
            </a:endParaRPr>
          </a:p>
          <a:p>
            <a:pPr fontAlgn="t">
              <a:spcBef>
                <a:spcPts val="600"/>
              </a:spcBef>
              <a:spcAft>
                <a:spcPts val="600"/>
              </a:spcAft>
              <a:defRPr/>
            </a:pPr>
            <a:r>
              <a:rPr lang="en-US" dirty="0" smtClean="0">
                <a:solidFill>
                  <a:schemeClr val="tx2"/>
                </a:solidFill>
                <a:latin typeface="Calibri" pitchFamily="34" charset="0"/>
              </a:rPr>
              <a:t>ITU has three main areas of activity organized in ‘Sectors’ which work through conferences and meetings.</a:t>
            </a:r>
          </a:p>
          <a:p>
            <a:pPr fontAlgn="t">
              <a:spcBef>
                <a:spcPts val="600"/>
              </a:spcBef>
              <a:spcAft>
                <a:spcPts val="600"/>
              </a:spcAft>
              <a:defRPr/>
            </a:pPr>
            <a:endParaRPr lang="en-US" dirty="0" smtClean="0">
              <a:solidFill>
                <a:schemeClr val="tx2"/>
              </a:solidFill>
              <a:latin typeface="Calibri" pitchFamily="34" charset="0"/>
            </a:endParaRPr>
          </a:p>
          <a:p>
            <a:pPr fontAlgn="t">
              <a:spcBef>
                <a:spcPts val="600"/>
              </a:spcBef>
              <a:spcAft>
                <a:spcPts val="600"/>
              </a:spcAft>
              <a:defRPr/>
            </a:pPr>
            <a:r>
              <a:rPr lang="en-US" dirty="0" smtClean="0">
                <a:solidFill>
                  <a:schemeClr val="tx2"/>
                </a:solidFill>
                <a:latin typeface="Calibri" pitchFamily="34" charset="0"/>
              </a:rPr>
              <a:t>ITU three sectors are:</a:t>
            </a:r>
          </a:p>
          <a:p>
            <a:pPr marL="285750" lvl="0" indent="-285750" fontAlgn="t">
              <a:spcBef>
                <a:spcPts val="600"/>
              </a:spcBef>
              <a:spcAft>
                <a:spcPts val="600"/>
              </a:spcAft>
              <a:buFont typeface="Arial" pitchFamily="34" charset="0"/>
              <a:buChar char="•"/>
              <a:defRPr/>
            </a:pPr>
            <a:r>
              <a:rPr lang="en-US" sz="1800" dirty="0" smtClean="0">
                <a:solidFill>
                  <a:schemeClr val="tx2"/>
                </a:solidFill>
                <a:latin typeface="Calibri" pitchFamily="34" charset="0"/>
              </a:rPr>
              <a:t>ITU-R (</a:t>
            </a:r>
            <a:r>
              <a:rPr lang="en-US" sz="1800" dirty="0" err="1" smtClean="0">
                <a:solidFill>
                  <a:schemeClr val="tx2"/>
                </a:solidFill>
                <a:latin typeface="Calibri" pitchFamily="34" charset="0"/>
              </a:rPr>
              <a:t>Radiocommunication</a:t>
            </a:r>
            <a:r>
              <a:rPr lang="en-US" sz="1800" dirty="0" smtClean="0">
                <a:solidFill>
                  <a:schemeClr val="tx2"/>
                </a:solidFill>
                <a:latin typeface="Calibri" pitchFamily="34" charset="0"/>
              </a:rPr>
              <a:t>) </a:t>
            </a:r>
            <a:r>
              <a:rPr lang="en-US" sz="1200" b="0" i="0" kern="1200" dirty="0" smtClean="0">
                <a:solidFill>
                  <a:schemeClr val="tx1"/>
                </a:solidFill>
                <a:effectLst/>
                <a:latin typeface="Verdana" pitchFamily="34" charset="0"/>
                <a:ea typeface="+mn-ea"/>
                <a:cs typeface="Arial" pitchFamily="34" charset="0"/>
              </a:rPr>
              <a:t>plays a vital role in the global management of the radio-frequency spectrum and satellite orbits - limited natural resources which are increasingly in demand from a large and growing number of services such as fixed, mobile, broadcasting, amateur, space research, emergency telecommunications, meteorology, global positioning systems, environmental monitoring and communication services - that ensure safety of life on land, at sea and in the skies.</a:t>
            </a:r>
            <a:endParaRPr lang="en-US" sz="1800" dirty="0" smtClean="0">
              <a:solidFill>
                <a:schemeClr val="tx2"/>
              </a:solidFill>
              <a:latin typeface="Calibri" pitchFamily="34" charset="0"/>
            </a:endParaRPr>
          </a:p>
          <a:p>
            <a:pPr marL="0" lvl="0" indent="0" fontAlgn="t">
              <a:spcBef>
                <a:spcPts val="600"/>
              </a:spcBef>
              <a:spcAft>
                <a:spcPts val="600"/>
              </a:spcAft>
              <a:buFont typeface="Arial" pitchFamily="34" charset="0"/>
              <a:buNone/>
              <a:defRPr/>
            </a:pPr>
            <a:endParaRPr lang="en-US" sz="1800" dirty="0" smtClean="0">
              <a:solidFill>
                <a:schemeClr val="tx2"/>
              </a:solidFill>
              <a:effectLst>
                <a:outerShdw blurRad="38100" dist="38100" dir="2700000" algn="tl">
                  <a:srgbClr val="C0C0C0"/>
                </a:outerShdw>
              </a:effectLst>
              <a:latin typeface="Calibri" pitchFamily="34" charset="0"/>
            </a:endParaRPr>
          </a:p>
          <a:p>
            <a:pPr marL="285750" marR="0" lvl="0" indent="-285750" algn="l" defTabSz="914400" rtl="0" eaLnBrk="1" fontAlgn="t" latinLnBrk="0" hangingPunct="1">
              <a:lnSpc>
                <a:spcPct val="100000"/>
              </a:lnSpc>
              <a:spcBef>
                <a:spcPts val="600"/>
              </a:spcBef>
              <a:spcAft>
                <a:spcPts val="600"/>
              </a:spcAft>
              <a:buClrTx/>
              <a:buSzTx/>
              <a:buFont typeface="Arial" pitchFamily="34" charset="0"/>
              <a:buChar char="•"/>
              <a:tabLst/>
              <a:defRPr/>
            </a:pPr>
            <a:r>
              <a:rPr lang="en-US" sz="1800" dirty="0" smtClean="0">
                <a:solidFill>
                  <a:schemeClr val="tx2"/>
                </a:solidFill>
                <a:latin typeface="Calibri" pitchFamily="34" charset="0"/>
              </a:rPr>
              <a:t>ITU-D (Development) </a:t>
            </a:r>
            <a:r>
              <a:rPr lang="en-US" sz="1200" b="0" i="0" kern="1200" dirty="0" smtClean="0">
                <a:solidFill>
                  <a:schemeClr val="tx1"/>
                </a:solidFill>
                <a:effectLst/>
                <a:latin typeface="Verdana" pitchFamily="34" charset="0"/>
                <a:ea typeface="+mn-ea"/>
                <a:cs typeface="Arial" pitchFamily="34" charset="0"/>
              </a:rPr>
              <a:t>The core mission of the Telecommunication Development Sector (ITU-D) is to foster international cooperation and solidarity in the delivery of technical assistance and in the creation, development and improvement of telecommunication/ICT</a:t>
            </a:r>
            <a:r>
              <a:rPr lang="en-US" sz="1200" b="0" i="0" kern="1200" baseline="0" dirty="0" smtClean="0">
                <a:solidFill>
                  <a:schemeClr val="tx1"/>
                </a:solidFill>
                <a:effectLst/>
                <a:latin typeface="Verdana" pitchFamily="34" charset="0"/>
                <a:ea typeface="+mn-ea"/>
                <a:cs typeface="Arial" pitchFamily="34" charset="0"/>
              </a:rPr>
              <a:t> </a:t>
            </a:r>
            <a:r>
              <a:rPr lang="en-US" sz="1200" b="0" i="0" kern="1200" dirty="0" smtClean="0">
                <a:solidFill>
                  <a:schemeClr val="tx1"/>
                </a:solidFill>
                <a:effectLst/>
                <a:latin typeface="Verdana" pitchFamily="34" charset="0"/>
                <a:ea typeface="+mn-ea"/>
                <a:cs typeface="Arial" pitchFamily="34" charset="0"/>
              </a:rPr>
              <a:t>equipment and networks in developing countries. </a:t>
            </a:r>
          </a:p>
          <a:p>
            <a:pPr marL="285750" marR="0" lvl="0" indent="-285750" algn="l" defTabSz="914400" rtl="0" eaLnBrk="1" fontAlgn="t" latinLnBrk="0" hangingPunct="1">
              <a:lnSpc>
                <a:spcPct val="100000"/>
              </a:lnSpc>
              <a:spcBef>
                <a:spcPts val="600"/>
              </a:spcBef>
              <a:spcAft>
                <a:spcPts val="600"/>
              </a:spcAft>
              <a:buClrTx/>
              <a:buSzTx/>
              <a:buFont typeface="Arial" pitchFamily="34" charset="0"/>
              <a:buChar char="•"/>
              <a:tabLst/>
              <a:defRPr/>
            </a:pPr>
            <a:endParaRPr lang="en-US" sz="1200" b="0" i="0" kern="1200" dirty="0" smtClean="0">
              <a:solidFill>
                <a:schemeClr val="tx1"/>
              </a:solidFill>
              <a:effectLst/>
              <a:latin typeface="Verdana" pitchFamily="34" charset="0"/>
              <a:ea typeface="+mn-ea"/>
              <a:cs typeface="Arial" pitchFamily="34" charset="0"/>
            </a:endParaRPr>
          </a:p>
          <a:p>
            <a:pPr marL="285750" marR="0" lvl="0" indent="-285750" algn="l" defTabSz="914400" rtl="0" eaLnBrk="1" fontAlgn="t" latinLnBrk="0" hangingPunct="1">
              <a:lnSpc>
                <a:spcPct val="100000"/>
              </a:lnSpc>
              <a:spcBef>
                <a:spcPts val="600"/>
              </a:spcBef>
              <a:spcAft>
                <a:spcPts val="600"/>
              </a:spcAft>
              <a:buClrTx/>
              <a:buSzTx/>
              <a:buFont typeface="Arial" pitchFamily="34" charset="0"/>
              <a:buChar char="•"/>
              <a:tabLst/>
              <a:defRPr/>
            </a:pPr>
            <a:r>
              <a:rPr lang="en-US" sz="1800" dirty="0" smtClean="0">
                <a:solidFill>
                  <a:schemeClr val="tx2"/>
                </a:solidFill>
                <a:latin typeface="Calibri" pitchFamily="34" charset="0"/>
              </a:rPr>
              <a:t>ITU-T (Standardization)</a:t>
            </a:r>
            <a:r>
              <a:rPr lang="en-US" sz="1800" dirty="0" smtClean="0">
                <a:solidFill>
                  <a:schemeClr val="tx2"/>
                </a:solidFill>
                <a:effectLst>
                  <a:outerShdw blurRad="38100" dist="38100" dir="2700000" algn="tl">
                    <a:srgbClr val="C0C0C0"/>
                  </a:outerShdw>
                </a:effectLst>
                <a:latin typeface="Calibri" pitchFamily="34" charset="0"/>
              </a:rPr>
              <a:t> assembles experts from around the world to develop international standards known as ITU-T Recommendations which act as defining elements in the global infrastructure of information and communication technologies (ICTs). Standards are critical to the interoperability of ICTs and whether we exchange voice, video or data messages, standards enable global communications by ensuring that countries’ ICT networks and devices are speaking the same language.</a:t>
            </a:r>
          </a:p>
          <a:p>
            <a:pPr marL="285750" lvl="0" indent="-285750" fontAlgn="t">
              <a:spcBef>
                <a:spcPts val="600"/>
              </a:spcBef>
              <a:spcAft>
                <a:spcPts val="600"/>
              </a:spcAft>
              <a:buFont typeface="Arial" pitchFamily="34" charset="0"/>
              <a:buChar char="•"/>
              <a:defRPr/>
            </a:pPr>
            <a:endParaRPr lang="en-US" sz="1800" dirty="0" smtClean="0">
              <a:solidFill>
                <a:schemeClr val="tx2"/>
              </a:solidFill>
              <a:latin typeface="Calibri" pitchFamily="34" charset="0"/>
            </a:endParaRPr>
          </a:p>
          <a:p>
            <a:pPr indent="-227013" fontAlgn="t">
              <a:spcBef>
                <a:spcPts val="600"/>
              </a:spcBef>
              <a:spcAft>
                <a:spcPts val="600"/>
              </a:spcAft>
              <a:defRPr/>
            </a:pPr>
            <a:r>
              <a:rPr lang="en-US" sz="1200" b="0" i="0" kern="1200" dirty="0" smtClean="0">
                <a:solidFill>
                  <a:schemeClr val="tx1"/>
                </a:solidFill>
                <a:effectLst/>
                <a:latin typeface="Verdana" pitchFamily="34" charset="0"/>
                <a:ea typeface="+mn-ea"/>
                <a:cs typeface="Arial" pitchFamily="34" charset="0"/>
              </a:rPr>
              <a:t>The coordination of all ITU activities is ensured by the General Secretariat. The</a:t>
            </a:r>
            <a:r>
              <a:rPr lang="en-US" sz="1200" b="1" i="0" kern="1200" dirty="0" smtClean="0">
                <a:solidFill>
                  <a:schemeClr val="tx1"/>
                </a:solidFill>
                <a:effectLst/>
                <a:latin typeface="Verdana" pitchFamily="34" charset="0"/>
                <a:ea typeface="+mn-ea"/>
                <a:cs typeface="Arial" pitchFamily="34" charset="0"/>
              </a:rPr>
              <a:t> </a:t>
            </a:r>
            <a:r>
              <a:rPr lang="en-US" sz="1200" b="0" i="0" kern="1200" dirty="0" smtClean="0">
                <a:solidFill>
                  <a:schemeClr val="tx1"/>
                </a:solidFill>
                <a:effectLst/>
                <a:latin typeface="Verdana" pitchFamily="34" charset="0"/>
                <a:ea typeface="+mn-ea"/>
                <a:cs typeface="Arial" pitchFamily="34" charset="0"/>
              </a:rPr>
              <a:t>mission of the General Secretariat is to provide high-quality and efficient services to the membership of the Union. </a:t>
            </a: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mn-ea"/>
                <a:cs typeface="Arial" pitchFamily="34" charset="0"/>
              </a:rPr>
              <a:t>In my presentation, I am</a:t>
            </a:r>
            <a:r>
              <a:rPr lang="en-US" sz="1200" kern="1200" baseline="0" dirty="0" smtClean="0">
                <a:solidFill>
                  <a:schemeClr val="tx1"/>
                </a:solidFill>
                <a:effectLst/>
                <a:latin typeface="Verdana" pitchFamily="34" charset="0"/>
                <a:ea typeface="+mn-ea"/>
                <a:cs typeface="Arial" pitchFamily="34" charset="0"/>
              </a:rPr>
              <a:t> going to focus on the standardization work of ITU only. </a:t>
            </a:r>
            <a:endParaRPr lang="en-US" dirty="0"/>
          </a:p>
        </p:txBody>
      </p:sp>
      <p:sp>
        <p:nvSpPr>
          <p:cNvPr id="4" name="Slide Number Placeholder 3"/>
          <p:cNvSpPr>
            <a:spLocks noGrp="1"/>
          </p:cNvSpPr>
          <p:nvPr>
            <p:ph type="sldNum" sz="quarter" idx="10"/>
          </p:nvPr>
        </p:nvSpPr>
        <p:spPr/>
        <p:txBody>
          <a:bodyPr/>
          <a:lstStyle/>
          <a:p>
            <a:pPr>
              <a:defRPr/>
            </a:pPr>
            <a:fld id="{D20E11BD-4C4D-4C69-B202-F38F3997E8E6}" type="slidenum">
              <a:rPr lang="en-US" altLang="en-US" smtClean="0"/>
              <a:pPr>
                <a:defRPr/>
              </a:pPr>
              <a:t>2</a:t>
            </a:fld>
            <a:endParaRPr lang="en-US" altLang="en-US"/>
          </a:p>
        </p:txBody>
      </p:sp>
    </p:spTree>
    <p:extLst>
      <p:ext uri="{BB962C8B-B14F-4D97-AF65-F5344CB8AC3E}">
        <p14:creationId xmlns:p14="http://schemas.microsoft.com/office/powerpoint/2010/main" val="163473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34" charset="0"/>
                <a:ea typeface="+mn-ea"/>
                <a:cs typeface="Arial" pitchFamily="34" charset="0"/>
              </a:rPr>
              <a:t>As part of its mandate, </a:t>
            </a:r>
            <a:r>
              <a:rPr lang="en-US" sz="1200" b="0" i="0" kern="1200" dirty="0" smtClean="0">
                <a:solidFill>
                  <a:schemeClr val="tx1"/>
                </a:solidFill>
                <a:effectLst/>
                <a:latin typeface="+mn-lt"/>
                <a:ea typeface="+mn-ea"/>
                <a:cs typeface="+mn-cs"/>
              </a:rPr>
              <a:t>ITU-T </a:t>
            </a:r>
            <a:r>
              <a:rPr lang="en-US" sz="1200" kern="1200" dirty="0" smtClean="0">
                <a:solidFill>
                  <a:schemeClr val="tx1"/>
                </a:solidFill>
                <a:effectLst/>
                <a:latin typeface="Verdana" pitchFamily="34" charset="0"/>
                <a:ea typeface="+mn-ea"/>
                <a:cs typeface="Arial" pitchFamily="34" charset="0"/>
              </a:rPr>
              <a:t>develops international “green” standards</a:t>
            </a:r>
            <a:r>
              <a:rPr lang="en-US" sz="1200" kern="1200" baseline="0" dirty="0" smtClean="0">
                <a:solidFill>
                  <a:schemeClr val="tx1"/>
                </a:solidFill>
                <a:effectLst/>
                <a:latin typeface="Verdana" pitchFamily="34" charset="0"/>
                <a:ea typeface="+mn-ea"/>
                <a:cs typeface="Arial" pitchFamily="34" charset="0"/>
              </a:rPr>
              <a:t> </a:t>
            </a:r>
            <a:r>
              <a:rPr lang="en-US" sz="1200" kern="1200" dirty="0" smtClean="0">
                <a:solidFill>
                  <a:schemeClr val="tx1"/>
                </a:solidFill>
                <a:effectLst/>
                <a:latin typeface="Verdana" pitchFamily="34" charset="0"/>
                <a:ea typeface="+mn-ea"/>
                <a:cs typeface="Arial" pitchFamily="34" charset="0"/>
              </a:rPr>
              <a:t>to promote innovative solutions to tackle e-waste, combat climate change and promote environmental sustainability using ICTs.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Verdana" pitchFamily="34" charset="0"/>
              <a:ea typeface="+mn-ea"/>
              <a:cs typeface="Arial" pitchFamily="34" charset="0"/>
            </a:endParaRPr>
          </a:p>
          <a:p>
            <a:pPr fontAlgn="base"/>
            <a:r>
              <a:rPr lang="en-US" sz="1200" b="0" i="0" kern="1200" dirty="0" smtClean="0">
                <a:solidFill>
                  <a:schemeClr val="tx1"/>
                </a:solidFill>
                <a:effectLst/>
                <a:latin typeface="+mn-lt"/>
                <a:ea typeface="+mn-ea"/>
                <a:cs typeface="+mn-cs"/>
              </a:rPr>
              <a:t>ITU-T Recommendations are beneficial to:</a:t>
            </a:r>
          </a:p>
          <a:p>
            <a:pPr marL="171450" indent="-171450" fontAlgn="base">
              <a:buFont typeface="Wingdings" panose="05000000000000000000" pitchFamily="2" charset="2"/>
              <a:buChar char="§"/>
            </a:pPr>
            <a:r>
              <a:rPr lang="en-US" sz="1200" b="1" i="0" kern="1200" dirty="0" smtClean="0">
                <a:solidFill>
                  <a:schemeClr val="tx1"/>
                </a:solidFill>
                <a:effectLst/>
                <a:latin typeface="+mn-lt"/>
                <a:ea typeface="+mn-ea"/>
                <a:cs typeface="+mn-cs"/>
              </a:rPr>
              <a:t>Drive competitiveness</a:t>
            </a:r>
            <a:r>
              <a:rPr lang="en-US" sz="1200" b="0" i="0" kern="1200" dirty="0" smtClean="0">
                <a:solidFill>
                  <a:schemeClr val="tx1"/>
                </a:solidFill>
                <a:effectLst/>
                <a:latin typeface="+mn-lt"/>
                <a:ea typeface="+mn-ea"/>
                <a:cs typeface="+mn-cs"/>
              </a:rPr>
              <a:t>, for individual businesses and world economy</a:t>
            </a:r>
          </a:p>
          <a:p>
            <a:pPr marL="171450" indent="-171450" fontAlgn="base">
              <a:buFont typeface="Wingdings" panose="05000000000000000000" pitchFamily="2" charset="2"/>
              <a:buChar char="§"/>
            </a:pPr>
            <a:r>
              <a:rPr lang="en-US" sz="1200" b="1" i="0" kern="1200" dirty="0" smtClean="0">
                <a:solidFill>
                  <a:schemeClr val="tx1"/>
                </a:solidFill>
                <a:effectLst/>
                <a:latin typeface="+mn-lt"/>
                <a:ea typeface="+mn-ea"/>
                <a:cs typeface="+mn-cs"/>
              </a:rPr>
              <a:t>Lower prices</a:t>
            </a:r>
            <a:endParaRPr lang="en-US" sz="1200" b="0" i="0" kern="1200" dirty="0" smtClean="0">
              <a:solidFill>
                <a:schemeClr val="tx1"/>
              </a:solidFill>
              <a:effectLst/>
              <a:latin typeface="+mn-lt"/>
              <a:ea typeface="+mn-ea"/>
              <a:cs typeface="+mn-cs"/>
            </a:endParaRPr>
          </a:p>
          <a:p>
            <a:pPr marL="171450" indent="-171450" fontAlgn="base">
              <a:buFont typeface="Wingdings" panose="05000000000000000000" pitchFamily="2" charset="2"/>
              <a:buChar char="§"/>
            </a:pPr>
            <a:r>
              <a:rPr lang="en-US" sz="1200" b="0" i="0" kern="1200" dirty="0" smtClean="0">
                <a:solidFill>
                  <a:schemeClr val="tx1"/>
                </a:solidFill>
                <a:effectLst/>
                <a:latin typeface="+mn-lt"/>
                <a:ea typeface="+mn-ea"/>
                <a:cs typeface="+mn-cs"/>
              </a:rPr>
              <a:t>Reduce technical barriers</a:t>
            </a:r>
          </a:p>
          <a:p>
            <a:pPr marL="171450" indent="-171450" fontAlgn="base">
              <a:buFont typeface="Wingdings" panose="05000000000000000000" pitchFamily="2" charset="2"/>
              <a:buChar char="§"/>
            </a:pPr>
            <a:r>
              <a:rPr lang="en-US" sz="1200" b="0" i="0" kern="1200" dirty="0" smtClean="0">
                <a:solidFill>
                  <a:schemeClr val="tx1"/>
                </a:solidFill>
                <a:effectLst/>
                <a:latin typeface="+mn-lt"/>
                <a:ea typeface="+mn-ea"/>
                <a:cs typeface="+mn-cs"/>
              </a:rPr>
              <a:t>Foster </a:t>
            </a:r>
            <a:r>
              <a:rPr lang="en-US" sz="1200" b="1" i="0" kern="1200" dirty="0" smtClean="0">
                <a:solidFill>
                  <a:schemeClr val="tx1"/>
                </a:solidFill>
                <a:effectLst/>
                <a:latin typeface="+mn-lt"/>
                <a:ea typeface="+mn-ea"/>
                <a:cs typeface="+mn-cs"/>
              </a:rPr>
              <a:t>interoperability</a:t>
            </a:r>
            <a:endParaRPr lang="en-US" sz="1200" b="0" i="0" kern="1200" dirty="0" smtClean="0">
              <a:solidFill>
                <a:schemeClr val="tx1"/>
              </a:solidFill>
              <a:effectLst/>
              <a:latin typeface="+mn-lt"/>
              <a:ea typeface="+mn-ea"/>
              <a:cs typeface="+mn-cs"/>
            </a:endParaRPr>
          </a:p>
          <a:p>
            <a:pPr marL="171450" indent="-171450" fontAlgn="base">
              <a:buFont typeface="Wingdings" panose="05000000000000000000" pitchFamily="2" charset="2"/>
              <a:buChar char="§"/>
            </a:pPr>
            <a:r>
              <a:rPr lang="en-US" sz="1200" b="0" i="0" kern="1200" dirty="0" smtClean="0">
                <a:solidFill>
                  <a:schemeClr val="tx1"/>
                </a:solidFill>
                <a:effectLst/>
                <a:latin typeface="+mn-lt"/>
                <a:ea typeface="+mn-ea"/>
                <a:cs typeface="+mn-cs"/>
              </a:rPr>
              <a:t>Manufacturers, network operators and consumers</a:t>
            </a:r>
          </a:p>
          <a:p>
            <a:pPr marL="171450" indent="-171450" fontAlgn="base">
              <a:buFont typeface="Wingdings" panose="05000000000000000000" pitchFamily="2" charset="2"/>
              <a:buChar char="§"/>
            </a:pPr>
            <a:r>
              <a:rPr lang="en-US" sz="1200" b="1" i="0" kern="1200" dirty="0" smtClean="0">
                <a:solidFill>
                  <a:schemeClr val="tx1"/>
                </a:solidFill>
                <a:effectLst/>
                <a:latin typeface="+mn-lt"/>
                <a:ea typeface="+mn-ea"/>
                <a:cs typeface="+mn-cs"/>
              </a:rPr>
              <a:t>Reduce</a:t>
            </a:r>
            <a:r>
              <a:rPr lang="en-US" sz="1200" b="0" i="0" kern="1200" dirty="0" smtClean="0">
                <a:solidFill>
                  <a:schemeClr val="tx1"/>
                </a:solidFill>
                <a:effectLst/>
                <a:latin typeface="+mn-lt"/>
                <a:ea typeface="+mn-ea"/>
                <a:cs typeface="+mn-cs"/>
              </a:rPr>
              <a:t> negative </a:t>
            </a:r>
            <a:r>
              <a:rPr lang="en-US" sz="1200" b="1" i="0" kern="1200" dirty="0" smtClean="0">
                <a:solidFill>
                  <a:schemeClr val="tx1"/>
                </a:solidFill>
                <a:effectLst/>
                <a:latin typeface="+mn-lt"/>
                <a:ea typeface="+mn-ea"/>
                <a:cs typeface="+mn-cs"/>
              </a:rPr>
              <a:t>impacts on </a:t>
            </a:r>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environment (including e-waste)</a:t>
            </a:r>
          </a:p>
          <a:p>
            <a:pPr marL="0" indent="0" fontAlgn="base">
              <a:buFont typeface="Wingdings" panose="05000000000000000000" pitchFamily="2" charset="2"/>
              <a:buNone/>
            </a:pPr>
            <a:endParaRPr lang="en-US" sz="1200" b="1"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en-US" sz="1200" kern="1200" dirty="0" smtClean="0">
                <a:solidFill>
                  <a:schemeClr val="tx1"/>
                </a:solidFill>
                <a:effectLst/>
                <a:latin typeface="Verdana" pitchFamily="34" charset="0"/>
                <a:ea typeface="+mn-ea"/>
                <a:cs typeface="Arial" pitchFamily="34" charset="0"/>
              </a:rPr>
              <a:t>Through its </a:t>
            </a:r>
            <a:r>
              <a:rPr lang="en-US" sz="1200" kern="1200" baseline="0" dirty="0" smtClean="0">
                <a:solidFill>
                  <a:schemeClr val="tx1"/>
                </a:solidFill>
                <a:effectLst/>
                <a:latin typeface="Verdana" pitchFamily="34" charset="0"/>
                <a:ea typeface="+mn-ea"/>
                <a:cs typeface="Arial" pitchFamily="34" charset="0"/>
              </a:rPr>
              <a:t>Recommendations, ITU-T </a:t>
            </a:r>
            <a:r>
              <a:rPr lang="en-US" sz="1200" kern="1200" dirty="0" smtClean="0">
                <a:solidFill>
                  <a:schemeClr val="tx1"/>
                </a:solidFill>
                <a:effectLst/>
                <a:latin typeface="Verdana" pitchFamily="34" charset="0"/>
                <a:ea typeface="+mn-ea"/>
                <a:cs typeface="Arial" pitchFamily="34" charset="0"/>
              </a:rPr>
              <a:t>facilitate</a:t>
            </a:r>
            <a:r>
              <a:rPr lang="en-US" sz="1200" kern="1200" baseline="0" dirty="0" smtClean="0">
                <a:solidFill>
                  <a:schemeClr val="tx1"/>
                </a:solidFill>
                <a:effectLst/>
                <a:latin typeface="Verdana" pitchFamily="34" charset="0"/>
                <a:ea typeface="+mn-ea"/>
                <a:cs typeface="Arial" pitchFamily="34" charset="0"/>
              </a:rPr>
              <a:t> </a:t>
            </a:r>
            <a:r>
              <a:rPr lang="en-US" sz="1200" kern="1200" dirty="0" smtClean="0">
                <a:solidFill>
                  <a:schemeClr val="tx1"/>
                </a:solidFill>
                <a:effectLst/>
                <a:latin typeface="Verdana" pitchFamily="34" charset="0"/>
                <a:ea typeface="+mn-ea"/>
                <a:cs typeface="Arial" pitchFamily="34" charset="0"/>
              </a:rPr>
              <a:t>the development, transfer and diffusion of clean and green technologies, including access to modern energy, energy efficiency and ideas for renewable sources. </a:t>
            </a:r>
          </a:p>
          <a:p>
            <a:pPr marL="0" indent="0" fontAlgn="base">
              <a:buFont typeface="Wingdings" panose="05000000000000000000" pitchFamily="2" charset="2"/>
              <a:buNone/>
            </a:pPr>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3</a:t>
            </a:fld>
            <a:endParaRPr lang="en-US"/>
          </a:p>
        </p:txBody>
      </p:sp>
    </p:spTree>
    <p:extLst>
      <p:ext uri="{BB962C8B-B14F-4D97-AF65-F5344CB8AC3E}">
        <p14:creationId xmlns:p14="http://schemas.microsoft.com/office/powerpoint/2010/main" val="310839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ITU has taken a leadership position to bring the multitude of technologies that target urban problems into the forefront.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ITU is working on standards for a multitude of technologies that can target urban problems, including intelligent transport that can be applied to make city streets safer and cleaner; smart water and smart grid to create greater efficiency in these vital utilities; faster broadband technologies to ensure equitable access; cloud computing that offers to power many future applications.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ITU Study Groups assemble experts from around the world to produce international standards, which we call Recommendations, and which enable many of these applications.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73FBD52-8020-48CB-AFFF-6EBB7B6EBCB4}" type="slidenum">
              <a:rPr lang="en-US" smtClean="0"/>
              <a:pPr/>
              <a:t>4</a:t>
            </a:fld>
            <a:endParaRPr lang="en-US"/>
          </a:p>
        </p:txBody>
      </p:sp>
    </p:spTree>
    <p:extLst>
      <p:ext uri="{BB962C8B-B14F-4D97-AF65-F5344CB8AC3E}">
        <p14:creationId xmlns:p14="http://schemas.microsoft.com/office/powerpoint/2010/main" val="26919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263900" y="509588"/>
            <a:ext cx="3400425" cy="25495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endParaRPr lang="en-US" altLang="en-US" sz="1600" dirty="0" smtClean="0">
              <a:solidFill>
                <a:srgbClr val="0070C0"/>
              </a:solidFill>
            </a:endParaRPr>
          </a:p>
        </p:txBody>
      </p:sp>
      <p:sp>
        <p:nvSpPr>
          <p:cNvPr id="4" name="Slide Number Placeholder 3"/>
          <p:cNvSpPr>
            <a:spLocks noGrp="1"/>
          </p:cNvSpPr>
          <p:nvPr>
            <p:ph type="sldNum" sz="quarter" idx="5"/>
          </p:nvPr>
        </p:nvSpPr>
        <p:spPr/>
        <p:txBody>
          <a:bodyPr/>
          <a:lstStyle/>
          <a:p>
            <a:pPr>
              <a:defRPr/>
            </a:pPr>
            <a:fld id="{53AE0A8B-B450-4BE6-99CE-3544E3C36C0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DE4C977-2186-4F02-A5A0-BBED269F6D08}" type="slidenum">
              <a:rPr lang="en-US" altLang="fr-FR" sz="1200">
                <a:solidFill>
                  <a:schemeClr val="tx1"/>
                </a:solidFill>
              </a:rPr>
              <a:pPr/>
              <a:t>6</a:t>
            </a:fld>
            <a:endParaRPr lang="en-US" altLang="fr-FR" sz="1200">
              <a:solidFill>
                <a:schemeClr val="tx1"/>
              </a:solidFill>
            </a:endParaRPr>
          </a:p>
        </p:txBody>
      </p:sp>
      <p:sp>
        <p:nvSpPr>
          <p:cNvPr id="44035" name="Rectangle 2"/>
          <p:cNvSpPr>
            <a:spLocks noGrp="1" noRot="1" noChangeAspect="1" noChangeArrowheads="1" noTextEdit="1"/>
          </p:cNvSpPr>
          <p:nvPr>
            <p:ph type="sldImg"/>
          </p:nvPr>
        </p:nvSpPr>
        <p:spPr>
          <a:xfrm>
            <a:off x="3265488" y="509588"/>
            <a:ext cx="3398837" cy="2549525"/>
          </a:xfrm>
          <a:ln/>
        </p:spPr>
      </p:sp>
      <p:sp>
        <p:nvSpPr>
          <p:cNvPr id="44036" name="Rectangle 3"/>
          <p:cNvSpPr>
            <a:spLocks noGrp="1" noChangeArrowheads="1"/>
          </p:cNvSpPr>
          <p:nvPr>
            <p:ph type="body" idx="1"/>
          </p:nvPr>
        </p:nvSpPr>
        <p:spPr>
          <a:xfrm>
            <a:off x="992359" y="3229113"/>
            <a:ext cx="7943510" cy="30593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t>Kindly note that WP3 has 8 question if we count the new Question of Gilbert. </a:t>
            </a:r>
          </a:p>
          <a:p>
            <a:r>
              <a:rPr lang="en-US" altLang="ja-JP" smtClean="0"/>
              <a:t>Paolo comments but actually in the web are 6….   17,18,19,21,22 and 23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fr-FR" sz="1600" smtClean="0">
                <a:solidFill>
                  <a:srgbClr val="0070C0"/>
                </a:solidFill>
              </a:rPr>
              <a:t>ITU-T Study Group 5</a:t>
            </a:r>
          </a:p>
          <a:p>
            <a:pPr lvl="1">
              <a:lnSpc>
                <a:spcPct val="150000"/>
              </a:lnSpc>
            </a:pPr>
            <a:r>
              <a:rPr lang="en-US" altLang="fr-FR" smtClean="0">
                <a:solidFill>
                  <a:srgbClr val="0070C0"/>
                </a:solidFill>
              </a:rPr>
              <a:t>Working Party 3 “ICT and Climate Change”</a:t>
            </a:r>
          </a:p>
          <a:p>
            <a:pPr lvl="1">
              <a:lnSpc>
                <a:spcPct val="150000"/>
              </a:lnSpc>
            </a:pPr>
            <a:r>
              <a:rPr lang="en-US" altLang="fr-FR" smtClean="0">
                <a:solidFill>
                  <a:srgbClr val="0070C0"/>
                </a:solidFill>
              </a:rPr>
              <a:t>Continuing and expanding the work </a:t>
            </a:r>
            <a:br>
              <a:rPr lang="en-US" altLang="fr-FR" smtClean="0">
                <a:solidFill>
                  <a:srgbClr val="0070C0"/>
                </a:solidFill>
              </a:rPr>
            </a:br>
            <a:r>
              <a:rPr lang="en-US" altLang="fr-FR" smtClean="0">
                <a:solidFill>
                  <a:srgbClr val="0070C0"/>
                </a:solidFill>
              </a:rPr>
              <a:t>of ITU-T Focus Group on ICT and CC</a:t>
            </a:r>
          </a:p>
          <a:p>
            <a:pPr lvl="1">
              <a:lnSpc>
                <a:spcPct val="150000"/>
              </a:lnSpc>
            </a:pPr>
            <a:r>
              <a:rPr lang="en-US" altLang="fr-FR" b="1" i="1" smtClean="0">
                <a:solidFill>
                  <a:srgbClr val="00B050"/>
                </a:solidFill>
              </a:rPr>
              <a:t>Next meeting  of SG5 will be held on 29 January- 7 February 2013, Geneva, Switzerland</a:t>
            </a:r>
          </a:p>
          <a:p>
            <a:pPr lvl="1">
              <a:lnSpc>
                <a:spcPct val="150000"/>
              </a:lnSpc>
            </a:pPr>
            <a:r>
              <a:rPr lang="en-US" altLang="fr-FR" sz="1600" b="1" i="1" smtClean="0">
                <a:solidFill>
                  <a:srgbClr val="00B050"/>
                </a:solidFill>
              </a:rPr>
              <a:t>Next meeting  of WP3 will be held on 8-12 October 2012, Geneva, Switzerland</a:t>
            </a:r>
            <a:endParaRPr lang="en-US" altLang="fr-FR" sz="2000" b="1" i="1" smtClean="0">
              <a:solidFill>
                <a:srgbClr val="00B050"/>
              </a:solidFill>
            </a:endParaRPr>
          </a:p>
          <a:p>
            <a:pPr lvl="1">
              <a:lnSpc>
                <a:spcPct val="150000"/>
              </a:lnSpc>
            </a:pPr>
            <a:endParaRPr lang="en-US" altLang="fr-FR" sz="1600" b="1" i="1" smtClean="0">
              <a:solidFill>
                <a:srgbClr val="00B050"/>
              </a:solidFill>
            </a:endParaRPr>
          </a:p>
          <a:p>
            <a:pPr>
              <a:lnSpc>
                <a:spcPct val="150000"/>
              </a:lnSpc>
            </a:pPr>
            <a:r>
              <a:rPr lang="en-US" altLang="fr-FR" sz="1600" smtClean="0">
                <a:solidFill>
                  <a:srgbClr val="0070C0"/>
                </a:solidFill>
              </a:rPr>
              <a:t> All ITU-T study groups to examine impact of standards on climate change</a:t>
            </a:r>
            <a:endParaRPr lang="en-US" altLang="fr-FR" smtClean="0">
              <a:solidFill>
                <a:srgbClr val="0070C0"/>
              </a:solidFill>
            </a:endParaRPr>
          </a:p>
          <a:p>
            <a:pPr>
              <a:lnSpc>
                <a:spcPct val="150000"/>
              </a:lnSpc>
              <a:buFont typeface="Wingdings" pitchFamily="2" charset="2"/>
              <a:buNone/>
            </a:pPr>
            <a:endParaRPr lang="en-US" altLang="fr-FR" smtClean="0">
              <a:solidFill>
                <a:srgbClr val="0070C0"/>
              </a:solidFill>
            </a:endParaRPr>
          </a:p>
          <a:p>
            <a:pPr>
              <a:lnSpc>
                <a:spcPct val="150000"/>
              </a:lnSpc>
              <a:buFont typeface="Wingdings" pitchFamily="2" charset="2"/>
              <a:buNone/>
            </a:pPr>
            <a:r>
              <a:rPr lang="en-US" altLang="fr-FR" smtClean="0">
                <a:solidFill>
                  <a:srgbClr val="0070C0"/>
                </a:solidFill>
              </a:rPr>
              <a:t>Work areas:</a:t>
            </a:r>
          </a:p>
          <a:p>
            <a:pPr>
              <a:lnSpc>
                <a:spcPct val="150000"/>
              </a:lnSpc>
            </a:pPr>
            <a:r>
              <a:rPr lang="en-US" altLang="fr-FR" smtClean="0">
                <a:solidFill>
                  <a:srgbClr val="0070C0"/>
                </a:solidFill>
              </a:rPr>
              <a:t>Q 17/5 - Energy efficiency for ICT equipment and climate change standards harmonization </a:t>
            </a:r>
          </a:p>
          <a:p>
            <a:pPr>
              <a:lnSpc>
                <a:spcPct val="150000"/>
              </a:lnSpc>
            </a:pPr>
            <a:r>
              <a:rPr lang="en-US" altLang="fr-FR" smtClean="0">
                <a:solidFill>
                  <a:srgbClr val="0070C0"/>
                </a:solidFill>
              </a:rPr>
              <a:t>Q 18/5 - Methodology of environmental impact assessment of ICT </a:t>
            </a:r>
          </a:p>
          <a:p>
            <a:pPr>
              <a:lnSpc>
                <a:spcPct val="150000"/>
              </a:lnSpc>
            </a:pPr>
            <a:r>
              <a:rPr lang="en-US" altLang="fr-FR" smtClean="0">
                <a:solidFill>
                  <a:srgbClr val="0070C0"/>
                </a:solidFill>
              </a:rPr>
              <a:t>Q 19/5 - Power feeding systems </a:t>
            </a:r>
          </a:p>
          <a:p>
            <a:pPr>
              <a:lnSpc>
                <a:spcPct val="150000"/>
              </a:lnSpc>
            </a:pPr>
            <a:r>
              <a:rPr lang="en-US" altLang="fr-FR" smtClean="0">
                <a:solidFill>
                  <a:srgbClr val="0070C0"/>
                </a:solidFill>
              </a:rPr>
              <a:t>Q 21/5 - Environmental protection and recycling of ICT equipment/facilities </a:t>
            </a:r>
          </a:p>
          <a:p>
            <a:pPr>
              <a:lnSpc>
                <a:spcPct val="150000"/>
              </a:lnSpc>
            </a:pPr>
            <a:r>
              <a:rPr lang="en-US" altLang="fr-FR" smtClean="0">
                <a:solidFill>
                  <a:srgbClr val="0070C0"/>
                </a:solidFill>
              </a:rPr>
              <a:t>Q 22/5 - Setting up a low cost sustainable telecommunication infrastructure for rural communications in developing countries </a:t>
            </a:r>
          </a:p>
          <a:p>
            <a:pPr>
              <a:lnSpc>
                <a:spcPct val="150000"/>
              </a:lnSpc>
            </a:pPr>
            <a:r>
              <a:rPr lang="en-US" altLang="fr-FR" smtClean="0">
                <a:solidFill>
                  <a:srgbClr val="0070C0"/>
                </a:solidFill>
              </a:rPr>
              <a:t>Q 23/5 - Using ICTs to enable countries to adapt to climate change </a:t>
            </a:r>
          </a:p>
          <a:p>
            <a:endParaRPr lang="en-US" altLang="fr-FR" smtClean="0"/>
          </a:p>
        </p:txBody>
      </p:sp>
      <p:sp>
        <p:nvSpPr>
          <p:cNvPr id="4" name="Slide Number Placeholder 3"/>
          <p:cNvSpPr>
            <a:spLocks noGrp="1"/>
          </p:cNvSpPr>
          <p:nvPr>
            <p:ph type="sldNum" sz="quarter" idx="5"/>
          </p:nvPr>
        </p:nvSpPr>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A3816F0A-C875-48D5-A684-355B5817E93A}" type="slidenum">
              <a:rPr lang="en-US" altLang="fr-FR" sz="1200">
                <a:solidFill>
                  <a:schemeClr val="tx1"/>
                </a:solidFill>
              </a:rPr>
              <a:pPr/>
              <a:t>7</a:t>
            </a:fld>
            <a:endParaRPr lang="en-US" altLang="fr-FR"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mtClean="0"/>
              <a:t>They will be presented by Jean-Manuel Canet in more detail.</a:t>
            </a:r>
          </a:p>
          <a:p>
            <a:endParaRPr lang="en-US" altLang="fr-FR" b="1" smtClean="0"/>
          </a:p>
          <a:p>
            <a:r>
              <a:rPr lang="en-US" altLang="fr-FR" b="1" smtClean="0"/>
              <a:t>Common set of methodologies for the assessment of ICT carbon footprint</a:t>
            </a:r>
          </a:p>
          <a:p>
            <a:endParaRPr lang="en-US" altLang="fr-FR" smtClean="0"/>
          </a:p>
          <a:p>
            <a:r>
              <a:rPr lang="en-US" altLang="fr-FR" smtClean="0"/>
              <a:t>Without, it will be impossible to provide meaningful comparisons</a:t>
            </a:r>
          </a:p>
          <a:p>
            <a:endParaRPr lang="en-US" altLang="fr-FR" smtClean="0"/>
          </a:p>
          <a:p>
            <a:r>
              <a:rPr lang="en-US" altLang="fr-FR" smtClean="0"/>
              <a:t>Helps to establish the business case to go green</a:t>
            </a:r>
          </a:p>
          <a:p>
            <a:endParaRPr lang="en-US" altLang="fr-FR" smtClean="0"/>
          </a:p>
          <a:p>
            <a:r>
              <a:rPr lang="en-US" altLang="fr-FR" smtClean="0"/>
              <a:t>Scope includes: goods, networks, services, organizations, projects, cities and countries </a:t>
            </a:r>
          </a:p>
          <a:p>
            <a:endParaRPr lang="en-US" altLang="fr-FR" smtClean="0"/>
          </a:p>
          <a:p>
            <a:r>
              <a:rPr lang="en-US" altLang="fr-FR" smtClean="0"/>
              <a:t>L.1400 Overview and general principles of methodologies for assessing the environmental impact of information and communication technologies </a:t>
            </a:r>
          </a:p>
          <a:p>
            <a:r>
              <a:rPr lang="en-US" altLang="fr-FR" smtClean="0"/>
              <a:t>L.1410 Environmental impact of ICT goods, networks and services </a:t>
            </a:r>
          </a:p>
          <a:p>
            <a:r>
              <a:rPr lang="en-US" altLang="fr-FR" smtClean="0"/>
              <a:t>L.1420 Environmental impact of ICT in organizations </a:t>
            </a:r>
          </a:p>
          <a:p>
            <a:r>
              <a:rPr lang="en-US" altLang="fr-FR" smtClean="0"/>
              <a:t>L.1430 Environmental impact of ICT projects</a:t>
            </a:r>
          </a:p>
          <a:p>
            <a:r>
              <a:rPr lang="en-US" altLang="fr-FR" smtClean="0"/>
              <a:t>Environmental impact of ICT in cities (consent expected in 2013)</a:t>
            </a:r>
          </a:p>
          <a:p>
            <a:r>
              <a:rPr lang="en-US" altLang="fr-FR" smtClean="0"/>
              <a:t>Environmental impact of ICT in countries (consent expected in 2014)</a:t>
            </a:r>
          </a:p>
          <a:p>
            <a:endParaRPr lang="en-US" altLang="fr-FR" smtClean="0"/>
          </a:p>
          <a:p>
            <a:r>
              <a:rPr lang="en-US" altLang="fr-FR" smtClean="0"/>
              <a:t>Developed in cooperation with UNFCCC Secretariat, EC, and over 40 organizations etc.. </a:t>
            </a:r>
          </a:p>
          <a:p>
            <a:endParaRPr lang="en-US" altLang="fr-FR" smtClean="0"/>
          </a:p>
          <a:p>
            <a:r>
              <a:rPr lang="en-US" altLang="fr-FR" b="1" smtClean="0"/>
              <a:t>Environmental impact of ICT in cities (consent expected in 2013)</a:t>
            </a:r>
          </a:p>
          <a:p>
            <a:pPr algn="just">
              <a:spcAft>
                <a:spcPts val="600"/>
              </a:spcAft>
            </a:pPr>
            <a:r>
              <a:rPr lang="en-US" altLang="ko-KR" sz="1800" smtClean="0">
                <a:solidFill>
                  <a:srgbClr val="2E2E2E"/>
                </a:solidFill>
                <a:ea typeface="MS PGothic" pitchFamily="34" charset="-128"/>
              </a:rPr>
              <a:t>It is expected that this Recommendation will cover the following aspects:</a:t>
            </a:r>
          </a:p>
          <a:p>
            <a:pPr lvl="1" algn="just">
              <a:buFont typeface="Wingdings" pitchFamily="2" charset="2"/>
              <a:buChar char="§"/>
            </a:pPr>
            <a:r>
              <a:rPr lang="en-US" altLang="ko-KR" sz="1500" smtClean="0">
                <a:solidFill>
                  <a:srgbClr val="2E2E2E"/>
                </a:solidFill>
                <a:ea typeface="MS PGothic" pitchFamily="34" charset="-128"/>
              </a:rPr>
              <a:t>aggregation of impacts at cities level of ICT goods, networks and services</a:t>
            </a:r>
          </a:p>
          <a:p>
            <a:pPr lvl="1" algn="just">
              <a:buFont typeface="Wingdings" pitchFamily="2" charset="2"/>
              <a:buChar char="§"/>
            </a:pPr>
            <a:r>
              <a:rPr lang="en-US" altLang="ko-KR" sz="1500" smtClean="0">
                <a:solidFill>
                  <a:srgbClr val="2E2E2E"/>
                </a:solidFill>
                <a:ea typeface="MS PGothic" pitchFamily="34" charset="-128"/>
              </a:rPr>
              <a:t>aggregation of impacts at cities level of ICT organizations</a:t>
            </a:r>
          </a:p>
          <a:p>
            <a:pPr lvl="1" algn="just">
              <a:buFont typeface="Wingdings" pitchFamily="2" charset="2"/>
              <a:buChar char="§"/>
            </a:pPr>
            <a:r>
              <a:rPr lang="en-US" altLang="ko-KR" sz="1500" smtClean="0">
                <a:solidFill>
                  <a:srgbClr val="2E2E2E"/>
                </a:solidFill>
                <a:ea typeface="MS PGothic" pitchFamily="34" charset="-128"/>
              </a:rPr>
              <a:t>Impacts of ICT projects in cities, for instance in the construction sector, the energy sector, the transport sector</a:t>
            </a:r>
          </a:p>
          <a:p>
            <a:endParaRPr lang="en-US" altLang="fr-FR"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FD0E39A0-D304-43E3-9C00-00DB96F42761}" type="slidenum">
              <a:rPr lang="en-US" altLang="fr-FR" sz="1200">
                <a:solidFill>
                  <a:schemeClr val="tx1"/>
                </a:solidFill>
              </a:rPr>
              <a:pPr/>
              <a:t>8</a:t>
            </a:fld>
            <a:endParaRPr lang="en-US" altLang="fr-FR"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‹N°›</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tu.int/rec/T-REC-L.1420" TargetMode="External"/><Relationship Id="rId2" Type="http://schemas.openxmlformats.org/officeDocument/2006/relationships/hyperlink" Target="https://www.itu.int/rec/T-REC-L.1410"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hyperlink" Target="https://www.itu.int/rec/T-REC-L.142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iso.org/iso/fr/iso_catalogue/catalogue_tc/catalogue_detail.htm?csnumber=38381" TargetMode="External"/><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a:t>ITU Regional Standardization Forum for Africa</a:t>
            </a:r>
            <a:br>
              <a:rPr lang="en-US" sz="2800" dirty="0"/>
            </a:br>
            <a:r>
              <a:rPr lang="en-US" sz="2400" dirty="0"/>
              <a:t>Livingstone, Zambia 16-18 March 2016</a:t>
            </a:r>
            <a:endParaRPr lang="en-US" sz="2400" i="1" dirty="0"/>
          </a:p>
        </p:txBody>
      </p:sp>
      <p:sp>
        <p:nvSpPr>
          <p:cNvPr id="9" name="Content Placeholder 8"/>
          <p:cNvSpPr>
            <a:spLocks noGrp="1"/>
          </p:cNvSpPr>
          <p:nvPr>
            <p:ph idx="1"/>
          </p:nvPr>
        </p:nvSpPr>
        <p:spPr>
          <a:xfrm>
            <a:off x="457200" y="2314322"/>
            <a:ext cx="8229600" cy="3202433"/>
          </a:xfrm>
        </p:spPr>
        <p:txBody>
          <a:bodyPr>
            <a:normAutofit fontScale="25000" lnSpcReduction="20000"/>
          </a:bodyPr>
          <a:lstStyle/>
          <a:p>
            <a:pPr marL="0" indent="0" algn="ctr">
              <a:buNone/>
            </a:pPr>
            <a:r>
              <a:rPr lang="en-US" sz="12800" b="1" dirty="0" smtClean="0"/>
              <a:t>ITU-T SG5 Activities </a:t>
            </a:r>
          </a:p>
          <a:p>
            <a:pPr marL="0" indent="0" algn="ctr">
              <a:buNone/>
            </a:pPr>
            <a:r>
              <a:rPr lang="en-US" sz="12800" b="1" dirty="0" smtClean="0"/>
              <a:t> A special </a:t>
            </a:r>
            <a:r>
              <a:rPr lang="en-US" sz="12800" b="1" dirty="0"/>
              <a:t>focus on  L.1440: Methodology for environmental impact assessment of information and communication technologies at city level </a:t>
            </a:r>
            <a:endParaRPr lang="en-US" sz="12800" b="1" dirty="0" smtClean="0"/>
          </a:p>
          <a:p>
            <a:pPr marL="0" indent="0" algn="ctr">
              <a:buNone/>
            </a:pPr>
            <a:endParaRPr lang="en-US" b="1" dirty="0" smtClean="0"/>
          </a:p>
          <a:p>
            <a:pPr marL="0" indent="0" algn="ctr">
              <a:buNone/>
            </a:pPr>
            <a:r>
              <a:rPr lang="en-US" sz="12800" b="1" dirty="0" smtClean="0">
                <a:effectLst>
                  <a:outerShdw blurRad="38100" dist="38100" dir="2700000" algn="tl">
                    <a:srgbClr val="000000">
                      <a:alpha val="43137"/>
                    </a:srgbClr>
                  </a:outerShdw>
                </a:effectLst>
              </a:rPr>
              <a:t>Ahmed </a:t>
            </a:r>
            <a:r>
              <a:rPr lang="en-US" sz="12800" b="1" dirty="0" err="1" smtClean="0">
                <a:effectLst>
                  <a:outerShdw blurRad="38100" dist="38100" dir="2700000" algn="tl">
                    <a:srgbClr val="000000">
                      <a:alpha val="43137"/>
                    </a:srgbClr>
                  </a:outerShdw>
                </a:effectLst>
              </a:rPr>
              <a:t>Zeddam</a:t>
            </a:r>
            <a:r>
              <a:rPr lang="en-US" sz="12800" b="1" dirty="0" smtClean="0">
                <a:effectLst>
                  <a:outerShdw blurRad="38100" dist="38100" dir="2700000" algn="tl">
                    <a:srgbClr val="000000">
                      <a:alpha val="43137"/>
                    </a:srgbClr>
                  </a:outerShdw>
                </a:effectLst>
              </a:rPr>
              <a:t> </a:t>
            </a:r>
            <a:endParaRPr lang="en-US" sz="12800" b="1" dirty="0">
              <a:effectLst>
                <a:outerShdw blurRad="38100" dist="38100" dir="2700000" algn="tl">
                  <a:srgbClr val="000000">
                    <a:alpha val="43137"/>
                  </a:srgbClr>
                </a:outerShdw>
              </a:effectLst>
            </a:endParaRPr>
          </a:p>
          <a:p>
            <a:pPr marL="0" indent="0" algn="ctr">
              <a:buNone/>
            </a:pPr>
            <a:r>
              <a:rPr lang="en-US" sz="11200" b="1" dirty="0" smtClean="0"/>
              <a:t>Chairman, ITU-T </a:t>
            </a:r>
            <a:r>
              <a:rPr lang="en-US" sz="11200" b="1" dirty="0" smtClean="0"/>
              <a:t>SG5</a:t>
            </a:r>
          </a:p>
          <a:p>
            <a:pPr marL="0" indent="0" algn="ctr">
              <a:buNone/>
            </a:pPr>
            <a:r>
              <a:rPr lang="en-US" sz="11200" b="1" dirty="0" smtClean="0"/>
              <a:t>(Orange, France)</a:t>
            </a:r>
            <a:endParaRPr lang="en-US" sz="11200" b="1" dirty="0" smtClean="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ITU-T </a:t>
            </a:r>
            <a:r>
              <a:rPr lang="fr-FR" sz="3600" dirty="0" err="1" smtClean="0"/>
              <a:t>Energy</a:t>
            </a:r>
            <a:r>
              <a:rPr lang="fr-FR" sz="3600" dirty="0" smtClean="0"/>
              <a:t> and </a:t>
            </a:r>
            <a:r>
              <a:rPr lang="fr-FR" sz="3600" dirty="0" err="1" smtClean="0"/>
              <a:t>carbon</a:t>
            </a:r>
            <a:r>
              <a:rPr lang="fr-FR" sz="3600" dirty="0" smtClean="0"/>
              <a:t> </a:t>
            </a:r>
            <a:r>
              <a:rPr lang="fr-FR" sz="3600" dirty="0" err="1" smtClean="0"/>
              <a:t>footprint</a:t>
            </a:r>
            <a:r>
              <a:rPr lang="fr-FR" sz="3600" dirty="0" smtClean="0"/>
              <a:t> </a:t>
            </a:r>
            <a:r>
              <a:rPr lang="fr-FR" sz="3600" dirty="0" err="1" smtClean="0"/>
              <a:t>methodologies</a:t>
            </a:r>
            <a:r>
              <a:rPr lang="fr-FR" sz="3600" dirty="0" smtClean="0"/>
              <a:t> (1/2)</a:t>
            </a:r>
            <a:endParaRPr lang="fr-FR" sz="3600" dirty="0"/>
          </a:p>
        </p:txBody>
      </p:sp>
      <p:sp>
        <p:nvSpPr>
          <p:cNvPr id="3" name="Espace réservé du contenu 2"/>
          <p:cNvSpPr>
            <a:spLocks noGrp="1"/>
          </p:cNvSpPr>
          <p:nvPr>
            <p:ph idx="1"/>
          </p:nvPr>
        </p:nvSpPr>
        <p:spPr>
          <a:xfrm>
            <a:off x="457200" y="1781462"/>
            <a:ext cx="8229600" cy="4349173"/>
          </a:xfrm>
        </p:spPr>
        <p:txBody>
          <a:bodyPr>
            <a:normAutofit/>
          </a:bodyPr>
          <a:lstStyle/>
          <a:p>
            <a:pPr marL="0" indent="0">
              <a:lnSpc>
                <a:spcPct val="80000"/>
              </a:lnSpc>
              <a:buNone/>
            </a:pPr>
            <a:endParaRPr lang="en-GB" altLang="fr-FR" sz="2000" b="1" dirty="0"/>
          </a:p>
          <a:p>
            <a:pPr>
              <a:lnSpc>
                <a:spcPct val="80000"/>
              </a:lnSpc>
            </a:pPr>
            <a:r>
              <a:rPr lang="en-GB" altLang="fr-FR" sz="2000" b="1" dirty="0" smtClean="0"/>
              <a:t>L.1400</a:t>
            </a:r>
            <a:r>
              <a:rPr lang="en-GB" altLang="fr-FR" sz="2000" dirty="0" smtClean="0"/>
              <a:t>- </a:t>
            </a:r>
            <a:r>
              <a:rPr lang="fr-FR" altLang="fr-FR" sz="2000" dirty="0" err="1" smtClean="0"/>
              <a:t>Overview</a:t>
            </a:r>
            <a:r>
              <a:rPr lang="fr-FR" altLang="fr-FR" sz="2000" dirty="0" smtClean="0"/>
              <a:t> and </a:t>
            </a:r>
            <a:r>
              <a:rPr lang="fr-FR" altLang="fr-FR" sz="2000" dirty="0" err="1" smtClean="0"/>
              <a:t>general</a:t>
            </a:r>
            <a:r>
              <a:rPr lang="fr-FR" altLang="fr-FR" sz="2000" dirty="0" smtClean="0"/>
              <a:t> </a:t>
            </a:r>
            <a:r>
              <a:rPr lang="fr-FR" altLang="fr-FR" sz="2000" dirty="0" err="1" smtClean="0"/>
              <a:t>principles</a:t>
            </a:r>
            <a:endParaRPr lang="fr-FR" altLang="fr-FR" sz="2000" dirty="0">
              <a:solidFill>
                <a:schemeClr val="folHlink"/>
              </a:solidFill>
            </a:endParaRPr>
          </a:p>
          <a:p>
            <a:pPr lvl="1">
              <a:lnSpc>
                <a:spcPct val="80000"/>
              </a:lnSpc>
            </a:pPr>
            <a:r>
              <a:rPr lang="fr-FR" sz="1800" u="sng" dirty="0">
                <a:solidFill>
                  <a:srgbClr val="1F497D">
                    <a:lumMod val="60000"/>
                    <a:lumOff val="40000"/>
                  </a:srgbClr>
                </a:solidFill>
              </a:rPr>
              <a:t>https://</a:t>
            </a:r>
            <a:r>
              <a:rPr lang="fr-FR" sz="1800" u="sng" dirty="0" smtClean="0">
                <a:solidFill>
                  <a:srgbClr val="1F497D">
                    <a:lumMod val="60000"/>
                    <a:lumOff val="40000"/>
                  </a:srgbClr>
                </a:solidFill>
              </a:rPr>
              <a:t>www.itu.int/rec/T-REC-L.1400</a:t>
            </a:r>
            <a:endParaRPr lang="en-GB" altLang="fr-FR" sz="1800" dirty="0">
              <a:solidFill>
                <a:srgbClr val="1F497D">
                  <a:lumMod val="60000"/>
                  <a:lumOff val="40000"/>
                </a:srgbClr>
              </a:solidFill>
            </a:endParaRPr>
          </a:p>
          <a:p>
            <a:pPr marL="0" indent="0">
              <a:lnSpc>
                <a:spcPct val="80000"/>
              </a:lnSpc>
              <a:buNone/>
            </a:pPr>
            <a:endParaRPr lang="en-GB" altLang="fr-FR" sz="2000" b="1" dirty="0" smtClean="0"/>
          </a:p>
          <a:p>
            <a:pPr>
              <a:lnSpc>
                <a:spcPct val="80000"/>
              </a:lnSpc>
            </a:pPr>
            <a:r>
              <a:rPr lang="en-GB" altLang="fr-FR" sz="2000" b="1" dirty="0" smtClean="0"/>
              <a:t>L.1410</a:t>
            </a:r>
            <a:r>
              <a:rPr lang="en-GB" altLang="fr-FR" sz="2000" dirty="0" smtClean="0"/>
              <a:t> </a:t>
            </a:r>
            <a:r>
              <a:rPr lang="en-GB" altLang="fr-FR" sz="2000" dirty="0"/>
              <a:t>- Environmental impact of ICT </a:t>
            </a:r>
            <a:r>
              <a:rPr lang="en-GB" altLang="fr-FR" sz="2000" b="1" dirty="0"/>
              <a:t>goods, networks and </a:t>
            </a:r>
            <a:r>
              <a:rPr lang="en-GB" altLang="fr-FR" sz="2000" b="1" dirty="0" smtClean="0"/>
              <a:t>services</a:t>
            </a:r>
            <a:endParaRPr lang="en-GB" altLang="fr-FR" sz="2000" dirty="0" smtClean="0"/>
          </a:p>
          <a:p>
            <a:pPr lvl="1">
              <a:lnSpc>
                <a:spcPct val="80000"/>
              </a:lnSpc>
            </a:pPr>
            <a:r>
              <a:rPr lang="en-GB" altLang="fr-FR" sz="1800" dirty="0" smtClean="0"/>
              <a:t>2 Parts :  cover </a:t>
            </a:r>
            <a:r>
              <a:rPr lang="en-GB" altLang="fr-FR" sz="1800" b="1" dirty="0" smtClean="0"/>
              <a:t>first order  and second order effects of ICT</a:t>
            </a:r>
          </a:p>
          <a:p>
            <a:pPr lvl="1">
              <a:lnSpc>
                <a:spcPct val="80000"/>
              </a:lnSpc>
            </a:pPr>
            <a:r>
              <a:rPr lang="en-GB" altLang="fr-FR" sz="1800" b="1" dirty="0" smtClean="0"/>
              <a:t>Revision 1 in force prepared jointly with ETSI</a:t>
            </a:r>
            <a:endParaRPr lang="en-GB" altLang="fr-FR" sz="1800" b="1" dirty="0"/>
          </a:p>
          <a:p>
            <a:pPr lvl="1">
              <a:lnSpc>
                <a:spcPct val="80000"/>
              </a:lnSpc>
            </a:pPr>
            <a:r>
              <a:rPr lang="fr-FR" sz="1800" u="sng" dirty="0" smtClean="0">
                <a:hlinkClick r:id="rId2"/>
              </a:rPr>
              <a:t>https</a:t>
            </a:r>
            <a:r>
              <a:rPr lang="fr-FR" sz="1800" u="sng" dirty="0">
                <a:hlinkClick r:id="rId2"/>
              </a:rPr>
              <a:t>://</a:t>
            </a:r>
            <a:r>
              <a:rPr lang="fr-FR" sz="1800" u="sng" dirty="0" smtClean="0">
                <a:hlinkClick r:id="rId2"/>
              </a:rPr>
              <a:t>www.itu.int/rec/T-REC-L.1410</a:t>
            </a:r>
            <a:endParaRPr lang="en-GB" altLang="fr-FR" sz="1800" dirty="0"/>
          </a:p>
          <a:p>
            <a:pPr marL="0" indent="0">
              <a:lnSpc>
                <a:spcPct val="80000"/>
              </a:lnSpc>
              <a:buNone/>
            </a:pPr>
            <a:endParaRPr lang="en-GB" altLang="fr-FR" sz="2000" dirty="0"/>
          </a:p>
          <a:p>
            <a:pPr>
              <a:lnSpc>
                <a:spcPct val="80000"/>
              </a:lnSpc>
            </a:pPr>
            <a:r>
              <a:rPr lang="en-GB" altLang="fr-FR" sz="2000" b="1" dirty="0"/>
              <a:t>L.1420</a:t>
            </a:r>
            <a:r>
              <a:rPr lang="en-GB" altLang="fr-FR" sz="2000" dirty="0"/>
              <a:t> - Environmental impact of ICT in </a:t>
            </a:r>
            <a:r>
              <a:rPr lang="en-GB" altLang="fr-FR" sz="2000" b="1" dirty="0"/>
              <a:t>organisations, published</a:t>
            </a:r>
            <a:endParaRPr lang="en-GB" altLang="fr-FR" sz="2000" dirty="0"/>
          </a:p>
          <a:p>
            <a:pPr lvl="1">
              <a:lnSpc>
                <a:spcPct val="80000"/>
              </a:lnSpc>
            </a:pPr>
            <a:r>
              <a:rPr lang="en-GB" altLang="fr-FR" sz="1800" dirty="0"/>
              <a:t>Includes 3 scopes of ISO 14064-1</a:t>
            </a:r>
          </a:p>
          <a:p>
            <a:pPr lvl="1">
              <a:lnSpc>
                <a:spcPct val="80000"/>
              </a:lnSpc>
            </a:pPr>
            <a:r>
              <a:rPr lang="en-GB" altLang="fr-FR" sz="1800" dirty="0"/>
              <a:t>Covers both ICT sector organisations and ICT in other </a:t>
            </a:r>
            <a:r>
              <a:rPr lang="en-GB" altLang="fr-FR" sz="1800" dirty="0" smtClean="0"/>
              <a:t>organisations</a:t>
            </a:r>
          </a:p>
          <a:p>
            <a:pPr lvl="1">
              <a:lnSpc>
                <a:spcPct val="80000"/>
              </a:lnSpc>
            </a:pPr>
            <a:r>
              <a:rPr lang="fr-FR" sz="1800" u="sng" dirty="0">
                <a:hlinkClick r:id="rId3"/>
              </a:rPr>
              <a:t>https://www.itu.int/rec/T-REC-L.1420</a:t>
            </a:r>
            <a:endParaRPr lang="fr-FR" sz="1800" dirty="0"/>
          </a:p>
          <a:p>
            <a:pPr lvl="1">
              <a:lnSpc>
                <a:spcPct val="80000"/>
              </a:lnSpc>
            </a:pPr>
            <a:endParaRPr lang="en-GB" altLang="fr-FR" sz="1600" dirty="0"/>
          </a:p>
          <a:p>
            <a:endParaRPr lang="fr-FR" dirty="0"/>
          </a:p>
        </p:txBody>
      </p:sp>
      <p:pic>
        <p:nvPicPr>
          <p:cNvPr id="4" name="Picture 6" descr="ETS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5026" y="3448772"/>
            <a:ext cx="2009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ITU-T </a:t>
            </a:r>
            <a:r>
              <a:rPr lang="fr-FR" sz="3600" dirty="0" err="1" smtClean="0"/>
              <a:t>Energy</a:t>
            </a:r>
            <a:r>
              <a:rPr lang="fr-FR" sz="3600" dirty="0" smtClean="0"/>
              <a:t> and </a:t>
            </a:r>
            <a:r>
              <a:rPr lang="fr-FR" sz="3600" dirty="0" err="1" smtClean="0"/>
              <a:t>carbon</a:t>
            </a:r>
            <a:r>
              <a:rPr lang="fr-FR" sz="3600" dirty="0" smtClean="0"/>
              <a:t> </a:t>
            </a:r>
            <a:r>
              <a:rPr lang="fr-FR" sz="3600" dirty="0" err="1" smtClean="0"/>
              <a:t>footprints</a:t>
            </a:r>
            <a:r>
              <a:rPr lang="fr-FR" sz="3600" dirty="0" smtClean="0"/>
              <a:t> </a:t>
            </a:r>
            <a:r>
              <a:rPr lang="fr-FR" sz="3600" dirty="0" err="1" smtClean="0"/>
              <a:t>methodologies</a:t>
            </a:r>
            <a:r>
              <a:rPr lang="fr-FR" sz="3600" dirty="0" smtClean="0"/>
              <a:t> (2/2)</a:t>
            </a:r>
            <a:endParaRPr lang="fr-FR" sz="3600" dirty="0"/>
          </a:p>
        </p:txBody>
      </p:sp>
      <p:sp>
        <p:nvSpPr>
          <p:cNvPr id="3" name="Espace réservé du contenu 2"/>
          <p:cNvSpPr>
            <a:spLocks noGrp="1"/>
          </p:cNvSpPr>
          <p:nvPr>
            <p:ph idx="1"/>
          </p:nvPr>
        </p:nvSpPr>
        <p:spPr>
          <a:xfrm>
            <a:off x="457200" y="1739898"/>
            <a:ext cx="8229600" cy="4182918"/>
          </a:xfrm>
        </p:spPr>
        <p:txBody>
          <a:bodyPr>
            <a:normAutofit/>
          </a:bodyPr>
          <a:lstStyle/>
          <a:p>
            <a:pPr marL="457200" lvl="1" indent="0">
              <a:lnSpc>
                <a:spcPct val="80000"/>
              </a:lnSpc>
              <a:buNone/>
            </a:pPr>
            <a:endParaRPr lang="en-GB" altLang="fr-FR" sz="1800" dirty="0"/>
          </a:p>
          <a:p>
            <a:r>
              <a:rPr lang="en-GB" altLang="fr-FR" sz="2000" b="1" dirty="0"/>
              <a:t>L.1430</a:t>
            </a:r>
            <a:r>
              <a:rPr lang="en-GB" altLang="fr-FR" sz="2000" dirty="0"/>
              <a:t> Environmental impact of </a:t>
            </a:r>
            <a:r>
              <a:rPr lang="en-GB" altLang="fr-FR" sz="2000" b="1" dirty="0"/>
              <a:t>ICT </a:t>
            </a:r>
            <a:r>
              <a:rPr lang="en-GB" altLang="fr-FR" sz="2000" b="1" dirty="0" smtClean="0"/>
              <a:t>projects</a:t>
            </a:r>
          </a:p>
          <a:p>
            <a:pPr lvl="1">
              <a:lnSpc>
                <a:spcPct val="80000"/>
              </a:lnSpc>
            </a:pPr>
            <a:r>
              <a:rPr lang="en-US" altLang="fr-FR" sz="1800" dirty="0"/>
              <a:t>a complement to ISO standard ISO 14064-2 and </a:t>
            </a:r>
            <a:r>
              <a:rPr lang="en-US" altLang="fr-FR" sz="1800" dirty="0" smtClean="0"/>
              <a:t>the Project </a:t>
            </a:r>
            <a:r>
              <a:rPr lang="en-US" altLang="fr-FR" sz="1800" dirty="0"/>
              <a:t>Protocol of the Greenhouse Gas Protocol (GHG Protocol</a:t>
            </a:r>
            <a:r>
              <a:rPr lang="en-US" altLang="fr-FR" sz="1800" dirty="0" smtClean="0"/>
              <a:t>)</a:t>
            </a:r>
          </a:p>
          <a:p>
            <a:pPr lvl="1">
              <a:lnSpc>
                <a:spcPct val="80000"/>
              </a:lnSpc>
            </a:pPr>
            <a:r>
              <a:rPr lang="en-US" altLang="fr-FR" sz="1800" dirty="0" smtClean="0"/>
              <a:t>it provides </a:t>
            </a:r>
            <a:r>
              <a:rPr lang="en-US" altLang="fr-FR" sz="1800" dirty="0"/>
              <a:t>guidance for the application of a specific methodology to assess </a:t>
            </a:r>
            <a:r>
              <a:rPr lang="en-US" altLang="fr-FR" sz="1800" dirty="0" smtClean="0"/>
              <a:t>the environmental </a:t>
            </a:r>
            <a:r>
              <a:rPr lang="en-US" altLang="fr-FR" sz="1800" dirty="0"/>
              <a:t>impact of information and communication technology (ICT) greenhouse gas (</a:t>
            </a:r>
            <a:r>
              <a:rPr lang="en-US" altLang="fr-FR" sz="1800" dirty="0" smtClean="0"/>
              <a:t>GHG) and </a:t>
            </a:r>
            <a:r>
              <a:rPr lang="en-US" altLang="fr-FR" sz="1800" dirty="0"/>
              <a:t>energy </a:t>
            </a:r>
            <a:r>
              <a:rPr lang="en-US" altLang="fr-FR" sz="1800" dirty="0" smtClean="0"/>
              <a:t>project</a:t>
            </a:r>
          </a:p>
          <a:p>
            <a:pPr lvl="1">
              <a:lnSpc>
                <a:spcPct val="80000"/>
              </a:lnSpc>
            </a:pPr>
            <a:r>
              <a:rPr lang="fr-FR" sz="1800" u="sng" dirty="0" smtClean="0">
                <a:hlinkClick r:id="rId2"/>
              </a:rPr>
              <a:t>https://www.itu.int/rec/T-REC-L.1430</a:t>
            </a:r>
            <a:endParaRPr lang="fr-FR" sz="1800" dirty="0" smtClean="0"/>
          </a:p>
          <a:p>
            <a:endParaRPr lang="en-US" altLang="fr-FR" sz="1600" dirty="0" smtClean="0">
              <a:solidFill>
                <a:srgbClr val="2E2E2E"/>
              </a:solidFill>
            </a:endParaRPr>
          </a:p>
          <a:p>
            <a:r>
              <a:rPr lang="en-GB" altLang="fr-FR" sz="2000" b="1" dirty="0" smtClean="0"/>
              <a:t>L.1440</a:t>
            </a:r>
            <a:r>
              <a:rPr lang="en-GB" altLang="fr-FR" sz="2000" dirty="0" smtClean="0"/>
              <a:t> </a:t>
            </a:r>
            <a:r>
              <a:rPr lang="en-GB" altLang="fr-FR" sz="2000" dirty="0"/>
              <a:t>Environmental impact of </a:t>
            </a:r>
            <a:r>
              <a:rPr lang="en-GB" altLang="fr-FR" sz="2000" b="1" dirty="0"/>
              <a:t>ICT in </a:t>
            </a:r>
            <a:r>
              <a:rPr lang="en-GB" altLang="fr-FR" sz="2000" b="1" dirty="0" smtClean="0"/>
              <a:t>cities</a:t>
            </a:r>
          </a:p>
          <a:p>
            <a:pPr lvl="1">
              <a:lnSpc>
                <a:spcPct val="80000"/>
              </a:lnSpc>
            </a:pPr>
            <a:r>
              <a:rPr lang="en-US" altLang="fr-FR" sz="1800" dirty="0" smtClean="0">
                <a:solidFill>
                  <a:srgbClr val="1F497D">
                    <a:lumMod val="60000"/>
                    <a:lumOff val="40000"/>
                  </a:srgbClr>
                </a:solidFill>
              </a:rPr>
              <a:t>Part </a:t>
            </a:r>
            <a:r>
              <a:rPr lang="en-US" altLang="fr-FR" sz="1800" dirty="0">
                <a:solidFill>
                  <a:srgbClr val="1F497D">
                    <a:lumMod val="60000"/>
                    <a:lumOff val="40000"/>
                  </a:srgbClr>
                </a:solidFill>
              </a:rPr>
              <a:t>I relates to the first order effects from the use of ICT goods and networks in a city´s organizations and households.</a:t>
            </a:r>
          </a:p>
          <a:p>
            <a:pPr lvl="1">
              <a:lnSpc>
                <a:spcPct val="80000"/>
              </a:lnSpc>
            </a:pPr>
            <a:r>
              <a:rPr lang="en-US" altLang="fr-FR" sz="1800" dirty="0" smtClean="0">
                <a:solidFill>
                  <a:srgbClr val="1F497D">
                    <a:lumMod val="60000"/>
                    <a:lumOff val="40000"/>
                  </a:srgbClr>
                </a:solidFill>
              </a:rPr>
              <a:t>Part </a:t>
            </a:r>
            <a:r>
              <a:rPr lang="en-US" altLang="fr-FR" sz="1800" dirty="0">
                <a:solidFill>
                  <a:srgbClr val="1F497D">
                    <a:lumMod val="60000"/>
                    <a:lumOff val="40000"/>
                  </a:srgbClr>
                </a:solidFill>
              </a:rPr>
              <a:t>II relates to the first and second order effects from ICT projects and services applied in </a:t>
            </a:r>
            <a:r>
              <a:rPr lang="en-US" altLang="fr-FR" sz="1800" dirty="0" smtClean="0">
                <a:solidFill>
                  <a:srgbClr val="1F497D">
                    <a:lumMod val="60000"/>
                    <a:lumOff val="40000"/>
                  </a:srgbClr>
                </a:solidFill>
              </a:rPr>
              <a:t>the </a:t>
            </a:r>
            <a:r>
              <a:rPr lang="en-US" altLang="fr-FR" sz="1800" dirty="0">
                <a:solidFill>
                  <a:srgbClr val="1F497D">
                    <a:lumMod val="60000"/>
                    <a:lumOff val="40000"/>
                  </a:srgbClr>
                </a:solidFill>
              </a:rPr>
              <a:t>city</a:t>
            </a:r>
            <a:r>
              <a:rPr lang="en-US" altLang="fr-FR" sz="1800" dirty="0" smtClean="0">
                <a:solidFill>
                  <a:srgbClr val="1F497D">
                    <a:lumMod val="60000"/>
                    <a:lumOff val="40000"/>
                  </a:srgbClr>
                </a:solidFill>
              </a:rPr>
              <a:t>.</a:t>
            </a:r>
          </a:p>
          <a:p>
            <a:pPr lvl="1">
              <a:lnSpc>
                <a:spcPct val="80000"/>
              </a:lnSpc>
            </a:pPr>
            <a:r>
              <a:rPr lang="fr-FR" sz="1800" u="sng" dirty="0">
                <a:solidFill>
                  <a:srgbClr val="1F497D">
                    <a:lumMod val="60000"/>
                    <a:lumOff val="40000"/>
                  </a:srgbClr>
                </a:solidFill>
                <a:hlinkClick r:id="rId2"/>
              </a:rPr>
              <a:t>https://</a:t>
            </a:r>
            <a:r>
              <a:rPr lang="fr-FR" sz="1800" u="sng" dirty="0" smtClean="0">
                <a:solidFill>
                  <a:srgbClr val="1F497D">
                    <a:lumMod val="60000"/>
                    <a:lumOff val="40000"/>
                  </a:srgbClr>
                </a:solidFill>
                <a:hlinkClick r:id="rId2"/>
              </a:rPr>
              <a:t>www.itu.int/rec/T-REC-L.1440</a:t>
            </a:r>
            <a:endParaRPr lang="fr-FR" sz="1800" dirty="0">
              <a:solidFill>
                <a:srgbClr val="1F497D">
                  <a:lumMod val="60000"/>
                  <a:lumOff val="40000"/>
                </a:srgbClr>
              </a:solidFill>
            </a:endParaRPr>
          </a:p>
          <a:p>
            <a:pPr lvl="1">
              <a:lnSpc>
                <a:spcPct val="80000"/>
              </a:lnSpc>
            </a:pPr>
            <a:endParaRPr lang="fr-FR" dirty="0"/>
          </a:p>
        </p:txBody>
      </p:sp>
    </p:spTree>
    <p:extLst>
      <p:ext uri="{BB962C8B-B14F-4D97-AF65-F5344CB8AC3E}">
        <p14:creationId xmlns:p14="http://schemas.microsoft.com/office/powerpoint/2010/main" val="3673087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General </a:t>
            </a:r>
            <a:r>
              <a:rPr lang="fr-FR" sz="4000" dirty="0" err="1" smtClean="0"/>
              <a:t>principles</a:t>
            </a:r>
            <a:endParaRPr lang="fr-FR" sz="4000" dirty="0"/>
          </a:p>
        </p:txBody>
      </p:sp>
      <p:sp>
        <p:nvSpPr>
          <p:cNvPr id="3" name="Espace réservé du contenu 2"/>
          <p:cNvSpPr>
            <a:spLocks noGrp="1"/>
          </p:cNvSpPr>
          <p:nvPr>
            <p:ph idx="1"/>
          </p:nvPr>
        </p:nvSpPr>
        <p:spPr>
          <a:xfrm>
            <a:off x="457200" y="1713972"/>
            <a:ext cx="8229600" cy="4312755"/>
          </a:xfrm>
        </p:spPr>
        <p:txBody>
          <a:bodyPr>
            <a:normAutofit fontScale="70000" lnSpcReduction="20000"/>
          </a:bodyPr>
          <a:lstStyle/>
          <a:p>
            <a:pPr>
              <a:lnSpc>
                <a:spcPct val="120000"/>
              </a:lnSpc>
              <a:spcBef>
                <a:spcPct val="0"/>
              </a:spcBef>
              <a:spcAft>
                <a:spcPts val="600"/>
              </a:spcAft>
            </a:pPr>
            <a:r>
              <a:rPr lang="en-US" altLang="fr-FR" sz="2600" dirty="0">
                <a:solidFill>
                  <a:srgbClr val="2E2E2E"/>
                </a:solidFill>
              </a:rPr>
              <a:t>Relevance</a:t>
            </a:r>
          </a:p>
          <a:p>
            <a:pPr lvl="1">
              <a:lnSpc>
                <a:spcPct val="90000"/>
              </a:lnSpc>
              <a:spcAft>
                <a:spcPts val="600"/>
              </a:spcAft>
            </a:pPr>
            <a:r>
              <a:rPr lang="en-US" altLang="fr-FR" sz="2300" dirty="0">
                <a:solidFill>
                  <a:srgbClr val="2E2E2E"/>
                </a:solidFill>
              </a:rPr>
              <a:t>Select GHG sources, data and methods appropriate to the assessment of the GHG emissions of ICT activities and organizations.</a:t>
            </a:r>
            <a:endParaRPr lang="en-GB" altLang="fr-FR" sz="2300" dirty="0">
              <a:solidFill>
                <a:srgbClr val="2E2E2E"/>
              </a:solidFill>
            </a:endParaRPr>
          </a:p>
          <a:p>
            <a:pPr>
              <a:lnSpc>
                <a:spcPct val="120000"/>
              </a:lnSpc>
              <a:spcBef>
                <a:spcPct val="0"/>
              </a:spcBef>
              <a:spcAft>
                <a:spcPts val="600"/>
              </a:spcAft>
            </a:pPr>
            <a:r>
              <a:rPr lang="en-US" altLang="fr-FR" sz="2600" dirty="0">
                <a:solidFill>
                  <a:srgbClr val="2E2E2E"/>
                </a:solidFill>
              </a:rPr>
              <a:t>Completeness</a:t>
            </a:r>
          </a:p>
          <a:p>
            <a:pPr lvl="1">
              <a:lnSpc>
                <a:spcPct val="120000"/>
              </a:lnSpc>
              <a:spcBef>
                <a:spcPct val="0"/>
              </a:spcBef>
              <a:spcAft>
                <a:spcPts val="600"/>
              </a:spcAft>
            </a:pPr>
            <a:r>
              <a:rPr lang="en-US" altLang="fr-FR" sz="2300" dirty="0">
                <a:solidFill>
                  <a:srgbClr val="2E2E2E"/>
                </a:solidFill>
              </a:rPr>
              <a:t>Include all specified GHG emissions that provide a material contribution to the assessment of GHG emissions arising from products.</a:t>
            </a:r>
            <a:endParaRPr lang="en-GB" altLang="fr-FR" sz="2300" dirty="0">
              <a:solidFill>
                <a:srgbClr val="2E2E2E"/>
              </a:solidFill>
            </a:endParaRPr>
          </a:p>
          <a:p>
            <a:pPr>
              <a:lnSpc>
                <a:spcPct val="120000"/>
              </a:lnSpc>
              <a:spcBef>
                <a:spcPct val="0"/>
              </a:spcBef>
              <a:spcAft>
                <a:spcPts val="600"/>
              </a:spcAft>
            </a:pPr>
            <a:r>
              <a:rPr lang="en-US" altLang="fr-FR" sz="2600" dirty="0">
                <a:solidFill>
                  <a:srgbClr val="2E2E2E"/>
                </a:solidFill>
              </a:rPr>
              <a:t>Consistency</a:t>
            </a:r>
          </a:p>
          <a:p>
            <a:pPr lvl="1">
              <a:lnSpc>
                <a:spcPct val="120000"/>
              </a:lnSpc>
              <a:spcBef>
                <a:spcPct val="0"/>
              </a:spcBef>
              <a:spcAft>
                <a:spcPts val="600"/>
              </a:spcAft>
            </a:pPr>
            <a:r>
              <a:rPr lang="en-US" altLang="fr-FR" sz="2300" dirty="0">
                <a:solidFill>
                  <a:srgbClr val="2E2E2E"/>
                </a:solidFill>
              </a:rPr>
              <a:t>Enable meaningful comparisons in GHG-related information.</a:t>
            </a:r>
            <a:endParaRPr lang="en-GB" altLang="fr-FR" sz="2300" dirty="0">
              <a:solidFill>
                <a:srgbClr val="2E2E2E"/>
              </a:solidFill>
            </a:endParaRPr>
          </a:p>
          <a:p>
            <a:pPr>
              <a:lnSpc>
                <a:spcPct val="120000"/>
              </a:lnSpc>
              <a:spcBef>
                <a:spcPct val="0"/>
              </a:spcBef>
              <a:spcAft>
                <a:spcPts val="600"/>
              </a:spcAft>
            </a:pPr>
            <a:r>
              <a:rPr lang="en-US" altLang="fr-FR" sz="2600" dirty="0">
                <a:solidFill>
                  <a:srgbClr val="2E2E2E"/>
                </a:solidFill>
              </a:rPr>
              <a:t>Accuracy</a:t>
            </a:r>
          </a:p>
          <a:p>
            <a:pPr lvl="1">
              <a:lnSpc>
                <a:spcPct val="120000"/>
              </a:lnSpc>
              <a:spcBef>
                <a:spcPct val="0"/>
              </a:spcBef>
              <a:spcAft>
                <a:spcPts val="600"/>
              </a:spcAft>
            </a:pPr>
            <a:r>
              <a:rPr lang="en-US" altLang="fr-FR" sz="2300" dirty="0">
                <a:solidFill>
                  <a:srgbClr val="2E2E2E"/>
                </a:solidFill>
              </a:rPr>
              <a:t>Reduce bias and uncertainties as far as practicable.</a:t>
            </a:r>
            <a:endParaRPr lang="en-GB" altLang="fr-FR" sz="2300" dirty="0">
              <a:solidFill>
                <a:srgbClr val="2E2E2E"/>
              </a:solidFill>
            </a:endParaRPr>
          </a:p>
          <a:p>
            <a:pPr>
              <a:lnSpc>
                <a:spcPct val="120000"/>
              </a:lnSpc>
              <a:spcBef>
                <a:spcPct val="0"/>
              </a:spcBef>
              <a:spcAft>
                <a:spcPts val="600"/>
              </a:spcAft>
            </a:pPr>
            <a:r>
              <a:rPr lang="en-US" altLang="fr-FR" sz="2600" dirty="0">
                <a:solidFill>
                  <a:srgbClr val="2E2E2E"/>
                </a:solidFill>
              </a:rPr>
              <a:t>Transparency</a:t>
            </a:r>
          </a:p>
          <a:p>
            <a:pPr lvl="1">
              <a:lnSpc>
                <a:spcPct val="120000"/>
              </a:lnSpc>
              <a:spcBef>
                <a:spcPct val="0"/>
              </a:spcBef>
              <a:spcAft>
                <a:spcPts val="600"/>
              </a:spcAft>
            </a:pPr>
            <a:r>
              <a:rPr lang="en-US" altLang="fr-FR" sz="2300" dirty="0">
                <a:solidFill>
                  <a:srgbClr val="2E2E2E"/>
                </a:solidFill>
              </a:rPr>
              <a:t>The organization shall disclose the information sufficiently to allow a third party to make decisions with confidence.</a:t>
            </a:r>
            <a:endParaRPr lang="en-US" altLang="fr-FR" sz="2300" dirty="0"/>
          </a:p>
          <a:p>
            <a:endParaRPr lang="fr-FR" dirty="0"/>
          </a:p>
        </p:txBody>
      </p:sp>
    </p:spTree>
    <p:extLst>
      <p:ext uri="{BB962C8B-B14F-4D97-AF65-F5344CB8AC3E}">
        <p14:creationId xmlns:p14="http://schemas.microsoft.com/office/powerpoint/2010/main" val="4154251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Quantification methodologies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89138"/>
            <a:ext cx="51847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6"/>
          <p:cNvSpPr txBox="1">
            <a:spLocks noChangeArrowheads="1"/>
          </p:cNvSpPr>
          <p:nvPr/>
        </p:nvSpPr>
        <p:spPr bwMode="auto">
          <a:xfrm>
            <a:off x="6227763" y="2062163"/>
            <a:ext cx="27352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400" dirty="0">
                <a:solidFill>
                  <a:srgbClr val="2E2E2E"/>
                </a:solidFill>
                <a:latin typeface="Calibri" pitchFamily="34" charset="0"/>
                <a:ea typeface="ＭＳ Ｐゴシック" pitchFamily="-105" charset="-128"/>
              </a:rPr>
              <a:t>GWP factors for GHG taken from IPCC Time frame of 100 years</a:t>
            </a:r>
          </a:p>
        </p:txBody>
      </p:sp>
    </p:spTree>
    <p:extLst>
      <p:ext uri="{BB962C8B-B14F-4D97-AF65-F5344CB8AC3E}">
        <p14:creationId xmlns:p14="http://schemas.microsoft.com/office/powerpoint/2010/main" val="3711263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L.1440 structure</a:t>
            </a:r>
            <a:endParaRPr lang="fr-FR" dirty="0"/>
          </a:p>
        </p:txBody>
      </p:sp>
      <p:pic>
        <p:nvPicPr>
          <p:cNvPr id="5"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3512127" y="570971"/>
            <a:ext cx="5029200" cy="5310283"/>
          </a:xfrm>
          <a:prstGeom prst="rect">
            <a:avLst/>
          </a:prstGeom>
          <a:noFill/>
        </p:spPr>
      </p:pic>
    </p:spTree>
    <p:extLst>
      <p:ext uri="{BB962C8B-B14F-4D97-AF65-F5344CB8AC3E}">
        <p14:creationId xmlns:p14="http://schemas.microsoft.com/office/powerpoint/2010/main" val="3282678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GHG Emissions in a city : </a:t>
            </a:r>
            <a:r>
              <a:rPr lang="fr-FR" sz="3600" dirty="0" err="1"/>
              <a:t>e</a:t>
            </a:r>
            <a:r>
              <a:rPr lang="fr-FR" sz="3600" dirty="0" err="1" smtClean="0"/>
              <a:t>xample</a:t>
            </a:r>
            <a:r>
              <a:rPr lang="fr-FR" sz="3600" dirty="0" smtClean="0"/>
              <a:t> of </a:t>
            </a:r>
            <a:r>
              <a:rPr lang="fr-FR" sz="3600" dirty="0" err="1" smtClean="0"/>
              <a:t>results</a:t>
            </a:r>
            <a:endParaRPr lang="fr-FR" sz="3600" dirty="0"/>
          </a:p>
        </p:txBody>
      </p:sp>
      <p:graphicFrame>
        <p:nvGraphicFramePr>
          <p:cNvPr id="5" name="Chart 24"/>
          <p:cNvGraphicFramePr>
            <a:graphicFrameLocks/>
          </p:cNvGraphicFramePr>
          <p:nvPr>
            <p:extLst>
              <p:ext uri="{D42A27DB-BD31-4B8C-83A1-F6EECF244321}">
                <p14:modId xmlns:p14="http://schemas.microsoft.com/office/powerpoint/2010/main" val="1558480924"/>
              </p:ext>
            </p:extLst>
          </p:nvPr>
        </p:nvGraphicFramePr>
        <p:xfrm>
          <a:off x="1786917" y="1713972"/>
          <a:ext cx="5902355" cy="358539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371280" y="5195454"/>
            <a:ext cx="6317992" cy="757130"/>
          </a:xfrm>
          <a:prstGeom prst="rect">
            <a:avLst/>
          </a:prstGeom>
        </p:spPr>
        <p:txBody>
          <a:bodyPr wrap="square">
            <a:spAutoFit/>
          </a:bodyPr>
          <a:lstStyle/>
          <a:p>
            <a:pPr lvl="1">
              <a:lnSpc>
                <a:spcPct val="80000"/>
              </a:lnSpc>
            </a:pPr>
            <a:r>
              <a:rPr lang="en-US" altLang="fr-FR" dirty="0">
                <a:solidFill>
                  <a:srgbClr val="1F497D">
                    <a:lumMod val="60000"/>
                    <a:lumOff val="40000"/>
                  </a:srgbClr>
                </a:solidFill>
              </a:rPr>
              <a:t>Yearly city level life cycle GHG emissions related to ICT goods in all </a:t>
            </a:r>
            <a:r>
              <a:rPr lang="en-US" altLang="fr-FR" dirty="0" smtClean="0">
                <a:solidFill>
                  <a:srgbClr val="1F497D">
                    <a:lumMod val="60000"/>
                    <a:lumOff val="40000"/>
                  </a:srgbClr>
                </a:solidFill>
              </a:rPr>
              <a:t>households, city with 77 500 inhabitants, Italy</a:t>
            </a:r>
          </a:p>
          <a:p>
            <a:pPr lvl="1">
              <a:lnSpc>
                <a:spcPct val="80000"/>
              </a:lnSpc>
            </a:pPr>
            <a:r>
              <a:rPr lang="en-US" altLang="fr-FR" dirty="0" smtClean="0">
                <a:solidFill>
                  <a:srgbClr val="1F497D">
                    <a:lumMod val="60000"/>
                    <a:lumOff val="40000"/>
                  </a:srgbClr>
                </a:solidFill>
              </a:rPr>
              <a:t>source : Appendix I, L.1440</a:t>
            </a:r>
            <a:endParaRPr lang="en-US" altLang="fr-FR" dirty="0">
              <a:solidFill>
                <a:srgbClr val="1F497D">
                  <a:lumMod val="60000"/>
                  <a:lumOff val="40000"/>
                </a:srgbClr>
              </a:solidFill>
            </a:endParaRPr>
          </a:p>
        </p:txBody>
      </p:sp>
    </p:spTree>
    <p:extLst>
      <p:ext uri="{BB962C8B-B14F-4D97-AF65-F5344CB8AC3E}">
        <p14:creationId xmlns:p14="http://schemas.microsoft.com/office/powerpoint/2010/main" val="3561516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attention</a:t>
            </a:r>
            <a:endParaRPr lang="en-US" dirty="0"/>
          </a:p>
        </p:txBody>
      </p:sp>
    </p:spTree>
    <p:extLst>
      <p:ext uri="{BB962C8B-B14F-4D97-AF65-F5344CB8AC3E}">
        <p14:creationId xmlns:p14="http://schemas.microsoft.com/office/powerpoint/2010/main" val="3711263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arm3.static.flickr.com/2594/4190132034_b690c754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39" y="2250282"/>
            <a:ext cx="2494024" cy="342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p:cNvSpPr txBox="1">
            <a:spLocks/>
          </p:cNvSpPr>
          <p:nvPr/>
        </p:nvSpPr>
        <p:spPr>
          <a:xfrm>
            <a:off x="336104" y="1042978"/>
            <a:ext cx="3659832" cy="164917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eaLnBrk="1" hangingPunct="1">
              <a:buClr>
                <a:schemeClr val="tx2">
                  <a:lumMod val="60000"/>
                  <a:lumOff val="40000"/>
                </a:schemeClr>
              </a:buClr>
              <a:defRPr/>
            </a:pPr>
            <a:r>
              <a:rPr lang="en-US" sz="2000" dirty="0">
                <a:solidFill>
                  <a:schemeClr val="tx2">
                    <a:lumMod val="60000"/>
                    <a:lumOff val="40000"/>
                  </a:schemeClr>
                </a:solidFill>
              </a:rPr>
              <a:t>UN specialized agency for ICTs</a:t>
            </a:r>
          </a:p>
          <a:p>
            <a:pPr eaLnBrk="1" hangingPunct="1">
              <a:buClr>
                <a:schemeClr val="tx2">
                  <a:lumMod val="60000"/>
                  <a:lumOff val="40000"/>
                </a:schemeClr>
              </a:buClr>
              <a:defRPr/>
            </a:pPr>
            <a:r>
              <a:rPr lang="en-US" sz="2000" dirty="0">
                <a:solidFill>
                  <a:schemeClr val="tx2">
                    <a:lumMod val="60000"/>
                    <a:lumOff val="40000"/>
                  </a:schemeClr>
                </a:solidFill>
              </a:rPr>
              <a:t>unique public/private partnership</a:t>
            </a:r>
          </a:p>
        </p:txBody>
      </p:sp>
      <p:sp>
        <p:nvSpPr>
          <p:cNvPr id="25" name="Content Placeholder 2"/>
          <p:cNvSpPr txBox="1">
            <a:spLocks/>
          </p:cNvSpPr>
          <p:nvPr/>
        </p:nvSpPr>
        <p:spPr>
          <a:xfrm>
            <a:off x="3281902" y="3637446"/>
            <a:ext cx="5685854" cy="2302056"/>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itchFamily="2" charset="2"/>
              <a:buNone/>
              <a:defRPr/>
            </a:pPr>
            <a:r>
              <a:rPr lang="en-US" sz="2000" kern="0" dirty="0">
                <a:solidFill>
                  <a:schemeClr val="tx2">
                    <a:lumMod val="60000"/>
                    <a:lumOff val="40000"/>
                  </a:schemeClr>
                </a:solidFill>
                <a:latin typeface="+mj-lt"/>
                <a:ea typeface="Ebrima" panose="02000000000000000000" pitchFamily="2" charset="0"/>
                <a:cs typeface="Ebrima" panose="02000000000000000000" pitchFamily="2" charset="0"/>
              </a:rPr>
              <a:t>Members:</a:t>
            </a:r>
          </a:p>
          <a:p>
            <a:pPr eaLnBrk="1" hangingPunct="1">
              <a:buClr>
                <a:schemeClr val="tx2">
                  <a:lumMod val="60000"/>
                  <a:lumOff val="40000"/>
                </a:schemeClr>
              </a:buClr>
              <a:defRPr/>
            </a:pPr>
            <a:r>
              <a:rPr lang="en-US" sz="2000" dirty="0">
                <a:solidFill>
                  <a:schemeClr val="tx2">
                    <a:lumMod val="60000"/>
                    <a:lumOff val="40000"/>
                  </a:schemeClr>
                </a:solidFill>
              </a:rPr>
              <a:t>193 Member States (Governments and regulatory bodies) </a:t>
            </a:r>
          </a:p>
          <a:p>
            <a:pPr eaLnBrk="1" hangingPunct="1">
              <a:buClr>
                <a:schemeClr val="tx2">
                  <a:lumMod val="60000"/>
                  <a:lumOff val="40000"/>
                </a:schemeClr>
              </a:buClr>
              <a:defRPr/>
            </a:pPr>
            <a:r>
              <a:rPr lang="en-US" sz="2000" dirty="0">
                <a:solidFill>
                  <a:schemeClr val="tx2">
                    <a:lumMod val="60000"/>
                    <a:lumOff val="40000"/>
                  </a:schemeClr>
                </a:solidFill>
              </a:rPr>
              <a:t>Over 700 Private Sector (Sector Members and Associates) </a:t>
            </a:r>
          </a:p>
          <a:p>
            <a:pPr eaLnBrk="1" hangingPunct="1">
              <a:buClr>
                <a:schemeClr val="tx2">
                  <a:lumMod val="60000"/>
                  <a:lumOff val="40000"/>
                </a:schemeClr>
              </a:buClr>
              <a:defRPr/>
            </a:pPr>
            <a:r>
              <a:rPr lang="en-US" sz="2000" dirty="0">
                <a:solidFill>
                  <a:schemeClr val="tx2">
                    <a:lumMod val="60000"/>
                    <a:lumOff val="40000"/>
                  </a:schemeClr>
                </a:solidFill>
              </a:rPr>
              <a:t>Over </a:t>
            </a:r>
            <a:r>
              <a:rPr lang="en-US" sz="2000" dirty="0" smtClean="0">
                <a:solidFill>
                  <a:schemeClr val="tx2">
                    <a:lumMod val="60000"/>
                    <a:lumOff val="40000"/>
                  </a:schemeClr>
                </a:solidFill>
              </a:rPr>
              <a:t>90 Academia</a:t>
            </a:r>
            <a:endParaRPr lang="en-US" sz="2000" dirty="0">
              <a:solidFill>
                <a:schemeClr val="tx2">
                  <a:lumMod val="60000"/>
                  <a:lumOff val="40000"/>
                </a:schemeClr>
              </a:solidFill>
            </a:endParaRPr>
          </a:p>
        </p:txBody>
      </p:sp>
      <p:sp>
        <p:nvSpPr>
          <p:cNvPr id="2" name="Title 1"/>
          <p:cNvSpPr>
            <a:spLocks noGrp="1"/>
          </p:cNvSpPr>
          <p:nvPr>
            <p:ph type="title"/>
          </p:nvPr>
        </p:nvSpPr>
        <p:spPr>
          <a:xfrm>
            <a:off x="2801865" y="513362"/>
            <a:ext cx="3322964" cy="529616"/>
          </a:xfrm>
        </p:spPr>
        <p:txBody>
          <a:bodyPr>
            <a:noAutofit/>
          </a:bodyPr>
          <a:lstStyle/>
          <a:p>
            <a:r>
              <a:rPr lang="en-US" sz="3200" dirty="0"/>
              <a:t>ITU</a:t>
            </a:r>
          </a:p>
        </p:txBody>
      </p:sp>
      <p:pic>
        <p:nvPicPr>
          <p:cNvPr id="3" name="Picture 2"/>
          <p:cNvPicPr>
            <a:picLocks noChangeAspect="1"/>
          </p:cNvPicPr>
          <p:nvPr/>
        </p:nvPicPr>
        <p:blipFill>
          <a:blip r:embed="rId4"/>
          <a:stretch>
            <a:fillRect/>
          </a:stretch>
        </p:blipFill>
        <p:spPr>
          <a:xfrm>
            <a:off x="4149242" y="1269219"/>
            <a:ext cx="3929062" cy="2064684"/>
          </a:xfrm>
          <a:prstGeom prst="rect">
            <a:avLst/>
          </a:prstGeom>
        </p:spPr>
      </p:pic>
      <p:pic>
        <p:nvPicPr>
          <p:cNvPr id="6" name="Picture 5"/>
          <p:cNvPicPr>
            <a:picLocks noChangeAspect="1"/>
          </p:cNvPicPr>
          <p:nvPr/>
        </p:nvPicPr>
        <p:blipFill>
          <a:blip r:embed="rId5"/>
          <a:stretch>
            <a:fillRect/>
          </a:stretch>
        </p:blipFill>
        <p:spPr>
          <a:xfrm>
            <a:off x="7165565" y="1269218"/>
            <a:ext cx="1706973" cy="2064685"/>
          </a:xfrm>
          <a:prstGeom prst="rect">
            <a:avLst/>
          </a:prstGeom>
        </p:spPr>
      </p:pic>
      <p:sp>
        <p:nvSpPr>
          <p:cNvPr id="5" name="Slide Number Placeholder 4"/>
          <p:cNvSpPr>
            <a:spLocks noGrp="1"/>
          </p:cNvSpPr>
          <p:nvPr>
            <p:ph type="sldNum" sz="quarter" idx="12"/>
          </p:nvPr>
        </p:nvSpPr>
        <p:spPr/>
        <p:txBody>
          <a:bodyPr/>
          <a:lstStyle/>
          <a:p>
            <a:fld id="{283C63E4-F9BE-C24A-B4FF-309EB18BA564}" type="slidenum">
              <a:rPr lang="en-US" smtClean="0"/>
              <a:t>2</a:t>
            </a:fld>
            <a:endParaRPr lang="en-US"/>
          </a:p>
        </p:txBody>
      </p:sp>
      <p:sp>
        <p:nvSpPr>
          <p:cNvPr id="7" name="Rectangle 6"/>
          <p:cNvSpPr/>
          <p:nvPr/>
        </p:nvSpPr>
        <p:spPr>
          <a:xfrm>
            <a:off x="2956662" y="3365462"/>
            <a:ext cx="6187337" cy="369332"/>
          </a:xfrm>
          <a:prstGeom prst="rect">
            <a:avLst/>
          </a:prstGeom>
        </p:spPr>
        <p:txBody>
          <a:bodyPr wrap="square">
            <a:spAutoFit/>
          </a:bodyPr>
          <a:lstStyle/>
          <a:p>
            <a:r>
              <a:rPr lang="en-US" sz="1600" dirty="0">
                <a:solidFill>
                  <a:srgbClr val="FF0000"/>
                </a:solidFill>
                <a:latin typeface="Verdana" pitchFamily="34" charset="0"/>
                <a:cs typeface="Arial" pitchFamily="34" charset="0"/>
              </a:rPr>
              <a:t>ITU is committed to connecting all the world's people</a:t>
            </a:r>
            <a:r>
              <a:rPr lang="en-US" dirty="0">
                <a:solidFill>
                  <a:srgbClr val="FF0000"/>
                </a:solidFill>
                <a:latin typeface="Verdana" pitchFamily="34" charset="0"/>
                <a:cs typeface="Arial" pitchFamily="34" charset="0"/>
              </a:rPr>
              <a:t> </a:t>
            </a:r>
            <a:endParaRPr lang="fr-FR" dirty="0">
              <a:solidFill>
                <a:srgbClr val="FF0000"/>
              </a:solidFill>
            </a:endParaRPr>
          </a:p>
        </p:txBody>
      </p:sp>
    </p:spTree>
    <p:extLst>
      <p:ext uri="{BB962C8B-B14F-4D97-AF65-F5344CB8AC3E}">
        <p14:creationId xmlns:p14="http://schemas.microsoft.com/office/powerpoint/2010/main" val="279610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021" y="1819134"/>
            <a:ext cx="3307072" cy="330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611560" y="2739034"/>
            <a:ext cx="3312258" cy="371496"/>
          </a:xfrm>
          <a:prstGeom prst="rect">
            <a:avLst/>
          </a:prstGeom>
          <a:solidFill>
            <a:srgbClr val="EA9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8" name="Rectangle 7"/>
          <p:cNvSpPr/>
          <p:nvPr/>
        </p:nvSpPr>
        <p:spPr bwMode="auto">
          <a:xfrm>
            <a:off x="611561" y="4170441"/>
            <a:ext cx="4226658" cy="755033"/>
          </a:xfrm>
          <a:prstGeom prst="rect">
            <a:avLst/>
          </a:prstGeom>
          <a:solidFill>
            <a:srgbClr val="A1212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9" name="Rectangle 8"/>
          <p:cNvSpPr/>
          <p:nvPr/>
        </p:nvSpPr>
        <p:spPr bwMode="auto">
          <a:xfrm>
            <a:off x="611560" y="5253275"/>
            <a:ext cx="5395702" cy="375733"/>
          </a:xfrm>
          <a:prstGeom prst="rect">
            <a:avLst/>
          </a:prstGeom>
          <a:solidFill>
            <a:srgbClr val="2A9A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23554" name="Title 5"/>
          <p:cNvSpPr>
            <a:spLocks noGrp="1"/>
          </p:cNvSpPr>
          <p:nvPr>
            <p:ph type="title"/>
          </p:nvPr>
        </p:nvSpPr>
        <p:spPr>
          <a:xfrm>
            <a:off x="1259681" y="499994"/>
            <a:ext cx="6624638" cy="584775"/>
          </a:xfrm>
        </p:spPr>
        <p:txBody>
          <a:bodyPr>
            <a:normAutofit/>
          </a:bodyPr>
          <a:lstStyle/>
          <a:p>
            <a:r>
              <a:rPr lang="en-US" altLang="en-US" sz="3200" dirty="0"/>
              <a:t>Importance of </a:t>
            </a:r>
            <a:r>
              <a:rPr lang="en-US" altLang="en-US" sz="3200" dirty="0" smtClean="0"/>
              <a:t>global standards</a:t>
            </a:r>
            <a:endParaRPr lang="en-US" altLang="en-US" sz="3200" dirty="0"/>
          </a:p>
        </p:txBody>
      </p:sp>
      <p:sp>
        <p:nvSpPr>
          <p:cNvPr id="12" name="Rectangle 11"/>
          <p:cNvSpPr/>
          <p:nvPr/>
        </p:nvSpPr>
        <p:spPr bwMode="auto">
          <a:xfrm>
            <a:off x="611559" y="1297337"/>
            <a:ext cx="7791661" cy="362833"/>
          </a:xfrm>
          <a:prstGeom prst="rect">
            <a:avLst/>
          </a:prstGeom>
          <a:solidFill>
            <a:srgbClr val="76C0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0" name="Rectangle 9"/>
          <p:cNvSpPr/>
          <p:nvPr/>
        </p:nvSpPr>
        <p:spPr bwMode="auto">
          <a:xfrm>
            <a:off x="613487" y="3477888"/>
            <a:ext cx="3032538" cy="395580"/>
          </a:xfrm>
          <a:prstGeom prst="rect">
            <a:avLst/>
          </a:prstGeom>
          <a:solidFill>
            <a:srgbClr val="A129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1" name="Rectangle 10"/>
          <p:cNvSpPr/>
          <p:nvPr/>
        </p:nvSpPr>
        <p:spPr bwMode="auto">
          <a:xfrm>
            <a:off x="613489" y="2013390"/>
            <a:ext cx="2199159" cy="362484"/>
          </a:xfrm>
          <a:prstGeom prst="rect">
            <a:avLst/>
          </a:prstGeom>
          <a:solidFill>
            <a:srgbClr val="FDCB0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23555" name="Content Placeholder 6"/>
          <p:cNvSpPr>
            <a:spLocks noGrp="1"/>
          </p:cNvSpPr>
          <p:nvPr>
            <p:ph idx="1"/>
          </p:nvPr>
        </p:nvSpPr>
        <p:spPr>
          <a:xfrm>
            <a:off x="729205" y="1268761"/>
            <a:ext cx="7569843" cy="4032447"/>
          </a:xfrm>
        </p:spPr>
        <p:txBody>
          <a:bodyPr>
            <a:noAutofit/>
          </a:bodyPr>
          <a:lstStyle/>
          <a:p>
            <a:pPr marL="0" indent="0">
              <a:buNone/>
            </a:pPr>
            <a:r>
              <a:rPr lang="en-US" sz="2000" b="1" dirty="0">
                <a:solidFill>
                  <a:schemeClr val="bg1"/>
                </a:solidFill>
              </a:rPr>
              <a:t>Drive competitiveness</a:t>
            </a:r>
            <a:r>
              <a:rPr lang="en-US" sz="2000" dirty="0">
                <a:solidFill>
                  <a:schemeClr val="bg1"/>
                </a:solidFill>
              </a:rPr>
              <a:t>, for individual businesses and world </a:t>
            </a:r>
            <a:r>
              <a:rPr lang="en-US" sz="2000" dirty="0" smtClean="0">
                <a:solidFill>
                  <a:schemeClr val="bg1"/>
                </a:solidFill>
              </a:rPr>
              <a:t>economy</a:t>
            </a:r>
            <a:r>
              <a:rPr lang="en-US" altLang="en-US" sz="2000" dirty="0" smtClean="0">
                <a:solidFill>
                  <a:schemeClr val="bg1"/>
                </a:solidFill>
                <a:latin typeface="+mj-lt"/>
                <a:ea typeface="Ebrima" panose="02000000000000000000" pitchFamily="2" charset="0"/>
                <a:cs typeface="Ebrima" panose="02000000000000000000" pitchFamily="2" charset="0"/>
              </a:rPr>
              <a:t>;</a:t>
            </a:r>
          </a:p>
          <a:p>
            <a:pPr marL="0" indent="0">
              <a:buNone/>
            </a:pPr>
            <a:endParaRPr lang="en-US" altLang="en-US" sz="2000" dirty="0" smtClean="0">
              <a:solidFill>
                <a:schemeClr val="bg1"/>
              </a:solidFill>
              <a:latin typeface="+mj-lt"/>
              <a:ea typeface="Ebrima" panose="02000000000000000000" pitchFamily="2" charset="0"/>
              <a:cs typeface="Ebrima" panose="02000000000000000000" pitchFamily="2" charset="0"/>
            </a:endParaRPr>
          </a:p>
          <a:p>
            <a:pPr marL="0" indent="0">
              <a:buNone/>
            </a:pPr>
            <a:r>
              <a:rPr lang="en-US" sz="2000" b="1" dirty="0">
                <a:solidFill>
                  <a:schemeClr val="bg1"/>
                </a:solidFill>
              </a:rPr>
              <a:t>Lower </a:t>
            </a:r>
            <a:r>
              <a:rPr lang="en-US" sz="2000" b="1" dirty="0" smtClean="0">
                <a:solidFill>
                  <a:schemeClr val="bg1"/>
                </a:solidFill>
              </a:rPr>
              <a:t>prices</a:t>
            </a:r>
            <a:r>
              <a:rPr lang="en-US" altLang="en-US" sz="2000" dirty="0" smtClean="0">
                <a:solidFill>
                  <a:schemeClr val="bg1"/>
                </a:solidFill>
                <a:latin typeface="+mj-lt"/>
                <a:ea typeface="Ebrima" panose="02000000000000000000" pitchFamily="2" charset="0"/>
                <a:cs typeface="Ebrima" panose="02000000000000000000" pitchFamily="2" charset="0"/>
              </a:rPr>
              <a:t>;</a:t>
            </a:r>
          </a:p>
          <a:p>
            <a:pPr marL="0" indent="0">
              <a:buNone/>
            </a:pPr>
            <a:endParaRPr lang="en-US" altLang="en-US" sz="2000" dirty="0">
              <a:solidFill>
                <a:schemeClr val="bg1"/>
              </a:solidFill>
              <a:latin typeface="+mj-lt"/>
              <a:ea typeface="Ebrima" panose="02000000000000000000" pitchFamily="2" charset="0"/>
              <a:cs typeface="Ebrima" panose="02000000000000000000" pitchFamily="2" charset="0"/>
            </a:endParaRPr>
          </a:p>
          <a:p>
            <a:pPr marL="0" indent="0">
              <a:buNone/>
            </a:pPr>
            <a:r>
              <a:rPr lang="en-US" sz="2000" dirty="0" smtClean="0">
                <a:solidFill>
                  <a:schemeClr val="bg1"/>
                </a:solidFill>
              </a:rPr>
              <a:t>Reduce </a:t>
            </a:r>
            <a:r>
              <a:rPr lang="en-US" sz="2000" dirty="0">
                <a:solidFill>
                  <a:schemeClr val="bg1"/>
                </a:solidFill>
              </a:rPr>
              <a:t>technical </a:t>
            </a:r>
            <a:r>
              <a:rPr lang="en-US" sz="2000" dirty="0" smtClean="0">
                <a:solidFill>
                  <a:schemeClr val="bg1"/>
                </a:solidFill>
              </a:rPr>
              <a:t>barriers;</a:t>
            </a:r>
          </a:p>
          <a:p>
            <a:pPr marL="0" indent="0">
              <a:buNone/>
            </a:pPr>
            <a:endParaRPr lang="en-US" sz="2000" dirty="0" smtClean="0">
              <a:solidFill>
                <a:schemeClr val="bg1"/>
              </a:solidFill>
            </a:endParaRPr>
          </a:p>
          <a:p>
            <a:pPr marL="0" indent="0">
              <a:buNone/>
            </a:pPr>
            <a:r>
              <a:rPr lang="en-US" sz="2000" dirty="0" smtClean="0">
                <a:solidFill>
                  <a:schemeClr val="bg1"/>
                </a:solidFill>
              </a:rPr>
              <a:t>Foster</a:t>
            </a:r>
            <a:r>
              <a:rPr lang="en-US" sz="2000" dirty="0">
                <a:solidFill>
                  <a:schemeClr val="bg1"/>
                </a:solidFill>
              </a:rPr>
              <a:t> </a:t>
            </a:r>
            <a:r>
              <a:rPr lang="en-US" sz="2000" b="1" dirty="0" smtClean="0">
                <a:solidFill>
                  <a:schemeClr val="bg1"/>
                </a:solidFill>
              </a:rPr>
              <a:t>interoperability;</a:t>
            </a:r>
          </a:p>
          <a:p>
            <a:pPr marL="0" indent="0">
              <a:buNone/>
            </a:pPr>
            <a:endParaRPr lang="en-US" sz="2000" dirty="0">
              <a:solidFill>
                <a:schemeClr val="bg1"/>
              </a:solidFill>
            </a:endParaRPr>
          </a:p>
          <a:p>
            <a:pPr marL="0" indent="0">
              <a:buNone/>
            </a:pPr>
            <a:r>
              <a:rPr lang="en-US" sz="2000" dirty="0" smtClean="0">
                <a:solidFill>
                  <a:schemeClr val="bg1"/>
                </a:solidFill>
              </a:rPr>
              <a:t>Manufacturers</a:t>
            </a:r>
            <a:r>
              <a:rPr lang="en-US" sz="2000" dirty="0">
                <a:solidFill>
                  <a:schemeClr val="bg1"/>
                </a:solidFill>
              </a:rPr>
              <a:t>, network operators </a:t>
            </a:r>
            <a:r>
              <a:rPr lang="en-US" sz="2000" dirty="0" smtClean="0">
                <a:solidFill>
                  <a:schemeClr val="bg1"/>
                </a:solidFill>
              </a:rPr>
              <a:t/>
            </a:r>
            <a:br>
              <a:rPr lang="en-US" sz="2000" dirty="0" smtClean="0">
                <a:solidFill>
                  <a:schemeClr val="bg1"/>
                </a:solidFill>
              </a:rPr>
            </a:br>
            <a:r>
              <a:rPr lang="en-US" sz="2000" dirty="0" smtClean="0">
                <a:solidFill>
                  <a:schemeClr val="bg1"/>
                </a:solidFill>
              </a:rPr>
              <a:t>and consumers;</a:t>
            </a:r>
          </a:p>
          <a:p>
            <a:pPr marL="0" indent="0">
              <a:buNone/>
            </a:pPr>
            <a:endParaRPr lang="en-US" sz="2000" dirty="0" smtClean="0">
              <a:solidFill>
                <a:schemeClr val="bg1"/>
              </a:solidFill>
            </a:endParaRPr>
          </a:p>
          <a:p>
            <a:pPr marL="0" indent="0">
              <a:buNone/>
            </a:pPr>
            <a:r>
              <a:rPr lang="en-US" sz="2000" b="1" dirty="0" smtClean="0">
                <a:solidFill>
                  <a:schemeClr val="bg1"/>
                </a:solidFill>
              </a:rPr>
              <a:t>Reduce</a:t>
            </a:r>
            <a:r>
              <a:rPr lang="en-US" sz="2000" dirty="0">
                <a:solidFill>
                  <a:schemeClr val="bg1"/>
                </a:solidFill>
              </a:rPr>
              <a:t> negative </a:t>
            </a:r>
            <a:r>
              <a:rPr lang="en-US" sz="2000" b="1" dirty="0">
                <a:solidFill>
                  <a:schemeClr val="bg1"/>
                </a:solidFill>
              </a:rPr>
              <a:t>impacts on </a:t>
            </a:r>
            <a:r>
              <a:rPr lang="en-US" sz="2000" dirty="0">
                <a:solidFill>
                  <a:schemeClr val="bg1"/>
                </a:solidFill>
              </a:rPr>
              <a:t>the </a:t>
            </a:r>
            <a:r>
              <a:rPr lang="en-US" sz="2000" b="1" dirty="0" smtClean="0">
                <a:solidFill>
                  <a:schemeClr val="bg1"/>
                </a:solidFill>
              </a:rPr>
              <a:t>environment</a:t>
            </a:r>
            <a:r>
              <a:rPr lang="en-US" altLang="en-US" sz="2000" dirty="0" smtClean="0">
                <a:latin typeface="+mj-lt"/>
                <a:ea typeface="Ebrima" panose="02000000000000000000" pitchFamily="2" charset="0"/>
                <a:cs typeface="Ebrima" panose="02000000000000000000" pitchFamily="2" charset="0"/>
              </a:rPr>
              <a:t>.</a:t>
            </a:r>
          </a:p>
        </p:txBody>
      </p:sp>
      <p:sp>
        <p:nvSpPr>
          <p:cNvPr id="13" name="Title 5"/>
          <p:cNvSpPr txBox="1">
            <a:spLocks/>
          </p:cNvSpPr>
          <p:nvPr/>
        </p:nvSpPr>
        <p:spPr bwMode="auto">
          <a:xfrm>
            <a:off x="1257965" y="5872074"/>
            <a:ext cx="6624638"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3200" dirty="0">
                <a:solidFill>
                  <a:schemeClr val="tx2">
                    <a:lumMod val="60000"/>
                    <a:lumOff val="40000"/>
                  </a:schemeClr>
                </a:solidFill>
                <a:latin typeface="Calibri"/>
                <a:cs typeface="Calibri"/>
              </a:rPr>
              <a:t>Work with us!</a:t>
            </a:r>
          </a:p>
        </p:txBody>
      </p:sp>
      <p:sp>
        <p:nvSpPr>
          <p:cNvPr id="2" name="Slide Number Placeholder 1"/>
          <p:cNvSpPr>
            <a:spLocks noGrp="1"/>
          </p:cNvSpPr>
          <p:nvPr>
            <p:ph type="sldNum" sz="quarter" idx="12"/>
          </p:nvPr>
        </p:nvSpPr>
        <p:spPr>
          <a:xfrm>
            <a:off x="3505200" y="6395889"/>
            <a:ext cx="2133600" cy="365125"/>
          </a:xfrm>
        </p:spPr>
        <p:txBody>
          <a:bodyPr/>
          <a:lstStyle/>
          <a:p>
            <a:fld id="{283C63E4-F9BE-C24A-B4FF-309EB18BA564}" type="slidenum">
              <a:rPr lang="en-US" smtClean="0"/>
              <a:t>3</a:t>
            </a:fld>
            <a:endParaRPr lang="en-US" dirty="0"/>
          </a:p>
        </p:txBody>
      </p:sp>
    </p:spTree>
    <p:extLst>
      <p:ext uri="{BB962C8B-B14F-4D97-AF65-F5344CB8AC3E}">
        <p14:creationId xmlns:p14="http://schemas.microsoft.com/office/powerpoint/2010/main" val="97090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4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365" y="-1486"/>
            <a:ext cx="9144000" cy="6858000"/>
          </a:xfrm>
          <a:prstGeom prst="rect">
            <a:avLst/>
          </a:prstGeom>
        </p:spPr>
      </p:pic>
      <p:cxnSp>
        <p:nvCxnSpPr>
          <p:cNvPr id="9" name="Straight Connector 8"/>
          <p:cNvCxnSpPr/>
          <p:nvPr/>
        </p:nvCxnSpPr>
        <p:spPr>
          <a:xfrm>
            <a:off x="4401198" y="-38088"/>
            <a:ext cx="71996" cy="68580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 y="3475253"/>
            <a:ext cx="9144000" cy="47991"/>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155465" y="2795591"/>
            <a:ext cx="4040935" cy="727653"/>
          </a:xfrm>
          <a:prstGeom prst="rect">
            <a:avLst/>
          </a:prstGeom>
          <a:solidFill>
            <a:srgbClr val="ADB8D1"/>
          </a:solidFill>
          <a:ln w="9525" cap="flat" cmpd="sng" algn="ctr">
            <a:noFill/>
            <a:prstDash val="solid"/>
            <a:round/>
            <a:headEnd type="none" w="med" len="med"/>
            <a:tailEnd type="none" w="med" len="med"/>
          </a:ln>
          <a:effectLst/>
        </p:spPr>
        <p:txBody>
          <a:bodyPr lIns="91427" tIns="45713" rIns="91427" bIns="45713"/>
          <a:lstStyle/>
          <a:p>
            <a:pPr algn="ctr" eaLnBrk="0" hangingPunct="0">
              <a:lnSpc>
                <a:spcPct val="114000"/>
              </a:lnSpc>
              <a:defRPr/>
            </a:pP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ITU-T Study Group 5 Environment and Climate Change</a:t>
            </a:r>
            <a:endPar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bwMode="auto">
          <a:xfrm>
            <a:off x="4811788" y="2805123"/>
            <a:ext cx="4067746" cy="738553"/>
          </a:xfrm>
          <a:prstGeom prst="rect">
            <a:avLst/>
          </a:prstGeom>
          <a:solidFill>
            <a:srgbClr val="ADB8D1"/>
          </a:solidFill>
          <a:ln w="9525" cap="flat" cmpd="sng" algn="ctr">
            <a:noFill/>
            <a:prstDash val="solid"/>
            <a:round/>
            <a:headEnd type="none" w="med" len="med"/>
            <a:tailEnd type="none" w="med" len="med"/>
          </a:ln>
          <a:effectLst/>
        </p:spPr>
        <p:txBody>
          <a:bodyPr lIns="91427" tIns="45713" rIns="91427" bIns="45713"/>
          <a:lstStyle/>
          <a:p>
            <a:pPr algn="ctr" eaLnBrk="0" hangingPunct="0">
              <a:lnSpc>
                <a:spcPct val="114000"/>
              </a:lnSpc>
              <a:defRPr/>
            </a:pP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Focus Group on Smart Sustainable Cities</a:t>
            </a:r>
            <a:endPar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p:nvPr/>
        </p:nvSpPr>
        <p:spPr bwMode="auto">
          <a:xfrm>
            <a:off x="4660388" y="5924507"/>
            <a:ext cx="4403332" cy="767848"/>
          </a:xfrm>
          <a:prstGeom prst="rect">
            <a:avLst/>
          </a:prstGeom>
          <a:solidFill>
            <a:srgbClr val="ADB8D1"/>
          </a:solidFill>
          <a:ln w="9525" cap="flat" cmpd="sng" algn="ctr">
            <a:noFill/>
            <a:prstDash val="solid"/>
            <a:round/>
            <a:headEnd type="none" w="med" len="med"/>
            <a:tailEnd type="none" w="med" len="med"/>
          </a:ln>
          <a:effectLst/>
        </p:spPr>
        <p:txBody>
          <a:bodyPr lIns="91427" tIns="45713" rIns="91427" bIns="45713"/>
          <a:lstStyle/>
          <a:p>
            <a:pPr algn="ctr" eaLnBrk="0" hangingPunct="0">
              <a:lnSpc>
                <a:spcPct val="114000"/>
              </a:lnSpc>
              <a:defRPr/>
            </a:pP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Research and Development</a:t>
            </a:r>
            <a:endPar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1028" name="Picture 4" descr="http://www.itu.int/en/ITU-T/climatechange/PublishingImages/SW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793" y="4055923"/>
            <a:ext cx="2488279" cy="17121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46452"/>
          <a:stretch>
            <a:fillRect/>
          </a:stretch>
        </p:blipFill>
        <p:spPr bwMode="auto">
          <a:xfrm>
            <a:off x="108279" y="1057533"/>
            <a:ext cx="4211949" cy="160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green initiatives-green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1989" y="4100867"/>
            <a:ext cx="4066271" cy="157309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231910" y="5924507"/>
            <a:ext cx="3964490" cy="767848"/>
          </a:xfrm>
          <a:prstGeom prst="rect">
            <a:avLst/>
          </a:prstGeom>
          <a:solidFill>
            <a:srgbClr val="ADB8D1"/>
          </a:solidFill>
          <a:ln w="9525" cap="flat" cmpd="sng" algn="ctr">
            <a:noFill/>
            <a:prstDash val="solid"/>
            <a:round/>
            <a:headEnd type="none" w="med" len="med"/>
            <a:tailEnd type="none" w="med" len="med"/>
          </a:ln>
          <a:effectLst/>
        </p:spPr>
        <p:txBody>
          <a:bodyPr lIns="91427" tIns="45713" rIns="91427" bIns="45713"/>
          <a:lstStyle/>
          <a:p>
            <a:pPr algn="ctr" eaLnBrk="0" hangingPunct="0">
              <a:lnSpc>
                <a:spcPct val="114000"/>
              </a:lnSpc>
              <a:defRPr/>
            </a:pP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Focus Group on Smart Water Management</a:t>
            </a:r>
            <a:endPar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1030" name="Picture 6" descr="vignette-focus-grou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2481" y="862455"/>
            <a:ext cx="2626361" cy="1807144"/>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title"/>
          </p:nvPr>
        </p:nvSpPr>
        <p:spPr>
          <a:xfrm>
            <a:off x="231910" y="162397"/>
            <a:ext cx="8647624" cy="531143"/>
          </a:xfrm>
          <a:noFill/>
        </p:spPr>
        <p:txBody>
          <a:bodyPr>
            <a:noAutofit/>
          </a:bodyPr>
          <a:lstStyle/>
          <a:p>
            <a:pPr>
              <a:defRPr/>
            </a:pPr>
            <a:r>
              <a:rPr lang="en-US" sz="2500" kern="0" dirty="0">
                <a:solidFill>
                  <a:schemeClr val="bg1"/>
                </a:solidFill>
                <a:latin typeface="Verdana"/>
              </a:rPr>
              <a:t>What ITU </a:t>
            </a:r>
            <a:r>
              <a:rPr lang="en-US" sz="2500" kern="0" dirty="0">
                <a:solidFill>
                  <a:schemeClr val="bg1"/>
                </a:solidFill>
                <a:latin typeface="Verdana"/>
              </a:rPr>
              <a:t>Does </a:t>
            </a:r>
            <a:r>
              <a:rPr lang="en-US" sz="2500" kern="0" dirty="0">
                <a:solidFill>
                  <a:schemeClr val="bg1"/>
                </a:solidFill>
                <a:latin typeface="Verdana"/>
              </a:rPr>
              <a:t>to </a:t>
            </a:r>
            <a:r>
              <a:rPr lang="en-US" sz="2500" kern="0" dirty="0">
                <a:solidFill>
                  <a:schemeClr val="bg1"/>
                </a:solidFill>
                <a:latin typeface="Verdana"/>
              </a:rPr>
              <a:t>Shape </a:t>
            </a:r>
            <a:r>
              <a:rPr lang="en-US" sz="2500" kern="0" dirty="0">
                <a:solidFill>
                  <a:schemeClr val="bg1"/>
                </a:solidFill>
                <a:latin typeface="Verdana"/>
              </a:rPr>
              <a:t>Smart Sustainable </a:t>
            </a:r>
            <a:r>
              <a:rPr lang="en-US" sz="2500" kern="0" dirty="0">
                <a:solidFill>
                  <a:schemeClr val="bg1"/>
                </a:solidFill>
                <a:latin typeface="Verdana"/>
              </a:rPr>
              <a:t>Cities</a:t>
            </a:r>
            <a:endParaRPr lang="en-US" sz="2500" kern="0" dirty="0">
              <a:solidFill>
                <a:schemeClr val="bg1"/>
              </a:solidFill>
              <a:latin typeface="Verdana"/>
            </a:endParaRPr>
          </a:p>
        </p:txBody>
      </p:sp>
    </p:spTree>
    <p:extLst>
      <p:ext uri="{BB962C8B-B14F-4D97-AF65-F5344CB8AC3E}">
        <p14:creationId xmlns:p14="http://schemas.microsoft.com/office/powerpoint/2010/main" val="411583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additive="base">
                                        <p:cTn id="14" dur="500" fill="hold"/>
                                        <p:tgtEl>
                                          <p:spTgt spid="1030"/>
                                        </p:tgtEl>
                                        <p:attrNameLst>
                                          <p:attrName>ppt_x</p:attrName>
                                        </p:attrNameLst>
                                      </p:cBhvr>
                                      <p:tavLst>
                                        <p:tav tm="0">
                                          <p:val>
                                            <p:strVal val="#ppt_x"/>
                                          </p:val>
                                        </p:tav>
                                        <p:tav tm="100000">
                                          <p:val>
                                            <p:strVal val="#ppt_x"/>
                                          </p:val>
                                        </p:tav>
                                      </p:tavLst>
                                    </p:anim>
                                    <p:anim calcmode="lin" valueType="num">
                                      <p:cBhvr additive="base">
                                        <p:cTn id="1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ppt_x"/>
                                          </p:val>
                                        </p:tav>
                                        <p:tav tm="100000">
                                          <p:val>
                                            <p:strVal val="#ppt_x"/>
                                          </p:val>
                                        </p:tav>
                                      </p:tavLst>
                                    </p:anim>
                                    <p:anim calcmode="lin" valueType="num">
                                      <p:cBhvr additive="base">
                                        <p:cTn id="21"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Picture 8" descr="C:\Users\campilon\Desktop\photos\SHUTTERSTOCK\green_building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396" y="5189537"/>
            <a:ext cx="396816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0" y="3143336"/>
            <a:ext cx="4297362" cy="808460"/>
          </a:xfrm>
        </p:spPr>
        <p:txBody>
          <a:bodyPr>
            <a:noAutofit/>
          </a:bodyPr>
          <a:lstStyle/>
          <a:p>
            <a:pPr algn="l">
              <a:defRPr/>
            </a:pPr>
            <a:r>
              <a:rPr lang="en-US" altLang="en-US" sz="2700" dirty="0">
                <a:solidFill>
                  <a:schemeClr val="bg1"/>
                </a:solidFill>
                <a:latin typeface="Verdana" panose="020B0604030504040204" pitchFamily="34" charset="0"/>
                <a:ea typeface="Verdana" panose="020B0604030504040204" pitchFamily="34" charset="0"/>
                <a:cs typeface="Verdana" panose="020B0604030504040204" pitchFamily="34" charset="0"/>
              </a:rPr>
              <a:t>Methodology </a:t>
            </a:r>
            <a:r>
              <a:rPr lang="en-US" altLang="en-US" sz="2700" dirty="0">
                <a:solidFill>
                  <a:schemeClr val="bg1"/>
                </a:solidFill>
                <a:latin typeface="Verdana" panose="020B0604030504040204" pitchFamily="34" charset="0"/>
                <a:ea typeface="Verdana" panose="020B0604030504040204" pitchFamily="34" charset="0"/>
                <a:cs typeface="Verdana" panose="020B0604030504040204" pitchFamily="34" charset="0"/>
              </a:rPr>
              <a:t>on Cities</a:t>
            </a:r>
          </a:p>
        </p:txBody>
      </p:sp>
      <p:sp>
        <p:nvSpPr>
          <p:cNvPr id="16" name="Rectangle 15"/>
          <p:cNvSpPr/>
          <p:nvPr/>
        </p:nvSpPr>
        <p:spPr>
          <a:xfrm>
            <a:off x="0" y="3809885"/>
            <a:ext cx="4571206" cy="615945"/>
          </a:xfrm>
          <a:prstGeom prst="rect">
            <a:avLst/>
          </a:prstGeom>
        </p:spPr>
        <p:txBody>
          <a:bodyPr lIns="51188" tIns="25594" rIns="51188" bIns="25594">
            <a:spAutoFit/>
          </a:bodyPr>
          <a:lstStyle/>
          <a:p>
            <a:pPr>
              <a:lnSpc>
                <a:spcPts val="2150"/>
              </a:lnSpc>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Q18/5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Methodologies for the assessment of 	environmental impact of ICT </a:t>
            </a:r>
          </a:p>
        </p:txBody>
      </p:sp>
      <p:sp>
        <p:nvSpPr>
          <p:cNvPr id="17" name="Rectangle 16"/>
          <p:cNvSpPr/>
          <p:nvPr/>
        </p:nvSpPr>
        <p:spPr>
          <a:xfrm>
            <a:off x="4500004" y="3189047"/>
            <a:ext cx="4571206" cy="864218"/>
          </a:xfrm>
          <a:prstGeom prst="rect">
            <a:avLst/>
          </a:prstGeom>
        </p:spPr>
        <p:txBody>
          <a:bodyPr lIns="51188" tIns="25594" rIns="51188" bIns="25594">
            <a:spAutoFit/>
          </a:bodyPr>
          <a:lstStyle/>
          <a:p>
            <a:pPr>
              <a:lnSpc>
                <a:spcPct val="110000"/>
              </a:lnSpc>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Q17/5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Energy efficiency for the ICT sector 	and 	harmonization of environmental 	standards </a:t>
            </a:r>
          </a:p>
        </p:txBody>
      </p:sp>
      <p:pic>
        <p:nvPicPr>
          <p:cNvPr id="18" name="Picture 4" descr="http://cdn.freshome.com/wp-content/uploads/2013/01/Seattl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837" y="557517"/>
            <a:ext cx="7423980" cy="475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3"/>
          <p:cNvSpPr txBox="1">
            <a:spLocks/>
          </p:cNvSpPr>
          <p:nvPr/>
        </p:nvSpPr>
        <p:spPr>
          <a:xfrm>
            <a:off x="586854" y="95534"/>
            <a:ext cx="8484356" cy="461983"/>
          </a:xfrm>
          <a:prstGeom prst="rect">
            <a:avLst/>
          </a:prstGeom>
        </p:spPr>
        <p:txBody>
          <a:bodyPr vert="horz" lIns="91427" tIns="45713" rIns="91427" bIns="45713" rtlCol="0" anchor="ctr">
            <a:normAutofit fontScale="92500" lnSpcReduction="20000"/>
          </a:bodyPr>
          <a:lstStyle>
            <a:lvl1pPr algn="ctr" defTabSz="1633210" rtl="0" eaLnBrk="1" latinLnBrk="0" hangingPunct="1">
              <a:spcBef>
                <a:spcPct val="0"/>
              </a:spcBef>
              <a:buNone/>
              <a:defRPr sz="7900" kern="1200">
                <a:solidFill>
                  <a:schemeClr val="tx1"/>
                </a:solidFill>
                <a:latin typeface="+mj-lt"/>
                <a:ea typeface="+mj-ea"/>
                <a:cs typeface="+mj-cs"/>
              </a:defRPr>
            </a:lvl1pPr>
          </a:lstStyle>
          <a:p>
            <a:r>
              <a:rPr lang="en-US" altLang="en-US" sz="3200" b="1" dirty="0">
                <a:solidFill>
                  <a:schemeClr val="tx2">
                    <a:lumMod val="60000"/>
                    <a:lumOff val="40000"/>
                  </a:schemeClr>
                </a:solidFill>
                <a:latin typeface="Calibri"/>
                <a:cs typeface="Calibri"/>
              </a:rPr>
              <a:t>Standards are vital to shape Smart Sustainable </a:t>
            </a:r>
            <a:r>
              <a:rPr lang="en-US" altLang="en-US" sz="1800" b="1" kern="0" dirty="0">
                <a:solidFill>
                  <a:schemeClr val="bg1"/>
                </a:solidFill>
                <a:latin typeface="Verdana"/>
              </a:rPr>
              <a:t>Cities</a:t>
            </a:r>
            <a:endParaRPr lang="en-US" sz="1800" b="1" kern="0" dirty="0">
              <a:solidFill>
                <a:schemeClr val="bg1"/>
              </a:solidFill>
              <a:latin typeface="Verdana"/>
            </a:endParaRPr>
          </a:p>
        </p:txBody>
      </p:sp>
    </p:spTree>
    <p:extLst>
      <p:ext uri="{BB962C8B-B14F-4D97-AF65-F5344CB8AC3E}">
        <p14:creationId xmlns:p14="http://schemas.microsoft.com/office/powerpoint/2010/main" val="204056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3"/>
          <p:cNvSpPr>
            <a:spLocks noGrp="1"/>
          </p:cNvSpPr>
          <p:nvPr>
            <p:ph type="sldNum" sz="quarter" idx="4294967295"/>
          </p:nvPr>
        </p:nvSpPr>
        <p:spPr>
          <a:xfrm>
            <a:off x="8902700" y="6381750"/>
            <a:ext cx="225425" cy="28733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2D3590E7-3EC6-4BA2-B444-6458289C26A8}" type="slidenum">
              <a:rPr lang="en-US" altLang="fr-FR" sz="1000">
                <a:solidFill>
                  <a:srgbClr val="0E438A"/>
                </a:solidFill>
                <a:latin typeface="Zurich BT" charset="0"/>
                <a:cs typeface="Times New Roman" pitchFamily="18" charset="0"/>
              </a:rPr>
              <a:pPr eaLnBrk="1" hangingPunct="1"/>
              <a:t>6</a:t>
            </a:fld>
            <a:endParaRPr lang="en-US" altLang="fr-FR" sz="1000">
              <a:solidFill>
                <a:srgbClr val="0E438A"/>
              </a:solidFill>
              <a:latin typeface="Zurich BT" charset="0"/>
              <a:cs typeface="Times New Roman" pitchFamily="18" charset="0"/>
            </a:endParaRPr>
          </a:p>
        </p:txBody>
      </p:sp>
      <p:sp>
        <p:nvSpPr>
          <p:cNvPr id="18435" name="Rectangle 2"/>
          <p:cNvSpPr>
            <a:spLocks noChangeArrowheads="1"/>
          </p:cNvSpPr>
          <p:nvPr/>
        </p:nvSpPr>
        <p:spPr bwMode="auto">
          <a:xfrm>
            <a:off x="1105470" y="432590"/>
            <a:ext cx="6882264" cy="1214437"/>
          </a:xfrm>
          <a:prstGeom prst="rect">
            <a:avLst/>
          </a:prstGeom>
          <a:solidFill>
            <a:srgbClr val="FFCCFF"/>
          </a:solidFill>
          <a:ln w="9525">
            <a:solidFill>
              <a:schemeClr val="tx1"/>
            </a:solidFill>
            <a:miter lim="800000"/>
            <a:headEnd/>
            <a:tailEnd/>
          </a:ln>
        </p:spPr>
        <p:txBody>
          <a:bodyPr wrap="none" anchor="ct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r>
              <a:rPr kumimoji="1" lang="en-US" altLang="ja-JP" sz="2800" b="1" dirty="0">
                <a:solidFill>
                  <a:srgbClr val="000000"/>
                </a:solidFill>
                <a:latin typeface="Trebuchet MS" pitchFamily="34" charset="0"/>
                <a:ea typeface="HGPSoeiKakugothicUB" pitchFamily="50" charset="-128"/>
              </a:rPr>
              <a:t>ITU-T SG5</a:t>
            </a:r>
          </a:p>
          <a:p>
            <a:pPr algn="ctr" eaLnBrk="1" hangingPunct="1"/>
            <a:r>
              <a:rPr kumimoji="1" lang="en-US" altLang="ja-JP" sz="2400" dirty="0">
                <a:solidFill>
                  <a:srgbClr val="000000"/>
                </a:solidFill>
                <a:ea typeface="MS PGothic" pitchFamily="34" charset="-128"/>
              </a:rPr>
              <a:t>“</a:t>
            </a:r>
            <a:r>
              <a:rPr kumimoji="1" lang="en-US" altLang="ja-JP" sz="2400" b="1" dirty="0">
                <a:solidFill>
                  <a:srgbClr val="000000"/>
                </a:solidFill>
                <a:ea typeface="MS PGothic" pitchFamily="34" charset="-128"/>
              </a:rPr>
              <a:t>Environment and climate change</a:t>
            </a:r>
            <a:r>
              <a:rPr kumimoji="1" lang="en-US" altLang="ja-JP" sz="2400" dirty="0">
                <a:solidFill>
                  <a:srgbClr val="000000"/>
                </a:solidFill>
                <a:ea typeface="MS PGothic" pitchFamily="34" charset="-128"/>
              </a:rPr>
              <a:t>”</a:t>
            </a:r>
          </a:p>
        </p:txBody>
      </p:sp>
      <p:sp>
        <p:nvSpPr>
          <p:cNvPr id="393219" name="Rectangle 3"/>
          <p:cNvSpPr>
            <a:spLocks noChangeArrowheads="1"/>
          </p:cNvSpPr>
          <p:nvPr/>
        </p:nvSpPr>
        <p:spPr bwMode="auto">
          <a:xfrm>
            <a:off x="426461" y="3341256"/>
            <a:ext cx="2389187" cy="1295400"/>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WP1/5</a:t>
            </a:r>
          </a:p>
          <a:p>
            <a:pPr algn="ctr">
              <a:defRPr/>
            </a:pPr>
            <a:r>
              <a:rPr kumimoji="1" lang="en-US" altLang="ja-JP" dirty="0">
                <a:solidFill>
                  <a:srgbClr val="000000"/>
                </a:solidFill>
                <a:latin typeface="Trebuchet MS" pitchFamily="34" charset="0"/>
                <a:ea typeface="HGPSoeiKakugothicUB" pitchFamily="50" charset="-128"/>
              </a:rPr>
              <a:t>Damage prevention and safety </a:t>
            </a:r>
          </a:p>
        </p:txBody>
      </p:sp>
      <p:sp>
        <p:nvSpPr>
          <p:cNvPr id="393220" name="Rectangle 4"/>
          <p:cNvSpPr>
            <a:spLocks noChangeArrowheads="1"/>
          </p:cNvSpPr>
          <p:nvPr/>
        </p:nvSpPr>
        <p:spPr bwMode="auto">
          <a:xfrm>
            <a:off x="3234748" y="3330143"/>
            <a:ext cx="2967038" cy="1296988"/>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WP2/5</a:t>
            </a:r>
            <a:r>
              <a:rPr kumimoji="1" lang="en-US" altLang="ja-JP" sz="2800" b="1" dirty="0">
                <a:solidFill>
                  <a:srgbClr val="000000"/>
                </a:solidFill>
                <a:latin typeface="Trebuchet MS" pitchFamily="34" charset="0"/>
                <a:ea typeface="HGPSoeiKakugothicUB" pitchFamily="50" charset="-128"/>
              </a:rPr>
              <a:t> </a:t>
            </a:r>
          </a:p>
          <a:p>
            <a:pPr algn="ctr">
              <a:defRPr/>
            </a:pPr>
            <a:r>
              <a:rPr kumimoji="1" lang="en-US" altLang="ja-JP" dirty="0">
                <a:solidFill>
                  <a:srgbClr val="000000"/>
                </a:solidFill>
                <a:latin typeface="Trebuchet MS" pitchFamily="34" charset="0"/>
                <a:ea typeface="HGPSoeiKakugothicUB" pitchFamily="50" charset="-128"/>
              </a:rPr>
              <a:t>Electromagnetic fields: emission, immunity and human exposure</a:t>
            </a:r>
          </a:p>
        </p:txBody>
      </p:sp>
      <p:sp>
        <p:nvSpPr>
          <p:cNvPr id="18438" name="Rectangle 5"/>
          <p:cNvSpPr>
            <a:spLocks noChangeArrowheads="1"/>
          </p:cNvSpPr>
          <p:nvPr/>
        </p:nvSpPr>
        <p:spPr bwMode="auto">
          <a:xfrm>
            <a:off x="5839836" y="2230006"/>
            <a:ext cx="2162175" cy="504825"/>
          </a:xfrm>
          <a:prstGeom prst="rect">
            <a:avLst/>
          </a:prstGeom>
          <a:solidFill>
            <a:schemeClr val="hlink"/>
          </a:solidFill>
          <a:ln w="9525">
            <a:solidFill>
              <a:schemeClr val="tx1"/>
            </a:solidFill>
            <a:miter lim="800000"/>
            <a:headEnd/>
            <a:tailEnd/>
          </a:ln>
        </p:spPr>
        <p:txBody>
          <a:bodyPr wrap="none" anchor="ct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r>
              <a:rPr kumimoji="1" lang="en-US" altLang="ja-JP">
                <a:solidFill>
                  <a:srgbClr val="FF0000"/>
                </a:solidFill>
                <a:latin typeface="Trebuchet MS" pitchFamily="34" charset="0"/>
                <a:ea typeface="HGPSoeiKakugothicUB" pitchFamily="50" charset="-128"/>
              </a:rPr>
              <a:t>Q 12 Terminology</a:t>
            </a:r>
          </a:p>
        </p:txBody>
      </p:sp>
      <p:sp>
        <p:nvSpPr>
          <p:cNvPr id="18439" name="Line 6"/>
          <p:cNvSpPr>
            <a:spLocks noChangeShapeType="1"/>
          </p:cNvSpPr>
          <p:nvPr/>
        </p:nvSpPr>
        <p:spPr bwMode="auto">
          <a:xfrm flipH="1" flipV="1">
            <a:off x="1778000" y="3112654"/>
            <a:ext cx="0" cy="2286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40" name="Line 8"/>
          <p:cNvSpPr>
            <a:spLocks noChangeShapeType="1"/>
          </p:cNvSpPr>
          <p:nvPr/>
        </p:nvSpPr>
        <p:spPr bwMode="auto">
          <a:xfrm>
            <a:off x="1725036" y="3095193"/>
            <a:ext cx="5864225" cy="17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41" name="Line 9"/>
          <p:cNvSpPr>
            <a:spLocks noChangeShapeType="1"/>
          </p:cNvSpPr>
          <p:nvPr/>
        </p:nvSpPr>
        <p:spPr bwMode="auto">
          <a:xfrm flipH="1" flipV="1">
            <a:off x="4879115" y="1647027"/>
            <a:ext cx="3175" cy="1658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4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393227" name="Rectangle 11"/>
          <p:cNvSpPr>
            <a:spLocks noChangeArrowheads="1"/>
          </p:cNvSpPr>
          <p:nvPr/>
        </p:nvSpPr>
        <p:spPr bwMode="auto">
          <a:xfrm>
            <a:off x="6560561" y="3314268"/>
            <a:ext cx="2058987" cy="1296988"/>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WP3/5 </a:t>
            </a:r>
          </a:p>
          <a:p>
            <a:pPr algn="ctr">
              <a:defRPr/>
            </a:pPr>
            <a:r>
              <a:rPr kumimoji="1" lang="en-US" altLang="ja-JP" dirty="0">
                <a:solidFill>
                  <a:srgbClr val="000000"/>
                </a:solidFill>
                <a:latin typeface="Trebuchet MS" pitchFamily="34" charset="0"/>
                <a:ea typeface="HGPSoeiKakugothicUB" pitchFamily="50" charset="-128"/>
              </a:rPr>
              <a:t>ICT and climate change</a:t>
            </a:r>
          </a:p>
        </p:txBody>
      </p:sp>
      <p:sp>
        <p:nvSpPr>
          <p:cNvPr id="18444" name="Line 13"/>
          <p:cNvSpPr>
            <a:spLocks noChangeShapeType="1"/>
          </p:cNvSpPr>
          <p:nvPr/>
        </p:nvSpPr>
        <p:spPr bwMode="auto">
          <a:xfrm flipV="1">
            <a:off x="4882290" y="2482418"/>
            <a:ext cx="919446"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445" name="Line 14"/>
          <p:cNvSpPr>
            <a:spLocks noChangeShapeType="1"/>
          </p:cNvSpPr>
          <p:nvPr/>
        </p:nvSpPr>
        <p:spPr bwMode="auto">
          <a:xfrm flipH="1" flipV="1">
            <a:off x="7587241" y="3112655"/>
            <a:ext cx="2813" cy="332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46" name="Oval 16"/>
          <p:cNvSpPr>
            <a:spLocks noChangeArrowheads="1"/>
          </p:cNvSpPr>
          <p:nvPr/>
        </p:nvSpPr>
        <p:spPr bwMode="auto">
          <a:xfrm>
            <a:off x="770947" y="4688374"/>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r>
              <a:rPr lang="fr-FR" altLang="fr-FR" sz="1600" b="1">
                <a:solidFill>
                  <a:schemeClr val="bg1"/>
                </a:solidFill>
                <a:latin typeface="Times New Roman" pitchFamily="18" charset="0"/>
              </a:rPr>
              <a:t>5 Questions</a:t>
            </a:r>
          </a:p>
        </p:txBody>
      </p:sp>
      <p:sp>
        <p:nvSpPr>
          <p:cNvPr id="18447" name="Oval 17"/>
          <p:cNvSpPr>
            <a:spLocks noChangeArrowheads="1"/>
          </p:cNvSpPr>
          <p:nvPr/>
        </p:nvSpPr>
        <p:spPr bwMode="auto">
          <a:xfrm>
            <a:off x="3807835" y="4688374"/>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r>
              <a:rPr lang="fr-FR" altLang="fr-FR" sz="1600" b="1">
                <a:solidFill>
                  <a:schemeClr val="bg1"/>
                </a:solidFill>
                <a:latin typeface="Times New Roman" pitchFamily="18" charset="0"/>
              </a:rPr>
              <a:t>6 Questions</a:t>
            </a:r>
          </a:p>
        </p:txBody>
      </p:sp>
      <p:sp>
        <p:nvSpPr>
          <p:cNvPr id="18448" name="Oval 18"/>
          <p:cNvSpPr>
            <a:spLocks noChangeArrowheads="1"/>
          </p:cNvSpPr>
          <p:nvPr/>
        </p:nvSpPr>
        <p:spPr bwMode="auto">
          <a:xfrm>
            <a:off x="6805036" y="4701453"/>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r>
              <a:rPr lang="fr-FR" altLang="fr-FR" sz="1600" b="1">
                <a:solidFill>
                  <a:schemeClr val="bg1"/>
                </a:solidFill>
                <a:latin typeface="Times New Roman" pitchFamily="18" charset="0"/>
              </a:rPr>
              <a:t>7 Questions</a:t>
            </a:r>
          </a:p>
        </p:txBody>
      </p:sp>
      <p:sp>
        <p:nvSpPr>
          <p:cNvPr id="17" name="Rectangle 16"/>
          <p:cNvSpPr/>
          <p:nvPr/>
        </p:nvSpPr>
        <p:spPr>
          <a:xfrm>
            <a:off x="471613" y="5275471"/>
            <a:ext cx="8181975" cy="369332"/>
          </a:xfrm>
          <a:prstGeom prst="rect">
            <a:avLst/>
          </a:prstGeom>
        </p:spPr>
        <p:txBody>
          <a:bodyPr wrap="square">
            <a:spAutoFit/>
          </a:bodyPr>
          <a:lstStyle/>
          <a:p>
            <a:r>
              <a:rPr lang="en-US" dirty="0">
                <a:solidFill>
                  <a:srgbClr val="FF0000"/>
                </a:solidFill>
              </a:rPr>
              <a:t>Study Group 5 offers the ideal </a:t>
            </a:r>
            <a:r>
              <a:rPr lang="en-US" b="1" dirty="0">
                <a:solidFill>
                  <a:srgbClr val="FF0000"/>
                </a:solidFill>
              </a:rPr>
              <a:t>platform for climate change stakeholders</a:t>
            </a:r>
            <a:endParaRPr lang="fr-FR" dirty="0">
              <a:solidFill>
                <a:srgbClr val="FF0000"/>
              </a:solidFill>
            </a:endParaRPr>
          </a:p>
        </p:txBody>
      </p:sp>
      <p:sp>
        <p:nvSpPr>
          <p:cNvPr id="2" name="Rectangle 1"/>
          <p:cNvSpPr/>
          <p:nvPr/>
        </p:nvSpPr>
        <p:spPr>
          <a:xfrm>
            <a:off x="0" y="1736536"/>
            <a:ext cx="4572000" cy="1200329"/>
          </a:xfrm>
          <a:prstGeom prst="rect">
            <a:avLst/>
          </a:prstGeom>
        </p:spPr>
        <p:txBody>
          <a:bodyPr>
            <a:spAutoFit/>
          </a:bodyPr>
          <a:lstStyle/>
          <a:p>
            <a:r>
              <a:rPr lang="en-US" dirty="0">
                <a:solidFill>
                  <a:srgbClr val="FF0000"/>
                </a:solidFill>
              </a:rPr>
              <a:t>SG5 develops international standards (ITU-T Recommendations) that address ICT’s relationship with electromagnetic effects and climate change</a:t>
            </a:r>
            <a:r>
              <a:rPr lang="en-US" dirty="0"/>
              <a:t>. </a:t>
            </a:r>
            <a:endParaRPr lang="en-US" dirty="0"/>
          </a:p>
        </p:txBody>
      </p:sp>
    </p:spTree>
    <p:extLst>
      <p:ext uri="{BB962C8B-B14F-4D97-AF65-F5344CB8AC3E}">
        <p14:creationId xmlns:p14="http://schemas.microsoft.com/office/powerpoint/2010/main" val="271667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66220560"/>
              </p:ext>
            </p:extLst>
          </p:nvPr>
        </p:nvGraphicFramePr>
        <p:xfrm>
          <a:off x="468300" y="721684"/>
          <a:ext cx="8244656"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il_fi" descr="http://1.bp.blogspot.com/_EmUidIgTDTo/SZrenb8XaEI/AAAAAAAAAQA/jhY24TXsenU/s400/green-energ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2688" y="1989138"/>
            <a:ext cx="14763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70986F69-79F2-42BF-821A-541895390140}" type="slidenum">
              <a:rPr lang="en-US" altLang="fr-FR" sz="1000">
                <a:solidFill>
                  <a:srgbClr val="0E438A"/>
                </a:solidFill>
                <a:latin typeface="Zurich BT" charset="0"/>
                <a:cs typeface="Times New Roman" pitchFamily="18" charset="0"/>
              </a:rPr>
              <a:pPr eaLnBrk="1" hangingPunct="1"/>
              <a:t>7</a:t>
            </a:fld>
            <a:endParaRPr lang="en-US" altLang="fr-FR" sz="1000">
              <a:solidFill>
                <a:srgbClr val="0E438A"/>
              </a:solidFill>
              <a:latin typeface="Zurich BT" charset="0"/>
              <a:cs typeface="Times New Roman" pitchFamily="18" charset="0"/>
            </a:endParaRPr>
          </a:p>
        </p:txBody>
      </p:sp>
      <p:sp>
        <p:nvSpPr>
          <p:cNvPr id="6" name="TextBox 18"/>
          <p:cNvSpPr txBox="1">
            <a:spLocks noChangeArrowheads="1"/>
          </p:cNvSpPr>
          <p:nvPr/>
        </p:nvSpPr>
        <p:spPr bwMode="auto">
          <a:xfrm>
            <a:off x="623455" y="108961"/>
            <a:ext cx="76474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200" b="1" dirty="0">
                <a:solidFill>
                  <a:srgbClr val="0E438A"/>
                </a:solidFill>
                <a:latin typeface="Calibri"/>
                <a:ea typeface="+mj-ea"/>
                <a:cs typeface="Calibri"/>
              </a:rPr>
              <a:t>Working Party 3 – ICTs and Climate Change</a:t>
            </a:r>
          </a:p>
        </p:txBody>
      </p:sp>
    </p:spTree>
    <p:extLst>
      <p:ext uri="{BB962C8B-B14F-4D97-AF65-F5344CB8AC3E}">
        <p14:creationId xmlns:p14="http://schemas.microsoft.com/office/powerpoint/2010/main" val="3759350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campilon\Desktop\photos\SHUTTERSTOCK\building_2.png"/>
          <p:cNvPicPr/>
          <p:nvPr/>
        </p:nvPicPr>
        <p:blipFill>
          <a:blip r:embed="rId3">
            <a:duotone>
              <a:prstClr val="black"/>
              <a:schemeClr val="tx2">
                <a:lumMod val="40000"/>
                <a:lumOff val="60000"/>
                <a:tint val="45000"/>
                <a:satMod val="400000"/>
              </a:schemeClr>
            </a:duotone>
            <a:extLst/>
          </a:blip>
          <a:srcRect/>
          <a:stretch>
            <a:fillRect/>
          </a:stretch>
        </p:blipFill>
        <p:spPr bwMode="auto">
          <a:xfrm>
            <a:off x="323528" y="3789040"/>
            <a:ext cx="8568952" cy="2304256"/>
          </a:xfrm>
          <a:prstGeom prst="rect">
            <a:avLst/>
          </a:prstGeom>
          <a:noFill/>
          <a:ln>
            <a:noFill/>
          </a:ln>
        </p:spPr>
      </p:pic>
      <p:sp>
        <p:nvSpPr>
          <p:cNvPr id="13315" name="Title 1"/>
          <p:cNvSpPr>
            <a:spLocks noGrp="1"/>
          </p:cNvSpPr>
          <p:nvPr>
            <p:ph type="title"/>
          </p:nvPr>
        </p:nvSpPr>
        <p:spPr>
          <a:xfrm>
            <a:off x="214313" y="549275"/>
            <a:ext cx="8605837" cy="522288"/>
          </a:xfrm>
        </p:spPr>
        <p:txBody>
          <a:bodyPr/>
          <a:lstStyle/>
          <a:p>
            <a:r>
              <a:rPr lang="en-US" altLang="fr-FR" sz="2800" smtClean="0"/>
              <a:t>Methodologies for ICT in Cities</a:t>
            </a:r>
          </a:p>
        </p:txBody>
      </p:sp>
      <p:sp>
        <p:nvSpPr>
          <p:cNvPr id="13316" name="Content Placeholder 5"/>
          <p:cNvSpPr>
            <a:spLocks noGrp="1"/>
          </p:cNvSpPr>
          <p:nvPr>
            <p:ph sz="quarter" idx="4"/>
          </p:nvPr>
        </p:nvSpPr>
        <p:spPr>
          <a:xfrm>
            <a:off x="177800" y="1630363"/>
            <a:ext cx="5184775" cy="2663825"/>
          </a:xfrm>
        </p:spPr>
        <p:txBody>
          <a:bodyPr/>
          <a:lstStyle/>
          <a:p>
            <a:r>
              <a:rPr lang="en-US" altLang="fr-FR" sz="2000" smtClean="0">
                <a:solidFill>
                  <a:srgbClr val="2E2E2E"/>
                </a:solidFill>
                <a:ea typeface="MS PGothic" pitchFamily="34" charset="-128"/>
              </a:rPr>
              <a:t>General principles on</a:t>
            </a:r>
          </a:p>
          <a:p>
            <a:pPr lvl="1">
              <a:buFont typeface="Wingdings" pitchFamily="2" charset="2"/>
              <a:buChar char="§"/>
            </a:pPr>
            <a:r>
              <a:rPr lang="en-US" altLang="fr-FR" smtClean="0">
                <a:solidFill>
                  <a:srgbClr val="2E2E2E"/>
                </a:solidFill>
                <a:ea typeface="MS PGothic" pitchFamily="34" charset="-128"/>
              </a:rPr>
              <a:t>How to evaluate the environmental impact of ICTs in cities, or other urban areas with a focus on GHG emissions</a:t>
            </a:r>
          </a:p>
          <a:p>
            <a:pPr lvl="1">
              <a:buFont typeface="Wingdings" pitchFamily="2" charset="2"/>
              <a:buChar char="§"/>
            </a:pPr>
            <a:r>
              <a:rPr lang="en-US" altLang="ko-KR" smtClean="0">
                <a:solidFill>
                  <a:srgbClr val="2E2E2E"/>
                </a:solidFill>
                <a:ea typeface="MS PGothic" pitchFamily="34" charset="-128"/>
              </a:rPr>
              <a:t>How to assess the impacts of the use of ICTs in cities to reduce the GHG emissions of other sectors</a:t>
            </a:r>
            <a:endParaRPr lang="en-US" altLang="ko-KR" sz="1600" smtClean="0">
              <a:solidFill>
                <a:srgbClr val="2E2E2E"/>
              </a:solidFill>
              <a:ea typeface="MS PGothic" pitchFamily="34" charset="-128"/>
            </a:endParaRPr>
          </a:p>
        </p:txBody>
      </p:sp>
      <p:pic>
        <p:nvPicPr>
          <p:cNvPr id="13317" name="Picture 2" descr="http://muttondressedaslamb.files.wordpress.com/2009/07/carbon-footprint.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156325" y="1484313"/>
            <a:ext cx="2000250" cy="1455737"/>
          </a:xfrm>
        </p:spPr>
      </p:pic>
      <p:sp>
        <p:nvSpPr>
          <p:cNvPr id="8" name="Content Placeholder 5"/>
          <p:cNvSpPr txBox="1">
            <a:spLocks/>
          </p:cNvSpPr>
          <p:nvPr/>
        </p:nvSpPr>
        <p:spPr bwMode="auto">
          <a:xfrm>
            <a:off x="5362107" y="3194493"/>
            <a:ext cx="3314350" cy="432048"/>
          </a:xfrm>
          <a:prstGeom prst="roundRect">
            <a:avLst/>
          </a:prstGeom>
          <a:solidFill>
            <a:srgbClr val="99CC00"/>
          </a:solidFill>
          <a:ln w="34925">
            <a:solidFill>
              <a:srgbClr val="FFFFFF"/>
            </a:solidFill>
          </a:ln>
          <a:effectLst>
            <a:outerShdw blurRad="317500" dir="2700000" algn="ctr">
              <a:srgbClr val="000000">
                <a:alpha val="43000"/>
              </a:srgbClr>
            </a:outerShdw>
          </a:effectLst>
          <a:scene3d>
            <a:camera prst="orthographicFront"/>
            <a:lightRig rig="threePt" dir="t"/>
          </a:scene3d>
          <a:sp3d>
            <a:bevelT/>
          </a:sp3d>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24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0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18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16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16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16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16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16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1600">
                <a:solidFill>
                  <a:srgbClr val="5C5C5C"/>
                </a:solidFill>
                <a:latin typeface="+mn-lt"/>
              </a:defRPr>
            </a:lvl9pPr>
          </a:lstStyle>
          <a:p>
            <a:pPr marL="0" indent="0">
              <a:buFont typeface="Wingdings" pitchFamily="2" charset="2"/>
              <a:buNone/>
              <a:defRPr/>
            </a:pPr>
            <a:r>
              <a:rPr lang="en-US" sz="1800" dirty="0" smtClean="0">
                <a:solidFill>
                  <a:srgbClr val="2E2E2E"/>
                </a:solidFill>
                <a:ea typeface="ＭＳ Ｐゴシック" pitchFamily="34" charset="-128"/>
              </a:rPr>
              <a:t>Approval expected in 2013</a:t>
            </a:r>
          </a:p>
        </p:txBody>
      </p:sp>
      <p:sp>
        <p:nvSpPr>
          <p:cNvPr id="13321" name="Rectangle 1"/>
          <p:cNvSpPr>
            <a:spLocks noChangeArrowheads="1"/>
          </p:cNvSpPr>
          <p:nvPr/>
        </p:nvSpPr>
        <p:spPr bwMode="auto">
          <a:xfrm>
            <a:off x="323850" y="1230313"/>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r>
              <a:rPr lang="en-US" altLang="fr-FR" b="1">
                <a:solidFill>
                  <a:srgbClr val="1B5BA2"/>
                </a:solidFill>
              </a:rPr>
              <a:t>ITU-T Study Group 5, Question 18 </a:t>
            </a:r>
            <a:endParaRPr lang="en-US" altLang="fr-FR"/>
          </a:p>
        </p:txBody>
      </p:sp>
      <p:sp>
        <p:nvSpPr>
          <p:cNvPr id="13322"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30A47184-ADB1-499A-90EB-15EAEB0D3F25}" type="slidenum">
              <a:rPr lang="en-US" altLang="fr-FR" sz="1000">
                <a:solidFill>
                  <a:srgbClr val="0E438A"/>
                </a:solidFill>
                <a:latin typeface="Zurich BT" charset="0"/>
                <a:cs typeface="Times New Roman" pitchFamily="18" charset="0"/>
              </a:rPr>
              <a:pPr eaLnBrk="1" hangingPunct="1"/>
              <a:t>8</a:t>
            </a:fld>
            <a:endParaRPr lang="en-US" altLang="fr-FR" sz="1000">
              <a:solidFill>
                <a:srgbClr val="0E438A"/>
              </a:solidFill>
              <a:latin typeface="Zurich BT" charset="0"/>
              <a:cs typeface="Times New Roman" pitchFamily="18" charset="0"/>
            </a:endParaRPr>
          </a:p>
        </p:txBody>
      </p:sp>
    </p:spTree>
    <p:extLst>
      <p:ext uri="{BB962C8B-B14F-4D97-AF65-F5344CB8AC3E}">
        <p14:creationId xmlns:p14="http://schemas.microsoft.com/office/powerpoint/2010/main" val="255541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Development of ITU-T methodologies :</a:t>
            </a:r>
            <a:br>
              <a:rPr lang="en-US" sz="3600" dirty="0" smtClean="0"/>
            </a:br>
            <a:r>
              <a:rPr lang="en-US" sz="3600" dirty="0" smtClean="0"/>
              <a:t> a cooperative effort</a:t>
            </a:r>
            <a:endParaRPr lang="en-US" sz="3600"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399" y="3050250"/>
            <a:ext cx="35274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653" y="2279310"/>
            <a:ext cx="1873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ETSI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80" y="2057967"/>
            <a:ext cx="28733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971" y="2854079"/>
            <a:ext cx="7016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1510" y="2205492"/>
            <a:ext cx="158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225" y="2652658"/>
            <a:ext cx="30035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86166" y="4166721"/>
            <a:ext cx="6062657" cy="1569660"/>
          </a:xfrm>
          <a:prstGeom prst="rect">
            <a:avLst/>
          </a:prstGeom>
        </p:spPr>
        <p:txBody>
          <a:bodyPr wrap="square">
            <a:spAutoFit/>
          </a:bodyPr>
          <a:lstStyle/>
          <a:p>
            <a:pPr marL="342900" indent="-342900">
              <a:lnSpc>
                <a:spcPct val="80000"/>
              </a:lnSpc>
              <a:buFontTx/>
              <a:buChar char="-"/>
            </a:pPr>
            <a:r>
              <a:rPr lang="fr-FR" altLang="fr-FR" sz="2400" dirty="0" smtClean="0">
                <a:solidFill>
                  <a:schemeClr val="tx2">
                    <a:lumMod val="60000"/>
                    <a:lumOff val="40000"/>
                  </a:schemeClr>
                </a:solidFill>
              </a:rPr>
              <a:t>Mitigation </a:t>
            </a:r>
            <a:r>
              <a:rPr lang="fr-FR" altLang="fr-FR" sz="2400" dirty="0" err="1" smtClean="0">
                <a:solidFill>
                  <a:schemeClr val="tx2">
                    <a:lumMod val="60000"/>
                    <a:lumOff val="40000"/>
                  </a:schemeClr>
                </a:solidFill>
              </a:rPr>
              <a:t>purposes</a:t>
            </a:r>
            <a:r>
              <a:rPr lang="fr-FR" altLang="fr-FR" sz="2400" dirty="0" smtClean="0">
                <a:solidFill>
                  <a:schemeClr val="tx2">
                    <a:lumMod val="60000"/>
                    <a:lumOff val="40000"/>
                  </a:schemeClr>
                </a:solidFill>
              </a:rPr>
              <a:t> : </a:t>
            </a:r>
            <a:r>
              <a:rPr lang="fr-FR" altLang="fr-FR" sz="2400" dirty="0" err="1" smtClean="0">
                <a:solidFill>
                  <a:schemeClr val="tx2">
                    <a:lumMod val="60000"/>
                    <a:lumOff val="40000"/>
                  </a:schemeClr>
                </a:solidFill>
              </a:rPr>
              <a:t>Methodologies</a:t>
            </a:r>
            <a:r>
              <a:rPr lang="fr-FR" altLang="fr-FR" sz="2400" dirty="0" smtClean="0">
                <a:solidFill>
                  <a:schemeClr val="tx2">
                    <a:lumMod val="60000"/>
                    <a:lumOff val="40000"/>
                  </a:schemeClr>
                </a:solidFill>
              </a:rPr>
              <a:t> </a:t>
            </a:r>
            <a:r>
              <a:rPr lang="fr-FR" altLang="fr-FR" sz="2400" dirty="0" err="1" smtClean="0">
                <a:solidFill>
                  <a:schemeClr val="tx2">
                    <a:lumMod val="60000"/>
                    <a:lumOff val="40000"/>
                  </a:schemeClr>
                </a:solidFill>
              </a:rPr>
              <a:t>related</a:t>
            </a:r>
            <a:r>
              <a:rPr lang="fr-FR" altLang="fr-FR" sz="2400" dirty="0" smtClean="0">
                <a:solidFill>
                  <a:schemeClr val="tx2">
                    <a:lumMod val="60000"/>
                    <a:lumOff val="40000"/>
                  </a:schemeClr>
                </a:solidFill>
              </a:rPr>
              <a:t> to the </a:t>
            </a:r>
            <a:r>
              <a:rPr lang="fr-FR" altLang="fr-FR" sz="2400" dirty="0" err="1" smtClean="0">
                <a:solidFill>
                  <a:schemeClr val="tx2">
                    <a:lumMod val="60000"/>
                    <a:lumOff val="40000"/>
                  </a:schemeClr>
                </a:solidFill>
              </a:rPr>
              <a:t>assessment</a:t>
            </a:r>
            <a:r>
              <a:rPr lang="fr-FR" altLang="fr-FR" sz="2400" dirty="0" smtClean="0">
                <a:solidFill>
                  <a:schemeClr val="tx2">
                    <a:lumMod val="60000"/>
                    <a:lumOff val="40000"/>
                  </a:schemeClr>
                </a:solidFill>
              </a:rPr>
              <a:t> of </a:t>
            </a:r>
            <a:r>
              <a:rPr lang="fr-FR" altLang="fr-FR" sz="2400" dirty="0" err="1" smtClean="0">
                <a:solidFill>
                  <a:schemeClr val="tx2">
                    <a:lumMod val="60000"/>
                    <a:lumOff val="40000"/>
                  </a:schemeClr>
                </a:solidFill>
              </a:rPr>
              <a:t>footprint</a:t>
            </a:r>
            <a:endParaRPr lang="fr-FR" altLang="fr-FR" sz="2400" dirty="0" smtClean="0">
              <a:solidFill>
                <a:schemeClr val="tx2">
                  <a:lumMod val="60000"/>
                  <a:lumOff val="40000"/>
                </a:schemeClr>
              </a:solidFill>
            </a:endParaRPr>
          </a:p>
          <a:p>
            <a:pPr marL="342900" indent="-342900">
              <a:lnSpc>
                <a:spcPct val="80000"/>
              </a:lnSpc>
              <a:buFontTx/>
              <a:buChar char="-"/>
            </a:pPr>
            <a:endParaRPr lang="fr-FR" altLang="fr-FR" sz="2400" dirty="0">
              <a:solidFill>
                <a:schemeClr val="tx2">
                  <a:lumMod val="60000"/>
                  <a:lumOff val="40000"/>
                </a:schemeClr>
              </a:solidFill>
            </a:endParaRPr>
          </a:p>
          <a:p>
            <a:pPr marL="342900" indent="-342900">
              <a:lnSpc>
                <a:spcPct val="80000"/>
              </a:lnSpc>
              <a:buFontTx/>
              <a:buChar char="-"/>
            </a:pPr>
            <a:r>
              <a:rPr lang="fr-FR" altLang="fr-FR" sz="2400" dirty="0" smtClean="0">
                <a:solidFill>
                  <a:schemeClr val="tx2">
                    <a:lumMod val="60000"/>
                    <a:lumOff val="40000"/>
                  </a:schemeClr>
                </a:solidFill>
              </a:rPr>
              <a:t>Adaptation </a:t>
            </a:r>
            <a:r>
              <a:rPr lang="fr-FR" altLang="fr-FR" sz="2400" dirty="0" err="1" smtClean="0">
                <a:solidFill>
                  <a:schemeClr val="tx2">
                    <a:lumMod val="60000"/>
                    <a:lumOff val="40000"/>
                  </a:schemeClr>
                </a:solidFill>
              </a:rPr>
              <a:t>purposes</a:t>
            </a:r>
            <a:r>
              <a:rPr lang="fr-FR" altLang="fr-FR" sz="2400" dirty="0" smtClean="0">
                <a:solidFill>
                  <a:schemeClr val="tx2">
                    <a:lumMod val="60000"/>
                    <a:lumOff val="40000"/>
                  </a:schemeClr>
                </a:solidFill>
              </a:rPr>
              <a:t> : </a:t>
            </a:r>
            <a:r>
              <a:rPr lang="fr-FR" altLang="fr-FR" sz="2400" dirty="0" err="1" smtClean="0">
                <a:solidFill>
                  <a:schemeClr val="tx2">
                    <a:lumMod val="60000"/>
                    <a:lumOff val="40000"/>
                  </a:schemeClr>
                </a:solidFill>
              </a:rPr>
              <a:t>framework</a:t>
            </a:r>
            <a:r>
              <a:rPr lang="fr-FR" altLang="fr-FR" sz="2400" dirty="0" smtClean="0">
                <a:solidFill>
                  <a:schemeClr val="tx2">
                    <a:lumMod val="60000"/>
                    <a:lumOff val="40000"/>
                  </a:schemeClr>
                </a:solidFill>
              </a:rPr>
              <a:t>, best practices, </a:t>
            </a:r>
            <a:r>
              <a:rPr lang="fr-FR" altLang="fr-FR" sz="2400" dirty="0" err="1" smtClean="0">
                <a:solidFill>
                  <a:schemeClr val="tx2">
                    <a:lumMod val="60000"/>
                    <a:lumOff val="40000"/>
                  </a:schemeClr>
                </a:solidFill>
              </a:rPr>
              <a:t>adapting</a:t>
            </a:r>
            <a:r>
              <a:rPr lang="fr-FR" altLang="fr-FR" sz="2400" dirty="0" smtClean="0">
                <a:solidFill>
                  <a:schemeClr val="tx2">
                    <a:lumMod val="60000"/>
                    <a:lumOff val="40000"/>
                  </a:schemeClr>
                </a:solidFill>
              </a:rPr>
              <a:t> infrastructure</a:t>
            </a:r>
          </a:p>
        </p:txBody>
      </p:sp>
    </p:spTree>
    <p:extLst>
      <p:ext uri="{BB962C8B-B14F-4D97-AF65-F5344CB8AC3E}">
        <p14:creationId xmlns:p14="http://schemas.microsoft.com/office/powerpoint/2010/main" val="3711263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F0CB225BCB3B43BBF518EAC6349114" ma:contentTypeVersion="1" ma:contentTypeDescription="Create a new document." ma:contentTypeScope="" ma:versionID="ddcbcc257c6bc73a33760c3314f23b4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C6D42B6-14D6-4743-8344-9321DD1B9DD2}"/>
</file>

<file path=customXml/itemProps2.xml><?xml version="1.0" encoding="utf-8"?>
<ds:datastoreItem xmlns:ds="http://schemas.openxmlformats.org/officeDocument/2006/customXml" ds:itemID="{F1D9CA20-5EB1-4744-9C2D-056A734D48AE}"/>
</file>

<file path=customXml/itemProps3.xml><?xml version="1.0" encoding="utf-8"?>
<ds:datastoreItem xmlns:ds="http://schemas.openxmlformats.org/officeDocument/2006/customXml" ds:itemID="{3F9B4422-782C-476D-AB3C-AC223D374AA7}"/>
</file>

<file path=docProps/app.xml><?xml version="1.0" encoding="utf-8"?>
<Properties xmlns="http://schemas.openxmlformats.org/officeDocument/2006/extended-properties" xmlns:vt="http://schemas.openxmlformats.org/officeDocument/2006/docPropsVTypes">
  <TotalTime>5143</TotalTime>
  <Words>1219</Words>
  <Application>Microsoft Office PowerPoint</Application>
  <PresentationFormat>Affichage à l'écran (4:3)</PresentationFormat>
  <Paragraphs>209</Paragraphs>
  <Slides>16</Slides>
  <Notes>8</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Office Theme</vt:lpstr>
      <vt:lpstr>ITU Regional Standardization Forum for Africa Livingstone, Zambia 16-18 March 2016</vt:lpstr>
      <vt:lpstr>ITU</vt:lpstr>
      <vt:lpstr>Importance of global standards</vt:lpstr>
      <vt:lpstr>What ITU Does to Shape Smart Sustainable Cities</vt:lpstr>
      <vt:lpstr>Methodology on Cities</vt:lpstr>
      <vt:lpstr>Présentation PowerPoint</vt:lpstr>
      <vt:lpstr>Présentation PowerPoint</vt:lpstr>
      <vt:lpstr>Methodologies for ICT in Cities</vt:lpstr>
      <vt:lpstr>Development of ITU-T methodologies :  a cooperative effort</vt:lpstr>
      <vt:lpstr>ITU-T Energy and carbon footprint methodologies (1/2)</vt:lpstr>
      <vt:lpstr>ITU-T Energy and carbon footprints methodologies (2/2)</vt:lpstr>
      <vt:lpstr>General principles</vt:lpstr>
      <vt:lpstr>Quantification methodologies</vt:lpstr>
      <vt:lpstr>L.1440 structure</vt:lpstr>
      <vt:lpstr>GHG Emissions in a city : example of results</vt:lpstr>
      <vt:lpstr>Thanks for your attention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Division R&amp;D</cp:lastModifiedBy>
  <cp:revision>135</cp:revision>
  <cp:lastPrinted>2015-01-19T16:17:40Z</cp:lastPrinted>
  <dcterms:created xsi:type="dcterms:W3CDTF">2014-09-01T15:38:30Z</dcterms:created>
  <dcterms:modified xsi:type="dcterms:W3CDTF">2016-03-11T19:06:19Z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0x01010051F0CB225BCB3B43BBF518EAC6349114</vt:lpwstr>
  </property>
</Properties>
</file>