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diagrams/data1.xml" ContentType="application/vnd.openxmlformats-officedocument.drawingml.diagramData+xml"/>
  <Override PartName="/ppt/diagrams/data3.xml" ContentType="application/vnd.openxmlformats-officedocument.drawingml.diagramData+xml"/>
  <Override PartName="/ppt/diagrams/data2.xml" ContentType="application/vnd.openxmlformats-officedocument.drawingml.diagramData+xml"/>
  <Override PartName="/ppt/presentation.xml" ContentType="application/vnd.openxmlformats-officedocument.presentationml.presentation.main+xml"/>
  <Override PartName="/ppt/slides/slide3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0.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31.xml" ContentType="application/vnd.openxmlformats-officedocument.presentationml.slide+xml"/>
  <Override PartName="/ppt/slides/slide12.xml" ContentType="application/vnd.openxmlformats-officedocument.presentationml.slide+xml"/>
  <Override PartName="/ppt/slides/slide10.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11.xml" ContentType="application/vnd.openxmlformats-officedocument.presentationml.slide+xml"/>
  <Override PartName="/ppt/slides/slide6.xml" ContentType="application/vnd.openxmlformats-officedocument.presentationml.slide+xml"/>
  <Override PartName="/ppt/slides/slide9.xml" ContentType="application/vnd.openxmlformats-officedocument.presentationml.slide+xml"/>
  <Override PartName="/ppt/slides/slide5.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6.xml" ContentType="application/vnd.openxmlformats-officedocument.presentationml.slideLayout+xml"/>
  <Override PartName="/ppt/slideLayouts/slideLayout10.xml" ContentType="application/vnd.openxmlformats-officedocument.presentationml.slideLayout+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notesMasters/notesMaster1.xml" ContentType="application/vnd.openxmlformats-officedocument.presentationml.notesMaster+xml"/>
  <Override PartName="/ppt/diagrams/quickStyle1.xml" ContentType="application/vnd.openxmlformats-officedocument.drawingml.diagramStyle+xml"/>
  <Override PartName="/ppt/diagrams/layout1.xml" ContentType="application/vnd.openxmlformats-officedocument.drawingml.diagramLayout+xml"/>
  <Override PartName="/ppt/theme/theme1.xml" ContentType="application/vnd.openxmlformats-officedocument.theme+xml"/>
  <Override PartName="/ppt/comments/comment1.xml" ContentType="application/vnd.openxmlformats-officedocument.presentationml.comments+xml"/>
  <Override PartName="/ppt/theme/theme2.xml" ContentType="application/vnd.openxmlformats-officedocument.theme+xml"/>
  <Override PartName="/ppt/diagrams/drawing1.xml" ContentType="application/vnd.ms-office.drawingml.diagramDrawing+xml"/>
  <Override PartName="/ppt/commentAuthors.xml" ContentType="application/vnd.openxmlformats-officedocument.presentationml.commentAuthors+xml"/>
  <Override PartName="/ppt/diagrams/colors1.xml" ContentType="application/vnd.openxmlformats-officedocument.drawingml.diagramColors+xml"/>
  <Override PartName="/ppt/diagrams/colors3.xml" ContentType="application/vnd.openxmlformats-officedocument.drawingml.diagramColors+xml"/>
  <Override PartName="/ppt/diagrams/drawing3.xml" ContentType="application/vnd.ms-office.drawingml.diagramDrawing+xml"/>
  <Override PartName="/ppt/diagrams/layout3.xml" ContentType="application/vnd.openxmlformats-officedocument.drawingml.diagramLayout+xml"/>
  <Override PartName="/ppt/diagrams/quickStyle3.xml" ContentType="application/vnd.openxmlformats-officedocument.drawingml.diagramStyle+xml"/>
  <Override PartName="/ppt/diagrams/quickStyle2.xml" ContentType="application/vnd.openxmlformats-officedocument.drawingml.diagramStyle+xml"/>
  <Override PartName="/ppt/diagrams/layout2.xml" ContentType="application/vnd.openxmlformats-officedocument.drawingml.diagramLayout+xml"/>
  <Override PartName="/ppt/diagrams/drawing2.xml" ContentType="application/vnd.ms-office.drawingml.diagramDrawing+xml"/>
  <Override PartName="/ppt/diagrams/colors2.xml" ContentType="application/vnd.openxmlformats-officedocument.drawingml.diagramColors+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6"/>
  </p:notesMasterIdLst>
  <p:sldIdLst>
    <p:sldId id="266" r:id="rId2"/>
    <p:sldId id="268" r:id="rId3"/>
    <p:sldId id="269" r:id="rId4"/>
    <p:sldId id="270" r:id="rId5"/>
    <p:sldId id="271" r:id="rId6"/>
    <p:sldId id="272" r:id="rId7"/>
    <p:sldId id="273" r:id="rId8"/>
    <p:sldId id="274" r:id="rId9"/>
    <p:sldId id="275" r:id="rId10"/>
    <p:sldId id="278" r:id="rId11"/>
    <p:sldId id="279" r:id="rId12"/>
    <p:sldId id="300" r:id="rId13"/>
    <p:sldId id="287" r:id="rId14"/>
    <p:sldId id="282" r:id="rId15"/>
    <p:sldId id="283" r:id="rId16"/>
    <p:sldId id="286" r:id="rId17"/>
    <p:sldId id="284" r:id="rId18"/>
    <p:sldId id="285" r:id="rId19"/>
    <p:sldId id="288" r:id="rId20"/>
    <p:sldId id="289" r:id="rId21"/>
    <p:sldId id="290" r:id="rId22"/>
    <p:sldId id="291" r:id="rId23"/>
    <p:sldId id="292" r:id="rId24"/>
    <p:sldId id="293" r:id="rId25"/>
    <p:sldId id="294" r:id="rId26"/>
    <p:sldId id="295" r:id="rId27"/>
    <p:sldId id="296" r:id="rId28"/>
    <p:sldId id="297" r:id="rId29"/>
    <p:sldId id="298" r:id="rId30"/>
    <p:sldId id="299" r:id="rId31"/>
    <p:sldId id="301" r:id="rId32"/>
    <p:sldId id="281" r:id="rId33"/>
    <p:sldId id="264" r:id="rId34"/>
    <p:sldId id="265" r:id="rId3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rick Khamali" initials="DK" lastIdx="6"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757" autoAdjust="0"/>
    <p:restoredTop sz="94653"/>
  </p:normalViewPr>
  <p:slideViewPr>
    <p:cSldViewPr snapToGrid="0" snapToObjects="1" showGuides="1">
      <p:cViewPr varScale="1">
        <p:scale>
          <a:sx n="130" d="100"/>
          <a:sy n="130" d="100"/>
        </p:scale>
        <p:origin x="402" y="13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ustomXml" Target="../customXml/item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ustomXml" Target="../customXml/item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6-02-17T08:28:24.408" idx="1">
    <p:pos x="2133" y="3324"/>
    <p:text>inlcude pictures for the mecca tent and the exhibition area to boos expectations. </p:text>
  </p:cm>
</p:cmLst>
</file>

<file path=ppt/diagrams/colors1.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6E12978-C22F-4C9B-81A8-84910F888237}" type="doc">
      <dgm:prSet loTypeId="urn:microsoft.com/office/officeart/2005/8/layout/chevron2" loCatId="list" qsTypeId="urn:microsoft.com/office/officeart/2005/8/quickstyle/simple4" qsCatId="simple" csTypeId="urn:microsoft.com/office/officeart/2005/8/colors/accent2_5" csCatId="accent2" phldr="1"/>
      <dgm:spPr/>
      <dgm:t>
        <a:bodyPr/>
        <a:lstStyle/>
        <a:p>
          <a:endParaRPr lang="en-US"/>
        </a:p>
      </dgm:t>
    </dgm:pt>
    <dgm:pt modelId="{5FCCE270-E51F-4EA6-ABFE-A5317DCA01B9}">
      <dgm:prSet phldrT="[Text]"/>
      <dgm:spPr>
        <a:xfrm rot="5400000">
          <a:off x="-185966" y="189497"/>
          <a:ext cx="1239777" cy="867844"/>
        </a:xfrm>
        <a:solidFill>
          <a:srgbClr val="FF3300"/>
        </a:solidFill>
        <a:ln w="9525" cap="flat" cmpd="sng" algn="ctr">
          <a:solidFill>
            <a:srgbClr val="B2B2B2">
              <a:alpha val="90000"/>
              <a:hueOff val="0"/>
              <a:satOff val="0"/>
              <a:lumOff val="0"/>
              <a:alphaOff val="0"/>
            </a:srgbClr>
          </a:solidFill>
          <a:prstDash val="solid"/>
        </a:ln>
        <a:effectLst>
          <a:outerShdw blurRad="40000" dist="23000" dir="5400000" rotWithShape="0">
            <a:srgbClr val="000000">
              <a:alpha val="35000"/>
            </a:srgbClr>
          </a:outerShdw>
        </a:effectLst>
      </dgm:spPr>
      <dgm:t>
        <a:bodyPr/>
        <a:lstStyle/>
        <a:p>
          <a:r>
            <a:rPr lang="en-US" smtClean="0">
              <a:solidFill>
                <a:sysClr val="window" lastClr="FFFFFF"/>
              </a:solidFill>
              <a:latin typeface="Verdana" pitchFamily="34" charset="0"/>
              <a:ea typeface="Verdana" pitchFamily="34" charset="0"/>
              <a:cs typeface="Verdana" pitchFamily="34" charset="0"/>
            </a:rPr>
            <a:t>1</a:t>
          </a:r>
          <a:endParaRPr lang="en-US" dirty="0">
            <a:solidFill>
              <a:sysClr val="window" lastClr="FFFFFF"/>
            </a:solidFill>
            <a:latin typeface="Verdana" pitchFamily="34" charset="0"/>
            <a:ea typeface="Verdana" pitchFamily="34" charset="0"/>
            <a:cs typeface="Verdana" pitchFamily="34" charset="0"/>
          </a:endParaRPr>
        </a:p>
      </dgm:t>
    </dgm:pt>
    <dgm:pt modelId="{8AB4AE1F-AAAB-4D3C-81AB-0DA91E172C6B}" type="parTrans" cxnId="{69FBA062-0B33-44C4-AC4E-8FB79B8E5E30}">
      <dgm:prSet/>
      <dgm:spPr/>
      <dgm:t>
        <a:bodyPr/>
        <a:lstStyle/>
        <a:p>
          <a:endParaRPr lang="en-US">
            <a:latin typeface="Verdana" pitchFamily="34" charset="0"/>
            <a:ea typeface="Verdana" pitchFamily="34" charset="0"/>
            <a:cs typeface="Verdana" pitchFamily="34" charset="0"/>
          </a:endParaRPr>
        </a:p>
      </dgm:t>
    </dgm:pt>
    <dgm:pt modelId="{1944CEFC-E8A4-4FD7-9C21-2E832B43B189}" type="sibTrans" cxnId="{69FBA062-0B33-44C4-AC4E-8FB79B8E5E30}">
      <dgm:prSet/>
      <dgm:spPr/>
      <dgm:t>
        <a:bodyPr/>
        <a:lstStyle/>
        <a:p>
          <a:endParaRPr lang="en-US">
            <a:latin typeface="Verdana" pitchFamily="34" charset="0"/>
            <a:ea typeface="Verdana" pitchFamily="34" charset="0"/>
            <a:cs typeface="Verdana" pitchFamily="34" charset="0"/>
          </a:endParaRPr>
        </a:p>
      </dgm:t>
    </dgm:pt>
    <dgm:pt modelId="{645688D3-9AF6-4BA2-80F5-7218CDF0ACD3}">
      <dgm:prSet phldrT="[Text]" custT="1"/>
      <dgm:spPr>
        <a:xfrm rot="5400000">
          <a:off x="4130481" y="-3275031"/>
          <a:ext cx="805855" cy="7361755"/>
        </a:xfrm>
        <a:solidFill>
          <a:sysClr val="window" lastClr="FFFFFF">
            <a:alpha val="90000"/>
            <a:hueOff val="0"/>
            <a:satOff val="0"/>
            <a:lumOff val="0"/>
            <a:alphaOff val="0"/>
          </a:sysClr>
        </a:solidFill>
        <a:ln w="9525" cap="flat" cmpd="sng" algn="ctr">
          <a:solidFill>
            <a:srgbClr val="FF0000">
              <a:alpha val="90000"/>
            </a:srgbClr>
          </a:solidFill>
          <a:prstDash val="solid"/>
        </a:ln>
        <a:effectLst/>
      </dgm:spPr>
      <dgm:t>
        <a:bodyPr/>
        <a:lstStyle/>
        <a:p>
          <a:r>
            <a:rPr lang="en-US" sz="3200" b="0" dirty="0" smtClean="0">
              <a:solidFill>
                <a:sysClr val="windowText" lastClr="000000">
                  <a:hueOff val="0"/>
                  <a:satOff val="0"/>
                  <a:lumOff val="0"/>
                  <a:alphaOff val="0"/>
                </a:sysClr>
              </a:solidFill>
              <a:latin typeface="Verdana" pitchFamily="34" charset="0"/>
              <a:ea typeface="Verdana" pitchFamily="34" charset="0"/>
              <a:cs typeface="Verdana" pitchFamily="34" charset="0"/>
            </a:rPr>
            <a:t>Knowledge</a:t>
          </a:r>
          <a:r>
            <a:rPr lang="en-US" sz="2100" b="0" dirty="0" smtClean="0">
              <a:solidFill>
                <a:sysClr val="windowText" lastClr="000000">
                  <a:hueOff val="0"/>
                  <a:satOff val="0"/>
                  <a:lumOff val="0"/>
                  <a:alphaOff val="0"/>
                </a:sysClr>
              </a:solidFill>
              <a:latin typeface="Verdana" pitchFamily="34" charset="0"/>
              <a:ea typeface="Verdana" pitchFamily="34" charset="0"/>
              <a:cs typeface="Verdana" pitchFamily="34" charset="0"/>
            </a:rPr>
            <a:t> </a:t>
          </a:r>
          <a:r>
            <a:rPr lang="en-US" sz="3200" b="0" dirty="0" smtClean="0">
              <a:solidFill>
                <a:sysClr val="windowText" lastClr="000000">
                  <a:hueOff val="0"/>
                  <a:satOff val="0"/>
                  <a:lumOff val="0"/>
                  <a:alphaOff val="0"/>
                </a:sysClr>
              </a:solidFill>
              <a:latin typeface="Verdana" pitchFamily="34" charset="0"/>
              <a:ea typeface="Verdana" pitchFamily="34" charset="0"/>
              <a:cs typeface="Verdana" pitchFamily="34" charset="0"/>
            </a:rPr>
            <a:t>/</a:t>
          </a:r>
          <a:r>
            <a:rPr lang="en-US" sz="3200" b="0" dirty="0" err="1" smtClean="0">
              <a:solidFill>
                <a:sysClr val="windowText" lastClr="000000">
                  <a:hueOff val="0"/>
                  <a:satOff val="0"/>
                  <a:lumOff val="0"/>
                  <a:alphaOff val="0"/>
                </a:sysClr>
              </a:solidFill>
              <a:latin typeface="Verdana" pitchFamily="34" charset="0"/>
              <a:ea typeface="Verdana" pitchFamily="34" charset="0"/>
              <a:cs typeface="Verdana" pitchFamily="34" charset="0"/>
            </a:rPr>
            <a:t>Assessemnt</a:t>
          </a:r>
          <a:endParaRPr lang="en-US" sz="3200" b="1" dirty="0">
            <a:solidFill>
              <a:sysClr val="windowText" lastClr="000000">
                <a:hueOff val="0"/>
                <a:satOff val="0"/>
                <a:lumOff val="0"/>
                <a:alphaOff val="0"/>
              </a:sysClr>
            </a:solidFill>
            <a:latin typeface="Verdana" pitchFamily="34" charset="0"/>
            <a:ea typeface="Verdana" pitchFamily="34" charset="0"/>
            <a:cs typeface="Verdana" pitchFamily="34" charset="0"/>
          </a:endParaRPr>
        </a:p>
      </dgm:t>
    </dgm:pt>
    <dgm:pt modelId="{86104DBF-1561-4777-BDDF-009C9845F366}" type="parTrans" cxnId="{9AB8C041-6581-4554-AEA7-B4B272FE726A}">
      <dgm:prSet/>
      <dgm:spPr/>
      <dgm:t>
        <a:bodyPr/>
        <a:lstStyle/>
        <a:p>
          <a:endParaRPr lang="en-US">
            <a:latin typeface="Verdana" pitchFamily="34" charset="0"/>
            <a:ea typeface="Verdana" pitchFamily="34" charset="0"/>
            <a:cs typeface="Verdana" pitchFamily="34" charset="0"/>
          </a:endParaRPr>
        </a:p>
      </dgm:t>
    </dgm:pt>
    <dgm:pt modelId="{B5F952D3-CE07-4A56-A9E4-7D0F6A36ECD1}" type="sibTrans" cxnId="{9AB8C041-6581-4554-AEA7-B4B272FE726A}">
      <dgm:prSet/>
      <dgm:spPr/>
      <dgm:t>
        <a:bodyPr/>
        <a:lstStyle/>
        <a:p>
          <a:endParaRPr lang="en-US">
            <a:latin typeface="Verdana" pitchFamily="34" charset="0"/>
            <a:ea typeface="Verdana" pitchFamily="34" charset="0"/>
            <a:cs typeface="Verdana" pitchFamily="34" charset="0"/>
          </a:endParaRPr>
        </a:p>
      </dgm:t>
    </dgm:pt>
    <dgm:pt modelId="{110E2C85-0C3C-4551-8D89-BD873AF0E884}">
      <dgm:prSet phldrT="[Text]"/>
      <dgm:spPr>
        <a:xfrm rot="5400000">
          <a:off x="-185966" y="1282538"/>
          <a:ext cx="1239777" cy="867844"/>
        </a:xfrm>
        <a:solidFill>
          <a:srgbClr val="00B050"/>
        </a:solidFill>
        <a:ln w="9525" cap="flat" cmpd="sng" algn="ctr">
          <a:solidFill>
            <a:srgbClr val="B2B2B2">
              <a:alpha val="90000"/>
              <a:hueOff val="0"/>
              <a:satOff val="0"/>
              <a:lumOff val="0"/>
              <a:alphaOff val="-13333"/>
            </a:srgbClr>
          </a:solidFill>
          <a:prstDash val="solid"/>
        </a:ln>
        <a:effectLst>
          <a:outerShdw blurRad="40000" dist="23000" dir="5400000" rotWithShape="0">
            <a:srgbClr val="000000">
              <a:alpha val="35000"/>
            </a:srgbClr>
          </a:outerShdw>
        </a:effectLst>
      </dgm:spPr>
      <dgm:t>
        <a:bodyPr/>
        <a:lstStyle/>
        <a:p>
          <a:r>
            <a:rPr lang="en-US" dirty="0" smtClean="0">
              <a:solidFill>
                <a:sysClr val="window" lastClr="FFFFFF"/>
              </a:solidFill>
              <a:latin typeface="Verdana" pitchFamily="34" charset="0"/>
              <a:ea typeface="Verdana" pitchFamily="34" charset="0"/>
              <a:cs typeface="Verdana" pitchFamily="34" charset="0"/>
            </a:rPr>
            <a:t>2</a:t>
          </a:r>
          <a:endParaRPr lang="en-US" dirty="0">
            <a:solidFill>
              <a:sysClr val="window" lastClr="FFFFFF"/>
            </a:solidFill>
            <a:latin typeface="Verdana" pitchFamily="34" charset="0"/>
            <a:ea typeface="Verdana" pitchFamily="34" charset="0"/>
            <a:cs typeface="Verdana" pitchFamily="34" charset="0"/>
          </a:endParaRPr>
        </a:p>
      </dgm:t>
    </dgm:pt>
    <dgm:pt modelId="{672B2A7A-1F38-400A-A4EF-E3B497951D69}" type="parTrans" cxnId="{86C8F418-25CD-4C7E-8FAA-29B8AD6C1304}">
      <dgm:prSet/>
      <dgm:spPr/>
      <dgm:t>
        <a:bodyPr/>
        <a:lstStyle/>
        <a:p>
          <a:endParaRPr lang="en-US">
            <a:latin typeface="Verdana" pitchFamily="34" charset="0"/>
            <a:ea typeface="Verdana" pitchFamily="34" charset="0"/>
            <a:cs typeface="Verdana" pitchFamily="34" charset="0"/>
          </a:endParaRPr>
        </a:p>
      </dgm:t>
    </dgm:pt>
    <dgm:pt modelId="{6AF34C76-6415-443E-AD6E-C7A905268C18}" type="sibTrans" cxnId="{86C8F418-25CD-4C7E-8FAA-29B8AD6C1304}">
      <dgm:prSet/>
      <dgm:spPr/>
      <dgm:t>
        <a:bodyPr/>
        <a:lstStyle/>
        <a:p>
          <a:endParaRPr lang="en-US">
            <a:latin typeface="Verdana" pitchFamily="34" charset="0"/>
            <a:ea typeface="Verdana" pitchFamily="34" charset="0"/>
            <a:cs typeface="Verdana" pitchFamily="34" charset="0"/>
          </a:endParaRPr>
        </a:p>
      </dgm:t>
    </dgm:pt>
    <dgm:pt modelId="{3E5649DA-F239-4637-AE00-FA43C81F1F5C}">
      <dgm:prSet phldrT="[Text]"/>
      <dgm:spPr>
        <a:xfrm rot="5400000">
          <a:off x="4125107" y="-2139634"/>
          <a:ext cx="805855" cy="7361755"/>
        </a:xfrm>
        <a:solidFill>
          <a:sysClr val="window" lastClr="FFFFFF">
            <a:alpha val="90000"/>
            <a:hueOff val="0"/>
            <a:satOff val="0"/>
            <a:lumOff val="0"/>
            <a:alphaOff val="0"/>
          </a:sysClr>
        </a:solidFill>
        <a:ln w="9525" cap="flat" cmpd="sng" algn="ctr">
          <a:solidFill>
            <a:srgbClr val="00B050">
              <a:alpha val="70000"/>
            </a:srgbClr>
          </a:solidFill>
          <a:prstDash val="solid"/>
        </a:ln>
        <a:effectLst/>
      </dgm:spPr>
      <dgm:t>
        <a:bodyPr/>
        <a:lstStyle/>
        <a:p>
          <a:r>
            <a:rPr lang="en-US" b="0" dirty="0" smtClean="0">
              <a:solidFill>
                <a:sysClr val="windowText" lastClr="000000">
                  <a:hueOff val="0"/>
                  <a:satOff val="0"/>
                  <a:lumOff val="0"/>
                  <a:alphaOff val="0"/>
                </a:sysClr>
              </a:solidFill>
              <a:latin typeface="Verdana" pitchFamily="34" charset="0"/>
              <a:ea typeface="Verdana" pitchFamily="34" charset="0"/>
              <a:cs typeface="Verdana" pitchFamily="34" charset="0"/>
            </a:rPr>
            <a:t>Action / Implementation </a:t>
          </a:r>
          <a:endParaRPr lang="en-US" b="1" dirty="0">
            <a:solidFill>
              <a:sysClr val="windowText" lastClr="000000">
                <a:hueOff val="0"/>
                <a:satOff val="0"/>
                <a:lumOff val="0"/>
                <a:alphaOff val="0"/>
              </a:sysClr>
            </a:solidFill>
            <a:latin typeface="Verdana" pitchFamily="34" charset="0"/>
            <a:ea typeface="Verdana" pitchFamily="34" charset="0"/>
            <a:cs typeface="Verdana" pitchFamily="34" charset="0"/>
          </a:endParaRPr>
        </a:p>
      </dgm:t>
    </dgm:pt>
    <dgm:pt modelId="{9ED9EB06-2BE6-4BA2-9770-A551F5096E69}" type="parTrans" cxnId="{5606AA70-75EE-4595-9558-70A6127A28EE}">
      <dgm:prSet/>
      <dgm:spPr/>
      <dgm:t>
        <a:bodyPr/>
        <a:lstStyle/>
        <a:p>
          <a:endParaRPr lang="en-US">
            <a:latin typeface="Verdana" pitchFamily="34" charset="0"/>
            <a:ea typeface="Verdana" pitchFamily="34" charset="0"/>
            <a:cs typeface="Verdana" pitchFamily="34" charset="0"/>
          </a:endParaRPr>
        </a:p>
      </dgm:t>
    </dgm:pt>
    <dgm:pt modelId="{9DF03490-3EDA-448B-B4D4-0FE6211ED0CF}" type="sibTrans" cxnId="{5606AA70-75EE-4595-9558-70A6127A28EE}">
      <dgm:prSet/>
      <dgm:spPr/>
      <dgm:t>
        <a:bodyPr/>
        <a:lstStyle/>
        <a:p>
          <a:endParaRPr lang="en-US">
            <a:latin typeface="Verdana" pitchFamily="34" charset="0"/>
            <a:ea typeface="Verdana" pitchFamily="34" charset="0"/>
            <a:cs typeface="Verdana" pitchFamily="34" charset="0"/>
          </a:endParaRPr>
        </a:p>
      </dgm:t>
    </dgm:pt>
    <dgm:pt modelId="{7D61CA08-6045-4493-9EEF-85F27EE9B661}">
      <dgm:prSet phldrT="[Text]"/>
      <dgm:spPr>
        <a:xfrm rot="5400000">
          <a:off x="-185966" y="2375579"/>
          <a:ext cx="1239777" cy="867844"/>
        </a:xfrm>
        <a:solidFill>
          <a:srgbClr val="8A1E92"/>
        </a:solidFill>
        <a:ln w="9525" cap="flat" cmpd="sng" algn="ctr">
          <a:solidFill>
            <a:srgbClr val="B2B2B2">
              <a:alpha val="90000"/>
              <a:hueOff val="0"/>
              <a:satOff val="0"/>
              <a:lumOff val="0"/>
              <a:alphaOff val="-26667"/>
            </a:srgbClr>
          </a:solidFill>
          <a:prstDash val="solid"/>
        </a:ln>
        <a:effectLst>
          <a:outerShdw blurRad="40000" dist="23000" dir="5400000" rotWithShape="0">
            <a:srgbClr val="000000">
              <a:alpha val="35000"/>
            </a:srgbClr>
          </a:outerShdw>
        </a:effectLst>
      </dgm:spPr>
      <dgm:t>
        <a:bodyPr/>
        <a:lstStyle/>
        <a:p>
          <a:r>
            <a:rPr lang="en-US" dirty="0" smtClean="0">
              <a:solidFill>
                <a:sysClr val="window" lastClr="FFFFFF"/>
              </a:solidFill>
              <a:latin typeface="Verdana" pitchFamily="34" charset="0"/>
              <a:ea typeface="Verdana" pitchFamily="34" charset="0"/>
              <a:cs typeface="Verdana" pitchFamily="34" charset="0"/>
            </a:rPr>
            <a:t>3</a:t>
          </a:r>
          <a:endParaRPr lang="en-US" dirty="0">
            <a:solidFill>
              <a:sysClr val="window" lastClr="FFFFFF"/>
            </a:solidFill>
            <a:latin typeface="Verdana" pitchFamily="34" charset="0"/>
            <a:ea typeface="Verdana" pitchFamily="34" charset="0"/>
            <a:cs typeface="Verdana" pitchFamily="34" charset="0"/>
          </a:endParaRPr>
        </a:p>
      </dgm:t>
    </dgm:pt>
    <dgm:pt modelId="{C90C531C-46B4-4E75-81DC-9F5F0C146626}" type="parTrans" cxnId="{E8398A62-D7FC-42D4-884D-C2002C0669DD}">
      <dgm:prSet/>
      <dgm:spPr/>
      <dgm:t>
        <a:bodyPr/>
        <a:lstStyle/>
        <a:p>
          <a:endParaRPr lang="en-US">
            <a:latin typeface="Verdana" pitchFamily="34" charset="0"/>
            <a:ea typeface="Verdana" pitchFamily="34" charset="0"/>
            <a:cs typeface="Verdana" pitchFamily="34" charset="0"/>
          </a:endParaRPr>
        </a:p>
      </dgm:t>
    </dgm:pt>
    <dgm:pt modelId="{AED3F42E-3125-4329-8550-E9A59EF54311}" type="sibTrans" cxnId="{E8398A62-D7FC-42D4-884D-C2002C0669DD}">
      <dgm:prSet/>
      <dgm:spPr/>
      <dgm:t>
        <a:bodyPr/>
        <a:lstStyle/>
        <a:p>
          <a:endParaRPr lang="en-US">
            <a:latin typeface="Verdana" pitchFamily="34" charset="0"/>
            <a:ea typeface="Verdana" pitchFamily="34" charset="0"/>
            <a:cs typeface="Verdana" pitchFamily="34" charset="0"/>
          </a:endParaRPr>
        </a:p>
      </dgm:t>
    </dgm:pt>
    <dgm:pt modelId="{AAD1472F-2745-4508-BB42-C5D575B30B68}">
      <dgm:prSet/>
      <dgm:spPr>
        <a:xfrm rot="5400000">
          <a:off x="4145794" y="4704"/>
          <a:ext cx="805855" cy="7361755"/>
        </a:xfrm>
        <a:solidFill>
          <a:sysClr val="window" lastClr="FFFFFF">
            <a:alpha val="90000"/>
            <a:hueOff val="0"/>
            <a:satOff val="0"/>
            <a:lumOff val="0"/>
            <a:alphaOff val="0"/>
          </a:sysClr>
        </a:solidFill>
        <a:ln w="9525" cap="flat" cmpd="sng" algn="ctr">
          <a:solidFill>
            <a:srgbClr val="3333FF">
              <a:alpha val="49804"/>
            </a:srgbClr>
          </a:solidFill>
          <a:prstDash val="solid"/>
        </a:ln>
        <a:effectLst/>
      </dgm:spPr>
      <dgm:t>
        <a:bodyPr/>
        <a:lstStyle/>
        <a:p>
          <a:r>
            <a:rPr lang="en-US" b="0" dirty="0" smtClean="0">
              <a:solidFill>
                <a:sysClr val="windowText" lastClr="000000">
                  <a:hueOff val="0"/>
                  <a:satOff val="0"/>
                  <a:lumOff val="0"/>
                  <a:alphaOff val="0"/>
                </a:sysClr>
              </a:solidFill>
              <a:latin typeface="Verdana" pitchFamily="34" charset="0"/>
              <a:ea typeface="Verdana" pitchFamily="34" charset="0"/>
              <a:cs typeface="Verdana" pitchFamily="34" charset="0"/>
            </a:rPr>
            <a:t>Review and adjustments</a:t>
          </a:r>
        </a:p>
      </dgm:t>
    </dgm:pt>
    <dgm:pt modelId="{C7F85AAE-CF3E-41FD-91D5-79E5F40972E7}" type="parTrans" cxnId="{3E1B265B-5948-458C-B8DE-6256BDCB6AE6}">
      <dgm:prSet/>
      <dgm:spPr/>
      <dgm:t>
        <a:bodyPr/>
        <a:lstStyle/>
        <a:p>
          <a:endParaRPr lang="en-US">
            <a:latin typeface="Verdana" pitchFamily="34" charset="0"/>
            <a:ea typeface="Verdana" pitchFamily="34" charset="0"/>
            <a:cs typeface="Verdana" pitchFamily="34" charset="0"/>
          </a:endParaRPr>
        </a:p>
      </dgm:t>
    </dgm:pt>
    <dgm:pt modelId="{00FC6F0B-C5DF-4891-9D5B-B6F47FCFC2D5}" type="sibTrans" cxnId="{3E1B265B-5948-458C-B8DE-6256BDCB6AE6}">
      <dgm:prSet/>
      <dgm:spPr/>
      <dgm:t>
        <a:bodyPr/>
        <a:lstStyle/>
        <a:p>
          <a:endParaRPr lang="en-US">
            <a:latin typeface="Verdana" pitchFamily="34" charset="0"/>
            <a:ea typeface="Verdana" pitchFamily="34" charset="0"/>
            <a:cs typeface="Verdana" pitchFamily="34" charset="0"/>
          </a:endParaRPr>
        </a:p>
      </dgm:t>
    </dgm:pt>
    <dgm:pt modelId="{F9853E67-7575-4043-80AF-8DCA4336F71A}">
      <dgm:prSet phldrT="[Text]"/>
      <dgm:spPr>
        <a:xfrm rot="5400000">
          <a:off x="-185966" y="3468621"/>
          <a:ext cx="1239777" cy="867844"/>
        </a:xfrm>
        <a:solidFill>
          <a:srgbClr val="3333FF"/>
        </a:solidFill>
        <a:ln w="9525" cap="flat" cmpd="sng" algn="ctr">
          <a:solidFill>
            <a:srgbClr val="B2B2B2">
              <a:alpha val="90000"/>
              <a:hueOff val="0"/>
              <a:satOff val="0"/>
              <a:lumOff val="0"/>
              <a:alphaOff val="-40000"/>
            </a:srgbClr>
          </a:solidFill>
          <a:prstDash val="solid"/>
        </a:ln>
        <a:effectLst>
          <a:outerShdw blurRad="40000" dist="23000" dir="5400000" rotWithShape="0">
            <a:srgbClr val="000000">
              <a:alpha val="35000"/>
            </a:srgbClr>
          </a:outerShdw>
        </a:effectLst>
      </dgm:spPr>
      <dgm:t>
        <a:bodyPr/>
        <a:lstStyle/>
        <a:p>
          <a:r>
            <a:rPr lang="en-US" dirty="0" smtClean="0">
              <a:solidFill>
                <a:sysClr val="window" lastClr="FFFFFF"/>
              </a:solidFill>
              <a:latin typeface="Verdana" pitchFamily="34" charset="0"/>
              <a:ea typeface="Verdana" pitchFamily="34" charset="0"/>
              <a:cs typeface="Verdana" pitchFamily="34" charset="0"/>
            </a:rPr>
            <a:t>4</a:t>
          </a:r>
          <a:endParaRPr lang="en-US" dirty="0">
            <a:solidFill>
              <a:sysClr val="window" lastClr="FFFFFF"/>
            </a:solidFill>
            <a:latin typeface="Verdana" pitchFamily="34" charset="0"/>
            <a:ea typeface="Verdana" pitchFamily="34" charset="0"/>
            <a:cs typeface="Verdana" pitchFamily="34" charset="0"/>
          </a:endParaRPr>
        </a:p>
      </dgm:t>
    </dgm:pt>
    <dgm:pt modelId="{F893A76E-312F-45C2-AE31-6147243E8EEF}" type="parTrans" cxnId="{0843C74A-FC68-42AB-81D5-BA8EC61C715E}">
      <dgm:prSet/>
      <dgm:spPr/>
      <dgm:t>
        <a:bodyPr/>
        <a:lstStyle/>
        <a:p>
          <a:endParaRPr lang="en-US">
            <a:latin typeface="Verdana" pitchFamily="34" charset="0"/>
            <a:ea typeface="Verdana" pitchFamily="34" charset="0"/>
            <a:cs typeface="Verdana" pitchFamily="34" charset="0"/>
          </a:endParaRPr>
        </a:p>
      </dgm:t>
    </dgm:pt>
    <dgm:pt modelId="{DBD79CEB-6BDE-4DEA-86EA-C9ACFDBE8A1A}" type="sibTrans" cxnId="{0843C74A-FC68-42AB-81D5-BA8EC61C715E}">
      <dgm:prSet/>
      <dgm:spPr/>
      <dgm:t>
        <a:bodyPr/>
        <a:lstStyle/>
        <a:p>
          <a:endParaRPr lang="en-US">
            <a:latin typeface="Verdana" pitchFamily="34" charset="0"/>
            <a:ea typeface="Verdana" pitchFamily="34" charset="0"/>
            <a:cs typeface="Verdana" pitchFamily="34" charset="0"/>
          </a:endParaRPr>
        </a:p>
      </dgm:t>
    </dgm:pt>
    <dgm:pt modelId="{453D4712-2A3E-4A01-9D65-360C497E4D75}">
      <dgm:prSet/>
      <dgm:spPr>
        <a:xfrm rot="5400000">
          <a:off x="4145794" y="-1088336"/>
          <a:ext cx="805855" cy="7361755"/>
        </a:xfrm>
        <a:solidFill>
          <a:sysClr val="window" lastClr="FFFFFF">
            <a:alpha val="90000"/>
            <a:hueOff val="0"/>
            <a:satOff val="0"/>
            <a:lumOff val="0"/>
            <a:alphaOff val="0"/>
          </a:sysClr>
        </a:solidFill>
        <a:ln w="9525" cap="flat" cmpd="sng" algn="ctr">
          <a:solidFill>
            <a:srgbClr val="8A1E92">
              <a:alpha val="63137"/>
            </a:srgbClr>
          </a:solidFill>
          <a:prstDash val="solid"/>
        </a:ln>
        <a:effectLst/>
      </dgm:spPr>
      <dgm:t>
        <a:bodyPr/>
        <a:lstStyle/>
        <a:p>
          <a:r>
            <a:rPr lang="en-US" b="0" dirty="0" smtClean="0">
              <a:solidFill>
                <a:sysClr val="windowText" lastClr="000000">
                  <a:hueOff val="0"/>
                  <a:satOff val="0"/>
                  <a:lumOff val="0"/>
                  <a:alphaOff val="0"/>
                </a:sysClr>
              </a:solidFill>
              <a:latin typeface="Verdana" pitchFamily="34" charset="0"/>
              <a:ea typeface="Verdana" pitchFamily="34" charset="0"/>
              <a:cs typeface="Verdana" pitchFamily="34" charset="0"/>
            </a:rPr>
            <a:t>Monitoring and Evaluation </a:t>
          </a:r>
          <a:endParaRPr lang="en-US" dirty="0">
            <a:solidFill>
              <a:sysClr val="windowText" lastClr="000000">
                <a:hueOff val="0"/>
                <a:satOff val="0"/>
                <a:lumOff val="0"/>
                <a:alphaOff val="0"/>
              </a:sysClr>
            </a:solidFill>
            <a:latin typeface="Verdana" pitchFamily="34" charset="0"/>
            <a:ea typeface="Verdana" pitchFamily="34" charset="0"/>
            <a:cs typeface="Verdana" pitchFamily="34" charset="0"/>
          </a:endParaRPr>
        </a:p>
      </dgm:t>
    </dgm:pt>
    <dgm:pt modelId="{9D79DCBF-2605-4BC8-9BA6-6BFC8D0A2076}" type="parTrans" cxnId="{9381B636-BD9B-4F15-95DD-4D03C271D0B4}">
      <dgm:prSet/>
      <dgm:spPr/>
      <dgm:t>
        <a:bodyPr/>
        <a:lstStyle/>
        <a:p>
          <a:endParaRPr lang="en-US">
            <a:latin typeface="Verdana" pitchFamily="34" charset="0"/>
            <a:ea typeface="Verdana" pitchFamily="34" charset="0"/>
            <a:cs typeface="Verdana" pitchFamily="34" charset="0"/>
          </a:endParaRPr>
        </a:p>
      </dgm:t>
    </dgm:pt>
    <dgm:pt modelId="{DD474D34-F558-4621-9532-8F3E3348F65F}" type="sibTrans" cxnId="{9381B636-BD9B-4F15-95DD-4D03C271D0B4}">
      <dgm:prSet/>
      <dgm:spPr/>
      <dgm:t>
        <a:bodyPr/>
        <a:lstStyle/>
        <a:p>
          <a:endParaRPr lang="en-US">
            <a:latin typeface="Verdana" pitchFamily="34" charset="0"/>
            <a:ea typeface="Verdana" pitchFamily="34" charset="0"/>
            <a:cs typeface="Verdana" pitchFamily="34" charset="0"/>
          </a:endParaRPr>
        </a:p>
      </dgm:t>
    </dgm:pt>
    <dgm:pt modelId="{8929531B-E949-4F4C-B043-FAF93241DDE7}" type="pres">
      <dgm:prSet presAssocID="{86E12978-C22F-4C9B-81A8-84910F888237}" presName="linearFlow" presStyleCnt="0">
        <dgm:presLayoutVars>
          <dgm:dir/>
          <dgm:animLvl val="lvl"/>
          <dgm:resizeHandles val="exact"/>
        </dgm:presLayoutVars>
      </dgm:prSet>
      <dgm:spPr/>
      <dgm:t>
        <a:bodyPr/>
        <a:lstStyle/>
        <a:p>
          <a:endParaRPr lang="en-US"/>
        </a:p>
      </dgm:t>
    </dgm:pt>
    <dgm:pt modelId="{D6D7049E-6CBA-4584-8DED-DC5C6D08C739}" type="pres">
      <dgm:prSet presAssocID="{5FCCE270-E51F-4EA6-ABFE-A5317DCA01B9}" presName="composite" presStyleCnt="0"/>
      <dgm:spPr/>
    </dgm:pt>
    <dgm:pt modelId="{BE0AFC0E-1E0F-4FE2-821F-C8E108B655FF}" type="pres">
      <dgm:prSet presAssocID="{5FCCE270-E51F-4EA6-ABFE-A5317DCA01B9}" presName="parentText" presStyleLbl="alignNode1" presStyleIdx="0" presStyleCnt="4" custLinFactNeighborX="0" custLinFactNeighborY="-285">
        <dgm:presLayoutVars>
          <dgm:chMax val="1"/>
          <dgm:bulletEnabled val="1"/>
        </dgm:presLayoutVars>
      </dgm:prSet>
      <dgm:spPr>
        <a:prstGeom prst="chevron">
          <a:avLst/>
        </a:prstGeom>
      </dgm:spPr>
      <dgm:t>
        <a:bodyPr/>
        <a:lstStyle/>
        <a:p>
          <a:endParaRPr lang="en-US"/>
        </a:p>
      </dgm:t>
    </dgm:pt>
    <dgm:pt modelId="{F891322D-E733-4089-B0EC-C96B2243A45A}" type="pres">
      <dgm:prSet presAssocID="{5FCCE270-E51F-4EA6-ABFE-A5317DCA01B9}" presName="descendantText" presStyleLbl="alignAcc1" presStyleIdx="0" presStyleCnt="4" custLinFactNeighborX="-170" custLinFactNeighborY="1456">
        <dgm:presLayoutVars>
          <dgm:bulletEnabled val="1"/>
        </dgm:presLayoutVars>
      </dgm:prSet>
      <dgm:spPr>
        <a:prstGeom prst="round2SameRect">
          <a:avLst/>
        </a:prstGeom>
      </dgm:spPr>
      <dgm:t>
        <a:bodyPr/>
        <a:lstStyle/>
        <a:p>
          <a:endParaRPr lang="en-US"/>
        </a:p>
      </dgm:t>
    </dgm:pt>
    <dgm:pt modelId="{112F82E6-A210-4ADE-A091-01D6292D9273}" type="pres">
      <dgm:prSet presAssocID="{1944CEFC-E8A4-4FD7-9C21-2E832B43B189}" presName="sp" presStyleCnt="0"/>
      <dgm:spPr/>
    </dgm:pt>
    <dgm:pt modelId="{0845FF8C-27F4-4DED-96F2-EC0D0B380782}" type="pres">
      <dgm:prSet presAssocID="{110E2C85-0C3C-4551-8D89-BD873AF0E884}" presName="composite" presStyleCnt="0"/>
      <dgm:spPr/>
    </dgm:pt>
    <dgm:pt modelId="{7CFE0CCB-B6F6-4EBC-B1F8-5920B8FB8BAB}" type="pres">
      <dgm:prSet presAssocID="{110E2C85-0C3C-4551-8D89-BD873AF0E884}" presName="parentText" presStyleLbl="alignNode1" presStyleIdx="1" presStyleCnt="4">
        <dgm:presLayoutVars>
          <dgm:chMax val="1"/>
          <dgm:bulletEnabled val="1"/>
        </dgm:presLayoutVars>
      </dgm:prSet>
      <dgm:spPr>
        <a:prstGeom prst="chevron">
          <a:avLst/>
        </a:prstGeom>
      </dgm:spPr>
      <dgm:t>
        <a:bodyPr/>
        <a:lstStyle/>
        <a:p>
          <a:endParaRPr lang="en-US"/>
        </a:p>
      </dgm:t>
    </dgm:pt>
    <dgm:pt modelId="{C840086A-7EE0-4912-AF6A-237408EA2D4B}" type="pres">
      <dgm:prSet presAssocID="{110E2C85-0C3C-4551-8D89-BD873AF0E884}" presName="descendantText" presStyleLbl="alignAcc1" presStyleIdx="1" presStyleCnt="4" custLinFactNeighborX="-281" custLinFactNeighborY="5180">
        <dgm:presLayoutVars>
          <dgm:bulletEnabled val="1"/>
        </dgm:presLayoutVars>
      </dgm:prSet>
      <dgm:spPr>
        <a:prstGeom prst="round2SameRect">
          <a:avLst/>
        </a:prstGeom>
      </dgm:spPr>
      <dgm:t>
        <a:bodyPr/>
        <a:lstStyle/>
        <a:p>
          <a:endParaRPr lang="en-US"/>
        </a:p>
      </dgm:t>
    </dgm:pt>
    <dgm:pt modelId="{6157C895-295E-4D54-8268-0ED567BE584D}" type="pres">
      <dgm:prSet presAssocID="{6AF34C76-6415-443E-AD6E-C7A905268C18}" presName="sp" presStyleCnt="0"/>
      <dgm:spPr/>
    </dgm:pt>
    <dgm:pt modelId="{CF815A35-30E8-402D-A3D2-660A00D99CF9}" type="pres">
      <dgm:prSet presAssocID="{7D61CA08-6045-4493-9EEF-85F27EE9B661}" presName="composite" presStyleCnt="0"/>
      <dgm:spPr/>
    </dgm:pt>
    <dgm:pt modelId="{1F1AECEC-7B62-499A-A8DA-3E1F58681C94}" type="pres">
      <dgm:prSet presAssocID="{7D61CA08-6045-4493-9EEF-85F27EE9B661}" presName="parentText" presStyleLbl="alignNode1" presStyleIdx="2" presStyleCnt="4">
        <dgm:presLayoutVars>
          <dgm:chMax val="1"/>
          <dgm:bulletEnabled val="1"/>
        </dgm:presLayoutVars>
      </dgm:prSet>
      <dgm:spPr>
        <a:prstGeom prst="chevron">
          <a:avLst/>
        </a:prstGeom>
      </dgm:spPr>
      <dgm:t>
        <a:bodyPr/>
        <a:lstStyle/>
        <a:p>
          <a:endParaRPr lang="en-US"/>
        </a:p>
      </dgm:t>
    </dgm:pt>
    <dgm:pt modelId="{5CF188EC-D04A-494A-82FE-92E760A8A6FC}" type="pres">
      <dgm:prSet presAssocID="{7D61CA08-6045-4493-9EEF-85F27EE9B661}" presName="descendantText" presStyleLbl="alignAcc1" presStyleIdx="2" presStyleCnt="4">
        <dgm:presLayoutVars>
          <dgm:bulletEnabled val="1"/>
        </dgm:presLayoutVars>
      </dgm:prSet>
      <dgm:spPr>
        <a:prstGeom prst="round2SameRect">
          <a:avLst/>
        </a:prstGeom>
      </dgm:spPr>
      <dgm:t>
        <a:bodyPr/>
        <a:lstStyle/>
        <a:p>
          <a:endParaRPr lang="en-US"/>
        </a:p>
      </dgm:t>
    </dgm:pt>
    <dgm:pt modelId="{4797D7A4-A58C-492F-9A3C-0ED5AB7B8280}" type="pres">
      <dgm:prSet presAssocID="{AED3F42E-3125-4329-8550-E9A59EF54311}" presName="sp" presStyleCnt="0"/>
      <dgm:spPr/>
    </dgm:pt>
    <dgm:pt modelId="{97BBF048-E487-41A8-A772-EBFCEF2E7E49}" type="pres">
      <dgm:prSet presAssocID="{F9853E67-7575-4043-80AF-8DCA4336F71A}" presName="composite" presStyleCnt="0"/>
      <dgm:spPr/>
    </dgm:pt>
    <dgm:pt modelId="{5B2AFE9F-630E-4D12-A40E-A02EE8F76CA3}" type="pres">
      <dgm:prSet presAssocID="{F9853E67-7575-4043-80AF-8DCA4336F71A}" presName="parentText" presStyleLbl="alignNode1" presStyleIdx="3" presStyleCnt="4">
        <dgm:presLayoutVars>
          <dgm:chMax val="1"/>
          <dgm:bulletEnabled val="1"/>
        </dgm:presLayoutVars>
      </dgm:prSet>
      <dgm:spPr>
        <a:prstGeom prst="chevron">
          <a:avLst/>
        </a:prstGeom>
      </dgm:spPr>
      <dgm:t>
        <a:bodyPr/>
        <a:lstStyle/>
        <a:p>
          <a:endParaRPr lang="en-US"/>
        </a:p>
      </dgm:t>
    </dgm:pt>
    <dgm:pt modelId="{79841041-091A-4C1F-B369-2CF7749F76C8}" type="pres">
      <dgm:prSet presAssocID="{F9853E67-7575-4043-80AF-8DCA4336F71A}" presName="descendantText" presStyleLbl="alignAcc1" presStyleIdx="3" presStyleCnt="4">
        <dgm:presLayoutVars>
          <dgm:bulletEnabled val="1"/>
        </dgm:presLayoutVars>
      </dgm:prSet>
      <dgm:spPr>
        <a:prstGeom prst="round2SameRect">
          <a:avLst/>
        </a:prstGeom>
      </dgm:spPr>
      <dgm:t>
        <a:bodyPr/>
        <a:lstStyle/>
        <a:p>
          <a:endParaRPr lang="en-US"/>
        </a:p>
      </dgm:t>
    </dgm:pt>
  </dgm:ptLst>
  <dgm:cxnLst>
    <dgm:cxn modelId="{E8398A62-D7FC-42D4-884D-C2002C0669DD}" srcId="{86E12978-C22F-4C9B-81A8-84910F888237}" destId="{7D61CA08-6045-4493-9EEF-85F27EE9B661}" srcOrd="2" destOrd="0" parTransId="{C90C531C-46B4-4E75-81DC-9F5F0C146626}" sibTransId="{AED3F42E-3125-4329-8550-E9A59EF54311}"/>
    <dgm:cxn modelId="{9AB8C041-6581-4554-AEA7-B4B272FE726A}" srcId="{5FCCE270-E51F-4EA6-ABFE-A5317DCA01B9}" destId="{645688D3-9AF6-4BA2-80F5-7218CDF0ACD3}" srcOrd="0" destOrd="0" parTransId="{86104DBF-1561-4777-BDDF-009C9845F366}" sibTransId="{B5F952D3-CE07-4A56-A9E4-7D0F6A36ECD1}"/>
    <dgm:cxn modelId="{FECD73F4-A798-DE4A-A46E-D946930E2249}" type="presOf" srcId="{86E12978-C22F-4C9B-81A8-84910F888237}" destId="{8929531B-E949-4F4C-B043-FAF93241DDE7}" srcOrd="0" destOrd="0" presId="urn:microsoft.com/office/officeart/2005/8/layout/chevron2"/>
    <dgm:cxn modelId="{0843C74A-FC68-42AB-81D5-BA8EC61C715E}" srcId="{86E12978-C22F-4C9B-81A8-84910F888237}" destId="{F9853E67-7575-4043-80AF-8DCA4336F71A}" srcOrd="3" destOrd="0" parTransId="{F893A76E-312F-45C2-AE31-6147243E8EEF}" sibTransId="{DBD79CEB-6BDE-4DEA-86EA-C9ACFDBE8A1A}"/>
    <dgm:cxn modelId="{CD48CE36-9B18-C641-9969-61CB0F3751A9}" type="presOf" srcId="{3E5649DA-F239-4637-AE00-FA43C81F1F5C}" destId="{C840086A-7EE0-4912-AF6A-237408EA2D4B}" srcOrd="0" destOrd="0" presId="urn:microsoft.com/office/officeart/2005/8/layout/chevron2"/>
    <dgm:cxn modelId="{5606AA70-75EE-4595-9558-70A6127A28EE}" srcId="{110E2C85-0C3C-4551-8D89-BD873AF0E884}" destId="{3E5649DA-F239-4637-AE00-FA43C81F1F5C}" srcOrd="0" destOrd="0" parTransId="{9ED9EB06-2BE6-4BA2-9770-A551F5096E69}" sibTransId="{9DF03490-3EDA-448B-B4D4-0FE6211ED0CF}"/>
    <dgm:cxn modelId="{3E1B265B-5948-458C-B8DE-6256BDCB6AE6}" srcId="{F9853E67-7575-4043-80AF-8DCA4336F71A}" destId="{AAD1472F-2745-4508-BB42-C5D575B30B68}" srcOrd="0" destOrd="0" parTransId="{C7F85AAE-CF3E-41FD-91D5-79E5F40972E7}" sibTransId="{00FC6F0B-C5DF-4891-9D5B-B6F47FCFC2D5}"/>
    <dgm:cxn modelId="{9381B636-BD9B-4F15-95DD-4D03C271D0B4}" srcId="{7D61CA08-6045-4493-9EEF-85F27EE9B661}" destId="{453D4712-2A3E-4A01-9D65-360C497E4D75}" srcOrd="0" destOrd="0" parTransId="{9D79DCBF-2605-4BC8-9BA6-6BFC8D0A2076}" sibTransId="{DD474D34-F558-4621-9532-8F3E3348F65F}"/>
    <dgm:cxn modelId="{E72899FC-5B84-8D44-8398-F92B1FF58C86}" type="presOf" srcId="{453D4712-2A3E-4A01-9D65-360C497E4D75}" destId="{5CF188EC-D04A-494A-82FE-92E760A8A6FC}" srcOrd="0" destOrd="0" presId="urn:microsoft.com/office/officeart/2005/8/layout/chevron2"/>
    <dgm:cxn modelId="{B7D0570E-D206-1F46-8A40-CD35D220684B}" type="presOf" srcId="{645688D3-9AF6-4BA2-80F5-7218CDF0ACD3}" destId="{F891322D-E733-4089-B0EC-C96B2243A45A}" srcOrd="0" destOrd="0" presId="urn:microsoft.com/office/officeart/2005/8/layout/chevron2"/>
    <dgm:cxn modelId="{4AFDA43E-5C4D-2542-A9F9-67E00DD5B384}" type="presOf" srcId="{7D61CA08-6045-4493-9EEF-85F27EE9B661}" destId="{1F1AECEC-7B62-499A-A8DA-3E1F58681C94}" srcOrd="0" destOrd="0" presId="urn:microsoft.com/office/officeart/2005/8/layout/chevron2"/>
    <dgm:cxn modelId="{BEBA2EFB-E45B-7A44-9C75-ED3281CFB565}" type="presOf" srcId="{AAD1472F-2745-4508-BB42-C5D575B30B68}" destId="{79841041-091A-4C1F-B369-2CF7749F76C8}" srcOrd="0" destOrd="0" presId="urn:microsoft.com/office/officeart/2005/8/layout/chevron2"/>
    <dgm:cxn modelId="{69FBA062-0B33-44C4-AC4E-8FB79B8E5E30}" srcId="{86E12978-C22F-4C9B-81A8-84910F888237}" destId="{5FCCE270-E51F-4EA6-ABFE-A5317DCA01B9}" srcOrd="0" destOrd="0" parTransId="{8AB4AE1F-AAAB-4D3C-81AB-0DA91E172C6B}" sibTransId="{1944CEFC-E8A4-4FD7-9C21-2E832B43B189}"/>
    <dgm:cxn modelId="{25003127-6CAB-4B41-86A1-20D485AA1050}" type="presOf" srcId="{F9853E67-7575-4043-80AF-8DCA4336F71A}" destId="{5B2AFE9F-630E-4D12-A40E-A02EE8F76CA3}" srcOrd="0" destOrd="0" presId="urn:microsoft.com/office/officeart/2005/8/layout/chevron2"/>
    <dgm:cxn modelId="{86C8F418-25CD-4C7E-8FAA-29B8AD6C1304}" srcId="{86E12978-C22F-4C9B-81A8-84910F888237}" destId="{110E2C85-0C3C-4551-8D89-BD873AF0E884}" srcOrd="1" destOrd="0" parTransId="{672B2A7A-1F38-400A-A4EF-E3B497951D69}" sibTransId="{6AF34C76-6415-443E-AD6E-C7A905268C18}"/>
    <dgm:cxn modelId="{BEA1E803-743A-F14B-8476-EBE0BF19B19B}" type="presOf" srcId="{110E2C85-0C3C-4551-8D89-BD873AF0E884}" destId="{7CFE0CCB-B6F6-4EBC-B1F8-5920B8FB8BAB}" srcOrd="0" destOrd="0" presId="urn:microsoft.com/office/officeart/2005/8/layout/chevron2"/>
    <dgm:cxn modelId="{A6985343-67A7-B548-B46B-088319E33952}" type="presOf" srcId="{5FCCE270-E51F-4EA6-ABFE-A5317DCA01B9}" destId="{BE0AFC0E-1E0F-4FE2-821F-C8E108B655FF}" srcOrd="0" destOrd="0" presId="urn:microsoft.com/office/officeart/2005/8/layout/chevron2"/>
    <dgm:cxn modelId="{C68F8E0E-CDD9-E449-9C8C-6A62C002ED48}" type="presParOf" srcId="{8929531B-E949-4F4C-B043-FAF93241DDE7}" destId="{D6D7049E-6CBA-4584-8DED-DC5C6D08C739}" srcOrd="0" destOrd="0" presId="urn:microsoft.com/office/officeart/2005/8/layout/chevron2"/>
    <dgm:cxn modelId="{0F240A22-592E-5443-B33B-812B4A2306BC}" type="presParOf" srcId="{D6D7049E-6CBA-4584-8DED-DC5C6D08C739}" destId="{BE0AFC0E-1E0F-4FE2-821F-C8E108B655FF}" srcOrd="0" destOrd="0" presId="urn:microsoft.com/office/officeart/2005/8/layout/chevron2"/>
    <dgm:cxn modelId="{B3FB7BB8-1B63-9348-B95F-122F3F73A009}" type="presParOf" srcId="{D6D7049E-6CBA-4584-8DED-DC5C6D08C739}" destId="{F891322D-E733-4089-B0EC-C96B2243A45A}" srcOrd="1" destOrd="0" presId="urn:microsoft.com/office/officeart/2005/8/layout/chevron2"/>
    <dgm:cxn modelId="{D4EEA7BE-A542-8E45-AC62-1C0244399FC9}" type="presParOf" srcId="{8929531B-E949-4F4C-B043-FAF93241DDE7}" destId="{112F82E6-A210-4ADE-A091-01D6292D9273}" srcOrd="1" destOrd="0" presId="urn:microsoft.com/office/officeart/2005/8/layout/chevron2"/>
    <dgm:cxn modelId="{95958995-0855-8346-A857-4E1D908BBCB3}" type="presParOf" srcId="{8929531B-E949-4F4C-B043-FAF93241DDE7}" destId="{0845FF8C-27F4-4DED-96F2-EC0D0B380782}" srcOrd="2" destOrd="0" presId="urn:microsoft.com/office/officeart/2005/8/layout/chevron2"/>
    <dgm:cxn modelId="{84AD046A-4D88-E94E-99A4-8DD3E8A86D1B}" type="presParOf" srcId="{0845FF8C-27F4-4DED-96F2-EC0D0B380782}" destId="{7CFE0CCB-B6F6-4EBC-B1F8-5920B8FB8BAB}" srcOrd="0" destOrd="0" presId="urn:microsoft.com/office/officeart/2005/8/layout/chevron2"/>
    <dgm:cxn modelId="{EFC8EAB8-5BB5-584D-BBAB-B2EBE936150A}" type="presParOf" srcId="{0845FF8C-27F4-4DED-96F2-EC0D0B380782}" destId="{C840086A-7EE0-4912-AF6A-237408EA2D4B}" srcOrd="1" destOrd="0" presId="urn:microsoft.com/office/officeart/2005/8/layout/chevron2"/>
    <dgm:cxn modelId="{3BC1FEFF-400A-0D4D-A150-30452BD9B0F3}" type="presParOf" srcId="{8929531B-E949-4F4C-B043-FAF93241DDE7}" destId="{6157C895-295E-4D54-8268-0ED567BE584D}" srcOrd="3" destOrd="0" presId="urn:microsoft.com/office/officeart/2005/8/layout/chevron2"/>
    <dgm:cxn modelId="{94948B95-D21A-B642-B66C-47F0FD89A988}" type="presParOf" srcId="{8929531B-E949-4F4C-B043-FAF93241DDE7}" destId="{CF815A35-30E8-402D-A3D2-660A00D99CF9}" srcOrd="4" destOrd="0" presId="urn:microsoft.com/office/officeart/2005/8/layout/chevron2"/>
    <dgm:cxn modelId="{4B813EE6-FD6F-7F4D-BB00-F3C0CDCD20C7}" type="presParOf" srcId="{CF815A35-30E8-402D-A3D2-660A00D99CF9}" destId="{1F1AECEC-7B62-499A-A8DA-3E1F58681C94}" srcOrd="0" destOrd="0" presId="urn:microsoft.com/office/officeart/2005/8/layout/chevron2"/>
    <dgm:cxn modelId="{CB7B11AD-42E3-CE4F-9BAC-F3AD913BBB81}" type="presParOf" srcId="{CF815A35-30E8-402D-A3D2-660A00D99CF9}" destId="{5CF188EC-D04A-494A-82FE-92E760A8A6FC}" srcOrd="1" destOrd="0" presId="urn:microsoft.com/office/officeart/2005/8/layout/chevron2"/>
    <dgm:cxn modelId="{9E382F7A-25D8-2843-8A17-0D32D6FF39BA}" type="presParOf" srcId="{8929531B-E949-4F4C-B043-FAF93241DDE7}" destId="{4797D7A4-A58C-492F-9A3C-0ED5AB7B8280}" srcOrd="5" destOrd="0" presId="urn:microsoft.com/office/officeart/2005/8/layout/chevron2"/>
    <dgm:cxn modelId="{14CC623D-C0BC-C24D-B1B0-1D0E3800F93A}" type="presParOf" srcId="{8929531B-E949-4F4C-B043-FAF93241DDE7}" destId="{97BBF048-E487-41A8-A772-EBFCEF2E7E49}" srcOrd="6" destOrd="0" presId="urn:microsoft.com/office/officeart/2005/8/layout/chevron2"/>
    <dgm:cxn modelId="{6E224B94-1199-4C40-87AE-50076AC33A5F}" type="presParOf" srcId="{97BBF048-E487-41A8-A772-EBFCEF2E7E49}" destId="{5B2AFE9F-630E-4D12-A40E-A02EE8F76CA3}" srcOrd="0" destOrd="0" presId="urn:microsoft.com/office/officeart/2005/8/layout/chevron2"/>
    <dgm:cxn modelId="{DFF04CAC-01F9-6140-81D4-4159FBF8611A}" type="presParOf" srcId="{97BBF048-E487-41A8-A772-EBFCEF2E7E49}" destId="{79841041-091A-4C1F-B369-2CF7749F76C8}"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D7E20D0-6D02-4583-997D-20BDF77D3591}" type="doc">
      <dgm:prSet loTypeId="urn:microsoft.com/office/officeart/2005/8/layout/hierarchy4" loCatId="relationship" qsTypeId="urn:microsoft.com/office/officeart/2005/8/quickstyle/simple1" qsCatId="simple" csTypeId="urn:microsoft.com/office/officeart/2005/8/colors/accent1_2" csCatId="accent1" phldr="1"/>
      <dgm:spPr/>
      <dgm:t>
        <a:bodyPr/>
        <a:lstStyle/>
        <a:p>
          <a:endParaRPr lang="en-US"/>
        </a:p>
      </dgm:t>
    </dgm:pt>
    <dgm:pt modelId="{217CC329-00F9-45BD-8BD5-1DA82883AF7A}">
      <dgm:prSet phldrT="[Text]" custT="1"/>
      <dgm:spPr>
        <a:xfrm>
          <a:off x="944" y="958"/>
          <a:ext cx="8227711" cy="1412153"/>
        </a:xfrm>
        <a:solidFill>
          <a:srgbClr val="3333FF"/>
        </a:solidFill>
        <a:ln w="25400" cap="flat" cmpd="sng" algn="ctr">
          <a:solidFill>
            <a:sysClr val="window" lastClr="FFFFFF">
              <a:hueOff val="0"/>
              <a:satOff val="0"/>
              <a:lumOff val="0"/>
              <a:alphaOff val="0"/>
            </a:sysClr>
          </a:solidFill>
          <a:prstDash val="solid"/>
        </a:ln>
        <a:effectLst/>
      </dgm:spPr>
      <dgm:t>
        <a:bodyPr/>
        <a:lstStyle/>
        <a:p>
          <a:pPr>
            <a:lnSpc>
              <a:spcPct val="100000"/>
            </a:lnSpc>
            <a:spcAft>
              <a:spcPts val="0"/>
            </a:spcAft>
          </a:pPr>
          <a:r>
            <a:rPr lang="en-US" sz="2400" dirty="0" smtClean="0">
              <a:solidFill>
                <a:sysClr val="window" lastClr="FFFFFF"/>
              </a:solidFill>
              <a:latin typeface="Georgia"/>
              <a:ea typeface="+mn-ea"/>
              <a:cs typeface="+mn-cs"/>
            </a:rPr>
            <a:t>Adaptation to Climate change and Setting </a:t>
          </a:r>
        </a:p>
        <a:p>
          <a:pPr>
            <a:lnSpc>
              <a:spcPct val="100000"/>
            </a:lnSpc>
            <a:spcAft>
              <a:spcPts val="0"/>
            </a:spcAft>
          </a:pPr>
          <a:r>
            <a:rPr lang="en-US" sz="2400" dirty="0" smtClean="0">
              <a:solidFill>
                <a:sysClr val="window" lastClr="FFFFFF"/>
              </a:solidFill>
              <a:latin typeface="Georgia"/>
              <a:ea typeface="+mn-ea"/>
              <a:cs typeface="+mn-cs"/>
            </a:rPr>
            <a:t>up low cost ICT Infrastructure.</a:t>
          </a:r>
        </a:p>
      </dgm:t>
    </dgm:pt>
    <dgm:pt modelId="{A62599B9-59F1-4F04-A913-AC318A9F1828}" type="parTrans" cxnId="{9D4D453C-5B7A-47B7-AAA4-06AADBDADCA9}">
      <dgm:prSet/>
      <dgm:spPr/>
      <dgm:t>
        <a:bodyPr/>
        <a:lstStyle/>
        <a:p>
          <a:endParaRPr lang="en-US"/>
        </a:p>
      </dgm:t>
    </dgm:pt>
    <dgm:pt modelId="{566DF419-C48C-4BED-A587-25B0788EC796}" type="sibTrans" cxnId="{9D4D453C-5B7A-47B7-AAA4-06AADBDADCA9}">
      <dgm:prSet/>
      <dgm:spPr/>
      <dgm:t>
        <a:bodyPr/>
        <a:lstStyle/>
        <a:p>
          <a:endParaRPr lang="en-US"/>
        </a:p>
      </dgm:t>
    </dgm:pt>
    <dgm:pt modelId="{CBA15388-B3C8-4FA7-8740-34649C1F1D5D}">
      <dgm:prSet phldrT="[Text]"/>
      <dgm:spPr>
        <a:xfrm>
          <a:off x="1219215" y="1447800"/>
          <a:ext cx="5374595" cy="1412153"/>
        </a:xfrm>
        <a:solidFill>
          <a:srgbClr val="00B050"/>
        </a:solidFill>
        <a:ln w="25400" cap="flat" cmpd="sng" algn="ctr">
          <a:solidFill>
            <a:sysClr val="window" lastClr="FFFFFF">
              <a:hueOff val="0"/>
              <a:satOff val="0"/>
              <a:lumOff val="0"/>
              <a:alphaOff val="0"/>
            </a:sysClr>
          </a:solidFill>
          <a:prstDash val="solid"/>
        </a:ln>
        <a:effectLst/>
      </dgm:spPr>
      <dgm:t>
        <a:bodyPr/>
        <a:lstStyle/>
        <a:p>
          <a:r>
            <a:rPr lang="en-US" dirty="0" smtClean="0">
              <a:solidFill>
                <a:sysClr val="window" lastClr="FFFFFF"/>
              </a:solidFill>
              <a:latin typeface="Georgia"/>
              <a:ea typeface="+mn-ea"/>
              <a:cs typeface="+mn-cs"/>
            </a:rPr>
            <a:t>Main frame</a:t>
          </a:r>
          <a:endParaRPr lang="en-US" dirty="0">
            <a:solidFill>
              <a:sysClr val="window" lastClr="FFFFFF"/>
            </a:solidFill>
            <a:latin typeface="Georgia"/>
            <a:ea typeface="+mn-ea"/>
            <a:cs typeface="+mn-cs"/>
          </a:endParaRPr>
        </a:p>
      </dgm:t>
    </dgm:pt>
    <dgm:pt modelId="{ACFD1500-2E86-4CE6-935E-660561037E98}" type="parTrans" cxnId="{46DED2A4-978A-4B80-9B25-62BEAFA06E2F}">
      <dgm:prSet/>
      <dgm:spPr/>
      <dgm:t>
        <a:bodyPr/>
        <a:lstStyle/>
        <a:p>
          <a:endParaRPr lang="en-US"/>
        </a:p>
      </dgm:t>
    </dgm:pt>
    <dgm:pt modelId="{FA199CCE-3D34-4E4D-BF6A-0D7241C44FD1}" type="sibTrans" cxnId="{46DED2A4-978A-4B80-9B25-62BEAFA06E2F}">
      <dgm:prSet/>
      <dgm:spPr/>
      <dgm:t>
        <a:bodyPr/>
        <a:lstStyle/>
        <a:p>
          <a:endParaRPr lang="en-US"/>
        </a:p>
      </dgm:t>
    </dgm:pt>
    <dgm:pt modelId="{81710C24-ED58-48E9-BEE4-D16D645C2514}">
      <dgm:prSet phldrT="[Text]"/>
      <dgm:spPr>
        <a:xfrm>
          <a:off x="5486401" y="3048005"/>
          <a:ext cx="2632025" cy="1412153"/>
        </a:xfrm>
        <a:solidFill>
          <a:srgbClr val="00B050"/>
        </a:solidFill>
        <a:ln w="25400" cap="flat" cmpd="sng" algn="ctr">
          <a:solidFill>
            <a:sysClr val="window" lastClr="FFFFFF">
              <a:hueOff val="0"/>
              <a:satOff val="0"/>
              <a:lumOff val="0"/>
              <a:alphaOff val="0"/>
            </a:sysClr>
          </a:solidFill>
          <a:prstDash val="solid"/>
        </a:ln>
        <a:effectLst/>
      </dgm:spPr>
      <dgm:t>
        <a:bodyPr/>
        <a:lstStyle/>
        <a:p>
          <a:r>
            <a:rPr lang="en-US" dirty="0" smtClean="0">
              <a:solidFill>
                <a:sysClr val="window" lastClr="FFFFFF"/>
              </a:solidFill>
              <a:latin typeface="Georgia"/>
              <a:ea typeface="+mn-ea"/>
              <a:cs typeface="+mn-cs"/>
            </a:rPr>
            <a:t>Evaluation </a:t>
          </a:r>
          <a:endParaRPr lang="en-US" dirty="0">
            <a:solidFill>
              <a:sysClr val="window" lastClr="FFFFFF"/>
            </a:solidFill>
            <a:latin typeface="Georgia"/>
            <a:ea typeface="+mn-ea"/>
            <a:cs typeface="+mn-cs"/>
          </a:endParaRPr>
        </a:p>
      </dgm:t>
    </dgm:pt>
    <dgm:pt modelId="{8A8B8C66-1656-4F91-BC2F-D98863B9212A}" type="parTrans" cxnId="{090D9F95-955D-4E3D-B0DC-2F249703F969}">
      <dgm:prSet/>
      <dgm:spPr/>
      <dgm:t>
        <a:bodyPr/>
        <a:lstStyle/>
        <a:p>
          <a:endParaRPr lang="en-US"/>
        </a:p>
      </dgm:t>
    </dgm:pt>
    <dgm:pt modelId="{FA338BE2-14B0-44B1-A563-D27926E78D27}" type="sibTrans" cxnId="{090D9F95-955D-4E3D-B0DC-2F249703F969}">
      <dgm:prSet/>
      <dgm:spPr/>
      <dgm:t>
        <a:bodyPr/>
        <a:lstStyle/>
        <a:p>
          <a:endParaRPr lang="en-US"/>
        </a:p>
      </dgm:t>
    </dgm:pt>
    <dgm:pt modelId="{3FF9A8B3-8EC6-45A4-918E-A665688C2387}">
      <dgm:prSet phldrT="[Text]" custT="1"/>
      <dgm:spPr>
        <a:xfrm>
          <a:off x="152391" y="3047997"/>
          <a:ext cx="2632025" cy="1412153"/>
        </a:xfrm>
        <a:solidFill>
          <a:srgbClr val="FF0000"/>
        </a:solidFill>
        <a:ln w="25400" cap="flat" cmpd="sng" algn="ctr">
          <a:solidFill>
            <a:sysClr val="window" lastClr="FFFFFF">
              <a:hueOff val="0"/>
              <a:satOff val="0"/>
              <a:lumOff val="0"/>
              <a:alphaOff val="0"/>
            </a:sysClr>
          </a:solidFill>
          <a:prstDash val="solid"/>
        </a:ln>
        <a:effectLst/>
      </dgm:spPr>
      <dgm:t>
        <a:bodyPr/>
        <a:lstStyle/>
        <a:p>
          <a:r>
            <a:rPr lang="en-US" sz="3400" dirty="0" smtClean="0">
              <a:solidFill>
                <a:sysClr val="window" lastClr="FFFFFF"/>
              </a:solidFill>
              <a:latin typeface="Georgia"/>
              <a:ea typeface="+mn-ea"/>
              <a:cs typeface="+mn-cs"/>
            </a:rPr>
            <a:t>Partnership</a:t>
          </a:r>
          <a:endParaRPr lang="en-US" sz="3400" dirty="0">
            <a:solidFill>
              <a:sysClr val="window" lastClr="FFFFFF"/>
            </a:solidFill>
            <a:latin typeface="Georgia"/>
            <a:ea typeface="+mn-ea"/>
            <a:cs typeface="+mn-cs"/>
          </a:endParaRPr>
        </a:p>
      </dgm:t>
    </dgm:pt>
    <dgm:pt modelId="{88EDC6D9-3FED-49C7-8BA3-FE4043AD22EC}" type="parTrans" cxnId="{05DBED51-4966-4E13-AC7D-9C5D338CECB7}">
      <dgm:prSet/>
      <dgm:spPr/>
      <dgm:t>
        <a:bodyPr/>
        <a:lstStyle/>
        <a:p>
          <a:endParaRPr lang="en-US"/>
        </a:p>
      </dgm:t>
    </dgm:pt>
    <dgm:pt modelId="{B7DF2157-9EA1-4AB4-8F44-69E8A9C22C90}" type="sibTrans" cxnId="{05DBED51-4966-4E13-AC7D-9C5D338CECB7}">
      <dgm:prSet/>
      <dgm:spPr/>
      <dgm:t>
        <a:bodyPr/>
        <a:lstStyle/>
        <a:p>
          <a:endParaRPr lang="en-US"/>
        </a:p>
      </dgm:t>
    </dgm:pt>
    <dgm:pt modelId="{30F10432-465B-49C9-9E68-BE4FBC47B733}">
      <dgm:prSet phldrT="[Text]"/>
      <dgm:spPr>
        <a:xfrm>
          <a:off x="2819396" y="3048005"/>
          <a:ext cx="2632025" cy="1412153"/>
        </a:xfrm>
        <a:solidFill>
          <a:srgbClr val="00B050"/>
        </a:solidFill>
        <a:ln w="25400" cap="flat" cmpd="sng" algn="ctr">
          <a:solidFill>
            <a:sysClr val="window" lastClr="FFFFFF">
              <a:hueOff val="0"/>
              <a:satOff val="0"/>
              <a:lumOff val="0"/>
              <a:alphaOff val="0"/>
            </a:sysClr>
          </a:solidFill>
          <a:prstDash val="solid"/>
        </a:ln>
        <a:effectLst/>
      </dgm:spPr>
      <dgm:t>
        <a:bodyPr/>
        <a:lstStyle/>
        <a:p>
          <a:r>
            <a:rPr lang="en-US" dirty="0" smtClean="0">
              <a:solidFill>
                <a:sysClr val="window" lastClr="FFFFFF"/>
              </a:solidFill>
              <a:latin typeface="Georgia"/>
              <a:ea typeface="+mn-ea"/>
              <a:cs typeface="+mn-cs"/>
            </a:rPr>
            <a:t>Solution </a:t>
          </a:r>
          <a:endParaRPr lang="en-US" dirty="0">
            <a:solidFill>
              <a:sysClr val="window" lastClr="FFFFFF"/>
            </a:solidFill>
            <a:latin typeface="Georgia"/>
            <a:ea typeface="+mn-ea"/>
            <a:cs typeface="+mn-cs"/>
          </a:endParaRPr>
        </a:p>
      </dgm:t>
    </dgm:pt>
    <dgm:pt modelId="{FCD10AFA-38B0-4B40-8A0C-3C2DE410B133}" type="parTrans" cxnId="{6E10F2AD-E538-4196-B03E-36EF30B3D71C}">
      <dgm:prSet/>
      <dgm:spPr/>
      <dgm:t>
        <a:bodyPr/>
        <a:lstStyle/>
        <a:p>
          <a:endParaRPr lang="en-US"/>
        </a:p>
      </dgm:t>
    </dgm:pt>
    <dgm:pt modelId="{21567089-68D6-4F2D-B5A3-DDD7B560EB53}" type="sibTrans" cxnId="{6E10F2AD-E538-4196-B03E-36EF30B3D71C}">
      <dgm:prSet/>
      <dgm:spPr/>
      <dgm:t>
        <a:bodyPr/>
        <a:lstStyle/>
        <a:p>
          <a:endParaRPr lang="en-US"/>
        </a:p>
      </dgm:t>
    </dgm:pt>
    <dgm:pt modelId="{376A91EE-09F9-4580-A1BA-993312B7842F}" type="pres">
      <dgm:prSet presAssocID="{2D7E20D0-6D02-4583-997D-20BDF77D3591}" presName="Name0" presStyleCnt="0">
        <dgm:presLayoutVars>
          <dgm:chPref val="1"/>
          <dgm:dir/>
          <dgm:animOne val="branch"/>
          <dgm:animLvl val="lvl"/>
          <dgm:resizeHandles/>
        </dgm:presLayoutVars>
      </dgm:prSet>
      <dgm:spPr/>
      <dgm:t>
        <a:bodyPr/>
        <a:lstStyle/>
        <a:p>
          <a:endParaRPr lang="en-US"/>
        </a:p>
      </dgm:t>
    </dgm:pt>
    <dgm:pt modelId="{223240F0-763A-480F-999C-D1457E42A6D9}" type="pres">
      <dgm:prSet presAssocID="{217CC329-00F9-45BD-8BD5-1DA82883AF7A}" presName="vertOne" presStyleCnt="0"/>
      <dgm:spPr/>
    </dgm:pt>
    <dgm:pt modelId="{4CFF4155-FE63-44A0-AD34-27AC93AD9180}" type="pres">
      <dgm:prSet presAssocID="{217CC329-00F9-45BD-8BD5-1DA82883AF7A}" presName="txOne" presStyleLbl="node0" presStyleIdx="0" presStyleCnt="1">
        <dgm:presLayoutVars>
          <dgm:chPref val="3"/>
        </dgm:presLayoutVars>
      </dgm:prSet>
      <dgm:spPr>
        <a:prstGeom prst="roundRect">
          <a:avLst>
            <a:gd name="adj" fmla="val 10000"/>
          </a:avLst>
        </a:prstGeom>
      </dgm:spPr>
      <dgm:t>
        <a:bodyPr/>
        <a:lstStyle/>
        <a:p>
          <a:endParaRPr lang="en-US"/>
        </a:p>
      </dgm:t>
    </dgm:pt>
    <dgm:pt modelId="{F78E4368-08F7-4613-A15E-8293932A9F66}" type="pres">
      <dgm:prSet presAssocID="{217CC329-00F9-45BD-8BD5-1DA82883AF7A}" presName="parTransOne" presStyleCnt="0"/>
      <dgm:spPr/>
    </dgm:pt>
    <dgm:pt modelId="{2FB7E93D-9F15-4609-BC42-45CBDDCC71E4}" type="pres">
      <dgm:prSet presAssocID="{217CC329-00F9-45BD-8BD5-1DA82883AF7A}" presName="horzOne" presStyleCnt="0"/>
      <dgm:spPr/>
    </dgm:pt>
    <dgm:pt modelId="{DF682C47-2295-4711-9332-EF4DDF200B71}" type="pres">
      <dgm:prSet presAssocID="{3FF9A8B3-8EC6-45A4-918E-A665688C2387}" presName="vertTwo" presStyleCnt="0"/>
      <dgm:spPr/>
    </dgm:pt>
    <dgm:pt modelId="{63805FC5-98CE-4430-8075-E309E1DDCDE9}" type="pres">
      <dgm:prSet presAssocID="{3FF9A8B3-8EC6-45A4-918E-A665688C2387}" presName="txTwo" presStyleLbl="node2" presStyleIdx="0" presStyleCnt="2" custLinFactY="5590" custLinFactNeighborX="5754" custLinFactNeighborY="100000">
        <dgm:presLayoutVars>
          <dgm:chPref val="3"/>
        </dgm:presLayoutVars>
      </dgm:prSet>
      <dgm:spPr>
        <a:prstGeom prst="roundRect">
          <a:avLst>
            <a:gd name="adj" fmla="val 10000"/>
          </a:avLst>
        </a:prstGeom>
      </dgm:spPr>
      <dgm:t>
        <a:bodyPr/>
        <a:lstStyle/>
        <a:p>
          <a:endParaRPr lang="en-US"/>
        </a:p>
      </dgm:t>
    </dgm:pt>
    <dgm:pt modelId="{BE6AA303-57F4-4117-9946-35AB4F582E7F}" type="pres">
      <dgm:prSet presAssocID="{3FF9A8B3-8EC6-45A4-918E-A665688C2387}" presName="horzTwo" presStyleCnt="0"/>
      <dgm:spPr/>
    </dgm:pt>
    <dgm:pt modelId="{4E9F2289-FFEF-42A0-A20B-0D4048473F22}" type="pres">
      <dgm:prSet presAssocID="{B7DF2157-9EA1-4AB4-8F44-69E8A9C22C90}" presName="sibSpaceTwo" presStyleCnt="0"/>
      <dgm:spPr/>
    </dgm:pt>
    <dgm:pt modelId="{84C8E857-B68D-4EB3-822B-D6CEEDA71A02}" type="pres">
      <dgm:prSet presAssocID="{CBA15388-B3C8-4FA7-8740-34649C1F1D5D}" presName="vertTwo" presStyleCnt="0"/>
      <dgm:spPr/>
    </dgm:pt>
    <dgm:pt modelId="{AF854088-3737-44B2-9564-52471CF7DA82}" type="pres">
      <dgm:prSet presAssocID="{CBA15388-B3C8-4FA7-8740-34649C1F1D5D}" presName="txTwo" presStyleLbl="node2" presStyleIdx="1" presStyleCnt="2" custLinFactNeighborX="-30418" custLinFactNeighborY="-75876">
        <dgm:presLayoutVars>
          <dgm:chPref val="3"/>
        </dgm:presLayoutVars>
      </dgm:prSet>
      <dgm:spPr>
        <a:prstGeom prst="roundRect">
          <a:avLst>
            <a:gd name="adj" fmla="val 10000"/>
          </a:avLst>
        </a:prstGeom>
      </dgm:spPr>
      <dgm:t>
        <a:bodyPr/>
        <a:lstStyle/>
        <a:p>
          <a:endParaRPr lang="sw-KE"/>
        </a:p>
      </dgm:t>
    </dgm:pt>
    <dgm:pt modelId="{0CF18D1D-7501-4818-84B9-3BAD60CCCFAF}" type="pres">
      <dgm:prSet presAssocID="{CBA15388-B3C8-4FA7-8740-34649C1F1D5D}" presName="parTransTwo" presStyleCnt="0"/>
      <dgm:spPr/>
    </dgm:pt>
    <dgm:pt modelId="{7F99BDAA-C138-4C47-9E8B-3E44650F58B7}" type="pres">
      <dgm:prSet presAssocID="{CBA15388-B3C8-4FA7-8740-34649C1F1D5D}" presName="horzTwo" presStyleCnt="0"/>
      <dgm:spPr/>
    </dgm:pt>
    <dgm:pt modelId="{EDD298A7-1F75-4B8D-B0CB-6AE02AEFFBB5}" type="pres">
      <dgm:prSet presAssocID="{30F10432-465B-49C9-9E68-BE4FBC47B733}" presName="vertThree" presStyleCnt="0"/>
      <dgm:spPr/>
    </dgm:pt>
    <dgm:pt modelId="{A52A794A-76A3-45F1-A084-C8492DD9018B}" type="pres">
      <dgm:prSet presAssocID="{30F10432-465B-49C9-9E68-BE4FBC47B733}" presName="txThree" presStyleLbl="node3" presStyleIdx="0" presStyleCnt="2" custLinFactNeighborX="-1317" custLinFactNeighborY="-4592">
        <dgm:presLayoutVars>
          <dgm:chPref val="3"/>
        </dgm:presLayoutVars>
      </dgm:prSet>
      <dgm:spPr>
        <a:prstGeom prst="roundRect">
          <a:avLst>
            <a:gd name="adj" fmla="val 10000"/>
          </a:avLst>
        </a:prstGeom>
      </dgm:spPr>
      <dgm:t>
        <a:bodyPr/>
        <a:lstStyle/>
        <a:p>
          <a:endParaRPr lang="en-US"/>
        </a:p>
      </dgm:t>
    </dgm:pt>
    <dgm:pt modelId="{3221FB8E-0F54-47ED-A964-C21B78271B1C}" type="pres">
      <dgm:prSet presAssocID="{30F10432-465B-49C9-9E68-BE4FBC47B733}" presName="horzThree" presStyleCnt="0"/>
      <dgm:spPr/>
    </dgm:pt>
    <dgm:pt modelId="{9E6013FB-81BC-45D4-B70B-D98E0A209B2A}" type="pres">
      <dgm:prSet presAssocID="{21567089-68D6-4F2D-B5A3-DDD7B560EB53}" presName="sibSpaceThree" presStyleCnt="0"/>
      <dgm:spPr/>
    </dgm:pt>
    <dgm:pt modelId="{FC6C2DFF-9D2B-40A4-B828-6D2D27FC6A64}" type="pres">
      <dgm:prSet presAssocID="{81710C24-ED58-48E9-BEE4-D16D645C2514}" presName="vertThree" presStyleCnt="0"/>
      <dgm:spPr/>
    </dgm:pt>
    <dgm:pt modelId="{9B5830FA-AE48-495A-A5A4-92A10DBB1EED}" type="pres">
      <dgm:prSet presAssocID="{81710C24-ED58-48E9-BEE4-D16D645C2514}" presName="txThree" presStyleLbl="node3" presStyleIdx="1" presStyleCnt="2" custLinFactNeighborX="-4188" custLinFactNeighborY="-4592">
        <dgm:presLayoutVars>
          <dgm:chPref val="3"/>
        </dgm:presLayoutVars>
      </dgm:prSet>
      <dgm:spPr>
        <a:prstGeom prst="roundRect">
          <a:avLst>
            <a:gd name="adj" fmla="val 10000"/>
          </a:avLst>
        </a:prstGeom>
      </dgm:spPr>
      <dgm:t>
        <a:bodyPr/>
        <a:lstStyle/>
        <a:p>
          <a:endParaRPr lang="en-US"/>
        </a:p>
      </dgm:t>
    </dgm:pt>
    <dgm:pt modelId="{3CD66282-7EDB-4A0F-AE57-741A93D22660}" type="pres">
      <dgm:prSet presAssocID="{81710C24-ED58-48E9-BEE4-D16D645C2514}" presName="horzThree" presStyleCnt="0"/>
      <dgm:spPr/>
    </dgm:pt>
  </dgm:ptLst>
  <dgm:cxnLst>
    <dgm:cxn modelId="{9D4D453C-5B7A-47B7-AAA4-06AADBDADCA9}" srcId="{2D7E20D0-6D02-4583-997D-20BDF77D3591}" destId="{217CC329-00F9-45BD-8BD5-1DA82883AF7A}" srcOrd="0" destOrd="0" parTransId="{A62599B9-59F1-4F04-A913-AC318A9F1828}" sibTransId="{566DF419-C48C-4BED-A587-25B0788EC796}"/>
    <dgm:cxn modelId="{05DBED51-4966-4E13-AC7D-9C5D338CECB7}" srcId="{217CC329-00F9-45BD-8BD5-1DA82883AF7A}" destId="{3FF9A8B3-8EC6-45A4-918E-A665688C2387}" srcOrd="0" destOrd="0" parTransId="{88EDC6D9-3FED-49C7-8BA3-FE4043AD22EC}" sibTransId="{B7DF2157-9EA1-4AB4-8F44-69E8A9C22C90}"/>
    <dgm:cxn modelId="{AC031CBC-DD65-5947-960E-69845B6E33FD}" type="presOf" srcId="{81710C24-ED58-48E9-BEE4-D16D645C2514}" destId="{9B5830FA-AE48-495A-A5A4-92A10DBB1EED}" srcOrd="0" destOrd="0" presId="urn:microsoft.com/office/officeart/2005/8/layout/hierarchy4"/>
    <dgm:cxn modelId="{7F192DCF-E4E1-874A-843D-869D270DCE0E}" type="presOf" srcId="{217CC329-00F9-45BD-8BD5-1DA82883AF7A}" destId="{4CFF4155-FE63-44A0-AD34-27AC93AD9180}" srcOrd="0" destOrd="0" presId="urn:microsoft.com/office/officeart/2005/8/layout/hierarchy4"/>
    <dgm:cxn modelId="{4559B365-1189-3643-AD9A-C164715CB648}" type="presOf" srcId="{3FF9A8B3-8EC6-45A4-918E-A665688C2387}" destId="{63805FC5-98CE-4430-8075-E309E1DDCDE9}" srcOrd="0" destOrd="0" presId="urn:microsoft.com/office/officeart/2005/8/layout/hierarchy4"/>
    <dgm:cxn modelId="{B3E6D96E-CE4D-744C-8E2C-7F8057F92615}" type="presOf" srcId="{30F10432-465B-49C9-9E68-BE4FBC47B733}" destId="{A52A794A-76A3-45F1-A084-C8492DD9018B}" srcOrd="0" destOrd="0" presId="urn:microsoft.com/office/officeart/2005/8/layout/hierarchy4"/>
    <dgm:cxn modelId="{090D9F95-955D-4E3D-B0DC-2F249703F969}" srcId="{CBA15388-B3C8-4FA7-8740-34649C1F1D5D}" destId="{81710C24-ED58-48E9-BEE4-D16D645C2514}" srcOrd="1" destOrd="0" parTransId="{8A8B8C66-1656-4F91-BC2F-D98863B9212A}" sibTransId="{FA338BE2-14B0-44B1-A563-D27926E78D27}"/>
    <dgm:cxn modelId="{46DED2A4-978A-4B80-9B25-62BEAFA06E2F}" srcId="{217CC329-00F9-45BD-8BD5-1DA82883AF7A}" destId="{CBA15388-B3C8-4FA7-8740-34649C1F1D5D}" srcOrd="1" destOrd="0" parTransId="{ACFD1500-2E86-4CE6-935E-660561037E98}" sibTransId="{FA199CCE-3D34-4E4D-BF6A-0D7241C44FD1}"/>
    <dgm:cxn modelId="{ED35842F-4733-1A4B-B048-44A135C0A26F}" type="presOf" srcId="{2D7E20D0-6D02-4583-997D-20BDF77D3591}" destId="{376A91EE-09F9-4580-A1BA-993312B7842F}" srcOrd="0" destOrd="0" presId="urn:microsoft.com/office/officeart/2005/8/layout/hierarchy4"/>
    <dgm:cxn modelId="{6E10F2AD-E538-4196-B03E-36EF30B3D71C}" srcId="{CBA15388-B3C8-4FA7-8740-34649C1F1D5D}" destId="{30F10432-465B-49C9-9E68-BE4FBC47B733}" srcOrd="0" destOrd="0" parTransId="{FCD10AFA-38B0-4B40-8A0C-3C2DE410B133}" sibTransId="{21567089-68D6-4F2D-B5A3-DDD7B560EB53}"/>
    <dgm:cxn modelId="{415BE709-F9AA-C448-9E10-AEB2204E8FCE}" type="presOf" srcId="{CBA15388-B3C8-4FA7-8740-34649C1F1D5D}" destId="{AF854088-3737-44B2-9564-52471CF7DA82}" srcOrd="0" destOrd="0" presId="urn:microsoft.com/office/officeart/2005/8/layout/hierarchy4"/>
    <dgm:cxn modelId="{BECFFCA1-24B0-5643-8213-B7D6723DFD3B}" type="presParOf" srcId="{376A91EE-09F9-4580-A1BA-993312B7842F}" destId="{223240F0-763A-480F-999C-D1457E42A6D9}" srcOrd="0" destOrd="0" presId="urn:microsoft.com/office/officeart/2005/8/layout/hierarchy4"/>
    <dgm:cxn modelId="{81730C5C-2247-7E48-A278-EC0105D24496}" type="presParOf" srcId="{223240F0-763A-480F-999C-D1457E42A6D9}" destId="{4CFF4155-FE63-44A0-AD34-27AC93AD9180}" srcOrd="0" destOrd="0" presId="urn:microsoft.com/office/officeart/2005/8/layout/hierarchy4"/>
    <dgm:cxn modelId="{FEDFF145-2874-CE41-846C-4D30FB61646D}" type="presParOf" srcId="{223240F0-763A-480F-999C-D1457E42A6D9}" destId="{F78E4368-08F7-4613-A15E-8293932A9F66}" srcOrd="1" destOrd="0" presId="urn:microsoft.com/office/officeart/2005/8/layout/hierarchy4"/>
    <dgm:cxn modelId="{9A23275A-D401-7E44-A659-BB1A2314E456}" type="presParOf" srcId="{223240F0-763A-480F-999C-D1457E42A6D9}" destId="{2FB7E93D-9F15-4609-BC42-45CBDDCC71E4}" srcOrd="2" destOrd="0" presId="urn:microsoft.com/office/officeart/2005/8/layout/hierarchy4"/>
    <dgm:cxn modelId="{14E55400-C0B8-BA44-96AE-AF0FF48D18F9}" type="presParOf" srcId="{2FB7E93D-9F15-4609-BC42-45CBDDCC71E4}" destId="{DF682C47-2295-4711-9332-EF4DDF200B71}" srcOrd="0" destOrd="0" presId="urn:microsoft.com/office/officeart/2005/8/layout/hierarchy4"/>
    <dgm:cxn modelId="{01FA6586-E7FC-0B42-9979-407ADF4ECA4B}" type="presParOf" srcId="{DF682C47-2295-4711-9332-EF4DDF200B71}" destId="{63805FC5-98CE-4430-8075-E309E1DDCDE9}" srcOrd="0" destOrd="0" presId="urn:microsoft.com/office/officeart/2005/8/layout/hierarchy4"/>
    <dgm:cxn modelId="{BE2CCE03-6FB0-3B4C-8A80-95DAE5FA69BA}" type="presParOf" srcId="{DF682C47-2295-4711-9332-EF4DDF200B71}" destId="{BE6AA303-57F4-4117-9946-35AB4F582E7F}" srcOrd="1" destOrd="0" presId="urn:microsoft.com/office/officeart/2005/8/layout/hierarchy4"/>
    <dgm:cxn modelId="{3CEDF731-F8F2-CC49-9BD0-AA5F99B38874}" type="presParOf" srcId="{2FB7E93D-9F15-4609-BC42-45CBDDCC71E4}" destId="{4E9F2289-FFEF-42A0-A20B-0D4048473F22}" srcOrd="1" destOrd="0" presId="urn:microsoft.com/office/officeart/2005/8/layout/hierarchy4"/>
    <dgm:cxn modelId="{865DF9EF-1E56-8E45-B80B-BB85D2DAA07A}" type="presParOf" srcId="{2FB7E93D-9F15-4609-BC42-45CBDDCC71E4}" destId="{84C8E857-B68D-4EB3-822B-D6CEEDA71A02}" srcOrd="2" destOrd="0" presId="urn:microsoft.com/office/officeart/2005/8/layout/hierarchy4"/>
    <dgm:cxn modelId="{3D3FABE7-561B-BF40-B17E-84F71F1C71B5}" type="presParOf" srcId="{84C8E857-B68D-4EB3-822B-D6CEEDA71A02}" destId="{AF854088-3737-44B2-9564-52471CF7DA82}" srcOrd="0" destOrd="0" presId="urn:microsoft.com/office/officeart/2005/8/layout/hierarchy4"/>
    <dgm:cxn modelId="{2FA9A4B4-D360-D349-B180-1045946DCF3E}" type="presParOf" srcId="{84C8E857-B68D-4EB3-822B-D6CEEDA71A02}" destId="{0CF18D1D-7501-4818-84B9-3BAD60CCCFAF}" srcOrd="1" destOrd="0" presId="urn:microsoft.com/office/officeart/2005/8/layout/hierarchy4"/>
    <dgm:cxn modelId="{9B5E7D47-C3F4-CA47-B635-8BE484FE6B74}" type="presParOf" srcId="{84C8E857-B68D-4EB3-822B-D6CEEDA71A02}" destId="{7F99BDAA-C138-4C47-9E8B-3E44650F58B7}" srcOrd="2" destOrd="0" presId="urn:microsoft.com/office/officeart/2005/8/layout/hierarchy4"/>
    <dgm:cxn modelId="{9353D01F-D723-E647-897D-75A8051DFEB1}" type="presParOf" srcId="{7F99BDAA-C138-4C47-9E8B-3E44650F58B7}" destId="{EDD298A7-1F75-4B8D-B0CB-6AE02AEFFBB5}" srcOrd="0" destOrd="0" presId="urn:microsoft.com/office/officeart/2005/8/layout/hierarchy4"/>
    <dgm:cxn modelId="{D887D71C-D845-6E41-8824-A78A8985F183}" type="presParOf" srcId="{EDD298A7-1F75-4B8D-B0CB-6AE02AEFFBB5}" destId="{A52A794A-76A3-45F1-A084-C8492DD9018B}" srcOrd="0" destOrd="0" presId="urn:microsoft.com/office/officeart/2005/8/layout/hierarchy4"/>
    <dgm:cxn modelId="{158D09F2-4CAA-024C-8028-9FB829DBCD1D}" type="presParOf" srcId="{EDD298A7-1F75-4B8D-B0CB-6AE02AEFFBB5}" destId="{3221FB8E-0F54-47ED-A964-C21B78271B1C}" srcOrd="1" destOrd="0" presId="urn:microsoft.com/office/officeart/2005/8/layout/hierarchy4"/>
    <dgm:cxn modelId="{C83A8A2D-B7BF-8B48-8F47-8952F299A2FF}" type="presParOf" srcId="{7F99BDAA-C138-4C47-9E8B-3E44650F58B7}" destId="{9E6013FB-81BC-45D4-B70B-D98E0A209B2A}" srcOrd="1" destOrd="0" presId="urn:microsoft.com/office/officeart/2005/8/layout/hierarchy4"/>
    <dgm:cxn modelId="{969FCC29-9BB6-2343-9517-D0F8947C573F}" type="presParOf" srcId="{7F99BDAA-C138-4C47-9E8B-3E44650F58B7}" destId="{FC6C2DFF-9D2B-40A4-B828-6D2D27FC6A64}" srcOrd="2" destOrd="0" presId="urn:microsoft.com/office/officeart/2005/8/layout/hierarchy4"/>
    <dgm:cxn modelId="{E03B7B86-7033-FA43-84F3-1AAC4E71E422}" type="presParOf" srcId="{FC6C2DFF-9D2B-40A4-B828-6D2D27FC6A64}" destId="{9B5830FA-AE48-495A-A5A4-92A10DBB1EED}" srcOrd="0" destOrd="0" presId="urn:microsoft.com/office/officeart/2005/8/layout/hierarchy4"/>
    <dgm:cxn modelId="{CD41E7C5-C2E1-9A4C-AADA-1520E3B8BED4}" type="presParOf" srcId="{FC6C2DFF-9D2B-40A4-B828-6D2D27FC6A64}" destId="{3CD66282-7EDB-4A0F-AE57-741A93D22660}" srcOrd="1" destOrd="0" presId="urn:microsoft.com/office/officeart/2005/8/layout/hierarchy4"/>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2D9560FA-7B8B-504C-BCBE-51DC0AF3682F}" type="doc">
      <dgm:prSet loTypeId="urn:microsoft.com/office/officeart/2005/8/layout/hProcess9" loCatId="list" qsTypeId="urn:microsoft.com/office/officeart/2005/8/quickstyle/simple4" qsCatId="simple" csTypeId="urn:microsoft.com/office/officeart/2005/8/colors/accent1_2" csCatId="accent1" phldr="1"/>
      <dgm:spPr/>
    </dgm:pt>
    <dgm:pt modelId="{F44BFCA6-4377-CF45-9161-8C13A68A4F39}">
      <dgm:prSet phldrT="[Text]"/>
      <dgm:spPr>
        <a:solidFill>
          <a:srgbClr val="800080"/>
        </a:solidFill>
      </dgm:spPr>
      <dgm:t>
        <a:bodyPr/>
        <a:lstStyle/>
        <a:p>
          <a:r>
            <a:rPr lang="en-US" dirty="0" smtClean="0"/>
            <a:t>Planning</a:t>
          </a:r>
          <a:endParaRPr lang="en-US" dirty="0"/>
        </a:p>
      </dgm:t>
    </dgm:pt>
    <dgm:pt modelId="{68FEBDD6-438B-A343-A59A-18DBEC4A30B5}" type="parTrans" cxnId="{6B62E0DF-87A9-E44A-8146-B1791C6F301E}">
      <dgm:prSet/>
      <dgm:spPr/>
      <dgm:t>
        <a:bodyPr/>
        <a:lstStyle/>
        <a:p>
          <a:endParaRPr lang="en-US"/>
        </a:p>
      </dgm:t>
    </dgm:pt>
    <dgm:pt modelId="{0162C1B6-A724-064E-B786-61C8246430BB}" type="sibTrans" cxnId="{6B62E0DF-87A9-E44A-8146-B1791C6F301E}">
      <dgm:prSet/>
      <dgm:spPr/>
      <dgm:t>
        <a:bodyPr/>
        <a:lstStyle/>
        <a:p>
          <a:endParaRPr lang="en-US"/>
        </a:p>
      </dgm:t>
    </dgm:pt>
    <dgm:pt modelId="{EEF248FA-2B30-DB4C-B150-304740783686}">
      <dgm:prSet phldrT="[Text]"/>
      <dgm:spPr>
        <a:solidFill>
          <a:srgbClr val="800080"/>
        </a:solidFill>
      </dgm:spPr>
      <dgm:t>
        <a:bodyPr/>
        <a:lstStyle/>
        <a:p>
          <a:r>
            <a:rPr lang="en-US" dirty="0" smtClean="0"/>
            <a:t>Selection</a:t>
          </a:r>
          <a:endParaRPr lang="en-US" dirty="0"/>
        </a:p>
      </dgm:t>
    </dgm:pt>
    <dgm:pt modelId="{88641E1E-22CC-6F47-AF43-3108F21DDFAD}" type="parTrans" cxnId="{BABE8E13-20A2-E648-8047-1C25B95F97DC}">
      <dgm:prSet/>
      <dgm:spPr/>
      <dgm:t>
        <a:bodyPr/>
        <a:lstStyle/>
        <a:p>
          <a:endParaRPr lang="en-US"/>
        </a:p>
      </dgm:t>
    </dgm:pt>
    <dgm:pt modelId="{6A405B5A-3D56-944A-AFD3-8BEFCBCE2039}" type="sibTrans" cxnId="{BABE8E13-20A2-E648-8047-1C25B95F97DC}">
      <dgm:prSet/>
      <dgm:spPr/>
      <dgm:t>
        <a:bodyPr/>
        <a:lstStyle/>
        <a:p>
          <a:endParaRPr lang="en-US"/>
        </a:p>
      </dgm:t>
    </dgm:pt>
    <dgm:pt modelId="{995B4A37-33D3-814E-A11B-1D1FBAC9343A}">
      <dgm:prSet phldrT="[Text]"/>
      <dgm:spPr>
        <a:solidFill>
          <a:srgbClr val="800080"/>
        </a:solidFill>
      </dgm:spPr>
      <dgm:t>
        <a:bodyPr/>
        <a:lstStyle/>
        <a:p>
          <a:r>
            <a:rPr lang="en-US" dirty="0" smtClean="0"/>
            <a:t>ACTION </a:t>
          </a:r>
          <a:endParaRPr lang="en-US" dirty="0"/>
        </a:p>
      </dgm:t>
    </dgm:pt>
    <dgm:pt modelId="{1A6865F7-4697-264E-A51F-D2A5E2C66853}" type="parTrans" cxnId="{9B4DBB00-2905-274C-A9F7-0674A20CF75F}">
      <dgm:prSet/>
      <dgm:spPr/>
      <dgm:t>
        <a:bodyPr/>
        <a:lstStyle/>
        <a:p>
          <a:endParaRPr lang="en-US"/>
        </a:p>
      </dgm:t>
    </dgm:pt>
    <dgm:pt modelId="{1E848C71-87B5-3A4A-9632-7CDE145713E4}" type="sibTrans" cxnId="{9B4DBB00-2905-274C-A9F7-0674A20CF75F}">
      <dgm:prSet/>
      <dgm:spPr/>
      <dgm:t>
        <a:bodyPr/>
        <a:lstStyle/>
        <a:p>
          <a:endParaRPr lang="en-US"/>
        </a:p>
      </dgm:t>
    </dgm:pt>
    <dgm:pt modelId="{403C29D6-DECB-BA49-9A7F-9C2BE4C9D98B}">
      <dgm:prSet phldrT="[Text]"/>
      <dgm:spPr>
        <a:solidFill>
          <a:srgbClr val="800080"/>
        </a:solidFill>
      </dgm:spPr>
      <dgm:t>
        <a:bodyPr/>
        <a:lstStyle/>
        <a:p>
          <a:r>
            <a:rPr lang="en-US" dirty="0" smtClean="0"/>
            <a:t>EVALUATION</a:t>
          </a:r>
          <a:endParaRPr lang="en-US" dirty="0"/>
        </a:p>
      </dgm:t>
    </dgm:pt>
    <dgm:pt modelId="{25B044EA-0468-B449-BB77-B399E1E5BB8D}" type="parTrans" cxnId="{E8043DFC-250A-524F-9625-5738115F7B4A}">
      <dgm:prSet/>
      <dgm:spPr/>
      <dgm:t>
        <a:bodyPr/>
        <a:lstStyle/>
        <a:p>
          <a:endParaRPr lang="en-US"/>
        </a:p>
      </dgm:t>
    </dgm:pt>
    <dgm:pt modelId="{8B4C67C7-8C30-044B-A79E-50C6533F4973}" type="sibTrans" cxnId="{E8043DFC-250A-524F-9625-5738115F7B4A}">
      <dgm:prSet/>
      <dgm:spPr/>
      <dgm:t>
        <a:bodyPr/>
        <a:lstStyle/>
        <a:p>
          <a:endParaRPr lang="en-US"/>
        </a:p>
      </dgm:t>
    </dgm:pt>
    <dgm:pt modelId="{F4C1C346-2516-6142-8260-8A309BF877C6}" type="pres">
      <dgm:prSet presAssocID="{2D9560FA-7B8B-504C-BCBE-51DC0AF3682F}" presName="CompostProcess" presStyleCnt="0">
        <dgm:presLayoutVars>
          <dgm:dir/>
          <dgm:resizeHandles val="exact"/>
        </dgm:presLayoutVars>
      </dgm:prSet>
      <dgm:spPr/>
    </dgm:pt>
    <dgm:pt modelId="{4B04435D-7F81-A849-B584-B5DFD5A4CF37}" type="pres">
      <dgm:prSet presAssocID="{2D9560FA-7B8B-504C-BCBE-51DC0AF3682F}" presName="arrow" presStyleLbl="bgShp" presStyleIdx="0" presStyleCnt="1"/>
      <dgm:spPr>
        <a:solidFill>
          <a:schemeClr val="tx2">
            <a:lumMod val="40000"/>
            <a:lumOff val="60000"/>
          </a:schemeClr>
        </a:solidFill>
      </dgm:spPr>
    </dgm:pt>
    <dgm:pt modelId="{87854859-37DD-7344-A10F-A9E070AA48B1}" type="pres">
      <dgm:prSet presAssocID="{2D9560FA-7B8B-504C-BCBE-51DC0AF3682F}" presName="linearProcess" presStyleCnt="0"/>
      <dgm:spPr/>
    </dgm:pt>
    <dgm:pt modelId="{6DA1E886-9425-E84E-97B5-63E3B9634CF1}" type="pres">
      <dgm:prSet presAssocID="{F44BFCA6-4377-CF45-9161-8C13A68A4F39}" presName="textNode" presStyleLbl="node1" presStyleIdx="0" presStyleCnt="4">
        <dgm:presLayoutVars>
          <dgm:bulletEnabled val="1"/>
        </dgm:presLayoutVars>
      </dgm:prSet>
      <dgm:spPr/>
      <dgm:t>
        <a:bodyPr/>
        <a:lstStyle/>
        <a:p>
          <a:endParaRPr lang="en-US"/>
        </a:p>
      </dgm:t>
    </dgm:pt>
    <dgm:pt modelId="{F8549AA4-459F-BB42-A4A8-7F550274EBCA}" type="pres">
      <dgm:prSet presAssocID="{0162C1B6-A724-064E-B786-61C8246430BB}" presName="sibTrans" presStyleCnt="0"/>
      <dgm:spPr/>
    </dgm:pt>
    <dgm:pt modelId="{F10ADA09-D07C-8246-9522-636B90676B7E}" type="pres">
      <dgm:prSet presAssocID="{EEF248FA-2B30-DB4C-B150-304740783686}" presName="textNode" presStyleLbl="node1" presStyleIdx="1" presStyleCnt="4">
        <dgm:presLayoutVars>
          <dgm:bulletEnabled val="1"/>
        </dgm:presLayoutVars>
      </dgm:prSet>
      <dgm:spPr/>
      <dgm:t>
        <a:bodyPr/>
        <a:lstStyle/>
        <a:p>
          <a:endParaRPr lang="en-US"/>
        </a:p>
      </dgm:t>
    </dgm:pt>
    <dgm:pt modelId="{84D7369C-F544-4C46-AD20-F7FC003A979A}" type="pres">
      <dgm:prSet presAssocID="{6A405B5A-3D56-944A-AFD3-8BEFCBCE2039}" presName="sibTrans" presStyleCnt="0"/>
      <dgm:spPr/>
    </dgm:pt>
    <dgm:pt modelId="{229C75FC-561F-DE44-BF66-935FF4EF03D0}" type="pres">
      <dgm:prSet presAssocID="{995B4A37-33D3-814E-A11B-1D1FBAC9343A}" presName="textNode" presStyleLbl="node1" presStyleIdx="2" presStyleCnt="4">
        <dgm:presLayoutVars>
          <dgm:bulletEnabled val="1"/>
        </dgm:presLayoutVars>
      </dgm:prSet>
      <dgm:spPr/>
      <dgm:t>
        <a:bodyPr/>
        <a:lstStyle/>
        <a:p>
          <a:endParaRPr lang="en-US"/>
        </a:p>
      </dgm:t>
    </dgm:pt>
    <dgm:pt modelId="{D793AFC9-670F-CC4B-B6D5-E7A66613B10A}" type="pres">
      <dgm:prSet presAssocID="{1E848C71-87B5-3A4A-9632-7CDE145713E4}" presName="sibTrans" presStyleCnt="0"/>
      <dgm:spPr/>
    </dgm:pt>
    <dgm:pt modelId="{C6526E7C-B215-A54F-916B-113778B8CB5C}" type="pres">
      <dgm:prSet presAssocID="{403C29D6-DECB-BA49-9A7F-9C2BE4C9D98B}" presName="textNode" presStyleLbl="node1" presStyleIdx="3" presStyleCnt="4">
        <dgm:presLayoutVars>
          <dgm:bulletEnabled val="1"/>
        </dgm:presLayoutVars>
      </dgm:prSet>
      <dgm:spPr/>
      <dgm:t>
        <a:bodyPr/>
        <a:lstStyle/>
        <a:p>
          <a:endParaRPr lang="en-US"/>
        </a:p>
      </dgm:t>
    </dgm:pt>
  </dgm:ptLst>
  <dgm:cxnLst>
    <dgm:cxn modelId="{142ADFE0-F405-B04F-B73A-CF392B980F06}" type="presOf" srcId="{403C29D6-DECB-BA49-9A7F-9C2BE4C9D98B}" destId="{C6526E7C-B215-A54F-916B-113778B8CB5C}" srcOrd="0" destOrd="0" presId="urn:microsoft.com/office/officeart/2005/8/layout/hProcess9"/>
    <dgm:cxn modelId="{8F636D46-2D61-A541-9E53-3EAE5A93D868}" type="presOf" srcId="{F44BFCA6-4377-CF45-9161-8C13A68A4F39}" destId="{6DA1E886-9425-E84E-97B5-63E3B9634CF1}" srcOrd="0" destOrd="0" presId="urn:microsoft.com/office/officeart/2005/8/layout/hProcess9"/>
    <dgm:cxn modelId="{E8043DFC-250A-524F-9625-5738115F7B4A}" srcId="{2D9560FA-7B8B-504C-BCBE-51DC0AF3682F}" destId="{403C29D6-DECB-BA49-9A7F-9C2BE4C9D98B}" srcOrd="3" destOrd="0" parTransId="{25B044EA-0468-B449-BB77-B399E1E5BB8D}" sibTransId="{8B4C67C7-8C30-044B-A79E-50C6533F4973}"/>
    <dgm:cxn modelId="{9B4DBB00-2905-274C-A9F7-0674A20CF75F}" srcId="{2D9560FA-7B8B-504C-BCBE-51DC0AF3682F}" destId="{995B4A37-33D3-814E-A11B-1D1FBAC9343A}" srcOrd="2" destOrd="0" parTransId="{1A6865F7-4697-264E-A51F-D2A5E2C66853}" sibTransId="{1E848C71-87B5-3A4A-9632-7CDE145713E4}"/>
    <dgm:cxn modelId="{190FFF28-10B8-834D-A1F1-F956FEFF9FB7}" type="presOf" srcId="{2D9560FA-7B8B-504C-BCBE-51DC0AF3682F}" destId="{F4C1C346-2516-6142-8260-8A309BF877C6}" srcOrd="0" destOrd="0" presId="urn:microsoft.com/office/officeart/2005/8/layout/hProcess9"/>
    <dgm:cxn modelId="{3B89E5CB-5C92-0741-B65C-09A1BC02DAFB}" type="presOf" srcId="{995B4A37-33D3-814E-A11B-1D1FBAC9343A}" destId="{229C75FC-561F-DE44-BF66-935FF4EF03D0}" srcOrd="0" destOrd="0" presId="urn:microsoft.com/office/officeart/2005/8/layout/hProcess9"/>
    <dgm:cxn modelId="{BABE8E13-20A2-E648-8047-1C25B95F97DC}" srcId="{2D9560FA-7B8B-504C-BCBE-51DC0AF3682F}" destId="{EEF248FA-2B30-DB4C-B150-304740783686}" srcOrd="1" destOrd="0" parTransId="{88641E1E-22CC-6F47-AF43-3108F21DDFAD}" sibTransId="{6A405B5A-3D56-944A-AFD3-8BEFCBCE2039}"/>
    <dgm:cxn modelId="{4D63F3E7-8905-F042-9C81-0B0526E5C195}" type="presOf" srcId="{EEF248FA-2B30-DB4C-B150-304740783686}" destId="{F10ADA09-D07C-8246-9522-636B90676B7E}" srcOrd="0" destOrd="0" presId="urn:microsoft.com/office/officeart/2005/8/layout/hProcess9"/>
    <dgm:cxn modelId="{6B62E0DF-87A9-E44A-8146-B1791C6F301E}" srcId="{2D9560FA-7B8B-504C-BCBE-51DC0AF3682F}" destId="{F44BFCA6-4377-CF45-9161-8C13A68A4F39}" srcOrd="0" destOrd="0" parTransId="{68FEBDD6-438B-A343-A59A-18DBEC4A30B5}" sibTransId="{0162C1B6-A724-064E-B786-61C8246430BB}"/>
    <dgm:cxn modelId="{73269C67-349C-E946-AE6A-7CE073AAD5BD}" type="presParOf" srcId="{F4C1C346-2516-6142-8260-8A309BF877C6}" destId="{4B04435D-7F81-A849-B584-B5DFD5A4CF37}" srcOrd="0" destOrd="0" presId="urn:microsoft.com/office/officeart/2005/8/layout/hProcess9"/>
    <dgm:cxn modelId="{53E92C52-553D-AE47-A25F-630879E755BC}" type="presParOf" srcId="{F4C1C346-2516-6142-8260-8A309BF877C6}" destId="{87854859-37DD-7344-A10F-A9E070AA48B1}" srcOrd="1" destOrd="0" presId="urn:microsoft.com/office/officeart/2005/8/layout/hProcess9"/>
    <dgm:cxn modelId="{0057200A-D037-6044-9049-0E95F3C5C2E9}" type="presParOf" srcId="{87854859-37DD-7344-A10F-A9E070AA48B1}" destId="{6DA1E886-9425-E84E-97B5-63E3B9634CF1}" srcOrd="0" destOrd="0" presId="urn:microsoft.com/office/officeart/2005/8/layout/hProcess9"/>
    <dgm:cxn modelId="{0E45812D-9052-B345-A9F5-CD57856CCF92}" type="presParOf" srcId="{87854859-37DD-7344-A10F-A9E070AA48B1}" destId="{F8549AA4-459F-BB42-A4A8-7F550274EBCA}" srcOrd="1" destOrd="0" presId="urn:microsoft.com/office/officeart/2005/8/layout/hProcess9"/>
    <dgm:cxn modelId="{4A2C624E-BD0E-404C-94EF-16D347071E5D}" type="presParOf" srcId="{87854859-37DD-7344-A10F-A9E070AA48B1}" destId="{F10ADA09-D07C-8246-9522-636B90676B7E}" srcOrd="2" destOrd="0" presId="urn:microsoft.com/office/officeart/2005/8/layout/hProcess9"/>
    <dgm:cxn modelId="{2AE6AD4F-B04F-1345-81B7-27BF631C6960}" type="presParOf" srcId="{87854859-37DD-7344-A10F-A9E070AA48B1}" destId="{84D7369C-F544-4C46-AD20-F7FC003A979A}" srcOrd="3" destOrd="0" presId="urn:microsoft.com/office/officeart/2005/8/layout/hProcess9"/>
    <dgm:cxn modelId="{5007F532-4A38-7242-9322-0A1C9B7FE59C}" type="presParOf" srcId="{87854859-37DD-7344-A10F-A9E070AA48B1}" destId="{229C75FC-561F-DE44-BF66-935FF4EF03D0}" srcOrd="4" destOrd="0" presId="urn:microsoft.com/office/officeart/2005/8/layout/hProcess9"/>
    <dgm:cxn modelId="{6C0E3898-0CF0-384D-980A-72D85AE0FD5D}" type="presParOf" srcId="{87854859-37DD-7344-A10F-A9E070AA48B1}" destId="{D793AFC9-670F-CC4B-B6D5-E7A66613B10A}" srcOrd="5" destOrd="0" presId="urn:microsoft.com/office/officeart/2005/8/layout/hProcess9"/>
    <dgm:cxn modelId="{C3DC91CB-2A29-474A-ACCD-9B6F6DBE8E9D}" type="presParOf" srcId="{87854859-37DD-7344-A10F-A9E070AA48B1}" destId="{C6526E7C-B215-A54F-916B-113778B8CB5C}" srcOrd="6" destOrd="0" presId="urn:microsoft.com/office/officeart/2005/8/layout/hProcess9"/>
  </dgm:cxnLst>
  <dgm:bg>
    <a:noFill/>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8BEF23E-9532-CE40-B015-2DF06E054904}" type="datetimeFigureOut">
              <a:rPr lang="en-US" smtClean="0"/>
              <a:t>15/03/2016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0087CF-AC1D-D24E-AA31-FE2A469B1D97}" type="slidenum">
              <a:rPr lang="en-US" smtClean="0"/>
              <a:t>‹#›</a:t>
            </a:fld>
            <a:endParaRPr lang="en-US"/>
          </a:p>
        </p:txBody>
      </p:sp>
    </p:spTree>
    <p:extLst>
      <p:ext uri="{BB962C8B-B14F-4D97-AF65-F5344CB8AC3E}">
        <p14:creationId xmlns:p14="http://schemas.microsoft.com/office/powerpoint/2010/main" val="242745802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4578"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24579"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fld id="{63D62020-B3F7-6642-9DBE-4C994FB7544B}" type="slidenum">
              <a:rPr lang="en-US" sz="1200"/>
              <a:pPr eaLnBrk="1" hangingPunct="1"/>
              <a:t>9</a:t>
            </a:fld>
            <a:endParaRPr lang="en-US" sz="1200"/>
          </a:p>
        </p:txBody>
      </p:sp>
    </p:spTree>
    <p:extLst>
      <p:ext uri="{BB962C8B-B14F-4D97-AF65-F5344CB8AC3E}">
        <p14:creationId xmlns:p14="http://schemas.microsoft.com/office/powerpoint/2010/main" val="56076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5400"/>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normAutofit/>
          </a:bodyPr>
          <a:lstStyle>
            <a:lvl1pPr marL="0" indent="0" algn="ctr">
              <a:buNone/>
              <a:defRPr sz="3500" b="1">
                <a:solidFill>
                  <a:schemeClr val="tx2">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Slide Number Placeholder 5"/>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1357506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82083"/>
            <a:ext cx="2057400" cy="525991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82083"/>
            <a:ext cx="6019800" cy="525991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4111037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2549944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2629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2629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2190456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4215232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with logos">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21383743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eally blank no logos">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4121715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3250"/>
            <a:ext cx="3008313" cy="831850"/>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575050" y="603250"/>
            <a:ext cx="5111750" cy="512233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435100"/>
            <a:ext cx="3008313" cy="429048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978241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506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2694059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283C63E4-F9BE-C24A-B4FF-309EB18BA564}" type="slidenum">
              <a:rPr lang="en-US" smtClean="0"/>
              <a:t>‹#›</a:t>
            </a:fld>
            <a:endParaRPr lang="en-US"/>
          </a:p>
        </p:txBody>
      </p:sp>
    </p:spTree>
    <p:extLst>
      <p:ext uri="{BB962C8B-B14F-4D97-AF65-F5344CB8AC3E}">
        <p14:creationId xmlns:p14="http://schemas.microsoft.com/office/powerpoint/2010/main" val="2012932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2">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570972"/>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968500"/>
            <a:ext cx="8229600" cy="383116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3505200" y="6176433"/>
            <a:ext cx="2133600" cy="365125"/>
          </a:xfrm>
          <a:prstGeom prst="rect">
            <a:avLst/>
          </a:prstGeom>
        </p:spPr>
        <p:txBody>
          <a:bodyPr vert="horz" lIns="91440" tIns="45720" rIns="91440" bIns="45720" rtlCol="0" anchor="ctr"/>
          <a:lstStyle>
            <a:lvl1pPr algn="ctr">
              <a:defRPr sz="1200">
                <a:solidFill>
                  <a:schemeClr val="accent1">
                    <a:lumMod val="60000"/>
                    <a:lumOff val="40000"/>
                  </a:schemeClr>
                </a:solidFill>
              </a:defRPr>
            </a:lvl1pPr>
          </a:lstStyle>
          <a:p>
            <a:fld id="{283C63E4-F9BE-C24A-B4FF-309EB18BA564}" type="slidenum">
              <a:rPr lang="en-US" smtClean="0"/>
              <a:pPr/>
              <a:t>‹#›</a:t>
            </a:fld>
            <a:endParaRPr lang="en-US" dirty="0"/>
          </a:p>
        </p:txBody>
      </p:sp>
    </p:spTree>
    <p:extLst>
      <p:ext uri="{BB962C8B-B14F-4D97-AF65-F5344CB8AC3E}">
        <p14:creationId xmlns:p14="http://schemas.microsoft.com/office/powerpoint/2010/main" val="34686388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 id="2147483660" r:id="rId6"/>
    <p:sldLayoutId id="2147483656" r:id="rId7"/>
    <p:sldLayoutId id="2147483657" r:id="rId8"/>
    <p:sldLayoutId id="2147483658" r:id="rId9"/>
    <p:sldLayoutId id="2147483659" r:id="rId10"/>
  </p:sldLayoutIdLst>
  <p:timing>
    <p:tnLst>
      <p:par>
        <p:cTn id="1" dur="indefinite" restart="never" nodeType="tmRoot"/>
      </p:par>
    </p:tnLst>
  </p:timing>
  <p:txStyles>
    <p:titleStyle>
      <a:lvl1pPr algn="ctr" defTabSz="457200" rtl="0" eaLnBrk="1" latinLnBrk="0" hangingPunct="1">
        <a:spcBef>
          <a:spcPct val="0"/>
        </a:spcBef>
        <a:buNone/>
        <a:defRPr sz="4400" b="1" i="0" kern="1200">
          <a:solidFill>
            <a:schemeClr val="tx2">
              <a:lumMod val="60000"/>
              <a:lumOff val="40000"/>
            </a:schemeClr>
          </a:solidFill>
          <a:latin typeface="Calibri"/>
          <a:ea typeface="+mj-ea"/>
          <a:cs typeface="Calibri"/>
        </a:defRPr>
      </a:lvl1pPr>
    </p:titleStyle>
    <p:bodyStyle>
      <a:lvl1pPr marL="342900" indent="-342900" algn="l" defTabSz="457200" rtl="0" eaLnBrk="1" latinLnBrk="0" hangingPunct="1">
        <a:spcBef>
          <a:spcPct val="20000"/>
        </a:spcBef>
        <a:buFont typeface="Arial"/>
        <a:buChar char="•"/>
        <a:defRPr sz="3200" kern="1200">
          <a:solidFill>
            <a:schemeClr val="tx2">
              <a:lumMod val="60000"/>
              <a:lumOff val="40000"/>
            </a:schemeClr>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2">
              <a:lumMod val="60000"/>
              <a:lumOff val="40000"/>
            </a:schemeClr>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2">
              <a:lumMod val="60000"/>
              <a:lumOff val="40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2">
              <a:lumMod val="60000"/>
              <a:lumOff val="40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2">
              <a:lumMod val="60000"/>
              <a:lumOff val="40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www.ca.go.ke/" TargetMode="External"/><Relationship Id="rId2" Type="http://schemas.openxmlformats.org/officeDocument/2006/relationships/hyperlink" Target="mailto:CPA@ca.go.ke" TargetMode="External"/><Relationship Id="rId1" Type="http://schemas.openxmlformats.org/officeDocument/2006/relationships/slideLayout" Target="../slideLayouts/slideLayout5.xml"/><Relationship Id="rId4" Type="http://schemas.openxmlformats.org/officeDocument/2006/relationships/image" Target="../media/image4.jpeg"/></Relationships>
</file>

<file path=ppt/slides/_rels/slide3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533401"/>
            <a:ext cx="7772400" cy="1844039"/>
          </a:xfrm>
        </p:spPr>
        <p:txBody>
          <a:bodyPr>
            <a:noAutofit/>
          </a:bodyPr>
          <a:lstStyle/>
          <a:p>
            <a:r>
              <a:rPr lang="en-US" sz="2800" dirty="0" smtClean="0"/>
              <a:t>ITU Regional Standardization Forum for Africa</a:t>
            </a:r>
            <a:br>
              <a:rPr lang="en-US" sz="2800" dirty="0" smtClean="0"/>
            </a:br>
            <a:r>
              <a:rPr lang="en-US" sz="2400" dirty="0" smtClean="0"/>
              <a:t>Livingstone, Zambia 16-18 March 2016</a:t>
            </a:r>
            <a:endParaRPr lang="en-US" sz="2400" dirty="0"/>
          </a:p>
        </p:txBody>
      </p:sp>
      <p:sp>
        <p:nvSpPr>
          <p:cNvPr id="5" name="Subtitle 4"/>
          <p:cNvSpPr>
            <a:spLocks noGrp="1"/>
          </p:cNvSpPr>
          <p:nvPr>
            <p:ph type="subTitle" idx="1"/>
          </p:nvPr>
        </p:nvSpPr>
        <p:spPr>
          <a:xfrm>
            <a:off x="1295400" y="3078480"/>
            <a:ext cx="6400800" cy="2042160"/>
          </a:xfrm>
        </p:spPr>
        <p:txBody>
          <a:bodyPr>
            <a:normAutofit fontScale="47500" lnSpcReduction="20000"/>
          </a:bodyPr>
          <a:lstStyle/>
          <a:p>
            <a:r>
              <a:rPr lang="en-US" sz="5200" dirty="0" smtClean="0"/>
              <a:t>Adapting Low Cost Rural ICT infrastructure to the effects of Climate Change</a:t>
            </a:r>
            <a:r>
              <a:rPr lang="en-US" sz="4300" dirty="0" smtClean="0"/>
              <a:t/>
            </a:r>
            <a:br>
              <a:rPr lang="en-US" sz="4300" dirty="0" smtClean="0"/>
            </a:br>
            <a:r>
              <a:rPr lang="en-US" sz="4300" dirty="0" smtClean="0"/>
              <a:t/>
            </a:r>
            <a:br>
              <a:rPr lang="en-US" sz="4300" dirty="0" smtClean="0"/>
            </a:br>
            <a:r>
              <a:rPr lang="en-US" dirty="0" smtClean="0"/>
              <a:t>Derick </a:t>
            </a:r>
            <a:r>
              <a:rPr lang="en-US" dirty="0" err="1" smtClean="0"/>
              <a:t>Simiyu</a:t>
            </a:r>
            <a:r>
              <a:rPr lang="en-US" dirty="0" smtClean="0"/>
              <a:t> Khamali,</a:t>
            </a:r>
            <a:br>
              <a:rPr lang="en-US" dirty="0" smtClean="0"/>
            </a:br>
            <a:r>
              <a:rPr lang="en-US" dirty="0" smtClean="0"/>
              <a:t>Manager Telecom Compliance, Communications Authority of Kenya </a:t>
            </a:r>
          </a:p>
          <a:p>
            <a:r>
              <a:rPr lang="en-US" dirty="0" smtClean="0"/>
              <a:t>Email: </a:t>
            </a:r>
            <a:r>
              <a:rPr lang="en-US" dirty="0" err="1" smtClean="0"/>
              <a:t>khamali@ca.go.ke</a:t>
            </a:r>
            <a:endParaRPr lang="en-US" dirty="0"/>
          </a:p>
        </p:txBody>
      </p:sp>
      <p:sp>
        <p:nvSpPr>
          <p:cNvPr id="6" name="Title 1"/>
          <p:cNvSpPr txBox="1">
            <a:spLocks/>
          </p:cNvSpPr>
          <p:nvPr/>
        </p:nvSpPr>
        <p:spPr>
          <a:xfrm>
            <a:off x="457200" y="5442182"/>
            <a:ext cx="8229600" cy="743724"/>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i="0" kern="1200">
                <a:solidFill>
                  <a:schemeClr val="bg1"/>
                </a:solidFill>
                <a:latin typeface="Calibri"/>
                <a:ea typeface="+mj-ea"/>
                <a:cs typeface="Calibri"/>
              </a:defRPr>
            </a:lvl1pPr>
          </a:lstStyle>
          <a:p>
            <a:endParaRPr lang="en-US" sz="3000" b="0" i="1" dirty="0">
              <a:solidFill>
                <a:srgbClr val="558ED5"/>
              </a:solidFill>
            </a:endParaRPr>
          </a:p>
        </p:txBody>
      </p:sp>
    </p:spTree>
    <p:extLst>
      <p:ext uri="{BB962C8B-B14F-4D97-AF65-F5344CB8AC3E}">
        <p14:creationId xmlns:p14="http://schemas.microsoft.com/office/powerpoint/2010/main" val="24012014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57200" y="95250"/>
            <a:ext cx="6775938" cy="661988"/>
          </a:xfrm>
        </p:spPr>
        <p:txBody>
          <a:bodyPr>
            <a:normAutofit fontScale="90000"/>
          </a:bodyPr>
          <a:lstStyle/>
          <a:p>
            <a:pPr eaLnBrk="1" hangingPunct="1"/>
            <a:r>
              <a:rPr lang="en-US" b="1">
                <a:solidFill>
                  <a:srgbClr val="0000FF"/>
                </a:solidFill>
                <a:latin typeface="Cambria" charset="0"/>
                <a:cs typeface="Cambria" charset="0"/>
              </a:rPr>
              <a:t>FLOW</a:t>
            </a:r>
          </a:p>
        </p:txBody>
      </p:sp>
      <p:graphicFrame>
        <p:nvGraphicFramePr>
          <p:cNvPr id="4" name="Diagram 3"/>
          <p:cNvGraphicFramePr/>
          <p:nvPr/>
        </p:nvGraphicFramePr>
        <p:xfrm>
          <a:off x="457200" y="1227667"/>
          <a:ext cx="7997804" cy="4402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500402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0" y="0"/>
            <a:ext cx="7193574" cy="909638"/>
          </a:xfrm>
        </p:spPr>
        <p:txBody>
          <a:bodyPr/>
          <a:lstStyle/>
          <a:p>
            <a:pPr eaLnBrk="1" hangingPunct="1"/>
            <a:r>
              <a:rPr lang="en-US" sz="4000" b="1">
                <a:solidFill>
                  <a:srgbClr val="0000FF"/>
                </a:solidFill>
                <a:latin typeface="Cambria" charset="0"/>
                <a:cs typeface="Cambria" charset="0"/>
              </a:rPr>
              <a:t>Benefits</a:t>
            </a:r>
          </a:p>
        </p:txBody>
      </p:sp>
      <p:sp>
        <p:nvSpPr>
          <p:cNvPr id="3" name="Content Placeholder 2"/>
          <p:cNvSpPr>
            <a:spLocks noGrp="1"/>
          </p:cNvSpPr>
          <p:nvPr>
            <p:ph idx="1"/>
          </p:nvPr>
        </p:nvSpPr>
        <p:spPr>
          <a:xfrm>
            <a:off x="290147" y="1039813"/>
            <a:ext cx="8396654" cy="4965700"/>
          </a:xfrm>
        </p:spPr>
        <p:txBody>
          <a:bodyPr/>
          <a:lstStyle/>
          <a:p>
            <a:pPr marL="514350" indent="-457200" algn="just" defTabSz="914400" eaLnBrk="1" hangingPunct="1">
              <a:buFont typeface="Arial" panose="020B0604020202020204" pitchFamily="34" charset="0"/>
              <a:buChar char="•"/>
              <a:defRPr/>
            </a:pPr>
            <a:r>
              <a:rPr lang="en-US" sz="3600" dirty="0" smtClean="0">
                <a:solidFill>
                  <a:prstClr val="black"/>
                </a:solidFill>
                <a:latin typeface="Times"/>
                <a:ea typeface="Verdana" panose="020B0604030504040204" pitchFamily="34" charset="0"/>
                <a:cs typeface="Times"/>
              </a:rPr>
              <a:t>Support economies. Ease of business  </a:t>
            </a:r>
          </a:p>
          <a:p>
            <a:pPr marL="514350" indent="-457200" algn="just" defTabSz="914400" eaLnBrk="1" hangingPunct="1">
              <a:buFont typeface="Arial" panose="020B0604020202020204" pitchFamily="34" charset="0"/>
              <a:buChar char="•"/>
              <a:defRPr/>
            </a:pPr>
            <a:r>
              <a:rPr lang="en-US" sz="3600" dirty="0" smtClean="0">
                <a:solidFill>
                  <a:prstClr val="black"/>
                </a:solidFill>
                <a:latin typeface="Times"/>
                <a:ea typeface="Verdana" panose="020B0604030504040204" pitchFamily="34" charset="0"/>
                <a:cs typeface="Times"/>
              </a:rPr>
              <a:t>Create employment. Boost economy</a:t>
            </a:r>
          </a:p>
          <a:p>
            <a:pPr marL="514350" indent="-457200" algn="just" defTabSz="914400" eaLnBrk="1" hangingPunct="1">
              <a:buFont typeface="Arial" panose="020B0604020202020204" pitchFamily="34" charset="0"/>
              <a:buChar char="•"/>
              <a:defRPr/>
            </a:pPr>
            <a:r>
              <a:rPr lang="en-US" sz="3600" dirty="0" smtClean="0">
                <a:solidFill>
                  <a:prstClr val="black"/>
                </a:solidFill>
                <a:latin typeface="Times"/>
                <a:ea typeface="Verdana" panose="020B0604030504040204" pitchFamily="34" charset="0"/>
                <a:cs typeface="Times"/>
              </a:rPr>
              <a:t>Bridging the standardization gap.</a:t>
            </a:r>
          </a:p>
          <a:p>
            <a:pPr marL="514350" indent="-457200" algn="just" defTabSz="914400" eaLnBrk="1" hangingPunct="1">
              <a:buFont typeface="Arial" panose="020B0604020202020204" pitchFamily="34" charset="0"/>
              <a:buChar char="•"/>
              <a:defRPr/>
            </a:pPr>
            <a:r>
              <a:rPr lang="en-US" sz="3600" dirty="0" smtClean="0">
                <a:solidFill>
                  <a:prstClr val="black"/>
                </a:solidFill>
                <a:latin typeface="Times"/>
                <a:ea typeface="Verdana" panose="020B0604030504040204" pitchFamily="34" charset="0"/>
                <a:cs typeface="Times"/>
              </a:rPr>
              <a:t>Reduce rural urban migration. </a:t>
            </a:r>
          </a:p>
          <a:p>
            <a:pPr marL="514350" indent="-457200" algn="just" defTabSz="914400" eaLnBrk="1" hangingPunct="1">
              <a:buFont typeface="Arial" panose="020B0604020202020204" pitchFamily="34" charset="0"/>
              <a:buChar char="•"/>
              <a:defRPr/>
            </a:pPr>
            <a:r>
              <a:rPr lang="en-US" sz="3600" dirty="0" smtClean="0">
                <a:solidFill>
                  <a:prstClr val="black"/>
                </a:solidFill>
                <a:latin typeface="Times"/>
                <a:ea typeface="Verdana" panose="020B0604030504040204" pitchFamily="34" charset="0"/>
                <a:cs typeface="Times"/>
              </a:rPr>
              <a:t>Utilize local material and reduce waste</a:t>
            </a:r>
          </a:p>
          <a:p>
            <a:pPr marL="514350" indent="-457200" algn="just" defTabSz="914400" eaLnBrk="1" hangingPunct="1">
              <a:buFont typeface="Arial" panose="020B0604020202020204" pitchFamily="34" charset="0"/>
              <a:buChar char="•"/>
              <a:defRPr/>
            </a:pPr>
            <a:r>
              <a:rPr lang="en-US" sz="3600" dirty="0" smtClean="0">
                <a:solidFill>
                  <a:prstClr val="black"/>
                </a:solidFill>
                <a:latin typeface="Times"/>
                <a:ea typeface="Verdana" panose="020B0604030504040204" pitchFamily="34" charset="0"/>
                <a:cs typeface="Times"/>
              </a:rPr>
              <a:t>Safe lives and transform nations.  </a:t>
            </a:r>
          </a:p>
          <a:p>
            <a:pPr marL="514350" indent="-457200" algn="just" defTabSz="914400" eaLnBrk="1" hangingPunct="1">
              <a:buFont typeface="Arial" panose="020B0604020202020204" pitchFamily="34" charset="0"/>
              <a:buChar char="•"/>
              <a:defRPr/>
            </a:pPr>
            <a:endParaRPr lang="en-US" dirty="0">
              <a:cs typeface="+mn-cs"/>
            </a:endParaRPr>
          </a:p>
        </p:txBody>
      </p:sp>
    </p:spTree>
    <p:extLst>
      <p:ext uri="{BB962C8B-B14F-4D97-AF65-F5344CB8AC3E}">
        <p14:creationId xmlns:p14="http://schemas.microsoft.com/office/powerpoint/2010/main" val="13750897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Adaptation of Infrastructure </a:t>
            </a:r>
            <a:endParaRPr lang="en-US" dirty="0"/>
          </a:p>
        </p:txBody>
      </p:sp>
      <p:sp>
        <p:nvSpPr>
          <p:cNvPr id="3" name="Content Placeholder 2"/>
          <p:cNvSpPr>
            <a:spLocks noGrp="1"/>
          </p:cNvSpPr>
          <p:nvPr>
            <p:ph idx="1"/>
          </p:nvPr>
        </p:nvSpPr>
        <p:spPr/>
        <p:txBody>
          <a:bodyPr>
            <a:normAutofit lnSpcReduction="10000"/>
          </a:bodyPr>
          <a:lstStyle/>
          <a:p>
            <a:pPr hangingPunct="0"/>
            <a:r>
              <a:rPr lang="en-GB" dirty="0" smtClean="0"/>
              <a:t>Information </a:t>
            </a:r>
            <a:r>
              <a:rPr lang="en-GB" dirty="0"/>
              <a:t>and Communication Technologies (ICTs) can be part of the solution to climate change by, for example, helping countries adapt to the effects of climate change. </a:t>
            </a:r>
            <a:endParaRPr lang="en-GB" dirty="0" smtClean="0"/>
          </a:p>
          <a:p>
            <a:pPr hangingPunct="0"/>
            <a:r>
              <a:rPr lang="en-GB" dirty="0" smtClean="0"/>
              <a:t>At </a:t>
            </a:r>
            <a:r>
              <a:rPr lang="en-GB" dirty="0"/>
              <a:t>the same time, ICT equipment and infrastructure are themselves exposed to the effects of climate change and therefore need to be both robust and resilient.  </a:t>
            </a:r>
            <a:endParaRPr lang="en-US" dirty="0"/>
          </a:p>
          <a:p>
            <a:endParaRPr lang="en-US" dirty="0"/>
          </a:p>
        </p:txBody>
      </p:sp>
    </p:spTree>
    <p:extLst>
      <p:ext uri="{BB962C8B-B14F-4D97-AF65-F5344CB8AC3E}">
        <p14:creationId xmlns:p14="http://schemas.microsoft.com/office/powerpoint/2010/main" val="4668473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of CC to ICTs</a:t>
            </a:r>
            <a:endParaRPr lang="en-US" dirty="0"/>
          </a:p>
        </p:txBody>
      </p:sp>
      <p:sp>
        <p:nvSpPr>
          <p:cNvPr id="3" name="Content Placeholder 2"/>
          <p:cNvSpPr>
            <a:spLocks noGrp="1"/>
          </p:cNvSpPr>
          <p:nvPr>
            <p:ph idx="1"/>
          </p:nvPr>
        </p:nvSpPr>
        <p:spPr/>
        <p:txBody>
          <a:bodyPr>
            <a:normAutofit fontScale="85000" lnSpcReduction="20000"/>
          </a:bodyPr>
          <a:lstStyle/>
          <a:p>
            <a:r>
              <a:rPr lang="en-GB" dirty="0"/>
              <a:t>The ICT infrastructure includes outside </a:t>
            </a:r>
            <a:r>
              <a:rPr lang="en-GB" dirty="0" smtClean="0"/>
              <a:t>plant, telecommunication </a:t>
            </a:r>
            <a:r>
              <a:rPr lang="en-GB" dirty="0"/>
              <a:t>centres</a:t>
            </a:r>
            <a:r>
              <a:rPr lang="en-GB" dirty="0" smtClean="0"/>
              <a:t>,, </a:t>
            </a:r>
            <a:r>
              <a:rPr lang="en-GB" dirty="0"/>
              <a:t>data centres, base stations and user terminals, including handsets. </a:t>
            </a:r>
            <a:endParaRPr lang="en-GB" dirty="0" smtClean="0"/>
          </a:p>
          <a:p>
            <a:r>
              <a:rPr lang="en-GB" dirty="0" smtClean="0"/>
              <a:t>The </a:t>
            </a:r>
            <a:r>
              <a:rPr lang="en-GB" dirty="0"/>
              <a:t>ICT devices making up this infrastructure are designed to operate within specified ranges of temperature and humidity, and need protection against dust and/or water ingress. </a:t>
            </a:r>
            <a:endParaRPr lang="en-GB" dirty="0" smtClean="0"/>
          </a:p>
          <a:p>
            <a:r>
              <a:rPr lang="en-GB" dirty="0" smtClean="0"/>
              <a:t>When</a:t>
            </a:r>
            <a:r>
              <a:rPr lang="en-GB" dirty="0"/>
              <a:t>, ICT devices operate outside their specified environmental conditions, they are at risk of malfunction, failure and/or damage. </a:t>
            </a:r>
            <a:endParaRPr lang="en-US" dirty="0"/>
          </a:p>
          <a:p>
            <a:endParaRPr lang="en-US" dirty="0"/>
          </a:p>
        </p:txBody>
      </p:sp>
    </p:spTree>
    <p:extLst>
      <p:ext uri="{BB962C8B-B14F-4D97-AF65-F5344CB8AC3E}">
        <p14:creationId xmlns:p14="http://schemas.microsoft.com/office/powerpoint/2010/main" val="39046779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IMPACT of CC to ICTs</a:t>
            </a:r>
          </a:p>
        </p:txBody>
      </p:sp>
      <p:sp>
        <p:nvSpPr>
          <p:cNvPr id="3" name="Content Placeholder 2"/>
          <p:cNvSpPr>
            <a:spLocks noGrp="1"/>
          </p:cNvSpPr>
          <p:nvPr>
            <p:ph idx="1"/>
          </p:nvPr>
        </p:nvSpPr>
        <p:spPr/>
        <p:txBody>
          <a:bodyPr>
            <a:normAutofit lnSpcReduction="10000"/>
          </a:bodyPr>
          <a:lstStyle/>
          <a:p>
            <a:r>
              <a:rPr lang="en-GB" dirty="0"/>
              <a:t>More intense and frequent climatic extremes are expected as a result of climate change. </a:t>
            </a:r>
            <a:endParaRPr lang="en-GB" dirty="0" smtClean="0"/>
          </a:p>
          <a:p>
            <a:r>
              <a:rPr lang="en-GB" dirty="0" smtClean="0"/>
              <a:t>These </a:t>
            </a:r>
            <a:r>
              <a:rPr lang="en-GB" dirty="0"/>
              <a:t>extremes pose a threat to industries, like the ICT industry, that rely on physical infrastructures. </a:t>
            </a:r>
            <a:endParaRPr lang="en-GB" dirty="0" smtClean="0"/>
          </a:p>
          <a:p>
            <a:r>
              <a:rPr lang="en-GB" dirty="0" smtClean="0"/>
              <a:t>There </a:t>
            </a:r>
            <a:r>
              <a:rPr lang="en-GB" dirty="0"/>
              <a:t>is an increased risk of service disruption to a range of essential services which now depend on ICT. </a:t>
            </a:r>
            <a:endParaRPr lang="en-US" dirty="0"/>
          </a:p>
          <a:p>
            <a:endParaRPr lang="en-US" dirty="0"/>
          </a:p>
        </p:txBody>
      </p:sp>
    </p:spTree>
    <p:extLst>
      <p:ext uri="{BB962C8B-B14F-4D97-AF65-F5344CB8AC3E}">
        <p14:creationId xmlns:p14="http://schemas.microsoft.com/office/powerpoint/2010/main" val="12459722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IMPACT of CC to ICTs</a:t>
            </a:r>
            <a:r>
              <a:rPr lang="en-US" dirty="0" smtClean="0"/>
              <a:t> </a:t>
            </a:r>
            <a:endParaRPr lang="en-US" dirty="0"/>
          </a:p>
        </p:txBody>
      </p:sp>
      <p:sp>
        <p:nvSpPr>
          <p:cNvPr id="3" name="Content Placeholder 2"/>
          <p:cNvSpPr>
            <a:spLocks noGrp="1"/>
          </p:cNvSpPr>
          <p:nvPr>
            <p:ph idx="1"/>
          </p:nvPr>
        </p:nvSpPr>
        <p:spPr/>
        <p:txBody>
          <a:bodyPr>
            <a:normAutofit fontScale="77500" lnSpcReduction="20000"/>
          </a:bodyPr>
          <a:lstStyle/>
          <a:p>
            <a:r>
              <a:rPr lang="en-GB" dirty="0"/>
              <a:t>Telecommunication networks and related ICTs must therefore be able to cope with extreme weather events. </a:t>
            </a:r>
            <a:endParaRPr lang="en-GB" dirty="0" smtClean="0"/>
          </a:p>
          <a:p>
            <a:r>
              <a:rPr lang="en-GB" dirty="0" smtClean="0"/>
              <a:t>A </a:t>
            </a:r>
            <a:r>
              <a:rPr lang="en-GB" dirty="0"/>
              <a:t>more robust and resilient infrastructure may be required in </a:t>
            </a:r>
            <a:r>
              <a:rPr lang="en-GB" dirty="0" smtClean="0"/>
              <a:t>future </a:t>
            </a:r>
            <a:r>
              <a:rPr lang="en-GB" dirty="0"/>
              <a:t>than the infrastructure that is in operation </a:t>
            </a:r>
            <a:r>
              <a:rPr lang="en-GB" dirty="0" smtClean="0"/>
              <a:t>today</a:t>
            </a:r>
          </a:p>
          <a:p>
            <a:r>
              <a:rPr lang="en-GB" dirty="0" smtClean="0"/>
              <a:t>Costs </a:t>
            </a:r>
            <a:r>
              <a:rPr lang="en-GB" dirty="0"/>
              <a:t>can be greatly reduced by considering the requirements at the initial design stage rather than by retrospective upgrade. </a:t>
            </a:r>
            <a:endParaRPr lang="en-GB" dirty="0" smtClean="0"/>
          </a:p>
          <a:p>
            <a:r>
              <a:rPr lang="en-GB" dirty="0" smtClean="0"/>
              <a:t>The </a:t>
            </a:r>
            <a:r>
              <a:rPr lang="en-GB" dirty="0"/>
              <a:t>need for the ICT infrastructure to cope with extremes of climate or adapt to its effects can be considered from two complementary perspectives – the direct and the indirect perspectives. </a:t>
            </a:r>
            <a:endParaRPr lang="en-US" dirty="0"/>
          </a:p>
          <a:p>
            <a:endParaRPr lang="en-US" dirty="0"/>
          </a:p>
        </p:txBody>
      </p:sp>
    </p:spTree>
    <p:extLst>
      <p:ext uri="{BB962C8B-B14F-4D97-AF65-F5344CB8AC3E}">
        <p14:creationId xmlns:p14="http://schemas.microsoft.com/office/powerpoint/2010/main" val="24463061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IMPACT of CC to </a:t>
            </a:r>
            <a:r>
              <a:rPr lang="en-US" dirty="0" smtClean="0"/>
              <a:t>ICTs </a:t>
            </a:r>
            <a:endParaRPr lang="en-US" dirty="0"/>
          </a:p>
        </p:txBody>
      </p:sp>
      <p:sp>
        <p:nvSpPr>
          <p:cNvPr id="3" name="Content Placeholder 2"/>
          <p:cNvSpPr>
            <a:spLocks noGrp="1"/>
          </p:cNvSpPr>
          <p:nvPr>
            <p:ph idx="1"/>
          </p:nvPr>
        </p:nvSpPr>
        <p:spPr/>
        <p:txBody>
          <a:bodyPr/>
          <a:lstStyle/>
          <a:p>
            <a:r>
              <a:rPr lang="en-GB" dirty="0"/>
              <a:t>Direct effects of climate change on ICTs include the vulnerability of ICT equipment to extreme weather events such as increased flooding, wind speed, precipitation, humidity, temperature, snow and ice fall and lightning strikes</a:t>
            </a:r>
            <a:r>
              <a:rPr lang="en-GB" dirty="0" smtClean="0"/>
              <a:t>.(Discussed below)</a:t>
            </a:r>
            <a:endParaRPr lang="en-US" dirty="0"/>
          </a:p>
          <a:p>
            <a:endParaRPr lang="en-US" dirty="0"/>
          </a:p>
        </p:txBody>
      </p:sp>
    </p:spTree>
    <p:extLst>
      <p:ext uri="{BB962C8B-B14F-4D97-AF65-F5344CB8AC3E}">
        <p14:creationId xmlns:p14="http://schemas.microsoft.com/office/powerpoint/2010/main" val="2273306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rmAutofit/>
          </a:bodyPr>
          <a:lstStyle/>
          <a:p>
            <a:r>
              <a:rPr lang="en-US" dirty="0" smtClean="0"/>
              <a:t>Recommendation ITU-T L.92</a:t>
            </a:r>
            <a:endParaRPr lang="en-US" dirty="0"/>
          </a:p>
        </p:txBody>
      </p:sp>
      <p:sp>
        <p:nvSpPr>
          <p:cNvPr id="3" name="Content Placeholder 2"/>
          <p:cNvSpPr>
            <a:spLocks noGrp="1"/>
          </p:cNvSpPr>
          <p:nvPr>
            <p:ph idx="1"/>
          </p:nvPr>
        </p:nvSpPr>
        <p:spPr>
          <a:xfrm>
            <a:off x="457199" y="1417638"/>
            <a:ext cx="8453967" cy="4382029"/>
          </a:xfrm>
        </p:spPr>
        <p:txBody>
          <a:bodyPr>
            <a:normAutofit lnSpcReduction="10000"/>
          </a:bodyPr>
          <a:lstStyle/>
          <a:p>
            <a:r>
              <a:rPr lang="en-GB" dirty="0" smtClean="0"/>
              <a:t>Recommendation ITU</a:t>
            </a:r>
            <a:r>
              <a:rPr lang="en-GB" dirty="0"/>
              <a:t>-T L.</a:t>
            </a:r>
            <a:r>
              <a:rPr lang="en-GB" dirty="0" smtClean="0"/>
              <a:t>92 </a:t>
            </a:r>
            <a:r>
              <a:rPr lang="en-GB" dirty="0"/>
              <a:t>deals with disaster management for outside plant facilities. It gives an overview of the technical considerations for protecting outside plant facilities from natural disasters. </a:t>
            </a:r>
            <a:endParaRPr lang="en-GB" dirty="0" smtClean="0"/>
          </a:p>
          <a:p>
            <a:r>
              <a:rPr lang="en-GB" dirty="0" smtClean="0"/>
              <a:t>Disaster </a:t>
            </a:r>
            <a:r>
              <a:rPr lang="en-GB" dirty="0"/>
              <a:t>management for outside plant facilities such as cables, poles and manholes </a:t>
            </a:r>
            <a:r>
              <a:rPr lang="en-GB" dirty="0" smtClean="0"/>
              <a:t>from natural </a:t>
            </a:r>
            <a:r>
              <a:rPr lang="en-GB" dirty="0"/>
              <a:t>disasters such as earthquakes, strong winds and </a:t>
            </a:r>
            <a:r>
              <a:rPr lang="en-GB" dirty="0" smtClean="0"/>
              <a:t>floods.</a:t>
            </a:r>
            <a:endParaRPr lang="en-US" dirty="0"/>
          </a:p>
          <a:p>
            <a:endParaRPr lang="en-US" dirty="0"/>
          </a:p>
        </p:txBody>
      </p:sp>
    </p:spTree>
    <p:extLst>
      <p:ext uri="{BB962C8B-B14F-4D97-AF65-F5344CB8AC3E}">
        <p14:creationId xmlns:p14="http://schemas.microsoft.com/office/powerpoint/2010/main" val="16736840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CC IMPACT SURVEY </a:t>
            </a:r>
            <a:endParaRPr lang="en-US" dirty="0"/>
          </a:p>
        </p:txBody>
      </p:sp>
      <p:sp>
        <p:nvSpPr>
          <p:cNvPr id="6" name="Content Placeholder 5"/>
          <p:cNvSpPr>
            <a:spLocks noGrp="1"/>
          </p:cNvSpPr>
          <p:nvPr>
            <p:ph idx="1"/>
          </p:nvPr>
        </p:nvSpPr>
        <p:spPr/>
        <p:txBody>
          <a:bodyPr/>
          <a:lstStyle/>
          <a:p>
            <a:endParaRPr lang="en-US" dirty="0" smtClean="0"/>
          </a:p>
          <a:p>
            <a:endParaRPr lang="en-US" dirty="0"/>
          </a:p>
          <a:p>
            <a:endParaRPr lang="en-US" dirty="0" smtClean="0"/>
          </a:p>
          <a:p>
            <a:endParaRPr lang="en-US" dirty="0"/>
          </a:p>
        </p:txBody>
      </p:sp>
      <p:pic>
        <p:nvPicPr>
          <p:cNvPr id="7" name="Picture 6" descr="Natural disasters.jpg"/>
          <p:cNvPicPr/>
          <p:nvPr/>
        </p:nvPicPr>
        <p:blipFill>
          <a:blip r:embed="rId2" cstate="print"/>
          <a:stretch>
            <a:fillRect/>
          </a:stretch>
        </p:blipFill>
        <p:spPr>
          <a:xfrm>
            <a:off x="867833" y="1545168"/>
            <a:ext cx="7069667" cy="4061142"/>
          </a:xfrm>
          <a:prstGeom prst="rect">
            <a:avLst/>
          </a:prstGeom>
        </p:spPr>
      </p:pic>
    </p:spTree>
    <p:extLst>
      <p:ext uri="{BB962C8B-B14F-4D97-AF65-F5344CB8AC3E}">
        <p14:creationId xmlns:p14="http://schemas.microsoft.com/office/powerpoint/2010/main" val="40887664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TEMPERATURE </a:t>
            </a:r>
            <a:endParaRPr lang="en-US" dirty="0"/>
          </a:p>
        </p:txBody>
      </p:sp>
      <p:sp>
        <p:nvSpPr>
          <p:cNvPr id="3" name="Content Placeholder 2"/>
          <p:cNvSpPr>
            <a:spLocks noGrp="1"/>
          </p:cNvSpPr>
          <p:nvPr>
            <p:ph idx="1"/>
          </p:nvPr>
        </p:nvSpPr>
        <p:spPr/>
        <p:txBody>
          <a:bodyPr/>
          <a:lstStyle/>
          <a:p>
            <a:r>
              <a:rPr lang="en-GB" dirty="0"/>
              <a:t>The </a:t>
            </a:r>
            <a:r>
              <a:rPr lang="en-GB" dirty="0">
                <a:solidFill>
                  <a:srgbClr val="FF6600"/>
                </a:solidFill>
              </a:rPr>
              <a:t>failure rate </a:t>
            </a:r>
            <a:r>
              <a:rPr lang="en-GB" dirty="0"/>
              <a:t>of an electrical component increases </a:t>
            </a:r>
            <a:r>
              <a:rPr lang="en-GB" dirty="0">
                <a:solidFill>
                  <a:srgbClr val="FF6600"/>
                </a:solidFill>
              </a:rPr>
              <a:t>exponentially with temperature</a:t>
            </a:r>
            <a:r>
              <a:rPr lang="en-GB" dirty="0"/>
              <a:t>. Each component has an activation energy that is </a:t>
            </a:r>
            <a:r>
              <a:rPr lang="en-GB" dirty="0">
                <a:solidFill>
                  <a:srgbClr val="FF6600"/>
                </a:solidFill>
              </a:rPr>
              <a:t>characteristic of its chemical composition</a:t>
            </a:r>
            <a:r>
              <a:rPr lang="en-GB" dirty="0"/>
              <a:t>. Failure will result when the temperature </a:t>
            </a:r>
            <a:r>
              <a:rPr lang="en-GB" dirty="0">
                <a:solidFill>
                  <a:srgbClr val="FF6600"/>
                </a:solidFill>
              </a:rPr>
              <a:t>rises sufficiently to cause breakdown </a:t>
            </a:r>
            <a:r>
              <a:rPr lang="en-GB" dirty="0"/>
              <a:t>in the chemical or crystal lattice. </a:t>
            </a:r>
            <a:endParaRPr lang="en-US" dirty="0"/>
          </a:p>
        </p:txBody>
      </p:sp>
    </p:spTree>
    <p:extLst>
      <p:ext uri="{BB962C8B-B14F-4D97-AF65-F5344CB8AC3E}">
        <p14:creationId xmlns:p14="http://schemas.microsoft.com/office/powerpoint/2010/main" val="22362683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02274" y="47625"/>
            <a:ext cx="7297615" cy="801688"/>
          </a:xfrm>
        </p:spPr>
        <p:txBody>
          <a:bodyPr/>
          <a:lstStyle/>
          <a:p>
            <a:pPr eaLnBrk="1" hangingPunct="1"/>
            <a:r>
              <a:rPr lang="en-US" b="1">
                <a:solidFill>
                  <a:srgbClr val="0000FF"/>
                </a:solidFill>
                <a:latin typeface="Cambria" charset="0"/>
                <a:cs typeface="Cambria" charset="0"/>
              </a:rPr>
              <a:t>Table of Contents</a:t>
            </a:r>
          </a:p>
        </p:txBody>
      </p:sp>
      <p:sp>
        <p:nvSpPr>
          <p:cNvPr id="16387" name="Content Placeholder 2"/>
          <p:cNvSpPr>
            <a:spLocks noGrp="1"/>
          </p:cNvSpPr>
          <p:nvPr>
            <p:ph idx="1"/>
          </p:nvPr>
        </p:nvSpPr>
        <p:spPr>
          <a:xfrm>
            <a:off x="457200" y="835025"/>
            <a:ext cx="8229600" cy="5207000"/>
          </a:xfrm>
        </p:spPr>
        <p:txBody>
          <a:bodyPr/>
          <a:lstStyle/>
          <a:p>
            <a:pPr eaLnBrk="1" hangingPunct="1"/>
            <a:r>
              <a:rPr lang="en-US" sz="2000" dirty="0">
                <a:latin typeface="Times" charset="0"/>
                <a:cs typeface="Times" charset="0"/>
              </a:rPr>
              <a:t>Background ICT Sector</a:t>
            </a:r>
          </a:p>
          <a:p>
            <a:pPr eaLnBrk="1" hangingPunct="1"/>
            <a:r>
              <a:rPr lang="en-US" sz="2000" dirty="0">
                <a:latin typeface="Times" charset="0"/>
                <a:cs typeface="Times" charset="0"/>
              </a:rPr>
              <a:t>Effects of climate change</a:t>
            </a:r>
          </a:p>
          <a:p>
            <a:pPr eaLnBrk="1" hangingPunct="1"/>
            <a:r>
              <a:rPr lang="en-US" sz="2000" dirty="0">
                <a:latin typeface="Times" charset="0"/>
                <a:cs typeface="Times" charset="0"/>
              </a:rPr>
              <a:t>ICT infrastructure </a:t>
            </a:r>
          </a:p>
          <a:p>
            <a:pPr eaLnBrk="1" hangingPunct="1"/>
            <a:r>
              <a:rPr lang="en-US" sz="2000" dirty="0">
                <a:latin typeface="Times" charset="0"/>
                <a:cs typeface="Times" charset="0"/>
              </a:rPr>
              <a:t>ICT Supported items</a:t>
            </a:r>
          </a:p>
          <a:p>
            <a:pPr eaLnBrk="1" hangingPunct="1"/>
            <a:r>
              <a:rPr lang="en-US" sz="2000" dirty="0">
                <a:solidFill>
                  <a:srgbClr val="FF6600"/>
                </a:solidFill>
                <a:latin typeface="Times" charset="0"/>
                <a:cs typeface="Times" charset="0"/>
              </a:rPr>
              <a:t>Challenges of CC  to the </a:t>
            </a:r>
            <a:r>
              <a:rPr lang="en-US" sz="2000" dirty="0" smtClean="0">
                <a:solidFill>
                  <a:srgbClr val="FF6600"/>
                </a:solidFill>
                <a:latin typeface="Times" charset="0"/>
                <a:cs typeface="Times" charset="0"/>
              </a:rPr>
              <a:t>ICT Sector</a:t>
            </a:r>
            <a:endParaRPr lang="en-US" sz="2000" dirty="0">
              <a:solidFill>
                <a:srgbClr val="FF6600"/>
              </a:solidFill>
              <a:latin typeface="Times" charset="0"/>
              <a:cs typeface="Times" charset="0"/>
            </a:endParaRPr>
          </a:p>
          <a:p>
            <a:pPr eaLnBrk="1" hangingPunct="1"/>
            <a:r>
              <a:rPr lang="en-US" sz="2000" dirty="0">
                <a:latin typeface="Times" charset="0"/>
                <a:cs typeface="Times" charset="0"/>
              </a:rPr>
              <a:t>Low cost sustainable ICT services.</a:t>
            </a:r>
          </a:p>
          <a:p>
            <a:pPr eaLnBrk="1" hangingPunct="1"/>
            <a:r>
              <a:rPr lang="en-US" sz="2000" dirty="0">
                <a:latin typeface="Times" charset="0"/>
                <a:cs typeface="Times" charset="0"/>
              </a:rPr>
              <a:t>Role of ICT in Mitigating CC</a:t>
            </a:r>
          </a:p>
          <a:p>
            <a:pPr eaLnBrk="1" hangingPunct="1"/>
            <a:r>
              <a:rPr lang="en-US" sz="2000" dirty="0">
                <a:latin typeface="Times" charset="0"/>
                <a:cs typeface="Times" charset="0"/>
              </a:rPr>
              <a:t>Smart sustainability concept.</a:t>
            </a:r>
          </a:p>
          <a:p>
            <a:pPr eaLnBrk="1" hangingPunct="1"/>
            <a:r>
              <a:rPr lang="en-US" sz="2000" dirty="0">
                <a:latin typeface="Times" charset="0"/>
                <a:cs typeface="Times" charset="0"/>
              </a:rPr>
              <a:t>Progress on the adaptation agenda.</a:t>
            </a:r>
          </a:p>
        </p:txBody>
      </p:sp>
    </p:spTree>
    <p:extLst>
      <p:ext uri="{BB962C8B-B14F-4D97-AF65-F5344CB8AC3E}">
        <p14:creationId xmlns:p14="http://schemas.microsoft.com/office/powerpoint/2010/main" val="27629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RAINFALL/FLOODING</a:t>
            </a:r>
            <a:endParaRPr lang="en-US" dirty="0"/>
          </a:p>
        </p:txBody>
      </p:sp>
      <p:sp>
        <p:nvSpPr>
          <p:cNvPr id="3" name="Content Placeholder 2"/>
          <p:cNvSpPr>
            <a:spLocks noGrp="1"/>
          </p:cNvSpPr>
          <p:nvPr>
            <p:ph idx="1"/>
          </p:nvPr>
        </p:nvSpPr>
        <p:spPr>
          <a:xfrm>
            <a:off x="457199" y="1713972"/>
            <a:ext cx="8390467" cy="4297361"/>
          </a:xfrm>
        </p:spPr>
        <p:txBody>
          <a:bodyPr>
            <a:normAutofit fontScale="85000" lnSpcReduction="10000"/>
          </a:bodyPr>
          <a:lstStyle/>
          <a:p>
            <a:r>
              <a:rPr lang="en-GB" dirty="0"/>
              <a:t>Telecommunications buildings and infrastructure can be at risk from extreme rainfall and flooding, depending on location. </a:t>
            </a:r>
            <a:endParaRPr lang="en-GB" dirty="0" smtClean="0"/>
          </a:p>
          <a:p>
            <a:r>
              <a:rPr lang="en-GB" dirty="0" smtClean="0"/>
              <a:t>This </a:t>
            </a:r>
            <a:r>
              <a:rPr lang="en-GB" dirty="0"/>
              <a:t>risk may increase in frequency or severity as a result of climate change. If the electricity grid fails, the backup power systems may also become awash, and power can then only be maintained by other backup such as </a:t>
            </a:r>
            <a:r>
              <a:rPr lang="en-GB" dirty="0" smtClean="0"/>
              <a:t>batteries.</a:t>
            </a:r>
          </a:p>
          <a:p>
            <a:r>
              <a:rPr lang="en-GB" dirty="0" smtClean="0"/>
              <a:t>It </a:t>
            </a:r>
            <a:r>
              <a:rPr lang="en-GB" dirty="0"/>
              <a:t>should be noted that  severe climate events , are now happening much more frequently than in the past. </a:t>
            </a:r>
            <a:endParaRPr lang="en-US" dirty="0"/>
          </a:p>
          <a:p>
            <a:endParaRPr lang="en-US" dirty="0"/>
          </a:p>
        </p:txBody>
      </p:sp>
    </p:spTree>
    <p:extLst>
      <p:ext uri="{BB962C8B-B14F-4D97-AF65-F5344CB8AC3E}">
        <p14:creationId xmlns:p14="http://schemas.microsoft.com/office/powerpoint/2010/main" val="17305130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RAINFALL/FLOODING</a:t>
            </a:r>
            <a:endParaRPr lang="en-US" dirty="0"/>
          </a:p>
        </p:txBody>
      </p:sp>
      <p:sp>
        <p:nvSpPr>
          <p:cNvPr id="3" name="Content Placeholder 2"/>
          <p:cNvSpPr>
            <a:spLocks noGrp="1"/>
          </p:cNvSpPr>
          <p:nvPr>
            <p:ph idx="1"/>
          </p:nvPr>
        </p:nvSpPr>
        <p:spPr>
          <a:xfrm>
            <a:off x="457199" y="1713972"/>
            <a:ext cx="8390467" cy="4297361"/>
          </a:xfrm>
        </p:spPr>
        <p:txBody>
          <a:bodyPr>
            <a:normAutofit fontScale="92500" lnSpcReduction="20000"/>
          </a:bodyPr>
          <a:lstStyle/>
          <a:p>
            <a:r>
              <a:rPr lang="en-GB" dirty="0"/>
              <a:t>Possible remedial work to make central offices less vulnerable to flooding would be to raise equipment from the ground floor to higher floors. </a:t>
            </a:r>
            <a:endParaRPr lang="en-GB" dirty="0" smtClean="0"/>
          </a:p>
          <a:p>
            <a:r>
              <a:rPr lang="en-GB" dirty="0" smtClean="0"/>
              <a:t>Large </a:t>
            </a:r>
            <a:r>
              <a:rPr lang="en-GB" dirty="0"/>
              <a:t>telecommunication sites (typically in cities) have large batteries that could be as much as 10,000Ah @48V. </a:t>
            </a:r>
            <a:endParaRPr lang="en-GB" dirty="0" smtClean="0"/>
          </a:p>
          <a:p>
            <a:r>
              <a:rPr lang="en-GB" dirty="0" smtClean="0"/>
              <a:t>Due </a:t>
            </a:r>
            <a:r>
              <a:rPr lang="en-GB" dirty="0"/>
              <a:t>to their weight, to cope with the building’s structural stability needs, such batteries are typically installed at ground/underground level which may be subject to flooding.</a:t>
            </a:r>
            <a:r>
              <a:rPr lang="en-US" dirty="0"/>
              <a:t> </a:t>
            </a:r>
          </a:p>
        </p:txBody>
      </p:sp>
    </p:spTree>
    <p:extLst>
      <p:ext uri="{BB962C8B-B14F-4D97-AF65-F5344CB8AC3E}">
        <p14:creationId xmlns:p14="http://schemas.microsoft.com/office/powerpoint/2010/main" val="157321114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8806"/>
            <a:ext cx="8229600" cy="1143000"/>
          </a:xfrm>
        </p:spPr>
        <p:txBody>
          <a:bodyPr/>
          <a:lstStyle/>
          <a:p>
            <a:r>
              <a:rPr lang="en-US" dirty="0" smtClean="0"/>
              <a:t>LANDSLIDES</a:t>
            </a:r>
            <a:endParaRPr lang="en-US" dirty="0"/>
          </a:p>
        </p:txBody>
      </p:sp>
      <p:sp>
        <p:nvSpPr>
          <p:cNvPr id="3" name="Content Placeholder 2"/>
          <p:cNvSpPr>
            <a:spLocks noGrp="1"/>
          </p:cNvSpPr>
          <p:nvPr>
            <p:ph idx="1"/>
          </p:nvPr>
        </p:nvSpPr>
        <p:spPr>
          <a:xfrm>
            <a:off x="190501" y="1311806"/>
            <a:ext cx="8741832" cy="4064527"/>
          </a:xfrm>
        </p:spPr>
        <p:txBody>
          <a:bodyPr>
            <a:noAutofit/>
          </a:bodyPr>
          <a:lstStyle/>
          <a:p>
            <a:pPr hangingPunct="0"/>
            <a:r>
              <a:rPr lang="en-GB" sz="2000" dirty="0"/>
              <a:t>Telecommunication lines are frequently laid along roadsides which are vulnerable to </a:t>
            </a:r>
            <a:r>
              <a:rPr lang="en-GB" sz="2000" dirty="0" smtClean="0"/>
              <a:t>landslides.</a:t>
            </a:r>
            <a:endParaRPr lang="en-US" sz="2000" dirty="0"/>
          </a:p>
          <a:p>
            <a:pPr hangingPunct="0"/>
            <a:r>
              <a:rPr lang="en-GB" sz="2000" dirty="0"/>
              <a:t>The risk of landslide and avalanche is increasing due to deforestation and climate change. </a:t>
            </a:r>
            <a:endParaRPr lang="en-GB" sz="2000" dirty="0" smtClean="0"/>
          </a:p>
          <a:p>
            <a:pPr hangingPunct="0"/>
            <a:r>
              <a:rPr lang="en-GB" sz="2000" dirty="0" smtClean="0"/>
              <a:t>Landslides </a:t>
            </a:r>
            <a:r>
              <a:rPr lang="en-GB" sz="2000" dirty="0"/>
              <a:t>can be caused by over steepening or over loading of slopes, earthquakes, tsunamis, hurricanes, flooding, erosion and other severe weather events, or by vegetation loss as a result of logging, development or wildfires. </a:t>
            </a:r>
            <a:endParaRPr lang="en-GB" sz="2000" dirty="0" smtClean="0"/>
          </a:p>
          <a:p>
            <a:pPr hangingPunct="0"/>
            <a:r>
              <a:rPr lang="en-GB" sz="2000" dirty="0" smtClean="0"/>
              <a:t>Mitigation </a:t>
            </a:r>
            <a:r>
              <a:rPr lang="en-GB" sz="2000" dirty="0"/>
              <a:t>measures include planting ground cover (low growing plants) on slopes. </a:t>
            </a:r>
            <a:endParaRPr lang="en-US" sz="2000" dirty="0"/>
          </a:p>
          <a:p>
            <a:pPr hangingPunct="0"/>
            <a:r>
              <a:rPr lang="en-GB" sz="2000" dirty="0"/>
              <a:t>Rainfall thresholds for the initiation of landslides have been studied. Regional and local thresholds </a:t>
            </a:r>
            <a:r>
              <a:rPr lang="en-GB" sz="2000" dirty="0" smtClean="0"/>
              <a:t>cannot </a:t>
            </a:r>
            <a:r>
              <a:rPr lang="en-GB" sz="2000" dirty="0"/>
              <a:t>be easily exported to neighbouring areas. </a:t>
            </a:r>
            <a:endParaRPr lang="en-US" sz="2000" dirty="0"/>
          </a:p>
          <a:p>
            <a:pPr hangingPunct="0"/>
            <a:r>
              <a:rPr lang="en-GB" sz="2000" dirty="0"/>
              <a:t>Landslides could cause telecommunication poles to fall, bringing down aerial cables</a:t>
            </a:r>
            <a:r>
              <a:rPr lang="en-GB" sz="2000" dirty="0" smtClean="0"/>
              <a:t>.</a:t>
            </a:r>
            <a:endParaRPr lang="en-US" sz="2000" dirty="0"/>
          </a:p>
        </p:txBody>
      </p:sp>
    </p:spTree>
    <p:extLst>
      <p:ext uri="{BB962C8B-B14F-4D97-AF65-F5344CB8AC3E}">
        <p14:creationId xmlns:p14="http://schemas.microsoft.com/office/powerpoint/2010/main" val="18720190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5168"/>
            <a:ext cx="8229600" cy="1037166"/>
          </a:xfrm>
        </p:spPr>
        <p:txBody>
          <a:bodyPr>
            <a:normAutofit/>
          </a:bodyPr>
          <a:lstStyle/>
          <a:p>
            <a:r>
              <a:rPr lang="en-US" dirty="0" smtClean="0"/>
              <a:t>WINDS</a:t>
            </a:r>
            <a:endParaRPr lang="en-US" dirty="0"/>
          </a:p>
        </p:txBody>
      </p:sp>
      <p:sp>
        <p:nvSpPr>
          <p:cNvPr id="3" name="Content Placeholder 2"/>
          <p:cNvSpPr>
            <a:spLocks noGrp="1"/>
          </p:cNvSpPr>
          <p:nvPr>
            <p:ph idx="1"/>
          </p:nvPr>
        </p:nvSpPr>
        <p:spPr>
          <a:xfrm>
            <a:off x="457200" y="1713972"/>
            <a:ext cx="8229600" cy="4085695"/>
          </a:xfrm>
        </p:spPr>
        <p:txBody>
          <a:bodyPr>
            <a:normAutofit fontScale="62500" lnSpcReduction="20000"/>
          </a:bodyPr>
          <a:lstStyle/>
          <a:p>
            <a:pPr hangingPunct="0"/>
            <a:r>
              <a:rPr lang="en-GB" dirty="0"/>
              <a:t>ICT facilities at risk of damage include buildings, overhead lines and antennas. Overhead lines provide fixed access connectivity at lower cost than underground ones, but the cables are vulnerable to the effects of wind through damage by falling trees and gradual wear out due to metal fatigue and vibration </a:t>
            </a:r>
            <a:r>
              <a:rPr lang="en-GB" dirty="0" smtClean="0"/>
              <a:t>ITU</a:t>
            </a:r>
            <a:r>
              <a:rPr lang="en-GB" dirty="0"/>
              <a:t>-T L.</a:t>
            </a:r>
            <a:r>
              <a:rPr lang="en-GB" dirty="0" smtClean="0"/>
              <a:t>26.  </a:t>
            </a:r>
          </a:p>
          <a:p>
            <a:pPr hangingPunct="0"/>
            <a:r>
              <a:rPr lang="en-GB" dirty="0" smtClean="0"/>
              <a:t>In </a:t>
            </a:r>
            <a:r>
              <a:rPr lang="en-GB" dirty="0"/>
              <a:t>areas more prone to falling trees, the route of new overhead lines should be kept at reasonable distance from trees. When this is not </a:t>
            </a:r>
            <a:r>
              <a:rPr lang="en-GB" dirty="0" smtClean="0"/>
              <a:t>possible, </a:t>
            </a:r>
            <a:r>
              <a:rPr lang="en-GB" dirty="0"/>
              <a:t>trees close to the line should be cut to form a safety </a:t>
            </a:r>
            <a:r>
              <a:rPr lang="en-GB" dirty="0" smtClean="0"/>
              <a:t>zone</a:t>
            </a:r>
          </a:p>
          <a:p>
            <a:pPr hangingPunct="0"/>
            <a:r>
              <a:rPr lang="en-GB" dirty="0" smtClean="0"/>
              <a:t>Antennas </a:t>
            </a:r>
            <a:r>
              <a:rPr lang="en-GB" dirty="0"/>
              <a:t>are at risk due to winds exceeding their design limit such as the ability to withstand 70 m/s (252 km/h) wind </a:t>
            </a:r>
            <a:r>
              <a:rPr lang="en-GB" dirty="0" smtClean="0"/>
              <a:t>speed (IPCC </a:t>
            </a:r>
            <a:r>
              <a:rPr lang="en-GB" dirty="0"/>
              <a:t>4th </a:t>
            </a:r>
            <a:r>
              <a:rPr lang="en-GB" dirty="0" smtClean="0"/>
              <a:t>AR). </a:t>
            </a:r>
          </a:p>
          <a:p>
            <a:pPr hangingPunct="0"/>
            <a:r>
              <a:rPr lang="en-GB" dirty="0" smtClean="0"/>
              <a:t>Based </a:t>
            </a:r>
            <a:r>
              <a:rPr lang="en-GB" dirty="0"/>
              <a:t>on a range of </a:t>
            </a:r>
            <a:r>
              <a:rPr lang="en-GB" dirty="0" smtClean="0"/>
              <a:t>models-future </a:t>
            </a:r>
            <a:r>
              <a:rPr lang="en-GB" dirty="0"/>
              <a:t>tropical </a:t>
            </a:r>
            <a:r>
              <a:rPr lang="en-GB" dirty="0" smtClean="0"/>
              <a:t>cyclones </a:t>
            </a:r>
            <a:r>
              <a:rPr lang="en-GB" dirty="0"/>
              <a:t>will become more intense, with larger peak wind speeds and heavier </a:t>
            </a:r>
            <a:r>
              <a:rPr lang="en-GB" dirty="0" smtClean="0"/>
              <a:t>precipitation due to an </a:t>
            </a:r>
            <a:r>
              <a:rPr lang="en-GB" dirty="0"/>
              <a:t>increases of tropical sea-surface </a:t>
            </a:r>
            <a:r>
              <a:rPr lang="en-GB" dirty="0" smtClean="0"/>
              <a:t>temperature. </a:t>
            </a:r>
            <a:endParaRPr lang="en-US" dirty="0"/>
          </a:p>
        </p:txBody>
      </p:sp>
    </p:spTree>
    <p:extLst>
      <p:ext uri="{BB962C8B-B14F-4D97-AF65-F5344CB8AC3E}">
        <p14:creationId xmlns:p14="http://schemas.microsoft.com/office/powerpoint/2010/main" val="26396069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5168"/>
            <a:ext cx="8229600" cy="1037166"/>
          </a:xfrm>
        </p:spPr>
        <p:txBody>
          <a:bodyPr>
            <a:normAutofit/>
          </a:bodyPr>
          <a:lstStyle/>
          <a:p>
            <a:r>
              <a:rPr lang="en-US" dirty="0" smtClean="0"/>
              <a:t>WINDS</a:t>
            </a:r>
            <a:endParaRPr lang="en-US" dirty="0"/>
          </a:p>
        </p:txBody>
      </p:sp>
      <p:sp>
        <p:nvSpPr>
          <p:cNvPr id="3" name="Content Placeholder 2"/>
          <p:cNvSpPr>
            <a:spLocks noGrp="1"/>
          </p:cNvSpPr>
          <p:nvPr>
            <p:ph idx="1"/>
          </p:nvPr>
        </p:nvSpPr>
        <p:spPr>
          <a:xfrm>
            <a:off x="457200" y="1713972"/>
            <a:ext cx="8229600" cy="4085695"/>
          </a:xfrm>
        </p:spPr>
        <p:txBody>
          <a:bodyPr>
            <a:normAutofit fontScale="47500" lnSpcReduction="20000"/>
          </a:bodyPr>
          <a:lstStyle/>
          <a:p>
            <a:pPr hangingPunct="0"/>
            <a:r>
              <a:rPr lang="en-GB" dirty="0"/>
              <a:t>In some locations, such as the pacific island of Guam, the IPCC Special Report [b-IPCC SR]states that buildings are required to withstand peak gust wind speeds of 76 m/s, expected every few decades (International Building Codes, 2003). This higher limit could be applied to ICT buildings and antennas in risk areas. The latest version of the International Building Code is available online. Chapter 1612 of the [b-IPCC SR] includes maps of rainfall, seismic, snow and wind criteria across the USA. In general, coastal regions can be expected to have higher maximum wind speeds.</a:t>
            </a:r>
            <a:endParaRPr lang="en-US" dirty="0"/>
          </a:p>
          <a:p>
            <a:pPr hangingPunct="0"/>
            <a:r>
              <a:rPr lang="en-GB" dirty="0"/>
              <a:t>Wind load is proportional to the square of the wind speed. If the wind speed increases by 10% in a region as a result of climate change, then the load acting on a structure will increase by 20%. It is therefore important to monitor the latest building regulations for the region and consider if the wind speeds and loads quoted are sufficient for the life of the building, which could be a century or more.</a:t>
            </a:r>
            <a:endParaRPr lang="en-US" dirty="0"/>
          </a:p>
          <a:p>
            <a:pPr hangingPunct="0"/>
            <a:r>
              <a:rPr lang="en-GB" dirty="0"/>
              <a:t>Whilst care must be taken when designing antennas to ensure safety to persons, pointing accuracy also must be considered. If the mast carries highly directional antennas such as microwave dishes, the structure must be able to maintain pointing accuracy. In some cases, a 0.1 degree displacement will be sufficient to cause loss of service. In a storm both ends of the link are likely to be affected. System margin therefore needs to be added to allow for losses due to wind and pointing accuracy. Excess wind is normally allowed for in the antenna and mast design so that no permanent bending occurs in the structure. After the storm is over, the signals should then return to normal level. In the context of adaptation to climate change, it would be wise to consider a 20% stiffening of the structure over current building regulations to allow for the possible 10% increase in extreme wind over the coming decades.</a:t>
            </a:r>
            <a:endParaRPr lang="en-US" dirty="0"/>
          </a:p>
          <a:p>
            <a:pPr hangingPunct="0"/>
            <a:endParaRPr lang="en-US" dirty="0"/>
          </a:p>
        </p:txBody>
      </p:sp>
    </p:spTree>
    <p:extLst>
      <p:ext uri="{BB962C8B-B14F-4D97-AF65-F5344CB8AC3E}">
        <p14:creationId xmlns:p14="http://schemas.microsoft.com/office/powerpoint/2010/main" val="6767807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Lighting </a:t>
            </a:r>
            <a:endParaRPr lang="en-US" dirty="0"/>
          </a:p>
        </p:txBody>
      </p:sp>
      <p:sp>
        <p:nvSpPr>
          <p:cNvPr id="3" name="Content Placeholder 2"/>
          <p:cNvSpPr>
            <a:spLocks noGrp="1"/>
          </p:cNvSpPr>
          <p:nvPr>
            <p:ph idx="1"/>
          </p:nvPr>
        </p:nvSpPr>
        <p:spPr/>
        <p:txBody>
          <a:bodyPr>
            <a:normAutofit fontScale="40000" lnSpcReduction="20000"/>
          </a:bodyPr>
          <a:lstStyle/>
          <a:p>
            <a:pPr hangingPunct="0"/>
            <a:r>
              <a:rPr lang="en-GB" dirty="0"/>
              <a:t>The risk of damage to equipment at telecommunication sites due to lightning can be assessed by risk analysis. ITU-T has published ten K-series Recommendations on this topic (see the Bibliography).(list the 10 recommendations and entries for each in bib)</a:t>
            </a:r>
            <a:endParaRPr lang="en-US" dirty="0"/>
          </a:p>
          <a:p>
            <a:pPr hangingPunct="0"/>
            <a:r>
              <a:rPr lang="en-GB" dirty="0"/>
              <a:t>More research is needed to determine if, in order to take climate change into account, the values of the parameter 'number of strikes per year' need to be increased (or decreased) with respect to the values on </a:t>
            </a:r>
            <a:r>
              <a:rPr lang="en-GB" dirty="0" err="1"/>
              <a:t>keraunic</a:t>
            </a:r>
            <a:r>
              <a:rPr lang="en-GB" dirty="0"/>
              <a:t> (lightning strike) maps for the locality.</a:t>
            </a:r>
            <a:endParaRPr lang="en-US" dirty="0"/>
          </a:p>
          <a:p>
            <a:pPr hangingPunct="0"/>
            <a:r>
              <a:rPr lang="en-GB" dirty="0"/>
              <a:t>Adequate grounding is necessary. If changes in climate and weather patterns occur, soil moisture content and resistivity will change as well, and prolonged drought could cause significant increase in grounding resistance, even beyond safety limits. This can affect the safety of maintenance workers, the resilience of infrastructure to lightning, and the performance of power supply systems and telecommunications networks. It may therefore be necessary to install additional protection in some locations.</a:t>
            </a:r>
            <a:endParaRPr lang="en-US" dirty="0"/>
          </a:p>
          <a:p>
            <a:r>
              <a:rPr lang="en-GB" dirty="0"/>
              <a:t>In mains-powered cabinets and remote base stations, an increase in the grounding resistance or an increase in the frequency and strength of lightning could cause an increase in the residual current circuit breaker trips. This could cause prolonged service disruption as a truck roll is normally required to reset the circuit breaker.  To increase resilience against these unwanted power breaks, it is advisable to install either high-noise-immunity differential switches (reinforced immunity) or self-restoring breakers. Self-restoring breakers typically include a control system that verifies the integrity of the system and prevent reactivation if a permanent fault is detected, such as a ground fault caused by a breakdown of the insulation.  </a:t>
            </a:r>
            <a:endParaRPr lang="en-US" dirty="0"/>
          </a:p>
          <a:p>
            <a:endParaRPr lang="en-US" dirty="0"/>
          </a:p>
        </p:txBody>
      </p:sp>
    </p:spTree>
    <p:extLst>
      <p:ext uri="{BB962C8B-B14F-4D97-AF65-F5344CB8AC3E}">
        <p14:creationId xmlns:p14="http://schemas.microsoft.com/office/powerpoint/2010/main" val="588418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Humidity </a:t>
            </a:r>
            <a:endParaRPr lang="en-US" dirty="0"/>
          </a:p>
        </p:txBody>
      </p:sp>
      <p:sp>
        <p:nvSpPr>
          <p:cNvPr id="3" name="Content Placeholder 2"/>
          <p:cNvSpPr>
            <a:spLocks noGrp="1"/>
          </p:cNvSpPr>
          <p:nvPr>
            <p:ph idx="1"/>
          </p:nvPr>
        </p:nvSpPr>
        <p:spPr/>
        <p:txBody>
          <a:bodyPr>
            <a:normAutofit fontScale="70000" lnSpcReduction="20000"/>
          </a:bodyPr>
          <a:lstStyle/>
          <a:p>
            <a:pPr hangingPunct="0"/>
            <a:r>
              <a:rPr lang="en-GB" dirty="0"/>
              <a:t>Humidity can affect the reliable operation of ICT systems. Effects such as corrosion under high humidity and damage due to static electricity under low humidity are well known. Most important is condensation which occurs when there is a change from a cold environment to a warm and humid one such as when a device is moved in winter from outdoors to an indoor heated room.</a:t>
            </a:r>
            <a:endParaRPr lang="en-US" dirty="0"/>
          </a:p>
          <a:p>
            <a:pPr hangingPunct="0"/>
            <a:r>
              <a:rPr lang="en-GB" dirty="0"/>
              <a:t>More work is needed to determine the direct impact of extreme humidity on ICT infrastructure. However, there may be an indirect impact on the workforce required to install and maintain networks. “The combination of high temperature and humidity in some areas for parts of the year is expected to compromise common human activities, including growing food and working outdoors (high confidence).” [b-IPCC 2014].</a:t>
            </a:r>
            <a:endParaRPr lang="en-US" dirty="0"/>
          </a:p>
          <a:p>
            <a:endParaRPr lang="en-US" dirty="0"/>
          </a:p>
        </p:txBody>
      </p:sp>
    </p:spTree>
    <p:extLst>
      <p:ext uri="{BB962C8B-B14F-4D97-AF65-F5344CB8AC3E}">
        <p14:creationId xmlns:p14="http://schemas.microsoft.com/office/powerpoint/2010/main" val="15724355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Drought </a:t>
            </a:r>
            <a:endParaRPr lang="en-US" dirty="0"/>
          </a:p>
        </p:txBody>
      </p:sp>
      <p:sp>
        <p:nvSpPr>
          <p:cNvPr id="3" name="Content Placeholder 2"/>
          <p:cNvSpPr>
            <a:spLocks noGrp="1"/>
          </p:cNvSpPr>
          <p:nvPr>
            <p:ph idx="1"/>
          </p:nvPr>
        </p:nvSpPr>
        <p:spPr/>
        <p:txBody>
          <a:bodyPr>
            <a:normAutofit fontScale="40000" lnSpcReduction="20000"/>
          </a:bodyPr>
          <a:lstStyle/>
          <a:p>
            <a:pPr hangingPunct="0"/>
            <a:r>
              <a:rPr lang="en-GB" dirty="0"/>
              <a:t>Drought is illustrated by dry, cracked earth; low reservoir levels; barren fields.  There are different types of drought though, each of which is measured differently.  The meteorological drought is reflected by levels of precipitation, assessment of the degree of dryness (in comparison to a local or regional average) and the duration of the dry period.  There is also hydrological drought, or how decreased precipitation affects stream-flow, soil moisture, reservoir and lake levels, and groundwater recharge.  Agricultural drought occurs when water supplies not being able to meet crop water demands.</a:t>
            </a:r>
            <a:endParaRPr lang="en-US" dirty="0"/>
          </a:p>
          <a:p>
            <a:pPr hangingPunct="0"/>
            <a:r>
              <a:rPr lang="en-GB" dirty="0"/>
              <a:t>The changes in precipitation regimes can lead to long periods of drought, increasing the risk of subsidence, hence affecting the stability of foundations and tower structures.  Corrosion rates can result from this phenomenon and require different equipment maintenance schemes for ICTs.  This could lead to the degradation of ICT infrastructure, business cost and safety risks to personnel.</a:t>
            </a:r>
            <a:endParaRPr lang="en-US" dirty="0"/>
          </a:p>
          <a:p>
            <a:pPr hangingPunct="0"/>
            <a:r>
              <a:rPr lang="en-GB" dirty="0"/>
              <a:t>Some telecommunication installations have a pond nearby to provide water to extinguish fires. The level of this pond must be maintained to cope with extreme drought conditions. </a:t>
            </a:r>
            <a:endParaRPr lang="en-US" dirty="0"/>
          </a:p>
          <a:p>
            <a:pPr hangingPunct="0"/>
            <a:r>
              <a:rPr lang="en-GB" dirty="0"/>
              <a:t>Among the cooling technologies used in ICT plants there are some that need large amounts of water in the refrigeration cycle. For large sites water is used in the heat exchangers, while in other sites evaporative cooling is increasingly used. In case of drought, this raises the problem of possible diversion of water from the needs of the population. Lack of water would be critical to such cooling systems as lack of water would stop their functioning, with the consequent increase of temperature to the ICT equipment. This could cause malfunction of the ICT service and even failure. </a:t>
            </a:r>
            <a:endParaRPr lang="en-US" dirty="0"/>
          </a:p>
          <a:p>
            <a:endParaRPr lang="en-US" dirty="0"/>
          </a:p>
        </p:txBody>
      </p:sp>
    </p:spTree>
    <p:extLst>
      <p:ext uri="{BB962C8B-B14F-4D97-AF65-F5344CB8AC3E}">
        <p14:creationId xmlns:p14="http://schemas.microsoft.com/office/powerpoint/2010/main" val="39562069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ICE STORMS/SNOW FALL</a:t>
            </a:r>
            <a:endParaRPr lang="en-US" dirty="0"/>
          </a:p>
        </p:txBody>
      </p:sp>
      <p:sp>
        <p:nvSpPr>
          <p:cNvPr id="3" name="Content Placeholder 2"/>
          <p:cNvSpPr>
            <a:spLocks noGrp="1"/>
          </p:cNvSpPr>
          <p:nvPr>
            <p:ph idx="1"/>
          </p:nvPr>
        </p:nvSpPr>
        <p:spPr/>
        <p:txBody>
          <a:bodyPr>
            <a:normAutofit fontScale="40000" lnSpcReduction="20000"/>
          </a:bodyPr>
          <a:lstStyle/>
          <a:p>
            <a:pPr hangingPunct="0"/>
            <a:r>
              <a:rPr lang="en-GB" dirty="0"/>
              <a:t>Ice storms and heavy snowfall can cause failure of electricity transmission lines, causing power outage of ICT services through lack of local supply. These weather events can also be responsible for damage to the telecommunication lines, for example, when a branch breaks from a tree onto a telephone line and when ice forms around the aerial cable, increasing its weight and its surface exposed to wind (more stress). Radio systems are affected when antennas are covered in ice.</a:t>
            </a:r>
            <a:endParaRPr lang="en-US" dirty="0"/>
          </a:p>
          <a:p>
            <a:pPr hangingPunct="0"/>
            <a:r>
              <a:rPr lang="en-GB" dirty="0"/>
              <a:t>The IPCC [b-IPPC 2014] have reported that “There is very high confidence that the extent of Northern Hemisphere snow cover has decreased since the mid-20th century by 1.6 [0.8 to 2.4] % per decade for March and April, and 11.7% per decade for June, over the 1967 to 2012 period."</a:t>
            </a:r>
            <a:endParaRPr lang="en-US" dirty="0"/>
          </a:p>
          <a:p>
            <a:pPr hangingPunct="0"/>
            <a:r>
              <a:rPr lang="en-GB" dirty="0"/>
              <a:t>However, it seems likely that extreme events are increasing as a consequence of climate change. A recent example of the consequences of ice storms is noted in the New York area. The </a:t>
            </a:r>
            <a:r>
              <a:rPr lang="en-GB" dirty="0" err="1"/>
              <a:t>ClimAID</a:t>
            </a:r>
            <a:r>
              <a:rPr lang="en-GB" dirty="0"/>
              <a:t> Report includes a chapter on Telecommunications [b-</a:t>
            </a:r>
            <a:r>
              <a:rPr lang="en-GB" dirty="0" err="1"/>
              <a:t>ClimAid</a:t>
            </a:r>
            <a:r>
              <a:rPr lang="en-GB" dirty="0"/>
              <a:t>]. It says: “The December 2008 ice storm in New England and Central and Upstate New York formed late on December 11 and dissipated meteorologically by December 12. Its impact, however, lasted for more than a week in New York and in large portions of New England Telecommunications services were disrupted as a result of damaged lines, and electronic equipment in homes lost power. Cable-provided voice, video, and data services had problems at twice the normal levels during the week following the storm. Damage was primarily a result of fallen trees, utility wires, and poles, which were coated in a heavy layer of ice. The slow return of power in the aftermath of the storm resulted in a great deal of controversy about why the utilities could not restore services more expediently, if not avoid outages in the first place.”</a:t>
            </a:r>
            <a:endParaRPr lang="en-US" dirty="0"/>
          </a:p>
          <a:p>
            <a:endParaRPr lang="en-US" dirty="0"/>
          </a:p>
        </p:txBody>
      </p:sp>
    </p:spTree>
    <p:extLst>
      <p:ext uri="{BB962C8B-B14F-4D97-AF65-F5344CB8AC3E}">
        <p14:creationId xmlns:p14="http://schemas.microsoft.com/office/powerpoint/2010/main" val="414964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8667"/>
            <a:ext cx="8229600" cy="1375305"/>
          </a:xfrm>
        </p:spPr>
        <p:txBody>
          <a:bodyPr>
            <a:normAutofit fontScale="90000"/>
          </a:bodyPr>
          <a:lstStyle/>
          <a:p>
            <a:r>
              <a:rPr lang="en-US" dirty="0" smtClean="0"/>
              <a:t>OTHER TOPICS </a:t>
            </a:r>
            <a:br>
              <a:rPr lang="en-US" dirty="0" smtClean="0"/>
            </a:br>
            <a:r>
              <a:rPr lang="en-GB" dirty="0"/>
              <a:t>Indirect consequences of climate change for ICTs</a:t>
            </a:r>
            <a:r>
              <a:rPr lang="en-US" dirty="0"/>
              <a:t> </a:t>
            </a:r>
          </a:p>
        </p:txBody>
      </p:sp>
      <p:sp>
        <p:nvSpPr>
          <p:cNvPr id="3" name="Content Placeholder 2"/>
          <p:cNvSpPr>
            <a:spLocks noGrp="1"/>
          </p:cNvSpPr>
          <p:nvPr>
            <p:ph idx="1"/>
          </p:nvPr>
        </p:nvSpPr>
        <p:spPr/>
        <p:txBody>
          <a:bodyPr>
            <a:normAutofit/>
          </a:bodyPr>
          <a:lstStyle/>
          <a:p>
            <a:pPr hangingPunct="0"/>
            <a:r>
              <a:rPr lang="en-GB" dirty="0" smtClean="0"/>
              <a:t>Vehicles </a:t>
            </a:r>
            <a:r>
              <a:rPr lang="en-GB" dirty="0"/>
              <a:t>and climate change </a:t>
            </a:r>
            <a:r>
              <a:rPr lang="en-GB" dirty="0" smtClean="0"/>
              <a:t>adaptation</a:t>
            </a:r>
            <a:endParaRPr lang="en-US" dirty="0"/>
          </a:p>
          <a:p>
            <a:pPr hangingPunct="0"/>
            <a:r>
              <a:rPr lang="en-GB" dirty="0" smtClean="0"/>
              <a:t>Workforce </a:t>
            </a:r>
            <a:r>
              <a:rPr lang="en-GB" dirty="0"/>
              <a:t>and climate change </a:t>
            </a:r>
            <a:r>
              <a:rPr lang="en-GB" dirty="0" smtClean="0"/>
              <a:t>adaptation</a:t>
            </a:r>
          </a:p>
          <a:p>
            <a:pPr hangingPunct="0"/>
            <a:r>
              <a:rPr lang="en-GB" dirty="0"/>
              <a:t>Supply chain and climate change resilience </a:t>
            </a:r>
            <a:endParaRPr lang="en-US" b="1" dirty="0"/>
          </a:p>
          <a:p>
            <a:r>
              <a:rPr lang="en-GB" dirty="0"/>
              <a:t>ICT end-user services and equipment</a:t>
            </a:r>
            <a:r>
              <a:rPr lang="en-US" dirty="0"/>
              <a:t> </a:t>
            </a:r>
            <a:endParaRPr lang="en-US" dirty="0" smtClean="0"/>
          </a:p>
          <a:p>
            <a:r>
              <a:rPr lang="en-GB" dirty="0"/>
              <a:t>Checklist</a:t>
            </a:r>
            <a:r>
              <a:rPr lang="en-US" dirty="0"/>
              <a:t> </a:t>
            </a:r>
            <a:r>
              <a:rPr lang="en-US" dirty="0" smtClean="0"/>
              <a:t>Below.</a:t>
            </a:r>
            <a:endParaRPr lang="en-US" dirty="0"/>
          </a:p>
        </p:txBody>
      </p:sp>
    </p:spTree>
    <p:extLst>
      <p:ext uri="{BB962C8B-B14F-4D97-AF65-F5344CB8AC3E}">
        <p14:creationId xmlns:p14="http://schemas.microsoft.com/office/powerpoint/2010/main" val="29640056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idx="4294967295"/>
          </p:nvPr>
        </p:nvSpPr>
        <p:spPr>
          <a:xfrm>
            <a:off x="1" y="92076"/>
            <a:ext cx="7237535" cy="703263"/>
          </a:xfrm>
        </p:spPr>
        <p:txBody>
          <a:bodyPr>
            <a:normAutofit fontScale="90000"/>
          </a:bodyPr>
          <a:lstStyle/>
          <a:p>
            <a:pPr eaLnBrk="1" hangingPunct="1"/>
            <a:r>
              <a:rPr lang="en-US" b="1">
                <a:solidFill>
                  <a:srgbClr val="0000FF"/>
                </a:solidFill>
                <a:latin typeface="Cambria" charset="0"/>
                <a:cs typeface="Cambria" charset="0"/>
              </a:rPr>
              <a:t>INTERDEPENDENCY</a:t>
            </a:r>
          </a:p>
        </p:txBody>
      </p:sp>
      <p:sp>
        <p:nvSpPr>
          <p:cNvPr id="37" name="AutoShape 5"/>
          <p:cNvSpPr>
            <a:spLocks noChangeArrowheads="1"/>
          </p:cNvSpPr>
          <p:nvPr/>
        </p:nvSpPr>
        <p:spPr bwMode="auto">
          <a:xfrm>
            <a:off x="1477108" y="1350264"/>
            <a:ext cx="2541477" cy="914400"/>
          </a:xfrm>
          <a:prstGeom prst="flowChartAlternateProcess">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nchor="ctr">
            <a:flatTx/>
          </a:bodyPr>
          <a:lstStyle/>
          <a:p>
            <a:pPr algn="ctr">
              <a:defRPr/>
            </a:pPr>
            <a:r>
              <a:rPr lang="en-CA" b="1" kern="0" dirty="0">
                <a:solidFill>
                  <a:prstClr val="white"/>
                </a:solidFill>
                <a:latin typeface="Calibri"/>
                <a:ea typeface="+mn-ea"/>
                <a:cs typeface="+mn-cs"/>
              </a:rPr>
              <a:t>INPUTS</a:t>
            </a:r>
          </a:p>
        </p:txBody>
      </p:sp>
      <p:sp>
        <p:nvSpPr>
          <p:cNvPr id="38" name="AutoShape 6"/>
          <p:cNvSpPr>
            <a:spLocks noChangeArrowheads="1"/>
          </p:cNvSpPr>
          <p:nvPr/>
        </p:nvSpPr>
        <p:spPr bwMode="auto">
          <a:xfrm>
            <a:off x="5584874" y="2753460"/>
            <a:ext cx="2370406" cy="914400"/>
          </a:xfrm>
          <a:prstGeom prst="flowChartAlternateProcess">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nchor="ctr">
            <a:flatTx/>
          </a:bodyPr>
          <a:lstStyle/>
          <a:p>
            <a:pPr algn="ctr">
              <a:defRPr/>
            </a:pPr>
            <a:r>
              <a:rPr lang="en-CA" b="1" kern="0" dirty="0">
                <a:solidFill>
                  <a:prstClr val="white"/>
                </a:solidFill>
                <a:latin typeface="Calibri"/>
                <a:ea typeface="+mn-ea"/>
                <a:cs typeface="+mn-cs"/>
              </a:rPr>
              <a:t>PAPERLESS MEETING</a:t>
            </a:r>
          </a:p>
        </p:txBody>
      </p:sp>
      <p:sp>
        <p:nvSpPr>
          <p:cNvPr id="39" name="AutoShape 9"/>
          <p:cNvSpPr>
            <a:spLocks noChangeArrowheads="1"/>
          </p:cNvSpPr>
          <p:nvPr/>
        </p:nvSpPr>
        <p:spPr bwMode="auto">
          <a:xfrm>
            <a:off x="4431323" y="1371600"/>
            <a:ext cx="2547522" cy="914400"/>
          </a:xfrm>
          <a:prstGeom prst="flowChartAlternateProcess">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nchor="ctr">
            <a:flatTx/>
          </a:bodyPr>
          <a:lstStyle/>
          <a:p>
            <a:pPr algn="ctr">
              <a:defRPr/>
            </a:pPr>
            <a:r>
              <a:rPr lang="en-CA" b="1" kern="0" dirty="0">
                <a:solidFill>
                  <a:prstClr val="white"/>
                </a:solidFill>
                <a:latin typeface="Calibri"/>
                <a:ea typeface="+mn-ea"/>
                <a:cs typeface="+mn-cs"/>
              </a:rPr>
              <a:t>OUTPUTS</a:t>
            </a:r>
          </a:p>
        </p:txBody>
      </p:sp>
      <p:sp>
        <p:nvSpPr>
          <p:cNvPr id="40" name="AutoShape 10"/>
          <p:cNvSpPr>
            <a:spLocks noChangeArrowheads="1"/>
          </p:cNvSpPr>
          <p:nvPr/>
        </p:nvSpPr>
        <p:spPr bwMode="auto">
          <a:xfrm>
            <a:off x="479559" y="2754426"/>
            <a:ext cx="2398542" cy="914400"/>
          </a:xfrm>
          <a:prstGeom prst="flowChartAlternateProcess">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nchor="ctr">
            <a:flatTx/>
          </a:bodyPr>
          <a:lstStyle/>
          <a:p>
            <a:pPr algn="ctr">
              <a:defRPr/>
            </a:pPr>
            <a:r>
              <a:rPr lang="en-CA" b="1" kern="0" dirty="0">
                <a:solidFill>
                  <a:prstClr val="white"/>
                </a:solidFill>
                <a:latin typeface="Calibri"/>
                <a:ea typeface="+mn-ea"/>
                <a:cs typeface="+mn-cs"/>
              </a:rPr>
              <a:t>POWER NEEDS</a:t>
            </a:r>
          </a:p>
        </p:txBody>
      </p:sp>
      <p:sp>
        <p:nvSpPr>
          <p:cNvPr id="41" name="AutoShape 11"/>
          <p:cNvSpPr>
            <a:spLocks noChangeArrowheads="1"/>
          </p:cNvSpPr>
          <p:nvPr/>
        </p:nvSpPr>
        <p:spPr bwMode="auto">
          <a:xfrm>
            <a:off x="4483510" y="5032902"/>
            <a:ext cx="2558776" cy="914400"/>
          </a:xfrm>
          <a:prstGeom prst="flowChartAlternateProcess">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nchor="ctr">
            <a:flatTx/>
          </a:bodyPr>
          <a:lstStyle/>
          <a:p>
            <a:pPr algn="ctr">
              <a:defRPr/>
            </a:pPr>
            <a:r>
              <a:rPr lang="en-CA" b="1" kern="0" dirty="0">
                <a:solidFill>
                  <a:prstClr val="white"/>
                </a:solidFill>
                <a:latin typeface="Calibri"/>
                <a:ea typeface="+mn-ea"/>
                <a:cs typeface="+mn-cs"/>
              </a:rPr>
              <a:t>E-COMMERCE</a:t>
            </a:r>
          </a:p>
        </p:txBody>
      </p:sp>
      <p:sp>
        <p:nvSpPr>
          <p:cNvPr id="42" name="AutoShape 6"/>
          <p:cNvSpPr>
            <a:spLocks noChangeArrowheads="1"/>
          </p:cNvSpPr>
          <p:nvPr/>
        </p:nvSpPr>
        <p:spPr bwMode="auto">
          <a:xfrm>
            <a:off x="5779574" y="3924245"/>
            <a:ext cx="2398542" cy="914400"/>
          </a:xfrm>
          <a:prstGeom prst="flowChartAlternateProcess">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nchor="ctr">
            <a:flatTx/>
          </a:bodyPr>
          <a:lstStyle/>
          <a:p>
            <a:pPr algn="ctr">
              <a:defRPr/>
            </a:pPr>
            <a:r>
              <a:rPr lang="en-CA" b="1" kern="0" dirty="0">
                <a:solidFill>
                  <a:prstClr val="white"/>
                </a:solidFill>
                <a:latin typeface="Calibri"/>
                <a:ea typeface="+mn-ea"/>
                <a:cs typeface="+mn-cs"/>
              </a:rPr>
              <a:t>E-MEETINGS</a:t>
            </a:r>
          </a:p>
        </p:txBody>
      </p:sp>
      <p:sp>
        <p:nvSpPr>
          <p:cNvPr id="43" name="AutoShape 6"/>
          <p:cNvSpPr>
            <a:spLocks noChangeArrowheads="1"/>
          </p:cNvSpPr>
          <p:nvPr/>
        </p:nvSpPr>
        <p:spPr bwMode="auto">
          <a:xfrm>
            <a:off x="465492" y="3789364"/>
            <a:ext cx="2412609" cy="1066173"/>
          </a:xfrm>
          <a:prstGeom prst="flowChartAlternateProcess">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nchor="ctr">
            <a:flatTx/>
          </a:bodyPr>
          <a:lstStyle/>
          <a:p>
            <a:pPr algn="ctr">
              <a:defRPr/>
            </a:pPr>
            <a:r>
              <a:rPr lang="en-CA" b="1" kern="0" dirty="0">
                <a:solidFill>
                  <a:prstClr val="white"/>
                </a:solidFill>
                <a:latin typeface="Calibri"/>
                <a:ea typeface="+mn-ea"/>
                <a:cs typeface="+mn-cs"/>
              </a:rPr>
              <a:t>EDUCATION/TRAINING</a:t>
            </a:r>
          </a:p>
          <a:p>
            <a:pPr algn="ctr">
              <a:defRPr/>
            </a:pPr>
            <a:r>
              <a:rPr lang="en-CA" b="1" kern="0" dirty="0">
                <a:solidFill>
                  <a:prstClr val="white"/>
                </a:solidFill>
                <a:latin typeface="Calibri"/>
                <a:ea typeface="+mn-ea"/>
                <a:cs typeface="+mn-cs"/>
              </a:rPr>
              <a:t> NEEDS</a:t>
            </a:r>
          </a:p>
        </p:txBody>
      </p:sp>
      <p:sp>
        <p:nvSpPr>
          <p:cNvPr id="44" name="AutoShape 6"/>
          <p:cNvSpPr>
            <a:spLocks noChangeArrowheads="1"/>
          </p:cNvSpPr>
          <p:nvPr/>
        </p:nvSpPr>
        <p:spPr bwMode="auto">
          <a:xfrm>
            <a:off x="1477108" y="5033240"/>
            <a:ext cx="2558776" cy="914400"/>
          </a:xfrm>
          <a:prstGeom prst="flowChartAlternateProcess">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nchor="ctr">
            <a:flatTx/>
          </a:bodyPr>
          <a:lstStyle/>
          <a:p>
            <a:pPr algn="ctr">
              <a:defRPr/>
            </a:pPr>
            <a:r>
              <a:rPr lang="en-CA" b="1" kern="0" dirty="0">
                <a:solidFill>
                  <a:prstClr val="white"/>
                </a:solidFill>
                <a:latin typeface="Calibri"/>
                <a:ea typeface="+mn-ea"/>
                <a:cs typeface="+mn-cs"/>
              </a:rPr>
              <a:t>PRODUCT/APPLICATION </a:t>
            </a:r>
          </a:p>
          <a:p>
            <a:pPr algn="ctr">
              <a:defRPr/>
            </a:pPr>
            <a:r>
              <a:rPr lang="en-CA" b="1" kern="0" dirty="0">
                <a:solidFill>
                  <a:prstClr val="white"/>
                </a:solidFill>
                <a:latin typeface="Calibri"/>
                <a:ea typeface="+mn-ea"/>
                <a:cs typeface="+mn-cs"/>
              </a:rPr>
              <a:t>DEVELOPMNT</a:t>
            </a:r>
          </a:p>
        </p:txBody>
      </p:sp>
      <p:cxnSp>
        <p:nvCxnSpPr>
          <p:cNvPr id="46" name="Elbow Connector 45"/>
          <p:cNvCxnSpPr>
            <a:cxnSpLocks noChangeShapeType="1"/>
          </p:cNvCxnSpPr>
          <p:nvPr/>
        </p:nvCxnSpPr>
        <p:spPr bwMode="auto">
          <a:xfrm>
            <a:off x="2878015" y="3211513"/>
            <a:ext cx="633046" cy="577850"/>
          </a:xfrm>
          <a:prstGeom prst="bentConnector3">
            <a:avLst>
              <a:gd name="adj1" fmla="val 50000"/>
            </a:avLst>
          </a:prstGeom>
          <a:noFill/>
          <a:ln w="9525">
            <a:solidFill>
              <a:srgbClr val="4A7EBB"/>
            </a:solidFill>
            <a:miter lim="800000"/>
            <a:headEnd/>
            <a:tailEnd type="arrow" w="med" len="med"/>
          </a:ln>
          <a:extLst>
            <a:ext uri="{909E8E84-426E-40dd-AFC4-6F175D3DCCD1}">
              <a14:hiddenFill xmlns:a14="http://schemas.microsoft.com/office/drawing/2010/main" xmlns="">
                <a:noFill/>
              </a14:hiddenFill>
            </a:ext>
          </a:extLst>
        </p:spPr>
      </p:cxnSp>
      <p:cxnSp>
        <p:nvCxnSpPr>
          <p:cNvPr id="47" name="Elbow Connector 46"/>
          <p:cNvCxnSpPr>
            <a:cxnSpLocks noChangeShapeType="1"/>
          </p:cNvCxnSpPr>
          <p:nvPr/>
        </p:nvCxnSpPr>
        <p:spPr bwMode="auto">
          <a:xfrm rot="16200000" flipH="1">
            <a:off x="3358906" y="1654054"/>
            <a:ext cx="317500" cy="1540119"/>
          </a:xfrm>
          <a:prstGeom prst="bentConnector3">
            <a:avLst>
              <a:gd name="adj1" fmla="val 50000"/>
            </a:avLst>
          </a:prstGeom>
          <a:noFill/>
          <a:ln w="9525">
            <a:solidFill>
              <a:srgbClr val="4A7EBB"/>
            </a:solidFill>
            <a:miter lim="800000"/>
            <a:headEnd/>
            <a:tailEnd type="arrow" w="med" len="med"/>
          </a:ln>
          <a:extLst>
            <a:ext uri="{909E8E84-426E-40dd-AFC4-6F175D3DCCD1}">
              <a14:hiddenFill xmlns:a14="http://schemas.microsoft.com/office/drawing/2010/main" xmlns="">
                <a:noFill/>
              </a14:hiddenFill>
            </a:ext>
          </a:extLst>
        </p:spPr>
      </p:cxnSp>
      <p:cxnSp>
        <p:nvCxnSpPr>
          <p:cNvPr id="48" name="Elbow Connector 47"/>
          <p:cNvCxnSpPr>
            <a:cxnSpLocks noChangeShapeType="1"/>
          </p:cNvCxnSpPr>
          <p:nvPr/>
        </p:nvCxnSpPr>
        <p:spPr bwMode="auto">
          <a:xfrm rot="10800000" flipV="1">
            <a:off x="5064370" y="3209925"/>
            <a:ext cx="520212" cy="579438"/>
          </a:xfrm>
          <a:prstGeom prst="bentConnector3">
            <a:avLst>
              <a:gd name="adj1" fmla="val 50000"/>
            </a:avLst>
          </a:prstGeom>
          <a:noFill/>
          <a:ln w="9525">
            <a:solidFill>
              <a:srgbClr val="4A7EBB"/>
            </a:solidFill>
            <a:miter lim="800000"/>
            <a:headEnd/>
            <a:tailEnd type="arrow" w="med" len="med"/>
          </a:ln>
          <a:extLst>
            <a:ext uri="{909E8E84-426E-40dd-AFC4-6F175D3DCCD1}">
              <a14:hiddenFill xmlns:a14="http://schemas.microsoft.com/office/drawing/2010/main" xmlns="">
                <a:noFill/>
              </a14:hiddenFill>
            </a:ext>
          </a:extLst>
        </p:spPr>
      </p:cxnSp>
      <p:cxnSp>
        <p:nvCxnSpPr>
          <p:cNvPr id="49" name="Elbow Connector 48"/>
          <p:cNvCxnSpPr>
            <a:cxnSpLocks noChangeShapeType="1"/>
          </p:cNvCxnSpPr>
          <p:nvPr/>
        </p:nvCxnSpPr>
        <p:spPr bwMode="auto">
          <a:xfrm rot="5400000">
            <a:off x="4857995" y="1695084"/>
            <a:ext cx="317500" cy="1458058"/>
          </a:xfrm>
          <a:prstGeom prst="bentConnector3">
            <a:avLst>
              <a:gd name="adj1" fmla="val 50000"/>
            </a:avLst>
          </a:prstGeom>
          <a:noFill/>
          <a:ln w="9525">
            <a:solidFill>
              <a:srgbClr val="4A7EBB"/>
            </a:solidFill>
            <a:miter lim="800000"/>
            <a:headEnd/>
            <a:tailEnd type="arrow" w="med" len="med"/>
          </a:ln>
          <a:extLst>
            <a:ext uri="{909E8E84-426E-40dd-AFC4-6F175D3DCCD1}">
              <a14:hiddenFill xmlns:a14="http://schemas.microsoft.com/office/drawing/2010/main" xmlns="">
                <a:noFill/>
              </a14:hiddenFill>
            </a:ext>
          </a:extLst>
        </p:spPr>
      </p:cxnSp>
      <p:cxnSp>
        <p:nvCxnSpPr>
          <p:cNvPr id="50" name="Elbow Connector 49"/>
          <p:cNvCxnSpPr>
            <a:cxnSpLocks noChangeShapeType="1"/>
          </p:cNvCxnSpPr>
          <p:nvPr/>
        </p:nvCxnSpPr>
        <p:spPr bwMode="auto">
          <a:xfrm rot="5400000" flipH="1" flipV="1">
            <a:off x="3467345" y="4151313"/>
            <a:ext cx="298450" cy="1409700"/>
          </a:xfrm>
          <a:prstGeom prst="bentConnector3">
            <a:avLst>
              <a:gd name="adj1" fmla="val 50000"/>
            </a:avLst>
          </a:prstGeom>
          <a:noFill/>
          <a:ln w="9525">
            <a:solidFill>
              <a:srgbClr val="4A7EBB"/>
            </a:solidFill>
            <a:miter lim="800000"/>
            <a:headEnd/>
            <a:tailEnd type="arrow" w="med" len="med"/>
          </a:ln>
          <a:extLst>
            <a:ext uri="{909E8E84-426E-40dd-AFC4-6F175D3DCCD1}">
              <a14:hiddenFill xmlns:a14="http://schemas.microsoft.com/office/drawing/2010/main" xmlns="">
                <a:noFill/>
              </a14:hiddenFill>
            </a:ext>
          </a:extLst>
        </p:spPr>
      </p:cxnSp>
      <p:cxnSp>
        <p:nvCxnSpPr>
          <p:cNvPr id="51" name="Elbow Connector 50"/>
          <p:cNvCxnSpPr>
            <a:cxnSpLocks noChangeShapeType="1"/>
          </p:cNvCxnSpPr>
          <p:nvPr/>
        </p:nvCxnSpPr>
        <p:spPr bwMode="auto">
          <a:xfrm rot="16200000" flipV="1">
            <a:off x="4918808" y="4149725"/>
            <a:ext cx="298450" cy="1466850"/>
          </a:xfrm>
          <a:prstGeom prst="bentConnector3">
            <a:avLst>
              <a:gd name="adj1" fmla="val 50000"/>
            </a:avLst>
          </a:prstGeom>
          <a:noFill/>
          <a:ln w="9525">
            <a:solidFill>
              <a:srgbClr val="4A7EBB"/>
            </a:solidFill>
            <a:miter lim="800000"/>
            <a:headEnd/>
            <a:tailEnd type="arrow" w="med" len="med"/>
          </a:ln>
          <a:extLst>
            <a:ext uri="{909E8E84-426E-40dd-AFC4-6F175D3DCCD1}">
              <a14:hiddenFill xmlns:a14="http://schemas.microsoft.com/office/drawing/2010/main" xmlns="">
                <a:noFill/>
              </a14:hiddenFill>
            </a:ext>
          </a:extLst>
        </p:spPr>
      </p:cxnSp>
      <p:cxnSp>
        <p:nvCxnSpPr>
          <p:cNvPr id="52" name="Elbow Connector 51"/>
          <p:cNvCxnSpPr>
            <a:cxnSpLocks noChangeShapeType="1"/>
          </p:cNvCxnSpPr>
          <p:nvPr/>
        </p:nvCxnSpPr>
        <p:spPr bwMode="auto">
          <a:xfrm rot="16200000" flipV="1">
            <a:off x="4889989" y="3963744"/>
            <a:ext cx="609600" cy="260838"/>
          </a:xfrm>
          <a:prstGeom prst="bentConnector2">
            <a:avLst/>
          </a:prstGeom>
          <a:noFill/>
          <a:ln w="9525">
            <a:solidFill>
              <a:srgbClr val="4A7EBB"/>
            </a:solidFill>
            <a:miter lim="800000"/>
            <a:headEnd/>
            <a:tailEnd type="arrow" w="med" len="med"/>
          </a:ln>
          <a:extLst>
            <a:ext uri="{909E8E84-426E-40dd-AFC4-6F175D3DCCD1}">
              <a14:hiddenFill xmlns:a14="http://schemas.microsoft.com/office/drawing/2010/main" xmlns="">
                <a:noFill/>
              </a14:hiddenFill>
            </a:ext>
          </a:extLst>
        </p:spPr>
      </p:cxnSp>
      <p:cxnSp>
        <p:nvCxnSpPr>
          <p:cNvPr id="53" name="Elbow Connector 52"/>
          <p:cNvCxnSpPr>
            <a:cxnSpLocks noChangeShapeType="1"/>
          </p:cNvCxnSpPr>
          <p:nvPr/>
        </p:nvCxnSpPr>
        <p:spPr bwMode="auto">
          <a:xfrm flipV="1">
            <a:off x="2878015" y="3789363"/>
            <a:ext cx="633046" cy="609600"/>
          </a:xfrm>
          <a:prstGeom prst="bentConnector3">
            <a:avLst>
              <a:gd name="adj1" fmla="val 50000"/>
            </a:avLst>
          </a:prstGeom>
          <a:noFill/>
          <a:ln w="9525">
            <a:solidFill>
              <a:srgbClr val="4A7EBB"/>
            </a:solidFill>
            <a:miter lim="800000"/>
            <a:headEnd/>
            <a:tailEnd type="arrow" w="med" len="med"/>
          </a:ln>
          <a:extLst>
            <a:ext uri="{909E8E84-426E-40dd-AFC4-6F175D3DCCD1}">
              <a14:hiddenFill xmlns:a14="http://schemas.microsoft.com/office/drawing/2010/main" xmlns="">
                <a:noFill/>
              </a14:hiddenFill>
            </a:ext>
          </a:extLst>
        </p:spPr>
      </p:cxnSp>
      <p:sp>
        <p:nvSpPr>
          <p:cNvPr id="17443" name="TextBox 2"/>
          <p:cNvSpPr txBox="1">
            <a:spLocks noChangeArrowheads="1"/>
          </p:cNvSpPr>
          <p:nvPr/>
        </p:nvSpPr>
        <p:spPr bwMode="auto">
          <a:xfrm>
            <a:off x="3511061" y="3443288"/>
            <a:ext cx="1553308" cy="92333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1800" b="1"/>
              <a:t>ICT ENVIRONMENT</a:t>
            </a:r>
          </a:p>
        </p:txBody>
      </p:sp>
    </p:spTree>
    <p:extLst>
      <p:ext uri="{BB962C8B-B14F-4D97-AF65-F5344CB8AC3E}">
        <p14:creationId xmlns:p14="http://schemas.microsoft.com/office/powerpoint/2010/main" val="307203879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16"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 calcmode="lin" valueType="num">
                                      <p:cBhvr>
                                        <p:cTn id="7" dur="2000" fill="hold"/>
                                        <p:tgtEl>
                                          <p:spTgt spid="39"/>
                                        </p:tgtEl>
                                        <p:attrNameLst>
                                          <p:attrName>ppt_w</p:attrName>
                                        </p:attrNameLst>
                                      </p:cBhvr>
                                      <p:tavLst>
                                        <p:tav tm="0">
                                          <p:val>
                                            <p:fltVal val="0"/>
                                          </p:val>
                                        </p:tav>
                                        <p:tav tm="100000">
                                          <p:val>
                                            <p:strVal val="#ppt_w"/>
                                          </p:val>
                                        </p:tav>
                                      </p:tavLst>
                                    </p:anim>
                                    <p:anim calcmode="lin" valueType="num">
                                      <p:cBhvr>
                                        <p:cTn id="8" dur="2000" fill="hold"/>
                                        <p:tgtEl>
                                          <p:spTgt spid="39"/>
                                        </p:tgtEl>
                                        <p:attrNameLst>
                                          <p:attrName>ppt_h</p:attrName>
                                        </p:attrNameLst>
                                      </p:cBhvr>
                                      <p:tavLst>
                                        <p:tav tm="0">
                                          <p:val>
                                            <p:fltVal val="0"/>
                                          </p:val>
                                        </p:tav>
                                        <p:tav tm="100000">
                                          <p:val>
                                            <p:strVal val="#ppt_h"/>
                                          </p:val>
                                        </p:tav>
                                      </p:tavLst>
                                    </p:anim>
                                    <p:animEffect transition="in" filter="fade">
                                      <p:cBhvr>
                                        <p:cTn id="9" dur="2000"/>
                                        <p:tgtEl>
                                          <p:spTgt spid="39"/>
                                        </p:tgtEl>
                                      </p:cBhvr>
                                    </p:animEffect>
                                  </p:childTnLst>
                                </p:cTn>
                              </p:par>
                              <p:par>
                                <p:cTn id="10" presetID="53" presetClass="entr" presetSubtype="16" fill="hold" nodeType="withEffect">
                                  <p:stCondLst>
                                    <p:cond delay="0"/>
                                  </p:stCondLst>
                                  <p:childTnLst>
                                    <p:set>
                                      <p:cBhvr>
                                        <p:cTn id="11" dur="1" fill="hold">
                                          <p:stCondLst>
                                            <p:cond delay="0"/>
                                          </p:stCondLst>
                                        </p:cTn>
                                        <p:tgtEl>
                                          <p:spTgt spid="37"/>
                                        </p:tgtEl>
                                        <p:attrNameLst>
                                          <p:attrName>style.visibility</p:attrName>
                                        </p:attrNameLst>
                                      </p:cBhvr>
                                      <p:to>
                                        <p:strVal val="visible"/>
                                      </p:to>
                                    </p:set>
                                    <p:anim calcmode="lin" valueType="num">
                                      <p:cBhvr>
                                        <p:cTn id="12" dur="2000" fill="hold"/>
                                        <p:tgtEl>
                                          <p:spTgt spid="37"/>
                                        </p:tgtEl>
                                        <p:attrNameLst>
                                          <p:attrName>ppt_w</p:attrName>
                                        </p:attrNameLst>
                                      </p:cBhvr>
                                      <p:tavLst>
                                        <p:tav tm="0">
                                          <p:val>
                                            <p:fltVal val="0"/>
                                          </p:val>
                                        </p:tav>
                                        <p:tav tm="100000">
                                          <p:val>
                                            <p:strVal val="#ppt_w"/>
                                          </p:val>
                                        </p:tav>
                                      </p:tavLst>
                                    </p:anim>
                                    <p:anim calcmode="lin" valueType="num">
                                      <p:cBhvr>
                                        <p:cTn id="13" dur="2000" fill="hold"/>
                                        <p:tgtEl>
                                          <p:spTgt spid="37"/>
                                        </p:tgtEl>
                                        <p:attrNameLst>
                                          <p:attrName>ppt_h</p:attrName>
                                        </p:attrNameLst>
                                      </p:cBhvr>
                                      <p:tavLst>
                                        <p:tav tm="0">
                                          <p:val>
                                            <p:fltVal val="0"/>
                                          </p:val>
                                        </p:tav>
                                        <p:tav tm="100000">
                                          <p:val>
                                            <p:strVal val="#ppt_h"/>
                                          </p:val>
                                        </p:tav>
                                      </p:tavLst>
                                    </p:anim>
                                    <p:animEffect transition="in" filter="fade">
                                      <p:cBhvr>
                                        <p:cTn id="14" dur="2000"/>
                                        <p:tgtEl>
                                          <p:spTgt spid="37"/>
                                        </p:tgtEl>
                                      </p:cBhvr>
                                    </p:animEffect>
                                  </p:childTnLst>
                                </p:cTn>
                              </p:par>
                              <p:par>
                                <p:cTn id="15" presetID="53" presetClass="entr" presetSubtype="16" fill="hold" nodeType="withEffect">
                                  <p:stCondLst>
                                    <p:cond delay="0"/>
                                  </p:stCondLst>
                                  <p:childTnLst>
                                    <p:set>
                                      <p:cBhvr>
                                        <p:cTn id="16" dur="1" fill="hold">
                                          <p:stCondLst>
                                            <p:cond delay="0"/>
                                          </p:stCondLst>
                                        </p:cTn>
                                        <p:tgtEl>
                                          <p:spTgt spid="44"/>
                                        </p:tgtEl>
                                        <p:attrNameLst>
                                          <p:attrName>style.visibility</p:attrName>
                                        </p:attrNameLst>
                                      </p:cBhvr>
                                      <p:to>
                                        <p:strVal val="visible"/>
                                      </p:to>
                                    </p:set>
                                    <p:anim calcmode="lin" valueType="num">
                                      <p:cBhvr>
                                        <p:cTn id="17" dur="2000" fill="hold"/>
                                        <p:tgtEl>
                                          <p:spTgt spid="44"/>
                                        </p:tgtEl>
                                        <p:attrNameLst>
                                          <p:attrName>ppt_w</p:attrName>
                                        </p:attrNameLst>
                                      </p:cBhvr>
                                      <p:tavLst>
                                        <p:tav tm="0">
                                          <p:val>
                                            <p:fltVal val="0"/>
                                          </p:val>
                                        </p:tav>
                                        <p:tav tm="100000">
                                          <p:val>
                                            <p:strVal val="#ppt_w"/>
                                          </p:val>
                                        </p:tav>
                                      </p:tavLst>
                                    </p:anim>
                                    <p:anim calcmode="lin" valueType="num">
                                      <p:cBhvr>
                                        <p:cTn id="18" dur="2000" fill="hold"/>
                                        <p:tgtEl>
                                          <p:spTgt spid="44"/>
                                        </p:tgtEl>
                                        <p:attrNameLst>
                                          <p:attrName>ppt_h</p:attrName>
                                        </p:attrNameLst>
                                      </p:cBhvr>
                                      <p:tavLst>
                                        <p:tav tm="0">
                                          <p:val>
                                            <p:fltVal val="0"/>
                                          </p:val>
                                        </p:tav>
                                        <p:tav tm="100000">
                                          <p:val>
                                            <p:strVal val="#ppt_h"/>
                                          </p:val>
                                        </p:tav>
                                      </p:tavLst>
                                    </p:anim>
                                    <p:animEffect transition="in" filter="fade">
                                      <p:cBhvr>
                                        <p:cTn id="19" dur="2000"/>
                                        <p:tgtEl>
                                          <p:spTgt spid="44"/>
                                        </p:tgtEl>
                                      </p:cBhvr>
                                    </p:animEffect>
                                  </p:childTnLst>
                                </p:cTn>
                              </p:par>
                              <p:par>
                                <p:cTn id="20" presetID="53" presetClass="entr" presetSubtype="16" fill="hold" nodeType="withEffect">
                                  <p:stCondLst>
                                    <p:cond delay="0"/>
                                  </p:stCondLst>
                                  <p:childTnLst>
                                    <p:set>
                                      <p:cBhvr>
                                        <p:cTn id="21" dur="1" fill="hold">
                                          <p:stCondLst>
                                            <p:cond delay="0"/>
                                          </p:stCondLst>
                                        </p:cTn>
                                        <p:tgtEl>
                                          <p:spTgt spid="41"/>
                                        </p:tgtEl>
                                        <p:attrNameLst>
                                          <p:attrName>style.visibility</p:attrName>
                                        </p:attrNameLst>
                                      </p:cBhvr>
                                      <p:to>
                                        <p:strVal val="visible"/>
                                      </p:to>
                                    </p:set>
                                    <p:anim calcmode="lin" valueType="num">
                                      <p:cBhvr>
                                        <p:cTn id="22" dur="2000" fill="hold"/>
                                        <p:tgtEl>
                                          <p:spTgt spid="41"/>
                                        </p:tgtEl>
                                        <p:attrNameLst>
                                          <p:attrName>ppt_w</p:attrName>
                                        </p:attrNameLst>
                                      </p:cBhvr>
                                      <p:tavLst>
                                        <p:tav tm="0">
                                          <p:val>
                                            <p:fltVal val="0"/>
                                          </p:val>
                                        </p:tav>
                                        <p:tav tm="100000">
                                          <p:val>
                                            <p:strVal val="#ppt_w"/>
                                          </p:val>
                                        </p:tav>
                                      </p:tavLst>
                                    </p:anim>
                                    <p:anim calcmode="lin" valueType="num">
                                      <p:cBhvr>
                                        <p:cTn id="23" dur="2000" fill="hold"/>
                                        <p:tgtEl>
                                          <p:spTgt spid="41"/>
                                        </p:tgtEl>
                                        <p:attrNameLst>
                                          <p:attrName>ppt_h</p:attrName>
                                        </p:attrNameLst>
                                      </p:cBhvr>
                                      <p:tavLst>
                                        <p:tav tm="0">
                                          <p:val>
                                            <p:fltVal val="0"/>
                                          </p:val>
                                        </p:tav>
                                        <p:tav tm="100000">
                                          <p:val>
                                            <p:strVal val="#ppt_h"/>
                                          </p:val>
                                        </p:tav>
                                      </p:tavLst>
                                    </p:anim>
                                    <p:animEffect transition="in" filter="fade">
                                      <p:cBhvr>
                                        <p:cTn id="24" dur="2000"/>
                                        <p:tgtEl>
                                          <p:spTgt spid="41"/>
                                        </p:tgtEl>
                                      </p:cBhvr>
                                    </p:animEffect>
                                  </p:childTnLst>
                                </p:cTn>
                              </p:par>
                              <p:par>
                                <p:cTn id="25" presetID="53" presetClass="entr" presetSubtype="16" fill="hold" nodeType="withEffect">
                                  <p:stCondLst>
                                    <p:cond delay="0"/>
                                  </p:stCondLst>
                                  <p:childTnLst>
                                    <p:set>
                                      <p:cBhvr>
                                        <p:cTn id="26" dur="1" fill="hold">
                                          <p:stCondLst>
                                            <p:cond delay="0"/>
                                          </p:stCondLst>
                                        </p:cTn>
                                        <p:tgtEl>
                                          <p:spTgt spid="38"/>
                                        </p:tgtEl>
                                        <p:attrNameLst>
                                          <p:attrName>style.visibility</p:attrName>
                                        </p:attrNameLst>
                                      </p:cBhvr>
                                      <p:to>
                                        <p:strVal val="visible"/>
                                      </p:to>
                                    </p:set>
                                    <p:anim calcmode="lin" valueType="num">
                                      <p:cBhvr>
                                        <p:cTn id="27" dur="2000" fill="hold"/>
                                        <p:tgtEl>
                                          <p:spTgt spid="38"/>
                                        </p:tgtEl>
                                        <p:attrNameLst>
                                          <p:attrName>ppt_w</p:attrName>
                                        </p:attrNameLst>
                                      </p:cBhvr>
                                      <p:tavLst>
                                        <p:tav tm="0">
                                          <p:val>
                                            <p:fltVal val="0"/>
                                          </p:val>
                                        </p:tav>
                                        <p:tav tm="100000">
                                          <p:val>
                                            <p:strVal val="#ppt_w"/>
                                          </p:val>
                                        </p:tav>
                                      </p:tavLst>
                                    </p:anim>
                                    <p:anim calcmode="lin" valueType="num">
                                      <p:cBhvr>
                                        <p:cTn id="28" dur="2000" fill="hold"/>
                                        <p:tgtEl>
                                          <p:spTgt spid="38"/>
                                        </p:tgtEl>
                                        <p:attrNameLst>
                                          <p:attrName>ppt_h</p:attrName>
                                        </p:attrNameLst>
                                      </p:cBhvr>
                                      <p:tavLst>
                                        <p:tav tm="0">
                                          <p:val>
                                            <p:fltVal val="0"/>
                                          </p:val>
                                        </p:tav>
                                        <p:tav tm="100000">
                                          <p:val>
                                            <p:strVal val="#ppt_h"/>
                                          </p:val>
                                        </p:tav>
                                      </p:tavLst>
                                    </p:anim>
                                    <p:animEffect transition="in" filter="fade">
                                      <p:cBhvr>
                                        <p:cTn id="29" dur="2000"/>
                                        <p:tgtEl>
                                          <p:spTgt spid="38"/>
                                        </p:tgtEl>
                                      </p:cBhvr>
                                    </p:animEffect>
                                  </p:childTnLst>
                                </p:cTn>
                              </p:par>
                              <p:par>
                                <p:cTn id="30" presetID="53" presetClass="entr" presetSubtype="16" fill="hold" nodeType="withEffect">
                                  <p:stCondLst>
                                    <p:cond delay="0"/>
                                  </p:stCondLst>
                                  <p:childTnLst>
                                    <p:set>
                                      <p:cBhvr>
                                        <p:cTn id="31" dur="1" fill="hold">
                                          <p:stCondLst>
                                            <p:cond delay="0"/>
                                          </p:stCondLst>
                                        </p:cTn>
                                        <p:tgtEl>
                                          <p:spTgt spid="42"/>
                                        </p:tgtEl>
                                        <p:attrNameLst>
                                          <p:attrName>style.visibility</p:attrName>
                                        </p:attrNameLst>
                                      </p:cBhvr>
                                      <p:to>
                                        <p:strVal val="visible"/>
                                      </p:to>
                                    </p:set>
                                    <p:anim calcmode="lin" valueType="num">
                                      <p:cBhvr>
                                        <p:cTn id="32" dur="2000" fill="hold"/>
                                        <p:tgtEl>
                                          <p:spTgt spid="42"/>
                                        </p:tgtEl>
                                        <p:attrNameLst>
                                          <p:attrName>ppt_w</p:attrName>
                                        </p:attrNameLst>
                                      </p:cBhvr>
                                      <p:tavLst>
                                        <p:tav tm="0">
                                          <p:val>
                                            <p:fltVal val="0"/>
                                          </p:val>
                                        </p:tav>
                                        <p:tav tm="100000">
                                          <p:val>
                                            <p:strVal val="#ppt_w"/>
                                          </p:val>
                                        </p:tav>
                                      </p:tavLst>
                                    </p:anim>
                                    <p:anim calcmode="lin" valueType="num">
                                      <p:cBhvr>
                                        <p:cTn id="33" dur="2000" fill="hold"/>
                                        <p:tgtEl>
                                          <p:spTgt spid="42"/>
                                        </p:tgtEl>
                                        <p:attrNameLst>
                                          <p:attrName>ppt_h</p:attrName>
                                        </p:attrNameLst>
                                      </p:cBhvr>
                                      <p:tavLst>
                                        <p:tav tm="0">
                                          <p:val>
                                            <p:fltVal val="0"/>
                                          </p:val>
                                        </p:tav>
                                        <p:tav tm="100000">
                                          <p:val>
                                            <p:strVal val="#ppt_h"/>
                                          </p:val>
                                        </p:tav>
                                      </p:tavLst>
                                    </p:anim>
                                    <p:animEffect transition="in" filter="fade">
                                      <p:cBhvr>
                                        <p:cTn id="34" dur="2000"/>
                                        <p:tgtEl>
                                          <p:spTgt spid="42"/>
                                        </p:tgtEl>
                                      </p:cBhvr>
                                    </p:animEffect>
                                  </p:childTnLst>
                                </p:cTn>
                              </p:par>
                              <p:par>
                                <p:cTn id="35" presetID="53" presetClass="entr" presetSubtype="16" fill="hold" nodeType="withEffect">
                                  <p:stCondLst>
                                    <p:cond delay="0"/>
                                  </p:stCondLst>
                                  <p:childTnLst>
                                    <p:set>
                                      <p:cBhvr>
                                        <p:cTn id="36" dur="1" fill="hold">
                                          <p:stCondLst>
                                            <p:cond delay="0"/>
                                          </p:stCondLst>
                                        </p:cTn>
                                        <p:tgtEl>
                                          <p:spTgt spid="40"/>
                                        </p:tgtEl>
                                        <p:attrNameLst>
                                          <p:attrName>style.visibility</p:attrName>
                                        </p:attrNameLst>
                                      </p:cBhvr>
                                      <p:to>
                                        <p:strVal val="visible"/>
                                      </p:to>
                                    </p:set>
                                    <p:anim calcmode="lin" valueType="num">
                                      <p:cBhvr>
                                        <p:cTn id="37" dur="2000" fill="hold"/>
                                        <p:tgtEl>
                                          <p:spTgt spid="40"/>
                                        </p:tgtEl>
                                        <p:attrNameLst>
                                          <p:attrName>ppt_w</p:attrName>
                                        </p:attrNameLst>
                                      </p:cBhvr>
                                      <p:tavLst>
                                        <p:tav tm="0">
                                          <p:val>
                                            <p:fltVal val="0"/>
                                          </p:val>
                                        </p:tav>
                                        <p:tav tm="100000">
                                          <p:val>
                                            <p:strVal val="#ppt_w"/>
                                          </p:val>
                                        </p:tav>
                                      </p:tavLst>
                                    </p:anim>
                                    <p:anim calcmode="lin" valueType="num">
                                      <p:cBhvr>
                                        <p:cTn id="38" dur="2000" fill="hold"/>
                                        <p:tgtEl>
                                          <p:spTgt spid="40"/>
                                        </p:tgtEl>
                                        <p:attrNameLst>
                                          <p:attrName>ppt_h</p:attrName>
                                        </p:attrNameLst>
                                      </p:cBhvr>
                                      <p:tavLst>
                                        <p:tav tm="0">
                                          <p:val>
                                            <p:fltVal val="0"/>
                                          </p:val>
                                        </p:tav>
                                        <p:tav tm="100000">
                                          <p:val>
                                            <p:strVal val="#ppt_h"/>
                                          </p:val>
                                        </p:tav>
                                      </p:tavLst>
                                    </p:anim>
                                    <p:animEffect transition="in" filter="fade">
                                      <p:cBhvr>
                                        <p:cTn id="39" dur="2000"/>
                                        <p:tgtEl>
                                          <p:spTgt spid="40"/>
                                        </p:tgtEl>
                                      </p:cBhvr>
                                    </p:animEffect>
                                  </p:childTnLst>
                                </p:cTn>
                              </p:par>
                              <p:par>
                                <p:cTn id="40" presetID="53" presetClass="entr" presetSubtype="16" fill="hold" nodeType="withEffect">
                                  <p:stCondLst>
                                    <p:cond delay="0"/>
                                  </p:stCondLst>
                                  <p:childTnLst>
                                    <p:set>
                                      <p:cBhvr>
                                        <p:cTn id="41" dur="1" fill="hold">
                                          <p:stCondLst>
                                            <p:cond delay="0"/>
                                          </p:stCondLst>
                                        </p:cTn>
                                        <p:tgtEl>
                                          <p:spTgt spid="43"/>
                                        </p:tgtEl>
                                        <p:attrNameLst>
                                          <p:attrName>style.visibility</p:attrName>
                                        </p:attrNameLst>
                                      </p:cBhvr>
                                      <p:to>
                                        <p:strVal val="visible"/>
                                      </p:to>
                                    </p:set>
                                    <p:anim calcmode="lin" valueType="num">
                                      <p:cBhvr>
                                        <p:cTn id="42" dur="2000" fill="hold"/>
                                        <p:tgtEl>
                                          <p:spTgt spid="43"/>
                                        </p:tgtEl>
                                        <p:attrNameLst>
                                          <p:attrName>ppt_w</p:attrName>
                                        </p:attrNameLst>
                                      </p:cBhvr>
                                      <p:tavLst>
                                        <p:tav tm="0">
                                          <p:val>
                                            <p:fltVal val="0"/>
                                          </p:val>
                                        </p:tav>
                                        <p:tav tm="100000">
                                          <p:val>
                                            <p:strVal val="#ppt_w"/>
                                          </p:val>
                                        </p:tav>
                                      </p:tavLst>
                                    </p:anim>
                                    <p:anim calcmode="lin" valueType="num">
                                      <p:cBhvr>
                                        <p:cTn id="43" dur="2000" fill="hold"/>
                                        <p:tgtEl>
                                          <p:spTgt spid="43"/>
                                        </p:tgtEl>
                                        <p:attrNameLst>
                                          <p:attrName>ppt_h</p:attrName>
                                        </p:attrNameLst>
                                      </p:cBhvr>
                                      <p:tavLst>
                                        <p:tav tm="0">
                                          <p:val>
                                            <p:fltVal val="0"/>
                                          </p:val>
                                        </p:tav>
                                        <p:tav tm="100000">
                                          <p:val>
                                            <p:strVal val="#ppt_h"/>
                                          </p:val>
                                        </p:tav>
                                      </p:tavLst>
                                    </p:anim>
                                    <p:animEffect transition="in" filter="fade">
                                      <p:cBhvr>
                                        <p:cTn id="44" dur="2000"/>
                                        <p:tgtEl>
                                          <p:spTgt spid="43"/>
                                        </p:tgtEl>
                                      </p:cBhvr>
                                    </p:animEffect>
                                  </p:childTnLst>
                                </p:cTn>
                              </p:par>
                            </p:childTnLst>
                          </p:cTn>
                        </p:par>
                        <p:par>
                          <p:cTn id="45" fill="hold" nodeType="afterGroup">
                            <p:stCondLst>
                              <p:cond delay="2000"/>
                            </p:stCondLst>
                            <p:childTnLst>
                              <p:par>
                                <p:cTn id="46" presetID="10" presetClass="entr" presetSubtype="0" fill="hold" nodeType="afterEffect">
                                  <p:stCondLst>
                                    <p:cond delay="0"/>
                                  </p:stCondLst>
                                  <p:childTnLst>
                                    <p:set>
                                      <p:cBhvr>
                                        <p:cTn id="47" dur="1" fill="hold">
                                          <p:stCondLst>
                                            <p:cond delay="0"/>
                                          </p:stCondLst>
                                        </p:cTn>
                                        <p:tgtEl>
                                          <p:spTgt spid="49"/>
                                        </p:tgtEl>
                                        <p:attrNameLst>
                                          <p:attrName>style.visibility</p:attrName>
                                        </p:attrNameLst>
                                      </p:cBhvr>
                                      <p:to>
                                        <p:strVal val="visible"/>
                                      </p:to>
                                    </p:set>
                                    <p:animEffect transition="in" filter="fade">
                                      <p:cBhvr>
                                        <p:cTn id="48" dur="500"/>
                                        <p:tgtEl>
                                          <p:spTgt spid="49"/>
                                        </p:tgtEl>
                                      </p:cBhvr>
                                    </p:animEffect>
                                  </p:childTnLst>
                                </p:cTn>
                              </p:par>
                            </p:childTnLst>
                          </p:cTn>
                        </p:par>
                        <p:par>
                          <p:cTn id="49" fill="hold" nodeType="afterGroup">
                            <p:stCondLst>
                              <p:cond delay="2500"/>
                            </p:stCondLst>
                            <p:childTnLst>
                              <p:par>
                                <p:cTn id="50" presetID="10" presetClass="entr" presetSubtype="0" fill="hold" nodeType="afterEffect">
                                  <p:stCondLst>
                                    <p:cond delay="0"/>
                                  </p:stCondLst>
                                  <p:childTnLst>
                                    <p:set>
                                      <p:cBhvr>
                                        <p:cTn id="51" dur="1" fill="hold">
                                          <p:stCondLst>
                                            <p:cond delay="0"/>
                                          </p:stCondLst>
                                        </p:cTn>
                                        <p:tgtEl>
                                          <p:spTgt spid="47"/>
                                        </p:tgtEl>
                                        <p:attrNameLst>
                                          <p:attrName>style.visibility</p:attrName>
                                        </p:attrNameLst>
                                      </p:cBhvr>
                                      <p:to>
                                        <p:strVal val="visible"/>
                                      </p:to>
                                    </p:set>
                                    <p:animEffect transition="in" filter="fade">
                                      <p:cBhvr>
                                        <p:cTn id="52" dur="500"/>
                                        <p:tgtEl>
                                          <p:spTgt spid="47"/>
                                        </p:tgtEl>
                                      </p:cBhvr>
                                    </p:animEffect>
                                  </p:childTnLst>
                                </p:cTn>
                              </p:par>
                            </p:childTnLst>
                          </p:cTn>
                        </p:par>
                        <p:par>
                          <p:cTn id="53" fill="hold" nodeType="afterGroup">
                            <p:stCondLst>
                              <p:cond delay="3000"/>
                            </p:stCondLst>
                            <p:childTnLst>
                              <p:par>
                                <p:cTn id="54" presetID="10" presetClass="entr" presetSubtype="0" fill="hold" nodeType="afterEffect">
                                  <p:stCondLst>
                                    <p:cond delay="0"/>
                                  </p:stCondLst>
                                  <p:childTnLst>
                                    <p:set>
                                      <p:cBhvr>
                                        <p:cTn id="55" dur="1" fill="hold">
                                          <p:stCondLst>
                                            <p:cond delay="0"/>
                                          </p:stCondLst>
                                        </p:cTn>
                                        <p:tgtEl>
                                          <p:spTgt spid="51"/>
                                        </p:tgtEl>
                                        <p:attrNameLst>
                                          <p:attrName>style.visibility</p:attrName>
                                        </p:attrNameLst>
                                      </p:cBhvr>
                                      <p:to>
                                        <p:strVal val="visible"/>
                                      </p:to>
                                    </p:set>
                                    <p:animEffect transition="in" filter="fade">
                                      <p:cBhvr>
                                        <p:cTn id="56" dur="500"/>
                                        <p:tgtEl>
                                          <p:spTgt spid="51"/>
                                        </p:tgtEl>
                                      </p:cBhvr>
                                    </p:animEffect>
                                  </p:childTnLst>
                                </p:cTn>
                              </p:par>
                            </p:childTnLst>
                          </p:cTn>
                        </p:par>
                        <p:par>
                          <p:cTn id="57" fill="hold" nodeType="afterGroup">
                            <p:stCondLst>
                              <p:cond delay="3500"/>
                            </p:stCondLst>
                            <p:childTnLst>
                              <p:par>
                                <p:cTn id="58" presetID="10" presetClass="entr" presetSubtype="0" fill="hold" nodeType="afterEffect">
                                  <p:stCondLst>
                                    <p:cond delay="0"/>
                                  </p:stCondLst>
                                  <p:childTnLst>
                                    <p:set>
                                      <p:cBhvr>
                                        <p:cTn id="59" dur="1" fill="hold">
                                          <p:stCondLst>
                                            <p:cond delay="0"/>
                                          </p:stCondLst>
                                        </p:cTn>
                                        <p:tgtEl>
                                          <p:spTgt spid="50"/>
                                        </p:tgtEl>
                                        <p:attrNameLst>
                                          <p:attrName>style.visibility</p:attrName>
                                        </p:attrNameLst>
                                      </p:cBhvr>
                                      <p:to>
                                        <p:strVal val="visible"/>
                                      </p:to>
                                    </p:set>
                                    <p:animEffect transition="in" filter="fade">
                                      <p:cBhvr>
                                        <p:cTn id="60" dur="500"/>
                                        <p:tgtEl>
                                          <p:spTgt spid="50"/>
                                        </p:tgtEl>
                                      </p:cBhvr>
                                    </p:animEffect>
                                  </p:childTnLst>
                                </p:cTn>
                              </p:par>
                            </p:childTnLst>
                          </p:cTn>
                        </p:par>
                        <p:par>
                          <p:cTn id="61" fill="hold" nodeType="afterGroup">
                            <p:stCondLst>
                              <p:cond delay="4000"/>
                            </p:stCondLst>
                            <p:childTnLst>
                              <p:par>
                                <p:cTn id="62" presetID="10" presetClass="entr" presetSubtype="0" fill="hold" nodeType="afterEffect">
                                  <p:stCondLst>
                                    <p:cond delay="0"/>
                                  </p:stCondLst>
                                  <p:childTnLst>
                                    <p:set>
                                      <p:cBhvr>
                                        <p:cTn id="63" dur="1" fill="hold">
                                          <p:stCondLst>
                                            <p:cond delay="0"/>
                                          </p:stCondLst>
                                        </p:cTn>
                                        <p:tgtEl>
                                          <p:spTgt spid="46"/>
                                        </p:tgtEl>
                                        <p:attrNameLst>
                                          <p:attrName>style.visibility</p:attrName>
                                        </p:attrNameLst>
                                      </p:cBhvr>
                                      <p:to>
                                        <p:strVal val="visible"/>
                                      </p:to>
                                    </p:set>
                                    <p:animEffect transition="in" filter="fade">
                                      <p:cBhvr>
                                        <p:cTn id="64" dur="500"/>
                                        <p:tgtEl>
                                          <p:spTgt spid="46"/>
                                        </p:tgtEl>
                                      </p:cBhvr>
                                    </p:animEffect>
                                  </p:childTnLst>
                                </p:cTn>
                              </p:par>
                            </p:childTnLst>
                          </p:cTn>
                        </p:par>
                        <p:par>
                          <p:cTn id="65" fill="hold" nodeType="afterGroup">
                            <p:stCondLst>
                              <p:cond delay="4500"/>
                            </p:stCondLst>
                            <p:childTnLst>
                              <p:par>
                                <p:cTn id="66" presetID="10" presetClass="entr" presetSubtype="0" fill="hold" nodeType="afterEffect">
                                  <p:stCondLst>
                                    <p:cond delay="0"/>
                                  </p:stCondLst>
                                  <p:childTnLst>
                                    <p:set>
                                      <p:cBhvr>
                                        <p:cTn id="67" dur="1" fill="hold">
                                          <p:stCondLst>
                                            <p:cond delay="0"/>
                                          </p:stCondLst>
                                        </p:cTn>
                                        <p:tgtEl>
                                          <p:spTgt spid="47"/>
                                        </p:tgtEl>
                                        <p:attrNameLst>
                                          <p:attrName>style.visibility</p:attrName>
                                        </p:attrNameLst>
                                      </p:cBhvr>
                                      <p:to>
                                        <p:strVal val="visible"/>
                                      </p:to>
                                    </p:set>
                                    <p:animEffect transition="in" filter="fade">
                                      <p:cBhvr>
                                        <p:cTn id="68" dur="500"/>
                                        <p:tgtEl>
                                          <p:spTgt spid="47"/>
                                        </p:tgtEl>
                                      </p:cBhvr>
                                    </p:animEffect>
                                  </p:childTnLst>
                                </p:cTn>
                              </p:par>
                            </p:childTnLst>
                          </p:cTn>
                        </p:par>
                        <p:par>
                          <p:cTn id="69" fill="hold" nodeType="afterGroup">
                            <p:stCondLst>
                              <p:cond delay="5000"/>
                            </p:stCondLst>
                            <p:childTnLst>
                              <p:par>
                                <p:cTn id="70" presetID="10" presetClass="entr" presetSubtype="0" fill="hold" nodeType="afterEffect">
                                  <p:stCondLst>
                                    <p:cond delay="0"/>
                                  </p:stCondLst>
                                  <p:childTnLst>
                                    <p:set>
                                      <p:cBhvr>
                                        <p:cTn id="71" dur="1" fill="hold">
                                          <p:stCondLst>
                                            <p:cond delay="0"/>
                                          </p:stCondLst>
                                        </p:cTn>
                                        <p:tgtEl>
                                          <p:spTgt spid="49"/>
                                        </p:tgtEl>
                                        <p:attrNameLst>
                                          <p:attrName>style.visibility</p:attrName>
                                        </p:attrNameLst>
                                      </p:cBhvr>
                                      <p:to>
                                        <p:strVal val="visible"/>
                                      </p:to>
                                    </p:set>
                                    <p:animEffect transition="in" filter="fade">
                                      <p:cBhvr>
                                        <p:cTn id="72" dur="500"/>
                                        <p:tgtEl>
                                          <p:spTgt spid="49"/>
                                        </p:tgtEl>
                                      </p:cBhvr>
                                    </p:animEffect>
                                  </p:childTnLst>
                                </p:cTn>
                              </p:par>
                            </p:childTnLst>
                          </p:cTn>
                        </p:par>
                        <p:par>
                          <p:cTn id="73" fill="hold" nodeType="afterGroup">
                            <p:stCondLst>
                              <p:cond delay="5500"/>
                            </p:stCondLst>
                            <p:childTnLst>
                              <p:par>
                                <p:cTn id="74" presetID="10" presetClass="entr" presetSubtype="0" fill="hold" nodeType="afterEffect">
                                  <p:stCondLst>
                                    <p:cond delay="0"/>
                                  </p:stCondLst>
                                  <p:childTnLst>
                                    <p:set>
                                      <p:cBhvr>
                                        <p:cTn id="75" dur="1" fill="hold">
                                          <p:stCondLst>
                                            <p:cond delay="0"/>
                                          </p:stCondLst>
                                        </p:cTn>
                                        <p:tgtEl>
                                          <p:spTgt spid="48"/>
                                        </p:tgtEl>
                                        <p:attrNameLst>
                                          <p:attrName>style.visibility</p:attrName>
                                        </p:attrNameLst>
                                      </p:cBhvr>
                                      <p:to>
                                        <p:strVal val="visible"/>
                                      </p:to>
                                    </p:set>
                                    <p:animEffect transition="in" filter="fade">
                                      <p:cBhvr>
                                        <p:cTn id="76" dur="500"/>
                                        <p:tgtEl>
                                          <p:spTgt spid="48"/>
                                        </p:tgtEl>
                                      </p:cBhvr>
                                    </p:animEffect>
                                  </p:childTnLst>
                                </p:cTn>
                              </p:par>
                            </p:childTnLst>
                          </p:cTn>
                        </p:par>
                        <p:par>
                          <p:cTn id="77" fill="hold" nodeType="afterGroup">
                            <p:stCondLst>
                              <p:cond delay="6000"/>
                            </p:stCondLst>
                            <p:childTnLst>
                              <p:par>
                                <p:cTn id="78" presetID="10" presetClass="entr" presetSubtype="0" fill="hold" nodeType="afterEffect">
                                  <p:stCondLst>
                                    <p:cond delay="0"/>
                                  </p:stCondLst>
                                  <p:childTnLst>
                                    <p:set>
                                      <p:cBhvr>
                                        <p:cTn id="79" dur="1" fill="hold">
                                          <p:stCondLst>
                                            <p:cond delay="0"/>
                                          </p:stCondLst>
                                        </p:cTn>
                                        <p:tgtEl>
                                          <p:spTgt spid="52"/>
                                        </p:tgtEl>
                                        <p:attrNameLst>
                                          <p:attrName>style.visibility</p:attrName>
                                        </p:attrNameLst>
                                      </p:cBhvr>
                                      <p:to>
                                        <p:strVal val="visible"/>
                                      </p:to>
                                    </p:set>
                                    <p:animEffect transition="in" filter="fade">
                                      <p:cBhvr>
                                        <p:cTn id="80" dur="500"/>
                                        <p:tgtEl>
                                          <p:spTgt spid="52"/>
                                        </p:tgtEl>
                                      </p:cBhvr>
                                    </p:animEffect>
                                  </p:childTnLst>
                                </p:cTn>
                              </p:par>
                            </p:childTnLst>
                          </p:cTn>
                        </p:par>
                        <p:par>
                          <p:cTn id="81" fill="hold" nodeType="afterGroup">
                            <p:stCondLst>
                              <p:cond delay="6500"/>
                            </p:stCondLst>
                            <p:childTnLst>
                              <p:par>
                                <p:cTn id="82" presetID="10" presetClass="entr" presetSubtype="0" fill="hold" nodeType="afterEffect">
                                  <p:stCondLst>
                                    <p:cond delay="0"/>
                                  </p:stCondLst>
                                  <p:childTnLst>
                                    <p:set>
                                      <p:cBhvr>
                                        <p:cTn id="83" dur="1" fill="hold">
                                          <p:stCondLst>
                                            <p:cond delay="0"/>
                                          </p:stCondLst>
                                        </p:cTn>
                                        <p:tgtEl>
                                          <p:spTgt spid="53"/>
                                        </p:tgtEl>
                                        <p:attrNameLst>
                                          <p:attrName>style.visibility</p:attrName>
                                        </p:attrNameLst>
                                      </p:cBhvr>
                                      <p:to>
                                        <p:strVal val="visible"/>
                                      </p:to>
                                    </p:set>
                                    <p:animEffect transition="in" filter="fade">
                                      <p:cBhvr>
                                        <p:cTn id="84"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1804970891"/>
              </p:ext>
            </p:extLst>
          </p:nvPr>
        </p:nvGraphicFramePr>
        <p:xfrm>
          <a:off x="520172" y="271463"/>
          <a:ext cx="8229600" cy="5572760"/>
        </p:xfrm>
        <a:graphic>
          <a:graphicData uri="http://schemas.openxmlformats.org/drawingml/2006/table">
            <a:tbl>
              <a:tblPr firstRow="1" bandRow="1">
                <a:tableStyleId>{5C22544A-7EE6-4342-B048-85BDC9FD1C3A}</a:tableStyleId>
              </a:tblPr>
              <a:tblGrid>
                <a:gridCol w="822960"/>
                <a:gridCol w="822960"/>
                <a:gridCol w="822960"/>
                <a:gridCol w="822960"/>
                <a:gridCol w="822960"/>
                <a:gridCol w="822960"/>
                <a:gridCol w="822960"/>
                <a:gridCol w="822960"/>
                <a:gridCol w="822960"/>
                <a:gridCol w="822960"/>
              </a:tblGrid>
              <a:tr h="370840">
                <a:tc>
                  <a:txBody>
                    <a:bodyPr/>
                    <a:lstStyle/>
                    <a:p>
                      <a:pPr hangingPunct="0">
                        <a:spcBef>
                          <a:spcPts val="600"/>
                        </a:spcBef>
                        <a:spcAft>
                          <a:spcPts val="0"/>
                        </a:spcAft>
                        <a:tabLst>
                          <a:tab pos="504190" algn="l"/>
                          <a:tab pos="756285" algn="l"/>
                          <a:tab pos="1008380" algn="l"/>
                          <a:tab pos="1260475" algn="l"/>
                        </a:tabLst>
                      </a:pPr>
                      <a:r>
                        <a:rPr lang="en-GB" sz="1200" dirty="0">
                          <a:effectLst/>
                          <a:latin typeface="Times New Roman"/>
                          <a:ea typeface="Times New Roman"/>
                        </a:rPr>
                        <a:t>        Effect</a:t>
                      </a:r>
                      <a:endParaRPr lang="en-US" sz="1200" dirty="0">
                        <a:effectLst/>
                        <a:latin typeface="Times New Roman"/>
                        <a:ea typeface="Times New Roman"/>
                      </a:endParaRPr>
                    </a:p>
                    <a:p>
                      <a:pPr hangingPunct="0">
                        <a:spcBef>
                          <a:spcPts val="600"/>
                        </a:spcBef>
                        <a:spcAft>
                          <a:spcPts val="0"/>
                        </a:spcAft>
                        <a:tabLst>
                          <a:tab pos="504190" algn="l"/>
                          <a:tab pos="756285" algn="l"/>
                          <a:tab pos="1008380" algn="l"/>
                          <a:tab pos="1260475" algn="l"/>
                        </a:tabLst>
                      </a:pPr>
                      <a:r>
                        <a:rPr lang="en-GB" sz="1200" dirty="0">
                          <a:effectLst/>
                          <a:latin typeface="Times New Roman"/>
                          <a:ea typeface="Times New Roman"/>
                        </a:rPr>
                        <a:t> </a:t>
                      </a:r>
                      <a:endParaRPr lang="en-US" sz="1200" dirty="0">
                        <a:effectLst/>
                        <a:latin typeface="Times New Roman"/>
                        <a:ea typeface="Times New Roman"/>
                      </a:endParaRPr>
                    </a:p>
                    <a:p>
                      <a:pPr hangingPunct="0">
                        <a:spcBef>
                          <a:spcPts val="600"/>
                        </a:spcBef>
                        <a:spcAft>
                          <a:spcPts val="0"/>
                        </a:spcAft>
                        <a:tabLst>
                          <a:tab pos="504190" algn="l"/>
                          <a:tab pos="756285" algn="l"/>
                          <a:tab pos="1008380" algn="l"/>
                          <a:tab pos="1260475" algn="l"/>
                        </a:tabLst>
                      </a:pPr>
                      <a:r>
                        <a:rPr lang="en-GB" sz="1200" dirty="0">
                          <a:effectLst/>
                          <a:latin typeface="Times New Roman"/>
                          <a:ea typeface="Times New Roman"/>
                        </a:rPr>
                        <a:t>Infrastructure</a:t>
                      </a:r>
                      <a:endParaRPr lang="en-US" sz="1200" dirty="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Temperature raise</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dirty="0">
                          <a:effectLst/>
                          <a:latin typeface="Times New Roman"/>
                          <a:ea typeface="Times New Roman"/>
                        </a:rPr>
                        <a:t>Humidity</a:t>
                      </a:r>
                      <a:endParaRPr lang="en-US" sz="1200" dirty="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Wind loading</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Rise in Sea level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Rainfall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Floods</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Landslides</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Snow and Ice fall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Lightning strikes</a:t>
                      </a:r>
                      <a:endParaRPr lang="en-US" sz="1200">
                        <a:effectLst/>
                        <a:latin typeface="Times New Roman"/>
                        <a:ea typeface="Times New Roman"/>
                      </a:endParaRPr>
                    </a:p>
                  </a:txBody>
                  <a:tcPr marL="68580" marR="68580" marT="0" marB="0"/>
                </a:tc>
              </a:tr>
              <a:tr h="370840">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Tower</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dirty="0">
                          <a:effectLst/>
                          <a:latin typeface="Times New Roman"/>
                          <a:ea typeface="Times New Roman"/>
                        </a:rPr>
                        <a:t>L</a:t>
                      </a:r>
                      <a:endParaRPr lang="en-US" sz="1200" dirty="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H</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M</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H</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M</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H</a:t>
                      </a:r>
                      <a:endParaRPr lang="en-US" sz="1200">
                        <a:effectLst/>
                        <a:latin typeface="Times New Roman"/>
                        <a:ea typeface="Times New Roman"/>
                      </a:endParaRPr>
                    </a:p>
                  </a:txBody>
                  <a:tcPr marL="68580" marR="68580" marT="0" marB="0"/>
                </a:tc>
              </a:tr>
              <a:tr h="370840">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Antenna</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M </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M</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H</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dirty="0">
                          <a:effectLst/>
                          <a:latin typeface="Times New Roman"/>
                          <a:ea typeface="Times New Roman"/>
                        </a:rPr>
                        <a:t>H</a:t>
                      </a:r>
                      <a:endParaRPr lang="en-US" sz="1200" dirty="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M</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M</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H</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H</a:t>
                      </a:r>
                      <a:endParaRPr lang="en-US" sz="1200">
                        <a:effectLst/>
                        <a:latin typeface="Times New Roman"/>
                        <a:ea typeface="Times New Roman"/>
                      </a:endParaRPr>
                    </a:p>
                  </a:txBody>
                  <a:tcPr marL="68580" marR="68580" marT="0" marB="0"/>
                </a:tc>
              </a:tr>
              <a:tr h="370840">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Electronics</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H</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H</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M</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H</a:t>
                      </a:r>
                      <a:endParaRPr lang="en-US" sz="1200">
                        <a:effectLst/>
                        <a:latin typeface="Times New Roman"/>
                        <a:ea typeface="Times New Roman"/>
                      </a:endParaRPr>
                    </a:p>
                  </a:txBody>
                  <a:tcPr marL="68580" marR="68580" marT="0" marB="0"/>
                </a:tc>
              </a:tr>
              <a:tr h="370840">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Equipment room</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M</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M</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H</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H</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H</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H</a:t>
                      </a:r>
                      <a:endParaRPr lang="en-US" sz="1200">
                        <a:effectLst/>
                        <a:latin typeface="Times New Roman"/>
                        <a:ea typeface="Times New Roman"/>
                      </a:endParaRPr>
                    </a:p>
                  </a:txBody>
                  <a:tcPr marL="68580" marR="68580" marT="0" marB="0"/>
                </a:tc>
              </a:tr>
              <a:tr h="370840">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Fibre Optic</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H*</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r>
              <a:tr h="370840">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Twisted pair cables</a:t>
                      </a:r>
                      <a:endParaRPr lang="en-US" sz="1200">
                        <a:effectLst/>
                        <a:latin typeface="Times New Roman"/>
                        <a:ea typeface="Times New Roman"/>
                      </a:endParaRPr>
                    </a:p>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And coaxial cables</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dirty="0">
                          <a:effectLst/>
                          <a:latin typeface="Times New Roman"/>
                          <a:ea typeface="Times New Roman"/>
                        </a:rPr>
                        <a:t>L</a:t>
                      </a:r>
                      <a:endParaRPr lang="en-US" sz="1200" dirty="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H</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M**</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M</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H</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H**</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M</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H</a:t>
                      </a:r>
                      <a:endParaRPr lang="en-US" sz="1200">
                        <a:effectLst/>
                        <a:latin typeface="Times New Roman"/>
                        <a:ea typeface="Times New Roman"/>
                      </a:endParaRPr>
                    </a:p>
                  </a:txBody>
                  <a:tcPr marL="68580" marR="68580" marT="0" marB="0"/>
                </a:tc>
              </a:tr>
              <a:tr h="370840">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Grid supply </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M</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M</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H</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M</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M</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H</a:t>
                      </a:r>
                      <a:endParaRPr lang="en-US" sz="1200">
                        <a:effectLst/>
                        <a:latin typeface="Times New Roman"/>
                        <a:ea typeface="Times New Roman"/>
                      </a:endParaRPr>
                    </a:p>
                  </a:txBody>
                  <a:tcPr marL="68580" marR="68580" marT="0" marB="0"/>
                </a:tc>
              </a:tr>
              <a:tr h="370840">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Standby generators</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M**</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M</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H</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H**</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H</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M</a:t>
                      </a:r>
                      <a:endParaRPr lang="en-US" sz="1200">
                        <a:effectLst/>
                        <a:latin typeface="Times New Roman"/>
                        <a:ea typeface="Times New Roman"/>
                      </a:endParaRPr>
                    </a:p>
                  </a:txBody>
                  <a:tcPr marL="68580" marR="68580" marT="0" marB="0"/>
                </a:tc>
              </a:tr>
              <a:tr h="370840">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Satellite Earth Stations</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H</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M</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H/M</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M</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M</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H</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H</a:t>
                      </a:r>
                      <a:endParaRPr lang="en-US" sz="1200">
                        <a:effectLst/>
                        <a:latin typeface="Times New Roman"/>
                        <a:ea typeface="Times New Roman"/>
                      </a:endParaRPr>
                    </a:p>
                  </a:txBody>
                  <a:tcPr marL="68580" marR="68580" marT="0" marB="0"/>
                </a:tc>
              </a:tr>
              <a:tr h="370840">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HVAC</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H</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M</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dirty="0">
                          <a:effectLst/>
                          <a:latin typeface="Times New Roman"/>
                          <a:ea typeface="Times New Roman"/>
                        </a:rPr>
                        <a:t>L</a:t>
                      </a:r>
                      <a:endParaRPr lang="en-US" sz="12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15743632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a:t>
            </a:r>
            <a:endParaRPr lang="en-US" dirty="0"/>
          </a:p>
        </p:txBody>
      </p:sp>
      <p:sp>
        <p:nvSpPr>
          <p:cNvPr id="3" name="Content Placeholder 2"/>
          <p:cNvSpPr>
            <a:spLocks noGrp="1"/>
          </p:cNvSpPr>
          <p:nvPr>
            <p:ph idx="1"/>
          </p:nvPr>
        </p:nvSpPr>
        <p:spPr/>
        <p:txBody>
          <a:bodyPr/>
          <a:lstStyle/>
          <a:p>
            <a:r>
              <a:rPr lang="en-US" dirty="0" smtClean="0"/>
              <a:t>ADAPTION IS A MUST FOR A CONNECTED FUTURE AND SUSTAINABLE CITIES.</a:t>
            </a:r>
          </a:p>
          <a:p>
            <a:r>
              <a:rPr lang="en-US" dirty="0" smtClean="0"/>
              <a:t>BRIDGING THE STANDARDISATION GAP IS CRITICAL  FOR SUSTAINABILITY</a:t>
            </a:r>
          </a:p>
          <a:p>
            <a:r>
              <a:rPr lang="en-US" dirty="0" smtClean="0"/>
              <a:t>WASTE CAN BE TURNED INTO WEALTH WHEN MANAGED WELL.</a:t>
            </a:r>
            <a:endParaRPr lang="en-US" dirty="0"/>
          </a:p>
        </p:txBody>
      </p:sp>
    </p:spTree>
    <p:extLst>
      <p:ext uri="{BB962C8B-B14F-4D97-AF65-F5344CB8AC3E}">
        <p14:creationId xmlns:p14="http://schemas.microsoft.com/office/powerpoint/2010/main" val="19053290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txBox="1">
            <a:spLocks/>
          </p:cNvSpPr>
          <p:nvPr/>
        </p:nvSpPr>
        <p:spPr bwMode="auto">
          <a:xfrm>
            <a:off x="288681" y="2971800"/>
            <a:ext cx="7971692" cy="1052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4400" b="1">
                <a:solidFill>
                  <a:srgbClr val="000000"/>
                </a:solidFill>
                <a:latin typeface="Apple Chancery" charset="0"/>
                <a:cs typeface="Apple Chancery" charset="0"/>
              </a:rPr>
              <a:t>Thank You!</a:t>
            </a:r>
            <a:endParaRPr lang="en-US" sz="4800">
              <a:latin typeface="Apple Chancery" charset="0"/>
              <a:cs typeface="Apple Chancery" charset="0"/>
            </a:endParaRPr>
          </a:p>
        </p:txBody>
      </p:sp>
      <p:sp>
        <p:nvSpPr>
          <p:cNvPr id="5" name="Subtitle 2"/>
          <p:cNvSpPr txBox="1">
            <a:spLocks/>
          </p:cNvSpPr>
          <p:nvPr/>
        </p:nvSpPr>
        <p:spPr>
          <a:xfrm>
            <a:off x="1266092" y="4267201"/>
            <a:ext cx="5908431" cy="1363663"/>
          </a:xfrm>
          <a:prstGeom prst="rect">
            <a:avLst/>
          </a:prstGeom>
        </p:spPr>
        <p:txBody>
          <a:bodyPr/>
          <a:lst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charset="0"/>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Font typeface="Arial" charset="0"/>
              <a:buNone/>
              <a:defRPr/>
            </a:pPr>
            <a:r>
              <a:rPr lang="en-US" sz="2800" dirty="0" smtClean="0">
                <a:solidFill>
                  <a:prstClr val="black">
                    <a:tint val="75000"/>
                  </a:prstClr>
                </a:solidFill>
                <a:latin typeface="Baskerville"/>
                <a:ea typeface="Verdana" panose="020B0604030504040204" pitchFamily="34" charset="0"/>
                <a:cs typeface="Baskerville"/>
                <a:hlinkClick r:id="rId2"/>
              </a:rPr>
              <a:t>khamali@ca.go.ke</a:t>
            </a:r>
            <a:r>
              <a:rPr lang="en-US" sz="2800" dirty="0" smtClean="0">
                <a:solidFill>
                  <a:prstClr val="black">
                    <a:tint val="75000"/>
                  </a:prstClr>
                </a:solidFill>
                <a:latin typeface="Baskerville"/>
                <a:ea typeface="Verdana" panose="020B0604030504040204" pitchFamily="34" charset="0"/>
                <a:cs typeface="Baskerville"/>
              </a:rPr>
              <a:t> </a:t>
            </a:r>
          </a:p>
          <a:p>
            <a:pPr marL="0" indent="0" algn="ctr">
              <a:buFont typeface="Arial" charset="0"/>
              <a:buNone/>
              <a:defRPr/>
            </a:pPr>
            <a:r>
              <a:rPr lang="en-US" sz="2800" dirty="0" smtClean="0">
                <a:solidFill>
                  <a:prstClr val="black">
                    <a:tint val="75000"/>
                  </a:prstClr>
                </a:solidFill>
                <a:latin typeface="Baskerville"/>
                <a:ea typeface="Verdana" panose="020B0604030504040204" pitchFamily="34" charset="0"/>
                <a:cs typeface="Baskerville"/>
                <a:hlinkClick r:id="rId3"/>
              </a:rPr>
              <a:t>www.ca.go.ke</a:t>
            </a:r>
            <a:endParaRPr lang="en-US" sz="2800" dirty="0" smtClean="0">
              <a:solidFill>
                <a:prstClr val="black">
                  <a:tint val="75000"/>
                </a:prstClr>
              </a:solidFill>
              <a:latin typeface="Baskerville"/>
              <a:ea typeface="Verdana" panose="020B0604030504040204" pitchFamily="34" charset="0"/>
              <a:cs typeface="Baskerville"/>
            </a:endParaRPr>
          </a:p>
          <a:p>
            <a:pPr fontAlgn="auto">
              <a:spcAft>
                <a:spcPts val="0"/>
              </a:spcAft>
              <a:buFont typeface="Arial"/>
              <a:buNone/>
              <a:defRPr/>
            </a:pPr>
            <a:endParaRPr lang="en-US" sz="2800" dirty="0">
              <a:ea typeface="+mn-ea"/>
            </a:endParaRPr>
          </a:p>
        </p:txBody>
      </p:sp>
      <p:pic>
        <p:nvPicPr>
          <p:cNvPr id="30724" name="Picture 8" descr="C:\Users\murianki\AppData\Local\Microsoft\Windows\Temporary Internet Files\Content.IE5\UUQH351A\MP900382645[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95246" y="304800"/>
            <a:ext cx="1998785" cy="2400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356312205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04657824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5796691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3"/>
          <p:cNvSpPr>
            <a:spLocks noGrp="1"/>
          </p:cNvSpPr>
          <p:nvPr>
            <p:ph sz="half" idx="4294967295"/>
          </p:nvPr>
        </p:nvSpPr>
        <p:spPr>
          <a:xfrm>
            <a:off x="4025412" y="757239"/>
            <a:ext cx="5118588" cy="5368925"/>
          </a:xfrm>
        </p:spPr>
        <p:txBody>
          <a:bodyPr>
            <a:normAutofit lnSpcReduction="10000"/>
          </a:bodyPr>
          <a:lstStyle/>
          <a:p>
            <a:pPr defTabSz="914400" eaLnBrk="1" hangingPunct="1"/>
            <a:r>
              <a:rPr lang="en-US">
                <a:solidFill>
                  <a:srgbClr val="000000"/>
                </a:solidFill>
                <a:latin typeface="Times" charset="0"/>
                <a:cs typeface="Times" charset="0"/>
              </a:rPr>
              <a:t>Consumers </a:t>
            </a:r>
          </a:p>
          <a:p>
            <a:pPr defTabSz="914400" eaLnBrk="1" hangingPunct="1"/>
            <a:r>
              <a:rPr lang="en-US">
                <a:solidFill>
                  <a:srgbClr val="000000"/>
                </a:solidFill>
                <a:latin typeface="Times" charset="0"/>
                <a:cs typeface="Times" charset="0"/>
              </a:rPr>
              <a:t>Operators </a:t>
            </a:r>
          </a:p>
          <a:p>
            <a:pPr defTabSz="914400" eaLnBrk="1" hangingPunct="1"/>
            <a:r>
              <a:rPr lang="en-US">
                <a:solidFill>
                  <a:srgbClr val="000000"/>
                </a:solidFill>
                <a:latin typeface="Times" charset="0"/>
                <a:cs typeface="Times" charset="0"/>
              </a:rPr>
              <a:t>Manufacturers </a:t>
            </a:r>
          </a:p>
          <a:p>
            <a:pPr defTabSz="914400" eaLnBrk="1" hangingPunct="1"/>
            <a:r>
              <a:rPr lang="en-US">
                <a:solidFill>
                  <a:srgbClr val="000000"/>
                </a:solidFill>
                <a:latin typeface="Times" charset="0"/>
                <a:cs typeface="Times" charset="0"/>
              </a:rPr>
              <a:t>Policy makers </a:t>
            </a:r>
          </a:p>
          <a:p>
            <a:pPr defTabSz="914400" eaLnBrk="1" hangingPunct="1"/>
            <a:r>
              <a:rPr lang="en-US">
                <a:solidFill>
                  <a:srgbClr val="000000"/>
                </a:solidFill>
                <a:latin typeface="Times" charset="0"/>
                <a:cs typeface="Times" charset="0"/>
              </a:rPr>
              <a:t>NGOs and CBOs</a:t>
            </a:r>
          </a:p>
          <a:p>
            <a:pPr defTabSz="914400" eaLnBrk="1" hangingPunct="1"/>
            <a:r>
              <a:rPr lang="en-US">
                <a:solidFill>
                  <a:srgbClr val="000000"/>
                </a:solidFill>
                <a:latin typeface="Times" charset="0"/>
                <a:cs typeface="Times" charset="0"/>
              </a:rPr>
              <a:t>Private sector</a:t>
            </a:r>
          </a:p>
          <a:p>
            <a:pPr defTabSz="914400" eaLnBrk="1" hangingPunct="1"/>
            <a:r>
              <a:rPr lang="en-US">
                <a:solidFill>
                  <a:srgbClr val="000000"/>
                </a:solidFill>
                <a:latin typeface="Times" charset="0"/>
                <a:cs typeface="Times" charset="0"/>
              </a:rPr>
              <a:t>Governments/Administrations</a:t>
            </a:r>
          </a:p>
          <a:p>
            <a:pPr defTabSz="914400" eaLnBrk="1" hangingPunct="1"/>
            <a:r>
              <a:rPr lang="en-US">
                <a:solidFill>
                  <a:srgbClr val="000000"/>
                </a:solidFill>
                <a:latin typeface="Times" charset="0"/>
                <a:cs typeface="Times" charset="0"/>
              </a:rPr>
              <a:t>Regional and International bodies.</a:t>
            </a:r>
          </a:p>
          <a:p>
            <a:pPr defTabSz="914400" eaLnBrk="1" hangingPunct="1"/>
            <a:endParaRPr lang="en-US">
              <a:latin typeface="Calibri" charset="0"/>
            </a:endParaRPr>
          </a:p>
        </p:txBody>
      </p:sp>
      <p:sp>
        <p:nvSpPr>
          <p:cNvPr id="18435" name="Title 8"/>
          <p:cNvSpPr>
            <a:spLocks noGrp="1"/>
          </p:cNvSpPr>
          <p:nvPr>
            <p:ph type="title" idx="4294967295"/>
          </p:nvPr>
        </p:nvSpPr>
        <p:spPr>
          <a:xfrm>
            <a:off x="0" y="66675"/>
            <a:ext cx="7644912" cy="823913"/>
          </a:xfrm>
        </p:spPr>
        <p:txBody>
          <a:bodyPr/>
          <a:lstStyle/>
          <a:p>
            <a:pPr eaLnBrk="1" hangingPunct="1"/>
            <a:r>
              <a:rPr lang="en-US" sz="3800" b="1" dirty="0" smtClean="0">
                <a:solidFill>
                  <a:srgbClr val="0000FF"/>
                </a:solidFill>
                <a:latin typeface="Cambria" charset="0"/>
                <a:cs typeface="Cambria" charset="0"/>
              </a:rPr>
              <a:t>CC PLAYERS</a:t>
            </a:r>
            <a:endParaRPr lang="en-US" sz="3800" b="1" dirty="0">
              <a:solidFill>
                <a:srgbClr val="0000FF"/>
              </a:solidFill>
              <a:latin typeface="Cambria" charset="0"/>
              <a:cs typeface="Cambria" charset="0"/>
            </a:endParaRPr>
          </a:p>
        </p:txBody>
      </p:sp>
      <p:grpSp>
        <p:nvGrpSpPr>
          <p:cNvPr id="18436" name="Group 5"/>
          <p:cNvGrpSpPr>
            <a:grpSpLocks/>
          </p:cNvGrpSpPr>
          <p:nvPr/>
        </p:nvGrpSpPr>
        <p:grpSpPr bwMode="auto">
          <a:xfrm>
            <a:off x="244720" y="1127125"/>
            <a:ext cx="3059723" cy="4905375"/>
            <a:chOff x="228600" y="1447800"/>
            <a:chExt cx="2895600" cy="4813300"/>
          </a:xfrm>
        </p:grpSpPr>
        <p:sp>
          <p:nvSpPr>
            <p:cNvPr id="18438" name="Picture 2" descr="C:\Documents and Settings\murianki\Local Settings\Temporary Internet Files\Content.IE5\JJ8UXVDB\MC900239195[1].wmf"/>
            <p:cNvSpPr>
              <a:spLocks noChangeAspect="1" noChangeArrowheads="1"/>
            </p:cNvSpPr>
            <p:nvPr/>
          </p:nvSpPr>
          <p:spPr bwMode="auto">
            <a:xfrm>
              <a:off x="494531" y="4572000"/>
              <a:ext cx="1874838" cy="1689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p>
          </p:txBody>
        </p:sp>
        <p:sp>
          <p:nvSpPr>
            <p:cNvPr id="18439" name="Picture 15" descr="C:\Users\murianki\AppData\Local\Microsoft\Windows\Temporary Internet Files\Content.IE5\UD4P1EGX\MC900059637[1].wmf"/>
            <p:cNvSpPr>
              <a:spLocks noChangeAspect="1" noChangeArrowheads="1"/>
            </p:cNvSpPr>
            <p:nvPr/>
          </p:nvSpPr>
          <p:spPr bwMode="auto">
            <a:xfrm>
              <a:off x="616610" y="1786280"/>
              <a:ext cx="1745590" cy="19284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p>
          </p:txBody>
        </p:sp>
        <p:sp>
          <p:nvSpPr>
            <p:cNvPr id="8" name="Cloud Callout 7"/>
            <p:cNvSpPr/>
            <p:nvPr/>
          </p:nvSpPr>
          <p:spPr>
            <a:xfrm>
              <a:off x="228600" y="1447800"/>
              <a:ext cx="2895600" cy="2819441"/>
            </a:xfrm>
            <a:prstGeom prst="cloudCallout">
              <a:avLst/>
            </a:prstGeom>
            <a:noFill/>
            <a:ln w="25400" cap="flat" cmpd="sng" algn="ctr">
              <a:solidFill>
                <a:srgbClr val="8179EB"/>
              </a:solidFill>
              <a:prstDash val="solid"/>
            </a:ln>
            <a:effectLst/>
          </p:spPr>
          <p:txBody>
            <a:bodyPr anchor="ctr"/>
            <a:lstStyle/>
            <a:p>
              <a:pPr algn="ctr">
                <a:defRPr/>
              </a:pPr>
              <a:endParaRPr lang="en-US" kern="0" dirty="0">
                <a:solidFill>
                  <a:prstClr val="white"/>
                </a:solidFill>
                <a:latin typeface="Georgia"/>
                <a:ea typeface="+mn-ea"/>
                <a:cs typeface="+mn-cs"/>
              </a:endParaRPr>
            </a:p>
          </p:txBody>
        </p:sp>
      </p:grpSp>
      <p:sp>
        <p:nvSpPr>
          <p:cNvPr id="18437" name="TextBox 1"/>
          <p:cNvSpPr txBox="1">
            <a:spLocks noChangeArrowheads="1"/>
          </p:cNvSpPr>
          <p:nvPr/>
        </p:nvSpPr>
        <p:spPr bwMode="auto">
          <a:xfrm>
            <a:off x="653051" y="1791759"/>
            <a:ext cx="2173513" cy="9541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2800" b="1" dirty="0">
                <a:latin typeface="Arial"/>
                <a:cs typeface="Arial"/>
              </a:rPr>
              <a:t>Infected or Affected</a:t>
            </a:r>
          </a:p>
        </p:txBody>
      </p:sp>
    </p:spTree>
    <p:extLst>
      <p:ext uri="{BB962C8B-B14F-4D97-AF65-F5344CB8AC3E}">
        <p14:creationId xmlns:p14="http://schemas.microsoft.com/office/powerpoint/2010/main" val="870455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85838"/>
            <a:ext cx="8229600" cy="5140325"/>
          </a:xfrm>
        </p:spPr>
        <p:txBody>
          <a:bodyPr/>
          <a:lstStyle/>
          <a:p>
            <a:pPr marL="0" indent="0" algn="just" defTabSz="914400" eaLnBrk="1" hangingPunct="1">
              <a:buFont typeface="Arial" charset="0"/>
              <a:buNone/>
              <a:defRPr/>
            </a:pPr>
            <a:r>
              <a:rPr lang="en-US" sz="2800" b="1" dirty="0">
                <a:solidFill>
                  <a:prstClr val="black"/>
                </a:solidFill>
                <a:latin typeface="Times"/>
                <a:ea typeface="Verdana" panose="020B0604030504040204" pitchFamily="34" charset="0"/>
                <a:cs typeface="Times"/>
              </a:rPr>
              <a:t>Consumer Protection:</a:t>
            </a:r>
          </a:p>
          <a:p>
            <a:pPr algn="just" defTabSz="914400" eaLnBrk="1" hangingPunct="1">
              <a:buFont typeface="Arial" panose="020B0604020202020204" pitchFamily="34" charset="0"/>
              <a:buChar char="•"/>
              <a:defRPr/>
            </a:pPr>
            <a:r>
              <a:rPr lang="en-US" sz="2800" dirty="0" smtClean="0">
                <a:solidFill>
                  <a:prstClr val="black"/>
                </a:solidFill>
                <a:latin typeface="Times"/>
                <a:ea typeface="Verdana" panose="020B0604030504040204" pitchFamily="34" charset="0"/>
                <a:cs typeface="Times"/>
              </a:rPr>
              <a:t>Infrastructure sharing </a:t>
            </a:r>
            <a:endParaRPr lang="en-US" sz="2800" dirty="0">
              <a:solidFill>
                <a:prstClr val="black"/>
              </a:solidFill>
              <a:latin typeface="Times"/>
              <a:ea typeface="Verdana" panose="020B0604030504040204" pitchFamily="34" charset="0"/>
              <a:cs typeface="Times"/>
            </a:endParaRPr>
          </a:p>
          <a:p>
            <a:pPr algn="just" defTabSz="914400" eaLnBrk="1" hangingPunct="1">
              <a:buFont typeface="Arial" panose="020B0604020202020204" pitchFamily="34" charset="0"/>
              <a:buChar char="•"/>
              <a:defRPr/>
            </a:pPr>
            <a:r>
              <a:rPr lang="en-US" sz="2800" dirty="0" smtClean="0">
                <a:solidFill>
                  <a:prstClr val="black"/>
                </a:solidFill>
                <a:latin typeface="Times"/>
                <a:ea typeface="Verdana" panose="020B0604030504040204" pitchFamily="34" charset="0"/>
                <a:cs typeface="Times"/>
              </a:rPr>
              <a:t>Acts, Regulations, Guidelines </a:t>
            </a:r>
            <a:r>
              <a:rPr lang="en-US" sz="2800" dirty="0" err="1" smtClean="0">
                <a:solidFill>
                  <a:prstClr val="black"/>
                </a:solidFill>
                <a:latin typeface="Times"/>
                <a:ea typeface="Verdana" panose="020B0604030504040204" pitchFamily="34" charset="0"/>
                <a:cs typeface="Times"/>
              </a:rPr>
              <a:t>etc</a:t>
            </a:r>
            <a:r>
              <a:rPr lang="en-US" sz="2800" dirty="0">
                <a:solidFill>
                  <a:prstClr val="black"/>
                </a:solidFill>
                <a:latin typeface="Times"/>
                <a:ea typeface="Verdana" panose="020B0604030504040204" pitchFamily="34" charset="0"/>
                <a:cs typeface="Times"/>
              </a:rPr>
              <a:t> </a:t>
            </a:r>
            <a:r>
              <a:rPr lang="en-US" sz="2800" dirty="0" smtClean="0">
                <a:solidFill>
                  <a:prstClr val="black"/>
                </a:solidFill>
                <a:latin typeface="Times"/>
                <a:ea typeface="Verdana" panose="020B0604030504040204" pitchFamily="34" charset="0"/>
                <a:cs typeface="Times"/>
              </a:rPr>
              <a:t>Consumer </a:t>
            </a:r>
            <a:r>
              <a:rPr lang="en-US" sz="2800" dirty="0">
                <a:solidFill>
                  <a:prstClr val="black"/>
                </a:solidFill>
                <a:latin typeface="Times"/>
                <a:ea typeface="Verdana" panose="020B0604030504040204" pitchFamily="34" charset="0"/>
                <a:cs typeface="Times"/>
              </a:rPr>
              <a:t>Protection Act, 2012</a:t>
            </a:r>
            <a:r>
              <a:rPr lang="en-US" sz="3000" dirty="0">
                <a:solidFill>
                  <a:srgbClr val="000000"/>
                </a:solidFill>
                <a:latin typeface="Times"/>
                <a:ea typeface="Verdana" panose="020B0604030504040204" pitchFamily="34" charset="0"/>
                <a:cs typeface="Times"/>
              </a:rPr>
              <a:t>.  </a:t>
            </a:r>
            <a:endParaRPr lang="en-US" sz="3000" dirty="0" smtClean="0">
              <a:solidFill>
                <a:srgbClr val="000000"/>
              </a:solidFill>
              <a:latin typeface="Times"/>
              <a:ea typeface="Verdana" panose="020B0604030504040204" pitchFamily="34" charset="0"/>
              <a:cs typeface="Times"/>
            </a:endParaRPr>
          </a:p>
          <a:p>
            <a:pPr algn="just" defTabSz="914400" eaLnBrk="1" hangingPunct="1">
              <a:buFont typeface="Arial" panose="020B0604020202020204" pitchFamily="34" charset="0"/>
              <a:buChar char="•"/>
              <a:defRPr/>
            </a:pPr>
            <a:r>
              <a:rPr lang="en-US" sz="3000" dirty="0" smtClean="0">
                <a:solidFill>
                  <a:srgbClr val="000000"/>
                </a:solidFill>
                <a:latin typeface="Times"/>
                <a:ea typeface="Verdana" panose="020B0604030504040204" pitchFamily="34" charset="0"/>
                <a:cs typeface="Times"/>
              </a:rPr>
              <a:t>Environmental protection.</a:t>
            </a:r>
          </a:p>
          <a:p>
            <a:pPr algn="just" defTabSz="914400" eaLnBrk="1" hangingPunct="1">
              <a:buFont typeface="Arial" panose="020B0604020202020204" pitchFamily="34" charset="0"/>
              <a:buChar char="•"/>
              <a:defRPr/>
            </a:pPr>
            <a:r>
              <a:rPr lang="en-US" sz="3000" dirty="0" smtClean="0">
                <a:solidFill>
                  <a:srgbClr val="000000"/>
                </a:solidFill>
                <a:latin typeface="Times"/>
                <a:ea typeface="Verdana" panose="020B0604030504040204" pitchFamily="34" charset="0"/>
                <a:cs typeface="Times"/>
              </a:rPr>
              <a:t>Treaties and Declarations. </a:t>
            </a:r>
          </a:p>
          <a:p>
            <a:pPr algn="just" defTabSz="914400" eaLnBrk="1" hangingPunct="1">
              <a:buFont typeface="Arial" panose="020B0604020202020204" pitchFamily="34" charset="0"/>
              <a:buChar char="•"/>
              <a:defRPr/>
            </a:pPr>
            <a:r>
              <a:rPr lang="en-US" sz="3000" dirty="0" smtClean="0">
                <a:solidFill>
                  <a:srgbClr val="000000"/>
                </a:solidFill>
                <a:latin typeface="Times"/>
                <a:ea typeface="Verdana" panose="020B0604030504040204" pitchFamily="34" charset="0"/>
                <a:cs typeface="Times"/>
              </a:rPr>
              <a:t>Mainstreaming CC in all ICT advancements.</a:t>
            </a:r>
            <a:endParaRPr lang="en-US" sz="3000" dirty="0">
              <a:solidFill>
                <a:srgbClr val="000000"/>
              </a:solidFill>
              <a:latin typeface="Times"/>
              <a:ea typeface="Verdana" panose="020B0604030504040204" pitchFamily="34" charset="0"/>
              <a:cs typeface="Times"/>
            </a:endParaRPr>
          </a:p>
          <a:p>
            <a:pPr eaLnBrk="1" hangingPunct="1">
              <a:defRPr/>
            </a:pPr>
            <a:endParaRPr lang="en-US" dirty="0">
              <a:cs typeface="+mn-cs"/>
            </a:endParaRPr>
          </a:p>
        </p:txBody>
      </p:sp>
      <p:sp>
        <p:nvSpPr>
          <p:cNvPr id="19459" name="Title 2"/>
          <p:cNvSpPr>
            <a:spLocks noGrp="1"/>
          </p:cNvSpPr>
          <p:nvPr>
            <p:ph type="title"/>
          </p:nvPr>
        </p:nvSpPr>
        <p:spPr>
          <a:xfrm>
            <a:off x="149470" y="38100"/>
            <a:ext cx="7120304" cy="877888"/>
          </a:xfrm>
        </p:spPr>
        <p:txBody>
          <a:bodyPr/>
          <a:lstStyle/>
          <a:p>
            <a:pPr eaLnBrk="1" hangingPunct="1"/>
            <a:r>
              <a:rPr lang="en-US" sz="3600" b="1">
                <a:solidFill>
                  <a:srgbClr val="0000FF"/>
                </a:solidFill>
                <a:latin typeface="Cambria" charset="0"/>
                <a:cs typeface="Cambria" charset="0"/>
              </a:rPr>
              <a:t>POLICY ISSUES</a:t>
            </a:r>
          </a:p>
        </p:txBody>
      </p:sp>
    </p:spTree>
    <p:extLst>
      <p:ext uri="{BB962C8B-B14F-4D97-AF65-F5344CB8AC3E}">
        <p14:creationId xmlns:p14="http://schemas.microsoft.com/office/powerpoint/2010/main" val="17180107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idx="4294967295"/>
          </p:nvPr>
        </p:nvSpPr>
        <p:spPr>
          <a:xfrm>
            <a:off x="0" y="0"/>
            <a:ext cx="7258050" cy="933450"/>
          </a:xfrm>
        </p:spPr>
        <p:txBody>
          <a:bodyPr/>
          <a:lstStyle/>
          <a:p>
            <a:pPr eaLnBrk="1" hangingPunct="1"/>
            <a:r>
              <a:rPr lang="en-US" sz="3600" b="1" dirty="0">
                <a:solidFill>
                  <a:srgbClr val="0000FF"/>
                </a:solidFill>
                <a:latin typeface="Times" charset="0"/>
                <a:cs typeface="Times" charset="0"/>
              </a:rPr>
              <a:t>Bridging the Standardization gap</a:t>
            </a:r>
          </a:p>
        </p:txBody>
      </p:sp>
      <p:pic>
        <p:nvPicPr>
          <p:cNvPr id="20483" name="Picture 5" descr="C:\Program Files\Microsoft Office\MEDIA\CAGCAT10\j0292020.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3997" y="4419600"/>
            <a:ext cx="1724757" cy="17732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Cloud Callout 6"/>
          <p:cNvSpPr/>
          <p:nvPr/>
        </p:nvSpPr>
        <p:spPr>
          <a:xfrm>
            <a:off x="70339" y="933450"/>
            <a:ext cx="2647950" cy="2444750"/>
          </a:xfrm>
          <a:prstGeom prst="cloudCallout">
            <a:avLst>
              <a:gd name="adj1" fmla="val 27698"/>
              <a:gd name="adj2" fmla="val 107082"/>
            </a:avLst>
          </a:prstGeom>
          <a:noFill/>
          <a:ln w="25400" cap="flat" cmpd="sng" algn="ctr">
            <a:solidFill>
              <a:srgbClr val="8179EB"/>
            </a:solidFill>
            <a:prstDash val="solid"/>
          </a:ln>
          <a:effectLst/>
        </p:spPr>
        <p:txBody>
          <a:bodyPr anchor="ctr"/>
          <a:lstStyle/>
          <a:p>
            <a:pPr algn="ctr">
              <a:defRPr/>
            </a:pPr>
            <a:r>
              <a:rPr lang="en-US" b="1" kern="0" dirty="0">
                <a:solidFill>
                  <a:prstClr val="black"/>
                </a:solidFill>
                <a:latin typeface="Times"/>
                <a:ea typeface="Verdana" pitchFamily="34" charset="0"/>
                <a:cs typeface="Times"/>
              </a:rPr>
              <a:t>WHAT</a:t>
            </a:r>
          </a:p>
        </p:txBody>
      </p:sp>
      <p:sp>
        <p:nvSpPr>
          <p:cNvPr id="8" name="Cloud Callout 7"/>
          <p:cNvSpPr/>
          <p:nvPr/>
        </p:nvSpPr>
        <p:spPr>
          <a:xfrm>
            <a:off x="3166697" y="1027113"/>
            <a:ext cx="2370992" cy="2163762"/>
          </a:xfrm>
          <a:prstGeom prst="cloudCallout">
            <a:avLst>
              <a:gd name="adj1" fmla="val -85542"/>
              <a:gd name="adj2" fmla="val 110920"/>
            </a:avLst>
          </a:prstGeom>
          <a:noFill/>
          <a:ln w="25400" cap="flat" cmpd="sng" algn="ctr">
            <a:solidFill>
              <a:srgbClr val="8179EB"/>
            </a:solidFill>
            <a:prstDash val="solid"/>
          </a:ln>
          <a:effectLst/>
        </p:spPr>
        <p:txBody>
          <a:bodyPr anchor="ctr"/>
          <a:lstStyle/>
          <a:p>
            <a:pPr algn="ctr">
              <a:defRPr/>
            </a:pPr>
            <a:r>
              <a:rPr lang="en-US" b="1" kern="0" dirty="0">
                <a:solidFill>
                  <a:prstClr val="black"/>
                </a:solidFill>
                <a:latin typeface="Times"/>
                <a:ea typeface="Verdana" pitchFamily="34" charset="0"/>
                <a:cs typeface="Times"/>
              </a:rPr>
              <a:t>HOW</a:t>
            </a:r>
            <a:endParaRPr lang="en-US" b="1" kern="0" dirty="0">
              <a:solidFill>
                <a:prstClr val="black"/>
              </a:solidFill>
              <a:latin typeface="Verdana" pitchFamily="34" charset="0"/>
              <a:ea typeface="Verdana" pitchFamily="34" charset="0"/>
              <a:cs typeface="Verdana" pitchFamily="34" charset="0"/>
            </a:endParaRPr>
          </a:p>
        </p:txBody>
      </p:sp>
      <p:sp>
        <p:nvSpPr>
          <p:cNvPr id="9" name="Cloud Callout 8"/>
          <p:cNvSpPr/>
          <p:nvPr/>
        </p:nvSpPr>
        <p:spPr>
          <a:xfrm>
            <a:off x="6673362" y="3038475"/>
            <a:ext cx="2305050" cy="2133600"/>
          </a:xfrm>
          <a:prstGeom prst="cloudCallout">
            <a:avLst>
              <a:gd name="adj1" fmla="val -211084"/>
              <a:gd name="adj2" fmla="val 45661"/>
            </a:avLst>
          </a:prstGeom>
          <a:noFill/>
          <a:ln w="25400" cap="flat" cmpd="sng" algn="ctr">
            <a:solidFill>
              <a:srgbClr val="8179EB"/>
            </a:solidFill>
            <a:prstDash val="solid"/>
          </a:ln>
          <a:effectLst/>
        </p:spPr>
        <p:txBody>
          <a:bodyPr anchor="ctr"/>
          <a:lstStyle/>
          <a:p>
            <a:pPr algn="ctr">
              <a:defRPr/>
            </a:pPr>
            <a:r>
              <a:rPr lang="en-US" b="1" kern="0" dirty="0">
                <a:solidFill>
                  <a:prstClr val="black"/>
                </a:solidFill>
                <a:latin typeface="Times"/>
                <a:ea typeface="+mn-ea"/>
                <a:cs typeface="Times"/>
              </a:rPr>
              <a:t>WHEN</a:t>
            </a:r>
          </a:p>
        </p:txBody>
      </p:sp>
      <p:sp>
        <p:nvSpPr>
          <p:cNvPr id="10" name="Cloud Callout 9"/>
          <p:cNvSpPr/>
          <p:nvPr/>
        </p:nvSpPr>
        <p:spPr>
          <a:xfrm>
            <a:off x="3692769" y="4105275"/>
            <a:ext cx="2180492" cy="2133600"/>
          </a:xfrm>
          <a:prstGeom prst="cloudCallout">
            <a:avLst>
              <a:gd name="adj1" fmla="val -125600"/>
              <a:gd name="adj2" fmla="val -7910"/>
            </a:avLst>
          </a:prstGeom>
          <a:noFill/>
          <a:ln w="25400" cap="flat" cmpd="sng" algn="ctr">
            <a:solidFill>
              <a:srgbClr val="8179EB"/>
            </a:solidFill>
            <a:prstDash val="solid"/>
          </a:ln>
          <a:effectLst/>
        </p:spPr>
        <p:txBody>
          <a:bodyPr anchor="ctr"/>
          <a:lstStyle/>
          <a:p>
            <a:pPr algn="ctr">
              <a:defRPr/>
            </a:pPr>
            <a:r>
              <a:rPr lang="en-US" b="1" kern="0" dirty="0">
                <a:solidFill>
                  <a:prstClr val="black"/>
                </a:solidFill>
                <a:latin typeface="Times"/>
                <a:ea typeface="+mn-ea"/>
                <a:cs typeface="Times"/>
              </a:rPr>
              <a:t>WHOM</a:t>
            </a:r>
          </a:p>
        </p:txBody>
      </p:sp>
      <p:sp>
        <p:nvSpPr>
          <p:cNvPr id="11" name="Cloud Callout 10"/>
          <p:cNvSpPr/>
          <p:nvPr/>
        </p:nvSpPr>
        <p:spPr>
          <a:xfrm>
            <a:off x="5873262" y="904875"/>
            <a:ext cx="2366597" cy="2133600"/>
          </a:xfrm>
          <a:prstGeom prst="cloudCallout">
            <a:avLst>
              <a:gd name="adj1" fmla="val -219148"/>
              <a:gd name="adj2" fmla="val 130483"/>
            </a:avLst>
          </a:prstGeom>
          <a:noFill/>
          <a:ln w="25400" cap="flat" cmpd="sng" algn="ctr">
            <a:solidFill>
              <a:srgbClr val="8179EB"/>
            </a:solidFill>
            <a:prstDash val="solid"/>
          </a:ln>
          <a:effectLst/>
        </p:spPr>
        <p:txBody>
          <a:bodyPr anchor="ctr"/>
          <a:lstStyle/>
          <a:p>
            <a:pPr algn="ctr">
              <a:defRPr/>
            </a:pPr>
            <a:r>
              <a:rPr lang="en-US" b="1" kern="0" dirty="0">
                <a:solidFill>
                  <a:prstClr val="black"/>
                </a:solidFill>
                <a:latin typeface="Times"/>
                <a:ea typeface="+mn-ea"/>
                <a:cs typeface="Times"/>
              </a:rPr>
              <a:t>WHERE </a:t>
            </a:r>
          </a:p>
        </p:txBody>
      </p:sp>
      <p:sp>
        <p:nvSpPr>
          <p:cNvPr id="2" name="TextBox 1"/>
          <p:cNvSpPr txBox="1"/>
          <p:nvPr/>
        </p:nvSpPr>
        <p:spPr>
          <a:xfrm>
            <a:off x="2718289" y="3378200"/>
            <a:ext cx="3154972" cy="461665"/>
          </a:xfrm>
          <a:prstGeom prst="rect">
            <a:avLst/>
          </a:prstGeom>
          <a:noFill/>
        </p:spPr>
        <p:txBody>
          <a:bodyPr wrap="square" rtlCol="0">
            <a:spAutoFit/>
          </a:bodyPr>
          <a:lstStyle/>
          <a:p>
            <a:r>
              <a:rPr lang="en-US" sz="2400" b="1" dirty="0" smtClean="0">
                <a:solidFill>
                  <a:srgbClr val="FF6600"/>
                </a:solidFill>
              </a:rPr>
              <a:t>Connect 2020 agenda </a:t>
            </a:r>
            <a:endParaRPr lang="en-US" sz="2400" b="1" dirty="0">
              <a:solidFill>
                <a:srgbClr val="FF6600"/>
              </a:solidFill>
            </a:endParaRPr>
          </a:p>
        </p:txBody>
      </p:sp>
    </p:spTree>
    <p:extLst>
      <p:ext uri="{BB962C8B-B14F-4D97-AF65-F5344CB8AC3E}">
        <p14:creationId xmlns:p14="http://schemas.microsoft.com/office/powerpoint/2010/main" val="12026666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4"/>
          <p:cNvGraphicFramePr>
            <a:graphicFrameLocks noGrp="1"/>
          </p:cNvGraphicFramePr>
          <p:nvPr>
            <p:ph idx="1"/>
            <p:extLst>
              <p:ext uri="{D42A27DB-BD31-4B8C-83A1-F6EECF244321}">
                <p14:modId xmlns:p14="http://schemas.microsoft.com/office/powerpoint/2010/main" val="3930226559"/>
              </p:ext>
            </p:extLst>
          </p:nvPr>
        </p:nvGraphicFramePr>
        <p:xfrm>
          <a:off x="457200" y="946151"/>
          <a:ext cx="8229600" cy="51800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1507" name="Title 2"/>
          <p:cNvSpPr>
            <a:spLocks noGrp="1"/>
          </p:cNvSpPr>
          <p:nvPr>
            <p:ph type="title"/>
          </p:nvPr>
        </p:nvSpPr>
        <p:spPr>
          <a:xfrm>
            <a:off x="13190" y="39688"/>
            <a:ext cx="7474926" cy="823912"/>
          </a:xfrm>
        </p:spPr>
        <p:txBody>
          <a:bodyPr/>
          <a:lstStyle/>
          <a:p>
            <a:pPr eaLnBrk="1" hangingPunct="1"/>
            <a:r>
              <a:rPr lang="en-US" sz="4200" b="1">
                <a:solidFill>
                  <a:srgbClr val="0000FF"/>
                </a:solidFill>
                <a:latin typeface="Cambria" charset="0"/>
                <a:cs typeface="Cambria" charset="0"/>
              </a:rPr>
              <a:t>Steps for adaptation </a:t>
            </a:r>
          </a:p>
        </p:txBody>
      </p:sp>
    </p:spTree>
    <p:extLst>
      <p:ext uri="{BB962C8B-B14F-4D97-AF65-F5344CB8AC3E}">
        <p14:creationId xmlns:p14="http://schemas.microsoft.com/office/powerpoint/2010/main" val="2816831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10308" y="-450850"/>
            <a:ext cx="6847743" cy="1155700"/>
          </a:xfrm>
        </p:spPr>
        <p:txBody>
          <a:bodyPr/>
          <a:lstStyle/>
          <a:p>
            <a:pPr eaLnBrk="1" hangingPunct="1">
              <a:spcBef>
                <a:spcPts val="1050"/>
              </a:spcBef>
            </a:pPr>
            <a:r>
              <a:rPr lang="en-US" b="1" dirty="0" smtClean="0">
                <a:solidFill>
                  <a:srgbClr val="0000FF"/>
                </a:solidFill>
                <a:latin typeface="Cambria" charset="0"/>
                <a:cs typeface="Cambria" charset="0"/>
              </a:rPr>
              <a:t>Concepts to Consider</a:t>
            </a:r>
            <a:endParaRPr lang="en-US" b="1" dirty="0">
              <a:solidFill>
                <a:srgbClr val="0000FF"/>
              </a:solidFill>
              <a:latin typeface="Cambria" charset="0"/>
              <a:cs typeface="Cambria" charset="0"/>
            </a:endParaRPr>
          </a:p>
        </p:txBody>
      </p:sp>
      <p:sp>
        <p:nvSpPr>
          <p:cNvPr id="11267" name="Content Placeholder 3"/>
          <p:cNvSpPr>
            <a:spLocks noGrp="1"/>
          </p:cNvSpPr>
          <p:nvPr>
            <p:ph idx="1"/>
          </p:nvPr>
        </p:nvSpPr>
        <p:spPr>
          <a:xfrm>
            <a:off x="457200" y="704851"/>
            <a:ext cx="8229600" cy="5292725"/>
          </a:xfrm>
        </p:spPr>
        <p:txBody>
          <a:bodyPr/>
          <a:lstStyle/>
          <a:p>
            <a:pPr marL="0" indent="0" eaLnBrk="1" hangingPunct="1">
              <a:buFont typeface="Arial" charset="0"/>
              <a:buNone/>
              <a:defRPr/>
            </a:pPr>
            <a:r>
              <a:rPr lang="en-US" sz="4000" b="1" dirty="0">
                <a:latin typeface="Times"/>
                <a:cs typeface="Times"/>
              </a:rPr>
              <a:t>Principles:</a:t>
            </a:r>
          </a:p>
          <a:p>
            <a:pPr eaLnBrk="1" hangingPunct="1">
              <a:defRPr/>
            </a:pPr>
            <a:r>
              <a:rPr lang="en-US" sz="4000" dirty="0" smtClean="0">
                <a:latin typeface="Times"/>
                <a:cs typeface="Times"/>
              </a:rPr>
              <a:t>Scientific </a:t>
            </a:r>
            <a:endParaRPr lang="en-US" sz="4000" dirty="0">
              <a:latin typeface="Times"/>
              <a:cs typeface="Times"/>
            </a:endParaRPr>
          </a:p>
          <a:p>
            <a:pPr eaLnBrk="1" hangingPunct="1">
              <a:defRPr/>
            </a:pPr>
            <a:r>
              <a:rPr lang="en-US" sz="4000" dirty="0" smtClean="0">
                <a:latin typeface="Times"/>
                <a:cs typeface="Times"/>
              </a:rPr>
              <a:t>Replicable </a:t>
            </a:r>
            <a:endParaRPr lang="en-US" sz="4000" dirty="0">
              <a:latin typeface="Times"/>
              <a:cs typeface="Times"/>
            </a:endParaRPr>
          </a:p>
          <a:p>
            <a:pPr eaLnBrk="1" hangingPunct="1">
              <a:defRPr/>
            </a:pPr>
            <a:r>
              <a:rPr lang="en-US" sz="4000" dirty="0">
                <a:latin typeface="Times"/>
                <a:cs typeface="Times"/>
              </a:rPr>
              <a:t>Collaborative</a:t>
            </a:r>
          </a:p>
          <a:p>
            <a:pPr eaLnBrk="1" hangingPunct="1">
              <a:defRPr/>
            </a:pPr>
            <a:r>
              <a:rPr lang="en-US" sz="4000" dirty="0">
                <a:latin typeface="Times"/>
                <a:cs typeface="Times"/>
              </a:rPr>
              <a:t>Participatory</a:t>
            </a:r>
          </a:p>
          <a:p>
            <a:pPr eaLnBrk="1" hangingPunct="1">
              <a:defRPr/>
            </a:pPr>
            <a:r>
              <a:rPr lang="en-US" sz="4000" dirty="0" smtClean="0">
                <a:latin typeface="Times"/>
                <a:cs typeface="Times"/>
              </a:rPr>
              <a:t>Quick and sustainable</a:t>
            </a:r>
          </a:p>
          <a:p>
            <a:pPr eaLnBrk="1" hangingPunct="1">
              <a:defRPr/>
            </a:pPr>
            <a:r>
              <a:rPr lang="en-US" sz="4000" dirty="0" smtClean="0">
                <a:latin typeface="Times"/>
                <a:cs typeface="Times"/>
              </a:rPr>
              <a:t>Cost effective</a:t>
            </a:r>
            <a:endParaRPr lang="en-US" sz="4000" dirty="0">
              <a:latin typeface="Times"/>
              <a:cs typeface="Times"/>
            </a:endParaRPr>
          </a:p>
          <a:p>
            <a:pPr eaLnBrk="1" hangingPunct="1">
              <a:defRPr/>
            </a:pPr>
            <a:endParaRPr lang="en-US" dirty="0">
              <a:latin typeface="Calibri" charset="0"/>
              <a:cs typeface="+mn-cs"/>
            </a:endParaRPr>
          </a:p>
        </p:txBody>
      </p:sp>
      <p:sp>
        <p:nvSpPr>
          <p:cNvPr id="2" name="TextBox 1"/>
          <p:cNvSpPr txBox="1"/>
          <p:nvPr/>
        </p:nvSpPr>
        <p:spPr>
          <a:xfrm>
            <a:off x="5562601" y="2822575"/>
            <a:ext cx="1849315" cy="1200150"/>
          </a:xfrm>
          <a:prstGeom prst="rect">
            <a:avLst/>
          </a:prstGeom>
          <a:noFill/>
        </p:spPr>
        <p:txBody>
          <a:bodyPr>
            <a:spAutoFit/>
          </a:bodyPr>
          <a:lstStyle/>
          <a:p>
            <a:pPr algn="ctr">
              <a:defRPr/>
            </a:pPr>
            <a:r>
              <a:rPr lang="en-US" sz="2400" dirty="0">
                <a:solidFill>
                  <a:srgbClr val="FF6600"/>
                </a:solidFill>
                <a:latin typeface="Arial Unicode MS"/>
                <a:cs typeface="Arial Unicode MS"/>
              </a:rPr>
              <a:t>ICT AND </a:t>
            </a:r>
          </a:p>
          <a:p>
            <a:pPr algn="ctr">
              <a:defRPr/>
            </a:pPr>
            <a:r>
              <a:rPr lang="en-US" sz="2400" dirty="0">
                <a:solidFill>
                  <a:srgbClr val="FF6600"/>
                </a:solidFill>
                <a:latin typeface="Arial Unicode MS"/>
                <a:cs typeface="Arial Unicode MS"/>
              </a:rPr>
              <a:t>CLIMATE CHANGE </a:t>
            </a:r>
          </a:p>
        </p:txBody>
      </p:sp>
    </p:spTree>
    <p:extLst>
      <p:ext uri="{BB962C8B-B14F-4D97-AF65-F5344CB8AC3E}">
        <p14:creationId xmlns:p14="http://schemas.microsoft.com/office/powerpoint/2010/main" val="9009506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392723" y="93664"/>
            <a:ext cx="6588369" cy="701675"/>
          </a:xfrm>
        </p:spPr>
        <p:txBody>
          <a:bodyPr>
            <a:normAutofit fontScale="90000"/>
          </a:bodyPr>
          <a:lstStyle/>
          <a:p>
            <a:pPr eaLnBrk="1" hangingPunct="1"/>
            <a:r>
              <a:rPr lang="en-US" b="1">
                <a:solidFill>
                  <a:srgbClr val="0000FF"/>
                </a:solidFill>
                <a:latin typeface="Cambria" charset="0"/>
                <a:cs typeface="Cambria" charset="0"/>
              </a:rPr>
              <a:t>Proposed matrix</a:t>
            </a:r>
          </a:p>
        </p:txBody>
      </p:sp>
      <p:graphicFrame>
        <p:nvGraphicFramePr>
          <p:cNvPr id="5" name="Content Placeholder 3"/>
          <p:cNvGraphicFramePr>
            <a:graphicFrameLocks noGrp="1"/>
          </p:cNvGraphicFramePr>
          <p:nvPr>
            <p:ph idx="1"/>
            <p:extLst>
              <p:ext uri="{D42A27DB-BD31-4B8C-83A1-F6EECF244321}">
                <p14:modId xmlns:p14="http://schemas.microsoft.com/office/powerpoint/2010/main" val="3003900254"/>
              </p:ext>
            </p:extLst>
          </p:nvPr>
        </p:nvGraphicFramePr>
        <p:xfrm>
          <a:off x="457200" y="959209"/>
          <a:ext cx="8229600" cy="486705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233261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ITU White Background.potx" id="{9694207F-B86C-4347-AF5B-E18AD6864DC7}" vid="{B9639EA1-9A26-4D10-99CD-41579998EC6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1F0CB225BCB3B43BBF518EAC6349114" ma:contentTypeVersion="1" ma:contentTypeDescription="Create a new document." ma:contentTypeScope="" ma:versionID="ddcbcc257c6bc73a33760c3314f23b40">
  <xsd:schema xmlns:xsd="http://www.w3.org/2001/XMLSchema" xmlns:xs="http://www.w3.org/2001/XMLSchema" xmlns:p="http://schemas.microsoft.com/office/2006/metadata/properties" xmlns:ns1="http://schemas.microsoft.com/sharepoint/v3" targetNamespace="http://schemas.microsoft.com/office/2006/metadata/properties" ma:root="true" ma:fieldsID="3d8b0b90613641d2007733df16481c6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82BC6C1-7A35-46DF-A490-4D2CD161547F}"/>
</file>

<file path=customXml/itemProps2.xml><?xml version="1.0" encoding="utf-8"?>
<ds:datastoreItem xmlns:ds="http://schemas.openxmlformats.org/officeDocument/2006/customXml" ds:itemID="{4142C428-5EE3-4403-B673-FC9C177FBC4E}"/>
</file>

<file path=customXml/itemProps3.xml><?xml version="1.0" encoding="utf-8"?>
<ds:datastoreItem xmlns:ds="http://schemas.openxmlformats.org/officeDocument/2006/customXml" ds:itemID="{604CA899-ED16-4893-A9E1-749E1B4FDF53}"/>
</file>

<file path=docProps/app.xml><?xml version="1.0" encoding="utf-8"?>
<Properties xmlns="http://schemas.openxmlformats.org/officeDocument/2006/extended-properties" xmlns:vt="http://schemas.openxmlformats.org/officeDocument/2006/docPropsVTypes">
  <Template/>
  <TotalTime>1350</TotalTime>
  <Words>2770</Words>
  <Application>Microsoft Office PowerPoint</Application>
  <PresentationFormat>On-screen Show (4:3)</PresentationFormat>
  <Paragraphs>281</Paragraphs>
  <Slides>34</Slides>
  <Notes>1</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34</vt:i4>
      </vt:variant>
    </vt:vector>
  </HeadingPairs>
  <TitlesOfParts>
    <vt:vector size="46" baseType="lpstr">
      <vt:lpstr>Apple Chancery</vt:lpstr>
      <vt:lpstr>Arial Unicode MS</vt:lpstr>
      <vt:lpstr>Baskerville</vt:lpstr>
      <vt:lpstr>ＭＳ Ｐゴシック</vt:lpstr>
      <vt:lpstr>Arial</vt:lpstr>
      <vt:lpstr>Calibri</vt:lpstr>
      <vt:lpstr>Cambria</vt:lpstr>
      <vt:lpstr>Georgia</vt:lpstr>
      <vt:lpstr>Times</vt:lpstr>
      <vt:lpstr>Times New Roman</vt:lpstr>
      <vt:lpstr>Verdana</vt:lpstr>
      <vt:lpstr>Office Theme</vt:lpstr>
      <vt:lpstr>ITU Regional Standardization Forum for Africa Livingstone, Zambia 16-18 March 2016</vt:lpstr>
      <vt:lpstr>Table of Contents</vt:lpstr>
      <vt:lpstr>INTERDEPENDENCY</vt:lpstr>
      <vt:lpstr>CC PLAYERS</vt:lpstr>
      <vt:lpstr>POLICY ISSUES</vt:lpstr>
      <vt:lpstr>Bridging the Standardization gap</vt:lpstr>
      <vt:lpstr>Steps for adaptation </vt:lpstr>
      <vt:lpstr>Concepts to Consider</vt:lpstr>
      <vt:lpstr>Proposed matrix</vt:lpstr>
      <vt:lpstr>FLOW</vt:lpstr>
      <vt:lpstr>Benefits</vt:lpstr>
      <vt:lpstr>Adaptation of Infrastructure </vt:lpstr>
      <vt:lpstr>IMPACT of CC to ICTs</vt:lpstr>
      <vt:lpstr>IMPACT of CC to ICTs</vt:lpstr>
      <vt:lpstr>IMPACT of CC to ICTs </vt:lpstr>
      <vt:lpstr>IMPACT of CC to ICTs </vt:lpstr>
      <vt:lpstr>Recommendation ITU-T L.92</vt:lpstr>
      <vt:lpstr>CC IMPACT SURVEY </vt:lpstr>
      <vt:lpstr>TEMPERATURE </vt:lpstr>
      <vt:lpstr>RAINFALL/FLOODING</vt:lpstr>
      <vt:lpstr>RAINFALL/FLOODING</vt:lpstr>
      <vt:lpstr>LANDSLIDES</vt:lpstr>
      <vt:lpstr>WINDS</vt:lpstr>
      <vt:lpstr>WINDS</vt:lpstr>
      <vt:lpstr>Lighting </vt:lpstr>
      <vt:lpstr>Humidity </vt:lpstr>
      <vt:lpstr>Drought </vt:lpstr>
      <vt:lpstr>ICE STORMS/SNOW FALL</vt:lpstr>
      <vt:lpstr>OTHER TOPICS  Indirect consequences of climate change for ICTs </vt:lpstr>
      <vt:lpstr>PowerPoint Presentation</vt:lpstr>
      <vt:lpstr>CONCLUSION  </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Aloran, Rakan</cp:lastModifiedBy>
  <cp:revision>27</cp:revision>
  <dcterms:created xsi:type="dcterms:W3CDTF">2016-02-05T15:38:40Z</dcterms:created>
  <dcterms:modified xsi:type="dcterms:W3CDTF">2016-03-15T12:46:56Z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0x01010051F0CB225BCB3B43BBF518EAC6349114</vt:lpwstr>
  </property>
</Properties>
</file>