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6"/>
  </p:notesMasterIdLst>
  <p:sldIdLst>
    <p:sldId id="266" r:id="rId2"/>
    <p:sldId id="301" r:id="rId3"/>
    <p:sldId id="299" r:id="rId4"/>
    <p:sldId id="295" r:id="rId5"/>
    <p:sldId id="298" r:id="rId6"/>
    <p:sldId id="300" r:id="rId7"/>
    <p:sldId id="269" r:id="rId8"/>
    <p:sldId id="310" r:id="rId9"/>
    <p:sldId id="305" r:id="rId10"/>
    <p:sldId id="311" r:id="rId11"/>
    <p:sldId id="309" r:id="rId12"/>
    <p:sldId id="307" r:id="rId13"/>
    <p:sldId id="304" r:id="rId14"/>
    <p:sldId id="30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757" autoAdjust="0"/>
    <p:restoredTop sz="94653"/>
  </p:normalViewPr>
  <p:slideViewPr>
    <p:cSldViewPr snapToGrid="0" snapToObjects="1" showGuides="1">
      <p:cViewPr varScale="1">
        <p:scale>
          <a:sx n="78" d="100"/>
          <a:sy n="78" d="100"/>
        </p:scale>
        <p:origin x="-1032"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24D13-4904-4E68-93EB-46D561CE4202}" type="doc">
      <dgm:prSet loTypeId="urn:microsoft.com/office/officeart/2005/8/layout/hierarchy4" loCatId="relationship" qsTypeId="urn:microsoft.com/office/officeart/2005/8/quickstyle/simple1" qsCatId="simple" csTypeId="urn:microsoft.com/office/officeart/2005/8/colors/accent1_5" csCatId="accent1" phldr="1"/>
      <dgm:spPr/>
      <dgm:t>
        <a:bodyPr/>
        <a:lstStyle/>
        <a:p>
          <a:endParaRPr lang="en-US"/>
        </a:p>
      </dgm:t>
    </dgm:pt>
    <dgm:pt modelId="{4C2C8710-53D7-4912-BE2A-381EFE5F86B2}">
      <dgm:prSet phldrT="[Text]"/>
      <dgm:spPr/>
      <dgm:t>
        <a:bodyPr/>
        <a:lstStyle/>
        <a:p>
          <a:endParaRPr lang="en-US" dirty="0"/>
        </a:p>
      </dgm:t>
    </dgm:pt>
    <dgm:pt modelId="{8409CE90-754D-4034-B601-F6E64B8BF6CC}" type="parTrans" cxnId="{12D4A8EF-59BB-402F-833A-525A2B541969}">
      <dgm:prSet/>
      <dgm:spPr/>
      <dgm:t>
        <a:bodyPr/>
        <a:lstStyle/>
        <a:p>
          <a:endParaRPr lang="en-US"/>
        </a:p>
      </dgm:t>
    </dgm:pt>
    <dgm:pt modelId="{7C17E960-BC98-4A84-90D0-2F3F4998F43C}" type="sibTrans" cxnId="{12D4A8EF-59BB-402F-833A-525A2B541969}">
      <dgm:prSet/>
      <dgm:spPr/>
      <dgm:t>
        <a:bodyPr/>
        <a:lstStyle/>
        <a:p>
          <a:endParaRPr lang="en-US"/>
        </a:p>
      </dgm:t>
    </dgm:pt>
    <dgm:pt modelId="{026340CE-97AD-45BC-B1C1-2E91C23D5279}">
      <dgm:prSet phldrT="[Text]" custT="1"/>
      <dgm:spPr/>
      <dgm:t>
        <a:bodyPr/>
        <a:lstStyle/>
        <a:p>
          <a:pPr algn="l"/>
          <a:endParaRPr lang="en-US" altLang="ko-KR" sz="1600" b="1" dirty="0" smtClean="0"/>
        </a:p>
        <a:p>
          <a:pPr algn="l"/>
          <a:r>
            <a:rPr lang="en-US" altLang="ko-KR" sz="1400" b="1" dirty="0" smtClean="0"/>
            <a:t>Recommendation L. </a:t>
          </a:r>
          <a:r>
            <a:rPr lang="en-US" sz="1400" b="1" dirty="0" smtClean="0"/>
            <a:t>1503 </a:t>
          </a:r>
          <a:r>
            <a:rPr lang="en-GB" sz="1400" b="1" dirty="0" smtClean="0"/>
            <a:t>Information and communication technologies for</a:t>
          </a:r>
          <a:br>
            <a:rPr lang="en-GB" sz="1400" b="1" dirty="0" smtClean="0"/>
          </a:br>
          <a:r>
            <a:rPr lang="en-GB" sz="1400" b="1" dirty="0" smtClean="0"/>
            <a:t>climate change adaptation in cities</a:t>
          </a:r>
        </a:p>
        <a:p>
          <a:pPr algn="l"/>
          <a:r>
            <a:rPr lang="en-GB" altLang="ko-KR" sz="1400" b="1" dirty="0" smtClean="0"/>
            <a:t>(consented)</a:t>
          </a:r>
          <a:r>
            <a:rPr lang="en-US" altLang="ko-KR" sz="1400" b="1" dirty="0" smtClean="0"/>
            <a:t>    </a:t>
          </a:r>
          <a:endParaRPr lang="en-US" sz="1400" b="1" dirty="0" smtClean="0"/>
        </a:p>
      </dgm:t>
    </dgm:pt>
    <dgm:pt modelId="{F0424AB9-3F89-4870-AF98-96CF2D639372}" type="parTrans" cxnId="{FB0A55BD-1BFD-42B6-A5A7-0865EDB63D85}">
      <dgm:prSet/>
      <dgm:spPr/>
      <dgm:t>
        <a:bodyPr/>
        <a:lstStyle/>
        <a:p>
          <a:endParaRPr lang="en-US"/>
        </a:p>
      </dgm:t>
    </dgm:pt>
    <dgm:pt modelId="{91BC54C0-44E9-462D-941A-C28AFFD44DC7}" type="sibTrans" cxnId="{FB0A55BD-1BFD-42B6-A5A7-0865EDB63D85}">
      <dgm:prSet/>
      <dgm:spPr/>
      <dgm:t>
        <a:bodyPr/>
        <a:lstStyle/>
        <a:p>
          <a:endParaRPr lang="en-US"/>
        </a:p>
      </dgm:t>
    </dgm:pt>
    <dgm:pt modelId="{610A0E14-D0E4-4E06-B5EA-C1BDA60E43D2}">
      <dgm:prSet phldrT="[Text]" custT="1"/>
      <dgm:spPr/>
      <dgm:t>
        <a:bodyPr/>
        <a:lstStyle/>
        <a:p>
          <a:pPr algn="l"/>
          <a:r>
            <a:rPr lang="en-US" sz="1600" b="1" dirty="0" smtClean="0"/>
            <a:t>Recommendation on the use of ICTs in the adaptation of the agricultural sector (in process)</a:t>
          </a:r>
        </a:p>
      </dgm:t>
    </dgm:pt>
    <dgm:pt modelId="{44E31375-1389-4CFE-843F-6CA600DA58E2}" type="parTrans" cxnId="{88298D37-C47A-4CD9-ABA4-015770AEDCC9}">
      <dgm:prSet/>
      <dgm:spPr/>
      <dgm:t>
        <a:bodyPr/>
        <a:lstStyle/>
        <a:p>
          <a:endParaRPr lang="en-US"/>
        </a:p>
      </dgm:t>
    </dgm:pt>
    <dgm:pt modelId="{39F5DCD8-1893-412B-BB25-17BB433D1D27}" type="sibTrans" cxnId="{88298D37-C47A-4CD9-ABA4-015770AEDCC9}">
      <dgm:prSet/>
      <dgm:spPr/>
      <dgm:t>
        <a:bodyPr/>
        <a:lstStyle/>
        <a:p>
          <a:endParaRPr lang="en-US"/>
        </a:p>
      </dgm:t>
    </dgm:pt>
    <dgm:pt modelId="{93E5E6C5-EC87-41E3-AAC4-403DD45B1817}">
      <dgm:prSet phldrT="[Text]"/>
      <dgm:spPr/>
      <dgm:t>
        <a:bodyPr/>
        <a:lstStyle/>
        <a:p>
          <a:pPr algn="l"/>
          <a:r>
            <a:rPr lang="en-US" b="1" dirty="0" smtClean="0"/>
            <a:t>-  Supplement on Adaptation  (in process)</a:t>
          </a:r>
        </a:p>
        <a:p>
          <a:pPr algn="l"/>
          <a:endParaRPr lang="en-US" b="1" dirty="0" smtClean="0"/>
        </a:p>
        <a:p>
          <a:pPr algn="l"/>
          <a:r>
            <a:rPr lang="en-US" b="1" dirty="0" smtClean="0"/>
            <a:t>-  Supplement on best practices in the adaptation of the ICT Infrastructure to the effects of climate change  (in process)</a:t>
          </a:r>
        </a:p>
        <a:p>
          <a:pPr algn="l"/>
          <a:endParaRPr lang="en-US" b="1" dirty="0" smtClean="0"/>
        </a:p>
        <a:p>
          <a:pPr algn="l"/>
          <a:r>
            <a:rPr lang="en-US" b="1" dirty="0" smtClean="0"/>
            <a:t>-  Three supplements on smart water 14, 15 and 16 </a:t>
          </a:r>
          <a:endParaRPr lang="en-US" b="1" dirty="0"/>
        </a:p>
      </dgm:t>
    </dgm:pt>
    <dgm:pt modelId="{E3C0B345-84F6-4930-BCBD-C3662DCDE9C1}" type="parTrans" cxnId="{5317EDBA-C34A-4804-A907-52C2A655A701}">
      <dgm:prSet/>
      <dgm:spPr/>
      <dgm:t>
        <a:bodyPr/>
        <a:lstStyle/>
        <a:p>
          <a:endParaRPr lang="en-US"/>
        </a:p>
      </dgm:t>
    </dgm:pt>
    <dgm:pt modelId="{56835228-E635-4127-8F71-2DAFACA44840}" type="sibTrans" cxnId="{5317EDBA-C34A-4804-A907-52C2A655A701}">
      <dgm:prSet/>
      <dgm:spPr/>
      <dgm:t>
        <a:bodyPr/>
        <a:lstStyle/>
        <a:p>
          <a:endParaRPr lang="en-US"/>
        </a:p>
      </dgm:t>
    </dgm:pt>
    <dgm:pt modelId="{54309FC8-CA2B-4622-B934-B7E69EBB0670}">
      <dgm:prSet/>
      <dgm:spPr/>
      <dgm:t>
        <a:bodyPr/>
        <a:lstStyle/>
        <a:p>
          <a:r>
            <a:rPr lang="en-US" altLang="ko-KR" b="1" dirty="0" smtClean="0">
              <a:ea typeface="Cambria Math" panose="02040503050406030204" pitchFamily="18" charset="0"/>
            </a:rPr>
            <a:t>Recommendation ITU- T L.1502 </a:t>
          </a:r>
        </a:p>
      </dgm:t>
    </dgm:pt>
    <dgm:pt modelId="{9574A41B-1521-42F7-8A80-3437F95D4339}" type="parTrans" cxnId="{57117A21-541A-4D6E-859C-BCBCBDC904AE}">
      <dgm:prSet/>
      <dgm:spPr/>
      <dgm:t>
        <a:bodyPr/>
        <a:lstStyle/>
        <a:p>
          <a:endParaRPr lang="en-US"/>
        </a:p>
      </dgm:t>
    </dgm:pt>
    <dgm:pt modelId="{96B49A48-0410-4320-BC73-CC689F2FB6B0}" type="sibTrans" cxnId="{57117A21-541A-4D6E-859C-BCBCBDC904AE}">
      <dgm:prSet/>
      <dgm:spPr/>
      <dgm:t>
        <a:bodyPr/>
        <a:lstStyle/>
        <a:p>
          <a:endParaRPr lang="en-US"/>
        </a:p>
      </dgm:t>
    </dgm:pt>
    <dgm:pt modelId="{05521C23-92D0-4831-B27C-73B284FB0363}">
      <dgm:prSet/>
      <dgm:spPr/>
      <dgm:t>
        <a:bodyPr/>
        <a:lstStyle/>
        <a:p>
          <a:r>
            <a:rPr lang="en-US" altLang="ko-KR" b="1" dirty="0" smtClean="0">
              <a:ea typeface="Cambria Math" panose="02040503050406030204" pitchFamily="18" charset="0"/>
            </a:rPr>
            <a:t>Recommendation ITU-T L.1501 - on how countries can utilize ICTs to adapt to the effects of climate change </a:t>
          </a:r>
        </a:p>
        <a:p>
          <a:r>
            <a:rPr lang="en-US" altLang="ko-KR" b="1" dirty="0" smtClean="0">
              <a:ea typeface="Cambria Math" panose="02040503050406030204" pitchFamily="18" charset="0"/>
            </a:rPr>
            <a:t> </a:t>
          </a:r>
        </a:p>
      </dgm:t>
    </dgm:pt>
    <dgm:pt modelId="{741F571A-874B-4C50-81D9-1E01BAF73468}" type="parTrans" cxnId="{EC5416CD-84F2-423A-A530-0795BE964BC9}">
      <dgm:prSet/>
      <dgm:spPr/>
      <dgm:t>
        <a:bodyPr/>
        <a:lstStyle/>
        <a:p>
          <a:endParaRPr lang="en-US"/>
        </a:p>
      </dgm:t>
    </dgm:pt>
    <dgm:pt modelId="{EE76C8EB-23E2-4F6F-8A48-5D63DF521D54}" type="sibTrans" cxnId="{EC5416CD-84F2-423A-A530-0795BE964BC9}">
      <dgm:prSet/>
      <dgm:spPr/>
      <dgm:t>
        <a:bodyPr/>
        <a:lstStyle/>
        <a:p>
          <a:endParaRPr lang="en-US"/>
        </a:p>
      </dgm:t>
    </dgm:pt>
    <dgm:pt modelId="{0087B80E-D8F9-42A9-8605-1A83E95CD501}" type="pres">
      <dgm:prSet presAssocID="{30C24D13-4904-4E68-93EB-46D561CE4202}" presName="Name0" presStyleCnt="0">
        <dgm:presLayoutVars>
          <dgm:chPref val="1"/>
          <dgm:dir/>
          <dgm:animOne val="branch"/>
          <dgm:animLvl val="lvl"/>
          <dgm:resizeHandles/>
        </dgm:presLayoutVars>
      </dgm:prSet>
      <dgm:spPr/>
      <dgm:t>
        <a:bodyPr/>
        <a:lstStyle/>
        <a:p>
          <a:endParaRPr lang="en-US"/>
        </a:p>
      </dgm:t>
    </dgm:pt>
    <dgm:pt modelId="{48D9CF01-D2F0-4B8B-9F29-2F0A022612B2}" type="pres">
      <dgm:prSet presAssocID="{4C2C8710-53D7-4912-BE2A-381EFE5F86B2}" presName="vertOne" presStyleCnt="0"/>
      <dgm:spPr/>
      <dgm:t>
        <a:bodyPr/>
        <a:lstStyle/>
        <a:p>
          <a:endParaRPr lang="en-US"/>
        </a:p>
      </dgm:t>
    </dgm:pt>
    <dgm:pt modelId="{2653A88C-ED91-4085-9356-75D579E8ECFD}" type="pres">
      <dgm:prSet presAssocID="{4C2C8710-53D7-4912-BE2A-381EFE5F86B2}" presName="txOne" presStyleLbl="node0" presStyleIdx="0" presStyleCnt="1" custScaleY="16843" custLinFactNeighborX="-21" custLinFactNeighborY="-243">
        <dgm:presLayoutVars>
          <dgm:chPref val="3"/>
        </dgm:presLayoutVars>
      </dgm:prSet>
      <dgm:spPr/>
      <dgm:t>
        <a:bodyPr/>
        <a:lstStyle/>
        <a:p>
          <a:endParaRPr lang="en-US"/>
        </a:p>
      </dgm:t>
    </dgm:pt>
    <dgm:pt modelId="{6C1FC128-D7EB-44B4-8F71-A66B2D0507D1}" type="pres">
      <dgm:prSet presAssocID="{4C2C8710-53D7-4912-BE2A-381EFE5F86B2}" presName="parTransOne" presStyleCnt="0"/>
      <dgm:spPr/>
      <dgm:t>
        <a:bodyPr/>
        <a:lstStyle/>
        <a:p>
          <a:endParaRPr lang="en-US"/>
        </a:p>
      </dgm:t>
    </dgm:pt>
    <dgm:pt modelId="{A58C4B96-BA5E-447F-8FC8-2B746736450E}" type="pres">
      <dgm:prSet presAssocID="{4C2C8710-53D7-4912-BE2A-381EFE5F86B2}" presName="horzOne" presStyleCnt="0"/>
      <dgm:spPr/>
      <dgm:t>
        <a:bodyPr/>
        <a:lstStyle/>
        <a:p>
          <a:endParaRPr lang="en-US"/>
        </a:p>
      </dgm:t>
    </dgm:pt>
    <dgm:pt modelId="{F597E4D1-E274-4324-8736-1FCBD8262B0A}" type="pres">
      <dgm:prSet presAssocID="{05521C23-92D0-4831-B27C-73B284FB0363}" presName="vertTwo" presStyleCnt="0"/>
      <dgm:spPr/>
    </dgm:pt>
    <dgm:pt modelId="{C5080713-E7E3-42D5-8FCF-5E7884FECF78}" type="pres">
      <dgm:prSet presAssocID="{05521C23-92D0-4831-B27C-73B284FB0363}" presName="txTwo" presStyleLbl="node2" presStyleIdx="0" presStyleCnt="5">
        <dgm:presLayoutVars>
          <dgm:chPref val="3"/>
        </dgm:presLayoutVars>
      </dgm:prSet>
      <dgm:spPr/>
      <dgm:t>
        <a:bodyPr/>
        <a:lstStyle/>
        <a:p>
          <a:endParaRPr lang="en-US"/>
        </a:p>
      </dgm:t>
    </dgm:pt>
    <dgm:pt modelId="{0A04B07B-D627-4BF7-B6A8-9F7E493B74F0}" type="pres">
      <dgm:prSet presAssocID="{05521C23-92D0-4831-B27C-73B284FB0363}" presName="horzTwo" presStyleCnt="0"/>
      <dgm:spPr/>
    </dgm:pt>
    <dgm:pt modelId="{5B558719-85BD-435C-A486-9077967D01B8}" type="pres">
      <dgm:prSet presAssocID="{EE76C8EB-23E2-4F6F-8A48-5D63DF521D54}" presName="sibSpaceTwo" presStyleCnt="0"/>
      <dgm:spPr/>
    </dgm:pt>
    <dgm:pt modelId="{2E3E20BB-526B-425E-B2D0-5F085552AAF9}" type="pres">
      <dgm:prSet presAssocID="{54309FC8-CA2B-4622-B934-B7E69EBB0670}" presName="vertTwo" presStyleCnt="0"/>
      <dgm:spPr/>
    </dgm:pt>
    <dgm:pt modelId="{4D6677DB-F3C9-448D-A75C-22856E315204}" type="pres">
      <dgm:prSet presAssocID="{54309FC8-CA2B-4622-B934-B7E69EBB0670}" presName="txTwo" presStyleLbl="node2" presStyleIdx="1" presStyleCnt="5">
        <dgm:presLayoutVars>
          <dgm:chPref val="3"/>
        </dgm:presLayoutVars>
      </dgm:prSet>
      <dgm:spPr/>
      <dgm:t>
        <a:bodyPr/>
        <a:lstStyle/>
        <a:p>
          <a:endParaRPr lang="en-US"/>
        </a:p>
      </dgm:t>
    </dgm:pt>
    <dgm:pt modelId="{C257F1AC-6B41-4DBB-8114-3F3E14FB7C9F}" type="pres">
      <dgm:prSet presAssocID="{54309FC8-CA2B-4622-B934-B7E69EBB0670}" presName="horzTwo" presStyleCnt="0"/>
      <dgm:spPr/>
    </dgm:pt>
    <dgm:pt modelId="{684F4E6D-B6BE-4E16-B6C5-C17916B1E82D}" type="pres">
      <dgm:prSet presAssocID="{96B49A48-0410-4320-BC73-CC689F2FB6B0}" presName="sibSpaceTwo" presStyleCnt="0"/>
      <dgm:spPr/>
    </dgm:pt>
    <dgm:pt modelId="{4261D8D1-6C22-4577-9DC0-D7CDCBB13185}" type="pres">
      <dgm:prSet presAssocID="{026340CE-97AD-45BC-B1C1-2E91C23D5279}" presName="vertTwo" presStyleCnt="0"/>
      <dgm:spPr/>
      <dgm:t>
        <a:bodyPr/>
        <a:lstStyle/>
        <a:p>
          <a:endParaRPr lang="en-US"/>
        </a:p>
      </dgm:t>
    </dgm:pt>
    <dgm:pt modelId="{2810FEEA-907A-4552-A6B1-5F9FF741D934}" type="pres">
      <dgm:prSet presAssocID="{026340CE-97AD-45BC-B1C1-2E91C23D5279}" presName="txTwo" presStyleLbl="node2" presStyleIdx="2" presStyleCnt="5" custScaleX="103395">
        <dgm:presLayoutVars>
          <dgm:chPref val="3"/>
        </dgm:presLayoutVars>
      </dgm:prSet>
      <dgm:spPr/>
      <dgm:t>
        <a:bodyPr/>
        <a:lstStyle/>
        <a:p>
          <a:endParaRPr lang="en-US"/>
        </a:p>
      </dgm:t>
    </dgm:pt>
    <dgm:pt modelId="{33D23003-8F11-4ED6-9C8A-D985FAD30869}" type="pres">
      <dgm:prSet presAssocID="{026340CE-97AD-45BC-B1C1-2E91C23D5279}" presName="horzTwo" presStyleCnt="0"/>
      <dgm:spPr/>
      <dgm:t>
        <a:bodyPr/>
        <a:lstStyle/>
        <a:p>
          <a:endParaRPr lang="en-US"/>
        </a:p>
      </dgm:t>
    </dgm:pt>
    <dgm:pt modelId="{5DC48ED4-3ACE-442C-993C-B26A2686B59D}" type="pres">
      <dgm:prSet presAssocID="{91BC54C0-44E9-462D-941A-C28AFFD44DC7}" presName="sibSpaceTwo" presStyleCnt="0"/>
      <dgm:spPr/>
      <dgm:t>
        <a:bodyPr/>
        <a:lstStyle/>
        <a:p>
          <a:endParaRPr lang="en-US"/>
        </a:p>
      </dgm:t>
    </dgm:pt>
    <dgm:pt modelId="{E1294621-1B9C-4758-B166-90905A238612}" type="pres">
      <dgm:prSet presAssocID="{610A0E14-D0E4-4E06-B5EA-C1BDA60E43D2}" presName="vertTwo" presStyleCnt="0"/>
      <dgm:spPr/>
      <dgm:t>
        <a:bodyPr/>
        <a:lstStyle/>
        <a:p>
          <a:endParaRPr lang="en-US"/>
        </a:p>
      </dgm:t>
    </dgm:pt>
    <dgm:pt modelId="{77C26F06-1F5D-423A-BF42-6D03070C3732}" type="pres">
      <dgm:prSet presAssocID="{610A0E14-D0E4-4E06-B5EA-C1BDA60E43D2}" presName="txTwo" presStyleLbl="node2" presStyleIdx="3" presStyleCnt="5" custScaleX="112570" custLinFactNeighborX="1882" custLinFactNeighborY="6">
        <dgm:presLayoutVars>
          <dgm:chPref val="3"/>
        </dgm:presLayoutVars>
      </dgm:prSet>
      <dgm:spPr/>
      <dgm:t>
        <a:bodyPr/>
        <a:lstStyle/>
        <a:p>
          <a:endParaRPr lang="en-US"/>
        </a:p>
      </dgm:t>
    </dgm:pt>
    <dgm:pt modelId="{4C6ED91E-32E5-4FEB-86A7-2806A7AEE37E}" type="pres">
      <dgm:prSet presAssocID="{610A0E14-D0E4-4E06-B5EA-C1BDA60E43D2}" presName="horzTwo" presStyleCnt="0"/>
      <dgm:spPr/>
      <dgm:t>
        <a:bodyPr/>
        <a:lstStyle/>
        <a:p>
          <a:endParaRPr lang="en-US"/>
        </a:p>
      </dgm:t>
    </dgm:pt>
    <dgm:pt modelId="{695AD40D-DF67-467E-AB16-F5D37518C304}" type="pres">
      <dgm:prSet presAssocID="{39F5DCD8-1893-412B-BB25-17BB433D1D27}" presName="sibSpaceTwo" presStyleCnt="0"/>
      <dgm:spPr/>
      <dgm:t>
        <a:bodyPr/>
        <a:lstStyle/>
        <a:p>
          <a:endParaRPr lang="en-US"/>
        </a:p>
      </dgm:t>
    </dgm:pt>
    <dgm:pt modelId="{72E8BD16-3BE8-43A1-BAC3-607D663A64CE}" type="pres">
      <dgm:prSet presAssocID="{93E5E6C5-EC87-41E3-AAC4-403DD45B1817}" presName="vertTwo" presStyleCnt="0"/>
      <dgm:spPr/>
      <dgm:t>
        <a:bodyPr/>
        <a:lstStyle/>
        <a:p>
          <a:endParaRPr lang="en-US"/>
        </a:p>
      </dgm:t>
    </dgm:pt>
    <dgm:pt modelId="{C9A77768-336C-4EFA-B9C0-4E975DE7EF18}" type="pres">
      <dgm:prSet presAssocID="{93E5E6C5-EC87-41E3-AAC4-403DD45B1817}" presName="txTwo" presStyleLbl="node2" presStyleIdx="4" presStyleCnt="5">
        <dgm:presLayoutVars>
          <dgm:chPref val="3"/>
        </dgm:presLayoutVars>
      </dgm:prSet>
      <dgm:spPr/>
      <dgm:t>
        <a:bodyPr/>
        <a:lstStyle/>
        <a:p>
          <a:endParaRPr lang="en-US"/>
        </a:p>
      </dgm:t>
    </dgm:pt>
    <dgm:pt modelId="{AD7746CA-A7AC-4A3D-951B-597F3FC75DCB}" type="pres">
      <dgm:prSet presAssocID="{93E5E6C5-EC87-41E3-AAC4-403DD45B1817}" presName="horzTwo" presStyleCnt="0"/>
      <dgm:spPr/>
      <dgm:t>
        <a:bodyPr/>
        <a:lstStyle/>
        <a:p>
          <a:endParaRPr lang="en-US"/>
        </a:p>
      </dgm:t>
    </dgm:pt>
  </dgm:ptLst>
  <dgm:cxnLst>
    <dgm:cxn modelId="{5317EDBA-C34A-4804-A907-52C2A655A701}" srcId="{4C2C8710-53D7-4912-BE2A-381EFE5F86B2}" destId="{93E5E6C5-EC87-41E3-AAC4-403DD45B1817}" srcOrd="4" destOrd="0" parTransId="{E3C0B345-84F6-4930-BCBD-C3662DCDE9C1}" sibTransId="{56835228-E635-4127-8F71-2DAFACA44840}"/>
    <dgm:cxn modelId="{A54E47CC-0CE4-43D6-8A37-A1A5AAB846BD}" type="presOf" srcId="{4C2C8710-53D7-4912-BE2A-381EFE5F86B2}" destId="{2653A88C-ED91-4085-9356-75D579E8ECFD}" srcOrd="0" destOrd="0" presId="urn:microsoft.com/office/officeart/2005/8/layout/hierarchy4"/>
    <dgm:cxn modelId="{8C55A3A1-3686-48AB-A45E-6C0165E891DA}" type="presOf" srcId="{54309FC8-CA2B-4622-B934-B7E69EBB0670}" destId="{4D6677DB-F3C9-448D-A75C-22856E315204}" srcOrd="0" destOrd="0" presId="urn:microsoft.com/office/officeart/2005/8/layout/hierarchy4"/>
    <dgm:cxn modelId="{12D4A8EF-59BB-402F-833A-525A2B541969}" srcId="{30C24D13-4904-4E68-93EB-46D561CE4202}" destId="{4C2C8710-53D7-4912-BE2A-381EFE5F86B2}" srcOrd="0" destOrd="0" parTransId="{8409CE90-754D-4034-B601-F6E64B8BF6CC}" sibTransId="{7C17E960-BC98-4A84-90D0-2F3F4998F43C}"/>
    <dgm:cxn modelId="{1D76C7D2-9637-4FA0-8A41-180EDF4E3BE9}" type="presOf" srcId="{30C24D13-4904-4E68-93EB-46D561CE4202}" destId="{0087B80E-D8F9-42A9-8605-1A83E95CD501}" srcOrd="0" destOrd="0" presId="urn:microsoft.com/office/officeart/2005/8/layout/hierarchy4"/>
    <dgm:cxn modelId="{88298D37-C47A-4CD9-ABA4-015770AEDCC9}" srcId="{4C2C8710-53D7-4912-BE2A-381EFE5F86B2}" destId="{610A0E14-D0E4-4E06-B5EA-C1BDA60E43D2}" srcOrd="3" destOrd="0" parTransId="{44E31375-1389-4CFE-843F-6CA600DA58E2}" sibTransId="{39F5DCD8-1893-412B-BB25-17BB433D1D27}"/>
    <dgm:cxn modelId="{2D3FF815-F2AE-4B8D-9703-A3803FAEE603}" type="presOf" srcId="{026340CE-97AD-45BC-B1C1-2E91C23D5279}" destId="{2810FEEA-907A-4552-A6B1-5F9FF741D934}" srcOrd="0" destOrd="0" presId="urn:microsoft.com/office/officeart/2005/8/layout/hierarchy4"/>
    <dgm:cxn modelId="{57117A21-541A-4D6E-859C-BCBCBDC904AE}" srcId="{4C2C8710-53D7-4912-BE2A-381EFE5F86B2}" destId="{54309FC8-CA2B-4622-B934-B7E69EBB0670}" srcOrd="1" destOrd="0" parTransId="{9574A41B-1521-42F7-8A80-3437F95D4339}" sibTransId="{96B49A48-0410-4320-BC73-CC689F2FB6B0}"/>
    <dgm:cxn modelId="{EC5416CD-84F2-423A-A530-0795BE964BC9}" srcId="{4C2C8710-53D7-4912-BE2A-381EFE5F86B2}" destId="{05521C23-92D0-4831-B27C-73B284FB0363}" srcOrd="0" destOrd="0" parTransId="{741F571A-874B-4C50-81D9-1E01BAF73468}" sibTransId="{EE76C8EB-23E2-4F6F-8A48-5D63DF521D54}"/>
    <dgm:cxn modelId="{FB0A55BD-1BFD-42B6-A5A7-0865EDB63D85}" srcId="{4C2C8710-53D7-4912-BE2A-381EFE5F86B2}" destId="{026340CE-97AD-45BC-B1C1-2E91C23D5279}" srcOrd="2" destOrd="0" parTransId="{F0424AB9-3F89-4870-AF98-96CF2D639372}" sibTransId="{91BC54C0-44E9-462D-941A-C28AFFD44DC7}"/>
    <dgm:cxn modelId="{65C0D87A-7A9B-47C6-8FD9-22B9721380A0}" type="presOf" srcId="{93E5E6C5-EC87-41E3-AAC4-403DD45B1817}" destId="{C9A77768-336C-4EFA-B9C0-4E975DE7EF18}" srcOrd="0" destOrd="0" presId="urn:microsoft.com/office/officeart/2005/8/layout/hierarchy4"/>
    <dgm:cxn modelId="{76F31BC3-F11E-425F-A64F-C68B00503D48}" type="presOf" srcId="{610A0E14-D0E4-4E06-B5EA-C1BDA60E43D2}" destId="{77C26F06-1F5D-423A-BF42-6D03070C3732}" srcOrd="0" destOrd="0" presId="urn:microsoft.com/office/officeart/2005/8/layout/hierarchy4"/>
    <dgm:cxn modelId="{F730FE37-2A28-4B09-A355-DB6A48DEB7EC}" type="presOf" srcId="{05521C23-92D0-4831-B27C-73B284FB0363}" destId="{C5080713-E7E3-42D5-8FCF-5E7884FECF78}" srcOrd="0" destOrd="0" presId="urn:microsoft.com/office/officeart/2005/8/layout/hierarchy4"/>
    <dgm:cxn modelId="{4588B5E0-249B-42CE-BEE5-23B2EB1AEEFD}" type="presParOf" srcId="{0087B80E-D8F9-42A9-8605-1A83E95CD501}" destId="{48D9CF01-D2F0-4B8B-9F29-2F0A022612B2}" srcOrd="0" destOrd="0" presId="urn:microsoft.com/office/officeart/2005/8/layout/hierarchy4"/>
    <dgm:cxn modelId="{5A1297B5-2680-484E-88B7-B3F566AC6263}" type="presParOf" srcId="{48D9CF01-D2F0-4B8B-9F29-2F0A022612B2}" destId="{2653A88C-ED91-4085-9356-75D579E8ECFD}" srcOrd="0" destOrd="0" presId="urn:microsoft.com/office/officeart/2005/8/layout/hierarchy4"/>
    <dgm:cxn modelId="{36D78A40-4AEC-4FD7-828D-A905B77B3344}" type="presParOf" srcId="{48D9CF01-D2F0-4B8B-9F29-2F0A022612B2}" destId="{6C1FC128-D7EB-44B4-8F71-A66B2D0507D1}" srcOrd="1" destOrd="0" presId="urn:microsoft.com/office/officeart/2005/8/layout/hierarchy4"/>
    <dgm:cxn modelId="{1C0790F7-6774-401F-A34A-F2826E97959A}" type="presParOf" srcId="{48D9CF01-D2F0-4B8B-9F29-2F0A022612B2}" destId="{A58C4B96-BA5E-447F-8FC8-2B746736450E}" srcOrd="2" destOrd="0" presId="urn:microsoft.com/office/officeart/2005/8/layout/hierarchy4"/>
    <dgm:cxn modelId="{7B19871C-4B34-424F-B229-F4F4D5481CEC}" type="presParOf" srcId="{A58C4B96-BA5E-447F-8FC8-2B746736450E}" destId="{F597E4D1-E274-4324-8736-1FCBD8262B0A}" srcOrd="0" destOrd="0" presId="urn:microsoft.com/office/officeart/2005/8/layout/hierarchy4"/>
    <dgm:cxn modelId="{FF30269C-3F2F-41D2-95CC-E11DCC35854C}" type="presParOf" srcId="{F597E4D1-E274-4324-8736-1FCBD8262B0A}" destId="{C5080713-E7E3-42D5-8FCF-5E7884FECF78}" srcOrd="0" destOrd="0" presId="urn:microsoft.com/office/officeart/2005/8/layout/hierarchy4"/>
    <dgm:cxn modelId="{5A8D1D44-E0A1-4C72-959E-3DC45DC0A315}" type="presParOf" srcId="{F597E4D1-E274-4324-8736-1FCBD8262B0A}" destId="{0A04B07B-D627-4BF7-B6A8-9F7E493B74F0}" srcOrd="1" destOrd="0" presId="urn:microsoft.com/office/officeart/2005/8/layout/hierarchy4"/>
    <dgm:cxn modelId="{DC45DE23-917C-4D9E-A506-223FBF93F4D7}" type="presParOf" srcId="{A58C4B96-BA5E-447F-8FC8-2B746736450E}" destId="{5B558719-85BD-435C-A486-9077967D01B8}" srcOrd="1" destOrd="0" presId="urn:microsoft.com/office/officeart/2005/8/layout/hierarchy4"/>
    <dgm:cxn modelId="{647BFF68-4280-4E4E-BAD6-5999876DCC57}" type="presParOf" srcId="{A58C4B96-BA5E-447F-8FC8-2B746736450E}" destId="{2E3E20BB-526B-425E-B2D0-5F085552AAF9}" srcOrd="2" destOrd="0" presId="urn:microsoft.com/office/officeart/2005/8/layout/hierarchy4"/>
    <dgm:cxn modelId="{2431D030-01E2-45DB-9D92-30D5DBFF2823}" type="presParOf" srcId="{2E3E20BB-526B-425E-B2D0-5F085552AAF9}" destId="{4D6677DB-F3C9-448D-A75C-22856E315204}" srcOrd="0" destOrd="0" presId="urn:microsoft.com/office/officeart/2005/8/layout/hierarchy4"/>
    <dgm:cxn modelId="{993E34A3-E0C3-434F-BA35-F1B673D327C5}" type="presParOf" srcId="{2E3E20BB-526B-425E-B2D0-5F085552AAF9}" destId="{C257F1AC-6B41-4DBB-8114-3F3E14FB7C9F}" srcOrd="1" destOrd="0" presId="urn:microsoft.com/office/officeart/2005/8/layout/hierarchy4"/>
    <dgm:cxn modelId="{FD828F61-DD20-4D65-8390-8B24C039A2DC}" type="presParOf" srcId="{A58C4B96-BA5E-447F-8FC8-2B746736450E}" destId="{684F4E6D-B6BE-4E16-B6C5-C17916B1E82D}" srcOrd="3" destOrd="0" presId="urn:microsoft.com/office/officeart/2005/8/layout/hierarchy4"/>
    <dgm:cxn modelId="{761FFA84-52FD-4FC8-8BF9-EF077BBF75A5}" type="presParOf" srcId="{A58C4B96-BA5E-447F-8FC8-2B746736450E}" destId="{4261D8D1-6C22-4577-9DC0-D7CDCBB13185}" srcOrd="4" destOrd="0" presId="urn:microsoft.com/office/officeart/2005/8/layout/hierarchy4"/>
    <dgm:cxn modelId="{590C2ED1-2389-47DA-834D-C7FDC4CFC93E}" type="presParOf" srcId="{4261D8D1-6C22-4577-9DC0-D7CDCBB13185}" destId="{2810FEEA-907A-4552-A6B1-5F9FF741D934}" srcOrd="0" destOrd="0" presId="urn:microsoft.com/office/officeart/2005/8/layout/hierarchy4"/>
    <dgm:cxn modelId="{CE450F95-F194-48D4-B208-F4557981080C}" type="presParOf" srcId="{4261D8D1-6C22-4577-9DC0-D7CDCBB13185}" destId="{33D23003-8F11-4ED6-9C8A-D985FAD30869}" srcOrd="1" destOrd="0" presId="urn:microsoft.com/office/officeart/2005/8/layout/hierarchy4"/>
    <dgm:cxn modelId="{B1E3D8DB-AC0B-4C74-8C2C-10288E97F83C}" type="presParOf" srcId="{A58C4B96-BA5E-447F-8FC8-2B746736450E}" destId="{5DC48ED4-3ACE-442C-993C-B26A2686B59D}" srcOrd="5" destOrd="0" presId="urn:microsoft.com/office/officeart/2005/8/layout/hierarchy4"/>
    <dgm:cxn modelId="{AB17ADDB-7731-476A-900B-DF88BAED794B}" type="presParOf" srcId="{A58C4B96-BA5E-447F-8FC8-2B746736450E}" destId="{E1294621-1B9C-4758-B166-90905A238612}" srcOrd="6" destOrd="0" presId="urn:microsoft.com/office/officeart/2005/8/layout/hierarchy4"/>
    <dgm:cxn modelId="{A3F073F7-CB8E-47EA-9CFE-94A6DF025F11}" type="presParOf" srcId="{E1294621-1B9C-4758-B166-90905A238612}" destId="{77C26F06-1F5D-423A-BF42-6D03070C3732}" srcOrd="0" destOrd="0" presId="urn:microsoft.com/office/officeart/2005/8/layout/hierarchy4"/>
    <dgm:cxn modelId="{3520EAA3-9BAB-43CC-8FE1-61239CD0B7A1}" type="presParOf" srcId="{E1294621-1B9C-4758-B166-90905A238612}" destId="{4C6ED91E-32E5-4FEB-86A7-2806A7AEE37E}" srcOrd="1" destOrd="0" presId="urn:microsoft.com/office/officeart/2005/8/layout/hierarchy4"/>
    <dgm:cxn modelId="{7DEC1CDF-4A32-4C95-85BC-6DA504D95CC4}" type="presParOf" srcId="{A58C4B96-BA5E-447F-8FC8-2B746736450E}" destId="{695AD40D-DF67-467E-AB16-F5D37518C304}" srcOrd="7" destOrd="0" presId="urn:microsoft.com/office/officeart/2005/8/layout/hierarchy4"/>
    <dgm:cxn modelId="{2B0A230D-9AB8-4E2D-B52A-0B4183857545}" type="presParOf" srcId="{A58C4B96-BA5E-447F-8FC8-2B746736450E}" destId="{72E8BD16-3BE8-43A1-BAC3-607D663A64CE}" srcOrd="8" destOrd="0" presId="urn:microsoft.com/office/officeart/2005/8/layout/hierarchy4"/>
    <dgm:cxn modelId="{2726EFE5-8D11-46DA-B9CF-B993C843290B}" type="presParOf" srcId="{72E8BD16-3BE8-43A1-BAC3-607D663A64CE}" destId="{C9A77768-336C-4EFA-B9C0-4E975DE7EF18}" srcOrd="0" destOrd="0" presId="urn:microsoft.com/office/officeart/2005/8/layout/hierarchy4"/>
    <dgm:cxn modelId="{E58D9051-4D86-49BB-BF5C-40CA7C21845D}" type="presParOf" srcId="{72E8BD16-3BE8-43A1-BAC3-607D663A64CE}" destId="{AD7746CA-A7AC-4A3D-951B-597F3FC75DC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466CB-E292-4E38-8A8B-B39B033B1BC5}" type="datetimeFigureOut">
              <a:rPr lang="en-US" smtClean="0"/>
              <a:pPr/>
              <a:t>16/03/2016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6D102-19BA-4B2F-8B78-0EE6DB44699E}" type="slidenum">
              <a:rPr lang="en-US" smtClean="0"/>
              <a:pPr/>
              <a:t>‹#›</a:t>
            </a:fld>
            <a:endParaRPr lang="en-US"/>
          </a:p>
        </p:txBody>
      </p:sp>
    </p:spTree>
    <p:extLst>
      <p:ext uri="{BB962C8B-B14F-4D97-AF65-F5344CB8AC3E}">
        <p14:creationId xmlns:p14="http://schemas.microsoft.com/office/powerpoint/2010/main" val="38312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16D102-19BA-4B2F-8B78-0EE6DB44699E}" type="slidenum">
              <a:rPr lang="en-US" smtClean="0"/>
              <a:pPr/>
              <a:t>7</a:t>
            </a:fld>
            <a:endParaRPr lang="en-US"/>
          </a:p>
        </p:txBody>
      </p:sp>
    </p:spTree>
    <p:extLst>
      <p:ext uri="{BB962C8B-B14F-4D97-AF65-F5344CB8AC3E}">
        <p14:creationId xmlns:p14="http://schemas.microsoft.com/office/powerpoint/2010/main" val="298599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16D102-19BA-4B2F-8B78-0EE6DB44699E}" type="slidenum">
              <a:rPr lang="en-US" smtClean="0"/>
              <a:pPr/>
              <a:t>13</a:t>
            </a:fld>
            <a:endParaRPr lang="en-US"/>
          </a:p>
        </p:txBody>
      </p:sp>
    </p:spTree>
    <p:extLst>
      <p:ext uri="{BB962C8B-B14F-4D97-AF65-F5344CB8AC3E}">
        <p14:creationId xmlns:p14="http://schemas.microsoft.com/office/powerpoint/2010/main" val="254497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Full Image With Border">
    <p:spTree>
      <p:nvGrpSpPr>
        <p:cNvPr id="1" name=""/>
        <p:cNvGrpSpPr/>
        <p:nvPr/>
      </p:nvGrpSpPr>
      <p:grpSpPr>
        <a:xfrm>
          <a:off x="0" y="0"/>
          <a:ext cx="0" cy="0"/>
          <a:chOff x="0" y="0"/>
          <a:chExt cx="0" cy="0"/>
        </a:xfrm>
      </p:grpSpPr>
      <p:sp>
        <p:nvSpPr>
          <p:cNvPr id="12" name="Content Placeholder 2"/>
          <p:cNvSpPr>
            <a:spLocks noGrp="1"/>
          </p:cNvSpPr>
          <p:nvPr>
            <p:ph idx="1"/>
          </p:nvPr>
        </p:nvSpPr>
        <p:spPr>
          <a:xfrm>
            <a:off x="229499" y="1363579"/>
            <a:ext cx="8424081" cy="4909636"/>
          </a:xfrm>
          <a:ln w="127000">
            <a:solidFill>
              <a:srgbClr val="D2CFC6"/>
            </a:solidFill>
            <a:miter lim="800000"/>
          </a:ln>
        </p:spPr>
        <p:txBody>
          <a:bodyPr vert="horz" lIns="90000" tIns="45720" rIns="91440" bIns="45720" rtlCol="0">
            <a:normAutofit/>
          </a:bodyPr>
          <a:lstStyle>
            <a:lvl1pPr>
              <a:defRPr lang="en-US" sz="2400" b="0" i="0" dirty="0">
                <a:latin typeface="Calibri"/>
                <a:cs typeface="Calibri"/>
              </a:defRPr>
            </a:lvl1pPr>
          </a:lstStyle>
          <a:p>
            <a:pPr marL="0" lvl="0" indent="0">
              <a:buNone/>
            </a:pPr>
            <a:r>
              <a:rPr lang="en-US" smtClean="0"/>
              <a:t>Click to edit Master text styles</a:t>
            </a:r>
          </a:p>
        </p:txBody>
      </p:sp>
      <p:sp>
        <p:nvSpPr>
          <p:cNvPr id="18" name="Title Placeholder 1"/>
          <p:cNvSpPr>
            <a:spLocks noGrp="1"/>
          </p:cNvSpPr>
          <p:nvPr>
            <p:ph type="title"/>
          </p:nvPr>
        </p:nvSpPr>
        <p:spPr>
          <a:xfrm>
            <a:off x="228044" y="236538"/>
            <a:ext cx="5791765" cy="550862"/>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4" name="Picture 3" descr="logo-01 cop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2" y="139754"/>
            <a:ext cx="523875" cy="905746"/>
          </a:xfrm>
          <a:prstGeom prst="rect">
            <a:avLst/>
          </a:prstGeom>
        </p:spPr>
      </p:pic>
    </p:spTree>
    <p:extLst>
      <p:ext uri="{BB962C8B-B14F-4D97-AF65-F5344CB8AC3E}">
        <p14:creationId xmlns:p14="http://schemas.microsoft.com/office/powerpoint/2010/main" val="4208307678"/>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226338" y="1253223"/>
            <a:ext cx="8556005" cy="508911"/>
          </a:xfrm>
        </p:spPr>
        <p:txBody>
          <a:bodyPr>
            <a:noAutofit/>
          </a:bodyPr>
          <a:lstStyle>
            <a:lvl1pPr marL="0" indent="0" algn="l">
              <a:buNone/>
              <a:defRPr sz="2800" b="0" i="0">
                <a:solidFill>
                  <a:srgbClr val="808285"/>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REGULAR CALIBRI</a:t>
            </a:r>
            <a:endParaRPr lang="en-US" dirty="0"/>
          </a:p>
        </p:txBody>
      </p:sp>
      <p:sp>
        <p:nvSpPr>
          <p:cNvPr id="10" name="Text Placeholder 4"/>
          <p:cNvSpPr>
            <a:spLocks noGrp="1"/>
          </p:cNvSpPr>
          <p:nvPr>
            <p:ph type="body" sz="quarter" idx="13" hasCustomPrompt="1"/>
          </p:nvPr>
        </p:nvSpPr>
        <p:spPr>
          <a:xfrm>
            <a:off x="226338" y="1871642"/>
            <a:ext cx="8556005" cy="316896"/>
          </a:xfrm>
        </p:spPr>
        <p:txBody>
          <a:bodyPr>
            <a:normAutofit/>
          </a:bodyPr>
          <a:lstStyle>
            <a:lvl1pPr marL="0" indent="0">
              <a:buNone/>
              <a:defRPr sz="2000" b="0" i="0">
                <a:solidFill>
                  <a:srgbClr val="808285"/>
                </a:solidFill>
                <a:latin typeface="Calibri"/>
                <a:cs typeface="Calibri"/>
              </a:defRPr>
            </a:lvl1pPr>
          </a:lstStyle>
          <a:p>
            <a:r>
              <a:rPr lang="en-US" dirty="0" smtClean="0"/>
              <a:t>REGULAR CALIBRI</a:t>
            </a:r>
          </a:p>
        </p:txBody>
      </p:sp>
      <p:sp>
        <p:nvSpPr>
          <p:cNvPr id="12" name="Text Placeholder 4"/>
          <p:cNvSpPr>
            <a:spLocks noGrp="1"/>
          </p:cNvSpPr>
          <p:nvPr>
            <p:ph type="body" sz="quarter" idx="14" hasCustomPrompt="1"/>
          </p:nvPr>
        </p:nvSpPr>
        <p:spPr>
          <a:xfrm>
            <a:off x="228037" y="2298063"/>
            <a:ext cx="8554298" cy="3926274"/>
          </a:xfrm>
        </p:spPr>
        <p:txBody>
          <a:bodyPr>
            <a:normAutofit/>
          </a:bodyPr>
          <a:lstStyle>
            <a:lvl1pPr marL="0" indent="0">
              <a:buNone/>
              <a:defRPr sz="2000" b="0" i="0" baseline="0">
                <a:solidFill>
                  <a:srgbClr val="808285"/>
                </a:solidFill>
                <a:latin typeface="Calibri"/>
                <a:cs typeface="Calibri"/>
              </a:defRPr>
            </a:lvl1pPr>
          </a:lstStyle>
          <a:p>
            <a:r>
              <a:rPr lang="en-US" dirty="0" smtClean="0"/>
              <a:t>Paragraph Calibri Text</a:t>
            </a:r>
          </a:p>
        </p:txBody>
      </p:sp>
      <p:sp>
        <p:nvSpPr>
          <p:cNvPr id="13" name="Title Placeholder 1"/>
          <p:cNvSpPr>
            <a:spLocks noGrp="1"/>
          </p:cNvSpPr>
          <p:nvPr>
            <p:ph type="title"/>
          </p:nvPr>
        </p:nvSpPr>
        <p:spPr>
          <a:xfrm>
            <a:off x="228044" y="236538"/>
            <a:ext cx="5791765" cy="550862"/>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8" name="Picture 7" descr="logo-01 cop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2" y="139754"/>
            <a:ext cx="523875" cy="905746"/>
          </a:xfrm>
          <a:prstGeom prst="rect">
            <a:avLst/>
          </a:prstGeom>
        </p:spPr>
      </p:pic>
    </p:spTree>
    <p:extLst>
      <p:ext uri="{BB962C8B-B14F-4D97-AF65-F5344CB8AC3E}">
        <p14:creationId xmlns:p14="http://schemas.microsoft.com/office/powerpoint/2010/main" val="3094517830"/>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 id="2147483663" r:id="rId11"/>
    <p:sldLayoutId id="2147483664" r:id="rId12"/>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smtClean="0"/>
              <a:t>ITU Regional Standardization Forum for Africa</a:t>
            </a:r>
            <a:br>
              <a:rPr lang="en-US" sz="2800" dirty="0" smtClean="0"/>
            </a:br>
            <a:r>
              <a:rPr lang="en-US" sz="2400" dirty="0" smtClean="0"/>
              <a:t>Livingstone, Zambia 16-18 March 2016</a:t>
            </a:r>
            <a:endParaRPr lang="en-US" sz="2400" dirty="0"/>
          </a:p>
        </p:txBody>
      </p:sp>
      <p:sp>
        <p:nvSpPr>
          <p:cNvPr id="5" name="Subtitle 4"/>
          <p:cNvSpPr>
            <a:spLocks noGrp="1"/>
          </p:cNvSpPr>
          <p:nvPr>
            <p:ph type="subTitle" idx="1"/>
          </p:nvPr>
        </p:nvSpPr>
        <p:spPr>
          <a:xfrm>
            <a:off x="1295400" y="3078480"/>
            <a:ext cx="6400800" cy="2042160"/>
          </a:xfrm>
        </p:spPr>
        <p:txBody>
          <a:bodyPr>
            <a:normAutofit fontScale="55000" lnSpcReduction="20000"/>
          </a:bodyPr>
          <a:lstStyle/>
          <a:p>
            <a:r>
              <a:rPr lang="en-US" altLang="ko-KR" sz="4800" dirty="0" smtClean="0"/>
              <a:t>Using ICTs in Adaptation to Climate Change Effects; Status of work of Q15 of SG5   </a:t>
            </a:r>
            <a:r>
              <a:rPr lang="en-US" sz="4300" dirty="0" smtClean="0"/>
              <a:t/>
            </a:r>
            <a:br>
              <a:rPr lang="en-US" sz="4300" dirty="0" smtClean="0"/>
            </a:br>
            <a:r>
              <a:rPr lang="en-US" sz="4300" dirty="0" smtClean="0"/>
              <a:t/>
            </a:r>
            <a:br>
              <a:rPr lang="en-US" sz="4300" dirty="0" smtClean="0"/>
            </a:br>
            <a:r>
              <a:rPr lang="en-US" sz="4300" dirty="0" err="1" smtClean="0"/>
              <a:t>Nevine</a:t>
            </a:r>
            <a:r>
              <a:rPr lang="en-US" sz="4300" dirty="0" smtClean="0"/>
              <a:t> Tewfik</a:t>
            </a:r>
            <a:r>
              <a:rPr lang="en-US" dirty="0" smtClean="0"/>
              <a:t>,</a:t>
            </a:r>
            <a:br>
              <a:rPr lang="en-US" dirty="0" smtClean="0"/>
            </a:br>
            <a:r>
              <a:rPr lang="en-US" dirty="0" smtClean="0"/>
              <a:t>Head of Research, Studies and Policies - IR division</a:t>
            </a:r>
          </a:p>
          <a:p>
            <a:r>
              <a:rPr lang="en-US" dirty="0" smtClean="0"/>
              <a:t>ntewfik@mcit.gov.eg</a:t>
            </a:r>
            <a:endParaRPr lang="en-US" dirty="0"/>
          </a:p>
        </p:txBody>
      </p:sp>
      <p:sp>
        <p:nvSpPr>
          <p:cNvPr id="6" name="Title 1"/>
          <p:cNvSpPr txBox="1">
            <a:spLocks/>
          </p:cNvSpPr>
          <p:nvPr/>
        </p:nvSpPr>
        <p:spPr>
          <a:xfrm>
            <a:off x="457200" y="54421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000" b="0" i="1" dirty="0" smtClean="0">
                <a:solidFill>
                  <a:srgbClr val="558ED5"/>
                </a:solidFill>
              </a:rPr>
              <a:t>MCIT- Egypt</a:t>
            </a:r>
            <a:endParaRPr lang="en-US" sz="3000" b="0" i="1" dirty="0">
              <a:solidFill>
                <a:srgbClr val="558ED5"/>
              </a:solidFill>
            </a:endParaRPr>
          </a:p>
        </p:txBody>
      </p:sp>
    </p:spTree>
    <p:extLst>
      <p:ext uri="{BB962C8B-B14F-4D97-AF65-F5344CB8AC3E}">
        <p14:creationId xmlns:p14="http://schemas.microsoft.com/office/powerpoint/2010/main" val="240120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4" y="390144"/>
            <a:ext cx="8589818" cy="987552"/>
          </a:xfrm>
        </p:spPr>
        <p:txBody>
          <a:bodyPr>
            <a:noAutofit/>
          </a:bodyPr>
          <a:lstStyle/>
          <a:p>
            <a:pPr hangingPunct="0"/>
            <a:r>
              <a:rPr lang="en-US" sz="3200" dirty="0" smtClean="0"/>
              <a:t>ITU- T L. 1503 </a:t>
            </a:r>
            <a:r>
              <a:rPr lang="en-GB" sz="3200" dirty="0" smtClean="0"/>
              <a:t>Information and communication technologies for</a:t>
            </a:r>
            <a:br>
              <a:rPr lang="en-GB" sz="3200" dirty="0" smtClean="0"/>
            </a:br>
            <a:r>
              <a:rPr lang="en-GB" sz="3200" dirty="0" smtClean="0"/>
              <a:t>climate change adaptation in cities</a:t>
            </a:r>
            <a:r>
              <a:rPr lang="en-US" sz="3200" dirty="0" smtClean="0"/>
              <a:t/>
            </a:r>
            <a:br>
              <a:rPr lang="en-US" sz="3200" dirty="0" smtClean="0"/>
            </a:br>
            <a:endParaRPr lang="en-US" altLang="ko-KR" sz="3200" dirty="0" smtClean="0">
              <a:latin typeface="+mn-lt"/>
              <a:ea typeface="Cambria Math" panose="02040503050406030204" pitchFamily="18" charset="0"/>
              <a:cs typeface="+mn-cs"/>
            </a:endParaRPr>
          </a:p>
        </p:txBody>
      </p:sp>
      <p:sp>
        <p:nvSpPr>
          <p:cNvPr id="3" name="Content Placeholder 2"/>
          <p:cNvSpPr>
            <a:spLocks noGrp="1"/>
          </p:cNvSpPr>
          <p:nvPr>
            <p:ph idx="1"/>
          </p:nvPr>
        </p:nvSpPr>
        <p:spPr>
          <a:xfrm>
            <a:off x="323274" y="1588008"/>
            <a:ext cx="8589818" cy="4642104"/>
          </a:xfrm>
        </p:spPr>
        <p:txBody>
          <a:bodyPr>
            <a:normAutofit fontScale="62500" lnSpcReduction="20000"/>
          </a:bodyPr>
          <a:lstStyle/>
          <a:p>
            <a:pPr indent="0">
              <a:buNone/>
            </a:pPr>
            <a:r>
              <a:rPr lang="en-US" altLang="ko-KR" sz="2100" dirty="0" smtClean="0">
                <a:ea typeface="Cambria Math" panose="02040503050406030204" pitchFamily="18" charset="0"/>
              </a:rPr>
              <a:t> </a:t>
            </a:r>
            <a:endParaRPr lang="en-US" altLang="ko-KR" sz="1700" dirty="0" smtClean="0">
              <a:ea typeface="Cambria Math" panose="02040503050406030204" pitchFamily="18" charset="0"/>
            </a:endParaRPr>
          </a:p>
          <a:p>
            <a:pPr hangingPunct="0"/>
            <a:r>
              <a:rPr lang="en-GB" dirty="0" smtClean="0"/>
              <a:t>The Recommendation is aimed at a broad audience of stakeholders interested in ICTs, climate change adaptation, and Smart Sustainable Cities, including city decision makers and planners. Urban stakeholders, including mayors and city planners, are invited to consider novel approaches to sustainability by integrating the use of ICTs in their climate change adaptation strategies and policies. The following are the key steps:</a:t>
            </a:r>
            <a:endParaRPr lang="en-US" b="1" dirty="0" smtClean="0"/>
          </a:p>
          <a:p>
            <a:pPr lvl="0" hangingPunct="0"/>
            <a:r>
              <a:rPr lang="en-GB" dirty="0" smtClean="0"/>
              <a:t>Assess climate change risks </a:t>
            </a:r>
          </a:p>
          <a:p>
            <a:pPr lvl="0" hangingPunct="0">
              <a:buNone/>
            </a:pPr>
            <a:r>
              <a:rPr lang="en-GB" dirty="0" smtClean="0"/>
              <a:t>and vulnerabilities </a:t>
            </a:r>
            <a:endParaRPr lang="en-US" b="1" dirty="0" smtClean="0"/>
          </a:p>
          <a:p>
            <a:pPr lvl="0" hangingPunct="0"/>
            <a:r>
              <a:rPr lang="en-GB" dirty="0" smtClean="0"/>
              <a:t>Develop an action plan</a:t>
            </a:r>
            <a:endParaRPr lang="en-US" b="1" dirty="0" smtClean="0"/>
          </a:p>
          <a:p>
            <a:pPr lvl="0" hangingPunct="0"/>
            <a:r>
              <a:rPr lang="en-GB" dirty="0" smtClean="0"/>
              <a:t>Identify the role of ICTs and </a:t>
            </a:r>
          </a:p>
          <a:p>
            <a:pPr lvl="0" hangingPunct="0">
              <a:buNone/>
            </a:pPr>
            <a:r>
              <a:rPr lang="en-GB" dirty="0" smtClean="0"/>
              <a:t>infrastructure in the adaption plan</a:t>
            </a:r>
            <a:endParaRPr lang="en-US" b="1" dirty="0" smtClean="0"/>
          </a:p>
          <a:p>
            <a:pPr lvl="0" hangingPunct="0"/>
            <a:r>
              <a:rPr lang="en-GB" dirty="0" smtClean="0"/>
              <a:t>Implement adaptation actions </a:t>
            </a:r>
            <a:endParaRPr lang="en-US" b="1" dirty="0" smtClean="0"/>
          </a:p>
          <a:p>
            <a:pPr lvl="0" hangingPunct="0"/>
            <a:r>
              <a:rPr lang="en-GB" dirty="0" smtClean="0"/>
              <a:t>Monitor and evaluate adaptation</a:t>
            </a:r>
          </a:p>
          <a:p>
            <a:pPr lvl="0" hangingPunct="0"/>
            <a:r>
              <a:rPr lang="en-GB" dirty="0" smtClean="0"/>
              <a:t>actions using ICT</a:t>
            </a:r>
            <a:endParaRPr lang="en-US" b="1" dirty="0" smtClean="0"/>
          </a:p>
          <a:p>
            <a:endParaRPr lang="en-US" dirty="0" smtClean="0"/>
          </a:p>
          <a:p>
            <a:endParaRPr lang="en-US" dirty="0" smtClean="0"/>
          </a:p>
          <a:p>
            <a:endParaRPr lang="en-US" dirty="0"/>
          </a:p>
        </p:txBody>
      </p:sp>
      <p:pic>
        <p:nvPicPr>
          <p:cNvPr id="13314" name="Picture 2" descr="https://encrypted-tbn1.gstatic.com/images?q=tbn:ANd9GcQbcL0d8Dp9XKEACdcdJIhAAWTavhLP1nXtzrfwgtx9V8mnTUSG5A"/>
          <p:cNvPicPr>
            <a:picLocks noChangeAspect="1" noChangeArrowheads="1"/>
          </p:cNvPicPr>
          <p:nvPr/>
        </p:nvPicPr>
        <p:blipFill>
          <a:blip r:embed="rId2"/>
          <a:srcRect/>
          <a:stretch>
            <a:fillRect/>
          </a:stretch>
        </p:blipFill>
        <p:spPr bwMode="auto">
          <a:xfrm>
            <a:off x="4169663" y="3343084"/>
            <a:ext cx="4974337" cy="30394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4" y="195072"/>
            <a:ext cx="8589818" cy="947928"/>
          </a:xfrm>
        </p:spPr>
        <p:txBody>
          <a:bodyPr>
            <a:noAutofit/>
          </a:bodyPr>
          <a:lstStyle/>
          <a:p>
            <a:r>
              <a:rPr lang="en-US" altLang="ko-KR" sz="3200" dirty="0" smtClean="0">
                <a:latin typeface="+mn-lt"/>
                <a:ea typeface="Cambria Math" panose="02040503050406030204" pitchFamily="18" charset="0"/>
                <a:cs typeface="+mn-cs"/>
              </a:rPr>
              <a:t>L. Supp 14, 15 and 16 on Smart Water</a:t>
            </a:r>
          </a:p>
        </p:txBody>
      </p:sp>
      <p:sp>
        <p:nvSpPr>
          <p:cNvPr id="3" name="Content Placeholder 2"/>
          <p:cNvSpPr>
            <a:spLocks noGrp="1"/>
          </p:cNvSpPr>
          <p:nvPr>
            <p:ph idx="1"/>
          </p:nvPr>
        </p:nvSpPr>
        <p:spPr>
          <a:xfrm>
            <a:off x="323274" y="1377696"/>
            <a:ext cx="6069778" cy="4642104"/>
          </a:xfrm>
        </p:spPr>
        <p:txBody>
          <a:bodyPr>
            <a:normAutofit fontScale="55000" lnSpcReduction="20000"/>
          </a:bodyPr>
          <a:lstStyle/>
          <a:p>
            <a:pPr indent="0">
              <a:buNone/>
            </a:pPr>
            <a:r>
              <a:rPr lang="en-US" altLang="ko-KR" sz="2100" dirty="0" smtClean="0">
                <a:ea typeface="Cambria Math" panose="02040503050406030204" pitchFamily="18" charset="0"/>
              </a:rPr>
              <a:t> </a:t>
            </a:r>
            <a:endParaRPr lang="en-US" altLang="ko-KR" sz="1700" dirty="0" smtClean="0">
              <a:ea typeface="Cambria Math" panose="02040503050406030204" pitchFamily="18" charset="0"/>
            </a:endParaRPr>
          </a:p>
          <a:p>
            <a:r>
              <a:rPr lang="en-US" dirty="0" smtClean="0"/>
              <a:t>L. Supp 14 identifies gaps on standardization for Smart Water Management (SWM), taking related ICT standardization activities currently undertaken by the various standards developing organizations (SDOs) and forums into consideration</a:t>
            </a:r>
          </a:p>
          <a:p>
            <a:endParaRPr lang="en-US" dirty="0" smtClean="0"/>
          </a:p>
          <a:p>
            <a:r>
              <a:rPr lang="en-US" dirty="0" smtClean="0"/>
              <a:t>L. Supp 15 illustrates the different technologies for sensing water quality indicators, in addition to early warning systems. The Supplement also demonstrates most commonly measured water parameters and associated sensing technologies.</a:t>
            </a:r>
          </a:p>
          <a:p>
            <a:endParaRPr lang="en-US" dirty="0" smtClean="0"/>
          </a:p>
          <a:p>
            <a:r>
              <a:rPr lang="en-US" dirty="0" smtClean="0"/>
              <a:t>L. Supp 16 provides municipalities, decision-makers and interested stakeholders with an overview of the main technical aspects that need to be considered to effectively design and implement smart water management in cities. This Supplement provides a general overview of the requirements for water sensing and early warning systems. </a:t>
            </a:r>
          </a:p>
          <a:p>
            <a:endParaRPr lang="en-US" dirty="0" smtClean="0"/>
          </a:p>
          <a:p>
            <a:endParaRPr lang="en-US" dirty="0"/>
          </a:p>
        </p:txBody>
      </p:sp>
      <p:pic>
        <p:nvPicPr>
          <p:cNvPr id="4" name="Picture 2" descr="C:\Users\campilon\Pictures\highres\shutterstock_24775930_climate change 2.jpg"/>
          <p:cNvPicPr>
            <a:picLocks noChangeAspect="1" noChangeArrowheads="1"/>
          </p:cNvPicPr>
          <p:nvPr/>
        </p:nvPicPr>
        <p:blipFill>
          <a:blip r:embed="rId2" cstate="print"/>
          <a:srcRect/>
          <a:stretch>
            <a:fillRect/>
          </a:stretch>
        </p:blipFill>
        <p:spPr bwMode="auto">
          <a:xfrm>
            <a:off x="6393052" y="1560576"/>
            <a:ext cx="2360803" cy="430193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4" y="195072"/>
            <a:ext cx="8589818" cy="947928"/>
          </a:xfrm>
        </p:spPr>
        <p:txBody>
          <a:bodyPr>
            <a:noAutofit/>
          </a:bodyPr>
          <a:lstStyle/>
          <a:p>
            <a:r>
              <a:rPr lang="en-US" altLang="ko-KR" sz="3200" dirty="0" smtClean="0">
                <a:latin typeface="+mn-lt"/>
                <a:ea typeface="Cambria Math" panose="02040503050406030204" pitchFamily="18" charset="0"/>
                <a:cs typeface="+mn-cs"/>
              </a:rPr>
              <a:t>Draft Recommendation on the Use of ICTs in the adaptation of the agricultural sector to CC </a:t>
            </a:r>
          </a:p>
        </p:txBody>
      </p:sp>
      <p:grpSp>
        <p:nvGrpSpPr>
          <p:cNvPr id="1026" name="Group 6"/>
          <p:cNvGrpSpPr>
            <a:grpSpLocks/>
          </p:cNvGrpSpPr>
          <p:nvPr/>
        </p:nvGrpSpPr>
        <p:grpSpPr bwMode="auto">
          <a:xfrm>
            <a:off x="4359566" y="1377696"/>
            <a:ext cx="4553526" cy="4767072"/>
            <a:chOff x="0" y="0"/>
            <a:chExt cx="56495" cy="48899"/>
          </a:xfrm>
        </p:grpSpPr>
        <p:pic>
          <p:nvPicPr>
            <p:cNvPr id="11" name="Picture 7" descr="image9"/>
            <p:cNvPicPr>
              <a:picLocks noChangeAspect="1" noChangeArrowheads="1"/>
            </p:cNvPicPr>
            <p:nvPr/>
          </p:nvPicPr>
          <p:blipFill>
            <a:blip r:embed="rId2"/>
            <a:srcRect/>
            <a:stretch>
              <a:fillRect/>
            </a:stretch>
          </p:blipFill>
          <p:spPr bwMode="auto">
            <a:xfrm>
              <a:off x="0" y="0"/>
              <a:ext cx="56495" cy="44595"/>
            </a:xfrm>
            <a:prstGeom prst="rect">
              <a:avLst/>
            </a:prstGeom>
            <a:noFill/>
          </p:spPr>
        </p:pic>
        <p:sp>
          <p:nvSpPr>
            <p:cNvPr id="12" name="Rectangle 8"/>
            <p:cNvSpPr>
              <a:spLocks noChangeArrowheads="1"/>
            </p:cNvSpPr>
            <p:nvPr/>
          </p:nvSpPr>
          <p:spPr bwMode="auto">
            <a:xfrm>
              <a:off x="13640" y="44251"/>
              <a:ext cx="25841" cy="4648"/>
            </a:xfrm>
            <a:prstGeom prst="rect">
              <a:avLst/>
            </a:prstGeom>
            <a:noFill/>
            <a:ln w="12700">
              <a:noFill/>
              <a:miter lim="4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29" name="Rectangle 5"/>
          <p:cNvSpPr>
            <a:spLocks noChangeArrowheads="1"/>
          </p:cNvSpPr>
          <p:nvPr/>
        </p:nvSpPr>
        <p:spPr bwMode="auto">
          <a:xfrm>
            <a:off x="323274" y="1473490"/>
            <a:ext cx="4036292" cy="4339601"/>
          </a:xfrm>
          <a:prstGeom prst="rect">
            <a:avLst/>
          </a:prstGeom>
          <a:noFill/>
          <a:ln w="9525">
            <a:noFill/>
            <a:miter lim="800000"/>
            <a:headEnd/>
            <a:tailEnd/>
          </a:ln>
          <a:effectLst/>
        </p:spPr>
        <p:txBody>
          <a:bodyPr vert="horz" wrap="square" lIns="274551"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tab pos="504825" algn="l"/>
                <a:tab pos="755650" algn="l"/>
                <a:tab pos="1008063" algn="l"/>
                <a:tab pos="1260475" algn="l"/>
              </a:tabLst>
            </a:pPr>
            <a:r>
              <a:rPr lang="en-US" altLang="zh-CN" sz="1700" dirty="0" smtClean="0">
                <a:solidFill>
                  <a:schemeClr val="tx2">
                    <a:lumMod val="60000"/>
                    <a:lumOff val="40000"/>
                  </a:schemeClr>
                </a:solidFill>
                <a:latin typeface="Cambria" pitchFamily="18" charset="0"/>
              </a:rPr>
              <a:t>The Recommendation aims to explore the potential of ICT in supporting the agricultural sector in the event of climate change. </a:t>
            </a: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endParaRPr lang="en-US" altLang="zh-CN" sz="1700" dirty="0" smtClean="0">
              <a:solidFill>
                <a:schemeClr val="tx2">
                  <a:lumMod val="60000"/>
                  <a:lumOff val="40000"/>
                </a:schemeClr>
              </a:solidFill>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endParaRPr lang="en-US" altLang="zh-CN" sz="1700" dirty="0" smtClean="0">
              <a:solidFill>
                <a:schemeClr val="tx2">
                  <a:lumMod val="60000"/>
                  <a:lumOff val="40000"/>
                </a:schemeClr>
              </a:solidFill>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r>
              <a:rPr lang="en-US" altLang="zh-CN" sz="1700" dirty="0" smtClean="0">
                <a:solidFill>
                  <a:schemeClr val="tx2">
                    <a:lumMod val="60000"/>
                    <a:lumOff val="40000"/>
                  </a:schemeClr>
                </a:solidFill>
                <a:latin typeface="Cambria" pitchFamily="18" charset="0"/>
              </a:rPr>
              <a:t>It offers useful information to decision makers concerning areas of possible adaptive action using ICTs in the events of climate change in both developing and developed countries.</a:t>
            </a: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endParaRPr lang="en-US" altLang="zh-CN" sz="1700" dirty="0" smtClean="0">
              <a:solidFill>
                <a:schemeClr val="tx2">
                  <a:lumMod val="60000"/>
                  <a:lumOff val="40000"/>
                </a:schemeClr>
              </a:solidFill>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r>
              <a:rPr lang="en-US" altLang="zh-CN" sz="1700" dirty="0" smtClean="0">
                <a:solidFill>
                  <a:schemeClr val="tx2">
                    <a:lumMod val="60000"/>
                    <a:lumOff val="40000"/>
                  </a:schemeClr>
                </a:solidFill>
                <a:latin typeface="Cambria" pitchFamily="18" charset="0"/>
              </a:rPr>
              <a:t>ICT can aid small farmers to exploit their resources and mitigate the impact climate change has on their livelihood </a:t>
            </a:r>
          </a:p>
          <a:p>
            <a:pPr marL="0" marR="0" lvl="0" indent="0" algn="l"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endParaRPr lang="en-US" altLang="zh-CN" sz="1700" dirty="0" smtClean="0">
              <a:solidFill>
                <a:schemeClr val="tx2">
                  <a:lumMod val="60000"/>
                  <a:lumOff val="40000"/>
                </a:schemeClr>
              </a:solidFill>
              <a:latin typeface="Cambr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altLang="ko-KR" sz="3600" dirty="0" smtClean="0"/>
              <a:t>Potential areas of Work in Adaptation</a:t>
            </a:r>
          </a:p>
        </p:txBody>
      </p:sp>
      <p:sp>
        <p:nvSpPr>
          <p:cNvPr id="9" name="Content Placeholder 8"/>
          <p:cNvSpPr>
            <a:spLocks noGrp="1"/>
          </p:cNvSpPr>
          <p:nvPr>
            <p:ph idx="1"/>
          </p:nvPr>
        </p:nvSpPr>
        <p:spPr>
          <a:xfrm>
            <a:off x="341745" y="1043709"/>
            <a:ext cx="8345055" cy="4857219"/>
          </a:xfrm>
        </p:spPr>
        <p:txBody>
          <a:bodyPr>
            <a:normAutofit fontScale="92500" lnSpcReduction="10000"/>
          </a:bodyPr>
          <a:lstStyle/>
          <a:p>
            <a:pPr marL="0" indent="0" defTabSz="914400" fontAlgn="base">
              <a:spcBef>
                <a:spcPct val="0"/>
              </a:spcBef>
              <a:spcAft>
                <a:spcPct val="0"/>
              </a:spcAft>
            </a:pPr>
            <a:r>
              <a:rPr lang="en-GB" altLang="ko-KR" sz="1600" dirty="0" smtClean="0">
                <a:ea typeface="Cambria Math" panose="02040503050406030204" pitchFamily="18" charset="0"/>
              </a:rPr>
              <a:t>  </a:t>
            </a:r>
            <a:r>
              <a:rPr lang="en-GB" altLang="ko-KR" sz="1800" dirty="0" smtClean="0">
                <a:ea typeface="Cambria Math" panose="02040503050406030204" pitchFamily="18" charset="0"/>
              </a:rPr>
              <a:t>Knowledge Sharing in Agriculture Sector using ICT</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Best practices of Crowd Sourcing in Agriculture Sector using ICT</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Best practices of Customization/ Personalisation of information in Agriculture Sector using   ICT</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Best practices of Farmer-to-Farmer interaction for community practices in Agriculture Sector using ICT</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Best practices of R&amp;D with involvement of farmers, intermediaries in research &amp; academic activities in Agriculture Sector using ICT</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Best practices of integration of advisory services with other activities like input supply, testing, support services in Agriculture Sector using ICT</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Best practices of Multi-media portals/ two-way information flow, one stop centres for various operations in Agriculture Sector using ICT</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Best practices of Micro-irrigation, micro-land management etc. in Agriculture Sector using ICT</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Best practices of use of GIS application in Agriculture Sector using ICT</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Best practices of forecasting, Agro-met advisories, Drought relief management information on basis of location, time and to lowest area granularity in Agriculture Sector using ICT</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Best practices of Market information in Agriculture Sector using ICT</a:t>
            </a:r>
          </a:p>
          <a:p>
            <a:pPr marL="0" indent="0" defTabSz="914400" eaLnBrk="0" fontAlgn="base" hangingPunct="0">
              <a:spcBef>
                <a:spcPct val="0"/>
              </a:spcBef>
              <a:spcAft>
                <a:spcPct val="0"/>
              </a:spcAft>
            </a:pPr>
            <a:r>
              <a:rPr lang="en-GB" altLang="ko-KR" sz="1800" dirty="0" smtClean="0">
                <a:ea typeface="Cambria Math" panose="02040503050406030204" pitchFamily="18" charset="0"/>
              </a:rPr>
              <a:t>  Best practices of Weather based insurance in Agriculture Sector using ICT</a:t>
            </a:r>
            <a:endParaRPr lang="en-US" altLang="ko-KR" sz="1800" dirty="0" smtClean="0">
              <a:ea typeface="Cambria Math"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855"/>
            <a:ext cx="8229600" cy="1143000"/>
          </a:xfrm>
        </p:spPr>
        <p:txBody>
          <a:bodyPr>
            <a:normAutofit/>
          </a:bodyPr>
          <a:lstStyle/>
          <a:p>
            <a:r>
              <a:rPr lang="en-US" altLang="ko-KR" sz="2900" dirty="0" smtClean="0"/>
              <a:t>B. Q15/5 Main study areas</a:t>
            </a:r>
          </a:p>
        </p:txBody>
      </p:sp>
      <p:sp>
        <p:nvSpPr>
          <p:cNvPr id="9" name="Content Placeholder 8"/>
          <p:cNvSpPr>
            <a:spLocks noGrp="1"/>
          </p:cNvSpPr>
          <p:nvPr>
            <p:ph idx="1"/>
          </p:nvPr>
        </p:nvSpPr>
        <p:spPr>
          <a:xfrm>
            <a:off x="457200" y="1246909"/>
            <a:ext cx="8229600" cy="4969164"/>
          </a:xfrm>
        </p:spPr>
        <p:txBody>
          <a:bodyPr>
            <a:normAutofit lnSpcReduction="10000"/>
          </a:bodyPr>
          <a:lstStyle/>
          <a:p>
            <a:pPr marL="637200" lvl="1" indent="-457200">
              <a:buClr>
                <a:schemeClr val="tx2">
                  <a:lumMod val="40000"/>
                  <a:lumOff val="60000"/>
                </a:schemeClr>
              </a:buClr>
              <a:buSzPct val="80000"/>
              <a:buNone/>
            </a:pPr>
            <a:endParaRPr lang="en-US" sz="2000" b="1" kern="0" dirty="0" smtClean="0">
              <a:latin typeface="Cambria" panose="02040503050406030204" pitchFamily="18" charset="0"/>
            </a:endParaRPr>
          </a:p>
          <a:p>
            <a:pPr>
              <a:defRPr/>
            </a:pPr>
            <a:r>
              <a:rPr lang="en-US" sz="2000" kern="0" dirty="0" smtClean="0">
                <a:latin typeface="Cambria" panose="02040503050406030204" pitchFamily="18" charset="0"/>
              </a:rPr>
              <a:t>Studying how ICTs can be effective in enabling countries to better adapt to climate change;</a:t>
            </a:r>
          </a:p>
          <a:p>
            <a:pPr>
              <a:defRPr/>
            </a:pPr>
            <a:r>
              <a:rPr lang="en-US" sz="2000" kern="0" dirty="0" smtClean="0">
                <a:latin typeface="Cambria" panose="02040503050406030204" pitchFamily="18" charset="0"/>
              </a:rPr>
              <a:t>Studying how the telecommunications infrastructure and associated ICT can be resilient to the effects of climate change;</a:t>
            </a:r>
          </a:p>
          <a:p>
            <a:pPr>
              <a:defRPr/>
            </a:pPr>
            <a:r>
              <a:rPr lang="en-US" sz="2000" kern="0" dirty="0" smtClean="0">
                <a:latin typeface="Cambria" panose="02040503050406030204" pitchFamily="18" charset="0"/>
              </a:rPr>
              <a:t>Producing Recommendations; </a:t>
            </a:r>
          </a:p>
          <a:p>
            <a:pPr>
              <a:defRPr/>
            </a:pPr>
            <a:r>
              <a:rPr lang="en-US" sz="2000" kern="0" dirty="0" smtClean="0">
                <a:latin typeface="Cambria" panose="02040503050406030204" pitchFamily="18" charset="0"/>
              </a:rPr>
              <a:t>Collecting, sharing and disseminating information and best practices.</a:t>
            </a:r>
            <a:r>
              <a:rPr lang="en-US" sz="2000" kern="0" dirty="0" smtClean="0">
                <a:solidFill>
                  <a:schemeClr val="bg1"/>
                </a:solidFill>
                <a:latin typeface="Cambria" panose="02040503050406030204" pitchFamily="18" charset="0"/>
              </a:rPr>
              <a:t> </a:t>
            </a:r>
            <a:r>
              <a:rPr lang="en-US" sz="2000" kern="0" dirty="0" smtClean="0">
                <a:latin typeface="Cambria" panose="02040503050406030204" pitchFamily="18" charset="0"/>
              </a:rPr>
              <a:t>Studying how ICTs can be effective in enabling countries to better adapt to climate change;</a:t>
            </a:r>
          </a:p>
          <a:p>
            <a:pPr>
              <a:defRPr/>
            </a:pPr>
            <a:r>
              <a:rPr lang="en-US" sz="2000" kern="0" dirty="0" smtClean="0">
                <a:latin typeface="Cambria" panose="02040503050406030204" pitchFamily="18" charset="0"/>
              </a:rPr>
              <a:t>Studying how the telecommunications infrastructure and associated ICT can be resilient to the effects of climate change;</a:t>
            </a:r>
          </a:p>
          <a:p>
            <a:pPr>
              <a:defRPr/>
            </a:pPr>
            <a:r>
              <a:rPr lang="en-US" sz="2000" kern="0" dirty="0" smtClean="0">
                <a:latin typeface="Cambria" panose="02040503050406030204" pitchFamily="18" charset="0"/>
              </a:rPr>
              <a:t>Studying how ICTs can be used in verticals to adapt to climate change effects; </a:t>
            </a:r>
          </a:p>
          <a:p>
            <a:pPr>
              <a:defRPr/>
            </a:pPr>
            <a:r>
              <a:rPr lang="en-US" sz="2000" kern="0" dirty="0" smtClean="0">
                <a:latin typeface="Cambria" panose="02040503050406030204" pitchFamily="18" charset="0"/>
              </a:rPr>
              <a:t>Issuing recommendations, collecting, sharing and disseminating information and best practices and producing supplements. </a:t>
            </a:r>
          </a:p>
          <a:p>
            <a:pPr fontAlgn="auto">
              <a:spcAft>
                <a:spcPts val="0"/>
              </a:spcAft>
              <a:buFont typeface="Wingdings" panose="05000000000000000000" pitchFamily="2" charset="2"/>
              <a:buChar char="§"/>
              <a:defRPr/>
            </a:pPr>
            <a:endParaRPr lang="en-US" sz="2000" kern="0" dirty="0" smtClean="0">
              <a:latin typeface="Cambria" panose="02040503050406030204" pitchFamily="18" charset="0"/>
            </a:endParaRPr>
          </a:p>
          <a:p>
            <a:pPr lvl="1" indent="0">
              <a:buNone/>
            </a:pPr>
            <a:endParaRPr lang="en-US" altLang="ko-KR" sz="1700" dirty="0" smtClean="0">
              <a:ea typeface="Cambria Math" panose="02040503050406030204" pitchFamily="18"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898" y="332613"/>
            <a:ext cx="3620948" cy="550862"/>
          </a:xfrm>
        </p:spPr>
        <p:txBody>
          <a:bodyPr/>
          <a:lstStyle/>
          <a:p>
            <a:r>
              <a:rPr lang="en-US" sz="2800" b="1" dirty="0" smtClean="0"/>
              <a:t>Q15/5 and Goal 13 of the SDGs  </a:t>
            </a:r>
            <a:endParaRPr lang="en-US" sz="2800" b="1" dirty="0"/>
          </a:p>
        </p:txBody>
      </p:sp>
      <p:sp>
        <p:nvSpPr>
          <p:cNvPr id="4" name="Title 4"/>
          <p:cNvSpPr txBox="1">
            <a:spLocks/>
          </p:cNvSpPr>
          <p:nvPr/>
        </p:nvSpPr>
        <p:spPr>
          <a:xfrm>
            <a:off x="912712" y="332613"/>
            <a:ext cx="5237264" cy="5508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kern="1200">
                <a:solidFill>
                  <a:srgbClr val="662584"/>
                </a:solidFill>
                <a:latin typeface="+mj-lt"/>
                <a:ea typeface="+mj-ea"/>
                <a:cs typeface="+mj-cs"/>
              </a:defRPr>
            </a:lvl1pPr>
          </a:lstStyle>
          <a:p>
            <a:endParaRPr lang="en-US" b="1" dirty="0">
              <a:solidFill>
                <a:schemeClr val="accent1">
                  <a:lumMod val="50000"/>
                </a:schemeClr>
              </a:solidFill>
            </a:endParaRPr>
          </a:p>
        </p:txBody>
      </p:sp>
      <p:grpSp>
        <p:nvGrpSpPr>
          <p:cNvPr id="2" name="Group 5"/>
          <p:cNvGrpSpPr/>
          <p:nvPr/>
        </p:nvGrpSpPr>
        <p:grpSpPr>
          <a:xfrm>
            <a:off x="257898" y="85344"/>
            <a:ext cx="8447706" cy="5643235"/>
            <a:chOff x="195099" y="865693"/>
            <a:chExt cx="11341609" cy="5177717"/>
          </a:xfrm>
        </p:grpSpPr>
        <p:sp>
          <p:nvSpPr>
            <p:cNvPr id="7" name="Freeform 6"/>
            <p:cNvSpPr/>
            <p:nvPr/>
          </p:nvSpPr>
          <p:spPr>
            <a:xfrm>
              <a:off x="5765853" y="4120612"/>
              <a:ext cx="4752180" cy="452321"/>
            </a:xfrm>
            <a:custGeom>
              <a:avLst/>
              <a:gdLst/>
              <a:ahLst/>
              <a:cxnLst/>
              <a:rect l="0" t="0" r="0" b="0"/>
              <a:pathLst>
                <a:path>
                  <a:moveTo>
                    <a:pt x="0" y="0"/>
                  </a:moveTo>
                  <a:lnTo>
                    <a:pt x="0" y="308243"/>
                  </a:lnTo>
                  <a:lnTo>
                    <a:pt x="4752180" y="308243"/>
                  </a:lnTo>
                  <a:lnTo>
                    <a:pt x="4752180" y="45232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1013674" y="4127781"/>
              <a:ext cx="4579372" cy="440944"/>
            </a:xfrm>
            <a:custGeom>
              <a:avLst/>
              <a:gdLst/>
              <a:ahLst/>
              <a:cxnLst/>
              <a:rect l="0" t="0" r="0" b="0"/>
              <a:pathLst>
                <a:path>
                  <a:moveTo>
                    <a:pt x="4752180" y="0"/>
                  </a:moveTo>
                  <a:lnTo>
                    <a:pt x="4752180" y="308243"/>
                  </a:lnTo>
                  <a:lnTo>
                    <a:pt x="0" y="308243"/>
                  </a:lnTo>
                  <a:lnTo>
                    <a:pt x="0" y="45232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Rounded Rectangle 10"/>
            <p:cNvSpPr/>
            <p:nvPr/>
          </p:nvSpPr>
          <p:spPr>
            <a:xfrm>
              <a:off x="5056463" y="1256376"/>
              <a:ext cx="1555258"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5178887" y="865693"/>
              <a:ext cx="1400920" cy="1407094"/>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400" b="1" dirty="0">
                  <a:solidFill>
                    <a:schemeClr val="accent6">
                      <a:lumMod val="50000"/>
                    </a:schemeClr>
                  </a:solidFill>
                </a:rPr>
                <a:t>Take urgent action to combat climate change and its impacts</a:t>
              </a:r>
              <a:endParaRPr lang="en-US" sz="1400" b="1" kern="1200" dirty="0">
                <a:solidFill>
                  <a:schemeClr val="accent6">
                    <a:lumMod val="50000"/>
                  </a:schemeClr>
                </a:solidFill>
              </a:endParaRPr>
            </a:p>
          </p:txBody>
        </p:sp>
        <p:sp>
          <p:nvSpPr>
            <p:cNvPr id="13" name="Rounded Rectangle 12"/>
            <p:cNvSpPr/>
            <p:nvPr/>
          </p:nvSpPr>
          <p:spPr>
            <a:xfrm>
              <a:off x="195099" y="4600229"/>
              <a:ext cx="1555258"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354257" y="4737100"/>
              <a:ext cx="1730597" cy="1306310"/>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endParaRPr lang="en-US" sz="1200" kern="1200" dirty="0"/>
            </a:p>
          </p:txBody>
        </p:sp>
        <p:sp>
          <p:nvSpPr>
            <p:cNvPr id="19" name="Rounded Rectangle 18"/>
            <p:cNvSpPr/>
            <p:nvPr/>
          </p:nvSpPr>
          <p:spPr>
            <a:xfrm>
              <a:off x="5056364" y="4627525"/>
              <a:ext cx="1645969"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5147075" y="4791693"/>
              <a:ext cx="1776039" cy="1083126"/>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400" b="1" dirty="0" smtClean="0">
                  <a:solidFill>
                    <a:schemeClr val="accent6">
                      <a:lumMod val="50000"/>
                    </a:schemeClr>
                  </a:solidFill>
                </a:rPr>
                <a:t>13.2 - Integrate </a:t>
              </a:r>
              <a:r>
                <a:rPr lang="en-US" sz="1400" b="1" dirty="0">
                  <a:solidFill>
                    <a:schemeClr val="accent6">
                      <a:lumMod val="50000"/>
                    </a:schemeClr>
                  </a:solidFill>
                </a:rPr>
                <a:t>climate change measures into national policies</a:t>
              </a:r>
            </a:p>
          </p:txBody>
        </p:sp>
        <p:sp>
          <p:nvSpPr>
            <p:cNvPr id="27" name="Rounded Rectangle 26"/>
            <p:cNvSpPr/>
            <p:nvPr/>
          </p:nvSpPr>
          <p:spPr>
            <a:xfrm>
              <a:off x="9808643" y="4627525"/>
              <a:ext cx="1555258"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reeform 27"/>
            <p:cNvSpPr/>
            <p:nvPr/>
          </p:nvSpPr>
          <p:spPr>
            <a:xfrm>
              <a:off x="9981450" y="3982265"/>
              <a:ext cx="1555258" cy="1892554"/>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300" b="1" dirty="0" smtClean="0">
                  <a:solidFill>
                    <a:schemeClr val="accent6">
                      <a:lumMod val="50000"/>
                    </a:schemeClr>
                  </a:solidFill>
                </a:rPr>
                <a:t>13.3 Improve </a:t>
              </a:r>
              <a:r>
                <a:rPr lang="en-US" sz="1300" b="1" dirty="0">
                  <a:solidFill>
                    <a:schemeClr val="accent6">
                      <a:lumMod val="50000"/>
                    </a:schemeClr>
                  </a:solidFill>
                </a:rPr>
                <a:t>education, awareness-raising </a:t>
              </a:r>
            </a:p>
            <a:p>
              <a:pPr lvl="0" algn="ctr" defTabSz="533400">
                <a:lnSpc>
                  <a:spcPct val="90000"/>
                </a:lnSpc>
                <a:spcBef>
                  <a:spcPct val="0"/>
                </a:spcBef>
                <a:spcAft>
                  <a:spcPct val="35000"/>
                </a:spcAft>
              </a:pPr>
              <a:r>
                <a:rPr lang="en-US" sz="1300" b="1" dirty="0">
                  <a:solidFill>
                    <a:schemeClr val="accent6">
                      <a:lumMod val="50000"/>
                    </a:schemeClr>
                  </a:solidFill>
                </a:rPr>
                <a:t>on climate change mitigation, </a:t>
              </a:r>
            </a:p>
            <a:p>
              <a:pPr lvl="0" algn="ctr" defTabSz="533400">
                <a:lnSpc>
                  <a:spcPct val="90000"/>
                </a:lnSpc>
                <a:spcBef>
                  <a:spcPct val="0"/>
                </a:spcBef>
                <a:spcAft>
                  <a:spcPct val="35000"/>
                </a:spcAft>
              </a:pPr>
              <a:r>
                <a:rPr lang="en-US" sz="1300" b="1" dirty="0">
                  <a:solidFill>
                    <a:schemeClr val="accent6">
                      <a:lumMod val="50000"/>
                    </a:schemeClr>
                  </a:solidFill>
                </a:rPr>
                <a:t>and early warning</a:t>
              </a:r>
            </a:p>
          </p:txBody>
        </p:sp>
      </p:grpSp>
      <p:cxnSp>
        <p:nvCxnSpPr>
          <p:cNvPr id="31" name="Straight Connector 30"/>
          <p:cNvCxnSpPr/>
          <p:nvPr/>
        </p:nvCxnSpPr>
        <p:spPr>
          <a:xfrm>
            <a:off x="4376928" y="1706880"/>
            <a:ext cx="30301" cy="22699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803944" y="3976844"/>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376446" y="4343691"/>
            <a:ext cx="1427498" cy="1292662"/>
          </a:xfrm>
          <a:prstGeom prst="rect">
            <a:avLst/>
          </a:prstGeom>
        </p:spPr>
        <p:txBody>
          <a:bodyPr wrap="square">
            <a:spAutoFit/>
          </a:bodyPr>
          <a:lstStyle/>
          <a:p>
            <a:r>
              <a:rPr lang="en-US" sz="1300" b="1" dirty="0" smtClean="0">
                <a:solidFill>
                  <a:schemeClr val="accent6">
                    <a:lumMod val="50000"/>
                  </a:schemeClr>
                </a:solidFill>
              </a:rPr>
              <a:t>13.1-  Strengthen </a:t>
            </a:r>
            <a:r>
              <a:rPr lang="en-US" sz="1300" b="1" dirty="0">
                <a:solidFill>
                  <a:schemeClr val="accent6">
                    <a:lumMod val="50000"/>
                  </a:schemeClr>
                </a:solidFill>
              </a:rPr>
              <a:t>resilience and adaptive capacity to climate-related hazards and natural disasters </a:t>
            </a:r>
          </a:p>
        </p:txBody>
      </p:sp>
      <p:cxnSp>
        <p:nvCxnSpPr>
          <p:cNvPr id="46" name="Straight Connector 45"/>
          <p:cNvCxnSpPr/>
          <p:nvPr/>
        </p:nvCxnSpPr>
        <p:spPr>
          <a:xfrm flipH="1">
            <a:off x="2896738" y="1619269"/>
            <a:ext cx="982034" cy="684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037267" y="1556796"/>
            <a:ext cx="624180" cy="733774"/>
          </a:xfrm>
          <a:prstGeom prst="line">
            <a:avLst/>
          </a:prstGeom>
        </p:spPr>
        <p:style>
          <a:lnRef idx="2">
            <a:schemeClr val="accent1"/>
          </a:lnRef>
          <a:fillRef idx="0">
            <a:schemeClr val="accent1"/>
          </a:fillRef>
          <a:effectRef idx="1">
            <a:schemeClr val="accent1"/>
          </a:effectRef>
          <a:fontRef idx="minor">
            <a:schemeClr val="tx1"/>
          </a:fontRef>
        </p:style>
      </p:cxnSp>
      <p:sp>
        <p:nvSpPr>
          <p:cNvPr id="56" name="Rounded Rectangle 55"/>
          <p:cNvSpPr/>
          <p:nvPr/>
        </p:nvSpPr>
        <p:spPr>
          <a:xfrm>
            <a:off x="2456904" y="2304218"/>
            <a:ext cx="1166444"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Freeform 56"/>
          <p:cNvSpPr/>
          <p:nvPr/>
        </p:nvSpPr>
        <p:spPr>
          <a:xfrm>
            <a:off x="2599905" y="2468385"/>
            <a:ext cx="1537053" cy="1380284"/>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300" b="1" dirty="0" smtClean="0">
                <a:solidFill>
                  <a:schemeClr val="accent6">
                    <a:lumMod val="50000"/>
                  </a:schemeClr>
                </a:solidFill>
              </a:rPr>
              <a:t>13.A</a:t>
            </a:r>
          </a:p>
          <a:p>
            <a:pPr lvl="0" algn="ctr" defTabSz="533400">
              <a:lnSpc>
                <a:spcPct val="90000"/>
              </a:lnSpc>
              <a:spcBef>
                <a:spcPct val="0"/>
              </a:spcBef>
              <a:spcAft>
                <a:spcPct val="35000"/>
              </a:spcAft>
            </a:pPr>
            <a:r>
              <a:rPr lang="en-GB" sz="1300" b="1" dirty="0">
                <a:solidFill>
                  <a:schemeClr val="accent6">
                    <a:lumMod val="50000"/>
                  </a:schemeClr>
                </a:solidFill>
              </a:rPr>
              <a:t>Implement the United Nations Framework Convention on Climate Change</a:t>
            </a:r>
            <a:endParaRPr lang="en-US" sz="1300" b="1" dirty="0">
              <a:solidFill>
                <a:schemeClr val="accent6">
                  <a:lumMod val="50000"/>
                </a:schemeClr>
              </a:solidFill>
            </a:endParaRPr>
          </a:p>
        </p:txBody>
      </p:sp>
      <p:sp>
        <p:nvSpPr>
          <p:cNvPr id="58" name="Rounded Rectangle 57"/>
          <p:cNvSpPr/>
          <p:nvPr/>
        </p:nvSpPr>
        <p:spPr>
          <a:xfrm>
            <a:off x="4995432" y="2290570"/>
            <a:ext cx="1166444" cy="987589"/>
          </a:xfrm>
          <a:prstGeom prst="roundRect">
            <a:avLst>
              <a:gd name="adj" fmla="val 10000"/>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Freeform 58"/>
          <p:cNvSpPr/>
          <p:nvPr/>
        </p:nvSpPr>
        <p:spPr>
          <a:xfrm>
            <a:off x="5220624" y="2516677"/>
            <a:ext cx="1637377" cy="1331993"/>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400" b="1" dirty="0" smtClean="0">
                <a:solidFill>
                  <a:schemeClr val="accent6">
                    <a:lumMod val="50000"/>
                  </a:schemeClr>
                </a:solidFill>
              </a:rPr>
              <a:t>13.B</a:t>
            </a:r>
            <a:endParaRPr lang="en-US" sz="1400" b="1" dirty="0">
              <a:solidFill>
                <a:schemeClr val="accent6">
                  <a:lumMod val="50000"/>
                </a:schemeClr>
              </a:solidFill>
            </a:endParaRPr>
          </a:p>
          <a:p>
            <a:pPr lvl="0" algn="ctr" defTabSz="533400">
              <a:lnSpc>
                <a:spcPct val="90000"/>
              </a:lnSpc>
              <a:spcBef>
                <a:spcPct val="0"/>
              </a:spcBef>
              <a:spcAft>
                <a:spcPct val="35000"/>
              </a:spcAft>
            </a:pPr>
            <a:r>
              <a:rPr lang="en-GB" sz="1400" b="1" dirty="0">
                <a:solidFill>
                  <a:schemeClr val="accent6">
                    <a:lumMod val="50000"/>
                  </a:schemeClr>
                </a:solidFill>
              </a:rPr>
              <a:t>Promote mechanisms for raising capacity for effective climate change-related</a:t>
            </a:r>
            <a:endParaRPr lang="en-US" sz="1400" b="1" dirty="0">
              <a:solidFill>
                <a:schemeClr val="accent6">
                  <a:lumMod val="50000"/>
                </a:schemeClr>
              </a:solidFill>
            </a:endParaRPr>
          </a:p>
        </p:txBody>
      </p:sp>
      <p:cxnSp>
        <p:nvCxnSpPr>
          <p:cNvPr id="3" name="Straight Connector 2"/>
          <p:cNvCxnSpPr/>
          <p:nvPr/>
        </p:nvCxnSpPr>
        <p:spPr>
          <a:xfrm flipH="1">
            <a:off x="1550631" y="1396524"/>
            <a:ext cx="2296665" cy="63786"/>
          </a:xfrm>
          <a:prstGeom prst="line">
            <a:avLst/>
          </a:prstGeom>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901657" y="1460310"/>
            <a:ext cx="1247867" cy="1056366"/>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936548" y="1619269"/>
            <a:ext cx="1356276" cy="1055693"/>
          </a:xfrm>
          <a:custGeom>
            <a:avLst/>
            <a:gdLst>
              <a:gd name="connsiteX0" fmla="*/ 0 w 1555258"/>
              <a:gd name="connsiteY0" fmla="*/ 98759 h 987589"/>
              <a:gd name="connsiteX1" fmla="*/ 98759 w 1555258"/>
              <a:gd name="connsiteY1" fmla="*/ 0 h 987589"/>
              <a:gd name="connsiteX2" fmla="*/ 1456499 w 1555258"/>
              <a:gd name="connsiteY2" fmla="*/ 0 h 987589"/>
              <a:gd name="connsiteX3" fmla="*/ 1555258 w 1555258"/>
              <a:gd name="connsiteY3" fmla="*/ 98759 h 987589"/>
              <a:gd name="connsiteX4" fmla="*/ 1555258 w 1555258"/>
              <a:gd name="connsiteY4" fmla="*/ 888830 h 987589"/>
              <a:gd name="connsiteX5" fmla="*/ 1456499 w 1555258"/>
              <a:gd name="connsiteY5" fmla="*/ 987589 h 987589"/>
              <a:gd name="connsiteX6" fmla="*/ 98759 w 1555258"/>
              <a:gd name="connsiteY6" fmla="*/ 987589 h 987589"/>
              <a:gd name="connsiteX7" fmla="*/ 0 w 1555258"/>
              <a:gd name="connsiteY7" fmla="*/ 888830 h 987589"/>
              <a:gd name="connsiteX8" fmla="*/ 0 w 1555258"/>
              <a:gd name="connsiteY8" fmla="*/ 98759 h 98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58" h="987589">
                <a:moveTo>
                  <a:pt x="0" y="98759"/>
                </a:moveTo>
                <a:cubicBezTo>
                  <a:pt x="0" y="44216"/>
                  <a:pt x="44216" y="0"/>
                  <a:pt x="98759" y="0"/>
                </a:cubicBezTo>
                <a:lnTo>
                  <a:pt x="1456499" y="0"/>
                </a:lnTo>
                <a:cubicBezTo>
                  <a:pt x="1511042" y="0"/>
                  <a:pt x="1555258" y="44216"/>
                  <a:pt x="1555258" y="98759"/>
                </a:cubicBezTo>
                <a:lnTo>
                  <a:pt x="1555258" y="888830"/>
                </a:lnTo>
                <a:cubicBezTo>
                  <a:pt x="1555258" y="943373"/>
                  <a:pt x="1511042" y="987589"/>
                  <a:pt x="1456499" y="987589"/>
                </a:cubicBezTo>
                <a:lnTo>
                  <a:pt x="98759" y="987589"/>
                </a:lnTo>
                <a:cubicBezTo>
                  <a:pt x="44216" y="987589"/>
                  <a:pt x="0" y="943373"/>
                  <a:pt x="0" y="888830"/>
                </a:cubicBezTo>
                <a:lnTo>
                  <a:pt x="0" y="98759"/>
                </a:lnTo>
                <a:close/>
              </a:path>
            </a:pathLst>
          </a:custGeom>
          <a:solidFill>
            <a:srgbClr val="BAC3D4">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645" tIns="74645" rIns="74645" bIns="74645" numCol="1" spcCol="1270" anchor="ctr" anchorCtr="0">
            <a:noAutofit/>
          </a:bodyPr>
          <a:lstStyle/>
          <a:p>
            <a:pPr lvl="0" algn="ctr" defTabSz="533400">
              <a:lnSpc>
                <a:spcPct val="90000"/>
              </a:lnSpc>
              <a:spcBef>
                <a:spcPct val="0"/>
              </a:spcBef>
              <a:spcAft>
                <a:spcPct val="35000"/>
              </a:spcAft>
            </a:pPr>
            <a:r>
              <a:rPr lang="en-US" sz="1300" b="1" dirty="0" smtClean="0">
                <a:solidFill>
                  <a:schemeClr val="accent6">
                    <a:lumMod val="50000"/>
                  </a:schemeClr>
                </a:solidFill>
              </a:rPr>
              <a:t>Goal 13 is related to goals </a:t>
            </a:r>
          </a:p>
          <a:p>
            <a:pPr lvl="0" algn="ctr" defTabSz="533400">
              <a:lnSpc>
                <a:spcPct val="90000"/>
              </a:lnSpc>
              <a:spcBef>
                <a:spcPct val="0"/>
              </a:spcBef>
              <a:spcAft>
                <a:spcPct val="35000"/>
              </a:spcAft>
            </a:pPr>
            <a:r>
              <a:rPr lang="en-US" sz="1300" b="1" dirty="0" smtClean="0">
                <a:solidFill>
                  <a:schemeClr val="accent6">
                    <a:lumMod val="50000"/>
                  </a:schemeClr>
                </a:solidFill>
              </a:rPr>
              <a:t>G12- G14- G15</a:t>
            </a:r>
            <a:endParaRPr lang="en-US" sz="1300" b="1" dirty="0">
              <a:solidFill>
                <a:schemeClr val="accent6">
                  <a:lumMod val="50000"/>
                </a:schemeClr>
              </a:solidFill>
            </a:endParaRPr>
          </a:p>
        </p:txBody>
      </p:sp>
    </p:spTree>
    <p:extLst>
      <p:ext uri="{BB962C8B-B14F-4D97-AF65-F5344CB8AC3E}">
        <p14:creationId xmlns:p14="http://schemas.microsoft.com/office/powerpoint/2010/main" val="356218437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0" y="618694"/>
            <a:ext cx="2086396" cy="2565779"/>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1583136" y="1462671"/>
            <a:ext cx="2169995" cy="2984217"/>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3194304" y="3163998"/>
            <a:ext cx="2530968" cy="25657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4930246" y="4028450"/>
            <a:ext cx="2169995" cy="2829551"/>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p:cNvSpPr/>
          <p:nvPr/>
        </p:nvSpPr>
        <p:spPr>
          <a:xfrm>
            <a:off x="3344554" y="618694"/>
            <a:ext cx="2380718" cy="2781585"/>
          </a:xfrm>
          <a:prstGeom prst="hexag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5179324" y="1270084"/>
            <a:ext cx="2306475" cy="2758366"/>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937249" y="179781"/>
            <a:ext cx="2332988" cy="2813853"/>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6632809" y="3163998"/>
            <a:ext cx="2169995" cy="2565779"/>
          </a:xfrm>
          <a:prstGeom prst="hexago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0" y="3195846"/>
            <a:ext cx="2086396" cy="2565779"/>
          </a:xfrm>
          <a:prstGeom prst="hex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76368" y="900753"/>
            <a:ext cx="1608736" cy="2092881"/>
          </a:xfrm>
          <a:prstGeom prst="rect">
            <a:avLst/>
          </a:prstGeom>
          <a:noFill/>
        </p:spPr>
        <p:txBody>
          <a:bodyPr wrap="square" rtlCol="0">
            <a:spAutoFit/>
          </a:bodyPr>
          <a:lstStyle/>
          <a:p>
            <a:r>
              <a:rPr lang="en-US" b="1" dirty="0" smtClean="0"/>
              <a:t>Mobile devices </a:t>
            </a:r>
          </a:p>
          <a:p>
            <a:r>
              <a:rPr lang="en-CA" sz="1600" dirty="0">
                <a:solidFill>
                  <a:srgbClr val="000000"/>
                </a:solidFill>
                <a:latin typeface="Times New Roman" panose="02020603050405020304" pitchFamily="18" charset="0"/>
                <a:cs typeface="Times New Roman" panose="02020603050405020304" pitchFamily="18" charset="0"/>
              </a:rPr>
              <a:t>allow people to stay connected</a:t>
            </a:r>
          </a:p>
          <a:p>
            <a:r>
              <a:rPr lang="en-CA" sz="1600" dirty="0">
                <a:solidFill>
                  <a:srgbClr val="000000"/>
                </a:solidFill>
                <a:latin typeface="Times New Roman" panose="02020603050405020304" pitchFamily="18" charset="0"/>
                <a:cs typeface="Times New Roman" panose="02020603050405020304" pitchFamily="18" charset="0"/>
              </a:rPr>
              <a:t>and take advantage of ICT</a:t>
            </a:r>
          </a:p>
          <a:p>
            <a:r>
              <a:rPr lang="en-CA" sz="1600" dirty="0">
                <a:solidFill>
                  <a:srgbClr val="000000"/>
                </a:solidFill>
                <a:latin typeface="Times New Roman" panose="02020603050405020304" pitchFamily="18" charset="0"/>
                <a:cs typeface="Times New Roman" panose="02020603050405020304" pitchFamily="18" charset="0"/>
              </a:rPr>
              <a:t>solutions anywhere and anytime</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76369" y="3195846"/>
            <a:ext cx="1608736" cy="3067506"/>
          </a:xfrm>
          <a:prstGeom prst="rect">
            <a:avLst/>
          </a:prstGeom>
          <a:noFill/>
        </p:spPr>
        <p:txBody>
          <a:bodyPr wrap="square" rtlCol="0">
            <a:spAutoFit/>
          </a:bodyPr>
          <a:lstStyle/>
          <a:p>
            <a:r>
              <a:rPr lang="en-US" b="1" dirty="0" smtClean="0">
                <a:solidFill>
                  <a:schemeClr val="bg1"/>
                </a:solidFill>
              </a:rPr>
              <a:t>         Power</a:t>
            </a:r>
          </a:p>
          <a:p>
            <a:pPr algn="ctr">
              <a:lnSpc>
                <a:spcPts val="1000"/>
              </a:lnSpc>
            </a:pPr>
            <a:endParaRPr lang="en-US" b="1" dirty="0">
              <a:solidFill>
                <a:schemeClr val="bg1"/>
              </a:solidFill>
            </a:endParaRPr>
          </a:p>
          <a:p>
            <a:r>
              <a:rPr lang="en-CA" sz="1600" dirty="0">
                <a:solidFill>
                  <a:schemeClr val="bg1"/>
                </a:solidFill>
                <a:latin typeface="Times New Roman" panose="02020603050405020304" pitchFamily="18" charset="0"/>
                <a:cs typeface="Times New Roman" panose="02020603050405020304" pitchFamily="18" charset="0"/>
              </a:rPr>
              <a:t>Access to affordable</a:t>
            </a:r>
            <a:r>
              <a:rPr lang="en-CA" sz="1600" dirty="0" smtClean="0">
                <a:solidFill>
                  <a:schemeClr val="bg1"/>
                </a:solidFill>
                <a:latin typeface="Times New Roman" panose="02020603050405020304" pitchFamily="18" charset="0"/>
                <a:cs typeface="Times New Roman" panose="02020603050405020304" pitchFamily="18" charset="0"/>
              </a:rPr>
              <a:t>,</a:t>
            </a:r>
          </a:p>
          <a:p>
            <a:r>
              <a:rPr lang="en-CA" sz="1600" dirty="0" smtClean="0">
                <a:solidFill>
                  <a:schemeClr val="bg1"/>
                </a:solidFill>
                <a:latin typeface="Times New Roman" panose="02020603050405020304" pitchFamily="18" charset="0"/>
                <a:cs typeface="Times New Roman" panose="02020603050405020304" pitchFamily="18" charset="0"/>
              </a:rPr>
              <a:t> </a:t>
            </a:r>
            <a:r>
              <a:rPr lang="en-CA" sz="1600" dirty="0">
                <a:solidFill>
                  <a:schemeClr val="bg1"/>
                </a:solidFill>
                <a:latin typeface="Times New Roman" panose="02020603050405020304" pitchFamily="18" charset="0"/>
                <a:cs typeface="Times New Roman" panose="02020603050405020304" pitchFamily="18" charset="0"/>
              </a:rPr>
              <a:t>reliable, sustainable and modern </a:t>
            </a:r>
            <a:r>
              <a:rPr lang="en-CA" sz="1600" dirty="0" smtClean="0">
                <a:solidFill>
                  <a:schemeClr val="bg1"/>
                </a:solidFill>
                <a:latin typeface="Times New Roman" panose="02020603050405020304" pitchFamily="18" charset="0"/>
                <a:cs typeface="Times New Roman" panose="02020603050405020304" pitchFamily="18" charset="0"/>
              </a:rPr>
              <a:t>energy</a:t>
            </a:r>
          </a:p>
          <a:p>
            <a:endParaRPr lang="en-CA" sz="1600" dirty="0">
              <a:solidFill>
                <a:schemeClr val="bg1"/>
              </a:solidFill>
              <a:latin typeface="Times New Roman" panose="02020603050405020304" pitchFamily="18" charset="0"/>
              <a:cs typeface="Times New Roman" panose="02020603050405020304" pitchFamily="18" charset="0"/>
            </a:endParaRPr>
          </a:p>
          <a:p>
            <a:pPr>
              <a:lnSpc>
                <a:spcPts val="1100"/>
              </a:lnSpc>
            </a:pPr>
            <a:r>
              <a:rPr lang="en-CA" sz="1600" dirty="0">
                <a:solidFill>
                  <a:schemeClr val="bg1"/>
                </a:solidFill>
                <a:latin typeface="Times New Roman" panose="02020603050405020304" pitchFamily="18" charset="0"/>
                <a:cs typeface="Times New Roman" panose="02020603050405020304" pitchFamily="18" charset="0"/>
              </a:rPr>
              <a:t>enables the use </a:t>
            </a:r>
            <a:r>
              <a:rPr lang="en-CA" sz="1600" dirty="0" smtClean="0">
                <a:solidFill>
                  <a:schemeClr val="bg1"/>
                </a:solidFill>
                <a:latin typeface="Times New Roman" panose="02020603050405020304" pitchFamily="18" charset="0"/>
                <a:cs typeface="Times New Roman" panose="02020603050405020304" pitchFamily="18" charset="0"/>
              </a:rPr>
              <a:t>of</a:t>
            </a:r>
          </a:p>
          <a:p>
            <a:pPr>
              <a:lnSpc>
                <a:spcPts val="1100"/>
              </a:lnSpc>
            </a:pPr>
            <a:endParaRPr lang="en-CA" sz="1600" dirty="0">
              <a:solidFill>
                <a:schemeClr val="bg1"/>
              </a:solidFill>
              <a:latin typeface="Times New Roman" panose="02020603050405020304" pitchFamily="18" charset="0"/>
              <a:cs typeface="Times New Roman" panose="02020603050405020304" pitchFamily="18" charset="0"/>
            </a:endParaRPr>
          </a:p>
          <a:p>
            <a:pPr>
              <a:lnSpc>
                <a:spcPts val="1100"/>
              </a:lnSpc>
            </a:pPr>
            <a:r>
              <a:rPr lang="en-CA" sz="1600" dirty="0" smtClean="0">
                <a:solidFill>
                  <a:schemeClr val="bg1"/>
                </a:solidFill>
                <a:latin typeface="Times New Roman" panose="02020603050405020304" pitchFamily="18" charset="0"/>
                <a:cs typeface="Times New Roman" panose="02020603050405020304" pitchFamily="18" charset="0"/>
              </a:rPr>
              <a:t> </a:t>
            </a:r>
            <a:r>
              <a:rPr lang="en-CA" sz="1600" dirty="0">
                <a:solidFill>
                  <a:schemeClr val="bg1"/>
                </a:solidFill>
                <a:latin typeface="Times New Roman" panose="02020603050405020304" pitchFamily="18" charset="0"/>
                <a:cs typeface="Times New Roman" panose="02020603050405020304" pitchFamily="18" charset="0"/>
              </a:rPr>
              <a:t>ICT solutions in </a:t>
            </a:r>
            <a:endParaRPr lang="en-CA" sz="1600" dirty="0" smtClean="0">
              <a:solidFill>
                <a:schemeClr val="bg1"/>
              </a:solidFill>
              <a:latin typeface="Times New Roman" panose="02020603050405020304" pitchFamily="18" charset="0"/>
              <a:cs typeface="Times New Roman" panose="02020603050405020304" pitchFamily="18" charset="0"/>
            </a:endParaRPr>
          </a:p>
          <a:p>
            <a:pPr>
              <a:lnSpc>
                <a:spcPts val="1100"/>
              </a:lnSpc>
            </a:pPr>
            <a:endParaRPr lang="en-CA" sz="1600" dirty="0">
              <a:solidFill>
                <a:schemeClr val="bg1"/>
              </a:solidFill>
              <a:latin typeface="Times New Roman" panose="02020603050405020304" pitchFamily="18" charset="0"/>
              <a:cs typeface="Times New Roman" panose="02020603050405020304" pitchFamily="18" charset="0"/>
            </a:endParaRPr>
          </a:p>
          <a:p>
            <a:pPr>
              <a:lnSpc>
                <a:spcPts val="1100"/>
              </a:lnSpc>
            </a:pPr>
            <a:r>
              <a:rPr lang="en-CA" sz="1600" dirty="0" smtClean="0">
                <a:solidFill>
                  <a:schemeClr val="bg1"/>
                </a:solidFill>
                <a:latin typeface="Times New Roman" panose="02020603050405020304" pitchFamily="18" charset="0"/>
                <a:cs typeface="Times New Roman" panose="02020603050405020304" pitchFamily="18" charset="0"/>
              </a:rPr>
              <a:t>developing </a:t>
            </a:r>
            <a:r>
              <a:rPr lang="en-CA" sz="1600" dirty="0">
                <a:solidFill>
                  <a:schemeClr val="bg1"/>
                </a:solidFill>
                <a:latin typeface="Times New Roman" panose="02020603050405020304" pitchFamily="18" charset="0"/>
                <a:cs typeface="Times New Roman" panose="02020603050405020304" pitchFamily="18" charset="0"/>
              </a:rPr>
              <a:t>area</a:t>
            </a:r>
            <a:r>
              <a:rPr lang="en-CA" sz="1600" dirty="0">
                <a:solidFill>
                  <a:srgbClr val="000000"/>
                </a:solidFill>
                <a:latin typeface="Times New Roman" panose="02020603050405020304" pitchFamily="18" charset="0"/>
                <a:cs typeface="Times New Roman" panose="02020603050405020304" pitchFamily="18" charset="0"/>
              </a:rPr>
              <a:t>s.</a:t>
            </a:r>
          </a:p>
          <a:p>
            <a:pPr algn="ctr"/>
            <a:endParaRPr lang="en-US" sz="1600" spc="-10" dirty="0">
              <a:solidFill>
                <a:srgbClr val="413F42"/>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991712" y="1901585"/>
            <a:ext cx="1563564" cy="2616101"/>
          </a:xfrm>
          <a:prstGeom prst="rect">
            <a:avLst/>
          </a:prstGeom>
          <a:noFill/>
        </p:spPr>
        <p:txBody>
          <a:bodyPr wrap="square" rtlCol="0">
            <a:spAutoFit/>
          </a:bodyPr>
          <a:lstStyle/>
          <a:p>
            <a:pPr lvl="0"/>
            <a:r>
              <a:rPr lang="en-US" b="1" dirty="0" smtClean="0"/>
              <a:t>Connectivity</a:t>
            </a:r>
          </a:p>
          <a:p>
            <a:pPr lvl="0"/>
            <a:r>
              <a:rPr lang="en-CA" sz="1600" dirty="0">
                <a:solidFill>
                  <a:srgbClr val="000000"/>
                </a:solidFill>
                <a:latin typeface="Times New Roman" panose="02020603050405020304" pitchFamily="18" charset="0"/>
                <a:cs typeface="Times New Roman" panose="02020603050405020304" pitchFamily="18" charset="0"/>
              </a:rPr>
              <a:t>Connectivity provides unprecedented opportunities to</a:t>
            </a:r>
            <a:br>
              <a:rPr lang="en-CA" sz="1600" dirty="0">
                <a:solidFill>
                  <a:srgbClr val="000000"/>
                </a:solidFill>
                <a:latin typeface="Times New Roman" panose="02020603050405020304" pitchFamily="18" charset="0"/>
                <a:cs typeface="Times New Roman" panose="02020603050405020304" pitchFamily="18" charset="0"/>
              </a:rPr>
            </a:br>
            <a:r>
              <a:rPr lang="en-CA" sz="1600" dirty="0">
                <a:solidFill>
                  <a:srgbClr val="000000"/>
                </a:solidFill>
                <a:latin typeface="Times New Roman" panose="02020603050405020304" pitchFamily="18" charset="0"/>
                <a:cs typeface="Times New Roman" panose="02020603050405020304" pitchFamily="18" charset="0"/>
              </a:rPr>
              <a:t>improve livelihoods as it connects people to markets</a:t>
            </a:r>
            <a:endParaRPr lang="en-US" sz="1600" dirty="0">
              <a:solidFill>
                <a:srgbClr val="000000"/>
              </a:solidFill>
              <a:latin typeface="Times New Roman" panose="02020603050405020304" pitchFamily="18" charset="0"/>
              <a:cs typeface="Times New Roman" panose="02020603050405020304" pitchFamily="18" charset="0"/>
            </a:endParaRPr>
          </a:p>
          <a:p>
            <a:endParaRPr lang="en-US" b="1" dirty="0"/>
          </a:p>
        </p:txBody>
      </p:sp>
      <p:sp>
        <p:nvSpPr>
          <p:cNvPr id="29" name="TextBox 28"/>
          <p:cNvSpPr txBox="1"/>
          <p:nvPr/>
        </p:nvSpPr>
        <p:spPr>
          <a:xfrm>
            <a:off x="3961263" y="900752"/>
            <a:ext cx="968983" cy="369332"/>
          </a:xfrm>
          <a:prstGeom prst="rect">
            <a:avLst/>
          </a:prstGeom>
          <a:noFill/>
        </p:spPr>
        <p:txBody>
          <a:bodyPr wrap="square" rtlCol="0">
            <a:spAutoFit/>
          </a:bodyPr>
          <a:lstStyle/>
          <a:p>
            <a:endParaRPr lang="en-US" dirty="0"/>
          </a:p>
        </p:txBody>
      </p:sp>
      <p:sp>
        <p:nvSpPr>
          <p:cNvPr id="30" name="TextBox 29"/>
          <p:cNvSpPr txBox="1"/>
          <p:nvPr/>
        </p:nvSpPr>
        <p:spPr>
          <a:xfrm>
            <a:off x="3613245" y="618694"/>
            <a:ext cx="1647967" cy="2809493"/>
          </a:xfrm>
          <a:prstGeom prst="rect">
            <a:avLst/>
          </a:prstGeom>
          <a:noFill/>
        </p:spPr>
        <p:txBody>
          <a:bodyPr wrap="square" rtlCol="0">
            <a:spAutoFit/>
          </a:bodyPr>
          <a:lstStyle/>
          <a:p>
            <a:pPr algn="ctr"/>
            <a:r>
              <a:rPr lang="en-US" b="1" dirty="0"/>
              <a:t>Internet of </a:t>
            </a:r>
            <a:r>
              <a:rPr lang="en-US" b="1" dirty="0" smtClean="0"/>
              <a:t>things</a:t>
            </a:r>
          </a:p>
          <a:p>
            <a:pPr algn="ctr"/>
            <a:endParaRPr lang="en-US" sz="800" b="1" dirty="0" smtClean="0"/>
          </a:p>
          <a:p>
            <a:pPr algn="ctr">
              <a:lnSpc>
                <a:spcPts val="1100"/>
              </a:lnSpc>
            </a:pPr>
            <a:r>
              <a:rPr lang="en-CA" sz="1600" dirty="0">
                <a:solidFill>
                  <a:srgbClr val="000000"/>
                </a:solidFill>
                <a:latin typeface="Times New Roman" panose="02020603050405020304" pitchFamily="18" charset="0"/>
                <a:cs typeface="Times New Roman" panose="02020603050405020304" pitchFamily="18" charset="0"/>
              </a:rPr>
              <a:t>Enables digital </a:t>
            </a:r>
            <a:endParaRPr lang="en-CA" sz="1600" dirty="0" smtClean="0">
              <a:solidFill>
                <a:srgbClr val="000000"/>
              </a:solidFill>
              <a:latin typeface="Times New Roman" panose="02020603050405020304" pitchFamily="18" charset="0"/>
              <a:cs typeface="Times New Roman" panose="02020603050405020304" pitchFamily="18" charset="0"/>
            </a:endParaRPr>
          </a:p>
          <a:p>
            <a:pPr algn="ctr">
              <a:lnSpc>
                <a:spcPts val="1100"/>
              </a:lnSpc>
            </a:pPr>
            <a:endParaRPr lang="en-CA" sz="1600" dirty="0">
              <a:solidFill>
                <a:srgbClr val="000000"/>
              </a:solidFill>
              <a:latin typeface="Times New Roman" panose="02020603050405020304" pitchFamily="18" charset="0"/>
              <a:cs typeface="Times New Roman" panose="02020603050405020304" pitchFamily="18" charset="0"/>
            </a:endParaRPr>
          </a:p>
          <a:p>
            <a:pPr algn="ctr">
              <a:lnSpc>
                <a:spcPts val="1100"/>
              </a:lnSpc>
            </a:pPr>
            <a:r>
              <a:rPr lang="en-CA" sz="1600" dirty="0" smtClean="0">
                <a:solidFill>
                  <a:srgbClr val="000000"/>
                </a:solidFill>
                <a:latin typeface="Times New Roman" panose="02020603050405020304" pitchFamily="18" charset="0"/>
                <a:cs typeface="Times New Roman" panose="02020603050405020304" pitchFamily="18" charset="0"/>
              </a:rPr>
              <a:t>services </a:t>
            </a:r>
            <a:r>
              <a:rPr lang="en-CA" sz="1600" dirty="0">
                <a:solidFill>
                  <a:srgbClr val="000000"/>
                </a:solidFill>
                <a:latin typeface="Times New Roman" panose="02020603050405020304" pitchFamily="18" charset="0"/>
                <a:cs typeface="Times New Roman" panose="02020603050405020304" pitchFamily="18" charset="0"/>
              </a:rPr>
              <a:t>that allow </a:t>
            </a:r>
            <a:endParaRPr lang="en-CA" sz="1600" dirty="0" smtClean="0">
              <a:solidFill>
                <a:srgbClr val="000000"/>
              </a:solidFill>
              <a:latin typeface="Times New Roman" panose="02020603050405020304" pitchFamily="18" charset="0"/>
              <a:cs typeface="Times New Roman" panose="02020603050405020304" pitchFamily="18" charset="0"/>
            </a:endParaRPr>
          </a:p>
          <a:p>
            <a:pPr algn="ctr">
              <a:lnSpc>
                <a:spcPts val="1100"/>
              </a:lnSpc>
            </a:pPr>
            <a:endParaRPr lang="en-CA" sz="1600" dirty="0">
              <a:solidFill>
                <a:srgbClr val="000000"/>
              </a:solidFill>
              <a:latin typeface="Times New Roman" panose="02020603050405020304" pitchFamily="18" charset="0"/>
              <a:cs typeface="Times New Roman" panose="02020603050405020304" pitchFamily="18" charset="0"/>
            </a:endParaRPr>
          </a:p>
          <a:p>
            <a:pPr algn="ctr">
              <a:lnSpc>
                <a:spcPts val="1100"/>
              </a:lnSpc>
            </a:pPr>
            <a:r>
              <a:rPr lang="en-CA" sz="1600" dirty="0" smtClean="0">
                <a:solidFill>
                  <a:srgbClr val="000000"/>
                </a:solidFill>
                <a:latin typeface="Times New Roman" panose="02020603050405020304" pitchFamily="18" charset="0"/>
                <a:cs typeface="Times New Roman" panose="02020603050405020304" pitchFamily="18" charset="0"/>
              </a:rPr>
              <a:t>individuals </a:t>
            </a:r>
            <a:r>
              <a:rPr lang="en-CA" sz="1600" dirty="0">
                <a:solidFill>
                  <a:srgbClr val="000000"/>
                </a:solidFill>
                <a:latin typeface="Times New Roman" panose="02020603050405020304" pitchFamily="18" charset="0"/>
                <a:cs typeface="Times New Roman" panose="02020603050405020304" pitchFamily="18" charset="0"/>
              </a:rPr>
              <a:t>to</a:t>
            </a:r>
            <a:br>
              <a:rPr lang="en-CA" sz="1600" dirty="0">
                <a:solidFill>
                  <a:srgbClr val="000000"/>
                </a:solidFill>
                <a:latin typeface="Times New Roman" panose="02020603050405020304" pitchFamily="18" charset="0"/>
                <a:cs typeface="Times New Roman" panose="02020603050405020304" pitchFamily="18" charset="0"/>
              </a:rPr>
            </a:br>
            <a:r>
              <a:rPr lang="en-CA" sz="1600" dirty="0">
                <a:solidFill>
                  <a:srgbClr val="000000"/>
                </a:solidFill>
                <a:latin typeface="Times New Roman" panose="02020603050405020304" pitchFamily="18" charset="0"/>
                <a:cs typeface="Times New Roman" panose="02020603050405020304" pitchFamily="18" charset="0"/>
              </a:rPr>
              <a:t>	</a:t>
            </a:r>
            <a:endParaRPr lang="en-CA" sz="1600" dirty="0" smtClean="0">
              <a:solidFill>
                <a:srgbClr val="000000"/>
              </a:solidFill>
              <a:latin typeface="Times New Roman" panose="02020603050405020304" pitchFamily="18" charset="0"/>
              <a:cs typeface="Times New Roman" panose="02020603050405020304" pitchFamily="18" charset="0"/>
            </a:endParaRPr>
          </a:p>
          <a:p>
            <a:pPr algn="ctr">
              <a:lnSpc>
                <a:spcPts val="1100"/>
              </a:lnSpc>
            </a:pPr>
            <a:r>
              <a:rPr lang="en-CA" sz="1600" dirty="0" smtClean="0">
                <a:solidFill>
                  <a:srgbClr val="000000"/>
                </a:solidFill>
                <a:latin typeface="Times New Roman" panose="02020603050405020304" pitchFamily="18" charset="0"/>
                <a:cs typeface="Times New Roman" panose="02020603050405020304" pitchFamily="18" charset="0"/>
              </a:rPr>
              <a:t>monitor </a:t>
            </a:r>
            <a:r>
              <a:rPr lang="en-CA" sz="1600" dirty="0">
                <a:solidFill>
                  <a:srgbClr val="000000"/>
                </a:solidFill>
                <a:latin typeface="Times New Roman" panose="02020603050405020304" pitchFamily="18" charset="0"/>
                <a:cs typeface="Times New Roman" panose="02020603050405020304" pitchFamily="18" charset="0"/>
              </a:rPr>
              <a:t>events </a:t>
            </a:r>
            <a:r>
              <a:rPr lang="en-CA" sz="1600" dirty="0" smtClean="0">
                <a:solidFill>
                  <a:srgbClr val="000000"/>
                </a:solidFill>
                <a:latin typeface="Times New Roman" panose="02020603050405020304" pitchFamily="18" charset="0"/>
                <a:cs typeface="Times New Roman" panose="02020603050405020304" pitchFamily="18" charset="0"/>
              </a:rPr>
              <a:t>and</a:t>
            </a:r>
          </a:p>
          <a:p>
            <a:pPr algn="ctr">
              <a:lnSpc>
                <a:spcPts val="1100"/>
              </a:lnSpc>
            </a:pPr>
            <a:endParaRPr lang="en-CA" sz="1600" dirty="0">
              <a:solidFill>
                <a:srgbClr val="000000"/>
              </a:solidFill>
              <a:latin typeface="Times New Roman" panose="02020603050405020304" pitchFamily="18" charset="0"/>
              <a:cs typeface="Times New Roman" panose="02020603050405020304" pitchFamily="18" charset="0"/>
            </a:endParaRPr>
          </a:p>
          <a:p>
            <a:pPr algn="ctr">
              <a:lnSpc>
                <a:spcPts val="1100"/>
              </a:lnSpc>
            </a:pPr>
            <a:r>
              <a:rPr lang="en-CA" sz="1600" dirty="0" smtClean="0">
                <a:solidFill>
                  <a:srgbClr val="000000"/>
                </a:solidFill>
                <a:latin typeface="Times New Roman" panose="02020603050405020304" pitchFamily="18" charset="0"/>
                <a:cs typeface="Times New Roman" panose="02020603050405020304" pitchFamily="18" charset="0"/>
              </a:rPr>
              <a:t> </a:t>
            </a:r>
            <a:r>
              <a:rPr lang="en-CA" sz="1600" dirty="0">
                <a:solidFill>
                  <a:srgbClr val="000000"/>
                </a:solidFill>
                <a:latin typeface="Times New Roman" panose="02020603050405020304" pitchFamily="18" charset="0"/>
                <a:cs typeface="Times New Roman" panose="02020603050405020304" pitchFamily="18" charset="0"/>
              </a:rPr>
              <a:t>trends important </a:t>
            </a:r>
            <a:r>
              <a:rPr lang="en-CA" sz="1600" dirty="0" smtClean="0">
                <a:solidFill>
                  <a:srgbClr val="000000"/>
                </a:solidFill>
                <a:latin typeface="Times New Roman" panose="02020603050405020304" pitchFamily="18" charset="0"/>
                <a:cs typeface="Times New Roman" panose="02020603050405020304" pitchFamily="18" charset="0"/>
              </a:rPr>
              <a:t>to</a:t>
            </a:r>
          </a:p>
          <a:p>
            <a:pPr algn="ctr">
              <a:lnSpc>
                <a:spcPts val="1100"/>
              </a:lnSpc>
            </a:pPr>
            <a:endParaRPr lang="en-CA" sz="1600" dirty="0">
              <a:solidFill>
                <a:srgbClr val="000000"/>
              </a:solidFill>
              <a:latin typeface="Times New Roman" panose="02020603050405020304" pitchFamily="18" charset="0"/>
              <a:cs typeface="Times New Roman" panose="02020603050405020304" pitchFamily="18" charset="0"/>
            </a:endParaRPr>
          </a:p>
          <a:p>
            <a:pPr algn="ctr">
              <a:lnSpc>
                <a:spcPts val="1100"/>
              </a:lnSpc>
            </a:pPr>
            <a:r>
              <a:rPr lang="en-CA" sz="1600" dirty="0" smtClean="0">
                <a:solidFill>
                  <a:srgbClr val="000000"/>
                </a:solidFill>
                <a:latin typeface="Times New Roman" panose="02020603050405020304" pitchFamily="18" charset="0"/>
                <a:cs typeface="Times New Roman" panose="02020603050405020304" pitchFamily="18" charset="0"/>
              </a:rPr>
              <a:t> </a:t>
            </a:r>
            <a:r>
              <a:rPr lang="en-CA" sz="1600" dirty="0">
                <a:solidFill>
                  <a:srgbClr val="000000"/>
                </a:solidFill>
                <a:latin typeface="Times New Roman" panose="02020603050405020304" pitchFamily="18" charset="0"/>
                <a:cs typeface="Times New Roman" panose="02020603050405020304" pitchFamily="18" charset="0"/>
              </a:rPr>
              <a:t>their </a:t>
            </a:r>
            <a:r>
              <a:rPr lang="en-CA" sz="1600" dirty="0" smtClean="0">
                <a:solidFill>
                  <a:srgbClr val="000000"/>
                </a:solidFill>
                <a:latin typeface="Times New Roman" panose="02020603050405020304" pitchFamily="18" charset="0"/>
                <a:cs typeface="Times New Roman" panose="02020603050405020304" pitchFamily="18" charset="0"/>
              </a:rPr>
              <a:t>well- being </a:t>
            </a:r>
            <a:endParaRPr lang="en-US" sz="16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514548" y="1462671"/>
            <a:ext cx="1585693" cy="2831544"/>
          </a:xfrm>
          <a:prstGeom prst="rect">
            <a:avLst/>
          </a:prstGeom>
          <a:noFill/>
        </p:spPr>
        <p:txBody>
          <a:bodyPr wrap="square" rtlCol="0">
            <a:spAutoFit/>
          </a:bodyPr>
          <a:lstStyle/>
          <a:p>
            <a:pPr algn="ctr"/>
            <a:r>
              <a:rPr lang="en-CA" sz="1600" b="1" dirty="0" smtClean="0">
                <a:solidFill>
                  <a:srgbClr val="000000"/>
                </a:solidFill>
                <a:latin typeface="Arial"/>
                <a:cs typeface="Arial"/>
              </a:rPr>
              <a:t>Cloud computing </a:t>
            </a:r>
          </a:p>
          <a:p>
            <a:pPr algn="ctr"/>
            <a:r>
              <a:rPr lang="en-CA" sz="1600" dirty="0" smtClean="0">
                <a:solidFill>
                  <a:srgbClr val="000000"/>
                </a:solidFill>
                <a:latin typeface="Arial"/>
                <a:cs typeface="Arial"/>
              </a:rPr>
              <a:t>Facilitates </a:t>
            </a:r>
            <a:r>
              <a:rPr lang="en-CA" sz="1600" dirty="0">
                <a:solidFill>
                  <a:srgbClr val="000000"/>
                </a:solidFill>
                <a:latin typeface="Arial"/>
                <a:cs typeface="Arial"/>
              </a:rPr>
              <a:t>data sharing, providing people with access to</a:t>
            </a:r>
            <a:r>
              <a:rPr lang="en-CA" sz="1600" dirty="0">
                <a:solidFill>
                  <a:srgbClr val="000000"/>
                </a:solidFill>
                <a:latin typeface="Times New Roman"/>
              </a:rPr>
              <a:t/>
            </a:r>
            <a:br>
              <a:rPr lang="en-CA" sz="1600" dirty="0">
                <a:solidFill>
                  <a:srgbClr val="000000"/>
                </a:solidFill>
                <a:latin typeface="Times New Roman"/>
              </a:rPr>
            </a:br>
            <a:r>
              <a:rPr lang="en-CA" sz="1600" dirty="0" smtClean="0">
                <a:solidFill>
                  <a:srgbClr val="000000"/>
                </a:solidFill>
                <a:latin typeface="Arial"/>
                <a:cs typeface="Arial"/>
              </a:rPr>
              <a:t>information </a:t>
            </a:r>
            <a:r>
              <a:rPr lang="en-CA" sz="1600" dirty="0">
                <a:solidFill>
                  <a:srgbClr val="000000"/>
                </a:solidFill>
                <a:latin typeface="Arial"/>
                <a:cs typeface="Arial"/>
              </a:rPr>
              <a:t>anytime and anywhere.</a:t>
            </a:r>
          </a:p>
          <a:p>
            <a:endParaRPr lang="en-US" dirty="0"/>
          </a:p>
        </p:txBody>
      </p:sp>
      <p:sp>
        <p:nvSpPr>
          <p:cNvPr id="32" name="TextBox 31"/>
          <p:cNvSpPr txBox="1"/>
          <p:nvPr/>
        </p:nvSpPr>
        <p:spPr>
          <a:xfrm>
            <a:off x="7485799" y="344904"/>
            <a:ext cx="1317005" cy="2400657"/>
          </a:xfrm>
          <a:prstGeom prst="rect">
            <a:avLst/>
          </a:prstGeom>
          <a:noFill/>
        </p:spPr>
        <p:txBody>
          <a:bodyPr wrap="square" rtlCol="0">
            <a:spAutoFit/>
          </a:bodyPr>
          <a:lstStyle/>
          <a:p>
            <a:r>
              <a:rPr lang="en-US" b="1" dirty="0" smtClean="0">
                <a:solidFill>
                  <a:schemeClr val="bg1"/>
                </a:solidFill>
              </a:rPr>
              <a:t>Social Media</a:t>
            </a:r>
          </a:p>
          <a:p>
            <a:endParaRPr lang="en-US" dirty="0">
              <a:solidFill>
                <a:schemeClr val="bg1"/>
              </a:solidFill>
            </a:endParaRPr>
          </a:p>
          <a:p>
            <a:r>
              <a:rPr lang="en-CA" sz="1600" spc="-10" dirty="0">
                <a:solidFill>
                  <a:schemeClr val="bg1"/>
                </a:solidFill>
                <a:latin typeface="Arial"/>
                <a:cs typeface="Arial"/>
              </a:rPr>
              <a:t>connect people to people across</a:t>
            </a:r>
            <a:r>
              <a:rPr lang="en-CA" sz="1600" dirty="0">
                <a:solidFill>
                  <a:schemeClr val="bg1"/>
                </a:solidFill>
                <a:latin typeface="Times New Roman"/>
              </a:rPr>
              <a:t/>
            </a:r>
            <a:br>
              <a:rPr lang="en-CA" sz="1600" dirty="0">
                <a:solidFill>
                  <a:schemeClr val="bg1"/>
                </a:solidFill>
                <a:latin typeface="Times New Roman"/>
              </a:rPr>
            </a:br>
            <a:r>
              <a:rPr lang="en-CA" sz="1600" spc="-10" dirty="0">
                <a:solidFill>
                  <a:schemeClr val="bg1"/>
                </a:solidFill>
                <a:latin typeface="Arial"/>
                <a:cs typeface="Arial"/>
              </a:rPr>
              <a:t>the globe.</a:t>
            </a:r>
          </a:p>
          <a:p>
            <a:r>
              <a:rPr lang="en-US" sz="1600" dirty="0" smtClean="0">
                <a:solidFill>
                  <a:schemeClr val="bg1"/>
                </a:solidFill>
              </a:rPr>
              <a:t> </a:t>
            </a:r>
            <a:endParaRPr lang="en-US" sz="1600" dirty="0">
              <a:solidFill>
                <a:schemeClr val="bg1"/>
              </a:solidFill>
            </a:endParaRPr>
          </a:p>
        </p:txBody>
      </p:sp>
      <p:sp>
        <p:nvSpPr>
          <p:cNvPr id="33" name="TextBox 32"/>
          <p:cNvSpPr txBox="1"/>
          <p:nvPr/>
        </p:nvSpPr>
        <p:spPr>
          <a:xfrm>
            <a:off x="3613244" y="3426581"/>
            <a:ext cx="1566080" cy="2846933"/>
          </a:xfrm>
          <a:prstGeom prst="rect">
            <a:avLst/>
          </a:prstGeom>
          <a:noFill/>
        </p:spPr>
        <p:txBody>
          <a:bodyPr wrap="square" rtlCol="0">
            <a:spAutoFit/>
          </a:bodyPr>
          <a:lstStyle/>
          <a:p>
            <a:pPr algn="ctr"/>
            <a:r>
              <a:rPr lang="en-US" b="1" dirty="0" smtClean="0">
                <a:solidFill>
                  <a:schemeClr val="bg1"/>
                </a:solidFill>
              </a:rPr>
              <a:t>Digital services </a:t>
            </a:r>
          </a:p>
          <a:p>
            <a:pPr>
              <a:lnSpc>
                <a:spcPts val="1000"/>
              </a:lnSpc>
            </a:pPr>
            <a:endParaRPr lang="en-CA" sz="1600" spc="-10" dirty="0" smtClean="0">
              <a:solidFill>
                <a:schemeClr val="bg1"/>
              </a:solidFill>
              <a:latin typeface="Arial"/>
              <a:cs typeface="Arial"/>
            </a:endParaRPr>
          </a:p>
          <a:p>
            <a:pPr>
              <a:lnSpc>
                <a:spcPts val="1000"/>
              </a:lnSpc>
            </a:pPr>
            <a:r>
              <a:rPr lang="en-CA" sz="1600" spc="-10" dirty="0" smtClean="0">
                <a:solidFill>
                  <a:schemeClr val="bg1"/>
                </a:solidFill>
                <a:latin typeface="Arial"/>
                <a:cs typeface="Arial"/>
              </a:rPr>
              <a:t>connect </a:t>
            </a:r>
            <a:r>
              <a:rPr lang="en-CA" sz="1600" spc="-10" dirty="0">
                <a:solidFill>
                  <a:schemeClr val="bg1"/>
                </a:solidFill>
                <a:latin typeface="Arial"/>
                <a:cs typeface="Arial"/>
              </a:rPr>
              <a:t>people to</a:t>
            </a:r>
          </a:p>
          <a:p>
            <a:pPr>
              <a:lnSpc>
                <a:spcPts val="975"/>
              </a:lnSpc>
            </a:pPr>
            <a:endParaRPr lang="en-CA" sz="1600" dirty="0">
              <a:solidFill>
                <a:schemeClr val="bg1"/>
              </a:solidFill>
            </a:endParaRPr>
          </a:p>
          <a:p>
            <a:pPr>
              <a:lnSpc>
                <a:spcPts val="1100"/>
              </a:lnSpc>
            </a:pPr>
            <a:r>
              <a:rPr lang="en-CA" sz="1600" spc="-10" dirty="0">
                <a:solidFill>
                  <a:schemeClr val="bg1"/>
                </a:solidFill>
                <a:latin typeface="Arial"/>
                <a:cs typeface="Arial"/>
              </a:rPr>
              <a:t>information and allow </a:t>
            </a:r>
            <a:r>
              <a:rPr lang="en-CA" sz="1600" spc="-10" dirty="0" smtClean="0">
                <a:solidFill>
                  <a:schemeClr val="bg1"/>
                </a:solidFill>
                <a:latin typeface="Arial"/>
                <a:cs typeface="Arial"/>
              </a:rPr>
              <a:t>people</a:t>
            </a:r>
          </a:p>
          <a:p>
            <a:pPr>
              <a:lnSpc>
                <a:spcPts val="1100"/>
              </a:lnSpc>
            </a:pPr>
            <a:r>
              <a:rPr lang="en-CA" sz="1600" dirty="0">
                <a:solidFill>
                  <a:schemeClr val="bg1"/>
                </a:solidFill>
                <a:latin typeface="Times New Roman"/>
              </a:rPr>
              <a:t/>
            </a:r>
            <a:br>
              <a:rPr lang="en-CA" sz="1600" dirty="0">
                <a:solidFill>
                  <a:schemeClr val="bg1"/>
                </a:solidFill>
                <a:latin typeface="Times New Roman"/>
              </a:rPr>
            </a:br>
            <a:r>
              <a:rPr lang="en-CA" sz="1600" spc="-10" dirty="0">
                <a:solidFill>
                  <a:schemeClr val="bg1"/>
                </a:solidFill>
                <a:latin typeface="Arial"/>
                <a:cs typeface="Arial"/>
              </a:rPr>
              <a:t>to engage, share </a:t>
            </a:r>
            <a:r>
              <a:rPr lang="en-CA" sz="1600" spc="-10" dirty="0" smtClean="0">
                <a:solidFill>
                  <a:schemeClr val="bg1"/>
                </a:solidFill>
                <a:latin typeface="Arial"/>
                <a:cs typeface="Arial"/>
              </a:rPr>
              <a:t>and</a:t>
            </a:r>
          </a:p>
          <a:p>
            <a:pPr>
              <a:lnSpc>
                <a:spcPts val="1100"/>
              </a:lnSpc>
            </a:pPr>
            <a:endParaRPr lang="en-CA" sz="1600" spc="-10" dirty="0">
              <a:solidFill>
                <a:schemeClr val="bg1"/>
              </a:solidFill>
              <a:latin typeface="Arial"/>
              <a:cs typeface="Arial"/>
            </a:endParaRPr>
          </a:p>
          <a:p>
            <a:pPr>
              <a:lnSpc>
                <a:spcPts val="1100"/>
              </a:lnSpc>
            </a:pPr>
            <a:r>
              <a:rPr lang="en-CA" sz="1600" spc="-10" dirty="0">
                <a:solidFill>
                  <a:schemeClr val="bg1"/>
                </a:solidFill>
                <a:latin typeface="Arial"/>
                <a:cs typeface="Arial"/>
              </a:rPr>
              <a:t>transact, </a:t>
            </a:r>
            <a:r>
              <a:rPr lang="en-CA" sz="1600" spc="-10" dirty="0" smtClean="0">
                <a:solidFill>
                  <a:schemeClr val="bg1"/>
                </a:solidFill>
                <a:latin typeface="Arial"/>
                <a:cs typeface="Arial"/>
              </a:rPr>
              <a:t>regardless</a:t>
            </a:r>
          </a:p>
          <a:p>
            <a:pPr>
              <a:lnSpc>
                <a:spcPts val="1100"/>
              </a:lnSpc>
            </a:pPr>
            <a:r>
              <a:rPr lang="en-CA" sz="1600" dirty="0">
                <a:solidFill>
                  <a:schemeClr val="bg1"/>
                </a:solidFill>
                <a:latin typeface="Times New Roman"/>
              </a:rPr>
              <a:t/>
            </a:r>
            <a:br>
              <a:rPr lang="en-CA" sz="1600" dirty="0">
                <a:solidFill>
                  <a:schemeClr val="bg1"/>
                </a:solidFill>
                <a:latin typeface="Times New Roman"/>
              </a:rPr>
            </a:br>
            <a:r>
              <a:rPr lang="en-CA" sz="1600" spc="-10" dirty="0">
                <a:solidFill>
                  <a:schemeClr val="bg1"/>
                </a:solidFill>
                <a:latin typeface="Arial"/>
                <a:cs typeface="Arial"/>
              </a:rPr>
              <a:t>of location.</a:t>
            </a:r>
          </a:p>
          <a:p>
            <a:endParaRPr lang="en-US" dirty="0"/>
          </a:p>
        </p:txBody>
      </p:sp>
      <p:sp>
        <p:nvSpPr>
          <p:cNvPr id="34" name="TextBox 33"/>
          <p:cNvSpPr txBox="1"/>
          <p:nvPr/>
        </p:nvSpPr>
        <p:spPr>
          <a:xfrm>
            <a:off x="5261212" y="4294215"/>
            <a:ext cx="1839029" cy="2677656"/>
          </a:xfrm>
          <a:prstGeom prst="rect">
            <a:avLst/>
          </a:prstGeom>
          <a:noFill/>
        </p:spPr>
        <p:txBody>
          <a:bodyPr wrap="square" rtlCol="0">
            <a:spAutoFit/>
          </a:bodyPr>
          <a:lstStyle/>
          <a:p>
            <a:pPr>
              <a:lnSpc>
                <a:spcPts val="1000"/>
              </a:lnSpc>
            </a:pPr>
            <a:r>
              <a:rPr lang="en-CA" b="1" dirty="0">
                <a:solidFill>
                  <a:schemeClr val="bg1"/>
                </a:solidFill>
                <a:latin typeface="Arial"/>
                <a:cs typeface="Arial"/>
              </a:rPr>
              <a:t>Smart Systems </a:t>
            </a:r>
          </a:p>
          <a:p>
            <a:pPr>
              <a:lnSpc>
                <a:spcPts val="1000"/>
              </a:lnSpc>
            </a:pPr>
            <a:endParaRPr lang="en-CA" sz="800" spc="-10" dirty="0">
              <a:solidFill>
                <a:schemeClr val="bg1"/>
              </a:solidFill>
              <a:latin typeface="Arial"/>
              <a:cs typeface="Arial"/>
            </a:endParaRPr>
          </a:p>
          <a:p>
            <a:pPr algn="ctr">
              <a:lnSpc>
                <a:spcPts val="1000"/>
              </a:lnSpc>
            </a:pPr>
            <a:r>
              <a:rPr lang="en-CA" sz="1600" spc="-10" dirty="0" smtClean="0">
                <a:solidFill>
                  <a:schemeClr val="bg1"/>
                </a:solidFill>
                <a:latin typeface="Arial"/>
                <a:cs typeface="Arial"/>
              </a:rPr>
              <a:t>generate   sciences </a:t>
            </a:r>
          </a:p>
          <a:p>
            <a:pPr algn="ctr">
              <a:lnSpc>
                <a:spcPts val="1000"/>
              </a:lnSpc>
            </a:pPr>
            <a:endParaRPr lang="en-CA" sz="1600" spc="-10" dirty="0">
              <a:solidFill>
                <a:schemeClr val="bg1"/>
              </a:solidFill>
              <a:latin typeface="Arial"/>
              <a:cs typeface="Arial"/>
            </a:endParaRPr>
          </a:p>
          <a:p>
            <a:pPr algn="ctr">
              <a:lnSpc>
                <a:spcPts val="1000"/>
              </a:lnSpc>
            </a:pPr>
            <a:r>
              <a:rPr lang="en-CA" sz="1600" spc="-10" dirty="0" smtClean="0">
                <a:solidFill>
                  <a:schemeClr val="bg1"/>
                </a:solidFill>
                <a:latin typeface="Arial"/>
                <a:cs typeface="Arial"/>
              </a:rPr>
              <a:t>By automating </a:t>
            </a:r>
            <a:r>
              <a:rPr lang="en-CA" sz="1600" spc="-10" dirty="0">
                <a:solidFill>
                  <a:schemeClr val="bg1"/>
                </a:solidFill>
                <a:latin typeface="Arial"/>
                <a:cs typeface="Arial"/>
              </a:rPr>
              <a:t>work,</a:t>
            </a:r>
          </a:p>
          <a:p>
            <a:pPr algn="ctr">
              <a:lnSpc>
                <a:spcPts val="1010"/>
              </a:lnSpc>
            </a:pPr>
            <a:endParaRPr lang="en-CA" sz="1600" dirty="0">
              <a:solidFill>
                <a:schemeClr val="bg1"/>
              </a:solidFill>
            </a:endParaRPr>
          </a:p>
          <a:p>
            <a:pPr algn="ctr">
              <a:lnSpc>
                <a:spcPts val="1000"/>
              </a:lnSpc>
            </a:pPr>
            <a:r>
              <a:rPr lang="en-CA" sz="1600" spc="-10" dirty="0">
                <a:solidFill>
                  <a:schemeClr val="bg1"/>
                </a:solidFill>
                <a:latin typeface="Arial"/>
                <a:cs typeface="Arial"/>
              </a:rPr>
              <a:t>responding to </a:t>
            </a:r>
            <a:endParaRPr lang="en-CA" sz="1600" spc="-10" dirty="0" smtClean="0">
              <a:solidFill>
                <a:schemeClr val="bg1"/>
              </a:solidFill>
              <a:latin typeface="Arial"/>
              <a:cs typeface="Arial"/>
            </a:endParaRPr>
          </a:p>
          <a:p>
            <a:pPr algn="ctr">
              <a:lnSpc>
                <a:spcPts val="1000"/>
              </a:lnSpc>
            </a:pPr>
            <a:endParaRPr lang="en-CA" sz="1600" spc="-10" dirty="0">
              <a:solidFill>
                <a:schemeClr val="bg1"/>
              </a:solidFill>
              <a:latin typeface="Arial"/>
              <a:cs typeface="Arial"/>
            </a:endParaRPr>
          </a:p>
          <a:p>
            <a:pPr algn="ctr">
              <a:lnSpc>
                <a:spcPts val="1000"/>
              </a:lnSpc>
            </a:pPr>
            <a:r>
              <a:rPr lang="en-CA" sz="1600" spc="-10" dirty="0" smtClean="0">
                <a:solidFill>
                  <a:schemeClr val="bg1"/>
                </a:solidFill>
                <a:latin typeface="Arial"/>
                <a:cs typeface="Arial"/>
              </a:rPr>
              <a:t>events that</a:t>
            </a:r>
          </a:p>
          <a:p>
            <a:pPr algn="ctr">
              <a:lnSpc>
                <a:spcPts val="1000"/>
              </a:lnSpc>
            </a:pPr>
            <a:r>
              <a:rPr lang="en-CA" sz="1600" dirty="0">
                <a:solidFill>
                  <a:schemeClr val="bg1"/>
                </a:solidFill>
                <a:latin typeface="Times New Roman"/>
              </a:rPr>
              <a:t/>
            </a:r>
            <a:br>
              <a:rPr lang="en-CA" sz="1600" dirty="0">
                <a:solidFill>
                  <a:schemeClr val="bg1"/>
                </a:solidFill>
                <a:latin typeface="Times New Roman"/>
              </a:rPr>
            </a:br>
            <a:r>
              <a:rPr lang="en-CA" sz="1600" spc="-10" dirty="0">
                <a:solidFill>
                  <a:schemeClr val="bg1"/>
                </a:solidFill>
                <a:latin typeface="Arial"/>
                <a:cs typeface="Arial"/>
              </a:rPr>
              <a:t>impact that work </a:t>
            </a:r>
            <a:endParaRPr lang="en-CA" sz="1600" spc="-10" dirty="0" smtClean="0">
              <a:solidFill>
                <a:schemeClr val="bg1"/>
              </a:solidFill>
              <a:latin typeface="Arial"/>
              <a:cs typeface="Arial"/>
            </a:endParaRPr>
          </a:p>
          <a:p>
            <a:pPr algn="ctr">
              <a:lnSpc>
                <a:spcPts val="1000"/>
              </a:lnSpc>
            </a:pPr>
            <a:endParaRPr lang="en-CA" sz="1600" spc="-10" dirty="0">
              <a:solidFill>
                <a:schemeClr val="bg1"/>
              </a:solidFill>
              <a:latin typeface="Arial"/>
              <a:cs typeface="Arial"/>
            </a:endParaRPr>
          </a:p>
          <a:p>
            <a:pPr algn="ctr">
              <a:lnSpc>
                <a:spcPts val="1000"/>
              </a:lnSpc>
            </a:pPr>
            <a:r>
              <a:rPr lang="en-CA" sz="1600" spc="-10" dirty="0" smtClean="0">
                <a:solidFill>
                  <a:schemeClr val="bg1"/>
                </a:solidFill>
                <a:latin typeface="Arial"/>
                <a:cs typeface="Arial"/>
              </a:rPr>
              <a:t>And optimizing the use </a:t>
            </a:r>
          </a:p>
          <a:p>
            <a:pPr algn="ctr">
              <a:lnSpc>
                <a:spcPts val="1000"/>
              </a:lnSpc>
            </a:pPr>
            <a:endParaRPr lang="en-CA" sz="1600" spc="-10" dirty="0">
              <a:solidFill>
                <a:schemeClr val="bg1"/>
              </a:solidFill>
              <a:latin typeface="Arial"/>
              <a:cs typeface="Arial"/>
            </a:endParaRPr>
          </a:p>
          <a:p>
            <a:pPr algn="ctr">
              <a:lnSpc>
                <a:spcPts val="1000"/>
              </a:lnSpc>
            </a:pPr>
            <a:r>
              <a:rPr lang="en-CA" sz="1600" spc="-10" dirty="0" smtClean="0">
                <a:solidFill>
                  <a:schemeClr val="bg1"/>
                </a:solidFill>
                <a:latin typeface="Arial"/>
                <a:cs typeface="Arial"/>
              </a:rPr>
              <a:t>Of resources.</a:t>
            </a:r>
          </a:p>
          <a:p>
            <a:endParaRPr lang="en-US" dirty="0"/>
          </a:p>
        </p:txBody>
      </p:sp>
      <p:sp>
        <p:nvSpPr>
          <p:cNvPr id="35" name="TextBox 34"/>
          <p:cNvSpPr txBox="1"/>
          <p:nvPr/>
        </p:nvSpPr>
        <p:spPr>
          <a:xfrm>
            <a:off x="7100241" y="3400279"/>
            <a:ext cx="1317005" cy="2831544"/>
          </a:xfrm>
          <a:prstGeom prst="rect">
            <a:avLst/>
          </a:prstGeom>
          <a:noFill/>
        </p:spPr>
        <p:txBody>
          <a:bodyPr wrap="square" rtlCol="0">
            <a:spAutoFit/>
          </a:bodyPr>
          <a:lstStyle/>
          <a:p>
            <a:pPr algn="ctr"/>
            <a:r>
              <a:rPr lang="en-US" dirty="0" smtClean="0">
                <a:solidFill>
                  <a:schemeClr val="bg1"/>
                </a:solidFill>
              </a:rPr>
              <a:t>3D printing </a:t>
            </a:r>
          </a:p>
          <a:p>
            <a:pPr algn="ctr"/>
            <a:r>
              <a:rPr lang="en-CA" sz="1600" spc="-10" dirty="0">
                <a:solidFill>
                  <a:schemeClr val="bg1"/>
                </a:solidFill>
                <a:latin typeface="Arial"/>
                <a:cs typeface="Arial"/>
              </a:rPr>
              <a:t>enables the production of</a:t>
            </a:r>
            <a:r>
              <a:rPr lang="en-CA" sz="1600" dirty="0">
                <a:solidFill>
                  <a:schemeClr val="bg1"/>
                </a:solidFill>
                <a:latin typeface="Times New Roman"/>
              </a:rPr>
              <a:t/>
            </a:r>
            <a:br>
              <a:rPr lang="en-CA" sz="1600" dirty="0">
                <a:solidFill>
                  <a:schemeClr val="bg1"/>
                </a:solidFill>
                <a:latin typeface="Times New Roman"/>
              </a:rPr>
            </a:br>
            <a:r>
              <a:rPr lang="en-CA" sz="1600" spc="-10" dirty="0">
                <a:solidFill>
                  <a:schemeClr val="bg1"/>
                </a:solidFill>
                <a:latin typeface="Arial"/>
                <a:cs typeface="Arial"/>
              </a:rPr>
              <a:t>objects such as tools and</a:t>
            </a:r>
            <a:r>
              <a:rPr lang="en-CA" sz="1600" dirty="0">
                <a:solidFill>
                  <a:schemeClr val="bg1"/>
                </a:solidFill>
                <a:latin typeface="Times New Roman"/>
              </a:rPr>
              <a:t/>
            </a:r>
            <a:br>
              <a:rPr lang="en-CA" sz="1600" dirty="0">
                <a:solidFill>
                  <a:schemeClr val="bg1"/>
                </a:solidFill>
                <a:latin typeface="Times New Roman"/>
              </a:rPr>
            </a:br>
            <a:r>
              <a:rPr lang="en-CA" sz="1600" spc="-10" dirty="0">
                <a:solidFill>
                  <a:schemeClr val="bg1"/>
                </a:solidFill>
                <a:latin typeface="Arial"/>
                <a:cs typeface="Arial"/>
              </a:rPr>
              <a:t>spare parts on demand</a:t>
            </a:r>
            <a:r>
              <a:rPr lang="en-CA" sz="1600" dirty="0">
                <a:solidFill>
                  <a:schemeClr val="bg1"/>
                </a:solidFill>
                <a:latin typeface="Times New Roman"/>
              </a:rPr>
              <a:t/>
            </a:r>
            <a:br>
              <a:rPr lang="en-CA" sz="1600" dirty="0">
                <a:solidFill>
                  <a:schemeClr val="bg1"/>
                </a:solidFill>
                <a:latin typeface="Times New Roman"/>
              </a:rPr>
            </a:br>
            <a:r>
              <a:rPr lang="en-CA" sz="1600" spc="-10" dirty="0">
                <a:solidFill>
                  <a:schemeClr val="bg1"/>
                </a:solidFill>
                <a:latin typeface="Arial"/>
                <a:cs typeface="Arial"/>
              </a:rPr>
              <a:t>from any location.</a:t>
            </a:r>
          </a:p>
          <a:p>
            <a:endParaRPr lang="en-US" sz="1600" dirty="0">
              <a:solidFill>
                <a:schemeClr val="bg1"/>
              </a:solidFill>
            </a:endParaRPr>
          </a:p>
        </p:txBody>
      </p:sp>
      <p:sp>
        <p:nvSpPr>
          <p:cNvPr id="21" name="Hexagon 20"/>
          <p:cNvSpPr/>
          <p:nvPr/>
        </p:nvSpPr>
        <p:spPr>
          <a:xfrm>
            <a:off x="1586573" y="4428760"/>
            <a:ext cx="2169995" cy="242924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85104" y="4446889"/>
            <a:ext cx="1670172" cy="2585323"/>
          </a:xfrm>
          <a:prstGeom prst="rect">
            <a:avLst/>
          </a:prstGeom>
          <a:noFill/>
        </p:spPr>
        <p:txBody>
          <a:bodyPr wrap="square" rtlCol="0">
            <a:spAutoFit/>
          </a:bodyPr>
          <a:lstStyle/>
          <a:p>
            <a:r>
              <a:rPr lang="en-US" b="1" dirty="0" smtClean="0"/>
              <a:t>Analytics</a:t>
            </a:r>
          </a:p>
          <a:p>
            <a:r>
              <a:rPr lang="en-US" sz="1600" dirty="0" smtClean="0"/>
              <a:t>The combination of vast amounts of accessible high-quality, real-time data and</a:t>
            </a:r>
            <a:br>
              <a:rPr lang="en-US" sz="1600" dirty="0" smtClean="0"/>
            </a:br>
            <a:r>
              <a:rPr lang="en-US" sz="1600" dirty="0" smtClean="0"/>
              <a:t>today’s data visualization and analytics technology</a:t>
            </a:r>
            <a:endParaRPr lang="en-US" sz="1600" dirty="0"/>
          </a:p>
        </p:txBody>
      </p:sp>
      <p:sp>
        <p:nvSpPr>
          <p:cNvPr id="24" name="Rectangle 23"/>
          <p:cNvSpPr/>
          <p:nvPr/>
        </p:nvSpPr>
        <p:spPr>
          <a:xfrm>
            <a:off x="1583136" y="95474"/>
            <a:ext cx="5513667" cy="523220"/>
          </a:xfrm>
          <a:prstGeom prst="rect">
            <a:avLst/>
          </a:prstGeom>
        </p:spPr>
        <p:txBody>
          <a:bodyPr wrap="square">
            <a:spAutoFit/>
          </a:bodyPr>
          <a:lstStyle/>
          <a:p>
            <a:r>
              <a:rPr lang="en-US" sz="2800" b="1" dirty="0" smtClean="0">
                <a:solidFill>
                  <a:schemeClr val="tx2">
                    <a:lumMod val="60000"/>
                    <a:lumOff val="40000"/>
                  </a:schemeClr>
                </a:solidFill>
                <a:latin typeface="Calibri"/>
                <a:ea typeface="+mj-ea"/>
                <a:cs typeface="Calibri"/>
              </a:rPr>
              <a:t>The Building Bloc of ICTs in SDGs</a:t>
            </a:r>
          </a:p>
        </p:txBody>
      </p:sp>
    </p:spTree>
    <p:extLst>
      <p:ext uri="{BB962C8B-B14F-4D97-AF65-F5344CB8AC3E}">
        <p14:creationId xmlns:p14="http://schemas.microsoft.com/office/powerpoint/2010/main" val="293592174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 r="15750" b="-8"/>
          <a:stretch/>
        </p:blipFill>
        <p:spPr bwMode="auto">
          <a:xfrm>
            <a:off x="104023" y="20801"/>
            <a:ext cx="9301235" cy="664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2"/>
          <p:cNvSpPr txBox="1"/>
          <p:nvPr/>
        </p:nvSpPr>
        <p:spPr>
          <a:xfrm>
            <a:off x="1362373" y="414618"/>
            <a:ext cx="4420121" cy="872034"/>
          </a:xfrm>
          <a:prstGeom prst="rect">
            <a:avLst/>
          </a:prstGeom>
          <a:noFill/>
        </p:spPr>
        <p:txBody>
          <a:bodyPr vert="horz" wrap="none" lIns="0" tIns="0" rIns="0" bIns="0" rtlCol="0">
            <a:spAutoFit/>
          </a:bodyPr>
          <a:lstStyle/>
          <a:p>
            <a:pPr>
              <a:lnSpc>
                <a:spcPts val="3406"/>
              </a:lnSpc>
            </a:pPr>
            <a:r>
              <a:rPr lang="en-CA" sz="3000" dirty="0">
                <a:solidFill>
                  <a:srgbClr val="FFFEFF"/>
                </a:solidFill>
                <a:latin typeface="Arial"/>
                <a:cs typeface="Arial"/>
              </a:rPr>
              <a:t>Technology</a:t>
            </a:r>
            <a:r>
              <a:rPr lang="en-CA" sz="800" b="1" dirty="0">
                <a:solidFill>
                  <a:srgbClr val="FFFEFF"/>
                </a:solidFill>
                <a:latin typeface="Arial"/>
                <a:cs typeface="Arial"/>
              </a:rPr>
              <a:t> </a:t>
            </a:r>
            <a:r>
              <a:rPr lang="en-CA" sz="3000" dirty="0">
                <a:solidFill>
                  <a:srgbClr val="FFFEFF"/>
                </a:solidFill>
                <a:latin typeface="Arial"/>
                <a:cs typeface="Arial"/>
              </a:rPr>
              <a:t>Uses</a:t>
            </a:r>
            <a:r>
              <a:rPr lang="en-CA" sz="800" b="1" dirty="0">
                <a:solidFill>
                  <a:srgbClr val="FFFEFF"/>
                </a:solidFill>
                <a:latin typeface="Arial"/>
                <a:cs typeface="Arial"/>
              </a:rPr>
              <a:t> </a:t>
            </a:r>
            <a:r>
              <a:rPr lang="en-CA" sz="3000" dirty="0">
                <a:solidFill>
                  <a:srgbClr val="FFFEFF"/>
                </a:solidFill>
                <a:latin typeface="Arial"/>
                <a:cs typeface="Arial"/>
              </a:rPr>
              <a:t>by</a:t>
            </a:r>
            <a:r>
              <a:rPr lang="en-CA" sz="800" b="1" dirty="0">
                <a:solidFill>
                  <a:srgbClr val="FFFEFF"/>
                </a:solidFill>
                <a:latin typeface="Arial"/>
                <a:cs typeface="Arial"/>
              </a:rPr>
              <a:t> </a:t>
            </a:r>
            <a:r>
              <a:rPr lang="en-CA" sz="3000" dirty="0">
                <a:solidFill>
                  <a:srgbClr val="FFFEFF"/>
                </a:solidFill>
                <a:latin typeface="Arial"/>
                <a:cs typeface="Arial"/>
              </a:rPr>
              <a:t>Sector</a:t>
            </a:r>
          </a:p>
          <a:p>
            <a:pPr>
              <a:lnSpc>
                <a:spcPts val="3406"/>
              </a:lnSpc>
            </a:pPr>
            <a:endParaRPr lang="en-CA" sz="800" b="1" dirty="0">
              <a:solidFill>
                <a:srgbClr val="000000"/>
              </a:solidFill>
            </a:endParaRPr>
          </a:p>
        </p:txBody>
      </p:sp>
      <p:sp>
        <p:nvSpPr>
          <p:cNvPr id="3" name="TextBox 3"/>
          <p:cNvSpPr txBox="1"/>
          <p:nvPr/>
        </p:nvSpPr>
        <p:spPr>
          <a:xfrm>
            <a:off x="369464" y="1053371"/>
            <a:ext cx="5062283" cy="577081"/>
          </a:xfrm>
          <a:prstGeom prst="rect">
            <a:avLst/>
          </a:prstGeom>
          <a:noFill/>
        </p:spPr>
        <p:txBody>
          <a:bodyPr vert="horz" wrap="none" lIns="0" tIns="0" rIns="0" bIns="0" rtlCol="0">
            <a:spAutoFit/>
          </a:bodyPr>
          <a:lstStyle/>
          <a:p>
            <a:pPr>
              <a:lnSpc>
                <a:spcPts val="1526"/>
              </a:lnSpc>
            </a:pPr>
            <a:r>
              <a:rPr lang="en-CA" sz="800" b="1" dirty="0">
                <a:solidFill>
                  <a:srgbClr val="FFFEFF"/>
                </a:solidFill>
                <a:latin typeface="Arial"/>
                <a:cs typeface="Arial"/>
              </a:rPr>
              <a:t>Technology use in environmental protection: protect the planet from degradation for present and future</a:t>
            </a:r>
            <a:r>
              <a:rPr lang="en-CA" sz="800" b="1" dirty="0">
                <a:solidFill>
                  <a:srgbClr val="000000"/>
                </a:solidFill>
                <a:latin typeface="Times New Roman"/>
              </a:rPr>
              <a:t/>
            </a:r>
            <a:br>
              <a:rPr lang="en-CA" sz="800" b="1" dirty="0">
                <a:solidFill>
                  <a:srgbClr val="000000"/>
                </a:solidFill>
                <a:latin typeface="Times New Roman"/>
              </a:rPr>
            </a:br>
            <a:r>
              <a:rPr lang="en-CA" sz="800" b="1" dirty="0">
                <a:solidFill>
                  <a:srgbClr val="FFFEFF"/>
                </a:solidFill>
                <a:latin typeface="Arial"/>
                <a:cs typeface="Arial"/>
              </a:rPr>
              <a:t>generations (G12, G13, G14, G15).</a:t>
            </a:r>
          </a:p>
          <a:p>
            <a:pPr>
              <a:lnSpc>
                <a:spcPts val="1526"/>
              </a:lnSpc>
            </a:pPr>
            <a:endParaRPr lang="en-CA" sz="800" b="1" dirty="0">
              <a:solidFill>
                <a:srgbClr val="000000"/>
              </a:solidFill>
            </a:endParaRPr>
          </a:p>
        </p:txBody>
      </p:sp>
      <p:sp>
        <p:nvSpPr>
          <p:cNvPr id="4" name="TextBox 4"/>
          <p:cNvSpPr txBox="1"/>
          <p:nvPr/>
        </p:nvSpPr>
        <p:spPr>
          <a:xfrm>
            <a:off x="728508" y="1815353"/>
            <a:ext cx="1514967" cy="230832"/>
          </a:xfrm>
          <a:prstGeom prst="rect">
            <a:avLst/>
          </a:prstGeom>
          <a:noFill/>
        </p:spPr>
        <p:txBody>
          <a:bodyPr vert="horz" wrap="none" lIns="0" tIns="0" rIns="0" bIns="0" rtlCol="0">
            <a:spAutoFit/>
          </a:bodyPr>
          <a:lstStyle/>
          <a:p>
            <a:pPr>
              <a:lnSpc>
                <a:spcPts val="897"/>
              </a:lnSpc>
              <a:tabLst>
                <a:tab pos="774995" algn="l"/>
              </a:tabLst>
            </a:pPr>
            <a:r>
              <a:rPr lang="en-CA" sz="800" b="1" spc="-9" dirty="0">
                <a:solidFill>
                  <a:srgbClr val="000000"/>
                </a:solidFill>
                <a:latin typeface="Arial"/>
                <a:cs typeface="Arial"/>
              </a:rPr>
              <a:t>LIVELIHOODS	AGRICULTURE</a:t>
            </a:r>
          </a:p>
          <a:p>
            <a:pPr>
              <a:lnSpc>
                <a:spcPts val="929"/>
              </a:lnSpc>
            </a:pPr>
            <a:endParaRPr lang="en-CA" sz="800" b="1" dirty="0">
              <a:solidFill>
                <a:srgbClr val="000000"/>
              </a:solidFill>
            </a:endParaRPr>
          </a:p>
        </p:txBody>
      </p:sp>
      <p:sp>
        <p:nvSpPr>
          <p:cNvPr id="5" name="TextBox 5"/>
          <p:cNvSpPr txBox="1"/>
          <p:nvPr/>
        </p:nvSpPr>
        <p:spPr>
          <a:xfrm>
            <a:off x="681182" y="2263588"/>
            <a:ext cx="565924" cy="230832"/>
          </a:xfrm>
          <a:prstGeom prst="rect">
            <a:avLst/>
          </a:prstGeom>
          <a:noFill/>
        </p:spPr>
        <p:txBody>
          <a:bodyPr vert="horz" wrap="none" lIns="0" tIns="0" rIns="0" bIns="0" rtlCol="0">
            <a:spAutoFit/>
          </a:bodyPr>
          <a:lstStyle/>
          <a:p>
            <a:pPr>
              <a:lnSpc>
                <a:spcPts val="897"/>
              </a:lnSpc>
            </a:pPr>
            <a:r>
              <a:rPr lang="en-CA" sz="800" b="1" spc="-18">
                <a:solidFill>
                  <a:srgbClr val="007A99"/>
                </a:solidFill>
                <a:latin typeface="Arial"/>
                <a:cs typeface="Arial"/>
              </a:rPr>
              <a:t>ANALYTICS</a:t>
            </a:r>
          </a:p>
          <a:p>
            <a:pPr>
              <a:lnSpc>
                <a:spcPts val="875"/>
              </a:lnSpc>
            </a:pPr>
            <a:endParaRPr lang="en-CA" sz="800" b="1">
              <a:solidFill>
                <a:srgbClr val="000000"/>
              </a:solidFill>
            </a:endParaRPr>
          </a:p>
        </p:txBody>
      </p:sp>
      <p:sp>
        <p:nvSpPr>
          <p:cNvPr id="6" name="TextBox 6"/>
          <p:cNvSpPr txBox="1"/>
          <p:nvPr/>
        </p:nvSpPr>
        <p:spPr>
          <a:xfrm>
            <a:off x="4154541" y="1790257"/>
            <a:ext cx="408253" cy="230832"/>
          </a:xfrm>
          <a:prstGeom prst="rect">
            <a:avLst/>
          </a:prstGeom>
          <a:noFill/>
        </p:spPr>
        <p:txBody>
          <a:bodyPr vert="horz" wrap="none" lIns="0" tIns="0" rIns="0" bIns="0" rtlCol="0">
            <a:spAutoFit/>
          </a:bodyPr>
          <a:lstStyle/>
          <a:p>
            <a:pPr>
              <a:lnSpc>
                <a:spcPts val="897"/>
              </a:lnSpc>
            </a:pPr>
            <a:r>
              <a:rPr lang="en-CA" sz="800" b="1" spc="-9" dirty="0" smtClean="0">
                <a:solidFill>
                  <a:srgbClr val="000000"/>
                </a:solidFill>
                <a:latin typeface="Arial"/>
                <a:cs typeface="Arial"/>
              </a:rPr>
              <a:t>WAHS </a:t>
            </a:r>
            <a:r>
              <a:rPr lang="en-CA" sz="800" b="1" spc="-9" dirty="0">
                <a:solidFill>
                  <a:srgbClr val="000000"/>
                </a:solidFill>
                <a:latin typeface="Arial"/>
                <a:cs typeface="Arial"/>
              </a:rPr>
              <a:t>&amp;</a:t>
            </a:r>
          </a:p>
          <a:p>
            <a:pPr>
              <a:lnSpc>
                <a:spcPts val="929"/>
              </a:lnSpc>
            </a:pPr>
            <a:r>
              <a:rPr lang="en-CA" sz="800" b="1" dirty="0" smtClean="0">
                <a:solidFill>
                  <a:srgbClr val="000000"/>
                </a:solidFill>
              </a:rPr>
              <a:t>POWER</a:t>
            </a:r>
            <a:endParaRPr lang="en-CA" sz="800" b="1" dirty="0">
              <a:solidFill>
                <a:srgbClr val="000000"/>
              </a:solidFill>
            </a:endParaRPr>
          </a:p>
        </p:txBody>
      </p:sp>
      <p:sp>
        <p:nvSpPr>
          <p:cNvPr id="8" name="TextBox 8"/>
          <p:cNvSpPr txBox="1"/>
          <p:nvPr/>
        </p:nvSpPr>
        <p:spPr>
          <a:xfrm>
            <a:off x="4037092" y="2086154"/>
            <a:ext cx="719299" cy="230832"/>
          </a:xfrm>
          <a:prstGeom prst="rect">
            <a:avLst/>
          </a:prstGeom>
          <a:noFill/>
        </p:spPr>
        <p:txBody>
          <a:bodyPr vert="horz" wrap="none" lIns="0" tIns="0" rIns="0" bIns="0" rtlCol="0">
            <a:spAutoFit/>
          </a:bodyPr>
          <a:lstStyle/>
          <a:p>
            <a:pPr>
              <a:lnSpc>
                <a:spcPts val="897"/>
              </a:lnSpc>
            </a:pPr>
            <a:r>
              <a:rPr lang="en-CA" sz="800" b="1" spc="-18" dirty="0">
                <a:solidFill>
                  <a:srgbClr val="007A99"/>
                </a:solidFill>
                <a:latin typeface="Arial"/>
                <a:cs typeface="Arial"/>
              </a:rPr>
              <a:t>SOCIAL MEDIA</a:t>
            </a:r>
          </a:p>
          <a:p>
            <a:pPr>
              <a:lnSpc>
                <a:spcPts val="875"/>
              </a:lnSpc>
            </a:pPr>
            <a:endParaRPr lang="en-CA" sz="800" b="1" dirty="0">
              <a:solidFill>
                <a:srgbClr val="000000"/>
              </a:solidFill>
            </a:endParaRPr>
          </a:p>
        </p:txBody>
      </p:sp>
      <p:sp>
        <p:nvSpPr>
          <p:cNvPr id="9" name="TextBox 9"/>
          <p:cNvSpPr txBox="1"/>
          <p:nvPr/>
        </p:nvSpPr>
        <p:spPr>
          <a:xfrm>
            <a:off x="4930455" y="1814008"/>
            <a:ext cx="928011" cy="230832"/>
          </a:xfrm>
          <a:prstGeom prst="rect">
            <a:avLst/>
          </a:prstGeom>
          <a:noFill/>
        </p:spPr>
        <p:txBody>
          <a:bodyPr vert="horz" wrap="none" lIns="0" tIns="0" rIns="0" bIns="0" rtlCol="0">
            <a:spAutoFit/>
          </a:bodyPr>
          <a:lstStyle/>
          <a:p>
            <a:pPr>
              <a:lnSpc>
                <a:spcPts val="897"/>
              </a:lnSpc>
            </a:pPr>
            <a:r>
              <a:rPr lang="en-CA" sz="800" b="1" spc="-9" dirty="0">
                <a:solidFill>
                  <a:srgbClr val="000000"/>
                </a:solidFill>
                <a:latin typeface="Arial"/>
                <a:cs typeface="Arial"/>
              </a:rPr>
              <a:t>INFRASTRUCTURE</a:t>
            </a:r>
          </a:p>
          <a:p>
            <a:pPr>
              <a:lnSpc>
                <a:spcPts val="929"/>
              </a:lnSpc>
            </a:pPr>
            <a:endParaRPr lang="en-CA" sz="800" b="1" dirty="0">
              <a:solidFill>
                <a:srgbClr val="000000"/>
              </a:solidFill>
            </a:endParaRPr>
          </a:p>
        </p:txBody>
      </p:sp>
      <p:sp>
        <p:nvSpPr>
          <p:cNvPr id="10" name="TextBox 10"/>
          <p:cNvSpPr txBox="1"/>
          <p:nvPr/>
        </p:nvSpPr>
        <p:spPr>
          <a:xfrm>
            <a:off x="6260042" y="1770530"/>
            <a:ext cx="510140" cy="230832"/>
          </a:xfrm>
          <a:prstGeom prst="rect">
            <a:avLst/>
          </a:prstGeom>
          <a:noFill/>
        </p:spPr>
        <p:txBody>
          <a:bodyPr vert="horz" wrap="none" lIns="0" tIns="0" rIns="0" bIns="0" rtlCol="0">
            <a:spAutoFit/>
          </a:bodyPr>
          <a:lstStyle/>
          <a:p>
            <a:pPr>
              <a:lnSpc>
                <a:spcPts val="897"/>
              </a:lnSpc>
            </a:pPr>
            <a:r>
              <a:rPr lang="en-CA" sz="800" b="1" spc="-9" dirty="0">
                <a:solidFill>
                  <a:srgbClr val="000000"/>
                </a:solidFill>
                <a:latin typeface="Arial"/>
                <a:cs typeface="Arial"/>
              </a:rPr>
              <a:t>DISASTER</a:t>
            </a:r>
          </a:p>
          <a:p>
            <a:pPr>
              <a:lnSpc>
                <a:spcPts val="929"/>
              </a:lnSpc>
            </a:pPr>
            <a:endParaRPr lang="en-CA" sz="800" b="1" dirty="0">
              <a:solidFill>
                <a:srgbClr val="000000"/>
              </a:solidFill>
            </a:endParaRPr>
          </a:p>
        </p:txBody>
      </p:sp>
      <p:sp>
        <p:nvSpPr>
          <p:cNvPr id="11" name="TextBox 11"/>
          <p:cNvSpPr txBox="1"/>
          <p:nvPr/>
        </p:nvSpPr>
        <p:spPr>
          <a:xfrm>
            <a:off x="5431747" y="1815353"/>
            <a:ext cx="421909" cy="230832"/>
          </a:xfrm>
          <a:prstGeom prst="rect">
            <a:avLst/>
          </a:prstGeom>
          <a:noFill/>
        </p:spPr>
        <p:txBody>
          <a:bodyPr vert="horz" wrap="square" lIns="0" tIns="0" rIns="0" bIns="0" rtlCol="0">
            <a:spAutoFit/>
          </a:bodyPr>
          <a:lstStyle/>
          <a:p>
            <a:pPr>
              <a:lnSpc>
                <a:spcPts val="897"/>
              </a:lnSpc>
            </a:pPr>
            <a:endParaRPr lang="en-CA" sz="800" b="1" spc="-18" dirty="0">
              <a:solidFill>
                <a:srgbClr val="000000"/>
              </a:solidFill>
              <a:latin typeface="Arial"/>
              <a:cs typeface="Arial"/>
            </a:endParaRPr>
          </a:p>
          <a:p>
            <a:pPr>
              <a:lnSpc>
                <a:spcPts val="929"/>
              </a:lnSpc>
            </a:pPr>
            <a:endParaRPr lang="en-CA" sz="800" b="1" dirty="0">
              <a:solidFill>
                <a:srgbClr val="000000"/>
              </a:solidFill>
            </a:endParaRPr>
          </a:p>
        </p:txBody>
      </p:sp>
      <p:sp>
        <p:nvSpPr>
          <p:cNvPr id="12" name="TextBox 12"/>
          <p:cNvSpPr txBox="1"/>
          <p:nvPr/>
        </p:nvSpPr>
        <p:spPr>
          <a:xfrm>
            <a:off x="7000208" y="1769185"/>
            <a:ext cx="724237" cy="230832"/>
          </a:xfrm>
          <a:prstGeom prst="rect">
            <a:avLst/>
          </a:prstGeom>
          <a:noFill/>
        </p:spPr>
        <p:txBody>
          <a:bodyPr vert="horz" wrap="none" lIns="0" tIns="0" rIns="0" bIns="0" rtlCol="0">
            <a:spAutoFit/>
          </a:bodyPr>
          <a:lstStyle/>
          <a:p>
            <a:pPr>
              <a:lnSpc>
                <a:spcPts val="897"/>
              </a:lnSpc>
            </a:pPr>
            <a:r>
              <a:rPr lang="en-CA" sz="800" b="1" spc="-9" dirty="0">
                <a:solidFill>
                  <a:srgbClr val="000000"/>
                </a:solidFill>
                <a:latin typeface="Arial"/>
                <a:cs typeface="Arial"/>
              </a:rPr>
              <a:t>GOVERNANCE</a:t>
            </a:r>
          </a:p>
          <a:p>
            <a:pPr>
              <a:lnSpc>
                <a:spcPts val="929"/>
              </a:lnSpc>
            </a:pPr>
            <a:endParaRPr lang="en-CA" sz="800" b="1" dirty="0">
              <a:solidFill>
                <a:srgbClr val="000000"/>
              </a:solidFill>
            </a:endParaRPr>
          </a:p>
        </p:txBody>
      </p:sp>
      <p:sp>
        <p:nvSpPr>
          <p:cNvPr id="13" name="TextBox 13"/>
          <p:cNvSpPr txBox="1"/>
          <p:nvPr/>
        </p:nvSpPr>
        <p:spPr>
          <a:xfrm>
            <a:off x="6921583" y="2148172"/>
            <a:ext cx="904799" cy="230832"/>
          </a:xfrm>
          <a:prstGeom prst="rect">
            <a:avLst/>
          </a:prstGeom>
          <a:noFill/>
        </p:spPr>
        <p:txBody>
          <a:bodyPr vert="horz" wrap="none" lIns="0" tIns="0" rIns="0" bIns="0" rtlCol="0">
            <a:spAutoFit/>
          </a:bodyPr>
          <a:lstStyle/>
          <a:p>
            <a:pPr>
              <a:lnSpc>
                <a:spcPts val="897"/>
              </a:lnSpc>
            </a:pPr>
            <a:r>
              <a:rPr lang="en-CA" sz="800" b="1" spc="-27" dirty="0">
                <a:solidFill>
                  <a:srgbClr val="007A99"/>
                </a:solidFill>
                <a:latin typeface="Arial"/>
                <a:cs typeface="Arial"/>
              </a:rPr>
              <a:t>DIGITAL SERVICES</a:t>
            </a:r>
          </a:p>
          <a:p>
            <a:pPr>
              <a:lnSpc>
                <a:spcPts val="875"/>
              </a:lnSpc>
            </a:pPr>
            <a:endParaRPr lang="en-CA" sz="800" b="1" dirty="0">
              <a:solidFill>
                <a:srgbClr val="000000"/>
              </a:solidFill>
            </a:endParaRPr>
          </a:p>
        </p:txBody>
      </p:sp>
      <p:sp>
        <p:nvSpPr>
          <p:cNvPr id="15" name="TextBox 15"/>
          <p:cNvSpPr txBox="1"/>
          <p:nvPr/>
        </p:nvSpPr>
        <p:spPr>
          <a:xfrm>
            <a:off x="3644643" y="2345144"/>
            <a:ext cx="2615844" cy="128240"/>
          </a:xfrm>
          <a:prstGeom prst="rect">
            <a:avLst/>
          </a:prstGeom>
          <a:noFill/>
        </p:spPr>
        <p:txBody>
          <a:bodyPr vert="horz" wrap="none" lIns="0" tIns="0" rIns="0" bIns="0" rtlCol="0">
            <a:spAutoFit/>
          </a:bodyPr>
          <a:lstStyle/>
          <a:p>
            <a:pPr>
              <a:lnSpc>
                <a:spcPts val="525"/>
              </a:lnSpc>
            </a:pPr>
            <a:r>
              <a:rPr lang="en-CA" sz="800" b="1" spc="-9" dirty="0">
                <a:solidFill>
                  <a:srgbClr val="413F42"/>
                </a:solidFill>
                <a:latin typeface="Arial"/>
                <a:cs typeface="Arial"/>
              </a:rPr>
              <a:t>provide opportunities to engage people in discussions</a:t>
            </a:r>
          </a:p>
          <a:p>
            <a:pPr>
              <a:lnSpc>
                <a:spcPts val="525"/>
              </a:lnSpc>
            </a:pPr>
            <a:endParaRPr lang="en-CA" sz="800" b="1" dirty="0">
              <a:solidFill>
                <a:srgbClr val="000000"/>
              </a:solidFill>
            </a:endParaRPr>
          </a:p>
        </p:txBody>
      </p:sp>
      <p:sp>
        <p:nvSpPr>
          <p:cNvPr id="16" name="TextBox 16"/>
          <p:cNvSpPr txBox="1"/>
          <p:nvPr/>
        </p:nvSpPr>
        <p:spPr>
          <a:xfrm>
            <a:off x="474685" y="2419399"/>
            <a:ext cx="1775358" cy="1074653"/>
          </a:xfrm>
          <a:prstGeom prst="rect">
            <a:avLst/>
          </a:prstGeom>
          <a:noFill/>
        </p:spPr>
        <p:txBody>
          <a:bodyPr vert="horz" wrap="none" lIns="0" tIns="0" rIns="0" bIns="0" rtlCol="0">
            <a:spAutoFit/>
          </a:bodyPr>
          <a:lstStyle/>
          <a:p>
            <a:r>
              <a:rPr lang="en-CA" sz="800" b="1" spc="-9" dirty="0">
                <a:solidFill>
                  <a:srgbClr val="413F42"/>
                </a:solidFill>
                <a:latin typeface="Arial"/>
                <a:cs typeface="Arial"/>
              </a:rPr>
              <a:t>provide capabilities needed to</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produce snapshots, analyze trends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and make projections about changes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in our environment, their impact and</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the probability that mitigation plans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will be successful. Analytics also</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inform law enforcement activities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focused on </a:t>
            </a:r>
            <a:r>
              <a:rPr lang="en-CA" sz="800" b="1" spc="-9" dirty="0" smtClean="0">
                <a:solidFill>
                  <a:srgbClr val="413F42"/>
                </a:solidFill>
                <a:latin typeface="Arial"/>
                <a:cs typeface="Arial"/>
              </a:rPr>
              <a:t>environmental protection</a:t>
            </a:r>
            <a:endParaRPr lang="en-CA" sz="800" b="1" spc="-9" dirty="0">
              <a:solidFill>
                <a:srgbClr val="413F42"/>
              </a:solidFill>
              <a:latin typeface="Arial"/>
              <a:cs typeface="Arial"/>
            </a:endParaRPr>
          </a:p>
          <a:p>
            <a:pPr>
              <a:lnSpc>
                <a:spcPts val="749"/>
              </a:lnSpc>
            </a:pPr>
            <a:endParaRPr lang="en-CA" sz="800" b="1" dirty="0">
              <a:solidFill>
                <a:srgbClr val="000000"/>
              </a:solidFill>
            </a:endParaRPr>
          </a:p>
        </p:txBody>
      </p:sp>
      <p:sp>
        <p:nvSpPr>
          <p:cNvPr id="18" name="TextBox 18"/>
          <p:cNvSpPr txBox="1"/>
          <p:nvPr/>
        </p:nvSpPr>
        <p:spPr>
          <a:xfrm>
            <a:off x="669636" y="4168588"/>
            <a:ext cx="625428" cy="230832"/>
          </a:xfrm>
          <a:prstGeom prst="rect">
            <a:avLst/>
          </a:prstGeom>
          <a:noFill/>
        </p:spPr>
        <p:txBody>
          <a:bodyPr vert="horz" wrap="none" lIns="0" tIns="0" rIns="0" bIns="0" rtlCol="0">
            <a:spAutoFit/>
          </a:bodyPr>
          <a:lstStyle/>
          <a:p>
            <a:pPr>
              <a:lnSpc>
                <a:spcPts val="897"/>
              </a:lnSpc>
            </a:pPr>
            <a:r>
              <a:rPr lang="en-CA" sz="800" b="1" spc="-18">
                <a:solidFill>
                  <a:srgbClr val="007A99"/>
                </a:solidFill>
                <a:latin typeface="Arial"/>
                <a:cs typeface="Arial"/>
              </a:rPr>
              <a:t>3D PRINTING</a:t>
            </a:r>
          </a:p>
          <a:p>
            <a:pPr>
              <a:lnSpc>
                <a:spcPts val="875"/>
              </a:lnSpc>
            </a:pPr>
            <a:endParaRPr lang="en-CA" sz="800" b="1">
              <a:solidFill>
                <a:srgbClr val="000000"/>
              </a:solidFill>
            </a:endParaRPr>
          </a:p>
        </p:txBody>
      </p:sp>
      <p:sp>
        <p:nvSpPr>
          <p:cNvPr id="19" name="TextBox 19"/>
          <p:cNvSpPr txBox="1"/>
          <p:nvPr/>
        </p:nvSpPr>
        <p:spPr>
          <a:xfrm>
            <a:off x="373234" y="4332848"/>
            <a:ext cx="780663" cy="212879"/>
          </a:xfrm>
          <a:prstGeom prst="rect">
            <a:avLst/>
          </a:prstGeom>
          <a:noFill/>
        </p:spPr>
        <p:txBody>
          <a:bodyPr vert="horz" wrap="none" lIns="0" tIns="0" rIns="0" bIns="0" rtlCol="0">
            <a:spAutoFit/>
          </a:bodyPr>
          <a:lstStyle/>
          <a:p>
            <a:r>
              <a:rPr lang="en-CA" sz="800" b="1" dirty="0" smtClean="0">
                <a:solidFill>
                  <a:srgbClr val="413F42"/>
                </a:solidFill>
                <a:latin typeface="Arial"/>
                <a:cs typeface="Arial"/>
              </a:rPr>
              <a:t>opportunities </a:t>
            </a:r>
            <a:r>
              <a:rPr lang="en-CA" sz="800" b="1" dirty="0">
                <a:solidFill>
                  <a:srgbClr val="413F42"/>
                </a:solidFill>
                <a:latin typeface="Arial"/>
                <a:cs typeface="Arial"/>
              </a:rPr>
              <a:t>to</a:t>
            </a:r>
          </a:p>
          <a:p>
            <a:pPr>
              <a:lnSpc>
                <a:spcPts val="669"/>
              </a:lnSpc>
            </a:pPr>
            <a:endParaRPr lang="en-CA" sz="800" b="1" dirty="0">
              <a:solidFill>
                <a:srgbClr val="000000"/>
              </a:solidFill>
            </a:endParaRPr>
          </a:p>
        </p:txBody>
      </p:sp>
      <p:sp>
        <p:nvSpPr>
          <p:cNvPr id="20" name="TextBox 20"/>
          <p:cNvSpPr txBox="1"/>
          <p:nvPr/>
        </p:nvSpPr>
        <p:spPr>
          <a:xfrm>
            <a:off x="369455" y="4481248"/>
            <a:ext cx="1475404" cy="595035"/>
          </a:xfrm>
          <a:prstGeom prst="rect">
            <a:avLst/>
          </a:prstGeom>
          <a:noFill/>
        </p:spPr>
        <p:txBody>
          <a:bodyPr vert="horz" wrap="none" lIns="0" tIns="0" rIns="0" bIns="0" rtlCol="0">
            <a:spAutoFit/>
          </a:bodyPr>
          <a:lstStyle/>
          <a:p>
            <a:r>
              <a:rPr lang="en-CA" sz="800" b="1" spc="-9" dirty="0">
                <a:solidFill>
                  <a:srgbClr val="413F42"/>
                </a:solidFill>
                <a:latin typeface="Arial"/>
                <a:cs typeface="Arial"/>
              </a:rPr>
              <a:t>eliminate much of the cost and</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the negative environmental</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impacts of supply chains that</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move products </a:t>
            </a:r>
            <a:r>
              <a:rPr lang="en-CA" sz="800" b="1" spc="-9" dirty="0" err="1">
                <a:solidFill>
                  <a:srgbClr val="413F42"/>
                </a:solidFill>
                <a:latin typeface="Arial"/>
                <a:cs typeface="Arial"/>
              </a:rPr>
              <a:t>ine</a:t>
            </a:r>
            <a:r>
              <a:rPr lang="en-CA" sz="800" b="1" spc="-9" dirty="0">
                <a:solidFill>
                  <a:srgbClr val="413F42"/>
                </a:solidFill>
                <a:latin typeface="Arial"/>
                <a:cs typeface="Arial"/>
              </a:rPr>
              <a:t>  </a:t>
            </a:r>
            <a:r>
              <a:rPr lang="en-CA" sz="800" b="1" spc="-9" dirty="0" err="1">
                <a:solidFill>
                  <a:srgbClr val="413F42"/>
                </a:solidFill>
                <a:latin typeface="Arial"/>
                <a:cs typeface="Arial"/>
              </a:rPr>
              <a:t>ciently</a:t>
            </a:r>
            <a:endParaRPr lang="en-CA" sz="800" b="1" spc="-9" dirty="0">
              <a:solidFill>
                <a:srgbClr val="413F42"/>
              </a:solidFill>
              <a:latin typeface="Arial"/>
              <a:cs typeface="Arial"/>
            </a:endParaRPr>
          </a:p>
          <a:p>
            <a:pPr>
              <a:lnSpc>
                <a:spcPts val="785"/>
              </a:lnSpc>
            </a:pPr>
            <a:endParaRPr lang="en-CA" sz="800" b="1" dirty="0">
              <a:solidFill>
                <a:srgbClr val="000000"/>
              </a:solidFill>
            </a:endParaRPr>
          </a:p>
        </p:txBody>
      </p:sp>
      <p:sp>
        <p:nvSpPr>
          <p:cNvPr id="21" name="TextBox 21"/>
          <p:cNvSpPr txBox="1"/>
          <p:nvPr/>
        </p:nvSpPr>
        <p:spPr>
          <a:xfrm>
            <a:off x="170409" y="4902268"/>
            <a:ext cx="1758495" cy="246221"/>
          </a:xfrm>
          <a:prstGeom prst="rect">
            <a:avLst/>
          </a:prstGeom>
          <a:noFill/>
        </p:spPr>
        <p:txBody>
          <a:bodyPr vert="horz" wrap="none" lIns="0" tIns="0" rIns="0" bIns="0" rtlCol="0">
            <a:spAutoFit/>
          </a:bodyPr>
          <a:lstStyle/>
          <a:p>
            <a:pPr>
              <a:lnSpc>
                <a:spcPct val="200000"/>
              </a:lnSpc>
            </a:pPr>
            <a:r>
              <a:rPr lang="en-CA" sz="800" b="1" spc="-9" dirty="0">
                <a:solidFill>
                  <a:srgbClr val="413F42"/>
                </a:solidFill>
                <a:latin typeface="Arial"/>
                <a:cs typeface="Arial"/>
              </a:rPr>
              <a:t>from producer to </a:t>
            </a:r>
            <a:r>
              <a:rPr lang="en-CA" sz="800" b="1" spc="-9" dirty="0" smtClean="0">
                <a:solidFill>
                  <a:srgbClr val="413F42"/>
                </a:solidFill>
                <a:latin typeface="Arial"/>
                <a:cs typeface="Arial"/>
              </a:rPr>
              <a:t>consumer</a:t>
            </a:r>
            <a:r>
              <a:rPr lang="en-CA" sz="800" b="1" dirty="0" smtClean="0">
                <a:solidFill>
                  <a:srgbClr val="000000"/>
                </a:solidFill>
                <a:latin typeface="Times New Roman"/>
              </a:rPr>
              <a:t> locations </a:t>
            </a:r>
            <a:endParaRPr lang="en-CA" sz="800" b="1" dirty="0">
              <a:solidFill>
                <a:srgbClr val="000000"/>
              </a:solidFill>
            </a:endParaRPr>
          </a:p>
        </p:txBody>
      </p:sp>
      <p:sp>
        <p:nvSpPr>
          <p:cNvPr id="22" name="TextBox 22"/>
          <p:cNvSpPr txBox="1"/>
          <p:nvPr/>
        </p:nvSpPr>
        <p:spPr>
          <a:xfrm>
            <a:off x="531762" y="5329008"/>
            <a:ext cx="370614" cy="238527"/>
          </a:xfrm>
          <a:prstGeom prst="rect">
            <a:avLst/>
          </a:prstGeom>
          <a:noFill/>
        </p:spPr>
        <p:txBody>
          <a:bodyPr vert="horz" wrap="none" lIns="0" tIns="0" rIns="0" bIns="0" rtlCol="0">
            <a:spAutoFit/>
          </a:bodyPr>
          <a:lstStyle/>
          <a:p>
            <a:r>
              <a:rPr lang="en-CA" sz="800" b="1" spc="-27" dirty="0">
                <a:solidFill>
                  <a:srgbClr val="007A99"/>
                </a:solidFill>
                <a:latin typeface="Arial"/>
                <a:cs typeface="Arial"/>
              </a:rPr>
              <a:t>POWER</a:t>
            </a:r>
          </a:p>
          <a:p>
            <a:pPr>
              <a:lnSpc>
                <a:spcPts val="875"/>
              </a:lnSpc>
            </a:pPr>
            <a:endParaRPr lang="en-CA" sz="800" b="1" dirty="0">
              <a:solidFill>
                <a:srgbClr val="000000"/>
              </a:solidFill>
            </a:endParaRPr>
          </a:p>
        </p:txBody>
      </p:sp>
      <p:sp>
        <p:nvSpPr>
          <p:cNvPr id="23" name="TextBox 23"/>
          <p:cNvSpPr txBox="1"/>
          <p:nvPr/>
        </p:nvSpPr>
        <p:spPr>
          <a:xfrm>
            <a:off x="566787" y="5683603"/>
            <a:ext cx="1159228" cy="410369"/>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solutions provide the</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energy needed to power</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ICT equipment.</a:t>
            </a:r>
          </a:p>
          <a:p>
            <a:pPr>
              <a:lnSpc>
                <a:spcPts val="785"/>
              </a:lnSpc>
            </a:pPr>
            <a:endParaRPr lang="en-CA" sz="800" b="1" dirty="0">
              <a:solidFill>
                <a:srgbClr val="000000"/>
              </a:solidFill>
            </a:endParaRPr>
          </a:p>
        </p:txBody>
      </p:sp>
      <p:sp>
        <p:nvSpPr>
          <p:cNvPr id="24" name="TextBox 24"/>
          <p:cNvSpPr txBox="1"/>
          <p:nvPr/>
        </p:nvSpPr>
        <p:spPr>
          <a:xfrm>
            <a:off x="3669766" y="2473402"/>
            <a:ext cx="2774286" cy="282129"/>
          </a:xfrm>
          <a:prstGeom prst="rect">
            <a:avLst/>
          </a:prstGeom>
          <a:noFill/>
        </p:spPr>
        <p:txBody>
          <a:bodyPr vert="horz" wrap="none" lIns="0" tIns="0" rIns="0" bIns="0" rtlCol="0">
            <a:spAutoFit/>
          </a:bodyPr>
          <a:lstStyle/>
          <a:p>
            <a:pPr>
              <a:lnSpc>
                <a:spcPts val="718"/>
              </a:lnSpc>
            </a:pPr>
            <a:r>
              <a:rPr lang="en-CA" sz="800" b="1" spc="-9" dirty="0">
                <a:solidFill>
                  <a:srgbClr val="413F42"/>
                </a:solidFill>
                <a:latin typeface="Arial"/>
                <a:cs typeface="Arial"/>
              </a:rPr>
              <a:t>concerning environmental protection issues, advocate for</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change and take collective action.</a:t>
            </a:r>
          </a:p>
          <a:p>
            <a:pPr>
              <a:lnSpc>
                <a:spcPts val="776"/>
              </a:lnSpc>
            </a:pPr>
            <a:endParaRPr lang="en-CA" sz="800" b="1" dirty="0">
              <a:solidFill>
                <a:srgbClr val="000000"/>
              </a:solidFill>
            </a:endParaRPr>
          </a:p>
        </p:txBody>
      </p:sp>
      <p:sp>
        <p:nvSpPr>
          <p:cNvPr id="25" name="TextBox 25"/>
          <p:cNvSpPr txBox="1"/>
          <p:nvPr/>
        </p:nvSpPr>
        <p:spPr>
          <a:xfrm>
            <a:off x="3973803" y="3564376"/>
            <a:ext cx="984885" cy="230832"/>
          </a:xfrm>
          <a:prstGeom prst="rect">
            <a:avLst/>
          </a:prstGeom>
          <a:noFill/>
        </p:spPr>
        <p:txBody>
          <a:bodyPr vert="horz" wrap="none" lIns="0" tIns="0" rIns="0" bIns="0" rtlCol="0">
            <a:spAutoFit/>
          </a:bodyPr>
          <a:lstStyle/>
          <a:p>
            <a:pPr>
              <a:lnSpc>
                <a:spcPts val="897"/>
              </a:lnSpc>
            </a:pPr>
            <a:r>
              <a:rPr lang="en-CA" sz="800" b="1" spc="-18" dirty="0">
                <a:solidFill>
                  <a:srgbClr val="007A99"/>
                </a:solidFill>
                <a:latin typeface="Arial"/>
                <a:cs typeface="Arial"/>
              </a:rPr>
              <a:t>CLOUD COMPUTING</a:t>
            </a:r>
          </a:p>
          <a:p>
            <a:pPr>
              <a:lnSpc>
                <a:spcPts val="875"/>
              </a:lnSpc>
            </a:pPr>
            <a:endParaRPr lang="en-CA" sz="800" b="1" dirty="0">
              <a:solidFill>
                <a:srgbClr val="000000"/>
              </a:solidFill>
            </a:endParaRPr>
          </a:p>
        </p:txBody>
      </p:sp>
      <p:sp>
        <p:nvSpPr>
          <p:cNvPr id="26" name="TextBox 26"/>
          <p:cNvSpPr txBox="1"/>
          <p:nvPr/>
        </p:nvSpPr>
        <p:spPr>
          <a:xfrm>
            <a:off x="3785381" y="3743596"/>
            <a:ext cx="1584601" cy="348813"/>
          </a:xfrm>
          <a:prstGeom prst="rect">
            <a:avLst/>
          </a:prstGeom>
          <a:noFill/>
        </p:spPr>
        <p:txBody>
          <a:bodyPr vert="horz" wrap="none" lIns="0" tIns="0" rIns="0" bIns="0" rtlCol="0">
            <a:spAutoFit/>
          </a:bodyPr>
          <a:lstStyle/>
          <a:p>
            <a:pPr indent="35855"/>
            <a:r>
              <a:rPr lang="en-CA" sz="800" b="1" spc="-9" dirty="0">
                <a:solidFill>
                  <a:srgbClr val="413F42"/>
                </a:solidFill>
                <a:latin typeface="Arial"/>
                <a:cs typeface="Arial"/>
              </a:rPr>
              <a:t>provides the capability to bring</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together and deliver high-quality,</a:t>
            </a:r>
          </a:p>
          <a:p>
            <a:pPr>
              <a:lnSpc>
                <a:spcPts val="785"/>
              </a:lnSpc>
            </a:pPr>
            <a:endParaRPr lang="en-CA" sz="800" b="1" dirty="0">
              <a:solidFill>
                <a:srgbClr val="000000"/>
              </a:solidFill>
            </a:endParaRPr>
          </a:p>
        </p:txBody>
      </p:sp>
      <p:sp>
        <p:nvSpPr>
          <p:cNvPr id="27" name="TextBox 27"/>
          <p:cNvSpPr txBox="1"/>
          <p:nvPr/>
        </p:nvSpPr>
        <p:spPr>
          <a:xfrm>
            <a:off x="3754316" y="4006489"/>
            <a:ext cx="1724511" cy="307777"/>
          </a:xfrm>
          <a:prstGeom prst="rect">
            <a:avLst/>
          </a:prstGeom>
          <a:noFill/>
        </p:spPr>
        <p:txBody>
          <a:bodyPr vert="horz" wrap="none" lIns="0" tIns="0" rIns="0" bIns="0" rtlCol="0">
            <a:spAutoFit/>
          </a:bodyPr>
          <a:lstStyle/>
          <a:p>
            <a:pPr indent="82621">
              <a:lnSpc>
                <a:spcPts val="808"/>
              </a:lnSpc>
            </a:pPr>
            <a:r>
              <a:rPr lang="en-CA" sz="800" b="1" spc="-9" dirty="0">
                <a:solidFill>
                  <a:srgbClr val="413F42"/>
                </a:solidFill>
                <a:latin typeface="Arial"/>
                <a:cs typeface="Arial"/>
              </a:rPr>
              <a:t>timely information and services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needed to protect our environment -</a:t>
            </a:r>
          </a:p>
          <a:p>
            <a:pPr>
              <a:lnSpc>
                <a:spcPts val="785"/>
              </a:lnSpc>
            </a:pPr>
            <a:endParaRPr lang="en-CA" sz="800" b="1" dirty="0">
              <a:solidFill>
                <a:srgbClr val="000000"/>
              </a:solidFill>
            </a:endParaRPr>
          </a:p>
        </p:txBody>
      </p:sp>
      <p:sp>
        <p:nvSpPr>
          <p:cNvPr id="28" name="TextBox 28"/>
          <p:cNvSpPr txBox="1"/>
          <p:nvPr/>
        </p:nvSpPr>
        <p:spPr>
          <a:xfrm>
            <a:off x="3973804" y="4284004"/>
            <a:ext cx="931409" cy="166712"/>
          </a:xfrm>
          <a:prstGeom prst="rect">
            <a:avLst/>
          </a:prstGeom>
          <a:noFill/>
        </p:spPr>
        <p:txBody>
          <a:bodyPr vert="horz" wrap="none" lIns="0" tIns="0" rIns="0" bIns="0" rtlCol="0">
            <a:spAutoFit/>
          </a:bodyPr>
          <a:lstStyle/>
          <a:p>
            <a:pPr>
              <a:lnSpc>
                <a:spcPts val="628"/>
              </a:lnSpc>
            </a:pPr>
            <a:r>
              <a:rPr lang="en-CA" sz="800" b="1" spc="-9" dirty="0">
                <a:solidFill>
                  <a:srgbClr val="413F42"/>
                </a:solidFill>
                <a:latin typeface="Arial"/>
                <a:cs typeface="Arial"/>
              </a:rPr>
              <a:t>anytime, anywhere.</a:t>
            </a:r>
          </a:p>
          <a:p>
            <a:pPr>
              <a:lnSpc>
                <a:spcPts val="669"/>
              </a:lnSpc>
            </a:pPr>
            <a:endParaRPr lang="en-CA" sz="800" b="1" dirty="0">
              <a:solidFill>
                <a:srgbClr val="000000"/>
              </a:solidFill>
            </a:endParaRPr>
          </a:p>
        </p:txBody>
      </p:sp>
      <p:sp>
        <p:nvSpPr>
          <p:cNvPr id="29" name="TextBox 29"/>
          <p:cNvSpPr txBox="1"/>
          <p:nvPr/>
        </p:nvSpPr>
        <p:spPr>
          <a:xfrm>
            <a:off x="3162844" y="4891126"/>
            <a:ext cx="2290563" cy="230832"/>
          </a:xfrm>
          <a:prstGeom prst="rect">
            <a:avLst/>
          </a:prstGeom>
          <a:noFill/>
        </p:spPr>
        <p:txBody>
          <a:bodyPr vert="horz" wrap="none" lIns="0" tIns="0" rIns="0" bIns="0" rtlCol="0">
            <a:spAutoFit/>
          </a:bodyPr>
          <a:lstStyle/>
          <a:p>
            <a:pPr>
              <a:lnSpc>
                <a:spcPts val="897"/>
              </a:lnSpc>
              <a:tabLst>
                <a:tab pos="1538592" algn="l"/>
              </a:tabLst>
            </a:pPr>
            <a:r>
              <a:rPr lang="en-CA" sz="800" b="1" spc="-27" dirty="0">
                <a:solidFill>
                  <a:srgbClr val="007A99"/>
                </a:solidFill>
                <a:latin typeface="Arial"/>
                <a:cs typeface="Arial"/>
              </a:rPr>
              <a:t>MOBILE DEVICES</a:t>
            </a:r>
            <a:r>
              <a:rPr lang="en-CA" sz="800" b="1" spc="-18" dirty="0">
                <a:solidFill>
                  <a:srgbClr val="007A99"/>
                </a:solidFill>
                <a:latin typeface="Arial"/>
                <a:cs typeface="Arial"/>
              </a:rPr>
              <a:t>	CONNECTIVITY</a:t>
            </a:r>
          </a:p>
          <a:p>
            <a:pPr>
              <a:lnSpc>
                <a:spcPts val="875"/>
              </a:lnSpc>
            </a:pPr>
            <a:endParaRPr lang="en-CA" sz="800" b="1" dirty="0">
              <a:solidFill>
                <a:srgbClr val="000000"/>
              </a:solidFill>
            </a:endParaRPr>
          </a:p>
        </p:txBody>
      </p:sp>
      <p:sp>
        <p:nvSpPr>
          <p:cNvPr id="30" name="TextBox 30"/>
          <p:cNvSpPr txBox="1"/>
          <p:nvPr/>
        </p:nvSpPr>
        <p:spPr>
          <a:xfrm>
            <a:off x="2400942" y="5076265"/>
            <a:ext cx="3396507" cy="166712"/>
          </a:xfrm>
          <a:prstGeom prst="rect">
            <a:avLst/>
          </a:prstGeom>
          <a:noFill/>
        </p:spPr>
        <p:txBody>
          <a:bodyPr vert="horz" wrap="none" lIns="0" tIns="0" rIns="0" bIns="0" rtlCol="0">
            <a:spAutoFit/>
          </a:bodyPr>
          <a:lstStyle/>
          <a:p>
            <a:pPr>
              <a:lnSpc>
                <a:spcPts val="628"/>
              </a:lnSpc>
              <a:tabLst>
                <a:tab pos="1663959" algn="l"/>
              </a:tabLst>
            </a:pPr>
            <a:r>
              <a:rPr lang="en-CA" sz="800" b="1" spc="-9" dirty="0">
                <a:solidFill>
                  <a:srgbClr val="5E5E5E"/>
                </a:solidFill>
                <a:latin typeface="Arial"/>
                <a:cs typeface="Arial"/>
              </a:rPr>
              <a:t>allow individuals to access </a:t>
            </a:r>
            <a:r>
              <a:rPr lang="en-CA" sz="800" b="1" spc="-9" dirty="0" smtClean="0">
                <a:solidFill>
                  <a:srgbClr val="5E5E5E"/>
                </a:solidFill>
                <a:latin typeface="Arial"/>
                <a:cs typeface="Arial"/>
              </a:rPr>
              <a:t>information</a:t>
            </a:r>
            <a:r>
              <a:rPr lang="en-CA" sz="800" b="1" spc="-9" dirty="0" smtClean="0">
                <a:solidFill>
                  <a:srgbClr val="413F42"/>
                </a:solidFill>
                <a:latin typeface="Arial"/>
                <a:cs typeface="Arial"/>
              </a:rPr>
              <a:t>                  connects </a:t>
            </a:r>
            <a:r>
              <a:rPr lang="en-CA" sz="800" b="1" spc="-9" dirty="0">
                <a:solidFill>
                  <a:srgbClr val="413F42"/>
                </a:solidFill>
                <a:latin typeface="Arial"/>
                <a:cs typeface="Arial"/>
              </a:rPr>
              <a:t>individuals,</a:t>
            </a:r>
          </a:p>
          <a:p>
            <a:pPr>
              <a:lnSpc>
                <a:spcPts val="669"/>
              </a:lnSpc>
            </a:pPr>
            <a:r>
              <a:rPr lang="en-CA" sz="800" b="1" dirty="0" smtClean="0">
                <a:solidFill>
                  <a:srgbClr val="000000"/>
                </a:solidFill>
              </a:rPr>
              <a:t>  </a:t>
            </a:r>
            <a:endParaRPr lang="en-CA" sz="800" b="1" dirty="0">
              <a:solidFill>
                <a:srgbClr val="000000"/>
              </a:solidFill>
            </a:endParaRPr>
          </a:p>
        </p:txBody>
      </p:sp>
      <p:sp>
        <p:nvSpPr>
          <p:cNvPr id="31" name="TextBox 31"/>
          <p:cNvSpPr txBox="1"/>
          <p:nvPr/>
        </p:nvSpPr>
        <p:spPr>
          <a:xfrm>
            <a:off x="2400933" y="5177118"/>
            <a:ext cx="3395610" cy="166712"/>
          </a:xfrm>
          <a:prstGeom prst="rect">
            <a:avLst/>
          </a:prstGeom>
          <a:noFill/>
        </p:spPr>
        <p:txBody>
          <a:bodyPr vert="horz" wrap="none" lIns="0" tIns="0" rIns="0" bIns="0" rtlCol="0">
            <a:spAutoFit/>
          </a:bodyPr>
          <a:lstStyle/>
          <a:p>
            <a:pPr>
              <a:lnSpc>
                <a:spcPts val="628"/>
              </a:lnSpc>
              <a:tabLst>
                <a:tab pos="1663959" algn="l"/>
              </a:tabLst>
            </a:pPr>
            <a:r>
              <a:rPr lang="en-CA" sz="800" b="1" spc="-9" dirty="0">
                <a:solidFill>
                  <a:srgbClr val="5E5E5E"/>
                </a:solidFill>
                <a:latin typeface="Arial"/>
                <a:cs typeface="Arial"/>
              </a:rPr>
              <a:t>concerning the environment, </a:t>
            </a:r>
            <a:r>
              <a:rPr lang="en-CA" sz="800" b="1" spc="-9" dirty="0" smtClean="0">
                <a:solidFill>
                  <a:srgbClr val="5E5E5E"/>
                </a:solidFill>
                <a:latin typeface="Arial"/>
                <a:cs typeface="Arial"/>
              </a:rPr>
              <a:t>participate</a:t>
            </a:r>
            <a:r>
              <a:rPr lang="en-CA" sz="800" b="1" spc="-9" dirty="0" smtClean="0">
                <a:solidFill>
                  <a:srgbClr val="413F42"/>
                </a:solidFill>
                <a:latin typeface="Arial"/>
                <a:cs typeface="Arial"/>
              </a:rPr>
              <a:t>                 conservationists </a:t>
            </a:r>
            <a:r>
              <a:rPr lang="en-CA" sz="800" b="1" spc="-9" dirty="0">
                <a:solidFill>
                  <a:srgbClr val="413F42"/>
                </a:solidFill>
                <a:latin typeface="Arial"/>
                <a:cs typeface="Arial"/>
              </a:rPr>
              <a:t>and</a:t>
            </a:r>
          </a:p>
          <a:p>
            <a:pPr>
              <a:lnSpc>
                <a:spcPts val="669"/>
              </a:lnSpc>
            </a:pPr>
            <a:endParaRPr lang="en-CA" sz="800" b="1" dirty="0">
              <a:solidFill>
                <a:srgbClr val="000000"/>
              </a:solidFill>
            </a:endParaRPr>
          </a:p>
        </p:txBody>
      </p:sp>
      <p:sp>
        <p:nvSpPr>
          <p:cNvPr id="32" name="TextBox 32"/>
          <p:cNvSpPr txBox="1"/>
          <p:nvPr/>
        </p:nvSpPr>
        <p:spPr>
          <a:xfrm>
            <a:off x="2389539" y="5280644"/>
            <a:ext cx="3530005" cy="166712"/>
          </a:xfrm>
          <a:prstGeom prst="rect">
            <a:avLst/>
          </a:prstGeom>
          <a:noFill/>
        </p:spPr>
        <p:txBody>
          <a:bodyPr vert="horz" wrap="none" lIns="0" tIns="0" rIns="0" bIns="0" rtlCol="0">
            <a:spAutoFit/>
          </a:bodyPr>
          <a:lstStyle/>
          <a:p>
            <a:pPr>
              <a:lnSpc>
                <a:spcPts val="628"/>
              </a:lnSpc>
              <a:tabLst>
                <a:tab pos="1663959" algn="l"/>
              </a:tabLst>
            </a:pPr>
            <a:r>
              <a:rPr lang="en-CA" sz="800" b="1" spc="-9" dirty="0">
                <a:solidFill>
                  <a:srgbClr val="5E5E5E"/>
                </a:solidFill>
                <a:latin typeface="Arial"/>
                <a:cs typeface="Arial"/>
              </a:rPr>
              <a:t>in electronic commerce, </a:t>
            </a:r>
            <a:r>
              <a:rPr lang="en-CA" sz="800" b="1" spc="-9" dirty="0" smtClean="0">
                <a:solidFill>
                  <a:srgbClr val="5E5E5E"/>
                </a:solidFill>
                <a:latin typeface="Arial"/>
                <a:cs typeface="Arial"/>
              </a:rPr>
              <a:t>take </a:t>
            </a:r>
            <a:r>
              <a:rPr lang="en-CA" sz="800" b="1" spc="-9" dirty="0">
                <a:solidFill>
                  <a:srgbClr val="5E5E5E"/>
                </a:solidFill>
                <a:latin typeface="Arial"/>
                <a:cs typeface="Arial"/>
              </a:rPr>
              <a:t>an </a:t>
            </a:r>
            <a:r>
              <a:rPr lang="en-CA" sz="800" b="1" spc="-9" dirty="0" smtClean="0">
                <a:solidFill>
                  <a:srgbClr val="5E5E5E"/>
                </a:solidFill>
                <a:latin typeface="Arial"/>
                <a:cs typeface="Arial"/>
              </a:rPr>
              <a:t>active </a:t>
            </a:r>
            <a:r>
              <a:rPr lang="en-CA" sz="800" b="1" spc="-9" dirty="0" smtClean="0">
                <a:solidFill>
                  <a:srgbClr val="413F42"/>
                </a:solidFill>
                <a:latin typeface="Arial"/>
                <a:cs typeface="Arial"/>
              </a:rPr>
              <a:t>                  government </a:t>
            </a:r>
            <a:r>
              <a:rPr lang="en-CA" sz="800" b="1" spc="-9" dirty="0">
                <a:solidFill>
                  <a:srgbClr val="413F42"/>
                </a:solidFill>
                <a:latin typeface="Arial"/>
                <a:cs typeface="Arial"/>
              </a:rPr>
              <a:t>agencies to</a:t>
            </a:r>
          </a:p>
          <a:p>
            <a:pPr>
              <a:lnSpc>
                <a:spcPts val="669"/>
              </a:lnSpc>
            </a:pPr>
            <a:r>
              <a:rPr lang="en-CA" sz="800" b="1" dirty="0" smtClean="0">
                <a:solidFill>
                  <a:srgbClr val="000000"/>
                </a:solidFill>
              </a:rPr>
              <a:t>      </a:t>
            </a:r>
            <a:endParaRPr lang="en-CA" sz="800" b="1" dirty="0">
              <a:solidFill>
                <a:srgbClr val="000000"/>
              </a:solidFill>
            </a:endParaRPr>
          </a:p>
        </p:txBody>
      </p:sp>
      <p:sp>
        <p:nvSpPr>
          <p:cNvPr id="33" name="TextBox 33"/>
          <p:cNvSpPr txBox="1"/>
          <p:nvPr/>
        </p:nvSpPr>
        <p:spPr>
          <a:xfrm>
            <a:off x="2244631" y="5385115"/>
            <a:ext cx="3703771" cy="166712"/>
          </a:xfrm>
          <a:prstGeom prst="rect">
            <a:avLst/>
          </a:prstGeom>
          <a:noFill/>
        </p:spPr>
        <p:txBody>
          <a:bodyPr vert="horz" wrap="none" lIns="0" tIns="0" rIns="0" bIns="0" rtlCol="0">
            <a:spAutoFit/>
          </a:bodyPr>
          <a:lstStyle/>
          <a:p>
            <a:pPr>
              <a:lnSpc>
                <a:spcPts val="628"/>
              </a:lnSpc>
              <a:tabLst>
                <a:tab pos="1663959" algn="l"/>
              </a:tabLst>
            </a:pPr>
            <a:r>
              <a:rPr lang="en-CA" sz="800" b="1" spc="-9" dirty="0" smtClean="0">
                <a:solidFill>
                  <a:srgbClr val="5E5E5E"/>
                </a:solidFill>
                <a:latin typeface="Arial"/>
                <a:cs typeface="Arial"/>
              </a:rPr>
              <a:t>    role </a:t>
            </a:r>
            <a:r>
              <a:rPr lang="en-CA" sz="800" b="1" spc="-9" dirty="0">
                <a:solidFill>
                  <a:srgbClr val="5E5E5E"/>
                </a:solidFill>
                <a:latin typeface="Arial"/>
                <a:cs typeface="Arial"/>
              </a:rPr>
              <a:t>in discussing environmental </a:t>
            </a:r>
            <a:r>
              <a:rPr lang="en-CA" sz="800" b="1" spc="-9" dirty="0" smtClean="0">
                <a:solidFill>
                  <a:srgbClr val="5E5E5E"/>
                </a:solidFill>
                <a:latin typeface="Arial"/>
                <a:cs typeface="Arial"/>
              </a:rPr>
              <a:t>issues,</a:t>
            </a:r>
            <a:r>
              <a:rPr lang="en-CA" sz="800" b="1" spc="-9" dirty="0" smtClean="0">
                <a:solidFill>
                  <a:srgbClr val="413F42"/>
                </a:solidFill>
                <a:latin typeface="Arial"/>
                <a:cs typeface="Arial"/>
              </a:rPr>
              <a:t>                environmental </a:t>
            </a:r>
            <a:r>
              <a:rPr lang="en-CA" sz="800" b="1" spc="-9" dirty="0">
                <a:solidFill>
                  <a:srgbClr val="413F42"/>
                </a:solidFill>
                <a:latin typeface="Arial"/>
                <a:cs typeface="Arial"/>
              </a:rPr>
              <a:t>protection</a:t>
            </a:r>
          </a:p>
          <a:p>
            <a:pPr>
              <a:lnSpc>
                <a:spcPts val="669"/>
              </a:lnSpc>
            </a:pPr>
            <a:endParaRPr lang="en-CA" sz="800" b="1" dirty="0">
              <a:solidFill>
                <a:srgbClr val="000000"/>
              </a:solidFill>
            </a:endParaRPr>
          </a:p>
        </p:txBody>
      </p:sp>
      <p:sp>
        <p:nvSpPr>
          <p:cNvPr id="34" name="TextBox 34"/>
          <p:cNvSpPr txBox="1"/>
          <p:nvPr/>
        </p:nvSpPr>
        <p:spPr>
          <a:xfrm>
            <a:off x="2243592" y="5516873"/>
            <a:ext cx="3731342" cy="166712"/>
          </a:xfrm>
          <a:prstGeom prst="rect">
            <a:avLst/>
          </a:prstGeom>
          <a:noFill/>
        </p:spPr>
        <p:txBody>
          <a:bodyPr vert="horz" wrap="none" lIns="0" tIns="0" rIns="0" bIns="0" rtlCol="0">
            <a:spAutoFit/>
          </a:bodyPr>
          <a:lstStyle/>
          <a:p>
            <a:pPr>
              <a:lnSpc>
                <a:spcPts val="628"/>
              </a:lnSpc>
              <a:tabLst>
                <a:tab pos="1663959" algn="l"/>
              </a:tabLst>
            </a:pPr>
            <a:r>
              <a:rPr lang="en-CA" sz="800" b="1" spc="-9" dirty="0" smtClean="0">
                <a:solidFill>
                  <a:srgbClr val="5E5E5E"/>
                </a:solidFill>
                <a:latin typeface="Arial"/>
                <a:cs typeface="Arial"/>
              </a:rPr>
              <a:t>    monitor </a:t>
            </a:r>
            <a:r>
              <a:rPr lang="en-CA" sz="800" b="1" spc="-9" dirty="0">
                <a:solidFill>
                  <a:srgbClr val="5E5E5E"/>
                </a:solidFill>
                <a:latin typeface="Arial"/>
                <a:cs typeface="Arial"/>
              </a:rPr>
              <a:t>adherence to conservation</a:t>
            </a:r>
            <a:r>
              <a:rPr lang="en-CA" sz="800" b="1" spc="-9" dirty="0">
                <a:solidFill>
                  <a:srgbClr val="413F42"/>
                </a:solidFill>
                <a:latin typeface="Arial"/>
                <a:cs typeface="Arial"/>
              </a:rPr>
              <a:t>	</a:t>
            </a:r>
            <a:r>
              <a:rPr lang="en-CA" sz="800" b="1" spc="-9" dirty="0" smtClean="0">
                <a:solidFill>
                  <a:srgbClr val="413F42"/>
                </a:solidFill>
                <a:latin typeface="Arial"/>
                <a:cs typeface="Arial"/>
              </a:rPr>
              <a:t>                        information </a:t>
            </a:r>
            <a:r>
              <a:rPr lang="en-CA" sz="800" b="1" spc="-9" dirty="0">
                <a:solidFill>
                  <a:srgbClr val="413F42"/>
                </a:solidFill>
                <a:latin typeface="Arial"/>
                <a:cs typeface="Arial"/>
              </a:rPr>
              <a:t>and services.</a:t>
            </a:r>
          </a:p>
          <a:p>
            <a:pPr>
              <a:lnSpc>
                <a:spcPts val="669"/>
              </a:lnSpc>
            </a:pPr>
            <a:endParaRPr lang="en-CA" sz="800" b="1" dirty="0">
              <a:solidFill>
                <a:srgbClr val="000000"/>
              </a:solidFill>
            </a:endParaRPr>
          </a:p>
        </p:txBody>
      </p:sp>
      <p:sp>
        <p:nvSpPr>
          <p:cNvPr id="35" name="TextBox 35"/>
          <p:cNvSpPr txBox="1"/>
          <p:nvPr/>
        </p:nvSpPr>
        <p:spPr>
          <a:xfrm>
            <a:off x="2425623" y="5691495"/>
            <a:ext cx="2013885" cy="410369"/>
          </a:xfrm>
          <a:prstGeom prst="rect">
            <a:avLst/>
          </a:prstGeom>
          <a:noFill/>
        </p:spPr>
        <p:txBody>
          <a:bodyPr vert="horz" wrap="none" lIns="0" tIns="0" rIns="0" bIns="0" rtlCol="0">
            <a:spAutoFit/>
          </a:bodyPr>
          <a:lstStyle/>
          <a:p>
            <a:pPr>
              <a:lnSpc>
                <a:spcPts val="808"/>
              </a:lnSpc>
            </a:pPr>
            <a:r>
              <a:rPr lang="en-CA" sz="800" b="1" spc="-9" dirty="0">
                <a:solidFill>
                  <a:srgbClr val="5E5E5E"/>
                </a:solidFill>
                <a:latin typeface="Arial"/>
                <a:cs typeface="Arial"/>
              </a:rPr>
              <a:t>targets and alert law enforcement to</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5E5E5E"/>
                </a:solidFill>
                <a:latin typeface="Arial"/>
                <a:cs typeface="Arial"/>
              </a:rPr>
              <a:t>illegal activity such as poaching or lack of</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5E5E5E"/>
                </a:solidFill>
                <a:latin typeface="Arial"/>
                <a:cs typeface="Arial"/>
              </a:rPr>
              <a:t>adherence to water rationing.</a:t>
            </a:r>
          </a:p>
          <a:p>
            <a:pPr>
              <a:lnSpc>
                <a:spcPts val="785"/>
              </a:lnSpc>
            </a:pPr>
            <a:endParaRPr lang="en-CA" sz="800" b="1" dirty="0">
              <a:solidFill>
                <a:srgbClr val="000000"/>
              </a:solidFill>
            </a:endParaRPr>
          </a:p>
        </p:txBody>
      </p:sp>
      <p:sp>
        <p:nvSpPr>
          <p:cNvPr id="37" name="TextBox 37"/>
          <p:cNvSpPr txBox="1"/>
          <p:nvPr/>
        </p:nvSpPr>
        <p:spPr>
          <a:xfrm>
            <a:off x="6921587" y="2313101"/>
            <a:ext cx="1816075" cy="474489"/>
          </a:xfrm>
          <a:prstGeom prst="rect">
            <a:avLst/>
          </a:prstGeom>
          <a:noFill/>
        </p:spPr>
        <p:txBody>
          <a:bodyPr vert="horz" wrap="none" lIns="0" tIns="0" rIns="0" bIns="0" rtlCol="0">
            <a:spAutoFit/>
          </a:bodyPr>
          <a:lstStyle/>
          <a:p>
            <a:pPr>
              <a:lnSpc>
                <a:spcPts val="628"/>
              </a:lnSpc>
            </a:pPr>
            <a:r>
              <a:rPr lang="en-CA" sz="800" b="1" spc="-9" dirty="0">
                <a:solidFill>
                  <a:srgbClr val="413F42"/>
                </a:solidFill>
                <a:latin typeface="Arial"/>
                <a:cs typeface="Arial"/>
              </a:rPr>
              <a:t>provide the means for individuals and</a:t>
            </a:r>
            <a:r>
              <a:rPr lang="en-CA" sz="800" b="1" dirty="0">
                <a:solidFill>
                  <a:srgbClr val="000000"/>
                </a:solidFill>
                <a:latin typeface="Times New Roman"/>
              </a:rPr>
              <a:t/>
            </a:r>
            <a:br>
              <a:rPr lang="en-CA" sz="800" b="1" dirty="0">
                <a:solidFill>
                  <a:srgbClr val="000000"/>
                </a:solidFill>
                <a:latin typeface="Times New Roman"/>
              </a:rPr>
            </a:br>
            <a:endParaRPr lang="en-CA" sz="800" b="1" dirty="0" smtClean="0">
              <a:solidFill>
                <a:srgbClr val="000000"/>
              </a:solidFill>
              <a:latin typeface="Times New Roman"/>
            </a:endParaRPr>
          </a:p>
          <a:p>
            <a:pPr>
              <a:lnSpc>
                <a:spcPts val="628"/>
              </a:lnSpc>
            </a:pPr>
            <a:r>
              <a:rPr lang="en-CA" sz="800" b="1" spc="-9" dirty="0" smtClean="0">
                <a:solidFill>
                  <a:srgbClr val="413F42"/>
                </a:solidFill>
                <a:latin typeface="Arial"/>
                <a:cs typeface="Arial"/>
              </a:rPr>
              <a:t>institutions </a:t>
            </a:r>
            <a:r>
              <a:rPr lang="en-CA" sz="800" b="1" spc="-9" dirty="0">
                <a:solidFill>
                  <a:srgbClr val="413F42"/>
                </a:solidFill>
                <a:latin typeface="Arial"/>
                <a:cs typeface="Arial"/>
              </a:rPr>
              <a:t>to engage in commerce</a:t>
            </a:r>
            <a:r>
              <a:rPr lang="en-CA" sz="800" b="1" dirty="0">
                <a:solidFill>
                  <a:srgbClr val="000000"/>
                </a:solidFill>
                <a:latin typeface="Times New Roman"/>
              </a:rPr>
              <a:t/>
            </a:r>
            <a:br>
              <a:rPr lang="en-CA" sz="800" b="1" dirty="0">
                <a:solidFill>
                  <a:srgbClr val="000000"/>
                </a:solidFill>
                <a:latin typeface="Times New Roman"/>
              </a:rPr>
            </a:br>
            <a:endParaRPr lang="en-CA" sz="800" b="1" dirty="0" smtClean="0">
              <a:solidFill>
                <a:srgbClr val="000000"/>
              </a:solidFill>
              <a:latin typeface="Times New Roman"/>
            </a:endParaRPr>
          </a:p>
          <a:p>
            <a:pPr>
              <a:lnSpc>
                <a:spcPts val="628"/>
              </a:lnSpc>
            </a:pPr>
            <a:r>
              <a:rPr lang="en-CA" sz="800" b="1" spc="-9" dirty="0" smtClean="0">
                <a:solidFill>
                  <a:srgbClr val="413F42"/>
                </a:solidFill>
                <a:latin typeface="Arial"/>
                <a:cs typeface="Arial"/>
              </a:rPr>
              <a:t>electronically </a:t>
            </a:r>
            <a:r>
              <a:rPr lang="en-CA" sz="800" b="1" spc="-9" dirty="0">
                <a:solidFill>
                  <a:srgbClr val="413F42"/>
                </a:solidFill>
                <a:latin typeface="Arial"/>
                <a:cs typeface="Arial"/>
              </a:rPr>
              <a:t>(including carbon credit</a:t>
            </a:r>
          </a:p>
          <a:p>
            <a:pPr>
              <a:lnSpc>
                <a:spcPts val="687"/>
              </a:lnSpc>
            </a:pPr>
            <a:endParaRPr lang="en-CA" sz="800" b="1" dirty="0">
              <a:solidFill>
                <a:srgbClr val="000000"/>
              </a:solidFill>
            </a:endParaRPr>
          </a:p>
        </p:txBody>
      </p:sp>
      <p:sp>
        <p:nvSpPr>
          <p:cNvPr id="38" name="TextBox 38"/>
          <p:cNvSpPr txBox="1"/>
          <p:nvPr/>
        </p:nvSpPr>
        <p:spPr>
          <a:xfrm>
            <a:off x="6921574" y="2683647"/>
            <a:ext cx="2181944" cy="512961"/>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trading), resulting in a reduction of emissions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associated with a reduction in transport and</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warehousing needs. They also can provide</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early warning of impending natural disasters.</a:t>
            </a:r>
          </a:p>
          <a:p>
            <a:pPr>
              <a:lnSpc>
                <a:spcPts val="785"/>
              </a:lnSpc>
            </a:pPr>
            <a:endParaRPr lang="en-CA" sz="800" b="1" dirty="0">
              <a:solidFill>
                <a:srgbClr val="000000"/>
              </a:solidFill>
            </a:endParaRPr>
          </a:p>
        </p:txBody>
      </p:sp>
      <p:sp>
        <p:nvSpPr>
          <p:cNvPr id="39" name="TextBox 39"/>
          <p:cNvSpPr txBox="1"/>
          <p:nvPr/>
        </p:nvSpPr>
        <p:spPr>
          <a:xfrm>
            <a:off x="6921583" y="3225730"/>
            <a:ext cx="839845" cy="230832"/>
          </a:xfrm>
          <a:prstGeom prst="rect">
            <a:avLst/>
          </a:prstGeom>
          <a:noFill/>
        </p:spPr>
        <p:txBody>
          <a:bodyPr vert="horz" wrap="none" lIns="0" tIns="0" rIns="0" bIns="0" rtlCol="0">
            <a:spAutoFit/>
          </a:bodyPr>
          <a:lstStyle/>
          <a:p>
            <a:pPr>
              <a:lnSpc>
                <a:spcPts val="897"/>
              </a:lnSpc>
            </a:pPr>
            <a:r>
              <a:rPr lang="en-CA" sz="800" b="1" spc="-27" dirty="0">
                <a:solidFill>
                  <a:srgbClr val="007A99"/>
                </a:solidFill>
                <a:latin typeface="Arial"/>
                <a:cs typeface="Arial"/>
              </a:rPr>
              <a:t>SMART SYSTEMS</a:t>
            </a:r>
          </a:p>
          <a:p>
            <a:pPr>
              <a:lnSpc>
                <a:spcPts val="875"/>
              </a:lnSpc>
            </a:pPr>
            <a:endParaRPr lang="en-CA" sz="800" b="1" dirty="0">
              <a:solidFill>
                <a:srgbClr val="000000"/>
              </a:solidFill>
            </a:endParaRPr>
          </a:p>
        </p:txBody>
      </p:sp>
      <p:sp>
        <p:nvSpPr>
          <p:cNvPr id="40" name="TextBox 40"/>
          <p:cNvSpPr txBox="1"/>
          <p:nvPr/>
        </p:nvSpPr>
        <p:spPr>
          <a:xfrm>
            <a:off x="6921583" y="3417309"/>
            <a:ext cx="1736181" cy="512961"/>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such as building, transportation and</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grid management systems, provide</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the means to optimize the use of</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natural resources and reduce</a:t>
            </a:r>
          </a:p>
          <a:p>
            <a:pPr>
              <a:lnSpc>
                <a:spcPts val="785"/>
              </a:lnSpc>
            </a:pPr>
            <a:endParaRPr lang="en-CA" sz="800" b="1" dirty="0">
              <a:solidFill>
                <a:srgbClr val="000000"/>
              </a:solidFill>
            </a:endParaRPr>
          </a:p>
        </p:txBody>
      </p:sp>
      <p:sp>
        <p:nvSpPr>
          <p:cNvPr id="41" name="TextBox 41"/>
          <p:cNvSpPr txBox="1"/>
          <p:nvPr/>
        </p:nvSpPr>
        <p:spPr>
          <a:xfrm>
            <a:off x="6921583" y="3861538"/>
            <a:ext cx="1125565" cy="166712"/>
          </a:xfrm>
          <a:prstGeom prst="rect">
            <a:avLst/>
          </a:prstGeom>
          <a:noFill/>
        </p:spPr>
        <p:txBody>
          <a:bodyPr vert="horz" wrap="none" lIns="0" tIns="0" rIns="0" bIns="0" rtlCol="0">
            <a:spAutoFit/>
          </a:bodyPr>
          <a:lstStyle/>
          <a:p>
            <a:pPr>
              <a:lnSpc>
                <a:spcPts val="628"/>
              </a:lnSpc>
            </a:pPr>
            <a:r>
              <a:rPr lang="en-CA" sz="800" b="1" spc="-9" dirty="0">
                <a:solidFill>
                  <a:srgbClr val="413F42"/>
                </a:solidFill>
                <a:latin typeface="Arial"/>
                <a:cs typeface="Arial"/>
              </a:rPr>
              <a:t>environmental impacts.</a:t>
            </a:r>
          </a:p>
          <a:p>
            <a:pPr>
              <a:lnSpc>
                <a:spcPts val="669"/>
              </a:lnSpc>
            </a:pPr>
            <a:endParaRPr lang="en-CA" sz="800" b="1" dirty="0">
              <a:solidFill>
                <a:srgbClr val="000000"/>
              </a:solidFill>
            </a:endParaRPr>
          </a:p>
        </p:txBody>
      </p:sp>
      <p:sp>
        <p:nvSpPr>
          <p:cNvPr id="42" name="TextBox 42"/>
          <p:cNvSpPr txBox="1"/>
          <p:nvPr/>
        </p:nvSpPr>
        <p:spPr>
          <a:xfrm>
            <a:off x="6896659" y="4051390"/>
            <a:ext cx="1259127" cy="346249"/>
          </a:xfrm>
          <a:prstGeom prst="rect">
            <a:avLst/>
          </a:prstGeom>
          <a:noFill/>
        </p:spPr>
        <p:txBody>
          <a:bodyPr vert="horz" wrap="none" lIns="0" tIns="0" rIns="0" bIns="0" rtlCol="0">
            <a:spAutoFit/>
          </a:bodyPr>
          <a:lstStyle/>
          <a:p>
            <a:pPr>
              <a:lnSpc>
                <a:spcPts val="897"/>
              </a:lnSpc>
            </a:pPr>
            <a:r>
              <a:rPr lang="en-CA" sz="800" b="1" spc="-27" dirty="0">
                <a:solidFill>
                  <a:srgbClr val="007A99"/>
                </a:solidFill>
                <a:latin typeface="Arial"/>
                <a:cs typeface="Arial"/>
              </a:rPr>
              <a:t>SATELLITES, UAVs &amp;</a:t>
            </a:r>
            <a:r>
              <a:rPr lang="en-CA" sz="800" b="1" dirty="0">
                <a:solidFill>
                  <a:srgbClr val="000000"/>
                </a:solidFill>
                <a:latin typeface="Times New Roman"/>
              </a:rPr>
              <a:t/>
            </a:r>
            <a:br>
              <a:rPr lang="en-CA" sz="800" b="1" dirty="0">
                <a:solidFill>
                  <a:srgbClr val="000000"/>
                </a:solidFill>
                <a:latin typeface="Times New Roman"/>
              </a:rPr>
            </a:br>
            <a:r>
              <a:rPr lang="en-CA" sz="800" b="1" spc="-27" dirty="0">
                <a:solidFill>
                  <a:srgbClr val="007A99"/>
                </a:solidFill>
                <a:latin typeface="Arial"/>
                <a:cs typeface="Arial"/>
              </a:rPr>
              <a:t>THE INTERNET OF THINGS</a:t>
            </a:r>
          </a:p>
          <a:p>
            <a:pPr>
              <a:lnSpc>
                <a:spcPts val="933"/>
              </a:lnSpc>
            </a:pPr>
            <a:endParaRPr lang="en-CA" sz="800" b="1" dirty="0">
              <a:solidFill>
                <a:srgbClr val="000000"/>
              </a:solidFill>
            </a:endParaRPr>
          </a:p>
        </p:txBody>
      </p:sp>
      <p:sp>
        <p:nvSpPr>
          <p:cNvPr id="43" name="TextBox 43"/>
          <p:cNvSpPr txBox="1"/>
          <p:nvPr/>
        </p:nvSpPr>
        <p:spPr>
          <a:xfrm>
            <a:off x="6921575" y="4346524"/>
            <a:ext cx="2005677" cy="307777"/>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such as remote sensors, weather stations</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and RFID tags, generate rich sets of</a:t>
            </a:r>
          </a:p>
          <a:p>
            <a:pPr>
              <a:lnSpc>
                <a:spcPts val="785"/>
              </a:lnSpc>
            </a:pPr>
            <a:endParaRPr lang="en-CA" sz="800" b="1" dirty="0">
              <a:solidFill>
                <a:srgbClr val="000000"/>
              </a:solidFill>
            </a:endParaRPr>
          </a:p>
        </p:txBody>
      </p:sp>
      <p:sp>
        <p:nvSpPr>
          <p:cNvPr id="44" name="TextBox 44"/>
          <p:cNvSpPr txBox="1"/>
          <p:nvPr/>
        </p:nvSpPr>
        <p:spPr>
          <a:xfrm>
            <a:off x="6902030" y="4590952"/>
            <a:ext cx="1797095" cy="512961"/>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highly accurate georeferenced digital</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data about the earth: soil; vegetation;</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water bodies and levels; atmosphere;</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weather; storms; earthquakes and</a:t>
            </a:r>
          </a:p>
          <a:p>
            <a:pPr>
              <a:lnSpc>
                <a:spcPts val="785"/>
              </a:lnSpc>
            </a:pPr>
            <a:endParaRPr lang="en-CA" sz="800" b="1" dirty="0">
              <a:solidFill>
                <a:srgbClr val="000000"/>
              </a:solidFill>
            </a:endParaRPr>
          </a:p>
        </p:txBody>
      </p:sp>
      <p:sp>
        <p:nvSpPr>
          <p:cNvPr id="45" name="TextBox 45"/>
          <p:cNvSpPr txBox="1"/>
          <p:nvPr/>
        </p:nvSpPr>
        <p:spPr>
          <a:xfrm>
            <a:off x="6921583" y="5023247"/>
            <a:ext cx="1898725" cy="307777"/>
          </a:xfrm>
          <a:prstGeom prst="rect">
            <a:avLst/>
          </a:prstGeom>
          <a:noFill/>
        </p:spPr>
        <p:txBody>
          <a:bodyPr vert="horz" wrap="none" lIns="0" tIns="0" rIns="0" bIns="0" rtlCol="0">
            <a:spAutoFit/>
          </a:bodyPr>
          <a:lstStyle/>
          <a:p>
            <a:pPr>
              <a:lnSpc>
                <a:spcPts val="808"/>
              </a:lnSpc>
            </a:pPr>
            <a:r>
              <a:rPr lang="en-CA" sz="800" b="1" spc="-9" dirty="0">
                <a:solidFill>
                  <a:srgbClr val="413F42"/>
                </a:solidFill>
                <a:latin typeface="Arial"/>
                <a:cs typeface="Arial"/>
              </a:rPr>
              <a:t>volcanic activity; settlements; transport</a:t>
            </a:r>
            <a:r>
              <a:rPr lang="en-CA" sz="800" b="1" dirty="0">
                <a:solidFill>
                  <a:srgbClr val="000000"/>
                </a:solidFill>
                <a:latin typeface="Times New Roman"/>
              </a:rPr>
              <a:t/>
            </a:r>
            <a:br>
              <a:rPr lang="en-CA" sz="800" b="1" dirty="0">
                <a:solidFill>
                  <a:srgbClr val="000000"/>
                </a:solidFill>
                <a:latin typeface="Times New Roman"/>
              </a:rPr>
            </a:br>
            <a:r>
              <a:rPr lang="en-CA" sz="800" b="1" spc="-9" dirty="0">
                <a:solidFill>
                  <a:srgbClr val="413F42"/>
                </a:solidFill>
                <a:latin typeface="Arial"/>
                <a:cs typeface="Arial"/>
              </a:rPr>
              <a:t>routes and more.</a:t>
            </a:r>
          </a:p>
          <a:p>
            <a:pPr>
              <a:lnSpc>
                <a:spcPts val="785"/>
              </a:lnSpc>
            </a:pPr>
            <a:endParaRPr lang="en-CA" sz="800" b="1" dirty="0">
              <a:solidFill>
                <a:srgbClr val="000000"/>
              </a:solidFill>
            </a:endParaRPr>
          </a:p>
        </p:txBody>
      </p:sp>
      <p:sp>
        <p:nvSpPr>
          <p:cNvPr id="49" name="TextBox 14"/>
          <p:cNvSpPr txBox="1"/>
          <p:nvPr/>
        </p:nvSpPr>
        <p:spPr>
          <a:xfrm>
            <a:off x="8020166" y="1701435"/>
            <a:ext cx="879472" cy="384721"/>
          </a:xfrm>
          <a:prstGeom prst="rect">
            <a:avLst/>
          </a:prstGeom>
          <a:noFill/>
        </p:spPr>
        <p:txBody>
          <a:bodyPr vert="horz" wrap="none" lIns="0" tIns="0" rIns="0" bIns="0" rtlCol="0">
            <a:spAutoFit/>
          </a:bodyPr>
          <a:lstStyle/>
          <a:p>
            <a:pPr>
              <a:lnSpc>
                <a:spcPts val="987"/>
              </a:lnSpc>
            </a:pPr>
            <a:r>
              <a:rPr lang="en-CA" sz="800" b="1" spc="-9" dirty="0" smtClean="0">
                <a:solidFill>
                  <a:srgbClr val="000000"/>
                </a:solidFill>
                <a:latin typeface="Arial"/>
                <a:cs typeface="Arial"/>
              </a:rPr>
              <a:t>ENVIRONMENTAL</a:t>
            </a:r>
            <a:r>
              <a:rPr lang="en-CA" sz="800" b="1" dirty="0" smtClean="0">
                <a:solidFill>
                  <a:srgbClr val="000000"/>
                </a:solidFill>
                <a:latin typeface="Times New Roman"/>
              </a:rPr>
              <a:t/>
            </a:r>
            <a:br>
              <a:rPr lang="en-CA" sz="800" b="1" dirty="0" smtClean="0">
                <a:solidFill>
                  <a:srgbClr val="000000"/>
                </a:solidFill>
                <a:latin typeface="Times New Roman"/>
              </a:rPr>
            </a:br>
            <a:r>
              <a:rPr lang="en-CA" sz="800" b="1" spc="-9" dirty="0" smtClean="0">
                <a:solidFill>
                  <a:srgbClr val="000000"/>
                </a:solidFill>
                <a:latin typeface="Arial"/>
                <a:cs typeface="Arial"/>
              </a:rPr>
              <a:t>PROTECTON</a:t>
            </a:r>
          </a:p>
          <a:p>
            <a:pPr>
              <a:lnSpc>
                <a:spcPts val="969"/>
              </a:lnSpc>
            </a:pPr>
            <a:endParaRPr lang="en-CA" sz="800" b="1" dirty="0">
              <a:solidFill>
                <a:srgbClr val="000000"/>
              </a:solidFill>
            </a:endParaRPr>
          </a:p>
        </p:txBody>
      </p:sp>
      <p:sp>
        <p:nvSpPr>
          <p:cNvPr id="51" name="TextBox 50"/>
          <p:cNvSpPr txBox="1"/>
          <p:nvPr/>
        </p:nvSpPr>
        <p:spPr>
          <a:xfrm>
            <a:off x="2955639" y="1701433"/>
            <a:ext cx="880690" cy="215444"/>
          </a:xfrm>
          <a:prstGeom prst="rect">
            <a:avLst/>
          </a:prstGeom>
          <a:noFill/>
        </p:spPr>
        <p:txBody>
          <a:bodyPr wrap="square" rtlCol="0">
            <a:spAutoFit/>
          </a:bodyPr>
          <a:lstStyle/>
          <a:p>
            <a:r>
              <a:rPr lang="en-US" sz="800" b="1" spc="-9" dirty="0">
                <a:solidFill>
                  <a:srgbClr val="000000"/>
                </a:solidFill>
                <a:latin typeface="Arial"/>
                <a:cs typeface="Arial"/>
              </a:rPr>
              <a:t>EDUCATION</a:t>
            </a:r>
          </a:p>
        </p:txBody>
      </p:sp>
      <p:sp>
        <p:nvSpPr>
          <p:cNvPr id="52" name="TextBox 51"/>
          <p:cNvSpPr txBox="1"/>
          <p:nvPr/>
        </p:nvSpPr>
        <p:spPr>
          <a:xfrm>
            <a:off x="2389538" y="1769185"/>
            <a:ext cx="658471" cy="215444"/>
          </a:xfrm>
          <a:prstGeom prst="rect">
            <a:avLst/>
          </a:prstGeom>
          <a:noFill/>
        </p:spPr>
        <p:txBody>
          <a:bodyPr wrap="square" rtlCol="0">
            <a:spAutoFit/>
          </a:bodyPr>
          <a:lstStyle/>
          <a:p>
            <a:r>
              <a:rPr lang="en-US" sz="800" b="1" spc="-9" dirty="0">
                <a:solidFill>
                  <a:srgbClr val="000000"/>
                </a:solidFill>
                <a:latin typeface="Arial"/>
                <a:cs typeface="Arial"/>
              </a:rPr>
              <a:t>HEALTH</a:t>
            </a:r>
          </a:p>
        </p:txBody>
      </p:sp>
      <p:sp>
        <p:nvSpPr>
          <p:cNvPr id="46" name="Rectangle 45"/>
          <p:cNvSpPr/>
          <p:nvPr/>
        </p:nvSpPr>
        <p:spPr>
          <a:xfrm>
            <a:off x="1726015" y="6211669"/>
            <a:ext cx="6723041" cy="369332"/>
          </a:xfrm>
          <a:prstGeom prst="rect">
            <a:avLst/>
          </a:prstGeom>
        </p:spPr>
        <p:txBody>
          <a:bodyPr wrap="square">
            <a:spAutoFit/>
          </a:bodyPr>
          <a:lstStyle/>
          <a:p>
            <a:r>
              <a:rPr lang="en-US" dirty="0" smtClean="0"/>
              <a:t>Source: SDG ICT Playbook 2015 (</a:t>
            </a:r>
            <a:r>
              <a:rPr lang="en-US" dirty="0" err="1" smtClean="0"/>
              <a:t>Nethope</a:t>
            </a:r>
            <a:r>
              <a:rPr lang="en-US" dirty="0" smtClean="0"/>
              <a:t>, Intel, CRS, MS, CDW)</a:t>
            </a:r>
            <a:endParaRPr lang="en-US" dirty="0"/>
          </a:p>
        </p:txBody>
      </p:sp>
    </p:spTree>
    <p:extLst>
      <p:ext uri="{BB962C8B-B14F-4D97-AF65-F5344CB8AC3E}">
        <p14:creationId xmlns:p14="http://schemas.microsoft.com/office/powerpoint/2010/main" val="427006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6364" y="231648"/>
            <a:ext cx="8229600" cy="1560575"/>
          </a:xfrm>
        </p:spPr>
        <p:txBody>
          <a:bodyPr>
            <a:normAutofit fontScale="90000"/>
          </a:bodyPr>
          <a:lstStyle/>
          <a:p>
            <a:r>
              <a:rPr lang="en-US" altLang="en-US" sz="2900" dirty="0" smtClean="0"/>
              <a:t/>
            </a:r>
            <a:br>
              <a:rPr lang="en-US" altLang="en-US" sz="2900" dirty="0" smtClean="0"/>
            </a:br>
            <a:r>
              <a:rPr lang="en-US" altLang="en-US" sz="2900" dirty="0" smtClean="0"/>
              <a:t>Recommendation  ITU-T L.1500 - Framework for information and communication technologies (ICTs) and adaptation to the effects of climate </a:t>
            </a:r>
            <a:r>
              <a:rPr lang="en-US" altLang="en-US" sz="3200" dirty="0" smtClean="0">
                <a:solidFill>
                  <a:schemeClr val="bg1"/>
                </a:solidFill>
                <a:latin typeface="Cambria" pitchFamily="18" charset="0"/>
                <a:cs typeface="Microsoft Sans Serif" pitchFamily="34" charset="0"/>
              </a:rPr>
              <a:t>change. </a:t>
            </a:r>
            <a:r>
              <a:rPr lang="en-US" altLang="en-US" sz="3200" i="1" dirty="0" smtClean="0">
                <a:solidFill>
                  <a:schemeClr val="bg1"/>
                </a:solidFill>
                <a:latin typeface="Cambria" pitchFamily="18" charset="0"/>
                <a:cs typeface="Microsoft Sans Serif" pitchFamily="34" charset="0"/>
              </a:rPr>
              <a:t/>
            </a:r>
            <a:br>
              <a:rPr lang="en-US" altLang="en-US" sz="3200" i="1" dirty="0" smtClean="0">
                <a:solidFill>
                  <a:schemeClr val="bg1"/>
                </a:solidFill>
                <a:latin typeface="Cambria" pitchFamily="18" charset="0"/>
                <a:cs typeface="Microsoft Sans Serif" pitchFamily="34" charset="0"/>
              </a:rPr>
            </a:br>
            <a:r>
              <a:rPr lang="en-US" altLang="ko-KR" sz="2900" dirty="0" smtClean="0"/>
              <a:t>L1500 Recommendation</a:t>
            </a:r>
            <a:br>
              <a:rPr lang="en-US" altLang="ko-KR" sz="2900" dirty="0" smtClean="0"/>
            </a:br>
            <a:endParaRPr lang="en-US" altLang="ko-KR" sz="2900" dirty="0"/>
          </a:p>
        </p:txBody>
      </p:sp>
      <p:pic>
        <p:nvPicPr>
          <p:cNvPr id="6" name="Picture 3"/>
          <p:cNvPicPr>
            <a:picLocks noChangeAspect="1" noChangeArrowheads="1"/>
          </p:cNvPicPr>
          <p:nvPr/>
        </p:nvPicPr>
        <p:blipFill>
          <a:blip r:embed="rId2" cstate="print"/>
          <a:srcRect/>
          <a:stretch>
            <a:fillRect/>
          </a:stretch>
        </p:blipFill>
        <p:spPr bwMode="auto">
          <a:xfrm>
            <a:off x="251520" y="1521691"/>
            <a:ext cx="8640960" cy="5114544"/>
          </a:xfrm>
          <a:prstGeom prst="rect">
            <a:avLst/>
          </a:prstGeom>
          <a:noFill/>
          <a:ln w="9525">
            <a:noFill/>
            <a:miter lim="800000"/>
            <a:headEnd/>
            <a:tailEnd/>
          </a:ln>
        </p:spPr>
      </p:pic>
    </p:spTree>
    <p:extLst>
      <p:ext uri="{BB962C8B-B14F-4D97-AF65-F5344CB8AC3E}">
        <p14:creationId xmlns:p14="http://schemas.microsoft.com/office/powerpoint/2010/main" val="412608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909"/>
            <a:ext cx="9033164" cy="969819"/>
          </a:xfrm>
        </p:spPr>
        <p:txBody>
          <a:bodyPr>
            <a:normAutofit/>
          </a:bodyPr>
          <a:lstStyle/>
          <a:p>
            <a:r>
              <a:rPr lang="en-US" altLang="ko-KR" sz="3200" dirty="0" smtClean="0"/>
              <a:t>Approved Recommendations and work in process</a:t>
            </a:r>
            <a:endParaRPr lang="en-US" sz="3200" dirty="0"/>
          </a:p>
        </p:txBody>
      </p:sp>
      <p:graphicFrame>
        <p:nvGraphicFramePr>
          <p:cNvPr id="4" name="Content Placeholder 3"/>
          <p:cNvGraphicFramePr>
            <a:graphicFrameLocks noGrp="1"/>
          </p:cNvGraphicFramePr>
          <p:nvPr>
            <p:ph idx="1"/>
          </p:nvPr>
        </p:nvGraphicFramePr>
        <p:xfrm>
          <a:off x="203201" y="1200728"/>
          <a:ext cx="8709890" cy="5301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73024" y="1200728"/>
            <a:ext cx="8010144" cy="646331"/>
          </a:xfrm>
          <a:prstGeom prst="rect">
            <a:avLst/>
          </a:prstGeom>
          <a:noFill/>
        </p:spPr>
        <p:txBody>
          <a:bodyPr wrap="square" rtlCol="0">
            <a:spAutoFit/>
          </a:bodyPr>
          <a:lstStyle/>
          <a:p>
            <a:pPr lvl="0" algn="ctr"/>
            <a:r>
              <a:rPr lang="en-US" altLang="en-US" b="1" dirty="0" smtClean="0">
                <a:solidFill>
                  <a:schemeClr val="bg1"/>
                </a:solidFill>
              </a:rPr>
              <a:t>Recommendation  ITU-T L.1500 - Framework for information and communication technologies (ICTs) and adaptation to the effects of climate </a:t>
            </a:r>
            <a:endParaRPr lang="en-US"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4" y="195072"/>
            <a:ext cx="8589818" cy="947928"/>
          </a:xfrm>
        </p:spPr>
        <p:txBody>
          <a:bodyPr>
            <a:noAutofit/>
          </a:bodyPr>
          <a:lstStyle/>
          <a:p>
            <a:r>
              <a:rPr lang="en-US" altLang="ko-KR" sz="3200" smtClean="0">
                <a:latin typeface="+mn-lt"/>
                <a:ea typeface="Cambria Math" panose="02040503050406030204" pitchFamily="18" charset="0"/>
                <a:cs typeface="+mn-cs"/>
              </a:rPr>
              <a:t/>
            </a:r>
            <a:br>
              <a:rPr lang="en-US" altLang="ko-KR" sz="3200" smtClean="0">
                <a:latin typeface="+mn-lt"/>
                <a:ea typeface="Cambria Math" panose="02040503050406030204" pitchFamily="18" charset="0"/>
                <a:cs typeface="+mn-cs"/>
              </a:rPr>
            </a:br>
            <a:r>
              <a:rPr lang="en-US" altLang="ko-KR" sz="3200" smtClean="0">
                <a:latin typeface="+mn-lt"/>
                <a:ea typeface="Cambria Math" panose="02040503050406030204" pitchFamily="18" charset="0"/>
                <a:cs typeface="+mn-cs"/>
              </a:rPr>
              <a:t>ITU- T L. 1501 </a:t>
            </a:r>
            <a:r>
              <a:rPr lang="en-US" sz="3200" smtClean="0"/>
              <a:t>Best practices on how countries can utilize ICTs to adapt to the effects of climate change</a:t>
            </a:r>
            <a:endParaRPr lang="en-US" altLang="ko-KR" sz="3200" dirty="0" smtClean="0">
              <a:latin typeface="+mn-lt"/>
              <a:ea typeface="Cambria Math" panose="02040503050406030204" pitchFamily="18" charset="0"/>
              <a:cs typeface="+mn-cs"/>
            </a:endParaRPr>
          </a:p>
        </p:txBody>
      </p:sp>
      <p:sp>
        <p:nvSpPr>
          <p:cNvPr id="3" name="Content Placeholder 2"/>
          <p:cNvSpPr>
            <a:spLocks noGrp="1"/>
          </p:cNvSpPr>
          <p:nvPr>
            <p:ph idx="1"/>
          </p:nvPr>
        </p:nvSpPr>
        <p:spPr>
          <a:xfrm>
            <a:off x="158496" y="1621536"/>
            <a:ext cx="6547104" cy="4754880"/>
          </a:xfrm>
        </p:spPr>
        <p:txBody>
          <a:bodyPr>
            <a:normAutofit fontScale="40000" lnSpcReduction="20000"/>
          </a:bodyPr>
          <a:lstStyle/>
          <a:p>
            <a:pPr marL="0" indent="0">
              <a:buClr>
                <a:schemeClr val="bg1"/>
              </a:buClr>
              <a:buFont typeface="Wingdings" pitchFamily="2" charset="2"/>
              <a:buNone/>
              <a:defRPr/>
            </a:pPr>
            <a:r>
              <a:rPr lang="en-US" altLang="ko-KR" sz="2100" dirty="0" smtClean="0">
                <a:ea typeface="Cambria Math" panose="02040503050406030204" pitchFamily="18" charset="0"/>
              </a:rPr>
              <a:t> </a:t>
            </a:r>
          </a:p>
          <a:p>
            <a:pPr>
              <a:buClr>
                <a:schemeClr val="bg1"/>
              </a:buClr>
              <a:defRPr/>
            </a:pPr>
            <a:r>
              <a:rPr lang="en-US" sz="4000" dirty="0" smtClean="0">
                <a:latin typeface="Cambria" pitchFamily="18" charset="0"/>
              </a:rPr>
              <a:t>ITU-T L.1501 provides the multi-level framework for ICTs integration in Climate Change adaptation for countries to integrate ICTs into their national climate change adaptation strategies</a:t>
            </a:r>
          </a:p>
          <a:p>
            <a:pPr indent="0">
              <a:buNone/>
            </a:pPr>
            <a:endParaRPr lang="en-US" altLang="ko-KR" sz="4000" dirty="0" smtClean="0">
              <a:latin typeface="Cambria" pitchFamily="18" charset="0"/>
            </a:endParaRPr>
          </a:p>
          <a:p>
            <a:pPr eaLnBrk="0" hangingPunct="0">
              <a:buClr>
                <a:schemeClr val="bg1"/>
              </a:buClr>
              <a:buSzPct val="110000"/>
              <a:buFont typeface="Wingdings" pitchFamily="2" charset="2"/>
              <a:buChar char="§"/>
            </a:pPr>
            <a:r>
              <a:rPr lang="en-US" sz="4000" dirty="0" smtClean="0">
                <a:latin typeface="Cambria" pitchFamily="18" charset="0"/>
              </a:rPr>
              <a:t>Three main components of the framework:</a:t>
            </a:r>
          </a:p>
          <a:p>
            <a:pPr lvl="1" eaLnBrk="0" hangingPunct="0">
              <a:buClr>
                <a:schemeClr val="bg1"/>
              </a:buClr>
              <a:buFont typeface="Wingdings" pitchFamily="2" charset="2"/>
              <a:buChar char="§"/>
            </a:pPr>
            <a:r>
              <a:rPr lang="en-US" sz="4000" dirty="0" smtClean="0">
                <a:latin typeface="Cambria" pitchFamily="18" charset="0"/>
              </a:rPr>
              <a:t>Content: policy development</a:t>
            </a:r>
          </a:p>
          <a:p>
            <a:pPr lvl="1" eaLnBrk="0" hangingPunct="0">
              <a:buClr>
                <a:schemeClr val="bg1"/>
              </a:buClr>
              <a:buFont typeface="Wingdings" pitchFamily="2" charset="2"/>
              <a:buChar char="§"/>
            </a:pPr>
            <a:r>
              <a:rPr lang="en-US" sz="4000" dirty="0" smtClean="0">
                <a:latin typeface="Cambria" pitchFamily="18" charset="0"/>
              </a:rPr>
              <a:t>Structure: institutional arrangements</a:t>
            </a:r>
          </a:p>
          <a:p>
            <a:pPr lvl="1" eaLnBrk="0" hangingPunct="0">
              <a:buClr>
                <a:schemeClr val="bg1"/>
              </a:buClr>
              <a:buFont typeface="Wingdings" pitchFamily="2" charset="2"/>
              <a:buChar char="§"/>
            </a:pPr>
            <a:r>
              <a:rPr lang="en-US" sz="4000" dirty="0" smtClean="0">
                <a:latin typeface="Cambria" pitchFamily="18" charset="0"/>
              </a:rPr>
              <a:t>Design and implementation </a:t>
            </a:r>
            <a:br>
              <a:rPr lang="en-US" sz="4000" dirty="0" smtClean="0">
                <a:latin typeface="Cambria" pitchFamily="18" charset="0"/>
              </a:rPr>
            </a:br>
            <a:r>
              <a:rPr lang="en-US" sz="4000" dirty="0" smtClean="0">
                <a:latin typeface="Cambria" pitchFamily="18" charset="0"/>
              </a:rPr>
              <a:t>of coherent Process</a:t>
            </a:r>
          </a:p>
          <a:p>
            <a:pPr lvl="1" eaLnBrk="0" hangingPunct="0">
              <a:buClr>
                <a:schemeClr val="bg1"/>
              </a:buClr>
              <a:buFont typeface="Wingdings" pitchFamily="2" charset="2"/>
              <a:buChar char="§"/>
            </a:pPr>
            <a:endParaRPr lang="en-US" sz="4000" dirty="0" smtClean="0">
              <a:latin typeface="Cambria" pitchFamily="18" charset="0"/>
            </a:endParaRPr>
          </a:p>
          <a:p>
            <a:pPr lvl="1" eaLnBrk="0" hangingPunct="0">
              <a:buClr>
                <a:schemeClr val="bg1"/>
              </a:buClr>
              <a:buFont typeface="Wingdings" pitchFamily="2" charset="2"/>
              <a:buChar char="§"/>
            </a:pPr>
            <a:endParaRPr lang="en-US" sz="4000" dirty="0" smtClean="0">
              <a:latin typeface="Cambria" pitchFamily="18" charset="0"/>
            </a:endParaRPr>
          </a:p>
          <a:p>
            <a:pPr eaLnBrk="0" hangingPunct="0">
              <a:buClr>
                <a:schemeClr val="bg1"/>
              </a:buClr>
              <a:buSzPct val="110000"/>
              <a:buNone/>
            </a:pPr>
            <a:r>
              <a:rPr lang="en-US" sz="4000" b="1" dirty="0" smtClean="0">
                <a:latin typeface="Cambria" pitchFamily="18" charset="0"/>
              </a:rPr>
              <a:t>       Checklist of Indicators</a:t>
            </a:r>
          </a:p>
          <a:p>
            <a:pPr eaLnBrk="0" hangingPunct="0">
              <a:buClr>
                <a:schemeClr val="bg1"/>
              </a:buClr>
              <a:buSzPct val="110000"/>
              <a:buFont typeface="Wingdings" pitchFamily="2" charset="2"/>
              <a:buChar char="§"/>
            </a:pPr>
            <a:r>
              <a:rPr lang="en-US" sz="4000" dirty="0" smtClean="0">
                <a:latin typeface="Cambria" pitchFamily="18" charset="0"/>
              </a:rPr>
              <a:t>To assist countries ensure that they meet the necessary requirements for the adoption and the implementation of the framework for ICTs and climate change adaptation</a:t>
            </a:r>
          </a:p>
          <a:p>
            <a:pPr eaLnBrk="0" hangingPunct="0">
              <a:buClr>
                <a:schemeClr val="bg1"/>
              </a:buClr>
              <a:buSzPct val="110000"/>
              <a:buFont typeface="Wingdings" pitchFamily="2" charset="2"/>
              <a:buChar char="§"/>
            </a:pPr>
            <a:endParaRPr lang="en-US" sz="4000" dirty="0" smtClean="0">
              <a:latin typeface="Cambria" pitchFamily="18" charset="0"/>
            </a:endParaRPr>
          </a:p>
          <a:p>
            <a:pPr eaLnBrk="0" hangingPunct="0">
              <a:buClr>
                <a:schemeClr val="bg1"/>
              </a:buClr>
              <a:buSzPct val="110000"/>
              <a:buFont typeface="Wingdings" pitchFamily="2" charset="2"/>
              <a:buChar char="§"/>
            </a:pPr>
            <a:r>
              <a:rPr lang="en-US" sz="4000" dirty="0" smtClean="0">
                <a:latin typeface="Cambria" pitchFamily="18" charset="0"/>
              </a:rPr>
              <a:t>To assist countries ensure that they keep a record of the possible trends linked to climate change</a:t>
            </a:r>
          </a:p>
          <a:p>
            <a:endParaRPr lang="en-US" dirty="0" smtClean="0"/>
          </a:p>
          <a:p>
            <a:endParaRPr lang="en-US" dirty="0" smtClean="0"/>
          </a:p>
          <a:p>
            <a:endParaRPr lang="en-US" dirty="0" smtClean="0"/>
          </a:p>
          <a:p>
            <a:endParaRPr lang="en-US" dirty="0"/>
          </a:p>
        </p:txBody>
      </p:sp>
      <p:pic>
        <p:nvPicPr>
          <p:cNvPr id="5" name="Picture 9"/>
          <p:cNvPicPr>
            <a:picLocks noChangeAspect="1" noChangeArrowheads="1"/>
          </p:cNvPicPr>
          <p:nvPr/>
        </p:nvPicPr>
        <p:blipFill>
          <a:blip r:embed="rId2" cstate="print"/>
          <a:srcRect/>
          <a:stretch>
            <a:fillRect/>
          </a:stretch>
        </p:blipFill>
        <p:spPr bwMode="auto">
          <a:xfrm>
            <a:off x="6547104" y="2572512"/>
            <a:ext cx="2596896" cy="2999232"/>
          </a:xfrm>
          <a:prstGeom prst="rect">
            <a:avLst/>
          </a:prstGeom>
          <a:noFill/>
          <a:ln w="9525">
            <a:noFill/>
            <a:round/>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4" y="195072"/>
            <a:ext cx="8589818" cy="947928"/>
          </a:xfrm>
        </p:spPr>
        <p:txBody>
          <a:bodyPr>
            <a:noAutofit/>
          </a:bodyPr>
          <a:lstStyle/>
          <a:p>
            <a:r>
              <a:rPr lang="en-US" altLang="ko-KR" sz="3200" dirty="0" smtClean="0">
                <a:latin typeface="+mn-lt"/>
                <a:ea typeface="Cambria Math" panose="02040503050406030204" pitchFamily="18" charset="0"/>
                <a:cs typeface="+mn-cs"/>
              </a:rPr>
              <a:t/>
            </a:r>
            <a:br>
              <a:rPr lang="en-US" altLang="ko-KR" sz="3200" dirty="0" smtClean="0">
                <a:latin typeface="+mn-lt"/>
                <a:ea typeface="Cambria Math" panose="02040503050406030204" pitchFamily="18" charset="0"/>
                <a:cs typeface="+mn-cs"/>
              </a:rPr>
            </a:br>
            <a:r>
              <a:rPr lang="en-US" altLang="ko-KR" sz="3200" dirty="0" smtClean="0">
                <a:latin typeface="+mn-lt"/>
                <a:ea typeface="Cambria Math" panose="02040503050406030204" pitchFamily="18" charset="0"/>
                <a:cs typeface="+mn-cs"/>
              </a:rPr>
              <a:t>L. 1502</a:t>
            </a:r>
            <a:r>
              <a:rPr lang="en-US" sz="3200" dirty="0" smtClean="0"/>
              <a:t> Adapting information and communication technology infrastructure to the effects of climate change</a:t>
            </a:r>
            <a:r>
              <a:rPr lang="en-US" altLang="ko-KR" sz="3200" dirty="0" smtClean="0">
                <a:latin typeface="+mn-lt"/>
                <a:ea typeface="Cambria Math" panose="02040503050406030204" pitchFamily="18" charset="0"/>
                <a:cs typeface="+mn-cs"/>
              </a:rPr>
              <a:t> </a:t>
            </a:r>
          </a:p>
        </p:txBody>
      </p:sp>
      <p:sp>
        <p:nvSpPr>
          <p:cNvPr id="3" name="Content Placeholder 2"/>
          <p:cNvSpPr>
            <a:spLocks noGrp="1"/>
          </p:cNvSpPr>
          <p:nvPr>
            <p:ph idx="1"/>
          </p:nvPr>
        </p:nvSpPr>
        <p:spPr>
          <a:xfrm>
            <a:off x="323274" y="1143000"/>
            <a:ext cx="8320854" cy="4876800"/>
          </a:xfrm>
        </p:spPr>
        <p:txBody>
          <a:bodyPr>
            <a:normAutofit/>
          </a:bodyPr>
          <a:lstStyle/>
          <a:p>
            <a:pPr indent="0">
              <a:buNone/>
            </a:pPr>
            <a:endParaRPr lang="en-US" altLang="ko-KR" sz="2400" dirty="0" smtClean="0">
              <a:ea typeface="Cambria Math" panose="02040503050406030204" pitchFamily="18" charset="0"/>
            </a:endParaRPr>
          </a:p>
          <a:p>
            <a:pPr indent="0">
              <a:buNone/>
            </a:pPr>
            <a:r>
              <a:rPr lang="en-US" altLang="ko-KR" sz="2400" dirty="0" smtClean="0">
                <a:ea typeface="Cambria Math" panose="02040503050406030204" pitchFamily="18" charset="0"/>
              </a:rPr>
              <a:t>I</a:t>
            </a:r>
            <a:r>
              <a:rPr lang="en-US" sz="2400" dirty="0" smtClean="0"/>
              <a:t>nformation and Communication Technologies (ICTs) can be part of the solution to climate change by, for example, helping countries adapt to the effects of climate change. At the same time, ICT equipment and infrastructure are themselves exposed to the effects of climate change and therefore need to be both robust and resilient. </a:t>
            </a:r>
          </a:p>
          <a:p>
            <a:pPr indent="0">
              <a:buNone/>
            </a:pPr>
            <a:endParaRPr lang="en-US" altLang="ko-KR" sz="2400" dirty="0" smtClean="0">
              <a:ea typeface="Cambria Math" panose="02040503050406030204" pitchFamily="18" charset="0"/>
            </a:endParaRPr>
          </a:p>
        </p:txBody>
      </p:sp>
      <p:sp>
        <p:nvSpPr>
          <p:cNvPr id="4" name="Alternate Process 1"/>
          <p:cNvSpPr>
            <a:spLocks noChangeArrowheads="1"/>
          </p:cNvSpPr>
          <p:nvPr/>
        </p:nvSpPr>
        <p:spPr bwMode="auto">
          <a:xfrm>
            <a:off x="468313" y="3913632"/>
            <a:ext cx="2087562" cy="2511552"/>
          </a:xfrm>
          <a:prstGeom prst="flowChartAlternateProcess">
            <a:avLst/>
          </a:prstGeom>
          <a:solidFill>
            <a:schemeClr val="accent1"/>
          </a:solidFill>
          <a:ln w="9525">
            <a:solidFill>
              <a:schemeClr val="tx1"/>
            </a:solidFill>
            <a:round/>
            <a:headEnd/>
            <a:tailEnd/>
          </a:ln>
        </p:spPr>
        <p:txBody>
          <a:bodyPr/>
          <a:lstStyle/>
          <a:p>
            <a:pPr algn="ctr" eaLnBrk="0" hangingPunct="0"/>
            <a:endParaRPr lang="en-US" altLang="en-US" b="1" dirty="0">
              <a:solidFill>
                <a:srgbClr val="000000"/>
              </a:solidFill>
              <a:ea typeface="MS PGothic" pitchFamily="34" charset="-128"/>
            </a:endParaRPr>
          </a:p>
          <a:p>
            <a:pPr algn="ctr" eaLnBrk="0" hangingPunct="0"/>
            <a:r>
              <a:rPr lang="en-US" altLang="en-US" b="1" dirty="0">
                <a:solidFill>
                  <a:srgbClr val="000000"/>
                </a:solidFill>
                <a:ea typeface="MS PGothic" pitchFamily="34" charset="-128"/>
              </a:rPr>
              <a:t>CLIMATE CHANGE</a:t>
            </a:r>
          </a:p>
          <a:p>
            <a:pPr algn="ctr" eaLnBrk="0" hangingPunct="0"/>
            <a:endParaRPr lang="en-US" altLang="en-US" dirty="0">
              <a:solidFill>
                <a:srgbClr val="000000"/>
              </a:solidFill>
              <a:ea typeface="MS PGothic" pitchFamily="34" charset="-128"/>
            </a:endParaRPr>
          </a:p>
          <a:p>
            <a:pPr algn="ctr" eaLnBrk="0" hangingPunct="0"/>
            <a:r>
              <a:rPr lang="en-US" altLang="en-US" sz="1600" dirty="0">
                <a:solidFill>
                  <a:srgbClr val="000000"/>
                </a:solidFill>
                <a:ea typeface="MS PGothic" pitchFamily="34" charset="-128"/>
              </a:rPr>
              <a:t>Extreme events </a:t>
            </a:r>
          </a:p>
          <a:p>
            <a:pPr algn="ctr" eaLnBrk="0" hangingPunct="0"/>
            <a:r>
              <a:rPr lang="en-US" altLang="en-US" sz="1600" dirty="0">
                <a:solidFill>
                  <a:srgbClr val="000000"/>
                </a:solidFill>
                <a:ea typeface="MS PGothic" pitchFamily="34" charset="-128"/>
              </a:rPr>
              <a:t>(</a:t>
            </a:r>
            <a:r>
              <a:rPr lang="en-US" altLang="en-US" sz="1600" b="1" dirty="0">
                <a:solidFill>
                  <a:srgbClr val="000000"/>
                </a:solidFill>
                <a:ea typeface="MS PGothic" pitchFamily="34" charset="-128"/>
              </a:rPr>
              <a:t>short term</a:t>
            </a:r>
            <a:r>
              <a:rPr lang="en-US" altLang="en-US" sz="1600" dirty="0">
                <a:solidFill>
                  <a:srgbClr val="000000"/>
                </a:solidFill>
                <a:ea typeface="MS PGothic" pitchFamily="34" charset="-128"/>
              </a:rPr>
              <a:t>)</a:t>
            </a:r>
          </a:p>
          <a:p>
            <a:pPr algn="ctr" eaLnBrk="0" hangingPunct="0"/>
            <a:r>
              <a:rPr lang="en-US" altLang="en-US" sz="1600" b="1" dirty="0">
                <a:solidFill>
                  <a:srgbClr val="000000"/>
                </a:solidFill>
                <a:ea typeface="MS PGothic" pitchFamily="34" charset="-128"/>
              </a:rPr>
              <a:t>+</a:t>
            </a:r>
          </a:p>
          <a:p>
            <a:pPr algn="ctr" eaLnBrk="0" hangingPunct="0"/>
            <a:r>
              <a:rPr lang="en-US" altLang="en-US" sz="1600" dirty="0">
                <a:solidFill>
                  <a:srgbClr val="000000"/>
                </a:solidFill>
                <a:ea typeface="MS PGothic" pitchFamily="34" charset="-128"/>
              </a:rPr>
              <a:t>Chronic trends </a:t>
            </a:r>
          </a:p>
          <a:p>
            <a:pPr algn="ctr" eaLnBrk="0" hangingPunct="0"/>
            <a:r>
              <a:rPr lang="en-US" altLang="en-US" sz="1600" dirty="0">
                <a:solidFill>
                  <a:srgbClr val="000000"/>
                </a:solidFill>
                <a:ea typeface="MS PGothic" pitchFamily="34" charset="-128"/>
              </a:rPr>
              <a:t>(</a:t>
            </a:r>
            <a:r>
              <a:rPr lang="en-US" altLang="en-US" sz="1600" b="1" dirty="0">
                <a:solidFill>
                  <a:srgbClr val="000000"/>
                </a:solidFill>
                <a:ea typeface="MS PGothic" pitchFamily="34" charset="-128"/>
              </a:rPr>
              <a:t>long term</a:t>
            </a:r>
            <a:r>
              <a:rPr lang="en-US" altLang="en-US" sz="1600" dirty="0">
                <a:solidFill>
                  <a:srgbClr val="000000"/>
                </a:solidFill>
                <a:ea typeface="MS PGothic" pitchFamily="34" charset="-128"/>
              </a:rPr>
              <a:t>)</a:t>
            </a:r>
          </a:p>
        </p:txBody>
      </p:sp>
      <p:sp>
        <p:nvSpPr>
          <p:cNvPr id="5" name="Alternate Process 2"/>
          <p:cNvSpPr>
            <a:spLocks noChangeArrowheads="1"/>
          </p:cNvSpPr>
          <p:nvPr/>
        </p:nvSpPr>
        <p:spPr bwMode="auto">
          <a:xfrm>
            <a:off x="4427538" y="3694176"/>
            <a:ext cx="4465637" cy="2731008"/>
          </a:xfrm>
          <a:prstGeom prst="flowChartAlternateProcess">
            <a:avLst/>
          </a:prstGeom>
          <a:solidFill>
            <a:srgbClr val="D0D8CD"/>
          </a:solidFill>
          <a:ln w="9525">
            <a:solidFill>
              <a:schemeClr val="tx1"/>
            </a:solidFill>
            <a:round/>
            <a:headEnd/>
            <a:tailEnd/>
          </a:ln>
        </p:spPr>
        <p:txBody>
          <a:bodyPr/>
          <a:lstStyle/>
          <a:p>
            <a:pPr algn="ctr" eaLnBrk="0" hangingPunct="0"/>
            <a:r>
              <a:rPr lang="en-US" altLang="en-US" sz="2400" b="1" dirty="0">
                <a:solidFill>
                  <a:srgbClr val="000000"/>
                </a:solidFill>
                <a:ea typeface="MS PGothic" pitchFamily="34" charset="-128"/>
              </a:rPr>
              <a:t>ICT Sector </a:t>
            </a:r>
          </a:p>
          <a:p>
            <a:pPr algn="ctr" eaLnBrk="0" hangingPunct="0"/>
            <a:r>
              <a:rPr lang="en-US" altLang="en-US" sz="2400" b="1" dirty="0">
                <a:solidFill>
                  <a:srgbClr val="000000"/>
                </a:solidFill>
                <a:ea typeface="MS PGothic" pitchFamily="34" charset="-128"/>
              </a:rPr>
              <a:t>Adaptation</a:t>
            </a:r>
          </a:p>
          <a:p>
            <a:pPr algn="ctr" eaLnBrk="0" hangingPunct="0"/>
            <a:endParaRPr lang="en-US" altLang="en-US" b="1" dirty="0">
              <a:solidFill>
                <a:srgbClr val="000000"/>
              </a:solidFill>
              <a:ea typeface="MS PGothic" pitchFamily="34" charset="-128"/>
            </a:endParaRPr>
          </a:p>
          <a:p>
            <a:pPr algn="ctr" eaLnBrk="0" hangingPunct="0"/>
            <a:endParaRPr lang="en-US" altLang="en-US" b="1" dirty="0">
              <a:solidFill>
                <a:srgbClr val="000000"/>
              </a:solidFill>
              <a:ea typeface="MS PGothic" pitchFamily="34" charset="-128"/>
            </a:endParaRPr>
          </a:p>
          <a:p>
            <a:pPr algn="ctr" eaLnBrk="0" hangingPunct="0"/>
            <a:endParaRPr lang="en-US" altLang="en-US" b="1" dirty="0">
              <a:solidFill>
                <a:srgbClr val="000000"/>
              </a:solidFill>
              <a:ea typeface="MS PGothic" pitchFamily="34" charset="-128"/>
            </a:endParaRPr>
          </a:p>
          <a:p>
            <a:pPr algn="ctr" eaLnBrk="0" hangingPunct="0"/>
            <a:r>
              <a:rPr lang="en-US" altLang="en-US" sz="1800" b="1" dirty="0">
                <a:solidFill>
                  <a:srgbClr val="000000"/>
                </a:solidFill>
                <a:ea typeface="MS PGothic" pitchFamily="34" charset="-128"/>
              </a:rPr>
              <a:t>Resilience Attributes:</a:t>
            </a:r>
          </a:p>
          <a:p>
            <a:pPr algn="ctr" eaLnBrk="0" hangingPunct="0"/>
            <a:r>
              <a:rPr lang="en-US" altLang="en-US" sz="1400" b="1" dirty="0">
                <a:solidFill>
                  <a:srgbClr val="000000"/>
                </a:solidFill>
                <a:ea typeface="MS PGothic" pitchFamily="34" charset="-128"/>
              </a:rPr>
              <a:t>Robustness, self-organization, learning, scale, rapidity, redundancy, flexibility and diversity</a:t>
            </a:r>
          </a:p>
        </p:txBody>
      </p:sp>
      <p:sp>
        <p:nvSpPr>
          <p:cNvPr id="6" name="Striped Right Arrow 5"/>
          <p:cNvSpPr/>
          <p:nvPr/>
        </p:nvSpPr>
        <p:spPr bwMode="auto">
          <a:xfrm>
            <a:off x="2555875" y="3897312"/>
            <a:ext cx="1871663" cy="1368425"/>
          </a:xfrm>
          <a:prstGeom prst="stripedRightArrow">
            <a:avLst/>
          </a:prstGeom>
          <a:solidFill>
            <a:srgbClr val="FFBABA"/>
          </a:solidFill>
          <a:ln w="9525" cap="flat" cmpd="sng" algn="ctr">
            <a:solidFill>
              <a:schemeClr val="tx1"/>
            </a:solidFill>
            <a:prstDash val="solid"/>
            <a:round/>
            <a:headEnd type="none" w="med" len="med"/>
            <a:tailEnd type="none" w="med" len="med"/>
          </a:ln>
          <a:effectLst/>
        </p:spPr>
        <p:txBody>
          <a:bodyPr/>
          <a:lstStyle/>
          <a:p>
            <a:pPr eaLnBrk="0" hangingPunct="0"/>
            <a:endParaRPr lang="en-US" altLang="en-US" sz="1600" b="1" dirty="0">
              <a:solidFill>
                <a:srgbClr val="000000"/>
              </a:solidFill>
              <a:ea typeface="MS PGothic" pitchFamily="34" charset="-128"/>
            </a:endParaRPr>
          </a:p>
          <a:p>
            <a:pPr eaLnBrk="0" hangingPunct="0"/>
            <a:r>
              <a:rPr lang="en-US" altLang="en-US" sz="1400" b="1" dirty="0">
                <a:solidFill>
                  <a:srgbClr val="000000"/>
                </a:solidFill>
                <a:ea typeface="MS PGothic" pitchFamily="34" charset="-128"/>
              </a:rPr>
              <a:t>  IMPACTS</a:t>
            </a:r>
          </a:p>
        </p:txBody>
      </p:sp>
      <p:sp>
        <p:nvSpPr>
          <p:cNvPr id="7" name="Striped Right Arrow 6"/>
          <p:cNvSpPr/>
          <p:nvPr/>
        </p:nvSpPr>
        <p:spPr bwMode="auto">
          <a:xfrm flipH="1">
            <a:off x="2555875" y="4922901"/>
            <a:ext cx="1871663" cy="1295400"/>
          </a:xfrm>
          <a:prstGeom prst="stripedRightArrow">
            <a:avLst/>
          </a:prstGeom>
          <a:solidFill>
            <a:srgbClr val="D7E5FF"/>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sz="1400" b="1" dirty="0">
                <a:solidFill>
                  <a:srgbClr val="000000"/>
                </a:solidFill>
                <a:ea typeface="ＭＳ Ｐゴシック" charset="0"/>
                <a:cs typeface="Arial" charset="0"/>
              </a:rPr>
              <a:t>ADAPTIVE ACTIONS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F0CB225BCB3B43BBF518EAC6349114" ma:contentTypeVersion="1" ma:contentTypeDescription="Create a new document." ma:contentTypeScope="" ma:versionID="ddcbcc257c6bc73a33760c3314f23b4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8F4BD8-D69C-406B-A19E-C1B4759AD119}"/>
</file>

<file path=customXml/itemProps2.xml><?xml version="1.0" encoding="utf-8"?>
<ds:datastoreItem xmlns:ds="http://schemas.openxmlformats.org/officeDocument/2006/customXml" ds:itemID="{ECB8E21A-376A-4BAB-AC94-91CFE8172FD8}"/>
</file>

<file path=customXml/itemProps3.xml><?xml version="1.0" encoding="utf-8"?>
<ds:datastoreItem xmlns:ds="http://schemas.openxmlformats.org/officeDocument/2006/customXml" ds:itemID="{7E30ADCB-5F10-4941-877F-19BB5CC4B3F3}"/>
</file>

<file path=docProps/app.xml><?xml version="1.0" encoding="utf-8"?>
<Properties xmlns="http://schemas.openxmlformats.org/officeDocument/2006/extended-properties" xmlns:vt="http://schemas.openxmlformats.org/officeDocument/2006/docPropsVTypes">
  <Template/>
  <TotalTime>772</TotalTime>
  <Words>1250</Words>
  <Application>Microsoft Office PowerPoint</Application>
  <PresentationFormat>On-screen Show (4:3)</PresentationFormat>
  <Paragraphs>231</Paragraphs>
  <Slides>14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맑은 고딕</vt:lpstr>
      <vt:lpstr>ＭＳ Ｐゴシック</vt:lpstr>
      <vt:lpstr>ＭＳ Ｐゴシック</vt:lpstr>
      <vt:lpstr>宋体</vt:lpstr>
      <vt:lpstr>Arial</vt:lpstr>
      <vt:lpstr>Calibri</vt:lpstr>
      <vt:lpstr>Cambria</vt:lpstr>
      <vt:lpstr>Cambria Math</vt:lpstr>
      <vt:lpstr>Microsoft Sans Serif</vt:lpstr>
      <vt:lpstr>Times New Roman</vt:lpstr>
      <vt:lpstr>Wingdings</vt:lpstr>
      <vt:lpstr>Office Theme</vt:lpstr>
      <vt:lpstr>ITU Regional Standardization Forum for Africa Livingstone, Zambia 16-18 March 2016</vt:lpstr>
      <vt:lpstr>B. Q15/5 Main study areas</vt:lpstr>
      <vt:lpstr>Q15/5 and Goal 13 of the SDGs  </vt:lpstr>
      <vt:lpstr>PowerPoint Presentation</vt:lpstr>
      <vt:lpstr>PowerPoint Presentation</vt:lpstr>
      <vt:lpstr> Recommendation  ITU-T L.1500 - Framework for information and communication technologies (ICTs) and adaptation to the effects of climate change.  L1500 Recommendation </vt:lpstr>
      <vt:lpstr>Approved Recommendations and work in process</vt:lpstr>
      <vt:lpstr> ITU- T L. 1501 Best practices on how countries can utilize ICTs to adapt to the effects of climate change</vt:lpstr>
      <vt:lpstr> L. 1502 Adapting information and communication technology infrastructure to the effects of climate change </vt:lpstr>
      <vt:lpstr>ITU- T L. 1503 Information and communication technologies for climate change adaptation in cities </vt:lpstr>
      <vt:lpstr>L. Supp 14, 15 and 16 on Smart Water</vt:lpstr>
      <vt:lpstr>Draft Recommendation on the Use of ICTs in the adaptation of the agricultural sector to CC </vt:lpstr>
      <vt:lpstr>Potential areas of Work in Adaptation</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Aloran, Rakan</cp:lastModifiedBy>
  <cp:revision>72</cp:revision>
  <dcterms:created xsi:type="dcterms:W3CDTF">2016-02-05T15:38:40Z</dcterms:created>
  <dcterms:modified xsi:type="dcterms:W3CDTF">2016-03-16T09:18:33Z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0x01010051F0CB225BCB3B43BBF518EAC6349114</vt:lpwstr>
  </property>
</Properties>
</file>