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21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6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6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7" autoAdjust="0"/>
    <p:restoredTop sz="94653"/>
  </p:normalViewPr>
  <p:slideViewPr>
    <p:cSldViewPr snapToGrid="0" snapToObjects="1" showGuides="1">
      <p:cViewPr varScale="1">
        <p:scale>
          <a:sx n="68" d="100"/>
          <a:sy n="68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4FCE0-668E-46C5-BB6A-71D63ACBDE4E}" type="datetimeFigureOut">
              <a:rPr lang="de-DE" smtClean="0"/>
              <a:t>08.03.2016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0F3A2-0B2B-411F-94F6-E8FA6281039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212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0F3A2-0B2B-411F-94F6-E8FA6281039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43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9F3D4-8CBD-4F62-9A7F-1E2B829E8791}" type="slidenum">
              <a:rPr lang="en-GB" altLang="en-US"/>
              <a:pPr/>
              <a:t>30</a:t>
            </a:fld>
            <a:endParaRPr lang="en-GB" alt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5637"/>
          </a:xfrm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365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6800" y="6176433"/>
            <a:ext cx="2133600" cy="365125"/>
          </a:xfrm>
        </p:spPr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116138" y="6176963"/>
            <a:ext cx="3413125" cy="364595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84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  <p:sldLayoutId id="21474836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844039"/>
          </a:xfrm>
        </p:spPr>
        <p:txBody>
          <a:bodyPr>
            <a:noAutofit/>
          </a:bodyPr>
          <a:lstStyle/>
          <a:p>
            <a:r>
              <a:rPr lang="en-US" sz="2800" dirty="0" smtClean="0"/>
              <a:t>ITU Regional Standardization Forum for Africa</a:t>
            </a:r>
            <a:br>
              <a:rPr lang="en-US" sz="2800" dirty="0" smtClean="0"/>
            </a:br>
            <a:r>
              <a:rPr lang="en-US" sz="2400" dirty="0" smtClean="0"/>
              <a:t>Livingstone, Zambia 16-18 March 2016</a:t>
            </a: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70000" lnSpcReduction="20000"/>
          </a:bodyPr>
          <a:lstStyle/>
          <a:p>
            <a:r>
              <a:rPr lang="en-US" sz="4800" dirty="0"/>
              <a:t>QoS Classes - Mobile vs. Fixed</a:t>
            </a: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dirty="0"/>
              <a:t>Joachim Pomy</a:t>
            </a:r>
          </a:p>
          <a:p>
            <a:r>
              <a:rPr lang="en-US" dirty="0" err="1"/>
              <a:t>OPTICOM</a:t>
            </a:r>
            <a:r>
              <a:rPr lang="en-US" dirty="0"/>
              <a:t> GmbH Germany</a:t>
            </a:r>
          </a:p>
          <a:p>
            <a:r>
              <a:rPr lang="en-US" dirty="0" err="1"/>
              <a:t>consultant@joachimpomy.de</a:t>
            </a:r>
            <a:endParaRPr lang="en-US" dirty="0"/>
          </a:p>
          <a:p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3000" b="0" i="1" dirty="0">
              <a:solidFill>
                <a:srgbClr val="558ED5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UNI</a:t>
            </a:r>
            <a:r>
              <a:rPr lang="en-US" dirty="0"/>
              <a:t>-to-</a:t>
            </a:r>
            <a:r>
              <a:rPr lang="en-US" dirty="0" err="1"/>
              <a:t>UNI</a:t>
            </a:r>
            <a:r>
              <a:rPr lang="en-US" dirty="0"/>
              <a:t> reference path for network QoS objectives</a:t>
            </a:r>
            <a:endParaRPr lang="de-D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9948" y="1968500"/>
            <a:ext cx="5044103" cy="383063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964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QoS classes</a:t>
            </a:r>
            <a:endParaRPr lang="de-D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554697"/>
              </p:ext>
            </p:extLst>
          </p:nvPr>
        </p:nvGraphicFramePr>
        <p:xfrm>
          <a:off x="874611" y="2294746"/>
          <a:ext cx="7591424" cy="2843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4762"/>
                <a:gridCol w="1175690"/>
                <a:gridCol w="587845"/>
                <a:gridCol w="661554"/>
                <a:gridCol w="661554"/>
                <a:gridCol w="587845"/>
                <a:gridCol w="808363"/>
                <a:gridCol w="808363"/>
                <a:gridCol w="712724"/>
                <a:gridCol w="712724"/>
              </a:tblGrid>
              <a:tr h="0">
                <a:tc row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 dirty="0">
                          <a:effectLst/>
                        </a:rPr>
                        <a:t>Network performance parameter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Nature of network performance objective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 dirty="0">
                          <a:effectLst/>
                        </a:rPr>
                        <a:t>QoS Classes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provisional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 0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 1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 2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 3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 4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 5</a:t>
                      </a:r>
                      <a:br>
                        <a:rPr lang="en-GB" sz="1100">
                          <a:effectLst/>
                        </a:rPr>
                      </a:br>
                      <a:r>
                        <a:rPr lang="en-GB" sz="1100">
                          <a:effectLst/>
                        </a:rPr>
                        <a:t>Unspecified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 6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Class 7</a:t>
                      </a:r>
                      <a:endParaRPr lang="de-DE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IPTD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Upper bound on the mean IPTD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400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 dirty="0">
                          <a:effectLst/>
                        </a:rPr>
                        <a:t>100 </a:t>
                      </a:r>
                      <a:r>
                        <a:rPr lang="en-GB" sz="1100" dirty="0" err="1">
                          <a:effectLst/>
                        </a:rPr>
                        <a:t>ms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400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400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IPDV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Upper bound on the 1 </a:t>
                      </a:r>
                      <a:r>
                        <a:rPr lang="en-GB" sz="1100">
                          <a:effectLst/>
                          <a:sym typeface="Symbol" panose="05050102010706020507" pitchFamily="18" charset="2"/>
                        </a:rPr>
                        <a:t></a:t>
                      </a:r>
                      <a:r>
                        <a:rPr lang="en-GB" sz="1100">
                          <a:effectLst/>
                        </a:rPr>
                        <a:t> 10</a:t>
                      </a:r>
                      <a:r>
                        <a:rPr lang="en-GB" sz="1200" baseline="30000">
                          <a:effectLst/>
                        </a:rPr>
                        <a:t>–3</a:t>
                      </a:r>
                      <a:r>
                        <a:rPr lang="en-GB" sz="1100">
                          <a:effectLst/>
                        </a:rPr>
                        <a:t> quantile of IPTD minus the minimum IPTD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50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50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50 ms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IPLR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Upper bound on the packet loss probability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–3</a:t>
                      </a:r>
                      <a:r>
                        <a:rPr lang="en-GB" sz="1100">
                          <a:effectLst/>
                        </a:rPr>
                        <a:t> 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–3</a:t>
                      </a:r>
                      <a:r>
                        <a:rPr lang="en-GB" sz="1100">
                          <a:effectLst/>
                        </a:rPr>
                        <a:t> 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–3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–3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–3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–5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IPER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Upper bound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–4</a:t>
                      </a:r>
                      <a:r>
                        <a:rPr lang="en-GB" sz="1100">
                          <a:effectLst/>
                        </a:rPr>
                        <a:t> (Note 5)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1 × 10</a:t>
                      </a:r>
                      <a:r>
                        <a:rPr lang="en-GB" sz="1200" baseline="30000">
                          <a:effectLst/>
                        </a:rPr>
                        <a:t>–6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IPRR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Upper bound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100" dirty="0">
                          <a:effectLst/>
                        </a:rPr>
                        <a:t>1 × 10</a:t>
                      </a:r>
                      <a:r>
                        <a:rPr lang="en-GB" sz="1200" baseline="30000" dirty="0">
                          <a:effectLst/>
                        </a:rPr>
                        <a:t>–6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24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de-D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148968"/>
              </p:ext>
            </p:extLst>
          </p:nvPr>
        </p:nvGraphicFramePr>
        <p:xfrm>
          <a:off x="1418533" y="1641987"/>
          <a:ext cx="6306933" cy="406212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831091"/>
                <a:gridCol w="4475842"/>
              </a:tblGrid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QoS class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>
                          <a:effectLst/>
                        </a:rPr>
                        <a:t>Applications (examples)</a:t>
                      </a:r>
                      <a:endParaRPr lang="de-DE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0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>
                          <a:effectLst/>
                        </a:rPr>
                        <a:t>Real-time, jitter sensitive, high interaction (VoIP, VTC) 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1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>
                          <a:effectLst/>
                        </a:rPr>
                        <a:t>Real-time, jitter sensitive, interactive (VoIP, VTC).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2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>
                          <a:effectLst/>
                        </a:rPr>
                        <a:t>Transaction data, highly interactive (Signalling)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3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Transaction data, interactive 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>
                          <a:effectLst/>
                        </a:rPr>
                        <a:t>4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Low loss only (short transactions, bulk data, video streaming)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706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>
                          <a:effectLst/>
                        </a:rPr>
                        <a:t>5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2000" dirty="0">
                          <a:effectLst/>
                        </a:rPr>
                        <a:t>Traditional applications of default IP networks 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Y.1541</a:t>
            </a:r>
            <a:r>
              <a:rPr lang="en-US" dirty="0" smtClean="0"/>
              <a:t> is evolving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Classes 0 to 5 are no longer sufficient</a:t>
            </a:r>
          </a:p>
          <a:p>
            <a:pPr lvl="1"/>
            <a:r>
              <a:rPr lang="en-US" dirty="0" smtClean="0"/>
              <a:t>For new applications, e.g. </a:t>
            </a:r>
            <a:r>
              <a:rPr lang="en-US" dirty="0" err="1" smtClean="0"/>
              <a:t>IPTV</a:t>
            </a:r>
            <a:endParaRPr lang="en-US" dirty="0" smtClean="0"/>
          </a:p>
          <a:p>
            <a:pPr lvl="1"/>
            <a:r>
              <a:rPr lang="en-US" dirty="0" smtClean="0"/>
              <a:t>Therefore, </a:t>
            </a:r>
            <a:r>
              <a:rPr lang="en-US" dirty="0" err="1" smtClean="0"/>
              <a:t>classe</a:t>
            </a:r>
            <a:r>
              <a:rPr lang="en-US" dirty="0" smtClean="0"/>
              <a:t> 6 and 7 have provisionally been defined</a:t>
            </a:r>
          </a:p>
          <a:p>
            <a:pPr lvl="1"/>
            <a:r>
              <a:rPr lang="en-US" dirty="0" smtClean="0"/>
              <a:t>Introducing a new parameter</a:t>
            </a:r>
          </a:p>
          <a:p>
            <a:pPr lvl="1"/>
            <a:r>
              <a:rPr lang="en-US" dirty="0" err="1" smtClean="0"/>
              <a:t>IPRR</a:t>
            </a:r>
            <a:r>
              <a:rPr lang="en-US" dirty="0" smtClean="0"/>
              <a:t> = </a:t>
            </a:r>
            <a:r>
              <a:rPr lang="en-GB" dirty="0"/>
              <a:t>IP </a:t>
            </a:r>
            <a:r>
              <a:rPr lang="en-GB" dirty="0" smtClean="0"/>
              <a:t>Packet Reordering Ratio 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66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3GPP </a:t>
            </a:r>
            <a:r>
              <a:rPr lang="en-US" dirty="0" err="1"/>
              <a:t>TS</a:t>
            </a:r>
            <a:r>
              <a:rPr lang="en-US" dirty="0"/>
              <a:t> 23107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UMTS</a:t>
            </a:r>
            <a:r>
              <a:rPr lang="en-US" dirty="0" smtClean="0"/>
              <a:t> </a:t>
            </a:r>
            <a:r>
              <a:rPr lang="en-US" dirty="0"/>
              <a:t>QoS </a:t>
            </a:r>
            <a:r>
              <a:rPr lang="en-US" dirty="0" smtClean="0"/>
              <a:t>classes are </a:t>
            </a:r>
            <a:r>
              <a:rPr lang="en-US" dirty="0"/>
              <a:t>also referred to as traffic </a:t>
            </a:r>
            <a:r>
              <a:rPr lang="en-US" dirty="0" smtClean="0"/>
              <a:t>classes</a:t>
            </a:r>
          </a:p>
          <a:p>
            <a:r>
              <a:rPr lang="en-US" dirty="0" smtClean="0"/>
              <a:t>Restrictions </a:t>
            </a:r>
            <a:r>
              <a:rPr lang="en-US" dirty="0"/>
              <a:t>and limitations of the air interface have to be taken into </a:t>
            </a:r>
            <a:r>
              <a:rPr lang="en-US" dirty="0" smtClean="0"/>
              <a:t>account</a:t>
            </a:r>
          </a:p>
          <a:p>
            <a:r>
              <a:rPr lang="en-US" dirty="0" smtClean="0"/>
              <a:t>QoS </a:t>
            </a:r>
            <a:r>
              <a:rPr lang="en-US" dirty="0"/>
              <a:t>mechanisms provided in the cellular network have to be robust and capable of providing reasonable QoS resolution. </a:t>
            </a:r>
            <a:r>
              <a:rPr lang="en-US" dirty="0" smtClean="0"/>
              <a:t>There </a:t>
            </a:r>
            <a:r>
              <a:rPr lang="en-US" dirty="0"/>
              <a:t>are four different QoS classes: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conversational class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streaming class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interactive class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background class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smtClean="0"/>
              <a:t>Main </a:t>
            </a:r>
            <a:r>
              <a:rPr lang="en-US" dirty="0"/>
              <a:t>distinguishing factor </a:t>
            </a:r>
            <a:r>
              <a:rPr lang="en-US" dirty="0" smtClean="0"/>
              <a:t>delay sensitivity of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15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Conversational class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/>
            <a:r>
              <a:rPr lang="en-GB" dirty="0" smtClean="0"/>
              <a:t>Typical applications</a:t>
            </a:r>
            <a:endParaRPr lang="en-GB" dirty="0"/>
          </a:p>
          <a:p>
            <a:pPr lvl="1" hangingPunct="0"/>
            <a:r>
              <a:rPr lang="en-GB" dirty="0" smtClean="0"/>
              <a:t>telephony </a:t>
            </a:r>
            <a:r>
              <a:rPr lang="en-GB" dirty="0"/>
              <a:t>speech (e.g. GSM</a:t>
            </a:r>
            <a:r>
              <a:rPr lang="en-GB" dirty="0" smtClean="0"/>
              <a:t>)</a:t>
            </a:r>
          </a:p>
          <a:p>
            <a:pPr lvl="1" hangingPunct="0"/>
            <a:r>
              <a:rPr lang="en-GB" dirty="0" smtClean="0"/>
              <a:t>voice </a:t>
            </a:r>
            <a:r>
              <a:rPr lang="en-GB" dirty="0"/>
              <a:t>over </a:t>
            </a:r>
            <a:r>
              <a:rPr lang="en-GB" dirty="0" smtClean="0"/>
              <a:t>IP</a:t>
            </a:r>
          </a:p>
          <a:p>
            <a:pPr lvl="1" hangingPunct="0"/>
            <a:r>
              <a:rPr lang="en-GB" dirty="0" smtClean="0"/>
              <a:t> </a:t>
            </a:r>
            <a:r>
              <a:rPr lang="en-GB" dirty="0"/>
              <a:t>and video </a:t>
            </a:r>
            <a:r>
              <a:rPr lang="en-GB" dirty="0" smtClean="0"/>
              <a:t>conferencing</a:t>
            </a:r>
          </a:p>
          <a:p>
            <a:pPr hangingPunct="0"/>
            <a:r>
              <a:rPr lang="en-GB" dirty="0" smtClean="0"/>
              <a:t>Real </a:t>
            </a:r>
            <a:r>
              <a:rPr lang="en-GB" dirty="0"/>
              <a:t>time conversation is always performed between peers (or groups) of live (human) </a:t>
            </a:r>
            <a:r>
              <a:rPr lang="en-GB" dirty="0" smtClean="0"/>
              <a:t>end-users </a:t>
            </a:r>
          </a:p>
          <a:p>
            <a:pPr hangingPunct="0"/>
            <a:r>
              <a:rPr lang="en-GB" dirty="0" smtClean="0"/>
              <a:t>Transfer </a:t>
            </a:r>
            <a:r>
              <a:rPr lang="en-GB" dirty="0"/>
              <a:t>delay requirement </a:t>
            </a:r>
            <a:r>
              <a:rPr lang="en-GB" dirty="0" smtClean="0"/>
              <a:t>of the conversational class</a:t>
            </a:r>
          </a:p>
          <a:p>
            <a:pPr lvl="1" hangingPunct="0"/>
            <a:r>
              <a:rPr lang="en-GB" dirty="0" smtClean="0"/>
              <a:t>significantly </a:t>
            </a:r>
            <a:r>
              <a:rPr lang="en-GB" dirty="0"/>
              <a:t>lower and more stringent </a:t>
            </a:r>
            <a:r>
              <a:rPr lang="en-GB" dirty="0" smtClean="0"/>
              <a:t>compared to interactive </a:t>
            </a:r>
            <a:r>
              <a:rPr lang="en-GB" dirty="0"/>
              <a:t>traffic case.</a:t>
            </a:r>
            <a:endParaRPr lang="en-US" dirty="0"/>
          </a:p>
          <a:p>
            <a:pPr hangingPunct="0"/>
            <a:r>
              <a:rPr lang="en-GB" dirty="0"/>
              <a:t>Real time conversation - fundamental characteristics for QoS</a:t>
            </a:r>
            <a:r>
              <a:rPr lang="en-GB" dirty="0" smtClean="0"/>
              <a:t>: Preserve</a:t>
            </a:r>
            <a:endParaRPr lang="en-US" dirty="0"/>
          </a:p>
          <a:p>
            <a:pPr lvl="1" hangingPunct="0"/>
            <a:r>
              <a:rPr lang="en-GB" dirty="0" smtClean="0"/>
              <a:t>time </a:t>
            </a:r>
            <a:r>
              <a:rPr lang="en-GB" dirty="0"/>
              <a:t>relation (variation) between information entities of the </a:t>
            </a:r>
            <a:r>
              <a:rPr lang="en-GB" dirty="0" smtClean="0"/>
              <a:t>stream</a:t>
            </a:r>
            <a:endParaRPr lang="en-US" dirty="0"/>
          </a:p>
          <a:p>
            <a:pPr lvl="1" hangingPunct="0"/>
            <a:r>
              <a:rPr lang="en-GB" dirty="0" smtClean="0"/>
              <a:t>conversational </a:t>
            </a:r>
            <a:r>
              <a:rPr lang="en-GB" dirty="0"/>
              <a:t>pattern (stringent and low delay</a:t>
            </a:r>
            <a:r>
              <a:rPr lang="en-GB" dirty="0" smtClean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43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hangingPunct="0"/>
            <a:r>
              <a:rPr lang="en-GB" dirty="0" smtClean="0"/>
              <a:t>Typical applications</a:t>
            </a:r>
          </a:p>
          <a:p>
            <a:pPr lvl="1" hangingPunct="0"/>
            <a:r>
              <a:rPr lang="en-GB" dirty="0" smtClean="0"/>
              <a:t>real time audio and video streaming</a:t>
            </a:r>
            <a:endParaRPr lang="en-GB" dirty="0"/>
          </a:p>
          <a:p>
            <a:pPr hangingPunct="0"/>
            <a:r>
              <a:rPr lang="en-GB" dirty="0" smtClean="0"/>
              <a:t>Real </a:t>
            </a:r>
            <a:r>
              <a:rPr lang="en-GB" dirty="0"/>
              <a:t>time data flow is always aiming at a live (human) </a:t>
            </a:r>
            <a:r>
              <a:rPr lang="en-GB" dirty="0" smtClean="0"/>
              <a:t>destination</a:t>
            </a:r>
          </a:p>
          <a:p>
            <a:pPr hangingPunct="0"/>
            <a:r>
              <a:rPr lang="en-GB" dirty="0" smtClean="0"/>
              <a:t>Delay </a:t>
            </a:r>
            <a:r>
              <a:rPr lang="en-GB" dirty="0"/>
              <a:t>variation of the end-to-end flow shall be </a:t>
            </a:r>
            <a:r>
              <a:rPr lang="en-GB" dirty="0" smtClean="0"/>
              <a:t>limited</a:t>
            </a:r>
          </a:p>
          <a:p>
            <a:pPr hangingPunct="0"/>
            <a:r>
              <a:rPr lang="en-GB" dirty="0" smtClean="0"/>
              <a:t>Stream </a:t>
            </a:r>
            <a:r>
              <a:rPr lang="en-GB" dirty="0"/>
              <a:t>normally is time aligned at the receiving end </a:t>
            </a:r>
            <a:endParaRPr lang="en-GB" dirty="0" smtClean="0"/>
          </a:p>
          <a:p>
            <a:pPr lvl="1" hangingPunct="0"/>
            <a:r>
              <a:rPr lang="en-GB" dirty="0" smtClean="0"/>
              <a:t>highest </a:t>
            </a:r>
            <a:r>
              <a:rPr lang="en-GB" dirty="0"/>
              <a:t>acceptable delay variation </a:t>
            </a:r>
            <a:r>
              <a:rPr lang="en-GB" dirty="0" smtClean="0"/>
              <a:t>given </a:t>
            </a:r>
            <a:r>
              <a:rPr lang="en-GB" dirty="0"/>
              <a:t>by the capability of the time alignment function of the </a:t>
            </a:r>
            <a:r>
              <a:rPr lang="en-GB" dirty="0" smtClean="0"/>
              <a:t>application</a:t>
            </a:r>
          </a:p>
          <a:p>
            <a:pPr hangingPunct="0"/>
            <a:r>
              <a:rPr lang="en-GB" dirty="0" smtClean="0"/>
              <a:t>Acceptable </a:t>
            </a:r>
            <a:r>
              <a:rPr lang="en-GB" dirty="0"/>
              <a:t>delay variation </a:t>
            </a:r>
            <a:r>
              <a:rPr lang="en-GB" dirty="0" smtClean="0"/>
              <a:t>much </a:t>
            </a:r>
            <a:r>
              <a:rPr lang="en-GB" dirty="0"/>
              <a:t>greater than </a:t>
            </a:r>
            <a:r>
              <a:rPr lang="en-GB" dirty="0" smtClean="0"/>
              <a:t>in conversational class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45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/>
            <a:r>
              <a:rPr lang="en-GB" dirty="0"/>
              <a:t>Typical applications</a:t>
            </a:r>
          </a:p>
          <a:p>
            <a:pPr lvl="1" hangingPunct="0"/>
            <a:r>
              <a:rPr lang="en-GB" dirty="0" smtClean="0"/>
              <a:t>End-user</a:t>
            </a:r>
            <a:r>
              <a:rPr lang="en-GB" dirty="0"/>
              <a:t>, that is either a machine or a human, is </a:t>
            </a:r>
            <a:r>
              <a:rPr lang="en-GB" dirty="0" smtClean="0"/>
              <a:t>online </a:t>
            </a:r>
            <a:r>
              <a:rPr lang="en-GB" dirty="0"/>
              <a:t>requesting data from remote equipment (e.g. a server</a:t>
            </a:r>
            <a:r>
              <a:rPr lang="en-GB" dirty="0" smtClean="0"/>
              <a:t>)</a:t>
            </a:r>
          </a:p>
          <a:p>
            <a:pPr lvl="2" hangingPunct="0"/>
            <a:r>
              <a:rPr lang="en-GB" dirty="0" smtClean="0"/>
              <a:t>web browsing</a:t>
            </a:r>
          </a:p>
          <a:p>
            <a:pPr lvl="2" hangingPunct="0"/>
            <a:r>
              <a:rPr lang="en-GB" dirty="0" smtClean="0"/>
              <a:t>data </a:t>
            </a:r>
            <a:r>
              <a:rPr lang="en-GB" dirty="0"/>
              <a:t>base </a:t>
            </a:r>
            <a:r>
              <a:rPr lang="en-GB" dirty="0" smtClean="0"/>
              <a:t>retrieval</a:t>
            </a:r>
          </a:p>
          <a:p>
            <a:pPr lvl="2" hangingPunct="0"/>
            <a:r>
              <a:rPr lang="en-GB" dirty="0" smtClean="0"/>
              <a:t>server access</a:t>
            </a:r>
          </a:p>
          <a:p>
            <a:pPr lvl="2" hangingPunct="0"/>
            <a:r>
              <a:rPr lang="en-GB" dirty="0" smtClean="0"/>
              <a:t>polling </a:t>
            </a:r>
            <a:r>
              <a:rPr lang="en-GB" dirty="0"/>
              <a:t>for measurement </a:t>
            </a:r>
            <a:r>
              <a:rPr lang="en-GB" dirty="0" smtClean="0"/>
              <a:t>records</a:t>
            </a:r>
          </a:p>
          <a:p>
            <a:pPr lvl="2" hangingPunct="0"/>
            <a:r>
              <a:rPr lang="en-GB" dirty="0" smtClean="0"/>
              <a:t> </a:t>
            </a:r>
            <a:r>
              <a:rPr lang="en-GB" dirty="0"/>
              <a:t>and automatic data base </a:t>
            </a:r>
            <a:r>
              <a:rPr lang="en-GB" dirty="0" smtClean="0"/>
              <a:t>enquiries</a:t>
            </a:r>
            <a:endParaRPr lang="en-US" dirty="0"/>
          </a:p>
          <a:p>
            <a:pPr hangingPunct="0"/>
            <a:r>
              <a:rPr lang="en-GB" dirty="0" smtClean="0"/>
              <a:t>Round </a:t>
            </a:r>
            <a:r>
              <a:rPr lang="en-GB" dirty="0"/>
              <a:t>trip delay </a:t>
            </a:r>
            <a:r>
              <a:rPr lang="en-GB" dirty="0" smtClean="0"/>
              <a:t>is one </a:t>
            </a:r>
            <a:r>
              <a:rPr lang="en-GB" dirty="0"/>
              <a:t>of the key attributes. </a:t>
            </a:r>
            <a:endParaRPr lang="en-GB" dirty="0" smtClean="0"/>
          </a:p>
          <a:p>
            <a:pPr hangingPunct="0"/>
            <a:r>
              <a:rPr lang="en-GB" dirty="0" smtClean="0"/>
              <a:t>Another </a:t>
            </a:r>
            <a:r>
              <a:rPr lang="en-GB" dirty="0"/>
              <a:t>characteristic is that the content of the packets shall be transparently transferred (with low bit error rate</a:t>
            </a:r>
            <a:r>
              <a:rPr lang="en-GB" dirty="0" smtClean="0"/>
              <a:t>)</a:t>
            </a:r>
            <a:endParaRPr lang="en-US" dirty="0"/>
          </a:p>
          <a:p>
            <a:pPr hangingPunct="0"/>
            <a:r>
              <a:rPr lang="en-GB" dirty="0"/>
              <a:t>Interactive traffic - fundamental characteristics for QoS:</a:t>
            </a:r>
            <a:endParaRPr lang="en-US" dirty="0"/>
          </a:p>
          <a:p>
            <a:pPr lvl="1" hangingPunct="0"/>
            <a:r>
              <a:rPr lang="en-GB" dirty="0" smtClean="0"/>
              <a:t>request </a:t>
            </a:r>
            <a:r>
              <a:rPr lang="en-GB" dirty="0"/>
              <a:t>response </a:t>
            </a:r>
            <a:r>
              <a:rPr lang="en-GB" dirty="0" smtClean="0"/>
              <a:t>pattern</a:t>
            </a:r>
            <a:endParaRPr lang="en-US" dirty="0"/>
          </a:p>
          <a:p>
            <a:pPr lvl="1" hangingPunct="0"/>
            <a:r>
              <a:rPr lang="en-GB" dirty="0" smtClean="0"/>
              <a:t>preserve </a:t>
            </a:r>
            <a:r>
              <a:rPr lang="en-GB" dirty="0"/>
              <a:t>payload </a:t>
            </a:r>
            <a:r>
              <a:rPr lang="en-GB" dirty="0" smtClean="0"/>
              <a:t>content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16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hangingPunct="0"/>
            <a:r>
              <a:rPr lang="en-GB" dirty="0"/>
              <a:t>Typical applications</a:t>
            </a:r>
          </a:p>
          <a:p>
            <a:pPr lvl="1" hangingPunct="0"/>
            <a:r>
              <a:rPr lang="en-GB" dirty="0" smtClean="0"/>
              <a:t>End-user</a:t>
            </a:r>
            <a:r>
              <a:rPr lang="en-GB" dirty="0"/>
              <a:t>, that typically is a computer, sends and receives data-files in the </a:t>
            </a:r>
            <a:r>
              <a:rPr lang="en-GB" dirty="0" smtClean="0"/>
              <a:t>background</a:t>
            </a:r>
          </a:p>
          <a:p>
            <a:pPr lvl="2" hangingPunct="0"/>
            <a:r>
              <a:rPr lang="en-GB" dirty="0" smtClean="0"/>
              <a:t>delivery </a:t>
            </a:r>
            <a:r>
              <a:rPr lang="en-GB" dirty="0"/>
              <a:t>of </a:t>
            </a:r>
            <a:r>
              <a:rPr lang="en-GB" dirty="0" smtClean="0"/>
              <a:t>E-mails or SMS</a:t>
            </a:r>
          </a:p>
          <a:p>
            <a:pPr lvl="2" hangingPunct="0"/>
            <a:r>
              <a:rPr lang="en-GB" dirty="0" smtClean="0"/>
              <a:t>download </a:t>
            </a:r>
            <a:r>
              <a:rPr lang="en-GB" dirty="0"/>
              <a:t>of </a:t>
            </a:r>
            <a:r>
              <a:rPr lang="en-GB" dirty="0" smtClean="0"/>
              <a:t>databases</a:t>
            </a:r>
          </a:p>
          <a:p>
            <a:pPr lvl="2" hangingPunct="0"/>
            <a:r>
              <a:rPr lang="en-GB" dirty="0" smtClean="0"/>
              <a:t>reception </a:t>
            </a:r>
            <a:r>
              <a:rPr lang="en-GB" dirty="0"/>
              <a:t>of measurement </a:t>
            </a:r>
            <a:r>
              <a:rPr lang="en-GB" dirty="0" smtClean="0"/>
              <a:t>records</a:t>
            </a:r>
          </a:p>
          <a:p>
            <a:pPr hangingPunct="0"/>
            <a:r>
              <a:rPr lang="en-GB" dirty="0" smtClean="0"/>
              <a:t>Background </a:t>
            </a:r>
            <a:r>
              <a:rPr lang="en-GB" dirty="0"/>
              <a:t>traffic is one of the classical data communication </a:t>
            </a:r>
            <a:r>
              <a:rPr lang="en-GB" dirty="0" smtClean="0"/>
              <a:t>types</a:t>
            </a:r>
          </a:p>
          <a:p>
            <a:pPr lvl="1" hangingPunct="0"/>
            <a:r>
              <a:rPr lang="en-GB" dirty="0" smtClean="0"/>
              <a:t>destination </a:t>
            </a:r>
            <a:r>
              <a:rPr lang="en-GB" dirty="0"/>
              <a:t>is not expecting the data within a certain </a:t>
            </a:r>
            <a:r>
              <a:rPr lang="en-GB" dirty="0" smtClean="0"/>
              <a:t>time</a:t>
            </a:r>
          </a:p>
          <a:p>
            <a:pPr lvl="1" hangingPunct="0"/>
            <a:r>
              <a:rPr lang="en-GB" dirty="0" smtClean="0"/>
              <a:t>more </a:t>
            </a:r>
            <a:r>
              <a:rPr lang="en-GB" dirty="0"/>
              <a:t>or less delivery time </a:t>
            </a:r>
            <a:r>
              <a:rPr lang="en-GB" dirty="0" smtClean="0"/>
              <a:t>insensitive</a:t>
            </a:r>
          </a:p>
          <a:p>
            <a:pPr lvl="1" hangingPunct="0"/>
            <a:r>
              <a:rPr lang="en-GB" dirty="0" smtClean="0"/>
              <a:t>content </a:t>
            </a:r>
            <a:r>
              <a:rPr lang="en-GB" dirty="0"/>
              <a:t>of the packets shall be transparently transferred (with low bit error rate</a:t>
            </a:r>
            <a:r>
              <a:rPr lang="en-GB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51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Allocation of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hangingPunct="0"/>
            <a:endParaRPr lang="en-US" dirty="0"/>
          </a:p>
          <a:p>
            <a:pPr hangingPunct="0"/>
            <a:r>
              <a:rPr lang="en-GB" dirty="0"/>
              <a:t>In order to have a specific service transported in the appropriate QoS </a:t>
            </a:r>
            <a:r>
              <a:rPr lang="en-GB" dirty="0" smtClean="0"/>
              <a:t>class</a:t>
            </a:r>
          </a:p>
          <a:p>
            <a:pPr lvl="1" hangingPunct="0"/>
            <a:r>
              <a:rPr lang="en-GB" dirty="0" smtClean="0"/>
              <a:t>it </a:t>
            </a:r>
            <a:r>
              <a:rPr lang="en-GB" dirty="0"/>
              <a:t>has to be recognized by the protocol instances to which class it belongs. </a:t>
            </a:r>
            <a:endParaRPr lang="en-GB" dirty="0" smtClean="0"/>
          </a:p>
          <a:p>
            <a:pPr hangingPunct="0"/>
            <a:r>
              <a:rPr lang="en-GB" dirty="0" smtClean="0"/>
              <a:t>Of special </a:t>
            </a:r>
            <a:r>
              <a:rPr lang="en-GB" dirty="0"/>
              <a:t>importance in cases where new services demand for close to real-time transmission and make use of existing services.</a:t>
            </a:r>
            <a:endParaRPr lang="en-US" dirty="0"/>
          </a:p>
          <a:p>
            <a:pPr hangingPunct="0"/>
            <a:r>
              <a:rPr lang="en-GB" dirty="0"/>
              <a:t>The best example in this context is a financial service which makes use of the SMS </a:t>
            </a:r>
            <a:r>
              <a:rPr lang="en-GB" dirty="0" smtClean="0"/>
              <a:t>service</a:t>
            </a:r>
          </a:p>
          <a:p>
            <a:pPr lvl="1" hangingPunct="0"/>
            <a:r>
              <a:rPr lang="en-GB" dirty="0" smtClean="0"/>
              <a:t>Without </a:t>
            </a:r>
            <a:r>
              <a:rPr lang="en-GB" dirty="0"/>
              <a:t>any additional measures taken, the network does not recognize the financial service but only the SMS service and will transmit it in the background </a:t>
            </a:r>
            <a:r>
              <a:rPr lang="en-GB" dirty="0" smtClean="0"/>
              <a:t>class</a:t>
            </a:r>
          </a:p>
          <a:p>
            <a:pPr lvl="1" hangingPunct="0"/>
            <a:r>
              <a:rPr lang="en-GB" dirty="0" smtClean="0"/>
              <a:t>In </a:t>
            </a:r>
            <a:r>
              <a:rPr lang="en-GB" dirty="0"/>
              <a:t>consequence the financial service is not being provided with the necessary real-time </a:t>
            </a:r>
            <a:r>
              <a:rPr lang="en-GB" dirty="0" smtClean="0"/>
              <a:t>transmission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5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Selected communication scenarios</a:t>
            </a:r>
          </a:p>
          <a:p>
            <a:r>
              <a:rPr lang="en-US" dirty="0" smtClean="0"/>
              <a:t>Review of related standards</a:t>
            </a:r>
          </a:p>
          <a:p>
            <a:r>
              <a:rPr lang="en-US" dirty="0" smtClean="0"/>
              <a:t>Applying the standards to the scenarios</a:t>
            </a:r>
          </a:p>
          <a:p>
            <a:r>
              <a:rPr lang="en-US" dirty="0" smtClean="0"/>
              <a:t>Some conclusions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621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IETF</a:t>
            </a:r>
            <a:r>
              <a:rPr lang="en-US" dirty="0"/>
              <a:t> RFC 3611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Defines </a:t>
            </a:r>
            <a:r>
              <a:rPr lang="en-US" dirty="0"/>
              <a:t>the Extended Report (</a:t>
            </a:r>
            <a:r>
              <a:rPr lang="en-US" dirty="0" err="1"/>
              <a:t>XR</a:t>
            </a:r>
            <a:r>
              <a:rPr lang="en-US" dirty="0"/>
              <a:t>) packet type for </a:t>
            </a:r>
            <a:r>
              <a:rPr lang="en-US" dirty="0" smtClean="0"/>
              <a:t>the </a:t>
            </a:r>
            <a:r>
              <a:rPr lang="en-US" dirty="0" err="1" smtClean="0"/>
              <a:t>RTP</a:t>
            </a:r>
            <a:r>
              <a:rPr lang="en-US" dirty="0" smtClean="0"/>
              <a:t> </a:t>
            </a:r>
            <a:r>
              <a:rPr lang="en-US" dirty="0"/>
              <a:t>Control Protocol (</a:t>
            </a:r>
            <a:r>
              <a:rPr lang="en-US" dirty="0" err="1"/>
              <a:t>RTCP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Defines </a:t>
            </a:r>
            <a:r>
              <a:rPr lang="en-US" dirty="0"/>
              <a:t>how the use of </a:t>
            </a:r>
            <a:r>
              <a:rPr lang="en-US" dirty="0" err="1"/>
              <a:t>XR</a:t>
            </a:r>
            <a:r>
              <a:rPr lang="en-US" dirty="0"/>
              <a:t> </a:t>
            </a:r>
            <a:r>
              <a:rPr lang="en-US" dirty="0" smtClean="0"/>
              <a:t>packets can </a:t>
            </a:r>
            <a:r>
              <a:rPr lang="en-US" dirty="0"/>
              <a:t>be signaled by an application if it employs the </a:t>
            </a:r>
            <a:r>
              <a:rPr lang="en-US" dirty="0" smtClean="0"/>
              <a:t>Session Description </a:t>
            </a:r>
            <a:r>
              <a:rPr lang="en-US" dirty="0"/>
              <a:t>Protocol (SDP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XR</a:t>
            </a:r>
            <a:r>
              <a:rPr lang="en-US" dirty="0" smtClean="0"/>
              <a:t> </a:t>
            </a:r>
            <a:r>
              <a:rPr lang="en-US" dirty="0"/>
              <a:t>packets are composed of </a:t>
            </a:r>
            <a:r>
              <a:rPr lang="en-US" dirty="0" smtClean="0"/>
              <a:t>report blocks</a:t>
            </a:r>
          </a:p>
          <a:p>
            <a:r>
              <a:rPr lang="en-US" dirty="0" smtClean="0"/>
              <a:t>Purpose </a:t>
            </a:r>
            <a:r>
              <a:rPr lang="en-US" dirty="0"/>
              <a:t>of </a:t>
            </a:r>
            <a:r>
              <a:rPr lang="en-US" dirty="0" smtClean="0"/>
              <a:t>the extended </a:t>
            </a:r>
            <a:r>
              <a:rPr lang="en-US" dirty="0"/>
              <a:t>reporting format is to convey information that </a:t>
            </a:r>
            <a:r>
              <a:rPr lang="en-US" dirty="0" smtClean="0"/>
              <a:t>supplements statistics </a:t>
            </a:r>
            <a:r>
              <a:rPr lang="en-US" dirty="0"/>
              <a:t>that are contained </a:t>
            </a:r>
            <a:r>
              <a:rPr lang="en-US" dirty="0" err="1" smtClean="0"/>
              <a:t>RTCP</a:t>
            </a:r>
            <a:endParaRPr lang="en-US" dirty="0" smtClean="0"/>
          </a:p>
          <a:p>
            <a:r>
              <a:rPr lang="en-US" dirty="0" smtClean="0"/>
              <a:t>Some applications</a:t>
            </a:r>
            <a:r>
              <a:rPr lang="en-US" dirty="0"/>
              <a:t>, such as </a:t>
            </a:r>
            <a:r>
              <a:rPr lang="en-US" dirty="0" smtClean="0"/>
              <a:t>voice </a:t>
            </a:r>
            <a:r>
              <a:rPr lang="en-US" dirty="0"/>
              <a:t>over IP (VoIP) monitoring, require other and </a:t>
            </a:r>
            <a:r>
              <a:rPr lang="en-US" dirty="0" smtClean="0"/>
              <a:t>more detailed statistics</a:t>
            </a:r>
            <a:endParaRPr lang="en-US" dirty="0"/>
          </a:p>
          <a:p>
            <a:r>
              <a:rPr lang="en-US" dirty="0" smtClean="0"/>
              <a:t>Additional </a:t>
            </a:r>
            <a:r>
              <a:rPr lang="en-US" dirty="0"/>
              <a:t>block types may be defined in the </a:t>
            </a:r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02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VoIP Metrics Report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2264" y="1850513"/>
            <a:ext cx="5599471" cy="383116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The block is encoded as seven 32-bit words: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0                   1                   2                   3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0 1 2 3 4 5 6 7 8 9 0 1 2 3 4 5 6 7 8 9 0 1 2 3 4 5 6 7 8 9 0 1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    BT=7      |   reserved    |       block length = 8    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            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of source                     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  loss rate   | discard rate  | burst density |  gap density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      burst duration          |         gap duration      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    round trip delay          |       end system delay    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signal level  |  noise level  |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RERL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|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Gmin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  R factor    | ext. R factor |    MOS-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|    MOS-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  RX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  reserved    |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nominal       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|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maximum           |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abs max           |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+-+-+-+-+-+-+-+-+-+-+-+-+-+-+-+-+-+-+-+-+-+-+-+-+-+-+-+-+-+-+-+-+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79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Applying the standards to </a:t>
            </a:r>
            <a:r>
              <a:rPr lang="en-US" sz="3600" dirty="0" smtClean="0"/>
              <a:t>each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QoS classes are different for mobile and fixed</a:t>
            </a:r>
          </a:p>
          <a:p>
            <a:pPr lvl="1"/>
            <a:r>
              <a:rPr lang="en-US" dirty="0" smtClean="0"/>
              <a:t>No agreed-upon mapping</a:t>
            </a:r>
          </a:p>
          <a:p>
            <a:r>
              <a:rPr lang="en-US" dirty="0" smtClean="0"/>
              <a:t>Bottleneck in in fixed networks </a:t>
            </a:r>
          </a:p>
          <a:p>
            <a:pPr lvl="1"/>
            <a:r>
              <a:rPr lang="en-US" dirty="0" smtClean="0"/>
              <a:t>slow access lines, e.g. DSL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1463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dirty="0"/>
              <a:t>Mobile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 governed by 3GPP </a:t>
            </a:r>
            <a:r>
              <a:rPr lang="en-US" dirty="0" err="1" smtClean="0"/>
              <a:t>TS</a:t>
            </a:r>
            <a:r>
              <a:rPr lang="en-US" dirty="0" smtClean="0"/>
              <a:t> 23107</a:t>
            </a:r>
          </a:p>
          <a:p>
            <a:r>
              <a:rPr lang="en-US" dirty="0" smtClean="0"/>
              <a:t>Service must be recognized by the system</a:t>
            </a:r>
          </a:p>
          <a:p>
            <a:r>
              <a:rPr lang="en-US" dirty="0" err="1" smtClean="0"/>
              <a:t>IETF</a:t>
            </a:r>
            <a:r>
              <a:rPr lang="en-US" dirty="0" smtClean="0"/>
              <a:t> RFC 3611 not used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9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Mobile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dirty="0">
                <a:solidFill>
                  <a:srgbClr val="00B050"/>
                </a:solidFill>
              </a:rPr>
              <a:t>Fixed (&gt; 1.5 Mbit/s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3GPP </a:t>
            </a:r>
            <a:r>
              <a:rPr lang="en-US" dirty="0" err="1" smtClean="0"/>
              <a:t>TS</a:t>
            </a:r>
            <a:r>
              <a:rPr lang="en-US" dirty="0" smtClean="0"/>
              <a:t> 23107 applies to mobile part of connection</a:t>
            </a:r>
          </a:p>
          <a:p>
            <a:r>
              <a:rPr lang="en-US" dirty="0" smtClean="0"/>
              <a:t>Rec. ITU-T </a:t>
            </a:r>
            <a:r>
              <a:rPr lang="en-US" dirty="0" err="1" smtClean="0"/>
              <a:t>Y.1541</a:t>
            </a:r>
            <a:r>
              <a:rPr lang="en-US" dirty="0" smtClean="0"/>
              <a:t> literally does not apply</a:t>
            </a:r>
          </a:p>
          <a:p>
            <a:pPr lvl="1"/>
            <a:r>
              <a:rPr lang="en-US" dirty="0" smtClean="0"/>
              <a:t>Only one end terminated by a </a:t>
            </a:r>
            <a:r>
              <a:rPr lang="en-US" dirty="0" err="1" smtClean="0"/>
              <a:t>UNI</a:t>
            </a:r>
            <a:endParaRPr lang="en-US" dirty="0" smtClean="0"/>
          </a:p>
          <a:p>
            <a:r>
              <a:rPr lang="en-US" dirty="0" smtClean="0"/>
              <a:t>Mapping of mobile class to fixed class not specified</a:t>
            </a:r>
          </a:p>
          <a:p>
            <a:r>
              <a:rPr lang="en-US" dirty="0" err="1"/>
              <a:t>IETF</a:t>
            </a:r>
            <a:r>
              <a:rPr lang="en-US" dirty="0"/>
              <a:t> RFC 3611 not used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735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Mobile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Fixed (&lt; 1.5 Mbit/s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3GPP </a:t>
            </a:r>
            <a:r>
              <a:rPr lang="en-US" dirty="0" err="1"/>
              <a:t>TS</a:t>
            </a:r>
            <a:r>
              <a:rPr lang="en-US" dirty="0"/>
              <a:t> 23107 applies to mobile part of connection</a:t>
            </a:r>
          </a:p>
          <a:p>
            <a:r>
              <a:rPr lang="en-US" dirty="0"/>
              <a:t>Rec. ITU-T </a:t>
            </a:r>
            <a:r>
              <a:rPr lang="en-US" dirty="0" err="1"/>
              <a:t>Y.1541</a:t>
            </a:r>
            <a:r>
              <a:rPr lang="en-US" dirty="0"/>
              <a:t> literally does not apply</a:t>
            </a:r>
          </a:p>
          <a:p>
            <a:pPr lvl="1"/>
            <a:r>
              <a:rPr lang="en-US" dirty="0"/>
              <a:t>Only one end terminated by a </a:t>
            </a:r>
            <a:r>
              <a:rPr lang="en-US" dirty="0" err="1" smtClean="0"/>
              <a:t>UNI</a:t>
            </a:r>
            <a:endParaRPr lang="en-US" dirty="0" smtClean="0"/>
          </a:p>
          <a:p>
            <a:pPr lvl="1"/>
            <a:r>
              <a:rPr lang="en-US" dirty="0" smtClean="0"/>
              <a:t>Access speed below </a:t>
            </a:r>
            <a:r>
              <a:rPr lang="en-US" dirty="0" err="1" smtClean="0"/>
              <a:t>T1</a:t>
            </a:r>
            <a:endParaRPr lang="en-US" dirty="0"/>
          </a:p>
          <a:p>
            <a:r>
              <a:rPr lang="en-US" dirty="0"/>
              <a:t>Mapping of mobile class to fixed class not </a:t>
            </a:r>
            <a:r>
              <a:rPr lang="en-US" dirty="0" smtClean="0"/>
              <a:t>specified</a:t>
            </a:r>
          </a:p>
          <a:p>
            <a:r>
              <a:rPr lang="en-US" dirty="0" err="1"/>
              <a:t>IETF</a:t>
            </a:r>
            <a:r>
              <a:rPr lang="en-US" dirty="0"/>
              <a:t> RFC 3611 not used </a:t>
            </a:r>
          </a:p>
          <a:p>
            <a:r>
              <a:rPr lang="en-US" dirty="0" smtClean="0"/>
              <a:t>QoS </a:t>
            </a:r>
            <a:r>
              <a:rPr lang="en-US" dirty="0" err="1" smtClean="0"/>
              <a:t>degredation</a:t>
            </a:r>
            <a:r>
              <a:rPr lang="en-US" dirty="0" smtClean="0"/>
              <a:t> due to low access speed as discussed in Rec. ITU-T </a:t>
            </a:r>
            <a:r>
              <a:rPr lang="en-US" dirty="0" err="1" smtClean="0"/>
              <a:t>G.114</a:t>
            </a:r>
            <a:r>
              <a:rPr lang="en-US" dirty="0" smtClean="0"/>
              <a:t> Appendix III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823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B050"/>
                </a:solidFill>
              </a:rPr>
              <a:t>Fixed (&gt; 1.5 Mbit/s)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sz="3200" dirty="0">
                <a:solidFill>
                  <a:srgbClr val="00B050"/>
                </a:solidFill>
              </a:rPr>
              <a:t>Fixed (&gt; 1.5 Mbit/s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Fully governed by Rec</a:t>
            </a:r>
            <a:r>
              <a:rPr lang="en-US" dirty="0"/>
              <a:t>. ITU-T </a:t>
            </a:r>
            <a:r>
              <a:rPr lang="en-US" dirty="0" err="1" smtClean="0"/>
              <a:t>Y.1541</a:t>
            </a:r>
            <a:endParaRPr lang="en-US" dirty="0" smtClean="0"/>
          </a:p>
          <a:p>
            <a:r>
              <a:rPr lang="en-US" dirty="0" err="1"/>
              <a:t>IETF</a:t>
            </a:r>
            <a:r>
              <a:rPr lang="en-US" dirty="0"/>
              <a:t> RFC 3611 </a:t>
            </a:r>
            <a:r>
              <a:rPr lang="en-US" dirty="0" smtClean="0"/>
              <a:t>could be used</a:t>
            </a:r>
          </a:p>
          <a:p>
            <a:pPr lvl="1"/>
            <a:r>
              <a:rPr lang="en-US" dirty="0" smtClean="0"/>
              <a:t>No information available whether it is used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88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B050"/>
                </a:solidFill>
              </a:rPr>
              <a:t>Fixed (&gt; 1.5 Mbit/s)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Fixed (&lt; 1.5 Mbit/s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Rec. ITU-T </a:t>
            </a:r>
            <a:r>
              <a:rPr lang="en-US" dirty="0" err="1"/>
              <a:t>Y.1541</a:t>
            </a:r>
            <a:r>
              <a:rPr lang="en-US" dirty="0"/>
              <a:t> literally does not apply</a:t>
            </a:r>
          </a:p>
          <a:p>
            <a:pPr lvl="1"/>
            <a:r>
              <a:rPr lang="en-US" dirty="0"/>
              <a:t>Access speed below </a:t>
            </a:r>
            <a:r>
              <a:rPr lang="en-US" dirty="0" err="1" smtClean="0"/>
              <a:t>T1</a:t>
            </a:r>
            <a:r>
              <a:rPr lang="en-US" dirty="0" smtClean="0"/>
              <a:t> at one end</a:t>
            </a:r>
          </a:p>
          <a:p>
            <a:r>
              <a:rPr lang="en-US" dirty="0" err="1"/>
              <a:t>IETF</a:t>
            </a:r>
            <a:r>
              <a:rPr lang="en-US" dirty="0"/>
              <a:t> RFC 3611 could be used</a:t>
            </a:r>
          </a:p>
          <a:p>
            <a:pPr lvl="1"/>
            <a:r>
              <a:rPr lang="en-US" dirty="0"/>
              <a:t>No information available whether it is used </a:t>
            </a:r>
          </a:p>
          <a:p>
            <a:r>
              <a:rPr lang="en-US" dirty="0"/>
              <a:t>QoS </a:t>
            </a:r>
            <a:r>
              <a:rPr lang="en-US" dirty="0" err="1"/>
              <a:t>degredation</a:t>
            </a:r>
            <a:r>
              <a:rPr lang="en-US" dirty="0"/>
              <a:t> due to low access speed as discussed in Rec. ITU-T </a:t>
            </a:r>
            <a:r>
              <a:rPr lang="en-US" dirty="0" err="1"/>
              <a:t>G.114</a:t>
            </a:r>
            <a:r>
              <a:rPr lang="en-US" dirty="0"/>
              <a:t> Appendix III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040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Fixed (&lt; 1.5 Mbit/s)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Fixed (&lt; 1.5 Mbit/s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</a:t>
            </a:r>
            <a:r>
              <a:rPr lang="en-US" dirty="0"/>
              <a:t>. ITU-T </a:t>
            </a:r>
            <a:r>
              <a:rPr lang="en-US" dirty="0" err="1"/>
              <a:t>Y.1541</a:t>
            </a:r>
            <a:r>
              <a:rPr lang="en-US" dirty="0"/>
              <a:t> literally does not apply</a:t>
            </a:r>
          </a:p>
          <a:p>
            <a:pPr lvl="1"/>
            <a:r>
              <a:rPr lang="en-US" dirty="0" smtClean="0"/>
              <a:t>Access </a:t>
            </a:r>
            <a:r>
              <a:rPr lang="en-US" dirty="0"/>
              <a:t>speed below </a:t>
            </a:r>
            <a:r>
              <a:rPr lang="en-US" dirty="0" err="1" smtClean="0"/>
              <a:t>T1</a:t>
            </a:r>
            <a:endParaRPr lang="en-US" dirty="0"/>
          </a:p>
          <a:p>
            <a:r>
              <a:rPr lang="en-US" dirty="0" err="1"/>
              <a:t>IETF</a:t>
            </a:r>
            <a:r>
              <a:rPr lang="en-US" dirty="0"/>
              <a:t> RFC 3611 could be used</a:t>
            </a:r>
          </a:p>
          <a:p>
            <a:pPr lvl="1"/>
            <a:r>
              <a:rPr lang="en-US" dirty="0"/>
              <a:t>No information available whether it is used </a:t>
            </a:r>
          </a:p>
          <a:p>
            <a:r>
              <a:rPr lang="en-US" dirty="0" smtClean="0"/>
              <a:t>QoS </a:t>
            </a:r>
            <a:r>
              <a:rPr lang="en-US" dirty="0" err="1"/>
              <a:t>degredation</a:t>
            </a:r>
            <a:r>
              <a:rPr lang="en-US" dirty="0"/>
              <a:t> due to low access speed as discussed in Rec. ITU-T </a:t>
            </a:r>
            <a:r>
              <a:rPr lang="en-US" dirty="0" err="1"/>
              <a:t>G.114</a:t>
            </a:r>
            <a:r>
              <a:rPr lang="en-US" dirty="0"/>
              <a:t> Appendix III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6387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single concept for end-to-end QoS for all networks</a:t>
            </a:r>
          </a:p>
          <a:p>
            <a:r>
              <a:rPr lang="en-US" dirty="0" smtClean="0"/>
              <a:t>Mechanism are standardized but</a:t>
            </a:r>
          </a:p>
          <a:p>
            <a:pPr lvl="1"/>
            <a:r>
              <a:rPr lang="en-US" dirty="0" smtClean="0"/>
              <a:t>Implementation depends on network resources</a:t>
            </a:r>
          </a:p>
          <a:p>
            <a:pPr lvl="1"/>
            <a:r>
              <a:rPr lang="en-US" dirty="0" smtClean="0"/>
              <a:t>Allocation of services to classes unspecified in </a:t>
            </a:r>
            <a:r>
              <a:rPr lang="en-US" smtClean="0"/>
              <a:t>certain cases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50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Selected communication </a:t>
            </a:r>
            <a:r>
              <a:rPr lang="en-US" sz="3600" dirty="0" smtClean="0"/>
              <a:t>scenarios</a:t>
            </a:r>
            <a:br>
              <a:rPr lang="en-US" sz="3600" dirty="0" smtClean="0"/>
            </a:br>
            <a:r>
              <a:rPr lang="en-US" sz="3600" dirty="0" smtClean="0"/>
              <a:t>between terminal with different access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800" dirty="0" smtClean="0"/>
              <a:t>	Mobile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sz="2800" dirty="0" smtClean="0"/>
              <a:t>Mobile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dirty="0" smtClean="0"/>
              <a:t>	Mobile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sz="2800" dirty="0" smtClean="0">
                <a:solidFill>
                  <a:srgbClr val="00B050"/>
                </a:solidFill>
              </a:rPr>
              <a:t>Fixed (&gt; 1.5 Mbit/s)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dirty="0" smtClean="0"/>
              <a:t>	Mobile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---- &gt;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Fixed (&lt;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1.5 Mbit/s)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dirty="0" smtClean="0">
                <a:solidFill>
                  <a:srgbClr val="00B050"/>
                </a:solidFill>
              </a:rPr>
              <a:t>	Fixed </a:t>
            </a:r>
            <a:r>
              <a:rPr lang="en-US" sz="2800" dirty="0">
                <a:solidFill>
                  <a:srgbClr val="00B050"/>
                </a:solidFill>
              </a:rPr>
              <a:t>(&gt; 1.5 Mbit/s)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sz="2800" dirty="0">
                <a:solidFill>
                  <a:srgbClr val="00B050"/>
                </a:solidFill>
              </a:rPr>
              <a:t>Fixed (&gt; 1.5 Mbit/s)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dirty="0" smtClean="0">
                <a:solidFill>
                  <a:srgbClr val="00B050"/>
                </a:solidFill>
              </a:rPr>
              <a:t>	Fixed </a:t>
            </a:r>
            <a:r>
              <a:rPr lang="en-US" sz="2800" dirty="0">
                <a:solidFill>
                  <a:srgbClr val="00B050"/>
                </a:solidFill>
              </a:rPr>
              <a:t>(&gt; 1.5 Mbit/s)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Fixed (&lt; 1.5 Mbit/s)</a:t>
            </a:r>
          </a:p>
          <a:p>
            <a:pPr marL="0" indent="0">
              <a:lnSpc>
                <a:spcPts val="3360"/>
              </a:lnSpc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	Fixed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(&lt; 1.5 Mbit/s)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&lt; ---- &gt;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Fixed (&lt; 1.5 Mbit/s)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4119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altLang="en-US"/>
              <a:t>Any questions </a:t>
            </a:r>
            <a:r>
              <a:rPr lang="en-US" altLang="en-US" sz="54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altLang="en-US" sz="1000">
              <a:latin typeface="Trebuchet MS" panose="020B0603020202020204" pitchFamily="34" charset="0"/>
            </a:endParaRP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/>
        </p:nvGraphicFramePr>
        <p:xfrm>
          <a:off x="4321175" y="1509713"/>
          <a:ext cx="1620838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Microsoft ClipArt Gallery" r:id="rId4" imgW="1621800" imgH="3934080" progId="MS_ClipArt_Gallery">
                  <p:embed/>
                </p:oleObj>
              </mc:Choice>
              <mc:Fallback>
                <p:oleObj name="Microsoft ClipArt Gallery" r:id="rId4" imgW="1621800" imgH="393408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1509713"/>
                        <a:ext cx="1620838" cy="393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5762625" y="2343150"/>
            <a:ext cx="29368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en-US" sz="1400">
                <a:solidFill>
                  <a:schemeClr val="tx2"/>
                </a:solidFill>
              </a:rPr>
              <a:t>Contact:</a:t>
            </a:r>
            <a:br>
              <a:rPr lang="de-DE" altLang="en-US" sz="1400">
                <a:solidFill>
                  <a:schemeClr val="tx2"/>
                </a:solidFill>
              </a:rPr>
            </a:br>
            <a:r>
              <a:rPr lang="de-DE" altLang="en-US" sz="1400">
                <a:solidFill>
                  <a:schemeClr val="tx2"/>
                </a:solidFill>
              </a:rPr>
              <a:t>Consultant@joachimpomy.de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70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Review of related </a:t>
            </a:r>
            <a:r>
              <a:rPr lang="en-US" dirty="0" smtClean="0"/>
              <a:t>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Recommendation ITU-T </a:t>
            </a:r>
            <a:r>
              <a:rPr lang="en-US" dirty="0" err="1" smtClean="0"/>
              <a:t>G.114</a:t>
            </a:r>
            <a:r>
              <a:rPr lang="en-US" dirty="0" smtClean="0"/>
              <a:t> Appendix III “Delay variation on unshared access lines”</a:t>
            </a:r>
          </a:p>
          <a:p>
            <a:r>
              <a:rPr lang="en-US" dirty="0" smtClean="0"/>
              <a:t>Recommendation </a:t>
            </a:r>
            <a:r>
              <a:rPr lang="en-US" dirty="0"/>
              <a:t>ITU-T </a:t>
            </a:r>
            <a:r>
              <a:rPr lang="en-US" dirty="0" err="1"/>
              <a:t>Y.1541</a:t>
            </a:r>
            <a:r>
              <a:rPr lang="en-US" dirty="0"/>
              <a:t> “Network performance objectives for IP-based services</a:t>
            </a:r>
            <a:r>
              <a:rPr lang="en-US" dirty="0" smtClean="0"/>
              <a:t>”</a:t>
            </a:r>
          </a:p>
          <a:p>
            <a:r>
              <a:rPr lang="en-GB" dirty="0"/>
              <a:t>3GPP </a:t>
            </a:r>
            <a:r>
              <a:rPr lang="en-GB" dirty="0" err="1"/>
              <a:t>TS</a:t>
            </a:r>
            <a:r>
              <a:rPr lang="en-GB" dirty="0"/>
              <a:t> 23107 “Technical Specification Group Services and System Aspects; Quality of Service (QoS) concept and architecture</a:t>
            </a:r>
            <a:r>
              <a:rPr lang="en-GB" dirty="0" smtClean="0"/>
              <a:t>”</a:t>
            </a:r>
          </a:p>
          <a:p>
            <a:r>
              <a:rPr lang="en-GB" dirty="0" err="1" smtClean="0"/>
              <a:t>IETF</a:t>
            </a:r>
            <a:r>
              <a:rPr lang="en-GB" dirty="0"/>
              <a:t> RFC 3611 “</a:t>
            </a:r>
            <a:r>
              <a:rPr lang="en-GB" dirty="0" err="1"/>
              <a:t>RTP</a:t>
            </a:r>
            <a:r>
              <a:rPr lang="en-GB" dirty="0"/>
              <a:t> Control Protocol Extended Reports (</a:t>
            </a:r>
            <a:r>
              <a:rPr lang="en-GB" dirty="0" err="1"/>
              <a:t>RTCP</a:t>
            </a:r>
            <a:r>
              <a:rPr lang="en-GB" dirty="0"/>
              <a:t> </a:t>
            </a:r>
            <a:r>
              <a:rPr lang="en-GB" dirty="0" err="1"/>
              <a:t>XR</a:t>
            </a:r>
            <a:r>
              <a:rPr lang="en-GB" dirty="0" smtClean="0"/>
              <a:t>)”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0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Recommendation ITU-T </a:t>
            </a:r>
            <a:r>
              <a:rPr lang="fr-FR" dirty="0" err="1"/>
              <a:t>G.114</a:t>
            </a:r>
            <a:r>
              <a:rPr lang="fr-FR" dirty="0"/>
              <a:t> </a:t>
            </a:r>
            <a:r>
              <a:rPr lang="fr-FR" dirty="0" err="1"/>
              <a:t>Appendix</a:t>
            </a:r>
            <a:r>
              <a:rPr lang="fr-FR" dirty="0"/>
              <a:t> III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Provides introduction </a:t>
            </a:r>
            <a:r>
              <a:rPr lang="en-US" dirty="0"/>
              <a:t>on the effect of different IP services on lines with limited bandwidth (e.g., DSL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Explains </a:t>
            </a:r>
            <a:r>
              <a:rPr lang="en-US" dirty="0"/>
              <a:t>the mechanism of serialization </a:t>
            </a:r>
            <a:r>
              <a:rPr lang="en-US" dirty="0" smtClean="0"/>
              <a:t>delay</a:t>
            </a:r>
          </a:p>
          <a:p>
            <a:r>
              <a:rPr lang="en-US" dirty="0" smtClean="0"/>
              <a:t>Gives an </a:t>
            </a:r>
            <a:r>
              <a:rPr lang="en-US" dirty="0"/>
              <a:t>overview over </a:t>
            </a:r>
            <a:r>
              <a:rPr lang="en-US" dirty="0" smtClean="0"/>
              <a:t>prioritization</a:t>
            </a:r>
          </a:p>
          <a:p>
            <a:r>
              <a:rPr lang="en-US" dirty="0" smtClean="0"/>
              <a:t>Shows </a:t>
            </a:r>
            <a:r>
              <a:rPr lang="en-US" dirty="0"/>
              <a:t>how the maximum delay variation due to concurrent traffic can be </a:t>
            </a:r>
            <a:r>
              <a:rPr lang="en-US" dirty="0" smtClean="0"/>
              <a:t>calculated</a:t>
            </a:r>
          </a:p>
          <a:p>
            <a:r>
              <a:rPr lang="en-US" dirty="0" smtClean="0"/>
              <a:t>Shared </a:t>
            </a:r>
            <a:r>
              <a:rPr lang="en-US" dirty="0"/>
              <a:t>lines are excluded.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8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Serialization delay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8293" y="1977966"/>
            <a:ext cx="5705116" cy="340027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2617" y="2085470"/>
            <a:ext cx="4081580" cy="86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149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</a:t>
            </a:r>
            <a:r>
              <a:rPr lang="en-US" dirty="0"/>
              <a:t>of serialization delays with different line speeds and packet sizes</a:t>
            </a:r>
            <a:endParaRPr lang="de-D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76284"/>
            <a:ext cx="8332581" cy="364776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2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/>
              <a:t>of </a:t>
            </a:r>
            <a:r>
              <a:rPr lang="de-DE" dirty="0" err="1"/>
              <a:t>prioritization</a:t>
            </a:r>
            <a:r>
              <a:rPr lang="de-DE" dirty="0"/>
              <a:t>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7285" y="1592953"/>
            <a:ext cx="4549429" cy="25172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430653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the playout buffer, there is no prioritization. Packets in the playout buffer will be sent to the line in the order they arrived (FIFO, first in, first out).</a:t>
            </a:r>
          </a:p>
          <a:p>
            <a:r>
              <a:rPr lang="en-US" dirty="0"/>
              <a:t>If the playout buffer is full, not even a packet from the real-time queue can be sent to it. The prioritized packet from the real-time queue has to wait until the packet in the playout buffer is sent to the line.</a:t>
            </a:r>
          </a:p>
        </p:txBody>
      </p:sp>
    </p:spTree>
    <p:extLst>
      <p:ext uri="{BB962C8B-B14F-4D97-AF65-F5344CB8AC3E}">
        <p14:creationId xmlns:p14="http://schemas.microsoft.com/office/powerpoint/2010/main" val="2701388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Recommendation ITU-T </a:t>
            </a:r>
            <a:r>
              <a:rPr lang="en-US" dirty="0" err="1" smtClean="0"/>
              <a:t>Y.1541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QoS objectives are primarily applicable when access link speeds are at the </a:t>
            </a:r>
            <a:r>
              <a:rPr lang="en-US" dirty="0" err="1"/>
              <a:t>T1</a:t>
            </a:r>
            <a:r>
              <a:rPr lang="en-US" dirty="0"/>
              <a:t> or </a:t>
            </a:r>
            <a:r>
              <a:rPr lang="en-US" dirty="0" err="1"/>
              <a:t>E1</a:t>
            </a:r>
            <a:r>
              <a:rPr lang="en-US" dirty="0"/>
              <a:t> rate and higher.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limitation recognizes </a:t>
            </a:r>
            <a:r>
              <a:rPr lang="en-US" dirty="0" smtClean="0"/>
              <a:t>that</a:t>
            </a:r>
          </a:p>
          <a:p>
            <a:pPr lvl="1"/>
            <a:r>
              <a:rPr lang="en-US" dirty="0" smtClean="0"/>
              <a:t>IP </a:t>
            </a:r>
            <a:r>
              <a:rPr lang="en-US" dirty="0"/>
              <a:t>packet serialization time is included in the definition of IP packet transfer delay (</a:t>
            </a:r>
            <a:r>
              <a:rPr lang="en-US" dirty="0" err="1"/>
              <a:t>IPTD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sub-</a:t>
            </a:r>
            <a:r>
              <a:rPr lang="en-US" dirty="0" err="1" smtClean="0"/>
              <a:t>T1</a:t>
            </a:r>
            <a:r>
              <a:rPr lang="en-US" dirty="0" smtClean="0"/>
              <a:t> </a:t>
            </a:r>
            <a:r>
              <a:rPr lang="en-US" dirty="0"/>
              <a:t>access rates can produce serialization times of over 100 </a:t>
            </a:r>
            <a:r>
              <a:rPr lang="en-US" dirty="0" err="1"/>
              <a:t>ms</a:t>
            </a:r>
            <a:r>
              <a:rPr lang="en-US" dirty="0"/>
              <a:t> for packets with 1500 octet </a:t>
            </a:r>
            <a:r>
              <a:rPr lang="en-US" dirty="0" smtClean="0"/>
              <a:t>payloads</a:t>
            </a:r>
          </a:p>
          <a:p>
            <a:r>
              <a:rPr lang="en-US" dirty="0" smtClean="0"/>
              <a:t>Although not explicitly mentioned </a:t>
            </a:r>
            <a:r>
              <a:rPr lang="en-US" dirty="0" err="1" smtClean="0"/>
              <a:t>inY.1541</a:t>
            </a:r>
            <a:r>
              <a:rPr lang="en-US" dirty="0" smtClean="0"/>
              <a:t> it is used for fixed networks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3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F0CB225BCB3B43BBF518EAC6349114" ma:contentTypeVersion="1" ma:contentTypeDescription="Create a new document." ma:contentTypeScope="" ma:versionID="ddcbcc257c6bc73a33760c3314f23b4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6CF4AC7-ABC9-48BA-9008-B023861D48E4}"/>
</file>

<file path=customXml/itemProps2.xml><?xml version="1.0" encoding="utf-8"?>
<ds:datastoreItem xmlns:ds="http://schemas.openxmlformats.org/officeDocument/2006/customXml" ds:itemID="{E5D9A321-EAFB-4EEC-8C3B-4CB9228C14A3}"/>
</file>

<file path=customXml/itemProps3.xml><?xml version="1.0" encoding="utf-8"?>
<ds:datastoreItem xmlns:ds="http://schemas.openxmlformats.org/officeDocument/2006/customXml" ds:itemID="{B9CCDB5A-4C6B-4D01-BAC2-434D1F603DC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1666</Words>
  <Application>Microsoft Office PowerPoint</Application>
  <PresentationFormat>On-screen Show (4:3)</PresentationFormat>
  <Paragraphs>279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Courier New</vt:lpstr>
      <vt:lpstr>Symbol</vt:lpstr>
      <vt:lpstr>Times New Roman</vt:lpstr>
      <vt:lpstr>Trebuchet MS</vt:lpstr>
      <vt:lpstr>Office Theme</vt:lpstr>
      <vt:lpstr>Microsoft ClipArt Gallery</vt:lpstr>
      <vt:lpstr>ITU Regional Standardization Forum for Africa Livingstone, Zambia 16-18 March 2016</vt:lpstr>
      <vt:lpstr>Outline</vt:lpstr>
      <vt:lpstr>Selected communication scenarios between terminal with different access</vt:lpstr>
      <vt:lpstr>Review of related standards</vt:lpstr>
      <vt:lpstr>Recommendation ITU-T G.114 Appendix III </vt:lpstr>
      <vt:lpstr>Serialization delay </vt:lpstr>
      <vt:lpstr>Example of serialization delays with different line speeds and packet sizes</vt:lpstr>
      <vt:lpstr>Concept of prioritization </vt:lpstr>
      <vt:lpstr>Recommendation ITU-T Y.1541 </vt:lpstr>
      <vt:lpstr>UNI-to-UNI reference path for network QoS objectives</vt:lpstr>
      <vt:lpstr>QoS classes</vt:lpstr>
      <vt:lpstr>Applications</vt:lpstr>
      <vt:lpstr>Y.1541 is evolving</vt:lpstr>
      <vt:lpstr>3GPP TS 23107 </vt:lpstr>
      <vt:lpstr>Conversational class</vt:lpstr>
      <vt:lpstr>Streaming class</vt:lpstr>
      <vt:lpstr>Interactive class</vt:lpstr>
      <vt:lpstr>Background class</vt:lpstr>
      <vt:lpstr>Allocation of classes</vt:lpstr>
      <vt:lpstr>IETF RFC 3611 </vt:lpstr>
      <vt:lpstr>VoIP Metrics Report Block</vt:lpstr>
      <vt:lpstr>Applying the standards to each scenario</vt:lpstr>
      <vt:lpstr>Mobile &lt; ---- &gt; Mobile</vt:lpstr>
      <vt:lpstr>Mobile &lt; ---- &gt; Fixed (&gt; 1.5 Mbit/s)</vt:lpstr>
      <vt:lpstr>Mobile &lt; ---- &gt; Fixed (&lt; 1.5 Mbit/s)</vt:lpstr>
      <vt:lpstr>Fixed (&gt; 1.5 Mbit/s) &lt; ---- &gt; Fixed (&gt; 1.5 Mbit/s)</vt:lpstr>
      <vt:lpstr>Fixed (&gt; 1.5 Mbit/s) &lt; ---- &gt; Fixed (&lt; 1.5 Mbit/s)</vt:lpstr>
      <vt:lpstr>Fixed (&lt; 1.5 Mbit/s) &lt; ---- &gt; Fixed (&lt; 1.5 Mbit/s)</vt:lpstr>
      <vt:lpstr>Some conclusions</vt:lpstr>
      <vt:lpstr>Any questions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Aloran, Rakan</cp:lastModifiedBy>
  <cp:revision>14</cp:revision>
  <dcterms:created xsi:type="dcterms:W3CDTF">2016-02-05T15:38:40Z</dcterms:created>
  <dcterms:modified xsi:type="dcterms:W3CDTF">2016-03-08T08:46:23Z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0x01010051F0CB225BCB3B43BBF518EAC6349114</vt:lpwstr>
  </property>
</Properties>
</file>